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98" r:id="rId2"/>
    <p:sldId id="259" r:id="rId3"/>
    <p:sldId id="353" r:id="rId4"/>
    <p:sldId id="356" r:id="rId5"/>
    <p:sldId id="315" r:id="rId6"/>
    <p:sldId id="357" r:id="rId7"/>
    <p:sldId id="355" r:id="rId8"/>
    <p:sldId id="358" r:id="rId9"/>
    <p:sldId id="354" r:id="rId10"/>
    <p:sldId id="310" r:id="rId11"/>
  </p:sldIdLst>
  <p:sldSz cx="12192000" cy="6858000"/>
  <p:notesSz cx="6858000" cy="9144000"/>
  <p:embeddedFontLst>
    <p:embeddedFont>
      <p:font typeface="等线" panose="02010600030101010101" pitchFamily="2" charset="-122"/>
      <p:regular r:id="rId13"/>
      <p:bold r:id="rId14"/>
    </p:embeddedFont>
    <p:embeddedFont>
      <p:font typeface="Calibri Light" panose="020F0302020204030204" pitchFamily="34" charset="0"/>
      <p:regular r:id="rId15"/>
      <p:italic r:id="rId16"/>
    </p:embeddedFont>
    <p:embeddedFont>
      <p:font typeface="隶书" panose="02010509060101010101" pitchFamily="49" charset="-122"/>
      <p:regular r:id="rId17"/>
    </p:embeddedFont>
    <p:embeddedFont>
      <p:font typeface="微软雅黑" panose="020B0503020204020204" pitchFamily="34" charset="-122"/>
      <p:regular r:id="rId18"/>
      <p:bold r:id="rId19"/>
    </p:embeddedFont>
    <p:embeddedFont>
      <p:font typeface="汉仪特细等线简" panose="02010600030101010101" charset="-122"/>
      <p:regular r:id="rId20"/>
    </p:embeddedFont>
    <p:embeddedFont>
      <p:font typeface="Calibri" panose="020F0502020204030204" pitchFamily="34" charset="0"/>
      <p:regular r:id="rId21"/>
      <p:bold r:id="rId22"/>
      <p:italic r:id="rId23"/>
      <p:boldItalic r:id="rId24"/>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DC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50" autoAdjust="0"/>
  </p:normalViewPr>
  <p:slideViewPr>
    <p:cSldViewPr snapToGrid="0" showGuides="1">
      <p:cViewPr varScale="1">
        <p:scale>
          <a:sx n="85" d="100"/>
          <a:sy n="85" d="100"/>
        </p:scale>
        <p:origin x="798" y="84"/>
      </p:cViewPr>
      <p:guideLst>
        <p:guide orient="horz" pos="2296"/>
        <p:guide pos="3840"/>
      </p:guideLst>
    </p:cSldViewPr>
  </p:slideViewPr>
  <p:notesTextViewPr>
    <p:cViewPr>
      <p:scale>
        <a:sx n="150" d="100"/>
        <a:sy n="150"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157BC8D-6DFD-49C0-BE4E-74D7D389CB5A}" type="datetimeFigureOut">
              <a:rPr lang="zh-CN" altLang="en-US"/>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8F96ED4-528A-4BC7-8CBF-28AD5306777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z="1400" dirty="0" smtClean="0"/>
              <a:t>So today I am</a:t>
            </a:r>
            <a:r>
              <a:rPr lang="en-US" altLang="zh-CN" sz="1400" baseline="0" dirty="0" smtClean="0"/>
              <a:t> going to introduce our work on the project- </a:t>
            </a:r>
            <a:r>
              <a:rPr lang="en-US" altLang="zh-CN" sz="14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SealTalk</a:t>
            </a:r>
            <a:r>
              <a:rPr lang="en-US" altLang="zh-CN" sz="1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-Android</a:t>
            </a:r>
            <a:endParaRPr lang="zh-CN" altLang="en-US" sz="1400"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AEEEF9-0BA1-48C5-962B-FD416C119EDF}" type="slidenum">
              <a:rPr lang="zh-CN" altLang="en-US" smtClean="0"/>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smtClean="0"/>
              <a:t>That</a:t>
            </a:r>
            <a:r>
              <a:rPr lang="en-US" altLang="zh-CN" baseline="0" dirty="0" smtClean="0"/>
              <a:t>’s all. </a:t>
            </a:r>
            <a:r>
              <a:rPr lang="en-US" altLang="zh-CN" sz="1200" b="1" dirty="0" smtClean="0">
                <a:solidFill>
                  <a:srgbClr val="6DC4EF"/>
                </a:solidFill>
                <a:latin typeface="微软雅黑" panose="020B0503020204020204" pitchFamily="34" charset="-122"/>
                <a:ea typeface="微软雅黑" panose="020B0503020204020204" pitchFamily="34" charset="-122"/>
                <a:sym typeface="微软雅黑" panose="020B0503020204020204" pitchFamily="34" charset="-122"/>
              </a:rPr>
              <a:t>Thanks for watching.</a:t>
            </a:r>
            <a:endParaRPr lang="zh-CN" altLang="en-US" dirty="0"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9A628C-959D-4285-AA89-6CCD5D9F77FA}" type="slidenum">
              <a:rPr lang="zh-CN" altLang="en-US" smtClean="0"/>
              <a:t>10</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err="1" smtClean="0"/>
              <a:t>SealTalk</a:t>
            </a:r>
            <a:r>
              <a:rPr lang="en-US" altLang="zh-CN" dirty="0" smtClean="0"/>
              <a:t> is an open source instant messaging App based on the </a:t>
            </a:r>
            <a:r>
              <a:rPr lang="en-US" altLang="zh-CN" dirty="0" err="1" smtClean="0"/>
              <a:t>Rongyun</a:t>
            </a:r>
            <a:r>
              <a:rPr lang="en-US" altLang="zh-CN" dirty="0" smtClean="0"/>
              <a:t> Instant Messaging SDK.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600" b="1" dirty="0" smtClean="0">
                <a:solidFill>
                  <a:srgbClr val="000000"/>
                </a:solidFill>
                <a:latin typeface="隶书" panose="02010509060101010101" pitchFamily="49" charset="-122"/>
                <a:ea typeface="隶书" panose="02010509060101010101" pitchFamily="49" charset="-122"/>
                <a:sym typeface="汉仪特细等线简" panose="02010604000101010101" pitchFamily="2" charset="-122"/>
              </a:rPr>
              <a:t>Typical Instant </a:t>
            </a:r>
            <a:r>
              <a:rPr lang="en-US" altLang="zh-CN" sz="1600" b="1" dirty="0" err="1" smtClean="0">
                <a:solidFill>
                  <a:srgbClr val="000000"/>
                </a:solidFill>
                <a:latin typeface="隶书" panose="02010509060101010101" pitchFamily="49" charset="-122"/>
                <a:ea typeface="隶书" panose="02010509060101010101" pitchFamily="49" charset="-122"/>
                <a:sym typeface="汉仪特细等线简" panose="02010604000101010101" pitchFamily="2" charset="-122"/>
              </a:rPr>
              <a:t>messging</a:t>
            </a:r>
            <a:r>
              <a:rPr lang="en-US" altLang="zh-CN" sz="1600" b="1" dirty="0" smtClean="0">
                <a:solidFill>
                  <a:srgbClr val="000000"/>
                </a:solidFill>
                <a:latin typeface="隶书" panose="02010509060101010101" pitchFamily="49" charset="-122"/>
                <a:ea typeface="隶书" panose="02010509060101010101" pitchFamily="49" charset="-122"/>
                <a:sym typeface="汉仪特细等线简" panose="02010604000101010101" pitchFamily="2" charset="-122"/>
              </a:rPr>
              <a:t> apps</a:t>
            </a:r>
            <a:r>
              <a:rPr lang="en-US" altLang="zh-CN" sz="1600" b="1" baseline="0" dirty="0" smtClean="0">
                <a:solidFill>
                  <a:srgbClr val="000000"/>
                </a:solidFill>
                <a:latin typeface="隶书" panose="02010509060101010101" pitchFamily="49" charset="-122"/>
                <a:ea typeface="隶书" panose="02010509060101010101" pitchFamily="49" charset="-122"/>
                <a:sym typeface="汉仪特细等线简" panose="02010604000101010101" pitchFamily="2" charset="-122"/>
              </a:rPr>
              <a:t> are listed as below, including QQ, WeChat, WhatsApp and Skype</a:t>
            </a:r>
            <a:endParaRPr lang="zh-CN" altLang="en-US" sz="1600" b="1" dirty="0" smtClean="0">
              <a:solidFill>
                <a:srgbClr val="000000"/>
              </a:solidFill>
              <a:latin typeface="隶书" panose="02010509060101010101" pitchFamily="49" charset="-122"/>
              <a:ea typeface="隶书" panose="02010509060101010101" pitchFamily="49" charset="-122"/>
              <a:sym typeface="汉仪特细等线简" panose="02010604000101010101" pitchFamily="2" charset="-122"/>
            </a:endParaRPr>
          </a:p>
          <a:p>
            <a:pPr eaLnBrk="1" hangingPunct="1"/>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B342B-2712-4AFD-BAD7-C569EC711462}" type="slidenum">
              <a:rPr lang="zh-CN" altLang="en-US" smtClean="0"/>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Instant </a:t>
            </a:r>
            <a:r>
              <a:rPr lang="en-US" altLang="zh-CN" sz="1200" kern="1200" dirty="0" smtClean="0">
                <a:solidFill>
                  <a:schemeClr val="tx1"/>
                </a:solidFill>
                <a:effectLst/>
                <a:latin typeface="+mn-lt"/>
                <a:ea typeface="+mn-ea"/>
                <a:cs typeface="+mn-cs"/>
              </a:rPr>
              <a:t>messaging platforms usually have the following non-functional requirements: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The first</a:t>
            </a:r>
            <a:r>
              <a:rPr lang="en-US" altLang="zh-CN" baseline="0" dirty="0" smtClean="0"/>
              <a:t> is scalability, which means </a:t>
            </a:r>
            <a:r>
              <a:rPr lang="en-US" altLang="zh-CN" sz="1200" kern="1200" dirty="0" smtClean="0">
                <a:solidFill>
                  <a:schemeClr val="tx1"/>
                </a:solidFill>
                <a:effectLst/>
                <a:latin typeface="+mn-lt"/>
                <a:ea typeface="+mn-ea"/>
                <a:cs typeface="+mn-cs"/>
              </a:rPr>
              <a:t>Developers should reserve enough upgrading interfaces, and embody in the system design architecture to meet the future requirements of the system.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The second is </a:t>
            </a:r>
            <a:r>
              <a:rPr lang="en-US" altLang="zh-CN" baseline="0" dirty="0" smtClean="0"/>
              <a:t> </a:t>
            </a:r>
            <a:r>
              <a:rPr lang="en-US" altLang="zh-CN" b="1" dirty="0" smtClean="0"/>
              <a:t>Error log.</a:t>
            </a:r>
            <a:r>
              <a:rPr lang="en-US" altLang="zh-CN" b="0" baseline="0" dirty="0" smtClean="0"/>
              <a:t> It can </a:t>
            </a:r>
            <a:r>
              <a:rPr lang="en-US" altLang="zh-CN" sz="1200" kern="1200" dirty="0" smtClean="0">
                <a:solidFill>
                  <a:schemeClr val="tx1"/>
                </a:solidFill>
                <a:effectLst/>
                <a:latin typeface="+mn-lt"/>
                <a:ea typeface="+mn-ea"/>
                <a:cs typeface="+mn-cs"/>
              </a:rPr>
              <a:t>facilitate system debugging and maintenance upgrade.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The third is  </a:t>
            </a:r>
            <a:r>
              <a:rPr lang="en-US" altLang="zh-CN" b="1" dirty="0" smtClean="0"/>
              <a:t>Reliability.</a:t>
            </a:r>
            <a:r>
              <a:rPr lang="en-US" altLang="zh-CN" b="0" dirty="0" smtClean="0"/>
              <a:t> We all know</a:t>
            </a:r>
            <a:r>
              <a:rPr lang="en-US" altLang="zh-CN" b="0" baseline="0" dirty="0" smtClean="0"/>
              <a:t> that TCP is a reliable transport layer protocol, however The reliability of network layer is not equal to The reliability of application layer. We can say the channel between client and server is reliable, but we are not sure that the client and server themselves are reliable.</a:t>
            </a:r>
            <a:endParaRPr lang="en-US" altLang="zh-CN"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The last is  </a:t>
            </a:r>
            <a:r>
              <a:rPr lang="en-US" altLang="zh-CN" b="1" dirty="0" smtClean="0"/>
              <a:t>Data Transmission Security. </a:t>
            </a:r>
            <a:r>
              <a:rPr lang="en-US" altLang="zh-CN" sz="1200" kern="1200" dirty="0" smtClean="0">
                <a:solidFill>
                  <a:schemeClr val="tx1"/>
                </a:solidFill>
                <a:effectLst/>
                <a:latin typeface="+mn-lt"/>
                <a:ea typeface="+mn-ea"/>
                <a:cs typeface="+mn-cs"/>
              </a:rPr>
              <a:t>certain encryption technology must be adopted to ensure the absolute security of the user's sensitive private data after being put into use.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baseline="0" dirty="0" smtClean="0">
                <a:solidFill>
                  <a:schemeClr val="tx1"/>
                </a:solidFill>
                <a:effectLst/>
                <a:latin typeface="+mn-lt"/>
                <a:ea typeface="+mn-ea"/>
                <a:cs typeface="+mn-cs"/>
              </a:rPr>
              <a:t>In this project, the server side is implemented by </a:t>
            </a:r>
            <a:r>
              <a:rPr lang="en-US" altLang="zh-CN" sz="1200" kern="1200" baseline="0" dirty="0" err="1" smtClean="0">
                <a:solidFill>
                  <a:schemeClr val="tx1"/>
                </a:solidFill>
                <a:effectLst/>
                <a:latin typeface="+mn-lt"/>
                <a:ea typeface="+mn-ea"/>
                <a:cs typeface="+mn-cs"/>
              </a:rPr>
              <a:t>NodeJs</a:t>
            </a:r>
            <a:r>
              <a:rPr lang="en-US" altLang="zh-CN" sz="1200" kern="1200" baseline="0" dirty="0" smtClean="0">
                <a:solidFill>
                  <a:schemeClr val="tx1"/>
                </a:solidFill>
                <a:effectLst/>
                <a:latin typeface="+mn-lt"/>
                <a:ea typeface="+mn-ea"/>
                <a:cs typeface="+mn-cs"/>
              </a:rPr>
              <a:t>. And we can find this  </a:t>
            </a:r>
            <a:r>
              <a:rPr lang="en-US" altLang="zh-CN" sz="1200" kern="1200" dirty="0" smtClean="0">
                <a:solidFill>
                  <a:schemeClr val="tx1"/>
                </a:solidFill>
                <a:effectLst/>
                <a:latin typeface="+mn-lt"/>
                <a:ea typeface="+mn-ea"/>
                <a:cs typeface="+mn-cs"/>
              </a:rPr>
              <a:t>encryption function in its source code</a:t>
            </a:r>
            <a:r>
              <a:rPr lang="en-US" altLang="zh-CN" sz="1200" kern="1200" baseline="0" dirty="0" smtClean="0">
                <a:solidFill>
                  <a:schemeClr val="tx1"/>
                </a:solidFill>
                <a:effectLst/>
                <a:latin typeface="+mn-lt"/>
                <a:ea typeface="+mn-ea"/>
                <a:cs typeface="+mn-cs"/>
              </a:rPr>
              <a:t>, which ensures the </a:t>
            </a:r>
            <a:r>
              <a:rPr lang="en-US" altLang="zh-CN" b="1" dirty="0" smtClean="0"/>
              <a:t>Data Transmission Security</a:t>
            </a:r>
            <a:endParaRPr lang="en-US" altLang="zh-CN" sz="120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B342B-2712-4AFD-BAD7-C569EC711462}" type="slidenum">
              <a:rPr lang="zh-CN" altLang="en-US" smtClean="0"/>
              <a:t>3</a:t>
            </a:fld>
            <a:endParaRPr lang="zh-CN" altLang="en-US" smtClean="0"/>
          </a:p>
        </p:txBody>
      </p:sp>
    </p:spTree>
    <p:extLst>
      <p:ext uri="{BB962C8B-B14F-4D97-AF65-F5344CB8AC3E}">
        <p14:creationId xmlns:p14="http://schemas.microsoft.com/office/powerpoint/2010/main" val="24212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0" dirty="0" smtClean="0"/>
              <a:t>A</a:t>
            </a:r>
            <a:r>
              <a:rPr lang="en-US" altLang="zh-CN" b="0" baseline="0" dirty="0" smtClean="0"/>
              <a:t> typical design of Instant Messaging is a C/S architecture based on Asynchronous communication technology. As is shown in this figure, an IM client communicates with another client </a:t>
            </a:r>
            <a:r>
              <a:rPr lang="en-US" altLang="zh-CN" b="0" baseline="0" dirty="0" err="1" smtClean="0"/>
              <a:t>throught</a:t>
            </a:r>
            <a:r>
              <a:rPr lang="en-US" altLang="zh-CN" b="0" baseline="0" dirty="0" smtClean="0"/>
              <a:t> the IM networks which connected with gateways.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0" dirty="0" smtClean="0"/>
              <a:t>However,</a:t>
            </a:r>
            <a:r>
              <a:rPr lang="en-US" altLang="zh-CN" b="0" baseline="0" dirty="0" smtClean="0"/>
              <a:t> the actual implementation in this project is like this. I don’t think this is a good design decision, because as the number of users grows larger and larger, a single server is not enough to meet the needs. If I had more time, I would put forward some of my personal suggestions. I think the only reason for this design decision is that the decision maker knew there will be only a few users using this app.</a:t>
            </a:r>
            <a:endParaRPr lang="en-US" altLang="zh-CN" b="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0" dirty="0" smtClean="0"/>
              <a:t>There</a:t>
            </a:r>
            <a:r>
              <a:rPr lang="en-US" altLang="zh-CN" b="0" baseline="0" dirty="0" smtClean="0"/>
              <a:t> are 4 mainstream protocols in Instant Messaging : IMPP/PRIM/SIP/XMPP which stands for </a:t>
            </a:r>
            <a:r>
              <a:rPr lang="en-US" altLang="zh-CN" sz="1200" b="0" i="0" kern="1200" dirty="0" smtClean="0">
                <a:solidFill>
                  <a:schemeClr val="tx1"/>
                </a:solidFill>
                <a:effectLst/>
                <a:latin typeface="+mn-lt"/>
                <a:ea typeface="+mn-ea"/>
                <a:cs typeface="+mn-cs"/>
              </a:rPr>
              <a:t>Extensible Messaging and Presence Protocol; here</a:t>
            </a:r>
            <a:r>
              <a:rPr lang="en-US" altLang="zh-CN" sz="1200" b="0" i="0" kern="1200" baseline="0" dirty="0" smtClean="0">
                <a:solidFill>
                  <a:schemeClr val="tx1"/>
                </a:solidFill>
                <a:effectLst/>
                <a:latin typeface="+mn-lt"/>
                <a:ea typeface="+mn-ea"/>
                <a:cs typeface="+mn-cs"/>
              </a:rPr>
              <a:t> we adopts XMPP, since it has </a:t>
            </a:r>
            <a:r>
              <a:rPr lang="en-US" altLang="zh-CN" sz="1200" kern="1200" dirty="0" smtClean="0">
                <a:solidFill>
                  <a:schemeClr val="tx1"/>
                </a:solidFill>
                <a:effectLst/>
                <a:latin typeface="+mn-lt"/>
                <a:ea typeface="+mn-ea"/>
                <a:cs typeface="+mn-cs"/>
              </a:rPr>
              <a:t>relatively outstanding scalability and flexibility.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As</a:t>
            </a:r>
            <a:r>
              <a:rPr lang="en-US" altLang="zh-CN" sz="1200" kern="1200" baseline="0" dirty="0" smtClean="0">
                <a:solidFill>
                  <a:schemeClr val="tx1"/>
                </a:solidFill>
                <a:effectLst/>
                <a:latin typeface="+mn-lt"/>
                <a:ea typeface="+mn-ea"/>
                <a:cs typeface="+mn-cs"/>
              </a:rPr>
              <a:t> we can see in its source code, it uses </a:t>
            </a:r>
            <a:r>
              <a:rPr lang="en-US" altLang="zh-CN" sz="1200" kern="1200" baseline="0" dirty="0" err="1" smtClean="0">
                <a:solidFill>
                  <a:schemeClr val="tx1"/>
                </a:solidFill>
                <a:effectLst/>
                <a:latin typeface="+mn-lt"/>
                <a:ea typeface="+mn-ea"/>
                <a:cs typeface="+mn-cs"/>
              </a:rPr>
              <a:t>MySql</a:t>
            </a:r>
            <a:r>
              <a:rPr lang="en-US" altLang="zh-CN" sz="1200" kern="1200" baseline="0" dirty="0" smtClean="0">
                <a:solidFill>
                  <a:schemeClr val="tx1"/>
                </a:solidFill>
                <a:effectLst/>
                <a:latin typeface="+mn-lt"/>
                <a:ea typeface="+mn-ea"/>
                <a:cs typeface="+mn-cs"/>
              </a:rPr>
              <a:t> as the database managing system. We can clearly see it actually uses a single database in its architecture. I think it should introduce appropriate Redundant backup to ensure storage high availability.</a:t>
            </a:r>
            <a:endParaRPr lang="en-US" altLang="zh-CN" sz="120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B342B-2712-4AFD-BAD7-C569EC711462}" type="slidenum">
              <a:rPr lang="zh-CN" altLang="en-US" smtClean="0"/>
              <a:t>4</a:t>
            </a:fld>
            <a:endParaRPr lang="zh-CN" altLang="en-US" smtClean="0"/>
          </a:p>
        </p:txBody>
      </p:sp>
    </p:spTree>
    <p:extLst>
      <p:ext uri="{BB962C8B-B14F-4D97-AF65-F5344CB8AC3E}">
        <p14:creationId xmlns:p14="http://schemas.microsoft.com/office/powerpoint/2010/main" val="3453457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All</a:t>
            </a:r>
            <a:r>
              <a:rPr lang="en-US" altLang="zh-CN" baseline="0" dirty="0" smtClean="0"/>
              <a:t> of the above is the architecture of its server side. Now lets move to the Software Architecture of its Android Application.</a:t>
            </a:r>
          </a:p>
          <a:p>
            <a:r>
              <a:rPr lang="en-US" altLang="zh-CN" baseline="0" dirty="0" smtClean="0"/>
              <a:t>Firstly, we analyzed the stakeholders.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Which include </a:t>
            </a:r>
            <a:r>
              <a:rPr lang="en-US" altLang="zh-CN" sz="1200" b="1" i="0" kern="1200" dirty="0" smtClean="0">
                <a:solidFill>
                  <a:schemeClr val="dk1"/>
                </a:solidFill>
                <a:effectLst/>
                <a:latin typeface="+mn-lt"/>
                <a:ea typeface="+mn-ea"/>
                <a:cs typeface="+mn-cs"/>
              </a:rPr>
              <a:t>Acquirers/Users/ Suppliers /Development &amp; Testing/Competitors/Maintainers</a:t>
            </a: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mn-lt"/>
                <a:ea typeface="+mn-ea"/>
                <a:cs typeface="+mn-cs"/>
              </a:rPr>
              <a:t>In the stakeholder analysis, many different actors with distinct roles, power and interest have been analyzed. </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E8F96ED4-528A-4BC7-8CBF-28AD5306777A}" type="slidenum">
              <a:rPr lang="zh-CN" altLang="en-US" smtClean="0"/>
              <a:t>5</a:t>
            </a:fld>
            <a:endParaRPr lang="zh-CN" altLang="en-US"/>
          </a:p>
        </p:txBody>
      </p:sp>
    </p:spTree>
    <p:extLst>
      <p:ext uri="{BB962C8B-B14F-4D97-AF65-F5344CB8AC3E}">
        <p14:creationId xmlns:p14="http://schemas.microsoft.com/office/powerpoint/2010/main" val="107675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two less powerful stakeholders are the users and the competitors, while competitors have the highest interest, like QQ, </a:t>
            </a:r>
            <a:r>
              <a:rPr lang="en-US" altLang="zh-CN" sz="1200" b="0" i="0" kern="1200" dirty="0" err="1" smtClean="0">
                <a:solidFill>
                  <a:schemeClr val="tx1"/>
                </a:solidFill>
                <a:effectLst/>
                <a:latin typeface="+mn-lt"/>
                <a:ea typeface="+mn-ea"/>
                <a:cs typeface="+mn-cs"/>
              </a:rPr>
              <a:t>Wechat</a:t>
            </a:r>
            <a:r>
              <a:rPr lang="en-US" altLang="zh-CN" sz="1200" b="0" i="0" kern="1200" dirty="0" smtClean="0">
                <a:solidFill>
                  <a:schemeClr val="tx1"/>
                </a:solidFill>
                <a:effectLst/>
                <a:latin typeface="+mn-lt"/>
                <a:ea typeface="+mn-ea"/>
                <a:cs typeface="+mn-cs"/>
              </a:rPr>
              <a:t>. These applications also offer in-time communication service.</a:t>
            </a:r>
          </a:p>
          <a:p>
            <a:r>
              <a:rPr lang="en-US" altLang="zh-CN" sz="1200" b="0" i="0" kern="1200" dirty="0" smtClean="0">
                <a:solidFill>
                  <a:schemeClr val="tx1"/>
                </a:solidFill>
                <a:effectLst/>
                <a:latin typeface="+mn-lt"/>
                <a:ea typeface="+mn-ea"/>
                <a:cs typeface="+mn-cs"/>
              </a:rPr>
              <a:t>Apparently, they want to figure out how </a:t>
            </a:r>
            <a:r>
              <a:rPr lang="en-US" altLang="zh-CN" sz="1200" b="0" i="0" kern="1200" dirty="0" smtClean="0">
                <a:solidFill>
                  <a:schemeClr val="tx1"/>
                </a:solidFill>
                <a:effectLst/>
                <a:latin typeface="+mn-lt"/>
                <a:ea typeface="+mn-ea"/>
                <a:cs typeface="+mn-cs"/>
              </a:rPr>
              <a:t>the </a:t>
            </a:r>
            <a:r>
              <a:rPr lang="en-US" altLang="zh-CN" sz="1200" b="0" i="0" kern="1200" dirty="0" err="1" smtClean="0">
                <a:solidFill>
                  <a:schemeClr val="tx1"/>
                </a:solidFill>
                <a:effectLst/>
                <a:latin typeface="+mn-lt"/>
                <a:ea typeface="+mn-ea"/>
                <a:cs typeface="+mn-cs"/>
              </a:rPr>
              <a:t>SealTalk</a:t>
            </a:r>
            <a:r>
              <a:rPr lang="en-US" altLang="zh-CN" sz="1200" b="0" i="0" kern="1200" dirty="0" smtClean="0">
                <a:solidFill>
                  <a:schemeClr val="tx1"/>
                </a:solidFill>
                <a:effectLst/>
                <a:latin typeface="+mn-lt"/>
                <a:ea typeface="+mn-ea"/>
                <a:cs typeface="+mn-cs"/>
              </a:rPr>
              <a:t> performs, </a:t>
            </a:r>
            <a:r>
              <a:rPr lang="en-US" altLang="zh-CN" sz="1200" b="0" i="0" kern="1200" dirty="0" smtClean="0">
                <a:solidFill>
                  <a:schemeClr val="tx1"/>
                </a:solidFill>
                <a:effectLst/>
                <a:latin typeface="+mn-lt"/>
                <a:ea typeface="+mn-ea"/>
                <a:cs typeface="+mn-cs"/>
              </a:rPr>
              <a:t>what technologies are included and its advantages and shortcomings. Companies who use </a:t>
            </a:r>
            <a:r>
              <a:rPr lang="en-US" altLang="zh-CN" sz="1200" b="0" i="0" kern="1200" dirty="0" err="1" smtClean="0">
                <a:solidFill>
                  <a:schemeClr val="tx1"/>
                </a:solidFill>
                <a:effectLst/>
                <a:latin typeface="+mn-lt"/>
                <a:ea typeface="+mn-ea"/>
                <a:cs typeface="+mn-cs"/>
              </a:rPr>
              <a:t>SealTalk</a:t>
            </a:r>
            <a:r>
              <a:rPr lang="en-US" altLang="zh-CN" sz="1200" b="0" i="0" kern="1200" dirty="0" smtClean="0">
                <a:solidFill>
                  <a:schemeClr val="tx1"/>
                </a:solidFill>
                <a:effectLst/>
                <a:latin typeface="+mn-lt"/>
                <a:ea typeface="+mn-ea"/>
                <a:cs typeface="+mn-cs"/>
              </a:rPr>
              <a:t> are considered to have more power than individual </a:t>
            </a:r>
            <a:r>
              <a:rPr lang="en-US" altLang="zh-CN" sz="1200" b="0" i="0" kern="1200" dirty="0" err="1" smtClean="0">
                <a:solidFill>
                  <a:schemeClr val="tx1"/>
                </a:solidFill>
                <a:effectLst/>
                <a:latin typeface="+mn-lt"/>
                <a:ea typeface="+mn-ea"/>
                <a:cs typeface="+mn-cs"/>
              </a:rPr>
              <a:t>users,for</a:t>
            </a:r>
            <a:r>
              <a:rPr lang="en-US" altLang="zh-CN" sz="1200" b="0" i="0" kern="1200" dirty="0" smtClean="0">
                <a:solidFill>
                  <a:schemeClr val="tx1"/>
                </a:solidFill>
                <a:effectLst/>
                <a:latin typeface="+mn-lt"/>
                <a:ea typeface="+mn-ea"/>
                <a:cs typeface="+mn-cs"/>
              </a:rPr>
              <a:t> example WPS, SEEYON, since the cooperation among companies will force </a:t>
            </a:r>
            <a:r>
              <a:rPr lang="en-US" altLang="zh-CN" sz="1200" b="0" i="0" kern="1200" dirty="0" err="1" smtClean="0">
                <a:solidFill>
                  <a:schemeClr val="tx1"/>
                </a:solidFill>
                <a:effectLst/>
                <a:latin typeface="+mn-lt"/>
                <a:ea typeface="+mn-ea"/>
                <a:cs typeface="+mn-cs"/>
              </a:rPr>
              <a:t>RongCloud</a:t>
            </a:r>
            <a:r>
              <a:rPr lang="en-US" altLang="zh-CN" sz="1200" b="0" i="0" kern="1200" dirty="0" smtClean="0">
                <a:solidFill>
                  <a:schemeClr val="tx1"/>
                </a:solidFill>
                <a:effectLst/>
                <a:latin typeface="+mn-lt"/>
                <a:ea typeface="+mn-ea"/>
                <a:cs typeface="+mn-cs"/>
              </a:rPr>
              <a:t> to optimize their products and implement more functions, thus providing higher services. </a:t>
            </a:r>
          </a:p>
          <a:p>
            <a:r>
              <a:rPr lang="en-US" altLang="zh-CN" sz="1200" b="0" i="0" kern="1200" dirty="0" smtClean="0">
                <a:solidFill>
                  <a:schemeClr val="tx1"/>
                </a:solidFill>
                <a:effectLst/>
                <a:latin typeface="+mn-lt"/>
                <a:ea typeface="+mn-ea"/>
                <a:cs typeface="+mn-cs"/>
              </a:rPr>
              <a:t>Individual developers using Seal Talk may be considered have least power and interest less then company users.</a:t>
            </a:r>
            <a:endParaRPr lang="zh-CN" altLang="en-US" dirty="0"/>
          </a:p>
        </p:txBody>
      </p:sp>
      <p:sp>
        <p:nvSpPr>
          <p:cNvPr id="4" name="灯片编号占位符 3"/>
          <p:cNvSpPr>
            <a:spLocks noGrp="1"/>
          </p:cNvSpPr>
          <p:nvPr>
            <p:ph type="sldNum" sz="quarter" idx="10"/>
          </p:nvPr>
        </p:nvSpPr>
        <p:spPr/>
        <p:txBody>
          <a:bodyPr/>
          <a:lstStyle/>
          <a:p>
            <a:pPr>
              <a:defRPr/>
            </a:pPr>
            <a:fld id="{E8F96ED4-528A-4BC7-8CBF-28AD5306777A}" type="slidenum">
              <a:rPr lang="zh-CN" altLang="en-US" smtClean="0"/>
              <a:t>6</a:t>
            </a:fld>
            <a:endParaRPr lang="zh-CN" altLang="en-US"/>
          </a:p>
        </p:txBody>
      </p:sp>
    </p:spTree>
    <p:extLst>
      <p:ext uri="{BB962C8B-B14F-4D97-AF65-F5344CB8AC3E}">
        <p14:creationId xmlns:p14="http://schemas.microsoft.com/office/powerpoint/2010/main" val="235659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sz="1200" b="0" i="0" kern="1200" dirty="0" smtClean="0">
                <a:solidFill>
                  <a:schemeClr val="tx1"/>
                </a:solidFill>
                <a:effectLst/>
                <a:latin typeface="+mn-lt"/>
                <a:ea typeface="+mn-ea"/>
                <a:cs typeface="+mn-cs"/>
              </a:rPr>
              <a:t>The context model of </a:t>
            </a:r>
            <a:r>
              <a:rPr lang="en-US" altLang="zh-CN" sz="1200" b="0" i="0" kern="1200" dirty="0" err="1" smtClean="0">
                <a:solidFill>
                  <a:schemeClr val="tx1"/>
                </a:solidFill>
                <a:effectLst/>
                <a:latin typeface="+mn-lt"/>
                <a:ea typeface="+mn-ea"/>
                <a:cs typeface="+mn-cs"/>
              </a:rPr>
              <a:t>SealTalk</a:t>
            </a:r>
            <a:r>
              <a:rPr lang="en-US" altLang="zh-CN" sz="1200" b="0" i="0" kern="1200" dirty="0" smtClean="0">
                <a:solidFill>
                  <a:schemeClr val="tx1"/>
                </a:solidFill>
                <a:effectLst/>
                <a:latin typeface="+mn-lt"/>
                <a:ea typeface="+mn-ea"/>
                <a:cs typeface="+mn-cs"/>
              </a:rPr>
              <a:t> is illustrated in this Figure. This modeling figure depicts </a:t>
            </a:r>
            <a:r>
              <a:rPr lang="en-US" altLang="zh-CN" sz="1200" b="0" i="0" kern="1200" dirty="0" err="1" smtClean="0">
                <a:solidFill>
                  <a:schemeClr val="tx1"/>
                </a:solidFill>
                <a:effectLst/>
                <a:latin typeface="+mn-lt"/>
                <a:ea typeface="+mn-ea"/>
                <a:cs typeface="+mn-cs"/>
              </a:rPr>
              <a:t>SealTalk</a:t>
            </a:r>
            <a:r>
              <a:rPr lang="en-US" altLang="zh-CN" sz="1200" b="0" i="0" kern="1200" dirty="0" smtClean="0">
                <a:solidFill>
                  <a:schemeClr val="tx1"/>
                </a:solidFill>
                <a:effectLst/>
                <a:latin typeface="+mn-lt"/>
                <a:ea typeface="+mn-ea"/>
                <a:cs typeface="+mn-cs"/>
              </a:rPr>
              <a:t> in the center, surrounded by the external entities it interacts with. </a:t>
            </a:r>
          </a:p>
          <a:p>
            <a:pPr lvl="0" eaLnBrk="1" hangingPunct="1">
              <a:spcBef>
                <a:spcPct val="0"/>
              </a:spcBef>
            </a:pPr>
            <a:r>
              <a:rPr lang="en-US" altLang="zh-CN" sz="1200" b="0" i="0" kern="1200" dirty="0" smtClean="0">
                <a:solidFill>
                  <a:schemeClr val="tx1"/>
                </a:solidFill>
                <a:effectLst/>
                <a:latin typeface="+mn-lt"/>
                <a:ea typeface="+mn-ea"/>
                <a:cs typeface="+mn-cs"/>
              </a:rPr>
              <a:t>We can see that </a:t>
            </a:r>
            <a:r>
              <a:rPr lang="en-US" altLang="zh-CN" sz="1200" b="0" i="0" kern="1200" dirty="0" err="1" smtClean="0">
                <a:solidFill>
                  <a:schemeClr val="tx1"/>
                </a:solidFill>
                <a:effectLst/>
                <a:latin typeface="+mn-lt"/>
                <a:ea typeface="+mn-ea"/>
                <a:cs typeface="+mn-cs"/>
              </a:rPr>
              <a:t>SealTalk</a:t>
            </a:r>
            <a:r>
              <a:rPr lang="en-US" altLang="zh-CN" sz="1200" b="0" i="0" kern="1200" baseline="0" dirty="0" smtClean="0">
                <a:solidFill>
                  <a:schemeClr val="tx1"/>
                </a:solidFill>
                <a:effectLst/>
                <a:latin typeface="+mn-lt"/>
                <a:ea typeface="+mn-ea"/>
                <a:cs typeface="+mn-cs"/>
              </a:rPr>
              <a:t> runs on many kinds of platforms, including Android/</a:t>
            </a:r>
            <a:r>
              <a:rPr lang="en-US" altLang="zh-CN" sz="1200" b="0" i="0" kern="1200" baseline="0" dirty="0" err="1" smtClean="0">
                <a:solidFill>
                  <a:schemeClr val="tx1"/>
                </a:solidFill>
                <a:effectLst/>
                <a:latin typeface="+mn-lt"/>
                <a:ea typeface="+mn-ea"/>
                <a:cs typeface="+mn-cs"/>
              </a:rPr>
              <a:t>ios</a:t>
            </a:r>
            <a:r>
              <a:rPr lang="en-US" altLang="zh-CN" sz="1200" b="0" i="0" kern="1200" baseline="0" dirty="0" smtClean="0">
                <a:solidFill>
                  <a:schemeClr val="tx1"/>
                </a:solidFill>
                <a:effectLst/>
                <a:latin typeface="+mn-lt"/>
                <a:ea typeface="+mn-ea"/>
                <a:cs typeface="+mn-cs"/>
              </a:rPr>
              <a:t>/windows/</a:t>
            </a:r>
            <a:r>
              <a:rPr lang="en-US" altLang="zh-CN" sz="1200" b="0" i="0" kern="1200" baseline="0" dirty="0" err="1" smtClean="0">
                <a:solidFill>
                  <a:schemeClr val="tx1"/>
                </a:solidFill>
                <a:effectLst/>
                <a:latin typeface="+mn-lt"/>
                <a:ea typeface="+mn-ea"/>
                <a:cs typeface="+mn-cs"/>
              </a:rPr>
              <a:t>macOs</a:t>
            </a:r>
            <a:r>
              <a:rPr lang="en-US" altLang="zh-CN" sz="1200" b="0" i="0" kern="1200" baseline="0" dirty="0" smtClean="0">
                <a:solidFill>
                  <a:schemeClr val="tx1"/>
                </a:solidFill>
                <a:effectLst/>
                <a:latin typeface="+mn-lt"/>
                <a:ea typeface="+mn-ea"/>
                <a:cs typeface="+mn-cs"/>
              </a:rPr>
              <a:t>. Respectively, they are written in different programming languages like java for Android/swift for </a:t>
            </a:r>
            <a:r>
              <a:rPr lang="en-US" altLang="zh-CN" sz="1200" b="0" i="0" kern="1200" baseline="0" dirty="0" err="1" smtClean="0">
                <a:solidFill>
                  <a:schemeClr val="tx1"/>
                </a:solidFill>
                <a:effectLst/>
                <a:latin typeface="+mn-lt"/>
                <a:ea typeface="+mn-ea"/>
                <a:cs typeface="+mn-cs"/>
              </a:rPr>
              <a:t>ios</a:t>
            </a:r>
            <a:r>
              <a:rPr lang="en-US" altLang="zh-CN"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Javascript</a:t>
            </a:r>
            <a:r>
              <a:rPr lang="en-US" altLang="zh-CN" sz="1200" b="0" i="0" kern="1200" baseline="0" dirty="0" smtClean="0">
                <a:solidFill>
                  <a:schemeClr val="tx1"/>
                </a:solidFill>
                <a:effectLst/>
                <a:latin typeface="+mn-lt"/>
                <a:ea typeface="+mn-ea"/>
                <a:cs typeface="+mn-cs"/>
              </a:rPr>
              <a:t> for server side/ c-plus-plus for desktop.</a:t>
            </a: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7</a:t>
            </a:fld>
            <a:endParaRPr lang="zh-CN" altLang="en-US" sz="1200" dirty="0"/>
          </a:p>
        </p:txBody>
      </p:sp>
    </p:spTree>
    <p:extLst>
      <p:ext uri="{BB962C8B-B14F-4D97-AF65-F5344CB8AC3E}">
        <p14:creationId xmlns:p14="http://schemas.microsoft.com/office/powerpoint/2010/main" val="390862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dirty="0" smtClean="0"/>
              <a:t>From</a:t>
            </a:r>
            <a:r>
              <a:rPr lang="en-US" altLang="zh-CN" baseline="0" dirty="0" smtClean="0"/>
              <a:t> a </a:t>
            </a:r>
            <a:r>
              <a:rPr lang="en-US" altLang="zh-CN" sz="1200" b="0" i="0" u="none" strike="noStrike" kern="1200" baseline="0" dirty="0" smtClean="0">
                <a:solidFill>
                  <a:schemeClr val="tx1"/>
                </a:solidFill>
                <a:latin typeface="+mn-lt"/>
                <a:ea typeface="+mn-ea"/>
                <a:cs typeface="+mn-cs"/>
              </a:rPr>
              <a:t>Module structures perspective, I list the following packages and their functions.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u="none" strike="noStrike" kern="1200" baseline="0" dirty="0" smtClean="0">
                <a:solidFill>
                  <a:schemeClr val="tx1"/>
                </a:solidFill>
                <a:latin typeface="+mn-lt"/>
                <a:ea typeface="+mn-ea"/>
                <a:cs typeface="+mn-cs"/>
              </a:rPr>
              <a:t>For example, the </a:t>
            </a:r>
            <a:r>
              <a:rPr lang="en-US" altLang="zh-CN" sz="1200" b="0" i="0" u="none" strike="noStrike" kern="1200" baseline="0" dirty="0" err="1" smtClean="0">
                <a:solidFill>
                  <a:schemeClr val="tx1"/>
                </a:solidFill>
                <a:latin typeface="+mn-lt"/>
                <a:ea typeface="+mn-ea"/>
                <a:cs typeface="+mn-cs"/>
              </a:rPr>
              <a:t>db</a:t>
            </a:r>
            <a:r>
              <a:rPr lang="en-US" altLang="zh-CN" sz="1200" b="0" i="0" u="none" strike="noStrike" kern="1200" baseline="0" dirty="0" smtClean="0">
                <a:solidFill>
                  <a:schemeClr val="tx1"/>
                </a:solidFill>
                <a:latin typeface="+mn-lt"/>
                <a:ea typeface="+mn-ea"/>
                <a:cs typeface="+mn-cs"/>
              </a:rPr>
              <a:t> package is for </a:t>
            </a:r>
            <a:r>
              <a:rPr lang="en-US" altLang="zh-CN" sz="1200" kern="100" dirty="0" smtClean="0">
                <a:effectLst/>
              </a:rPr>
              <a:t>Database management, using the </a:t>
            </a:r>
            <a:r>
              <a:rPr lang="en-US" altLang="zh-CN" sz="1200" b="1" kern="100" dirty="0" smtClean="0">
                <a:effectLst/>
              </a:rPr>
              <a:t>Room</a:t>
            </a:r>
            <a:r>
              <a:rPr lang="en-US" altLang="zh-CN" sz="1200" kern="100" dirty="0" smtClean="0">
                <a:effectLst/>
              </a:rPr>
              <a:t> framework</a:t>
            </a:r>
            <a:r>
              <a:rPr lang="en-US" altLang="zh-CN" sz="1200" kern="1200" dirty="0" smtClean="0">
                <a:effectLst/>
              </a:rPr>
              <a:t>.</a:t>
            </a:r>
            <a:r>
              <a:rPr lang="en-US" altLang="zh-CN" sz="1200" kern="1200" baseline="0" dirty="0" smtClean="0">
                <a:effectLst/>
              </a:rPr>
              <a:t> Room is an </a:t>
            </a:r>
            <a:r>
              <a:rPr lang="en-US" altLang="zh-CN" sz="1200" kern="1200" baseline="0" dirty="0" err="1" smtClean="0">
                <a:effectLst/>
              </a:rPr>
              <a:t>orm</a:t>
            </a:r>
            <a:r>
              <a:rPr lang="en-US" altLang="zh-CN" sz="1200" kern="1200" baseline="0" dirty="0" smtClean="0">
                <a:effectLst/>
              </a:rPr>
              <a:t> as known as </a:t>
            </a:r>
            <a:r>
              <a:rPr lang="en-US" altLang="zh-CN" sz="1200" b="0" i="0" kern="1200" dirty="0" smtClean="0">
                <a:solidFill>
                  <a:schemeClr val="tx1"/>
                </a:solidFill>
                <a:effectLst/>
                <a:latin typeface="+mn-lt"/>
                <a:ea typeface="+mn-ea"/>
                <a:cs typeface="+mn-cs"/>
              </a:rPr>
              <a:t>Object Relational Mapping</a:t>
            </a:r>
            <a:r>
              <a:rPr lang="en-US" altLang="zh-CN" sz="1200" b="0" i="0" kern="1200" baseline="0" dirty="0" smtClean="0">
                <a:solidFill>
                  <a:schemeClr val="tx1"/>
                </a:solidFill>
                <a:effectLst/>
                <a:latin typeface="+mn-lt"/>
                <a:ea typeface="+mn-ea"/>
                <a:cs typeface="+mn-cs"/>
              </a:rPr>
              <a:t> framework.</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kern="1200" baseline="0" dirty="0" smtClean="0">
                <a:solidFill>
                  <a:schemeClr val="tx1"/>
                </a:solidFill>
                <a:effectLst/>
                <a:latin typeface="+mn-lt"/>
                <a:ea typeface="+mn-ea"/>
                <a:cs typeface="+mn-cs"/>
              </a:rPr>
              <a:t>The net </a:t>
            </a:r>
            <a:r>
              <a:rPr lang="en-US" altLang="zh-CN" sz="1200" b="0" i="0" u="none" strike="noStrike" kern="1200" baseline="0" dirty="0" smtClean="0">
                <a:solidFill>
                  <a:schemeClr val="tx1"/>
                </a:solidFill>
                <a:latin typeface="+mn-lt"/>
                <a:ea typeface="+mn-ea"/>
                <a:cs typeface="+mn-cs"/>
              </a:rPr>
              <a:t>package </a:t>
            </a:r>
            <a:r>
              <a:rPr lang="en-US" altLang="zh-CN" sz="1200" kern="100" dirty="0" smtClean="0">
                <a:effectLst/>
              </a:rPr>
              <a:t>Encapsulate network request operations, using the </a:t>
            </a:r>
            <a:r>
              <a:rPr lang="en-US" altLang="zh-CN" sz="1200" b="1" kern="100" dirty="0" smtClean="0">
                <a:effectLst/>
              </a:rPr>
              <a:t>Retrofit</a:t>
            </a:r>
            <a:r>
              <a:rPr lang="en-US" altLang="zh-CN" sz="1200" kern="100" dirty="0" smtClean="0">
                <a:effectLst/>
              </a:rPr>
              <a:t> framework,</a:t>
            </a:r>
            <a:r>
              <a:rPr lang="en-US" altLang="zh-CN" sz="1200" b="0" i="0" kern="1200" dirty="0" smtClean="0">
                <a:solidFill>
                  <a:schemeClr val="tx1"/>
                </a:solidFill>
                <a:effectLst/>
                <a:latin typeface="+mn-lt"/>
                <a:ea typeface="+mn-ea"/>
                <a:cs typeface="+mn-cs"/>
              </a:rPr>
              <a:t> A type-safe HTTP client for Android.</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8</a:t>
            </a:fld>
            <a:endParaRPr lang="zh-CN" altLang="en-US" sz="1200" dirty="0"/>
          </a:p>
        </p:txBody>
      </p:sp>
    </p:spTree>
    <p:extLst>
      <p:ext uri="{BB962C8B-B14F-4D97-AF65-F5344CB8AC3E}">
        <p14:creationId xmlns:p14="http://schemas.microsoft.com/office/powerpoint/2010/main" val="423610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sz="1200" b="0" i="0" kern="1200" baseline="0" dirty="0" smtClean="0">
                <a:solidFill>
                  <a:schemeClr val="tx1"/>
                </a:solidFill>
                <a:effectLst/>
                <a:latin typeface="+mn-lt"/>
                <a:ea typeface="+mn-ea"/>
                <a:cs typeface="+mn-cs"/>
              </a:rPr>
              <a:t>This is the Data request process, when it is a Network request and cache is required. </a:t>
            </a:r>
          </a:p>
          <a:p>
            <a:r>
              <a:rPr lang="en-US" altLang="zh-CN" sz="1200" kern="1200" dirty="0" smtClean="0">
                <a:solidFill>
                  <a:schemeClr val="tx1"/>
                </a:solidFill>
                <a:effectLst/>
                <a:latin typeface="+mn-lt"/>
                <a:ea typeface="+mn-ea"/>
                <a:cs typeface="+mn-cs"/>
              </a:rPr>
              <a:t>Among them, </a:t>
            </a:r>
            <a:r>
              <a:rPr lang="en-US" altLang="zh-CN" sz="1200" kern="1200" dirty="0" err="1" smtClean="0">
                <a:solidFill>
                  <a:schemeClr val="tx1"/>
                </a:solidFill>
                <a:effectLst/>
                <a:latin typeface="+mn-lt"/>
                <a:ea typeface="+mn-ea"/>
                <a:cs typeface="+mn-cs"/>
              </a:rPr>
              <a:t>ViewModel's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LiveData</a:t>
            </a:r>
            <a:r>
              <a:rPr lang="en-US" altLang="zh-CN" sz="1200" kern="1200" dirty="0" smtClean="0">
                <a:solidFill>
                  <a:schemeClr val="tx1"/>
                </a:solidFill>
                <a:effectLst/>
                <a:latin typeface="+mn-lt"/>
                <a:ea typeface="+mn-ea"/>
                <a:cs typeface="+mn-cs"/>
              </a:rPr>
              <a:t> follows the </a:t>
            </a:r>
            <a:r>
              <a:rPr lang="en-US" altLang="zh-CN" sz="1200" b="1" kern="1200" dirty="0" smtClean="0">
                <a:solidFill>
                  <a:schemeClr val="tx1"/>
                </a:solidFill>
                <a:effectLst/>
                <a:latin typeface="+mn-lt"/>
                <a:ea typeface="+mn-ea"/>
                <a:cs typeface="+mn-cs"/>
              </a:rPr>
              <a:t>observer pattern</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LiveData</a:t>
            </a:r>
            <a:r>
              <a:rPr lang="en-US" altLang="zh-CN" sz="1200" kern="1200" dirty="0" smtClean="0">
                <a:solidFill>
                  <a:schemeClr val="tx1"/>
                </a:solidFill>
                <a:effectLst/>
                <a:latin typeface="+mn-lt"/>
                <a:ea typeface="+mn-ea"/>
                <a:cs typeface="+mn-cs"/>
              </a:rPr>
              <a:t> will notify the Observer when the lifecycle state changes. You can merge the code that updates the UI into these Observer objects. Every time the data changes, Observer will update the User Interface.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Note that here in the Task layer, the database will be queried first, then the cached data in the current database will be returned, and then the server will be requested to obtain the latest data, and then the new data will be saved to the database. Finally, a database query will be performed to obtain the latest data in the database. The code corresponds to the following </a:t>
            </a:r>
            <a:endParaRPr lang="en-US" altLang="zh-CN" sz="1200" b="0" i="0" kern="1200" baseline="0" dirty="0" smtClean="0">
              <a:solidFill>
                <a:schemeClr val="tx1"/>
              </a:solidFill>
              <a:effectLst/>
              <a:latin typeface="+mn-lt"/>
              <a:ea typeface="+mn-ea"/>
              <a:cs typeface="+mn-cs"/>
            </a:endParaRPr>
          </a:p>
          <a:p>
            <a:pPr lvl="0" eaLnBrk="1" hangingPunct="1">
              <a:spcBef>
                <a:spcPct val="0"/>
              </a:spcBef>
            </a:pP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9</a:t>
            </a:fld>
            <a:endParaRPr lang="zh-CN" altLang="en-US" sz="1200" dirty="0"/>
          </a:p>
        </p:txBody>
      </p:sp>
    </p:spTree>
    <p:extLst>
      <p:ext uri="{BB962C8B-B14F-4D97-AF65-F5344CB8AC3E}">
        <p14:creationId xmlns:p14="http://schemas.microsoft.com/office/powerpoint/2010/main" val="293839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04164A6-CC54-4E14-A7B1-D16ED6AD15E2}" type="datetime1">
              <a:rPr lang="zh-CN" altLang="en-US"/>
              <a:t>2019/10/17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B0E4502C-8B1F-4F7C-91E6-E0AD7B17B599}"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A45133A-6EC6-4D66-9D69-8C2856BA53FD}" type="datetime1">
              <a:rPr lang="zh-CN" altLang="en-US"/>
              <a:t>2019/10/17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6C2A4B00-2B28-4CC8-B43A-ECF1727173F8}"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A28714B-61B0-4DB9-ADC1-197238D85CBB}" type="datetime1">
              <a:rPr lang="zh-CN" altLang="en-US"/>
              <a:t>2019/10/17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4819018-9B10-4987-9C30-2897AD9896F1}"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80AC335-4A22-48FE-8781-3365D1331D21}" type="datetime1">
              <a:rPr lang="zh-CN" altLang="en-US"/>
              <a:t>2019/10/17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49032BD0-DC2D-4FEA-8316-705683D9E5C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41B6D46B-A8DC-4F2C-B13A-682DE75B4C58}" type="datetime1">
              <a:rPr lang="zh-CN" altLang="en-US"/>
              <a:t>2019/10/17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26DC1D4-3E0C-4B9A-A537-31DFEEF8149F}"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C94844E-D579-439F-952C-C29353D044C2}" type="datetime1">
              <a:rPr lang="zh-CN" altLang="en-US"/>
              <a:t>2019/10/17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5751227-F8A0-46CA-AFDB-124B533BBC86}"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265FDA8-3D63-4A08-B70A-873DE59A2B92}" type="datetime1">
              <a:rPr lang="zh-CN" altLang="en-US"/>
              <a:t>2019/10/17</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B00F1A8-6DA5-4589-94A8-92CE75EF7BA8}"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D2BC4A8-7E8F-4191-8D13-1319E33F478E}" type="datetime1">
              <a:rPr lang="zh-CN" altLang="en-US"/>
              <a:t>2019/10/17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5A317DA-9B72-49A9-AEF6-2D85EC77FD1D}"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1E67ACF-1C7E-4AC6-9496-BFC15A43A51D}" type="datetime1">
              <a:rPr lang="zh-CN" altLang="en-US"/>
              <a:t>2019/10/17</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2FD11218-BDCB-49C0-84A6-687C176345CB}"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D9375FD-CB2D-4460-B848-3C0CC99616E4}" type="datetime1">
              <a:rPr lang="zh-CN" altLang="en-US"/>
              <a:t>2019/10/17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D8771FC5-EBFF-4677-A4F6-A5CA1BBE92D0}"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C9DA14A-B10F-44B9-85C8-004EA131CA09}" type="datetime1">
              <a:rPr lang="zh-CN" altLang="en-US"/>
              <a:t>2019/10/17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ADBBDF8A-FA43-47A3-9CBB-452593587311}"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AFEA47C0-03BE-41EA-B80C-5FB321EDEC47}" type="datetime1">
              <a:rPr lang="zh-CN" altLang="en-US"/>
              <a:t>2019/10/17</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B4EDEDFE-0040-4909-B5F8-1BD6C9EB25B3}"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ealtalk/sealtalk-androi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1"/>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7169AF3C-2B8A-4259-A977-0AEE57F58897}" type="datetime1">
              <a:rPr lang="zh-CN" altLang="en-US" sz="1200" smtClean="0">
                <a:solidFill>
                  <a:srgbClr val="898989"/>
                </a:solidFill>
                <a:latin typeface="Arial" panose="020B0604020202020204" pitchFamily="34" charset="0"/>
              </a:rPr>
              <a:t>2019/10/17</a:t>
            </a:fld>
            <a:endParaRPr lang="en-US" altLang="zh-CN" sz="1800" smtClean="0">
              <a:latin typeface="Arial" panose="020B0604020202020204" pitchFamily="34" charset="0"/>
            </a:endParaRPr>
          </a:p>
        </p:txBody>
      </p:sp>
      <p:sp>
        <p:nvSpPr>
          <p:cNvPr id="3075" name="矩形 1"/>
          <p:cNvSpPr>
            <a:spLocks noChangeArrowheads="1"/>
          </p:cNvSpPr>
          <p:nvPr/>
        </p:nvSpPr>
        <p:spPr bwMode="auto">
          <a:xfrm>
            <a:off x="9525" y="-36513"/>
            <a:ext cx="12198350" cy="6869113"/>
          </a:xfrm>
          <a:prstGeom prst="rect">
            <a:avLst/>
          </a:prstGeom>
          <a:solidFill>
            <a:srgbClr val="F2F2F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076" name="矩形 16"/>
          <p:cNvSpPr/>
          <p:nvPr/>
        </p:nvSpPr>
        <p:spPr bwMode="auto">
          <a:xfrm>
            <a:off x="838200" y="2716213"/>
            <a:ext cx="10855325" cy="1425575"/>
          </a:xfrm>
          <a:custGeom>
            <a:avLst/>
            <a:gdLst>
              <a:gd name="T0" fmla="*/ 84538 w 8141666"/>
              <a:gd name="T1" fmla="*/ 0 h 1067173"/>
              <a:gd name="T2" fmla="*/ 144546883 w 8141666"/>
              <a:gd name="T3" fmla="*/ 0 h 1067173"/>
              <a:gd name="T4" fmla="*/ 144546883 w 8141666"/>
              <a:gd name="T5" fmla="*/ 15635598 h 1067173"/>
              <a:gd name="T6" fmla="*/ 74962849 w 8141666"/>
              <a:gd name="T7" fmla="*/ 19310229 h 1067173"/>
              <a:gd name="T8" fmla="*/ 0 w 8141666"/>
              <a:gd name="T9" fmla="*/ 15463237 h 1067173"/>
              <a:gd name="T10" fmla="*/ 84538 w 8141666"/>
              <a:gd name="T11" fmla="*/ 0 h 1067173"/>
              <a:gd name="T12" fmla="*/ 0 60000 65536"/>
              <a:gd name="T13" fmla="*/ 0 60000 65536"/>
              <a:gd name="T14" fmla="*/ 0 60000 65536"/>
              <a:gd name="T15" fmla="*/ 0 60000 65536"/>
              <a:gd name="T16" fmla="*/ 0 60000 65536"/>
              <a:gd name="T17" fmla="*/ 0 60000 65536"/>
              <a:gd name="T18" fmla="*/ 0 w 8141666"/>
              <a:gd name="T19" fmla="*/ 0 h 1067173"/>
              <a:gd name="T20" fmla="*/ 8141666 w 8141666"/>
              <a:gd name="T21" fmla="*/ 1067173 h 1067173"/>
            </a:gdLst>
            <a:ahLst/>
            <a:cxnLst>
              <a:cxn ang="T12">
                <a:pos x="T0" y="T1"/>
              </a:cxn>
              <a:cxn ang="T13">
                <a:pos x="T2" y="T3"/>
              </a:cxn>
              <a:cxn ang="T14">
                <a:pos x="T4" y="T5"/>
              </a:cxn>
              <a:cxn ang="T15">
                <a:pos x="T6" y="T7"/>
              </a:cxn>
              <a:cxn ang="T16">
                <a:pos x="T8" y="T9"/>
              </a:cxn>
              <a:cxn ang="T17">
                <a:pos x="T10" y="T11"/>
              </a:cxn>
            </a:cxnLst>
            <a:rect l="T18" t="T19" r="T20" b="T21"/>
            <a:pathLst>
              <a:path w="8141666" h="1067173">
                <a:moveTo>
                  <a:pt x="4762" y="0"/>
                </a:moveTo>
                <a:lnTo>
                  <a:pt x="8141666" y="0"/>
                </a:lnTo>
                <a:lnTo>
                  <a:pt x="8141666" y="864096"/>
                </a:lnTo>
                <a:cubicBezTo>
                  <a:pt x="6794575" y="865875"/>
                  <a:pt x="5569405" y="1065394"/>
                  <a:pt x="4222314" y="1067173"/>
                </a:cubicBezTo>
                <a:lnTo>
                  <a:pt x="0" y="854571"/>
                </a:lnTo>
                <a:cubicBezTo>
                  <a:pt x="1587" y="569714"/>
                  <a:pt x="3175" y="284857"/>
                  <a:pt x="4762" y="0"/>
                </a:cubicBezTo>
                <a:close/>
              </a:path>
            </a:pathLst>
          </a:custGeom>
          <a:solidFill>
            <a:srgbClr val="6DC4E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78" name="Text Box 5"/>
          <p:cNvSpPr txBox="1">
            <a:spLocks noChangeArrowheads="1"/>
          </p:cNvSpPr>
          <p:nvPr/>
        </p:nvSpPr>
        <p:spPr bwMode="auto">
          <a:xfrm>
            <a:off x="1317625" y="2933700"/>
            <a:ext cx="10158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b="1"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SealTalk</a:t>
            </a:r>
            <a:r>
              <a:rPr lang="en-US" altLang="zh-CN" sz="4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即时通信软件</a:t>
            </a:r>
            <a:endParaRPr lang="zh-CN" altLang="en-US" sz="1800" dirty="0">
              <a:latin typeface="Arial" panose="020B0604020202020204" pitchFamily="34" charset="0"/>
            </a:endParaRPr>
          </a:p>
        </p:txBody>
      </p:sp>
      <p:sp>
        <p:nvSpPr>
          <p:cNvPr id="2" name="文本框 1"/>
          <p:cNvSpPr txBox="1"/>
          <p:nvPr/>
        </p:nvSpPr>
        <p:spPr>
          <a:xfrm>
            <a:off x="6834364" y="4359275"/>
            <a:ext cx="5373511" cy="369332"/>
          </a:xfrm>
          <a:prstGeom prst="rect">
            <a:avLst/>
          </a:prstGeom>
          <a:noFill/>
        </p:spPr>
        <p:txBody>
          <a:bodyPr wrap="square" rtlCol="0">
            <a:spAutoFit/>
          </a:bodyPr>
          <a:lstStyle/>
          <a:p>
            <a:r>
              <a:rPr lang="en-US" altLang="zh-CN" dirty="0" smtClean="0"/>
              <a:t>——</a:t>
            </a:r>
            <a:r>
              <a:rPr lang="en-US" altLang="zh-CN" dirty="0">
                <a:hlinkClick r:id="rId3"/>
              </a:rPr>
              <a:t>https://github.com/sealtalk/sealtalk-android</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578" name="日期占位符 1"/>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10FBF9D-727B-4629-A41B-B121E6FE7B48}" type="datetime1">
              <a:rPr lang="zh-CN" altLang="en-US" sz="1200" smtClean="0">
                <a:solidFill>
                  <a:srgbClr val="898989"/>
                </a:solidFill>
                <a:latin typeface="Arial" panose="020B0604020202020204" pitchFamily="34" charset="0"/>
              </a:rPr>
              <a:t>2019/10/17</a:t>
            </a:fld>
            <a:endParaRPr lang="en-US" altLang="zh-CN" sz="1800" smtClean="0">
              <a:latin typeface="Arial" panose="020B0604020202020204" pitchFamily="34" charset="0"/>
            </a:endParaRPr>
          </a:p>
        </p:txBody>
      </p:sp>
      <p:sp>
        <p:nvSpPr>
          <p:cNvPr id="24579" name="矩形 1"/>
          <p:cNvSpPr>
            <a:spLocks noChangeArrowheads="1"/>
          </p:cNvSpPr>
          <p:nvPr/>
        </p:nvSpPr>
        <p:spPr bwMode="auto">
          <a:xfrm>
            <a:off x="-3492" y="-36513"/>
            <a:ext cx="12198350" cy="6869113"/>
          </a:xfrm>
          <a:prstGeom prst="rect">
            <a:avLst/>
          </a:prstGeom>
          <a:solidFill>
            <a:schemeClr val="bg1">
              <a:lumMod val="9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077" name="矩形 23"/>
          <p:cNvSpPr>
            <a:spLocks noChangeArrowheads="1"/>
          </p:cNvSpPr>
          <p:nvPr/>
        </p:nvSpPr>
        <p:spPr bwMode="auto">
          <a:xfrm>
            <a:off x="3709670" y="2821305"/>
            <a:ext cx="4772660" cy="1153160"/>
          </a:xfrm>
          <a:prstGeom prst="rect">
            <a:avLst/>
          </a:prstGeom>
          <a:solidFill>
            <a:schemeClr val="bg1">
              <a:lumMod val="9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dirty="0" smtClean="0">
                <a:solidFill>
                  <a:srgbClr val="6DC4EF"/>
                </a:solidFill>
                <a:latin typeface="微软雅黑" panose="020B0503020204020204" pitchFamily="34" charset="-122"/>
                <a:ea typeface="微软雅黑" panose="020B0503020204020204" pitchFamily="34" charset="-122"/>
                <a:sym typeface="微软雅黑" panose="020B0503020204020204" pitchFamily="34" charset="-122"/>
              </a:rPr>
              <a:t>Thanks for watching!</a:t>
            </a:r>
            <a:endParaRPr lang="zh-CN" altLang="en-US" sz="3200" b="1" dirty="0">
              <a:solidFill>
                <a:srgbClr val="6DC4E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175" y="-11113"/>
            <a:ext cx="12198350" cy="6869113"/>
          </a:xfrm>
          <a:prstGeom prst="rect">
            <a:avLst/>
          </a:prstGeom>
          <a:solidFill>
            <a:srgbClr val="F2F2F2"/>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7171" name="文本框 73"/>
          <p:cNvSpPr>
            <a:spLocks noChangeArrowheads="1"/>
          </p:cNvSpPr>
          <p:nvPr/>
        </p:nvSpPr>
        <p:spPr bwMode="auto">
          <a:xfrm>
            <a:off x="714375" y="1611511"/>
            <a:ext cx="75911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en-US" altLang="zh-CN" dirty="0" err="1"/>
              <a:t>SealTalk</a:t>
            </a:r>
            <a:r>
              <a:rPr lang="en-US" altLang="zh-CN" dirty="0"/>
              <a:t> is an open source instant messaging App based on the </a:t>
            </a:r>
            <a:r>
              <a:rPr lang="en-US" altLang="zh-CN" dirty="0" err="1"/>
              <a:t>Rongyun</a:t>
            </a:r>
            <a:r>
              <a:rPr lang="en-US" altLang="zh-CN" dirty="0"/>
              <a:t> </a:t>
            </a:r>
            <a:r>
              <a:rPr lang="en-US" altLang="zh-CN" dirty="0" smtClean="0"/>
              <a:t>Instant Messaging SDK. </a:t>
            </a:r>
            <a:endParaRPr lang="zh-CN" altLang="en-US" sz="2400" b="1" dirty="0">
              <a:solidFill>
                <a:srgbClr val="000000"/>
              </a:solidFill>
              <a:latin typeface="隶书" panose="02010509060101010101" pitchFamily="49" charset="-122"/>
              <a:ea typeface="隶书" panose="02010509060101010101" pitchFamily="49" charset="-122"/>
              <a:sym typeface="汉仪特细等线简" panose="02010604000101010101" pitchFamily="2" charset="-122"/>
            </a:endParaRPr>
          </a:p>
        </p:txBody>
      </p:sp>
      <p:sp>
        <p:nvSpPr>
          <p:cNvPr id="7172" name="直接连接符 74"/>
          <p:cNvSpPr>
            <a:spLocks noChangeShapeType="1"/>
          </p:cNvSpPr>
          <p:nvPr/>
        </p:nvSpPr>
        <p:spPr bwMode="auto">
          <a:xfrm>
            <a:off x="8194800" y="619125"/>
            <a:ext cx="0" cy="5148263"/>
          </a:xfrm>
          <a:prstGeom prst="line">
            <a:avLst/>
          </a:prstGeom>
          <a:noFill/>
          <a:ln w="19050">
            <a:solidFill>
              <a:srgbClr val="A5A5A5"/>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 name="Text Box 7"/>
          <p:cNvSpPr txBox="1">
            <a:spLocks noChangeArrowheads="1"/>
          </p:cNvSpPr>
          <p:nvPr/>
        </p:nvSpPr>
        <p:spPr bwMode="auto">
          <a:xfrm>
            <a:off x="714375" y="358140"/>
            <a:ext cx="29533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Introduction</a:t>
            </a:r>
            <a:endParaRPr lang="zh-CN" altLang="en-US"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8375881" y="295824"/>
            <a:ext cx="3685714" cy="6266667"/>
          </a:xfrm>
          <a:prstGeom prst="rect">
            <a:avLst/>
          </a:prstGeom>
        </p:spPr>
      </p:pic>
      <p:pic>
        <p:nvPicPr>
          <p:cNvPr id="5" name="图片 4"/>
          <p:cNvPicPr>
            <a:picLocks noChangeAspect="1"/>
          </p:cNvPicPr>
          <p:nvPr/>
        </p:nvPicPr>
        <p:blipFill>
          <a:blip r:embed="rId4"/>
          <a:stretch>
            <a:fillRect/>
          </a:stretch>
        </p:blipFill>
        <p:spPr>
          <a:xfrm>
            <a:off x="1836511" y="3067001"/>
            <a:ext cx="835437" cy="982005"/>
          </a:xfrm>
          <a:prstGeom prst="rect">
            <a:avLst/>
          </a:prstGeom>
        </p:spPr>
      </p:pic>
      <p:pic>
        <p:nvPicPr>
          <p:cNvPr id="9" name="图片 8"/>
          <p:cNvPicPr>
            <a:picLocks noChangeAspect="1"/>
          </p:cNvPicPr>
          <p:nvPr/>
        </p:nvPicPr>
        <p:blipFill rotWithShape="1">
          <a:blip r:embed="rId5"/>
          <a:srcRect r="12117"/>
          <a:stretch/>
        </p:blipFill>
        <p:spPr>
          <a:xfrm>
            <a:off x="3846534" y="3067001"/>
            <a:ext cx="1057893" cy="982005"/>
          </a:xfrm>
          <a:prstGeom prst="rect">
            <a:avLst/>
          </a:prstGeom>
        </p:spPr>
      </p:pic>
      <p:pic>
        <p:nvPicPr>
          <p:cNvPr id="10" name="图片 9"/>
          <p:cNvPicPr>
            <a:picLocks noChangeAspect="1"/>
          </p:cNvPicPr>
          <p:nvPr/>
        </p:nvPicPr>
        <p:blipFill>
          <a:blip r:embed="rId6"/>
          <a:stretch>
            <a:fillRect/>
          </a:stretch>
        </p:blipFill>
        <p:spPr>
          <a:xfrm>
            <a:off x="1836511" y="4833257"/>
            <a:ext cx="838591" cy="1041009"/>
          </a:xfrm>
          <a:prstGeom prst="rect">
            <a:avLst/>
          </a:prstGeom>
        </p:spPr>
      </p:pic>
      <p:pic>
        <p:nvPicPr>
          <p:cNvPr id="11" name="图片 10"/>
          <p:cNvPicPr>
            <a:picLocks noChangeAspect="1"/>
          </p:cNvPicPr>
          <p:nvPr/>
        </p:nvPicPr>
        <p:blipFill>
          <a:blip r:embed="rId7"/>
          <a:stretch>
            <a:fillRect/>
          </a:stretch>
        </p:blipFill>
        <p:spPr>
          <a:xfrm>
            <a:off x="3881502" y="4912364"/>
            <a:ext cx="1022925" cy="9619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175" y="-11113"/>
            <a:ext cx="12198350" cy="6869113"/>
          </a:xfrm>
          <a:prstGeom prst="rect">
            <a:avLst/>
          </a:prstGeom>
          <a:solidFill>
            <a:srgbClr val="F2F2F2"/>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en-US" sz="1800" dirty="0">
              <a:solidFill>
                <a:srgbClr val="FFFFFF"/>
              </a:solidFill>
              <a:latin typeface="宋体" panose="02010600030101010101" pitchFamily="2" charset="-122"/>
              <a:sym typeface="宋体" panose="02010600030101010101" pitchFamily="2" charset="-122"/>
            </a:endParaRPr>
          </a:p>
        </p:txBody>
      </p:sp>
      <p:sp>
        <p:nvSpPr>
          <p:cNvPr id="7172" name="直接连接符 74"/>
          <p:cNvSpPr>
            <a:spLocks noChangeShapeType="1"/>
          </p:cNvSpPr>
          <p:nvPr/>
        </p:nvSpPr>
        <p:spPr bwMode="auto">
          <a:xfrm>
            <a:off x="8194800" y="619125"/>
            <a:ext cx="0" cy="5148263"/>
          </a:xfrm>
          <a:prstGeom prst="line">
            <a:avLst/>
          </a:prstGeom>
          <a:noFill/>
          <a:ln w="19050">
            <a:solidFill>
              <a:srgbClr val="A5A5A5"/>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2" name="Text Box 7"/>
          <p:cNvSpPr txBox="1">
            <a:spLocks noChangeArrowheads="1"/>
          </p:cNvSpPr>
          <p:nvPr/>
        </p:nvSpPr>
        <p:spPr bwMode="auto">
          <a:xfrm>
            <a:off x="714375" y="358140"/>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Non-functional requirements</a:t>
            </a:r>
            <a:endPar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sp>
        <p:nvSpPr>
          <p:cNvPr id="13" name="文本框 73"/>
          <p:cNvSpPr>
            <a:spLocks noChangeArrowheads="1"/>
          </p:cNvSpPr>
          <p:nvPr/>
        </p:nvSpPr>
        <p:spPr bwMode="auto">
          <a:xfrm>
            <a:off x="714375" y="1611511"/>
            <a:ext cx="759119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indent="-457200" eaLnBrk="1" hangingPunct="1">
              <a:lnSpc>
                <a:spcPct val="100000"/>
              </a:lnSpc>
              <a:spcBef>
                <a:spcPct val="0"/>
              </a:spcBef>
              <a:buFont typeface="Wingdings" panose="05000000000000000000" pitchFamily="2" charset="2"/>
              <a:buChar char="l"/>
            </a:pPr>
            <a:r>
              <a:rPr lang="en-US" altLang="zh-CN" b="1" dirty="0" smtClean="0"/>
              <a:t>Scalability</a:t>
            </a:r>
          </a:p>
          <a:p>
            <a:pPr marL="457200" indent="-457200" eaLnBrk="1" hangingPunct="1">
              <a:lnSpc>
                <a:spcPct val="100000"/>
              </a:lnSpc>
              <a:spcBef>
                <a:spcPct val="0"/>
              </a:spcBef>
              <a:buFont typeface="Wingdings" panose="05000000000000000000" pitchFamily="2" charset="2"/>
              <a:buChar char="l"/>
            </a:pPr>
            <a:r>
              <a:rPr lang="en-US" altLang="zh-CN" b="1" dirty="0"/>
              <a:t>Error </a:t>
            </a:r>
            <a:r>
              <a:rPr lang="en-US" altLang="zh-CN" b="1" dirty="0" smtClean="0"/>
              <a:t>log</a:t>
            </a:r>
          </a:p>
          <a:p>
            <a:pPr marL="457200" indent="-457200" eaLnBrk="1" hangingPunct="1">
              <a:lnSpc>
                <a:spcPct val="100000"/>
              </a:lnSpc>
              <a:spcBef>
                <a:spcPct val="0"/>
              </a:spcBef>
              <a:buFont typeface="Wingdings" panose="05000000000000000000" pitchFamily="2" charset="2"/>
              <a:buChar char="l"/>
            </a:pPr>
            <a:r>
              <a:rPr lang="en-US" altLang="zh-CN" b="1" dirty="0" smtClean="0"/>
              <a:t>Reliability</a:t>
            </a:r>
          </a:p>
          <a:p>
            <a:pPr marL="457200" indent="-457200" eaLnBrk="1" hangingPunct="1">
              <a:lnSpc>
                <a:spcPct val="100000"/>
              </a:lnSpc>
              <a:spcBef>
                <a:spcPct val="0"/>
              </a:spcBef>
              <a:buFont typeface="Wingdings" panose="05000000000000000000" pitchFamily="2" charset="2"/>
              <a:buChar char="l"/>
            </a:pPr>
            <a:r>
              <a:rPr lang="en-US" altLang="zh-CN" b="1" dirty="0"/>
              <a:t>Data Transmission </a:t>
            </a:r>
            <a:r>
              <a:rPr lang="en-US" altLang="zh-CN" b="1" dirty="0" smtClean="0"/>
              <a:t>Security</a:t>
            </a:r>
          </a:p>
          <a:p>
            <a:pPr marL="457200" indent="-457200" eaLnBrk="1" hangingPunct="1">
              <a:lnSpc>
                <a:spcPct val="100000"/>
              </a:lnSpc>
              <a:spcBef>
                <a:spcPct val="0"/>
              </a:spcBef>
              <a:buFont typeface="Wingdings" panose="05000000000000000000" pitchFamily="2" charset="2"/>
              <a:buChar char="l"/>
            </a:pPr>
            <a:r>
              <a:rPr lang="en-US" altLang="zh-CN" sz="2400" b="1" dirty="0" smtClean="0">
                <a:solidFill>
                  <a:srgbClr val="000000"/>
                </a:solidFill>
                <a:latin typeface="隶书" panose="02010509060101010101" pitchFamily="49" charset="-122"/>
                <a:ea typeface="隶书" panose="02010509060101010101" pitchFamily="49" charset="-122"/>
                <a:sym typeface="汉仪特细等线简" panose="02010604000101010101" pitchFamily="2" charset="-122"/>
              </a:rPr>
              <a:t>…</a:t>
            </a:r>
            <a:endParaRPr lang="zh-CN" altLang="en-US" sz="2400" b="1" dirty="0">
              <a:solidFill>
                <a:srgbClr val="000000"/>
              </a:solidFill>
              <a:latin typeface="隶书" panose="02010509060101010101" pitchFamily="49" charset="-122"/>
              <a:ea typeface="隶书" panose="02010509060101010101" pitchFamily="49" charset="-122"/>
              <a:sym typeface="汉仪特细等线简" panose="02010604000101010101" pitchFamily="2" charset="-122"/>
            </a:endParaRPr>
          </a:p>
        </p:txBody>
      </p:sp>
      <p:pic>
        <p:nvPicPr>
          <p:cNvPr id="2" name="图片 1"/>
          <p:cNvPicPr>
            <a:picLocks noChangeAspect="1"/>
          </p:cNvPicPr>
          <p:nvPr/>
        </p:nvPicPr>
        <p:blipFill>
          <a:blip r:embed="rId3"/>
          <a:stretch>
            <a:fillRect/>
          </a:stretch>
        </p:blipFill>
        <p:spPr>
          <a:xfrm>
            <a:off x="5418216" y="1076864"/>
            <a:ext cx="6773784" cy="5136072"/>
          </a:xfrm>
          <a:prstGeom prst="rect">
            <a:avLst/>
          </a:prstGeom>
        </p:spPr>
      </p:pic>
    </p:spTree>
    <p:extLst>
      <p:ext uri="{BB962C8B-B14F-4D97-AF65-F5344CB8AC3E}">
        <p14:creationId xmlns:p14="http://schemas.microsoft.com/office/powerpoint/2010/main" val="401792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175" y="-11113"/>
            <a:ext cx="12198350" cy="6869113"/>
          </a:xfrm>
          <a:prstGeom prst="rect">
            <a:avLst/>
          </a:prstGeom>
          <a:solidFill>
            <a:srgbClr val="F2F2F2"/>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en-US" sz="1800" dirty="0">
              <a:solidFill>
                <a:srgbClr val="FFFFFF"/>
              </a:solidFill>
              <a:latin typeface="宋体" panose="02010600030101010101" pitchFamily="2" charset="-122"/>
              <a:sym typeface="宋体" panose="02010600030101010101" pitchFamily="2" charset="-122"/>
            </a:endParaRPr>
          </a:p>
        </p:txBody>
      </p:sp>
      <p:sp>
        <p:nvSpPr>
          <p:cNvPr id="12" name="Text Box 7"/>
          <p:cNvSpPr txBox="1">
            <a:spLocks noChangeArrowheads="1"/>
          </p:cNvSpPr>
          <p:nvPr/>
        </p:nvSpPr>
        <p:spPr bwMode="auto">
          <a:xfrm>
            <a:off x="714375" y="358140"/>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Design decisions</a:t>
            </a:r>
            <a:endPar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pic>
        <p:nvPicPr>
          <p:cNvPr id="7" name="图片 6"/>
          <p:cNvPicPr/>
          <p:nvPr/>
        </p:nvPicPr>
        <p:blipFill>
          <a:blip r:embed="rId3"/>
          <a:stretch>
            <a:fillRect/>
          </a:stretch>
        </p:blipFill>
        <p:spPr>
          <a:xfrm>
            <a:off x="803593" y="1250613"/>
            <a:ext cx="3995194" cy="2014606"/>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1571339596"/>
              </p:ext>
            </p:extLst>
          </p:nvPr>
        </p:nvGraphicFramePr>
        <p:xfrm>
          <a:off x="802878" y="4026794"/>
          <a:ext cx="2661701" cy="2180022"/>
        </p:xfrm>
        <a:graphic>
          <a:graphicData uri="http://schemas.openxmlformats.org/drawingml/2006/table">
            <a:tbl>
              <a:tblPr firstRow="1" bandRow="1">
                <a:tableStyleId>{5C22544A-7EE6-4342-B048-85BDC9FD1C3A}</a:tableStyleId>
              </a:tblPr>
              <a:tblGrid>
                <a:gridCol w="2661701">
                  <a:extLst>
                    <a:ext uri="{9D8B030D-6E8A-4147-A177-3AD203B41FA5}">
                      <a16:colId xmlns:a16="http://schemas.microsoft.com/office/drawing/2014/main" val="3823154848"/>
                    </a:ext>
                  </a:extLst>
                </a:gridCol>
              </a:tblGrid>
              <a:tr h="477566">
                <a:tc>
                  <a:txBody>
                    <a:bodyPr/>
                    <a:lstStyle/>
                    <a:p>
                      <a:pPr algn="ctr"/>
                      <a:r>
                        <a:rPr lang="en-US" altLang="zh-CN" dirty="0" smtClean="0"/>
                        <a:t>Protocols</a:t>
                      </a:r>
                      <a:endParaRPr lang="zh-CN" altLang="en-US" dirty="0"/>
                    </a:p>
                  </a:txBody>
                  <a:tcPr/>
                </a:tc>
                <a:extLst>
                  <a:ext uri="{0D108BD9-81ED-4DB2-BD59-A6C34878D82A}">
                    <a16:rowId xmlns:a16="http://schemas.microsoft.com/office/drawing/2014/main" val="832586452"/>
                  </a:ext>
                </a:extLst>
              </a:tr>
              <a:tr h="425614">
                <a:tc>
                  <a:txBody>
                    <a:bodyPr/>
                    <a:lstStyle/>
                    <a:p>
                      <a:pPr algn="ctr"/>
                      <a:r>
                        <a:rPr lang="en-US" altLang="zh-CN" sz="1800" kern="1200" dirty="0" smtClean="0">
                          <a:solidFill>
                            <a:schemeClr val="dk1"/>
                          </a:solidFill>
                          <a:effectLst/>
                          <a:latin typeface="+mn-lt"/>
                          <a:ea typeface="+mn-ea"/>
                          <a:cs typeface="+mn-cs"/>
                        </a:rPr>
                        <a:t>IMPP</a:t>
                      </a:r>
                      <a:endParaRPr lang="zh-CN" altLang="en-US" dirty="0"/>
                    </a:p>
                  </a:txBody>
                  <a:tcPr/>
                </a:tc>
                <a:extLst>
                  <a:ext uri="{0D108BD9-81ED-4DB2-BD59-A6C34878D82A}">
                    <a16:rowId xmlns:a16="http://schemas.microsoft.com/office/drawing/2014/main" val="1516297247"/>
                  </a:ext>
                </a:extLst>
              </a:tr>
              <a:tr h="425614">
                <a:tc>
                  <a:txBody>
                    <a:bodyPr/>
                    <a:lstStyle/>
                    <a:p>
                      <a:pPr algn="ctr"/>
                      <a:r>
                        <a:rPr lang="en-US" altLang="zh-CN" sz="1800" kern="1200" dirty="0" smtClean="0">
                          <a:solidFill>
                            <a:schemeClr val="dk1"/>
                          </a:solidFill>
                          <a:effectLst/>
                          <a:latin typeface="+mn-lt"/>
                          <a:ea typeface="+mn-ea"/>
                          <a:cs typeface="+mn-cs"/>
                        </a:rPr>
                        <a:t>PRIM</a:t>
                      </a:r>
                      <a:endParaRPr lang="zh-CN" altLang="en-US" dirty="0"/>
                    </a:p>
                  </a:txBody>
                  <a:tcPr/>
                </a:tc>
                <a:extLst>
                  <a:ext uri="{0D108BD9-81ED-4DB2-BD59-A6C34878D82A}">
                    <a16:rowId xmlns:a16="http://schemas.microsoft.com/office/drawing/2014/main" val="4031517017"/>
                  </a:ext>
                </a:extLst>
              </a:tr>
              <a:tr h="425614">
                <a:tc>
                  <a:txBody>
                    <a:bodyPr/>
                    <a:lstStyle/>
                    <a:p>
                      <a:pPr algn="ctr"/>
                      <a:r>
                        <a:rPr lang="en-US" altLang="zh-CN" sz="1800" kern="1200" dirty="0" smtClean="0">
                          <a:solidFill>
                            <a:schemeClr val="dk1"/>
                          </a:solidFill>
                          <a:effectLst/>
                          <a:latin typeface="+mn-lt"/>
                          <a:ea typeface="+mn-ea"/>
                          <a:cs typeface="+mn-cs"/>
                        </a:rPr>
                        <a:t>SIP</a:t>
                      </a:r>
                      <a:endParaRPr lang="zh-CN" altLang="en-US" dirty="0"/>
                    </a:p>
                  </a:txBody>
                  <a:tcPr/>
                </a:tc>
                <a:extLst>
                  <a:ext uri="{0D108BD9-81ED-4DB2-BD59-A6C34878D82A}">
                    <a16:rowId xmlns:a16="http://schemas.microsoft.com/office/drawing/2014/main" val="4026599353"/>
                  </a:ext>
                </a:extLst>
              </a:tr>
              <a:tr h="425614">
                <a:tc>
                  <a:txBody>
                    <a:bodyPr/>
                    <a:lstStyle/>
                    <a:p>
                      <a:pPr algn="ctr"/>
                      <a:r>
                        <a:rPr lang="en-US" altLang="zh-CN" sz="1800" kern="1200" dirty="0" smtClean="0">
                          <a:solidFill>
                            <a:schemeClr val="dk1"/>
                          </a:solidFill>
                          <a:effectLst/>
                          <a:latin typeface="+mn-lt"/>
                          <a:ea typeface="+mn-ea"/>
                          <a:cs typeface="+mn-cs"/>
                        </a:rPr>
                        <a:t>XMPP</a:t>
                      </a:r>
                      <a:endParaRPr lang="zh-CN" altLang="en-US" dirty="0"/>
                    </a:p>
                  </a:txBody>
                  <a:tcPr/>
                </a:tc>
                <a:extLst>
                  <a:ext uri="{0D108BD9-81ED-4DB2-BD59-A6C34878D82A}">
                    <a16:rowId xmlns:a16="http://schemas.microsoft.com/office/drawing/2014/main" val="2869118774"/>
                  </a:ext>
                </a:extLst>
              </a:tr>
            </a:tbl>
          </a:graphicData>
        </a:graphic>
      </p:graphicFrame>
      <p:sp>
        <p:nvSpPr>
          <p:cNvPr id="4" name="右箭头 3"/>
          <p:cNvSpPr/>
          <p:nvPr/>
        </p:nvSpPr>
        <p:spPr bwMode="auto">
          <a:xfrm>
            <a:off x="2628111" y="5855593"/>
            <a:ext cx="1672936" cy="25977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Text Box 7"/>
          <p:cNvSpPr txBox="1">
            <a:spLocks noChangeArrowheads="1"/>
          </p:cNvSpPr>
          <p:nvPr/>
        </p:nvSpPr>
        <p:spPr bwMode="auto">
          <a:xfrm>
            <a:off x="4247598" y="5554592"/>
            <a:ext cx="251027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sz="2400"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Scalability &amp;</a:t>
            </a:r>
          </a:p>
          <a:p>
            <a:pPr>
              <a:lnSpc>
                <a:spcPct val="100000"/>
              </a:lnSpc>
              <a:spcBef>
                <a:spcPct val="50000"/>
              </a:spcBef>
              <a:buFontTx/>
              <a:buNone/>
            </a:pPr>
            <a:r>
              <a:rPr lang="en-US" altLang="zh-CN" sz="2400" dirty="0">
                <a:ln/>
                <a:solidFill>
                  <a:schemeClr val="accent1"/>
                </a:solidFill>
                <a:effectLst>
                  <a:outerShdw blurRad="38100" dist="25400" dir="5400000" algn="ctr" rotWithShape="0">
                    <a:srgbClr val="6E747A">
                      <a:alpha val="43000"/>
                    </a:srgbClr>
                  </a:outerShdw>
                </a:effectLst>
                <a:latin typeface="Arial" panose="020B0604020202020204" pitchFamily="34" charset="0"/>
              </a:rPr>
              <a:t>F</a:t>
            </a:r>
            <a:r>
              <a:rPr lang="en-US" altLang="zh-CN" sz="2400"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lexibility</a:t>
            </a:r>
            <a:endParaRPr lang="en-US" altLang="zh-CN" sz="2400"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pic>
        <p:nvPicPr>
          <p:cNvPr id="5" name="图片 4"/>
          <p:cNvPicPr>
            <a:picLocks noChangeAspect="1"/>
          </p:cNvPicPr>
          <p:nvPr/>
        </p:nvPicPr>
        <p:blipFill>
          <a:blip r:embed="rId4"/>
          <a:stretch>
            <a:fillRect/>
          </a:stretch>
        </p:blipFill>
        <p:spPr>
          <a:xfrm>
            <a:off x="6430560" y="3998488"/>
            <a:ext cx="5414277" cy="2336994"/>
          </a:xfrm>
          <a:prstGeom prst="rect">
            <a:avLst/>
          </a:prstGeom>
        </p:spPr>
      </p:pic>
      <p:sp>
        <p:nvSpPr>
          <p:cNvPr id="8" name="矩形 7"/>
          <p:cNvSpPr/>
          <p:nvPr/>
        </p:nvSpPr>
        <p:spPr bwMode="auto">
          <a:xfrm>
            <a:off x="8090081" y="1194265"/>
            <a:ext cx="1872376" cy="706581"/>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Msg</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Server</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11" name="直接连接符 10"/>
          <p:cNvCxnSpPr/>
          <p:nvPr/>
        </p:nvCxnSpPr>
        <p:spPr bwMode="auto">
          <a:xfrm flipH="1">
            <a:off x="6757868" y="1840473"/>
            <a:ext cx="1332213" cy="7263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p:cNvCxnSpPr/>
          <p:nvPr/>
        </p:nvCxnSpPr>
        <p:spPr bwMode="auto">
          <a:xfrm flipH="1">
            <a:off x="8090081" y="1900846"/>
            <a:ext cx="288851" cy="103726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p:nvPr/>
        </p:nvCxnSpPr>
        <p:spPr bwMode="auto">
          <a:xfrm>
            <a:off x="9962458" y="1892737"/>
            <a:ext cx="1028699" cy="9234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 name="文本框 16"/>
          <p:cNvSpPr txBox="1"/>
          <p:nvPr/>
        </p:nvSpPr>
        <p:spPr>
          <a:xfrm>
            <a:off x="6297697" y="2631494"/>
            <a:ext cx="1144644" cy="369332"/>
          </a:xfrm>
          <a:prstGeom prst="rect">
            <a:avLst/>
          </a:prstGeom>
          <a:noFill/>
        </p:spPr>
        <p:txBody>
          <a:bodyPr wrap="square" rtlCol="0">
            <a:spAutoFit/>
          </a:bodyPr>
          <a:lstStyle/>
          <a:p>
            <a:r>
              <a:rPr lang="en-US" altLang="zh-CN" dirty="0" smtClean="0"/>
              <a:t>User A</a:t>
            </a:r>
            <a:endParaRPr lang="zh-CN" altLang="en-US" dirty="0"/>
          </a:p>
        </p:txBody>
      </p:sp>
      <p:sp>
        <p:nvSpPr>
          <p:cNvPr id="21" name="文本框 20"/>
          <p:cNvSpPr txBox="1"/>
          <p:nvPr/>
        </p:nvSpPr>
        <p:spPr>
          <a:xfrm>
            <a:off x="7633249" y="2920790"/>
            <a:ext cx="1144644" cy="369332"/>
          </a:xfrm>
          <a:prstGeom prst="rect">
            <a:avLst/>
          </a:prstGeom>
          <a:noFill/>
        </p:spPr>
        <p:txBody>
          <a:bodyPr wrap="square" rtlCol="0">
            <a:spAutoFit/>
          </a:bodyPr>
          <a:lstStyle/>
          <a:p>
            <a:r>
              <a:rPr lang="en-US" altLang="zh-CN" dirty="0" smtClean="0"/>
              <a:t>User B</a:t>
            </a:r>
            <a:endParaRPr lang="zh-CN" altLang="en-US" dirty="0"/>
          </a:p>
        </p:txBody>
      </p:sp>
      <p:sp>
        <p:nvSpPr>
          <p:cNvPr id="22" name="文本框 21"/>
          <p:cNvSpPr txBox="1"/>
          <p:nvPr/>
        </p:nvSpPr>
        <p:spPr>
          <a:xfrm>
            <a:off x="10534780" y="2814836"/>
            <a:ext cx="1144644" cy="369332"/>
          </a:xfrm>
          <a:prstGeom prst="rect">
            <a:avLst/>
          </a:prstGeom>
          <a:noFill/>
        </p:spPr>
        <p:txBody>
          <a:bodyPr wrap="square" rtlCol="0">
            <a:spAutoFit/>
          </a:bodyPr>
          <a:lstStyle/>
          <a:p>
            <a:r>
              <a:rPr lang="en-US" altLang="zh-CN" dirty="0" smtClean="0"/>
              <a:t>User X</a:t>
            </a:r>
            <a:endParaRPr lang="zh-CN" altLang="en-US" dirty="0"/>
          </a:p>
        </p:txBody>
      </p:sp>
      <p:sp>
        <p:nvSpPr>
          <p:cNvPr id="23" name="文本框 22"/>
          <p:cNvSpPr txBox="1"/>
          <p:nvPr/>
        </p:nvSpPr>
        <p:spPr>
          <a:xfrm>
            <a:off x="9137699" y="2814836"/>
            <a:ext cx="1144644" cy="369332"/>
          </a:xfrm>
          <a:prstGeom prst="rect">
            <a:avLst/>
          </a:prstGeom>
          <a:noFill/>
        </p:spPr>
        <p:txBody>
          <a:bodyPr wrap="squar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92828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8" grpId="0" animBg="1"/>
      <p:bldP spid="17"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714375" y="358140"/>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Stakeholders</a:t>
            </a:r>
            <a:endPar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74612186"/>
              </p:ext>
            </p:extLst>
          </p:nvPr>
        </p:nvGraphicFramePr>
        <p:xfrm>
          <a:off x="714375" y="1385711"/>
          <a:ext cx="11105092" cy="5217866"/>
        </p:xfrm>
        <a:graphic>
          <a:graphicData uri="http://schemas.openxmlformats.org/drawingml/2006/table">
            <a:tbl>
              <a:tblPr firstRow="1" bandRow="1">
                <a:tableStyleId>{5C22544A-7EE6-4342-B048-85BDC9FD1C3A}</a:tableStyleId>
              </a:tblPr>
              <a:tblGrid>
                <a:gridCol w="2791697">
                  <a:extLst>
                    <a:ext uri="{9D8B030D-6E8A-4147-A177-3AD203B41FA5}">
                      <a16:colId xmlns:a16="http://schemas.microsoft.com/office/drawing/2014/main" val="149415077"/>
                    </a:ext>
                  </a:extLst>
                </a:gridCol>
                <a:gridCol w="8313395">
                  <a:extLst>
                    <a:ext uri="{9D8B030D-6E8A-4147-A177-3AD203B41FA5}">
                      <a16:colId xmlns:a16="http://schemas.microsoft.com/office/drawing/2014/main" val="725209227"/>
                    </a:ext>
                  </a:extLst>
                </a:gridCol>
              </a:tblGrid>
              <a:tr h="554426">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58453425"/>
                  </a:ext>
                </a:extLst>
              </a:tr>
              <a:tr h="554426">
                <a:tc>
                  <a:txBody>
                    <a:bodyPr/>
                    <a:lstStyle/>
                    <a:p>
                      <a:r>
                        <a:rPr lang="en-US" altLang="zh-CN" sz="1800" b="1" i="0" kern="1200" dirty="0" smtClean="0">
                          <a:solidFill>
                            <a:schemeClr val="dk1"/>
                          </a:solidFill>
                          <a:effectLst/>
                          <a:latin typeface="+mn-lt"/>
                          <a:ea typeface="+mn-ea"/>
                          <a:cs typeface="+mn-cs"/>
                        </a:rPr>
                        <a:t>Acquirers</a:t>
                      </a:r>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RongCloud</a:t>
                      </a:r>
                      <a:r>
                        <a:rPr lang="en-US" altLang="zh-CN" sz="1800" b="0" i="0" kern="1200" dirty="0" smtClean="0">
                          <a:solidFill>
                            <a:schemeClr val="dk1"/>
                          </a:solidFill>
                          <a:effectLst/>
                          <a:latin typeface="+mn-lt"/>
                          <a:ea typeface="+mn-ea"/>
                          <a:cs typeface="+mn-cs"/>
                        </a:rPr>
                        <a:t> provides real-time communication cloud services. They release </a:t>
                      </a:r>
                      <a:r>
                        <a:rPr lang="en-US" altLang="zh-CN" sz="1800" b="0" i="0" kern="1200" dirty="0" err="1" smtClean="0">
                          <a:solidFill>
                            <a:schemeClr val="dk1"/>
                          </a:solidFill>
                          <a:effectLst/>
                          <a:latin typeface="+mn-lt"/>
                          <a:ea typeface="+mn-ea"/>
                          <a:cs typeface="+mn-cs"/>
                        </a:rPr>
                        <a:t>SealTalk</a:t>
                      </a:r>
                      <a:r>
                        <a:rPr lang="en-US" altLang="zh-CN" sz="1800" b="0" i="0" kern="1200" dirty="0" smtClean="0">
                          <a:solidFill>
                            <a:schemeClr val="dk1"/>
                          </a:solidFill>
                          <a:effectLst/>
                          <a:latin typeface="+mn-lt"/>
                          <a:ea typeface="+mn-ea"/>
                          <a:cs typeface="+mn-cs"/>
                        </a:rPr>
                        <a:t>-android as a demo application for their cloud services.</a:t>
                      </a:r>
                      <a:endParaRPr lang="zh-CN" altLang="en-US" dirty="0"/>
                    </a:p>
                  </a:txBody>
                  <a:tcPr/>
                </a:tc>
                <a:extLst>
                  <a:ext uri="{0D108BD9-81ED-4DB2-BD59-A6C34878D82A}">
                    <a16:rowId xmlns:a16="http://schemas.microsoft.com/office/drawing/2014/main" val="3511222081"/>
                  </a:ext>
                </a:extLst>
              </a:tr>
              <a:tr h="554426">
                <a:tc>
                  <a:txBody>
                    <a:bodyPr/>
                    <a:lstStyle/>
                    <a:p>
                      <a:r>
                        <a:rPr lang="en-US" altLang="zh-CN" sz="1800" b="1" i="0" kern="1200" dirty="0" smtClean="0">
                          <a:solidFill>
                            <a:schemeClr val="dk1"/>
                          </a:solidFill>
                          <a:effectLst/>
                          <a:latin typeface="+mn-lt"/>
                          <a:ea typeface="+mn-ea"/>
                          <a:cs typeface="+mn-cs"/>
                        </a:rPr>
                        <a:t>Users</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Users could use it as a tool for personal communication, or to send message in a company. Notice that </a:t>
                      </a:r>
                      <a:r>
                        <a:rPr lang="en-US" altLang="zh-CN" sz="1800" b="0" i="0" kern="1200" dirty="0" err="1" smtClean="0">
                          <a:solidFill>
                            <a:schemeClr val="dk1"/>
                          </a:solidFill>
                          <a:effectLst/>
                          <a:latin typeface="+mn-lt"/>
                          <a:ea typeface="+mn-ea"/>
                          <a:cs typeface="+mn-cs"/>
                        </a:rPr>
                        <a:t>SealTalk’s</a:t>
                      </a:r>
                      <a:r>
                        <a:rPr lang="en-US" altLang="zh-CN" sz="1800" b="0" i="0" kern="1200" dirty="0" smtClean="0">
                          <a:solidFill>
                            <a:schemeClr val="dk1"/>
                          </a:solidFill>
                          <a:effectLst/>
                          <a:latin typeface="+mn-lt"/>
                          <a:ea typeface="+mn-ea"/>
                          <a:cs typeface="+mn-cs"/>
                        </a:rPr>
                        <a:t> basic function are built for general usage, enterprise user may need to modified their part.</a:t>
                      </a:r>
                      <a:endParaRPr lang="zh-CN" altLang="en-US" dirty="0"/>
                    </a:p>
                  </a:txBody>
                  <a:tcPr/>
                </a:tc>
                <a:extLst>
                  <a:ext uri="{0D108BD9-81ED-4DB2-BD59-A6C34878D82A}">
                    <a16:rowId xmlns:a16="http://schemas.microsoft.com/office/drawing/2014/main" val="78608254"/>
                  </a:ext>
                </a:extLst>
              </a:tr>
              <a:tr h="554426">
                <a:tc>
                  <a:txBody>
                    <a:bodyPr/>
                    <a:lstStyle/>
                    <a:p>
                      <a:r>
                        <a:rPr lang="en-US" altLang="zh-CN" sz="1800" b="1" i="0" kern="1200" dirty="0" smtClean="0">
                          <a:solidFill>
                            <a:schemeClr val="dk1"/>
                          </a:solidFill>
                          <a:effectLst/>
                          <a:latin typeface="+mn-lt"/>
                          <a:ea typeface="+mn-ea"/>
                          <a:cs typeface="+mn-cs"/>
                        </a:rPr>
                        <a:t>Suppliers</a:t>
                      </a:r>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SealTalk</a:t>
                      </a:r>
                      <a:r>
                        <a:rPr lang="en-US" altLang="zh-CN" sz="1800" b="0" i="0" kern="1200" dirty="0" smtClean="0">
                          <a:solidFill>
                            <a:schemeClr val="dk1"/>
                          </a:solidFill>
                          <a:effectLst/>
                          <a:latin typeface="+mn-lt"/>
                          <a:ea typeface="+mn-ea"/>
                          <a:cs typeface="+mn-cs"/>
                        </a:rPr>
                        <a:t>-android is built upon Java, and deployed on Android. They use Android Studio as development environment.</a:t>
                      </a:r>
                      <a:endParaRPr lang="zh-CN" altLang="en-US" dirty="0"/>
                    </a:p>
                  </a:txBody>
                  <a:tcPr/>
                </a:tc>
                <a:extLst>
                  <a:ext uri="{0D108BD9-81ED-4DB2-BD59-A6C34878D82A}">
                    <a16:rowId xmlns:a16="http://schemas.microsoft.com/office/drawing/2014/main" val="1443987897"/>
                  </a:ext>
                </a:extLst>
              </a:tr>
              <a:tr h="554426">
                <a:tc>
                  <a:txBody>
                    <a:bodyPr/>
                    <a:lstStyle/>
                    <a:p>
                      <a:r>
                        <a:rPr lang="en-US" altLang="zh-CN" sz="1800" b="1" i="0" kern="1200" dirty="0" smtClean="0">
                          <a:solidFill>
                            <a:schemeClr val="dk1"/>
                          </a:solidFill>
                          <a:effectLst/>
                          <a:latin typeface="+mn-lt"/>
                          <a:ea typeface="+mn-ea"/>
                          <a:cs typeface="+mn-cs"/>
                        </a:rPr>
                        <a:t>Development &amp; Testing</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In GitHub record, most of the early commit are given by </a:t>
                      </a:r>
                      <a:r>
                        <a:rPr lang="en-US" altLang="zh-CN" sz="1800" b="0" i="0" kern="1200" dirty="0" err="1" smtClean="0">
                          <a:solidFill>
                            <a:schemeClr val="dk1"/>
                          </a:solidFill>
                          <a:effectLst/>
                          <a:latin typeface="+mn-lt"/>
                          <a:ea typeface="+mn-ea"/>
                          <a:cs typeface="+mn-cs"/>
                        </a:rPr>
                        <a:t>jenkinsrc</a:t>
                      </a:r>
                      <a:r>
                        <a:rPr lang="en-US" altLang="zh-CN" sz="1800" b="0" i="0" kern="1200" dirty="0" smtClean="0">
                          <a:solidFill>
                            <a:schemeClr val="dk1"/>
                          </a:solidFill>
                          <a:effectLst/>
                          <a:latin typeface="+mn-lt"/>
                          <a:ea typeface="+mn-ea"/>
                          <a:cs typeface="+mn-cs"/>
                        </a:rPr>
                        <a:t> and </a:t>
                      </a:r>
                      <a:r>
                        <a:rPr lang="en-US" altLang="zh-CN" sz="1800" b="0" i="0" kern="1200" dirty="0" err="1" smtClean="0">
                          <a:solidFill>
                            <a:schemeClr val="dk1"/>
                          </a:solidFill>
                          <a:effectLst/>
                          <a:latin typeface="+mn-lt"/>
                          <a:ea typeface="+mn-ea"/>
                          <a:cs typeface="+mn-cs"/>
                        </a:rPr>
                        <a:t>Jianli</a:t>
                      </a:r>
                      <a:r>
                        <a:rPr lang="en-US" altLang="zh-CN" sz="1800" b="0" i="0" kern="1200" dirty="0" smtClean="0">
                          <a:solidFill>
                            <a:schemeClr val="dk1"/>
                          </a:solidFill>
                          <a:effectLst/>
                          <a:latin typeface="+mn-lt"/>
                          <a:ea typeface="+mn-ea"/>
                          <a:cs typeface="+mn-cs"/>
                        </a:rPr>
                        <a:t> Zhou. They are the employees of </a:t>
                      </a:r>
                      <a:r>
                        <a:rPr lang="en-US" altLang="zh-CN" sz="1800" b="0" i="0" kern="1200" dirty="0" err="1" smtClean="0">
                          <a:solidFill>
                            <a:schemeClr val="dk1"/>
                          </a:solidFill>
                          <a:effectLst/>
                          <a:latin typeface="+mn-lt"/>
                          <a:ea typeface="+mn-ea"/>
                          <a:cs typeface="+mn-cs"/>
                        </a:rPr>
                        <a:t>RongCloud</a:t>
                      </a:r>
                      <a:r>
                        <a:rPr lang="en-US" altLang="zh-CN" sz="1800" b="0" i="0" kern="1200" dirty="0" smtClean="0">
                          <a:solidFill>
                            <a:schemeClr val="dk1"/>
                          </a:solidFill>
                          <a:effectLst/>
                          <a:latin typeface="+mn-lt"/>
                          <a:ea typeface="+mn-ea"/>
                          <a:cs typeface="+mn-cs"/>
                        </a:rPr>
                        <a:t> Inc. </a:t>
                      </a:r>
                      <a:r>
                        <a:rPr lang="en-US" altLang="zh-CN" sz="1800" b="0" i="0" kern="1200" dirty="0" err="1" smtClean="0">
                          <a:solidFill>
                            <a:schemeClr val="dk1"/>
                          </a:solidFill>
                          <a:effectLst/>
                          <a:latin typeface="+mn-lt"/>
                          <a:ea typeface="+mn-ea"/>
                          <a:cs typeface="+mn-cs"/>
                        </a:rPr>
                        <a:t>RongCloud</a:t>
                      </a:r>
                      <a:r>
                        <a:rPr lang="en-US" altLang="zh-CN" sz="1800" b="0" i="0" kern="1200" dirty="0" smtClean="0">
                          <a:solidFill>
                            <a:schemeClr val="dk1"/>
                          </a:solidFill>
                          <a:effectLst/>
                          <a:latin typeface="+mn-lt"/>
                          <a:ea typeface="+mn-ea"/>
                          <a:cs typeface="+mn-cs"/>
                        </a:rPr>
                        <a:t> has assigned a group of nearly 5 people to develop </a:t>
                      </a:r>
                      <a:r>
                        <a:rPr lang="en-US" altLang="zh-CN" sz="1800" b="0" i="0" kern="1200" dirty="0" err="1" smtClean="0">
                          <a:solidFill>
                            <a:schemeClr val="dk1"/>
                          </a:solidFill>
                          <a:effectLst/>
                          <a:latin typeface="+mn-lt"/>
                          <a:ea typeface="+mn-ea"/>
                          <a:cs typeface="+mn-cs"/>
                        </a:rPr>
                        <a:t>SealTalk</a:t>
                      </a:r>
                      <a:r>
                        <a:rPr lang="en-US" altLang="zh-CN" sz="1800" b="0" i="0" kern="1200" dirty="0" smtClean="0">
                          <a:solidFill>
                            <a:schemeClr val="dk1"/>
                          </a:solidFill>
                          <a:effectLst/>
                          <a:latin typeface="+mn-lt"/>
                          <a:ea typeface="+mn-ea"/>
                          <a:cs typeface="+mn-cs"/>
                        </a:rPr>
                        <a:t>-android.</a:t>
                      </a:r>
                      <a:endParaRPr lang="zh-CN" altLang="en-US" dirty="0"/>
                    </a:p>
                  </a:txBody>
                  <a:tcPr/>
                </a:tc>
                <a:extLst>
                  <a:ext uri="{0D108BD9-81ED-4DB2-BD59-A6C34878D82A}">
                    <a16:rowId xmlns:a16="http://schemas.microsoft.com/office/drawing/2014/main" val="2637364477"/>
                  </a:ext>
                </a:extLst>
              </a:tr>
              <a:tr h="554426">
                <a:tc>
                  <a:txBody>
                    <a:bodyPr/>
                    <a:lstStyle/>
                    <a:p>
                      <a:r>
                        <a:rPr lang="en-US" altLang="zh-CN" sz="1800" b="1" i="0" kern="1200" dirty="0" smtClean="0">
                          <a:solidFill>
                            <a:schemeClr val="dk1"/>
                          </a:solidFill>
                          <a:effectLst/>
                          <a:latin typeface="+mn-lt"/>
                          <a:ea typeface="+mn-ea"/>
                          <a:cs typeface="+mn-cs"/>
                        </a:rPr>
                        <a:t>Competitors</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QQ and WeChat are strong competitors to </a:t>
                      </a:r>
                      <a:r>
                        <a:rPr lang="en-US" altLang="zh-CN" sz="1800" b="0" i="0" kern="1200" dirty="0" err="1" smtClean="0">
                          <a:solidFill>
                            <a:schemeClr val="dk1"/>
                          </a:solidFill>
                          <a:effectLst/>
                          <a:latin typeface="+mn-lt"/>
                          <a:ea typeface="+mn-ea"/>
                          <a:cs typeface="+mn-cs"/>
                        </a:rPr>
                        <a:t>SealTalk</a:t>
                      </a:r>
                      <a:r>
                        <a:rPr lang="en-US" altLang="zh-CN" sz="1800" b="0" i="0" kern="1200" dirty="0" smtClean="0">
                          <a:solidFill>
                            <a:schemeClr val="dk1"/>
                          </a:solidFill>
                          <a:effectLst/>
                          <a:latin typeface="+mn-lt"/>
                          <a:ea typeface="+mn-ea"/>
                          <a:cs typeface="+mn-cs"/>
                        </a:rPr>
                        <a:t> who provides similar services and have a much wider user.</a:t>
                      </a:r>
                      <a:endParaRPr lang="zh-CN" altLang="en-US" dirty="0"/>
                    </a:p>
                  </a:txBody>
                  <a:tcPr/>
                </a:tc>
                <a:extLst>
                  <a:ext uri="{0D108BD9-81ED-4DB2-BD59-A6C34878D82A}">
                    <a16:rowId xmlns:a16="http://schemas.microsoft.com/office/drawing/2014/main" val="531784021"/>
                  </a:ext>
                </a:extLst>
              </a:tr>
              <a:tr h="554426">
                <a:tc>
                  <a:txBody>
                    <a:bodyPr/>
                    <a:lstStyle/>
                    <a:p>
                      <a:r>
                        <a:rPr lang="en-US" altLang="zh-CN" sz="1800" b="1" i="0" kern="1200" dirty="0" smtClean="0">
                          <a:solidFill>
                            <a:schemeClr val="dk1"/>
                          </a:solidFill>
                          <a:effectLst/>
                          <a:latin typeface="+mn-lt"/>
                          <a:ea typeface="+mn-ea"/>
                          <a:cs typeface="+mn-cs"/>
                        </a:rPr>
                        <a:t>Maintainers</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Commits that submit later are mainly given by </a:t>
                      </a:r>
                      <a:r>
                        <a:rPr lang="en-US" altLang="zh-CN" sz="1800" b="0" i="0" kern="1200" dirty="0" err="1" smtClean="0">
                          <a:solidFill>
                            <a:schemeClr val="dk1"/>
                          </a:solidFill>
                          <a:effectLst/>
                          <a:latin typeface="+mn-lt"/>
                          <a:ea typeface="+mn-ea"/>
                          <a:cs typeface="+mn-cs"/>
                        </a:rPr>
                        <a:t>rc-huangxiujun</a:t>
                      </a:r>
                      <a:r>
                        <a:rPr lang="en-US" altLang="zh-CN" sz="1800" b="0" i="0" kern="1200" dirty="0" smtClean="0">
                          <a:solidFill>
                            <a:schemeClr val="dk1"/>
                          </a:solidFill>
                          <a:effectLst/>
                          <a:latin typeface="+mn-lt"/>
                          <a:ea typeface="+mn-ea"/>
                          <a:cs typeface="+mn-cs"/>
                        </a:rPr>
                        <a:t>, an employee of </a:t>
                      </a:r>
                      <a:r>
                        <a:rPr lang="en-US" altLang="zh-CN" sz="1800" b="0" i="0" kern="1200" dirty="0" err="1" smtClean="0">
                          <a:solidFill>
                            <a:schemeClr val="dk1"/>
                          </a:solidFill>
                          <a:effectLst/>
                          <a:latin typeface="+mn-lt"/>
                          <a:ea typeface="+mn-ea"/>
                          <a:cs typeface="+mn-cs"/>
                        </a:rPr>
                        <a:t>RongCloud</a:t>
                      </a:r>
                      <a:r>
                        <a:rPr lang="en-US" altLang="zh-CN" sz="1800" b="0" i="0" kern="1200" dirty="0" smtClean="0">
                          <a:solidFill>
                            <a:schemeClr val="dk1"/>
                          </a:solidFill>
                          <a:effectLst/>
                          <a:latin typeface="+mn-lt"/>
                          <a:ea typeface="+mn-ea"/>
                          <a:cs typeface="+mn-cs"/>
                        </a:rPr>
                        <a:t>. There is not so much fork record on GitHub, but individual developers may customize </a:t>
                      </a:r>
                      <a:r>
                        <a:rPr lang="en-US" altLang="zh-CN" sz="1800" b="0" i="0" kern="1200" dirty="0" err="1" smtClean="0">
                          <a:solidFill>
                            <a:schemeClr val="dk1"/>
                          </a:solidFill>
                          <a:effectLst/>
                          <a:latin typeface="+mn-lt"/>
                          <a:ea typeface="+mn-ea"/>
                          <a:cs typeface="+mn-cs"/>
                        </a:rPr>
                        <a:t>SealTalk</a:t>
                      </a:r>
                      <a:r>
                        <a:rPr lang="en-US" altLang="zh-CN" sz="1800" b="0" i="0" kern="1200" dirty="0" smtClean="0">
                          <a:solidFill>
                            <a:schemeClr val="dk1"/>
                          </a:solidFill>
                          <a:effectLst/>
                          <a:latin typeface="+mn-lt"/>
                          <a:ea typeface="+mn-ea"/>
                          <a:cs typeface="+mn-cs"/>
                        </a:rPr>
                        <a:t>-android for their purpose.</a:t>
                      </a:r>
                      <a:endParaRPr lang="zh-CN" altLang="en-US" dirty="0"/>
                    </a:p>
                  </a:txBody>
                  <a:tcPr/>
                </a:tc>
                <a:extLst>
                  <a:ext uri="{0D108BD9-81ED-4DB2-BD59-A6C34878D82A}">
                    <a16:rowId xmlns:a16="http://schemas.microsoft.com/office/drawing/2014/main" val="301881495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714375" y="358140"/>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Power-interest</a:t>
            </a:r>
            <a:endPar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6093" y="1005609"/>
            <a:ext cx="5439814" cy="5278582"/>
          </a:xfrm>
          <a:prstGeom prst="rect">
            <a:avLst/>
          </a:prstGeom>
        </p:spPr>
      </p:pic>
    </p:spTree>
    <p:extLst>
      <p:ext uri="{BB962C8B-B14F-4D97-AF65-F5344CB8AC3E}">
        <p14:creationId xmlns:p14="http://schemas.microsoft.com/office/powerpoint/2010/main" val="2530015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p:nvPr/>
        </p:nvSpPr>
        <p:spPr>
          <a:xfrm>
            <a:off x="-3175" y="-11112"/>
            <a:ext cx="12198350" cy="6869112"/>
          </a:xfrm>
          <a:prstGeom prst="rect">
            <a:avLst/>
          </a:prstGeom>
          <a:solidFill>
            <a:srgbClr val="F2F2F2"/>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宋体" panose="02010600030101010101" pitchFamily="2" charset="-122"/>
            </a:endParaRPr>
          </a:p>
        </p:txBody>
      </p:sp>
      <p:sp>
        <p:nvSpPr>
          <p:cNvPr id="26629" name="Text Box 5"/>
          <p:cNvSpPr txBox="1"/>
          <p:nvPr/>
        </p:nvSpPr>
        <p:spPr>
          <a:xfrm>
            <a:off x="5940425" y="3246438"/>
            <a:ext cx="311150" cy="3651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1800" dirty="0">
              <a:latin typeface="Arial" panose="020B0604020202020204" pitchFamily="34" charset="0"/>
            </a:endParaRPr>
          </a:p>
        </p:txBody>
      </p:sp>
      <p:sp>
        <p:nvSpPr>
          <p:cNvPr id="26630" name="Text Box 6"/>
          <p:cNvSpPr txBox="1"/>
          <p:nvPr/>
        </p:nvSpPr>
        <p:spPr>
          <a:xfrm>
            <a:off x="5940425" y="3246438"/>
            <a:ext cx="311150" cy="3651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1800" dirty="0">
              <a:latin typeface="Arial" panose="020B0604020202020204" pitchFamily="34" charset="0"/>
            </a:endParaRPr>
          </a:p>
        </p:txBody>
      </p:sp>
      <p:sp>
        <p:nvSpPr>
          <p:cNvPr id="7" name="Text Box 7"/>
          <p:cNvSpPr txBox="1">
            <a:spLocks noChangeArrowheads="1"/>
          </p:cNvSpPr>
          <p:nvPr/>
        </p:nvSpPr>
        <p:spPr bwMode="auto">
          <a:xfrm>
            <a:off x="714375" y="358140"/>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External Entities</a:t>
            </a:r>
            <a:endPar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2663378" y="1077709"/>
            <a:ext cx="6865244" cy="5583942"/>
          </a:xfrm>
          <a:prstGeom prst="rect">
            <a:avLst/>
          </a:prstGeom>
        </p:spPr>
      </p:pic>
    </p:spTree>
    <p:extLst>
      <p:ext uri="{BB962C8B-B14F-4D97-AF65-F5344CB8AC3E}">
        <p14:creationId xmlns:p14="http://schemas.microsoft.com/office/powerpoint/2010/main" val="1053722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p:nvPr/>
        </p:nvSpPr>
        <p:spPr>
          <a:xfrm>
            <a:off x="-3175" y="-11112"/>
            <a:ext cx="12198350" cy="6869112"/>
          </a:xfrm>
          <a:prstGeom prst="rect">
            <a:avLst/>
          </a:prstGeom>
          <a:solidFill>
            <a:srgbClr val="F2F2F2"/>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宋体" panose="02010600030101010101" pitchFamily="2" charset="-122"/>
            </a:endParaRPr>
          </a:p>
        </p:txBody>
      </p:sp>
      <p:sp>
        <p:nvSpPr>
          <p:cNvPr id="26629" name="Text Box 5"/>
          <p:cNvSpPr txBox="1"/>
          <p:nvPr/>
        </p:nvSpPr>
        <p:spPr>
          <a:xfrm>
            <a:off x="5940425" y="3246438"/>
            <a:ext cx="311150" cy="3651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1800" dirty="0">
              <a:latin typeface="Arial" panose="020B0604020202020204" pitchFamily="34" charset="0"/>
            </a:endParaRPr>
          </a:p>
        </p:txBody>
      </p:sp>
      <p:sp>
        <p:nvSpPr>
          <p:cNvPr id="26630" name="Text Box 6"/>
          <p:cNvSpPr txBox="1"/>
          <p:nvPr/>
        </p:nvSpPr>
        <p:spPr>
          <a:xfrm>
            <a:off x="5940425" y="3246438"/>
            <a:ext cx="311150" cy="3651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1800" dirty="0">
              <a:latin typeface="Arial" panose="020B0604020202020204" pitchFamily="34" charset="0"/>
            </a:endParaRPr>
          </a:p>
        </p:txBody>
      </p:sp>
      <p:sp>
        <p:nvSpPr>
          <p:cNvPr id="7" name="Text Box 7"/>
          <p:cNvSpPr txBox="1">
            <a:spLocks noChangeArrowheads="1"/>
          </p:cNvSpPr>
          <p:nvPr/>
        </p:nvSpPr>
        <p:spPr bwMode="auto">
          <a:xfrm>
            <a:off x="714375" y="358140"/>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rPr>
              <a:t>Module structures</a:t>
            </a:r>
          </a:p>
        </p:txBody>
      </p:sp>
      <p:pic>
        <p:nvPicPr>
          <p:cNvPr id="8" name="图片 7"/>
          <p:cNvPicPr/>
          <p:nvPr/>
        </p:nvPicPr>
        <p:blipFill>
          <a:blip r:embed="rId3"/>
          <a:stretch>
            <a:fillRect/>
          </a:stretch>
        </p:blipFill>
        <p:spPr>
          <a:xfrm>
            <a:off x="7333615" y="1431791"/>
            <a:ext cx="4327807" cy="4426218"/>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3994062050"/>
              </p:ext>
            </p:extLst>
          </p:nvPr>
        </p:nvGraphicFramePr>
        <p:xfrm>
          <a:off x="306504" y="1192270"/>
          <a:ext cx="6717432" cy="5014174"/>
        </p:xfrm>
        <a:graphic>
          <a:graphicData uri="http://schemas.openxmlformats.org/drawingml/2006/table">
            <a:tbl>
              <a:tblPr firstRow="1" firstCol="1" bandRow="1">
                <a:tableStyleId>{5C22544A-7EE6-4342-B048-85BDC9FD1C3A}</a:tableStyleId>
              </a:tblPr>
              <a:tblGrid>
                <a:gridCol w="1421302">
                  <a:extLst>
                    <a:ext uri="{9D8B030D-6E8A-4147-A177-3AD203B41FA5}">
                      <a16:colId xmlns:a16="http://schemas.microsoft.com/office/drawing/2014/main" val="902544196"/>
                    </a:ext>
                  </a:extLst>
                </a:gridCol>
                <a:gridCol w="5296130">
                  <a:extLst>
                    <a:ext uri="{9D8B030D-6E8A-4147-A177-3AD203B41FA5}">
                      <a16:colId xmlns:a16="http://schemas.microsoft.com/office/drawing/2014/main" val="2459172320"/>
                    </a:ext>
                  </a:extLst>
                </a:gridCol>
              </a:tblGrid>
              <a:tr h="521544">
                <a:tc>
                  <a:txBody>
                    <a:bodyPr/>
                    <a:lstStyle/>
                    <a:p>
                      <a:pPr algn="ctr">
                        <a:spcAft>
                          <a:spcPts val="0"/>
                        </a:spcAft>
                      </a:pPr>
                      <a:r>
                        <a:rPr lang="en-US" sz="1600" kern="100">
                          <a:effectLst/>
                        </a:rPr>
                        <a:t>Package Name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ctr">
                        <a:spcAft>
                          <a:spcPts val="0"/>
                        </a:spcAft>
                      </a:pPr>
                      <a:r>
                        <a:rPr lang="en-US" sz="1600" kern="100" dirty="0">
                          <a:effectLst/>
                        </a:rPr>
                        <a:t>Function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3383979802"/>
                  </a:ext>
                </a:extLst>
              </a:tr>
              <a:tr h="339535">
                <a:tc>
                  <a:txBody>
                    <a:bodyPr/>
                    <a:lstStyle/>
                    <a:p>
                      <a:pPr algn="just">
                        <a:spcAft>
                          <a:spcPts val="0"/>
                        </a:spcAft>
                      </a:pPr>
                      <a:r>
                        <a:rPr lang="en-US" sz="1800" kern="100">
                          <a:effectLst/>
                        </a:rPr>
                        <a:t>common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dirty="0">
                          <a:effectLst/>
                        </a:rPr>
                        <a:t>Encapsulate </a:t>
                      </a:r>
                      <a:r>
                        <a:rPr lang="en-US" sz="1800" kern="100" dirty="0" err="1">
                          <a:effectLst/>
                        </a:rPr>
                        <a:t>url</a:t>
                      </a:r>
                      <a:r>
                        <a:rPr lang="en-US" sz="1800" kern="100" dirty="0">
                          <a:effectLst/>
                        </a:rPr>
                        <a:t>, error code and other constants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3318149025"/>
                  </a:ext>
                </a:extLst>
              </a:tr>
              <a:tr h="339535">
                <a:tc>
                  <a:txBody>
                    <a:bodyPr/>
                    <a:lstStyle/>
                    <a:p>
                      <a:pPr algn="just">
                        <a:spcAft>
                          <a:spcPts val="0"/>
                        </a:spcAft>
                      </a:pPr>
                      <a:r>
                        <a:rPr lang="en-US" sz="1800" kern="100">
                          <a:effectLst/>
                        </a:rPr>
                        <a:t>contact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a:effectLst/>
                        </a:rPr>
                        <a:t>Phone contact management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26944802"/>
                  </a:ext>
                </a:extLst>
              </a:tr>
              <a:tr h="339535">
                <a:tc>
                  <a:txBody>
                    <a:bodyPr/>
                    <a:lstStyle/>
                    <a:p>
                      <a:pPr algn="just">
                        <a:spcAft>
                          <a:spcPts val="0"/>
                        </a:spcAft>
                      </a:pPr>
                      <a:r>
                        <a:rPr lang="en-US" sz="1800" kern="100">
                          <a:effectLst/>
                        </a:rPr>
                        <a:t>db</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dirty="0">
                          <a:effectLst/>
                        </a:rPr>
                        <a:t>Database management, using the </a:t>
                      </a:r>
                      <a:r>
                        <a:rPr lang="en-US" sz="1800" b="1" kern="100" dirty="0">
                          <a:effectLst/>
                        </a:rPr>
                        <a:t>Room</a:t>
                      </a:r>
                      <a:r>
                        <a:rPr lang="en-US" sz="1800" kern="100" dirty="0">
                          <a:effectLst/>
                        </a:rPr>
                        <a:t> framework</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1202713230"/>
                  </a:ext>
                </a:extLst>
              </a:tr>
              <a:tr h="339535">
                <a:tc>
                  <a:txBody>
                    <a:bodyPr/>
                    <a:lstStyle/>
                    <a:p>
                      <a:pPr algn="just">
                        <a:spcAft>
                          <a:spcPts val="0"/>
                        </a:spcAft>
                      </a:pPr>
                      <a:r>
                        <a:rPr lang="en-US" sz="1800" kern="100">
                          <a:effectLst/>
                        </a:rPr>
                        <a:t>im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a:effectLst/>
                        </a:rPr>
                        <a:t>Instant messaging implementation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3312597416"/>
                  </a:ext>
                </a:extLst>
              </a:tr>
              <a:tr h="339535">
                <a:tc>
                  <a:txBody>
                    <a:bodyPr/>
                    <a:lstStyle/>
                    <a:p>
                      <a:pPr algn="just">
                        <a:spcAft>
                          <a:spcPts val="0"/>
                        </a:spcAft>
                      </a:pPr>
                      <a:r>
                        <a:rPr lang="en-US" sz="1800" kern="100">
                          <a:effectLst/>
                        </a:rPr>
                        <a:t>model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a:effectLst/>
                        </a:rPr>
                        <a:t>Data layer, providing various data services for the upper layer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879443670"/>
                  </a:ext>
                </a:extLst>
              </a:tr>
              <a:tr h="339535">
                <a:tc>
                  <a:txBody>
                    <a:bodyPr/>
                    <a:lstStyle/>
                    <a:p>
                      <a:pPr algn="just">
                        <a:spcAft>
                          <a:spcPts val="0"/>
                        </a:spcAft>
                      </a:pPr>
                      <a:r>
                        <a:rPr lang="en-US" sz="1800" kern="100">
                          <a:effectLst/>
                        </a:rPr>
                        <a:t>net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dirty="0">
                          <a:effectLst/>
                        </a:rPr>
                        <a:t>Encapsulate network request operations, using the </a:t>
                      </a:r>
                      <a:r>
                        <a:rPr lang="en-US" sz="1800" b="1" kern="100" dirty="0">
                          <a:effectLst/>
                        </a:rPr>
                        <a:t>Retrofit</a:t>
                      </a:r>
                      <a:r>
                        <a:rPr lang="en-US" sz="1800" kern="100" dirty="0">
                          <a:effectLst/>
                        </a:rPr>
                        <a:t> framework</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4100349005"/>
                  </a:ext>
                </a:extLst>
              </a:tr>
              <a:tr h="339535">
                <a:tc>
                  <a:txBody>
                    <a:bodyPr/>
                    <a:lstStyle/>
                    <a:p>
                      <a:pPr algn="just">
                        <a:spcAft>
                          <a:spcPts val="0"/>
                        </a:spcAft>
                      </a:pPr>
                      <a:r>
                        <a:rPr lang="en-US" sz="1800" kern="100">
                          <a:effectLst/>
                        </a:rPr>
                        <a:t>ota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a:effectLst/>
                        </a:rPr>
                        <a:t>Online updating tools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3107505905"/>
                  </a:ext>
                </a:extLst>
              </a:tr>
              <a:tr h="339535">
                <a:tc>
                  <a:txBody>
                    <a:bodyPr/>
                    <a:lstStyle/>
                    <a:p>
                      <a:pPr algn="just">
                        <a:spcAft>
                          <a:spcPts val="0"/>
                        </a:spcAft>
                      </a:pPr>
                      <a:r>
                        <a:rPr lang="en-US" sz="1800" kern="100">
                          <a:effectLst/>
                        </a:rPr>
                        <a:t>viewmodel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a:effectLst/>
                        </a:rPr>
                        <a:t>Bridging View and Model, data returned via LiveData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2027541441"/>
                  </a:ext>
                </a:extLst>
              </a:tr>
              <a:tr h="339535">
                <a:tc>
                  <a:txBody>
                    <a:bodyPr/>
                    <a:lstStyle/>
                    <a:p>
                      <a:pPr algn="just">
                        <a:spcAft>
                          <a:spcPts val="0"/>
                        </a:spcAft>
                      </a:pPr>
                      <a:r>
                        <a:rPr lang="en-US" sz="1800" kern="100">
                          <a:effectLst/>
                        </a:rPr>
                        <a:t>sms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a:effectLst/>
                        </a:rPr>
                        <a:t>Short message service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586313829"/>
                  </a:ext>
                </a:extLst>
              </a:tr>
              <a:tr h="679070">
                <a:tc>
                  <a:txBody>
                    <a:bodyPr/>
                    <a:lstStyle/>
                    <a:p>
                      <a:pPr algn="just">
                        <a:spcAft>
                          <a:spcPts val="0"/>
                        </a:spcAft>
                      </a:pPr>
                      <a:r>
                        <a:rPr lang="en-US" sz="1800" kern="100">
                          <a:effectLst/>
                        </a:rPr>
                        <a:t>task</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dirty="0">
                          <a:effectLst/>
                        </a:rPr>
                        <a:t>Different Tasks are </a:t>
                      </a:r>
                      <a:r>
                        <a:rPr lang="en-US" altLang="zh-CN" sz="1800" kern="100" dirty="0" smtClean="0">
                          <a:effectLst/>
                        </a:rPr>
                        <a:t>encapsulated</a:t>
                      </a:r>
                      <a:r>
                        <a:rPr lang="en-US" sz="1800" kern="100" dirty="0" smtClean="0">
                          <a:effectLst/>
                        </a:rPr>
                        <a:t> </a:t>
                      </a:r>
                      <a:r>
                        <a:rPr lang="en-US" sz="1800" kern="100" dirty="0">
                          <a:effectLst/>
                        </a:rPr>
                        <a:t>according to different interfaces or data attributes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1693239823"/>
                  </a:ext>
                </a:extLst>
              </a:tr>
              <a:tr h="339535">
                <a:tc>
                  <a:txBody>
                    <a:bodyPr/>
                    <a:lstStyle/>
                    <a:p>
                      <a:pPr algn="just">
                        <a:spcAft>
                          <a:spcPts val="0"/>
                        </a:spcAft>
                      </a:pPr>
                      <a:r>
                        <a:rPr lang="en-US" sz="1800" kern="100">
                          <a:effectLst/>
                        </a:rPr>
                        <a:t>ui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tc>
                  <a:txBody>
                    <a:bodyPr/>
                    <a:lstStyle/>
                    <a:p>
                      <a:pPr algn="just">
                        <a:spcAft>
                          <a:spcPts val="0"/>
                        </a:spcAft>
                      </a:pPr>
                      <a:r>
                        <a:rPr lang="en-US" sz="1800" kern="100" dirty="0">
                          <a:effectLst/>
                        </a:rPr>
                        <a:t>The View layer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762" marR="104762" marT="0" marB="0"/>
                </a:tc>
                <a:extLst>
                  <a:ext uri="{0D108BD9-81ED-4DB2-BD59-A6C34878D82A}">
                    <a16:rowId xmlns:a16="http://schemas.microsoft.com/office/drawing/2014/main" val="2665301027"/>
                  </a:ext>
                </a:extLst>
              </a:tr>
            </a:tbl>
          </a:graphicData>
        </a:graphic>
      </p:graphicFrame>
    </p:spTree>
    <p:extLst>
      <p:ext uri="{BB962C8B-B14F-4D97-AF65-F5344CB8AC3E}">
        <p14:creationId xmlns:p14="http://schemas.microsoft.com/office/powerpoint/2010/main" val="103240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26629"/>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266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p:nvPr/>
        </p:nvSpPr>
        <p:spPr>
          <a:xfrm>
            <a:off x="-3175" y="-11112"/>
            <a:ext cx="12198350" cy="6869112"/>
          </a:xfrm>
          <a:prstGeom prst="rect">
            <a:avLst/>
          </a:prstGeom>
          <a:solidFill>
            <a:srgbClr val="F2F2F2"/>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宋体" panose="02010600030101010101" pitchFamily="2" charset="-122"/>
            </a:endParaRPr>
          </a:p>
        </p:txBody>
      </p:sp>
      <p:sp>
        <p:nvSpPr>
          <p:cNvPr id="26629" name="Text Box 5"/>
          <p:cNvSpPr txBox="1"/>
          <p:nvPr/>
        </p:nvSpPr>
        <p:spPr>
          <a:xfrm>
            <a:off x="5940425" y="3246438"/>
            <a:ext cx="311150" cy="3651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1800" dirty="0">
              <a:latin typeface="Arial" panose="020B0604020202020204" pitchFamily="34" charset="0"/>
            </a:endParaRPr>
          </a:p>
        </p:txBody>
      </p:sp>
      <p:sp>
        <p:nvSpPr>
          <p:cNvPr id="26630" name="Text Box 6"/>
          <p:cNvSpPr txBox="1"/>
          <p:nvPr/>
        </p:nvSpPr>
        <p:spPr>
          <a:xfrm>
            <a:off x="5940425" y="3246438"/>
            <a:ext cx="311150" cy="3651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1800" dirty="0">
              <a:latin typeface="Arial" panose="020B0604020202020204" pitchFamily="34" charset="0"/>
            </a:endParaRPr>
          </a:p>
        </p:txBody>
      </p:sp>
      <p:sp>
        <p:nvSpPr>
          <p:cNvPr id="42" name="矩形 41"/>
          <p:cNvSpPr/>
          <p:nvPr/>
        </p:nvSpPr>
        <p:spPr>
          <a:xfrm>
            <a:off x="5165766" y="154379"/>
            <a:ext cx="2434441" cy="18525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3" name="文本框 42"/>
          <p:cNvSpPr txBox="1"/>
          <p:nvPr/>
        </p:nvSpPr>
        <p:spPr>
          <a:xfrm>
            <a:off x="5735781" y="344384"/>
            <a:ext cx="1484416" cy="369332"/>
          </a:xfrm>
          <a:prstGeom prst="rect">
            <a:avLst/>
          </a:prstGeom>
          <a:noFill/>
        </p:spPr>
        <p:txBody>
          <a:bodyPr wrap="square" rtlCol="0">
            <a:spAutoFit/>
          </a:bodyPr>
          <a:lstStyle/>
          <a:p>
            <a:r>
              <a:rPr lang="en-US" altLang="zh-CN" b="1" dirty="0" smtClean="0"/>
              <a:t>ViewModel</a:t>
            </a:r>
          </a:p>
        </p:txBody>
      </p:sp>
      <p:cxnSp>
        <p:nvCxnSpPr>
          <p:cNvPr id="44" name="直接连接符 43"/>
          <p:cNvCxnSpPr>
            <a:stCxn id="42" idx="1"/>
          </p:cNvCxnSpPr>
          <p:nvPr/>
        </p:nvCxnSpPr>
        <p:spPr>
          <a:xfrm flipH="1" flipV="1">
            <a:off x="3158836" y="1080654"/>
            <a:ext cx="20069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146960" y="1080654"/>
            <a:ext cx="35626" cy="203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158835" y="684625"/>
            <a:ext cx="1971304" cy="369332"/>
          </a:xfrm>
          <a:prstGeom prst="rect">
            <a:avLst/>
          </a:prstGeom>
          <a:noFill/>
        </p:spPr>
        <p:txBody>
          <a:bodyPr wrap="square" rtlCol="0">
            <a:spAutoFit/>
          </a:bodyPr>
          <a:lstStyle/>
          <a:p>
            <a:r>
              <a:rPr lang="en-US" altLang="zh-CN" dirty="0" smtClean="0"/>
              <a:t>Request Data</a:t>
            </a:r>
            <a:endParaRPr lang="zh-CN" altLang="en-US" dirty="0"/>
          </a:p>
        </p:txBody>
      </p:sp>
      <p:sp>
        <p:nvSpPr>
          <p:cNvPr id="47" name="流程图: 磁盘 46"/>
          <p:cNvSpPr/>
          <p:nvPr/>
        </p:nvSpPr>
        <p:spPr>
          <a:xfrm>
            <a:off x="2244437" y="5599215"/>
            <a:ext cx="1983179" cy="91440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smtClean="0"/>
              <a:t>Database</a:t>
            </a:r>
            <a:endParaRPr lang="zh-CN" altLang="en-US" sz="2800" dirty="0"/>
          </a:p>
        </p:txBody>
      </p:sp>
      <p:cxnSp>
        <p:nvCxnSpPr>
          <p:cNvPr id="48" name="直接箭头连接符 47"/>
          <p:cNvCxnSpPr/>
          <p:nvPr/>
        </p:nvCxnSpPr>
        <p:spPr>
          <a:xfrm>
            <a:off x="2481943" y="4025735"/>
            <a:ext cx="11875" cy="157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692233" y="4647394"/>
            <a:ext cx="1175657" cy="369332"/>
          </a:xfrm>
          <a:prstGeom prst="rect">
            <a:avLst/>
          </a:prstGeom>
          <a:noFill/>
        </p:spPr>
        <p:txBody>
          <a:bodyPr wrap="square" rtlCol="0">
            <a:spAutoFit/>
          </a:bodyPr>
          <a:lstStyle/>
          <a:p>
            <a:r>
              <a:rPr lang="en-US" altLang="zh-CN" dirty="0" smtClean="0"/>
              <a:t>Query</a:t>
            </a:r>
            <a:endParaRPr lang="zh-CN" altLang="en-US" dirty="0"/>
          </a:p>
        </p:txBody>
      </p:sp>
      <p:sp>
        <p:nvSpPr>
          <p:cNvPr id="50" name="圆角矩形 49"/>
          <p:cNvSpPr/>
          <p:nvPr/>
        </p:nvSpPr>
        <p:spPr>
          <a:xfrm>
            <a:off x="5474525" y="869291"/>
            <a:ext cx="1745672" cy="4132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LiveData</a:t>
            </a:r>
            <a:endParaRPr lang="zh-CN" altLang="en-US" dirty="0"/>
          </a:p>
        </p:txBody>
      </p:sp>
      <p:sp>
        <p:nvSpPr>
          <p:cNvPr id="51" name="圆角矩形 50"/>
          <p:cNvSpPr/>
          <p:nvPr/>
        </p:nvSpPr>
        <p:spPr>
          <a:xfrm>
            <a:off x="5474524" y="1386742"/>
            <a:ext cx="1745672" cy="4132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LiveData</a:t>
            </a:r>
            <a:endParaRPr lang="zh-CN" altLang="en-US" dirty="0"/>
          </a:p>
        </p:txBody>
      </p:sp>
      <p:cxnSp>
        <p:nvCxnSpPr>
          <p:cNvPr id="52" name="直接箭头连接符 51"/>
          <p:cNvCxnSpPr/>
          <p:nvPr/>
        </p:nvCxnSpPr>
        <p:spPr>
          <a:xfrm flipH="1" flipV="1">
            <a:off x="3918857" y="4025735"/>
            <a:ext cx="11875" cy="157348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立方体 52"/>
          <p:cNvSpPr/>
          <p:nvPr/>
        </p:nvSpPr>
        <p:spPr>
          <a:xfrm>
            <a:off x="5874485" y="5397335"/>
            <a:ext cx="1110344" cy="1347849"/>
          </a:xfrm>
          <a:prstGeom prst="cub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Server</a:t>
            </a:r>
            <a:endParaRPr lang="zh-CN" altLang="en-US" dirty="0"/>
          </a:p>
        </p:txBody>
      </p:sp>
      <p:sp>
        <p:nvSpPr>
          <p:cNvPr id="54" name="文本框 53"/>
          <p:cNvSpPr txBox="1"/>
          <p:nvPr/>
        </p:nvSpPr>
        <p:spPr>
          <a:xfrm>
            <a:off x="3918858" y="4684815"/>
            <a:ext cx="878774" cy="369332"/>
          </a:xfrm>
          <a:prstGeom prst="rect">
            <a:avLst/>
          </a:prstGeom>
          <a:noFill/>
        </p:spPr>
        <p:txBody>
          <a:bodyPr wrap="square" rtlCol="0">
            <a:spAutoFit/>
          </a:bodyPr>
          <a:lstStyle/>
          <a:p>
            <a:r>
              <a:rPr lang="en-US" altLang="zh-CN" dirty="0" smtClean="0"/>
              <a:t>Cache</a:t>
            </a:r>
            <a:endParaRPr lang="zh-CN" altLang="en-US" dirty="0"/>
          </a:p>
        </p:txBody>
      </p:sp>
      <p:cxnSp>
        <p:nvCxnSpPr>
          <p:cNvPr id="55" name="直接箭头连接符 54"/>
          <p:cNvCxnSpPr/>
          <p:nvPr/>
        </p:nvCxnSpPr>
        <p:spPr>
          <a:xfrm>
            <a:off x="6040741" y="4040580"/>
            <a:ext cx="5937" cy="147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066963" y="4681846"/>
            <a:ext cx="1175657" cy="369332"/>
          </a:xfrm>
          <a:prstGeom prst="rect">
            <a:avLst/>
          </a:prstGeom>
          <a:noFill/>
        </p:spPr>
        <p:txBody>
          <a:bodyPr wrap="square" rtlCol="0">
            <a:spAutoFit/>
          </a:bodyPr>
          <a:lstStyle/>
          <a:p>
            <a:r>
              <a:rPr lang="en-US" altLang="zh-CN" dirty="0" smtClean="0"/>
              <a:t>Request</a:t>
            </a:r>
            <a:endParaRPr lang="zh-CN" altLang="en-US" dirty="0"/>
          </a:p>
        </p:txBody>
      </p:sp>
      <p:cxnSp>
        <p:nvCxnSpPr>
          <p:cNvPr id="57" name="直接箭头连接符 56"/>
          <p:cNvCxnSpPr/>
          <p:nvPr/>
        </p:nvCxnSpPr>
        <p:spPr>
          <a:xfrm flipH="1" flipV="1">
            <a:off x="6901705" y="4037610"/>
            <a:ext cx="5933" cy="135588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973215" y="4458585"/>
            <a:ext cx="1074716" cy="646331"/>
          </a:xfrm>
          <a:prstGeom prst="rect">
            <a:avLst/>
          </a:prstGeom>
          <a:noFill/>
        </p:spPr>
        <p:txBody>
          <a:bodyPr wrap="square" rtlCol="0">
            <a:spAutoFit/>
          </a:bodyPr>
          <a:lstStyle/>
          <a:p>
            <a:r>
              <a:rPr lang="en-US" altLang="zh-CN" dirty="0" smtClean="0"/>
              <a:t>Remote data</a:t>
            </a:r>
            <a:endParaRPr lang="zh-CN" altLang="en-US" dirty="0"/>
          </a:p>
        </p:txBody>
      </p:sp>
      <p:sp>
        <p:nvSpPr>
          <p:cNvPr id="59" name="流程图: 磁盘 58"/>
          <p:cNvSpPr/>
          <p:nvPr/>
        </p:nvSpPr>
        <p:spPr>
          <a:xfrm>
            <a:off x="8882742" y="5663930"/>
            <a:ext cx="1983179" cy="91440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smtClean="0"/>
              <a:t>Database</a:t>
            </a:r>
            <a:endParaRPr lang="zh-CN" altLang="en-US" sz="2800" dirty="0"/>
          </a:p>
        </p:txBody>
      </p:sp>
      <p:cxnSp>
        <p:nvCxnSpPr>
          <p:cNvPr id="60" name="直接箭头连接符 59"/>
          <p:cNvCxnSpPr/>
          <p:nvPr/>
        </p:nvCxnSpPr>
        <p:spPr>
          <a:xfrm>
            <a:off x="9844643" y="4072936"/>
            <a:ext cx="11875" cy="157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9862457" y="4425627"/>
            <a:ext cx="1175657" cy="923330"/>
          </a:xfrm>
          <a:prstGeom prst="rect">
            <a:avLst/>
          </a:prstGeom>
          <a:noFill/>
        </p:spPr>
        <p:txBody>
          <a:bodyPr wrap="square" rtlCol="0">
            <a:spAutoFit/>
          </a:bodyPr>
          <a:lstStyle/>
          <a:p>
            <a:r>
              <a:rPr lang="en-US" altLang="zh-CN" dirty="0" smtClean="0"/>
              <a:t>Save Remote data</a:t>
            </a:r>
            <a:endParaRPr lang="zh-CN" altLang="en-US" dirty="0"/>
          </a:p>
        </p:txBody>
      </p:sp>
      <p:sp>
        <p:nvSpPr>
          <p:cNvPr id="62" name="矩形 61"/>
          <p:cNvSpPr/>
          <p:nvPr/>
        </p:nvSpPr>
        <p:spPr>
          <a:xfrm>
            <a:off x="640437" y="5071958"/>
            <a:ext cx="1533579" cy="646331"/>
          </a:xfrm>
          <a:prstGeom prst="rect">
            <a:avLst/>
          </a:prstGeom>
          <a:noFill/>
        </p:spPr>
        <p:txBody>
          <a:bodyPr wrap="square" lIns="91440" tIns="45720" rIns="91440" bIns="45720">
            <a:spAutoFit/>
          </a:bodyPr>
          <a:lstStyle/>
          <a:p>
            <a:pPr algn="ctr"/>
            <a:r>
              <a:rPr lang="en-US" altLang="zh-CN" sz="3600" b="1" cap="none" spc="0" dirty="0" smtClean="0">
                <a:ln w="22225">
                  <a:solidFill>
                    <a:schemeClr val="accent2"/>
                  </a:solidFill>
                  <a:prstDash val="solid"/>
                </a:ln>
                <a:solidFill>
                  <a:schemeClr val="accent2">
                    <a:lumMod val="40000"/>
                    <a:lumOff val="60000"/>
                  </a:schemeClr>
                </a:solidFill>
                <a:effectLst/>
              </a:rPr>
              <a:t>step1</a:t>
            </a:r>
            <a:endParaRPr lang="zh-CN" altLang="en-US" sz="3600" b="1" cap="none" spc="0" dirty="0">
              <a:ln w="22225">
                <a:solidFill>
                  <a:schemeClr val="accent2"/>
                </a:solidFill>
                <a:prstDash val="solid"/>
              </a:ln>
              <a:solidFill>
                <a:schemeClr val="accent2">
                  <a:lumMod val="40000"/>
                  <a:lumOff val="60000"/>
                </a:schemeClr>
              </a:solidFill>
              <a:effectLst/>
            </a:endParaRPr>
          </a:p>
        </p:txBody>
      </p:sp>
      <p:sp>
        <p:nvSpPr>
          <p:cNvPr id="63" name="矩形 62"/>
          <p:cNvSpPr/>
          <p:nvPr/>
        </p:nvSpPr>
        <p:spPr>
          <a:xfrm>
            <a:off x="4557312" y="5204799"/>
            <a:ext cx="1533579" cy="646331"/>
          </a:xfrm>
          <a:prstGeom prst="rect">
            <a:avLst/>
          </a:prstGeom>
          <a:noFill/>
        </p:spPr>
        <p:txBody>
          <a:bodyPr wrap="square" lIns="91440" tIns="45720" rIns="91440" bIns="45720">
            <a:spAutoFit/>
          </a:bodyPr>
          <a:lstStyle/>
          <a:p>
            <a:pPr algn="ctr"/>
            <a:r>
              <a:rPr lang="en-US" altLang="zh-CN" sz="3600" b="1" cap="none" spc="0" dirty="0" smtClean="0">
                <a:ln w="22225">
                  <a:solidFill>
                    <a:schemeClr val="accent2"/>
                  </a:solidFill>
                  <a:prstDash val="solid"/>
                </a:ln>
                <a:solidFill>
                  <a:schemeClr val="accent2">
                    <a:lumMod val="40000"/>
                    <a:lumOff val="60000"/>
                  </a:schemeClr>
                </a:solidFill>
                <a:effectLst/>
              </a:rPr>
              <a:t>step2</a:t>
            </a:r>
            <a:endParaRPr lang="zh-CN" altLang="en-US" sz="3600" b="1" cap="none" spc="0" dirty="0">
              <a:ln w="22225">
                <a:solidFill>
                  <a:schemeClr val="accent2"/>
                </a:solidFill>
                <a:prstDash val="solid"/>
              </a:ln>
              <a:solidFill>
                <a:schemeClr val="accent2">
                  <a:lumMod val="40000"/>
                  <a:lumOff val="60000"/>
                </a:schemeClr>
              </a:solidFill>
              <a:effectLst/>
            </a:endParaRPr>
          </a:p>
        </p:txBody>
      </p:sp>
      <p:sp>
        <p:nvSpPr>
          <p:cNvPr id="64" name="矩形 63"/>
          <p:cNvSpPr/>
          <p:nvPr/>
        </p:nvSpPr>
        <p:spPr>
          <a:xfrm>
            <a:off x="8353459" y="4952884"/>
            <a:ext cx="1533579" cy="646331"/>
          </a:xfrm>
          <a:prstGeom prst="rect">
            <a:avLst/>
          </a:prstGeom>
          <a:noFill/>
        </p:spPr>
        <p:txBody>
          <a:bodyPr wrap="square" lIns="91440" tIns="45720" rIns="91440" bIns="45720">
            <a:spAutoFit/>
          </a:bodyPr>
          <a:lstStyle/>
          <a:p>
            <a:pPr algn="ctr"/>
            <a:r>
              <a:rPr lang="en-US" altLang="zh-CN" sz="3600" b="1" cap="none" spc="0" dirty="0" smtClean="0">
                <a:ln w="22225">
                  <a:solidFill>
                    <a:schemeClr val="accent2"/>
                  </a:solidFill>
                  <a:prstDash val="solid"/>
                </a:ln>
                <a:solidFill>
                  <a:schemeClr val="accent2">
                    <a:lumMod val="40000"/>
                    <a:lumOff val="60000"/>
                  </a:schemeClr>
                </a:solidFill>
                <a:effectLst/>
              </a:rPr>
              <a:t>step3</a:t>
            </a:r>
            <a:endParaRPr lang="zh-CN" altLang="en-US" sz="3600" b="1" cap="none" spc="0" dirty="0">
              <a:ln w="22225">
                <a:solidFill>
                  <a:schemeClr val="accent2"/>
                </a:solidFill>
                <a:prstDash val="solid"/>
              </a:ln>
              <a:solidFill>
                <a:schemeClr val="accent2">
                  <a:lumMod val="40000"/>
                  <a:lumOff val="60000"/>
                </a:schemeClr>
              </a:solidFill>
              <a:effectLst/>
            </a:endParaRPr>
          </a:p>
        </p:txBody>
      </p:sp>
      <p:cxnSp>
        <p:nvCxnSpPr>
          <p:cNvPr id="65" name="肘形连接符 64"/>
          <p:cNvCxnSpPr/>
          <p:nvPr/>
        </p:nvCxnSpPr>
        <p:spPr>
          <a:xfrm rot="5400000" flipH="1" flipV="1">
            <a:off x="4312880" y="2186345"/>
            <a:ext cx="1356755" cy="966534"/>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507990" y="2309153"/>
            <a:ext cx="878774" cy="369332"/>
          </a:xfrm>
          <a:prstGeom prst="rect">
            <a:avLst/>
          </a:prstGeom>
          <a:noFill/>
        </p:spPr>
        <p:txBody>
          <a:bodyPr wrap="square" rtlCol="0">
            <a:spAutoFit/>
          </a:bodyPr>
          <a:lstStyle/>
          <a:p>
            <a:r>
              <a:rPr lang="en-US" altLang="zh-CN" dirty="0" smtClean="0"/>
              <a:t>Cache</a:t>
            </a:r>
            <a:endParaRPr lang="zh-CN" altLang="en-US" dirty="0"/>
          </a:p>
        </p:txBody>
      </p:sp>
      <p:cxnSp>
        <p:nvCxnSpPr>
          <p:cNvPr id="67" name="肘形连接符 66"/>
          <p:cNvCxnSpPr/>
          <p:nvPr/>
        </p:nvCxnSpPr>
        <p:spPr>
          <a:xfrm rot="16200000" flipV="1">
            <a:off x="7423063" y="2053010"/>
            <a:ext cx="1197438" cy="1128156"/>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567550" y="2296355"/>
            <a:ext cx="1148938" cy="369332"/>
          </a:xfrm>
          <a:prstGeom prst="rect">
            <a:avLst/>
          </a:prstGeom>
          <a:noFill/>
        </p:spPr>
        <p:txBody>
          <a:bodyPr wrap="square" rtlCol="0">
            <a:spAutoFit/>
          </a:bodyPr>
          <a:lstStyle/>
          <a:p>
            <a:r>
              <a:rPr lang="en-US" altLang="zh-CN" dirty="0" smtClean="0"/>
              <a:t>New Data</a:t>
            </a:r>
            <a:endParaRPr lang="zh-CN" altLang="en-US" dirty="0"/>
          </a:p>
        </p:txBody>
      </p:sp>
      <p:sp>
        <p:nvSpPr>
          <p:cNvPr id="69" name="矩形 68"/>
          <p:cNvSpPr/>
          <p:nvPr/>
        </p:nvSpPr>
        <p:spPr>
          <a:xfrm>
            <a:off x="9001496" y="344384"/>
            <a:ext cx="2802577" cy="1455602"/>
          </a:xfrm>
          <a:prstGeom prst="rect">
            <a:avLst/>
          </a:prstGeom>
          <a:solidFill>
            <a:srgbClr val="FFC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UI updater</a:t>
            </a:r>
            <a:endParaRPr lang="zh-CN" altLang="en-US" dirty="0"/>
          </a:p>
        </p:txBody>
      </p:sp>
      <p:sp>
        <p:nvSpPr>
          <p:cNvPr id="70" name="矩形 69"/>
          <p:cNvSpPr/>
          <p:nvPr/>
        </p:nvSpPr>
        <p:spPr>
          <a:xfrm>
            <a:off x="1537854" y="3111335"/>
            <a:ext cx="9880270" cy="914400"/>
          </a:xfrm>
          <a:prstGeom prst="rect">
            <a:avLst/>
          </a:prstGeom>
          <a:solidFill>
            <a:srgbClr val="92D050"/>
          </a:solidFill>
          <a:ln>
            <a:solidFill>
              <a:srgbClr val="92D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3200" dirty="0" smtClean="0"/>
              <a:t>Task</a:t>
            </a:r>
            <a:endParaRPr lang="zh-CN" altLang="en-US" sz="3200" dirty="0"/>
          </a:p>
        </p:txBody>
      </p:sp>
      <p:cxnSp>
        <p:nvCxnSpPr>
          <p:cNvPr id="71" name="直接箭头连接符 70"/>
          <p:cNvCxnSpPr>
            <a:endCxn id="50" idx="3"/>
          </p:cNvCxnSpPr>
          <p:nvPr/>
        </p:nvCxnSpPr>
        <p:spPr>
          <a:xfrm flipH="1">
            <a:off x="7220197" y="1053957"/>
            <a:ext cx="1959429" cy="219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7220196" y="1572396"/>
            <a:ext cx="1959429" cy="219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7760525" y="732056"/>
            <a:ext cx="1341908" cy="369332"/>
          </a:xfrm>
          <a:prstGeom prst="rect">
            <a:avLst/>
          </a:prstGeom>
          <a:noFill/>
        </p:spPr>
        <p:txBody>
          <a:bodyPr wrap="square" rtlCol="0">
            <a:spAutoFit/>
          </a:bodyPr>
          <a:lstStyle/>
          <a:p>
            <a:r>
              <a:rPr lang="en-US" altLang="zh-CN" dirty="0" smtClean="0"/>
              <a:t>Observers</a:t>
            </a:r>
            <a:endParaRPr lang="zh-CN" altLang="en-US" dirty="0"/>
          </a:p>
        </p:txBody>
      </p:sp>
      <p:sp>
        <p:nvSpPr>
          <p:cNvPr id="74" name="Text Box 7"/>
          <p:cNvSpPr txBox="1">
            <a:spLocks noChangeArrowheads="1"/>
          </p:cNvSpPr>
          <p:nvPr/>
        </p:nvSpPr>
        <p:spPr bwMode="auto">
          <a:xfrm>
            <a:off x="240248" y="109792"/>
            <a:ext cx="5468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50000"/>
              </a:spcBef>
              <a:buFontTx/>
              <a:buNone/>
            </a:pPr>
            <a:r>
              <a:rPr lang="en-US" altLang="zh-CN"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rPr>
              <a:t>Design decisions</a:t>
            </a:r>
            <a:endPar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558152" y="1899439"/>
            <a:ext cx="10764546" cy="4609778"/>
          </a:xfrm>
          <a:prstGeom prst="rect">
            <a:avLst/>
          </a:prstGeom>
        </p:spPr>
      </p:pic>
    </p:spTree>
    <p:extLst>
      <p:ext uri="{BB962C8B-B14F-4D97-AF65-F5344CB8AC3E}">
        <p14:creationId xmlns:p14="http://schemas.microsoft.com/office/powerpoint/2010/main" val="24298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P spid="56" grpId="0"/>
      <p:bldP spid="58" grpId="0"/>
      <p:bldP spid="61" grpId="0"/>
      <p:bldP spid="62" grpId="0"/>
      <p:bldP spid="63" grpId="0"/>
      <p:bldP spid="64" grpId="0"/>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1237</Words>
  <Application>Microsoft Office PowerPoint</Application>
  <PresentationFormat>宽屏</PresentationFormat>
  <Paragraphs>128</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Wingdings</vt:lpstr>
      <vt:lpstr>Arial</vt:lpstr>
      <vt:lpstr>等线</vt:lpstr>
      <vt:lpstr>Times New Roman</vt:lpstr>
      <vt:lpstr>Calibri Light</vt:lpstr>
      <vt:lpstr>隶书</vt:lpstr>
      <vt:lpstr>宋体</vt:lpstr>
      <vt:lpstr>微软雅黑</vt:lpstr>
      <vt:lpstr>汉仪特细等线简</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Windows 用户</cp:lastModifiedBy>
  <cp:revision>165</cp:revision>
  <dcterms:created xsi:type="dcterms:W3CDTF">2014-11-23T08:26:00Z</dcterms:created>
  <dcterms:modified xsi:type="dcterms:W3CDTF">2019-10-17T05:34:25Z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