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Poppins" charset="1" panose="00000500000000000000"/>
      <p:regular r:id="rId20"/>
    </p:embeddedFont>
    <p:embeddedFont>
      <p:font typeface="Poppins Bold" charset="1" panose="00000800000000000000"/>
      <p:regular r:id="rId21"/>
    </p:embeddedFont>
    <p:embeddedFont>
      <p:font typeface="Poppins Medium" charset="1" panose="00000600000000000000"/>
      <p:regular r:id="rId22"/>
    </p:embeddedFont>
    <p:embeddedFont>
      <p:font typeface="Poppins Semi-Bold" charset="1" panose="00000700000000000000"/>
      <p:regular r:id="rId23"/>
    </p:embeddedFont>
    <p:embeddedFont>
      <p:font typeface="Poppins Light" charset="1" panose="000004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13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https://pokeapi.co/docs/v2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24141">
            <a:off x="-720571" y="-1702946"/>
            <a:ext cx="4544240" cy="5877852"/>
            <a:chOff x="0" y="0"/>
            <a:chExt cx="665246" cy="8604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6FC1E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24141">
            <a:off x="11729743" y="4532546"/>
            <a:ext cx="7307079" cy="9451509"/>
            <a:chOff x="0" y="0"/>
            <a:chExt cx="665246" cy="8604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72047" y="0"/>
                  </a:moveTo>
                  <a:lnTo>
                    <a:pt x="593200" y="0"/>
                  </a:lnTo>
                  <a:cubicBezTo>
                    <a:pt x="612308" y="0"/>
                    <a:pt x="630633" y="7591"/>
                    <a:pt x="644144" y="21102"/>
                  </a:cubicBezTo>
                  <a:cubicBezTo>
                    <a:pt x="657656" y="34613"/>
                    <a:pt x="665246" y="52939"/>
                    <a:pt x="665246" y="72047"/>
                  </a:cubicBezTo>
                  <a:lnTo>
                    <a:pt x="665246" y="788431"/>
                  </a:lnTo>
                  <a:cubicBezTo>
                    <a:pt x="665246" y="807539"/>
                    <a:pt x="657656" y="825865"/>
                    <a:pt x="644144" y="839376"/>
                  </a:cubicBezTo>
                  <a:cubicBezTo>
                    <a:pt x="630633" y="852887"/>
                    <a:pt x="612308" y="860478"/>
                    <a:pt x="593200" y="860478"/>
                  </a:cubicBezTo>
                  <a:lnTo>
                    <a:pt x="72047" y="860478"/>
                  </a:lnTo>
                  <a:cubicBezTo>
                    <a:pt x="52939" y="860478"/>
                    <a:pt x="34613" y="852887"/>
                    <a:pt x="21102" y="839376"/>
                  </a:cubicBezTo>
                  <a:cubicBezTo>
                    <a:pt x="7591" y="825865"/>
                    <a:pt x="0" y="807539"/>
                    <a:pt x="0" y="788431"/>
                  </a:cubicBezTo>
                  <a:lnTo>
                    <a:pt x="0" y="72047"/>
                  </a:lnTo>
                  <a:cubicBezTo>
                    <a:pt x="0" y="52939"/>
                    <a:pt x="7591" y="34613"/>
                    <a:pt x="21102" y="21102"/>
                  </a:cubicBezTo>
                  <a:cubicBezTo>
                    <a:pt x="34613" y="7591"/>
                    <a:pt x="52939" y="0"/>
                    <a:pt x="72047" y="0"/>
                  </a:cubicBezTo>
                  <a:close/>
                </a:path>
              </a:pathLst>
            </a:custGeom>
            <a:solidFill>
              <a:srgbClr val="6FC1E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907507" y="3014329"/>
            <a:ext cx="14168570" cy="4003829"/>
            <a:chOff x="0" y="0"/>
            <a:chExt cx="3731640" cy="105450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731640" cy="1054506"/>
            </a:xfrm>
            <a:custGeom>
              <a:avLst/>
              <a:gdLst/>
              <a:ahLst/>
              <a:cxnLst/>
              <a:rect r="r" b="b" t="t" l="l"/>
              <a:pathLst>
                <a:path h="1054506" w="3731640">
                  <a:moveTo>
                    <a:pt x="26774" y="0"/>
                  </a:moveTo>
                  <a:lnTo>
                    <a:pt x="3704866" y="0"/>
                  </a:lnTo>
                  <a:cubicBezTo>
                    <a:pt x="3719653" y="0"/>
                    <a:pt x="3731640" y="11987"/>
                    <a:pt x="3731640" y="26774"/>
                  </a:cubicBezTo>
                  <a:lnTo>
                    <a:pt x="3731640" y="1027732"/>
                  </a:lnTo>
                  <a:cubicBezTo>
                    <a:pt x="3731640" y="1042519"/>
                    <a:pt x="3719653" y="1054506"/>
                    <a:pt x="3704866" y="1054506"/>
                  </a:cubicBezTo>
                  <a:lnTo>
                    <a:pt x="26774" y="1054506"/>
                  </a:lnTo>
                  <a:cubicBezTo>
                    <a:pt x="11987" y="1054506"/>
                    <a:pt x="0" y="1042519"/>
                    <a:pt x="0" y="1027732"/>
                  </a:cubicBezTo>
                  <a:lnTo>
                    <a:pt x="0" y="26774"/>
                  </a:lnTo>
                  <a:cubicBezTo>
                    <a:pt x="0" y="11987"/>
                    <a:pt x="11987" y="0"/>
                    <a:pt x="26774" y="0"/>
                  </a:cubicBezTo>
                  <a:close/>
                </a:path>
              </a:pathLst>
            </a:custGeom>
            <a:solidFill>
              <a:srgbClr val="006AA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731640" cy="10926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916711" y="6434443"/>
            <a:ext cx="9814630" cy="1167429"/>
            <a:chOff x="0" y="0"/>
            <a:chExt cx="2584923" cy="30747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584923" cy="307471"/>
            </a:xfrm>
            <a:custGeom>
              <a:avLst/>
              <a:gdLst/>
              <a:ahLst/>
              <a:cxnLst/>
              <a:rect r="r" b="b" t="t" l="l"/>
              <a:pathLst>
                <a:path h="307471" w="2584923">
                  <a:moveTo>
                    <a:pt x="78881" y="0"/>
                  </a:moveTo>
                  <a:lnTo>
                    <a:pt x="2506042" y="0"/>
                  </a:lnTo>
                  <a:cubicBezTo>
                    <a:pt x="2549607" y="0"/>
                    <a:pt x="2584923" y="35316"/>
                    <a:pt x="2584923" y="78881"/>
                  </a:cubicBezTo>
                  <a:lnTo>
                    <a:pt x="2584923" y="228590"/>
                  </a:lnTo>
                  <a:cubicBezTo>
                    <a:pt x="2584923" y="249510"/>
                    <a:pt x="2576612" y="269574"/>
                    <a:pt x="2561819" y="284367"/>
                  </a:cubicBezTo>
                  <a:cubicBezTo>
                    <a:pt x="2547026" y="299160"/>
                    <a:pt x="2526962" y="307471"/>
                    <a:pt x="2506042" y="307471"/>
                  </a:cubicBezTo>
                  <a:lnTo>
                    <a:pt x="78881" y="307471"/>
                  </a:lnTo>
                  <a:cubicBezTo>
                    <a:pt x="57961" y="307471"/>
                    <a:pt x="37897" y="299160"/>
                    <a:pt x="23104" y="284367"/>
                  </a:cubicBezTo>
                  <a:cubicBezTo>
                    <a:pt x="8311" y="269574"/>
                    <a:pt x="0" y="249510"/>
                    <a:pt x="0" y="228590"/>
                  </a:cubicBezTo>
                  <a:lnTo>
                    <a:pt x="0" y="78881"/>
                  </a:lnTo>
                  <a:cubicBezTo>
                    <a:pt x="0" y="57961"/>
                    <a:pt x="8311" y="37897"/>
                    <a:pt x="23104" y="23104"/>
                  </a:cubicBezTo>
                  <a:cubicBezTo>
                    <a:pt x="37897" y="8311"/>
                    <a:pt x="57961" y="0"/>
                    <a:pt x="78881" y="0"/>
                  </a:cubicBezTo>
                  <a:close/>
                </a:path>
              </a:pathLst>
            </a:custGeom>
            <a:solidFill>
              <a:srgbClr val="1B569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584923" cy="3455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2618" y="922098"/>
            <a:ext cx="4268319" cy="9073555"/>
            <a:chOff x="0" y="0"/>
            <a:chExt cx="1124166" cy="238974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24166" cy="2389743"/>
            </a:xfrm>
            <a:custGeom>
              <a:avLst/>
              <a:gdLst/>
              <a:ahLst/>
              <a:cxnLst/>
              <a:rect r="r" b="b" t="t" l="l"/>
              <a:pathLst>
                <a:path h="2389743" w="1124166">
                  <a:moveTo>
                    <a:pt x="92504" y="0"/>
                  </a:moveTo>
                  <a:lnTo>
                    <a:pt x="1031662" y="0"/>
                  </a:lnTo>
                  <a:cubicBezTo>
                    <a:pt x="1082751" y="0"/>
                    <a:pt x="1124166" y="41416"/>
                    <a:pt x="1124166" y="92504"/>
                  </a:cubicBezTo>
                  <a:lnTo>
                    <a:pt x="1124166" y="2297239"/>
                  </a:lnTo>
                  <a:cubicBezTo>
                    <a:pt x="1124166" y="2348327"/>
                    <a:pt x="1082751" y="2389743"/>
                    <a:pt x="1031662" y="2389743"/>
                  </a:cubicBezTo>
                  <a:lnTo>
                    <a:pt x="92504" y="2389743"/>
                  </a:lnTo>
                  <a:cubicBezTo>
                    <a:pt x="41416" y="2389743"/>
                    <a:pt x="0" y="2348327"/>
                    <a:pt x="0" y="2297239"/>
                  </a:cubicBezTo>
                  <a:lnTo>
                    <a:pt x="0" y="92504"/>
                  </a:lnTo>
                  <a:cubicBezTo>
                    <a:pt x="0" y="41416"/>
                    <a:pt x="41416" y="0"/>
                    <a:pt x="92504" y="0"/>
                  </a:cubicBezTo>
                  <a:close/>
                </a:path>
              </a:pathLst>
            </a:custGeom>
            <a:solidFill>
              <a:srgbClr val="0E355B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124166" cy="24468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3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-7781466" y="-603598"/>
            <a:ext cx="20861290" cy="11734475"/>
          </a:xfrm>
          <a:custGeom>
            <a:avLst/>
            <a:gdLst/>
            <a:ahLst/>
            <a:cxnLst/>
            <a:rect r="r" b="b" t="t" l="l"/>
            <a:pathLst>
              <a:path h="11734475" w="20861290">
                <a:moveTo>
                  <a:pt x="0" y="0"/>
                </a:moveTo>
                <a:lnTo>
                  <a:pt x="20861290" y="0"/>
                </a:lnTo>
                <a:lnTo>
                  <a:pt x="20861290" y="11734475"/>
                </a:lnTo>
                <a:lnTo>
                  <a:pt x="0" y="117344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28700" y="3833068"/>
            <a:ext cx="2370578" cy="1744388"/>
          </a:xfrm>
          <a:custGeom>
            <a:avLst/>
            <a:gdLst/>
            <a:ahLst/>
            <a:cxnLst/>
            <a:rect r="r" b="b" t="t" l="l"/>
            <a:pathLst>
              <a:path h="1744388" w="2370578">
                <a:moveTo>
                  <a:pt x="0" y="0"/>
                </a:moveTo>
                <a:lnTo>
                  <a:pt x="2370578" y="0"/>
                </a:lnTo>
                <a:lnTo>
                  <a:pt x="2370578" y="1744388"/>
                </a:lnTo>
                <a:lnTo>
                  <a:pt x="0" y="17443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48120" y="5837023"/>
            <a:ext cx="2731738" cy="821575"/>
          </a:xfrm>
          <a:custGeom>
            <a:avLst/>
            <a:gdLst/>
            <a:ahLst/>
            <a:cxnLst/>
            <a:rect r="r" b="b" t="t" l="l"/>
            <a:pathLst>
              <a:path h="821575" w="2731738">
                <a:moveTo>
                  <a:pt x="0" y="0"/>
                </a:moveTo>
                <a:lnTo>
                  <a:pt x="2731738" y="0"/>
                </a:lnTo>
                <a:lnTo>
                  <a:pt x="2731738" y="821575"/>
                </a:lnTo>
                <a:lnTo>
                  <a:pt x="0" y="8215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4350792" y="-1418090"/>
            <a:ext cx="5450570" cy="5450570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355B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3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5410942" y="6717803"/>
            <a:ext cx="8939850" cy="5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5"/>
              </a:lnSpc>
              <a:spcBef>
                <a:spcPct val="0"/>
              </a:spcBef>
            </a:pPr>
            <a:r>
              <a:rPr lang="en-US" sz="2975" spc="196">
                <a:solidFill>
                  <a:srgbClr val="8CDDFD"/>
                </a:solidFill>
                <a:latin typeface="Poppins"/>
                <a:ea typeface="Poppins"/>
                <a:cs typeface="Poppins"/>
                <a:sym typeface="Poppins"/>
              </a:rPr>
              <a:t>IL MONDO POKÉMON A PORTATA DI MANO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410942" y="4128730"/>
            <a:ext cx="11057710" cy="1822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182"/>
              </a:lnSpc>
            </a:pPr>
            <a:r>
              <a:rPr lang="en-US" sz="12319" b="true">
                <a:solidFill>
                  <a:srgbClr val="FCCA46"/>
                </a:solidFill>
                <a:latin typeface="Poppins Bold"/>
                <a:ea typeface="Poppins Bold"/>
                <a:cs typeface="Poppins Bold"/>
                <a:sym typeface="Poppins Bold"/>
              </a:rPr>
              <a:t>PokéWorld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61386" y="1900939"/>
            <a:ext cx="12687804" cy="9451509"/>
            <a:chOff x="0" y="0"/>
            <a:chExt cx="1155115" cy="8604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55115" cy="860478"/>
            </a:xfrm>
            <a:custGeom>
              <a:avLst/>
              <a:gdLst/>
              <a:ahLst/>
              <a:cxnLst/>
              <a:rect r="r" b="b" t="t" l="l"/>
              <a:pathLst>
                <a:path h="860478" w="1155115">
                  <a:moveTo>
                    <a:pt x="41493" y="0"/>
                  </a:moveTo>
                  <a:lnTo>
                    <a:pt x="1113622" y="0"/>
                  </a:lnTo>
                  <a:cubicBezTo>
                    <a:pt x="1124626" y="0"/>
                    <a:pt x="1135180" y="4372"/>
                    <a:pt x="1142962" y="12153"/>
                  </a:cubicBezTo>
                  <a:cubicBezTo>
                    <a:pt x="1150743" y="19934"/>
                    <a:pt x="1155115" y="30488"/>
                    <a:pt x="1155115" y="41493"/>
                  </a:cubicBezTo>
                  <a:lnTo>
                    <a:pt x="1155115" y="818985"/>
                  </a:lnTo>
                  <a:cubicBezTo>
                    <a:pt x="1155115" y="841901"/>
                    <a:pt x="1136538" y="860478"/>
                    <a:pt x="1113622" y="860478"/>
                  </a:cubicBezTo>
                  <a:lnTo>
                    <a:pt x="41493" y="860478"/>
                  </a:lnTo>
                  <a:cubicBezTo>
                    <a:pt x="18577" y="860478"/>
                    <a:pt x="0" y="841901"/>
                    <a:pt x="0" y="818985"/>
                  </a:cubicBezTo>
                  <a:lnTo>
                    <a:pt x="0" y="41493"/>
                  </a:lnTo>
                  <a:cubicBezTo>
                    <a:pt x="0" y="30488"/>
                    <a:pt x="4372" y="19934"/>
                    <a:pt x="12153" y="12153"/>
                  </a:cubicBezTo>
                  <a:cubicBezTo>
                    <a:pt x="19934" y="4372"/>
                    <a:pt x="30488" y="0"/>
                    <a:pt x="41493" y="0"/>
                  </a:cubicBezTo>
                  <a:close/>
                </a:path>
              </a:pathLst>
            </a:custGeom>
            <a:solidFill>
              <a:srgbClr val="0E355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155115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697739" y="3538357"/>
            <a:ext cx="639485" cy="63948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C6EA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105288" y="3538357"/>
            <a:ext cx="639485" cy="63948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C6EA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697739" y="5987209"/>
            <a:ext cx="639485" cy="63948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C6EA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4105288" y="5987209"/>
            <a:ext cx="639485" cy="639485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C6EAB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309816" y="461745"/>
            <a:ext cx="3243957" cy="1133910"/>
            <a:chOff x="0" y="0"/>
            <a:chExt cx="474894" cy="16599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74894" cy="165997"/>
            </a:xfrm>
            <a:custGeom>
              <a:avLst/>
              <a:gdLst/>
              <a:ahLst/>
              <a:cxnLst/>
              <a:rect r="r" b="b" t="t" l="l"/>
              <a:pathLst>
                <a:path h="165997" w="474894">
                  <a:moveTo>
                    <a:pt x="82998" y="0"/>
                  </a:moveTo>
                  <a:lnTo>
                    <a:pt x="391895" y="0"/>
                  </a:lnTo>
                  <a:cubicBezTo>
                    <a:pt x="413908" y="0"/>
                    <a:pt x="435019" y="8744"/>
                    <a:pt x="450584" y="24310"/>
                  </a:cubicBezTo>
                  <a:cubicBezTo>
                    <a:pt x="466149" y="39875"/>
                    <a:pt x="474894" y="60986"/>
                    <a:pt x="474894" y="82998"/>
                  </a:cubicBezTo>
                  <a:lnTo>
                    <a:pt x="474894" y="82998"/>
                  </a:lnTo>
                  <a:cubicBezTo>
                    <a:pt x="474894" y="105011"/>
                    <a:pt x="466149" y="126122"/>
                    <a:pt x="450584" y="141687"/>
                  </a:cubicBezTo>
                  <a:cubicBezTo>
                    <a:pt x="435019" y="157252"/>
                    <a:pt x="413908" y="165997"/>
                    <a:pt x="391895" y="165997"/>
                  </a:cubicBezTo>
                  <a:lnTo>
                    <a:pt x="82998" y="165997"/>
                  </a:lnTo>
                  <a:cubicBezTo>
                    <a:pt x="60986" y="165997"/>
                    <a:pt x="39875" y="157252"/>
                    <a:pt x="24310" y="141687"/>
                  </a:cubicBezTo>
                  <a:cubicBezTo>
                    <a:pt x="8744" y="126122"/>
                    <a:pt x="0" y="105011"/>
                    <a:pt x="0" y="82998"/>
                  </a:cubicBezTo>
                  <a:lnTo>
                    <a:pt x="0" y="82998"/>
                  </a:lnTo>
                  <a:cubicBezTo>
                    <a:pt x="0" y="60986"/>
                    <a:pt x="8744" y="39875"/>
                    <a:pt x="24310" y="24310"/>
                  </a:cubicBezTo>
                  <a:cubicBezTo>
                    <a:pt x="39875" y="8744"/>
                    <a:pt x="60986" y="0"/>
                    <a:pt x="82998" y="0"/>
                  </a:cubicBezTo>
                  <a:close/>
                </a:path>
              </a:pathLst>
            </a:custGeom>
            <a:solidFill>
              <a:srgbClr val="6FC1E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474894" cy="204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4613302" y="683908"/>
            <a:ext cx="937126" cy="689583"/>
          </a:xfrm>
          <a:custGeom>
            <a:avLst/>
            <a:gdLst/>
            <a:ahLst/>
            <a:cxnLst/>
            <a:rect r="r" b="b" t="t" l="l"/>
            <a:pathLst>
              <a:path h="689583" w="937126">
                <a:moveTo>
                  <a:pt x="0" y="0"/>
                </a:moveTo>
                <a:lnTo>
                  <a:pt x="937126" y="0"/>
                </a:lnTo>
                <a:lnTo>
                  <a:pt x="937126" y="689584"/>
                </a:lnTo>
                <a:lnTo>
                  <a:pt x="0" y="6895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5550428" y="802390"/>
            <a:ext cx="1504960" cy="452620"/>
          </a:xfrm>
          <a:custGeom>
            <a:avLst/>
            <a:gdLst/>
            <a:ahLst/>
            <a:cxnLst/>
            <a:rect r="r" b="b" t="t" l="l"/>
            <a:pathLst>
              <a:path h="452620" w="1504960">
                <a:moveTo>
                  <a:pt x="0" y="0"/>
                </a:moveTo>
                <a:lnTo>
                  <a:pt x="1504960" y="0"/>
                </a:lnTo>
                <a:lnTo>
                  <a:pt x="1504960" y="452620"/>
                </a:lnTo>
                <a:lnTo>
                  <a:pt x="0" y="4526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48122" y="1900939"/>
            <a:ext cx="3463507" cy="7710963"/>
          </a:xfrm>
          <a:custGeom>
            <a:avLst/>
            <a:gdLst/>
            <a:ahLst/>
            <a:cxnLst/>
            <a:rect r="r" b="b" t="t" l="l"/>
            <a:pathLst>
              <a:path h="7710963" w="3463507">
                <a:moveTo>
                  <a:pt x="0" y="0"/>
                </a:moveTo>
                <a:lnTo>
                  <a:pt x="3463508" y="0"/>
                </a:lnTo>
                <a:lnTo>
                  <a:pt x="3463508" y="7710963"/>
                </a:lnTo>
                <a:lnTo>
                  <a:pt x="0" y="77109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3732668" y="1900939"/>
            <a:ext cx="3463507" cy="7710963"/>
          </a:xfrm>
          <a:custGeom>
            <a:avLst/>
            <a:gdLst/>
            <a:ahLst/>
            <a:cxnLst/>
            <a:rect r="r" b="b" t="t" l="l"/>
            <a:pathLst>
              <a:path h="7710963" w="3463507">
                <a:moveTo>
                  <a:pt x="0" y="0"/>
                </a:moveTo>
                <a:lnTo>
                  <a:pt x="3463507" y="0"/>
                </a:lnTo>
                <a:lnTo>
                  <a:pt x="3463507" y="7710963"/>
                </a:lnTo>
                <a:lnTo>
                  <a:pt x="0" y="77109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8697739" y="4293755"/>
            <a:ext cx="3517301" cy="101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00"/>
              </a:lnSpc>
            </a:pPr>
            <a:r>
              <a:rPr lang="en-US" b="true" sz="2500">
                <a:solidFill>
                  <a:srgbClr val="8CDDF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Informazioni base e GIF animata Pokémon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105288" y="4279805"/>
            <a:ext cx="4024907" cy="36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00"/>
              </a:lnSpc>
            </a:pPr>
            <a:r>
              <a:rPr lang="en-US" b="true" sz="2500">
                <a:solidFill>
                  <a:srgbClr val="8CDDF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Icone preferito e suono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697739" y="6742607"/>
            <a:ext cx="4053501" cy="36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00"/>
              </a:lnSpc>
            </a:pPr>
            <a:r>
              <a:rPr lang="en-US" b="true" sz="2500">
                <a:solidFill>
                  <a:srgbClr val="8CDDF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Sezione statistiche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105288" y="6743851"/>
            <a:ext cx="4202261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00"/>
              </a:lnSpc>
            </a:pPr>
            <a:r>
              <a:rPr lang="en-US" b="true" sz="2500">
                <a:solidFill>
                  <a:srgbClr val="8CDDF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Sezioni abilità, mosse e oggetti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900070" y="3610822"/>
            <a:ext cx="363188" cy="476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5"/>
              </a:lnSpc>
            </a:pPr>
            <a:r>
              <a:rPr lang="en-US" b="true" sz="3293" spc="-125">
                <a:solidFill>
                  <a:srgbClr val="8CDDFD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1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4307620" y="3610822"/>
            <a:ext cx="363188" cy="476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5"/>
              </a:lnSpc>
            </a:pPr>
            <a:r>
              <a:rPr lang="en-US" b="true" sz="3293" spc="-125">
                <a:solidFill>
                  <a:srgbClr val="8CDDFD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2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900070" y="6059673"/>
            <a:ext cx="363188" cy="476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5"/>
              </a:lnSpc>
            </a:pPr>
            <a:r>
              <a:rPr lang="en-US" b="true" sz="3293" spc="-125">
                <a:solidFill>
                  <a:srgbClr val="8CDDFD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3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262486" y="6078723"/>
            <a:ext cx="363188" cy="476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5"/>
              </a:lnSpc>
            </a:pPr>
            <a:r>
              <a:rPr lang="en-US" b="true" sz="3293" spc="-125">
                <a:solidFill>
                  <a:srgbClr val="8CDDFD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697739" y="7145435"/>
            <a:ext cx="4172275" cy="520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88"/>
              </a:lnSpc>
            </a:pPr>
            <a:r>
              <a:rPr lang="en-US" sz="1699">
                <a:solidFill>
                  <a:srgbClr val="8CDDFD"/>
                </a:solidFill>
                <a:latin typeface="Poppins Light"/>
                <a:ea typeface="Poppins Light"/>
                <a:cs typeface="Poppins Light"/>
                <a:sym typeface="Poppins Light"/>
              </a:rPr>
              <a:t>Offre una panoramica sulle abilità in combattimento del Pokémon.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105288" y="7594751"/>
            <a:ext cx="4202261" cy="768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88"/>
              </a:lnSpc>
            </a:pPr>
            <a:r>
              <a:rPr lang="en-US" sz="1699">
                <a:solidFill>
                  <a:srgbClr val="8CDDFD"/>
                </a:solidFill>
                <a:latin typeface="Poppins"/>
                <a:ea typeface="Poppins"/>
                <a:cs typeface="Poppins"/>
                <a:sym typeface="Poppins"/>
              </a:rPr>
              <a:t>Forniscono un approfondimento completo sulle caratteristiche e potenzialità della creatura.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39067" y="494250"/>
            <a:ext cx="12737715" cy="1111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24"/>
              </a:lnSpc>
              <a:spcBef>
                <a:spcPct val="0"/>
              </a:spcBef>
            </a:pPr>
            <a:r>
              <a:rPr lang="en-US" b="true" sz="7499">
                <a:solidFill>
                  <a:srgbClr val="8CDDFD"/>
                </a:solidFill>
                <a:latin typeface="Poppins Bold"/>
                <a:ea typeface="Poppins Bold"/>
                <a:cs typeface="Poppins Bold"/>
                <a:sym typeface="Poppins Bold"/>
              </a:rPr>
              <a:t>Schermata  dettaglio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272482" y="2434091"/>
            <a:ext cx="7782906" cy="599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80"/>
              </a:lnSpc>
              <a:spcBef>
                <a:spcPct val="0"/>
              </a:spcBef>
            </a:pPr>
            <a:r>
              <a:rPr lang="en-US" b="true" sz="4000">
                <a:solidFill>
                  <a:srgbClr val="FCCA46"/>
                </a:solidFill>
                <a:latin typeface="Poppins Bold"/>
                <a:ea typeface="Poppins Bold"/>
                <a:cs typeface="Poppins Bold"/>
                <a:sym typeface="Poppins Bold"/>
              </a:rPr>
              <a:t>Elementi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61386" y="1900939"/>
            <a:ext cx="12687804" cy="9451509"/>
            <a:chOff x="0" y="0"/>
            <a:chExt cx="1155115" cy="8604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55115" cy="860478"/>
            </a:xfrm>
            <a:custGeom>
              <a:avLst/>
              <a:gdLst/>
              <a:ahLst/>
              <a:cxnLst/>
              <a:rect r="r" b="b" t="t" l="l"/>
              <a:pathLst>
                <a:path h="860478" w="1155115">
                  <a:moveTo>
                    <a:pt x="41493" y="0"/>
                  </a:moveTo>
                  <a:lnTo>
                    <a:pt x="1113622" y="0"/>
                  </a:lnTo>
                  <a:cubicBezTo>
                    <a:pt x="1124626" y="0"/>
                    <a:pt x="1135180" y="4372"/>
                    <a:pt x="1142962" y="12153"/>
                  </a:cubicBezTo>
                  <a:cubicBezTo>
                    <a:pt x="1150743" y="19934"/>
                    <a:pt x="1155115" y="30488"/>
                    <a:pt x="1155115" y="41493"/>
                  </a:cubicBezTo>
                  <a:lnTo>
                    <a:pt x="1155115" y="818985"/>
                  </a:lnTo>
                  <a:cubicBezTo>
                    <a:pt x="1155115" y="841901"/>
                    <a:pt x="1136538" y="860478"/>
                    <a:pt x="1113622" y="860478"/>
                  </a:cubicBezTo>
                  <a:lnTo>
                    <a:pt x="41493" y="860478"/>
                  </a:lnTo>
                  <a:cubicBezTo>
                    <a:pt x="18577" y="860478"/>
                    <a:pt x="0" y="841901"/>
                    <a:pt x="0" y="818985"/>
                  </a:cubicBezTo>
                  <a:lnTo>
                    <a:pt x="0" y="41493"/>
                  </a:lnTo>
                  <a:cubicBezTo>
                    <a:pt x="0" y="30488"/>
                    <a:pt x="4372" y="19934"/>
                    <a:pt x="12153" y="12153"/>
                  </a:cubicBezTo>
                  <a:cubicBezTo>
                    <a:pt x="19934" y="4372"/>
                    <a:pt x="30488" y="0"/>
                    <a:pt x="41493" y="0"/>
                  </a:cubicBezTo>
                  <a:close/>
                </a:path>
              </a:pathLst>
            </a:custGeom>
            <a:solidFill>
              <a:srgbClr val="0E355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155115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697739" y="3538357"/>
            <a:ext cx="639485" cy="63948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C6EA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105288" y="3538357"/>
            <a:ext cx="639485" cy="63948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C6EA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697739" y="5987209"/>
            <a:ext cx="639485" cy="63948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C6EA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4105288" y="5987209"/>
            <a:ext cx="639485" cy="639485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C6EAB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309816" y="461745"/>
            <a:ext cx="3243957" cy="1133910"/>
            <a:chOff x="0" y="0"/>
            <a:chExt cx="474894" cy="16599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74894" cy="165997"/>
            </a:xfrm>
            <a:custGeom>
              <a:avLst/>
              <a:gdLst/>
              <a:ahLst/>
              <a:cxnLst/>
              <a:rect r="r" b="b" t="t" l="l"/>
              <a:pathLst>
                <a:path h="165997" w="474894">
                  <a:moveTo>
                    <a:pt x="82998" y="0"/>
                  </a:moveTo>
                  <a:lnTo>
                    <a:pt x="391895" y="0"/>
                  </a:lnTo>
                  <a:cubicBezTo>
                    <a:pt x="413908" y="0"/>
                    <a:pt x="435019" y="8744"/>
                    <a:pt x="450584" y="24310"/>
                  </a:cubicBezTo>
                  <a:cubicBezTo>
                    <a:pt x="466149" y="39875"/>
                    <a:pt x="474894" y="60986"/>
                    <a:pt x="474894" y="82998"/>
                  </a:cubicBezTo>
                  <a:lnTo>
                    <a:pt x="474894" y="82998"/>
                  </a:lnTo>
                  <a:cubicBezTo>
                    <a:pt x="474894" y="105011"/>
                    <a:pt x="466149" y="126122"/>
                    <a:pt x="450584" y="141687"/>
                  </a:cubicBezTo>
                  <a:cubicBezTo>
                    <a:pt x="435019" y="157252"/>
                    <a:pt x="413908" y="165997"/>
                    <a:pt x="391895" y="165997"/>
                  </a:cubicBezTo>
                  <a:lnTo>
                    <a:pt x="82998" y="165997"/>
                  </a:lnTo>
                  <a:cubicBezTo>
                    <a:pt x="60986" y="165997"/>
                    <a:pt x="39875" y="157252"/>
                    <a:pt x="24310" y="141687"/>
                  </a:cubicBezTo>
                  <a:cubicBezTo>
                    <a:pt x="8744" y="126122"/>
                    <a:pt x="0" y="105011"/>
                    <a:pt x="0" y="82998"/>
                  </a:cubicBezTo>
                  <a:lnTo>
                    <a:pt x="0" y="82998"/>
                  </a:lnTo>
                  <a:cubicBezTo>
                    <a:pt x="0" y="60986"/>
                    <a:pt x="8744" y="39875"/>
                    <a:pt x="24310" y="24310"/>
                  </a:cubicBezTo>
                  <a:cubicBezTo>
                    <a:pt x="39875" y="8744"/>
                    <a:pt x="60986" y="0"/>
                    <a:pt x="82998" y="0"/>
                  </a:cubicBezTo>
                  <a:close/>
                </a:path>
              </a:pathLst>
            </a:custGeom>
            <a:solidFill>
              <a:srgbClr val="6FC1E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474894" cy="204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4613302" y="683908"/>
            <a:ext cx="937126" cy="689583"/>
          </a:xfrm>
          <a:custGeom>
            <a:avLst/>
            <a:gdLst/>
            <a:ahLst/>
            <a:cxnLst/>
            <a:rect r="r" b="b" t="t" l="l"/>
            <a:pathLst>
              <a:path h="689583" w="937126">
                <a:moveTo>
                  <a:pt x="0" y="0"/>
                </a:moveTo>
                <a:lnTo>
                  <a:pt x="937126" y="0"/>
                </a:lnTo>
                <a:lnTo>
                  <a:pt x="937126" y="689584"/>
                </a:lnTo>
                <a:lnTo>
                  <a:pt x="0" y="6895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5550428" y="802390"/>
            <a:ext cx="1504960" cy="452620"/>
          </a:xfrm>
          <a:custGeom>
            <a:avLst/>
            <a:gdLst/>
            <a:ahLst/>
            <a:cxnLst/>
            <a:rect r="r" b="b" t="t" l="l"/>
            <a:pathLst>
              <a:path h="452620" w="1504960">
                <a:moveTo>
                  <a:pt x="0" y="0"/>
                </a:moveTo>
                <a:lnTo>
                  <a:pt x="1504960" y="0"/>
                </a:lnTo>
                <a:lnTo>
                  <a:pt x="1504960" y="452620"/>
                </a:lnTo>
                <a:lnTo>
                  <a:pt x="0" y="4526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48122" y="1900939"/>
            <a:ext cx="3463507" cy="7710963"/>
          </a:xfrm>
          <a:custGeom>
            <a:avLst/>
            <a:gdLst/>
            <a:ahLst/>
            <a:cxnLst/>
            <a:rect r="r" b="b" t="t" l="l"/>
            <a:pathLst>
              <a:path h="7710963" w="3463507">
                <a:moveTo>
                  <a:pt x="0" y="0"/>
                </a:moveTo>
                <a:lnTo>
                  <a:pt x="3463508" y="0"/>
                </a:lnTo>
                <a:lnTo>
                  <a:pt x="3463508" y="7710963"/>
                </a:lnTo>
                <a:lnTo>
                  <a:pt x="0" y="77109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3738788" y="1900939"/>
            <a:ext cx="3463507" cy="7710963"/>
          </a:xfrm>
          <a:custGeom>
            <a:avLst/>
            <a:gdLst/>
            <a:ahLst/>
            <a:cxnLst/>
            <a:rect r="r" b="b" t="t" l="l"/>
            <a:pathLst>
              <a:path h="7710963" w="3463507">
                <a:moveTo>
                  <a:pt x="0" y="0"/>
                </a:moveTo>
                <a:lnTo>
                  <a:pt x="3463507" y="0"/>
                </a:lnTo>
                <a:lnTo>
                  <a:pt x="3463507" y="7710963"/>
                </a:lnTo>
                <a:lnTo>
                  <a:pt x="0" y="77109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8697739" y="4293755"/>
            <a:ext cx="3517301" cy="101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00"/>
              </a:lnSpc>
            </a:pPr>
            <a:r>
              <a:rPr lang="en-US" b="true" sz="2500">
                <a:solidFill>
                  <a:srgbClr val="8CDDF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Informazioni base e GIF animata Pokémon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105288" y="4279805"/>
            <a:ext cx="4024907" cy="36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00"/>
              </a:lnSpc>
            </a:pPr>
            <a:r>
              <a:rPr lang="en-US" b="true" sz="2500">
                <a:solidFill>
                  <a:srgbClr val="8CDDF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Icone preferito e suono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697739" y="6742607"/>
            <a:ext cx="4053501" cy="36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00"/>
              </a:lnSpc>
            </a:pPr>
            <a:r>
              <a:rPr lang="en-US" b="true" sz="2500">
                <a:solidFill>
                  <a:srgbClr val="8CDDF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Sezione statistiche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105288" y="6743851"/>
            <a:ext cx="4202261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00"/>
              </a:lnSpc>
            </a:pPr>
            <a:r>
              <a:rPr lang="en-US" b="true" sz="2500">
                <a:solidFill>
                  <a:srgbClr val="8CDDF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Sezioni abilità, mosse e oggetti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900070" y="3610822"/>
            <a:ext cx="363188" cy="476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5"/>
              </a:lnSpc>
            </a:pPr>
            <a:r>
              <a:rPr lang="en-US" b="true" sz="3293" spc="-125">
                <a:solidFill>
                  <a:srgbClr val="8CDDFD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1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4307620" y="3610822"/>
            <a:ext cx="363188" cy="476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5"/>
              </a:lnSpc>
            </a:pPr>
            <a:r>
              <a:rPr lang="en-US" b="true" sz="3293" spc="-125">
                <a:solidFill>
                  <a:srgbClr val="8CDDFD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2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900070" y="6059673"/>
            <a:ext cx="363188" cy="476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5"/>
              </a:lnSpc>
            </a:pPr>
            <a:r>
              <a:rPr lang="en-US" b="true" sz="3293" spc="-125">
                <a:solidFill>
                  <a:srgbClr val="8CDDFD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3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262486" y="6078723"/>
            <a:ext cx="363188" cy="476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5"/>
              </a:lnSpc>
            </a:pPr>
            <a:r>
              <a:rPr lang="en-US" b="true" sz="3293" spc="-125">
                <a:solidFill>
                  <a:srgbClr val="8CDDFD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697739" y="7145435"/>
            <a:ext cx="4172275" cy="520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88"/>
              </a:lnSpc>
            </a:pPr>
            <a:r>
              <a:rPr lang="en-US" sz="1699">
                <a:solidFill>
                  <a:srgbClr val="8CDDFD"/>
                </a:solidFill>
                <a:latin typeface="Poppins Light"/>
                <a:ea typeface="Poppins Light"/>
                <a:cs typeface="Poppins Light"/>
                <a:sym typeface="Poppins Light"/>
              </a:rPr>
              <a:t>Offre una panoramica sulle abilità in combattimento del Pokémon.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105288" y="7594751"/>
            <a:ext cx="4202261" cy="768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88"/>
              </a:lnSpc>
            </a:pPr>
            <a:r>
              <a:rPr lang="en-US" sz="1699">
                <a:solidFill>
                  <a:srgbClr val="8CDDFD"/>
                </a:solidFill>
                <a:latin typeface="Poppins"/>
                <a:ea typeface="Poppins"/>
                <a:cs typeface="Poppins"/>
                <a:sym typeface="Poppins"/>
              </a:rPr>
              <a:t>Forniscono un approfondimento completo sulle caratteristiche e potenzialità della creatura.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39067" y="494250"/>
            <a:ext cx="12737715" cy="1111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24"/>
              </a:lnSpc>
              <a:spcBef>
                <a:spcPct val="0"/>
              </a:spcBef>
            </a:pPr>
            <a:r>
              <a:rPr lang="en-US" b="true" sz="7499">
                <a:solidFill>
                  <a:srgbClr val="8CDDFD"/>
                </a:solidFill>
                <a:latin typeface="Poppins Bold"/>
                <a:ea typeface="Poppins Bold"/>
                <a:cs typeface="Poppins Bold"/>
                <a:sym typeface="Poppins Bold"/>
              </a:rPr>
              <a:t>Schermata  dettaglio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272482" y="2434091"/>
            <a:ext cx="7782906" cy="599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80"/>
              </a:lnSpc>
              <a:spcBef>
                <a:spcPct val="0"/>
              </a:spcBef>
            </a:pPr>
            <a:r>
              <a:rPr lang="en-US" b="true" sz="4000">
                <a:solidFill>
                  <a:srgbClr val="FCCA46"/>
                </a:solidFill>
                <a:latin typeface="Poppins Bold"/>
                <a:ea typeface="Poppins Bold"/>
                <a:cs typeface="Poppins Bold"/>
                <a:sym typeface="Poppins Bold"/>
              </a:rPr>
              <a:t>Elementi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758521"/>
            <a:ext cx="18288000" cy="9451509"/>
            <a:chOff x="0" y="0"/>
            <a:chExt cx="1664964" cy="8604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4964" cy="860478"/>
            </a:xfrm>
            <a:custGeom>
              <a:avLst/>
              <a:gdLst/>
              <a:ahLst/>
              <a:cxnLst/>
              <a:rect r="r" b="b" t="t" l="l"/>
              <a:pathLst>
                <a:path h="860478" w="1664964">
                  <a:moveTo>
                    <a:pt x="28787" y="0"/>
                  </a:moveTo>
                  <a:lnTo>
                    <a:pt x="1636177" y="0"/>
                  </a:lnTo>
                  <a:cubicBezTo>
                    <a:pt x="1652076" y="0"/>
                    <a:pt x="1664964" y="12888"/>
                    <a:pt x="1664964" y="28787"/>
                  </a:cubicBezTo>
                  <a:lnTo>
                    <a:pt x="1664964" y="831691"/>
                  </a:lnTo>
                  <a:cubicBezTo>
                    <a:pt x="1664964" y="847590"/>
                    <a:pt x="1652076" y="860478"/>
                    <a:pt x="1636177" y="860478"/>
                  </a:cubicBezTo>
                  <a:lnTo>
                    <a:pt x="28787" y="860478"/>
                  </a:lnTo>
                  <a:cubicBezTo>
                    <a:pt x="12888" y="860478"/>
                    <a:pt x="0" y="847590"/>
                    <a:pt x="0" y="831691"/>
                  </a:cubicBezTo>
                  <a:lnTo>
                    <a:pt x="0" y="28787"/>
                  </a:lnTo>
                  <a:cubicBezTo>
                    <a:pt x="0" y="12888"/>
                    <a:pt x="12888" y="0"/>
                    <a:pt x="28787" y="0"/>
                  </a:cubicBezTo>
                  <a:close/>
                </a:path>
              </a:pathLst>
            </a:custGeom>
            <a:solidFill>
              <a:srgbClr val="0E355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64964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327583" y="237013"/>
            <a:ext cx="3243957" cy="1133910"/>
            <a:chOff x="0" y="0"/>
            <a:chExt cx="474894" cy="1659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4894" cy="165997"/>
            </a:xfrm>
            <a:custGeom>
              <a:avLst/>
              <a:gdLst/>
              <a:ahLst/>
              <a:cxnLst/>
              <a:rect r="r" b="b" t="t" l="l"/>
              <a:pathLst>
                <a:path h="165997" w="474894">
                  <a:moveTo>
                    <a:pt x="82998" y="0"/>
                  </a:moveTo>
                  <a:lnTo>
                    <a:pt x="391895" y="0"/>
                  </a:lnTo>
                  <a:cubicBezTo>
                    <a:pt x="413908" y="0"/>
                    <a:pt x="435019" y="8744"/>
                    <a:pt x="450584" y="24310"/>
                  </a:cubicBezTo>
                  <a:cubicBezTo>
                    <a:pt x="466149" y="39875"/>
                    <a:pt x="474894" y="60986"/>
                    <a:pt x="474894" y="82998"/>
                  </a:cubicBezTo>
                  <a:lnTo>
                    <a:pt x="474894" y="82998"/>
                  </a:lnTo>
                  <a:cubicBezTo>
                    <a:pt x="474894" y="105011"/>
                    <a:pt x="466149" y="126122"/>
                    <a:pt x="450584" y="141687"/>
                  </a:cubicBezTo>
                  <a:cubicBezTo>
                    <a:pt x="435019" y="157252"/>
                    <a:pt x="413908" y="165997"/>
                    <a:pt x="391895" y="165997"/>
                  </a:cubicBezTo>
                  <a:lnTo>
                    <a:pt x="82998" y="165997"/>
                  </a:lnTo>
                  <a:cubicBezTo>
                    <a:pt x="60986" y="165997"/>
                    <a:pt x="39875" y="157252"/>
                    <a:pt x="24310" y="141687"/>
                  </a:cubicBezTo>
                  <a:cubicBezTo>
                    <a:pt x="8744" y="126122"/>
                    <a:pt x="0" y="105011"/>
                    <a:pt x="0" y="82998"/>
                  </a:cubicBezTo>
                  <a:lnTo>
                    <a:pt x="0" y="82998"/>
                  </a:lnTo>
                  <a:cubicBezTo>
                    <a:pt x="0" y="60986"/>
                    <a:pt x="8744" y="39875"/>
                    <a:pt x="24310" y="24310"/>
                  </a:cubicBezTo>
                  <a:cubicBezTo>
                    <a:pt x="39875" y="8744"/>
                    <a:pt x="60986" y="0"/>
                    <a:pt x="82998" y="0"/>
                  </a:cubicBezTo>
                  <a:close/>
                </a:path>
              </a:pathLst>
            </a:custGeom>
            <a:solidFill>
              <a:srgbClr val="6FC1E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74894" cy="204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631069" y="459176"/>
            <a:ext cx="937126" cy="689583"/>
          </a:xfrm>
          <a:custGeom>
            <a:avLst/>
            <a:gdLst/>
            <a:ahLst/>
            <a:cxnLst/>
            <a:rect r="r" b="b" t="t" l="l"/>
            <a:pathLst>
              <a:path h="689583" w="937126">
                <a:moveTo>
                  <a:pt x="0" y="0"/>
                </a:moveTo>
                <a:lnTo>
                  <a:pt x="937126" y="0"/>
                </a:lnTo>
                <a:lnTo>
                  <a:pt x="937126" y="689583"/>
                </a:lnTo>
                <a:lnTo>
                  <a:pt x="0" y="6895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568195" y="577658"/>
            <a:ext cx="1504960" cy="452620"/>
          </a:xfrm>
          <a:custGeom>
            <a:avLst/>
            <a:gdLst/>
            <a:ahLst/>
            <a:cxnLst/>
            <a:rect r="r" b="b" t="t" l="l"/>
            <a:pathLst>
              <a:path h="452620" w="1504960">
                <a:moveTo>
                  <a:pt x="0" y="0"/>
                </a:moveTo>
                <a:lnTo>
                  <a:pt x="1504960" y="0"/>
                </a:lnTo>
                <a:lnTo>
                  <a:pt x="1504960" y="452619"/>
                </a:lnTo>
                <a:lnTo>
                  <a:pt x="0" y="4526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385350" y="3060462"/>
            <a:ext cx="3517301" cy="36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"/>
              </a:lnSpc>
            </a:pPr>
            <a:r>
              <a:rPr lang="en-US" b="true" sz="2500">
                <a:solidFill>
                  <a:srgbClr val="8CDDF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LazyColumn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914317" y="3584533"/>
            <a:ext cx="6459367" cy="1788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2"/>
              </a:lnSpc>
            </a:pPr>
            <a:r>
              <a:rPr lang="en-US" sz="2018">
                <a:solidFill>
                  <a:srgbClr val="8CDDFD"/>
                </a:solidFill>
                <a:latin typeface="Poppins Light"/>
                <a:ea typeface="Poppins Light"/>
                <a:cs typeface="Poppins Light"/>
                <a:sym typeface="Poppins Light"/>
              </a:rPr>
              <a:t>Tutte le sezioni della schermata sono state inserite in una LazyColumn, così da ottimizzare le prestazioni vista la grande quantità di dati da mostrare.</a:t>
            </a:r>
          </a:p>
          <a:p>
            <a:pPr algn="ctr">
              <a:lnSpc>
                <a:spcPts val="2362"/>
              </a:lnSpc>
            </a:pPr>
          </a:p>
          <a:p>
            <a:pPr algn="ctr" marL="0" indent="0" lvl="0">
              <a:lnSpc>
                <a:spcPts val="2362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521656" y="256063"/>
            <a:ext cx="12737715" cy="1111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24"/>
              </a:lnSpc>
              <a:spcBef>
                <a:spcPct val="0"/>
              </a:spcBef>
            </a:pPr>
            <a:r>
              <a:rPr lang="en-US" b="true" sz="7499">
                <a:solidFill>
                  <a:srgbClr val="8CDDFD"/>
                </a:solidFill>
                <a:latin typeface="Poppins Bold"/>
                <a:ea typeface="Poppins Bold"/>
                <a:cs typeface="Poppins Bold"/>
                <a:sym typeface="Poppins Bold"/>
              </a:rPr>
              <a:t>Uno sguardo al codice...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787717" y="5942966"/>
            <a:ext cx="8877764" cy="3890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4"/>
              </a:lnSpc>
            </a:pPr>
            <a:r>
              <a:rPr lang="en-US" sz="2100">
                <a:solidFill>
                  <a:srgbClr val="8CDDFD"/>
                </a:solidFill>
                <a:latin typeface="Poppins"/>
                <a:ea typeface="Poppins"/>
                <a:cs typeface="Poppins"/>
                <a:sym typeface="Poppins"/>
              </a:rPr>
              <a:t>Al click:</a:t>
            </a:r>
          </a:p>
          <a:p>
            <a:pPr algn="l" marL="453393" indent="-226697" lvl="1">
              <a:lnSpc>
                <a:spcPts val="2184"/>
              </a:lnSpc>
              <a:buFont typeface="Arial"/>
              <a:buChar char="•"/>
            </a:pPr>
            <a:r>
              <a:rPr lang="en-US" sz="2100">
                <a:solidFill>
                  <a:srgbClr val="8CDDFD"/>
                </a:solidFill>
                <a:latin typeface="Poppins"/>
                <a:ea typeface="Poppins"/>
                <a:cs typeface="Poppins"/>
                <a:sym typeface="Poppins"/>
              </a:rPr>
              <a:t>Se il Pokémon è già impostato come preferito, viene rimosso.</a:t>
            </a:r>
          </a:p>
          <a:p>
            <a:pPr algn="l" marL="453393" indent="-226697" lvl="1">
              <a:lnSpc>
                <a:spcPts val="2184"/>
              </a:lnSpc>
              <a:buFont typeface="Arial"/>
              <a:buChar char="•"/>
            </a:pPr>
            <a:r>
              <a:rPr lang="en-US" sz="2100">
                <a:solidFill>
                  <a:srgbClr val="8CDDFD"/>
                </a:solidFill>
                <a:latin typeface="Poppins"/>
                <a:ea typeface="Poppins"/>
                <a:cs typeface="Poppins"/>
                <a:sym typeface="Poppins"/>
              </a:rPr>
              <a:t>Se un altro Pokémon è preferito e l'utente tenta di impostare un nuovo Pokémon come preferito, appare un dialogo di conferma.</a:t>
            </a:r>
          </a:p>
          <a:p>
            <a:pPr algn="l" marL="453393" indent="-226697" lvl="1">
              <a:lnSpc>
                <a:spcPts val="2184"/>
              </a:lnSpc>
              <a:buFont typeface="Arial"/>
              <a:buChar char="•"/>
            </a:pPr>
            <a:r>
              <a:rPr lang="en-US" sz="2100">
                <a:solidFill>
                  <a:srgbClr val="8CDDFD"/>
                </a:solidFill>
                <a:latin typeface="Poppins"/>
                <a:ea typeface="Poppins"/>
                <a:cs typeface="Poppins"/>
                <a:sym typeface="Poppins"/>
              </a:rPr>
              <a:t>Se nessun Pokémon è favorito e l'utente sta aggiungendo l'attuale Pokémon come preferito, viene impostato come preferito.</a:t>
            </a:r>
          </a:p>
          <a:p>
            <a:pPr algn="l">
              <a:lnSpc>
                <a:spcPts val="2184"/>
              </a:lnSpc>
            </a:pPr>
          </a:p>
          <a:p>
            <a:pPr algn="l">
              <a:lnSpc>
                <a:spcPts val="2184"/>
              </a:lnSpc>
            </a:pPr>
            <a:r>
              <a:rPr lang="en-US" sz="2100">
                <a:solidFill>
                  <a:srgbClr val="8CDDFD"/>
                </a:solidFill>
                <a:latin typeface="Poppins"/>
                <a:ea typeface="Poppins"/>
                <a:cs typeface="Poppins"/>
                <a:sym typeface="Poppins"/>
              </a:rPr>
              <a:t>Per realizzare il dialogo di conferma è stato utilizzato l’elemento </a:t>
            </a:r>
            <a:r>
              <a:rPr lang="en-US" sz="2100" b="true">
                <a:solidFill>
                  <a:srgbClr val="8CDDFD"/>
                </a:solidFill>
                <a:latin typeface="Poppins Bold"/>
                <a:ea typeface="Poppins Bold"/>
                <a:cs typeface="Poppins Bold"/>
                <a:sym typeface="Poppins Bold"/>
              </a:rPr>
              <a:t>AlertDialog</a:t>
            </a:r>
            <a:r>
              <a:rPr lang="en-US" sz="2100">
                <a:solidFill>
                  <a:srgbClr val="8CDDFD"/>
                </a:solidFill>
                <a:latin typeface="Poppins"/>
                <a:ea typeface="Poppins"/>
                <a:cs typeface="Poppins"/>
                <a:sym typeface="Poppins"/>
              </a:rPr>
              <a:t>. Questo fornisce opzioni per confermare o annullare la sostituzione dell'attuale Pokémon preferito.</a:t>
            </a:r>
          </a:p>
          <a:p>
            <a:pPr algn="l">
              <a:lnSpc>
                <a:spcPts val="2184"/>
              </a:lnSpc>
            </a:pPr>
          </a:p>
          <a:p>
            <a:pPr algn="l" marL="0" indent="0" lvl="0">
              <a:lnSpc>
                <a:spcPts val="2184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4663819" y="5153025"/>
            <a:ext cx="8960362" cy="599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80"/>
              </a:lnSpc>
              <a:spcBef>
                <a:spcPct val="0"/>
              </a:spcBef>
            </a:pPr>
            <a:r>
              <a:rPr lang="en-US" b="true" sz="4000">
                <a:solidFill>
                  <a:srgbClr val="FCCA46"/>
                </a:solidFill>
                <a:latin typeface="Poppins Bold"/>
                <a:ea typeface="Poppins Bold"/>
                <a:cs typeface="Poppins Bold"/>
                <a:sym typeface="Poppins Bold"/>
              </a:rPr>
              <a:t>Per il pulsante dei preferiti...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746418" y="2016520"/>
            <a:ext cx="8960362" cy="599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80"/>
              </a:lnSpc>
              <a:spcBef>
                <a:spcPct val="0"/>
              </a:spcBef>
            </a:pPr>
            <a:r>
              <a:rPr lang="en-US" b="true" sz="4000">
                <a:solidFill>
                  <a:srgbClr val="FCCA46"/>
                </a:solidFill>
                <a:latin typeface="Poppins Bold"/>
                <a:ea typeface="Poppins Bold"/>
                <a:cs typeface="Poppins Bold"/>
                <a:sym typeface="Poppins Bold"/>
              </a:rPr>
              <a:t>La struttura...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748629"/>
            <a:ext cx="18288000" cy="9451509"/>
            <a:chOff x="0" y="0"/>
            <a:chExt cx="1664964" cy="8604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4964" cy="860478"/>
            </a:xfrm>
            <a:custGeom>
              <a:avLst/>
              <a:gdLst/>
              <a:ahLst/>
              <a:cxnLst/>
              <a:rect r="r" b="b" t="t" l="l"/>
              <a:pathLst>
                <a:path h="860478" w="1664964">
                  <a:moveTo>
                    <a:pt x="28787" y="0"/>
                  </a:moveTo>
                  <a:lnTo>
                    <a:pt x="1636177" y="0"/>
                  </a:lnTo>
                  <a:cubicBezTo>
                    <a:pt x="1652076" y="0"/>
                    <a:pt x="1664964" y="12888"/>
                    <a:pt x="1664964" y="28787"/>
                  </a:cubicBezTo>
                  <a:lnTo>
                    <a:pt x="1664964" y="831691"/>
                  </a:lnTo>
                  <a:cubicBezTo>
                    <a:pt x="1664964" y="847590"/>
                    <a:pt x="1652076" y="860478"/>
                    <a:pt x="1636177" y="860478"/>
                  </a:cubicBezTo>
                  <a:lnTo>
                    <a:pt x="28787" y="860478"/>
                  </a:lnTo>
                  <a:cubicBezTo>
                    <a:pt x="12888" y="860478"/>
                    <a:pt x="0" y="847590"/>
                    <a:pt x="0" y="831691"/>
                  </a:cubicBezTo>
                  <a:lnTo>
                    <a:pt x="0" y="28787"/>
                  </a:lnTo>
                  <a:cubicBezTo>
                    <a:pt x="0" y="12888"/>
                    <a:pt x="12888" y="0"/>
                    <a:pt x="28787" y="0"/>
                  </a:cubicBezTo>
                  <a:close/>
                </a:path>
              </a:pathLst>
            </a:custGeom>
            <a:solidFill>
              <a:srgbClr val="0E355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64964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327583" y="237013"/>
            <a:ext cx="3243957" cy="1133910"/>
            <a:chOff x="0" y="0"/>
            <a:chExt cx="474894" cy="1659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4894" cy="165997"/>
            </a:xfrm>
            <a:custGeom>
              <a:avLst/>
              <a:gdLst/>
              <a:ahLst/>
              <a:cxnLst/>
              <a:rect r="r" b="b" t="t" l="l"/>
              <a:pathLst>
                <a:path h="165997" w="474894">
                  <a:moveTo>
                    <a:pt x="82998" y="0"/>
                  </a:moveTo>
                  <a:lnTo>
                    <a:pt x="391895" y="0"/>
                  </a:lnTo>
                  <a:cubicBezTo>
                    <a:pt x="413908" y="0"/>
                    <a:pt x="435019" y="8744"/>
                    <a:pt x="450584" y="24310"/>
                  </a:cubicBezTo>
                  <a:cubicBezTo>
                    <a:pt x="466149" y="39875"/>
                    <a:pt x="474894" y="60986"/>
                    <a:pt x="474894" y="82998"/>
                  </a:cubicBezTo>
                  <a:lnTo>
                    <a:pt x="474894" y="82998"/>
                  </a:lnTo>
                  <a:cubicBezTo>
                    <a:pt x="474894" y="105011"/>
                    <a:pt x="466149" y="126122"/>
                    <a:pt x="450584" y="141687"/>
                  </a:cubicBezTo>
                  <a:cubicBezTo>
                    <a:pt x="435019" y="157252"/>
                    <a:pt x="413908" y="165997"/>
                    <a:pt x="391895" y="165997"/>
                  </a:cubicBezTo>
                  <a:lnTo>
                    <a:pt x="82998" y="165997"/>
                  </a:lnTo>
                  <a:cubicBezTo>
                    <a:pt x="60986" y="165997"/>
                    <a:pt x="39875" y="157252"/>
                    <a:pt x="24310" y="141687"/>
                  </a:cubicBezTo>
                  <a:cubicBezTo>
                    <a:pt x="8744" y="126122"/>
                    <a:pt x="0" y="105011"/>
                    <a:pt x="0" y="82998"/>
                  </a:cubicBezTo>
                  <a:lnTo>
                    <a:pt x="0" y="82998"/>
                  </a:lnTo>
                  <a:cubicBezTo>
                    <a:pt x="0" y="60986"/>
                    <a:pt x="8744" y="39875"/>
                    <a:pt x="24310" y="24310"/>
                  </a:cubicBezTo>
                  <a:cubicBezTo>
                    <a:pt x="39875" y="8744"/>
                    <a:pt x="60986" y="0"/>
                    <a:pt x="82998" y="0"/>
                  </a:cubicBezTo>
                  <a:close/>
                </a:path>
              </a:pathLst>
            </a:custGeom>
            <a:solidFill>
              <a:srgbClr val="6FC1E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74894" cy="204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631069" y="459176"/>
            <a:ext cx="937126" cy="689583"/>
          </a:xfrm>
          <a:custGeom>
            <a:avLst/>
            <a:gdLst/>
            <a:ahLst/>
            <a:cxnLst/>
            <a:rect r="r" b="b" t="t" l="l"/>
            <a:pathLst>
              <a:path h="689583" w="937126">
                <a:moveTo>
                  <a:pt x="0" y="0"/>
                </a:moveTo>
                <a:lnTo>
                  <a:pt x="937126" y="0"/>
                </a:lnTo>
                <a:lnTo>
                  <a:pt x="937126" y="689583"/>
                </a:lnTo>
                <a:lnTo>
                  <a:pt x="0" y="6895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568195" y="577658"/>
            <a:ext cx="1504960" cy="452620"/>
          </a:xfrm>
          <a:custGeom>
            <a:avLst/>
            <a:gdLst/>
            <a:ahLst/>
            <a:cxnLst/>
            <a:rect r="r" b="b" t="t" l="l"/>
            <a:pathLst>
              <a:path h="452620" w="1504960">
                <a:moveTo>
                  <a:pt x="0" y="0"/>
                </a:moveTo>
                <a:lnTo>
                  <a:pt x="1504960" y="0"/>
                </a:lnTo>
                <a:lnTo>
                  <a:pt x="1504960" y="452619"/>
                </a:lnTo>
                <a:lnTo>
                  <a:pt x="0" y="4526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167677" y="4394087"/>
            <a:ext cx="10035245" cy="4151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2"/>
              </a:lnSpc>
            </a:pPr>
            <a:r>
              <a:rPr lang="en-US" sz="2018">
                <a:solidFill>
                  <a:srgbClr val="8CDDFD"/>
                </a:solidFill>
                <a:latin typeface="Poppins Light"/>
                <a:ea typeface="Poppins Light"/>
                <a:cs typeface="Poppins Light"/>
                <a:sym typeface="Poppins Light"/>
              </a:rPr>
              <a:t>Per la riproduzione audio, viene utilizzato un </a:t>
            </a:r>
            <a:r>
              <a:rPr lang="en-US" sz="2018" b="true">
                <a:solidFill>
                  <a:srgbClr val="8CDDFD"/>
                </a:solidFill>
                <a:latin typeface="Poppins Bold"/>
                <a:ea typeface="Poppins Bold"/>
                <a:cs typeface="Poppins Bold"/>
                <a:sym typeface="Poppins Bold"/>
              </a:rPr>
              <a:t>MediaPlayer.</a:t>
            </a:r>
          </a:p>
          <a:p>
            <a:pPr algn="ctr">
              <a:lnSpc>
                <a:spcPts val="2362"/>
              </a:lnSpc>
            </a:pPr>
          </a:p>
          <a:p>
            <a:pPr algn="ctr">
              <a:lnSpc>
                <a:spcPts val="2362"/>
              </a:lnSpc>
            </a:pPr>
            <a:r>
              <a:rPr lang="en-US" sz="2018">
                <a:solidFill>
                  <a:srgbClr val="8CDDFD"/>
                </a:solidFill>
                <a:latin typeface="Poppins"/>
                <a:ea typeface="Poppins"/>
                <a:cs typeface="Poppins"/>
                <a:sym typeface="Poppins"/>
              </a:rPr>
              <a:t>Il caricamento audio asincrono viene gestito da una coroutine lanciata sul thread </a:t>
            </a:r>
            <a:r>
              <a:rPr lang="en-US" sz="2018" b="true">
                <a:solidFill>
                  <a:srgbClr val="8CDDFD"/>
                </a:solidFill>
                <a:latin typeface="Poppins Bold"/>
                <a:ea typeface="Poppins Bold"/>
                <a:cs typeface="Poppins Bold"/>
                <a:sym typeface="Poppins Bold"/>
              </a:rPr>
              <a:t>Dispatchers.IO</a:t>
            </a:r>
            <a:r>
              <a:rPr lang="en-US" sz="2018">
                <a:solidFill>
                  <a:srgbClr val="8CDDFD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ctr">
              <a:lnSpc>
                <a:spcPts val="2362"/>
              </a:lnSpc>
            </a:pPr>
          </a:p>
          <a:p>
            <a:pPr algn="ctr">
              <a:lnSpc>
                <a:spcPts val="2362"/>
              </a:lnSpc>
            </a:pPr>
            <a:r>
              <a:rPr lang="en-US" sz="2018">
                <a:solidFill>
                  <a:srgbClr val="8CDDFD"/>
                </a:solidFill>
                <a:latin typeface="Poppins Light"/>
                <a:ea typeface="Poppins Light"/>
                <a:cs typeface="Poppins Light"/>
                <a:sym typeface="Poppins Light"/>
              </a:rPr>
              <a:t>Il MediaPlayer imposta l'URL della fonte dati utilizzando l'URL del verso del Pokémon, chiamando il metodo </a:t>
            </a:r>
            <a:r>
              <a:rPr lang="en-US" sz="2018" b="true">
                <a:solidFill>
                  <a:srgbClr val="8CDDFD"/>
                </a:solidFill>
                <a:latin typeface="Poppins Bold"/>
                <a:ea typeface="Poppins Bold"/>
                <a:cs typeface="Poppins Bold"/>
                <a:sym typeface="Poppins Bold"/>
              </a:rPr>
              <a:t>mediaPlayer.setDataSource()</a:t>
            </a:r>
            <a:r>
              <a:rPr lang="en-US" sz="2018">
                <a:solidFill>
                  <a:srgbClr val="8CDDFD"/>
                </a:solidFill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</a:p>
          <a:p>
            <a:pPr algn="ctr">
              <a:lnSpc>
                <a:spcPts val="2362"/>
              </a:lnSpc>
            </a:pPr>
          </a:p>
          <a:p>
            <a:pPr algn="ctr">
              <a:lnSpc>
                <a:spcPts val="2362"/>
              </a:lnSpc>
            </a:pPr>
            <a:r>
              <a:rPr lang="en-US" sz="2018">
                <a:solidFill>
                  <a:srgbClr val="8CDDFD"/>
                </a:solidFill>
                <a:latin typeface="Poppins Light"/>
                <a:ea typeface="Poppins Light"/>
                <a:cs typeface="Poppins Light"/>
                <a:sym typeface="Poppins Light"/>
              </a:rPr>
              <a:t>Il metodo </a:t>
            </a:r>
            <a:r>
              <a:rPr lang="en-US" sz="2018" b="true">
                <a:solidFill>
                  <a:srgbClr val="8CDDFD"/>
                </a:solidFill>
                <a:latin typeface="Poppins Bold"/>
                <a:ea typeface="Poppins Bold"/>
                <a:cs typeface="Poppins Bold"/>
                <a:sym typeface="Poppins Bold"/>
              </a:rPr>
              <a:t>mediaPlayer.prepare()</a:t>
            </a:r>
            <a:r>
              <a:rPr lang="en-US" sz="2018">
                <a:solidFill>
                  <a:srgbClr val="8CDDFD"/>
                </a:solidFill>
                <a:latin typeface="Poppins Light"/>
                <a:ea typeface="Poppins Light"/>
                <a:cs typeface="Poppins Light"/>
                <a:sym typeface="Poppins Light"/>
              </a:rPr>
              <a:t> viene chiamato per preparare l'audio per la riproduzione.</a:t>
            </a:r>
          </a:p>
          <a:p>
            <a:pPr algn="ctr">
              <a:lnSpc>
                <a:spcPts val="2362"/>
              </a:lnSpc>
            </a:pPr>
          </a:p>
          <a:p>
            <a:pPr algn="ctr">
              <a:lnSpc>
                <a:spcPts val="2362"/>
              </a:lnSpc>
            </a:pPr>
            <a:r>
              <a:rPr lang="en-US" sz="2018">
                <a:solidFill>
                  <a:srgbClr val="8CDDFD"/>
                </a:solidFill>
                <a:latin typeface="Poppins Light"/>
                <a:ea typeface="Poppins Light"/>
                <a:cs typeface="Poppins Light"/>
                <a:sym typeface="Poppins Light"/>
              </a:rPr>
              <a:t>La riproduzione viene poi avviata chiamando il metodo </a:t>
            </a:r>
            <a:r>
              <a:rPr lang="en-US" sz="2018" b="true">
                <a:solidFill>
                  <a:srgbClr val="8CDDFD"/>
                </a:solidFill>
                <a:latin typeface="Poppins Bold"/>
                <a:ea typeface="Poppins Bold"/>
                <a:cs typeface="Poppins Bold"/>
                <a:sym typeface="Poppins Bold"/>
              </a:rPr>
              <a:t>mediaPlayer.start()</a:t>
            </a:r>
            <a:r>
              <a:rPr lang="en-US" sz="2018">
                <a:solidFill>
                  <a:srgbClr val="8CDDFD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ctr">
              <a:lnSpc>
                <a:spcPts val="2362"/>
              </a:lnSpc>
            </a:pPr>
          </a:p>
          <a:p>
            <a:pPr algn="ctr" marL="0" indent="0" lvl="0">
              <a:lnSpc>
                <a:spcPts val="2362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521656" y="256063"/>
            <a:ext cx="12737715" cy="1111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24"/>
              </a:lnSpc>
              <a:spcBef>
                <a:spcPct val="0"/>
              </a:spcBef>
            </a:pPr>
            <a:r>
              <a:rPr lang="en-US" b="true" sz="7499">
                <a:solidFill>
                  <a:srgbClr val="8CDDFD"/>
                </a:solidFill>
                <a:latin typeface="Poppins Bold"/>
                <a:ea typeface="Poppins Bold"/>
                <a:cs typeface="Poppins Bold"/>
                <a:sym typeface="Poppins Bold"/>
              </a:rPr>
              <a:t>Uno sguardo al codice...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705118" y="3189138"/>
            <a:ext cx="8960362" cy="599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80"/>
              </a:lnSpc>
              <a:spcBef>
                <a:spcPct val="0"/>
              </a:spcBef>
            </a:pPr>
            <a:r>
              <a:rPr lang="en-US" b="true" sz="4000">
                <a:solidFill>
                  <a:srgbClr val="FCCA46"/>
                </a:solidFill>
                <a:latin typeface="Poppins Bold"/>
                <a:ea typeface="Poppins Bold"/>
                <a:cs typeface="Poppins Bold"/>
                <a:sym typeface="Poppins Bold"/>
              </a:rPr>
              <a:t>Per il pulsante audio...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576823"/>
            <a:ext cx="18288000" cy="11796743"/>
            <a:chOff x="0" y="0"/>
            <a:chExt cx="1664964" cy="10739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4964" cy="1073991"/>
            </a:xfrm>
            <a:custGeom>
              <a:avLst/>
              <a:gdLst/>
              <a:ahLst/>
              <a:cxnLst/>
              <a:rect r="r" b="b" t="t" l="l"/>
              <a:pathLst>
                <a:path h="1073991" w="1664964">
                  <a:moveTo>
                    <a:pt x="28787" y="0"/>
                  </a:moveTo>
                  <a:lnTo>
                    <a:pt x="1636177" y="0"/>
                  </a:lnTo>
                  <a:cubicBezTo>
                    <a:pt x="1652076" y="0"/>
                    <a:pt x="1664964" y="12888"/>
                    <a:pt x="1664964" y="28787"/>
                  </a:cubicBezTo>
                  <a:lnTo>
                    <a:pt x="1664964" y="1045205"/>
                  </a:lnTo>
                  <a:cubicBezTo>
                    <a:pt x="1664964" y="1061103"/>
                    <a:pt x="1652076" y="1073991"/>
                    <a:pt x="1636177" y="1073991"/>
                  </a:cubicBezTo>
                  <a:lnTo>
                    <a:pt x="28787" y="1073991"/>
                  </a:lnTo>
                  <a:cubicBezTo>
                    <a:pt x="12888" y="1073991"/>
                    <a:pt x="0" y="1061103"/>
                    <a:pt x="0" y="1045205"/>
                  </a:cubicBezTo>
                  <a:lnTo>
                    <a:pt x="0" y="28787"/>
                  </a:lnTo>
                  <a:cubicBezTo>
                    <a:pt x="0" y="12888"/>
                    <a:pt x="12888" y="0"/>
                    <a:pt x="28787" y="0"/>
                  </a:cubicBezTo>
                  <a:close/>
                </a:path>
              </a:pathLst>
            </a:custGeom>
            <a:solidFill>
              <a:srgbClr val="0E355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64964" cy="11120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346628" y="1440842"/>
            <a:ext cx="937126" cy="689583"/>
          </a:xfrm>
          <a:custGeom>
            <a:avLst/>
            <a:gdLst/>
            <a:ahLst/>
            <a:cxnLst/>
            <a:rect r="r" b="b" t="t" l="l"/>
            <a:pathLst>
              <a:path h="689583" w="937126">
                <a:moveTo>
                  <a:pt x="0" y="0"/>
                </a:moveTo>
                <a:lnTo>
                  <a:pt x="937126" y="0"/>
                </a:lnTo>
                <a:lnTo>
                  <a:pt x="937126" y="689583"/>
                </a:lnTo>
                <a:lnTo>
                  <a:pt x="0" y="6895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451719" y="1500083"/>
            <a:ext cx="1898912" cy="571101"/>
          </a:xfrm>
          <a:custGeom>
            <a:avLst/>
            <a:gdLst/>
            <a:ahLst/>
            <a:cxnLst/>
            <a:rect r="r" b="b" t="t" l="l"/>
            <a:pathLst>
              <a:path h="571101" w="1898912">
                <a:moveTo>
                  <a:pt x="0" y="0"/>
                </a:moveTo>
                <a:lnTo>
                  <a:pt x="1898912" y="0"/>
                </a:lnTo>
                <a:lnTo>
                  <a:pt x="1898912" y="571101"/>
                </a:lnTo>
                <a:lnTo>
                  <a:pt x="0" y="5711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12824" y="2219859"/>
            <a:ext cx="16744950" cy="4563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7818"/>
              </a:lnSpc>
              <a:spcBef>
                <a:spcPct val="0"/>
              </a:spcBef>
            </a:pPr>
            <a:r>
              <a:rPr lang="en-US" b="true" sz="12727">
                <a:solidFill>
                  <a:srgbClr val="8CDDFD"/>
                </a:solidFill>
                <a:latin typeface="Poppins Bold"/>
                <a:ea typeface="Poppins Bold"/>
                <a:cs typeface="Poppins Bold"/>
                <a:sym typeface="Poppins Bold"/>
              </a:rPr>
              <a:t>Grazie per l’attenzione!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158098"/>
            <a:ext cx="16744950" cy="2491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true">
                <a:solidFill>
                  <a:srgbClr val="8CDDFD"/>
                </a:solidFill>
                <a:latin typeface="Poppins Bold"/>
                <a:ea typeface="Poppins Bold"/>
                <a:cs typeface="Poppins Bold"/>
                <a:sym typeface="Poppins Bold"/>
              </a:rPr>
              <a:t>da parte del team FALE</a:t>
            </a:r>
          </a:p>
          <a:p>
            <a:pPr algn="ctr">
              <a:lnSpc>
                <a:spcPts val="3920"/>
              </a:lnSpc>
            </a:pPr>
            <a:r>
              <a:rPr lang="en-US" sz="28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Cacace Elisa 0309987</a:t>
            </a:r>
          </a:p>
          <a:p>
            <a:pPr algn="ctr">
              <a:lnSpc>
                <a:spcPts val="3920"/>
              </a:lnSpc>
            </a:pPr>
            <a:r>
              <a:rPr lang="en-US" sz="28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Carloni Luca 0286148</a:t>
            </a:r>
          </a:p>
          <a:p>
            <a:pPr algn="ctr">
              <a:lnSpc>
                <a:spcPts val="3920"/>
              </a:lnSpc>
            </a:pPr>
            <a:r>
              <a:rPr lang="en-US" sz="28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Masci Francesco 0306888</a:t>
            </a:r>
          </a:p>
          <a:p>
            <a:pPr algn="ctr" marL="0" indent="0" lvl="0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Vassallo Alessandro 0295078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CA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838" y="557343"/>
            <a:ext cx="3243957" cy="1133910"/>
            <a:chOff x="0" y="0"/>
            <a:chExt cx="474894" cy="1659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4894" cy="165997"/>
            </a:xfrm>
            <a:custGeom>
              <a:avLst/>
              <a:gdLst/>
              <a:ahLst/>
              <a:cxnLst/>
              <a:rect r="r" b="b" t="t" l="l"/>
              <a:pathLst>
                <a:path h="165997" w="474894">
                  <a:moveTo>
                    <a:pt x="82998" y="0"/>
                  </a:moveTo>
                  <a:lnTo>
                    <a:pt x="391895" y="0"/>
                  </a:lnTo>
                  <a:cubicBezTo>
                    <a:pt x="413908" y="0"/>
                    <a:pt x="435019" y="8744"/>
                    <a:pt x="450584" y="24310"/>
                  </a:cubicBezTo>
                  <a:cubicBezTo>
                    <a:pt x="466149" y="39875"/>
                    <a:pt x="474894" y="60986"/>
                    <a:pt x="474894" y="82998"/>
                  </a:cubicBezTo>
                  <a:lnTo>
                    <a:pt x="474894" y="82998"/>
                  </a:lnTo>
                  <a:cubicBezTo>
                    <a:pt x="474894" y="105011"/>
                    <a:pt x="466149" y="126122"/>
                    <a:pt x="450584" y="141687"/>
                  </a:cubicBezTo>
                  <a:cubicBezTo>
                    <a:pt x="435019" y="157252"/>
                    <a:pt x="413908" y="165997"/>
                    <a:pt x="391895" y="165997"/>
                  </a:cubicBezTo>
                  <a:lnTo>
                    <a:pt x="82998" y="165997"/>
                  </a:lnTo>
                  <a:cubicBezTo>
                    <a:pt x="60986" y="165997"/>
                    <a:pt x="39875" y="157252"/>
                    <a:pt x="24310" y="141687"/>
                  </a:cubicBezTo>
                  <a:cubicBezTo>
                    <a:pt x="8744" y="126122"/>
                    <a:pt x="0" y="105011"/>
                    <a:pt x="0" y="82998"/>
                  </a:cubicBezTo>
                  <a:lnTo>
                    <a:pt x="0" y="82998"/>
                  </a:lnTo>
                  <a:cubicBezTo>
                    <a:pt x="0" y="60986"/>
                    <a:pt x="8744" y="39875"/>
                    <a:pt x="24310" y="24310"/>
                  </a:cubicBezTo>
                  <a:cubicBezTo>
                    <a:pt x="39875" y="8744"/>
                    <a:pt x="60986" y="0"/>
                    <a:pt x="82998" y="0"/>
                  </a:cubicBezTo>
                  <a:close/>
                </a:path>
              </a:pathLst>
            </a:custGeom>
            <a:solidFill>
              <a:srgbClr val="6FC1E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74894" cy="204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158665" y="2824727"/>
            <a:ext cx="3970670" cy="551300"/>
            <a:chOff x="0" y="0"/>
            <a:chExt cx="1359715" cy="18878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59715" cy="188787"/>
            </a:xfrm>
            <a:custGeom>
              <a:avLst/>
              <a:gdLst/>
              <a:ahLst/>
              <a:cxnLst/>
              <a:rect r="r" b="b" t="t" l="l"/>
              <a:pathLst>
                <a:path h="188787" w="1359715">
                  <a:moveTo>
                    <a:pt x="19498" y="0"/>
                  </a:moveTo>
                  <a:lnTo>
                    <a:pt x="1340217" y="0"/>
                  </a:lnTo>
                  <a:cubicBezTo>
                    <a:pt x="1345388" y="0"/>
                    <a:pt x="1350348" y="2054"/>
                    <a:pt x="1354004" y="5711"/>
                  </a:cubicBezTo>
                  <a:cubicBezTo>
                    <a:pt x="1357661" y="9367"/>
                    <a:pt x="1359715" y="14327"/>
                    <a:pt x="1359715" y="19498"/>
                  </a:cubicBezTo>
                  <a:lnTo>
                    <a:pt x="1359715" y="169289"/>
                  </a:lnTo>
                  <a:cubicBezTo>
                    <a:pt x="1359715" y="180058"/>
                    <a:pt x="1350985" y="188787"/>
                    <a:pt x="1340217" y="188787"/>
                  </a:cubicBezTo>
                  <a:lnTo>
                    <a:pt x="19498" y="188787"/>
                  </a:lnTo>
                  <a:cubicBezTo>
                    <a:pt x="8729" y="188787"/>
                    <a:pt x="0" y="180058"/>
                    <a:pt x="0" y="169289"/>
                  </a:cubicBezTo>
                  <a:lnTo>
                    <a:pt x="0" y="19498"/>
                  </a:lnTo>
                  <a:cubicBezTo>
                    <a:pt x="0" y="8729"/>
                    <a:pt x="8729" y="0"/>
                    <a:pt x="19498" y="0"/>
                  </a:cubicBezTo>
                  <a:close/>
                </a:path>
              </a:pathLst>
            </a:custGeom>
            <a:solidFill>
              <a:srgbClr val="6FC1E0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359715" cy="2459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19324" y="779506"/>
            <a:ext cx="937126" cy="689583"/>
          </a:xfrm>
          <a:custGeom>
            <a:avLst/>
            <a:gdLst/>
            <a:ahLst/>
            <a:cxnLst/>
            <a:rect r="r" b="b" t="t" l="l"/>
            <a:pathLst>
              <a:path h="689583" w="937126">
                <a:moveTo>
                  <a:pt x="0" y="0"/>
                </a:moveTo>
                <a:lnTo>
                  <a:pt x="937126" y="0"/>
                </a:lnTo>
                <a:lnTo>
                  <a:pt x="937126" y="689583"/>
                </a:lnTo>
                <a:lnTo>
                  <a:pt x="0" y="6895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56450" y="897988"/>
            <a:ext cx="1504960" cy="452620"/>
          </a:xfrm>
          <a:custGeom>
            <a:avLst/>
            <a:gdLst/>
            <a:ahLst/>
            <a:cxnLst/>
            <a:rect r="r" b="b" t="t" l="l"/>
            <a:pathLst>
              <a:path h="452620" w="1504960">
                <a:moveTo>
                  <a:pt x="0" y="0"/>
                </a:moveTo>
                <a:lnTo>
                  <a:pt x="1504960" y="0"/>
                </a:lnTo>
                <a:lnTo>
                  <a:pt x="1504960" y="452620"/>
                </a:lnTo>
                <a:lnTo>
                  <a:pt x="0" y="4526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940889" y="1710303"/>
            <a:ext cx="6406223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24"/>
              </a:lnSpc>
            </a:pPr>
            <a:r>
              <a:rPr lang="en-US" b="true" sz="7499">
                <a:solidFill>
                  <a:srgbClr val="0E355B"/>
                </a:solidFill>
                <a:latin typeface="Poppins Bold"/>
                <a:ea typeface="Poppins Bold"/>
                <a:cs typeface="Poppins Bold"/>
                <a:sym typeface="Poppins Bold"/>
              </a:rPr>
              <a:t>PokeAPI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747198" y="4509502"/>
            <a:ext cx="6752063" cy="3895785"/>
            <a:chOff x="0" y="0"/>
            <a:chExt cx="2540351" cy="146572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540351" cy="1465724"/>
            </a:xfrm>
            <a:custGeom>
              <a:avLst/>
              <a:gdLst/>
              <a:ahLst/>
              <a:cxnLst/>
              <a:rect r="r" b="b" t="t" l="l"/>
              <a:pathLst>
                <a:path h="1465724" w="2540351">
                  <a:moveTo>
                    <a:pt x="11466" y="0"/>
                  </a:moveTo>
                  <a:lnTo>
                    <a:pt x="2528885" y="0"/>
                  </a:lnTo>
                  <a:cubicBezTo>
                    <a:pt x="2531926" y="0"/>
                    <a:pt x="2534843" y="1208"/>
                    <a:pt x="2536993" y="3358"/>
                  </a:cubicBezTo>
                  <a:cubicBezTo>
                    <a:pt x="2539143" y="5509"/>
                    <a:pt x="2540351" y="8425"/>
                    <a:pt x="2540351" y="11466"/>
                  </a:cubicBezTo>
                  <a:lnTo>
                    <a:pt x="2540351" y="1454258"/>
                  </a:lnTo>
                  <a:cubicBezTo>
                    <a:pt x="2540351" y="1460590"/>
                    <a:pt x="2535218" y="1465724"/>
                    <a:pt x="2528885" y="1465724"/>
                  </a:cubicBezTo>
                  <a:lnTo>
                    <a:pt x="11466" y="1465724"/>
                  </a:lnTo>
                  <a:cubicBezTo>
                    <a:pt x="5134" y="1465724"/>
                    <a:pt x="0" y="1460590"/>
                    <a:pt x="0" y="1454258"/>
                  </a:cubicBezTo>
                  <a:lnTo>
                    <a:pt x="0" y="11466"/>
                  </a:lnTo>
                  <a:cubicBezTo>
                    <a:pt x="0" y="5134"/>
                    <a:pt x="5134" y="0"/>
                    <a:pt x="11466" y="0"/>
                  </a:cubicBezTo>
                  <a:close/>
                </a:path>
              </a:pathLst>
            </a:custGeom>
            <a:solidFill>
              <a:srgbClr val="0E355B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2540351" cy="15228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128564" y="5431808"/>
            <a:ext cx="5989330" cy="1946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8"/>
              </a:lnSpc>
            </a:pPr>
            <a:r>
              <a:rPr lang="en-US" sz="254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Le API RESTful offerte dal sito PokeAPI hanno permesso di ottenere tutte le informazioni essenziali per l’applicazione.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300441" y="2863522"/>
            <a:ext cx="3689291" cy="38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20"/>
              </a:lnSpc>
            </a:pPr>
            <a:r>
              <a:rPr lang="en-US" sz="2000" u="sng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  <a:hlinkClick r:id="rId4" tooltip="https://pokeapi.co/docs/v2"/>
              </a:rPr>
              <a:t>https://pokeapi.co/docs/v2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9788739" y="4509502"/>
            <a:ext cx="6752063" cy="3895785"/>
            <a:chOff x="0" y="0"/>
            <a:chExt cx="2540351" cy="146572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40351" cy="1465724"/>
            </a:xfrm>
            <a:custGeom>
              <a:avLst/>
              <a:gdLst/>
              <a:ahLst/>
              <a:cxnLst/>
              <a:rect r="r" b="b" t="t" l="l"/>
              <a:pathLst>
                <a:path h="1465724" w="2540351">
                  <a:moveTo>
                    <a:pt x="11466" y="0"/>
                  </a:moveTo>
                  <a:lnTo>
                    <a:pt x="2528885" y="0"/>
                  </a:lnTo>
                  <a:cubicBezTo>
                    <a:pt x="2531926" y="0"/>
                    <a:pt x="2534843" y="1208"/>
                    <a:pt x="2536993" y="3358"/>
                  </a:cubicBezTo>
                  <a:cubicBezTo>
                    <a:pt x="2539143" y="5509"/>
                    <a:pt x="2540351" y="8425"/>
                    <a:pt x="2540351" y="11466"/>
                  </a:cubicBezTo>
                  <a:lnTo>
                    <a:pt x="2540351" y="1454258"/>
                  </a:lnTo>
                  <a:cubicBezTo>
                    <a:pt x="2540351" y="1460590"/>
                    <a:pt x="2535218" y="1465724"/>
                    <a:pt x="2528885" y="1465724"/>
                  </a:cubicBezTo>
                  <a:lnTo>
                    <a:pt x="11466" y="1465724"/>
                  </a:lnTo>
                  <a:cubicBezTo>
                    <a:pt x="5134" y="1465724"/>
                    <a:pt x="0" y="1460590"/>
                    <a:pt x="0" y="1454258"/>
                  </a:cubicBezTo>
                  <a:lnTo>
                    <a:pt x="0" y="11466"/>
                  </a:lnTo>
                  <a:cubicBezTo>
                    <a:pt x="0" y="5134"/>
                    <a:pt x="5134" y="0"/>
                    <a:pt x="11466" y="0"/>
                  </a:cubicBezTo>
                  <a:close/>
                </a:path>
              </a:pathLst>
            </a:custGeom>
            <a:solidFill>
              <a:srgbClr val="0E355B"/>
            </a:solidFill>
            <a:ln cap="sq">
              <a:noFill/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2540351" cy="15228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170106" y="4703573"/>
            <a:ext cx="5989330" cy="3402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8"/>
              </a:lnSpc>
            </a:pPr>
            <a:r>
              <a:rPr lang="en-US" sz="254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Le informazioni vengono fornite dall’API in formato JSON e, al fine di poter essere usate all’interno dell’applicazione, sono state organizzate secondo una struttura più adeguata alla struttura dell’applicativo.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CA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7852" y="195459"/>
            <a:ext cx="3243957" cy="1133910"/>
            <a:chOff x="0" y="0"/>
            <a:chExt cx="474894" cy="1659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4894" cy="165997"/>
            </a:xfrm>
            <a:custGeom>
              <a:avLst/>
              <a:gdLst/>
              <a:ahLst/>
              <a:cxnLst/>
              <a:rect r="r" b="b" t="t" l="l"/>
              <a:pathLst>
                <a:path h="165997" w="474894">
                  <a:moveTo>
                    <a:pt x="82998" y="0"/>
                  </a:moveTo>
                  <a:lnTo>
                    <a:pt x="391895" y="0"/>
                  </a:lnTo>
                  <a:cubicBezTo>
                    <a:pt x="413908" y="0"/>
                    <a:pt x="435019" y="8744"/>
                    <a:pt x="450584" y="24310"/>
                  </a:cubicBezTo>
                  <a:cubicBezTo>
                    <a:pt x="466149" y="39875"/>
                    <a:pt x="474894" y="60986"/>
                    <a:pt x="474894" y="82998"/>
                  </a:cubicBezTo>
                  <a:lnTo>
                    <a:pt x="474894" y="82998"/>
                  </a:lnTo>
                  <a:cubicBezTo>
                    <a:pt x="474894" y="105011"/>
                    <a:pt x="466149" y="126122"/>
                    <a:pt x="450584" y="141687"/>
                  </a:cubicBezTo>
                  <a:cubicBezTo>
                    <a:pt x="435019" y="157252"/>
                    <a:pt x="413908" y="165997"/>
                    <a:pt x="391895" y="165997"/>
                  </a:cubicBezTo>
                  <a:lnTo>
                    <a:pt x="82998" y="165997"/>
                  </a:lnTo>
                  <a:cubicBezTo>
                    <a:pt x="60986" y="165997"/>
                    <a:pt x="39875" y="157252"/>
                    <a:pt x="24310" y="141687"/>
                  </a:cubicBezTo>
                  <a:cubicBezTo>
                    <a:pt x="8744" y="126122"/>
                    <a:pt x="0" y="105011"/>
                    <a:pt x="0" y="82998"/>
                  </a:cubicBezTo>
                  <a:lnTo>
                    <a:pt x="0" y="82998"/>
                  </a:lnTo>
                  <a:cubicBezTo>
                    <a:pt x="0" y="60986"/>
                    <a:pt x="8744" y="39875"/>
                    <a:pt x="24310" y="24310"/>
                  </a:cubicBezTo>
                  <a:cubicBezTo>
                    <a:pt x="39875" y="8744"/>
                    <a:pt x="60986" y="0"/>
                    <a:pt x="82998" y="0"/>
                  </a:cubicBezTo>
                  <a:close/>
                </a:path>
              </a:pathLst>
            </a:custGeom>
            <a:solidFill>
              <a:srgbClr val="6FC1E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74894" cy="204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81338" y="417622"/>
            <a:ext cx="937126" cy="689583"/>
          </a:xfrm>
          <a:custGeom>
            <a:avLst/>
            <a:gdLst/>
            <a:ahLst/>
            <a:cxnLst/>
            <a:rect r="r" b="b" t="t" l="l"/>
            <a:pathLst>
              <a:path h="689583" w="937126">
                <a:moveTo>
                  <a:pt x="0" y="0"/>
                </a:moveTo>
                <a:lnTo>
                  <a:pt x="937126" y="0"/>
                </a:lnTo>
                <a:lnTo>
                  <a:pt x="937126" y="689583"/>
                </a:lnTo>
                <a:lnTo>
                  <a:pt x="0" y="6895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18464" y="536104"/>
            <a:ext cx="1504960" cy="452620"/>
          </a:xfrm>
          <a:custGeom>
            <a:avLst/>
            <a:gdLst/>
            <a:ahLst/>
            <a:cxnLst/>
            <a:rect r="r" b="b" t="t" l="l"/>
            <a:pathLst>
              <a:path h="452620" w="1504960">
                <a:moveTo>
                  <a:pt x="0" y="0"/>
                </a:moveTo>
                <a:lnTo>
                  <a:pt x="1504960" y="0"/>
                </a:lnTo>
                <a:lnTo>
                  <a:pt x="1504960" y="452619"/>
                </a:lnTo>
                <a:lnTo>
                  <a:pt x="0" y="4526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77852" y="1595872"/>
            <a:ext cx="9741254" cy="8435996"/>
          </a:xfrm>
          <a:custGeom>
            <a:avLst/>
            <a:gdLst/>
            <a:ahLst/>
            <a:cxnLst/>
            <a:rect r="r" b="b" t="t" l="l"/>
            <a:pathLst>
              <a:path h="8435996" w="9741254">
                <a:moveTo>
                  <a:pt x="0" y="0"/>
                </a:moveTo>
                <a:lnTo>
                  <a:pt x="9741254" y="0"/>
                </a:lnTo>
                <a:lnTo>
                  <a:pt x="9741254" y="8435996"/>
                </a:lnTo>
                <a:lnTo>
                  <a:pt x="0" y="84359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940889" y="309998"/>
            <a:ext cx="6406223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24"/>
              </a:lnSpc>
            </a:pPr>
            <a:r>
              <a:rPr lang="en-US" b="true" sz="7499">
                <a:solidFill>
                  <a:srgbClr val="0E355B"/>
                </a:solidFill>
                <a:latin typeface="Poppins Bold"/>
                <a:ea typeface="Poppins Bold"/>
                <a:cs typeface="Poppins Bold"/>
                <a:sym typeface="Poppins Bold"/>
              </a:rPr>
              <a:t>Database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1003768" y="2416860"/>
            <a:ext cx="6752063" cy="2378194"/>
            <a:chOff x="0" y="0"/>
            <a:chExt cx="2540351" cy="89475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40351" cy="894756"/>
            </a:xfrm>
            <a:custGeom>
              <a:avLst/>
              <a:gdLst/>
              <a:ahLst/>
              <a:cxnLst/>
              <a:rect r="r" b="b" t="t" l="l"/>
              <a:pathLst>
                <a:path h="894756" w="2540351">
                  <a:moveTo>
                    <a:pt x="11466" y="0"/>
                  </a:moveTo>
                  <a:lnTo>
                    <a:pt x="2528885" y="0"/>
                  </a:lnTo>
                  <a:cubicBezTo>
                    <a:pt x="2531926" y="0"/>
                    <a:pt x="2534843" y="1208"/>
                    <a:pt x="2536993" y="3358"/>
                  </a:cubicBezTo>
                  <a:cubicBezTo>
                    <a:pt x="2539143" y="5509"/>
                    <a:pt x="2540351" y="8425"/>
                    <a:pt x="2540351" y="11466"/>
                  </a:cubicBezTo>
                  <a:lnTo>
                    <a:pt x="2540351" y="883290"/>
                  </a:lnTo>
                  <a:cubicBezTo>
                    <a:pt x="2540351" y="889622"/>
                    <a:pt x="2535218" y="894756"/>
                    <a:pt x="2528885" y="894756"/>
                  </a:cubicBezTo>
                  <a:lnTo>
                    <a:pt x="11466" y="894756"/>
                  </a:lnTo>
                  <a:cubicBezTo>
                    <a:pt x="5134" y="894756"/>
                    <a:pt x="0" y="889622"/>
                    <a:pt x="0" y="883290"/>
                  </a:cubicBezTo>
                  <a:lnTo>
                    <a:pt x="0" y="11466"/>
                  </a:lnTo>
                  <a:cubicBezTo>
                    <a:pt x="0" y="5134"/>
                    <a:pt x="5134" y="0"/>
                    <a:pt x="11466" y="0"/>
                  </a:cubicBezTo>
                  <a:close/>
                </a:path>
              </a:pathLst>
            </a:custGeom>
            <a:solidFill>
              <a:srgbClr val="0E355B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2540351" cy="951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1295075" y="2558371"/>
            <a:ext cx="6169449" cy="2049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4"/>
              </a:lnSpc>
            </a:pPr>
            <a:r>
              <a:rPr lang="en-US" sz="214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 dati estratti dalle API esterne vengono replicati e salvati all'interno di un database SQLite, mediante uno script dedicato. Questa scelta consente all'applicazione di operare in modo indipendente dall’API.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1003768" y="6539594"/>
            <a:ext cx="6752063" cy="2718706"/>
            <a:chOff x="0" y="0"/>
            <a:chExt cx="2540351" cy="102286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540351" cy="1022868"/>
            </a:xfrm>
            <a:custGeom>
              <a:avLst/>
              <a:gdLst/>
              <a:ahLst/>
              <a:cxnLst/>
              <a:rect r="r" b="b" t="t" l="l"/>
              <a:pathLst>
                <a:path h="1022868" w="2540351">
                  <a:moveTo>
                    <a:pt x="11466" y="0"/>
                  </a:moveTo>
                  <a:lnTo>
                    <a:pt x="2528885" y="0"/>
                  </a:lnTo>
                  <a:cubicBezTo>
                    <a:pt x="2531926" y="0"/>
                    <a:pt x="2534843" y="1208"/>
                    <a:pt x="2536993" y="3358"/>
                  </a:cubicBezTo>
                  <a:cubicBezTo>
                    <a:pt x="2539143" y="5509"/>
                    <a:pt x="2540351" y="8425"/>
                    <a:pt x="2540351" y="11466"/>
                  </a:cubicBezTo>
                  <a:lnTo>
                    <a:pt x="2540351" y="1011402"/>
                  </a:lnTo>
                  <a:cubicBezTo>
                    <a:pt x="2540351" y="1017734"/>
                    <a:pt x="2535218" y="1022868"/>
                    <a:pt x="2528885" y="1022868"/>
                  </a:cubicBezTo>
                  <a:lnTo>
                    <a:pt x="11466" y="1022868"/>
                  </a:lnTo>
                  <a:cubicBezTo>
                    <a:pt x="5134" y="1022868"/>
                    <a:pt x="0" y="1017734"/>
                    <a:pt x="0" y="1011402"/>
                  </a:cubicBezTo>
                  <a:lnTo>
                    <a:pt x="0" y="11466"/>
                  </a:lnTo>
                  <a:cubicBezTo>
                    <a:pt x="0" y="5134"/>
                    <a:pt x="5134" y="0"/>
                    <a:pt x="11466" y="0"/>
                  </a:cubicBezTo>
                  <a:close/>
                </a:path>
              </a:pathLst>
            </a:custGeom>
            <a:solidFill>
              <a:srgbClr val="0E355B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2540351" cy="10800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1385134" y="6626790"/>
            <a:ext cx="5989330" cy="2458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4"/>
              </a:lnSpc>
            </a:pPr>
            <a:r>
              <a:rPr lang="en-US" sz="214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Nel database sono state definite tabelle dedicate a catalogare l'intero Pokédex, includendo informazioni essenziali su ogni creatura, quali statistiche di combattimento, repertorio di mosse, abilità speciali e oggetti associati.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56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24141">
            <a:off x="11847951" y="4532546"/>
            <a:ext cx="7307079" cy="9451509"/>
            <a:chOff x="0" y="0"/>
            <a:chExt cx="665246" cy="8604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72047" y="0"/>
                  </a:moveTo>
                  <a:lnTo>
                    <a:pt x="593200" y="0"/>
                  </a:lnTo>
                  <a:cubicBezTo>
                    <a:pt x="612308" y="0"/>
                    <a:pt x="630633" y="7591"/>
                    <a:pt x="644144" y="21102"/>
                  </a:cubicBezTo>
                  <a:cubicBezTo>
                    <a:pt x="657656" y="34613"/>
                    <a:pt x="665246" y="52939"/>
                    <a:pt x="665246" y="72047"/>
                  </a:cubicBezTo>
                  <a:lnTo>
                    <a:pt x="665246" y="788431"/>
                  </a:lnTo>
                  <a:cubicBezTo>
                    <a:pt x="665246" y="807539"/>
                    <a:pt x="657656" y="825865"/>
                    <a:pt x="644144" y="839376"/>
                  </a:cubicBezTo>
                  <a:cubicBezTo>
                    <a:pt x="630633" y="852887"/>
                    <a:pt x="612308" y="860478"/>
                    <a:pt x="593200" y="860478"/>
                  </a:cubicBezTo>
                  <a:lnTo>
                    <a:pt x="72047" y="860478"/>
                  </a:lnTo>
                  <a:cubicBezTo>
                    <a:pt x="52939" y="860478"/>
                    <a:pt x="34613" y="852887"/>
                    <a:pt x="21102" y="839376"/>
                  </a:cubicBezTo>
                  <a:cubicBezTo>
                    <a:pt x="7591" y="825865"/>
                    <a:pt x="0" y="807539"/>
                    <a:pt x="0" y="788431"/>
                  </a:cubicBezTo>
                  <a:lnTo>
                    <a:pt x="0" y="72047"/>
                  </a:lnTo>
                  <a:cubicBezTo>
                    <a:pt x="0" y="52939"/>
                    <a:pt x="7591" y="34613"/>
                    <a:pt x="21102" y="21102"/>
                  </a:cubicBezTo>
                  <a:cubicBezTo>
                    <a:pt x="34613" y="7591"/>
                    <a:pt x="52939" y="0"/>
                    <a:pt x="72047" y="0"/>
                  </a:cubicBezTo>
                  <a:close/>
                </a:path>
              </a:pathLst>
            </a:custGeom>
            <a:solidFill>
              <a:srgbClr val="8CDD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825833" y="3380635"/>
            <a:ext cx="6597027" cy="2622881"/>
            <a:chOff x="0" y="0"/>
            <a:chExt cx="1737489" cy="690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37489" cy="690800"/>
            </a:xfrm>
            <a:custGeom>
              <a:avLst/>
              <a:gdLst/>
              <a:ahLst/>
              <a:cxnLst/>
              <a:rect r="r" b="b" t="t" l="l"/>
              <a:pathLst>
                <a:path h="690800" w="1737489">
                  <a:moveTo>
                    <a:pt x="19950" y="0"/>
                  </a:moveTo>
                  <a:lnTo>
                    <a:pt x="1717538" y="0"/>
                  </a:lnTo>
                  <a:cubicBezTo>
                    <a:pt x="1722830" y="0"/>
                    <a:pt x="1727904" y="2102"/>
                    <a:pt x="1731645" y="5843"/>
                  </a:cubicBezTo>
                  <a:cubicBezTo>
                    <a:pt x="1735387" y="9585"/>
                    <a:pt x="1737489" y="14659"/>
                    <a:pt x="1737489" y="19950"/>
                  </a:cubicBezTo>
                  <a:lnTo>
                    <a:pt x="1737489" y="670850"/>
                  </a:lnTo>
                  <a:cubicBezTo>
                    <a:pt x="1737489" y="676141"/>
                    <a:pt x="1735387" y="681215"/>
                    <a:pt x="1731645" y="684957"/>
                  </a:cubicBezTo>
                  <a:cubicBezTo>
                    <a:pt x="1727904" y="688698"/>
                    <a:pt x="1722830" y="690800"/>
                    <a:pt x="1717538" y="690800"/>
                  </a:cubicBezTo>
                  <a:lnTo>
                    <a:pt x="19950" y="690800"/>
                  </a:lnTo>
                  <a:cubicBezTo>
                    <a:pt x="14659" y="690800"/>
                    <a:pt x="9585" y="688698"/>
                    <a:pt x="5843" y="684957"/>
                  </a:cubicBezTo>
                  <a:cubicBezTo>
                    <a:pt x="2102" y="681215"/>
                    <a:pt x="0" y="676141"/>
                    <a:pt x="0" y="670850"/>
                  </a:cubicBezTo>
                  <a:lnTo>
                    <a:pt x="0" y="19950"/>
                  </a:lnTo>
                  <a:cubicBezTo>
                    <a:pt x="0" y="14659"/>
                    <a:pt x="2102" y="9585"/>
                    <a:pt x="5843" y="5843"/>
                  </a:cubicBezTo>
                  <a:cubicBezTo>
                    <a:pt x="9585" y="2102"/>
                    <a:pt x="14659" y="0"/>
                    <a:pt x="19950" y="0"/>
                  </a:cubicBezTo>
                  <a:close/>
                </a:path>
              </a:pathLst>
            </a:custGeom>
            <a:solidFill>
              <a:srgbClr val="8CDDF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737489" cy="747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33375" y="6527392"/>
            <a:ext cx="6597027" cy="2043336"/>
            <a:chOff x="0" y="0"/>
            <a:chExt cx="1737489" cy="5381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37489" cy="538162"/>
            </a:xfrm>
            <a:custGeom>
              <a:avLst/>
              <a:gdLst/>
              <a:ahLst/>
              <a:cxnLst/>
              <a:rect r="r" b="b" t="t" l="l"/>
              <a:pathLst>
                <a:path h="538162" w="1737489">
                  <a:moveTo>
                    <a:pt x="19950" y="0"/>
                  </a:moveTo>
                  <a:lnTo>
                    <a:pt x="1717538" y="0"/>
                  </a:lnTo>
                  <a:cubicBezTo>
                    <a:pt x="1722830" y="0"/>
                    <a:pt x="1727904" y="2102"/>
                    <a:pt x="1731645" y="5843"/>
                  </a:cubicBezTo>
                  <a:cubicBezTo>
                    <a:pt x="1735387" y="9585"/>
                    <a:pt x="1737489" y="14659"/>
                    <a:pt x="1737489" y="19950"/>
                  </a:cubicBezTo>
                  <a:lnTo>
                    <a:pt x="1737489" y="518212"/>
                  </a:lnTo>
                  <a:cubicBezTo>
                    <a:pt x="1737489" y="523503"/>
                    <a:pt x="1735387" y="528578"/>
                    <a:pt x="1731645" y="532319"/>
                  </a:cubicBezTo>
                  <a:cubicBezTo>
                    <a:pt x="1727904" y="536061"/>
                    <a:pt x="1722830" y="538162"/>
                    <a:pt x="1717538" y="538162"/>
                  </a:cubicBezTo>
                  <a:lnTo>
                    <a:pt x="19950" y="538162"/>
                  </a:lnTo>
                  <a:cubicBezTo>
                    <a:pt x="14659" y="538162"/>
                    <a:pt x="9585" y="536061"/>
                    <a:pt x="5843" y="532319"/>
                  </a:cubicBezTo>
                  <a:cubicBezTo>
                    <a:pt x="2102" y="528578"/>
                    <a:pt x="0" y="523503"/>
                    <a:pt x="0" y="518212"/>
                  </a:cubicBezTo>
                  <a:lnTo>
                    <a:pt x="0" y="19950"/>
                  </a:lnTo>
                  <a:cubicBezTo>
                    <a:pt x="0" y="14659"/>
                    <a:pt x="2102" y="9585"/>
                    <a:pt x="5843" y="5843"/>
                  </a:cubicBezTo>
                  <a:cubicBezTo>
                    <a:pt x="9585" y="2102"/>
                    <a:pt x="14659" y="0"/>
                    <a:pt x="19950" y="0"/>
                  </a:cubicBezTo>
                  <a:close/>
                </a:path>
              </a:pathLst>
            </a:custGeom>
            <a:solidFill>
              <a:srgbClr val="8CDDF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737489" cy="595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3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92163" y="461745"/>
            <a:ext cx="3243957" cy="1133910"/>
            <a:chOff x="0" y="0"/>
            <a:chExt cx="474894" cy="16599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74894" cy="165997"/>
            </a:xfrm>
            <a:custGeom>
              <a:avLst/>
              <a:gdLst/>
              <a:ahLst/>
              <a:cxnLst/>
              <a:rect r="r" b="b" t="t" l="l"/>
              <a:pathLst>
                <a:path h="165997" w="474894">
                  <a:moveTo>
                    <a:pt x="82998" y="0"/>
                  </a:moveTo>
                  <a:lnTo>
                    <a:pt x="391895" y="0"/>
                  </a:lnTo>
                  <a:cubicBezTo>
                    <a:pt x="413908" y="0"/>
                    <a:pt x="435019" y="8744"/>
                    <a:pt x="450584" y="24310"/>
                  </a:cubicBezTo>
                  <a:cubicBezTo>
                    <a:pt x="466149" y="39875"/>
                    <a:pt x="474894" y="60986"/>
                    <a:pt x="474894" y="82998"/>
                  </a:cubicBezTo>
                  <a:lnTo>
                    <a:pt x="474894" y="82998"/>
                  </a:lnTo>
                  <a:cubicBezTo>
                    <a:pt x="474894" y="105011"/>
                    <a:pt x="466149" y="126122"/>
                    <a:pt x="450584" y="141687"/>
                  </a:cubicBezTo>
                  <a:cubicBezTo>
                    <a:pt x="435019" y="157252"/>
                    <a:pt x="413908" y="165997"/>
                    <a:pt x="391895" y="165997"/>
                  </a:cubicBezTo>
                  <a:lnTo>
                    <a:pt x="82998" y="165997"/>
                  </a:lnTo>
                  <a:cubicBezTo>
                    <a:pt x="60986" y="165997"/>
                    <a:pt x="39875" y="157252"/>
                    <a:pt x="24310" y="141687"/>
                  </a:cubicBezTo>
                  <a:cubicBezTo>
                    <a:pt x="8744" y="126122"/>
                    <a:pt x="0" y="105011"/>
                    <a:pt x="0" y="82998"/>
                  </a:cubicBezTo>
                  <a:lnTo>
                    <a:pt x="0" y="82998"/>
                  </a:lnTo>
                  <a:cubicBezTo>
                    <a:pt x="0" y="60986"/>
                    <a:pt x="8744" y="39875"/>
                    <a:pt x="24310" y="24310"/>
                  </a:cubicBezTo>
                  <a:cubicBezTo>
                    <a:pt x="39875" y="8744"/>
                    <a:pt x="60986" y="0"/>
                    <a:pt x="82998" y="0"/>
                  </a:cubicBezTo>
                  <a:close/>
                </a:path>
              </a:pathLst>
            </a:custGeom>
            <a:solidFill>
              <a:srgbClr val="6FC1E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74894" cy="204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695649" y="683908"/>
            <a:ext cx="937126" cy="689583"/>
          </a:xfrm>
          <a:custGeom>
            <a:avLst/>
            <a:gdLst/>
            <a:ahLst/>
            <a:cxnLst/>
            <a:rect r="r" b="b" t="t" l="l"/>
            <a:pathLst>
              <a:path h="689583" w="937126">
                <a:moveTo>
                  <a:pt x="0" y="0"/>
                </a:moveTo>
                <a:lnTo>
                  <a:pt x="937126" y="0"/>
                </a:lnTo>
                <a:lnTo>
                  <a:pt x="937126" y="689584"/>
                </a:lnTo>
                <a:lnTo>
                  <a:pt x="0" y="6895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32775" y="802390"/>
            <a:ext cx="1504960" cy="452620"/>
          </a:xfrm>
          <a:custGeom>
            <a:avLst/>
            <a:gdLst/>
            <a:ahLst/>
            <a:cxnLst/>
            <a:rect r="r" b="b" t="t" l="l"/>
            <a:pathLst>
              <a:path h="452620" w="1504960">
                <a:moveTo>
                  <a:pt x="0" y="0"/>
                </a:moveTo>
                <a:lnTo>
                  <a:pt x="1504960" y="0"/>
                </a:lnTo>
                <a:lnTo>
                  <a:pt x="1504960" y="452620"/>
                </a:lnTo>
                <a:lnTo>
                  <a:pt x="0" y="4526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716666" y="1255010"/>
            <a:ext cx="3463507" cy="7710963"/>
          </a:xfrm>
          <a:custGeom>
            <a:avLst/>
            <a:gdLst/>
            <a:ahLst/>
            <a:cxnLst/>
            <a:rect r="r" b="b" t="t" l="l"/>
            <a:pathLst>
              <a:path h="7710963" w="3463507">
                <a:moveTo>
                  <a:pt x="0" y="0"/>
                </a:moveTo>
                <a:lnTo>
                  <a:pt x="3463508" y="0"/>
                </a:lnTo>
                <a:lnTo>
                  <a:pt x="3463508" y="7710962"/>
                </a:lnTo>
                <a:lnTo>
                  <a:pt x="0" y="77109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3769737" y="1255010"/>
            <a:ext cx="3463507" cy="7710963"/>
          </a:xfrm>
          <a:custGeom>
            <a:avLst/>
            <a:gdLst/>
            <a:ahLst/>
            <a:cxnLst/>
            <a:rect r="r" b="b" t="t" l="l"/>
            <a:pathLst>
              <a:path h="7710963" w="3463507">
                <a:moveTo>
                  <a:pt x="0" y="0"/>
                </a:moveTo>
                <a:lnTo>
                  <a:pt x="3463507" y="0"/>
                </a:lnTo>
                <a:lnTo>
                  <a:pt x="3463507" y="7710962"/>
                </a:lnTo>
                <a:lnTo>
                  <a:pt x="0" y="77109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825833" y="2136437"/>
            <a:ext cx="5549061" cy="1111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24"/>
              </a:lnSpc>
              <a:spcBef>
                <a:spcPct val="0"/>
              </a:spcBef>
            </a:pPr>
            <a:r>
              <a:rPr lang="en-US" b="true" sz="7499">
                <a:solidFill>
                  <a:srgbClr val="8CDDFD"/>
                </a:solidFill>
                <a:latin typeface="Poppins Bold"/>
                <a:ea typeface="Poppins Bold"/>
                <a:cs typeface="Poppins Bold"/>
                <a:sym typeface="Poppins Bold"/>
              </a:rPr>
              <a:t>Lo stile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014142" y="3604928"/>
            <a:ext cx="5910282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1" indent="-269876" lvl="1">
              <a:lnSpc>
                <a:spcPts val="2600"/>
              </a:lnSpc>
              <a:buFont typeface="Arial"/>
              <a:buChar char="•"/>
            </a:pPr>
            <a:r>
              <a:rPr lang="en-US" b="true" sz="25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Due schermate interconnesse e complementari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921683" y="6673965"/>
            <a:ext cx="6151428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1" indent="-269876" lvl="1">
              <a:lnSpc>
                <a:spcPts val="2600"/>
              </a:lnSpc>
              <a:buFont typeface="Arial"/>
              <a:buChar char="•"/>
            </a:pPr>
            <a:r>
              <a:rPr lang="en-US" b="true" sz="25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Interfaccia ispirata al mondo dei videogiochi classici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269504" y="4342014"/>
            <a:ext cx="5524769" cy="1511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88"/>
              </a:lnSpc>
            </a:pPr>
            <a:r>
              <a:rPr lang="en-US" sz="1699">
                <a:solidFill>
                  <a:srgbClr val="3C6EAB"/>
                </a:solidFill>
                <a:latin typeface="Poppins"/>
                <a:ea typeface="Poppins"/>
                <a:cs typeface="Poppins"/>
                <a:sym typeface="Poppins"/>
              </a:rPr>
              <a:t>La prima presenta una galleria dinamica di carte digitali, un richiamo all’estetica delle carte collezionabili fisiche.</a:t>
            </a:r>
          </a:p>
          <a:p>
            <a:pPr algn="ctr" marL="0" indent="0" lvl="0">
              <a:lnSpc>
                <a:spcPts val="1988"/>
              </a:lnSpc>
            </a:pPr>
            <a:r>
              <a:rPr lang="en-US" sz="1699">
                <a:solidFill>
                  <a:srgbClr val="3C6EAB"/>
                </a:solidFill>
                <a:latin typeface="Poppins"/>
                <a:ea typeface="Poppins"/>
                <a:cs typeface="Poppins"/>
                <a:sym typeface="Poppins"/>
              </a:rPr>
              <a:t>Selezionando una card, si apre la seconda schermata dedicata alla scheda dettaglio del Pokémon prescelto.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177045" y="7451692"/>
            <a:ext cx="5399462" cy="1016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988"/>
              </a:lnSpc>
            </a:pPr>
            <a:r>
              <a:rPr lang="en-US" sz="1699">
                <a:solidFill>
                  <a:srgbClr val="3C6EAB"/>
                </a:solidFill>
                <a:latin typeface="Poppins"/>
                <a:ea typeface="Poppins"/>
                <a:cs typeface="Poppins"/>
                <a:sym typeface="Poppins"/>
              </a:rPr>
              <a:t>Il design pixelato utilizzato per loghi, icone, testi e animazioni GIF evoca i primi videogiochi e aggiunge un richiamo alla nostalgia dei primi fan della serie.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70197" y="1691446"/>
            <a:ext cx="12687804" cy="9451509"/>
            <a:chOff x="0" y="0"/>
            <a:chExt cx="1155115" cy="8604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55115" cy="860478"/>
            </a:xfrm>
            <a:custGeom>
              <a:avLst/>
              <a:gdLst/>
              <a:ahLst/>
              <a:cxnLst/>
              <a:rect r="r" b="b" t="t" l="l"/>
              <a:pathLst>
                <a:path h="860478" w="1155115">
                  <a:moveTo>
                    <a:pt x="41493" y="0"/>
                  </a:moveTo>
                  <a:lnTo>
                    <a:pt x="1113622" y="0"/>
                  </a:lnTo>
                  <a:cubicBezTo>
                    <a:pt x="1124626" y="0"/>
                    <a:pt x="1135180" y="4372"/>
                    <a:pt x="1142962" y="12153"/>
                  </a:cubicBezTo>
                  <a:cubicBezTo>
                    <a:pt x="1150743" y="19934"/>
                    <a:pt x="1155115" y="30488"/>
                    <a:pt x="1155115" y="41493"/>
                  </a:cubicBezTo>
                  <a:lnTo>
                    <a:pt x="1155115" y="818985"/>
                  </a:lnTo>
                  <a:cubicBezTo>
                    <a:pt x="1155115" y="841901"/>
                    <a:pt x="1136538" y="860478"/>
                    <a:pt x="1113622" y="860478"/>
                  </a:cubicBezTo>
                  <a:lnTo>
                    <a:pt x="41493" y="860478"/>
                  </a:lnTo>
                  <a:cubicBezTo>
                    <a:pt x="18577" y="860478"/>
                    <a:pt x="0" y="841901"/>
                    <a:pt x="0" y="818985"/>
                  </a:cubicBezTo>
                  <a:lnTo>
                    <a:pt x="0" y="41493"/>
                  </a:lnTo>
                  <a:cubicBezTo>
                    <a:pt x="0" y="30488"/>
                    <a:pt x="4372" y="19934"/>
                    <a:pt x="12153" y="12153"/>
                  </a:cubicBezTo>
                  <a:cubicBezTo>
                    <a:pt x="19934" y="4372"/>
                    <a:pt x="30488" y="0"/>
                    <a:pt x="41493" y="0"/>
                  </a:cubicBezTo>
                  <a:close/>
                </a:path>
              </a:pathLst>
            </a:custGeom>
            <a:solidFill>
              <a:srgbClr val="0E355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155115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649490" y="3349203"/>
            <a:ext cx="639485" cy="63948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C6EA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057039" y="3349203"/>
            <a:ext cx="639485" cy="63948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C6EA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649490" y="6096959"/>
            <a:ext cx="639485" cy="63948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C6EA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057039" y="6096959"/>
            <a:ext cx="639485" cy="639485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C6EAB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309816" y="461745"/>
            <a:ext cx="3243957" cy="1133910"/>
            <a:chOff x="0" y="0"/>
            <a:chExt cx="474894" cy="16599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74894" cy="165997"/>
            </a:xfrm>
            <a:custGeom>
              <a:avLst/>
              <a:gdLst/>
              <a:ahLst/>
              <a:cxnLst/>
              <a:rect r="r" b="b" t="t" l="l"/>
              <a:pathLst>
                <a:path h="165997" w="474894">
                  <a:moveTo>
                    <a:pt x="82998" y="0"/>
                  </a:moveTo>
                  <a:lnTo>
                    <a:pt x="391895" y="0"/>
                  </a:lnTo>
                  <a:cubicBezTo>
                    <a:pt x="413908" y="0"/>
                    <a:pt x="435019" y="8744"/>
                    <a:pt x="450584" y="24310"/>
                  </a:cubicBezTo>
                  <a:cubicBezTo>
                    <a:pt x="466149" y="39875"/>
                    <a:pt x="474894" y="60986"/>
                    <a:pt x="474894" y="82998"/>
                  </a:cubicBezTo>
                  <a:lnTo>
                    <a:pt x="474894" y="82998"/>
                  </a:lnTo>
                  <a:cubicBezTo>
                    <a:pt x="474894" y="105011"/>
                    <a:pt x="466149" y="126122"/>
                    <a:pt x="450584" y="141687"/>
                  </a:cubicBezTo>
                  <a:cubicBezTo>
                    <a:pt x="435019" y="157252"/>
                    <a:pt x="413908" y="165997"/>
                    <a:pt x="391895" y="165997"/>
                  </a:cubicBezTo>
                  <a:lnTo>
                    <a:pt x="82998" y="165997"/>
                  </a:lnTo>
                  <a:cubicBezTo>
                    <a:pt x="60986" y="165997"/>
                    <a:pt x="39875" y="157252"/>
                    <a:pt x="24310" y="141687"/>
                  </a:cubicBezTo>
                  <a:cubicBezTo>
                    <a:pt x="8744" y="126122"/>
                    <a:pt x="0" y="105011"/>
                    <a:pt x="0" y="82998"/>
                  </a:cubicBezTo>
                  <a:lnTo>
                    <a:pt x="0" y="82998"/>
                  </a:lnTo>
                  <a:cubicBezTo>
                    <a:pt x="0" y="60986"/>
                    <a:pt x="8744" y="39875"/>
                    <a:pt x="24310" y="24310"/>
                  </a:cubicBezTo>
                  <a:cubicBezTo>
                    <a:pt x="39875" y="8744"/>
                    <a:pt x="60986" y="0"/>
                    <a:pt x="82998" y="0"/>
                  </a:cubicBezTo>
                  <a:close/>
                </a:path>
              </a:pathLst>
            </a:custGeom>
            <a:solidFill>
              <a:srgbClr val="6FC1E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474894" cy="204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4613302" y="683908"/>
            <a:ext cx="937126" cy="689583"/>
          </a:xfrm>
          <a:custGeom>
            <a:avLst/>
            <a:gdLst/>
            <a:ahLst/>
            <a:cxnLst/>
            <a:rect r="r" b="b" t="t" l="l"/>
            <a:pathLst>
              <a:path h="689583" w="937126">
                <a:moveTo>
                  <a:pt x="0" y="0"/>
                </a:moveTo>
                <a:lnTo>
                  <a:pt x="937126" y="0"/>
                </a:lnTo>
                <a:lnTo>
                  <a:pt x="937126" y="689584"/>
                </a:lnTo>
                <a:lnTo>
                  <a:pt x="0" y="6895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5550428" y="802390"/>
            <a:ext cx="1504960" cy="452620"/>
          </a:xfrm>
          <a:custGeom>
            <a:avLst/>
            <a:gdLst/>
            <a:ahLst/>
            <a:cxnLst/>
            <a:rect r="r" b="b" t="t" l="l"/>
            <a:pathLst>
              <a:path h="452620" w="1504960">
                <a:moveTo>
                  <a:pt x="0" y="0"/>
                </a:moveTo>
                <a:lnTo>
                  <a:pt x="1504960" y="0"/>
                </a:lnTo>
                <a:lnTo>
                  <a:pt x="1504960" y="452620"/>
                </a:lnTo>
                <a:lnTo>
                  <a:pt x="0" y="4526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126920" y="1937358"/>
            <a:ext cx="4667710" cy="7696684"/>
          </a:xfrm>
          <a:custGeom>
            <a:avLst/>
            <a:gdLst/>
            <a:ahLst/>
            <a:cxnLst/>
            <a:rect r="r" b="b" t="t" l="l"/>
            <a:pathLst>
              <a:path h="7696684" w="4667710">
                <a:moveTo>
                  <a:pt x="0" y="0"/>
                </a:moveTo>
                <a:lnTo>
                  <a:pt x="4667710" y="0"/>
                </a:lnTo>
                <a:lnTo>
                  <a:pt x="4667710" y="7696683"/>
                </a:lnTo>
                <a:lnTo>
                  <a:pt x="0" y="76966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7649490" y="4104601"/>
            <a:ext cx="3517301" cy="36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00"/>
              </a:lnSpc>
            </a:pPr>
            <a:r>
              <a:rPr lang="en-US" b="true" sz="2500">
                <a:solidFill>
                  <a:srgbClr val="8CDDF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Lista Pokémon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057039" y="4090650"/>
            <a:ext cx="4024907" cy="36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00"/>
              </a:lnSpc>
            </a:pPr>
            <a:r>
              <a:rPr lang="en-US" b="true" sz="2500">
                <a:solidFill>
                  <a:srgbClr val="8CDDF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Icona Back To Top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649490" y="6852357"/>
            <a:ext cx="4053501" cy="36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00"/>
              </a:lnSpc>
            </a:pPr>
            <a:r>
              <a:rPr lang="en-US" b="true" sz="2500">
                <a:solidFill>
                  <a:srgbClr val="8CDDF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Icona Pokémon preferito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057039" y="6853601"/>
            <a:ext cx="4202261" cy="36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00"/>
              </a:lnSpc>
            </a:pPr>
            <a:r>
              <a:rPr lang="en-US" b="true" sz="2500">
                <a:solidFill>
                  <a:srgbClr val="8CDDF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Bottone Impostazioni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851822" y="3421667"/>
            <a:ext cx="363188" cy="476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5"/>
              </a:lnSpc>
            </a:pPr>
            <a:r>
              <a:rPr lang="en-US" b="true" sz="3293" spc="-125">
                <a:solidFill>
                  <a:srgbClr val="8CDDFD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1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259371" y="3421667"/>
            <a:ext cx="363188" cy="476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5"/>
              </a:lnSpc>
            </a:pPr>
            <a:r>
              <a:rPr lang="en-US" b="true" sz="3293" spc="-125">
                <a:solidFill>
                  <a:srgbClr val="8CDDFD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2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851822" y="6169424"/>
            <a:ext cx="363188" cy="476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5"/>
              </a:lnSpc>
            </a:pPr>
            <a:r>
              <a:rPr lang="en-US" b="true" sz="3293" spc="-125">
                <a:solidFill>
                  <a:srgbClr val="8CDDFD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3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214238" y="6188474"/>
            <a:ext cx="363188" cy="476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5"/>
              </a:lnSpc>
            </a:pPr>
            <a:r>
              <a:rPr lang="en-US" b="true" sz="3293" spc="-125">
                <a:solidFill>
                  <a:srgbClr val="8CDDFD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4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649490" y="4525235"/>
            <a:ext cx="4172275" cy="1263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88"/>
              </a:lnSpc>
            </a:pPr>
            <a:r>
              <a:rPr lang="en-US" sz="1699">
                <a:solidFill>
                  <a:srgbClr val="8CDDFD"/>
                </a:solidFill>
                <a:latin typeface="Poppins"/>
                <a:ea typeface="Poppins"/>
                <a:cs typeface="Poppins"/>
                <a:sym typeface="Poppins"/>
              </a:rPr>
              <a:t>La colonne della griglia si adattano alla dimensione dello schermo del dispositivo, così da permettere una corretta visione anche sui dispositivi più piccoli.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057039" y="4525235"/>
            <a:ext cx="4202261" cy="273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88"/>
              </a:lnSpc>
            </a:pPr>
            <a:r>
              <a:rPr lang="en-US" sz="1699">
                <a:solidFill>
                  <a:srgbClr val="8CDDFD"/>
                </a:solidFill>
                <a:latin typeface="Poppins"/>
                <a:ea typeface="Poppins"/>
                <a:cs typeface="Poppins"/>
                <a:sym typeface="Poppins"/>
              </a:rPr>
              <a:t>Permette di tornare all’inizio della lista.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649490" y="7255185"/>
            <a:ext cx="4172275" cy="520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88"/>
              </a:lnSpc>
            </a:pPr>
            <a:r>
              <a:rPr lang="en-US" sz="1699">
                <a:solidFill>
                  <a:srgbClr val="8CDDFD"/>
                </a:solidFill>
                <a:latin typeface="Poppins Light"/>
                <a:ea typeface="Poppins Light"/>
                <a:cs typeface="Poppins Light"/>
                <a:sym typeface="Poppins Light"/>
              </a:rPr>
              <a:t>Mostra il Pokémon correntemente selezionato come preferito.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3057039" y="7255185"/>
            <a:ext cx="4202261" cy="520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88"/>
              </a:lnSpc>
            </a:pPr>
            <a:r>
              <a:rPr lang="en-US" sz="1699">
                <a:solidFill>
                  <a:srgbClr val="8CDDFD"/>
                </a:solidFill>
                <a:latin typeface="Poppins"/>
                <a:ea typeface="Poppins"/>
                <a:cs typeface="Poppins"/>
                <a:sym typeface="Poppins"/>
              </a:rPr>
              <a:t>Permette di aprire la sezione delle impostazioni.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39067" y="494250"/>
            <a:ext cx="12737715" cy="1111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24"/>
              </a:lnSpc>
              <a:spcBef>
                <a:spcPct val="0"/>
              </a:spcBef>
            </a:pPr>
            <a:r>
              <a:rPr lang="en-US" b="true" sz="7499">
                <a:solidFill>
                  <a:srgbClr val="8CDDFD"/>
                </a:solidFill>
                <a:latin typeface="Poppins Bold"/>
                <a:ea typeface="Poppins Bold"/>
                <a:cs typeface="Poppins Bold"/>
                <a:sym typeface="Poppins Bold"/>
              </a:rPr>
              <a:t>Schermata  lista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122646" y="2178262"/>
            <a:ext cx="7782906" cy="599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80"/>
              </a:lnSpc>
              <a:spcBef>
                <a:spcPct val="0"/>
              </a:spcBef>
            </a:pPr>
            <a:r>
              <a:rPr lang="en-US" b="true" sz="4000">
                <a:solidFill>
                  <a:srgbClr val="FCCA46"/>
                </a:solidFill>
                <a:latin typeface="Poppins Bold"/>
                <a:ea typeface="Poppins Bold"/>
                <a:cs typeface="Poppins Bold"/>
                <a:sym typeface="Poppins Bold"/>
              </a:rPr>
              <a:t>Elementi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7692430" y="7946339"/>
            <a:ext cx="639485" cy="639485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C6EAB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7692430" y="8765675"/>
            <a:ext cx="4053501" cy="36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00"/>
              </a:lnSpc>
            </a:pPr>
            <a:r>
              <a:rPr lang="en-US" b="true" sz="2500">
                <a:solidFill>
                  <a:srgbClr val="8CDDF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Bottone Ricerca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7851822" y="8037354"/>
            <a:ext cx="363188" cy="476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5"/>
              </a:lnSpc>
            </a:pPr>
            <a:r>
              <a:rPr lang="en-US" b="true" sz="3293" spc="-125">
                <a:solidFill>
                  <a:srgbClr val="8CDDFD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5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7692430" y="9218138"/>
            <a:ext cx="4172275" cy="768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88"/>
              </a:lnSpc>
            </a:pPr>
            <a:r>
              <a:rPr lang="en-US" sz="1699">
                <a:solidFill>
                  <a:srgbClr val="8CDDFD"/>
                </a:solidFill>
                <a:latin typeface="Poppins Light"/>
                <a:ea typeface="Poppins Light"/>
                <a:cs typeface="Poppins Light"/>
                <a:sym typeface="Poppins Light"/>
              </a:rPr>
              <a:t>Permette di espandere/collassare la sezione di ricerca e filtraggio dei Pokémon.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748629"/>
            <a:ext cx="18288000" cy="9451509"/>
            <a:chOff x="0" y="0"/>
            <a:chExt cx="1664964" cy="8604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4964" cy="860478"/>
            </a:xfrm>
            <a:custGeom>
              <a:avLst/>
              <a:gdLst/>
              <a:ahLst/>
              <a:cxnLst/>
              <a:rect r="r" b="b" t="t" l="l"/>
              <a:pathLst>
                <a:path h="860478" w="1664964">
                  <a:moveTo>
                    <a:pt x="28787" y="0"/>
                  </a:moveTo>
                  <a:lnTo>
                    <a:pt x="1636177" y="0"/>
                  </a:lnTo>
                  <a:cubicBezTo>
                    <a:pt x="1652076" y="0"/>
                    <a:pt x="1664964" y="12888"/>
                    <a:pt x="1664964" y="28787"/>
                  </a:cubicBezTo>
                  <a:lnTo>
                    <a:pt x="1664964" y="831691"/>
                  </a:lnTo>
                  <a:cubicBezTo>
                    <a:pt x="1664964" y="847590"/>
                    <a:pt x="1652076" y="860478"/>
                    <a:pt x="1636177" y="860478"/>
                  </a:cubicBezTo>
                  <a:lnTo>
                    <a:pt x="28787" y="860478"/>
                  </a:lnTo>
                  <a:cubicBezTo>
                    <a:pt x="12888" y="860478"/>
                    <a:pt x="0" y="847590"/>
                    <a:pt x="0" y="831691"/>
                  </a:cubicBezTo>
                  <a:lnTo>
                    <a:pt x="0" y="28787"/>
                  </a:lnTo>
                  <a:cubicBezTo>
                    <a:pt x="0" y="12888"/>
                    <a:pt x="12888" y="0"/>
                    <a:pt x="28787" y="0"/>
                  </a:cubicBezTo>
                  <a:close/>
                </a:path>
              </a:pathLst>
            </a:custGeom>
            <a:solidFill>
              <a:srgbClr val="0E355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64964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412706" y="3113540"/>
            <a:ext cx="639485" cy="63948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C6EA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252108" y="3113540"/>
            <a:ext cx="639485" cy="63948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C6EA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4327583" y="237013"/>
            <a:ext cx="3243957" cy="1133910"/>
            <a:chOff x="0" y="0"/>
            <a:chExt cx="474894" cy="16599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74894" cy="165997"/>
            </a:xfrm>
            <a:custGeom>
              <a:avLst/>
              <a:gdLst/>
              <a:ahLst/>
              <a:cxnLst/>
              <a:rect r="r" b="b" t="t" l="l"/>
              <a:pathLst>
                <a:path h="165997" w="474894">
                  <a:moveTo>
                    <a:pt x="82998" y="0"/>
                  </a:moveTo>
                  <a:lnTo>
                    <a:pt x="391895" y="0"/>
                  </a:lnTo>
                  <a:cubicBezTo>
                    <a:pt x="413908" y="0"/>
                    <a:pt x="435019" y="8744"/>
                    <a:pt x="450584" y="24310"/>
                  </a:cubicBezTo>
                  <a:cubicBezTo>
                    <a:pt x="466149" y="39875"/>
                    <a:pt x="474894" y="60986"/>
                    <a:pt x="474894" y="82998"/>
                  </a:cubicBezTo>
                  <a:lnTo>
                    <a:pt x="474894" y="82998"/>
                  </a:lnTo>
                  <a:cubicBezTo>
                    <a:pt x="474894" y="105011"/>
                    <a:pt x="466149" y="126122"/>
                    <a:pt x="450584" y="141687"/>
                  </a:cubicBezTo>
                  <a:cubicBezTo>
                    <a:pt x="435019" y="157252"/>
                    <a:pt x="413908" y="165997"/>
                    <a:pt x="391895" y="165997"/>
                  </a:cubicBezTo>
                  <a:lnTo>
                    <a:pt x="82998" y="165997"/>
                  </a:lnTo>
                  <a:cubicBezTo>
                    <a:pt x="60986" y="165997"/>
                    <a:pt x="39875" y="157252"/>
                    <a:pt x="24310" y="141687"/>
                  </a:cubicBezTo>
                  <a:cubicBezTo>
                    <a:pt x="8744" y="126122"/>
                    <a:pt x="0" y="105011"/>
                    <a:pt x="0" y="82998"/>
                  </a:cubicBezTo>
                  <a:lnTo>
                    <a:pt x="0" y="82998"/>
                  </a:lnTo>
                  <a:cubicBezTo>
                    <a:pt x="0" y="60986"/>
                    <a:pt x="8744" y="39875"/>
                    <a:pt x="24310" y="24310"/>
                  </a:cubicBezTo>
                  <a:cubicBezTo>
                    <a:pt x="39875" y="8744"/>
                    <a:pt x="60986" y="0"/>
                    <a:pt x="82998" y="0"/>
                  </a:cubicBezTo>
                  <a:close/>
                </a:path>
              </a:pathLst>
            </a:custGeom>
            <a:solidFill>
              <a:srgbClr val="6FC1E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74894" cy="204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4631069" y="459176"/>
            <a:ext cx="937126" cy="689583"/>
          </a:xfrm>
          <a:custGeom>
            <a:avLst/>
            <a:gdLst/>
            <a:ahLst/>
            <a:cxnLst/>
            <a:rect r="r" b="b" t="t" l="l"/>
            <a:pathLst>
              <a:path h="689583" w="937126">
                <a:moveTo>
                  <a:pt x="0" y="0"/>
                </a:moveTo>
                <a:lnTo>
                  <a:pt x="937126" y="0"/>
                </a:lnTo>
                <a:lnTo>
                  <a:pt x="937126" y="689583"/>
                </a:lnTo>
                <a:lnTo>
                  <a:pt x="0" y="6895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568195" y="577658"/>
            <a:ext cx="1504960" cy="452620"/>
          </a:xfrm>
          <a:custGeom>
            <a:avLst/>
            <a:gdLst/>
            <a:ahLst/>
            <a:cxnLst/>
            <a:rect r="r" b="b" t="t" l="l"/>
            <a:pathLst>
              <a:path h="452620" w="1504960">
                <a:moveTo>
                  <a:pt x="0" y="0"/>
                </a:moveTo>
                <a:lnTo>
                  <a:pt x="1504960" y="0"/>
                </a:lnTo>
                <a:lnTo>
                  <a:pt x="1504960" y="452619"/>
                </a:lnTo>
                <a:lnTo>
                  <a:pt x="0" y="4526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318819" y="3255483"/>
            <a:ext cx="3517301" cy="36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00"/>
              </a:lnSpc>
            </a:pPr>
            <a:r>
              <a:rPr lang="en-US" b="true" sz="2500">
                <a:solidFill>
                  <a:srgbClr val="8CDDF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LazyVerticalGrid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158293" y="3255483"/>
            <a:ext cx="4024907" cy="36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00"/>
              </a:lnSpc>
            </a:pPr>
            <a:r>
              <a:rPr lang="en-US" b="true" sz="2500">
                <a:solidFill>
                  <a:srgbClr val="8CDDF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AsyncImage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615037" y="3186005"/>
            <a:ext cx="363188" cy="476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5"/>
              </a:lnSpc>
            </a:pPr>
            <a:r>
              <a:rPr lang="en-US" b="true" sz="3293" spc="-125">
                <a:solidFill>
                  <a:srgbClr val="8CDDFD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454440" y="3186005"/>
            <a:ext cx="363188" cy="476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5"/>
              </a:lnSpc>
            </a:pPr>
            <a:r>
              <a:rPr lang="en-US" b="true" sz="3293" spc="-125">
                <a:solidFill>
                  <a:srgbClr val="8CDDFD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412706" y="3849165"/>
            <a:ext cx="4172275" cy="1016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988"/>
              </a:lnSpc>
            </a:pPr>
            <a:r>
              <a:rPr lang="en-US" sz="1699">
                <a:solidFill>
                  <a:srgbClr val="8CDDFD"/>
                </a:solidFill>
                <a:latin typeface="Poppins Light"/>
                <a:ea typeface="Poppins Light"/>
                <a:cs typeface="Poppins Light"/>
                <a:sym typeface="Poppins Light"/>
              </a:rPr>
              <a:t>Usato per mostrare la griglia di carte di Pokémon, così da gestire la visualizzazione della lista in modo efficiente vista la sua estensione.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356506" y="3849165"/>
            <a:ext cx="4202261" cy="1016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88"/>
              </a:lnSpc>
            </a:pPr>
            <a:r>
              <a:rPr lang="en-US" sz="1699">
                <a:solidFill>
                  <a:srgbClr val="8CDDFD"/>
                </a:solidFill>
                <a:latin typeface="Poppins"/>
                <a:ea typeface="Poppins"/>
                <a:cs typeface="Poppins"/>
                <a:sym typeface="Poppins"/>
              </a:rPr>
              <a:t>Utilizzato per recuperare le GIF animate dal loro URL, ottenuto dalla PokeAPI; permette di eseguire una ImageRequest in modo asincrono.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21656" y="256063"/>
            <a:ext cx="12737715" cy="1111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24"/>
              </a:lnSpc>
              <a:spcBef>
                <a:spcPct val="0"/>
              </a:spcBef>
            </a:pPr>
            <a:r>
              <a:rPr lang="en-US" b="true" sz="7499">
                <a:solidFill>
                  <a:srgbClr val="8CDDFD"/>
                </a:solidFill>
                <a:latin typeface="Poppins Bold"/>
                <a:ea typeface="Poppins Bold"/>
                <a:cs typeface="Poppins Bold"/>
                <a:sym typeface="Poppins Bold"/>
              </a:rPr>
              <a:t>Uno sguardo al codice...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104800" y="2133839"/>
            <a:ext cx="8960362" cy="599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80"/>
              </a:lnSpc>
              <a:spcBef>
                <a:spcPct val="0"/>
              </a:spcBef>
            </a:pPr>
            <a:r>
              <a:rPr lang="en-US" b="true" sz="4000">
                <a:solidFill>
                  <a:srgbClr val="FCCA46"/>
                </a:solidFill>
                <a:latin typeface="Poppins Bold"/>
                <a:ea typeface="Poppins Bold"/>
                <a:cs typeface="Poppins Bold"/>
                <a:sym typeface="Poppins Bold"/>
              </a:rPr>
              <a:t>Per la lista...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746418" y="6502959"/>
            <a:ext cx="8877764" cy="2970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2"/>
              </a:lnSpc>
            </a:pPr>
            <a:r>
              <a:rPr lang="en-US" sz="2300">
                <a:solidFill>
                  <a:srgbClr val="8CDDFD"/>
                </a:solidFill>
                <a:latin typeface="Poppins"/>
                <a:ea typeface="Poppins"/>
                <a:cs typeface="Poppins"/>
                <a:sym typeface="Poppins"/>
              </a:rPr>
              <a:t>Viene creato un elemento </a:t>
            </a:r>
            <a:r>
              <a:rPr lang="en-US" sz="2300" b="true">
                <a:solidFill>
                  <a:srgbClr val="8CDDFD"/>
                </a:solidFill>
                <a:latin typeface="Poppins Bold"/>
                <a:ea typeface="Poppins Bold"/>
                <a:cs typeface="Poppins Bold"/>
                <a:sym typeface="Poppins Bold"/>
              </a:rPr>
              <a:t>LazyGridState </a:t>
            </a:r>
            <a:r>
              <a:rPr lang="en-US" sz="2300">
                <a:solidFill>
                  <a:srgbClr val="8CDDFD"/>
                </a:solidFill>
                <a:latin typeface="Poppins"/>
                <a:ea typeface="Poppins"/>
                <a:cs typeface="Poppins"/>
                <a:sym typeface="Poppins"/>
              </a:rPr>
              <a:t>che mantiene informazioni sullo stato dello scorrimento della lista.</a:t>
            </a:r>
          </a:p>
          <a:p>
            <a:pPr algn="l">
              <a:lnSpc>
                <a:spcPts val="2392"/>
              </a:lnSpc>
            </a:pPr>
          </a:p>
          <a:p>
            <a:pPr algn="l">
              <a:lnSpc>
                <a:spcPts val="2392"/>
              </a:lnSpc>
            </a:pPr>
            <a:r>
              <a:rPr lang="en-US" sz="2300" b="true">
                <a:solidFill>
                  <a:srgbClr val="8CDDF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Quando l'utente clicca sul pulsante, il codice avvia una </a:t>
            </a:r>
            <a:r>
              <a:rPr lang="en-US" sz="2300" b="true">
                <a:solidFill>
                  <a:srgbClr val="8CDDFD"/>
                </a:solidFill>
                <a:latin typeface="Poppins Bold"/>
                <a:ea typeface="Poppins Bold"/>
                <a:cs typeface="Poppins Bold"/>
                <a:sym typeface="Poppins Bold"/>
              </a:rPr>
              <a:t>coroutine</a:t>
            </a:r>
            <a:r>
              <a:rPr lang="en-US" sz="2300" b="true">
                <a:solidFill>
                  <a:srgbClr val="8CDDF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per animare lo scorrimento della lista di Pokémon all'elemento iniziale (indice 0).</a:t>
            </a:r>
          </a:p>
          <a:p>
            <a:pPr algn="l">
              <a:lnSpc>
                <a:spcPts val="2392"/>
              </a:lnSpc>
            </a:pPr>
          </a:p>
          <a:p>
            <a:pPr algn="l">
              <a:lnSpc>
                <a:spcPts val="2392"/>
              </a:lnSpc>
            </a:pPr>
            <a:r>
              <a:rPr lang="en-US" sz="2300" b="true">
                <a:solidFill>
                  <a:srgbClr val="8CDDF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Il metodo </a:t>
            </a:r>
            <a:r>
              <a:rPr lang="en-US" sz="2300" b="true">
                <a:solidFill>
                  <a:srgbClr val="8CDDFD"/>
                </a:solidFill>
                <a:latin typeface="Poppins Bold"/>
                <a:ea typeface="Poppins Bold"/>
                <a:cs typeface="Poppins Bold"/>
                <a:sym typeface="Poppins Bold"/>
              </a:rPr>
              <a:t>animateScrollToItem</a:t>
            </a:r>
            <a:r>
              <a:rPr lang="en-US" sz="2300" b="true">
                <a:solidFill>
                  <a:srgbClr val="8CDDF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della LazyGridState viene utilizzato per eseguire l'animazione dello scorrimento.</a:t>
            </a:r>
          </a:p>
          <a:p>
            <a:pPr algn="l" marL="0" indent="0" lvl="0">
              <a:lnSpc>
                <a:spcPts val="2392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4663819" y="5627292"/>
            <a:ext cx="8960362" cy="599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80"/>
              </a:lnSpc>
              <a:spcBef>
                <a:spcPct val="0"/>
              </a:spcBef>
            </a:pPr>
            <a:r>
              <a:rPr lang="en-US" b="true" sz="4000">
                <a:solidFill>
                  <a:srgbClr val="FCCA46"/>
                </a:solidFill>
                <a:latin typeface="Poppins Bold"/>
                <a:ea typeface="Poppins Bold"/>
                <a:cs typeface="Poppins Bold"/>
                <a:sym typeface="Poppins Bold"/>
              </a:rPr>
              <a:t>Per l’icona Back To Top...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525907"/>
            <a:ext cx="18288000" cy="9451509"/>
            <a:chOff x="0" y="0"/>
            <a:chExt cx="1664964" cy="8604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4964" cy="860478"/>
            </a:xfrm>
            <a:custGeom>
              <a:avLst/>
              <a:gdLst/>
              <a:ahLst/>
              <a:cxnLst/>
              <a:rect r="r" b="b" t="t" l="l"/>
              <a:pathLst>
                <a:path h="860478" w="1664964">
                  <a:moveTo>
                    <a:pt x="28787" y="0"/>
                  </a:moveTo>
                  <a:lnTo>
                    <a:pt x="1636177" y="0"/>
                  </a:lnTo>
                  <a:cubicBezTo>
                    <a:pt x="1652076" y="0"/>
                    <a:pt x="1664964" y="12888"/>
                    <a:pt x="1664964" y="28787"/>
                  </a:cubicBezTo>
                  <a:lnTo>
                    <a:pt x="1664964" y="831691"/>
                  </a:lnTo>
                  <a:cubicBezTo>
                    <a:pt x="1664964" y="847590"/>
                    <a:pt x="1652076" y="860478"/>
                    <a:pt x="1636177" y="860478"/>
                  </a:cubicBezTo>
                  <a:lnTo>
                    <a:pt x="28787" y="860478"/>
                  </a:lnTo>
                  <a:cubicBezTo>
                    <a:pt x="12888" y="860478"/>
                    <a:pt x="0" y="847590"/>
                    <a:pt x="0" y="831691"/>
                  </a:cubicBezTo>
                  <a:lnTo>
                    <a:pt x="0" y="28787"/>
                  </a:lnTo>
                  <a:cubicBezTo>
                    <a:pt x="0" y="12888"/>
                    <a:pt x="12888" y="0"/>
                    <a:pt x="28787" y="0"/>
                  </a:cubicBezTo>
                  <a:close/>
                </a:path>
              </a:pathLst>
            </a:custGeom>
            <a:solidFill>
              <a:srgbClr val="1B569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64964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327583" y="237013"/>
            <a:ext cx="3243957" cy="1133910"/>
            <a:chOff x="0" y="0"/>
            <a:chExt cx="474894" cy="1659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4894" cy="165997"/>
            </a:xfrm>
            <a:custGeom>
              <a:avLst/>
              <a:gdLst/>
              <a:ahLst/>
              <a:cxnLst/>
              <a:rect r="r" b="b" t="t" l="l"/>
              <a:pathLst>
                <a:path h="165997" w="474894">
                  <a:moveTo>
                    <a:pt x="82998" y="0"/>
                  </a:moveTo>
                  <a:lnTo>
                    <a:pt x="391895" y="0"/>
                  </a:lnTo>
                  <a:cubicBezTo>
                    <a:pt x="413908" y="0"/>
                    <a:pt x="435019" y="8744"/>
                    <a:pt x="450584" y="24310"/>
                  </a:cubicBezTo>
                  <a:cubicBezTo>
                    <a:pt x="466149" y="39875"/>
                    <a:pt x="474894" y="60986"/>
                    <a:pt x="474894" y="82998"/>
                  </a:cubicBezTo>
                  <a:lnTo>
                    <a:pt x="474894" y="82998"/>
                  </a:lnTo>
                  <a:cubicBezTo>
                    <a:pt x="474894" y="105011"/>
                    <a:pt x="466149" y="126122"/>
                    <a:pt x="450584" y="141687"/>
                  </a:cubicBezTo>
                  <a:cubicBezTo>
                    <a:pt x="435019" y="157252"/>
                    <a:pt x="413908" y="165997"/>
                    <a:pt x="391895" y="165997"/>
                  </a:cubicBezTo>
                  <a:lnTo>
                    <a:pt x="82998" y="165997"/>
                  </a:lnTo>
                  <a:cubicBezTo>
                    <a:pt x="60986" y="165997"/>
                    <a:pt x="39875" y="157252"/>
                    <a:pt x="24310" y="141687"/>
                  </a:cubicBezTo>
                  <a:cubicBezTo>
                    <a:pt x="8744" y="126122"/>
                    <a:pt x="0" y="105011"/>
                    <a:pt x="0" y="82998"/>
                  </a:cubicBezTo>
                  <a:lnTo>
                    <a:pt x="0" y="82998"/>
                  </a:lnTo>
                  <a:cubicBezTo>
                    <a:pt x="0" y="60986"/>
                    <a:pt x="8744" y="39875"/>
                    <a:pt x="24310" y="24310"/>
                  </a:cubicBezTo>
                  <a:cubicBezTo>
                    <a:pt x="39875" y="8744"/>
                    <a:pt x="60986" y="0"/>
                    <a:pt x="82998" y="0"/>
                  </a:cubicBezTo>
                  <a:close/>
                </a:path>
              </a:pathLst>
            </a:custGeom>
            <a:solidFill>
              <a:srgbClr val="6FC1E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74894" cy="204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631069" y="459176"/>
            <a:ext cx="937126" cy="689583"/>
          </a:xfrm>
          <a:custGeom>
            <a:avLst/>
            <a:gdLst/>
            <a:ahLst/>
            <a:cxnLst/>
            <a:rect r="r" b="b" t="t" l="l"/>
            <a:pathLst>
              <a:path h="689583" w="937126">
                <a:moveTo>
                  <a:pt x="0" y="0"/>
                </a:moveTo>
                <a:lnTo>
                  <a:pt x="937126" y="0"/>
                </a:lnTo>
                <a:lnTo>
                  <a:pt x="937126" y="689583"/>
                </a:lnTo>
                <a:lnTo>
                  <a:pt x="0" y="6895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568195" y="577658"/>
            <a:ext cx="1504960" cy="452620"/>
          </a:xfrm>
          <a:custGeom>
            <a:avLst/>
            <a:gdLst/>
            <a:ahLst/>
            <a:cxnLst/>
            <a:rect r="r" b="b" t="t" l="l"/>
            <a:pathLst>
              <a:path h="452620" w="1504960">
                <a:moveTo>
                  <a:pt x="0" y="0"/>
                </a:moveTo>
                <a:lnTo>
                  <a:pt x="1504960" y="0"/>
                </a:lnTo>
                <a:lnTo>
                  <a:pt x="1504960" y="452619"/>
                </a:lnTo>
                <a:lnTo>
                  <a:pt x="0" y="4526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779190" y="2396180"/>
            <a:ext cx="3463507" cy="7710963"/>
          </a:xfrm>
          <a:custGeom>
            <a:avLst/>
            <a:gdLst/>
            <a:ahLst/>
            <a:cxnLst/>
            <a:rect r="r" b="b" t="t" l="l"/>
            <a:pathLst>
              <a:path h="7710963" w="3463507">
                <a:moveTo>
                  <a:pt x="0" y="0"/>
                </a:moveTo>
                <a:lnTo>
                  <a:pt x="3463507" y="0"/>
                </a:lnTo>
                <a:lnTo>
                  <a:pt x="3463507" y="7710962"/>
                </a:lnTo>
                <a:lnTo>
                  <a:pt x="0" y="77109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931761" y="2396180"/>
            <a:ext cx="3463507" cy="7710963"/>
          </a:xfrm>
          <a:custGeom>
            <a:avLst/>
            <a:gdLst/>
            <a:ahLst/>
            <a:cxnLst/>
            <a:rect r="r" b="b" t="t" l="l"/>
            <a:pathLst>
              <a:path h="7710963" w="3463507">
                <a:moveTo>
                  <a:pt x="0" y="0"/>
                </a:moveTo>
                <a:lnTo>
                  <a:pt x="3463507" y="0"/>
                </a:lnTo>
                <a:lnTo>
                  <a:pt x="3463507" y="7710962"/>
                </a:lnTo>
                <a:lnTo>
                  <a:pt x="0" y="77109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35501" y="2396180"/>
            <a:ext cx="3463507" cy="7710963"/>
          </a:xfrm>
          <a:custGeom>
            <a:avLst/>
            <a:gdLst/>
            <a:ahLst/>
            <a:cxnLst/>
            <a:rect r="r" b="b" t="t" l="l"/>
            <a:pathLst>
              <a:path h="7710963" w="3463507">
                <a:moveTo>
                  <a:pt x="0" y="0"/>
                </a:moveTo>
                <a:lnTo>
                  <a:pt x="3463508" y="0"/>
                </a:lnTo>
                <a:lnTo>
                  <a:pt x="3463508" y="7710962"/>
                </a:lnTo>
                <a:lnTo>
                  <a:pt x="0" y="77109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21656" y="256063"/>
            <a:ext cx="12737715" cy="1111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24"/>
              </a:lnSpc>
              <a:spcBef>
                <a:spcPct val="0"/>
              </a:spcBef>
            </a:pPr>
            <a:r>
              <a:rPr lang="en-US" b="true" sz="7499">
                <a:solidFill>
                  <a:srgbClr val="8CDDFD"/>
                </a:solidFill>
                <a:latin typeface="Poppins Bold"/>
                <a:ea typeface="Poppins Bold"/>
                <a:cs typeface="Poppins Bold"/>
                <a:sym typeface="Poppins Bold"/>
              </a:rPr>
              <a:t>Uno sguardo al codice...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299009" y="1587189"/>
            <a:ext cx="8960362" cy="599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80"/>
              </a:lnSpc>
              <a:spcBef>
                <a:spcPct val="0"/>
              </a:spcBef>
            </a:pPr>
            <a:r>
              <a:rPr lang="en-US" b="true" sz="4000">
                <a:solidFill>
                  <a:srgbClr val="FCCA46"/>
                </a:solidFill>
                <a:latin typeface="Poppins Bold"/>
                <a:ea typeface="Poppins Bold"/>
                <a:cs typeface="Poppins Bold"/>
                <a:sym typeface="Poppins Bold"/>
              </a:rPr>
              <a:t>Per le impostazioni...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750071" y="3433699"/>
            <a:ext cx="4699122" cy="101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00"/>
              </a:lnSpc>
            </a:pPr>
            <a:r>
              <a:rPr lang="en-US" b="true" sz="2500">
                <a:solidFill>
                  <a:srgbClr val="8CDDF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Per realizzare la sezione delle impostazioni è stato utilizzato un </a:t>
            </a:r>
            <a:r>
              <a:rPr lang="en-US" b="true" sz="2500">
                <a:solidFill>
                  <a:srgbClr val="8CDDFD"/>
                </a:solidFill>
                <a:latin typeface="Poppins Bold"/>
                <a:ea typeface="Poppins Bold"/>
                <a:cs typeface="Poppins Bold"/>
                <a:sym typeface="Poppins Bold"/>
              </a:rPr>
              <a:t>ModalDrawer</a:t>
            </a:r>
            <a:r>
              <a:rPr lang="en-US" b="true" sz="2500">
                <a:solidFill>
                  <a:srgbClr val="8CDDF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750071" y="5153025"/>
            <a:ext cx="5072227" cy="425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500" b="true">
                <a:solidFill>
                  <a:srgbClr val="8CDDF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Le composable SettingsDrawer e DrawerContent collaborano efficacemente per offrire un drawer di impostazioni ben organizzato e facile da utilizzare. </a:t>
            </a:r>
          </a:p>
          <a:p>
            <a:pPr algn="l">
              <a:lnSpc>
                <a:spcPts val="2600"/>
              </a:lnSpc>
            </a:pPr>
          </a:p>
          <a:p>
            <a:pPr algn="l">
              <a:lnSpc>
                <a:spcPts val="2600"/>
              </a:lnSpc>
            </a:pPr>
            <a:r>
              <a:rPr lang="en-US" sz="2500" b="true">
                <a:solidFill>
                  <a:srgbClr val="8CDDF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 switch e il menu a tendina forniscono metodi di interazione intuitivi per la modifica del tema e della lingua.</a:t>
            </a:r>
          </a:p>
          <a:p>
            <a:pPr algn="l" marL="0" indent="0" lvl="0">
              <a:lnSpc>
                <a:spcPts val="260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525907"/>
            <a:ext cx="18288000" cy="9451509"/>
            <a:chOff x="0" y="0"/>
            <a:chExt cx="1664964" cy="8604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4964" cy="860478"/>
            </a:xfrm>
            <a:custGeom>
              <a:avLst/>
              <a:gdLst/>
              <a:ahLst/>
              <a:cxnLst/>
              <a:rect r="r" b="b" t="t" l="l"/>
              <a:pathLst>
                <a:path h="860478" w="1664964">
                  <a:moveTo>
                    <a:pt x="28787" y="0"/>
                  </a:moveTo>
                  <a:lnTo>
                    <a:pt x="1636177" y="0"/>
                  </a:lnTo>
                  <a:cubicBezTo>
                    <a:pt x="1652076" y="0"/>
                    <a:pt x="1664964" y="12888"/>
                    <a:pt x="1664964" y="28787"/>
                  </a:cubicBezTo>
                  <a:lnTo>
                    <a:pt x="1664964" y="831691"/>
                  </a:lnTo>
                  <a:cubicBezTo>
                    <a:pt x="1664964" y="847590"/>
                    <a:pt x="1652076" y="860478"/>
                    <a:pt x="1636177" y="860478"/>
                  </a:cubicBezTo>
                  <a:lnTo>
                    <a:pt x="28787" y="860478"/>
                  </a:lnTo>
                  <a:cubicBezTo>
                    <a:pt x="12888" y="860478"/>
                    <a:pt x="0" y="847590"/>
                    <a:pt x="0" y="831691"/>
                  </a:cubicBezTo>
                  <a:lnTo>
                    <a:pt x="0" y="28787"/>
                  </a:lnTo>
                  <a:cubicBezTo>
                    <a:pt x="0" y="12888"/>
                    <a:pt x="12888" y="0"/>
                    <a:pt x="28787" y="0"/>
                  </a:cubicBezTo>
                  <a:close/>
                </a:path>
              </a:pathLst>
            </a:custGeom>
            <a:solidFill>
              <a:srgbClr val="1B569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64964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327583" y="237013"/>
            <a:ext cx="3243957" cy="1133910"/>
            <a:chOff x="0" y="0"/>
            <a:chExt cx="474894" cy="1659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4894" cy="165997"/>
            </a:xfrm>
            <a:custGeom>
              <a:avLst/>
              <a:gdLst/>
              <a:ahLst/>
              <a:cxnLst/>
              <a:rect r="r" b="b" t="t" l="l"/>
              <a:pathLst>
                <a:path h="165997" w="474894">
                  <a:moveTo>
                    <a:pt x="82998" y="0"/>
                  </a:moveTo>
                  <a:lnTo>
                    <a:pt x="391895" y="0"/>
                  </a:lnTo>
                  <a:cubicBezTo>
                    <a:pt x="413908" y="0"/>
                    <a:pt x="435019" y="8744"/>
                    <a:pt x="450584" y="24310"/>
                  </a:cubicBezTo>
                  <a:cubicBezTo>
                    <a:pt x="466149" y="39875"/>
                    <a:pt x="474894" y="60986"/>
                    <a:pt x="474894" y="82998"/>
                  </a:cubicBezTo>
                  <a:lnTo>
                    <a:pt x="474894" y="82998"/>
                  </a:lnTo>
                  <a:cubicBezTo>
                    <a:pt x="474894" y="105011"/>
                    <a:pt x="466149" y="126122"/>
                    <a:pt x="450584" y="141687"/>
                  </a:cubicBezTo>
                  <a:cubicBezTo>
                    <a:pt x="435019" y="157252"/>
                    <a:pt x="413908" y="165997"/>
                    <a:pt x="391895" y="165997"/>
                  </a:cubicBezTo>
                  <a:lnTo>
                    <a:pt x="82998" y="165997"/>
                  </a:lnTo>
                  <a:cubicBezTo>
                    <a:pt x="60986" y="165997"/>
                    <a:pt x="39875" y="157252"/>
                    <a:pt x="24310" y="141687"/>
                  </a:cubicBezTo>
                  <a:cubicBezTo>
                    <a:pt x="8744" y="126122"/>
                    <a:pt x="0" y="105011"/>
                    <a:pt x="0" y="82998"/>
                  </a:cubicBezTo>
                  <a:lnTo>
                    <a:pt x="0" y="82998"/>
                  </a:lnTo>
                  <a:cubicBezTo>
                    <a:pt x="0" y="60986"/>
                    <a:pt x="8744" y="39875"/>
                    <a:pt x="24310" y="24310"/>
                  </a:cubicBezTo>
                  <a:cubicBezTo>
                    <a:pt x="39875" y="8744"/>
                    <a:pt x="60986" y="0"/>
                    <a:pt x="82998" y="0"/>
                  </a:cubicBezTo>
                  <a:close/>
                </a:path>
              </a:pathLst>
            </a:custGeom>
            <a:solidFill>
              <a:srgbClr val="6FC1E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74894" cy="204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631069" y="459176"/>
            <a:ext cx="937126" cy="689583"/>
          </a:xfrm>
          <a:custGeom>
            <a:avLst/>
            <a:gdLst/>
            <a:ahLst/>
            <a:cxnLst/>
            <a:rect r="r" b="b" t="t" l="l"/>
            <a:pathLst>
              <a:path h="689583" w="937126">
                <a:moveTo>
                  <a:pt x="0" y="0"/>
                </a:moveTo>
                <a:lnTo>
                  <a:pt x="937126" y="0"/>
                </a:lnTo>
                <a:lnTo>
                  <a:pt x="937126" y="689583"/>
                </a:lnTo>
                <a:lnTo>
                  <a:pt x="0" y="6895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568195" y="577658"/>
            <a:ext cx="1504960" cy="452620"/>
          </a:xfrm>
          <a:custGeom>
            <a:avLst/>
            <a:gdLst/>
            <a:ahLst/>
            <a:cxnLst/>
            <a:rect r="r" b="b" t="t" l="l"/>
            <a:pathLst>
              <a:path h="452620" w="1504960">
                <a:moveTo>
                  <a:pt x="0" y="0"/>
                </a:moveTo>
                <a:lnTo>
                  <a:pt x="1504960" y="0"/>
                </a:lnTo>
                <a:lnTo>
                  <a:pt x="1504960" y="452619"/>
                </a:lnTo>
                <a:lnTo>
                  <a:pt x="0" y="4526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511185" y="2396180"/>
            <a:ext cx="3463507" cy="7710963"/>
          </a:xfrm>
          <a:custGeom>
            <a:avLst/>
            <a:gdLst/>
            <a:ahLst/>
            <a:cxnLst/>
            <a:rect r="r" b="b" t="t" l="l"/>
            <a:pathLst>
              <a:path h="7710963" w="3463507">
                <a:moveTo>
                  <a:pt x="0" y="0"/>
                </a:moveTo>
                <a:lnTo>
                  <a:pt x="3463507" y="0"/>
                </a:lnTo>
                <a:lnTo>
                  <a:pt x="3463507" y="7710962"/>
                </a:lnTo>
                <a:lnTo>
                  <a:pt x="0" y="77109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30738" y="2396180"/>
            <a:ext cx="3463507" cy="7710963"/>
          </a:xfrm>
          <a:custGeom>
            <a:avLst/>
            <a:gdLst/>
            <a:ahLst/>
            <a:cxnLst/>
            <a:rect r="r" b="b" t="t" l="l"/>
            <a:pathLst>
              <a:path h="7710963" w="3463507">
                <a:moveTo>
                  <a:pt x="0" y="0"/>
                </a:moveTo>
                <a:lnTo>
                  <a:pt x="3463507" y="0"/>
                </a:lnTo>
                <a:lnTo>
                  <a:pt x="3463507" y="7710962"/>
                </a:lnTo>
                <a:lnTo>
                  <a:pt x="0" y="77109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21656" y="256063"/>
            <a:ext cx="12737715" cy="1111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24"/>
              </a:lnSpc>
              <a:spcBef>
                <a:spcPct val="0"/>
              </a:spcBef>
            </a:pPr>
            <a:r>
              <a:rPr lang="en-US" b="true" sz="7499">
                <a:solidFill>
                  <a:srgbClr val="8CDDFD"/>
                </a:solidFill>
                <a:latin typeface="Poppins Bold"/>
                <a:ea typeface="Poppins Bold"/>
                <a:cs typeface="Poppins Bold"/>
                <a:sym typeface="Poppins Bold"/>
              </a:rPr>
              <a:t>Uno sguardo al codice...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299009" y="1587189"/>
            <a:ext cx="8960362" cy="599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80"/>
              </a:lnSpc>
              <a:spcBef>
                <a:spcPct val="0"/>
              </a:spcBef>
            </a:pPr>
            <a:r>
              <a:rPr lang="en-US" b="true" sz="4000">
                <a:solidFill>
                  <a:srgbClr val="FCCA46"/>
                </a:solidFill>
                <a:latin typeface="Poppins Bold"/>
                <a:ea typeface="Poppins Bold"/>
                <a:cs typeface="Poppins Bold"/>
                <a:sym typeface="Poppins Bold"/>
              </a:rPr>
              <a:t>Per la ricerca e il filtraggio...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123038" y="3089037"/>
            <a:ext cx="7136262" cy="101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00"/>
              </a:lnSpc>
            </a:pPr>
            <a:r>
              <a:rPr lang="en-US" sz="2500">
                <a:solidFill>
                  <a:srgbClr val="8CDDFD"/>
                </a:solidFill>
                <a:latin typeface="Poppins"/>
                <a:ea typeface="Poppins"/>
                <a:cs typeface="Poppins"/>
                <a:sym typeface="Poppins"/>
              </a:rPr>
              <a:t>Per realizzare la barra di ricerca è stato utilizzato un </a:t>
            </a:r>
            <a:r>
              <a:rPr lang="en-US" b="true" sz="2500">
                <a:solidFill>
                  <a:srgbClr val="8CDDFD"/>
                </a:solidFill>
                <a:latin typeface="Poppins Bold"/>
                <a:ea typeface="Poppins Bold"/>
                <a:cs typeface="Poppins Bold"/>
                <a:sym typeface="Poppins Bold"/>
              </a:rPr>
              <a:t>TextField</a:t>
            </a:r>
            <a:r>
              <a:rPr lang="en-US" sz="2500">
                <a:solidFill>
                  <a:srgbClr val="8CDDFD"/>
                </a:solidFill>
                <a:latin typeface="Poppins"/>
                <a:ea typeface="Poppins"/>
                <a:cs typeface="Poppins"/>
                <a:sym typeface="Poppins"/>
              </a:rPr>
              <a:t>, che permette di raccogliere l’input dell’utente.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123038" y="4641850"/>
            <a:ext cx="7136262" cy="101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00"/>
              </a:lnSpc>
            </a:pPr>
            <a:r>
              <a:rPr lang="en-US" sz="2500">
                <a:solidFill>
                  <a:srgbClr val="8CDDFD"/>
                </a:solidFill>
                <a:latin typeface="Poppins"/>
                <a:ea typeface="Poppins"/>
                <a:cs typeface="Poppins"/>
                <a:sym typeface="Poppins"/>
              </a:rPr>
              <a:t>Per la selezione del tipo, sono stati creati dei menù a tendina personalizzati, sfruttando un </a:t>
            </a:r>
            <a:r>
              <a:rPr lang="en-US" b="true" sz="2500">
                <a:solidFill>
                  <a:srgbClr val="8CDDFD"/>
                </a:solidFill>
                <a:latin typeface="Poppins Bold"/>
                <a:ea typeface="Poppins Bold"/>
                <a:cs typeface="Poppins Bold"/>
                <a:sym typeface="Poppins Bold"/>
              </a:rPr>
              <a:t>DropDownMenu</a:t>
            </a:r>
            <a:r>
              <a:rPr lang="en-US" sz="2500">
                <a:solidFill>
                  <a:srgbClr val="8CDDFD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123038" y="5883275"/>
            <a:ext cx="7136262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00"/>
              </a:lnSpc>
            </a:pPr>
            <a:r>
              <a:rPr lang="en-US" sz="2500">
                <a:solidFill>
                  <a:srgbClr val="8CDDFD"/>
                </a:solidFill>
                <a:latin typeface="Poppins"/>
                <a:ea typeface="Poppins"/>
                <a:cs typeface="Poppins"/>
                <a:sym typeface="Poppins"/>
              </a:rPr>
              <a:t>I due bottoni Reset e Random completano la sezione.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041148"/>
            <a:ext cx="18288000" cy="9860148"/>
            <a:chOff x="0" y="0"/>
            <a:chExt cx="1664964" cy="8976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4964" cy="897681"/>
            </a:xfrm>
            <a:custGeom>
              <a:avLst/>
              <a:gdLst/>
              <a:ahLst/>
              <a:cxnLst/>
              <a:rect r="r" b="b" t="t" l="l"/>
              <a:pathLst>
                <a:path h="897681" w="1664964">
                  <a:moveTo>
                    <a:pt x="28787" y="0"/>
                  </a:moveTo>
                  <a:lnTo>
                    <a:pt x="1636177" y="0"/>
                  </a:lnTo>
                  <a:cubicBezTo>
                    <a:pt x="1652076" y="0"/>
                    <a:pt x="1664964" y="12888"/>
                    <a:pt x="1664964" y="28787"/>
                  </a:cubicBezTo>
                  <a:lnTo>
                    <a:pt x="1664964" y="868894"/>
                  </a:lnTo>
                  <a:cubicBezTo>
                    <a:pt x="1664964" y="884793"/>
                    <a:pt x="1652076" y="897681"/>
                    <a:pt x="1636177" y="897681"/>
                  </a:cubicBezTo>
                  <a:lnTo>
                    <a:pt x="28787" y="897681"/>
                  </a:lnTo>
                  <a:cubicBezTo>
                    <a:pt x="12888" y="897681"/>
                    <a:pt x="0" y="884793"/>
                    <a:pt x="0" y="868894"/>
                  </a:cubicBezTo>
                  <a:lnTo>
                    <a:pt x="0" y="28787"/>
                  </a:lnTo>
                  <a:cubicBezTo>
                    <a:pt x="0" y="12888"/>
                    <a:pt x="12888" y="0"/>
                    <a:pt x="28787" y="0"/>
                  </a:cubicBezTo>
                  <a:close/>
                </a:path>
              </a:pathLst>
            </a:custGeom>
            <a:solidFill>
              <a:srgbClr val="1B569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64964" cy="9357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327583" y="237013"/>
            <a:ext cx="3243957" cy="1133910"/>
            <a:chOff x="0" y="0"/>
            <a:chExt cx="474894" cy="1659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4894" cy="165997"/>
            </a:xfrm>
            <a:custGeom>
              <a:avLst/>
              <a:gdLst/>
              <a:ahLst/>
              <a:cxnLst/>
              <a:rect r="r" b="b" t="t" l="l"/>
              <a:pathLst>
                <a:path h="165997" w="474894">
                  <a:moveTo>
                    <a:pt x="82998" y="0"/>
                  </a:moveTo>
                  <a:lnTo>
                    <a:pt x="391895" y="0"/>
                  </a:lnTo>
                  <a:cubicBezTo>
                    <a:pt x="413908" y="0"/>
                    <a:pt x="435019" y="8744"/>
                    <a:pt x="450584" y="24310"/>
                  </a:cubicBezTo>
                  <a:cubicBezTo>
                    <a:pt x="466149" y="39875"/>
                    <a:pt x="474894" y="60986"/>
                    <a:pt x="474894" y="82998"/>
                  </a:cubicBezTo>
                  <a:lnTo>
                    <a:pt x="474894" y="82998"/>
                  </a:lnTo>
                  <a:cubicBezTo>
                    <a:pt x="474894" y="105011"/>
                    <a:pt x="466149" y="126122"/>
                    <a:pt x="450584" y="141687"/>
                  </a:cubicBezTo>
                  <a:cubicBezTo>
                    <a:pt x="435019" y="157252"/>
                    <a:pt x="413908" y="165997"/>
                    <a:pt x="391895" y="165997"/>
                  </a:cubicBezTo>
                  <a:lnTo>
                    <a:pt x="82998" y="165997"/>
                  </a:lnTo>
                  <a:cubicBezTo>
                    <a:pt x="60986" y="165997"/>
                    <a:pt x="39875" y="157252"/>
                    <a:pt x="24310" y="141687"/>
                  </a:cubicBezTo>
                  <a:cubicBezTo>
                    <a:pt x="8744" y="126122"/>
                    <a:pt x="0" y="105011"/>
                    <a:pt x="0" y="82998"/>
                  </a:cubicBezTo>
                  <a:lnTo>
                    <a:pt x="0" y="82998"/>
                  </a:lnTo>
                  <a:cubicBezTo>
                    <a:pt x="0" y="60986"/>
                    <a:pt x="8744" y="39875"/>
                    <a:pt x="24310" y="24310"/>
                  </a:cubicBezTo>
                  <a:cubicBezTo>
                    <a:pt x="39875" y="8744"/>
                    <a:pt x="60986" y="0"/>
                    <a:pt x="82998" y="0"/>
                  </a:cubicBezTo>
                  <a:close/>
                </a:path>
              </a:pathLst>
            </a:custGeom>
            <a:solidFill>
              <a:srgbClr val="6FC1E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74894" cy="204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631069" y="459176"/>
            <a:ext cx="937126" cy="689583"/>
          </a:xfrm>
          <a:custGeom>
            <a:avLst/>
            <a:gdLst/>
            <a:ahLst/>
            <a:cxnLst/>
            <a:rect r="r" b="b" t="t" l="l"/>
            <a:pathLst>
              <a:path h="689583" w="937126">
                <a:moveTo>
                  <a:pt x="0" y="0"/>
                </a:moveTo>
                <a:lnTo>
                  <a:pt x="937126" y="0"/>
                </a:lnTo>
                <a:lnTo>
                  <a:pt x="937126" y="689583"/>
                </a:lnTo>
                <a:lnTo>
                  <a:pt x="0" y="6895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568195" y="577658"/>
            <a:ext cx="1504960" cy="452620"/>
          </a:xfrm>
          <a:custGeom>
            <a:avLst/>
            <a:gdLst/>
            <a:ahLst/>
            <a:cxnLst/>
            <a:rect r="r" b="b" t="t" l="l"/>
            <a:pathLst>
              <a:path h="452620" w="1504960">
                <a:moveTo>
                  <a:pt x="0" y="0"/>
                </a:moveTo>
                <a:lnTo>
                  <a:pt x="1504960" y="0"/>
                </a:lnTo>
                <a:lnTo>
                  <a:pt x="1504960" y="452619"/>
                </a:lnTo>
                <a:lnTo>
                  <a:pt x="0" y="4526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21656" y="256063"/>
            <a:ext cx="12737715" cy="1111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24"/>
              </a:lnSpc>
              <a:spcBef>
                <a:spcPct val="0"/>
              </a:spcBef>
            </a:pPr>
            <a:r>
              <a:rPr lang="en-US" b="true" sz="7499">
                <a:solidFill>
                  <a:srgbClr val="8CDDFD"/>
                </a:solidFill>
                <a:latin typeface="Poppins Bold"/>
                <a:ea typeface="Poppins Bold"/>
                <a:cs typeface="Poppins Bold"/>
                <a:sym typeface="Poppins Bold"/>
              </a:rPr>
              <a:t>Uno sguardo al codice...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299009" y="2511069"/>
            <a:ext cx="8960362" cy="599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80"/>
              </a:lnSpc>
              <a:spcBef>
                <a:spcPct val="0"/>
              </a:spcBef>
            </a:pPr>
            <a:r>
              <a:rPr lang="en-US" b="true" sz="4000">
                <a:solidFill>
                  <a:srgbClr val="FCCA46"/>
                </a:solidFill>
                <a:latin typeface="Poppins Bold"/>
                <a:ea typeface="Poppins Bold"/>
                <a:cs typeface="Poppins Bold"/>
                <a:sym typeface="Poppins Bold"/>
              </a:rPr>
              <a:t>Per la navigazione...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323562" y="3831708"/>
            <a:ext cx="11640877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00"/>
              </a:lnSpc>
            </a:pPr>
            <a:r>
              <a:rPr lang="en-US" sz="2500">
                <a:solidFill>
                  <a:srgbClr val="8CDDFD"/>
                </a:solidFill>
                <a:latin typeface="Poppins"/>
                <a:ea typeface="Poppins"/>
                <a:cs typeface="Poppins"/>
                <a:sym typeface="Poppins"/>
              </a:rPr>
              <a:t>Cliccando sull’icona del preferito o su una qualsiasi Card, si viene ridiretti alla pagina di dettaglio per il Pokémon selezionato.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322382" y="4959395"/>
            <a:ext cx="11642056" cy="392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500">
                <a:solidFill>
                  <a:srgbClr val="8CDDFD"/>
                </a:solidFill>
                <a:latin typeface="Poppins"/>
                <a:ea typeface="Poppins"/>
                <a:cs typeface="Poppins"/>
                <a:sym typeface="Poppins"/>
              </a:rPr>
              <a:t>Per  gestire la navigazione tra le diverse schermate dell’applicazione, è stato utilizzato il </a:t>
            </a:r>
            <a:r>
              <a:rPr lang="en-US" sz="2500" b="true">
                <a:solidFill>
                  <a:srgbClr val="8CDDFD"/>
                </a:solidFill>
                <a:latin typeface="Poppins Bold"/>
                <a:ea typeface="Poppins Bold"/>
                <a:cs typeface="Poppins Bold"/>
                <a:sym typeface="Poppins Bold"/>
              </a:rPr>
              <a:t>NavHost.</a:t>
            </a:r>
          </a:p>
          <a:p>
            <a:pPr algn="l">
              <a:lnSpc>
                <a:spcPts val="2600"/>
              </a:lnSpc>
            </a:pPr>
          </a:p>
          <a:p>
            <a:pPr algn="l">
              <a:lnSpc>
                <a:spcPts val="2600"/>
              </a:lnSpc>
            </a:pPr>
            <a:r>
              <a:rPr lang="en-US" sz="2500">
                <a:solidFill>
                  <a:srgbClr val="8CDDFD"/>
                </a:solidFill>
                <a:latin typeface="Poppins"/>
                <a:ea typeface="Poppins"/>
                <a:cs typeface="Poppins"/>
                <a:sym typeface="Poppins"/>
              </a:rPr>
              <a:t>Si definiscono due composable, "pokemon_list_screen" e "pokemon_details_screen", che rappresentano le schermate dell'applicazione e la destinazione iniziale viene impostata come "pokemon_list_screen".</a:t>
            </a:r>
          </a:p>
          <a:p>
            <a:pPr algn="l">
              <a:lnSpc>
                <a:spcPts val="2600"/>
              </a:lnSpc>
            </a:pPr>
          </a:p>
          <a:p>
            <a:pPr algn="l">
              <a:lnSpc>
                <a:spcPts val="2600"/>
              </a:lnSpc>
            </a:pPr>
            <a:r>
              <a:rPr lang="en-US" sz="2500">
                <a:solidFill>
                  <a:srgbClr val="8CDDFD"/>
                </a:solidFill>
                <a:latin typeface="Poppins"/>
                <a:ea typeface="Poppins"/>
                <a:cs typeface="Poppins"/>
                <a:sym typeface="Poppins"/>
              </a:rPr>
              <a:t>La composable "pokemon_details_screen" riceve l'ID del Pokémon come argomento della route, consentendo di visualizzare i dettagli del Pokémon selezionato.</a:t>
            </a:r>
          </a:p>
          <a:p>
            <a:pPr algn="l" marL="0" indent="0" lvl="0">
              <a:lnSpc>
                <a:spcPts val="260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DAGPl40vavw</dc:identifier>
  <dcterms:modified xsi:type="dcterms:W3CDTF">2011-08-01T06:04:30Z</dcterms:modified>
  <cp:revision>1</cp:revision>
  <dc:title>Presentazione</dc:title>
</cp:coreProperties>
</file>