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7"/>
  </p:notesMasterIdLst>
  <p:sldIdLst>
    <p:sldId id="306" r:id="rId2"/>
    <p:sldId id="268" r:id="rId3"/>
    <p:sldId id="269" r:id="rId4"/>
    <p:sldId id="270" r:id="rId5"/>
    <p:sldId id="309" r:id="rId6"/>
    <p:sldId id="353" r:id="rId7"/>
    <p:sldId id="354" r:id="rId8"/>
    <p:sldId id="272" r:id="rId9"/>
    <p:sldId id="273" r:id="rId10"/>
    <p:sldId id="275" r:id="rId11"/>
    <p:sldId id="310" r:id="rId12"/>
    <p:sldId id="274" r:id="rId13"/>
    <p:sldId id="297" r:id="rId14"/>
    <p:sldId id="276" r:id="rId15"/>
    <p:sldId id="277" r:id="rId16"/>
    <p:sldId id="278" r:id="rId17"/>
    <p:sldId id="311" r:id="rId18"/>
    <p:sldId id="279" r:id="rId19"/>
    <p:sldId id="280" r:id="rId20"/>
    <p:sldId id="312" r:id="rId21"/>
    <p:sldId id="347" r:id="rId22"/>
    <p:sldId id="359" r:id="rId23"/>
    <p:sldId id="282" r:id="rId24"/>
    <p:sldId id="283" r:id="rId25"/>
    <p:sldId id="348" r:id="rId26"/>
    <p:sldId id="285" r:id="rId27"/>
    <p:sldId id="287" r:id="rId28"/>
    <p:sldId id="288" r:id="rId29"/>
    <p:sldId id="289" r:id="rId30"/>
    <p:sldId id="291" r:id="rId31"/>
    <p:sldId id="293" r:id="rId32"/>
    <p:sldId id="357" r:id="rId33"/>
    <p:sldId id="294" r:id="rId34"/>
    <p:sldId id="295" r:id="rId35"/>
    <p:sldId id="296" r:id="rId36"/>
    <p:sldId id="313" r:id="rId37"/>
    <p:sldId id="298" r:id="rId38"/>
    <p:sldId id="314" r:id="rId39"/>
    <p:sldId id="299" r:id="rId40"/>
    <p:sldId id="349" r:id="rId41"/>
    <p:sldId id="301" r:id="rId42"/>
    <p:sldId id="302" r:id="rId43"/>
    <p:sldId id="344" r:id="rId44"/>
    <p:sldId id="355" r:id="rId45"/>
    <p:sldId id="305" r:id="rId46"/>
    <p:sldId id="356" r:id="rId47"/>
    <p:sldId id="304" r:id="rId48"/>
    <p:sldId id="317" r:id="rId49"/>
    <p:sldId id="318" r:id="rId50"/>
    <p:sldId id="319" r:id="rId51"/>
    <p:sldId id="320" r:id="rId52"/>
    <p:sldId id="321" r:id="rId53"/>
    <p:sldId id="322" r:id="rId54"/>
    <p:sldId id="323" r:id="rId55"/>
    <p:sldId id="324" r:id="rId56"/>
    <p:sldId id="346" r:id="rId57"/>
    <p:sldId id="326" r:id="rId58"/>
    <p:sldId id="327" r:id="rId59"/>
    <p:sldId id="328" r:id="rId60"/>
    <p:sldId id="329" r:id="rId61"/>
    <p:sldId id="330" r:id="rId62"/>
    <p:sldId id="352" r:id="rId63"/>
    <p:sldId id="358" r:id="rId64"/>
    <p:sldId id="332" r:id="rId65"/>
    <p:sldId id="333" r:id="rId66"/>
    <p:sldId id="350" r:id="rId67"/>
    <p:sldId id="335" r:id="rId68"/>
    <p:sldId id="360" r:id="rId69"/>
    <p:sldId id="336" r:id="rId70"/>
    <p:sldId id="337" r:id="rId71"/>
    <p:sldId id="338" r:id="rId72"/>
    <p:sldId id="339" r:id="rId73"/>
    <p:sldId id="343" r:id="rId74"/>
    <p:sldId id="341" r:id="rId75"/>
    <p:sldId id="345" r:id="rId76"/>
  </p:sldIdLst>
  <p:sldSz cx="9906000" cy="6858000" type="A4"/>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C60A1"/>
    <a:srgbClr val="E8805F"/>
    <a:srgbClr val="A5E8A7"/>
    <a:srgbClr val="3A74A8"/>
    <a:srgbClr val="3556A4"/>
    <a:srgbClr val="3566A1"/>
    <a:srgbClr val="5363A1"/>
    <a:srgbClr val="75F383"/>
    <a:srgbClr val="70F376"/>
    <a:srgbClr val="A5F3B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650"/>
    <p:restoredTop sz="50000" autoAdjust="0"/>
  </p:normalViewPr>
  <p:slideViewPr>
    <p:cSldViewPr snapToGrid="0" snapToObjects="1">
      <p:cViewPr varScale="1">
        <p:scale>
          <a:sx n="107" d="100"/>
          <a:sy n="107" d="100"/>
        </p:scale>
        <p:origin x="720" y="176"/>
      </p:cViewPr>
      <p:guideLst>
        <p:guide orient="horz" pos="2160"/>
        <p:guide pos="3120"/>
      </p:guideLst>
    </p:cSldViewPr>
  </p:slideViewPr>
  <p:notesTextViewPr>
    <p:cViewPr>
      <p:scale>
        <a:sx n="100" d="100"/>
        <a:sy n="100" d="100"/>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23D301-C6F9-C74F-8C3E-075D52916D4E}" type="datetimeFigureOut">
              <a:rPr kumimoji="1" lang="ja-JP" altLang="en-US" smtClean="0"/>
              <a:t>2018/8/5</a:t>
            </a:fld>
            <a:endParaRPr kumimoji="1" lang="ja-JP" altLang="en-US"/>
          </a:p>
        </p:txBody>
      </p:sp>
      <p:sp>
        <p:nvSpPr>
          <p:cNvPr id="4" name="スライド イメージ プレースホルダー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459AD1-9662-4547-815C-FF0323669943}" type="slidenum">
              <a:rPr kumimoji="1" lang="ja-JP" altLang="en-US" smtClean="0"/>
              <a:t>‹#›</a:t>
            </a:fld>
            <a:endParaRPr kumimoji="1" lang="ja-JP" altLang="en-US"/>
          </a:p>
        </p:txBody>
      </p:sp>
    </p:spTree>
    <p:extLst>
      <p:ext uri="{BB962C8B-B14F-4D97-AF65-F5344CB8AC3E}">
        <p14:creationId xmlns:p14="http://schemas.microsoft.com/office/powerpoint/2010/main" val="287688991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メンバー間のモチベーションの差が大きくなり始めている</a:t>
            </a:r>
          </a:p>
        </p:txBody>
      </p:sp>
      <p:sp>
        <p:nvSpPr>
          <p:cNvPr id="4" name="スライド番号プレースホルダー 3"/>
          <p:cNvSpPr>
            <a:spLocks noGrp="1"/>
          </p:cNvSpPr>
          <p:nvPr>
            <p:ph type="sldNum" sz="quarter" idx="10"/>
          </p:nvPr>
        </p:nvSpPr>
        <p:spPr/>
        <p:txBody>
          <a:bodyPr/>
          <a:lstStyle/>
          <a:p>
            <a:fld id="{FAF9E02F-E7D3-A64B-B436-C380562497E2}" type="slidenum">
              <a:rPr kumimoji="1" lang="ja-JP" altLang="en-US" smtClean="0"/>
              <a:t>7</a:t>
            </a:fld>
            <a:endParaRPr kumimoji="1" lang="ja-JP" altLang="en-US"/>
          </a:p>
        </p:txBody>
      </p:sp>
    </p:spTree>
    <p:extLst>
      <p:ext uri="{BB962C8B-B14F-4D97-AF65-F5344CB8AC3E}">
        <p14:creationId xmlns:p14="http://schemas.microsoft.com/office/powerpoint/2010/main" val="1205958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sz="1200" b="0" i="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8FAF22BF-4D08-3B4F-BF8B-662F6F4076F5}" type="slidenum">
              <a:rPr kumimoji="1" lang="ja-JP" altLang="en-US" smtClean="0"/>
              <a:t>33</a:t>
            </a:fld>
            <a:endParaRPr kumimoji="1" lang="ja-JP" altLang="en-US"/>
          </a:p>
        </p:txBody>
      </p:sp>
    </p:spTree>
    <p:extLst>
      <p:ext uri="{BB962C8B-B14F-4D97-AF65-F5344CB8AC3E}">
        <p14:creationId xmlns:p14="http://schemas.microsoft.com/office/powerpoint/2010/main" val="30307988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ラーメン屋の売り上げ増</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4A122FA7-04CC-B84F-A79D-77A664B85543}" type="slidenum">
              <a:rPr kumimoji="1" lang="ja-JP" altLang="en-US" smtClean="0"/>
              <a:t>34</a:t>
            </a:fld>
            <a:endParaRPr kumimoji="1" lang="ja-JP" altLang="en-US"/>
          </a:p>
        </p:txBody>
      </p:sp>
    </p:spTree>
    <p:extLst>
      <p:ext uri="{BB962C8B-B14F-4D97-AF65-F5344CB8AC3E}">
        <p14:creationId xmlns:p14="http://schemas.microsoft.com/office/powerpoint/2010/main" val="27664635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29421D6-CC5E-AE48-89E3-80FAF250606D}" type="slidenum">
              <a:rPr kumimoji="1" lang="ja-JP" altLang="en-US" smtClean="0"/>
              <a:t>41</a:t>
            </a:fld>
            <a:endParaRPr kumimoji="1" lang="ja-JP" altLang="en-US"/>
          </a:p>
        </p:txBody>
      </p:sp>
    </p:spTree>
    <p:extLst>
      <p:ext uri="{BB962C8B-B14F-4D97-AF65-F5344CB8AC3E}">
        <p14:creationId xmlns:p14="http://schemas.microsoft.com/office/powerpoint/2010/main" val="41882546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29421D6-CC5E-AE48-89E3-80FAF250606D}" type="slidenum">
              <a:rPr kumimoji="1" lang="ja-JP" altLang="en-US" smtClean="0"/>
              <a:t>46</a:t>
            </a:fld>
            <a:endParaRPr kumimoji="1" lang="ja-JP" altLang="en-US"/>
          </a:p>
        </p:txBody>
      </p:sp>
    </p:spTree>
    <p:extLst>
      <p:ext uri="{BB962C8B-B14F-4D97-AF65-F5344CB8AC3E}">
        <p14:creationId xmlns:p14="http://schemas.microsoft.com/office/powerpoint/2010/main" val="22320688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41E7BDD-50AE-A041-9EA9-C81E9376C19D}" type="slidenum">
              <a:rPr kumimoji="1" lang="ja-JP" altLang="en-US" smtClean="0"/>
              <a:t>47</a:t>
            </a:fld>
            <a:endParaRPr kumimoji="1" lang="ja-JP" altLang="en-US"/>
          </a:p>
        </p:txBody>
      </p:sp>
    </p:spTree>
    <p:extLst>
      <p:ext uri="{BB962C8B-B14F-4D97-AF65-F5344CB8AC3E}">
        <p14:creationId xmlns:p14="http://schemas.microsoft.com/office/powerpoint/2010/main" val="2000956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2273C6-87F9-5C48-B5C4-2FC9864CD460}" type="slidenum">
              <a:rPr kumimoji="1" lang="ja-JP" altLang="en-US" smtClean="0"/>
              <a:t>10</a:t>
            </a:fld>
            <a:endParaRPr kumimoji="1" lang="ja-JP" altLang="en-US"/>
          </a:p>
        </p:txBody>
      </p:sp>
    </p:spTree>
    <p:extLst>
      <p:ext uri="{BB962C8B-B14F-4D97-AF65-F5344CB8AC3E}">
        <p14:creationId xmlns:p14="http://schemas.microsoft.com/office/powerpoint/2010/main" val="1420594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2273C6-87F9-5C48-B5C4-2FC9864CD460}" type="slidenum">
              <a:rPr kumimoji="1" lang="ja-JP" altLang="en-US" smtClean="0"/>
              <a:t>11</a:t>
            </a:fld>
            <a:endParaRPr kumimoji="1" lang="ja-JP" altLang="en-US"/>
          </a:p>
        </p:txBody>
      </p:sp>
    </p:spTree>
    <p:extLst>
      <p:ext uri="{BB962C8B-B14F-4D97-AF65-F5344CB8AC3E}">
        <p14:creationId xmlns:p14="http://schemas.microsoft.com/office/powerpoint/2010/main" val="3641052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97A6808B-9A44-C641-9AB6-2A298A1DADF1}" type="slidenum">
              <a:rPr kumimoji="1" lang="ja-JP" altLang="en-US" smtClean="0"/>
              <a:t>12</a:t>
            </a:fld>
            <a:endParaRPr kumimoji="1" lang="ja-JP" altLang="en-US"/>
          </a:p>
        </p:txBody>
      </p:sp>
    </p:spTree>
    <p:extLst>
      <p:ext uri="{BB962C8B-B14F-4D97-AF65-F5344CB8AC3E}">
        <p14:creationId xmlns:p14="http://schemas.microsoft.com/office/powerpoint/2010/main" val="4276318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アパレルショップの競合分析</a:t>
            </a:r>
          </a:p>
        </p:txBody>
      </p:sp>
      <p:sp>
        <p:nvSpPr>
          <p:cNvPr id="4" name="スライド番号プレースホルダー 3"/>
          <p:cNvSpPr>
            <a:spLocks noGrp="1"/>
          </p:cNvSpPr>
          <p:nvPr>
            <p:ph type="sldNum" sz="quarter" idx="10"/>
          </p:nvPr>
        </p:nvSpPr>
        <p:spPr/>
        <p:txBody>
          <a:bodyPr/>
          <a:lstStyle/>
          <a:p>
            <a:fld id="{6D3FF585-87B2-4540-A4E5-961EC455A2E0}" type="slidenum">
              <a:rPr kumimoji="1" lang="ja-JP" altLang="en-US" smtClean="0"/>
              <a:t>19</a:t>
            </a:fld>
            <a:endParaRPr kumimoji="1" lang="ja-JP" altLang="en-US"/>
          </a:p>
        </p:txBody>
      </p:sp>
    </p:spTree>
    <p:extLst>
      <p:ext uri="{BB962C8B-B14F-4D97-AF65-F5344CB8AC3E}">
        <p14:creationId xmlns:p14="http://schemas.microsoft.com/office/powerpoint/2010/main" val="2089301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アパレルショップの競合分析</a:t>
            </a:r>
          </a:p>
        </p:txBody>
      </p:sp>
      <p:sp>
        <p:nvSpPr>
          <p:cNvPr id="4" name="スライド番号プレースホルダー 3"/>
          <p:cNvSpPr>
            <a:spLocks noGrp="1"/>
          </p:cNvSpPr>
          <p:nvPr>
            <p:ph type="sldNum" sz="quarter" idx="10"/>
          </p:nvPr>
        </p:nvSpPr>
        <p:spPr/>
        <p:txBody>
          <a:bodyPr/>
          <a:lstStyle/>
          <a:p>
            <a:fld id="{6D3FF585-87B2-4540-A4E5-961EC455A2E0}" type="slidenum">
              <a:rPr kumimoji="1" lang="ja-JP" altLang="en-US" smtClean="0"/>
              <a:t>20</a:t>
            </a:fld>
            <a:endParaRPr kumimoji="1" lang="ja-JP" altLang="en-US"/>
          </a:p>
        </p:txBody>
      </p:sp>
    </p:spTree>
    <p:extLst>
      <p:ext uri="{BB962C8B-B14F-4D97-AF65-F5344CB8AC3E}">
        <p14:creationId xmlns:p14="http://schemas.microsoft.com/office/powerpoint/2010/main" val="1967646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購買物流・製造・出荷物流・販売</a:t>
            </a:r>
            <a:r>
              <a:rPr kumimoji="1" lang="en-US" altLang="ja-JP" dirty="0"/>
              <a:t>/</a:t>
            </a:r>
            <a:r>
              <a:rPr kumimoji="1" lang="ja-JP" altLang="en-US" dirty="0"/>
              <a:t>マーケティング・サービス</a:t>
            </a:r>
          </a:p>
        </p:txBody>
      </p:sp>
      <p:sp>
        <p:nvSpPr>
          <p:cNvPr id="4" name="スライド番号プレースホルダー 3"/>
          <p:cNvSpPr>
            <a:spLocks noGrp="1"/>
          </p:cNvSpPr>
          <p:nvPr>
            <p:ph type="sldNum" sz="quarter" idx="10"/>
          </p:nvPr>
        </p:nvSpPr>
        <p:spPr/>
        <p:txBody>
          <a:bodyPr/>
          <a:lstStyle/>
          <a:p>
            <a:fld id="{44128ACE-E4E4-EB46-AAF3-9CD98E49686C}" type="slidenum">
              <a:rPr kumimoji="1" lang="ja-JP" altLang="en-US" smtClean="0"/>
              <a:t>21</a:t>
            </a:fld>
            <a:endParaRPr kumimoji="1" lang="ja-JP" altLang="en-US"/>
          </a:p>
        </p:txBody>
      </p:sp>
    </p:spTree>
    <p:extLst>
      <p:ext uri="{BB962C8B-B14F-4D97-AF65-F5344CB8AC3E}">
        <p14:creationId xmlns:p14="http://schemas.microsoft.com/office/powerpoint/2010/main" val="1650553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購買物流・製造・出荷物流・販売</a:t>
            </a:r>
            <a:r>
              <a:rPr kumimoji="1" lang="en-US" altLang="ja-JP" dirty="0"/>
              <a:t>/</a:t>
            </a:r>
            <a:r>
              <a:rPr kumimoji="1" lang="ja-JP" altLang="en-US" dirty="0"/>
              <a:t>マーケティング・サービス</a:t>
            </a:r>
          </a:p>
        </p:txBody>
      </p:sp>
      <p:sp>
        <p:nvSpPr>
          <p:cNvPr id="4" name="スライド番号プレースホルダー 3"/>
          <p:cNvSpPr>
            <a:spLocks noGrp="1"/>
          </p:cNvSpPr>
          <p:nvPr>
            <p:ph type="sldNum" sz="quarter" idx="10"/>
          </p:nvPr>
        </p:nvSpPr>
        <p:spPr/>
        <p:txBody>
          <a:bodyPr/>
          <a:lstStyle/>
          <a:p>
            <a:fld id="{44128ACE-E4E4-EB46-AAF3-9CD98E49686C}" type="slidenum">
              <a:rPr kumimoji="1" lang="ja-JP" altLang="en-US" smtClean="0"/>
              <a:t>22</a:t>
            </a:fld>
            <a:endParaRPr kumimoji="1" lang="ja-JP" altLang="en-US"/>
          </a:p>
        </p:txBody>
      </p:sp>
    </p:spTree>
    <p:extLst>
      <p:ext uri="{BB962C8B-B14F-4D97-AF65-F5344CB8AC3E}">
        <p14:creationId xmlns:p14="http://schemas.microsoft.com/office/powerpoint/2010/main" val="2622516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5341E87-FEC6-054D-AF96-5AB071736AEF}" type="slidenum">
              <a:rPr kumimoji="1" lang="ja-JP" altLang="en-US" smtClean="0"/>
              <a:t>27</a:t>
            </a:fld>
            <a:endParaRPr kumimoji="1" lang="ja-JP" altLang="en-US"/>
          </a:p>
        </p:txBody>
      </p:sp>
    </p:spTree>
    <p:extLst>
      <p:ext uri="{BB962C8B-B14F-4D97-AF65-F5344CB8AC3E}">
        <p14:creationId xmlns:p14="http://schemas.microsoft.com/office/powerpoint/2010/main" val="3547141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6"/>
            <a:ext cx="84201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C3B6D46D-BC20-A94B-9A20-3F643F0DCB78}" type="datetimeFigureOut">
              <a:rPr kumimoji="1" lang="ja-JP" altLang="en-US" smtClean="0"/>
              <a:t>2018/8/5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DCDC9B3-2668-4944-B1A8-6C89693E9A20}" type="slidenum">
              <a:rPr kumimoji="1" lang="ja-JP" altLang="en-US" smtClean="0"/>
              <a:t>‹#›</a:t>
            </a:fld>
            <a:endParaRPr kumimoji="1" lang="ja-JP" altLang="en-US"/>
          </a:p>
        </p:txBody>
      </p:sp>
    </p:spTree>
    <p:extLst>
      <p:ext uri="{BB962C8B-B14F-4D97-AF65-F5344CB8AC3E}">
        <p14:creationId xmlns:p14="http://schemas.microsoft.com/office/powerpoint/2010/main" val="2468192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3B6D46D-BC20-A94B-9A20-3F643F0DCB78}" type="datetimeFigureOut">
              <a:rPr kumimoji="1" lang="ja-JP" altLang="en-US" smtClean="0"/>
              <a:t>2018/8/5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DCDC9B3-2668-4944-B1A8-6C89693E9A20}" type="slidenum">
              <a:rPr kumimoji="1" lang="ja-JP" altLang="en-US" smtClean="0"/>
              <a:t>‹#›</a:t>
            </a:fld>
            <a:endParaRPr kumimoji="1" lang="ja-JP" altLang="en-US"/>
          </a:p>
        </p:txBody>
      </p:sp>
    </p:spTree>
    <p:extLst>
      <p:ext uri="{BB962C8B-B14F-4D97-AF65-F5344CB8AC3E}">
        <p14:creationId xmlns:p14="http://schemas.microsoft.com/office/powerpoint/2010/main" val="88251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181850" y="274639"/>
            <a:ext cx="222885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95300" y="274639"/>
            <a:ext cx="652145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3B6D46D-BC20-A94B-9A20-3F643F0DCB78}" type="datetimeFigureOut">
              <a:rPr kumimoji="1" lang="ja-JP" altLang="en-US" smtClean="0"/>
              <a:t>2018/8/5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DCDC9B3-2668-4944-B1A8-6C89693E9A20}" type="slidenum">
              <a:rPr kumimoji="1" lang="ja-JP" altLang="en-US" smtClean="0"/>
              <a:t>‹#›</a:t>
            </a:fld>
            <a:endParaRPr kumimoji="1" lang="ja-JP" altLang="en-US"/>
          </a:p>
        </p:txBody>
      </p:sp>
    </p:spTree>
    <p:extLst>
      <p:ext uri="{BB962C8B-B14F-4D97-AF65-F5344CB8AC3E}">
        <p14:creationId xmlns:p14="http://schemas.microsoft.com/office/powerpoint/2010/main" val="3670748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3B6D46D-BC20-A94B-9A20-3F643F0DCB78}" type="datetimeFigureOut">
              <a:rPr kumimoji="1" lang="ja-JP" altLang="en-US" smtClean="0"/>
              <a:t>2018/8/5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DCDC9B3-2668-4944-B1A8-6C89693E9A20}" type="slidenum">
              <a:rPr kumimoji="1" lang="ja-JP" altLang="en-US" smtClean="0"/>
              <a:t>‹#›</a:t>
            </a:fld>
            <a:endParaRPr kumimoji="1" lang="ja-JP" altLang="en-US"/>
          </a:p>
        </p:txBody>
      </p:sp>
    </p:spTree>
    <p:extLst>
      <p:ext uri="{BB962C8B-B14F-4D97-AF65-F5344CB8AC3E}">
        <p14:creationId xmlns:p14="http://schemas.microsoft.com/office/powerpoint/2010/main" val="2267684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1"/>
            <a:ext cx="84201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C3B6D46D-BC20-A94B-9A20-3F643F0DCB78}" type="datetimeFigureOut">
              <a:rPr kumimoji="1" lang="ja-JP" altLang="en-US" smtClean="0"/>
              <a:t>2018/8/5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DCDC9B3-2668-4944-B1A8-6C89693E9A20}" type="slidenum">
              <a:rPr kumimoji="1" lang="ja-JP" altLang="en-US" smtClean="0"/>
              <a:t>‹#›</a:t>
            </a:fld>
            <a:endParaRPr kumimoji="1" lang="ja-JP" altLang="en-US"/>
          </a:p>
        </p:txBody>
      </p:sp>
    </p:spTree>
    <p:extLst>
      <p:ext uri="{BB962C8B-B14F-4D97-AF65-F5344CB8AC3E}">
        <p14:creationId xmlns:p14="http://schemas.microsoft.com/office/powerpoint/2010/main" val="732695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C3B6D46D-BC20-A94B-9A20-3F643F0DCB78}" type="datetimeFigureOut">
              <a:rPr kumimoji="1" lang="ja-JP" altLang="en-US" smtClean="0"/>
              <a:t>2018/8/5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DCDC9B3-2668-4944-B1A8-6C89693E9A20}" type="slidenum">
              <a:rPr kumimoji="1" lang="ja-JP" altLang="en-US" smtClean="0"/>
              <a:t>‹#›</a:t>
            </a:fld>
            <a:endParaRPr kumimoji="1" lang="ja-JP" altLang="en-US"/>
          </a:p>
        </p:txBody>
      </p:sp>
    </p:spTree>
    <p:extLst>
      <p:ext uri="{BB962C8B-B14F-4D97-AF65-F5344CB8AC3E}">
        <p14:creationId xmlns:p14="http://schemas.microsoft.com/office/powerpoint/2010/main" val="1791969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C3B6D46D-BC20-A94B-9A20-3F643F0DCB78}" type="datetimeFigureOut">
              <a:rPr kumimoji="1" lang="ja-JP" altLang="en-US" smtClean="0"/>
              <a:t>2018/8/5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7DCDC9B3-2668-4944-B1A8-6C89693E9A20}" type="slidenum">
              <a:rPr kumimoji="1" lang="ja-JP" altLang="en-US" smtClean="0"/>
              <a:t>‹#›</a:t>
            </a:fld>
            <a:endParaRPr kumimoji="1" lang="ja-JP" altLang="en-US"/>
          </a:p>
        </p:txBody>
      </p:sp>
    </p:spTree>
    <p:extLst>
      <p:ext uri="{BB962C8B-B14F-4D97-AF65-F5344CB8AC3E}">
        <p14:creationId xmlns:p14="http://schemas.microsoft.com/office/powerpoint/2010/main" val="2745718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C3B6D46D-BC20-A94B-9A20-3F643F0DCB78}" type="datetimeFigureOut">
              <a:rPr kumimoji="1" lang="ja-JP" altLang="en-US" smtClean="0"/>
              <a:t>2018/8/5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7DCDC9B3-2668-4944-B1A8-6C89693E9A20}" type="slidenum">
              <a:rPr kumimoji="1" lang="ja-JP" altLang="en-US" smtClean="0"/>
              <a:t>‹#›</a:t>
            </a:fld>
            <a:endParaRPr kumimoji="1" lang="ja-JP" altLang="en-US"/>
          </a:p>
        </p:txBody>
      </p:sp>
    </p:spTree>
    <p:extLst>
      <p:ext uri="{BB962C8B-B14F-4D97-AF65-F5344CB8AC3E}">
        <p14:creationId xmlns:p14="http://schemas.microsoft.com/office/powerpoint/2010/main" val="196688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3B6D46D-BC20-A94B-9A20-3F643F0DCB78}" type="datetimeFigureOut">
              <a:rPr kumimoji="1" lang="ja-JP" altLang="en-US" smtClean="0"/>
              <a:t>2018/8/5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DCDC9B3-2668-4944-B1A8-6C89693E9A20}" type="slidenum">
              <a:rPr kumimoji="1" lang="ja-JP" altLang="en-US" smtClean="0"/>
              <a:t>‹#›</a:t>
            </a:fld>
            <a:endParaRPr kumimoji="1" lang="ja-JP" altLang="en-US"/>
          </a:p>
        </p:txBody>
      </p:sp>
    </p:spTree>
    <p:extLst>
      <p:ext uri="{BB962C8B-B14F-4D97-AF65-F5344CB8AC3E}">
        <p14:creationId xmlns:p14="http://schemas.microsoft.com/office/powerpoint/2010/main" val="3791818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3259006"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C3B6D46D-BC20-A94B-9A20-3F643F0DCB78}" type="datetimeFigureOut">
              <a:rPr kumimoji="1" lang="ja-JP" altLang="en-US" smtClean="0"/>
              <a:t>2018/8/5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DCDC9B3-2668-4944-B1A8-6C89693E9A20}" type="slidenum">
              <a:rPr kumimoji="1" lang="ja-JP" altLang="en-US" smtClean="0"/>
              <a:t>‹#›</a:t>
            </a:fld>
            <a:endParaRPr kumimoji="1" lang="ja-JP" altLang="en-US"/>
          </a:p>
        </p:txBody>
      </p:sp>
    </p:spTree>
    <p:extLst>
      <p:ext uri="{BB962C8B-B14F-4D97-AF65-F5344CB8AC3E}">
        <p14:creationId xmlns:p14="http://schemas.microsoft.com/office/powerpoint/2010/main" val="1266592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C3B6D46D-BC20-A94B-9A20-3F643F0DCB78}" type="datetimeFigureOut">
              <a:rPr kumimoji="1" lang="ja-JP" altLang="en-US" smtClean="0"/>
              <a:t>2018/8/5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DCDC9B3-2668-4944-B1A8-6C89693E9A20}" type="slidenum">
              <a:rPr kumimoji="1" lang="ja-JP" altLang="en-US" smtClean="0"/>
              <a:t>‹#›</a:t>
            </a:fld>
            <a:endParaRPr kumimoji="1" lang="ja-JP" altLang="en-US"/>
          </a:p>
        </p:txBody>
      </p:sp>
    </p:spTree>
    <p:extLst>
      <p:ext uri="{BB962C8B-B14F-4D97-AF65-F5344CB8AC3E}">
        <p14:creationId xmlns:p14="http://schemas.microsoft.com/office/powerpoint/2010/main" val="1017923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B6D46D-BC20-A94B-9A20-3F643F0DCB78}" type="datetimeFigureOut">
              <a:rPr kumimoji="1" lang="ja-JP" altLang="en-US" smtClean="0"/>
              <a:t>2018/8/5</a:t>
            </a:fld>
            <a:endParaRPr kumimoji="1" lang="ja-JP" altLang="en-US"/>
          </a:p>
        </p:txBody>
      </p:sp>
      <p:sp>
        <p:nvSpPr>
          <p:cNvPr id="5" name="フッター プレースホルダー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CDC9B3-2668-4944-B1A8-6C89693E9A20}" type="slidenum">
              <a:rPr kumimoji="1" lang="ja-JP" altLang="en-US" smtClean="0"/>
              <a:t>‹#›</a:t>
            </a:fld>
            <a:endParaRPr kumimoji="1" lang="ja-JP" altLang="en-US"/>
          </a:p>
        </p:txBody>
      </p:sp>
    </p:spTree>
    <p:extLst>
      <p:ext uri="{BB962C8B-B14F-4D97-AF65-F5344CB8AC3E}">
        <p14:creationId xmlns:p14="http://schemas.microsoft.com/office/powerpoint/2010/main" val="40262621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Layout" Target="../slideLayouts/slideLayout2.xml"/><Relationship Id="rId6" Type="http://schemas.openxmlformats.org/officeDocument/2006/relationships/image" Target="../media/image5.tiff"/><Relationship Id="rId5" Type="http://schemas.openxmlformats.org/officeDocument/2006/relationships/image" Target="../media/image4.tiff"/><Relationship Id="rId4" Type="http://schemas.openxmlformats.org/officeDocument/2006/relationships/image" Target="../media/image3.tiff"/></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F7151DA1-9C2F-1E40-9BCF-32ACFFB62566}"/>
              </a:ext>
            </a:extLst>
          </p:cNvPr>
          <p:cNvSpPr txBox="1"/>
          <p:nvPr/>
        </p:nvSpPr>
        <p:spPr>
          <a:xfrm>
            <a:off x="1996902" y="2712069"/>
            <a:ext cx="5912196" cy="400110"/>
          </a:xfrm>
          <a:prstGeom prst="rect">
            <a:avLst/>
          </a:prstGeom>
          <a:noFill/>
        </p:spPr>
        <p:txBody>
          <a:bodyPr wrap="none" rtlCol="0">
            <a:spAutoFit/>
          </a:bodyPr>
          <a:lstStyle/>
          <a:p>
            <a:pPr algn="ctr"/>
            <a:r>
              <a:rPr kumimoji="1" lang="ja-JP" altLang="en-US" sz="2000" b="1" dirty="0">
                <a:solidFill>
                  <a:schemeClr val="tx1">
                    <a:lumMod val="75000"/>
                    <a:lumOff val="25000"/>
                  </a:schemeClr>
                </a:solidFill>
                <a:latin typeface="Meiryo" panose="020B0604030504040204" pitchFamily="34" charset="-128"/>
                <a:ea typeface="Meiryo" panose="020B0604030504040204" pitchFamily="34" charset="-128"/>
              </a:rPr>
              <a:t>ビジネスフレームワーク図鑑</a:t>
            </a:r>
            <a:r>
              <a:rPr lang="en-US" altLang="ja-JP" sz="2000" b="1" dirty="0">
                <a:solidFill>
                  <a:schemeClr val="tx1">
                    <a:lumMod val="75000"/>
                    <a:lumOff val="25000"/>
                  </a:schemeClr>
                </a:solidFill>
                <a:latin typeface="Meiryo" panose="020B0604030504040204" pitchFamily="34" charset="-128"/>
                <a:ea typeface="Meiryo" panose="020B0604030504040204" pitchFamily="34" charset="-128"/>
              </a:rPr>
              <a:t> </a:t>
            </a:r>
            <a:r>
              <a:rPr kumimoji="1" lang="ja-JP" altLang="en-US" sz="2000" b="1" dirty="0">
                <a:solidFill>
                  <a:schemeClr val="tx1">
                    <a:lumMod val="75000"/>
                    <a:lumOff val="25000"/>
                  </a:schemeClr>
                </a:solidFill>
                <a:latin typeface="Meiryo" panose="020B0604030504040204" pitchFamily="34" charset="-128"/>
                <a:ea typeface="Meiryo" panose="020B0604030504040204" pitchFamily="34" charset="-128"/>
              </a:rPr>
              <a:t>テンプレートデータ</a:t>
            </a:r>
          </a:p>
        </p:txBody>
      </p:sp>
      <p:sp>
        <p:nvSpPr>
          <p:cNvPr id="3" name="テキスト ボックス 2">
            <a:extLst>
              <a:ext uri="{FF2B5EF4-FFF2-40B4-BE49-F238E27FC236}">
                <a16:creationId xmlns:a16="http://schemas.microsoft.com/office/drawing/2014/main" id="{9322937E-7979-9145-A78D-4B50D939711A}"/>
              </a:ext>
            </a:extLst>
          </p:cNvPr>
          <p:cNvSpPr txBox="1"/>
          <p:nvPr/>
        </p:nvSpPr>
        <p:spPr>
          <a:xfrm>
            <a:off x="2061939" y="3291851"/>
            <a:ext cx="5782123" cy="854080"/>
          </a:xfrm>
          <a:prstGeom prst="rect">
            <a:avLst/>
          </a:prstGeom>
          <a:noFill/>
        </p:spPr>
        <p:txBody>
          <a:bodyPr wrap="square" rtlCol="0">
            <a:spAutoFit/>
          </a:bodyPr>
          <a:lstStyle/>
          <a:p>
            <a:pPr algn="just">
              <a:lnSpc>
                <a:spcPct val="150000"/>
              </a:lnSpc>
            </a:pPr>
            <a:r>
              <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rPr>
              <a:t>パワーポイントデータのまま</a:t>
            </a:r>
            <a:r>
              <a:rPr kumimoji="1" lang="en-US" altLang="ja-JP" sz="1100" dirty="0">
                <a:solidFill>
                  <a:schemeClr val="tx1">
                    <a:lumMod val="75000"/>
                    <a:lumOff val="25000"/>
                  </a:schemeClr>
                </a:solidFill>
                <a:latin typeface="Meiryo" panose="020B0604030504040204" pitchFamily="34" charset="-128"/>
                <a:ea typeface="Meiryo" panose="020B0604030504040204" pitchFamily="34" charset="-128"/>
              </a:rPr>
              <a:t>PC</a:t>
            </a: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やタブレットで使用</a:t>
            </a:r>
            <a:r>
              <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rPr>
              <a:t>するほか、紙に印刷してチームで活用することも可能です。また、ホワイトボードや模造紙に同一のフレームを書き出すなどして大きなスペースを用いて活用することも可能です。</a:t>
            </a:r>
          </a:p>
        </p:txBody>
      </p:sp>
    </p:spTree>
    <p:extLst>
      <p:ext uri="{BB962C8B-B14F-4D97-AF65-F5344CB8AC3E}">
        <p14:creationId xmlns:p14="http://schemas.microsoft.com/office/powerpoint/2010/main" val="23627467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グループ化 7">
            <a:extLst>
              <a:ext uri="{FF2B5EF4-FFF2-40B4-BE49-F238E27FC236}">
                <a16:creationId xmlns:a16="http://schemas.microsoft.com/office/drawing/2014/main" id="{FF5AD78F-535B-6640-BB8C-C42E4B3EF8B8}"/>
              </a:ext>
            </a:extLst>
          </p:cNvPr>
          <p:cNvGrpSpPr/>
          <p:nvPr/>
        </p:nvGrpSpPr>
        <p:grpSpPr>
          <a:xfrm>
            <a:off x="337288" y="686423"/>
            <a:ext cx="1739270" cy="431037"/>
            <a:chOff x="643078" y="978675"/>
            <a:chExt cx="1739270" cy="431037"/>
          </a:xfrm>
        </p:grpSpPr>
        <p:sp>
          <p:nvSpPr>
            <p:cNvPr id="97" name="正方形/長方形 96"/>
            <p:cNvSpPr/>
            <p:nvPr/>
          </p:nvSpPr>
          <p:spPr>
            <a:xfrm>
              <a:off x="643078" y="978675"/>
              <a:ext cx="1739270" cy="431037"/>
            </a:xfrm>
            <a:prstGeom prst="rect">
              <a:avLst/>
            </a:prstGeom>
            <a:solidFill>
              <a:schemeClr val="accent6">
                <a:lumMod val="20000"/>
                <a:lumOff val="80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8" name="テキスト ボックス 97"/>
            <p:cNvSpPr txBox="1"/>
            <p:nvPr/>
          </p:nvSpPr>
          <p:spPr>
            <a:xfrm>
              <a:off x="707496" y="1040305"/>
              <a:ext cx="1610435" cy="307777"/>
            </a:xfrm>
            <a:prstGeom prst="rect">
              <a:avLst/>
            </a:prstGeom>
            <a:noFill/>
            <a:ln>
              <a:noFill/>
            </a:ln>
          </p:spPr>
          <p:txBody>
            <a:bodyPr wrap="square" rtlCol="0" anchor="ctr">
              <a:spAutoFit/>
            </a:bodyPr>
            <a:lstStyle/>
            <a:p>
              <a:r>
                <a:rPr lang="ja-JP" altLang="en-US" sz="1400" dirty="0">
                  <a:solidFill>
                    <a:schemeClr val="tx1">
                      <a:lumMod val="75000"/>
                      <a:lumOff val="25000"/>
                    </a:schemeClr>
                  </a:solidFill>
                  <a:latin typeface="メイリオ"/>
                  <a:ea typeface="メイリオ"/>
                  <a:cs typeface="メイリオ"/>
                </a:rPr>
                <a:t>政治</a:t>
              </a:r>
              <a:r>
                <a:rPr lang="en-US" altLang="ja-JP" sz="1400" dirty="0">
                  <a:solidFill>
                    <a:schemeClr val="tx1">
                      <a:lumMod val="75000"/>
                      <a:lumOff val="25000"/>
                    </a:schemeClr>
                  </a:solidFill>
                  <a:latin typeface="メイリオ"/>
                  <a:ea typeface="メイリオ"/>
                  <a:cs typeface="メイリオ"/>
                </a:rPr>
                <a:t> Politics</a:t>
              </a:r>
              <a:endParaRPr kumimoji="1" lang="ja-JP" altLang="en-US" dirty="0">
                <a:solidFill>
                  <a:schemeClr val="tx1">
                    <a:lumMod val="75000"/>
                    <a:lumOff val="25000"/>
                  </a:schemeClr>
                </a:solidFill>
                <a:latin typeface="メイリオ"/>
                <a:ea typeface="メイリオ"/>
                <a:cs typeface="メイリオ"/>
              </a:endParaRPr>
            </a:p>
          </p:txBody>
        </p:sp>
      </p:grpSp>
      <p:grpSp>
        <p:nvGrpSpPr>
          <p:cNvPr id="10" name="グループ化 9">
            <a:extLst>
              <a:ext uri="{FF2B5EF4-FFF2-40B4-BE49-F238E27FC236}">
                <a16:creationId xmlns:a16="http://schemas.microsoft.com/office/drawing/2014/main" id="{7A41ED3E-3BFE-1D43-ACB9-3829A435AFCA}"/>
              </a:ext>
            </a:extLst>
          </p:cNvPr>
          <p:cNvGrpSpPr/>
          <p:nvPr/>
        </p:nvGrpSpPr>
        <p:grpSpPr>
          <a:xfrm>
            <a:off x="337288" y="3588338"/>
            <a:ext cx="1739270" cy="431037"/>
            <a:chOff x="643078" y="3566545"/>
            <a:chExt cx="1739270" cy="431037"/>
          </a:xfrm>
        </p:grpSpPr>
        <p:sp>
          <p:nvSpPr>
            <p:cNvPr id="103" name="正方形/長方形 102"/>
            <p:cNvSpPr/>
            <p:nvPr/>
          </p:nvSpPr>
          <p:spPr>
            <a:xfrm>
              <a:off x="643078" y="3566545"/>
              <a:ext cx="1739270" cy="431037"/>
            </a:xfrm>
            <a:prstGeom prst="rect">
              <a:avLst/>
            </a:prstGeom>
            <a:solidFill>
              <a:schemeClr val="accent6">
                <a:lumMod val="20000"/>
                <a:lumOff val="80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4" name="テキスト ボックス 103"/>
            <p:cNvSpPr txBox="1"/>
            <p:nvPr/>
          </p:nvSpPr>
          <p:spPr>
            <a:xfrm>
              <a:off x="707496" y="3628175"/>
              <a:ext cx="1610435" cy="307777"/>
            </a:xfrm>
            <a:prstGeom prst="rect">
              <a:avLst/>
            </a:prstGeom>
            <a:noFill/>
            <a:ln>
              <a:noFill/>
            </a:ln>
          </p:spPr>
          <p:txBody>
            <a:bodyPr wrap="square" rtlCol="0" anchor="ctr">
              <a:spAutoFit/>
            </a:bodyPr>
            <a:lstStyle/>
            <a:p>
              <a:r>
                <a:rPr lang="ja-JP" altLang="en-US" sz="1400" dirty="0">
                  <a:solidFill>
                    <a:schemeClr val="tx1">
                      <a:lumMod val="75000"/>
                      <a:lumOff val="25000"/>
                    </a:schemeClr>
                  </a:solidFill>
                  <a:latin typeface="メイリオ"/>
                  <a:ea typeface="メイリオ"/>
                  <a:cs typeface="メイリオ"/>
                </a:rPr>
                <a:t>社会</a:t>
              </a:r>
              <a:r>
                <a:rPr lang="en-US" altLang="ja-JP" sz="1400" dirty="0">
                  <a:solidFill>
                    <a:schemeClr val="tx1">
                      <a:lumMod val="75000"/>
                      <a:lumOff val="25000"/>
                    </a:schemeClr>
                  </a:solidFill>
                  <a:latin typeface="メイリオ"/>
                  <a:ea typeface="メイリオ"/>
                  <a:cs typeface="メイリオ"/>
                </a:rPr>
                <a:t> Society</a:t>
              </a:r>
              <a:endParaRPr kumimoji="1" lang="ja-JP" altLang="en-US" dirty="0">
                <a:solidFill>
                  <a:schemeClr val="tx1">
                    <a:lumMod val="75000"/>
                    <a:lumOff val="25000"/>
                  </a:schemeClr>
                </a:solidFill>
                <a:latin typeface="メイリオ"/>
                <a:ea typeface="メイリオ"/>
                <a:cs typeface="メイリオ"/>
              </a:endParaRPr>
            </a:p>
          </p:txBody>
        </p:sp>
      </p:grpSp>
      <p:grpSp>
        <p:nvGrpSpPr>
          <p:cNvPr id="9" name="グループ化 8">
            <a:extLst>
              <a:ext uri="{FF2B5EF4-FFF2-40B4-BE49-F238E27FC236}">
                <a16:creationId xmlns:a16="http://schemas.microsoft.com/office/drawing/2014/main" id="{B93E28CB-FD61-9E4F-9979-CE9938CF435F}"/>
              </a:ext>
            </a:extLst>
          </p:cNvPr>
          <p:cNvGrpSpPr/>
          <p:nvPr/>
        </p:nvGrpSpPr>
        <p:grpSpPr>
          <a:xfrm>
            <a:off x="4953001" y="686423"/>
            <a:ext cx="1739270" cy="431037"/>
            <a:chOff x="4948227" y="978675"/>
            <a:chExt cx="1739270" cy="431037"/>
          </a:xfrm>
        </p:grpSpPr>
        <p:sp>
          <p:nvSpPr>
            <p:cNvPr id="106" name="正方形/長方形 105"/>
            <p:cNvSpPr/>
            <p:nvPr/>
          </p:nvSpPr>
          <p:spPr>
            <a:xfrm>
              <a:off x="4948227" y="978675"/>
              <a:ext cx="1739270" cy="431037"/>
            </a:xfrm>
            <a:prstGeom prst="rect">
              <a:avLst/>
            </a:prstGeom>
            <a:solidFill>
              <a:schemeClr val="accent6">
                <a:lumMod val="20000"/>
                <a:lumOff val="80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7" name="テキスト ボックス 106"/>
            <p:cNvSpPr txBox="1"/>
            <p:nvPr/>
          </p:nvSpPr>
          <p:spPr>
            <a:xfrm>
              <a:off x="5012645" y="1040305"/>
              <a:ext cx="1610435" cy="307777"/>
            </a:xfrm>
            <a:prstGeom prst="rect">
              <a:avLst/>
            </a:prstGeom>
            <a:noFill/>
            <a:ln>
              <a:noFill/>
            </a:ln>
          </p:spPr>
          <p:txBody>
            <a:bodyPr wrap="square" rtlCol="0" anchor="ctr">
              <a:spAutoFit/>
            </a:bodyPr>
            <a:lstStyle/>
            <a:p>
              <a:r>
                <a:rPr lang="ja-JP" altLang="en-US" sz="1400" dirty="0">
                  <a:solidFill>
                    <a:schemeClr val="tx1">
                      <a:lumMod val="75000"/>
                      <a:lumOff val="25000"/>
                    </a:schemeClr>
                  </a:solidFill>
                  <a:latin typeface="メイリオ"/>
                  <a:ea typeface="メイリオ"/>
                  <a:cs typeface="メイリオ"/>
                </a:rPr>
                <a:t>経済</a:t>
              </a:r>
              <a:r>
                <a:rPr lang="en-US" altLang="ja-JP" sz="1400" dirty="0">
                  <a:solidFill>
                    <a:schemeClr val="tx1">
                      <a:lumMod val="75000"/>
                      <a:lumOff val="25000"/>
                    </a:schemeClr>
                  </a:solidFill>
                  <a:latin typeface="メイリオ"/>
                  <a:ea typeface="メイリオ"/>
                  <a:cs typeface="メイリオ"/>
                </a:rPr>
                <a:t> Economy</a:t>
              </a:r>
              <a:endParaRPr kumimoji="1" lang="ja-JP" altLang="en-US" dirty="0">
                <a:solidFill>
                  <a:schemeClr val="tx1">
                    <a:lumMod val="75000"/>
                    <a:lumOff val="25000"/>
                  </a:schemeClr>
                </a:solidFill>
                <a:latin typeface="メイリオ"/>
                <a:ea typeface="メイリオ"/>
                <a:cs typeface="メイリオ"/>
              </a:endParaRPr>
            </a:p>
          </p:txBody>
        </p:sp>
      </p:grpSp>
      <p:grpSp>
        <p:nvGrpSpPr>
          <p:cNvPr id="11" name="グループ化 10">
            <a:extLst>
              <a:ext uri="{FF2B5EF4-FFF2-40B4-BE49-F238E27FC236}">
                <a16:creationId xmlns:a16="http://schemas.microsoft.com/office/drawing/2014/main" id="{771D5163-1CCE-D145-B5A1-888EAF23275D}"/>
              </a:ext>
            </a:extLst>
          </p:cNvPr>
          <p:cNvGrpSpPr/>
          <p:nvPr/>
        </p:nvGrpSpPr>
        <p:grpSpPr>
          <a:xfrm>
            <a:off x="4953001" y="3588338"/>
            <a:ext cx="1739270" cy="431037"/>
            <a:chOff x="4948227" y="3566545"/>
            <a:chExt cx="1739270" cy="431037"/>
          </a:xfrm>
        </p:grpSpPr>
        <p:sp>
          <p:nvSpPr>
            <p:cNvPr id="109" name="正方形/長方形 108"/>
            <p:cNvSpPr/>
            <p:nvPr/>
          </p:nvSpPr>
          <p:spPr>
            <a:xfrm>
              <a:off x="4948227" y="3566545"/>
              <a:ext cx="1739270" cy="431037"/>
            </a:xfrm>
            <a:prstGeom prst="rect">
              <a:avLst/>
            </a:prstGeom>
            <a:solidFill>
              <a:schemeClr val="accent6">
                <a:lumMod val="20000"/>
                <a:lumOff val="80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10" name="テキスト ボックス 109"/>
            <p:cNvSpPr txBox="1"/>
            <p:nvPr/>
          </p:nvSpPr>
          <p:spPr>
            <a:xfrm>
              <a:off x="5012645" y="3628175"/>
              <a:ext cx="1610435" cy="307777"/>
            </a:xfrm>
            <a:prstGeom prst="rect">
              <a:avLst/>
            </a:prstGeom>
            <a:noFill/>
            <a:ln>
              <a:noFill/>
            </a:ln>
          </p:spPr>
          <p:txBody>
            <a:bodyPr wrap="square" rtlCol="0" anchor="ctr">
              <a:spAutoFit/>
            </a:bodyPr>
            <a:lstStyle/>
            <a:p>
              <a:r>
                <a:rPr lang="ja-JP" altLang="en-US" sz="1400" dirty="0">
                  <a:solidFill>
                    <a:schemeClr val="tx1">
                      <a:lumMod val="75000"/>
                      <a:lumOff val="25000"/>
                    </a:schemeClr>
                  </a:solidFill>
                  <a:latin typeface="メイリオ"/>
                  <a:ea typeface="メイリオ"/>
                  <a:cs typeface="メイリオ"/>
                </a:rPr>
                <a:t>技術</a:t>
              </a:r>
              <a:r>
                <a:rPr lang="en-US" altLang="ja-JP" sz="1400" dirty="0">
                  <a:solidFill>
                    <a:schemeClr val="tx1">
                      <a:lumMod val="75000"/>
                      <a:lumOff val="25000"/>
                    </a:schemeClr>
                  </a:solidFill>
                  <a:latin typeface="メイリオ"/>
                  <a:ea typeface="メイリオ"/>
                  <a:cs typeface="メイリオ"/>
                </a:rPr>
                <a:t> Technology</a:t>
              </a:r>
              <a:endParaRPr kumimoji="1" lang="ja-JP" altLang="en-US" dirty="0">
                <a:solidFill>
                  <a:schemeClr val="tx1">
                    <a:lumMod val="75000"/>
                    <a:lumOff val="25000"/>
                  </a:schemeClr>
                </a:solidFill>
                <a:latin typeface="メイリオ"/>
                <a:ea typeface="メイリオ"/>
                <a:cs typeface="メイリオ"/>
              </a:endParaRPr>
            </a:p>
          </p:txBody>
        </p:sp>
      </p:grpSp>
      <p:cxnSp>
        <p:nvCxnSpPr>
          <p:cNvPr id="99" name="直線コネクタ 98"/>
          <p:cNvCxnSpPr>
            <a:cxnSpLocks/>
          </p:cNvCxnSpPr>
          <p:nvPr/>
        </p:nvCxnSpPr>
        <p:spPr>
          <a:xfrm>
            <a:off x="337288" y="3588338"/>
            <a:ext cx="9231426"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00" name="直線コネクタ 99"/>
          <p:cNvCxnSpPr>
            <a:cxnSpLocks/>
          </p:cNvCxnSpPr>
          <p:nvPr/>
        </p:nvCxnSpPr>
        <p:spPr>
          <a:xfrm>
            <a:off x="4953001" y="686423"/>
            <a:ext cx="0" cy="580383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30" name="テキスト ボックス 29">
            <a:extLst>
              <a:ext uri="{FF2B5EF4-FFF2-40B4-BE49-F238E27FC236}">
                <a16:creationId xmlns:a16="http://schemas.microsoft.com/office/drawing/2014/main" id="{1D7E6572-99FB-3849-B493-7B511337BDE5}"/>
              </a:ext>
            </a:extLst>
          </p:cNvPr>
          <p:cNvSpPr txBox="1"/>
          <p:nvPr/>
        </p:nvSpPr>
        <p:spPr>
          <a:xfrm>
            <a:off x="463308" y="238540"/>
            <a:ext cx="1214050" cy="276999"/>
          </a:xfrm>
          <a:prstGeom prst="rect">
            <a:avLst/>
          </a:prstGeom>
          <a:noFill/>
        </p:spPr>
        <p:txBody>
          <a:bodyPr wrap="none" rtlCol="0">
            <a:spAutoFit/>
          </a:bodyPr>
          <a:lstStyle/>
          <a:p>
            <a:r>
              <a:rPr lang="en-US" altLang="ja-JP" sz="1200" b="1" dirty="0">
                <a:solidFill>
                  <a:schemeClr val="tx1">
                    <a:lumMod val="75000"/>
                    <a:lumOff val="25000"/>
                  </a:schemeClr>
                </a:solidFill>
                <a:latin typeface="Meiryo" panose="020B0604030504040204" pitchFamily="34" charset="-128"/>
                <a:ea typeface="Meiryo" panose="020B0604030504040204" pitchFamily="34" charset="-128"/>
              </a:rPr>
              <a:t>09_PEST</a:t>
            </a:r>
            <a:r>
              <a:rPr lang="ja-JP" altLang="en-US" sz="1200" b="1" dirty="0">
                <a:solidFill>
                  <a:schemeClr val="tx1">
                    <a:lumMod val="75000"/>
                    <a:lumOff val="25000"/>
                  </a:schemeClr>
                </a:solidFill>
                <a:latin typeface="Meiryo" panose="020B0604030504040204" pitchFamily="34" charset="-128"/>
                <a:ea typeface="Meiryo" panose="020B0604030504040204" pitchFamily="34" charset="-128"/>
              </a:rPr>
              <a:t>分析</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2" name="正方形/長方形 31">
            <a:extLst>
              <a:ext uri="{FF2B5EF4-FFF2-40B4-BE49-F238E27FC236}">
                <a16:creationId xmlns:a16="http://schemas.microsoft.com/office/drawing/2014/main" id="{22D5C615-A281-8241-AC1B-026BE6774E13}"/>
              </a:ext>
            </a:extLst>
          </p:cNvPr>
          <p:cNvSpPr/>
          <p:nvPr/>
        </p:nvSpPr>
        <p:spPr>
          <a:xfrm>
            <a:off x="337288" y="686423"/>
            <a:ext cx="9231426" cy="5803829"/>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971167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テキスト ボックス 29">
            <a:extLst>
              <a:ext uri="{FF2B5EF4-FFF2-40B4-BE49-F238E27FC236}">
                <a16:creationId xmlns:a16="http://schemas.microsoft.com/office/drawing/2014/main" id="{1D7E6572-99FB-3849-B493-7B511337BDE5}"/>
              </a:ext>
            </a:extLst>
          </p:cNvPr>
          <p:cNvSpPr txBox="1"/>
          <p:nvPr/>
        </p:nvSpPr>
        <p:spPr>
          <a:xfrm>
            <a:off x="463308" y="238540"/>
            <a:ext cx="2036135" cy="276999"/>
          </a:xfrm>
          <a:prstGeom prst="rect">
            <a:avLst/>
          </a:prstGeom>
          <a:noFill/>
        </p:spPr>
        <p:txBody>
          <a:bodyPr wrap="none" rtlCol="0">
            <a:spAutoFit/>
          </a:bodyPr>
          <a:lstStyle/>
          <a:p>
            <a:r>
              <a:rPr lang="en-US" altLang="ja-JP" sz="1200" b="1" dirty="0">
                <a:solidFill>
                  <a:schemeClr val="tx1">
                    <a:lumMod val="75000"/>
                    <a:lumOff val="25000"/>
                  </a:schemeClr>
                </a:solidFill>
                <a:latin typeface="Meiryo" panose="020B0604030504040204" pitchFamily="34" charset="-128"/>
                <a:ea typeface="Meiryo" panose="020B0604030504040204" pitchFamily="34" charset="-128"/>
              </a:rPr>
              <a:t>10_</a:t>
            </a:r>
            <a:r>
              <a:rPr lang="ja-JP" altLang="en-US" sz="1200" b="1" dirty="0">
                <a:solidFill>
                  <a:schemeClr val="tx1">
                    <a:lumMod val="75000"/>
                    <a:lumOff val="25000"/>
                  </a:schemeClr>
                </a:solidFill>
                <a:latin typeface="Meiryo" panose="020B0604030504040204" pitchFamily="34" charset="-128"/>
                <a:ea typeface="Meiryo" panose="020B0604030504040204" pitchFamily="34" charset="-128"/>
              </a:rPr>
              <a:t>ファイブフォース分析</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8" name="正方形/長方形 17">
            <a:extLst>
              <a:ext uri="{FF2B5EF4-FFF2-40B4-BE49-F238E27FC236}">
                <a16:creationId xmlns:a16="http://schemas.microsoft.com/office/drawing/2014/main" id="{3CC6E634-D574-7144-A822-787988AA605F}"/>
              </a:ext>
            </a:extLst>
          </p:cNvPr>
          <p:cNvSpPr/>
          <p:nvPr/>
        </p:nvSpPr>
        <p:spPr>
          <a:xfrm>
            <a:off x="3537009" y="686423"/>
            <a:ext cx="2831982" cy="1678887"/>
          </a:xfrm>
          <a:prstGeom prst="rect">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EEB6AFAD-E211-0849-AF10-DBC95F9F3786}"/>
              </a:ext>
            </a:extLst>
          </p:cNvPr>
          <p:cNvSpPr txBox="1"/>
          <p:nvPr/>
        </p:nvSpPr>
        <p:spPr>
          <a:xfrm>
            <a:off x="3537009" y="847548"/>
            <a:ext cx="2831982" cy="316530"/>
          </a:xfrm>
          <a:prstGeom prst="rect">
            <a:avLst/>
          </a:prstGeom>
          <a:noFill/>
        </p:spPr>
        <p:txBody>
          <a:bodyPr wrap="square" rtlCol="0">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＜新規参入者の脅威＞</a:t>
            </a:r>
          </a:p>
        </p:txBody>
      </p:sp>
      <p:sp>
        <p:nvSpPr>
          <p:cNvPr id="21" name="正方形/長方形 20">
            <a:extLst>
              <a:ext uri="{FF2B5EF4-FFF2-40B4-BE49-F238E27FC236}">
                <a16:creationId xmlns:a16="http://schemas.microsoft.com/office/drawing/2014/main" id="{A49C49F3-73C6-3A49-A1FE-ABA4001CEB40}"/>
              </a:ext>
            </a:extLst>
          </p:cNvPr>
          <p:cNvSpPr/>
          <p:nvPr/>
        </p:nvSpPr>
        <p:spPr>
          <a:xfrm>
            <a:off x="3537009" y="2748895"/>
            <a:ext cx="2831982" cy="1678887"/>
          </a:xfrm>
          <a:prstGeom prst="rect">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4B4FE2C3-DB2D-7E48-9355-474CC73A54F7}"/>
              </a:ext>
            </a:extLst>
          </p:cNvPr>
          <p:cNvSpPr txBox="1"/>
          <p:nvPr/>
        </p:nvSpPr>
        <p:spPr>
          <a:xfrm>
            <a:off x="3537009" y="2910020"/>
            <a:ext cx="2831982" cy="316530"/>
          </a:xfrm>
          <a:prstGeom prst="rect">
            <a:avLst/>
          </a:prstGeom>
          <a:noFill/>
        </p:spPr>
        <p:txBody>
          <a:bodyPr wrap="square" rtlCol="0">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＜業界内の競争＞</a:t>
            </a:r>
          </a:p>
        </p:txBody>
      </p:sp>
      <p:sp>
        <p:nvSpPr>
          <p:cNvPr id="24" name="正方形/長方形 23">
            <a:extLst>
              <a:ext uri="{FF2B5EF4-FFF2-40B4-BE49-F238E27FC236}">
                <a16:creationId xmlns:a16="http://schemas.microsoft.com/office/drawing/2014/main" id="{2389E250-E541-224A-BE99-BB71728BF317}"/>
              </a:ext>
            </a:extLst>
          </p:cNvPr>
          <p:cNvSpPr/>
          <p:nvPr/>
        </p:nvSpPr>
        <p:spPr>
          <a:xfrm>
            <a:off x="3537009" y="4811366"/>
            <a:ext cx="2831982" cy="1678887"/>
          </a:xfrm>
          <a:prstGeom prst="rect">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60711FD1-A00D-2544-917A-DF02E209FFD8}"/>
              </a:ext>
            </a:extLst>
          </p:cNvPr>
          <p:cNvSpPr txBox="1"/>
          <p:nvPr/>
        </p:nvSpPr>
        <p:spPr>
          <a:xfrm>
            <a:off x="3537009" y="4972491"/>
            <a:ext cx="2831982" cy="316530"/>
          </a:xfrm>
          <a:prstGeom prst="rect">
            <a:avLst/>
          </a:prstGeom>
          <a:noFill/>
        </p:spPr>
        <p:txBody>
          <a:bodyPr wrap="square" rtlCol="0">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＜代替品の脅威＞</a:t>
            </a:r>
          </a:p>
        </p:txBody>
      </p:sp>
      <p:sp>
        <p:nvSpPr>
          <p:cNvPr id="33" name="正方形/長方形 32">
            <a:extLst>
              <a:ext uri="{FF2B5EF4-FFF2-40B4-BE49-F238E27FC236}">
                <a16:creationId xmlns:a16="http://schemas.microsoft.com/office/drawing/2014/main" id="{0C440CA0-7A77-E445-A870-7A02D9480DC5}"/>
              </a:ext>
            </a:extLst>
          </p:cNvPr>
          <p:cNvSpPr/>
          <p:nvPr/>
        </p:nvSpPr>
        <p:spPr>
          <a:xfrm>
            <a:off x="6736731" y="2748895"/>
            <a:ext cx="2831982" cy="1678887"/>
          </a:xfrm>
          <a:prstGeom prst="rect">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48F457D4-29BE-424E-AC01-3B7B3C7F0E50}"/>
              </a:ext>
            </a:extLst>
          </p:cNvPr>
          <p:cNvSpPr txBox="1"/>
          <p:nvPr/>
        </p:nvSpPr>
        <p:spPr>
          <a:xfrm>
            <a:off x="6736731" y="2910020"/>
            <a:ext cx="2831982" cy="316530"/>
          </a:xfrm>
          <a:prstGeom prst="rect">
            <a:avLst/>
          </a:prstGeom>
          <a:noFill/>
        </p:spPr>
        <p:txBody>
          <a:bodyPr wrap="square" rtlCol="0">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＜買い手の交渉力＞</a:t>
            </a:r>
          </a:p>
        </p:txBody>
      </p:sp>
      <p:sp>
        <p:nvSpPr>
          <p:cNvPr id="36" name="正方形/長方形 35">
            <a:extLst>
              <a:ext uri="{FF2B5EF4-FFF2-40B4-BE49-F238E27FC236}">
                <a16:creationId xmlns:a16="http://schemas.microsoft.com/office/drawing/2014/main" id="{7696D96B-F443-D94F-84FE-DA34D10D2B78}"/>
              </a:ext>
            </a:extLst>
          </p:cNvPr>
          <p:cNvSpPr/>
          <p:nvPr/>
        </p:nvSpPr>
        <p:spPr>
          <a:xfrm>
            <a:off x="337288" y="2748895"/>
            <a:ext cx="2831982" cy="1678887"/>
          </a:xfrm>
          <a:prstGeom prst="rect">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D17C09D0-E551-3945-B1BC-5946DDB5110B}"/>
              </a:ext>
            </a:extLst>
          </p:cNvPr>
          <p:cNvSpPr txBox="1"/>
          <p:nvPr/>
        </p:nvSpPr>
        <p:spPr>
          <a:xfrm>
            <a:off x="337288" y="2910020"/>
            <a:ext cx="2831982" cy="316530"/>
          </a:xfrm>
          <a:prstGeom prst="rect">
            <a:avLst/>
          </a:prstGeom>
          <a:noFill/>
        </p:spPr>
        <p:txBody>
          <a:bodyPr wrap="square" rtlCol="0">
            <a:spAutoFit/>
          </a:bodyPr>
          <a:lstStyle/>
          <a:p>
            <a:pPr algn="ct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＜売り手</a:t>
            </a: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の交渉力＞</a:t>
            </a:r>
          </a:p>
        </p:txBody>
      </p:sp>
      <p:cxnSp>
        <p:nvCxnSpPr>
          <p:cNvPr id="39" name="直線矢印コネクタ 38">
            <a:extLst>
              <a:ext uri="{FF2B5EF4-FFF2-40B4-BE49-F238E27FC236}">
                <a16:creationId xmlns:a16="http://schemas.microsoft.com/office/drawing/2014/main" id="{29051AE5-B68D-9A48-9217-E1406494E660}"/>
              </a:ext>
            </a:extLst>
          </p:cNvPr>
          <p:cNvCxnSpPr>
            <a:endCxn id="21" idx="1"/>
          </p:cNvCxnSpPr>
          <p:nvPr/>
        </p:nvCxnSpPr>
        <p:spPr>
          <a:xfrm>
            <a:off x="3169270" y="3588338"/>
            <a:ext cx="367739" cy="1"/>
          </a:xfrm>
          <a:prstGeom prst="straightConnector1">
            <a:avLst/>
          </a:prstGeom>
          <a:ln w="57150">
            <a:solidFill>
              <a:schemeClr val="tx1">
                <a:lumMod val="75000"/>
                <a:lumOff val="25000"/>
              </a:schemeClr>
            </a:solidFill>
            <a:headEnd type="none"/>
            <a:tailEnd type="stealth"/>
          </a:ln>
          <a:effectLst/>
        </p:spPr>
        <p:style>
          <a:lnRef idx="2">
            <a:schemeClr val="accent1"/>
          </a:lnRef>
          <a:fillRef idx="0">
            <a:schemeClr val="accent1"/>
          </a:fillRef>
          <a:effectRef idx="1">
            <a:schemeClr val="accent1"/>
          </a:effectRef>
          <a:fontRef idx="minor">
            <a:schemeClr val="tx1"/>
          </a:fontRef>
        </p:style>
      </p:cxnSp>
      <p:cxnSp>
        <p:nvCxnSpPr>
          <p:cNvPr id="40" name="直線矢印コネクタ 39">
            <a:extLst>
              <a:ext uri="{FF2B5EF4-FFF2-40B4-BE49-F238E27FC236}">
                <a16:creationId xmlns:a16="http://schemas.microsoft.com/office/drawing/2014/main" id="{6A550E62-8B47-8B47-B879-DEEF7A254A9E}"/>
              </a:ext>
            </a:extLst>
          </p:cNvPr>
          <p:cNvCxnSpPr>
            <a:cxnSpLocks/>
            <a:stCxn id="18" idx="2"/>
            <a:endCxn id="21" idx="0"/>
          </p:cNvCxnSpPr>
          <p:nvPr/>
        </p:nvCxnSpPr>
        <p:spPr>
          <a:xfrm>
            <a:off x="4953000" y="2365310"/>
            <a:ext cx="0" cy="383585"/>
          </a:xfrm>
          <a:prstGeom prst="straightConnector1">
            <a:avLst/>
          </a:prstGeom>
          <a:ln w="57150">
            <a:solidFill>
              <a:schemeClr val="tx1">
                <a:lumMod val="75000"/>
                <a:lumOff val="25000"/>
              </a:schemeClr>
            </a:solidFill>
            <a:headEnd type="none"/>
            <a:tailEnd type="stealth"/>
          </a:ln>
          <a:effectLst/>
        </p:spPr>
        <p:style>
          <a:lnRef idx="2">
            <a:schemeClr val="accent1"/>
          </a:lnRef>
          <a:fillRef idx="0">
            <a:schemeClr val="accent1"/>
          </a:fillRef>
          <a:effectRef idx="1">
            <a:schemeClr val="accent1"/>
          </a:effectRef>
          <a:fontRef idx="minor">
            <a:schemeClr val="tx1"/>
          </a:fontRef>
        </p:style>
      </p:cxnSp>
      <p:cxnSp>
        <p:nvCxnSpPr>
          <p:cNvPr id="41" name="直線矢印コネクタ 40">
            <a:extLst>
              <a:ext uri="{FF2B5EF4-FFF2-40B4-BE49-F238E27FC236}">
                <a16:creationId xmlns:a16="http://schemas.microsoft.com/office/drawing/2014/main" id="{FEA32D0B-AB9A-9046-A5CD-7A47C3CDAC54}"/>
              </a:ext>
            </a:extLst>
          </p:cNvPr>
          <p:cNvCxnSpPr>
            <a:cxnSpLocks/>
            <a:stCxn id="33" idx="1"/>
            <a:endCxn id="21" idx="3"/>
          </p:cNvCxnSpPr>
          <p:nvPr/>
        </p:nvCxnSpPr>
        <p:spPr>
          <a:xfrm flipH="1">
            <a:off x="6368992" y="3588339"/>
            <a:ext cx="367739" cy="0"/>
          </a:xfrm>
          <a:prstGeom prst="straightConnector1">
            <a:avLst/>
          </a:prstGeom>
          <a:ln w="57150">
            <a:solidFill>
              <a:schemeClr val="tx1">
                <a:lumMod val="75000"/>
                <a:lumOff val="25000"/>
              </a:schemeClr>
            </a:solidFill>
            <a:headEnd type="none"/>
            <a:tailEnd type="stealth"/>
          </a:ln>
          <a:effectLst/>
        </p:spPr>
        <p:style>
          <a:lnRef idx="2">
            <a:schemeClr val="accent1"/>
          </a:lnRef>
          <a:fillRef idx="0">
            <a:schemeClr val="accent1"/>
          </a:fillRef>
          <a:effectRef idx="1">
            <a:schemeClr val="accent1"/>
          </a:effectRef>
          <a:fontRef idx="minor">
            <a:schemeClr val="tx1"/>
          </a:fontRef>
        </p:style>
      </p:cxnSp>
      <p:cxnSp>
        <p:nvCxnSpPr>
          <p:cNvPr id="42" name="直線矢印コネクタ 41">
            <a:extLst>
              <a:ext uri="{FF2B5EF4-FFF2-40B4-BE49-F238E27FC236}">
                <a16:creationId xmlns:a16="http://schemas.microsoft.com/office/drawing/2014/main" id="{69E90D54-42D3-F543-9C3E-E719AECE8182}"/>
              </a:ext>
            </a:extLst>
          </p:cNvPr>
          <p:cNvCxnSpPr>
            <a:cxnSpLocks/>
            <a:stCxn id="24" idx="0"/>
            <a:endCxn id="21" idx="2"/>
          </p:cNvCxnSpPr>
          <p:nvPr/>
        </p:nvCxnSpPr>
        <p:spPr>
          <a:xfrm flipV="1">
            <a:off x="4953000" y="4427782"/>
            <a:ext cx="0" cy="383584"/>
          </a:xfrm>
          <a:prstGeom prst="straightConnector1">
            <a:avLst/>
          </a:prstGeom>
          <a:ln w="57150">
            <a:solidFill>
              <a:schemeClr val="tx1">
                <a:lumMod val="75000"/>
                <a:lumOff val="25000"/>
              </a:schemeClr>
            </a:solidFill>
            <a:headEnd type="none"/>
            <a:tailEnd type="stealth"/>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23609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テキスト ボックス 78">
            <a:extLst>
              <a:ext uri="{FF2B5EF4-FFF2-40B4-BE49-F238E27FC236}">
                <a16:creationId xmlns:a16="http://schemas.microsoft.com/office/drawing/2014/main" id="{D56BA8BC-1EDA-3249-B984-31C9DBC376E9}"/>
              </a:ext>
            </a:extLst>
          </p:cNvPr>
          <p:cNvSpPr txBox="1"/>
          <p:nvPr/>
        </p:nvSpPr>
        <p:spPr>
          <a:xfrm>
            <a:off x="463308" y="238540"/>
            <a:ext cx="1232453" cy="276999"/>
          </a:xfrm>
          <a:prstGeom prst="rect">
            <a:avLst/>
          </a:prstGeom>
          <a:noFill/>
        </p:spPr>
        <p:txBody>
          <a:bodyPr wrap="none" rtlCol="0">
            <a:spAutoFit/>
          </a:bodyPr>
          <a:lstStyle/>
          <a:p>
            <a:r>
              <a:rPr lang="en-US" altLang="ja-JP" sz="1200" b="1" dirty="0">
                <a:solidFill>
                  <a:schemeClr val="tx1">
                    <a:lumMod val="75000"/>
                    <a:lumOff val="25000"/>
                  </a:schemeClr>
                </a:solidFill>
                <a:latin typeface="Meiryo" panose="020B0604030504040204" pitchFamily="34" charset="-128"/>
                <a:ea typeface="Meiryo" panose="020B0604030504040204" pitchFamily="34" charset="-128"/>
              </a:rPr>
              <a:t>11_VRIO</a:t>
            </a:r>
            <a:r>
              <a:rPr lang="ja-JP" altLang="en-US" sz="1200" b="1" dirty="0">
                <a:solidFill>
                  <a:schemeClr val="tx1">
                    <a:lumMod val="75000"/>
                    <a:lumOff val="25000"/>
                  </a:schemeClr>
                </a:solidFill>
                <a:latin typeface="Meiryo" panose="020B0604030504040204" pitchFamily="34" charset="-128"/>
                <a:ea typeface="Meiryo" panose="020B0604030504040204" pitchFamily="34" charset="-128"/>
              </a:rPr>
              <a:t>分析</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56" name="正方形/長方形 55">
            <a:extLst>
              <a:ext uri="{FF2B5EF4-FFF2-40B4-BE49-F238E27FC236}">
                <a16:creationId xmlns:a16="http://schemas.microsoft.com/office/drawing/2014/main" id="{86D383DA-F234-0A49-9BD2-B1D6396F85DC}"/>
              </a:ext>
            </a:extLst>
          </p:cNvPr>
          <p:cNvSpPr/>
          <p:nvPr/>
        </p:nvSpPr>
        <p:spPr>
          <a:xfrm>
            <a:off x="337289" y="1231962"/>
            <a:ext cx="1295442" cy="5239733"/>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000">
              <a:latin typeface="Meiryo" panose="020B0604030504040204" pitchFamily="34" charset="-128"/>
              <a:ea typeface="Meiryo" panose="020B0604030504040204" pitchFamily="34" charset="-128"/>
            </a:endParaRPr>
          </a:p>
        </p:txBody>
      </p:sp>
      <p:sp>
        <p:nvSpPr>
          <p:cNvPr id="50" name="正方形/長方形 49">
            <a:extLst>
              <a:ext uri="{FF2B5EF4-FFF2-40B4-BE49-F238E27FC236}">
                <a16:creationId xmlns:a16="http://schemas.microsoft.com/office/drawing/2014/main" id="{691B4B0C-0512-C346-9872-3C05BF571538}"/>
              </a:ext>
            </a:extLst>
          </p:cNvPr>
          <p:cNvSpPr/>
          <p:nvPr/>
        </p:nvSpPr>
        <p:spPr>
          <a:xfrm>
            <a:off x="1632731" y="686423"/>
            <a:ext cx="7919403" cy="545539"/>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000">
              <a:latin typeface="Meiryo" panose="020B0604030504040204" pitchFamily="34" charset="-128"/>
              <a:ea typeface="Meiryo" panose="020B0604030504040204" pitchFamily="34" charset="-128"/>
            </a:endParaRPr>
          </a:p>
        </p:txBody>
      </p:sp>
      <p:cxnSp>
        <p:nvCxnSpPr>
          <p:cNvPr id="46" name="直線コネクタ 45">
            <a:extLst>
              <a:ext uri="{FF2B5EF4-FFF2-40B4-BE49-F238E27FC236}">
                <a16:creationId xmlns:a16="http://schemas.microsoft.com/office/drawing/2014/main" id="{124C1A00-356D-0E49-8D06-88F0BF7646C9}"/>
              </a:ext>
            </a:extLst>
          </p:cNvPr>
          <p:cNvCxnSpPr>
            <a:cxnSpLocks/>
          </p:cNvCxnSpPr>
          <p:nvPr/>
        </p:nvCxnSpPr>
        <p:spPr>
          <a:xfrm>
            <a:off x="356673" y="1886934"/>
            <a:ext cx="9189907"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3" name="直線コネクタ 32">
            <a:extLst>
              <a:ext uri="{FF2B5EF4-FFF2-40B4-BE49-F238E27FC236}">
                <a16:creationId xmlns:a16="http://schemas.microsoft.com/office/drawing/2014/main" id="{F95A1CB9-FFB8-9E49-9A75-18E2B5E58244}"/>
              </a:ext>
            </a:extLst>
          </p:cNvPr>
          <p:cNvCxnSpPr>
            <a:cxnSpLocks/>
          </p:cNvCxnSpPr>
          <p:nvPr/>
        </p:nvCxnSpPr>
        <p:spPr>
          <a:xfrm>
            <a:off x="353871" y="2541902"/>
            <a:ext cx="9195512"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9" name="直線コネクタ 38">
            <a:extLst>
              <a:ext uri="{FF2B5EF4-FFF2-40B4-BE49-F238E27FC236}">
                <a16:creationId xmlns:a16="http://schemas.microsoft.com/office/drawing/2014/main" id="{A5DF19A4-4F4C-2441-81DB-AFF54B60049A}"/>
              </a:ext>
            </a:extLst>
          </p:cNvPr>
          <p:cNvCxnSpPr>
            <a:cxnSpLocks/>
          </p:cNvCxnSpPr>
          <p:nvPr/>
        </p:nvCxnSpPr>
        <p:spPr>
          <a:xfrm>
            <a:off x="353939" y="4506806"/>
            <a:ext cx="9192641"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43" name="直線コネクタ 42">
            <a:extLst>
              <a:ext uri="{FF2B5EF4-FFF2-40B4-BE49-F238E27FC236}">
                <a16:creationId xmlns:a16="http://schemas.microsoft.com/office/drawing/2014/main" id="{4F3078D6-F0A9-B140-BD9B-73216118CB22}"/>
              </a:ext>
            </a:extLst>
          </p:cNvPr>
          <p:cNvCxnSpPr>
            <a:cxnSpLocks/>
          </p:cNvCxnSpPr>
          <p:nvPr/>
        </p:nvCxnSpPr>
        <p:spPr>
          <a:xfrm>
            <a:off x="361317" y="5816742"/>
            <a:ext cx="9185263"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5" name="直線コネクタ 34">
            <a:extLst>
              <a:ext uri="{FF2B5EF4-FFF2-40B4-BE49-F238E27FC236}">
                <a16:creationId xmlns:a16="http://schemas.microsoft.com/office/drawing/2014/main" id="{AB725E8D-8C95-714B-B207-7F9F2D8D7971}"/>
              </a:ext>
            </a:extLst>
          </p:cNvPr>
          <p:cNvCxnSpPr>
            <a:cxnSpLocks/>
          </p:cNvCxnSpPr>
          <p:nvPr/>
        </p:nvCxnSpPr>
        <p:spPr>
          <a:xfrm>
            <a:off x="355597" y="3196870"/>
            <a:ext cx="9193786"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41" name="直線コネクタ 40">
            <a:extLst>
              <a:ext uri="{FF2B5EF4-FFF2-40B4-BE49-F238E27FC236}">
                <a16:creationId xmlns:a16="http://schemas.microsoft.com/office/drawing/2014/main" id="{5F85D3D8-FFF9-A945-ABA9-1473FD39B241}"/>
              </a:ext>
            </a:extLst>
          </p:cNvPr>
          <p:cNvCxnSpPr>
            <a:cxnSpLocks/>
          </p:cNvCxnSpPr>
          <p:nvPr/>
        </p:nvCxnSpPr>
        <p:spPr>
          <a:xfrm>
            <a:off x="364002" y="5161774"/>
            <a:ext cx="9182578"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7" name="直線コネクタ 36">
            <a:extLst>
              <a:ext uri="{FF2B5EF4-FFF2-40B4-BE49-F238E27FC236}">
                <a16:creationId xmlns:a16="http://schemas.microsoft.com/office/drawing/2014/main" id="{0CBBFF3E-0239-1C4A-ADF0-2BEB77B76285}"/>
              </a:ext>
            </a:extLst>
          </p:cNvPr>
          <p:cNvCxnSpPr>
            <a:cxnSpLocks/>
          </p:cNvCxnSpPr>
          <p:nvPr/>
        </p:nvCxnSpPr>
        <p:spPr>
          <a:xfrm>
            <a:off x="337289" y="3851838"/>
            <a:ext cx="9210013"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69" name="テキスト ボックス 68">
            <a:extLst>
              <a:ext uri="{FF2B5EF4-FFF2-40B4-BE49-F238E27FC236}">
                <a16:creationId xmlns:a16="http://schemas.microsoft.com/office/drawing/2014/main" id="{86783C93-7291-B04C-8943-7C9109C31FF7}"/>
              </a:ext>
            </a:extLst>
          </p:cNvPr>
          <p:cNvSpPr txBox="1"/>
          <p:nvPr/>
        </p:nvSpPr>
        <p:spPr>
          <a:xfrm>
            <a:off x="5743642" y="819738"/>
            <a:ext cx="3821424" cy="278910"/>
          </a:xfrm>
          <a:prstGeom prst="rect">
            <a:avLst/>
          </a:prstGeom>
          <a:noFill/>
        </p:spPr>
        <p:txBody>
          <a:bodyPr wrap="square"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今後の対策と方針</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cxnSp>
        <p:nvCxnSpPr>
          <p:cNvPr id="52" name="直線コネクタ 51"/>
          <p:cNvCxnSpPr>
            <a:cxnSpLocks/>
          </p:cNvCxnSpPr>
          <p:nvPr/>
        </p:nvCxnSpPr>
        <p:spPr>
          <a:xfrm>
            <a:off x="2653378" y="686423"/>
            <a:ext cx="0" cy="5785272"/>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49" name="直線コネクタ 48">
            <a:extLst>
              <a:ext uri="{FF2B5EF4-FFF2-40B4-BE49-F238E27FC236}">
                <a16:creationId xmlns:a16="http://schemas.microsoft.com/office/drawing/2014/main" id="{9C81C23F-2376-D64E-883C-0A52951ACE92}"/>
              </a:ext>
            </a:extLst>
          </p:cNvPr>
          <p:cNvCxnSpPr>
            <a:cxnSpLocks/>
          </p:cNvCxnSpPr>
          <p:nvPr/>
        </p:nvCxnSpPr>
        <p:spPr>
          <a:xfrm>
            <a:off x="3679815" y="686423"/>
            <a:ext cx="0" cy="5785272"/>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62" name="直線コネクタ 61">
            <a:extLst>
              <a:ext uri="{FF2B5EF4-FFF2-40B4-BE49-F238E27FC236}">
                <a16:creationId xmlns:a16="http://schemas.microsoft.com/office/drawing/2014/main" id="{1BA353C8-34B9-3544-AA51-6CA4053539E3}"/>
              </a:ext>
            </a:extLst>
          </p:cNvPr>
          <p:cNvCxnSpPr>
            <a:cxnSpLocks/>
          </p:cNvCxnSpPr>
          <p:nvPr/>
        </p:nvCxnSpPr>
        <p:spPr>
          <a:xfrm>
            <a:off x="4706251" y="686423"/>
            <a:ext cx="0" cy="5785272"/>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66" name="テキスト ボックス 65">
            <a:extLst>
              <a:ext uri="{FF2B5EF4-FFF2-40B4-BE49-F238E27FC236}">
                <a16:creationId xmlns:a16="http://schemas.microsoft.com/office/drawing/2014/main" id="{2C43BFFA-2CFA-3440-A405-26259D4D330F}"/>
              </a:ext>
            </a:extLst>
          </p:cNvPr>
          <p:cNvSpPr txBox="1"/>
          <p:nvPr/>
        </p:nvSpPr>
        <p:spPr>
          <a:xfrm>
            <a:off x="1639186" y="732579"/>
            <a:ext cx="1019984" cy="453230"/>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V</a:t>
            </a:r>
          </a:p>
          <a:p>
            <a:pPr algn="ctr"/>
            <a:r>
              <a:rPr lang="ja-JP" altLang="en-US" sz="1000" dirty="0">
                <a:solidFill>
                  <a:srgbClr val="404040"/>
                </a:solidFill>
                <a:latin typeface="Meiryo" panose="020B0604030504040204" pitchFamily="34" charset="-128"/>
                <a:ea typeface="Meiryo" panose="020B0604030504040204" pitchFamily="34" charset="-128"/>
                <a:cs typeface="メイリオ"/>
              </a:rPr>
              <a:t>経済価値</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48" name="テキスト ボックス 47">
            <a:extLst>
              <a:ext uri="{FF2B5EF4-FFF2-40B4-BE49-F238E27FC236}">
                <a16:creationId xmlns:a16="http://schemas.microsoft.com/office/drawing/2014/main" id="{873B5C46-7FB7-EC43-AA7A-68AA066ACF41}"/>
              </a:ext>
            </a:extLst>
          </p:cNvPr>
          <p:cNvSpPr txBox="1"/>
          <p:nvPr/>
        </p:nvSpPr>
        <p:spPr>
          <a:xfrm>
            <a:off x="2653379" y="732579"/>
            <a:ext cx="1032227" cy="453230"/>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R</a:t>
            </a:r>
          </a:p>
          <a:p>
            <a:pPr algn="ctr"/>
            <a:r>
              <a:rPr lang="ja-JP" altLang="en-US" sz="1000" dirty="0">
                <a:solidFill>
                  <a:srgbClr val="404040"/>
                </a:solidFill>
                <a:latin typeface="Meiryo" panose="020B0604030504040204" pitchFamily="34" charset="-128"/>
                <a:ea typeface="Meiryo" panose="020B0604030504040204" pitchFamily="34" charset="-128"/>
                <a:cs typeface="メイリオ"/>
              </a:rPr>
              <a:t>希少性</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61" name="テキスト ボックス 60">
            <a:extLst>
              <a:ext uri="{FF2B5EF4-FFF2-40B4-BE49-F238E27FC236}">
                <a16:creationId xmlns:a16="http://schemas.microsoft.com/office/drawing/2014/main" id="{26AA067D-7827-214C-898E-D36D8B96EC19}"/>
              </a:ext>
            </a:extLst>
          </p:cNvPr>
          <p:cNvSpPr txBox="1"/>
          <p:nvPr/>
        </p:nvSpPr>
        <p:spPr>
          <a:xfrm>
            <a:off x="3673362" y="732579"/>
            <a:ext cx="1038680" cy="453230"/>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I</a:t>
            </a:r>
          </a:p>
          <a:p>
            <a:pPr algn="ctr"/>
            <a:r>
              <a:rPr lang="ja-JP" altLang="en-US" sz="1000" dirty="0">
                <a:solidFill>
                  <a:srgbClr val="404040"/>
                </a:solidFill>
                <a:latin typeface="Meiryo" panose="020B0604030504040204" pitchFamily="34" charset="-128"/>
                <a:ea typeface="Meiryo" panose="020B0604030504040204" pitchFamily="34" charset="-128"/>
                <a:cs typeface="メイリオ"/>
              </a:rPr>
              <a:t>模倣困難性</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64" name="テキスト ボックス 63">
            <a:extLst>
              <a:ext uri="{FF2B5EF4-FFF2-40B4-BE49-F238E27FC236}">
                <a16:creationId xmlns:a16="http://schemas.microsoft.com/office/drawing/2014/main" id="{F8E728D6-CA67-FF4F-9BCF-C823420B1ED0}"/>
              </a:ext>
            </a:extLst>
          </p:cNvPr>
          <p:cNvSpPr txBox="1"/>
          <p:nvPr/>
        </p:nvSpPr>
        <p:spPr>
          <a:xfrm>
            <a:off x="4699800" y="732579"/>
            <a:ext cx="1038678" cy="453230"/>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O</a:t>
            </a:r>
          </a:p>
          <a:p>
            <a:pPr algn="ctr"/>
            <a:r>
              <a:rPr lang="ja-JP" altLang="en-US" sz="1000" dirty="0">
                <a:solidFill>
                  <a:srgbClr val="404040"/>
                </a:solidFill>
                <a:latin typeface="Meiryo" panose="020B0604030504040204" pitchFamily="34" charset="-128"/>
                <a:ea typeface="Meiryo" panose="020B0604030504040204" pitchFamily="34" charset="-128"/>
                <a:cs typeface="メイリオ"/>
              </a:rPr>
              <a:t>組織</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cxnSp>
        <p:nvCxnSpPr>
          <p:cNvPr id="65" name="直線コネクタ 64">
            <a:extLst>
              <a:ext uri="{FF2B5EF4-FFF2-40B4-BE49-F238E27FC236}">
                <a16:creationId xmlns:a16="http://schemas.microsoft.com/office/drawing/2014/main" id="{338EC974-A4F8-CF4B-BA43-418F9FF1BCC6}"/>
              </a:ext>
            </a:extLst>
          </p:cNvPr>
          <p:cNvCxnSpPr>
            <a:cxnSpLocks/>
          </p:cNvCxnSpPr>
          <p:nvPr/>
        </p:nvCxnSpPr>
        <p:spPr>
          <a:xfrm>
            <a:off x="5732685" y="686423"/>
            <a:ext cx="0" cy="5785272"/>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27" name="テキスト ボックス 26">
            <a:extLst>
              <a:ext uri="{FF2B5EF4-FFF2-40B4-BE49-F238E27FC236}">
                <a16:creationId xmlns:a16="http://schemas.microsoft.com/office/drawing/2014/main" id="{6C631780-7559-5D49-B68D-C6375CC027FB}"/>
              </a:ext>
            </a:extLst>
          </p:cNvPr>
          <p:cNvSpPr txBox="1"/>
          <p:nvPr/>
        </p:nvSpPr>
        <p:spPr>
          <a:xfrm>
            <a:off x="358624" y="1419995"/>
            <a:ext cx="1279869" cy="278910"/>
          </a:xfrm>
          <a:prstGeom prst="rect">
            <a:avLst/>
          </a:prstGeom>
          <a:noFill/>
        </p:spPr>
        <p:txBody>
          <a:bodyPr wrap="square"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人材</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28" name="テキスト ボックス 27">
            <a:extLst>
              <a:ext uri="{FF2B5EF4-FFF2-40B4-BE49-F238E27FC236}">
                <a16:creationId xmlns:a16="http://schemas.microsoft.com/office/drawing/2014/main" id="{9203C23C-57A0-D942-BC49-C690F0F0C34C}"/>
              </a:ext>
            </a:extLst>
          </p:cNvPr>
          <p:cNvSpPr txBox="1"/>
          <p:nvPr/>
        </p:nvSpPr>
        <p:spPr>
          <a:xfrm>
            <a:off x="356688" y="2074963"/>
            <a:ext cx="1279869" cy="278910"/>
          </a:xfrm>
          <a:prstGeom prst="rect">
            <a:avLst/>
          </a:prstGeom>
          <a:noFill/>
        </p:spPr>
        <p:txBody>
          <a:bodyPr wrap="square"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技術開発</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29" name="テキスト ボックス 28">
            <a:extLst>
              <a:ext uri="{FF2B5EF4-FFF2-40B4-BE49-F238E27FC236}">
                <a16:creationId xmlns:a16="http://schemas.microsoft.com/office/drawing/2014/main" id="{841B1903-399D-8740-ABFC-FD2621DBB89C}"/>
              </a:ext>
            </a:extLst>
          </p:cNvPr>
          <p:cNvSpPr txBox="1"/>
          <p:nvPr/>
        </p:nvSpPr>
        <p:spPr>
          <a:xfrm>
            <a:off x="356688" y="2729931"/>
            <a:ext cx="1279869" cy="278910"/>
          </a:xfrm>
          <a:prstGeom prst="rect">
            <a:avLst/>
          </a:prstGeom>
          <a:noFill/>
        </p:spPr>
        <p:txBody>
          <a:bodyPr wrap="square"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資金調達</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30" name="テキスト ボックス 29">
            <a:extLst>
              <a:ext uri="{FF2B5EF4-FFF2-40B4-BE49-F238E27FC236}">
                <a16:creationId xmlns:a16="http://schemas.microsoft.com/office/drawing/2014/main" id="{2399FD0C-B580-6343-9DBB-CDA04D873794}"/>
              </a:ext>
            </a:extLst>
          </p:cNvPr>
          <p:cNvSpPr txBox="1"/>
          <p:nvPr/>
        </p:nvSpPr>
        <p:spPr>
          <a:xfrm>
            <a:off x="354751" y="3384899"/>
            <a:ext cx="1279869" cy="278910"/>
          </a:xfrm>
          <a:prstGeom prst="rect">
            <a:avLst/>
          </a:prstGeom>
          <a:noFill/>
        </p:spPr>
        <p:txBody>
          <a:bodyPr wrap="square"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製造</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31" name="テキスト ボックス 30">
            <a:extLst>
              <a:ext uri="{FF2B5EF4-FFF2-40B4-BE49-F238E27FC236}">
                <a16:creationId xmlns:a16="http://schemas.microsoft.com/office/drawing/2014/main" id="{5590996A-A1B7-0343-AD0A-2A93FD09E4A6}"/>
              </a:ext>
            </a:extLst>
          </p:cNvPr>
          <p:cNvSpPr txBox="1"/>
          <p:nvPr/>
        </p:nvSpPr>
        <p:spPr>
          <a:xfrm>
            <a:off x="356735" y="4039867"/>
            <a:ext cx="1279869" cy="278910"/>
          </a:xfrm>
          <a:prstGeom prst="rect">
            <a:avLst/>
          </a:prstGeom>
          <a:noFill/>
        </p:spPr>
        <p:txBody>
          <a:bodyPr wrap="square"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物流</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32" name="テキスト ボックス 31">
            <a:extLst>
              <a:ext uri="{FF2B5EF4-FFF2-40B4-BE49-F238E27FC236}">
                <a16:creationId xmlns:a16="http://schemas.microsoft.com/office/drawing/2014/main" id="{BC59B480-488E-AF40-96F2-80A7AF9F415F}"/>
              </a:ext>
            </a:extLst>
          </p:cNvPr>
          <p:cNvSpPr txBox="1"/>
          <p:nvPr/>
        </p:nvSpPr>
        <p:spPr>
          <a:xfrm>
            <a:off x="354799" y="4694834"/>
            <a:ext cx="1279869" cy="278910"/>
          </a:xfrm>
          <a:prstGeom prst="rect">
            <a:avLst/>
          </a:prstGeom>
          <a:noFill/>
        </p:spPr>
        <p:txBody>
          <a:bodyPr wrap="square"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企画</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34" name="テキスト ボックス 33">
            <a:extLst>
              <a:ext uri="{FF2B5EF4-FFF2-40B4-BE49-F238E27FC236}">
                <a16:creationId xmlns:a16="http://schemas.microsoft.com/office/drawing/2014/main" id="{E241B053-39D0-B145-AAF7-F820182CAF39}"/>
              </a:ext>
            </a:extLst>
          </p:cNvPr>
          <p:cNvSpPr txBox="1"/>
          <p:nvPr/>
        </p:nvSpPr>
        <p:spPr>
          <a:xfrm>
            <a:off x="354799" y="5349802"/>
            <a:ext cx="1279869" cy="278910"/>
          </a:xfrm>
          <a:prstGeom prst="rect">
            <a:avLst/>
          </a:prstGeom>
          <a:noFill/>
        </p:spPr>
        <p:txBody>
          <a:bodyPr wrap="square"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販売</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36" name="テキスト ボックス 35">
            <a:extLst>
              <a:ext uri="{FF2B5EF4-FFF2-40B4-BE49-F238E27FC236}">
                <a16:creationId xmlns:a16="http://schemas.microsoft.com/office/drawing/2014/main" id="{25748F31-757B-D349-8834-5F3DF492E410}"/>
              </a:ext>
            </a:extLst>
          </p:cNvPr>
          <p:cNvSpPr txBox="1"/>
          <p:nvPr/>
        </p:nvSpPr>
        <p:spPr>
          <a:xfrm>
            <a:off x="352863" y="6004770"/>
            <a:ext cx="1279869" cy="278910"/>
          </a:xfrm>
          <a:prstGeom prst="rect">
            <a:avLst/>
          </a:prstGeom>
          <a:noFill/>
        </p:spPr>
        <p:txBody>
          <a:bodyPr wrap="square"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サービス</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38" name="テキスト ボックス 37">
            <a:extLst>
              <a:ext uri="{FF2B5EF4-FFF2-40B4-BE49-F238E27FC236}">
                <a16:creationId xmlns:a16="http://schemas.microsoft.com/office/drawing/2014/main" id="{D731821D-979B-2849-A2EC-D3E5959EEAA4}"/>
              </a:ext>
            </a:extLst>
          </p:cNvPr>
          <p:cNvSpPr txBox="1"/>
          <p:nvPr/>
        </p:nvSpPr>
        <p:spPr>
          <a:xfrm>
            <a:off x="337288" y="6525361"/>
            <a:ext cx="5193043" cy="215444"/>
          </a:xfrm>
          <a:prstGeom prst="rect">
            <a:avLst/>
          </a:prstGeom>
          <a:noFill/>
        </p:spPr>
        <p:txBody>
          <a:bodyPr wrap="square" rtlCol="0" anchor="t">
            <a:spAutoFit/>
          </a:bodyPr>
          <a:lstStyle/>
          <a:p>
            <a:r>
              <a:rPr kumimoji="1" lang="en-US" altLang="ja-JP" sz="800" dirty="0">
                <a:solidFill>
                  <a:schemeClr val="tx1">
                    <a:lumMod val="75000"/>
                    <a:lumOff val="25000"/>
                  </a:schemeClr>
                </a:solidFill>
                <a:latin typeface="Meiryo" panose="020B0604030504040204" pitchFamily="34" charset="-128"/>
                <a:ea typeface="Meiryo" panose="020B0604030504040204" pitchFamily="34" charset="-128"/>
              </a:rPr>
              <a:t>※</a:t>
            </a:r>
            <a:r>
              <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rPr>
              <a:t>上記の</a:t>
            </a: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分析項目は例でありこの限りではありません。編集してご活用ください。</a:t>
            </a:r>
            <a:endParaRPr kumimoji="1" lang="en-US" altLang="ja-JP" sz="8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40" name="正方形/長方形 39">
            <a:extLst>
              <a:ext uri="{FF2B5EF4-FFF2-40B4-BE49-F238E27FC236}">
                <a16:creationId xmlns:a16="http://schemas.microsoft.com/office/drawing/2014/main" id="{260616B2-C7EC-5241-A795-F21B09D34A50}"/>
              </a:ext>
            </a:extLst>
          </p:cNvPr>
          <p:cNvSpPr/>
          <p:nvPr/>
        </p:nvSpPr>
        <p:spPr>
          <a:xfrm>
            <a:off x="351120" y="1231951"/>
            <a:ext cx="9195460" cy="5239744"/>
          </a:xfrm>
          <a:prstGeom prst="rect">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979E2113-1E55-A44C-9E57-A4345782C637}"/>
              </a:ext>
            </a:extLst>
          </p:cNvPr>
          <p:cNvSpPr/>
          <p:nvPr/>
        </p:nvSpPr>
        <p:spPr>
          <a:xfrm>
            <a:off x="1632731" y="686424"/>
            <a:ext cx="7913849" cy="5785272"/>
          </a:xfrm>
          <a:prstGeom prst="rect">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50836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直線コネクタ 69"/>
          <p:cNvCxnSpPr/>
          <p:nvPr/>
        </p:nvCxnSpPr>
        <p:spPr>
          <a:xfrm>
            <a:off x="5244262" y="1311476"/>
            <a:ext cx="1" cy="5178777"/>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73" name="直線コネクタ 72"/>
          <p:cNvCxnSpPr/>
          <p:nvPr/>
        </p:nvCxnSpPr>
        <p:spPr>
          <a:xfrm>
            <a:off x="929378" y="3900864"/>
            <a:ext cx="8639336"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80" name="正方形/長方形 79"/>
          <p:cNvSpPr/>
          <p:nvPr/>
        </p:nvSpPr>
        <p:spPr>
          <a:xfrm>
            <a:off x="323670" y="1311475"/>
            <a:ext cx="497597" cy="2589388"/>
          </a:xfrm>
          <a:prstGeom prst="rect">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1" name="テキスト ボックス 80"/>
          <p:cNvSpPr txBox="1"/>
          <p:nvPr/>
        </p:nvSpPr>
        <p:spPr>
          <a:xfrm>
            <a:off x="337168" y="2103289"/>
            <a:ext cx="470601" cy="1005760"/>
          </a:xfrm>
          <a:prstGeom prst="rect">
            <a:avLst/>
          </a:prstGeom>
          <a:noFill/>
        </p:spPr>
        <p:txBody>
          <a:bodyPr vert="eaVert" wrap="none" rtlCol="0" anchor="ctr">
            <a:spAutoFit/>
          </a:bodyPr>
          <a:lstStyle/>
          <a:p>
            <a:pPr algn="ctr"/>
            <a:r>
              <a:rPr kumimoji="1" lang="ja-JP" altLang="en-US" sz="1600" dirty="0">
                <a:solidFill>
                  <a:schemeClr val="bg1"/>
                </a:solidFill>
                <a:latin typeface="メイリオ"/>
                <a:ea typeface="メイリオ"/>
                <a:cs typeface="メイリオ"/>
              </a:rPr>
              <a:t>内部環境</a:t>
            </a:r>
          </a:p>
        </p:txBody>
      </p:sp>
      <p:sp>
        <p:nvSpPr>
          <p:cNvPr id="85" name="正方形/長方形 84"/>
          <p:cNvSpPr/>
          <p:nvPr/>
        </p:nvSpPr>
        <p:spPr>
          <a:xfrm>
            <a:off x="323670" y="3900862"/>
            <a:ext cx="497597" cy="2578322"/>
          </a:xfrm>
          <a:prstGeom prst="rect">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6" name="テキスト ボックス 85"/>
          <p:cNvSpPr txBox="1"/>
          <p:nvPr/>
        </p:nvSpPr>
        <p:spPr>
          <a:xfrm>
            <a:off x="337168" y="4687143"/>
            <a:ext cx="470601" cy="1005760"/>
          </a:xfrm>
          <a:prstGeom prst="rect">
            <a:avLst/>
          </a:prstGeom>
          <a:noFill/>
        </p:spPr>
        <p:txBody>
          <a:bodyPr vert="eaVert" wrap="none" rtlCol="0" anchor="ctr">
            <a:spAutoFit/>
          </a:bodyPr>
          <a:lstStyle/>
          <a:p>
            <a:pPr algn="ctr"/>
            <a:r>
              <a:rPr lang="ja-JP" altLang="en-US" sz="1600" dirty="0">
                <a:solidFill>
                  <a:schemeClr val="bg1"/>
                </a:solidFill>
                <a:latin typeface="メイリオ"/>
                <a:ea typeface="メイリオ"/>
                <a:cs typeface="メイリオ"/>
              </a:rPr>
              <a:t>外部</a:t>
            </a:r>
            <a:r>
              <a:rPr kumimoji="1" lang="ja-JP" altLang="en-US" sz="1600" dirty="0">
                <a:solidFill>
                  <a:schemeClr val="bg1"/>
                </a:solidFill>
                <a:latin typeface="メイリオ"/>
                <a:ea typeface="メイリオ"/>
                <a:cs typeface="メイリオ"/>
              </a:rPr>
              <a:t>環境</a:t>
            </a:r>
          </a:p>
        </p:txBody>
      </p:sp>
      <p:cxnSp>
        <p:nvCxnSpPr>
          <p:cNvPr id="87" name="直線コネクタ 86"/>
          <p:cNvCxnSpPr/>
          <p:nvPr/>
        </p:nvCxnSpPr>
        <p:spPr>
          <a:xfrm>
            <a:off x="258417" y="3900864"/>
            <a:ext cx="628102" cy="0"/>
          </a:xfrm>
          <a:prstGeom prst="line">
            <a:avLst/>
          </a:prstGeom>
          <a:ln w="76200" cmpd="sng">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33" name="正方形/長方形 32"/>
          <p:cNvSpPr/>
          <p:nvPr/>
        </p:nvSpPr>
        <p:spPr>
          <a:xfrm rot="16200000">
            <a:off x="2835891" y="-1209104"/>
            <a:ext cx="501856" cy="4314884"/>
          </a:xfrm>
          <a:prstGeom prst="rect">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4" name="テキスト ボックス 33"/>
          <p:cNvSpPr txBox="1"/>
          <p:nvPr/>
        </p:nvSpPr>
        <p:spPr>
          <a:xfrm>
            <a:off x="2649836" y="761877"/>
            <a:ext cx="873973" cy="372922"/>
          </a:xfrm>
          <a:prstGeom prst="rect">
            <a:avLst/>
          </a:prstGeom>
          <a:noFill/>
        </p:spPr>
        <p:txBody>
          <a:bodyPr vert="horz" wrap="none" rtlCol="0" anchor="ctr">
            <a:spAutoFit/>
          </a:bodyPr>
          <a:lstStyle/>
          <a:p>
            <a:pPr algn="ctr"/>
            <a:r>
              <a:rPr lang="ja-JP" altLang="en-US" sz="1600" dirty="0">
                <a:solidFill>
                  <a:schemeClr val="bg1"/>
                </a:solidFill>
                <a:latin typeface="メイリオ"/>
                <a:ea typeface="メイリオ"/>
                <a:cs typeface="メイリオ"/>
              </a:rPr>
              <a:t>好影響</a:t>
            </a:r>
            <a:endParaRPr kumimoji="1" lang="ja-JP" altLang="en-US" sz="1600" dirty="0">
              <a:solidFill>
                <a:schemeClr val="bg1"/>
              </a:solidFill>
              <a:latin typeface="メイリオ"/>
              <a:ea typeface="メイリオ"/>
              <a:cs typeface="メイリオ"/>
            </a:endParaRPr>
          </a:p>
        </p:txBody>
      </p:sp>
      <p:sp>
        <p:nvSpPr>
          <p:cNvPr id="39" name="正方形/長方形 38"/>
          <p:cNvSpPr/>
          <p:nvPr/>
        </p:nvSpPr>
        <p:spPr>
          <a:xfrm rot="16200000">
            <a:off x="7150774" y="-1209104"/>
            <a:ext cx="501856" cy="4314884"/>
          </a:xfrm>
          <a:prstGeom prst="rect">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0" name="テキスト ボックス 39"/>
          <p:cNvSpPr txBox="1"/>
          <p:nvPr/>
        </p:nvSpPr>
        <p:spPr>
          <a:xfrm>
            <a:off x="6964718" y="761877"/>
            <a:ext cx="873973" cy="372922"/>
          </a:xfrm>
          <a:prstGeom prst="rect">
            <a:avLst/>
          </a:prstGeom>
          <a:noFill/>
        </p:spPr>
        <p:txBody>
          <a:bodyPr vert="horz" wrap="none" rtlCol="0" anchor="ctr">
            <a:spAutoFit/>
          </a:bodyPr>
          <a:lstStyle/>
          <a:p>
            <a:pPr algn="ctr"/>
            <a:r>
              <a:rPr lang="ja-JP" altLang="en-US" sz="1600" dirty="0">
                <a:solidFill>
                  <a:schemeClr val="bg1"/>
                </a:solidFill>
                <a:latin typeface="メイリオ"/>
                <a:ea typeface="メイリオ"/>
                <a:cs typeface="メイリオ"/>
              </a:rPr>
              <a:t>悪影響</a:t>
            </a:r>
            <a:endParaRPr kumimoji="1" lang="ja-JP" altLang="en-US" sz="1600" dirty="0">
              <a:solidFill>
                <a:schemeClr val="bg1"/>
              </a:solidFill>
              <a:latin typeface="メイリオ"/>
              <a:ea typeface="メイリオ"/>
              <a:cs typeface="メイリオ"/>
            </a:endParaRPr>
          </a:p>
        </p:txBody>
      </p:sp>
      <p:cxnSp>
        <p:nvCxnSpPr>
          <p:cNvPr id="41" name="直線コネクタ 40"/>
          <p:cNvCxnSpPr/>
          <p:nvPr/>
        </p:nvCxnSpPr>
        <p:spPr>
          <a:xfrm rot="5400000">
            <a:off x="4927521" y="923027"/>
            <a:ext cx="633478" cy="0"/>
          </a:xfrm>
          <a:prstGeom prst="line">
            <a:avLst/>
          </a:prstGeom>
          <a:ln w="76200" cmpd="sng">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8" name="テキスト ボックス 27">
            <a:extLst>
              <a:ext uri="{FF2B5EF4-FFF2-40B4-BE49-F238E27FC236}">
                <a16:creationId xmlns:a16="http://schemas.microsoft.com/office/drawing/2014/main" id="{3E87EE25-7E76-7F41-9B2B-4444A06A577C}"/>
              </a:ext>
            </a:extLst>
          </p:cNvPr>
          <p:cNvSpPr txBox="1"/>
          <p:nvPr/>
        </p:nvSpPr>
        <p:spPr>
          <a:xfrm>
            <a:off x="463308" y="238540"/>
            <a:ext cx="1290290" cy="276999"/>
          </a:xfrm>
          <a:prstGeom prst="rect">
            <a:avLst/>
          </a:prstGeom>
          <a:noFill/>
        </p:spPr>
        <p:txBody>
          <a:bodyPr wrap="none" rtlCol="0">
            <a:spAutoFit/>
          </a:bodyPr>
          <a:lstStyle/>
          <a:p>
            <a:r>
              <a:rPr lang="en-US" altLang="ja-JP" sz="1200" b="1" dirty="0">
                <a:solidFill>
                  <a:schemeClr val="tx1">
                    <a:lumMod val="75000"/>
                    <a:lumOff val="25000"/>
                  </a:schemeClr>
                </a:solidFill>
                <a:latin typeface="Meiryo" panose="020B0604030504040204" pitchFamily="34" charset="-128"/>
                <a:ea typeface="Meiryo" panose="020B0604030504040204" pitchFamily="34" charset="-128"/>
              </a:rPr>
              <a:t>12_SWOT</a:t>
            </a:r>
            <a:r>
              <a:rPr lang="ja-JP" altLang="en-US" sz="1200" b="1" dirty="0">
                <a:solidFill>
                  <a:schemeClr val="tx1">
                    <a:lumMod val="75000"/>
                    <a:lumOff val="25000"/>
                  </a:schemeClr>
                </a:solidFill>
                <a:latin typeface="Meiryo" panose="020B0604030504040204" pitchFamily="34" charset="-128"/>
                <a:ea typeface="Meiryo" panose="020B0604030504040204" pitchFamily="34" charset="-128"/>
              </a:rPr>
              <a:t>分析</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2" name="正方形/長方形 31">
            <a:extLst>
              <a:ext uri="{FF2B5EF4-FFF2-40B4-BE49-F238E27FC236}">
                <a16:creationId xmlns:a16="http://schemas.microsoft.com/office/drawing/2014/main" id="{FF490666-0C82-2048-85F1-4BDEBB7CDFC7}"/>
              </a:ext>
            </a:extLst>
          </p:cNvPr>
          <p:cNvSpPr/>
          <p:nvPr/>
        </p:nvSpPr>
        <p:spPr>
          <a:xfrm>
            <a:off x="929376" y="1311475"/>
            <a:ext cx="8639338" cy="5178777"/>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511282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正方形/長方形 298">
            <a:extLst>
              <a:ext uri="{FF2B5EF4-FFF2-40B4-BE49-F238E27FC236}">
                <a16:creationId xmlns:a16="http://schemas.microsoft.com/office/drawing/2014/main" id="{889C68CB-CE3B-3143-8014-7D1C3BD0E148}"/>
              </a:ext>
            </a:extLst>
          </p:cNvPr>
          <p:cNvSpPr/>
          <p:nvPr/>
        </p:nvSpPr>
        <p:spPr>
          <a:xfrm>
            <a:off x="877772" y="5347945"/>
            <a:ext cx="7880535" cy="278483"/>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cxnSp>
        <p:nvCxnSpPr>
          <p:cNvPr id="60" name="直線コネクタ 59">
            <a:extLst>
              <a:ext uri="{FF2B5EF4-FFF2-40B4-BE49-F238E27FC236}">
                <a16:creationId xmlns:a16="http://schemas.microsoft.com/office/drawing/2014/main" id="{A4A7CB7D-D7F4-3941-A766-F4226FE871BD}"/>
              </a:ext>
            </a:extLst>
          </p:cNvPr>
          <p:cNvCxnSpPr>
            <a:cxnSpLocks/>
          </p:cNvCxnSpPr>
          <p:nvPr/>
        </p:nvCxnSpPr>
        <p:spPr>
          <a:xfrm>
            <a:off x="874257" y="1227023"/>
            <a:ext cx="7876119" cy="0"/>
          </a:xfrm>
          <a:prstGeom prst="line">
            <a:avLst/>
          </a:prstGeom>
          <a:ln w="9525"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6" name="テキスト ボックス 5">
            <a:extLst>
              <a:ext uri="{FF2B5EF4-FFF2-40B4-BE49-F238E27FC236}">
                <a16:creationId xmlns:a16="http://schemas.microsoft.com/office/drawing/2014/main" id="{12FEA629-A49A-9046-AE48-F24585EFFC07}"/>
              </a:ext>
            </a:extLst>
          </p:cNvPr>
          <p:cNvSpPr txBox="1"/>
          <p:nvPr/>
        </p:nvSpPr>
        <p:spPr>
          <a:xfrm>
            <a:off x="406855" y="1096218"/>
            <a:ext cx="449162" cy="261610"/>
          </a:xfrm>
          <a:prstGeom prst="rect">
            <a:avLst/>
          </a:prstGeom>
          <a:noFill/>
        </p:spPr>
        <p:txBody>
          <a:bodyPr wrap="none" rtlCol="0" anchor="ctr">
            <a:spAutoFit/>
          </a:bodyPr>
          <a:lstStyle/>
          <a:p>
            <a:pPr algn="ctr"/>
            <a:r>
              <a:rPr kumimoji="1" lang="en-US" altLang="ja-JP" sz="1100" dirty="0">
                <a:solidFill>
                  <a:schemeClr val="tx1">
                    <a:lumMod val="75000"/>
                    <a:lumOff val="25000"/>
                  </a:schemeClr>
                </a:solidFill>
                <a:latin typeface="Meiryo" panose="020B0604030504040204" pitchFamily="34" charset="-128"/>
                <a:ea typeface="Meiryo" panose="020B0604030504040204" pitchFamily="34" charset="-128"/>
              </a:rPr>
              <a:t>100</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63" name="テキスト ボックス 62">
            <a:extLst>
              <a:ext uri="{FF2B5EF4-FFF2-40B4-BE49-F238E27FC236}">
                <a16:creationId xmlns:a16="http://schemas.microsoft.com/office/drawing/2014/main" id="{8EBDA5D1-0D26-5646-83D1-7274C383EE4A}"/>
              </a:ext>
            </a:extLst>
          </p:cNvPr>
          <p:cNvSpPr txBox="1"/>
          <p:nvPr/>
        </p:nvSpPr>
        <p:spPr>
          <a:xfrm>
            <a:off x="8768616" y="1096218"/>
            <a:ext cx="449162" cy="261610"/>
          </a:xfrm>
          <a:prstGeom prst="rect">
            <a:avLst/>
          </a:prstGeom>
          <a:noFill/>
        </p:spPr>
        <p:txBody>
          <a:bodyPr wrap="none" rtlCol="0" anchor="ctr">
            <a:spAutoFit/>
          </a:bodyPr>
          <a:lstStyle/>
          <a:p>
            <a:pPr algn="ctr"/>
            <a:r>
              <a:rPr kumimoji="1" lang="en-US" altLang="ja-JP" sz="1100" dirty="0">
                <a:solidFill>
                  <a:schemeClr val="tx1">
                    <a:lumMod val="75000"/>
                    <a:lumOff val="25000"/>
                  </a:schemeClr>
                </a:solidFill>
                <a:latin typeface="Meiryo" panose="020B0604030504040204" pitchFamily="34" charset="-128"/>
                <a:ea typeface="Meiryo" panose="020B0604030504040204" pitchFamily="34" charset="-128"/>
              </a:rPr>
              <a:t>100</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67" name="直線コネクタ 66">
            <a:extLst>
              <a:ext uri="{FF2B5EF4-FFF2-40B4-BE49-F238E27FC236}">
                <a16:creationId xmlns:a16="http://schemas.microsoft.com/office/drawing/2014/main" id="{A2320934-B9AB-6447-8315-58A4463AC9E6}"/>
              </a:ext>
            </a:extLst>
          </p:cNvPr>
          <p:cNvCxnSpPr>
            <a:cxnSpLocks/>
          </p:cNvCxnSpPr>
          <p:nvPr/>
        </p:nvCxnSpPr>
        <p:spPr>
          <a:xfrm>
            <a:off x="874257" y="1585340"/>
            <a:ext cx="7876119" cy="0"/>
          </a:xfrm>
          <a:prstGeom prst="line">
            <a:avLst/>
          </a:prstGeom>
          <a:ln w="9525"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68" name="テキスト ボックス 67">
            <a:extLst>
              <a:ext uri="{FF2B5EF4-FFF2-40B4-BE49-F238E27FC236}">
                <a16:creationId xmlns:a16="http://schemas.microsoft.com/office/drawing/2014/main" id="{1CA0485C-0477-2447-8EE4-4DA25EFB9A1B}"/>
              </a:ext>
            </a:extLst>
          </p:cNvPr>
          <p:cNvSpPr txBox="1"/>
          <p:nvPr/>
        </p:nvSpPr>
        <p:spPr>
          <a:xfrm>
            <a:off x="450936" y="1454535"/>
            <a:ext cx="360996" cy="261610"/>
          </a:xfrm>
          <a:prstGeom prst="rect">
            <a:avLst/>
          </a:prstGeom>
          <a:noFill/>
        </p:spPr>
        <p:txBody>
          <a:bodyPr wrap="none" rtlCol="0" anchor="ctr">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90</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78" name="テキスト ボックス 77">
            <a:extLst>
              <a:ext uri="{FF2B5EF4-FFF2-40B4-BE49-F238E27FC236}">
                <a16:creationId xmlns:a16="http://schemas.microsoft.com/office/drawing/2014/main" id="{19E7640B-DE66-4C45-A8C3-053A371022C8}"/>
              </a:ext>
            </a:extLst>
          </p:cNvPr>
          <p:cNvSpPr txBox="1"/>
          <p:nvPr/>
        </p:nvSpPr>
        <p:spPr>
          <a:xfrm>
            <a:off x="8812697" y="1454535"/>
            <a:ext cx="360996" cy="261610"/>
          </a:xfrm>
          <a:prstGeom prst="rect">
            <a:avLst/>
          </a:prstGeom>
          <a:noFill/>
        </p:spPr>
        <p:txBody>
          <a:bodyPr wrap="none" rtlCol="0" anchor="ctr">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90</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80" name="直線コネクタ 79">
            <a:extLst>
              <a:ext uri="{FF2B5EF4-FFF2-40B4-BE49-F238E27FC236}">
                <a16:creationId xmlns:a16="http://schemas.microsoft.com/office/drawing/2014/main" id="{BB776E1D-BB07-E147-BF05-A6AA9FF0A24D}"/>
              </a:ext>
            </a:extLst>
          </p:cNvPr>
          <p:cNvCxnSpPr>
            <a:cxnSpLocks/>
          </p:cNvCxnSpPr>
          <p:nvPr/>
        </p:nvCxnSpPr>
        <p:spPr>
          <a:xfrm>
            <a:off x="874257" y="1943655"/>
            <a:ext cx="7876119" cy="0"/>
          </a:xfrm>
          <a:prstGeom prst="line">
            <a:avLst/>
          </a:prstGeom>
          <a:ln w="9525"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81" name="テキスト ボックス 80">
            <a:extLst>
              <a:ext uri="{FF2B5EF4-FFF2-40B4-BE49-F238E27FC236}">
                <a16:creationId xmlns:a16="http://schemas.microsoft.com/office/drawing/2014/main" id="{1535AADE-42D4-DB4D-BE1F-349CD48F9BEE}"/>
              </a:ext>
            </a:extLst>
          </p:cNvPr>
          <p:cNvSpPr txBox="1"/>
          <p:nvPr/>
        </p:nvSpPr>
        <p:spPr>
          <a:xfrm>
            <a:off x="450936" y="1812850"/>
            <a:ext cx="360996" cy="261610"/>
          </a:xfrm>
          <a:prstGeom prst="rect">
            <a:avLst/>
          </a:prstGeom>
          <a:noFill/>
        </p:spPr>
        <p:txBody>
          <a:bodyPr wrap="none" rtlCol="0" anchor="ctr">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80</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94" name="テキスト ボックス 93">
            <a:extLst>
              <a:ext uri="{FF2B5EF4-FFF2-40B4-BE49-F238E27FC236}">
                <a16:creationId xmlns:a16="http://schemas.microsoft.com/office/drawing/2014/main" id="{A9F42756-B370-9645-8DCE-F77ED5D4C0DF}"/>
              </a:ext>
            </a:extLst>
          </p:cNvPr>
          <p:cNvSpPr txBox="1"/>
          <p:nvPr/>
        </p:nvSpPr>
        <p:spPr>
          <a:xfrm>
            <a:off x="8812697" y="1812850"/>
            <a:ext cx="360996" cy="261610"/>
          </a:xfrm>
          <a:prstGeom prst="rect">
            <a:avLst/>
          </a:prstGeom>
          <a:noFill/>
        </p:spPr>
        <p:txBody>
          <a:bodyPr wrap="none" rtlCol="0" anchor="ctr">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80</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96" name="直線コネクタ 95">
            <a:extLst>
              <a:ext uri="{FF2B5EF4-FFF2-40B4-BE49-F238E27FC236}">
                <a16:creationId xmlns:a16="http://schemas.microsoft.com/office/drawing/2014/main" id="{44482310-2A9C-1C45-937D-C20F985315F2}"/>
              </a:ext>
            </a:extLst>
          </p:cNvPr>
          <p:cNvCxnSpPr>
            <a:cxnSpLocks/>
          </p:cNvCxnSpPr>
          <p:nvPr/>
        </p:nvCxnSpPr>
        <p:spPr>
          <a:xfrm>
            <a:off x="874257" y="2301971"/>
            <a:ext cx="7876119" cy="0"/>
          </a:xfrm>
          <a:prstGeom prst="line">
            <a:avLst/>
          </a:prstGeom>
          <a:ln w="9525"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97" name="テキスト ボックス 96">
            <a:extLst>
              <a:ext uri="{FF2B5EF4-FFF2-40B4-BE49-F238E27FC236}">
                <a16:creationId xmlns:a16="http://schemas.microsoft.com/office/drawing/2014/main" id="{9B71DD12-D261-FA4A-8CF7-89467719F6F1}"/>
              </a:ext>
            </a:extLst>
          </p:cNvPr>
          <p:cNvSpPr txBox="1"/>
          <p:nvPr/>
        </p:nvSpPr>
        <p:spPr>
          <a:xfrm>
            <a:off x="450936" y="2171166"/>
            <a:ext cx="360996" cy="261610"/>
          </a:xfrm>
          <a:prstGeom prst="rect">
            <a:avLst/>
          </a:prstGeom>
          <a:noFill/>
        </p:spPr>
        <p:txBody>
          <a:bodyPr wrap="none" rtlCol="0" anchor="ctr">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70</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98" name="テキスト ボックス 97">
            <a:extLst>
              <a:ext uri="{FF2B5EF4-FFF2-40B4-BE49-F238E27FC236}">
                <a16:creationId xmlns:a16="http://schemas.microsoft.com/office/drawing/2014/main" id="{9F5A8465-2D2F-C845-AFA1-22C4C5AFCE68}"/>
              </a:ext>
            </a:extLst>
          </p:cNvPr>
          <p:cNvSpPr txBox="1"/>
          <p:nvPr/>
        </p:nvSpPr>
        <p:spPr>
          <a:xfrm>
            <a:off x="8812697" y="2171166"/>
            <a:ext cx="360996" cy="261610"/>
          </a:xfrm>
          <a:prstGeom prst="rect">
            <a:avLst/>
          </a:prstGeom>
          <a:noFill/>
        </p:spPr>
        <p:txBody>
          <a:bodyPr wrap="none" rtlCol="0" anchor="ctr">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70</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00" name="直線コネクタ 99">
            <a:extLst>
              <a:ext uri="{FF2B5EF4-FFF2-40B4-BE49-F238E27FC236}">
                <a16:creationId xmlns:a16="http://schemas.microsoft.com/office/drawing/2014/main" id="{9AA885D3-B8A5-2F45-A0BD-15864E5AFE26}"/>
              </a:ext>
            </a:extLst>
          </p:cNvPr>
          <p:cNvCxnSpPr>
            <a:cxnSpLocks/>
          </p:cNvCxnSpPr>
          <p:nvPr/>
        </p:nvCxnSpPr>
        <p:spPr>
          <a:xfrm>
            <a:off x="874257" y="2660287"/>
            <a:ext cx="7876119" cy="0"/>
          </a:xfrm>
          <a:prstGeom prst="line">
            <a:avLst/>
          </a:prstGeom>
          <a:ln w="9525"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01" name="テキスト ボックス 100">
            <a:extLst>
              <a:ext uri="{FF2B5EF4-FFF2-40B4-BE49-F238E27FC236}">
                <a16:creationId xmlns:a16="http://schemas.microsoft.com/office/drawing/2014/main" id="{91D30A35-B2C4-7445-8638-8681053DDE87}"/>
              </a:ext>
            </a:extLst>
          </p:cNvPr>
          <p:cNvSpPr txBox="1"/>
          <p:nvPr/>
        </p:nvSpPr>
        <p:spPr>
          <a:xfrm>
            <a:off x="450936" y="2529482"/>
            <a:ext cx="360996" cy="261610"/>
          </a:xfrm>
          <a:prstGeom prst="rect">
            <a:avLst/>
          </a:prstGeom>
          <a:noFill/>
        </p:spPr>
        <p:txBody>
          <a:bodyPr wrap="none" rtlCol="0" anchor="ctr">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60</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02" name="テキスト ボックス 101">
            <a:extLst>
              <a:ext uri="{FF2B5EF4-FFF2-40B4-BE49-F238E27FC236}">
                <a16:creationId xmlns:a16="http://schemas.microsoft.com/office/drawing/2014/main" id="{A904E5F1-5AC1-F848-86B0-2859F14B6F2A}"/>
              </a:ext>
            </a:extLst>
          </p:cNvPr>
          <p:cNvSpPr txBox="1"/>
          <p:nvPr/>
        </p:nvSpPr>
        <p:spPr>
          <a:xfrm>
            <a:off x="8812697" y="2529482"/>
            <a:ext cx="360996" cy="261610"/>
          </a:xfrm>
          <a:prstGeom prst="rect">
            <a:avLst/>
          </a:prstGeom>
          <a:noFill/>
        </p:spPr>
        <p:txBody>
          <a:bodyPr wrap="none" rtlCol="0" anchor="ctr">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60</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04" name="直線コネクタ 103">
            <a:extLst>
              <a:ext uri="{FF2B5EF4-FFF2-40B4-BE49-F238E27FC236}">
                <a16:creationId xmlns:a16="http://schemas.microsoft.com/office/drawing/2014/main" id="{E909E2A9-4989-A442-94A3-A28265EB312E}"/>
              </a:ext>
            </a:extLst>
          </p:cNvPr>
          <p:cNvCxnSpPr>
            <a:cxnSpLocks/>
          </p:cNvCxnSpPr>
          <p:nvPr/>
        </p:nvCxnSpPr>
        <p:spPr>
          <a:xfrm>
            <a:off x="874257" y="3018603"/>
            <a:ext cx="7876119" cy="0"/>
          </a:xfrm>
          <a:prstGeom prst="line">
            <a:avLst/>
          </a:prstGeom>
          <a:ln w="9525"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05" name="テキスト ボックス 104">
            <a:extLst>
              <a:ext uri="{FF2B5EF4-FFF2-40B4-BE49-F238E27FC236}">
                <a16:creationId xmlns:a16="http://schemas.microsoft.com/office/drawing/2014/main" id="{0E1C0007-D738-0F47-B2C8-36E9C68AF4CB}"/>
              </a:ext>
            </a:extLst>
          </p:cNvPr>
          <p:cNvSpPr txBox="1"/>
          <p:nvPr/>
        </p:nvSpPr>
        <p:spPr>
          <a:xfrm>
            <a:off x="450936" y="2887798"/>
            <a:ext cx="360996" cy="261610"/>
          </a:xfrm>
          <a:prstGeom prst="rect">
            <a:avLst/>
          </a:prstGeom>
          <a:noFill/>
        </p:spPr>
        <p:txBody>
          <a:bodyPr wrap="none" rtlCol="0" anchor="ctr">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50</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06" name="テキスト ボックス 105">
            <a:extLst>
              <a:ext uri="{FF2B5EF4-FFF2-40B4-BE49-F238E27FC236}">
                <a16:creationId xmlns:a16="http://schemas.microsoft.com/office/drawing/2014/main" id="{DFB23EAC-7B45-6246-8AB5-CB9C6AE4FCE9}"/>
              </a:ext>
            </a:extLst>
          </p:cNvPr>
          <p:cNvSpPr txBox="1"/>
          <p:nvPr/>
        </p:nvSpPr>
        <p:spPr>
          <a:xfrm>
            <a:off x="8812697" y="2887798"/>
            <a:ext cx="360996" cy="261610"/>
          </a:xfrm>
          <a:prstGeom prst="rect">
            <a:avLst/>
          </a:prstGeom>
          <a:noFill/>
        </p:spPr>
        <p:txBody>
          <a:bodyPr wrap="none" rtlCol="0" anchor="ctr">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50</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08" name="直線コネクタ 107">
            <a:extLst>
              <a:ext uri="{FF2B5EF4-FFF2-40B4-BE49-F238E27FC236}">
                <a16:creationId xmlns:a16="http://schemas.microsoft.com/office/drawing/2014/main" id="{19952552-DC8B-C94A-ADA7-C07FA02215AA}"/>
              </a:ext>
            </a:extLst>
          </p:cNvPr>
          <p:cNvCxnSpPr>
            <a:cxnSpLocks/>
          </p:cNvCxnSpPr>
          <p:nvPr/>
        </p:nvCxnSpPr>
        <p:spPr>
          <a:xfrm>
            <a:off x="874257" y="3376918"/>
            <a:ext cx="7876119" cy="0"/>
          </a:xfrm>
          <a:prstGeom prst="line">
            <a:avLst/>
          </a:prstGeom>
          <a:ln w="9525"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09" name="テキスト ボックス 108">
            <a:extLst>
              <a:ext uri="{FF2B5EF4-FFF2-40B4-BE49-F238E27FC236}">
                <a16:creationId xmlns:a16="http://schemas.microsoft.com/office/drawing/2014/main" id="{343CC232-926C-4D46-96D3-1E2269C584F0}"/>
              </a:ext>
            </a:extLst>
          </p:cNvPr>
          <p:cNvSpPr txBox="1"/>
          <p:nvPr/>
        </p:nvSpPr>
        <p:spPr>
          <a:xfrm>
            <a:off x="450936" y="3246114"/>
            <a:ext cx="360996" cy="261610"/>
          </a:xfrm>
          <a:prstGeom prst="rect">
            <a:avLst/>
          </a:prstGeom>
          <a:noFill/>
        </p:spPr>
        <p:txBody>
          <a:bodyPr wrap="none" rtlCol="0" anchor="ctr">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40</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10" name="テキスト ボックス 109">
            <a:extLst>
              <a:ext uri="{FF2B5EF4-FFF2-40B4-BE49-F238E27FC236}">
                <a16:creationId xmlns:a16="http://schemas.microsoft.com/office/drawing/2014/main" id="{21996A78-3B08-EC49-A82A-ABAB507D72A5}"/>
              </a:ext>
            </a:extLst>
          </p:cNvPr>
          <p:cNvSpPr txBox="1"/>
          <p:nvPr/>
        </p:nvSpPr>
        <p:spPr>
          <a:xfrm>
            <a:off x="8812697" y="3246114"/>
            <a:ext cx="360996" cy="261610"/>
          </a:xfrm>
          <a:prstGeom prst="rect">
            <a:avLst/>
          </a:prstGeom>
          <a:noFill/>
        </p:spPr>
        <p:txBody>
          <a:bodyPr wrap="none" rtlCol="0" anchor="ctr">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40</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12" name="直線コネクタ 111">
            <a:extLst>
              <a:ext uri="{FF2B5EF4-FFF2-40B4-BE49-F238E27FC236}">
                <a16:creationId xmlns:a16="http://schemas.microsoft.com/office/drawing/2014/main" id="{B5808A98-07A8-0D4B-B714-17A8D1218A45}"/>
              </a:ext>
            </a:extLst>
          </p:cNvPr>
          <p:cNvCxnSpPr>
            <a:cxnSpLocks/>
          </p:cNvCxnSpPr>
          <p:nvPr/>
        </p:nvCxnSpPr>
        <p:spPr>
          <a:xfrm>
            <a:off x="874257" y="3735234"/>
            <a:ext cx="7876119" cy="0"/>
          </a:xfrm>
          <a:prstGeom prst="line">
            <a:avLst/>
          </a:prstGeom>
          <a:ln w="9525"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13" name="テキスト ボックス 112">
            <a:extLst>
              <a:ext uri="{FF2B5EF4-FFF2-40B4-BE49-F238E27FC236}">
                <a16:creationId xmlns:a16="http://schemas.microsoft.com/office/drawing/2014/main" id="{43CEF10A-211D-B545-B7A1-B1C3CE9FF78C}"/>
              </a:ext>
            </a:extLst>
          </p:cNvPr>
          <p:cNvSpPr txBox="1"/>
          <p:nvPr/>
        </p:nvSpPr>
        <p:spPr>
          <a:xfrm>
            <a:off x="450936" y="3604430"/>
            <a:ext cx="360996" cy="261610"/>
          </a:xfrm>
          <a:prstGeom prst="rect">
            <a:avLst/>
          </a:prstGeom>
          <a:noFill/>
        </p:spPr>
        <p:txBody>
          <a:bodyPr wrap="none" rtlCol="0" anchor="ctr">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30</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14" name="テキスト ボックス 113">
            <a:extLst>
              <a:ext uri="{FF2B5EF4-FFF2-40B4-BE49-F238E27FC236}">
                <a16:creationId xmlns:a16="http://schemas.microsoft.com/office/drawing/2014/main" id="{9B72A2D6-E06E-E04E-B57D-B54290F758E7}"/>
              </a:ext>
            </a:extLst>
          </p:cNvPr>
          <p:cNvSpPr txBox="1"/>
          <p:nvPr/>
        </p:nvSpPr>
        <p:spPr>
          <a:xfrm>
            <a:off x="8812697" y="3604430"/>
            <a:ext cx="360996" cy="261610"/>
          </a:xfrm>
          <a:prstGeom prst="rect">
            <a:avLst/>
          </a:prstGeom>
          <a:noFill/>
        </p:spPr>
        <p:txBody>
          <a:bodyPr wrap="none" rtlCol="0" anchor="ctr">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30</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16" name="直線コネクタ 115">
            <a:extLst>
              <a:ext uri="{FF2B5EF4-FFF2-40B4-BE49-F238E27FC236}">
                <a16:creationId xmlns:a16="http://schemas.microsoft.com/office/drawing/2014/main" id="{DBDD9A29-3AF9-7249-8CE4-362824EBE999}"/>
              </a:ext>
            </a:extLst>
          </p:cNvPr>
          <p:cNvCxnSpPr>
            <a:cxnSpLocks/>
          </p:cNvCxnSpPr>
          <p:nvPr/>
        </p:nvCxnSpPr>
        <p:spPr>
          <a:xfrm>
            <a:off x="874257" y="4093550"/>
            <a:ext cx="7876119" cy="0"/>
          </a:xfrm>
          <a:prstGeom prst="line">
            <a:avLst/>
          </a:prstGeom>
          <a:ln w="9525"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17" name="テキスト ボックス 116">
            <a:extLst>
              <a:ext uri="{FF2B5EF4-FFF2-40B4-BE49-F238E27FC236}">
                <a16:creationId xmlns:a16="http://schemas.microsoft.com/office/drawing/2014/main" id="{B61697F9-55E9-AD4C-8B81-5882B262ABB1}"/>
              </a:ext>
            </a:extLst>
          </p:cNvPr>
          <p:cNvSpPr txBox="1"/>
          <p:nvPr/>
        </p:nvSpPr>
        <p:spPr>
          <a:xfrm>
            <a:off x="450935" y="3962745"/>
            <a:ext cx="360996" cy="261610"/>
          </a:xfrm>
          <a:prstGeom prst="rect">
            <a:avLst/>
          </a:prstGeom>
          <a:noFill/>
        </p:spPr>
        <p:txBody>
          <a:bodyPr wrap="none" rtlCol="0" anchor="ctr">
            <a:spAutoFit/>
          </a:bodyPr>
          <a:lstStyle/>
          <a:p>
            <a:pPr algn="ctr"/>
            <a:r>
              <a:rPr kumimoji="1" lang="en-US" altLang="ja-JP" sz="1100" dirty="0">
                <a:solidFill>
                  <a:schemeClr val="tx1">
                    <a:lumMod val="75000"/>
                    <a:lumOff val="25000"/>
                  </a:schemeClr>
                </a:solidFill>
                <a:latin typeface="Meiryo" panose="020B0604030504040204" pitchFamily="34" charset="-128"/>
                <a:ea typeface="Meiryo" panose="020B0604030504040204" pitchFamily="34" charset="-128"/>
              </a:rPr>
              <a:t>20</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18" name="テキスト ボックス 117">
            <a:extLst>
              <a:ext uri="{FF2B5EF4-FFF2-40B4-BE49-F238E27FC236}">
                <a16:creationId xmlns:a16="http://schemas.microsoft.com/office/drawing/2014/main" id="{144CFFD0-C0A0-C646-86D1-4B7D659D2B89}"/>
              </a:ext>
            </a:extLst>
          </p:cNvPr>
          <p:cNvSpPr txBox="1"/>
          <p:nvPr/>
        </p:nvSpPr>
        <p:spPr>
          <a:xfrm>
            <a:off x="8812698" y="3962745"/>
            <a:ext cx="360996" cy="261610"/>
          </a:xfrm>
          <a:prstGeom prst="rect">
            <a:avLst/>
          </a:prstGeom>
          <a:noFill/>
        </p:spPr>
        <p:txBody>
          <a:bodyPr wrap="none" rtlCol="0" anchor="ctr">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2</a:t>
            </a:r>
            <a:r>
              <a:rPr kumimoji="1" lang="en-US" altLang="ja-JP" sz="1100" dirty="0">
                <a:solidFill>
                  <a:schemeClr val="tx1">
                    <a:lumMod val="75000"/>
                    <a:lumOff val="25000"/>
                  </a:schemeClr>
                </a:solidFill>
                <a:latin typeface="Meiryo" panose="020B0604030504040204" pitchFamily="34" charset="-128"/>
                <a:ea typeface="Meiryo" panose="020B0604030504040204" pitchFamily="34" charset="-128"/>
              </a:rPr>
              <a:t>0</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20" name="直線コネクタ 119">
            <a:extLst>
              <a:ext uri="{FF2B5EF4-FFF2-40B4-BE49-F238E27FC236}">
                <a16:creationId xmlns:a16="http://schemas.microsoft.com/office/drawing/2014/main" id="{530B9F96-0D4E-3546-B04F-0E038ECF0252}"/>
              </a:ext>
            </a:extLst>
          </p:cNvPr>
          <p:cNvCxnSpPr>
            <a:cxnSpLocks/>
          </p:cNvCxnSpPr>
          <p:nvPr/>
        </p:nvCxnSpPr>
        <p:spPr>
          <a:xfrm>
            <a:off x="874257" y="4451865"/>
            <a:ext cx="7876119" cy="0"/>
          </a:xfrm>
          <a:prstGeom prst="line">
            <a:avLst/>
          </a:prstGeom>
          <a:ln w="9525"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21" name="テキスト ボックス 120">
            <a:extLst>
              <a:ext uri="{FF2B5EF4-FFF2-40B4-BE49-F238E27FC236}">
                <a16:creationId xmlns:a16="http://schemas.microsoft.com/office/drawing/2014/main" id="{00673A3A-2273-2341-9E2B-C9FC613BB911}"/>
              </a:ext>
            </a:extLst>
          </p:cNvPr>
          <p:cNvSpPr txBox="1"/>
          <p:nvPr/>
        </p:nvSpPr>
        <p:spPr>
          <a:xfrm>
            <a:off x="450937" y="4321062"/>
            <a:ext cx="360996" cy="261610"/>
          </a:xfrm>
          <a:prstGeom prst="rect">
            <a:avLst/>
          </a:prstGeom>
          <a:noFill/>
        </p:spPr>
        <p:txBody>
          <a:bodyPr wrap="none" rtlCol="0" anchor="ctr">
            <a:spAutoFit/>
          </a:bodyPr>
          <a:lstStyle/>
          <a:p>
            <a:pPr algn="ctr"/>
            <a:r>
              <a:rPr kumimoji="1" lang="en-US" altLang="ja-JP" sz="1100" dirty="0">
                <a:solidFill>
                  <a:schemeClr val="tx1">
                    <a:lumMod val="75000"/>
                    <a:lumOff val="25000"/>
                  </a:schemeClr>
                </a:solidFill>
                <a:latin typeface="Meiryo" panose="020B0604030504040204" pitchFamily="34" charset="-128"/>
                <a:ea typeface="Meiryo" panose="020B0604030504040204" pitchFamily="34" charset="-128"/>
              </a:rPr>
              <a:t>10</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22" name="テキスト ボックス 121">
            <a:extLst>
              <a:ext uri="{FF2B5EF4-FFF2-40B4-BE49-F238E27FC236}">
                <a16:creationId xmlns:a16="http://schemas.microsoft.com/office/drawing/2014/main" id="{7AA560DA-D359-9F47-A3A2-ACC98066E1C9}"/>
              </a:ext>
            </a:extLst>
          </p:cNvPr>
          <p:cNvSpPr txBox="1"/>
          <p:nvPr/>
        </p:nvSpPr>
        <p:spPr>
          <a:xfrm>
            <a:off x="8812698" y="4321062"/>
            <a:ext cx="360996" cy="261610"/>
          </a:xfrm>
          <a:prstGeom prst="rect">
            <a:avLst/>
          </a:prstGeom>
          <a:noFill/>
        </p:spPr>
        <p:txBody>
          <a:bodyPr wrap="none" rtlCol="0" anchor="ctr">
            <a:spAutoFit/>
          </a:bodyPr>
          <a:lstStyle/>
          <a:p>
            <a:pPr algn="ctr"/>
            <a:r>
              <a:rPr kumimoji="1" lang="en-US" altLang="ja-JP" sz="1100" dirty="0">
                <a:solidFill>
                  <a:schemeClr val="tx1">
                    <a:lumMod val="75000"/>
                    <a:lumOff val="25000"/>
                  </a:schemeClr>
                </a:solidFill>
                <a:latin typeface="Meiryo" panose="020B0604030504040204" pitchFamily="34" charset="-128"/>
                <a:ea typeface="Meiryo" panose="020B0604030504040204" pitchFamily="34" charset="-128"/>
              </a:rPr>
              <a:t>10</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25" name="テキスト ボックス 124">
            <a:extLst>
              <a:ext uri="{FF2B5EF4-FFF2-40B4-BE49-F238E27FC236}">
                <a16:creationId xmlns:a16="http://schemas.microsoft.com/office/drawing/2014/main" id="{0B04BC6E-7EE1-6743-B1E8-1324821AB178}"/>
              </a:ext>
            </a:extLst>
          </p:cNvPr>
          <p:cNvSpPr txBox="1"/>
          <p:nvPr/>
        </p:nvSpPr>
        <p:spPr>
          <a:xfrm>
            <a:off x="495019" y="4679379"/>
            <a:ext cx="272832" cy="261610"/>
          </a:xfrm>
          <a:prstGeom prst="rect">
            <a:avLst/>
          </a:prstGeom>
          <a:noFill/>
        </p:spPr>
        <p:txBody>
          <a:bodyPr wrap="none" rtlCol="0" anchor="ctr">
            <a:spAutoFit/>
          </a:bodyPr>
          <a:lstStyle/>
          <a:p>
            <a:pPr algn="ctr"/>
            <a:r>
              <a:rPr kumimoji="1" lang="en-US" altLang="ja-JP" sz="1100" dirty="0">
                <a:solidFill>
                  <a:schemeClr val="tx1">
                    <a:lumMod val="75000"/>
                    <a:lumOff val="25000"/>
                  </a:schemeClr>
                </a:solidFill>
                <a:latin typeface="Meiryo" panose="020B0604030504040204" pitchFamily="34" charset="-128"/>
                <a:ea typeface="Meiryo" panose="020B0604030504040204" pitchFamily="34" charset="-128"/>
              </a:rPr>
              <a:t>0</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26" name="テキスト ボックス 125">
            <a:extLst>
              <a:ext uri="{FF2B5EF4-FFF2-40B4-BE49-F238E27FC236}">
                <a16:creationId xmlns:a16="http://schemas.microsoft.com/office/drawing/2014/main" id="{0D33703A-D879-6049-9AB3-60780C838562}"/>
              </a:ext>
            </a:extLst>
          </p:cNvPr>
          <p:cNvSpPr txBox="1"/>
          <p:nvPr/>
        </p:nvSpPr>
        <p:spPr>
          <a:xfrm>
            <a:off x="8856779" y="4679379"/>
            <a:ext cx="272832" cy="261610"/>
          </a:xfrm>
          <a:prstGeom prst="rect">
            <a:avLst/>
          </a:prstGeom>
          <a:noFill/>
        </p:spPr>
        <p:txBody>
          <a:bodyPr wrap="none" rtlCol="0" anchor="ctr">
            <a:spAutoFit/>
          </a:bodyPr>
          <a:lstStyle/>
          <a:p>
            <a:pPr algn="ctr"/>
            <a:r>
              <a:rPr kumimoji="1" lang="en-US" altLang="ja-JP" sz="1100" dirty="0">
                <a:solidFill>
                  <a:schemeClr val="tx1">
                    <a:lumMod val="75000"/>
                    <a:lumOff val="25000"/>
                  </a:schemeClr>
                </a:solidFill>
                <a:latin typeface="Meiryo" panose="020B0604030504040204" pitchFamily="34" charset="-128"/>
                <a:ea typeface="Meiryo" panose="020B0604030504040204" pitchFamily="34" charset="-128"/>
              </a:rPr>
              <a:t>0</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73" name="直線コネクタ 172">
            <a:extLst>
              <a:ext uri="{FF2B5EF4-FFF2-40B4-BE49-F238E27FC236}">
                <a16:creationId xmlns:a16="http://schemas.microsoft.com/office/drawing/2014/main" id="{998FF23F-53E2-AA4F-A536-DDA3D6104003}"/>
              </a:ext>
            </a:extLst>
          </p:cNvPr>
          <p:cNvCxnSpPr>
            <a:cxnSpLocks/>
          </p:cNvCxnSpPr>
          <p:nvPr/>
        </p:nvCxnSpPr>
        <p:spPr>
          <a:xfrm flipV="1">
            <a:off x="874257" y="1014270"/>
            <a:ext cx="0" cy="3795914"/>
          </a:xfrm>
          <a:prstGeom prst="line">
            <a:avLst/>
          </a:prstGeom>
          <a:ln w="19050" cmpd="sng">
            <a:solidFill>
              <a:schemeClr val="tx1">
                <a:lumMod val="85000"/>
                <a:lumOff val="1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19" name="テキスト ボックス 18">
            <a:extLst>
              <a:ext uri="{FF2B5EF4-FFF2-40B4-BE49-F238E27FC236}">
                <a16:creationId xmlns:a16="http://schemas.microsoft.com/office/drawing/2014/main" id="{27F57034-9BB8-334D-A3B8-BEB902453EEE}"/>
              </a:ext>
            </a:extLst>
          </p:cNvPr>
          <p:cNvSpPr txBox="1"/>
          <p:nvPr/>
        </p:nvSpPr>
        <p:spPr>
          <a:xfrm>
            <a:off x="420324" y="715491"/>
            <a:ext cx="934871" cy="276999"/>
          </a:xfrm>
          <a:prstGeom prst="rect">
            <a:avLst/>
          </a:prstGeom>
          <a:noFill/>
        </p:spPr>
        <p:txBody>
          <a:bodyPr wrap="none" rtlCol="0" anchor="b">
            <a:spAutoFit/>
          </a:bodyPr>
          <a:lstStyle/>
          <a:p>
            <a:pPr algn="ctr"/>
            <a:r>
              <a:rPr kumimoji="1" lang="ja-JP" altLang="en-US" sz="1200" dirty="0">
                <a:latin typeface="Meiryo" panose="020B0604030504040204" pitchFamily="34" charset="-128"/>
                <a:ea typeface="Meiryo" panose="020B0604030504040204" pitchFamily="34" charset="-128"/>
              </a:rPr>
              <a:t>売上</a:t>
            </a:r>
            <a:r>
              <a:rPr kumimoji="1" lang="en-US" altLang="ja-JP" sz="1200" dirty="0">
                <a:latin typeface="Meiryo" panose="020B0604030504040204" pitchFamily="34" charset="-128"/>
                <a:ea typeface="Meiryo" panose="020B0604030504040204" pitchFamily="34" charset="-128"/>
              </a:rPr>
              <a:t>(</a:t>
            </a:r>
            <a:r>
              <a:rPr kumimoji="1" lang="ja-JP" altLang="en-US" sz="1200" dirty="0">
                <a:latin typeface="Meiryo" panose="020B0604030504040204" pitchFamily="34" charset="-128"/>
                <a:ea typeface="Meiryo" panose="020B0604030504040204" pitchFamily="34" charset="-128"/>
              </a:rPr>
              <a:t>万円</a:t>
            </a:r>
            <a:r>
              <a:rPr kumimoji="1" lang="en-US" altLang="ja-JP" sz="1200" dirty="0">
                <a:latin typeface="Meiryo" panose="020B0604030504040204" pitchFamily="34" charset="-128"/>
                <a:ea typeface="Meiryo" panose="020B0604030504040204" pitchFamily="34" charset="-128"/>
              </a:rPr>
              <a:t>)</a:t>
            </a:r>
            <a:endParaRPr kumimoji="1" lang="ja-JP" altLang="en-US" sz="1200" dirty="0">
              <a:latin typeface="Meiryo" panose="020B0604030504040204" pitchFamily="34" charset="-128"/>
              <a:ea typeface="Meiryo" panose="020B0604030504040204" pitchFamily="34" charset="-128"/>
            </a:endParaRPr>
          </a:p>
        </p:txBody>
      </p:sp>
      <p:cxnSp>
        <p:nvCxnSpPr>
          <p:cNvPr id="174" name="直線コネクタ 173">
            <a:extLst>
              <a:ext uri="{FF2B5EF4-FFF2-40B4-BE49-F238E27FC236}">
                <a16:creationId xmlns:a16="http://schemas.microsoft.com/office/drawing/2014/main" id="{27F34C40-1502-7140-8E6F-754B785D4DA1}"/>
              </a:ext>
            </a:extLst>
          </p:cNvPr>
          <p:cNvCxnSpPr>
            <a:cxnSpLocks/>
          </p:cNvCxnSpPr>
          <p:nvPr/>
        </p:nvCxnSpPr>
        <p:spPr>
          <a:xfrm flipV="1">
            <a:off x="8750376" y="1014270"/>
            <a:ext cx="0" cy="3795914"/>
          </a:xfrm>
          <a:prstGeom prst="line">
            <a:avLst/>
          </a:prstGeom>
          <a:ln w="19050" cmpd="sng">
            <a:solidFill>
              <a:schemeClr val="tx1">
                <a:lumMod val="85000"/>
                <a:lumOff val="1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175" name="テキスト ボックス 174">
            <a:extLst>
              <a:ext uri="{FF2B5EF4-FFF2-40B4-BE49-F238E27FC236}">
                <a16:creationId xmlns:a16="http://schemas.microsoft.com/office/drawing/2014/main" id="{56931AF8-1E6D-9443-914C-32A85A9C8863}"/>
              </a:ext>
            </a:extLst>
          </p:cNvPr>
          <p:cNvSpPr txBox="1"/>
          <p:nvPr/>
        </p:nvSpPr>
        <p:spPr>
          <a:xfrm>
            <a:off x="7932050" y="697777"/>
            <a:ext cx="1636664" cy="294713"/>
          </a:xfrm>
          <a:prstGeom prst="rect">
            <a:avLst/>
          </a:prstGeom>
          <a:noFill/>
        </p:spPr>
        <p:txBody>
          <a:bodyPr wrap="none" rtlCol="0" anchor="b">
            <a:spAutoFit/>
          </a:bodyPr>
          <a:lstStyle/>
          <a:p>
            <a:pPr algn="ctr"/>
            <a:r>
              <a:rPr lang="ja-JP" altLang="en-US" sz="1200" dirty="0">
                <a:latin typeface="Hiragino Kaku Gothic Pro W3" panose="020B0300000000000000" pitchFamily="34" charset="-128"/>
                <a:ea typeface="Hiragino Kaku Gothic Pro W3" panose="020B0300000000000000" pitchFamily="34" charset="-128"/>
              </a:rPr>
              <a:t>累計売上比率</a:t>
            </a:r>
            <a:r>
              <a:rPr lang="en-US" altLang="ja-JP" sz="1200" dirty="0">
                <a:latin typeface="Hiragino Kaku Gothic Pro W3" panose="020B0300000000000000" pitchFamily="34" charset="-128"/>
                <a:ea typeface="Hiragino Kaku Gothic Pro W3" panose="020B0300000000000000" pitchFamily="34" charset="-128"/>
              </a:rPr>
              <a:t>(%)</a:t>
            </a:r>
            <a:endParaRPr kumimoji="1" lang="ja-JP" altLang="en-US" sz="1200" dirty="0">
              <a:latin typeface="Hiragino Kaku Gothic Pro W3" panose="020B0300000000000000" pitchFamily="34" charset="-128"/>
              <a:ea typeface="Hiragino Kaku Gothic Pro W3" panose="020B0300000000000000" pitchFamily="34" charset="-128"/>
            </a:endParaRPr>
          </a:p>
        </p:txBody>
      </p:sp>
      <p:sp>
        <p:nvSpPr>
          <p:cNvPr id="239" name="正方形/長方形 238">
            <a:extLst>
              <a:ext uri="{FF2B5EF4-FFF2-40B4-BE49-F238E27FC236}">
                <a16:creationId xmlns:a16="http://schemas.microsoft.com/office/drawing/2014/main" id="{185322D3-AE2B-244A-B5FC-9557C9719CB0}"/>
              </a:ext>
            </a:extLst>
          </p:cNvPr>
          <p:cNvSpPr/>
          <p:nvPr/>
        </p:nvSpPr>
        <p:spPr>
          <a:xfrm>
            <a:off x="1478359" y="772766"/>
            <a:ext cx="113494" cy="177788"/>
          </a:xfrm>
          <a:prstGeom prst="rect">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cxnSp>
        <p:nvCxnSpPr>
          <p:cNvPr id="240" name="直線コネクタ 239">
            <a:extLst>
              <a:ext uri="{FF2B5EF4-FFF2-40B4-BE49-F238E27FC236}">
                <a16:creationId xmlns:a16="http://schemas.microsoft.com/office/drawing/2014/main" id="{C7C2AD1A-791A-4245-A4DF-B14CE1EB64AA}"/>
              </a:ext>
            </a:extLst>
          </p:cNvPr>
          <p:cNvCxnSpPr>
            <a:cxnSpLocks/>
          </p:cNvCxnSpPr>
          <p:nvPr/>
        </p:nvCxnSpPr>
        <p:spPr>
          <a:xfrm>
            <a:off x="7832903" y="772766"/>
            <a:ext cx="0" cy="177788"/>
          </a:xfrm>
          <a:prstGeom prst="line">
            <a:avLst/>
          </a:prstGeom>
          <a:ln>
            <a:solidFill>
              <a:schemeClr val="tx1">
                <a:lumMod val="85000"/>
                <a:lumOff val="15000"/>
              </a:schemeClr>
            </a:solidFill>
            <a:headEnd type="oval" w="med" len="med"/>
          </a:ln>
          <a:effectLst/>
        </p:spPr>
        <p:style>
          <a:lnRef idx="2">
            <a:schemeClr val="accent1"/>
          </a:lnRef>
          <a:fillRef idx="0">
            <a:schemeClr val="accent1"/>
          </a:fillRef>
          <a:effectRef idx="1">
            <a:schemeClr val="accent1"/>
          </a:effectRef>
          <a:fontRef idx="minor">
            <a:schemeClr val="tx1"/>
          </a:fontRef>
        </p:style>
      </p:cxnSp>
      <p:cxnSp>
        <p:nvCxnSpPr>
          <p:cNvPr id="288" name="直線コネクタ 287">
            <a:extLst>
              <a:ext uri="{FF2B5EF4-FFF2-40B4-BE49-F238E27FC236}">
                <a16:creationId xmlns:a16="http://schemas.microsoft.com/office/drawing/2014/main" id="{B9863F43-BE41-5343-A10D-0E65EF677DDA}"/>
              </a:ext>
            </a:extLst>
          </p:cNvPr>
          <p:cNvCxnSpPr>
            <a:cxnSpLocks/>
          </p:cNvCxnSpPr>
          <p:nvPr/>
        </p:nvCxnSpPr>
        <p:spPr>
          <a:xfrm flipV="1">
            <a:off x="3504619" y="5349929"/>
            <a:ext cx="0" cy="1135048"/>
          </a:xfrm>
          <a:prstGeom prst="line">
            <a:avLst/>
          </a:prstGeom>
          <a:ln w="12700">
            <a:solidFill>
              <a:schemeClr val="tx1">
                <a:lumMod val="85000"/>
                <a:lumOff val="15000"/>
              </a:schemeClr>
            </a:solidFill>
            <a:headEnd type="none" w="lg" len="lg"/>
          </a:ln>
          <a:effectLst/>
        </p:spPr>
        <p:style>
          <a:lnRef idx="2">
            <a:schemeClr val="accent1"/>
          </a:lnRef>
          <a:fillRef idx="0">
            <a:schemeClr val="accent1"/>
          </a:fillRef>
          <a:effectRef idx="1">
            <a:schemeClr val="accent1"/>
          </a:effectRef>
          <a:fontRef idx="minor">
            <a:schemeClr val="tx1"/>
          </a:fontRef>
        </p:style>
      </p:cxnSp>
      <p:cxnSp>
        <p:nvCxnSpPr>
          <p:cNvPr id="289" name="直線コネクタ 288">
            <a:extLst>
              <a:ext uri="{FF2B5EF4-FFF2-40B4-BE49-F238E27FC236}">
                <a16:creationId xmlns:a16="http://schemas.microsoft.com/office/drawing/2014/main" id="{D1B211EA-4861-3D41-AE39-55C31364EADB}"/>
              </a:ext>
            </a:extLst>
          </p:cNvPr>
          <p:cNvCxnSpPr>
            <a:cxnSpLocks/>
          </p:cNvCxnSpPr>
          <p:nvPr/>
        </p:nvCxnSpPr>
        <p:spPr>
          <a:xfrm flipV="1">
            <a:off x="6131466" y="5349929"/>
            <a:ext cx="0" cy="1135048"/>
          </a:xfrm>
          <a:prstGeom prst="line">
            <a:avLst/>
          </a:prstGeom>
          <a:ln w="12700">
            <a:solidFill>
              <a:schemeClr val="tx1">
                <a:lumMod val="85000"/>
                <a:lumOff val="15000"/>
              </a:schemeClr>
            </a:solidFill>
            <a:headEnd type="none" w="lg" len="lg"/>
          </a:ln>
          <a:effectLst/>
        </p:spPr>
        <p:style>
          <a:lnRef idx="2">
            <a:schemeClr val="accent1"/>
          </a:lnRef>
          <a:fillRef idx="0">
            <a:schemeClr val="accent1"/>
          </a:fillRef>
          <a:effectRef idx="1">
            <a:schemeClr val="accent1"/>
          </a:effectRef>
          <a:fontRef idx="minor">
            <a:schemeClr val="tx1"/>
          </a:fontRef>
        </p:style>
      </p:cxnSp>
      <p:sp>
        <p:nvSpPr>
          <p:cNvPr id="255" name="テキスト ボックス 254">
            <a:extLst>
              <a:ext uri="{FF2B5EF4-FFF2-40B4-BE49-F238E27FC236}">
                <a16:creationId xmlns:a16="http://schemas.microsoft.com/office/drawing/2014/main" id="{6A8764FA-6A8E-0248-8404-5B8875DFDD26}"/>
              </a:ext>
            </a:extLst>
          </p:cNvPr>
          <p:cNvSpPr txBox="1"/>
          <p:nvPr/>
        </p:nvSpPr>
        <p:spPr>
          <a:xfrm>
            <a:off x="1800072" y="5380208"/>
            <a:ext cx="784189" cy="246221"/>
          </a:xfrm>
          <a:prstGeom prst="rect">
            <a:avLst/>
          </a:prstGeom>
          <a:noFill/>
        </p:spPr>
        <p:txBody>
          <a:bodyPr wrap="none" rtlCol="0" anchor="b">
            <a:spAutoFit/>
          </a:bodyPr>
          <a:lstStyle/>
          <a:p>
            <a:pPr algn="ctr"/>
            <a:r>
              <a:rPr lang="ja-JP" altLang="en-US" sz="1000" dirty="0">
                <a:latin typeface="Meiryo" panose="020B0604030504040204" pitchFamily="34" charset="-128"/>
                <a:ea typeface="Meiryo" panose="020B0604030504040204" pitchFamily="34" charset="-128"/>
              </a:rPr>
              <a:t>グループ</a:t>
            </a:r>
            <a:r>
              <a:rPr lang="en-US" altLang="ja-JP" sz="1000" dirty="0">
                <a:latin typeface="Meiryo" panose="020B0604030504040204" pitchFamily="34" charset="-128"/>
                <a:ea typeface="Meiryo" panose="020B0604030504040204" pitchFamily="34" charset="-128"/>
              </a:rPr>
              <a:t>A</a:t>
            </a:r>
            <a:endParaRPr kumimoji="1" lang="ja-JP" altLang="en-US" sz="1000" dirty="0">
              <a:latin typeface="Meiryo" panose="020B0604030504040204" pitchFamily="34" charset="-128"/>
              <a:ea typeface="Meiryo" panose="020B0604030504040204" pitchFamily="34" charset="-128"/>
            </a:endParaRPr>
          </a:p>
        </p:txBody>
      </p:sp>
      <p:sp>
        <p:nvSpPr>
          <p:cNvPr id="256" name="テキスト ボックス 255">
            <a:extLst>
              <a:ext uri="{FF2B5EF4-FFF2-40B4-BE49-F238E27FC236}">
                <a16:creationId xmlns:a16="http://schemas.microsoft.com/office/drawing/2014/main" id="{8680645B-2466-9146-A638-2A1CBCC91686}"/>
              </a:ext>
            </a:extLst>
          </p:cNvPr>
          <p:cNvSpPr txBox="1"/>
          <p:nvPr/>
        </p:nvSpPr>
        <p:spPr>
          <a:xfrm>
            <a:off x="4425949" y="5380208"/>
            <a:ext cx="784189" cy="246221"/>
          </a:xfrm>
          <a:prstGeom prst="rect">
            <a:avLst/>
          </a:prstGeom>
          <a:noFill/>
        </p:spPr>
        <p:txBody>
          <a:bodyPr wrap="none" rtlCol="0" anchor="b">
            <a:spAutoFit/>
          </a:bodyPr>
          <a:lstStyle/>
          <a:p>
            <a:pPr algn="ctr"/>
            <a:r>
              <a:rPr lang="ja-JP" altLang="en-US" sz="1000" dirty="0">
                <a:latin typeface="Meiryo" panose="020B0604030504040204" pitchFamily="34" charset="-128"/>
                <a:ea typeface="Meiryo" panose="020B0604030504040204" pitchFamily="34" charset="-128"/>
              </a:rPr>
              <a:t>グループ</a:t>
            </a:r>
            <a:r>
              <a:rPr lang="en-US" altLang="ja-JP" sz="1000" dirty="0">
                <a:latin typeface="Meiryo" panose="020B0604030504040204" pitchFamily="34" charset="-128"/>
                <a:ea typeface="Meiryo" panose="020B0604030504040204" pitchFamily="34" charset="-128"/>
              </a:rPr>
              <a:t>B</a:t>
            </a:r>
            <a:endParaRPr kumimoji="1" lang="ja-JP" altLang="en-US" sz="1000" dirty="0">
              <a:latin typeface="Meiryo" panose="020B0604030504040204" pitchFamily="34" charset="-128"/>
              <a:ea typeface="Meiryo" panose="020B0604030504040204" pitchFamily="34" charset="-128"/>
            </a:endParaRPr>
          </a:p>
        </p:txBody>
      </p:sp>
      <p:sp>
        <p:nvSpPr>
          <p:cNvPr id="257" name="テキスト ボックス 256">
            <a:extLst>
              <a:ext uri="{FF2B5EF4-FFF2-40B4-BE49-F238E27FC236}">
                <a16:creationId xmlns:a16="http://schemas.microsoft.com/office/drawing/2014/main" id="{50480C04-17D1-A04E-852B-13F9EB8A15CD}"/>
              </a:ext>
            </a:extLst>
          </p:cNvPr>
          <p:cNvSpPr txBox="1"/>
          <p:nvPr/>
        </p:nvSpPr>
        <p:spPr>
          <a:xfrm>
            <a:off x="7051824" y="5380207"/>
            <a:ext cx="784189" cy="246221"/>
          </a:xfrm>
          <a:prstGeom prst="rect">
            <a:avLst/>
          </a:prstGeom>
          <a:noFill/>
        </p:spPr>
        <p:txBody>
          <a:bodyPr wrap="none" rtlCol="0" anchor="b">
            <a:spAutoFit/>
          </a:bodyPr>
          <a:lstStyle/>
          <a:p>
            <a:pPr algn="ctr"/>
            <a:r>
              <a:rPr lang="ja-JP" altLang="en-US" sz="1000" dirty="0">
                <a:latin typeface="Meiryo" panose="020B0604030504040204" pitchFamily="34" charset="-128"/>
                <a:ea typeface="Meiryo" panose="020B0604030504040204" pitchFamily="34" charset="-128"/>
              </a:rPr>
              <a:t>グループ</a:t>
            </a:r>
            <a:r>
              <a:rPr lang="en-US" altLang="ja-JP" sz="1000" dirty="0">
                <a:latin typeface="Meiryo" panose="020B0604030504040204" pitchFamily="34" charset="-128"/>
                <a:ea typeface="Meiryo" panose="020B0604030504040204" pitchFamily="34" charset="-128"/>
              </a:rPr>
              <a:t>C</a:t>
            </a:r>
            <a:endParaRPr kumimoji="1" lang="ja-JP" altLang="en-US" sz="1000" dirty="0">
              <a:latin typeface="Meiryo" panose="020B0604030504040204" pitchFamily="34" charset="-128"/>
              <a:ea typeface="Meiryo" panose="020B0604030504040204" pitchFamily="34" charset="-128"/>
            </a:endParaRPr>
          </a:p>
        </p:txBody>
      </p:sp>
      <p:cxnSp>
        <p:nvCxnSpPr>
          <p:cNvPr id="297" name="直線コネクタ 296">
            <a:extLst>
              <a:ext uri="{FF2B5EF4-FFF2-40B4-BE49-F238E27FC236}">
                <a16:creationId xmlns:a16="http://schemas.microsoft.com/office/drawing/2014/main" id="{704A5419-F9D2-DB44-B48D-F763FC7EBF04}"/>
              </a:ext>
            </a:extLst>
          </p:cNvPr>
          <p:cNvCxnSpPr>
            <a:cxnSpLocks/>
          </p:cNvCxnSpPr>
          <p:nvPr/>
        </p:nvCxnSpPr>
        <p:spPr>
          <a:xfrm>
            <a:off x="870290" y="5626777"/>
            <a:ext cx="7884053" cy="1"/>
          </a:xfrm>
          <a:prstGeom prst="line">
            <a:avLst/>
          </a:prstGeom>
          <a:ln w="12700">
            <a:solidFill>
              <a:schemeClr val="tx1">
                <a:lumMod val="85000"/>
                <a:lumOff val="15000"/>
              </a:schemeClr>
            </a:solidFill>
            <a:headEnd type="none" w="lg" len="lg"/>
          </a:ln>
          <a:effectLst/>
        </p:spPr>
        <p:style>
          <a:lnRef idx="2">
            <a:schemeClr val="accent1"/>
          </a:lnRef>
          <a:fillRef idx="0">
            <a:schemeClr val="accent1"/>
          </a:fillRef>
          <a:effectRef idx="1">
            <a:schemeClr val="accent1"/>
          </a:effectRef>
          <a:fontRef idx="minor">
            <a:schemeClr val="tx1"/>
          </a:fontRef>
        </p:style>
      </p:cxnSp>
      <p:sp>
        <p:nvSpPr>
          <p:cNvPr id="313" name="テキスト ボックス 312">
            <a:extLst>
              <a:ext uri="{FF2B5EF4-FFF2-40B4-BE49-F238E27FC236}">
                <a16:creationId xmlns:a16="http://schemas.microsoft.com/office/drawing/2014/main" id="{AE7EE0BD-F675-AA4A-BF51-459F18AECA49}"/>
              </a:ext>
            </a:extLst>
          </p:cNvPr>
          <p:cNvSpPr txBox="1"/>
          <p:nvPr/>
        </p:nvSpPr>
        <p:spPr>
          <a:xfrm>
            <a:off x="413295" y="5379253"/>
            <a:ext cx="338554" cy="1076577"/>
          </a:xfrm>
          <a:prstGeom prst="rect">
            <a:avLst/>
          </a:prstGeom>
          <a:noFill/>
        </p:spPr>
        <p:txBody>
          <a:bodyPr vert="eaVert" wrap="none" rtlCol="0" anchor="b">
            <a:spAutoFit/>
          </a:bodyPr>
          <a:lstStyle/>
          <a:p>
            <a:pPr algn="ctr"/>
            <a:r>
              <a:rPr kumimoji="1" lang="en-US" altLang="ja-JP" sz="1000" dirty="0">
                <a:solidFill>
                  <a:schemeClr val="tx1">
                    <a:lumMod val="75000"/>
                    <a:lumOff val="25000"/>
                  </a:schemeClr>
                </a:solidFill>
                <a:latin typeface="Meiryo" panose="020B0604030504040204" pitchFamily="34" charset="-128"/>
                <a:ea typeface="Meiryo" panose="020B0604030504040204" pitchFamily="34" charset="-128"/>
              </a:rPr>
              <a:t>【 </a:t>
            </a:r>
            <a:r>
              <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rPr>
              <a:t>今後の方針</a:t>
            </a:r>
            <a:r>
              <a:rPr kumimoji="1" lang="en-US" altLang="ja-JP" sz="1000" dirty="0">
                <a:solidFill>
                  <a:schemeClr val="tx1">
                    <a:lumMod val="75000"/>
                    <a:lumOff val="25000"/>
                  </a:schemeClr>
                </a:solidFill>
                <a:latin typeface="Meiryo" panose="020B0604030504040204" pitchFamily="34" charset="-128"/>
                <a:ea typeface="Meiryo" panose="020B0604030504040204" pitchFamily="34" charset="-128"/>
              </a:rPr>
              <a:t> 】</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11" name="テキスト ボックス 110">
            <a:extLst>
              <a:ext uri="{FF2B5EF4-FFF2-40B4-BE49-F238E27FC236}">
                <a16:creationId xmlns:a16="http://schemas.microsoft.com/office/drawing/2014/main" id="{8DE0F826-2EB9-F248-9B09-D6B95382B9DA}"/>
              </a:ext>
            </a:extLst>
          </p:cNvPr>
          <p:cNvSpPr txBox="1"/>
          <p:nvPr/>
        </p:nvSpPr>
        <p:spPr>
          <a:xfrm>
            <a:off x="463308" y="238540"/>
            <a:ext cx="1420582" cy="276999"/>
          </a:xfrm>
          <a:prstGeom prst="rect">
            <a:avLst/>
          </a:prstGeom>
          <a:noFill/>
        </p:spPr>
        <p:txBody>
          <a:bodyPr wrap="none" rtlCol="0">
            <a:spAutoFit/>
          </a:bodyPr>
          <a:lstStyle/>
          <a:p>
            <a:r>
              <a:rPr lang="en-US" altLang="ja-JP" sz="1200" b="1" dirty="0">
                <a:solidFill>
                  <a:schemeClr val="tx1">
                    <a:lumMod val="75000"/>
                    <a:lumOff val="25000"/>
                  </a:schemeClr>
                </a:solidFill>
                <a:latin typeface="Meiryo" panose="020B0604030504040204" pitchFamily="34" charset="-128"/>
                <a:ea typeface="Meiryo" panose="020B0604030504040204" pitchFamily="34" charset="-128"/>
              </a:rPr>
              <a:t>13_</a:t>
            </a:r>
            <a:r>
              <a:rPr lang="ja-JP" altLang="en-US" sz="1200" b="1" dirty="0">
                <a:solidFill>
                  <a:schemeClr val="tx1">
                    <a:lumMod val="75000"/>
                    <a:lumOff val="25000"/>
                  </a:schemeClr>
                </a:solidFill>
                <a:latin typeface="Meiryo" panose="020B0604030504040204" pitchFamily="34" charset="-128"/>
                <a:ea typeface="Meiryo" panose="020B0604030504040204" pitchFamily="34" charset="-128"/>
              </a:rPr>
              <a:t>パレート分析</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24" name="テキスト ボックス 123">
            <a:extLst>
              <a:ext uri="{FF2B5EF4-FFF2-40B4-BE49-F238E27FC236}">
                <a16:creationId xmlns:a16="http://schemas.microsoft.com/office/drawing/2014/main" id="{DDC4D73D-7365-9447-87C9-58FF4334D432}"/>
              </a:ext>
            </a:extLst>
          </p:cNvPr>
          <p:cNvSpPr txBox="1"/>
          <p:nvPr/>
        </p:nvSpPr>
        <p:spPr>
          <a:xfrm>
            <a:off x="8217061" y="238540"/>
            <a:ext cx="1351653" cy="276999"/>
          </a:xfrm>
          <a:prstGeom prst="rect">
            <a:avLst/>
          </a:prstGeom>
          <a:solidFill>
            <a:srgbClr val="00B050"/>
          </a:solidFill>
        </p:spPr>
        <p:txBody>
          <a:bodyPr wrap="none" rtlCol="0">
            <a:spAutoFit/>
          </a:bodyPr>
          <a:lstStyle/>
          <a:p>
            <a:pPr algn="r"/>
            <a:r>
              <a:rPr lang="en-US" altLang="ja-JP" sz="1200" dirty="0">
                <a:solidFill>
                  <a:schemeClr val="bg1"/>
                </a:solidFill>
                <a:latin typeface="Toppan Bunkyu Midashi Gothic Ex" panose="020B0900000000000000" pitchFamily="34" charset="-128"/>
                <a:ea typeface="Toppan Bunkyu Midashi Gothic Ex" panose="020B0900000000000000" pitchFamily="34" charset="-128"/>
              </a:rPr>
              <a:t>Excel</a:t>
            </a:r>
            <a:r>
              <a:rPr lang="ja-JP" altLang="en-US" sz="1200" dirty="0">
                <a:solidFill>
                  <a:schemeClr val="bg1"/>
                </a:solidFill>
                <a:latin typeface="Toppan Bunkyu Midashi Gothic Ex" panose="020B0900000000000000" pitchFamily="34" charset="-128"/>
                <a:ea typeface="Toppan Bunkyu Midashi Gothic Ex" panose="020B0900000000000000" pitchFamily="34" charset="-128"/>
              </a:rPr>
              <a:t>データあり</a:t>
            </a:r>
            <a:endParaRPr kumimoji="1" lang="ja-JP" altLang="en-US" sz="1200" dirty="0">
              <a:solidFill>
                <a:schemeClr val="bg1"/>
              </a:solidFill>
              <a:latin typeface="Toppan Bunkyu Midashi Gothic Ex" panose="020B0900000000000000" pitchFamily="34" charset="-128"/>
              <a:ea typeface="Toppan Bunkyu Midashi Gothic Ex" panose="020B0900000000000000" pitchFamily="34" charset="-128"/>
            </a:endParaRPr>
          </a:p>
        </p:txBody>
      </p:sp>
      <p:sp>
        <p:nvSpPr>
          <p:cNvPr id="55" name="右大かっこ 54">
            <a:extLst>
              <a:ext uri="{FF2B5EF4-FFF2-40B4-BE49-F238E27FC236}">
                <a16:creationId xmlns:a16="http://schemas.microsoft.com/office/drawing/2014/main" id="{8B40B99C-FDD0-2247-B0A2-494EEB74312B}"/>
              </a:ext>
            </a:extLst>
          </p:cNvPr>
          <p:cNvSpPr/>
          <p:nvPr/>
        </p:nvSpPr>
        <p:spPr>
          <a:xfrm rot="5400000">
            <a:off x="2106544" y="4561732"/>
            <a:ext cx="77830" cy="1107212"/>
          </a:xfrm>
          <a:prstGeom prst="rightBracket">
            <a:avLst/>
          </a:prstGeom>
          <a:ln w="19050">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cxnSp>
        <p:nvCxnSpPr>
          <p:cNvPr id="56" name="直線コネクタ 55">
            <a:extLst>
              <a:ext uri="{FF2B5EF4-FFF2-40B4-BE49-F238E27FC236}">
                <a16:creationId xmlns:a16="http://schemas.microsoft.com/office/drawing/2014/main" id="{8AFFFE6E-41DA-C94F-8E90-16223D4C7552}"/>
              </a:ext>
            </a:extLst>
          </p:cNvPr>
          <p:cNvCxnSpPr>
            <a:cxnSpLocks/>
          </p:cNvCxnSpPr>
          <p:nvPr/>
        </p:nvCxnSpPr>
        <p:spPr>
          <a:xfrm flipH="1" flipV="1">
            <a:off x="2097169" y="5154253"/>
            <a:ext cx="61362" cy="193692"/>
          </a:xfrm>
          <a:prstGeom prst="line">
            <a:avLst/>
          </a:prstGeom>
          <a:ln w="12700">
            <a:solidFill>
              <a:schemeClr val="tx1">
                <a:lumMod val="85000"/>
                <a:lumOff val="15000"/>
              </a:schemeClr>
            </a:solidFill>
            <a:headEnd type="none" w="lg" len="lg"/>
          </a:ln>
          <a:effectLst/>
        </p:spPr>
        <p:style>
          <a:lnRef idx="2">
            <a:schemeClr val="accent1"/>
          </a:lnRef>
          <a:fillRef idx="0">
            <a:schemeClr val="accent1"/>
          </a:fillRef>
          <a:effectRef idx="1">
            <a:schemeClr val="accent1"/>
          </a:effectRef>
          <a:fontRef idx="minor">
            <a:schemeClr val="tx1"/>
          </a:fontRef>
        </p:style>
      </p:cxnSp>
      <p:sp>
        <p:nvSpPr>
          <p:cNvPr id="57" name="テキスト ボックス 56">
            <a:extLst>
              <a:ext uri="{FF2B5EF4-FFF2-40B4-BE49-F238E27FC236}">
                <a16:creationId xmlns:a16="http://schemas.microsoft.com/office/drawing/2014/main" id="{5FD14247-2B55-4F44-A32A-46DB8E620356}"/>
              </a:ext>
            </a:extLst>
          </p:cNvPr>
          <p:cNvSpPr txBox="1"/>
          <p:nvPr/>
        </p:nvSpPr>
        <p:spPr>
          <a:xfrm>
            <a:off x="4420512" y="715491"/>
            <a:ext cx="800220" cy="276999"/>
          </a:xfrm>
          <a:prstGeom prst="rect">
            <a:avLst/>
          </a:prstGeom>
          <a:noFill/>
        </p:spPr>
        <p:txBody>
          <a:bodyPr wrap="none" rtlCol="0" anchor="b">
            <a:spAutoFit/>
          </a:bodyPr>
          <a:lstStyle/>
          <a:p>
            <a:pPr algn="ctr"/>
            <a:r>
              <a:rPr lang="ja-JP" altLang="en-US" sz="1200" dirty="0">
                <a:latin typeface="Meiryo" panose="020B0604030504040204" pitchFamily="34" charset="-128"/>
                <a:ea typeface="Meiryo" panose="020B0604030504040204" pitchFamily="34" charset="-128"/>
              </a:rPr>
              <a:t>グラフ名</a:t>
            </a:r>
            <a:endParaRPr kumimoji="1" lang="ja-JP" altLang="en-US" sz="1200" dirty="0">
              <a:latin typeface="Meiryo" panose="020B0604030504040204" pitchFamily="34" charset="-128"/>
              <a:ea typeface="Meiryo" panose="020B0604030504040204" pitchFamily="34" charset="-128"/>
            </a:endParaRPr>
          </a:p>
        </p:txBody>
      </p:sp>
      <p:cxnSp>
        <p:nvCxnSpPr>
          <p:cNvPr id="176" name="直線コネクタ 175">
            <a:extLst>
              <a:ext uri="{FF2B5EF4-FFF2-40B4-BE49-F238E27FC236}">
                <a16:creationId xmlns:a16="http://schemas.microsoft.com/office/drawing/2014/main" id="{B19C733A-04E1-E042-B458-BF3A2594F8CE}"/>
              </a:ext>
            </a:extLst>
          </p:cNvPr>
          <p:cNvCxnSpPr>
            <a:cxnSpLocks/>
          </p:cNvCxnSpPr>
          <p:nvPr/>
        </p:nvCxnSpPr>
        <p:spPr>
          <a:xfrm>
            <a:off x="882935" y="4810183"/>
            <a:ext cx="7875374" cy="0"/>
          </a:xfrm>
          <a:prstGeom prst="line">
            <a:avLst/>
          </a:prstGeom>
          <a:ln w="19050" cmpd="sng">
            <a:solidFill>
              <a:schemeClr val="tx1">
                <a:lumMod val="85000"/>
                <a:lumOff val="15000"/>
              </a:schemeClr>
            </a:solidFill>
            <a:prstDash val="solid"/>
            <a:headEnd type="oval"/>
            <a:tailEnd type="oval"/>
          </a:ln>
          <a:effectLst/>
        </p:spPr>
        <p:style>
          <a:lnRef idx="2">
            <a:schemeClr val="accent1"/>
          </a:lnRef>
          <a:fillRef idx="0">
            <a:schemeClr val="accent1"/>
          </a:fillRef>
          <a:effectRef idx="1">
            <a:schemeClr val="accent1"/>
          </a:effectRef>
          <a:fontRef idx="minor">
            <a:schemeClr val="tx1"/>
          </a:fontRef>
        </p:style>
      </p:cxnSp>
      <p:sp>
        <p:nvSpPr>
          <p:cNvPr id="65" name="テキスト ボックス 64">
            <a:extLst>
              <a:ext uri="{FF2B5EF4-FFF2-40B4-BE49-F238E27FC236}">
                <a16:creationId xmlns:a16="http://schemas.microsoft.com/office/drawing/2014/main" id="{EFCAC1CB-F8A8-C942-9C30-03F998858705}"/>
              </a:ext>
            </a:extLst>
          </p:cNvPr>
          <p:cNvSpPr txBox="1"/>
          <p:nvPr/>
        </p:nvSpPr>
        <p:spPr>
          <a:xfrm>
            <a:off x="337288" y="6525361"/>
            <a:ext cx="5193043" cy="215444"/>
          </a:xfrm>
          <a:prstGeom prst="rect">
            <a:avLst/>
          </a:prstGeom>
          <a:noFill/>
        </p:spPr>
        <p:txBody>
          <a:bodyPr wrap="square" rtlCol="0" anchor="t">
            <a:spAutoFit/>
          </a:bodyPr>
          <a:lstStyle/>
          <a:p>
            <a:r>
              <a:rPr kumimoji="1" lang="en-US" altLang="ja-JP" sz="800" dirty="0">
                <a:solidFill>
                  <a:schemeClr val="tx1">
                    <a:lumMod val="75000"/>
                    <a:lumOff val="25000"/>
                  </a:schemeClr>
                </a:solidFill>
                <a:latin typeface="Meiryo" panose="020B0604030504040204" pitchFamily="34" charset="-128"/>
                <a:ea typeface="Meiryo" panose="020B0604030504040204" pitchFamily="34" charset="-128"/>
              </a:rPr>
              <a:t>※</a:t>
            </a: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グラフ部分の作成については</a:t>
            </a:r>
            <a:r>
              <a:rPr lang="en-US" altLang="ja-JP" sz="800" dirty="0">
                <a:solidFill>
                  <a:schemeClr val="tx1">
                    <a:lumMod val="75000"/>
                    <a:lumOff val="25000"/>
                  </a:schemeClr>
                </a:solidFill>
                <a:latin typeface="Meiryo" panose="020B0604030504040204" pitchFamily="34" charset="-128"/>
                <a:ea typeface="Meiryo" panose="020B0604030504040204" pitchFamily="34" charset="-128"/>
              </a:rPr>
              <a:t>Excel</a:t>
            </a: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データをご活用ください。</a:t>
            </a:r>
            <a:endParaRPr kumimoji="1" lang="en-US" altLang="ja-JP" sz="8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59" name="正方形/長方形 58">
            <a:extLst>
              <a:ext uri="{FF2B5EF4-FFF2-40B4-BE49-F238E27FC236}">
                <a16:creationId xmlns:a16="http://schemas.microsoft.com/office/drawing/2014/main" id="{717CFF03-4C8C-994D-B0AF-5187F85C5EA6}"/>
              </a:ext>
            </a:extLst>
          </p:cNvPr>
          <p:cNvSpPr/>
          <p:nvPr/>
        </p:nvSpPr>
        <p:spPr>
          <a:xfrm>
            <a:off x="870290" y="5347945"/>
            <a:ext cx="7880086" cy="1142307"/>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84212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テキスト ボックス 144">
            <a:extLst>
              <a:ext uri="{FF2B5EF4-FFF2-40B4-BE49-F238E27FC236}">
                <a16:creationId xmlns:a16="http://schemas.microsoft.com/office/drawing/2014/main" id="{BE43251C-F872-A24A-B762-F7AB8AAC5C80}"/>
              </a:ext>
            </a:extLst>
          </p:cNvPr>
          <p:cNvSpPr txBox="1"/>
          <p:nvPr/>
        </p:nvSpPr>
        <p:spPr>
          <a:xfrm>
            <a:off x="463308" y="238540"/>
            <a:ext cx="1154483" cy="276999"/>
          </a:xfrm>
          <a:prstGeom prst="rect">
            <a:avLst/>
          </a:prstGeom>
          <a:noFill/>
        </p:spPr>
        <p:txBody>
          <a:bodyPr wrap="none" rtlCol="0">
            <a:spAutoFit/>
          </a:bodyPr>
          <a:lstStyle/>
          <a:p>
            <a:r>
              <a:rPr lang="en-US" altLang="ja-JP" sz="1200" b="1" dirty="0">
                <a:solidFill>
                  <a:schemeClr val="tx1">
                    <a:lumMod val="75000"/>
                    <a:lumOff val="25000"/>
                  </a:schemeClr>
                </a:solidFill>
                <a:latin typeface="Meiryo" panose="020B0604030504040204" pitchFamily="34" charset="-128"/>
                <a:ea typeface="Meiryo" panose="020B0604030504040204" pitchFamily="34" charset="-128"/>
              </a:rPr>
              <a:t>14_RFM</a:t>
            </a:r>
            <a:r>
              <a:rPr lang="ja-JP" altLang="en-US" sz="1200" b="1" dirty="0">
                <a:solidFill>
                  <a:schemeClr val="tx1">
                    <a:lumMod val="75000"/>
                    <a:lumOff val="25000"/>
                  </a:schemeClr>
                </a:solidFill>
                <a:latin typeface="Meiryo" panose="020B0604030504040204" pitchFamily="34" charset="-128"/>
                <a:ea typeface="Meiryo" panose="020B0604030504040204" pitchFamily="34" charset="-128"/>
              </a:rPr>
              <a:t>分析</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33" name="角丸四角形 132">
            <a:extLst>
              <a:ext uri="{FF2B5EF4-FFF2-40B4-BE49-F238E27FC236}">
                <a16:creationId xmlns:a16="http://schemas.microsoft.com/office/drawing/2014/main" id="{53742C90-AD01-444E-9511-7B7039AE8EC2}"/>
              </a:ext>
            </a:extLst>
          </p:cNvPr>
          <p:cNvSpPr/>
          <p:nvPr/>
        </p:nvSpPr>
        <p:spPr>
          <a:xfrm>
            <a:off x="7174349" y="686579"/>
            <a:ext cx="2384186" cy="369139"/>
          </a:xfrm>
          <a:prstGeom prst="roundRect">
            <a:avLst>
              <a:gd name="adj" fmla="val 0"/>
            </a:avLst>
          </a:prstGeom>
          <a:solidFill>
            <a:schemeClr val="accent6">
              <a:lumMod val="20000"/>
              <a:lumOff val="80000"/>
            </a:schemeClr>
          </a:solidFill>
          <a:ln w="317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a:latin typeface="Meiryo" panose="020B0604030504040204" pitchFamily="34" charset="-128"/>
              <a:ea typeface="Meiryo" panose="020B0604030504040204" pitchFamily="34" charset="-128"/>
            </a:endParaRPr>
          </a:p>
        </p:txBody>
      </p:sp>
      <p:sp>
        <p:nvSpPr>
          <p:cNvPr id="7" name="角丸四角形 6">
            <a:extLst>
              <a:ext uri="{FF2B5EF4-FFF2-40B4-BE49-F238E27FC236}">
                <a16:creationId xmlns:a16="http://schemas.microsoft.com/office/drawing/2014/main" id="{4479DE08-FADD-E549-9D37-E518BF72C8A8}"/>
              </a:ext>
            </a:extLst>
          </p:cNvPr>
          <p:cNvSpPr/>
          <p:nvPr/>
        </p:nvSpPr>
        <p:spPr>
          <a:xfrm>
            <a:off x="1496054" y="1045771"/>
            <a:ext cx="8062480" cy="438287"/>
          </a:xfrm>
          <a:prstGeom prst="roundRect">
            <a:avLst>
              <a:gd name="adj" fmla="val 0"/>
            </a:avLst>
          </a:prstGeom>
          <a:solidFill>
            <a:schemeClr val="accent6">
              <a:lumMod val="20000"/>
              <a:lumOff val="80000"/>
            </a:schemeClr>
          </a:solidFill>
          <a:ln w="317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a:latin typeface="Meiryo" panose="020B0604030504040204" pitchFamily="34" charset="-128"/>
              <a:ea typeface="Meiryo" panose="020B0604030504040204" pitchFamily="34" charset="-128"/>
            </a:endParaRPr>
          </a:p>
        </p:txBody>
      </p:sp>
      <p:sp>
        <p:nvSpPr>
          <p:cNvPr id="8" name="角丸四角形 7">
            <a:extLst>
              <a:ext uri="{FF2B5EF4-FFF2-40B4-BE49-F238E27FC236}">
                <a16:creationId xmlns:a16="http://schemas.microsoft.com/office/drawing/2014/main" id="{979B0394-586E-7A40-B71E-D0EE81E117C6}"/>
              </a:ext>
            </a:extLst>
          </p:cNvPr>
          <p:cNvSpPr/>
          <p:nvPr/>
        </p:nvSpPr>
        <p:spPr>
          <a:xfrm>
            <a:off x="348096" y="1055717"/>
            <a:ext cx="1147959" cy="5434535"/>
          </a:xfrm>
          <a:prstGeom prst="roundRect">
            <a:avLst>
              <a:gd name="adj" fmla="val 0"/>
            </a:avLst>
          </a:prstGeom>
          <a:solidFill>
            <a:schemeClr val="accent6">
              <a:lumMod val="20000"/>
              <a:lumOff val="80000"/>
            </a:schemeClr>
          </a:solidFill>
          <a:ln w="317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dirty="0">
              <a:latin typeface="Meiryo" panose="020B0604030504040204" pitchFamily="34" charset="-128"/>
              <a:ea typeface="Meiryo" panose="020B0604030504040204" pitchFamily="34" charset="-128"/>
            </a:endParaRPr>
          </a:p>
        </p:txBody>
      </p:sp>
      <p:cxnSp>
        <p:nvCxnSpPr>
          <p:cNvPr id="9" name="直線コネクタ 8">
            <a:extLst>
              <a:ext uri="{FF2B5EF4-FFF2-40B4-BE49-F238E27FC236}">
                <a16:creationId xmlns:a16="http://schemas.microsoft.com/office/drawing/2014/main" id="{96B59401-7F3C-5B49-925F-6138967C17EF}"/>
              </a:ext>
            </a:extLst>
          </p:cNvPr>
          <p:cNvCxnSpPr>
            <a:cxnSpLocks/>
          </p:cNvCxnSpPr>
          <p:nvPr/>
        </p:nvCxnSpPr>
        <p:spPr>
          <a:xfrm>
            <a:off x="7174348" y="1045772"/>
            <a:ext cx="2384187"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0" name="直線コネクタ 9">
            <a:extLst>
              <a:ext uri="{FF2B5EF4-FFF2-40B4-BE49-F238E27FC236}">
                <a16:creationId xmlns:a16="http://schemas.microsoft.com/office/drawing/2014/main" id="{9BB1745A-E335-E34A-A38C-84E52A26DFBC}"/>
              </a:ext>
            </a:extLst>
          </p:cNvPr>
          <p:cNvCxnSpPr>
            <a:cxnSpLocks/>
          </p:cNvCxnSpPr>
          <p:nvPr/>
        </p:nvCxnSpPr>
        <p:spPr>
          <a:xfrm flipV="1">
            <a:off x="337288" y="1481382"/>
            <a:ext cx="9221248" cy="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6" name="直線コネクタ 15">
            <a:extLst>
              <a:ext uri="{FF2B5EF4-FFF2-40B4-BE49-F238E27FC236}">
                <a16:creationId xmlns:a16="http://schemas.microsoft.com/office/drawing/2014/main" id="{5BE1AABB-20D2-774C-9CE2-DAFE772507B6}"/>
              </a:ext>
            </a:extLst>
          </p:cNvPr>
          <p:cNvCxnSpPr>
            <a:cxnSpLocks/>
          </p:cNvCxnSpPr>
          <p:nvPr/>
        </p:nvCxnSpPr>
        <p:spPr>
          <a:xfrm>
            <a:off x="342692" y="1055875"/>
            <a:ext cx="0" cy="5421393"/>
          </a:xfrm>
          <a:prstGeom prst="line">
            <a:avLst/>
          </a:prstGeom>
          <a:ln w="1905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8" name="直線コネクタ 17">
            <a:extLst>
              <a:ext uri="{FF2B5EF4-FFF2-40B4-BE49-F238E27FC236}">
                <a16:creationId xmlns:a16="http://schemas.microsoft.com/office/drawing/2014/main" id="{72611F28-8E3A-2B46-B08D-A5E5BEBC45A8}"/>
              </a:ext>
            </a:extLst>
          </p:cNvPr>
          <p:cNvCxnSpPr>
            <a:cxnSpLocks/>
          </p:cNvCxnSpPr>
          <p:nvPr/>
        </p:nvCxnSpPr>
        <p:spPr>
          <a:xfrm>
            <a:off x="1496057" y="1045771"/>
            <a:ext cx="0" cy="5421392"/>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9" name="直線コネクタ 18">
            <a:extLst>
              <a:ext uri="{FF2B5EF4-FFF2-40B4-BE49-F238E27FC236}">
                <a16:creationId xmlns:a16="http://schemas.microsoft.com/office/drawing/2014/main" id="{DC84417F-B5D1-A545-B61D-43C24B5CD63F}"/>
              </a:ext>
            </a:extLst>
          </p:cNvPr>
          <p:cNvCxnSpPr>
            <a:cxnSpLocks/>
          </p:cNvCxnSpPr>
          <p:nvPr/>
        </p:nvCxnSpPr>
        <p:spPr>
          <a:xfrm>
            <a:off x="3390622" y="1045771"/>
            <a:ext cx="0" cy="5421392"/>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0" name="直線コネクタ 19">
            <a:extLst>
              <a:ext uri="{FF2B5EF4-FFF2-40B4-BE49-F238E27FC236}">
                <a16:creationId xmlns:a16="http://schemas.microsoft.com/office/drawing/2014/main" id="{D633387D-A230-2E4E-BE5A-F853916E9BA7}"/>
              </a:ext>
            </a:extLst>
          </p:cNvPr>
          <p:cNvCxnSpPr>
            <a:cxnSpLocks/>
          </p:cNvCxnSpPr>
          <p:nvPr/>
        </p:nvCxnSpPr>
        <p:spPr>
          <a:xfrm>
            <a:off x="5285187" y="1045771"/>
            <a:ext cx="0" cy="5421392"/>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26" name="テキスト ボックス 25">
            <a:extLst>
              <a:ext uri="{FF2B5EF4-FFF2-40B4-BE49-F238E27FC236}">
                <a16:creationId xmlns:a16="http://schemas.microsoft.com/office/drawing/2014/main" id="{6493C913-B622-FF49-9864-160D6D66B27D}"/>
              </a:ext>
            </a:extLst>
          </p:cNvPr>
          <p:cNvSpPr txBox="1"/>
          <p:nvPr/>
        </p:nvSpPr>
        <p:spPr>
          <a:xfrm>
            <a:off x="1496054" y="1119541"/>
            <a:ext cx="1894567" cy="300696"/>
          </a:xfrm>
          <a:prstGeom prst="rect">
            <a:avLst/>
          </a:prstGeom>
          <a:noFill/>
        </p:spPr>
        <p:txBody>
          <a:bodyPr wrap="square" rtlCol="0" anchor="ctr">
            <a:spAutoFit/>
          </a:bodyPr>
          <a:lstStyle/>
          <a:p>
            <a:pPr algn="ctr"/>
            <a:r>
              <a:rPr lang="en-US" altLang="ja-JP" sz="1050" dirty="0">
                <a:solidFill>
                  <a:schemeClr val="tx1">
                    <a:lumMod val="75000"/>
                    <a:lumOff val="25000"/>
                  </a:schemeClr>
                </a:solidFill>
                <a:latin typeface="Meiryo" panose="020B0604030504040204" pitchFamily="34" charset="-128"/>
                <a:ea typeface="Meiryo" panose="020B0604030504040204" pitchFamily="34" charset="-128"/>
              </a:rPr>
              <a:t>R</a:t>
            </a:r>
            <a:r>
              <a:rPr lang="ja-JP" altLang="en-US" sz="1050" dirty="0">
                <a:solidFill>
                  <a:schemeClr val="tx1">
                    <a:lumMod val="75000"/>
                    <a:lumOff val="25000"/>
                  </a:schemeClr>
                </a:solidFill>
                <a:latin typeface="Meiryo" panose="020B0604030504040204" pitchFamily="34" charset="-128"/>
                <a:ea typeface="Meiryo" panose="020B0604030504040204" pitchFamily="34" charset="-128"/>
              </a:rPr>
              <a:t>：最新購買日</a:t>
            </a:r>
            <a:endParaRPr kumimoji="1" lang="ja-JP" altLang="en-US" sz="105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7" name="テキスト ボックス 26">
            <a:extLst>
              <a:ext uri="{FF2B5EF4-FFF2-40B4-BE49-F238E27FC236}">
                <a16:creationId xmlns:a16="http://schemas.microsoft.com/office/drawing/2014/main" id="{ECB8C46D-0D0C-654F-9387-1439E7C75D83}"/>
              </a:ext>
            </a:extLst>
          </p:cNvPr>
          <p:cNvSpPr txBox="1"/>
          <p:nvPr/>
        </p:nvSpPr>
        <p:spPr>
          <a:xfrm>
            <a:off x="3390622" y="1119541"/>
            <a:ext cx="1894565" cy="300696"/>
          </a:xfrm>
          <a:prstGeom prst="rect">
            <a:avLst/>
          </a:prstGeom>
          <a:noFill/>
        </p:spPr>
        <p:txBody>
          <a:bodyPr wrap="square" rtlCol="0" anchor="ctr">
            <a:spAutoFit/>
          </a:bodyPr>
          <a:lstStyle/>
          <a:p>
            <a:pPr algn="ctr"/>
            <a:r>
              <a:rPr lang="en-US" altLang="ja-JP" sz="1050" dirty="0">
                <a:solidFill>
                  <a:schemeClr val="tx1">
                    <a:lumMod val="75000"/>
                    <a:lumOff val="25000"/>
                  </a:schemeClr>
                </a:solidFill>
                <a:latin typeface="Meiryo" panose="020B0604030504040204" pitchFamily="34" charset="-128"/>
                <a:ea typeface="Meiryo" panose="020B0604030504040204" pitchFamily="34" charset="-128"/>
              </a:rPr>
              <a:t>F</a:t>
            </a:r>
            <a:r>
              <a:rPr lang="ja-JP" altLang="en-US" sz="1050" dirty="0">
                <a:solidFill>
                  <a:schemeClr val="tx1">
                    <a:lumMod val="75000"/>
                    <a:lumOff val="25000"/>
                  </a:schemeClr>
                </a:solidFill>
                <a:latin typeface="Meiryo" panose="020B0604030504040204" pitchFamily="34" charset="-128"/>
                <a:ea typeface="Meiryo" panose="020B0604030504040204" pitchFamily="34" charset="-128"/>
              </a:rPr>
              <a:t>：購買頻度</a:t>
            </a:r>
            <a:endParaRPr kumimoji="1" lang="ja-JP" altLang="en-US" sz="105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8" name="テキスト ボックス 27">
            <a:extLst>
              <a:ext uri="{FF2B5EF4-FFF2-40B4-BE49-F238E27FC236}">
                <a16:creationId xmlns:a16="http://schemas.microsoft.com/office/drawing/2014/main" id="{F0598BEC-96EC-C54A-B0BA-726A30FE71B9}"/>
              </a:ext>
            </a:extLst>
          </p:cNvPr>
          <p:cNvSpPr txBox="1"/>
          <p:nvPr/>
        </p:nvSpPr>
        <p:spPr>
          <a:xfrm>
            <a:off x="5285187" y="1119541"/>
            <a:ext cx="1894565" cy="300696"/>
          </a:xfrm>
          <a:prstGeom prst="rect">
            <a:avLst/>
          </a:prstGeom>
          <a:noFill/>
        </p:spPr>
        <p:txBody>
          <a:bodyPr wrap="square" rtlCol="0" anchor="ctr">
            <a:spAutoFit/>
          </a:bodyPr>
          <a:lstStyle/>
          <a:p>
            <a:pPr algn="ctr"/>
            <a:r>
              <a:rPr lang="en-US" altLang="ja-JP" sz="1050" dirty="0">
                <a:solidFill>
                  <a:schemeClr val="tx1">
                    <a:lumMod val="75000"/>
                    <a:lumOff val="25000"/>
                  </a:schemeClr>
                </a:solidFill>
                <a:latin typeface="Meiryo" panose="020B0604030504040204" pitchFamily="34" charset="-128"/>
                <a:ea typeface="Meiryo" panose="020B0604030504040204" pitchFamily="34" charset="-128"/>
              </a:rPr>
              <a:t>M</a:t>
            </a:r>
            <a:r>
              <a:rPr lang="ja-JP" altLang="en-US" sz="1050" dirty="0">
                <a:solidFill>
                  <a:schemeClr val="tx1">
                    <a:lumMod val="75000"/>
                    <a:lumOff val="25000"/>
                  </a:schemeClr>
                </a:solidFill>
                <a:latin typeface="Meiryo" panose="020B0604030504040204" pitchFamily="34" charset="-128"/>
                <a:ea typeface="Meiryo" panose="020B0604030504040204" pitchFamily="34" charset="-128"/>
              </a:rPr>
              <a:t>：累計購買額</a:t>
            </a:r>
            <a:endParaRPr kumimoji="1" lang="ja-JP" altLang="en-US" sz="105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47" name="テキスト ボックス 46">
            <a:extLst>
              <a:ext uri="{FF2B5EF4-FFF2-40B4-BE49-F238E27FC236}">
                <a16:creationId xmlns:a16="http://schemas.microsoft.com/office/drawing/2014/main" id="{82B588EA-6D06-4840-AD72-5E7296E65BFF}"/>
              </a:ext>
            </a:extLst>
          </p:cNvPr>
          <p:cNvSpPr txBox="1"/>
          <p:nvPr/>
        </p:nvSpPr>
        <p:spPr>
          <a:xfrm>
            <a:off x="348095" y="1119541"/>
            <a:ext cx="1147960" cy="300696"/>
          </a:xfrm>
          <a:prstGeom prst="rect">
            <a:avLst/>
          </a:prstGeom>
          <a:noFill/>
        </p:spPr>
        <p:txBody>
          <a:bodyPr wrap="square" rtlCol="0" anchor="ctr">
            <a:spAutoFit/>
          </a:bodyPr>
          <a:lstStyle/>
          <a:p>
            <a:pPr algn="ctr"/>
            <a:r>
              <a:rPr kumimoji="1" lang="ja-JP" altLang="en-US" sz="1050" dirty="0">
                <a:solidFill>
                  <a:schemeClr val="tx1">
                    <a:lumMod val="75000"/>
                    <a:lumOff val="25000"/>
                  </a:schemeClr>
                </a:solidFill>
                <a:latin typeface="Meiryo" panose="020B0604030504040204" pitchFamily="34" charset="-128"/>
                <a:ea typeface="Meiryo" panose="020B0604030504040204" pitchFamily="34" charset="-128"/>
              </a:rPr>
              <a:t>顧客名・</a:t>
            </a:r>
            <a:r>
              <a:rPr kumimoji="1" lang="en-US" altLang="ja-JP" sz="1050" dirty="0">
                <a:solidFill>
                  <a:schemeClr val="tx1">
                    <a:lumMod val="75000"/>
                    <a:lumOff val="25000"/>
                  </a:schemeClr>
                </a:solidFill>
                <a:latin typeface="Meiryo" panose="020B0604030504040204" pitchFamily="34" charset="-128"/>
                <a:ea typeface="Meiryo" panose="020B0604030504040204" pitchFamily="34" charset="-128"/>
              </a:rPr>
              <a:t>ID</a:t>
            </a:r>
            <a:endParaRPr kumimoji="1" lang="ja-JP" altLang="en-US" sz="105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49" name="直線コネクタ 48">
            <a:extLst>
              <a:ext uri="{FF2B5EF4-FFF2-40B4-BE49-F238E27FC236}">
                <a16:creationId xmlns:a16="http://schemas.microsoft.com/office/drawing/2014/main" id="{72FFCCFF-E4D3-0D4F-ADE2-70BD51A940D5}"/>
              </a:ext>
            </a:extLst>
          </p:cNvPr>
          <p:cNvCxnSpPr/>
          <p:nvPr/>
        </p:nvCxnSpPr>
        <p:spPr>
          <a:xfrm flipV="1">
            <a:off x="337288" y="1988463"/>
            <a:ext cx="9218548" cy="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61" name="直線コネクタ 60">
            <a:extLst>
              <a:ext uri="{FF2B5EF4-FFF2-40B4-BE49-F238E27FC236}">
                <a16:creationId xmlns:a16="http://schemas.microsoft.com/office/drawing/2014/main" id="{CE3DC948-8A6E-D046-BA48-A81A21F483C7}"/>
              </a:ext>
            </a:extLst>
          </p:cNvPr>
          <p:cNvCxnSpPr/>
          <p:nvPr/>
        </p:nvCxnSpPr>
        <p:spPr>
          <a:xfrm flipV="1">
            <a:off x="337288" y="2485605"/>
            <a:ext cx="9218548" cy="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68" name="直線コネクタ 67">
            <a:extLst>
              <a:ext uri="{FF2B5EF4-FFF2-40B4-BE49-F238E27FC236}">
                <a16:creationId xmlns:a16="http://schemas.microsoft.com/office/drawing/2014/main" id="{4C5F3AAD-145C-6B45-8C0A-2972211DE5B4}"/>
              </a:ext>
            </a:extLst>
          </p:cNvPr>
          <p:cNvCxnSpPr/>
          <p:nvPr/>
        </p:nvCxnSpPr>
        <p:spPr>
          <a:xfrm flipV="1">
            <a:off x="337288" y="2982748"/>
            <a:ext cx="9218548" cy="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75" name="直線コネクタ 74">
            <a:extLst>
              <a:ext uri="{FF2B5EF4-FFF2-40B4-BE49-F238E27FC236}">
                <a16:creationId xmlns:a16="http://schemas.microsoft.com/office/drawing/2014/main" id="{D8FF73B3-E2FE-3D4E-8AA4-E390598523C4}"/>
              </a:ext>
            </a:extLst>
          </p:cNvPr>
          <p:cNvCxnSpPr/>
          <p:nvPr/>
        </p:nvCxnSpPr>
        <p:spPr>
          <a:xfrm flipV="1">
            <a:off x="337288" y="3479891"/>
            <a:ext cx="9218548" cy="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82" name="直線コネクタ 81">
            <a:extLst>
              <a:ext uri="{FF2B5EF4-FFF2-40B4-BE49-F238E27FC236}">
                <a16:creationId xmlns:a16="http://schemas.microsoft.com/office/drawing/2014/main" id="{39E8C3AC-4D24-BB4D-84B8-DE943F846E67}"/>
              </a:ext>
            </a:extLst>
          </p:cNvPr>
          <p:cNvCxnSpPr/>
          <p:nvPr/>
        </p:nvCxnSpPr>
        <p:spPr>
          <a:xfrm flipV="1">
            <a:off x="337288" y="3977033"/>
            <a:ext cx="9218548" cy="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89" name="直線コネクタ 88">
            <a:extLst>
              <a:ext uri="{FF2B5EF4-FFF2-40B4-BE49-F238E27FC236}">
                <a16:creationId xmlns:a16="http://schemas.microsoft.com/office/drawing/2014/main" id="{5A362F71-8207-4B48-98A2-877BDA9D707C}"/>
              </a:ext>
            </a:extLst>
          </p:cNvPr>
          <p:cNvCxnSpPr/>
          <p:nvPr/>
        </p:nvCxnSpPr>
        <p:spPr>
          <a:xfrm flipV="1">
            <a:off x="337288" y="4474176"/>
            <a:ext cx="9218548" cy="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96" name="直線コネクタ 95">
            <a:extLst>
              <a:ext uri="{FF2B5EF4-FFF2-40B4-BE49-F238E27FC236}">
                <a16:creationId xmlns:a16="http://schemas.microsoft.com/office/drawing/2014/main" id="{7F95AAEE-270B-3B49-A27F-A83CA4889489}"/>
              </a:ext>
            </a:extLst>
          </p:cNvPr>
          <p:cNvCxnSpPr/>
          <p:nvPr/>
        </p:nvCxnSpPr>
        <p:spPr>
          <a:xfrm flipV="1">
            <a:off x="337288" y="4971319"/>
            <a:ext cx="9218548" cy="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03" name="直線コネクタ 102">
            <a:extLst>
              <a:ext uri="{FF2B5EF4-FFF2-40B4-BE49-F238E27FC236}">
                <a16:creationId xmlns:a16="http://schemas.microsoft.com/office/drawing/2014/main" id="{9A357F07-7348-F14D-8E21-53CA7BC8300B}"/>
              </a:ext>
            </a:extLst>
          </p:cNvPr>
          <p:cNvCxnSpPr/>
          <p:nvPr/>
        </p:nvCxnSpPr>
        <p:spPr>
          <a:xfrm flipV="1">
            <a:off x="337288" y="5468461"/>
            <a:ext cx="9218548" cy="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10" name="直線コネクタ 109">
            <a:extLst>
              <a:ext uri="{FF2B5EF4-FFF2-40B4-BE49-F238E27FC236}">
                <a16:creationId xmlns:a16="http://schemas.microsoft.com/office/drawing/2014/main" id="{CAA58C12-EEF5-2B40-8AE3-BA4A13EB1AC0}"/>
              </a:ext>
            </a:extLst>
          </p:cNvPr>
          <p:cNvCxnSpPr/>
          <p:nvPr/>
        </p:nvCxnSpPr>
        <p:spPr>
          <a:xfrm flipV="1">
            <a:off x="337288" y="5965604"/>
            <a:ext cx="9218548" cy="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17" name="直線コネクタ 116">
            <a:extLst>
              <a:ext uri="{FF2B5EF4-FFF2-40B4-BE49-F238E27FC236}">
                <a16:creationId xmlns:a16="http://schemas.microsoft.com/office/drawing/2014/main" id="{BBCC09F2-E311-7845-9B98-E00AFC4784B1}"/>
              </a:ext>
            </a:extLst>
          </p:cNvPr>
          <p:cNvCxnSpPr/>
          <p:nvPr/>
        </p:nvCxnSpPr>
        <p:spPr>
          <a:xfrm flipV="1">
            <a:off x="337288" y="6481986"/>
            <a:ext cx="9218548" cy="1"/>
          </a:xfrm>
          <a:prstGeom prst="line">
            <a:avLst/>
          </a:prstGeom>
          <a:ln w="1905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22" name="直線コネクタ 121">
            <a:extLst>
              <a:ext uri="{FF2B5EF4-FFF2-40B4-BE49-F238E27FC236}">
                <a16:creationId xmlns:a16="http://schemas.microsoft.com/office/drawing/2014/main" id="{F8C2A54B-192F-E940-9EBC-449B027D2826}"/>
              </a:ext>
            </a:extLst>
          </p:cNvPr>
          <p:cNvCxnSpPr>
            <a:cxnSpLocks/>
          </p:cNvCxnSpPr>
          <p:nvPr/>
        </p:nvCxnSpPr>
        <p:spPr>
          <a:xfrm>
            <a:off x="7774448" y="1045771"/>
            <a:ext cx="0" cy="5421392"/>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23" name="直線コネクタ 122">
            <a:extLst>
              <a:ext uri="{FF2B5EF4-FFF2-40B4-BE49-F238E27FC236}">
                <a16:creationId xmlns:a16="http://schemas.microsoft.com/office/drawing/2014/main" id="{BC197150-0455-9B4B-842A-A6626ACE2008}"/>
              </a:ext>
            </a:extLst>
          </p:cNvPr>
          <p:cNvCxnSpPr>
            <a:cxnSpLocks/>
          </p:cNvCxnSpPr>
          <p:nvPr/>
        </p:nvCxnSpPr>
        <p:spPr>
          <a:xfrm>
            <a:off x="8369144" y="1045771"/>
            <a:ext cx="0" cy="5421392"/>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24" name="直線コネクタ 123">
            <a:extLst>
              <a:ext uri="{FF2B5EF4-FFF2-40B4-BE49-F238E27FC236}">
                <a16:creationId xmlns:a16="http://schemas.microsoft.com/office/drawing/2014/main" id="{9EC7A7AB-4BB6-0B44-9D11-63786722A96A}"/>
              </a:ext>
            </a:extLst>
          </p:cNvPr>
          <p:cNvCxnSpPr>
            <a:cxnSpLocks/>
          </p:cNvCxnSpPr>
          <p:nvPr/>
        </p:nvCxnSpPr>
        <p:spPr>
          <a:xfrm>
            <a:off x="8963840" y="1045771"/>
            <a:ext cx="0" cy="5421392"/>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7" name="直線コネクタ 16">
            <a:extLst>
              <a:ext uri="{FF2B5EF4-FFF2-40B4-BE49-F238E27FC236}">
                <a16:creationId xmlns:a16="http://schemas.microsoft.com/office/drawing/2014/main" id="{E79FC733-92DD-6941-BE82-02F332D67B7A}"/>
              </a:ext>
            </a:extLst>
          </p:cNvPr>
          <p:cNvCxnSpPr>
            <a:cxnSpLocks/>
          </p:cNvCxnSpPr>
          <p:nvPr/>
        </p:nvCxnSpPr>
        <p:spPr>
          <a:xfrm>
            <a:off x="7179752" y="1045769"/>
            <a:ext cx="0" cy="5421394"/>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25" name="直線コネクタ 124">
            <a:extLst>
              <a:ext uri="{FF2B5EF4-FFF2-40B4-BE49-F238E27FC236}">
                <a16:creationId xmlns:a16="http://schemas.microsoft.com/office/drawing/2014/main" id="{BA67977C-E93F-C443-B4EB-1B2769CCBC91}"/>
              </a:ext>
            </a:extLst>
          </p:cNvPr>
          <p:cNvCxnSpPr>
            <a:cxnSpLocks/>
          </p:cNvCxnSpPr>
          <p:nvPr/>
        </p:nvCxnSpPr>
        <p:spPr>
          <a:xfrm>
            <a:off x="9558536" y="696203"/>
            <a:ext cx="0" cy="5780584"/>
          </a:xfrm>
          <a:prstGeom prst="line">
            <a:avLst/>
          </a:prstGeom>
          <a:ln w="1905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30" name="直線コネクタ 129">
            <a:extLst>
              <a:ext uri="{FF2B5EF4-FFF2-40B4-BE49-F238E27FC236}">
                <a16:creationId xmlns:a16="http://schemas.microsoft.com/office/drawing/2014/main" id="{2E05FF08-7082-294C-B81A-1A7E07C4AD20}"/>
              </a:ext>
            </a:extLst>
          </p:cNvPr>
          <p:cNvCxnSpPr>
            <a:cxnSpLocks/>
          </p:cNvCxnSpPr>
          <p:nvPr/>
        </p:nvCxnSpPr>
        <p:spPr>
          <a:xfrm flipH="1">
            <a:off x="7179753" y="693559"/>
            <a:ext cx="2376083" cy="0"/>
          </a:xfrm>
          <a:prstGeom prst="line">
            <a:avLst/>
          </a:prstGeom>
          <a:ln w="1905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34" name="テキスト ボックス 133">
            <a:extLst>
              <a:ext uri="{FF2B5EF4-FFF2-40B4-BE49-F238E27FC236}">
                <a16:creationId xmlns:a16="http://schemas.microsoft.com/office/drawing/2014/main" id="{15F0F740-FFB6-0248-8685-71CACEFB347D}"/>
              </a:ext>
            </a:extLst>
          </p:cNvPr>
          <p:cNvSpPr txBox="1"/>
          <p:nvPr/>
        </p:nvSpPr>
        <p:spPr>
          <a:xfrm>
            <a:off x="7671870" y="718466"/>
            <a:ext cx="1389143" cy="300696"/>
          </a:xfrm>
          <a:prstGeom prst="rect">
            <a:avLst/>
          </a:prstGeom>
          <a:noFill/>
        </p:spPr>
        <p:txBody>
          <a:bodyPr wrap="square" rtlCol="0" anchor="ctr">
            <a:spAutoFit/>
          </a:bodyPr>
          <a:lstStyle/>
          <a:p>
            <a:pPr algn="ctr"/>
            <a:r>
              <a:rPr lang="ja-JP" altLang="en-US" sz="1050" dirty="0">
                <a:solidFill>
                  <a:schemeClr val="tx1">
                    <a:lumMod val="75000"/>
                    <a:lumOff val="25000"/>
                  </a:schemeClr>
                </a:solidFill>
                <a:latin typeface="Meiryo" panose="020B0604030504040204" pitchFamily="34" charset="-128"/>
                <a:ea typeface="Meiryo" panose="020B0604030504040204" pitchFamily="34" charset="-128"/>
              </a:rPr>
              <a:t>点数</a:t>
            </a:r>
            <a:endParaRPr kumimoji="1" lang="ja-JP" altLang="en-US" sz="105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35" name="テキスト ボックス 134">
            <a:extLst>
              <a:ext uri="{FF2B5EF4-FFF2-40B4-BE49-F238E27FC236}">
                <a16:creationId xmlns:a16="http://schemas.microsoft.com/office/drawing/2014/main" id="{44FC202D-487E-344A-9530-5655EC46A21B}"/>
              </a:ext>
            </a:extLst>
          </p:cNvPr>
          <p:cNvSpPr txBox="1"/>
          <p:nvPr/>
        </p:nvSpPr>
        <p:spPr>
          <a:xfrm>
            <a:off x="7174348" y="1119541"/>
            <a:ext cx="600100" cy="300696"/>
          </a:xfrm>
          <a:prstGeom prst="rect">
            <a:avLst/>
          </a:prstGeom>
          <a:noFill/>
        </p:spPr>
        <p:txBody>
          <a:bodyPr wrap="square" rtlCol="0" anchor="ctr">
            <a:spAutoFit/>
          </a:bodyPr>
          <a:lstStyle/>
          <a:p>
            <a:pPr algn="ctr"/>
            <a:r>
              <a:rPr kumimoji="1" lang="en-US" altLang="ja-JP" sz="1050" dirty="0">
                <a:solidFill>
                  <a:schemeClr val="tx1">
                    <a:lumMod val="75000"/>
                    <a:lumOff val="25000"/>
                  </a:schemeClr>
                </a:solidFill>
                <a:latin typeface="Meiryo" panose="020B0604030504040204" pitchFamily="34" charset="-128"/>
                <a:ea typeface="Meiryo" panose="020B0604030504040204" pitchFamily="34" charset="-128"/>
              </a:rPr>
              <a:t>R</a:t>
            </a:r>
            <a:endParaRPr kumimoji="1" lang="ja-JP" altLang="en-US" sz="105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36" name="テキスト ボックス 135">
            <a:extLst>
              <a:ext uri="{FF2B5EF4-FFF2-40B4-BE49-F238E27FC236}">
                <a16:creationId xmlns:a16="http://schemas.microsoft.com/office/drawing/2014/main" id="{C573F0B7-E1CF-E64D-8C48-2EAD3110F341}"/>
              </a:ext>
            </a:extLst>
          </p:cNvPr>
          <p:cNvSpPr txBox="1"/>
          <p:nvPr/>
        </p:nvSpPr>
        <p:spPr>
          <a:xfrm>
            <a:off x="7771745" y="1119541"/>
            <a:ext cx="600100" cy="300696"/>
          </a:xfrm>
          <a:prstGeom prst="rect">
            <a:avLst/>
          </a:prstGeom>
          <a:noFill/>
        </p:spPr>
        <p:txBody>
          <a:bodyPr wrap="square" rtlCol="0" anchor="ctr">
            <a:spAutoFit/>
          </a:bodyPr>
          <a:lstStyle/>
          <a:p>
            <a:pPr algn="ctr"/>
            <a:r>
              <a:rPr kumimoji="1" lang="en-US" altLang="ja-JP" sz="1050" dirty="0">
                <a:solidFill>
                  <a:schemeClr val="tx1">
                    <a:lumMod val="75000"/>
                    <a:lumOff val="25000"/>
                  </a:schemeClr>
                </a:solidFill>
                <a:latin typeface="Meiryo" panose="020B0604030504040204" pitchFamily="34" charset="-128"/>
                <a:ea typeface="Meiryo" panose="020B0604030504040204" pitchFamily="34" charset="-128"/>
              </a:rPr>
              <a:t>F</a:t>
            </a:r>
            <a:endParaRPr kumimoji="1" lang="ja-JP" altLang="en-US" sz="105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37" name="テキスト ボックス 136">
            <a:extLst>
              <a:ext uri="{FF2B5EF4-FFF2-40B4-BE49-F238E27FC236}">
                <a16:creationId xmlns:a16="http://schemas.microsoft.com/office/drawing/2014/main" id="{685CB573-4385-0442-AAF1-ED29901806B6}"/>
              </a:ext>
            </a:extLst>
          </p:cNvPr>
          <p:cNvSpPr txBox="1"/>
          <p:nvPr/>
        </p:nvSpPr>
        <p:spPr>
          <a:xfrm>
            <a:off x="8366445" y="1119541"/>
            <a:ext cx="594694" cy="300696"/>
          </a:xfrm>
          <a:prstGeom prst="rect">
            <a:avLst/>
          </a:prstGeom>
          <a:noFill/>
        </p:spPr>
        <p:txBody>
          <a:bodyPr wrap="square" rtlCol="0" anchor="ctr">
            <a:spAutoFit/>
          </a:bodyPr>
          <a:lstStyle/>
          <a:p>
            <a:pPr algn="ctr"/>
            <a:r>
              <a:rPr kumimoji="1" lang="en-US" altLang="ja-JP" sz="1050" dirty="0">
                <a:solidFill>
                  <a:schemeClr val="tx1">
                    <a:lumMod val="75000"/>
                    <a:lumOff val="25000"/>
                  </a:schemeClr>
                </a:solidFill>
                <a:latin typeface="Meiryo" panose="020B0604030504040204" pitchFamily="34" charset="-128"/>
                <a:ea typeface="Meiryo" panose="020B0604030504040204" pitchFamily="34" charset="-128"/>
              </a:rPr>
              <a:t>M</a:t>
            </a:r>
            <a:endParaRPr kumimoji="1" lang="ja-JP" altLang="en-US" sz="105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38" name="テキスト ボックス 137">
            <a:extLst>
              <a:ext uri="{FF2B5EF4-FFF2-40B4-BE49-F238E27FC236}">
                <a16:creationId xmlns:a16="http://schemas.microsoft.com/office/drawing/2014/main" id="{F47995C8-0D24-0940-9626-34834DFAC97C}"/>
              </a:ext>
            </a:extLst>
          </p:cNvPr>
          <p:cNvSpPr txBox="1"/>
          <p:nvPr/>
        </p:nvSpPr>
        <p:spPr>
          <a:xfrm>
            <a:off x="8961143" y="1119541"/>
            <a:ext cx="594694" cy="300696"/>
          </a:xfrm>
          <a:prstGeom prst="rect">
            <a:avLst/>
          </a:prstGeom>
          <a:noFill/>
        </p:spPr>
        <p:txBody>
          <a:bodyPr wrap="square" rtlCol="0" anchor="ctr">
            <a:spAutoFit/>
          </a:bodyPr>
          <a:lstStyle/>
          <a:p>
            <a:pPr algn="ctr"/>
            <a:r>
              <a:rPr lang="ja-JP" altLang="en-US" sz="1050" dirty="0">
                <a:solidFill>
                  <a:schemeClr val="tx1">
                    <a:lumMod val="75000"/>
                    <a:lumOff val="25000"/>
                  </a:schemeClr>
                </a:solidFill>
                <a:latin typeface="Meiryo" panose="020B0604030504040204" pitchFamily="34" charset="-128"/>
                <a:ea typeface="Meiryo" panose="020B0604030504040204" pitchFamily="34" charset="-128"/>
              </a:rPr>
              <a:t>総合</a:t>
            </a:r>
            <a:endParaRPr kumimoji="1" lang="ja-JP" altLang="en-US" sz="105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46" name="直線コネクタ 145">
            <a:extLst>
              <a:ext uri="{FF2B5EF4-FFF2-40B4-BE49-F238E27FC236}">
                <a16:creationId xmlns:a16="http://schemas.microsoft.com/office/drawing/2014/main" id="{BD61CAEC-9E19-F648-BCFE-B3A9F032E670}"/>
              </a:ext>
            </a:extLst>
          </p:cNvPr>
          <p:cNvCxnSpPr>
            <a:cxnSpLocks/>
          </p:cNvCxnSpPr>
          <p:nvPr/>
        </p:nvCxnSpPr>
        <p:spPr>
          <a:xfrm flipH="1" flipV="1">
            <a:off x="7179751" y="686422"/>
            <a:ext cx="1" cy="359191"/>
          </a:xfrm>
          <a:prstGeom prst="line">
            <a:avLst/>
          </a:prstGeom>
          <a:ln w="1905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51" name="直線コネクタ 150">
            <a:extLst>
              <a:ext uri="{FF2B5EF4-FFF2-40B4-BE49-F238E27FC236}">
                <a16:creationId xmlns:a16="http://schemas.microsoft.com/office/drawing/2014/main" id="{9E5BF14E-4D6D-C44D-A699-F300531E3224}"/>
              </a:ext>
            </a:extLst>
          </p:cNvPr>
          <p:cNvCxnSpPr>
            <a:cxnSpLocks/>
          </p:cNvCxnSpPr>
          <p:nvPr/>
        </p:nvCxnSpPr>
        <p:spPr>
          <a:xfrm flipV="1">
            <a:off x="339992" y="1041828"/>
            <a:ext cx="6847549" cy="16932"/>
          </a:xfrm>
          <a:prstGeom prst="line">
            <a:avLst/>
          </a:prstGeom>
          <a:ln w="19050" cmpd="sng">
            <a:solidFill>
              <a:srgbClr val="40404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59833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テキスト ボックス 84">
            <a:extLst>
              <a:ext uri="{FF2B5EF4-FFF2-40B4-BE49-F238E27FC236}">
                <a16:creationId xmlns:a16="http://schemas.microsoft.com/office/drawing/2014/main" id="{2F7ED1B2-D424-8F47-9C75-363F8C8E26C7}"/>
              </a:ext>
            </a:extLst>
          </p:cNvPr>
          <p:cNvSpPr txBox="1"/>
          <p:nvPr/>
        </p:nvSpPr>
        <p:spPr>
          <a:xfrm>
            <a:off x="463308" y="238540"/>
            <a:ext cx="1574470" cy="276999"/>
          </a:xfrm>
          <a:prstGeom prst="rect">
            <a:avLst/>
          </a:prstGeom>
          <a:noFill/>
        </p:spPr>
        <p:txBody>
          <a:bodyPr wrap="none" rtlCol="0">
            <a:spAutoFit/>
          </a:bodyPr>
          <a:lstStyle/>
          <a:p>
            <a:r>
              <a:rPr kumimoji="1" lang="en-US" altLang="ja-JP" sz="1200" b="1" dirty="0">
                <a:solidFill>
                  <a:schemeClr val="tx1">
                    <a:lumMod val="75000"/>
                    <a:lumOff val="25000"/>
                  </a:schemeClr>
                </a:solidFill>
                <a:latin typeface="Meiryo" panose="020B0604030504040204" pitchFamily="34" charset="-128"/>
                <a:ea typeface="Meiryo" panose="020B0604030504040204" pitchFamily="34" charset="-128"/>
              </a:rPr>
              <a:t>15_</a:t>
            </a:r>
            <a:r>
              <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rPr>
              <a:t>ペルソナシート</a:t>
            </a:r>
          </a:p>
        </p:txBody>
      </p:sp>
      <p:sp>
        <p:nvSpPr>
          <p:cNvPr id="71" name="正方形/長方形 70"/>
          <p:cNvSpPr/>
          <p:nvPr/>
        </p:nvSpPr>
        <p:spPr>
          <a:xfrm>
            <a:off x="4950486" y="4144051"/>
            <a:ext cx="1003417" cy="2346201"/>
          </a:xfrm>
          <a:prstGeom prst="rect">
            <a:avLst/>
          </a:prstGeom>
          <a:solidFill>
            <a:srgbClr val="EEECE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357712" y="4144051"/>
            <a:ext cx="1001818" cy="2346201"/>
          </a:xfrm>
          <a:prstGeom prst="rect">
            <a:avLst/>
          </a:prstGeom>
          <a:solidFill>
            <a:srgbClr val="EEECE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3512459" y="686425"/>
            <a:ext cx="1019994" cy="3457627"/>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4" name="テキスト ボックス 43"/>
          <p:cNvSpPr txBox="1"/>
          <p:nvPr/>
        </p:nvSpPr>
        <p:spPr>
          <a:xfrm>
            <a:off x="3524003" y="895977"/>
            <a:ext cx="996668" cy="272424"/>
          </a:xfrm>
          <a:prstGeom prst="rect">
            <a:avLst/>
          </a:prstGeom>
          <a:noFill/>
        </p:spPr>
        <p:txBody>
          <a:bodyPr wrap="square" rtlCol="0" anchor="ctr">
            <a:spAutoFit/>
          </a:bodyPr>
          <a:lstStyle/>
          <a:p>
            <a:pPr algn="ctr"/>
            <a:r>
              <a:rPr lang="ja-JP" altLang="en-US" sz="1000" dirty="0">
                <a:solidFill>
                  <a:schemeClr val="tx1">
                    <a:lumMod val="75000"/>
                    <a:lumOff val="25000"/>
                  </a:schemeClr>
                </a:solidFill>
                <a:latin typeface="メイリオ"/>
                <a:ea typeface="メイリオ"/>
                <a:cs typeface="メイリオ"/>
              </a:rPr>
              <a:t>家族構成</a:t>
            </a:r>
            <a:endParaRPr kumimoji="1" lang="ja-JP" altLang="en-US" sz="1000" dirty="0">
              <a:solidFill>
                <a:schemeClr val="tx1">
                  <a:lumMod val="75000"/>
                  <a:lumOff val="25000"/>
                </a:schemeClr>
              </a:solidFill>
              <a:latin typeface="メイリオ"/>
              <a:ea typeface="メイリオ"/>
              <a:cs typeface="メイリオ"/>
            </a:endParaRPr>
          </a:p>
        </p:txBody>
      </p:sp>
      <p:cxnSp>
        <p:nvCxnSpPr>
          <p:cNvPr id="45" name="直線コネクタ 44"/>
          <p:cNvCxnSpPr/>
          <p:nvPr/>
        </p:nvCxnSpPr>
        <p:spPr>
          <a:xfrm>
            <a:off x="4527948" y="686426"/>
            <a:ext cx="4505" cy="3457626"/>
          </a:xfrm>
          <a:prstGeom prst="line">
            <a:avLst/>
          </a:prstGeom>
          <a:ln w="12700" cmpd="sng">
            <a:solidFill>
              <a:srgbClr val="404040"/>
            </a:solidFill>
            <a:prstDash val="sysDash"/>
          </a:ln>
          <a:effectLst/>
        </p:spPr>
        <p:style>
          <a:lnRef idx="2">
            <a:schemeClr val="accent1"/>
          </a:lnRef>
          <a:fillRef idx="0">
            <a:schemeClr val="accent1"/>
          </a:fillRef>
          <a:effectRef idx="1">
            <a:schemeClr val="accent1"/>
          </a:effectRef>
          <a:fontRef idx="minor">
            <a:schemeClr val="tx1"/>
          </a:fontRef>
        </p:style>
      </p:cxnSp>
      <p:sp>
        <p:nvSpPr>
          <p:cNvPr id="46" name="テキスト ボックス 45"/>
          <p:cNvSpPr txBox="1"/>
          <p:nvPr/>
        </p:nvSpPr>
        <p:spPr>
          <a:xfrm>
            <a:off x="3524003" y="2279028"/>
            <a:ext cx="996668" cy="272424"/>
          </a:xfrm>
          <a:prstGeom prst="rect">
            <a:avLst/>
          </a:prstGeom>
          <a:noFill/>
        </p:spPr>
        <p:txBody>
          <a:bodyPr wrap="square" rtlCol="0" anchor="ctr">
            <a:spAutoFit/>
          </a:bodyPr>
          <a:lstStyle/>
          <a:p>
            <a:pPr algn="ctr"/>
            <a:r>
              <a:rPr lang="ja-JP" altLang="en-US" sz="1000" dirty="0">
                <a:solidFill>
                  <a:schemeClr val="tx1">
                    <a:lumMod val="75000"/>
                    <a:lumOff val="25000"/>
                  </a:schemeClr>
                </a:solidFill>
                <a:latin typeface="メイリオ"/>
                <a:ea typeface="メイリオ"/>
                <a:cs typeface="メイリオ"/>
              </a:rPr>
              <a:t>趣味</a:t>
            </a:r>
            <a:endParaRPr kumimoji="1" lang="ja-JP" altLang="en-US" sz="1200" dirty="0">
              <a:solidFill>
                <a:schemeClr val="tx1">
                  <a:lumMod val="75000"/>
                  <a:lumOff val="25000"/>
                </a:schemeClr>
              </a:solidFill>
              <a:latin typeface="メイリオ"/>
              <a:ea typeface="メイリオ"/>
              <a:cs typeface="メイリオ"/>
            </a:endParaRPr>
          </a:p>
        </p:txBody>
      </p:sp>
      <p:sp>
        <p:nvSpPr>
          <p:cNvPr id="47" name="テキスト ボックス 46"/>
          <p:cNvSpPr txBox="1"/>
          <p:nvPr/>
        </p:nvSpPr>
        <p:spPr>
          <a:xfrm>
            <a:off x="3524004" y="3576945"/>
            <a:ext cx="996668" cy="442690"/>
          </a:xfrm>
          <a:prstGeom prst="rect">
            <a:avLst/>
          </a:prstGeom>
          <a:noFill/>
        </p:spPr>
        <p:txBody>
          <a:bodyPr wrap="square" rtlCol="0" anchor="ctr">
            <a:spAutoFit/>
          </a:bodyPr>
          <a:lstStyle/>
          <a:p>
            <a:pPr algn="ctr"/>
            <a:r>
              <a:rPr lang="ja-JP" altLang="en-US" sz="1000" dirty="0">
                <a:solidFill>
                  <a:schemeClr val="tx1">
                    <a:lumMod val="75000"/>
                    <a:lumOff val="25000"/>
                  </a:schemeClr>
                </a:solidFill>
                <a:latin typeface="メイリオ"/>
                <a:ea typeface="メイリオ"/>
                <a:cs typeface="メイリオ"/>
              </a:rPr>
              <a:t>好きな雑誌</a:t>
            </a:r>
            <a:endParaRPr lang="en-US" altLang="ja-JP" sz="1000" dirty="0">
              <a:solidFill>
                <a:schemeClr val="tx1">
                  <a:lumMod val="75000"/>
                  <a:lumOff val="25000"/>
                </a:schemeClr>
              </a:solidFill>
              <a:latin typeface="メイリオ"/>
              <a:ea typeface="メイリオ"/>
              <a:cs typeface="メイリオ"/>
            </a:endParaRPr>
          </a:p>
          <a:p>
            <a:pPr algn="ctr"/>
            <a:r>
              <a:rPr kumimoji="1" lang="ja-JP" altLang="en-US" sz="1000" dirty="0">
                <a:solidFill>
                  <a:schemeClr val="tx1">
                    <a:lumMod val="75000"/>
                    <a:lumOff val="25000"/>
                  </a:schemeClr>
                </a:solidFill>
                <a:latin typeface="メイリオ"/>
                <a:ea typeface="メイリオ"/>
                <a:cs typeface="メイリオ"/>
              </a:rPr>
              <a:t>やメディア</a:t>
            </a:r>
            <a:endParaRPr kumimoji="1" lang="ja-JP" altLang="en-US" sz="1200" dirty="0">
              <a:solidFill>
                <a:schemeClr val="tx1">
                  <a:lumMod val="75000"/>
                  <a:lumOff val="25000"/>
                </a:schemeClr>
              </a:solidFill>
              <a:latin typeface="メイリオ"/>
              <a:ea typeface="メイリオ"/>
              <a:cs typeface="メイリオ"/>
            </a:endParaRPr>
          </a:p>
        </p:txBody>
      </p:sp>
      <p:sp>
        <p:nvSpPr>
          <p:cNvPr id="48" name="テキスト ボックス 47"/>
          <p:cNvSpPr txBox="1"/>
          <p:nvPr/>
        </p:nvSpPr>
        <p:spPr>
          <a:xfrm>
            <a:off x="3531280" y="1587502"/>
            <a:ext cx="996668" cy="272424"/>
          </a:xfrm>
          <a:prstGeom prst="rect">
            <a:avLst/>
          </a:prstGeom>
          <a:noFill/>
        </p:spPr>
        <p:txBody>
          <a:bodyPr wrap="square" rtlCol="0" anchor="ctr">
            <a:spAutoFit/>
          </a:bodyPr>
          <a:lstStyle/>
          <a:p>
            <a:pPr algn="ctr"/>
            <a:r>
              <a:rPr lang="ja-JP" altLang="en-US" sz="1000" dirty="0">
                <a:solidFill>
                  <a:schemeClr val="tx1">
                    <a:lumMod val="75000"/>
                    <a:lumOff val="25000"/>
                  </a:schemeClr>
                </a:solidFill>
                <a:latin typeface="メイリオ"/>
                <a:ea typeface="メイリオ"/>
                <a:cs typeface="メイリオ"/>
              </a:rPr>
              <a:t>居住地</a:t>
            </a:r>
            <a:endParaRPr kumimoji="1" lang="ja-JP" altLang="en-US" sz="1000" dirty="0">
              <a:solidFill>
                <a:schemeClr val="tx1">
                  <a:lumMod val="75000"/>
                  <a:lumOff val="25000"/>
                </a:schemeClr>
              </a:solidFill>
              <a:latin typeface="メイリオ"/>
              <a:ea typeface="メイリオ"/>
              <a:cs typeface="メイリオ"/>
            </a:endParaRPr>
          </a:p>
        </p:txBody>
      </p:sp>
      <p:sp>
        <p:nvSpPr>
          <p:cNvPr id="49" name="テキスト ボックス 48"/>
          <p:cNvSpPr txBox="1"/>
          <p:nvPr/>
        </p:nvSpPr>
        <p:spPr>
          <a:xfrm>
            <a:off x="3535785" y="2885420"/>
            <a:ext cx="996668" cy="442690"/>
          </a:xfrm>
          <a:prstGeom prst="rect">
            <a:avLst/>
          </a:prstGeom>
          <a:noFill/>
        </p:spPr>
        <p:txBody>
          <a:bodyPr wrap="square" rtlCol="0" anchor="ctr">
            <a:spAutoFit/>
          </a:bodyPr>
          <a:lstStyle/>
          <a:p>
            <a:pPr algn="ctr"/>
            <a:r>
              <a:rPr lang="ja-JP" altLang="en-US" sz="1000" dirty="0">
                <a:solidFill>
                  <a:schemeClr val="tx1">
                    <a:lumMod val="75000"/>
                    <a:lumOff val="25000"/>
                  </a:schemeClr>
                </a:solidFill>
                <a:latin typeface="メイリオ"/>
                <a:ea typeface="メイリオ"/>
                <a:cs typeface="メイリオ"/>
              </a:rPr>
              <a:t>休日の</a:t>
            </a:r>
            <a:endParaRPr lang="en-US" altLang="ja-JP" sz="1000" dirty="0">
              <a:solidFill>
                <a:schemeClr val="tx1">
                  <a:lumMod val="75000"/>
                  <a:lumOff val="25000"/>
                </a:schemeClr>
              </a:solidFill>
              <a:latin typeface="メイリオ"/>
              <a:ea typeface="メイリオ"/>
              <a:cs typeface="メイリオ"/>
            </a:endParaRPr>
          </a:p>
          <a:p>
            <a:pPr algn="ctr"/>
            <a:r>
              <a:rPr kumimoji="1" lang="ja-JP" altLang="en-US" sz="1000" dirty="0">
                <a:solidFill>
                  <a:schemeClr val="tx1">
                    <a:lumMod val="75000"/>
                    <a:lumOff val="25000"/>
                  </a:schemeClr>
                </a:solidFill>
                <a:latin typeface="メイリオ"/>
                <a:ea typeface="メイリオ"/>
                <a:cs typeface="メイリオ"/>
              </a:rPr>
              <a:t>過ごし方</a:t>
            </a:r>
            <a:endParaRPr kumimoji="1" lang="ja-JP" altLang="en-US" sz="1200" dirty="0">
              <a:solidFill>
                <a:schemeClr val="tx1">
                  <a:lumMod val="75000"/>
                  <a:lumOff val="25000"/>
                </a:schemeClr>
              </a:solidFill>
              <a:latin typeface="メイリオ"/>
              <a:ea typeface="メイリオ"/>
              <a:cs typeface="メイリオ"/>
            </a:endParaRPr>
          </a:p>
        </p:txBody>
      </p:sp>
      <p:sp>
        <p:nvSpPr>
          <p:cNvPr id="5" name="正方形/長方形 4"/>
          <p:cNvSpPr/>
          <p:nvPr/>
        </p:nvSpPr>
        <p:spPr>
          <a:xfrm>
            <a:off x="353868" y="686425"/>
            <a:ext cx="1003417" cy="3457627"/>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6" name="テキスト ボックス 25"/>
          <p:cNvSpPr txBox="1"/>
          <p:nvPr/>
        </p:nvSpPr>
        <p:spPr>
          <a:xfrm>
            <a:off x="348835" y="895976"/>
            <a:ext cx="996668" cy="272424"/>
          </a:xfrm>
          <a:prstGeom prst="rect">
            <a:avLst/>
          </a:prstGeom>
          <a:noFill/>
        </p:spPr>
        <p:txBody>
          <a:bodyPr wrap="square" rtlCol="0" anchor="ctr">
            <a:spAutoFit/>
          </a:bodyPr>
          <a:lstStyle/>
          <a:p>
            <a:pPr algn="ctr"/>
            <a:r>
              <a:rPr lang="ja-JP" altLang="en-US" sz="1000" dirty="0">
                <a:solidFill>
                  <a:schemeClr val="tx1">
                    <a:lumMod val="75000"/>
                    <a:lumOff val="25000"/>
                  </a:schemeClr>
                </a:solidFill>
                <a:latin typeface="メイリオ"/>
                <a:ea typeface="メイリオ"/>
                <a:cs typeface="メイリオ"/>
              </a:rPr>
              <a:t>名前</a:t>
            </a:r>
            <a:endParaRPr kumimoji="1" lang="ja-JP" altLang="en-US" sz="1000" dirty="0">
              <a:solidFill>
                <a:schemeClr val="tx1">
                  <a:lumMod val="75000"/>
                  <a:lumOff val="25000"/>
                </a:schemeClr>
              </a:solidFill>
              <a:latin typeface="メイリオ"/>
              <a:ea typeface="メイリオ"/>
              <a:cs typeface="メイリオ"/>
            </a:endParaRPr>
          </a:p>
        </p:txBody>
      </p:sp>
      <p:sp>
        <p:nvSpPr>
          <p:cNvPr id="52" name="正方形/長方形 51"/>
          <p:cNvSpPr/>
          <p:nvPr/>
        </p:nvSpPr>
        <p:spPr>
          <a:xfrm>
            <a:off x="6676086" y="686424"/>
            <a:ext cx="2876056" cy="402072"/>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6" name="テキスト ボックス 55"/>
          <p:cNvSpPr txBox="1"/>
          <p:nvPr/>
        </p:nvSpPr>
        <p:spPr>
          <a:xfrm>
            <a:off x="7396992" y="751248"/>
            <a:ext cx="1434246" cy="272424"/>
          </a:xfrm>
          <a:prstGeom prst="rect">
            <a:avLst/>
          </a:prstGeom>
          <a:noFill/>
        </p:spPr>
        <p:txBody>
          <a:bodyPr wrap="square" rtlCol="0" anchor="ctr">
            <a:spAutoFit/>
          </a:bodyPr>
          <a:lstStyle/>
          <a:p>
            <a:pPr algn="ctr"/>
            <a:r>
              <a:rPr lang="ja-JP" altLang="en-US" sz="1000" dirty="0">
                <a:solidFill>
                  <a:schemeClr val="tx1">
                    <a:lumMod val="75000"/>
                    <a:lumOff val="25000"/>
                  </a:schemeClr>
                </a:solidFill>
                <a:latin typeface="メイリオ"/>
                <a:ea typeface="メイリオ"/>
                <a:cs typeface="メイリオ"/>
              </a:rPr>
              <a:t>ビジュアルイメージ</a:t>
            </a:r>
            <a:endParaRPr kumimoji="1" lang="ja-JP" altLang="en-US" sz="1200" dirty="0">
              <a:solidFill>
                <a:schemeClr val="tx1">
                  <a:lumMod val="75000"/>
                  <a:lumOff val="25000"/>
                </a:schemeClr>
              </a:solidFill>
              <a:latin typeface="メイリオ"/>
              <a:ea typeface="メイリオ"/>
              <a:cs typeface="メイリオ"/>
            </a:endParaRPr>
          </a:p>
        </p:txBody>
      </p:sp>
      <p:cxnSp>
        <p:nvCxnSpPr>
          <p:cNvPr id="58" name="直線コネクタ 57"/>
          <p:cNvCxnSpPr/>
          <p:nvPr/>
        </p:nvCxnSpPr>
        <p:spPr>
          <a:xfrm>
            <a:off x="6676086" y="1088496"/>
            <a:ext cx="287605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59" name="直線コネクタ 58"/>
          <p:cNvCxnSpPr/>
          <p:nvPr/>
        </p:nvCxnSpPr>
        <p:spPr>
          <a:xfrm>
            <a:off x="6676086" y="686424"/>
            <a:ext cx="0" cy="3457627"/>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61" name="直線コネクタ 60"/>
          <p:cNvCxnSpPr/>
          <p:nvPr/>
        </p:nvCxnSpPr>
        <p:spPr>
          <a:xfrm>
            <a:off x="1352780" y="686425"/>
            <a:ext cx="4505" cy="5803828"/>
          </a:xfrm>
          <a:prstGeom prst="line">
            <a:avLst/>
          </a:prstGeom>
          <a:ln w="12700" cmpd="sng">
            <a:solidFill>
              <a:srgbClr val="404040"/>
            </a:solidFill>
            <a:prstDash val="sysDash"/>
          </a:ln>
          <a:effectLst/>
        </p:spPr>
        <p:style>
          <a:lnRef idx="2">
            <a:schemeClr val="accent1"/>
          </a:lnRef>
          <a:fillRef idx="0">
            <a:schemeClr val="accent1"/>
          </a:fillRef>
          <a:effectRef idx="1">
            <a:schemeClr val="accent1"/>
          </a:effectRef>
          <a:fontRef idx="minor">
            <a:schemeClr val="tx1"/>
          </a:fontRef>
        </p:style>
      </p:cxnSp>
      <p:sp>
        <p:nvSpPr>
          <p:cNvPr id="62" name="テキスト ボックス 61"/>
          <p:cNvSpPr txBox="1"/>
          <p:nvPr/>
        </p:nvSpPr>
        <p:spPr>
          <a:xfrm>
            <a:off x="348835" y="2279027"/>
            <a:ext cx="996668" cy="272424"/>
          </a:xfrm>
          <a:prstGeom prst="rect">
            <a:avLst/>
          </a:prstGeom>
          <a:noFill/>
        </p:spPr>
        <p:txBody>
          <a:bodyPr wrap="square" rtlCol="0" anchor="ctr">
            <a:spAutoFit/>
          </a:bodyPr>
          <a:lstStyle/>
          <a:p>
            <a:pPr algn="ctr"/>
            <a:r>
              <a:rPr lang="ja-JP" altLang="en-US" sz="1000" dirty="0">
                <a:solidFill>
                  <a:schemeClr val="tx1">
                    <a:lumMod val="75000"/>
                    <a:lumOff val="25000"/>
                  </a:schemeClr>
                </a:solidFill>
                <a:latin typeface="メイリオ"/>
                <a:ea typeface="メイリオ"/>
                <a:cs typeface="メイリオ"/>
              </a:rPr>
              <a:t>年齢</a:t>
            </a:r>
            <a:endParaRPr kumimoji="1" lang="ja-JP" altLang="en-US" sz="1200" dirty="0">
              <a:solidFill>
                <a:schemeClr val="tx1">
                  <a:lumMod val="75000"/>
                  <a:lumOff val="25000"/>
                </a:schemeClr>
              </a:solidFill>
              <a:latin typeface="メイリオ"/>
              <a:ea typeface="メイリオ"/>
              <a:cs typeface="メイリオ"/>
            </a:endParaRPr>
          </a:p>
        </p:txBody>
      </p:sp>
      <p:sp>
        <p:nvSpPr>
          <p:cNvPr id="65" name="テキスト ボックス 64"/>
          <p:cNvSpPr txBox="1"/>
          <p:nvPr/>
        </p:nvSpPr>
        <p:spPr>
          <a:xfrm>
            <a:off x="348836" y="3662078"/>
            <a:ext cx="996668" cy="272424"/>
          </a:xfrm>
          <a:prstGeom prst="rect">
            <a:avLst/>
          </a:prstGeom>
          <a:noFill/>
        </p:spPr>
        <p:txBody>
          <a:bodyPr wrap="square" rtlCol="0" anchor="ctr">
            <a:spAutoFit/>
          </a:bodyPr>
          <a:lstStyle/>
          <a:p>
            <a:pPr algn="ctr"/>
            <a:r>
              <a:rPr lang="ja-JP" altLang="en-US" sz="1000" dirty="0">
                <a:solidFill>
                  <a:schemeClr val="tx1">
                    <a:lumMod val="75000"/>
                    <a:lumOff val="25000"/>
                  </a:schemeClr>
                </a:solidFill>
                <a:latin typeface="メイリオ"/>
                <a:ea typeface="メイリオ"/>
                <a:cs typeface="メイリオ"/>
              </a:rPr>
              <a:t>収入</a:t>
            </a:r>
            <a:endParaRPr kumimoji="1" lang="ja-JP" altLang="en-US" sz="1200" dirty="0">
              <a:solidFill>
                <a:schemeClr val="tx1">
                  <a:lumMod val="75000"/>
                  <a:lumOff val="25000"/>
                </a:schemeClr>
              </a:solidFill>
              <a:latin typeface="メイリオ"/>
              <a:ea typeface="メイリオ"/>
              <a:cs typeface="メイリオ"/>
            </a:endParaRPr>
          </a:p>
        </p:txBody>
      </p:sp>
      <p:sp>
        <p:nvSpPr>
          <p:cNvPr id="66" name="テキスト ボックス 65"/>
          <p:cNvSpPr txBox="1"/>
          <p:nvPr/>
        </p:nvSpPr>
        <p:spPr>
          <a:xfrm>
            <a:off x="348837" y="4509257"/>
            <a:ext cx="1008449" cy="442690"/>
          </a:xfrm>
          <a:prstGeom prst="rect">
            <a:avLst/>
          </a:prstGeom>
          <a:noFill/>
        </p:spPr>
        <p:txBody>
          <a:bodyPr wrap="square" rtlCol="0" anchor="ctr">
            <a:spAutoFit/>
          </a:bodyPr>
          <a:lstStyle/>
          <a:p>
            <a:pPr algn="ctr"/>
            <a:r>
              <a:rPr lang="ja-JP" altLang="en-US" sz="1000" dirty="0">
                <a:solidFill>
                  <a:schemeClr val="tx1">
                    <a:lumMod val="75000"/>
                    <a:lumOff val="25000"/>
                  </a:schemeClr>
                </a:solidFill>
                <a:latin typeface="メイリオ"/>
                <a:ea typeface="メイリオ"/>
                <a:cs typeface="メイリオ"/>
              </a:rPr>
              <a:t>担当している</a:t>
            </a:r>
            <a:endParaRPr lang="en-US" altLang="ja-JP" sz="1000" dirty="0">
              <a:solidFill>
                <a:schemeClr val="tx1">
                  <a:lumMod val="75000"/>
                  <a:lumOff val="25000"/>
                </a:schemeClr>
              </a:solidFill>
              <a:latin typeface="メイリオ"/>
              <a:ea typeface="メイリオ"/>
              <a:cs typeface="メイリオ"/>
            </a:endParaRPr>
          </a:p>
          <a:p>
            <a:pPr algn="ctr"/>
            <a:r>
              <a:rPr lang="ja-JP" altLang="en-US" sz="1000" dirty="0">
                <a:solidFill>
                  <a:schemeClr val="tx1">
                    <a:lumMod val="75000"/>
                    <a:lumOff val="25000"/>
                  </a:schemeClr>
                </a:solidFill>
                <a:latin typeface="メイリオ"/>
                <a:ea typeface="メイリオ"/>
                <a:cs typeface="メイリオ"/>
              </a:rPr>
              <a:t>主な業務</a:t>
            </a:r>
            <a:endParaRPr lang="en-US" altLang="ja-JP" sz="1000" dirty="0">
              <a:solidFill>
                <a:schemeClr val="tx1">
                  <a:lumMod val="75000"/>
                  <a:lumOff val="25000"/>
                </a:schemeClr>
              </a:solidFill>
              <a:latin typeface="メイリオ"/>
              <a:ea typeface="メイリオ"/>
              <a:cs typeface="メイリオ"/>
            </a:endParaRPr>
          </a:p>
        </p:txBody>
      </p:sp>
      <p:sp>
        <p:nvSpPr>
          <p:cNvPr id="34" name="テキスト ボックス 33"/>
          <p:cNvSpPr txBox="1"/>
          <p:nvPr/>
        </p:nvSpPr>
        <p:spPr>
          <a:xfrm>
            <a:off x="356112" y="1587501"/>
            <a:ext cx="996668" cy="272424"/>
          </a:xfrm>
          <a:prstGeom prst="rect">
            <a:avLst/>
          </a:prstGeom>
          <a:noFill/>
        </p:spPr>
        <p:txBody>
          <a:bodyPr wrap="square" rtlCol="0" anchor="ctr">
            <a:spAutoFit/>
          </a:bodyPr>
          <a:lstStyle/>
          <a:p>
            <a:pPr algn="ctr"/>
            <a:r>
              <a:rPr lang="ja-JP" altLang="en-US" sz="1000" dirty="0">
                <a:solidFill>
                  <a:schemeClr val="tx1">
                    <a:lumMod val="75000"/>
                    <a:lumOff val="25000"/>
                  </a:schemeClr>
                </a:solidFill>
                <a:latin typeface="メイリオ"/>
                <a:ea typeface="メイリオ"/>
                <a:cs typeface="メイリオ"/>
              </a:rPr>
              <a:t>性別</a:t>
            </a:r>
            <a:endParaRPr kumimoji="1" lang="ja-JP" altLang="en-US" sz="1000" dirty="0">
              <a:solidFill>
                <a:schemeClr val="tx1">
                  <a:lumMod val="75000"/>
                  <a:lumOff val="25000"/>
                </a:schemeClr>
              </a:solidFill>
              <a:latin typeface="メイリオ"/>
              <a:ea typeface="メイリオ"/>
              <a:cs typeface="メイリオ"/>
            </a:endParaRPr>
          </a:p>
        </p:txBody>
      </p:sp>
      <p:sp>
        <p:nvSpPr>
          <p:cNvPr id="36" name="テキスト ボックス 35"/>
          <p:cNvSpPr txBox="1"/>
          <p:nvPr/>
        </p:nvSpPr>
        <p:spPr>
          <a:xfrm>
            <a:off x="360617" y="2970552"/>
            <a:ext cx="996668" cy="272424"/>
          </a:xfrm>
          <a:prstGeom prst="rect">
            <a:avLst/>
          </a:prstGeom>
          <a:noFill/>
        </p:spPr>
        <p:txBody>
          <a:bodyPr wrap="square" rtlCol="0" anchor="ctr">
            <a:spAutoFit/>
          </a:bodyPr>
          <a:lstStyle/>
          <a:p>
            <a:pPr algn="ctr"/>
            <a:r>
              <a:rPr lang="ja-JP" altLang="en-US" sz="1000" dirty="0">
                <a:solidFill>
                  <a:schemeClr val="tx1">
                    <a:lumMod val="75000"/>
                    <a:lumOff val="25000"/>
                  </a:schemeClr>
                </a:solidFill>
                <a:latin typeface="メイリオ"/>
                <a:ea typeface="メイリオ"/>
                <a:cs typeface="メイリオ"/>
              </a:rPr>
              <a:t>職業</a:t>
            </a:r>
            <a:endParaRPr kumimoji="1" lang="ja-JP" altLang="en-US" sz="1200" dirty="0">
              <a:solidFill>
                <a:schemeClr val="tx1">
                  <a:lumMod val="75000"/>
                  <a:lumOff val="25000"/>
                </a:schemeClr>
              </a:solidFill>
              <a:latin typeface="メイリオ"/>
              <a:ea typeface="メイリオ"/>
              <a:cs typeface="メイリオ"/>
            </a:endParaRPr>
          </a:p>
        </p:txBody>
      </p:sp>
      <p:cxnSp>
        <p:nvCxnSpPr>
          <p:cNvPr id="38" name="直線コネクタ 37"/>
          <p:cNvCxnSpPr>
            <a:cxnSpLocks/>
          </p:cNvCxnSpPr>
          <p:nvPr/>
        </p:nvCxnSpPr>
        <p:spPr>
          <a:xfrm>
            <a:off x="353868" y="1377951"/>
            <a:ext cx="6322218"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72" name="直線コネクタ 71"/>
          <p:cNvCxnSpPr/>
          <p:nvPr/>
        </p:nvCxnSpPr>
        <p:spPr>
          <a:xfrm>
            <a:off x="353868" y="2760999"/>
            <a:ext cx="6305298"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75" name="直線コネクタ 74"/>
          <p:cNvCxnSpPr>
            <a:cxnSpLocks/>
          </p:cNvCxnSpPr>
          <p:nvPr/>
        </p:nvCxnSpPr>
        <p:spPr>
          <a:xfrm>
            <a:off x="353868" y="4144051"/>
            <a:ext cx="9198272"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5" name="直線コネクタ 34"/>
          <p:cNvCxnSpPr/>
          <p:nvPr/>
        </p:nvCxnSpPr>
        <p:spPr>
          <a:xfrm>
            <a:off x="347739" y="2069475"/>
            <a:ext cx="6311427"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7" name="直線コネクタ 36"/>
          <p:cNvCxnSpPr/>
          <p:nvPr/>
        </p:nvCxnSpPr>
        <p:spPr>
          <a:xfrm>
            <a:off x="344566" y="3452524"/>
            <a:ext cx="6331520"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41" name="直線コネクタ 40"/>
          <p:cNvCxnSpPr/>
          <p:nvPr/>
        </p:nvCxnSpPr>
        <p:spPr>
          <a:xfrm>
            <a:off x="3512459" y="686424"/>
            <a:ext cx="0" cy="3457627"/>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63" name="直線コネクタ 62"/>
          <p:cNvCxnSpPr>
            <a:cxnSpLocks/>
            <a:stCxn id="69" idx="1"/>
          </p:cNvCxnSpPr>
          <p:nvPr/>
        </p:nvCxnSpPr>
        <p:spPr>
          <a:xfrm>
            <a:off x="357712" y="5317152"/>
            <a:ext cx="917785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67" name="テキスト ボックス 66"/>
          <p:cNvSpPr txBox="1"/>
          <p:nvPr/>
        </p:nvSpPr>
        <p:spPr>
          <a:xfrm>
            <a:off x="348837" y="5682359"/>
            <a:ext cx="1008449" cy="442690"/>
          </a:xfrm>
          <a:prstGeom prst="rect">
            <a:avLst/>
          </a:prstGeom>
          <a:noFill/>
        </p:spPr>
        <p:txBody>
          <a:bodyPr wrap="square" rtlCol="0" anchor="ctr">
            <a:spAutoFit/>
          </a:bodyPr>
          <a:lstStyle/>
          <a:p>
            <a:pPr algn="ctr"/>
            <a:r>
              <a:rPr lang="ja-JP" altLang="en-US" sz="1000" dirty="0">
                <a:solidFill>
                  <a:schemeClr val="tx1">
                    <a:lumMod val="75000"/>
                    <a:lumOff val="25000"/>
                  </a:schemeClr>
                </a:solidFill>
                <a:latin typeface="メイリオ"/>
                <a:ea typeface="メイリオ"/>
                <a:cs typeface="メイリオ"/>
              </a:rPr>
              <a:t>悩んで</a:t>
            </a:r>
            <a:endParaRPr lang="en-US" altLang="ja-JP" sz="1000" dirty="0">
              <a:solidFill>
                <a:schemeClr val="tx1">
                  <a:lumMod val="75000"/>
                  <a:lumOff val="25000"/>
                </a:schemeClr>
              </a:solidFill>
              <a:latin typeface="メイリオ"/>
              <a:ea typeface="メイリオ"/>
              <a:cs typeface="メイリオ"/>
            </a:endParaRPr>
          </a:p>
          <a:p>
            <a:pPr algn="ctr"/>
            <a:r>
              <a:rPr lang="ja-JP" altLang="en-US" sz="1000" dirty="0">
                <a:solidFill>
                  <a:schemeClr val="tx1">
                    <a:lumMod val="75000"/>
                    <a:lumOff val="25000"/>
                  </a:schemeClr>
                </a:solidFill>
                <a:latin typeface="メイリオ"/>
                <a:ea typeface="メイリオ"/>
                <a:cs typeface="メイリオ"/>
              </a:rPr>
              <a:t>いること</a:t>
            </a:r>
            <a:endParaRPr lang="en-US" altLang="ja-JP" sz="1000" dirty="0">
              <a:solidFill>
                <a:schemeClr val="tx1">
                  <a:lumMod val="75000"/>
                  <a:lumOff val="25000"/>
                </a:schemeClr>
              </a:solidFill>
              <a:latin typeface="メイリオ"/>
              <a:ea typeface="メイリオ"/>
              <a:cs typeface="メイリオ"/>
            </a:endParaRPr>
          </a:p>
        </p:txBody>
      </p:sp>
      <p:cxnSp>
        <p:nvCxnSpPr>
          <p:cNvPr id="68" name="直線コネクタ 67"/>
          <p:cNvCxnSpPr/>
          <p:nvPr/>
        </p:nvCxnSpPr>
        <p:spPr>
          <a:xfrm>
            <a:off x="4950486" y="4144051"/>
            <a:ext cx="0" cy="2346202"/>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73" name="直線コネクタ 72"/>
          <p:cNvCxnSpPr/>
          <p:nvPr/>
        </p:nvCxnSpPr>
        <p:spPr>
          <a:xfrm>
            <a:off x="5953903" y="4144051"/>
            <a:ext cx="0" cy="2346201"/>
          </a:xfrm>
          <a:prstGeom prst="line">
            <a:avLst/>
          </a:prstGeom>
          <a:ln w="12700" cmpd="sng">
            <a:solidFill>
              <a:srgbClr val="404040"/>
            </a:solidFill>
            <a:prstDash val="sysDash"/>
          </a:ln>
          <a:effectLst/>
        </p:spPr>
        <p:style>
          <a:lnRef idx="2">
            <a:schemeClr val="accent1"/>
          </a:lnRef>
          <a:fillRef idx="0">
            <a:schemeClr val="accent1"/>
          </a:fillRef>
          <a:effectRef idx="1">
            <a:schemeClr val="accent1"/>
          </a:effectRef>
          <a:fontRef idx="minor">
            <a:schemeClr val="tx1"/>
          </a:fontRef>
        </p:style>
      </p:cxnSp>
      <p:sp>
        <p:nvSpPr>
          <p:cNvPr id="74" name="テキスト ボックス 73"/>
          <p:cNvSpPr txBox="1"/>
          <p:nvPr/>
        </p:nvSpPr>
        <p:spPr>
          <a:xfrm>
            <a:off x="4950485" y="4509257"/>
            <a:ext cx="1003417" cy="442690"/>
          </a:xfrm>
          <a:prstGeom prst="rect">
            <a:avLst/>
          </a:prstGeom>
          <a:noFill/>
        </p:spPr>
        <p:txBody>
          <a:bodyPr wrap="square" rtlCol="0" anchor="ctr">
            <a:spAutoFit/>
          </a:bodyPr>
          <a:lstStyle/>
          <a:p>
            <a:pPr algn="ctr"/>
            <a:r>
              <a:rPr lang="ja-JP" altLang="en-US" sz="1000" dirty="0">
                <a:solidFill>
                  <a:schemeClr val="tx1">
                    <a:lumMod val="75000"/>
                    <a:lumOff val="25000"/>
                  </a:schemeClr>
                </a:solidFill>
                <a:latin typeface="メイリオ"/>
                <a:ea typeface="メイリオ"/>
                <a:cs typeface="メイリオ"/>
              </a:rPr>
              <a:t>チャレンジ</a:t>
            </a:r>
            <a:endParaRPr lang="en-US" altLang="ja-JP" sz="1000" dirty="0">
              <a:solidFill>
                <a:schemeClr val="tx1">
                  <a:lumMod val="75000"/>
                  <a:lumOff val="25000"/>
                </a:schemeClr>
              </a:solidFill>
              <a:latin typeface="メイリオ"/>
              <a:ea typeface="メイリオ"/>
              <a:cs typeface="メイリオ"/>
            </a:endParaRPr>
          </a:p>
          <a:p>
            <a:pPr algn="ctr"/>
            <a:r>
              <a:rPr kumimoji="1" lang="ja-JP" altLang="en-US" sz="1000" dirty="0">
                <a:solidFill>
                  <a:schemeClr val="tx1">
                    <a:lumMod val="75000"/>
                    <a:lumOff val="25000"/>
                  </a:schemeClr>
                </a:solidFill>
                <a:latin typeface="メイリオ"/>
                <a:ea typeface="メイリオ"/>
                <a:cs typeface="メイリオ"/>
              </a:rPr>
              <a:t>していること</a:t>
            </a:r>
            <a:endParaRPr kumimoji="1" lang="ja-JP" altLang="en-US" sz="1200" dirty="0">
              <a:solidFill>
                <a:schemeClr val="tx1">
                  <a:lumMod val="75000"/>
                  <a:lumOff val="25000"/>
                </a:schemeClr>
              </a:solidFill>
              <a:latin typeface="メイリオ"/>
              <a:ea typeface="メイリオ"/>
              <a:cs typeface="メイリオ"/>
            </a:endParaRPr>
          </a:p>
        </p:txBody>
      </p:sp>
      <p:sp>
        <p:nvSpPr>
          <p:cNvPr id="76" name="テキスト ボックス 75"/>
          <p:cNvSpPr txBox="1"/>
          <p:nvPr/>
        </p:nvSpPr>
        <p:spPr>
          <a:xfrm>
            <a:off x="4950485" y="5597226"/>
            <a:ext cx="1003417" cy="612955"/>
          </a:xfrm>
          <a:prstGeom prst="rect">
            <a:avLst/>
          </a:prstGeom>
          <a:noFill/>
        </p:spPr>
        <p:txBody>
          <a:bodyPr wrap="square" rtlCol="0" anchor="ctr">
            <a:spAutoFit/>
          </a:bodyPr>
          <a:lstStyle/>
          <a:p>
            <a:pPr algn="ctr"/>
            <a:r>
              <a:rPr lang="ja-JP" altLang="en-US" sz="1000" dirty="0">
                <a:solidFill>
                  <a:schemeClr val="tx1">
                    <a:lumMod val="75000"/>
                    <a:lumOff val="25000"/>
                  </a:schemeClr>
                </a:solidFill>
                <a:latin typeface="メイリオ"/>
                <a:ea typeface="メイリオ"/>
                <a:cs typeface="メイリオ"/>
              </a:rPr>
              <a:t>検索</a:t>
            </a:r>
            <a:r>
              <a:rPr lang="en-US" altLang="ja-JP" sz="1000" dirty="0">
                <a:solidFill>
                  <a:schemeClr val="tx1">
                    <a:lumMod val="75000"/>
                    <a:lumOff val="25000"/>
                  </a:schemeClr>
                </a:solidFill>
                <a:latin typeface="メイリオ"/>
                <a:ea typeface="メイリオ"/>
                <a:cs typeface="メイリオ"/>
              </a:rPr>
              <a:t>(</a:t>
            </a:r>
            <a:r>
              <a:rPr lang="ja-JP" altLang="en-US" sz="1000" dirty="0">
                <a:solidFill>
                  <a:schemeClr val="tx1">
                    <a:lumMod val="75000"/>
                    <a:lumOff val="25000"/>
                  </a:schemeClr>
                </a:solidFill>
                <a:latin typeface="メイリオ"/>
                <a:ea typeface="メイリオ"/>
                <a:cs typeface="メイリオ"/>
              </a:rPr>
              <a:t>連想</a:t>
            </a:r>
            <a:r>
              <a:rPr lang="en-US" altLang="ja-JP" sz="1000" dirty="0">
                <a:solidFill>
                  <a:schemeClr val="tx1">
                    <a:lumMod val="75000"/>
                    <a:lumOff val="25000"/>
                  </a:schemeClr>
                </a:solidFill>
                <a:latin typeface="メイリオ"/>
                <a:ea typeface="メイリオ"/>
                <a:cs typeface="メイリオ"/>
              </a:rPr>
              <a:t>)</a:t>
            </a:r>
          </a:p>
          <a:p>
            <a:pPr algn="ctr"/>
            <a:r>
              <a:rPr lang="ja-JP" altLang="en-US" sz="1000" dirty="0">
                <a:solidFill>
                  <a:schemeClr val="tx1">
                    <a:lumMod val="75000"/>
                    <a:lumOff val="25000"/>
                  </a:schemeClr>
                </a:solidFill>
                <a:latin typeface="メイリオ"/>
                <a:ea typeface="メイリオ"/>
                <a:cs typeface="メイリオ"/>
              </a:rPr>
              <a:t>している</a:t>
            </a:r>
            <a:endParaRPr lang="en-US" altLang="ja-JP" sz="1000" dirty="0">
              <a:solidFill>
                <a:schemeClr val="tx1">
                  <a:lumMod val="75000"/>
                  <a:lumOff val="25000"/>
                </a:schemeClr>
              </a:solidFill>
              <a:latin typeface="メイリオ"/>
              <a:ea typeface="メイリオ"/>
              <a:cs typeface="メイリオ"/>
            </a:endParaRPr>
          </a:p>
          <a:p>
            <a:pPr algn="ctr"/>
            <a:r>
              <a:rPr lang="ja-JP" altLang="en-US" sz="1000" dirty="0">
                <a:solidFill>
                  <a:schemeClr val="tx1">
                    <a:lumMod val="75000"/>
                    <a:lumOff val="25000"/>
                  </a:schemeClr>
                </a:solidFill>
                <a:latin typeface="メイリオ"/>
                <a:ea typeface="メイリオ"/>
                <a:cs typeface="メイリオ"/>
              </a:rPr>
              <a:t>キーワード</a:t>
            </a:r>
            <a:endParaRPr lang="en-US" altLang="ja-JP" sz="1000" dirty="0">
              <a:solidFill>
                <a:schemeClr val="tx1">
                  <a:lumMod val="75000"/>
                  <a:lumOff val="25000"/>
                </a:schemeClr>
              </a:solidFill>
              <a:latin typeface="メイリオ"/>
              <a:ea typeface="メイリオ"/>
              <a:cs typeface="メイリオ"/>
            </a:endParaRPr>
          </a:p>
        </p:txBody>
      </p:sp>
      <p:sp>
        <p:nvSpPr>
          <p:cNvPr id="86" name="正方形/長方形 85">
            <a:extLst>
              <a:ext uri="{FF2B5EF4-FFF2-40B4-BE49-F238E27FC236}">
                <a16:creationId xmlns:a16="http://schemas.microsoft.com/office/drawing/2014/main" id="{B7CBDB5D-F503-134B-A4B3-4198EF3DD383}"/>
              </a:ext>
            </a:extLst>
          </p:cNvPr>
          <p:cNvSpPr/>
          <p:nvPr/>
        </p:nvSpPr>
        <p:spPr>
          <a:xfrm>
            <a:off x="356112" y="686423"/>
            <a:ext cx="9212602" cy="5803829"/>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937341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テキスト ボックス 84">
            <a:extLst>
              <a:ext uri="{FF2B5EF4-FFF2-40B4-BE49-F238E27FC236}">
                <a16:creationId xmlns:a16="http://schemas.microsoft.com/office/drawing/2014/main" id="{2F7ED1B2-D424-8F47-9C75-363F8C8E26C7}"/>
              </a:ext>
            </a:extLst>
          </p:cNvPr>
          <p:cNvSpPr txBox="1"/>
          <p:nvPr/>
        </p:nvSpPr>
        <p:spPr>
          <a:xfrm>
            <a:off x="463308" y="238540"/>
            <a:ext cx="1266693" cy="276999"/>
          </a:xfrm>
          <a:prstGeom prst="rect">
            <a:avLst/>
          </a:prstGeom>
          <a:noFill/>
        </p:spPr>
        <p:txBody>
          <a:bodyPr wrap="none" rtlCol="0">
            <a:spAutoFit/>
          </a:bodyPr>
          <a:lstStyle/>
          <a:p>
            <a:r>
              <a:rPr kumimoji="1" lang="en-US" altLang="ja-JP" sz="1200" b="1" dirty="0">
                <a:solidFill>
                  <a:schemeClr val="tx1">
                    <a:lumMod val="75000"/>
                    <a:lumOff val="25000"/>
                  </a:schemeClr>
                </a:solidFill>
                <a:latin typeface="Meiryo" panose="020B0604030504040204" pitchFamily="34" charset="-128"/>
                <a:ea typeface="Meiryo" panose="020B0604030504040204" pitchFamily="34" charset="-128"/>
              </a:rPr>
              <a:t>16_</a:t>
            </a:r>
            <a:r>
              <a:rPr lang="ja-JP" altLang="en-US" sz="1200" b="1" dirty="0">
                <a:solidFill>
                  <a:schemeClr val="tx1">
                    <a:lumMod val="75000"/>
                    <a:lumOff val="25000"/>
                  </a:schemeClr>
                </a:solidFill>
                <a:latin typeface="Meiryo" panose="020B0604030504040204" pitchFamily="34" charset="-128"/>
                <a:ea typeface="Meiryo" panose="020B0604030504040204" pitchFamily="34" charset="-128"/>
              </a:rPr>
              <a:t>共感マップ</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57" name="角丸四角形 56">
            <a:extLst>
              <a:ext uri="{FF2B5EF4-FFF2-40B4-BE49-F238E27FC236}">
                <a16:creationId xmlns:a16="http://schemas.microsoft.com/office/drawing/2014/main" id="{7356601B-5634-4E4D-8837-64D8DDC97B6B}"/>
              </a:ext>
            </a:extLst>
          </p:cNvPr>
          <p:cNvSpPr/>
          <p:nvPr/>
        </p:nvSpPr>
        <p:spPr>
          <a:xfrm>
            <a:off x="337288" y="686423"/>
            <a:ext cx="9231426" cy="5803830"/>
          </a:xfrm>
          <a:prstGeom prst="roundRect">
            <a:avLst>
              <a:gd name="adj" fmla="val 0"/>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sz="1286" dirty="0"/>
          </a:p>
        </p:txBody>
      </p:sp>
      <p:cxnSp>
        <p:nvCxnSpPr>
          <p:cNvPr id="60" name="直線コネクタ 59">
            <a:extLst>
              <a:ext uri="{FF2B5EF4-FFF2-40B4-BE49-F238E27FC236}">
                <a16:creationId xmlns:a16="http://schemas.microsoft.com/office/drawing/2014/main" id="{0C5EAEAF-80F5-FD4D-8913-6382A9CE8B82}"/>
              </a:ext>
            </a:extLst>
          </p:cNvPr>
          <p:cNvCxnSpPr>
            <a:cxnSpLocks/>
          </p:cNvCxnSpPr>
          <p:nvPr/>
        </p:nvCxnSpPr>
        <p:spPr>
          <a:xfrm flipV="1">
            <a:off x="337288" y="686422"/>
            <a:ext cx="9231426" cy="4586295"/>
          </a:xfrm>
          <a:prstGeom prst="line">
            <a:avLst/>
          </a:prstGeom>
          <a:ln w="19050">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cxnSp>
        <p:nvCxnSpPr>
          <p:cNvPr id="84" name="直線コネクタ 83">
            <a:extLst>
              <a:ext uri="{FF2B5EF4-FFF2-40B4-BE49-F238E27FC236}">
                <a16:creationId xmlns:a16="http://schemas.microsoft.com/office/drawing/2014/main" id="{3714BDDC-5D5C-AF46-8956-89E4695A7DCB}"/>
              </a:ext>
            </a:extLst>
          </p:cNvPr>
          <p:cNvCxnSpPr>
            <a:cxnSpLocks/>
          </p:cNvCxnSpPr>
          <p:nvPr/>
        </p:nvCxnSpPr>
        <p:spPr>
          <a:xfrm>
            <a:off x="337288" y="686422"/>
            <a:ext cx="9231426" cy="4586295"/>
          </a:xfrm>
          <a:prstGeom prst="line">
            <a:avLst/>
          </a:prstGeom>
          <a:ln w="19050">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cxnSp>
        <p:nvCxnSpPr>
          <p:cNvPr id="87" name="直線コネクタ 86">
            <a:extLst>
              <a:ext uri="{FF2B5EF4-FFF2-40B4-BE49-F238E27FC236}">
                <a16:creationId xmlns:a16="http://schemas.microsoft.com/office/drawing/2014/main" id="{5D46402C-A00D-F64A-A8E8-6B912F7BF333}"/>
              </a:ext>
            </a:extLst>
          </p:cNvPr>
          <p:cNvCxnSpPr>
            <a:cxnSpLocks/>
          </p:cNvCxnSpPr>
          <p:nvPr/>
        </p:nvCxnSpPr>
        <p:spPr>
          <a:xfrm>
            <a:off x="337288" y="5272718"/>
            <a:ext cx="9231426" cy="0"/>
          </a:xfrm>
          <a:prstGeom prst="line">
            <a:avLst/>
          </a:prstGeom>
          <a:ln w="19050">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88" name="直線コネクタ 87">
            <a:extLst>
              <a:ext uri="{FF2B5EF4-FFF2-40B4-BE49-F238E27FC236}">
                <a16:creationId xmlns:a16="http://schemas.microsoft.com/office/drawing/2014/main" id="{D72CA2AF-E096-DE4B-8D1B-6A544693DB0C}"/>
              </a:ext>
            </a:extLst>
          </p:cNvPr>
          <p:cNvCxnSpPr>
            <a:cxnSpLocks/>
          </p:cNvCxnSpPr>
          <p:nvPr/>
        </p:nvCxnSpPr>
        <p:spPr>
          <a:xfrm>
            <a:off x="4953001" y="5272718"/>
            <a:ext cx="0" cy="1217535"/>
          </a:xfrm>
          <a:prstGeom prst="line">
            <a:avLst/>
          </a:prstGeom>
          <a:ln w="19050">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sp>
        <p:nvSpPr>
          <p:cNvPr id="89" name="テキスト ボックス 88">
            <a:extLst>
              <a:ext uri="{FF2B5EF4-FFF2-40B4-BE49-F238E27FC236}">
                <a16:creationId xmlns:a16="http://schemas.microsoft.com/office/drawing/2014/main" id="{7968EC14-54C9-F440-9439-7ABC17D44A01}"/>
              </a:ext>
            </a:extLst>
          </p:cNvPr>
          <p:cNvSpPr txBox="1"/>
          <p:nvPr/>
        </p:nvSpPr>
        <p:spPr>
          <a:xfrm>
            <a:off x="3192743" y="766839"/>
            <a:ext cx="3520516" cy="246221"/>
          </a:xfrm>
          <a:prstGeom prst="rect">
            <a:avLst/>
          </a:prstGeom>
          <a:noFill/>
        </p:spPr>
        <p:txBody>
          <a:bodyPr wrap="none" rtlCol="0" anchor="ctr">
            <a:spAutoFit/>
          </a:bodyPr>
          <a:lstStyle/>
          <a:p>
            <a:pPr algn="ctr"/>
            <a:r>
              <a:rPr lang="ja-JP" altLang="en-US" sz="1000" dirty="0">
                <a:solidFill>
                  <a:schemeClr val="tx1">
                    <a:lumMod val="75000"/>
                    <a:lumOff val="25000"/>
                  </a:schemeClr>
                </a:solidFill>
                <a:latin typeface="メイリオ"/>
                <a:ea typeface="メイリオ"/>
                <a:cs typeface="メイリオ"/>
              </a:rPr>
              <a:t>考えていること・感じていること（</a:t>
            </a:r>
            <a:r>
              <a:rPr lang="en-US" altLang="ja-JP" sz="1000" dirty="0">
                <a:solidFill>
                  <a:schemeClr val="tx1">
                    <a:lumMod val="75000"/>
                    <a:lumOff val="25000"/>
                  </a:schemeClr>
                </a:solidFill>
                <a:latin typeface="メイリオ"/>
                <a:ea typeface="メイリオ"/>
                <a:cs typeface="メイリオ"/>
              </a:rPr>
              <a:t>THINK and FEEL</a:t>
            </a:r>
            <a:r>
              <a:rPr lang="ja-JP" altLang="en-US" sz="1000" dirty="0">
                <a:solidFill>
                  <a:schemeClr val="tx1">
                    <a:lumMod val="75000"/>
                    <a:lumOff val="25000"/>
                  </a:schemeClr>
                </a:solidFill>
                <a:latin typeface="メイリオ"/>
                <a:ea typeface="メイリオ"/>
                <a:cs typeface="メイリオ"/>
              </a:rPr>
              <a:t>？）</a:t>
            </a:r>
          </a:p>
        </p:txBody>
      </p:sp>
      <p:sp>
        <p:nvSpPr>
          <p:cNvPr id="90" name="テキスト ボックス 89">
            <a:extLst>
              <a:ext uri="{FF2B5EF4-FFF2-40B4-BE49-F238E27FC236}">
                <a16:creationId xmlns:a16="http://schemas.microsoft.com/office/drawing/2014/main" id="{1798C8A1-51F4-8B44-BE81-E2BDAF58B08A}"/>
              </a:ext>
            </a:extLst>
          </p:cNvPr>
          <p:cNvSpPr txBox="1"/>
          <p:nvPr/>
        </p:nvSpPr>
        <p:spPr>
          <a:xfrm>
            <a:off x="3326593" y="4946079"/>
            <a:ext cx="3252815" cy="246221"/>
          </a:xfrm>
          <a:prstGeom prst="rect">
            <a:avLst/>
          </a:prstGeom>
          <a:noFill/>
        </p:spPr>
        <p:txBody>
          <a:bodyPr wrap="none" rtlCol="0" anchor="ctr">
            <a:spAutoFit/>
          </a:bodyPr>
          <a:lstStyle/>
          <a:p>
            <a:pPr algn="ctr"/>
            <a:r>
              <a:rPr lang="ja-JP" altLang="en-US" sz="1000" dirty="0">
                <a:solidFill>
                  <a:schemeClr val="tx1">
                    <a:lumMod val="75000"/>
                    <a:lumOff val="25000"/>
                  </a:schemeClr>
                </a:solidFill>
                <a:latin typeface="メイリオ"/>
                <a:ea typeface="メイリオ"/>
                <a:cs typeface="メイリオ"/>
              </a:rPr>
              <a:t>言っていること・やっていること（</a:t>
            </a:r>
            <a:r>
              <a:rPr lang="en-US" altLang="ja-JP" sz="1000" dirty="0">
                <a:solidFill>
                  <a:schemeClr val="tx1">
                    <a:lumMod val="75000"/>
                    <a:lumOff val="25000"/>
                  </a:schemeClr>
                </a:solidFill>
                <a:latin typeface="メイリオ"/>
                <a:ea typeface="メイリオ"/>
                <a:cs typeface="メイリオ"/>
              </a:rPr>
              <a:t>SAY and DO</a:t>
            </a:r>
            <a:r>
              <a:rPr lang="ja-JP" altLang="en-US" sz="1000" dirty="0">
                <a:solidFill>
                  <a:schemeClr val="tx1">
                    <a:lumMod val="75000"/>
                    <a:lumOff val="25000"/>
                  </a:schemeClr>
                </a:solidFill>
                <a:latin typeface="メイリオ"/>
                <a:ea typeface="メイリオ"/>
                <a:cs typeface="メイリオ"/>
              </a:rPr>
              <a:t>？）</a:t>
            </a:r>
          </a:p>
        </p:txBody>
      </p:sp>
      <p:sp>
        <p:nvSpPr>
          <p:cNvPr id="91" name="円/楕円 90">
            <a:extLst>
              <a:ext uri="{FF2B5EF4-FFF2-40B4-BE49-F238E27FC236}">
                <a16:creationId xmlns:a16="http://schemas.microsoft.com/office/drawing/2014/main" id="{05AC54DB-8DBB-7A45-B826-F453A25E69DA}"/>
              </a:ext>
            </a:extLst>
          </p:cNvPr>
          <p:cNvSpPr/>
          <p:nvPr/>
        </p:nvSpPr>
        <p:spPr>
          <a:xfrm>
            <a:off x="4121091" y="2147659"/>
            <a:ext cx="1663821" cy="1663821"/>
          </a:xfrm>
          <a:prstGeom prst="ellipse">
            <a:avLst/>
          </a:prstGeom>
          <a:solidFill>
            <a:srgbClr val="FFFFFF"/>
          </a:solid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sz="1286" dirty="0"/>
          </a:p>
        </p:txBody>
      </p:sp>
      <p:sp>
        <p:nvSpPr>
          <p:cNvPr id="92" name="テキスト ボックス 91">
            <a:extLst>
              <a:ext uri="{FF2B5EF4-FFF2-40B4-BE49-F238E27FC236}">
                <a16:creationId xmlns:a16="http://schemas.microsoft.com/office/drawing/2014/main" id="{869E954B-01DE-D443-A934-3803878807B8}"/>
              </a:ext>
            </a:extLst>
          </p:cNvPr>
          <p:cNvSpPr txBox="1"/>
          <p:nvPr/>
        </p:nvSpPr>
        <p:spPr>
          <a:xfrm>
            <a:off x="9163077" y="2236899"/>
            <a:ext cx="338554" cy="1485343"/>
          </a:xfrm>
          <a:prstGeom prst="rect">
            <a:avLst/>
          </a:prstGeom>
          <a:noFill/>
        </p:spPr>
        <p:txBody>
          <a:bodyPr vert="eaVert" wrap="none" rtlCol="0" anchor="ctr">
            <a:spAutoFit/>
          </a:bodyPr>
          <a:lstStyle/>
          <a:p>
            <a:pPr algn="ctr"/>
            <a:r>
              <a:rPr lang="ja-JP" altLang="en-US" sz="1000" dirty="0">
                <a:solidFill>
                  <a:schemeClr val="tx1">
                    <a:lumMod val="75000"/>
                    <a:lumOff val="25000"/>
                  </a:schemeClr>
                </a:solidFill>
                <a:latin typeface="メイリオ"/>
                <a:ea typeface="メイリオ"/>
                <a:cs typeface="メイリオ"/>
              </a:rPr>
              <a:t>見ていること（</a:t>
            </a:r>
            <a:r>
              <a:rPr lang="en-US" altLang="ja-JP" sz="1000" dirty="0">
                <a:solidFill>
                  <a:schemeClr val="tx1">
                    <a:lumMod val="75000"/>
                    <a:lumOff val="25000"/>
                  </a:schemeClr>
                </a:solidFill>
                <a:latin typeface="メイリオ"/>
                <a:ea typeface="メイリオ"/>
                <a:cs typeface="メイリオ"/>
              </a:rPr>
              <a:t>SEE</a:t>
            </a:r>
            <a:r>
              <a:rPr lang="ja-JP" altLang="en-US" sz="1000" dirty="0">
                <a:solidFill>
                  <a:schemeClr val="tx1">
                    <a:lumMod val="75000"/>
                    <a:lumOff val="25000"/>
                  </a:schemeClr>
                </a:solidFill>
                <a:latin typeface="メイリオ"/>
                <a:ea typeface="メイリオ"/>
                <a:cs typeface="メイリオ"/>
              </a:rPr>
              <a:t>？）</a:t>
            </a:r>
          </a:p>
        </p:txBody>
      </p:sp>
      <p:sp>
        <p:nvSpPr>
          <p:cNvPr id="93" name="テキスト ボックス 92">
            <a:extLst>
              <a:ext uri="{FF2B5EF4-FFF2-40B4-BE49-F238E27FC236}">
                <a16:creationId xmlns:a16="http://schemas.microsoft.com/office/drawing/2014/main" id="{DC61DAAC-53CC-B641-84FB-EE51F6919FC4}"/>
              </a:ext>
            </a:extLst>
          </p:cNvPr>
          <p:cNvSpPr txBox="1"/>
          <p:nvPr/>
        </p:nvSpPr>
        <p:spPr>
          <a:xfrm>
            <a:off x="404369" y="2118276"/>
            <a:ext cx="338554" cy="1722587"/>
          </a:xfrm>
          <a:prstGeom prst="rect">
            <a:avLst/>
          </a:prstGeom>
          <a:noFill/>
        </p:spPr>
        <p:txBody>
          <a:bodyPr vert="eaVert" wrap="none" rtlCol="0" anchor="ctr">
            <a:spAutoFit/>
          </a:bodyPr>
          <a:lstStyle/>
          <a:p>
            <a:pPr algn="ctr"/>
            <a:r>
              <a:rPr lang="ja-JP" altLang="en-US" sz="1000" dirty="0">
                <a:solidFill>
                  <a:schemeClr val="tx1">
                    <a:lumMod val="75000"/>
                    <a:lumOff val="25000"/>
                  </a:schemeClr>
                </a:solidFill>
                <a:latin typeface="メイリオ"/>
                <a:ea typeface="メイリオ"/>
                <a:cs typeface="メイリオ"/>
              </a:rPr>
              <a:t>聞いていること（</a:t>
            </a:r>
            <a:r>
              <a:rPr lang="en-US" altLang="ja-JP" sz="1000" dirty="0">
                <a:solidFill>
                  <a:schemeClr val="tx1">
                    <a:lumMod val="75000"/>
                    <a:lumOff val="25000"/>
                  </a:schemeClr>
                </a:solidFill>
                <a:latin typeface="メイリオ"/>
                <a:ea typeface="メイリオ"/>
                <a:cs typeface="メイリオ"/>
              </a:rPr>
              <a:t>HEAR</a:t>
            </a:r>
            <a:r>
              <a:rPr lang="ja-JP" altLang="en-US" sz="1000" dirty="0">
                <a:solidFill>
                  <a:schemeClr val="tx1">
                    <a:lumMod val="75000"/>
                    <a:lumOff val="25000"/>
                  </a:schemeClr>
                </a:solidFill>
                <a:latin typeface="メイリオ"/>
                <a:ea typeface="メイリオ"/>
                <a:cs typeface="メイリオ"/>
              </a:rPr>
              <a:t>？）</a:t>
            </a:r>
          </a:p>
        </p:txBody>
      </p:sp>
      <p:sp>
        <p:nvSpPr>
          <p:cNvPr id="94" name="テキスト ボックス 93">
            <a:extLst>
              <a:ext uri="{FF2B5EF4-FFF2-40B4-BE49-F238E27FC236}">
                <a16:creationId xmlns:a16="http://schemas.microsoft.com/office/drawing/2014/main" id="{C845191E-5C0F-A943-847D-D12E3E4D3EB0}"/>
              </a:ext>
            </a:extLst>
          </p:cNvPr>
          <p:cNvSpPr txBox="1"/>
          <p:nvPr/>
        </p:nvSpPr>
        <p:spPr>
          <a:xfrm>
            <a:off x="1756920" y="5388445"/>
            <a:ext cx="1776448" cy="246221"/>
          </a:xfrm>
          <a:prstGeom prst="rect">
            <a:avLst/>
          </a:prstGeom>
          <a:noFill/>
        </p:spPr>
        <p:txBody>
          <a:bodyPr wrap="none" rtlCol="0" anchor="ctr">
            <a:spAutoFit/>
          </a:bodyPr>
          <a:lstStyle/>
          <a:p>
            <a:pPr algn="ctr"/>
            <a:r>
              <a:rPr lang="ja-JP" altLang="en-US" sz="1000" dirty="0">
                <a:solidFill>
                  <a:schemeClr val="tx1">
                    <a:lumMod val="75000"/>
                    <a:lumOff val="25000"/>
                  </a:schemeClr>
                </a:solidFill>
                <a:latin typeface="メイリオ"/>
                <a:ea typeface="メイリオ"/>
                <a:cs typeface="メイリオ"/>
              </a:rPr>
              <a:t>痛みを与えるもの（</a:t>
            </a:r>
            <a:r>
              <a:rPr lang="en-US" altLang="ja-JP" sz="1000" dirty="0">
                <a:solidFill>
                  <a:schemeClr val="tx1">
                    <a:lumMod val="75000"/>
                    <a:lumOff val="25000"/>
                  </a:schemeClr>
                </a:solidFill>
                <a:latin typeface="メイリオ"/>
                <a:ea typeface="メイリオ"/>
                <a:cs typeface="メイリオ"/>
              </a:rPr>
              <a:t>PAIN</a:t>
            </a:r>
            <a:r>
              <a:rPr lang="ja-JP" altLang="en-US" sz="1000" dirty="0">
                <a:solidFill>
                  <a:schemeClr val="tx1">
                    <a:lumMod val="75000"/>
                    <a:lumOff val="25000"/>
                  </a:schemeClr>
                </a:solidFill>
                <a:latin typeface="メイリオ"/>
                <a:ea typeface="メイリオ"/>
                <a:cs typeface="メイリオ"/>
              </a:rPr>
              <a:t>）</a:t>
            </a:r>
          </a:p>
        </p:txBody>
      </p:sp>
      <p:sp>
        <p:nvSpPr>
          <p:cNvPr id="95" name="テキスト ボックス 94">
            <a:extLst>
              <a:ext uri="{FF2B5EF4-FFF2-40B4-BE49-F238E27FC236}">
                <a16:creationId xmlns:a16="http://schemas.microsoft.com/office/drawing/2014/main" id="{9089CB8C-C7CB-5B46-B7E2-E749266065AF}"/>
              </a:ext>
            </a:extLst>
          </p:cNvPr>
          <p:cNvSpPr txBox="1"/>
          <p:nvPr/>
        </p:nvSpPr>
        <p:spPr>
          <a:xfrm>
            <a:off x="6492859" y="5388445"/>
            <a:ext cx="1535998" cy="246221"/>
          </a:xfrm>
          <a:prstGeom prst="rect">
            <a:avLst/>
          </a:prstGeom>
          <a:noFill/>
        </p:spPr>
        <p:txBody>
          <a:bodyPr wrap="none" rtlCol="0" anchor="ctr">
            <a:spAutoFit/>
          </a:bodyPr>
          <a:lstStyle/>
          <a:p>
            <a:pPr algn="ctr"/>
            <a:r>
              <a:rPr lang="ja-JP" altLang="en-US" sz="1000" dirty="0">
                <a:solidFill>
                  <a:schemeClr val="tx1">
                    <a:lumMod val="75000"/>
                    <a:lumOff val="25000"/>
                  </a:schemeClr>
                </a:solidFill>
                <a:latin typeface="メイリオ"/>
                <a:ea typeface="メイリオ"/>
                <a:cs typeface="メイリオ"/>
              </a:rPr>
              <a:t>得られるもの（</a:t>
            </a:r>
            <a:r>
              <a:rPr lang="en-US" altLang="ja-JP" sz="1000" dirty="0">
                <a:solidFill>
                  <a:schemeClr val="tx1">
                    <a:lumMod val="75000"/>
                    <a:lumOff val="25000"/>
                  </a:schemeClr>
                </a:solidFill>
                <a:latin typeface="メイリオ"/>
                <a:ea typeface="メイリオ"/>
                <a:cs typeface="メイリオ"/>
              </a:rPr>
              <a:t>GAIN</a:t>
            </a:r>
            <a:r>
              <a:rPr lang="ja-JP" altLang="en-US" sz="1000" dirty="0">
                <a:solidFill>
                  <a:schemeClr val="tx1">
                    <a:lumMod val="75000"/>
                    <a:lumOff val="25000"/>
                  </a:schemeClr>
                </a:solidFill>
                <a:latin typeface="メイリオ"/>
                <a:ea typeface="メイリオ"/>
                <a:cs typeface="メイリオ"/>
              </a:rPr>
              <a:t>）</a:t>
            </a:r>
          </a:p>
        </p:txBody>
      </p:sp>
    </p:spTree>
    <p:extLst>
      <p:ext uri="{BB962C8B-B14F-4D97-AF65-F5344CB8AC3E}">
        <p14:creationId xmlns:p14="http://schemas.microsoft.com/office/powerpoint/2010/main" val="3420836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8" name="直線コネクタ 57">
            <a:extLst>
              <a:ext uri="{FF2B5EF4-FFF2-40B4-BE49-F238E27FC236}">
                <a16:creationId xmlns:a16="http://schemas.microsoft.com/office/drawing/2014/main" id="{E8174CA9-F215-374A-BCCA-88986A6832F0}"/>
              </a:ext>
            </a:extLst>
          </p:cNvPr>
          <p:cNvCxnSpPr>
            <a:cxnSpLocks/>
          </p:cNvCxnSpPr>
          <p:nvPr/>
        </p:nvCxnSpPr>
        <p:spPr>
          <a:xfrm>
            <a:off x="3271489" y="686423"/>
            <a:ext cx="0" cy="5803829"/>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60" name="直線コネクタ 59">
            <a:extLst>
              <a:ext uri="{FF2B5EF4-FFF2-40B4-BE49-F238E27FC236}">
                <a16:creationId xmlns:a16="http://schemas.microsoft.com/office/drawing/2014/main" id="{50D87B1F-07DB-C54E-94B7-F4A76059BE65}"/>
              </a:ext>
            </a:extLst>
          </p:cNvPr>
          <p:cNvCxnSpPr>
            <a:cxnSpLocks/>
          </p:cNvCxnSpPr>
          <p:nvPr/>
        </p:nvCxnSpPr>
        <p:spPr>
          <a:xfrm>
            <a:off x="6417970" y="686423"/>
            <a:ext cx="0" cy="5803829"/>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61" name="直線コネクタ 60">
            <a:extLst>
              <a:ext uri="{FF2B5EF4-FFF2-40B4-BE49-F238E27FC236}">
                <a16:creationId xmlns:a16="http://schemas.microsoft.com/office/drawing/2014/main" id="{FE8D0DAB-5551-E142-AE78-697962BEF67B}"/>
              </a:ext>
            </a:extLst>
          </p:cNvPr>
          <p:cNvCxnSpPr>
            <a:cxnSpLocks/>
          </p:cNvCxnSpPr>
          <p:nvPr/>
        </p:nvCxnSpPr>
        <p:spPr>
          <a:xfrm>
            <a:off x="7991212" y="686423"/>
            <a:ext cx="0" cy="5803829"/>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63" name="直線コネクタ 62">
            <a:extLst>
              <a:ext uri="{FF2B5EF4-FFF2-40B4-BE49-F238E27FC236}">
                <a16:creationId xmlns:a16="http://schemas.microsoft.com/office/drawing/2014/main" id="{8228EC84-8EE3-C144-AD44-A6C5764E73E9}"/>
              </a:ext>
            </a:extLst>
          </p:cNvPr>
          <p:cNvCxnSpPr>
            <a:cxnSpLocks/>
          </p:cNvCxnSpPr>
          <p:nvPr/>
        </p:nvCxnSpPr>
        <p:spPr>
          <a:xfrm>
            <a:off x="4844730" y="686423"/>
            <a:ext cx="0" cy="5803830"/>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70" name="テキスト ボックス 69">
            <a:extLst>
              <a:ext uri="{FF2B5EF4-FFF2-40B4-BE49-F238E27FC236}">
                <a16:creationId xmlns:a16="http://schemas.microsoft.com/office/drawing/2014/main" id="{105EBD79-6C6C-9849-BEF9-47FAE80BC3A0}"/>
              </a:ext>
            </a:extLst>
          </p:cNvPr>
          <p:cNvSpPr txBox="1"/>
          <p:nvPr/>
        </p:nvSpPr>
        <p:spPr>
          <a:xfrm>
            <a:off x="341552" y="3154008"/>
            <a:ext cx="1356695" cy="239392"/>
          </a:xfrm>
          <a:prstGeom prst="rect">
            <a:avLst/>
          </a:prstGeom>
          <a:noFill/>
        </p:spPr>
        <p:txBody>
          <a:bodyPr wrap="square" lIns="91423" tIns="45712" rIns="91423" bIns="45712"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行動</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cxnSp>
        <p:nvCxnSpPr>
          <p:cNvPr id="71" name="直線コネクタ 70">
            <a:extLst>
              <a:ext uri="{FF2B5EF4-FFF2-40B4-BE49-F238E27FC236}">
                <a16:creationId xmlns:a16="http://schemas.microsoft.com/office/drawing/2014/main" id="{4EC162C5-4F2F-1846-89F9-7D8C8D2D1001}"/>
              </a:ext>
            </a:extLst>
          </p:cNvPr>
          <p:cNvCxnSpPr/>
          <p:nvPr/>
        </p:nvCxnSpPr>
        <p:spPr>
          <a:xfrm>
            <a:off x="345817" y="5695560"/>
            <a:ext cx="9222897" cy="0"/>
          </a:xfrm>
          <a:prstGeom prst="line">
            <a:avLst/>
          </a:prstGeom>
          <a:ln w="12700" cmpd="sng">
            <a:solidFill>
              <a:srgbClr val="404040"/>
            </a:solidFill>
            <a:prstDash val="sysDash"/>
          </a:ln>
          <a:effectLst/>
        </p:spPr>
        <p:style>
          <a:lnRef idx="2">
            <a:schemeClr val="accent1"/>
          </a:lnRef>
          <a:fillRef idx="0">
            <a:schemeClr val="accent1"/>
          </a:fillRef>
          <a:effectRef idx="1">
            <a:schemeClr val="accent1"/>
          </a:effectRef>
          <a:fontRef idx="minor">
            <a:schemeClr val="tx1"/>
          </a:fontRef>
        </p:style>
      </p:cxnSp>
      <p:sp>
        <p:nvSpPr>
          <p:cNvPr id="72" name="テキスト ボックス 71">
            <a:extLst>
              <a:ext uri="{FF2B5EF4-FFF2-40B4-BE49-F238E27FC236}">
                <a16:creationId xmlns:a16="http://schemas.microsoft.com/office/drawing/2014/main" id="{ACC2AFF7-C5A9-4047-AC4B-2925A79463BF}"/>
              </a:ext>
            </a:extLst>
          </p:cNvPr>
          <p:cNvSpPr txBox="1"/>
          <p:nvPr/>
        </p:nvSpPr>
        <p:spPr>
          <a:xfrm>
            <a:off x="345817" y="5973211"/>
            <a:ext cx="1352430" cy="239392"/>
          </a:xfrm>
          <a:prstGeom prst="rect">
            <a:avLst/>
          </a:prstGeom>
          <a:noFill/>
        </p:spPr>
        <p:txBody>
          <a:bodyPr wrap="square" lIns="91423" tIns="45712" rIns="91423" bIns="45712"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ニーズ</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73" name="テキスト ボックス 72">
            <a:extLst>
              <a:ext uri="{FF2B5EF4-FFF2-40B4-BE49-F238E27FC236}">
                <a16:creationId xmlns:a16="http://schemas.microsoft.com/office/drawing/2014/main" id="{5166EC09-2697-7246-8879-CB358CA0D87C}"/>
              </a:ext>
            </a:extLst>
          </p:cNvPr>
          <p:cNvSpPr txBox="1"/>
          <p:nvPr/>
        </p:nvSpPr>
        <p:spPr>
          <a:xfrm>
            <a:off x="345816" y="4922051"/>
            <a:ext cx="1352431" cy="239392"/>
          </a:xfrm>
          <a:prstGeom prst="rect">
            <a:avLst/>
          </a:prstGeom>
          <a:noFill/>
        </p:spPr>
        <p:txBody>
          <a:bodyPr wrap="square" lIns="91423" tIns="45712" rIns="91423" bIns="45712"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心理状況</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cxnSp>
        <p:nvCxnSpPr>
          <p:cNvPr id="74" name="直線コネクタ 73">
            <a:extLst>
              <a:ext uri="{FF2B5EF4-FFF2-40B4-BE49-F238E27FC236}">
                <a16:creationId xmlns:a16="http://schemas.microsoft.com/office/drawing/2014/main" id="{4899C07F-A6DC-A94A-AFA3-F4265FD61F87}"/>
              </a:ext>
            </a:extLst>
          </p:cNvPr>
          <p:cNvCxnSpPr/>
          <p:nvPr/>
        </p:nvCxnSpPr>
        <p:spPr>
          <a:xfrm>
            <a:off x="337288" y="4387936"/>
            <a:ext cx="9222897" cy="0"/>
          </a:xfrm>
          <a:prstGeom prst="line">
            <a:avLst/>
          </a:prstGeom>
          <a:ln w="12700" cmpd="sng">
            <a:solidFill>
              <a:srgbClr val="404040"/>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37" name="直線コネクタ 36">
            <a:extLst>
              <a:ext uri="{FF2B5EF4-FFF2-40B4-BE49-F238E27FC236}">
                <a16:creationId xmlns:a16="http://schemas.microsoft.com/office/drawing/2014/main" id="{D0C97836-CC25-BC41-82F7-C84A9EF45F28}"/>
              </a:ext>
            </a:extLst>
          </p:cNvPr>
          <p:cNvCxnSpPr/>
          <p:nvPr/>
        </p:nvCxnSpPr>
        <p:spPr>
          <a:xfrm>
            <a:off x="345817" y="2159472"/>
            <a:ext cx="9222897" cy="0"/>
          </a:xfrm>
          <a:prstGeom prst="line">
            <a:avLst/>
          </a:prstGeom>
          <a:ln w="12700" cmpd="sng">
            <a:solidFill>
              <a:srgbClr val="404040"/>
            </a:solidFill>
            <a:prstDash val="sysDash"/>
          </a:ln>
          <a:effectLst/>
        </p:spPr>
        <p:style>
          <a:lnRef idx="2">
            <a:schemeClr val="accent1"/>
          </a:lnRef>
          <a:fillRef idx="0">
            <a:schemeClr val="accent1"/>
          </a:fillRef>
          <a:effectRef idx="1">
            <a:schemeClr val="accent1"/>
          </a:effectRef>
          <a:fontRef idx="minor">
            <a:schemeClr val="tx1"/>
          </a:fontRef>
        </p:style>
      </p:cxnSp>
      <p:sp>
        <p:nvSpPr>
          <p:cNvPr id="38" name="テキスト ボックス 37">
            <a:extLst>
              <a:ext uri="{FF2B5EF4-FFF2-40B4-BE49-F238E27FC236}">
                <a16:creationId xmlns:a16="http://schemas.microsoft.com/office/drawing/2014/main" id="{AACEDCF0-44C7-8142-8E7D-D00B48EDE6C8}"/>
              </a:ext>
            </a:extLst>
          </p:cNvPr>
          <p:cNvSpPr txBox="1"/>
          <p:nvPr/>
        </p:nvSpPr>
        <p:spPr>
          <a:xfrm>
            <a:off x="345816" y="1633881"/>
            <a:ext cx="1356695" cy="239392"/>
          </a:xfrm>
          <a:prstGeom prst="rect">
            <a:avLst/>
          </a:prstGeom>
          <a:noFill/>
        </p:spPr>
        <p:txBody>
          <a:bodyPr wrap="square" lIns="91423" tIns="45712" rIns="91423" bIns="45712"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タッチポイント</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51" name="テキスト ボックス 50">
            <a:extLst>
              <a:ext uri="{FF2B5EF4-FFF2-40B4-BE49-F238E27FC236}">
                <a16:creationId xmlns:a16="http://schemas.microsoft.com/office/drawing/2014/main" id="{584FE7D0-8819-FE45-8BC7-9EA2F513EE78}"/>
              </a:ext>
            </a:extLst>
          </p:cNvPr>
          <p:cNvSpPr txBox="1"/>
          <p:nvPr/>
        </p:nvSpPr>
        <p:spPr>
          <a:xfrm>
            <a:off x="463308" y="238540"/>
            <a:ext cx="2497800" cy="276999"/>
          </a:xfrm>
          <a:prstGeom prst="rect">
            <a:avLst/>
          </a:prstGeom>
          <a:noFill/>
        </p:spPr>
        <p:txBody>
          <a:bodyPr wrap="none" rtlCol="0">
            <a:spAutoFit/>
          </a:bodyPr>
          <a:lstStyle/>
          <a:p>
            <a:r>
              <a:rPr lang="en-US" altLang="ja-JP" sz="1200" b="1" dirty="0">
                <a:solidFill>
                  <a:schemeClr val="tx1">
                    <a:lumMod val="75000"/>
                    <a:lumOff val="25000"/>
                  </a:schemeClr>
                </a:solidFill>
                <a:latin typeface="Meiryo" panose="020B0604030504040204" pitchFamily="34" charset="-128"/>
                <a:ea typeface="Meiryo" panose="020B0604030504040204" pitchFamily="34" charset="-128"/>
              </a:rPr>
              <a:t>17_</a:t>
            </a:r>
            <a:r>
              <a:rPr lang="ja-JP" altLang="en-US" sz="1200" b="1" dirty="0">
                <a:solidFill>
                  <a:schemeClr val="tx1">
                    <a:lumMod val="75000"/>
                    <a:lumOff val="25000"/>
                  </a:schemeClr>
                </a:solidFill>
                <a:latin typeface="Meiryo" panose="020B0604030504040204" pitchFamily="34" charset="-128"/>
                <a:ea typeface="Meiryo" panose="020B0604030504040204" pitchFamily="34" charset="-128"/>
              </a:rPr>
              <a:t>カスタマージャーニーマップ</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6" name="正方形/長方形 15">
            <a:extLst>
              <a:ext uri="{FF2B5EF4-FFF2-40B4-BE49-F238E27FC236}">
                <a16:creationId xmlns:a16="http://schemas.microsoft.com/office/drawing/2014/main" id="{18056B62-7473-4A49-BEE5-ED25C591116D}"/>
              </a:ext>
            </a:extLst>
          </p:cNvPr>
          <p:cNvSpPr/>
          <p:nvPr/>
        </p:nvSpPr>
        <p:spPr>
          <a:xfrm>
            <a:off x="337288" y="1347682"/>
            <a:ext cx="9235689" cy="5142569"/>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F2347430-7015-5340-9E78-50A24A7A92CD}"/>
              </a:ext>
            </a:extLst>
          </p:cNvPr>
          <p:cNvSpPr/>
          <p:nvPr/>
        </p:nvSpPr>
        <p:spPr>
          <a:xfrm>
            <a:off x="1687855" y="686421"/>
            <a:ext cx="7885122" cy="5803830"/>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25128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正方形/長方形 75">
            <a:extLst>
              <a:ext uri="{FF2B5EF4-FFF2-40B4-BE49-F238E27FC236}">
                <a16:creationId xmlns:a16="http://schemas.microsoft.com/office/drawing/2014/main" id="{F7906931-AC09-7541-BC9B-228D1AE8171A}"/>
              </a:ext>
            </a:extLst>
          </p:cNvPr>
          <p:cNvSpPr/>
          <p:nvPr/>
        </p:nvSpPr>
        <p:spPr>
          <a:xfrm>
            <a:off x="335967" y="686423"/>
            <a:ext cx="1930155" cy="5803829"/>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cxnSp>
        <p:nvCxnSpPr>
          <p:cNvPr id="81" name="直線コネクタ 80">
            <a:extLst>
              <a:ext uri="{FF2B5EF4-FFF2-40B4-BE49-F238E27FC236}">
                <a16:creationId xmlns:a16="http://schemas.microsoft.com/office/drawing/2014/main" id="{30EBE8E7-5366-D248-97D1-439F8CCADF19}"/>
              </a:ext>
            </a:extLst>
          </p:cNvPr>
          <p:cNvCxnSpPr/>
          <p:nvPr/>
        </p:nvCxnSpPr>
        <p:spPr>
          <a:xfrm>
            <a:off x="2266122" y="686423"/>
            <a:ext cx="0" cy="580383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91" name="テキスト ボックス 90">
            <a:extLst>
              <a:ext uri="{FF2B5EF4-FFF2-40B4-BE49-F238E27FC236}">
                <a16:creationId xmlns:a16="http://schemas.microsoft.com/office/drawing/2014/main" id="{78D01EC2-07A2-6B46-8CCB-750D766FBF10}"/>
              </a:ext>
            </a:extLst>
          </p:cNvPr>
          <p:cNvSpPr txBox="1"/>
          <p:nvPr/>
        </p:nvSpPr>
        <p:spPr>
          <a:xfrm>
            <a:off x="1003531" y="3907330"/>
            <a:ext cx="595035" cy="338554"/>
          </a:xfrm>
          <a:prstGeom prst="rect">
            <a:avLst/>
          </a:prstGeom>
          <a:noFill/>
        </p:spPr>
        <p:txBody>
          <a:bodyPr wrap="none" rtlCol="0" anchor="ctr">
            <a:spAutoFit/>
          </a:bodyPr>
          <a:lstStyle/>
          <a:p>
            <a:pPr algn="ctr"/>
            <a:r>
              <a:rPr kumimoji="1" lang="ja-JP" altLang="en-US" sz="1600" dirty="0">
                <a:solidFill>
                  <a:srgbClr val="404040"/>
                </a:solidFill>
                <a:latin typeface="Meiryo" panose="020B0604030504040204" pitchFamily="34" charset="-128"/>
                <a:ea typeface="Meiryo" panose="020B0604030504040204" pitchFamily="34" charset="-128"/>
                <a:cs typeface="メイリオ"/>
              </a:rPr>
              <a:t>流通</a:t>
            </a:r>
          </a:p>
        </p:txBody>
      </p:sp>
      <p:sp>
        <p:nvSpPr>
          <p:cNvPr id="92" name="テキスト ボックス 91">
            <a:extLst>
              <a:ext uri="{FF2B5EF4-FFF2-40B4-BE49-F238E27FC236}">
                <a16:creationId xmlns:a16="http://schemas.microsoft.com/office/drawing/2014/main" id="{CF362235-0C2A-AF47-823F-42AC9489E6B8}"/>
              </a:ext>
            </a:extLst>
          </p:cNvPr>
          <p:cNvSpPr txBox="1"/>
          <p:nvPr/>
        </p:nvSpPr>
        <p:spPr>
          <a:xfrm>
            <a:off x="982686" y="4326365"/>
            <a:ext cx="636714" cy="307777"/>
          </a:xfrm>
          <a:prstGeom prst="rect">
            <a:avLst/>
          </a:prstGeom>
          <a:noFill/>
        </p:spPr>
        <p:txBody>
          <a:bodyPr wrap="none" rtlCol="0" anchor="ctr">
            <a:spAutoFit/>
          </a:bodyPr>
          <a:lstStyle/>
          <a:p>
            <a:pPr algn="ctr"/>
            <a:r>
              <a:rPr kumimoji="1" lang="en-US" altLang="ja-JP" sz="1400" dirty="0">
                <a:solidFill>
                  <a:srgbClr val="404040"/>
                </a:solidFill>
                <a:latin typeface="Meiryo" panose="020B0604030504040204" pitchFamily="34" charset="-128"/>
                <a:ea typeface="Meiryo" panose="020B0604030504040204" pitchFamily="34" charset="-128"/>
                <a:cs typeface="メイリオ"/>
              </a:rPr>
              <a:t>Place</a:t>
            </a:r>
            <a:endParaRPr kumimoji="1" lang="ja-JP" altLang="en-US" sz="1600" dirty="0">
              <a:solidFill>
                <a:srgbClr val="404040"/>
              </a:solidFill>
              <a:latin typeface="Meiryo" panose="020B0604030504040204" pitchFamily="34" charset="-128"/>
              <a:ea typeface="Meiryo" panose="020B0604030504040204" pitchFamily="34" charset="-128"/>
              <a:cs typeface="メイリオ"/>
            </a:endParaRPr>
          </a:p>
        </p:txBody>
      </p:sp>
      <p:sp>
        <p:nvSpPr>
          <p:cNvPr id="94" name="テキスト ボックス 93">
            <a:extLst>
              <a:ext uri="{FF2B5EF4-FFF2-40B4-BE49-F238E27FC236}">
                <a16:creationId xmlns:a16="http://schemas.microsoft.com/office/drawing/2014/main" id="{01E1B100-3FFF-0A48-A85D-EEF07DCEB41E}"/>
              </a:ext>
            </a:extLst>
          </p:cNvPr>
          <p:cNvSpPr txBox="1"/>
          <p:nvPr/>
        </p:nvSpPr>
        <p:spPr>
          <a:xfrm>
            <a:off x="798346" y="5358288"/>
            <a:ext cx="1005404" cy="338554"/>
          </a:xfrm>
          <a:prstGeom prst="rect">
            <a:avLst/>
          </a:prstGeom>
          <a:noFill/>
        </p:spPr>
        <p:txBody>
          <a:bodyPr wrap="none" rtlCol="0" anchor="ctr">
            <a:spAutoFit/>
          </a:bodyPr>
          <a:lstStyle/>
          <a:p>
            <a:pPr algn="ctr"/>
            <a:r>
              <a:rPr kumimoji="1" lang="ja-JP" altLang="en-US" sz="1600" dirty="0">
                <a:solidFill>
                  <a:srgbClr val="404040"/>
                </a:solidFill>
                <a:latin typeface="Meiryo" panose="020B0604030504040204" pitchFamily="34" charset="-128"/>
                <a:ea typeface="Meiryo" panose="020B0604030504040204" pitchFamily="34" charset="-128"/>
                <a:cs typeface="メイリオ"/>
              </a:rPr>
              <a:t>販売促進</a:t>
            </a:r>
          </a:p>
        </p:txBody>
      </p:sp>
      <p:sp>
        <p:nvSpPr>
          <p:cNvPr id="95" name="テキスト ボックス 94">
            <a:extLst>
              <a:ext uri="{FF2B5EF4-FFF2-40B4-BE49-F238E27FC236}">
                <a16:creationId xmlns:a16="http://schemas.microsoft.com/office/drawing/2014/main" id="{008E7F6E-F7BE-4344-A81F-B6BD792DE3F6}"/>
              </a:ext>
            </a:extLst>
          </p:cNvPr>
          <p:cNvSpPr txBox="1"/>
          <p:nvPr/>
        </p:nvSpPr>
        <p:spPr>
          <a:xfrm>
            <a:off x="759869" y="5777322"/>
            <a:ext cx="1082348" cy="307777"/>
          </a:xfrm>
          <a:prstGeom prst="rect">
            <a:avLst/>
          </a:prstGeom>
          <a:noFill/>
        </p:spPr>
        <p:txBody>
          <a:bodyPr wrap="none" rtlCol="0" anchor="ctr">
            <a:spAutoFit/>
          </a:bodyPr>
          <a:lstStyle/>
          <a:p>
            <a:pPr algn="ctr"/>
            <a:r>
              <a:rPr kumimoji="1" lang="en-US" altLang="ja-JP" sz="1400" dirty="0">
                <a:solidFill>
                  <a:srgbClr val="404040"/>
                </a:solidFill>
                <a:latin typeface="Meiryo" panose="020B0604030504040204" pitchFamily="34" charset="-128"/>
                <a:ea typeface="Meiryo" panose="020B0604030504040204" pitchFamily="34" charset="-128"/>
                <a:cs typeface="メイリオ"/>
              </a:rPr>
              <a:t>Promotion</a:t>
            </a:r>
            <a:endParaRPr kumimoji="1" lang="ja-JP" altLang="en-US" sz="1600" dirty="0">
              <a:solidFill>
                <a:srgbClr val="404040"/>
              </a:solidFill>
              <a:latin typeface="Meiryo" panose="020B0604030504040204" pitchFamily="34" charset="-128"/>
              <a:ea typeface="Meiryo" panose="020B0604030504040204" pitchFamily="34" charset="-128"/>
              <a:cs typeface="メイリオ"/>
            </a:endParaRPr>
          </a:p>
        </p:txBody>
      </p:sp>
      <p:sp>
        <p:nvSpPr>
          <p:cNvPr id="97" name="テキスト ボックス 96">
            <a:extLst>
              <a:ext uri="{FF2B5EF4-FFF2-40B4-BE49-F238E27FC236}">
                <a16:creationId xmlns:a16="http://schemas.microsoft.com/office/drawing/2014/main" id="{A29AF753-F85B-6546-B664-425ABDB15FD6}"/>
              </a:ext>
            </a:extLst>
          </p:cNvPr>
          <p:cNvSpPr txBox="1"/>
          <p:nvPr/>
        </p:nvSpPr>
        <p:spPr>
          <a:xfrm>
            <a:off x="1013466" y="1005413"/>
            <a:ext cx="595035" cy="338554"/>
          </a:xfrm>
          <a:prstGeom prst="rect">
            <a:avLst/>
          </a:prstGeom>
          <a:noFill/>
        </p:spPr>
        <p:txBody>
          <a:bodyPr wrap="none" rtlCol="0" anchor="ctr">
            <a:spAutoFit/>
          </a:bodyPr>
          <a:lstStyle/>
          <a:p>
            <a:pPr algn="ctr"/>
            <a:r>
              <a:rPr kumimoji="1" lang="ja-JP" altLang="en-US" sz="1600" dirty="0">
                <a:solidFill>
                  <a:srgbClr val="404040"/>
                </a:solidFill>
                <a:latin typeface="Meiryo" panose="020B0604030504040204" pitchFamily="34" charset="-128"/>
                <a:ea typeface="Meiryo" panose="020B0604030504040204" pitchFamily="34" charset="-128"/>
                <a:cs typeface="メイリオ"/>
              </a:rPr>
              <a:t>製品</a:t>
            </a:r>
          </a:p>
        </p:txBody>
      </p:sp>
      <p:sp>
        <p:nvSpPr>
          <p:cNvPr id="100" name="テキスト ボックス 99">
            <a:extLst>
              <a:ext uri="{FF2B5EF4-FFF2-40B4-BE49-F238E27FC236}">
                <a16:creationId xmlns:a16="http://schemas.microsoft.com/office/drawing/2014/main" id="{6E0591CE-37A8-1448-9F86-00C7B64C7A5D}"/>
              </a:ext>
            </a:extLst>
          </p:cNvPr>
          <p:cNvSpPr txBox="1"/>
          <p:nvPr/>
        </p:nvSpPr>
        <p:spPr>
          <a:xfrm>
            <a:off x="885222" y="1424446"/>
            <a:ext cx="851515" cy="307777"/>
          </a:xfrm>
          <a:prstGeom prst="rect">
            <a:avLst/>
          </a:prstGeom>
          <a:noFill/>
        </p:spPr>
        <p:txBody>
          <a:bodyPr wrap="none" rtlCol="0" anchor="ctr">
            <a:spAutoFit/>
          </a:bodyPr>
          <a:lstStyle/>
          <a:p>
            <a:pPr algn="ctr"/>
            <a:r>
              <a:rPr kumimoji="1" lang="en-US" altLang="ja-JP" sz="1400" dirty="0">
                <a:solidFill>
                  <a:srgbClr val="404040"/>
                </a:solidFill>
                <a:latin typeface="Meiryo" panose="020B0604030504040204" pitchFamily="34" charset="-128"/>
                <a:ea typeface="Meiryo" panose="020B0604030504040204" pitchFamily="34" charset="-128"/>
                <a:cs typeface="メイリオ"/>
              </a:rPr>
              <a:t>Product</a:t>
            </a:r>
            <a:endParaRPr kumimoji="1" lang="ja-JP" altLang="en-US" sz="1600" dirty="0">
              <a:solidFill>
                <a:srgbClr val="404040"/>
              </a:solidFill>
              <a:latin typeface="Meiryo" panose="020B0604030504040204" pitchFamily="34" charset="-128"/>
              <a:ea typeface="Meiryo" panose="020B0604030504040204" pitchFamily="34" charset="-128"/>
              <a:cs typeface="メイリオ"/>
            </a:endParaRPr>
          </a:p>
        </p:txBody>
      </p:sp>
      <p:sp>
        <p:nvSpPr>
          <p:cNvPr id="102" name="テキスト ボックス 101">
            <a:extLst>
              <a:ext uri="{FF2B5EF4-FFF2-40B4-BE49-F238E27FC236}">
                <a16:creationId xmlns:a16="http://schemas.microsoft.com/office/drawing/2014/main" id="{97BE861C-4C17-4F48-96B6-6CB1721616E7}"/>
              </a:ext>
            </a:extLst>
          </p:cNvPr>
          <p:cNvSpPr txBox="1"/>
          <p:nvPr/>
        </p:nvSpPr>
        <p:spPr>
          <a:xfrm>
            <a:off x="1011989" y="2456372"/>
            <a:ext cx="595035" cy="338554"/>
          </a:xfrm>
          <a:prstGeom prst="rect">
            <a:avLst/>
          </a:prstGeom>
          <a:noFill/>
        </p:spPr>
        <p:txBody>
          <a:bodyPr wrap="none" rtlCol="0" anchor="ctr">
            <a:spAutoFit/>
          </a:bodyPr>
          <a:lstStyle/>
          <a:p>
            <a:pPr algn="ctr"/>
            <a:r>
              <a:rPr kumimoji="1" lang="ja-JP" altLang="en-US" sz="1600" dirty="0">
                <a:solidFill>
                  <a:srgbClr val="404040"/>
                </a:solidFill>
                <a:latin typeface="Meiryo" panose="020B0604030504040204" pitchFamily="34" charset="-128"/>
                <a:ea typeface="Meiryo" panose="020B0604030504040204" pitchFamily="34" charset="-128"/>
                <a:cs typeface="メイリオ"/>
              </a:rPr>
              <a:t>価格</a:t>
            </a:r>
          </a:p>
        </p:txBody>
      </p:sp>
      <p:sp>
        <p:nvSpPr>
          <p:cNvPr id="103" name="テキスト ボックス 102">
            <a:extLst>
              <a:ext uri="{FF2B5EF4-FFF2-40B4-BE49-F238E27FC236}">
                <a16:creationId xmlns:a16="http://schemas.microsoft.com/office/drawing/2014/main" id="{E5975CFD-B161-A54C-93C0-D8344175CD59}"/>
              </a:ext>
            </a:extLst>
          </p:cNvPr>
          <p:cNvSpPr txBox="1"/>
          <p:nvPr/>
        </p:nvSpPr>
        <p:spPr>
          <a:xfrm>
            <a:off x="1006376" y="2875406"/>
            <a:ext cx="606256" cy="307777"/>
          </a:xfrm>
          <a:prstGeom prst="rect">
            <a:avLst/>
          </a:prstGeom>
          <a:noFill/>
        </p:spPr>
        <p:txBody>
          <a:bodyPr wrap="none" rtlCol="0" anchor="ctr">
            <a:spAutoFit/>
          </a:bodyPr>
          <a:lstStyle/>
          <a:p>
            <a:pPr algn="ctr"/>
            <a:r>
              <a:rPr lang="en-US" altLang="ja-JP" sz="1400" dirty="0">
                <a:solidFill>
                  <a:srgbClr val="404040"/>
                </a:solidFill>
                <a:latin typeface="Meiryo" panose="020B0604030504040204" pitchFamily="34" charset="-128"/>
                <a:ea typeface="Meiryo" panose="020B0604030504040204" pitchFamily="34" charset="-128"/>
                <a:cs typeface="メイリオ"/>
              </a:rPr>
              <a:t>Price</a:t>
            </a:r>
            <a:endParaRPr kumimoji="1" lang="ja-JP" altLang="en-US" sz="1600" dirty="0">
              <a:solidFill>
                <a:srgbClr val="404040"/>
              </a:solidFill>
              <a:latin typeface="Meiryo" panose="020B0604030504040204" pitchFamily="34" charset="-128"/>
              <a:ea typeface="Meiryo" panose="020B0604030504040204" pitchFamily="34" charset="-128"/>
              <a:cs typeface="メイリオ"/>
            </a:endParaRPr>
          </a:p>
        </p:txBody>
      </p:sp>
      <p:sp>
        <p:nvSpPr>
          <p:cNvPr id="71" name="テキスト ボックス 70">
            <a:extLst>
              <a:ext uri="{FF2B5EF4-FFF2-40B4-BE49-F238E27FC236}">
                <a16:creationId xmlns:a16="http://schemas.microsoft.com/office/drawing/2014/main" id="{33C2585D-FC0A-4247-AB4A-0ED597EC4886}"/>
              </a:ext>
            </a:extLst>
          </p:cNvPr>
          <p:cNvSpPr txBox="1"/>
          <p:nvPr/>
        </p:nvSpPr>
        <p:spPr>
          <a:xfrm>
            <a:off x="463308" y="238540"/>
            <a:ext cx="1015021" cy="276999"/>
          </a:xfrm>
          <a:prstGeom prst="rect">
            <a:avLst/>
          </a:prstGeom>
          <a:noFill/>
        </p:spPr>
        <p:txBody>
          <a:bodyPr wrap="none" rtlCol="0">
            <a:spAutoFit/>
          </a:bodyPr>
          <a:lstStyle/>
          <a:p>
            <a:r>
              <a:rPr lang="en-US" altLang="ja-JP" sz="1200" b="1" dirty="0">
                <a:solidFill>
                  <a:schemeClr val="tx1">
                    <a:lumMod val="75000"/>
                    <a:lumOff val="25000"/>
                  </a:schemeClr>
                </a:solidFill>
                <a:latin typeface="Meiryo" panose="020B0604030504040204" pitchFamily="34" charset="-128"/>
                <a:ea typeface="Meiryo" panose="020B0604030504040204" pitchFamily="34" charset="-128"/>
              </a:rPr>
              <a:t>18_4P</a:t>
            </a:r>
            <a:r>
              <a:rPr lang="ja-JP" altLang="en-US" sz="1200" b="1" dirty="0">
                <a:solidFill>
                  <a:schemeClr val="tx1">
                    <a:lumMod val="75000"/>
                    <a:lumOff val="25000"/>
                  </a:schemeClr>
                </a:solidFill>
                <a:latin typeface="Meiryo" panose="020B0604030504040204" pitchFamily="34" charset="-128"/>
                <a:ea typeface="Meiryo" panose="020B0604030504040204" pitchFamily="34" charset="-128"/>
              </a:rPr>
              <a:t>分析</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90" name="直線コネクタ 89">
            <a:extLst>
              <a:ext uri="{FF2B5EF4-FFF2-40B4-BE49-F238E27FC236}">
                <a16:creationId xmlns:a16="http://schemas.microsoft.com/office/drawing/2014/main" id="{AE571569-D707-6F4E-9C4B-93E8163F0D2F}"/>
              </a:ext>
            </a:extLst>
          </p:cNvPr>
          <p:cNvCxnSpPr/>
          <p:nvPr/>
        </p:nvCxnSpPr>
        <p:spPr>
          <a:xfrm>
            <a:off x="334647" y="5039299"/>
            <a:ext cx="9223850"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96" name="直線コネクタ 95">
            <a:extLst>
              <a:ext uri="{FF2B5EF4-FFF2-40B4-BE49-F238E27FC236}">
                <a16:creationId xmlns:a16="http://schemas.microsoft.com/office/drawing/2014/main" id="{A5A751FC-440D-9B44-9A74-FF0EF4A1872F}"/>
              </a:ext>
            </a:extLst>
          </p:cNvPr>
          <p:cNvCxnSpPr/>
          <p:nvPr/>
        </p:nvCxnSpPr>
        <p:spPr>
          <a:xfrm>
            <a:off x="344158" y="2137381"/>
            <a:ext cx="9223850"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01" name="直線コネクタ 100">
            <a:extLst>
              <a:ext uri="{FF2B5EF4-FFF2-40B4-BE49-F238E27FC236}">
                <a16:creationId xmlns:a16="http://schemas.microsoft.com/office/drawing/2014/main" id="{EB6012BA-6AF3-5449-AC7B-7E102F7E4C1F}"/>
              </a:ext>
            </a:extLst>
          </p:cNvPr>
          <p:cNvCxnSpPr/>
          <p:nvPr/>
        </p:nvCxnSpPr>
        <p:spPr>
          <a:xfrm>
            <a:off x="344864" y="3588339"/>
            <a:ext cx="9223850"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10" name="角丸四角形 109">
            <a:extLst>
              <a:ext uri="{FF2B5EF4-FFF2-40B4-BE49-F238E27FC236}">
                <a16:creationId xmlns:a16="http://schemas.microsoft.com/office/drawing/2014/main" id="{54981D52-5F64-904C-97C6-396AD2CD65CE}"/>
              </a:ext>
            </a:extLst>
          </p:cNvPr>
          <p:cNvSpPr/>
          <p:nvPr/>
        </p:nvSpPr>
        <p:spPr>
          <a:xfrm>
            <a:off x="337288" y="686423"/>
            <a:ext cx="9231426" cy="5803830"/>
          </a:xfrm>
          <a:prstGeom prst="roundRect">
            <a:avLst>
              <a:gd name="adj" fmla="val 0"/>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sz="1286" dirty="0"/>
          </a:p>
        </p:txBody>
      </p:sp>
    </p:spTree>
    <p:extLst>
      <p:ext uri="{BB962C8B-B14F-4D97-AF65-F5344CB8AC3E}">
        <p14:creationId xmlns:p14="http://schemas.microsoft.com/office/powerpoint/2010/main" val="5630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正方形/長方形 28">
            <a:extLst>
              <a:ext uri="{FF2B5EF4-FFF2-40B4-BE49-F238E27FC236}">
                <a16:creationId xmlns:a16="http://schemas.microsoft.com/office/drawing/2014/main" id="{F0B46E37-29E9-B441-B0FC-8168EDEF7D55}"/>
              </a:ext>
            </a:extLst>
          </p:cNvPr>
          <p:cNvSpPr/>
          <p:nvPr/>
        </p:nvSpPr>
        <p:spPr>
          <a:xfrm>
            <a:off x="5135736" y="686423"/>
            <a:ext cx="4432978" cy="5803829"/>
          </a:xfrm>
          <a:prstGeom prst="rect">
            <a:avLst/>
          </a:prstGeom>
          <a:solidFill>
            <a:schemeClr val="bg1"/>
          </a:solidFill>
          <a:ln w="19050" cmpd="sng">
            <a:solidFill>
              <a:srgbClr val="40404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12" name="正方形/長方形 111"/>
          <p:cNvSpPr/>
          <p:nvPr/>
        </p:nvSpPr>
        <p:spPr>
          <a:xfrm>
            <a:off x="337288" y="686423"/>
            <a:ext cx="4432976" cy="5803829"/>
          </a:xfrm>
          <a:prstGeom prst="rect">
            <a:avLst/>
          </a:prstGeom>
          <a:solidFill>
            <a:schemeClr val="bg1"/>
          </a:solid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337288" y="686423"/>
            <a:ext cx="4432976" cy="414258"/>
          </a:xfrm>
          <a:prstGeom prst="rect">
            <a:avLst/>
          </a:prstGeom>
          <a:solidFill>
            <a:schemeClr val="accent6">
              <a:lumMod val="20000"/>
              <a:lumOff val="80000"/>
            </a:schemeClr>
          </a:solidFill>
          <a:ln w="19050" cmpd="sng">
            <a:solidFill>
              <a:srgbClr val="40404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 name="テキスト ボックス 1"/>
          <p:cNvSpPr txBox="1"/>
          <p:nvPr/>
        </p:nvSpPr>
        <p:spPr>
          <a:xfrm>
            <a:off x="1519709" y="745654"/>
            <a:ext cx="2068134" cy="295796"/>
          </a:xfrm>
          <a:prstGeom prst="rect">
            <a:avLst/>
          </a:prstGeom>
          <a:noFill/>
        </p:spPr>
        <p:txBody>
          <a:bodyPr wrap="none" rtlCol="0" anchor="ctr">
            <a:spAutoFit/>
          </a:bodyPr>
          <a:lstStyle/>
          <a:p>
            <a:pPr algn="ctr"/>
            <a:r>
              <a:rPr lang="en-US" altLang="ja-JP" sz="1400" dirty="0">
                <a:solidFill>
                  <a:schemeClr val="tx1">
                    <a:lumMod val="75000"/>
                    <a:lumOff val="25000"/>
                  </a:schemeClr>
                </a:solidFill>
                <a:latin typeface="メイリオ"/>
                <a:ea typeface="メイリオ"/>
                <a:cs typeface="メイリオ"/>
              </a:rPr>
              <a:t>As is </a:t>
            </a:r>
            <a:r>
              <a:rPr lang="ja-JP" altLang="en-US" sz="1400" dirty="0">
                <a:solidFill>
                  <a:schemeClr val="tx1">
                    <a:lumMod val="75000"/>
                    <a:lumOff val="25000"/>
                  </a:schemeClr>
                </a:solidFill>
                <a:latin typeface="メイリオ"/>
                <a:ea typeface="メイリオ"/>
                <a:cs typeface="メイリオ"/>
              </a:rPr>
              <a:t>（現状）</a:t>
            </a:r>
            <a:endParaRPr kumimoji="1" lang="ja-JP" altLang="en-US" dirty="0">
              <a:solidFill>
                <a:schemeClr val="tx1">
                  <a:lumMod val="75000"/>
                  <a:lumOff val="25000"/>
                </a:schemeClr>
              </a:solidFill>
              <a:latin typeface="メイリオ"/>
              <a:ea typeface="メイリオ"/>
              <a:cs typeface="メイリオ"/>
            </a:endParaRPr>
          </a:p>
        </p:txBody>
      </p:sp>
      <p:sp>
        <p:nvSpPr>
          <p:cNvPr id="30" name="正方形/長方形 29">
            <a:extLst>
              <a:ext uri="{FF2B5EF4-FFF2-40B4-BE49-F238E27FC236}">
                <a16:creationId xmlns:a16="http://schemas.microsoft.com/office/drawing/2014/main" id="{7735A7C4-DD8E-A641-9CDA-8B1396BCE1D4}"/>
              </a:ext>
            </a:extLst>
          </p:cNvPr>
          <p:cNvSpPr/>
          <p:nvPr/>
        </p:nvSpPr>
        <p:spPr>
          <a:xfrm>
            <a:off x="5135736" y="686423"/>
            <a:ext cx="4432978" cy="414258"/>
          </a:xfrm>
          <a:prstGeom prst="rect">
            <a:avLst/>
          </a:prstGeom>
          <a:solidFill>
            <a:schemeClr val="accent6">
              <a:lumMod val="20000"/>
              <a:lumOff val="80000"/>
            </a:schemeClr>
          </a:solidFill>
          <a:ln w="19050" cmpd="sng">
            <a:solidFill>
              <a:srgbClr val="40404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4" name="テキスト ボックス 33">
            <a:extLst>
              <a:ext uri="{FF2B5EF4-FFF2-40B4-BE49-F238E27FC236}">
                <a16:creationId xmlns:a16="http://schemas.microsoft.com/office/drawing/2014/main" id="{AAA35E0A-0E1A-5C4F-A217-CF147185FCFE}"/>
              </a:ext>
            </a:extLst>
          </p:cNvPr>
          <p:cNvSpPr txBox="1"/>
          <p:nvPr/>
        </p:nvSpPr>
        <p:spPr>
          <a:xfrm>
            <a:off x="5453565" y="745654"/>
            <a:ext cx="3797321" cy="295796"/>
          </a:xfrm>
          <a:prstGeom prst="rect">
            <a:avLst/>
          </a:prstGeom>
          <a:noFill/>
        </p:spPr>
        <p:txBody>
          <a:bodyPr wrap="none" rtlCol="0" anchor="ctr">
            <a:spAutoFit/>
          </a:bodyPr>
          <a:lstStyle/>
          <a:p>
            <a:pPr algn="ctr"/>
            <a:r>
              <a:rPr kumimoji="1" lang="en-US" altLang="ja-JP" sz="1400" dirty="0">
                <a:solidFill>
                  <a:schemeClr val="tx1">
                    <a:lumMod val="75000"/>
                    <a:lumOff val="25000"/>
                  </a:schemeClr>
                </a:solidFill>
                <a:latin typeface="メイリオ"/>
                <a:ea typeface="メイリオ"/>
                <a:cs typeface="メイリオ"/>
              </a:rPr>
              <a:t>To be </a:t>
            </a:r>
            <a:r>
              <a:rPr kumimoji="1" lang="ja-JP" altLang="en-US" sz="1400" dirty="0">
                <a:solidFill>
                  <a:schemeClr val="tx1">
                    <a:lumMod val="75000"/>
                    <a:lumOff val="25000"/>
                  </a:schemeClr>
                </a:solidFill>
                <a:latin typeface="メイリオ"/>
                <a:ea typeface="メイリオ"/>
                <a:cs typeface="メイリオ"/>
              </a:rPr>
              <a:t>（あるべき理想の姿）</a:t>
            </a:r>
            <a:endParaRPr kumimoji="1" lang="ja-JP" altLang="en-US" dirty="0">
              <a:solidFill>
                <a:schemeClr val="tx1">
                  <a:lumMod val="75000"/>
                  <a:lumOff val="25000"/>
                </a:schemeClr>
              </a:solidFill>
              <a:latin typeface="メイリオ"/>
              <a:ea typeface="メイリオ"/>
              <a:cs typeface="メイリオ"/>
            </a:endParaRPr>
          </a:p>
        </p:txBody>
      </p:sp>
      <p:sp>
        <p:nvSpPr>
          <p:cNvPr id="3" name="テキスト ボックス 2">
            <a:extLst>
              <a:ext uri="{FF2B5EF4-FFF2-40B4-BE49-F238E27FC236}">
                <a16:creationId xmlns:a16="http://schemas.microsoft.com/office/drawing/2014/main" id="{3036B62C-DE0D-6A42-B25A-F7962B72F870}"/>
              </a:ext>
            </a:extLst>
          </p:cNvPr>
          <p:cNvSpPr txBox="1"/>
          <p:nvPr/>
        </p:nvSpPr>
        <p:spPr>
          <a:xfrm>
            <a:off x="463308" y="238540"/>
            <a:ext cx="1506695" cy="276999"/>
          </a:xfrm>
          <a:prstGeom prst="rect">
            <a:avLst/>
          </a:prstGeom>
          <a:noFill/>
        </p:spPr>
        <p:txBody>
          <a:bodyPr wrap="none" rtlCol="0">
            <a:spAutoFit/>
          </a:bodyPr>
          <a:lstStyle/>
          <a:p>
            <a:r>
              <a:rPr kumimoji="1" lang="en-US" altLang="ja-JP" sz="1200" b="1" dirty="0">
                <a:solidFill>
                  <a:schemeClr val="tx1">
                    <a:lumMod val="75000"/>
                    <a:lumOff val="25000"/>
                  </a:schemeClr>
                </a:solidFill>
                <a:latin typeface="Meiryo" panose="020B0604030504040204" pitchFamily="34" charset="-128"/>
                <a:ea typeface="Meiryo" panose="020B0604030504040204" pitchFamily="34" charset="-128"/>
              </a:rPr>
              <a:t>01_As is / To be</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3512303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正方形/長方形 55">
            <a:extLst>
              <a:ext uri="{FF2B5EF4-FFF2-40B4-BE49-F238E27FC236}">
                <a16:creationId xmlns:a16="http://schemas.microsoft.com/office/drawing/2014/main" id="{86D383DA-F234-0A49-9BD2-B1D6396F85DC}"/>
              </a:ext>
            </a:extLst>
          </p:cNvPr>
          <p:cNvSpPr/>
          <p:nvPr/>
        </p:nvSpPr>
        <p:spPr>
          <a:xfrm>
            <a:off x="347423" y="1515540"/>
            <a:ext cx="1863917" cy="4974712"/>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50" name="正方形/長方形 49">
            <a:extLst>
              <a:ext uri="{FF2B5EF4-FFF2-40B4-BE49-F238E27FC236}">
                <a16:creationId xmlns:a16="http://schemas.microsoft.com/office/drawing/2014/main" id="{691B4B0C-0512-C346-9872-3C05BF571538}"/>
              </a:ext>
            </a:extLst>
          </p:cNvPr>
          <p:cNvSpPr/>
          <p:nvPr/>
        </p:nvSpPr>
        <p:spPr>
          <a:xfrm>
            <a:off x="2198402" y="686423"/>
            <a:ext cx="7377644" cy="82911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cxnSp>
        <p:nvCxnSpPr>
          <p:cNvPr id="52" name="直線コネクタ 51"/>
          <p:cNvCxnSpPr/>
          <p:nvPr/>
        </p:nvCxnSpPr>
        <p:spPr>
          <a:xfrm>
            <a:off x="4036006" y="686423"/>
            <a:ext cx="2" cy="580383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53" name="直線コネクタ 52"/>
          <p:cNvCxnSpPr/>
          <p:nvPr/>
        </p:nvCxnSpPr>
        <p:spPr>
          <a:xfrm>
            <a:off x="5870810" y="686423"/>
            <a:ext cx="2" cy="580383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54" name="直線コネクタ 53"/>
          <p:cNvCxnSpPr/>
          <p:nvPr/>
        </p:nvCxnSpPr>
        <p:spPr>
          <a:xfrm>
            <a:off x="7705614" y="686423"/>
            <a:ext cx="2" cy="580383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47" name="直線コネクタ 46"/>
          <p:cNvCxnSpPr>
            <a:cxnSpLocks/>
          </p:cNvCxnSpPr>
          <p:nvPr/>
        </p:nvCxnSpPr>
        <p:spPr>
          <a:xfrm>
            <a:off x="340090" y="4002895"/>
            <a:ext cx="9213267"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48" name="直線コネクタ 47"/>
          <p:cNvCxnSpPr>
            <a:cxnSpLocks/>
          </p:cNvCxnSpPr>
          <p:nvPr/>
        </p:nvCxnSpPr>
        <p:spPr>
          <a:xfrm>
            <a:off x="340090" y="4832013"/>
            <a:ext cx="9213267"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49" name="直線コネクタ 48"/>
          <p:cNvCxnSpPr/>
          <p:nvPr/>
        </p:nvCxnSpPr>
        <p:spPr>
          <a:xfrm>
            <a:off x="340090" y="5661131"/>
            <a:ext cx="922862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9" name="直線コネクタ 28">
            <a:extLst>
              <a:ext uri="{FF2B5EF4-FFF2-40B4-BE49-F238E27FC236}">
                <a16:creationId xmlns:a16="http://schemas.microsoft.com/office/drawing/2014/main" id="{016F7EAD-73CA-B745-855B-D07AC6E2E936}"/>
              </a:ext>
            </a:extLst>
          </p:cNvPr>
          <p:cNvCxnSpPr>
            <a:cxnSpLocks/>
          </p:cNvCxnSpPr>
          <p:nvPr/>
        </p:nvCxnSpPr>
        <p:spPr>
          <a:xfrm>
            <a:off x="340090" y="3173777"/>
            <a:ext cx="9213267"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46" name="直線コネクタ 45">
            <a:extLst>
              <a:ext uri="{FF2B5EF4-FFF2-40B4-BE49-F238E27FC236}">
                <a16:creationId xmlns:a16="http://schemas.microsoft.com/office/drawing/2014/main" id="{124C1A00-356D-0E49-8D06-88F0BF7646C9}"/>
              </a:ext>
            </a:extLst>
          </p:cNvPr>
          <p:cNvCxnSpPr/>
          <p:nvPr/>
        </p:nvCxnSpPr>
        <p:spPr>
          <a:xfrm>
            <a:off x="340090" y="2344660"/>
            <a:ext cx="9190196"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58" name="テキスト ボックス 57">
            <a:extLst>
              <a:ext uri="{FF2B5EF4-FFF2-40B4-BE49-F238E27FC236}">
                <a16:creationId xmlns:a16="http://schemas.microsoft.com/office/drawing/2014/main" id="{0D782E25-D134-3E45-B4E2-EF89482EB092}"/>
              </a:ext>
            </a:extLst>
          </p:cNvPr>
          <p:cNvSpPr txBox="1"/>
          <p:nvPr/>
        </p:nvSpPr>
        <p:spPr>
          <a:xfrm>
            <a:off x="344622" y="1667222"/>
            <a:ext cx="1853780" cy="525759"/>
          </a:xfrm>
          <a:prstGeom prst="rect">
            <a:avLst/>
          </a:prstGeom>
          <a:noFill/>
        </p:spPr>
        <p:txBody>
          <a:bodyPr wrap="square" rtlCol="0" anchor="ctr">
            <a:spAutoFit/>
          </a:bodyPr>
          <a:lstStyle/>
          <a:p>
            <a:pPr algn="ctr"/>
            <a:r>
              <a:rPr lang="ja-JP" altLang="en-US" sz="1200" dirty="0">
                <a:solidFill>
                  <a:srgbClr val="404040"/>
                </a:solidFill>
                <a:latin typeface="Meiryo" panose="020B0604030504040204" pitchFamily="34" charset="-128"/>
                <a:ea typeface="Meiryo" panose="020B0604030504040204" pitchFamily="34" charset="-128"/>
                <a:cs typeface="メイリオ"/>
              </a:rPr>
              <a:t>誰に</a:t>
            </a:r>
            <a:endParaRPr lang="en-US" altLang="ja-JP" sz="1200" dirty="0">
              <a:solidFill>
                <a:srgbClr val="404040"/>
              </a:solidFill>
              <a:latin typeface="Meiryo" panose="020B0604030504040204" pitchFamily="34" charset="-128"/>
              <a:ea typeface="Meiryo" panose="020B0604030504040204" pitchFamily="34" charset="-128"/>
              <a:cs typeface="メイリオ"/>
            </a:endParaRPr>
          </a:p>
          <a:p>
            <a:pPr algn="ctr"/>
            <a:r>
              <a:rPr kumimoji="1" lang="ja-JP" altLang="en-US" sz="1200" dirty="0">
                <a:solidFill>
                  <a:srgbClr val="404040"/>
                </a:solidFill>
                <a:latin typeface="Meiryo" panose="020B0604030504040204" pitchFamily="34" charset="-128"/>
                <a:ea typeface="Meiryo" panose="020B0604030504040204" pitchFamily="34" charset="-128"/>
                <a:cs typeface="メイリオ"/>
              </a:rPr>
              <a:t>（ターゲット）</a:t>
            </a:r>
            <a:endParaRPr kumimoji="1" lang="ja-JP" altLang="en-US" sz="2000" dirty="0">
              <a:solidFill>
                <a:srgbClr val="404040"/>
              </a:solidFill>
              <a:latin typeface="Meiryo" panose="020B0604030504040204" pitchFamily="34" charset="-128"/>
              <a:ea typeface="Meiryo" panose="020B0604030504040204" pitchFamily="34" charset="-128"/>
              <a:cs typeface="メイリオ"/>
            </a:endParaRPr>
          </a:p>
        </p:txBody>
      </p:sp>
      <p:sp>
        <p:nvSpPr>
          <p:cNvPr id="61" name="テキスト ボックス 60">
            <a:extLst>
              <a:ext uri="{FF2B5EF4-FFF2-40B4-BE49-F238E27FC236}">
                <a16:creationId xmlns:a16="http://schemas.microsoft.com/office/drawing/2014/main" id="{3CEC1025-74FB-5648-96DC-8FCF9555D8BE}"/>
              </a:ext>
            </a:extLst>
          </p:cNvPr>
          <p:cNvSpPr txBox="1"/>
          <p:nvPr/>
        </p:nvSpPr>
        <p:spPr>
          <a:xfrm>
            <a:off x="344622" y="2496341"/>
            <a:ext cx="1853780" cy="525759"/>
          </a:xfrm>
          <a:prstGeom prst="rect">
            <a:avLst/>
          </a:prstGeom>
          <a:noFill/>
        </p:spPr>
        <p:txBody>
          <a:bodyPr wrap="square" rtlCol="0" anchor="ctr">
            <a:spAutoFit/>
          </a:bodyPr>
          <a:lstStyle/>
          <a:p>
            <a:pPr algn="ctr"/>
            <a:r>
              <a:rPr lang="ja-JP" altLang="en-US" sz="1200" dirty="0">
                <a:solidFill>
                  <a:srgbClr val="404040"/>
                </a:solidFill>
                <a:latin typeface="Meiryo" panose="020B0604030504040204" pitchFamily="34" charset="-128"/>
                <a:ea typeface="Meiryo" panose="020B0604030504040204" pitchFamily="34" charset="-128"/>
                <a:cs typeface="メイリオ"/>
              </a:rPr>
              <a:t>何を</a:t>
            </a:r>
            <a:endParaRPr lang="en-US" altLang="ja-JP" sz="1200" dirty="0">
              <a:solidFill>
                <a:srgbClr val="404040"/>
              </a:solidFill>
              <a:latin typeface="Meiryo" panose="020B0604030504040204" pitchFamily="34" charset="-128"/>
              <a:ea typeface="Meiryo" panose="020B0604030504040204" pitchFamily="34" charset="-128"/>
              <a:cs typeface="メイリオ"/>
            </a:endParaRPr>
          </a:p>
          <a:p>
            <a:pPr algn="ctr"/>
            <a:r>
              <a:rPr kumimoji="1" lang="ja-JP" altLang="en-US" sz="1200" dirty="0">
                <a:solidFill>
                  <a:srgbClr val="404040"/>
                </a:solidFill>
                <a:latin typeface="Meiryo" panose="020B0604030504040204" pitchFamily="34" charset="-128"/>
                <a:ea typeface="Meiryo" panose="020B0604030504040204" pitchFamily="34" charset="-128"/>
                <a:cs typeface="メイリオ"/>
              </a:rPr>
              <a:t>（届ける価値）</a:t>
            </a:r>
            <a:endParaRPr kumimoji="1" lang="ja-JP" altLang="en-US" sz="2000" dirty="0">
              <a:solidFill>
                <a:srgbClr val="404040"/>
              </a:solidFill>
              <a:latin typeface="Meiryo" panose="020B0604030504040204" pitchFamily="34" charset="-128"/>
              <a:ea typeface="Meiryo" panose="020B0604030504040204" pitchFamily="34" charset="-128"/>
              <a:cs typeface="メイリオ"/>
            </a:endParaRPr>
          </a:p>
        </p:txBody>
      </p:sp>
      <p:sp>
        <p:nvSpPr>
          <p:cNvPr id="62" name="テキスト ボックス 61">
            <a:extLst>
              <a:ext uri="{FF2B5EF4-FFF2-40B4-BE49-F238E27FC236}">
                <a16:creationId xmlns:a16="http://schemas.microsoft.com/office/drawing/2014/main" id="{515EC199-D682-194D-B455-8DE15639B496}"/>
              </a:ext>
            </a:extLst>
          </p:cNvPr>
          <p:cNvSpPr txBox="1"/>
          <p:nvPr/>
        </p:nvSpPr>
        <p:spPr>
          <a:xfrm>
            <a:off x="344622" y="3357507"/>
            <a:ext cx="1853780" cy="461665"/>
          </a:xfrm>
          <a:prstGeom prst="rect">
            <a:avLst/>
          </a:prstGeom>
          <a:noFill/>
        </p:spPr>
        <p:txBody>
          <a:bodyPr wrap="square" rtlCol="0" anchor="ctr">
            <a:spAutoFit/>
          </a:bodyPr>
          <a:lstStyle/>
          <a:p>
            <a:pPr algn="ctr"/>
            <a:r>
              <a:rPr lang="ja-JP" altLang="en-US" sz="1200" dirty="0">
                <a:solidFill>
                  <a:srgbClr val="404040"/>
                </a:solidFill>
                <a:latin typeface="Meiryo" panose="020B0604030504040204" pitchFamily="34" charset="-128"/>
                <a:ea typeface="Meiryo" panose="020B0604030504040204" pitchFamily="34" charset="-128"/>
                <a:cs typeface="メイリオ"/>
              </a:rPr>
              <a:t>製品</a:t>
            </a:r>
            <a:endParaRPr lang="en-US" altLang="ja-JP" sz="1200" dirty="0">
              <a:solidFill>
                <a:srgbClr val="404040"/>
              </a:solidFill>
              <a:latin typeface="Meiryo" panose="020B0604030504040204" pitchFamily="34" charset="-128"/>
              <a:ea typeface="Meiryo" panose="020B0604030504040204" pitchFamily="34" charset="-128"/>
              <a:cs typeface="メイリオ"/>
            </a:endParaRPr>
          </a:p>
          <a:p>
            <a:pPr algn="ctr"/>
            <a:r>
              <a:rPr lang="en-US" altLang="ja-JP" sz="1200" dirty="0">
                <a:solidFill>
                  <a:srgbClr val="404040"/>
                </a:solidFill>
                <a:latin typeface="Meiryo" panose="020B0604030504040204" pitchFamily="34" charset="-128"/>
                <a:ea typeface="Meiryo" panose="020B0604030504040204" pitchFamily="34" charset="-128"/>
                <a:cs typeface="メイリオ"/>
              </a:rPr>
              <a:t>Product</a:t>
            </a:r>
          </a:p>
        </p:txBody>
      </p:sp>
      <p:sp>
        <p:nvSpPr>
          <p:cNvPr id="63" name="テキスト ボックス 62">
            <a:extLst>
              <a:ext uri="{FF2B5EF4-FFF2-40B4-BE49-F238E27FC236}">
                <a16:creationId xmlns:a16="http://schemas.microsoft.com/office/drawing/2014/main" id="{4414C8AA-36F7-5348-AE1F-0B858053C951}"/>
              </a:ext>
            </a:extLst>
          </p:cNvPr>
          <p:cNvSpPr txBox="1"/>
          <p:nvPr/>
        </p:nvSpPr>
        <p:spPr>
          <a:xfrm>
            <a:off x="344622" y="4186626"/>
            <a:ext cx="1853780" cy="461665"/>
          </a:xfrm>
          <a:prstGeom prst="rect">
            <a:avLst/>
          </a:prstGeom>
          <a:noFill/>
        </p:spPr>
        <p:txBody>
          <a:bodyPr wrap="square" rtlCol="0" anchor="ctr">
            <a:spAutoFit/>
          </a:bodyPr>
          <a:lstStyle/>
          <a:p>
            <a:pPr algn="ctr"/>
            <a:r>
              <a:rPr lang="ja-JP" altLang="en-US" sz="1200" dirty="0">
                <a:solidFill>
                  <a:srgbClr val="404040"/>
                </a:solidFill>
                <a:latin typeface="Meiryo" panose="020B0604030504040204" pitchFamily="34" charset="-128"/>
                <a:ea typeface="Meiryo" panose="020B0604030504040204" pitchFamily="34" charset="-128"/>
                <a:cs typeface="メイリオ"/>
              </a:rPr>
              <a:t>価格</a:t>
            </a:r>
            <a:endParaRPr lang="en-US" altLang="ja-JP" sz="1200" dirty="0">
              <a:solidFill>
                <a:srgbClr val="404040"/>
              </a:solidFill>
              <a:latin typeface="Meiryo" panose="020B0604030504040204" pitchFamily="34" charset="-128"/>
              <a:ea typeface="Meiryo" panose="020B0604030504040204" pitchFamily="34" charset="-128"/>
              <a:cs typeface="メイリオ"/>
            </a:endParaRPr>
          </a:p>
          <a:p>
            <a:pPr algn="ctr"/>
            <a:r>
              <a:rPr lang="en-US" altLang="ja-JP" sz="1200" dirty="0">
                <a:solidFill>
                  <a:srgbClr val="404040"/>
                </a:solidFill>
                <a:latin typeface="Meiryo" panose="020B0604030504040204" pitchFamily="34" charset="-128"/>
                <a:ea typeface="Meiryo" panose="020B0604030504040204" pitchFamily="34" charset="-128"/>
                <a:cs typeface="メイリオ"/>
              </a:rPr>
              <a:t>Price</a:t>
            </a:r>
          </a:p>
        </p:txBody>
      </p:sp>
      <p:sp>
        <p:nvSpPr>
          <p:cNvPr id="64" name="テキスト ボックス 63">
            <a:extLst>
              <a:ext uri="{FF2B5EF4-FFF2-40B4-BE49-F238E27FC236}">
                <a16:creationId xmlns:a16="http://schemas.microsoft.com/office/drawing/2014/main" id="{BFBFF515-23F1-F946-BE5F-B36C5535234D}"/>
              </a:ext>
            </a:extLst>
          </p:cNvPr>
          <p:cNvSpPr txBox="1"/>
          <p:nvPr/>
        </p:nvSpPr>
        <p:spPr>
          <a:xfrm>
            <a:off x="344622" y="5015744"/>
            <a:ext cx="1853780" cy="461665"/>
          </a:xfrm>
          <a:prstGeom prst="rect">
            <a:avLst/>
          </a:prstGeom>
          <a:noFill/>
        </p:spPr>
        <p:txBody>
          <a:bodyPr wrap="square" rtlCol="0" anchor="ctr">
            <a:spAutoFit/>
          </a:bodyPr>
          <a:lstStyle/>
          <a:p>
            <a:pPr algn="ctr"/>
            <a:r>
              <a:rPr kumimoji="1" lang="ja-JP" altLang="en-US" sz="1200" dirty="0">
                <a:solidFill>
                  <a:srgbClr val="404040"/>
                </a:solidFill>
                <a:latin typeface="Meiryo" panose="020B0604030504040204" pitchFamily="34" charset="-128"/>
                <a:ea typeface="Meiryo" panose="020B0604030504040204" pitchFamily="34" charset="-128"/>
                <a:cs typeface="メイリオ"/>
              </a:rPr>
              <a:t>流通</a:t>
            </a:r>
            <a:endParaRPr kumimoji="1" lang="en-US" altLang="ja-JP" sz="1200" dirty="0">
              <a:solidFill>
                <a:srgbClr val="404040"/>
              </a:solidFill>
              <a:latin typeface="Meiryo" panose="020B0604030504040204" pitchFamily="34" charset="-128"/>
              <a:ea typeface="Meiryo" panose="020B0604030504040204" pitchFamily="34" charset="-128"/>
              <a:cs typeface="メイリオ"/>
            </a:endParaRPr>
          </a:p>
          <a:p>
            <a:pPr algn="ctr"/>
            <a:r>
              <a:rPr kumimoji="1" lang="en-US" altLang="ja-JP" sz="1200" dirty="0">
                <a:solidFill>
                  <a:srgbClr val="404040"/>
                </a:solidFill>
                <a:latin typeface="Meiryo" panose="020B0604030504040204" pitchFamily="34" charset="-128"/>
                <a:ea typeface="Meiryo" panose="020B0604030504040204" pitchFamily="34" charset="-128"/>
                <a:cs typeface="メイリオ"/>
              </a:rPr>
              <a:t>Place</a:t>
            </a:r>
          </a:p>
        </p:txBody>
      </p:sp>
      <p:sp>
        <p:nvSpPr>
          <p:cNvPr id="65" name="テキスト ボックス 64">
            <a:extLst>
              <a:ext uri="{FF2B5EF4-FFF2-40B4-BE49-F238E27FC236}">
                <a16:creationId xmlns:a16="http://schemas.microsoft.com/office/drawing/2014/main" id="{2A03F2E5-FE89-F14E-8A82-7C0CCD827F0E}"/>
              </a:ext>
            </a:extLst>
          </p:cNvPr>
          <p:cNvSpPr txBox="1"/>
          <p:nvPr/>
        </p:nvSpPr>
        <p:spPr>
          <a:xfrm>
            <a:off x="344622" y="5844863"/>
            <a:ext cx="1853780" cy="461665"/>
          </a:xfrm>
          <a:prstGeom prst="rect">
            <a:avLst/>
          </a:prstGeom>
          <a:noFill/>
        </p:spPr>
        <p:txBody>
          <a:bodyPr wrap="square" rtlCol="0" anchor="ctr">
            <a:spAutoFit/>
          </a:bodyPr>
          <a:lstStyle/>
          <a:p>
            <a:pPr algn="ctr"/>
            <a:r>
              <a:rPr lang="ja-JP" altLang="en-US" sz="1200" dirty="0">
                <a:solidFill>
                  <a:srgbClr val="404040"/>
                </a:solidFill>
                <a:latin typeface="Meiryo" panose="020B0604030504040204" pitchFamily="34" charset="-128"/>
                <a:ea typeface="Meiryo" panose="020B0604030504040204" pitchFamily="34" charset="-128"/>
                <a:cs typeface="メイリオ"/>
              </a:rPr>
              <a:t>販売促進</a:t>
            </a:r>
            <a:endParaRPr lang="en-US" altLang="ja-JP" sz="1200" dirty="0">
              <a:solidFill>
                <a:srgbClr val="404040"/>
              </a:solidFill>
              <a:latin typeface="Meiryo" panose="020B0604030504040204" pitchFamily="34" charset="-128"/>
              <a:ea typeface="Meiryo" panose="020B0604030504040204" pitchFamily="34" charset="-128"/>
              <a:cs typeface="メイリオ"/>
            </a:endParaRPr>
          </a:p>
          <a:p>
            <a:pPr algn="ctr"/>
            <a:r>
              <a:rPr lang="en-US" altLang="ja-JP" sz="1200" dirty="0">
                <a:solidFill>
                  <a:srgbClr val="404040"/>
                </a:solidFill>
                <a:latin typeface="Meiryo" panose="020B0604030504040204" pitchFamily="34" charset="-128"/>
                <a:ea typeface="Meiryo" panose="020B0604030504040204" pitchFamily="34" charset="-128"/>
                <a:cs typeface="メイリオ"/>
              </a:rPr>
              <a:t>Promotion</a:t>
            </a:r>
          </a:p>
        </p:txBody>
      </p:sp>
      <p:sp>
        <p:nvSpPr>
          <p:cNvPr id="66" name="テキスト ボックス 65">
            <a:extLst>
              <a:ext uri="{FF2B5EF4-FFF2-40B4-BE49-F238E27FC236}">
                <a16:creationId xmlns:a16="http://schemas.microsoft.com/office/drawing/2014/main" id="{2C43BFFA-2CFA-3440-A405-26259D4D330F}"/>
              </a:ext>
            </a:extLst>
          </p:cNvPr>
          <p:cNvSpPr txBox="1"/>
          <p:nvPr/>
        </p:nvSpPr>
        <p:spPr>
          <a:xfrm>
            <a:off x="2205737" y="943255"/>
            <a:ext cx="1853780" cy="315455"/>
          </a:xfrm>
          <a:prstGeom prst="rect">
            <a:avLst/>
          </a:prstGeom>
          <a:noFill/>
        </p:spPr>
        <p:txBody>
          <a:bodyPr wrap="square" rtlCol="0" anchor="ctr">
            <a:spAutoFit/>
          </a:bodyPr>
          <a:lstStyle/>
          <a:p>
            <a:pPr algn="ctr"/>
            <a:r>
              <a:rPr lang="ja-JP" altLang="en-US" sz="1200" dirty="0">
                <a:solidFill>
                  <a:srgbClr val="404040"/>
                </a:solidFill>
                <a:latin typeface="Meiryo" panose="020B0604030504040204" pitchFamily="34" charset="-128"/>
                <a:ea typeface="Meiryo" panose="020B0604030504040204" pitchFamily="34" charset="-128"/>
                <a:cs typeface="メイリオ"/>
              </a:rPr>
              <a:t>自社</a:t>
            </a:r>
            <a:endParaRPr lang="en-US" altLang="ja-JP" sz="1200" dirty="0">
              <a:solidFill>
                <a:srgbClr val="404040"/>
              </a:solidFill>
              <a:latin typeface="Meiryo" panose="020B0604030504040204" pitchFamily="34" charset="-128"/>
              <a:ea typeface="Meiryo" panose="020B0604030504040204" pitchFamily="34" charset="-128"/>
              <a:cs typeface="メイリオ"/>
            </a:endParaRPr>
          </a:p>
        </p:txBody>
      </p:sp>
      <p:sp>
        <p:nvSpPr>
          <p:cNvPr id="67" name="テキスト ボックス 66">
            <a:extLst>
              <a:ext uri="{FF2B5EF4-FFF2-40B4-BE49-F238E27FC236}">
                <a16:creationId xmlns:a16="http://schemas.microsoft.com/office/drawing/2014/main" id="{3DE36A33-50BC-6741-AD27-82F0BF981B1B}"/>
              </a:ext>
            </a:extLst>
          </p:cNvPr>
          <p:cNvSpPr txBox="1"/>
          <p:nvPr/>
        </p:nvSpPr>
        <p:spPr>
          <a:xfrm>
            <a:off x="4039241" y="943255"/>
            <a:ext cx="1853780" cy="315455"/>
          </a:xfrm>
          <a:prstGeom prst="rect">
            <a:avLst/>
          </a:prstGeom>
          <a:noFill/>
        </p:spPr>
        <p:txBody>
          <a:bodyPr wrap="square" rtlCol="0" anchor="ctr">
            <a:spAutoFit/>
          </a:bodyPr>
          <a:lstStyle/>
          <a:p>
            <a:pPr algn="ctr"/>
            <a:r>
              <a:rPr lang="ja-JP" altLang="en-US" sz="1200" dirty="0">
                <a:solidFill>
                  <a:srgbClr val="404040"/>
                </a:solidFill>
                <a:latin typeface="Meiryo" panose="020B0604030504040204" pitchFamily="34" charset="-128"/>
                <a:ea typeface="Meiryo" panose="020B0604030504040204" pitchFamily="34" charset="-128"/>
                <a:cs typeface="メイリオ"/>
              </a:rPr>
              <a:t>競合</a:t>
            </a:r>
            <a:r>
              <a:rPr lang="en-US" altLang="ja-JP" sz="1200" dirty="0">
                <a:solidFill>
                  <a:srgbClr val="404040"/>
                </a:solidFill>
                <a:latin typeface="Meiryo" panose="020B0604030504040204" pitchFamily="34" charset="-128"/>
                <a:ea typeface="Meiryo" panose="020B0604030504040204" pitchFamily="34" charset="-128"/>
                <a:cs typeface="メイリオ"/>
              </a:rPr>
              <a:t>A</a:t>
            </a:r>
          </a:p>
        </p:txBody>
      </p:sp>
      <p:sp>
        <p:nvSpPr>
          <p:cNvPr id="68" name="テキスト ボックス 67">
            <a:extLst>
              <a:ext uri="{FF2B5EF4-FFF2-40B4-BE49-F238E27FC236}">
                <a16:creationId xmlns:a16="http://schemas.microsoft.com/office/drawing/2014/main" id="{3C944064-431A-AD41-B46E-C56336CC574E}"/>
              </a:ext>
            </a:extLst>
          </p:cNvPr>
          <p:cNvSpPr txBox="1"/>
          <p:nvPr/>
        </p:nvSpPr>
        <p:spPr>
          <a:xfrm>
            <a:off x="5881813" y="943255"/>
            <a:ext cx="1853780" cy="315455"/>
          </a:xfrm>
          <a:prstGeom prst="rect">
            <a:avLst/>
          </a:prstGeom>
          <a:noFill/>
        </p:spPr>
        <p:txBody>
          <a:bodyPr wrap="square" rtlCol="0" anchor="ctr">
            <a:spAutoFit/>
          </a:bodyPr>
          <a:lstStyle/>
          <a:p>
            <a:pPr algn="ctr"/>
            <a:r>
              <a:rPr lang="ja-JP" altLang="en-US" sz="1200" dirty="0">
                <a:solidFill>
                  <a:srgbClr val="404040"/>
                </a:solidFill>
                <a:latin typeface="Meiryo" panose="020B0604030504040204" pitchFamily="34" charset="-128"/>
                <a:ea typeface="Meiryo" panose="020B0604030504040204" pitchFamily="34" charset="-128"/>
                <a:cs typeface="メイリオ"/>
              </a:rPr>
              <a:t>競合</a:t>
            </a:r>
            <a:r>
              <a:rPr lang="en-US" altLang="ja-JP" sz="1200" dirty="0">
                <a:solidFill>
                  <a:srgbClr val="404040"/>
                </a:solidFill>
                <a:latin typeface="Meiryo" panose="020B0604030504040204" pitchFamily="34" charset="-128"/>
                <a:ea typeface="Meiryo" panose="020B0604030504040204" pitchFamily="34" charset="-128"/>
                <a:cs typeface="メイリオ"/>
              </a:rPr>
              <a:t>B</a:t>
            </a:r>
          </a:p>
        </p:txBody>
      </p:sp>
      <p:sp>
        <p:nvSpPr>
          <p:cNvPr id="69" name="テキスト ボックス 68">
            <a:extLst>
              <a:ext uri="{FF2B5EF4-FFF2-40B4-BE49-F238E27FC236}">
                <a16:creationId xmlns:a16="http://schemas.microsoft.com/office/drawing/2014/main" id="{86783C93-7291-B04C-8943-7C9109C31FF7}"/>
              </a:ext>
            </a:extLst>
          </p:cNvPr>
          <p:cNvSpPr txBox="1"/>
          <p:nvPr/>
        </p:nvSpPr>
        <p:spPr>
          <a:xfrm>
            <a:off x="7726525" y="962483"/>
            <a:ext cx="1821661" cy="276999"/>
          </a:xfrm>
          <a:prstGeom prst="rect">
            <a:avLst/>
          </a:prstGeom>
          <a:noFill/>
        </p:spPr>
        <p:txBody>
          <a:bodyPr wrap="square" rtlCol="0" anchor="ctr">
            <a:spAutoFit/>
          </a:bodyPr>
          <a:lstStyle/>
          <a:p>
            <a:pPr algn="ctr"/>
            <a:r>
              <a:rPr lang="ja-JP" altLang="en-US" sz="1200" dirty="0">
                <a:solidFill>
                  <a:srgbClr val="404040"/>
                </a:solidFill>
                <a:latin typeface="Meiryo" panose="020B0604030504040204" pitchFamily="34" charset="-128"/>
                <a:ea typeface="Meiryo" panose="020B0604030504040204" pitchFamily="34" charset="-128"/>
                <a:cs typeface="メイリオ"/>
              </a:rPr>
              <a:t>競合</a:t>
            </a:r>
            <a:r>
              <a:rPr lang="en-US" altLang="ja-JP" sz="1200" dirty="0">
                <a:solidFill>
                  <a:srgbClr val="404040"/>
                </a:solidFill>
                <a:latin typeface="Meiryo" panose="020B0604030504040204" pitchFamily="34" charset="-128"/>
                <a:ea typeface="Meiryo" panose="020B0604030504040204" pitchFamily="34" charset="-128"/>
                <a:cs typeface="メイリオ"/>
              </a:rPr>
              <a:t>C</a:t>
            </a:r>
          </a:p>
        </p:txBody>
      </p:sp>
      <p:sp>
        <p:nvSpPr>
          <p:cNvPr id="71" name="テキスト ボックス 70">
            <a:extLst>
              <a:ext uri="{FF2B5EF4-FFF2-40B4-BE49-F238E27FC236}">
                <a16:creationId xmlns:a16="http://schemas.microsoft.com/office/drawing/2014/main" id="{33C2585D-FC0A-4247-AB4A-0ED597EC4886}"/>
              </a:ext>
            </a:extLst>
          </p:cNvPr>
          <p:cNvSpPr txBox="1"/>
          <p:nvPr/>
        </p:nvSpPr>
        <p:spPr>
          <a:xfrm>
            <a:off x="463308" y="238540"/>
            <a:ext cx="1758815" cy="276999"/>
          </a:xfrm>
          <a:prstGeom prst="rect">
            <a:avLst/>
          </a:prstGeom>
          <a:noFill/>
        </p:spPr>
        <p:txBody>
          <a:bodyPr wrap="none" rtlCol="0">
            <a:spAutoFit/>
          </a:bodyPr>
          <a:lstStyle/>
          <a:p>
            <a:r>
              <a:rPr lang="en-US" altLang="ja-JP" sz="1200" b="1" dirty="0">
                <a:solidFill>
                  <a:schemeClr val="tx1">
                    <a:lumMod val="75000"/>
                    <a:lumOff val="25000"/>
                  </a:schemeClr>
                </a:solidFill>
                <a:latin typeface="Meiryo" panose="020B0604030504040204" pitchFamily="34" charset="-128"/>
                <a:ea typeface="Meiryo" panose="020B0604030504040204" pitchFamily="34" charset="-128"/>
              </a:rPr>
              <a:t>19_4P+</a:t>
            </a:r>
            <a:r>
              <a:rPr lang="ja-JP" altLang="en-US" sz="1200" b="1" dirty="0">
                <a:solidFill>
                  <a:schemeClr val="tx1">
                    <a:lumMod val="75000"/>
                    <a:lumOff val="25000"/>
                  </a:schemeClr>
                </a:solidFill>
                <a:latin typeface="Meiryo" panose="020B0604030504040204" pitchFamily="34" charset="-128"/>
                <a:ea typeface="Meiryo" panose="020B0604030504040204" pitchFamily="34" charset="-128"/>
              </a:rPr>
              <a:t>誰に何を分析</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0" name="正方形/長方形 29">
            <a:extLst>
              <a:ext uri="{FF2B5EF4-FFF2-40B4-BE49-F238E27FC236}">
                <a16:creationId xmlns:a16="http://schemas.microsoft.com/office/drawing/2014/main" id="{70433C8D-7DA9-1A40-8048-F2617430DACF}"/>
              </a:ext>
            </a:extLst>
          </p:cNvPr>
          <p:cNvSpPr/>
          <p:nvPr/>
        </p:nvSpPr>
        <p:spPr>
          <a:xfrm>
            <a:off x="337288" y="1515539"/>
            <a:ext cx="9231425" cy="4974712"/>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496C5979-D650-804A-93AA-014E2559D971}"/>
              </a:ext>
            </a:extLst>
          </p:cNvPr>
          <p:cNvSpPr/>
          <p:nvPr/>
        </p:nvSpPr>
        <p:spPr>
          <a:xfrm>
            <a:off x="2205540" y="686422"/>
            <a:ext cx="7363173" cy="5803829"/>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9473414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正方形/長方形 55">
            <a:extLst>
              <a:ext uri="{FF2B5EF4-FFF2-40B4-BE49-F238E27FC236}">
                <a16:creationId xmlns:a16="http://schemas.microsoft.com/office/drawing/2014/main" id="{86D383DA-F234-0A49-9BD2-B1D6396F85DC}"/>
              </a:ext>
            </a:extLst>
          </p:cNvPr>
          <p:cNvSpPr/>
          <p:nvPr/>
        </p:nvSpPr>
        <p:spPr>
          <a:xfrm>
            <a:off x="351471" y="1226335"/>
            <a:ext cx="486373" cy="5263918"/>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000"/>
          </a:p>
        </p:txBody>
      </p:sp>
      <p:cxnSp>
        <p:nvCxnSpPr>
          <p:cNvPr id="51" name="直線コネクタ 50"/>
          <p:cNvCxnSpPr>
            <a:cxnSpLocks/>
          </p:cNvCxnSpPr>
          <p:nvPr/>
        </p:nvCxnSpPr>
        <p:spPr>
          <a:xfrm>
            <a:off x="847784" y="1226335"/>
            <a:ext cx="0" cy="5263916"/>
          </a:xfrm>
          <a:prstGeom prst="line">
            <a:avLst/>
          </a:prstGeom>
          <a:ln w="1905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52" name="直線コネクタ 51"/>
          <p:cNvCxnSpPr>
            <a:cxnSpLocks/>
          </p:cNvCxnSpPr>
          <p:nvPr/>
        </p:nvCxnSpPr>
        <p:spPr>
          <a:xfrm>
            <a:off x="6067077" y="1226335"/>
            <a:ext cx="0" cy="5244623"/>
          </a:xfrm>
          <a:prstGeom prst="line">
            <a:avLst/>
          </a:prstGeom>
          <a:ln w="12700" cmpd="sng">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54" name="直線コネクタ 53"/>
          <p:cNvCxnSpPr>
            <a:cxnSpLocks/>
          </p:cNvCxnSpPr>
          <p:nvPr/>
        </p:nvCxnSpPr>
        <p:spPr>
          <a:xfrm>
            <a:off x="7810154" y="1226335"/>
            <a:ext cx="0" cy="5244623"/>
          </a:xfrm>
          <a:prstGeom prst="line">
            <a:avLst/>
          </a:prstGeom>
          <a:ln w="12700" cmpd="sng">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47" name="直線コネクタ 46">
            <a:extLst>
              <a:ext uri="{FF2B5EF4-FFF2-40B4-BE49-F238E27FC236}">
                <a16:creationId xmlns:a16="http://schemas.microsoft.com/office/drawing/2014/main" id="{E01AE347-B57B-AF4E-B801-64515389D9BA}"/>
              </a:ext>
            </a:extLst>
          </p:cNvPr>
          <p:cNvCxnSpPr>
            <a:cxnSpLocks/>
          </p:cNvCxnSpPr>
          <p:nvPr/>
        </p:nvCxnSpPr>
        <p:spPr>
          <a:xfrm>
            <a:off x="2580922" y="1226335"/>
            <a:ext cx="0" cy="5244623"/>
          </a:xfrm>
          <a:prstGeom prst="line">
            <a:avLst/>
          </a:prstGeom>
          <a:ln w="12700" cmpd="sng">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48" name="直線コネクタ 47">
            <a:extLst>
              <a:ext uri="{FF2B5EF4-FFF2-40B4-BE49-F238E27FC236}">
                <a16:creationId xmlns:a16="http://schemas.microsoft.com/office/drawing/2014/main" id="{67735012-6833-4942-AF3F-8AFF1985596E}"/>
              </a:ext>
            </a:extLst>
          </p:cNvPr>
          <p:cNvCxnSpPr>
            <a:cxnSpLocks/>
          </p:cNvCxnSpPr>
          <p:nvPr/>
        </p:nvCxnSpPr>
        <p:spPr>
          <a:xfrm>
            <a:off x="4323999" y="1226335"/>
            <a:ext cx="0" cy="5244623"/>
          </a:xfrm>
          <a:prstGeom prst="line">
            <a:avLst/>
          </a:prstGeom>
          <a:ln w="12700" cmpd="sng">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72" name="ホームベース 71">
            <a:extLst>
              <a:ext uri="{FF2B5EF4-FFF2-40B4-BE49-F238E27FC236}">
                <a16:creationId xmlns:a16="http://schemas.microsoft.com/office/drawing/2014/main" id="{20C4AAC4-FD0B-D645-9E68-0C69280C6708}"/>
              </a:ext>
            </a:extLst>
          </p:cNvPr>
          <p:cNvSpPr/>
          <p:nvPr/>
        </p:nvSpPr>
        <p:spPr>
          <a:xfrm>
            <a:off x="7810155" y="684579"/>
            <a:ext cx="1853991" cy="541756"/>
          </a:xfrm>
          <a:prstGeom prst="homePlate">
            <a:avLst>
              <a:gd name="adj" fmla="val 21626"/>
            </a:avLst>
          </a:prstGeom>
          <a:solidFill>
            <a:schemeClr val="bg2"/>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37" name="直線コネクタ 36">
            <a:extLst>
              <a:ext uri="{FF2B5EF4-FFF2-40B4-BE49-F238E27FC236}">
                <a16:creationId xmlns:a16="http://schemas.microsoft.com/office/drawing/2014/main" id="{0CBBFF3E-0239-1C4A-ADF0-2BEB77B76285}"/>
              </a:ext>
            </a:extLst>
          </p:cNvPr>
          <p:cNvCxnSpPr>
            <a:cxnSpLocks/>
          </p:cNvCxnSpPr>
          <p:nvPr/>
        </p:nvCxnSpPr>
        <p:spPr>
          <a:xfrm>
            <a:off x="351471" y="5159818"/>
            <a:ext cx="9196692" cy="0"/>
          </a:xfrm>
          <a:prstGeom prst="line">
            <a:avLst/>
          </a:prstGeom>
          <a:ln w="12700" cmpd="sng">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3" name="直線コネクタ 32">
            <a:extLst>
              <a:ext uri="{FF2B5EF4-FFF2-40B4-BE49-F238E27FC236}">
                <a16:creationId xmlns:a16="http://schemas.microsoft.com/office/drawing/2014/main" id="{F95A1CB9-FFB8-9E49-9A75-18E2B5E58244}"/>
              </a:ext>
            </a:extLst>
          </p:cNvPr>
          <p:cNvCxnSpPr>
            <a:cxnSpLocks/>
          </p:cNvCxnSpPr>
          <p:nvPr/>
        </p:nvCxnSpPr>
        <p:spPr>
          <a:xfrm>
            <a:off x="351471" y="2537506"/>
            <a:ext cx="9198933" cy="0"/>
          </a:xfrm>
          <a:prstGeom prst="line">
            <a:avLst/>
          </a:prstGeom>
          <a:ln w="12700" cmpd="sng">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6" name="直線コネクタ 35">
            <a:extLst>
              <a:ext uri="{FF2B5EF4-FFF2-40B4-BE49-F238E27FC236}">
                <a16:creationId xmlns:a16="http://schemas.microsoft.com/office/drawing/2014/main" id="{492160F8-A2E9-5048-809E-B4D29C3363F6}"/>
              </a:ext>
            </a:extLst>
          </p:cNvPr>
          <p:cNvCxnSpPr>
            <a:cxnSpLocks/>
          </p:cNvCxnSpPr>
          <p:nvPr/>
        </p:nvCxnSpPr>
        <p:spPr>
          <a:xfrm>
            <a:off x="351471" y="3848662"/>
            <a:ext cx="9196656" cy="0"/>
          </a:xfrm>
          <a:prstGeom prst="line">
            <a:avLst/>
          </a:prstGeom>
          <a:ln w="12700" cmpd="sng">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50" name="ホームベース 49">
            <a:extLst>
              <a:ext uri="{FF2B5EF4-FFF2-40B4-BE49-F238E27FC236}">
                <a16:creationId xmlns:a16="http://schemas.microsoft.com/office/drawing/2014/main" id="{E2618374-681F-DD42-B182-229437886F39}"/>
              </a:ext>
            </a:extLst>
          </p:cNvPr>
          <p:cNvSpPr/>
          <p:nvPr/>
        </p:nvSpPr>
        <p:spPr>
          <a:xfrm>
            <a:off x="6068057" y="684579"/>
            <a:ext cx="1853991" cy="541756"/>
          </a:xfrm>
          <a:prstGeom prst="homePlate">
            <a:avLst>
              <a:gd name="adj" fmla="val 21626"/>
            </a:avLst>
          </a:prstGeom>
          <a:solidFill>
            <a:schemeClr val="bg2"/>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0" name="ホームベース 59">
            <a:extLst>
              <a:ext uri="{FF2B5EF4-FFF2-40B4-BE49-F238E27FC236}">
                <a16:creationId xmlns:a16="http://schemas.microsoft.com/office/drawing/2014/main" id="{2E5DA81E-EB5B-4945-96F9-AF4B879FDCBC}"/>
              </a:ext>
            </a:extLst>
          </p:cNvPr>
          <p:cNvSpPr/>
          <p:nvPr/>
        </p:nvSpPr>
        <p:spPr>
          <a:xfrm>
            <a:off x="4325959" y="684579"/>
            <a:ext cx="1853991" cy="541756"/>
          </a:xfrm>
          <a:prstGeom prst="homePlate">
            <a:avLst>
              <a:gd name="adj" fmla="val 21626"/>
            </a:avLst>
          </a:prstGeom>
          <a:solidFill>
            <a:schemeClr val="bg2"/>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6" name="ホームベース 65">
            <a:extLst>
              <a:ext uri="{FF2B5EF4-FFF2-40B4-BE49-F238E27FC236}">
                <a16:creationId xmlns:a16="http://schemas.microsoft.com/office/drawing/2014/main" id="{72165959-D35F-4E41-BDD4-0D397B78351D}"/>
              </a:ext>
            </a:extLst>
          </p:cNvPr>
          <p:cNvSpPr/>
          <p:nvPr/>
        </p:nvSpPr>
        <p:spPr>
          <a:xfrm>
            <a:off x="2583861" y="684579"/>
            <a:ext cx="1853991" cy="541756"/>
          </a:xfrm>
          <a:prstGeom prst="homePlate">
            <a:avLst>
              <a:gd name="adj" fmla="val 21626"/>
            </a:avLst>
          </a:prstGeom>
          <a:solidFill>
            <a:schemeClr val="bg2"/>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9" name="ホームベース 78">
            <a:extLst>
              <a:ext uri="{FF2B5EF4-FFF2-40B4-BE49-F238E27FC236}">
                <a16:creationId xmlns:a16="http://schemas.microsoft.com/office/drawing/2014/main" id="{362FFCC9-176D-4743-904C-0F4F263AF3BD}"/>
              </a:ext>
            </a:extLst>
          </p:cNvPr>
          <p:cNvSpPr/>
          <p:nvPr/>
        </p:nvSpPr>
        <p:spPr>
          <a:xfrm>
            <a:off x="841763" y="684579"/>
            <a:ext cx="1853991" cy="541756"/>
          </a:xfrm>
          <a:prstGeom prst="homePlate">
            <a:avLst>
              <a:gd name="adj" fmla="val 21626"/>
            </a:avLst>
          </a:prstGeom>
          <a:solidFill>
            <a:schemeClr val="bg2"/>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6" name="テキスト ボックス 75">
            <a:extLst>
              <a:ext uri="{FF2B5EF4-FFF2-40B4-BE49-F238E27FC236}">
                <a16:creationId xmlns:a16="http://schemas.microsoft.com/office/drawing/2014/main" id="{F1D5CEC4-7E74-FD47-8428-51AECC059768}"/>
              </a:ext>
            </a:extLst>
          </p:cNvPr>
          <p:cNvSpPr txBox="1"/>
          <p:nvPr/>
        </p:nvSpPr>
        <p:spPr>
          <a:xfrm>
            <a:off x="417997" y="1357466"/>
            <a:ext cx="353913" cy="1048925"/>
          </a:xfrm>
          <a:prstGeom prst="rect">
            <a:avLst/>
          </a:prstGeom>
          <a:noFill/>
        </p:spPr>
        <p:txBody>
          <a:bodyPr vert="eaVert" wrap="square" rtlCol="0" anchor="ctr">
            <a:spAutoFit/>
          </a:bodyPr>
          <a:lstStyle/>
          <a:p>
            <a:pPr algn="ctr"/>
            <a:r>
              <a:rPr lang="ja-JP" altLang="en-US" sz="1050" dirty="0">
                <a:solidFill>
                  <a:srgbClr val="404040"/>
                </a:solidFill>
                <a:latin typeface="メイリオ"/>
                <a:ea typeface="メイリオ"/>
                <a:cs typeface="メイリオ"/>
              </a:rPr>
              <a:t>小プロセス❶</a:t>
            </a:r>
            <a:endParaRPr lang="en-US" altLang="ja-JP" sz="1050" dirty="0">
              <a:solidFill>
                <a:srgbClr val="404040"/>
              </a:solidFill>
              <a:latin typeface="メイリオ"/>
              <a:ea typeface="メイリオ"/>
              <a:cs typeface="メイリオ"/>
            </a:endParaRPr>
          </a:p>
        </p:txBody>
      </p:sp>
      <p:sp>
        <p:nvSpPr>
          <p:cNvPr id="77" name="テキスト ボックス 76">
            <a:extLst>
              <a:ext uri="{FF2B5EF4-FFF2-40B4-BE49-F238E27FC236}">
                <a16:creationId xmlns:a16="http://schemas.microsoft.com/office/drawing/2014/main" id="{A4F9BCC6-53D9-7F42-B5C5-8B0C8549DC46}"/>
              </a:ext>
            </a:extLst>
          </p:cNvPr>
          <p:cNvSpPr txBox="1"/>
          <p:nvPr/>
        </p:nvSpPr>
        <p:spPr>
          <a:xfrm>
            <a:off x="417997" y="2668622"/>
            <a:ext cx="353913" cy="1048925"/>
          </a:xfrm>
          <a:prstGeom prst="rect">
            <a:avLst/>
          </a:prstGeom>
          <a:noFill/>
        </p:spPr>
        <p:txBody>
          <a:bodyPr vert="eaVert" wrap="square" rtlCol="0" anchor="ctr">
            <a:spAutoFit/>
          </a:bodyPr>
          <a:lstStyle/>
          <a:p>
            <a:pPr algn="ctr"/>
            <a:r>
              <a:rPr lang="ja-JP" altLang="en-US" sz="1050" dirty="0">
                <a:solidFill>
                  <a:srgbClr val="404040"/>
                </a:solidFill>
                <a:latin typeface="メイリオ"/>
                <a:ea typeface="メイリオ"/>
                <a:cs typeface="メイリオ"/>
              </a:rPr>
              <a:t>小プロセス❷</a:t>
            </a:r>
            <a:endParaRPr lang="en-US" altLang="ja-JP" sz="1050" dirty="0">
              <a:solidFill>
                <a:srgbClr val="404040"/>
              </a:solidFill>
              <a:latin typeface="メイリオ"/>
              <a:ea typeface="メイリオ"/>
              <a:cs typeface="メイリオ"/>
            </a:endParaRPr>
          </a:p>
        </p:txBody>
      </p:sp>
      <p:sp>
        <p:nvSpPr>
          <p:cNvPr id="38" name="テキスト ボックス 37">
            <a:extLst>
              <a:ext uri="{FF2B5EF4-FFF2-40B4-BE49-F238E27FC236}">
                <a16:creationId xmlns:a16="http://schemas.microsoft.com/office/drawing/2014/main" id="{DBD282C7-E213-5043-9BFF-F4CC04495765}"/>
              </a:ext>
            </a:extLst>
          </p:cNvPr>
          <p:cNvSpPr txBox="1"/>
          <p:nvPr/>
        </p:nvSpPr>
        <p:spPr>
          <a:xfrm>
            <a:off x="417997" y="3979778"/>
            <a:ext cx="353913" cy="1048925"/>
          </a:xfrm>
          <a:prstGeom prst="rect">
            <a:avLst/>
          </a:prstGeom>
          <a:noFill/>
        </p:spPr>
        <p:txBody>
          <a:bodyPr vert="eaVert" wrap="square" rtlCol="0" anchor="ctr">
            <a:spAutoFit/>
          </a:bodyPr>
          <a:lstStyle/>
          <a:p>
            <a:pPr algn="ctr"/>
            <a:r>
              <a:rPr lang="ja-JP" altLang="en-US" sz="1050" dirty="0">
                <a:solidFill>
                  <a:srgbClr val="404040"/>
                </a:solidFill>
                <a:latin typeface="メイリオ"/>
                <a:ea typeface="メイリオ"/>
                <a:cs typeface="メイリオ"/>
              </a:rPr>
              <a:t>小プロセス❸</a:t>
            </a:r>
            <a:endParaRPr lang="en-US" altLang="ja-JP" sz="1050" dirty="0">
              <a:solidFill>
                <a:srgbClr val="404040"/>
              </a:solidFill>
              <a:latin typeface="メイリオ"/>
              <a:ea typeface="メイリオ"/>
              <a:cs typeface="メイリオ"/>
            </a:endParaRPr>
          </a:p>
        </p:txBody>
      </p:sp>
      <p:sp>
        <p:nvSpPr>
          <p:cNvPr id="80" name="テキスト ボックス 79">
            <a:extLst>
              <a:ext uri="{FF2B5EF4-FFF2-40B4-BE49-F238E27FC236}">
                <a16:creationId xmlns:a16="http://schemas.microsoft.com/office/drawing/2014/main" id="{B509E987-80B2-3848-A49A-A68D6000C95A}"/>
              </a:ext>
            </a:extLst>
          </p:cNvPr>
          <p:cNvSpPr txBox="1"/>
          <p:nvPr/>
        </p:nvSpPr>
        <p:spPr>
          <a:xfrm>
            <a:off x="417997" y="5290934"/>
            <a:ext cx="353913" cy="1048925"/>
          </a:xfrm>
          <a:prstGeom prst="rect">
            <a:avLst/>
          </a:prstGeom>
          <a:noFill/>
        </p:spPr>
        <p:txBody>
          <a:bodyPr vert="eaVert" wrap="square" rtlCol="0" anchor="ctr">
            <a:spAutoFit/>
          </a:bodyPr>
          <a:lstStyle/>
          <a:p>
            <a:pPr algn="ctr"/>
            <a:r>
              <a:rPr lang="ja-JP" altLang="en-US" sz="1050" dirty="0">
                <a:solidFill>
                  <a:srgbClr val="404040"/>
                </a:solidFill>
                <a:latin typeface="メイリオ"/>
                <a:ea typeface="メイリオ"/>
                <a:cs typeface="メイリオ"/>
              </a:rPr>
              <a:t>小プロセス❹</a:t>
            </a:r>
            <a:endParaRPr lang="en-US" altLang="ja-JP" sz="1050" dirty="0">
              <a:solidFill>
                <a:srgbClr val="404040"/>
              </a:solidFill>
              <a:latin typeface="メイリオ"/>
              <a:ea typeface="メイリオ"/>
              <a:cs typeface="メイリオ"/>
            </a:endParaRPr>
          </a:p>
        </p:txBody>
      </p:sp>
      <p:sp>
        <p:nvSpPr>
          <p:cNvPr id="74" name="テキスト ボックス 73">
            <a:extLst>
              <a:ext uri="{FF2B5EF4-FFF2-40B4-BE49-F238E27FC236}">
                <a16:creationId xmlns:a16="http://schemas.microsoft.com/office/drawing/2014/main" id="{B210BE79-A587-CB44-9BAB-D749329ECE2F}"/>
              </a:ext>
            </a:extLst>
          </p:cNvPr>
          <p:cNvSpPr txBox="1"/>
          <p:nvPr/>
        </p:nvSpPr>
        <p:spPr>
          <a:xfrm>
            <a:off x="463308" y="238540"/>
            <a:ext cx="2036135" cy="276999"/>
          </a:xfrm>
          <a:prstGeom prst="rect">
            <a:avLst/>
          </a:prstGeom>
          <a:noFill/>
        </p:spPr>
        <p:txBody>
          <a:bodyPr wrap="none" rtlCol="0">
            <a:spAutoFit/>
          </a:bodyPr>
          <a:lstStyle/>
          <a:p>
            <a:r>
              <a:rPr lang="en-US" altLang="ja-JP" sz="1200" b="1" dirty="0">
                <a:solidFill>
                  <a:schemeClr val="tx1">
                    <a:lumMod val="75000"/>
                    <a:lumOff val="25000"/>
                  </a:schemeClr>
                </a:solidFill>
                <a:latin typeface="Meiryo" panose="020B0604030504040204" pitchFamily="34" charset="-128"/>
                <a:ea typeface="Meiryo" panose="020B0604030504040204" pitchFamily="34" charset="-128"/>
              </a:rPr>
              <a:t>20_</a:t>
            </a:r>
            <a:r>
              <a:rPr lang="ja-JP" altLang="en-US" sz="1200" b="1" dirty="0">
                <a:solidFill>
                  <a:schemeClr val="tx1">
                    <a:lumMod val="75000"/>
                    <a:lumOff val="25000"/>
                  </a:schemeClr>
                </a:solidFill>
                <a:latin typeface="Meiryo" panose="020B0604030504040204" pitchFamily="34" charset="-128"/>
                <a:ea typeface="Meiryo" panose="020B0604030504040204" pitchFamily="34" charset="-128"/>
              </a:rPr>
              <a:t>バリューチェーン分析</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5" name="正方形/長方形 24">
            <a:extLst>
              <a:ext uri="{FF2B5EF4-FFF2-40B4-BE49-F238E27FC236}">
                <a16:creationId xmlns:a16="http://schemas.microsoft.com/office/drawing/2014/main" id="{686FF623-22AE-A54E-B4A0-B05164494CFA}"/>
              </a:ext>
            </a:extLst>
          </p:cNvPr>
          <p:cNvSpPr/>
          <p:nvPr/>
        </p:nvSpPr>
        <p:spPr>
          <a:xfrm>
            <a:off x="351471" y="1226320"/>
            <a:ext cx="9196656" cy="5263931"/>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3512828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テキスト ボックス 73">
            <a:extLst>
              <a:ext uri="{FF2B5EF4-FFF2-40B4-BE49-F238E27FC236}">
                <a16:creationId xmlns:a16="http://schemas.microsoft.com/office/drawing/2014/main" id="{B210BE79-A587-CB44-9BAB-D749329ECE2F}"/>
              </a:ext>
            </a:extLst>
          </p:cNvPr>
          <p:cNvSpPr txBox="1"/>
          <p:nvPr/>
        </p:nvSpPr>
        <p:spPr>
          <a:xfrm>
            <a:off x="463308" y="238540"/>
            <a:ext cx="3217547" cy="276999"/>
          </a:xfrm>
          <a:prstGeom prst="rect">
            <a:avLst/>
          </a:prstGeom>
          <a:noFill/>
        </p:spPr>
        <p:txBody>
          <a:bodyPr wrap="none" rtlCol="0">
            <a:spAutoFit/>
          </a:bodyPr>
          <a:lstStyle/>
          <a:p>
            <a:r>
              <a:rPr lang="en-US" altLang="ja-JP" sz="1200" b="1" dirty="0">
                <a:solidFill>
                  <a:schemeClr val="tx1">
                    <a:lumMod val="75000"/>
                    <a:lumOff val="25000"/>
                  </a:schemeClr>
                </a:solidFill>
                <a:latin typeface="Meiryo" panose="020B0604030504040204" pitchFamily="34" charset="-128"/>
                <a:ea typeface="Meiryo" panose="020B0604030504040204" pitchFamily="34" charset="-128"/>
              </a:rPr>
              <a:t>20_</a:t>
            </a:r>
            <a:r>
              <a:rPr lang="ja-JP" altLang="en-US" sz="1200" b="1" dirty="0">
                <a:solidFill>
                  <a:schemeClr val="tx1">
                    <a:lumMod val="75000"/>
                    <a:lumOff val="25000"/>
                  </a:schemeClr>
                </a:solidFill>
                <a:latin typeface="Meiryo" panose="020B0604030504040204" pitchFamily="34" charset="-128"/>
                <a:ea typeface="Meiryo" panose="020B0604030504040204" pitchFamily="34" charset="-128"/>
              </a:rPr>
              <a:t>バリューチェーン分析（競合比較版）</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5" name="テキスト ボックス 24">
            <a:extLst>
              <a:ext uri="{FF2B5EF4-FFF2-40B4-BE49-F238E27FC236}">
                <a16:creationId xmlns:a16="http://schemas.microsoft.com/office/drawing/2014/main" id="{F54970C0-03FA-D447-80BC-104060C53775}"/>
              </a:ext>
            </a:extLst>
          </p:cNvPr>
          <p:cNvSpPr txBox="1"/>
          <p:nvPr/>
        </p:nvSpPr>
        <p:spPr>
          <a:xfrm>
            <a:off x="337288" y="6525361"/>
            <a:ext cx="5193043" cy="215444"/>
          </a:xfrm>
          <a:prstGeom prst="rect">
            <a:avLst/>
          </a:prstGeom>
          <a:noFill/>
        </p:spPr>
        <p:txBody>
          <a:bodyPr wrap="square" rtlCol="0" anchor="t">
            <a:spAutoFit/>
          </a:bodyPr>
          <a:lstStyle/>
          <a:p>
            <a:r>
              <a:rPr kumimoji="1" lang="en-US" altLang="ja-JP" sz="800" dirty="0">
                <a:solidFill>
                  <a:schemeClr val="tx1">
                    <a:lumMod val="75000"/>
                    <a:lumOff val="25000"/>
                  </a:schemeClr>
                </a:solidFill>
                <a:latin typeface="Meiryo" panose="020B0604030504040204" pitchFamily="34" charset="-128"/>
                <a:ea typeface="Meiryo" panose="020B0604030504040204" pitchFamily="34" charset="-128"/>
              </a:rPr>
              <a:t>※</a:t>
            </a: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各競合がバリューチェーンの各活動の中でどのような特徴や工夫点を持っているかを一覧化します。</a:t>
            </a:r>
            <a:endParaRPr kumimoji="1" lang="en-US" altLang="ja-JP" sz="8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6" name="正方形/長方形 25">
            <a:extLst>
              <a:ext uri="{FF2B5EF4-FFF2-40B4-BE49-F238E27FC236}">
                <a16:creationId xmlns:a16="http://schemas.microsoft.com/office/drawing/2014/main" id="{7308A27B-AC5A-DF42-BF2C-AAF2DA381770}"/>
              </a:ext>
            </a:extLst>
          </p:cNvPr>
          <p:cNvSpPr/>
          <p:nvPr/>
        </p:nvSpPr>
        <p:spPr>
          <a:xfrm>
            <a:off x="351471" y="1226335"/>
            <a:ext cx="486373" cy="5263918"/>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000"/>
          </a:p>
        </p:txBody>
      </p:sp>
      <p:cxnSp>
        <p:nvCxnSpPr>
          <p:cNvPr id="29" name="直線コネクタ 28">
            <a:extLst>
              <a:ext uri="{FF2B5EF4-FFF2-40B4-BE49-F238E27FC236}">
                <a16:creationId xmlns:a16="http://schemas.microsoft.com/office/drawing/2014/main" id="{88A2266A-7066-BD49-A123-9200AF2DDD97}"/>
              </a:ext>
            </a:extLst>
          </p:cNvPr>
          <p:cNvCxnSpPr>
            <a:cxnSpLocks/>
          </p:cNvCxnSpPr>
          <p:nvPr/>
        </p:nvCxnSpPr>
        <p:spPr>
          <a:xfrm>
            <a:off x="847784" y="1226335"/>
            <a:ext cx="0" cy="5263916"/>
          </a:xfrm>
          <a:prstGeom prst="line">
            <a:avLst/>
          </a:prstGeom>
          <a:ln w="1905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0" name="直線コネクタ 29">
            <a:extLst>
              <a:ext uri="{FF2B5EF4-FFF2-40B4-BE49-F238E27FC236}">
                <a16:creationId xmlns:a16="http://schemas.microsoft.com/office/drawing/2014/main" id="{DB6A1270-6B3C-C54F-BEFB-8E0BA2BFABAA}"/>
              </a:ext>
            </a:extLst>
          </p:cNvPr>
          <p:cNvCxnSpPr>
            <a:cxnSpLocks/>
          </p:cNvCxnSpPr>
          <p:nvPr/>
        </p:nvCxnSpPr>
        <p:spPr>
          <a:xfrm>
            <a:off x="6067077" y="1226335"/>
            <a:ext cx="0" cy="5244623"/>
          </a:xfrm>
          <a:prstGeom prst="line">
            <a:avLst/>
          </a:prstGeom>
          <a:ln w="12700" cmpd="sng">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1" name="直線コネクタ 30">
            <a:extLst>
              <a:ext uri="{FF2B5EF4-FFF2-40B4-BE49-F238E27FC236}">
                <a16:creationId xmlns:a16="http://schemas.microsoft.com/office/drawing/2014/main" id="{D6CF2417-D598-7F44-AF35-8CF781FA076D}"/>
              </a:ext>
            </a:extLst>
          </p:cNvPr>
          <p:cNvCxnSpPr>
            <a:cxnSpLocks/>
          </p:cNvCxnSpPr>
          <p:nvPr/>
        </p:nvCxnSpPr>
        <p:spPr>
          <a:xfrm>
            <a:off x="7810154" y="1226335"/>
            <a:ext cx="0" cy="5244623"/>
          </a:xfrm>
          <a:prstGeom prst="line">
            <a:avLst/>
          </a:prstGeom>
          <a:ln w="12700" cmpd="sng">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2" name="直線コネクタ 31">
            <a:extLst>
              <a:ext uri="{FF2B5EF4-FFF2-40B4-BE49-F238E27FC236}">
                <a16:creationId xmlns:a16="http://schemas.microsoft.com/office/drawing/2014/main" id="{F89246C6-735B-3545-8491-13AD32E37F48}"/>
              </a:ext>
            </a:extLst>
          </p:cNvPr>
          <p:cNvCxnSpPr>
            <a:cxnSpLocks/>
          </p:cNvCxnSpPr>
          <p:nvPr/>
        </p:nvCxnSpPr>
        <p:spPr>
          <a:xfrm>
            <a:off x="2580922" y="1226335"/>
            <a:ext cx="0" cy="5244623"/>
          </a:xfrm>
          <a:prstGeom prst="line">
            <a:avLst/>
          </a:prstGeom>
          <a:ln w="12700" cmpd="sng">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4" name="直線コネクタ 33">
            <a:extLst>
              <a:ext uri="{FF2B5EF4-FFF2-40B4-BE49-F238E27FC236}">
                <a16:creationId xmlns:a16="http://schemas.microsoft.com/office/drawing/2014/main" id="{30C40909-106B-304A-ABD0-04D6C468EB50}"/>
              </a:ext>
            </a:extLst>
          </p:cNvPr>
          <p:cNvCxnSpPr>
            <a:cxnSpLocks/>
          </p:cNvCxnSpPr>
          <p:nvPr/>
        </p:nvCxnSpPr>
        <p:spPr>
          <a:xfrm>
            <a:off x="4323999" y="1226335"/>
            <a:ext cx="0" cy="5244623"/>
          </a:xfrm>
          <a:prstGeom prst="line">
            <a:avLst/>
          </a:prstGeom>
          <a:ln w="12700" cmpd="sng">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35" name="ホームベース 34">
            <a:extLst>
              <a:ext uri="{FF2B5EF4-FFF2-40B4-BE49-F238E27FC236}">
                <a16:creationId xmlns:a16="http://schemas.microsoft.com/office/drawing/2014/main" id="{29DD6184-7121-034B-B917-3CD656CA9A42}"/>
              </a:ext>
            </a:extLst>
          </p:cNvPr>
          <p:cNvSpPr/>
          <p:nvPr/>
        </p:nvSpPr>
        <p:spPr>
          <a:xfrm>
            <a:off x="7810155" y="684579"/>
            <a:ext cx="1853991" cy="541756"/>
          </a:xfrm>
          <a:prstGeom prst="homePlate">
            <a:avLst>
              <a:gd name="adj" fmla="val 21626"/>
            </a:avLst>
          </a:prstGeom>
          <a:solidFill>
            <a:schemeClr val="bg2"/>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0" name="ホームベース 39">
            <a:extLst>
              <a:ext uri="{FF2B5EF4-FFF2-40B4-BE49-F238E27FC236}">
                <a16:creationId xmlns:a16="http://schemas.microsoft.com/office/drawing/2014/main" id="{994F3BED-AC5B-A443-BE01-1D65C52F4712}"/>
              </a:ext>
            </a:extLst>
          </p:cNvPr>
          <p:cNvSpPr/>
          <p:nvPr/>
        </p:nvSpPr>
        <p:spPr>
          <a:xfrm>
            <a:off x="6068057" y="684579"/>
            <a:ext cx="1853991" cy="541756"/>
          </a:xfrm>
          <a:prstGeom prst="homePlate">
            <a:avLst>
              <a:gd name="adj" fmla="val 21626"/>
            </a:avLst>
          </a:prstGeom>
          <a:solidFill>
            <a:schemeClr val="bg2"/>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1" name="ホームベース 40">
            <a:extLst>
              <a:ext uri="{FF2B5EF4-FFF2-40B4-BE49-F238E27FC236}">
                <a16:creationId xmlns:a16="http://schemas.microsoft.com/office/drawing/2014/main" id="{13742393-071E-274E-B01B-F26E75F18F86}"/>
              </a:ext>
            </a:extLst>
          </p:cNvPr>
          <p:cNvSpPr/>
          <p:nvPr/>
        </p:nvSpPr>
        <p:spPr>
          <a:xfrm>
            <a:off x="4325959" y="684579"/>
            <a:ext cx="1853991" cy="541756"/>
          </a:xfrm>
          <a:prstGeom prst="homePlate">
            <a:avLst>
              <a:gd name="adj" fmla="val 21626"/>
            </a:avLst>
          </a:prstGeom>
          <a:solidFill>
            <a:schemeClr val="bg2"/>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2" name="ホームベース 41">
            <a:extLst>
              <a:ext uri="{FF2B5EF4-FFF2-40B4-BE49-F238E27FC236}">
                <a16:creationId xmlns:a16="http://schemas.microsoft.com/office/drawing/2014/main" id="{9783BC27-FC83-E847-8BB9-D1D943DAE5FD}"/>
              </a:ext>
            </a:extLst>
          </p:cNvPr>
          <p:cNvSpPr/>
          <p:nvPr/>
        </p:nvSpPr>
        <p:spPr>
          <a:xfrm>
            <a:off x="2583861" y="684579"/>
            <a:ext cx="1853991" cy="541756"/>
          </a:xfrm>
          <a:prstGeom prst="homePlate">
            <a:avLst>
              <a:gd name="adj" fmla="val 21626"/>
            </a:avLst>
          </a:prstGeom>
          <a:solidFill>
            <a:schemeClr val="bg2"/>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3" name="ホームベース 42">
            <a:extLst>
              <a:ext uri="{FF2B5EF4-FFF2-40B4-BE49-F238E27FC236}">
                <a16:creationId xmlns:a16="http://schemas.microsoft.com/office/drawing/2014/main" id="{2C32DB7E-C0F0-154D-8E9A-18C0CC795572}"/>
              </a:ext>
            </a:extLst>
          </p:cNvPr>
          <p:cNvSpPr/>
          <p:nvPr/>
        </p:nvSpPr>
        <p:spPr>
          <a:xfrm>
            <a:off x="841763" y="684579"/>
            <a:ext cx="1853991" cy="541756"/>
          </a:xfrm>
          <a:prstGeom prst="homePlate">
            <a:avLst>
              <a:gd name="adj" fmla="val 21626"/>
            </a:avLst>
          </a:prstGeom>
          <a:solidFill>
            <a:schemeClr val="bg2"/>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50869CEC-4C66-AF4A-AA71-0E2A4103D764}"/>
              </a:ext>
            </a:extLst>
          </p:cNvPr>
          <p:cNvSpPr txBox="1"/>
          <p:nvPr/>
        </p:nvSpPr>
        <p:spPr>
          <a:xfrm>
            <a:off x="421829" y="1357466"/>
            <a:ext cx="346249" cy="1048925"/>
          </a:xfrm>
          <a:prstGeom prst="rect">
            <a:avLst/>
          </a:prstGeom>
          <a:noFill/>
        </p:spPr>
        <p:txBody>
          <a:bodyPr vert="eaVert" wrap="square" rtlCol="0" anchor="ctr">
            <a:spAutoFit/>
          </a:bodyPr>
          <a:lstStyle/>
          <a:p>
            <a:pPr algn="ctr"/>
            <a:r>
              <a:rPr lang="ja-JP" altLang="en-US" sz="1050" dirty="0">
                <a:solidFill>
                  <a:srgbClr val="404040"/>
                </a:solidFill>
                <a:latin typeface="メイリオ"/>
                <a:ea typeface="メイリオ"/>
                <a:cs typeface="メイリオ"/>
              </a:rPr>
              <a:t>自社</a:t>
            </a:r>
            <a:endParaRPr lang="en-US" altLang="ja-JP" sz="1050" dirty="0">
              <a:solidFill>
                <a:srgbClr val="404040"/>
              </a:solidFill>
              <a:latin typeface="メイリオ"/>
              <a:ea typeface="メイリオ"/>
              <a:cs typeface="メイリオ"/>
            </a:endParaRPr>
          </a:p>
        </p:txBody>
      </p:sp>
      <p:sp>
        <p:nvSpPr>
          <p:cNvPr id="46" name="テキスト ボックス 45">
            <a:extLst>
              <a:ext uri="{FF2B5EF4-FFF2-40B4-BE49-F238E27FC236}">
                <a16:creationId xmlns:a16="http://schemas.microsoft.com/office/drawing/2014/main" id="{0F7EF0D6-74F5-8341-AE4E-6F84DFC4BEED}"/>
              </a:ext>
            </a:extLst>
          </p:cNvPr>
          <p:cNvSpPr txBox="1"/>
          <p:nvPr/>
        </p:nvSpPr>
        <p:spPr>
          <a:xfrm>
            <a:off x="421829" y="2668622"/>
            <a:ext cx="346249" cy="1048925"/>
          </a:xfrm>
          <a:prstGeom prst="rect">
            <a:avLst/>
          </a:prstGeom>
          <a:noFill/>
        </p:spPr>
        <p:txBody>
          <a:bodyPr vert="eaVert" wrap="square" rtlCol="0" anchor="ctr">
            <a:spAutoFit/>
          </a:bodyPr>
          <a:lstStyle/>
          <a:p>
            <a:pPr algn="ctr"/>
            <a:r>
              <a:rPr lang="ja-JP" altLang="en-US" sz="1050" dirty="0">
                <a:solidFill>
                  <a:srgbClr val="404040"/>
                </a:solidFill>
                <a:latin typeface="メイリオ"/>
                <a:ea typeface="メイリオ"/>
                <a:cs typeface="メイリオ"/>
              </a:rPr>
              <a:t>競合</a:t>
            </a:r>
            <a:endParaRPr lang="en-US" altLang="ja-JP" sz="1050" dirty="0">
              <a:solidFill>
                <a:srgbClr val="404040"/>
              </a:solidFill>
              <a:latin typeface="メイリオ"/>
              <a:ea typeface="メイリオ"/>
              <a:cs typeface="メイリオ"/>
            </a:endParaRPr>
          </a:p>
        </p:txBody>
      </p:sp>
      <p:sp>
        <p:nvSpPr>
          <p:cNvPr id="49" name="テキスト ボックス 48">
            <a:extLst>
              <a:ext uri="{FF2B5EF4-FFF2-40B4-BE49-F238E27FC236}">
                <a16:creationId xmlns:a16="http://schemas.microsoft.com/office/drawing/2014/main" id="{7C75D9BD-2ECB-B04F-82FC-EA8A9188F6FB}"/>
              </a:ext>
            </a:extLst>
          </p:cNvPr>
          <p:cNvSpPr txBox="1"/>
          <p:nvPr/>
        </p:nvSpPr>
        <p:spPr>
          <a:xfrm>
            <a:off x="421829" y="3979778"/>
            <a:ext cx="346249" cy="1048925"/>
          </a:xfrm>
          <a:prstGeom prst="rect">
            <a:avLst/>
          </a:prstGeom>
          <a:noFill/>
        </p:spPr>
        <p:txBody>
          <a:bodyPr vert="eaVert" wrap="square" rtlCol="0" anchor="ctr">
            <a:spAutoFit/>
          </a:bodyPr>
          <a:lstStyle/>
          <a:p>
            <a:pPr algn="ctr"/>
            <a:r>
              <a:rPr lang="ja-JP" altLang="en-US" sz="1050" dirty="0">
                <a:solidFill>
                  <a:srgbClr val="404040"/>
                </a:solidFill>
                <a:latin typeface="メイリオ"/>
                <a:ea typeface="メイリオ"/>
                <a:cs typeface="メイリオ"/>
              </a:rPr>
              <a:t>競合</a:t>
            </a:r>
            <a:endParaRPr lang="en-US" altLang="ja-JP" sz="1050" dirty="0">
              <a:solidFill>
                <a:srgbClr val="404040"/>
              </a:solidFill>
              <a:latin typeface="メイリオ"/>
              <a:ea typeface="メイリオ"/>
              <a:cs typeface="メイリオ"/>
            </a:endParaRPr>
          </a:p>
        </p:txBody>
      </p:sp>
      <p:sp>
        <p:nvSpPr>
          <p:cNvPr id="53" name="テキスト ボックス 52">
            <a:extLst>
              <a:ext uri="{FF2B5EF4-FFF2-40B4-BE49-F238E27FC236}">
                <a16:creationId xmlns:a16="http://schemas.microsoft.com/office/drawing/2014/main" id="{8574C7E7-3C3B-A341-ADBD-6288F27F12E4}"/>
              </a:ext>
            </a:extLst>
          </p:cNvPr>
          <p:cNvSpPr txBox="1"/>
          <p:nvPr/>
        </p:nvSpPr>
        <p:spPr>
          <a:xfrm>
            <a:off x="421829" y="5290934"/>
            <a:ext cx="346249" cy="1048925"/>
          </a:xfrm>
          <a:prstGeom prst="rect">
            <a:avLst/>
          </a:prstGeom>
          <a:noFill/>
        </p:spPr>
        <p:txBody>
          <a:bodyPr vert="eaVert" wrap="square" rtlCol="0" anchor="ctr">
            <a:spAutoFit/>
          </a:bodyPr>
          <a:lstStyle/>
          <a:p>
            <a:pPr algn="ctr"/>
            <a:r>
              <a:rPr lang="ja-JP" altLang="en-US" sz="1050" dirty="0">
                <a:solidFill>
                  <a:srgbClr val="404040"/>
                </a:solidFill>
                <a:latin typeface="メイリオ"/>
                <a:ea typeface="メイリオ"/>
                <a:cs typeface="メイリオ"/>
              </a:rPr>
              <a:t>競合</a:t>
            </a:r>
            <a:endParaRPr lang="en-US" altLang="ja-JP" sz="1050" dirty="0">
              <a:solidFill>
                <a:srgbClr val="404040"/>
              </a:solidFill>
              <a:latin typeface="メイリオ"/>
              <a:ea typeface="メイリオ"/>
              <a:cs typeface="メイリオ"/>
            </a:endParaRPr>
          </a:p>
        </p:txBody>
      </p:sp>
      <p:sp>
        <p:nvSpPr>
          <p:cNvPr id="55" name="正方形/長方形 54">
            <a:extLst>
              <a:ext uri="{FF2B5EF4-FFF2-40B4-BE49-F238E27FC236}">
                <a16:creationId xmlns:a16="http://schemas.microsoft.com/office/drawing/2014/main" id="{156835C3-373D-4645-80D8-C868D6E8A078}"/>
              </a:ext>
            </a:extLst>
          </p:cNvPr>
          <p:cNvSpPr/>
          <p:nvPr/>
        </p:nvSpPr>
        <p:spPr>
          <a:xfrm>
            <a:off x="351471" y="1226320"/>
            <a:ext cx="9196656" cy="5263931"/>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58" name="直線コネクタ 57">
            <a:extLst>
              <a:ext uri="{FF2B5EF4-FFF2-40B4-BE49-F238E27FC236}">
                <a16:creationId xmlns:a16="http://schemas.microsoft.com/office/drawing/2014/main" id="{57501F5D-5EBD-424C-B677-F0709522ADDA}"/>
              </a:ext>
            </a:extLst>
          </p:cNvPr>
          <p:cNvCxnSpPr>
            <a:cxnSpLocks/>
          </p:cNvCxnSpPr>
          <p:nvPr/>
        </p:nvCxnSpPr>
        <p:spPr>
          <a:xfrm>
            <a:off x="351471" y="5159818"/>
            <a:ext cx="9196692" cy="0"/>
          </a:xfrm>
          <a:prstGeom prst="line">
            <a:avLst/>
          </a:prstGeom>
          <a:ln w="12700" cmpd="sng">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59" name="直線コネクタ 58">
            <a:extLst>
              <a:ext uri="{FF2B5EF4-FFF2-40B4-BE49-F238E27FC236}">
                <a16:creationId xmlns:a16="http://schemas.microsoft.com/office/drawing/2014/main" id="{1263A74C-3A87-5D45-AE91-3C8A6728C626}"/>
              </a:ext>
            </a:extLst>
          </p:cNvPr>
          <p:cNvCxnSpPr>
            <a:cxnSpLocks/>
          </p:cNvCxnSpPr>
          <p:nvPr/>
        </p:nvCxnSpPr>
        <p:spPr>
          <a:xfrm>
            <a:off x="351471" y="2537506"/>
            <a:ext cx="9198933" cy="0"/>
          </a:xfrm>
          <a:prstGeom prst="line">
            <a:avLst/>
          </a:prstGeom>
          <a:ln w="12700" cmpd="sng">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61" name="直線コネクタ 60">
            <a:extLst>
              <a:ext uri="{FF2B5EF4-FFF2-40B4-BE49-F238E27FC236}">
                <a16:creationId xmlns:a16="http://schemas.microsoft.com/office/drawing/2014/main" id="{95AED98C-0E4D-3446-B269-A0304DD96698}"/>
              </a:ext>
            </a:extLst>
          </p:cNvPr>
          <p:cNvCxnSpPr>
            <a:cxnSpLocks/>
          </p:cNvCxnSpPr>
          <p:nvPr/>
        </p:nvCxnSpPr>
        <p:spPr>
          <a:xfrm>
            <a:off x="351471" y="3848662"/>
            <a:ext cx="9196656" cy="0"/>
          </a:xfrm>
          <a:prstGeom prst="line">
            <a:avLst/>
          </a:prstGeom>
          <a:ln w="12700" cmpd="sng">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81790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正方形/長方形 55">
            <a:extLst>
              <a:ext uri="{FF2B5EF4-FFF2-40B4-BE49-F238E27FC236}">
                <a16:creationId xmlns:a16="http://schemas.microsoft.com/office/drawing/2014/main" id="{86D383DA-F234-0A49-9BD2-B1D6396F85DC}"/>
              </a:ext>
            </a:extLst>
          </p:cNvPr>
          <p:cNvSpPr/>
          <p:nvPr/>
        </p:nvSpPr>
        <p:spPr>
          <a:xfrm>
            <a:off x="359781" y="1075509"/>
            <a:ext cx="2163097" cy="5406346"/>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000">
              <a:latin typeface="Meiryo" panose="020B0604030504040204" pitchFamily="34" charset="-128"/>
              <a:ea typeface="Meiryo" panose="020B0604030504040204" pitchFamily="34" charset="-128"/>
            </a:endParaRPr>
          </a:p>
        </p:txBody>
      </p:sp>
      <p:sp>
        <p:nvSpPr>
          <p:cNvPr id="50" name="正方形/長方形 49">
            <a:extLst>
              <a:ext uri="{FF2B5EF4-FFF2-40B4-BE49-F238E27FC236}">
                <a16:creationId xmlns:a16="http://schemas.microsoft.com/office/drawing/2014/main" id="{691B4B0C-0512-C346-9872-3C05BF571538}"/>
              </a:ext>
            </a:extLst>
          </p:cNvPr>
          <p:cNvSpPr/>
          <p:nvPr/>
        </p:nvSpPr>
        <p:spPr>
          <a:xfrm>
            <a:off x="2510470" y="686423"/>
            <a:ext cx="7041194" cy="38908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000">
              <a:latin typeface="Meiryo" panose="020B0604030504040204" pitchFamily="34" charset="-128"/>
              <a:ea typeface="Meiryo" panose="020B0604030504040204" pitchFamily="34" charset="-128"/>
            </a:endParaRPr>
          </a:p>
        </p:txBody>
      </p:sp>
      <p:cxnSp>
        <p:nvCxnSpPr>
          <p:cNvPr id="98" name="直線コネクタ 97"/>
          <p:cNvCxnSpPr>
            <a:cxnSpLocks/>
          </p:cNvCxnSpPr>
          <p:nvPr/>
        </p:nvCxnSpPr>
        <p:spPr>
          <a:xfrm>
            <a:off x="725611" y="1075511"/>
            <a:ext cx="0" cy="498273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52" name="直線コネクタ 51"/>
          <p:cNvCxnSpPr>
            <a:cxnSpLocks/>
          </p:cNvCxnSpPr>
          <p:nvPr/>
        </p:nvCxnSpPr>
        <p:spPr>
          <a:xfrm>
            <a:off x="4275885" y="676484"/>
            <a:ext cx="0" cy="580383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53" name="直線コネクタ 52"/>
          <p:cNvCxnSpPr>
            <a:cxnSpLocks/>
          </p:cNvCxnSpPr>
          <p:nvPr/>
        </p:nvCxnSpPr>
        <p:spPr>
          <a:xfrm>
            <a:off x="6038613" y="686423"/>
            <a:ext cx="0" cy="5795432"/>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54" name="直線コネクタ 53"/>
          <p:cNvCxnSpPr>
            <a:cxnSpLocks/>
          </p:cNvCxnSpPr>
          <p:nvPr/>
        </p:nvCxnSpPr>
        <p:spPr>
          <a:xfrm>
            <a:off x="7801342" y="676484"/>
            <a:ext cx="0" cy="580383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93" name="直線コネクタ 92"/>
          <p:cNvCxnSpPr>
            <a:cxnSpLocks/>
          </p:cNvCxnSpPr>
          <p:nvPr/>
        </p:nvCxnSpPr>
        <p:spPr>
          <a:xfrm>
            <a:off x="339975" y="6058240"/>
            <a:ext cx="9228739"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46" name="直線コネクタ 45">
            <a:extLst>
              <a:ext uri="{FF2B5EF4-FFF2-40B4-BE49-F238E27FC236}">
                <a16:creationId xmlns:a16="http://schemas.microsoft.com/office/drawing/2014/main" id="{124C1A00-356D-0E49-8D06-88F0BF7646C9}"/>
              </a:ext>
            </a:extLst>
          </p:cNvPr>
          <p:cNvCxnSpPr/>
          <p:nvPr/>
        </p:nvCxnSpPr>
        <p:spPr>
          <a:xfrm>
            <a:off x="728298" y="1490739"/>
            <a:ext cx="8813646"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66" name="テキスト ボックス 65">
            <a:extLst>
              <a:ext uri="{FF2B5EF4-FFF2-40B4-BE49-F238E27FC236}">
                <a16:creationId xmlns:a16="http://schemas.microsoft.com/office/drawing/2014/main" id="{2C43BFFA-2CFA-3440-A405-26259D4D330F}"/>
              </a:ext>
            </a:extLst>
          </p:cNvPr>
          <p:cNvSpPr txBox="1"/>
          <p:nvPr/>
        </p:nvSpPr>
        <p:spPr>
          <a:xfrm>
            <a:off x="2517504" y="766170"/>
            <a:ext cx="1777825" cy="265139"/>
          </a:xfrm>
          <a:prstGeom prst="rect">
            <a:avLst/>
          </a:prstGeom>
          <a:noFill/>
        </p:spPr>
        <p:txBody>
          <a:bodyPr wrap="square"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自社</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67" name="テキスト ボックス 66">
            <a:extLst>
              <a:ext uri="{FF2B5EF4-FFF2-40B4-BE49-F238E27FC236}">
                <a16:creationId xmlns:a16="http://schemas.microsoft.com/office/drawing/2014/main" id="{3DE36A33-50BC-6741-AD27-82F0BF981B1B}"/>
              </a:ext>
            </a:extLst>
          </p:cNvPr>
          <p:cNvSpPr txBox="1"/>
          <p:nvPr/>
        </p:nvSpPr>
        <p:spPr>
          <a:xfrm>
            <a:off x="4275885" y="766170"/>
            <a:ext cx="1777825"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A</a:t>
            </a:r>
            <a:r>
              <a:rPr lang="ja-JP" altLang="en-US" sz="1000" dirty="0">
                <a:solidFill>
                  <a:srgbClr val="404040"/>
                </a:solidFill>
                <a:latin typeface="Meiryo" panose="020B0604030504040204" pitchFamily="34" charset="-128"/>
                <a:ea typeface="Meiryo" panose="020B0604030504040204" pitchFamily="34" charset="-128"/>
                <a:cs typeface="メイリオ"/>
              </a:rPr>
              <a:t>社</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68" name="テキスト ボックス 67">
            <a:extLst>
              <a:ext uri="{FF2B5EF4-FFF2-40B4-BE49-F238E27FC236}">
                <a16:creationId xmlns:a16="http://schemas.microsoft.com/office/drawing/2014/main" id="{3C944064-431A-AD41-B46E-C56336CC574E}"/>
              </a:ext>
            </a:extLst>
          </p:cNvPr>
          <p:cNvSpPr txBox="1"/>
          <p:nvPr/>
        </p:nvSpPr>
        <p:spPr>
          <a:xfrm>
            <a:off x="6042960" y="766170"/>
            <a:ext cx="1777825"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B</a:t>
            </a:r>
            <a:r>
              <a:rPr lang="ja-JP" altLang="en-US" sz="1000" dirty="0">
                <a:solidFill>
                  <a:srgbClr val="404040"/>
                </a:solidFill>
                <a:latin typeface="Meiryo" panose="020B0604030504040204" pitchFamily="34" charset="-128"/>
                <a:ea typeface="Meiryo" panose="020B0604030504040204" pitchFamily="34" charset="-128"/>
                <a:cs typeface="メイリオ"/>
              </a:rPr>
              <a:t>社</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69" name="テキスト ボックス 68">
            <a:extLst>
              <a:ext uri="{FF2B5EF4-FFF2-40B4-BE49-F238E27FC236}">
                <a16:creationId xmlns:a16="http://schemas.microsoft.com/office/drawing/2014/main" id="{86783C93-7291-B04C-8943-7C9109C31FF7}"/>
              </a:ext>
            </a:extLst>
          </p:cNvPr>
          <p:cNvSpPr txBox="1"/>
          <p:nvPr/>
        </p:nvSpPr>
        <p:spPr>
          <a:xfrm>
            <a:off x="7812090" y="766170"/>
            <a:ext cx="1751981"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C</a:t>
            </a:r>
            <a:r>
              <a:rPr lang="ja-JP" altLang="en-US" sz="1000" dirty="0">
                <a:solidFill>
                  <a:srgbClr val="404040"/>
                </a:solidFill>
                <a:latin typeface="Meiryo" panose="020B0604030504040204" pitchFamily="34" charset="-128"/>
                <a:ea typeface="Meiryo" panose="020B0604030504040204" pitchFamily="34" charset="-128"/>
                <a:cs typeface="メイリオ"/>
              </a:rPr>
              <a:t>社</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cxnSp>
        <p:nvCxnSpPr>
          <p:cNvPr id="33" name="直線コネクタ 32">
            <a:extLst>
              <a:ext uri="{FF2B5EF4-FFF2-40B4-BE49-F238E27FC236}">
                <a16:creationId xmlns:a16="http://schemas.microsoft.com/office/drawing/2014/main" id="{F95A1CB9-FFB8-9E49-9A75-18E2B5E58244}"/>
              </a:ext>
            </a:extLst>
          </p:cNvPr>
          <p:cNvCxnSpPr/>
          <p:nvPr/>
        </p:nvCxnSpPr>
        <p:spPr>
          <a:xfrm>
            <a:off x="725609" y="1905967"/>
            <a:ext cx="8813646"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7" name="直線コネクタ 36">
            <a:extLst>
              <a:ext uri="{FF2B5EF4-FFF2-40B4-BE49-F238E27FC236}">
                <a16:creationId xmlns:a16="http://schemas.microsoft.com/office/drawing/2014/main" id="{0CBBFF3E-0239-1C4A-ADF0-2BEB77B76285}"/>
              </a:ext>
            </a:extLst>
          </p:cNvPr>
          <p:cNvCxnSpPr/>
          <p:nvPr/>
        </p:nvCxnSpPr>
        <p:spPr>
          <a:xfrm>
            <a:off x="732688" y="2736422"/>
            <a:ext cx="8813646"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9" name="直線コネクタ 38">
            <a:extLst>
              <a:ext uri="{FF2B5EF4-FFF2-40B4-BE49-F238E27FC236}">
                <a16:creationId xmlns:a16="http://schemas.microsoft.com/office/drawing/2014/main" id="{A5DF19A4-4F4C-2441-81DB-AFF54B60049A}"/>
              </a:ext>
            </a:extLst>
          </p:cNvPr>
          <p:cNvCxnSpPr/>
          <p:nvPr/>
        </p:nvCxnSpPr>
        <p:spPr>
          <a:xfrm>
            <a:off x="725674" y="3151650"/>
            <a:ext cx="8813646"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43" name="直線コネクタ 42">
            <a:extLst>
              <a:ext uri="{FF2B5EF4-FFF2-40B4-BE49-F238E27FC236}">
                <a16:creationId xmlns:a16="http://schemas.microsoft.com/office/drawing/2014/main" id="{4F3078D6-F0A9-B140-BD9B-73216118CB22}"/>
              </a:ext>
            </a:extLst>
          </p:cNvPr>
          <p:cNvCxnSpPr/>
          <p:nvPr/>
        </p:nvCxnSpPr>
        <p:spPr>
          <a:xfrm>
            <a:off x="732754" y="3982106"/>
            <a:ext cx="8813646"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55" name="直線コネクタ 54">
            <a:extLst>
              <a:ext uri="{FF2B5EF4-FFF2-40B4-BE49-F238E27FC236}">
                <a16:creationId xmlns:a16="http://schemas.microsoft.com/office/drawing/2014/main" id="{575B589A-20E6-D84B-97D2-F5C9229E8D7A}"/>
              </a:ext>
            </a:extLst>
          </p:cNvPr>
          <p:cNvCxnSpPr/>
          <p:nvPr/>
        </p:nvCxnSpPr>
        <p:spPr>
          <a:xfrm>
            <a:off x="730065" y="4397334"/>
            <a:ext cx="8813646"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5" name="直線コネクタ 34">
            <a:extLst>
              <a:ext uri="{FF2B5EF4-FFF2-40B4-BE49-F238E27FC236}">
                <a16:creationId xmlns:a16="http://schemas.microsoft.com/office/drawing/2014/main" id="{AB725E8D-8C95-714B-B207-7F9F2D8D7971}"/>
              </a:ext>
            </a:extLst>
          </p:cNvPr>
          <p:cNvCxnSpPr>
            <a:cxnSpLocks/>
          </p:cNvCxnSpPr>
          <p:nvPr/>
        </p:nvCxnSpPr>
        <p:spPr>
          <a:xfrm>
            <a:off x="354642" y="2321195"/>
            <a:ext cx="9194382"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41" name="直線コネクタ 40">
            <a:extLst>
              <a:ext uri="{FF2B5EF4-FFF2-40B4-BE49-F238E27FC236}">
                <a16:creationId xmlns:a16="http://schemas.microsoft.com/office/drawing/2014/main" id="{5F85D3D8-FFF9-A945-ABA9-1473FD39B241}"/>
              </a:ext>
            </a:extLst>
          </p:cNvPr>
          <p:cNvCxnSpPr>
            <a:cxnSpLocks/>
          </p:cNvCxnSpPr>
          <p:nvPr/>
        </p:nvCxnSpPr>
        <p:spPr>
          <a:xfrm>
            <a:off x="341715" y="3566878"/>
            <a:ext cx="9194382"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78" name="直線コネクタ 77">
            <a:extLst>
              <a:ext uri="{FF2B5EF4-FFF2-40B4-BE49-F238E27FC236}">
                <a16:creationId xmlns:a16="http://schemas.microsoft.com/office/drawing/2014/main" id="{CF7247BC-615B-F140-B0FA-3DAC87D3B5F2}"/>
              </a:ext>
            </a:extLst>
          </p:cNvPr>
          <p:cNvCxnSpPr/>
          <p:nvPr/>
        </p:nvCxnSpPr>
        <p:spPr>
          <a:xfrm>
            <a:off x="350060" y="4812562"/>
            <a:ext cx="9194382"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80" name="直線コネクタ 79">
            <a:extLst>
              <a:ext uri="{FF2B5EF4-FFF2-40B4-BE49-F238E27FC236}">
                <a16:creationId xmlns:a16="http://schemas.microsoft.com/office/drawing/2014/main" id="{56C876E5-F95B-DE40-82A9-FB66EC9419E4}"/>
              </a:ext>
            </a:extLst>
          </p:cNvPr>
          <p:cNvCxnSpPr/>
          <p:nvPr/>
        </p:nvCxnSpPr>
        <p:spPr>
          <a:xfrm>
            <a:off x="728295" y="5227790"/>
            <a:ext cx="8813646"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82" name="直線コネクタ 81">
            <a:extLst>
              <a:ext uri="{FF2B5EF4-FFF2-40B4-BE49-F238E27FC236}">
                <a16:creationId xmlns:a16="http://schemas.microsoft.com/office/drawing/2014/main" id="{8CD00A89-70A5-6042-BC93-4C8F2FB50D3C}"/>
              </a:ext>
            </a:extLst>
          </p:cNvPr>
          <p:cNvCxnSpPr/>
          <p:nvPr/>
        </p:nvCxnSpPr>
        <p:spPr>
          <a:xfrm>
            <a:off x="738064" y="5643018"/>
            <a:ext cx="8813646"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57" name="テキスト ボックス 156">
            <a:extLst>
              <a:ext uri="{FF2B5EF4-FFF2-40B4-BE49-F238E27FC236}">
                <a16:creationId xmlns:a16="http://schemas.microsoft.com/office/drawing/2014/main" id="{6F0EE317-371C-4F49-811F-20DA00F6E69C}"/>
              </a:ext>
            </a:extLst>
          </p:cNvPr>
          <p:cNvSpPr txBox="1"/>
          <p:nvPr/>
        </p:nvSpPr>
        <p:spPr>
          <a:xfrm>
            <a:off x="363847" y="6141682"/>
            <a:ext cx="2141244" cy="265139"/>
          </a:xfrm>
          <a:prstGeom prst="rect">
            <a:avLst/>
          </a:prstGeom>
          <a:noFill/>
        </p:spPr>
        <p:txBody>
          <a:bodyPr wrap="square"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総合得点</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105" name="テキスト ボックス 104">
            <a:extLst>
              <a:ext uri="{FF2B5EF4-FFF2-40B4-BE49-F238E27FC236}">
                <a16:creationId xmlns:a16="http://schemas.microsoft.com/office/drawing/2014/main" id="{D6F92182-4A56-F04E-AABD-08F706CE36F2}"/>
              </a:ext>
            </a:extLst>
          </p:cNvPr>
          <p:cNvSpPr txBox="1"/>
          <p:nvPr/>
        </p:nvSpPr>
        <p:spPr>
          <a:xfrm>
            <a:off x="463308" y="238540"/>
            <a:ext cx="2190023" cy="276999"/>
          </a:xfrm>
          <a:prstGeom prst="rect">
            <a:avLst/>
          </a:prstGeom>
          <a:noFill/>
        </p:spPr>
        <p:txBody>
          <a:bodyPr wrap="none" rtlCol="0">
            <a:spAutoFit/>
          </a:bodyPr>
          <a:lstStyle/>
          <a:p>
            <a:r>
              <a:rPr lang="en-US" altLang="ja-JP" sz="1200" b="1" dirty="0">
                <a:solidFill>
                  <a:schemeClr val="tx1">
                    <a:lumMod val="75000"/>
                    <a:lumOff val="25000"/>
                  </a:schemeClr>
                </a:solidFill>
                <a:latin typeface="Meiryo" panose="020B0604030504040204" pitchFamily="34" charset="-128"/>
                <a:ea typeface="Meiryo" panose="020B0604030504040204" pitchFamily="34" charset="-128"/>
              </a:rPr>
              <a:t>21_</a:t>
            </a:r>
            <a:r>
              <a:rPr lang="ja-JP" altLang="en-US" sz="1200" b="1" dirty="0">
                <a:solidFill>
                  <a:schemeClr val="tx1">
                    <a:lumMod val="75000"/>
                    <a:lumOff val="25000"/>
                  </a:schemeClr>
                </a:solidFill>
                <a:latin typeface="Meiryo" panose="020B0604030504040204" pitchFamily="34" charset="-128"/>
                <a:ea typeface="Meiryo" panose="020B0604030504040204" pitchFamily="34" charset="-128"/>
              </a:rPr>
              <a:t>コア・コンピタンス分析</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32" name="直線コネクタ 31">
            <a:extLst>
              <a:ext uri="{FF2B5EF4-FFF2-40B4-BE49-F238E27FC236}">
                <a16:creationId xmlns:a16="http://schemas.microsoft.com/office/drawing/2014/main" id="{F2B26953-D924-7E48-9521-70C1CD0B1B15}"/>
              </a:ext>
            </a:extLst>
          </p:cNvPr>
          <p:cNvCxnSpPr>
            <a:cxnSpLocks/>
          </p:cNvCxnSpPr>
          <p:nvPr/>
        </p:nvCxnSpPr>
        <p:spPr>
          <a:xfrm>
            <a:off x="725611" y="1075511"/>
            <a:ext cx="0" cy="498273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34" name="テキスト ボックス 33">
            <a:extLst>
              <a:ext uri="{FF2B5EF4-FFF2-40B4-BE49-F238E27FC236}">
                <a16:creationId xmlns:a16="http://schemas.microsoft.com/office/drawing/2014/main" id="{1C3D26C8-AD66-954B-891D-D7CC876B7D8D}"/>
              </a:ext>
            </a:extLst>
          </p:cNvPr>
          <p:cNvSpPr txBox="1"/>
          <p:nvPr/>
        </p:nvSpPr>
        <p:spPr>
          <a:xfrm>
            <a:off x="732645" y="1150555"/>
            <a:ext cx="1777825" cy="265139"/>
          </a:xfrm>
          <a:prstGeom prst="rect">
            <a:avLst/>
          </a:prstGeom>
          <a:noFill/>
        </p:spPr>
        <p:txBody>
          <a:bodyPr wrap="square"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商品サービスの開発数</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36" name="テキスト ボックス 35">
            <a:extLst>
              <a:ext uri="{FF2B5EF4-FFF2-40B4-BE49-F238E27FC236}">
                <a16:creationId xmlns:a16="http://schemas.microsoft.com/office/drawing/2014/main" id="{4681D5CE-AECB-F34E-9907-24E1AC0D97E8}"/>
              </a:ext>
            </a:extLst>
          </p:cNvPr>
          <p:cNvSpPr txBox="1"/>
          <p:nvPr/>
        </p:nvSpPr>
        <p:spPr>
          <a:xfrm>
            <a:off x="729956" y="1565784"/>
            <a:ext cx="1777825" cy="265139"/>
          </a:xfrm>
          <a:prstGeom prst="rect">
            <a:avLst/>
          </a:prstGeom>
          <a:noFill/>
        </p:spPr>
        <p:txBody>
          <a:bodyPr wrap="square"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開発スピード</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38" name="テキスト ボックス 37">
            <a:extLst>
              <a:ext uri="{FF2B5EF4-FFF2-40B4-BE49-F238E27FC236}">
                <a16:creationId xmlns:a16="http://schemas.microsoft.com/office/drawing/2014/main" id="{4D9F6278-79A5-2144-921C-2B6E51C42392}"/>
              </a:ext>
            </a:extLst>
          </p:cNvPr>
          <p:cNvSpPr txBox="1"/>
          <p:nvPr/>
        </p:nvSpPr>
        <p:spPr>
          <a:xfrm>
            <a:off x="729956" y="1981012"/>
            <a:ext cx="1777825" cy="265139"/>
          </a:xfrm>
          <a:prstGeom prst="rect">
            <a:avLst/>
          </a:prstGeom>
          <a:noFill/>
        </p:spPr>
        <p:txBody>
          <a:bodyPr wrap="square"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製品シェア率</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40" name="テキスト ボックス 39">
            <a:extLst>
              <a:ext uri="{FF2B5EF4-FFF2-40B4-BE49-F238E27FC236}">
                <a16:creationId xmlns:a16="http://schemas.microsoft.com/office/drawing/2014/main" id="{76F2A7C7-4640-A748-8753-B8A99F723ACD}"/>
              </a:ext>
            </a:extLst>
          </p:cNvPr>
          <p:cNvSpPr txBox="1"/>
          <p:nvPr/>
        </p:nvSpPr>
        <p:spPr>
          <a:xfrm>
            <a:off x="727266" y="2396240"/>
            <a:ext cx="1777825" cy="265139"/>
          </a:xfrm>
          <a:prstGeom prst="rect">
            <a:avLst/>
          </a:prstGeom>
          <a:noFill/>
        </p:spPr>
        <p:txBody>
          <a:bodyPr wrap="square"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リサーチ力</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42" name="テキスト ボックス 41">
            <a:extLst>
              <a:ext uri="{FF2B5EF4-FFF2-40B4-BE49-F238E27FC236}">
                <a16:creationId xmlns:a16="http://schemas.microsoft.com/office/drawing/2014/main" id="{7141B4E8-92D4-9D41-9DB2-48DF165B108C}"/>
              </a:ext>
            </a:extLst>
          </p:cNvPr>
          <p:cNvSpPr txBox="1"/>
          <p:nvPr/>
        </p:nvSpPr>
        <p:spPr>
          <a:xfrm>
            <a:off x="730021" y="2811469"/>
            <a:ext cx="1777825" cy="265139"/>
          </a:xfrm>
          <a:prstGeom prst="rect">
            <a:avLst/>
          </a:prstGeom>
          <a:noFill/>
        </p:spPr>
        <p:txBody>
          <a:bodyPr wrap="square"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プランニング力</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44" name="テキスト ボックス 43">
            <a:extLst>
              <a:ext uri="{FF2B5EF4-FFF2-40B4-BE49-F238E27FC236}">
                <a16:creationId xmlns:a16="http://schemas.microsoft.com/office/drawing/2014/main" id="{A9BE50FD-E7FB-4B49-8897-74665040C1C6}"/>
              </a:ext>
            </a:extLst>
          </p:cNvPr>
          <p:cNvSpPr txBox="1"/>
          <p:nvPr/>
        </p:nvSpPr>
        <p:spPr>
          <a:xfrm>
            <a:off x="727331" y="3226697"/>
            <a:ext cx="1777825" cy="265139"/>
          </a:xfrm>
          <a:prstGeom prst="rect">
            <a:avLst/>
          </a:prstGeom>
          <a:noFill/>
        </p:spPr>
        <p:txBody>
          <a:bodyPr wrap="square"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顧客育成力</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45" name="テキスト ボックス 44">
            <a:extLst>
              <a:ext uri="{FF2B5EF4-FFF2-40B4-BE49-F238E27FC236}">
                <a16:creationId xmlns:a16="http://schemas.microsoft.com/office/drawing/2014/main" id="{5D90ACD0-0048-5249-9FA8-A4E322660DC0}"/>
              </a:ext>
            </a:extLst>
          </p:cNvPr>
          <p:cNvSpPr txBox="1"/>
          <p:nvPr/>
        </p:nvSpPr>
        <p:spPr>
          <a:xfrm>
            <a:off x="727331" y="3641926"/>
            <a:ext cx="1777825" cy="265139"/>
          </a:xfrm>
          <a:prstGeom prst="rect">
            <a:avLst/>
          </a:prstGeom>
          <a:noFill/>
        </p:spPr>
        <p:txBody>
          <a:bodyPr wrap="square"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営業人員数</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47" name="テキスト ボックス 46">
            <a:extLst>
              <a:ext uri="{FF2B5EF4-FFF2-40B4-BE49-F238E27FC236}">
                <a16:creationId xmlns:a16="http://schemas.microsoft.com/office/drawing/2014/main" id="{FB34B6B3-5F56-E24B-8275-4167FCF0E65E}"/>
              </a:ext>
            </a:extLst>
          </p:cNvPr>
          <p:cNvSpPr txBox="1"/>
          <p:nvPr/>
        </p:nvSpPr>
        <p:spPr>
          <a:xfrm>
            <a:off x="724642" y="4057154"/>
            <a:ext cx="1777825" cy="265139"/>
          </a:xfrm>
          <a:prstGeom prst="rect">
            <a:avLst/>
          </a:prstGeom>
          <a:noFill/>
        </p:spPr>
        <p:txBody>
          <a:bodyPr wrap="square"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企画提案力</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48" name="テキスト ボックス 47">
            <a:extLst>
              <a:ext uri="{FF2B5EF4-FFF2-40B4-BE49-F238E27FC236}">
                <a16:creationId xmlns:a16="http://schemas.microsoft.com/office/drawing/2014/main" id="{E32C990B-9ED3-4A48-AF36-89394DA8A787}"/>
              </a:ext>
            </a:extLst>
          </p:cNvPr>
          <p:cNvSpPr txBox="1"/>
          <p:nvPr/>
        </p:nvSpPr>
        <p:spPr>
          <a:xfrm>
            <a:off x="735331" y="4472382"/>
            <a:ext cx="1777825" cy="265139"/>
          </a:xfrm>
          <a:prstGeom prst="rect">
            <a:avLst/>
          </a:prstGeom>
          <a:noFill/>
        </p:spPr>
        <p:txBody>
          <a:bodyPr wrap="square"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顧客名簿数</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49" name="テキスト ボックス 48">
            <a:extLst>
              <a:ext uri="{FF2B5EF4-FFF2-40B4-BE49-F238E27FC236}">
                <a16:creationId xmlns:a16="http://schemas.microsoft.com/office/drawing/2014/main" id="{378DFE4E-FE6E-3A44-8FA2-7FC301480D50}"/>
              </a:ext>
            </a:extLst>
          </p:cNvPr>
          <p:cNvSpPr txBox="1"/>
          <p:nvPr/>
        </p:nvSpPr>
        <p:spPr>
          <a:xfrm>
            <a:off x="732642" y="4887611"/>
            <a:ext cx="1777825" cy="265139"/>
          </a:xfrm>
          <a:prstGeom prst="rect">
            <a:avLst/>
          </a:prstGeom>
          <a:noFill/>
        </p:spPr>
        <p:txBody>
          <a:bodyPr wrap="square"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相談対応人員数</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51" name="テキスト ボックス 50">
            <a:extLst>
              <a:ext uri="{FF2B5EF4-FFF2-40B4-BE49-F238E27FC236}">
                <a16:creationId xmlns:a16="http://schemas.microsoft.com/office/drawing/2014/main" id="{197D6D7E-75F1-9947-AC41-3D5593AB609A}"/>
              </a:ext>
            </a:extLst>
          </p:cNvPr>
          <p:cNvSpPr txBox="1"/>
          <p:nvPr/>
        </p:nvSpPr>
        <p:spPr>
          <a:xfrm>
            <a:off x="732642" y="5302839"/>
            <a:ext cx="1777825" cy="265139"/>
          </a:xfrm>
          <a:prstGeom prst="rect">
            <a:avLst/>
          </a:prstGeom>
          <a:noFill/>
        </p:spPr>
        <p:txBody>
          <a:bodyPr wrap="square"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フォロー力</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57" name="テキスト ボックス 56">
            <a:extLst>
              <a:ext uri="{FF2B5EF4-FFF2-40B4-BE49-F238E27FC236}">
                <a16:creationId xmlns:a16="http://schemas.microsoft.com/office/drawing/2014/main" id="{11B99649-1B2B-8B4D-80A3-0BA1B52EA1EA}"/>
              </a:ext>
            </a:extLst>
          </p:cNvPr>
          <p:cNvSpPr txBox="1"/>
          <p:nvPr/>
        </p:nvSpPr>
        <p:spPr>
          <a:xfrm>
            <a:off x="729953" y="5718067"/>
            <a:ext cx="1777825" cy="265139"/>
          </a:xfrm>
          <a:prstGeom prst="rect">
            <a:avLst/>
          </a:prstGeom>
          <a:noFill/>
        </p:spPr>
        <p:txBody>
          <a:bodyPr wrap="square"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顧客満足度</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58" name="テキスト ボックス 57">
            <a:extLst>
              <a:ext uri="{FF2B5EF4-FFF2-40B4-BE49-F238E27FC236}">
                <a16:creationId xmlns:a16="http://schemas.microsoft.com/office/drawing/2014/main" id="{5B58BEDB-8992-0E48-A3A1-2E6727FAF269}"/>
              </a:ext>
            </a:extLst>
          </p:cNvPr>
          <p:cNvSpPr txBox="1"/>
          <p:nvPr/>
        </p:nvSpPr>
        <p:spPr>
          <a:xfrm>
            <a:off x="368434" y="1075502"/>
            <a:ext cx="350964" cy="1245681"/>
          </a:xfrm>
          <a:prstGeom prst="rect">
            <a:avLst/>
          </a:prstGeom>
          <a:noFill/>
        </p:spPr>
        <p:txBody>
          <a:bodyPr vert="eaVert" wrap="square" rtlCol="0" anchor="ctr">
            <a:spAutoFit/>
          </a:bodyPr>
          <a:lstStyle/>
          <a:p>
            <a:pPr algn="ctr"/>
            <a:r>
              <a:rPr lang="ja-JP" altLang="en-US" sz="1000" dirty="0">
                <a:solidFill>
                  <a:schemeClr val="tx1">
                    <a:lumMod val="75000"/>
                    <a:lumOff val="25000"/>
                  </a:schemeClr>
                </a:solidFill>
                <a:latin typeface="Meiryo" panose="020B0604030504040204" pitchFamily="34" charset="-128"/>
                <a:ea typeface="Meiryo" panose="020B0604030504040204" pitchFamily="34" charset="-128"/>
                <a:cs typeface="メイリオ"/>
              </a:rPr>
              <a:t>商品力</a:t>
            </a:r>
            <a:endParaRPr lang="en-US" altLang="ja-JP" sz="10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59" name="テキスト ボックス 58">
            <a:extLst>
              <a:ext uri="{FF2B5EF4-FFF2-40B4-BE49-F238E27FC236}">
                <a16:creationId xmlns:a16="http://schemas.microsoft.com/office/drawing/2014/main" id="{9B42EDD9-F174-A044-BA8A-1418E697B99A}"/>
              </a:ext>
            </a:extLst>
          </p:cNvPr>
          <p:cNvSpPr txBox="1"/>
          <p:nvPr/>
        </p:nvSpPr>
        <p:spPr>
          <a:xfrm>
            <a:off x="368434" y="2321186"/>
            <a:ext cx="350964" cy="1245681"/>
          </a:xfrm>
          <a:prstGeom prst="rect">
            <a:avLst/>
          </a:prstGeom>
          <a:noFill/>
        </p:spPr>
        <p:txBody>
          <a:bodyPr vert="eaVert" wrap="square" rtlCol="0" anchor="ctr">
            <a:spAutoFit/>
          </a:bodyPr>
          <a:lstStyle/>
          <a:p>
            <a:pPr algn="ctr"/>
            <a:r>
              <a:rPr lang="ja-JP" altLang="en-US" sz="1000" dirty="0">
                <a:solidFill>
                  <a:schemeClr val="tx1">
                    <a:lumMod val="75000"/>
                    <a:lumOff val="25000"/>
                  </a:schemeClr>
                </a:solidFill>
                <a:latin typeface="Meiryo" panose="020B0604030504040204" pitchFamily="34" charset="-128"/>
                <a:ea typeface="Meiryo" panose="020B0604030504040204" pitchFamily="34" charset="-128"/>
                <a:cs typeface="メイリオ"/>
              </a:rPr>
              <a:t>企画力</a:t>
            </a:r>
            <a:endParaRPr lang="en-US" altLang="ja-JP" sz="10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60" name="テキスト ボックス 59">
            <a:extLst>
              <a:ext uri="{FF2B5EF4-FFF2-40B4-BE49-F238E27FC236}">
                <a16:creationId xmlns:a16="http://schemas.microsoft.com/office/drawing/2014/main" id="{CA93B735-D3EF-DE46-94E0-D6A5EB5B567E}"/>
              </a:ext>
            </a:extLst>
          </p:cNvPr>
          <p:cNvSpPr txBox="1"/>
          <p:nvPr/>
        </p:nvSpPr>
        <p:spPr>
          <a:xfrm>
            <a:off x="368434" y="3566870"/>
            <a:ext cx="350964" cy="1245682"/>
          </a:xfrm>
          <a:prstGeom prst="rect">
            <a:avLst/>
          </a:prstGeom>
          <a:noFill/>
        </p:spPr>
        <p:txBody>
          <a:bodyPr vert="eaVert" wrap="square" rtlCol="0" anchor="ctr">
            <a:spAutoFit/>
          </a:bodyPr>
          <a:lstStyle/>
          <a:p>
            <a:pPr algn="ctr"/>
            <a:r>
              <a:rPr lang="ja-JP" altLang="en-US" sz="1000" dirty="0">
                <a:solidFill>
                  <a:schemeClr val="tx1">
                    <a:lumMod val="75000"/>
                    <a:lumOff val="25000"/>
                  </a:schemeClr>
                </a:solidFill>
                <a:latin typeface="Meiryo" panose="020B0604030504040204" pitchFamily="34" charset="-128"/>
                <a:ea typeface="Meiryo" panose="020B0604030504040204" pitchFamily="34" charset="-128"/>
                <a:cs typeface="メイリオ"/>
              </a:rPr>
              <a:t>営業力</a:t>
            </a:r>
            <a:endParaRPr lang="en-US" altLang="ja-JP" sz="10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61" name="テキスト ボックス 60">
            <a:extLst>
              <a:ext uri="{FF2B5EF4-FFF2-40B4-BE49-F238E27FC236}">
                <a16:creationId xmlns:a16="http://schemas.microsoft.com/office/drawing/2014/main" id="{FB765748-E5D3-8247-9123-5CE5A5CDB8E1}"/>
              </a:ext>
            </a:extLst>
          </p:cNvPr>
          <p:cNvSpPr txBox="1"/>
          <p:nvPr/>
        </p:nvSpPr>
        <p:spPr>
          <a:xfrm>
            <a:off x="368434" y="4812555"/>
            <a:ext cx="350964" cy="1245684"/>
          </a:xfrm>
          <a:prstGeom prst="rect">
            <a:avLst/>
          </a:prstGeom>
          <a:noFill/>
        </p:spPr>
        <p:txBody>
          <a:bodyPr vert="eaVert" wrap="square" rtlCol="0" anchor="ctr">
            <a:spAutoFit/>
          </a:bodyPr>
          <a:lstStyle/>
          <a:p>
            <a:pPr algn="ctr"/>
            <a:r>
              <a:rPr lang="ja-JP" altLang="en-US" sz="1000" dirty="0">
                <a:solidFill>
                  <a:schemeClr val="tx1">
                    <a:lumMod val="75000"/>
                    <a:lumOff val="25000"/>
                  </a:schemeClr>
                </a:solidFill>
                <a:latin typeface="Meiryo" panose="020B0604030504040204" pitchFamily="34" charset="-128"/>
                <a:ea typeface="Meiryo" panose="020B0604030504040204" pitchFamily="34" charset="-128"/>
                <a:cs typeface="メイリオ"/>
              </a:rPr>
              <a:t>サポート力</a:t>
            </a:r>
            <a:endParaRPr lang="en-US" altLang="ja-JP" sz="10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62" name="テキスト ボックス 61">
            <a:extLst>
              <a:ext uri="{FF2B5EF4-FFF2-40B4-BE49-F238E27FC236}">
                <a16:creationId xmlns:a16="http://schemas.microsoft.com/office/drawing/2014/main" id="{4D380A13-91B3-FC4E-A691-C827F4C19517}"/>
              </a:ext>
            </a:extLst>
          </p:cNvPr>
          <p:cNvSpPr txBox="1"/>
          <p:nvPr/>
        </p:nvSpPr>
        <p:spPr>
          <a:xfrm>
            <a:off x="337288" y="6525361"/>
            <a:ext cx="5193043" cy="215444"/>
          </a:xfrm>
          <a:prstGeom prst="rect">
            <a:avLst/>
          </a:prstGeom>
          <a:noFill/>
        </p:spPr>
        <p:txBody>
          <a:bodyPr wrap="square" rtlCol="0" anchor="t">
            <a:spAutoFit/>
          </a:bodyPr>
          <a:lstStyle/>
          <a:p>
            <a:r>
              <a:rPr kumimoji="1" lang="en-US" altLang="ja-JP" sz="800" dirty="0">
                <a:solidFill>
                  <a:schemeClr val="tx1">
                    <a:lumMod val="75000"/>
                    <a:lumOff val="25000"/>
                  </a:schemeClr>
                </a:solidFill>
                <a:latin typeface="Meiryo" panose="020B0604030504040204" pitchFamily="34" charset="-128"/>
                <a:ea typeface="Meiryo" panose="020B0604030504040204" pitchFamily="34" charset="-128"/>
              </a:rPr>
              <a:t>※</a:t>
            </a:r>
            <a:r>
              <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rPr>
              <a:t>上記の</a:t>
            </a: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分析項目は例でありこの限りではありません。編集してご活用ください。</a:t>
            </a:r>
            <a:endParaRPr kumimoji="1" lang="en-US" altLang="ja-JP" sz="8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90" name="正方形/長方形 89">
            <a:extLst>
              <a:ext uri="{FF2B5EF4-FFF2-40B4-BE49-F238E27FC236}">
                <a16:creationId xmlns:a16="http://schemas.microsoft.com/office/drawing/2014/main" id="{6DABE1FD-F1BF-474D-90D8-499A89CD201A}"/>
              </a:ext>
            </a:extLst>
          </p:cNvPr>
          <p:cNvSpPr/>
          <p:nvPr/>
        </p:nvSpPr>
        <p:spPr>
          <a:xfrm>
            <a:off x="351471" y="1083890"/>
            <a:ext cx="9196656" cy="5406362"/>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1" name="正方形/長方形 90">
            <a:extLst>
              <a:ext uri="{FF2B5EF4-FFF2-40B4-BE49-F238E27FC236}">
                <a16:creationId xmlns:a16="http://schemas.microsoft.com/office/drawing/2014/main" id="{48AD6462-157A-AB47-A8A9-5FCD42BCB7C4}"/>
              </a:ext>
            </a:extLst>
          </p:cNvPr>
          <p:cNvSpPr/>
          <p:nvPr/>
        </p:nvSpPr>
        <p:spPr>
          <a:xfrm>
            <a:off x="2512119" y="684882"/>
            <a:ext cx="7036008" cy="5805369"/>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7237893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角丸四角形 44">
            <a:extLst>
              <a:ext uri="{FF2B5EF4-FFF2-40B4-BE49-F238E27FC236}">
                <a16:creationId xmlns:a16="http://schemas.microsoft.com/office/drawing/2014/main" id="{56580523-A235-4B4D-BB95-E57C7A39D003}"/>
              </a:ext>
            </a:extLst>
          </p:cNvPr>
          <p:cNvSpPr/>
          <p:nvPr/>
        </p:nvSpPr>
        <p:spPr>
          <a:xfrm>
            <a:off x="341815" y="1630017"/>
            <a:ext cx="9231426" cy="4860235"/>
          </a:xfrm>
          <a:prstGeom prst="roundRect">
            <a:avLst>
              <a:gd name="adj" fmla="val 0"/>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sz="1286" dirty="0"/>
          </a:p>
        </p:txBody>
      </p:sp>
      <p:sp>
        <p:nvSpPr>
          <p:cNvPr id="44" name="角丸四角形 43">
            <a:extLst>
              <a:ext uri="{FF2B5EF4-FFF2-40B4-BE49-F238E27FC236}">
                <a16:creationId xmlns:a16="http://schemas.microsoft.com/office/drawing/2014/main" id="{256F558F-35B4-9349-9784-706F1452585A}"/>
              </a:ext>
            </a:extLst>
          </p:cNvPr>
          <p:cNvSpPr/>
          <p:nvPr/>
        </p:nvSpPr>
        <p:spPr>
          <a:xfrm>
            <a:off x="341815" y="686619"/>
            <a:ext cx="9231426" cy="713137"/>
          </a:xfrm>
          <a:prstGeom prst="roundRect">
            <a:avLst>
              <a:gd name="adj" fmla="val 0"/>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sz="1286" dirty="0"/>
          </a:p>
        </p:txBody>
      </p:sp>
      <p:sp>
        <p:nvSpPr>
          <p:cNvPr id="149" name="テキスト ボックス 148">
            <a:extLst>
              <a:ext uri="{FF2B5EF4-FFF2-40B4-BE49-F238E27FC236}">
                <a16:creationId xmlns:a16="http://schemas.microsoft.com/office/drawing/2014/main" id="{019F7E72-42EC-724B-BF31-66A501A1548D}"/>
              </a:ext>
            </a:extLst>
          </p:cNvPr>
          <p:cNvSpPr txBox="1"/>
          <p:nvPr/>
        </p:nvSpPr>
        <p:spPr>
          <a:xfrm>
            <a:off x="389470" y="743318"/>
            <a:ext cx="746751" cy="276999"/>
          </a:xfrm>
          <a:prstGeom prst="rect">
            <a:avLst/>
          </a:prstGeom>
          <a:noFill/>
        </p:spPr>
        <p:txBody>
          <a:bodyPr wrap="square" rtlCol="0" anchor="ctr">
            <a:spAutoFit/>
          </a:bodyPr>
          <a:lstStyle/>
          <a:p>
            <a:r>
              <a:rPr lang="ja-JP" altLang="en-US" sz="1200" dirty="0">
                <a:latin typeface="Meiryo" panose="020B0604030504040204" pitchFamily="34" charset="-128"/>
                <a:ea typeface="Meiryo" panose="020B0604030504040204" pitchFamily="34" charset="-128"/>
              </a:rPr>
              <a:t>テーマ</a:t>
            </a:r>
            <a:endParaRPr kumimoji="1" lang="ja-JP" altLang="en-US" sz="1200" dirty="0">
              <a:latin typeface="Meiryo" panose="020B0604030504040204" pitchFamily="34" charset="-128"/>
              <a:ea typeface="Meiryo" panose="020B0604030504040204" pitchFamily="34" charset="-128"/>
            </a:endParaRPr>
          </a:p>
        </p:txBody>
      </p:sp>
      <p:cxnSp>
        <p:nvCxnSpPr>
          <p:cNvPr id="22" name="直線コネクタ 21"/>
          <p:cNvCxnSpPr/>
          <p:nvPr/>
        </p:nvCxnSpPr>
        <p:spPr>
          <a:xfrm>
            <a:off x="3411315" y="1630019"/>
            <a:ext cx="9349" cy="4860234"/>
          </a:xfrm>
          <a:prstGeom prst="line">
            <a:avLst/>
          </a:prstGeom>
          <a:ln w="1905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5" name="直線コネクタ 24"/>
          <p:cNvCxnSpPr/>
          <p:nvPr/>
        </p:nvCxnSpPr>
        <p:spPr>
          <a:xfrm>
            <a:off x="6485342" y="1630019"/>
            <a:ext cx="9349" cy="4860234"/>
          </a:xfrm>
          <a:prstGeom prst="line">
            <a:avLst/>
          </a:prstGeom>
          <a:ln w="1905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6" name="直線コネクタ 35"/>
          <p:cNvCxnSpPr/>
          <p:nvPr/>
        </p:nvCxnSpPr>
        <p:spPr>
          <a:xfrm>
            <a:off x="337288" y="2440057"/>
            <a:ext cx="9221201"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7" name="直線コネクタ 36"/>
          <p:cNvCxnSpPr/>
          <p:nvPr/>
        </p:nvCxnSpPr>
        <p:spPr>
          <a:xfrm>
            <a:off x="337288" y="3250095"/>
            <a:ext cx="9221201"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8" name="直線コネクタ 37"/>
          <p:cNvCxnSpPr/>
          <p:nvPr/>
        </p:nvCxnSpPr>
        <p:spPr>
          <a:xfrm>
            <a:off x="337288" y="4870172"/>
            <a:ext cx="9221201"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9" name="直線コネクタ 38"/>
          <p:cNvCxnSpPr/>
          <p:nvPr/>
        </p:nvCxnSpPr>
        <p:spPr>
          <a:xfrm>
            <a:off x="337288" y="5680210"/>
            <a:ext cx="9221201"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48" name="直線コネクタ 147">
            <a:extLst>
              <a:ext uri="{FF2B5EF4-FFF2-40B4-BE49-F238E27FC236}">
                <a16:creationId xmlns:a16="http://schemas.microsoft.com/office/drawing/2014/main" id="{7AEC6E6C-388C-DE49-891C-664FD19665B0}"/>
              </a:ext>
            </a:extLst>
          </p:cNvPr>
          <p:cNvCxnSpPr/>
          <p:nvPr/>
        </p:nvCxnSpPr>
        <p:spPr>
          <a:xfrm>
            <a:off x="337288" y="4060134"/>
            <a:ext cx="9221201"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40" name="テキスト ボックス 39">
            <a:extLst>
              <a:ext uri="{FF2B5EF4-FFF2-40B4-BE49-F238E27FC236}">
                <a16:creationId xmlns:a16="http://schemas.microsoft.com/office/drawing/2014/main" id="{C0B8EFEE-F977-2F46-946D-DF220EE30E80}"/>
              </a:ext>
            </a:extLst>
          </p:cNvPr>
          <p:cNvSpPr txBox="1"/>
          <p:nvPr/>
        </p:nvSpPr>
        <p:spPr>
          <a:xfrm>
            <a:off x="463308" y="238540"/>
            <a:ext cx="2036135" cy="276999"/>
          </a:xfrm>
          <a:prstGeom prst="rect">
            <a:avLst/>
          </a:prstGeom>
          <a:noFill/>
        </p:spPr>
        <p:txBody>
          <a:bodyPr wrap="none" rtlCol="0">
            <a:spAutoFit/>
          </a:bodyPr>
          <a:lstStyle/>
          <a:p>
            <a:r>
              <a:rPr kumimoji="1" lang="en-US" altLang="ja-JP" sz="1200" b="1" dirty="0">
                <a:solidFill>
                  <a:schemeClr val="tx1">
                    <a:lumMod val="75000"/>
                    <a:lumOff val="25000"/>
                  </a:schemeClr>
                </a:solidFill>
                <a:latin typeface="Meiryo" panose="020B0604030504040204" pitchFamily="34" charset="-128"/>
                <a:ea typeface="Meiryo" panose="020B0604030504040204" pitchFamily="34" charset="-128"/>
              </a:rPr>
              <a:t>22_</a:t>
            </a:r>
            <a:r>
              <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rPr>
              <a:t>ブレインライティング</a:t>
            </a:r>
          </a:p>
        </p:txBody>
      </p:sp>
    </p:spTree>
    <p:extLst>
      <p:ext uri="{BB962C8B-B14F-4D97-AF65-F5344CB8AC3E}">
        <p14:creationId xmlns:p14="http://schemas.microsoft.com/office/powerpoint/2010/main" val="29517258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線コネクタ 12"/>
          <p:cNvCxnSpPr/>
          <p:nvPr/>
        </p:nvCxnSpPr>
        <p:spPr>
          <a:xfrm>
            <a:off x="337288" y="2621032"/>
            <a:ext cx="9221200" cy="0"/>
          </a:xfrm>
          <a:prstGeom prst="line">
            <a:avLst/>
          </a:prstGeom>
          <a:ln w="1905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4" name="直線コネクタ 13"/>
          <p:cNvCxnSpPr/>
          <p:nvPr/>
        </p:nvCxnSpPr>
        <p:spPr>
          <a:xfrm>
            <a:off x="337288" y="4555642"/>
            <a:ext cx="9221200" cy="0"/>
          </a:xfrm>
          <a:prstGeom prst="line">
            <a:avLst/>
          </a:prstGeom>
          <a:ln w="1905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2" name="直線コネクタ 21"/>
          <p:cNvCxnSpPr/>
          <p:nvPr/>
        </p:nvCxnSpPr>
        <p:spPr>
          <a:xfrm>
            <a:off x="3411315" y="686423"/>
            <a:ext cx="9349" cy="5803830"/>
          </a:xfrm>
          <a:prstGeom prst="line">
            <a:avLst/>
          </a:prstGeom>
          <a:ln w="1905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5" name="直線コネクタ 24"/>
          <p:cNvCxnSpPr/>
          <p:nvPr/>
        </p:nvCxnSpPr>
        <p:spPr>
          <a:xfrm>
            <a:off x="6485342" y="686423"/>
            <a:ext cx="9349" cy="5803830"/>
          </a:xfrm>
          <a:prstGeom prst="line">
            <a:avLst/>
          </a:prstGeom>
          <a:ln w="1905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6" name="直線コネクタ 25"/>
          <p:cNvCxnSpPr/>
          <p:nvPr/>
        </p:nvCxnSpPr>
        <p:spPr>
          <a:xfrm>
            <a:off x="1361963" y="686423"/>
            <a:ext cx="9349" cy="580383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7" name="直線コネクタ 26"/>
          <p:cNvCxnSpPr/>
          <p:nvPr/>
        </p:nvCxnSpPr>
        <p:spPr>
          <a:xfrm>
            <a:off x="4435990" y="686423"/>
            <a:ext cx="9349" cy="580383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8" name="直線コネクタ 27"/>
          <p:cNvCxnSpPr/>
          <p:nvPr/>
        </p:nvCxnSpPr>
        <p:spPr>
          <a:xfrm>
            <a:off x="2386640" y="686423"/>
            <a:ext cx="9349" cy="580383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9" name="直線コネクタ 28"/>
          <p:cNvCxnSpPr/>
          <p:nvPr/>
        </p:nvCxnSpPr>
        <p:spPr>
          <a:xfrm>
            <a:off x="5460667" y="686423"/>
            <a:ext cx="9349" cy="580383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0" name="直線コネクタ 29"/>
          <p:cNvCxnSpPr/>
          <p:nvPr/>
        </p:nvCxnSpPr>
        <p:spPr>
          <a:xfrm>
            <a:off x="7510017" y="686423"/>
            <a:ext cx="9349" cy="580383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3" name="直線コネクタ 32"/>
          <p:cNvCxnSpPr/>
          <p:nvPr/>
        </p:nvCxnSpPr>
        <p:spPr>
          <a:xfrm>
            <a:off x="8534692" y="686423"/>
            <a:ext cx="9349" cy="580383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4" name="直線コネクタ 33"/>
          <p:cNvCxnSpPr/>
          <p:nvPr/>
        </p:nvCxnSpPr>
        <p:spPr>
          <a:xfrm>
            <a:off x="337288" y="1331293"/>
            <a:ext cx="9221200"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5" name="直線コネクタ 34"/>
          <p:cNvCxnSpPr/>
          <p:nvPr/>
        </p:nvCxnSpPr>
        <p:spPr>
          <a:xfrm>
            <a:off x="337288" y="1976163"/>
            <a:ext cx="9221200"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6" name="直線コネクタ 35"/>
          <p:cNvCxnSpPr/>
          <p:nvPr/>
        </p:nvCxnSpPr>
        <p:spPr>
          <a:xfrm>
            <a:off x="337288" y="3265902"/>
            <a:ext cx="9221200"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7" name="直線コネクタ 36"/>
          <p:cNvCxnSpPr/>
          <p:nvPr/>
        </p:nvCxnSpPr>
        <p:spPr>
          <a:xfrm>
            <a:off x="337288" y="3910772"/>
            <a:ext cx="9221200"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8" name="直線コネクタ 37"/>
          <p:cNvCxnSpPr/>
          <p:nvPr/>
        </p:nvCxnSpPr>
        <p:spPr>
          <a:xfrm>
            <a:off x="337288" y="5200512"/>
            <a:ext cx="9221200"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9" name="直線コネクタ 38"/>
          <p:cNvCxnSpPr/>
          <p:nvPr/>
        </p:nvCxnSpPr>
        <p:spPr>
          <a:xfrm>
            <a:off x="337288" y="5845381"/>
            <a:ext cx="9221200"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22" name="テキスト ボックス 121">
            <a:extLst>
              <a:ext uri="{FF2B5EF4-FFF2-40B4-BE49-F238E27FC236}">
                <a16:creationId xmlns:a16="http://schemas.microsoft.com/office/drawing/2014/main" id="{37786D0B-173A-F347-A3AB-70F33A67D2B7}"/>
              </a:ext>
            </a:extLst>
          </p:cNvPr>
          <p:cNvSpPr txBox="1"/>
          <p:nvPr/>
        </p:nvSpPr>
        <p:spPr>
          <a:xfrm>
            <a:off x="463308" y="238540"/>
            <a:ext cx="1420582" cy="276999"/>
          </a:xfrm>
          <a:prstGeom prst="rect">
            <a:avLst/>
          </a:prstGeom>
          <a:noFill/>
        </p:spPr>
        <p:txBody>
          <a:bodyPr wrap="none" rtlCol="0">
            <a:spAutoFit/>
          </a:bodyPr>
          <a:lstStyle/>
          <a:p>
            <a:r>
              <a:rPr lang="en-US" altLang="ja-JP" sz="1200" b="1" dirty="0">
                <a:solidFill>
                  <a:schemeClr val="tx1">
                    <a:lumMod val="75000"/>
                    <a:lumOff val="25000"/>
                  </a:schemeClr>
                </a:solidFill>
                <a:latin typeface="Meiryo" panose="020B0604030504040204" pitchFamily="34" charset="-128"/>
                <a:ea typeface="Meiryo" panose="020B0604030504040204" pitchFamily="34" charset="-128"/>
              </a:rPr>
              <a:t>23_</a:t>
            </a:r>
            <a:r>
              <a:rPr lang="ja-JP" altLang="en-US" sz="1200" b="1" dirty="0">
                <a:solidFill>
                  <a:schemeClr val="tx1">
                    <a:lumMod val="75000"/>
                    <a:lumOff val="25000"/>
                  </a:schemeClr>
                </a:solidFill>
                <a:latin typeface="Meiryo" panose="020B0604030504040204" pitchFamily="34" charset="-128"/>
                <a:ea typeface="Meiryo" panose="020B0604030504040204" pitchFamily="34" charset="-128"/>
              </a:rPr>
              <a:t>マンダラート</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0" name="正方形/長方形 19">
            <a:extLst>
              <a:ext uri="{FF2B5EF4-FFF2-40B4-BE49-F238E27FC236}">
                <a16:creationId xmlns:a16="http://schemas.microsoft.com/office/drawing/2014/main" id="{74F50473-8FEF-2D4D-8364-F0BFFC588258}"/>
              </a:ext>
            </a:extLst>
          </p:cNvPr>
          <p:cNvSpPr/>
          <p:nvPr/>
        </p:nvSpPr>
        <p:spPr>
          <a:xfrm>
            <a:off x="337288" y="686422"/>
            <a:ext cx="9231425" cy="5803830"/>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7480180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角丸四角形 405">
            <a:extLst>
              <a:ext uri="{FF2B5EF4-FFF2-40B4-BE49-F238E27FC236}">
                <a16:creationId xmlns:a16="http://schemas.microsoft.com/office/drawing/2014/main" id="{FBF28E6A-AF26-C347-A0AE-951F08E434FA}"/>
              </a:ext>
            </a:extLst>
          </p:cNvPr>
          <p:cNvSpPr/>
          <p:nvPr/>
        </p:nvSpPr>
        <p:spPr>
          <a:xfrm>
            <a:off x="1570383" y="686423"/>
            <a:ext cx="7998331" cy="953740"/>
          </a:xfrm>
          <a:prstGeom prst="roundRect">
            <a:avLst>
              <a:gd name="adj" fmla="val 0"/>
            </a:avLst>
          </a:prstGeom>
          <a:solidFill>
            <a:schemeClr val="accent6">
              <a:lumMod val="20000"/>
              <a:lumOff val="80000"/>
            </a:schemeClr>
          </a:solidFill>
          <a:ln w="317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b="1">
              <a:latin typeface="Meiryo" panose="020B0604030504040204" pitchFamily="34" charset="-128"/>
              <a:ea typeface="Meiryo" panose="020B0604030504040204" pitchFamily="34" charset="-128"/>
            </a:endParaRPr>
          </a:p>
        </p:txBody>
      </p:sp>
      <p:sp>
        <p:nvSpPr>
          <p:cNvPr id="393" name="角丸四角形 392">
            <a:extLst>
              <a:ext uri="{FF2B5EF4-FFF2-40B4-BE49-F238E27FC236}">
                <a16:creationId xmlns:a16="http://schemas.microsoft.com/office/drawing/2014/main" id="{F6039AFC-AF40-1043-95E5-AEC5BCCCB0B1}"/>
              </a:ext>
            </a:extLst>
          </p:cNvPr>
          <p:cNvSpPr/>
          <p:nvPr/>
        </p:nvSpPr>
        <p:spPr>
          <a:xfrm>
            <a:off x="351870" y="1640162"/>
            <a:ext cx="1218511" cy="4838463"/>
          </a:xfrm>
          <a:prstGeom prst="roundRect">
            <a:avLst>
              <a:gd name="adj" fmla="val 0"/>
            </a:avLst>
          </a:prstGeom>
          <a:solidFill>
            <a:schemeClr val="accent6">
              <a:lumMod val="20000"/>
              <a:lumOff val="80000"/>
            </a:schemeClr>
          </a:solidFill>
          <a:ln w="317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Meiryo" panose="020B0604030504040204" pitchFamily="34" charset="-128"/>
              <a:ea typeface="Meiryo" panose="020B0604030504040204" pitchFamily="34" charset="-128"/>
            </a:endParaRPr>
          </a:p>
        </p:txBody>
      </p:sp>
      <p:cxnSp>
        <p:nvCxnSpPr>
          <p:cNvPr id="236" name="直線コネクタ 235">
            <a:extLst>
              <a:ext uri="{FF2B5EF4-FFF2-40B4-BE49-F238E27FC236}">
                <a16:creationId xmlns:a16="http://schemas.microsoft.com/office/drawing/2014/main" id="{9DA85D58-A29C-5042-9036-5E7B45D1C46D}"/>
              </a:ext>
            </a:extLst>
          </p:cNvPr>
          <p:cNvCxnSpPr/>
          <p:nvPr/>
        </p:nvCxnSpPr>
        <p:spPr>
          <a:xfrm flipV="1">
            <a:off x="337288" y="3260735"/>
            <a:ext cx="9231426" cy="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37" name="直線コネクタ 236">
            <a:extLst>
              <a:ext uri="{FF2B5EF4-FFF2-40B4-BE49-F238E27FC236}">
                <a16:creationId xmlns:a16="http://schemas.microsoft.com/office/drawing/2014/main" id="{C406301D-5907-714B-AA1D-9EDD541153F4}"/>
              </a:ext>
            </a:extLst>
          </p:cNvPr>
          <p:cNvCxnSpPr/>
          <p:nvPr/>
        </p:nvCxnSpPr>
        <p:spPr>
          <a:xfrm flipV="1">
            <a:off x="337288" y="4869679"/>
            <a:ext cx="9231426" cy="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79" name="直線コネクタ 378">
            <a:extLst>
              <a:ext uri="{FF2B5EF4-FFF2-40B4-BE49-F238E27FC236}">
                <a16:creationId xmlns:a16="http://schemas.microsoft.com/office/drawing/2014/main" id="{9266CA27-94CA-F240-BEC8-58B1F204007C}"/>
              </a:ext>
            </a:extLst>
          </p:cNvPr>
          <p:cNvCxnSpPr>
            <a:cxnSpLocks/>
          </p:cNvCxnSpPr>
          <p:nvPr/>
        </p:nvCxnSpPr>
        <p:spPr>
          <a:xfrm>
            <a:off x="4236493" y="686423"/>
            <a:ext cx="0" cy="5792203"/>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91" name="直線コネクタ 390">
            <a:extLst>
              <a:ext uri="{FF2B5EF4-FFF2-40B4-BE49-F238E27FC236}">
                <a16:creationId xmlns:a16="http://schemas.microsoft.com/office/drawing/2014/main" id="{C8ABC5BD-1EB1-634C-8A19-5EAADC597FAE}"/>
              </a:ext>
            </a:extLst>
          </p:cNvPr>
          <p:cNvCxnSpPr>
            <a:cxnSpLocks/>
          </p:cNvCxnSpPr>
          <p:nvPr/>
        </p:nvCxnSpPr>
        <p:spPr>
          <a:xfrm>
            <a:off x="6902603" y="686423"/>
            <a:ext cx="0" cy="5792203"/>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8" name="テキスト ボックス 17">
            <a:extLst>
              <a:ext uri="{FF2B5EF4-FFF2-40B4-BE49-F238E27FC236}">
                <a16:creationId xmlns:a16="http://schemas.microsoft.com/office/drawing/2014/main" id="{ABB103E4-A8B3-7245-A159-F35111D137D5}"/>
              </a:ext>
            </a:extLst>
          </p:cNvPr>
          <p:cNvSpPr txBox="1"/>
          <p:nvPr/>
        </p:nvSpPr>
        <p:spPr>
          <a:xfrm>
            <a:off x="619237" y="2302373"/>
            <a:ext cx="683777" cy="307777"/>
          </a:xfrm>
          <a:prstGeom prst="rect">
            <a:avLst/>
          </a:prstGeom>
          <a:noFill/>
        </p:spPr>
        <p:txBody>
          <a:bodyPr wrap="square" rtlCol="0" anchor="ctr">
            <a:spAutoFit/>
          </a:bodyPr>
          <a:lstStyle/>
          <a:p>
            <a:pPr algn="ctr"/>
            <a:r>
              <a:rPr lang="ja-JP" altLang="en-US" sz="1400" b="1" dirty="0">
                <a:solidFill>
                  <a:schemeClr val="tx1">
                    <a:lumMod val="75000"/>
                    <a:lumOff val="25000"/>
                  </a:schemeClr>
                </a:solidFill>
                <a:latin typeface="Meiryo" panose="020B0604030504040204" pitchFamily="34" charset="-128"/>
                <a:ea typeface="Meiryo" panose="020B0604030504040204" pitchFamily="34" charset="-128"/>
              </a:rPr>
              <a:t>要素</a:t>
            </a:r>
            <a:r>
              <a:rPr lang="en-US" altLang="ja-JP" sz="1400" b="1" dirty="0">
                <a:solidFill>
                  <a:schemeClr val="tx1">
                    <a:lumMod val="75000"/>
                    <a:lumOff val="25000"/>
                  </a:schemeClr>
                </a:solidFill>
                <a:latin typeface="Meiryo" panose="020B0604030504040204" pitchFamily="34" charset="-128"/>
                <a:ea typeface="Meiryo" panose="020B0604030504040204" pitchFamily="34" charset="-128"/>
              </a:rPr>
              <a:t>1</a:t>
            </a:r>
          </a:p>
        </p:txBody>
      </p:sp>
      <p:sp>
        <p:nvSpPr>
          <p:cNvPr id="407" name="テキスト ボックス 406">
            <a:extLst>
              <a:ext uri="{FF2B5EF4-FFF2-40B4-BE49-F238E27FC236}">
                <a16:creationId xmlns:a16="http://schemas.microsoft.com/office/drawing/2014/main" id="{58414A42-48F1-C04C-941E-81B490062E6E}"/>
              </a:ext>
            </a:extLst>
          </p:cNvPr>
          <p:cNvSpPr txBox="1"/>
          <p:nvPr/>
        </p:nvSpPr>
        <p:spPr>
          <a:xfrm>
            <a:off x="619237" y="3911318"/>
            <a:ext cx="683777" cy="307777"/>
          </a:xfrm>
          <a:prstGeom prst="rect">
            <a:avLst/>
          </a:prstGeom>
          <a:noFill/>
        </p:spPr>
        <p:txBody>
          <a:bodyPr wrap="none" rtlCol="0" anchor="ctr">
            <a:spAutoFit/>
          </a:bodyPr>
          <a:lstStyle/>
          <a:p>
            <a:pPr algn="ctr"/>
            <a:r>
              <a:rPr kumimoji="1" lang="ja-JP" altLang="en-US" sz="1400" b="1" dirty="0">
                <a:solidFill>
                  <a:schemeClr val="tx1">
                    <a:lumMod val="75000"/>
                    <a:lumOff val="25000"/>
                  </a:schemeClr>
                </a:solidFill>
                <a:latin typeface="Meiryo" panose="020B0604030504040204" pitchFamily="34" charset="-128"/>
                <a:ea typeface="Meiryo" panose="020B0604030504040204" pitchFamily="34" charset="-128"/>
              </a:rPr>
              <a:t>要素</a:t>
            </a:r>
            <a:r>
              <a:rPr kumimoji="1" lang="en-US" altLang="ja-JP" sz="1400" b="1" dirty="0">
                <a:solidFill>
                  <a:schemeClr val="tx1">
                    <a:lumMod val="75000"/>
                    <a:lumOff val="25000"/>
                  </a:schemeClr>
                </a:solidFill>
                <a:latin typeface="Meiryo" panose="020B0604030504040204" pitchFamily="34" charset="-128"/>
                <a:ea typeface="Meiryo" panose="020B0604030504040204" pitchFamily="34" charset="-128"/>
              </a:rPr>
              <a:t>2</a:t>
            </a:r>
            <a:endParaRPr kumimoji="1" lang="ja-JP" altLang="en-US" sz="14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408" name="テキスト ボックス 407">
            <a:extLst>
              <a:ext uri="{FF2B5EF4-FFF2-40B4-BE49-F238E27FC236}">
                <a16:creationId xmlns:a16="http://schemas.microsoft.com/office/drawing/2014/main" id="{61E8C92F-5D19-4A42-8CAE-1B780BEFB8B8}"/>
              </a:ext>
            </a:extLst>
          </p:cNvPr>
          <p:cNvSpPr txBox="1"/>
          <p:nvPr/>
        </p:nvSpPr>
        <p:spPr>
          <a:xfrm>
            <a:off x="619237" y="5520262"/>
            <a:ext cx="683777" cy="307777"/>
          </a:xfrm>
          <a:prstGeom prst="rect">
            <a:avLst/>
          </a:prstGeom>
          <a:noFill/>
        </p:spPr>
        <p:txBody>
          <a:bodyPr wrap="none" rtlCol="0" anchor="ctr">
            <a:spAutoFit/>
          </a:bodyPr>
          <a:lstStyle/>
          <a:p>
            <a:pPr algn="ctr"/>
            <a:r>
              <a:rPr kumimoji="1" lang="ja-JP" altLang="en-US" sz="1400" b="1" dirty="0">
                <a:solidFill>
                  <a:schemeClr val="tx1">
                    <a:lumMod val="75000"/>
                    <a:lumOff val="25000"/>
                  </a:schemeClr>
                </a:solidFill>
                <a:latin typeface="Meiryo" panose="020B0604030504040204" pitchFamily="34" charset="-128"/>
                <a:ea typeface="Meiryo" panose="020B0604030504040204" pitchFamily="34" charset="-128"/>
              </a:rPr>
              <a:t>要素</a:t>
            </a:r>
            <a:r>
              <a:rPr kumimoji="1" lang="en-US" altLang="ja-JP" sz="1400" b="1" dirty="0">
                <a:solidFill>
                  <a:schemeClr val="tx1">
                    <a:lumMod val="75000"/>
                    <a:lumOff val="25000"/>
                  </a:schemeClr>
                </a:solidFill>
                <a:latin typeface="Meiryo" panose="020B0604030504040204" pitchFamily="34" charset="-128"/>
                <a:ea typeface="Meiryo" panose="020B0604030504040204" pitchFamily="34" charset="-128"/>
              </a:rPr>
              <a:t>3</a:t>
            </a:r>
            <a:endParaRPr kumimoji="1" lang="ja-JP" altLang="en-US" sz="14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4" name="テキスト ボックス 33">
            <a:extLst>
              <a:ext uri="{FF2B5EF4-FFF2-40B4-BE49-F238E27FC236}">
                <a16:creationId xmlns:a16="http://schemas.microsoft.com/office/drawing/2014/main" id="{3DF766D9-FDCE-504F-9CBA-D153A2A00155}"/>
              </a:ext>
            </a:extLst>
          </p:cNvPr>
          <p:cNvSpPr txBox="1"/>
          <p:nvPr/>
        </p:nvSpPr>
        <p:spPr>
          <a:xfrm>
            <a:off x="463308" y="238540"/>
            <a:ext cx="1266693" cy="276999"/>
          </a:xfrm>
          <a:prstGeom prst="rect">
            <a:avLst/>
          </a:prstGeom>
          <a:noFill/>
        </p:spPr>
        <p:txBody>
          <a:bodyPr wrap="none" rtlCol="0">
            <a:spAutoFit/>
          </a:bodyPr>
          <a:lstStyle/>
          <a:p>
            <a:r>
              <a:rPr lang="en-US" altLang="ja-JP" sz="1200" b="1" dirty="0">
                <a:solidFill>
                  <a:schemeClr val="tx1">
                    <a:lumMod val="75000"/>
                    <a:lumOff val="25000"/>
                  </a:schemeClr>
                </a:solidFill>
                <a:latin typeface="Meiryo" panose="020B0604030504040204" pitchFamily="34" charset="-128"/>
                <a:ea typeface="Meiryo" panose="020B0604030504040204" pitchFamily="34" charset="-128"/>
              </a:rPr>
              <a:t>24_</a:t>
            </a:r>
            <a:r>
              <a:rPr lang="ja-JP" altLang="en-US" sz="1200" b="1" dirty="0">
                <a:solidFill>
                  <a:schemeClr val="tx1">
                    <a:lumMod val="75000"/>
                    <a:lumOff val="25000"/>
                  </a:schemeClr>
                </a:solidFill>
                <a:latin typeface="Meiryo" panose="020B0604030504040204" pitchFamily="34" charset="-128"/>
                <a:ea typeface="Meiryo" panose="020B0604030504040204" pitchFamily="34" charset="-128"/>
              </a:rPr>
              <a:t>形態分析法</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9" name="正方形/長方形 18">
            <a:extLst>
              <a:ext uri="{FF2B5EF4-FFF2-40B4-BE49-F238E27FC236}">
                <a16:creationId xmlns:a16="http://schemas.microsoft.com/office/drawing/2014/main" id="{0AF770FC-3FB7-8A45-AFC3-46AD05236BFF}"/>
              </a:ext>
            </a:extLst>
          </p:cNvPr>
          <p:cNvSpPr/>
          <p:nvPr/>
        </p:nvSpPr>
        <p:spPr>
          <a:xfrm>
            <a:off x="337288" y="1640163"/>
            <a:ext cx="9231425" cy="4850088"/>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2ED90AF8-CBEA-EF40-87E6-F91A5C09DEE2}"/>
              </a:ext>
            </a:extLst>
          </p:cNvPr>
          <p:cNvSpPr/>
          <p:nvPr/>
        </p:nvSpPr>
        <p:spPr>
          <a:xfrm>
            <a:off x="1570383" y="686424"/>
            <a:ext cx="7998329" cy="5803828"/>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548105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正方形/長方形 134">
            <a:extLst>
              <a:ext uri="{FF2B5EF4-FFF2-40B4-BE49-F238E27FC236}">
                <a16:creationId xmlns:a16="http://schemas.microsoft.com/office/drawing/2014/main" id="{7021DAB1-2E50-3C42-A3E8-88B1E1239A61}"/>
              </a:ext>
            </a:extLst>
          </p:cNvPr>
          <p:cNvSpPr/>
          <p:nvPr/>
        </p:nvSpPr>
        <p:spPr>
          <a:xfrm>
            <a:off x="337288" y="686423"/>
            <a:ext cx="530991" cy="5803830"/>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cxnSp>
        <p:nvCxnSpPr>
          <p:cNvPr id="123" name="直線コネクタ 122">
            <a:extLst>
              <a:ext uri="{FF2B5EF4-FFF2-40B4-BE49-F238E27FC236}">
                <a16:creationId xmlns:a16="http://schemas.microsoft.com/office/drawing/2014/main" id="{9EA61058-B86F-EA4D-B0D3-C04C9506048F}"/>
              </a:ext>
            </a:extLst>
          </p:cNvPr>
          <p:cNvCxnSpPr>
            <a:cxnSpLocks/>
          </p:cNvCxnSpPr>
          <p:nvPr/>
        </p:nvCxnSpPr>
        <p:spPr>
          <a:xfrm>
            <a:off x="868279" y="686423"/>
            <a:ext cx="0" cy="580383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24" name="直線コネクタ 123">
            <a:extLst>
              <a:ext uri="{FF2B5EF4-FFF2-40B4-BE49-F238E27FC236}">
                <a16:creationId xmlns:a16="http://schemas.microsoft.com/office/drawing/2014/main" id="{F1377DE7-2BFA-DF46-AD23-3DB088439799}"/>
              </a:ext>
            </a:extLst>
          </p:cNvPr>
          <p:cNvCxnSpPr>
            <a:cxnSpLocks/>
          </p:cNvCxnSpPr>
          <p:nvPr/>
        </p:nvCxnSpPr>
        <p:spPr>
          <a:xfrm>
            <a:off x="338835" y="2131383"/>
            <a:ext cx="9228333"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25" name="直線コネクタ 124">
            <a:extLst>
              <a:ext uri="{FF2B5EF4-FFF2-40B4-BE49-F238E27FC236}">
                <a16:creationId xmlns:a16="http://schemas.microsoft.com/office/drawing/2014/main" id="{9F90473D-F48A-E547-9D44-0132E4073A40}"/>
              </a:ext>
            </a:extLst>
          </p:cNvPr>
          <p:cNvCxnSpPr>
            <a:cxnSpLocks/>
          </p:cNvCxnSpPr>
          <p:nvPr/>
        </p:nvCxnSpPr>
        <p:spPr>
          <a:xfrm>
            <a:off x="338835" y="3576340"/>
            <a:ext cx="9228333"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30" name="直線コネクタ 129">
            <a:extLst>
              <a:ext uri="{FF2B5EF4-FFF2-40B4-BE49-F238E27FC236}">
                <a16:creationId xmlns:a16="http://schemas.microsoft.com/office/drawing/2014/main" id="{EDC5983E-03E1-F84A-A31C-ED7C951DF261}"/>
              </a:ext>
            </a:extLst>
          </p:cNvPr>
          <p:cNvCxnSpPr>
            <a:cxnSpLocks/>
          </p:cNvCxnSpPr>
          <p:nvPr/>
        </p:nvCxnSpPr>
        <p:spPr>
          <a:xfrm>
            <a:off x="338835" y="5021298"/>
            <a:ext cx="9228333"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46" name="テキスト ボックス 145">
            <a:extLst>
              <a:ext uri="{FF2B5EF4-FFF2-40B4-BE49-F238E27FC236}">
                <a16:creationId xmlns:a16="http://schemas.microsoft.com/office/drawing/2014/main" id="{2FBA3C92-F374-924C-86C9-DCD787E02AEE}"/>
              </a:ext>
            </a:extLst>
          </p:cNvPr>
          <p:cNvSpPr txBox="1"/>
          <p:nvPr/>
        </p:nvSpPr>
        <p:spPr>
          <a:xfrm>
            <a:off x="427309" y="686424"/>
            <a:ext cx="350949" cy="1420961"/>
          </a:xfrm>
          <a:prstGeom prst="rect">
            <a:avLst/>
          </a:prstGeom>
          <a:noFill/>
        </p:spPr>
        <p:txBody>
          <a:bodyPr vert="eaVert" wrap="square" rtlCol="0" anchor="ctr">
            <a:spAutoFit/>
          </a:bodyPr>
          <a:lstStyle/>
          <a:p>
            <a:pPr algn="ctr"/>
            <a:r>
              <a:rPr lang="ja-JP" altLang="en-US" sz="1000" dirty="0">
                <a:solidFill>
                  <a:schemeClr val="tx1">
                    <a:lumMod val="75000"/>
                    <a:lumOff val="25000"/>
                  </a:schemeClr>
                </a:solidFill>
                <a:latin typeface="Meiryo" panose="020B0604030504040204" pitchFamily="34" charset="-128"/>
                <a:ea typeface="Meiryo" panose="020B0604030504040204" pitchFamily="34" charset="-128"/>
                <a:cs typeface="メイリオ"/>
              </a:rPr>
              <a:t>誰が</a:t>
            </a:r>
            <a:endParaRPr lang="en-US" altLang="ja-JP" sz="10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151" name="テキスト ボックス 150">
            <a:extLst>
              <a:ext uri="{FF2B5EF4-FFF2-40B4-BE49-F238E27FC236}">
                <a16:creationId xmlns:a16="http://schemas.microsoft.com/office/drawing/2014/main" id="{534755E6-E07F-6C46-8B41-594ACA022961}"/>
              </a:ext>
            </a:extLst>
          </p:cNvPr>
          <p:cNvSpPr txBox="1"/>
          <p:nvPr/>
        </p:nvSpPr>
        <p:spPr>
          <a:xfrm>
            <a:off x="427309" y="2131380"/>
            <a:ext cx="350949" cy="1444959"/>
          </a:xfrm>
          <a:prstGeom prst="rect">
            <a:avLst/>
          </a:prstGeom>
          <a:noFill/>
        </p:spPr>
        <p:txBody>
          <a:bodyPr vert="eaVert" wrap="square" rtlCol="0" anchor="ctr">
            <a:spAutoFit/>
          </a:bodyPr>
          <a:lstStyle/>
          <a:p>
            <a:pPr algn="ctr"/>
            <a:r>
              <a:rPr lang="ja-JP" altLang="en-US" sz="1000" dirty="0">
                <a:solidFill>
                  <a:schemeClr val="tx1">
                    <a:lumMod val="75000"/>
                    <a:lumOff val="25000"/>
                  </a:schemeClr>
                </a:solidFill>
                <a:latin typeface="Meiryo" panose="020B0604030504040204" pitchFamily="34" charset="-128"/>
                <a:ea typeface="Meiryo" panose="020B0604030504040204" pitchFamily="34" charset="-128"/>
                <a:cs typeface="メイリオ"/>
              </a:rPr>
              <a:t>いつ</a:t>
            </a:r>
            <a:endParaRPr lang="en-US" altLang="ja-JP" sz="10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158" name="テキスト ボックス 157">
            <a:extLst>
              <a:ext uri="{FF2B5EF4-FFF2-40B4-BE49-F238E27FC236}">
                <a16:creationId xmlns:a16="http://schemas.microsoft.com/office/drawing/2014/main" id="{CC915135-7DB6-1B41-8B3A-460913174C4F}"/>
              </a:ext>
            </a:extLst>
          </p:cNvPr>
          <p:cNvSpPr txBox="1"/>
          <p:nvPr/>
        </p:nvSpPr>
        <p:spPr>
          <a:xfrm>
            <a:off x="433506" y="3576338"/>
            <a:ext cx="338554" cy="1444954"/>
          </a:xfrm>
          <a:prstGeom prst="rect">
            <a:avLst/>
          </a:prstGeom>
          <a:noFill/>
        </p:spPr>
        <p:txBody>
          <a:bodyPr vert="eaVert" wrap="square" rtlCol="0" anchor="ctr">
            <a:spAutoFit/>
          </a:bodyPr>
          <a:lstStyle/>
          <a:p>
            <a:pPr algn="ctr"/>
            <a:r>
              <a:rPr lang="ja-JP" altLang="en-US" sz="1000" dirty="0">
                <a:solidFill>
                  <a:schemeClr val="tx1">
                    <a:lumMod val="75000"/>
                    <a:lumOff val="25000"/>
                  </a:schemeClr>
                </a:solidFill>
                <a:latin typeface="Meiryo" panose="020B0604030504040204" pitchFamily="34" charset="-128"/>
                <a:ea typeface="Meiryo" panose="020B0604030504040204" pitchFamily="34" charset="-128"/>
                <a:cs typeface="メイリオ"/>
              </a:rPr>
              <a:t>どこで</a:t>
            </a:r>
            <a:endParaRPr lang="en-US" altLang="ja-JP" sz="10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163" name="テキスト ボックス 162">
            <a:extLst>
              <a:ext uri="{FF2B5EF4-FFF2-40B4-BE49-F238E27FC236}">
                <a16:creationId xmlns:a16="http://schemas.microsoft.com/office/drawing/2014/main" id="{441D6281-4E6F-D44B-BB5B-FA58A7F24606}"/>
              </a:ext>
            </a:extLst>
          </p:cNvPr>
          <p:cNvSpPr txBox="1"/>
          <p:nvPr/>
        </p:nvSpPr>
        <p:spPr>
          <a:xfrm>
            <a:off x="433506" y="5021290"/>
            <a:ext cx="338554" cy="1440849"/>
          </a:xfrm>
          <a:prstGeom prst="rect">
            <a:avLst/>
          </a:prstGeom>
          <a:noFill/>
        </p:spPr>
        <p:txBody>
          <a:bodyPr vert="eaVert" wrap="square" rtlCol="0" anchor="ctr">
            <a:spAutoFit/>
          </a:bodyPr>
          <a:lstStyle/>
          <a:p>
            <a:pPr algn="ctr"/>
            <a:r>
              <a:rPr lang="ja-JP" altLang="en-US" sz="1000" dirty="0">
                <a:solidFill>
                  <a:schemeClr val="tx1">
                    <a:lumMod val="75000"/>
                    <a:lumOff val="25000"/>
                  </a:schemeClr>
                </a:solidFill>
                <a:latin typeface="Meiryo" panose="020B0604030504040204" pitchFamily="34" charset="-128"/>
                <a:ea typeface="Meiryo" panose="020B0604030504040204" pitchFamily="34" charset="-128"/>
                <a:cs typeface="メイリオ"/>
              </a:rPr>
              <a:t>何をする</a:t>
            </a:r>
            <a:endParaRPr lang="en-US" altLang="ja-JP" sz="10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cxnSp>
        <p:nvCxnSpPr>
          <p:cNvPr id="164" name="直線コネクタ 163">
            <a:extLst>
              <a:ext uri="{FF2B5EF4-FFF2-40B4-BE49-F238E27FC236}">
                <a16:creationId xmlns:a16="http://schemas.microsoft.com/office/drawing/2014/main" id="{CB880B1F-153C-DB4D-95AA-7297BA670944}"/>
              </a:ext>
            </a:extLst>
          </p:cNvPr>
          <p:cNvCxnSpPr>
            <a:cxnSpLocks/>
          </p:cNvCxnSpPr>
          <p:nvPr/>
        </p:nvCxnSpPr>
        <p:spPr>
          <a:xfrm>
            <a:off x="2314456" y="686423"/>
            <a:ext cx="0" cy="5775717"/>
          </a:xfrm>
          <a:prstGeom prst="line">
            <a:avLst/>
          </a:prstGeom>
          <a:ln w="12700" cmpd="sng">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65" name="直線コネクタ 164">
            <a:extLst>
              <a:ext uri="{FF2B5EF4-FFF2-40B4-BE49-F238E27FC236}">
                <a16:creationId xmlns:a16="http://schemas.microsoft.com/office/drawing/2014/main" id="{7C47040B-84DF-7943-AB58-19B37A36E78D}"/>
              </a:ext>
            </a:extLst>
          </p:cNvPr>
          <p:cNvCxnSpPr>
            <a:cxnSpLocks/>
          </p:cNvCxnSpPr>
          <p:nvPr/>
        </p:nvCxnSpPr>
        <p:spPr>
          <a:xfrm>
            <a:off x="5203715" y="686423"/>
            <a:ext cx="0" cy="5775717"/>
          </a:xfrm>
          <a:prstGeom prst="line">
            <a:avLst/>
          </a:prstGeom>
          <a:ln w="12700" cmpd="sng">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66" name="直線コネクタ 165">
            <a:extLst>
              <a:ext uri="{FF2B5EF4-FFF2-40B4-BE49-F238E27FC236}">
                <a16:creationId xmlns:a16="http://schemas.microsoft.com/office/drawing/2014/main" id="{E1B7B04B-210F-4F4A-960E-4C84D4AE21F0}"/>
              </a:ext>
            </a:extLst>
          </p:cNvPr>
          <p:cNvCxnSpPr>
            <a:cxnSpLocks/>
          </p:cNvCxnSpPr>
          <p:nvPr/>
        </p:nvCxnSpPr>
        <p:spPr>
          <a:xfrm>
            <a:off x="6648345" y="686423"/>
            <a:ext cx="0" cy="5775717"/>
          </a:xfrm>
          <a:prstGeom prst="line">
            <a:avLst/>
          </a:prstGeom>
          <a:ln w="12700" cmpd="sng">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2" name="直線コネクタ 31">
            <a:extLst>
              <a:ext uri="{FF2B5EF4-FFF2-40B4-BE49-F238E27FC236}">
                <a16:creationId xmlns:a16="http://schemas.microsoft.com/office/drawing/2014/main" id="{AC4EEF0B-0233-474C-9786-32E3CF8CCA94}"/>
              </a:ext>
            </a:extLst>
          </p:cNvPr>
          <p:cNvCxnSpPr>
            <a:cxnSpLocks/>
          </p:cNvCxnSpPr>
          <p:nvPr/>
        </p:nvCxnSpPr>
        <p:spPr>
          <a:xfrm>
            <a:off x="3759085" y="686423"/>
            <a:ext cx="0" cy="5775717"/>
          </a:xfrm>
          <a:prstGeom prst="line">
            <a:avLst/>
          </a:prstGeom>
          <a:ln w="12700" cmpd="sng">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29" name="直線コネクタ 128">
            <a:extLst>
              <a:ext uri="{FF2B5EF4-FFF2-40B4-BE49-F238E27FC236}">
                <a16:creationId xmlns:a16="http://schemas.microsoft.com/office/drawing/2014/main" id="{E2B0D4FC-26CF-C440-8DF1-DAB1690C8CA8}"/>
              </a:ext>
            </a:extLst>
          </p:cNvPr>
          <p:cNvCxnSpPr>
            <a:cxnSpLocks/>
          </p:cNvCxnSpPr>
          <p:nvPr/>
        </p:nvCxnSpPr>
        <p:spPr>
          <a:xfrm>
            <a:off x="8122536" y="701821"/>
            <a:ext cx="0" cy="5775717"/>
          </a:xfrm>
          <a:prstGeom prst="line">
            <a:avLst/>
          </a:prstGeom>
          <a:ln w="12700" cmpd="sng">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06" name="テキスト ボックス 105">
            <a:extLst>
              <a:ext uri="{FF2B5EF4-FFF2-40B4-BE49-F238E27FC236}">
                <a16:creationId xmlns:a16="http://schemas.microsoft.com/office/drawing/2014/main" id="{288C9D1E-88B4-0C4D-AD53-1F2A2F9EFCEB}"/>
              </a:ext>
            </a:extLst>
          </p:cNvPr>
          <p:cNvSpPr txBox="1"/>
          <p:nvPr/>
        </p:nvSpPr>
        <p:spPr>
          <a:xfrm>
            <a:off x="463308" y="238540"/>
            <a:ext cx="1574470" cy="276999"/>
          </a:xfrm>
          <a:prstGeom prst="rect">
            <a:avLst/>
          </a:prstGeom>
          <a:noFill/>
        </p:spPr>
        <p:txBody>
          <a:bodyPr wrap="none" rtlCol="0">
            <a:spAutoFit/>
          </a:bodyPr>
          <a:lstStyle/>
          <a:p>
            <a:r>
              <a:rPr lang="en-US" altLang="ja-JP" sz="1200" b="1" dirty="0">
                <a:solidFill>
                  <a:schemeClr val="tx1">
                    <a:lumMod val="75000"/>
                    <a:lumOff val="25000"/>
                  </a:schemeClr>
                </a:solidFill>
                <a:latin typeface="Meiryo" panose="020B0604030504040204" pitchFamily="34" charset="-128"/>
                <a:ea typeface="Meiryo" panose="020B0604030504040204" pitchFamily="34" charset="-128"/>
              </a:rPr>
              <a:t>25_</a:t>
            </a:r>
            <a:r>
              <a:rPr lang="ja-JP" altLang="en-US" sz="1200" b="1" dirty="0">
                <a:solidFill>
                  <a:schemeClr val="tx1">
                    <a:lumMod val="75000"/>
                    <a:lumOff val="25000"/>
                  </a:schemeClr>
                </a:solidFill>
                <a:latin typeface="Meiryo" panose="020B0604030504040204" pitchFamily="34" charset="-128"/>
                <a:ea typeface="Meiryo" panose="020B0604030504040204" pitchFamily="34" charset="-128"/>
              </a:rPr>
              <a:t>シナリオグラフ</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10" name="角丸四角形 109">
            <a:extLst>
              <a:ext uri="{FF2B5EF4-FFF2-40B4-BE49-F238E27FC236}">
                <a16:creationId xmlns:a16="http://schemas.microsoft.com/office/drawing/2014/main" id="{5898578F-433E-B343-8194-CFD644EAB7B2}"/>
              </a:ext>
            </a:extLst>
          </p:cNvPr>
          <p:cNvSpPr/>
          <p:nvPr/>
        </p:nvSpPr>
        <p:spPr>
          <a:xfrm>
            <a:off x="341815" y="686423"/>
            <a:ext cx="9231426" cy="5803830"/>
          </a:xfrm>
          <a:prstGeom prst="roundRect">
            <a:avLst>
              <a:gd name="adj" fmla="val 0"/>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sz="1286" dirty="0"/>
          </a:p>
        </p:txBody>
      </p:sp>
    </p:spTree>
    <p:extLst>
      <p:ext uri="{BB962C8B-B14F-4D97-AF65-F5344CB8AC3E}">
        <p14:creationId xmlns:p14="http://schemas.microsoft.com/office/powerpoint/2010/main" val="1345995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テキスト ボックス 41">
            <a:extLst>
              <a:ext uri="{FF2B5EF4-FFF2-40B4-BE49-F238E27FC236}">
                <a16:creationId xmlns:a16="http://schemas.microsoft.com/office/drawing/2014/main" id="{7584913A-E9AD-8448-B465-BEC8F71A5AFD}"/>
              </a:ext>
            </a:extLst>
          </p:cNvPr>
          <p:cNvSpPr txBox="1"/>
          <p:nvPr/>
        </p:nvSpPr>
        <p:spPr>
          <a:xfrm>
            <a:off x="414532" y="762200"/>
            <a:ext cx="1915909" cy="230832"/>
          </a:xfrm>
          <a:prstGeom prst="rect">
            <a:avLst/>
          </a:prstGeom>
          <a:noFill/>
        </p:spPr>
        <p:txBody>
          <a:bodyPr wrap="none" rtlCol="0">
            <a:spAutoFit/>
          </a:bodyPr>
          <a:lstStyle/>
          <a:p>
            <a:r>
              <a:rPr kumimoji="1" lang="ja-JP" altLang="en-US" sz="900" dirty="0">
                <a:solidFill>
                  <a:srgbClr val="404040"/>
                </a:solidFill>
                <a:latin typeface="Meiryo" panose="020B0604030504040204" pitchFamily="34" charset="-128"/>
                <a:ea typeface="Meiryo" panose="020B0604030504040204" pitchFamily="34" charset="-128"/>
                <a:cs typeface="メイリオ"/>
              </a:rPr>
              <a:t>テーマ（キーワードやアイデア）</a:t>
            </a:r>
            <a:endParaRPr kumimoji="1" lang="ja-JP" altLang="en-US" sz="1100" dirty="0">
              <a:solidFill>
                <a:srgbClr val="404040"/>
              </a:solidFill>
              <a:latin typeface="Meiryo" panose="020B0604030504040204" pitchFamily="34" charset="-128"/>
              <a:ea typeface="Meiryo" panose="020B0604030504040204" pitchFamily="34" charset="-128"/>
              <a:cs typeface="メイリオ"/>
            </a:endParaRPr>
          </a:p>
        </p:txBody>
      </p:sp>
      <p:cxnSp>
        <p:nvCxnSpPr>
          <p:cNvPr id="70" name="直線コネクタ 69"/>
          <p:cNvCxnSpPr/>
          <p:nvPr/>
        </p:nvCxnSpPr>
        <p:spPr>
          <a:xfrm>
            <a:off x="3417833" y="1721797"/>
            <a:ext cx="1" cy="4768456"/>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73" name="直線コネクタ 72"/>
          <p:cNvCxnSpPr/>
          <p:nvPr/>
        </p:nvCxnSpPr>
        <p:spPr>
          <a:xfrm>
            <a:off x="347502" y="3311282"/>
            <a:ext cx="9221211"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18" name="直線コネクタ 117"/>
          <p:cNvCxnSpPr/>
          <p:nvPr/>
        </p:nvCxnSpPr>
        <p:spPr>
          <a:xfrm>
            <a:off x="337288" y="4900767"/>
            <a:ext cx="9221211"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7" name="直線コネクタ 26"/>
          <p:cNvCxnSpPr/>
          <p:nvPr/>
        </p:nvCxnSpPr>
        <p:spPr>
          <a:xfrm>
            <a:off x="6488165" y="1721797"/>
            <a:ext cx="1" cy="4768456"/>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30" name="テキスト ボックス 29"/>
          <p:cNvSpPr txBox="1"/>
          <p:nvPr/>
        </p:nvSpPr>
        <p:spPr>
          <a:xfrm>
            <a:off x="3417835" y="3423521"/>
            <a:ext cx="3070333" cy="302400"/>
          </a:xfrm>
          <a:prstGeom prst="rect">
            <a:avLst/>
          </a:prstGeom>
          <a:noFill/>
        </p:spPr>
        <p:txBody>
          <a:bodyPr wrap="square" rtlCol="0" anchor="t">
            <a:spAutoFit/>
          </a:bodyPr>
          <a:lstStyle/>
          <a:p>
            <a:pPr algn="ctr">
              <a:lnSpc>
                <a:spcPct val="120000"/>
              </a:lnSpc>
            </a:pPr>
            <a:r>
              <a:rPr lang="ja-JP" altLang="en-US" sz="1050" dirty="0">
                <a:solidFill>
                  <a:schemeClr val="tx1">
                    <a:lumMod val="75000"/>
                    <a:lumOff val="25000"/>
                  </a:schemeClr>
                </a:solidFill>
                <a:latin typeface="Meiryo" panose="020B0604030504040204" pitchFamily="34" charset="-128"/>
                <a:ea typeface="Meiryo" panose="020B0604030504040204" pitchFamily="34" charset="-128"/>
                <a:cs typeface="メイリオ"/>
              </a:rPr>
              <a:t>縮小してみたらどうか？</a:t>
            </a:r>
            <a:endParaRPr lang="en-US" altLang="ja-JP" sz="105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34" name="テキスト ボックス 33"/>
          <p:cNvSpPr txBox="1"/>
          <p:nvPr/>
        </p:nvSpPr>
        <p:spPr>
          <a:xfrm>
            <a:off x="3417835" y="5007397"/>
            <a:ext cx="3070330" cy="302400"/>
          </a:xfrm>
          <a:prstGeom prst="rect">
            <a:avLst/>
          </a:prstGeom>
          <a:noFill/>
        </p:spPr>
        <p:txBody>
          <a:bodyPr wrap="square" rtlCol="0" anchor="t">
            <a:spAutoFit/>
          </a:bodyPr>
          <a:lstStyle/>
          <a:p>
            <a:pPr algn="ctr">
              <a:lnSpc>
                <a:spcPct val="120000"/>
              </a:lnSpc>
            </a:pPr>
            <a:r>
              <a:rPr lang="ja-JP" altLang="en-US" sz="1050" dirty="0">
                <a:solidFill>
                  <a:schemeClr val="tx1">
                    <a:lumMod val="75000"/>
                    <a:lumOff val="25000"/>
                  </a:schemeClr>
                </a:solidFill>
                <a:latin typeface="Meiryo" panose="020B0604030504040204" pitchFamily="34" charset="-128"/>
                <a:ea typeface="Meiryo" panose="020B0604030504040204" pitchFamily="34" charset="-128"/>
                <a:cs typeface="メイリオ"/>
              </a:rPr>
              <a:t>逆転させてみたらどうか？</a:t>
            </a:r>
            <a:endParaRPr lang="en-US" altLang="ja-JP" sz="105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35" name="テキスト ボックス 34"/>
          <p:cNvSpPr txBox="1"/>
          <p:nvPr/>
        </p:nvSpPr>
        <p:spPr>
          <a:xfrm>
            <a:off x="3417835" y="1828427"/>
            <a:ext cx="3070330" cy="302400"/>
          </a:xfrm>
          <a:prstGeom prst="rect">
            <a:avLst/>
          </a:prstGeom>
          <a:noFill/>
        </p:spPr>
        <p:txBody>
          <a:bodyPr wrap="square" rtlCol="0" anchor="t">
            <a:spAutoFit/>
          </a:bodyPr>
          <a:lstStyle/>
          <a:p>
            <a:pPr algn="ctr">
              <a:lnSpc>
                <a:spcPct val="120000"/>
              </a:lnSpc>
            </a:pPr>
            <a:r>
              <a:rPr lang="ja-JP" altLang="en-US" sz="1050" dirty="0">
                <a:solidFill>
                  <a:schemeClr val="tx1">
                    <a:lumMod val="75000"/>
                    <a:lumOff val="25000"/>
                  </a:schemeClr>
                </a:solidFill>
                <a:latin typeface="Meiryo" panose="020B0604030504040204" pitchFamily="34" charset="-128"/>
                <a:ea typeface="Meiryo" panose="020B0604030504040204" pitchFamily="34" charset="-128"/>
                <a:cs typeface="メイリオ"/>
              </a:rPr>
              <a:t>応用してみたらどうか？</a:t>
            </a:r>
            <a:endParaRPr lang="en-US" altLang="ja-JP" sz="105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36" name="テキスト ボックス 35"/>
          <p:cNvSpPr txBox="1"/>
          <p:nvPr/>
        </p:nvSpPr>
        <p:spPr>
          <a:xfrm>
            <a:off x="347502" y="1829486"/>
            <a:ext cx="3070333" cy="302400"/>
          </a:xfrm>
          <a:prstGeom prst="rect">
            <a:avLst/>
          </a:prstGeom>
          <a:noFill/>
        </p:spPr>
        <p:txBody>
          <a:bodyPr wrap="square" rtlCol="0" anchor="t">
            <a:spAutoFit/>
          </a:bodyPr>
          <a:lstStyle/>
          <a:p>
            <a:pPr algn="ctr">
              <a:lnSpc>
                <a:spcPct val="120000"/>
              </a:lnSpc>
            </a:pPr>
            <a:r>
              <a:rPr lang="ja-JP" altLang="en-US" sz="1050" dirty="0">
                <a:solidFill>
                  <a:schemeClr val="tx1">
                    <a:lumMod val="75000"/>
                    <a:lumOff val="25000"/>
                  </a:schemeClr>
                </a:solidFill>
                <a:latin typeface="Meiryo" panose="020B0604030504040204" pitchFamily="34" charset="-128"/>
                <a:ea typeface="Meiryo" panose="020B0604030504040204" pitchFamily="34" charset="-128"/>
                <a:cs typeface="メイリオ"/>
              </a:rPr>
              <a:t>転用してみたらどうか？</a:t>
            </a:r>
            <a:endParaRPr lang="en-US" altLang="ja-JP" sz="105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37" name="テキスト ボックス 36"/>
          <p:cNvSpPr txBox="1"/>
          <p:nvPr/>
        </p:nvSpPr>
        <p:spPr>
          <a:xfrm>
            <a:off x="6488168" y="1829486"/>
            <a:ext cx="3060117" cy="302400"/>
          </a:xfrm>
          <a:prstGeom prst="rect">
            <a:avLst/>
          </a:prstGeom>
          <a:noFill/>
        </p:spPr>
        <p:txBody>
          <a:bodyPr wrap="square" rtlCol="0" anchor="t">
            <a:spAutoFit/>
          </a:bodyPr>
          <a:lstStyle/>
          <a:p>
            <a:pPr algn="ctr">
              <a:lnSpc>
                <a:spcPct val="120000"/>
              </a:lnSpc>
            </a:pPr>
            <a:r>
              <a:rPr lang="ja-JP" altLang="en-US" sz="1050" dirty="0">
                <a:solidFill>
                  <a:schemeClr val="tx1">
                    <a:lumMod val="75000"/>
                    <a:lumOff val="25000"/>
                  </a:schemeClr>
                </a:solidFill>
                <a:latin typeface="Meiryo" panose="020B0604030504040204" pitchFamily="34" charset="-128"/>
                <a:ea typeface="Meiryo" panose="020B0604030504040204" pitchFamily="34" charset="-128"/>
                <a:cs typeface="メイリオ"/>
              </a:rPr>
              <a:t>変更してみたらどうか？</a:t>
            </a:r>
            <a:endParaRPr lang="en-US" altLang="ja-JP" sz="105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38" name="テキスト ボックス 37"/>
          <p:cNvSpPr txBox="1"/>
          <p:nvPr/>
        </p:nvSpPr>
        <p:spPr>
          <a:xfrm>
            <a:off x="6488165" y="3423717"/>
            <a:ext cx="3060117" cy="302400"/>
          </a:xfrm>
          <a:prstGeom prst="rect">
            <a:avLst/>
          </a:prstGeom>
          <a:noFill/>
        </p:spPr>
        <p:txBody>
          <a:bodyPr wrap="square" rtlCol="0" anchor="t">
            <a:spAutoFit/>
          </a:bodyPr>
          <a:lstStyle/>
          <a:p>
            <a:pPr algn="ctr">
              <a:lnSpc>
                <a:spcPct val="120000"/>
              </a:lnSpc>
            </a:pPr>
            <a:r>
              <a:rPr lang="ja-JP" altLang="en-US" sz="1050" dirty="0">
                <a:solidFill>
                  <a:schemeClr val="tx1">
                    <a:lumMod val="75000"/>
                    <a:lumOff val="25000"/>
                  </a:schemeClr>
                </a:solidFill>
                <a:latin typeface="Meiryo" panose="020B0604030504040204" pitchFamily="34" charset="-128"/>
                <a:ea typeface="Meiryo" panose="020B0604030504040204" pitchFamily="34" charset="-128"/>
                <a:cs typeface="メイリオ"/>
              </a:rPr>
              <a:t>代用してみたらどうか？</a:t>
            </a:r>
            <a:endParaRPr lang="en-US" altLang="ja-JP" sz="105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39" name="テキスト ボックス 38"/>
          <p:cNvSpPr txBox="1"/>
          <p:nvPr/>
        </p:nvSpPr>
        <p:spPr>
          <a:xfrm>
            <a:off x="347502" y="3428205"/>
            <a:ext cx="3060117" cy="302400"/>
          </a:xfrm>
          <a:prstGeom prst="rect">
            <a:avLst/>
          </a:prstGeom>
          <a:noFill/>
        </p:spPr>
        <p:txBody>
          <a:bodyPr wrap="square" rtlCol="0" anchor="t">
            <a:spAutoFit/>
          </a:bodyPr>
          <a:lstStyle/>
          <a:p>
            <a:pPr algn="ctr">
              <a:lnSpc>
                <a:spcPct val="120000"/>
              </a:lnSpc>
            </a:pPr>
            <a:r>
              <a:rPr lang="ja-JP" altLang="en-US" sz="1050" dirty="0">
                <a:solidFill>
                  <a:schemeClr val="tx1">
                    <a:lumMod val="75000"/>
                    <a:lumOff val="25000"/>
                  </a:schemeClr>
                </a:solidFill>
                <a:latin typeface="Meiryo" panose="020B0604030504040204" pitchFamily="34" charset="-128"/>
                <a:ea typeface="Meiryo" panose="020B0604030504040204" pitchFamily="34" charset="-128"/>
                <a:cs typeface="メイリオ"/>
              </a:rPr>
              <a:t>拡大してみたらどうか？</a:t>
            </a:r>
            <a:endParaRPr lang="en-US" altLang="ja-JP" sz="105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40" name="テキスト ボックス 39"/>
          <p:cNvSpPr txBox="1"/>
          <p:nvPr/>
        </p:nvSpPr>
        <p:spPr>
          <a:xfrm>
            <a:off x="357718" y="5007533"/>
            <a:ext cx="3060117" cy="302400"/>
          </a:xfrm>
          <a:prstGeom prst="rect">
            <a:avLst/>
          </a:prstGeom>
          <a:noFill/>
        </p:spPr>
        <p:txBody>
          <a:bodyPr wrap="square" rtlCol="0" anchor="t">
            <a:spAutoFit/>
          </a:bodyPr>
          <a:lstStyle/>
          <a:p>
            <a:pPr algn="ctr">
              <a:lnSpc>
                <a:spcPct val="120000"/>
              </a:lnSpc>
            </a:pPr>
            <a:r>
              <a:rPr lang="ja-JP" altLang="en-US" sz="1050" dirty="0">
                <a:solidFill>
                  <a:schemeClr val="tx1">
                    <a:lumMod val="75000"/>
                    <a:lumOff val="25000"/>
                  </a:schemeClr>
                </a:solidFill>
                <a:latin typeface="Meiryo" panose="020B0604030504040204" pitchFamily="34" charset="-128"/>
                <a:ea typeface="Meiryo" panose="020B0604030504040204" pitchFamily="34" charset="-128"/>
                <a:cs typeface="メイリオ"/>
              </a:rPr>
              <a:t>置き換えてみたらどうか？</a:t>
            </a:r>
            <a:endParaRPr lang="en-US" altLang="ja-JP" sz="105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41" name="テキスト ボックス 40"/>
          <p:cNvSpPr txBox="1"/>
          <p:nvPr/>
        </p:nvSpPr>
        <p:spPr>
          <a:xfrm>
            <a:off x="6489045" y="5007533"/>
            <a:ext cx="3070330" cy="286232"/>
          </a:xfrm>
          <a:prstGeom prst="rect">
            <a:avLst/>
          </a:prstGeom>
          <a:noFill/>
        </p:spPr>
        <p:txBody>
          <a:bodyPr wrap="square" rtlCol="0" anchor="t">
            <a:spAutoFit/>
          </a:bodyPr>
          <a:lstStyle/>
          <a:p>
            <a:pPr algn="ctr">
              <a:lnSpc>
                <a:spcPct val="120000"/>
              </a:lnSpc>
            </a:pPr>
            <a:r>
              <a:rPr lang="ja-JP" altLang="en-US" sz="1050" dirty="0">
                <a:solidFill>
                  <a:schemeClr val="tx1">
                    <a:lumMod val="75000"/>
                    <a:lumOff val="25000"/>
                  </a:schemeClr>
                </a:solidFill>
                <a:latin typeface="Meiryo" panose="020B0604030504040204" pitchFamily="34" charset="-128"/>
                <a:ea typeface="Meiryo" panose="020B0604030504040204" pitchFamily="34" charset="-128"/>
                <a:cs typeface="メイリオ"/>
              </a:rPr>
              <a:t>結合してみたらどうか？</a:t>
            </a:r>
            <a:endParaRPr lang="en-US" altLang="ja-JP" sz="105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50" name="テキスト ボックス 49">
            <a:extLst>
              <a:ext uri="{FF2B5EF4-FFF2-40B4-BE49-F238E27FC236}">
                <a16:creationId xmlns:a16="http://schemas.microsoft.com/office/drawing/2014/main" id="{57931EA0-9F2D-8345-999F-6529CBE72734}"/>
              </a:ext>
            </a:extLst>
          </p:cNvPr>
          <p:cNvSpPr txBox="1"/>
          <p:nvPr/>
        </p:nvSpPr>
        <p:spPr>
          <a:xfrm>
            <a:off x="463308" y="238540"/>
            <a:ext cx="2497800" cy="276999"/>
          </a:xfrm>
          <a:prstGeom prst="rect">
            <a:avLst/>
          </a:prstGeom>
          <a:noFill/>
        </p:spPr>
        <p:txBody>
          <a:bodyPr wrap="none" rtlCol="0">
            <a:spAutoFit/>
          </a:bodyPr>
          <a:lstStyle/>
          <a:p>
            <a:r>
              <a:rPr lang="en-US" altLang="ja-JP" sz="1200" b="1" dirty="0">
                <a:solidFill>
                  <a:schemeClr val="tx1">
                    <a:lumMod val="75000"/>
                    <a:lumOff val="25000"/>
                  </a:schemeClr>
                </a:solidFill>
                <a:latin typeface="Meiryo" panose="020B0604030504040204" pitchFamily="34" charset="-128"/>
                <a:ea typeface="Meiryo" panose="020B0604030504040204" pitchFamily="34" charset="-128"/>
              </a:rPr>
              <a:t>26_</a:t>
            </a:r>
            <a:r>
              <a:rPr lang="ja-JP" altLang="en-US" sz="1200" b="1" dirty="0">
                <a:solidFill>
                  <a:schemeClr val="tx1">
                    <a:lumMod val="75000"/>
                    <a:lumOff val="25000"/>
                  </a:schemeClr>
                </a:solidFill>
                <a:latin typeface="Meiryo" panose="020B0604030504040204" pitchFamily="34" charset="-128"/>
                <a:ea typeface="Meiryo" panose="020B0604030504040204" pitchFamily="34" charset="-128"/>
              </a:rPr>
              <a:t>オズボーンのチェックリスト</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61" name="角丸四角形 60">
            <a:extLst>
              <a:ext uri="{FF2B5EF4-FFF2-40B4-BE49-F238E27FC236}">
                <a16:creationId xmlns:a16="http://schemas.microsoft.com/office/drawing/2014/main" id="{C411DA9A-22B8-5545-96A9-78902A301286}"/>
              </a:ext>
            </a:extLst>
          </p:cNvPr>
          <p:cNvSpPr/>
          <p:nvPr/>
        </p:nvSpPr>
        <p:spPr>
          <a:xfrm>
            <a:off x="341815" y="686619"/>
            <a:ext cx="9231426" cy="781085"/>
          </a:xfrm>
          <a:prstGeom prst="roundRect">
            <a:avLst>
              <a:gd name="adj" fmla="val 0"/>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sz="1286" dirty="0"/>
          </a:p>
        </p:txBody>
      </p:sp>
      <p:sp>
        <p:nvSpPr>
          <p:cNvPr id="62" name="角丸四角形 61">
            <a:extLst>
              <a:ext uri="{FF2B5EF4-FFF2-40B4-BE49-F238E27FC236}">
                <a16:creationId xmlns:a16="http://schemas.microsoft.com/office/drawing/2014/main" id="{FA7F06D1-74FA-2340-8B9E-556B01E377A9}"/>
              </a:ext>
            </a:extLst>
          </p:cNvPr>
          <p:cNvSpPr/>
          <p:nvPr/>
        </p:nvSpPr>
        <p:spPr>
          <a:xfrm>
            <a:off x="341815" y="1721796"/>
            <a:ext cx="9231426" cy="4768455"/>
          </a:xfrm>
          <a:prstGeom prst="roundRect">
            <a:avLst>
              <a:gd name="adj" fmla="val 0"/>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sz="1286" dirty="0"/>
          </a:p>
        </p:txBody>
      </p:sp>
    </p:spTree>
    <p:extLst>
      <p:ext uri="{BB962C8B-B14F-4D97-AF65-F5344CB8AC3E}">
        <p14:creationId xmlns:p14="http://schemas.microsoft.com/office/powerpoint/2010/main" val="39225604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角丸四角形 105">
            <a:extLst>
              <a:ext uri="{FF2B5EF4-FFF2-40B4-BE49-F238E27FC236}">
                <a16:creationId xmlns:a16="http://schemas.microsoft.com/office/drawing/2014/main" id="{210F868D-EF5B-C540-AC60-B6B057F48914}"/>
              </a:ext>
            </a:extLst>
          </p:cNvPr>
          <p:cNvSpPr/>
          <p:nvPr/>
        </p:nvSpPr>
        <p:spPr>
          <a:xfrm>
            <a:off x="341815" y="921709"/>
            <a:ext cx="9231426" cy="720054"/>
          </a:xfrm>
          <a:prstGeom prst="roundRect">
            <a:avLst>
              <a:gd name="adj" fmla="val 0"/>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sz="1286" dirty="0"/>
          </a:p>
        </p:txBody>
      </p:sp>
      <p:sp>
        <p:nvSpPr>
          <p:cNvPr id="54" name="テキスト ボックス 53">
            <a:extLst>
              <a:ext uri="{FF2B5EF4-FFF2-40B4-BE49-F238E27FC236}">
                <a16:creationId xmlns:a16="http://schemas.microsoft.com/office/drawing/2014/main" id="{6354BB97-4CDF-9548-8D1B-B5874F71BDF5}"/>
              </a:ext>
            </a:extLst>
          </p:cNvPr>
          <p:cNvSpPr txBox="1"/>
          <p:nvPr/>
        </p:nvSpPr>
        <p:spPr>
          <a:xfrm>
            <a:off x="337287" y="686390"/>
            <a:ext cx="492443" cy="215444"/>
          </a:xfrm>
          <a:prstGeom prst="rect">
            <a:avLst/>
          </a:prstGeom>
          <a:noFill/>
        </p:spPr>
        <p:txBody>
          <a:bodyPr wrap="none" rtlCol="0">
            <a:spAutoFit/>
          </a:bodyPr>
          <a:lstStyle/>
          <a:p>
            <a:r>
              <a:rPr kumimoji="1" lang="ja-JP" altLang="en-US" sz="800" dirty="0">
                <a:solidFill>
                  <a:srgbClr val="404040"/>
                </a:solidFill>
                <a:latin typeface="メイリオ"/>
                <a:ea typeface="メイリオ"/>
                <a:cs typeface="メイリオ"/>
              </a:rPr>
              <a:t>テーマ</a:t>
            </a:r>
            <a:endParaRPr kumimoji="1" lang="ja-JP" altLang="en-US" sz="1050" dirty="0">
              <a:solidFill>
                <a:srgbClr val="404040"/>
              </a:solidFill>
              <a:latin typeface="メイリオ"/>
              <a:ea typeface="メイリオ"/>
              <a:cs typeface="メイリオ"/>
            </a:endParaRPr>
          </a:p>
        </p:txBody>
      </p:sp>
      <p:sp>
        <p:nvSpPr>
          <p:cNvPr id="73" name="テキスト ボックス 72">
            <a:extLst>
              <a:ext uri="{FF2B5EF4-FFF2-40B4-BE49-F238E27FC236}">
                <a16:creationId xmlns:a16="http://schemas.microsoft.com/office/drawing/2014/main" id="{0964F218-7C71-2042-B47D-6FDB8AC12EA6}"/>
              </a:ext>
            </a:extLst>
          </p:cNvPr>
          <p:cNvSpPr txBox="1"/>
          <p:nvPr/>
        </p:nvSpPr>
        <p:spPr>
          <a:xfrm>
            <a:off x="337287" y="1806513"/>
            <a:ext cx="1107996" cy="215444"/>
          </a:xfrm>
          <a:prstGeom prst="rect">
            <a:avLst/>
          </a:prstGeom>
          <a:noFill/>
        </p:spPr>
        <p:txBody>
          <a:bodyPr wrap="none" rtlCol="0">
            <a:spAutoFit/>
          </a:bodyPr>
          <a:lstStyle/>
          <a:p>
            <a:r>
              <a:rPr lang="ja-JP" altLang="en-US" sz="800" dirty="0">
                <a:solidFill>
                  <a:srgbClr val="404040"/>
                </a:solidFill>
                <a:latin typeface="メイリオ"/>
                <a:ea typeface="メイリオ"/>
                <a:cs typeface="メイリオ"/>
              </a:rPr>
              <a:t>ビジュアルイメージ</a:t>
            </a:r>
            <a:endParaRPr kumimoji="1" lang="ja-JP" altLang="en-US" sz="1050" dirty="0">
              <a:solidFill>
                <a:srgbClr val="404040"/>
              </a:solidFill>
              <a:latin typeface="メイリオ"/>
              <a:ea typeface="メイリオ"/>
              <a:cs typeface="メイリオ"/>
            </a:endParaRPr>
          </a:p>
        </p:txBody>
      </p:sp>
      <p:cxnSp>
        <p:nvCxnSpPr>
          <p:cNvPr id="109" name="直線コネクタ 108">
            <a:extLst>
              <a:ext uri="{FF2B5EF4-FFF2-40B4-BE49-F238E27FC236}">
                <a16:creationId xmlns:a16="http://schemas.microsoft.com/office/drawing/2014/main" id="{A0D63AAD-A6F9-2E4F-A240-26F3391FB91A}"/>
              </a:ext>
            </a:extLst>
          </p:cNvPr>
          <p:cNvCxnSpPr/>
          <p:nvPr/>
        </p:nvCxnSpPr>
        <p:spPr>
          <a:xfrm>
            <a:off x="5093470" y="5102029"/>
            <a:ext cx="4475243" cy="0"/>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10" name="直線コネクタ 109">
            <a:extLst>
              <a:ext uri="{FF2B5EF4-FFF2-40B4-BE49-F238E27FC236}">
                <a16:creationId xmlns:a16="http://schemas.microsoft.com/office/drawing/2014/main" id="{5D8C997E-0006-6844-91C6-9050C54E3948}"/>
              </a:ext>
            </a:extLst>
          </p:cNvPr>
          <p:cNvCxnSpPr/>
          <p:nvPr/>
        </p:nvCxnSpPr>
        <p:spPr>
          <a:xfrm>
            <a:off x="5093470" y="5379673"/>
            <a:ext cx="4475243" cy="0"/>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11" name="直線コネクタ 110">
            <a:extLst>
              <a:ext uri="{FF2B5EF4-FFF2-40B4-BE49-F238E27FC236}">
                <a16:creationId xmlns:a16="http://schemas.microsoft.com/office/drawing/2014/main" id="{7AD3DB28-F0E1-9E44-A688-EDF5542BF91A}"/>
              </a:ext>
            </a:extLst>
          </p:cNvPr>
          <p:cNvCxnSpPr/>
          <p:nvPr/>
        </p:nvCxnSpPr>
        <p:spPr>
          <a:xfrm>
            <a:off x="5093470" y="5657317"/>
            <a:ext cx="4475243" cy="0"/>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12" name="直線コネクタ 111">
            <a:extLst>
              <a:ext uri="{FF2B5EF4-FFF2-40B4-BE49-F238E27FC236}">
                <a16:creationId xmlns:a16="http://schemas.microsoft.com/office/drawing/2014/main" id="{90E8566F-5058-C643-924E-E45B2F9DFD3E}"/>
              </a:ext>
            </a:extLst>
          </p:cNvPr>
          <p:cNvCxnSpPr/>
          <p:nvPr/>
        </p:nvCxnSpPr>
        <p:spPr>
          <a:xfrm>
            <a:off x="5093470" y="5934961"/>
            <a:ext cx="4475243" cy="0"/>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13" name="直線コネクタ 112">
            <a:extLst>
              <a:ext uri="{FF2B5EF4-FFF2-40B4-BE49-F238E27FC236}">
                <a16:creationId xmlns:a16="http://schemas.microsoft.com/office/drawing/2014/main" id="{9D3A902E-6E22-EB49-A354-9ECDB2C64E50}"/>
              </a:ext>
            </a:extLst>
          </p:cNvPr>
          <p:cNvCxnSpPr/>
          <p:nvPr/>
        </p:nvCxnSpPr>
        <p:spPr>
          <a:xfrm>
            <a:off x="5093470" y="6212605"/>
            <a:ext cx="4475243" cy="0"/>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74" name="テキスト ボックス 73">
            <a:extLst>
              <a:ext uri="{FF2B5EF4-FFF2-40B4-BE49-F238E27FC236}">
                <a16:creationId xmlns:a16="http://schemas.microsoft.com/office/drawing/2014/main" id="{104DCA1F-CE66-F449-B03B-881D8E6E84B7}"/>
              </a:ext>
            </a:extLst>
          </p:cNvPr>
          <p:cNvSpPr txBox="1"/>
          <p:nvPr/>
        </p:nvSpPr>
        <p:spPr>
          <a:xfrm>
            <a:off x="5093470" y="1809143"/>
            <a:ext cx="902811" cy="215444"/>
          </a:xfrm>
          <a:prstGeom prst="rect">
            <a:avLst/>
          </a:prstGeom>
          <a:noFill/>
        </p:spPr>
        <p:txBody>
          <a:bodyPr wrap="none" rtlCol="0">
            <a:spAutoFit/>
          </a:bodyPr>
          <a:lstStyle/>
          <a:p>
            <a:r>
              <a:rPr kumimoji="1" lang="ja-JP" altLang="en-US" sz="800" dirty="0">
                <a:solidFill>
                  <a:srgbClr val="404040"/>
                </a:solidFill>
                <a:latin typeface="メイリオ"/>
                <a:ea typeface="メイリオ"/>
                <a:cs typeface="メイリオ"/>
              </a:rPr>
              <a:t>アイデアの概要</a:t>
            </a:r>
            <a:endParaRPr kumimoji="1" lang="ja-JP" altLang="en-US" sz="1050" dirty="0">
              <a:solidFill>
                <a:srgbClr val="404040"/>
              </a:solidFill>
              <a:latin typeface="メイリオ"/>
              <a:ea typeface="メイリオ"/>
              <a:cs typeface="メイリオ"/>
            </a:endParaRPr>
          </a:p>
        </p:txBody>
      </p:sp>
      <p:cxnSp>
        <p:nvCxnSpPr>
          <p:cNvPr id="107" name="直線コネクタ 106">
            <a:extLst>
              <a:ext uri="{FF2B5EF4-FFF2-40B4-BE49-F238E27FC236}">
                <a16:creationId xmlns:a16="http://schemas.microsoft.com/office/drawing/2014/main" id="{19A56D61-BF1F-1342-9417-92F56C76BE02}"/>
              </a:ext>
            </a:extLst>
          </p:cNvPr>
          <p:cNvCxnSpPr/>
          <p:nvPr/>
        </p:nvCxnSpPr>
        <p:spPr>
          <a:xfrm>
            <a:off x="5093471" y="4824385"/>
            <a:ext cx="4475243" cy="0"/>
          </a:xfrm>
          <a:prstGeom prst="line">
            <a:avLst/>
          </a:prstGeom>
          <a:ln w="12700" cmpd="sng">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cxnSp>
        <p:nvCxnSpPr>
          <p:cNvPr id="114" name="直線コネクタ 113">
            <a:extLst>
              <a:ext uri="{FF2B5EF4-FFF2-40B4-BE49-F238E27FC236}">
                <a16:creationId xmlns:a16="http://schemas.microsoft.com/office/drawing/2014/main" id="{7C02602A-DE7A-8245-ACA3-0555F5D374CE}"/>
              </a:ext>
            </a:extLst>
          </p:cNvPr>
          <p:cNvCxnSpPr>
            <a:cxnSpLocks/>
          </p:cNvCxnSpPr>
          <p:nvPr/>
        </p:nvCxnSpPr>
        <p:spPr>
          <a:xfrm>
            <a:off x="5844348" y="4824385"/>
            <a:ext cx="0" cy="1665867"/>
          </a:xfrm>
          <a:prstGeom prst="line">
            <a:avLst/>
          </a:prstGeom>
          <a:ln w="12700" cmpd="sng">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sp>
        <p:nvSpPr>
          <p:cNvPr id="118" name="テキスト ボックス 117">
            <a:extLst>
              <a:ext uri="{FF2B5EF4-FFF2-40B4-BE49-F238E27FC236}">
                <a16:creationId xmlns:a16="http://schemas.microsoft.com/office/drawing/2014/main" id="{9D2EEBF6-CF10-9342-B087-FE1DC396C78F}"/>
              </a:ext>
            </a:extLst>
          </p:cNvPr>
          <p:cNvSpPr txBox="1"/>
          <p:nvPr/>
        </p:nvSpPr>
        <p:spPr>
          <a:xfrm>
            <a:off x="5093470" y="4855485"/>
            <a:ext cx="745871" cy="215444"/>
          </a:xfrm>
          <a:prstGeom prst="rect">
            <a:avLst/>
          </a:prstGeom>
          <a:noFill/>
        </p:spPr>
        <p:txBody>
          <a:bodyPr wrap="square" rtlCol="0">
            <a:spAutoFit/>
          </a:bodyPr>
          <a:lstStyle/>
          <a:p>
            <a:pPr algn="ctr"/>
            <a:r>
              <a:rPr lang="en-US" altLang="ja-JP" sz="800" dirty="0">
                <a:solidFill>
                  <a:srgbClr val="404040"/>
                </a:solidFill>
                <a:latin typeface="メイリオ"/>
                <a:ea typeface="メイリオ"/>
                <a:cs typeface="メイリオ"/>
              </a:rPr>
              <a:t>When</a:t>
            </a:r>
            <a:endParaRPr kumimoji="1" lang="ja-JP" altLang="en-US" sz="1050" dirty="0">
              <a:solidFill>
                <a:srgbClr val="404040"/>
              </a:solidFill>
              <a:latin typeface="メイリオ"/>
              <a:ea typeface="メイリオ"/>
              <a:cs typeface="メイリオ"/>
            </a:endParaRPr>
          </a:p>
        </p:txBody>
      </p:sp>
      <p:sp>
        <p:nvSpPr>
          <p:cNvPr id="120" name="テキスト ボックス 119">
            <a:extLst>
              <a:ext uri="{FF2B5EF4-FFF2-40B4-BE49-F238E27FC236}">
                <a16:creationId xmlns:a16="http://schemas.microsoft.com/office/drawing/2014/main" id="{96318A6E-166B-8D4F-9B38-B7F27B43D6E4}"/>
              </a:ext>
            </a:extLst>
          </p:cNvPr>
          <p:cNvSpPr txBox="1"/>
          <p:nvPr/>
        </p:nvSpPr>
        <p:spPr>
          <a:xfrm>
            <a:off x="5093470" y="5133129"/>
            <a:ext cx="745871" cy="215444"/>
          </a:xfrm>
          <a:prstGeom prst="rect">
            <a:avLst/>
          </a:prstGeom>
          <a:noFill/>
        </p:spPr>
        <p:txBody>
          <a:bodyPr wrap="square" rtlCol="0">
            <a:spAutoFit/>
          </a:bodyPr>
          <a:lstStyle/>
          <a:p>
            <a:pPr algn="ctr"/>
            <a:r>
              <a:rPr lang="en-US" altLang="ja-JP" sz="800" dirty="0">
                <a:solidFill>
                  <a:srgbClr val="404040"/>
                </a:solidFill>
                <a:latin typeface="メイリオ"/>
                <a:ea typeface="メイリオ"/>
                <a:cs typeface="メイリオ"/>
              </a:rPr>
              <a:t>Where</a:t>
            </a:r>
            <a:endParaRPr kumimoji="1" lang="ja-JP" altLang="en-US" sz="1050" dirty="0">
              <a:solidFill>
                <a:srgbClr val="404040"/>
              </a:solidFill>
              <a:latin typeface="メイリオ"/>
              <a:ea typeface="メイリオ"/>
              <a:cs typeface="メイリオ"/>
            </a:endParaRPr>
          </a:p>
        </p:txBody>
      </p:sp>
      <p:sp>
        <p:nvSpPr>
          <p:cNvPr id="121" name="テキスト ボックス 120">
            <a:extLst>
              <a:ext uri="{FF2B5EF4-FFF2-40B4-BE49-F238E27FC236}">
                <a16:creationId xmlns:a16="http://schemas.microsoft.com/office/drawing/2014/main" id="{A7458001-F626-1842-B88F-CB5E483BC515}"/>
              </a:ext>
            </a:extLst>
          </p:cNvPr>
          <p:cNvSpPr txBox="1"/>
          <p:nvPr/>
        </p:nvSpPr>
        <p:spPr>
          <a:xfrm>
            <a:off x="5093470" y="5410773"/>
            <a:ext cx="745871" cy="215444"/>
          </a:xfrm>
          <a:prstGeom prst="rect">
            <a:avLst/>
          </a:prstGeom>
          <a:noFill/>
        </p:spPr>
        <p:txBody>
          <a:bodyPr wrap="square" rtlCol="0">
            <a:spAutoFit/>
          </a:bodyPr>
          <a:lstStyle/>
          <a:p>
            <a:pPr algn="ctr"/>
            <a:r>
              <a:rPr lang="en-US" altLang="ja-JP" sz="800" dirty="0">
                <a:solidFill>
                  <a:srgbClr val="404040"/>
                </a:solidFill>
                <a:latin typeface="メイリオ"/>
                <a:ea typeface="メイリオ"/>
                <a:cs typeface="メイリオ"/>
              </a:rPr>
              <a:t>Who</a:t>
            </a:r>
            <a:endParaRPr kumimoji="1" lang="ja-JP" altLang="en-US" sz="1050" dirty="0">
              <a:solidFill>
                <a:srgbClr val="404040"/>
              </a:solidFill>
              <a:latin typeface="メイリオ"/>
              <a:ea typeface="メイリオ"/>
              <a:cs typeface="メイリオ"/>
            </a:endParaRPr>
          </a:p>
        </p:txBody>
      </p:sp>
      <p:sp>
        <p:nvSpPr>
          <p:cNvPr id="122" name="テキスト ボックス 121">
            <a:extLst>
              <a:ext uri="{FF2B5EF4-FFF2-40B4-BE49-F238E27FC236}">
                <a16:creationId xmlns:a16="http://schemas.microsoft.com/office/drawing/2014/main" id="{673EE1D2-6ECA-F246-B649-C51AA70CC068}"/>
              </a:ext>
            </a:extLst>
          </p:cNvPr>
          <p:cNvSpPr txBox="1"/>
          <p:nvPr/>
        </p:nvSpPr>
        <p:spPr>
          <a:xfrm>
            <a:off x="5093470" y="5688417"/>
            <a:ext cx="745871" cy="215444"/>
          </a:xfrm>
          <a:prstGeom prst="rect">
            <a:avLst/>
          </a:prstGeom>
          <a:noFill/>
        </p:spPr>
        <p:txBody>
          <a:bodyPr wrap="square" rtlCol="0">
            <a:spAutoFit/>
          </a:bodyPr>
          <a:lstStyle/>
          <a:p>
            <a:pPr algn="ctr"/>
            <a:r>
              <a:rPr lang="en-US" altLang="ja-JP" sz="800" dirty="0">
                <a:solidFill>
                  <a:srgbClr val="404040"/>
                </a:solidFill>
                <a:latin typeface="メイリオ"/>
                <a:ea typeface="メイリオ"/>
                <a:cs typeface="メイリオ"/>
              </a:rPr>
              <a:t>What</a:t>
            </a:r>
            <a:endParaRPr kumimoji="1" lang="ja-JP" altLang="en-US" sz="1050" dirty="0">
              <a:solidFill>
                <a:srgbClr val="404040"/>
              </a:solidFill>
              <a:latin typeface="メイリオ"/>
              <a:ea typeface="メイリオ"/>
              <a:cs typeface="メイリオ"/>
            </a:endParaRPr>
          </a:p>
        </p:txBody>
      </p:sp>
      <p:sp>
        <p:nvSpPr>
          <p:cNvPr id="123" name="テキスト ボックス 122">
            <a:extLst>
              <a:ext uri="{FF2B5EF4-FFF2-40B4-BE49-F238E27FC236}">
                <a16:creationId xmlns:a16="http://schemas.microsoft.com/office/drawing/2014/main" id="{FFD5A903-7E6A-1F48-8CBA-7FC6E111ADC3}"/>
              </a:ext>
            </a:extLst>
          </p:cNvPr>
          <p:cNvSpPr txBox="1"/>
          <p:nvPr/>
        </p:nvSpPr>
        <p:spPr>
          <a:xfrm>
            <a:off x="5093470" y="5966061"/>
            <a:ext cx="745871" cy="215444"/>
          </a:xfrm>
          <a:prstGeom prst="rect">
            <a:avLst/>
          </a:prstGeom>
          <a:noFill/>
        </p:spPr>
        <p:txBody>
          <a:bodyPr wrap="square" rtlCol="0">
            <a:spAutoFit/>
          </a:bodyPr>
          <a:lstStyle/>
          <a:p>
            <a:pPr algn="ctr"/>
            <a:r>
              <a:rPr lang="en-US" altLang="ja-JP" sz="800" dirty="0">
                <a:solidFill>
                  <a:srgbClr val="404040"/>
                </a:solidFill>
                <a:latin typeface="メイリオ"/>
                <a:ea typeface="メイリオ"/>
                <a:cs typeface="メイリオ"/>
              </a:rPr>
              <a:t>Why</a:t>
            </a:r>
            <a:endParaRPr kumimoji="1" lang="ja-JP" altLang="en-US" sz="1050" dirty="0">
              <a:solidFill>
                <a:srgbClr val="404040"/>
              </a:solidFill>
              <a:latin typeface="メイリオ"/>
              <a:ea typeface="メイリオ"/>
              <a:cs typeface="メイリオ"/>
            </a:endParaRPr>
          </a:p>
        </p:txBody>
      </p:sp>
      <p:sp>
        <p:nvSpPr>
          <p:cNvPr id="124" name="テキスト ボックス 123">
            <a:extLst>
              <a:ext uri="{FF2B5EF4-FFF2-40B4-BE49-F238E27FC236}">
                <a16:creationId xmlns:a16="http://schemas.microsoft.com/office/drawing/2014/main" id="{1F4AF8BA-4A18-2444-B700-F1B69AD5CB74}"/>
              </a:ext>
            </a:extLst>
          </p:cNvPr>
          <p:cNvSpPr txBox="1"/>
          <p:nvPr/>
        </p:nvSpPr>
        <p:spPr>
          <a:xfrm>
            <a:off x="5093470" y="6243705"/>
            <a:ext cx="745871" cy="215444"/>
          </a:xfrm>
          <a:prstGeom prst="rect">
            <a:avLst/>
          </a:prstGeom>
          <a:noFill/>
        </p:spPr>
        <p:txBody>
          <a:bodyPr wrap="square" rtlCol="0">
            <a:spAutoFit/>
          </a:bodyPr>
          <a:lstStyle/>
          <a:p>
            <a:pPr algn="ctr"/>
            <a:r>
              <a:rPr kumimoji="1" lang="en-US" altLang="ja-JP" sz="800" dirty="0">
                <a:solidFill>
                  <a:srgbClr val="404040"/>
                </a:solidFill>
                <a:latin typeface="メイリオ"/>
                <a:ea typeface="メイリオ"/>
                <a:cs typeface="メイリオ"/>
              </a:rPr>
              <a:t>How</a:t>
            </a:r>
            <a:endParaRPr kumimoji="1" lang="ja-JP" altLang="en-US" sz="1050" dirty="0">
              <a:solidFill>
                <a:srgbClr val="404040"/>
              </a:solidFill>
              <a:latin typeface="メイリオ"/>
              <a:ea typeface="メイリオ"/>
              <a:cs typeface="メイリオ"/>
            </a:endParaRPr>
          </a:p>
        </p:txBody>
      </p:sp>
      <p:cxnSp>
        <p:nvCxnSpPr>
          <p:cNvPr id="64" name="直線コネクタ 63">
            <a:extLst>
              <a:ext uri="{FF2B5EF4-FFF2-40B4-BE49-F238E27FC236}">
                <a16:creationId xmlns:a16="http://schemas.microsoft.com/office/drawing/2014/main" id="{8FD9DEEF-2C16-5042-A5A4-2D6F471B36BA}"/>
              </a:ext>
            </a:extLst>
          </p:cNvPr>
          <p:cNvCxnSpPr>
            <a:cxnSpLocks/>
          </p:cNvCxnSpPr>
          <p:nvPr/>
        </p:nvCxnSpPr>
        <p:spPr>
          <a:xfrm>
            <a:off x="933986" y="2045305"/>
            <a:ext cx="0" cy="4442318"/>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75" name="直線コネクタ 74">
            <a:extLst>
              <a:ext uri="{FF2B5EF4-FFF2-40B4-BE49-F238E27FC236}">
                <a16:creationId xmlns:a16="http://schemas.microsoft.com/office/drawing/2014/main" id="{3E3934B7-C5F5-4545-A7CF-E73C79512445}"/>
              </a:ext>
            </a:extLst>
          </p:cNvPr>
          <p:cNvCxnSpPr/>
          <p:nvPr/>
        </p:nvCxnSpPr>
        <p:spPr>
          <a:xfrm>
            <a:off x="337287" y="2322950"/>
            <a:ext cx="4475243" cy="0"/>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76" name="直線コネクタ 75">
            <a:extLst>
              <a:ext uri="{FF2B5EF4-FFF2-40B4-BE49-F238E27FC236}">
                <a16:creationId xmlns:a16="http://schemas.microsoft.com/office/drawing/2014/main" id="{D8DB761B-0419-5849-8407-CD7D12D66EC4}"/>
              </a:ext>
            </a:extLst>
          </p:cNvPr>
          <p:cNvCxnSpPr/>
          <p:nvPr/>
        </p:nvCxnSpPr>
        <p:spPr>
          <a:xfrm>
            <a:off x="337287" y="2600595"/>
            <a:ext cx="4475243" cy="0"/>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77" name="直線コネクタ 76">
            <a:extLst>
              <a:ext uri="{FF2B5EF4-FFF2-40B4-BE49-F238E27FC236}">
                <a16:creationId xmlns:a16="http://schemas.microsoft.com/office/drawing/2014/main" id="{CE501278-D49D-BC43-9CD9-F3CA2D0EDE94}"/>
              </a:ext>
            </a:extLst>
          </p:cNvPr>
          <p:cNvCxnSpPr/>
          <p:nvPr/>
        </p:nvCxnSpPr>
        <p:spPr>
          <a:xfrm>
            <a:off x="337287" y="2878240"/>
            <a:ext cx="4475243" cy="0"/>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78" name="直線コネクタ 77">
            <a:extLst>
              <a:ext uri="{FF2B5EF4-FFF2-40B4-BE49-F238E27FC236}">
                <a16:creationId xmlns:a16="http://schemas.microsoft.com/office/drawing/2014/main" id="{5A3E98B9-55AD-0A41-ADCB-DE577439D3B9}"/>
              </a:ext>
            </a:extLst>
          </p:cNvPr>
          <p:cNvCxnSpPr/>
          <p:nvPr/>
        </p:nvCxnSpPr>
        <p:spPr>
          <a:xfrm>
            <a:off x="337287" y="3155885"/>
            <a:ext cx="4475243" cy="0"/>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79" name="直線コネクタ 78">
            <a:extLst>
              <a:ext uri="{FF2B5EF4-FFF2-40B4-BE49-F238E27FC236}">
                <a16:creationId xmlns:a16="http://schemas.microsoft.com/office/drawing/2014/main" id="{3C9584C3-584F-9F42-8993-0D11F83D6056}"/>
              </a:ext>
            </a:extLst>
          </p:cNvPr>
          <p:cNvCxnSpPr/>
          <p:nvPr/>
        </p:nvCxnSpPr>
        <p:spPr>
          <a:xfrm>
            <a:off x="337287" y="3433530"/>
            <a:ext cx="4475243" cy="0"/>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80" name="直線コネクタ 79">
            <a:extLst>
              <a:ext uri="{FF2B5EF4-FFF2-40B4-BE49-F238E27FC236}">
                <a16:creationId xmlns:a16="http://schemas.microsoft.com/office/drawing/2014/main" id="{8BABB6A1-9DD2-FD42-9A39-B6D87CC022F9}"/>
              </a:ext>
            </a:extLst>
          </p:cNvPr>
          <p:cNvCxnSpPr/>
          <p:nvPr/>
        </p:nvCxnSpPr>
        <p:spPr>
          <a:xfrm>
            <a:off x="337287" y="3711175"/>
            <a:ext cx="4475243" cy="0"/>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81" name="直線コネクタ 80">
            <a:extLst>
              <a:ext uri="{FF2B5EF4-FFF2-40B4-BE49-F238E27FC236}">
                <a16:creationId xmlns:a16="http://schemas.microsoft.com/office/drawing/2014/main" id="{1F68D77C-0B81-814B-BA2F-856BAEECF8F3}"/>
              </a:ext>
            </a:extLst>
          </p:cNvPr>
          <p:cNvCxnSpPr/>
          <p:nvPr/>
        </p:nvCxnSpPr>
        <p:spPr>
          <a:xfrm>
            <a:off x="337287" y="3988820"/>
            <a:ext cx="4475243" cy="0"/>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82" name="直線コネクタ 81">
            <a:extLst>
              <a:ext uri="{FF2B5EF4-FFF2-40B4-BE49-F238E27FC236}">
                <a16:creationId xmlns:a16="http://schemas.microsoft.com/office/drawing/2014/main" id="{C6E1982A-417D-0C4E-B031-8CA0A7E21E05}"/>
              </a:ext>
            </a:extLst>
          </p:cNvPr>
          <p:cNvCxnSpPr/>
          <p:nvPr/>
        </p:nvCxnSpPr>
        <p:spPr>
          <a:xfrm>
            <a:off x="337287" y="4266465"/>
            <a:ext cx="4475243" cy="0"/>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83" name="直線コネクタ 82">
            <a:extLst>
              <a:ext uri="{FF2B5EF4-FFF2-40B4-BE49-F238E27FC236}">
                <a16:creationId xmlns:a16="http://schemas.microsoft.com/office/drawing/2014/main" id="{15A8E615-EA5B-B141-BFBD-21D77720B235}"/>
              </a:ext>
            </a:extLst>
          </p:cNvPr>
          <p:cNvCxnSpPr/>
          <p:nvPr/>
        </p:nvCxnSpPr>
        <p:spPr>
          <a:xfrm>
            <a:off x="337287" y="4544110"/>
            <a:ext cx="4475243" cy="0"/>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84" name="直線コネクタ 83">
            <a:extLst>
              <a:ext uri="{FF2B5EF4-FFF2-40B4-BE49-F238E27FC236}">
                <a16:creationId xmlns:a16="http://schemas.microsoft.com/office/drawing/2014/main" id="{F0BB3E94-B947-D644-BF34-09E8DB52AB8A}"/>
              </a:ext>
            </a:extLst>
          </p:cNvPr>
          <p:cNvCxnSpPr/>
          <p:nvPr/>
        </p:nvCxnSpPr>
        <p:spPr>
          <a:xfrm>
            <a:off x="337287" y="4821755"/>
            <a:ext cx="4475243" cy="0"/>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85" name="直線コネクタ 84">
            <a:extLst>
              <a:ext uri="{FF2B5EF4-FFF2-40B4-BE49-F238E27FC236}">
                <a16:creationId xmlns:a16="http://schemas.microsoft.com/office/drawing/2014/main" id="{998CE761-D38A-BF47-80A4-26BD90AF27E2}"/>
              </a:ext>
            </a:extLst>
          </p:cNvPr>
          <p:cNvCxnSpPr/>
          <p:nvPr/>
        </p:nvCxnSpPr>
        <p:spPr>
          <a:xfrm>
            <a:off x="337287" y="5099400"/>
            <a:ext cx="4475243" cy="0"/>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86" name="直線コネクタ 85">
            <a:extLst>
              <a:ext uri="{FF2B5EF4-FFF2-40B4-BE49-F238E27FC236}">
                <a16:creationId xmlns:a16="http://schemas.microsoft.com/office/drawing/2014/main" id="{EE11C978-CD3B-A94D-A271-61BF5CBD2184}"/>
              </a:ext>
            </a:extLst>
          </p:cNvPr>
          <p:cNvCxnSpPr/>
          <p:nvPr/>
        </p:nvCxnSpPr>
        <p:spPr>
          <a:xfrm>
            <a:off x="337287" y="5377045"/>
            <a:ext cx="4475243" cy="0"/>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87" name="直線コネクタ 86">
            <a:extLst>
              <a:ext uri="{FF2B5EF4-FFF2-40B4-BE49-F238E27FC236}">
                <a16:creationId xmlns:a16="http://schemas.microsoft.com/office/drawing/2014/main" id="{DDB9A145-E0B2-2149-B08D-F3B0F40FB069}"/>
              </a:ext>
            </a:extLst>
          </p:cNvPr>
          <p:cNvCxnSpPr/>
          <p:nvPr/>
        </p:nvCxnSpPr>
        <p:spPr>
          <a:xfrm>
            <a:off x="337287" y="5654690"/>
            <a:ext cx="4475243" cy="0"/>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88" name="直線コネクタ 87">
            <a:extLst>
              <a:ext uri="{FF2B5EF4-FFF2-40B4-BE49-F238E27FC236}">
                <a16:creationId xmlns:a16="http://schemas.microsoft.com/office/drawing/2014/main" id="{A8D05C10-0A6C-464B-AAA7-BF518FB38A84}"/>
              </a:ext>
            </a:extLst>
          </p:cNvPr>
          <p:cNvCxnSpPr/>
          <p:nvPr/>
        </p:nvCxnSpPr>
        <p:spPr>
          <a:xfrm>
            <a:off x="337287" y="5932335"/>
            <a:ext cx="4475243" cy="0"/>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89" name="直線コネクタ 88">
            <a:extLst>
              <a:ext uri="{FF2B5EF4-FFF2-40B4-BE49-F238E27FC236}">
                <a16:creationId xmlns:a16="http://schemas.microsoft.com/office/drawing/2014/main" id="{84DA9F45-EF9E-D640-B095-37DDF14B579B}"/>
              </a:ext>
            </a:extLst>
          </p:cNvPr>
          <p:cNvCxnSpPr/>
          <p:nvPr/>
        </p:nvCxnSpPr>
        <p:spPr>
          <a:xfrm>
            <a:off x="337287" y="6209980"/>
            <a:ext cx="4475243" cy="0"/>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90" name="直線コネクタ 89">
            <a:extLst>
              <a:ext uri="{FF2B5EF4-FFF2-40B4-BE49-F238E27FC236}">
                <a16:creationId xmlns:a16="http://schemas.microsoft.com/office/drawing/2014/main" id="{50E2F1F8-011F-F943-A874-E875B9E8FB93}"/>
              </a:ext>
            </a:extLst>
          </p:cNvPr>
          <p:cNvCxnSpPr>
            <a:cxnSpLocks/>
          </p:cNvCxnSpPr>
          <p:nvPr/>
        </p:nvCxnSpPr>
        <p:spPr>
          <a:xfrm>
            <a:off x="635637" y="2045305"/>
            <a:ext cx="0" cy="4442318"/>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94" name="直線コネクタ 93">
            <a:extLst>
              <a:ext uri="{FF2B5EF4-FFF2-40B4-BE49-F238E27FC236}">
                <a16:creationId xmlns:a16="http://schemas.microsoft.com/office/drawing/2014/main" id="{1F343C9D-4F91-0643-A891-2F6A4CD7D426}"/>
              </a:ext>
            </a:extLst>
          </p:cNvPr>
          <p:cNvCxnSpPr>
            <a:cxnSpLocks/>
          </p:cNvCxnSpPr>
          <p:nvPr/>
        </p:nvCxnSpPr>
        <p:spPr>
          <a:xfrm>
            <a:off x="2127382" y="2045305"/>
            <a:ext cx="0" cy="4442318"/>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95" name="直線コネクタ 94">
            <a:extLst>
              <a:ext uri="{FF2B5EF4-FFF2-40B4-BE49-F238E27FC236}">
                <a16:creationId xmlns:a16="http://schemas.microsoft.com/office/drawing/2014/main" id="{5F38EE1E-6338-3545-A74A-3F5B0C3B1040}"/>
              </a:ext>
            </a:extLst>
          </p:cNvPr>
          <p:cNvCxnSpPr>
            <a:cxnSpLocks/>
          </p:cNvCxnSpPr>
          <p:nvPr/>
        </p:nvCxnSpPr>
        <p:spPr>
          <a:xfrm>
            <a:off x="2425731" y="2045305"/>
            <a:ext cx="0" cy="4442318"/>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96" name="直線コネクタ 95">
            <a:extLst>
              <a:ext uri="{FF2B5EF4-FFF2-40B4-BE49-F238E27FC236}">
                <a16:creationId xmlns:a16="http://schemas.microsoft.com/office/drawing/2014/main" id="{1784AEA9-437C-7D49-B864-6D21042E8FA3}"/>
              </a:ext>
            </a:extLst>
          </p:cNvPr>
          <p:cNvCxnSpPr>
            <a:cxnSpLocks/>
          </p:cNvCxnSpPr>
          <p:nvPr/>
        </p:nvCxnSpPr>
        <p:spPr>
          <a:xfrm>
            <a:off x="2724080" y="2045305"/>
            <a:ext cx="0" cy="4442318"/>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97" name="直線コネクタ 96">
            <a:extLst>
              <a:ext uri="{FF2B5EF4-FFF2-40B4-BE49-F238E27FC236}">
                <a16:creationId xmlns:a16="http://schemas.microsoft.com/office/drawing/2014/main" id="{8DD2EEC0-2FF3-F44F-9FFF-01072B3808B8}"/>
              </a:ext>
            </a:extLst>
          </p:cNvPr>
          <p:cNvCxnSpPr>
            <a:cxnSpLocks/>
          </p:cNvCxnSpPr>
          <p:nvPr/>
        </p:nvCxnSpPr>
        <p:spPr>
          <a:xfrm>
            <a:off x="3022429" y="2045305"/>
            <a:ext cx="0" cy="4442318"/>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98" name="直線コネクタ 97">
            <a:extLst>
              <a:ext uri="{FF2B5EF4-FFF2-40B4-BE49-F238E27FC236}">
                <a16:creationId xmlns:a16="http://schemas.microsoft.com/office/drawing/2014/main" id="{53A59DC6-5FEA-A642-BCEE-F7FF65332077}"/>
              </a:ext>
            </a:extLst>
          </p:cNvPr>
          <p:cNvCxnSpPr>
            <a:cxnSpLocks/>
          </p:cNvCxnSpPr>
          <p:nvPr/>
        </p:nvCxnSpPr>
        <p:spPr>
          <a:xfrm>
            <a:off x="3320778" y="2045305"/>
            <a:ext cx="0" cy="4442318"/>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99" name="直線コネクタ 98">
            <a:extLst>
              <a:ext uri="{FF2B5EF4-FFF2-40B4-BE49-F238E27FC236}">
                <a16:creationId xmlns:a16="http://schemas.microsoft.com/office/drawing/2014/main" id="{311D7F95-7DE1-EA40-B657-6F9778E2EB74}"/>
              </a:ext>
            </a:extLst>
          </p:cNvPr>
          <p:cNvCxnSpPr>
            <a:cxnSpLocks/>
          </p:cNvCxnSpPr>
          <p:nvPr/>
        </p:nvCxnSpPr>
        <p:spPr>
          <a:xfrm>
            <a:off x="3619127" y="2045305"/>
            <a:ext cx="0" cy="4442318"/>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00" name="直線コネクタ 99">
            <a:extLst>
              <a:ext uri="{FF2B5EF4-FFF2-40B4-BE49-F238E27FC236}">
                <a16:creationId xmlns:a16="http://schemas.microsoft.com/office/drawing/2014/main" id="{61362E67-25B9-684B-8436-CCD962F09282}"/>
              </a:ext>
            </a:extLst>
          </p:cNvPr>
          <p:cNvCxnSpPr>
            <a:cxnSpLocks/>
          </p:cNvCxnSpPr>
          <p:nvPr/>
        </p:nvCxnSpPr>
        <p:spPr>
          <a:xfrm>
            <a:off x="3917476" y="2045305"/>
            <a:ext cx="0" cy="4442318"/>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01" name="直線コネクタ 100">
            <a:extLst>
              <a:ext uri="{FF2B5EF4-FFF2-40B4-BE49-F238E27FC236}">
                <a16:creationId xmlns:a16="http://schemas.microsoft.com/office/drawing/2014/main" id="{F07B8298-DCF7-0C48-BDF0-258DACED7AEB}"/>
              </a:ext>
            </a:extLst>
          </p:cNvPr>
          <p:cNvCxnSpPr>
            <a:cxnSpLocks/>
          </p:cNvCxnSpPr>
          <p:nvPr/>
        </p:nvCxnSpPr>
        <p:spPr>
          <a:xfrm>
            <a:off x="4215825" y="2045305"/>
            <a:ext cx="0" cy="4442318"/>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02" name="直線コネクタ 101">
            <a:extLst>
              <a:ext uri="{FF2B5EF4-FFF2-40B4-BE49-F238E27FC236}">
                <a16:creationId xmlns:a16="http://schemas.microsoft.com/office/drawing/2014/main" id="{0AB5F8B1-D6E1-CB47-A704-08BD317BA0B6}"/>
              </a:ext>
            </a:extLst>
          </p:cNvPr>
          <p:cNvCxnSpPr>
            <a:cxnSpLocks/>
          </p:cNvCxnSpPr>
          <p:nvPr/>
        </p:nvCxnSpPr>
        <p:spPr>
          <a:xfrm>
            <a:off x="4514174" y="2045305"/>
            <a:ext cx="0" cy="4442318"/>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03" name="直線コネクタ 102">
            <a:extLst>
              <a:ext uri="{FF2B5EF4-FFF2-40B4-BE49-F238E27FC236}">
                <a16:creationId xmlns:a16="http://schemas.microsoft.com/office/drawing/2014/main" id="{4BBF44AD-858D-AD45-84DF-1AE46203F53C}"/>
              </a:ext>
            </a:extLst>
          </p:cNvPr>
          <p:cNvCxnSpPr>
            <a:cxnSpLocks/>
          </p:cNvCxnSpPr>
          <p:nvPr/>
        </p:nvCxnSpPr>
        <p:spPr>
          <a:xfrm>
            <a:off x="1530684" y="2045305"/>
            <a:ext cx="0" cy="4442318"/>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04" name="直線コネクタ 103">
            <a:extLst>
              <a:ext uri="{FF2B5EF4-FFF2-40B4-BE49-F238E27FC236}">
                <a16:creationId xmlns:a16="http://schemas.microsoft.com/office/drawing/2014/main" id="{205679F9-A166-9B45-B908-D18053954E80}"/>
              </a:ext>
            </a:extLst>
          </p:cNvPr>
          <p:cNvCxnSpPr>
            <a:cxnSpLocks/>
          </p:cNvCxnSpPr>
          <p:nvPr/>
        </p:nvCxnSpPr>
        <p:spPr>
          <a:xfrm>
            <a:off x="1829033" y="2045305"/>
            <a:ext cx="0" cy="4442318"/>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05" name="直線コネクタ 104">
            <a:extLst>
              <a:ext uri="{FF2B5EF4-FFF2-40B4-BE49-F238E27FC236}">
                <a16:creationId xmlns:a16="http://schemas.microsoft.com/office/drawing/2014/main" id="{46E1EC28-C047-4740-900F-2B77C634E15B}"/>
              </a:ext>
            </a:extLst>
          </p:cNvPr>
          <p:cNvCxnSpPr>
            <a:cxnSpLocks/>
          </p:cNvCxnSpPr>
          <p:nvPr/>
        </p:nvCxnSpPr>
        <p:spPr>
          <a:xfrm>
            <a:off x="1232335" y="2045305"/>
            <a:ext cx="0" cy="4442318"/>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68" name="テキスト ボックス 67">
            <a:extLst>
              <a:ext uri="{FF2B5EF4-FFF2-40B4-BE49-F238E27FC236}">
                <a16:creationId xmlns:a16="http://schemas.microsoft.com/office/drawing/2014/main" id="{B43CAFC3-8912-2349-B188-E54547729BF8}"/>
              </a:ext>
            </a:extLst>
          </p:cNvPr>
          <p:cNvSpPr txBox="1"/>
          <p:nvPr/>
        </p:nvSpPr>
        <p:spPr>
          <a:xfrm>
            <a:off x="463308" y="238540"/>
            <a:ext cx="1574470" cy="276999"/>
          </a:xfrm>
          <a:prstGeom prst="rect">
            <a:avLst/>
          </a:prstGeom>
          <a:noFill/>
        </p:spPr>
        <p:txBody>
          <a:bodyPr wrap="none" rtlCol="0">
            <a:spAutoFit/>
          </a:bodyPr>
          <a:lstStyle/>
          <a:p>
            <a:r>
              <a:rPr lang="en-US" altLang="ja-JP" sz="1200" b="1" dirty="0">
                <a:solidFill>
                  <a:schemeClr val="tx1">
                    <a:lumMod val="75000"/>
                    <a:lumOff val="25000"/>
                  </a:schemeClr>
                </a:solidFill>
                <a:latin typeface="Meiryo" panose="020B0604030504040204" pitchFamily="34" charset="-128"/>
                <a:ea typeface="Meiryo" panose="020B0604030504040204" pitchFamily="34" charset="-128"/>
              </a:rPr>
              <a:t>27_</a:t>
            </a:r>
            <a:r>
              <a:rPr lang="ja-JP" altLang="en-US" sz="1200" b="1" dirty="0">
                <a:solidFill>
                  <a:schemeClr val="tx1">
                    <a:lumMod val="75000"/>
                    <a:lumOff val="25000"/>
                  </a:schemeClr>
                </a:solidFill>
                <a:latin typeface="Meiryo" panose="020B0604030504040204" pitchFamily="34" charset="-128"/>
                <a:ea typeface="Meiryo" panose="020B0604030504040204" pitchFamily="34" charset="-128"/>
              </a:rPr>
              <a:t>アイデアシート</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08" name="角丸四角形 107">
            <a:extLst>
              <a:ext uri="{FF2B5EF4-FFF2-40B4-BE49-F238E27FC236}">
                <a16:creationId xmlns:a16="http://schemas.microsoft.com/office/drawing/2014/main" id="{623ACDE3-7A03-7F48-8D3E-5A1B59DBC0D6}"/>
              </a:ext>
            </a:extLst>
          </p:cNvPr>
          <p:cNvSpPr/>
          <p:nvPr/>
        </p:nvSpPr>
        <p:spPr>
          <a:xfrm>
            <a:off x="341815" y="2045305"/>
            <a:ext cx="4470714" cy="4442318"/>
          </a:xfrm>
          <a:prstGeom prst="roundRect">
            <a:avLst>
              <a:gd name="adj" fmla="val 0"/>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sz="1286" dirty="0"/>
          </a:p>
        </p:txBody>
      </p:sp>
      <p:sp>
        <p:nvSpPr>
          <p:cNvPr id="115" name="角丸四角形 114">
            <a:extLst>
              <a:ext uri="{FF2B5EF4-FFF2-40B4-BE49-F238E27FC236}">
                <a16:creationId xmlns:a16="http://schemas.microsoft.com/office/drawing/2014/main" id="{C714F7EA-7410-F445-BED9-1756FD1DC5D6}"/>
              </a:ext>
            </a:extLst>
          </p:cNvPr>
          <p:cNvSpPr/>
          <p:nvPr/>
        </p:nvSpPr>
        <p:spPr>
          <a:xfrm>
            <a:off x="5098000" y="2047935"/>
            <a:ext cx="4470714" cy="4442318"/>
          </a:xfrm>
          <a:prstGeom prst="roundRect">
            <a:avLst>
              <a:gd name="adj" fmla="val 0"/>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sz="1286" dirty="0"/>
          </a:p>
        </p:txBody>
      </p:sp>
    </p:spTree>
    <p:extLst>
      <p:ext uri="{BB962C8B-B14F-4D97-AF65-F5344CB8AC3E}">
        <p14:creationId xmlns:p14="http://schemas.microsoft.com/office/powerpoint/2010/main" val="2420128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正方形/長方形 46">
            <a:extLst>
              <a:ext uri="{FF2B5EF4-FFF2-40B4-BE49-F238E27FC236}">
                <a16:creationId xmlns:a16="http://schemas.microsoft.com/office/drawing/2014/main" id="{CA3A5024-A36B-9649-B5FE-E87CB908996C}"/>
              </a:ext>
            </a:extLst>
          </p:cNvPr>
          <p:cNvSpPr/>
          <p:nvPr/>
        </p:nvSpPr>
        <p:spPr>
          <a:xfrm>
            <a:off x="356842" y="686423"/>
            <a:ext cx="9200781" cy="5803829"/>
          </a:xfrm>
          <a:prstGeom prst="rect">
            <a:avLst/>
          </a:prstGeom>
          <a:solidFill>
            <a:schemeClr val="bg1"/>
          </a:solid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70" name="直線コネクタ 69"/>
          <p:cNvCxnSpPr/>
          <p:nvPr/>
        </p:nvCxnSpPr>
        <p:spPr>
          <a:xfrm>
            <a:off x="3417834" y="686424"/>
            <a:ext cx="1" cy="5803829"/>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73" name="直線コネクタ 72"/>
          <p:cNvCxnSpPr/>
          <p:nvPr/>
        </p:nvCxnSpPr>
        <p:spPr>
          <a:xfrm>
            <a:off x="347502" y="2621034"/>
            <a:ext cx="9221212"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18" name="直線コネクタ 117"/>
          <p:cNvCxnSpPr/>
          <p:nvPr/>
        </p:nvCxnSpPr>
        <p:spPr>
          <a:xfrm>
            <a:off x="337288" y="4555642"/>
            <a:ext cx="9221212"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7" name="直線コネクタ 26"/>
          <p:cNvCxnSpPr/>
          <p:nvPr/>
        </p:nvCxnSpPr>
        <p:spPr>
          <a:xfrm>
            <a:off x="6488167" y="686424"/>
            <a:ext cx="1" cy="5803829"/>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30" name="テキスト ボックス 29"/>
          <p:cNvSpPr txBox="1"/>
          <p:nvPr/>
        </p:nvSpPr>
        <p:spPr>
          <a:xfrm>
            <a:off x="3417835" y="2692407"/>
            <a:ext cx="3070333" cy="313932"/>
          </a:xfrm>
          <a:prstGeom prst="rect">
            <a:avLst/>
          </a:prstGeom>
          <a:noFill/>
        </p:spPr>
        <p:txBody>
          <a:bodyPr wrap="square" rtlCol="0" anchor="t">
            <a:spAutoFit/>
          </a:bodyPr>
          <a:lstStyle/>
          <a:p>
            <a:pPr algn="ctr">
              <a:lnSpc>
                <a:spcPct val="120000"/>
              </a:lnSpc>
            </a:pPr>
            <a:r>
              <a:rPr lang="en-US" altLang="ja-JP" sz="1200" b="1" dirty="0">
                <a:solidFill>
                  <a:schemeClr val="tx1">
                    <a:lumMod val="75000"/>
                    <a:lumOff val="25000"/>
                  </a:schemeClr>
                </a:solidFill>
                <a:latin typeface="メイリオ"/>
                <a:ea typeface="メイリオ"/>
                <a:cs typeface="メイリオ"/>
              </a:rPr>
              <a:t>【 </a:t>
            </a:r>
            <a:r>
              <a:rPr lang="ja-JP" altLang="en-US" sz="1200" b="1" dirty="0">
                <a:solidFill>
                  <a:schemeClr val="tx1">
                    <a:lumMod val="75000"/>
                    <a:lumOff val="25000"/>
                  </a:schemeClr>
                </a:solidFill>
                <a:latin typeface="メイリオ"/>
                <a:ea typeface="メイリオ"/>
                <a:cs typeface="メイリオ"/>
              </a:rPr>
              <a:t>テーマ</a:t>
            </a:r>
            <a:r>
              <a:rPr lang="en-US" altLang="ja-JP" sz="1200" b="1" dirty="0">
                <a:solidFill>
                  <a:schemeClr val="tx1">
                    <a:lumMod val="75000"/>
                    <a:lumOff val="25000"/>
                  </a:schemeClr>
                </a:solidFill>
                <a:latin typeface="メイリオ"/>
                <a:ea typeface="メイリオ"/>
                <a:cs typeface="メイリオ"/>
              </a:rPr>
              <a:t>(</a:t>
            </a:r>
            <a:r>
              <a:rPr lang="ja-JP" altLang="en-US" sz="1200" b="1" dirty="0">
                <a:solidFill>
                  <a:schemeClr val="tx1">
                    <a:lumMod val="75000"/>
                    <a:lumOff val="25000"/>
                  </a:schemeClr>
                </a:solidFill>
                <a:latin typeface="メイリオ"/>
                <a:ea typeface="メイリオ"/>
                <a:cs typeface="メイリオ"/>
              </a:rPr>
              <a:t>問題</a:t>
            </a:r>
            <a:r>
              <a:rPr lang="en-US" altLang="ja-JP" sz="1200" b="1" dirty="0">
                <a:solidFill>
                  <a:schemeClr val="tx1">
                    <a:lumMod val="75000"/>
                    <a:lumOff val="25000"/>
                  </a:schemeClr>
                </a:solidFill>
                <a:latin typeface="メイリオ"/>
                <a:ea typeface="メイリオ"/>
                <a:cs typeface="メイリオ"/>
              </a:rPr>
              <a:t>) 】</a:t>
            </a:r>
          </a:p>
        </p:txBody>
      </p:sp>
      <p:sp>
        <p:nvSpPr>
          <p:cNvPr id="34" name="テキスト ボックス 33"/>
          <p:cNvSpPr txBox="1"/>
          <p:nvPr/>
        </p:nvSpPr>
        <p:spPr>
          <a:xfrm>
            <a:off x="3417835" y="4620189"/>
            <a:ext cx="3070330" cy="313932"/>
          </a:xfrm>
          <a:prstGeom prst="rect">
            <a:avLst/>
          </a:prstGeom>
          <a:noFill/>
        </p:spPr>
        <p:txBody>
          <a:bodyPr wrap="square" rtlCol="0" anchor="t">
            <a:spAutoFit/>
          </a:bodyPr>
          <a:lstStyle/>
          <a:p>
            <a:pPr algn="ctr">
              <a:lnSpc>
                <a:spcPct val="120000"/>
              </a:lnSpc>
            </a:pPr>
            <a:r>
              <a:rPr lang="en-US" altLang="en-US" sz="1200" b="1" dirty="0">
                <a:solidFill>
                  <a:schemeClr val="tx1">
                    <a:lumMod val="75000"/>
                    <a:lumOff val="25000"/>
                  </a:schemeClr>
                </a:solidFill>
                <a:latin typeface="メイリオ"/>
                <a:ea typeface="メイリオ"/>
                <a:cs typeface="メイリオ"/>
              </a:rPr>
              <a:t>Where </a:t>
            </a:r>
            <a:r>
              <a:rPr lang="ja-JP" altLang="en-US" sz="1200" b="1" dirty="0">
                <a:solidFill>
                  <a:schemeClr val="tx1">
                    <a:lumMod val="75000"/>
                    <a:lumOff val="25000"/>
                  </a:schemeClr>
                </a:solidFill>
                <a:latin typeface="メイリオ"/>
                <a:ea typeface="メイリオ"/>
                <a:cs typeface="メイリオ"/>
              </a:rPr>
              <a:t>どこで</a:t>
            </a:r>
            <a:endParaRPr lang="en-US" altLang="ja-JP" sz="1200" b="1" dirty="0">
              <a:solidFill>
                <a:schemeClr val="tx1">
                  <a:lumMod val="75000"/>
                  <a:lumOff val="25000"/>
                </a:schemeClr>
              </a:solidFill>
              <a:latin typeface="メイリオ"/>
              <a:ea typeface="メイリオ"/>
              <a:cs typeface="メイリオ"/>
            </a:endParaRPr>
          </a:p>
        </p:txBody>
      </p:sp>
      <p:sp>
        <p:nvSpPr>
          <p:cNvPr id="35" name="テキスト ボックス 34"/>
          <p:cNvSpPr txBox="1"/>
          <p:nvPr/>
        </p:nvSpPr>
        <p:spPr>
          <a:xfrm>
            <a:off x="3417835" y="750972"/>
            <a:ext cx="3070330" cy="313932"/>
          </a:xfrm>
          <a:prstGeom prst="rect">
            <a:avLst/>
          </a:prstGeom>
          <a:noFill/>
        </p:spPr>
        <p:txBody>
          <a:bodyPr wrap="square" rtlCol="0" anchor="t">
            <a:spAutoFit/>
          </a:bodyPr>
          <a:lstStyle/>
          <a:p>
            <a:pPr algn="ctr">
              <a:lnSpc>
                <a:spcPct val="120000"/>
              </a:lnSpc>
            </a:pPr>
            <a:r>
              <a:rPr lang="ja-JP" altLang="en-US" sz="1200" b="1" dirty="0">
                <a:solidFill>
                  <a:schemeClr val="tx1">
                    <a:lumMod val="75000"/>
                    <a:lumOff val="25000"/>
                  </a:schemeClr>
                </a:solidFill>
                <a:latin typeface="メイリオ"/>
                <a:ea typeface="メイリオ"/>
                <a:cs typeface="メイリオ"/>
              </a:rPr>
              <a:t>W</a:t>
            </a:r>
            <a:r>
              <a:rPr lang="en-US" altLang="ja-JP" sz="1200" b="1" dirty="0" err="1">
                <a:solidFill>
                  <a:schemeClr val="tx1">
                    <a:lumMod val="75000"/>
                    <a:lumOff val="25000"/>
                  </a:schemeClr>
                </a:solidFill>
                <a:latin typeface="メイリオ"/>
                <a:ea typeface="メイリオ"/>
                <a:cs typeface="メイリオ"/>
              </a:rPr>
              <a:t>hom</a:t>
            </a:r>
            <a:r>
              <a:rPr lang="ja-JP" altLang="en-US" sz="1200" b="1" dirty="0">
                <a:solidFill>
                  <a:schemeClr val="tx1">
                    <a:lumMod val="75000"/>
                    <a:lumOff val="25000"/>
                  </a:schemeClr>
                </a:solidFill>
                <a:latin typeface="メイリオ"/>
                <a:ea typeface="メイリオ"/>
                <a:cs typeface="メイリオ"/>
              </a:rPr>
              <a:t> 誰に</a:t>
            </a:r>
            <a:endParaRPr lang="en-US" altLang="ja-JP" sz="1200" b="1" dirty="0">
              <a:solidFill>
                <a:schemeClr val="tx1">
                  <a:lumMod val="75000"/>
                  <a:lumOff val="25000"/>
                </a:schemeClr>
              </a:solidFill>
              <a:latin typeface="メイリオ"/>
              <a:ea typeface="メイリオ"/>
              <a:cs typeface="メイリオ"/>
            </a:endParaRPr>
          </a:p>
        </p:txBody>
      </p:sp>
      <p:sp>
        <p:nvSpPr>
          <p:cNvPr id="36" name="テキスト ボックス 35"/>
          <p:cNvSpPr txBox="1"/>
          <p:nvPr/>
        </p:nvSpPr>
        <p:spPr>
          <a:xfrm>
            <a:off x="347502" y="752260"/>
            <a:ext cx="3070333" cy="313932"/>
          </a:xfrm>
          <a:prstGeom prst="rect">
            <a:avLst/>
          </a:prstGeom>
          <a:noFill/>
        </p:spPr>
        <p:txBody>
          <a:bodyPr wrap="square" rtlCol="0" anchor="t">
            <a:spAutoFit/>
          </a:bodyPr>
          <a:lstStyle/>
          <a:p>
            <a:pPr algn="ctr">
              <a:lnSpc>
                <a:spcPct val="120000"/>
              </a:lnSpc>
            </a:pPr>
            <a:r>
              <a:rPr lang="ja-JP" altLang="en-US" sz="1200" b="1" dirty="0">
                <a:solidFill>
                  <a:schemeClr val="tx1">
                    <a:lumMod val="75000"/>
                    <a:lumOff val="25000"/>
                  </a:schemeClr>
                </a:solidFill>
                <a:latin typeface="メイリオ"/>
                <a:ea typeface="メイリオ"/>
                <a:cs typeface="メイリオ"/>
              </a:rPr>
              <a:t>W</a:t>
            </a:r>
            <a:r>
              <a:rPr lang="en-US" altLang="ja-JP" sz="1200" b="1" dirty="0">
                <a:solidFill>
                  <a:schemeClr val="tx1">
                    <a:lumMod val="75000"/>
                    <a:lumOff val="25000"/>
                  </a:schemeClr>
                </a:solidFill>
                <a:latin typeface="メイリオ"/>
                <a:ea typeface="メイリオ"/>
                <a:cs typeface="メイリオ"/>
              </a:rPr>
              <a:t>ho</a:t>
            </a:r>
            <a:r>
              <a:rPr lang="ja-JP" altLang="en-US" sz="1200" b="1" dirty="0">
                <a:solidFill>
                  <a:schemeClr val="tx1">
                    <a:lumMod val="75000"/>
                    <a:lumOff val="25000"/>
                  </a:schemeClr>
                </a:solidFill>
                <a:latin typeface="メイリオ"/>
                <a:ea typeface="メイリオ"/>
                <a:cs typeface="メイリオ"/>
              </a:rPr>
              <a:t> 誰が</a:t>
            </a:r>
            <a:endParaRPr lang="en-US" altLang="ja-JP" sz="1200" b="1" dirty="0">
              <a:solidFill>
                <a:schemeClr val="tx1">
                  <a:lumMod val="75000"/>
                  <a:lumOff val="25000"/>
                </a:schemeClr>
              </a:solidFill>
              <a:latin typeface="メイリオ"/>
              <a:ea typeface="メイリオ"/>
              <a:cs typeface="メイリオ"/>
            </a:endParaRPr>
          </a:p>
        </p:txBody>
      </p:sp>
      <p:sp>
        <p:nvSpPr>
          <p:cNvPr id="37" name="テキスト ボックス 36"/>
          <p:cNvSpPr txBox="1"/>
          <p:nvPr/>
        </p:nvSpPr>
        <p:spPr>
          <a:xfrm>
            <a:off x="6488169" y="752260"/>
            <a:ext cx="3060117" cy="313932"/>
          </a:xfrm>
          <a:prstGeom prst="rect">
            <a:avLst/>
          </a:prstGeom>
          <a:noFill/>
        </p:spPr>
        <p:txBody>
          <a:bodyPr wrap="square" rtlCol="0" anchor="t">
            <a:spAutoFit/>
          </a:bodyPr>
          <a:lstStyle/>
          <a:p>
            <a:pPr algn="ctr">
              <a:lnSpc>
                <a:spcPct val="120000"/>
              </a:lnSpc>
            </a:pPr>
            <a:r>
              <a:rPr lang="en-US" altLang="en-US" sz="1200" b="1" dirty="0">
                <a:solidFill>
                  <a:schemeClr val="tx1">
                    <a:lumMod val="75000"/>
                    <a:lumOff val="25000"/>
                  </a:schemeClr>
                </a:solidFill>
                <a:latin typeface="メイリオ"/>
                <a:ea typeface="メイリオ"/>
                <a:cs typeface="メイリオ"/>
              </a:rPr>
              <a:t>What</a:t>
            </a:r>
            <a:r>
              <a:rPr lang="ja-JP" altLang="en-US" sz="1200" b="1" dirty="0">
                <a:solidFill>
                  <a:schemeClr val="tx1">
                    <a:lumMod val="75000"/>
                    <a:lumOff val="25000"/>
                  </a:schemeClr>
                </a:solidFill>
                <a:latin typeface="メイリオ"/>
                <a:ea typeface="メイリオ"/>
                <a:cs typeface="メイリオ"/>
              </a:rPr>
              <a:t> 何を</a:t>
            </a:r>
            <a:endParaRPr lang="en-US" altLang="ja-JP" sz="1200" b="1" dirty="0">
              <a:solidFill>
                <a:schemeClr val="tx1">
                  <a:lumMod val="75000"/>
                  <a:lumOff val="25000"/>
                </a:schemeClr>
              </a:solidFill>
              <a:latin typeface="メイリオ"/>
              <a:ea typeface="メイリオ"/>
              <a:cs typeface="メイリオ"/>
            </a:endParaRPr>
          </a:p>
        </p:txBody>
      </p:sp>
      <p:sp>
        <p:nvSpPr>
          <p:cNvPr id="38" name="テキスト ボックス 37"/>
          <p:cNvSpPr txBox="1"/>
          <p:nvPr/>
        </p:nvSpPr>
        <p:spPr>
          <a:xfrm>
            <a:off x="6488166" y="2692647"/>
            <a:ext cx="3060117" cy="313932"/>
          </a:xfrm>
          <a:prstGeom prst="rect">
            <a:avLst/>
          </a:prstGeom>
          <a:noFill/>
        </p:spPr>
        <p:txBody>
          <a:bodyPr wrap="square" rtlCol="0" anchor="t">
            <a:spAutoFit/>
          </a:bodyPr>
          <a:lstStyle/>
          <a:p>
            <a:pPr algn="ctr">
              <a:lnSpc>
                <a:spcPct val="120000"/>
              </a:lnSpc>
            </a:pPr>
            <a:r>
              <a:rPr lang="en-US" altLang="en-US" sz="1200" b="1" dirty="0">
                <a:solidFill>
                  <a:schemeClr val="tx1">
                    <a:lumMod val="75000"/>
                    <a:lumOff val="25000"/>
                  </a:schemeClr>
                </a:solidFill>
                <a:latin typeface="メイリオ"/>
                <a:ea typeface="メイリオ"/>
                <a:cs typeface="メイリオ"/>
              </a:rPr>
              <a:t>Why </a:t>
            </a:r>
            <a:r>
              <a:rPr lang="ja-JP" altLang="en-US" sz="1200" b="1" dirty="0">
                <a:solidFill>
                  <a:schemeClr val="tx1">
                    <a:lumMod val="75000"/>
                    <a:lumOff val="25000"/>
                  </a:schemeClr>
                </a:solidFill>
                <a:latin typeface="メイリオ"/>
                <a:ea typeface="メイリオ"/>
                <a:cs typeface="メイリオ"/>
              </a:rPr>
              <a:t>それはなぜ</a:t>
            </a:r>
            <a:endParaRPr lang="en-US" altLang="ja-JP" sz="1200" b="1" dirty="0">
              <a:solidFill>
                <a:schemeClr val="tx1">
                  <a:lumMod val="75000"/>
                  <a:lumOff val="25000"/>
                </a:schemeClr>
              </a:solidFill>
              <a:latin typeface="メイリオ"/>
              <a:ea typeface="メイリオ"/>
              <a:cs typeface="メイリオ"/>
            </a:endParaRPr>
          </a:p>
        </p:txBody>
      </p:sp>
      <p:sp>
        <p:nvSpPr>
          <p:cNvPr id="39" name="テキスト ボックス 38"/>
          <p:cNvSpPr txBox="1"/>
          <p:nvPr/>
        </p:nvSpPr>
        <p:spPr>
          <a:xfrm>
            <a:off x="347502" y="2698109"/>
            <a:ext cx="3060117" cy="313932"/>
          </a:xfrm>
          <a:prstGeom prst="rect">
            <a:avLst/>
          </a:prstGeom>
          <a:noFill/>
        </p:spPr>
        <p:txBody>
          <a:bodyPr wrap="square" rtlCol="0" anchor="t">
            <a:spAutoFit/>
          </a:bodyPr>
          <a:lstStyle/>
          <a:p>
            <a:pPr algn="ctr">
              <a:lnSpc>
                <a:spcPct val="120000"/>
              </a:lnSpc>
            </a:pPr>
            <a:r>
              <a:rPr lang="en-US" altLang="en-US" sz="1200" b="1" dirty="0">
                <a:solidFill>
                  <a:schemeClr val="tx1">
                    <a:lumMod val="75000"/>
                    <a:lumOff val="25000"/>
                  </a:schemeClr>
                </a:solidFill>
                <a:latin typeface="メイリオ"/>
                <a:ea typeface="メイリオ"/>
                <a:cs typeface="メイリオ"/>
              </a:rPr>
              <a:t>How</a:t>
            </a:r>
            <a:r>
              <a:rPr lang="ja-JP" altLang="en-US" sz="1200" b="1" dirty="0">
                <a:solidFill>
                  <a:schemeClr val="tx1">
                    <a:lumMod val="75000"/>
                    <a:lumOff val="25000"/>
                  </a:schemeClr>
                </a:solidFill>
                <a:latin typeface="メイリオ"/>
                <a:ea typeface="メイリオ"/>
                <a:cs typeface="メイリオ"/>
              </a:rPr>
              <a:t> どのように</a:t>
            </a:r>
            <a:endParaRPr lang="en-US" altLang="ja-JP" sz="1200" b="1" dirty="0">
              <a:solidFill>
                <a:schemeClr val="tx1">
                  <a:lumMod val="75000"/>
                  <a:lumOff val="25000"/>
                </a:schemeClr>
              </a:solidFill>
              <a:latin typeface="メイリオ"/>
              <a:ea typeface="メイリオ"/>
              <a:cs typeface="メイリオ"/>
            </a:endParaRPr>
          </a:p>
        </p:txBody>
      </p:sp>
      <p:sp>
        <p:nvSpPr>
          <p:cNvPr id="40" name="テキスト ボックス 39"/>
          <p:cNvSpPr txBox="1"/>
          <p:nvPr/>
        </p:nvSpPr>
        <p:spPr>
          <a:xfrm>
            <a:off x="357718" y="4620356"/>
            <a:ext cx="3060117" cy="313932"/>
          </a:xfrm>
          <a:prstGeom prst="rect">
            <a:avLst/>
          </a:prstGeom>
          <a:noFill/>
        </p:spPr>
        <p:txBody>
          <a:bodyPr wrap="square" rtlCol="0" anchor="t">
            <a:spAutoFit/>
          </a:bodyPr>
          <a:lstStyle/>
          <a:p>
            <a:pPr algn="ctr">
              <a:lnSpc>
                <a:spcPct val="120000"/>
              </a:lnSpc>
            </a:pPr>
            <a:r>
              <a:rPr lang="en-US" altLang="en-US" sz="1200" b="1" dirty="0">
                <a:solidFill>
                  <a:schemeClr val="tx1">
                    <a:lumMod val="75000"/>
                    <a:lumOff val="25000"/>
                  </a:schemeClr>
                </a:solidFill>
                <a:latin typeface="メイリオ"/>
                <a:ea typeface="メイリオ"/>
                <a:cs typeface="メイリオ"/>
              </a:rPr>
              <a:t>When </a:t>
            </a:r>
            <a:r>
              <a:rPr lang="ja-JP" altLang="en-US" sz="1200" b="1" dirty="0">
                <a:solidFill>
                  <a:schemeClr val="tx1">
                    <a:lumMod val="75000"/>
                    <a:lumOff val="25000"/>
                  </a:schemeClr>
                </a:solidFill>
                <a:latin typeface="メイリオ"/>
                <a:ea typeface="メイリオ"/>
                <a:cs typeface="メイリオ"/>
              </a:rPr>
              <a:t>いつ</a:t>
            </a:r>
            <a:endParaRPr lang="en-US" altLang="ja-JP" sz="1200" b="1" dirty="0">
              <a:solidFill>
                <a:schemeClr val="tx1">
                  <a:lumMod val="75000"/>
                  <a:lumOff val="25000"/>
                </a:schemeClr>
              </a:solidFill>
              <a:latin typeface="メイリオ"/>
              <a:ea typeface="メイリオ"/>
              <a:cs typeface="メイリオ"/>
            </a:endParaRPr>
          </a:p>
        </p:txBody>
      </p:sp>
      <p:sp>
        <p:nvSpPr>
          <p:cNvPr id="41" name="テキスト ボックス 40"/>
          <p:cNvSpPr txBox="1"/>
          <p:nvPr/>
        </p:nvSpPr>
        <p:spPr>
          <a:xfrm>
            <a:off x="6489046" y="4620356"/>
            <a:ext cx="3070330" cy="313932"/>
          </a:xfrm>
          <a:prstGeom prst="rect">
            <a:avLst/>
          </a:prstGeom>
          <a:noFill/>
        </p:spPr>
        <p:txBody>
          <a:bodyPr wrap="square" rtlCol="0" anchor="t">
            <a:spAutoFit/>
          </a:bodyPr>
          <a:lstStyle/>
          <a:p>
            <a:pPr algn="ctr">
              <a:lnSpc>
                <a:spcPct val="120000"/>
              </a:lnSpc>
            </a:pPr>
            <a:r>
              <a:rPr lang="en-US" altLang="en-US" sz="1200" b="1" dirty="0">
                <a:solidFill>
                  <a:schemeClr val="tx1">
                    <a:lumMod val="75000"/>
                    <a:lumOff val="25000"/>
                  </a:schemeClr>
                </a:solidFill>
                <a:latin typeface="メイリオ"/>
                <a:ea typeface="メイリオ"/>
                <a:cs typeface="メイリオ"/>
              </a:rPr>
              <a:t>How much </a:t>
            </a:r>
            <a:r>
              <a:rPr lang="ja-JP" altLang="en-US" sz="1200" b="1" dirty="0">
                <a:solidFill>
                  <a:schemeClr val="tx1">
                    <a:lumMod val="75000"/>
                    <a:lumOff val="25000"/>
                  </a:schemeClr>
                </a:solidFill>
                <a:latin typeface="メイリオ"/>
                <a:ea typeface="メイリオ"/>
                <a:cs typeface="メイリオ"/>
              </a:rPr>
              <a:t>いくらで</a:t>
            </a:r>
            <a:endParaRPr lang="en-US" altLang="ja-JP" sz="1200" b="1" dirty="0">
              <a:solidFill>
                <a:schemeClr val="tx1">
                  <a:lumMod val="75000"/>
                  <a:lumOff val="25000"/>
                </a:schemeClr>
              </a:solidFill>
              <a:latin typeface="メイリオ"/>
              <a:ea typeface="メイリオ"/>
              <a:cs typeface="メイリオ"/>
            </a:endParaRPr>
          </a:p>
        </p:txBody>
      </p:sp>
      <p:sp>
        <p:nvSpPr>
          <p:cNvPr id="43" name="テキスト ボックス 42">
            <a:extLst>
              <a:ext uri="{FF2B5EF4-FFF2-40B4-BE49-F238E27FC236}">
                <a16:creationId xmlns:a16="http://schemas.microsoft.com/office/drawing/2014/main" id="{8DBDAE7B-B21D-F849-8A90-9210490C3F50}"/>
              </a:ext>
            </a:extLst>
          </p:cNvPr>
          <p:cNvSpPr txBox="1"/>
          <p:nvPr/>
        </p:nvSpPr>
        <p:spPr>
          <a:xfrm>
            <a:off x="463308" y="238540"/>
            <a:ext cx="990977" cy="276999"/>
          </a:xfrm>
          <a:prstGeom prst="rect">
            <a:avLst/>
          </a:prstGeom>
          <a:noFill/>
        </p:spPr>
        <p:txBody>
          <a:bodyPr wrap="none" rtlCol="0">
            <a:spAutoFit/>
          </a:bodyPr>
          <a:lstStyle/>
          <a:p>
            <a:r>
              <a:rPr lang="en-US" altLang="ja-JP" sz="1200" b="1" dirty="0">
                <a:solidFill>
                  <a:schemeClr val="tx1">
                    <a:lumMod val="75000"/>
                    <a:lumOff val="25000"/>
                  </a:schemeClr>
                </a:solidFill>
                <a:latin typeface="Meiryo" panose="020B0604030504040204" pitchFamily="34" charset="-128"/>
                <a:ea typeface="Meiryo" panose="020B0604030504040204" pitchFamily="34" charset="-128"/>
              </a:rPr>
              <a:t>02_6W2H</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18239833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角丸四角形 20">
            <a:extLst>
              <a:ext uri="{FF2B5EF4-FFF2-40B4-BE49-F238E27FC236}">
                <a16:creationId xmlns:a16="http://schemas.microsoft.com/office/drawing/2014/main" id="{693C39F0-54C0-1C4E-A693-DE54653F7F28}"/>
              </a:ext>
            </a:extLst>
          </p:cNvPr>
          <p:cNvSpPr/>
          <p:nvPr/>
        </p:nvSpPr>
        <p:spPr>
          <a:xfrm>
            <a:off x="341815" y="686423"/>
            <a:ext cx="9231426" cy="5803830"/>
          </a:xfrm>
          <a:prstGeom prst="roundRect">
            <a:avLst>
              <a:gd name="adj" fmla="val 0"/>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sz="1286" dirty="0"/>
          </a:p>
        </p:txBody>
      </p:sp>
      <p:cxnSp>
        <p:nvCxnSpPr>
          <p:cNvPr id="27" name="直線コネクタ 26">
            <a:extLst>
              <a:ext uri="{FF2B5EF4-FFF2-40B4-BE49-F238E27FC236}">
                <a16:creationId xmlns:a16="http://schemas.microsoft.com/office/drawing/2014/main" id="{F8191913-1298-F948-9626-4D1CF965A0D7}"/>
              </a:ext>
            </a:extLst>
          </p:cNvPr>
          <p:cNvCxnSpPr>
            <a:cxnSpLocks/>
          </p:cNvCxnSpPr>
          <p:nvPr/>
        </p:nvCxnSpPr>
        <p:spPr>
          <a:xfrm>
            <a:off x="4957528" y="686423"/>
            <a:ext cx="0" cy="5803830"/>
          </a:xfrm>
          <a:prstGeom prst="line">
            <a:avLst/>
          </a:prstGeom>
          <a:ln w="12700"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8" name="直線コネクタ 27">
            <a:extLst>
              <a:ext uri="{FF2B5EF4-FFF2-40B4-BE49-F238E27FC236}">
                <a16:creationId xmlns:a16="http://schemas.microsoft.com/office/drawing/2014/main" id="{277B3202-1F14-2D40-B7CA-ADB7B8B5924C}"/>
              </a:ext>
            </a:extLst>
          </p:cNvPr>
          <p:cNvCxnSpPr>
            <a:cxnSpLocks/>
            <a:stCxn id="21" idx="1"/>
            <a:endCxn id="21" idx="3"/>
          </p:cNvCxnSpPr>
          <p:nvPr/>
        </p:nvCxnSpPr>
        <p:spPr>
          <a:xfrm>
            <a:off x="341815" y="3588338"/>
            <a:ext cx="9231426" cy="0"/>
          </a:xfrm>
          <a:prstGeom prst="line">
            <a:avLst/>
          </a:prstGeom>
          <a:ln w="12700"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sp>
        <p:nvSpPr>
          <p:cNvPr id="19" name="テキスト ボックス 18">
            <a:extLst>
              <a:ext uri="{FF2B5EF4-FFF2-40B4-BE49-F238E27FC236}">
                <a16:creationId xmlns:a16="http://schemas.microsoft.com/office/drawing/2014/main" id="{AB330DC9-9095-E649-B5F9-B8EFFB23E2A7}"/>
              </a:ext>
            </a:extLst>
          </p:cNvPr>
          <p:cNvSpPr txBox="1"/>
          <p:nvPr/>
        </p:nvSpPr>
        <p:spPr>
          <a:xfrm>
            <a:off x="463308" y="238540"/>
            <a:ext cx="1728358" cy="276999"/>
          </a:xfrm>
          <a:prstGeom prst="rect">
            <a:avLst/>
          </a:prstGeom>
          <a:noFill/>
        </p:spPr>
        <p:txBody>
          <a:bodyPr wrap="none" rtlCol="0">
            <a:spAutoFit/>
          </a:bodyPr>
          <a:lstStyle/>
          <a:p>
            <a:r>
              <a:rPr lang="en-US" altLang="ja-JP" sz="1200" b="1" dirty="0">
                <a:solidFill>
                  <a:schemeClr val="tx1">
                    <a:lumMod val="75000"/>
                    <a:lumOff val="25000"/>
                  </a:schemeClr>
                </a:solidFill>
                <a:latin typeface="Meiryo" panose="020B0604030504040204" pitchFamily="34" charset="-128"/>
                <a:ea typeface="Meiryo" panose="020B0604030504040204" pitchFamily="34" charset="-128"/>
              </a:rPr>
              <a:t>28_</a:t>
            </a:r>
            <a:r>
              <a:rPr lang="ja-JP" altLang="en-US" sz="1200" b="1" dirty="0">
                <a:solidFill>
                  <a:schemeClr val="tx1">
                    <a:lumMod val="75000"/>
                    <a:lumOff val="25000"/>
                  </a:schemeClr>
                </a:solidFill>
                <a:latin typeface="Meiryo" panose="020B0604030504040204" pitchFamily="34" charset="-128"/>
                <a:ea typeface="Meiryo" panose="020B0604030504040204" pitchFamily="34" charset="-128"/>
              </a:rPr>
              <a:t>ストーリーボード</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 name="テキスト ボックス 2">
            <a:extLst>
              <a:ext uri="{FF2B5EF4-FFF2-40B4-BE49-F238E27FC236}">
                <a16:creationId xmlns:a16="http://schemas.microsoft.com/office/drawing/2014/main" id="{7E1F00C1-B215-1341-9F4A-653EBB6D2C77}"/>
              </a:ext>
            </a:extLst>
          </p:cNvPr>
          <p:cNvSpPr txBox="1"/>
          <p:nvPr/>
        </p:nvSpPr>
        <p:spPr>
          <a:xfrm>
            <a:off x="431266" y="779573"/>
            <a:ext cx="288862" cy="276999"/>
          </a:xfrm>
          <a:prstGeom prst="rect">
            <a:avLst/>
          </a:prstGeom>
          <a:noFill/>
        </p:spPr>
        <p:txBody>
          <a:bodyPr wrap="none" rtlCol="0">
            <a:spAutoFit/>
          </a:bodyPr>
          <a:lstStyle/>
          <a:p>
            <a:r>
              <a:rPr kumimoji="1" lang="en-US" altLang="ja-JP" sz="1200" b="1" dirty="0">
                <a:solidFill>
                  <a:schemeClr val="tx1">
                    <a:lumMod val="75000"/>
                    <a:lumOff val="25000"/>
                  </a:schemeClr>
                </a:solidFill>
                <a:latin typeface="Meiryo" panose="020B0604030504040204" pitchFamily="34" charset="-128"/>
                <a:ea typeface="Meiryo" panose="020B0604030504040204" pitchFamily="34" charset="-128"/>
              </a:rPr>
              <a:t>1</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2" name="テキスト ボックス 31">
            <a:extLst>
              <a:ext uri="{FF2B5EF4-FFF2-40B4-BE49-F238E27FC236}">
                <a16:creationId xmlns:a16="http://schemas.microsoft.com/office/drawing/2014/main" id="{5DA06DDC-EDBE-9F41-A45E-056DA7D3F935}"/>
              </a:ext>
            </a:extLst>
          </p:cNvPr>
          <p:cNvSpPr txBox="1"/>
          <p:nvPr/>
        </p:nvSpPr>
        <p:spPr>
          <a:xfrm>
            <a:off x="5046979" y="779573"/>
            <a:ext cx="288862" cy="276999"/>
          </a:xfrm>
          <a:prstGeom prst="rect">
            <a:avLst/>
          </a:prstGeom>
          <a:noFill/>
        </p:spPr>
        <p:txBody>
          <a:bodyPr wrap="none" rtlCol="0">
            <a:spAutoFit/>
          </a:bodyPr>
          <a:lstStyle/>
          <a:p>
            <a:r>
              <a:rPr kumimoji="1" lang="en-US" altLang="ja-JP" sz="1200" b="1" dirty="0">
                <a:solidFill>
                  <a:schemeClr val="tx1">
                    <a:lumMod val="75000"/>
                    <a:lumOff val="25000"/>
                  </a:schemeClr>
                </a:solidFill>
                <a:latin typeface="Meiryo" panose="020B0604030504040204" pitchFamily="34" charset="-128"/>
                <a:ea typeface="Meiryo" panose="020B0604030504040204" pitchFamily="34" charset="-128"/>
              </a:rPr>
              <a:t>2</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44" name="直線コネクタ 43">
            <a:extLst>
              <a:ext uri="{FF2B5EF4-FFF2-40B4-BE49-F238E27FC236}">
                <a16:creationId xmlns:a16="http://schemas.microsoft.com/office/drawing/2014/main" id="{717E4EAF-DC2A-6B43-A1E6-E0805B903758}"/>
              </a:ext>
            </a:extLst>
          </p:cNvPr>
          <p:cNvCxnSpPr>
            <a:cxnSpLocks/>
          </p:cNvCxnSpPr>
          <p:nvPr/>
        </p:nvCxnSpPr>
        <p:spPr>
          <a:xfrm>
            <a:off x="341815" y="1133376"/>
            <a:ext cx="9231426"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sp>
        <p:nvSpPr>
          <p:cNvPr id="35" name="テキスト ボックス 34">
            <a:extLst>
              <a:ext uri="{FF2B5EF4-FFF2-40B4-BE49-F238E27FC236}">
                <a16:creationId xmlns:a16="http://schemas.microsoft.com/office/drawing/2014/main" id="{55DE8700-F160-8E4B-9C3C-24B145DFFF4D}"/>
              </a:ext>
            </a:extLst>
          </p:cNvPr>
          <p:cNvSpPr txBox="1"/>
          <p:nvPr/>
        </p:nvSpPr>
        <p:spPr>
          <a:xfrm>
            <a:off x="431266" y="3681487"/>
            <a:ext cx="288862" cy="276999"/>
          </a:xfrm>
          <a:prstGeom prst="rect">
            <a:avLst/>
          </a:prstGeom>
          <a:noFill/>
        </p:spPr>
        <p:txBody>
          <a:bodyPr wrap="none" rtlCol="0">
            <a:spAutoFit/>
          </a:bodyPr>
          <a:lstStyle/>
          <a:p>
            <a:r>
              <a:rPr kumimoji="1" lang="en-US" altLang="ja-JP" sz="1200" b="1" dirty="0">
                <a:solidFill>
                  <a:schemeClr val="tx1">
                    <a:lumMod val="75000"/>
                    <a:lumOff val="25000"/>
                  </a:schemeClr>
                </a:solidFill>
                <a:latin typeface="Meiryo" panose="020B0604030504040204" pitchFamily="34" charset="-128"/>
                <a:ea typeface="Meiryo" panose="020B0604030504040204" pitchFamily="34" charset="-128"/>
              </a:rPr>
              <a:t>3</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6" name="テキスト ボックス 35">
            <a:extLst>
              <a:ext uri="{FF2B5EF4-FFF2-40B4-BE49-F238E27FC236}">
                <a16:creationId xmlns:a16="http://schemas.microsoft.com/office/drawing/2014/main" id="{BC1B3AB9-5302-1645-9AB9-4916F578CB86}"/>
              </a:ext>
            </a:extLst>
          </p:cNvPr>
          <p:cNvSpPr txBox="1"/>
          <p:nvPr/>
        </p:nvSpPr>
        <p:spPr>
          <a:xfrm>
            <a:off x="5046979" y="3681487"/>
            <a:ext cx="288862" cy="276999"/>
          </a:xfrm>
          <a:prstGeom prst="rect">
            <a:avLst/>
          </a:prstGeom>
          <a:noFill/>
        </p:spPr>
        <p:txBody>
          <a:bodyPr wrap="none" rtlCol="0">
            <a:spAutoFit/>
          </a:bodyPr>
          <a:lstStyle/>
          <a:p>
            <a:r>
              <a:rPr kumimoji="1" lang="en-US" altLang="ja-JP" sz="1200" b="1" dirty="0">
                <a:solidFill>
                  <a:schemeClr val="tx1">
                    <a:lumMod val="75000"/>
                    <a:lumOff val="25000"/>
                  </a:schemeClr>
                </a:solidFill>
                <a:latin typeface="Meiryo" panose="020B0604030504040204" pitchFamily="34" charset="-128"/>
                <a:ea typeface="Meiryo" panose="020B0604030504040204" pitchFamily="34" charset="-128"/>
              </a:rPr>
              <a:t>4</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37" name="直線コネクタ 36">
            <a:extLst>
              <a:ext uri="{FF2B5EF4-FFF2-40B4-BE49-F238E27FC236}">
                <a16:creationId xmlns:a16="http://schemas.microsoft.com/office/drawing/2014/main" id="{2A8C2F5B-2CB3-B341-8E33-A601A99FB536}"/>
              </a:ext>
            </a:extLst>
          </p:cNvPr>
          <p:cNvCxnSpPr>
            <a:cxnSpLocks/>
          </p:cNvCxnSpPr>
          <p:nvPr/>
        </p:nvCxnSpPr>
        <p:spPr>
          <a:xfrm>
            <a:off x="341815" y="4035290"/>
            <a:ext cx="9231426"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6021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正方形/長方形 90"/>
          <p:cNvSpPr/>
          <p:nvPr/>
        </p:nvSpPr>
        <p:spPr>
          <a:xfrm>
            <a:off x="343614" y="1607344"/>
            <a:ext cx="9214877" cy="538030"/>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92" name="直線コネクタ 91"/>
          <p:cNvCxnSpPr/>
          <p:nvPr/>
        </p:nvCxnSpPr>
        <p:spPr>
          <a:xfrm>
            <a:off x="343615" y="2145374"/>
            <a:ext cx="9225096"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98" name="直線コネクタ 97"/>
          <p:cNvCxnSpPr/>
          <p:nvPr/>
        </p:nvCxnSpPr>
        <p:spPr>
          <a:xfrm>
            <a:off x="4960741" y="1607343"/>
            <a:ext cx="1" cy="487538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2" name="直線コネクタ 21">
            <a:extLst>
              <a:ext uri="{FF2B5EF4-FFF2-40B4-BE49-F238E27FC236}">
                <a16:creationId xmlns:a16="http://schemas.microsoft.com/office/drawing/2014/main" id="{ED3E5690-5D59-FD4B-8E61-D99CEABF9F00}"/>
              </a:ext>
            </a:extLst>
          </p:cNvPr>
          <p:cNvCxnSpPr/>
          <p:nvPr/>
        </p:nvCxnSpPr>
        <p:spPr>
          <a:xfrm>
            <a:off x="4127240" y="1607343"/>
            <a:ext cx="1" cy="487538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6" name="直線コネクタ 25">
            <a:extLst>
              <a:ext uri="{FF2B5EF4-FFF2-40B4-BE49-F238E27FC236}">
                <a16:creationId xmlns:a16="http://schemas.microsoft.com/office/drawing/2014/main" id="{8CAA72BC-10E8-6B48-BE59-E07FF4106AAF}"/>
              </a:ext>
            </a:extLst>
          </p:cNvPr>
          <p:cNvCxnSpPr/>
          <p:nvPr/>
        </p:nvCxnSpPr>
        <p:spPr>
          <a:xfrm>
            <a:off x="343615" y="2579109"/>
            <a:ext cx="9225096"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28" name="直線コネクタ 27">
            <a:extLst>
              <a:ext uri="{FF2B5EF4-FFF2-40B4-BE49-F238E27FC236}">
                <a16:creationId xmlns:a16="http://schemas.microsoft.com/office/drawing/2014/main" id="{4C1FDBA8-113A-294E-893D-2D601A1248E0}"/>
              </a:ext>
            </a:extLst>
          </p:cNvPr>
          <p:cNvCxnSpPr/>
          <p:nvPr/>
        </p:nvCxnSpPr>
        <p:spPr>
          <a:xfrm>
            <a:off x="343615" y="3446580"/>
            <a:ext cx="9225096"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0" name="直線コネクタ 29">
            <a:extLst>
              <a:ext uri="{FF2B5EF4-FFF2-40B4-BE49-F238E27FC236}">
                <a16:creationId xmlns:a16="http://schemas.microsoft.com/office/drawing/2014/main" id="{B956B7C9-0D04-C14D-80DA-AA51CBBE7925}"/>
              </a:ext>
            </a:extLst>
          </p:cNvPr>
          <p:cNvCxnSpPr/>
          <p:nvPr/>
        </p:nvCxnSpPr>
        <p:spPr>
          <a:xfrm>
            <a:off x="343615" y="3880316"/>
            <a:ext cx="9225096"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2" name="直線コネクタ 31">
            <a:extLst>
              <a:ext uri="{FF2B5EF4-FFF2-40B4-BE49-F238E27FC236}">
                <a16:creationId xmlns:a16="http://schemas.microsoft.com/office/drawing/2014/main" id="{3119C9AA-6390-3044-8D02-531582619074}"/>
              </a:ext>
            </a:extLst>
          </p:cNvPr>
          <p:cNvCxnSpPr/>
          <p:nvPr/>
        </p:nvCxnSpPr>
        <p:spPr>
          <a:xfrm>
            <a:off x="343615" y="4314051"/>
            <a:ext cx="9225096"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3" name="直線コネクタ 32">
            <a:extLst>
              <a:ext uri="{FF2B5EF4-FFF2-40B4-BE49-F238E27FC236}">
                <a16:creationId xmlns:a16="http://schemas.microsoft.com/office/drawing/2014/main" id="{7D3E7E35-5EB8-8147-9E87-EB83E1B9DFCE}"/>
              </a:ext>
            </a:extLst>
          </p:cNvPr>
          <p:cNvCxnSpPr/>
          <p:nvPr/>
        </p:nvCxnSpPr>
        <p:spPr>
          <a:xfrm>
            <a:off x="343615" y="4747787"/>
            <a:ext cx="9225096"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4" name="直線コネクタ 33">
            <a:extLst>
              <a:ext uri="{FF2B5EF4-FFF2-40B4-BE49-F238E27FC236}">
                <a16:creationId xmlns:a16="http://schemas.microsoft.com/office/drawing/2014/main" id="{F36E46FC-D9DE-384C-B2DB-3FC437F73B4C}"/>
              </a:ext>
            </a:extLst>
          </p:cNvPr>
          <p:cNvCxnSpPr/>
          <p:nvPr/>
        </p:nvCxnSpPr>
        <p:spPr>
          <a:xfrm>
            <a:off x="343615" y="5181522"/>
            <a:ext cx="9225096"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5" name="直線コネクタ 34">
            <a:extLst>
              <a:ext uri="{FF2B5EF4-FFF2-40B4-BE49-F238E27FC236}">
                <a16:creationId xmlns:a16="http://schemas.microsoft.com/office/drawing/2014/main" id="{B5BF26EB-C850-5F45-AE1A-56BA791BA78D}"/>
              </a:ext>
            </a:extLst>
          </p:cNvPr>
          <p:cNvCxnSpPr/>
          <p:nvPr/>
        </p:nvCxnSpPr>
        <p:spPr>
          <a:xfrm>
            <a:off x="343615" y="5615258"/>
            <a:ext cx="9225096"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6" name="直線コネクタ 35">
            <a:extLst>
              <a:ext uri="{FF2B5EF4-FFF2-40B4-BE49-F238E27FC236}">
                <a16:creationId xmlns:a16="http://schemas.microsoft.com/office/drawing/2014/main" id="{7856C668-ED25-3641-8323-403980C0178E}"/>
              </a:ext>
            </a:extLst>
          </p:cNvPr>
          <p:cNvCxnSpPr/>
          <p:nvPr/>
        </p:nvCxnSpPr>
        <p:spPr>
          <a:xfrm>
            <a:off x="343615" y="6048993"/>
            <a:ext cx="9225096"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9" name="直線コネクタ 38">
            <a:extLst>
              <a:ext uri="{FF2B5EF4-FFF2-40B4-BE49-F238E27FC236}">
                <a16:creationId xmlns:a16="http://schemas.microsoft.com/office/drawing/2014/main" id="{09CA4CE8-E9EB-AF4A-82C7-18EDB48EEF0E}"/>
              </a:ext>
            </a:extLst>
          </p:cNvPr>
          <p:cNvCxnSpPr/>
          <p:nvPr/>
        </p:nvCxnSpPr>
        <p:spPr>
          <a:xfrm>
            <a:off x="8724702" y="1614872"/>
            <a:ext cx="1" cy="487538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96" name="テキスト ボックス 95"/>
          <p:cNvSpPr txBox="1"/>
          <p:nvPr/>
        </p:nvSpPr>
        <p:spPr>
          <a:xfrm>
            <a:off x="337288" y="1737860"/>
            <a:ext cx="3789953" cy="276999"/>
          </a:xfrm>
          <a:prstGeom prst="rect">
            <a:avLst/>
          </a:prstGeom>
          <a:noFill/>
        </p:spPr>
        <p:txBody>
          <a:bodyPr wrap="square" rtlCol="0">
            <a:spAutoFit/>
          </a:bodyPr>
          <a:lstStyle/>
          <a:p>
            <a:pPr algn="ctr"/>
            <a:r>
              <a:rPr lang="ja-JP" altLang="en-US" sz="1200" dirty="0">
                <a:solidFill>
                  <a:srgbClr val="404040"/>
                </a:solidFill>
                <a:latin typeface="メイリオ"/>
                <a:ea typeface="メイリオ"/>
                <a:cs typeface="メイリオ"/>
              </a:rPr>
              <a:t>賛成意見（またはメリット）</a:t>
            </a:r>
            <a:endParaRPr kumimoji="1" lang="ja-JP" altLang="en-US" dirty="0">
              <a:solidFill>
                <a:srgbClr val="404040"/>
              </a:solidFill>
              <a:latin typeface="メイリオ"/>
              <a:ea typeface="メイリオ"/>
              <a:cs typeface="メイリオ"/>
            </a:endParaRPr>
          </a:p>
        </p:txBody>
      </p:sp>
      <p:sp>
        <p:nvSpPr>
          <p:cNvPr id="21" name="テキスト ボックス 20">
            <a:extLst>
              <a:ext uri="{FF2B5EF4-FFF2-40B4-BE49-F238E27FC236}">
                <a16:creationId xmlns:a16="http://schemas.microsoft.com/office/drawing/2014/main" id="{C6D8CAC3-D200-BC4A-9011-D7AA4610891E}"/>
              </a:ext>
            </a:extLst>
          </p:cNvPr>
          <p:cNvSpPr txBox="1"/>
          <p:nvPr/>
        </p:nvSpPr>
        <p:spPr>
          <a:xfrm>
            <a:off x="4133567" y="1737860"/>
            <a:ext cx="833502" cy="276999"/>
          </a:xfrm>
          <a:prstGeom prst="rect">
            <a:avLst/>
          </a:prstGeom>
          <a:noFill/>
        </p:spPr>
        <p:txBody>
          <a:bodyPr wrap="square" rtlCol="0">
            <a:spAutoFit/>
          </a:bodyPr>
          <a:lstStyle/>
          <a:p>
            <a:pPr algn="ctr"/>
            <a:r>
              <a:rPr kumimoji="1" lang="ja-JP" altLang="en-US" sz="1200" dirty="0">
                <a:solidFill>
                  <a:srgbClr val="404040"/>
                </a:solidFill>
                <a:latin typeface="メイリオ"/>
                <a:ea typeface="メイリオ"/>
                <a:cs typeface="メイリオ"/>
              </a:rPr>
              <a:t>重要度</a:t>
            </a:r>
            <a:endParaRPr kumimoji="1" lang="ja-JP" altLang="en-US" dirty="0">
              <a:solidFill>
                <a:srgbClr val="404040"/>
              </a:solidFill>
              <a:latin typeface="メイリオ"/>
              <a:ea typeface="メイリオ"/>
              <a:cs typeface="メイリオ"/>
            </a:endParaRPr>
          </a:p>
        </p:txBody>
      </p:sp>
      <p:sp>
        <p:nvSpPr>
          <p:cNvPr id="37" name="テキスト ボックス 36">
            <a:extLst>
              <a:ext uri="{FF2B5EF4-FFF2-40B4-BE49-F238E27FC236}">
                <a16:creationId xmlns:a16="http://schemas.microsoft.com/office/drawing/2014/main" id="{674AC122-61D6-3F45-8738-6228226E59A1}"/>
              </a:ext>
            </a:extLst>
          </p:cNvPr>
          <p:cNvSpPr txBox="1"/>
          <p:nvPr/>
        </p:nvSpPr>
        <p:spPr>
          <a:xfrm>
            <a:off x="4960742" y="1737860"/>
            <a:ext cx="3763962" cy="276999"/>
          </a:xfrm>
          <a:prstGeom prst="rect">
            <a:avLst/>
          </a:prstGeom>
          <a:noFill/>
        </p:spPr>
        <p:txBody>
          <a:bodyPr wrap="square" rtlCol="0">
            <a:spAutoFit/>
          </a:bodyPr>
          <a:lstStyle/>
          <a:p>
            <a:pPr algn="ctr"/>
            <a:r>
              <a:rPr lang="ja-JP" altLang="en-US" sz="1200" dirty="0">
                <a:solidFill>
                  <a:srgbClr val="404040"/>
                </a:solidFill>
                <a:latin typeface="メイリオ"/>
                <a:ea typeface="メイリオ"/>
                <a:cs typeface="メイリオ"/>
              </a:rPr>
              <a:t>反対意見（またはデメリット）</a:t>
            </a:r>
            <a:endParaRPr kumimoji="1" lang="ja-JP" altLang="en-US" dirty="0">
              <a:solidFill>
                <a:srgbClr val="404040"/>
              </a:solidFill>
              <a:latin typeface="メイリオ"/>
              <a:ea typeface="メイリオ"/>
              <a:cs typeface="メイリオ"/>
            </a:endParaRPr>
          </a:p>
        </p:txBody>
      </p:sp>
      <p:sp>
        <p:nvSpPr>
          <p:cNvPr id="38" name="テキスト ボックス 37">
            <a:extLst>
              <a:ext uri="{FF2B5EF4-FFF2-40B4-BE49-F238E27FC236}">
                <a16:creationId xmlns:a16="http://schemas.microsoft.com/office/drawing/2014/main" id="{5A68424E-38C0-AC49-A2F3-19160FBC3EDD}"/>
              </a:ext>
            </a:extLst>
          </p:cNvPr>
          <p:cNvSpPr txBox="1"/>
          <p:nvPr/>
        </p:nvSpPr>
        <p:spPr>
          <a:xfrm>
            <a:off x="8731030" y="1737860"/>
            <a:ext cx="833502" cy="276999"/>
          </a:xfrm>
          <a:prstGeom prst="rect">
            <a:avLst/>
          </a:prstGeom>
          <a:noFill/>
        </p:spPr>
        <p:txBody>
          <a:bodyPr wrap="square" rtlCol="0">
            <a:spAutoFit/>
          </a:bodyPr>
          <a:lstStyle/>
          <a:p>
            <a:pPr algn="ctr"/>
            <a:r>
              <a:rPr kumimoji="1" lang="ja-JP" altLang="en-US" sz="1200" dirty="0">
                <a:solidFill>
                  <a:srgbClr val="404040"/>
                </a:solidFill>
                <a:latin typeface="メイリオ"/>
                <a:ea typeface="メイリオ"/>
                <a:cs typeface="メイリオ"/>
              </a:rPr>
              <a:t>重要度</a:t>
            </a:r>
            <a:endParaRPr kumimoji="1" lang="ja-JP" altLang="en-US" dirty="0">
              <a:solidFill>
                <a:srgbClr val="404040"/>
              </a:solidFill>
              <a:latin typeface="メイリオ"/>
              <a:ea typeface="メイリオ"/>
              <a:cs typeface="メイリオ"/>
            </a:endParaRPr>
          </a:p>
        </p:txBody>
      </p:sp>
      <p:cxnSp>
        <p:nvCxnSpPr>
          <p:cNvPr id="122" name="直線コネクタ 121">
            <a:extLst>
              <a:ext uri="{FF2B5EF4-FFF2-40B4-BE49-F238E27FC236}">
                <a16:creationId xmlns:a16="http://schemas.microsoft.com/office/drawing/2014/main" id="{DDA8B904-C898-6848-A838-634FDD81C872}"/>
              </a:ext>
            </a:extLst>
          </p:cNvPr>
          <p:cNvCxnSpPr/>
          <p:nvPr/>
        </p:nvCxnSpPr>
        <p:spPr>
          <a:xfrm>
            <a:off x="343615" y="3012845"/>
            <a:ext cx="9225096"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sp>
        <p:nvSpPr>
          <p:cNvPr id="145" name="テキスト ボックス 144"/>
          <p:cNvSpPr txBox="1"/>
          <p:nvPr/>
        </p:nvSpPr>
        <p:spPr>
          <a:xfrm>
            <a:off x="424481" y="748775"/>
            <a:ext cx="2296510" cy="230832"/>
          </a:xfrm>
          <a:prstGeom prst="rect">
            <a:avLst/>
          </a:prstGeom>
          <a:noFill/>
        </p:spPr>
        <p:txBody>
          <a:bodyPr wrap="none" rtlCol="0">
            <a:spAutoFit/>
          </a:bodyPr>
          <a:lstStyle/>
          <a:p>
            <a:r>
              <a:rPr lang="ja-JP" altLang="en-US" sz="900" dirty="0">
                <a:solidFill>
                  <a:srgbClr val="404040"/>
                </a:solidFill>
                <a:latin typeface="メイリオ"/>
                <a:ea typeface="メイリオ"/>
                <a:cs typeface="メイリオ"/>
              </a:rPr>
              <a:t>選択肢（アイデアや考え、意見など）</a:t>
            </a:r>
            <a:endParaRPr kumimoji="1" lang="ja-JP" altLang="en-US" sz="1100" dirty="0">
              <a:solidFill>
                <a:srgbClr val="404040"/>
              </a:solidFill>
              <a:latin typeface="メイリオ"/>
              <a:ea typeface="メイリオ"/>
              <a:cs typeface="メイリオ"/>
            </a:endParaRPr>
          </a:p>
        </p:txBody>
      </p:sp>
      <p:sp>
        <p:nvSpPr>
          <p:cNvPr id="61" name="テキスト ボックス 60">
            <a:extLst>
              <a:ext uri="{FF2B5EF4-FFF2-40B4-BE49-F238E27FC236}">
                <a16:creationId xmlns:a16="http://schemas.microsoft.com/office/drawing/2014/main" id="{DA7C194D-DD94-EB49-8E74-04B9D34B87A5}"/>
              </a:ext>
            </a:extLst>
          </p:cNvPr>
          <p:cNvSpPr txBox="1"/>
          <p:nvPr/>
        </p:nvSpPr>
        <p:spPr>
          <a:xfrm>
            <a:off x="463308" y="238540"/>
            <a:ext cx="1266693" cy="276999"/>
          </a:xfrm>
          <a:prstGeom prst="rect">
            <a:avLst/>
          </a:prstGeom>
          <a:noFill/>
        </p:spPr>
        <p:txBody>
          <a:bodyPr wrap="none" rtlCol="0">
            <a:spAutoFit/>
          </a:bodyPr>
          <a:lstStyle/>
          <a:p>
            <a:r>
              <a:rPr lang="en-US" altLang="ja-JP" sz="1200" b="1" dirty="0">
                <a:solidFill>
                  <a:schemeClr val="tx1">
                    <a:lumMod val="75000"/>
                    <a:lumOff val="25000"/>
                  </a:schemeClr>
                </a:solidFill>
                <a:latin typeface="Meiryo" panose="020B0604030504040204" pitchFamily="34" charset="-128"/>
                <a:ea typeface="Meiryo" panose="020B0604030504040204" pitchFamily="34" charset="-128"/>
              </a:rPr>
              <a:t>29_</a:t>
            </a:r>
            <a:r>
              <a:rPr lang="ja-JP" altLang="en-US" sz="1200" b="1" dirty="0">
                <a:solidFill>
                  <a:schemeClr val="tx1">
                    <a:lumMod val="75000"/>
                    <a:lumOff val="25000"/>
                  </a:schemeClr>
                </a:solidFill>
                <a:latin typeface="Meiryo" panose="020B0604030504040204" pitchFamily="34" charset="-128"/>
                <a:ea typeface="Meiryo" panose="020B0604030504040204" pitchFamily="34" charset="-128"/>
              </a:rPr>
              <a:t>プロコン表</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66" name="角丸四角形 65">
            <a:extLst>
              <a:ext uri="{FF2B5EF4-FFF2-40B4-BE49-F238E27FC236}">
                <a16:creationId xmlns:a16="http://schemas.microsoft.com/office/drawing/2014/main" id="{84445BFE-D627-7341-886B-91A050528C41}"/>
              </a:ext>
            </a:extLst>
          </p:cNvPr>
          <p:cNvSpPr/>
          <p:nvPr/>
        </p:nvSpPr>
        <p:spPr>
          <a:xfrm>
            <a:off x="341815" y="686423"/>
            <a:ext cx="9231426" cy="642855"/>
          </a:xfrm>
          <a:prstGeom prst="roundRect">
            <a:avLst>
              <a:gd name="adj" fmla="val 0"/>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sz="1286" dirty="0"/>
          </a:p>
        </p:txBody>
      </p:sp>
      <p:sp>
        <p:nvSpPr>
          <p:cNvPr id="67" name="角丸四角形 66">
            <a:extLst>
              <a:ext uri="{FF2B5EF4-FFF2-40B4-BE49-F238E27FC236}">
                <a16:creationId xmlns:a16="http://schemas.microsoft.com/office/drawing/2014/main" id="{EE47E1B9-0065-1749-8CE7-D411C72929CD}"/>
              </a:ext>
            </a:extLst>
          </p:cNvPr>
          <p:cNvSpPr/>
          <p:nvPr/>
        </p:nvSpPr>
        <p:spPr>
          <a:xfrm>
            <a:off x="341815" y="1614871"/>
            <a:ext cx="9231426" cy="4875381"/>
          </a:xfrm>
          <a:prstGeom prst="roundRect">
            <a:avLst>
              <a:gd name="adj" fmla="val 0"/>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sz="1286" dirty="0"/>
          </a:p>
        </p:txBody>
      </p:sp>
    </p:spTree>
    <p:extLst>
      <p:ext uri="{BB962C8B-B14F-4D97-AF65-F5344CB8AC3E}">
        <p14:creationId xmlns:p14="http://schemas.microsoft.com/office/powerpoint/2010/main" val="21375709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テキスト ボックス 60">
            <a:extLst>
              <a:ext uri="{FF2B5EF4-FFF2-40B4-BE49-F238E27FC236}">
                <a16:creationId xmlns:a16="http://schemas.microsoft.com/office/drawing/2014/main" id="{DA7C194D-DD94-EB49-8E74-04B9D34B87A5}"/>
              </a:ext>
            </a:extLst>
          </p:cNvPr>
          <p:cNvSpPr txBox="1"/>
          <p:nvPr/>
        </p:nvSpPr>
        <p:spPr>
          <a:xfrm>
            <a:off x="463308" y="238540"/>
            <a:ext cx="2036135" cy="276999"/>
          </a:xfrm>
          <a:prstGeom prst="rect">
            <a:avLst/>
          </a:prstGeom>
          <a:noFill/>
        </p:spPr>
        <p:txBody>
          <a:bodyPr wrap="none" rtlCol="0">
            <a:spAutoFit/>
          </a:bodyPr>
          <a:lstStyle/>
          <a:p>
            <a:r>
              <a:rPr lang="en-US" altLang="ja-JP" sz="1200" b="1" dirty="0">
                <a:solidFill>
                  <a:schemeClr val="tx1">
                    <a:lumMod val="75000"/>
                    <a:lumOff val="25000"/>
                  </a:schemeClr>
                </a:solidFill>
                <a:latin typeface="Meiryo" panose="020B0604030504040204" pitchFamily="34" charset="-128"/>
                <a:ea typeface="Meiryo" panose="020B0604030504040204" pitchFamily="34" charset="-128"/>
              </a:rPr>
              <a:t>29_</a:t>
            </a:r>
            <a:r>
              <a:rPr lang="ja-JP" altLang="en-US" sz="1200" b="1" dirty="0">
                <a:solidFill>
                  <a:schemeClr val="tx1">
                    <a:lumMod val="75000"/>
                    <a:lumOff val="25000"/>
                  </a:schemeClr>
                </a:solidFill>
                <a:latin typeface="Meiryo" panose="020B0604030504040204" pitchFamily="34" charset="-128"/>
                <a:ea typeface="Meiryo" panose="020B0604030504040204" pitchFamily="34" charset="-128"/>
              </a:rPr>
              <a:t>プロコン表（比較版）</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60" name="正方形/長方形 59">
            <a:extLst>
              <a:ext uri="{FF2B5EF4-FFF2-40B4-BE49-F238E27FC236}">
                <a16:creationId xmlns:a16="http://schemas.microsoft.com/office/drawing/2014/main" id="{E9F7BAB5-4F6F-9C41-B716-3DF2FA8C258F}"/>
              </a:ext>
            </a:extLst>
          </p:cNvPr>
          <p:cNvSpPr/>
          <p:nvPr/>
        </p:nvSpPr>
        <p:spPr>
          <a:xfrm>
            <a:off x="341815" y="1222939"/>
            <a:ext cx="436860" cy="526433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2" name="正方形/長方形 61">
            <a:extLst>
              <a:ext uri="{FF2B5EF4-FFF2-40B4-BE49-F238E27FC236}">
                <a16:creationId xmlns:a16="http://schemas.microsoft.com/office/drawing/2014/main" id="{6652466F-8AB3-E04A-8E38-D14E036AE6C2}"/>
              </a:ext>
            </a:extLst>
          </p:cNvPr>
          <p:cNvSpPr/>
          <p:nvPr/>
        </p:nvSpPr>
        <p:spPr>
          <a:xfrm>
            <a:off x="777835" y="686424"/>
            <a:ext cx="8785662" cy="536515"/>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8" name="テキスト ボックス 67">
            <a:extLst>
              <a:ext uri="{FF2B5EF4-FFF2-40B4-BE49-F238E27FC236}">
                <a16:creationId xmlns:a16="http://schemas.microsoft.com/office/drawing/2014/main" id="{748EE24A-6C86-D041-A66F-5C548B628081}"/>
              </a:ext>
            </a:extLst>
          </p:cNvPr>
          <p:cNvSpPr txBox="1"/>
          <p:nvPr/>
        </p:nvSpPr>
        <p:spPr>
          <a:xfrm>
            <a:off x="778675" y="805051"/>
            <a:ext cx="3606550" cy="299262"/>
          </a:xfrm>
          <a:prstGeom prst="rect">
            <a:avLst/>
          </a:prstGeom>
          <a:noFill/>
        </p:spPr>
        <p:txBody>
          <a:bodyPr wrap="square" rtlCol="0">
            <a:spAutoFit/>
          </a:bodyPr>
          <a:lstStyle/>
          <a:p>
            <a:pPr algn="ctr"/>
            <a:r>
              <a:rPr lang="ja-JP" altLang="en-US" sz="1200" dirty="0">
                <a:solidFill>
                  <a:srgbClr val="404040"/>
                </a:solidFill>
                <a:latin typeface="メイリオ"/>
                <a:ea typeface="メイリオ"/>
                <a:cs typeface="メイリオ"/>
              </a:rPr>
              <a:t>賛成意見（またはメリット）</a:t>
            </a:r>
            <a:endParaRPr kumimoji="1" lang="ja-JP" altLang="en-US" dirty="0">
              <a:solidFill>
                <a:srgbClr val="404040"/>
              </a:solidFill>
              <a:latin typeface="メイリオ"/>
              <a:ea typeface="メイリオ"/>
              <a:cs typeface="メイリオ"/>
            </a:endParaRPr>
          </a:p>
        </p:txBody>
      </p:sp>
      <p:sp>
        <p:nvSpPr>
          <p:cNvPr id="69" name="テキスト ボックス 68">
            <a:extLst>
              <a:ext uri="{FF2B5EF4-FFF2-40B4-BE49-F238E27FC236}">
                <a16:creationId xmlns:a16="http://schemas.microsoft.com/office/drawing/2014/main" id="{297298BC-C56C-794D-BFE5-C3359448A3BC}"/>
              </a:ext>
            </a:extLst>
          </p:cNvPr>
          <p:cNvSpPr txBox="1"/>
          <p:nvPr/>
        </p:nvSpPr>
        <p:spPr>
          <a:xfrm>
            <a:off x="4391257" y="805051"/>
            <a:ext cx="794679" cy="299262"/>
          </a:xfrm>
          <a:prstGeom prst="rect">
            <a:avLst/>
          </a:prstGeom>
          <a:noFill/>
        </p:spPr>
        <p:txBody>
          <a:bodyPr wrap="square" rtlCol="0">
            <a:spAutoFit/>
          </a:bodyPr>
          <a:lstStyle/>
          <a:p>
            <a:pPr algn="ctr"/>
            <a:r>
              <a:rPr kumimoji="1" lang="ja-JP" altLang="en-US" sz="1200" dirty="0">
                <a:solidFill>
                  <a:srgbClr val="404040"/>
                </a:solidFill>
                <a:latin typeface="メイリオ"/>
                <a:ea typeface="メイリオ"/>
                <a:cs typeface="メイリオ"/>
              </a:rPr>
              <a:t>重要度</a:t>
            </a:r>
            <a:endParaRPr kumimoji="1" lang="ja-JP" altLang="en-US" dirty="0">
              <a:solidFill>
                <a:srgbClr val="404040"/>
              </a:solidFill>
              <a:latin typeface="メイリオ"/>
              <a:ea typeface="メイリオ"/>
              <a:cs typeface="メイリオ"/>
            </a:endParaRPr>
          </a:p>
        </p:txBody>
      </p:sp>
      <p:cxnSp>
        <p:nvCxnSpPr>
          <p:cNvPr id="70" name="直線コネクタ 69">
            <a:extLst>
              <a:ext uri="{FF2B5EF4-FFF2-40B4-BE49-F238E27FC236}">
                <a16:creationId xmlns:a16="http://schemas.microsoft.com/office/drawing/2014/main" id="{F8C56F12-D1A3-5740-8D89-49F9CDFA1DC9}"/>
              </a:ext>
            </a:extLst>
          </p:cNvPr>
          <p:cNvCxnSpPr/>
          <p:nvPr/>
        </p:nvCxnSpPr>
        <p:spPr>
          <a:xfrm>
            <a:off x="777836" y="1551677"/>
            <a:ext cx="8795404"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71" name="直線コネクタ 70">
            <a:extLst>
              <a:ext uri="{FF2B5EF4-FFF2-40B4-BE49-F238E27FC236}">
                <a16:creationId xmlns:a16="http://schemas.microsoft.com/office/drawing/2014/main" id="{0309A0A1-22D6-1847-82E5-9E07C5501A62}"/>
              </a:ext>
            </a:extLst>
          </p:cNvPr>
          <p:cNvCxnSpPr/>
          <p:nvPr/>
        </p:nvCxnSpPr>
        <p:spPr>
          <a:xfrm>
            <a:off x="777836" y="2866626"/>
            <a:ext cx="8795404"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72" name="直線コネクタ 71">
            <a:extLst>
              <a:ext uri="{FF2B5EF4-FFF2-40B4-BE49-F238E27FC236}">
                <a16:creationId xmlns:a16="http://schemas.microsoft.com/office/drawing/2014/main" id="{68493B4E-E9EA-5349-978D-79A1DE9A2F57}"/>
              </a:ext>
            </a:extLst>
          </p:cNvPr>
          <p:cNvCxnSpPr/>
          <p:nvPr/>
        </p:nvCxnSpPr>
        <p:spPr>
          <a:xfrm>
            <a:off x="777836" y="3524100"/>
            <a:ext cx="8795404"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73" name="直線コネクタ 72">
            <a:extLst>
              <a:ext uri="{FF2B5EF4-FFF2-40B4-BE49-F238E27FC236}">
                <a16:creationId xmlns:a16="http://schemas.microsoft.com/office/drawing/2014/main" id="{8CDA7312-FB96-F348-ABEE-69D43B4ECEAB}"/>
              </a:ext>
            </a:extLst>
          </p:cNvPr>
          <p:cNvCxnSpPr>
            <a:cxnSpLocks/>
          </p:cNvCxnSpPr>
          <p:nvPr/>
        </p:nvCxnSpPr>
        <p:spPr>
          <a:xfrm>
            <a:off x="347846" y="3852838"/>
            <a:ext cx="9225394"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74" name="直線コネクタ 73">
            <a:extLst>
              <a:ext uri="{FF2B5EF4-FFF2-40B4-BE49-F238E27FC236}">
                <a16:creationId xmlns:a16="http://schemas.microsoft.com/office/drawing/2014/main" id="{D47401FB-68B9-CF4E-9C9F-476593D6B60A}"/>
              </a:ext>
            </a:extLst>
          </p:cNvPr>
          <p:cNvCxnSpPr/>
          <p:nvPr/>
        </p:nvCxnSpPr>
        <p:spPr>
          <a:xfrm>
            <a:off x="777836" y="4181575"/>
            <a:ext cx="8795404"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75" name="直線コネクタ 74">
            <a:extLst>
              <a:ext uri="{FF2B5EF4-FFF2-40B4-BE49-F238E27FC236}">
                <a16:creationId xmlns:a16="http://schemas.microsoft.com/office/drawing/2014/main" id="{AFA2B69B-2EEB-2F4A-9AD4-9D798BC77777}"/>
              </a:ext>
            </a:extLst>
          </p:cNvPr>
          <p:cNvCxnSpPr/>
          <p:nvPr/>
        </p:nvCxnSpPr>
        <p:spPr>
          <a:xfrm>
            <a:off x="777836" y="4510312"/>
            <a:ext cx="8795404"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76" name="直線コネクタ 75">
            <a:extLst>
              <a:ext uri="{FF2B5EF4-FFF2-40B4-BE49-F238E27FC236}">
                <a16:creationId xmlns:a16="http://schemas.microsoft.com/office/drawing/2014/main" id="{BB71CF5C-C5B1-B44C-8FD2-35DE187414CE}"/>
              </a:ext>
            </a:extLst>
          </p:cNvPr>
          <p:cNvCxnSpPr/>
          <p:nvPr/>
        </p:nvCxnSpPr>
        <p:spPr>
          <a:xfrm>
            <a:off x="777836" y="4839049"/>
            <a:ext cx="8795404"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77" name="直線コネクタ 76">
            <a:extLst>
              <a:ext uri="{FF2B5EF4-FFF2-40B4-BE49-F238E27FC236}">
                <a16:creationId xmlns:a16="http://schemas.microsoft.com/office/drawing/2014/main" id="{801F46C7-FD5F-814C-8164-8FB40439DFDB}"/>
              </a:ext>
            </a:extLst>
          </p:cNvPr>
          <p:cNvCxnSpPr/>
          <p:nvPr/>
        </p:nvCxnSpPr>
        <p:spPr>
          <a:xfrm>
            <a:off x="777836" y="5496524"/>
            <a:ext cx="8795404"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78" name="直線コネクタ 77">
            <a:extLst>
              <a:ext uri="{FF2B5EF4-FFF2-40B4-BE49-F238E27FC236}">
                <a16:creationId xmlns:a16="http://schemas.microsoft.com/office/drawing/2014/main" id="{A543D0F4-2A12-8547-B7FD-2FCA5045E33E}"/>
              </a:ext>
            </a:extLst>
          </p:cNvPr>
          <p:cNvCxnSpPr/>
          <p:nvPr/>
        </p:nvCxnSpPr>
        <p:spPr>
          <a:xfrm>
            <a:off x="777836" y="5825261"/>
            <a:ext cx="8795404"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79" name="直線コネクタ 78">
            <a:extLst>
              <a:ext uri="{FF2B5EF4-FFF2-40B4-BE49-F238E27FC236}">
                <a16:creationId xmlns:a16="http://schemas.microsoft.com/office/drawing/2014/main" id="{257E9A73-8D6B-8A43-BF31-67B40D146E3C}"/>
              </a:ext>
            </a:extLst>
          </p:cNvPr>
          <p:cNvCxnSpPr/>
          <p:nvPr/>
        </p:nvCxnSpPr>
        <p:spPr>
          <a:xfrm>
            <a:off x="777836" y="6153999"/>
            <a:ext cx="8795404"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sp>
        <p:nvSpPr>
          <p:cNvPr id="80" name="テキスト ボックス 79">
            <a:extLst>
              <a:ext uri="{FF2B5EF4-FFF2-40B4-BE49-F238E27FC236}">
                <a16:creationId xmlns:a16="http://schemas.microsoft.com/office/drawing/2014/main" id="{9CDDFA06-B10B-B14B-BDB1-FB57E42FAF8D}"/>
              </a:ext>
            </a:extLst>
          </p:cNvPr>
          <p:cNvSpPr txBox="1"/>
          <p:nvPr/>
        </p:nvSpPr>
        <p:spPr>
          <a:xfrm>
            <a:off x="5173871" y="812558"/>
            <a:ext cx="3594674" cy="299262"/>
          </a:xfrm>
          <a:prstGeom prst="rect">
            <a:avLst/>
          </a:prstGeom>
          <a:noFill/>
        </p:spPr>
        <p:txBody>
          <a:bodyPr wrap="square" rtlCol="0">
            <a:spAutoFit/>
          </a:bodyPr>
          <a:lstStyle/>
          <a:p>
            <a:pPr algn="ctr"/>
            <a:r>
              <a:rPr lang="ja-JP" altLang="en-US" sz="1200" dirty="0">
                <a:solidFill>
                  <a:srgbClr val="404040"/>
                </a:solidFill>
                <a:latin typeface="メイリオ"/>
                <a:ea typeface="メイリオ"/>
                <a:cs typeface="メイリオ"/>
              </a:rPr>
              <a:t>反対意見（またはデメリット）</a:t>
            </a:r>
            <a:endParaRPr kumimoji="1" lang="ja-JP" altLang="en-US" dirty="0">
              <a:solidFill>
                <a:srgbClr val="404040"/>
              </a:solidFill>
              <a:latin typeface="メイリオ"/>
              <a:ea typeface="メイリオ"/>
              <a:cs typeface="メイリオ"/>
            </a:endParaRPr>
          </a:p>
        </p:txBody>
      </p:sp>
      <p:sp>
        <p:nvSpPr>
          <p:cNvPr id="81" name="テキスト ボックス 80">
            <a:extLst>
              <a:ext uri="{FF2B5EF4-FFF2-40B4-BE49-F238E27FC236}">
                <a16:creationId xmlns:a16="http://schemas.microsoft.com/office/drawing/2014/main" id="{E3B73F3C-AEC4-D240-A5F9-5C186B6048DF}"/>
              </a:ext>
            </a:extLst>
          </p:cNvPr>
          <p:cNvSpPr txBox="1"/>
          <p:nvPr/>
        </p:nvSpPr>
        <p:spPr>
          <a:xfrm>
            <a:off x="8774577" y="812558"/>
            <a:ext cx="794679" cy="299262"/>
          </a:xfrm>
          <a:prstGeom prst="rect">
            <a:avLst/>
          </a:prstGeom>
          <a:noFill/>
        </p:spPr>
        <p:txBody>
          <a:bodyPr wrap="square" rtlCol="0">
            <a:spAutoFit/>
          </a:bodyPr>
          <a:lstStyle/>
          <a:p>
            <a:pPr algn="ctr"/>
            <a:r>
              <a:rPr kumimoji="1" lang="ja-JP" altLang="en-US" sz="1200" dirty="0">
                <a:solidFill>
                  <a:srgbClr val="404040"/>
                </a:solidFill>
                <a:latin typeface="メイリオ"/>
                <a:ea typeface="メイリオ"/>
                <a:cs typeface="メイリオ"/>
              </a:rPr>
              <a:t>重要度</a:t>
            </a:r>
            <a:endParaRPr kumimoji="1" lang="ja-JP" altLang="en-US" dirty="0">
              <a:solidFill>
                <a:srgbClr val="404040"/>
              </a:solidFill>
              <a:latin typeface="メイリオ"/>
              <a:ea typeface="メイリオ"/>
              <a:cs typeface="メイリオ"/>
            </a:endParaRPr>
          </a:p>
        </p:txBody>
      </p:sp>
      <p:cxnSp>
        <p:nvCxnSpPr>
          <p:cNvPr id="83" name="直線コネクタ 82">
            <a:extLst>
              <a:ext uri="{FF2B5EF4-FFF2-40B4-BE49-F238E27FC236}">
                <a16:creationId xmlns:a16="http://schemas.microsoft.com/office/drawing/2014/main" id="{D794213F-3327-F646-8725-B9D049C5F3B6}"/>
              </a:ext>
            </a:extLst>
          </p:cNvPr>
          <p:cNvCxnSpPr/>
          <p:nvPr/>
        </p:nvCxnSpPr>
        <p:spPr>
          <a:xfrm>
            <a:off x="5179903" y="686423"/>
            <a:ext cx="1" cy="5794879"/>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85" name="直線コネクタ 84">
            <a:extLst>
              <a:ext uri="{FF2B5EF4-FFF2-40B4-BE49-F238E27FC236}">
                <a16:creationId xmlns:a16="http://schemas.microsoft.com/office/drawing/2014/main" id="{E4DF8B1B-B85B-0A44-BA96-FCFB8A38056B}"/>
              </a:ext>
            </a:extLst>
          </p:cNvPr>
          <p:cNvCxnSpPr/>
          <p:nvPr/>
        </p:nvCxnSpPr>
        <p:spPr>
          <a:xfrm>
            <a:off x="4385225" y="686423"/>
            <a:ext cx="1" cy="5794879"/>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86" name="直線コネクタ 85">
            <a:extLst>
              <a:ext uri="{FF2B5EF4-FFF2-40B4-BE49-F238E27FC236}">
                <a16:creationId xmlns:a16="http://schemas.microsoft.com/office/drawing/2014/main" id="{EFB64BB1-4D68-4944-B197-85973FC32EFA}"/>
              </a:ext>
            </a:extLst>
          </p:cNvPr>
          <p:cNvCxnSpPr/>
          <p:nvPr/>
        </p:nvCxnSpPr>
        <p:spPr>
          <a:xfrm>
            <a:off x="8768544" y="695372"/>
            <a:ext cx="1" cy="5794879"/>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87" name="直線コネクタ 86">
            <a:extLst>
              <a:ext uri="{FF2B5EF4-FFF2-40B4-BE49-F238E27FC236}">
                <a16:creationId xmlns:a16="http://schemas.microsoft.com/office/drawing/2014/main" id="{BF6B9462-6E70-3D4F-A68C-AB64103A6A79}"/>
              </a:ext>
            </a:extLst>
          </p:cNvPr>
          <p:cNvCxnSpPr/>
          <p:nvPr/>
        </p:nvCxnSpPr>
        <p:spPr>
          <a:xfrm>
            <a:off x="777836" y="2209151"/>
            <a:ext cx="8795404"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88" name="直線コネクタ 87">
            <a:extLst>
              <a:ext uri="{FF2B5EF4-FFF2-40B4-BE49-F238E27FC236}">
                <a16:creationId xmlns:a16="http://schemas.microsoft.com/office/drawing/2014/main" id="{45DFEAB7-130C-034D-94CC-292105D4B7F1}"/>
              </a:ext>
            </a:extLst>
          </p:cNvPr>
          <p:cNvCxnSpPr/>
          <p:nvPr/>
        </p:nvCxnSpPr>
        <p:spPr>
          <a:xfrm>
            <a:off x="341815" y="5167787"/>
            <a:ext cx="9231426"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89" name="直線コネクタ 88">
            <a:extLst>
              <a:ext uri="{FF2B5EF4-FFF2-40B4-BE49-F238E27FC236}">
                <a16:creationId xmlns:a16="http://schemas.microsoft.com/office/drawing/2014/main" id="{46FD5C74-59A3-4A44-BEC0-3D79AB816466}"/>
              </a:ext>
            </a:extLst>
          </p:cNvPr>
          <p:cNvCxnSpPr/>
          <p:nvPr/>
        </p:nvCxnSpPr>
        <p:spPr>
          <a:xfrm>
            <a:off x="341815" y="2537888"/>
            <a:ext cx="9231426"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90" name="直線コネクタ 89">
            <a:extLst>
              <a:ext uri="{FF2B5EF4-FFF2-40B4-BE49-F238E27FC236}">
                <a16:creationId xmlns:a16="http://schemas.microsoft.com/office/drawing/2014/main" id="{CC8C1449-A6B9-8140-9136-004C949236FC}"/>
              </a:ext>
            </a:extLst>
          </p:cNvPr>
          <p:cNvCxnSpPr/>
          <p:nvPr/>
        </p:nvCxnSpPr>
        <p:spPr>
          <a:xfrm>
            <a:off x="777836" y="3195363"/>
            <a:ext cx="8795404"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93" name="直線コネクタ 92">
            <a:extLst>
              <a:ext uri="{FF2B5EF4-FFF2-40B4-BE49-F238E27FC236}">
                <a16:creationId xmlns:a16="http://schemas.microsoft.com/office/drawing/2014/main" id="{BF6CCC92-D367-444D-AA79-F712CDF7E7A0}"/>
              </a:ext>
            </a:extLst>
          </p:cNvPr>
          <p:cNvCxnSpPr/>
          <p:nvPr/>
        </p:nvCxnSpPr>
        <p:spPr>
          <a:xfrm>
            <a:off x="777836" y="1880414"/>
            <a:ext cx="8795404"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sp>
        <p:nvSpPr>
          <p:cNvPr id="95" name="テキスト ボックス 94">
            <a:extLst>
              <a:ext uri="{FF2B5EF4-FFF2-40B4-BE49-F238E27FC236}">
                <a16:creationId xmlns:a16="http://schemas.microsoft.com/office/drawing/2014/main" id="{3B1D585C-435D-8548-B778-A770744D69AB}"/>
              </a:ext>
            </a:extLst>
          </p:cNvPr>
          <p:cNvSpPr txBox="1"/>
          <p:nvPr/>
        </p:nvSpPr>
        <p:spPr>
          <a:xfrm>
            <a:off x="397251" y="1219197"/>
            <a:ext cx="353943" cy="1318692"/>
          </a:xfrm>
          <a:prstGeom prst="rect">
            <a:avLst/>
          </a:prstGeom>
          <a:noFill/>
        </p:spPr>
        <p:txBody>
          <a:bodyPr vert="eaVert" wrap="square" rtlCol="0">
            <a:spAutoFit/>
          </a:bodyPr>
          <a:lstStyle/>
          <a:p>
            <a:pPr algn="ctr"/>
            <a:r>
              <a:rPr lang="ja-JP" altLang="en-US" sz="1100" dirty="0">
                <a:solidFill>
                  <a:srgbClr val="404040"/>
                </a:solidFill>
                <a:latin typeface="メイリオ"/>
                <a:ea typeface="メイリオ"/>
                <a:cs typeface="メイリオ"/>
              </a:rPr>
              <a:t>選択肢</a:t>
            </a:r>
            <a:r>
              <a:rPr kumimoji="1" lang="ja-JP" altLang="en-US" sz="1100" dirty="0">
                <a:solidFill>
                  <a:srgbClr val="404040"/>
                </a:solidFill>
                <a:latin typeface="メイリオ"/>
                <a:ea typeface="メイリオ"/>
                <a:cs typeface="メイリオ"/>
              </a:rPr>
              <a:t>①</a:t>
            </a:r>
            <a:endParaRPr kumimoji="1" lang="ja-JP" altLang="en-US" sz="1600" dirty="0">
              <a:solidFill>
                <a:srgbClr val="404040"/>
              </a:solidFill>
              <a:latin typeface="メイリオ"/>
              <a:ea typeface="メイリオ"/>
              <a:cs typeface="メイリオ"/>
            </a:endParaRPr>
          </a:p>
        </p:txBody>
      </p:sp>
      <p:sp>
        <p:nvSpPr>
          <p:cNvPr id="97" name="テキスト ボックス 96">
            <a:extLst>
              <a:ext uri="{FF2B5EF4-FFF2-40B4-BE49-F238E27FC236}">
                <a16:creationId xmlns:a16="http://schemas.microsoft.com/office/drawing/2014/main" id="{FFA58C2B-7701-5A43-BF82-1A779A1DA275}"/>
              </a:ext>
            </a:extLst>
          </p:cNvPr>
          <p:cNvSpPr txBox="1"/>
          <p:nvPr/>
        </p:nvSpPr>
        <p:spPr>
          <a:xfrm>
            <a:off x="397251" y="2542775"/>
            <a:ext cx="353943" cy="1318692"/>
          </a:xfrm>
          <a:prstGeom prst="rect">
            <a:avLst/>
          </a:prstGeom>
          <a:noFill/>
        </p:spPr>
        <p:txBody>
          <a:bodyPr vert="eaVert" wrap="square" rtlCol="0">
            <a:spAutoFit/>
          </a:bodyPr>
          <a:lstStyle/>
          <a:p>
            <a:pPr algn="ctr"/>
            <a:r>
              <a:rPr lang="ja-JP" altLang="en-US" sz="1100" dirty="0">
                <a:solidFill>
                  <a:srgbClr val="404040"/>
                </a:solidFill>
                <a:latin typeface="メイリオ"/>
                <a:ea typeface="メイリオ"/>
                <a:cs typeface="メイリオ"/>
              </a:rPr>
              <a:t>選択肢</a:t>
            </a:r>
            <a:r>
              <a:rPr kumimoji="1" lang="ja-JP" altLang="en-US" sz="1100" dirty="0">
                <a:solidFill>
                  <a:srgbClr val="404040"/>
                </a:solidFill>
                <a:latin typeface="メイリオ"/>
                <a:ea typeface="メイリオ"/>
                <a:cs typeface="メイリオ"/>
              </a:rPr>
              <a:t>②</a:t>
            </a:r>
            <a:endParaRPr kumimoji="1" lang="ja-JP" altLang="en-US" sz="1600" dirty="0">
              <a:solidFill>
                <a:srgbClr val="404040"/>
              </a:solidFill>
              <a:latin typeface="メイリオ"/>
              <a:ea typeface="メイリオ"/>
              <a:cs typeface="メイリオ"/>
            </a:endParaRPr>
          </a:p>
        </p:txBody>
      </p:sp>
      <p:sp>
        <p:nvSpPr>
          <p:cNvPr id="99" name="テキスト ボックス 98">
            <a:extLst>
              <a:ext uri="{FF2B5EF4-FFF2-40B4-BE49-F238E27FC236}">
                <a16:creationId xmlns:a16="http://schemas.microsoft.com/office/drawing/2014/main" id="{3AB51A5B-66B6-C640-B983-24F83B5A3DD4}"/>
              </a:ext>
            </a:extLst>
          </p:cNvPr>
          <p:cNvSpPr txBox="1"/>
          <p:nvPr/>
        </p:nvSpPr>
        <p:spPr>
          <a:xfrm>
            <a:off x="397251" y="3854043"/>
            <a:ext cx="353943" cy="1318692"/>
          </a:xfrm>
          <a:prstGeom prst="rect">
            <a:avLst/>
          </a:prstGeom>
          <a:noFill/>
        </p:spPr>
        <p:txBody>
          <a:bodyPr vert="eaVert" wrap="square" rtlCol="0">
            <a:spAutoFit/>
          </a:bodyPr>
          <a:lstStyle/>
          <a:p>
            <a:pPr algn="ctr"/>
            <a:r>
              <a:rPr lang="ja-JP" altLang="en-US" sz="1100" dirty="0">
                <a:solidFill>
                  <a:srgbClr val="404040"/>
                </a:solidFill>
                <a:latin typeface="メイリオ"/>
                <a:ea typeface="メイリオ"/>
                <a:cs typeface="メイリオ"/>
              </a:rPr>
              <a:t>選択肢</a:t>
            </a:r>
            <a:r>
              <a:rPr kumimoji="1" lang="ja-JP" altLang="en-US" sz="1100" dirty="0">
                <a:solidFill>
                  <a:srgbClr val="404040"/>
                </a:solidFill>
                <a:latin typeface="メイリオ"/>
                <a:ea typeface="メイリオ"/>
                <a:cs typeface="メイリオ"/>
              </a:rPr>
              <a:t>③</a:t>
            </a:r>
            <a:endParaRPr kumimoji="1" lang="ja-JP" altLang="en-US" sz="1600" dirty="0">
              <a:solidFill>
                <a:srgbClr val="404040"/>
              </a:solidFill>
              <a:latin typeface="メイリオ"/>
              <a:ea typeface="メイリオ"/>
              <a:cs typeface="メイリオ"/>
            </a:endParaRPr>
          </a:p>
        </p:txBody>
      </p:sp>
      <p:sp>
        <p:nvSpPr>
          <p:cNvPr id="100" name="テキスト ボックス 99">
            <a:extLst>
              <a:ext uri="{FF2B5EF4-FFF2-40B4-BE49-F238E27FC236}">
                <a16:creationId xmlns:a16="http://schemas.microsoft.com/office/drawing/2014/main" id="{C4C3BF13-C4B1-A54F-93DD-9036BF0064E0}"/>
              </a:ext>
            </a:extLst>
          </p:cNvPr>
          <p:cNvSpPr txBox="1"/>
          <p:nvPr/>
        </p:nvSpPr>
        <p:spPr>
          <a:xfrm>
            <a:off x="397251" y="5161563"/>
            <a:ext cx="353943" cy="1318692"/>
          </a:xfrm>
          <a:prstGeom prst="rect">
            <a:avLst/>
          </a:prstGeom>
          <a:noFill/>
        </p:spPr>
        <p:txBody>
          <a:bodyPr vert="eaVert" wrap="square" rtlCol="0">
            <a:spAutoFit/>
          </a:bodyPr>
          <a:lstStyle/>
          <a:p>
            <a:pPr algn="ctr"/>
            <a:r>
              <a:rPr lang="ja-JP" altLang="en-US" sz="1100" dirty="0">
                <a:solidFill>
                  <a:srgbClr val="404040"/>
                </a:solidFill>
                <a:latin typeface="メイリオ"/>
                <a:ea typeface="メイリオ"/>
                <a:cs typeface="メイリオ"/>
              </a:rPr>
              <a:t>選択肢</a:t>
            </a:r>
            <a:r>
              <a:rPr kumimoji="1" lang="ja-JP" altLang="en-US" sz="1100" dirty="0">
                <a:solidFill>
                  <a:srgbClr val="404040"/>
                </a:solidFill>
                <a:latin typeface="メイリオ"/>
                <a:ea typeface="メイリオ"/>
                <a:cs typeface="メイリオ"/>
              </a:rPr>
              <a:t>④</a:t>
            </a:r>
            <a:endParaRPr kumimoji="1" lang="ja-JP" altLang="en-US" sz="1600" dirty="0">
              <a:solidFill>
                <a:srgbClr val="404040"/>
              </a:solidFill>
              <a:latin typeface="メイリオ"/>
              <a:ea typeface="メイリオ"/>
              <a:cs typeface="メイリオ"/>
            </a:endParaRPr>
          </a:p>
        </p:txBody>
      </p:sp>
      <p:sp>
        <p:nvSpPr>
          <p:cNvPr id="101" name="角丸四角形 100">
            <a:extLst>
              <a:ext uri="{FF2B5EF4-FFF2-40B4-BE49-F238E27FC236}">
                <a16:creationId xmlns:a16="http://schemas.microsoft.com/office/drawing/2014/main" id="{E16AAA22-E405-9D46-B115-B1AEE573CA2B}"/>
              </a:ext>
            </a:extLst>
          </p:cNvPr>
          <p:cNvSpPr/>
          <p:nvPr/>
        </p:nvSpPr>
        <p:spPr>
          <a:xfrm>
            <a:off x="776997" y="689405"/>
            <a:ext cx="8796243" cy="5800848"/>
          </a:xfrm>
          <a:prstGeom prst="roundRect">
            <a:avLst>
              <a:gd name="adj" fmla="val 0"/>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sz="1286" dirty="0"/>
          </a:p>
        </p:txBody>
      </p:sp>
      <p:sp>
        <p:nvSpPr>
          <p:cNvPr id="102" name="角丸四角形 101">
            <a:extLst>
              <a:ext uri="{FF2B5EF4-FFF2-40B4-BE49-F238E27FC236}">
                <a16:creationId xmlns:a16="http://schemas.microsoft.com/office/drawing/2014/main" id="{7A7F7066-74F7-8845-937B-7186CE39117A}"/>
              </a:ext>
            </a:extLst>
          </p:cNvPr>
          <p:cNvSpPr/>
          <p:nvPr/>
        </p:nvSpPr>
        <p:spPr>
          <a:xfrm>
            <a:off x="348684" y="1221499"/>
            <a:ext cx="9221936" cy="5268754"/>
          </a:xfrm>
          <a:prstGeom prst="roundRect">
            <a:avLst>
              <a:gd name="adj" fmla="val 0"/>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sz="1286" dirty="0"/>
          </a:p>
        </p:txBody>
      </p:sp>
    </p:spTree>
    <p:extLst>
      <p:ext uri="{BB962C8B-B14F-4D97-AF65-F5344CB8AC3E}">
        <p14:creationId xmlns:p14="http://schemas.microsoft.com/office/powerpoint/2010/main" val="34916161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正方形/長方形 31">
            <a:extLst>
              <a:ext uri="{FF2B5EF4-FFF2-40B4-BE49-F238E27FC236}">
                <a16:creationId xmlns:a16="http://schemas.microsoft.com/office/drawing/2014/main" id="{093867C1-2D3D-BF4F-8674-3AB452CADE8A}"/>
              </a:ext>
            </a:extLst>
          </p:cNvPr>
          <p:cNvSpPr/>
          <p:nvPr/>
        </p:nvSpPr>
        <p:spPr>
          <a:xfrm>
            <a:off x="1729509" y="686421"/>
            <a:ext cx="7828975" cy="571039"/>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54535C63-2876-EE40-86C6-61E3E1442D52}"/>
              </a:ext>
            </a:extLst>
          </p:cNvPr>
          <p:cNvSpPr/>
          <p:nvPr/>
        </p:nvSpPr>
        <p:spPr>
          <a:xfrm>
            <a:off x="355987" y="1257464"/>
            <a:ext cx="1382875" cy="5232789"/>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Meiryo" panose="020B0604030504040204" pitchFamily="34" charset="-128"/>
              <a:ea typeface="Meiryo" panose="020B0604030504040204" pitchFamily="34" charset="-128"/>
            </a:endParaRPr>
          </a:p>
        </p:txBody>
      </p:sp>
      <p:cxnSp>
        <p:nvCxnSpPr>
          <p:cNvPr id="27" name="直線コネクタ 26">
            <a:extLst>
              <a:ext uri="{FF2B5EF4-FFF2-40B4-BE49-F238E27FC236}">
                <a16:creationId xmlns:a16="http://schemas.microsoft.com/office/drawing/2014/main" id="{F8191913-1298-F948-9626-4D1CF965A0D7}"/>
              </a:ext>
            </a:extLst>
          </p:cNvPr>
          <p:cNvCxnSpPr/>
          <p:nvPr/>
        </p:nvCxnSpPr>
        <p:spPr>
          <a:xfrm>
            <a:off x="2649707" y="686425"/>
            <a:ext cx="9349" cy="5803829"/>
          </a:xfrm>
          <a:prstGeom prst="line">
            <a:avLst/>
          </a:prstGeom>
          <a:ln w="12700"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8" name="直線コネクタ 27">
            <a:extLst>
              <a:ext uri="{FF2B5EF4-FFF2-40B4-BE49-F238E27FC236}">
                <a16:creationId xmlns:a16="http://schemas.microsoft.com/office/drawing/2014/main" id="{277B3202-1F14-2D40-B7CA-ADB7B8B5924C}"/>
              </a:ext>
            </a:extLst>
          </p:cNvPr>
          <p:cNvCxnSpPr/>
          <p:nvPr/>
        </p:nvCxnSpPr>
        <p:spPr>
          <a:xfrm>
            <a:off x="337288" y="3873862"/>
            <a:ext cx="9221200" cy="0"/>
          </a:xfrm>
          <a:prstGeom prst="line">
            <a:avLst/>
          </a:prstGeom>
          <a:ln w="12700"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直線コネクタ 20">
            <a:extLst>
              <a:ext uri="{FF2B5EF4-FFF2-40B4-BE49-F238E27FC236}">
                <a16:creationId xmlns:a16="http://schemas.microsoft.com/office/drawing/2014/main" id="{9508E467-D8B8-9D49-A769-D098E1AF7A7E}"/>
              </a:ext>
            </a:extLst>
          </p:cNvPr>
          <p:cNvCxnSpPr/>
          <p:nvPr/>
        </p:nvCxnSpPr>
        <p:spPr>
          <a:xfrm>
            <a:off x="337288" y="2129598"/>
            <a:ext cx="9221200" cy="0"/>
          </a:xfrm>
          <a:prstGeom prst="line">
            <a:avLst/>
          </a:prstGeom>
          <a:ln w="12700"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2" name="直線コネクタ 21">
            <a:extLst>
              <a:ext uri="{FF2B5EF4-FFF2-40B4-BE49-F238E27FC236}">
                <a16:creationId xmlns:a16="http://schemas.microsoft.com/office/drawing/2014/main" id="{94018790-2E1D-3645-8B0C-87B7FDAE9E4C}"/>
              </a:ext>
            </a:extLst>
          </p:cNvPr>
          <p:cNvCxnSpPr/>
          <p:nvPr/>
        </p:nvCxnSpPr>
        <p:spPr>
          <a:xfrm>
            <a:off x="337288" y="3001729"/>
            <a:ext cx="9221200" cy="0"/>
          </a:xfrm>
          <a:prstGeom prst="line">
            <a:avLst/>
          </a:prstGeom>
          <a:ln w="12700"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9" name="直線コネクタ 28">
            <a:extLst>
              <a:ext uri="{FF2B5EF4-FFF2-40B4-BE49-F238E27FC236}">
                <a16:creationId xmlns:a16="http://schemas.microsoft.com/office/drawing/2014/main" id="{BE4CF1CC-0ED9-3740-9986-CBFB4E54DC41}"/>
              </a:ext>
            </a:extLst>
          </p:cNvPr>
          <p:cNvCxnSpPr/>
          <p:nvPr/>
        </p:nvCxnSpPr>
        <p:spPr>
          <a:xfrm>
            <a:off x="337288" y="4745993"/>
            <a:ext cx="9221200" cy="0"/>
          </a:xfrm>
          <a:prstGeom prst="line">
            <a:avLst/>
          </a:prstGeom>
          <a:ln w="12700"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34" name="直線コネクタ 33">
            <a:extLst>
              <a:ext uri="{FF2B5EF4-FFF2-40B4-BE49-F238E27FC236}">
                <a16:creationId xmlns:a16="http://schemas.microsoft.com/office/drawing/2014/main" id="{24313506-B80F-824D-8A7C-F175A746AEF5}"/>
              </a:ext>
            </a:extLst>
          </p:cNvPr>
          <p:cNvCxnSpPr/>
          <p:nvPr/>
        </p:nvCxnSpPr>
        <p:spPr>
          <a:xfrm>
            <a:off x="337288" y="5618125"/>
            <a:ext cx="9221200" cy="0"/>
          </a:xfrm>
          <a:prstGeom prst="line">
            <a:avLst/>
          </a:prstGeom>
          <a:ln w="12700"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sp>
        <p:nvSpPr>
          <p:cNvPr id="35" name="テキスト ボックス 34">
            <a:extLst>
              <a:ext uri="{FF2B5EF4-FFF2-40B4-BE49-F238E27FC236}">
                <a16:creationId xmlns:a16="http://schemas.microsoft.com/office/drawing/2014/main" id="{3762E42F-8EE3-D84C-8144-D675C0D60EB7}"/>
              </a:ext>
            </a:extLst>
          </p:cNvPr>
          <p:cNvSpPr txBox="1"/>
          <p:nvPr/>
        </p:nvSpPr>
        <p:spPr>
          <a:xfrm>
            <a:off x="692256" y="1435176"/>
            <a:ext cx="710337" cy="516709"/>
          </a:xfrm>
          <a:prstGeom prst="rect">
            <a:avLst/>
          </a:prstGeom>
          <a:noFill/>
        </p:spPr>
        <p:txBody>
          <a:bodyPr wrap="none" rtlCol="0" anchor="ctr">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cs typeface="メイリオ"/>
              </a:rPr>
              <a:t>単純</a:t>
            </a:r>
            <a:endPar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a:p>
            <a:pPr algn="ctr"/>
            <a:r>
              <a:rPr lang="en-US" altLang="ja-JP" sz="1200" dirty="0">
                <a:solidFill>
                  <a:schemeClr val="tx1">
                    <a:lumMod val="75000"/>
                    <a:lumOff val="25000"/>
                  </a:schemeClr>
                </a:solidFill>
                <a:latin typeface="Meiryo" panose="020B0604030504040204" pitchFamily="34" charset="-128"/>
                <a:ea typeface="Meiryo" panose="020B0604030504040204" pitchFamily="34" charset="-128"/>
                <a:cs typeface="メイリオ"/>
              </a:rPr>
              <a:t>Simple</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36" name="テキスト ボックス 35">
            <a:extLst>
              <a:ext uri="{FF2B5EF4-FFF2-40B4-BE49-F238E27FC236}">
                <a16:creationId xmlns:a16="http://schemas.microsoft.com/office/drawing/2014/main" id="{90671BA8-3651-D344-B79B-92D257F2DBEA}"/>
              </a:ext>
            </a:extLst>
          </p:cNvPr>
          <p:cNvSpPr txBox="1"/>
          <p:nvPr/>
        </p:nvSpPr>
        <p:spPr>
          <a:xfrm>
            <a:off x="498619" y="2307308"/>
            <a:ext cx="1097614" cy="516709"/>
          </a:xfrm>
          <a:prstGeom prst="rect">
            <a:avLst/>
          </a:prstGeom>
          <a:noFill/>
        </p:spPr>
        <p:txBody>
          <a:bodyPr wrap="none" rtlCol="0" anchor="ctr">
            <a:spAutoFit/>
          </a:bodyPr>
          <a:lstStyle/>
          <a:p>
            <a:pPr algn="ctr"/>
            <a:r>
              <a:rPr lang="ja-JP" altLang="en-US" sz="1200" dirty="0">
                <a:solidFill>
                  <a:schemeClr val="tx1">
                    <a:lumMod val="75000"/>
                    <a:lumOff val="25000"/>
                  </a:schemeClr>
                </a:solidFill>
                <a:latin typeface="Meiryo" panose="020B0604030504040204" pitchFamily="34" charset="-128"/>
                <a:ea typeface="Meiryo" panose="020B0604030504040204" pitchFamily="34" charset="-128"/>
                <a:cs typeface="メイリオ"/>
              </a:rPr>
              <a:t>意外性</a:t>
            </a:r>
            <a:endPar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a:p>
            <a:pPr algn="ctr"/>
            <a:r>
              <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cs typeface="メイリオ"/>
              </a:rPr>
              <a:t>Unexpected</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37" name="テキスト ボックス 36">
            <a:extLst>
              <a:ext uri="{FF2B5EF4-FFF2-40B4-BE49-F238E27FC236}">
                <a16:creationId xmlns:a16="http://schemas.microsoft.com/office/drawing/2014/main" id="{049AB14E-742F-BF40-A136-D749EE2F7830}"/>
              </a:ext>
            </a:extLst>
          </p:cNvPr>
          <p:cNvSpPr txBox="1"/>
          <p:nvPr/>
        </p:nvSpPr>
        <p:spPr>
          <a:xfrm>
            <a:off x="607851" y="3179439"/>
            <a:ext cx="879151" cy="516709"/>
          </a:xfrm>
          <a:prstGeom prst="rect">
            <a:avLst/>
          </a:prstGeom>
          <a:noFill/>
        </p:spPr>
        <p:txBody>
          <a:bodyPr wrap="none" rtlCol="0" anchor="ctr">
            <a:spAutoFit/>
          </a:bodyPr>
          <a:lstStyle/>
          <a:p>
            <a:pPr algn="ctr"/>
            <a:r>
              <a:rPr lang="ja-JP" altLang="en-US" sz="1200" dirty="0">
                <a:solidFill>
                  <a:schemeClr val="tx1">
                    <a:lumMod val="75000"/>
                    <a:lumOff val="25000"/>
                  </a:schemeClr>
                </a:solidFill>
                <a:latin typeface="Meiryo" panose="020B0604030504040204" pitchFamily="34" charset="-128"/>
                <a:ea typeface="Meiryo" panose="020B0604030504040204" pitchFamily="34" charset="-128"/>
                <a:cs typeface="メイリオ"/>
              </a:rPr>
              <a:t>具体的</a:t>
            </a:r>
            <a:endParaRPr lang="en-US" altLang="ja-JP" sz="12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a:p>
            <a:pPr algn="ctr"/>
            <a:r>
              <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cs typeface="メイリオ"/>
              </a:rPr>
              <a:t>Con</a:t>
            </a:r>
            <a:r>
              <a:rPr lang="en-US" altLang="ja-JP" sz="1200" dirty="0">
                <a:solidFill>
                  <a:schemeClr val="tx1">
                    <a:lumMod val="75000"/>
                    <a:lumOff val="25000"/>
                  </a:schemeClr>
                </a:solidFill>
                <a:latin typeface="Meiryo" panose="020B0604030504040204" pitchFamily="34" charset="-128"/>
                <a:ea typeface="Meiryo" panose="020B0604030504040204" pitchFamily="34" charset="-128"/>
                <a:cs typeface="メイリオ"/>
              </a:rPr>
              <a:t>crete</a:t>
            </a:r>
            <a:endPar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38" name="テキスト ボックス 37">
            <a:extLst>
              <a:ext uri="{FF2B5EF4-FFF2-40B4-BE49-F238E27FC236}">
                <a16:creationId xmlns:a16="http://schemas.microsoft.com/office/drawing/2014/main" id="{BCCA5997-5996-534C-B404-2F94AC3A91F7}"/>
              </a:ext>
            </a:extLst>
          </p:cNvPr>
          <p:cNvSpPr txBox="1"/>
          <p:nvPr/>
        </p:nvSpPr>
        <p:spPr>
          <a:xfrm>
            <a:off x="638467" y="4051571"/>
            <a:ext cx="817915" cy="516709"/>
          </a:xfrm>
          <a:prstGeom prst="rect">
            <a:avLst/>
          </a:prstGeom>
          <a:noFill/>
        </p:spPr>
        <p:txBody>
          <a:bodyPr wrap="none" rtlCol="0" anchor="ctr">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cs typeface="メイリオ"/>
              </a:rPr>
              <a:t>信頼性</a:t>
            </a:r>
            <a:endPar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a:p>
            <a:pPr algn="ctr"/>
            <a:r>
              <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cs typeface="メイリオ"/>
              </a:rPr>
              <a:t>Credible</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39" name="テキスト ボックス 38">
            <a:extLst>
              <a:ext uri="{FF2B5EF4-FFF2-40B4-BE49-F238E27FC236}">
                <a16:creationId xmlns:a16="http://schemas.microsoft.com/office/drawing/2014/main" id="{EEA2B5D1-5DAF-0D48-BE85-48A3B3B9770E}"/>
              </a:ext>
            </a:extLst>
          </p:cNvPr>
          <p:cNvSpPr txBox="1"/>
          <p:nvPr/>
        </p:nvSpPr>
        <p:spPr>
          <a:xfrm>
            <a:off x="568131" y="4923702"/>
            <a:ext cx="958592" cy="516709"/>
          </a:xfrm>
          <a:prstGeom prst="rect">
            <a:avLst/>
          </a:prstGeom>
          <a:noFill/>
        </p:spPr>
        <p:txBody>
          <a:bodyPr wrap="none" rtlCol="0" anchor="ctr">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cs typeface="メイリオ"/>
              </a:rPr>
              <a:t>感情</a:t>
            </a:r>
            <a:endPar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a:p>
            <a:pPr algn="ctr"/>
            <a:r>
              <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cs typeface="メイリオ"/>
              </a:rPr>
              <a:t>Emotional</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40" name="テキスト ボックス 39">
            <a:extLst>
              <a:ext uri="{FF2B5EF4-FFF2-40B4-BE49-F238E27FC236}">
                <a16:creationId xmlns:a16="http://schemas.microsoft.com/office/drawing/2014/main" id="{20A0D271-D60C-DC4F-B97C-051452C23D86}"/>
              </a:ext>
            </a:extLst>
          </p:cNvPr>
          <p:cNvSpPr txBox="1"/>
          <p:nvPr/>
        </p:nvSpPr>
        <p:spPr>
          <a:xfrm>
            <a:off x="745749" y="5795834"/>
            <a:ext cx="603358" cy="516709"/>
          </a:xfrm>
          <a:prstGeom prst="rect">
            <a:avLst/>
          </a:prstGeom>
          <a:noFill/>
        </p:spPr>
        <p:txBody>
          <a:bodyPr wrap="none" rtlCol="0" anchor="ctr">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cs typeface="メイリオ"/>
              </a:rPr>
              <a:t>物語</a:t>
            </a:r>
            <a:endPar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a:p>
            <a:pPr algn="ctr"/>
            <a:r>
              <a:rPr lang="en-US" altLang="ja-JP" sz="1200" dirty="0">
                <a:solidFill>
                  <a:schemeClr val="tx1">
                    <a:lumMod val="75000"/>
                    <a:lumOff val="25000"/>
                  </a:schemeClr>
                </a:solidFill>
                <a:latin typeface="Meiryo" panose="020B0604030504040204" pitchFamily="34" charset="-128"/>
                <a:ea typeface="Meiryo" panose="020B0604030504040204" pitchFamily="34" charset="-128"/>
                <a:cs typeface="メイリオ"/>
              </a:rPr>
              <a:t>Story</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41" name="テキスト ボックス 40">
            <a:extLst>
              <a:ext uri="{FF2B5EF4-FFF2-40B4-BE49-F238E27FC236}">
                <a16:creationId xmlns:a16="http://schemas.microsoft.com/office/drawing/2014/main" id="{D211D0DB-A01A-7F4A-8AF7-945FE38A6132}"/>
              </a:ext>
            </a:extLst>
          </p:cNvPr>
          <p:cNvSpPr txBox="1"/>
          <p:nvPr/>
        </p:nvSpPr>
        <p:spPr>
          <a:xfrm>
            <a:off x="1729513" y="816932"/>
            <a:ext cx="920194" cy="310025"/>
          </a:xfrm>
          <a:prstGeom prst="rect">
            <a:avLst/>
          </a:prstGeom>
          <a:noFill/>
        </p:spPr>
        <p:txBody>
          <a:bodyPr wrap="square" rtlCol="0" anchor="ctr">
            <a:spAutoFit/>
          </a:bodyPr>
          <a:lstStyle/>
          <a:p>
            <a:pPr algn="ctr"/>
            <a:r>
              <a:rPr lang="ja-JP" altLang="en-US" sz="1200" dirty="0">
                <a:solidFill>
                  <a:schemeClr val="tx1">
                    <a:lumMod val="75000"/>
                    <a:lumOff val="25000"/>
                  </a:schemeClr>
                </a:solidFill>
                <a:latin typeface="Meiryo" panose="020B0604030504040204" pitchFamily="34" charset="-128"/>
                <a:ea typeface="Meiryo" panose="020B0604030504040204" pitchFamily="34" charset="-128"/>
                <a:cs typeface="メイリオ"/>
              </a:rPr>
              <a:t>評価</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42" name="テキスト ボックス 41">
            <a:extLst>
              <a:ext uri="{FF2B5EF4-FFF2-40B4-BE49-F238E27FC236}">
                <a16:creationId xmlns:a16="http://schemas.microsoft.com/office/drawing/2014/main" id="{2983E64B-5193-5C4F-AC97-6388EBA74262}"/>
              </a:ext>
            </a:extLst>
          </p:cNvPr>
          <p:cNvSpPr txBox="1"/>
          <p:nvPr/>
        </p:nvSpPr>
        <p:spPr>
          <a:xfrm>
            <a:off x="2649707" y="816932"/>
            <a:ext cx="6908779" cy="310025"/>
          </a:xfrm>
          <a:prstGeom prst="rect">
            <a:avLst/>
          </a:prstGeom>
          <a:noFill/>
        </p:spPr>
        <p:txBody>
          <a:bodyPr wrap="square" rtlCol="0" anchor="ctr">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cs typeface="メイリオ"/>
              </a:rPr>
              <a:t>改善の方向性</a:t>
            </a:r>
          </a:p>
        </p:txBody>
      </p:sp>
      <p:sp>
        <p:nvSpPr>
          <p:cNvPr id="45" name="テキスト ボックス 44">
            <a:extLst>
              <a:ext uri="{FF2B5EF4-FFF2-40B4-BE49-F238E27FC236}">
                <a16:creationId xmlns:a16="http://schemas.microsoft.com/office/drawing/2014/main" id="{FFF25DA7-32D9-834B-99AD-1D113AA5910E}"/>
              </a:ext>
            </a:extLst>
          </p:cNvPr>
          <p:cNvSpPr txBox="1"/>
          <p:nvPr/>
        </p:nvSpPr>
        <p:spPr>
          <a:xfrm>
            <a:off x="463308" y="238540"/>
            <a:ext cx="1223412" cy="276999"/>
          </a:xfrm>
          <a:prstGeom prst="rect">
            <a:avLst/>
          </a:prstGeom>
          <a:noFill/>
        </p:spPr>
        <p:txBody>
          <a:bodyPr wrap="none" rtlCol="0">
            <a:spAutoFit/>
          </a:bodyPr>
          <a:lstStyle/>
          <a:p>
            <a:r>
              <a:rPr lang="en-US" altLang="ja-JP" sz="1200" b="1" dirty="0">
                <a:solidFill>
                  <a:schemeClr val="tx1">
                    <a:lumMod val="75000"/>
                    <a:lumOff val="25000"/>
                  </a:schemeClr>
                </a:solidFill>
                <a:latin typeface="Meiryo" panose="020B0604030504040204" pitchFamily="34" charset="-128"/>
                <a:ea typeface="Meiryo" panose="020B0604030504040204" pitchFamily="34" charset="-128"/>
              </a:rPr>
              <a:t>30_SUCCESs</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0" name="正方形/長方形 29">
            <a:extLst>
              <a:ext uri="{FF2B5EF4-FFF2-40B4-BE49-F238E27FC236}">
                <a16:creationId xmlns:a16="http://schemas.microsoft.com/office/drawing/2014/main" id="{F1B27925-0B55-9B4C-B658-2CF11D3F1007}"/>
              </a:ext>
            </a:extLst>
          </p:cNvPr>
          <p:cNvSpPr/>
          <p:nvPr/>
        </p:nvSpPr>
        <p:spPr>
          <a:xfrm>
            <a:off x="351470" y="1257463"/>
            <a:ext cx="9207015" cy="5232788"/>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B0A774BA-03CC-A042-993F-B966DB56146B}"/>
              </a:ext>
            </a:extLst>
          </p:cNvPr>
          <p:cNvSpPr/>
          <p:nvPr/>
        </p:nvSpPr>
        <p:spPr>
          <a:xfrm>
            <a:off x="1729513" y="686424"/>
            <a:ext cx="7828972" cy="5803827"/>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5286324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直線コネクタ 69"/>
          <p:cNvCxnSpPr/>
          <p:nvPr/>
        </p:nvCxnSpPr>
        <p:spPr>
          <a:xfrm>
            <a:off x="4958060" y="968860"/>
            <a:ext cx="1" cy="5180570"/>
          </a:xfrm>
          <a:prstGeom prst="line">
            <a:avLst/>
          </a:prstGeom>
          <a:ln w="31750" cmpd="sng">
            <a:solidFill>
              <a:schemeClr val="tx1">
                <a:lumMod val="85000"/>
                <a:lumOff val="15000"/>
              </a:schemeClr>
            </a:solidFill>
            <a:headEnd type="stealth" w="lg" len="lg"/>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73" name="直線コネクタ 72"/>
          <p:cNvCxnSpPr/>
          <p:nvPr/>
        </p:nvCxnSpPr>
        <p:spPr>
          <a:xfrm>
            <a:off x="532282" y="3559145"/>
            <a:ext cx="8841436" cy="0"/>
          </a:xfrm>
          <a:prstGeom prst="line">
            <a:avLst/>
          </a:prstGeom>
          <a:ln w="31750" cmpd="sng">
            <a:solidFill>
              <a:schemeClr val="tx1">
                <a:lumMod val="85000"/>
                <a:lumOff val="15000"/>
              </a:schemeClr>
            </a:solidFill>
            <a:headEnd type="stealth" w="lg" len="lg"/>
            <a:tailEnd type="stealth" w="lg" len="lg"/>
          </a:ln>
          <a:effectLst/>
        </p:spPr>
        <p:style>
          <a:lnRef idx="2">
            <a:schemeClr val="accent1"/>
          </a:lnRef>
          <a:fillRef idx="0">
            <a:schemeClr val="accent1"/>
          </a:fillRef>
          <a:effectRef idx="1">
            <a:schemeClr val="accent1"/>
          </a:effectRef>
          <a:fontRef idx="minor">
            <a:schemeClr val="tx1"/>
          </a:fontRef>
        </p:style>
      </p:cxnSp>
      <p:sp>
        <p:nvSpPr>
          <p:cNvPr id="25" name="テキスト ボックス 24">
            <a:extLst>
              <a:ext uri="{FF2B5EF4-FFF2-40B4-BE49-F238E27FC236}">
                <a16:creationId xmlns:a16="http://schemas.microsoft.com/office/drawing/2014/main" id="{CE001D3F-1024-2843-AF26-7F643E8B8C3E}"/>
              </a:ext>
            </a:extLst>
          </p:cNvPr>
          <p:cNvSpPr txBox="1"/>
          <p:nvPr/>
        </p:nvSpPr>
        <p:spPr>
          <a:xfrm>
            <a:off x="3432260" y="677075"/>
            <a:ext cx="3041479" cy="313932"/>
          </a:xfrm>
          <a:prstGeom prst="rect">
            <a:avLst/>
          </a:prstGeom>
          <a:noFill/>
        </p:spPr>
        <p:txBody>
          <a:bodyPr wrap="square" rtlCol="0" anchor="t">
            <a:spAutoFit/>
          </a:bodyPr>
          <a:lstStyle/>
          <a:p>
            <a:pPr algn="ctr">
              <a:lnSpc>
                <a:spcPct val="120000"/>
              </a:lnSpc>
            </a:pPr>
            <a:r>
              <a:rPr lang="ja-JP" altLang="en-US" sz="1200" dirty="0">
                <a:solidFill>
                  <a:srgbClr val="404040"/>
                </a:solidFill>
                <a:latin typeface="Meiryo" panose="020B0604030504040204" pitchFamily="34" charset="-128"/>
                <a:ea typeface="Meiryo" panose="020B0604030504040204" pitchFamily="34" charset="-128"/>
                <a:cs typeface="メイリオ"/>
              </a:rPr>
              <a:t>効果</a:t>
            </a:r>
            <a:r>
              <a:rPr lang="en-US" altLang="ja-JP" sz="1200" dirty="0">
                <a:solidFill>
                  <a:srgbClr val="404040"/>
                </a:solidFill>
                <a:latin typeface="Meiryo" panose="020B0604030504040204" pitchFamily="34" charset="-128"/>
                <a:ea typeface="Meiryo" panose="020B0604030504040204" pitchFamily="34" charset="-128"/>
                <a:cs typeface="メイリオ"/>
              </a:rPr>
              <a:t>(</a:t>
            </a:r>
            <a:r>
              <a:rPr lang="ja-JP" altLang="en-US" sz="1200" dirty="0">
                <a:solidFill>
                  <a:srgbClr val="404040"/>
                </a:solidFill>
                <a:latin typeface="Meiryo" panose="020B0604030504040204" pitchFamily="34" charset="-128"/>
                <a:ea typeface="Meiryo" panose="020B0604030504040204" pitchFamily="34" charset="-128"/>
                <a:cs typeface="メイリオ"/>
              </a:rPr>
              <a:t>高</a:t>
            </a:r>
            <a:r>
              <a:rPr lang="en-US" altLang="ja-JP" sz="1200" dirty="0">
                <a:solidFill>
                  <a:srgbClr val="404040"/>
                </a:solidFill>
                <a:latin typeface="Meiryo" panose="020B0604030504040204" pitchFamily="34" charset="-128"/>
                <a:ea typeface="Meiryo" panose="020B0604030504040204" pitchFamily="34" charset="-128"/>
                <a:cs typeface="メイリオ"/>
              </a:rPr>
              <a:t>)</a:t>
            </a:r>
          </a:p>
        </p:txBody>
      </p:sp>
      <p:sp>
        <p:nvSpPr>
          <p:cNvPr id="26" name="テキスト ボックス 25">
            <a:extLst>
              <a:ext uri="{FF2B5EF4-FFF2-40B4-BE49-F238E27FC236}">
                <a16:creationId xmlns:a16="http://schemas.microsoft.com/office/drawing/2014/main" id="{D073B21E-04E3-E541-A21D-F72ED665B664}"/>
              </a:ext>
            </a:extLst>
          </p:cNvPr>
          <p:cNvSpPr txBox="1"/>
          <p:nvPr/>
        </p:nvSpPr>
        <p:spPr>
          <a:xfrm>
            <a:off x="3432260" y="6144004"/>
            <a:ext cx="3041479" cy="313932"/>
          </a:xfrm>
          <a:prstGeom prst="rect">
            <a:avLst/>
          </a:prstGeom>
          <a:noFill/>
        </p:spPr>
        <p:txBody>
          <a:bodyPr wrap="square" rtlCol="0" anchor="t">
            <a:spAutoFit/>
          </a:bodyPr>
          <a:lstStyle/>
          <a:p>
            <a:pPr algn="ctr">
              <a:lnSpc>
                <a:spcPct val="120000"/>
              </a:lnSpc>
            </a:pPr>
            <a:r>
              <a:rPr lang="ja-JP" altLang="en-US" sz="1200" dirty="0">
                <a:solidFill>
                  <a:srgbClr val="404040"/>
                </a:solidFill>
                <a:latin typeface="Meiryo" panose="020B0604030504040204" pitchFamily="34" charset="-128"/>
                <a:ea typeface="Meiryo" panose="020B0604030504040204" pitchFamily="34" charset="-128"/>
                <a:cs typeface="メイリオ"/>
              </a:rPr>
              <a:t>効果</a:t>
            </a:r>
            <a:r>
              <a:rPr lang="en-US" altLang="ja-JP" sz="1200" dirty="0">
                <a:solidFill>
                  <a:srgbClr val="404040"/>
                </a:solidFill>
                <a:latin typeface="Meiryo" panose="020B0604030504040204" pitchFamily="34" charset="-128"/>
                <a:ea typeface="Meiryo" panose="020B0604030504040204" pitchFamily="34" charset="-128"/>
                <a:cs typeface="メイリオ"/>
              </a:rPr>
              <a:t>(</a:t>
            </a:r>
            <a:r>
              <a:rPr lang="ja-JP" altLang="en-US" sz="1200" dirty="0">
                <a:solidFill>
                  <a:srgbClr val="404040"/>
                </a:solidFill>
                <a:latin typeface="Meiryo" panose="020B0604030504040204" pitchFamily="34" charset="-128"/>
                <a:ea typeface="Meiryo" panose="020B0604030504040204" pitchFamily="34" charset="-128"/>
                <a:cs typeface="メイリオ"/>
              </a:rPr>
              <a:t>低</a:t>
            </a:r>
            <a:r>
              <a:rPr lang="en-US" altLang="ja-JP" sz="1200" dirty="0">
                <a:solidFill>
                  <a:srgbClr val="404040"/>
                </a:solidFill>
                <a:latin typeface="Meiryo" panose="020B0604030504040204" pitchFamily="34" charset="-128"/>
                <a:ea typeface="Meiryo" panose="020B0604030504040204" pitchFamily="34" charset="-128"/>
                <a:cs typeface="メイリオ"/>
              </a:rPr>
              <a:t>)</a:t>
            </a:r>
          </a:p>
        </p:txBody>
      </p:sp>
      <p:sp>
        <p:nvSpPr>
          <p:cNvPr id="28" name="テキスト ボックス 27">
            <a:extLst>
              <a:ext uri="{FF2B5EF4-FFF2-40B4-BE49-F238E27FC236}">
                <a16:creationId xmlns:a16="http://schemas.microsoft.com/office/drawing/2014/main" id="{6631F5A2-491A-3E44-BC75-668AFB495AC6}"/>
              </a:ext>
            </a:extLst>
          </p:cNvPr>
          <p:cNvSpPr txBox="1"/>
          <p:nvPr/>
        </p:nvSpPr>
        <p:spPr>
          <a:xfrm>
            <a:off x="9364294" y="2584649"/>
            <a:ext cx="406265" cy="1948992"/>
          </a:xfrm>
          <a:prstGeom prst="rect">
            <a:avLst/>
          </a:prstGeom>
          <a:noFill/>
        </p:spPr>
        <p:txBody>
          <a:bodyPr vert="eaVert" wrap="square" rtlCol="0" anchor="t">
            <a:spAutoFit/>
          </a:bodyPr>
          <a:lstStyle/>
          <a:p>
            <a:pPr algn="ctr">
              <a:lnSpc>
                <a:spcPct val="120000"/>
              </a:lnSpc>
            </a:pPr>
            <a:r>
              <a:rPr lang="ja-JP" altLang="en-US" sz="1200" dirty="0">
                <a:solidFill>
                  <a:srgbClr val="404040"/>
                </a:solidFill>
                <a:latin typeface="Meiryo" panose="020B0604030504040204" pitchFamily="34" charset="-128"/>
                <a:ea typeface="Meiryo" panose="020B0604030504040204" pitchFamily="34" charset="-128"/>
                <a:cs typeface="メイリオ"/>
              </a:rPr>
              <a:t>実現性</a:t>
            </a:r>
            <a:r>
              <a:rPr lang="en-US" altLang="ja-JP" sz="1200" dirty="0">
                <a:solidFill>
                  <a:srgbClr val="404040"/>
                </a:solidFill>
                <a:latin typeface="Meiryo" panose="020B0604030504040204" pitchFamily="34" charset="-128"/>
                <a:ea typeface="Meiryo" panose="020B0604030504040204" pitchFamily="34" charset="-128"/>
                <a:cs typeface="メイリオ"/>
              </a:rPr>
              <a:t>(</a:t>
            </a:r>
            <a:r>
              <a:rPr lang="ja-JP" altLang="en-US" sz="1200" dirty="0">
                <a:solidFill>
                  <a:srgbClr val="404040"/>
                </a:solidFill>
                <a:latin typeface="Meiryo" panose="020B0604030504040204" pitchFamily="34" charset="-128"/>
                <a:ea typeface="Meiryo" panose="020B0604030504040204" pitchFamily="34" charset="-128"/>
                <a:cs typeface="メイリオ"/>
              </a:rPr>
              <a:t>高</a:t>
            </a:r>
            <a:r>
              <a:rPr lang="en-US" altLang="ja-JP" sz="1200" dirty="0">
                <a:solidFill>
                  <a:srgbClr val="404040"/>
                </a:solidFill>
                <a:latin typeface="Meiryo" panose="020B0604030504040204" pitchFamily="34" charset="-128"/>
                <a:ea typeface="Meiryo" panose="020B0604030504040204" pitchFamily="34" charset="-128"/>
                <a:cs typeface="メイリオ"/>
              </a:rPr>
              <a:t>)</a:t>
            </a:r>
          </a:p>
        </p:txBody>
      </p:sp>
      <p:sp>
        <p:nvSpPr>
          <p:cNvPr id="29" name="テキスト ボックス 28">
            <a:extLst>
              <a:ext uri="{FF2B5EF4-FFF2-40B4-BE49-F238E27FC236}">
                <a16:creationId xmlns:a16="http://schemas.microsoft.com/office/drawing/2014/main" id="{8C72468D-7034-4541-B98B-F93BEF7923D1}"/>
              </a:ext>
            </a:extLst>
          </p:cNvPr>
          <p:cNvSpPr txBox="1"/>
          <p:nvPr/>
        </p:nvSpPr>
        <p:spPr>
          <a:xfrm>
            <a:off x="135441" y="2584649"/>
            <a:ext cx="406265" cy="1948992"/>
          </a:xfrm>
          <a:prstGeom prst="rect">
            <a:avLst/>
          </a:prstGeom>
          <a:noFill/>
        </p:spPr>
        <p:txBody>
          <a:bodyPr vert="eaVert" wrap="square" rtlCol="0" anchor="t">
            <a:spAutoFit/>
          </a:bodyPr>
          <a:lstStyle/>
          <a:p>
            <a:pPr algn="ctr">
              <a:lnSpc>
                <a:spcPct val="120000"/>
              </a:lnSpc>
            </a:pPr>
            <a:r>
              <a:rPr lang="ja-JP" altLang="en-US" sz="1200" dirty="0">
                <a:solidFill>
                  <a:srgbClr val="404040"/>
                </a:solidFill>
                <a:latin typeface="Meiryo" panose="020B0604030504040204" pitchFamily="34" charset="-128"/>
                <a:ea typeface="Meiryo" panose="020B0604030504040204" pitchFamily="34" charset="-128"/>
                <a:cs typeface="メイリオ"/>
              </a:rPr>
              <a:t>実現性</a:t>
            </a:r>
            <a:r>
              <a:rPr lang="en-US" altLang="ja-JP" sz="1200" dirty="0">
                <a:solidFill>
                  <a:srgbClr val="404040"/>
                </a:solidFill>
                <a:latin typeface="Meiryo" panose="020B0604030504040204" pitchFamily="34" charset="-128"/>
                <a:ea typeface="Meiryo" panose="020B0604030504040204" pitchFamily="34" charset="-128"/>
                <a:cs typeface="メイリオ"/>
              </a:rPr>
              <a:t>(</a:t>
            </a:r>
            <a:r>
              <a:rPr lang="ja-JP" altLang="en-US" sz="1200" dirty="0">
                <a:solidFill>
                  <a:srgbClr val="404040"/>
                </a:solidFill>
                <a:latin typeface="Meiryo" panose="020B0604030504040204" pitchFamily="34" charset="-128"/>
                <a:ea typeface="Meiryo" panose="020B0604030504040204" pitchFamily="34" charset="-128"/>
                <a:cs typeface="メイリオ"/>
              </a:rPr>
              <a:t>低</a:t>
            </a:r>
            <a:r>
              <a:rPr lang="en-US" altLang="ja-JP" sz="1200" dirty="0">
                <a:solidFill>
                  <a:srgbClr val="404040"/>
                </a:solidFill>
                <a:latin typeface="Meiryo" panose="020B0604030504040204" pitchFamily="34" charset="-128"/>
                <a:ea typeface="Meiryo" panose="020B0604030504040204" pitchFamily="34" charset="-128"/>
                <a:cs typeface="メイリオ"/>
              </a:rPr>
              <a:t>)</a:t>
            </a:r>
          </a:p>
        </p:txBody>
      </p:sp>
      <p:cxnSp>
        <p:nvCxnSpPr>
          <p:cNvPr id="32" name="直線コネクタ 31">
            <a:extLst>
              <a:ext uri="{FF2B5EF4-FFF2-40B4-BE49-F238E27FC236}">
                <a16:creationId xmlns:a16="http://schemas.microsoft.com/office/drawing/2014/main" id="{342D065E-9046-9D45-9324-2AD6828E64CE}"/>
              </a:ext>
            </a:extLst>
          </p:cNvPr>
          <p:cNvCxnSpPr>
            <a:cxnSpLocks/>
          </p:cNvCxnSpPr>
          <p:nvPr/>
        </p:nvCxnSpPr>
        <p:spPr>
          <a:xfrm flipH="1">
            <a:off x="540342" y="978382"/>
            <a:ext cx="8838437" cy="0"/>
          </a:xfrm>
          <a:prstGeom prst="line">
            <a:avLst/>
          </a:prstGeom>
          <a:ln w="15875" cmpd="sng">
            <a:solidFill>
              <a:schemeClr val="tx1">
                <a:lumMod val="65000"/>
                <a:lumOff val="35000"/>
              </a:schemeClr>
            </a:solidFill>
            <a:prstDash val="sysDot"/>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33" name="直線コネクタ 32">
            <a:extLst>
              <a:ext uri="{FF2B5EF4-FFF2-40B4-BE49-F238E27FC236}">
                <a16:creationId xmlns:a16="http://schemas.microsoft.com/office/drawing/2014/main" id="{AA553977-895F-CF46-BB28-751329FB104D}"/>
              </a:ext>
            </a:extLst>
          </p:cNvPr>
          <p:cNvCxnSpPr>
            <a:cxnSpLocks/>
          </p:cNvCxnSpPr>
          <p:nvPr/>
        </p:nvCxnSpPr>
        <p:spPr>
          <a:xfrm flipH="1">
            <a:off x="540342" y="6149430"/>
            <a:ext cx="8838437" cy="9522"/>
          </a:xfrm>
          <a:prstGeom prst="line">
            <a:avLst/>
          </a:prstGeom>
          <a:ln w="15875" cmpd="sng">
            <a:solidFill>
              <a:schemeClr val="tx1">
                <a:lumMod val="65000"/>
                <a:lumOff val="35000"/>
              </a:schemeClr>
            </a:solidFill>
            <a:prstDash val="sysDot"/>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42" name="直線コネクタ 41">
            <a:extLst>
              <a:ext uri="{FF2B5EF4-FFF2-40B4-BE49-F238E27FC236}">
                <a16:creationId xmlns:a16="http://schemas.microsoft.com/office/drawing/2014/main" id="{B6EC3790-5DC3-604C-AA8C-68CE732BBB96}"/>
              </a:ext>
            </a:extLst>
          </p:cNvPr>
          <p:cNvCxnSpPr/>
          <p:nvPr/>
        </p:nvCxnSpPr>
        <p:spPr>
          <a:xfrm>
            <a:off x="9378777" y="968860"/>
            <a:ext cx="1" cy="5180570"/>
          </a:xfrm>
          <a:prstGeom prst="line">
            <a:avLst/>
          </a:prstGeom>
          <a:ln w="15875" cmpd="sng">
            <a:solidFill>
              <a:schemeClr val="tx1">
                <a:lumMod val="65000"/>
                <a:lumOff val="35000"/>
              </a:schemeClr>
            </a:solidFill>
            <a:prstDash val="sysDot"/>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43" name="直線コネクタ 42">
            <a:extLst>
              <a:ext uri="{FF2B5EF4-FFF2-40B4-BE49-F238E27FC236}">
                <a16:creationId xmlns:a16="http://schemas.microsoft.com/office/drawing/2014/main" id="{39A9ED9B-27E0-4B4A-9810-A501B45CD995}"/>
              </a:ext>
            </a:extLst>
          </p:cNvPr>
          <p:cNvCxnSpPr/>
          <p:nvPr/>
        </p:nvCxnSpPr>
        <p:spPr>
          <a:xfrm>
            <a:off x="540342" y="978382"/>
            <a:ext cx="1" cy="5180570"/>
          </a:xfrm>
          <a:prstGeom prst="line">
            <a:avLst/>
          </a:prstGeom>
          <a:ln w="15875" cmpd="sng">
            <a:solidFill>
              <a:schemeClr val="tx1">
                <a:lumMod val="65000"/>
                <a:lumOff val="35000"/>
              </a:schemeClr>
            </a:solidFill>
            <a:prstDash val="sysDot"/>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sp>
        <p:nvSpPr>
          <p:cNvPr id="75" name="テキスト ボックス 74">
            <a:extLst>
              <a:ext uri="{FF2B5EF4-FFF2-40B4-BE49-F238E27FC236}">
                <a16:creationId xmlns:a16="http://schemas.microsoft.com/office/drawing/2014/main" id="{1DF100B7-28CC-5A43-A19F-5E917029D7CC}"/>
              </a:ext>
            </a:extLst>
          </p:cNvPr>
          <p:cNvSpPr txBox="1"/>
          <p:nvPr/>
        </p:nvSpPr>
        <p:spPr>
          <a:xfrm>
            <a:off x="463308" y="238540"/>
            <a:ext cx="1882247" cy="276999"/>
          </a:xfrm>
          <a:prstGeom prst="rect">
            <a:avLst/>
          </a:prstGeom>
          <a:noFill/>
        </p:spPr>
        <p:txBody>
          <a:bodyPr wrap="none" rtlCol="0">
            <a:spAutoFit/>
          </a:bodyPr>
          <a:lstStyle/>
          <a:p>
            <a:r>
              <a:rPr lang="en-US" altLang="ja-JP" sz="1200" b="1" dirty="0">
                <a:solidFill>
                  <a:schemeClr val="tx1">
                    <a:lumMod val="75000"/>
                    <a:lumOff val="25000"/>
                  </a:schemeClr>
                </a:solidFill>
                <a:latin typeface="Meiryo" panose="020B0604030504040204" pitchFamily="34" charset="-128"/>
                <a:ea typeface="Meiryo" panose="020B0604030504040204" pitchFamily="34" charset="-128"/>
              </a:rPr>
              <a:t>31_</a:t>
            </a:r>
            <a:r>
              <a:rPr lang="ja-JP" altLang="en-US" sz="1200" b="1" dirty="0">
                <a:solidFill>
                  <a:schemeClr val="tx1">
                    <a:lumMod val="75000"/>
                    <a:lumOff val="25000"/>
                  </a:schemeClr>
                </a:solidFill>
                <a:latin typeface="Meiryo" panose="020B0604030504040204" pitchFamily="34" charset="-128"/>
                <a:ea typeface="Meiryo" panose="020B0604030504040204" pitchFamily="34" charset="-128"/>
              </a:rPr>
              <a:t>ペイオフマトリクス</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18161327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テキスト ボックス 35">
            <a:extLst>
              <a:ext uri="{FF2B5EF4-FFF2-40B4-BE49-F238E27FC236}">
                <a16:creationId xmlns:a16="http://schemas.microsoft.com/office/drawing/2014/main" id="{B812CC3A-D2E1-C448-B5F6-86F9F9BF8638}"/>
              </a:ext>
            </a:extLst>
          </p:cNvPr>
          <p:cNvSpPr txBox="1"/>
          <p:nvPr/>
        </p:nvSpPr>
        <p:spPr>
          <a:xfrm>
            <a:off x="463308" y="238540"/>
            <a:ext cx="3575018" cy="276999"/>
          </a:xfrm>
          <a:prstGeom prst="rect">
            <a:avLst/>
          </a:prstGeom>
          <a:noFill/>
        </p:spPr>
        <p:txBody>
          <a:bodyPr wrap="none" rtlCol="0">
            <a:spAutoFit/>
          </a:bodyPr>
          <a:lstStyle/>
          <a:p>
            <a:r>
              <a:rPr lang="en-US" altLang="ja-JP" sz="1200" b="1" dirty="0">
                <a:solidFill>
                  <a:schemeClr val="tx1">
                    <a:lumMod val="75000"/>
                    <a:lumOff val="25000"/>
                  </a:schemeClr>
                </a:solidFill>
                <a:latin typeface="Meiryo" panose="020B0604030504040204" pitchFamily="34" charset="-128"/>
                <a:ea typeface="Meiryo" panose="020B0604030504040204" pitchFamily="34" charset="-128"/>
              </a:rPr>
              <a:t>32_</a:t>
            </a:r>
            <a:r>
              <a:rPr lang="ja-JP" altLang="en-US" sz="1200" b="1" dirty="0">
                <a:solidFill>
                  <a:schemeClr val="tx1">
                    <a:lumMod val="75000"/>
                    <a:lumOff val="25000"/>
                  </a:schemeClr>
                </a:solidFill>
                <a:latin typeface="Meiryo" panose="020B0604030504040204" pitchFamily="34" charset="-128"/>
                <a:ea typeface="Meiryo" panose="020B0604030504040204" pitchFamily="34" charset="-128"/>
              </a:rPr>
              <a:t>プロダクト・ポートフォリオ・マネジメント</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48" name="直線コネクタ 47">
            <a:extLst>
              <a:ext uri="{FF2B5EF4-FFF2-40B4-BE49-F238E27FC236}">
                <a16:creationId xmlns:a16="http://schemas.microsoft.com/office/drawing/2014/main" id="{9D1FDDB3-1A47-C948-8A89-DBC3C4FCAB9B}"/>
              </a:ext>
            </a:extLst>
          </p:cNvPr>
          <p:cNvCxnSpPr/>
          <p:nvPr/>
        </p:nvCxnSpPr>
        <p:spPr>
          <a:xfrm>
            <a:off x="888847" y="6319145"/>
            <a:ext cx="8316261" cy="0"/>
          </a:xfrm>
          <a:prstGeom prst="line">
            <a:avLst/>
          </a:prstGeom>
          <a:ln w="28575" cmpd="sng">
            <a:solidFill>
              <a:srgbClr val="404040"/>
            </a:solidFill>
            <a:headEnd type="arrow" w="lg" len="lg"/>
            <a:tailEnd type="arrow" w="lg" len="lg"/>
          </a:ln>
          <a:effectLst/>
        </p:spPr>
        <p:style>
          <a:lnRef idx="2">
            <a:schemeClr val="accent1"/>
          </a:lnRef>
          <a:fillRef idx="0">
            <a:schemeClr val="accent1"/>
          </a:fillRef>
          <a:effectRef idx="1">
            <a:schemeClr val="accent1"/>
          </a:effectRef>
          <a:fontRef idx="minor">
            <a:schemeClr val="tx1"/>
          </a:fontRef>
        </p:style>
      </p:cxnSp>
      <p:cxnSp>
        <p:nvCxnSpPr>
          <p:cNvPr id="49" name="直線コネクタ 48">
            <a:extLst>
              <a:ext uri="{FF2B5EF4-FFF2-40B4-BE49-F238E27FC236}">
                <a16:creationId xmlns:a16="http://schemas.microsoft.com/office/drawing/2014/main" id="{37A9883D-5355-2344-8088-04BE56FCF155}"/>
              </a:ext>
            </a:extLst>
          </p:cNvPr>
          <p:cNvCxnSpPr>
            <a:cxnSpLocks/>
          </p:cNvCxnSpPr>
          <p:nvPr/>
        </p:nvCxnSpPr>
        <p:spPr>
          <a:xfrm>
            <a:off x="706746" y="1063483"/>
            <a:ext cx="1" cy="5101773"/>
          </a:xfrm>
          <a:prstGeom prst="line">
            <a:avLst/>
          </a:prstGeom>
          <a:ln w="28575" cmpd="sng">
            <a:solidFill>
              <a:srgbClr val="404040"/>
            </a:solidFill>
            <a:headEnd type="arrow" w="lg" len="lg"/>
            <a:tailEnd type="arrow" w="lg" len="lg"/>
          </a:ln>
          <a:effectLst/>
        </p:spPr>
        <p:style>
          <a:lnRef idx="2">
            <a:schemeClr val="accent1"/>
          </a:lnRef>
          <a:fillRef idx="0">
            <a:schemeClr val="accent1"/>
          </a:fillRef>
          <a:effectRef idx="1">
            <a:schemeClr val="accent1"/>
          </a:effectRef>
          <a:fontRef idx="minor">
            <a:schemeClr val="tx1"/>
          </a:fontRef>
        </p:style>
      </p:cxnSp>
      <p:sp>
        <p:nvSpPr>
          <p:cNvPr id="50" name="テキスト ボックス 49">
            <a:extLst>
              <a:ext uri="{FF2B5EF4-FFF2-40B4-BE49-F238E27FC236}">
                <a16:creationId xmlns:a16="http://schemas.microsoft.com/office/drawing/2014/main" id="{B80E0BB2-2B2B-5E48-A4A0-5C1D8D4404C7}"/>
              </a:ext>
            </a:extLst>
          </p:cNvPr>
          <p:cNvSpPr txBox="1"/>
          <p:nvPr/>
        </p:nvSpPr>
        <p:spPr>
          <a:xfrm>
            <a:off x="3877434" y="6165256"/>
            <a:ext cx="2339102" cy="307777"/>
          </a:xfrm>
          <a:prstGeom prst="rect">
            <a:avLst/>
          </a:prstGeom>
          <a:solidFill>
            <a:srgbClr val="FFFFFF"/>
          </a:solidFill>
        </p:spPr>
        <p:txBody>
          <a:bodyPr wrap="none" rtlCol="0" anchor="ctr">
            <a:spAutoFit/>
          </a:bodyPr>
          <a:lstStyle/>
          <a:p>
            <a:pPr algn="ctr"/>
            <a:r>
              <a:rPr lang="ja-JP" altLang="en-US" sz="1400" dirty="0">
                <a:solidFill>
                  <a:srgbClr val="404040"/>
                </a:solidFill>
                <a:latin typeface="メイリオ"/>
                <a:ea typeface="メイリオ"/>
                <a:cs typeface="メイリオ"/>
              </a:rPr>
              <a:t>相対的マーケットシェア率</a:t>
            </a:r>
            <a:endParaRPr kumimoji="1" lang="ja-JP" altLang="en-US" sz="1400" dirty="0">
              <a:solidFill>
                <a:srgbClr val="404040"/>
              </a:solidFill>
              <a:latin typeface="メイリオ"/>
              <a:ea typeface="メイリオ"/>
              <a:cs typeface="メイリオ"/>
            </a:endParaRPr>
          </a:p>
        </p:txBody>
      </p:sp>
      <p:sp>
        <p:nvSpPr>
          <p:cNvPr id="51" name="テキスト ボックス 50">
            <a:extLst>
              <a:ext uri="{FF2B5EF4-FFF2-40B4-BE49-F238E27FC236}">
                <a16:creationId xmlns:a16="http://schemas.microsoft.com/office/drawing/2014/main" id="{1B7767E0-82E3-974B-9B78-E2251493A9EB}"/>
              </a:ext>
            </a:extLst>
          </p:cNvPr>
          <p:cNvSpPr txBox="1"/>
          <p:nvPr/>
        </p:nvSpPr>
        <p:spPr>
          <a:xfrm>
            <a:off x="519119" y="3119362"/>
            <a:ext cx="400110" cy="990015"/>
          </a:xfrm>
          <a:prstGeom prst="rect">
            <a:avLst/>
          </a:prstGeom>
          <a:solidFill>
            <a:srgbClr val="FFFFFF"/>
          </a:solidFill>
        </p:spPr>
        <p:txBody>
          <a:bodyPr vert="eaVert" wrap="none" rtlCol="0" anchor="ctr">
            <a:spAutoFit/>
          </a:bodyPr>
          <a:lstStyle/>
          <a:p>
            <a:pPr algn="ctr"/>
            <a:r>
              <a:rPr kumimoji="1" lang="ja-JP" altLang="en-US" sz="1400" dirty="0">
                <a:solidFill>
                  <a:srgbClr val="404040"/>
                </a:solidFill>
                <a:latin typeface="メイリオ"/>
                <a:ea typeface="メイリオ"/>
                <a:cs typeface="メイリオ"/>
              </a:rPr>
              <a:t>市場成長率</a:t>
            </a:r>
          </a:p>
        </p:txBody>
      </p:sp>
      <p:sp>
        <p:nvSpPr>
          <p:cNvPr id="52" name="テキスト ボックス 51">
            <a:extLst>
              <a:ext uri="{FF2B5EF4-FFF2-40B4-BE49-F238E27FC236}">
                <a16:creationId xmlns:a16="http://schemas.microsoft.com/office/drawing/2014/main" id="{56B3231B-70B5-1F43-AEFD-5EB8C08C813B}"/>
              </a:ext>
            </a:extLst>
          </p:cNvPr>
          <p:cNvSpPr txBox="1"/>
          <p:nvPr/>
        </p:nvSpPr>
        <p:spPr>
          <a:xfrm>
            <a:off x="524646" y="6165256"/>
            <a:ext cx="364202" cy="307777"/>
          </a:xfrm>
          <a:prstGeom prst="rect">
            <a:avLst/>
          </a:prstGeom>
          <a:solidFill>
            <a:srgbClr val="FFFFFF"/>
          </a:solidFill>
        </p:spPr>
        <p:txBody>
          <a:bodyPr wrap="none" rtlCol="0" anchor="ctr">
            <a:spAutoFit/>
          </a:bodyPr>
          <a:lstStyle/>
          <a:p>
            <a:pPr algn="ctr"/>
            <a:r>
              <a:rPr lang="ja-JP" altLang="en-US" sz="1400" dirty="0">
                <a:solidFill>
                  <a:srgbClr val="404040"/>
                </a:solidFill>
                <a:latin typeface="メイリオ"/>
                <a:ea typeface="メイリオ"/>
                <a:cs typeface="メイリオ"/>
              </a:rPr>
              <a:t>低</a:t>
            </a:r>
            <a:endParaRPr kumimoji="1" lang="ja-JP" altLang="en-US" sz="1400" dirty="0">
              <a:solidFill>
                <a:srgbClr val="404040"/>
              </a:solidFill>
              <a:latin typeface="メイリオ"/>
              <a:ea typeface="メイリオ"/>
              <a:cs typeface="メイリオ"/>
            </a:endParaRPr>
          </a:p>
        </p:txBody>
      </p:sp>
      <p:sp>
        <p:nvSpPr>
          <p:cNvPr id="53" name="テキスト ボックス 52">
            <a:extLst>
              <a:ext uri="{FF2B5EF4-FFF2-40B4-BE49-F238E27FC236}">
                <a16:creationId xmlns:a16="http://schemas.microsoft.com/office/drawing/2014/main" id="{07D29286-245E-C643-BED5-6568BBA68EBE}"/>
              </a:ext>
            </a:extLst>
          </p:cNvPr>
          <p:cNvSpPr txBox="1"/>
          <p:nvPr/>
        </p:nvSpPr>
        <p:spPr>
          <a:xfrm>
            <a:off x="9205109" y="6165256"/>
            <a:ext cx="364202" cy="307777"/>
          </a:xfrm>
          <a:prstGeom prst="rect">
            <a:avLst/>
          </a:prstGeom>
          <a:solidFill>
            <a:srgbClr val="FFFFFF"/>
          </a:solidFill>
        </p:spPr>
        <p:txBody>
          <a:bodyPr wrap="none" rtlCol="0" anchor="ctr">
            <a:spAutoFit/>
          </a:bodyPr>
          <a:lstStyle/>
          <a:p>
            <a:pPr algn="ctr"/>
            <a:r>
              <a:rPr lang="ja-JP" altLang="en-US" sz="1400" dirty="0">
                <a:solidFill>
                  <a:srgbClr val="404040"/>
                </a:solidFill>
                <a:latin typeface="メイリオ"/>
                <a:ea typeface="メイリオ"/>
                <a:cs typeface="メイリオ"/>
              </a:rPr>
              <a:t>高</a:t>
            </a:r>
            <a:endParaRPr kumimoji="1" lang="ja-JP" altLang="en-US" sz="1400" dirty="0">
              <a:solidFill>
                <a:srgbClr val="404040"/>
              </a:solidFill>
              <a:latin typeface="メイリオ"/>
              <a:ea typeface="メイリオ"/>
              <a:cs typeface="メイリオ"/>
            </a:endParaRPr>
          </a:p>
        </p:txBody>
      </p:sp>
      <p:sp>
        <p:nvSpPr>
          <p:cNvPr id="54" name="テキスト ボックス 53">
            <a:extLst>
              <a:ext uri="{FF2B5EF4-FFF2-40B4-BE49-F238E27FC236}">
                <a16:creationId xmlns:a16="http://schemas.microsoft.com/office/drawing/2014/main" id="{5AAB9E9A-3988-BF4D-975A-8334D945EDC2}"/>
              </a:ext>
            </a:extLst>
          </p:cNvPr>
          <p:cNvSpPr txBox="1"/>
          <p:nvPr/>
        </p:nvSpPr>
        <p:spPr>
          <a:xfrm>
            <a:off x="524645" y="755706"/>
            <a:ext cx="364202" cy="307777"/>
          </a:xfrm>
          <a:prstGeom prst="rect">
            <a:avLst/>
          </a:prstGeom>
          <a:solidFill>
            <a:srgbClr val="FFFFFF"/>
          </a:solidFill>
        </p:spPr>
        <p:txBody>
          <a:bodyPr wrap="none" rtlCol="0" anchor="ctr">
            <a:spAutoFit/>
          </a:bodyPr>
          <a:lstStyle/>
          <a:p>
            <a:pPr algn="ctr"/>
            <a:r>
              <a:rPr lang="ja-JP" altLang="en-US" sz="1400" dirty="0">
                <a:solidFill>
                  <a:srgbClr val="404040"/>
                </a:solidFill>
                <a:latin typeface="メイリオ"/>
                <a:ea typeface="メイリオ"/>
                <a:cs typeface="メイリオ"/>
              </a:rPr>
              <a:t>高</a:t>
            </a:r>
            <a:endParaRPr kumimoji="1" lang="ja-JP" altLang="en-US" sz="1400" dirty="0">
              <a:solidFill>
                <a:srgbClr val="404040"/>
              </a:solidFill>
              <a:latin typeface="メイリオ"/>
              <a:ea typeface="メイリオ"/>
              <a:cs typeface="メイリオ"/>
            </a:endParaRPr>
          </a:p>
        </p:txBody>
      </p:sp>
      <p:sp>
        <p:nvSpPr>
          <p:cNvPr id="86" name="テキスト ボックス 85">
            <a:extLst>
              <a:ext uri="{FF2B5EF4-FFF2-40B4-BE49-F238E27FC236}">
                <a16:creationId xmlns:a16="http://schemas.microsoft.com/office/drawing/2014/main" id="{FF56D7AE-4737-5648-81A7-A3A1C71417E8}"/>
              </a:ext>
            </a:extLst>
          </p:cNvPr>
          <p:cNvSpPr txBox="1"/>
          <p:nvPr/>
        </p:nvSpPr>
        <p:spPr>
          <a:xfrm>
            <a:off x="2697255" y="3162707"/>
            <a:ext cx="723275" cy="307777"/>
          </a:xfrm>
          <a:prstGeom prst="rect">
            <a:avLst/>
          </a:prstGeom>
          <a:noFill/>
        </p:spPr>
        <p:txBody>
          <a:bodyPr wrap="none" rtlCol="0" anchor="ctr">
            <a:spAutoFit/>
          </a:bodyPr>
          <a:lstStyle/>
          <a:p>
            <a:pPr algn="ctr"/>
            <a:r>
              <a:rPr lang="ja-JP" altLang="en-US" sz="1400" b="1" dirty="0">
                <a:solidFill>
                  <a:srgbClr val="404040"/>
                </a:solidFill>
                <a:latin typeface="メイリオ"/>
                <a:ea typeface="メイリオ"/>
                <a:cs typeface="メイリオ"/>
              </a:rPr>
              <a:t>問題児</a:t>
            </a:r>
            <a:endParaRPr kumimoji="1" lang="ja-JP" altLang="en-US" sz="1400" b="1" dirty="0">
              <a:solidFill>
                <a:srgbClr val="404040"/>
              </a:solidFill>
              <a:latin typeface="メイリオ"/>
              <a:ea typeface="メイリオ"/>
              <a:cs typeface="メイリオ"/>
            </a:endParaRPr>
          </a:p>
        </p:txBody>
      </p:sp>
      <p:sp>
        <p:nvSpPr>
          <p:cNvPr id="87" name="テキスト ボックス 86">
            <a:extLst>
              <a:ext uri="{FF2B5EF4-FFF2-40B4-BE49-F238E27FC236}">
                <a16:creationId xmlns:a16="http://schemas.microsoft.com/office/drawing/2014/main" id="{24F4CB10-98E3-B148-B5A5-325F5ACA4D0F}"/>
              </a:ext>
            </a:extLst>
          </p:cNvPr>
          <p:cNvSpPr txBox="1"/>
          <p:nvPr/>
        </p:nvSpPr>
        <p:spPr>
          <a:xfrm>
            <a:off x="2694541" y="5633546"/>
            <a:ext cx="723275" cy="307777"/>
          </a:xfrm>
          <a:prstGeom prst="rect">
            <a:avLst/>
          </a:prstGeom>
          <a:noFill/>
        </p:spPr>
        <p:txBody>
          <a:bodyPr wrap="none" rtlCol="0" anchor="ctr">
            <a:spAutoFit/>
          </a:bodyPr>
          <a:lstStyle/>
          <a:p>
            <a:pPr algn="ctr"/>
            <a:r>
              <a:rPr kumimoji="1" lang="ja-JP" altLang="en-US" sz="1400" b="1" dirty="0">
                <a:solidFill>
                  <a:srgbClr val="404040"/>
                </a:solidFill>
                <a:latin typeface="メイリオ"/>
                <a:ea typeface="メイリオ"/>
                <a:cs typeface="メイリオ"/>
              </a:rPr>
              <a:t>負け犬</a:t>
            </a:r>
          </a:p>
        </p:txBody>
      </p:sp>
      <p:sp>
        <p:nvSpPr>
          <p:cNvPr id="88" name="テキスト ボックス 87">
            <a:extLst>
              <a:ext uri="{FF2B5EF4-FFF2-40B4-BE49-F238E27FC236}">
                <a16:creationId xmlns:a16="http://schemas.microsoft.com/office/drawing/2014/main" id="{6B516D3E-897C-834D-A156-4FC9B22748AA}"/>
              </a:ext>
            </a:extLst>
          </p:cNvPr>
          <p:cNvSpPr txBox="1"/>
          <p:nvPr/>
        </p:nvSpPr>
        <p:spPr>
          <a:xfrm>
            <a:off x="6610273" y="5633546"/>
            <a:ext cx="1082348" cy="307777"/>
          </a:xfrm>
          <a:prstGeom prst="rect">
            <a:avLst/>
          </a:prstGeom>
          <a:noFill/>
        </p:spPr>
        <p:txBody>
          <a:bodyPr wrap="none" rtlCol="0" anchor="ctr">
            <a:spAutoFit/>
          </a:bodyPr>
          <a:lstStyle/>
          <a:p>
            <a:pPr algn="ctr"/>
            <a:r>
              <a:rPr kumimoji="1" lang="ja-JP" altLang="en-US" sz="1400" b="1" dirty="0">
                <a:solidFill>
                  <a:srgbClr val="404040"/>
                </a:solidFill>
                <a:latin typeface="メイリオ"/>
                <a:ea typeface="メイリオ"/>
                <a:cs typeface="メイリオ"/>
              </a:rPr>
              <a:t>金のなる木</a:t>
            </a:r>
            <a:endParaRPr kumimoji="1" lang="en-US" altLang="ja-JP" sz="1400" b="1" dirty="0">
              <a:solidFill>
                <a:srgbClr val="404040"/>
              </a:solidFill>
              <a:latin typeface="メイリオ"/>
              <a:ea typeface="メイリオ"/>
              <a:cs typeface="メイリオ"/>
            </a:endParaRPr>
          </a:p>
        </p:txBody>
      </p:sp>
      <p:sp>
        <p:nvSpPr>
          <p:cNvPr id="89" name="テキスト ボックス 88">
            <a:extLst>
              <a:ext uri="{FF2B5EF4-FFF2-40B4-BE49-F238E27FC236}">
                <a16:creationId xmlns:a16="http://schemas.microsoft.com/office/drawing/2014/main" id="{956F0929-0A85-3F40-8659-B622BAD6D4BF}"/>
              </a:ext>
            </a:extLst>
          </p:cNvPr>
          <p:cNvSpPr txBox="1"/>
          <p:nvPr/>
        </p:nvSpPr>
        <p:spPr>
          <a:xfrm>
            <a:off x="6700040" y="3162707"/>
            <a:ext cx="902811" cy="307777"/>
          </a:xfrm>
          <a:prstGeom prst="rect">
            <a:avLst/>
          </a:prstGeom>
          <a:noFill/>
        </p:spPr>
        <p:txBody>
          <a:bodyPr wrap="none" rtlCol="0" anchor="ctr">
            <a:spAutoFit/>
          </a:bodyPr>
          <a:lstStyle/>
          <a:p>
            <a:pPr algn="ctr"/>
            <a:r>
              <a:rPr lang="ja-JP" altLang="en-US" sz="1400" b="1" dirty="0">
                <a:solidFill>
                  <a:srgbClr val="404040"/>
                </a:solidFill>
                <a:latin typeface="メイリオ"/>
                <a:ea typeface="メイリオ"/>
                <a:cs typeface="メイリオ"/>
              </a:rPr>
              <a:t>花形事業</a:t>
            </a:r>
            <a:endParaRPr kumimoji="1" lang="en-US" altLang="ja-JP" sz="1400" b="1" dirty="0">
              <a:solidFill>
                <a:srgbClr val="404040"/>
              </a:solidFill>
              <a:latin typeface="メイリオ"/>
              <a:ea typeface="メイリオ"/>
              <a:cs typeface="メイリオ"/>
            </a:endParaRPr>
          </a:p>
        </p:txBody>
      </p:sp>
      <p:cxnSp>
        <p:nvCxnSpPr>
          <p:cNvPr id="55" name="直線コネクタ 54">
            <a:extLst>
              <a:ext uri="{FF2B5EF4-FFF2-40B4-BE49-F238E27FC236}">
                <a16:creationId xmlns:a16="http://schemas.microsoft.com/office/drawing/2014/main" id="{0CB3379D-EC8F-1F48-94D6-33BC0C1F2B4D}"/>
              </a:ext>
            </a:extLst>
          </p:cNvPr>
          <p:cNvCxnSpPr/>
          <p:nvPr/>
        </p:nvCxnSpPr>
        <p:spPr>
          <a:xfrm>
            <a:off x="5101160" y="1063483"/>
            <a:ext cx="8299" cy="4953151"/>
          </a:xfrm>
          <a:prstGeom prst="line">
            <a:avLst/>
          </a:prstGeom>
          <a:ln w="12700"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56" name="直線コネクタ 55">
            <a:extLst>
              <a:ext uri="{FF2B5EF4-FFF2-40B4-BE49-F238E27FC236}">
                <a16:creationId xmlns:a16="http://schemas.microsoft.com/office/drawing/2014/main" id="{F7F63B3A-67B4-4F4F-9052-D9D8E45DE6D8}"/>
              </a:ext>
            </a:extLst>
          </p:cNvPr>
          <p:cNvCxnSpPr/>
          <p:nvPr/>
        </p:nvCxnSpPr>
        <p:spPr>
          <a:xfrm>
            <a:off x="1008111" y="3540057"/>
            <a:ext cx="8185319" cy="0"/>
          </a:xfrm>
          <a:prstGeom prst="line">
            <a:avLst/>
          </a:prstGeom>
          <a:ln w="12700"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sp>
        <p:nvSpPr>
          <p:cNvPr id="92" name="角丸四角形 91">
            <a:extLst>
              <a:ext uri="{FF2B5EF4-FFF2-40B4-BE49-F238E27FC236}">
                <a16:creationId xmlns:a16="http://schemas.microsoft.com/office/drawing/2014/main" id="{37CBB47F-755F-9A43-9454-9A52AD775BA2}"/>
              </a:ext>
            </a:extLst>
          </p:cNvPr>
          <p:cNvSpPr/>
          <p:nvPr/>
        </p:nvSpPr>
        <p:spPr>
          <a:xfrm>
            <a:off x="1016410" y="1063483"/>
            <a:ext cx="8177020" cy="4947413"/>
          </a:xfrm>
          <a:prstGeom prst="roundRect">
            <a:avLst>
              <a:gd name="adj" fmla="val 0"/>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sz="1286" dirty="0"/>
          </a:p>
        </p:txBody>
      </p:sp>
    </p:spTree>
    <p:extLst>
      <p:ext uri="{BB962C8B-B14F-4D97-AF65-F5344CB8AC3E}">
        <p14:creationId xmlns:p14="http://schemas.microsoft.com/office/powerpoint/2010/main" val="26140594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正方形/長方形 40">
            <a:extLst>
              <a:ext uri="{FF2B5EF4-FFF2-40B4-BE49-F238E27FC236}">
                <a16:creationId xmlns:a16="http://schemas.microsoft.com/office/drawing/2014/main" id="{551B37DD-BDEE-DF42-A9BD-7F9447F54F9C}"/>
              </a:ext>
            </a:extLst>
          </p:cNvPr>
          <p:cNvSpPr/>
          <p:nvPr/>
        </p:nvSpPr>
        <p:spPr>
          <a:xfrm>
            <a:off x="1076301" y="1079700"/>
            <a:ext cx="8492413" cy="393276"/>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8A7D22FA-AE7F-D048-8934-E64907A99DF2}"/>
              </a:ext>
            </a:extLst>
          </p:cNvPr>
          <p:cNvSpPr/>
          <p:nvPr/>
        </p:nvSpPr>
        <p:spPr>
          <a:xfrm>
            <a:off x="712070" y="1472976"/>
            <a:ext cx="368695" cy="5017274"/>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ECAF8421-38D7-EF48-B834-BAB201F02247}"/>
              </a:ext>
            </a:extLst>
          </p:cNvPr>
          <p:cNvSpPr/>
          <p:nvPr/>
        </p:nvSpPr>
        <p:spPr>
          <a:xfrm>
            <a:off x="1076305" y="686423"/>
            <a:ext cx="8483820" cy="393278"/>
          </a:xfrm>
          <a:prstGeom prst="rect">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A74E053A-78C7-D040-98D9-489A3E490311}"/>
              </a:ext>
            </a:extLst>
          </p:cNvPr>
          <p:cNvSpPr/>
          <p:nvPr/>
        </p:nvSpPr>
        <p:spPr>
          <a:xfrm>
            <a:off x="337288" y="1472976"/>
            <a:ext cx="383448" cy="5017274"/>
          </a:xfrm>
          <a:prstGeom prst="rect">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289" name="直線コネクタ 288"/>
          <p:cNvCxnSpPr>
            <a:cxnSpLocks/>
          </p:cNvCxnSpPr>
          <p:nvPr/>
        </p:nvCxnSpPr>
        <p:spPr>
          <a:xfrm>
            <a:off x="5318616" y="1079701"/>
            <a:ext cx="0" cy="5410551"/>
          </a:xfrm>
          <a:prstGeom prst="line">
            <a:avLst/>
          </a:prstGeom>
          <a:ln w="12700"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91" name="直線コネクタ 290"/>
          <p:cNvCxnSpPr>
            <a:cxnSpLocks/>
          </p:cNvCxnSpPr>
          <p:nvPr/>
        </p:nvCxnSpPr>
        <p:spPr>
          <a:xfrm>
            <a:off x="705983" y="3981617"/>
            <a:ext cx="8843926" cy="0"/>
          </a:xfrm>
          <a:prstGeom prst="line">
            <a:avLst/>
          </a:prstGeom>
          <a:ln w="12700"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2" name="直線コネクタ 21">
            <a:extLst>
              <a:ext uri="{FF2B5EF4-FFF2-40B4-BE49-F238E27FC236}">
                <a16:creationId xmlns:a16="http://schemas.microsoft.com/office/drawing/2014/main" id="{2F219296-97D9-1C46-A23E-DEA08C0D2CF7}"/>
              </a:ext>
            </a:extLst>
          </p:cNvPr>
          <p:cNvCxnSpPr/>
          <p:nvPr/>
        </p:nvCxnSpPr>
        <p:spPr>
          <a:xfrm>
            <a:off x="1077110" y="1079701"/>
            <a:ext cx="8473616" cy="0"/>
          </a:xfrm>
          <a:prstGeom prst="line">
            <a:avLst/>
          </a:prstGeom>
          <a:ln w="12700"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9" name="直線コネクタ 28">
            <a:extLst>
              <a:ext uri="{FF2B5EF4-FFF2-40B4-BE49-F238E27FC236}">
                <a16:creationId xmlns:a16="http://schemas.microsoft.com/office/drawing/2014/main" id="{FFFBA924-6A5D-BE42-89FB-6DF39DE4D0DF}"/>
              </a:ext>
            </a:extLst>
          </p:cNvPr>
          <p:cNvCxnSpPr/>
          <p:nvPr/>
        </p:nvCxnSpPr>
        <p:spPr>
          <a:xfrm rot="16200000">
            <a:off x="-1791092" y="3981616"/>
            <a:ext cx="5017275" cy="0"/>
          </a:xfrm>
          <a:prstGeom prst="line">
            <a:avLst/>
          </a:prstGeom>
          <a:ln w="12700"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sp>
        <p:nvSpPr>
          <p:cNvPr id="34" name="テキスト ボックス 33">
            <a:extLst>
              <a:ext uri="{FF2B5EF4-FFF2-40B4-BE49-F238E27FC236}">
                <a16:creationId xmlns:a16="http://schemas.microsoft.com/office/drawing/2014/main" id="{508C28FB-27C8-ED49-9D77-64C7E737EDE1}"/>
              </a:ext>
            </a:extLst>
          </p:cNvPr>
          <p:cNvSpPr txBox="1"/>
          <p:nvPr/>
        </p:nvSpPr>
        <p:spPr>
          <a:xfrm>
            <a:off x="338396" y="3760704"/>
            <a:ext cx="382340" cy="441819"/>
          </a:xfrm>
          <a:prstGeom prst="rect">
            <a:avLst/>
          </a:prstGeom>
          <a:noFill/>
        </p:spPr>
        <p:txBody>
          <a:bodyPr vert="eaVert" wrap="none" rtlCol="0" anchor="ctr">
            <a:spAutoFit/>
          </a:bodyPr>
          <a:lstStyle/>
          <a:p>
            <a:r>
              <a:rPr lang="ja-JP" altLang="en-US" sz="1200" dirty="0">
                <a:solidFill>
                  <a:schemeClr val="bg1"/>
                </a:solidFill>
                <a:latin typeface="メイリオ"/>
                <a:ea typeface="メイリオ"/>
                <a:cs typeface="メイリオ"/>
              </a:rPr>
              <a:t>市場</a:t>
            </a:r>
            <a:endParaRPr kumimoji="1" lang="ja-JP" altLang="en-US" sz="1200" dirty="0">
              <a:solidFill>
                <a:schemeClr val="bg1"/>
              </a:solidFill>
              <a:latin typeface="メイリオ"/>
              <a:ea typeface="メイリオ"/>
              <a:cs typeface="メイリオ"/>
            </a:endParaRPr>
          </a:p>
        </p:txBody>
      </p:sp>
      <p:sp>
        <p:nvSpPr>
          <p:cNvPr id="37" name="テキスト ボックス 36">
            <a:extLst>
              <a:ext uri="{FF2B5EF4-FFF2-40B4-BE49-F238E27FC236}">
                <a16:creationId xmlns:a16="http://schemas.microsoft.com/office/drawing/2014/main" id="{22DA106B-0716-5347-A714-A4B386DE25A2}"/>
              </a:ext>
            </a:extLst>
          </p:cNvPr>
          <p:cNvSpPr txBox="1"/>
          <p:nvPr/>
        </p:nvSpPr>
        <p:spPr>
          <a:xfrm>
            <a:off x="5068019" y="738847"/>
            <a:ext cx="509787" cy="305874"/>
          </a:xfrm>
          <a:prstGeom prst="rect">
            <a:avLst/>
          </a:prstGeom>
          <a:noFill/>
        </p:spPr>
        <p:txBody>
          <a:bodyPr vert="horz" wrap="none" rtlCol="0" anchor="ctr">
            <a:spAutoFit/>
          </a:bodyPr>
          <a:lstStyle/>
          <a:p>
            <a:r>
              <a:rPr lang="ja-JP" altLang="en-US" sz="1200" dirty="0">
                <a:solidFill>
                  <a:schemeClr val="bg1"/>
                </a:solidFill>
                <a:latin typeface="メイリオ"/>
                <a:ea typeface="メイリオ"/>
                <a:cs typeface="メイリオ"/>
              </a:rPr>
              <a:t>製品</a:t>
            </a:r>
            <a:endParaRPr kumimoji="1" lang="ja-JP" altLang="en-US" sz="1200" dirty="0">
              <a:solidFill>
                <a:schemeClr val="bg1"/>
              </a:solidFill>
              <a:latin typeface="メイリオ"/>
              <a:ea typeface="メイリオ"/>
              <a:cs typeface="メイリオ"/>
            </a:endParaRPr>
          </a:p>
        </p:txBody>
      </p:sp>
      <p:sp>
        <p:nvSpPr>
          <p:cNvPr id="39" name="テキスト ボックス 38">
            <a:extLst>
              <a:ext uri="{FF2B5EF4-FFF2-40B4-BE49-F238E27FC236}">
                <a16:creationId xmlns:a16="http://schemas.microsoft.com/office/drawing/2014/main" id="{48C1E76F-0461-EA49-9500-2E251BC95F4F}"/>
              </a:ext>
            </a:extLst>
          </p:cNvPr>
          <p:cNvSpPr txBox="1"/>
          <p:nvPr/>
        </p:nvSpPr>
        <p:spPr>
          <a:xfrm>
            <a:off x="711953" y="2506389"/>
            <a:ext cx="382340" cy="441819"/>
          </a:xfrm>
          <a:prstGeom prst="rect">
            <a:avLst/>
          </a:prstGeom>
          <a:noFill/>
        </p:spPr>
        <p:txBody>
          <a:bodyPr vert="eaVert" wrap="none" rtlCol="0" anchor="ctr">
            <a:spAutoFit/>
          </a:bodyPr>
          <a:lstStyle/>
          <a:p>
            <a:r>
              <a:rPr kumimoji="1" lang="ja-JP" altLang="en-US" sz="1200" dirty="0">
                <a:solidFill>
                  <a:schemeClr val="tx1">
                    <a:lumMod val="75000"/>
                    <a:lumOff val="25000"/>
                  </a:schemeClr>
                </a:solidFill>
                <a:latin typeface="メイリオ"/>
                <a:ea typeface="メイリオ"/>
                <a:cs typeface="メイリオ"/>
              </a:rPr>
              <a:t>既存</a:t>
            </a:r>
          </a:p>
        </p:txBody>
      </p:sp>
      <p:sp>
        <p:nvSpPr>
          <p:cNvPr id="40" name="テキスト ボックス 39">
            <a:extLst>
              <a:ext uri="{FF2B5EF4-FFF2-40B4-BE49-F238E27FC236}">
                <a16:creationId xmlns:a16="http://schemas.microsoft.com/office/drawing/2014/main" id="{40667BDF-AFBD-E740-850A-C28D750F6A62}"/>
              </a:ext>
            </a:extLst>
          </p:cNvPr>
          <p:cNvSpPr txBox="1"/>
          <p:nvPr/>
        </p:nvSpPr>
        <p:spPr>
          <a:xfrm>
            <a:off x="711953" y="5015026"/>
            <a:ext cx="382340" cy="441819"/>
          </a:xfrm>
          <a:prstGeom prst="rect">
            <a:avLst/>
          </a:prstGeom>
          <a:noFill/>
        </p:spPr>
        <p:txBody>
          <a:bodyPr vert="eaVert" wrap="none" rtlCol="0" anchor="ctr">
            <a:spAutoFit/>
          </a:bodyPr>
          <a:lstStyle/>
          <a:p>
            <a:r>
              <a:rPr lang="ja-JP" altLang="en-US" sz="1200" dirty="0">
                <a:solidFill>
                  <a:schemeClr val="tx1">
                    <a:lumMod val="75000"/>
                    <a:lumOff val="25000"/>
                  </a:schemeClr>
                </a:solidFill>
                <a:latin typeface="メイリオ"/>
                <a:ea typeface="メイリオ"/>
                <a:cs typeface="メイリオ"/>
              </a:rPr>
              <a:t>新規</a:t>
            </a:r>
            <a:endParaRPr kumimoji="1" lang="ja-JP" altLang="en-US" sz="1200" dirty="0">
              <a:solidFill>
                <a:schemeClr val="tx1">
                  <a:lumMod val="75000"/>
                  <a:lumOff val="25000"/>
                </a:schemeClr>
              </a:solidFill>
              <a:latin typeface="メイリオ"/>
              <a:ea typeface="メイリオ"/>
              <a:cs typeface="メイリオ"/>
            </a:endParaRPr>
          </a:p>
        </p:txBody>
      </p:sp>
      <p:sp>
        <p:nvSpPr>
          <p:cNvPr id="42" name="テキスト ボックス 41">
            <a:extLst>
              <a:ext uri="{FF2B5EF4-FFF2-40B4-BE49-F238E27FC236}">
                <a16:creationId xmlns:a16="http://schemas.microsoft.com/office/drawing/2014/main" id="{0F3DE05E-E228-684C-AB10-B5FF6DA24F41}"/>
              </a:ext>
            </a:extLst>
          </p:cNvPr>
          <p:cNvSpPr txBox="1"/>
          <p:nvPr/>
        </p:nvSpPr>
        <p:spPr>
          <a:xfrm>
            <a:off x="2947265" y="1145067"/>
            <a:ext cx="509787" cy="305874"/>
          </a:xfrm>
          <a:prstGeom prst="rect">
            <a:avLst/>
          </a:prstGeom>
          <a:noFill/>
        </p:spPr>
        <p:txBody>
          <a:bodyPr vert="horz" wrap="none" rtlCol="0" anchor="ctr">
            <a:spAutoFit/>
          </a:bodyPr>
          <a:lstStyle/>
          <a:p>
            <a:r>
              <a:rPr kumimoji="1" lang="ja-JP" altLang="en-US" sz="1200" dirty="0">
                <a:solidFill>
                  <a:schemeClr val="tx1">
                    <a:lumMod val="75000"/>
                    <a:lumOff val="25000"/>
                  </a:schemeClr>
                </a:solidFill>
                <a:latin typeface="メイリオ"/>
                <a:ea typeface="メイリオ"/>
                <a:cs typeface="メイリオ"/>
              </a:rPr>
              <a:t>既存</a:t>
            </a:r>
          </a:p>
        </p:txBody>
      </p:sp>
      <p:sp>
        <p:nvSpPr>
          <p:cNvPr id="43" name="テキスト ボックス 42">
            <a:extLst>
              <a:ext uri="{FF2B5EF4-FFF2-40B4-BE49-F238E27FC236}">
                <a16:creationId xmlns:a16="http://schemas.microsoft.com/office/drawing/2014/main" id="{4C677051-5B7B-9E41-AB93-D8E1973C0594}"/>
              </a:ext>
            </a:extLst>
          </p:cNvPr>
          <p:cNvSpPr txBox="1"/>
          <p:nvPr/>
        </p:nvSpPr>
        <p:spPr>
          <a:xfrm>
            <a:off x="7180180" y="1145067"/>
            <a:ext cx="509787" cy="305874"/>
          </a:xfrm>
          <a:prstGeom prst="rect">
            <a:avLst/>
          </a:prstGeom>
          <a:noFill/>
        </p:spPr>
        <p:txBody>
          <a:bodyPr vert="horz" wrap="none" rtlCol="0" anchor="ctr">
            <a:spAutoFit/>
          </a:bodyPr>
          <a:lstStyle/>
          <a:p>
            <a:r>
              <a:rPr lang="ja-JP" altLang="en-US" sz="1200" dirty="0">
                <a:solidFill>
                  <a:schemeClr val="tx1">
                    <a:lumMod val="75000"/>
                    <a:lumOff val="25000"/>
                  </a:schemeClr>
                </a:solidFill>
                <a:latin typeface="メイリオ"/>
                <a:ea typeface="メイリオ"/>
                <a:cs typeface="メイリオ"/>
              </a:rPr>
              <a:t>新規</a:t>
            </a:r>
            <a:endParaRPr kumimoji="1" lang="ja-JP" altLang="en-US" sz="1200" dirty="0">
              <a:solidFill>
                <a:schemeClr val="tx1">
                  <a:lumMod val="75000"/>
                  <a:lumOff val="25000"/>
                </a:schemeClr>
              </a:solidFill>
              <a:latin typeface="メイリオ"/>
              <a:ea typeface="メイリオ"/>
              <a:cs typeface="メイリオ"/>
            </a:endParaRPr>
          </a:p>
        </p:txBody>
      </p:sp>
      <p:sp>
        <p:nvSpPr>
          <p:cNvPr id="36" name="テキスト ボックス 35">
            <a:extLst>
              <a:ext uri="{FF2B5EF4-FFF2-40B4-BE49-F238E27FC236}">
                <a16:creationId xmlns:a16="http://schemas.microsoft.com/office/drawing/2014/main" id="{B812CC3A-D2E1-C448-B5F6-86F9F9BF8638}"/>
              </a:ext>
            </a:extLst>
          </p:cNvPr>
          <p:cNvSpPr txBox="1"/>
          <p:nvPr/>
        </p:nvSpPr>
        <p:spPr>
          <a:xfrm>
            <a:off x="463308" y="238540"/>
            <a:ext cx="2343911" cy="276999"/>
          </a:xfrm>
          <a:prstGeom prst="rect">
            <a:avLst/>
          </a:prstGeom>
          <a:noFill/>
        </p:spPr>
        <p:txBody>
          <a:bodyPr wrap="none" rtlCol="0">
            <a:spAutoFit/>
          </a:bodyPr>
          <a:lstStyle/>
          <a:p>
            <a:r>
              <a:rPr lang="en-US" altLang="ja-JP" sz="1200" b="1" dirty="0">
                <a:solidFill>
                  <a:schemeClr val="tx1">
                    <a:lumMod val="75000"/>
                    <a:lumOff val="25000"/>
                  </a:schemeClr>
                </a:solidFill>
                <a:latin typeface="Meiryo" panose="020B0604030504040204" pitchFamily="34" charset="-128"/>
                <a:ea typeface="Meiryo" panose="020B0604030504040204" pitchFamily="34" charset="-128"/>
              </a:rPr>
              <a:t>33_</a:t>
            </a:r>
            <a:r>
              <a:rPr lang="ja-JP" altLang="en-US" sz="1200" b="1" dirty="0">
                <a:solidFill>
                  <a:schemeClr val="tx1">
                    <a:lumMod val="75000"/>
                    <a:lumOff val="25000"/>
                  </a:schemeClr>
                </a:solidFill>
                <a:latin typeface="Meiryo" panose="020B0604030504040204" pitchFamily="34" charset="-128"/>
                <a:ea typeface="Meiryo" panose="020B0604030504040204" pitchFamily="34" charset="-128"/>
              </a:rPr>
              <a:t>アンゾフの成長マトリクス</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4" name="正方形/長方形 23">
            <a:extLst>
              <a:ext uri="{FF2B5EF4-FFF2-40B4-BE49-F238E27FC236}">
                <a16:creationId xmlns:a16="http://schemas.microsoft.com/office/drawing/2014/main" id="{914A665E-0D14-5642-B5AB-1245F8E5A3A3}"/>
              </a:ext>
            </a:extLst>
          </p:cNvPr>
          <p:cNvSpPr/>
          <p:nvPr/>
        </p:nvSpPr>
        <p:spPr>
          <a:xfrm>
            <a:off x="351470" y="1472973"/>
            <a:ext cx="9207015" cy="5017277"/>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072EE96F-3BEA-5D44-8899-F8E6AA1AD50D}"/>
              </a:ext>
            </a:extLst>
          </p:cNvPr>
          <p:cNvSpPr/>
          <p:nvPr/>
        </p:nvSpPr>
        <p:spPr>
          <a:xfrm>
            <a:off x="1067716" y="686423"/>
            <a:ext cx="8490769" cy="5803827"/>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8381916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グループ化 46">
            <a:extLst>
              <a:ext uri="{FF2B5EF4-FFF2-40B4-BE49-F238E27FC236}">
                <a16:creationId xmlns:a16="http://schemas.microsoft.com/office/drawing/2014/main" id="{14CC0EB9-C009-9B4A-8EC0-72CBED121905}"/>
              </a:ext>
            </a:extLst>
          </p:cNvPr>
          <p:cNvGrpSpPr/>
          <p:nvPr/>
        </p:nvGrpSpPr>
        <p:grpSpPr>
          <a:xfrm>
            <a:off x="337288" y="4555641"/>
            <a:ext cx="402482" cy="1934610"/>
            <a:chOff x="700329" y="2716822"/>
            <a:chExt cx="369332" cy="1711809"/>
          </a:xfrm>
        </p:grpSpPr>
        <p:sp>
          <p:nvSpPr>
            <p:cNvPr id="48" name="正方形/長方形 47">
              <a:extLst>
                <a:ext uri="{FF2B5EF4-FFF2-40B4-BE49-F238E27FC236}">
                  <a16:creationId xmlns:a16="http://schemas.microsoft.com/office/drawing/2014/main" id="{990793E4-FF18-6E4E-9F81-4FD847B82575}"/>
                </a:ext>
              </a:extLst>
            </p:cNvPr>
            <p:cNvSpPr/>
            <p:nvPr/>
          </p:nvSpPr>
          <p:spPr>
            <a:xfrm>
              <a:off x="734587" y="2716822"/>
              <a:ext cx="323499" cy="1711809"/>
            </a:xfrm>
            <a:prstGeom prst="rect">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9" name="テキスト ボックス 48">
              <a:extLst>
                <a:ext uri="{FF2B5EF4-FFF2-40B4-BE49-F238E27FC236}">
                  <a16:creationId xmlns:a16="http://schemas.microsoft.com/office/drawing/2014/main" id="{ADA0ABE0-037E-594C-85D3-5BC70709E972}"/>
                </a:ext>
              </a:extLst>
            </p:cNvPr>
            <p:cNvSpPr txBox="1"/>
            <p:nvPr/>
          </p:nvSpPr>
          <p:spPr>
            <a:xfrm>
              <a:off x="700329" y="2966053"/>
              <a:ext cx="369332" cy="1213347"/>
            </a:xfrm>
            <a:prstGeom prst="rect">
              <a:avLst/>
            </a:prstGeom>
            <a:noFill/>
          </p:spPr>
          <p:txBody>
            <a:bodyPr vert="eaVert" wrap="square" rtlCol="0" anchor="ctr">
              <a:spAutoFit/>
            </a:bodyPr>
            <a:lstStyle/>
            <a:p>
              <a:pPr algn="ctr"/>
              <a:r>
                <a:rPr kumimoji="1" lang="ja-JP" altLang="en-US" sz="1200" dirty="0">
                  <a:solidFill>
                    <a:schemeClr val="bg1"/>
                  </a:solidFill>
                  <a:latin typeface="メイリオ"/>
                  <a:ea typeface="メイリオ"/>
                  <a:cs typeface="メイリオ"/>
                </a:rPr>
                <a:t>脅威：</a:t>
              </a:r>
              <a:r>
                <a:rPr kumimoji="1" lang="en-US" altLang="ja-JP" sz="1200" dirty="0">
                  <a:solidFill>
                    <a:schemeClr val="bg1"/>
                  </a:solidFill>
                  <a:latin typeface="メイリオ"/>
                  <a:ea typeface="メイリオ"/>
                  <a:cs typeface="メイリオ"/>
                </a:rPr>
                <a:t>Threat</a:t>
              </a:r>
              <a:endParaRPr kumimoji="1" lang="ja-JP" altLang="en-US" sz="1200" dirty="0">
                <a:solidFill>
                  <a:schemeClr val="bg1"/>
                </a:solidFill>
                <a:latin typeface="メイリオ"/>
                <a:ea typeface="メイリオ"/>
                <a:cs typeface="メイリオ"/>
              </a:endParaRPr>
            </a:p>
          </p:txBody>
        </p:sp>
      </p:grpSp>
      <p:grpSp>
        <p:nvGrpSpPr>
          <p:cNvPr id="46" name="グループ化 45">
            <a:extLst>
              <a:ext uri="{FF2B5EF4-FFF2-40B4-BE49-F238E27FC236}">
                <a16:creationId xmlns:a16="http://schemas.microsoft.com/office/drawing/2014/main" id="{27BB9F31-EF70-C44A-B9E6-B016BC1F92FD}"/>
              </a:ext>
            </a:extLst>
          </p:cNvPr>
          <p:cNvGrpSpPr/>
          <p:nvPr/>
        </p:nvGrpSpPr>
        <p:grpSpPr>
          <a:xfrm>
            <a:off x="337288" y="2621033"/>
            <a:ext cx="402482" cy="1934610"/>
            <a:chOff x="700329" y="2716822"/>
            <a:chExt cx="369332" cy="1711809"/>
          </a:xfrm>
        </p:grpSpPr>
        <p:sp>
          <p:nvSpPr>
            <p:cNvPr id="44" name="正方形/長方形 43">
              <a:extLst>
                <a:ext uri="{FF2B5EF4-FFF2-40B4-BE49-F238E27FC236}">
                  <a16:creationId xmlns:a16="http://schemas.microsoft.com/office/drawing/2014/main" id="{AABBD457-AE04-C545-B7FA-BE434C8F9970}"/>
                </a:ext>
              </a:extLst>
            </p:cNvPr>
            <p:cNvSpPr/>
            <p:nvPr/>
          </p:nvSpPr>
          <p:spPr>
            <a:xfrm>
              <a:off x="734587" y="2716822"/>
              <a:ext cx="323499" cy="1711809"/>
            </a:xfrm>
            <a:prstGeom prst="rect">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F3F21D35-CE36-A34E-9149-1214CBBCD763}"/>
                </a:ext>
              </a:extLst>
            </p:cNvPr>
            <p:cNvSpPr txBox="1"/>
            <p:nvPr/>
          </p:nvSpPr>
          <p:spPr>
            <a:xfrm>
              <a:off x="700329" y="2791186"/>
              <a:ext cx="369332" cy="1563082"/>
            </a:xfrm>
            <a:prstGeom prst="rect">
              <a:avLst/>
            </a:prstGeom>
            <a:noFill/>
          </p:spPr>
          <p:txBody>
            <a:bodyPr vert="eaVert" wrap="square" rtlCol="0" anchor="ctr">
              <a:spAutoFit/>
            </a:bodyPr>
            <a:lstStyle/>
            <a:p>
              <a:pPr algn="ctr"/>
              <a:r>
                <a:rPr kumimoji="1" lang="ja-JP" altLang="en-US" sz="1200" dirty="0">
                  <a:solidFill>
                    <a:schemeClr val="bg1"/>
                  </a:solidFill>
                  <a:latin typeface="メイリオ"/>
                  <a:ea typeface="メイリオ"/>
                  <a:cs typeface="メイリオ"/>
                </a:rPr>
                <a:t>機会：</a:t>
              </a:r>
              <a:r>
                <a:rPr kumimoji="1" lang="en-US" altLang="ja-JP" sz="1200" dirty="0">
                  <a:solidFill>
                    <a:schemeClr val="bg1"/>
                  </a:solidFill>
                  <a:latin typeface="メイリオ"/>
                  <a:ea typeface="メイリオ"/>
                  <a:cs typeface="メイリオ"/>
                </a:rPr>
                <a:t>Opportunity</a:t>
              </a:r>
              <a:endParaRPr kumimoji="1" lang="ja-JP" altLang="en-US" sz="1200" dirty="0">
                <a:solidFill>
                  <a:schemeClr val="bg1"/>
                </a:solidFill>
                <a:latin typeface="メイリオ"/>
                <a:ea typeface="メイリオ"/>
                <a:cs typeface="メイリオ"/>
              </a:endParaRPr>
            </a:p>
          </p:txBody>
        </p:sp>
      </p:grpSp>
      <p:grpSp>
        <p:nvGrpSpPr>
          <p:cNvPr id="40" name="グループ化 39">
            <a:extLst>
              <a:ext uri="{FF2B5EF4-FFF2-40B4-BE49-F238E27FC236}">
                <a16:creationId xmlns:a16="http://schemas.microsoft.com/office/drawing/2014/main" id="{CFFD6E7F-0331-5041-A544-874EAE97E8CF}"/>
              </a:ext>
            </a:extLst>
          </p:cNvPr>
          <p:cNvGrpSpPr/>
          <p:nvPr/>
        </p:nvGrpSpPr>
        <p:grpSpPr>
          <a:xfrm>
            <a:off x="3435922" y="689065"/>
            <a:ext cx="3061303" cy="365604"/>
            <a:chOff x="5255787" y="918533"/>
            <a:chExt cx="3950753" cy="455605"/>
          </a:xfrm>
        </p:grpSpPr>
        <p:sp>
          <p:nvSpPr>
            <p:cNvPr id="41" name="正方形/長方形 40">
              <a:extLst>
                <a:ext uri="{FF2B5EF4-FFF2-40B4-BE49-F238E27FC236}">
                  <a16:creationId xmlns:a16="http://schemas.microsoft.com/office/drawing/2014/main" id="{5538AEE4-4767-1D44-A2BD-C7D8450A1FA1}"/>
                </a:ext>
              </a:extLst>
            </p:cNvPr>
            <p:cNvSpPr/>
            <p:nvPr/>
          </p:nvSpPr>
          <p:spPr>
            <a:xfrm rot="16200000">
              <a:off x="7003361" y="-829041"/>
              <a:ext cx="455605" cy="3950753"/>
            </a:xfrm>
            <a:prstGeom prst="rect">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ACC7D119-C16D-0145-AD66-AD3CC1043F1D}"/>
                </a:ext>
              </a:extLst>
            </p:cNvPr>
            <p:cNvSpPr txBox="1"/>
            <p:nvPr/>
          </p:nvSpPr>
          <p:spPr>
            <a:xfrm>
              <a:off x="6321282" y="951278"/>
              <a:ext cx="1819779" cy="390116"/>
            </a:xfrm>
            <a:prstGeom prst="rect">
              <a:avLst/>
            </a:prstGeom>
            <a:noFill/>
          </p:spPr>
          <p:txBody>
            <a:bodyPr vert="horz" wrap="none" rtlCol="0" anchor="ctr">
              <a:spAutoFit/>
            </a:bodyPr>
            <a:lstStyle/>
            <a:p>
              <a:pPr algn="ctr"/>
              <a:r>
                <a:rPr kumimoji="1" lang="ja-JP" altLang="en-US" sz="1200" dirty="0">
                  <a:solidFill>
                    <a:schemeClr val="bg1"/>
                  </a:solidFill>
                  <a:latin typeface="メイリオ"/>
                  <a:ea typeface="メイリオ"/>
                  <a:cs typeface="メイリオ"/>
                </a:rPr>
                <a:t>強み：</a:t>
              </a:r>
              <a:r>
                <a:rPr kumimoji="1" lang="en-US" altLang="ja-JP" sz="1200" dirty="0">
                  <a:solidFill>
                    <a:schemeClr val="bg1"/>
                  </a:solidFill>
                  <a:latin typeface="メイリオ"/>
                  <a:ea typeface="メイリオ"/>
                  <a:cs typeface="メイリオ"/>
                </a:rPr>
                <a:t>Strength</a:t>
              </a:r>
              <a:endParaRPr kumimoji="1" lang="ja-JP" altLang="en-US" sz="1200" dirty="0">
                <a:solidFill>
                  <a:schemeClr val="bg1"/>
                </a:solidFill>
                <a:latin typeface="メイリオ"/>
                <a:ea typeface="メイリオ"/>
                <a:cs typeface="メイリオ"/>
              </a:endParaRPr>
            </a:p>
          </p:txBody>
        </p:sp>
      </p:grpSp>
      <p:grpSp>
        <p:nvGrpSpPr>
          <p:cNvPr id="38" name="グループ化 37">
            <a:extLst>
              <a:ext uri="{FF2B5EF4-FFF2-40B4-BE49-F238E27FC236}">
                <a16:creationId xmlns:a16="http://schemas.microsoft.com/office/drawing/2014/main" id="{DBE5D576-CCC6-3640-82C3-5D3D215545B0}"/>
              </a:ext>
            </a:extLst>
          </p:cNvPr>
          <p:cNvGrpSpPr/>
          <p:nvPr/>
        </p:nvGrpSpPr>
        <p:grpSpPr>
          <a:xfrm>
            <a:off x="6497225" y="689065"/>
            <a:ext cx="3061303" cy="365604"/>
            <a:chOff x="5255787" y="918533"/>
            <a:chExt cx="3950753" cy="455605"/>
          </a:xfrm>
        </p:grpSpPr>
        <p:sp>
          <p:nvSpPr>
            <p:cNvPr id="36" name="正方形/長方形 35">
              <a:extLst>
                <a:ext uri="{FF2B5EF4-FFF2-40B4-BE49-F238E27FC236}">
                  <a16:creationId xmlns:a16="http://schemas.microsoft.com/office/drawing/2014/main" id="{C542C1E3-90F3-464B-8CB6-2324111CD7A8}"/>
                </a:ext>
              </a:extLst>
            </p:cNvPr>
            <p:cNvSpPr/>
            <p:nvPr/>
          </p:nvSpPr>
          <p:spPr>
            <a:xfrm rot="16200000">
              <a:off x="7003361" y="-829041"/>
              <a:ext cx="455605" cy="3950753"/>
            </a:xfrm>
            <a:prstGeom prst="rect">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9F24C340-F102-3A47-9722-03DBC1E29BED}"/>
                </a:ext>
              </a:extLst>
            </p:cNvPr>
            <p:cNvSpPr txBox="1"/>
            <p:nvPr/>
          </p:nvSpPr>
          <p:spPr>
            <a:xfrm>
              <a:off x="6252069" y="951278"/>
              <a:ext cx="1958202" cy="390116"/>
            </a:xfrm>
            <a:prstGeom prst="rect">
              <a:avLst/>
            </a:prstGeom>
            <a:noFill/>
          </p:spPr>
          <p:txBody>
            <a:bodyPr vert="horz" wrap="none" rtlCol="0" anchor="ctr">
              <a:spAutoFit/>
            </a:bodyPr>
            <a:lstStyle/>
            <a:p>
              <a:pPr algn="ctr"/>
              <a:r>
                <a:rPr kumimoji="1" lang="ja-JP" altLang="en-US" sz="1200" dirty="0">
                  <a:solidFill>
                    <a:schemeClr val="bg1"/>
                  </a:solidFill>
                  <a:latin typeface="メイリオ"/>
                  <a:ea typeface="メイリオ"/>
                  <a:cs typeface="メイリオ"/>
                </a:rPr>
                <a:t>弱み：</a:t>
              </a:r>
              <a:r>
                <a:rPr kumimoji="1" lang="en-US" altLang="ja-JP" sz="1200" dirty="0">
                  <a:solidFill>
                    <a:schemeClr val="bg1"/>
                  </a:solidFill>
                  <a:latin typeface="メイリオ"/>
                  <a:ea typeface="メイリオ"/>
                  <a:cs typeface="メイリオ"/>
                </a:rPr>
                <a:t>Weakness</a:t>
              </a:r>
              <a:endParaRPr kumimoji="1" lang="ja-JP" altLang="en-US" sz="1200" dirty="0">
                <a:solidFill>
                  <a:schemeClr val="bg1"/>
                </a:solidFill>
                <a:latin typeface="メイリオ"/>
                <a:ea typeface="メイリオ"/>
                <a:cs typeface="メイリオ"/>
              </a:endParaRPr>
            </a:p>
          </p:txBody>
        </p:sp>
      </p:grpSp>
      <p:cxnSp>
        <p:nvCxnSpPr>
          <p:cNvPr id="7" name="直線コネクタ 6"/>
          <p:cNvCxnSpPr/>
          <p:nvPr/>
        </p:nvCxnSpPr>
        <p:spPr>
          <a:xfrm>
            <a:off x="374621" y="4555643"/>
            <a:ext cx="9194092"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4" name="直線コネクタ 3"/>
          <p:cNvCxnSpPr/>
          <p:nvPr/>
        </p:nvCxnSpPr>
        <p:spPr>
          <a:xfrm>
            <a:off x="6483250" y="686423"/>
            <a:ext cx="1" cy="580383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50" name="テキスト ボックス 49">
            <a:extLst>
              <a:ext uri="{FF2B5EF4-FFF2-40B4-BE49-F238E27FC236}">
                <a16:creationId xmlns:a16="http://schemas.microsoft.com/office/drawing/2014/main" id="{C0AD1ABB-A5E2-5B40-8DA3-10DE05E6802A}"/>
              </a:ext>
            </a:extLst>
          </p:cNvPr>
          <p:cNvSpPr txBox="1"/>
          <p:nvPr/>
        </p:nvSpPr>
        <p:spPr>
          <a:xfrm>
            <a:off x="463308" y="238540"/>
            <a:ext cx="1444178" cy="276999"/>
          </a:xfrm>
          <a:prstGeom prst="rect">
            <a:avLst/>
          </a:prstGeom>
          <a:noFill/>
        </p:spPr>
        <p:txBody>
          <a:bodyPr wrap="none" rtlCol="0">
            <a:spAutoFit/>
          </a:bodyPr>
          <a:lstStyle/>
          <a:p>
            <a:r>
              <a:rPr lang="en-US" altLang="ja-JP" sz="1200" b="1" dirty="0">
                <a:solidFill>
                  <a:schemeClr val="tx1">
                    <a:lumMod val="75000"/>
                    <a:lumOff val="25000"/>
                  </a:schemeClr>
                </a:solidFill>
                <a:latin typeface="Meiryo" panose="020B0604030504040204" pitchFamily="34" charset="-128"/>
                <a:ea typeface="Meiryo" panose="020B0604030504040204" pitchFamily="34" charset="-128"/>
              </a:rPr>
              <a:t>34_</a:t>
            </a:r>
            <a:r>
              <a:rPr lang="ja-JP" altLang="en-US" sz="1200" b="1" dirty="0">
                <a:solidFill>
                  <a:schemeClr val="tx1">
                    <a:lumMod val="75000"/>
                    <a:lumOff val="25000"/>
                  </a:schemeClr>
                </a:solidFill>
                <a:latin typeface="Meiryo" panose="020B0604030504040204" pitchFamily="34" charset="-128"/>
                <a:ea typeface="Meiryo" panose="020B0604030504040204" pitchFamily="34" charset="-128"/>
              </a:rPr>
              <a:t>クロス</a:t>
            </a:r>
            <a:r>
              <a:rPr lang="en-US" altLang="ja-JP" sz="1200" b="1" dirty="0">
                <a:solidFill>
                  <a:schemeClr val="tx1">
                    <a:lumMod val="75000"/>
                    <a:lumOff val="25000"/>
                  </a:schemeClr>
                </a:solidFill>
                <a:latin typeface="Meiryo" panose="020B0604030504040204" pitchFamily="34" charset="-128"/>
                <a:ea typeface="Meiryo" panose="020B0604030504040204" pitchFamily="34" charset="-128"/>
              </a:rPr>
              <a:t>SWOT</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3" name="正方形/長方形 22">
            <a:extLst>
              <a:ext uri="{FF2B5EF4-FFF2-40B4-BE49-F238E27FC236}">
                <a16:creationId xmlns:a16="http://schemas.microsoft.com/office/drawing/2014/main" id="{4D22FC6A-0253-3B48-84B2-3034A1E81ED8}"/>
              </a:ext>
            </a:extLst>
          </p:cNvPr>
          <p:cNvSpPr/>
          <p:nvPr/>
        </p:nvSpPr>
        <p:spPr>
          <a:xfrm>
            <a:off x="3449899" y="686423"/>
            <a:ext cx="6108586" cy="5803828"/>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594A5EB1-BDFB-B648-8ECD-AA6F0FF94657}"/>
              </a:ext>
            </a:extLst>
          </p:cNvPr>
          <p:cNvSpPr/>
          <p:nvPr/>
        </p:nvSpPr>
        <p:spPr>
          <a:xfrm>
            <a:off x="374620" y="2621031"/>
            <a:ext cx="9183865" cy="3869219"/>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6538283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C0AD1ABB-A5E2-5B40-8DA3-10DE05E6802A}"/>
              </a:ext>
            </a:extLst>
          </p:cNvPr>
          <p:cNvSpPr txBox="1"/>
          <p:nvPr/>
        </p:nvSpPr>
        <p:spPr>
          <a:xfrm>
            <a:off x="463308" y="238540"/>
            <a:ext cx="805285" cy="276999"/>
          </a:xfrm>
          <a:prstGeom prst="rect">
            <a:avLst/>
          </a:prstGeom>
          <a:noFill/>
        </p:spPr>
        <p:txBody>
          <a:bodyPr wrap="none" rtlCol="0">
            <a:spAutoFit/>
          </a:bodyPr>
          <a:lstStyle/>
          <a:p>
            <a:r>
              <a:rPr lang="en-US" altLang="ja-JP" sz="1200" b="1" dirty="0">
                <a:solidFill>
                  <a:schemeClr val="tx1">
                    <a:lumMod val="75000"/>
                    <a:lumOff val="25000"/>
                  </a:schemeClr>
                </a:solidFill>
                <a:latin typeface="Meiryo" panose="020B0604030504040204" pitchFamily="34" charset="-128"/>
                <a:ea typeface="Meiryo" panose="020B0604030504040204" pitchFamily="34" charset="-128"/>
              </a:rPr>
              <a:t>35_STP</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33" name="直線コネクタ 32">
            <a:extLst>
              <a:ext uri="{FF2B5EF4-FFF2-40B4-BE49-F238E27FC236}">
                <a16:creationId xmlns:a16="http://schemas.microsoft.com/office/drawing/2014/main" id="{16A85939-0B81-2347-B46F-63F7D3D0B448}"/>
              </a:ext>
            </a:extLst>
          </p:cNvPr>
          <p:cNvCxnSpPr>
            <a:cxnSpLocks/>
            <a:stCxn id="78" idx="1"/>
            <a:endCxn id="78" idx="3"/>
          </p:cNvCxnSpPr>
          <p:nvPr/>
        </p:nvCxnSpPr>
        <p:spPr>
          <a:xfrm>
            <a:off x="1003621" y="3356908"/>
            <a:ext cx="8413552" cy="0"/>
          </a:xfrm>
          <a:prstGeom prst="line">
            <a:avLst/>
          </a:prstGeom>
          <a:ln w="12700" cmpd="sng">
            <a:solidFill>
              <a:schemeClr val="tx1">
                <a:lumMod val="85000"/>
                <a:lumOff val="15000"/>
              </a:schemeClr>
            </a:solidFill>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39" name="直線コネクタ 38">
            <a:extLst>
              <a:ext uri="{FF2B5EF4-FFF2-40B4-BE49-F238E27FC236}">
                <a16:creationId xmlns:a16="http://schemas.microsoft.com/office/drawing/2014/main" id="{9931C327-A835-924A-BB8B-109286C7A886}"/>
              </a:ext>
            </a:extLst>
          </p:cNvPr>
          <p:cNvCxnSpPr>
            <a:cxnSpLocks/>
            <a:stCxn id="78" idx="0"/>
            <a:endCxn id="78" idx="2"/>
          </p:cNvCxnSpPr>
          <p:nvPr/>
        </p:nvCxnSpPr>
        <p:spPr>
          <a:xfrm>
            <a:off x="5210397" y="815009"/>
            <a:ext cx="0" cy="5083797"/>
          </a:xfrm>
          <a:prstGeom prst="line">
            <a:avLst/>
          </a:prstGeom>
          <a:ln w="12700" cmpd="sng">
            <a:solidFill>
              <a:schemeClr val="tx1">
                <a:lumMod val="85000"/>
                <a:lumOff val="15000"/>
              </a:schemeClr>
            </a:solidFill>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sp>
        <p:nvSpPr>
          <p:cNvPr id="43" name="テキスト ボックス 42">
            <a:extLst>
              <a:ext uri="{FF2B5EF4-FFF2-40B4-BE49-F238E27FC236}">
                <a16:creationId xmlns:a16="http://schemas.microsoft.com/office/drawing/2014/main" id="{0AE7E091-E482-C74C-9035-8BD91FAFE547}"/>
              </a:ext>
            </a:extLst>
          </p:cNvPr>
          <p:cNvSpPr txBox="1"/>
          <p:nvPr/>
        </p:nvSpPr>
        <p:spPr>
          <a:xfrm>
            <a:off x="6349798" y="6021292"/>
            <a:ext cx="1924951" cy="307777"/>
          </a:xfrm>
          <a:prstGeom prst="rect">
            <a:avLst/>
          </a:prstGeom>
          <a:noFill/>
        </p:spPr>
        <p:txBody>
          <a:bodyPr wrap="none" rtlCol="0" anchor="t">
            <a:spAutoFit/>
          </a:bodyPr>
          <a:lstStyle/>
          <a:p>
            <a:pPr algn="ct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切り口となる要素</a:t>
            </a:r>
            <a:r>
              <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rPr>
              <a:t>X-2</a:t>
            </a:r>
          </a:p>
        </p:txBody>
      </p:sp>
      <p:sp>
        <p:nvSpPr>
          <p:cNvPr id="51" name="テキスト ボックス 50">
            <a:extLst>
              <a:ext uri="{FF2B5EF4-FFF2-40B4-BE49-F238E27FC236}">
                <a16:creationId xmlns:a16="http://schemas.microsoft.com/office/drawing/2014/main" id="{16563AE6-F3CF-0E4F-A32E-13BDB83BB709}"/>
              </a:ext>
            </a:extLst>
          </p:cNvPr>
          <p:cNvSpPr txBox="1"/>
          <p:nvPr/>
        </p:nvSpPr>
        <p:spPr>
          <a:xfrm>
            <a:off x="470630" y="1111701"/>
            <a:ext cx="453970" cy="1943994"/>
          </a:xfrm>
          <a:prstGeom prst="rect">
            <a:avLst/>
          </a:prstGeom>
          <a:noFill/>
        </p:spPr>
        <p:txBody>
          <a:bodyPr vert="eaVert" wrap="none" rtlCol="0" anchor="ctr">
            <a:spAutoFit/>
          </a:bodyPr>
          <a:lstStyle/>
          <a:p>
            <a:pPr algn="ct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切り口となる要素</a:t>
            </a:r>
            <a:r>
              <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rPr>
              <a:t>Y-2</a:t>
            </a:r>
            <a:endPar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52" name="テキスト ボックス 51">
            <a:extLst>
              <a:ext uri="{FF2B5EF4-FFF2-40B4-BE49-F238E27FC236}">
                <a16:creationId xmlns:a16="http://schemas.microsoft.com/office/drawing/2014/main" id="{638AA472-8EA2-1546-B18D-54BAD5222E5E}"/>
              </a:ext>
            </a:extLst>
          </p:cNvPr>
          <p:cNvSpPr txBox="1"/>
          <p:nvPr/>
        </p:nvSpPr>
        <p:spPr>
          <a:xfrm>
            <a:off x="470630" y="3658086"/>
            <a:ext cx="453970" cy="1943994"/>
          </a:xfrm>
          <a:prstGeom prst="rect">
            <a:avLst/>
          </a:prstGeom>
          <a:noFill/>
        </p:spPr>
        <p:txBody>
          <a:bodyPr vert="eaVert" wrap="none" rtlCol="0" anchor="ctr">
            <a:spAutoFit/>
          </a:bodyPr>
          <a:lstStyle/>
          <a:p>
            <a:pPr algn="ct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切り口となる要素</a:t>
            </a:r>
            <a:r>
              <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rPr>
              <a:t>Y-1</a:t>
            </a:r>
            <a:endPar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75" name="テキスト ボックス 74">
            <a:extLst>
              <a:ext uri="{FF2B5EF4-FFF2-40B4-BE49-F238E27FC236}">
                <a16:creationId xmlns:a16="http://schemas.microsoft.com/office/drawing/2014/main" id="{3CC65D29-BF6D-6D47-9677-24AEF207F8DF}"/>
              </a:ext>
            </a:extLst>
          </p:cNvPr>
          <p:cNvSpPr txBox="1"/>
          <p:nvPr/>
        </p:nvSpPr>
        <p:spPr>
          <a:xfrm>
            <a:off x="2139939" y="6021292"/>
            <a:ext cx="1924951" cy="307777"/>
          </a:xfrm>
          <a:prstGeom prst="rect">
            <a:avLst/>
          </a:prstGeom>
          <a:noFill/>
        </p:spPr>
        <p:txBody>
          <a:bodyPr wrap="none" rtlCol="0" anchor="t">
            <a:spAutoFit/>
          </a:bodyPr>
          <a:lstStyle/>
          <a:p>
            <a:pPr algn="ct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切り口となる要素</a:t>
            </a:r>
            <a:r>
              <a:rPr lang="en-US" altLang="ja-JP" sz="1400" dirty="0">
                <a:solidFill>
                  <a:schemeClr val="tx1">
                    <a:lumMod val="75000"/>
                    <a:lumOff val="25000"/>
                  </a:schemeClr>
                </a:solidFill>
                <a:latin typeface="Meiryo" panose="020B0604030504040204" pitchFamily="34" charset="-128"/>
                <a:ea typeface="Meiryo" panose="020B0604030504040204" pitchFamily="34" charset="-128"/>
              </a:rPr>
              <a:t>X-1</a:t>
            </a:r>
            <a:endPar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78" name="正方形/長方形 77">
            <a:extLst>
              <a:ext uri="{FF2B5EF4-FFF2-40B4-BE49-F238E27FC236}">
                <a16:creationId xmlns:a16="http://schemas.microsoft.com/office/drawing/2014/main" id="{B98CCF8A-4DCA-9F4B-8E3C-5D0CEFD2772A}"/>
              </a:ext>
            </a:extLst>
          </p:cNvPr>
          <p:cNvSpPr/>
          <p:nvPr/>
        </p:nvSpPr>
        <p:spPr>
          <a:xfrm>
            <a:off x="1003621" y="815009"/>
            <a:ext cx="8413552" cy="5083797"/>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9" name="テキスト ボックス 78">
            <a:extLst>
              <a:ext uri="{FF2B5EF4-FFF2-40B4-BE49-F238E27FC236}">
                <a16:creationId xmlns:a16="http://schemas.microsoft.com/office/drawing/2014/main" id="{81C86BDA-C159-4947-A1C9-0862879D3AAC}"/>
              </a:ext>
            </a:extLst>
          </p:cNvPr>
          <p:cNvSpPr txBox="1"/>
          <p:nvPr/>
        </p:nvSpPr>
        <p:spPr>
          <a:xfrm>
            <a:off x="1156755" y="270278"/>
            <a:ext cx="5193043" cy="215444"/>
          </a:xfrm>
          <a:prstGeom prst="rect">
            <a:avLst/>
          </a:prstGeom>
          <a:noFill/>
        </p:spPr>
        <p:txBody>
          <a:bodyPr wrap="square" rtlCol="0" anchor="t">
            <a:spAutoFit/>
          </a:bodyPr>
          <a:lstStyle/>
          <a:p>
            <a:r>
              <a:rPr kumimoji="1" lang="en-US" altLang="ja-JP" sz="800" dirty="0">
                <a:solidFill>
                  <a:schemeClr val="tx1">
                    <a:lumMod val="75000"/>
                    <a:lumOff val="25000"/>
                  </a:schemeClr>
                </a:solidFill>
                <a:latin typeface="Meiryo" panose="020B0604030504040204" pitchFamily="34" charset="-128"/>
                <a:ea typeface="Meiryo" panose="020B0604030504040204" pitchFamily="34" charset="-128"/>
              </a:rPr>
              <a:t>※STP</a:t>
            </a:r>
            <a:r>
              <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rPr>
              <a:t>におけるセグメンテーション・ターゲティング部分。ポジショニングは事項。</a:t>
            </a:r>
            <a:endParaRPr kumimoji="1" lang="en-US" altLang="ja-JP" sz="8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1" name="テキスト ボックス 10">
            <a:extLst>
              <a:ext uri="{FF2B5EF4-FFF2-40B4-BE49-F238E27FC236}">
                <a16:creationId xmlns:a16="http://schemas.microsoft.com/office/drawing/2014/main" id="{6267D400-12B1-344A-9763-04DFC561FE6F}"/>
              </a:ext>
            </a:extLst>
          </p:cNvPr>
          <p:cNvSpPr txBox="1"/>
          <p:nvPr/>
        </p:nvSpPr>
        <p:spPr>
          <a:xfrm>
            <a:off x="337288" y="6525361"/>
            <a:ext cx="5193043" cy="215444"/>
          </a:xfrm>
          <a:prstGeom prst="rect">
            <a:avLst/>
          </a:prstGeom>
          <a:noFill/>
        </p:spPr>
        <p:txBody>
          <a:bodyPr wrap="square" rtlCol="0" anchor="t">
            <a:spAutoFit/>
          </a:bodyPr>
          <a:lstStyle/>
          <a:p>
            <a:r>
              <a:rPr kumimoji="1" lang="en-US" altLang="ja-JP" sz="800" dirty="0">
                <a:solidFill>
                  <a:schemeClr val="tx1">
                    <a:lumMod val="75000"/>
                    <a:lumOff val="25000"/>
                  </a:schemeClr>
                </a:solidFill>
                <a:latin typeface="Meiryo" panose="020B0604030504040204" pitchFamily="34" charset="-128"/>
                <a:ea typeface="Meiryo" panose="020B0604030504040204" pitchFamily="34" charset="-128"/>
              </a:rPr>
              <a:t>※</a:t>
            </a:r>
            <a:r>
              <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rPr>
              <a:t>必ずしも</a:t>
            </a:r>
            <a:r>
              <a:rPr kumimoji="1" lang="en-US" altLang="ja-JP" sz="800" dirty="0">
                <a:solidFill>
                  <a:schemeClr val="tx1">
                    <a:lumMod val="75000"/>
                    <a:lumOff val="25000"/>
                  </a:schemeClr>
                </a:solidFill>
                <a:latin typeface="Meiryo" panose="020B0604030504040204" pitchFamily="34" charset="-128"/>
                <a:ea typeface="Meiryo" panose="020B0604030504040204" pitchFamily="34" charset="-128"/>
              </a:rPr>
              <a:t>2</a:t>
            </a:r>
            <a:r>
              <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rPr>
              <a:t>行</a:t>
            </a:r>
            <a:r>
              <a:rPr kumimoji="1" lang="en-US" altLang="ja-JP" sz="800" dirty="0">
                <a:solidFill>
                  <a:schemeClr val="tx1">
                    <a:lumMod val="75000"/>
                    <a:lumOff val="25000"/>
                  </a:schemeClr>
                </a:solidFill>
                <a:latin typeface="Meiryo" panose="020B0604030504040204" pitchFamily="34" charset="-128"/>
                <a:ea typeface="Meiryo" panose="020B0604030504040204" pitchFamily="34" charset="-128"/>
              </a:rPr>
              <a:t>2</a:t>
            </a:r>
            <a:r>
              <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rPr>
              <a:t>列のマトリクスである必要はないため必要に応じて編集してください。</a:t>
            </a:r>
            <a:endParaRPr kumimoji="1" lang="en-US" altLang="ja-JP" sz="800" dirty="0">
              <a:solidFill>
                <a:schemeClr val="tx1">
                  <a:lumMod val="75000"/>
                  <a:lumOff val="25000"/>
                </a:schemeClr>
              </a:solidFill>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2591117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テキスト ボックス 24">
            <a:extLst>
              <a:ext uri="{FF2B5EF4-FFF2-40B4-BE49-F238E27FC236}">
                <a16:creationId xmlns:a16="http://schemas.microsoft.com/office/drawing/2014/main" id="{CE001D3F-1024-2843-AF26-7F643E8B8C3E}"/>
              </a:ext>
            </a:extLst>
          </p:cNvPr>
          <p:cNvSpPr txBox="1"/>
          <p:nvPr/>
        </p:nvSpPr>
        <p:spPr>
          <a:xfrm>
            <a:off x="3432260" y="633987"/>
            <a:ext cx="3041479" cy="350865"/>
          </a:xfrm>
          <a:prstGeom prst="rect">
            <a:avLst/>
          </a:prstGeom>
          <a:noFill/>
        </p:spPr>
        <p:txBody>
          <a:bodyPr wrap="square" rtlCol="0" anchor="b">
            <a:spAutoFit/>
          </a:bodyPr>
          <a:lstStyle/>
          <a:p>
            <a:pPr algn="ctr">
              <a:lnSpc>
                <a:spcPct val="120000"/>
              </a:lnSpc>
            </a:pPr>
            <a:r>
              <a:rPr lang="ja-JP" altLang="en-US" sz="1400" dirty="0">
                <a:solidFill>
                  <a:srgbClr val="404040"/>
                </a:solidFill>
                <a:latin typeface="Meiryo" panose="020B0604030504040204" pitchFamily="34" charset="-128"/>
                <a:ea typeface="Meiryo" panose="020B0604030504040204" pitchFamily="34" charset="-128"/>
                <a:cs typeface="メイリオ"/>
              </a:rPr>
              <a:t>あああ</a:t>
            </a:r>
            <a:endParaRPr lang="en-US" altLang="ja-JP" sz="1400" dirty="0">
              <a:solidFill>
                <a:srgbClr val="404040"/>
              </a:solidFill>
              <a:latin typeface="Meiryo" panose="020B0604030504040204" pitchFamily="34" charset="-128"/>
              <a:ea typeface="Meiryo" panose="020B0604030504040204" pitchFamily="34" charset="-128"/>
              <a:cs typeface="メイリオ"/>
            </a:endParaRPr>
          </a:p>
        </p:txBody>
      </p:sp>
      <p:sp>
        <p:nvSpPr>
          <p:cNvPr id="26" name="テキスト ボックス 25">
            <a:extLst>
              <a:ext uri="{FF2B5EF4-FFF2-40B4-BE49-F238E27FC236}">
                <a16:creationId xmlns:a16="http://schemas.microsoft.com/office/drawing/2014/main" id="{D073B21E-04E3-E541-A21D-F72ED665B664}"/>
              </a:ext>
            </a:extLst>
          </p:cNvPr>
          <p:cNvSpPr txBox="1"/>
          <p:nvPr/>
        </p:nvSpPr>
        <p:spPr>
          <a:xfrm>
            <a:off x="3432260" y="6144004"/>
            <a:ext cx="3041479" cy="350865"/>
          </a:xfrm>
          <a:prstGeom prst="rect">
            <a:avLst/>
          </a:prstGeom>
          <a:noFill/>
        </p:spPr>
        <p:txBody>
          <a:bodyPr wrap="square" rtlCol="0" anchor="t">
            <a:spAutoFit/>
          </a:bodyPr>
          <a:lstStyle/>
          <a:p>
            <a:pPr algn="ctr">
              <a:lnSpc>
                <a:spcPct val="120000"/>
              </a:lnSpc>
            </a:pPr>
            <a:r>
              <a:rPr lang="ja-JP" altLang="en-US" sz="1400" dirty="0">
                <a:solidFill>
                  <a:srgbClr val="404040"/>
                </a:solidFill>
                <a:latin typeface="Meiryo" panose="020B0604030504040204" pitchFamily="34" charset="-128"/>
                <a:ea typeface="Meiryo" panose="020B0604030504040204" pitchFamily="34" charset="-128"/>
                <a:cs typeface="メイリオ"/>
              </a:rPr>
              <a:t>あああ</a:t>
            </a:r>
            <a:endParaRPr lang="en-US" altLang="ja-JP" sz="1400" dirty="0">
              <a:solidFill>
                <a:srgbClr val="404040"/>
              </a:solidFill>
              <a:latin typeface="Meiryo" panose="020B0604030504040204" pitchFamily="34" charset="-128"/>
              <a:ea typeface="Meiryo" panose="020B0604030504040204" pitchFamily="34" charset="-128"/>
              <a:cs typeface="メイリオ"/>
            </a:endParaRPr>
          </a:p>
        </p:txBody>
      </p:sp>
      <p:sp>
        <p:nvSpPr>
          <p:cNvPr id="28" name="テキスト ボックス 27">
            <a:extLst>
              <a:ext uri="{FF2B5EF4-FFF2-40B4-BE49-F238E27FC236}">
                <a16:creationId xmlns:a16="http://schemas.microsoft.com/office/drawing/2014/main" id="{6631F5A2-491A-3E44-BC75-668AFB495AC6}"/>
              </a:ext>
            </a:extLst>
          </p:cNvPr>
          <p:cNvSpPr txBox="1"/>
          <p:nvPr/>
        </p:nvSpPr>
        <p:spPr>
          <a:xfrm>
            <a:off x="9327223" y="1977879"/>
            <a:ext cx="443198" cy="3162532"/>
          </a:xfrm>
          <a:prstGeom prst="rect">
            <a:avLst/>
          </a:prstGeom>
          <a:noFill/>
        </p:spPr>
        <p:txBody>
          <a:bodyPr vert="eaVert" wrap="square" rtlCol="0" anchor="b">
            <a:spAutoFit/>
          </a:bodyPr>
          <a:lstStyle/>
          <a:p>
            <a:pPr algn="ctr">
              <a:lnSpc>
                <a:spcPct val="120000"/>
              </a:lnSpc>
            </a:pPr>
            <a:r>
              <a:rPr lang="ja-JP" altLang="en-US" sz="1400" dirty="0">
                <a:solidFill>
                  <a:srgbClr val="404040"/>
                </a:solidFill>
                <a:latin typeface="Meiryo" panose="020B0604030504040204" pitchFamily="34" charset="-128"/>
                <a:ea typeface="Meiryo" panose="020B0604030504040204" pitchFamily="34" charset="-128"/>
                <a:cs typeface="メイリオ"/>
              </a:rPr>
              <a:t>あああ</a:t>
            </a:r>
            <a:endParaRPr lang="en-US" altLang="ja-JP" sz="1400" dirty="0">
              <a:solidFill>
                <a:srgbClr val="404040"/>
              </a:solidFill>
              <a:latin typeface="Meiryo" panose="020B0604030504040204" pitchFamily="34" charset="-128"/>
              <a:ea typeface="Meiryo" panose="020B0604030504040204" pitchFamily="34" charset="-128"/>
              <a:cs typeface="メイリオ"/>
            </a:endParaRPr>
          </a:p>
        </p:txBody>
      </p:sp>
      <p:sp>
        <p:nvSpPr>
          <p:cNvPr id="29" name="テキスト ボックス 28">
            <a:extLst>
              <a:ext uri="{FF2B5EF4-FFF2-40B4-BE49-F238E27FC236}">
                <a16:creationId xmlns:a16="http://schemas.microsoft.com/office/drawing/2014/main" id="{8C72468D-7034-4541-B98B-F93BEF7923D1}"/>
              </a:ext>
            </a:extLst>
          </p:cNvPr>
          <p:cNvSpPr txBox="1"/>
          <p:nvPr/>
        </p:nvSpPr>
        <p:spPr>
          <a:xfrm>
            <a:off x="185007" y="1977879"/>
            <a:ext cx="443198" cy="3162532"/>
          </a:xfrm>
          <a:prstGeom prst="rect">
            <a:avLst/>
          </a:prstGeom>
          <a:noFill/>
        </p:spPr>
        <p:txBody>
          <a:bodyPr vert="eaVert" wrap="square" rtlCol="0" anchor="t">
            <a:spAutoFit/>
          </a:bodyPr>
          <a:lstStyle/>
          <a:p>
            <a:pPr algn="ctr">
              <a:lnSpc>
                <a:spcPct val="120000"/>
              </a:lnSpc>
            </a:pPr>
            <a:r>
              <a:rPr lang="ja-JP" altLang="en-US" sz="1400" dirty="0">
                <a:solidFill>
                  <a:srgbClr val="404040"/>
                </a:solidFill>
                <a:latin typeface="Meiryo" panose="020B0604030504040204" pitchFamily="34" charset="-128"/>
                <a:ea typeface="Meiryo" panose="020B0604030504040204" pitchFamily="34" charset="-128"/>
                <a:cs typeface="メイリオ"/>
              </a:rPr>
              <a:t>あああ</a:t>
            </a:r>
            <a:endParaRPr lang="en-US" altLang="ja-JP" sz="1400" dirty="0">
              <a:solidFill>
                <a:srgbClr val="404040"/>
              </a:solidFill>
              <a:latin typeface="Meiryo" panose="020B0604030504040204" pitchFamily="34" charset="-128"/>
              <a:ea typeface="Meiryo" panose="020B0604030504040204" pitchFamily="34" charset="-128"/>
              <a:cs typeface="メイリオ"/>
            </a:endParaRPr>
          </a:p>
        </p:txBody>
      </p:sp>
      <p:cxnSp>
        <p:nvCxnSpPr>
          <p:cNvPr id="70" name="直線コネクタ 69"/>
          <p:cNvCxnSpPr/>
          <p:nvPr/>
        </p:nvCxnSpPr>
        <p:spPr>
          <a:xfrm>
            <a:off x="4955480" y="1020129"/>
            <a:ext cx="1" cy="5079263"/>
          </a:xfrm>
          <a:prstGeom prst="line">
            <a:avLst/>
          </a:prstGeom>
          <a:ln w="31750" cmpd="sng">
            <a:solidFill>
              <a:schemeClr val="tx1">
                <a:lumMod val="85000"/>
                <a:lumOff val="15000"/>
              </a:schemeClr>
            </a:solidFill>
            <a:headEnd type="stealth" w="lg" len="lg"/>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73" name="直線コネクタ 72"/>
          <p:cNvCxnSpPr/>
          <p:nvPr/>
        </p:nvCxnSpPr>
        <p:spPr>
          <a:xfrm>
            <a:off x="616249" y="3559761"/>
            <a:ext cx="8668540" cy="0"/>
          </a:xfrm>
          <a:prstGeom prst="line">
            <a:avLst/>
          </a:prstGeom>
          <a:ln w="31750" cmpd="sng">
            <a:solidFill>
              <a:schemeClr val="tx1">
                <a:lumMod val="85000"/>
                <a:lumOff val="15000"/>
              </a:schemeClr>
            </a:solidFill>
            <a:headEnd type="stealth" w="lg" len="lg"/>
            <a:tailEnd type="stealth" w="lg" len="lg"/>
          </a:ln>
          <a:effectLst/>
        </p:spPr>
        <p:style>
          <a:lnRef idx="2">
            <a:schemeClr val="accent1"/>
          </a:lnRef>
          <a:fillRef idx="0">
            <a:schemeClr val="accent1"/>
          </a:fillRef>
          <a:effectRef idx="1">
            <a:schemeClr val="accent1"/>
          </a:effectRef>
          <a:fontRef idx="minor">
            <a:schemeClr val="tx1"/>
          </a:fontRef>
        </p:style>
      </p:cxnSp>
      <p:sp>
        <p:nvSpPr>
          <p:cNvPr id="21" name="テキスト ボックス 20">
            <a:extLst>
              <a:ext uri="{FF2B5EF4-FFF2-40B4-BE49-F238E27FC236}">
                <a16:creationId xmlns:a16="http://schemas.microsoft.com/office/drawing/2014/main" id="{5D2FD128-B1A8-1541-AA34-8929892C7CC2}"/>
              </a:ext>
            </a:extLst>
          </p:cNvPr>
          <p:cNvSpPr txBox="1"/>
          <p:nvPr/>
        </p:nvSpPr>
        <p:spPr>
          <a:xfrm>
            <a:off x="7840085" y="3290817"/>
            <a:ext cx="975627" cy="536658"/>
          </a:xfrm>
          <a:prstGeom prst="rect">
            <a:avLst/>
          </a:prstGeom>
          <a:solidFill>
            <a:schemeClr val="bg1"/>
          </a:solidFill>
          <a:ln w="19050">
            <a:solidFill>
              <a:schemeClr val="tx1">
                <a:lumMod val="75000"/>
                <a:lumOff val="25000"/>
              </a:schemeClr>
            </a:solidFill>
          </a:ln>
        </p:spPr>
        <p:txBody>
          <a:bodyPr wrap="square" tIns="108000" bIns="108000" rtlCol="0" anchor="ctr">
            <a:spAutoFit/>
          </a:bodyPr>
          <a:lstStyle/>
          <a:p>
            <a:pPr algn="ctr">
              <a:lnSpc>
                <a:spcPct val="120000"/>
              </a:lnSpc>
            </a:pPr>
            <a:endParaRPr lang="en-US" altLang="ja-JP" dirty="0">
              <a:solidFill>
                <a:srgbClr val="404040"/>
              </a:solidFill>
              <a:latin typeface="Meiryo" panose="020B0604030504040204" pitchFamily="34" charset="-128"/>
              <a:ea typeface="Meiryo" panose="020B0604030504040204" pitchFamily="34" charset="-128"/>
              <a:cs typeface="メイリオ"/>
            </a:endParaRPr>
          </a:p>
        </p:txBody>
      </p:sp>
      <p:sp>
        <p:nvSpPr>
          <p:cNvPr id="22" name="テキスト ボックス 21">
            <a:extLst>
              <a:ext uri="{FF2B5EF4-FFF2-40B4-BE49-F238E27FC236}">
                <a16:creationId xmlns:a16="http://schemas.microsoft.com/office/drawing/2014/main" id="{2B56BB39-4D68-6042-9BA6-12CEC7051BC4}"/>
              </a:ext>
            </a:extLst>
          </p:cNvPr>
          <p:cNvSpPr txBox="1"/>
          <p:nvPr/>
        </p:nvSpPr>
        <p:spPr>
          <a:xfrm>
            <a:off x="4665450" y="1560650"/>
            <a:ext cx="570138" cy="1050698"/>
          </a:xfrm>
          <a:prstGeom prst="rect">
            <a:avLst/>
          </a:prstGeom>
          <a:solidFill>
            <a:schemeClr val="bg1"/>
          </a:solidFill>
          <a:ln w="19050">
            <a:solidFill>
              <a:schemeClr val="tx1">
                <a:lumMod val="75000"/>
                <a:lumOff val="25000"/>
              </a:schemeClr>
            </a:solidFill>
          </a:ln>
        </p:spPr>
        <p:txBody>
          <a:bodyPr vert="eaVert" wrap="square" lIns="144000" tIns="108000" bIns="108000" rtlCol="0" anchor="ctr">
            <a:spAutoFit/>
          </a:bodyPr>
          <a:lstStyle/>
          <a:p>
            <a:pPr algn="ctr">
              <a:lnSpc>
                <a:spcPct val="120000"/>
              </a:lnSpc>
            </a:pPr>
            <a:endParaRPr lang="en-US" altLang="ja-JP" dirty="0">
              <a:solidFill>
                <a:srgbClr val="404040"/>
              </a:solidFill>
              <a:latin typeface="Meiryo" panose="020B0604030504040204" pitchFamily="34" charset="-128"/>
              <a:ea typeface="Meiryo" panose="020B0604030504040204" pitchFamily="34" charset="-128"/>
              <a:cs typeface="メイリオ"/>
            </a:endParaRPr>
          </a:p>
        </p:txBody>
      </p:sp>
      <p:sp>
        <p:nvSpPr>
          <p:cNvPr id="32" name="テキスト ボックス 31">
            <a:extLst>
              <a:ext uri="{FF2B5EF4-FFF2-40B4-BE49-F238E27FC236}">
                <a16:creationId xmlns:a16="http://schemas.microsoft.com/office/drawing/2014/main" id="{63B0FBDE-74C6-4443-A724-039763C739A8}"/>
              </a:ext>
            </a:extLst>
          </p:cNvPr>
          <p:cNvSpPr txBox="1"/>
          <p:nvPr/>
        </p:nvSpPr>
        <p:spPr>
          <a:xfrm>
            <a:off x="463308" y="238540"/>
            <a:ext cx="2036135" cy="276999"/>
          </a:xfrm>
          <a:prstGeom prst="rect">
            <a:avLst/>
          </a:prstGeom>
          <a:noFill/>
        </p:spPr>
        <p:txBody>
          <a:bodyPr wrap="none" rtlCol="0">
            <a:spAutoFit/>
          </a:bodyPr>
          <a:lstStyle/>
          <a:p>
            <a:r>
              <a:rPr lang="en-US" altLang="ja-JP" sz="1200" b="1" dirty="0">
                <a:solidFill>
                  <a:schemeClr val="tx1">
                    <a:lumMod val="75000"/>
                    <a:lumOff val="25000"/>
                  </a:schemeClr>
                </a:solidFill>
                <a:latin typeface="Meiryo" panose="020B0604030504040204" pitchFamily="34" charset="-128"/>
                <a:ea typeface="Meiryo" panose="020B0604030504040204" pitchFamily="34" charset="-128"/>
              </a:rPr>
              <a:t>36_</a:t>
            </a:r>
            <a:r>
              <a:rPr lang="ja-JP" altLang="en-US" sz="1200" b="1" dirty="0">
                <a:solidFill>
                  <a:schemeClr val="tx1">
                    <a:lumMod val="75000"/>
                    <a:lumOff val="25000"/>
                  </a:schemeClr>
                </a:solidFill>
                <a:latin typeface="Meiryo" panose="020B0604030504040204" pitchFamily="34" charset="-128"/>
                <a:ea typeface="Meiryo" panose="020B0604030504040204" pitchFamily="34" charset="-128"/>
              </a:rPr>
              <a:t>ポジショニングマップ</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1" name="テキスト ボックス 10">
            <a:extLst>
              <a:ext uri="{FF2B5EF4-FFF2-40B4-BE49-F238E27FC236}">
                <a16:creationId xmlns:a16="http://schemas.microsoft.com/office/drawing/2014/main" id="{B153B0A3-7ECE-C347-9359-B66760653E4B}"/>
              </a:ext>
            </a:extLst>
          </p:cNvPr>
          <p:cNvSpPr txBox="1"/>
          <p:nvPr/>
        </p:nvSpPr>
        <p:spPr>
          <a:xfrm>
            <a:off x="7849455" y="3383714"/>
            <a:ext cx="956887" cy="350865"/>
          </a:xfrm>
          <a:prstGeom prst="rect">
            <a:avLst/>
          </a:prstGeom>
          <a:noFill/>
        </p:spPr>
        <p:txBody>
          <a:bodyPr wrap="square" rtlCol="0" anchor="b">
            <a:spAutoFit/>
          </a:bodyPr>
          <a:lstStyle/>
          <a:p>
            <a:pPr algn="ctr">
              <a:lnSpc>
                <a:spcPct val="120000"/>
              </a:lnSpc>
            </a:pPr>
            <a:r>
              <a:rPr lang="ja-JP" altLang="en-US" sz="1400" dirty="0">
                <a:solidFill>
                  <a:srgbClr val="404040"/>
                </a:solidFill>
                <a:latin typeface="Meiryo" panose="020B0604030504040204" pitchFamily="34" charset="-128"/>
                <a:ea typeface="Meiryo" panose="020B0604030504040204" pitchFamily="34" charset="-128"/>
                <a:cs typeface="メイリオ"/>
              </a:rPr>
              <a:t>要素</a:t>
            </a:r>
            <a:r>
              <a:rPr lang="en-US" altLang="ja-JP" sz="1400" dirty="0">
                <a:solidFill>
                  <a:srgbClr val="404040"/>
                </a:solidFill>
                <a:latin typeface="Meiryo" panose="020B0604030504040204" pitchFamily="34" charset="-128"/>
                <a:ea typeface="Meiryo" panose="020B0604030504040204" pitchFamily="34" charset="-128"/>
                <a:cs typeface="メイリオ"/>
              </a:rPr>
              <a:t>X</a:t>
            </a:r>
          </a:p>
        </p:txBody>
      </p:sp>
      <p:sp>
        <p:nvSpPr>
          <p:cNvPr id="12" name="テキスト ボックス 11">
            <a:extLst>
              <a:ext uri="{FF2B5EF4-FFF2-40B4-BE49-F238E27FC236}">
                <a16:creationId xmlns:a16="http://schemas.microsoft.com/office/drawing/2014/main" id="{5DCA608F-38C8-E64F-8C7F-A2C15E8ED141}"/>
              </a:ext>
            </a:extLst>
          </p:cNvPr>
          <p:cNvSpPr txBox="1"/>
          <p:nvPr/>
        </p:nvSpPr>
        <p:spPr>
          <a:xfrm>
            <a:off x="4728920" y="1704630"/>
            <a:ext cx="443198" cy="762738"/>
          </a:xfrm>
          <a:prstGeom prst="rect">
            <a:avLst/>
          </a:prstGeom>
          <a:noFill/>
        </p:spPr>
        <p:txBody>
          <a:bodyPr vert="eaVert" wrap="square" rtlCol="0" anchor="b">
            <a:spAutoFit/>
          </a:bodyPr>
          <a:lstStyle/>
          <a:p>
            <a:pPr algn="ctr">
              <a:lnSpc>
                <a:spcPct val="120000"/>
              </a:lnSpc>
            </a:pPr>
            <a:r>
              <a:rPr lang="ja-JP" altLang="en-US" sz="1400" dirty="0">
                <a:solidFill>
                  <a:srgbClr val="404040"/>
                </a:solidFill>
                <a:latin typeface="Meiryo" panose="020B0604030504040204" pitchFamily="34" charset="-128"/>
                <a:ea typeface="Meiryo" panose="020B0604030504040204" pitchFamily="34" charset="-128"/>
                <a:cs typeface="メイリオ"/>
              </a:rPr>
              <a:t>要素</a:t>
            </a:r>
            <a:r>
              <a:rPr lang="en-US" altLang="ja-JP" sz="1400" dirty="0">
                <a:solidFill>
                  <a:srgbClr val="404040"/>
                </a:solidFill>
                <a:latin typeface="Meiryo" panose="020B0604030504040204" pitchFamily="34" charset="-128"/>
                <a:ea typeface="Meiryo" panose="020B0604030504040204" pitchFamily="34" charset="-128"/>
                <a:cs typeface="メイリオ"/>
              </a:rPr>
              <a:t>Y</a:t>
            </a:r>
          </a:p>
        </p:txBody>
      </p:sp>
    </p:spTree>
    <p:extLst>
      <p:ext uri="{BB962C8B-B14F-4D97-AF65-F5344CB8AC3E}">
        <p14:creationId xmlns:p14="http://schemas.microsoft.com/office/powerpoint/2010/main" val="718662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467CDFE3-77AC-3B41-8FD7-A6FEE8D7CE70}"/>
              </a:ext>
            </a:extLst>
          </p:cNvPr>
          <p:cNvGrpSpPr/>
          <p:nvPr/>
        </p:nvGrpSpPr>
        <p:grpSpPr>
          <a:xfrm>
            <a:off x="337288" y="1758684"/>
            <a:ext cx="1368353" cy="335280"/>
            <a:chOff x="337288" y="1747635"/>
            <a:chExt cx="1368353" cy="335280"/>
          </a:xfrm>
        </p:grpSpPr>
        <p:sp>
          <p:nvSpPr>
            <p:cNvPr id="53" name="正方形/長方形 52">
              <a:extLst>
                <a:ext uri="{FF2B5EF4-FFF2-40B4-BE49-F238E27FC236}">
                  <a16:creationId xmlns:a16="http://schemas.microsoft.com/office/drawing/2014/main" id="{BB702D6C-2EAB-C94A-B56D-820B7C4AA23C}"/>
                </a:ext>
              </a:extLst>
            </p:cNvPr>
            <p:cNvSpPr/>
            <p:nvPr/>
          </p:nvSpPr>
          <p:spPr>
            <a:xfrm>
              <a:off x="337288" y="1747635"/>
              <a:ext cx="1368353" cy="335280"/>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1" name="テキスト ボックス 70">
              <a:extLst>
                <a:ext uri="{FF2B5EF4-FFF2-40B4-BE49-F238E27FC236}">
                  <a16:creationId xmlns:a16="http://schemas.microsoft.com/office/drawing/2014/main" id="{CCF4DCD5-3A17-C749-9EAE-13AAA966A083}"/>
                </a:ext>
              </a:extLst>
            </p:cNvPr>
            <p:cNvSpPr txBox="1"/>
            <p:nvPr/>
          </p:nvSpPr>
          <p:spPr>
            <a:xfrm>
              <a:off x="505940" y="1784470"/>
              <a:ext cx="1031051" cy="261610"/>
            </a:xfrm>
            <a:prstGeom prst="rect">
              <a:avLst/>
            </a:prstGeom>
            <a:noFill/>
          </p:spPr>
          <p:txBody>
            <a:bodyPr wrap="none" rtlCol="0" anchor="ctr">
              <a:spAutoFit/>
            </a:bodyPr>
            <a:lstStyle/>
            <a:p>
              <a:pPr algn="ctr"/>
              <a:r>
                <a:rPr lang="ja-JP" altLang="en-US" sz="1100" dirty="0">
                  <a:solidFill>
                    <a:srgbClr val="404040"/>
                  </a:solidFill>
                  <a:latin typeface="メイリオ"/>
                  <a:ea typeface="メイリオ"/>
                  <a:cs typeface="メイリオ"/>
                </a:rPr>
                <a:t>それはなぜ？</a:t>
              </a:r>
              <a:endParaRPr kumimoji="1" lang="ja-JP" altLang="en-US" sz="1600" dirty="0">
                <a:solidFill>
                  <a:srgbClr val="404040"/>
                </a:solidFill>
                <a:latin typeface="メイリオ"/>
                <a:ea typeface="メイリオ"/>
                <a:cs typeface="メイリオ"/>
              </a:endParaRPr>
            </a:p>
          </p:txBody>
        </p:sp>
      </p:grpSp>
      <p:grpSp>
        <p:nvGrpSpPr>
          <p:cNvPr id="19" name="グループ化 18">
            <a:extLst>
              <a:ext uri="{FF2B5EF4-FFF2-40B4-BE49-F238E27FC236}">
                <a16:creationId xmlns:a16="http://schemas.microsoft.com/office/drawing/2014/main" id="{323A53B2-CE99-1B4D-9346-5452D169F26A}"/>
              </a:ext>
            </a:extLst>
          </p:cNvPr>
          <p:cNvGrpSpPr/>
          <p:nvPr/>
        </p:nvGrpSpPr>
        <p:grpSpPr>
          <a:xfrm>
            <a:off x="337288" y="2696158"/>
            <a:ext cx="1368353" cy="335280"/>
            <a:chOff x="337288" y="1747635"/>
            <a:chExt cx="1368353" cy="335280"/>
          </a:xfrm>
        </p:grpSpPr>
        <p:sp>
          <p:nvSpPr>
            <p:cNvPr id="20" name="正方形/長方形 19">
              <a:extLst>
                <a:ext uri="{FF2B5EF4-FFF2-40B4-BE49-F238E27FC236}">
                  <a16:creationId xmlns:a16="http://schemas.microsoft.com/office/drawing/2014/main" id="{A69AAF39-5155-234A-BDA6-24A0783A1D59}"/>
                </a:ext>
              </a:extLst>
            </p:cNvPr>
            <p:cNvSpPr/>
            <p:nvPr/>
          </p:nvSpPr>
          <p:spPr>
            <a:xfrm>
              <a:off x="337288" y="1747635"/>
              <a:ext cx="1368353" cy="335280"/>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A2086D34-D0E0-7A43-9406-71D3C8B89DF5}"/>
                </a:ext>
              </a:extLst>
            </p:cNvPr>
            <p:cNvSpPr txBox="1"/>
            <p:nvPr/>
          </p:nvSpPr>
          <p:spPr>
            <a:xfrm>
              <a:off x="505940" y="1784470"/>
              <a:ext cx="1031051" cy="261610"/>
            </a:xfrm>
            <a:prstGeom prst="rect">
              <a:avLst/>
            </a:prstGeom>
            <a:noFill/>
          </p:spPr>
          <p:txBody>
            <a:bodyPr wrap="none" rtlCol="0" anchor="ctr">
              <a:spAutoFit/>
            </a:bodyPr>
            <a:lstStyle/>
            <a:p>
              <a:pPr algn="ctr"/>
              <a:r>
                <a:rPr lang="ja-JP" altLang="en-US" sz="1100" dirty="0">
                  <a:solidFill>
                    <a:srgbClr val="404040"/>
                  </a:solidFill>
                  <a:latin typeface="メイリオ"/>
                  <a:ea typeface="メイリオ"/>
                  <a:cs typeface="メイリオ"/>
                </a:rPr>
                <a:t>それはなぜ？</a:t>
              </a:r>
              <a:endParaRPr kumimoji="1" lang="ja-JP" altLang="en-US" sz="1600" dirty="0">
                <a:solidFill>
                  <a:srgbClr val="404040"/>
                </a:solidFill>
                <a:latin typeface="メイリオ"/>
                <a:ea typeface="メイリオ"/>
                <a:cs typeface="メイリオ"/>
              </a:endParaRPr>
            </a:p>
          </p:txBody>
        </p:sp>
      </p:grpSp>
      <p:grpSp>
        <p:nvGrpSpPr>
          <p:cNvPr id="22" name="グループ化 21">
            <a:extLst>
              <a:ext uri="{FF2B5EF4-FFF2-40B4-BE49-F238E27FC236}">
                <a16:creationId xmlns:a16="http://schemas.microsoft.com/office/drawing/2014/main" id="{3118B70F-3353-B84B-AA7F-8742CFFEA0DD}"/>
              </a:ext>
            </a:extLst>
          </p:cNvPr>
          <p:cNvGrpSpPr/>
          <p:nvPr/>
        </p:nvGrpSpPr>
        <p:grpSpPr>
          <a:xfrm>
            <a:off x="337288" y="3644683"/>
            <a:ext cx="1368353" cy="335280"/>
            <a:chOff x="337288" y="1747635"/>
            <a:chExt cx="1368353" cy="335280"/>
          </a:xfrm>
        </p:grpSpPr>
        <p:sp>
          <p:nvSpPr>
            <p:cNvPr id="23" name="正方形/長方形 22">
              <a:extLst>
                <a:ext uri="{FF2B5EF4-FFF2-40B4-BE49-F238E27FC236}">
                  <a16:creationId xmlns:a16="http://schemas.microsoft.com/office/drawing/2014/main" id="{493779B2-4EA6-F04B-A31E-9933541FD197}"/>
                </a:ext>
              </a:extLst>
            </p:cNvPr>
            <p:cNvSpPr/>
            <p:nvPr/>
          </p:nvSpPr>
          <p:spPr>
            <a:xfrm>
              <a:off x="337288" y="1747635"/>
              <a:ext cx="1368353" cy="335280"/>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9D75AB02-00A9-574F-82B2-66EEA8FEBAF1}"/>
                </a:ext>
              </a:extLst>
            </p:cNvPr>
            <p:cNvSpPr txBox="1"/>
            <p:nvPr/>
          </p:nvSpPr>
          <p:spPr>
            <a:xfrm>
              <a:off x="505940" y="1784470"/>
              <a:ext cx="1031051" cy="261610"/>
            </a:xfrm>
            <a:prstGeom prst="rect">
              <a:avLst/>
            </a:prstGeom>
            <a:noFill/>
          </p:spPr>
          <p:txBody>
            <a:bodyPr wrap="none" rtlCol="0" anchor="ctr">
              <a:spAutoFit/>
            </a:bodyPr>
            <a:lstStyle/>
            <a:p>
              <a:pPr algn="ctr"/>
              <a:r>
                <a:rPr lang="ja-JP" altLang="en-US" sz="1100" dirty="0">
                  <a:solidFill>
                    <a:srgbClr val="404040"/>
                  </a:solidFill>
                  <a:latin typeface="メイリオ"/>
                  <a:ea typeface="メイリオ"/>
                  <a:cs typeface="メイリオ"/>
                </a:rPr>
                <a:t>それはなぜ？</a:t>
              </a:r>
              <a:endParaRPr kumimoji="1" lang="ja-JP" altLang="en-US" sz="1600" dirty="0">
                <a:solidFill>
                  <a:srgbClr val="404040"/>
                </a:solidFill>
                <a:latin typeface="メイリオ"/>
                <a:ea typeface="メイリオ"/>
                <a:cs typeface="メイリオ"/>
              </a:endParaRPr>
            </a:p>
          </p:txBody>
        </p:sp>
      </p:grpSp>
      <p:grpSp>
        <p:nvGrpSpPr>
          <p:cNvPr id="25" name="グループ化 24">
            <a:extLst>
              <a:ext uri="{FF2B5EF4-FFF2-40B4-BE49-F238E27FC236}">
                <a16:creationId xmlns:a16="http://schemas.microsoft.com/office/drawing/2014/main" id="{A395B364-25D5-9D47-B4D7-B87C35440D94}"/>
              </a:ext>
            </a:extLst>
          </p:cNvPr>
          <p:cNvGrpSpPr/>
          <p:nvPr/>
        </p:nvGrpSpPr>
        <p:grpSpPr>
          <a:xfrm>
            <a:off x="337288" y="4593208"/>
            <a:ext cx="1368353" cy="335280"/>
            <a:chOff x="337288" y="1747635"/>
            <a:chExt cx="1368353" cy="335280"/>
          </a:xfrm>
        </p:grpSpPr>
        <p:sp>
          <p:nvSpPr>
            <p:cNvPr id="26" name="正方形/長方形 25">
              <a:extLst>
                <a:ext uri="{FF2B5EF4-FFF2-40B4-BE49-F238E27FC236}">
                  <a16:creationId xmlns:a16="http://schemas.microsoft.com/office/drawing/2014/main" id="{2155185F-413E-A449-9414-5792E5065B64}"/>
                </a:ext>
              </a:extLst>
            </p:cNvPr>
            <p:cNvSpPr/>
            <p:nvPr/>
          </p:nvSpPr>
          <p:spPr>
            <a:xfrm>
              <a:off x="337288" y="1747635"/>
              <a:ext cx="1368353" cy="335280"/>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B959562D-5248-E842-8B3F-714D9A5956A1}"/>
                </a:ext>
              </a:extLst>
            </p:cNvPr>
            <p:cNvSpPr txBox="1"/>
            <p:nvPr/>
          </p:nvSpPr>
          <p:spPr>
            <a:xfrm>
              <a:off x="505940" y="1784470"/>
              <a:ext cx="1031051" cy="261610"/>
            </a:xfrm>
            <a:prstGeom prst="rect">
              <a:avLst/>
            </a:prstGeom>
            <a:noFill/>
          </p:spPr>
          <p:txBody>
            <a:bodyPr wrap="none" rtlCol="0" anchor="ctr">
              <a:spAutoFit/>
            </a:bodyPr>
            <a:lstStyle/>
            <a:p>
              <a:pPr algn="ctr"/>
              <a:r>
                <a:rPr lang="ja-JP" altLang="en-US" sz="1100" dirty="0">
                  <a:solidFill>
                    <a:srgbClr val="404040"/>
                  </a:solidFill>
                  <a:latin typeface="メイリオ"/>
                  <a:ea typeface="メイリオ"/>
                  <a:cs typeface="メイリオ"/>
                </a:rPr>
                <a:t>それはなぜ？</a:t>
              </a:r>
              <a:endParaRPr kumimoji="1" lang="ja-JP" altLang="en-US" sz="1600" dirty="0">
                <a:solidFill>
                  <a:srgbClr val="404040"/>
                </a:solidFill>
                <a:latin typeface="メイリオ"/>
                <a:ea typeface="メイリオ"/>
                <a:cs typeface="メイリオ"/>
              </a:endParaRPr>
            </a:p>
          </p:txBody>
        </p:sp>
      </p:grpSp>
      <p:grpSp>
        <p:nvGrpSpPr>
          <p:cNvPr id="28" name="グループ化 27">
            <a:extLst>
              <a:ext uri="{FF2B5EF4-FFF2-40B4-BE49-F238E27FC236}">
                <a16:creationId xmlns:a16="http://schemas.microsoft.com/office/drawing/2014/main" id="{8D85B8AB-18DB-4841-8F7C-970A580A94DB}"/>
              </a:ext>
            </a:extLst>
          </p:cNvPr>
          <p:cNvGrpSpPr/>
          <p:nvPr/>
        </p:nvGrpSpPr>
        <p:grpSpPr>
          <a:xfrm>
            <a:off x="337288" y="5541730"/>
            <a:ext cx="1368353" cy="335280"/>
            <a:chOff x="337288" y="1747635"/>
            <a:chExt cx="1368353" cy="335280"/>
          </a:xfrm>
        </p:grpSpPr>
        <p:sp>
          <p:nvSpPr>
            <p:cNvPr id="29" name="正方形/長方形 28">
              <a:extLst>
                <a:ext uri="{FF2B5EF4-FFF2-40B4-BE49-F238E27FC236}">
                  <a16:creationId xmlns:a16="http://schemas.microsoft.com/office/drawing/2014/main" id="{89A325B3-7B1E-9342-8EF2-6DFAE6063A3C}"/>
                </a:ext>
              </a:extLst>
            </p:cNvPr>
            <p:cNvSpPr/>
            <p:nvPr/>
          </p:nvSpPr>
          <p:spPr>
            <a:xfrm>
              <a:off x="337288" y="1747635"/>
              <a:ext cx="1368353" cy="335280"/>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E146BB29-CE41-4044-BEB4-647CC2068012}"/>
                </a:ext>
              </a:extLst>
            </p:cNvPr>
            <p:cNvSpPr txBox="1"/>
            <p:nvPr/>
          </p:nvSpPr>
          <p:spPr>
            <a:xfrm>
              <a:off x="505940" y="1784470"/>
              <a:ext cx="1031051" cy="261610"/>
            </a:xfrm>
            <a:prstGeom prst="rect">
              <a:avLst/>
            </a:prstGeom>
            <a:noFill/>
          </p:spPr>
          <p:txBody>
            <a:bodyPr wrap="none" rtlCol="0" anchor="ctr">
              <a:spAutoFit/>
            </a:bodyPr>
            <a:lstStyle/>
            <a:p>
              <a:pPr algn="ctr"/>
              <a:r>
                <a:rPr lang="ja-JP" altLang="en-US" sz="1100" dirty="0">
                  <a:solidFill>
                    <a:srgbClr val="404040"/>
                  </a:solidFill>
                  <a:latin typeface="メイリオ"/>
                  <a:ea typeface="メイリオ"/>
                  <a:cs typeface="メイリオ"/>
                </a:rPr>
                <a:t>それはなぜ？</a:t>
              </a:r>
              <a:endParaRPr kumimoji="1" lang="ja-JP" altLang="en-US" sz="1600" dirty="0">
                <a:solidFill>
                  <a:srgbClr val="404040"/>
                </a:solidFill>
                <a:latin typeface="メイリオ"/>
                <a:ea typeface="メイリオ"/>
                <a:cs typeface="メイリオ"/>
              </a:endParaRPr>
            </a:p>
          </p:txBody>
        </p:sp>
      </p:grpSp>
      <p:sp>
        <p:nvSpPr>
          <p:cNvPr id="98" name="正方形/長方形 97">
            <a:extLst>
              <a:ext uri="{FF2B5EF4-FFF2-40B4-BE49-F238E27FC236}">
                <a16:creationId xmlns:a16="http://schemas.microsoft.com/office/drawing/2014/main" id="{2D30CB5C-9CC0-3143-9D28-F8FB7A55DADC}"/>
              </a:ext>
            </a:extLst>
          </p:cNvPr>
          <p:cNvSpPr/>
          <p:nvPr/>
        </p:nvSpPr>
        <p:spPr>
          <a:xfrm>
            <a:off x="337288" y="682812"/>
            <a:ext cx="9231425" cy="666883"/>
          </a:xfrm>
          <a:prstGeom prst="rect">
            <a:avLst/>
          </a:prstGeom>
          <a:solidFill>
            <a:schemeClr val="bg1"/>
          </a:solid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0" name="テキスト ボックス 49">
            <a:extLst>
              <a:ext uri="{FF2B5EF4-FFF2-40B4-BE49-F238E27FC236}">
                <a16:creationId xmlns:a16="http://schemas.microsoft.com/office/drawing/2014/main" id="{6617679F-E1EE-1A4E-95F9-15D2C3FF894A}"/>
              </a:ext>
            </a:extLst>
          </p:cNvPr>
          <p:cNvSpPr txBox="1"/>
          <p:nvPr/>
        </p:nvSpPr>
        <p:spPr>
          <a:xfrm>
            <a:off x="463308" y="238540"/>
            <a:ext cx="1420582" cy="276999"/>
          </a:xfrm>
          <a:prstGeom prst="rect">
            <a:avLst/>
          </a:prstGeom>
          <a:noFill/>
        </p:spPr>
        <p:txBody>
          <a:bodyPr wrap="none" rtlCol="0">
            <a:spAutoFit/>
          </a:bodyPr>
          <a:lstStyle/>
          <a:p>
            <a:r>
              <a:rPr kumimoji="1" lang="en-US" altLang="ja-JP" sz="1200" b="1" dirty="0">
                <a:solidFill>
                  <a:schemeClr val="tx1">
                    <a:lumMod val="75000"/>
                    <a:lumOff val="25000"/>
                  </a:schemeClr>
                </a:solidFill>
                <a:latin typeface="Meiryo" panose="020B0604030504040204" pitchFamily="34" charset="-128"/>
                <a:ea typeface="Meiryo" panose="020B0604030504040204" pitchFamily="34" charset="-128"/>
              </a:rPr>
              <a:t>03_</a:t>
            </a:r>
            <a:r>
              <a:rPr lang="ja-JP" altLang="en-US" sz="1200" b="1" dirty="0">
                <a:solidFill>
                  <a:schemeClr val="tx1">
                    <a:lumMod val="75000"/>
                    <a:lumOff val="25000"/>
                  </a:schemeClr>
                </a:solidFill>
                <a:latin typeface="Meiryo" panose="020B0604030504040204" pitchFamily="34" charset="-128"/>
                <a:ea typeface="Meiryo" panose="020B0604030504040204" pitchFamily="34" charset="-128"/>
              </a:rPr>
              <a:t>なぜなぜ分析</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51" name="二等辺三角形 154">
            <a:extLst>
              <a:ext uri="{FF2B5EF4-FFF2-40B4-BE49-F238E27FC236}">
                <a16:creationId xmlns:a16="http://schemas.microsoft.com/office/drawing/2014/main" id="{C582471B-6A93-1C41-957A-77E0ED80129B}"/>
              </a:ext>
            </a:extLst>
          </p:cNvPr>
          <p:cNvSpPr/>
          <p:nvPr/>
        </p:nvSpPr>
        <p:spPr>
          <a:xfrm rot="10800000">
            <a:off x="4632606" y="1431194"/>
            <a:ext cx="640788" cy="236927"/>
          </a:xfrm>
          <a:prstGeom prst="triangle">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66" name="直線コネクタ 65">
            <a:extLst>
              <a:ext uri="{FF2B5EF4-FFF2-40B4-BE49-F238E27FC236}">
                <a16:creationId xmlns:a16="http://schemas.microsoft.com/office/drawing/2014/main" id="{FD9E70FE-ADBE-1B4B-9CD4-D205A875FA92}"/>
              </a:ext>
            </a:extLst>
          </p:cNvPr>
          <p:cNvCxnSpPr/>
          <p:nvPr/>
        </p:nvCxnSpPr>
        <p:spPr>
          <a:xfrm>
            <a:off x="337287" y="2696158"/>
            <a:ext cx="9218390"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67" name="直線コネクタ 66">
            <a:extLst>
              <a:ext uri="{FF2B5EF4-FFF2-40B4-BE49-F238E27FC236}">
                <a16:creationId xmlns:a16="http://schemas.microsoft.com/office/drawing/2014/main" id="{938CBC68-CD8D-2D47-BAAA-22BAF1FF448F}"/>
              </a:ext>
            </a:extLst>
          </p:cNvPr>
          <p:cNvCxnSpPr/>
          <p:nvPr/>
        </p:nvCxnSpPr>
        <p:spPr>
          <a:xfrm>
            <a:off x="337287" y="3644683"/>
            <a:ext cx="9218390"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68" name="直線コネクタ 67">
            <a:extLst>
              <a:ext uri="{FF2B5EF4-FFF2-40B4-BE49-F238E27FC236}">
                <a16:creationId xmlns:a16="http://schemas.microsoft.com/office/drawing/2014/main" id="{9EE47009-A338-D14B-8B69-0899CA5815A5}"/>
              </a:ext>
            </a:extLst>
          </p:cNvPr>
          <p:cNvCxnSpPr/>
          <p:nvPr/>
        </p:nvCxnSpPr>
        <p:spPr>
          <a:xfrm>
            <a:off x="350323" y="4593208"/>
            <a:ext cx="9218390"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69" name="直線コネクタ 68">
            <a:extLst>
              <a:ext uri="{FF2B5EF4-FFF2-40B4-BE49-F238E27FC236}">
                <a16:creationId xmlns:a16="http://schemas.microsoft.com/office/drawing/2014/main" id="{B05E26E6-124C-0F49-97B3-288EA11EAD98}"/>
              </a:ext>
            </a:extLst>
          </p:cNvPr>
          <p:cNvCxnSpPr/>
          <p:nvPr/>
        </p:nvCxnSpPr>
        <p:spPr>
          <a:xfrm>
            <a:off x="350323" y="5541730"/>
            <a:ext cx="9218390"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00" name="正方形/長方形 99">
            <a:extLst>
              <a:ext uri="{FF2B5EF4-FFF2-40B4-BE49-F238E27FC236}">
                <a16:creationId xmlns:a16="http://schemas.microsoft.com/office/drawing/2014/main" id="{0D381706-9A41-A643-93AE-71F1F3C3FB6D}"/>
              </a:ext>
            </a:extLst>
          </p:cNvPr>
          <p:cNvSpPr/>
          <p:nvPr/>
        </p:nvSpPr>
        <p:spPr>
          <a:xfrm>
            <a:off x="337288" y="1758684"/>
            <a:ext cx="9231425" cy="4731569"/>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7358179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テキスト ボックス 13">
            <a:extLst>
              <a:ext uri="{FF2B5EF4-FFF2-40B4-BE49-F238E27FC236}">
                <a16:creationId xmlns:a16="http://schemas.microsoft.com/office/drawing/2014/main" id="{B1D621F7-DC66-0A4D-8379-CF4B31573BAE}"/>
              </a:ext>
            </a:extLst>
          </p:cNvPr>
          <p:cNvSpPr txBox="1"/>
          <p:nvPr/>
        </p:nvSpPr>
        <p:spPr>
          <a:xfrm>
            <a:off x="463308" y="238540"/>
            <a:ext cx="2497800" cy="276999"/>
          </a:xfrm>
          <a:prstGeom prst="rect">
            <a:avLst/>
          </a:prstGeom>
          <a:noFill/>
        </p:spPr>
        <p:txBody>
          <a:bodyPr wrap="none" rtlCol="0">
            <a:spAutoFit/>
          </a:bodyPr>
          <a:lstStyle/>
          <a:p>
            <a:r>
              <a:rPr lang="en-US" altLang="ja-JP" sz="1200" b="1" dirty="0">
                <a:solidFill>
                  <a:schemeClr val="tx1">
                    <a:lumMod val="75000"/>
                    <a:lumOff val="25000"/>
                  </a:schemeClr>
                </a:solidFill>
                <a:latin typeface="Meiryo" panose="020B0604030504040204" pitchFamily="34" charset="-128"/>
                <a:ea typeface="Meiryo" panose="020B0604030504040204" pitchFamily="34" charset="-128"/>
              </a:rPr>
              <a:t>37_</a:t>
            </a:r>
            <a:r>
              <a:rPr lang="ja-JP" altLang="en-US" sz="1200" b="1" dirty="0">
                <a:solidFill>
                  <a:schemeClr val="tx1">
                    <a:lumMod val="75000"/>
                    <a:lumOff val="25000"/>
                  </a:schemeClr>
                </a:solidFill>
                <a:latin typeface="Meiryo" panose="020B0604030504040204" pitchFamily="34" charset="-128"/>
                <a:ea typeface="Meiryo" panose="020B0604030504040204" pitchFamily="34" charset="-128"/>
              </a:rPr>
              <a:t>ビジネスモデル・キャンバス</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6" name="正方形/長方形 5">
            <a:extLst>
              <a:ext uri="{FF2B5EF4-FFF2-40B4-BE49-F238E27FC236}">
                <a16:creationId xmlns:a16="http://schemas.microsoft.com/office/drawing/2014/main" id="{3A9A2BD3-86FD-204C-ADB4-EB4029972665}"/>
              </a:ext>
            </a:extLst>
          </p:cNvPr>
          <p:cNvSpPr/>
          <p:nvPr/>
        </p:nvSpPr>
        <p:spPr>
          <a:xfrm>
            <a:off x="337288" y="682813"/>
            <a:ext cx="9231425" cy="5409874"/>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8" name="直線コネクタ 7">
            <a:extLst>
              <a:ext uri="{FF2B5EF4-FFF2-40B4-BE49-F238E27FC236}">
                <a16:creationId xmlns:a16="http://schemas.microsoft.com/office/drawing/2014/main" id="{4363CE4D-10BF-1A4C-9072-6F71871A18DB}"/>
              </a:ext>
            </a:extLst>
          </p:cNvPr>
          <p:cNvCxnSpPr>
            <a:cxnSpLocks/>
          </p:cNvCxnSpPr>
          <p:nvPr/>
        </p:nvCxnSpPr>
        <p:spPr>
          <a:xfrm>
            <a:off x="2191535" y="2486105"/>
            <a:ext cx="1843881"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9" name="直線コネクタ 8">
            <a:extLst>
              <a:ext uri="{FF2B5EF4-FFF2-40B4-BE49-F238E27FC236}">
                <a16:creationId xmlns:a16="http://schemas.microsoft.com/office/drawing/2014/main" id="{564C593F-3187-B14D-A9C5-B9C43942A326}"/>
              </a:ext>
            </a:extLst>
          </p:cNvPr>
          <p:cNvCxnSpPr/>
          <p:nvPr/>
        </p:nvCxnSpPr>
        <p:spPr>
          <a:xfrm>
            <a:off x="347654" y="4289396"/>
            <a:ext cx="9219407"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1" name="直線コネクタ 10">
            <a:extLst>
              <a:ext uri="{FF2B5EF4-FFF2-40B4-BE49-F238E27FC236}">
                <a16:creationId xmlns:a16="http://schemas.microsoft.com/office/drawing/2014/main" id="{081F16CE-91E7-AF40-846D-132B4A033FD4}"/>
              </a:ext>
            </a:extLst>
          </p:cNvPr>
          <p:cNvCxnSpPr>
            <a:cxnSpLocks/>
          </p:cNvCxnSpPr>
          <p:nvPr/>
        </p:nvCxnSpPr>
        <p:spPr>
          <a:xfrm>
            <a:off x="2191535" y="682813"/>
            <a:ext cx="0" cy="3606582"/>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5" name="直線コネクタ 14">
            <a:extLst>
              <a:ext uri="{FF2B5EF4-FFF2-40B4-BE49-F238E27FC236}">
                <a16:creationId xmlns:a16="http://schemas.microsoft.com/office/drawing/2014/main" id="{EC5C6DAD-8080-4F42-9016-9EA3AE75DC80}"/>
              </a:ext>
            </a:extLst>
          </p:cNvPr>
          <p:cNvCxnSpPr>
            <a:cxnSpLocks/>
          </p:cNvCxnSpPr>
          <p:nvPr/>
        </p:nvCxnSpPr>
        <p:spPr>
          <a:xfrm>
            <a:off x="4035416" y="682813"/>
            <a:ext cx="0" cy="3606582"/>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9" name="直線コネクタ 18">
            <a:extLst>
              <a:ext uri="{FF2B5EF4-FFF2-40B4-BE49-F238E27FC236}">
                <a16:creationId xmlns:a16="http://schemas.microsoft.com/office/drawing/2014/main" id="{A7C5FF7B-0907-734F-A61C-BC2C2187188B}"/>
              </a:ext>
            </a:extLst>
          </p:cNvPr>
          <p:cNvCxnSpPr>
            <a:cxnSpLocks/>
          </p:cNvCxnSpPr>
          <p:nvPr/>
        </p:nvCxnSpPr>
        <p:spPr>
          <a:xfrm>
            <a:off x="5879297" y="682813"/>
            <a:ext cx="0" cy="3606582"/>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0" name="直線コネクタ 19">
            <a:extLst>
              <a:ext uri="{FF2B5EF4-FFF2-40B4-BE49-F238E27FC236}">
                <a16:creationId xmlns:a16="http://schemas.microsoft.com/office/drawing/2014/main" id="{DD244B29-FBFA-F746-9EF5-B5E446597C23}"/>
              </a:ext>
            </a:extLst>
          </p:cNvPr>
          <p:cNvCxnSpPr>
            <a:cxnSpLocks/>
          </p:cNvCxnSpPr>
          <p:nvPr/>
        </p:nvCxnSpPr>
        <p:spPr>
          <a:xfrm>
            <a:off x="7723178" y="682813"/>
            <a:ext cx="0" cy="3606582"/>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2" name="直線コネクタ 21">
            <a:extLst>
              <a:ext uri="{FF2B5EF4-FFF2-40B4-BE49-F238E27FC236}">
                <a16:creationId xmlns:a16="http://schemas.microsoft.com/office/drawing/2014/main" id="{379992A1-BC77-5441-905A-10BDE83A4270}"/>
              </a:ext>
            </a:extLst>
          </p:cNvPr>
          <p:cNvCxnSpPr>
            <a:cxnSpLocks/>
          </p:cNvCxnSpPr>
          <p:nvPr/>
        </p:nvCxnSpPr>
        <p:spPr>
          <a:xfrm>
            <a:off x="4953001" y="4289396"/>
            <a:ext cx="0" cy="180329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6" name="直線コネクタ 25">
            <a:extLst>
              <a:ext uri="{FF2B5EF4-FFF2-40B4-BE49-F238E27FC236}">
                <a16:creationId xmlns:a16="http://schemas.microsoft.com/office/drawing/2014/main" id="{F18959A1-ECF9-F940-BDFF-20C54E7C2F9B}"/>
              </a:ext>
            </a:extLst>
          </p:cNvPr>
          <p:cNvCxnSpPr>
            <a:cxnSpLocks/>
          </p:cNvCxnSpPr>
          <p:nvPr/>
        </p:nvCxnSpPr>
        <p:spPr>
          <a:xfrm>
            <a:off x="5879297" y="2486105"/>
            <a:ext cx="1843881"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grpSp>
        <p:nvGrpSpPr>
          <p:cNvPr id="30" name="グループ化 29">
            <a:extLst>
              <a:ext uri="{FF2B5EF4-FFF2-40B4-BE49-F238E27FC236}">
                <a16:creationId xmlns:a16="http://schemas.microsoft.com/office/drawing/2014/main" id="{AEB7541B-7C79-6448-8B7D-7B345B2A75C4}"/>
              </a:ext>
            </a:extLst>
          </p:cNvPr>
          <p:cNvGrpSpPr/>
          <p:nvPr/>
        </p:nvGrpSpPr>
        <p:grpSpPr>
          <a:xfrm>
            <a:off x="426739" y="782203"/>
            <a:ext cx="1389987" cy="338554"/>
            <a:chOff x="403674" y="755374"/>
            <a:chExt cx="1389987" cy="338554"/>
          </a:xfrm>
        </p:grpSpPr>
        <p:sp>
          <p:nvSpPr>
            <p:cNvPr id="28" name="テキスト ボックス 27">
              <a:extLst>
                <a:ext uri="{FF2B5EF4-FFF2-40B4-BE49-F238E27FC236}">
                  <a16:creationId xmlns:a16="http://schemas.microsoft.com/office/drawing/2014/main" id="{91034FF3-8531-BC49-BD32-FC3A4C5A9AA2}"/>
                </a:ext>
              </a:extLst>
            </p:cNvPr>
            <p:cNvSpPr txBox="1"/>
            <p:nvPr/>
          </p:nvSpPr>
          <p:spPr>
            <a:xfrm>
              <a:off x="403674" y="755374"/>
              <a:ext cx="478016" cy="338554"/>
            </a:xfrm>
            <a:prstGeom prst="rect">
              <a:avLst/>
            </a:prstGeom>
            <a:noFill/>
          </p:spPr>
          <p:txBody>
            <a:bodyPr wrap="none" rtlCol="0">
              <a:spAutoFit/>
            </a:bodyPr>
            <a:lstStyle/>
            <a:p>
              <a:r>
                <a:rPr lang="en-US" altLang="ja-JP" sz="1600" b="1" dirty="0">
                  <a:latin typeface="Meiryo" panose="020B0604030504040204" pitchFamily="34" charset="-128"/>
                  <a:ea typeface="Meiryo" panose="020B0604030504040204" pitchFamily="34" charset="-128"/>
                </a:rPr>
                <a:t>K</a:t>
              </a:r>
              <a:r>
                <a:rPr kumimoji="1" lang="en-US" altLang="ja-JP" sz="1600" b="1" dirty="0">
                  <a:latin typeface="Meiryo" panose="020B0604030504040204" pitchFamily="34" charset="-128"/>
                  <a:ea typeface="Meiryo" panose="020B0604030504040204" pitchFamily="34" charset="-128"/>
                </a:rPr>
                <a:t>P</a:t>
              </a:r>
              <a:endParaRPr kumimoji="1" lang="ja-JP" altLang="en-US" sz="1600" b="1" dirty="0">
                <a:latin typeface="Meiryo" panose="020B0604030504040204" pitchFamily="34" charset="-128"/>
                <a:ea typeface="Meiryo" panose="020B0604030504040204" pitchFamily="34" charset="-128"/>
              </a:endParaRPr>
            </a:p>
          </p:txBody>
        </p:sp>
        <p:sp>
          <p:nvSpPr>
            <p:cNvPr id="29" name="テキスト ボックス 28">
              <a:extLst>
                <a:ext uri="{FF2B5EF4-FFF2-40B4-BE49-F238E27FC236}">
                  <a16:creationId xmlns:a16="http://schemas.microsoft.com/office/drawing/2014/main" id="{E4308F57-177F-A244-9B30-7D066E2443E7}"/>
                </a:ext>
              </a:extLst>
            </p:cNvPr>
            <p:cNvSpPr txBox="1"/>
            <p:nvPr/>
          </p:nvSpPr>
          <p:spPr>
            <a:xfrm>
              <a:off x="711313" y="801541"/>
              <a:ext cx="1082348" cy="246221"/>
            </a:xfrm>
            <a:prstGeom prst="rect">
              <a:avLst/>
            </a:prstGeom>
            <a:noFill/>
          </p:spPr>
          <p:txBody>
            <a:bodyPr wrap="none" rtlCol="0">
              <a:spAutoFit/>
            </a:bodyPr>
            <a:lstStyle/>
            <a:p>
              <a:r>
                <a:rPr kumimoji="1" lang="ja-JP" altLang="en-US" sz="1000" b="1" dirty="0">
                  <a:latin typeface="Meiryo" panose="020B0604030504040204" pitchFamily="34" charset="-128"/>
                  <a:ea typeface="Meiryo" panose="020B0604030504040204" pitchFamily="34" charset="-128"/>
                </a:rPr>
                <a:t>キーパートナー</a:t>
              </a:r>
            </a:p>
          </p:txBody>
        </p:sp>
      </p:grpSp>
      <p:grpSp>
        <p:nvGrpSpPr>
          <p:cNvPr id="31" name="グループ化 30">
            <a:extLst>
              <a:ext uri="{FF2B5EF4-FFF2-40B4-BE49-F238E27FC236}">
                <a16:creationId xmlns:a16="http://schemas.microsoft.com/office/drawing/2014/main" id="{15E85248-F17A-2A4A-9305-8E1096D69202}"/>
              </a:ext>
            </a:extLst>
          </p:cNvPr>
          <p:cNvGrpSpPr/>
          <p:nvPr/>
        </p:nvGrpSpPr>
        <p:grpSpPr>
          <a:xfrm>
            <a:off x="2280986" y="782203"/>
            <a:ext cx="1389987" cy="338554"/>
            <a:chOff x="403674" y="755374"/>
            <a:chExt cx="1389987" cy="338554"/>
          </a:xfrm>
        </p:grpSpPr>
        <p:sp>
          <p:nvSpPr>
            <p:cNvPr id="32" name="テキスト ボックス 31">
              <a:extLst>
                <a:ext uri="{FF2B5EF4-FFF2-40B4-BE49-F238E27FC236}">
                  <a16:creationId xmlns:a16="http://schemas.microsoft.com/office/drawing/2014/main" id="{E062685B-5DF1-7C4C-A367-0F93CFF51214}"/>
                </a:ext>
              </a:extLst>
            </p:cNvPr>
            <p:cNvSpPr txBox="1"/>
            <p:nvPr/>
          </p:nvSpPr>
          <p:spPr>
            <a:xfrm>
              <a:off x="403674" y="755374"/>
              <a:ext cx="489236" cy="338554"/>
            </a:xfrm>
            <a:prstGeom prst="rect">
              <a:avLst/>
            </a:prstGeom>
            <a:noFill/>
          </p:spPr>
          <p:txBody>
            <a:bodyPr wrap="none" rtlCol="0">
              <a:spAutoFit/>
            </a:bodyPr>
            <a:lstStyle/>
            <a:p>
              <a:r>
                <a:rPr lang="en-US" altLang="ja-JP" sz="1600" b="1" dirty="0">
                  <a:latin typeface="Meiryo" panose="020B0604030504040204" pitchFamily="34" charset="-128"/>
                  <a:ea typeface="Meiryo" panose="020B0604030504040204" pitchFamily="34" charset="-128"/>
                </a:rPr>
                <a:t>KA</a:t>
              </a:r>
              <a:endParaRPr kumimoji="1" lang="ja-JP" altLang="en-US" sz="1600" b="1" dirty="0">
                <a:latin typeface="Meiryo" panose="020B0604030504040204" pitchFamily="34" charset="-128"/>
                <a:ea typeface="Meiryo" panose="020B0604030504040204" pitchFamily="34" charset="-128"/>
              </a:endParaRPr>
            </a:p>
          </p:txBody>
        </p:sp>
        <p:sp>
          <p:nvSpPr>
            <p:cNvPr id="33" name="テキスト ボックス 32">
              <a:extLst>
                <a:ext uri="{FF2B5EF4-FFF2-40B4-BE49-F238E27FC236}">
                  <a16:creationId xmlns:a16="http://schemas.microsoft.com/office/drawing/2014/main" id="{826BB563-0CE6-EA46-9C1C-D08EFBF85BC6}"/>
                </a:ext>
              </a:extLst>
            </p:cNvPr>
            <p:cNvSpPr txBox="1"/>
            <p:nvPr/>
          </p:nvSpPr>
          <p:spPr>
            <a:xfrm>
              <a:off x="711313" y="801541"/>
              <a:ext cx="1082348" cy="246221"/>
            </a:xfrm>
            <a:prstGeom prst="rect">
              <a:avLst/>
            </a:prstGeom>
            <a:noFill/>
          </p:spPr>
          <p:txBody>
            <a:bodyPr wrap="none" rtlCol="0">
              <a:spAutoFit/>
            </a:bodyPr>
            <a:lstStyle/>
            <a:p>
              <a:r>
                <a:rPr kumimoji="1" lang="ja-JP" altLang="en-US" sz="1000" b="1" dirty="0">
                  <a:latin typeface="Meiryo" panose="020B0604030504040204" pitchFamily="34" charset="-128"/>
                  <a:ea typeface="Meiryo" panose="020B0604030504040204" pitchFamily="34" charset="-128"/>
                </a:rPr>
                <a:t>キーアクション</a:t>
              </a:r>
              <a:endParaRPr kumimoji="1" lang="en-US" altLang="ja-JP" sz="1000" b="1" dirty="0">
                <a:latin typeface="Meiryo" panose="020B0604030504040204" pitchFamily="34" charset="-128"/>
                <a:ea typeface="Meiryo" panose="020B0604030504040204" pitchFamily="34" charset="-128"/>
              </a:endParaRPr>
            </a:p>
          </p:txBody>
        </p:sp>
      </p:grpSp>
      <p:grpSp>
        <p:nvGrpSpPr>
          <p:cNvPr id="34" name="グループ化 33">
            <a:extLst>
              <a:ext uri="{FF2B5EF4-FFF2-40B4-BE49-F238E27FC236}">
                <a16:creationId xmlns:a16="http://schemas.microsoft.com/office/drawing/2014/main" id="{B0BA39F3-F8D1-EE4F-A161-1BBDD5182828}"/>
              </a:ext>
            </a:extLst>
          </p:cNvPr>
          <p:cNvGrpSpPr/>
          <p:nvPr/>
        </p:nvGrpSpPr>
        <p:grpSpPr>
          <a:xfrm>
            <a:off x="4124867" y="782203"/>
            <a:ext cx="1005266" cy="338554"/>
            <a:chOff x="403674" y="755374"/>
            <a:chExt cx="1005266" cy="338554"/>
          </a:xfrm>
        </p:grpSpPr>
        <p:sp>
          <p:nvSpPr>
            <p:cNvPr id="35" name="テキスト ボックス 34">
              <a:extLst>
                <a:ext uri="{FF2B5EF4-FFF2-40B4-BE49-F238E27FC236}">
                  <a16:creationId xmlns:a16="http://schemas.microsoft.com/office/drawing/2014/main" id="{00027D4E-038F-EF40-87FB-56785210AB66}"/>
                </a:ext>
              </a:extLst>
            </p:cNvPr>
            <p:cNvSpPr txBox="1"/>
            <p:nvPr/>
          </p:nvSpPr>
          <p:spPr>
            <a:xfrm>
              <a:off x="403674" y="755374"/>
              <a:ext cx="474810" cy="338554"/>
            </a:xfrm>
            <a:prstGeom prst="rect">
              <a:avLst/>
            </a:prstGeom>
            <a:noFill/>
          </p:spPr>
          <p:txBody>
            <a:bodyPr wrap="none" rtlCol="0">
              <a:spAutoFit/>
            </a:bodyPr>
            <a:lstStyle/>
            <a:p>
              <a:r>
                <a:rPr kumimoji="1" lang="en-US" altLang="ja-JP" sz="1600" b="1" dirty="0">
                  <a:latin typeface="Meiryo" panose="020B0604030504040204" pitchFamily="34" charset="-128"/>
                  <a:ea typeface="Meiryo" panose="020B0604030504040204" pitchFamily="34" charset="-128"/>
                </a:rPr>
                <a:t>VP</a:t>
              </a:r>
              <a:endParaRPr kumimoji="1" lang="ja-JP" altLang="en-US" sz="1600" b="1" dirty="0">
                <a:latin typeface="Meiryo" panose="020B0604030504040204" pitchFamily="34" charset="-128"/>
                <a:ea typeface="Meiryo" panose="020B0604030504040204" pitchFamily="34" charset="-128"/>
              </a:endParaRPr>
            </a:p>
          </p:txBody>
        </p:sp>
        <p:sp>
          <p:nvSpPr>
            <p:cNvPr id="36" name="テキスト ボックス 35">
              <a:extLst>
                <a:ext uri="{FF2B5EF4-FFF2-40B4-BE49-F238E27FC236}">
                  <a16:creationId xmlns:a16="http://schemas.microsoft.com/office/drawing/2014/main" id="{6597792B-78C2-4049-8752-A8FE9A5DA366}"/>
                </a:ext>
              </a:extLst>
            </p:cNvPr>
            <p:cNvSpPr txBox="1"/>
            <p:nvPr/>
          </p:nvSpPr>
          <p:spPr>
            <a:xfrm>
              <a:off x="711313" y="801541"/>
              <a:ext cx="697627" cy="246221"/>
            </a:xfrm>
            <a:prstGeom prst="rect">
              <a:avLst/>
            </a:prstGeom>
            <a:noFill/>
          </p:spPr>
          <p:txBody>
            <a:bodyPr wrap="none" rtlCol="0">
              <a:spAutoFit/>
            </a:bodyPr>
            <a:lstStyle/>
            <a:p>
              <a:r>
                <a:rPr kumimoji="1" lang="ja-JP" altLang="en-US" sz="1000" b="1" dirty="0">
                  <a:latin typeface="Meiryo" panose="020B0604030504040204" pitchFamily="34" charset="-128"/>
                  <a:ea typeface="Meiryo" panose="020B0604030504040204" pitchFamily="34" charset="-128"/>
                </a:rPr>
                <a:t>価値提案</a:t>
              </a:r>
            </a:p>
          </p:txBody>
        </p:sp>
      </p:grpSp>
      <p:grpSp>
        <p:nvGrpSpPr>
          <p:cNvPr id="37" name="グループ化 36">
            <a:extLst>
              <a:ext uri="{FF2B5EF4-FFF2-40B4-BE49-F238E27FC236}">
                <a16:creationId xmlns:a16="http://schemas.microsoft.com/office/drawing/2014/main" id="{E2F1A87D-5F46-6A49-8C81-DC0BF58EF9AC}"/>
              </a:ext>
            </a:extLst>
          </p:cNvPr>
          <p:cNvGrpSpPr/>
          <p:nvPr/>
        </p:nvGrpSpPr>
        <p:grpSpPr>
          <a:xfrm>
            <a:off x="5968748" y="782203"/>
            <a:ext cx="1261746" cy="338554"/>
            <a:chOff x="403674" y="755374"/>
            <a:chExt cx="1261746" cy="338554"/>
          </a:xfrm>
        </p:grpSpPr>
        <p:sp>
          <p:nvSpPr>
            <p:cNvPr id="38" name="テキスト ボックス 37">
              <a:extLst>
                <a:ext uri="{FF2B5EF4-FFF2-40B4-BE49-F238E27FC236}">
                  <a16:creationId xmlns:a16="http://schemas.microsoft.com/office/drawing/2014/main" id="{66641201-919B-9B40-A04E-A43C66422BB3}"/>
                </a:ext>
              </a:extLst>
            </p:cNvPr>
            <p:cNvSpPr txBox="1"/>
            <p:nvPr/>
          </p:nvSpPr>
          <p:spPr>
            <a:xfrm>
              <a:off x="403674" y="755374"/>
              <a:ext cx="479618" cy="338554"/>
            </a:xfrm>
            <a:prstGeom prst="rect">
              <a:avLst/>
            </a:prstGeom>
            <a:noFill/>
          </p:spPr>
          <p:txBody>
            <a:bodyPr wrap="none" rtlCol="0">
              <a:spAutoFit/>
            </a:bodyPr>
            <a:lstStyle/>
            <a:p>
              <a:r>
                <a:rPr kumimoji="1" lang="en-US" altLang="ja-JP" sz="1600" b="1" dirty="0">
                  <a:latin typeface="Meiryo" panose="020B0604030504040204" pitchFamily="34" charset="-128"/>
                  <a:ea typeface="Meiryo" panose="020B0604030504040204" pitchFamily="34" charset="-128"/>
                </a:rPr>
                <a:t>CR</a:t>
              </a:r>
              <a:endParaRPr kumimoji="1" lang="ja-JP" altLang="en-US" sz="1600" b="1" dirty="0">
                <a:latin typeface="Meiryo" panose="020B0604030504040204" pitchFamily="34" charset="-128"/>
                <a:ea typeface="Meiryo" panose="020B0604030504040204" pitchFamily="34" charset="-128"/>
              </a:endParaRPr>
            </a:p>
          </p:txBody>
        </p:sp>
        <p:sp>
          <p:nvSpPr>
            <p:cNvPr id="39" name="テキスト ボックス 38">
              <a:extLst>
                <a:ext uri="{FF2B5EF4-FFF2-40B4-BE49-F238E27FC236}">
                  <a16:creationId xmlns:a16="http://schemas.microsoft.com/office/drawing/2014/main" id="{6E3A83CB-B70D-2043-9490-5C235D8489AD}"/>
                </a:ext>
              </a:extLst>
            </p:cNvPr>
            <p:cNvSpPr txBox="1"/>
            <p:nvPr/>
          </p:nvSpPr>
          <p:spPr>
            <a:xfrm>
              <a:off x="711313" y="801541"/>
              <a:ext cx="954107" cy="246221"/>
            </a:xfrm>
            <a:prstGeom prst="rect">
              <a:avLst/>
            </a:prstGeom>
            <a:noFill/>
          </p:spPr>
          <p:txBody>
            <a:bodyPr wrap="none" rtlCol="0">
              <a:spAutoFit/>
            </a:bodyPr>
            <a:lstStyle/>
            <a:p>
              <a:r>
                <a:rPr lang="ja-JP" altLang="en-US" sz="1000" b="1" dirty="0">
                  <a:latin typeface="Meiryo" panose="020B0604030504040204" pitchFamily="34" charset="-128"/>
                  <a:ea typeface="Meiryo" panose="020B0604030504040204" pitchFamily="34" charset="-128"/>
                </a:rPr>
                <a:t>顧客との関係</a:t>
              </a:r>
              <a:endParaRPr kumimoji="1" lang="ja-JP" altLang="en-US" sz="1000" b="1" dirty="0">
                <a:latin typeface="Meiryo" panose="020B0604030504040204" pitchFamily="34" charset="-128"/>
                <a:ea typeface="Meiryo" panose="020B0604030504040204" pitchFamily="34" charset="-128"/>
              </a:endParaRPr>
            </a:p>
          </p:txBody>
        </p:sp>
      </p:grpSp>
      <p:grpSp>
        <p:nvGrpSpPr>
          <p:cNvPr id="40" name="グループ化 39">
            <a:extLst>
              <a:ext uri="{FF2B5EF4-FFF2-40B4-BE49-F238E27FC236}">
                <a16:creationId xmlns:a16="http://schemas.microsoft.com/office/drawing/2014/main" id="{83B2A797-C446-8D4D-ADCA-E0F5AB24F233}"/>
              </a:ext>
            </a:extLst>
          </p:cNvPr>
          <p:cNvGrpSpPr/>
          <p:nvPr/>
        </p:nvGrpSpPr>
        <p:grpSpPr>
          <a:xfrm>
            <a:off x="7812629" y="782203"/>
            <a:ext cx="1389987" cy="338554"/>
            <a:chOff x="403674" y="755374"/>
            <a:chExt cx="1389987" cy="338554"/>
          </a:xfrm>
        </p:grpSpPr>
        <p:sp>
          <p:nvSpPr>
            <p:cNvPr id="41" name="テキスト ボックス 40">
              <a:extLst>
                <a:ext uri="{FF2B5EF4-FFF2-40B4-BE49-F238E27FC236}">
                  <a16:creationId xmlns:a16="http://schemas.microsoft.com/office/drawing/2014/main" id="{809409D5-5F4B-0B46-AA27-71350547BB4D}"/>
                </a:ext>
              </a:extLst>
            </p:cNvPr>
            <p:cNvSpPr txBox="1"/>
            <p:nvPr/>
          </p:nvSpPr>
          <p:spPr>
            <a:xfrm>
              <a:off x="403674" y="755374"/>
              <a:ext cx="462178" cy="338554"/>
            </a:xfrm>
            <a:prstGeom prst="rect">
              <a:avLst/>
            </a:prstGeom>
            <a:noFill/>
          </p:spPr>
          <p:txBody>
            <a:bodyPr wrap="none" rtlCol="0">
              <a:spAutoFit/>
            </a:bodyPr>
            <a:lstStyle/>
            <a:p>
              <a:r>
                <a:rPr kumimoji="1" lang="en-US" altLang="ja-JP" sz="1600" b="1" dirty="0">
                  <a:latin typeface="Meiryo" panose="020B0604030504040204" pitchFamily="34" charset="-128"/>
                  <a:ea typeface="Meiryo" panose="020B0604030504040204" pitchFamily="34" charset="-128"/>
                </a:rPr>
                <a:t>CS</a:t>
              </a:r>
              <a:endParaRPr kumimoji="1" lang="ja-JP" altLang="en-US" sz="1600" b="1" dirty="0">
                <a:latin typeface="Meiryo" panose="020B0604030504040204" pitchFamily="34" charset="-128"/>
                <a:ea typeface="Meiryo" panose="020B0604030504040204" pitchFamily="34" charset="-128"/>
              </a:endParaRPr>
            </a:p>
          </p:txBody>
        </p:sp>
        <p:sp>
          <p:nvSpPr>
            <p:cNvPr id="42" name="テキスト ボックス 41">
              <a:extLst>
                <a:ext uri="{FF2B5EF4-FFF2-40B4-BE49-F238E27FC236}">
                  <a16:creationId xmlns:a16="http://schemas.microsoft.com/office/drawing/2014/main" id="{B0DC0A1C-35E5-FB47-B58A-C523B00F8EE8}"/>
                </a:ext>
              </a:extLst>
            </p:cNvPr>
            <p:cNvSpPr txBox="1"/>
            <p:nvPr/>
          </p:nvSpPr>
          <p:spPr>
            <a:xfrm>
              <a:off x="711313" y="801541"/>
              <a:ext cx="1082348" cy="246221"/>
            </a:xfrm>
            <a:prstGeom prst="rect">
              <a:avLst/>
            </a:prstGeom>
            <a:noFill/>
          </p:spPr>
          <p:txBody>
            <a:bodyPr wrap="none" rtlCol="0">
              <a:spAutoFit/>
            </a:bodyPr>
            <a:lstStyle/>
            <a:p>
              <a:r>
                <a:rPr lang="ja-JP" altLang="en-US" sz="1000" b="1" dirty="0">
                  <a:latin typeface="Meiryo" panose="020B0604030504040204" pitchFamily="34" charset="-128"/>
                  <a:ea typeface="Meiryo" panose="020B0604030504040204" pitchFamily="34" charset="-128"/>
                </a:rPr>
                <a:t>顧客セグメント</a:t>
              </a:r>
              <a:endParaRPr kumimoji="1" lang="ja-JP" altLang="en-US" sz="1000" b="1" dirty="0">
                <a:latin typeface="Meiryo" panose="020B0604030504040204" pitchFamily="34" charset="-128"/>
                <a:ea typeface="Meiryo" panose="020B0604030504040204" pitchFamily="34" charset="-128"/>
              </a:endParaRPr>
            </a:p>
          </p:txBody>
        </p:sp>
      </p:grpSp>
      <p:grpSp>
        <p:nvGrpSpPr>
          <p:cNvPr id="43" name="グループ化 42">
            <a:extLst>
              <a:ext uri="{FF2B5EF4-FFF2-40B4-BE49-F238E27FC236}">
                <a16:creationId xmlns:a16="http://schemas.microsoft.com/office/drawing/2014/main" id="{CE053E14-958C-E24A-9087-62C1FE8CB68D}"/>
              </a:ext>
            </a:extLst>
          </p:cNvPr>
          <p:cNvGrpSpPr/>
          <p:nvPr/>
        </p:nvGrpSpPr>
        <p:grpSpPr>
          <a:xfrm>
            <a:off x="5968748" y="2585495"/>
            <a:ext cx="1005266" cy="338554"/>
            <a:chOff x="403674" y="755374"/>
            <a:chExt cx="1005266" cy="338554"/>
          </a:xfrm>
        </p:grpSpPr>
        <p:sp>
          <p:nvSpPr>
            <p:cNvPr id="44" name="テキスト ボックス 43">
              <a:extLst>
                <a:ext uri="{FF2B5EF4-FFF2-40B4-BE49-F238E27FC236}">
                  <a16:creationId xmlns:a16="http://schemas.microsoft.com/office/drawing/2014/main" id="{DA3BD027-644C-C94C-8A83-FB988713FF8B}"/>
                </a:ext>
              </a:extLst>
            </p:cNvPr>
            <p:cNvSpPr txBox="1"/>
            <p:nvPr/>
          </p:nvSpPr>
          <p:spPr>
            <a:xfrm>
              <a:off x="403674" y="755374"/>
              <a:ext cx="490840" cy="338554"/>
            </a:xfrm>
            <a:prstGeom prst="rect">
              <a:avLst/>
            </a:prstGeom>
            <a:noFill/>
          </p:spPr>
          <p:txBody>
            <a:bodyPr wrap="none" rtlCol="0">
              <a:spAutoFit/>
            </a:bodyPr>
            <a:lstStyle/>
            <a:p>
              <a:r>
                <a:rPr kumimoji="1" lang="en-US" altLang="ja-JP" sz="1600" b="1" dirty="0">
                  <a:latin typeface="Meiryo" panose="020B0604030504040204" pitchFamily="34" charset="-128"/>
                  <a:ea typeface="Meiryo" panose="020B0604030504040204" pitchFamily="34" charset="-128"/>
                </a:rPr>
                <a:t>CH</a:t>
              </a:r>
              <a:endParaRPr kumimoji="1" lang="ja-JP" altLang="en-US" sz="1600" b="1" dirty="0">
                <a:latin typeface="Meiryo" panose="020B0604030504040204" pitchFamily="34" charset="-128"/>
                <a:ea typeface="Meiryo" panose="020B0604030504040204" pitchFamily="34" charset="-128"/>
              </a:endParaRPr>
            </a:p>
          </p:txBody>
        </p:sp>
        <p:sp>
          <p:nvSpPr>
            <p:cNvPr id="45" name="テキスト ボックス 44">
              <a:extLst>
                <a:ext uri="{FF2B5EF4-FFF2-40B4-BE49-F238E27FC236}">
                  <a16:creationId xmlns:a16="http://schemas.microsoft.com/office/drawing/2014/main" id="{D4464D94-71CE-1146-B11A-E1C68D5A3A2B}"/>
                </a:ext>
              </a:extLst>
            </p:cNvPr>
            <p:cNvSpPr txBox="1"/>
            <p:nvPr/>
          </p:nvSpPr>
          <p:spPr>
            <a:xfrm>
              <a:off x="711313" y="801541"/>
              <a:ext cx="697627" cy="246221"/>
            </a:xfrm>
            <a:prstGeom prst="rect">
              <a:avLst/>
            </a:prstGeom>
            <a:noFill/>
          </p:spPr>
          <p:txBody>
            <a:bodyPr wrap="none" rtlCol="0">
              <a:spAutoFit/>
            </a:bodyPr>
            <a:lstStyle/>
            <a:p>
              <a:r>
                <a:rPr kumimoji="1" lang="ja-JP" altLang="en-US" sz="1000" b="1" dirty="0">
                  <a:latin typeface="Meiryo" panose="020B0604030504040204" pitchFamily="34" charset="-128"/>
                  <a:ea typeface="Meiryo" panose="020B0604030504040204" pitchFamily="34" charset="-128"/>
                </a:rPr>
                <a:t>チャネル</a:t>
              </a:r>
            </a:p>
          </p:txBody>
        </p:sp>
      </p:grpSp>
      <p:grpSp>
        <p:nvGrpSpPr>
          <p:cNvPr id="46" name="グループ化 45">
            <a:extLst>
              <a:ext uri="{FF2B5EF4-FFF2-40B4-BE49-F238E27FC236}">
                <a16:creationId xmlns:a16="http://schemas.microsoft.com/office/drawing/2014/main" id="{5093844A-2883-3F4E-8BB4-F0C98695E8D4}"/>
              </a:ext>
            </a:extLst>
          </p:cNvPr>
          <p:cNvGrpSpPr/>
          <p:nvPr/>
        </p:nvGrpSpPr>
        <p:grpSpPr>
          <a:xfrm>
            <a:off x="2280986" y="2585495"/>
            <a:ext cx="1261746" cy="338554"/>
            <a:chOff x="403674" y="755374"/>
            <a:chExt cx="1261746" cy="338554"/>
          </a:xfrm>
        </p:grpSpPr>
        <p:sp>
          <p:nvSpPr>
            <p:cNvPr id="47" name="テキスト ボックス 46">
              <a:extLst>
                <a:ext uri="{FF2B5EF4-FFF2-40B4-BE49-F238E27FC236}">
                  <a16:creationId xmlns:a16="http://schemas.microsoft.com/office/drawing/2014/main" id="{DB3B543A-A6B3-1D40-86C9-78D44D643787}"/>
                </a:ext>
              </a:extLst>
            </p:cNvPr>
            <p:cNvSpPr txBox="1"/>
            <p:nvPr/>
          </p:nvSpPr>
          <p:spPr>
            <a:xfrm>
              <a:off x="403674" y="755374"/>
              <a:ext cx="490840" cy="338554"/>
            </a:xfrm>
            <a:prstGeom prst="rect">
              <a:avLst/>
            </a:prstGeom>
            <a:noFill/>
          </p:spPr>
          <p:txBody>
            <a:bodyPr wrap="none" rtlCol="0">
              <a:spAutoFit/>
            </a:bodyPr>
            <a:lstStyle/>
            <a:p>
              <a:r>
                <a:rPr lang="en-US" altLang="ja-JP" sz="1600" b="1" dirty="0">
                  <a:latin typeface="Meiryo" panose="020B0604030504040204" pitchFamily="34" charset="-128"/>
                  <a:ea typeface="Meiryo" panose="020B0604030504040204" pitchFamily="34" charset="-128"/>
                </a:rPr>
                <a:t>KR</a:t>
              </a:r>
              <a:endParaRPr kumimoji="1" lang="ja-JP" altLang="en-US" sz="1600" b="1" dirty="0">
                <a:latin typeface="Meiryo" panose="020B0604030504040204" pitchFamily="34" charset="-128"/>
                <a:ea typeface="Meiryo" panose="020B0604030504040204" pitchFamily="34" charset="-128"/>
              </a:endParaRPr>
            </a:p>
          </p:txBody>
        </p:sp>
        <p:sp>
          <p:nvSpPr>
            <p:cNvPr id="48" name="テキスト ボックス 47">
              <a:extLst>
                <a:ext uri="{FF2B5EF4-FFF2-40B4-BE49-F238E27FC236}">
                  <a16:creationId xmlns:a16="http://schemas.microsoft.com/office/drawing/2014/main" id="{0F618485-D91D-7646-A254-F5DD05C6266A}"/>
                </a:ext>
              </a:extLst>
            </p:cNvPr>
            <p:cNvSpPr txBox="1"/>
            <p:nvPr/>
          </p:nvSpPr>
          <p:spPr>
            <a:xfrm>
              <a:off x="711313" y="801541"/>
              <a:ext cx="954107" cy="246221"/>
            </a:xfrm>
            <a:prstGeom prst="rect">
              <a:avLst/>
            </a:prstGeom>
            <a:noFill/>
          </p:spPr>
          <p:txBody>
            <a:bodyPr wrap="none" rtlCol="0">
              <a:spAutoFit/>
            </a:bodyPr>
            <a:lstStyle/>
            <a:p>
              <a:r>
                <a:rPr kumimoji="1" lang="ja-JP" altLang="en-US" sz="1000" b="1" dirty="0">
                  <a:latin typeface="Meiryo" panose="020B0604030504040204" pitchFamily="34" charset="-128"/>
                  <a:ea typeface="Meiryo" panose="020B0604030504040204" pitchFamily="34" charset="-128"/>
                </a:rPr>
                <a:t>主なリソース</a:t>
              </a:r>
            </a:p>
          </p:txBody>
        </p:sp>
      </p:grpSp>
      <p:grpSp>
        <p:nvGrpSpPr>
          <p:cNvPr id="49" name="グループ化 48">
            <a:extLst>
              <a:ext uri="{FF2B5EF4-FFF2-40B4-BE49-F238E27FC236}">
                <a16:creationId xmlns:a16="http://schemas.microsoft.com/office/drawing/2014/main" id="{55F633C6-C0D0-0A46-9C45-1402B271B03F}"/>
              </a:ext>
            </a:extLst>
          </p:cNvPr>
          <p:cNvGrpSpPr/>
          <p:nvPr/>
        </p:nvGrpSpPr>
        <p:grpSpPr>
          <a:xfrm>
            <a:off x="426739" y="4388786"/>
            <a:ext cx="1133506" cy="338554"/>
            <a:chOff x="403674" y="755374"/>
            <a:chExt cx="1133506" cy="338554"/>
          </a:xfrm>
        </p:grpSpPr>
        <p:sp>
          <p:nvSpPr>
            <p:cNvPr id="50" name="テキスト ボックス 49">
              <a:extLst>
                <a:ext uri="{FF2B5EF4-FFF2-40B4-BE49-F238E27FC236}">
                  <a16:creationId xmlns:a16="http://schemas.microsoft.com/office/drawing/2014/main" id="{952AE8F8-145E-1949-8174-CF00965058B9}"/>
                </a:ext>
              </a:extLst>
            </p:cNvPr>
            <p:cNvSpPr txBox="1"/>
            <p:nvPr/>
          </p:nvSpPr>
          <p:spPr>
            <a:xfrm>
              <a:off x="403674" y="755374"/>
              <a:ext cx="462178" cy="338554"/>
            </a:xfrm>
            <a:prstGeom prst="rect">
              <a:avLst/>
            </a:prstGeom>
            <a:noFill/>
          </p:spPr>
          <p:txBody>
            <a:bodyPr wrap="none" rtlCol="0">
              <a:spAutoFit/>
            </a:bodyPr>
            <a:lstStyle/>
            <a:p>
              <a:r>
                <a:rPr kumimoji="1" lang="en-US" altLang="ja-JP" sz="1600" b="1" dirty="0">
                  <a:latin typeface="Meiryo" panose="020B0604030504040204" pitchFamily="34" charset="-128"/>
                  <a:ea typeface="Meiryo" panose="020B0604030504040204" pitchFamily="34" charset="-128"/>
                </a:rPr>
                <a:t>CS</a:t>
              </a:r>
              <a:endParaRPr kumimoji="1" lang="ja-JP" altLang="en-US" sz="1600" b="1" dirty="0">
                <a:latin typeface="Meiryo" panose="020B0604030504040204" pitchFamily="34" charset="-128"/>
                <a:ea typeface="Meiryo" panose="020B0604030504040204" pitchFamily="34" charset="-128"/>
              </a:endParaRPr>
            </a:p>
          </p:txBody>
        </p:sp>
        <p:sp>
          <p:nvSpPr>
            <p:cNvPr id="51" name="テキスト ボックス 50">
              <a:extLst>
                <a:ext uri="{FF2B5EF4-FFF2-40B4-BE49-F238E27FC236}">
                  <a16:creationId xmlns:a16="http://schemas.microsoft.com/office/drawing/2014/main" id="{9FDB3687-4DE4-824A-8FA0-B3878765015C}"/>
                </a:ext>
              </a:extLst>
            </p:cNvPr>
            <p:cNvSpPr txBox="1"/>
            <p:nvPr/>
          </p:nvSpPr>
          <p:spPr>
            <a:xfrm>
              <a:off x="711313" y="801541"/>
              <a:ext cx="825867" cy="246221"/>
            </a:xfrm>
            <a:prstGeom prst="rect">
              <a:avLst/>
            </a:prstGeom>
            <a:noFill/>
          </p:spPr>
          <p:txBody>
            <a:bodyPr wrap="none" rtlCol="0">
              <a:spAutoFit/>
            </a:bodyPr>
            <a:lstStyle/>
            <a:p>
              <a:r>
                <a:rPr lang="ja-JP" altLang="en-US" sz="1000" b="1" dirty="0">
                  <a:latin typeface="Meiryo" panose="020B0604030504040204" pitchFamily="34" charset="-128"/>
                  <a:ea typeface="Meiryo" panose="020B0604030504040204" pitchFamily="34" charset="-128"/>
                </a:rPr>
                <a:t>コスト構造</a:t>
              </a:r>
              <a:endParaRPr kumimoji="1" lang="ja-JP" altLang="en-US" sz="1000" b="1" dirty="0">
                <a:latin typeface="Meiryo" panose="020B0604030504040204" pitchFamily="34" charset="-128"/>
                <a:ea typeface="Meiryo" panose="020B0604030504040204" pitchFamily="34" charset="-128"/>
              </a:endParaRPr>
            </a:p>
          </p:txBody>
        </p:sp>
      </p:grpSp>
      <p:grpSp>
        <p:nvGrpSpPr>
          <p:cNvPr id="52" name="グループ化 51">
            <a:extLst>
              <a:ext uri="{FF2B5EF4-FFF2-40B4-BE49-F238E27FC236}">
                <a16:creationId xmlns:a16="http://schemas.microsoft.com/office/drawing/2014/main" id="{A7CB72C9-E998-8242-B3D9-0CD4AF6A39ED}"/>
              </a:ext>
            </a:extLst>
          </p:cNvPr>
          <p:cNvGrpSpPr/>
          <p:nvPr/>
        </p:nvGrpSpPr>
        <p:grpSpPr>
          <a:xfrm>
            <a:off x="5042452" y="4388786"/>
            <a:ext cx="1133506" cy="338554"/>
            <a:chOff x="403674" y="755374"/>
            <a:chExt cx="1133506" cy="338554"/>
          </a:xfrm>
        </p:grpSpPr>
        <p:sp>
          <p:nvSpPr>
            <p:cNvPr id="53" name="テキスト ボックス 52">
              <a:extLst>
                <a:ext uri="{FF2B5EF4-FFF2-40B4-BE49-F238E27FC236}">
                  <a16:creationId xmlns:a16="http://schemas.microsoft.com/office/drawing/2014/main" id="{D7204616-ADFB-2C45-9CCA-801E8DDB9674}"/>
                </a:ext>
              </a:extLst>
            </p:cNvPr>
            <p:cNvSpPr txBox="1"/>
            <p:nvPr/>
          </p:nvSpPr>
          <p:spPr>
            <a:xfrm>
              <a:off x="403674" y="755374"/>
              <a:ext cx="476412" cy="338554"/>
            </a:xfrm>
            <a:prstGeom prst="rect">
              <a:avLst/>
            </a:prstGeom>
            <a:noFill/>
          </p:spPr>
          <p:txBody>
            <a:bodyPr wrap="none" rtlCol="0">
              <a:spAutoFit/>
            </a:bodyPr>
            <a:lstStyle/>
            <a:p>
              <a:r>
                <a:rPr kumimoji="1" lang="en-US" altLang="ja-JP" sz="1600" b="1" dirty="0">
                  <a:latin typeface="Meiryo" panose="020B0604030504040204" pitchFamily="34" charset="-128"/>
                  <a:ea typeface="Meiryo" panose="020B0604030504040204" pitchFamily="34" charset="-128"/>
                </a:rPr>
                <a:t>RS</a:t>
              </a:r>
              <a:endParaRPr kumimoji="1" lang="ja-JP" altLang="en-US" sz="1600" b="1" dirty="0">
                <a:latin typeface="Meiryo" panose="020B0604030504040204" pitchFamily="34" charset="-128"/>
                <a:ea typeface="Meiryo" panose="020B0604030504040204" pitchFamily="34" charset="-128"/>
              </a:endParaRPr>
            </a:p>
          </p:txBody>
        </p:sp>
        <p:sp>
          <p:nvSpPr>
            <p:cNvPr id="54" name="テキスト ボックス 53">
              <a:extLst>
                <a:ext uri="{FF2B5EF4-FFF2-40B4-BE49-F238E27FC236}">
                  <a16:creationId xmlns:a16="http://schemas.microsoft.com/office/drawing/2014/main" id="{01A92337-050D-294D-BCF1-38A6FC227589}"/>
                </a:ext>
              </a:extLst>
            </p:cNvPr>
            <p:cNvSpPr txBox="1"/>
            <p:nvPr/>
          </p:nvSpPr>
          <p:spPr>
            <a:xfrm>
              <a:off x="711313" y="801541"/>
              <a:ext cx="825867" cy="246221"/>
            </a:xfrm>
            <a:prstGeom prst="rect">
              <a:avLst/>
            </a:prstGeom>
            <a:noFill/>
          </p:spPr>
          <p:txBody>
            <a:bodyPr wrap="none" rtlCol="0">
              <a:spAutoFit/>
            </a:bodyPr>
            <a:lstStyle/>
            <a:p>
              <a:r>
                <a:rPr lang="ja-JP" altLang="en-US" sz="1000" b="1" dirty="0">
                  <a:latin typeface="Meiryo" panose="020B0604030504040204" pitchFamily="34" charset="-128"/>
                  <a:ea typeface="Meiryo" panose="020B0604030504040204" pitchFamily="34" charset="-128"/>
                </a:rPr>
                <a:t>収益の流れ</a:t>
              </a:r>
              <a:endParaRPr kumimoji="1" lang="ja-JP" altLang="en-US" sz="1000" b="1" dirty="0">
                <a:latin typeface="Meiryo" panose="020B0604030504040204" pitchFamily="34" charset="-128"/>
                <a:ea typeface="Meiryo" panose="020B0604030504040204" pitchFamily="34" charset="-128"/>
              </a:endParaRPr>
            </a:p>
          </p:txBody>
        </p:sp>
      </p:grpSp>
      <p:sp>
        <p:nvSpPr>
          <p:cNvPr id="55" name="正方形/長方形 54">
            <a:extLst>
              <a:ext uri="{FF2B5EF4-FFF2-40B4-BE49-F238E27FC236}">
                <a16:creationId xmlns:a16="http://schemas.microsoft.com/office/drawing/2014/main" id="{4FDB92E7-BAFB-4A40-8531-05A92CA75CA4}"/>
              </a:ext>
            </a:extLst>
          </p:cNvPr>
          <p:cNvSpPr/>
          <p:nvPr/>
        </p:nvSpPr>
        <p:spPr>
          <a:xfrm>
            <a:off x="2036136" y="6164427"/>
            <a:ext cx="1818126" cy="461665"/>
          </a:xfrm>
          <a:prstGeom prst="rect">
            <a:avLst/>
          </a:prstGeom>
        </p:spPr>
        <p:txBody>
          <a:bodyPr wrap="none">
            <a:spAutoFit/>
          </a:bodyPr>
          <a:lstStyle/>
          <a:p>
            <a:r>
              <a:rPr lang="en-US" altLang="ja-JP" sz="800" dirty="0">
                <a:latin typeface="GothicMB101Pr6"/>
              </a:rPr>
              <a:t>The Business Model Canvas </a:t>
            </a:r>
          </a:p>
          <a:p>
            <a:r>
              <a:rPr lang="en-US" altLang="ja-JP" sz="800" dirty="0">
                <a:latin typeface="GothicMB101Pr6"/>
              </a:rPr>
              <a:t>©</a:t>
            </a:r>
            <a:r>
              <a:rPr lang="en-US" altLang="ja-JP" sz="800" dirty="0" err="1">
                <a:latin typeface="GothicMB101Pr6"/>
              </a:rPr>
              <a:t>Strategyzer</a:t>
            </a:r>
            <a:r>
              <a:rPr lang="en-US" altLang="ja-JP" sz="800" dirty="0">
                <a:latin typeface="GothicMB101Pr6"/>
              </a:rPr>
              <a:t>(https://</a:t>
            </a:r>
            <a:r>
              <a:rPr lang="en-US" altLang="ja-JP" sz="800" dirty="0" err="1">
                <a:latin typeface="GothicMB101Pr6"/>
              </a:rPr>
              <a:t>strategyzer.com</a:t>
            </a:r>
            <a:r>
              <a:rPr lang="en-US" altLang="ja-JP" sz="800" dirty="0">
                <a:latin typeface="GothicMB101Pr6"/>
              </a:rPr>
              <a:t>) </a:t>
            </a:r>
          </a:p>
          <a:p>
            <a:r>
              <a:rPr lang="en-US" altLang="ja-JP" sz="800" dirty="0">
                <a:latin typeface="GothicMB101Pr6"/>
              </a:rPr>
              <a:t>Designed by </a:t>
            </a:r>
            <a:r>
              <a:rPr lang="en-US" altLang="ja-JP" sz="800" dirty="0" err="1">
                <a:latin typeface="GothicMB101Pr6"/>
              </a:rPr>
              <a:t>Strategyzer</a:t>
            </a:r>
            <a:r>
              <a:rPr lang="en-US" altLang="ja-JP" sz="800" dirty="0">
                <a:latin typeface="GothicMB101Pr6"/>
              </a:rPr>
              <a:t> AG </a:t>
            </a:r>
            <a:endParaRPr lang="en-US" altLang="ja-JP" dirty="0"/>
          </a:p>
        </p:txBody>
      </p:sp>
      <p:pic>
        <p:nvPicPr>
          <p:cNvPr id="57" name="図 56">
            <a:extLst>
              <a:ext uri="{FF2B5EF4-FFF2-40B4-BE49-F238E27FC236}">
                <a16:creationId xmlns:a16="http://schemas.microsoft.com/office/drawing/2014/main" id="{CFCB54A0-C084-4745-8F6C-FA0D8AD0C47E}"/>
              </a:ext>
            </a:extLst>
          </p:cNvPr>
          <p:cNvPicPr>
            <a:picLocks noChangeAspect="1"/>
          </p:cNvPicPr>
          <p:nvPr/>
        </p:nvPicPr>
        <p:blipFill>
          <a:blip r:embed="rId2"/>
          <a:stretch>
            <a:fillRect/>
          </a:stretch>
        </p:blipFill>
        <p:spPr>
          <a:xfrm>
            <a:off x="356890" y="6254341"/>
            <a:ext cx="281836" cy="281836"/>
          </a:xfrm>
          <a:prstGeom prst="rect">
            <a:avLst/>
          </a:prstGeom>
        </p:spPr>
      </p:pic>
      <p:pic>
        <p:nvPicPr>
          <p:cNvPr id="58" name="図 57">
            <a:extLst>
              <a:ext uri="{FF2B5EF4-FFF2-40B4-BE49-F238E27FC236}">
                <a16:creationId xmlns:a16="http://schemas.microsoft.com/office/drawing/2014/main" id="{57608BC6-8C11-E341-893B-EBA73C94D306}"/>
              </a:ext>
            </a:extLst>
          </p:cNvPr>
          <p:cNvPicPr>
            <a:picLocks noChangeAspect="1"/>
          </p:cNvPicPr>
          <p:nvPr/>
        </p:nvPicPr>
        <p:blipFill>
          <a:blip r:embed="rId3"/>
          <a:stretch>
            <a:fillRect/>
          </a:stretch>
        </p:blipFill>
        <p:spPr>
          <a:xfrm>
            <a:off x="689045" y="6254341"/>
            <a:ext cx="281836" cy="281836"/>
          </a:xfrm>
          <a:prstGeom prst="rect">
            <a:avLst/>
          </a:prstGeom>
        </p:spPr>
      </p:pic>
      <p:pic>
        <p:nvPicPr>
          <p:cNvPr id="59" name="図 58">
            <a:extLst>
              <a:ext uri="{FF2B5EF4-FFF2-40B4-BE49-F238E27FC236}">
                <a16:creationId xmlns:a16="http://schemas.microsoft.com/office/drawing/2014/main" id="{CB37FB80-911A-6648-A7ED-0E7E076B07E3}"/>
              </a:ext>
            </a:extLst>
          </p:cNvPr>
          <p:cNvPicPr>
            <a:picLocks noChangeAspect="1"/>
          </p:cNvPicPr>
          <p:nvPr/>
        </p:nvPicPr>
        <p:blipFill>
          <a:blip r:embed="rId4"/>
          <a:stretch>
            <a:fillRect/>
          </a:stretch>
        </p:blipFill>
        <p:spPr>
          <a:xfrm>
            <a:off x="1021199" y="6254341"/>
            <a:ext cx="281836" cy="281836"/>
          </a:xfrm>
          <a:prstGeom prst="rect">
            <a:avLst/>
          </a:prstGeom>
        </p:spPr>
      </p:pic>
      <p:pic>
        <p:nvPicPr>
          <p:cNvPr id="60" name="図 59">
            <a:extLst>
              <a:ext uri="{FF2B5EF4-FFF2-40B4-BE49-F238E27FC236}">
                <a16:creationId xmlns:a16="http://schemas.microsoft.com/office/drawing/2014/main" id="{6AFDD3B9-C252-EC4D-9F12-843D8EF4EB1E}"/>
              </a:ext>
            </a:extLst>
          </p:cNvPr>
          <p:cNvPicPr>
            <a:picLocks noChangeAspect="1"/>
          </p:cNvPicPr>
          <p:nvPr/>
        </p:nvPicPr>
        <p:blipFill>
          <a:blip r:embed="rId5"/>
          <a:stretch>
            <a:fillRect/>
          </a:stretch>
        </p:blipFill>
        <p:spPr>
          <a:xfrm>
            <a:off x="1353354" y="6254341"/>
            <a:ext cx="281836" cy="281836"/>
          </a:xfrm>
          <a:prstGeom prst="rect">
            <a:avLst/>
          </a:prstGeom>
        </p:spPr>
      </p:pic>
      <p:pic>
        <p:nvPicPr>
          <p:cNvPr id="61" name="図 60">
            <a:extLst>
              <a:ext uri="{FF2B5EF4-FFF2-40B4-BE49-F238E27FC236}">
                <a16:creationId xmlns:a16="http://schemas.microsoft.com/office/drawing/2014/main" id="{B7FE5587-8C48-024F-B329-FA6E1437588E}"/>
              </a:ext>
            </a:extLst>
          </p:cNvPr>
          <p:cNvPicPr>
            <a:picLocks noChangeAspect="1"/>
          </p:cNvPicPr>
          <p:nvPr/>
        </p:nvPicPr>
        <p:blipFill>
          <a:blip r:embed="rId6"/>
          <a:stretch>
            <a:fillRect/>
          </a:stretch>
        </p:blipFill>
        <p:spPr>
          <a:xfrm>
            <a:off x="1685509" y="6254341"/>
            <a:ext cx="281836" cy="281836"/>
          </a:xfrm>
          <a:prstGeom prst="rect">
            <a:avLst/>
          </a:prstGeom>
        </p:spPr>
      </p:pic>
    </p:spTree>
    <p:extLst>
      <p:ext uri="{BB962C8B-B14F-4D97-AF65-F5344CB8AC3E}">
        <p14:creationId xmlns:p14="http://schemas.microsoft.com/office/powerpoint/2010/main" val="10931222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テキスト ボックス 52">
            <a:extLst>
              <a:ext uri="{FF2B5EF4-FFF2-40B4-BE49-F238E27FC236}">
                <a16:creationId xmlns:a16="http://schemas.microsoft.com/office/drawing/2014/main" id="{FAB67964-194E-FE45-95A6-C787C9E7DD2C}"/>
              </a:ext>
            </a:extLst>
          </p:cNvPr>
          <p:cNvSpPr txBox="1"/>
          <p:nvPr/>
        </p:nvSpPr>
        <p:spPr>
          <a:xfrm>
            <a:off x="463308" y="238540"/>
            <a:ext cx="1266693" cy="276999"/>
          </a:xfrm>
          <a:prstGeom prst="rect">
            <a:avLst/>
          </a:prstGeom>
          <a:noFill/>
        </p:spPr>
        <p:txBody>
          <a:bodyPr wrap="none" rtlCol="0">
            <a:spAutoFit/>
          </a:bodyPr>
          <a:lstStyle/>
          <a:p>
            <a:r>
              <a:rPr lang="en-US" altLang="ja-JP" sz="1200" b="1" dirty="0">
                <a:solidFill>
                  <a:schemeClr val="tx1">
                    <a:lumMod val="75000"/>
                    <a:lumOff val="25000"/>
                  </a:schemeClr>
                </a:solidFill>
                <a:latin typeface="Meiryo" panose="020B0604030504040204" pitchFamily="34" charset="-128"/>
                <a:ea typeface="Meiryo" panose="020B0604030504040204" pitchFamily="34" charset="-128"/>
              </a:rPr>
              <a:t>38_</a:t>
            </a:r>
            <a:r>
              <a:rPr lang="ja-JP" altLang="en-US" sz="1200" b="1" dirty="0">
                <a:solidFill>
                  <a:schemeClr val="tx1">
                    <a:lumMod val="75000"/>
                    <a:lumOff val="25000"/>
                  </a:schemeClr>
                </a:solidFill>
                <a:latin typeface="Meiryo" panose="020B0604030504040204" pitchFamily="34" charset="-128"/>
                <a:ea typeface="Meiryo" panose="020B0604030504040204" pitchFamily="34" charset="-128"/>
              </a:rPr>
              <a:t>スキーム図</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56" name="正方形/長方形 55">
            <a:extLst>
              <a:ext uri="{FF2B5EF4-FFF2-40B4-BE49-F238E27FC236}">
                <a16:creationId xmlns:a16="http://schemas.microsoft.com/office/drawing/2014/main" id="{2A90AFCC-3631-0D47-840D-BC377D26E997}"/>
              </a:ext>
            </a:extLst>
          </p:cNvPr>
          <p:cNvSpPr/>
          <p:nvPr/>
        </p:nvSpPr>
        <p:spPr>
          <a:xfrm>
            <a:off x="337288" y="682812"/>
            <a:ext cx="9231425" cy="5807441"/>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9" name="正方形/長方形 68">
            <a:extLst>
              <a:ext uri="{FF2B5EF4-FFF2-40B4-BE49-F238E27FC236}">
                <a16:creationId xmlns:a16="http://schemas.microsoft.com/office/drawing/2014/main" id="{E85F5F45-E38C-4E47-B6C9-9773F0B574C4}"/>
              </a:ext>
            </a:extLst>
          </p:cNvPr>
          <p:cNvSpPr/>
          <p:nvPr/>
        </p:nvSpPr>
        <p:spPr>
          <a:xfrm>
            <a:off x="3485825" y="2615015"/>
            <a:ext cx="1438600" cy="1939425"/>
          </a:xfrm>
          <a:prstGeom prst="rect">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94" name="直線矢印コネクタ 93">
            <a:extLst>
              <a:ext uri="{FF2B5EF4-FFF2-40B4-BE49-F238E27FC236}">
                <a16:creationId xmlns:a16="http://schemas.microsoft.com/office/drawing/2014/main" id="{0FB775EA-6A7F-D742-8018-03C0066FBCAD}"/>
              </a:ext>
            </a:extLst>
          </p:cNvPr>
          <p:cNvCxnSpPr>
            <a:cxnSpLocks/>
          </p:cNvCxnSpPr>
          <p:nvPr/>
        </p:nvCxnSpPr>
        <p:spPr>
          <a:xfrm flipH="1">
            <a:off x="5151515" y="3223116"/>
            <a:ext cx="1114580" cy="0"/>
          </a:xfrm>
          <a:prstGeom prst="straightConnector1">
            <a:avLst/>
          </a:prstGeom>
          <a:ln>
            <a:solidFill>
              <a:schemeClr val="tx1">
                <a:lumMod val="75000"/>
                <a:lumOff val="25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95" name="テキスト ボックス 94">
            <a:extLst>
              <a:ext uri="{FF2B5EF4-FFF2-40B4-BE49-F238E27FC236}">
                <a16:creationId xmlns:a16="http://schemas.microsoft.com/office/drawing/2014/main" id="{DEFF839F-898D-7A46-A8A0-C56D98CB52D5}"/>
              </a:ext>
            </a:extLst>
          </p:cNvPr>
          <p:cNvSpPr txBox="1"/>
          <p:nvPr/>
        </p:nvSpPr>
        <p:spPr>
          <a:xfrm flipH="1">
            <a:off x="5258264" y="2945512"/>
            <a:ext cx="901081" cy="230832"/>
          </a:xfrm>
          <a:prstGeom prst="rect">
            <a:avLst/>
          </a:prstGeom>
          <a:noFill/>
        </p:spPr>
        <p:txBody>
          <a:bodyPr wrap="square" rtlCol="0" anchor="t">
            <a:spAutoFit/>
          </a:bodyPr>
          <a:lstStyle/>
          <a:p>
            <a:pPr algn="ctr"/>
            <a:r>
              <a:rPr lang="ja-JP" altLang="en-US" sz="900" dirty="0">
                <a:solidFill>
                  <a:schemeClr val="tx1">
                    <a:lumMod val="75000"/>
                    <a:lumOff val="25000"/>
                  </a:schemeClr>
                </a:solidFill>
              </a:rPr>
              <a:t>やりとり</a:t>
            </a:r>
            <a:endParaRPr kumimoji="1" lang="ja-JP" altLang="en-US" sz="900" dirty="0">
              <a:solidFill>
                <a:schemeClr val="tx1">
                  <a:lumMod val="75000"/>
                  <a:lumOff val="25000"/>
                </a:schemeClr>
              </a:solidFill>
            </a:endParaRPr>
          </a:p>
        </p:txBody>
      </p:sp>
      <p:cxnSp>
        <p:nvCxnSpPr>
          <p:cNvPr id="125" name="直線矢印コネクタ 124">
            <a:extLst>
              <a:ext uri="{FF2B5EF4-FFF2-40B4-BE49-F238E27FC236}">
                <a16:creationId xmlns:a16="http://schemas.microsoft.com/office/drawing/2014/main" id="{420165D5-81F4-9E4F-B2D5-0571F4D582BA}"/>
              </a:ext>
            </a:extLst>
          </p:cNvPr>
          <p:cNvCxnSpPr>
            <a:cxnSpLocks/>
          </p:cNvCxnSpPr>
          <p:nvPr/>
        </p:nvCxnSpPr>
        <p:spPr>
          <a:xfrm>
            <a:off x="5146875" y="4054429"/>
            <a:ext cx="1114580" cy="0"/>
          </a:xfrm>
          <a:prstGeom prst="straightConnector1">
            <a:avLst/>
          </a:prstGeom>
          <a:ln>
            <a:solidFill>
              <a:schemeClr val="tx1">
                <a:lumMod val="75000"/>
                <a:lumOff val="25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126" name="テキスト ボックス 125">
            <a:extLst>
              <a:ext uri="{FF2B5EF4-FFF2-40B4-BE49-F238E27FC236}">
                <a16:creationId xmlns:a16="http://schemas.microsoft.com/office/drawing/2014/main" id="{38268B2B-FF56-4841-988D-DD06AB05ABDE}"/>
              </a:ext>
            </a:extLst>
          </p:cNvPr>
          <p:cNvSpPr txBox="1"/>
          <p:nvPr/>
        </p:nvSpPr>
        <p:spPr>
          <a:xfrm flipH="1">
            <a:off x="5253624" y="3776825"/>
            <a:ext cx="901081" cy="230832"/>
          </a:xfrm>
          <a:prstGeom prst="rect">
            <a:avLst/>
          </a:prstGeom>
          <a:noFill/>
        </p:spPr>
        <p:txBody>
          <a:bodyPr wrap="square" rtlCol="0" anchor="t">
            <a:spAutoFit/>
          </a:bodyPr>
          <a:lstStyle/>
          <a:p>
            <a:pPr algn="ctr"/>
            <a:r>
              <a:rPr kumimoji="1" lang="ja-JP" altLang="en-US" sz="900" dirty="0">
                <a:solidFill>
                  <a:schemeClr val="tx1">
                    <a:lumMod val="75000"/>
                    <a:lumOff val="25000"/>
                  </a:schemeClr>
                </a:solidFill>
              </a:rPr>
              <a:t>お金の流れ</a:t>
            </a:r>
          </a:p>
        </p:txBody>
      </p:sp>
      <p:sp>
        <p:nvSpPr>
          <p:cNvPr id="136" name="円/楕円 135">
            <a:extLst>
              <a:ext uri="{FF2B5EF4-FFF2-40B4-BE49-F238E27FC236}">
                <a16:creationId xmlns:a16="http://schemas.microsoft.com/office/drawing/2014/main" id="{D670F9DB-22E3-6247-B605-0A13B653F63F}"/>
              </a:ext>
            </a:extLst>
          </p:cNvPr>
          <p:cNvSpPr/>
          <p:nvPr/>
        </p:nvSpPr>
        <p:spPr>
          <a:xfrm>
            <a:off x="5628436" y="3982606"/>
            <a:ext cx="160737" cy="160737"/>
          </a:xfrm>
          <a:prstGeom prst="ellipse">
            <a:avLst/>
          </a:prstGeom>
          <a:solidFill>
            <a:srgbClr val="FFFF00"/>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900" dirty="0">
                <a:solidFill>
                  <a:schemeClr val="tx1">
                    <a:lumMod val="75000"/>
                    <a:lumOff val="25000"/>
                  </a:schemeClr>
                </a:solidFill>
              </a:rPr>
              <a:t>¥</a:t>
            </a:r>
            <a:endParaRPr kumimoji="1" lang="ja-JP" altLang="en-US" sz="900" dirty="0">
              <a:solidFill>
                <a:schemeClr val="tx1">
                  <a:lumMod val="75000"/>
                  <a:lumOff val="25000"/>
                </a:schemeClr>
              </a:solidFill>
            </a:endParaRPr>
          </a:p>
        </p:txBody>
      </p:sp>
      <p:sp>
        <p:nvSpPr>
          <p:cNvPr id="50" name="テキスト ボックス 49">
            <a:extLst>
              <a:ext uri="{FF2B5EF4-FFF2-40B4-BE49-F238E27FC236}">
                <a16:creationId xmlns:a16="http://schemas.microsoft.com/office/drawing/2014/main" id="{5965B8C9-F4BD-594E-8FE7-B831D8E9A501}"/>
              </a:ext>
            </a:extLst>
          </p:cNvPr>
          <p:cNvSpPr txBox="1"/>
          <p:nvPr/>
        </p:nvSpPr>
        <p:spPr>
          <a:xfrm flipH="1">
            <a:off x="3754584" y="4719902"/>
            <a:ext cx="901081" cy="253916"/>
          </a:xfrm>
          <a:prstGeom prst="rect">
            <a:avLst/>
          </a:prstGeom>
          <a:noFill/>
        </p:spPr>
        <p:txBody>
          <a:bodyPr wrap="square" rtlCol="0" anchor="t">
            <a:spAutoFit/>
          </a:bodyPr>
          <a:lstStyle/>
          <a:p>
            <a:pPr algn="ctr"/>
            <a:r>
              <a:rPr kumimoji="1" lang="ja-JP" altLang="en-US" sz="1050" dirty="0">
                <a:solidFill>
                  <a:schemeClr val="tx1">
                    <a:lumMod val="75000"/>
                    <a:lumOff val="25000"/>
                  </a:schemeClr>
                </a:solidFill>
              </a:rPr>
              <a:t>ブロック</a:t>
            </a:r>
          </a:p>
        </p:txBody>
      </p:sp>
      <p:sp>
        <p:nvSpPr>
          <p:cNvPr id="51" name="テキスト ボックス 50">
            <a:extLst>
              <a:ext uri="{FF2B5EF4-FFF2-40B4-BE49-F238E27FC236}">
                <a16:creationId xmlns:a16="http://schemas.microsoft.com/office/drawing/2014/main" id="{C7A9D059-F618-4548-B944-9BCC787E2C84}"/>
              </a:ext>
            </a:extLst>
          </p:cNvPr>
          <p:cNvSpPr txBox="1"/>
          <p:nvPr/>
        </p:nvSpPr>
        <p:spPr>
          <a:xfrm flipH="1">
            <a:off x="5253625" y="4719902"/>
            <a:ext cx="901081" cy="253916"/>
          </a:xfrm>
          <a:prstGeom prst="rect">
            <a:avLst/>
          </a:prstGeom>
          <a:noFill/>
        </p:spPr>
        <p:txBody>
          <a:bodyPr wrap="square" rtlCol="0" anchor="t">
            <a:spAutoFit/>
          </a:bodyPr>
          <a:lstStyle/>
          <a:p>
            <a:pPr algn="ctr"/>
            <a:r>
              <a:rPr lang="ja-JP" altLang="en-US" sz="1050" dirty="0">
                <a:solidFill>
                  <a:schemeClr val="tx1">
                    <a:lumMod val="75000"/>
                    <a:lumOff val="25000"/>
                  </a:schemeClr>
                </a:solidFill>
              </a:rPr>
              <a:t>矢印</a:t>
            </a:r>
            <a:endParaRPr kumimoji="1" lang="ja-JP" altLang="en-US" sz="1050" dirty="0">
              <a:solidFill>
                <a:schemeClr val="tx1">
                  <a:lumMod val="75000"/>
                  <a:lumOff val="25000"/>
                </a:schemeClr>
              </a:solidFill>
            </a:endParaRPr>
          </a:p>
        </p:txBody>
      </p:sp>
      <p:sp>
        <p:nvSpPr>
          <p:cNvPr id="52" name="テキスト ボックス 51">
            <a:extLst>
              <a:ext uri="{FF2B5EF4-FFF2-40B4-BE49-F238E27FC236}">
                <a16:creationId xmlns:a16="http://schemas.microsoft.com/office/drawing/2014/main" id="{FC644229-94A8-BC44-8363-3A452B0E00A8}"/>
              </a:ext>
            </a:extLst>
          </p:cNvPr>
          <p:cNvSpPr txBox="1"/>
          <p:nvPr/>
        </p:nvSpPr>
        <p:spPr>
          <a:xfrm flipH="1">
            <a:off x="3404799" y="2114200"/>
            <a:ext cx="3096402" cy="253916"/>
          </a:xfrm>
          <a:prstGeom prst="rect">
            <a:avLst/>
          </a:prstGeom>
          <a:noFill/>
        </p:spPr>
        <p:txBody>
          <a:bodyPr wrap="square" rtlCol="0" anchor="t">
            <a:spAutoFit/>
          </a:bodyPr>
          <a:lstStyle/>
          <a:p>
            <a:pPr algn="ctr"/>
            <a:r>
              <a:rPr lang="ja-JP" altLang="en-US" sz="1050" dirty="0">
                <a:solidFill>
                  <a:schemeClr val="tx1">
                    <a:lumMod val="75000"/>
                    <a:lumOff val="25000"/>
                  </a:schemeClr>
                </a:solidFill>
              </a:rPr>
              <a:t>スキーム図を作成するための基本オブジェクト</a:t>
            </a:r>
            <a:endParaRPr kumimoji="1" lang="ja-JP" altLang="en-US" sz="1050" dirty="0">
              <a:solidFill>
                <a:schemeClr val="tx1">
                  <a:lumMod val="75000"/>
                  <a:lumOff val="25000"/>
                </a:schemeClr>
              </a:solidFill>
            </a:endParaRPr>
          </a:p>
        </p:txBody>
      </p:sp>
    </p:spTree>
    <p:extLst>
      <p:ext uri="{BB962C8B-B14F-4D97-AF65-F5344CB8AC3E}">
        <p14:creationId xmlns:p14="http://schemas.microsoft.com/office/powerpoint/2010/main" val="7922416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テキスト ボックス 119"/>
          <p:cNvSpPr txBox="1"/>
          <p:nvPr/>
        </p:nvSpPr>
        <p:spPr>
          <a:xfrm>
            <a:off x="344815" y="2503208"/>
            <a:ext cx="1508022" cy="261610"/>
          </a:xfrm>
          <a:prstGeom prst="rect">
            <a:avLst/>
          </a:prstGeom>
          <a:noFill/>
        </p:spPr>
        <p:txBody>
          <a:bodyPr wrap="square" rtlCol="0" anchor="ctr">
            <a:spAutoFit/>
          </a:bodyPr>
          <a:lstStyle/>
          <a:p>
            <a:pPr algn="ctr"/>
            <a:r>
              <a:rPr kumimoji="1" lang="ja-JP" altLang="en-US" sz="1100" dirty="0">
                <a:solidFill>
                  <a:srgbClr val="404040"/>
                </a:solidFill>
                <a:latin typeface="メイリオ"/>
                <a:ea typeface="メイリオ"/>
                <a:cs typeface="メイリオ"/>
              </a:rPr>
              <a:t>顧客の状態</a:t>
            </a:r>
          </a:p>
        </p:txBody>
      </p:sp>
      <p:sp>
        <p:nvSpPr>
          <p:cNvPr id="28" name="テキスト ボックス 27">
            <a:extLst>
              <a:ext uri="{FF2B5EF4-FFF2-40B4-BE49-F238E27FC236}">
                <a16:creationId xmlns:a16="http://schemas.microsoft.com/office/drawing/2014/main" id="{75FA6108-03B5-4949-A7E9-4147A8DDA853}"/>
              </a:ext>
            </a:extLst>
          </p:cNvPr>
          <p:cNvSpPr txBox="1"/>
          <p:nvPr/>
        </p:nvSpPr>
        <p:spPr>
          <a:xfrm>
            <a:off x="344814" y="5511256"/>
            <a:ext cx="1513801" cy="415498"/>
          </a:xfrm>
          <a:prstGeom prst="rect">
            <a:avLst/>
          </a:prstGeom>
          <a:noFill/>
        </p:spPr>
        <p:txBody>
          <a:bodyPr wrap="square" rtlCol="0" anchor="ctr">
            <a:spAutoFit/>
          </a:bodyPr>
          <a:lstStyle/>
          <a:p>
            <a:pPr algn="ctr"/>
            <a:r>
              <a:rPr kumimoji="1" lang="ja-JP" altLang="en-US" sz="1050" dirty="0">
                <a:solidFill>
                  <a:srgbClr val="404040"/>
                </a:solidFill>
                <a:latin typeface="メイリオ"/>
                <a:ea typeface="メイリオ"/>
                <a:cs typeface="メイリオ"/>
              </a:rPr>
              <a:t>コミュニケーション</a:t>
            </a:r>
            <a:endParaRPr kumimoji="1" lang="en-US" altLang="ja-JP" sz="1050" dirty="0">
              <a:solidFill>
                <a:srgbClr val="404040"/>
              </a:solidFill>
              <a:latin typeface="メイリオ"/>
              <a:ea typeface="メイリオ"/>
              <a:cs typeface="メイリオ"/>
            </a:endParaRPr>
          </a:p>
          <a:p>
            <a:pPr algn="ctr"/>
            <a:r>
              <a:rPr kumimoji="1" lang="ja-JP" altLang="en-US" sz="1050" dirty="0">
                <a:solidFill>
                  <a:srgbClr val="404040"/>
                </a:solidFill>
                <a:latin typeface="メイリオ"/>
                <a:ea typeface="メイリオ"/>
                <a:cs typeface="メイリオ"/>
              </a:rPr>
              <a:t>施策の内容</a:t>
            </a:r>
          </a:p>
        </p:txBody>
      </p:sp>
      <p:sp>
        <p:nvSpPr>
          <p:cNvPr id="33" name="テキスト ボックス 32">
            <a:extLst>
              <a:ext uri="{FF2B5EF4-FFF2-40B4-BE49-F238E27FC236}">
                <a16:creationId xmlns:a16="http://schemas.microsoft.com/office/drawing/2014/main" id="{2DF7100A-A69D-A345-9E96-D340F3DF3622}"/>
              </a:ext>
            </a:extLst>
          </p:cNvPr>
          <p:cNvSpPr txBox="1"/>
          <p:nvPr/>
        </p:nvSpPr>
        <p:spPr>
          <a:xfrm>
            <a:off x="344814" y="4045705"/>
            <a:ext cx="1513801" cy="261610"/>
          </a:xfrm>
          <a:prstGeom prst="rect">
            <a:avLst/>
          </a:prstGeom>
          <a:noFill/>
        </p:spPr>
        <p:txBody>
          <a:bodyPr wrap="square" rtlCol="0" anchor="ctr">
            <a:spAutoFit/>
          </a:bodyPr>
          <a:lstStyle/>
          <a:p>
            <a:pPr algn="ctr"/>
            <a:r>
              <a:rPr lang="ja-JP" altLang="en-US" sz="1100" dirty="0">
                <a:solidFill>
                  <a:srgbClr val="404040"/>
                </a:solidFill>
                <a:latin typeface="メイリオ"/>
                <a:ea typeface="メイリオ"/>
                <a:cs typeface="メイリオ"/>
              </a:rPr>
              <a:t>顧客のニーズ</a:t>
            </a:r>
            <a:endParaRPr kumimoji="1" lang="ja-JP" altLang="en-US" sz="1100" dirty="0">
              <a:solidFill>
                <a:srgbClr val="404040"/>
              </a:solidFill>
              <a:latin typeface="メイリオ"/>
              <a:ea typeface="メイリオ"/>
              <a:cs typeface="メイリオ"/>
            </a:endParaRPr>
          </a:p>
        </p:txBody>
      </p:sp>
      <p:cxnSp>
        <p:nvCxnSpPr>
          <p:cNvPr id="37" name="直線コネクタ 36">
            <a:extLst>
              <a:ext uri="{FF2B5EF4-FFF2-40B4-BE49-F238E27FC236}">
                <a16:creationId xmlns:a16="http://schemas.microsoft.com/office/drawing/2014/main" id="{1FFA01A9-0557-B04F-88C2-3ECD59E582B7}"/>
              </a:ext>
            </a:extLst>
          </p:cNvPr>
          <p:cNvCxnSpPr/>
          <p:nvPr/>
        </p:nvCxnSpPr>
        <p:spPr>
          <a:xfrm>
            <a:off x="347654" y="3405261"/>
            <a:ext cx="9219407"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8" name="直線コネクタ 37">
            <a:extLst>
              <a:ext uri="{FF2B5EF4-FFF2-40B4-BE49-F238E27FC236}">
                <a16:creationId xmlns:a16="http://schemas.microsoft.com/office/drawing/2014/main" id="{CEADCCA0-EC7E-4540-BE8C-804C2868DCBC}"/>
              </a:ext>
            </a:extLst>
          </p:cNvPr>
          <p:cNvCxnSpPr/>
          <p:nvPr/>
        </p:nvCxnSpPr>
        <p:spPr>
          <a:xfrm>
            <a:off x="347654" y="4947758"/>
            <a:ext cx="9219407"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73" name="直線コネクタ 72"/>
          <p:cNvCxnSpPr/>
          <p:nvPr/>
        </p:nvCxnSpPr>
        <p:spPr>
          <a:xfrm>
            <a:off x="1858616" y="1097503"/>
            <a:ext cx="7708382"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9" name="直線コネクタ 38">
            <a:extLst>
              <a:ext uri="{FF2B5EF4-FFF2-40B4-BE49-F238E27FC236}">
                <a16:creationId xmlns:a16="http://schemas.microsoft.com/office/drawing/2014/main" id="{25E75FEE-9309-504D-B67C-1E929FF1992D}"/>
              </a:ext>
            </a:extLst>
          </p:cNvPr>
          <p:cNvCxnSpPr/>
          <p:nvPr/>
        </p:nvCxnSpPr>
        <p:spPr>
          <a:xfrm>
            <a:off x="3400454" y="686423"/>
            <a:ext cx="1" cy="580383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40" name="直線コネクタ 39">
            <a:extLst>
              <a:ext uri="{FF2B5EF4-FFF2-40B4-BE49-F238E27FC236}">
                <a16:creationId xmlns:a16="http://schemas.microsoft.com/office/drawing/2014/main" id="{86872417-D9D8-714C-91CD-4059A981595F}"/>
              </a:ext>
            </a:extLst>
          </p:cNvPr>
          <p:cNvCxnSpPr/>
          <p:nvPr/>
        </p:nvCxnSpPr>
        <p:spPr>
          <a:xfrm>
            <a:off x="4942291" y="1097502"/>
            <a:ext cx="1" cy="539275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41" name="直線コネクタ 40">
            <a:extLst>
              <a:ext uri="{FF2B5EF4-FFF2-40B4-BE49-F238E27FC236}">
                <a16:creationId xmlns:a16="http://schemas.microsoft.com/office/drawing/2014/main" id="{80C49512-F113-BE4C-B73A-3E0E880A02CA}"/>
              </a:ext>
            </a:extLst>
          </p:cNvPr>
          <p:cNvCxnSpPr/>
          <p:nvPr/>
        </p:nvCxnSpPr>
        <p:spPr>
          <a:xfrm>
            <a:off x="6484129" y="1097502"/>
            <a:ext cx="1" cy="539275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42" name="直線コネクタ 41">
            <a:extLst>
              <a:ext uri="{FF2B5EF4-FFF2-40B4-BE49-F238E27FC236}">
                <a16:creationId xmlns:a16="http://schemas.microsoft.com/office/drawing/2014/main" id="{E5D67FDA-83E6-2D42-A1E0-5BAFACB53C0A}"/>
              </a:ext>
            </a:extLst>
          </p:cNvPr>
          <p:cNvCxnSpPr/>
          <p:nvPr/>
        </p:nvCxnSpPr>
        <p:spPr>
          <a:xfrm>
            <a:off x="8025965" y="686423"/>
            <a:ext cx="1" cy="580383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43" name="テキスト ボックス 42">
            <a:extLst>
              <a:ext uri="{FF2B5EF4-FFF2-40B4-BE49-F238E27FC236}">
                <a16:creationId xmlns:a16="http://schemas.microsoft.com/office/drawing/2014/main" id="{27BB8ECC-9F4B-B848-97C3-35C3FC6F2551}"/>
              </a:ext>
            </a:extLst>
          </p:cNvPr>
          <p:cNvSpPr txBox="1"/>
          <p:nvPr/>
        </p:nvSpPr>
        <p:spPr>
          <a:xfrm>
            <a:off x="1877306" y="741654"/>
            <a:ext cx="1513803" cy="300618"/>
          </a:xfrm>
          <a:prstGeom prst="rect">
            <a:avLst/>
          </a:prstGeom>
          <a:noFill/>
        </p:spPr>
        <p:txBody>
          <a:bodyPr wrap="square" rtlCol="0" anchor="ctr">
            <a:spAutoFit/>
          </a:bodyPr>
          <a:lstStyle/>
          <a:p>
            <a:pPr algn="ctr"/>
            <a:r>
              <a:rPr lang="ja-JP" altLang="en-US" sz="1100" dirty="0">
                <a:solidFill>
                  <a:srgbClr val="404040"/>
                </a:solidFill>
                <a:latin typeface="メイリオ"/>
                <a:ea typeface="メイリオ"/>
                <a:cs typeface="メイリオ"/>
              </a:rPr>
              <a:t>認知段階</a:t>
            </a:r>
            <a:endParaRPr kumimoji="1" lang="ja-JP" altLang="en-US" sz="1100" dirty="0">
              <a:solidFill>
                <a:srgbClr val="404040"/>
              </a:solidFill>
              <a:latin typeface="メイリオ"/>
              <a:ea typeface="メイリオ"/>
              <a:cs typeface="メイリオ"/>
            </a:endParaRPr>
          </a:p>
        </p:txBody>
      </p:sp>
      <p:sp>
        <p:nvSpPr>
          <p:cNvPr id="44" name="テキスト ボックス 43">
            <a:extLst>
              <a:ext uri="{FF2B5EF4-FFF2-40B4-BE49-F238E27FC236}">
                <a16:creationId xmlns:a16="http://schemas.microsoft.com/office/drawing/2014/main" id="{8B0FA1EB-2E04-EF4C-A197-337E65D09686}"/>
              </a:ext>
            </a:extLst>
          </p:cNvPr>
          <p:cNvSpPr txBox="1"/>
          <p:nvPr/>
        </p:nvSpPr>
        <p:spPr>
          <a:xfrm>
            <a:off x="3409799" y="741654"/>
            <a:ext cx="4606822" cy="300618"/>
          </a:xfrm>
          <a:prstGeom prst="rect">
            <a:avLst/>
          </a:prstGeom>
          <a:noFill/>
        </p:spPr>
        <p:txBody>
          <a:bodyPr wrap="square" rtlCol="0" anchor="ctr">
            <a:spAutoFit/>
          </a:bodyPr>
          <a:lstStyle/>
          <a:p>
            <a:pPr algn="ctr"/>
            <a:r>
              <a:rPr lang="ja-JP" altLang="en-US" sz="1100" dirty="0">
                <a:solidFill>
                  <a:srgbClr val="404040"/>
                </a:solidFill>
                <a:latin typeface="メイリオ"/>
                <a:ea typeface="メイリオ"/>
                <a:cs typeface="メイリオ"/>
              </a:rPr>
              <a:t>感情段階</a:t>
            </a:r>
            <a:endParaRPr kumimoji="1" lang="ja-JP" altLang="en-US" sz="1100" dirty="0">
              <a:solidFill>
                <a:srgbClr val="404040"/>
              </a:solidFill>
              <a:latin typeface="メイリオ"/>
              <a:ea typeface="メイリオ"/>
              <a:cs typeface="メイリオ"/>
            </a:endParaRPr>
          </a:p>
        </p:txBody>
      </p:sp>
      <p:sp>
        <p:nvSpPr>
          <p:cNvPr id="45" name="テキスト ボックス 44">
            <a:extLst>
              <a:ext uri="{FF2B5EF4-FFF2-40B4-BE49-F238E27FC236}">
                <a16:creationId xmlns:a16="http://schemas.microsoft.com/office/drawing/2014/main" id="{65D334D5-7902-2640-B8C3-FC07B39791A9}"/>
              </a:ext>
            </a:extLst>
          </p:cNvPr>
          <p:cNvSpPr txBox="1"/>
          <p:nvPr/>
        </p:nvSpPr>
        <p:spPr>
          <a:xfrm>
            <a:off x="8035312" y="741654"/>
            <a:ext cx="1531688" cy="300618"/>
          </a:xfrm>
          <a:prstGeom prst="rect">
            <a:avLst/>
          </a:prstGeom>
          <a:noFill/>
        </p:spPr>
        <p:txBody>
          <a:bodyPr wrap="square" rtlCol="0" anchor="ctr">
            <a:spAutoFit/>
          </a:bodyPr>
          <a:lstStyle/>
          <a:p>
            <a:pPr algn="ctr"/>
            <a:r>
              <a:rPr lang="ja-JP" altLang="en-US" sz="1100" dirty="0">
                <a:solidFill>
                  <a:srgbClr val="404040"/>
                </a:solidFill>
                <a:latin typeface="メイリオ"/>
                <a:ea typeface="メイリオ"/>
                <a:cs typeface="メイリオ"/>
              </a:rPr>
              <a:t>行動段階</a:t>
            </a:r>
            <a:endParaRPr kumimoji="1" lang="ja-JP" altLang="en-US" sz="1100" dirty="0">
              <a:solidFill>
                <a:srgbClr val="404040"/>
              </a:solidFill>
              <a:latin typeface="メイリオ"/>
              <a:ea typeface="メイリオ"/>
              <a:cs typeface="メイリオ"/>
            </a:endParaRPr>
          </a:p>
        </p:txBody>
      </p:sp>
      <p:sp>
        <p:nvSpPr>
          <p:cNvPr id="46" name="テキスト ボックス 45">
            <a:extLst>
              <a:ext uri="{FF2B5EF4-FFF2-40B4-BE49-F238E27FC236}">
                <a16:creationId xmlns:a16="http://schemas.microsoft.com/office/drawing/2014/main" id="{9E3FFB25-0D3F-844B-8955-8FA776F48070}"/>
              </a:ext>
            </a:extLst>
          </p:cNvPr>
          <p:cNvSpPr txBox="1"/>
          <p:nvPr/>
        </p:nvSpPr>
        <p:spPr>
          <a:xfrm>
            <a:off x="1886652" y="1232566"/>
            <a:ext cx="1513803" cy="495135"/>
          </a:xfrm>
          <a:prstGeom prst="rect">
            <a:avLst/>
          </a:prstGeom>
          <a:noFill/>
        </p:spPr>
        <p:txBody>
          <a:bodyPr wrap="square" rtlCol="0" anchor="ctr">
            <a:spAutoFit/>
          </a:bodyPr>
          <a:lstStyle/>
          <a:p>
            <a:pPr algn="ctr"/>
            <a:r>
              <a:rPr kumimoji="1" lang="ja-JP" altLang="en-US" sz="1100" dirty="0">
                <a:solidFill>
                  <a:srgbClr val="404040"/>
                </a:solidFill>
                <a:latin typeface="メイリオ"/>
                <a:ea typeface="メイリオ"/>
                <a:cs typeface="メイリオ"/>
              </a:rPr>
              <a:t>認知</a:t>
            </a:r>
            <a:endParaRPr kumimoji="1" lang="en-US" altLang="ja-JP" sz="1100" dirty="0">
              <a:solidFill>
                <a:srgbClr val="404040"/>
              </a:solidFill>
              <a:latin typeface="メイリオ"/>
              <a:ea typeface="メイリオ"/>
              <a:cs typeface="メイリオ"/>
            </a:endParaRPr>
          </a:p>
          <a:p>
            <a:pPr algn="ctr"/>
            <a:r>
              <a:rPr lang="en-US" altLang="ja-JP" sz="1100" dirty="0">
                <a:solidFill>
                  <a:srgbClr val="404040"/>
                </a:solidFill>
                <a:latin typeface="メイリオ"/>
                <a:ea typeface="メイリオ"/>
                <a:cs typeface="メイリオ"/>
              </a:rPr>
              <a:t>Attention</a:t>
            </a:r>
            <a:endParaRPr kumimoji="1" lang="ja-JP" altLang="en-US" sz="1100" dirty="0">
              <a:solidFill>
                <a:srgbClr val="404040"/>
              </a:solidFill>
              <a:latin typeface="メイリオ"/>
              <a:ea typeface="メイリオ"/>
              <a:cs typeface="メイリオ"/>
            </a:endParaRPr>
          </a:p>
        </p:txBody>
      </p:sp>
      <p:sp>
        <p:nvSpPr>
          <p:cNvPr id="47" name="テキスト ボックス 46">
            <a:extLst>
              <a:ext uri="{FF2B5EF4-FFF2-40B4-BE49-F238E27FC236}">
                <a16:creationId xmlns:a16="http://schemas.microsoft.com/office/drawing/2014/main" id="{3641CFBD-9E28-4B47-9A13-14F8CD1CB144}"/>
              </a:ext>
            </a:extLst>
          </p:cNvPr>
          <p:cNvSpPr txBox="1"/>
          <p:nvPr/>
        </p:nvSpPr>
        <p:spPr>
          <a:xfrm>
            <a:off x="3421480" y="1232566"/>
            <a:ext cx="1513803" cy="495135"/>
          </a:xfrm>
          <a:prstGeom prst="rect">
            <a:avLst/>
          </a:prstGeom>
          <a:noFill/>
        </p:spPr>
        <p:txBody>
          <a:bodyPr wrap="square" rtlCol="0" anchor="ctr">
            <a:spAutoFit/>
          </a:bodyPr>
          <a:lstStyle/>
          <a:p>
            <a:pPr algn="ctr"/>
            <a:r>
              <a:rPr lang="ja-JP" altLang="en-US" sz="1100" dirty="0">
                <a:solidFill>
                  <a:srgbClr val="404040"/>
                </a:solidFill>
                <a:latin typeface="メイリオ"/>
                <a:ea typeface="メイリオ"/>
                <a:cs typeface="メイリオ"/>
              </a:rPr>
              <a:t>関心</a:t>
            </a:r>
            <a:endParaRPr kumimoji="1" lang="en-US" altLang="ja-JP" sz="1100" dirty="0">
              <a:solidFill>
                <a:srgbClr val="404040"/>
              </a:solidFill>
              <a:latin typeface="メイリオ"/>
              <a:ea typeface="メイリオ"/>
              <a:cs typeface="メイリオ"/>
            </a:endParaRPr>
          </a:p>
          <a:p>
            <a:pPr algn="ctr"/>
            <a:r>
              <a:rPr lang="en-US" altLang="ja-JP" sz="1100" dirty="0">
                <a:solidFill>
                  <a:srgbClr val="404040"/>
                </a:solidFill>
                <a:latin typeface="メイリオ"/>
                <a:ea typeface="メイリオ"/>
                <a:cs typeface="メイリオ"/>
              </a:rPr>
              <a:t>Interest</a:t>
            </a:r>
            <a:endParaRPr kumimoji="1" lang="ja-JP" altLang="en-US" sz="1100" dirty="0">
              <a:solidFill>
                <a:srgbClr val="404040"/>
              </a:solidFill>
              <a:latin typeface="メイリオ"/>
              <a:ea typeface="メイリオ"/>
              <a:cs typeface="メイリオ"/>
            </a:endParaRPr>
          </a:p>
        </p:txBody>
      </p:sp>
      <p:sp>
        <p:nvSpPr>
          <p:cNvPr id="48" name="テキスト ボックス 47">
            <a:extLst>
              <a:ext uri="{FF2B5EF4-FFF2-40B4-BE49-F238E27FC236}">
                <a16:creationId xmlns:a16="http://schemas.microsoft.com/office/drawing/2014/main" id="{557B20C9-1203-9C41-9FE6-B93AA1548309}"/>
              </a:ext>
            </a:extLst>
          </p:cNvPr>
          <p:cNvSpPr txBox="1"/>
          <p:nvPr/>
        </p:nvSpPr>
        <p:spPr>
          <a:xfrm>
            <a:off x="4956308" y="1232566"/>
            <a:ext cx="1513803" cy="495135"/>
          </a:xfrm>
          <a:prstGeom prst="rect">
            <a:avLst/>
          </a:prstGeom>
          <a:noFill/>
        </p:spPr>
        <p:txBody>
          <a:bodyPr wrap="square" rtlCol="0" anchor="ctr">
            <a:spAutoFit/>
          </a:bodyPr>
          <a:lstStyle/>
          <a:p>
            <a:pPr algn="ctr"/>
            <a:r>
              <a:rPr lang="ja-JP" altLang="en-US" sz="1100" dirty="0">
                <a:solidFill>
                  <a:srgbClr val="404040"/>
                </a:solidFill>
                <a:latin typeface="メイリオ"/>
                <a:ea typeface="メイリオ"/>
                <a:cs typeface="メイリオ"/>
              </a:rPr>
              <a:t>欲求</a:t>
            </a:r>
            <a:endParaRPr kumimoji="1" lang="en-US" altLang="ja-JP" sz="1100" dirty="0">
              <a:solidFill>
                <a:srgbClr val="404040"/>
              </a:solidFill>
              <a:latin typeface="メイリオ"/>
              <a:ea typeface="メイリオ"/>
              <a:cs typeface="メイリオ"/>
            </a:endParaRPr>
          </a:p>
          <a:p>
            <a:pPr algn="ctr"/>
            <a:r>
              <a:rPr lang="en-US" altLang="ja-JP" sz="1100" dirty="0">
                <a:solidFill>
                  <a:srgbClr val="404040"/>
                </a:solidFill>
                <a:latin typeface="メイリオ"/>
                <a:ea typeface="メイリオ"/>
                <a:cs typeface="メイリオ"/>
              </a:rPr>
              <a:t>Desire</a:t>
            </a:r>
            <a:endParaRPr kumimoji="1" lang="ja-JP" altLang="en-US" sz="1100" dirty="0">
              <a:solidFill>
                <a:srgbClr val="404040"/>
              </a:solidFill>
              <a:latin typeface="メイリオ"/>
              <a:ea typeface="メイリオ"/>
              <a:cs typeface="メイリオ"/>
            </a:endParaRPr>
          </a:p>
        </p:txBody>
      </p:sp>
      <p:sp>
        <p:nvSpPr>
          <p:cNvPr id="49" name="テキスト ボックス 48">
            <a:extLst>
              <a:ext uri="{FF2B5EF4-FFF2-40B4-BE49-F238E27FC236}">
                <a16:creationId xmlns:a16="http://schemas.microsoft.com/office/drawing/2014/main" id="{B37588DE-1D9F-084E-B62D-2F3D3DD6124C}"/>
              </a:ext>
            </a:extLst>
          </p:cNvPr>
          <p:cNvSpPr txBox="1"/>
          <p:nvPr/>
        </p:nvSpPr>
        <p:spPr>
          <a:xfrm>
            <a:off x="6491137" y="1232566"/>
            <a:ext cx="1513803" cy="495135"/>
          </a:xfrm>
          <a:prstGeom prst="rect">
            <a:avLst/>
          </a:prstGeom>
          <a:noFill/>
        </p:spPr>
        <p:txBody>
          <a:bodyPr wrap="square" rtlCol="0" anchor="ctr">
            <a:spAutoFit/>
          </a:bodyPr>
          <a:lstStyle/>
          <a:p>
            <a:pPr algn="ctr"/>
            <a:r>
              <a:rPr kumimoji="1" lang="ja-JP" altLang="en-US" sz="1100" dirty="0">
                <a:solidFill>
                  <a:srgbClr val="404040"/>
                </a:solidFill>
                <a:latin typeface="メイリオ"/>
                <a:ea typeface="メイリオ"/>
                <a:cs typeface="メイリオ"/>
              </a:rPr>
              <a:t>記憶</a:t>
            </a:r>
            <a:endParaRPr lang="en-US" altLang="ja-JP" sz="1100" dirty="0">
              <a:solidFill>
                <a:srgbClr val="404040"/>
              </a:solidFill>
              <a:latin typeface="メイリオ"/>
              <a:ea typeface="メイリオ"/>
              <a:cs typeface="メイリオ"/>
            </a:endParaRPr>
          </a:p>
          <a:p>
            <a:pPr algn="ctr"/>
            <a:r>
              <a:rPr kumimoji="1" lang="en-US" altLang="ja-JP" sz="1100" dirty="0">
                <a:solidFill>
                  <a:srgbClr val="404040"/>
                </a:solidFill>
                <a:latin typeface="メイリオ"/>
                <a:ea typeface="メイリオ"/>
                <a:cs typeface="メイリオ"/>
              </a:rPr>
              <a:t>Memory</a:t>
            </a:r>
          </a:p>
        </p:txBody>
      </p:sp>
      <p:sp>
        <p:nvSpPr>
          <p:cNvPr id="50" name="テキスト ボックス 49">
            <a:extLst>
              <a:ext uri="{FF2B5EF4-FFF2-40B4-BE49-F238E27FC236}">
                <a16:creationId xmlns:a16="http://schemas.microsoft.com/office/drawing/2014/main" id="{4B9175F5-A7B5-CE43-A9B1-EA56230B8979}"/>
              </a:ext>
            </a:extLst>
          </p:cNvPr>
          <p:cNvSpPr txBox="1"/>
          <p:nvPr/>
        </p:nvSpPr>
        <p:spPr>
          <a:xfrm>
            <a:off x="8025965" y="1232566"/>
            <a:ext cx="1532493" cy="495135"/>
          </a:xfrm>
          <a:prstGeom prst="rect">
            <a:avLst/>
          </a:prstGeom>
          <a:noFill/>
        </p:spPr>
        <p:txBody>
          <a:bodyPr wrap="square" rtlCol="0" anchor="ctr">
            <a:spAutoFit/>
          </a:bodyPr>
          <a:lstStyle/>
          <a:p>
            <a:pPr algn="ctr"/>
            <a:r>
              <a:rPr lang="ja-JP" altLang="en-US" sz="1100" dirty="0">
                <a:solidFill>
                  <a:srgbClr val="404040"/>
                </a:solidFill>
                <a:latin typeface="メイリオ"/>
                <a:ea typeface="メイリオ"/>
                <a:cs typeface="メイリオ"/>
              </a:rPr>
              <a:t>購買</a:t>
            </a:r>
            <a:r>
              <a:rPr lang="en-US" altLang="ja-JP" sz="1100" dirty="0">
                <a:solidFill>
                  <a:srgbClr val="404040"/>
                </a:solidFill>
                <a:latin typeface="メイリオ"/>
                <a:ea typeface="メイリオ"/>
                <a:cs typeface="メイリオ"/>
              </a:rPr>
              <a:t>(</a:t>
            </a:r>
            <a:r>
              <a:rPr lang="ja-JP" altLang="en-US" sz="1100" dirty="0">
                <a:solidFill>
                  <a:srgbClr val="404040"/>
                </a:solidFill>
                <a:latin typeface="メイリオ"/>
                <a:ea typeface="メイリオ"/>
                <a:cs typeface="メイリオ"/>
              </a:rPr>
              <a:t>行動</a:t>
            </a:r>
            <a:r>
              <a:rPr lang="en-US" altLang="ja-JP" sz="1100" dirty="0">
                <a:solidFill>
                  <a:srgbClr val="404040"/>
                </a:solidFill>
                <a:latin typeface="メイリオ"/>
                <a:ea typeface="メイリオ"/>
                <a:cs typeface="メイリオ"/>
              </a:rPr>
              <a:t>)</a:t>
            </a:r>
          </a:p>
          <a:p>
            <a:pPr algn="ctr"/>
            <a:r>
              <a:rPr lang="en-US" altLang="ja-JP" sz="1100" dirty="0">
                <a:solidFill>
                  <a:srgbClr val="404040"/>
                </a:solidFill>
                <a:latin typeface="メイリオ"/>
                <a:ea typeface="メイリオ"/>
                <a:cs typeface="メイリオ"/>
              </a:rPr>
              <a:t>Action</a:t>
            </a:r>
          </a:p>
        </p:txBody>
      </p:sp>
      <p:sp>
        <p:nvSpPr>
          <p:cNvPr id="65" name="テキスト ボックス 64">
            <a:extLst>
              <a:ext uri="{FF2B5EF4-FFF2-40B4-BE49-F238E27FC236}">
                <a16:creationId xmlns:a16="http://schemas.microsoft.com/office/drawing/2014/main" id="{E037EF6C-B793-1248-8DCC-CF1A2C9911D8}"/>
              </a:ext>
            </a:extLst>
          </p:cNvPr>
          <p:cNvSpPr txBox="1"/>
          <p:nvPr/>
        </p:nvSpPr>
        <p:spPr>
          <a:xfrm>
            <a:off x="463308" y="238540"/>
            <a:ext cx="1064715" cy="276999"/>
          </a:xfrm>
          <a:prstGeom prst="rect">
            <a:avLst/>
          </a:prstGeom>
          <a:noFill/>
        </p:spPr>
        <p:txBody>
          <a:bodyPr wrap="none" rtlCol="0">
            <a:spAutoFit/>
          </a:bodyPr>
          <a:lstStyle/>
          <a:p>
            <a:r>
              <a:rPr lang="en-US" altLang="ja-JP" sz="1200" b="1" dirty="0">
                <a:solidFill>
                  <a:schemeClr val="tx1">
                    <a:lumMod val="75000"/>
                    <a:lumOff val="25000"/>
                  </a:schemeClr>
                </a:solidFill>
                <a:latin typeface="Meiryo" panose="020B0604030504040204" pitchFamily="34" charset="-128"/>
                <a:ea typeface="Meiryo" panose="020B0604030504040204" pitchFamily="34" charset="-128"/>
              </a:rPr>
              <a:t>39_AIDMA</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9" name="正方形/長方形 28">
            <a:extLst>
              <a:ext uri="{FF2B5EF4-FFF2-40B4-BE49-F238E27FC236}">
                <a16:creationId xmlns:a16="http://schemas.microsoft.com/office/drawing/2014/main" id="{F1F0799C-816C-AF4B-A510-08582800B939}"/>
              </a:ext>
            </a:extLst>
          </p:cNvPr>
          <p:cNvSpPr/>
          <p:nvPr/>
        </p:nvSpPr>
        <p:spPr>
          <a:xfrm>
            <a:off x="344814" y="1862763"/>
            <a:ext cx="9223899" cy="4627490"/>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10FF74B9-10B7-A745-B55E-B974D47C3E3F}"/>
              </a:ext>
            </a:extLst>
          </p:cNvPr>
          <p:cNvSpPr/>
          <p:nvPr/>
        </p:nvSpPr>
        <p:spPr>
          <a:xfrm>
            <a:off x="1852837" y="686422"/>
            <a:ext cx="7715876" cy="5803831"/>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1482324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8" name="直線コネクタ 77">
            <a:extLst>
              <a:ext uri="{FF2B5EF4-FFF2-40B4-BE49-F238E27FC236}">
                <a16:creationId xmlns:a16="http://schemas.microsoft.com/office/drawing/2014/main" id="{2EA29AA4-9036-5F4A-8545-69563CB544CD}"/>
              </a:ext>
            </a:extLst>
          </p:cNvPr>
          <p:cNvCxnSpPr/>
          <p:nvPr/>
        </p:nvCxnSpPr>
        <p:spPr>
          <a:xfrm>
            <a:off x="4067358" y="1515167"/>
            <a:ext cx="5501591" cy="0"/>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79" name="直線コネクタ 78">
            <a:extLst>
              <a:ext uri="{FF2B5EF4-FFF2-40B4-BE49-F238E27FC236}">
                <a16:creationId xmlns:a16="http://schemas.microsoft.com/office/drawing/2014/main" id="{AED66E5A-C348-D544-A8CB-65E15C708B9A}"/>
              </a:ext>
            </a:extLst>
          </p:cNvPr>
          <p:cNvCxnSpPr/>
          <p:nvPr/>
        </p:nvCxnSpPr>
        <p:spPr>
          <a:xfrm>
            <a:off x="4067358" y="1826109"/>
            <a:ext cx="5501591" cy="0"/>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80" name="直線コネクタ 79">
            <a:extLst>
              <a:ext uri="{FF2B5EF4-FFF2-40B4-BE49-F238E27FC236}">
                <a16:creationId xmlns:a16="http://schemas.microsoft.com/office/drawing/2014/main" id="{06EBBD3A-94C7-564C-A009-30730CECD161}"/>
              </a:ext>
            </a:extLst>
          </p:cNvPr>
          <p:cNvCxnSpPr/>
          <p:nvPr/>
        </p:nvCxnSpPr>
        <p:spPr>
          <a:xfrm>
            <a:off x="4067358" y="2137051"/>
            <a:ext cx="5501591" cy="0"/>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81" name="直線コネクタ 80">
            <a:extLst>
              <a:ext uri="{FF2B5EF4-FFF2-40B4-BE49-F238E27FC236}">
                <a16:creationId xmlns:a16="http://schemas.microsoft.com/office/drawing/2014/main" id="{58A9F770-FD3F-0249-AE4B-9F8D5DF4AD42}"/>
              </a:ext>
            </a:extLst>
          </p:cNvPr>
          <p:cNvCxnSpPr/>
          <p:nvPr/>
        </p:nvCxnSpPr>
        <p:spPr>
          <a:xfrm>
            <a:off x="4067358" y="2447992"/>
            <a:ext cx="5501591" cy="0"/>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82" name="直線コネクタ 81">
            <a:extLst>
              <a:ext uri="{FF2B5EF4-FFF2-40B4-BE49-F238E27FC236}">
                <a16:creationId xmlns:a16="http://schemas.microsoft.com/office/drawing/2014/main" id="{60D8AF81-6DE4-4540-9CD8-98DFFC2B8894}"/>
              </a:ext>
            </a:extLst>
          </p:cNvPr>
          <p:cNvCxnSpPr/>
          <p:nvPr/>
        </p:nvCxnSpPr>
        <p:spPr>
          <a:xfrm>
            <a:off x="4067358" y="2758934"/>
            <a:ext cx="5501591" cy="0"/>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83" name="直線コネクタ 82">
            <a:extLst>
              <a:ext uri="{FF2B5EF4-FFF2-40B4-BE49-F238E27FC236}">
                <a16:creationId xmlns:a16="http://schemas.microsoft.com/office/drawing/2014/main" id="{E2998B69-B75E-9048-AD43-566F368765DA}"/>
              </a:ext>
            </a:extLst>
          </p:cNvPr>
          <p:cNvCxnSpPr/>
          <p:nvPr/>
        </p:nvCxnSpPr>
        <p:spPr>
          <a:xfrm>
            <a:off x="4067358" y="3069877"/>
            <a:ext cx="5501591" cy="0"/>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84" name="直線コネクタ 83">
            <a:extLst>
              <a:ext uri="{FF2B5EF4-FFF2-40B4-BE49-F238E27FC236}">
                <a16:creationId xmlns:a16="http://schemas.microsoft.com/office/drawing/2014/main" id="{10F6A6C8-647B-4248-A720-F34311143357}"/>
              </a:ext>
            </a:extLst>
          </p:cNvPr>
          <p:cNvCxnSpPr/>
          <p:nvPr/>
        </p:nvCxnSpPr>
        <p:spPr>
          <a:xfrm>
            <a:off x="4067358" y="3380819"/>
            <a:ext cx="5501591" cy="0"/>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85" name="直線コネクタ 84">
            <a:extLst>
              <a:ext uri="{FF2B5EF4-FFF2-40B4-BE49-F238E27FC236}">
                <a16:creationId xmlns:a16="http://schemas.microsoft.com/office/drawing/2014/main" id="{67360B51-07FB-0145-80B2-B6CC819C1EFE}"/>
              </a:ext>
            </a:extLst>
          </p:cNvPr>
          <p:cNvCxnSpPr/>
          <p:nvPr/>
        </p:nvCxnSpPr>
        <p:spPr>
          <a:xfrm>
            <a:off x="4067358" y="3691761"/>
            <a:ext cx="5501591" cy="0"/>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86" name="直線コネクタ 85">
            <a:extLst>
              <a:ext uri="{FF2B5EF4-FFF2-40B4-BE49-F238E27FC236}">
                <a16:creationId xmlns:a16="http://schemas.microsoft.com/office/drawing/2014/main" id="{F91D6925-8C06-FB4F-A8D4-51624642B0C6}"/>
              </a:ext>
            </a:extLst>
          </p:cNvPr>
          <p:cNvCxnSpPr/>
          <p:nvPr/>
        </p:nvCxnSpPr>
        <p:spPr>
          <a:xfrm>
            <a:off x="4067358" y="4002703"/>
            <a:ext cx="5501591" cy="0"/>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87" name="直線コネクタ 86">
            <a:extLst>
              <a:ext uri="{FF2B5EF4-FFF2-40B4-BE49-F238E27FC236}">
                <a16:creationId xmlns:a16="http://schemas.microsoft.com/office/drawing/2014/main" id="{CD83B22E-197D-944E-9C35-9303D7FEBD6D}"/>
              </a:ext>
            </a:extLst>
          </p:cNvPr>
          <p:cNvCxnSpPr/>
          <p:nvPr/>
        </p:nvCxnSpPr>
        <p:spPr>
          <a:xfrm>
            <a:off x="4067358" y="4313645"/>
            <a:ext cx="5501591" cy="0"/>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88" name="直線コネクタ 87">
            <a:extLst>
              <a:ext uri="{FF2B5EF4-FFF2-40B4-BE49-F238E27FC236}">
                <a16:creationId xmlns:a16="http://schemas.microsoft.com/office/drawing/2014/main" id="{B1354404-CFBB-8E40-9D77-79BAA0080E65}"/>
              </a:ext>
            </a:extLst>
          </p:cNvPr>
          <p:cNvCxnSpPr/>
          <p:nvPr/>
        </p:nvCxnSpPr>
        <p:spPr>
          <a:xfrm>
            <a:off x="4067358" y="4624586"/>
            <a:ext cx="5501591" cy="0"/>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89" name="直線コネクタ 88">
            <a:extLst>
              <a:ext uri="{FF2B5EF4-FFF2-40B4-BE49-F238E27FC236}">
                <a16:creationId xmlns:a16="http://schemas.microsoft.com/office/drawing/2014/main" id="{7C9F9736-5FDF-1842-8AE4-A7C684631E48}"/>
              </a:ext>
            </a:extLst>
          </p:cNvPr>
          <p:cNvCxnSpPr/>
          <p:nvPr/>
        </p:nvCxnSpPr>
        <p:spPr>
          <a:xfrm>
            <a:off x="4067358" y="4935529"/>
            <a:ext cx="5501591" cy="0"/>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90" name="直線コネクタ 89">
            <a:extLst>
              <a:ext uri="{FF2B5EF4-FFF2-40B4-BE49-F238E27FC236}">
                <a16:creationId xmlns:a16="http://schemas.microsoft.com/office/drawing/2014/main" id="{E95906FF-B9D8-BF48-8C0A-A95BE6BDE64A}"/>
              </a:ext>
            </a:extLst>
          </p:cNvPr>
          <p:cNvCxnSpPr/>
          <p:nvPr/>
        </p:nvCxnSpPr>
        <p:spPr>
          <a:xfrm>
            <a:off x="4067358" y="5246471"/>
            <a:ext cx="5501591" cy="0"/>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91" name="直線コネクタ 90">
            <a:extLst>
              <a:ext uri="{FF2B5EF4-FFF2-40B4-BE49-F238E27FC236}">
                <a16:creationId xmlns:a16="http://schemas.microsoft.com/office/drawing/2014/main" id="{923825C0-7EBB-D74D-88B8-86FDD2473F13}"/>
              </a:ext>
            </a:extLst>
          </p:cNvPr>
          <p:cNvCxnSpPr/>
          <p:nvPr/>
        </p:nvCxnSpPr>
        <p:spPr>
          <a:xfrm>
            <a:off x="4067358" y="5557413"/>
            <a:ext cx="5501591" cy="0"/>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92" name="直線コネクタ 91">
            <a:extLst>
              <a:ext uri="{FF2B5EF4-FFF2-40B4-BE49-F238E27FC236}">
                <a16:creationId xmlns:a16="http://schemas.microsoft.com/office/drawing/2014/main" id="{8EFBCC03-4B5E-2647-B034-7E69BBB80CAB}"/>
              </a:ext>
            </a:extLst>
          </p:cNvPr>
          <p:cNvCxnSpPr/>
          <p:nvPr/>
        </p:nvCxnSpPr>
        <p:spPr>
          <a:xfrm>
            <a:off x="4067358" y="5868355"/>
            <a:ext cx="5501591" cy="0"/>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93" name="直線コネクタ 92">
            <a:extLst>
              <a:ext uri="{FF2B5EF4-FFF2-40B4-BE49-F238E27FC236}">
                <a16:creationId xmlns:a16="http://schemas.microsoft.com/office/drawing/2014/main" id="{198EFBBD-F01C-9641-AA34-B656B55D6610}"/>
              </a:ext>
            </a:extLst>
          </p:cNvPr>
          <p:cNvCxnSpPr/>
          <p:nvPr/>
        </p:nvCxnSpPr>
        <p:spPr>
          <a:xfrm>
            <a:off x="4067358" y="6179297"/>
            <a:ext cx="5501591" cy="0"/>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97" name="正方形/長方形 96">
            <a:extLst>
              <a:ext uri="{FF2B5EF4-FFF2-40B4-BE49-F238E27FC236}">
                <a16:creationId xmlns:a16="http://schemas.microsoft.com/office/drawing/2014/main" id="{CC571C04-5750-004B-852B-7A8A65DEB2C0}"/>
              </a:ext>
            </a:extLst>
          </p:cNvPr>
          <p:cNvSpPr/>
          <p:nvPr/>
        </p:nvSpPr>
        <p:spPr>
          <a:xfrm>
            <a:off x="330983" y="686422"/>
            <a:ext cx="9237965" cy="51780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103" name="直線コネクタ 102">
            <a:extLst>
              <a:ext uri="{FF2B5EF4-FFF2-40B4-BE49-F238E27FC236}">
                <a16:creationId xmlns:a16="http://schemas.microsoft.com/office/drawing/2014/main" id="{A1EDF5E1-CA1B-4E4B-BD9D-7DDD3E8544E2}"/>
              </a:ext>
            </a:extLst>
          </p:cNvPr>
          <p:cNvCxnSpPr/>
          <p:nvPr/>
        </p:nvCxnSpPr>
        <p:spPr>
          <a:xfrm>
            <a:off x="330983" y="1515168"/>
            <a:ext cx="374251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04" name="直線コネクタ 103">
            <a:extLst>
              <a:ext uri="{FF2B5EF4-FFF2-40B4-BE49-F238E27FC236}">
                <a16:creationId xmlns:a16="http://schemas.microsoft.com/office/drawing/2014/main" id="{C014316B-D81A-F749-8A97-E2161B9B2AD5}"/>
              </a:ext>
            </a:extLst>
          </p:cNvPr>
          <p:cNvCxnSpPr/>
          <p:nvPr/>
        </p:nvCxnSpPr>
        <p:spPr>
          <a:xfrm>
            <a:off x="330983" y="1826111"/>
            <a:ext cx="374251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05" name="直線コネクタ 104">
            <a:extLst>
              <a:ext uri="{FF2B5EF4-FFF2-40B4-BE49-F238E27FC236}">
                <a16:creationId xmlns:a16="http://schemas.microsoft.com/office/drawing/2014/main" id="{C9B4D2F0-AE6C-3641-AF7B-69096DE36821}"/>
              </a:ext>
            </a:extLst>
          </p:cNvPr>
          <p:cNvCxnSpPr/>
          <p:nvPr/>
        </p:nvCxnSpPr>
        <p:spPr>
          <a:xfrm>
            <a:off x="330983" y="2137053"/>
            <a:ext cx="374251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06" name="直線コネクタ 105">
            <a:extLst>
              <a:ext uri="{FF2B5EF4-FFF2-40B4-BE49-F238E27FC236}">
                <a16:creationId xmlns:a16="http://schemas.microsoft.com/office/drawing/2014/main" id="{0F346413-C919-004A-9A4C-907EDCAA98BA}"/>
              </a:ext>
            </a:extLst>
          </p:cNvPr>
          <p:cNvCxnSpPr/>
          <p:nvPr/>
        </p:nvCxnSpPr>
        <p:spPr>
          <a:xfrm>
            <a:off x="330983" y="2447996"/>
            <a:ext cx="374251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07" name="直線コネクタ 106">
            <a:extLst>
              <a:ext uri="{FF2B5EF4-FFF2-40B4-BE49-F238E27FC236}">
                <a16:creationId xmlns:a16="http://schemas.microsoft.com/office/drawing/2014/main" id="{B0421307-7318-A24E-9327-82B3612431FE}"/>
              </a:ext>
            </a:extLst>
          </p:cNvPr>
          <p:cNvCxnSpPr/>
          <p:nvPr/>
        </p:nvCxnSpPr>
        <p:spPr>
          <a:xfrm>
            <a:off x="330983" y="2758939"/>
            <a:ext cx="374251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08" name="直線コネクタ 107">
            <a:extLst>
              <a:ext uri="{FF2B5EF4-FFF2-40B4-BE49-F238E27FC236}">
                <a16:creationId xmlns:a16="http://schemas.microsoft.com/office/drawing/2014/main" id="{25DB630F-6DC7-6249-AA1A-BF33CFE709A1}"/>
              </a:ext>
            </a:extLst>
          </p:cNvPr>
          <p:cNvCxnSpPr/>
          <p:nvPr/>
        </p:nvCxnSpPr>
        <p:spPr>
          <a:xfrm>
            <a:off x="330983" y="3069882"/>
            <a:ext cx="374251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09" name="直線コネクタ 108">
            <a:extLst>
              <a:ext uri="{FF2B5EF4-FFF2-40B4-BE49-F238E27FC236}">
                <a16:creationId xmlns:a16="http://schemas.microsoft.com/office/drawing/2014/main" id="{37C0DB6C-F0A5-9741-A4E4-F218D6CF7FBD}"/>
              </a:ext>
            </a:extLst>
          </p:cNvPr>
          <p:cNvCxnSpPr/>
          <p:nvPr/>
        </p:nvCxnSpPr>
        <p:spPr>
          <a:xfrm>
            <a:off x="330983" y="3380825"/>
            <a:ext cx="374251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10" name="直線コネクタ 109">
            <a:extLst>
              <a:ext uri="{FF2B5EF4-FFF2-40B4-BE49-F238E27FC236}">
                <a16:creationId xmlns:a16="http://schemas.microsoft.com/office/drawing/2014/main" id="{2784945C-2984-D14D-8CE1-2A162CF795F7}"/>
              </a:ext>
            </a:extLst>
          </p:cNvPr>
          <p:cNvCxnSpPr/>
          <p:nvPr/>
        </p:nvCxnSpPr>
        <p:spPr>
          <a:xfrm>
            <a:off x="330983" y="3691769"/>
            <a:ext cx="374251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11" name="直線コネクタ 110">
            <a:extLst>
              <a:ext uri="{FF2B5EF4-FFF2-40B4-BE49-F238E27FC236}">
                <a16:creationId xmlns:a16="http://schemas.microsoft.com/office/drawing/2014/main" id="{EBD5CDB8-815C-D440-A733-EE288EF9727D}"/>
              </a:ext>
            </a:extLst>
          </p:cNvPr>
          <p:cNvCxnSpPr/>
          <p:nvPr/>
        </p:nvCxnSpPr>
        <p:spPr>
          <a:xfrm>
            <a:off x="330983" y="4002711"/>
            <a:ext cx="374251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12" name="直線コネクタ 111">
            <a:extLst>
              <a:ext uri="{FF2B5EF4-FFF2-40B4-BE49-F238E27FC236}">
                <a16:creationId xmlns:a16="http://schemas.microsoft.com/office/drawing/2014/main" id="{B727CF3A-2E00-9448-8889-937E81C7C9C5}"/>
              </a:ext>
            </a:extLst>
          </p:cNvPr>
          <p:cNvCxnSpPr/>
          <p:nvPr/>
        </p:nvCxnSpPr>
        <p:spPr>
          <a:xfrm>
            <a:off x="330983" y="4313654"/>
            <a:ext cx="374251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13" name="直線コネクタ 112">
            <a:extLst>
              <a:ext uri="{FF2B5EF4-FFF2-40B4-BE49-F238E27FC236}">
                <a16:creationId xmlns:a16="http://schemas.microsoft.com/office/drawing/2014/main" id="{0F8BF966-2B3D-0A40-92F6-6519FF36188D}"/>
              </a:ext>
            </a:extLst>
          </p:cNvPr>
          <p:cNvCxnSpPr/>
          <p:nvPr/>
        </p:nvCxnSpPr>
        <p:spPr>
          <a:xfrm>
            <a:off x="330983" y="4624597"/>
            <a:ext cx="374251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14" name="直線コネクタ 113">
            <a:extLst>
              <a:ext uri="{FF2B5EF4-FFF2-40B4-BE49-F238E27FC236}">
                <a16:creationId xmlns:a16="http://schemas.microsoft.com/office/drawing/2014/main" id="{3A7D3EE5-E711-4843-A4B6-057F1CAAEF6A}"/>
              </a:ext>
            </a:extLst>
          </p:cNvPr>
          <p:cNvCxnSpPr/>
          <p:nvPr/>
        </p:nvCxnSpPr>
        <p:spPr>
          <a:xfrm>
            <a:off x="330983" y="4935540"/>
            <a:ext cx="374251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15" name="直線コネクタ 114">
            <a:extLst>
              <a:ext uri="{FF2B5EF4-FFF2-40B4-BE49-F238E27FC236}">
                <a16:creationId xmlns:a16="http://schemas.microsoft.com/office/drawing/2014/main" id="{08A4D1BE-A281-AF46-BE6B-67F6286E762E}"/>
              </a:ext>
            </a:extLst>
          </p:cNvPr>
          <p:cNvCxnSpPr/>
          <p:nvPr/>
        </p:nvCxnSpPr>
        <p:spPr>
          <a:xfrm>
            <a:off x="330983" y="5246483"/>
            <a:ext cx="374251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16" name="直線コネクタ 115">
            <a:extLst>
              <a:ext uri="{FF2B5EF4-FFF2-40B4-BE49-F238E27FC236}">
                <a16:creationId xmlns:a16="http://schemas.microsoft.com/office/drawing/2014/main" id="{AF84935E-70FC-EB4A-9C52-57A9726B1755}"/>
              </a:ext>
            </a:extLst>
          </p:cNvPr>
          <p:cNvCxnSpPr/>
          <p:nvPr/>
        </p:nvCxnSpPr>
        <p:spPr>
          <a:xfrm>
            <a:off x="330983" y="5557426"/>
            <a:ext cx="374251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17" name="直線コネクタ 116">
            <a:extLst>
              <a:ext uri="{FF2B5EF4-FFF2-40B4-BE49-F238E27FC236}">
                <a16:creationId xmlns:a16="http://schemas.microsoft.com/office/drawing/2014/main" id="{422696B1-CBDD-D241-B538-782439E59C87}"/>
              </a:ext>
            </a:extLst>
          </p:cNvPr>
          <p:cNvCxnSpPr/>
          <p:nvPr/>
        </p:nvCxnSpPr>
        <p:spPr>
          <a:xfrm>
            <a:off x="330983" y="5868369"/>
            <a:ext cx="374251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18" name="直線コネクタ 117">
            <a:extLst>
              <a:ext uri="{FF2B5EF4-FFF2-40B4-BE49-F238E27FC236}">
                <a16:creationId xmlns:a16="http://schemas.microsoft.com/office/drawing/2014/main" id="{031E000E-A0D8-2540-8DAC-59DF7385FEFB}"/>
              </a:ext>
            </a:extLst>
          </p:cNvPr>
          <p:cNvCxnSpPr/>
          <p:nvPr/>
        </p:nvCxnSpPr>
        <p:spPr>
          <a:xfrm>
            <a:off x="330983" y="6179312"/>
            <a:ext cx="374251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19" name="テキスト ボックス 118">
            <a:extLst>
              <a:ext uri="{FF2B5EF4-FFF2-40B4-BE49-F238E27FC236}">
                <a16:creationId xmlns:a16="http://schemas.microsoft.com/office/drawing/2014/main" id="{18D271AC-0B30-084A-AC85-CFFA11AE5310}"/>
              </a:ext>
            </a:extLst>
          </p:cNvPr>
          <p:cNvSpPr txBox="1"/>
          <p:nvPr/>
        </p:nvSpPr>
        <p:spPr>
          <a:xfrm>
            <a:off x="873971" y="829847"/>
            <a:ext cx="818886" cy="239493"/>
          </a:xfrm>
          <a:prstGeom prst="rect">
            <a:avLst/>
          </a:prstGeom>
          <a:noFill/>
        </p:spPr>
        <p:txBody>
          <a:bodyPr wrap="none" rtlCol="0">
            <a:spAutoFit/>
          </a:bodyPr>
          <a:lstStyle/>
          <a:p>
            <a:pPr algn="ctr"/>
            <a:r>
              <a:rPr lang="ja-JP" altLang="en-US" sz="1000" dirty="0">
                <a:solidFill>
                  <a:schemeClr val="tx1">
                    <a:lumMod val="75000"/>
                    <a:lumOff val="25000"/>
                  </a:schemeClr>
                </a:solidFill>
                <a:latin typeface="Meiryo" panose="020B0604030504040204" pitchFamily="34" charset="-128"/>
                <a:ea typeface="Meiryo" panose="020B0604030504040204" pitchFamily="34" charset="-128"/>
              </a:rPr>
              <a:t>タスク名称</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22" name="直線コネクタ 121">
            <a:extLst>
              <a:ext uri="{FF2B5EF4-FFF2-40B4-BE49-F238E27FC236}">
                <a16:creationId xmlns:a16="http://schemas.microsoft.com/office/drawing/2014/main" id="{064BBB38-4EB9-5C43-B754-5E83A6B65443}"/>
              </a:ext>
            </a:extLst>
          </p:cNvPr>
          <p:cNvCxnSpPr/>
          <p:nvPr/>
        </p:nvCxnSpPr>
        <p:spPr>
          <a:xfrm>
            <a:off x="2316214" y="686422"/>
            <a:ext cx="1" cy="580383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23" name="直線コネクタ 122">
            <a:extLst>
              <a:ext uri="{FF2B5EF4-FFF2-40B4-BE49-F238E27FC236}">
                <a16:creationId xmlns:a16="http://schemas.microsoft.com/office/drawing/2014/main" id="{B135ED90-D2CC-1E41-BBE8-7E15D64D01B7}"/>
              </a:ext>
            </a:extLst>
          </p:cNvPr>
          <p:cNvCxnSpPr/>
          <p:nvPr/>
        </p:nvCxnSpPr>
        <p:spPr>
          <a:xfrm>
            <a:off x="4073497" y="686422"/>
            <a:ext cx="1" cy="580383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24" name="直線コネクタ 123">
            <a:extLst>
              <a:ext uri="{FF2B5EF4-FFF2-40B4-BE49-F238E27FC236}">
                <a16:creationId xmlns:a16="http://schemas.microsoft.com/office/drawing/2014/main" id="{B58494F4-C467-8C4A-BCB8-4BC1FB3E3641}"/>
              </a:ext>
            </a:extLst>
          </p:cNvPr>
          <p:cNvCxnSpPr/>
          <p:nvPr/>
        </p:nvCxnSpPr>
        <p:spPr>
          <a:xfrm>
            <a:off x="2899928" y="686422"/>
            <a:ext cx="1" cy="580383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25" name="直線コネクタ 124">
            <a:extLst>
              <a:ext uri="{FF2B5EF4-FFF2-40B4-BE49-F238E27FC236}">
                <a16:creationId xmlns:a16="http://schemas.microsoft.com/office/drawing/2014/main" id="{3C69657F-A028-7040-AF89-F4860BF510FB}"/>
              </a:ext>
            </a:extLst>
          </p:cNvPr>
          <p:cNvCxnSpPr/>
          <p:nvPr/>
        </p:nvCxnSpPr>
        <p:spPr>
          <a:xfrm>
            <a:off x="3483643" y="686422"/>
            <a:ext cx="1" cy="580383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grpSp>
        <p:nvGrpSpPr>
          <p:cNvPr id="126" name="グループ化 125">
            <a:extLst>
              <a:ext uri="{FF2B5EF4-FFF2-40B4-BE49-F238E27FC236}">
                <a16:creationId xmlns:a16="http://schemas.microsoft.com/office/drawing/2014/main" id="{829316B2-B786-B746-B1CA-4B8D033AC621}"/>
              </a:ext>
            </a:extLst>
          </p:cNvPr>
          <p:cNvGrpSpPr/>
          <p:nvPr/>
        </p:nvGrpSpPr>
        <p:grpSpPr>
          <a:xfrm>
            <a:off x="2325784" y="829848"/>
            <a:ext cx="1735073" cy="239493"/>
            <a:chOff x="2296106" y="579624"/>
            <a:chExt cx="1749864" cy="255322"/>
          </a:xfrm>
        </p:grpSpPr>
        <p:sp>
          <p:nvSpPr>
            <p:cNvPr id="127" name="テキスト ボックス 126">
              <a:extLst>
                <a:ext uri="{FF2B5EF4-FFF2-40B4-BE49-F238E27FC236}">
                  <a16:creationId xmlns:a16="http://schemas.microsoft.com/office/drawing/2014/main" id="{B45146F4-1D4B-084A-B079-6CC6E8DA2BA8}"/>
                </a:ext>
              </a:extLst>
            </p:cNvPr>
            <p:cNvSpPr txBox="1"/>
            <p:nvPr/>
          </p:nvSpPr>
          <p:spPr>
            <a:xfrm>
              <a:off x="2296106" y="579624"/>
              <a:ext cx="569388" cy="255322"/>
            </a:xfrm>
            <a:prstGeom prst="rect">
              <a:avLst/>
            </a:prstGeom>
            <a:noFill/>
          </p:spPr>
          <p:txBody>
            <a:bodyPr wrap="none" rtlCol="0">
              <a:spAutoFit/>
            </a:bodyPr>
            <a:lstStyle/>
            <a:p>
              <a:pPr algn="ctr"/>
              <a:r>
                <a:rPr lang="ja-JP" altLang="en-US" sz="1000" dirty="0">
                  <a:solidFill>
                    <a:schemeClr val="tx1">
                      <a:lumMod val="75000"/>
                      <a:lumOff val="25000"/>
                    </a:schemeClr>
                  </a:solidFill>
                  <a:latin typeface="Meiryo" panose="020B0604030504040204" pitchFamily="34" charset="-128"/>
                  <a:ea typeface="Meiryo" panose="020B0604030504040204" pitchFamily="34" charset="-128"/>
                </a:rPr>
                <a:t>開始日</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28" name="テキスト ボックス 127">
              <a:extLst>
                <a:ext uri="{FF2B5EF4-FFF2-40B4-BE49-F238E27FC236}">
                  <a16:creationId xmlns:a16="http://schemas.microsoft.com/office/drawing/2014/main" id="{7274C795-8A44-2E46-B71F-93BC693A525D}"/>
                </a:ext>
              </a:extLst>
            </p:cNvPr>
            <p:cNvSpPr txBox="1"/>
            <p:nvPr/>
          </p:nvSpPr>
          <p:spPr>
            <a:xfrm>
              <a:off x="2884796" y="579624"/>
              <a:ext cx="569388" cy="255322"/>
            </a:xfrm>
            <a:prstGeom prst="rect">
              <a:avLst/>
            </a:prstGeom>
            <a:noFill/>
          </p:spPr>
          <p:txBody>
            <a:bodyPr wrap="none" rtlCol="0">
              <a:spAutoFit/>
            </a:bodyPr>
            <a:lstStyle/>
            <a:p>
              <a:pPr algn="ctr"/>
              <a:r>
                <a:rPr lang="ja-JP" altLang="en-US" sz="1000" dirty="0">
                  <a:solidFill>
                    <a:schemeClr val="tx1">
                      <a:lumMod val="75000"/>
                      <a:lumOff val="25000"/>
                    </a:schemeClr>
                  </a:solidFill>
                  <a:latin typeface="Meiryo" panose="020B0604030504040204" pitchFamily="34" charset="-128"/>
                  <a:ea typeface="Meiryo" panose="020B0604030504040204" pitchFamily="34" charset="-128"/>
                </a:rPr>
                <a:t>完了日</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29" name="テキスト ボックス 128">
              <a:extLst>
                <a:ext uri="{FF2B5EF4-FFF2-40B4-BE49-F238E27FC236}">
                  <a16:creationId xmlns:a16="http://schemas.microsoft.com/office/drawing/2014/main" id="{C722ED14-0471-F647-9705-F7A5DFB46A17}"/>
                </a:ext>
              </a:extLst>
            </p:cNvPr>
            <p:cNvSpPr txBox="1"/>
            <p:nvPr/>
          </p:nvSpPr>
          <p:spPr>
            <a:xfrm>
              <a:off x="3476582" y="579624"/>
              <a:ext cx="569388" cy="255322"/>
            </a:xfrm>
            <a:prstGeom prst="rect">
              <a:avLst/>
            </a:prstGeom>
            <a:noFill/>
          </p:spPr>
          <p:txBody>
            <a:bodyPr wrap="none" rtlCol="0">
              <a:spAutoFit/>
            </a:bodyPr>
            <a:lstStyle/>
            <a:p>
              <a:pPr algn="ctr"/>
              <a:r>
                <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rPr>
                <a:t>担当者</a:t>
              </a:r>
            </a:p>
          </p:txBody>
        </p:sp>
      </p:grpSp>
      <p:cxnSp>
        <p:nvCxnSpPr>
          <p:cNvPr id="146" name="直線コネクタ 145">
            <a:extLst>
              <a:ext uri="{FF2B5EF4-FFF2-40B4-BE49-F238E27FC236}">
                <a16:creationId xmlns:a16="http://schemas.microsoft.com/office/drawing/2014/main" id="{83783580-540D-634C-A393-CBDACDD0E950}"/>
              </a:ext>
            </a:extLst>
          </p:cNvPr>
          <p:cNvCxnSpPr>
            <a:cxnSpLocks/>
          </p:cNvCxnSpPr>
          <p:nvPr/>
        </p:nvCxnSpPr>
        <p:spPr>
          <a:xfrm>
            <a:off x="4257023" y="94532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47" name="テキスト ボックス 146">
            <a:extLst>
              <a:ext uri="{FF2B5EF4-FFF2-40B4-BE49-F238E27FC236}">
                <a16:creationId xmlns:a16="http://schemas.microsoft.com/office/drawing/2014/main" id="{1417D4FC-C1DE-5C49-AFDB-3E87C9CB9BB3}"/>
              </a:ext>
            </a:extLst>
          </p:cNvPr>
          <p:cNvSpPr txBox="1"/>
          <p:nvPr/>
        </p:nvSpPr>
        <p:spPr>
          <a:xfrm>
            <a:off x="4018077" y="984036"/>
            <a:ext cx="294367" cy="194588"/>
          </a:xfrm>
          <a:prstGeom prst="rect">
            <a:avLst/>
          </a:prstGeom>
          <a:noFill/>
        </p:spPr>
        <p:txBody>
          <a:bodyPr wrap="none" rtlCol="0" anchor="ctr">
            <a:spAutoFit/>
          </a:bodyPr>
          <a:lstStyle/>
          <a:p>
            <a:pPr algn="ctr"/>
            <a:r>
              <a:rPr lang="en-US" altLang="ja-JP" sz="700" dirty="0">
                <a:solidFill>
                  <a:schemeClr val="tx1">
                    <a:lumMod val="75000"/>
                    <a:lumOff val="25000"/>
                  </a:schemeClr>
                </a:solidFill>
                <a:latin typeface="Meiryo" panose="020B0604030504040204" pitchFamily="34" charset="-128"/>
                <a:ea typeface="Meiryo" panose="020B0604030504040204" pitchFamily="34" charset="-128"/>
              </a:rPr>
              <a:t>01</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48" name="直線コネクタ 147">
            <a:extLst>
              <a:ext uri="{FF2B5EF4-FFF2-40B4-BE49-F238E27FC236}">
                <a16:creationId xmlns:a16="http://schemas.microsoft.com/office/drawing/2014/main" id="{BF06A938-B478-1143-BB88-482EA8EADDCE}"/>
              </a:ext>
            </a:extLst>
          </p:cNvPr>
          <p:cNvCxnSpPr>
            <a:cxnSpLocks/>
          </p:cNvCxnSpPr>
          <p:nvPr/>
        </p:nvCxnSpPr>
        <p:spPr>
          <a:xfrm>
            <a:off x="4807595"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49" name="テキスト ボックス 148">
            <a:extLst>
              <a:ext uri="{FF2B5EF4-FFF2-40B4-BE49-F238E27FC236}">
                <a16:creationId xmlns:a16="http://schemas.microsoft.com/office/drawing/2014/main" id="{E43311E1-F39A-7F45-B53C-AE34DCB6211B}"/>
              </a:ext>
            </a:extLst>
          </p:cNvPr>
          <p:cNvSpPr txBox="1"/>
          <p:nvPr/>
        </p:nvSpPr>
        <p:spPr>
          <a:xfrm>
            <a:off x="4568650" y="984036"/>
            <a:ext cx="294367" cy="194588"/>
          </a:xfrm>
          <a:prstGeom prst="rect">
            <a:avLst/>
          </a:prstGeom>
          <a:noFill/>
        </p:spPr>
        <p:txBody>
          <a:bodyPr wrap="none" rtlCol="0" anchor="ctr">
            <a:spAutoFit/>
          </a:bodyPr>
          <a:lstStyle/>
          <a:p>
            <a:pPr algn="ctr"/>
            <a:r>
              <a:rPr kumimoji="1" lang="en-US" altLang="ja-JP" sz="700" dirty="0">
                <a:solidFill>
                  <a:schemeClr val="tx1">
                    <a:lumMod val="75000"/>
                    <a:lumOff val="25000"/>
                  </a:schemeClr>
                </a:solidFill>
                <a:latin typeface="Meiryo" panose="020B0604030504040204" pitchFamily="34" charset="-128"/>
                <a:ea typeface="Meiryo" panose="020B0604030504040204" pitchFamily="34" charset="-128"/>
              </a:rPr>
              <a:t>04</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50" name="直線コネクタ 149">
            <a:extLst>
              <a:ext uri="{FF2B5EF4-FFF2-40B4-BE49-F238E27FC236}">
                <a16:creationId xmlns:a16="http://schemas.microsoft.com/office/drawing/2014/main" id="{73F3908A-37D3-EA47-A0DE-C617050A62E5}"/>
              </a:ext>
            </a:extLst>
          </p:cNvPr>
          <p:cNvCxnSpPr>
            <a:cxnSpLocks/>
          </p:cNvCxnSpPr>
          <p:nvPr/>
        </p:nvCxnSpPr>
        <p:spPr>
          <a:xfrm>
            <a:off x="4440547"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51" name="テキスト ボックス 150">
            <a:extLst>
              <a:ext uri="{FF2B5EF4-FFF2-40B4-BE49-F238E27FC236}">
                <a16:creationId xmlns:a16="http://schemas.microsoft.com/office/drawing/2014/main" id="{DD892743-9975-7446-B83B-7CFED9284314}"/>
              </a:ext>
            </a:extLst>
          </p:cNvPr>
          <p:cNvSpPr txBox="1"/>
          <p:nvPr/>
        </p:nvSpPr>
        <p:spPr>
          <a:xfrm>
            <a:off x="4201601" y="984036"/>
            <a:ext cx="294367" cy="194588"/>
          </a:xfrm>
          <a:prstGeom prst="rect">
            <a:avLst/>
          </a:prstGeom>
          <a:noFill/>
        </p:spPr>
        <p:txBody>
          <a:bodyPr wrap="none" rtlCol="0" anchor="ctr">
            <a:spAutoFit/>
          </a:bodyPr>
          <a:lstStyle/>
          <a:p>
            <a:pPr algn="ctr"/>
            <a:r>
              <a:rPr lang="en-US" altLang="ja-JP" sz="700" dirty="0">
                <a:solidFill>
                  <a:schemeClr val="tx1">
                    <a:lumMod val="75000"/>
                    <a:lumOff val="25000"/>
                  </a:schemeClr>
                </a:solidFill>
                <a:latin typeface="Meiryo" panose="020B0604030504040204" pitchFamily="34" charset="-128"/>
                <a:ea typeface="Meiryo" panose="020B0604030504040204" pitchFamily="34" charset="-128"/>
              </a:rPr>
              <a:t>02</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52" name="直線コネクタ 151">
            <a:extLst>
              <a:ext uri="{FF2B5EF4-FFF2-40B4-BE49-F238E27FC236}">
                <a16:creationId xmlns:a16="http://schemas.microsoft.com/office/drawing/2014/main" id="{6234A506-206E-864B-BF28-DFF5BC1B0888}"/>
              </a:ext>
            </a:extLst>
          </p:cNvPr>
          <p:cNvCxnSpPr>
            <a:cxnSpLocks/>
          </p:cNvCxnSpPr>
          <p:nvPr/>
        </p:nvCxnSpPr>
        <p:spPr>
          <a:xfrm>
            <a:off x="4624072"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53" name="テキスト ボックス 152">
            <a:extLst>
              <a:ext uri="{FF2B5EF4-FFF2-40B4-BE49-F238E27FC236}">
                <a16:creationId xmlns:a16="http://schemas.microsoft.com/office/drawing/2014/main" id="{27B2F3C8-E514-5145-ADF1-D36A48051595}"/>
              </a:ext>
            </a:extLst>
          </p:cNvPr>
          <p:cNvSpPr txBox="1"/>
          <p:nvPr/>
        </p:nvSpPr>
        <p:spPr>
          <a:xfrm>
            <a:off x="4385126" y="984036"/>
            <a:ext cx="294367" cy="194588"/>
          </a:xfrm>
          <a:prstGeom prst="rect">
            <a:avLst/>
          </a:prstGeom>
          <a:noFill/>
        </p:spPr>
        <p:txBody>
          <a:bodyPr wrap="none" rtlCol="0" anchor="ctr">
            <a:spAutoFit/>
          </a:bodyPr>
          <a:lstStyle/>
          <a:p>
            <a:pPr algn="ctr"/>
            <a:r>
              <a:rPr lang="en-US" altLang="ja-JP" sz="700" dirty="0">
                <a:solidFill>
                  <a:schemeClr val="tx1">
                    <a:lumMod val="75000"/>
                    <a:lumOff val="25000"/>
                  </a:schemeClr>
                </a:solidFill>
                <a:latin typeface="Meiryo" panose="020B0604030504040204" pitchFamily="34" charset="-128"/>
                <a:ea typeface="Meiryo" panose="020B0604030504040204" pitchFamily="34" charset="-128"/>
              </a:rPr>
              <a:t>03</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54" name="直線コネクタ 153">
            <a:extLst>
              <a:ext uri="{FF2B5EF4-FFF2-40B4-BE49-F238E27FC236}">
                <a16:creationId xmlns:a16="http://schemas.microsoft.com/office/drawing/2014/main" id="{B8855B5B-E5F0-2440-AFF0-377B6A7BCC86}"/>
              </a:ext>
            </a:extLst>
          </p:cNvPr>
          <p:cNvCxnSpPr>
            <a:cxnSpLocks/>
          </p:cNvCxnSpPr>
          <p:nvPr/>
        </p:nvCxnSpPr>
        <p:spPr>
          <a:xfrm>
            <a:off x="4991120"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55" name="テキスト ボックス 154">
            <a:extLst>
              <a:ext uri="{FF2B5EF4-FFF2-40B4-BE49-F238E27FC236}">
                <a16:creationId xmlns:a16="http://schemas.microsoft.com/office/drawing/2014/main" id="{7E9996E0-3708-E343-BFBC-43451E44F128}"/>
              </a:ext>
            </a:extLst>
          </p:cNvPr>
          <p:cNvSpPr txBox="1"/>
          <p:nvPr/>
        </p:nvSpPr>
        <p:spPr>
          <a:xfrm>
            <a:off x="4752174" y="984036"/>
            <a:ext cx="294367" cy="194588"/>
          </a:xfrm>
          <a:prstGeom prst="rect">
            <a:avLst/>
          </a:prstGeom>
          <a:noFill/>
        </p:spPr>
        <p:txBody>
          <a:bodyPr wrap="none" rtlCol="0" anchor="ctr">
            <a:spAutoFit/>
          </a:bodyPr>
          <a:lstStyle/>
          <a:p>
            <a:pPr algn="ctr"/>
            <a:r>
              <a:rPr lang="en-US" altLang="ja-JP" sz="700" dirty="0">
                <a:solidFill>
                  <a:schemeClr val="tx1">
                    <a:lumMod val="75000"/>
                    <a:lumOff val="25000"/>
                  </a:schemeClr>
                </a:solidFill>
                <a:latin typeface="Meiryo" panose="020B0604030504040204" pitchFamily="34" charset="-128"/>
                <a:ea typeface="Meiryo" panose="020B0604030504040204" pitchFamily="34" charset="-128"/>
              </a:rPr>
              <a:t>05</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56" name="直線コネクタ 155">
            <a:extLst>
              <a:ext uri="{FF2B5EF4-FFF2-40B4-BE49-F238E27FC236}">
                <a16:creationId xmlns:a16="http://schemas.microsoft.com/office/drawing/2014/main" id="{1F88207F-1B7E-CD40-A06C-C5E4FA47997A}"/>
              </a:ext>
            </a:extLst>
          </p:cNvPr>
          <p:cNvCxnSpPr>
            <a:cxnSpLocks/>
          </p:cNvCxnSpPr>
          <p:nvPr/>
        </p:nvCxnSpPr>
        <p:spPr>
          <a:xfrm>
            <a:off x="5174644"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57" name="テキスト ボックス 156">
            <a:extLst>
              <a:ext uri="{FF2B5EF4-FFF2-40B4-BE49-F238E27FC236}">
                <a16:creationId xmlns:a16="http://schemas.microsoft.com/office/drawing/2014/main" id="{E9973DEE-ACAC-2241-B136-325DE936E697}"/>
              </a:ext>
            </a:extLst>
          </p:cNvPr>
          <p:cNvSpPr txBox="1"/>
          <p:nvPr/>
        </p:nvSpPr>
        <p:spPr>
          <a:xfrm>
            <a:off x="4935698" y="984036"/>
            <a:ext cx="294367" cy="194588"/>
          </a:xfrm>
          <a:prstGeom prst="rect">
            <a:avLst/>
          </a:prstGeom>
          <a:noFill/>
        </p:spPr>
        <p:txBody>
          <a:bodyPr wrap="none" rtlCol="0" anchor="ctr">
            <a:spAutoFit/>
          </a:bodyPr>
          <a:lstStyle/>
          <a:p>
            <a:pPr algn="ctr"/>
            <a:r>
              <a:rPr kumimoji="1" lang="en-US" altLang="ja-JP" sz="700" dirty="0">
                <a:solidFill>
                  <a:schemeClr val="tx1">
                    <a:lumMod val="75000"/>
                    <a:lumOff val="25000"/>
                  </a:schemeClr>
                </a:solidFill>
                <a:latin typeface="Meiryo" panose="020B0604030504040204" pitchFamily="34" charset="-128"/>
                <a:ea typeface="Meiryo" panose="020B0604030504040204" pitchFamily="34" charset="-128"/>
              </a:rPr>
              <a:t>06</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58" name="直線コネクタ 157">
            <a:extLst>
              <a:ext uri="{FF2B5EF4-FFF2-40B4-BE49-F238E27FC236}">
                <a16:creationId xmlns:a16="http://schemas.microsoft.com/office/drawing/2014/main" id="{B7882E41-3147-2B41-8E95-BE2746B2E5CE}"/>
              </a:ext>
            </a:extLst>
          </p:cNvPr>
          <p:cNvCxnSpPr>
            <a:cxnSpLocks/>
          </p:cNvCxnSpPr>
          <p:nvPr/>
        </p:nvCxnSpPr>
        <p:spPr>
          <a:xfrm>
            <a:off x="5358169"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59" name="テキスト ボックス 158">
            <a:extLst>
              <a:ext uri="{FF2B5EF4-FFF2-40B4-BE49-F238E27FC236}">
                <a16:creationId xmlns:a16="http://schemas.microsoft.com/office/drawing/2014/main" id="{A29FF36E-D5AB-6449-BF13-A8D3ADB8E1D4}"/>
              </a:ext>
            </a:extLst>
          </p:cNvPr>
          <p:cNvSpPr txBox="1"/>
          <p:nvPr/>
        </p:nvSpPr>
        <p:spPr>
          <a:xfrm>
            <a:off x="5119223" y="984036"/>
            <a:ext cx="294367" cy="194588"/>
          </a:xfrm>
          <a:prstGeom prst="rect">
            <a:avLst/>
          </a:prstGeom>
          <a:noFill/>
        </p:spPr>
        <p:txBody>
          <a:bodyPr wrap="none" rtlCol="0" anchor="ctr">
            <a:spAutoFit/>
          </a:bodyPr>
          <a:lstStyle/>
          <a:p>
            <a:pPr algn="ctr"/>
            <a:r>
              <a:rPr lang="en-US" altLang="ja-JP" sz="700" dirty="0">
                <a:solidFill>
                  <a:schemeClr val="tx1">
                    <a:lumMod val="75000"/>
                    <a:lumOff val="25000"/>
                  </a:schemeClr>
                </a:solidFill>
                <a:latin typeface="Meiryo" panose="020B0604030504040204" pitchFamily="34" charset="-128"/>
                <a:ea typeface="Meiryo" panose="020B0604030504040204" pitchFamily="34" charset="-128"/>
              </a:rPr>
              <a:t>07</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60" name="直線コネクタ 159">
            <a:extLst>
              <a:ext uri="{FF2B5EF4-FFF2-40B4-BE49-F238E27FC236}">
                <a16:creationId xmlns:a16="http://schemas.microsoft.com/office/drawing/2014/main" id="{C0741B01-B627-F743-A429-01C2D7845E9B}"/>
              </a:ext>
            </a:extLst>
          </p:cNvPr>
          <p:cNvCxnSpPr>
            <a:cxnSpLocks/>
          </p:cNvCxnSpPr>
          <p:nvPr/>
        </p:nvCxnSpPr>
        <p:spPr>
          <a:xfrm>
            <a:off x="5541693"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61" name="テキスト ボックス 160">
            <a:extLst>
              <a:ext uri="{FF2B5EF4-FFF2-40B4-BE49-F238E27FC236}">
                <a16:creationId xmlns:a16="http://schemas.microsoft.com/office/drawing/2014/main" id="{3F410B00-D7F5-8143-808D-76F326963EE9}"/>
              </a:ext>
            </a:extLst>
          </p:cNvPr>
          <p:cNvSpPr txBox="1"/>
          <p:nvPr/>
        </p:nvSpPr>
        <p:spPr>
          <a:xfrm>
            <a:off x="5302747" y="984036"/>
            <a:ext cx="294367" cy="194588"/>
          </a:xfrm>
          <a:prstGeom prst="rect">
            <a:avLst/>
          </a:prstGeom>
          <a:noFill/>
        </p:spPr>
        <p:txBody>
          <a:bodyPr wrap="none" rtlCol="0" anchor="ctr">
            <a:spAutoFit/>
          </a:bodyPr>
          <a:lstStyle/>
          <a:p>
            <a:pPr algn="ctr"/>
            <a:r>
              <a:rPr lang="en-US" altLang="ja-JP" sz="700" dirty="0">
                <a:solidFill>
                  <a:schemeClr val="tx1">
                    <a:lumMod val="75000"/>
                    <a:lumOff val="25000"/>
                  </a:schemeClr>
                </a:solidFill>
                <a:latin typeface="Meiryo" panose="020B0604030504040204" pitchFamily="34" charset="-128"/>
                <a:ea typeface="Meiryo" panose="020B0604030504040204" pitchFamily="34" charset="-128"/>
              </a:rPr>
              <a:t>08</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62" name="直線コネクタ 161">
            <a:extLst>
              <a:ext uri="{FF2B5EF4-FFF2-40B4-BE49-F238E27FC236}">
                <a16:creationId xmlns:a16="http://schemas.microsoft.com/office/drawing/2014/main" id="{FC063685-D4E2-1144-A764-726291997B83}"/>
              </a:ext>
            </a:extLst>
          </p:cNvPr>
          <p:cNvCxnSpPr>
            <a:cxnSpLocks/>
          </p:cNvCxnSpPr>
          <p:nvPr/>
        </p:nvCxnSpPr>
        <p:spPr>
          <a:xfrm>
            <a:off x="5725218"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63" name="テキスト ボックス 162">
            <a:extLst>
              <a:ext uri="{FF2B5EF4-FFF2-40B4-BE49-F238E27FC236}">
                <a16:creationId xmlns:a16="http://schemas.microsoft.com/office/drawing/2014/main" id="{3E7E1366-FB5B-0145-BB9B-CDD40139228F}"/>
              </a:ext>
            </a:extLst>
          </p:cNvPr>
          <p:cNvSpPr txBox="1"/>
          <p:nvPr/>
        </p:nvSpPr>
        <p:spPr>
          <a:xfrm>
            <a:off x="5486272" y="984036"/>
            <a:ext cx="294367" cy="194588"/>
          </a:xfrm>
          <a:prstGeom prst="rect">
            <a:avLst/>
          </a:prstGeom>
          <a:noFill/>
        </p:spPr>
        <p:txBody>
          <a:bodyPr wrap="none" rtlCol="0" anchor="ctr">
            <a:spAutoFit/>
          </a:bodyPr>
          <a:lstStyle/>
          <a:p>
            <a:pPr algn="ctr"/>
            <a:r>
              <a:rPr lang="en-US" altLang="ja-JP" sz="700" dirty="0">
                <a:solidFill>
                  <a:schemeClr val="tx1">
                    <a:lumMod val="75000"/>
                    <a:lumOff val="25000"/>
                  </a:schemeClr>
                </a:solidFill>
                <a:latin typeface="Meiryo" panose="020B0604030504040204" pitchFamily="34" charset="-128"/>
                <a:ea typeface="Meiryo" panose="020B0604030504040204" pitchFamily="34" charset="-128"/>
              </a:rPr>
              <a:t>09</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64" name="直線コネクタ 163">
            <a:extLst>
              <a:ext uri="{FF2B5EF4-FFF2-40B4-BE49-F238E27FC236}">
                <a16:creationId xmlns:a16="http://schemas.microsoft.com/office/drawing/2014/main" id="{CBC66920-260B-9D4E-96EE-22CE2BD60B26}"/>
              </a:ext>
            </a:extLst>
          </p:cNvPr>
          <p:cNvCxnSpPr>
            <a:cxnSpLocks/>
          </p:cNvCxnSpPr>
          <p:nvPr/>
        </p:nvCxnSpPr>
        <p:spPr>
          <a:xfrm>
            <a:off x="5908741"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65" name="テキスト ボックス 164">
            <a:extLst>
              <a:ext uri="{FF2B5EF4-FFF2-40B4-BE49-F238E27FC236}">
                <a16:creationId xmlns:a16="http://schemas.microsoft.com/office/drawing/2014/main" id="{AE175FFF-866A-7C4A-8393-1F0631E06689}"/>
              </a:ext>
            </a:extLst>
          </p:cNvPr>
          <p:cNvSpPr txBox="1"/>
          <p:nvPr/>
        </p:nvSpPr>
        <p:spPr>
          <a:xfrm>
            <a:off x="5669796" y="984036"/>
            <a:ext cx="294367" cy="194588"/>
          </a:xfrm>
          <a:prstGeom prst="rect">
            <a:avLst/>
          </a:prstGeom>
          <a:noFill/>
        </p:spPr>
        <p:txBody>
          <a:bodyPr wrap="none" rtlCol="0" anchor="ctr">
            <a:spAutoFit/>
          </a:bodyPr>
          <a:lstStyle/>
          <a:p>
            <a:pPr algn="ctr"/>
            <a:r>
              <a:rPr kumimoji="1" lang="en-US" altLang="ja-JP" sz="700" dirty="0">
                <a:solidFill>
                  <a:schemeClr val="tx1">
                    <a:lumMod val="75000"/>
                    <a:lumOff val="25000"/>
                  </a:schemeClr>
                </a:solidFill>
                <a:latin typeface="Meiryo" panose="020B0604030504040204" pitchFamily="34" charset="-128"/>
                <a:ea typeface="Meiryo" panose="020B0604030504040204" pitchFamily="34" charset="-128"/>
              </a:rPr>
              <a:t>10</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66" name="直線コネクタ 165">
            <a:extLst>
              <a:ext uri="{FF2B5EF4-FFF2-40B4-BE49-F238E27FC236}">
                <a16:creationId xmlns:a16="http://schemas.microsoft.com/office/drawing/2014/main" id="{FBA17656-7F0F-4540-8D7C-7A8A4E576BDA}"/>
              </a:ext>
            </a:extLst>
          </p:cNvPr>
          <p:cNvCxnSpPr>
            <a:cxnSpLocks/>
          </p:cNvCxnSpPr>
          <p:nvPr/>
        </p:nvCxnSpPr>
        <p:spPr>
          <a:xfrm>
            <a:off x="6092266"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67" name="テキスト ボックス 166">
            <a:extLst>
              <a:ext uri="{FF2B5EF4-FFF2-40B4-BE49-F238E27FC236}">
                <a16:creationId xmlns:a16="http://schemas.microsoft.com/office/drawing/2014/main" id="{137A46F8-2AD9-BF4B-89E8-4B927D842370}"/>
              </a:ext>
            </a:extLst>
          </p:cNvPr>
          <p:cNvSpPr txBox="1"/>
          <p:nvPr/>
        </p:nvSpPr>
        <p:spPr>
          <a:xfrm>
            <a:off x="5853320" y="984036"/>
            <a:ext cx="294367" cy="194588"/>
          </a:xfrm>
          <a:prstGeom prst="rect">
            <a:avLst/>
          </a:prstGeom>
          <a:noFill/>
        </p:spPr>
        <p:txBody>
          <a:bodyPr wrap="none" rtlCol="0" anchor="ctr">
            <a:spAutoFit/>
          </a:bodyPr>
          <a:lstStyle/>
          <a:p>
            <a:pPr algn="ctr"/>
            <a:r>
              <a:rPr kumimoji="1" lang="en-US" altLang="ja-JP" sz="700" dirty="0">
                <a:solidFill>
                  <a:schemeClr val="tx1">
                    <a:lumMod val="75000"/>
                    <a:lumOff val="25000"/>
                  </a:schemeClr>
                </a:solidFill>
                <a:latin typeface="Meiryo" panose="020B0604030504040204" pitchFamily="34" charset="-128"/>
                <a:ea typeface="Meiryo" panose="020B0604030504040204" pitchFamily="34" charset="-128"/>
              </a:rPr>
              <a:t>11</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68" name="直線コネクタ 167">
            <a:extLst>
              <a:ext uri="{FF2B5EF4-FFF2-40B4-BE49-F238E27FC236}">
                <a16:creationId xmlns:a16="http://schemas.microsoft.com/office/drawing/2014/main" id="{BFA175EB-C597-6046-A96A-0B8CFF3842E5}"/>
              </a:ext>
            </a:extLst>
          </p:cNvPr>
          <p:cNvCxnSpPr>
            <a:cxnSpLocks/>
          </p:cNvCxnSpPr>
          <p:nvPr/>
        </p:nvCxnSpPr>
        <p:spPr>
          <a:xfrm>
            <a:off x="6459315"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69" name="テキスト ボックス 168">
            <a:extLst>
              <a:ext uri="{FF2B5EF4-FFF2-40B4-BE49-F238E27FC236}">
                <a16:creationId xmlns:a16="http://schemas.microsoft.com/office/drawing/2014/main" id="{1D57CA0C-9A7A-F444-B25A-D18843946B32}"/>
              </a:ext>
            </a:extLst>
          </p:cNvPr>
          <p:cNvSpPr txBox="1"/>
          <p:nvPr/>
        </p:nvSpPr>
        <p:spPr>
          <a:xfrm>
            <a:off x="6220369" y="984036"/>
            <a:ext cx="294367" cy="194588"/>
          </a:xfrm>
          <a:prstGeom prst="rect">
            <a:avLst/>
          </a:prstGeom>
          <a:noFill/>
        </p:spPr>
        <p:txBody>
          <a:bodyPr wrap="none" rtlCol="0" anchor="ctr">
            <a:spAutoFit/>
          </a:bodyPr>
          <a:lstStyle/>
          <a:p>
            <a:pPr algn="ctr"/>
            <a:r>
              <a:rPr kumimoji="1" lang="en-US" altLang="ja-JP" sz="700" dirty="0">
                <a:solidFill>
                  <a:schemeClr val="tx1">
                    <a:lumMod val="75000"/>
                    <a:lumOff val="25000"/>
                  </a:schemeClr>
                </a:solidFill>
                <a:latin typeface="Meiryo" panose="020B0604030504040204" pitchFamily="34" charset="-128"/>
                <a:ea typeface="Meiryo" panose="020B0604030504040204" pitchFamily="34" charset="-128"/>
              </a:rPr>
              <a:t>13</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70" name="直線コネクタ 169">
            <a:extLst>
              <a:ext uri="{FF2B5EF4-FFF2-40B4-BE49-F238E27FC236}">
                <a16:creationId xmlns:a16="http://schemas.microsoft.com/office/drawing/2014/main" id="{E9BDAA6A-FE56-9444-8239-1199B3122BCF}"/>
              </a:ext>
            </a:extLst>
          </p:cNvPr>
          <p:cNvCxnSpPr>
            <a:cxnSpLocks/>
          </p:cNvCxnSpPr>
          <p:nvPr/>
        </p:nvCxnSpPr>
        <p:spPr>
          <a:xfrm>
            <a:off x="6642839"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71" name="テキスト ボックス 170">
            <a:extLst>
              <a:ext uri="{FF2B5EF4-FFF2-40B4-BE49-F238E27FC236}">
                <a16:creationId xmlns:a16="http://schemas.microsoft.com/office/drawing/2014/main" id="{03F25793-5BEC-A94E-AD72-67A45B09A1DB}"/>
              </a:ext>
            </a:extLst>
          </p:cNvPr>
          <p:cNvSpPr txBox="1"/>
          <p:nvPr/>
        </p:nvSpPr>
        <p:spPr>
          <a:xfrm>
            <a:off x="6403893" y="984036"/>
            <a:ext cx="294367" cy="194588"/>
          </a:xfrm>
          <a:prstGeom prst="rect">
            <a:avLst/>
          </a:prstGeom>
          <a:noFill/>
        </p:spPr>
        <p:txBody>
          <a:bodyPr wrap="none" rtlCol="0" anchor="ctr">
            <a:spAutoFit/>
          </a:bodyPr>
          <a:lstStyle/>
          <a:p>
            <a:pPr algn="ctr"/>
            <a:r>
              <a:rPr kumimoji="1" lang="en-US" altLang="ja-JP" sz="700" dirty="0">
                <a:solidFill>
                  <a:schemeClr val="tx1">
                    <a:lumMod val="75000"/>
                    <a:lumOff val="25000"/>
                  </a:schemeClr>
                </a:solidFill>
                <a:latin typeface="Meiryo" panose="020B0604030504040204" pitchFamily="34" charset="-128"/>
                <a:ea typeface="Meiryo" panose="020B0604030504040204" pitchFamily="34" charset="-128"/>
              </a:rPr>
              <a:t>14</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72" name="直線コネクタ 171">
            <a:extLst>
              <a:ext uri="{FF2B5EF4-FFF2-40B4-BE49-F238E27FC236}">
                <a16:creationId xmlns:a16="http://schemas.microsoft.com/office/drawing/2014/main" id="{442BF635-B094-974A-ACF4-0373C9ACF2F1}"/>
              </a:ext>
            </a:extLst>
          </p:cNvPr>
          <p:cNvCxnSpPr>
            <a:cxnSpLocks/>
          </p:cNvCxnSpPr>
          <p:nvPr/>
        </p:nvCxnSpPr>
        <p:spPr>
          <a:xfrm>
            <a:off x="6275790"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73" name="テキスト ボックス 172">
            <a:extLst>
              <a:ext uri="{FF2B5EF4-FFF2-40B4-BE49-F238E27FC236}">
                <a16:creationId xmlns:a16="http://schemas.microsoft.com/office/drawing/2014/main" id="{0F6C6596-6EFF-7146-9990-5A7A658D3068}"/>
              </a:ext>
            </a:extLst>
          </p:cNvPr>
          <p:cNvSpPr txBox="1"/>
          <p:nvPr/>
        </p:nvSpPr>
        <p:spPr>
          <a:xfrm>
            <a:off x="6036844" y="984036"/>
            <a:ext cx="294367" cy="194588"/>
          </a:xfrm>
          <a:prstGeom prst="rect">
            <a:avLst/>
          </a:prstGeom>
          <a:noFill/>
        </p:spPr>
        <p:txBody>
          <a:bodyPr wrap="none" rtlCol="0" anchor="ctr">
            <a:spAutoFit/>
          </a:bodyPr>
          <a:lstStyle/>
          <a:p>
            <a:pPr algn="ctr"/>
            <a:r>
              <a:rPr kumimoji="1" lang="en-US" altLang="ja-JP" sz="700" dirty="0">
                <a:solidFill>
                  <a:schemeClr val="tx1">
                    <a:lumMod val="75000"/>
                    <a:lumOff val="25000"/>
                  </a:schemeClr>
                </a:solidFill>
                <a:latin typeface="Meiryo" panose="020B0604030504040204" pitchFamily="34" charset="-128"/>
                <a:ea typeface="Meiryo" panose="020B0604030504040204" pitchFamily="34" charset="-128"/>
              </a:rPr>
              <a:t>12</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74" name="直線コネクタ 173">
            <a:extLst>
              <a:ext uri="{FF2B5EF4-FFF2-40B4-BE49-F238E27FC236}">
                <a16:creationId xmlns:a16="http://schemas.microsoft.com/office/drawing/2014/main" id="{909E8F9E-429B-644E-8C2D-D846BA8D5786}"/>
              </a:ext>
            </a:extLst>
          </p:cNvPr>
          <p:cNvCxnSpPr>
            <a:cxnSpLocks/>
          </p:cNvCxnSpPr>
          <p:nvPr/>
        </p:nvCxnSpPr>
        <p:spPr>
          <a:xfrm>
            <a:off x="6826364"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75" name="テキスト ボックス 174">
            <a:extLst>
              <a:ext uri="{FF2B5EF4-FFF2-40B4-BE49-F238E27FC236}">
                <a16:creationId xmlns:a16="http://schemas.microsoft.com/office/drawing/2014/main" id="{A712851E-4016-1C4A-8568-BFACC4399071}"/>
              </a:ext>
            </a:extLst>
          </p:cNvPr>
          <p:cNvSpPr txBox="1"/>
          <p:nvPr/>
        </p:nvSpPr>
        <p:spPr>
          <a:xfrm>
            <a:off x="6587418" y="984036"/>
            <a:ext cx="294367" cy="194588"/>
          </a:xfrm>
          <a:prstGeom prst="rect">
            <a:avLst/>
          </a:prstGeom>
          <a:noFill/>
        </p:spPr>
        <p:txBody>
          <a:bodyPr wrap="none" rtlCol="0" anchor="ctr">
            <a:spAutoFit/>
          </a:bodyPr>
          <a:lstStyle/>
          <a:p>
            <a:pPr algn="ctr"/>
            <a:r>
              <a:rPr kumimoji="1" lang="en-US" altLang="ja-JP" sz="700" dirty="0">
                <a:solidFill>
                  <a:schemeClr val="tx1">
                    <a:lumMod val="75000"/>
                    <a:lumOff val="25000"/>
                  </a:schemeClr>
                </a:solidFill>
                <a:latin typeface="Meiryo" panose="020B0604030504040204" pitchFamily="34" charset="-128"/>
                <a:ea typeface="Meiryo" panose="020B0604030504040204" pitchFamily="34" charset="-128"/>
              </a:rPr>
              <a:t>15</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76" name="直線コネクタ 175">
            <a:extLst>
              <a:ext uri="{FF2B5EF4-FFF2-40B4-BE49-F238E27FC236}">
                <a16:creationId xmlns:a16="http://schemas.microsoft.com/office/drawing/2014/main" id="{7F99775F-9E3F-0445-A37D-DA724CA29040}"/>
              </a:ext>
            </a:extLst>
          </p:cNvPr>
          <p:cNvCxnSpPr>
            <a:cxnSpLocks/>
          </p:cNvCxnSpPr>
          <p:nvPr/>
        </p:nvCxnSpPr>
        <p:spPr>
          <a:xfrm>
            <a:off x="7009888"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77" name="テキスト ボックス 176">
            <a:extLst>
              <a:ext uri="{FF2B5EF4-FFF2-40B4-BE49-F238E27FC236}">
                <a16:creationId xmlns:a16="http://schemas.microsoft.com/office/drawing/2014/main" id="{2566F18F-6C6D-B74B-95C1-B87D27FBAF01}"/>
              </a:ext>
            </a:extLst>
          </p:cNvPr>
          <p:cNvSpPr txBox="1"/>
          <p:nvPr/>
        </p:nvSpPr>
        <p:spPr>
          <a:xfrm>
            <a:off x="6770942" y="984036"/>
            <a:ext cx="294367" cy="194588"/>
          </a:xfrm>
          <a:prstGeom prst="rect">
            <a:avLst/>
          </a:prstGeom>
          <a:noFill/>
        </p:spPr>
        <p:txBody>
          <a:bodyPr wrap="none" rtlCol="0" anchor="ctr">
            <a:spAutoFit/>
          </a:bodyPr>
          <a:lstStyle/>
          <a:p>
            <a:pPr algn="ctr"/>
            <a:r>
              <a:rPr kumimoji="1" lang="en-US" altLang="ja-JP" sz="700" dirty="0">
                <a:solidFill>
                  <a:schemeClr val="tx1">
                    <a:lumMod val="75000"/>
                    <a:lumOff val="25000"/>
                  </a:schemeClr>
                </a:solidFill>
                <a:latin typeface="Meiryo" panose="020B0604030504040204" pitchFamily="34" charset="-128"/>
                <a:ea typeface="Meiryo" panose="020B0604030504040204" pitchFamily="34" charset="-128"/>
              </a:rPr>
              <a:t>16</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78" name="直線コネクタ 177">
            <a:extLst>
              <a:ext uri="{FF2B5EF4-FFF2-40B4-BE49-F238E27FC236}">
                <a16:creationId xmlns:a16="http://schemas.microsoft.com/office/drawing/2014/main" id="{363B8D2E-E736-A34B-A518-F672D48A0034}"/>
              </a:ext>
            </a:extLst>
          </p:cNvPr>
          <p:cNvCxnSpPr>
            <a:cxnSpLocks/>
          </p:cNvCxnSpPr>
          <p:nvPr/>
        </p:nvCxnSpPr>
        <p:spPr>
          <a:xfrm>
            <a:off x="7193413"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79" name="テキスト ボックス 178">
            <a:extLst>
              <a:ext uri="{FF2B5EF4-FFF2-40B4-BE49-F238E27FC236}">
                <a16:creationId xmlns:a16="http://schemas.microsoft.com/office/drawing/2014/main" id="{8BDF0815-BCAD-C043-9C3E-7E5362066FFF}"/>
              </a:ext>
            </a:extLst>
          </p:cNvPr>
          <p:cNvSpPr txBox="1"/>
          <p:nvPr/>
        </p:nvSpPr>
        <p:spPr>
          <a:xfrm>
            <a:off x="6954467" y="984036"/>
            <a:ext cx="294367" cy="194588"/>
          </a:xfrm>
          <a:prstGeom prst="rect">
            <a:avLst/>
          </a:prstGeom>
          <a:noFill/>
        </p:spPr>
        <p:txBody>
          <a:bodyPr wrap="none" rtlCol="0" anchor="ctr">
            <a:spAutoFit/>
          </a:bodyPr>
          <a:lstStyle/>
          <a:p>
            <a:pPr algn="ctr"/>
            <a:r>
              <a:rPr kumimoji="1" lang="en-US" altLang="ja-JP" sz="700" dirty="0">
                <a:solidFill>
                  <a:schemeClr val="tx1">
                    <a:lumMod val="75000"/>
                    <a:lumOff val="25000"/>
                  </a:schemeClr>
                </a:solidFill>
                <a:latin typeface="Meiryo" panose="020B0604030504040204" pitchFamily="34" charset="-128"/>
                <a:ea typeface="Meiryo" panose="020B0604030504040204" pitchFamily="34" charset="-128"/>
              </a:rPr>
              <a:t>17</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80" name="直線コネクタ 179">
            <a:extLst>
              <a:ext uri="{FF2B5EF4-FFF2-40B4-BE49-F238E27FC236}">
                <a16:creationId xmlns:a16="http://schemas.microsoft.com/office/drawing/2014/main" id="{0A3F7BDC-1D9C-C04B-BCEF-965F325FEE52}"/>
              </a:ext>
            </a:extLst>
          </p:cNvPr>
          <p:cNvCxnSpPr>
            <a:cxnSpLocks/>
          </p:cNvCxnSpPr>
          <p:nvPr/>
        </p:nvCxnSpPr>
        <p:spPr>
          <a:xfrm>
            <a:off x="7376937"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81" name="テキスト ボックス 180">
            <a:extLst>
              <a:ext uri="{FF2B5EF4-FFF2-40B4-BE49-F238E27FC236}">
                <a16:creationId xmlns:a16="http://schemas.microsoft.com/office/drawing/2014/main" id="{02F5BF3A-CDA7-3542-86E2-9133E4FAF47D}"/>
              </a:ext>
            </a:extLst>
          </p:cNvPr>
          <p:cNvSpPr txBox="1"/>
          <p:nvPr/>
        </p:nvSpPr>
        <p:spPr>
          <a:xfrm>
            <a:off x="7137991" y="984036"/>
            <a:ext cx="294367" cy="194588"/>
          </a:xfrm>
          <a:prstGeom prst="rect">
            <a:avLst/>
          </a:prstGeom>
          <a:noFill/>
        </p:spPr>
        <p:txBody>
          <a:bodyPr wrap="none" rtlCol="0" anchor="ctr">
            <a:spAutoFit/>
          </a:bodyPr>
          <a:lstStyle/>
          <a:p>
            <a:pPr algn="ctr"/>
            <a:r>
              <a:rPr kumimoji="1" lang="en-US" altLang="ja-JP" sz="700" dirty="0">
                <a:solidFill>
                  <a:schemeClr val="tx1">
                    <a:lumMod val="75000"/>
                    <a:lumOff val="25000"/>
                  </a:schemeClr>
                </a:solidFill>
                <a:latin typeface="Meiryo" panose="020B0604030504040204" pitchFamily="34" charset="-128"/>
                <a:ea typeface="Meiryo" panose="020B0604030504040204" pitchFamily="34" charset="-128"/>
              </a:rPr>
              <a:t>18</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82" name="直線コネクタ 181">
            <a:extLst>
              <a:ext uri="{FF2B5EF4-FFF2-40B4-BE49-F238E27FC236}">
                <a16:creationId xmlns:a16="http://schemas.microsoft.com/office/drawing/2014/main" id="{4D5C4C93-87E4-4D48-B13C-5DD4FABFD038}"/>
              </a:ext>
            </a:extLst>
          </p:cNvPr>
          <p:cNvCxnSpPr>
            <a:cxnSpLocks/>
          </p:cNvCxnSpPr>
          <p:nvPr/>
        </p:nvCxnSpPr>
        <p:spPr>
          <a:xfrm>
            <a:off x="7560462"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83" name="テキスト ボックス 182">
            <a:extLst>
              <a:ext uri="{FF2B5EF4-FFF2-40B4-BE49-F238E27FC236}">
                <a16:creationId xmlns:a16="http://schemas.microsoft.com/office/drawing/2014/main" id="{F2A3974B-C006-764F-B8C5-A675E128E4E4}"/>
              </a:ext>
            </a:extLst>
          </p:cNvPr>
          <p:cNvSpPr txBox="1"/>
          <p:nvPr/>
        </p:nvSpPr>
        <p:spPr>
          <a:xfrm>
            <a:off x="7321516" y="984036"/>
            <a:ext cx="294367" cy="194588"/>
          </a:xfrm>
          <a:prstGeom prst="rect">
            <a:avLst/>
          </a:prstGeom>
          <a:noFill/>
        </p:spPr>
        <p:txBody>
          <a:bodyPr wrap="none" rtlCol="0" anchor="ctr">
            <a:spAutoFit/>
          </a:bodyPr>
          <a:lstStyle/>
          <a:p>
            <a:pPr algn="ctr"/>
            <a:r>
              <a:rPr kumimoji="1" lang="en-US" altLang="ja-JP" sz="700" dirty="0">
                <a:solidFill>
                  <a:schemeClr val="tx1">
                    <a:lumMod val="75000"/>
                    <a:lumOff val="25000"/>
                  </a:schemeClr>
                </a:solidFill>
                <a:latin typeface="Meiryo" panose="020B0604030504040204" pitchFamily="34" charset="-128"/>
                <a:ea typeface="Meiryo" panose="020B0604030504040204" pitchFamily="34" charset="-128"/>
              </a:rPr>
              <a:t>19</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84" name="直線コネクタ 183">
            <a:extLst>
              <a:ext uri="{FF2B5EF4-FFF2-40B4-BE49-F238E27FC236}">
                <a16:creationId xmlns:a16="http://schemas.microsoft.com/office/drawing/2014/main" id="{DD15B077-3C9E-CF47-9D3C-3BDB0FF8BF08}"/>
              </a:ext>
            </a:extLst>
          </p:cNvPr>
          <p:cNvCxnSpPr>
            <a:cxnSpLocks/>
          </p:cNvCxnSpPr>
          <p:nvPr/>
        </p:nvCxnSpPr>
        <p:spPr>
          <a:xfrm>
            <a:off x="7743986"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85" name="テキスト ボックス 184">
            <a:extLst>
              <a:ext uri="{FF2B5EF4-FFF2-40B4-BE49-F238E27FC236}">
                <a16:creationId xmlns:a16="http://schemas.microsoft.com/office/drawing/2014/main" id="{04B4AEC1-12CD-5D4C-9F38-C814E8FDE8E1}"/>
              </a:ext>
            </a:extLst>
          </p:cNvPr>
          <p:cNvSpPr txBox="1"/>
          <p:nvPr/>
        </p:nvSpPr>
        <p:spPr>
          <a:xfrm>
            <a:off x="7505040" y="984036"/>
            <a:ext cx="294367" cy="194588"/>
          </a:xfrm>
          <a:prstGeom prst="rect">
            <a:avLst/>
          </a:prstGeom>
          <a:noFill/>
        </p:spPr>
        <p:txBody>
          <a:bodyPr wrap="none" rtlCol="0" anchor="ctr">
            <a:spAutoFit/>
          </a:bodyPr>
          <a:lstStyle/>
          <a:p>
            <a:pPr algn="ctr"/>
            <a:r>
              <a:rPr kumimoji="1" lang="en-US" altLang="ja-JP" sz="700" dirty="0">
                <a:solidFill>
                  <a:schemeClr val="tx1">
                    <a:lumMod val="75000"/>
                    <a:lumOff val="25000"/>
                  </a:schemeClr>
                </a:solidFill>
                <a:latin typeface="Meiryo" panose="020B0604030504040204" pitchFamily="34" charset="-128"/>
                <a:ea typeface="Meiryo" panose="020B0604030504040204" pitchFamily="34" charset="-128"/>
              </a:rPr>
              <a:t>20</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86" name="直線コネクタ 185">
            <a:extLst>
              <a:ext uri="{FF2B5EF4-FFF2-40B4-BE49-F238E27FC236}">
                <a16:creationId xmlns:a16="http://schemas.microsoft.com/office/drawing/2014/main" id="{9D142C5A-580E-774E-979B-3B359C724D64}"/>
              </a:ext>
            </a:extLst>
          </p:cNvPr>
          <p:cNvCxnSpPr>
            <a:cxnSpLocks/>
          </p:cNvCxnSpPr>
          <p:nvPr/>
        </p:nvCxnSpPr>
        <p:spPr>
          <a:xfrm>
            <a:off x="7927511"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87" name="テキスト ボックス 186">
            <a:extLst>
              <a:ext uri="{FF2B5EF4-FFF2-40B4-BE49-F238E27FC236}">
                <a16:creationId xmlns:a16="http://schemas.microsoft.com/office/drawing/2014/main" id="{C8640F0E-DF5D-1944-95A5-8C1635F2111E}"/>
              </a:ext>
            </a:extLst>
          </p:cNvPr>
          <p:cNvSpPr txBox="1"/>
          <p:nvPr/>
        </p:nvSpPr>
        <p:spPr>
          <a:xfrm>
            <a:off x="7688565" y="984036"/>
            <a:ext cx="294367" cy="194588"/>
          </a:xfrm>
          <a:prstGeom prst="rect">
            <a:avLst/>
          </a:prstGeom>
          <a:noFill/>
        </p:spPr>
        <p:txBody>
          <a:bodyPr wrap="none" rtlCol="0" anchor="ctr">
            <a:spAutoFit/>
          </a:bodyPr>
          <a:lstStyle/>
          <a:p>
            <a:pPr algn="ctr"/>
            <a:r>
              <a:rPr kumimoji="1" lang="en-US" altLang="ja-JP" sz="700" dirty="0">
                <a:solidFill>
                  <a:schemeClr val="tx1">
                    <a:lumMod val="75000"/>
                    <a:lumOff val="25000"/>
                  </a:schemeClr>
                </a:solidFill>
                <a:latin typeface="Meiryo" panose="020B0604030504040204" pitchFamily="34" charset="-128"/>
                <a:ea typeface="Meiryo" panose="020B0604030504040204" pitchFamily="34" charset="-128"/>
              </a:rPr>
              <a:t>21</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88" name="直線コネクタ 187">
            <a:extLst>
              <a:ext uri="{FF2B5EF4-FFF2-40B4-BE49-F238E27FC236}">
                <a16:creationId xmlns:a16="http://schemas.microsoft.com/office/drawing/2014/main" id="{0483AB25-8F49-7C44-8BFB-3FC64964BE8B}"/>
              </a:ext>
            </a:extLst>
          </p:cNvPr>
          <p:cNvCxnSpPr>
            <a:cxnSpLocks/>
          </p:cNvCxnSpPr>
          <p:nvPr/>
        </p:nvCxnSpPr>
        <p:spPr>
          <a:xfrm>
            <a:off x="8111035"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89" name="テキスト ボックス 188">
            <a:extLst>
              <a:ext uri="{FF2B5EF4-FFF2-40B4-BE49-F238E27FC236}">
                <a16:creationId xmlns:a16="http://schemas.microsoft.com/office/drawing/2014/main" id="{18C424FB-F09D-7644-A3F1-D5B3076D3DB0}"/>
              </a:ext>
            </a:extLst>
          </p:cNvPr>
          <p:cNvSpPr txBox="1"/>
          <p:nvPr/>
        </p:nvSpPr>
        <p:spPr>
          <a:xfrm>
            <a:off x="7872089" y="984036"/>
            <a:ext cx="294367" cy="194588"/>
          </a:xfrm>
          <a:prstGeom prst="rect">
            <a:avLst/>
          </a:prstGeom>
          <a:noFill/>
        </p:spPr>
        <p:txBody>
          <a:bodyPr wrap="none" rtlCol="0" anchor="ctr">
            <a:spAutoFit/>
          </a:bodyPr>
          <a:lstStyle/>
          <a:p>
            <a:pPr algn="ctr"/>
            <a:r>
              <a:rPr kumimoji="1" lang="en-US" altLang="ja-JP" sz="700" dirty="0">
                <a:solidFill>
                  <a:schemeClr val="tx1">
                    <a:lumMod val="75000"/>
                    <a:lumOff val="25000"/>
                  </a:schemeClr>
                </a:solidFill>
                <a:latin typeface="Meiryo" panose="020B0604030504040204" pitchFamily="34" charset="-128"/>
                <a:ea typeface="Meiryo" panose="020B0604030504040204" pitchFamily="34" charset="-128"/>
              </a:rPr>
              <a:t>22</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90" name="直線コネクタ 189">
            <a:extLst>
              <a:ext uri="{FF2B5EF4-FFF2-40B4-BE49-F238E27FC236}">
                <a16:creationId xmlns:a16="http://schemas.microsoft.com/office/drawing/2014/main" id="{C02081BD-09D4-2C48-8588-E4B601D5D289}"/>
              </a:ext>
            </a:extLst>
          </p:cNvPr>
          <p:cNvCxnSpPr>
            <a:cxnSpLocks/>
          </p:cNvCxnSpPr>
          <p:nvPr/>
        </p:nvCxnSpPr>
        <p:spPr>
          <a:xfrm>
            <a:off x="8294560"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91" name="テキスト ボックス 190">
            <a:extLst>
              <a:ext uri="{FF2B5EF4-FFF2-40B4-BE49-F238E27FC236}">
                <a16:creationId xmlns:a16="http://schemas.microsoft.com/office/drawing/2014/main" id="{74C40833-17AE-D242-B2FE-D1D486EC5C38}"/>
              </a:ext>
            </a:extLst>
          </p:cNvPr>
          <p:cNvSpPr txBox="1"/>
          <p:nvPr/>
        </p:nvSpPr>
        <p:spPr>
          <a:xfrm>
            <a:off x="8055614" y="984036"/>
            <a:ext cx="294367" cy="194588"/>
          </a:xfrm>
          <a:prstGeom prst="rect">
            <a:avLst/>
          </a:prstGeom>
          <a:noFill/>
        </p:spPr>
        <p:txBody>
          <a:bodyPr wrap="none" rtlCol="0" anchor="ctr">
            <a:spAutoFit/>
          </a:bodyPr>
          <a:lstStyle/>
          <a:p>
            <a:pPr algn="ctr"/>
            <a:r>
              <a:rPr kumimoji="1" lang="en-US" altLang="ja-JP" sz="700" dirty="0">
                <a:solidFill>
                  <a:schemeClr val="tx1">
                    <a:lumMod val="75000"/>
                    <a:lumOff val="25000"/>
                  </a:schemeClr>
                </a:solidFill>
                <a:latin typeface="Meiryo" panose="020B0604030504040204" pitchFamily="34" charset="-128"/>
                <a:ea typeface="Meiryo" panose="020B0604030504040204" pitchFamily="34" charset="-128"/>
              </a:rPr>
              <a:t>23</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92" name="直線コネクタ 191">
            <a:extLst>
              <a:ext uri="{FF2B5EF4-FFF2-40B4-BE49-F238E27FC236}">
                <a16:creationId xmlns:a16="http://schemas.microsoft.com/office/drawing/2014/main" id="{013AEA98-8358-3247-B3EE-463424E2F281}"/>
              </a:ext>
            </a:extLst>
          </p:cNvPr>
          <p:cNvCxnSpPr>
            <a:cxnSpLocks/>
          </p:cNvCxnSpPr>
          <p:nvPr/>
        </p:nvCxnSpPr>
        <p:spPr>
          <a:xfrm>
            <a:off x="8478084"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93" name="テキスト ボックス 192">
            <a:extLst>
              <a:ext uri="{FF2B5EF4-FFF2-40B4-BE49-F238E27FC236}">
                <a16:creationId xmlns:a16="http://schemas.microsoft.com/office/drawing/2014/main" id="{E0E3B14C-E9F4-2946-A12B-FB0F5390751F}"/>
              </a:ext>
            </a:extLst>
          </p:cNvPr>
          <p:cNvSpPr txBox="1"/>
          <p:nvPr/>
        </p:nvSpPr>
        <p:spPr>
          <a:xfrm>
            <a:off x="8239138" y="984036"/>
            <a:ext cx="294367" cy="194588"/>
          </a:xfrm>
          <a:prstGeom prst="rect">
            <a:avLst/>
          </a:prstGeom>
          <a:noFill/>
        </p:spPr>
        <p:txBody>
          <a:bodyPr wrap="none" rtlCol="0" anchor="ctr">
            <a:spAutoFit/>
          </a:bodyPr>
          <a:lstStyle/>
          <a:p>
            <a:pPr algn="ctr"/>
            <a:r>
              <a:rPr kumimoji="1" lang="en-US" altLang="ja-JP" sz="700" dirty="0">
                <a:solidFill>
                  <a:schemeClr val="tx1">
                    <a:lumMod val="75000"/>
                    <a:lumOff val="25000"/>
                  </a:schemeClr>
                </a:solidFill>
                <a:latin typeface="Meiryo" panose="020B0604030504040204" pitchFamily="34" charset="-128"/>
                <a:ea typeface="Meiryo" panose="020B0604030504040204" pitchFamily="34" charset="-128"/>
              </a:rPr>
              <a:t>24</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94" name="直線コネクタ 193">
            <a:extLst>
              <a:ext uri="{FF2B5EF4-FFF2-40B4-BE49-F238E27FC236}">
                <a16:creationId xmlns:a16="http://schemas.microsoft.com/office/drawing/2014/main" id="{8462DB63-30C1-4744-A8D5-3B7B0EADA3AC}"/>
              </a:ext>
            </a:extLst>
          </p:cNvPr>
          <p:cNvCxnSpPr>
            <a:cxnSpLocks/>
          </p:cNvCxnSpPr>
          <p:nvPr/>
        </p:nvCxnSpPr>
        <p:spPr>
          <a:xfrm>
            <a:off x="8661609"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95" name="テキスト ボックス 194">
            <a:extLst>
              <a:ext uri="{FF2B5EF4-FFF2-40B4-BE49-F238E27FC236}">
                <a16:creationId xmlns:a16="http://schemas.microsoft.com/office/drawing/2014/main" id="{FD72DFBD-E3AE-A248-9C87-9CBCB3C76897}"/>
              </a:ext>
            </a:extLst>
          </p:cNvPr>
          <p:cNvSpPr txBox="1"/>
          <p:nvPr/>
        </p:nvSpPr>
        <p:spPr>
          <a:xfrm>
            <a:off x="8422663" y="984036"/>
            <a:ext cx="294367" cy="194588"/>
          </a:xfrm>
          <a:prstGeom prst="rect">
            <a:avLst/>
          </a:prstGeom>
          <a:noFill/>
        </p:spPr>
        <p:txBody>
          <a:bodyPr wrap="none" rtlCol="0" anchor="ctr">
            <a:spAutoFit/>
          </a:bodyPr>
          <a:lstStyle/>
          <a:p>
            <a:pPr algn="ctr"/>
            <a:r>
              <a:rPr lang="en-US" altLang="ja-JP" sz="700" dirty="0">
                <a:solidFill>
                  <a:schemeClr val="tx1">
                    <a:lumMod val="75000"/>
                    <a:lumOff val="25000"/>
                  </a:schemeClr>
                </a:solidFill>
                <a:latin typeface="Meiryo" panose="020B0604030504040204" pitchFamily="34" charset="-128"/>
                <a:ea typeface="Meiryo" panose="020B0604030504040204" pitchFamily="34" charset="-128"/>
              </a:rPr>
              <a:t>25</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96" name="直線コネクタ 195">
            <a:extLst>
              <a:ext uri="{FF2B5EF4-FFF2-40B4-BE49-F238E27FC236}">
                <a16:creationId xmlns:a16="http://schemas.microsoft.com/office/drawing/2014/main" id="{50B871A6-4CD2-FF40-8294-8645384E3C66}"/>
              </a:ext>
            </a:extLst>
          </p:cNvPr>
          <p:cNvCxnSpPr>
            <a:cxnSpLocks/>
          </p:cNvCxnSpPr>
          <p:nvPr/>
        </p:nvCxnSpPr>
        <p:spPr>
          <a:xfrm>
            <a:off x="8845133"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97" name="テキスト ボックス 196">
            <a:extLst>
              <a:ext uri="{FF2B5EF4-FFF2-40B4-BE49-F238E27FC236}">
                <a16:creationId xmlns:a16="http://schemas.microsoft.com/office/drawing/2014/main" id="{FF47C7F7-9FBB-1E49-BBBC-1C2AB2D0E5A0}"/>
              </a:ext>
            </a:extLst>
          </p:cNvPr>
          <p:cNvSpPr txBox="1"/>
          <p:nvPr/>
        </p:nvSpPr>
        <p:spPr>
          <a:xfrm>
            <a:off x="8606187" y="984036"/>
            <a:ext cx="294367" cy="194588"/>
          </a:xfrm>
          <a:prstGeom prst="rect">
            <a:avLst/>
          </a:prstGeom>
          <a:noFill/>
        </p:spPr>
        <p:txBody>
          <a:bodyPr wrap="none" rtlCol="0" anchor="ctr">
            <a:spAutoFit/>
          </a:bodyPr>
          <a:lstStyle/>
          <a:p>
            <a:pPr algn="ctr"/>
            <a:r>
              <a:rPr lang="en-US" altLang="ja-JP" sz="700" dirty="0">
                <a:solidFill>
                  <a:schemeClr val="tx1">
                    <a:lumMod val="75000"/>
                    <a:lumOff val="25000"/>
                  </a:schemeClr>
                </a:solidFill>
                <a:latin typeface="Meiryo" panose="020B0604030504040204" pitchFamily="34" charset="-128"/>
                <a:ea typeface="Meiryo" panose="020B0604030504040204" pitchFamily="34" charset="-128"/>
              </a:rPr>
              <a:t>26</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98" name="直線コネクタ 197">
            <a:extLst>
              <a:ext uri="{FF2B5EF4-FFF2-40B4-BE49-F238E27FC236}">
                <a16:creationId xmlns:a16="http://schemas.microsoft.com/office/drawing/2014/main" id="{C73A835D-B5F4-B549-BA67-30B562EE1E8E}"/>
              </a:ext>
            </a:extLst>
          </p:cNvPr>
          <p:cNvCxnSpPr>
            <a:cxnSpLocks/>
          </p:cNvCxnSpPr>
          <p:nvPr/>
        </p:nvCxnSpPr>
        <p:spPr>
          <a:xfrm>
            <a:off x="9028658"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99" name="テキスト ボックス 198">
            <a:extLst>
              <a:ext uri="{FF2B5EF4-FFF2-40B4-BE49-F238E27FC236}">
                <a16:creationId xmlns:a16="http://schemas.microsoft.com/office/drawing/2014/main" id="{688FFDCA-E784-1A42-8377-8A200079DA9E}"/>
              </a:ext>
            </a:extLst>
          </p:cNvPr>
          <p:cNvSpPr txBox="1"/>
          <p:nvPr/>
        </p:nvSpPr>
        <p:spPr>
          <a:xfrm>
            <a:off x="8789712" y="984036"/>
            <a:ext cx="294367" cy="194588"/>
          </a:xfrm>
          <a:prstGeom prst="rect">
            <a:avLst/>
          </a:prstGeom>
          <a:noFill/>
        </p:spPr>
        <p:txBody>
          <a:bodyPr wrap="none" rtlCol="0" anchor="ctr">
            <a:spAutoFit/>
          </a:bodyPr>
          <a:lstStyle/>
          <a:p>
            <a:pPr algn="ctr"/>
            <a:r>
              <a:rPr lang="en-US" altLang="ja-JP" sz="700" dirty="0">
                <a:solidFill>
                  <a:schemeClr val="tx1">
                    <a:lumMod val="75000"/>
                    <a:lumOff val="25000"/>
                  </a:schemeClr>
                </a:solidFill>
                <a:latin typeface="Meiryo" panose="020B0604030504040204" pitchFamily="34" charset="-128"/>
                <a:ea typeface="Meiryo" panose="020B0604030504040204" pitchFamily="34" charset="-128"/>
              </a:rPr>
              <a:t>27</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200" name="直線コネクタ 199">
            <a:extLst>
              <a:ext uri="{FF2B5EF4-FFF2-40B4-BE49-F238E27FC236}">
                <a16:creationId xmlns:a16="http://schemas.microsoft.com/office/drawing/2014/main" id="{A1144C24-3DB6-F541-B7E8-9115FBEDF33E}"/>
              </a:ext>
            </a:extLst>
          </p:cNvPr>
          <p:cNvCxnSpPr>
            <a:cxnSpLocks/>
          </p:cNvCxnSpPr>
          <p:nvPr/>
        </p:nvCxnSpPr>
        <p:spPr>
          <a:xfrm>
            <a:off x="9212182"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201" name="テキスト ボックス 200">
            <a:extLst>
              <a:ext uri="{FF2B5EF4-FFF2-40B4-BE49-F238E27FC236}">
                <a16:creationId xmlns:a16="http://schemas.microsoft.com/office/drawing/2014/main" id="{699A2742-F170-D848-AACE-2979C7FE5348}"/>
              </a:ext>
            </a:extLst>
          </p:cNvPr>
          <p:cNvSpPr txBox="1"/>
          <p:nvPr/>
        </p:nvSpPr>
        <p:spPr>
          <a:xfrm>
            <a:off x="8973236" y="984036"/>
            <a:ext cx="294367" cy="194588"/>
          </a:xfrm>
          <a:prstGeom prst="rect">
            <a:avLst/>
          </a:prstGeom>
          <a:noFill/>
        </p:spPr>
        <p:txBody>
          <a:bodyPr wrap="none" rtlCol="0" anchor="ctr">
            <a:spAutoFit/>
          </a:bodyPr>
          <a:lstStyle/>
          <a:p>
            <a:pPr algn="ctr"/>
            <a:r>
              <a:rPr lang="en-US" altLang="ja-JP" sz="700" dirty="0">
                <a:solidFill>
                  <a:schemeClr val="tx1">
                    <a:lumMod val="75000"/>
                    <a:lumOff val="25000"/>
                  </a:schemeClr>
                </a:solidFill>
                <a:latin typeface="Meiryo" panose="020B0604030504040204" pitchFamily="34" charset="-128"/>
                <a:ea typeface="Meiryo" panose="020B0604030504040204" pitchFamily="34" charset="-128"/>
              </a:rPr>
              <a:t>28</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202" name="直線コネクタ 201">
            <a:extLst>
              <a:ext uri="{FF2B5EF4-FFF2-40B4-BE49-F238E27FC236}">
                <a16:creationId xmlns:a16="http://schemas.microsoft.com/office/drawing/2014/main" id="{56E95E59-8F63-BD41-8624-F6DFDE58AF04}"/>
              </a:ext>
            </a:extLst>
          </p:cNvPr>
          <p:cNvCxnSpPr>
            <a:cxnSpLocks/>
          </p:cNvCxnSpPr>
          <p:nvPr/>
        </p:nvCxnSpPr>
        <p:spPr>
          <a:xfrm>
            <a:off x="9395707"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203" name="テキスト ボックス 202">
            <a:extLst>
              <a:ext uri="{FF2B5EF4-FFF2-40B4-BE49-F238E27FC236}">
                <a16:creationId xmlns:a16="http://schemas.microsoft.com/office/drawing/2014/main" id="{C96C9552-D370-3E42-93B0-F862A6A9B90D}"/>
              </a:ext>
            </a:extLst>
          </p:cNvPr>
          <p:cNvSpPr txBox="1"/>
          <p:nvPr/>
        </p:nvSpPr>
        <p:spPr>
          <a:xfrm>
            <a:off x="9156761" y="984036"/>
            <a:ext cx="294367" cy="194588"/>
          </a:xfrm>
          <a:prstGeom prst="rect">
            <a:avLst/>
          </a:prstGeom>
          <a:noFill/>
        </p:spPr>
        <p:txBody>
          <a:bodyPr wrap="none" rtlCol="0" anchor="ctr">
            <a:spAutoFit/>
          </a:bodyPr>
          <a:lstStyle/>
          <a:p>
            <a:pPr algn="ctr"/>
            <a:r>
              <a:rPr kumimoji="1" lang="en-US" altLang="ja-JP" sz="700" dirty="0">
                <a:solidFill>
                  <a:schemeClr val="tx1">
                    <a:lumMod val="75000"/>
                    <a:lumOff val="25000"/>
                  </a:schemeClr>
                </a:solidFill>
                <a:latin typeface="Meiryo" panose="020B0604030504040204" pitchFamily="34" charset="-128"/>
                <a:ea typeface="Meiryo" panose="020B0604030504040204" pitchFamily="34" charset="-128"/>
              </a:rPr>
              <a:t>29</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04" name="テキスト ボックス 203">
            <a:extLst>
              <a:ext uri="{FF2B5EF4-FFF2-40B4-BE49-F238E27FC236}">
                <a16:creationId xmlns:a16="http://schemas.microsoft.com/office/drawing/2014/main" id="{C42A1CB3-EA65-6B4D-AD79-2E618198FCDC}"/>
              </a:ext>
            </a:extLst>
          </p:cNvPr>
          <p:cNvSpPr txBox="1"/>
          <p:nvPr/>
        </p:nvSpPr>
        <p:spPr>
          <a:xfrm>
            <a:off x="9340285" y="984036"/>
            <a:ext cx="294367" cy="194588"/>
          </a:xfrm>
          <a:prstGeom prst="rect">
            <a:avLst/>
          </a:prstGeom>
          <a:noFill/>
        </p:spPr>
        <p:txBody>
          <a:bodyPr wrap="none" rtlCol="0" anchor="ctr">
            <a:spAutoFit/>
          </a:bodyPr>
          <a:lstStyle/>
          <a:p>
            <a:pPr algn="ctr"/>
            <a:r>
              <a:rPr lang="en-US" altLang="ja-JP" sz="700" dirty="0">
                <a:solidFill>
                  <a:schemeClr val="tx1">
                    <a:lumMod val="75000"/>
                    <a:lumOff val="25000"/>
                  </a:schemeClr>
                </a:solidFill>
                <a:latin typeface="Meiryo" panose="020B0604030504040204" pitchFamily="34" charset="-128"/>
                <a:ea typeface="Meiryo" panose="020B0604030504040204" pitchFamily="34" charset="-128"/>
              </a:rPr>
              <a:t>30</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05" name="テキスト ボックス 204">
            <a:extLst>
              <a:ext uri="{FF2B5EF4-FFF2-40B4-BE49-F238E27FC236}">
                <a16:creationId xmlns:a16="http://schemas.microsoft.com/office/drawing/2014/main" id="{D1FD790C-3CD7-2145-86C5-7470800B9C0E}"/>
              </a:ext>
            </a:extLst>
          </p:cNvPr>
          <p:cNvSpPr txBox="1"/>
          <p:nvPr/>
        </p:nvSpPr>
        <p:spPr>
          <a:xfrm>
            <a:off x="6506712" y="716365"/>
            <a:ext cx="639277" cy="194588"/>
          </a:xfrm>
          <a:prstGeom prst="rect">
            <a:avLst/>
          </a:prstGeom>
          <a:noFill/>
        </p:spPr>
        <p:txBody>
          <a:bodyPr wrap="none" rtlCol="0" anchor="ctr">
            <a:spAutoFit/>
          </a:bodyPr>
          <a:lstStyle/>
          <a:p>
            <a:pPr algn="ctr"/>
            <a:r>
              <a:rPr kumimoji="1" lang="en-US" altLang="ja-JP" sz="700" dirty="0">
                <a:solidFill>
                  <a:schemeClr val="tx1">
                    <a:lumMod val="75000"/>
                    <a:lumOff val="25000"/>
                  </a:schemeClr>
                </a:solidFill>
                <a:latin typeface="Meiryo" panose="020B0604030504040204" pitchFamily="34" charset="-128"/>
                <a:ea typeface="Meiryo" panose="020B0604030504040204" pitchFamily="34" charset="-128"/>
              </a:rPr>
              <a:t>2018</a:t>
            </a:r>
            <a:r>
              <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rPr>
              <a:t>年</a:t>
            </a:r>
            <a:r>
              <a:rPr kumimoji="1" lang="en-US" altLang="ja-JP" sz="700" dirty="0">
                <a:solidFill>
                  <a:schemeClr val="tx1">
                    <a:lumMod val="75000"/>
                    <a:lumOff val="25000"/>
                  </a:schemeClr>
                </a:solidFill>
                <a:latin typeface="Meiryo" panose="020B0604030504040204" pitchFamily="34" charset="-128"/>
                <a:ea typeface="Meiryo" panose="020B0604030504040204" pitchFamily="34" charset="-128"/>
              </a:rPr>
              <a:t>6</a:t>
            </a:r>
            <a:r>
              <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rPr>
              <a:t>月</a:t>
            </a:r>
          </a:p>
        </p:txBody>
      </p:sp>
      <p:cxnSp>
        <p:nvCxnSpPr>
          <p:cNvPr id="206" name="直線コネクタ 205">
            <a:extLst>
              <a:ext uri="{FF2B5EF4-FFF2-40B4-BE49-F238E27FC236}">
                <a16:creationId xmlns:a16="http://schemas.microsoft.com/office/drawing/2014/main" id="{6B5E8DFE-0B25-BD41-B197-12AE092591EA}"/>
              </a:ext>
            </a:extLst>
          </p:cNvPr>
          <p:cNvCxnSpPr>
            <a:cxnSpLocks/>
          </p:cNvCxnSpPr>
          <p:nvPr/>
        </p:nvCxnSpPr>
        <p:spPr>
          <a:xfrm>
            <a:off x="4067358" y="935794"/>
            <a:ext cx="5501591"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65" name="テキスト ボックス 64">
            <a:extLst>
              <a:ext uri="{FF2B5EF4-FFF2-40B4-BE49-F238E27FC236}">
                <a16:creationId xmlns:a16="http://schemas.microsoft.com/office/drawing/2014/main" id="{E037EF6C-B793-1248-8DCC-CF1A2C9911D8}"/>
              </a:ext>
            </a:extLst>
          </p:cNvPr>
          <p:cNvSpPr txBox="1"/>
          <p:nvPr/>
        </p:nvSpPr>
        <p:spPr>
          <a:xfrm>
            <a:off x="463308" y="238540"/>
            <a:ext cx="1574470" cy="276999"/>
          </a:xfrm>
          <a:prstGeom prst="rect">
            <a:avLst/>
          </a:prstGeom>
          <a:noFill/>
        </p:spPr>
        <p:txBody>
          <a:bodyPr wrap="none" rtlCol="0">
            <a:spAutoFit/>
          </a:bodyPr>
          <a:lstStyle/>
          <a:p>
            <a:r>
              <a:rPr lang="en-US" altLang="ja-JP" sz="1200" b="1" dirty="0">
                <a:solidFill>
                  <a:schemeClr val="tx1">
                    <a:lumMod val="75000"/>
                    <a:lumOff val="25000"/>
                  </a:schemeClr>
                </a:solidFill>
                <a:latin typeface="Meiryo" panose="020B0604030504040204" pitchFamily="34" charset="-128"/>
                <a:ea typeface="Meiryo" panose="020B0604030504040204" pitchFamily="34" charset="-128"/>
              </a:rPr>
              <a:t>40_</a:t>
            </a:r>
            <a:r>
              <a:rPr lang="ja-JP" altLang="en-US" sz="1200" b="1" dirty="0">
                <a:solidFill>
                  <a:schemeClr val="tx1">
                    <a:lumMod val="75000"/>
                    <a:lumOff val="25000"/>
                  </a:schemeClr>
                </a:solidFill>
                <a:latin typeface="Meiryo" panose="020B0604030504040204" pitchFamily="34" charset="-128"/>
                <a:ea typeface="Meiryo" panose="020B0604030504040204" pitchFamily="34" charset="-128"/>
              </a:rPr>
              <a:t>ガントチャート</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69" name="正方形/長方形 268">
            <a:extLst>
              <a:ext uri="{FF2B5EF4-FFF2-40B4-BE49-F238E27FC236}">
                <a16:creationId xmlns:a16="http://schemas.microsoft.com/office/drawing/2014/main" id="{E1AA404F-FEEC-AC40-B98D-C9152F71180F}"/>
              </a:ext>
            </a:extLst>
          </p:cNvPr>
          <p:cNvSpPr/>
          <p:nvPr/>
        </p:nvSpPr>
        <p:spPr>
          <a:xfrm>
            <a:off x="337288" y="682812"/>
            <a:ext cx="9231425" cy="5807441"/>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74" name="テキスト ボックス 273">
            <a:extLst>
              <a:ext uri="{FF2B5EF4-FFF2-40B4-BE49-F238E27FC236}">
                <a16:creationId xmlns:a16="http://schemas.microsoft.com/office/drawing/2014/main" id="{60A0C278-043A-2849-9FA0-02650102B997}"/>
              </a:ext>
            </a:extLst>
          </p:cNvPr>
          <p:cNvSpPr txBox="1"/>
          <p:nvPr/>
        </p:nvSpPr>
        <p:spPr>
          <a:xfrm>
            <a:off x="8217061" y="238540"/>
            <a:ext cx="1351653" cy="276999"/>
          </a:xfrm>
          <a:prstGeom prst="rect">
            <a:avLst/>
          </a:prstGeom>
          <a:solidFill>
            <a:srgbClr val="00B050"/>
          </a:solidFill>
        </p:spPr>
        <p:txBody>
          <a:bodyPr wrap="none" rtlCol="0">
            <a:spAutoFit/>
          </a:bodyPr>
          <a:lstStyle/>
          <a:p>
            <a:pPr algn="r"/>
            <a:r>
              <a:rPr lang="en-US" altLang="ja-JP" sz="1200" dirty="0">
                <a:solidFill>
                  <a:schemeClr val="bg1"/>
                </a:solidFill>
                <a:latin typeface="Toppan Bunkyu Midashi Gothic Ex" panose="020B0900000000000000" pitchFamily="34" charset="-128"/>
                <a:ea typeface="Toppan Bunkyu Midashi Gothic Ex" panose="020B0900000000000000" pitchFamily="34" charset="-128"/>
              </a:rPr>
              <a:t>Excel</a:t>
            </a:r>
            <a:r>
              <a:rPr lang="ja-JP" altLang="en-US" sz="1200" dirty="0">
                <a:solidFill>
                  <a:schemeClr val="bg1"/>
                </a:solidFill>
                <a:latin typeface="Toppan Bunkyu Midashi Gothic Ex" panose="020B0900000000000000" pitchFamily="34" charset="-128"/>
                <a:ea typeface="Toppan Bunkyu Midashi Gothic Ex" panose="020B0900000000000000" pitchFamily="34" charset="-128"/>
              </a:rPr>
              <a:t>データあり</a:t>
            </a:r>
            <a:endParaRPr kumimoji="1" lang="ja-JP" altLang="en-US" sz="1200" dirty="0">
              <a:solidFill>
                <a:schemeClr val="bg1"/>
              </a:solidFill>
              <a:latin typeface="Toppan Bunkyu Midashi Gothic Ex" panose="020B0900000000000000" pitchFamily="34" charset="-128"/>
              <a:ea typeface="Toppan Bunkyu Midashi Gothic Ex" panose="020B0900000000000000" pitchFamily="34" charset="-128"/>
            </a:endParaRPr>
          </a:p>
        </p:txBody>
      </p:sp>
      <p:cxnSp>
        <p:nvCxnSpPr>
          <p:cNvPr id="102" name="直線コネクタ 101">
            <a:extLst>
              <a:ext uri="{FF2B5EF4-FFF2-40B4-BE49-F238E27FC236}">
                <a16:creationId xmlns:a16="http://schemas.microsoft.com/office/drawing/2014/main" id="{C92F5F0A-C85A-B04A-8013-ED0623C74CF6}"/>
              </a:ext>
            </a:extLst>
          </p:cNvPr>
          <p:cNvCxnSpPr/>
          <p:nvPr/>
        </p:nvCxnSpPr>
        <p:spPr>
          <a:xfrm>
            <a:off x="330983" y="1204224"/>
            <a:ext cx="9237965" cy="0"/>
          </a:xfrm>
          <a:prstGeom prst="line">
            <a:avLst/>
          </a:prstGeom>
          <a:ln w="19050" cmpd="sng">
            <a:solidFill>
              <a:srgbClr val="40404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95058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テキスト ボックス 64">
            <a:extLst>
              <a:ext uri="{FF2B5EF4-FFF2-40B4-BE49-F238E27FC236}">
                <a16:creationId xmlns:a16="http://schemas.microsoft.com/office/drawing/2014/main" id="{E037EF6C-B793-1248-8DCC-CF1A2C9911D8}"/>
              </a:ext>
            </a:extLst>
          </p:cNvPr>
          <p:cNvSpPr txBox="1"/>
          <p:nvPr/>
        </p:nvSpPr>
        <p:spPr>
          <a:xfrm>
            <a:off x="463308" y="238540"/>
            <a:ext cx="958917" cy="276999"/>
          </a:xfrm>
          <a:prstGeom prst="rect">
            <a:avLst/>
          </a:prstGeom>
          <a:noFill/>
        </p:spPr>
        <p:txBody>
          <a:bodyPr wrap="none" rtlCol="0">
            <a:spAutoFit/>
          </a:bodyPr>
          <a:lstStyle/>
          <a:p>
            <a:r>
              <a:rPr lang="en-US" altLang="ja-JP" sz="1200" b="1" dirty="0">
                <a:solidFill>
                  <a:schemeClr val="tx1">
                    <a:lumMod val="75000"/>
                    <a:lumOff val="25000"/>
                  </a:schemeClr>
                </a:solidFill>
                <a:latin typeface="Meiryo" panose="020B0604030504040204" pitchFamily="34" charset="-128"/>
                <a:ea typeface="Meiryo" panose="020B0604030504040204" pitchFamily="34" charset="-128"/>
              </a:rPr>
              <a:t>41_</a:t>
            </a:r>
            <a:r>
              <a:rPr lang="ja-JP" altLang="en-US" sz="1200" b="1" dirty="0">
                <a:solidFill>
                  <a:schemeClr val="tx1">
                    <a:lumMod val="75000"/>
                    <a:lumOff val="25000"/>
                  </a:schemeClr>
                </a:solidFill>
                <a:latin typeface="Meiryo" panose="020B0604030504040204" pitchFamily="34" charset="-128"/>
                <a:ea typeface="Meiryo" panose="020B0604030504040204" pitchFamily="34" charset="-128"/>
              </a:rPr>
              <a:t>組織図</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40" name="正方形/長方形 139">
            <a:extLst>
              <a:ext uri="{FF2B5EF4-FFF2-40B4-BE49-F238E27FC236}">
                <a16:creationId xmlns:a16="http://schemas.microsoft.com/office/drawing/2014/main" id="{06996FE6-D4A0-B744-BC19-25F4CD3F2C36}"/>
              </a:ext>
            </a:extLst>
          </p:cNvPr>
          <p:cNvSpPr/>
          <p:nvPr/>
        </p:nvSpPr>
        <p:spPr>
          <a:xfrm>
            <a:off x="337288" y="682812"/>
            <a:ext cx="9231425" cy="5807441"/>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3" name="テキスト ボックス 52">
            <a:extLst>
              <a:ext uri="{FF2B5EF4-FFF2-40B4-BE49-F238E27FC236}">
                <a16:creationId xmlns:a16="http://schemas.microsoft.com/office/drawing/2014/main" id="{5BEB1DDD-7467-5343-8A23-3283515C22E2}"/>
              </a:ext>
            </a:extLst>
          </p:cNvPr>
          <p:cNvSpPr txBox="1"/>
          <p:nvPr/>
        </p:nvSpPr>
        <p:spPr>
          <a:xfrm flipH="1">
            <a:off x="1936865" y="4575128"/>
            <a:ext cx="1603299" cy="253916"/>
          </a:xfrm>
          <a:prstGeom prst="rect">
            <a:avLst/>
          </a:prstGeom>
          <a:noFill/>
        </p:spPr>
        <p:txBody>
          <a:bodyPr wrap="square" rtlCol="0" anchor="t">
            <a:spAutoFit/>
          </a:bodyPr>
          <a:lstStyle/>
          <a:p>
            <a:pPr algn="ctr"/>
            <a:r>
              <a:rPr kumimoji="1" lang="ja-JP" altLang="en-US" sz="1050" dirty="0">
                <a:solidFill>
                  <a:schemeClr val="tx1">
                    <a:lumMod val="75000"/>
                    <a:lumOff val="25000"/>
                  </a:schemeClr>
                </a:solidFill>
              </a:rPr>
              <a:t>長方形（ヨコ）</a:t>
            </a:r>
          </a:p>
        </p:txBody>
      </p:sp>
      <p:sp>
        <p:nvSpPr>
          <p:cNvPr id="54" name="テキスト ボックス 53">
            <a:extLst>
              <a:ext uri="{FF2B5EF4-FFF2-40B4-BE49-F238E27FC236}">
                <a16:creationId xmlns:a16="http://schemas.microsoft.com/office/drawing/2014/main" id="{70073BC1-8F11-A54A-8BFC-F7EFA8F531DD}"/>
              </a:ext>
            </a:extLst>
          </p:cNvPr>
          <p:cNvSpPr txBox="1"/>
          <p:nvPr/>
        </p:nvSpPr>
        <p:spPr>
          <a:xfrm>
            <a:off x="2392779" y="4016629"/>
            <a:ext cx="723275" cy="307777"/>
          </a:xfrm>
          <a:prstGeom prst="rect">
            <a:avLst/>
          </a:prstGeom>
          <a:noFill/>
        </p:spPr>
        <p:txBody>
          <a:bodyPr wrap="none" rtlCol="0" anchor="ctr">
            <a:spAutoFit/>
          </a:bodyPr>
          <a:lstStyle/>
          <a:p>
            <a:pPr algn="ctr"/>
            <a:r>
              <a:rPr kumimoji="1" lang="ja-JP" altLang="en-US" sz="1400" dirty="0">
                <a:solidFill>
                  <a:srgbClr val="404040"/>
                </a:solidFill>
                <a:latin typeface="メイリオ"/>
                <a:ea typeface="メイリオ"/>
                <a:cs typeface="メイリオ"/>
              </a:rPr>
              <a:t>あああ</a:t>
            </a:r>
          </a:p>
        </p:txBody>
      </p:sp>
      <p:sp>
        <p:nvSpPr>
          <p:cNvPr id="56" name="正方形/長方形 55">
            <a:extLst>
              <a:ext uri="{FF2B5EF4-FFF2-40B4-BE49-F238E27FC236}">
                <a16:creationId xmlns:a16="http://schemas.microsoft.com/office/drawing/2014/main" id="{728BD506-77D9-084B-A70B-7925AA74DBF3}"/>
              </a:ext>
            </a:extLst>
          </p:cNvPr>
          <p:cNvSpPr/>
          <p:nvPr/>
        </p:nvSpPr>
        <p:spPr>
          <a:xfrm>
            <a:off x="1769023" y="3933180"/>
            <a:ext cx="1970775" cy="474675"/>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8" name="テキスト ボックス 57">
            <a:extLst>
              <a:ext uri="{FF2B5EF4-FFF2-40B4-BE49-F238E27FC236}">
                <a16:creationId xmlns:a16="http://schemas.microsoft.com/office/drawing/2014/main" id="{56B0F609-FD57-9840-8BC1-1599060FDA01}"/>
              </a:ext>
            </a:extLst>
          </p:cNvPr>
          <p:cNvSpPr txBox="1"/>
          <p:nvPr/>
        </p:nvSpPr>
        <p:spPr>
          <a:xfrm flipH="1">
            <a:off x="3739798" y="4575128"/>
            <a:ext cx="1603299" cy="253916"/>
          </a:xfrm>
          <a:prstGeom prst="rect">
            <a:avLst/>
          </a:prstGeom>
          <a:noFill/>
        </p:spPr>
        <p:txBody>
          <a:bodyPr wrap="square" rtlCol="0" anchor="t">
            <a:spAutoFit/>
          </a:bodyPr>
          <a:lstStyle/>
          <a:p>
            <a:pPr algn="ctr"/>
            <a:r>
              <a:rPr kumimoji="1" lang="ja-JP" altLang="en-US" sz="1050" dirty="0">
                <a:solidFill>
                  <a:schemeClr val="tx1">
                    <a:lumMod val="75000"/>
                    <a:lumOff val="25000"/>
                  </a:schemeClr>
                </a:solidFill>
              </a:rPr>
              <a:t>長方形（</a:t>
            </a:r>
            <a:r>
              <a:rPr lang="ja-JP" altLang="en-US" sz="1050" dirty="0">
                <a:solidFill>
                  <a:schemeClr val="tx1">
                    <a:lumMod val="75000"/>
                    <a:lumOff val="25000"/>
                  </a:schemeClr>
                </a:solidFill>
              </a:rPr>
              <a:t>タテ</a:t>
            </a:r>
            <a:r>
              <a:rPr kumimoji="1" lang="ja-JP" altLang="en-US" sz="1050" dirty="0">
                <a:solidFill>
                  <a:schemeClr val="tx1">
                    <a:lumMod val="75000"/>
                    <a:lumOff val="25000"/>
                  </a:schemeClr>
                </a:solidFill>
              </a:rPr>
              <a:t>）</a:t>
            </a:r>
          </a:p>
        </p:txBody>
      </p:sp>
      <p:sp>
        <p:nvSpPr>
          <p:cNvPr id="59" name="テキスト ボックス 58">
            <a:extLst>
              <a:ext uri="{FF2B5EF4-FFF2-40B4-BE49-F238E27FC236}">
                <a16:creationId xmlns:a16="http://schemas.microsoft.com/office/drawing/2014/main" id="{57DF94B2-E136-4641-AC93-4CC795D89CD5}"/>
              </a:ext>
            </a:extLst>
          </p:cNvPr>
          <p:cNvSpPr txBox="1"/>
          <p:nvPr/>
        </p:nvSpPr>
        <p:spPr>
          <a:xfrm>
            <a:off x="4341392" y="3107003"/>
            <a:ext cx="400110" cy="630942"/>
          </a:xfrm>
          <a:prstGeom prst="rect">
            <a:avLst/>
          </a:prstGeom>
          <a:noFill/>
        </p:spPr>
        <p:txBody>
          <a:bodyPr vert="eaVert" wrap="none" rtlCol="0" anchor="ctr">
            <a:spAutoFit/>
          </a:bodyPr>
          <a:lstStyle/>
          <a:p>
            <a:pPr algn="ctr"/>
            <a:r>
              <a:rPr kumimoji="1" lang="ja-JP" altLang="en-US" sz="1400" dirty="0">
                <a:solidFill>
                  <a:srgbClr val="404040"/>
                </a:solidFill>
                <a:latin typeface="メイリオ"/>
                <a:ea typeface="メイリオ"/>
                <a:cs typeface="メイリオ"/>
              </a:rPr>
              <a:t>あああ</a:t>
            </a:r>
          </a:p>
        </p:txBody>
      </p:sp>
      <p:sp>
        <p:nvSpPr>
          <p:cNvPr id="60" name="正方形/長方形 59">
            <a:extLst>
              <a:ext uri="{FF2B5EF4-FFF2-40B4-BE49-F238E27FC236}">
                <a16:creationId xmlns:a16="http://schemas.microsoft.com/office/drawing/2014/main" id="{8CF2675F-B9EC-E843-8C8B-020853CB47CA}"/>
              </a:ext>
            </a:extLst>
          </p:cNvPr>
          <p:cNvSpPr/>
          <p:nvPr/>
        </p:nvSpPr>
        <p:spPr>
          <a:xfrm>
            <a:off x="4303090" y="2437080"/>
            <a:ext cx="476715" cy="1970775"/>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61" name="直線コネクタ 60">
            <a:extLst>
              <a:ext uri="{FF2B5EF4-FFF2-40B4-BE49-F238E27FC236}">
                <a16:creationId xmlns:a16="http://schemas.microsoft.com/office/drawing/2014/main" id="{BEDEB3CB-3A71-5342-A4A3-DB37DA6900C5}"/>
              </a:ext>
            </a:extLst>
          </p:cNvPr>
          <p:cNvCxnSpPr>
            <a:cxnSpLocks/>
          </p:cNvCxnSpPr>
          <p:nvPr/>
        </p:nvCxnSpPr>
        <p:spPr>
          <a:xfrm>
            <a:off x="6444728" y="3687265"/>
            <a:ext cx="0" cy="658727"/>
          </a:xfrm>
          <a:prstGeom prst="line">
            <a:avLst/>
          </a:prstGeom>
          <a:ln w="28575"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62" name="直線コネクタ 61">
            <a:extLst>
              <a:ext uri="{FF2B5EF4-FFF2-40B4-BE49-F238E27FC236}">
                <a16:creationId xmlns:a16="http://schemas.microsoft.com/office/drawing/2014/main" id="{B277CFB7-363D-8642-99B0-C067240CAACA}"/>
              </a:ext>
            </a:extLst>
          </p:cNvPr>
          <p:cNvCxnSpPr>
            <a:cxnSpLocks/>
          </p:cNvCxnSpPr>
          <p:nvPr/>
        </p:nvCxnSpPr>
        <p:spPr>
          <a:xfrm rot="16200000">
            <a:off x="5752302" y="3663623"/>
            <a:ext cx="0" cy="658727"/>
          </a:xfrm>
          <a:prstGeom prst="line">
            <a:avLst/>
          </a:prstGeom>
          <a:ln w="28575"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63" name="テキスト ボックス 62">
            <a:extLst>
              <a:ext uri="{FF2B5EF4-FFF2-40B4-BE49-F238E27FC236}">
                <a16:creationId xmlns:a16="http://schemas.microsoft.com/office/drawing/2014/main" id="{F6FEC398-FEAD-7A44-ABC5-CFF494B57403}"/>
              </a:ext>
            </a:extLst>
          </p:cNvPr>
          <p:cNvSpPr txBox="1"/>
          <p:nvPr/>
        </p:nvSpPr>
        <p:spPr>
          <a:xfrm flipH="1">
            <a:off x="5174131" y="4575128"/>
            <a:ext cx="1603299" cy="253916"/>
          </a:xfrm>
          <a:prstGeom prst="rect">
            <a:avLst/>
          </a:prstGeom>
          <a:noFill/>
        </p:spPr>
        <p:txBody>
          <a:bodyPr wrap="square" rtlCol="0" anchor="t">
            <a:spAutoFit/>
          </a:bodyPr>
          <a:lstStyle/>
          <a:p>
            <a:pPr algn="ctr"/>
            <a:r>
              <a:rPr lang="ja-JP" altLang="en-US" sz="1050" dirty="0">
                <a:solidFill>
                  <a:schemeClr val="tx1">
                    <a:lumMod val="75000"/>
                    <a:lumOff val="25000"/>
                  </a:schemeClr>
                </a:solidFill>
              </a:rPr>
              <a:t>直線</a:t>
            </a:r>
            <a:endParaRPr kumimoji="1" lang="ja-JP" altLang="en-US" sz="1050" dirty="0">
              <a:solidFill>
                <a:schemeClr val="tx1">
                  <a:lumMod val="75000"/>
                  <a:lumOff val="25000"/>
                </a:schemeClr>
              </a:solidFill>
            </a:endParaRPr>
          </a:p>
        </p:txBody>
      </p:sp>
      <p:cxnSp>
        <p:nvCxnSpPr>
          <p:cNvPr id="66" name="直線コネクタ 62">
            <a:extLst>
              <a:ext uri="{FF2B5EF4-FFF2-40B4-BE49-F238E27FC236}">
                <a16:creationId xmlns:a16="http://schemas.microsoft.com/office/drawing/2014/main" id="{D21C159B-A75F-2A4F-9EF6-2FEB996D223C}"/>
              </a:ext>
            </a:extLst>
          </p:cNvPr>
          <p:cNvCxnSpPr>
            <a:cxnSpLocks/>
          </p:cNvCxnSpPr>
          <p:nvPr/>
        </p:nvCxnSpPr>
        <p:spPr>
          <a:xfrm rot="16200000" flipH="1">
            <a:off x="7084532" y="3715647"/>
            <a:ext cx="437588" cy="601963"/>
          </a:xfrm>
          <a:prstGeom prst="bentConnector3">
            <a:avLst>
              <a:gd name="adj1" fmla="val 50000"/>
            </a:avLst>
          </a:prstGeom>
          <a:ln w="28575"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68" name="テキスト ボックス 67">
            <a:extLst>
              <a:ext uri="{FF2B5EF4-FFF2-40B4-BE49-F238E27FC236}">
                <a16:creationId xmlns:a16="http://schemas.microsoft.com/office/drawing/2014/main" id="{BC65245E-EDDD-2C41-A87A-C54CEF46E61F}"/>
              </a:ext>
            </a:extLst>
          </p:cNvPr>
          <p:cNvSpPr txBox="1"/>
          <p:nvPr/>
        </p:nvSpPr>
        <p:spPr>
          <a:xfrm flipH="1">
            <a:off x="6558769" y="4575128"/>
            <a:ext cx="1603299" cy="253916"/>
          </a:xfrm>
          <a:prstGeom prst="rect">
            <a:avLst/>
          </a:prstGeom>
          <a:noFill/>
        </p:spPr>
        <p:txBody>
          <a:bodyPr wrap="square" rtlCol="0" anchor="t">
            <a:spAutoFit/>
          </a:bodyPr>
          <a:lstStyle/>
          <a:p>
            <a:pPr algn="ctr"/>
            <a:r>
              <a:rPr kumimoji="1" lang="ja-JP" altLang="en-US" sz="1050" dirty="0">
                <a:solidFill>
                  <a:schemeClr val="tx1">
                    <a:lumMod val="75000"/>
                    <a:lumOff val="25000"/>
                  </a:schemeClr>
                </a:solidFill>
              </a:rPr>
              <a:t>カギ線</a:t>
            </a:r>
          </a:p>
        </p:txBody>
      </p:sp>
    </p:spTree>
    <p:extLst>
      <p:ext uri="{BB962C8B-B14F-4D97-AF65-F5344CB8AC3E}">
        <p14:creationId xmlns:p14="http://schemas.microsoft.com/office/powerpoint/2010/main" val="32098008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図 32"/>
          <p:cNvPicPr>
            <a:picLocks noChangeAspect="1"/>
          </p:cNvPicPr>
          <p:nvPr/>
        </p:nvPicPr>
        <p:blipFill rotWithShape="1">
          <a:blip r:embed="rId2"/>
          <a:srcRect l="49826" b="50000"/>
          <a:stretch/>
        </p:blipFill>
        <p:spPr>
          <a:xfrm>
            <a:off x="796707" y="4815900"/>
            <a:ext cx="2132599" cy="1275629"/>
          </a:xfrm>
          <a:prstGeom prst="rect">
            <a:avLst/>
          </a:prstGeom>
        </p:spPr>
      </p:pic>
      <p:sp>
        <p:nvSpPr>
          <p:cNvPr id="25" name="テキスト ボックス 24"/>
          <p:cNvSpPr txBox="1"/>
          <p:nvPr/>
        </p:nvSpPr>
        <p:spPr>
          <a:xfrm>
            <a:off x="4607036" y="6183308"/>
            <a:ext cx="981911" cy="306945"/>
          </a:xfrm>
          <a:prstGeom prst="rect">
            <a:avLst/>
          </a:prstGeom>
          <a:noFill/>
        </p:spPr>
        <p:txBody>
          <a:bodyPr wrap="none" rtlCol="0">
            <a:spAutoFit/>
          </a:bodyPr>
          <a:lstStyle/>
          <a:p>
            <a:pPr algn="ctr"/>
            <a:r>
              <a:rPr lang="ja-JP" altLang="en-US" sz="1200" dirty="0">
                <a:solidFill>
                  <a:schemeClr val="tx1">
                    <a:lumMod val="75000"/>
                    <a:lumOff val="25000"/>
                  </a:schemeClr>
                </a:solidFill>
                <a:latin typeface="メイリオ"/>
                <a:ea typeface="メイリオ"/>
                <a:cs typeface="メイリオ"/>
              </a:rPr>
              <a:t>組織の体制</a:t>
            </a:r>
            <a:endParaRPr kumimoji="1" lang="ja-JP" altLang="en-US" sz="1000" dirty="0">
              <a:solidFill>
                <a:schemeClr val="tx1">
                  <a:lumMod val="75000"/>
                  <a:lumOff val="25000"/>
                </a:schemeClr>
              </a:solidFill>
              <a:latin typeface="メイリオ"/>
              <a:ea typeface="メイリオ"/>
              <a:cs typeface="メイリオ"/>
            </a:endParaRPr>
          </a:p>
        </p:txBody>
      </p:sp>
      <p:sp>
        <p:nvSpPr>
          <p:cNvPr id="262" name="テキスト ボックス 261"/>
          <p:cNvSpPr txBox="1"/>
          <p:nvPr/>
        </p:nvSpPr>
        <p:spPr>
          <a:xfrm>
            <a:off x="383014" y="2822196"/>
            <a:ext cx="380095" cy="1295989"/>
          </a:xfrm>
          <a:prstGeom prst="rect">
            <a:avLst/>
          </a:prstGeom>
          <a:noFill/>
        </p:spPr>
        <p:txBody>
          <a:bodyPr vert="eaVert" wrap="none" rtlCol="0">
            <a:spAutoFit/>
          </a:bodyPr>
          <a:lstStyle/>
          <a:p>
            <a:pPr algn="ctr"/>
            <a:r>
              <a:rPr lang="ja-JP" altLang="en-US" sz="1200" dirty="0">
                <a:solidFill>
                  <a:schemeClr val="tx1">
                    <a:lumMod val="75000"/>
                    <a:lumOff val="25000"/>
                  </a:schemeClr>
                </a:solidFill>
                <a:latin typeface="メイリオ"/>
                <a:ea typeface="メイリオ"/>
                <a:cs typeface="メイリオ"/>
              </a:rPr>
              <a:t>市場への仕掛け</a:t>
            </a:r>
            <a:endParaRPr kumimoji="1" lang="ja-JP" altLang="en-US" sz="1200" dirty="0">
              <a:solidFill>
                <a:schemeClr val="tx1">
                  <a:lumMod val="75000"/>
                  <a:lumOff val="25000"/>
                </a:schemeClr>
              </a:solidFill>
              <a:latin typeface="メイリオ"/>
              <a:ea typeface="メイリオ"/>
              <a:cs typeface="メイリオ"/>
            </a:endParaRPr>
          </a:p>
        </p:txBody>
      </p:sp>
      <p:sp>
        <p:nvSpPr>
          <p:cNvPr id="276" name="テキスト ボックス 275"/>
          <p:cNvSpPr txBox="1"/>
          <p:nvPr/>
        </p:nvSpPr>
        <p:spPr>
          <a:xfrm>
            <a:off x="7395635" y="884208"/>
            <a:ext cx="572782" cy="281366"/>
          </a:xfrm>
          <a:prstGeom prst="rect">
            <a:avLst/>
          </a:prstGeom>
          <a:noFill/>
        </p:spPr>
        <p:txBody>
          <a:bodyPr wrap="none" rtlCol="0">
            <a:spAutoFit/>
          </a:bodyPr>
          <a:lstStyle/>
          <a:p>
            <a:r>
              <a:rPr lang="ja-JP" altLang="en-US" sz="1050" dirty="0">
                <a:solidFill>
                  <a:schemeClr val="tx1">
                    <a:lumMod val="75000"/>
                    <a:lumOff val="25000"/>
                  </a:schemeClr>
                </a:solidFill>
                <a:latin typeface="メイリオ"/>
                <a:ea typeface="メイリオ"/>
                <a:cs typeface="メイリオ"/>
              </a:rPr>
              <a:t>N年後</a:t>
            </a:r>
            <a:endParaRPr kumimoji="1" lang="ja-JP" altLang="en-US" sz="1050" dirty="0">
              <a:solidFill>
                <a:schemeClr val="tx1">
                  <a:lumMod val="75000"/>
                  <a:lumOff val="25000"/>
                </a:schemeClr>
              </a:solidFill>
              <a:latin typeface="メイリオ"/>
              <a:ea typeface="メイリオ"/>
              <a:cs typeface="メイリオ"/>
            </a:endParaRPr>
          </a:p>
        </p:txBody>
      </p:sp>
      <p:sp>
        <p:nvSpPr>
          <p:cNvPr id="44" name="Arc 71"/>
          <p:cNvSpPr>
            <a:spLocks/>
          </p:cNvSpPr>
          <p:nvPr/>
        </p:nvSpPr>
        <p:spPr bwMode="auto">
          <a:xfrm rot="5400000" flipH="1" flipV="1">
            <a:off x="2510217" y="-785293"/>
            <a:ext cx="4025810" cy="7443516"/>
          </a:xfrm>
          <a:custGeom>
            <a:avLst/>
            <a:gdLst>
              <a:gd name="T0" fmla="*/ 0 w 21392"/>
              <a:gd name="T1" fmla="*/ 0 h 21600"/>
              <a:gd name="T2" fmla="*/ 2147483647 w 21392"/>
              <a:gd name="T3" fmla="*/ 2147483647 h 21600"/>
              <a:gd name="T4" fmla="*/ 0 w 21392"/>
              <a:gd name="T5" fmla="*/ 2147483647 h 21600"/>
              <a:gd name="T6" fmla="*/ 0 60000 65536"/>
              <a:gd name="T7" fmla="*/ 0 60000 65536"/>
              <a:gd name="T8" fmla="*/ 0 60000 65536"/>
              <a:gd name="T9" fmla="*/ 0 w 21392"/>
              <a:gd name="T10" fmla="*/ 0 h 21600"/>
              <a:gd name="T11" fmla="*/ 21392 w 21392"/>
              <a:gd name="T12" fmla="*/ 21600 h 21600"/>
            </a:gdLst>
            <a:ahLst/>
            <a:cxnLst>
              <a:cxn ang="T6">
                <a:pos x="T0" y="T1"/>
              </a:cxn>
              <a:cxn ang="T7">
                <a:pos x="T2" y="T3"/>
              </a:cxn>
              <a:cxn ang="T8">
                <a:pos x="T4" y="T5"/>
              </a:cxn>
            </a:cxnLst>
            <a:rect l="T9" t="T10" r="T11" b="T12"/>
            <a:pathLst>
              <a:path w="21392" h="21600" fill="none" extrusionOk="0">
                <a:moveTo>
                  <a:pt x="-1" y="0"/>
                </a:moveTo>
                <a:cubicBezTo>
                  <a:pt x="10772" y="0"/>
                  <a:pt x="19898" y="7937"/>
                  <a:pt x="21391" y="18606"/>
                </a:cubicBezTo>
              </a:path>
              <a:path w="21392" h="21600" stroke="0" extrusionOk="0">
                <a:moveTo>
                  <a:pt x="-1" y="0"/>
                </a:moveTo>
                <a:cubicBezTo>
                  <a:pt x="10772" y="0"/>
                  <a:pt x="19898" y="7937"/>
                  <a:pt x="21391" y="18606"/>
                </a:cubicBezTo>
                <a:lnTo>
                  <a:pt x="0" y="21600"/>
                </a:lnTo>
                <a:lnTo>
                  <a:pt x="-1" y="0"/>
                </a:lnTo>
                <a:close/>
              </a:path>
            </a:pathLst>
          </a:custGeom>
          <a:noFill/>
          <a:ln w="12700" cmpd="sng">
            <a:solidFill>
              <a:srgbClr val="40404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ja-JP" altLang="en-US" dirty="0"/>
          </a:p>
        </p:txBody>
      </p:sp>
      <p:sp>
        <p:nvSpPr>
          <p:cNvPr id="49" name="Arc 70"/>
          <p:cNvSpPr>
            <a:spLocks/>
          </p:cNvSpPr>
          <p:nvPr/>
        </p:nvSpPr>
        <p:spPr bwMode="auto">
          <a:xfrm flipV="1">
            <a:off x="2929306" y="1988019"/>
            <a:ext cx="6445041" cy="4083689"/>
          </a:xfrm>
          <a:custGeom>
            <a:avLst/>
            <a:gdLst>
              <a:gd name="T0" fmla="*/ 0 w 21575"/>
              <a:gd name="T1" fmla="*/ 0 h 21600"/>
              <a:gd name="T2" fmla="*/ 2147483647 w 21575"/>
              <a:gd name="T3" fmla="*/ 2147483647 h 21600"/>
              <a:gd name="T4" fmla="*/ 0 w 21575"/>
              <a:gd name="T5" fmla="*/ 2147483647 h 21600"/>
              <a:gd name="T6" fmla="*/ 0 60000 65536"/>
              <a:gd name="T7" fmla="*/ 0 60000 65536"/>
              <a:gd name="T8" fmla="*/ 0 60000 65536"/>
              <a:gd name="T9" fmla="*/ 0 w 21575"/>
              <a:gd name="T10" fmla="*/ 0 h 21600"/>
              <a:gd name="T11" fmla="*/ 21575 w 21575"/>
              <a:gd name="T12" fmla="*/ 21600 h 21600"/>
            </a:gdLst>
            <a:ahLst/>
            <a:cxnLst>
              <a:cxn ang="T6">
                <a:pos x="T0" y="T1"/>
              </a:cxn>
              <a:cxn ang="T7">
                <a:pos x="T2" y="T3"/>
              </a:cxn>
              <a:cxn ang="T8">
                <a:pos x="T4" y="T5"/>
              </a:cxn>
            </a:cxnLst>
            <a:rect l="T9" t="T10" r="T11" b="T12"/>
            <a:pathLst>
              <a:path w="21575" h="21600" fill="none" extrusionOk="0">
                <a:moveTo>
                  <a:pt x="-1" y="0"/>
                </a:moveTo>
                <a:cubicBezTo>
                  <a:pt x="11526" y="0"/>
                  <a:pt x="21021" y="9050"/>
                  <a:pt x="21575" y="20562"/>
                </a:cubicBezTo>
              </a:path>
              <a:path w="21575" h="21600" stroke="0" extrusionOk="0">
                <a:moveTo>
                  <a:pt x="-1" y="0"/>
                </a:moveTo>
                <a:cubicBezTo>
                  <a:pt x="11526" y="0"/>
                  <a:pt x="21021" y="9050"/>
                  <a:pt x="21575" y="20562"/>
                </a:cubicBezTo>
                <a:lnTo>
                  <a:pt x="0" y="21600"/>
                </a:lnTo>
                <a:lnTo>
                  <a:pt x="-1" y="0"/>
                </a:lnTo>
                <a:close/>
              </a:path>
            </a:pathLst>
          </a:custGeom>
          <a:noFill/>
          <a:ln w="12700" cmpd="sng">
            <a:solidFill>
              <a:srgbClr val="40404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ja-JP" altLang="en-US" dirty="0"/>
          </a:p>
        </p:txBody>
      </p:sp>
      <p:sp>
        <p:nvSpPr>
          <p:cNvPr id="51" name="Arc 71"/>
          <p:cNvSpPr>
            <a:spLocks/>
          </p:cNvSpPr>
          <p:nvPr/>
        </p:nvSpPr>
        <p:spPr bwMode="auto">
          <a:xfrm rot="16200000" flipV="1">
            <a:off x="1568743" y="-88577"/>
            <a:ext cx="4293311" cy="8066901"/>
          </a:xfrm>
          <a:custGeom>
            <a:avLst/>
            <a:gdLst>
              <a:gd name="T0" fmla="*/ 0 w 21392"/>
              <a:gd name="T1" fmla="*/ 0 h 21600"/>
              <a:gd name="T2" fmla="*/ 2147483647 w 21392"/>
              <a:gd name="T3" fmla="*/ 2147483647 h 21600"/>
              <a:gd name="T4" fmla="*/ 0 w 21392"/>
              <a:gd name="T5" fmla="*/ 2147483647 h 21600"/>
              <a:gd name="T6" fmla="*/ 0 60000 65536"/>
              <a:gd name="T7" fmla="*/ 0 60000 65536"/>
              <a:gd name="T8" fmla="*/ 0 60000 65536"/>
              <a:gd name="T9" fmla="*/ 0 w 21392"/>
              <a:gd name="T10" fmla="*/ 0 h 21600"/>
              <a:gd name="T11" fmla="*/ 21392 w 21392"/>
              <a:gd name="T12" fmla="*/ 21600 h 21600"/>
            </a:gdLst>
            <a:ahLst/>
            <a:cxnLst>
              <a:cxn ang="T6">
                <a:pos x="T0" y="T1"/>
              </a:cxn>
              <a:cxn ang="T7">
                <a:pos x="T2" y="T3"/>
              </a:cxn>
              <a:cxn ang="T8">
                <a:pos x="T4" y="T5"/>
              </a:cxn>
            </a:cxnLst>
            <a:rect l="T9" t="T10" r="T11" b="T12"/>
            <a:pathLst>
              <a:path w="21392" h="21600" fill="none" extrusionOk="0">
                <a:moveTo>
                  <a:pt x="-1" y="0"/>
                </a:moveTo>
                <a:cubicBezTo>
                  <a:pt x="10772" y="0"/>
                  <a:pt x="19898" y="7937"/>
                  <a:pt x="21391" y="18606"/>
                </a:cubicBezTo>
              </a:path>
              <a:path w="21392" h="21600" stroke="0" extrusionOk="0">
                <a:moveTo>
                  <a:pt x="-1" y="0"/>
                </a:moveTo>
                <a:cubicBezTo>
                  <a:pt x="10772" y="0"/>
                  <a:pt x="19898" y="7937"/>
                  <a:pt x="21391" y="18606"/>
                </a:cubicBezTo>
                <a:lnTo>
                  <a:pt x="0" y="21600"/>
                </a:lnTo>
                <a:lnTo>
                  <a:pt x="-1" y="0"/>
                </a:lnTo>
                <a:close/>
              </a:path>
            </a:pathLst>
          </a:custGeom>
          <a:noFill/>
          <a:ln w="12700" cmpd="sng">
            <a:solidFill>
              <a:schemeClr val="tx1">
                <a:lumMod val="75000"/>
                <a:lumOff val="25000"/>
              </a:schemeClr>
            </a:solidFill>
            <a:round/>
            <a:headEnd/>
            <a:tailEnd type="none" w="med" len="med"/>
          </a:ln>
          <a:extLst>
            <a:ext uri="{909E8E84-426E-40dd-AFC4-6F175D3DCCD1}">
              <a14:hiddenFill xmlns:a14="http://schemas.microsoft.com/office/drawing/2010/main" xmlns="">
                <a:solidFill>
                  <a:srgbClr val="FFFFFF"/>
                </a:solidFill>
              </a14:hiddenFill>
            </a:ext>
          </a:extLst>
        </p:spPr>
        <p:txBody>
          <a:bodyPr wrap="none" anchor="ctr"/>
          <a:lstStyle/>
          <a:p>
            <a:endParaRPr lang="ja-JP" altLang="en-US" dirty="0"/>
          </a:p>
        </p:txBody>
      </p:sp>
      <p:sp>
        <p:nvSpPr>
          <p:cNvPr id="52" name="Arc 71"/>
          <p:cNvSpPr>
            <a:spLocks/>
          </p:cNvSpPr>
          <p:nvPr/>
        </p:nvSpPr>
        <p:spPr bwMode="auto">
          <a:xfrm rot="16200000" flipV="1">
            <a:off x="1310052" y="2304106"/>
            <a:ext cx="2554255" cy="4980943"/>
          </a:xfrm>
          <a:custGeom>
            <a:avLst/>
            <a:gdLst>
              <a:gd name="T0" fmla="*/ 0 w 21392"/>
              <a:gd name="T1" fmla="*/ 0 h 21600"/>
              <a:gd name="T2" fmla="*/ 2147483647 w 21392"/>
              <a:gd name="T3" fmla="*/ 2147483647 h 21600"/>
              <a:gd name="T4" fmla="*/ 0 w 21392"/>
              <a:gd name="T5" fmla="*/ 2147483647 h 21600"/>
              <a:gd name="T6" fmla="*/ 0 60000 65536"/>
              <a:gd name="T7" fmla="*/ 0 60000 65536"/>
              <a:gd name="T8" fmla="*/ 0 60000 65536"/>
              <a:gd name="T9" fmla="*/ 0 w 21392"/>
              <a:gd name="T10" fmla="*/ 0 h 21600"/>
              <a:gd name="T11" fmla="*/ 21392 w 21392"/>
              <a:gd name="T12" fmla="*/ 21600 h 21600"/>
            </a:gdLst>
            <a:ahLst/>
            <a:cxnLst>
              <a:cxn ang="T6">
                <a:pos x="T0" y="T1"/>
              </a:cxn>
              <a:cxn ang="T7">
                <a:pos x="T2" y="T3"/>
              </a:cxn>
              <a:cxn ang="T8">
                <a:pos x="T4" y="T5"/>
              </a:cxn>
            </a:cxnLst>
            <a:rect l="T9" t="T10" r="T11" b="T12"/>
            <a:pathLst>
              <a:path w="21392" h="21600" fill="none" extrusionOk="0">
                <a:moveTo>
                  <a:pt x="-1" y="0"/>
                </a:moveTo>
                <a:cubicBezTo>
                  <a:pt x="10772" y="0"/>
                  <a:pt x="19898" y="7937"/>
                  <a:pt x="21391" y="18606"/>
                </a:cubicBezTo>
              </a:path>
              <a:path w="21392" h="21600" stroke="0" extrusionOk="0">
                <a:moveTo>
                  <a:pt x="-1" y="0"/>
                </a:moveTo>
                <a:cubicBezTo>
                  <a:pt x="10772" y="0"/>
                  <a:pt x="19898" y="7937"/>
                  <a:pt x="21391" y="18606"/>
                </a:cubicBezTo>
                <a:lnTo>
                  <a:pt x="0" y="21600"/>
                </a:lnTo>
                <a:lnTo>
                  <a:pt x="-1" y="0"/>
                </a:lnTo>
                <a:close/>
              </a:path>
            </a:pathLst>
          </a:custGeom>
          <a:noFill/>
          <a:ln w="12700" cmpd="sng">
            <a:solidFill>
              <a:schemeClr val="tx1">
                <a:lumMod val="75000"/>
                <a:lumOff val="25000"/>
              </a:schemeClr>
            </a:solidFill>
            <a:round/>
            <a:headEnd/>
            <a:tailEnd type="none" w="med" len="med"/>
          </a:ln>
          <a:extLst>
            <a:ext uri="{909E8E84-426E-40dd-AFC4-6F175D3DCCD1}">
              <a14:hiddenFill xmlns:a14="http://schemas.microsoft.com/office/drawing/2010/main" xmlns="">
                <a:solidFill>
                  <a:srgbClr val="FFFFFF"/>
                </a:solidFill>
              </a14:hiddenFill>
            </a:ext>
          </a:extLst>
        </p:spPr>
        <p:txBody>
          <a:bodyPr wrap="none" anchor="ctr"/>
          <a:lstStyle/>
          <a:p>
            <a:endParaRPr lang="ja-JP" altLang="en-US" dirty="0"/>
          </a:p>
        </p:txBody>
      </p:sp>
      <p:sp>
        <p:nvSpPr>
          <p:cNvPr id="37" name="円/楕円 36"/>
          <p:cNvSpPr/>
          <p:nvPr/>
        </p:nvSpPr>
        <p:spPr>
          <a:xfrm>
            <a:off x="914044" y="3115855"/>
            <a:ext cx="1854823" cy="1025974"/>
          </a:xfrm>
          <a:prstGeom prst="ellipse">
            <a:avLst/>
          </a:prstGeom>
          <a:solidFill>
            <a:srgbClr val="FFFFFF"/>
          </a:solidFill>
          <a:ln w="190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9" name="円/楕円 38"/>
          <p:cNvSpPr/>
          <p:nvPr/>
        </p:nvSpPr>
        <p:spPr>
          <a:xfrm>
            <a:off x="4128099" y="4993235"/>
            <a:ext cx="1854823" cy="1025974"/>
          </a:xfrm>
          <a:prstGeom prst="ellipse">
            <a:avLst/>
          </a:prstGeom>
          <a:solidFill>
            <a:srgbClr val="FFFFFF"/>
          </a:solidFill>
          <a:ln w="190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3" name="円/楕円 42"/>
          <p:cNvSpPr/>
          <p:nvPr/>
        </p:nvSpPr>
        <p:spPr>
          <a:xfrm>
            <a:off x="2034410" y="1591391"/>
            <a:ext cx="1854823" cy="1025974"/>
          </a:xfrm>
          <a:prstGeom prst="ellipse">
            <a:avLst/>
          </a:prstGeom>
          <a:solidFill>
            <a:srgbClr val="FFFFFF"/>
          </a:solidFill>
          <a:ln w="190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8" name="円/楕円 37"/>
          <p:cNvSpPr/>
          <p:nvPr/>
        </p:nvSpPr>
        <p:spPr>
          <a:xfrm>
            <a:off x="6617922" y="4385287"/>
            <a:ext cx="1854823" cy="1025974"/>
          </a:xfrm>
          <a:prstGeom prst="ellipse">
            <a:avLst/>
          </a:prstGeom>
          <a:solidFill>
            <a:srgbClr val="FFFFFF"/>
          </a:solidFill>
          <a:ln w="190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793052" y="4784673"/>
            <a:ext cx="2136254" cy="1306856"/>
          </a:xfrm>
          <a:prstGeom prst="rect">
            <a:avLst/>
          </a:prstGeom>
          <a:solidFill>
            <a:srgbClr val="FFFFFF"/>
          </a:solidFill>
          <a:ln w="190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5" name="正方形/長方形 34"/>
          <p:cNvSpPr/>
          <p:nvPr/>
        </p:nvSpPr>
        <p:spPr>
          <a:xfrm>
            <a:off x="5080903" y="2181085"/>
            <a:ext cx="2136254" cy="1298446"/>
          </a:xfrm>
          <a:prstGeom prst="rect">
            <a:avLst/>
          </a:prstGeom>
          <a:solidFill>
            <a:srgbClr val="FFFFFF"/>
          </a:solidFill>
          <a:ln w="190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4" name="Arc 71"/>
          <p:cNvSpPr>
            <a:spLocks/>
          </p:cNvSpPr>
          <p:nvPr/>
        </p:nvSpPr>
        <p:spPr bwMode="auto">
          <a:xfrm rot="16200000" flipV="1">
            <a:off x="4374189" y="-677380"/>
            <a:ext cx="3399220" cy="6601097"/>
          </a:xfrm>
          <a:custGeom>
            <a:avLst/>
            <a:gdLst>
              <a:gd name="T0" fmla="*/ 0 w 21392"/>
              <a:gd name="T1" fmla="*/ 0 h 21600"/>
              <a:gd name="T2" fmla="*/ 2147483647 w 21392"/>
              <a:gd name="T3" fmla="*/ 2147483647 h 21600"/>
              <a:gd name="T4" fmla="*/ 0 w 21392"/>
              <a:gd name="T5" fmla="*/ 2147483647 h 21600"/>
              <a:gd name="T6" fmla="*/ 0 60000 65536"/>
              <a:gd name="T7" fmla="*/ 0 60000 65536"/>
              <a:gd name="T8" fmla="*/ 0 60000 65536"/>
              <a:gd name="T9" fmla="*/ 0 w 21392"/>
              <a:gd name="T10" fmla="*/ 0 h 21600"/>
              <a:gd name="T11" fmla="*/ 21392 w 21392"/>
              <a:gd name="T12" fmla="*/ 21600 h 21600"/>
            </a:gdLst>
            <a:ahLst/>
            <a:cxnLst>
              <a:cxn ang="T6">
                <a:pos x="T0" y="T1"/>
              </a:cxn>
              <a:cxn ang="T7">
                <a:pos x="T2" y="T3"/>
              </a:cxn>
              <a:cxn ang="T8">
                <a:pos x="T4" y="T5"/>
              </a:cxn>
            </a:cxnLst>
            <a:rect l="T9" t="T10" r="T11" b="T12"/>
            <a:pathLst>
              <a:path w="21392" h="21600" fill="none" extrusionOk="0">
                <a:moveTo>
                  <a:pt x="-1" y="0"/>
                </a:moveTo>
                <a:cubicBezTo>
                  <a:pt x="10772" y="0"/>
                  <a:pt x="19898" y="7937"/>
                  <a:pt x="21391" y="18606"/>
                </a:cubicBezTo>
              </a:path>
              <a:path w="21392" h="21600" stroke="0" extrusionOk="0">
                <a:moveTo>
                  <a:pt x="-1" y="0"/>
                </a:moveTo>
                <a:cubicBezTo>
                  <a:pt x="10772" y="0"/>
                  <a:pt x="19898" y="7937"/>
                  <a:pt x="21391" y="18606"/>
                </a:cubicBezTo>
                <a:lnTo>
                  <a:pt x="0" y="21600"/>
                </a:lnTo>
                <a:lnTo>
                  <a:pt x="-1" y="0"/>
                </a:lnTo>
                <a:close/>
              </a:path>
            </a:pathLst>
          </a:custGeom>
          <a:noFill/>
          <a:ln w="12700" cmpd="sng">
            <a:solidFill>
              <a:schemeClr val="tx1">
                <a:lumMod val="75000"/>
                <a:lumOff val="25000"/>
              </a:schemeClr>
            </a:solidFill>
            <a:prstDash val="solid"/>
            <a:round/>
            <a:headEnd/>
            <a:tailEnd type="none" w="med" len="med"/>
          </a:ln>
          <a:extLst>
            <a:ext uri="{909E8E84-426E-40dd-AFC4-6F175D3DCCD1}">
              <a14:hiddenFill xmlns:a14="http://schemas.microsoft.com/office/drawing/2010/main" xmlns="">
                <a:solidFill>
                  <a:srgbClr val="FFFFFF"/>
                </a:solidFill>
              </a14:hiddenFill>
            </a:ext>
          </a:extLst>
        </p:spPr>
        <p:txBody>
          <a:bodyPr wrap="none" anchor="ctr"/>
          <a:lstStyle/>
          <a:p>
            <a:endParaRPr lang="ja-JP" altLang="en-US" dirty="0"/>
          </a:p>
        </p:txBody>
      </p:sp>
      <p:sp>
        <p:nvSpPr>
          <p:cNvPr id="42" name="円/楕円 41"/>
          <p:cNvSpPr/>
          <p:nvPr/>
        </p:nvSpPr>
        <p:spPr>
          <a:xfrm>
            <a:off x="7713891" y="2793824"/>
            <a:ext cx="1854823" cy="1025974"/>
          </a:xfrm>
          <a:prstGeom prst="ellipse">
            <a:avLst/>
          </a:prstGeom>
          <a:solidFill>
            <a:srgbClr val="FFFFFF"/>
          </a:solidFill>
          <a:ln w="190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0" name="円/楕円 39"/>
          <p:cNvSpPr/>
          <p:nvPr/>
        </p:nvSpPr>
        <p:spPr>
          <a:xfrm>
            <a:off x="4696664" y="686423"/>
            <a:ext cx="1854823" cy="1025974"/>
          </a:xfrm>
          <a:prstGeom prst="ellipse">
            <a:avLst/>
          </a:prstGeom>
          <a:solidFill>
            <a:srgbClr val="FFFFFF"/>
          </a:solidFill>
          <a:ln w="190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6" name="正方形/長方形 35"/>
          <p:cNvSpPr/>
          <p:nvPr/>
        </p:nvSpPr>
        <p:spPr>
          <a:xfrm>
            <a:off x="7238094" y="884209"/>
            <a:ext cx="2136254" cy="1287038"/>
          </a:xfrm>
          <a:prstGeom prst="rect">
            <a:avLst/>
          </a:prstGeom>
          <a:solidFill>
            <a:srgbClr val="FFFFFF"/>
          </a:solidFill>
          <a:ln w="190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5" name="テキスト ボックス 64"/>
          <p:cNvSpPr txBox="1"/>
          <p:nvPr/>
        </p:nvSpPr>
        <p:spPr>
          <a:xfrm>
            <a:off x="844108" y="4839640"/>
            <a:ext cx="761747" cy="230832"/>
          </a:xfrm>
          <a:prstGeom prst="rect">
            <a:avLst/>
          </a:prstGeom>
          <a:noFill/>
        </p:spPr>
        <p:txBody>
          <a:bodyPr wrap="none" rtlCol="0">
            <a:spAutoFit/>
          </a:bodyPr>
          <a:lstStyle/>
          <a:p>
            <a:r>
              <a:rPr lang="ja-JP" altLang="en-US" sz="900" dirty="0">
                <a:solidFill>
                  <a:schemeClr val="tx1">
                    <a:lumMod val="75000"/>
                    <a:lumOff val="25000"/>
                  </a:schemeClr>
                </a:solidFill>
                <a:latin typeface="メイリオ"/>
                <a:ea typeface="メイリオ"/>
                <a:cs typeface="メイリオ"/>
              </a:rPr>
              <a:t>現在</a:t>
            </a:r>
            <a:r>
              <a:rPr lang="en-US" altLang="ja-JP" sz="900" dirty="0">
                <a:solidFill>
                  <a:schemeClr val="tx1">
                    <a:lumMod val="75000"/>
                    <a:lumOff val="25000"/>
                  </a:schemeClr>
                </a:solidFill>
                <a:latin typeface="メイリオ"/>
                <a:ea typeface="メイリオ"/>
                <a:cs typeface="メイリオ"/>
              </a:rPr>
              <a:t> </a:t>
            </a:r>
            <a:r>
              <a:rPr lang="ja-JP" altLang="en-US" sz="800" dirty="0">
                <a:solidFill>
                  <a:schemeClr val="tx1">
                    <a:lumMod val="75000"/>
                    <a:lumOff val="25000"/>
                  </a:schemeClr>
                </a:solidFill>
                <a:latin typeface="メイリオ"/>
                <a:ea typeface="メイリオ"/>
                <a:cs typeface="メイリオ"/>
              </a:rPr>
              <a:t>日付：</a:t>
            </a:r>
            <a:endParaRPr kumimoji="1" lang="ja-JP" altLang="en-US" sz="600" dirty="0">
              <a:solidFill>
                <a:schemeClr val="tx1">
                  <a:lumMod val="75000"/>
                  <a:lumOff val="25000"/>
                </a:schemeClr>
              </a:solidFill>
              <a:latin typeface="メイリオ"/>
              <a:ea typeface="メイリオ"/>
              <a:cs typeface="メイリオ"/>
            </a:endParaRPr>
          </a:p>
        </p:txBody>
      </p:sp>
      <p:sp>
        <p:nvSpPr>
          <p:cNvPr id="67" name="テキスト ボックス 66"/>
          <p:cNvSpPr txBox="1"/>
          <p:nvPr/>
        </p:nvSpPr>
        <p:spPr>
          <a:xfrm>
            <a:off x="5131959" y="2236053"/>
            <a:ext cx="1064715" cy="230832"/>
          </a:xfrm>
          <a:prstGeom prst="rect">
            <a:avLst/>
          </a:prstGeom>
          <a:noFill/>
        </p:spPr>
        <p:txBody>
          <a:bodyPr wrap="none" rtlCol="0">
            <a:spAutoFit/>
          </a:bodyPr>
          <a:lstStyle/>
          <a:p>
            <a:r>
              <a:rPr lang="ja-JP" altLang="en-US" sz="900" dirty="0">
                <a:solidFill>
                  <a:schemeClr val="tx1">
                    <a:lumMod val="75000"/>
                    <a:lumOff val="25000"/>
                  </a:schemeClr>
                </a:solidFill>
                <a:latin typeface="メイリオ"/>
                <a:ea typeface="メイリオ"/>
                <a:cs typeface="メイリオ"/>
              </a:rPr>
              <a:t>フェーズ</a:t>
            </a:r>
            <a:r>
              <a:rPr lang="en-US" altLang="ja-JP" sz="900" dirty="0">
                <a:solidFill>
                  <a:schemeClr val="tx1">
                    <a:lumMod val="75000"/>
                    <a:lumOff val="25000"/>
                  </a:schemeClr>
                </a:solidFill>
                <a:latin typeface="メイリオ"/>
                <a:ea typeface="メイリオ"/>
                <a:cs typeface="メイリオ"/>
              </a:rPr>
              <a:t>2 </a:t>
            </a:r>
            <a:r>
              <a:rPr lang="ja-JP" altLang="en-US" sz="800" dirty="0">
                <a:solidFill>
                  <a:schemeClr val="tx1">
                    <a:lumMod val="75000"/>
                    <a:lumOff val="25000"/>
                  </a:schemeClr>
                </a:solidFill>
                <a:latin typeface="メイリオ"/>
                <a:ea typeface="メイリオ"/>
                <a:cs typeface="メイリオ"/>
              </a:rPr>
              <a:t>日付：</a:t>
            </a:r>
            <a:endParaRPr kumimoji="1" lang="ja-JP" altLang="en-US" sz="600" dirty="0">
              <a:solidFill>
                <a:schemeClr val="tx1">
                  <a:lumMod val="75000"/>
                  <a:lumOff val="25000"/>
                </a:schemeClr>
              </a:solidFill>
              <a:latin typeface="メイリオ"/>
              <a:ea typeface="メイリオ"/>
              <a:cs typeface="メイリオ"/>
            </a:endParaRPr>
          </a:p>
        </p:txBody>
      </p:sp>
      <p:sp>
        <p:nvSpPr>
          <p:cNvPr id="68" name="テキスト ボックス 67"/>
          <p:cNvSpPr txBox="1"/>
          <p:nvPr/>
        </p:nvSpPr>
        <p:spPr>
          <a:xfrm>
            <a:off x="7289149" y="939177"/>
            <a:ext cx="1064715" cy="230832"/>
          </a:xfrm>
          <a:prstGeom prst="rect">
            <a:avLst/>
          </a:prstGeom>
          <a:noFill/>
        </p:spPr>
        <p:txBody>
          <a:bodyPr wrap="none" rtlCol="0">
            <a:spAutoFit/>
          </a:bodyPr>
          <a:lstStyle/>
          <a:p>
            <a:r>
              <a:rPr lang="ja-JP" altLang="en-US" sz="900" dirty="0">
                <a:solidFill>
                  <a:schemeClr val="tx1">
                    <a:lumMod val="75000"/>
                    <a:lumOff val="25000"/>
                  </a:schemeClr>
                </a:solidFill>
                <a:latin typeface="メイリオ"/>
                <a:ea typeface="メイリオ"/>
                <a:cs typeface="メイリオ"/>
              </a:rPr>
              <a:t>フェーズ</a:t>
            </a:r>
            <a:r>
              <a:rPr lang="en-US" altLang="ja-JP" sz="900" dirty="0">
                <a:solidFill>
                  <a:schemeClr val="tx1">
                    <a:lumMod val="75000"/>
                    <a:lumOff val="25000"/>
                  </a:schemeClr>
                </a:solidFill>
                <a:latin typeface="メイリオ"/>
                <a:ea typeface="メイリオ"/>
                <a:cs typeface="メイリオ"/>
              </a:rPr>
              <a:t>3 </a:t>
            </a:r>
            <a:r>
              <a:rPr lang="ja-JP" altLang="en-US" sz="800" dirty="0">
                <a:solidFill>
                  <a:schemeClr val="tx1">
                    <a:lumMod val="75000"/>
                    <a:lumOff val="25000"/>
                  </a:schemeClr>
                </a:solidFill>
                <a:latin typeface="メイリオ"/>
                <a:ea typeface="メイリオ"/>
                <a:cs typeface="メイリオ"/>
              </a:rPr>
              <a:t>日付：</a:t>
            </a:r>
            <a:endParaRPr kumimoji="1" lang="ja-JP" altLang="en-US" sz="600" dirty="0">
              <a:solidFill>
                <a:schemeClr val="tx1">
                  <a:lumMod val="75000"/>
                  <a:lumOff val="25000"/>
                </a:schemeClr>
              </a:solidFill>
              <a:latin typeface="メイリオ"/>
              <a:ea typeface="メイリオ"/>
              <a:cs typeface="メイリオ"/>
            </a:endParaRPr>
          </a:p>
        </p:txBody>
      </p:sp>
      <p:cxnSp>
        <p:nvCxnSpPr>
          <p:cNvPr id="261" name="直線矢印コネクタ 260"/>
          <p:cNvCxnSpPr>
            <a:cxnSpLocks/>
          </p:cNvCxnSpPr>
          <p:nvPr/>
        </p:nvCxnSpPr>
        <p:spPr>
          <a:xfrm flipV="1">
            <a:off x="793052" y="884208"/>
            <a:ext cx="0" cy="5207322"/>
          </a:xfrm>
          <a:prstGeom prst="straightConnector1">
            <a:avLst/>
          </a:prstGeom>
          <a:ln w="28575" cmpd="sng">
            <a:solidFill>
              <a:schemeClr val="tx1">
                <a:lumMod val="75000"/>
                <a:lumOff val="2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9" name="直線矢印コネクタ 18"/>
          <p:cNvCxnSpPr/>
          <p:nvPr/>
        </p:nvCxnSpPr>
        <p:spPr>
          <a:xfrm>
            <a:off x="793052" y="6091529"/>
            <a:ext cx="8609878" cy="0"/>
          </a:xfrm>
          <a:prstGeom prst="straightConnector1">
            <a:avLst/>
          </a:prstGeom>
          <a:ln w="28575" cmpd="sng">
            <a:solidFill>
              <a:schemeClr val="tx1">
                <a:lumMod val="75000"/>
                <a:lumOff val="25000"/>
              </a:schemeClr>
            </a:solidFill>
            <a:tailEnd type="arrow"/>
          </a:ln>
          <a:effectLst/>
        </p:spPr>
        <p:style>
          <a:lnRef idx="2">
            <a:schemeClr val="accent1"/>
          </a:lnRef>
          <a:fillRef idx="0">
            <a:schemeClr val="accent1"/>
          </a:fillRef>
          <a:effectRef idx="1">
            <a:schemeClr val="accent1"/>
          </a:effectRef>
          <a:fontRef idx="minor">
            <a:schemeClr val="tx1"/>
          </a:fontRef>
        </p:style>
      </p:cxnSp>
      <p:pic>
        <p:nvPicPr>
          <p:cNvPr id="54" name="図 53">
            <a:extLst>
              <a:ext uri="{FF2B5EF4-FFF2-40B4-BE49-F238E27FC236}">
                <a16:creationId xmlns:a16="http://schemas.microsoft.com/office/drawing/2014/main" id="{7B41F1C4-BEC2-1E4E-B3E0-2CF07FBE7DB9}"/>
              </a:ext>
            </a:extLst>
          </p:cNvPr>
          <p:cNvPicPr>
            <a:picLocks noChangeAspect="1"/>
          </p:cNvPicPr>
          <p:nvPr/>
        </p:nvPicPr>
        <p:blipFill rotWithShape="1">
          <a:blip r:embed="rId2"/>
          <a:srcRect l="49826" b="50000"/>
          <a:stretch/>
        </p:blipFill>
        <p:spPr>
          <a:xfrm>
            <a:off x="2937017" y="3509043"/>
            <a:ext cx="2132599" cy="1275629"/>
          </a:xfrm>
          <a:prstGeom prst="rect">
            <a:avLst/>
          </a:prstGeom>
        </p:spPr>
      </p:pic>
      <p:sp>
        <p:nvSpPr>
          <p:cNvPr id="55" name="正方形/長方形 54">
            <a:extLst>
              <a:ext uri="{FF2B5EF4-FFF2-40B4-BE49-F238E27FC236}">
                <a16:creationId xmlns:a16="http://schemas.microsoft.com/office/drawing/2014/main" id="{406D97A8-F95A-7A4D-A9DA-4AFF685E75A3}"/>
              </a:ext>
            </a:extLst>
          </p:cNvPr>
          <p:cNvSpPr/>
          <p:nvPr/>
        </p:nvSpPr>
        <p:spPr>
          <a:xfrm>
            <a:off x="2933363" y="3477815"/>
            <a:ext cx="2136254" cy="1306856"/>
          </a:xfrm>
          <a:prstGeom prst="rect">
            <a:avLst/>
          </a:prstGeom>
          <a:solidFill>
            <a:srgbClr val="FFFFFF"/>
          </a:solidFill>
          <a:ln w="190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6" name="テキスト ボックス 55">
            <a:extLst>
              <a:ext uri="{FF2B5EF4-FFF2-40B4-BE49-F238E27FC236}">
                <a16:creationId xmlns:a16="http://schemas.microsoft.com/office/drawing/2014/main" id="{FD4ECA33-7D18-1040-9648-2A64CF792FE2}"/>
              </a:ext>
            </a:extLst>
          </p:cNvPr>
          <p:cNvSpPr txBox="1"/>
          <p:nvPr/>
        </p:nvSpPr>
        <p:spPr>
          <a:xfrm>
            <a:off x="2984419" y="3532783"/>
            <a:ext cx="1064715" cy="230832"/>
          </a:xfrm>
          <a:prstGeom prst="rect">
            <a:avLst/>
          </a:prstGeom>
          <a:noFill/>
        </p:spPr>
        <p:txBody>
          <a:bodyPr wrap="none" rtlCol="0">
            <a:spAutoFit/>
          </a:bodyPr>
          <a:lstStyle/>
          <a:p>
            <a:r>
              <a:rPr lang="ja-JP" altLang="en-US" sz="900" dirty="0">
                <a:solidFill>
                  <a:schemeClr val="tx1">
                    <a:lumMod val="75000"/>
                    <a:lumOff val="25000"/>
                  </a:schemeClr>
                </a:solidFill>
                <a:latin typeface="メイリオ"/>
                <a:ea typeface="メイリオ"/>
                <a:cs typeface="メイリオ"/>
              </a:rPr>
              <a:t>フェーズ</a:t>
            </a:r>
            <a:r>
              <a:rPr lang="en-US" altLang="ja-JP" sz="900" dirty="0">
                <a:solidFill>
                  <a:schemeClr val="tx1">
                    <a:lumMod val="75000"/>
                    <a:lumOff val="25000"/>
                  </a:schemeClr>
                </a:solidFill>
                <a:latin typeface="メイリオ"/>
                <a:ea typeface="メイリオ"/>
                <a:cs typeface="メイリオ"/>
              </a:rPr>
              <a:t>1 </a:t>
            </a:r>
            <a:r>
              <a:rPr lang="ja-JP" altLang="en-US" sz="800" dirty="0">
                <a:solidFill>
                  <a:schemeClr val="tx1">
                    <a:lumMod val="75000"/>
                    <a:lumOff val="25000"/>
                  </a:schemeClr>
                </a:solidFill>
                <a:latin typeface="メイリオ"/>
                <a:ea typeface="メイリオ"/>
                <a:cs typeface="メイリオ"/>
              </a:rPr>
              <a:t>日付：</a:t>
            </a:r>
            <a:endParaRPr kumimoji="1" lang="ja-JP" altLang="en-US" sz="600" dirty="0">
              <a:solidFill>
                <a:schemeClr val="tx1">
                  <a:lumMod val="75000"/>
                  <a:lumOff val="25000"/>
                </a:schemeClr>
              </a:solidFill>
              <a:latin typeface="メイリオ"/>
              <a:ea typeface="メイリオ"/>
              <a:cs typeface="メイリオ"/>
            </a:endParaRPr>
          </a:p>
        </p:txBody>
      </p:sp>
      <p:sp>
        <p:nvSpPr>
          <p:cNvPr id="45" name="テキスト ボックス 44">
            <a:extLst>
              <a:ext uri="{FF2B5EF4-FFF2-40B4-BE49-F238E27FC236}">
                <a16:creationId xmlns:a16="http://schemas.microsoft.com/office/drawing/2014/main" id="{4191B505-830F-9847-89F8-735A9A226569}"/>
              </a:ext>
            </a:extLst>
          </p:cNvPr>
          <p:cNvSpPr txBox="1"/>
          <p:nvPr/>
        </p:nvSpPr>
        <p:spPr>
          <a:xfrm>
            <a:off x="463308" y="238540"/>
            <a:ext cx="1420582" cy="276999"/>
          </a:xfrm>
          <a:prstGeom prst="rect">
            <a:avLst/>
          </a:prstGeom>
          <a:noFill/>
        </p:spPr>
        <p:txBody>
          <a:bodyPr wrap="none" rtlCol="0">
            <a:spAutoFit/>
          </a:bodyPr>
          <a:lstStyle/>
          <a:p>
            <a:r>
              <a:rPr lang="en-US" altLang="ja-JP" sz="1200" b="1" dirty="0">
                <a:solidFill>
                  <a:schemeClr val="tx1">
                    <a:lumMod val="75000"/>
                    <a:lumOff val="25000"/>
                  </a:schemeClr>
                </a:solidFill>
                <a:latin typeface="Meiryo" panose="020B0604030504040204" pitchFamily="34" charset="-128"/>
                <a:ea typeface="Meiryo" panose="020B0604030504040204" pitchFamily="34" charset="-128"/>
              </a:rPr>
              <a:t>42_</a:t>
            </a:r>
            <a:r>
              <a:rPr lang="ja-JP" altLang="en-US" sz="1200" b="1" dirty="0">
                <a:solidFill>
                  <a:schemeClr val="tx1">
                    <a:lumMod val="75000"/>
                    <a:lumOff val="25000"/>
                  </a:schemeClr>
                </a:solidFill>
                <a:latin typeface="Meiryo" panose="020B0604030504040204" pitchFamily="34" charset="-128"/>
                <a:ea typeface="Meiryo" panose="020B0604030504040204" pitchFamily="34" charset="-128"/>
              </a:rPr>
              <a:t>ロードマップ</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42057564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6469D885-313E-B34E-B382-FDB03AFC83C6}"/>
              </a:ext>
            </a:extLst>
          </p:cNvPr>
          <p:cNvSpPr/>
          <p:nvPr/>
        </p:nvSpPr>
        <p:spPr>
          <a:xfrm>
            <a:off x="3259318" y="3129311"/>
            <a:ext cx="1882725" cy="606821"/>
          </a:xfrm>
          <a:prstGeom prst="rect">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latin typeface="Meiryo" panose="020B0604030504040204" pitchFamily="34" charset="-128"/>
              <a:ea typeface="Meiryo" panose="020B0604030504040204" pitchFamily="34" charset="-128"/>
            </a:endParaRPr>
          </a:p>
        </p:txBody>
      </p:sp>
      <p:cxnSp>
        <p:nvCxnSpPr>
          <p:cNvPr id="85" name="直線コネクタ 84">
            <a:extLst>
              <a:ext uri="{FF2B5EF4-FFF2-40B4-BE49-F238E27FC236}">
                <a16:creationId xmlns:a16="http://schemas.microsoft.com/office/drawing/2014/main" id="{1F9FA4E5-EBE3-3C47-9F20-7EAF3BCF9A05}"/>
              </a:ext>
            </a:extLst>
          </p:cNvPr>
          <p:cNvCxnSpPr>
            <a:cxnSpLocks/>
          </p:cNvCxnSpPr>
          <p:nvPr/>
        </p:nvCxnSpPr>
        <p:spPr>
          <a:xfrm flipV="1">
            <a:off x="5801800" y="3697767"/>
            <a:ext cx="422442" cy="1"/>
          </a:xfrm>
          <a:prstGeom prst="straightConnector1">
            <a:avLst/>
          </a:prstGeom>
          <a:ln w="19050" cmpd="sng">
            <a:solidFill>
              <a:schemeClr val="tx1">
                <a:lumMod val="75000"/>
                <a:lumOff val="2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86" name="直線コネクタ 84">
            <a:extLst>
              <a:ext uri="{FF2B5EF4-FFF2-40B4-BE49-F238E27FC236}">
                <a16:creationId xmlns:a16="http://schemas.microsoft.com/office/drawing/2014/main" id="{1BC9210E-3C2B-194F-B1D4-659BF6F69203}"/>
              </a:ext>
            </a:extLst>
          </p:cNvPr>
          <p:cNvCxnSpPr>
            <a:cxnSpLocks/>
          </p:cNvCxnSpPr>
          <p:nvPr/>
        </p:nvCxnSpPr>
        <p:spPr>
          <a:xfrm>
            <a:off x="6224242" y="3184660"/>
            <a:ext cx="422442" cy="513108"/>
          </a:xfrm>
          <a:prstGeom prst="bentConnector3">
            <a:avLst>
              <a:gd name="adj1" fmla="val 50000"/>
            </a:avLst>
          </a:prstGeom>
          <a:ln w="19050" cmpd="sng">
            <a:solidFill>
              <a:schemeClr val="tx1">
                <a:lumMod val="75000"/>
                <a:lumOff val="2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10" name="テキスト ボックス 9">
            <a:extLst>
              <a:ext uri="{FF2B5EF4-FFF2-40B4-BE49-F238E27FC236}">
                <a16:creationId xmlns:a16="http://schemas.microsoft.com/office/drawing/2014/main" id="{760877D5-D5AC-2A4E-A770-E9B3F7762EEC}"/>
              </a:ext>
            </a:extLst>
          </p:cNvPr>
          <p:cNvSpPr txBox="1"/>
          <p:nvPr/>
        </p:nvSpPr>
        <p:spPr>
          <a:xfrm>
            <a:off x="3259318" y="2849911"/>
            <a:ext cx="984565" cy="276999"/>
          </a:xfrm>
          <a:prstGeom prst="rect">
            <a:avLst/>
          </a:prstGeom>
          <a:noFill/>
        </p:spPr>
        <p:txBody>
          <a:bodyPr wrap="none" rtlCol="0">
            <a:spAutoFit/>
          </a:bodyPr>
          <a:lstStyle/>
          <a:p>
            <a:r>
              <a:rPr kumimoji="1" lang="en-US" altLang="ja-JP" sz="1200" b="1" dirty="0">
                <a:solidFill>
                  <a:schemeClr val="tx1">
                    <a:lumMod val="75000"/>
                    <a:lumOff val="25000"/>
                  </a:schemeClr>
                </a:solidFill>
                <a:latin typeface="Meiryo" panose="020B0604030504040204" pitchFamily="34" charset="-128"/>
                <a:ea typeface="Meiryo" panose="020B0604030504040204" pitchFamily="34" charset="-128"/>
              </a:rPr>
              <a:t>KGI / KPI</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67" name="テキスト ボックス 66">
            <a:extLst>
              <a:ext uri="{FF2B5EF4-FFF2-40B4-BE49-F238E27FC236}">
                <a16:creationId xmlns:a16="http://schemas.microsoft.com/office/drawing/2014/main" id="{59EDD38C-47AB-F442-8528-A250FCFA0F04}"/>
              </a:ext>
            </a:extLst>
          </p:cNvPr>
          <p:cNvSpPr txBox="1"/>
          <p:nvPr/>
        </p:nvSpPr>
        <p:spPr>
          <a:xfrm>
            <a:off x="463308" y="238540"/>
            <a:ext cx="1256049" cy="276999"/>
          </a:xfrm>
          <a:prstGeom prst="rect">
            <a:avLst/>
          </a:prstGeom>
          <a:noFill/>
        </p:spPr>
        <p:txBody>
          <a:bodyPr wrap="none" rtlCol="0">
            <a:spAutoFit/>
          </a:bodyPr>
          <a:lstStyle/>
          <a:p>
            <a:r>
              <a:rPr lang="en-US" altLang="ja-JP" sz="1200" b="1" dirty="0">
                <a:solidFill>
                  <a:schemeClr val="tx1">
                    <a:lumMod val="75000"/>
                    <a:lumOff val="25000"/>
                  </a:schemeClr>
                </a:solidFill>
                <a:latin typeface="Meiryo" panose="020B0604030504040204" pitchFamily="34" charset="-128"/>
                <a:ea typeface="Meiryo" panose="020B0604030504040204" pitchFamily="34" charset="-128"/>
              </a:rPr>
              <a:t>43_KPI</a:t>
            </a:r>
            <a:r>
              <a:rPr lang="ja-JP" altLang="en-US" sz="1200" b="1" dirty="0">
                <a:solidFill>
                  <a:schemeClr val="tx1">
                    <a:lumMod val="75000"/>
                    <a:lumOff val="25000"/>
                  </a:schemeClr>
                </a:solidFill>
                <a:latin typeface="Meiryo" panose="020B0604030504040204" pitchFamily="34" charset="-128"/>
                <a:ea typeface="Meiryo" panose="020B0604030504040204" pitchFamily="34" charset="-128"/>
              </a:rPr>
              <a:t>ツリー</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69" name="正方形/長方形 68">
            <a:extLst>
              <a:ext uri="{FF2B5EF4-FFF2-40B4-BE49-F238E27FC236}">
                <a16:creationId xmlns:a16="http://schemas.microsoft.com/office/drawing/2014/main" id="{A81AEF84-7461-E743-AAD0-BEA8CE78AD42}"/>
              </a:ext>
            </a:extLst>
          </p:cNvPr>
          <p:cNvSpPr/>
          <p:nvPr/>
        </p:nvSpPr>
        <p:spPr>
          <a:xfrm>
            <a:off x="337288" y="686423"/>
            <a:ext cx="9231426" cy="5803830"/>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0" name="テキスト ボックス 39">
            <a:extLst>
              <a:ext uri="{FF2B5EF4-FFF2-40B4-BE49-F238E27FC236}">
                <a16:creationId xmlns:a16="http://schemas.microsoft.com/office/drawing/2014/main" id="{CBE656DD-36A9-8641-9D43-9B6D848800D1}"/>
              </a:ext>
            </a:extLst>
          </p:cNvPr>
          <p:cNvSpPr txBox="1"/>
          <p:nvPr/>
        </p:nvSpPr>
        <p:spPr>
          <a:xfrm flipH="1">
            <a:off x="3174840" y="3907016"/>
            <a:ext cx="2051678" cy="253916"/>
          </a:xfrm>
          <a:prstGeom prst="rect">
            <a:avLst/>
          </a:prstGeom>
          <a:noFill/>
        </p:spPr>
        <p:txBody>
          <a:bodyPr wrap="square" rtlCol="0" anchor="t">
            <a:spAutoFit/>
          </a:bodyPr>
          <a:lstStyle/>
          <a:p>
            <a:pPr algn="ctr"/>
            <a:r>
              <a:rPr lang="en-US" altLang="ja-JP" sz="1050" dirty="0">
                <a:solidFill>
                  <a:schemeClr val="tx1">
                    <a:lumMod val="75000"/>
                    <a:lumOff val="25000"/>
                  </a:schemeClr>
                </a:solidFill>
              </a:rPr>
              <a:t>KGI</a:t>
            </a:r>
            <a:r>
              <a:rPr lang="ja-JP" altLang="en-US" sz="1050" dirty="0">
                <a:solidFill>
                  <a:schemeClr val="tx1">
                    <a:lumMod val="75000"/>
                    <a:lumOff val="25000"/>
                  </a:schemeClr>
                </a:solidFill>
              </a:rPr>
              <a:t>または</a:t>
            </a:r>
            <a:r>
              <a:rPr lang="en-US" altLang="ja-JP" sz="1050" dirty="0">
                <a:solidFill>
                  <a:schemeClr val="tx1">
                    <a:lumMod val="75000"/>
                    <a:lumOff val="25000"/>
                  </a:schemeClr>
                </a:solidFill>
              </a:rPr>
              <a:t>KPI</a:t>
            </a:r>
            <a:r>
              <a:rPr lang="ja-JP" altLang="en-US" sz="1050" dirty="0">
                <a:solidFill>
                  <a:schemeClr val="tx1">
                    <a:lumMod val="75000"/>
                    <a:lumOff val="25000"/>
                  </a:schemeClr>
                </a:solidFill>
              </a:rPr>
              <a:t>を記入する長方形</a:t>
            </a:r>
            <a:endParaRPr kumimoji="1" lang="ja-JP" altLang="en-US" sz="1050" dirty="0">
              <a:solidFill>
                <a:schemeClr val="tx1">
                  <a:lumMod val="75000"/>
                  <a:lumOff val="25000"/>
                </a:schemeClr>
              </a:solidFill>
            </a:endParaRPr>
          </a:p>
        </p:txBody>
      </p:sp>
      <p:sp>
        <p:nvSpPr>
          <p:cNvPr id="41" name="テキスト ボックス 40">
            <a:extLst>
              <a:ext uri="{FF2B5EF4-FFF2-40B4-BE49-F238E27FC236}">
                <a16:creationId xmlns:a16="http://schemas.microsoft.com/office/drawing/2014/main" id="{102CB7E7-B369-2943-9471-E55A7C2194D4}"/>
              </a:ext>
            </a:extLst>
          </p:cNvPr>
          <p:cNvSpPr txBox="1"/>
          <p:nvPr/>
        </p:nvSpPr>
        <p:spPr>
          <a:xfrm flipH="1">
            <a:off x="5226518" y="3907016"/>
            <a:ext cx="2051678" cy="253916"/>
          </a:xfrm>
          <a:prstGeom prst="rect">
            <a:avLst/>
          </a:prstGeom>
          <a:noFill/>
        </p:spPr>
        <p:txBody>
          <a:bodyPr wrap="square" rtlCol="0" anchor="t">
            <a:spAutoFit/>
          </a:bodyPr>
          <a:lstStyle/>
          <a:p>
            <a:pPr algn="ctr"/>
            <a:r>
              <a:rPr kumimoji="1" lang="en-US" altLang="ja-JP" sz="1050" dirty="0">
                <a:solidFill>
                  <a:schemeClr val="tx1">
                    <a:lumMod val="75000"/>
                    <a:lumOff val="25000"/>
                  </a:schemeClr>
                </a:solidFill>
              </a:rPr>
              <a:t>KPI</a:t>
            </a:r>
            <a:r>
              <a:rPr lang="ja-JP" altLang="en-US" sz="1050" dirty="0">
                <a:solidFill>
                  <a:schemeClr val="tx1">
                    <a:lumMod val="75000"/>
                    <a:lumOff val="25000"/>
                  </a:schemeClr>
                </a:solidFill>
              </a:rPr>
              <a:t>を繋ぐための</a:t>
            </a:r>
            <a:r>
              <a:rPr kumimoji="1" lang="ja-JP" altLang="en-US" sz="1050" dirty="0">
                <a:solidFill>
                  <a:schemeClr val="tx1">
                    <a:lumMod val="75000"/>
                    <a:lumOff val="25000"/>
                  </a:schemeClr>
                </a:solidFill>
              </a:rPr>
              <a:t>線・カギ線</a:t>
            </a:r>
          </a:p>
        </p:txBody>
      </p:sp>
    </p:spTree>
    <p:extLst>
      <p:ext uri="{BB962C8B-B14F-4D97-AF65-F5344CB8AC3E}">
        <p14:creationId xmlns:p14="http://schemas.microsoft.com/office/powerpoint/2010/main" val="5410482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正方形/長方形 35">
            <a:extLst>
              <a:ext uri="{FF2B5EF4-FFF2-40B4-BE49-F238E27FC236}">
                <a16:creationId xmlns:a16="http://schemas.microsoft.com/office/drawing/2014/main" id="{7E648DD1-D7E9-5D4A-904B-EB9867997B9C}"/>
              </a:ext>
            </a:extLst>
          </p:cNvPr>
          <p:cNvSpPr/>
          <p:nvPr/>
        </p:nvSpPr>
        <p:spPr>
          <a:xfrm>
            <a:off x="1560018" y="693079"/>
            <a:ext cx="8007792" cy="4765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100"/>
          </a:p>
        </p:txBody>
      </p:sp>
      <p:sp>
        <p:nvSpPr>
          <p:cNvPr id="119" name="正方形/長方形 118"/>
          <p:cNvSpPr/>
          <p:nvPr/>
        </p:nvSpPr>
        <p:spPr>
          <a:xfrm>
            <a:off x="337288" y="1169603"/>
            <a:ext cx="1222729" cy="5313991"/>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73" name="直線コネクタ 72"/>
          <p:cNvCxnSpPr/>
          <p:nvPr/>
        </p:nvCxnSpPr>
        <p:spPr>
          <a:xfrm>
            <a:off x="337288" y="2498102"/>
            <a:ext cx="9230521" cy="0"/>
          </a:xfrm>
          <a:prstGeom prst="line">
            <a:avLst/>
          </a:prstGeom>
          <a:ln w="9525"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21" name="テキスト ボックス 120"/>
          <p:cNvSpPr txBox="1"/>
          <p:nvPr/>
        </p:nvSpPr>
        <p:spPr>
          <a:xfrm>
            <a:off x="443546" y="1618408"/>
            <a:ext cx="1010212" cy="430887"/>
          </a:xfrm>
          <a:prstGeom prst="rect">
            <a:avLst/>
          </a:prstGeom>
          <a:noFill/>
        </p:spPr>
        <p:txBody>
          <a:bodyPr wrap="none" rtlCol="0" anchor="ctr">
            <a:spAutoFit/>
          </a:bodyPr>
          <a:lstStyle/>
          <a:p>
            <a:pPr algn="ctr"/>
            <a:r>
              <a:rPr lang="ja-JP" altLang="en-US" sz="1100" dirty="0">
                <a:solidFill>
                  <a:srgbClr val="404040"/>
                </a:solidFill>
                <a:latin typeface="メイリオ"/>
                <a:ea typeface="メイリオ"/>
                <a:cs typeface="メイリオ"/>
              </a:rPr>
              <a:t>獲得</a:t>
            </a:r>
            <a:endParaRPr lang="en-US" altLang="ja-JP" sz="1100" dirty="0">
              <a:solidFill>
                <a:srgbClr val="404040"/>
              </a:solidFill>
              <a:latin typeface="メイリオ"/>
              <a:ea typeface="メイリオ"/>
              <a:cs typeface="メイリオ"/>
            </a:endParaRPr>
          </a:p>
          <a:p>
            <a:pPr algn="ctr"/>
            <a:r>
              <a:rPr lang="en-US" altLang="ja-JP" sz="1100" b="1" dirty="0">
                <a:solidFill>
                  <a:srgbClr val="404040"/>
                </a:solidFill>
                <a:latin typeface="メイリオ"/>
                <a:ea typeface="メイリオ"/>
                <a:cs typeface="メイリオ"/>
              </a:rPr>
              <a:t>Acquisition</a:t>
            </a:r>
          </a:p>
        </p:txBody>
      </p:sp>
      <p:sp>
        <p:nvSpPr>
          <p:cNvPr id="128" name="テキスト ボックス 127"/>
          <p:cNvSpPr txBox="1"/>
          <p:nvPr/>
        </p:nvSpPr>
        <p:spPr>
          <a:xfrm>
            <a:off x="531711" y="5603904"/>
            <a:ext cx="833883" cy="430887"/>
          </a:xfrm>
          <a:prstGeom prst="rect">
            <a:avLst/>
          </a:prstGeom>
          <a:noFill/>
        </p:spPr>
        <p:txBody>
          <a:bodyPr wrap="none" rtlCol="0" anchor="ctr">
            <a:spAutoFit/>
          </a:bodyPr>
          <a:lstStyle/>
          <a:p>
            <a:pPr algn="ctr"/>
            <a:r>
              <a:rPr kumimoji="1" lang="ja-JP" altLang="en-US" sz="1100" dirty="0">
                <a:solidFill>
                  <a:srgbClr val="404040"/>
                </a:solidFill>
                <a:latin typeface="メイリオ"/>
                <a:ea typeface="メイリオ"/>
                <a:cs typeface="メイリオ"/>
              </a:rPr>
              <a:t>収益化</a:t>
            </a:r>
            <a:endParaRPr kumimoji="1" lang="en-US" altLang="ja-JP" sz="1100" dirty="0">
              <a:solidFill>
                <a:srgbClr val="404040"/>
              </a:solidFill>
              <a:latin typeface="メイリオ"/>
              <a:ea typeface="メイリオ"/>
              <a:cs typeface="メイリオ"/>
            </a:endParaRPr>
          </a:p>
          <a:p>
            <a:pPr algn="ctr"/>
            <a:r>
              <a:rPr kumimoji="1" lang="en-US" altLang="ja-JP" sz="1100" b="1" dirty="0">
                <a:solidFill>
                  <a:srgbClr val="404040"/>
                </a:solidFill>
                <a:latin typeface="メイリオ"/>
                <a:ea typeface="メイリオ"/>
                <a:cs typeface="メイリオ"/>
              </a:rPr>
              <a:t>Revenue</a:t>
            </a:r>
          </a:p>
        </p:txBody>
      </p:sp>
      <p:cxnSp>
        <p:nvCxnSpPr>
          <p:cNvPr id="27" name="直線コネクタ 26"/>
          <p:cNvCxnSpPr/>
          <p:nvPr/>
        </p:nvCxnSpPr>
        <p:spPr>
          <a:xfrm>
            <a:off x="338180" y="3826601"/>
            <a:ext cx="9230521" cy="0"/>
          </a:xfrm>
          <a:prstGeom prst="line">
            <a:avLst/>
          </a:prstGeom>
          <a:ln w="9525"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30" name="テキスト ボックス 29"/>
          <p:cNvSpPr txBox="1"/>
          <p:nvPr/>
        </p:nvSpPr>
        <p:spPr>
          <a:xfrm>
            <a:off x="482018" y="2946908"/>
            <a:ext cx="933269" cy="430887"/>
          </a:xfrm>
          <a:prstGeom prst="rect">
            <a:avLst/>
          </a:prstGeom>
          <a:noFill/>
        </p:spPr>
        <p:txBody>
          <a:bodyPr wrap="none" rtlCol="0" anchor="ctr">
            <a:spAutoFit/>
          </a:bodyPr>
          <a:lstStyle/>
          <a:p>
            <a:pPr algn="ctr"/>
            <a:r>
              <a:rPr kumimoji="1" lang="ja-JP" altLang="en-US" sz="1100" dirty="0">
                <a:solidFill>
                  <a:srgbClr val="404040"/>
                </a:solidFill>
                <a:latin typeface="メイリオ"/>
                <a:ea typeface="メイリオ"/>
                <a:cs typeface="メイリオ"/>
              </a:rPr>
              <a:t>活性化</a:t>
            </a:r>
            <a:endParaRPr kumimoji="1" lang="en-US" altLang="ja-JP" sz="1100" dirty="0">
              <a:solidFill>
                <a:srgbClr val="404040"/>
              </a:solidFill>
              <a:latin typeface="メイリオ"/>
              <a:ea typeface="メイリオ"/>
              <a:cs typeface="メイリオ"/>
            </a:endParaRPr>
          </a:p>
          <a:p>
            <a:pPr algn="ctr"/>
            <a:r>
              <a:rPr kumimoji="1" lang="en-US" altLang="ja-JP" sz="1100" b="1" dirty="0">
                <a:solidFill>
                  <a:srgbClr val="404040"/>
                </a:solidFill>
                <a:latin typeface="メイリオ"/>
                <a:ea typeface="メイリオ"/>
                <a:cs typeface="メイリオ"/>
              </a:rPr>
              <a:t>Activation</a:t>
            </a:r>
          </a:p>
        </p:txBody>
      </p:sp>
      <p:cxnSp>
        <p:nvCxnSpPr>
          <p:cNvPr id="32" name="直線コネクタ 31"/>
          <p:cNvCxnSpPr/>
          <p:nvPr/>
        </p:nvCxnSpPr>
        <p:spPr>
          <a:xfrm>
            <a:off x="337288" y="5155099"/>
            <a:ext cx="9230521" cy="0"/>
          </a:xfrm>
          <a:prstGeom prst="line">
            <a:avLst/>
          </a:prstGeom>
          <a:ln w="9525"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35" name="テキスト ボックス 34"/>
          <p:cNvSpPr txBox="1"/>
          <p:nvPr/>
        </p:nvSpPr>
        <p:spPr>
          <a:xfrm>
            <a:off x="492438" y="4275406"/>
            <a:ext cx="912429" cy="430887"/>
          </a:xfrm>
          <a:prstGeom prst="rect">
            <a:avLst/>
          </a:prstGeom>
          <a:noFill/>
        </p:spPr>
        <p:txBody>
          <a:bodyPr wrap="none" rtlCol="0" anchor="ctr">
            <a:spAutoFit/>
          </a:bodyPr>
          <a:lstStyle/>
          <a:p>
            <a:pPr algn="ctr"/>
            <a:r>
              <a:rPr kumimoji="1" lang="ja-JP" altLang="en-US" sz="1100" dirty="0">
                <a:solidFill>
                  <a:srgbClr val="404040"/>
                </a:solidFill>
                <a:latin typeface="メイリオ"/>
                <a:ea typeface="メイリオ"/>
                <a:cs typeface="メイリオ"/>
              </a:rPr>
              <a:t>継続</a:t>
            </a:r>
            <a:endParaRPr kumimoji="1" lang="en-US" altLang="ja-JP" sz="1100" dirty="0">
              <a:solidFill>
                <a:srgbClr val="404040"/>
              </a:solidFill>
              <a:latin typeface="メイリオ"/>
              <a:ea typeface="メイリオ"/>
              <a:cs typeface="メイリオ"/>
            </a:endParaRPr>
          </a:p>
          <a:p>
            <a:pPr algn="ctr"/>
            <a:r>
              <a:rPr kumimoji="1" lang="en-US" altLang="ja-JP" sz="1100" b="1" dirty="0">
                <a:solidFill>
                  <a:srgbClr val="404040"/>
                </a:solidFill>
                <a:latin typeface="メイリオ"/>
                <a:ea typeface="メイリオ"/>
                <a:cs typeface="メイリオ"/>
              </a:rPr>
              <a:t>Retention</a:t>
            </a:r>
          </a:p>
        </p:txBody>
      </p:sp>
      <p:cxnSp>
        <p:nvCxnSpPr>
          <p:cNvPr id="28" name="直線コネクタ 27">
            <a:extLst>
              <a:ext uri="{FF2B5EF4-FFF2-40B4-BE49-F238E27FC236}">
                <a16:creationId xmlns:a16="http://schemas.microsoft.com/office/drawing/2014/main" id="{62922318-60D0-0D48-8599-3FAA7D7AC704}"/>
              </a:ext>
            </a:extLst>
          </p:cNvPr>
          <p:cNvCxnSpPr/>
          <p:nvPr/>
        </p:nvCxnSpPr>
        <p:spPr>
          <a:xfrm>
            <a:off x="8637614" y="687374"/>
            <a:ext cx="1" cy="5790513"/>
          </a:xfrm>
          <a:prstGeom prst="line">
            <a:avLst/>
          </a:prstGeom>
          <a:ln w="25400" cmpd="dbl">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37" name="テキスト ボックス 36">
            <a:extLst>
              <a:ext uri="{FF2B5EF4-FFF2-40B4-BE49-F238E27FC236}">
                <a16:creationId xmlns:a16="http://schemas.microsoft.com/office/drawing/2014/main" id="{70B13E76-C585-2A49-8EA2-4F16C13C78DE}"/>
              </a:ext>
            </a:extLst>
          </p:cNvPr>
          <p:cNvSpPr txBox="1"/>
          <p:nvPr/>
        </p:nvSpPr>
        <p:spPr>
          <a:xfrm>
            <a:off x="1560018" y="800537"/>
            <a:ext cx="3437345" cy="261610"/>
          </a:xfrm>
          <a:prstGeom prst="rect">
            <a:avLst/>
          </a:prstGeom>
          <a:noFill/>
        </p:spPr>
        <p:txBody>
          <a:bodyPr wrap="square" rtlCol="0" anchor="ctr">
            <a:spAutoFit/>
          </a:bodyPr>
          <a:lstStyle/>
          <a:p>
            <a:pPr algn="ctr"/>
            <a:r>
              <a:rPr kumimoji="1" lang="ja-JP" altLang="en-US" sz="1100" dirty="0">
                <a:solidFill>
                  <a:srgbClr val="404040"/>
                </a:solidFill>
                <a:latin typeface="メイリオ"/>
                <a:ea typeface="メイリオ"/>
                <a:cs typeface="メイリオ"/>
              </a:rPr>
              <a:t>顧客の体験</a:t>
            </a:r>
          </a:p>
        </p:txBody>
      </p:sp>
      <p:sp>
        <p:nvSpPr>
          <p:cNvPr id="38" name="テキスト ボックス 37">
            <a:extLst>
              <a:ext uri="{FF2B5EF4-FFF2-40B4-BE49-F238E27FC236}">
                <a16:creationId xmlns:a16="http://schemas.microsoft.com/office/drawing/2014/main" id="{398E90AA-B0DD-E847-BF7E-821FE8D414F5}"/>
              </a:ext>
            </a:extLst>
          </p:cNvPr>
          <p:cNvSpPr txBox="1"/>
          <p:nvPr/>
        </p:nvSpPr>
        <p:spPr>
          <a:xfrm>
            <a:off x="8641249" y="800537"/>
            <a:ext cx="912701" cy="261610"/>
          </a:xfrm>
          <a:prstGeom prst="rect">
            <a:avLst/>
          </a:prstGeom>
          <a:noFill/>
        </p:spPr>
        <p:txBody>
          <a:bodyPr wrap="square" rtlCol="0" anchor="ctr">
            <a:spAutoFit/>
          </a:bodyPr>
          <a:lstStyle/>
          <a:p>
            <a:pPr algn="ctr"/>
            <a:r>
              <a:rPr lang="ja-JP" altLang="en-US" sz="1100" dirty="0">
                <a:solidFill>
                  <a:srgbClr val="404040"/>
                </a:solidFill>
                <a:latin typeface="メイリオ"/>
                <a:ea typeface="メイリオ"/>
                <a:cs typeface="メイリオ"/>
              </a:rPr>
              <a:t>目標値</a:t>
            </a:r>
            <a:endParaRPr kumimoji="1" lang="ja-JP" altLang="en-US" sz="1100" dirty="0">
              <a:solidFill>
                <a:srgbClr val="404040"/>
              </a:solidFill>
              <a:latin typeface="メイリオ"/>
              <a:ea typeface="メイリオ"/>
              <a:cs typeface="メイリオ"/>
            </a:endParaRPr>
          </a:p>
        </p:txBody>
      </p:sp>
      <p:cxnSp>
        <p:nvCxnSpPr>
          <p:cNvPr id="39" name="直線コネクタ 38">
            <a:extLst>
              <a:ext uri="{FF2B5EF4-FFF2-40B4-BE49-F238E27FC236}">
                <a16:creationId xmlns:a16="http://schemas.microsoft.com/office/drawing/2014/main" id="{955C2272-CECD-5740-A7A9-16FA9F48E579}"/>
              </a:ext>
            </a:extLst>
          </p:cNvPr>
          <p:cNvCxnSpPr/>
          <p:nvPr/>
        </p:nvCxnSpPr>
        <p:spPr>
          <a:xfrm>
            <a:off x="7717643" y="686423"/>
            <a:ext cx="1" cy="5790513"/>
          </a:xfrm>
          <a:prstGeom prst="line">
            <a:avLst/>
          </a:prstGeom>
          <a:ln w="9525"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40" name="テキスト ボックス 39">
            <a:extLst>
              <a:ext uri="{FF2B5EF4-FFF2-40B4-BE49-F238E27FC236}">
                <a16:creationId xmlns:a16="http://schemas.microsoft.com/office/drawing/2014/main" id="{3E64F1D6-673B-DA43-BC6F-0863D046B452}"/>
              </a:ext>
            </a:extLst>
          </p:cNvPr>
          <p:cNvSpPr txBox="1"/>
          <p:nvPr/>
        </p:nvSpPr>
        <p:spPr>
          <a:xfrm>
            <a:off x="7721279" y="800537"/>
            <a:ext cx="912701" cy="261610"/>
          </a:xfrm>
          <a:prstGeom prst="rect">
            <a:avLst/>
          </a:prstGeom>
          <a:noFill/>
        </p:spPr>
        <p:txBody>
          <a:bodyPr wrap="square" rtlCol="0" anchor="ctr">
            <a:spAutoFit/>
          </a:bodyPr>
          <a:lstStyle/>
          <a:p>
            <a:pPr algn="ctr"/>
            <a:r>
              <a:rPr lang="ja-JP" altLang="en-US" sz="1100" dirty="0">
                <a:solidFill>
                  <a:srgbClr val="404040"/>
                </a:solidFill>
                <a:latin typeface="メイリオ"/>
                <a:ea typeface="メイリオ"/>
                <a:cs typeface="メイリオ"/>
              </a:rPr>
              <a:t>割合</a:t>
            </a:r>
            <a:endParaRPr kumimoji="1" lang="ja-JP" altLang="en-US" sz="1100" dirty="0">
              <a:solidFill>
                <a:srgbClr val="404040"/>
              </a:solidFill>
              <a:latin typeface="メイリオ"/>
              <a:ea typeface="メイリオ"/>
              <a:cs typeface="メイリオ"/>
            </a:endParaRPr>
          </a:p>
        </p:txBody>
      </p:sp>
      <p:cxnSp>
        <p:nvCxnSpPr>
          <p:cNvPr id="41" name="直線コネクタ 40">
            <a:extLst>
              <a:ext uri="{FF2B5EF4-FFF2-40B4-BE49-F238E27FC236}">
                <a16:creationId xmlns:a16="http://schemas.microsoft.com/office/drawing/2014/main" id="{1A36EF36-2AE6-6E42-B4F3-BA3939D1AA72}"/>
              </a:ext>
            </a:extLst>
          </p:cNvPr>
          <p:cNvCxnSpPr/>
          <p:nvPr/>
        </p:nvCxnSpPr>
        <p:spPr>
          <a:xfrm>
            <a:off x="6797673" y="699739"/>
            <a:ext cx="1" cy="5790513"/>
          </a:xfrm>
          <a:prstGeom prst="line">
            <a:avLst/>
          </a:prstGeom>
          <a:ln w="9525"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42" name="テキスト ボックス 41">
            <a:extLst>
              <a:ext uri="{FF2B5EF4-FFF2-40B4-BE49-F238E27FC236}">
                <a16:creationId xmlns:a16="http://schemas.microsoft.com/office/drawing/2014/main" id="{DEAF061C-A545-494B-92D5-8F53EEE4A05C}"/>
              </a:ext>
            </a:extLst>
          </p:cNvPr>
          <p:cNvSpPr txBox="1"/>
          <p:nvPr/>
        </p:nvSpPr>
        <p:spPr>
          <a:xfrm>
            <a:off x="6801308" y="800537"/>
            <a:ext cx="912701" cy="261610"/>
          </a:xfrm>
          <a:prstGeom prst="rect">
            <a:avLst/>
          </a:prstGeom>
          <a:noFill/>
        </p:spPr>
        <p:txBody>
          <a:bodyPr wrap="square" rtlCol="0" anchor="ctr">
            <a:spAutoFit/>
          </a:bodyPr>
          <a:lstStyle/>
          <a:p>
            <a:pPr algn="ctr"/>
            <a:r>
              <a:rPr lang="ja-JP" altLang="en-US" sz="1100" dirty="0">
                <a:solidFill>
                  <a:srgbClr val="404040"/>
                </a:solidFill>
                <a:latin typeface="メイリオ"/>
                <a:ea typeface="メイリオ"/>
                <a:cs typeface="メイリオ"/>
              </a:rPr>
              <a:t>結果</a:t>
            </a:r>
            <a:endParaRPr kumimoji="1" lang="ja-JP" altLang="en-US" sz="1100" dirty="0">
              <a:solidFill>
                <a:srgbClr val="404040"/>
              </a:solidFill>
              <a:latin typeface="メイリオ"/>
              <a:ea typeface="メイリオ"/>
              <a:cs typeface="メイリオ"/>
            </a:endParaRPr>
          </a:p>
        </p:txBody>
      </p:sp>
      <p:cxnSp>
        <p:nvCxnSpPr>
          <p:cNvPr id="43" name="直線コネクタ 42">
            <a:extLst>
              <a:ext uri="{FF2B5EF4-FFF2-40B4-BE49-F238E27FC236}">
                <a16:creationId xmlns:a16="http://schemas.microsoft.com/office/drawing/2014/main" id="{FCF09C11-5D85-0449-9EB9-5CE922B5BDB9}"/>
              </a:ext>
            </a:extLst>
          </p:cNvPr>
          <p:cNvCxnSpPr/>
          <p:nvPr/>
        </p:nvCxnSpPr>
        <p:spPr>
          <a:xfrm>
            <a:off x="4997363" y="699739"/>
            <a:ext cx="1" cy="5790513"/>
          </a:xfrm>
          <a:prstGeom prst="line">
            <a:avLst/>
          </a:prstGeom>
          <a:ln w="9525"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44" name="テキスト ボックス 43">
            <a:extLst>
              <a:ext uri="{FF2B5EF4-FFF2-40B4-BE49-F238E27FC236}">
                <a16:creationId xmlns:a16="http://schemas.microsoft.com/office/drawing/2014/main" id="{4F05B8E5-670E-1E47-8C01-F42C67B320B4}"/>
              </a:ext>
            </a:extLst>
          </p:cNvPr>
          <p:cNvSpPr txBox="1"/>
          <p:nvPr/>
        </p:nvSpPr>
        <p:spPr>
          <a:xfrm>
            <a:off x="4997364" y="800537"/>
            <a:ext cx="1803944" cy="261610"/>
          </a:xfrm>
          <a:prstGeom prst="rect">
            <a:avLst/>
          </a:prstGeom>
          <a:noFill/>
        </p:spPr>
        <p:txBody>
          <a:bodyPr wrap="square" rtlCol="0" anchor="ctr">
            <a:spAutoFit/>
          </a:bodyPr>
          <a:lstStyle/>
          <a:p>
            <a:pPr algn="ctr"/>
            <a:r>
              <a:rPr lang="en-US" altLang="ja-JP" sz="1100" dirty="0">
                <a:solidFill>
                  <a:srgbClr val="404040"/>
                </a:solidFill>
                <a:latin typeface="メイリオ"/>
                <a:ea typeface="メイリオ"/>
                <a:cs typeface="メイリオ"/>
              </a:rPr>
              <a:t>KPI</a:t>
            </a:r>
            <a:endParaRPr kumimoji="1" lang="ja-JP" altLang="en-US" sz="1100" dirty="0">
              <a:solidFill>
                <a:srgbClr val="404040"/>
              </a:solidFill>
              <a:latin typeface="メイリオ"/>
              <a:ea typeface="メイリオ"/>
              <a:cs typeface="メイリオ"/>
            </a:endParaRPr>
          </a:p>
        </p:txBody>
      </p:sp>
      <p:sp>
        <p:nvSpPr>
          <p:cNvPr id="64" name="テキスト ボックス 63">
            <a:extLst>
              <a:ext uri="{FF2B5EF4-FFF2-40B4-BE49-F238E27FC236}">
                <a16:creationId xmlns:a16="http://schemas.microsoft.com/office/drawing/2014/main" id="{0C6FADFC-054E-3F4A-8F71-8396917D9E30}"/>
              </a:ext>
            </a:extLst>
          </p:cNvPr>
          <p:cNvSpPr txBox="1"/>
          <p:nvPr/>
        </p:nvSpPr>
        <p:spPr>
          <a:xfrm>
            <a:off x="463308" y="238540"/>
            <a:ext cx="1071127" cy="276999"/>
          </a:xfrm>
          <a:prstGeom prst="rect">
            <a:avLst/>
          </a:prstGeom>
          <a:noFill/>
        </p:spPr>
        <p:txBody>
          <a:bodyPr wrap="none" rtlCol="0">
            <a:spAutoFit/>
          </a:bodyPr>
          <a:lstStyle/>
          <a:p>
            <a:r>
              <a:rPr lang="en-US" altLang="ja-JP" sz="1200" b="1" dirty="0">
                <a:solidFill>
                  <a:schemeClr val="tx1">
                    <a:lumMod val="75000"/>
                    <a:lumOff val="25000"/>
                  </a:schemeClr>
                </a:solidFill>
                <a:latin typeface="Meiryo" panose="020B0604030504040204" pitchFamily="34" charset="-128"/>
                <a:ea typeface="Meiryo" panose="020B0604030504040204" pitchFamily="34" charset="-128"/>
              </a:rPr>
              <a:t>44_AARRR</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9" name="正方形/長方形 28">
            <a:extLst>
              <a:ext uri="{FF2B5EF4-FFF2-40B4-BE49-F238E27FC236}">
                <a16:creationId xmlns:a16="http://schemas.microsoft.com/office/drawing/2014/main" id="{3CDBD9C5-C3A2-A942-A328-D924FC9554A7}"/>
              </a:ext>
            </a:extLst>
          </p:cNvPr>
          <p:cNvSpPr/>
          <p:nvPr/>
        </p:nvSpPr>
        <p:spPr>
          <a:xfrm>
            <a:off x="344814" y="1162943"/>
            <a:ext cx="9223899" cy="5327310"/>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3B21F83D-3FD5-1F41-A499-C8A9346350D9}"/>
              </a:ext>
            </a:extLst>
          </p:cNvPr>
          <p:cNvSpPr/>
          <p:nvPr/>
        </p:nvSpPr>
        <p:spPr>
          <a:xfrm>
            <a:off x="1566651" y="686423"/>
            <a:ext cx="8002062" cy="5803830"/>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7419929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下矢印 35">
            <a:extLst>
              <a:ext uri="{FF2B5EF4-FFF2-40B4-BE49-F238E27FC236}">
                <a16:creationId xmlns:a16="http://schemas.microsoft.com/office/drawing/2014/main" id="{C45F203F-8002-544D-BD03-8D05B2D56CBD}"/>
              </a:ext>
            </a:extLst>
          </p:cNvPr>
          <p:cNvSpPr/>
          <p:nvPr/>
        </p:nvSpPr>
        <p:spPr>
          <a:xfrm>
            <a:off x="1591600" y="1492211"/>
            <a:ext cx="316635" cy="236617"/>
          </a:xfrm>
          <a:prstGeom prst="downArrow">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37" name="テキスト ボックス 36">
            <a:extLst>
              <a:ext uri="{FF2B5EF4-FFF2-40B4-BE49-F238E27FC236}">
                <a16:creationId xmlns:a16="http://schemas.microsoft.com/office/drawing/2014/main" id="{CE4F0636-5852-7D49-866D-8D2EEAD0AAE4}"/>
              </a:ext>
            </a:extLst>
          </p:cNvPr>
          <p:cNvSpPr txBox="1"/>
          <p:nvPr/>
        </p:nvSpPr>
        <p:spPr>
          <a:xfrm>
            <a:off x="1897765" y="1504976"/>
            <a:ext cx="639919" cy="230832"/>
          </a:xfrm>
          <a:prstGeom prst="rect">
            <a:avLst/>
          </a:prstGeom>
          <a:noFill/>
        </p:spPr>
        <p:txBody>
          <a:bodyPr wrap="none" rtlCol="0">
            <a:spAutoFit/>
          </a:bodyPr>
          <a:lstStyle/>
          <a:p>
            <a:r>
              <a:rPr kumimoji="1" lang="en-US" altLang="ja-JP" sz="900" b="1" dirty="0">
                <a:solidFill>
                  <a:srgbClr val="E8805F"/>
                </a:solidFill>
                <a:latin typeface="Meiryo" panose="020B0604030504040204" pitchFamily="34" charset="-128"/>
                <a:ea typeface="Meiryo" panose="020B0604030504040204" pitchFamily="34" charset="-128"/>
                <a:cs typeface="メイリオ"/>
              </a:rPr>
              <a:t>Check!!</a:t>
            </a:r>
            <a:endParaRPr kumimoji="1" lang="ja-JP" altLang="en-US" sz="1100" b="1" dirty="0">
              <a:solidFill>
                <a:srgbClr val="E8805F"/>
              </a:solidFill>
              <a:latin typeface="Meiryo" panose="020B0604030504040204" pitchFamily="34" charset="-128"/>
              <a:ea typeface="Meiryo" panose="020B0604030504040204" pitchFamily="34" charset="-128"/>
              <a:cs typeface="メイリオ"/>
            </a:endParaRPr>
          </a:p>
        </p:txBody>
      </p:sp>
      <p:sp>
        <p:nvSpPr>
          <p:cNvPr id="31" name="テキスト ボックス 30">
            <a:extLst>
              <a:ext uri="{FF2B5EF4-FFF2-40B4-BE49-F238E27FC236}">
                <a16:creationId xmlns:a16="http://schemas.microsoft.com/office/drawing/2014/main" id="{8B19441D-352C-C944-A12D-3EF4F3A5FEB3}"/>
              </a:ext>
            </a:extLst>
          </p:cNvPr>
          <p:cNvSpPr txBox="1"/>
          <p:nvPr/>
        </p:nvSpPr>
        <p:spPr>
          <a:xfrm>
            <a:off x="414349" y="745546"/>
            <a:ext cx="692157" cy="230832"/>
          </a:xfrm>
          <a:prstGeom prst="rect">
            <a:avLst/>
          </a:prstGeom>
          <a:noFill/>
        </p:spPr>
        <p:txBody>
          <a:bodyPr wrap="none" rtlCol="0">
            <a:spAutoFit/>
          </a:bodyPr>
          <a:lstStyle/>
          <a:p>
            <a:r>
              <a:rPr lang="ja-JP" altLang="en-US" sz="900" dirty="0">
                <a:solidFill>
                  <a:srgbClr val="404040"/>
                </a:solidFill>
                <a:latin typeface="Meiryo" panose="020B0604030504040204" pitchFamily="34" charset="-128"/>
                <a:ea typeface="Meiryo" panose="020B0604030504040204" pitchFamily="34" charset="-128"/>
                <a:cs typeface="メイリオ"/>
              </a:rPr>
              <a:t>目標設定</a:t>
            </a:r>
            <a:endParaRPr kumimoji="1" lang="ja-JP" altLang="en-US" sz="1100" dirty="0">
              <a:solidFill>
                <a:srgbClr val="404040"/>
              </a:solidFill>
              <a:latin typeface="Meiryo" panose="020B0604030504040204" pitchFamily="34" charset="-128"/>
              <a:ea typeface="Meiryo" panose="020B0604030504040204" pitchFamily="34" charset="-128"/>
              <a:cs typeface="メイリオ"/>
            </a:endParaRPr>
          </a:p>
        </p:txBody>
      </p:sp>
      <p:cxnSp>
        <p:nvCxnSpPr>
          <p:cNvPr id="34" name="直線コネクタ 33">
            <a:extLst>
              <a:ext uri="{FF2B5EF4-FFF2-40B4-BE49-F238E27FC236}">
                <a16:creationId xmlns:a16="http://schemas.microsoft.com/office/drawing/2014/main" id="{B7335097-B7AF-2E44-9EBF-B81C6678DB3E}"/>
              </a:ext>
            </a:extLst>
          </p:cNvPr>
          <p:cNvCxnSpPr/>
          <p:nvPr/>
        </p:nvCxnSpPr>
        <p:spPr>
          <a:xfrm flipH="1">
            <a:off x="9568294" y="683194"/>
            <a:ext cx="1" cy="642855"/>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4" name="正方形/長方形 3">
            <a:extLst>
              <a:ext uri="{FF2B5EF4-FFF2-40B4-BE49-F238E27FC236}">
                <a16:creationId xmlns:a16="http://schemas.microsoft.com/office/drawing/2014/main" id="{EB82EAD4-F276-9A46-971B-A8536D997608}"/>
              </a:ext>
            </a:extLst>
          </p:cNvPr>
          <p:cNvSpPr/>
          <p:nvPr/>
        </p:nvSpPr>
        <p:spPr>
          <a:xfrm>
            <a:off x="347498" y="1838546"/>
            <a:ext cx="2342088" cy="4651707"/>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5" name="直線コネクタ 4">
            <a:extLst>
              <a:ext uri="{FF2B5EF4-FFF2-40B4-BE49-F238E27FC236}">
                <a16:creationId xmlns:a16="http://schemas.microsoft.com/office/drawing/2014/main" id="{FF7AB595-39B9-FD4E-97B9-23A906A00C0F}"/>
              </a:ext>
            </a:extLst>
          </p:cNvPr>
          <p:cNvCxnSpPr/>
          <p:nvPr/>
        </p:nvCxnSpPr>
        <p:spPr>
          <a:xfrm>
            <a:off x="347498" y="2768886"/>
            <a:ext cx="9217971"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9" name="直線コネクタ 8">
            <a:extLst>
              <a:ext uri="{FF2B5EF4-FFF2-40B4-BE49-F238E27FC236}">
                <a16:creationId xmlns:a16="http://schemas.microsoft.com/office/drawing/2014/main" id="{2387DBAA-5990-0542-85E9-55402E7DF9C3}"/>
              </a:ext>
            </a:extLst>
          </p:cNvPr>
          <p:cNvCxnSpPr/>
          <p:nvPr/>
        </p:nvCxnSpPr>
        <p:spPr>
          <a:xfrm>
            <a:off x="2689586" y="1838545"/>
            <a:ext cx="1" cy="4651707"/>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1" name="直線コネクタ 10">
            <a:extLst>
              <a:ext uri="{FF2B5EF4-FFF2-40B4-BE49-F238E27FC236}">
                <a16:creationId xmlns:a16="http://schemas.microsoft.com/office/drawing/2014/main" id="{AC6CE667-B194-2B40-827C-F9C3CDB96F23}"/>
              </a:ext>
            </a:extLst>
          </p:cNvPr>
          <p:cNvCxnSpPr/>
          <p:nvPr/>
        </p:nvCxnSpPr>
        <p:spPr>
          <a:xfrm>
            <a:off x="337287" y="3699228"/>
            <a:ext cx="9217971"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2" name="直線コネクタ 11">
            <a:extLst>
              <a:ext uri="{FF2B5EF4-FFF2-40B4-BE49-F238E27FC236}">
                <a16:creationId xmlns:a16="http://schemas.microsoft.com/office/drawing/2014/main" id="{A22B3D28-86A9-D045-820C-8A3495584C4D}"/>
              </a:ext>
            </a:extLst>
          </p:cNvPr>
          <p:cNvCxnSpPr/>
          <p:nvPr/>
        </p:nvCxnSpPr>
        <p:spPr>
          <a:xfrm>
            <a:off x="337287" y="4629569"/>
            <a:ext cx="9217971"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3" name="直線コネクタ 12">
            <a:extLst>
              <a:ext uri="{FF2B5EF4-FFF2-40B4-BE49-F238E27FC236}">
                <a16:creationId xmlns:a16="http://schemas.microsoft.com/office/drawing/2014/main" id="{6013276D-4E9A-EC47-8EB3-C309F21257EB}"/>
              </a:ext>
            </a:extLst>
          </p:cNvPr>
          <p:cNvCxnSpPr/>
          <p:nvPr/>
        </p:nvCxnSpPr>
        <p:spPr>
          <a:xfrm>
            <a:off x="350323" y="5559911"/>
            <a:ext cx="9217971"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5" name="テキスト ボックス 14">
            <a:extLst>
              <a:ext uri="{FF2B5EF4-FFF2-40B4-BE49-F238E27FC236}">
                <a16:creationId xmlns:a16="http://schemas.microsoft.com/office/drawing/2014/main" id="{974185FB-A9AF-3D43-8EAC-60F52C97E8DC}"/>
              </a:ext>
            </a:extLst>
          </p:cNvPr>
          <p:cNvSpPr txBox="1"/>
          <p:nvPr/>
        </p:nvSpPr>
        <p:spPr>
          <a:xfrm>
            <a:off x="923346" y="2947341"/>
            <a:ext cx="1190390" cy="307777"/>
          </a:xfrm>
          <a:prstGeom prst="rect">
            <a:avLst/>
          </a:prstGeom>
          <a:noFill/>
        </p:spPr>
        <p:txBody>
          <a:bodyPr wrap="none" rtlCol="0">
            <a:spAutoFit/>
          </a:bodyPr>
          <a:lstStyle/>
          <a:p>
            <a:pPr algn="ctr"/>
            <a:r>
              <a:rPr kumimoji="1" lang="en-US" altLang="ja-JP" sz="1400" b="1" dirty="0">
                <a:solidFill>
                  <a:schemeClr val="tx1">
                    <a:lumMod val="75000"/>
                    <a:lumOff val="25000"/>
                  </a:schemeClr>
                </a:solidFill>
                <a:latin typeface="Meiryo" panose="020B0604030504040204" pitchFamily="34" charset="-128"/>
                <a:ea typeface="Meiryo" panose="020B0604030504040204" pitchFamily="34" charset="-128"/>
                <a:cs typeface="メイリオ"/>
              </a:rPr>
              <a:t>M</a:t>
            </a:r>
            <a:r>
              <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cs typeface="メイリオ"/>
              </a:rPr>
              <a:t>easurable</a:t>
            </a:r>
            <a:endPar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16" name="テキスト ボックス 15">
            <a:extLst>
              <a:ext uri="{FF2B5EF4-FFF2-40B4-BE49-F238E27FC236}">
                <a16:creationId xmlns:a16="http://schemas.microsoft.com/office/drawing/2014/main" id="{CC130183-1B05-EF4A-A39A-8E9B6594C769}"/>
              </a:ext>
            </a:extLst>
          </p:cNvPr>
          <p:cNvSpPr txBox="1"/>
          <p:nvPr/>
        </p:nvSpPr>
        <p:spPr>
          <a:xfrm>
            <a:off x="1073549" y="3250344"/>
            <a:ext cx="889987" cy="261610"/>
          </a:xfrm>
          <a:prstGeom prst="rect">
            <a:avLst/>
          </a:prstGeom>
          <a:noFill/>
        </p:spPr>
        <p:txBody>
          <a:bodyPr wrap="none" rtlCol="0">
            <a:spAutoFit/>
          </a:bodyPr>
          <a:lstStyle/>
          <a:p>
            <a:pPr algn="ctr"/>
            <a:r>
              <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cs typeface="メイリオ"/>
              </a:rPr>
              <a:t>測定可能か</a:t>
            </a:r>
          </a:p>
        </p:txBody>
      </p:sp>
      <p:sp>
        <p:nvSpPr>
          <p:cNvPr id="18" name="テキスト ボックス 17">
            <a:extLst>
              <a:ext uri="{FF2B5EF4-FFF2-40B4-BE49-F238E27FC236}">
                <a16:creationId xmlns:a16="http://schemas.microsoft.com/office/drawing/2014/main" id="{4A74AB5F-86C0-D841-822D-B16C91620279}"/>
              </a:ext>
            </a:extLst>
          </p:cNvPr>
          <p:cNvSpPr txBox="1"/>
          <p:nvPr/>
        </p:nvSpPr>
        <p:spPr>
          <a:xfrm>
            <a:off x="894008" y="5738365"/>
            <a:ext cx="1249060" cy="307777"/>
          </a:xfrm>
          <a:prstGeom prst="rect">
            <a:avLst/>
          </a:prstGeom>
          <a:noFill/>
        </p:spPr>
        <p:txBody>
          <a:bodyPr wrap="none" rtlCol="0">
            <a:spAutoFit/>
          </a:bodyPr>
          <a:lstStyle/>
          <a:p>
            <a:pPr algn="ctr"/>
            <a:r>
              <a:rPr kumimoji="1" lang="en-US" altLang="ja-JP" sz="1400" b="1" dirty="0">
                <a:solidFill>
                  <a:schemeClr val="tx1">
                    <a:lumMod val="75000"/>
                    <a:lumOff val="25000"/>
                  </a:schemeClr>
                </a:solidFill>
                <a:latin typeface="Meiryo" panose="020B0604030504040204" pitchFamily="34" charset="-128"/>
                <a:ea typeface="Meiryo" panose="020B0604030504040204" pitchFamily="34" charset="-128"/>
                <a:cs typeface="メイリオ"/>
              </a:rPr>
              <a:t>T</a:t>
            </a:r>
            <a:r>
              <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cs typeface="メイリオ"/>
              </a:rPr>
              <a:t>ime-bound</a:t>
            </a:r>
            <a:endPar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19" name="テキスト ボックス 18">
            <a:extLst>
              <a:ext uri="{FF2B5EF4-FFF2-40B4-BE49-F238E27FC236}">
                <a16:creationId xmlns:a16="http://schemas.microsoft.com/office/drawing/2014/main" id="{09402A9D-27E0-6A43-9932-D6BD073503D5}"/>
              </a:ext>
            </a:extLst>
          </p:cNvPr>
          <p:cNvSpPr txBox="1"/>
          <p:nvPr/>
        </p:nvSpPr>
        <p:spPr>
          <a:xfrm>
            <a:off x="1003018" y="6041368"/>
            <a:ext cx="1031051" cy="261610"/>
          </a:xfrm>
          <a:prstGeom prst="rect">
            <a:avLst/>
          </a:prstGeom>
          <a:noFill/>
        </p:spPr>
        <p:txBody>
          <a:bodyPr wrap="none" rtlCol="0">
            <a:spAutoFit/>
          </a:bodyPr>
          <a:lstStyle/>
          <a:p>
            <a:pPr algn="ctr"/>
            <a:r>
              <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cs typeface="メイリオ"/>
              </a:rPr>
              <a:t>期限はあるか</a:t>
            </a:r>
          </a:p>
        </p:txBody>
      </p:sp>
      <p:sp>
        <p:nvSpPr>
          <p:cNvPr id="21" name="テキスト ボックス 20">
            <a:extLst>
              <a:ext uri="{FF2B5EF4-FFF2-40B4-BE49-F238E27FC236}">
                <a16:creationId xmlns:a16="http://schemas.microsoft.com/office/drawing/2014/main" id="{35E61EE1-6F59-8847-8EE6-37C62B38BEBB}"/>
              </a:ext>
            </a:extLst>
          </p:cNvPr>
          <p:cNvSpPr txBox="1"/>
          <p:nvPr/>
        </p:nvSpPr>
        <p:spPr>
          <a:xfrm>
            <a:off x="854832" y="4808024"/>
            <a:ext cx="1327415" cy="307777"/>
          </a:xfrm>
          <a:prstGeom prst="rect">
            <a:avLst/>
          </a:prstGeom>
          <a:noFill/>
        </p:spPr>
        <p:txBody>
          <a:bodyPr wrap="none" rtlCol="0">
            <a:spAutoFit/>
          </a:bodyPr>
          <a:lstStyle/>
          <a:p>
            <a:pPr algn="ctr"/>
            <a:r>
              <a:rPr kumimoji="1" lang="en-US" altLang="ja-JP" sz="1400" b="1" dirty="0">
                <a:solidFill>
                  <a:schemeClr val="tx1">
                    <a:lumMod val="75000"/>
                    <a:lumOff val="25000"/>
                  </a:schemeClr>
                </a:solidFill>
                <a:latin typeface="Meiryo" panose="020B0604030504040204" pitchFamily="34" charset="-128"/>
                <a:ea typeface="Meiryo" panose="020B0604030504040204" pitchFamily="34" charset="-128"/>
                <a:cs typeface="メイリオ"/>
              </a:rPr>
              <a:t>R</a:t>
            </a:r>
            <a:r>
              <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cs typeface="メイリオ"/>
              </a:rPr>
              <a:t>esult-based</a:t>
            </a:r>
            <a:endPar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22" name="テキスト ボックス 21">
            <a:extLst>
              <a:ext uri="{FF2B5EF4-FFF2-40B4-BE49-F238E27FC236}">
                <a16:creationId xmlns:a16="http://schemas.microsoft.com/office/drawing/2014/main" id="{6C87A873-0DBA-2B40-92AF-F71799F5826B}"/>
              </a:ext>
            </a:extLst>
          </p:cNvPr>
          <p:cNvSpPr txBox="1"/>
          <p:nvPr/>
        </p:nvSpPr>
        <p:spPr>
          <a:xfrm>
            <a:off x="720887" y="5111027"/>
            <a:ext cx="1595309" cy="261610"/>
          </a:xfrm>
          <a:prstGeom prst="rect">
            <a:avLst/>
          </a:prstGeom>
          <a:noFill/>
        </p:spPr>
        <p:txBody>
          <a:bodyPr wrap="none" rtlCol="0">
            <a:spAutoFit/>
          </a:bodyPr>
          <a:lstStyle/>
          <a:p>
            <a:pPr algn="ctr"/>
            <a:r>
              <a:rPr lang="ja-JP" altLang="en-US" sz="1100" dirty="0">
                <a:solidFill>
                  <a:schemeClr val="tx1">
                    <a:lumMod val="75000"/>
                    <a:lumOff val="25000"/>
                  </a:schemeClr>
                </a:solidFill>
                <a:latin typeface="Meiryo" panose="020B0604030504040204" pitchFamily="34" charset="-128"/>
                <a:ea typeface="Meiryo" panose="020B0604030504040204" pitchFamily="34" charset="-128"/>
                <a:cs typeface="メイリオ"/>
              </a:rPr>
              <a:t>成果に基づいているか</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24" name="テキスト ボックス 23">
            <a:extLst>
              <a:ext uri="{FF2B5EF4-FFF2-40B4-BE49-F238E27FC236}">
                <a16:creationId xmlns:a16="http://schemas.microsoft.com/office/drawing/2014/main" id="{BB34060B-D69F-FD42-888F-BF0C642EDC76}"/>
              </a:ext>
            </a:extLst>
          </p:cNvPr>
          <p:cNvSpPr txBox="1"/>
          <p:nvPr/>
        </p:nvSpPr>
        <p:spPr>
          <a:xfrm>
            <a:off x="954218" y="3877682"/>
            <a:ext cx="1128642" cy="307777"/>
          </a:xfrm>
          <a:prstGeom prst="rect">
            <a:avLst/>
          </a:prstGeom>
          <a:noFill/>
        </p:spPr>
        <p:txBody>
          <a:bodyPr wrap="none" rtlCol="0">
            <a:spAutoFit/>
          </a:bodyPr>
          <a:lstStyle/>
          <a:p>
            <a:pPr algn="ctr"/>
            <a:r>
              <a:rPr kumimoji="1" lang="en-US" altLang="ja-JP" sz="1400" b="1" dirty="0">
                <a:solidFill>
                  <a:schemeClr val="tx1">
                    <a:lumMod val="75000"/>
                    <a:lumOff val="25000"/>
                  </a:schemeClr>
                </a:solidFill>
                <a:latin typeface="Meiryo" panose="020B0604030504040204" pitchFamily="34" charset="-128"/>
                <a:ea typeface="Meiryo" panose="020B0604030504040204" pitchFamily="34" charset="-128"/>
                <a:cs typeface="メイリオ"/>
              </a:rPr>
              <a:t>A</a:t>
            </a:r>
            <a:r>
              <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cs typeface="メイリオ"/>
              </a:rPr>
              <a:t>chievable</a:t>
            </a:r>
            <a:endPar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25" name="テキスト ボックス 24">
            <a:extLst>
              <a:ext uri="{FF2B5EF4-FFF2-40B4-BE49-F238E27FC236}">
                <a16:creationId xmlns:a16="http://schemas.microsoft.com/office/drawing/2014/main" id="{783919E8-9B6B-4F47-B00C-8DF3B615482E}"/>
              </a:ext>
            </a:extLst>
          </p:cNvPr>
          <p:cNvSpPr txBox="1"/>
          <p:nvPr/>
        </p:nvSpPr>
        <p:spPr>
          <a:xfrm>
            <a:off x="1073550" y="4180685"/>
            <a:ext cx="889987" cy="261610"/>
          </a:xfrm>
          <a:prstGeom prst="rect">
            <a:avLst/>
          </a:prstGeom>
          <a:noFill/>
        </p:spPr>
        <p:txBody>
          <a:bodyPr wrap="none" rtlCol="0">
            <a:spAutoFit/>
          </a:bodyPr>
          <a:lstStyle/>
          <a:p>
            <a:pPr algn="ctr"/>
            <a:r>
              <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cs typeface="メイリオ"/>
              </a:rPr>
              <a:t>達成可能か</a:t>
            </a:r>
          </a:p>
        </p:txBody>
      </p:sp>
      <p:sp>
        <p:nvSpPr>
          <p:cNvPr id="27" name="テキスト ボックス 26">
            <a:extLst>
              <a:ext uri="{FF2B5EF4-FFF2-40B4-BE49-F238E27FC236}">
                <a16:creationId xmlns:a16="http://schemas.microsoft.com/office/drawing/2014/main" id="{FF67F24C-18FB-A049-A93A-67D2C6CD505D}"/>
              </a:ext>
            </a:extLst>
          </p:cNvPr>
          <p:cNvSpPr txBox="1"/>
          <p:nvPr/>
        </p:nvSpPr>
        <p:spPr>
          <a:xfrm>
            <a:off x="1090695" y="2016999"/>
            <a:ext cx="855683" cy="307777"/>
          </a:xfrm>
          <a:prstGeom prst="rect">
            <a:avLst/>
          </a:prstGeom>
          <a:noFill/>
        </p:spPr>
        <p:txBody>
          <a:bodyPr wrap="none" rtlCol="0">
            <a:spAutoFit/>
          </a:bodyPr>
          <a:lstStyle/>
          <a:p>
            <a:pPr algn="ctr"/>
            <a:r>
              <a:rPr kumimoji="1" lang="en-US" altLang="ja-JP" sz="1400" b="1" dirty="0">
                <a:solidFill>
                  <a:schemeClr val="tx1">
                    <a:lumMod val="75000"/>
                    <a:lumOff val="25000"/>
                  </a:schemeClr>
                </a:solidFill>
                <a:latin typeface="Meiryo" panose="020B0604030504040204" pitchFamily="34" charset="-128"/>
                <a:ea typeface="Meiryo" panose="020B0604030504040204" pitchFamily="34" charset="-128"/>
                <a:cs typeface="メイリオ"/>
              </a:rPr>
              <a:t>S</a:t>
            </a:r>
            <a:r>
              <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cs typeface="メイリオ"/>
              </a:rPr>
              <a:t>pecific</a:t>
            </a:r>
          </a:p>
        </p:txBody>
      </p:sp>
      <p:sp>
        <p:nvSpPr>
          <p:cNvPr id="28" name="テキスト ボックス 27">
            <a:extLst>
              <a:ext uri="{FF2B5EF4-FFF2-40B4-BE49-F238E27FC236}">
                <a16:creationId xmlns:a16="http://schemas.microsoft.com/office/drawing/2014/main" id="{4B284472-00BF-0C40-8A92-43E2BE714CF4}"/>
              </a:ext>
            </a:extLst>
          </p:cNvPr>
          <p:cNvSpPr txBox="1"/>
          <p:nvPr/>
        </p:nvSpPr>
        <p:spPr>
          <a:xfrm>
            <a:off x="1144081" y="2320002"/>
            <a:ext cx="748923" cy="261610"/>
          </a:xfrm>
          <a:prstGeom prst="rect">
            <a:avLst/>
          </a:prstGeom>
          <a:noFill/>
        </p:spPr>
        <p:txBody>
          <a:bodyPr wrap="none" rtlCol="0">
            <a:spAutoFit/>
          </a:bodyPr>
          <a:lstStyle/>
          <a:p>
            <a:pPr algn="ctr"/>
            <a:r>
              <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cs typeface="メイリオ"/>
              </a:rPr>
              <a:t>具体的か</a:t>
            </a:r>
          </a:p>
        </p:txBody>
      </p:sp>
      <p:sp>
        <p:nvSpPr>
          <p:cNvPr id="44" name="テキスト ボックス 43">
            <a:extLst>
              <a:ext uri="{FF2B5EF4-FFF2-40B4-BE49-F238E27FC236}">
                <a16:creationId xmlns:a16="http://schemas.microsoft.com/office/drawing/2014/main" id="{B89AAAC9-4E9B-0549-9DE9-CBEFD2C49AFD}"/>
              </a:ext>
            </a:extLst>
          </p:cNvPr>
          <p:cNvSpPr txBox="1"/>
          <p:nvPr/>
        </p:nvSpPr>
        <p:spPr>
          <a:xfrm>
            <a:off x="463308" y="238540"/>
            <a:ext cx="1067472" cy="276999"/>
          </a:xfrm>
          <a:prstGeom prst="rect">
            <a:avLst/>
          </a:prstGeom>
          <a:noFill/>
        </p:spPr>
        <p:txBody>
          <a:bodyPr wrap="none" rtlCol="0">
            <a:spAutoFit/>
          </a:bodyPr>
          <a:lstStyle/>
          <a:p>
            <a:r>
              <a:rPr lang="en-US" altLang="ja-JP" sz="1200" b="1" dirty="0">
                <a:solidFill>
                  <a:schemeClr val="tx1">
                    <a:lumMod val="75000"/>
                    <a:lumOff val="25000"/>
                  </a:schemeClr>
                </a:solidFill>
                <a:latin typeface="Meiryo" panose="020B0604030504040204" pitchFamily="34" charset="-128"/>
                <a:ea typeface="Meiryo" panose="020B0604030504040204" pitchFamily="34" charset="-128"/>
              </a:rPr>
              <a:t>45_SMART</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49" name="正方形/長方形 48">
            <a:extLst>
              <a:ext uri="{FF2B5EF4-FFF2-40B4-BE49-F238E27FC236}">
                <a16:creationId xmlns:a16="http://schemas.microsoft.com/office/drawing/2014/main" id="{6CC7FF31-D7BD-5747-AE27-A2F43C368E82}"/>
              </a:ext>
            </a:extLst>
          </p:cNvPr>
          <p:cNvSpPr/>
          <p:nvPr/>
        </p:nvSpPr>
        <p:spPr>
          <a:xfrm>
            <a:off x="337288" y="682812"/>
            <a:ext cx="9231425" cy="643237"/>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id="{9B1FE901-D94E-B141-B573-624E86B9B29F}"/>
              </a:ext>
            </a:extLst>
          </p:cNvPr>
          <p:cNvSpPr/>
          <p:nvPr/>
        </p:nvSpPr>
        <p:spPr>
          <a:xfrm>
            <a:off x="337288" y="1838545"/>
            <a:ext cx="9231425" cy="4651708"/>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solidFill>
                <a:schemeClr val="tx1">
                  <a:lumMod val="75000"/>
                  <a:lumOff val="25000"/>
                </a:schemeClr>
              </a:solidFill>
            </a:endParaRPr>
          </a:p>
        </p:txBody>
      </p:sp>
    </p:spTree>
    <p:extLst>
      <p:ext uri="{BB962C8B-B14F-4D97-AF65-F5344CB8AC3E}">
        <p14:creationId xmlns:p14="http://schemas.microsoft.com/office/powerpoint/2010/main" val="21391337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817853" cy="276999"/>
          </a:xfrm>
          <a:prstGeom prst="rect">
            <a:avLst/>
          </a:prstGeom>
          <a:noFill/>
        </p:spPr>
        <p:txBody>
          <a:bodyPr wrap="none" rtlCol="0">
            <a:spAutoFit/>
          </a:bodyPr>
          <a:lstStyle/>
          <a:p>
            <a:r>
              <a:rPr lang="en-US" altLang="ja-JP" sz="1200" b="1" dirty="0">
                <a:solidFill>
                  <a:schemeClr val="tx1">
                    <a:lumMod val="75000"/>
                    <a:lumOff val="25000"/>
                  </a:schemeClr>
                </a:solidFill>
                <a:latin typeface="Meiryo" panose="020B0604030504040204" pitchFamily="34" charset="-128"/>
                <a:ea typeface="Meiryo" panose="020B0604030504040204" pitchFamily="34" charset="-128"/>
              </a:rPr>
              <a:t>46_KPT</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9" name="直線コネクタ 8">
            <a:extLst>
              <a:ext uri="{FF2B5EF4-FFF2-40B4-BE49-F238E27FC236}">
                <a16:creationId xmlns:a16="http://schemas.microsoft.com/office/drawing/2014/main" id="{70A6D934-29AF-F948-8E03-CDB1B902EBC1}"/>
              </a:ext>
            </a:extLst>
          </p:cNvPr>
          <p:cNvCxnSpPr>
            <a:cxnSpLocks/>
          </p:cNvCxnSpPr>
          <p:nvPr/>
        </p:nvCxnSpPr>
        <p:spPr>
          <a:xfrm>
            <a:off x="337288" y="3587185"/>
            <a:ext cx="4594700"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0" name="直線コネクタ 9">
            <a:extLst>
              <a:ext uri="{FF2B5EF4-FFF2-40B4-BE49-F238E27FC236}">
                <a16:creationId xmlns:a16="http://schemas.microsoft.com/office/drawing/2014/main" id="{92BD3C97-7C32-B84B-B64B-28AA7959406C}"/>
              </a:ext>
            </a:extLst>
          </p:cNvPr>
          <p:cNvCxnSpPr>
            <a:cxnSpLocks/>
          </p:cNvCxnSpPr>
          <p:nvPr/>
        </p:nvCxnSpPr>
        <p:spPr>
          <a:xfrm>
            <a:off x="4931988" y="675134"/>
            <a:ext cx="0" cy="5801525"/>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1" name="テキスト ボックス 10">
            <a:extLst>
              <a:ext uri="{FF2B5EF4-FFF2-40B4-BE49-F238E27FC236}">
                <a16:creationId xmlns:a16="http://schemas.microsoft.com/office/drawing/2014/main" id="{32A97EA2-F086-8941-A499-DB045B9627E1}"/>
              </a:ext>
            </a:extLst>
          </p:cNvPr>
          <p:cNvSpPr txBox="1"/>
          <p:nvPr/>
        </p:nvSpPr>
        <p:spPr>
          <a:xfrm>
            <a:off x="410284" y="760059"/>
            <a:ext cx="1790490" cy="307777"/>
          </a:xfrm>
          <a:prstGeom prst="rect">
            <a:avLst/>
          </a:prstGeom>
          <a:noFill/>
        </p:spPr>
        <p:txBody>
          <a:bodyPr wrap="none" rtlCol="0">
            <a:spAutoFit/>
          </a:bodyPr>
          <a:lstStyle/>
          <a:p>
            <a:r>
              <a:rPr kumimoji="1" lang="ja-JP" altLang="en-US" sz="1400" b="1" dirty="0">
                <a:solidFill>
                  <a:schemeClr val="tx1">
                    <a:lumMod val="75000"/>
                    <a:lumOff val="25000"/>
                  </a:schemeClr>
                </a:solidFill>
                <a:latin typeface="Meiryo" panose="020B0604030504040204" pitchFamily="34" charset="-128"/>
                <a:ea typeface="Meiryo" panose="020B0604030504040204" pitchFamily="34" charset="-128"/>
              </a:rPr>
              <a:t>継続すること</a:t>
            </a:r>
            <a:r>
              <a:rPr kumimoji="1" lang="en-US" altLang="ja-JP" sz="1400" b="1" dirty="0">
                <a:solidFill>
                  <a:schemeClr val="tx1">
                    <a:lumMod val="75000"/>
                    <a:lumOff val="25000"/>
                  </a:schemeClr>
                </a:solidFill>
                <a:latin typeface="Meiryo" panose="020B0604030504040204" pitchFamily="34" charset="-128"/>
                <a:ea typeface="Meiryo" panose="020B0604030504040204" pitchFamily="34" charset="-128"/>
              </a:rPr>
              <a:t> Keep</a:t>
            </a:r>
            <a:endParaRPr kumimoji="1" lang="ja-JP" altLang="en-US" sz="14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2" name="テキスト ボックス 11">
            <a:extLst>
              <a:ext uri="{FF2B5EF4-FFF2-40B4-BE49-F238E27FC236}">
                <a16:creationId xmlns:a16="http://schemas.microsoft.com/office/drawing/2014/main" id="{A07702AC-009B-064F-9C6A-50CF3232119F}"/>
              </a:ext>
            </a:extLst>
          </p:cNvPr>
          <p:cNvSpPr txBox="1"/>
          <p:nvPr/>
        </p:nvSpPr>
        <p:spPr>
          <a:xfrm>
            <a:off x="410284" y="3652829"/>
            <a:ext cx="2115579" cy="307777"/>
          </a:xfrm>
          <a:prstGeom prst="rect">
            <a:avLst/>
          </a:prstGeom>
          <a:noFill/>
        </p:spPr>
        <p:txBody>
          <a:bodyPr wrap="none" rtlCol="0">
            <a:spAutoFit/>
          </a:bodyPr>
          <a:lstStyle/>
          <a:p>
            <a:r>
              <a:rPr lang="ja-JP" altLang="en-US" sz="1400" b="1" dirty="0">
                <a:solidFill>
                  <a:schemeClr val="tx1">
                    <a:lumMod val="75000"/>
                    <a:lumOff val="25000"/>
                  </a:schemeClr>
                </a:solidFill>
                <a:latin typeface="Meiryo" panose="020B0604030504040204" pitchFamily="34" charset="-128"/>
                <a:ea typeface="Meiryo" panose="020B0604030504040204" pitchFamily="34" charset="-128"/>
              </a:rPr>
              <a:t>改善すること</a:t>
            </a:r>
            <a:r>
              <a:rPr lang="en-US" altLang="ja-JP" sz="1400" b="1" dirty="0">
                <a:solidFill>
                  <a:schemeClr val="tx1">
                    <a:lumMod val="75000"/>
                    <a:lumOff val="25000"/>
                  </a:schemeClr>
                </a:solidFill>
                <a:latin typeface="Meiryo" panose="020B0604030504040204" pitchFamily="34" charset="-128"/>
                <a:ea typeface="Meiryo" panose="020B0604030504040204" pitchFamily="34" charset="-128"/>
              </a:rPr>
              <a:t> Problem</a:t>
            </a:r>
            <a:endParaRPr kumimoji="1" lang="ja-JP" altLang="en-US" sz="14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3" name="テキスト ボックス 12">
            <a:extLst>
              <a:ext uri="{FF2B5EF4-FFF2-40B4-BE49-F238E27FC236}">
                <a16:creationId xmlns:a16="http://schemas.microsoft.com/office/drawing/2014/main" id="{816D669D-8190-9143-914D-0BA5CABD5E8F}"/>
              </a:ext>
            </a:extLst>
          </p:cNvPr>
          <p:cNvSpPr txBox="1"/>
          <p:nvPr/>
        </p:nvSpPr>
        <p:spPr>
          <a:xfrm>
            <a:off x="5004984" y="752067"/>
            <a:ext cx="2157514" cy="307777"/>
          </a:xfrm>
          <a:prstGeom prst="rect">
            <a:avLst/>
          </a:prstGeom>
          <a:noFill/>
        </p:spPr>
        <p:txBody>
          <a:bodyPr wrap="none" rtlCol="0">
            <a:spAutoFit/>
          </a:bodyPr>
          <a:lstStyle/>
          <a:p>
            <a:r>
              <a:rPr kumimoji="1" lang="ja-JP" altLang="en-US" sz="1400" b="1" dirty="0">
                <a:solidFill>
                  <a:schemeClr val="tx1">
                    <a:lumMod val="75000"/>
                    <a:lumOff val="25000"/>
                  </a:schemeClr>
                </a:solidFill>
                <a:latin typeface="Meiryo" panose="020B0604030504040204" pitchFamily="34" charset="-128"/>
                <a:ea typeface="Meiryo" panose="020B0604030504040204" pitchFamily="34" charset="-128"/>
              </a:rPr>
              <a:t>新たに挑戦すること</a:t>
            </a:r>
            <a:r>
              <a:rPr kumimoji="1" lang="en-US" altLang="ja-JP" sz="1400" b="1" dirty="0">
                <a:solidFill>
                  <a:schemeClr val="tx1">
                    <a:lumMod val="75000"/>
                    <a:lumOff val="25000"/>
                  </a:schemeClr>
                </a:solidFill>
                <a:latin typeface="Meiryo" panose="020B0604030504040204" pitchFamily="34" charset="-128"/>
                <a:ea typeface="Meiryo" panose="020B0604030504040204" pitchFamily="34" charset="-128"/>
              </a:rPr>
              <a:t> Try</a:t>
            </a:r>
            <a:endParaRPr kumimoji="1" lang="ja-JP" altLang="en-US" sz="14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0" name="正方形/長方形 19">
            <a:extLst>
              <a:ext uri="{FF2B5EF4-FFF2-40B4-BE49-F238E27FC236}">
                <a16:creationId xmlns:a16="http://schemas.microsoft.com/office/drawing/2014/main" id="{84354DB3-1526-AB49-82E2-D0DC51C8F3D8}"/>
              </a:ext>
            </a:extLst>
          </p:cNvPr>
          <p:cNvSpPr/>
          <p:nvPr/>
        </p:nvSpPr>
        <p:spPr>
          <a:xfrm>
            <a:off x="337288" y="682812"/>
            <a:ext cx="9231425" cy="5807441"/>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024312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正方形/長方形 36">
            <a:extLst>
              <a:ext uri="{FF2B5EF4-FFF2-40B4-BE49-F238E27FC236}">
                <a16:creationId xmlns:a16="http://schemas.microsoft.com/office/drawing/2014/main" id="{F051DF9C-A4A3-C345-93D1-8B70E79FE5BD}"/>
              </a:ext>
            </a:extLst>
          </p:cNvPr>
          <p:cNvSpPr/>
          <p:nvPr/>
        </p:nvSpPr>
        <p:spPr>
          <a:xfrm>
            <a:off x="337288" y="682812"/>
            <a:ext cx="9231425" cy="5807441"/>
          </a:xfrm>
          <a:prstGeom prst="rect">
            <a:avLst/>
          </a:prstGeom>
          <a:solidFill>
            <a:schemeClr val="bg1"/>
          </a:solid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0" name="テキスト ボックス 49">
            <a:extLst>
              <a:ext uri="{FF2B5EF4-FFF2-40B4-BE49-F238E27FC236}">
                <a16:creationId xmlns:a16="http://schemas.microsoft.com/office/drawing/2014/main" id="{6617679F-E1EE-1A4E-95F9-15D2C3FF894A}"/>
              </a:ext>
            </a:extLst>
          </p:cNvPr>
          <p:cNvSpPr txBox="1"/>
          <p:nvPr/>
        </p:nvSpPr>
        <p:spPr>
          <a:xfrm>
            <a:off x="463308" y="238540"/>
            <a:ext cx="2281394" cy="276999"/>
          </a:xfrm>
          <a:prstGeom prst="rect">
            <a:avLst/>
          </a:prstGeom>
          <a:noFill/>
        </p:spPr>
        <p:txBody>
          <a:bodyPr wrap="none" rtlCol="0">
            <a:spAutoFit/>
          </a:bodyPr>
          <a:lstStyle/>
          <a:p>
            <a:r>
              <a:rPr kumimoji="1" lang="en-US" altLang="ja-JP" sz="1200" b="1" dirty="0">
                <a:solidFill>
                  <a:schemeClr val="tx1">
                    <a:lumMod val="75000"/>
                    <a:lumOff val="25000"/>
                  </a:schemeClr>
                </a:solidFill>
                <a:latin typeface="Meiryo" panose="020B0604030504040204" pitchFamily="34" charset="-128"/>
                <a:ea typeface="Meiryo" panose="020B0604030504040204" pitchFamily="34" charset="-128"/>
              </a:rPr>
              <a:t>04_</a:t>
            </a:r>
            <a:r>
              <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rPr>
              <a:t>コントロール可能</a:t>
            </a:r>
            <a:r>
              <a:rPr kumimoji="1" lang="en-US" altLang="ja-JP" sz="1200" b="1" dirty="0">
                <a:solidFill>
                  <a:schemeClr val="tx1">
                    <a:lumMod val="75000"/>
                    <a:lumOff val="25000"/>
                  </a:schemeClr>
                </a:solidFill>
                <a:latin typeface="Meiryo" panose="020B0604030504040204" pitchFamily="34" charset="-128"/>
                <a:ea typeface="Meiryo" panose="020B0604030504040204" pitchFamily="34" charset="-128"/>
              </a:rPr>
              <a:t>/</a:t>
            </a:r>
            <a:r>
              <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rPr>
              <a:t>不可能</a:t>
            </a:r>
          </a:p>
        </p:txBody>
      </p:sp>
      <p:sp>
        <p:nvSpPr>
          <p:cNvPr id="3" name="正方形/長方形 2">
            <a:extLst>
              <a:ext uri="{FF2B5EF4-FFF2-40B4-BE49-F238E27FC236}">
                <a16:creationId xmlns:a16="http://schemas.microsoft.com/office/drawing/2014/main" id="{6AFF5DE9-E573-9845-8A61-E787DC660A7A}"/>
              </a:ext>
            </a:extLst>
          </p:cNvPr>
          <p:cNvSpPr/>
          <p:nvPr/>
        </p:nvSpPr>
        <p:spPr>
          <a:xfrm>
            <a:off x="337288" y="682812"/>
            <a:ext cx="9231424" cy="496603"/>
          </a:xfrm>
          <a:prstGeom prst="rect">
            <a:avLst/>
          </a:prstGeom>
          <a:solidFill>
            <a:schemeClr val="accent6">
              <a:lumMod val="20000"/>
              <a:lumOff val="80000"/>
            </a:schemeClr>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5346A130-8FEB-0149-A67E-4D2759EBD63A}"/>
              </a:ext>
            </a:extLst>
          </p:cNvPr>
          <p:cNvCxnSpPr>
            <a:cxnSpLocks/>
            <a:stCxn id="3" idx="0"/>
            <a:endCxn id="37" idx="2"/>
          </p:cNvCxnSpPr>
          <p:nvPr/>
        </p:nvCxnSpPr>
        <p:spPr>
          <a:xfrm>
            <a:off x="4953000" y="682812"/>
            <a:ext cx="1" cy="580744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0" name="テキスト ボックス 9">
            <a:extLst>
              <a:ext uri="{FF2B5EF4-FFF2-40B4-BE49-F238E27FC236}">
                <a16:creationId xmlns:a16="http://schemas.microsoft.com/office/drawing/2014/main" id="{E1798720-48D1-2744-AF47-9E0416011694}"/>
              </a:ext>
            </a:extLst>
          </p:cNvPr>
          <p:cNvSpPr txBox="1"/>
          <p:nvPr/>
        </p:nvSpPr>
        <p:spPr>
          <a:xfrm>
            <a:off x="337288" y="792614"/>
            <a:ext cx="4619992" cy="276999"/>
          </a:xfrm>
          <a:prstGeom prst="rect">
            <a:avLst/>
          </a:prstGeom>
          <a:noFill/>
        </p:spPr>
        <p:txBody>
          <a:bodyPr wrap="square" rtlCol="0">
            <a:spAutoFit/>
          </a:bodyPr>
          <a:lstStyle/>
          <a:p>
            <a:pPr algn="ctr"/>
            <a:r>
              <a:rPr kumimoji="1" lang="ja-JP" altLang="en-US" sz="1200" dirty="0">
                <a:solidFill>
                  <a:srgbClr val="404040"/>
                </a:solidFill>
                <a:latin typeface="メイリオ"/>
                <a:ea typeface="メイリオ"/>
                <a:cs typeface="メイリオ"/>
              </a:rPr>
              <a:t>コントロール可能</a:t>
            </a:r>
            <a:endParaRPr kumimoji="1" lang="ja-JP" altLang="en-US" dirty="0">
              <a:solidFill>
                <a:srgbClr val="404040"/>
              </a:solidFill>
              <a:latin typeface="メイリオ"/>
              <a:ea typeface="メイリオ"/>
              <a:cs typeface="メイリオ"/>
            </a:endParaRPr>
          </a:p>
        </p:txBody>
      </p:sp>
      <p:sp>
        <p:nvSpPr>
          <p:cNvPr id="11" name="テキスト ボックス 10">
            <a:extLst>
              <a:ext uri="{FF2B5EF4-FFF2-40B4-BE49-F238E27FC236}">
                <a16:creationId xmlns:a16="http://schemas.microsoft.com/office/drawing/2014/main" id="{4A7F0DAE-D5E1-964B-B19B-6D4857D4C308}"/>
              </a:ext>
            </a:extLst>
          </p:cNvPr>
          <p:cNvSpPr txBox="1"/>
          <p:nvPr/>
        </p:nvSpPr>
        <p:spPr>
          <a:xfrm>
            <a:off x="4951364" y="792614"/>
            <a:ext cx="4617348" cy="276999"/>
          </a:xfrm>
          <a:prstGeom prst="rect">
            <a:avLst/>
          </a:prstGeom>
          <a:noFill/>
        </p:spPr>
        <p:txBody>
          <a:bodyPr wrap="square" rtlCol="0">
            <a:spAutoFit/>
          </a:bodyPr>
          <a:lstStyle/>
          <a:p>
            <a:pPr algn="ctr"/>
            <a:r>
              <a:rPr kumimoji="1" lang="ja-JP" altLang="en-US" sz="1200" dirty="0">
                <a:solidFill>
                  <a:srgbClr val="404040"/>
                </a:solidFill>
                <a:latin typeface="メイリオ"/>
                <a:ea typeface="メイリオ"/>
                <a:cs typeface="メイリオ"/>
              </a:rPr>
              <a:t>コントロール不可能</a:t>
            </a:r>
            <a:endParaRPr kumimoji="1" lang="ja-JP" altLang="en-US" dirty="0">
              <a:solidFill>
                <a:srgbClr val="404040"/>
              </a:solidFill>
              <a:latin typeface="メイリオ"/>
              <a:ea typeface="メイリオ"/>
              <a:cs typeface="メイリオ"/>
            </a:endParaRPr>
          </a:p>
        </p:txBody>
      </p:sp>
    </p:spTree>
    <p:extLst>
      <p:ext uri="{BB962C8B-B14F-4D97-AF65-F5344CB8AC3E}">
        <p14:creationId xmlns:p14="http://schemas.microsoft.com/office/powerpoint/2010/main" val="6153170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867545" cy="276999"/>
          </a:xfrm>
          <a:prstGeom prst="rect">
            <a:avLst/>
          </a:prstGeom>
          <a:noFill/>
        </p:spPr>
        <p:txBody>
          <a:bodyPr wrap="none" rtlCol="0">
            <a:spAutoFit/>
          </a:bodyPr>
          <a:lstStyle/>
          <a:p>
            <a:r>
              <a:rPr lang="en-US" altLang="ja-JP" sz="1200" b="1" dirty="0">
                <a:solidFill>
                  <a:schemeClr val="tx1">
                    <a:lumMod val="75000"/>
                    <a:lumOff val="25000"/>
                  </a:schemeClr>
                </a:solidFill>
                <a:latin typeface="Meiryo" panose="020B0604030504040204" pitchFamily="34" charset="-128"/>
                <a:ea typeface="Meiryo" panose="020B0604030504040204" pitchFamily="34" charset="-128"/>
              </a:rPr>
              <a:t>47_YWT</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8" name="直線コネクタ 7">
            <a:extLst>
              <a:ext uri="{FF2B5EF4-FFF2-40B4-BE49-F238E27FC236}">
                <a16:creationId xmlns:a16="http://schemas.microsoft.com/office/drawing/2014/main" id="{F98A0ADF-39B9-374E-B986-DC507B56E737}"/>
              </a:ext>
            </a:extLst>
          </p:cNvPr>
          <p:cNvCxnSpPr>
            <a:cxnSpLocks/>
          </p:cNvCxnSpPr>
          <p:nvPr/>
        </p:nvCxnSpPr>
        <p:spPr>
          <a:xfrm>
            <a:off x="337289" y="3588339"/>
            <a:ext cx="4594700"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9" name="直線コネクタ 8">
            <a:extLst>
              <a:ext uri="{FF2B5EF4-FFF2-40B4-BE49-F238E27FC236}">
                <a16:creationId xmlns:a16="http://schemas.microsoft.com/office/drawing/2014/main" id="{2A9F7045-2547-EC43-A2A3-37032CD17312}"/>
              </a:ext>
            </a:extLst>
          </p:cNvPr>
          <p:cNvCxnSpPr>
            <a:cxnSpLocks/>
          </p:cNvCxnSpPr>
          <p:nvPr/>
        </p:nvCxnSpPr>
        <p:spPr>
          <a:xfrm>
            <a:off x="4931989" y="675134"/>
            <a:ext cx="0" cy="5801525"/>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0" name="テキスト ボックス 9">
            <a:extLst>
              <a:ext uri="{FF2B5EF4-FFF2-40B4-BE49-F238E27FC236}">
                <a16:creationId xmlns:a16="http://schemas.microsoft.com/office/drawing/2014/main" id="{513CD5D6-67F3-E74A-82E1-3F894D4C4D5B}"/>
              </a:ext>
            </a:extLst>
          </p:cNvPr>
          <p:cNvSpPr txBox="1"/>
          <p:nvPr/>
        </p:nvSpPr>
        <p:spPr>
          <a:xfrm>
            <a:off x="410285" y="760059"/>
            <a:ext cx="1375698" cy="307777"/>
          </a:xfrm>
          <a:prstGeom prst="rect">
            <a:avLst/>
          </a:prstGeom>
          <a:noFill/>
        </p:spPr>
        <p:txBody>
          <a:bodyPr wrap="none" rtlCol="0">
            <a:spAutoFit/>
          </a:bodyPr>
          <a:lstStyle/>
          <a:p>
            <a:r>
              <a:rPr lang="en-US" altLang="ja-JP" sz="1400" b="1" dirty="0">
                <a:solidFill>
                  <a:schemeClr val="tx1">
                    <a:lumMod val="75000"/>
                    <a:lumOff val="25000"/>
                  </a:schemeClr>
                </a:solidFill>
                <a:latin typeface="Meiryo" panose="020B0604030504040204" pitchFamily="34" charset="-128"/>
                <a:ea typeface="Meiryo" panose="020B0604030504040204" pitchFamily="34" charset="-128"/>
              </a:rPr>
              <a:t>Y</a:t>
            </a:r>
            <a:r>
              <a:rPr lang="ja-JP" altLang="en-US" sz="1400" b="1" dirty="0">
                <a:solidFill>
                  <a:schemeClr val="tx1">
                    <a:lumMod val="75000"/>
                    <a:lumOff val="25000"/>
                  </a:schemeClr>
                </a:solidFill>
                <a:latin typeface="Meiryo" panose="020B0604030504040204" pitchFamily="34" charset="-128"/>
                <a:ea typeface="Meiryo" panose="020B0604030504040204" pitchFamily="34" charset="-128"/>
              </a:rPr>
              <a:t>：やったこと</a:t>
            </a:r>
            <a:endParaRPr kumimoji="1" lang="ja-JP" altLang="en-US" sz="14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1" name="テキスト ボックス 10">
            <a:extLst>
              <a:ext uri="{FF2B5EF4-FFF2-40B4-BE49-F238E27FC236}">
                <a16:creationId xmlns:a16="http://schemas.microsoft.com/office/drawing/2014/main" id="{EBE3E783-48EF-AE4B-BBF0-5BDA7FCA579E}"/>
              </a:ext>
            </a:extLst>
          </p:cNvPr>
          <p:cNvSpPr txBox="1"/>
          <p:nvPr/>
        </p:nvSpPr>
        <p:spPr>
          <a:xfrm>
            <a:off x="410285" y="3652829"/>
            <a:ext cx="1620957" cy="307777"/>
          </a:xfrm>
          <a:prstGeom prst="rect">
            <a:avLst/>
          </a:prstGeom>
          <a:noFill/>
        </p:spPr>
        <p:txBody>
          <a:bodyPr wrap="none" rtlCol="0">
            <a:spAutoFit/>
          </a:bodyPr>
          <a:lstStyle/>
          <a:p>
            <a:r>
              <a:rPr lang="en-US" altLang="ja-JP" sz="1400" b="1" dirty="0">
                <a:solidFill>
                  <a:schemeClr val="tx1">
                    <a:lumMod val="75000"/>
                    <a:lumOff val="25000"/>
                  </a:schemeClr>
                </a:solidFill>
                <a:latin typeface="Meiryo" panose="020B0604030504040204" pitchFamily="34" charset="-128"/>
                <a:ea typeface="Meiryo" panose="020B0604030504040204" pitchFamily="34" charset="-128"/>
              </a:rPr>
              <a:t>W</a:t>
            </a:r>
            <a:r>
              <a:rPr lang="ja-JP" altLang="en-US" sz="1400" b="1" dirty="0">
                <a:solidFill>
                  <a:schemeClr val="tx1">
                    <a:lumMod val="75000"/>
                    <a:lumOff val="25000"/>
                  </a:schemeClr>
                </a:solidFill>
                <a:latin typeface="Meiryo" panose="020B0604030504040204" pitchFamily="34" charset="-128"/>
                <a:ea typeface="Meiryo" panose="020B0604030504040204" pitchFamily="34" charset="-128"/>
              </a:rPr>
              <a:t>：分かったこと</a:t>
            </a:r>
            <a:endParaRPr kumimoji="1" lang="ja-JP" altLang="en-US" sz="14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2" name="テキスト ボックス 11">
            <a:extLst>
              <a:ext uri="{FF2B5EF4-FFF2-40B4-BE49-F238E27FC236}">
                <a16:creationId xmlns:a16="http://schemas.microsoft.com/office/drawing/2014/main" id="{37767AFA-CC7C-C44F-99AF-85881B37F6EA}"/>
              </a:ext>
            </a:extLst>
          </p:cNvPr>
          <p:cNvSpPr txBox="1"/>
          <p:nvPr/>
        </p:nvSpPr>
        <p:spPr>
          <a:xfrm>
            <a:off x="5004985" y="752067"/>
            <a:ext cx="1555234" cy="307777"/>
          </a:xfrm>
          <a:prstGeom prst="rect">
            <a:avLst/>
          </a:prstGeom>
          <a:noFill/>
        </p:spPr>
        <p:txBody>
          <a:bodyPr wrap="none" rtlCol="0">
            <a:spAutoFit/>
          </a:bodyPr>
          <a:lstStyle/>
          <a:p>
            <a:r>
              <a:rPr lang="en-US" altLang="ja-JP" sz="1400" b="1" dirty="0">
                <a:solidFill>
                  <a:schemeClr val="tx1">
                    <a:lumMod val="75000"/>
                    <a:lumOff val="25000"/>
                  </a:schemeClr>
                </a:solidFill>
                <a:latin typeface="Meiryo" panose="020B0604030504040204" pitchFamily="34" charset="-128"/>
                <a:ea typeface="Meiryo" panose="020B0604030504040204" pitchFamily="34" charset="-128"/>
              </a:rPr>
              <a:t>T</a:t>
            </a:r>
            <a:r>
              <a:rPr lang="ja-JP" altLang="en-US" sz="1400" b="1" dirty="0">
                <a:solidFill>
                  <a:schemeClr val="tx1">
                    <a:lumMod val="75000"/>
                    <a:lumOff val="25000"/>
                  </a:schemeClr>
                </a:solidFill>
                <a:latin typeface="Meiryo" panose="020B0604030504040204" pitchFamily="34" charset="-128"/>
                <a:ea typeface="Meiryo" panose="020B0604030504040204" pitchFamily="34" charset="-128"/>
              </a:rPr>
              <a:t>：次にやること</a:t>
            </a:r>
            <a:endParaRPr kumimoji="1" lang="ja-JP" altLang="en-US" sz="14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8" name="正方形/長方形 17">
            <a:extLst>
              <a:ext uri="{FF2B5EF4-FFF2-40B4-BE49-F238E27FC236}">
                <a16:creationId xmlns:a16="http://schemas.microsoft.com/office/drawing/2014/main" id="{9CB46E3C-94A9-794B-995B-A6E8967DBE49}"/>
              </a:ext>
            </a:extLst>
          </p:cNvPr>
          <p:cNvSpPr/>
          <p:nvPr/>
        </p:nvSpPr>
        <p:spPr>
          <a:xfrm>
            <a:off x="337288" y="682812"/>
            <a:ext cx="9231425" cy="5807441"/>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1629428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2328907" cy="276999"/>
          </a:xfrm>
          <a:prstGeom prst="rect">
            <a:avLst/>
          </a:prstGeom>
          <a:noFill/>
        </p:spPr>
        <p:txBody>
          <a:bodyPr wrap="none" rtlCol="0">
            <a:spAutoFit/>
          </a:bodyPr>
          <a:lstStyle/>
          <a:p>
            <a:r>
              <a:rPr lang="en-US" altLang="ja-JP" sz="1200" b="1" dirty="0">
                <a:solidFill>
                  <a:schemeClr val="tx1">
                    <a:lumMod val="75000"/>
                    <a:lumOff val="25000"/>
                  </a:schemeClr>
                </a:solidFill>
                <a:latin typeface="Meiryo" panose="020B0604030504040204" pitchFamily="34" charset="-128"/>
                <a:ea typeface="Meiryo" panose="020B0604030504040204" pitchFamily="34" charset="-128"/>
              </a:rPr>
              <a:t>48_PDCA</a:t>
            </a:r>
            <a:r>
              <a:rPr lang="ja-JP" altLang="en-US" sz="1200" b="1" dirty="0">
                <a:solidFill>
                  <a:schemeClr val="tx1">
                    <a:lumMod val="75000"/>
                    <a:lumOff val="25000"/>
                  </a:schemeClr>
                </a:solidFill>
                <a:latin typeface="Meiryo" panose="020B0604030504040204" pitchFamily="34" charset="-128"/>
                <a:ea typeface="Meiryo" panose="020B0604030504040204" pitchFamily="34" charset="-128"/>
              </a:rPr>
              <a:t>（チェックシート）</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6" name="直線コネクタ 5">
            <a:extLst>
              <a:ext uri="{FF2B5EF4-FFF2-40B4-BE49-F238E27FC236}">
                <a16:creationId xmlns:a16="http://schemas.microsoft.com/office/drawing/2014/main" id="{E43FD799-1ADA-754D-BBE9-0A8C648A6C36}"/>
              </a:ext>
            </a:extLst>
          </p:cNvPr>
          <p:cNvCxnSpPr/>
          <p:nvPr/>
        </p:nvCxnSpPr>
        <p:spPr>
          <a:xfrm flipV="1">
            <a:off x="337288" y="1034452"/>
            <a:ext cx="9231426" cy="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9" name="直線コネクタ 8">
            <a:extLst>
              <a:ext uri="{FF2B5EF4-FFF2-40B4-BE49-F238E27FC236}">
                <a16:creationId xmlns:a16="http://schemas.microsoft.com/office/drawing/2014/main" id="{5D4D00C4-20BC-9E46-9F5D-1FEC3141757C}"/>
              </a:ext>
            </a:extLst>
          </p:cNvPr>
          <p:cNvCxnSpPr>
            <a:cxnSpLocks/>
          </p:cNvCxnSpPr>
          <p:nvPr/>
        </p:nvCxnSpPr>
        <p:spPr>
          <a:xfrm flipV="1">
            <a:off x="2645145" y="686423"/>
            <a:ext cx="0" cy="5788498"/>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0" name="直線コネクタ 9">
            <a:extLst>
              <a:ext uri="{FF2B5EF4-FFF2-40B4-BE49-F238E27FC236}">
                <a16:creationId xmlns:a16="http://schemas.microsoft.com/office/drawing/2014/main" id="{1497A529-C60B-2F42-81DE-F0F26D43A648}"/>
              </a:ext>
            </a:extLst>
          </p:cNvPr>
          <p:cNvCxnSpPr>
            <a:cxnSpLocks/>
          </p:cNvCxnSpPr>
          <p:nvPr/>
        </p:nvCxnSpPr>
        <p:spPr>
          <a:xfrm flipV="1">
            <a:off x="4953001" y="686423"/>
            <a:ext cx="0" cy="5788498"/>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1" name="直線コネクタ 10">
            <a:extLst>
              <a:ext uri="{FF2B5EF4-FFF2-40B4-BE49-F238E27FC236}">
                <a16:creationId xmlns:a16="http://schemas.microsoft.com/office/drawing/2014/main" id="{DE4E3926-8BD2-114D-8453-40BC6370EFAA}"/>
              </a:ext>
            </a:extLst>
          </p:cNvPr>
          <p:cNvCxnSpPr>
            <a:cxnSpLocks/>
          </p:cNvCxnSpPr>
          <p:nvPr/>
        </p:nvCxnSpPr>
        <p:spPr>
          <a:xfrm flipV="1">
            <a:off x="7260858" y="686423"/>
            <a:ext cx="0" cy="5788498"/>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2" name="テキスト ボックス 11">
            <a:extLst>
              <a:ext uri="{FF2B5EF4-FFF2-40B4-BE49-F238E27FC236}">
                <a16:creationId xmlns:a16="http://schemas.microsoft.com/office/drawing/2014/main" id="{2C4BB7AB-84F0-BB47-8064-A684CA621660}"/>
              </a:ext>
            </a:extLst>
          </p:cNvPr>
          <p:cNvSpPr txBox="1"/>
          <p:nvPr/>
        </p:nvSpPr>
        <p:spPr>
          <a:xfrm>
            <a:off x="1154396" y="718333"/>
            <a:ext cx="673647" cy="284211"/>
          </a:xfrm>
          <a:prstGeom prst="rect">
            <a:avLst/>
          </a:prstGeom>
          <a:noFill/>
        </p:spPr>
        <p:txBody>
          <a:bodyPr wrap="none" rtlCol="0" anchor="ctr">
            <a:spAutoFit/>
          </a:bodyPr>
          <a:lstStyle/>
          <a:p>
            <a:pPr algn="ctr"/>
            <a:r>
              <a:rPr kumimoji="1" lang="en-US" altLang="ja-JP" sz="1100" dirty="0">
                <a:solidFill>
                  <a:schemeClr val="tx1">
                    <a:lumMod val="75000"/>
                    <a:lumOff val="25000"/>
                  </a:schemeClr>
                </a:solidFill>
                <a:latin typeface="Meiryo" panose="020B0604030504040204" pitchFamily="34" charset="-128"/>
                <a:ea typeface="Meiryo" panose="020B0604030504040204" pitchFamily="34" charset="-128"/>
              </a:rPr>
              <a:t>P. </a:t>
            </a:r>
            <a:r>
              <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rPr>
              <a:t>計画</a:t>
            </a:r>
          </a:p>
        </p:txBody>
      </p:sp>
      <p:sp>
        <p:nvSpPr>
          <p:cNvPr id="13" name="テキスト ボックス 12">
            <a:extLst>
              <a:ext uri="{FF2B5EF4-FFF2-40B4-BE49-F238E27FC236}">
                <a16:creationId xmlns:a16="http://schemas.microsoft.com/office/drawing/2014/main" id="{AE60F0C1-940B-F04A-8F27-E33160DE6982}"/>
              </a:ext>
            </a:extLst>
          </p:cNvPr>
          <p:cNvSpPr txBox="1"/>
          <p:nvPr/>
        </p:nvSpPr>
        <p:spPr>
          <a:xfrm>
            <a:off x="3450585" y="718333"/>
            <a:ext cx="696979" cy="284211"/>
          </a:xfrm>
          <a:prstGeom prst="rect">
            <a:avLst/>
          </a:prstGeom>
          <a:noFill/>
        </p:spPr>
        <p:txBody>
          <a:bodyPr wrap="none" rtlCol="0" anchor="ctr">
            <a:spAutoFit/>
          </a:bodyPr>
          <a:lstStyle/>
          <a:p>
            <a:pPr algn="ctr"/>
            <a:r>
              <a:rPr kumimoji="1" lang="en-US" altLang="ja-JP" sz="1100" dirty="0">
                <a:solidFill>
                  <a:schemeClr val="tx1">
                    <a:lumMod val="75000"/>
                    <a:lumOff val="25000"/>
                  </a:schemeClr>
                </a:solidFill>
                <a:latin typeface="Meiryo" panose="020B0604030504040204" pitchFamily="34" charset="-128"/>
                <a:ea typeface="Meiryo" panose="020B0604030504040204" pitchFamily="34" charset="-128"/>
              </a:rPr>
              <a:t>D. </a:t>
            </a:r>
            <a:r>
              <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rPr>
              <a:t>結果</a:t>
            </a:r>
          </a:p>
        </p:txBody>
      </p:sp>
      <p:sp>
        <p:nvSpPr>
          <p:cNvPr id="14" name="テキスト ボックス 13">
            <a:extLst>
              <a:ext uri="{FF2B5EF4-FFF2-40B4-BE49-F238E27FC236}">
                <a16:creationId xmlns:a16="http://schemas.microsoft.com/office/drawing/2014/main" id="{110BBA4B-B588-934A-B6E6-1611E29D51EC}"/>
              </a:ext>
            </a:extLst>
          </p:cNvPr>
          <p:cNvSpPr txBox="1"/>
          <p:nvPr/>
        </p:nvSpPr>
        <p:spPr>
          <a:xfrm>
            <a:off x="5764272" y="718333"/>
            <a:ext cx="685313" cy="284211"/>
          </a:xfrm>
          <a:prstGeom prst="rect">
            <a:avLst/>
          </a:prstGeom>
          <a:noFill/>
        </p:spPr>
        <p:txBody>
          <a:bodyPr wrap="none" rtlCol="0" anchor="ctr">
            <a:spAutoFit/>
          </a:bodyPr>
          <a:lstStyle/>
          <a:p>
            <a:pPr algn="ctr"/>
            <a:r>
              <a:rPr kumimoji="1" lang="en-US" altLang="ja-JP" sz="1100" dirty="0">
                <a:solidFill>
                  <a:schemeClr val="tx1">
                    <a:lumMod val="75000"/>
                    <a:lumOff val="25000"/>
                  </a:schemeClr>
                </a:solidFill>
                <a:latin typeface="Meiryo" panose="020B0604030504040204" pitchFamily="34" charset="-128"/>
                <a:ea typeface="Meiryo" panose="020B0604030504040204" pitchFamily="34" charset="-128"/>
              </a:rPr>
              <a:t>C. </a:t>
            </a:r>
            <a:r>
              <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rPr>
              <a:t>評価</a:t>
            </a:r>
          </a:p>
        </p:txBody>
      </p:sp>
      <p:sp>
        <p:nvSpPr>
          <p:cNvPr id="15" name="テキスト ボックス 14">
            <a:extLst>
              <a:ext uri="{FF2B5EF4-FFF2-40B4-BE49-F238E27FC236}">
                <a16:creationId xmlns:a16="http://schemas.microsoft.com/office/drawing/2014/main" id="{3BE7C7EA-41B6-834D-99E1-0ACD4771CD04}"/>
              </a:ext>
            </a:extLst>
          </p:cNvPr>
          <p:cNvSpPr txBox="1"/>
          <p:nvPr/>
        </p:nvSpPr>
        <p:spPr>
          <a:xfrm>
            <a:off x="7864635" y="718333"/>
            <a:ext cx="1100301" cy="284211"/>
          </a:xfrm>
          <a:prstGeom prst="rect">
            <a:avLst/>
          </a:prstGeom>
          <a:noFill/>
        </p:spPr>
        <p:txBody>
          <a:bodyPr wrap="none" rtlCol="0" anchor="ctr">
            <a:spAutoFit/>
          </a:bodyPr>
          <a:lstStyle/>
          <a:p>
            <a:pPr algn="ctr"/>
            <a:r>
              <a:rPr kumimoji="1" lang="en-US" altLang="ja-JP" sz="1100" dirty="0">
                <a:solidFill>
                  <a:schemeClr val="tx1">
                    <a:lumMod val="75000"/>
                    <a:lumOff val="25000"/>
                  </a:schemeClr>
                </a:solidFill>
                <a:latin typeface="Meiryo" panose="020B0604030504040204" pitchFamily="34" charset="-128"/>
                <a:ea typeface="Meiryo" panose="020B0604030504040204" pitchFamily="34" charset="-128"/>
              </a:rPr>
              <a:t>A. </a:t>
            </a:r>
            <a:r>
              <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rPr>
              <a:t>改善</a:t>
            </a:r>
            <a:r>
              <a:rPr kumimoji="1" lang="en-US" altLang="ja-JP" sz="1100" dirty="0">
                <a:solidFill>
                  <a:schemeClr val="tx1">
                    <a:lumMod val="75000"/>
                    <a:lumOff val="25000"/>
                  </a:schemeClr>
                </a:solidFill>
                <a:latin typeface="Meiryo" panose="020B0604030504040204" pitchFamily="34" charset="-128"/>
                <a:ea typeface="Meiryo" panose="020B0604030504040204" pitchFamily="34" charset="-128"/>
              </a:rPr>
              <a:t>(</a:t>
            </a:r>
            <a:r>
              <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rPr>
              <a:t>行動</a:t>
            </a:r>
            <a:r>
              <a:rPr kumimoji="1" lang="en-US" altLang="ja-JP" sz="1100" dirty="0">
                <a:solidFill>
                  <a:schemeClr val="tx1">
                    <a:lumMod val="75000"/>
                    <a:lumOff val="25000"/>
                  </a:schemeClr>
                </a:solidFill>
                <a:latin typeface="Meiryo" panose="020B0604030504040204" pitchFamily="34" charset="-128"/>
                <a:ea typeface="Meiryo" panose="020B0604030504040204" pitchFamily="34" charset="-128"/>
              </a:rPr>
              <a:t>)</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grpSp>
        <p:nvGrpSpPr>
          <p:cNvPr id="16" name="グループ化 15">
            <a:extLst>
              <a:ext uri="{FF2B5EF4-FFF2-40B4-BE49-F238E27FC236}">
                <a16:creationId xmlns:a16="http://schemas.microsoft.com/office/drawing/2014/main" id="{753124E6-01BF-634E-8527-75512966E813}"/>
              </a:ext>
            </a:extLst>
          </p:cNvPr>
          <p:cNvGrpSpPr/>
          <p:nvPr/>
        </p:nvGrpSpPr>
        <p:grpSpPr>
          <a:xfrm>
            <a:off x="337288" y="3470338"/>
            <a:ext cx="2307857" cy="348030"/>
            <a:chOff x="513466" y="3412133"/>
            <a:chExt cx="8879068" cy="320354"/>
          </a:xfrm>
        </p:grpSpPr>
        <p:cxnSp>
          <p:nvCxnSpPr>
            <p:cNvPr id="17" name="直線コネクタ 16">
              <a:extLst>
                <a:ext uri="{FF2B5EF4-FFF2-40B4-BE49-F238E27FC236}">
                  <a16:creationId xmlns:a16="http://schemas.microsoft.com/office/drawing/2014/main" id="{21A44190-0EC9-0943-BC54-777DF4F2B932}"/>
                </a:ext>
              </a:extLst>
            </p:cNvPr>
            <p:cNvCxnSpPr/>
            <p:nvPr/>
          </p:nvCxnSpPr>
          <p:spPr>
            <a:xfrm flipV="1">
              <a:off x="513466" y="3412133"/>
              <a:ext cx="8879068" cy="1"/>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8" name="直線コネクタ 17">
              <a:extLst>
                <a:ext uri="{FF2B5EF4-FFF2-40B4-BE49-F238E27FC236}">
                  <a16:creationId xmlns:a16="http://schemas.microsoft.com/office/drawing/2014/main" id="{3BF40B11-272A-1B4D-9C5E-C25540248A58}"/>
                </a:ext>
              </a:extLst>
            </p:cNvPr>
            <p:cNvCxnSpPr/>
            <p:nvPr/>
          </p:nvCxnSpPr>
          <p:spPr>
            <a:xfrm flipV="1">
              <a:off x="513466" y="3732486"/>
              <a:ext cx="8879068" cy="1"/>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grpSp>
      <p:sp>
        <p:nvSpPr>
          <p:cNvPr id="19" name="テキスト ボックス 18">
            <a:extLst>
              <a:ext uri="{FF2B5EF4-FFF2-40B4-BE49-F238E27FC236}">
                <a16:creationId xmlns:a16="http://schemas.microsoft.com/office/drawing/2014/main" id="{9274DB65-8B12-034C-B601-08B0B16D5CD5}"/>
              </a:ext>
            </a:extLst>
          </p:cNvPr>
          <p:cNvSpPr txBox="1"/>
          <p:nvPr/>
        </p:nvSpPr>
        <p:spPr>
          <a:xfrm>
            <a:off x="1248560" y="3502247"/>
            <a:ext cx="485318" cy="284211"/>
          </a:xfrm>
          <a:prstGeom prst="rect">
            <a:avLst/>
          </a:prstGeom>
          <a:noFill/>
        </p:spPr>
        <p:txBody>
          <a:bodyPr wrap="none" rtlCol="0" anchor="ctr">
            <a:spAutoFit/>
          </a:bodyPr>
          <a:lstStyle/>
          <a:p>
            <a:pPr algn="ct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目標</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7" name="正方形/長方形 26">
            <a:extLst>
              <a:ext uri="{FF2B5EF4-FFF2-40B4-BE49-F238E27FC236}">
                <a16:creationId xmlns:a16="http://schemas.microsoft.com/office/drawing/2014/main" id="{696617E6-E161-3343-882D-7341D74002E0}"/>
              </a:ext>
            </a:extLst>
          </p:cNvPr>
          <p:cNvSpPr/>
          <p:nvPr/>
        </p:nvSpPr>
        <p:spPr>
          <a:xfrm>
            <a:off x="337288" y="682812"/>
            <a:ext cx="9231425" cy="5807441"/>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7130754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1574470" cy="276999"/>
          </a:xfrm>
          <a:prstGeom prst="rect">
            <a:avLst/>
          </a:prstGeom>
          <a:noFill/>
        </p:spPr>
        <p:txBody>
          <a:bodyPr wrap="none" rtlCol="0">
            <a:spAutoFit/>
          </a:bodyPr>
          <a:lstStyle/>
          <a:p>
            <a:r>
              <a:rPr lang="en-US" altLang="ja-JP" sz="1200" b="1" dirty="0">
                <a:solidFill>
                  <a:schemeClr val="tx1">
                    <a:lumMod val="75000"/>
                    <a:lumOff val="25000"/>
                  </a:schemeClr>
                </a:solidFill>
                <a:latin typeface="Meiryo" panose="020B0604030504040204" pitchFamily="34" charset="-128"/>
                <a:ea typeface="Meiryo" panose="020B0604030504040204" pitchFamily="34" charset="-128"/>
              </a:rPr>
              <a:t>49_</a:t>
            </a:r>
            <a:r>
              <a:rPr lang="ja-JP" altLang="en-US" sz="1200" b="1" dirty="0">
                <a:solidFill>
                  <a:schemeClr val="tx1">
                    <a:lumMod val="75000"/>
                    <a:lumOff val="25000"/>
                  </a:schemeClr>
                </a:solidFill>
                <a:latin typeface="Meiryo" panose="020B0604030504040204" pitchFamily="34" charset="-128"/>
                <a:ea typeface="Meiryo" panose="020B0604030504040204" pitchFamily="34" charset="-128"/>
              </a:rPr>
              <a:t>業務棚卸シート</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 name="正方形/長方形 2">
            <a:extLst>
              <a:ext uri="{FF2B5EF4-FFF2-40B4-BE49-F238E27FC236}">
                <a16:creationId xmlns:a16="http://schemas.microsoft.com/office/drawing/2014/main" id="{F07E7DDC-445C-FC40-B3EE-10D444BFB325}"/>
              </a:ext>
            </a:extLst>
          </p:cNvPr>
          <p:cNvSpPr/>
          <p:nvPr/>
        </p:nvSpPr>
        <p:spPr>
          <a:xfrm>
            <a:off x="337288" y="686423"/>
            <a:ext cx="9231424" cy="476139"/>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cxnSp>
        <p:nvCxnSpPr>
          <p:cNvPr id="5" name="直線コネクタ 4">
            <a:extLst>
              <a:ext uri="{FF2B5EF4-FFF2-40B4-BE49-F238E27FC236}">
                <a16:creationId xmlns:a16="http://schemas.microsoft.com/office/drawing/2014/main" id="{B22F660F-9A91-A045-91E7-7AF0EC698EE2}"/>
              </a:ext>
            </a:extLst>
          </p:cNvPr>
          <p:cNvCxnSpPr>
            <a:cxnSpLocks/>
          </p:cNvCxnSpPr>
          <p:nvPr/>
        </p:nvCxnSpPr>
        <p:spPr>
          <a:xfrm flipH="1" flipV="1">
            <a:off x="337289" y="1162568"/>
            <a:ext cx="9231425" cy="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9" name="直線コネクタ 8">
            <a:extLst>
              <a:ext uri="{FF2B5EF4-FFF2-40B4-BE49-F238E27FC236}">
                <a16:creationId xmlns:a16="http://schemas.microsoft.com/office/drawing/2014/main" id="{384558E4-4036-944F-A1F1-2BA0652A247D}"/>
              </a:ext>
            </a:extLst>
          </p:cNvPr>
          <p:cNvCxnSpPr>
            <a:cxnSpLocks/>
          </p:cNvCxnSpPr>
          <p:nvPr/>
        </p:nvCxnSpPr>
        <p:spPr>
          <a:xfrm>
            <a:off x="2645145" y="686424"/>
            <a:ext cx="0" cy="5803829"/>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0" name="直線コネクタ 9">
            <a:extLst>
              <a:ext uri="{FF2B5EF4-FFF2-40B4-BE49-F238E27FC236}">
                <a16:creationId xmlns:a16="http://schemas.microsoft.com/office/drawing/2014/main" id="{03D4E186-32C1-B448-BF64-970CE251CE09}"/>
              </a:ext>
            </a:extLst>
          </p:cNvPr>
          <p:cNvCxnSpPr>
            <a:cxnSpLocks/>
          </p:cNvCxnSpPr>
          <p:nvPr/>
        </p:nvCxnSpPr>
        <p:spPr>
          <a:xfrm>
            <a:off x="4953000" y="686424"/>
            <a:ext cx="0" cy="5803829"/>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1" name="直線コネクタ 10">
            <a:extLst>
              <a:ext uri="{FF2B5EF4-FFF2-40B4-BE49-F238E27FC236}">
                <a16:creationId xmlns:a16="http://schemas.microsoft.com/office/drawing/2014/main" id="{9703E47D-742D-F547-88DD-25B6B60FEB0A}"/>
              </a:ext>
            </a:extLst>
          </p:cNvPr>
          <p:cNvCxnSpPr>
            <a:cxnSpLocks/>
          </p:cNvCxnSpPr>
          <p:nvPr/>
        </p:nvCxnSpPr>
        <p:spPr>
          <a:xfrm>
            <a:off x="8085052" y="686424"/>
            <a:ext cx="0" cy="5803829"/>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2" name="直線コネクタ 11">
            <a:extLst>
              <a:ext uri="{FF2B5EF4-FFF2-40B4-BE49-F238E27FC236}">
                <a16:creationId xmlns:a16="http://schemas.microsoft.com/office/drawing/2014/main" id="{041B8BCB-C549-F247-8CC8-BFDD18EAABCB}"/>
              </a:ext>
            </a:extLst>
          </p:cNvPr>
          <p:cNvCxnSpPr>
            <a:cxnSpLocks/>
          </p:cNvCxnSpPr>
          <p:nvPr/>
        </p:nvCxnSpPr>
        <p:spPr>
          <a:xfrm flipH="1" flipV="1">
            <a:off x="337289" y="3826408"/>
            <a:ext cx="9231425" cy="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3" name="直線コネクタ 12">
            <a:extLst>
              <a:ext uri="{FF2B5EF4-FFF2-40B4-BE49-F238E27FC236}">
                <a16:creationId xmlns:a16="http://schemas.microsoft.com/office/drawing/2014/main" id="{ED540480-06AB-0245-AF14-14797A43A7D9}"/>
              </a:ext>
            </a:extLst>
          </p:cNvPr>
          <p:cNvCxnSpPr>
            <a:cxnSpLocks/>
          </p:cNvCxnSpPr>
          <p:nvPr/>
        </p:nvCxnSpPr>
        <p:spPr>
          <a:xfrm flipH="1">
            <a:off x="2645146" y="2494491"/>
            <a:ext cx="6923567" cy="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4" name="直線コネクタ 13">
            <a:extLst>
              <a:ext uri="{FF2B5EF4-FFF2-40B4-BE49-F238E27FC236}">
                <a16:creationId xmlns:a16="http://schemas.microsoft.com/office/drawing/2014/main" id="{8727EF83-8162-5642-8E4D-BB3EA3B7C1EF}"/>
              </a:ext>
            </a:extLst>
          </p:cNvPr>
          <p:cNvCxnSpPr>
            <a:cxnSpLocks/>
          </p:cNvCxnSpPr>
          <p:nvPr/>
        </p:nvCxnSpPr>
        <p:spPr>
          <a:xfrm flipH="1">
            <a:off x="2645146" y="5158338"/>
            <a:ext cx="6923567" cy="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5" name="直線コネクタ 14">
            <a:extLst>
              <a:ext uri="{FF2B5EF4-FFF2-40B4-BE49-F238E27FC236}">
                <a16:creationId xmlns:a16="http://schemas.microsoft.com/office/drawing/2014/main" id="{3AC549F4-1F38-C34F-ACEA-957BFFB7566E}"/>
              </a:ext>
            </a:extLst>
          </p:cNvPr>
          <p:cNvCxnSpPr>
            <a:cxnSpLocks/>
          </p:cNvCxnSpPr>
          <p:nvPr/>
        </p:nvCxnSpPr>
        <p:spPr>
          <a:xfrm flipH="1">
            <a:off x="4953000" y="1606543"/>
            <a:ext cx="4615712"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6" name="直線コネクタ 15">
            <a:extLst>
              <a:ext uri="{FF2B5EF4-FFF2-40B4-BE49-F238E27FC236}">
                <a16:creationId xmlns:a16="http://schemas.microsoft.com/office/drawing/2014/main" id="{9C09EAFF-1B31-D94D-9D8D-33D99A3CA304}"/>
              </a:ext>
            </a:extLst>
          </p:cNvPr>
          <p:cNvCxnSpPr>
            <a:cxnSpLocks/>
          </p:cNvCxnSpPr>
          <p:nvPr/>
        </p:nvCxnSpPr>
        <p:spPr>
          <a:xfrm flipH="1">
            <a:off x="4953000" y="2050517"/>
            <a:ext cx="4615712"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7" name="直線コネクタ 16">
            <a:extLst>
              <a:ext uri="{FF2B5EF4-FFF2-40B4-BE49-F238E27FC236}">
                <a16:creationId xmlns:a16="http://schemas.microsoft.com/office/drawing/2014/main" id="{F78DA8C7-16C9-B140-AACE-4822685F7DE5}"/>
              </a:ext>
            </a:extLst>
          </p:cNvPr>
          <p:cNvCxnSpPr>
            <a:cxnSpLocks/>
          </p:cNvCxnSpPr>
          <p:nvPr/>
        </p:nvCxnSpPr>
        <p:spPr>
          <a:xfrm flipH="1">
            <a:off x="4952999" y="2938466"/>
            <a:ext cx="4615712"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8" name="直線コネクタ 17">
            <a:extLst>
              <a:ext uri="{FF2B5EF4-FFF2-40B4-BE49-F238E27FC236}">
                <a16:creationId xmlns:a16="http://schemas.microsoft.com/office/drawing/2014/main" id="{257027DB-E971-2E49-8345-79146E0C0D5E}"/>
              </a:ext>
            </a:extLst>
          </p:cNvPr>
          <p:cNvCxnSpPr>
            <a:cxnSpLocks/>
          </p:cNvCxnSpPr>
          <p:nvPr/>
        </p:nvCxnSpPr>
        <p:spPr>
          <a:xfrm flipH="1">
            <a:off x="4952999" y="3382441"/>
            <a:ext cx="4615712"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9" name="直線コネクタ 18">
            <a:extLst>
              <a:ext uri="{FF2B5EF4-FFF2-40B4-BE49-F238E27FC236}">
                <a16:creationId xmlns:a16="http://schemas.microsoft.com/office/drawing/2014/main" id="{D5BB47FB-E1E3-0345-895C-E8A7286FBCE8}"/>
              </a:ext>
            </a:extLst>
          </p:cNvPr>
          <p:cNvCxnSpPr>
            <a:cxnSpLocks/>
          </p:cNvCxnSpPr>
          <p:nvPr/>
        </p:nvCxnSpPr>
        <p:spPr>
          <a:xfrm flipH="1">
            <a:off x="4952999" y="4270390"/>
            <a:ext cx="4615712"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0" name="直線コネクタ 19">
            <a:extLst>
              <a:ext uri="{FF2B5EF4-FFF2-40B4-BE49-F238E27FC236}">
                <a16:creationId xmlns:a16="http://schemas.microsoft.com/office/drawing/2014/main" id="{86CD54D3-16E4-774D-83AC-168A43C01C7F}"/>
              </a:ext>
            </a:extLst>
          </p:cNvPr>
          <p:cNvCxnSpPr>
            <a:cxnSpLocks/>
          </p:cNvCxnSpPr>
          <p:nvPr/>
        </p:nvCxnSpPr>
        <p:spPr>
          <a:xfrm flipH="1">
            <a:off x="4952999" y="4714364"/>
            <a:ext cx="4615712"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1" name="直線コネクタ 20">
            <a:extLst>
              <a:ext uri="{FF2B5EF4-FFF2-40B4-BE49-F238E27FC236}">
                <a16:creationId xmlns:a16="http://schemas.microsoft.com/office/drawing/2014/main" id="{1CFD27C2-F3ED-1148-9BE8-5C744EC3C9B2}"/>
              </a:ext>
            </a:extLst>
          </p:cNvPr>
          <p:cNvCxnSpPr>
            <a:cxnSpLocks/>
          </p:cNvCxnSpPr>
          <p:nvPr/>
        </p:nvCxnSpPr>
        <p:spPr>
          <a:xfrm flipH="1">
            <a:off x="4952999" y="5602313"/>
            <a:ext cx="4615712"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2" name="直線コネクタ 21">
            <a:extLst>
              <a:ext uri="{FF2B5EF4-FFF2-40B4-BE49-F238E27FC236}">
                <a16:creationId xmlns:a16="http://schemas.microsoft.com/office/drawing/2014/main" id="{408E4C1D-5484-A844-B6E1-3C3B4D01B113}"/>
              </a:ext>
            </a:extLst>
          </p:cNvPr>
          <p:cNvCxnSpPr>
            <a:cxnSpLocks/>
          </p:cNvCxnSpPr>
          <p:nvPr/>
        </p:nvCxnSpPr>
        <p:spPr>
          <a:xfrm flipH="1">
            <a:off x="4952999" y="6046288"/>
            <a:ext cx="4615712"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24" name="テキスト ボックス 23">
            <a:extLst>
              <a:ext uri="{FF2B5EF4-FFF2-40B4-BE49-F238E27FC236}">
                <a16:creationId xmlns:a16="http://schemas.microsoft.com/office/drawing/2014/main" id="{47577788-B6D3-4946-A2BD-59F99EABB05C}"/>
              </a:ext>
            </a:extLst>
          </p:cNvPr>
          <p:cNvSpPr txBox="1"/>
          <p:nvPr/>
        </p:nvSpPr>
        <p:spPr>
          <a:xfrm>
            <a:off x="1140764" y="774411"/>
            <a:ext cx="700906" cy="300173"/>
          </a:xfrm>
          <a:prstGeom prst="rect">
            <a:avLst/>
          </a:prstGeom>
          <a:noFill/>
        </p:spPr>
        <p:txBody>
          <a:bodyPr wrap="none" rtlCol="0" anchor="ctr">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大分類</a:t>
            </a:r>
          </a:p>
        </p:txBody>
      </p:sp>
      <p:sp>
        <p:nvSpPr>
          <p:cNvPr id="25" name="テキスト ボックス 24">
            <a:extLst>
              <a:ext uri="{FF2B5EF4-FFF2-40B4-BE49-F238E27FC236}">
                <a16:creationId xmlns:a16="http://schemas.microsoft.com/office/drawing/2014/main" id="{AF7F1301-2458-F04F-9534-C3CF1EAF7796}"/>
              </a:ext>
            </a:extLst>
          </p:cNvPr>
          <p:cNvSpPr txBox="1"/>
          <p:nvPr/>
        </p:nvSpPr>
        <p:spPr>
          <a:xfrm>
            <a:off x="3448619" y="774411"/>
            <a:ext cx="700906" cy="300173"/>
          </a:xfrm>
          <a:prstGeom prst="rect">
            <a:avLst/>
          </a:prstGeom>
          <a:noFill/>
        </p:spPr>
        <p:txBody>
          <a:bodyPr wrap="none" rtlCol="0" anchor="ctr">
            <a:spAutoFit/>
          </a:bodyPr>
          <a:lstStyle/>
          <a:p>
            <a:pPr algn="ct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中</a:t>
            </a: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分類</a:t>
            </a:r>
          </a:p>
        </p:txBody>
      </p:sp>
      <p:sp>
        <p:nvSpPr>
          <p:cNvPr id="26" name="テキスト ボックス 25">
            <a:extLst>
              <a:ext uri="{FF2B5EF4-FFF2-40B4-BE49-F238E27FC236}">
                <a16:creationId xmlns:a16="http://schemas.microsoft.com/office/drawing/2014/main" id="{AF872B41-44CF-EB42-BCBA-CC9B2A9DE1D6}"/>
              </a:ext>
            </a:extLst>
          </p:cNvPr>
          <p:cNvSpPr txBox="1"/>
          <p:nvPr/>
        </p:nvSpPr>
        <p:spPr>
          <a:xfrm>
            <a:off x="6168574" y="774411"/>
            <a:ext cx="700906" cy="300173"/>
          </a:xfrm>
          <a:prstGeom prst="rect">
            <a:avLst/>
          </a:prstGeom>
          <a:noFill/>
        </p:spPr>
        <p:txBody>
          <a:bodyPr wrap="none" rtlCol="0" anchor="ctr">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小分類</a:t>
            </a:r>
          </a:p>
        </p:txBody>
      </p:sp>
      <p:sp>
        <p:nvSpPr>
          <p:cNvPr id="27" name="テキスト ボックス 26">
            <a:extLst>
              <a:ext uri="{FF2B5EF4-FFF2-40B4-BE49-F238E27FC236}">
                <a16:creationId xmlns:a16="http://schemas.microsoft.com/office/drawing/2014/main" id="{1B356F0D-E5B4-A14F-B94F-5A49B08A57B6}"/>
              </a:ext>
            </a:extLst>
          </p:cNvPr>
          <p:cNvSpPr txBox="1"/>
          <p:nvPr/>
        </p:nvSpPr>
        <p:spPr>
          <a:xfrm>
            <a:off x="8559870" y="774411"/>
            <a:ext cx="534024" cy="300173"/>
          </a:xfrm>
          <a:prstGeom prst="rect">
            <a:avLst/>
          </a:prstGeom>
          <a:noFill/>
        </p:spPr>
        <p:txBody>
          <a:bodyPr wrap="none" rtlCol="0" anchor="ctr">
            <a:spAutoFit/>
          </a:bodyPr>
          <a:lstStyle/>
          <a:p>
            <a:pPr algn="ct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頻度</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60" name="正方形/長方形 59">
            <a:extLst>
              <a:ext uri="{FF2B5EF4-FFF2-40B4-BE49-F238E27FC236}">
                <a16:creationId xmlns:a16="http://schemas.microsoft.com/office/drawing/2014/main" id="{3F52C3C7-DC89-8243-8CAD-5A0491609939}"/>
              </a:ext>
            </a:extLst>
          </p:cNvPr>
          <p:cNvSpPr/>
          <p:nvPr/>
        </p:nvSpPr>
        <p:spPr>
          <a:xfrm>
            <a:off x="337288" y="682812"/>
            <a:ext cx="9231425" cy="5807441"/>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7307914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1420582" cy="276999"/>
          </a:xfrm>
          <a:prstGeom prst="rect">
            <a:avLst/>
          </a:prstGeom>
          <a:noFill/>
        </p:spPr>
        <p:txBody>
          <a:bodyPr wrap="none" rtlCol="0">
            <a:spAutoFit/>
          </a:bodyPr>
          <a:lstStyle/>
          <a:p>
            <a:r>
              <a:rPr kumimoji="1" lang="en-US" altLang="ja-JP" sz="1200" b="1" dirty="0">
                <a:solidFill>
                  <a:schemeClr val="tx1">
                    <a:lumMod val="75000"/>
                    <a:lumOff val="25000"/>
                  </a:schemeClr>
                </a:solidFill>
                <a:latin typeface="Meiryo" panose="020B0604030504040204" pitchFamily="34" charset="-128"/>
                <a:ea typeface="Meiryo" panose="020B0604030504040204" pitchFamily="34" charset="-128"/>
              </a:rPr>
              <a:t>50_</a:t>
            </a:r>
            <a:r>
              <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rPr>
              <a:t>業務フロー図</a:t>
            </a:r>
          </a:p>
        </p:txBody>
      </p:sp>
      <p:sp>
        <p:nvSpPr>
          <p:cNvPr id="3" name="フローチャート: 磁気ディスク 2">
            <a:extLst>
              <a:ext uri="{FF2B5EF4-FFF2-40B4-BE49-F238E27FC236}">
                <a16:creationId xmlns:a16="http://schemas.microsoft.com/office/drawing/2014/main" id="{E4CB4BF6-66F6-D845-A651-D3FB24977666}"/>
              </a:ext>
            </a:extLst>
          </p:cNvPr>
          <p:cNvSpPr/>
          <p:nvPr/>
        </p:nvSpPr>
        <p:spPr>
          <a:xfrm>
            <a:off x="4790222" y="6451742"/>
            <a:ext cx="402082" cy="176960"/>
          </a:xfrm>
          <a:prstGeom prst="flowChartMagneticDisk">
            <a:avLst/>
          </a:prstGeom>
          <a:solidFill>
            <a:schemeClr val="bg1"/>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5" name="フローチャート: 判断 4">
            <a:extLst>
              <a:ext uri="{FF2B5EF4-FFF2-40B4-BE49-F238E27FC236}">
                <a16:creationId xmlns:a16="http://schemas.microsoft.com/office/drawing/2014/main" id="{9EC09A9D-C0CE-2648-B863-D2091669EDA6}"/>
              </a:ext>
            </a:extLst>
          </p:cNvPr>
          <p:cNvSpPr/>
          <p:nvPr/>
        </p:nvSpPr>
        <p:spPr>
          <a:xfrm>
            <a:off x="3614667" y="6439795"/>
            <a:ext cx="568277" cy="188908"/>
          </a:xfrm>
          <a:prstGeom prst="flowChartDecision">
            <a:avLst/>
          </a:prstGeom>
          <a:solidFill>
            <a:schemeClr val="bg1"/>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6" name="正方形/長方形 5">
            <a:extLst>
              <a:ext uri="{FF2B5EF4-FFF2-40B4-BE49-F238E27FC236}">
                <a16:creationId xmlns:a16="http://schemas.microsoft.com/office/drawing/2014/main" id="{A38004A5-6F70-1D42-AC9E-5C5896664118}"/>
              </a:ext>
            </a:extLst>
          </p:cNvPr>
          <p:cNvSpPr/>
          <p:nvPr/>
        </p:nvSpPr>
        <p:spPr>
          <a:xfrm>
            <a:off x="2016891" y="6451741"/>
            <a:ext cx="589776" cy="176961"/>
          </a:xfrm>
          <a:prstGeom prst="rect">
            <a:avLst/>
          </a:prstGeom>
          <a:solidFill>
            <a:schemeClr val="bg1"/>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200">
              <a:latin typeface="Meiryo" panose="020B0604030504040204" pitchFamily="34" charset="-128"/>
              <a:ea typeface="Meiryo" panose="020B0604030504040204" pitchFamily="34" charset="-128"/>
            </a:endParaRPr>
          </a:p>
        </p:txBody>
      </p:sp>
      <p:cxnSp>
        <p:nvCxnSpPr>
          <p:cNvPr id="9" name="直線コネクタ 8">
            <a:extLst>
              <a:ext uri="{FF2B5EF4-FFF2-40B4-BE49-F238E27FC236}">
                <a16:creationId xmlns:a16="http://schemas.microsoft.com/office/drawing/2014/main" id="{C6702717-8310-A443-83C3-4562F17F3C0A}"/>
              </a:ext>
            </a:extLst>
          </p:cNvPr>
          <p:cNvCxnSpPr/>
          <p:nvPr/>
        </p:nvCxnSpPr>
        <p:spPr>
          <a:xfrm>
            <a:off x="338962" y="1091982"/>
            <a:ext cx="9229751"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0" name="テキスト ボックス 9">
            <a:extLst>
              <a:ext uri="{FF2B5EF4-FFF2-40B4-BE49-F238E27FC236}">
                <a16:creationId xmlns:a16="http://schemas.microsoft.com/office/drawing/2014/main" id="{9FB4D9E1-10B7-0840-B2F2-FED555CF69BC}"/>
              </a:ext>
            </a:extLst>
          </p:cNvPr>
          <p:cNvSpPr txBox="1"/>
          <p:nvPr/>
        </p:nvSpPr>
        <p:spPr>
          <a:xfrm>
            <a:off x="1582022" y="751172"/>
            <a:ext cx="646331" cy="276999"/>
          </a:xfrm>
          <a:prstGeom prst="rect">
            <a:avLst/>
          </a:prstGeom>
          <a:noFill/>
        </p:spPr>
        <p:txBody>
          <a:bodyPr wrap="none" rtlCol="0" anchor="ctr">
            <a:spAutoFit/>
          </a:bodyPr>
          <a:lstStyle/>
          <a:p>
            <a:pPr algn="ct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あああ</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1" name="テキスト ボックス 10">
            <a:extLst>
              <a:ext uri="{FF2B5EF4-FFF2-40B4-BE49-F238E27FC236}">
                <a16:creationId xmlns:a16="http://schemas.microsoft.com/office/drawing/2014/main" id="{BA78B05E-0545-4C4C-B006-CBA9D6953B27}"/>
              </a:ext>
            </a:extLst>
          </p:cNvPr>
          <p:cNvSpPr txBox="1"/>
          <p:nvPr/>
        </p:nvSpPr>
        <p:spPr>
          <a:xfrm>
            <a:off x="3771123" y="751172"/>
            <a:ext cx="646331" cy="276999"/>
          </a:xfrm>
          <a:prstGeom prst="rect">
            <a:avLst/>
          </a:prstGeom>
          <a:noFill/>
        </p:spPr>
        <p:txBody>
          <a:bodyPr wrap="none" rtlCol="0" anchor="ctr">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あああ</a:t>
            </a:r>
          </a:p>
        </p:txBody>
      </p:sp>
      <p:sp>
        <p:nvSpPr>
          <p:cNvPr id="12" name="テキスト ボックス 11">
            <a:extLst>
              <a:ext uri="{FF2B5EF4-FFF2-40B4-BE49-F238E27FC236}">
                <a16:creationId xmlns:a16="http://schemas.microsoft.com/office/drawing/2014/main" id="{F073CFC1-C1CD-A547-BC1C-E469AC835AE6}"/>
              </a:ext>
            </a:extLst>
          </p:cNvPr>
          <p:cNvSpPr txBox="1"/>
          <p:nvPr/>
        </p:nvSpPr>
        <p:spPr>
          <a:xfrm>
            <a:off x="5960224" y="751172"/>
            <a:ext cx="646331" cy="276999"/>
          </a:xfrm>
          <a:prstGeom prst="rect">
            <a:avLst/>
          </a:prstGeom>
          <a:noFill/>
        </p:spPr>
        <p:txBody>
          <a:bodyPr wrap="none" rtlCol="0" anchor="ctr">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あああ</a:t>
            </a:r>
          </a:p>
        </p:txBody>
      </p:sp>
      <p:sp>
        <p:nvSpPr>
          <p:cNvPr id="13" name="テキスト ボックス 12">
            <a:extLst>
              <a:ext uri="{FF2B5EF4-FFF2-40B4-BE49-F238E27FC236}">
                <a16:creationId xmlns:a16="http://schemas.microsoft.com/office/drawing/2014/main" id="{247EFA6A-8573-1742-9D1B-18A011ADE22D}"/>
              </a:ext>
            </a:extLst>
          </p:cNvPr>
          <p:cNvSpPr txBox="1"/>
          <p:nvPr/>
        </p:nvSpPr>
        <p:spPr>
          <a:xfrm>
            <a:off x="372849" y="2157839"/>
            <a:ext cx="415435" cy="601640"/>
          </a:xfrm>
          <a:prstGeom prst="rect">
            <a:avLst/>
          </a:prstGeom>
          <a:noFill/>
        </p:spPr>
        <p:txBody>
          <a:bodyPr vert="eaVert" wrap="none" rtlCol="0" anchor="ctr">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流れ</a:t>
            </a:r>
            <a:r>
              <a:rPr lang="en-US" altLang="ja-JP" sz="1200" dirty="0">
                <a:solidFill>
                  <a:schemeClr val="tx1">
                    <a:lumMod val="75000"/>
                    <a:lumOff val="25000"/>
                  </a:schemeClr>
                </a:solidFill>
                <a:latin typeface="Meiryo" panose="020B0604030504040204" pitchFamily="34" charset="-128"/>
                <a:ea typeface="Meiryo" panose="020B0604030504040204" pitchFamily="34" charset="-128"/>
              </a:rPr>
              <a:t>1</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4" name="テキスト ボックス 13">
            <a:extLst>
              <a:ext uri="{FF2B5EF4-FFF2-40B4-BE49-F238E27FC236}">
                <a16:creationId xmlns:a16="http://schemas.microsoft.com/office/drawing/2014/main" id="{F058138E-9A60-A444-8D19-731DBF24D41F}"/>
              </a:ext>
            </a:extLst>
          </p:cNvPr>
          <p:cNvSpPr txBox="1"/>
          <p:nvPr/>
        </p:nvSpPr>
        <p:spPr>
          <a:xfrm>
            <a:off x="372849" y="4596111"/>
            <a:ext cx="415435" cy="601640"/>
          </a:xfrm>
          <a:prstGeom prst="rect">
            <a:avLst/>
          </a:prstGeom>
          <a:noFill/>
        </p:spPr>
        <p:txBody>
          <a:bodyPr vert="eaVert" wrap="none" rtlCol="0" anchor="ctr">
            <a:spAutoFit/>
          </a:bodyPr>
          <a:lstStyle/>
          <a:p>
            <a:pPr algn="ct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流れ</a:t>
            </a:r>
            <a:r>
              <a:rPr lang="en-US" altLang="ja-JP" sz="1200" dirty="0">
                <a:solidFill>
                  <a:schemeClr val="tx1">
                    <a:lumMod val="75000"/>
                    <a:lumOff val="25000"/>
                  </a:schemeClr>
                </a:solidFill>
                <a:latin typeface="Meiryo" panose="020B0604030504040204" pitchFamily="34" charset="-128"/>
                <a:ea typeface="Meiryo" panose="020B0604030504040204" pitchFamily="34" charset="-128"/>
              </a:rPr>
              <a:t>2</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5" name="直線コネクタ 14">
            <a:extLst>
              <a:ext uri="{FF2B5EF4-FFF2-40B4-BE49-F238E27FC236}">
                <a16:creationId xmlns:a16="http://schemas.microsoft.com/office/drawing/2014/main" id="{EE08A097-78EB-D94B-9C06-1CCFDDE2C280}"/>
              </a:ext>
            </a:extLst>
          </p:cNvPr>
          <p:cNvCxnSpPr>
            <a:cxnSpLocks/>
          </p:cNvCxnSpPr>
          <p:nvPr/>
        </p:nvCxnSpPr>
        <p:spPr>
          <a:xfrm flipH="1">
            <a:off x="337288" y="3825337"/>
            <a:ext cx="9229753"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55" name="直線コネクタ 54">
            <a:extLst>
              <a:ext uri="{FF2B5EF4-FFF2-40B4-BE49-F238E27FC236}">
                <a16:creationId xmlns:a16="http://schemas.microsoft.com/office/drawing/2014/main" id="{636EC6CD-5BEA-4349-85D7-16CCF8178023}"/>
              </a:ext>
            </a:extLst>
          </p:cNvPr>
          <p:cNvCxnSpPr/>
          <p:nvPr/>
        </p:nvCxnSpPr>
        <p:spPr>
          <a:xfrm>
            <a:off x="810637" y="687363"/>
            <a:ext cx="0" cy="5606956"/>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56" name="直線コネクタ 55">
            <a:extLst>
              <a:ext uri="{FF2B5EF4-FFF2-40B4-BE49-F238E27FC236}">
                <a16:creationId xmlns:a16="http://schemas.microsoft.com/office/drawing/2014/main" id="{8A09879F-8A7B-BB4B-903E-380632DEA981}"/>
              </a:ext>
            </a:extLst>
          </p:cNvPr>
          <p:cNvCxnSpPr/>
          <p:nvPr/>
        </p:nvCxnSpPr>
        <p:spPr>
          <a:xfrm>
            <a:off x="2999738" y="687363"/>
            <a:ext cx="0" cy="5606956"/>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57" name="直線コネクタ 56">
            <a:extLst>
              <a:ext uri="{FF2B5EF4-FFF2-40B4-BE49-F238E27FC236}">
                <a16:creationId xmlns:a16="http://schemas.microsoft.com/office/drawing/2014/main" id="{E726FC7D-9E48-2C41-AD39-AB050B0AF40C}"/>
              </a:ext>
            </a:extLst>
          </p:cNvPr>
          <p:cNvCxnSpPr/>
          <p:nvPr/>
        </p:nvCxnSpPr>
        <p:spPr>
          <a:xfrm>
            <a:off x="5188839" y="687363"/>
            <a:ext cx="0" cy="5606956"/>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58" name="直線コネクタ 57">
            <a:extLst>
              <a:ext uri="{FF2B5EF4-FFF2-40B4-BE49-F238E27FC236}">
                <a16:creationId xmlns:a16="http://schemas.microsoft.com/office/drawing/2014/main" id="{AD33005F-DCE7-7F40-B1A5-0B4331E545B6}"/>
              </a:ext>
            </a:extLst>
          </p:cNvPr>
          <p:cNvCxnSpPr/>
          <p:nvPr/>
        </p:nvCxnSpPr>
        <p:spPr>
          <a:xfrm>
            <a:off x="7377940" y="687363"/>
            <a:ext cx="0" cy="5606956"/>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sp>
        <p:nvSpPr>
          <p:cNvPr id="59" name="テキスト ボックス 58">
            <a:extLst>
              <a:ext uri="{FF2B5EF4-FFF2-40B4-BE49-F238E27FC236}">
                <a16:creationId xmlns:a16="http://schemas.microsoft.com/office/drawing/2014/main" id="{E668751C-6D6F-3E47-9295-8468BD9046EA}"/>
              </a:ext>
            </a:extLst>
          </p:cNvPr>
          <p:cNvSpPr txBox="1"/>
          <p:nvPr/>
        </p:nvSpPr>
        <p:spPr>
          <a:xfrm>
            <a:off x="8149325" y="751172"/>
            <a:ext cx="646331" cy="276999"/>
          </a:xfrm>
          <a:prstGeom prst="rect">
            <a:avLst/>
          </a:prstGeom>
          <a:noFill/>
        </p:spPr>
        <p:txBody>
          <a:bodyPr wrap="none" rtlCol="0" anchor="ctr">
            <a:spAutoFit/>
          </a:bodyPr>
          <a:lstStyle/>
          <a:p>
            <a:pPr algn="ct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あああ</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78" name="フローチャート: 端子 77">
            <a:extLst>
              <a:ext uri="{FF2B5EF4-FFF2-40B4-BE49-F238E27FC236}">
                <a16:creationId xmlns:a16="http://schemas.microsoft.com/office/drawing/2014/main" id="{D5D48B6E-8011-6F45-8306-1ABAB8EAFF9F}"/>
              </a:ext>
            </a:extLst>
          </p:cNvPr>
          <p:cNvSpPr/>
          <p:nvPr/>
        </p:nvSpPr>
        <p:spPr>
          <a:xfrm>
            <a:off x="524968" y="6443204"/>
            <a:ext cx="597534" cy="185498"/>
          </a:xfrm>
          <a:prstGeom prst="flowChartTerminator">
            <a:avLst/>
          </a:prstGeom>
          <a:solidFill>
            <a:schemeClr val="bg1"/>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79" name="テキスト ボックス 78">
            <a:extLst>
              <a:ext uri="{FF2B5EF4-FFF2-40B4-BE49-F238E27FC236}">
                <a16:creationId xmlns:a16="http://schemas.microsoft.com/office/drawing/2014/main" id="{13234B59-DCA8-DA4A-AA7D-D40BDB30F6A6}"/>
              </a:ext>
            </a:extLst>
          </p:cNvPr>
          <p:cNvSpPr txBox="1"/>
          <p:nvPr/>
        </p:nvSpPr>
        <p:spPr>
          <a:xfrm>
            <a:off x="1176395" y="6412843"/>
            <a:ext cx="766555" cy="246221"/>
          </a:xfrm>
          <a:prstGeom prst="rect">
            <a:avLst/>
          </a:prstGeom>
          <a:noFill/>
        </p:spPr>
        <p:txBody>
          <a:bodyPr wrap="none" rtlCol="0" anchor="ctr">
            <a:spAutoFit/>
          </a:bodyPr>
          <a:lstStyle/>
          <a:p>
            <a:r>
              <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rPr>
              <a:t>開始</a:t>
            </a:r>
            <a:r>
              <a:rPr kumimoji="1" lang="en-US" altLang="ja-JP" sz="1000" dirty="0">
                <a:solidFill>
                  <a:schemeClr val="tx1">
                    <a:lumMod val="75000"/>
                    <a:lumOff val="25000"/>
                  </a:schemeClr>
                </a:solidFill>
                <a:latin typeface="Meiryo" panose="020B0604030504040204" pitchFamily="34" charset="-128"/>
                <a:ea typeface="Meiryo" panose="020B0604030504040204" pitchFamily="34" charset="-128"/>
              </a:rPr>
              <a:t>/</a:t>
            </a:r>
            <a:r>
              <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rPr>
              <a:t>終了</a:t>
            </a:r>
          </a:p>
        </p:txBody>
      </p:sp>
      <p:sp>
        <p:nvSpPr>
          <p:cNvPr id="80" name="テキスト ボックス 79">
            <a:extLst>
              <a:ext uri="{FF2B5EF4-FFF2-40B4-BE49-F238E27FC236}">
                <a16:creationId xmlns:a16="http://schemas.microsoft.com/office/drawing/2014/main" id="{490096C8-79A3-6942-B12D-9E6750B1B34A}"/>
              </a:ext>
            </a:extLst>
          </p:cNvPr>
          <p:cNvSpPr txBox="1"/>
          <p:nvPr/>
        </p:nvSpPr>
        <p:spPr>
          <a:xfrm>
            <a:off x="2660560" y="6412843"/>
            <a:ext cx="954107" cy="246221"/>
          </a:xfrm>
          <a:prstGeom prst="rect">
            <a:avLst/>
          </a:prstGeom>
          <a:noFill/>
        </p:spPr>
        <p:txBody>
          <a:bodyPr wrap="none" rtlCol="0" anchor="ctr">
            <a:spAutoFit/>
          </a:bodyPr>
          <a:lstStyle/>
          <a:p>
            <a:r>
              <a:rPr lang="ja-JP" altLang="en-US" sz="1000" dirty="0">
                <a:solidFill>
                  <a:schemeClr val="tx1">
                    <a:lumMod val="75000"/>
                    <a:lumOff val="25000"/>
                  </a:schemeClr>
                </a:solidFill>
                <a:latin typeface="Meiryo" panose="020B0604030504040204" pitchFamily="34" charset="-128"/>
                <a:ea typeface="Meiryo" panose="020B0604030504040204" pitchFamily="34" charset="-128"/>
              </a:rPr>
              <a:t>行動（処理）</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81" name="テキスト ボックス 80">
            <a:extLst>
              <a:ext uri="{FF2B5EF4-FFF2-40B4-BE49-F238E27FC236}">
                <a16:creationId xmlns:a16="http://schemas.microsoft.com/office/drawing/2014/main" id="{60286EE2-D4BC-8E4E-926C-F8272BB809ED}"/>
              </a:ext>
            </a:extLst>
          </p:cNvPr>
          <p:cNvSpPr txBox="1"/>
          <p:nvPr/>
        </p:nvSpPr>
        <p:spPr>
          <a:xfrm>
            <a:off x="4266094" y="6412843"/>
            <a:ext cx="441146" cy="246221"/>
          </a:xfrm>
          <a:prstGeom prst="rect">
            <a:avLst/>
          </a:prstGeom>
          <a:noFill/>
        </p:spPr>
        <p:txBody>
          <a:bodyPr wrap="none" rtlCol="0" anchor="ctr">
            <a:spAutoFit/>
          </a:bodyPr>
          <a:lstStyle/>
          <a:p>
            <a:r>
              <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rPr>
              <a:t>判断</a:t>
            </a:r>
          </a:p>
        </p:txBody>
      </p:sp>
      <p:sp>
        <p:nvSpPr>
          <p:cNvPr id="82" name="テキスト ボックス 81">
            <a:extLst>
              <a:ext uri="{FF2B5EF4-FFF2-40B4-BE49-F238E27FC236}">
                <a16:creationId xmlns:a16="http://schemas.microsoft.com/office/drawing/2014/main" id="{BE53EE13-4D7D-5749-8E97-14DB6180D25B}"/>
              </a:ext>
            </a:extLst>
          </p:cNvPr>
          <p:cNvSpPr txBox="1"/>
          <p:nvPr/>
        </p:nvSpPr>
        <p:spPr>
          <a:xfrm>
            <a:off x="5249904" y="6412843"/>
            <a:ext cx="697627" cy="246221"/>
          </a:xfrm>
          <a:prstGeom prst="rect">
            <a:avLst/>
          </a:prstGeom>
          <a:noFill/>
        </p:spPr>
        <p:txBody>
          <a:bodyPr wrap="none" rtlCol="0" anchor="ctr">
            <a:spAutoFit/>
          </a:bodyPr>
          <a:lstStyle/>
          <a:p>
            <a:r>
              <a:rPr lang="ja-JP" altLang="en-US" sz="1000" dirty="0">
                <a:solidFill>
                  <a:schemeClr val="tx1">
                    <a:lumMod val="75000"/>
                    <a:lumOff val="25000"/>
                  </a:schemeClr>
                </a:solidFill>
                <a:latin typeface="Meiryo" panose="020B0604030504040204" pitchFamily="34" charset="-128"/>
                <a:ea typeface="Meiryo" panose="020B0604030504040204" pitchFamily="34" charset="-128"/>
              </a:rPr>
              <a:t>システム</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83" name="テキスト ボックス 82">
            <a:extLst>
              <a:ext uri="{FF2B5EF4-FFF2-40B4-BE49-F238E27FC236}">
                <a16:creationId xmlns:a16="http://schemas.microsoft.com/office/drawing/2014/main" id="{6835CA74-A477-3543-93B1-C1BD94F0E49F}"/>
              </a:ext>
            </a:extLst>
          </p:cNvPr>
          <p:cNvSpPr txBox="1"/>
          <p:nvPr/>
        </p:nvSpPr>
        <p:spPr>
          <a:xfrm>
            <a:off x="6610220" y="6412843"/>
            <a:ext cx="1210588" cy="246221"/>
          </a:xfrm>
          <a:prstGeom prst="rect">
            <a:avLst/>
          </a:prstGeom>
          <a:noFill/>
        </p:spPr>
        <p:txBody>
          <a:bodyPr wrap="none" rtlCol="0" anchor="ctr">
            <a:spAutoFit/>
          </a:bodyPr>
          <a:lstStyle/>
          <a:p>
            <a:r>
              <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rPr>
              <a:t>業務やモノの流れ</a:t>
            </a:r>
          </a:p>
        </p:txBody>
      </p:sp>
      <p:sp>
        <p:nvSpPr>
          <p:cNvPr id="84" name="テキスト ボックス 83">
            <a:extLst>
              <a:ext uri="{FF2B5EF4-FFF2-40B4-BE49-F238E27FC236}">
                <a16:creationId xmlns:a16="http://schemas.microsoft.com/office/drawing/2014/main" id="{DF1E805E-E128-8A40-9DB6-E8EEDB3D7044}"/>
              </a:ext>
            </a:extLst>
          </p:cNvPr>
          <p:cNvSpPr txBox="1"/>
          <p:nvPr/>
        </p:nvSpPr>
        <p:spPr>
          <a:xfrm>
            <a:off x="8460289" y="6439794"/>
            <a:ext cx="954107" cy="246221"/>
          </a:xfrm>
          <a:prstGeom prst="rect">
            <a:avLst/>
          </a:prstGeom>
          <a:noFill/>
        </p:spPr>
        <p:txBody>
          <a:bodyPr wrap="none" rtlCol="0" anchor="ctr">
            <a:spAutoFit/>
          </a:bodyPr>
          <a:lstStyle/>
          <a:p>
            <a:r>
              <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rPr>
              <a:t>データの流れ</a:t>
            </a:r>
          </a:p>
        </p:txBody>
      </p:sp>
      <p:cxnSp>
        <p:nvCxnSpPr>
          <p:cNvPr id="85" name="直線矢印コネクタ 84">
            <a:extLst>
              <a:ext uri="{FF2B5EF4-FFF2-40B4-BE49-F238E27FC236}">
                <a16:creationId xmlns:a16="http://schemas.microsoft.com/office/drawing/2014/main" id="{EC96D115-447D-2C42-9AD6-C036B16F9940}"/>
              </a:ext>
            </a:extLst>
          </p:cNvPr>
          <p:cNvCxnSpPr>
            <a:cxnSpLocks/>
          </p:cNvCxnSpPr>
          <p:nvPr/>
        </p:nvCxnSpPr>
        <p:spPr>
          <a:xfrm>
            <a:off x="5973082" y="6535953"/>
            <a:ext cx="597534" cy="0"/>
          </a:xfrm>
          <a:prstGeom prst="straightConnector1">
            <a:avLst/>
          </a:prstGeom>
          <a:ln>
            <a:solidFill>
              <a:schemeClr val="tx1">
                <a:lumMod val="75000"/>
                <a:lumOff val="25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86" name="直線矢印コネクタ 85">
            <a:extLst>
              <a:ext uri="{FF2B5EF4-FFF2-40B4-BE49-F238E27FC236}">
                <a16:creationId xmlns:a16="http://schemas.microsoft.com/office/drawing/2014/main" id="{26B9181A-AF5E-F845-948C-73669DF2BB1B}"/>
              </a:ext>
            </a:extLst>
          </p:cNvPr>
          <p:cNvCxnSpPr>
            <a:cxnSpLocks/>
          </p:cNvCxnSpPr>
          <p:nvPr/>
        </p:nvCxnSpPr>
        <p:spPr>
          <a:xfrm>
            <a:off x="7851726" y="6562904"/>
            <a:ext cx="597534" cy="0"/>
          </a:xfrm>
          <a:prstGeom prst="straightConnector1">
            <a:avLst/>
          </a:prstGeom>
          <a:ln>
            <a:solidFill>
              <a:schemeClr val="tx1">
                <a:lumMod val="75000"/>
                <a:lumOff val="25000"/>
              </a:schemeClr>
            </a:solidFill>
            <a:prstDash val="sysDot"/>
            <a:tailEnd type="stealth" w="lg" len="lg"/>
          </a:ln>
          <a:effectLst/>
        </p:spPr>
        <p:style>
          <a:lnRef idx="2">
            <a:schemeClr val="accent1"/>
          </a:lnRef>
          <a:fillRef idx="0">
            <a:schemeClr val="accent1"/>
          </a:fillRef>
          <a:effectRef idx="1">
            <a:schemeClr val="accent1"/>
          </a:effectRef>
          <a:fontRef idx="minor">
            <a:schemeClr val="tx1"/>
          </a:fontRef>
        </p:style>
      </p:cxnSp>
      <p:sp>
        <p:nvSpPr>
          <p:cNvPr id="92" name="正方形/長方形 91">
            <a:extLst>
              <a:ext uri="{FF2B5EF4-FFF2-40B4-BE49-F238E27FC236}">
                <a16:creationId xmlns:a16="http://schemas.microsoft.com/office/drawing/2014/main" id="{BFA65F49-4083-2143-8CFA-080B15C56F5B}"/>
              </a:ext>
            </a:extLst>
          </p:cNvPr>
          <p:cNvSpPr/>
          <p:nvPr/>
        </p:nvSpPr>
        <p:spPr>
          <a:xfrm>
            <a:off x="337288" y="682812"/>
            <a:ext cx="9231425" cy="5611507"/>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31780889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7" name="直線コネクタ 126">
            <a:extLst>
              <a:ext uri="{FF2B5EF4-FFF2-40B4-BE49-F238E27FC236}">
                <a16:creationId xmlns:a16="http://schemas.microsoft.com/office/drawing/2014/main" id="{850E8E4E-0EB4-0346-9542-A31FBFBAF1CB}"/>
              </a:ext>
            </a:extLst>
          </p:cNvPr>
          <p:cNvCxnSpPr>
            <a:cxnSpLocks/>
          </p:cNvCxnSpPr>
          <p:nvPr/>
        </p:nvCxnSpPr>
        <p:spPr>
          <a:xfrm flipH="1">
            <a:off x="968051" y="3324457"/>
            <a:ext cx="7977166" cy="0"/>
          </a:xfrm>
          <a:prstGeom prst="line">
            <a:avLst/>
          </a:prstGeom>
          <a:ln w="6350">
            <a:solidFill>
              <a:schemeClr val="bg1">
                <a:lumMod val="75000"/>
              </a:schemeClr>
            </a:solidFill>
            <a:prstDash val="sysDot"/>
            <a:headEnd type="none" w="lg" len="lg"/>
            <a:tailEnd type="none"/>
          </a:ln>
          <a:effectLst/>
        </p:spPr>
        <p:style>
          <a:lnRef idx="2">
            <a:schemeClr val="accent1"/>
          </a:lnRef>
          <a:fillRef idx="0">
            <a:schemeClr val="accent1"/>
          </a:fillRef>
          <a:effectRef idx="1">
            <a:schemeClr val="accent1"/>
          </a:effectRef>
          <a:fontRef idx="minor">
            <a:schemeClr val="tx1"/>
          </a:fontRef>
        </p:style>
      </p:cxnSp>
      <p:cxnSp>
        <p:nvCxnSpPr>
          <p:cNvPr id="130" name="直線コネクタ 129">
            <a:extLst>
              <a:ext uri="{FF2B5EF4-FFF2-40B4-BE49-F238E27FC236}">
                <a16:creationId xmlns:a16="http://schemas.microsoft.com/office/drawing/2014/main" id="{104F1C85-62AA-9844-819E-22B9CF2A89F6}"/>
              </a:ext>
            </a:extLst>
          </p:cNvPr>
          <p:cNvCxnSpPr>
            <a:cxnSpLocks/>
          </p:cNvCxnSpPr>
          <p:nvPr/>
        </p:nvCxnSpPr>
        <p:spPr>
          <a:xfrm flipH="1">
            <a:off x="968051" y="5015004"/>
            <a:ext cx="7977166" cy="0"/>
          </a:xfrm>
          <a:prstGeom prst="line">
            <a:avLst/>
          </a:prstGeom>
          <a:ln w="6350">
            <a:solidFill>
              <a:schemeClr val="bg1">
                <a:lumMod val="75000"/>
              </a:schemeClr>
            </a:solidFill>
            <a:prstDash val="sysDot"/>
            <a:headEnd type="none" w="lg" len="lg"/>
            <a:tailEnd type="none"/>
          </a:ln>
          <a:effectLst/>
        </p:spPr>
        <p:style>
          <a:lnRef idx="2">
            <a:schemeClr val="accent1"/>
          </a:lnRef>
          <a:fillRef idx="0">
            <a:schemeClr val="accent1"/>
          </a:fillRef>
          <a:effectRef idx="1">
            <a:schemeClr val="accent1"/>
          </a:effectRef>
          <a:fontRef idx="minor">
            <a:schemeClr val="tx1"/>
          </a:fontRef>
        </p:style>
      </p:cxnSp>
      <p:cxnSp>
        <p:nvCxnSpPr>
          <p:cNvPr id="131" name="直線コネクタ 130">
            <a:extLst>
              <a:ext uri="{FF2B5EF4-FFF2-40B4-BE49-F238E27FC236}">
                <a16:creationId xmlns:a16="http://schemas.microsoft.com/office/drawing/2014/main" id="{8FC27C43-6CA6-FD42-ADC3-8F27F614F13C}"/>
              </a:ext>
            </a:extLst>
          </p:cNvPr>
          <p:cNvCxnSpPr>
            <a:cxnSpLocks/>
          </p:cNvCxnSpPr>
          <p:nvPr/>
        </p:nvCxnSpPr>
        <p:spPr>
          <a:xfrm flipH="1">
            <a:off x="968051" y="1615882"/>
            <a:ext cx="7977166" cy="0"/>
          </a:xfrm>
          <a:prstGeom prst="line">
            <a:avLst/>
          </a:prstGeom>
          <a:ln w="6350">
            <a:solidFill>
              <a:schemeClr val="bg1">
                <a:lumMod val="75000"/>
              </a:schemeClr>
            </a:solidFill>
            <a:prstDash val="sysDot"/>
            <a:headEnd type="none" w="lg" len="lg"/>
            <a:tailEnd type="none"/>
          </a:ln>
          <a:effectLst/>
        </p:spPr>
        <p:style>
          <a:lnRef idx="2">
            <a:schemeClr val="accent1"/>
          </a:lnRef>
          <a:fillRef idx="0">
            <a:schemeClr val="accent1"/>
          </a:fillRef>
          <a:effectRef idx="1">
            <a:schemeClr val="accent1"/>
          </a:effectRef>
          <a:fontRef idx="minor">
            <a:schemeClr val="tx1"/>
          </a:fontRef>
        </p:style>
      </p:cxnSp>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1070678" cy="276999"/>
          </a:xfrm>
          <a:prstGeom prst="rect">
            <a:avLst/>
          </a:prstGeom>
          <a:noFill/>
        </p:spPr>
        <p:txBody>
          <a:bodyPr wrap="none" rtlCol="0">
            <a:spAutoFit/>
          </a:bodyPr>
          <a:lstStyle/>
          <a:p>
            <a:r>
              <a:rPr kumimoji="1" lang="en-US" altLang="ja-JP" sz="1200" b="1" dirty="0">
                <a:solidFill>
                  <a:schemeClr val="tx1">
                    <a:lumMod val="75000"/>
                    <a:lumOff val="25000"/>
                  </a:schemeClr>
                </a:solidFill>
                <a:latin typeface="Meiryo" panose="020B0604030504040204" pitchFamily="34" charset="-128"/>
                <a:ea typeface="Meiryo" panose="020B0604030504040204" pitchFamily="34" charset="-128"/>
              </a:rPr>
              <a:t>51_PERT</a:t>
            </a:r>
            <a:r>
              <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rPr>
              <a:t>図</a:t>
            </a:r>
          </a:p>
        </p:txBody>
      </p:sp>
      <p:sp>
        <p:nvSpPr>
          <p:cNvPr id="3" name="角丸四角形 2">
            <a:extLst>
              <a:ext uri="{FF2B5EF4-FFF2-40B4-BE49-F238E27FC236}">
                <a16:creationId xmlns:a16="http://schemas.microsoft.com/office/drawing/2014/main" id="{0DEB51A3-D65E-AA41-87DA-B9FC0E6BA7A4}"/>
              </a:ext>
            </a:extLst>
          </p:cNvPr>
          <p:cNvSpPr/>
          <p:nvPr/>
        </p:nvSpPr>
        <p:spPr>
          <a:xfrm>
            <a:off x="3899881" y="5421226"/>
            <a:ext cx="1254323" cy="582482"/>
          </a:xfrm>
          <a:prstGeom prst="roundRect">
            <a:avLst>
              <a:gd name="adj" fmla="val 50000"/>
            </a:avLst>
          </a:prstGeom>
          <a:pattFill prst="dkUpDiag">
            <a:fgClr>
              <a:schemeClr val="accent6">
                <a:lumMod val="20000"/>
                <a:lumOff val="80000"/>
              </a:schemeClr>
            </a:fgClr>
            <a:bgClr>
              <a:schemeClr val="bg1"/>
            </a:bgClr>
          </a:patt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grpSp>
        <p:nvGrpSpPr>
          <p:cNvPr id="5" name="グループ化 4">
            <a:extLst>
              <a:ext uri="{FF2B5EF4-FFF2-40B4-BE49-F238E27FC236}">
                <a16:creationId xmlns:a16="http://schemas.microsoft.com/office/drawing/2014/main" id="{7C02FC24-0876-4C48-BB72-AA61C724ED20}"/>
              </a:ext>
            </a:extLst>
          </p:cNvPr>
          <p:cNvGrpSpPr/>
          <p:nvPr/>
        </p:nvGrpSpPr>
        <p:grpSpPr>
          <a:xfrm>
            <a:off x="1379518" y="3115527"/>
            <a:ext cx="419380" cy="419378"/>
            <a:chOff x="1757547" y="3194462"/>
            <a:chExt cx="653144" cy="653144"/>
          </a:xfrm>
        </p:grpSpPr>
        <p:sp>
          <p:nvSpPr>
            <p:cNvPr id="6" name="円/楕円 5">
              <a:extLst>
                <a:ext uri="{FF2B5EF4-FFF2-40B4-BE49-F238E27FC236}">
                  <a16:creationId xmlns:a16="http://schemas.microsoft.com/office/drawing/2014/main" id="{AE07DC26-3DDD-5444-A75F-2A8CD988D8EA}"/>
                </a:ext>
              </a:extLst>
            </p:cNvPr>
            <p:cNvSpPr/>
            <p:nvPr/>
          </p:nvSpPr>
          <p:spPr>
            <a:xfrm>
              <a:off x="1757547" y="3194462"/>
              <a:ext cx="653144" cy="653144"/>
            </a:xfrm>
            <a:prstGeom prst="ellipse">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7" name="テキスト ボックス 6">
              <a:extLst>
                <a:ext uri="{FF2B5EF4-FFF2-40B4-BE49-F238E27FC236}">
                  <a16:creationId xmlns:a16="http://schemas.microsoft.com/office/drawing/2014/main" id="{95BFF463-F7EA-534E-AA8A-B71AB58D74E3}"/>
                </a:ext>
              </a:extLst>
            </p:cNvPr>
            <p:cNvSpPr txBox="1"/>
            <p:nvPr/>
          </p:nvSpPr>
          <p:spPr>
            <a:xfrm>
              <a:off x="1819236" y="3233433"/>
              <a:ext cx="529763" cy="575202"/>
            </a:xfrm>
            <a:prstGeom prst="rect">
              <a:avLst/>
            </a:prstGeom>
            <a:noFill/>
          </p:spPr>
          <p:txBody>
            <a:bodyPr wrap="none" rtlCol="0" anchor="ctr">
              <a:spAutoFit/>
            </a:bodyPr>
            <a:lstStyle/>
            <a:p>
              <a:pPr algn="ctr"/>
              <a:r>
                <a:rPr kumimoji="1" lang="en-US" altLang="ja-JP" b="1" dirty="0">
                  <a:solidFill>
                    <a:schemeClr val="tx1">
                      <a:lumMod val="75000"/>
                      <a:lumOff val="25000"/>
                    </a:schemeClr>
                  </a:solidFill>
                  <a:latin typeface="Meiryo" panose="020B0604030504040204" pitchFamily="34" charset="-128"/>
                  <a:ea typeface="Meiryo" panose="020B0604030504040204" pitchFamily="34" charset="-128"/>
                </a:rPr>
                <a:t>1</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grpSp>
      <p:grpSp>
        <p:nvGrpSpPr>
          <p:cNvPr id="8" name="グループ化 7">
            <a:extLst>
              <a:ext uri="{FF2B5EF4-FFF2-40B4-BE49-F238E27FC236}">
                <a16:creationId xmlns:a16="http://schemas.microsoft.com/office/drawing/2014/main" id="{BE881A3C-74AF-1B48-AAB4-E2D072D28F7A}"/>
              </a:ext>
            </a:extLst>
          </p:cNvPr>
          <p:cNvGrpSpPr/>
          <p:nvPr/>
        </p:nvGrpSpPr>
        <p:grpSpPr>
          <a:xfrm>
            <a:off x="2725035" y="3115527"/>
            <a:ext cx="419380" cy="419378"/>
            <a:chOff x="1757547" y="3194462"/>
            <a:chExt cx="653144" cy="653144"/>
          </a:xfrm>
        </p:grpSpPr>
        <p:sp>
          <p:nvSpPr>
            <p:cNvPr id="9" name="円/楕円 8">
              <a:extLst>
                <a:ext uri="{FF2B5EF4-FFF2-40B4-BE49-F238E27FC236}">
                  <a16:creationId xmlns:a16="http://schemas.microsoft.com/office/drawing/2014/main" id="{A5DE7529-2840-9F48-8AB5-EC582C3C2524}"/>
                </a:ext>
              </a:extLst>
            </p:cNvPr>
            <p:cNvSpPr/>
            <p:nvPr/>
          </p:nvSpPr>
          <p:spPr>
            <a:xfrm>
              <a:off x="1757547" y="3194462"/>
              <a:ext cx="653144" cy="653144"/>
            </a:xfrm>
            <a:prstGeom prst="ellipse">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0" name="テキスト ボックス 9">
              <a:extLst>
                <a:ext uri="{FF2B5EF4-FFF2-40B4-BE49-F238E27FC236}">
                  <a16:creationId xmlns:a16="http://schemas.microsoft.com/office/drawing/2014/main" id="{32E551E5-E3F9-5C45-B724-DE4B427231A1}"/>
                </a:ext>
              </a:extLst>
            </p:cNvPr>
            <p:cNvSpPr txBox="1"/>
            <p:nvPr/>
          </p:nvSpPr>
          <p:spPr>
            <a:xfrm>
              <a:off x="1819237" y="3233432"/>
              <a:ext cx="529763" cy="575202"/>
            </a:xfrm>
            <a:prstGeom prst="rect">
              <a:avLst/>
            </a:prstGeom>
            <a:noFill/>
          </p:spPr>
          <p:txBody>
            <a:bodyPr wrap="none" rtlCol="0" anchor="ctr">
              <a:spAutoFit/>
            </a:bodyPr>
            <a:lstStyle/>
            <a:p>
              <a:pPr algn="ctr"/>
              <a:r>
                <a:rPr kumimoji="1" lang="en-US" altLang="ja-JP" b="1" dirty="0">
                  <a:solidFill>
                    <a:schemeClr val="tx1">
                      <a:lumMod val="75000"/>
                      <a:lumOff val="25000"/>
                    </a:schemeClr>
                  </a:solidFill>
                  <a:latin typeface="Meiryo" panose="020B0604030504040204" pitchFamily="34" charset="-128"/>
                  <a:ea typeface="Meiryo" panose="020B0604030504040204" pitchFamily="34" charset="-128"/>
                </a:rPr>
                <a:t>2</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grpSp>
      <p:grpSp>
        <p:nvGrpSpPr>
          <p:cNvPr id="23" name="グループ化 22">
            <a:extLst>
              <a:ext uri="{FF2B5EF4-FFF2-40B4-BE49-F238E27FC236}">
                <a16:creationId xmlns:a16="http://schemas.microsoft.com/office/drawing/2014/main" id="{2F5DBC9E-0938-0D4E-BE8F-29348FE48512}"/>
              </a:ext>
            </a:extLst>
          </p:cNvPr>
          <p:cNvGrpSpPr/>
          <p:nvPr/>
        </p:nvGrpSpPr>
        <p:grpSpPr>
          <a:xfrm>
            <a:off x="1798898" y="2982028"/>
            <a:ext cx="926137" cy="647544"/>
            <a:chOff x="1798898" y="3042565"/>
            <a:chExt cx="926137" cy="647544"/>
          </a:xfrm>
        </p:grpSpPr>
        <p:cxnSp>
          <p:nvCxnSpPr>
            <p:cNvPr id="24" name="直線コネクタ 23">
              <a:extLst>
                <a:ext uri="{FF2B5EF4-FFF2-40B4-BE49-F238E27FC236}">
                  <a16:creationId xmlns:a16="http://schemas.microsoft.com/office/drawing/2014/main" id="{D83BD491-B829-FF49-9BA1-EEF6E6B661CD}"/>
                </a:ext>
              </a:extLst>
            </p:cNvPr>
            <p:cNvCxnSpPr>
              <a:cxnSpLocks/>
              <a:stCxn id="9" idx="2"/>
              <a:endCxn id="6" idx="6"/>
            </p:cNvCxnSpPr>
            <p:nvPr/>
          </p:nvCxnSpPr>
          <p:spPr>
            <a:xfrm flipH="1">
              <a:off x="1798898" y="3375814"/>
              <a:ext cx="926137" cy="0"/>
            </a:xfrm>
            <a:prstGeom prst="line">
              <a:avLst/>
            </a:prstGeom>
            <a:ln w="31750">
              <a:solidFill>
                <a:schemeClr val="tx1">
                  <a:lumMod val="75000"/>
                  <a:lumOff val="25000"/>
                </a:schemeClr>
              </a:solidFill>
              <a:prstDash val="solid"/>
              <a:headEnd type="stealth" w="lg" len="lg"/>
            </a:ln>
            <a:effectLst/>
          </p:spPr>
          <p:style>
            <a:lnRef idx="2">
              <a:schemeClr val="accent1"/>
            </a:lnRef>
            <a:fillRef idx="0">
              <a:schemeClr val="accent1"/>
            </a:fillRef>
            <a:effectRef idx="1">
              <a:schemeClr val="accent1"/>
            </a:effectRef>
            <a:fontRef idx="minor">
              <a:schemeClr val="tx1"/>
            </a:fontRef>
          </p:style>
        </p:cxnSp>
        <p:sp>
          <p:nvSpPr>
            <p:cNvPr id="25" name="テキスト ボックス 24">
              <a:extLst>
                <a:ext uri="{FF2B5EF4-FFF2-40B4-BE49-F238E27FC236}">
                  <a16:creationId xmlns:a16="http://schemas.microsoft.com/office/drawing/2014/main" id="{254FE80B-2E65-F34C-84B6-6BA16841A837}"/>
                </a:ext>
              </a:extLst>
            </p:cNvPr>
            <p:cNvSpPr txBox="1"/>
            <p:nvPr/>
          </p:nvSpPr>
          <p:spPr>
            <a:xfrm>
              <a:off x="1977272" y="3443888"/>
              <a:ext cx="569388" cy="246221"/>
            </a:xfrm>
            <a:prstGeom prst="rect">
              <a:avLst/>
            </a:prstGeom>
            <a:noFill/>
          </p:spPr>
          <p:txBody>
            <a:bodyPr wrap="none" rtlCol="0">
              <a:spAutoFit/>
            </a:bodyPr>
            <a:lstStyle/>
            <a:p>
              <a:pPr algn="ctr"/>
              <a:r>
                <a:rPr lang="ja-JP" altLang="en-US" sz="1000" dirty="0">
                  <a:solidFill>
                    <a:schemeClr val="tx1">
                      <a:lumMod val="75000"/>
                      <a:lumOff val="25000"/>
                    </a:schemeClr>
                  </a:solidFill>
                  <a:latin typeface="Meiryo" panose="020B0604030504040204" pitchFamily="34" charset="-128"/>
                  <a:ea typeface="Meiryo" panose="020B0604030504040204" pitchFamily="34" charset="-128"/>
                </a:rPr>
                <a:t>あああ</a:t>
              </a:r>
              <a:endParaRPr lang="en-US" altLang="ja-JP"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6" name="テキスト ボックス 25">
              <a:extLst>
                <a:ext uri="{FF2B5EF4-FFF2-40B4-BE49-F238E27FC236}">
                  <a16:creationId xmlns:a16="http://schemas.microsoft.com/office/drawing/2014/main" id="{AC10124D-6D38-734D-98BF-C2425A927440}"/>
                </a:ext>
              </a:extLst>
            </p:cNvPr>
            <p:cNvSpPr txBox="1"/>
            <p:nvPr/>
          </p:nvSpPr>
          <p:spPr>
            <a:xfrm>
              <a:off x="2010940" y="3042565"/>
              <a:ext cx="502061" cy="261610"/>
            </a:xfrm>
            <a:prstGeom prst="rect">
              <a:avLst/>
            </a:prstGeom>
            <a:noFill/>
          </p:spPr>
          <p:txBody>
            <a:bodyPr wrap="none" rtlCol="0">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00</a:t>
              </a: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分</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grpSp>
      <p:grpSp>
        <p:nvGrpSpPr>
          <p:cNvPr id="35" name="グループ化 34">
            <a:extLst>
              <a:ext uri="{FF2B5EF4-FFF2-40B4-BE49-F238E27FC236}">
                <a16:creationId xmlns:a16="http://schemas.microsoft.com/office/drawing/2014/main" id="{AC9F053E-5CD2-874B-9071-E00D7B2EA874}"/>
              </a:ext>
            </a:extLst>
          </p:cNvPr>
          <p:cNvGrpSpPr/>
          <p:nvPr/>
        </p:nvGrpSpPr>
        <p:grpSpPr>
          <a:xfrm>
            <a:off x="3397794" y="1410284"/>
            <a:ext cx="419380" cy="419378"/>
            <a:chOff x="1757547" y="3194462"/>
            <a:chExt cx="653144" cy="653144"/>
          </a:xfrm>
        </p:grpSpPr>
        <p:sp>
          <p:nvSpPr>
            <p:cNvPr id="36" name="円/楕円 35">
              <a:extLst>
                <a:ext uri="{FF2B5EF4-FFF2-40B4-BE49-F238E27FC236}">
                  <a16:creationId xmlns:a16="http://schemas.microsoft.com/office/drawing/2014/main" id="{615FC124-5FE6-9048-A989-4F1D7E55CD77}"/>
                </a:ext>
              </a:extLst>
            </p:cNvPr>
            <p:cNvSpPr/>
            <p:nvPr/>
          </p:nvSpPr>
          <p:spPr>
            <a:xfrm>
              <a:off x="1757547" y="3194462"/>
              <a:ext cx="653144" cy="653144"/>
            </a:xfrm>
            <a:prstGeom prst="ellipse">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7" name="テキスト ボックス 36">
              <a:extLst>
                <a:ext uri="{FF2B5EF4-FFF2-40B4-BE49-F238E27FC236}">
                  <a16:creationId xmlns:a16="http://schemas.microsoft.com/office/drawing/2014/main" id="{068460E4-21E4-1B42-8585-C4ACBFE59C4B}"/>
                </a:ext>
              </a:extLst>
            </p:cNvPr>
            <p:cNvSpPr txBox="1"/>
            <p:nvPr/>
          </p:nvSpPr>
          <p:spPr>
            <a:xfrm>
              <a:off x="1819237" y="3233432"/>
              <a:ext cx="529763" cy="575202"/>
            </a:xfrm>
            <a:prstGeom prst="rect">
              <a:avLst/>
            </a:prstGeom>
            <a:noFill/>
          </p:spPr>
          <p:txBody>
            <a:bodyPr wrap="none" rtlCol="0" anchor="ctr">
              <a:spAutoFit/>
            </a:bodyPr>
            <a:lstStyle/>
            <a:p>
              <a:pPr algn="ctr"/>
              <a:r>
                <a:rPr kumimoji="1" lang="en-US" altLang="ja-JP" b="1" dirty="0">
                  <a:solidFill>
                    <a:schemeClr val="tx1">
                      <a:lumMod val="75000"/>
                      <a:lumOff val="25000"/>
                    </a:schemeClr>
                  </a:solidFill>
                  <a:latin typeface="Meiryo" panose="020B0604030504040204" pitchFamily="34" charset="-128"/>
                  <a:ea typeface="Meiryo" panose="020B0604030504040204" pitchFamily="34" charset="-128"/>
                </a:rPr>
                <a:t>3</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grpSp>
      <p:cxnSp>
        <p:nvCxnSpPr>
          <p:cNvPr id="38" name="直線コネクタ 37">
            <a:extLst>
              <a:ext uri="{FF2B5EF4-FFF2-40B4-BE49-F238E27FC236}">
                <a16:creationId xmlns:a16="http://schemas.microsoft.com/office/drawing/2014/main" id="{7B993B03-A3F6-474B-89EB-DAA9C0BCAD1F}"/>
              </a:ext>
            </a:extLst>
          </p:cNvPr>
          <p:cNvCxnSpPr>
            <a:cxnSpLocks/>
            <a:endCxn id="9" idx="0"/>
          </p:cNvCxnSpPr>
          <p:nvPr/>
        </p:nvCxnSpPr>
        <p:spPr>
          <a:xfrm flipH="1">
            <a:off x="2934725" y="1619972"/>
            <a:ext cx="184838" cy="1495555"/>
          </a:xfrm>
          <a:prstGeom prst="line">
            <a:avLst/>
          </a:prstGeom>
          <a:ln w="31750">
            <a:solidFill>
              <a:schemeClr val="tx1">
                <a:lumMod val="75000"/>
                <a:lumOff val="25000"/>
              </a:schemeClr>
            </a:solidFill>
            <a:prstDash val="solid"/>
            <a:headEnd type="none" w="lg" len="lg"/>
          </a:ln>
          <a:effectLst/>
        </p:spPr>
        <p:style>
          <a:lnRef idx="2">
            <a:schemeClr val="accent1"/>
          </a:lnRef>
          <a:fillRef idx="0">
            <a:schemeClr val="accent1"/>
          </a:fillRef>
          <a:effectRef idx="1">
            <a:schemeClr val="accent1"/>
          </a:effectRef>
          <a:fontRef idx="minor">
            <a:schemeClr val="tx1"/>
          </a:fontRef>
        </p:style>
      </p:cxnSp>
      <p:cxnSp>
        <p:nvCxnSpPr>
          <p:cNvPr id="39" name="直線コネクタ 38">
            <a:extLst>
              <a:ext uri="{FF2B5EF4-FFF2-40B4-BE49-F238E27FC236}">
                <a16:creationId xmlns:a16="http://schemas.microsoft.com/office/drawing/2014/main" id="{FA01A02F-DC8F-8E41-9D27-C32369E99CB5}"/>
              </a:ext>
            </a:extLst>
          </p:cNvPr>
          <p:cNvCxnSpPr>
            <a:cxnSpLocks/>
          </p:cNvCxnSpPr>
          <p:nvPr/>
        </p:nvCxnSpPr>
        <p:spPr>
          <a:xfrm flipH="1">
            <a:off x="3109972" y="1619973"/>
            <a:ext cx="287822" cy="0"/>
          </a:xfrm>
          <a:prstGeom prst="line">
            <a:avLst/>
          </a:prstGeom>
          <a:ln w="31750">
            <a:solidFill>
              <a:schemeClr val="tx1">
                <a:lumMod val="75000"/>
                <a:lumOff val="25000"/>
              </a:schemeClr>
            </a:solidFill>
            <a:prstDash val="solid"/>
            <a:headEnd type="stealth" w="lg" len="lg"/>
          </a:ln>
          <a:effectLst/>
        </p:spPr>
        <p:style>
          <a:lnRef idx="2">
            <a:schemeClr val="accent1"/>
          </a:lnRef>
          <a:fillRef idx="0">
            <a:schemeClr val="accent1"/>
          </a:fillRef>
          <a:effectRef idx="1">
            <a:schemeClr val="accent1"/>
          </a:effectRef>
          <a:fontRef idx="minor">
            <a:schemeClr val="tx1"/>
          </a:fontRef>
        </p:style>
      </p:cxnSp>
      <p:grpSp>
        <p:nvGrpSpPr>
          <p:cNvPr id="40" name="グループ化 39">
            <a:extLst>
              <a:ext uri="{FF2B5EF4-FFF2-40B4-BE49-F238E27FC236}">
                <a16:creationId xmlns:a16="http://schemas.microsoft.com/office/drawing/2014/main" id="{B7F60B91-D1C4-6D42-80CF-F4B041A0BCEC}"/>
              </a:ext>
            </a:extLst>
          </p:cNvPr>
          <p:cNvGrpSpPr/>
          <p:nvPr/>
        </p:nvGrpSpPr>
        <p:grpSpPr>
          <a:xfrm>
            <a:off x="2421691" y="1683344"/>
            <a:ext cx="569387" cy="470888"/>
            <a:chOff x="2421691" y="2132098"/>
            <a:chExt cx="569387" cy="470888"/>
          </a:xfrm>
        </p:grpSpPr>
        <p:sp>
          <p:nvSpPr>
            <p:cNvPr id="41" name="テキスト ボックス 40">
              <a:extLst>
                <a:ext uri="{FF2B5EF4-FFF2-40B4-BE49-F238E27FC236}">
                  <a16:creationId xmlns:a16="http://schemas.microsoft.com/office/drawing/2014/main" id="{9BA27F2E-1418-A347-B8A6-5997608C9858}"/>
                </a:ext>
              </a:extLst>
            </p:cNvPr>
            <p:cNvSpPr txBox="1"/>
            <p:nvPr/>
          </p:nvSpPr>
          <p:spPr>
            <a:xfrm>
              <a:off x="2421691" y="2356765"/>
              <a:ext cx="569387" cy="246221"/>
            </a:xfrm>
            <a:prstGeom prst="rect">
              <a:avLst/>
            </a:prstGeom>
            <a:noFill/>
          </p:spPr>
          <p:txBody>
            <a:bodyPr wrap="none" rtlCol="0">
              <a:spAutoFit/>
            </a:bodyPr>
            <a:lstStyle/>
            <a:p>
              <a:pPr algn="r"/>
              <a:r>
                <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rPr>
                <a:t>あああ</a:t>
              </a:r>
            </a:p>
          </p:txBody>
        </p:sp>
        <p:sp>
          <p:nvSpPr>
            <p:cNvPr id="42" name="テキスト ボックス 41">
              <a:extLst>
                <a:ext uri="{FF2B5EF4-FFF2-40B4-BE49-F238E27FC236}">
                  <a16:creationId xmlns:a16="http://schemas.microsoft.com/office/drawing/2014/main" id="{E4666B11-D3B0-234D-95E8-A6E410F143A2}"/>
                </a:ext>
              </a:extLst>
            </p:cNvPr>
            <p:cNvSpPr txBox="1"/>
            <p:nvPr/>
          </p:nvSpPr>
          <p:spPr>
            <a:xfrm>
              <a:off x="2489016" y="2132098"/>
              <a:ext cx="502062" cy="261610"/>
            </a:xfrm>
            <a:prstGeom prst="rect">
              <a:avLst/>
            </a:prstGeom>
            <a:noFill/>
          </p:spPr>
          <p:txBody>
            <a:bodyPr wrap="none" rtlCol="0">
              <a:spAutoFit/>
            </a:bodyPr>
            <a:lstStyle/>
            <a:p>
              <a:pPr algn="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00</a:t>
              </a: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分</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grpSp>
      <p:grpSp>
        <p:nvGrpSpPr>
          <p:cNvPr id="101" name="グループ化 100">
            <a:extLst>
              <a:ext uri="{FF2B5EF4-FFF2-40B4-BE49-F238E27FC236}">
                <a16:creationId xmlns:a16="http://schemas.microsoft.com/office/drawing/2014/main" id="{B09EEBD5-3350-E147-80A0-19FCD6F6C71D}"/>
              </a:ext>
            </a:extLst>
          </p:cNvPr>
          <p:cNvGrpSpPr/>
          <p:nvPr/>
        </p:nvGrpSpPr>
        <p:grpSpPr>
          <a:xfrm>
            <a:off x="2232720" y="2408131"/>
            <a:ext cx="587976" cy="521992"/>
            <a:chOff x="3980357" y="3515721"/>
            <a:chExt cx="587976" cy="521992"/>
          </a:xfrm>
        </p:grpSpPr>
        <p:sp>
          <p:nvSpPr>
            <p:cNvPr id="102" name="正方形/長方形 101">
              <a:extLst>
                <a:ext uri="{FF2B5EF4-FFF2-40B4-BE49-F238E27FC236}">
                  <a16:creationId xmlns:a16="http://schemas.microsoft.com/office/drawing/2014/main" id="{99AFB319-2CA8-3245-99E9-825EDE66A51C}"/>
                </a:ext>
              </a:extLst>
            </p:cNvPr>
            <p:cNvSpPr/>
            <p:nvPr/>
          </p:nvSpPr>
          <p:spPr>
            <a:xfrm>
              <a:off x="3980357" y="3515721"/>
              <a:ext cx="587976" cy="521992"/>
            </a:xfrm>
            <a:prstGeom prst="rect">
              <a:avLst/>
            </a:prstGeom>
            <a:solidFill>
              <a:schemeClr val="bg1"/>
            </a:solidFill>
            <a:ln w="1270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cxnSp>
          <p:nvCxnSpPr>
            <p:cNvPr id="103" name="直線コネクタ 102">
              <a:extLst>
                <a:ext uri="{FF2B5EF4-FFF2-40B4-BE49-F238E27FC236}">
                  <a16:creationId xmlns:a16="http://schemas.microsoft.com/office/drawing/2014/main" id="{617AF62A-9926-6145-A793-9902478439E9}"/>
                </a:ext>
              </a:extLst>
            </p:cNvPr>
            <p:cNvCxnSpPr>
              <a:cxnSpLocks/>
            </p:cNvCxnSpPr>
            <p:nvPr/>
          </p:nvCxnSpPr>
          <p:spPr>
            <a:xfrm>
              <a:off x="3980357" y="3776716"/>
              <a:ext cx="587976" cy="0"/>
            </a:xfrm>
            <a:prstGeom prst="line">
              <a:avLst/>
            </a:prstGeom>
            <a:ln w="12700">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sp>
          <p:nvSpPr>
            <p:cNvPr id="104" name="テキスト ボックス 103">
              <a:extLst>
                <a:ext uri="{FF2B5EF4-FFF2-40B4-BE49-F238E27FC236}">
                  <a16:creationId xmlns:a16="http://schemas.microsoft.com/office/drawing/2014/main" id="{33A00737-164A-5A49-9617-9F938E87A565}"/>
                </a:ext>
              </a:extLst>
            </p:cNvPr>
            <p:cNvSpPr txBox="1"/>
            <p:nvPr/>
          </p:nvSpPr>
          <p:spPr>
            <a:xfrm>
              <a:off x="4066596" y="3538496"/>
              <a:ext cx="415499" cy="215444"/>
            </a:xfrm>
            <a:prstGeom prst="rect">
              <a:avLst/>
            </a:prstGeom>
            <a:noFill/>
          </p:spPr>
          <p:txBody>
            <a:bodyPr wrap="none" rtlCol="0" anchor="ctr">
              <a:spAutoFit/>
            </a:bodyPr>
            <a:lstStyle/>
            <a:p>
              <a:pPr algn="ctr"/>
              <a:r>
                <a:rPr lang="en-US" altLang="ja-JP" sz="800" dirty="0">
                  <a:solidFill>
                    <a:schemeClr val="tx1">
                      <a:lumMod val="75000"/>
                      <a:lumOff val="25000"/>
                    </a:schemeClr>
                  </a:solidFill>
                  <a:latin typeface="Meiryo" panose="020B0604030504040204" pitchFamily="34" charset="-128"/>
                  <a:ea typeface="Meiryo" panose="020B0604030504040204" pitchFamily="34" charset="-128"/>
                </a:rPr>
                <a:t>00</a:t>
              </a: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分</a:t>
              </a:r>
              <a:endPar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05" name="テキスト ボックス 104">
              <a:extLst>
                <a:ext uri="{FF2B5EF4-FFF2-40B4-BE49-F238E27FC236}">
                  <a16:creationId xmlns:a16="http://schemas.microsoft.com/office/drawing/2014/main" id="{B14B323F-FC60-0341-8BAD-089960ECA5CD}"/>
                </a:ext>
              </a:extLst>
            </p:cNvPr>
            <p:cNvSpPr txBox="1"/>
            <p:nvPr/>
          </p:nvSpPr>
          <p:spPr>
            <a:xfrm>
              <a:off x="4066596" y="3799492"/>
              <a:ext cx="415499" cy="215444"/>
            </a:xfrm>
            <a:prstGeom prst="rect">
              <a:avLst/>
            </a:prstGeom>
            <a:noFill/>
          </p:spPr>
          <p:txBody>
            <a:bodyPr wrap="none" rtlCol="0" anchor="ctr">
              <a:spAutoFit/>
            </a:bodyPr>
            <a:lstStyle/>
            <a:p>
              <a:pPr algn="ctr"/>
              <a:r>
                <a:rPr lang="en-US" altLang="ja-JP" sz="800" dirty="0">
                  <a:solidFill>
                    <a:schemeClr val="tx1">
                      <a:lumMod val="75000"/>
                      <a:lumOff val="25000"/>
                    </a:schemeClr>
                  </a:solidFill>
                  <a:latin typeface="Meiryo" panose="020B0604030504040204" pitchFamily="34" charset="-128"/>
                  <a:ea typeface="Meiryo" panose="020B0604030504040204" pitchFamily="34" charset="-128"/>
                </a:rPr>
                <a:t>00</a:t>
              </a: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分</a:t>
              </a:r>
              <a:endPar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endParaRPr>
            </a:p>
          </p:txBody>
        </p:sp>
      </p:grpSp>
      <p:grpSp>
        <p:nvGrpSpPr>
          <p:cNvPr id="106" name="グループ化 105">
            <a:extLst>
              <a:ext uri="{FF2B5EF4-FFF2-40B4-BE49-F238E27FC236}">
                <a16:creationId xmlns:a16="http://schemas.microsoft.com/office/drawing/2014/main" id="{68ACAE1C-19E3-D74D-86E9-45072A5DB27E}"/>
              </a:ext>
            </a:extLst>
          </p:cNvPr>
          <p:cNvGrpSpPr/>
          <p:nvPr/>
        </p:nvGrpSpPr>
        <p:grpSpPr>
          <a:xfrm>
            <a:off x="3311906" y="1955176"/>
            <a:ext cx="587976" cy="521992"/>
            <a:chOff x="3980357" y="3515721"/>
            <a:chExt cx="587976" cy="521992"/>
          </a:xfrm>
        </p:grpSpPr>
        <p:sp>
          <p:nvSpPr>
            <p:cNvPr id="107" name="正方形/長方形 106">
              <a:extLst>
                <a:ext uri="{FF2B5EF4-FFF2-40B4-BE49-F238E27FC236}">
                  <a16:creationId xmlns:a16="http://schemas.microsoft.com/office/drawing/2014/main" id="{42FA48AA-EAAC-A146-BA62-2A2A398F843C}"/>
                </a:ext>
              </a:extLst>
            </p:cNvPr>
            <p:cNvSpPr/>
            <p:nvPr/>
          </p:nvSpPr>
          <p:spPr>
            <a:xfrm>
              <a:off x="3980357" y="3515721"/>
              <a:ext cx="587976" cy="521992"/>
            </a:xfrm>
            <a:prstGeom prst="rect">
              <a:avLst/>
            </a:prstGeom>
            <a:solidFill>
              <a:schemeClr val="bg1"/>
            </a:solidFill>
            <a:ln w="1270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cxnSp>
          <p:nvCxnSpPr>
            <p:cNvPr id="108" name="直線コネクタ 107">
              <a:extLst>
                <a:ext uri="{FF2B5EF4-FFF2-40B4-BE49-F238E27FC236}">
                  <a16:creationId xmlns:a16="http://schemas.microsoft.com/office/drawing/2014/main" id="{63C9B2DF-73CF-2A47-B581-38BA2BA4E012}"/>
                </a:ext>
              </a:extLst>
            </p:cNvPr>
            <p:cNvCxnSpPr>
              <a:cxnSpLocks/>
            </p:cNvCxnSpPr>
            <p:nvPr/>
          </p:nvCxnSpPr>
          <p:spPr>
            <a:xfrm>
              <a:off x="3980357" y="3776716"/>
              <a:ext cx="587976" cy="0"/>
            </a:xfrm>
            <a:prstGeom prst="line">
              <a:avLst/>
            </a:prstGeom>
            <a:ln w="12700">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sp>
          <p:nvSpPr>
            <p:cNvPr id="109" name="テキスト ボックス 108">
              <a:extLst>
                <a:ext uri="{FF2B5EF4-FFF2-40B4-BE49-F238E27FC236}">
                  <a16:creationId xmlns:a16="http://schemas.microsoft.com/office/drawing/2014/main" id="{01DED30C-C728-A34F-AE19-17921198EDC1}"/>
                </a:ext>
              </a:extLst>
            </p:cNvPr>
            <p:cNvSpPr txBox="1"/>
            <p:nvPr/>
          </p:nvSpPr>
          <p:spPr>
            <a:xfrm>
              <a:off x="4066596" y="3538496"/>
              <a:ext cx="415499" cy="215444"/>
            </a:xfrm>
            <a:prstGeom prst="rect">
              <a:avLst/>
            </a:prstGeom>
            <a:noFill/>
          </p:spPr>
          <p:txBody>
            <a:bodyPr wrap="none" rtlCol="0" anchor="ctr">
              <a:spAutoFit/>
            </a:bodyPr>
            <a:lstStyle/>
            <a:p>
              <a:pPr algn="ctr"/>
              <a:r>
                <a:rPr lang="en-US" altLang="ja-JP" sz="800" dirty="0">
                  <a:solidFill>
                    <a:schemeClr val="tx1">
                      <a:lumMod val="75000"/>
                      <a:lumOff val="25000"/>
                    </a:schemeClr>
                  </a:solidFill>
                  <a:latin typeface="Meiryo" panose="020B0604030504040204" pitchFamily="34" charset="-128"/>
                  <a:ea typeface="Meiryo" panose="020B0604030504040204" pitchFamily="34" charset="-128"/>
                </a:rPr>
                <a:t>00</a:t>
              </a: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分</a:t>
              </a:r>
              <a:endPar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10" name="テキスト ボックス 109">
              <a:extLst>
                <a:ext uri="{FF2B5EF4-FFF2-40B4-BE49-F238E27FC236}">
                  <a16:creationId xmlns:a16="http://schemas.microsoft.com/office/drawing/2014/main" id="{0FB53D3E-7FC0-E64E-8466-FA53D353400D}"/>
                </a:ext>
              </a:extLst>
            </p:cNvPr>
            <p:cNvSpPr txBox="1"/>
            <p:nvPr/>
          </p:nvSpPr>
          <p:spPr>
            <a:xfrm>
              <a:off x="4066596" y="3799492"/>
              <a:ext cx="415498" cy="215444"/>
            </a:xfrm>
            <a:prstGeom prst="rect">
              <a:avLst/>
            </a:prstGeom>
            <a:noFill/>
          </p:spPr>
          <p:txBody>
            <a:bodyPr wrap="none" rtlCol="0" anchor="ctr">
              <a:spAutoFit/>
            </a:bodyPr>
            <a:lstStyle/>
            <a:p>
              <a:pPr algn="ctr"/>
              <a:r>
                <a:rPr lang="en-US" altLang="ja-JP" sz="800" dirty="0">
                  <a:solidFill>
                    <a:schemeClr val="tx1">
                      <a:lumMod val="75000"/>
                      <a:lumOff val="25000"/>
                    </a:schemeClr>
                  </a:solidFill>
                  <a:latin typeface="Meiryo" panose="020B0604030504040204" pitchFamily="34" charset="-128"/>
                  <a:ea typeface="Meiryo" panose="020B0604030504040204" pitchFamily="34" charset="-128"/>
                </a:rPr>
                <a:t>00</a:t>
              </a: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分</a:t>
              </a:r>
              <a:endPar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endParaRPr>
            </a:p>
          </p:txBody>
        </p:sp>
      </p:grpSp>
      <p:grpSp>
        <p:nvGrpSpPr>
          <p:cNvPr id="118" name="グループ化 117">
            <a:extLst>
              <a:ext uri="{FF2B5EF4-FFF2-40B4-BE49-F238E27FC236}">
                <a16:creationId xmlns:a16="http://schemas.microsoft.com/office/drawing/2014/main" id="{F031EC58-F4B5-C94A-84D0-83B92BDFDC2D}"/>
              </a:ext>
            </a:extLst>
          </p:cNvPr>
          <p:cNvGrpSpPr/>
          <p:nvPr/>
        </p:nvGrpSpPr>
        <p:grpSpPr>
          <a:xfrm>
            <a:off x="7416761" y="5418943"/>
            <a:ext cx="1200289" cy="521992"/>
            <a:chOff x="3980357" y="3515721"/>
            <a:chExt cx="587976" cy="521992"/>
          </a:xfrm>
        </p:grpSpPr>
        <p:sp>
          <p:nvSpPr>
            <p:cNvPr id="119" name="正方形/長方形 118">
              <a:extLst>
                <a:ext uri="{FF2B5EF4-FFF2-40B4-BE49-F238E27FC236}">
                  <a16:creationId xmlns:a16="http://schemas.microsoft.com/office/drawing/2014/main" id="{48ABEAC5-60C2-4743-9799-64D7D7762BA7}"/>
                </a:ext>
              </a:extLst>
            </p:cNvPr>
            <p:cNvSpPr/>
            <p:nvPr/>
          </p:nvSpPr>
          <p:spPr>
            <a:xfrm>
              <a:off x="3980357" y="3515721"/>
              <a:ext cx="587976" cy="521992"/>
            </a:xfrm>
            <a:prstGeom prst="rect">
              <a:avLst/>
            </a:prstGeom>
            <a:solidFill>
              <a:schemeClr val="bg1"/>
            </a:solidFill>
            <a:ln w="1270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cxnSp>
          <p:nvCxnSpPr>
            <p:cNvPr id="120" name="直線コネクタ 119">
              <a:extLst>
                <a:ext uri="{FF2B5EF4-FFF2-40B4-BE49-F238E27FC236}">
                  <a16:creationId xmlns:a16="http://schemas.microsoft.com/office/drawing/2014/main" id="{E8FDA2CC-ABA7-E64B-8D48-9EB26E477E1E}"/>
                </a:ext>
              </a:extLst>
            </p:cNvPr>
            <p:cNvCxnSpPr>
              <a:cxnSpLocks/>
            </p:cNvCxnSpPr>
            <p:nvPr/>
          </p:nvCxnSpPr>
          <p:spPr>
            <a:xfrm>
              <a:off x="3980357" y="3776716"/>
              <a:ext cx="587976" cy="0"/>
            </a:xfrm>
            <a:prstGeom prst="line">
              <a:avLst/>
            </a:prstGeom>
            <a:ln w="12700">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sp>
          <p:nvSpPr>
            <p:cNvPr id="121" name="テキスト ボックス 120">
              <a:extLst>
                <a:ext uri="{FF2B5EF4-FFF2-40B4-BE49-F238E27FC236}">
                  <a16:creationId xmlns:a16="http://schemas.microsoft.com/office/drawing/2014/main" id="{2C07B627-F10D-784C-A356-BF566430F8E3}"/>
                </a:ext>
              </a:extLst>
            </p:cNvPr>
            <p:cNvSpPr txBox="1"/>
            <p:nvPr/>
          </p:nvSpPr>
          <p:spPr>
            <a:xfrm>
              <a:off x="4078345" y="3538496"/>
              <a:ext cx="391997" cy="215444"/>
            </a:xfrm>
            <a:prstGeom prst="rect">
              <a:avLst/>
            </a:prstGeom>
            <a:noFill/>
          </p:spPr>
          <p:txBody>
            <a:bodyPr wrap="none" rtlCol="0" anchor="ctr">
              <a:spAutoFit/>
            </a:bodyPr>
            <a:lstStyle/>
            <a:p>
              <a:pPr algn="ctr"/>
              <a:r>
                <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rPr>
                <a:t>最早開始時刻</a:t>
              </a:r>
            </a:p>
          </p:txBody>
        </p:sp>
        <p:sp>
          <p:nvSpPr>
            <p:cNvPr id="122" name="テキスト ボックス 121">
              <a:extLst>
                <a:ext uri="{FF2B5EF4-FFF2-40B4-BE49-F238E27FC236}">
                  <a16:creationId xmlns:a16="http://schemas.microsoft.com/office/drawing/2014/main" id="{DC244921-01E1-7A4F-BAE6-C402ABC63671}"/>
                </a:ext>
              </a:extLst>
            </p:cNvPr>
            <p:cNvSpPr txBox="1"/>
            <p:nvPr/>
          </p:nvSpPr>
          <p:spPr>
            <a:xfrm>
              <a:off x="4078345" y="3799492"/>
              <a:ext cx="391997" cy="215444"/>
            </a:xfrm>
            <a:prstGeom prst="rect">
              <a:avLst/>
            </a:prstGeom>
            <a:noFill/>
          </p:spPr>
          <p:txBody>
            <a:bodyPr wrap="none" rtlCol="0" anchor="ctr">
              <a:spAutoFit/>
            </a:bodyPr>
            <a:lstStyle/>
            <a:p>
              <a:pPr algn="ctr"/>
              <a:r>
                <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rPr>
                <a:t>最遅完了時刻</a:t>
              </a:r>
            </a:p>
          </p:txBody>
        </p:sp>
      </p:grpSp>
      <p:sp>
        <p:nvSpPr>
          <p:cNvPr id="125" name="正方形/長方形 124">
            <a:extLst>
              <a:ext uri="{FF2B5EF4-FFF2-40B4-BE49-F238E27FC236}">
                <a16:creationId xmlns:a16="http://schemas.microsoft.com/office/drawing/2014/main" id="{88A6D8C5-AD36-0F4A-A53E-C456767B0A6B}"/>
              </a:ext>
            </a:extLst>
          </p:cNvPr>
          <p:cNvSpPr/>
          <p:nvPr/>
        </p:nvSpPr>
        <p:spPr>
          <a:xfrm>
            <a:off x="337288" y="682812"/>
            <a:ext cx="9231425" cy="5807441"/>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Meiryo" panose="020B0604030504040204" pitchFamily="34" charset="-128"/>
              <a:ea typeface="Meiryo" panose="020B0604030504040204" pitchFamily="34" charset="-128"/>
            </a:endParaRPr>
          </a:p>
        </p:txBody>
      </p:sp>
      <p:sp>
        <p:nvSpPr>
          <p:cNvPr id="133" name="テキスト ボックス 132">
            <a:extLst>
              <a:ext uri="{FF2B5EF4-FFF2-40B4-BE49-F238E27FC236}">
                <a16:creationId xmlns:a16="http://schemas.microsoft.com/office/drawing/2014/main" id="{2432B444-30CC-D048-9D1D-02D4915DB7B8}"/>
              </a:ext>
            </a:extLst>
          </p:cNvPr>
          <p:cNvSpPr txBox="1"/>
          <p:nvPr/>
        </p:nvSpPr>
        <p:spPr>
          <a:xfrm>
            <a:off x="7016484" y="4666104"/>
            <a:ext cx="1928734" cy="338554"/>
          </a:xfrm>
          <a:prstGeom prst="rect">
            <a:avLst/>
          </a:prstGeom>
          <a:noFill/>
        </p:spPr>
        <p:txBody>
          <a:bodyPr wrap="none" rtlCol="0" anchor="b">
            <a:spAutoFit/>
          </a:bodyPr>
          <a:lstStyle/>
          <a:p>
            <a:pPr algn="r"/>
            <a:r>
              <a:rPr lang="ja-JP" altLang="en-US" sz="800" dirty="0">
                <a:solidFill>
                  <a:schemeClr val="bg1">
                    <a:lumMod val="65000"/>
                  </a:schemeClr>
                </a:solidFill>
                <a:latin typeface="Meiryo" panose="020B0604030504040204" pitchFamily="34" charset="-128"/>
                <a:ea typeface="Meiryo" panose="020B0604030504040204" pitchFamily="34" charset="-128"/>
              </a:rPr>
              <a:t>編集用補助線</a:t>
            </a:r>
            <a:endParaRPr lang="en-US" altLang="ja-JP" sz="800" dirty="0">
              <a:solidFill>
                <a:schemeClr val="bg1">
                  <a:lumMod val="65000"/>
                </a:schemeClr>
              </a:solidFill>
              <a:latin typeface="Meiryo" panose="020B0604030504040204" pitchFamily="34" charset="-128"/>
              <a:ea typeface="Meiryo" panose="020B0604030504040204" pitchFamily="34" charset="-128"/>
            </a:endParaRPr>
          </a:p>
          <a:p>
            <a:pPr algn="r"/>
            <a:r>
              <a:rPr kumimoji="1" lang="en-US" altLang="ja-JP" sz="800" dirty="0">
                <a:solidFill>
                  <a:schemeClr val="bg1">
                    <a:lumMod val="65000"/>
                  </a:schemeClr>
                </a:solidFill>
                <a:latin typeface="Meiryo" panose="020B0604030504040204" pitchFamily="34" charset="-128"/>
                <a:ea typeface="Meiryo" panose="020B0604030504040204" pitchFamily="34" charset="-128"/>
              </a:rPr>
              <a:t>※</a:t>
            </a:r>
            <a:r>
              <a:rPr kumimoji="1" lang="ja-JP" altLang="en-US" sz="800" dirty="0">
                <a:solidFill>
                  <a:schemeClr val="bg1">
                    <a:lumMod val="65000"/>
                  </a:schemeClr>
                </a:solidFill>
                <a:latin typeface="Meiryo" panose="020B0604030504040204" pitchFamily="34" charset="-128"/>
                <a:ea typeface="Meiryo" panose="020B0604030504040204" pitchFamily="34" charset="-128"/>
              </a:rPr>
              <a:t>最終的には削除してご活用ください</a:t>
            </a:r>
          </a:p>
        </p:txBody>
      </p:sp>
      <p:grpSp>
        <p:nvGrpSpPr>
          <p:cNvPr id="44" name="グループ化 43">
            <a:extLst>
              <a:ext uri="{FF2B5EF4-FFF2-40B4-BE49-F238E27FC236}">
                <a16:creationId xmlns:a16="http://schemas.microsoft.com/office/drawing/2014/main" id="{0B96A7D0-E688-774B-8249-97F83F4E5026}"/>
              </a:ext>
            </a:extLst>
          </p:cNvPr>
          <p:cNvGrpSpPr/>
          <p:nvPr/>
        </p:nvGrpSpPr>
        <p:grpSpPr>
          <a:xfrm>
            <a:off x="6687675" y="5470249"/>
            <a:ext cx="419380" cy="419378"/>
            <a:chOff x="1757547" y="3194462"/>
            <a:chExt cx="653144" cy="653144"/>
          </a:xfrm>
        </p:grpSpPr>
        <p:sp>
          <p:nvSpPr>
            <p:cNvPr id="45" name="円/楕円 44">
              <a:extLst>
                <a:ext uri="{FF2B5EF4-FFF2-40B4-BE49-F238E27FC236}">
                  <a16:creationId xmlns:a16="http://schemas.microsoft.com/office/drawing/2014/main" id="{EFF893B6-0AE4-3C45-A36D-12A38D82A1CA}"/>
                </a:ext>
              </a:extLst>
            </p:cNvPr>
            <p:cNvSpPr/>
            <p:nvPr/>
          </p:nvSpPr>
          <p:spPr>
            <a:xfrm>
              <a:off x="1757547" y="3194462"/>
              <a:ext cx="653144" cy="653144"/>
            </a:xfrm>
            <a:prstGeom prst="ellipse">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46" name="テキスト ボックス 45">
              <a:extLst>
                <a:ext uri="{FF2B5EF4-FFF2-40B4-BE49-F238E27FC236}">
                  <a16:creationId xmlns:a16="http://schemas.microsoft.com/office/drawing/2014/main" id="{A212DAF5-B8A3-2449-A969-FB9ED9E0E96D}"/>
                </a:ext>
              </a:extLst>
            </p:cNvPr>
            <p:cNvSpPr txBox="1"/>
            <p:nvPr/>
          </p:nvSpPr>
          <p:spPr>
            <a:xfrm>
              <a:off x="1859182" y="3305331"/>
              <a:ext cx="449875" cy="431401"/>
            </a:xfrm>
            <a:prstGeom prst="rect">
              <a:avLst/>
            </a:prstGeom>
            <a:noFill/>
          </p:spPr>
          <p:txBody>
            <a:bodyPr wrap="none" rtlCol="0" anchor="ctr">
              <a:spAutoFit/>
            </a:bodyPr>
            <a:lstStyle/>
            <a:p>
              <a:pPr algn="ctr"/>
              <a:r>
                <a:rPr lang="en-US" altLang="ja-JP" sz="1200" b="1" dirty="0">
                  <a:solidFill>
                    <a:schemeClr val="tx1">
                      <a:lumMod val="75000"/>
                      <a:lumOff val="25000"/>
                    </a:schemeClr>
                  </a:solidFill>
                  <a:latin typeface="Meiryo" panose="020B0604030504040204" pitchFamily="34" charset="-128"/>
                  <a:ea typeface="Meiryo" panose="020B0604030504040204" pitchFamily="34" charset="-128"/>
                </a:rPr>
                <a:t>0</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grpSp>
      <p:grpSp>
        <p:nvGrpSpPr>
          <p:cNvPr id="47" name="グループ化 46">
            <a:extLst>
              <a:ext uri="{FF2B5EF4-FFF2-40B4-BE49-F238E27FC236}">
                <a16:creationId xmlns:a16="http://schemas.microsoft.com/office/drawing/2014/main" id="{F6284A1E-92D2-CF4A-BAC3-EA307804A2CE}"/>
              </a:ext>
            </a:extLst>
          </p:cNvPr>
          <p:cNvGrpSpPr/>
          <p:nvPr/>
        </p:nvGrpSpPr>
        <p:grpSpPr>
          <a:xfrm>
            <a:off x="5451832" y="5356164"/>
            <a:ext cx="926137" cy="647544"/>
            <a:chOff x="1798898" y="3042565"/>
            <a:chExt cx="926137" cy="647544"/>
          </a:xfrm>
        </p:grpSpPr>
        <p:cxnSp>
          <p:nvCxnSpPr>
            <p:cNvPr id="48" name="直線コネクタ 47">
              <a:extLst>
                <a:ext uri="{FF2B5EF4-FFF2-40B4-BE49-F238E27FC236}">
                  <a16:creationId xmlns:a16="http://schemas.microsoft.com/office/drawing/2014/main" id="{7FBFCF2E-92AA-F54A-BF5C-02057F38824C}"/>
                </a:ext>
              </a:extLst>
            </p:cNvPr>
            <p:cNvCxnSpPr>
              <a:cxnSpLocks/>
            </p:cNvCxnSpPr>
            <p:nvPr/>
          </p:nvCxnSpPr>
          <p:spPr>
            <a:xfrm flipH="1">
              <a:off x="1798898" y="3375814"/>
              <a:ext cx="926137" cy="0"/>
            </a:xfrm>
            <a:prstGeom prst="line">
              <a:avLst/>
            </a:prstGeom>
            <a:ln w="31750">
              <a:solidFill>
                <a:schemeClr val="tx1">
                  <a:lumMod val="75000"/>
                  <a:lumOff val="25000"/>
                </a:schemeClr>
              </a:solidFill>
              <a:prstDash val="solid"/>
              <a:headEnd type="stealth" w="lg" len="lg"/>
            </a:ln>
            <a:effectLst/>
          </p:spPr>
          <p:style>
            <a:lnRef idx="2">
              <a:schemeClr val="accent1"/>
            </a:lnRef>
            <a:fillRef idx="0">
              <a:schemeClr val="accent1"/>
            </a:fillRef>
            <a:effectRef idx="1">
              <a:schemeClr val="accent1"/>
            </a:effectRef>
            <a:fontRef idx="minor">
              <a:schemeClr val="tx1"/>
            </a:fontRef>
          </p:style>
        </p:cxnSp>
        <p:sp>
          <p:nvSpPr>
            <p:cNvPr id="49" name="テキスト ボックス 48">
              <a:extLst>
                <a:ext uri="{FF2B5EF4-FFF2-40B4-BE49-F238E27FC236}">
                  <a16:creationId xmlns:a16="http://schemas.microsoft.com/office/drawing/2014/main" id="{78DBD7EB-4BAE-5E4F-98AC-8652B15AD10F}"/>
                </a:ext>
              </a:extLst>
            </p:cNvPr>
            <p:cNvSpPr txBox="1"/>
            <p:nvPr/>
          </p:nvSpPr>
          <p:spPr>
            <a:xfrm>
              <a:off x="1977272" y="3443888"/>
              <a:ext cx="569388" cy="246221"/>
            </a:xfrm>
            <a:prstGeom prst="rect">
              <a:avLst/>
            </a:prstGeom>
            <a:noFill/>
          </p:spPr>
          <p:txBody>
            <a:bodyPr wrap="none" rtlCol="0">
              <a:spAutoFit/>
            </a:bodyPr>
            <a:lstStyle/>
            <a:p>
              <a:pPr algn="ctr"/>
              <a:r>
                <a:rPr lang="ja-JP" altLang="en-US" sz="1000" dirty="0">
                  <a:solidFill>
                    <a:schemeClr val="tx1">
                      <a:lumMod val="75000"/>
                      <a:lumOff val="25000"/>
                    </a:schemeClr>
                  </a:solidFill>
                  <a:latin typeface="Meiryo" panose="020B0604030504040204" pitchFamily="34" charset="-128"/>
                  <a:ea typeface="Meiryo" panose="020B0604030504040204" pitchFamily="34" charset="-128"/>
                </a:rPr>
                <a:t>あああ</a:t>
              </a:r>
              <a:endParaRPr lang="en-US" altLang="ja-JP"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50" name="テキスト ボックス 49">
              <a:extLst>
                <a:ext uri="{FF2B5EF4-FFF2-40B4-BE49-F238E27FC236}">
                  <a16:creationId xmlns:a16="http://schemas.microsoft.com/office/drawing/2014/main" id="{22A085BD-FBB7-D746-9426-4DE4429D51D9}"/>
                </a:ext>
              </a:extLst>
            </p:cNvPr>
            <p:cNvSpPr txBox="1"/>
            <p:nvPr/>
          </p:nvSpPr>
          <p:spPr>
            <a:xfrm>
              <a:off x="2010940" y="3042565"/>
              <a:ext cx="502061" cy="261610"/>
            </a:xfrm>
            <a:prstGeom prst="rect">
              <a:avLst/>
            </a:prstGeom>
            <a:noFill/>
          </p:spPr>
          <p:txBody>
            <a:bodyPr wrap="none" rtlCol="0">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00</a:t>
              </a: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分</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grpSp>
    </p:spTree>
    <p:extLst>
      <p:ext uri="{BB962C8B-B14F-4D97-AF65-F5344CB8AC3E}">
        <p14:creationId xmlns:p14="http://schemas.microsoft.com/office/powerpoint/2010/main" val="18369400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909480" cy="276999"/>
          </a:xfrm>
          <a:prstGeom prst="rect">
            <a:avLst/>
          </a:prstGeom>
          <a:noFill/>
        </p:spPr>
        <p:txBody>
          <a:bodyPr wrap="none" rtlCol="0">
            <a:spAutoFit/>
          </a:bodyPr>
          <a:lstStyle/>
          <a:p>
            <a:r>
              <a:rPr kumimoji="1" lang="en-US" altLang="ja-JP" sz="1200" b="1" dirty="0">
                <a:solidFill>
                  <a:schemeClr val="tx1">
                    <a:lumMod val="75000"/>
                    <a:lumOff val="25000"/>
                  </a:schemeClr>
                </a:solidFill>
                <a:latin typeface="Meiryo" panose="020B0604030504040204" pitchFamily="34" charset="-128"/>
                <a:ea typeface="Meiryo" panose="020B0604030504040204" pitchFamily="34" charset="-128"/>
              </a:rPr>
              <a:t>52_RACI</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5" name="正方形/長方形 4">
            <a:extLst>
              <a:ext uri="{FF2B5EF4-FFF2-40B4-BE49-F238E27FC236}">
                <a16:creationId xmlns:a16="http://schemas.microsoft.com/office/drawing/2014/main" id="{2A6DAA24-D240-834E-9665-6260072E7F0B}"/>
              </a:ext>
            </a:extLst>
          </p:cNvPr>
          <p:cNvSpPr/>
          <p:nvPr/>
        </p:nvSpPr>
        <p:spPr>
          <a:xfrm>
            <a:off x="337289" y="686423"/>
            <a:ext cx="9231425" cy="644870"/>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Meiryo" panose="020B0604030504040204" pitchFamily="34" charset="-128"/>
              <a:ea typeface="Meiryo" panose="020B0604030504040204" pitchFamily="34" charset="-128"/>
            </a:endParaRPr>
          </a:p>
        </p:txBody>
      </p:sp>
      <p:cxnSp>
        <p:nvCxnSpPr>
          <p:cNvPr id="8" name="直線コネクタ 7">
            <a:extLst>
              <a:ext uri="{FF2B5EF4-FFF2-40B4-BE49-F238E27FC236}">
                <a16:creationId xmlns:a16="http://schemas.microsoft.com/office/drawing/2014/main" id="{A3E7C1E9-34D0-884D-BCD0-E9C427FBC1B2}"/>
              </a:ext>
            </a:extLst>
          </p:cNvPr>
          <p:cNvCxnSpPr/>
          <p:nvPr/>
        </p:nvCxnSpPr>
        <p:spPr>
          <a:xfrm>
            <a:off x="2957022" y="686423"/>
            <a:ext cx="0" cy="5803829"/>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9" name="直線コネクタ 8">
            <a:extLst>
              <a:ext uri="{FF2B5EF4-FFF2-40B4-BE49-F238E27FC236}">
                <a16:creationId xmlns:a16="http://schemas.microsoft.com/office/drawing/2014/main" id="{3A87A144-FE43-1547-85A3-36257F99EFE1}"/>
              </a:ext>
            </a:extLst>
          </p:cNvPr>
          <p:cNvCxnSpPr/>
          <p:nvPr/>
        </p:nvCxnSpPr>
        <p:spPr>
          <a:xfrm>
            <a:off x="8246376" y="686423"/>
            <a:ext cx="0" cy="5803829"/>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1" name="テキスト ボックス 10">
            <a:extLst>
              <a:ext uri="{FF2B5EF4-FFF2-40B4-BE49-F238E27FC236}">
                <a16:creationId xmlns:a16="http://schemas.microsoft.com/office/drawing/2014/main" id="{F0C3FEC5-F291-B64A-9B4C-EB46BF0C3340}"/>
              </a:ext>
            </a:extLst>
          </p:cNvPr>
          <p:cNvSpPr txBox="1"/>
          <p:nvPr/>
        </p:nvSpPr>
        <p:spPr>
          <a:xfrm>
            <a:off x="337289" y="858328"/>
            <a:ext cx="2619733" cy="301059"/>
          </a:xfrm>
          <a:prstGeom prst="rect">
            <a:avLst/>
          </a:prstGeom>
          <a:noFill/>
        </p:spPr>
        <p:txBody>
          <a:bodyPr wrap="square" rtlCol="0" anchor="ctr">
            <a:spAutoFit/>
          </a:bodyPr>
          <a:lstStyle/>
          <a:p>
            <a:pPr algn="ctr"/>
            <a:r>
              <a:rPr lang="ja-JP" altLang="en-US" sz="1200" dirty="0">
                <a:solidFill>
                  <a:schemeClr val="tx1">
                    <a:lumMod val="85000"/>
                    <a:lumOff val="15000"/>
                  </a:schemeClr>
                </a:solidFill>
                <a:latin typeface="Meiryo" panose="020B0604030504040204" pitchFamily="34" charset="-128"/>
                <a:ea typeface="Meiryo" panose="020B0604030504040204" pitchFamily="34" charset="-128"/>
                <a:cs typeface="メイリオ"/>
              </a:rPr>
              <a:t>業務内容</a:t>
            </a:r>
            <a:endParaRPr kumimoji="1" lang="ja-JP" altLang="en-US" sz="1200" dirty="0">
              <a:solidFill>
                <a:schemeClr val="tx1">
                  <a:lumMod val="85000"/>
                  <a:lumOff val="15000"/>
                </a:schemeClr>
              </a:solidFill>
              <a:latin typeface="Meiryo" panose="020B0604030504040204" pitchFamily="34" charset="-128"/>
              <a:ea typeface="Meiryo" panose="020B0604030504040204" pitchFamily="34" charset="-128"/>
              <a:cs typeface="メイリオ"/>
            </a:endParaRPr>
          </a:p>
        </p:txBody>
      </p:sp>
      <p:cxnSp>
        <p:nvCxnSpPr>
          <p:cNvPr id="12" name="直線コネクタ 11">
            <a:extLst>
              <a:ext uri="{FF2B5EF4-FFF2-40B4-BE49-F238E27FC236}">
                <a16:creationId xmlns:a16="http://schemas.microsoft.com/office/drawing/2014/main" id="{1FE05C25-CE22-0442-9749-D9B3DCB330CC}"/>
              </a:ext>
            </a:extLst>
          </p:cNvPr>
          <p:cNvCxnSpPr/>
          <p:nvPr/>
        </p:nvCxnSpPr>
        <p:spPr>
          <a:xfrm>
            <a:off x="337288" y="1331294"/>
            <a:ext cx="9231426"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4" name="直線コネクタ 13">
            <a:extLst>
              <a:ext uri="{FF2B5EF4-FFF2-40B4-BE49-F238E27FC236}">
                <a16:creationId xmlns:a16="http://schemas.microsoft.com/office/drawing/2014/main" id="{8A02CF87-D5FB-0545-98E0-F23D6D4B38CB}"/>
              </a:ext>
            </a:extLst>
          </p:cNvPr>
          <p:cNvCxnSpPr/>
          <p:nvPr/>
        </p:nvCxnSpPr>
        <p:spPr>
          <a:xfrm>
            <a:off x="337288" y="1976163"/>
            <a:ext cx="9231426"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5" name="直線コネクタ 14">
            <a:extLst>
              <a:ext uri="{FF2B5EF4-FFF2-40B4-BE49-F238E27FC236}">
                <a16:creationId xmlns:a16="http://schemas.microsoft.com/office/drawing/2014/main" id="{003DB544-448A-734E-8828-D61D7A5C0393}"/>
              </a:ext>
            </a:extLst>
          </p:cNvPr>
          <p:cNvCxnSpPr/>
          <p:nvPr/>
        </p:nvCxnSpPr>
        <p:spPr>
          <a:xfrm>
            <a:off x="337288" y="2621033"/>
            <a:ext cx="9231426"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6" name="直線コネクタ 15">
            <a:extLst>
              <a:ext uri="{FF2B5EF4-FFF2-40B4-BE49-F238E27FC236}">
                <a16:creationId xmlns:a16="http://schemas.microsoft.com/office/drawing/2014/main" id="{45D07F7F-A185-4B46-91A2-A09D3AE5EA93}"/>
              </a:ext>
            </a:extLst>
          </p:cNvPr>
          <p:cNvCxnSpPr/>
          <p:nvPr/>
        </p:nvCxnSpPr>
        <p:spPr>
          <a:xfrm>
            <a:off x="337288" y="3265903"/>
            <a:ext cx="9231426"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7" name="直線コネクタ 16">
            <a:extLst>
              <a:ext uri="{FF2B5EF4-FFF2-40B4-BE49-F238E27FC236}">
                <a16:creationId xmlns:a16="http://schemas.microsoft.com/office/drawing/2014/main" id="{61ED46DD-892C-F849-B61F-4DA219B7DFBF}"/>
              </a:ext>
            </a:extLst>
          </p:cNvPr>
          <p:cNvCxnSpPr/>
          <p:nvPr/>
        </p:nvCxnSpPr>
        <p:spPr>
          <a:xfrm>
            <a:off x="337288" y="3910772"/>
            <a:ext cx="9231426"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8" name="直線コネクタ 17">
            <a:extLst>
              <a:ext uri="{FF2B5EF4-FFF2-40B4-BE49-F238E27FC236}">
                <a16:creationId xmlns:a16="http://schemas.microsoft.com/office/drawing/2014/main" id="{64FB77C7-7ACF-6247-B241-027FEBFF2C1A}"/>
              </a:ext>
            </a:extLst>
          </p:cNvPr>
          <p:cNvCxnSpPr/>
          <p:nvPr/>
        </p:nvCxnSpPr>
        <p:spPr>
          <a:xfrm>
            <a:off x="337288" y="4555642"/>
            <a:ext cx="9231426"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9" name="直線コネクタ 18">
            <a:extLst>
              <a:ext uri="{FF2B5EF4-FFF2-40B4-BE49-F238E27FC236}">
                <a16:creationId xmlns:a16="http://schemas.microsoft.com/office/drawing/2014/main" id="{1FA4334F-61ED-9542-9CE8-F99A6D8F829D}"/>
              </a:ext>
            </a:extLst>
          </p:cNvPr>
          <p:cNvCxnSpPr/>
          <p:nvPr/>
        </p:nvCxnSpPr>
        <p:spPr>
          <a:xfrm>
            <a:off x="337288" y="5200512"/>
            <a:ext cx="9231426"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0" name="直線コネクタ 19">
            <a:extLst>
              <a:ext uri="{FF2B5EF4-FFF2-40B4-BE49-F238E27FC236}">
                <a16:creationId xmlns:a16="http://schemas.microsoft.com/office/drawing/2014/main" id="{46A065E0-818B-DF4D-A7E9-D204CE6104B3}"/>
              </a:ext>
            </a:extLst>
          </p:cNvPr>
          <p:cNvCxnSpPr/>
          <p:nvPr/>
        </p:nvCxnSpPr>
        <p:spPr>
          <a:xfrm>
            <a:off x="337288" y="5845381"/>
            <a:ext cx="9231426"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1" name="直線コネクタ 20">
            <a:extLst>
              <a:ext uri="{FF2B5EF4-FFF2-40B4-BE49-F238E27FC236}">
                <a16:creationId xmlns:a16="http://schemas.microsoft.com/office/drawing/2014/main" id="{DEF92EC3-29E9-C34D-9EF8-5B58D21A0AB3}"/>
              </a:ext>
            </a:extLst>
          </p:cNvPr>
          <p:cNvCxnSpPr/>
          <p:nvPr/>
        </p:nvCxnSpPr>
        <p:spPr>
          <a:xfrm>
            <a:off x="4279360" y="686423"/>
            <a:ext cx="0" cy="5803829"/>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2" name="直線コネクタ 21">
            <a:extLst>
              <a:ext uri="{FF2B5EF4-FFF2-40B4-BE49-F238E27FC236}">
                <a16:creationId xmlns:a16="http://schemas.microsoft.com/office/drawing/2014/main" id="{7651EC08-AEE2-0A4E-9C96-419E8BAE513A}"/>
              </a:ext>
            </a:extLst>
          </p:cNvPr>
          <p:cNvCxnSpPr/>
          <p:nvPr/>
        </p:nvCxnSpPr>
        <p:spPr>
          <a:xfrm>
            <a:off x="5601699" y="686423"/>
            <a:ext cx="0" cy="5803829"/>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3" name="直線コネクタ 22">
            <a:extLst>
              <a:ext uri="{FF2B5EF4-FFF2-40B4-BE49-F238E27FC236}">
                <a16:creationId xmlns:a16="http://schemas.microsoft.com/office/drawing/2014/main" id="{A326C479-B301-C24B-B723-899A7FADFA29}"/>
              </a:ext>
            </a:extLst>
          </p:cNvPr>
          <p:cNvCxnSpPr/>
          <p:nvPr/>
        </p:nvCxnSpPr>
        <p:spPr>
          <a:xfrm>
            <a:off x="6924037" y="686423"/>
            <a:ext cx="0" cy="5803829"/>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75" name="正方形/長方形 74">
            <a:extLst>
              <a:ext uri="{FF2B5EF4-FFF2-40B4-BE49-F238E27FC236}">
                <a16:creationId xmlns:a16="http://schemas.microsoft.com/office/drawing/2014/main" id="{3405937D-BBD2-5F40-A79E-CB272D1ACB71}"/>
              </a:ext>
            </a:extLst>
          </p:cNvPr>
          <p:cNvSpPr/>
          <p:nvPr/>
        </p:nvSpPr>
        <p:spPr>
          <a:xfrm>
            <a:off x="337288" y="682812"/>
            <a:ext cx="9231425" cy="5807441"/>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42033348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29BD2BBD-1CEA-3747-BA59-2926C59FFD7A}"/>
              </a:ext>
            </a:extLst>
          </p:cNvPr>
          <p:cNvSpPr/>
          <p:nvPr/>
        </p:nvSpPr>
        <p:spPr>
          <a:xfrm>
            <a:off x="337288" y="682812"/>
            <a:ext cx="9231425" cy="469876"/>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 name="テキスト ボックス 9">
            <a:extLst>
              <a:ext uri="{FF2B5EF4-FFF2-40B4-BE49-F238E27FC236}">
                <a16:creationId xmlns:a16="http://schemas.microsoft.com/office/drawing/2014/main" id="{1E334278-CEE4-FD42-87D5-75B1E177255F}"/>
              </a:ext>
            </a:extLst>
          </p:cNvPr>
          <p:cNvSpPr txBox="1"/>
          <p:nvPr/>
        </p:nvSpPr>
        <p:spPr>
          <a:xfrm>
            <a:off x="631540" y="763861"/>
            <a:ext cx="2490895" cy="307777"/>
          </a:xfrm>
          <a:prstGeom prst="rect">
            <a:avLst/>
          </a:prstGeom>
          <a:noFill/>
        </p:spPr>
        <p:txBody>
          <a:bodyPr wrap="square" rtlCol="0" anchor="ctr">
            <a:spAutoFit/>
          </a:bodyPr>
          <a:lstStyle/>
          <a:p>
            <a:pPr algn="ctr"/>
            <a:r>
              <a:rPr lang="en-US" altLang="en-US" sz="1400" dirty="0">
                <a:solidFill>
                  <a:schemeClr val="tx1">
                    <a:lumMod val="75000"/>
                    <a:lumOff val="25000"/>
                  </a:schemeClr>
                </a:solidFill>
                <a:latin typeface="メイリオ"/>
                <a:ea typeface="メイリオ"/>
                <a:cs typeface="メイリオ"/>
              </a:rPr>
              <a:t>ムリ</a:t>
            </a:r>
            <a:endParaRPr kumimoji="1" lang="ja-JP" altLang="en-US" sz="1400" dirty="0">
              <a:solidFill>
                <a:schemeClr val="tx1">
                  <a:lumMod val="75000"/>
                  <a:lumOff val="25000"/>
                </a:schemeClr>
              </a:solidFill>
              <a:latin typeface="メイリオ"/>
              <a:ea typeface="メイリオ"/>
              <a:cs typeface="メイリオ"/>
            </a:endParaRPr>
          </a:p>
        </p:txBody>
      </p:sp>
      <p:sp>
        <p:nvSpPr>
          <p:cNvPr id="11" name="テキスト ボックス 10">
            <a:extLst>
              <a:ext uri="{FF2B5EF4-FFF2-40B4-BE49-F238E27FC236}">
                <a16:creationId xmlns:a16="http://schemas.microsoft.com/office/drawing/2014/main" id="{00401A81-F5C0-2F44-9131-06B9E4646FA4}"/>
              </a:ext>
            </a:extLst>
          </p:cNvPr>
          <p:cNvSpPr txBox="1"/>
          <p:nvPr/>
        </p:nvSpPr>
        <p:spPr>
          <a:xfrm>
            <a:off x="3710938" y="763861"/>
            <a:ext cx="2490895" cy="307777"/>
          </a:xfrm>
          <a:prstGeom prst="rect">
            <a:avLst/>
          </a:prstGeom>
          <a:noFill/>
        </p:spPr>
        <p:txBody>
          <a:bodyPr wrap="square" rtlCol="0" anchor="ctr">
            <a:spAutoFit/>
          </a:bodyPr>
          <a:lstStyle/>
          <a:p>
            <a:pPr algn="ctr"/>
            <a:r>
              <a:rPr lang="ja-JP" altLang="en-US" sz="1400" dirty="0">
                <a:solidFill>
                  <a:schemeClr val="tx1">
                    <a:lumMod val="75000"/>
                    <a:lumOff val="25000"/>
                  </a:schemeClr>
                </a:solidFill>
                <a:latin typeface="メイリオ"/>
                <a:ea typeface="メイリオ"/>
                <a:cs typeface="メイリオ"/>
              </a:rPr>
              <a:t>ムダ</a:t>
            </a:r>
            <a:endParaRPr kumimoji="1" lang="ja-JP" altLang="en-US" sz="1400" dirty="0">
              <a:solidFill>
                <a:schemeClr val="tx1">
                  <a:lumMod val="75000"/>
                  <a:lumOff val="25000"/>
                </a:schemeClr>
              </a:solidFill>
              <a:latin typeface="メイリオ"/>
              <a:ea typeface="メイリオ"/>
              <a:cs typeface="メイリオ"/>
            </a:endParaRPr>
          </a:p>
        </p:txBody>
      </p:sp>
      <p:sp>
        <p:nvSpPr>
          <p:cNvPr id="12" name="テキスト ボックス 11">
            <a:extLst>
              <a:ext uri="{FF2B5EF4-FFF2-40B4-BE49-F238E27FC236}">
                <a16:creationId xmlns:a16="http://schemas.microsoft.com/office/drawing/2014/main" id="{3E249787-8B6F-9F4C-BA49-0BA35E1F7465}"/>
              </a:ext>
            </a:extLst>
          </p:cNvPr>
          <p:cNvSpPr txBox="1"/>
          <p:nvPr/>
        </p:nvSpPr>
        <p:spPr>
          <a:xfrm>
            <a:off x="6790337" y="763861"/>
            <a:ext cx="2484123" cy="307777"/>
          </a:xfrm>
          <a:prstGeom prst="rect">
            <a:avLst/>
          </a:prstGeom>
          <a:noFill/>
        </p:spPr>
        <p:txBody>
          <a:bodyPr wrap="square" rtlCol="0" anchor="ctr">
            <a:spAutoFit/>
          </a:bodyPr>
          <a:lstStyle/>
          <a:p>
            <a:pPr algn="ctr"/>
            <a:r>
              <a:rPr lang="ja-JP" altLang="en-US" sz="1400" dirty="0">
                <a:solidFill>
                  <a:schemeClr val="tx1">
                    <a:lumMod val="75000"/>
                    <a:lumOff val="25000"/>
                  </a:schemeClr>
                </a:solidFill>
                <a:latin typeface="メイリオ"/>
                <a:ea typeface="メイリオ"/>
                <a:cs typeface="メイリオ"/>
              </a:rPr>
              <a:t>ムラ</a:t>
            </a:r>
            <a:endParaRPr kumimoji="1" lang="ja-JP" altLang="en-US" sz="1400" dirty="0">
              <a:solidFill>
                <a:schemeClr val="tx1">
                  <a:lumMod val="75000"/>
                  <a:lumOff val="25000"/>
                </a:schemeClr>
              </a:solidFill>
              <a:latin typeface="メイリオ"/>
              <a:ea typeface="メイリオ"/>
              <a:cs typeface="メイリオ"/>
            </a:endParaRPr>
          </a:p>
        </p:txBody>
      </p:sp>
      <p:cxnSp>
        <p:nvCxnSpPr>
          <p:cNvPr id="13" name="直線コネクタ 12">
            <a:extLst>
              <a:ext uri="{FF2B5EF4-FFF2-40B4-BE49-F238E27FC236}">
                <a16:creationId xmlns:a16="http://schemas.microsoft.com/office/drawing/2014/main" id="{F11BD05E-C407-A644-B9CA-9B3539C0C2B0}"/>
              </a:ext>
            </a:extLst>
          </p:cNvPr>
          <p:cNvCxnSpPr/>
          <p:nvPr/>
        </p:nvCxnSpPr>
        <p:spPr>
          <a:xfrm>
            <a:off x="337288" y="1152687"/>
            <a:ext cx="9231425"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60" name="正方形/長方形 59">
            <a:extLst>
              <a:ext uri="{FF2B5EF4-FFF2-40B4-BE49-F238E27FC236}">
                <a16:creationId xmlns:a16="http://schemas.microsoft.com/office/drawing/2014/main" id="{E60D8AAA-8025-F347-BBAA-BD5278C6CE57}"/>
              </a:ext>
            </a:extLst>
          </p:cNvPr>
          <p:cNvSpPr/>
          <p:nvPr/>
        </p:nvSpPr>
        <p:spPr>
          <a:xfrm>
            <a:off x="337288" y="682812"/>
            <a:ext cx="9231425" cy="5807441"/>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1728358" cy="276999"/>
          </a:xfrm>
          <a:prstGeom prst="rect">
            <a:avLst/>
          </a:prstGeom>
          <a:noFill/>
        </p:spPr>
        <p:txBody>
          <a:bodyPr wrap="none" rtlCol="0">
            <a:spAutoFit/>
          </a:bodyPr>
          <a:lstStyle/>
          <a:p>
            <a:r>
              <a:rPr kumimoji="1" lang="en-US" altLang="ja-JP" sz="1200" b="1" dirty="0">
                <a:solidFill>
                  <a:schemeClr val="tx1">
                    <a:lumMod val="75000"/>
                    <a:lumOff val="25000"/>
                  </a:schemeClr>
                </a:solidFill>
                <a:latin typeface="Meiryo" panose="020B0604030504040204" pitchFamily="34" charset="-128"/>
                <a:ea typeface="Meiryo" panose="020B0604030504040204" pitchFamily="34" charset="-128"/>
              </a:rPr>
              <a:t>53_</a:t>
            </a:r>
            <a:r>
              <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rPr>
              <a:t>ムリ・ムダ・ムラ</a:t>
            </a:r>
          </a:p>
        </p:txBody>
      </p:sp>
      <p:cxnSp>
        <p:nvCxnSpPr>
          <p:cNvPr id="7" name="直線コネクタ 6">
            <a:extLst>
              <a:ext uri="{FF2B5EF4-FFF2-40B4-BE49-F238E27FC236}">
                <a16:creationId xmlns:a16="http://schemas.microsoft.com/office/drawing/2014/main" id="{BA95C913-736D-5E43-926A-0E7FAAA1BA15}"/>
              </a:ext>
            </a:extLst>
          </p:cNvPr>
          <p:cNvCxnSpPr/>
          <p:nvPr/>
        </p:nvCxnSpPr>
        <p:spPr>
          <a:xfrm>
            <a:off x="3416687" y="682813"/>
            <a:ext cx="0" cy="580744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8" name="直線コネクタ 7">
            <a:extLst>
              <a:ext uri="{FF2B5EF4-FFF2-40B4-BE49-F238E27FC236}">
                <a16:creationId xmlns:a16="http://schemas.microsoft.com/office/drawing/2014/main" id="{BD6D8FA0-8BA6-9C42-9C0D-9CD9E1CB6580}"/>
              </a:ext>
            </a:extLst>
          </p:cNvPr>
          <p:cNvCxnSpPr/>
          <p:nvPr/>
        </p:nvCxnSpPr>
        <p:spPr>
          <a:xfrm>
            <a:off x="6496085" y="682813"/>
            <a:ext cx="0" cy="580744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00499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正方形/長方形 43">
            <a:extLst>
              <a:ext uri="{FF2B5EF4-FFF2-40B4-BE49-F238E27FC236}">
                <a16:creationId xmlns:a16="http://schemas.microsoft.com/office/drawing/2014/main" id="{FD354C2D-88F2-2048-BABB-912E69D00C99}"/>
              </a:ext>
            </a:extLst>
          </p:cNvPr>
          <p:cNvSpPr/>
          <p:nvPr/>
        </p:nvSpPr>
        <p:spPr>
          <a:xfrm>
            <a:off x="337288" y="682812"/>
            <a:ext cx="9231425" cy="5807441"/>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923651" cy="276999"/>
          </a:xfrm>
          <a:prstGeom prst="rect">
            <a:avLst/>
          </a:prstGeom>
          <a:noFill/>
        </p:spPr>
        <p:txBody>
          <a:bodyPr wrap="none" rtlCol="0">
            <a:spAutoFit/>
          </a:bodyPr>
          <a:lstStyle/>
          <a:p>
            <a:r>
              <a:rPr kumimoji="1" lang="en-US" altLang="ja-JP" sz="1200" b="1" dirty="0">
                <a:solidFill>
                  <a:schemeClr val="tx1">
                    <a:lumMod val="75000"/>
                    <a:lumOff val="25000"/>
                  </a:schemeClr>
                </a:solidFill>
                <a:latin typeface="Meiryo" panose="020B0604030504040204" pitchFamily="34" charset="-128"/>
                <a:ea typeface="Meiryo" panose="020B0604030504040204" pitchFamily="34" charset="-128"/>
              </a:rPr>
              <a:t>54_ECRS</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9" name="直線コネクタ 8">
            <a:extLst>
              <a:ext uri="{FF2B5EF4-FFF2-40B4-BE49-F238E27FC236}">
                <a16:creationId xmlns:a16="http://schemas.microsoft.com/office/drawing/2014/main" id="{B50095E6-FE4A-3647-BA90-F12B961421B5}"/>
              </a:ext>
            </a:extLst>
          </p:cNvPr>
          <p:cNvCxnSpPr>
            <a:cxnSpLocks/>
          </p:cNvCxnSpPr>
          <p:nvPr/>
        </p:nvCxnSpPr>
        <p:spPr>
          <a:xfrm>
            <a:off x="3067834" y="686424"/>
            <a:ext cx="0" cy="579922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8" name="直線コネクタ 7">
            <a:extLst>
              <a:ext uri="{FF2B5EF4-FFF2-40B4-BE49-F238E27FC236}">
                <a16:creationId xmlns:a16="http://schemas.microsoft.com/office/drawing/2014/main" id="{601CC812-1FC7-2442-9F18-31F57FCA76AF}"/>
              </a:ext>
            </a:extLst>
          </p:cNvPr>
          <p:cNvCxnSpPr>
            <a:cxnSpLocks/>
          </p:cNvCxnSpPr>
          <p:nvPr/>
        </p:nvCxnSpPr>
        <p:spPr>
          <a:xfrm>
            <a:off x="337289" y="2497178"/>
            <a:ext cx="9231425"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0" name="直線コネクタ 9">
            <a:extLst>
              <a:ext uri="{FF2B5EF4-FFF2-40B4-BE49-F238E27FC236}">
                <a16:creationId xmlns:a16="http://schemas.microsoft.com/office/drawing/2014/main" id="{78F52D23-A03D-1149-BD2A-A0A6C0986E44}"/>
              </a:ext>
            </a:extLst>
          </p:cNvPr>
          <p:cNvCxnSpPr>
            <a:cxnSpLocks/>
          </p:cNvCxnSpPr>
          <p:nvPr/>
        </p:nvCxnSpPr>
        <p:spPr>
          <a:xfrm>
            <a:off x="337289" y="3828203"/>
            <a:ext cx="9231425"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1" name="直線コネクタ 10">
            <a:extLst>
              <a:ext uri="{FF2B5EF4-FFF2-40B4-BE49-F238E27FC236}">
                <a16:creationId xmlns:a16="http://schemas.microsoft.com/office/drawing/2014/main" id="{5DAF4F21-26BA-244D-91C9-E382AB5E6E29}"/>
              </a:ext>
            </a:extLst>
          </p:cNvPr>
          <p:cNvCxnSpPr>
            <a:cxnSpLocks/>
          </p:cNvCxnSpPr>
          <p:nvPr/>
        </p:nvCxnSpPr>
        <p:spPr>
          <a:xfrm>
            <a:off x="337289" y="5159228"/>
            <a:ext cx="9231425"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3" name="直線コネクタ 12">
            <a:extLst>
              <a:ext uri="{FF2B5EF4-FFF2-40B4-BE49-F238E27FC236}">
                <a16:creationId xmlns:a16="http://schemas.microsoft.com/office/drawing/2014/main" id="{A1FC3909-6C9F-B94D-AA97-84745E74E0B3}"/>
              </a:ext>
            </a:extLst>
          </p:cNvPr>
          <p:cNvCxnSpPr>
            <a:cxnSpLocks/>
          </p:cNvCxnSpPr>
          <p:nvPr/>
        </p:nvCxnSpPr>
        <p:spPr>
          <a:xfrm>
            <a:off x="337288" y="1166153"/>
            <a:ext cx="9231425"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5" name="直線コネクタ 14">
            <a:extLst>
              <a:ext uri="{FF2B5EF4-FFF2-40B4-BE49-F238E27FC236}">
                <a16:creationId xmlns:a16="http://schemas.microsoft.com/office/drawing/2014/main" id="{E60EFA54-A7D2-5040-9171-FF677205E2E2}"/>
              </a:ext>
            </a:extLst>
          </p:cNvPr>
          <p:cNvCxnSpPr>
            <a:cxnSpLocks/>
          </p:cNvCxnSpPr>
          <p:nvPr/>
        </p:nvCxnSpPr>
        <p:spPr>
          <a:xfrm>
            <a:off x="4715262" y="686423"/>
            <a:ext cx="0" cy="579922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7" name="直線コネクタ 16">
            <a:extLst>
              <a:ext uri="{FF2B5EF4-FFF2-40B4-BE49-F238E27FC236}">
                <a16:creationId xmlns:a16="http://schemas.microsoft.com/office/drawing/2014/main" id="{C2E64C04-A556-464A-912C-2994D4302491}"/>
              </a:ext>
            </a:extLst>
          </p:cNvPr>
          <p:cNvCxnSpPr>
            <a:cxnSpLocks/>
          </p:cNvCxnSpPr>
          <p:nvPr/>
        </p:nvCxnSpPr>
        <p:spPr>
          <a:xfrm>
            <a:off x="6362691" y="688729"/>
            <a:ext cx="0" cy="579922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9" name="直線コネクタ 18">
            <a:extLst>
              <a:ext uri="{FF2B5EF4-FFF2-40B4-BE49-F238E27FC236}">
                <a16:creationId xmlns:a16="http://schemas.microsoft.com/office/drawing/2014/main" id="{682FB4F1-5FF5-4445-B949-62AB87682A31}"/>
              </a:ext>
            </a:extLst>
          </p:cNvPr>
          <p:cNvCxnSpPr>
            <a:cxnSpLocks/>
          </p:cNvCxnSpPr>
          <p:nvPr/>
        </p:nvCxnSpPr>
        <p:spPr>
          <a:xfrm>
            <a:off x="8010119" y="691033"/>
            <a:ext cx="0" cy="579922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grpSp>
        <p:nvGrpSpPr>
          <p:cNvPr id="2" name="グループ化 1">
            <a:extLst>
              <a:ext uri="{FF2B5EF4-FFF2-40B4-BE49-F238E27FC236}">
                <a16:creationId xmlns:a16="http://schemas.microsoft.com/office/drawing/2014/main" id="{8217487A-BEC2-FF47-9A8E-2799EDC0B5FC}"/>
              </a:ext>
            </a:extLst>
          </p:cNvPr>
          <p:cNvGrpSpPr/>
          <p:nvPr/>
        </p:nvGrpSpPr>
        <p:grpSpPr>
          <a:xfrm>
            <a:off x="1302453" y="785983"/>
            <a:ext cx="8072107" cy="276999"/>
            <a:chOff x="1302453" y="825978"/>
            <a:chExt cx="8072107" cy="276999"/>
          </a:xfrm>
        </p:grpSpPr>
        <p:sp>
          <p:nvSpPr>
            <p:cNvPr id="12" name="テキスト ボックス 11">
              <a:extLst>
                <a:ext uri="{FF2B5EF4-FFF2-40B4-BE49-F238E27FC236}">
                  <a16:creationId xmlns:a16="http://schemas.microsoft.com/office/drawing/2014/main" id="{5A9F5974-8C43-3845-B670-EA35A332808E}"/>
                </a:ext>
              </a:extLst>
            </p:cNvPr>
            <p:cNvSpPr txBox="1"/>
            <p:nvPr/>
          </p:nvSpPr>
          <p:spPr>
            <a:xfrm>
              <a:off x="1302453" y="825978"/>
              <a:ext cx="800219" cy="276999"/>
            </a:xfrm>
            <a:prstGeom prst="rect">
              <a:avLst/>
            </a:prstGeom>
            <a:noFill/>
          </p:spPr>
          <p:txBody>
            <a:bodyPr wrap="none" rtlCol="0" anchor="ctr">
              <a:spAutoFit/>
            </a:bodyPr>
            <a:lstStyle/>
            <a:p>
              <a:pPr algn="ct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業務内容</a:t>
              </a:r>
              <a:endParaRPr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4" name="テキスト ボックス 13">
              <a:extLst>
                <a:ext uri="{FF2B5EF4-FFF2-40B4-BE49-F238E27FC236}">
                  <a16:creationId xmlns:a16="http://schemas.microsoft.com/office/drawing/2014/main" id="{560EBEBA-9E22-AC40-B999-9FBA83F5F1AB}"/>
                </a:ext>
              </a:extLst>
            </p:cNvPr>
            <p:cNvSpPr txBox="1"/>
            <p:nvPr/>
          </p:nvSpPr>
          <p:spPr>
            <a:xfrm>
              <a:off x="3367205" y="825978"/>
              <a:ext cx="1048685" cy="276999"/>
            </a:xfrm>
            <a:prstGeom prst="rect">
              <a:avLst/>
            </a:prstGeom>
            <a:noFill/>
          </p:spPr>
          <p:txBody>
            <a:bodyPr wrap="none" rtlCol="0" anchor="ctr">
              <a:spAutoFit/>
            </a:bodyPr>
            <a:lstStyle/>
            <a:p>
              <a:pPr algn="ctr"/>
              <a:r>
                <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rPr>
                <a:t>E</a:t>
              </a: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：取り除く</a:t>
              </a:r>
            </a:p>
          </p:txBody>
        </p:sp>
        <p:sp>
          <p:nvSpPr>
            <p:cNvPr id="16" name="テキスト ボックス 15">
              <a:extLst>
                <a:ext uri="{FF2B5EF4-FFF2-40B4-BE49-F238E27FC236}">
                  <a16:creationId xmlns:a16="http://schemas.microsoft.com/office/drawing/2014/main" id="{7C161CB0-7361-0A41-A410-66D6717E5D8A}"/>
                </a:ext>
              </a:extLst>
            </p:cNvPr>
            <p:cNvSpPr txBox="1"/>
            <p:nvPr/>
          </p:nvSpPr>
          <p:spPr>
            <a:xfrm>
              <a:off x="5009826" y="825978"/>
              <a:ext cx="1058303" cy="276999"/>
            </a:xfrm>
            <a:prstGeom prst="rect">
              <a:avLst/>
            </a:prstGeom>
            <a:noFill/>
          </p:spPr>
          <p:txBody>
            <a:bodyPr wrap="none" rtlCol="0" anchor="ctr">
              <a:spAutoFit/>
            </a:bodyPr>
            <a:lstStyle/>
            <a:p>
              <a:pPr algn="ctr"/>
              <a:r>
                <a:rPr lang="en-US" altLang="ja-JP" sz="1200" dirty="0">
                  <a:solidFill>
                    <a:schemeClr val="tx1">
                      <a:lumMod val="75000"/>
                      <a:lumOff val="25000"/>
                    </a:schemeClr>
                  </a:solidFill>
                  <a:latin typeface="Meiryo" panose="020B0604030504040204" pitchFamily="34" charset="-128"/>
                  <a:ea typeface="Meiryo" panose="020B0604030504040204" pitchFamily="34" charset="-128"/>
                </a:rPr>
                <a:t>C</a:t>
              </a: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：統合する</a:t>
              </a:r>
            </a:p>
          </p:txBody>
        </p:sp>
        <p:sp>
          <p:nvSpPr>
            <p:cNvPr id="18" name="テキスト ボックス 17">
              <a:extLst>
                <a:ext uri="{FF2B5EF4-FFF2-40B4-BE49-F238E27FC236}">
                  <a16:creationId xmlns:a16="http://schemas.microsoft.com/office/drawing/2014/main" id="{301FDCDD-09A8-B34B-AD67-9F32BBDE51C2}"/>
                </a:ext>
              </a:extLst>
            </p:cNvPr>
            <p:cNvSpPr txBox="1"/>
            <p:nvPr/>
          </p:nvSpPr>
          <p:spPr>
            <a:xfrm>
              <a:off x="6579510" y="825978"/>
              <a:ext cx="1213794" cy="276999"/>
            </a:xfrm>
            <a:prstGeom prst="rect">
              <a:avLst/>
            </a:prstGeom>
            <a:noFill/>
          </p:spPr>
          <p:txBody>
            <a:bodyPr wrap="none" rtlCol="0" anchor="ctr">
              <a:spAutoFit/>
            </a:bodyPr>
            <a:lstStyle/>
            <a:p>
              <a:pPr algn="ctr"/>
              <a:r>
                <a:rPr lang="en-US" altLang="ja-JP" sz="1200" dirty="0">
                  <a:solidFill>
                    <a:schemeClr val="tx1">
                      <a:lumMod val="75000"/>
                      <a:lumOff val="25000"/>
                    </a:schemeClr>
                  </a:solidFill>
                  <a:latin typeface="Meiryo" panose="020B0604030504040204" pitchFamily="34" charset="-128"/>
                  <a:ea typeface="Meiryo" panose="020B0604030504040204" pitchFamily="34" charset="-128"/>
                </a:rPr>
                <a:t>R</a:t>
              </a: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：取り替える</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0" name="テキスト ボックス 19">
              <a:extLst>
                <a:ext uri="{FF2B5EF4-FFF2-40B4-BE49-F238E27FC236}">
                  <a16:creationId xmlns:a16="http://schemas.microsoft.com/office/drawing/2014/main" id="{680B2039-02D1-7A46-9DBB-7C64E18FC589}"/>
                </a:ext>
              </a:extLst>
            </p:cNvPr>
            <p:cNvSpPr txBox="1"/>
            <p:nvPr/>
          </p:nvSpPr>
          <p:spPr>
            <a:xfrm>
              <a:off x="8168782" y="825978"/>
              <a:ext cx="1205778" cy="276999"/>
            </a:xfrm>
            <a:prstGeom prst="rect">
              <a:avLst/>
            </a:prstGeom>
            <a:noFill/>
          </p:spPr>
          <p:txBody>
            <a:bodyPr wrap="none" rtlCol="0" anchor="ctr">
              <a:spAutoFit/>
            </a:bodyPr>
            <a:lstStyle/>
            <a:p>
              <a:pPr algn="ctr"/>
              <a:r>
                <a:rPr lang="en-US" altLang="ja-JP" sz="1200" dirty="0">
                  <a:solidFill>
                    <a:schemeClr val="tx1">
                      <a:lumMod val="75000"/>
                      <a:lumOff val="25000"/>
                    </a:schemeClr>
                  </a:solidFill>
                  <a:latin typeface="Meiryo" panose="020B0604030504040204" pitchFamily="34" charset="-128"/>
                  <a:ea typeface="Meiryo" panose="020B0604030504040204" pitchFamily="34" charset="-128"/>
                </a:rPr>
                <a:t>S</a:t>
              </a: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：簡素化する</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grpSp>
    </p:spTree>
    <p:extLst>
      <p:ext uri="{BB962C8B-B14F-4D97-AF65-F5344CB8AC3E}">
        <p14:creationId xmlns:p14="http://schemas.microsoft.com/office/powerpoint/2010/main" val="36599454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1882247" cy="276999"/>
          </a:xfrm>
          <a:prstGeom prst="rect">
            <a:avLst/>
          </a:prstGeom>
          <a:noFill/>
        </p:spPr>
        <p:txBody>
          <a:bodyPr wrap="none" rtlCol="0">
            <a:spAutoFit/>
          </a:bodyPr>
          <a:lstStyle/>
          <a:p>
            <a:r>
              <a:rPr kumimoji="1" lang="en-US" altLang="ja-JP" sz="1200" b="1" dirty="0">
                <a:solidFill>
                  <a:schemeClr val="tx1">
                    <a:lumMod val="75000"/>
                    <a:lumOff val="25000"/>
                  </a:schemeClr>
                </a:solidFill>
                <a:latin typeface="Meiryo" panose="020B0604030504040204" pitchFamily="34" charset="-128"/>
                <a:ea typeface="Meiryo" panose="020B0604030504040204" pitchFamily="34" charset="-128"/>
              </a:rPr>
              <a:t>55_</a:t>
            </a:r>
            <a:r>
              <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rPr>
              <a:t>業務改善提案シート</a:t>
            </a:r>
          </a:p>
        </p:txBody>
      </p:sp>
      <p:sp>
        <p:nvSpPr>
          <p:cNvPr id="3" name="テキスト ボックス 2">
            <a:extLst>
              <a:ext uri="{FF2B5EF4-FFF2-40B4-BE49-F238E27FC236}">
                <a16:creationId xmlns:a16="http://schemas.microsoft.com/office/drawing/2014/main" id="{2CB9D073-F106-0943-8C39-141365B2E213}"/>
              </a:ext>
            </a:extLst>
          </p:cNvPr>
          <p:cNvSpPr txBox="1"/>
          <p:nvPr/>
        </p:nvSpPr>
        <p:spPr>
          <a:xfrm>
            <a:off x="360609" y="788117"/>
            <a:ext cx="1192327" cy="277000"/>
          </a:xfrm>
          <a:prstGeom prst="rect">
            <a:avLst/>
          </a:prstGeom>
          <a:noFill/>
        </p:spPr>
        <p:txBody>
          <a:bodyPr wrap="square" rtlCol="0" anchor="ctr">
            <a:spAutoFit/>
          </a:bodyPr>
          <a:lstStyle/>
          <a:p>
            <a:r>
              <a:rPr kumimoji="1" lang="ja-JP" altLang="en-US" sz="1200" dirty="0">
                <a:solidFill>
                  <a:srgbClr val="404040"/>
                </a:solidFill>
                <a:latin typeface="Meiryo" panose="020B0604030504040204" pitchFamily="34" charset="-128"/>
                <a:ea typeface="Meiryo" panose="020B0604030504040204" pitchFamily="34" charset="-128"/>
                <a:cs typeface="メイリオ"/>
              </a:rPr>
              <a:t>タイトル：</a:t>
            </a:r>
          </a:p>
        </p:txBody>
      </p:sp>
      <p:sp>
        <p:nvSpPr>
          <p:cNvPr id="17" name="テキスト ボックス 16">
            <a:extLst>
              <a:ext uri="{FF2B5EF4-FFF2-40B4-BE49-F238E27FC236}">
                <a16:creationId xmlns:a16="http://schemas.microsoft.com/office/drawing/2014/main" id="{C947579E-3894-9E40-9047-4EFD8935509C}"/>
              </a:ext>
            </a:extLst>
          </p:cNvPr>
          <p:cNvSpPr txBox="1"/>
          <p:nvPr/>
        </p:nvSpPr>
        <p:spPr>
          <a:xfrm>
            <a:off x="5159119" y="788117"/>
            <a:ext cx="1192327" cy="277000"/>
          </a:xfrm>
          <a:prstGeom prst="rect">
            <a:avLst/>
          </a:prstGeom>
          <a:noFill/>
        </p:spPr>
        <p:txBody>
          <a:bodyPr wrap="square" rtlCol="0" anchor="ctr">
            <a:spAutoFit/>
          </a:bodyPr>
          <a:lstStyle/>
          <a:p>
            <a:r>
              <a:rPr lang="ja-JP" altLang="en-US" sz="1200" dirty="0">
                <a:solidFill>
                  <a:srgbClr val="404040"/>
                </a:solidFill>
                <a:latin typeface="Meiryo" panose="020B0604030504040204" pitchFamily="34" charset="-128"/>
                <a:ea typeface="Meiryo" panose="020B0604030504040204" pitchFamily="34" charset="-128"/>
                <a:cs typeface="メイリオ"/>
              </a:rPr>
              <a:t>作成日</a:t>
            </a:r>
            <a:endParaRPr kumimoji="1" lang="ja-JP" altLang="en-US" sz="1200" dirty="0">
              <a:solidFill>
                <a:srgbClr val="404040"/>
              </a:solidFill>
              <a:latin typeface="Meiryo" panose="020B0604030504040204" pitchFamily="34" charset="-128"/>
              <a:ea typeface="Meiryo" panose="020B0604030504040204" pitchFamily="34" charset="-128"/>
              <a:cs typeface="メイリオ"/>
            </a:endParaRPr>
          </a:p>
        </p:txBody>
      </p:sp>
      <p:sp>
        <p:nvSpPr>
          <p:cNvPr id="18" name="テキスト ボックス 17">
            <a:extLst>
              <a:ext uri="{FF2B5EF4-FFF2-40B4-BE49-F238E27FC236}">
                <a16:creationId xmlns:a16="http://schemas.microsoft.com/office/drawing/2014/main" id="{A33809C6-5547-E443-82B4-F5BBFFBFA53E}"/>
              </a:ext>
            </a:extLst>
          </p:cNvPr>
          <p:cNvSpPr txBox="1"/>
          <p:nvPr/>
        </p:nvSpPr>
        <p:spPr>
          <a:xfrm>
            <a:off x="6911909" y="785614"/>
            <a:ext cx="1192327" cy="277000"/>
          </a:xfrm>
          <a:prstGeom prst="rect">
            <a:avLst/>
          </a:prstGeom>
          <a:noFill/>
        </p:spPr>
        <p:txBody>
          <a:bodyPr wrap="square" rtlCol="0" anchor="ctr">
            <a:spAutoFit/>
          </a:bodyPr>
          <a:lstStyle/>
          <a:p>
            <a:r>
              <a:rPr lang="ja-JP" altLang="en-US" sz="1200" dirty="0">
                <a:solidFill>
                  <a:srgbClr val="404040"/>
                </a:solidFill>
                <a:latin typeface="Meiryo" panose="020B0604030504040204" pitchFamily="34" charset="-128"/>
                <a:ea typeface="Meiryo" panose="020B0604030504040204" pitchFamily="34" charset="-128"/>
                <a:cs typeface="メイリオ"/>
              </a:rPr>
              <a:t>作成者氏名</a:t>
            </a:r>
            <a:endParaRPr kumimoji="1" lang="ja-JP" altLang="en-US" sz="1200" dirty="0">
              <a:solidFill>
                <a:srgbClr val="404040"/>
              </a:solidFill>
              <a:latin typeface="Meiryo" panose="020B0604030504040204" pitchFamily="34" charset="-128"/>
              <a:ea typeface="Meiryo" panose="020B0604030504040204" pitchFamily="34" charset="-128"/>
              <a:cs typeface="メイリオ"/>
            </a:endParaRPr>
          </a:p>
        </p:txBody>
      </p:sp>
      <p:cxnSp>
        <p:nvCxnSpPr>
          <p:cNvPr id="9" name="直線コネクタ 8">
            <a:extLst>
              <a:ext uri="{FF2B5EF4-FFF2-40B4-BE49-F238E27FC236}">
                <a16:creationId xmlns:a16="http://schemas.microsoft.com/office/drawing/2014/main" id="{DD7E9EC9-5863-7148-838B-0060C4DB63FE}"/>
              </a:ext>
            </a:extLst>
          </p:cNvPr>
          <p:cNvCxnSpPr>
            <a:cxnSpLocks/>
          </p:cNvCxnSpPr>
          <p:nvPr/>
        </p:nvCxnSpPr>
        <p:spPr>
          <a:xfrm>
            <a:off x="804784" y="1151811"/>
            <a:ext cx="0" cy="5346077"/>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0" name="直線コネクタ 9">
            <a:extLst>
              <a:ext uri="{FF2B5EF4-FFF2-40B4-BE49-F238E27FC236}">
                <a16:creationId xmlns:a16="http://schemas.microsoft.com/office/drawing/2014/main" id="{52B7BF49-98C9-3349-BAE0-A759105DAAC9}"/>
              </a:ext>
            </a:extLst>
          </p:cNvPr>
          <p:cNvCxnSpPr>
            <a:cxnSpLocks/>
          </p:cNvCxnSpPr>
          <p:nvPr/>
        </p:nvCxnSpPr>
        <p:spPr>
          <a:xfrm>
            <a:off x="337290" y="2471182"/>
            <a:ext cx="9221532"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1" name="直線コネクタ 10">
            <a:extLst>
              <a:ext uri="{FF2B5EF4-FFF2-40B4-BE49-F238E27FC236}">
                <a16:creationId xmlns:a16="http://schemas.microsoft.com/office/drawing/2014/main" id="{7C10C8B6-EBA0-DF44-888D-391C453D2607}"/>
              </a:ext>
            </a:extLst>
          </p:cNvPr>
          <p:cNvCxnSpPr>
            <a:cxnSpLocks/>
          </p:cNvCxnSpPr>
          <p:nvPr/>
        </p:nvCxnSpPr>
        <p:spPr>
          <a:xfrm>
            <a:off x="337290" y="3813416"/>
            <a:ext cx="9221532"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2" name="テキスト ボックス 11">
            <a:extLst>
              <a:ext uri="{FF2B5EF4-FFF2-40B4-BE49-F238E27FC236}">
                <a16:creationId xmlns:a16="http://schemas.microsoft.com/office/drawing/2014/main" id="{B3E36998-994E-F84C-B114-243D90D80B51}"/>
              </a:ext>
            </a:extLst>
          </p:cNvPr>
          <p:cNvSpPr txBox="1"/>
          <p:nvPr/>
        </p:nvSpPr>
        <p:spPr>
          <a:xfrm>
            <a:off x="383969" y="1191139"/>
            <a:ext cx="374135" cy="1217849"/>
          </a:xfrm>
          <a:prstGeom prst="rect">
            <a:avLst/>
          </a:prstGeom>
          <a:noFill/>
        </p:spPr>
        <p:txBody>
          <a:bodyPr vert="eaVert" wrap="square" rtlCol="0" anchor="ctr">
            <a:spAutoFit/>
          </a:bodyPr>
          <a:lstStyle/>
          <a:p>
            <a:pPr algn="ctr"/>
            <a:r>
              <a:rPr lang="ja-JP" altLang="en-US" sz="1200" dirty="0">
                <a:solidFill>
                  <a:srgbClr val="404040"/>
                </a:solidFill>
                <a:latin typeface="Meiryo" panose="020B0604030504040204" pitchFamily="34" charset="-128"/>
                <a:ea typeface="Meiryo" panose="020B0604030504040204" pitchFamily="34" charset="-128"/>
                <a:cs typeface="メイリオ"/>
              </a:rPr>
              <a:t>現状</a:t>
            </a:r>
            <a:endParaRPr kumimoji="1" lang="ja-JP" altLang="en-US" sz="1200" dirty="0">
              <a:solidFill>
                <a:srgbClr val="404040"/>
              </a:solidFill>
              <a:latin typeface="Meiryo" panose="020B0604030504040204" pitchFamily="34" charset="-128"/>
              <a:ea typeface="Meiryo" panose="020B0604030504040204" pitchFamily="34" charset="-128"/>
              <a:cs typeface="メイリオ"/>
            </a:endParaRPr>
          </a:p>
        </p:txBody>
      </p:sp>
      <p:sp>
        <p:nvSpPr>
          <p:cNvPr id="13" name="テキスト ボックス 12">
            <a:extLst>
              <a:ext uri="{FF2B5EF4-FFF2-40B4-BE49-F238E27FC236}">
                <a16:creationId xmlns:a16="http://schemas.microsoft.com/office/drawing/2014/main" id="{D3F4F5E9-450F-7846-A0BE-28909DAB7626}"/>
              </a:ext>
            </a:extLst>
          </p:cNvPr>
          <p:cNvSpPr txBox="1"/>
          <p:nvPr/>
        </p:nvSpPr>
        <p:spPr>
          <a:xfrm>
            <a:off x="383969" y="2533374"/>
            <a:ext cx="374135" cy="1217849"/>
          </a:xfrm>
          <a:prstGeom prst="rect">
            <a:avLst/>
          </a:prstGeom>
          <a:noFill/>
        </p:spPr>
        <p:txBody>
          <a:bodyPr vert="eaVert" wrap="square" rtlCol="0" anchor="ctr">
            <a:spAutoFit/>
          </a:bodyPr>
          <a:lstStyle/>
          <a:p>
            <a:pPr algn="ctr"/>
            <a:r>
              <a:rPr kumimoji="1" lang="ja-JP" altLang="en-US" sz="1200" dirty="0">
                <a:solidFill>
                  <a:srgbClr val="404040"/>
                </a:solidFill>
                <a:latin typeface="Meiryo" panose="020B0604030504040204" pitchFamily="34" charset="-128"/>
                <a:ea typeface="Meiryo" panose="020B0604030504040204" pitchFamily="34" charset="-128"/>
                <a:cs typeface="メイリオ"/>
              </a:rPr>
              <a:t>改善内容</a:t>
            </a:r>
          </a:p>
        </p:txBody>
      </p:sp>
      <p:sp>
        <p:nvSpPr>
          <p:cNvPr id="14" name="テキスト ボックス 13">
            <a:extLst>
              <a:ext uri="{FF2B5EF4-FFF2-40B4-BE49-F238E27FC236}">
                <a16:creationId xmlns:a16="http://schemas.microsoft.com/office/drawing/2014/main" id="{DE06E10D-5B7E-3F4B-BAEC-32C89031A7D2}"/>
              </a:ext>
            </a:extLst>
          </p:cNvPr>
          <p:cNvSpPr txBox="1"/>
          <p:nvPr/>
        </p:nvSpPr>
        <p:spPr>
          <a:xfrm>
            <a:off x="383969" y="3875609"/>
            <a:ext cx="374135" cy="1217849"/>
          </a:xfrm>
          <a:prstGeom prst="rect">
            <a:avLst/>
          </a:prstGeom>
          <a:noFill/>
        </p:spPr>
        <p:txBody>
          <a:bodyPr vert="eaVert" wrap="square" rtlCol="0" anchor="ctr">
            <a:spAutoFit/>
          </a:bodyPr>
          <a:lstStyle/>
          <a:p>
            <a:pPr algn="ctr"/>
            <a:r>
              <a:rPr lang="ja-JP" altLang="en-US" sz="1200" dirty="0">
                <a:solidFill>
                  <a:srgbClr val="404040"/>
                </a:solidFill>
                <a:latin typeface="Meiryo" panose="020B0604030504040204" pitchFamily="34" charset="-128"/>
                <a:ea typeface="Meiryo" panose="020B0604030504040204" pitchFamily="34" charset="-128"/>
                <a:cs typeface="メイリオ"/>
              </a:rPr>
              <a:t>期待効果</a:t>
            </a:r>
            <a:endParaRPr kumimoji="1" lang="ja-JP" altLang="en-US" sz="1200" dirty="0">
              <a:solidFill>
                <a:srgbClr val="404040"/>
              </a:solidFill>
              <a:latin typeface="Meiryo" panose="020B0604030504040204" pitchFamily="34" charset="-128"/>
              <a:ea typeface="Meiryo" panose="020B0604030504040204" pitchFamily="34" charset="-128"/>
              <a:cs typeface="メイリオ"/>
            </a:endParaRPr>
          </a:p>
        </p:txBody>
      </p:sp>
      <p:cxnSp>
        <p:nvCxnSpPr>
          <p:cNvPr id="15" name="直線コネクタ 14">
            <a:extLst>
              <a:ext uri="{FF2B5EF4-FFF2-40B4-BE49-F238E27FC236}">
                <a16:creationId xmlns:a16="http://schemas.microsoft.com/office/drawing/2014/main" id="{0249F7AC-628B-994B-AE40-CE1A45B69B63}"/>
              </a:ext>
            </a:extLst>
          </p:cNvPr>
          <p:cNvCxnSpPr>
            <a:cxnSpLocks/>
          </p:cNvCxnSpPr>
          <p:nvPr/>
        </p:nvCxnSpPr>
        <p:spPr>
          <a:xfrm>
            <a:off x="337288" y="5155652"/>
            <a:ext cx="9221532"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6" name="テキスト ボックス 15">
            <a:extLst>
              <a:ext uri="{FF2B5EF4-FFF2-40B4-BE49-F238E27FC236}">
                <a16:creationId xmlns:a16="http://schemas.microsoft.com/office/drawing/2014/main" id="{ECEC880F-6315-084A-A6F7-2E5E699E5EF7}"/>
              </a:ext>
            </a:extLst>
          </p:cNvPr>
          <p:cNvSpPr txBox="1"/>
          <p:nvPr/>
        </p:nvSpPr>
        <p:spPr>
          <a:xfrm>
            <a:off x="383967" y="5217845"/>
            <a:ext cx="374135" cy="1217849"/>
          </a:xfrm>
          <a:prstGeom prst="rect">
            <a:avLst/>
          </a:prstGeom>
          <a:noFill/>
        </p:spPr>
        <p:txBody>
          <a:bodyPr vert="eaVert" wrap="square" rtlCol="0" anchor="ctr">
            <a:spAutoFit/>
          </a:bodyPr>
          <a:lstStyle/>
          <a:p>
            <a:pPr algn="ctr"/>
            <a:r>
              <a:rPr kumimoji="1" lang="ja-JP" altLang="en-US" sz="1200" dirty="0">
                <a:solidFill>
                  <a:srgbClr val="404040"/>
                </a:solidFill>
                <a:latin typeface="Meiryo" panose="020B0604030504040204" pitchFamily="34" charset="-128"/>
                <a:ea typeface="Meiryo" panose="020B0604030504040204" pitchFamily="34" charset="-128"/>
                <a:cs typeface="メイリオ"/>
              </a:rPr>
              <a:t>必要コスト</a:t>
            </a:r>
          </a:p>
        </p:txBody>
      </p:sp>
      <p:sp>
        <p:nvSpPr>
          <p:cNvPr id="30" name="正方形/長方形 29">
            <a:extLst>
              <a:ext uri="{FF2B5EF4-FFF2-40B4-BE49-F238E27FC236}">
                <a16:creationId xmlns:a16="http://schemas.microsoft.com/office/drawing/2014/main" id="{78FCE064-BC73-164A-8709-D13082066BF0}"/>
              </a:ext>
            </a:extLst>
          </p:cNvPr>
          <p:cNvSpPr/>
          <p:nvPr/>
        </p:nvSpPr>
        <p:spPr>
          <a:xfrm>
            <a:off x="337288" y="1151811"/>
            <a:ext cx="9231426" cy="5338441"/>
          </a:xfrm>
          <a:prstGeom prst="rect">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299356198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8920B90B-6DDD-2247-AB5E-BCFB27AC698D}"/>
              </a:ext>
            </a:extLst>
          </p:cNvPr>
          <p:cNvSpPr/>
          <p:nvPr/>
        </p:nvSpPr>
        <p:spPr>
          <a:xfrm>
            <a:off x="351577" y="686423"/>
            <a:ext cx="1238276" cy="5803825"/>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35231982-DAB9-5146-9FF0-74DA1C70DC66}"/>
              </a:ext>
            </a:extLst>
          </p:cNvPr>
          <p:cNvCxnSpPr/>
          <p:nvPr/>
        </p:nvCxnSpPr>
        <p:spPr>
          <a:xfrm>
            <a:off x="1589853" y="686423"/>
            <a:ext cx="0" cy="580383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2" name="テキスト ボックス 11">
            <a:extLst>
              <a:ext uri="{FF2B5EF4-FFF2-40B4-BE49-F238E27FC236}">
                <a16:creationId xmlns:a16="http://schemas.microsoft.com/office/drawing/2014/main" id="{B084F0EF-BACE-6F4B-8C33-8BA53732C4AB}"/>
              </a:ext>
            </a:extLst>
          </p:cNvPr>
          <p:cNvSpPr txBox="1"/>
          <p:nvPr/>
        </p:nvSpPr>
        <p:spPr>
          <a:xfrm>
            <a:off x="337287" y="1356012"/>
            <a:ext cx="1252565" cy="461665"/>
          </a:xfrm>
          <a:prstGeom prst="rect">
            <a:avLst/>
          </a:prstGeom>
          <a:noFill/>
        </p:spPr>
        <p:txBody>
          <a:bodyPr wrap="square" rtlCol="0">
            <a:spAutoFit/>
          </a:bodyPr>
          <a:lstStyle/>
          <a:p>
            <a:pPr algn="ctr"/>
            <a:r>
              <a:rPr lang="ja-JP" altLang="en-US" sz="1200" dirty="0">
                <a:solidFill>
                  <a:srgbClr val="404040"/>
                </a:solidFill>
                <a:latin typeface="メイリオ"/>
                <a:ea typeface="メイリオ"/>
                <a:cs typeface="メイリオ"/>
              </a:rPr>
              <a:t>ミッション</a:t>
            </a:r>
            <a:endParaRPr lang="en-US" altLang="ja-JP" sz="1200" dirty="0">
              <a:solidFill>
                <a:srgbClr val="404040"/>
              </a:solidFill>
              <a:latin typeface="メイリオ"/>
              <a:ea typeface="メイリオ"/>
              <a:cs typeface="メイリオ"/>
            </a:endParaRPr>
          </a:p>
          <a:p>
            <a:pPr algn="ctr"/>
            <a:r>
              <a:rPr kumimoji="1" lang="en-US" altLang="ja-JP" sz="1200" dirty="0">
                <a:solidFill>
                  <a:srgbClr val="404040"/>
                </a:solidFill>
                <a:latin typeface="メイリオ"/>
                <a:ea typeface="メイリオ"/>
                <a:cs typeface="メイリオ"/>
              </a:rPr>
              <a:t>MISSION</a:t>
            </a:r>
            <a:endParaRPr kumimoji="1" lang="ja-JP" altLang="en-US" dirty="0">
              <a:solidFill>
                <a:srgbClr val="404040"/>
              </a:solidFill>
              <a:latin typeface="メイリオ"/>
              <a:ea typeface="メイリオ"/>
              <a:cs typeface="メイリオ"/>
            </a:endParaRPr>
          </a:p>
        </p:txBody>
      </p:sp>
      <p:sp>
        <p:nvSpPr>
          <p:cNvPr id="13" name="テキスト ボックス 12">
            <a:extLst>
              <a:ext uri="{FF2B5EF4-FFF2-40B4-BE49-F238E27FC236}">
                <a16:creationId xmlns:a16="http://schemas.microsoft.com/office/drawing/2014/main" id="{15C429A3-ACD7-8E4D-958D-311064AA99BE}"/>
              </a:ext>
            </a:extLst>
          </p:cNvPr>
          <p:cNvSpPr txBox="1"/>
          <p:nvPr/>
        </p:nvSpPr>
        <p:spPr>
          <a:xfrm>
            <a:off x="337287" y="3290622"/>
            <a:ext cx="1252565" cy="461665"/>
          </a:xfrm>
          <a:prstGeom prst="rect">
            <a:avLst/>
          </a:prstGeom>
          <a:noFill/>
        </p:spPr>
        <p:txBody>
          <a:bodyPr wrap="square" rtlCol="0">
            <a:spAutoFit/>
          </a:bodyPr>
          <a:lstStyle/>
          <a:p>
            <a:pPr algn="ctr"/>
            <a:r>
              <a:rPr lang="ja-JP" altLang="en-US" sz="1200" dirty="0">
                <a:solidFill>
                  <a:srgbClr val="404040"/>
                </a:solidFill>
                <a:latin typeface="メイリオ"/>
                <a:ea typeface="メイリオ"/>
                <a:cs typeface="メイリオ"/>
              </a:rPr>
              <a:t>ビジョン</a:t>
            </a:r>
            <a:endParaRPr lang="en-US" altLang="ja-JP" sz="1200" dirty="0">
              <a:solidFill>
                <a:srgbClr val="404040"/>
              </a:solidFill>
              <a:latin typeface="メイリオ"/>
              <a:ea typeface="メイリオ"/>
              <a:cs typeface="メイリオ"/>
            </a:endParaRPr>
          </a:p>
          <a:p>
            <a:pPr algn="ctr"/>
            <a:r>
              <a:rPr kumimoji="1" lang="en-US" altLang="ja-JP" sz="1200" dirty="0">
                <a:solidFill>
                  <a:srgbClr val="404040"/>
                </a:solidFill>
                <a:latin typeface="メイリオ"/>
                <a:ea typeface="メイリオ"/>
                <a:cs typeface="メイリオ"/>
              </a:rPr>
              <a:t>VISION</a:t>
            </a:r>
            <a:endParaRPr kumimoji="1" lang="ja-JP" altLang="en-US" dirty="0">
              <a:solidFill>
                <a:srgbClr val="404040"/>
              </a:solidFill>
              <a:latin typeface="メイリオ"/>
              <a:ea typeface="メイリオ"/>
              <a:cs typeface="メイリオ"/>
            </a:endParaRPr>
          </a:p>
        </p:txBody>
      </p:sp>
      <p:sp>
        <p:nvSpPr>
          <p:cNvPr id="14" name="テキスト ボックス 13">
            <a:extLst>
              <a:ext uri="{FF2B5EF4-FFF2-40B4-BE49-F238E27FC236}">
                <a16:creationId xmlns:a16="http://schemas.microsoft.com/office/drawing/2014/main" id="{D275487B-71BD-1F47-B278-40009D6A7907}"/>
              </a:ext>
            </a:extLst>
          </p:cNvPr>
          <p:cNvSpPr txBox="1"/>
          <p:nvPr/>
        </p:nvSpPr>
        <p:spPr>
          <a:xfrm>
            <a:off x="337287" y="5225232"/>
            <a:ext cx="1252565" cy="461665"/>
          </a:xfrm>
          <a:prstGeom prst="rect">
            <a:avLst/>
          </a:prstGeom>
          <a:noFill/>
        </p:spPr>
        <p:txBody>
          <a:bodyPr wrap="square" rtlCol="0">
            <a:spAutoFit/>
          </a:bodyPr>
          <a:lstStyle/>
          <a:p>
            <a:pPr algn="ctr"/>
            <a:r>
              <a:rPr lang="ja-JP" altLang="en-US" sz="1200" dirty="0">
                <a:solidFill>
                  <a:srgbClr val="404040"/>
                </a:solidFill>
                <a:latin typeface="メイリオ"/>
                <a:ea typeface="メイリオ"/>
                <a:cs typeface="メイリオ"/>
              </a:rPr>
              <a:t>バリュー</a:t>
            </a:r>
            <a:endParaRPr lang="en-US" altLang="ja-JP" sz="1200" dirty="0">
              <a:solidFill>
                <a:srgbClr val="404040"/>
              </a:solidFill>
              <a:latin typeface="メイリオ"/>
              <a:ea typeface="メイリオ"/>
              <a:cs typeface="メイリオ"/>
            </a:endParaRPr>
          </a:p>
          <a:p>
            <a:pPr algn="ctr"/>
            <a:r>
              <a:rPr kumimoji="1" lang="en-US" altLang="ja-JP" sz="1200" dirty="0">
                <a:solidFill>
                  <a:srgbClr val="404040"/>
                </a:solidFill>
                <a:latin typeface="メイリオ"/>
                <a:ea typeface="メイリオ"/>
                <a:cs typeface="メイリオ"/>
              </a:rPr>
              <a:t>VALUE</a:t>
            </a:r>
            <a:endParaRPr kumimoji="1" lang="ja-JP" altLang="en-US" dirty="0">
              <a:solidFill>
                <a:srgbClr val="404040"/>
              </a:solidFill>
              <a:latin typeface="メイリオ"/>
              <a:ea typeface="メイリオ"/>
              <a:cs typeface="メイリオ"/>
            </a:endParaRPr>
          </a:p>
        </p:txBody>
      </p:sp>
      <p:sp>
        <p:nvSpPr>
          <p:cNvPr id="22" name="正方形/長方形 21">
            <a:extLst>
              <a:ext uri="{FF2B5EF4-FFF2-40B4-BE49-F238E27FC236}">
                <a16:creationId xmlns:a16="http://schemas.microsoft.com/office/drawing/2014/main" id="{D0F11B03-4C2D-5B4C-982C-E5E1169303DA}"/>
              </a:ext>
            </a:extLst>
          </p:cNvPr>
          <p:cNvSpPr/>
          <p:nvPr/>
        </p:nvSpPr>
        <p:spPr>
          <a:xfrm>
            <a:off x="337288" y="686423"/>
            <a:ext cx="9231426" cy="5803830"/>
          </a:xfrm>
          <a:prstGeom prst="rect">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2805576" cy="276999"/>
          </a:xfrm>
          <a:prstGeom prst="rect">
            <a:avLst/>
          </a:prstGeom>
          <a:noFill/>
        </p:spPr>
        <p:txBody>
          <a:bodyPr wrap="none" rtlCol="0">
            <a:spAutoFit/>
          </a:bodyPr>
          <a:lstStyle/>
          <a:p>
            <a:r>
              <a:rPr kumimoji="1" lang="en-US" altLang="ja-JP" sz="1200" b="1" dirty="0">
                <a:solidFill>
                  <a:schemeClr val="tx1">
                    <a:lumMod val="75000"/>
                    <a:lumOff val="25000"/>
                  </a:schemeClr>
                </a:solidFill>
                <a:latin typeface="Meiryo" panose="020B0604030504040204" pitchFamily="34" charset="-128"/>
                <a:ea typeface="Meiryo" panose="020B0604030504040204" pitchFamily="34" charset="-128"/>
              </a:rPr>
              <a:t>56</a:t>
            </a:r>
            <a:r>
              <a:rPr lang="en-US" altLang="ja-JP" sz="1200" b="1" dirty="0">
                <a:solidFill>
                  <a:schemeClr val="tx1">
                    <a:lumMod val="75000"/>
                    <a:lumOff val="25000"/>
                  </a:schemeClr>
                </a:solidFill>
                <a:latin typeface="Meiryo" panose="020B0604030504040204" pitchFamily="34" charset="-128"/>
                <a:ea typeface="Meiryo" panose="020B0604030504040204" pitchFamily="34" charset="-128"/>
              </a:rPr>
              <a:t>_</a:t>
            </a:r>
            <a:r>
              <a:rPr lang="ja-JP" altLang="en-US" sz="1200" b="1" dirty="0">
                <a:solidFill>
                  <a:schemeClr val="tx1">
                    <a:lumMod val="75000"/>
                    <a:lumOff val="25000"/>
                  </a:schemeClr>
                </a:solidFill>
                <a:latin typeface="Meiryo" panose="020B0604030504040204" pitchFamily="34" charset="-128"/>
                <a:ea typeface="Meiryo" panose="020B0604030504040204" pitchFamily="34" charset="-128"/>
              </a:rPr>
              <a:t>ミッション・ビジョン・バリュー</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5" name="直線コネクタ 4">
            <a:extLst>
              <a:ext uri="{FF2B5EF4-FFF2-40B4-BE49-F238E27FC236}">
                <a16:creationId xmlns:a16="http://schemas.microsoft.com/office/drawing/2014/main" id="{C6D347E7-ACF5-B141-8998-D156475D455B}"/>
              </a:ext>
            </a:extLst>
          </p:cNvPr>
          <p:cNvCxnSpPr/>
          <p:nvPr/>
        </p:nvCxnSpPr>
        <p:spPr>
          <a:xfrm>
            <a:off x="337288" y="2621028"/>
            <a:ext cx="9231426"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6" name="直線コネクタ 5">
            <a:extLst>
              <a:ext uri="{FF2B5EF4-FFF2-40B4-BE49-F238E27FC236}">
                <a16:creationId xmlns:a16="http://schemas.microsoft.com/office/drawing/2014/main" id="{5C171E44-2F5B-A942-AE5B-2C31CF5EF105}"/>
              </a:ext>
            </a:extLst>
          </p:cNvPr>
          <p:cNvCxnSpPr/>
          <p:nvPr/>
        </p:nvCxnSpPr>
        <p:spPr>
          <a:xfrm>
            <a:off x="337288" y="6490248"/>
            <a:ext cx="9231426"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7" name="直線コネクタ 6">
            <a:extLst>
              <a:ext uri="{FF2B5EF4-FFF2-40B4-BE49-F238E27FC236}">
                <a16:creationId xmlns:a16="http://schemas.microsoft.com/office/drawing/2014/main" id="{F0C0A216-703B-5D4E-9BA6-C95590A58C47}"/>
              </a:ext>
            </a:extLst>
          </p:cNvPr>
          <p:cNvCxnSpPr/>
          <p:nvPr/>
        </p:nvCxnSpPr>
        <p:spPr>
          <a:xfrm>
            <a:off x="337288" y="686418"/>
            <a:ext cx="9221201"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0" name="直線コネクタ 9">
            <a:extLst>
              <a:ext uri="{FF2B5EF4-FFF2-40B4-BE49-F238E27FC236}">
                <a16:creationId xmlns:a16="http://schemas.microsoft.com/office/drawing/2014/main" id="{E70C51ED-8645-094B-AE73-9BFD7AC7FECC}"/>
              </a:ext>
            </a:extLst>
          </p:cNvPr>
          <p:cNvCxnSpPr/>
          <p:nvPr/>
        </p:nvCxnSpPr>
        <p:spPr>
          <a:xfrm>
            <a:off x="337288" y="4555639"/>
            <a:ext cx="9231426"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22578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6617679F-E1EE-1A4E-95F9-15D2C3FF894A}"/>
              </a:ext>
            </a:extLst>
          </p:cNvPr>
          <p:cNvSpPr txBox="1"/>
          <p:nvPr/>
        </p:nvSpPr>
        <p:spPr>
          <a:xfrm>
            <a:off x="463308" y="238540"/>
            <a:ext cx="1574470" cy="276999"/>
          </a:xfrm>
          <a:prstGeom prst="rect">
            <a:avLst/>
          </a:prstGeom>
          <a:noFill/>
        </p:spPr>
        <p:txBody>
          <a:bodyPr wrap="none" rtlCol="0">
            <a:spAutoFit/>
          </a:bodyPr>
          <a:lstStyle/>
          <a:p>
            <a:r>
              <a:rPr kumimoji="1" lang="en-US" altLang="ja-JP" sz="1200" b="1" dirty="0">
                <a:solidFill>
                  <a:schemeClr val="tx1">
                    <a:lumMod val="75000"/>
                    <a:lumOff val="25000"/>
                  </a:schemeClr>
                </a:solidFill>
                <a:latin typeface="Meiryo" panose="020B0604030504040204" pitchFamily="34" charset="-128"/>
                <a:ea typeface="Meiryo" panose="020B0604030504040204" pitchFamily="34" charset="-128"/>
              </a:rPr>
              <a:t>05_</a:t>
            </a:r>
            <a:r>
              <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rPr>
              <a:t>ロジックツリー</a:t>
            </a:r>
          </a:p>
        </p:txBody>
      </p:sp>
      <p:sp>
        <p:nvSpPr>
          <p:cNvPr id="45" name="正方形/長方形 44">
            <a:extLst>
              <a:ext uri="{FF2B5EF4-FFF2-40B4-BE49-F238E27FC236}">
                <a16:creationId xmlns:a16="http://schemas.microsoft.com/office/drawing/2014/main" id="{5FA53AC5-A60A-5A4F-9B70-45765DB28158}"/>
              </a:ext>
            </a:extLst>
          </p:cNvPr>
          <p:cNvSpPr/>
          <p:nvPr/>
        </p:nvSpPr>
        <p:spPr>
          <a:xfrm>
            <a:off x="337288" y="686423"/>
            <a:ext cx="9231426" cy="5803830"/>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61" name="直線コネクタ 66"/>
          <p:cNvCxnSpPr>
            <a:stCxn id="55" idx="3"/>
            <a:endCxn id="10" idx="1"/>
          </p:cNvCxnSpPr>
          <p:nvPr/>
        </p:nvCxnSpPr>
        <p:spPr>
          <a:xfrm flipV="1">
            <a:off x="3085796" y="1799094"/>
            <a:ext cx="657267" cy="1730724"/>
          </a:xfrm>
          <a:prstGeom prst="bentConnector3">
            <a:avLst>
              <a:gd name="adj1" fmla="val 50000"/>
            </a:avLst>
          </a:prstGeom>
          <a:ln w="19050">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cxnSp>
        <p:nvCxnSpPr>
          <p:cNvPr id="62" name="直線コネクタ 66"/>
          <p:cNvCxnSpPr>
            <a:cxnSpLocks/>
            <a:stCxn id="55" idx="3"/>
            <a:endCxn id="112" idx="1"/>
          </p:cNvCxnSpPr>
          <p:nvPr/>
        </p:nvCxnSpPr>
        <p:spPr>
          <a:xfrm>
            <a:off x="3085796" y="3529818"/>
            <a:ext cx="657267" cy="1730723"/>
          </a:xfrm>
          <a:prstGeom prst="bentConnector3">
            <a:avLst>
              <a:gd name="adj1" fmla="val 50000"/>
            </a:avLst>
          </a:prstGeom>
          <a:ln w="19050">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cxnSp>
        <p:nvCxnSpPr>
          <p:cNvPr id="63" name="直線コネクタ 62"/>
          <p:cNvCxnSpPr>
            <a:cxnSpLocks/>
            <a:stCxn id="55" idx="3"/>
            <a:endCxn id="95" idx="1"/>
          </p:cNvCxnSpPr>
          <p:nvPr/>
        </p:nvCxnSpPr>
        <p:spPr>
          <a:xfrm>
            <a:off x="3085796" y="3529818"/>
            <a:ext cx="657267" cy="0"/>
          </a:xfrm>
          <a:prstGeom prst="line">
            <a:avLst/>
          </a:prstGeom>
          <a:ln w="19050">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sp>
        <p:nvSpPr>
          <p:cNvPr id="55" name="角丸四角形 54"/>
          <p:cNvSpPr/>
          <p:nvPr/>
        </p:nvSpPr>
        <p:spPr>
          <a:xfrm>
            <a:off x="665922" y="3324151"/>
            <a:ext cx="2419874" cy="411333"/>
          </a:xfrm>
          <a:prstGeom prst="roundRect">
            <a:avLst>
              <a:gd name="adj" fmla="val 0"/>
            </a:avLst>
          </a:prstGeom>
          <a:solidFill>
            <a:schemeClr val="bg1"/>
          </a:solidFill>
          <a:ln w="190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solidFill>
                <a:schemeClr val="tx1">
                  <a:lumMod val="75000"/>
                  <a:lumOff val="25000"/>
                </a:schemeClr>
              </a:solidFill>
            </a:endParaRPr>
          </a:p>
        </p:txBody>
      </p:sp>
      <p:cxnSp>
        <p:nvCxnSpPr>
          <p:cNvPr id="110" name="直線コネクタ 66"/>
          <p:cNvCxnSpPr>
            <a:stCxn id="10" idx="3"/>
            <a:endCxn id="39" idx="1"/>
          </p:cNvCxnSpPr>
          <p:nvPr/>
        </p:nvCxnSpPr>
        <p:spPr>
          <a:xfrm flipV="1">
            <a:off x="6162937" y="1239729"/>
            <a:ext cx="657269" cy="559365"/>
          </a:xfrm>
          <a:prstGeom prst="bentConnector3">
            <a:avLst>
              <a:gd name="adj1" fmla="val 50000"/>
            </a:avLst>
          </a:prstGeom>
          <a:ln w="19050">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cxnSp>
        <p:nvCxnSpPr>
          <p:cNvPr id="113" name="直線コネクタ 66"/>
          <p:cNvCxnSpPr>
            <a:cxnSpLocks/>
            <a:stCxn id="10" idx="3"/>
            <a:endCxn id="49" idx="1"/>
          </p:cNvCxnSpPr>
          <p:nvPr/>
        </p:nvCxnSpPr>
        <p:spPr>
          <a:xfrm>
            <a:off x="6162937" y="1799094"/>
            <a:ext cx="657269" cy="559365"/>
          </a:xfrm>
          <a:prstGeom prst="bentConnector3">
            <a:avLst>
              <a:gd name="adj1" fmla="val 50000"/>
            </a:avLst>
          </a:prstGeom>
          <a:ln w="19050">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sp>
        <p:nvSpPr>
          <p:cNvPr id="10" name="角丸四角形 9"/>
          <p:cNvSpPr/>
          <p:nvPr/>
        </p:nvSpPr>
        <p:spPr>
          <a:xfrm>
            <a:off x="3743063" y="1593427"/>
            <a:ext cx="2419874" cy="411333"/>
          </a:xfrm>
          <a:prstGeom prst="roundRect">
            <a:avLst>
              <a:gd name="adj" fmla="val 0"/>
            </a:avLst>
          </a:prstGeom>
          <a:solidFill>
            <a:schemeClr val="bg1"/>
          </a:solidFill>
          <a:ln w="190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solidFill>
                <a:schemeClr val="tx1">
                  <a:lumMod val="75000"/>
                  <a:lumOff val="25000"/>
                </a:schemeClr>
              </a:solidFill>
            </a:endParaRPr>
          </a:p>
        </p:txBody>
      </p:sp>
      <p:sp>
        <p:nvSpPr>
          <p:cNvPr id="39" name="角丸四角形 38"/>
          <p:cNvSpPr/>
          <p:nvPr/>
        </p:nvSpPr>
        <p:spPr>
          <a:xfrm>
            <a:off x="6820206" y="1034062"/>
            <a:ext cx="2419874" cy="411333"/>
          </a:xfrm>
          <a:prstGeom prst="roundRect">
            <a:avLst>
              <a:gd name="adj" fmla="val 0"/>
            </a:avLst>
          </a:prstGeom>
          <a:solidFill>
            <a:schemeClr val="bg1"/>
          </a:solidFill>
          <a:ln w="190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lumMod val="75000"/>
                  <a:lumOff val="25000"/>
                </a:schemeClr>
              </a:solidFill>
            </a:endParaRPr>
          </a:p>
        </p:txBody>
      </p:sp>
      <p:sp>
        <p:nvSpPr>
          <p:cNvPr id="40" name="角丸四角形 39"/>
          <p:cNvSpPr/>
          <p:nvPr/>
        </p:nvSpPr>
        <p:spPr>
          <a:xfrm>
            <a:off x="6820206" y="1593427"/>
            <a:ext cx="2419874" cy="411333"/>
          </a:xfrm>
          <a:prstGeom prst="roundRect">
            <a:avLst>
              <a:gd name="adj" fmla="val 0"/>
            </a:avLst>
          </a:prstGeom>
          <a:solidFill>
            <a:schemeClr val="bg1"/>
          </a:solid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solidFill>
                <a:schemeClr val="tx1">
                  <a:lumMod val="75000"/>
                  <a:lumOff val="25000"/>
                </a:schemeClr>
              </a:solidFill>
            </a:endParaRPr>
          </a:p>
        </p:txBody>
      </p:sp>
      <p:sp>
        <p:nvSpPr>
          <p:cNvPr id="49" name="角丸四角形 48">
            <a:extLst>
              <a:ext uri="{FF2B5EF4-FFF2-40B4-BE49-F238E27FC236}">
                <a16:creationId xmlns:a16="http://schemas.microsoft.com/office/drawing/2014/main" id="{91553AFD-CBA8-1E4C-B4AB-5757B103A02A}"/>
              </a:ext>
            </a:extLst>
          </p:cNvPr>
          <p:cNvSpPr/>
          <p:nvPr/>
        </p:nvSpPr>
        <p:spPr>
          <a:xfrm>
            <a:off x="6820206" y="2152792"/>
            <a:ext cx="2419874" cy="411333"/>
          </a:xfrm>
          <a:prstGeom prst="roundRect">
            <a:avLst>
              <a:gd name="adj" fmla="val 0"/>
            </a:avLst>
          </a:prstGeom>
          <a:solidFill>
            <a:schemeClr val="bg1"/>
          </a:solidFill>
          <a:ln w="190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solidFill>
                <a:schemeClr val="tx1">
                  <a:lumMod val="75000"/>
                  <a:lumOff val="25000"/>
                </a:schemeClr>
              </a:solidFill>
            </a:endParaRPr>
          </a:p>
        </p:txBody>
      </p:sp>
      <p:cxnSp>
        <p:nvCxnSpPr>
          <p:cNvPr id="56" name="直線コネクタ 55">
            <a:extLst>
              <a:ext uri="{FF2B5EF4-FFF2-40B4-BE49-F238E27FC236}">
                <a16:creationId xmlns:a16="http://schemas.microsoft.com/office/drawing/2014/main" id="{F2481F9C-7984-3945-970D-FD6FA2615982}"/>
              </a:ext>
            </a:extLst>
          </p:cNvPr>
          <p:cNvCxnSpPr>
            <a:cxnSpLocks/>
            <a:stCxn id="10" idx="3"/>
            <a:endCxn id="40" idx="1"/>
          </p:cNvCxnSpPr>
          <p:nvPr/>
        </p:nvCxnSpPr>
        <p:spPr>
          <a:xfrm>
            <a:off x="6162937" y="1799094"/>
            <a:ext cx="657269" cy="0"/>
          </a:xfrm>
          <a:prstGeom prst="line">
            <a:avLst/>
          </a:prstGeom>
          <a:ln w="19050">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cxnSp>
        <p:nvCxnSpPr>
          <p:cNvPr id="93" name="直線コネクタ 66">
            <a:extLst>
              <a:ext uri="{FF2B5EF4-FFF2-40B4-BE49-F238E27FC236}">
                <a16:creationId xmlns:a16="http://schemas.microsoft.com/office/drawing/2014/main" id="{FC019189-7261-0A4A-AD0D-7CA2B9E0AC4E}"/>
              </a:ext>
            </a:extLst>
          </p:cNvPr>
          <p:cNvCxnSpPr>
            <a:stCxn id="95" idx="3"/>
            <a:endCxn id="106" idx="1"/>
          </p:cNvCxnSpPr>
          <p:nvPr/>
        </p:nvCxnSpPr>
        <p:spPr>
          <a:xfrm flipV="1">
            <a:off x="6162937" y="2970453"/>
            <a:ext cx="657269" cy="559365"/>
          </a:xfrm>
          <a:prstGeom prst="bentConnector3">
            <a:avLst>
              <a:gd name="adj1" fmla="val 50000"/>
            </a:avLst>
          </a:prstGeom>
          <a:ln w="19050">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cxnSp>
        <p:nvCxnSpPr>
          <p:cNvPr id="94" name="直線コネクタ 66">
            <a:extLst>
              <a:ext uri="{FF2B5EF4-FFF2-40B4-BE49-F238E27FC236}">
                <a16:creationId xmlns:a16="http://schemas.microsoft.com/office/drawing/2014/main" id="{1C3A9EFE-36D7-9247-B992-3B9428D78A2E}"/>
              </a:ext>
            </a:extLst>
          </p:cNvPr>
          <p:cNvCxnSpPr>
            <a:cxnSpLocks/>
            <a:stCxn id="95" idx="3"/>
            <a:endCxn id="102" idx="1"/>
          </p:cNvCxnSpPr>
          <p:nvPr/>
        </p:nvCxnSpPr>
        <p:spPr>
          <a:xfrm>
            <a:off x="6162937" y="3529818"/>
            <a:ext cx="657269" cy="559365"/>
          </a:xfrm>
          <a:prstGeom prst="bentConnector3">
            <a:avLst>
              <a:gd name="adj1" fmla="val 50000"/>
            </a:avLst>
          </a:prstGeom>
          <a:ln w="19050">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sp>
        <p:nvSpPr>
          <p:cNvPr id="95" name="角丸四角形 94">
            <a:extLst>
              <a:ext uri="{FF2B5EF4-FFF2-40B4-BE49-F238E27FC236}">
                <a16:creationId xmlns:a16="http://schemas.microsoft.com/office/drawing/2014/main" id="{A9A9B035-A114-1D49-B325-2807414E4DB8}"/>
              </a:ext>
            </a:extLst>
          </p:cNvPr>
          <p:cNvSpPr/>
          <p:nvPr/>
        </p:nvSpPr>
        <p:spPr>
          <a:xfrm>
            <a:off x="3743063" y="3324151"/>
            <a:ext cx="2419874" cy="411333"/>
          </a:xfrm>
          <a:prstGeom prst="roundRect">
            <a:avLst>
              <a:gd name="adj" fmla="val 0"/>
            </a:avLst>
          </a:prstGeom>
          <a:solidFill>
            <a:schemeClr val="bg1"/>
          </a:solidFill>
          <a:ln w="190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solidFill>
                <a:schemeClr val="tx1">
                  <a:lumMod val="75000"/>
                  <a:lumOff val="25000"/>
                </a:schemeClr>
              </a:solidFill>
            </a:endParaRPr>
          </a:p>
        </p:txBody>
      </p:sp>
      <p:sp>
        <p:nvSpPr>
          <p:cNvPr id="106" name="角丸四角形 105">
            <a:extLst>
              <a:ext uri="{FF2B5EF4-FFF2-40B4-BE49-F238E27FC236}">
                <a16:creationId xmlns:a16="http://schemas.microsoft.com/office/drawing/2014/main" id="{40188DBA-9275-9D41-956E-8F0513A17979}"/>
              </a:ext>
            </a:extLst>
          </p:cNvPr>
          <p:cNvSpPr/>
          <p:nvPr/>
        </p:nvSpPr>
        <p:spPr>
          <a:xfrm>
            <a:off x="6820206" y="2764786"/>
            <a:ext cx="2419874" cy="411333"/>
          </a:xfrm>
          <a:prstGeom prst="roundRect">
            <a:avLst>
              <a:gd name="adj" fmla="val 0"/>
            </a:avLst>
          </a:prstGeom>
          <a:solidFill>
            <a:schemeClr val="bg1"/>
          </a:solidFill>
          <a:ln w="190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lumMod val="75000"/>
                  <a:lumOff val="25000"/>
                </a:schemeClr>
              </a:solidFill>
            </a:endParaRPr>
          </a:p>
        </p:txBody>
      </p:sp>
      <p:sp>
        <p:nvSpPr>
          <p:cNvPr id="104" name="角丸四角形 103">
            <a:extLst>
              <a:ext uri="{FF2B5EF4-FFF2-40B4-BE49-F238E27FC236}">
                <a16:creationId xmlns:a16="http://schemas.microsoft.com/office/drawing/2014/main" id="{93604485-2F67-2B45-89C6-694356558652}"/>
              </a:ext>
            </a:extLst>
          </p:cNvPr>
          <p:cNvSpPr/>
          <p:nvPr/>
        </p:nvSpPr>
        <p:spPr>
          <a:xfrm>
            <a:off x="6820206" y="3324151"/>
            <a:ext cx="2419874" cy="411333"/>
          </a:xfrm>
          <a:prstGeom prst="roundRect">
            <a:avLst>
              <a:gd name="adj" fmla="val 0"/>
            </a:avLst>
          </a:prstGeom>
          <a:solidFill>
            <a:schemeClr val="bg1"/>
          </a:solidFill>
          <a:ln w="190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solidFill>
                <a:schemeClr val="tx1">
                  <a:lumMod val="75000"/>
                  <a:lumOff val="25000"/>
                </a:schemeClr>
              </a:solidFill>
            </a:endParaRPr>
          </a:p>
        </p:txBody>
      </p:sp>
      <p:sp>
        <p:nvSpPr>
          <p:cNvPr id="102" name="角丸四角形 101">
            <a:extLst>
              <a:ext uri="{FF2B5EF4-FFF2-40B4-BE49-F238E27FC236}">
                <a16:creationId xmlns:a16="http://schemas.microsoft.com/office/drawing/2014/main" id="{79499BBD-B561-A045-ACD7-30E583DA3434}"/>
              </a:ext>
            </a:extLst>
          </p:cNvPr>
          <p:cNvSpPr/>
          <p:nvPr/>
        </p:nvSpPr>
        <p:spPr>
          <a:xfrm>
            <a:off x="6820206" y="3883516"/>
            <a:ext cx="2419874" cy="411333"/>
          </a:xfrm>
          <a:prstGeom prst="roundRect">
            <a:avLst>
              <a:gd name="adj" fmla="val 0"/>
            </a:avLst>
          </a:prstGeom>
          <a:solidFill>
            <a:schemeClr val="bg1"/>
          </a:solidFill>
          <a:ln w="190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solidFill>
                <a:schemeClr val="tx1">
                  <a:lumMod val="75000"/>
                  <a:lumOff val="25000"/>
                </a:schemeClr>
              </a:solidFill>
            </a:endParaRPr>
          </a:p>
        </p:txBody>
      </p:sp>
      <p:cxnSp>
        <p:nvCxnSpPr>
          <p:cNvPr id="101" name="直線コネクタ 100">
            <a:extLst>
              <a:ext uri="{FF2B5EF4-FFF2-40B4-BE49-F238E27FC236}">
                <a16:creationId xmlns:a16="http://schemas.microsoft.com/office/drawing/2014/main" id="{843BB485-73A9-6346-88BA-BC003A9EEAFD}"/>
              </a:ext>
            </a:extLst>
          </p:cNvPr>
          <p:cNvCxnSpPr>
            <a:cxnSpLocks/>
            <a:stCxn id="95" idx="3"/>
            <a:endCxn id="104" idx="1"/>
          </p:cNvCxnSpPr>
          <p:nvPr/>
        </p:nvCxnSpPr>
        <p:spPr>
          <a:xfrm>
            <a:off x="6162937" y="3529818"/>
            <a:ext cx="657269" cy="0"/>
          </a:xfrm>
          <a:prstGeom prst="line">
            <a:avLst/>
          </a:prstGeom>
          <a:ln w="19050">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cxnSp>
        <p:nvCxnSpPr>
          <p:cNvPr id="109" name="直線コネクタ 66">
            <a:extLst>
              <a:ext uri="{FF2B5EF4-FFF2-40B4-BE49-F238E27FC236}">
                <a16:creationId xmlns:a16="http://schemas.microsoft.com/office/drawing/2014/main" id="{C2BCDF47-CBAC-6442-B032-CFBB04B85B97}"/>
              </a:ext>
            </a:extLst>
          </p:cNvPr>
          <p:cNvCxnSpPr>
            <a:stCxn id="112" idx="3"/>
            <a:endCxn id="124" idx="1"/>
          </p:cNvCxnSpPr>
          <p:nvPr/>
        </p:nvCxnSpPr>
        <p:spPr>
          <a:xfrm flipV="1">
            <a:off x="6162937" y="4701176"/>
            <a:ext cx="657269" cy="559365"/>
          </a:xfrm>
          <a:prstGeom prst="bentConnector3">
            <a:avLst>
              <a:gd name="adj1" fmla="val 50000"/>
            </a:avLst>
          </a:prstGeom>
          <a:ln w="19050">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cxnSp>
        <p:nvCxnSpPr>
          <p:cNvPr id="111" name="直線コネクタ 66">
            <a:extLst>
              <a:ext uri="{FF2B5EF4-FFF2-40B4-BE49-F238E27FC236}">
                <a16:creationId xmlns:a16="http://schemas.microsoft.com/office/drawing/2014/main" id="{CF1866E9-0F4E-474A-8A2F-553EC954D715}"/>
              </a:ext>
            </a:extLst>
          </p:cNvPr>
          <p:cNvCxnSpPr>
            <a:cxnSpLocks/>
            <a:stCxn id="112" idx="3"/>
            <a:endCxn id="120" idx="1"/>
          </p:cNvCxnSpPr>
          <p:nvPr/>
        </p:nvCxnSpPr>
        <p:spPr>
          <a:xfrm>
            <a:off x="6162937" y="5260541"/>
            <a:ext cx="657269" cy="559365"/>
          </a:xfrm>
          <a:prstGeom prst="bentConnector3">
            <a:avLst>
              <a:gd name="adj1" fmla="val 50000"/>
            </a:avLst>
          </a:prstGeom>
          <a:ln w="19050">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sp>
        <p:nvSpPr>
          <p:cNvPr id="112" name="角丸四角形 111">
            <a:extLst>
              <a:ext uri="{FF2B5EF4-FFF2-40B4-BE49-F238E27FC236}">
                <a16:creationId xmlns:a16="http://schemas.microsoft.com/office/drawing/2014/main" id="{5C717480-C786-8049-A413-1C54C4542048}"/>
              </a:ext>
            </a:extLst>
          </p:cNvPr>
          <p:cNvSpPr/>
          <p:nvPr/>
        </p:nvSpPr>
        <p:spPr>
          <a:xfrm>
            <a:off x="3743063" y="5054874"/>
            <a:ext cx="2419874" cy="411333"/>
          </a:xfrm>
          <a:prstGeom prst="roundRect">
            <a:avLst>
              <a:gd name="adj" fmla="val 0"/>
            </a:avLst>
          </a:prstGeom>
          <a:solidFill>
            <a:schemeClr val="bg1"/>
          </a:solidFill>
          <a:ln w="190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solidFill>
                <a:schemeClr val="tx1">
                  <a:lumMod val="75000"/>
                  <a:lumOff val="25000"/>
                </a:schemeClr>
              </a:solidFill>
            </a:endParaRPr>
          </a:p>
        </p:txBody>
      </p:sp>
      <p:sp>
        <p:nvSpPr>
          <p:cNvPr id="124" name="角丸四角形 123">
            <a:extLst>
              <a:ext uri="{FF2B5EF4-FFF2-40B4-BE49-F238E27FC236}">
                <a16:creationId xmlns:a16="http://schemas.microsoft.com/office/drawing/2014/main" id="{1FE1954E-9C7D-7E41-918E-DAADCB51F7F3}"/>
              </a:ext>
            </a:extLst>
          </p:cNvPr>
          <p:cNvSpPr/>
          <p:nvPr/>
        </p:nvSpPr>
        <p:spPr>
          <a:xfrm>
            <a:off x="6820206" y="4495509"/>
            <a:ext cx="2419874" cy="411333"/>
          </a:xfrm>
          <a:prstGeom prst="roundRect">
            <a:avLst>
              <a:gd name="adj" fmla="val 0"/>
            </a:avLst>
          </a:prstGeom>
          <a:solidFill>
            <a:schemeClr val="bg1"/>
          </a:solidFill>
          <a:ln w="190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lumMod val="75000"/>
                  <a:lumOff val="25000"/>
                </a:schemeClr>
              </a:solidFill>
            </a:endParaRPr>
          </a:p>
        </p:txBody>
      </p:sp>
      <p:sp>
        <p:nvSpPr>
          <p:cNvPr id="122" name="角丸四角形 121">
            <a:extLst>
              <a:ext uri="{FF2B5EF4-FFF2-40B4-BE49-F238E27FC236}">
                <a16:creationId xmlns:a16="http://schemas.microsoft.com/office/drawing/2014/main" id="{35EBD609-DED5-5948-AF37-056D8B6EFBF1}"/>
              </a:ext>
            </a:extLst>
          </p:cNvPr>
          <p:cNvSpPr/>
          <p:nvPr/>
        </p:nvSpPr>
        <p:spPr>
          <a:xfrm>
            <a:off x="6820206" y="5054874"/>
            <a:ext cx="2419874" cy="411333"/>
          </a:xfrm>
          <a:prstGeom prst="roundRect">
            <a:avLst>
              <a:gd name="adj" fmla="val 0"/>
            </a:avLst>
          </a:prstGeom>
          <a:solidFill>
            <a:schemeClr val="bg1"/>
          </a:solidFill>
          <a:ln w="190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solidFill>
                <a:schemeClr val="tx1">
                  <a:lumMod val="75000"/>
                  <a:lumOff val="25000"/>
                </a:schemeClr>
              </a:solidFill>
            </a:endParaRPr>
          </a:p>
        </p:txBody>
      </p:sp>
      <p:sp>
        <p:nvSpPr>
          <p:cNvPr id="120" name="角丸四角形 119">
            <a:extLst>
              <a:ext uri="{FF2B5EF4-FFF2-40B4-BE49-F238E27FC236}">
                <a16:creationId xmlns:a16="http://schemas.microsoft.com/office/drawing/2014/main" id="{99F72186-2E1B-D64D-B683-59C9033D3053}"/>
              </a:ext>
            </a:extLst>
          </p:cNvPr>
          <p:cNvSpPr/>
          <p:nvPr/>
        </p:nvSpPr>
        <p:spPr>
          <a:xfrm>
            <a:off x="6820206" y="5614239"/>
            <a:ext cx="2419874" cy="411333"/>
          </a:xfrm>
          <a:prstGeom prst="roundRect">
            <a:avLst>
              <a:gd name="adj" fmla="val 0"/>
            </a:avLst>
          </a:prstGeom>
          <a:solidFill>
            <a:schemeClr val="bg1"/>
          </a:solidFill>
          <a:ln w="190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solidFill>
                <a:schemeClr val="tx1">
                  <a:lumMod val="75000"/>
                  <a:lumOff val="25000"/>
                </a:schemeClr>
              </a:solidFill>
            </a:endParaRPr>
          </a:p>
        </p:txBody>
      </p:sp>
      <p:cxnSp>
        <p:nvCxnSpPr>
          <p:cNvPr id="119" name="直線コネクタ 118">
            <a:extLst>
              <a:ext uri="{FF2B5EF4-FFF2-40B4-BE49-F238E27FC236}">
                <a16:creationId xmlns:a16="http://schemas.microsoft.com/office/drawing/2014/main" id="{BB29C176-BB97-6A4C-8C06-BA40121B52C9}"/>
              </a:ext>
            </a:extLst>
          </p:cNvPr>
          <p:cNvCxnSpPr>
            <a:cxnSpLocks/>
            <a:stCxn id="112" idx="3"/>
            <a:endCxn id="122" idx="1"/>
          </p:cNvCxnSpPr>
          <p:nvPr/>
        </p:nvCxnSpPr>
        <p:spPr>
          <a:xfrm>
            <a:off x="6162937" y="5260541"/>
            <a:ext cx="657269" cy="0"/>
          </a:xfrm>
          <a:prstGeom prst="line">
            <a:avLst/>
          </a:prstGeom>
          <a:ln w="19050">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sp>
        <p:nvSpPr>
          <p:cNvPr id="97" name="テキスト ボックス 96">
            <a:extLst>
              <a:ext uri="{FF2B5EF4-FFF2-40B4-BE49-F238E27FC236}">
                <a16:creationId xmlns:a16="http://schemas.microsoft.com/office/drawing/2014/main" id="{332F0864-4563-D04C-BC4F-55CA076BDA1E}"/>
              </a:ext>
            </a:extLst>
          </p:cNvPr>
          <p:cNvSpPr txBox="1"/>
          <p:nvPr/>
        </p:nvSpPr>
        <p:spPr>
          <a:xfrm>
            <a:off x="337289" y="6526882"/>
            <a:ext cx="9231426" cy="276999"/>
          </a:xfrm>
          <a:prstGeom prst="rect">
            <a:avLst/>
          </a:prstGeom>
          <a:noFill/>
        </p:spPr>
        <p:txBody>
          <a:bodyPr wrap="square" rtlCol="0" anchor="t">
            <a:spAutoFit/>
          </a:bodyPr>
          <a:lstStyle/>
          <a:p>
            <a:pPr>
              <a:lnSpc>
                <a:spcPct val="150000"/>
              </a:lnSpc>
            </a:pPr>
            <a:r>
              <a:rPr kumimoji="1" lang="en-US" altLang="ja-JP" sz="800" dirty="0">
                <a:solidFill>
                  <a:srgbClr val="404040"/>
                </a:solidFill>
                <a:latin typeface="メイリオ"/>
                <a:ea typeface="メイリオ"/>
                <a:cs typeface="メイリオ"/>
              </a:rPr>
              <a:t>※1.</a:t>
            </a:r>
            <a:r>
              <a:rPr lang="ja-JP" altLang="en-US" sz="800" dirty="0">
                <a:solidFill>
                  <a:srgbClr val="404040"/>
                </a:solidFill>
                <a:latin typeface="メイリオ"/>
                <a:ea typeface="メイリオ"/>
                <a:cs typeface="メイリオ"/>
              </a:rPr>
              <a:t>サンプルでは</a:t>
            </a:r>
            <a:r>
              <a:rPr lang="en-US" altLang="ja-JP" sz="800" dirty="0">
                <a:solidFill>
                  <a:srgbClr val="404040"/>
                </a:solidFill>
                <a:latin typeface="メイリオ"/>
                <a:ea typeface="メイリオ"/>
                <a:cs typeface="メイリオ"/>
              </a:rPr>
              <a:t>Why</a:t>
            </a:r>
            <a:r>
              <a:rPr lang="ja-JP" altLang="en-US" sz="800" dirty="0">
                <a:solidFill>
                  <a:srgbClr val="404040"/>
                </a:solidFill>
                <a:latin typeface="メイリオ"/>
                <a:ea typeface="メイリオ"/>
                <a:cs typeface="メイリオ"/>
              </a:rPr>
              <a:t>ツリーとして活用</a:t>
            </a:r>
            <a:r>
              <a:rPr lang="en-US" altLang="ja-JP" sz="800" dirty="0">
                <a:solidFill>
                  <a:srgbClr val="404040"/>
                </a:solidFill>
                <a:latin typeface="メイリオ"/>
                <a:ea typeface="メイリオ"/>
                <a:cs typeface="メイリオ"/>
              </a:rPr>
              <a:t> ※2.1</a:t>
            </a:r>
            <a:r>
              <a:rPr lang="ja-JP" altLang="en-US" sz="800" dirty="0">
                <a:solidFill>
                  <a:srgbClr val="404040"/>
                </a:solidFill>
                <a:latin typeface="メイリオ"/>
                <a:ea typeface="メイリオ"/>
                <a:cs typeface="メイリオ"/>
              </a:rPr>
              <a:t>つの要素につながる要素の数は必ずしも</a:t>
            </a:r>
            <a:r>
              <a:rPr lang="en-US" altLang="ja-JP" sz="800" dirty="0">
                <a:solidFill>
                  <a:srgbClr val="404040"/>
                </a:solidFill>
                <a:latin typeface="メイリオ"/>
                <a:ea typeface="メイリオ"/>
                <a:cs typeface="メイリオ"/>
              </a:rPr>
              <a:t>3</a:t>
            </a:r>
            <a:r>
              <a:rPr lang="ja-JP" altLang="en-US" sz="800" dirty="0">
                <a:solidFill>
                  <a:srgbClr val="404040"/>
                </a:solidFill>
                <a:latin typeface="メイリオ"/>
                <a:ea typeface="メイリオ"/>
                <a:cs typeface="メイリオ"/>
              </a:rPr>
              <a:t>つというわけではありません。</a:t>
            </a:r>
            <a:r>
              <a:rPr lang="en-US" altLang="ja-JP" sz="800" dirty="0">
                <a:solidFill>
                  <a:srgbClr val="404040"/>
                </a:solidFill>
                <a:latin typeface="メイリオ"/>
                <a:ea typeface="メイリオ"/>
                <a:cs typeface="メイリオ"/>
              </a:rPr>
              <a:t>2</a:t>
            </a:r>
            <a:r>
              <a:rPr lang="ja-JP" altLang="en-US" sz="800" dirty="0">
                <a:solidFill>
                  <a:srgbClr val="404040"/>
                </a:solidFill>
                <a:latin typeface="メイリオ"/>
                <a:ea typeface="メイリオ"/>
                <a:cs typeface="メイリオ"/>
              </a:rPr>
              <a:t>つの場合もあれば、</a:t>
            </a:r>
            <a:r>
              <a:rPr lang="en-US" altLang="ja-JP" sz="800" dirty="0">
                <a:solidFill>
                  <a:srgbClr val="404040"/>
                </a:solidFill>
                <a:latin typeface="メイリオ"/>
                <a:ea typeface="メイリオ"/>
                <a:cs typeface="メイリオ"/>
              </a:rPr>
              <a:t>4</a:t>
            </a:r>
            <a:r>
              <a:rPr lang="ja-JP" altLang="en-US" sz="800" dirty="0">
                <a:solidFill>
                  <a:srgbClr val="404040"/>
                </a:solidFill>
                <a:latin typeface="メイリオ"/>
                <a:ea typeface="メイリオ"/>
                <a:cs typeface="メイリオ"/>
              </a:rPr>
              <a:t>つ以上の場合もあります。</a:t>
            </a:r>
            <a:endParaRPr kumimoji="1" lang="en-US" altLang="ja-JP" sz="800" dirty="0">
              <a:solidFill>
                <a:srgbClr val="404040"/>
              </a:solidFill>
              <a:latin typeface="メイリオ"/>
              <a:ea typeface="メイリオ"/>
              <a:cs typeface="メイリオ"/>
            </a:endParaRPr>
          </a:p>
        </p:txBody>
      </p:sp>
    </p:spTree>
    <p:extLst>
      <p:ext uri="{BB962C8B-B14F-4D97-AF65-F5344CB8AC3E}">
        <p14:creationId xmlns:p14="http://schemas.microsoft.com/office/powerpoint/2010/main" val="38740846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正方形/長方形 53">
            <a:extLst>
              <a:ext uri="{FF2B5EF4-FFF2-40B4-BE49-F238E27FC236}">
                <a16:creationId xmlns:a16="http://schemas.microsoft.com/office/drawing/2014/main" id="{8537CE1C-04A8-3343-868E-117BDA88E807}"/>
              </a:ext>
            </a:extLst>
          </p:cNvPr>
          <p:cNvSpPr/>
          <p:nvPr/>
        </p:nvSpPr>
        <p:spPr>
          <a:xfrm>
            <a:off x="337288" y="682812"/>
            <a:ext cx="9231425" cy="5807441"/>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1699696" cy="276999"/>
          </a:xfrm>
          <a:prstGeom prst="rect">
            <a:avLst/>
          </a:prstGeom>
          <a:noFill/>
        </p:spPr>
        <p:txBody>
          <a:bodyPr wrap="none" rtlCol="0">
            <a:spAutoFit/>
          </a:bodyPr>
          <a:lstStyle/>
          <a:p>
            <a:r>
              <a:rPr kumimoji="1" lang="en-US" altLang="ja-JP" sz="1200" b="1" dirty="0">
                <a:solidFill>
                  <a:schemeClr val="tx1">
                    <a:lumMod val="75000"/>
                    <a:lumOff val="25000"/>
                  </a:schemeClr>
                </a:solidFill>
                <a:latin typeface="Meiryo" panose="020B0604030504040204" pitchFamily="34" charset="-128"/>
                <a:ea typeface="Meiryo" panose="020B0604030504040204" pitchFamily="34" charset="-128"/>
              </a:rPr>
              <a:t>57_Will/Can/Must</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 name="円/楕円 2">
            <a:extLst>
              <a:ext uri="{FF2B5EF4-FFF2-40B4-BE49-F238E27FC236}">
                <a16:creationId xmlns:a16="http://schemas.microsoft.com/office/drawing/2014/main" id="{4B3BB2B0-C416-1D44-A845-6F500C0D07FB}"/>
              </a:ext>
            </a:extLst>
          </p:cNvPr>
          <p:cNvSpPr/>
          <p:nvPr/>
        </p:nvSpPr>
        <p:spPr>
          <a:xfrm>
            <a:off x="3195638" y="969820"/>
            <a:ext cx="3514725" cy="3514725"/>
          </a:xfrm>
          <a:prstGeom prst="ellipse">
            <a:avLst/>
          </a:prstGeom>
          <a:noFill/>
          <a:ln w="28575">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5" name="円/楕円 4">
            <a:extLst>
              <a:ext uri="{FF2B5EF4-FFF2-40B4-BE49-F238E27FC236}">
                <a16:creationId xmlns:a16="http://schemas.microsoft.com/office/drawing/2014/main" id="{9B35D944-091A-E043-A9EE-A58B82D80F06}"/>
              </a:ext>
            </a:extLst>
          </p:cNvPr>
          <p:cNvSpPr/>
          <p:nvPr/>
        </p:nvSpPr>
        <p:spPr>
          <a:xfrm>
            <a:off x="4214909" y="2727183"/>
            <a:ext cx="3514725" cy="3514725"/>
          </a:xfrm>
          <a:prstGeom prst="ellipse">
            <a:avLst/>
          </a:prstGeom>
          <a:noFill/>
          <a:ln w="28575">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6" name="円/楕円 5">
            <a:extLst>
              <a:ext uri="{FF2B5EF4-FFF2-40B4-BE49-F238E27FC236}">
                <a16:creationId xmlns:a16="http://schemas.microsoft.com/office/drawing/2014/main" id="{4A8E9B7F-428C-6547-A55A-1B8E673542EE}"/>
              </a:ext>
            </a:extLst>
          </p:cNvPr>
          <p:cNvSpPr/>
          <p:nvPr/>
        </p:nvSpPr>
        <p:spPr>
          <a:xfrm>
            <a:off x="2176367" y="2727183"/>
            <a:ext cx="3514725" cy="3514725"/>
          </a:xfrm>
          <a:prstGeom prst="ellipse">
            <a:avLst/>
          </a:prstGeom>
          <a:noFill/>
          <a:ln w="28575">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grpSp>
        <p:nvGrpSpPr>
          <p:cNvPr id="7" name="グループ化 6">
            <a:extLst>
              <a:ext uri="{FF2B5EF4-FFF2-40B4-BE49-F238E27FC236}">
                <a16:creationId xmlns:a16="http://schemas.microsoft.com/office/drawing/2014/main" id="{23216D1E-720C-F846-BE9C-D905C0E2617D}"/>
              </a:ext>
            </a:extLst>
          </p:cNvPr>
          <p:cNvGrpSpPr/>
          <p:nvPr/>
        </p:nvGrpSpPr>
        <p:grpSpPr>
          <a:xfrm>
            <a:off x="2176367" y="5717261"/>
            <a:ext cx="992283" cy="524647"/>
            <a:chOff x="2176367" y="5325146"/>
            <a:chExt cx="992283" cy="524647"/>
          </a:xfrm>
        </p:grpSpPr>
        <p:sp>
          <p:nvSpPr>
            <p:cNvPr id="8" name="角丸四角形 7">
              <a:extLst>
                <a:ext uri="{FF2B5EF4-FFF2-40B4-BE49-F238E27FC236}">
                  <a16:creationId xmlns:a16="http://schemas.microsoft.com/office/drawing/2014/main" id="{2989A567-A40D-B544-9B5B-F05B27BB009A}"/>
                </a:ext>
              </a:extLst>
            </p:cNvPr>
            <p:cNvSpPr/>
            <p:nvPr/>
          </p:nvSpPr>
          <p:spPr>
            <a:xfrm>
              <a:off x="2176367" y="5325146"/>
              <a:ext cx="992283" cy="524647"/>
            </a:xfrm>
            <a:prstGeom prst="roundRect">
              <a:avLst>
                <a:gd name="adj" fmla="val 7589"/>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9" name="テキスト ボックス 8">
              <a:extLst>
                <a:ext uri="{FF2B5EF4-FFF2-40B4-BE49-F238E27FC236}">
                  <a16:creationId xmlns:a16="http://schemas.microsoft.com/office/drawing/2014/main" id="{D85D666E-34AF-F844-95AF-3FC63DD117A4}"/>
                </a:ext>
              </a:extLst>
            </p:cNvPr>
            <p:cNvSpPr txBox="1"/>
            <p:nvPr/>
          </p:nvSpPr>
          <p:spPr>
            <a:xfrm>
              <a:off x="2339724" y="5387414"/>
              <a:ext cx="665568" cy="400110"/>
            </a:xfrm>
            <a:prstGeom prst="rect">
              <a:avLst/>
            </a:prstGeom>
            <a:noFill/>
          </p:spPr>
          <p:txBody>
            <a:bodyPr wrap="none" rtlCol="0" anchor="ctr">
              <a:spAutoFit/>
            </a:bodyPr>
            <a:lstStyle/>
            <a:p>
              <a:pPr algn="ctr"/>
              <a:r>
                <a:rPr kumimoji="1" lang="en-US" altLang="ja-JP" sz="2000" dirty="0">
                  <a:solidFill>
                    <a:schemeClr val="bg1"/>
                  </a:solidFill>
                  <a:latin typeface="Meiryo" panose="020B0604030504040204" pitchFamily="34" charset="-128"/>
                  <a:ea typeface="Meiryo" panose="020B0604030504040204" pitchFamily="34" charset="-128"/>
                </a:rPr>
                <a:t>Can</a:t>
              </a:r>
              <a:endParaRPr kumimoji="1" lang="ja-JP" altLang="en-US" sz="2000" dirty="0">
                <a:solidFill>
                  <a:schemeClr val="bg1"/>
                </a:solidFill>
                <a:latin typeface="Meiryo" panose="020B0604030504040204" pitchFamily="34" charset="-128"/>
                <a:ea typeface="Meiryo" panose="020B0604030504040204" pitchFamily="34" charset="-128"/>
              </a:endParaRPr>
            </a:p>
          </p:txBody>
        </p:sp>
      </p:grpSp>
      <p:grpSp>
        <p:nvGrpSpPr>
          <p:cNvPr id="10" name="グループ化 9">
            <a:extLst>
              <a:ext uri="{FF2B5EF4-FFF2-40B4-BE49-F238E27FC236}">
                <a16:creationId xmlns:a16="http://schemas.microsoft.com/office/drawing/2014/main" id="{1AD0EA2E-BF15-8848-BBFF-D434D3A9387C}"/>
              </a:ext>
            </a:extLst>
          </p:cNvPr>
          <p:cNvGrpSpPr/>
          <p:nvPr/>
        </p:nvGrpSpPr>
        <p:grpSpPr>
          <a:xfrm>
            <a:off x="6737351" y="5719797"/>
            <a:ext cx="992283" cy="524647"/>
            <a:chOff x="2176367" y="5325146"/>
            <a:chExt cx="992283" cy="524647"/>
          </a:xfrm>
        </p:grpSpPr>
        <p:sp>
          <p:nvSpPr>
            <p:cNvPr id="11" name="角丸四角形 10">
              <a:extLst>
                <a:ext uri="{FF2B5EF4-FFF2-40B4-BE49-F238E27FC236}">
                  <a16:creationId xmlns:a16="http://schemas.microsoft.com/office/drawing/2014/main" id="{149AE85C-351A-CE48-9335-38A3BD8E8136}"/>
                </a:ext>
              </a:extLst>
            </p:cNvPr>
            <p:cNvSpPr/>
            <p:nvPr/>
          </p:nvSpPr>
          <p:spPr>
            <a:xfrm>
              <a:off x="2176367" y="5325146"/>
              <a:ext cx="992283" cy="524647"/>
            </a:xfrm>
            <a:prstGeom prst="roundRect">
              <a:avLst>
                <a:gd name="adj" fmla="val 7589"/>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12" name="テキスト ボックス 11">
              <a:extLst>
                <a:ext uri="{FF2B5EF4-FFF2-40B4-BE49-F238E27FC236}">
                  <a16:creationId xmlns:a16="http://schemas.microsoft.com/office/drawing/2014/main" id="{04D65675-9CE4-EE45-9BB9-EB9C782A31C6}"/>
                </a:ext>
              </a:extLst>
            </p:cNvPr>
            <p:cNvSpPr txBox="1"/>
            <p:nvPr/>
          </p:nvSpPr>
          <p:spPr>
            <a:xfrm>
              <a:off x="2282818" y="5387414"/>
              <a:ext cx="779381" cy="400110"/>
            </a:xfrm>
            <a:prstGeom prst="rect">
              <a:avLst/>
            </a:prstGeom>
            <a:noFill/>
          </p:spPr>
          <p:txBody>
            <a:bodyPr wrap="none" rtlCol="0" anchor="ctr">
              <a:spAutoFit/>
            </a:bodyPr>
            <a:lstStyle/>
            <a:p>
              <a:pPr algn="ctr"/>
              <a:r>
                <a:rPr lang="en-US" altLang="ja-JP" sz="2000" dirty="0">
                  <a:solidFill>
                    <a:schemeClr val="bg1"/>
                  </a:solidFill>
                  <a:latin typeface="Meiryo" panose="020B0604030504040204" pitchFamily="34" charset="-128"/>
                  <a:ea typeface="Meiryo" panose="020B0604030504040204" pitchFamily="34" charset="-128"/>
                </a:rPr>
                <a:t>Must</a:t>
              </a:r>
              <a:endParaRPr kumimoji="1" lang="ja-JP" altLang="en-US" sz="2000" dirty="0">
                <a:solidFill>
                  <a:schemeClr val="bg1"/>
                </a:solidFill>
                <a:latin typeface="Meiryo" panose="020B0604030504040204" pitchFamily="34" charset="-128"/>
                <a:ea typeface="Meiryo" panose="020B0604030504040204" pitchFamily="34" charset="-128"/>
              </a:endParaRPr>
            </a:p>
          </p:txBody>
        </p:sp>
      </p:grpSp>
      <p:grpSp>
        <p:nvGrpSpPr>
          <p:cNvPr id="13" name="グループ化 12">
            <a:extLst>
              <a:ext uri="{FF2B5EF4-FFF2-40B4-BE49-F238E27FC236}">
                <a16:creationId xmlns:a16="http://schemas.microsoft.com/office/drawing/2014/main" id="{904D529C-4F63-4A41-AA19-245EF6DE8A89}"/>
              </a:ext>
            </a:extLst>
          </p:cNvPr>
          <p:cNvGrpSpPr/>
          <p:nvPr/>
        </p:nvGrpSpPr>
        <p:grpSpPr>
          <a:xfrm>
            <a:off x="3195638" y="969820"/>
            <a:ext cx="992283" cy="524647"/>
            <a:chOff x="2176367" y="5325146"/>
            <a:chExt cx="992283" cy="524647"/>
          </a:xfrm>
        </p:grpSpPr>
        <p:sp>
          <p:nvSpPr>
            <p:cNvPr id="14" name="角丸四角形 13">
              <a:extLst>
                <a:ext uri="{FF2B5EF4-FFF2-40B4-BE49-F238E27FC236}">
                  <a16:creationId xmlns:a16="http://schemas.microsoft.com/office/drawing/2014/main" id="{B6748EA4-B246-6447-AE0A-6339A56F88AA}"/>
                </a:ext>
              </a:extLst>
            </p:cNvPr>
            <p:cNvSpPr/>
            <p:nvPr/>
          </p:nvSpPr>
          <p:spPr>
            <a:xfrm>
              <a:off x="2176367" y="5325146"/>
              <a:ext cx="992283" cy="524647"/>
            </a:xfrm>
            <a:prstGeom prst="roundRect">
              <a:avLst>
                <a:gd name="adj" fmla="val 7589"/>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15" name="テキスト ボックス 14">
              <a:extLst>
                <a:ext uri="{FF2B5EF4-FFF2-40B4-BE49-F238E27FC236}">
                  <a16:creationId xmlns:a16="http://schemas.microsoft.com/office/drawing/2014/main" id="{D074C808-3B0B-C641-A0FB-42FF9679AD86}"/>
                </a:ext>
              </a:extLst>
            </p:cNvPr>
            <p:cNvSpPr txBox="1"/>
            <p:nvPr/>
          </p:nvSpPr>
          <p:spPr>
            <a:xfrm>
              <a:off x="2353350" y="5387414"/>
              <a:ext cx="638316" cy="400110"/>
            </a:xfrm>
            <a:prstGeom prst="rect">
              <a:avLst/>
            </a:prstGeom>
            <a:noFill/>
          </p:spPr>
          <p:txBody>
            <a:bodyPr wrap="none" rtlCol="0" anchor="ctr">
              <a:spAutoFit/>
            </a:bodyPr>
            <a:lstStyle/>
            <a:p>
              <a:pPr algn="ctr"/>
              <a:r>
                <a:rPr kumimoji="1" lang="en-US" altLang="ja-JP" sz="2000" dirty="0">
                  <a:solidFill>
                    <a:schemeClr val="bg1"/>
                  </a:solidFill>
                  <a:latin typeface="Meiryo" panose="020B0604030504040204" pitchFamily="34" charset="-128"/>
                  <a:ea typeface="Meiryo" panose="020B0604030504040204" pitchFamily="34" charset="-128"/>
                </a:rPr>
                <a:t>Will</a:t>
              </a:r>
              <a:endParaRPr kumimoji="1" lang="ja-JP" altLang="en-US" sz="2000" dirty="0">
                <a:solidFill>
                  <a:schemeClr val="bg1"/>
                </a:solidFill>
                <a:latin typeface="Meiryo" panose="020B0604030504040204" pitchFamily="34" charset="-128"/>
                <a:ea typeface="Meiryo" panose="020B0604030504040204" pitchFamily="34" charset="-128"/>
              </a:endParaRPr>
            </a:p>
          </p:txBody>
        </p:sp>
      </p:grpSp>
    </p:spTree>
    <p:extLst>
      <p:ext uri="{BB962C8B-B14F-4D97-AF65-F5344CB8AC3E}">
        <p14:creationId xmlns:p14="http://schemas.microsoft.com/office/powerpoint/2010/main" val="20403684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2207592" cy="276999"/>
          </a:xfrm>
          <a:prstGeom prst="rect">
            <a:avLst/>
          </a:prstGeom>
          <a:noFill/>
        </p:spPr>
        <p:txBody>
          <a:bodyPr wrap="none" rtlCol="0">
            <a:spAutoFit/>
          </a:bodyPr>
          <a:lstStyle/>
          <a:p>
            <a:r>
              <a:rPr kumimoji="1" lang="en-US" altLang="ja-JP" sz="1200" b="1" dirty="0">
                <a:solidFill>
                  <a:schemeClr val="tx1">
                    <a:lumMod val="75000"/>
                    <a:lumOff val="25000"/>
                  </a:schemeClr>
                </a:solidFill>
                <a:latin typeface="Meiryo" panose="020B0604030504040204" pitchFamily="34" charset="-128"/>
                <a:ea typeface="Meiryo" panose="020B0604030504040204" pitchFamily="34" charset="-128"/>
              </a:rPr>
              <a:t>58_Need/Want</a:t>
            </a:r>
            <a:r>
              <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rPr>
              <a:t>マトリクス</a:t>
            </a:r>
          </a:p>
        </p:txBody>
      </p:sp>
      <p:cxnSp>
        <p:nvCxnSpPr>
          <p:cNvPr id="3" name="直線コネクタ 2">
            <a:extLst>
              <a:ext uri="{FF2B5EF4-FFF2-40B4-BE49-F238E27FC236}">
                <a16:creationId xmlns:a16="http://schemas.microsoft.com/office/drawing/2014/main" id="{82B9F698-B460-6441-8AB4-189612743885}"/>
              </a:ext>
            </a:extLst>
          </p:cNvPr>
          <p:cNvCxnSpPr/>
          <p:nvPr/>
        </p:nvCxnSpPr>
        <p:spPr>
          <a:xfrm>
            <a:off x="577413" y="899287"/>
            <a:ext cx="1" cy="5180570"/>
          </a:xfrm>
          <a:prstGeom prst="line">
            <a:avLst/>
          </a:prstGeom>
          <a:ln w="31750" cmpd="sng">
            <a:solidFill>
              <a:schemeClr val="tx1">
                <a:lumMod val="85000"/>
                <a:lumOff val="15000"/>
              </a:schemeClr>
            </a:solidFill>
            <a:headEnd type="stealth" w="lg" len="lg"/>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5" name="直線コネクタ 4">
            <a:extLst>
              <a:ext uri="{FF2B5EF4-FFF2-40B4-BE49-F238E27FC236}">
                <a16:creationId xmlns:a16="http://schemas.microsoft.com/office/drawing/2014/main" id="{01CA04B1-B4EB-D14E-9CC7-9EFFECF450D1}"/>
              </a:ext>
            </a:extLst>
          </p:cNvPr>
          <p:cNvCxnSpPr>
            <a:cxnSpLocks/>
          </p:cNvCxnSpPr>
          <p:nvPr/>
        </p:nvCxnSpPr>
        <p:spPr>
          <a:xfrm>
            <a:off x="577413" y="6074431"/>
            <a:ext cx="8801365" cy="0"/>
          </a:xfrm>
          <a:prstGeom prst="line">
            <a:avLst/>
          </a:prstGeom>
          <a:ln w="31750" cmpd="sng">
            <a:solidFill>
              <a:schemeClr val="tx1">
                <a:lumMod val="85000"/>
                <a:lumOff val="15000"/>
              </a:schemeClr>
            </a:solidFill>
            <a:headEnd type="stealth" w="lg" len="lg"/>
            <a:tailEnd type="stealth" w="lg" len="lg"/>
          </a:ln>
          <a:effectLst/>
        </p:spPr>
        <p:style>
          <a:lnRef idx="2">
            <a:schemeClr val="accent1"/>
          </a:lnRef>
          <a:fillRef idx="0">
            <a:schemeClr val="accent1"/>
          </a:fillRef>
          <a:effectRef idx="1">
            <a:schemeClr val="accent1"/>
          </a:effectRef>
          <a:fontRef idx="minor">
            <a:schemeClr val="tx1"/>
          </a:fontRef>
        </p:style>
      </p:cxnSp>
      <p:sp>
        <p:nvSpPr>
          <p:cNvPr id="6" name="テキスト ボックス 5">
            <a:extLst>
              <a:ext uri="{FF2B5EF4-FFF2-40B4-BE49-F238E27FC236}">
                <a16:creationId xmlns:a16="http://schemas.microsoft.com/office/drawing/2014/main" id="{F5D16EEA-271B-2942-A866-6E6F032667A9}"/>
              </a:ext>
            </a:extLst>
          </p:cNvPr>
          <p:cNvSpPr txBox="1"/>
          <p:nvPr/>
        </p:nvSpPr>
        <p:spPr>
          <a:xfrm>
            <a:off x="3432260" y="6121323"/>
            <a:ext cx="3041479" cy="313932"/>
          </a:xfrm>
          <a:prstGeom prst="rect">
            <a:avLst/>
          </a:prstGeom>
          <a:noFill/>
        </p:spPr>
        <p:txBody>
          <a:bodyPr wrap="square" rtlCol="0" anchor="t">
            <a:spAutoFit/>
          </a:bodyPr>
          <a:lstStyle/>
          <a:p>
            <a:pPr algn="ctr">
              <a:lnSpc>
                <a:spcPct val="120000"/>
              </a:lnSpc>
            </a:pPr>
            <a:r>
              <a:rPr lang="ja-JP" altLang="en-US" sz="1200" dirty="0">
                <a:solidFill>
                  <a:srgbClr val="404040"/>
                </a:solidFill>
                <a:latin typeface="Meiryo" panose="020B0604030504040204" pitchFamily="34" charset="-128"/>
                <a:ea typeface="Meiryo" panose="020B0604030504040204" pitchFamily="34" charset="-128"/>
                <a:cs typeface="メイリオ"/>
              </a:rPr>
              <a:t>必要性</a:t>
            </a:r>
            <a:r>
              <a:rPr lang="en-US" altLang="ja-JP" sz="1200" dirty="0">
                <a:solidFill>
                  <a:srgbClr val="404040"/>
                </a:solidFill>
                <a:latin typeface="Meiryo" panose="020B0604030504040204" pitchFamily="34" charset="-128"/>
                <a:ea typeface="Meiryo" panose="020B0604030504040204" pitchFamily="34" charset="-128"/>
                <a:cs typeface="メイリオ"/>
              </a:rPr>
              <a:t> Need</a:t>
            </a:r>
          </a:p>
        </p:txBody>
      </p:sp>
      <p:sp>
        <p:nvSpPr>
          <p:cNvPr id="7" name="テキスト ボックス 6">
            <a:extLst>
              <a:ext uri="{FF2B5EF4-FFF2-40B4-BE49-F238E27FC236}">
                <a16:creationId xmlns:a16="http://schemas.microsoft.com/office/drawing/2014/main" id="{1B2CECEA-55A8-BF41-8C06-A20C1C5FB199}"/>
              </a:ext>
            </a:extLst>
          </p:cNvPr>
          <p:cNvSpPr txBox="1"/>
          <p:nvPr/>
        </p:nvSpPr>
        <p:spPr>
          <a:xfrm>
            <a:off x="173173" y="2515076"/>
            <a:ext cx="406265" cy="1948992"/>
          </a:xfrm>
          <a:prstGeom prst="rect">
            <a:avLst/>
          </a:prstGeom>
          <a:noFill/>
        </p:spPr>
        <p:txBody>
          <a:bodyPr vert="eaVert" wrap="square" rtlCol="0" anchor="t">
            <a:spAutoFit/>
          </a:bodyPr>
          <a:lstStyle/>
          <a:p>
            <a:pPr algn="ctr">
              <a:lnSpc>
                <a:spcPct val="120000"/>
              </a:lnSpc>
            </a:pPr>
            <a:r>
              <a:rPr lang="ja-JP" altLang="en-US" sz="1200" dirty="0">
                <a:solidFill>
                  <a:srgbClr val="404040"/>
                </a:solidFill>
                <a:latin typeface="メイリオ"/>
                <a:ea typeface="メイリオ"/>
                <a:cs typeface="メイリオ"/>
              </a:rPr>
              <a:t>欲求</a:t>
            </a:r>
            <a:r>
              <a:rPr lang="en-US" altLang="ja-JP" sz="1200" dirty="0">
                <a:solidFill>
                  <a:srgbClr val="404040"/>
                </a:solidFill>
                <a:latin typeface="メイリオ"/>
                <a:ea typeface="メイリオ"/>
                <a:cs typeface="メイリオ"/>
              </a:rPr>
              <a:t> Want</a:t>
            </a:r>
          </a:p>
        </p:txBody>
      </p:sp>
      <p:cxnSp>
        <p:nvCxnSpPr>
          <p:cNvPr id="8" name="直線コネクタ 7">
            <a:extLst>
              <a:ext uri="{FF2B5EF4-FFF2-40B4-BE49-F238E27FC236}">
                <a16:creationId xmlns:a16="http://schemas.microsoft.com/office/drawing/2014/main" id="{2C91ABD5-2ADA-DA4C-8BB1-B6BAF658B15C}"/>
              </a:ext>
            </a:extLst>
          </p:cNvPr>
          <p:cNvCxnSpPr/>
          <p:nvPr/>
        </p:nvCxnSpPr>
        <p:spPr>
          <a:xfrm>
            <a:off x="4978094" y="899287"/>
            <a:ext cx="1" cy="5180570"/>
          </a:xfrm>
          <a:prstGeom prst="line">
            <a:avLst/>
          </a:prstGeom>
          <a:ln w="15875" cmpd="sng">
            <a:solidFill>
              <a:schemeClr val="tx1">
                <a:lumMod val="65000"/>
                <a:lumOff val="35000"/>
              </a:schemeClr>
            </a:solidFill>
            <a:prstDash val="sysDot"/>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9" name="直線コネクタ 8">
            <a:extLst>
              <a:ext uri="{FF2B5EF4-FFF2-40B4-BE49-F238E27FC236}">
                <a16:creationId xmlns:a16="http://schemas.microsoft.com/office/drawing/2014/main" id="{120D6C76-D9DA-834F-8018-EFDA3CF21C4D}"/>
              </a:ext>
            </a:extLst>
          </p:cNvPr>
          <p:cNvCxnSpPr/>
          <p:nvPr/>
        </p:nvCxnSpPr>
        <p:spPr>
          <a:xfrm>
            <a:off x="9378777" y="899287"/>
            <a:ext cx="1" cy="5180570"/>
          </a:xfrm>
          <a:prstGeom prst="line">
            <a:avLst/>
          </a:prstGeom>
          <a:ln w="15875" cmpd="sng">
            <a:solidFill>
              <a:schemeClr val="tx1">
                <a:lumMod val="65000"/>
                <a:lumOff val="35000"/>
              </a:schemeClr>
            </a:solidFill>
            <a:prstDash val="sysDot"/>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10" name="直線コネクタ 9">
            <a:extLst>
              <a:ext uri="{FF2B5EF4-FFF2-40B4-BE49-F238E27FC236}">
                <a16:creationId xmlns:a16="http://schemas.microsoft.com/office/drawing/2014/main" id="{A20673CB-DD97-2941-A642-F2B4892212D2}"/>
              </a:ext>
            </a:extLst>
          </p:cNvPr>
          <p:cNvCxnSpPr>
            <a:cxnSpLocks/>
          </p:cNvCxnSpPr>
          <p:nvPr/>
        </p:nvCxnSpPr>
        <p:spPr>
          <a:xfrm flipH="1">
            <a:off x="577413" y="908809"/>
            <a:ext cx="8801365" cy="0"/>
          </a:xfrm>
          <a:prstGeom prst="line">
            <a:avLst/>
          </a:prstGeom>
          <a:ln w="15875" cmpd="sng">
            <a:solidFill>
              <a:schemeClr val="tx1">
                <a:lumMod val="65000"/>
                <a:lumOff val="35000"/>
              </a:schemeClr>
            </a:solidFill>
            <a:prstDash val="sysDot"/>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11" name="直線コネクタ 10">
            <a:extLst>
              <a:ext uri="{FF2B5EF4-FFF2-40B4-BE49-F238E27FC236}">
                <a16:creationId xmlns:a16="http://schemas.microsoft.com/office/drawing/2014/main" id="{EC733F3A-8F3D-8347-92F8-1CEEDCD1F210}"/>
              </a:ext>
            </a:extLst>
          </p:cNvPr>
          <p:cNvCxnSpPr>
            <a:cxnSpLocks/>
          </p:cNvCxnSpPr>
          <p:nvPr/>
        </p:nvCxnSpPr>
        <p:spPr>
          <a:xfrm flipH="1">
            <a:off x="577413" y="3491620"/>
            <a:ext cx="8801365" cy="0"/>
          </a:xfrm>
          <a:prstGeom prst="line">
            <a:avLst/>
          </a:prstGeom>
          <a:ln w="15875" cmpd="sng">
            <a:solidFill>
              <a:schemeClr val="tx1">
                <a:lumMod val="65000"/>
                <a:lumOff val="35000"/>
              </a:schemeClr>
            </a:solidFill>
            <a:prstDash val="sysDot"/>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sp>
        <p:nvSpPr>
          <p:cNvPr id="12" name="テキスト ボックス 11">
            <a:extLst>
              <a:ext uri="{FF2B5EF4-FFF2-40B4-BE49-F238E27FC236}">
                <a16:creationId xmlns:a16="http://schemas.microsoft.com/office/drawing/2014/main" id="{50C6A9EA-D68B-9146-A9B9-34781DE7E12D}"/>
              </a:ext>
            </a:extLst>
          </p:cNvPr>
          <p:cNvSpPr txBox="1"/>
          <p:nvPr/>
        </p:nvSpPr>
        <p:spPr>
          <a:xfrm>
            <a:off x="6955177" y="6121323"/>
            <a:ext cx="2423600" cy="313932"/>
          </a:xfrm>
          <a:prstGeom prst="rect">
            <a:avLst/>
          </a:prstGeom>
          <a:noFill/>
        </p:spPr>
        <p:txBody>
          <a:bodyPr wrap="square" rtlCol="0" anchor="t">
            <a:spAutoFit/>
          </a:bodyPr>
          <a:lstStyle/>
          <a:p>
            <a:pPr algn="r">
              <a:lnSpc>
                <a:spcPct val="120000"/>
              </a:lnSpc>
            </a:pPr>
            <a:r>
              <a:rPr lang="ja-JP" altLang="en-US" sz="1200" dirty="0">
                <a:solidFill>
                  <a:srgbClr val="404040"/>
                </a:solidFill>
                <a:latin typeface="Meiryo" panose="020B0604030504040204" pitchFamily="34" charset="-128"/>
                <a:ea typeface="Meiryo" panose="020B0604030504040204" pitchFamily="34" charset="-128"/>
                <a:cs typeface="メイリオ"/>
              </a:rPr>
              <a:t>高</a:t>
            </a:r>
            <a:endParaRPr lang="en-US" altLang="ja-JP" sz="1200" dirty="0">
              <a:solidFill>
                <a:srgbClr val="404040"/>
              </a:solidFill>
              <a:latin typeface="Meiryo" panose="020B0604030504040204" pitchFamily="34" charset="-128"/>
              <a:ea typeface="Meiryo" panose="020B0604030504040204" pitchFamily="34" charset="-128"/>
              <a:cs typeface="メイリオ"/>
            </a:endParaRPr>
          </a:p>
        </p:txBody>
      </p:sp>
      <p:sp>
        <p:nvSpPr>
          <p:cNvPr id="13" name="テキスト ボックス 12">
            <a:extLst>
              <a:ext uri="{FF2B5EF4-FFF2-40B4-BE49-F238E27FC236}">
                <a16:creationId xmlns:a16="http://schemas.microsoft.com/office/drawing/2014/main" id="{DB74079A-D4FF-B54A-831B-B25943507BB2}"/>
              </a:ext>
            </a:extLst>
          </p:cNvPr>
          <p:cNvSpPr txBox="1"/>
          <p:nvPr/>
        </p:nvSpPr>
        <p:spPr>
          <a:xfrm>
            <a:off x="173173" y="900828"/>
            <a:ext cx="406265" cy="1522602"/>
          </a:xfrm>
          <a:prstGeom prst="rect">
            <a:avLst/>
          </a:prstGeom>
          <a:noFill/>
        </p:spPr>
        <p:txBody>
          <a:bodyPr vert="eaVert" wrap="square" rtlCol="0" anchor="t">
            <a:spAutoFit/>
          </a:bodyPr>
          <a:lstStyle/>
          <a:p>
            <a:pPr>
              <a:lnSpc>
                <a:spcPct val="120000"/>
              </a:lnSpc>
            </a:pPr>
            <a:r>
              <a:rPr lang="ja-JP" altLang="en-US" sz="1200" dirty="0">
                <a:solidFill>
                  <a:srgbClr val="404040"/>
                </a:solidFill>
                <a:latin typeface="メイリオ"/>
                <a:ea typeface="メイリオ"/>
                <a:cs typeface="メイリオ"/>
              </a:rPr>
              <a:t>高</a:t>
            </a:r>
            <a:endParaRPr lang="en-US" altLang="ja-JP" sz="1200" dirty="0">
              <a:solidFill>
                <a:srgbClr val="404040"/>
              </a:solidFill>
              <a:latin typeface="メイリオ"/>
              <a:ea typeface="メイリオ"/>
              <a:cs typeface="メイリオ"/>
            </a:endParaRPr>
          </a:p>
        </p:txBody>
      </p:sp>
      <p:sp>
        <p:nvSpPr>
          <p:cNvPr id="14" name="テキスト ボックス 13">
            <a:extLst>
              <a:ext uri="{FF2B5EF4-FFF2-40B4-BE49-F238E27FC236}">
                <a16:creationId xmlns:a16="http://schemas.microsoft.com/office/drawing/2014/main" id="{DE6818D1-FE54-C642-8031-0FA34A75F2D9}"/>
              </a:ext>
            </a:extLst>
          </p:cNvPr>
          <p:cNvSpPr txBox="1"/>
          <p:nvPr/>
        </p:nvSpPr>
        <p:spPr>
          <a:xfrm>
            <a:off x="173173" y="4434252"/>
            <a:ext cx="406265" cy="1947088"/>
          </a:xfrm>
          <a:prstGeom prst="rect">
            <a:avLst/>
          </a:prstGeom>
          <a:noFill/>
        </p:spPr>
        <p:txBody>
          <a:bodyPr vert="eaVert" wrap="square" rtlCol="0" anchor="t">
            <a:spAutoFit/>
          </a:bodyPr>
          <a:lstStyle/>
          <a:p>
            <a:pPr algn="r">
              <a:lnSpc>
                <a:spcPct val="120000"/>
              </a:lnSpc>
            </a:pPr>
            <a:r>
              <a:rPr lang="ja-JP" altLang="en-US" sz="1200" dirty="0">
                <a:solidFill>
                  <a:srgbClr val="404040"/>
                </a:solidFill>
                <a:latin typeface="メイリオ"/>
                <a:ea typeface="メイリオ"/>
                <a:cs typeface="メイリオ"/>
              </a:rPr>
              <a:t>低</a:t>
            </a:r>
            <a:endParaRPr lang="en-US" altLang="ja-JP" sz="1200" dirty="0">
              <a:solidFill>
                <a:srgbClr val="404040"/>
              </a:solidFill>
              <a:latin typeface="メイリオ"/>
              <a:ea typeface="メイリオ"/>
              <a:cs typeface="メイリオ"/>
            </a:endParaRPr>
          </a:p>
        </p:txBody>
      </p:sp>
    </p:spTree>
    <p:extLst>
      <p:ext uri="{BB962C8B-B14F-4D97-AF65-F5344CB8AC3E}">
        <p14:creationId xmlns:p14="http://schemas.microsoft.com/office/powerpoint/2010/main" val="27862069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1420582" cy="276999"/>
          </a:xfrm>
          <a:prstGeom prst="rect">
            <a:avLst/>
          </a:prstGeom>
          <a:noFill/>
        </p:spPr>
        <p:txBody>
          <a:bodyPr wrap="none" rtlCol="0">
            <a:spAutoFit/>
          </a:bodyPr>
          <a:lstStyle/>
          <a:p>
            <a:r>
              <a:rPr kumimoji="1" lang="en-US" altLang="ja-JP" sz="1200" b="1" dirty="0">
                <a:solidFill>
                  <a:schemeClr val="tx1">
                    <a:lumMod val="75000"/>
                    <a:lumOff val="25000"/>
                  </a:schemeClr>
                </a:solidFill>
                <a:latin typeface="Meiryo" panose="020B0604030504040204" pitchFamily="34" charset="-128"/>
                <a:ea typeface="Meiryo" panose="020B0604030504040204" pitchFamily="34" charset="-128"/>
              </a:rPr>
              <a:t>59_</a:t>
            </a:r>
            <a:r>
              <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rPr>
              <a:t>ジョハリの窓</a:t>
            </a:r>
          </a:p>
        </p:txBody>
      </p:sp>
      <p:sp>
        <p:nvSpPr>
          <p:cNvPr id="7" name="正方形/長方形 6">
            <a:extLst>
              <a:ext uri="{FF2B5EF4-FFF2-40B4-BE49-F238E27FC236}">
                <a16:creationId xmlns:a16="http://schemas.microsoft.com/office/drawing/2014/main" id="{6A45FAB1-606C-2A4F-95AD-7BB6022CDAEB}"/>
              </a:ext>
            </a:extLst>
          </p:cNvPr>
          <p:cNvSpPr/>
          <p:nvPr/>
        </p:nvSpPr>
        <p:spPr>
          <a:xfrm>
            <a:off x="1074676" y="1120341"/>
            <a:ext cx="8494038" cy="391056"/>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8" name="正方形/長方形 7">
            <a:extLst>
              <a:ext uri="{FF2B5EF4-FFF2-40B4-BE49-F238E27FC236}">
                <a16:creationId xmlns:a16="http://schemas.microsoft.com/office/drawing/2014/main" id="{45F467E1-A7A0-A44E-B333-BD839EBBB012}"/>
              </a:ext>
            </a:extLst>
          </p:cNvPr>
          <p:cNvSpPr/>
          <p:nvPr/>
        </p:nvSpPr>
        <p:spPr>
          <a:xfrm>
            <a:off x="712070" y="1511398"/>
            <a:ext cx="368695" cy="4978856"/>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9" name="正方形/長方形 8">
            <a:extLst>
              <a:ext uri="{FF2B5EF4-FFF2-40B4-BE49-F238E27FC236}">
                <a16:creationId xmlns:a16="http://schemas.microsoft.com/office/drawing/2014/main" id="{79B1EDCF-3276-A941-8FB4-CF816E5F072A}"/>
              </a:ext>
            </a:extLst>
          </p:cNvPr>
          <p:cNvSpPr/>
          <p:nvPr/>
        </p:nvSpPr>
        <p:spPr>
          <a:xfrm>
            <a:off x="1085701" y="729283"/>
            <a:ext cx="8474423" cy="391059"/>
          </a:xfrm>
          <a:prstGeom prst="rect">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10" name="正方形/長方形 9">
            <a:extLst>
              <a:ext uri="{FF2B5EF4-FFF2-40B4-BE49-F238E27FC236}">
                <a16:creationId xmlns:a16="http://schemas.microsoft.com/office/drawing/2014/main" id="{0E7BF5BA-6435-2141-A3FC-2BEDFD50B40B}"/>
              </a:ext>
            </a:extLst>
          </p:cNvPr>
          <p:cNvSpPr/>
          <p:nvPr/>
        </p:nvSpPr>
        <p:spPr>
          <a:xfrm>
            <a:off x="337288" y="1511398"/>
            <a:ext cx="368695" cy="4978856"/>
          </a:xfrm>
          <a:prstGeom prst="rect">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cxnSp>
        <p:nvCxnSpPr>
          <p:cNvPr id="13" name="直線コネクタ 12">
            <a:extLst>
              <a:ext uri="{FF2B5EF4-FFF2-40B4-BE49-F238E27FC236}">
                <a16:creationId xmlns:a16="http://schemas.microsoft.com/office/drawing/2014/main" id="{F55211C8-AF4F-C242-AB71-1D80241506E4}"/>
              </a:ext>
            </a:extLst>
          </p:cNvPr>
          <p:cNvCxnSpPr>
            <a:cxnSpLocks/>
          </p:cNvCxnSpPr>
          <p:nvPr/>
        </p:nvCxnSpPr>
        <p:spPr>
          <a:xfrm>
            <a:off x="5318616" y="1120342"/>
            <a:ext cx="0" cy="5380011"/>
          </a:xfrm>
          <a:prstGeom prst="line">
            <a:avLst/>
          </a:prstGeom>
          <a:ln w="12700"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5" name="直線コネクタ 14">
            <a:extLst>
              <a:ext uri="{FF2B5EF4-FFF2-40B4-BE49-F238E27FC236}">
                <a16:creationId xmlns:a16="http://schemas.microsoft.com/office/drawing/2014/main" id="{47573490-E65E-0645-83BA-F2B666A10EE0}"/>
              </a:ext>
            </a:extLst>
          </p:cNvPr>
          <p:cNvCxnSpPr>
            <a:cxnSpLocks/>
          </p:cNvCxnSpPr>
          <p:nvPr/>
        </p:nvCxnSpPr>
        <p:spPr>
          <a:xfrm>
            <a:off x="705983" y="4005877"/>
            <a:ext cx="8843926" cy="0"/>
          </a:xfrm>
          <a:prstGeom prst="line">
            <a:avLst/>
          </a:prstGeom>
          <a:ln w="12700"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8" name="直線コネクタ 17">
            <a:extLst>
              <a:ext uri="{FF2B5EF4-FFF2-40B4-BE49-F238E27FC236}">
                <a16:creationId xmlns:a16="http://schemas.microsoft.com/office/drawing/2014/main" id="{26B21BE5-53E5-AB4B-92AD-C67969F7FE3E}"/>
              </a:ext>
            </a:extLst>
          </p:cNvPr>
          <p:cNvCxnSpPr/>
          <p:nvPr/>
        </p:nvCxnSpPr>
        <p:spPr>
          <a:xfrm>
            <a:off x="1077110" y="1120342"/>
            <a:ext cx="8473616" cy="0"/>
          </a:xfrm>
          <a:prstGeom prst="line">
            <a:avLst/>
          </a:prstGeom>
          <a:ln w="12700"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直線コネクタ 19">
            <a:extLst>
              <a:ext uri="{FF2B5EF4-FFF2-40B4-BE49-F238E27FC236}">
                <a16:creationId xmlns:a16="http://schemas.microsoft.com/office/drawing/2014/main" id="{7A856D82-5875-324E-9E68-ECC100D3467A}"/>
              </a:ext>
            </a:extLst>
          </p:cNvPr>
          <p:cNvCxnSpPr>
            <a:cxnSpLocks/>
          </p:cNvCxnSpPr>
          <p:nvPr/>
        </p:nvCxnSpPr>
        <p:spPr>
          <a:xfrm flipV="1">
            <a:off x="705983" y="1511399"/>
            <a:ext cx="1624" cy="4988953"/>
          </a:xfrm>
          <a:prstGeom prst="line">
            <a:avLst/>
          </a:prstGeom>
          <a:ln w="12700"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sp>
        <p:nvSpPr>
          <p:cNvPr id="21" name="テキスト ボックス 20">
            <a:extLst>
              <a:ext uri="{FF2B5EF4-FFF2-40B4-BE49-F238E27FC236}">
                <a16:creationId xmlns:a16="http://schemas.microsoft.com/office/drawing/2014/main" id="{4A0B5985-F2FD-D740-AFE8-0189ED53D5FE}"/>
              </a:ext>
            </a:extLst>
          </p:cNvPr>
          <p:cNvSpPr txBox="1"/>
          <p:nvPr/>
        </p:nvSpPr>
        <p:spPr>
          <a:xfrm>
            <a:off x="338396" y="3786212"/>
            <a:ext cx="382340" cy="439325"/>
          </a:xfrm>
          <a:prstGeom prst="rect">
            <a:avLst/>
          </a:prstGeom>
          <a:noFill/>
        </p:spPr>
        <p:txBody>
          <a:bodyPr vert="eaVert" wrap="none" rtlCol="0" anchor="ctr">
            <a:spAutoFit/>
          </a:bodyPr>
          <a:lstStyle/>
          <a:p>
            <a:r>
              <a:rPr kumimoji="1" lang="ja-JP" altLang="en-US" sz="1200" dirty="0">
                <a:solidFill>
                  <a:schemeClr val="bg1"/>
                </a:solidFill>
                <a:latin typeface="Meiryo" panose="020B0604030504040204" pitchFamily="34" charset="-128"/>
                <a:ea typeface="Meiryo" panose="020B0604030504040204" pitchFamily="34" charset="-128"/>
                <a:cs typeface="メイリオ"/>
              </a:rPr>
              <a:t>他者</a:t>
            </a:r>
          </a:p>
        </p:txBody>
      </p:sp>
      <p:sp>
        <p:nvSpPr>
          <p:cNvPr id="22" name="テキスト ボックス 21">
            <a:extLst>
              <a:ext uri="{FF2B5EF4-FFF2-40B4-BE49-F238E27FC236}">
                <a16:creationId xmlns:a16="http://schemas.microsoft.com/office/drawing/2014/main" id="{BC034997-7C72-6C41-A440-01DF060DA151}"/>
              </a:ext>
            </a:extLst>
          </p:cNvPr>
          <p:cNvSpPr txBox="1"/>
          <p:nvPr/>
        </p:nvSpPr>
        <p:spPr>
          <a:xfrm>
            <a:off x="5068019" y="781411"/>
            <a:ext cx="509787" cy="304148"/>
          </a:xfrm>
          <a:prstGeom prst="rect">
            <a:avLst/>
          </a:prstGeom>
          <a:noFill/>
        </p:spPr>
        <p:txBody>
          <a:bodyPr vert="horz" wrap="none" rtlCol="0" anchor="ctr">
            <a:spAutoFit/>
          </a:bodyPr>
          <a:lstStyle/>
          <a:p>
            <a:r>
              <a:rPr kumimoji="1" lang="ja-JP" altLang="en-US" sz="1200" dirty="0">
                <a:solidFill>
                  <a:schemeClr val="bg1"/>
                </a:solidFill>
                <a:latin typeface="Meiryo" panose="020B0604030504040204" pitchFamily="34" charset="-128"/>
                <a:ea typeface="Meiryo" panose="020B0604030504040204" pitchFamily="34" charset="-128"/>
                <a:cs typeface="メイリオ"/>
              </a:rPr>
              <a:t>自分</a:t>
            </a:r>
          </a:p>
        </p:txBody>
      </p:sp>
      <p:sp>
        <p:nvSpPr>
          <p:cNvPr id="23" name="テキスト ボックス 22">
            <a:extLst>
              <a:ext uri="{FF2B5EF4-FFF2-40B4-BE49-F238E27FC236}">
                <a16:creationId xmlns:a16="http://schemas.microsoft.com/office/drawing/2014/main" id="{3DA34BAD-205F-BB4A-AB10-936BCA645F8C}"/>
              </a:ext>
            </a:extLst>
          </p:cNvPr>
          <p:cNvSpPr txBox="1"/>
          <p:nvPr/>
        </p:nvSpPr>
        <p:spPr>
          <a:xfrm>
            <a:off x="711953" y="2285518"/>
            <a:ext cx="382340" cy="946237"/>
          </a:xfrm>
          <a:prstGeom prst="rect">
            <a:avLst/>
          </a:prstGeom>
          <a:noFill/>
        </p:spPr>
        <p:txBody>
          <a:bodyPr vert="eaVert" wrap="none" rtlCol="0" anchor="ctr">
            <a:spAutoFit/>
          </a:bodyPr>
          <a:lstStyle/>
          <a:p>
            <a:pPr algn="ctr"/>
            <a:r>
              <a:rPr lang="ja-JP" altLang="en-US" sz="1200" dirty="0">
                <a:solidFill>
                  <a:schemeClr val="tx1">
                    <a:lumMod val="75000"/>
                    <a:lumOff val="25000"/>
                  </a:schemeClr>
                </a:solidFill>
                <a:latin typeface="Meiryo" panose="020B0604030504040204" pitchFamily="34" charset="-128"/>
                <a:ea typeface="Meiryo" panose="020B0604030504040204" pitchFamily="34" charset="-128"/>
                <a:cs typeface="メイリオ"/>
              </a:rPr>
              <a:t>知っている</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24" name="テキスト ボックス 23">
            <a:extLst>
              <a:ext uri="{FF2B5EF4-FFF2-40B4-BE49-F238E27FC236}">
                <a16:creationId xmlns:a16="http://schemas.microsoft.com/office/drawing/2014/main" id="{2D884F79-C617-BB4D-ADE4-662510ED600C}"/>
              </a:ext>
            </a:extLst>
          </p:cNvPr>
          <p:cNvSpPr txBox="1"/>
          <p:nvPr/>
        </p:nvSpPr>
        <p:spPr>
          <a:xfrm>
            <a:off x="711953" y="4864482"/>
            <a:ext cx="382340" cy="777266"/>
          </a:xfrm>
          <a:prstGeom prst="rect">
            <a:avLst/>
          </a:prstGeom>
          <a:noFill/>
        </p:spPr>
        <p:txBody>
          <a:bodyPr vert="eaVert" wrap="none" rtlCol="0" anchor="ctr">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cs typeface="メイリオ"/>
              </a:rPr>
              <a:t>知らない</a:t>
            </a:r>
          </a:p>
        </p:txBody>
      </p:sp>
      <p:sp>
        <p:nvSpPr>
          <p:cNvPr id="25" name="テキスト ボックス 24">
            <a:extLst>
              <a:ext uri="{FF2B5EF4-FFF2-40B4-BE49-F238E27FC236}">
                <a16:creationId xmlns:a16="http://schemas.microsoft.com/office/drawing/2014/main" id="{83A6A3DF-A6B4-7342-A88A-DDA8627A779D}"/>
              </a:ext>
            </a:extLst>
          </p:cNvPr>
          <p:cNvSpPr txBox="1"/>
          <p:nvPr/>
        </p:nvSpPr>
        <p:spPr>
          <a:xfrm>
            <a:off x="2708305" y="1185338"/>
            <a:ext cx="987713" cy="304148"/>
          </a:xfrm>
          <a:prstGeom prst="rect">
            <a:avLst/>
          </a:prstGeom>
          <a:noFill/>
        </p:spPr>
        <p:txBody>
          <a:bodyPr vert="horz" wrap="none" rtlCol="0" anchor="ctr">
            <a:spAutoFit/>
          </a:bodyPr>
          <a:lstStyle/>
          <a:p>
            <a:pPr algn="ctr"/>
            <a:r>
              <a:rPr lang="ja-JP" altLang="en-US" sz="1200" dirty="0">
                <a:solidFill>
                  <a:schemeClr val="tx1">
                    <a:lumMod val="75000"/>
                    <a:lumOff val="25000"/>
                  </a:schemeClr>
                </a:solidFill>
                <a:latin typeface="Meiryo" panose="020B0604030504040204" pitchFamily="34" charset="-128"/>
                <a:ea typeface="Meiryo" panose="020B0604030504040204" pitchFamily="34" charset="-128"/>
                <a:cs typeface="メイリオ"/>
              </a:rPr>
              <a:t>知っている</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26" name="テキスト ボックス 25">
            <a:extLst>
              <a:ext uri="{FF2B5EF4-FFF2-40B4-BE49-F238E27FC236}">
                <a16:creationId xmlns:a16="http://schemas.microsoft.com/office/drawing/2014/main" id="{73A49DE4-192F-F147-B580-7530C3DBAB21}"/>
              </a:ext>
            </a:extLst>
          </p:cNvPr>
          <p:cNvSpPr txBox="1"/>
          <p:nvPr/>
        </p:nvSpPr>
        <p:spPr>
          <a:xfrm>
            <a:off x="7020874" y="1185338"/>
            <a:ext cx="828404" cy="304148"/>
          </a:xfrm>
          <a:prstGeom prst="rect">
            <a:avLst/>
          </a:prstGeom>
          <a:noFill/>
        </p:spPr>
        <p:txBody>
          <a:bodyPr vert="horz" wrap="none" rtlCol="0" anchor="ctr">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cs typeface="メイリオ"/>
              </a:rPr>
              <a:t>知らない</a:t>
            </a:r>
          </a:p>
        </p:txBody>
      </p:sp>
      <p:sp>
        <p:nvSpPr>
          <p:cNvPr id="27" name="正方形/長方形 26">
            <a:extLst>
              <a:ext uri="{FF2B5EF4-FFF2-40B4-BE49-F238E27FC236}">
                <a16:creationId xmlns:a16="http://schemas.microsoft.com/office/drawing/2014/main" id="{B6A7F6D0-B243-954A-B145-854151B23CEC}"/>
              </a:ext>
            </a:extLst>
          </p:cNvPr>
          <p:cNvSpPr/>
          <p:nvPr/>
        </p:nvSpPr>
        <p:spPr>
          <a:xfrm>
            <a:off x="344814" y="1511394"/>
            <a:ext cx="9223899" cy="4988958"/>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6CB2ED21-7825-AC4E-9620-FF9BF22EBF01}"/>
              </a:ext>
            </a:extLst>
          </p:cNvPr>
          <p:cNvSpPr/>
          <p:nvPr/>
        </p:nvSpPr>
        <p:spPr>
          <a:xfrm>
            <a:off x="1074676" y="729282"/>
            <a:ext cx="8494037" cy="5771070"/>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532566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3267241" cy="276999"/>
          </a:xfrm>
          <a:prstGeom prst="rect">
            <a:avLst/>
          </a:prstGeom>
          <a:noFill/>
        </p:spPr>
        <p:txBody>
          <a:bodyPr wrap="none" rtlCol="0">
            <a:spAutoFit/>
          </a:bodyPr>
          <a:lstStyle/>
          <a:p>
            <a:r>
              <a:rPr kumimoji="1" lang="en-US" altLang="ja-JP" sz="1200" b="1" dirty="0">
                <a:solidFill>
                  <a:schemeClr val="tx1">
                    <a:lumMod val="75000"/>
                    <a:lumOff val="25000"/>
                  </a:schemeClr>
                </a:solidFill>
                <a:latin typeface="Meiryo" panose="020B0604030504040204" pitchFamily="34" charset="-128"/>
                <a:ea typeface="Meiryo" panose="020B0604030504040204" pitchFamily="34" charset="-128"/>
              </a:rPr>
              <a:t>59_</a:t>
            </a:r>
            <a:r>
              <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rPr>
              <a:t>ジョハリの窓（フィードバックシート）</a:t>
            </a:r>
          </a:p>
        </p:txBody>
      </p:sp>
      <p:sp>
        <p:nvSpPr>
          <p:cNvPr id="27" name="正方形/長方形 26">
            <a:extLst>
              <a:ext uri="{FF2B5EF4-FFF2-40B4-BE49-F238E27FC236}">
                <a16:creationId xmlns:a16="http://schemas.microsoft.com/office/drawing/2014/main" id="{22EEEBC0-B8A4-8A4E-93AB-5A5D0EEEFFE9}"/>
              </a:ext>
            </a:extLst>
          </p:cNvPr>
          <p:cNvSpPr/>
          <p:nvPr/>
        </p:nvSpPr>
        <p:spPr>
          <a:xfrm>
            <a:off x="343627" y="1288206"/>
            <a:ext cx="383949" cy="1195918"/>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4197E8AB-F6A7-E344-B451-CE6FFCD5B0D3}"/>
              </a:ext>
            </a:extLst>
          </p:cNvPr>
          <p:cNvSpPr/>
          <p:nvPr/>
        </p:nvSpPr>
        <p:spPr>
          <a:xfrm>
            <a:off x="343627" y="2782306"/>
            <a:ext cx="383949" cy="3707946"/>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30" name="直線コネクタ 29">
            <a:extLst>
              <a:ext uri="{FF2B5EF4-FFF2-40B4-BE49-F238E27FC236}">
                <a16:creationId xmlns:a16="http://schemas.microsoft.com/office/drawing/2014/main" id="{7C5DA13A-E9DD-CC48-8CA2-D500B4561FD1}"/>
              </a:ext>
            </a:extLst>
          </p:cNvPr>
          <p:cNvCxnSpPr>
            <a:cxnSpLocks/>
          </p:cNvCxnSpPr>
          <p:nvPr/>
        </p:nvCxnSpPr>
        <p:spPr>
          <a:xfrm>
            <a:off x="337288" y="4636280"/>
            <a:ext cx="9209834" cy="0"/>
          </a:xfrm>
          <a:prstGeom prst="line">
            <a:avLst/>
          </a:prstGeom>
          <a:ln w="12700"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sp>
        <p:nvSpPr>
          <p:cNvPr id="33" name="テキスト ボックス 32">
            <a:extLst>
              <a:ext uri="{FF2B5EF4-FFF2-40B4-BE49-F238E27FC236}">
                <a16:creationId xmlns:a16="http://schemas.microsoft.com/office/drawing/2014/main" id="{32C75AE6-6BE0-F34D-8EEE-B1AAD9FC22FF}"/>
              </a:ext>
            </a:extLst>
          </p:cNvPr>
          <p:cNvSpPr txBox="1"/>
          <p:nvPr/>
        </p:nvSpPr>
        <p:spPr>
          <a:xfrm>
            <a:off x="351244" y="3025161"/>
            <a:ext cx="382681" cy="441281"/>
          </a:xfrm>
          <a:prstGeom prst="rect">
            <a:avLst/>
          </a:prstGeom>
          <a:noFill/>
        </p:spPr>
        <p:txBody>
          <a:bodyPr vert="eaVert" wrap="none" rtlCol="0" anchor="ctr">
            <a:spAutoFit/>
          </a:bodyPr>
          <a:lstStyle/>
          <a:p>
            <a:pPr algn="ctr"/>
            <a:r>
              <a:rPr kumimoji="1" lang="ja-JP" altLang="en-US" sz="1200" dirty="0">
                <a:solidFill>
                  <a:schemeClr val="tx1">
                    <a:lumMod val="75000"/>
                    <a:lumOff val="25000"/>
                  </a:schemeClr>
                </a:solidFill>
                <a:latin typeface="メイリオ"/>
                <a:ea typeface="メイリオ"/>
                <a:cs typeface="メイリオ"/>
              </a:rPr>
              <a:t>強み</a:t>
            </a:r>
          </a:p>
        </p:txBody>
      </p:sp>
      <p:sp>
        <p:nvSpPr>
          <p:cNvPr id="34" name="テキスト ボックス 33">
            <a:extLst>
              <a:ext uri="{FF2B5EF4-FFF2-40B4-BE49-F238E27FC236}">
                <a16:creationId xmlns:a16="http://schemas.microsoft.com/office/drawing/2014/main" id="{9327CB79-1EB2-D84F-AEE3-65F237E4C6C9}"/>
              </a:ext>
            </a:extLst>
          </p:cNvPr>
          <p:cNvSpPr txBox="1"/>
          <p:nvPr/>
        </p:nvSpPr>
        <p:spPr>
          <a:xfrm>
            <a:off x="351244" y="5721256"/>
            <a:ext cx="382681" cy="611003"/>
          </a:xfrm>
          <a:prstGeom prst="rect">
            <a:avLst/>
          </a:prstGeom>
          <a:noFill/>
        </p:spPr>
        <p:txBody>
          <a:bodyPr vert="eaVert" wrap="none" rtlCol="0" anchor="ctr">
            <a:spAutoFit/>
          </a:bodyPr>
          <a:lstStyle/>
          <a:p>
            <a:pPr algn="ctr"/>
            <a:r>
              <a:rPr lang="ja-JP" altLang="en-US" sz="1200" dirty="0">
                <a:solidFill>
                  <a:schemeClr val="tx1">
                    <a:lumMod val="75000"/>
                    <a:lumOff val="25000"/>
                  </a:schemeClr>
                </a:solidFill>
                <a:latin typeface="メイリオ"/>
                <a:ea typeface="メイリオ"/>
                <a:cs typeface="メイリオ"/>
              </a:rPr>
              <a:t>不得意</a:t>
            </a:r>
            <a:endParaRPr kumimoji="1" lang="ja-JP" altLang="en-US" sz="1200" dirty="0">
              <a:solidFill>
                <a:schemeClr val="tx1">
                  <a:lumMod val="75000"/>
                  <a:lumOff val="25000"/>
                </a:schemeClr>
              </a:solidFill>
              <a:latin typeface="メイリオ"/>
              <a:ea typeface="メイリオ"/>
              <a:cs typeface="メイリオ"/>
            </a:endParaRPr>
          </a:p>
        </p:txBody>
      </p:sp>
      <p:cxnSp>
        <p:nvCxnSpPr>
          <p:cNvPr id="36" name="直線コネクタ 35">
            <a:extLst>
              <a:ext uri="{FF2B5EF4-FFF2-40B4-BE49-F238E27FC236}">
                <a16:creationId xmlns:a16="http://schemas.microsoft.com/office/drawing/2014/main" id="{C128DF12-2DE9-6544-8575-3F7140D99A10}"/>
              </a:ext>
            </a:extLst>
          </p:cNvPr>
          <p:cNvCxnSpPr>
            <a:cxnSpLocks/>
          </p:cNvCxnSpPr>
          <p:nvPr/>
        </p:nvCxnSpPr>
        <p:spPr>
          <a:xfrm>
            <a:off x="727576" y="2782306"/>
            <a:ext cx="0" cy="3707947"/>
          </a:xfrm>
          <a:prstGeom prst="line">
            <a:avLst/>
          </a:prstGeom>
          <a:ln w="12700"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37" name="直線コネクタ 36">
            <a:extLst>
              <a:ext uri="{FF2B5EF4-FFF2-40B4-BE49-F238E27FC236}">
                <a16:creationId xmlns:a16="http://schemas.microsoft.com/office/drawing/2014/main" id="{5C0D00E1-8F05-B64D-9570-35FE90F7959D}"/>
              </a:ext>
            </a:extLst>
          </p:cNvPr>
          <p:cNvCxnSpPr>
            <a:cxnSpLocks/>
          </p:cNvCxnSpPr>
          <p:nvPr/>
        </p:nvCxnSpPr>
        <p:spPr>
          <a:xfrm>
            <a:off x="337288" y="5563266"/>
            <a:ext cx="9209834" cy="0"/>
          </a:xfrm>
          <a:prstGeom prst="line">
            <a:avLst/>
          </a:prstGeom>
          <a:ln w="12700"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テキスト ボックス 37">
            <a:extLst>
              <a:ext uri="{FF2B5EF4-FFF2-40B4-BE49-F238E27FC236}">
                <a16:creationId xmlns:a16="http://schemas.microsoft.com/office/drawing/2014/main" id="{BEE81FE6-338C-DA43-81D4-C64C5DDA0488}"/>
              </a:ext>
            </a:extLst>
          </p:cNvPr>
          <p:cNvSpPr txBox="1"/>
          <p:nvPr/>
        </p:nvSpPr>
        <p:spPr>
          <a:xfrm>
            <a:off x="351244" y="4879131"/>
            <a:ext cx="382681" cy="441281"/>
          </a:xfrm>
          <a:prstGeom prst="rect">
            <a:avLst/>
          </a:prstGeom>
          <a:noFill/>
        </p:spPr>
        <p:txBody>
          <a:bodyPr vert="eaVert" wrap="none" rtlCol="0" anchor="ctr">
            <a:spAutoFit/>
          </a:bodyPr>
          <a:lstStyle/>
          <a:p>
            <a:pPr algn="ctr"/>
            <a:r>
              <a:rPr lang="ja-JP" altLang="en-US" sz="1200" dirty="0">
                <a:solidFill>
                  <a:schemeClr val="tx1">
                    <a:lumMod val="75000"/>
                    <a:lumOff val="25000"/>
                  </a:schemeClr>
                </a:solidFill>
                <a:latin typeface="メイリオ"/>
                <a:ea typeface="メイリオ"/>
                <a:cs typeface="メイリオ"/>
              </a:rPr>
              <a:t>得意</a:t>
            </a:r>
            <a:endParaRPr kumimoji="1" lang="ja-JP" altLang="en-US" sz="1200" dirty="0">
              <a:solidFill>
                <a:schemeClr val="tx1">
                  <a:lumMod val="75000"/>
                  <a:lumOff val="25000"/>
                </a:schemeClr>
              </a:solidFill>
              <a:latin typeface="メイリオ"/>
              <a:ea typeface="メイリオ"/>
              <a:cs typeface="メイリオ"/>
            </a:endParaRPr>
          </a:p>
        </p:txBody>
      </p:sp>
      <p:cxnSp>
        <p:nvCxnSpPr>
          <p:cNvPr id="39" name="直線コネクタ 38">
            <a:extLst>
              <a:ext uri="{FF2B5EF4-FFF2-40B4-BE49-F238E27FC236}">
                <a16:creationId xmlns:a16="http://schemas.microsoft.com/office/drawing/2014/main" id="{66EC47E4-5912-B54C-B480-C69660820C9B}"/>
              </a:ext>
            </a:extLst>
          </p:cNvPr>
          <p:cNvCxnSpPr>
            <a:cxnSpLocks/>
          </p:cNvCxnSpPr>
          <p:nvPr/>
        </p:nvCxnSpPr>
        <p:spPr>
          <a:xfrm>
            <a:off x="337288" y="3709294"/>
            <a:ext cx="9209834" cy="0"/>
          </a:xfrm>
          <a:prstGeom prst="line">
            <a:avLst/>
          </a:prstGeom>
          <a:ln w="12700"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sp>
        <p:nvSpPr>
          <p:cNvPr id="40" name="テキスト ボックス 39">
            <a:extLst>
              <a:ext uri="{FF2B5EF4-FFF2-40B4-BE49-F238E27FC236}">
                <a16:creationId xmlns:a16="http://schemas.microsoft.com/office/drawing/2014/main" id="{4BD5DFC8-8664-E248-8BDA-1902382D5228}"/>
              </a:ext>
            </a:extLst>
          </p:cNvPr>
          <p:cNvSpPr txBox="1"/>
          <p:nvPr/>
        </p:nvSpPr>
        <p:spPr>
          <a:xfrm>
            <a:off x="351244" y="3952144"/>
            <a:ext cx="382681" cy="441281"/>
          </a:xfrm>
          <a:prstGeom prst="rect">
            <a:avLst/>
          </a:prstGeom>
          <a:noFill/>
        </p:spPr>
        <p:txBody>
          <a:bodyPr vert="eaVert" wrap="none" rtlCol="0" anchor="ctr">
            <a:spAutoFit/>
          </a:bodyPr>
          <a:lstStyle/>
          <a:p>
            <a:pPr algn="ctr"/>
            <a:r>
              <a:rPr lang="ja-JP" altLang="en-US" sz="1200" dirty="0">
                <a:solidFill>
                  <a:schemeClr val="tx1">
                    <a:lumMod val="75000"/>
                    <a:lumOff val="25000"/>
                  </a:schemeClr>
                </a:solidFill>
                <a:latin typeface="メイリオ"/>
                <a:ea typeface="メイリオ"/>
                <a:cs typeface="メイリオ"/>
              </a:rPr>
              <a:t>弱み</a:t>
            </a:r>
            <a:endParaRPr kumimoji="1" lang="ja-JP" altLang="en-US" sz="1200" dirty="0">
              <a:solidFill>
                <a:schemeClr val="tx1">
                  <a:lumMod val="75000"/>
                  <a:lumOff val="25000"/>
                </a:schemeClr>
              </a:solidFill>
              <a:latin typeface="メイリオ"/>
              <a:ea typeface="メイリオ"/>
              <a:cs typeface="メイリオ"/>
            </a:endParaRPr>
          </a:p>
        </p:txBody>
      </p:sp>
      <p:sp>
        <p:nvSpPr>
          <p:cNvPr id="42" name="テキスト ボックス 41">
            <a:extLst>
              <a:ext uri="{FF2B5EF4-FFF2-40B4-BE49-F238E27FC236}">
                <a16:creationId xmlns:a16="http://schemas.microsoft.com/office/drawing/2014/main" id="{65FF5884-5743-B946-BD8A-505C36D2F6E5}"/>
              </a:ext>
            </a:extLst>
          </p:cNvPr>
          <p:cNvSpPr txBox="1"/>
          <p:nvPr/>
        </p:nvSpPr>
        <p:spPr>
          <a:xfrm>
            <a:off x="351244" y="1580663"/>
            <a:ext cx="382681" cy="611003"/>
          </a:xfrm>
          <a:prstGeom prst="rect">
            <a:avLst/>
          </a:prstGeom>
          <a:noFill/>
        </p:spPr>
        <p:txBody>
          <a:bodyPr vert="eaVert" wrap="none" rtlCol="0" anchor="ctr">
            <a:spAutoFit/>
          </a:bodyPr>
          <a:lstStyle/>
          <a:p>
            <a:pPr algn="ctr"/>
            <a:r>
              <a:rPr lang="ja-JP" altLang="en-US" sz="1200" dirty="0">
                <a:solidFill>
                  <a:schemeClr val="tx1">
                    <a:lumMod val="75000"/>
                    <a:lumOff val="25000"/>
                  </a:schemeClr>
                </a:solidFill>
                <a:latin typeface="メイリオ"/>
                <a:ea typeface="メイリオ"/>
                <a:cs typeface="メイリオ"/>
              </a:rPr>
              <a:t>人物像</a:t>
            </a:r>
            <a:endParaRPr kumimoji="1" lang="ja-JP" altLang="en-US" sz="1200" dirty="0">
              <a:solidFill>
                <a:schemeClr val="tx1">
                  <a:lumMod val="75000"/>
                  <a:lumOff val="25000"/>
                </a:schemeClr>
              </a:solidFill>
              <a:latin typeface="メイリオ"/>
              <a:ea typeface="メイリオ"/>
              <a:cs typeface="メイリオ"/>
            </a:endParaRPr>
          </a:p>
        </p:txBody>
      </p:sp>
      <p:cxnSp>
        <p:nvCxnSpPr>
          <p:cNvPr id="46" name="直線コネクタ 45">
            <a:extLst>
              <a:ext uri="{FF2B5EF4-FFF2-40B4-BE49-F238E27FC236}">
                <a16:creationId xmlns:a16="http://schemas.microsoft.com/office/drawing/2014/main" id="{C60820FD-8916-E54A-9334-C333200BA2FA}"/>
              </a:ext>
            </a:extLst>
          </p:cNvPr>
          <p:cNvCxnSpPr>
            <a:cxnSpLocks/>
          </p:cNvCxnSpPr>
          <p:nvPr/>
        </p:nvCxnSpPr>
        <p:spPr>
          <a:xfrm>
            <a:off x="727576" y="1288206"/>
            <a:ext cx="0" cy="1195918"/>
          </a:xfrm>
          <a:prstGeom prst="line">
            <a:avLst/>
          </a:prstGeom>
          <a:ln w="12700"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sp>
        <p:nvSpPr>
          <p:cNvPr id="47" name="テキスト ボックス 46">
            <a:extLst>
              <a:ext uri="{FF2B5EF4-FFF2-40B4-BE49-F238E27FC236}">
                <a16:creationId xmlns:a16="http://schemas.microsoft.com/office/drawing/2014/main" id="{AD06ED9D-A863-CA48-8EB0-D06F0B971688}"/>
              </a:ext>
            </a:extLst>
          </p:cNvPr>
          <p:cNvSpPr txBox="1"/>
          <p:nvPr/>
        </p:nvSpPr>
        <p:spPr>
          <a:xfrm>
            <a:off x="4485280" y="684673"/>
            <a:ext cx="935442" cy="339447"/>
          </a:xfrm>
          <a:prstGeom prst="rect">
            <a:avLst/>
          </a:prstGeom>
          <a:noFill/>
        </p:spPr>
        <p:txBody>
          <a:bodyPr wrap="none" rtlCol="0" anchor="ctr">
            <a:spAutoFit/>
          </a:bodyPr>
          <a:lstStyle/>
          <a:p>
            <a:r>
              <a:rPr kumimoji="1" lang="ja-JP" altLang="en-US" sz="1400" dirty="0">
                <a:solidFill>
                  <a:schemeClr val="tx1">
                    <a:lumMod val="75000"/>
                    <a:lumOff val="25000"/>
                  </a:schemeClr>
                </a:solidFill>
                <a:latin typeface="メイリオ"/>
                <a:ea typeface="メイリオ"/>
                <a:cs typeface="メイリオ"/>
              </a:rPr>
              <a:t>から見た</a:t>
            </a:r>
          </a:p>
        </p:txBody>
      </p:sp>
      <p:cxnSp>
        <p:nvCxnSpPr>
          <p:cNvPr id="48" name="直線コネクタ 47">
            <a:extLst>
              <a:ext uri="{FF2B5EF4-FFF2-40B4-BE49-F238E27FC236}">
                <a16:creationId xmlns:a16="http://schemas.microsoft.com/office/drawing/2014/main" id="{423AA1D2-C962-234B-96BB-2C11EA14A69F}"/>
              </a:ext>
            </a:extLst>
          </p:cNvPr>
          <p:cNvCxnSpPr>
            <a:cxnSpLocks/>
          </p:cNvCxnSpPr>
          <p:nvPr/>
        </p:nvCxnSpPr>
        <p:spPr>
          <a:xfrm>
            <a:off x="1803304" y="1024119"/>
            <a:ext cx="2502936" cy="0"/>
          </a:xfrm>
          <a:prstGeom prst="line">
            <a:avLst/>
          </a:prstGeom>
          <a:ln w="28575"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テキスト ボックス 48">
            <a:extLst>
              <a:ext uri="{FF2B5EF4-FFF2-40B4-BE49-F238E27FC236}">
                <a16:creationId xmlns:a16="http://schemas.microsoft.com/office/drawing/2014/main" id="{E2C745AD-2332-E746-91D6-E0835E84D451}"/>
              </a:ext>
            </a:extLst>
          </p:cNvPr>
          <p:cNvSpPr txBox="1"/>
          <p:nvPr/>
        </p:nvSpPr>
        <p:spPr>
          <a:xfrm>
            <a:off x="1793201" y="682812"/>
            <a:ext cx="457090" cy="271557"/>
          </a:xfrm>
          <a:prstGeom prst="rect">
            <a:avLst/>
          </a:prstGeom>
          <a:noFill/>
        </p:spPr>
        <p:txBody>
          <a:bodyPr wrap="none" rtlCol="0" anchor="b">
            <a:spAutoFit/>
          </a:bodyPr>
          <a:lstStyle/>
          <a:p>
            <a:r>
              <a:rPr lang="ja-JP" altLang="en-US" sz="1000" dirty="0">
                <a:solidFill>
                  <a:schemeClr val="tx1">
                    <a:lumMod val="75000"/>
                    <a:lumOff val="25000"/>
                  </a:schemeClr>
                </a:solidFill>
                <a:latin typeface="メイリオ"/>
                <a:ea typeface="メイリオ"/>
                <a:cs typeface="メイリオ"/>
              </a:rPr>
              <a:t>名前</a:t>
            </a:r>
            <a:endParaRPr kumimoji="1" lang="ja-JP" altLang="en-US" sz="1000" dirty="0">
              <a:solidFill>
                <a:schemeClr val="tx1">
                  <a:lumMod val="75000"/>
                  <a:lumOff val="25000"/>
                </a:schemeClr>
              </a:solidFill>
              <a:latin typeface="メイリオ"/>
              <a:ea typeface="メイリオ"/>
              <a:cs typeface="メイリオ"/>
            </a:endParaRPr>
          </a:p>
        </p:txBody>
      </p:sp>
      <p:cxnSp>
        <p:nvCxnSpPr>
          <p:cNvPr id="50" name="直線コネクタ 49">
            <a:extLst>
              <a:ext uri="{FF2B5EF4-FFF2-40B4-BE49-F238E27FC236}">
                <a16:creationId xmlns:a16="http://schemas.microsoft.com/office/drawing/2014/main" id="{93AC747A-E948-B547-944C-7359C4FD7BC9}"/>
              </a:ext>
            </a:extLst>
          </p:cNvPr>
          <p:cNvCxnSpPr>
            <a:cxnSpLocks/>
          </p:cNvCxnSpPr>
          <p:nvPr/>
        </p:nvCxnSpPr>
        <p:spPr>
          <a:xfrm>
            <a:off x="5609863" y="1024119"/>
            <a:ext cx="2502936" cy="0"/>
          </a:xfrm>
          <a:prstGeom prst="line">
            <a:avLst/>
          </a:prstGeom>
          <a:ln w="28575"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sp>
        <p:nvSpPr>
          <p:cNvPr id="51" name="テキスト ボックス 50">
            <a:extLst>
              <a:ext uri="{FF2B5EF4-FFF2-40B4-BE49-F238E27FC236}">
                <a16:creationId xmlns:a16="http://schemas.microsoft.com/office/drawing/2014/main" id="{BA3F4231-4DA6-0547-8F51-E5A7E772FE37}"/>
              </a:ext>
            </a:extLst>
          </p:cNvPr>
          <p:cNvSpPr txBox="1"/>
          <p:nvPr/>
        </p:nvSpPr>
        <p:spPr>
          <a:xfrm>
            <a:off x="5599760" y="682812"/>
            <a:ext cx="457090" cy="271557"/>
          </a:xfrm>
          <a:prstGeom prst="rect">
            <a:avLst/>
          </a:prstGeom>
          <a:noFill/>
        </p:spPr>
        <p:txBody>
          <a:bodyPr wrap="none" rtlCol="0" anchor="b">
            <a:spAutoFit/>
          </a:bodyPr>
          <a:lstStyle/>
          <a:p>
            <a:r>
              <a:rPr lang="ja-JP" altLang="en-US" sz="1000" dirty="0">
                <a:solidFill>
                  <a:schemeClr val="tx1">
                    <a:lumMod val="75000"/>
                    <a:lumOff val="25000"/>
                  </a:schemeClr>
                </a:solidFill>
                <a:latin typeface="メイリオ"/>
                <a:ea typeface="メイリオ"/>
                <a:cs typeface="メイリオ"/>
              </a:rPr>
              <a:t>名前</a:t>
            </a:r>
            <a:endParaRPr kumimoji="1" lang="ja-JP" altLang="en-US" sz="1000" dirty="0">
              <a:solidFill>
                <a:schemeClr val="tx1">
                  <a:lumMod val="75000"/>
                  <a:lumOff val="25000"/>
                </a:schemeClr>
              </a:solidFill>
              <a:latin typeface="メイリオ"/>
              <a:ea typeface="メイリオ"/>
              <a:cs typeface="メイリオ"/>
            </a:endParaRPr>
          </a:p>
        </p:txBody>
      </p:sp>
      <p:sp>
        <p:nvSpPr>
          <p:cNvPr id="52" name="テキスト ボックス 51">
            <a:extLst>
              <a:ext uri="{FF2B5EF4-FFF2-40B4-BE49-F238E27FC236}">
                <a16:creationId xmlns:a16="http://schemas.microsoft.com/office/drawing/2014/main" id="{454FD278-3590-7B48-9988-CD4EB0FEF619}"/>
              </a:ext>
            </a:extLst>
          </p:cNvPr>
          <p:cNvSpPr txBox="1"/>
          <p:nvPr/>
        </p:nvSpPr>
        <p:spPr>
          <a:xfrm>
            <a:off x="875363" y="1399319"/>
            <a:ext cx="6835104" cy="271557"/>
          </a:xfrm>
          <a:prstGeom prst="rect">
            <a:avLst/>
          </a:prstGeom>
          <a:noFill/>
        </p:spPr>
        <p:txBody>
          <a:bodyPr wrap="none" rtlCol="0" anchor="t">
            <a:spAutoFit/>
          </a:bodyPr>
          <a:lstStyle/>
          <a:p>
            <a:r>
              <a:rPr kumimoji="1" lang="ja-JP" altLang="en-US" sz="1000" dirty="0">
                <a:solidFill>
                  <a:schemeClr val="bg1">
                    <a:lumMod val="65000"/>
                  </a:schemeClr>
                </a:solidFill>
                <a:latin typeface="Osaka" panose="020B0600000000000000" pitchFamily="34" charset="-128"/>
                <a:ea typeface="Osaka" panose="020B0600000000000000" pitchFamily="34" charset="-128"/>
                <a:cs typeface="メイリオ"/>
              </a:rPr>
              <a:t>人柄や性格、口癖、漫画のキャラクターに例えると誰か？など、人物像を定義できるような要素を書き出そう。</a:t>
            </a:r>
          </a:p>
        </p:txBody>
      </p:sp>
      <p:sp>
        <p:nvSpPr>
          <p:cNvPr id="54" name="正方形/長方形 53">
            <a:extLst>
              <a:ext uri="{FF2B5EF4-FFF2-40B4-BE49-F238E27FC236}">
                <a16:creationId xmlns:a16="http://schemas.microsoft.com/office/drawing/2014/main" id="{82258E5B-14CB-8448-BB2B-74F40E188236}"/>
              </a:ext>
            </a:extLst>
          </p:cNvPr>
          <p:cNvSpPr/>
          <p:nvPr/>
        </p:nvSpPr>
        <p:spPr>
          <a:xfrm>
            <a:off x="349967" y="1288205"/>
            <a:ext cx="9218746" cy="1195919"/>
          </a:xfrm>
          <a:prstGeom prst="rect">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55" name="正方形/長方形 54">
            <a:extLst>
              <a:ext uri="{FF2B5EF4-FFF2-40B4-BE49-F238E27FC236}">
                <a16:creationId xmlns:a16="http://schemas.microsoft.com/office/drawing/2014/main" id="{65D64496-8799-F74D-9F4B-ADD52EDF6B5C}"/>
              </a:ext>
            </a:extLst>
          </p:cNvPr>
          <p:cNvSpPr/>
          <p:nvPr/>
        </p:nvSpPr>
        <p:spPr>
          <a:xfrm>
            <a:off x="351244" y="2776581"/>
            <a:ext cx="9213738" cy="3713671"/>
          </a:xfrm>
          <a:prstGeom prst="rect">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26677218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1665841" cy="276999"/>
          </a:xfrm>
          <a:prstGeom prst="rect">
            <a:avLst/>
          </a:prstGeom>
          <a:noFill/>
        </p:spPr>
        <p:txBody>
          <a:bodyPr wrap="none" rtlCol="0">
            <a:spAutoFit/>
          </a:bodyPr>
          <a:lstStyle/>
          <a:p>
            <a:r>
              <a:rPr kumimoji="1" lang="en-US" altLang="ja-JP" sz="1200" b="1" dirty="0">
                <a:solidFill>
                  <a:schemeClr val="tx1">
                    <a:lumMod val="75000"/>
                    <a:lumOff val="25000"/>
                  </a:schemeClr>
                </a:solidFill>
                <a:latin typeface="Meiryo" panose="020B0604030504040204" pitchFamily="34" charset="-128"/>
                <a:ea typeface="Meiryo" panose="020B0604030504040204" pitchFamily="34" charset="-128"/>
              </a:rPr>
              <a:t>60_</a:t>
            </a:r>
            <a:r>
              <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rPr>
              <a:t>認知</a:t>
            </a:r>
            <a:r>
              <a:rPr kumimoji="1" lang="en-US" altLang="ja-JP" sz="1200" b="1" dirty="0">
                <a:solidFill>
                  <a:schemeClr val="tx1">
                    <a:lumMod val="75000"/>
                    <a:lumOff val="25000"/>
                  </a:schemeClr>
                </a:solidFill>
                <a:latin typeface="Meiryo" panose="020B0604030504040204" pitchFamily="34" charset="-128"/>
                <a:ea typeface="Meiryo" panose="020B0604030504040204" pitchFamily="34" charset="-128"/>
              </a:rPr>
              <a:t>/</a:t>
            </a:r>
            <a:r>
              <a:rPr lang="ja-JP" altLang="en-US" sz="1200" b="1" dirty="0">
                <a:solidFill>
                  <a:schemeClr val="tx1">
                    <a:lumMod val="75000"/>
                    <a:lumOff val="25000"/>
                  </a:schemeClr>
                </a:solidFill>
                <a:latin typeface="Meiryo" panose="020B0604030504040204" pitchFamily="34" charset="-128"/>
                <a:ea typeface="Meiryo" panose="020B0604030504040204" pitchFamily="34" charset="-128"/>
              </a:rPr>
              <a:t>行動ループ</a:t>
            </a:r>
            <a:endParaRPr kumimoji="1" lang="en-US" altLang="ja-JP" sz="12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 name="正方形/長方形 2">
            <a:extLst>
              <a:ext uri="{FF2B5EF4-FFF2-40B4-BE49-F238E27FC236}">
                <a16:creationId xmlns:a16="http://schemas.microsoft.com/office/drawing/2014/main" id="{8E5AE3C4-34A8-6B41-8CAD-B34D6BD1B7FE}"/>
              </a:ext>
            </a:extLst>
          </p:cNvPr>
          <p:cNvSpPr/>
          <p:nvPr/>
        </p:nvSpPr>
        <p:spPr>
          <a:xfrm>
            <a:off x="337288" y="686423"/>
            <a:ext cx="4308191" cy="2590215"/>
          </a:xfrm>
          <a:prstGeom prst="rect">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5" name="正方形/長方形 4">
            <a:extLst>
              <a:ext uri="{FF2B5EF4-FFF2-40B4-BE49-F238E27FC236}">
                <a16:creationId xmlns:a16="http://schemas.microsoft.com/office/drawing/2014/main" id="{EEF2FE2E-F67E-BB42-8B39-0C4985847A72}"/>
              </a:ext>
            </a:extLst>
          </p:cNvPr>
          <p:cNvSpPr/>
          <p:nvPr/>
        </p:nvSpPr>
        <p:spPr>
          <a:xfrm>
            <a:off x="337288" y="3900037"/>
            <a:ext cx="4308191" cy="2590214"/>
          </a:xfrm>
          <a:prstGeom prst="rect">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6" name="正方形/長方形 5">
            <a:extLst>
              <a:ext uri="{FF2B5EF4-FFF2-40B4-BE49-F238E27FC236}">
                <a16:creationId xmlns:a16="http://schemas.microsoft.com/office/drawing/2014/main" id="{EA624559-CF3D-EA4C-965A-7F81CC9B008F}"/>
              </a:ext>
            </a:extLst>
          </p:cNvPr>
          <p:cNvSpPr/>
          <p:nvPr/>
        </p:nvSpPr>
        <p:spPr>
          <a:xfrm>
            <a:off x="5258658" y="686423"/>
            <a:ext cx="4306324" cy="2590215"/>
          </a:xfrm>
          <a:prstGeom prst="rect">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7" name="正方形/長方形 6">
            <a:extLst>
              <a:ext uri="{FF2B5EF4-FFF2-40B4-BE49-F238E27FC236}">
                <a16:creationId xmlns:a16="http://schemas.microsoft.com/office/drawing/2014/main" id="{16263E73-54D9-CF44-B9DC-EB340E020808}"/>
              </a:ext>
            </a:extLst>
          </p:cNvPr>
          <p:cNvSpPr/>
          <p:nvPr/>
        </p:nvSpPr>
        <p:spPr>
          <a:xfrm>
            <a:off x="5260522" y="3900037"/>
            <a:ext cx="4304459" cy="2590215"/>
          </a:xfrm>
          <a:prstGeom prst="rect">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cxnSp>
        <p:nvCxnSpPr>
          <p:cNvPr id="9" name="直線矢印コネクタ 8">
            <a:extLst>
              <a:ext uri="{FF2B5EF4-FFF2-40B4-BE49-F238E27FC236}">
                <a16:creationId xmlns:a16="http://schemas.microsoft.com/office/drawing/2014/main" id="{563FEB3B-A7F3-2940-80AB-244855250DA2}"/>
              </a:ext>
            </a:extLst>
          </p:cNvPr>
          <p:cNvCxnSpPr>
            <a:cxnSpLocks/>
            <a:stCxn id="3" idx="2"/>
            <a:endCxn id="5" idx="0"/>
          </p:cNvCxnSpPr>
          <p:nvPr/>
        </p:nvCxnSpPr>
        <p:spPr>
          <a:xfrm>
            <a:off x="2491384" y="3276638"/>
            <a:ext cx="0" cy="623399"/>
          </a:xfrm>
          <a:prstGeom prst="straightConnector1">
            <a:avLst/>
          </a:prstGeom>
          <a:ln w="76200">
            <a:solidFill>
              <a:schemeClr val="bg1">
                <a:lumMod val="50000"/>
              </a:schemeClr>
            </a:solidFill>
            <a:headEnd type="none" w="sm" len="sm"/>
            <a:tailEnd type="stealth" w="med" len="med"/>
          </a:ln>
          <a:effectLst/>
        </p:spPr>
        <p:style>
          <a:lnRef idx="2">
            <a:schemeClr val="accent1"/>
          </a:lnRef>
          <a:fillRef idx="0">
            <a:schemeClr val="accent1"/>
          </a:fillRef>
          <a:effectRef idx="1">
            <a:schemeClr val="accent1"/>
          </a:effectRef>
          <a:fontRef idx="minor">
            <a:schemeClr val="tx1"/>
          </a:fontRef>
        </p:style>
      </p:cxnSp>
      <p:cxnSp>
        <p:nvCxnSpPr>
          <p:cNvPr id="10" name="直線矢印コネクタ 9">
            <a:extLst>
              <a:ext uri="{FF2B5EF4-FFF2-40B4-BE49-F238E27FC236}">
                <a16:creationId xmlns:a16="http://schemas.microsoft.com/office/drawing/2014/main" id="{3D674F2A-820F-2940-A7D1-83CED5F4D3D1}"/>
              </a:ext>
            </a:extLst>
          </p:cNvPr>
          <p:cNvCxnSpPr>
            <a:cxnSpLocks/>
            <a:stCxn id="6" idx="2"/>
            <a:endCxn id="7" idx="0"/>
          </p:cNvCxnSpPr>
          <p:nvPr/>
        </p:nvCxnSpPr>
        <p:spPr>
          <a:xfrm>
            <a:off x="7411820" y="3276638"/>
            <a:ext cx="932" cy="623399"/>
          </a:xfrm>
          <a:prstGeom prst="straightConnector1">
            <a:avLst/>
          </a:prstGeom>
          <a:ln w="76200">
            <a:solidFill>
              <a:schemeClr val="bg1">
                <a:lumMod val="50000"/>
              </a:schemeClr>
            </a:solidFill>
            <a:headEnd type="none" w="sm" len="sm"/>
            <a:tailEnd type="stealth" w="med" len="med"/>
          </a:ln>
          <a:effectLst/>
        </p:spPr>
        <p:style>
          <a:lnRef idx="2">
            <a:schemeClr val="accent1"/>
          </a:lnRef>
          <a:fillRef idx="0">
            <a:schemeClr val="accent1"/>
          </a:fillRef>
          <a:effectRef idx="1">
            <a:schemeClr val="accent1"/>
          </a:effectRef>
          <a:fontRef idx="minor">
            <a:schemeClr val="tx1"/>
          </a:fontRef>
        </p:style>
      </p:cxnSp>
      <p:cxnSp>
        <p:nvCxnSpPr>
          <p:cNvPr id="11" name="直線矢印コネクタ 10">
            <a:extLst>
              <a:ext uri="{FF2B5EF4-FFF2-40B4-BE49-F238E27FC236}">
                <a16:creationId xmlns:a16="http://schemas.microsoft.com/office/drawing/2014/main" id="{65FD02CB-2CDD-BA40-AE62-4564F1489AFA}"/>
              </a:ext>
            </a:extLst>
          </p:cNvPr>
          <p:cNvCxnSpPr>
            <a:cxnSpLocks/>
          </p:cNvCxnSpPr>
          <p:nvPr/>
        </p:nvCxnSpPr>
        <p:spPr>
          <a:xfrm flipV="1">
            <a:off x="4643616" y="3276638"/>
            <a:ext cx="615040" cy="585631"/>
          </a:xfrm>
          <a:prstGeom prst="straightConnector1">
            <a:avLst/>
          </a:prstGeom>
          <a:ln w="76200">
            <a:solidFill>
              <a:schemeClr val="bg1">
                <a:lumMod val="50000"/>
              </a:schemeClr>
            </a:solidFill>
            <a:headEnd type="none" w="sm" len="sm"/>
            <a:tailEnd type="stealth" w="med" len="med"/>
          </a:ln>
          <a:effectLst/>
        </p:spPr>
        <p:style>
          <a:lnRef idx="2">
            <a:schemeClr val="accent1"/>
          </a:lnRef>
          <a:fillRef idx="0">
            <a:schemeClr val="accent1"/>
          </a:fillRef>
          <a:effectRef idx="1">
            <a:schemeClr val="accent1"/>
          </a:effectRef>
          <a:fontRef idx="minor">
            <a:schemeClr val="tx1"/>
          </a:fontRef>
        </p:style>
      </p:cxnSp>
      <p:cxnSp>
        <p:nvCxnSpPr>
          <p:cNvPr id="12" name="直線矢印コネクタ 11">
            <a:extLst>
              <a:ext uri="{FF2B5EF4-FFF2-40B4-BE49-F238E27FC236}">
                <a16:creationId xmlns:a16="http://schemas.microsoft.com/office/drawing/2014/main" id="{D7387BAC-54E7-6748-9FA8-9330EE4C7AE4}"/>
              </a:ext>
            </a:extLst>
          </p:cNvPr>
          <p:cNvCxnSpPr>
            <a:cxnSpLocks/>
          </p:cNvCxnSpPr>
          <p:nvPr/>
        </p:nvCxnSpPr>
        <p:spPr>
          <a:xfrm flipH="1" flipV="1">
            <a:off x="4643614" y="3260143"/>
            <a:ext cx="615042" cy="602126"/>
          </a:xfrm>
          <a:prstGeom prst="straightConnector1">
            <a:avLst/>
          </a:prstGeom>
          <a:ln w="76200">
            <a:solidFill>
              <a:schemeClr val="bg1">
                <a:lumMod val="50000"/>
              </a:schemeClr>
            </a:solidFill>
            <a:headEnd type="none" w="sm" len="sm"/>
            <a:tailEnd type="stealth" w="med" len="med"/>
          </a:ln>
          <a:effectLst/>
        </p:spPr>
        <p:style>
          <a:lnRef idx="2">
            <a:schemeClr val="accent1"/>
          </a:lnRef>
          <a:fillRef idx="0">
            <a:schemeClr val="accent1"/>
          </a:fillRef>
          <a:effectRef idx="1">
            <a:schemeClr val="accent1"/>
          </a:effectRef>
          <a:fontRef idx="minor">
            <a:schemeClr val="tx1"/>
          </a:fontRef>
        </p:style>
      </p:cxnSp>
      <p:sp>
        <p:nvSpPr>
          <p:cNvPr id="14" name="テキスト ボックス 13">
            <a:extLst>
              <a:ext uri="{FF2B5EF4-FFF2-40B4-BE49-F238E27FC236}">
                <a16:creationId xmlns:a16="http://schemas.microsoft.com/office/drawing/2014/main" id="{C154730B-D8DB-BF43-ABC2-509F564E1245}"/>
              </a:ext>
            </a:extLst>
          </p:cNvPr>
          <p:cNvSpPr txBox="1"/>
          <p:nvPr/>
        </p:nvSpPr>
        <p:spPr>
          <a:xfrm>
            <a:off x="501883" y="825569"/>
            <a:ext cx="1082348" cy="307777"/>
          </a:xfrm>
          <a:prstGeom prst="rect">
            <a:avLst/>
          </a:prstGeom>
          <a:noFill/>
        </p:spPr>
        <p:txBody>
          <a:bodyPr wrap="none" rtlCol="0" anchor="t">
            <a:spAutoFit/>
          </a:bodyPr>
          <a:lstStyle/>
          <a:p>
            <a:r>
              <a:rPr kumimoji="1" lang="ja-JP" altLang="en-US" sz="1400" b="1" dirty="0">
                <a:solidFill>
                  <a:schemeClr val="tx1">
                    <a:lumMod val="75000"/>
                    <a:lumOff val="25000"/>
                  </a:schemeClr>
                </a:solidFill>
                <a:latin typeface="Meiryo" panose="020B0604030504040204" pitchFamily="34" charset="-128"/>
                <a:ea typeface="Meiryo" panose="020B0604030504040204" pitchFamily="34" charset="-128"/>
              </a:rPr>
              <a:t>自分の認知</a:t>
            </a:r>
          </a:p>
        </p:txBody>
      </p:sp>
      <p:sp>
        <p:nvSpPr>
          <p:cNvPr id="16" name="テキスト ボックス 15">
            <a:extLst>
              <a:ext uri="{FF2B5EF4-FFF2-40B4-BE49-F238E27FC236}">
                <a16:creationId xmlns:a16="http://schemas.microsoft.com/office/drawing/2014/main" id="{CBCF7F80-5E25-EE47-A044-1477B0491373}"/>
              </a:ext>
            </a:extLst>
          </p:cNvPr>
          <p:cNvSpPr txBox="1"/>
          <p:nvPr/>
        </p:nvSpPr>
        <p:spPr>
          <a:xfrm>
            <a:off x="5422320" y="825569"/>
            <a:ext cx="1082348" cy="307777"/>
          </a:xfrm>
          <a:prstGeom prst="rect">
            <a:avLst/>
          </a:prstGeom>
          <a:noFill/>
        </p:spPr>
        <p:txBody>
          <a:bodyPr wrap="none" rtlCol="0" anchor="t">
            <a:spAutoFit/>
          </a:bodyPr>
          <a:lstStyle/>
          <a:p>
            <a:r>
              <a:rPr lang="ja-JP" altLang="en-US" sz="1400" b="1" dirty="0">
                <a:solidFill>
                  <a:schemeClr val="tx1">
                    <a:lumMod val="75000"/>
                    <a:lumOff val="25000"/>
                  </a:schemeClr>
                </a:solidFill>
                <a:latin typeface="Meiryo" panose="020B0604030504040204" pitchFamily="34" charset="-128"/>
                <a:ea typeface="Meiryo" panose="020B0604030504040204" pitchFamily="34" charset="-128"/>
              </a:rPr>
              <a:t>相手</a:t>
            </a:r>
            <a:r>
              <a:rPr kumimoji="1" lang="ja-JP" altLang="en-US" sz="1400" b="1" dirty="0">
                <a:solidFill>
                  <a:schemeClr val="tx1">
                    <a:lumMod val="75000"/>
                    <a:lumOff val="25000"/>
                  </a:schemeClr>
                </a:solidFill>
                <a:latin typeface="Meiryo" panose="020B0604030504040204" pitchFamily="34" charset="-128"/>
                <a:ea typeface="Meiryo" panose="020B0604030504040204" pitchFamily="34" charset="-128"/>
              </a:rPr>
              <a:t>の認知</a:t>
            </a:r>
          </a:p>
        </p:txBody>
      </p:sp>
      <p:sp>
        <p:nvSpPr>
          <p:cNvPr id="17" name="テキスト ボックス 16">
            <a:extLst>
              <a:ext uri="{FF2B5EF4-FFF2-40B4-BE49-F238E27FC236}">
                <a16:creationId xmlns:a16="http://schemas.microsoft.com/office/drawing/2014/main" id="{2039DB21-FCF5-7140-A1BE-C5C285D1F15C}"/>
              </a:ext>
            </a:extLst>
          </p:cNvPr>
          <p:cNvSpPr txBox="1"/>
          <p:nvPr/>
        </p:nvSpPr>
        <p:spPr>
          <a:xfrm>
            <a:off x="5423250" y="4039183"/>
            <a:ext cx="1082348" cy="307777"/>
          </a:xfrm>
          <a:prstGeom prst="rect">
            <a:avLst/>
          </a:prstGeom>
          <a:noFill/>
        </p:spPr>
        <p:txBody>
          <a:bodyPr wrap="none" rtlCol="0" anchor="t">
            <a:spAutoFit/>
          </a:bodyPr>
          <a:lstStyle/>
          <a:p>
            <a:r>
              <a:rPr lang="ja-JP" altLang="en-US" sz="1400" b="1" dirty="0">
                <a:solidFill>
                  <a:schemeClr val="tx1">
                    <a:lumMod val="75000"/>
                    <a:lumOff val="25000"/>
                  </a:schemeClr>
                </a:solidFill>
                <a:latin typeface="Meiryo" panose="020B0604030504040204" pitchFamily="34" charset="-128"/>
                <a:ea typeface="Meiryo" panose="020B0604030504040204" pitchFamily="34" charset="-128"/>
              </a:rPr>
              <a:t>相手</a:t>
            </a:r>
            <a:r>
              <a:rPr kumimoji="1" lang="ja-JP" altLang="en-US" sz="1400" b="1" dirty="0">
                <a:solidFill>
                  <a:schemeClr val="tx1">
                    <a:lumMod val="75000"/>
                    <a:lumOff val="25000"/>
                  </a:schemeClr>
                </a:solidFill>
                <a:latin typeface="Meiryo" panose="020B0604030504040204" pitchFamily="34" charset="-128"/>
                <a:ea typeface="Meiryo" panose="020B0604030504040204" pitchFamily="34" charset="-128"/>
              </a:rPr>
              <a:t>の</a:t>
            </a:r>
            <a:r>
              <a:rPr lang="ja-JP" altLang="en-US" sz="1400" b="1" dirty="0">
                <a:solidFill>
                  <a:schemeClr val="tx1">
                    <a:lumMod val="75000"/>
                    <a:lumOff val="25000"/>
                  </a:schemeClr>
                </a:solidFill>
                <a:latin typeface="Meiryo" panose="020B0604030504040204" pitchFamily="34" charset="-128"/>
                <a:ea typeface="Meiryo" panose="020B0604030504040204" pitchFamily="34" charset="-128"/>
              </a:rPr>
              <a:t>行動</a:t>
            </a:r>
            <a:endParaRPr kumimoji="1" lang="ja-JP" altLang="en-US" sz="14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5" name="テキスト ボックス 14">
            <a:extLst>
              <a:ext uri="{FF2B5EF4-FFF2-40B4-BE49-F238E27FC236}">
                <a16:creationId xmlns:a16="http://schemas.microsoft.com/office/drawing/2014/main" id="{6D1CD608-6041-E342-842B-A87AF8AE0686}"/>
              </a:ext>
            </a:extLst>
          </p:cNvPr>
          <p:cNvSpPr txBox="1"/>
          <p:nvPr/>
        </p:nvSpPr>
        <p:spPr>
          <a:xfrm>
            <a:off x="501883" y="4039183"/>
            <a:ext cx="1082348" cy="307777"/>
          </a:xfrm>
          <a:prstGeom prst="rect">
            <a:avLst/>
          </a:prstGeom>
          <a:noFill/>
        </p:spPr>
        <p:txBody>
          <a:bodyPr wrap="none" rtlCol="0" anchor="t">
            <a:spAutoFit/>
          </a:bodyPr>
          <a:lstStyle/>
          <a:p>
            <a:r>
              <a:rPr kumimoji="1" lang="ja-JP" altLang="en-US" sz="1400" b="1" dirty="0">
                <a:solidFill>
                  <a:schemeClr val="tx1">
                    <a:lumMod val="75000"/>
                    <a:lumOff val="25000"/>
                  </a:schemeClr>
                </a:solidFill>
                <a:latin typeface="Meiryo" panose="020B0604030504040204" pitchFamily="34" charset="-128"/>
                <a:ea typeface="Meiryo" panose="020B0604030504040204" pitchFamily="34" charset="-128"/>
              </a:rPr>
              <a:t>自分の</a:t>
            </a:r>
            <a:r>
              <a:rPr lang="ja-JP" altLang="en-US" sz="1400" b="1" dirty="0">
                <a:solidFill>
                  <a:schemeClr val="tx1">
                    <a:lumMod val="75000"/>
                    <a:lumOff val="25000"/>
                  </a:schemeClr>
                </a:solidFill>
                <a:latin typeface="Meiryo" panose="020B0604030504040204" pitchFamily="34" charset="-128"/>
                <a:ea typeface="Meiryo" panose="020B0604030504040204" pitchFamily="34" charset="-128"/>
              </a:rPr>
              <a:t>行動</a:t>
            </a:r>
            <a:endParaRPr kumimoji="1" lang="ja-JP" altLang="en-US" sz="1400" b="1" dirty="0">
              <a:solidFill>
                <a:schemeClr val="tx1">
                  <a:lumMod val="75000"/>
                  <a:lumOff val="25000"/>
                </a:schemeClr>
              </a:solidFill>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14037724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2281394" cy="276999"/>
          </a:xfrm>
          <a:prstGeom prst="rect">
            <a:avLst/>
          </a:prstGeom>
          <a:noFill/>
        </p:spPr>
        <p:txBody>
          <a:bodyPr wrap="none" rtlCol="0">
            <a:spAutoFit/>
          </a:bodyPr>
          <a:lstStyle/>
          <a:p>
            <a:r>
              <a:rPr kumimoji="1" lang="en-US" altLang="ja-JP" sz="1200" b="1" dirty="0">
                <a:solidFill>
                  <a:schemeClr val="tx1">
                    <a:lumMod val="75000"/>
                    <a:lumOff val="25000"/>
                  </a:schemeClr>
                </a:solidFill>
                <a:latin typeface="Meiryo" panose="020B0604030504040204" pitchFamily="34" charset="-128"/>
                <a:ea typeface="Meiryo" panose="020B0604030504040204" pitchFamily="34" charset="-128"/>
              </a:rPr>
              <a:t>61_</a:t>
            </a:r>
            <a:r>
              <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rPr>
              <a:t>ウォント</a:t>
            </a:r>
            <a:r>
              <a:rPr kumimoji="1" lang="en-US" altLang="ja-JP" sz="1200" b="1" dirty="0">
                <a:solidFill>
                  <a:schemeClr val="tx1">
                    <a:lumMod val="75000"/>
                    <a:lumOff val="25000"/>
                  </a:schemeClr>
                </a:solidFill>
                <a:latin typeface="Meiryo" panose="020B0604030504040204" pitchFamily="34" charset="-128"/>
                <a:ea typeface="Meiryo" panose="020B0604030504040204" pitchFamily="34" charset="-128"/>
              </a:rPr>
              <a:t>/</a:t>
            </a:r>
            <a:r>
              <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rPr>
              <a:t>コミットメント</a:t>
            </a:r>
          </a:p>
        </p:txBody>
      </p:sp>
      <p:sp>
        <p:nvSpPr>
          <p:cNvPr id="16" name="正方形/長方形 15">
            <a:extLst>
              <a:ext uri="{FF2B5EF4-FFF2-40B4-BE49-F238E27FC236}">
                <a16:creationId xmlns:a16="http://schemas.microsoft.com/office/drawing/2014/main" id="{CCEEDB8F-5367-F648-AD5D-DDD3529D62A8}"/>
              </a:ext>
            </a:extLst>
          </p:cNvPr>
          <p:cNvSpPr/>
          <p:nvPr/>
        </p:nvSpPr>
        <p:spPr>
          <a:xfrm>
            <a:off x="337288" y="682812"/>
            <a:ext cx="9231425" cy="5807441"/>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CDED83BE-533E-5F4B-882E-6A3B589D1A13}"/>
              </a:ext>
            </a:extLst>
          </p:cNvPr>
          <p:cNvSpPr/>
          <p:nvPr/>
        </p:nvSpPr>
        <p:spPr>
          <a:xfrm>
            <a:off x="337288" y="682812"/>
            <a:ext cx="9231424" cy="496603"/>
          </a:xfrm>
          <a:prstGeom prst="rect">
            <a:avLst/>
          </a:prstGeom>
          <a:solidFill>
            <a:schemeClr val="accent6">
              <a:lumMod val="20000"/>
              <a:lumOff val="80000"/>
            </a:schemeClr>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18" name="直線コネクタ 17">
            <a:extLst>
              <a:ext uri="{FF2B5EF4-FFF2-40B4-BE49-F238E27FC236}">
                <a16:creationId xmlns:a16="http://schemas.microsoft.com/office/drawing/2014/main" id="{903F901D-172A-B84E-A6AB-AFC8A3265594}"/>
              </a:ext>
            </a:extLst>
          </p:cNvPr>
          <p:cNvCxnSpPr>
            <a:cxnSpLocks/>
            <a:stCxn id="17" idx="0"/>
            <a:endCxn id="16" idx="2"/>
          </p:cNvCxnSpPr>
          <p:nvPr/>
        </p:nvCxnSpPr>
        <p:spPr>
          <a:xfrm>
            <a:off x="4953000" y="682812"/>
            <a:ext cx="1" cy="580744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9" name="テキスト ボックス 18">
            <a:extLst>
              <a:ext uri="{FF2B5EF4-FFF2-40B4-BE49-F238E27FC236}">
                <a16:creationId xmlns:a16="http://schemas.microsoft.com/office/drawing/2014/main" id="{2CEA4427-2E7F-304E-9E4F-EDBC16975220}"/>
              </a:ext>
            </a:extLst>
          </p:cNvPr>
          <p:cNvSpPr txBox="1"/>
          <p:nvPr/>
        </p:nvSpPr>
        <p:spPr>
          <a:xfrm>
            <a:off x="337288" y="792614"/>
            <a:ext cx="4619992" cy="276999"/>
          </a:xfrm>
          <a:prstGeom prst="rect">
            <a:avLst/>
          </a:prstGeom>
          <a:noFill/>
        </p:spPr>
        <p:txBody>
          <a:bodyPr wrap="square" rtlCol="0">
            <a:spAutoFit/>
          </a:bodyPr>
          <a:lstStyle/>
          <a:p>
            <a:pPr algn="ctr"/>
            <a:r>
              <a:rPr lang="ja-JP" altLang="en-US" sz="1200" dirty="0">
                <a:solidFill>
                  <a:srgbClr val="404040"/>
                </a:solidFill>
                <a:latin typeface="メイリオ"/>
                <a:ea typeface="メイリオ"/>
                <a:cs typeface="メイリオ"/>
              </a:rPr>
              <a:t>ウォント（期待していること） </a:t>
            </a:r>
            <a:endParaRPr kumimoji="1" lang="ja-JP" altLang="en-US" dirty="0">
              <a:solidFill>
                <a:srgbClr val="404040"/>
              </a:solidFill>
              <a:latin typeface="メイリオ"/>
              <a:ea typeface="メイリオ"/>
              <a:cs typeface="メイリオ"/>
            </a:endParaRPr>
          </a:p>
        </p:txBody>
      </p:sp>
      <p:sp>
        <p:nvSpPr>
          <p:cNvPr id="20" name="テキスト ボックス 19">
            <a:extLst>
              <a:ext uri="{FF2B5EF4-FFF2-40B4-BE49-F238E27FC236}">
                <a16:creationId xmlns:a16="http://schemas.microsoft.com/office/drawing/2014/main" id="{7169C84F-BA8A-9149-817C-7104A91305AC}"/>
              </a:ext>
            </a:extLst>
          </p:cNvPr>
          <p:cNvSpPr txBox="1"/>
          <p:nvPr/>
        </p:nvSpPr>
        <p:spPr>
          <a:xfrm>
            <a:off x="4951364" y="792614"/>
            <a:ext cx="4617348" cy="276999"/>
          </a:xfrm>
          <a:prstGeom prst="rect">
            <a:avLst/>
          </a:prstGeom>
          <a:noFill/>
        </p:spPr>
        <p:txBody>
          <a:bodyPr wrap="square" rtlCol="0">
            <a:spAutoFit/>
          </a:bodyPr>
          <a:lstStyle/>
          <a:p>
            <a:pPr algn="ctr"/>
            <a:r>
              <a:rPr lang="ja-JP" altLang="en-US" sz="1200" dirty="0">
                <a:solidFill>
                  <a:srgbClr val="404040"/>
                </a:solidFill>
                <a:latin typeface="メイリオ"/>
                <a:ea typeface="メイリオ"/>
                <a:cs typeface="メイリオ"/>
              </a:rPr>
              <a:t>コミットメント（自分が貢献できること）</a:t>
            </a:r>
            <a:endParaRPr kumimoji="1" lang="ja-JP" altLang="en-US" dirty="0">
              <a:solidFill>
                <a:srgbClr val="404040"/>
              </a:solidFill>
              <a:latin typeface="メイリオ"/>
              <a:ea typeface="メイリオ"/>
              <a:cs typeface="メイリオ"/>
            </a:endParaRPr>
          </a:p>
        </p:txBody>
      </p:sp>
    </p:spTree>
    <p:extLst>
      <p:ext uri="{BB962C8B-B14F-4D97-AF65-F5344CB8AC3E}">
        <p14:creationId xmlns:p14="http://schemas.microsoft.com/office/powerpoint/2010/main" val="174596202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1050288" cy="276999"/>
          </a:xfrm>
          <a:prstGeom prst="rect">
            <a:avLst/>
          </a:prstGeom>
          <a:noFill/>
        </p:spPr>
        <p:txBody>
          <a:bodyPr wrap="none" rtlCol="0">
            <a:spAutoFit/>
          </a:bodyPr>
          <a:lstStyle/>
          <a:p>
            <a:r>
              <a:rPr kumimoji="1" lang="en-US" altLang="ja-JP" sz="1200" b="1" dirty="0">
                <a:solidFill>
                  <a:schemeClr val="tx1">
                    <a:lumMod val="75000"/>
                    <a:lumOff val="25000"/>
                  </a:schemeClr>
                </a:solidFill>
                <a:latin typeface="Meiryo" panose="020B0604030504040204" pitchFamily="34" charset="-128"/>
                <a:ea typeface="Meiryo" panose="020B0604030504040204" pitchFamily="34" charset="-128"/>
              </a:rPr>
              <a:t>62_PM</a:t>
            </a:r>
            <a:r>
              <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rPr>
              <a:t>理論</a:t>
            </a:r>
          </a:p>
        </p:txBody>
      </p:sp>
      <p:cxnSp>
        <p:nvCxnSpPr>
          <p:cNvPr id="3" name="直線矢印コネクタ 2">
            <a:extLst>
              <a:ext uri="{FF2B5EF4-FFF2-40B4-BE49-F238E27FC236}">
                <a16:creationId xmlns:a16="http://schemas.microsoft.com/office/drawing/2014/main" id="{AE0784C5-07C0-A546-BEB7-54870941BA91}"/>
              </a:ext>
            </a:extLst>
          </p:cNvPr>
          <p:cNvCxnSpPr/>
          <p:nvPr/>
        </p:nvCxnSpPr>
        <p:spPr>
          <a:xfrm>
            <a:off x="815889" y="6151357"/>
            <a:ext cx="8366079" cy="0"/>
          </a:xfrm>
          <a:prstGeom prst="straightConnector1">
            <a:avLst/>
          </a:prstGeom>
          <a:ln w="28575" cmpd="sng">
            <a:solidFill>
              <a:schemeClr val="tx1">
                <a:lumMod val="75000"/>
                <a:lumOff val="2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 name="直線矢印コネクタ 4">
            <a:extLst>
              <a:ext uri="{FF2B5EF4-FFF2-40B4-BE49-F238E27FC236}">
                <a16:creationId xmlns:a16="http://schemas.microsoft.com/office/drawing/2014/main" id="{20464686-9DB3-1548-AD92-3F8419FDF94B}"/>
              </a:ext>
            </a:extLst>
          </p:cNvPr>
          <p:cNvCxnSpPr/>
          <p:nvPr/>
        </p:nvCxnSpPr>
        <p:spPr>
          <a:xfrm flipV="1">
            <a:off x="815889" y="755996"/>
            <a:ext cx="0" cy="5395361"/>
          </a:xfrm>
          <a:prstGeom prst="straightConnector1">
            <a:avLst/>
          </a:prstGeom>
          <a:ln w="28575" cmpd="sng">
            <a:solidFill>
              <a:schemeClr val="tx1">
                <a:lumMod val="75000"/>
                <a:lumOff val="2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6" name="テキスト ボックス 5">
            <a:extLst>
              <a:ext uri="{FF2B5EF4-FFF2-40B4-BE49-F238E27FC236}">
                <a16:creationId xmlns:a16="http://schemas.microsoft.com/office/drawing/2014/main" id="{A062349B-E085-A84A-AA9D-2E0AC3FB091A}"/>
              </a:ext>
            </a:extLst>
          </p:cNvPr>
          <p:cNvSpPr txBox="1"/>
          <p:nvPr/>
        </p:nvSpPr>
        <p:spPr>
          <a:xfrm>
            <a:off x="3944733" y="6215436"/>
            <a:ext cx="2108399" cy="276999"/>
          </a:xfrm>
          <a:prstGeom prst="rect">
            <a:avLst/>
          </a:prstGeom>
          <a:noFill/>
        </p:spPr>
        <p:txBody>
          <a:bodyPr wrap="none" rtlCol="0">
            <a:spAutoFit/>
          </a:bodyPr>
          <a:lstStyle/>
          <a:p>
            <a:pPr algn="ctr"/>
            <a:r>
              <a:rPr lang="ja-JP" altLang="en-US" sz="1200" dirty="0">
                <a:solidFill>
                  <a:schemeClr val="tx1">
                    <a:lumMod val="75000"/>
                    <a:lumOff val="25000"/>
                  </a:schemeClr>
                </a:solidFill>
                <a:latin typeface="メイリオ"/>
                <a:ea typeface="メイリオ"/>
                <a:cs typeface="メイリオ"/>
              </a:rPr>
              <a:t>目標達成機能</a:t>
            </a:r>
            <a:r>
              <a:rPr lang="en-US" altLang="ja-JP" sz="1200" dirty="0">
                <a:solidFill>
                  <a:schemeClr val="tx1">
                    <a:lumMod val="75000"/>
                    <a:lumOff val="25000"/>
                  </a:schemeClr>
                </a:solidFill>
                <a:latin typeface="メイリオ"/>
                <a:ea typeface="メイリオ"/>
                <a:cs typeface="メイリオ"/>
              </a:rPr>
              <a:t> </a:t>
            </a:r>
            <a:r>
              <a:rPr lang="en-US" altLang="en-US" sz="1200" dirty="0">
                <a:solidFill>
                  <a:schemeClr val="tx1">
                    <a:lumMod val="75000"/>
                    <a:lumOff val="25000"/>
                  </a:schemeClr>
                </a:solidFill>
                <a:latin typeface="メイリオ"/>
                <a:ea typeface="メイリオ"/>
                <a:cs typeface="メイリオ"/>
              </a:rPr>
              <a:t>Performance</a:t>
            </a:r>
            <a:endParaRPr kumimoji="1" lang="ja-JP" altLang="en-US" sz="1200" dirty="0">
              <a:solidFill>
                <a:schemeClr val="tx1">
                  <a:lumMod val="75000"/>
                  <a:lumOff val="25000"/>
                </a:schemeClr>
              </a:solidFill>
              <a:latin typeface="メイリオ"/>
              <a:ea typeface="メイリオ"/>
              <a:cs typeface="メイリオ"/>
            </a:endParaRPr>
          </a:p>
        </p:txBody>
      </p:sp>
      <p:sp>
        <p:nvSpPr>
          <p:cNvPr id="7" name="テキスト ボックス 6">
            <a:extLst>
              <a:ext uri="{FF2B5EF4-FFF2-40B4-BE49-F238E27FC236}">
                <a16:creationId xmlns:a16="http://schemas.microsoft.com/office/drawing/2014/main" id="{346681DC-37BF-0047-A486-BBC9A36E385A}"/>
              </a:ext>
            </a:extLst>
          </p:cNvPr>
          <p:cNvSpPr txBox="1"/>
          <p:nvPr/>
        </p:nvSpPr>
        <p:spPr>
          <a:xfrm>
            <a:off x="417461" y="2448113"/>
            <a:ext cx="369332" cy="2011128"/>
          </a:xfrm>
          <a:prstGeom prst="rect">
            <a:avLst/>
          </a:prstGeom>
          <a:noFill/>
        </p:spPr>
        <p:txBody>
          <a:bodyPr vert="eaVert" wrap="none" rtlCol="0">
            <a:spAutoFit/>
          </a:bodyPr>
          <a:lstStyle/>
          <a:p>
            <a:pPr algn="ctr"/>
            <a:r>
              <a:rPr lang="ja-JP" altLang="en-US" sz="1200" dirty="0">
                <a:solidFill>
                  <a:schemeClr val="tx1">
                    <a:lumMod val="75000"/>
                    <a:lumOff val="25000"/>
                  </a:schemeClr>
                </a:solidFill>
                <a:latin typeface="メイリオ"/>
                <a:ea typeface="メイリオ"/>
                <a:cs typeface="メイリオ"/>
              </a:rPr>
              <a:t>集団維持機能</a:t>
            </a:r>
            <a:r>
              <a:rPr lang="en-US" altLang="en-US" sz="1200" dirty="0">
                <a:solidFill>
                  <a:schemeClr val="tx1">
                    <a:lumMod val="75000"/>
                    <a:lumOff val="25000"/>
                  </a:schemeClr>
                </a:solidFill>
                <a:latin typeface="メイリオ"/>
                <a:ea typeface="メイリオ"/>
                <a:cs typeface="メイリオ"/>
              </a:rPr>
              <a:t> Maintenance</a:t>
            </a:r>
            <a:endParaRPr kumimoji="1" lang="ja-JP" altLang="en-US" sz="1200" dirty="0">
              <a:solidFill>
                <a:schemeClr val="tx1">
                  <a:lumMod val="75000"/>
                  <a:lumOff val="25000"/>
                </a:schemeClr>
              </a:solidFill>
              <a:latin typeface="メイリオ"/>
              <a:ea typeface="メイリオ"/>
              <a:cs typeface="メイリオ"/>
            </a:endParaRPr>
          </a:p>
        </p:txBody>
      </p:sp>
      <p:cxnSp>
        <p:nvCxnSpPr>
          <p:cNvPr id="8" name="直線矢印コネクタ 7">
            <a:extLst>
              <a:ext uri="{FF2B5EF4-FFF2-40B4-BE49-F238E27FC236}">
                <a16:creationId xmlns:a16="http://schemas.microsoft.com/office/drawing/2014/main" id="{DA83480A-0C5A-9A41-9BC0-16AD9B289D43}"/>
              </a:ext>
            </a:extLst>
          </p:cNvPr>
          <p:cNvCxnSpPr/>
          <p:nvPr/>
        </p:nvCxnSpPr>
        <p:spPr>
          <a:xfrm flipV="1">
            <a:off x="4998929" y="755997"/>
            <a:ext cx="0" cy="5395361"/>
          </a:xfrm>
          <a:prstGeom prst="straightConnector1">
            <a:avLst/>
          </a:prstGeom>
          <a:ln w="12700" cmpd="sng">
            <a:solidFill>
              <a:schemeClr val="tx1">
                <a:lumMod val="75000"/>
                <a:lumOff val="25000"/>
              </a:schemeClr>
            </a:solidFill>
            <a:prstDash val="sys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9" name="直線矢印コネクタ 8">
            <a:extLst>
              <a:ext uri="{FF2B5EF4-FFF2-40B4-BE49-F238E27FC236}">
                <a16:creationId xmlns:a16="http://schemas.microsoft.com/office/drawing/2014/main" id="{73C6BD12-7719-3148-8B05-67FA5BC472C4}"/>
              </a:ext>
            </a:extLst>
          </p:cNvPr>
          <p:cNvCxnSpPr/>
          <p:nvPr/>
        </p:nvCxnSpPr>
        <p:spPr>
          <a:xfrm flipV="1">
            <a:off x="815889" y="3453676"/>
            <a:ext cx="8366079" cy="1"/>
          </a:xfrm>
          <a:prstGeom prst="straightConnector1">
            <a:avLst/>
          </a:prstGeom>
          <a:ln w="12700" cmpd="sng">
            <a:solidFill>
              <a:schemeClr val="tx1">
                <a:lumMod val="75000"/>
                <a:lumOff val="25000"/>
              </a:schemeClr>
            </a:solidFill>
            <a:prstDash val="sys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0" name="直線矢印コネクタ 9">
            <a:extLst>
              <a:ext uri="{FF2B5EF4-FFF2-40B4-BE49-F238E27FC236}">
                <a16:creationId xmlns:a16="http://schemas.microsoft.com/office/drawing/2014/main" id="{4FD5D131-513B-7745-BD46-2A99DAE3EAD8}"/>
              </a:ext>
            </a:extLst>
          </p:cNvPr>
          <p:cNvCxnSpPr/>
          <p:nvPr/>
        </p:nvCxnSpPr>
        <p:spPr>
          <a:xfrm flipV="1">
            <a:off x="815889" y="755997"/>
            <a:ext cx="8366079" cy="1"/>
          </a:xfrm>
          <a:prstGeom prst="straightConnector1">
            <a:avLst/>
          </a:prstGeom>
          <a:ln w="12700" cmpd="sng">
            <a:solidFill>
              <a:schemeClr val="tx1">
                <a:lumMod val="75000"/>
                <a:lumOff val="25000"/>
              </a:schemeClr>
            </a:solidFill>
            <a:prstDash val="sys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1" name="直線矢印コネクタ 10">
            <a:extLst>
              <a:ext uri="{FF2B5EF4-FFF2-40B4-BE49-F238E27FC236}">
                <a16:creationId xmlns:a16="http://schemas.microsoft.com/office/drawing/2014/main" id="{5677B51C-BE85-374F-B3C6-D301622D4D13}"/>
              </a:ext>
            </a:extLst>
          </p:cNvPr>
          <p:cNvCxnSpPr/>
          <p:nvPr/>
        </p:nvCxnSpPr>
        <p:spPr>
          <a:xfrm flipV="1">
            <a:off x="9181968" y="755997"/>
            <a:ext cx="0" cy="5395361"/>
          </a:xfrm>
          <a:prstGeom prst="straightConnector1">
            <a:avLst/>
          </a:prstGeom>
          <a:ln w="12700" cmpd="sng">
            <a:solidFill>
              <a:schemeClr val="tx1">
                <a:lumMod val="75000"/>
                <a:lumOff val="25000"/>
              </a:schemeClr>
            </a:solidFill>
            <a:prstDash val="sys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2" name="テキスト ボックス 11">
            <a:extLst>
              <a:ext uri="{FF2B5EF4-FFF2-40B4-BE49-F238E27FC236}">
                <a16:creationId xmlns:a16="http://schemas.microsoft.com/office/drawing/2014/main" id="{14D0ED8C-82F9-A04D-9F4A-F9F180A53DCD}"/>
              </a:ext>
            </a:extLst>
          </p:cNvPr>
          <p:cNvSpPr txBox="1"/>
          <p:nvPr/>
        </p:nvSpPr>
        <p:spPr>
          <a:xfrm>
            <a:off x="815889" y="1525718"/>
            <a:ext cx="4183040" cy="1158239"/>
          </a:xfrm>
          <a:prstGeom prst="rect">
            <a:avLst/>
          </a:prstGeom>
          <a:noFill/>
        </p:spPr>
        <p:txBody>
          <a:bodyPr wrap="square" rtlCol="0" anchor="ctr">
            <a:spAutoFit/>
          </a:bodyPr>
          <a:lstStyle/>
          <a:p>
            <a:pPr algn="ctr"/>
            <a:r>
              <a:rPr kumimoji="1" lang="en-US" altLang="ja-JP" sz="6000" b="1" dirty="0" err="1">
                <a:solidFill>
                  <a:schemeClr val="bg1">
                    <a:lumMod val="95000"/>
                  </a:schemeClr>
                </a:solidFill>
                <a:latin typeface="Meiryo" panose="020B0604030504040204" pitchFamily="34" charset="-128"/>
                <a:ea typeface="Meiryo" panose="020B0604030504040204" pitchFamily="34" charset="-128"/>
                <a:cs typeface="HGP創英角ｺﾞｼｯｸUB"/>
              </a:rPr>
              <a:t>pM</a:t>
            </a:r>
            <a:r>
              <a:rPr kumimoji="1" lang="ja-JP" altLang="en-US" sz="4400" b="1" dirty="0">
                <a:solidFill>
                  <a:schemeClr val="bg1">
                    <a:lumMod val="95000"/>
                  </a:schemeClr>
                </a:solidFill>
                <a:latin typeface="Meiryo" panose="020B0604030504040204" pitchFamily="34" charset="-128"/>
                <a:ea typeface="Meiryo" panose="020B0604030504040204" pitchFamily="34" charset="-128"/>
                <a:cs typeface="HGP創英角ｺﾞｼｯｸUB"/>
              </a:rPr>
              <a:t>型</a:t>
            </a:r>
            <a:endParaRPr kumimoji="1" lang="ja-JP" altLang="en-US" sz="6000" b="1" dirty="0">
              <a:solidFill>
                <a:schemeClr val="bg1">
                  <a:lumMod val="95000"/>
                </a:schemeClr>
              </a:solidFill>
              <a:latin typeface="Meiryo" panose="020B0604030504040204" pitchFamily="34" charset="-128"/>
              <a:ea typeface="Meiryo" panose="020B0604030504040204" pitchFamily="34" charset="-128"/>
              <a:cs typeface="HGP創英角ｺﾞｼｯｸUB"/>
            </a:endParaRPr>
          </a:p>
        </p:txBody>
      </p:sp>
      <p:sp>
        <p:nvSpPr>
          <p:cNvPr id="13" name="テキスト ボックス 12">
            <a:extLst>
              <a:ext uri="{FF2B5EF4-FFF2-40B4-BE49-F238E27FC236}">
                <a16:creationId xmlns:a16="http://schemas.microsoft.com/office/drawing/2014/main" id="{249ACDEA-910E-C24F-B2C3-BEFD33739482}"/>
              </a:ext>
            </a:extLst>
          </p:cNvPr>
          <p:cNvSpPr txBox="1"/>
          <p:nvPr/>
        </p:nvSpPr>
        <p:spPr>
          <a:xfrm>
            <a:off x="4998929" y="1525718"/>
            <a:ext cx="4183037" cy="1158239"/>
          </a:xfrm>
          <a:prstGeom prst="rect">
            <a:avLst/>
          </a:prstGeom>
          <a:noFill/>
        </p:spPr>
        <p:txBody>
          <a:bodyPr wrap="square" rtlCol="0" anchor="ctr">
            <a:spAutoFit/>
          </a:bodyPr>
          <a:lstStyle/>
          <a:p>
            <a:pPr algn="ctr"/>
            <a:r>
              <a:rPr kumimoji="1" lang="en-US" altLang="ja-JP" sz="6000" b="1" dirty="0">
                <a:solidFill>
                  <a:schemeClr val="bg1">
                    <a:lumMod val="95000"/>
                  </a:schemeClr>
                </a:solidFill>
                <a:latin typeface="Meiryo" panose="020B0604030504040204" pitchFamily="34" charset="-128"/>
                <a:ea typeface="Meiryo" panose="020B0604030504040204" pitchFamily="34" charset="-128"/>
                <a:cs typeface="HGP創英角ｺﾞｼｯｸUB"/>
              </a:rPr>
              <a:t>PM</a:t>
            </a:r>
            <a:r>
              <a:rPr kumimoji="1" lang="ja-JP" altLang="en-US" sz="4400" b="1" dirty="0">
                <a:solidFill>
                  <a:schemeClr val="bg1">
                    <a:lumMod val="95000"/>
                  </a:schemeClr>
                </a:solidFill>
                <a:latin typeface="Meiryo" panose="020B0604030504040204" pitchFamily="34" charset="-128"/>
                <a:ea typeface="Meiryo" panose="020B0604030504040204" pitchFamily="34" charset="-128"/>
                <a:cs typeface="HGP創英角ｺﾞｼｯｸUB"/>
              </a:rPr>
              <a:t>型</a:t>
            </a:r>
            <a:endParaRPr kumimoji="1" lang="ja-JP" altLang="en-US" sz="6000" b="1" dirty="0">
              <a:solidFill>
                <a:schemeClr val="bg1">
                  <a:lumMod val="95000"/>
                </a:schemeClr>
              </a:solidFill>
              <a:latin typeface="Meiryo" panose="020B0604030504040204" pitchFamily="34" charset="-128"/>
              <a:ea typeface="Meiryo" panose="020B0604030504040204" pitchFamily="34" charset="-128"/>
              <a:cs typeface="HGP創英角ｺﾞｼｯｸUB"/>
            </a:endParaRPr>
          </a:p>
        </p:txBody>
      </p:sp>
      <p:sp>
        <p:nvSpPr>
          <p:cNvPr id="14" name="テキスト ボックス 13">
            <a:extLst>
              <a:ext uri="{FF2B5EF4-FFF2-40B4-BE49-F238E27FC236}">
                <a16:creationId xmlns:a16="http://schemas.microsoft.com/office/drawing/2014/main" id="{A6A86341-1AA5-444D-9A2A-74585565A870}"/>
              </a:ext>
            </a:extLst>
          </p:cNvPr>
          <p:cNvSpPr txBox="1"/>
          <p:nvPr/>
        </p:nvSpPr>
        <p:spPr>
          <a:xfrm>
            <a:off x="4998928" y="4223397"/>
            <a:ext cx="4183039" cy="1158239"/>
          </a:xfrm>
          <a:prstGeom prst="rect">
            <a:avLst/>
          </a:prstGeom>
          <a:noFill/>
        </p:spPr>
        <p:txBody>
          <a:bodyPr wrap="square" rtlCol="0" anchor="ctr">
            <a:spAutoFit/>
          </a:bodyPr>
          <a:lstStyle/>
          <a:p>
            <a:pPr algn="ctr"/>
            <a:r>
              <a:rPr lang="en-US" altLang="ja-JP" sz="6000" b="1" dirty="0">
                <a:solidFill>
                  <a:schemeClr val="bg1">
                    <a:lumMod val="95000"/>
                  </a:schemeClr>
                </a:solidFill>
                <a:latin typeface="Meiryo" panose="020B0604030504040204" pitchFamily="34" charset="-128"/>
                <a:ea typeface="Meiryo" panose="020B0604030504040204" pitchFamily="34" charset="-128"/>
                <a:cs typeface="HGP創英角ｺﾞｼｯｸUB"/>
              </a:rPr>
              <a:t>Pm</a:t>
            </a:r>
            <a:r>
              <a:rPr kumimoji="1" lang="ja-JP" altLang="en-US" sz="4400" b="1" dirty="0">
                <a:solidFill>
                  <a:schemeClr val="bg1">
                    <a:lumMod val="95000"/>
                  </a:schemeClr>
                </a:solidFill>
                <a:latin typeface="Meiryo" panose="020B0604030504040204" pitchFamily="34" charset="-128"/>
                <a:ea typeface="Meiryo" panose="020B0604030504040204" pitchFamily="34" charset="-128"/>
                <a:cs typeface="HGP創英角ｺﾞｼｯｸUB"/>
              </a:rPr>
              <a:t>型</a:t>
            </a:r>
            <a:endParaRPr kumimoji="1" lang="ja-JP" altLang="en-US" sz="6000" b="1" dirty="0">
              <a:solidFill>
                <a:schemeClr val="bg1">
                  <a:lumMod val="95000"/>
                </a:schemeClr>
              </a:solidFill>
              <a:latin typeface="Meiryo" panose="020B0604030504040204" pitchFamily="34" charset="-128"/>
              <a:ea typeface="Meiryo" panose="020B0604030504040204" pitchFamily="34" charset="-128"/>
              <a:cs typeface="HGP創英角ｺﾞｼｯｸUB"/>
            </a:endParaRPr>
          </a:p>
        </p:txBody>
      </p:sp>
      <p:sp>
        <p:nvSpPr>
          <p:cNvPr id="15" name="テキスト ボックス 14">
            <a:extLst>
              <a:ext uri="{FF2B5EF4-FFF2-40B4-BE49-F238E27FC236}">
                <a16:creationId xmlns:a16="http://schemas.microsoft.com/office/drawing/2014/main" id="{22D5EA93-7538-084E-8ECC-870A7A076C46}"/>
              </a:ext>
            </a:extLst>
          </p:cNvPr>
          <p:cNvSpPr txBox="1"/>
          <p:nvPr/>
        </p:nvSpPr>
        <p:spPr>
          <a:xfrm>
            <a:off x="815889" y="4223397"/>
            <a:ext cx="4183040" cy="1158239"/>
          </a:xfrm>
          <a:prstGeom prst="rect">
            <a:avLst/>
          </a:prstGeom>
          <a:noFill/>
        </p:spPr>
        <p:txBody>
          <a:bodyPr wrap="square" rtlCol="0" anchor="ctr">
            <a:spAutoFit/>
          </a:bodyPr>
          <a:lstStyle/>
          <a:p>
            <a:pPr algn="ctr"/>
            <a:r>
              <a:rPr kumimoji="1" lang="en-US" altLang="ja-JP" sz="6000" b="1" dirty="0">
                <a:solidFill>
                  <a:schemeClr val="bg1">
                    <a:lumMod val="95000"/>
                  </a:schemeClr>
                </a:solidFill>
                <a:latin typeface="Meiryo" panose="020B0604030504040204" pitchFamily="34" charset="-128"/>
                <a:ea typeface="Meiryo" panose="020B0604030504040204" pitchFamily="34" charset="-128"/>
                <a:cs typeface="HGP創英角ｺﾞｼｯｸUB"/>
              </a:rPr>
              <a:t>pm</a:t>
            </a:r>
            <a:r>
              <a:rPr kumimoji="1" lang="ja-JP" altLang="en-US" sz="4400" b="1" dirty="0">
                <a:solidFill>
                  <a:schemeClr val="bg1">
                    <a:lumMod val="95000"/>
                  </a:schemeClr>
                </a:solidFill>
                <a:latin typeface="Meiryo" panose="020B0604030504040204" pitchFamily="34" charset="-128"/>
                <a:ea typeface="Meiryo" panose="020B0604030504040204" pitchFamily="34" charset="-128"/>
                <a:cs typeface="HGP創英角ｺﾞｼｯｸUB"/>
              </a:rPr>
              <a:t>型</a:t>
            </a:r>
            <a:endParaRPr kumimoji="1" lang="ja-JP" altLang="en-US" sz="6000" b="1" dirty="0">
              <a:solidFill>
                <a:schemeClr val="bg1">
                  <a:lumMod val="95000"/>
                </a:schemeClr>
              </a:solidFill>
              <a:latin typeface="Meiryo" panose="020B0604030504040204" pitchFamily="34" charset="-128"/>
              <a:ea typeface="Meiryo" panose="020B0604030504040204" pitchFamily="34" charset="-128"/>
              <a:cs typeface="HGP創英角ｺﾞｼｯｸUB"/>
            </a:endParaRPr>
          </a:p>
        </p:txBody>
      </p:sp>
    </p:spTree>
    <p:extLst>
      <p:ext uri="{BB962C8B-B14F-4D97-AF65-F5344CB8AC3E}">
        <p14:creationId xmlns:p14="http://schemas.microsoft.com/office/powerpoint/2010/main" val="302808236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2036135" cy="276999"/>
          </a:xfrm>
          <a:prstGeom prst="rect">
            <a:avLst/>
          </a:prstGeom>
          <a:noFill/>
        </p:spPr>
        <p:txBody>
          <a:bodyPr wrap="none" rtlCol="0">
            <a:spAutoFit/>
          </a:bodyPr>
          <a:lstStyle/>
          <a:p>
            <a:r>
              <a:rPr kumimoji="1" lang="en-US" altLang="ja-JP" sz="1200" b="1" dirty="0">
                <a:solidFill>
                  <a:schemeClr val="tx1">
                    <a:lumMod val="75000"/>
                    <a:lumOff val="25000"/>
                  </a:schemeClr>
                </a:solidFill>
                <a:latin typeface="Meiryo" panose="020B0604030504040204" pitchFamily="34" charset="-128"/>
                <a:ea typeface="Meiryo" panose="020B0604030504040204" pitchFamily="34" charset="-128"/>
              </a:rPr>
              <a:t>63_</a:t>
            </a:r>
            <a:r>
              <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rPr>
              <a:t>ステークホルダー分析</a:t>
            </a:r>
          </a:p>
        </p:txBody>
      </p:sp>
      <p:cxnSp>
        <p:nvCxnSpPr>
          <p:cNvPr id="3" name="直線コネクタ 2">
            <a:extLst>
              <a:ext uri="{FF2B5EF4-FFF2-40B4-BE49-F238E27FC236}">
                <a16:creationId xmlns:a16="http://schemas.microsoft.com/office/drawing/2014/main" id="{36B55FEA-7777-1043-A80B-4FE5DDB2BB13}"/>
              </a:ext>
            </a:extLst>
          </p:cNvPr>
          <p:cNvCxnSpPr/>
          <p:nvPr/>
        </p:nvCxnSpPr>
        <p:spPr>
          <a:xfrm>
            <a:off x="4957950" y="1034993"/>
            <a:ext cx="1" cy="5068182"/>
          </a:xfrm>
          <a:prstGeom prst="line">
            <a:avLst/>
          </a:prstGeom>
          <a:ln w="31750" cmpd="sng">
            <a:solidFill>
              <a:schemeClr val="tx1">
                <a:lumMod val="85000"/>
                <a:lumOff val="15000"/>
              </a:schemeClr>
            </a:solidFill>
            <a:headEnd type="stealth" w="lg" len="lg"/>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5" name="直線コネクタ 4">
            <a:extLst>
              <a:ext uri="{FF2B5EF4-FFF2-40B4-BE49-F238E27FC236}">
                <a16:creationId xmlns:a16="http://schemas.microsoft.com/office/drawing/2014/main" id="{0776F36E-AE3B-BD4E-B789-AFC1D0396B2A}"/>
              </a:ext>
            </a:extLst>
          </p:cNvPr>
          <p:cNvCxnSpPr/>
          <p:nvPr/>
        </p:nvCxnSpPr>
        <p:spPr>
          <a:xfrm>
            <a:off x="628185" y="3569084"/>
            <a:ext cx="8649630" cy="0"/>
          </a:xfrm>
          <a:prstGeom prst="line">
            <a:avLst/>
          </a:prstGeom>
          <a:ln w="31750" cmpd="sng">
            <a:solidFill>
              <a:schemeClr val="tx1">
                <a:lumMod val="85000"/>
                <a:lumOff val="15000"/>
              </a:schemeClr>
            </a:solidFill>
            <a:headEnd type="stealth" w="lg" len="lg"/>
            <a:tailEnd type="stealth" w="lg" len="lg"/>
          </a:ln>
          <a:effectLst/>
        </p:spPr>
        <p:style>
          <a:lnRef idx="2">
            <a:schemeClr val="accent1"/>
          </a:lnRef>
          <a:fillRef idx="0">
            <a:schemeClr val="accent1"/>
          </a:fillRef>
          <a:effectRef idx="1">
            <a:schemeClr val="accent1"/>
          </a:effectRef>
          <a:fontRef idx="minor">
            <a:schemeClr val="tx1"/>
          </a:fontRef>
        </p:style>
      </p:cxnSp>
      <p:sp>
        <p:nvSpPr>
          <p:cNvPr id="6" name="テキスト ボックス 5">
            <a:extLst>
              <a:ext uri="{FF2B5EF4-FFF2-40B4-BE49-F238E27FC236}">
                <a16:creationId xmlns:a16="http://schemas.microsoft.com/office/drawing/2014/main" id="{44427438-C942-9745-8D29-513E2793AFC8}"/>
              </a:ext>
            </a:extLst>
          </p:cNvPr>
          <p:cNvSpPr txBox="1"/>
          <p:nvPr/>
        </p:nvSpPr>
        <p:spPr>
          <a:xfrm>
            <a:off x="3432260" y="687014"/>
            <a:ext cx="3041479" cy="350865"/>
          </a:xfrm>
          <a:prstGeom prst="rect">
            <a:avLst/>
          </a:prstGeom>
          <a:noFill/>
        </p:spPr>
        <p:txBody>
          <a:bodyPr wrap="square" rtlCol="0" anchor="ctr">
            <a:spAutoFit/>
          </a:bodyPr>
          <a:lstStyle/>
          <a:p>
            <a:pPr algn="ctr">
              <a:lnSpc>
                <a:spcPct val="120000"/>
              </a:lnSpc>
            </a:pPr>
            <a:r>
              <a:rPr lang="ja-JP" altLang="en-US" sz="1400" dirty="0">
                <a:solidFill>
                  <a:srgbClr val="404040"/>
                </a:solidFill>
                <a:latin typeface="Meiryo" panose="020B0604030504040204" pitchFamily="34" charset="-128"/>
                <a:ea typeface="Meiryo" panose="020B0604030504040204" pitchFamily="34" charset="-128"/>
                <a:cs typeface="メイリオ"/>
              </a:rPr>
              <a:t>影響度</a:t>
            </a:r>
            <a:r>
              <a:rPr lang="en-US" altLang="ja-JP" sz="1400" dirty="0">
                <a:solidFill>
                  <a:srgbClr val="404040"/>
                </a:solidFill>
                <a:latin typeface="Meiryo" panose="020B0604030504040204" pitchFamily="34" charset="-128"/>
                <a:ea typeface="Meiryo" panose="020B0604030504040204" pitchFamily="34" charset="-128"/>
                <a:cs typeface="メイリオ"/>
              </a:rPr>
              <a:t> (</a:t>
            </a:r>
            <a:r>
              <a:rPr lang="ja-JP" altLang="en-US" sz="1400" dirty="0">
                <a:solidFill>
                  <a:srgbClr val="404040"/>
                </a:solidFill>
                <a:latin typeface="Meiryo" panose="020B0604030504040204" pitchFamily="34" charset="-128"/>
                <a:ea typeface="Meiryo" panose="020B0604030504040204" pitchFamily="34" charset="-128"/>
                <a:cs typeface="メイリオ"/>
              </a:rPr>
              <a:t>高</a:t>
            </a:r>
            <a:r>
              <a:rPr lang="en-US" altLang="ja-JP" sz="1400" dirty="0">
                <a:solidFill>
                  <a:srgbClr val="404040"/>
                </a:solidFill>
                <a:latin typeface="Meiryo" panose="020B0604030504040204" pitchFamily="34" charset="-128"/>
                <a:ea typeface="Meiryo" panose="020B0604030504040204" pitchFamily="34" charset="-128"/>
                <a:cs typeface="メイリオ"/>
              </a:rPr>
              <a:t>)</a:t>
            </a:r>
          </a:p>
        </p:txBody>
      </p:sp>
      <p:sp>
        <p:nvSpPr>
          <p:cNvPr id="7" name="テキスト ボックス 6">
            <a:extLst>
              <a:ext uri="{FF2B5EF4-FFF2-40B4-BE49-F238E27FC236}">
                <a16:creationId xmlns:a16="http://schemas.microsoft.com/office/drawing/2014/main" id="{EBB08FC1-7764-6545-B088-00D8E7F14783}"/>
              </a:ext>
            </a:extLst>
          </p:cNvPr>
          <p:cNvSpPr txBox="1"/>
          <p:nvPr/>
        </p:nvSpPr>
        <p:spPr>
          <a:xfrm>
            <a:off x="3432260" y="6122396"/>
            <a:ext cx="3041479" cy="350865"/>
          </a:xfrm>
          <a:prstGeom prst="rect">
            <a:avLst/>
          </a:prstGeom>
          <a:noFill/>
        </p:spPr>
        <p:txBody>
          <a:bodyPr wrap="square" rtlCol="0" anchor="ctr">
            <a:spAutoFit/>
          </a:bodyPr>
          <a:lstStyle/>
          <a:p>
            <a:pPr algn="ctr">
              <a:lnSpc>
                <a:spcPct val="120000"/>
              </a:lnSpc>
            </a:pPr>
            <a:r>
              <a:rPr lang="ja-JP" altLang="en-US" sz="1400" dirty="0">
                <a:solidFill>
                  <a:srgbClr val="404040"/>
                </a:solidFill>
                <a:latin typeface="Meiryo" panose="020B0604030504040204" pitchFamily="34" charset="-128"/>
                <a:ea typeface="Meiryo" panose="020B0604030504040204" pitchFamily="34" charset="-128"/>
                <a:cs typeface="メイリオ"/>
              </a:rPr>
              <a:t>影響度</a:t>
            </a:r>
            <a:r>
              <a:rPr lang="en-US" altLang="ja-JP" sz="1400" dirty="0">
                <a:solidFill>
                  <a:srgbClr val="404040"/>
                </a:solidFill>
                <a:latin typeface="Meiryo" panose="020B0604030504040204" pitchFamily="34" charset="-128"/>
                <a:ea typeface="Meiryo" panose="020B0604030504040204" pitchFamily="34" charset="-128"/>
                <a:cs typeface="メイリオ"/>
              </a:rPr>
              <a:t> (</a:t>
            </a:r>
            <a:r>
              <a:rPr lang="ja-JP" altLang="en-US" sz="1400" dirty="0">
                <a:solidFill>
                  <a:srgbClr val="404040"/>
                </a:solidFill>
                <a:latin typeface="Meiryo" panose="020B0604030504040204" pitchFamily="34" charset="-128"/>
                <a:ea typeface="Meiryo" panose="020B0604030504040204" pitchFamily="34" charset="-128"/>
                <a:cs typeface="メイリオ"/>
              </a:rPr>
              <a:t>低</a:t>
            </a:r>
            <a:r>
              <a:rPr lang="en-US" altLang="ja-JP" sz="1400" dirty="0">
                <a:solidFill>
                  <a:srgbClr val="404040"/>
                </a:solidFill>
                <a:latin typeface="Meiryo" panose="020B0604030504040204" pitchFamily="34" charset="-128"/>
                <a:ea typeface="Meiryo" panose="020B0604030504040204" pitchFamily="34" charset="-128"/>
                <a:cs typeface="メイリオ"/>
              </a:rPr>
              <a:t>)</a:t>
            </a:r>
          </a:p>
        </p:txBody>
      </p:sp>
      <p:sp>
        <p:nvSpPr>
          <p:cNvPr id="8" name="テキスト ボックス 7">
            <a:extLst>
              <a:ext uri="{FF2B5EF4-FFF2-40B4-BE49-F238E27FC236}">
                <a16:creationId xmlns:a16="http://schemas.microsoft.com/office/drawing/2014/main" id="{500AAD1A-8972-1E42-B723-BEC6F4080B69}"/>
              </a:ext>
            </a:extLst>
          </p:cNvPr>
          <p:cNvSpPr txBox="1"/>
          <p:nvPr/>
        </p:nvSpPr>
        <p:spPr>
          <a:xfrm>
            <a:off x="9327361" y="2594588"/>
            <a:ext cx="443198" cy="1948992"/>
          </a:xfrm>
          <a:prstGeom prst="rect">
            <a:avLst/>
          </a:prstGeom>
          <a:noFill/>
        </p:spPr>
        <p:txBody>
          <a:bodyPr vert="eaVert" wrap="square" rtlCol="0" anchor="ctr">
            <a:spAutoFit/>
          </a:bodyPr>
          <a:lstStyle/>
          <a:p>
            <a:pPr algn="ctr">
              <a:lnSpc>
                <a:spcPct val="120000"/>
              </a:lnSpc>
            </a:pPr>
            <a:r>
              <a:rPr lang="ja-JP" altLang="en-US" sz="1400" dirty="0">
                <a:solidFill>
                  <a:srgbClr val="404040"/>
                </a:solidFill>
                <a:latin typeface="Meiryo" panose="020B0604030504040204" pitchFamily="34" charset="-128"/>
                <a:ea typeface="Meiryo" panose="020B0604030504040204" pitchFamily="34" charset="-128"/>
                <a:cs typeface="メイリオ"/>
              </a:rPr>
              <a:t>関心度</a:t>
            </a:r>
            <a:r>
              <a:rPr lang="en-US" altLang="ja-JP" sz="1400" dirty="0">
                <a:solidFill>
                  <a:srgbClr val="404040"/>
                </a:solidFill>
                <a:latin typeface="Meiryo" panose="020B0604030504040204" pitchFamily="34" charset="-128"/>
                <a:ea typeface="Meiryo" panose="020B0604030504040204" pitchFamily="34" charset="-128"/>
                <a:cs typeface="メイリオ"/>
              </a:rPr>
              <a:t> (</a:t>
            </a:r>
            <a:r>
              <a:rPr lang="ja-JP" altLang="en-US" sz="1400" dirty="0">
                <a:solidFill>
                  <a:srgbClr val="404040"/>
                </a:solidFill>
                <a:latin typeface="Meiryo" panose="020B0604030504040204" pitchFamily="34" charset="-128"/>
                <a:ea typeface="Meiryo" panose="020B0604030504040204" pitchFamily="34" charset="-128"/>
                <a:cs typeface="メイリオ"/>
              </a:rPr>
              <a:t>高</a:t>
            </a:r>
            <a:r>
              <a:rPr lang="en-US" altLang="ja-JP" sz="1400" dirty="0">
                <a:solidFill>
                  <a:srgbClr val="404040"/>
                </a:solidFill>
                <a:latin typeface="Meiryo" panose="020B0604030504040204" pitchFamily="34" charset="-128"/>
                <a:ea typeface="Meiryo" panose="020B0604030504040204" pitchFamily="34" charset="-128"/>
                <a:cs typeface="メイリオ"/>
              </a:rPr>
              <a:t>)</a:t>
            </a:r>
          </a:p>
        </p:txBody>
      </p:sp>
      <p:sp>
        <p:nvSpPr>
          <p:cNvPr id="9" name="テキスト ボックス 8">
            <a:extLst>
              <a:ext uri="{FF2B5EF4-FFF2-40B4-BE49-F238E27FC236}">
                <a16:creationId xmlns:a16="http://schemas.microsoft.com/office/drawing/2014/main" id="{242D0BFF-E25F-464B-AF74-8216B0EDF151}"/>
              </a:ext>
            </a:extLst>
          </p:cNvPr>
          <p:cNvSpPr txBox="1"/>
          <p:nvPr/>
        </p:nvSpPr>
        <p:spPr>
          <a:xfrm>
            <a:off x="135441" y="2594588"/>
            <a:ext cx="443198" cy="1948992"/>
          </a:xfrm>
          <a:prstGeom prst="rect">
            <a:avLst/>
          </a:prstGeom>
          <a:noFill/>
        </p:spPr>
        <p:txBody>
          <a:bodyPr vert="eaVert" wrap="square" rtlCol="0" anchor="ctr">
            <a:spAutoFit/>
          </a:bodyPr>
          <a:lstStyle/>
          <a:p>
            <a:pPr algn="ctr">
              <a:lnSpc>
                <a:spcPct val="120000"/>
              </a:lnSpc>
            </a:pPr>
            <a:r>
              <a:rPr lang="ja-JP" altLang="en-US" sz="1400" dirty="0">
                <a:solidFill>
                  <a:srgbClr val="404040"/>
                </a:solidFill>
                <a:latin typeface="Meiryo" panose="020B0604030504040204" pitchFamily="34" charset="-128"/>
                <a:ea typeface="Meiryo" panose="020B0604030504040204" pitchFamily="34" charset="-128"/>
                <a:cs typeface="メイリオ"/>
              </a:rPr>
              <a:t>関心度</a:t>
            </a:r>
            <a:r>
              <a:rPr lang="en-US" altLang="ja-JP" sz="1400" dirty="0">
                <a:solidFill>
                  <a:srgbClr val="404040"/>
                </a:solidFill>
                <a:latin typeface="Meiryo" panose="020B0604030504040204" pitchFamily="34" charset="-128"/>
                <a:ea typeface="Meiryo" panose="020B0604030504040204" pitchFamily="34" charset="-128"/>
                <a:cs typeface="メイリオ"/>
              </a:rPr>
              <a:t> (</a:t>
            </a:r>
            <a:r>
              <a:rPr lang="ja-JP" altLang="en-US" sz="1400" dirty="0">
                <a:solidFill>
                  <a:srgbClr val="404040"/>
                </a:solidFill>
                <a:latin typeface="Meiryo" panose="020B0604030504040204" pitchFamily="34" charset="-128"/>
                <a:ea typeface="Meiryo" panose="020B0604030504040204" pitchFamily="34" charset="-128"/>
                <a:cs typeface="メイリオ"/>
              </a:rPr>
              <a:t>低</a:t>
            </a:r>
            <a:r>
              <a:rPr lang="en-US" altLang="ja-JP" sz="1400" dirty="0">
                <a:solidFill>
                  <a:srgbClr val="404040"/>
                </a:solidFill>
                <a:latin typeface="Meiryo" panose="020B0604030504040204" pitchFamily="34" charset="-128"/>
                <a:ea typeface="Meiryo" panose="020B0604030504040204" pitchFamily="34" charset="-128"/>
                <a:cs typeface="メイリオ"/>
              </a:rPr>
              <a:t>)</a:t>
            </a:r>
          </a:p>
        </p:txBody>
      </p:sp>
    </p:spTree>
    <p:extLst>
      <p:ext uri="{BB962C8B-B14F-4D97-AF65-F5344CB8AC3E}">
        <p14:creationId xmlns:p14="http://schemas.microsoft.com/office/powerpoint/2010/main" val="380983278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3728906" cy="276999"/>
          </a:xfrm>
          <a:prstGeom prst="rect">
            <a:avLst/>
          </a:prstGeom>
          <a:noFill/>
        </p:spPr>
        <p:txBody>
          <a:bodyPr wrap="none" rtlCol="0">
            <a:spAutoFit/>
          </a:bodyPr>
          <a:lstStyle/>
          <a:p>
            <a:r>
              <a:rPr kumimoji="1" lang="en-US" altLang="ja-JP" sz="1200" b="1" dirty="0">
                <a:solidFill>
                  <a:schemeClr val="tx1">
                    <a:lumMod val="75000"/>
                    <a:lumOff val="25000"/>
                  </a:schemeClr>
                </a:solidFill>
                <a:latin typeface="Meiryo" panose="020B0604030504040204" pitchFamily="34" charset="-128"/>
                <a:ea typeface="Meiryo" panose="020B0604030504040204" pitchFamily="34" charset="-128"/>
              </a:rPr>
              <a:t>63_</a:t>
            </a:r>
            <a:r>
              <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rPr>
              <a:t>ステークホルダー分析（一覧表フォーマット）</a:t>
            </a:r>
          </a:p>
        </p:txBody>
      </p:sp>
      <p:sp>
        <p:nvSpPr>
          <p:cNvPr id="10" name="正方形/長方形 9">
            <a:extLst>
              <a:ext uri="{FF2B5EF4-FFF2-40B4-BE49-F238E27FC236}">
                <a16:creationId xmlns:a16="http://schemas.microsoft.com/office/drawing/2014/main" id="{25CAB3F1-0F43-6944-B614-059D0B066485}"/>
              </a:ext>
            </a:extLst>
          </p:cNvPr>
          <p:cNvSpPr/>
          <p:nvPr/>
        </p:nvSpPr>
        <p:spPr>
          <a:xfrm>
            <a:off x="337288" y="689472"/>
            <a:ext cx="9230521" cy="47682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8656615A-3947-2640-B66C-8CF2254E353B}"/>
              </a:ext>
            </a:extLst>
          </p:cNvPr>
          <p:cNvCxnSpPr/>
          <p:nvPr/>
        </p:nvCxnSpPr>
        <p:spPr>
          <a:xfrm>
            <a:off x="337289" y="1166293"/>
            <a:ext cx="922029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4" name="テキスト ボックス 13">
            <a:extLst>
              <a:ext uri="{FF2B5EF4-FFF2-40B4-BE49-F238E27FC236}">
                <a16:creationId xmlns:a16="http://schemas.microsoft.com/office/drawing/2014/main" id="{623D0747-2E11-CB4E-9A79-FEDD908E8D15}"/>
              </a:ext>
            </a:extLst>
          </p:cNvPr>
          <p:cNvSpPr txBox="1"/>
          <p:nvPr/>
        </p:nvSpPr>
        <p:spPr>
          <a:xfrm>
            <a:off x="745296" y="804772"/>
            <a:ext cx="1629773" cy="246221"/>
          </a:xfrm>
          <a:prstGeom prst="rect">
            <a:avLst/>
          </a:prstGeom>
          <a:noFill/>
        </p:spPr>
        <p:txBody>
          <a:bodyPr wrap="square" rtlCol="0" anchor="ctr">
            <a:spAutoFit/>
          </a:bodyPr>
          <a:lstStyle/>
          <a:p>
            <a:pPr algn="ctr"/>
            <a:r>
              <a:rPr lang="ja-JP" altLang="en-US" sz="1000" dirty="0">
                <a:solidFill>
                  <a:srgbClr val="404040"/>
                </a:solidFill>
                <a:latin typeface="メイリオ"/>
                <a:ea typeface="メイリオ"/>
                <a:cs typeface="メイリオ"/>
              </a:rPr>
              <a:t>名前</a:t>
            </a:r>
            <a:endParaRPr lang="en-US" altLang="ja-JP" sz="1000" dirty="0">
              <a:solidFill>
                <a:srgbClr val="404040"/>
              </a:solidFill>
              <a:latin typeface="メイリオ"/>
              <a:ea typeface="メイリオ"/>
              <a:cs typeface="メイリオ"/>
            </a:endParaRPr>
          </a:p>
        </p:txBody>
      </p:sp>
      <p:cxnSp>
        <p:nvCxnSpPr>
          <p:cNvPr id="15" name="直線コネクタ 14">
            <a:extLst>
              <a:ext uri="{FF2B5EF4-FFF2-40B4-BE49-F238E27FC236}">
                <a16:creationId xmlns:a16="http://schemas.microsoft.com/office/drawing/2014/main" id="{EA30C49F-75F9-D941-AD19-3C8F89A32A21}"/>
              </a:ext>
            </a:extLst>
          </p:cNvPr>
          <p:cNvCxnSpPr/>
          <p:nvPr/>
        </p:nvCxnSpPr>
        <p:spPr>
          <a:xfrm>
            <a:off x="2375069" y="689473"/>
            <a:ext cx="1" cy="5794117"/>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8" name="テキスト ボックス 17">
            <a:extLst>
              <a:ext uri="{FF2B5EF4-FFF2-40B4-BE49-F238E27FC236}">
                <a16:creationId xmlns:a16="http://schemas.microsoft.com/office/drawing/2014/main" id="{8BC12D72-A7CC-0049-AE15-F043504CB1E3}"/>
              </a:ext>
            </a:extLst>
          </p:cNvPr>
          <p:cNvSpPr txBox="1"/>
          <p:nvPr/>
        </p:nvSpPr>
        <p:spPr>
          <a:xfrm>
            <a:off x="2391939" y="804772"/>
            <a:ext cx="919943" cy="246221"/>
          </a:xfrm>
          <a:prstGeom prst="rect">
            <a:avLst/>
          </a:prstGeom>
          <a:noFill/>
        </p:spPr>
        <p:txBody>
          <a:bodyPr wrap="square" rtlCol="0" anchor="ctr">
            <a:spAutoFit/>
          </a:bodyPr>
          <a:lstStyle/>
          <a:p>
            <a:pPr algn="ctr"/>
            <a:r>
              <a:rPr lang="ja-JP" altLang="en-US" sz="1000" dirty="0">
                <a:solidFill>
                  <a:srgbClr val="404040"/>
                </a:solidFill>
                <a:latin typeface="メイリオ"/>
                <a:ea typeface="メイリオ"/>
                <a:cs typeface="メイリオ"/>
              </a:rPr>
              <a:t>影響度</a:t>
            </a:r>
            <a:endParaRPr kumimoji="1" lang="ja-JP" altLang="en-US" sz="1000" dirty="0">
              <a:solidFill>
                <a:srgbClr val="404040"/>
              </a:solidFill>
              <a:latin typeface="メイリオ"/>
              <a:ea typeface="メイリオ"/>
              <a:cs typeface="メイリオ"/>
            </a:endParaRPr>
          </a:p>
        </p:txBody>
      </p:sp>
      <p:sp>
        <p:nvSpPr>
          <p:cNvPr id="19" name="テキスト ボックス 18">
            <a:extLst>
              <a:ext uri="{FF2B5EF4-FFF2-40B4-BE49-F238E27FC236}">
                <a16:creationId xmlns:a16="http://schemas.microsoft.com/office/drawing/2014/main" id="{858C7272-039E-0848-B412-F0D152E88B0B}"/>
              </a:ext>
            </a:extLst>
          </p:cNvPr>
          <p:cNvSpPr txBox="1"/>
          <p:nvPr/>
        </p:nvSpPr>
        <p:spPr>
          <a:xfrm>
            <a:off x="6901173" y="804772"/>
            <a:ext cx="2666634" cy="246221"/>
          </a:xfrm>
          <a:prstGeom prst="rect">
            <a:avLst/>
          </a:prstGeom>
          <a:noFill/>
        </p:spPr>
        <p:txBody>
          <a:bodyPr wrap="square" rtlCol="0" anchor="ctr">
            <a:spAutoFit/>
          </a:bodyPr>
          <a:lstStyle/>
          <a:p>
            <a:pPr algn="ctr"/>
            <a:r>
              <a:rPr kumimoji="1" lang="ja-JP" altLang="en-US" sz="1000" dirty="0">
                <a:solidFill>
                  <a:srgbClr val="404040"/>
                </a:solidFill>
                <a:latin typeface="メイリオ"/>
                <a:ea typeface="メイリオ"/>
                <a:cs typeface="メイリオ"/>
              </a:rPr>
              <a:t>アプローチ内容</a:t>
            </a:r>
          </a:p>
        </p:txBody>
      </p:sp>
      <p:cxnSp>
        <p:nvCxnSpPr>
          <p:cNvPr id="20" name="直線コネクタ 19">
            <a:extLst>
              <a:ext uri="{FF2B5EF4-FFF2-40B4-BE49-F238E27FC236}">
                <a16:creationId xmlns:a16="http://schemas.microsoft.com/office/drawing/2014/main" id="{493FC487-478F-6246-AF0E-E494C441DC0B}"/>
              </a:ext>
            </a:extLst>
          </p:cNvPr>
          <p:cNvCxnSpPr/>
          <p:nvPr/>
        </p:nvCxnSpPr>
        <p:spPr>
          <a:xfrm>
            <a:off x="6901174" y="696136"/>
            <a:ext cx="1" cy="5794117"/>
          </a:xfrm>
          <a:prstGeom prst="line">
            <a:avLst/>
          </a:prstGeom>
          <a:ln w="9525"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1" name="直線コネクタ 20">
            <a:extLst>
              <a:ext uri="{FF2B5EF4-FFF2-40B4-BE49-F238E27FC236}">
                <a16:creationId xmlns:a16="http://schemas.microsoft.com/office/drawing/2014/main" id="{E29DBC16-9980-884B-8938-E3C369907AD7}"/>
              </a:ext>
            </a:extLst>
          </p:cNvPr>
          <p:cNvCxnSpPr/>
          <p:nvPr/>
        </p:nvCxnSpPr>
        <p:spPr>
          <a:xfrm>
            <a:off x="3311881" y="696136"/>
            <a:ext cx="1" cy="5794117"/>
          </a:xfrm>
          <a:prstGeom prst="line">
            <a:avLst/>
          </a:prstGeom>
          <a:ln w="9525"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22" name="テキスト ボックス 21">
            <a:extLst>
              <a:ext uri="{FF2B5EF4-FFF2-40B4-BE49-F238E27FC236}">
                <a16:creationId xmlns:a16="http://schemas.microsoft.com/office/drawing/2014/main" id="{08798FCF-8DB0-1041-A551-EB1C2078F3F9}"/>
              </a:ext>
            </a:extLst>
          </p:cNvPr>
          <p:cNvSpPr txBox="1"/>
          <p:nvPr/>
        </p:nvSpPr>
        <p:spPr>
          <a:xfrm>
            <a:off x="4244765" y="804772"/>
            <a:ext cx="2666662" cy="246221"/>
          </a:xfrm>
          <a:prstGeom prst="rect">
            <a:avLst/>
          </a:prstGeom>
          <a:noFill/>
        </p:spPr>
        <p:txBody>
          <a:bodyPr wrap="square" rtlCol="0" anchor="ctr">
            <a:spAutoFit/>
          </a:bodyPr>
          <a:lstStyle/>
          <a:p>
            <a:pPr algn="ctr"/>
            <a:r>
              <a:rPr lang="ja-JP" altLang="en-US" sz="1000" dirty="0">
                <a:solidFill>
                  <a:srgbClr val="404040"/>
                </a:solidFill>
                <a:latin typeface="メイリオ"/>
                <a:ea typeface="メイリオ"/>
                <a:cs typeface="メイリオ"/>
              </a:rPr>
              <a:t>関心事やニーズ</a:t>
            </a:r>
            <a:endParaRPr kumimoji="1" lang="ja-JP" altLang="en-US" sz="1000" dirty="0">
              <a:solidFill>
                <a:srgbClr val="404040"/>
              </a:solidFill>
              <a:latin typeface="メイリオ"/>
              <a:ea typeface="メイリオ"/>
              <a:cs typeface="メイリオ"/>
            </a:endParaRPr>
          </a:p>
        </p:txBody>
      </p:sp>
      <p:cxnSp>
        <p:nvCxnSpPr>
          <p:cNvPr id="23" name="直線コネクタ 22">
            <a:extLst>
              <a:ext uri="{FF2B5EF4-FFF2-40B4-BE49-F238E27FC236}">
                <a16:creationId xmlns:a16="http://schemas.microsoft.com/office/drawing/2014/main" id="{DCBFB5FA-425C-3F41-BA3D-6FD8F4CF5D6D}"/>
              </a:ext>
            </a:extLst>
          </p:cNvPr>
          <p:cNvCxnSpPr>
            <a:cxnSpLocks/>
          </p:cNvCxnSpPr>
          <p:nvPr/>
        </p:nvCxnSpPr>
        <p:spPr>
          <a:xfrm>
            <a:off x="745296" y="696136"/>
            <a:ext cx="0" cy="5794117"/>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24" name="テキスト ボックス 23">
            <a:extLst>
              <a:ext uri="{FF2B5EF4-FFF2-40B4-BE49-F238E27FC236}">
                <a16:creationId xmlns:a16="http://schemas.microsoft.com/office/drawing/2014/main" id="{9DE41839-F83E-E648-B3CC-1535A44A328F}"/>
              </a:ext>
            </a:extLst>
          </p:cNvPr>
          <p:cNvSpPr txBox="1"/>
          <p:nvPr/>
        </p:nvSpPr>
        <p:spPr>
          <a:xfrm>
            <a:off x="340925" y="804772"/>
            <a:ext cx="404372" cy="246221"/>
          </a:xfrm>
          <a:prstGeom prst="rect">
            <a:avLst/>
          </a:prstGeom>
          <a:noFill/>
        </p:spPr>
        <p:txBody>
          <a:bodyPr wrap="square" rtlCol="0" anchor="ctr">
            <a:spAutoFit/>
          </a:bodyPr>
          <a:lstStyle/>
          <a:p>
            <a:pPr algn="ctr"/>
            <a:r>
              <a:rPr lang="en-US" altLang="ja-JP" sz="1000" dirty="0">
                <a:solidFill>
                  <a:srgbClr val="404040"/>
                </a:solidFill>
                <a:latin typeface="メイリオ"/>
                <a:ea typeface="メイリオ"/>
                <a:cs typeface="メイリオ"/>
              </a:rPr>
              <a:t>No</a:t>
            </a:r>
          </a:p>
        </p:txBody>
      </p:sp>
      <p:cxnSp>
        <p:nvCxnSpPr>
          <p:cNvPr id="25" name="直線コネクタ 24">
            <a:extLst>
              <a:ext uri="{FF2B5EF4-FFF2-40B4-BE49-F238E27FC236}">
                <a16:creationId xmlns:a16="http://schemas.microsoft.com/office/drawing/2014/main" id="{4FE16C3F-4338-0F4F-9234-F73C80ED7A92}"/>
              </a:ext>
            </a:extLst>
          </p:cNvPr>
          <p:cNvCxnSpPr/>
          <p:nvPr/>
        </p:nvCxnSpPr>
        <p:spPr>
          <a:xfrm>
            <a:off x="337289" y="1649683"/>
            <a:ext cx="922029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6" name="直線コネクタ 25">
            <a:extLst>
              <a:ext uri="{FF2B5EF4-FFF2-40B4-BE49-F238E27FC236}">
                <a16:creationId xmlns:a16="http://schemas.microsoft.com/office/drawing/2014/main" id="{A304C109-EBA4-5647-82A7-61243E932EE1}"/>
              </a:ext>
            </a:extLst>
          </p:cNvPr>
          <p:cNvCxnSpPr/>
          <p:nvPr/>
        </p:nvCxnSpPr>
        <p:spPr>
          <a:xfrm>
            <a:off x="337289" y="2133073"/>
            <a:ext cx="922029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7" name="直線コネクタ 26">
            <a:extLst>
              <a:ext uri="{FF2B5EF4-FFF2-40B4-BE49-F238E27FC236}">
                <a16:creationId xmlns:a16="http://schemas.microsoft.com/office/drawing/2014/main" id="{823F8BC9-AD69-A94A-A9A6-DBC02B9EDDD6}"/>
              </a:ext>
            </a:extLst>
          </p:cNvPr>
          <p:cNvCxnSpPr/>
          <p:nvPr/>
        </p:nvCxnSpPr>
        <p:spPr>
          <a:xfrm>
            <a:off x="337289" y="2616463"/>
            <a:ext cx="922029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8" name="直線コネクタ 27">
            <a:extLst>
              <a:ext uri="{FF2B5EF4-FFF2-40B4-BE49-F238E27FC236}">
                <a16:creationId xmlns:a16="http://schemas.microsoft.com/office/drawing/2014/main" id="{8D146EC5-DDE0-504B-AF1C-D48E7BDC6D62}"/>
              </a:ext>
            </a:extLst>
          </p:cNvPr>
          <p:cNvCxnSpPr/>
          <p:nvPr/>
        </p:nvCxnSpPr>
        <p:spPr>
          <a:xfrm>
            <a:off x="337289" y="3099853"/>
            <a:ext cx="922029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9" name="直線コネクタ 28">
            <a:extLst>
              <a:ext uri="{FF2B5EF4-FFF2-40B4-BE49-F238E27FC236}">
                <a16:creationId xmlns:a16="http://schemas.microsoft.com/office/drawing/2014/main" id="{CF865B89-86A5-4B4B-A124-33732FC3E6B9}"/>
              </a:ext>
            </a:extLst>
          </p:cNvPr>
          <p:cNvCxnSpPr/>
          <p:nvPr/>
        </p:nvCxnSpPr>
        <p:spPr>
          <a:xfrm>
            <a:off x="337289" y="3583244"/>
            <a:ext cx="922029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0" name="直線コネクタ 29">
            <a:extLst>
              <a:ext uri="{FF2B5EF4-FFF2-40B4-BE49-F238E27FC236}">
                <a16:creationId xmlns:a16="http://schemas.microsoft.com/office/drawing/2014/main" id="{DF247243-6502-A74E-856D-D8C494B411D5}"/>
              </a:ext>
            </a:extLst>
          </p:cNvPr>
          <p:cNvCxnSpPr/>
          <p:nvPr/>
        </p:nvCxnSpPr>
        <p:spPr>
          <a:xfrm>
            <a:off x="337289" y="4066634"/>
            <a:ext cx="922029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1" name="直線コネクタ 30">
            <a:extLst>
              <a:ext uri="{FF2B5EF4-FFF2-40B4-BE49-F238E27FC236}">
                <a16:creationId xmlns:a16="http://schemas.microsoft.com/office/drawing/2014/main" id="{893CE8F6-6BB6-C940-9ECA-1FA81B315E00}"/>
              </a:ext>
            </a:extLst>
          </p:cNvPr>
          <p:cNvCxnSpPr/>
          <p:nvPr/>
        </p:nvCxnSpPr>
        <p:spPr>
          <a:xfrm>
            <a:off x="337289" y="4550024"/>
            <a:ext cx="922029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2" name="直線コネクタ 31">
            <a:extLst>
              <a:ext uri="{FF2B5EF4-FFF2-40B4-BE49-F238E27FC236}">
                <a16:creationId xmlns:a16="http://schemas.microsoft.com/office/drawing/2014/main" id="{71BD4D1D-C935-7B45-ABFB-0F6DF200D2BF}"/>
              </a:ext>
            </a:extLst>
          </p:cNvPr>
          <p:cNvCxnSpPr/>
          <p:nvPr/>
        </p:nvCxnSpPr>
        <p:spPr>
          <a:xfrm>
            <a:off x="337289" y="5033414"/>
            <a:ext cx="922029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3" name="直線コネクタ 32">
            <a:extLst>
              <a:ext uri="{FF2B5EF4-FFF2-40B4-BE49-F238E27FC236}">
                <a16:creationId xmlns:a16="http://schemas.microsoft.com/office/drawing/2014/main" id="{205A0288-F467-8741-BB91-1083C50FD7F5}"/>
              </a:ext>
            </a:extLst>
          </p:cNvPr>
          <p:cNvCxnSpPr/>
          <p:nvPr/>
        </p:nvCxnSpPr>
        <p:spPr>
          <a:xfrm>
            <a:off x="337289" y="5516804"/>
            <a:ext cx="922029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4" name="直線コネクタ 33">
            <a:extLst>
              <a:ext uri="{FF2B5EF4-FFF2-40B4-BE49-F238E27FC236}">
                <a16:creationId xmlns:a16="http://schemas.microsoft.com/office/drawing/2014/main" id="{F5297F53-C5E4-C643-BAC4-D98F4BAC31DA}"/>
              </a:ext>
            </a:extLst>
          </p:cNvPr>
          <p:cNvCxnSpPr/>
          <p:nvPr/>
        </p:nvCxnSpPr>
        <p:spPr>
          <a:xfrm>
            <a:off x="337289" y="6000195"/>
            <a:ext cx="922029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35" name="テキスト ボックス 34">
            <a:extLst>
              <a:ext uri="{FF2B5EF4-FFF2-40B4-BE49-F238E27FC236}">
                <a16:creationId xmlns:a16="http://schemas.microsoft.com/office/drawing/2014/main" id="{D243C314-612D-0541-8B46-4A4FD678137D}"/>
              </a:ext>
            </a:extLst>
          </p:cNvPr>
          <p:cNvSpPr txBox="1"/>
          <p:nvPr/>
        </p:nvSpPr>
        <p:spPr>
          <a:xfrm>
            <a:off x="3314570" y="804772"/>
            <a:ext cx="919943" cy="246221"/>
          </a:xfrm>
          <a:prstGeom prst="rect">
            <a:avLst/>
          </a:prstGeom>
          <a:noFill/>
        </p:spPr>
        <p:txBody>
          <a:bodyPr wrap="square" rtlCol="0" anchor="ctr">
            <a:spAutoFit/>
          </a:bodyPr>
          <a:lstStyle/>
          <a:p>
            <a:pPr algn="ctr"/>
            <a:r>
              <a:rPr lang="ja-JP" altLang="en-US" sz="1000" dirty="0">
                <a:solidFill>
                  <a:srgbClr val="404040"/>
                </a:solidFill>
                <a:latin typeface="メイリオ"/>
                <a:ea typeface="メイリオ"/>
                <a:cs typeface="メイリオ"/>
              </a:rPr>
              <a:t>関心度</a:t>
            </a:r>
            <a:endParaRPr kumimoji="1" lang="ja-JP" altLang="en-US" sz="1000" dirty="0">
              <a:solidFill>
                <a:srgbClr val="404040"/>
              </a:solidFill>
              <a:latin typeface="メイリオ"/>
              <a:ea typeface="メイリオ"/>
              <a:cs typeface="メイリオ"/>
            </a:endParaRPr>
          </a:p>
        </p:txBody>
      </p:sp>
      <p:cxnSp>
        <p:nvCxnSpPr>
          <p:cNvPr id="36" name="直線コネクタ 35">
            <a:extLst>
              <a:ext uri="{FF2B5EF4-FFF2-40B4-BE49-F238E27FC236}">
                <a16:creationId xmlns:a16="http://schemas.microsoft.com/office/drawing/2014/main" id="{AD450AA5-560A-D640-9792-510F400B759A}"/>
              </a:ext>
            </a:extLst>
          </p:cNvPr>
          <p:cNvCxnSpPr/>
          <p:nvPr/>
        </p:nvCxnSpPr>
        <p:spPr>
          <a:xfrm>
            <a:off x="4234512" y="691778"/>
            <a:ext cx="1" cy="5794117"/>
          </a:xfrm>
          <a:prstGeom prst="line">
            <a:avLst/>
          </a:prstGeom>
          <a:ln w="9525"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37" name="正方形/長方形 36">
            <a:extLst>
              <a:ext uri="{FF2B5EF4-FFF2-40B4-BE49-F238E27FC236}">
                <a16:creationId xmlns:a16="http://schemas.microsoft.com/office/drawing/2014/main" id="{15EAEB97-501A-674A-AAD4-432F301A8D7D}"/>
              </a:ext>
            </a:extLst>
          </p:cNvPr>
          <p:cNvSpPr/>
          <p:nvPr/>
        </p:nvSpPr>
        <p:spPr>
          <a:xfrm>
            <a:off x="337288" y="682812"/>
            <a:ext cx="9231425" cy="5807441"/>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551671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1882247" cy="276999"/>
          </a:xfrm>
          <a:prstGeom prst="rect">
            <a:avLst/>
          </a:prstGeom>
          <a:noFill/>
        </p:spPr>
        <p:txBody>
          <a:bodyPr wrap="none" rtlCol="0">
            <a:spAutoFit/>
          </a:bodyPr>
          <a:lstStyle/>
          <a:p>
            <a:r>
              <a:rPr kumimoji="1" lang="en-US" altLang="ja-JP" sz="1200" b="1" dirty="0">
                <a:solidFill>
                  <a:schemeClr val="tx1">
                    <a:lumMod val="75000"/>
                    <a:lumOff val="25000"/>
                  </a:schemeClr>
                </a:solidFill>
                <a:latin typeface="Meiryo" panose="020B0604030504040204" pitchFamily="34" charset="-128"/>
                <a:ea typeface="Meiryo" panose="020B0604030504040204" pitchFamily="34" charset="-128"/>
              </a:rPr>
              <a:t>64_</a:t>
            </a:r>
            <a:r>
              <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rPr>
              <a:t>動機付け・衛生理論</a:t>
            </a:r>
          </a:p>
        </p:txBody>
      </p:sp>
      <p:sp>
        <p:nvSpPr>
          <p:cNvPr id="41" name="正方形/長方形 40">
            <a:extLst>
              <a:ext uri="{FF2B5EF4-FFF2-40B4-BE49-F238E27FC236}">
                <a16:creationId xmlns:a16="http://schemas.microsoft.com/office/drawing/2014/main" id="{1B4C3148-B926-7444-881A-153DB3367491}"/>
              </a:ext>
            </a:extLst>
          </p:cNvPr>
          <p:cNvSpPr/>
          <p:nvPr/>
        </p:nvSpPr>
        <p:spPr>
          <a:xfrm>
            <a:off x="337288" y="682812"/>
            <a:ext cx="9231424" cy="496603"/>
          </a:xfrm>
          <a:prstGeom prst="rect">
            <a:avLst/>
          </a:prstGeom>
          <a:solidFill>
            <a:schemeClr val="accent6">
              <a:lumMod val="20000"/>
              <a:lumOff val="80000"/>
            </a:schemeClr>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42" name="直線コネクタ 41">
            <a:extLst>
              <a:ext uri="{FF2B5EF4-FFF2-40B4-BE49-F238E27FC236}">
                <a16:creationId xmlns:a16="http://schemas.microsoft.com/office/drawing/2014/main" id="{9F25D12C-3030-6A44-AF3D-B654AD3FF59E}"/>
              </a:ext>
            </a:extLst>
          </p:cNvPr>
          <p:cNvCxnSpPr>
            <a:cxnSpLocks/>
            <a:stCxn id="41" idx="0"/>
            <a:endCxn id="40" idx="2"/>
          </p:cNvCxnSpPr>
          <p:nvPr/>
        </p:nvCxnSpPr>
        <p:spPr>
          <a:xfrm>
            <a:off x="4953000" y="682812"/>
            <a:ext cx="1" cy="580744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43" name="テキスト ボックス 42">
            <a:extLst>
              <a:ext uri="{FF2B5EF4-FFF2-40B4-BE49-F238E27FC236}">
                <a16:creationId xmlns:a16="http://schemas.microsoft.com/office/drawing/2014/main" id="{04E52A38-9E84-E24F-8227-76EDDA19E89E}"/>
              </a:ext>
            </a:extLst>
          </p:cNvPr>
          <p:cNvSpPr txBox="1"/>
          <p:nvPr/>
        </p:nvSpPr>
        <p:spPr>
          <a:xfrm>
            <a:off x="337287" y="792614"/>
            <a:ext cx="4615713" cy="276999"/>
          </a:xfrm>
          <a:prstGeom prst="rect">
            <a:avLst/>
          </a:prstGeom>
          <a:noFill/>
        </p:spPr>
        <p:txBody>
          <a:bodyPr wrap="square" rtlCol="0">
            <a:spAutoFit/>
          </a:bodyPr>
          <a:lstStyle/>
          <a:p>
            <a:pPr algn="ctr"/>
            <a:r>
              <a:rPr kumimoji="1" lang="ja-JP" altLang="en-US" sz="1200" dirty="0">
                <a:solidFill>
                  <a:srgbClr val="404040"/>
                </a:solidFill>
                <a:latin typeface="メイリオ"/>
                <a:ea typeface="メイリオ"/>
                <a:cs typeface="メイリオ"/>
              </a:rPr>
              <a:t>衛生要因</a:t>
            </a:r>
            <a:endParaRPr kumimoji="1" lang="ja-JP" altLang="en-US" dirty="0">
              <a:solidFill>
                <a:srgbClr val="404040"/>
              </a:solidFill>
              <a:latin typeface="メイリオ"/>
              <a:ea typeface="メイリオ"/>
              <a:cs typeface="メイリオ"/>
            </a:endParaRPr>
          </a:p>
        </p:txBody>
      </p:sp>
      <p:sp>
        <p:nvSpPr>
          <p:cNvPr id="44" name="テキスト ボックス 43">
            <a:extLst>
              <a:ext uri="{FF2B5EF4-FFF2-40B4-BE49-F238E27FC236}">
                <a16:creationId xmlns:a16="http://schemas.microsoft.com/office/drawing/2014/main" id="{DC356A85-B9DD-2641-B49E-D4EC031DED25}"/>
              </a:ext>
            </a:extLst>
          </p:cNvPr>
          <p:cNvSpPr txBox="1"/>
          <p:nvPr/>
        </p:nvSpPr>
        <p:spPr>
          <a:xfrm>
            <a:off x="4947085" y="792614"/>
            <a:ext cx="4621627" cy="276999"/>
          </a:xfrm>
          <a:prstGeom prst="rect">
            <a:avLst/>
          </a:prstGeom>
          <a:noFill/>
        </p:spPr>
        <p:txBody>
          <a:bodyPr wrap="square" rtlCol="0">
            <a:spAutoFit/>
          </a:bodyPr>
          <a:lstStyle/>
          <a:p>
            <a:pPr algn="ctr"/>
            <a:r>
              <a:rPr lang="ja-JP" altLang="en-US" sz="1200" dirty="0">
                <a:solidFill>
                  <a:srgbClr val="404040"/>
                </a:solidFill>
                <a:latin typeface="メイリオ"/>
                <a:ea typeface="メイリオ"/>
                <a:cs typeface="メイリオ"/>
              </a:rPr>
              <a:t>動機付け要因</a:t>
            </a:r>
            <a:endParaRPr kumimoji="1" lang="ja-JP" altLang="en-US" dirty="0">
              <a:solidFill>
                <a:srgbClr val="404040"/>
              </a:solidFill>
              <a:latin typeface="メイリオ"/>
              <a:ea typeface="メイリオ"/>
              <a:cs typeface="メイリオ"/>
            </a:endParaRPr>
          </a:p>
        </p:txBody>
      </p:sp>
      <p:sp>
        <p:nvSpPr>
          <p:cNvPr id="40" name="正方形/長方形 39">
            <a:extLst>
              <a:ext uri="{FF2B5EF4-FFF2-40B4-BE49-F238E27FC236}">
                <a16:creationId xmlns:a16="http://schemas.microsoft.com/office/drawing/2014/main" id="{53291DAE-674F-2641-A4A9-D8263C3EC666}"/>
              </a:ext>
            </a:extLst>
          </p:cNvPr>
          <p:cNvSpPr/>
          <p:nvPr/>
        </p:nvSpPr>
        <p:spPr>
          <a:xfrm>
            <a:off x="337288" y="682812"/>
            <a:ext cx="9231425" cy="5807441"/>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473795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テキスト ボックス 45">
            <a:extLst>
              <a:ext uri="{FF2B5EF4-FFF2-40B4-BE49-F238E27FC236}">
                <a16:creationId xmlns:a16="http://schemas.microsoft.com/office/drawing/2014/main" id="{09BFBC6D-60CB-EC4B-9F3D-007CE25D2482}"/>
              </a:ext>
            </a:extLst>
          </p:cNvPr>
          <p:cNvSpPr txBox="1"/>
          <p:nvPr/>
        </p:nvSpPr>
        <p:spPr>
          <a:xfrm>
            <a:off x="347502" y="2909250"/>
            <a:ext cx="6140665" cy="313932"/>
          </a:xfrm>
          <a:prstGeom prst="rect">
            <a:avLst/>
          </a:prstGeom>
          <a:noFill/>
        </p:spPr>
        <p:txBody>
          <a:bodyPr wrap="square" rtlCol="0" anchor="t">
            <a:spAutoFit/>
          </a:bodyPr>
          <a:lstStyle/>
          <a:p>
            <a:pPr>
              <a:lnSpc>
                <a:spcPct val="120000"/>
              </a:lnSpc>
            </a:pPr>
            <a:r>
              <a:rPr lang="en-US" altLang="ja-JP" sz="1200" dirty="0">
                <a:solidFill>
                  <a:srgbClr val="404040"/>
                </a:solidFill>
                <a:latin typeface="メイリオ"/>
                <a:ea typeface="メイリオ"/>
                <a:cs typeface="メイリオ"/>
              </a:rPr>
              <a:t>【 </a:t>
            </a:r>
            <a:r>
              <a:rPr lang="ja-JP" altLang="en-US" sz="1200" dirty="0">
                <a:solidFill>
                  <a:srgbClr val="404040"/>
                </a:solidFill>
                <a:latin typeface="メイリオ"/>
                <a:ea typeface="メイリオ"/>
                <a:cs typeface="メイリオ"/>
              </a:rPr>
              <a:t>課題の概要を整理する</a:t>
            </a:r>
            <a:r>
              <a:rPr lang="en-US" altLang="ja-JP" sz="1200" dirty="0">
                <a:solidFill>
                  <a:srgbClr val="404040"/>
                </a:solidFill>
                <a:latin typeface="メイリオ"/>
                <a:ea typeface="メイリオ"/>
                <a:cs typeface="メイリオ"/>
              </a:rPr>
              <a:t> 】</a:t>
            </a:r>
          </a:p>
        </p:txBody>
      </p:sp>
      <p:sp>
        <p:nvSpPr>
          <p:cNvPr id="10" name="正方形/長方形 9">
            <a:extLst>
              <a:ext uri="{FF2B5EF4-FFF2-40B4-BE49-F238E27FC236}">
                <a16:creationId xmlns:a16="http://schemas.microsoft.com/office/drawing/2014/main" id="{A401BA9B-EBBE-5845-8DB7-DC06F4EE90E4}"/>
              </a:ext>
            </a:extLst>
          </p:cNvPr>
          <p:cNvSpPr/>
          <p:nvPr/>
        </p:nvSpPr>
        <p:spPr>
          <a:xfrm>
            <a:off x="342401" y="681548"/>
            <a:ext cx="1248017" cy="1864593"/>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42" name="直線コネクタ 41">
            <a:extLst>
              <a:ext uri="{FF2B5EF4-FFF2-40B4-BE49-F238E27FC236}">
                <a16:creationId xmlns:a16="http://schemas.microsoft.com/office/drawing/2014/main" id="{E76B9567-14E0-AE42-B2FB-5C4C26484C57}"/>
              </a:ext>
            </a:extLst>
          </p:cNvPr>
          <p:cNvCxnSpPr>
            <a:cxnSpLocks/>
          </p:cNvCxnSpPr>
          <p:nvPr/>
        </p:nvCxnSpPr>
        <p:spPr>
          <a:xfrm>
            <a:off x="337290" y="1605379"/>
            <a:ext cx="9226312" cy="0"/>
          </a:xfrm>
          <a:prstGeom prst="line">
            <a:avLst/>
          </a:prstGeom>
          <a:ln w="12700"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43" name="直線コネクタ 42">
            <a:extLst>
              <a:ext uri="{FF2B5EF4-FFF2-40B4-BE49-F238E27FC236}">
                <a16:creationId xmlns:a16="http://schemas.microsoft.com/office/drawing/2014/main" id="{7532AF22-CA92-3A4D-8C38-8B9A412385E5}"/>
              </a:ext>
            </a:extLst>
          </p:cNvPr>
          <p:cNvCxnSpPr>
            <a:cxnSpLocks/>
          </p:cNvCxnSpPr>
          <p:nvPr/>
        </p:nvCxnSpPr>
        <p:spPr>
          <a:xfrm>
            <a:off x="1594649" y="664616"/>
            <a:ext cx="0" cy="1881526"/>
          </a:xfrm>
          <a:prstGeom prst="line">
            <a:avLst/>
          </a:prstGeom>
          <a:ln w="12700"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sp>
        <p:nvSpPr>
          <p:cNvPr id="44" name="テキスト ボックス 43">
            <a:extLst>
              <a:ext uri="{FF2B5EF4-FFF2-40B4-BE49-F238E27FC236}">
                <a16:creationId xmlns:a16="http://schemas.microsoft.com/office/drawing/2014/main" id="{C924EFC5-4B95-A746-81A7-D552EB46CBEE}"/>
              </a:ext>
            </a:extLst>
          </p:cNvPr>
          <p:cNvSpPr txBox="1"/>
          <p:nvPr/>
        </p:nvSpPr>
        <p:spPr>
          <a:xfrm>
            <a:off x="342400" y="888770"/>
            <a:ext cx="1256481" cy="507831"/>
          </a:xfrm>
          <a:prstGeom prst="rect">
            <a:avLst/>
          </a:prstGeom>
          <a:noFill/>
        </p:spPr>
        <p:txBody>
          <a:bodyPr wrap="square" rtlCol="0" anchor="t">
            <a:spAutoFit/>
          </a:bodyPr>
          <a:lstStyle/>
          <a:p>
            <a:pPr algn="ctr"/>
            <a:r>
              <a:rPr lang="ja-JP" altLang="en-US" sz="1100" dirty="0">
                <a:solidFill>
                  <a:srgbClr val="404040"/>
                </a:solidFill>
                <a:latin typeface="メイリオ"/>
                <a:ea typeface="メイリオ"/>
                <a:cs typeface="メイリオ"/>
              </a:rPr>
              <a:t>解決すべき</a:t>
            </a:r>
            <a:endParaRPr lang="en-US" altLang="ja-JP" sz="1100" dirty="0">
              <a:solidFill>
                <a:srgbClr val="404040"/>
              </a:solidFill>
              <a:latin typeface="メイリオ"/>
              <a:ea typeface="メイリオ"/>
              <a:cs typeface="メイリオ"/>
            </a:endParaRPr>
          </a:p>
          <a:p>
            <a:pPr algn="ctr"/>
            <a:r>
              <a:rPr lang="ja-JP" altLang="en-US" sz="1600" dirty="0">
                <a:solidFill>
                  <a:srgbClr val="404040"/>
                </a:solidFill>
                <a:latin typeface="メイリオ"/>
                <a:ea typeface="メイリオ"/>
                <a:cs typeface="メイリオ"/>
              </a:rPr>
              <a:t>問題</a:t>
            </a:r>
            <a:endParaRPr lang="en-US" altLang="ja-JP" sz="1600" dirty="0">
              <a:solidFill>
                <a:srgbClr val="404040"/>
              </a:solidFill>
              <a:latin typeface="メイリオ"/>
              <a:ea typeface="メイリオ"/>
              <a:cs typeface="メイリオ"/>
            </a:endParaRPr>
          </a:p>
        </p:txBody>
      </p:sp>
      <p:sp>
        <p:nvSpPr>
          <p:cNvPr id="45" name="テキスト ボックス 44">
            <a:extLst>
              <a:ext uri="{FF2B5EF4-FFF2-40B4-BE49-F238E27FC236}">
                <a16:creationId xmlns:a16="http://schemas.microsoft.com/office/drawing/2014/main" id="{9DDD67C2-B35A-B741-BE62-FFEDEBF04089}"/>
              </a:ext>
            </a:extLst>
          </p:cNvPr>
          <p:cNvSpPr txBox="1"/>
          <p:nvPr/>
        </p:nvSpPr>
        <p:spPr>
          <a:xfrm>
            <a:off x="342400" y="1829533"/>
            <a:ext cx="1256481" cy="507831"/>
          </a:xfrm>
          <a:prstGeom prst="rect">
            <a:avLst/>
          </a:prstGeom>
          <a:noFill/>
        </p:spPr>
        <p:txBody>
          <a:bodyPr wrap="square" rtlCol="0" anchor="t">
            <a:spAutoFit/>
          </a:bodyPr>
          <a:lstStyle/>
          <a:p>
            <a:pPr algn="ctr"/>
            <a:r>
              <a:rPr lang="ja-JP" altLang="en-US" sz="1100" dirty="0">
                <a:solidFill>
                  <a:srgbClr val="404040"/>
                </a:solidFill>
                <a:latin typeface="メイリオ"/>
                <a:ea typeface="メイリオ"/>
                <a:cs typeface="メイリオ"/>
              </a:rPr>
              <a:t>取り組む</a:t>
            </a:r>
            <a:endParaRPr lang="en-US" altLang="ja-JP" sz="1100" dirty="0">
              <a:solidFill>
                <a:srgbClr val="404040"/>
              </a:solidFill>
              <a:latin typeface="メイリオ"/>
              <a:ea typeface="メイリオ"/>
              <a:cs typeface="メイリオ"/>
            </a:endParaRPr>
          </a:p>
          <a:p>
            <a:pPr algn="ctr"/>
            <a:r>
              <a:rPr lang="ja-JP" altLang="en-US" sz="1600" dirty="0">
                <a:solidFill>
                  <a:srgbClr val="404040"/>
                </a:solidFill>
                <a:latin typeface="メイリオ"/>
                <a:ea typeface="メイリオ"/>
                <a:cs typeface="メイリオ"/>
              </a:rPr>
              <a:t>課題</a:t>
            </a:r>
            <a:endParaRPr lang="en-US" altLang="ja-JP" sz="1600" dirty="0">
              <a:solidFill>
                <a:srgbClr val="404040"/>
              </a:solidFill>
              <a:latin typeface="メイリオ"/>
              <a:ea typeface="メイリオ"/>
              <a:cs typeface="メイリオ"/>
            </a:endParaRPr>
          </a:p>
        </p:txBody>
      </p:sp>
      <p:sp>
        <p:nvSpPr>
          <p:cNvPr id="58" name="正方形/長方形 57">
            <a:extLst>
              <a:ext uri="{FF2B5EF4-FFF2-40B4-BE49-F238E27FC236}">
                <a16:creationId xmlns:a16="http://schemas.microsoft.com/office/drawing/2014/main" id="{98E658AE-4297-244A-92CE-1821B3FE7456}"/>
              </a:ext>
            </a:extLst>
          </p:cNvPr>
          <p:cNvSpPr/>
          <p:nvPr/>
        </p:nvSpPr>
        <p:spPr>
          <a:xfrm>
            <a:off x="337288" y="681549"/>
            <a:ext cx="9231425" cy="1864594"/>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0" name="テキスト ボックス 59">
            <a:extLst>
              <a:ext uri="{FF2B5EF4-FFF2-40B4-BE49-F238E27FC236}">
                <a16:creationId xmlns:a16="http://schemas.microsoft.com/office/drawing/2014/main" id="{1ABECBC6-5BA5-5146-BCCA-2AC04145F275}"/>
              </a:ext>
            </a:extLst>
          </p:cNvPr>
          <p:cNvSpPr txBox="1"/>
          <p:nvPr/>
        </p:nvSpPr>
        <p:spPr>
          <a:xfrm>
            <a:off x="463308" y="238540"/>
            <a:ext cx="1574470" cy="276999"/>
          </a:xfrm>
          <a:prstGeom prst="rect">
            <a:avLst/>
          </a:prstGeom>
          <a:noFill/>
        </p:spPr>
        <p:txBody>
          <a:bodyPr wrap="none" rtlCol="0">
            <a:spAutoFit/>
          </a:bodyPr>
          <a:lstStyle/>
          <a:p>
            <a:r>
              <a:rPr kumimoji="1" lang="en-US" altLang="ja-JP" sz="1200" b="1" dirty="0">
                <a:solidFill>
                  <a:schemeClr val="tx1">
                    <a:lumMod val="75000"/>
                    <a:lumOff val="25000"/>
                  </a:schemeClr>
                </a:solidFill>
                <a:latin typeface="Meiryo" panose="020B0604030504040204" pitchFamily="34" charset="-128"/>
                <a:ea typeface="Meiryo" panose="020B0604030504040204" pitchFamily="34" charset="-128"/>
              </a:rPr>
              <a:t>06_</a:t>
            </a:r>
            <a:r>
              <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rPr>
              <a:t>課題設定シート</a:t>
            </a:r>
          </a:p>
        </p:txBody>
      </p:sp>
      <p:sp>
        <p:nvSpPr>
          <p:cNvPr id="41" name="正方形/長方形 40">
            <a:extLst>
              <a:ext uri="{FF2B5EF4-FFF2-40B4-BE49-F238E27FC236}">
                <a16:creationId xmlns:a16="http://schemas.microsoft.com/office/drawing/2014/main" id="{844AD18A-0321-364E-83AE-7FD3BB0D7FE1}"/>
              </a:ext>
            </a:extLst>
          </p:cNvPr>
          <p:cNvSpPr/>
          <p:nvPr/>
        </p:nvSpPr>
        <p:spPr>
          <a:xfrm>
            <a:off x="337288" y="3255127"/>
            <a:ext cx="9231425" cy="3235125"/>
          </a:xfrm>
          <a:prstGeom prst="rect">
            <a:avLst/>
          </a:prstGeom>
          <a:noFill/>
          <a:ln w="12700" cmpd="sng">
            <a:solidFill>
              <a:schemeClr val="tx1">
                <a:lumMod val="75000"/>
                <a:lumOff val="25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05977908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2008178" cy="276999"/>
          </a:xfrm>
          <a:prstGeom prst="rect">
            <a:avLst/>
          </a:prstGeom>
          <a:noFill/>
        </p:spPr>
        <p:txBody>
          <a:bodyPr wrap="none" rtlCol="0">
            <a:spAutoFit/>
          </a:bodyPr>
          <a:lstStyle/>
          <a:p>
            <a:r>
              <a:rPr kumimoji="1" lang="en-US" altLang="ja-JP" sz="1200" b="1" dirty="0">
                <a:solidFill>
                  <a:schemeClr val="tx1">
                    <a:lumMod val="75000"/>
                    <a:lumOff val="25000"/>
                  </a:schemeClr>
                </a:solidFill>
                <a:latin typeface="Meiryo" panose="020B0604030504040204" pitchFamily="34" charset="-128"/>
                <a:ea typeface="Meiryo" panose="020B0604030504040204" pitchFamily="34" charset="-128"/>
              </a:rPr>
              <a:t>65_Will/Skill</a:t>
            </a:r>
            <a:r>
              <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rPr>
              <a:t>マトリクス</a:t>
            </a:r>
          </a:p>
        </p:txBody>
      </p:sp>
      <p:cxnSp>
        <p:nvCxnSpPr>
          <p:cNvPr id="3" name="直線コネクタ 2">
            <a:extLst>
              <a:ext uri="{FF2B5EF4-FFF2-40B4-BE49-F238E27FC236}">
                <a16:creationId xmlns:a16="http://schemas.microsoft.com/office/drawing/2014/main" id="{092CF535-1CDC-C241-A79E-E2FEA2EBDE41}"/>
              </a:ext>
            </a:extLst>
          </p:cNvPr>
          <p:cNvCxnSpPr/>
          <p:nvPr/>
        </p:nvCxnSpPr>
        <p:spPr>
          <a:xfrm>
            <a:off x="577413" y="899287"/>
            <a:ext cx="1" cy="5180570"/>
          </a:xfrm>
          <a:prstGeom prst="line">
            <a:avLst/>
          </a:prstGeom>
          <a:ln w="31750" cmpd="sng">
            <a:solidFill>
              <a:schemeClr val="tx1">
                <a:lumMod val="85000"/>
                <a:lumOff val="15000"/>
              </a:schemeClr>
            </a:solidFill>
            <a:headEnd type="stealth" w="lg" len="lg"/>
            <a:tailEnd type="oval" w="lg" len="lg"/>
          </a:ln>
          <a:effectLst/>
        </p:spPr>
        <p:style>
          <a:lnRef idx="2">
            <a:schemeClr val="accent1"/>
          </a:lnRef>
          <a:fillRef idx="0">
            <a:schemeClr val="accent1"/>
          </a:fillRef>
          <a:effectRef idx="1">
            <a:schemeClr val="accent1"/>
          </a:effectRef>
          <a:fontRef idx="minor">
            <a:schemeClr val="tx1"/>
          </a:fontRef>
        </p:style>
      </p:cxnSp>
      <p:cxnSp>
        <p:nvCxnSpPr>
          <p:cNvPr id="5" name="直線コネクタ 4">
            <a:extLst>
              <a:ext uri="{FF2B5EF4-FFF2-40B4-BE49-F238E27FC236}">
                <a16:creationId xmlns:a16="http://schemas.microsoft.com/office/drawing/2014/main" id="{9F6E21E0-35AA-7944-A757-CEAF37828834}"/>
              </a:ext>
            </a:extLst>
          </p:cNvPr>
          <p:cNvCxnSpPr/>
          <p:nvPr/>
        </p:nvCxnSpPr>
        <p:spPr>
          <a:xfrm>
            <a:off x="537342" y="6074431"/>
            <a:ext cx="8841436" cy="0"/>
          </a:xfrm>
          <a:prstGeom prst="line">
            <a:avLst/>
          </a:prstGeom>
          <a:ln w="31750" cmpd="sng">
            <a:solidFill>
              <a:schemeClr val="tx1">
                <a:lumMod val="85000"/>
                <a:lumOff val="15000"/>
              </a:schemeClr>
            </a:solidFill>
            <a:headEnd type="none" w="lg" len="lg"/>
            <a:tailEnd type="stealth" w="lg" len="lg"/>
          </a:ln>
          <a:effectLst/>
        </p:spPr>
        <p:style>
          <a:lnRef idx="2">
            <a:schemeClr val="accent1"/>
          </a:lnRef>
          <a:fillRef idx="0">
            <a:schemeClr val="accent1"/>
          </a:fillRef>
          <a:effectRef idx="1">
            <a:schemeClr val="accent1"/>
          </a:effectRef>
          <a:fontRef idx="minor">
            <a:schemeClr val="tx1"/>
          </a:fontRef>
        </p:style>
      </p:cxnSp>
      <p:sp>
        <p:nvSpPr>
          <p:cNvPr id="6" name="テキスト ボックス 5">
            <a:extLst>
              <a:ext uri="{FF2B5EF4-FFF2-40B4-BE49-F238E27FC236}">
                <a16:creationId xmlns:a16="http://schemas.microsoft.com/office/drawing/2014/main" id="{06705542-5644-1243-A80D-7671B563C1C3}"/>
              </a:ext>
            </a:extLst>
          </p:cNvPr>
          <p:cNvSpPr txBox="1"/>
          <p:nvPr/>
        </p:nvSpPr>
        <p:spPr>
          <a:xfrm>
            <a:off x="3432260" y="6121323"/>
            <a:ext cx="3041479" cy="313932"/>
          </a:xfrm>
          <a:prstGeom prst="rect">
            <a:avLst/>
          </a:prstGeom>
          <a:noFill/>
        </p:spPr>
        <p:txBody>
          <a:bodyPr wrap="square" rtlCol="0" anchor="t">
            <a:spAutoFit/>
          </a:bodyPr>
          <a:lstStyle/>
          <a:p>
            <a:pPr algn="ctr">
              <a:lnSpc>
                <a:spcPct val="120000"/>
              </a:lnSpc>
            </a:pPr>
            <a:r>
              <a:rPr lang="ja-JP" altLang="en-US" sz="1200" dirty="0">
                <a:solidFill>
                  <a:srgbClr val="404040"/>
                </a:solidFill>
                <a:latin typeface="Meiryo" panose="020B0604030504040204" pitchFamily="34" charset="-128"/>
                <a:ea typeface="Meiryo" panose="020B0604030504040204" pitchFamily="34" charset="-128"/>
                <a:cs typeface="メイリオ"/>
              </a:rPr>
              <a:t>能力</a:t>
            </a:r>
            <a:r>
              <a:rPr lang="en-US" altLang="ja-JP" sz="1200" dirty="0">
                <a:solidFill>
                  <a:srgbClr val="404040"/>
                </a:solidFill>
                <a:latin typeface="Meiryo" panose="020B0604030504040204" pitchFamily="34" charset="-128"/>
                <a:ea typeface="Meiryo" panose="020B0604030504040204" pitchFamily="34" charset="-128"/>
                <a:cs typeface="メイリオ"/>
              </a:rPr>
              <a:t> Skill</a:t>
            </a:r>
          </a:p>
        </p:txBody>
      </p:sp>
      <p:sp>
        <p:nvSpPr>
          <p:cNvPr id="7" name="テキスト ボックス 6">
            <a:extLst>
              <a:ext uri="{FF2B5EF4-FFF2-40B4-BE49-F238E27FC236}">
                <a16:creationId xmlns:a16="http://schemas.microsoft.com/office/drawing/2014/main" id="{1241D6D7-D6E2-5041-8880-4886B9191D95}"/>
              </a:ext>
            </a:extLst>
          </p:cNvPr>
          <p:cNvSpPr txBox="1"/>
          <p:nvPr/>
        </p:nvSpPr>
        <p:spPr>
          <a:xfrm>
            <a:off x="153295" y="2515076"/>
            <a:ext cx="406265" cy="1948992"/>
          </a:xfrm>
          <a:prstGeom prst="rect">
            <a:avLst/>
          </a:prstGeom>
          <a:noFill/>
        </p:spPr>
        <p:txBody>
          <a:bodyPr vert="eaVert" wrap="square" rtlCol="0" anchor="t">
            <a:spAutoFit/>
          </a:bodyPr>
          <a:lstStyle/>
          <a:p>
            <a:pPr algn="ctr">
              <a:lnSpc>
                <a:spcPct val="120000"/>
              </a:lnSpc>
            </a:pPr>
            <a:r>
              <a:rPr lang="ja-JP" altLang="en-US" sz="1200" dirty="0">
                <a:solidFill>
                  <a:srgbClr val="404040"/>
                </a:solidFill>
                <a:latin typeface="Meiryo" panose="020B0604030504040204" pitchFamily="34" charset="-128"/>
                <a:ea typeface="Meiryo" panose="020B0604030504040204" pitchFamily="34" charset="-128"/>
                <a:cs typeface="メイリオ"/>
              </a:rPr>
              <a:t>やる気</a:t>
            </a:r>
            <a:r>
              <a:rPr lang="en-US" altLang="ja-JP" sz="1200" dirty="0">
                <a:solidFill>
                  <a:srgbClr val="404040"/>
                </a:solidFill>
                <a:latin typeface="Meiryo" panose="020B0604030504040204" pitchFamily="34" charset="-128"/>
                <a:ea typeface="Meiryo" panose="020B0604030504040204" pitchFamily="34" charset="-128"/>
                <a:cs typeface="メイリオ"/>
              </a:rPr>
              <a:t> Will</a:t>
            </a:r>
          </a:p>
        </p:txBody>
      </p:sp>
      <p:cxnSp>
        <p:nvCxnSpPr>
          <p:cNvPr id="8" name="直線コネクタ 7">
            <a:extLst>
              <a:ext uri="{FF2B5EF4-FFF2-40B4-BE49-F238E27FC236}">
                <a16:creationId xmlns:a16="http://schemas.microsoft.com/office/drawing/2014/main" id="{59357B37-631C-C947-B920-6680BA5F7AAC}"/>
              </a:ext>
            </a:extLst>
          </p:cNvPr>
          <p:cNvCxnSpPr/>
          <p:nvPr/>
        </p:nvCxnSpPr>
        <p:spPr>
          <a:xfrm>
            <a:off x="4978094" y="899287"/>
            <a:ext cx="1" cy="5180570"/>
          </a:xfrm>
          <a:prstGeom prst="line">
            <a:avLst/>
          </a:prstGeom>
          <a:ln w="15875" cmpd="sng">
            <a:solidFill>
              <a:schemeClr val="tx1">
                <a:lumMod val="65000"/>
                <a:lumOff val="35000"/>
              </a:schemeClr>
            </a:solidFill>
            <a:prstDash val="sysDot"/>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9" name="直線コネクタ 8">
            <a:extLst>
              <a:ext uri="{FF2B5EF4-FFF2-40B4-BE49-F238E27FC236}">
                <a16:creationId xmlns:a16="http://schemas.microsoft.com/office/drawing/2014/main" id="{9A141B21-E806-A344-8D61-21F3DB5A78DD}"/>
              </a:ext>
            </a:extLst>
          </p:cNvPr>
          <p:cNvCxnSpPr/>
          <p:nvPr/>
        </p:nvCxnSpPr>
        <p:spPr>
          <a:xfrm>
            <a:off x="9378777" y="899287"/>
            <a:ext cx="1" cy="5180570"/>
          </a:xfrm>
          <a:prstGeom prst="line">
            <a:avLst/>
          </a:prstGeom>
          <a:ln w="15875" cmpd="sng">
            <a:solidFill>
              <a:schemeClr val="tx1">
                <a:lumMod val="65000"/>
                <a:lumOff val="35000"/>
              </a:schemeClr>
            </a:solidFill>
            <a:prstDash val="sysDot"/>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10" name="直線コネクタ 9">
            <a:extLst>
              <a:ext uri="{FF2B5EF4-FFF2-40B4-BE49-F238E27FC236}">
                <a16:creationId xmlns:a16="http://schemas.microsoft.com/office/drawing/2014/main" id="{B59B44AB-7768-9042-AB86-15AABA00CF4F}"/>
              </a:ext>
            </a:extLst>
          </p:cNvPr>
          <p:cNvCxnSpPr>
            <a:cxnSpLocks/>
          </p:cNvCxnSpPr>
          <p:nvPr/>
        </p:nvCxnSpPr>
        <p:spPr>
          <a:xfrm flipH="1">
            <a:off x="577413" y="908809"/>
            <a:ext cx="8801365" cy="0"/>
          </a:xfrm>
          <a:prstGeom prst="line">
            <a:avLst/>
          </a:prstGeom>
          <a:ln w="15875" cmpd="sng">
            <a:solidFill>
              <a:schemeClr val="tx1">
                <a:lumMod val="65000"/>
                <a:lumOff val="35000"/>
              </a:schemeClr>
            </a:solidFill>
            <a:prstDash val="sysDot"/>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11" name="直線コネクタ 10">
            <a:extLst>
              <a:ext uri="{FF2B5EF4-FFF2-40B4-BE49-F238E27FC236}">
                <a16:creationId xmlns:a16="http://schemas.microsoft.com/office/drawing/2014/main" id="{0A4B6D9F-5BB3-5D4D-8452-C769599895DB}"/>
              </a:ext>
            </a:extLst>
          </p:cNvPr>
          <p:cNvCxnSpPr>
            <a:cxnSpLocks/>
          </p:cNvCxnSpPr>
          <p:nvPr/>
        </p:nvCxnSpPr>
        <p:spPr>
          <a:xfrm flipH="1">
            <a:off x="577413" y="3491620"/>
            <a:ext cx="8801365" cy="0"/>
          </a:xfrm>
          <a:prstGeom prst="line">
            <a:avLst/>
          </a:prstGeom>
          <a:ln w="15875" cmpd="sng">
            <a:solidFill>
              <a:schemeClr val="tx1">
                <a:lumMod val="65000"/>
                <a:lumOff val="35000"/>
              </a:schemeClr>
            </a:solidFill>
            <a:prstDash val="sysDot"/>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sp>
        <p:nvSpPr>
          <p:cNvPr id="12" name="テキスト ボックス 11">
            <a:extLst>
              <a:ext uri="{FF2B5EF4-FFF2-40B4-BE49-F238E27FC236}">
                <a16:creationId xmlns:a16="http://schemas.microsoft.com/office/drawing/2014/main" id="{F6897B69-4DDD-524E-9242-6A6747149F50}"/>
              </a:ext>
            </a:extLst>
          </p:cNvPr>
          <p:cNvSpPr txBox="1"/>
          <p:nvPr/>
        </p:nvSpPr>
        <p:spPr>
          <a:xfrm>
            <a:off x="8961221" y="6121323"/>
            <a:ext cx="417556" cy="313932"/>
          </a:xfrm>
          <a:prstGeom prst="rect">
            <a:avLst/>
          </a:prstGeom>
          <a:noFill/>
        </p:spPr>
        <p:txBody>
          <a:bodyPr wrap="square" rtlCol="0" anchor="t">
            <a:spAutoFit/>
          </a:bodyPr>
          <a:lstStyle/>
          <a:p>
            <a:pPr algn="ctr">
              <a:lnSpc>
                <a:spcPct val="120000"/>
              </a:lnSpc>
            </a:pPr>
            <a:r>
              <a:rPr lang="ja-JP" altLang="en-US" sz="1200" dirty="0">
                <a:solidFill>
                  <a:srgbClr val="404040"/>
                </a:solidFill>
                <a:latin typeface="Meiryo" panose="020B0604030504040204" pitchFamily="34" charset="-128"/>
                <a:ea typeface="Meiryo" panose="020B0604030504040204" pitchFamily="34" charset="-128"/>
                <a:cs typeface="メイリオ"/>
              </a:rPr>
              <a:t>高</a:t>
            </a:r>
            <a:endParaRPr lang="en-US" altLang="ja-JP" sz="1200" dirty="0">
              <a:solidFill>
                <a:srgbClr val="404040"/>
              </a:solidFill>
              <a:latin typeface="Meiryo" panose="020B0604030504040204" pitchFamily="34" charset="-128"/>
              <a:ea typeface="Meiryo" panose="020B0604030504040204" pitchFamily="34" charset="-128"/>
              <a:cs typeface="メイリオ"/>
            </a:endParaRPr>
          </a:p>
        </p:txBody>
      </p:sp>
      <p:sp>
        <p:nvSpPr>
          <p:cNvPr id="13" name="テキスト ボックス 12">
            <a:extLst>
              <a:ext uri="{FF2B5EF4-FFF2-40B4-BE49-F238E27FC236}">
                <a16:creationId xmlns:a16="http://schemas.microsoft.com/office/drawing/2014/main" id="{8723C616-1314-FA44-96AD-DB6093562B39}"/>
              </a:ext>
            </a:extLst>
          </p:cNvPr>
          <p:cNvSpPr txBox="1"/>
          <p:nvPr/>
        </p:nvSpPr>
        <p:spPr>
          <a:xfrm>
            <a:off x="153295" y="853328"/>
            <a:ext cx="406265" cy="435169"/>
          </a:xfrm>
          <a:prstGeom prst="rect">
            <a:avLst/>
          </a:prstGeom>
          <a:noFill/>
        </p:spPr>
        <p:txBody>
          <a:bodyPr vert="eaVert" wrap="square" rtlCol="0" anchor="t">
            <a:spAutoFit/>
          </a:bodyPr>
          <a:lstStyle/>
          <a:p>
            <a:pPr algn="ctr">
              <a:lnSpc>
                <a:spcPct val="120000"/>
              </a:lnSpc>
            </a:pPr>
            <a:r>
              <a:rPr lang="ja-JP" altLang="en-US" sz="1200" dirty="0">
                <a:solidFill>
                  <a:srgbClr val="404040"/>
                </a:solidFill>
                <a:latin typeface="Meiryo" panose="020B0604030504040204" pitchFamily="34" charset="-128"/>
                <a:ea typeface="Meiryo" panose="020B0604030504040204" pitchFamily="34" charset="-128"/>
                <a:cs typeface="メイリオ"/>
              </a:rPr>
              <a:t>高</a:t>
            </a:r>
            <a:endParaRPr lang="en-US" altLang="ja-JP" sz="1200" dirty="0">
              <a:solidFill>
                <a:srgbClr val="404040"/>
              </a:solidFill>
              <a:latin typeface="Meiryo" panose="020B0604030504040204" pitchFamily="34" charset="-128"/>
              <a:ea typeface="Meiryo" panose="020B0604030504040204" pitchFamily="34" charset="-128"/>
              <a:cs typeface="メイリオ"/>
            </a:endParaRPr>
          </a:p>
        </p:txBody>
      </p:sp>
      <p:sp>
        <p:nvSpPr>
          <p:cNvPr id="14" name="テキスト ボックス 13">
            <a:extLst>
              <a:ext uri="{FF2B5EF4-FFF2-40B4-BE49-F238E27FC236}">
                <a16:creationId xmlns:a16="http://schemas.microsoft.com/office/drawing/2014/main" id="{D46C0F8B-EC80-8E44-836B-988C2EEC7FDF}"/>
              </a:ext>
            </a:extLst>
          </p:cNvPr>
          <p:cNvSpPr txBox="1"/>
          <p:nvPr/>
        </p:nvSpPr>
        <p:spPr>
          <a:xfrm>
            <a:off x="153295" y="6023487"/>
            <a:ext cx="406265" cy="435169"/>
          </a:xfrm>
          <a:prstGeom prst="rect">
            <a:avLst/>
          </a:prstGeom>
          <a:noFill/>
        </p:spPr>
        <p:txBody>
          <a:bodyPr vert="eaVert" wrap="square" rtlCol="0" anchor="t">
            <a:spAutoFit/>
          </a:bodyPr>
          <a:lstStyle/>
          <a:p>
            <a:pPr algn="ctr">
              <a:lnSpc>
                <a:spcPct val="120000"/>
              </a:lnSpc>
            </a:pPr>
            <a:r>
              <a:rPr lang="ja-JP" altLang="en-US" sz="1200" dirty="0">
                <a:solidFill>
                  <a:srgbClr val="404040"/>
                </a:solidFill>
                <a:latin typeface="Meiryo" panose="020B0604030504040204" pitchFamily="34" charset="-128"/>
                <a:ea typeface="Meiryo" panose="020B0604030504040204" pitchFamily="34" charset="-128"/>
                <a:cs typeface="メイリオ"/>
              </a:rPr>
              <a:t>低</a:t>
            </a:r>
            <a:endParaRPr lang="en-US" altLang="ja-JP" sz="1200" dirty="0">
              <a:solidFill>
                <a:srgbClr val="404040"/>
              </a:solidFill>
              <a:latin typeface="Meiryo" panose="020B0604030504040204" pitchFamily="34" charset="-128"/>
              <a:ea typeface="Meiryo" panose="020B0604030504040204" pitchFamily="34" charset="-128"/>
              <a:cs typeface="メイリオ"/>
            </a:endParaRPr>
          </a:p>
        </p:txBody>
      </p:sp>
      <p:sp>
        <p:nvSpPr>
          <p:cNvPr id="15" name="テキスト ボックス 14">
            <a:extLst>
              <a:ext uri="{FF2B5EF4-FFF2-40B4-BE49-F238E27FC236}">
                <a16:creationId xmlns:a16="http://schemas.microsoft.com/office/drawing/2014/main" id="{B89A60BB-43D2-0648-B451-007889F5083B}"/>
              </a:ext>
            </a:extLst>
          </p:cNvPr>
          <p:cNvSpPr txBox="1"/>
          <p:nvPr/>
        </p:nvSpPr>
        <p:spPr>
          <a:xfrm>
            <a:off x="1608209" y="1861661"/>
            <a:ext cx="2339102" cy="677108"/>
          </a:xfrm>
          <a:prstGeom prst="rect">
            <a:avLst/>
          </a:prstGeom>
          <a:noFill/>
        </p:spPr>
        <p:txBody>
          <a:bodyPr wrap="none" rtlCol="0" anchor="ctr">
            <a:spAutoFit/>
          </a:bodyPr>
          <a:lstStyle/>
          <a:p>
            <a:pPr algn="ctr"/>
            <a:r>
              <a:rPr kumimoji="1" lang="ja-JP" altLang="en-US" sz="2400" b="1" dirty="0">
                <a:solidFill>
                  <a:schemeClr val="bg1">
                    <a:lumMod val="85000"/>
                  </a:schemeClr>
                </a:solidFill>
                <a:latin typeface="Meiryo" panose="020B0604030504040204" pitchFamily="34" charset="-128"/>
                <a:ea typeface="Meiryo" panose="020B0604030504040204" pitchFamily="34" charset="-128"/>
              </a:rPr>
              <a:t>指導する</a:t>
            </a:r>
            <a:endParaRPr kumimoji="1" lang="en-US" altLang="ja-JP" sz="2400" b="1" dirty="0">
              <a:solidFill>
                <a:schemeClr val="bg1">
                  <a:lumMod val="85000"/>
                </a:schemeClr>
              </a:solidFill>
              <a:latin typeface="Meiryo" panose="020B0604030504040204" pitchFamily="34" charset="-128"/>
              <a:ea typeface="Meiryo" panose="020B0604030504040204" pitchFamily="34" charset="-128"/>
            </a:endParaRPr>
          </a:p>
          <a:p>
            <a:pPr algn="ctr"/>
            <a:r>
              <a:rPr lang="ja-JP" altLang="en-US" sz="1400" b="1" dirty="0">
                <a:solidFill>
                  <a:schemeClr val="bg1">
                    <a:lumMod val="85000"/>
                  </a:schemeClr>
                </a:solidFill>
                <a:latin typeface="Meiryo" panose="020B0604030504040204" pitchFamily="34" charset="-128"/>
                <a:ea typeface="Meiryo" panose="020B0604030504040204" pitchFamily="34" charset="-128"/>
              </a:rPr>
              <a:t>やる気はあるが能力が低い</a:t>
            </a:r>
            <a:endParaRPr kumimoji="1" lang="ja-JP" altLang="en-US" sz="1400" b="1" dirty="0">
              <a:solidFill>
                <a:schemeClr val="bg1">
                  <a:lumMod val="85000"/>
                </a:schemeClr>
              </a:solidFill>
              <a:latin typeface="Meiryo" panose="020B0604030504040204" pitchFamily="34" charset="-128"/>
              <a:ea typeface="Meiryo" panose="020B0604030504040204" pitchFamily="34" charset="-128"/>
            </a:endParaRPr>
          </a:p>
        </p:txBody>
      </p:sp>
      <p:sp>
        <p:nvSpPr>
          <p:cNvPr id="16" name="テキスト ボックス 15">
            <a:extLst>
              <a:ext uri="{FF2B5EF4-FFF2-40B4-BE49-F238E27FC236}">
                <a16:creationId xmlns:a16="http://schemas.microsoft.com/office/drawing/2014/main" id="{85E9A4C0-C2FA-5C47-B57A-186DDC398992}"/>
              </a:ext>
            </a:extLst>
          </p:cNvPr>
          <p:cNvSpPr txBox="1"/>
          <p:nvPr/>
        </p:nvSpPr>
        <p:spPr>
          <a:xfrm>
            <a:off x="1697976" y="4444471"/>
            <a:ext cx="2159566" cy="677108"/>
          </a:xfrm>
          <a:prstGeom prst="rect">
            <a:avLst/>
          </a:prstGeom>
          <a:noFill/>
        </p:spPr>
        <p:txBody>
          <a:bodyPr wrap="none" rtlCol="0" anchor="ctr">
            <a:spAutoFit/>
          </a:bodyPr>
          <a:lstStyle/>
          <a:p>
            <a:pPr algn="ctr"/>
            <a:r>
              <a:rPr lang="ja-JP" altLang="en-US" sz="2400" b="1" dirty="0">
                <a:solidFill>
                  <a:schemeClr val="bg1">
                    <a:lumMod val="85000"/>
                  </a:schemeClr>
                </a:solidFill>
                <a:latin typeface="Meiryo" panose="020B0604030504040204" pitchFamily="34" charset="-128"/>
                <a:ea typeface="Meiryo" panose="020B0604030504040204" pitchFamily="34" charset="-128"/>
              </a:rPr>
              <a:t>命令</a:t>
            </a:r>
            <a:r>
              <a:rPr kumimoji="1" lang="ja-JP" altLang="en-US" sz="2400" b="1" dirty="0">
                <a:solidFill>
                  <a:schemeClr val="bg1">
                    <a:lumMod val="85000"/>
                  </a:schemeClr>
                </a:solidFill>
                <a:latin typeface="Meiryo" panose="020B0604030504040204" pitchFamily="34" charset="-128"/>
                <a:ea typeface="Meiryo" panose="020B0604030504040204" pitchFamily="34" charset="-128"/>
              </a:rPr>
              <a:t>する</a:t>
            </a:r>
            <a:endParaRPr kumimoji="1" lang="en-US" altLang="ja-JP" sz="2400" b="1" dirty="0">
              <a:solidFill>
                <a:schemeClr val="bg1">
                  <a:lumMod val="85000"/>
                </a:schemeClr>
              </a:solidFill>
              <a:latin typeface="Meiryo" panose="020B0604030504040204" pitchFamily="34" charset="-128"/>
              <a:ea typeface="Meiryo" panose="020B0604030504040204" pitchFamily="34" charset="-128"/>
            </a:endParaRPr>
          </a:p>
          <a:p>
            <a:pPr algn="ctr"/>
            <a:r>
              <a:rPr lang="ja-JP" altLang="en-US" sz="1400" b="1" dirty="0">
                <a:solidFill>
                  <a:schemeClr val="bg1">
                    <a:lumMod val="85000"/>
                  </a:schemeClr>
                </a:solidFill>
                <a:latin typeface="Meiryo" panose="020B0604030504040204" pitchFamily="34" charset="-128"/>
                <a:ea typeface="Meiryo" panose="020B0604030504040204" pitchFamily="34" charset="-128"/>
              </a:rPr>
              <a:t>やる気もなく能力も低い</a:t>
            </a:r>
            <a:endParaRPr kumimoji="1" lang="ja-JP" altLang="en-US" sz="1400" b="1" dirty="0">
              <a:solidFill>
                <a:schemeClr val="bg1">
                  <a:lumMod val="85000"/>
                </a:schemeClr>
              </a:solidFill>
              <a:latin typeface="Meiryo" panose="020B0604030504040204" pitchFamily="34" charset="-128"/>
              <a:ea typeface="Meiryo" panose="020B0604030504040204" pitchFamily="34" charset="-128"/>
            </a:endParaRPr>
          </a:p>
        </p:txBody>
      </p:sp>
      <p:sp>
        <p:nvSpPr>
          <p:cNvPr id="17" name="テキスト ボックス 16">
            <a:extLst>
              <a:ext uri="{FF2B5EF4-FFF2-40B4-BE49-F238E27FC236}">
                <a16:creationId xmlns:a16="http://schemas.microsoft.com/office/drawing/2014/main" id="{F19A020C-9153-924D-9F02-71C4FE546F86}"/>
              </a:ext>
            </a:extLst>
          </p:cNvPr>
          <p:cNvSpPr txBox="1"/>
          <p:nvPr/>
        </p:nvSpPr>
        <p:spPr>
          <a:xfrm>
            <a:off x="6098659" y="1861660"/>
            <a:ext cx="2159566" cy="677108"/>
          </a:xfrm>
          <a:prstGeom prst="rect">
            <a:avLst/>
          </a:prstGeom>
          <a:noFill/>
        </p:spPr>
        <p:txBody>
          <a:bodyPr wrap="none" rtlCol="0" anchor="ctr">
            <a:spAutoFit/>
          </a:bodyPr>
          <a:lstStyle/>
          <a:p>
            <a:pPr algn="ctr"/>
            <a:r>
              <a:rPr lang="ja-JP" altLang="en-US" sz="2400" b="1" dirty="0">
                <a:solidFill>
                  <a:schemeClr val="bg1">
                    <a:lumMod val="85000"/>
                  </a:schemeClr>
                </a:solidFill>
                <a:latin typeface="Meiryo" panose="020B0604030504040204" pitchFamily="34" charset="-128"/>
                <a:ea typeface="Meiryo" panose="020B0604030504040204" pitchFamily="34" charset="-128"/>
              </a:rPr>
              <a:t>委任</a:t>
            </a:r>
            <a:r>
              <a:rPr kumimoji="1" lang="ja-JP" altLang="en-US" sz="2400" b="1" dirty="0">
                <a:solidFill>
                  <a:schemeClr val="bg1">
                    <a:lumMod val="85000"/>
                  </a:schemeClr>
                </a:solidFill>
                <a:latin typeface="Meiryo" panose="020B0604030504040204" pitchFamily="34" charset="-128"/>
                <a:ea typeface="Meiryo" panose="020B0604030504040204" pitchFamily="34" charset="-128"/>
              </a:rPr>
              <a:t>する</a:t>
            </a:r>
            <a:endParaRPr kumimoji="1" lang="en-US" altLang="ja-JP" sz="2400" b="1" dirty="0">
              <a:solidFill>
                <a:schemeClr val="bg1">
                  <a:lumMod val="85000"/>
                </a:schemeClr>
              </a:solidFill>
              <a:latin typeface="Meiryo" panose="020B0604030504040204" pitchFamily="34" charset="-128"/>
              <a:ea typeface="Meiryo" panose="020B0604030504040204" pitchFamily="34" charset="-128"/>
            </a:endParaRPr>
          </a:p>
          <a:p>
            <a:pPr algn="ctr"/>
            <a:r>
              <a:rPr kumimoji="1" lang="ja-JP" altLang="en-US" sz="1400" b="1" dirty="0">
                <a:solidFill>
                  <a:schemeClr val="bg1">
                    <a:lumMod val="85000"/>
                  </a:schemeClr>
                </a:solidFill>
                <a:latin typeface="Meiryo" panose="020B0604030504040204" pitchFamily="34" charset="-128"/>
                <a:ea typeface="Meiryo" panose="020B0604030504040204" pitchFamily="34" charset="-128"/>
              </a:rPr>
              <a:t>やる気があり能力も高い</a:t>
            </a:r>
          </a:p>
        </p:txBody>
      </p:sp>
      <p:sp>
        <p:nvSpPr>
          <p:cNvPr id="18" name="テキスト ボックス 17">
            <a:extLst>
              <a:ext uri="{FF2B5EF4-FFF2-40B4-BE49-F238E27FC236}">
                <a16:creationId xmlns:a16="http://schemas.microsoft.com/office/drawing/2014/main" id="{E6BD4DB3-13D6-7A4A-8B16-D7554C995CCF}"/>
              </a:ext>
            </a:extLst>
          </p:cNvPr>
          <p:cNvSpPr txBox="1"/>
          <p:nvPr/>
        </p:nvSpPr>
        <p:spPr>
          <a:xfrm>
            <a:off x="6008892" y="4444471"/>
            <a:ext cx="2339102" cy="677108"/>
          </a:xfrm>
          <a:prstGeom prst="rect">
            <a:avLst/>
          </a:prstGeom>
          <a:noFill/>
        </p:spPr>
        <p:txBody>
          <a:bodyPr wrap="none" rtlCol="0" anchor="ctr">
            <a:spAutoFit/>
          </a:bodyPr>
          <a:lstStyle/>
          <a:p>
            <a:pPr algn="ctr"/>
            <a:r>
              <a:rPr lang="ja-JP" altLang="en-US" sz="2400" b="1" dirty="0">
                <a:solidFill>
                  <a:schemeClr val="bg1">
                    <a:lumMod val="85000"/>
                  </a:schemeClr>
                </a:solidFill>
                <a:latin typeface="Meiryo" panose="020B0604030504040204" pitchFamily="34" charset="-128"/>
                <a:ea typeface="Meiryo" panose="020B0604030504040204" pitchFamily="34" charset="-128"/>
              </a:rPr>
              <a:t>着火</a:t>
            </a:r>
            <a:r>
              <a:rPr kumimoji="1" lang="ja-JP" altLang="en-US" sz="2400" b="1" dirty="0">
                <a:solidFill>
                  <a:schemeClr val="bg1">
                    <a:lumMod val="85000"/>
                  </a:schemeClr>
                </a:solidFill>
                <a:latin typeface="Meiryo" panose="020B0604030504040204" pitchFamily="34" charset="-128"/>
                <a:ea typeface="Meiryo" panose="020B0604030504040204" pitchFamily="34" charset="-128"/>
              </a:rPr>
              <a:t>する</a:t>
            </a:r>
            <a:endParaRPr kumimoji="1" lang="en-US" altLang="ja-JP" sz="2400" b="1" dirty="0">
              <a:solidFill>
                <a:schemeClr val="bg1">
                  <a:lumMod val="85000"/>
                </a:schemeClr>
              </a:solidFill>
              <a:latin typeface="Meiryo" panose="020B0604030504040204" pitchFamily="34" charset="-128"/>
              <a:ea typeface="Meiryo" panose="020B0604030504040204" pitchFamily="34" charset="-128"/>
            </a:endParaRPr>
          </a:p>
          <a:p>
            <a:pPr algn="ctr"/>
            <a:r>
              <a:rPr lang="ja-JP" altLang="en-US" sz="1400" b="1" dirty="0">
                <a:solidFill>
                  <a:schemeClr val="bg1">
                    <a:lumMod val="85000"/>
                  </a:schemeClr>
                </a:solidFill>
                <a:latin typeface="Meiryo" panose="020B0604030504040204" pitchFamily="34" charset="-128"/>
                <a:ea typeface="Meiryo" panose="020B0604030504040204" pitchFamily="34" charset="-128"/>
              </a:rPr>
              <a:t>能力は高いがやる気が低い</a:t>
            </a:r>
            <a:endParaRPr kumimoji="1" lang="ja-JP" altLang="en-US" sz="1400" b="1" dirty="0">
              <a:solidFill>
                <a:schemeClr val="bg1">
                  <a:lumMod val="85000"/>
                </a:schemeClr>
              </a:solidFill>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268767893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1478290" cy="276999"/>
          </a:xfrm>
          <a:prstGeom prst="rect">
            <a:avLst/>
          </a:prstGeom>
          <a:noFill/>
        </p:spPr>
        <p:txBody>
          <a:bodyPr wrap="none" rtlCol="0">
            <a:spAutoFit/>
          </a:bodyPr>
          <a:lstStyle/>
          <a:p>
            <a:r>
              <a:rPr kumimoji="1" lang="en-US" altLang="ja-JP" sz="1200" b="1" dirty="0">
                <a:solidFill>
                  <a:schemeClr val="tx1">
                    <a:lumMod val="75000"/>
                    <a:lumOff val="25000"/>
                  </a:schemeClr>
                </a:solidFill>
                <a:latin typeface="Meiryo" panose="020B0604030504040204" pitchFamily="34" charset="-128"/>
                <a:ea typeface="Meiryo" panose="020B0604030504040204" pitchFamily="34" charset="-128"/>
              </a:rPr>
              <a:t>66_GROW</a:t>
            </a:r>
            <a:r>
              <a:rPr lang="ja-JP" altLang="en-US" sz="1200" b="1" dirty="0">
                <a:solidFill>
                  <a:schemeClr val="tx1">
                    <a:lumMod val="75000"/>
                    <a:lumOff val="25000"/>
                  </a:schemeClr>
                </a:solidFill>
                <a:latin typeface="Meiryo" panose="020B0604030504040204" pitchFamily="34" charset="-128"/>
                <a:ea typeface="Meiryo" panose="020B0604030504040204" pitchFamily="34" charset="-128"/>
              </a:rPr>
              <a:t>モデル</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3" name="直線矢印コネクタ 2">
            <a:extLst>
              <a:ext uri="{FF2B5EF4-FFF2-40B4-BE49-F238E27FC236}">
                <a16:creationId xmlns:a16="http://schemas.microsoft.com/office/drawing/2014/main" id="{1399107E-5938-0A43-B87F-7056119ABE1B}"/>
              </a:ext>
            </a:extLst>
          </p:cNvPr>
          <p:cNvCxnSpPr>
            <a:cxnSpLocks/>
            <a:stCxn id="5" idx="0"/>
            <a:endCxn id="6" idx="2"/>
          </p:cNvCxnSpPr>
          <p:nvPr/>
        </p:nvCxnSpPr>
        <p:spPr>
          <a:xfrm flipV="1">
            <a:off x="1474588" y="1403423"/>
            <a:ext cx="0" cy="4369828"/>
          </a:xfrm>
          <a:prstGeom prst="straightConnector1">
            <a:avLst/>
          </a:prstGeom>
          <a:ln w="57150">
            <a:solidFill>
              <a:srgbClr val="E8805F"/>
            </a:solidFill>
            <a:headEnd type="stealth" w="lg" len="lg"/>
            <a:tailEnd type="stealth" w="lg" len="lg"/>
          </a:ln>
          <a:effectLst/>
        </p:spPr>
        <p:style>
          <a:lnRef idx="2">
            <a:schemeClr val="accent1"/>
          </a:lnRef>
          <a:fillRef idx="0">
            <a:schemeClr val="accent1"/>
          </a:fillRef>
          <a:effectRef idx="1">
            <a:schemeClr val="accent1"/>
          </a:effectRef>
          <a:fontRef idx="minor">
            <a:schemeClr val="tx1"/>
          </a:fontRef>
        </p:style>
      </p:cxnSp>
      <p:sp>
        <p:nvSpPr>
          <p:cNvPr id="5" name="正方形/長方形 4">
            <a:extLst>
              <a:ext uri="{FF2B5EF4-FFF2-40B4-BE49-F238E27FC236}">
                <a16:creationId xmlns:a16="http://schemas.microsoft.com/office/drawing/2014/main" id="{1D5D8FB1-92E8-3640-8CF8-B9F3344187DC}"/>
              </a:ext>
            </a:extLst>
          </p:cNvPr>
          <p:cNvSpPr/>
          <p:nvPr/>
        </p:nvSpPr>
        <p:spPr>
          <a:xfrm>
            <a:off x="337288" y="5773251"/>
            <a:ext cx="2274599" cy="717001"/>
          </a:xfrm>
          <a:prstGeom prst="rect">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000" b="1" dirty="0">
                <a:solidFill>
                  <a:schemeClr val="bg1"/>
                </a:solidFill>
                <a:latin typeface="Meiryo" panose="020B0604030504040204" pitchFamily="34" charset="-128"/>
                <a:ea typeface="Meiryo" panose="020B0604030504040204" pitchFamily="34" charset="-128"/>
              </a:rPr>
              <a:t>現状</a:t>
            </a:r>
            <a:endParaRPr kumimoji="1" lang="ja-JP" altLang="en-US" b="1" dirty="0">
              <a:solidFill>
                <a:schemeClr val="bg1"/>
              </a:solidFill>
              <a:latin typeface="Meiryo" panose="020B0604030504040204" pitchFamily="34" charset="-128"/>
              <a:ea typeface="Meiryo" panose="020B0604030504040204" pitchFamily="34" charset="-128"/>
            </a:endParaRPr>
          </a:p>
        </p:txBody>
      </p:sp>
      <p:sp>
        <p:nvSpPr>
          <p:cNvPr id="6" name="正方形/長方形 5">
            <a:extLst>
              <a:ext uri="{FF2B5EF4-FFF2-40B4-BE49-F238E27FC236}">
                <a16:creationId xmlns:a16="http://schemas.microsoft.com/office/drawing/2014/main" id="{29192E23-9B82-B24B-B1E3-A4B5F11CAEF2}"/>
              </a:ext>
            </a:extLst>
          </p:cNvPr>
          <p:cNvSpPr/>
          <p:nvPr/>
        </p:nvSpPr>
        <p:spPr>
          <a:xfrm>
            <a:off x="337288" y="686423"/>
            <a:ext cx="2274599" cy="717000"/>
          </a:xfrm>
          <a:prstGeom prst="rect">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000" b="1" dirty="0">
                <a:solidFill>
                  <a:schemeClr val="bg1"/>
                </a:solidFill>
                <a:latin typeface="Meiryo" panose="020B0604030504040204" pitchFamily="34" charset="-128"/>
                <a:ea typeface="Meiryo" panose="020B0604030504040204" pitchFamily="34" charset="-128"/>
              </a:rPr>
              <a:t>ゴール</a:t>
            </a:r>
            <a:endParaRPr kumimoji="1" lang="ja-JP" altLang="en-US" b="1" dirty="0">
              <a:solidFill>
                <a:schemeClr val="bg1"/>
              </a:solidFill>
              <a:latin typeface="Meiryo" panose="020B0604030504040204" pitchFamily="34" charset="-128"/>
              <a:ea typeface="Meiryo" panose="020B0604030504040204" pitchFamily="34" charset="-128"/>
            </a:endParaRPr>
          </a:p>
        </p:txBody>
      </p:sp>
      <p:sp>
        <p:nvSpPr>
          <p:cNvPr id="7" name="正方形/長方形 6">
            <a:extLst>
              <a:ext uri="{FF2B5EF4-FFF2-40B4-BE49-F238E27FC236}">
                <a16:creationId xmlns:a16="http://schemas.microsoft.com/office/drawing/2014/main" id="{19ADF794-7B87-6F4D-845F-4A939CA94ADF}"/>
              </a:ext>
            </a:extLst>
          </p:cNvPr>
          <p:cNvSpPr/>
          <p:nvPr/>
        </p:nvSpPr>
        <p:spPr>
          <a:xfrm>
            <a:off x="337288" y="1858832"/>
            <a:ext cx="2274599" cy="345900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endParaRPr kumimoji="1" lang="ja-JP" altLang="en-US" sz="1600">
              <a:latin typeface="Meiryo" panose="020B0604030504040204" pitchFamily="34" charset="-128"/>
              <a:ea typeface="Meiryo" panose="020B0604030504040204" pitchFamily="34" charset="-128"/>
            </a:endParaRPr>
          </a:p>
        </p:txBody>
      </p:sp>
      <p:cxnSp>
        <p:nvCxnSpPr>
          <p:cNvPr id="8" name="直線コネクタ 7">
            <a:extLst>
              <a:ext uri="{FF2B5EF4-FFF2-40B4-BE49-F238E27FC236}">
                <a16:creationId xmlns:a16="http://schemas.microsoft.com/office/drawing/2014/main" id="{3DF5AD90-7AA3-AE48-A7CA-9D8C8C1AB1D3}"/>
              </a:ext>
            </a:extLst>
          </p:cNvPr>
          <p:cNvCxnSpPr>
            <a:cxnSpLocks/>
          </p:cNvCxnSpPr>
          <p:nvPr/>
        </p:nvCxnSpPr>
        <p:spPr>
          <a:xfrm>
            <a:off x="337288" y="1858835"/>
            <a:ext cx="0" cy="3459007"/>
          </a:xfrm>
          <a:prstGeom prst="line">
            <a:avLst/>
          </a:prstGeom>
          <a:ln w="12700" cmpd="sng">
            <a:solidFill>
              <a:schemeClr val="tx1">
                <a:lumMod val="85000"/>
                <a:lumOff val="1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9" name="直線コネクタ 8">
            <a:extLst>
              <a:ext uri="{FF2B5EF4-FFF2-40B4-BE49-F238E27FC236}">
                <a16:creationId xmlns:a16="http://schemas.microsoft.com/office/drawing/2014/main" id="{EB9E0272-A530-A04A-B033-A52B10AF556F}"/>
              </a:ext>
            </a:extLst>
          </p:cNvPr>
          <p:cNvCxnSpPr>
            <a:cxnSpLocks/>
          </p:cNvCxnSpPr>
          <p:nvPr/>
        </p:nvCxnSpPr>
        <p:spPr>
          <a:xfrm>
            <a:off x="337289" y="1858835"/>
            <a:ext cx="2274598" cy="0"/>
          </a:xfrm>
          <a:prstGeom prst="line">
            <a:avLst/>
          </a:prstGeom>
          <a:ln w="12700" cmpd="sng">
            <a:solidFill>
              <a:schemeClr val="tx1">
                <a:lumMod val="85000"/>
                <a:lumOff val="1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0" name="直線コネクタ 9">
            <a:extLst>
              <a:ext uri="{FF2B5EF4-FFF2-40B4-BE49-F238E27FC236}">
                <a16:creationId xmlns:a16="http://schemas.microsoft.com/office/drawing/2014/main" id="{8DFEE2C6-5C1B-554A-AF64-1BA6A2F58645}"/>
              </a:ext>
            </a:extLst>
          </p:cNvPr>
          <p:cNvCxnSpPr>
            <a:cxnSpLocks/>
          </p:cNvCxnSpPr>
          <p:nvPr/>
        </p:nvCxnSpPr>
        <p:spPr>
          <a:xfrm>
            <a:off x="337289" y="5317842"/>
            <a:ext cx="2274598" cy="0"/>
          </a:xfrm>
          <a:prstGeom prst="line">
            <a:avLst/>
          </a:prstGeom>
          <a:ln w="12700" cmpd="sng">
            <a:solidFill>
              <a:schemeClr val="tx1">
                <a:lumMod val="85000"/>
                <a:lumOff val="1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grpSp>
        <p:nvGrpSpPr>
          <p:cNvPr id="11" name="グループ化 10">
            <a:extLst>
              <a:ext uri="{FF2B5EF4-FFF2-40B4-BE49-F238E27FC236}">
                <a16:creationId xmlns:a16="http://schemas.microsoft.com/office/drawing/2014/main" id="{256BDC7C-D1FF-D24F-97D9-0942A1276A4A}"/>
              </a:ext>
            </a:extLst>
          </p:cNvPr>
          <p:cNvGrpSpPr/>
          <p:nvPr/>
        </p:nvGrpSpPr>
        <p:grpSpPr>
          <a:xfrm>
            <a:off x="2825764" y="686426"/>
            <a:ext cx="6745467" cy="1494198"/>
            <a:chOff x="2871900" y="882519"/>
            <a:chExt cx="6566805" cy="1638332"/>
          </a:xfrm>
        </p:grpSpPr>
        <p:cxnSp>
          <p:nvCxnSpPr>
            <p:cNvPr id="12" name="直線コネクタ 11">
              <a:extLst>
                <a:ext uri="{FF2B5EF4-FFF2-40B4-BE49-F238E27FC236}">
                  <a16:creationId xmlns:a16="http://schemas.microsoft.com/office/drawing/2014/main" id="{2C7AA669-1AB1-6546-A94B-4CC7778A1049}"/>
                </a:ext>
              </a:extLst>
            </p:cNvPr>
            <p:cNvCxnSpPr>
              <a:cxnSpLocks/>
            </p:cNvCxnSpPr>
            <p:nvPr/>
          </p:nvCxnSpPr>
          <p:spPr>
            <a:xfrm>
              <a:off x="9438705" y="882519"/>
              <a:ext cx="0" cy="1638332"/>
            </a:xfrm>
            <a:prstGeom prst="line">
              <a:avLst/>
            </a:prstGeom>
            <a:ln w="12700" cmpd="sng">
              <a:solidFill>
                <a:schemeClr val="tx1">
                  <a:lumMod val="85000"/>
                  <a:lumOff val="1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3" name="直線コネクタ 12">
              <a:extLst>
                <a:ext uri="{FF2B5EF4-FFF2-40B4-BE49-F238E27FC236}">
                  <a16:creationId xmlns:a16="http://schemas.microsoft.com/office/drawing/2014/main" id="{BE9A4EA3-677C-A740-B03E-A0C25BFB4946}"/>
                </a:ext>
              </a:extLst>
            </p:cNvPr>
            <p:cNvCxnSpPr>
              <a:cxnSpLocks/>
            </p:cNvCxnSpPr>
            <p:nvPr/>
          </p:nvCxnSpPr>
          <p:spPr>
            <a:xfrm>
              <a:off x="2871900" y="882519"/>
              <a:ext cx="0" cy="1638332"/>
            </a:xfrm>
            <a:prstGeom prst="line">
              <a:avLst/>
            </a:prstGeom>
            <a:ln w="12700" cmpd="sng">
              <a:solidFill>
                <a:schemeClr val="tx1">
                  <a:lumMod val="85000"/>
                  <a:lumOff val="1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grpSp>
      <p:cxnSp>
        <p:nvCxnSpPr>
          <p:cNvPr id="14" name="直線コネクタ 13">
            <a:extLst>
              <a:ext uri="{FF2B5EF4-FFF2-40B4-BE49-F238E27FC236}">
                <a16:creationId xmlns:a16="http://schemas.microsoft.com/office/drawing/2014/main" id="{994A2A75-D65F-454B-AEAC-2060ED60A9B9}"/>
              </a:ext>
            </a:extLst>
          </p:cNvPr>
          <p:cNvCxnSpPr>
            <a:cxnSpLocks/>
          </p:cNvCxnSpPr>
          <p:nvPr/>
        </p:nvCxnSpPr>
        <p:spPr>
          <a:xfrm>
            <a:off x="2825765" y="686426"/>
            <a:ext cx="6745464" cy="0"/>
          </a:xfrm>
          <a:prstGeom prst="line">
            <a:avLst/>
          </a:prstGeom>
          <a:ln w="12700" cmpd="sng">
            <a:solidFill>
              <a:schemeClr val="tx1">
                <a:lumMod val="85000"/>
                <a:lumOff val="1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5" name="直線コネクタ 14">
            <a:extLst>
              <a:ext uri="{FF2B5EF4-FFF2-40B4-BE49-F238E27FC236}">
                <a16:creationId xmlns:a16="http://schemas.microsoft.com/office/drawing/2014/main" id="{5C5532CC-ED02-5D49-AB3F-592B8A359BB9}"/>
              </a:ext>
            </a:extLst>
          </p:cNvPr>
          <p:cNvCxnSpPr>
            <a:cxnSpLocks/>
          </p:cNvCxnSpPr>
          <p:nvPr/>
        </p:nvCxnSpPr>
        <p:spPr>
          <a:xfrm>
            <a:off x="2825764" y="2180624"/>
            <a:ext cx="6745464" cy="0"/>
          </a:xfrm>
          <a:prstGeom prst="line">
            <a:avLst/>
          </a:prstGeom>
          <a:ln w="12700" cmpd="sng">
            <a:solidFill>
              <a:schemeClr val="tx1">
                <a:lumMod val="85000"/>
                <a:lumOff val="1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6" name="テキスト ボックス 15">
            <a:extLst>
              <a:ext uri="{FF2B5EF4-FFF2-40B4-BE49-F238E27FC236}">
                <a16:creationId xmlns:a16="http://schemas.microsoft.com/office/drawing/2014/main" id="{5AB04057-C11E-E547-B385-37B0F30B0AB6}"/>
              </a:ext>
            </a:extLst>
          </p:cNvPr>
          <p:cNvSpPr txBox="1"/>
          <p:nvPr/>
        </p:nvSpPr>
        <p:spPr>
          <a:xfrm>
            <a:off x="2862360" y="725760"/>
            <a:ext cx="1762021" cy="346249"/>
          </a:xfrm>
          <a:prstGeom prst="rect">
            <a:avLst/>
          </a:prstGeom>
          <a:noFill/>
        </p:spPr>
        <p:txBody>
          <a:bodyPr wrap="none" rtlCol="0" anchor="t">
            <a:spAutoFit/>
          </a:bodyPr>
          <a:lstStyle/>
          <a:p>
            <a:pPr>
              <a:lnSpc>
                <a:spcPct val="150000"/>
              </a:lnSpc>
            </a:pPr>
            <a:r>
              <a:rPr kumimoji="1" lang="ja-JP" altLang="en-US" sz="1200" b="1" dirty="0">
                <a:solidFill>
                  <a:srgbClr val="404040"/>
                </a:solidFill>
                <a:latin typeface="Meiryo" panose="020B0604030504040204" pitchFamily="34" charset="-128"/>
                <a:ea typeface="Meiryo" panose="020B0604030504040204" pitchFamily="34" charset="-128"/>
                <a:cs typeface="メイリオ"/>
              </a:rPr>
              <a:t>目標</a:t>
            </a:r>
            <a:r>
              <a:rPr lang="ja-JP" altLang="en-US" sz="1100" dirty="0">
                <a:solidFill>
                  <a:srgbClr val="404040"/>
                </a:solidFill>
                <a:latin typeface="Meiryo" panose="020B0604030504040204" pitchFamily="34" charset="-128"/>
                <a:ea typeface="Meiryo" panose="020B0604030504040204" pitchFamily="34" charset="-128"/>
                <a:cs typeface="メイリオ"/>
              </a:rPr>
              <a:t>（</a:t>
            </a:r>
            <a:r>
              <a:rPr kumimoji="1" lang="ja-JP" altLang="en-US" sz="1100" dirty="0">
                <a:solidFill>
                  <a:srgbClr val="404040"/>
                </a:solidFill>
                <a:latin typeface="Meiryo" panose="020B0604030504040204" pitchFamily="34" charset="-128"/>
                <a:ea typeface="Meiryo" panose="020B0604030504040204" pitchFamily="34" charset="-128"/>
                <a:cs typeface="メイリオ"/>
              </a:rPr>
              <a:t>目指す姿や状態）</a:t>
            </a:r>
          </a:p>
        </p:txBody>
      </p:sp>
      <p:grpSp>
        <p:nvGrpSpPr>
          <p:cNvPr id="17" name="グループ化 16">
            <a:extLst>
              <a:ext uri="{FF2B5EF4-FFF2-40B4-BE49-F238E27FC236}">
                <a16:creationId xmlns:a16="http://schemas.microsoft.com/office/drawing/2014/main" id="{72D91F08-C369-4B40-9575-DFB2AAA32C58}"/>
              </a:ext>
            </a:extLst>
          </p:cNvPr>
          <p:cNvGrpSpPr/>
          <p:nvPr/>
        </p:nvGrpSpPr>
        <p:grpSpPr>
          <a:xfrm>
            <a:off x="2825761" y="4996054"/>
            <a:ext cx="6745467" cy="1494198"/>
            <a:chOff x="2871900" y="882519"/>
            <a:chExt cx="6566805" cy="1638332"/>
          </a:xfrm>
        </p:grpSpPr>
        <p:cxnSp>
          <p:nvCxnSpPr>
            <p:cNvPr id="18" name="直線コネクタ 17">
              <a:extLst>
                <a:ext uri="{FF2B5EF4-FFF2-40B4-BE49-F238E27FC236}">
                  <a16:creationId xmlns:a16="http://schemas.microsoft.com/office/drawing/2014/main" id="{E2C6843E-DEB3-C842-803D-F4D23AB15DD6}"/>
                </a:ext>
              </a:extLst>
            </p:cNvPr>
            <p:cNvCxnSpPr>
              <a:cxnSpLocks/>
            </p:cNvCxnSpPr>
            <p:nvPr/>
          </p:nvCxnSpPr>
          <p:spPr>
            <a:xfrm>
              <a:off x="9438705" y="882519"/>
              <a:ext cx="0" cy="1638332"/>
            </a:xfrm>
            <a:prstGeom prst="line">
              <a:avLst/>
            </a:prstGeom>
            <a:ln w="12700" cmpd="sng">
              <a:solidFill>
                <a:schemeClr val="tx1">
                  <a:lumMod val="85000"/>
                  <a:lumOff val="1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9" name="直線コネクタ 18">
              <a:extLst>
                <a:ext uri="{FF2B5EF4-FFF2-40B4-BE49-F238E27FC236}">
                  <a16:creationId xmlns:a16="http://schemas.microsoft.com/office/drawing/2014/main" id="{51402AD6-D9F7-3740-9BF5-C5883051D8F8}"/>
                </a:ext>
              </a:extLst>
            </p:cNvPr>
            <p:cNvCxnSpPr>
              <a:cxnSpLocks/>
            </p:cNvCxnSpPr>
            <p:nvPr/>
          </p:nvCxnSpPr>
          <p:spPr>
            <a:xfrm>
              <a:off x="2871900" y="882519"/>
              <a:ext cx="0" cy="1638332"/>
            </a:xfrm>
            <a:prstGeom prst="line">
              <a:avLst/>
            </a:prstGeom>
            <a:ln w="12700" cmpd="sng">
              <a:solidFill>
                <a:schemeClr val="tx1">
                  <a:lumMod val="85000"/>
                  <a:lumOff val="1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grpSp>
      <p:cxnSp>
        <p:nvCxnSpPr>
          <p:cNvPr id="20" name="直線コネクタ 19">
            <a:extLst>
              <a:ext uri="{FF2B5EF4-FFF2-40B4-BE49-F238E27FC236}">
                <a16:creationId xmlns:a16="http://schemas.microsoft.com/office/drawing/2014/main" id="{41A068A4-A821-2F40-99CC-59A3B03EEF9B}"/>
              </a:ext>
            </a:extLst>
          </p:cNvPr>
          <p:cNvCxnSpPr>
            <a:cxnSpLocks/>
          </p:cNvCxnSpPr>
          <p:nvPr/>
        </p:nvCxnSpPr>
        <p:spPr>
          <a:xfrm>
            <a:off x="2825762" y="4996054"/>
            <a:ext cx="6745464" cy="0"/>
          </a:xfrm>
          <a:prstGeom prst="line">
            <a:avLst/>
          </a:prstGeom>
          <a:ln w="12700" cmpd="sng">
            <a:solidFill>
              <a:schemeClr val="tx1">
                <a:lumMod val="85000"/>
                <a:lumOff val="1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1" name="直線コネクタ 20">
            <a:extLst>
              <a:ext uri="{FF2B5EF4-FFF2-40B4-BE49-F238E27FC236}">
                <a16:creationId xmlns:a16="http://schemas.microsoft.com/office/drawing/2014/main" id="{3888F6DF-E6B0-AD43-998B-B5083FAD1380}"/>
              </a:ext>
            </a:extLst>
          </p:cNvPr>
          <p:cNvCxnSpPr>
            <a:cxnSpLocks/>
          </p:cNvCxnSpPr>
          <p:nvPr/>
        </p:nvCxnSpPr>
        <p:spPr>
          <a:xfrm>
            <a:off x="2825761" y="6490252"/>
            <a:ext cx="6745464" cy="0"/>
          </a:xfrm>
          <a:prstGeom prst="line">
            <a:avLst/>
          </a:prstGeom>
          <a:ln w="12700" cmpd="sng">
            <a:solidFill>
              <a:schemeClr val="tx1">
                <a:lumMod val="85000"/>
                <a:lumOff val="1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2" name="直線コネクタ 21">
            <a:extLst>
              <a:ext uri="{FF2B5EF4-FFF2-40B4-BE49-F238E27FC236}">
                <a16:creationId xmlns:a16="http://schemas.microsoft.com/office/drawing/2014/main" id="{B67E1F05-58CD-9F49-B201-26CF646335BB}"/>
              </a:ext>
            </a:extLst>
          </p:cNvPr>
          <p:cNvCxnSpPr>
            <a:cxnSpLocks/>
          </p:cNvCxnSpPr>
          <p:nvPr/>
        </p:nvCxnSpPr>
        <p:spPr>
          <a:xfrm>
            <a:off x="2611887" y="1858836"/>
            <a:ext cx="0" cy="3459007"/>
          </a:xfrm>
          <a:prstGeom prst="line">
            <a:avLst/>
          </a:prstGeom>
          <a:ln w="12700" cmpd="sng">
            <a:solidFill>
              <a:schemeClr val="tx1">
                <a:lumMod val="85000"/>
                <a:lumOff val="1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3" name="直線コネクタ 22">
            <a:extLst>
              <a:ext uri="{FF2B5EF4-FFF2-40B4-BE49-F238E27FC236}">
                <a16:creationId xmlns:a16="http://schemas.microsoft.com/office/drawing/2014/main" id="{04E5D023-3E04-2B4B-9448-6301941EA9CF}"/>
              </a:ext>
            </a:extLst>
          </p:cNvPr>
          <p:cNvCxnSpPr>
            <a:cxnSpLocks/>
          </p:cNvCxnSpPr>
          <p:nvPr/>
        </p:nvCxnSpPr>
        <p:spPr>
          <a:xfrm>
            <a:off x="9571225" y="2402095"/>
            <a:ext cx="0" cy="2357868"/>
          </a:xfrm>
          <a:prstGeom prst="line">
            <a:avLst/>
          </a:prstGeom>
          <a:ln w="12700" cmpd="sng">
            <a:solidFill>
              <a:schemeClr val="tx1">
                <a:lumMod val="85000"/>
                <a:lumOff val="1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4" name="直線コネクタ 23">
            <a:extLst>
              <a:ext uri="{FF2B5EF4-FFF2-40B4-BE49-F238E27FC236}">
                <a16:creationId xmlns:a16="http://schemas.microsoft.com/office/drawing/2014/main" id="{498A1999-C327-1941-9CBB-6802641553EF}"/>
              </a:ext>
            </a:extLst>
          </p:cNvPr>
          <p:cNvCxnSpPr>
            <a:cxnSpLocks/>
          </p:cNvCxnSpPr>
          <p:nvPr/>
        </p:nvCxnSpPr>
        <p:spPr>
          <a:xfrm>
            <a:off x="2825758" y="2402095"/>
            <a:ext cx="0" cy="2357868"/>
          </a:xfrm>
          <a:prstGeom prst="line">
            <a:avLst/>
          </a:prstGeom>
          <a:ln w="12700" cmpd="sng">
            <a:solidFill>
              <a:schemeClr val="tx1">
                <a:lumMod val="85000"/>
                <a:lumOff val="1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5" name="直線コネクタ 24">
            <a:extLst>
              <a:ext uri="{FF2B5EF4-FFF2-40B4-BE49-F238E27FC236}">
                <a16:creationId xmlns:a16="http://schemas.microsoft.com/office/drawing/2014/main" id="{3F28DC50-AA51-E74E-BF99-E2607B6E790F}"/>
              </a:ext>
            </a:extLst>
          </p:cNvPr>
          <p:cNvCxnSpPr>
            <a:cxnSpLocks/>
          </p:cNvCxnSpPr>
          <p:nvPr/>
        </p:nvCxnSpPr>
        <p:spPr>
          <a:xfrm>
            <a:off x="2825759" y="2402095"/>
            <a:ext cx="6745464" cy="0"/>
          </a:xfrm>
          <a:prstGeom prst="line">
            <a:avLst/>
          </a:prstGeom>
          <a:ln w="12700" cmpd="sng">
            <a:solidFill>
              <a:schemeClr val="tx1">
                <a:lumMod val="85000"/>
                <a:lumOff val="1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6" name="直線コネクタ 25">
            <a:extLst>
              <a:ext uri="{FF2B5EF4-FFF2-40B4-BE49-F238E27FC236}">
                <a16:creationId xmlns:a16="http://schemas.microsoft.com/office/drawing/2014/main" id="{CD434337-3C3A-424C-AD9B-DAC2D37DFCF2}"/>
              </a:ext>
            </a:extLst>
          </p:cNvPr>
          <p:cNvCxnSpPr>
            <a:cxnSpLocks/>
          </p:cNvCxnSpPr>
          <p:nvPr/>
        </p:nvCxnSpPr>
        <p:spPr>
          <a:xfrm>
            <a:off x="2825758" y="4759964"/>
            <a:ext cx="6745464" cy="0"/>
          </a:xfrm>
          <a:prstGeom prst="line">
            <a:avLst/>
          </a:prstGeom>
          <a:ln w="12700" cmpd="sng">
            <a:solidFill>
              <a:schemeClr val="tx1">
                <a:lumMod val="85000"/>
                <a:lumOff val="1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27" name="テキスト ボックス 26">
            <a:extLst>
              <a:ext uri="{FF2B5EF4-FFF2-40B4-BE49-F238E27FC236}">
                <a16:creationId xmlns:a16="http://schemas.microsoft.com/office/drawing/2014/main" id="{E14A28D0-BAC6-1544-A0C0-92DF7248B8B0}"/>
              </a:ext>
            </a:extLst>
          </p:cNvPr>
          <p:cNvSpPr txBox="1"/>
          <p:nvPr/>
        </p:nvSpPr>
        <p:spPr>
          <a:xfrm>
            <a:off x="2862353" y="2441429"/>
            <a:ext cx="1774845" cy="369332"/>
          </a:xfrm>
          <a:prstGeom prst="rect">
            <a:avLst/>
          </a:prstGeom>
          <a:noFill/>
        </p:spPr>
        <p:txBody>
          <a:bodyPr wrap="none" rtlCol="0" anchor="t">
            <a:spAutoFit/>
          </a:bodyPr>
          <a:lstStyle/>
          <a:p>
            <a:pPr>
              <a:lnSpc>
                <a:spcPct val="150000"/>
              </a:lnSpc>
            </a:pPr>
            <a:r>
              <a:rPr lang="ja-JP" altLang="en-US" sz="1200" b="1" dirty="0">
                <a:solidFill>
                  <a:srgbClr val="404040"/>
                </a:solidFill>
                <a:latin typeface="Meiryo" panose="020B0604030504040204" pitchFamily="34" charset="-128"/>
                <a:ea typeface="Meiryo" panose="020B0604030504040204" pitchFamily="34" charset="-128"/>
                <a:cs typeface="メイリオ"/>
              </a:rPr>
              <a:t>選択肢</a:t>
            </a:r>
            <a:r>
              <a:rPr kumimoji="1" lang="ja-JP" altLang="en-US" sz="1100" dirty="0">
                <a:solidFill>
                  <a:srgbClr val="404040"/>
                </a:solidFill>
                <a:latin typeface="Meiryo" panose="020B0604030504040204" pitchFamily="34" charset="-128"/>
                <a:ea typeface="Meiryo" panose="020B0604030504040204" pitchFamily="34" charset="-128"/>
                <a:cs typeface="メイリオ"/>
                <a:sym typeface="Wingdings" pitchFamily="2" charset="2"/>
              </a:rPr>
              <a:t>（</a:t>
            </a:r>
            <a:r>
              <a:rPr kumimoji="1" lang="ja-JP" altLang="en-US" sz="1100" dirty="0">
                <a:solidFill>
                  <a:srgbClr val="404040"/>
                </a:solidFill>
                <a:latin typeface="Meiryo" panose="020B0604030504040204" pitchFamily="34" charset="-128"/>
                <a:ea typeface="Meiryo" panose="020B0604030504040204" pitchFamily="34" charset="-128"/>
                <a:cs typeface="メイリオ"/>
              </a:rPr>
              <a:t>選択肢の創出）</a:t>
            </a:r>
          </a:p>
        </p:txBody>
      </p:sp>
      <p:sp>
        <p:nvSpPr>
          <p:cNvPr id="28" name="テキスト ボックス 27">
            <a:extLst>
              <a:ext uri="{FF2B5EF4-FFF2-40B4-BE49-F238E27FC236}">
                <a16:creationId xmlns:a16="http://schemas.microsoft.com/office/drawing/2014/main" id="{F43A3AC1-6125-1440-AC1D-615ED5C8CB77}"/>
              </a:ext>
            </a:extLst>
          </p:cNvPr>
          <p:cNvSpPr txBox="1"/>
          <p:nvPr/>
        </p:nvSpPr>
        <p:spPr>
          <a:xfrm>
            <a:off x="2862356" y="5035388"/>
            <a:ext cx="1479892" cy="369332"/>
          </a:xfrm>
          <a:prstGeom prst="rect">
            <a:avLst/>
          </a:prstGeom>
          <a:noFill/>
        </p:spPr>
        <p:txBody>
          <a:bodyPr wrap="none" rtlCol="0" anchor="t">
            <a:spAutoFit/>
          </a:bodyPr>
          <a:lstStyle/>
          <a:p>
            <a:pPr>
              <a:lnSpc>
                <a:spcPct val="150000"/>
              </a:lnSpc>
            </a:pPr>
            <a:r>
              <a:rPr lang="ja-JP" altLang="en-US" sz="1200" b="1" dirty="0">
                <a:solidFill>
                  <a:srgbClr val="404040"/>
                </a:solidFill>
                <a:latin typeface="Meiryo" panose="020B0604030504040204" pitchFamily="34" charset="-128"/>
                <a:ea typeface="Meiryo" panose="020B0604030504040204" pitchFamily="34" charset="-128"/>
                <a:cs typeface="メイリオ"/>
              </a:rPr>
              <a:t>現状</a:t>
            </a:r>
            <a:r>
              <a:rPr kumimoji="1" lang="ja-JP" altLang="en-US" sz="1100" dirty="0">
                <a:solidFill>
                  <a:srgbClr val="404040"/>
                </a:solidFill>
                <a:latin typeface="Meiryo" panose="020B0604030504040204" pitchFamily="34" charset="-128"/>
                <a:ea typeface="Meiryo" panose="020B0604030504040204" pitchFamily="34" charset="-128"/>
                <a:cs typeface="メイリオ"/>
              </a:rPr>
              <a:t>（現在の状況）</a:t>
            </a:r>
          </a:p>
        </p:txBody>
      </p:sp>
      <p:cxnSp>
        <p:nvCxnSpPr>
          <p:cNvPr id="29" name="直線コネクタ 28">
            <a:extLst>
              <a:ext uri="{FF2B5EF4-FFF2-40B4-BE49-F238E27FC236}">
                <a16:creationId xmlns:a16="http://schemas.microsoft.com/office/drawing/2014/main" id="{7F0E801B-86B8-B948-B8B4-DC94FF07B19D}"/>
              </a:ext>
            </a:extLst>
          </p:cNvPr>
          <p:cNvCxnSpPr>
            <a:cxnSpLocks/>
          </p:cNvCxnSpPr>
          <p:nvPr/>
        </p:nvCxnSpPr>
        <p:spPr>
          <a:xfrm>
            <a:off x="6216945" y="4996054"/>
            <a:ext cx="0" cy="1494198"/>
          </a:xfrm>
          <a:prstGeom prst="line">
            <a:avLst/>
          </a:prstGeom>
          <a:ln w="12700" cmpd="sng">
            <a:solidFill>
              <a:schemeClr val="tx1">
                <a:lumMod val="85000"/>
                <a:lumOff val="15000"/>
              </a:schemeClr>
            </a:solidFill>
            <a:prstDash val="sys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30" name="テキスト ボックス 29">
            <a:extLst>
              <a:ext uri="{FF2B5EF4-FFF2-40B4-BE49-F238E27FC236}">
                <a16:creationId xmlns:a16="http://schemas.microsoft.com/office/drawing/2014/main" id="{F48383F0-A0A1-B043-88CD-9F18822E0096}"/>
              </a:ext>
            </a:extLst>
          </p:cNvPr>
          <p:cNvSpPr txBox="1"/>
          <p:nvPr/>
        </p:nvSpPr>
        <p:spPr>
          <a:xfrm>
            <a:off x="6253539" y="5035388"/>
            <a:ext cx="1762021" cy="369332"/>
          </a:xfrm>
          <a:prstGeom prst="rect">
            <a:avLst/>
          </a:prstGeom>
          <a:noFill/>
        </p:spPr>
        <p:txBody>
          <a:bodyPr wrap="none" rtlCol="0" anchor="t">
            <a:spAutoFit/>
          </a:bodyPr>
          <a:lstStyle/>
          <a:p>
            <a:pPr>
              <a:lnSpc>
                <a:spcPct val="150000"/>
              </a:lnSpc>
            </a:pPr>
            <a:r>
              <a:rPr kumimoji="1" lang="ja-JP" altLang="en-US" sz="1200" b="1" dirty="0">
                <a:solidFill>
                  <a:srgbClr val="404040"/>
                </a:solidFill>
                <a:latin typeface="Meiryo" panose="020B0604030504040204" pitchFamily="34" charset="-128"/>
                <a:ea typeface="Meiryo" panose="020B0604030504040204" pitchFamily="34" charset="-128"/>
                <a:cs typeface="メイリオ"/>
              </a:rPr>
              <a:t>資源</a:t>
            </a:r>
            <a:r>
              <a:rPr kumimoji="1" lang="ja-JP" altLang="en-US" sz="1100" dirty="0">
                <a:solidFill>
                  <a:srgbClr val="404040"/>
                </a:solidFill>
                <a:latin typeface="Meiryo" panose="020B0604030504040204" pitchFamily="34" charset="-128"/>
                <a:ea typeface="Meiryo" panose="020B0604030504040204" pitchFamily="34" charset="-128"/>
                <a:cs typeface="メイリオ"/>
                <a:sym typeface="Wingdings" pitchFamily="2" charset="2"/>
              </a:rPr>
              <a:t>（</a:t>
            </a:r>
            <a:r>
              <a:rPr kumimoji="1" lang="ja-JP" altLang="en-US" sz="1100" dirty="0">
                <a:solidFill>
                  <a:srgbClr val="404040"/>
                </a:solidFill>
                <a:latin typeface="Meiryo" panose="020B0604030504040204" pitchFamily="34" charset="-128"/>
                <a:ea typeface="Meiryo" panose="020B0604030504040204" pitchFamily="34" charset="-128"/>
                <a:cs typeface="メイリオ"/>
              </a:rPr>
              <a:t>持っている資源）</a:t>
            </a:r>
          </a:p>
        </p:txBody>
      </p:sp>
      <p:sp>
        <p:nvSpPr>
          <p:cNvPr id="31" name="テキスト ボックス 30">
            <a:extLst>
              <a:ext uri="{FF2B5EF4-FFF2-40B4-BE49-F238E27FC236}">
                <a16:creationId xmlns:a16="http://schemas.microsoft.com/office/drawing/2014/main" id="{2B417837-E380-EC4D-A003-A2D82564BDDC}"/>
              </a:ext>
            </a:extLst>
          </p:cNvPr>
          <p:cNvSpPr txBox="1"/>
          <p:nvPr/>
        </p:nvSpPr>
        <p:spPr>
          <a:xfrm>
            <a:off x="373882" y="1898166"/>
            <a:ext cx="2173298" cy="600164"/>
          </a:xfrm>
          <a:prstGeom prst="rect">
            <a:avLst/>
          </a:prstGeom>
          <a:noFill/>
        </p:spPr>
        <p:txBody>
          <a:bodyPr wrap="square" rtlCol="0" anchor="t">
            <a:spAutoFit/>
          </a:bodyPr>
          <a:lstStyle/>
          <a:p>
            <a:pPr>
              <a:lnSpc>
                <a:spcPct val="150000"/>
              </a:lnSpc>
            </a:pPr>
            <a:r>
              <a:rPr lang="ja-JP" altLang="en-US" sz="1200" b="1" dirty="0">
                <a:solidFill>
                  <a:srgbClr val="404040"/>
                </a:solidFill>
                <a:latin typeface="Meiryo" panose="020B0604030504040204" pitchFamily="34" charset="-128"/>
                <a:ea typeface="Meiryo" panose="020B0604030504040204" pitchFamily="34" charset="-128"/>
                <a:cs typeface="メイリオ"/>
              </a:rPr>
              <a:t>ギャップ</a:t>
            </a:r>
            <a:endParaRPr lang="en-US" altLang="ja-JP" sz="1200" b="1" dirty="0">
              <a:solidFill>
                <a:srgbClr val="404040"/>
              </a:solidFill>
              <a:latin typeface="Meiryo" panose="020B0604030504040204" pitchFamily="34" charset="-128"/>
              <a:ea typeface="Meiryo" panose="020B0604030504040204" pitchFamily="34" charset="-128"/>
              <a:cs typeface="メイリオ"/>
            </a:endParaRPr>
          </a:p>
          <a:p>
            <a:pPr>
              <a:lnSpc>
                <a:spcPct val="150000"/>
              </a:lnSpc>
            </a:pPr>
            <a:r>
              <a:rPr kumimoji="1" lang="en-US" altLang="ja-JP" sz="1000" dirty="0">
                <a:solidFill>
                  <a:srgbClr val="404040"/>
                </a:solidFill>
                <a:latin typeface="Meiryo" panose="020B0604030504040204" pitchFamily="34" charset="-128"/>
                <a:ea typeface="Meiryo" panose="020B0604030504040204" pitchFamily="34" charset="-128"/>
                <a:cs typeface="メイリオ"/>
              </a:rPr>
              <a:t>※</a:t>
            </a:r>
            <a:r>
              <a:rPr kumimoji="1" lang="ja-JP" altLang="en-US" sz="1000" dirty="0">
                <a:solidFill>
                  <a:srgbClr val="404040"/>
                </a:solidFill>
                <a:latin typeface="Meiryo" panose="020B0604030504040204" pitchFamily="34" charset="-128"/>
                <a:ea typeface="Meiryo" panose="020B0604030504040204" pitchFamily="34" charset="-128"/>
                <a:cs typeface="メイリオ"/>
              </a:rPr>
              <a:t>目標と現状のギャップ</a:t>
            </a:r>
          </a:p>
        </p:txBody>
      </p:sp>
      <p:cxnSp>
        <p:nvCxnSpPr>
          <p:cNvPr id="32" name="直線コネクタ 31">
            <a:extLst>
              <a:ext uri="{FF2B5EF4-FFF2-40B4-BE49-F238E27FC236}">
                <a16:creationId xmlns:a16="http://schemas.microsoft.com/office/drawing/2014/main" id="{63C4C468-50B6-1443-890C-F18A8F772F56}"/>
              </a:ext>
            </a:extLst>
          </p:cNvPr>
          <p:cNvCxnSpPr>
            <a:cxnSpLocks/>
          </p:cNvCxnSpPr>
          <p:nvPr/>
        </p:nvCxnSpPr>
        <p:spPr>
          <a:xfrm>
            <a:off x="6216945" y="2402094"/>
            <a:ext cx="0" cy="2357869"/>
          </a:xfrm>
          <a:prstGeom prst="line">
            <a:avLst/>
          </a:prstGeom>
          <a:ln w="12700" cmpd="sng">
            <a:solidFill>
              <a:schemeClr val="tx1">
                <a:lumMod val="85000"/>
                <a:lumOff val="15000"/>
              </a:schemeClr>
            </a:solidFill>
            <a:prstDash val="sys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33" name="テキスト ボックス 32">
            <a:extLst>
              <a:ext uri="{FF2B5EF4-FFF2-40B4-BE49-F238E27FC236}">
                <a16:creationId xmlns:a16="http://schemas.microsoft.com/office/drawing/2014/main" id="{0E15FD43-8692-1D4A-A2BD-FFDB453D52E9}"/>
              </a:ext>
            </a:extLst>
          </p:cNvPr>
          <p:cNvSpPr txBox="1"/>
          <p:nvPr/>
        </p:nvSpPr>
        <p:spPr>
          <a:xfrm>
            <a:off x="6253539" y="2441428"/>
            <a:ext cx="2892138" cy="369332"/>
          </a:xfrm>
          <a:prstGeom prst="rect">
            <a:avLst/>
          </a:prstGeom>
          <a:noFill/>
        </p:spPr>
        <p:txBody>
          <a:bodyPr wrap="none" rtlCol="0" anchor="t">
            <a:spAutoFit/>
          </a:bodyPr>
          <a:lstStyle/>
          <a:p>
            <a:pPr>
              <a:lnSpc>
                <a:spcPct val="150000"/>
              </a:lnSpc>
            </a:pPr>
            <a:r>
              <a:rPr lang="ja-JP" altLang="en-US" sz="1200" b="1" dirty="0">
                <a:solidFill>
                  <a:srgbClr val="404040"/>
                </a:solidFill>
                <a:latin typeface="Meiryo" panose="020B0604030504040204" pitchFamily="34" charset="-128"/>
                <a:ea typeface="Meiryo" panose="020B0604030504040204" pitchFamily="34" charset="-128"/>
                <a:cs typeface="メイリオ"/>
              </a:rPr>
              <a:t>意思</a:t>
            </a:r>
            <a:r>
              <a:rPr lang="en-US" altLang="ja-JP" sz="1200" b="1" dirty="0">
                <a:solidFill>
                  <a:srgbClr val="404040"/>
                </a:solidFill>
                <a:latin typeface="Meiryo" panose="020B0604030504040204" pitchFamily="34" charset="-128"/>
                <a:ea typeface="Meiryo" panose="020B0604030504040204" pitchFamily="34" charset="-128"/>
                <a:cs typeface="メイリオ"/>
              </a:rPr>
              <a:t>/</a:t>
            </a:r>
            <a:r>
              <a:rPr lang="ja-JP" altLang="en-US" sz="1200" b="1" dirty="0">
                <a:solidFill>
                  <a:srgbClr val="404040"/>
                </a:solidFill>
                <a:latin typeface="Meiryo" panose="020B0604030504040204" pitchFamily="34" charset="-128"/>
                <a:ea typeface="Meiryo" panose="020B0604030504040204" pitchFamily="34" charset="-128"/>
                <a:cs typeface="メイリオ"/>
              </a:rPr>
              <a:t>行動計画</a:t>
            </a:r>
            <a:r>
              <a:rPr kumimoji="1" lang="ja-JP" altLang="en-US" sz="1100" dirty="0">
                <a:solidFill>
                  <a:srgbClr val="404040"/>
                </a:solidFill>
                <a:latin typeface="Meiryo" panose="020B0604030504040204" pitchFamily="34" charset="-128"/>
                <a:ea typeface="Meiryo" panose="020B0604030504040204" pitchFamily="34" charset="-128"/>
                <a:cs typeface="メイリオ"/>
                <a:sym typeface="Wingdings" pitchFamily="2" charset="2"/>
              </a:rPr>
              <a:t>（</a:t>
            </a:r>
            <a:r>
              <a:rPr kumimoji="1" lang="ja-JP" altLang="en-US" sz="1100" dirty="0">
                <a:solidFill>
                  <a:srgbClr val="404040"/>
                </a:solidFill>
                <a:latin typeface="Meiryo" panose="020B0604030504040204" pitchFamily="34" charset="-128"/>
                <a:ea typeface="Meiryo" panose="020B0604030504040204" pitchFamily="34" charset="-128"/>
                <a:cs typeface="メイリオ"/>
              </a:rPr>
              <a:t>意思の確認と行動計画）</a:t>
            </a:r>
          </a:p>
        </p:txBody>
      </p:sp>
      <p:cxnSp>
        <p:nvCxnSpPr>
          <p:cNvPr id="34" name="直線コネクタ 33">
            <a:extLst>
              <a:ext uri="{FF2B5EF4-FFF2-40B4-BE49-F238E27FC236}">
                <a16:creationId xmlns:a16="http://schemas.microsoft.com/office/drawing/2014/main" id="{E104499F-8FAB-2042-9E15-22DBCF88EDBE}"/>
              </a:ext>
            </a:extLst>
          </p:cNvPr>
          <p:cNvCxnSpPr>
            <a:cxnSpLocks/>
            <a:endCxn id="5" idx="3"/>
          </p:cNvCxnSpPr>
          <p:nvPr/>
        </p:nvCxnSpPr>
        <p:spPr>
          <a:xfrm flipH="1">
            <a:off x="2611887" y="6131751"/>
            <a:ext cx="213868" cy="0"/>
          </a:xfrm>
          <a:prstGeom prst="line">
            <a:avLst/>
          </a:prstGeom>
          <a:ln w="12700" cmpd="sng">
            <a:solidFill>
              <a:srgbClr val="E8805F"/>
            </a:solidFill>
            <a:prstDash val="sysDot"/>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5" name="直線コネクタ 34">
            <a:extLst>
              <a:ext uri="{FF2B5EF4-FFF2-40B4-BE49-F238E27FC236}">
                <a16:creationId xmlns:a16="http://schemas.microsoft.com/office/drawing/2014/main" id="{67ECAEDD-6B15-2D43-830E-11F02BA02D99}"/>
              </a:ext>
            </a:extLst>
          </p:cNvPr>
          <p:cNvCxnSpPr>
            <a:cxnSpLocks/>
          </p:cNvCxnSpPr>
          <p:nvPr/>
        </p:nvCxnSpPr>
        <p:spPr>
          <a:xfrm flipH="1">
            <a:off x="2611887" y="1044923"/>
            <a:ext cx="213868" cy="0"/>
          </a:xfrm>
          <a:prstGeom prst="line">
            <a:avLst/>
          </a:prstGeom>
          <a:ln w="12700" cmpd="sng">
            <a:solidFill>
              <a:srgbClr val="E8805F"/>
            </a:solidFill>
            <a:prstDash val="sysDot"/>
            <a:headEnd type="none"/>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525143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正方形/長方形 32">
            <a:extLst>
              <a:ext uri="{FF2B5EF4-FFF2-40B4-BE49-F238E27FC236}">
                <a16:creationId xmlns:a16="http://schemas.microsoft.com/office/drawing/2014/main" id="{2354F6F3-1902-724D-971C-527002EE1C8D}"/>
              </a:ext>
            </a:extLst>
          </p:cNvPr>
          <p:cNvSpPr/>
          <p:nvPr/>
        </p:nvSpPr>
        <p:spPr>
          <a:xfrm>
            <a:off x="348851" y="686423"/>
            <a:ext cx="9219861" cy="5803829"/>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Meiryo" panose="020B0604030504040204" pitchFamily="34" charset="-128"/>
              <a:ea typeface="Meiryo" panose="020B0604030504040204" pitchFamily="34" charset="-128"/>
            </a:endParaRPr>
          </a:p>
        </p:txBody>
      </p:sp>
      <p:sp>
        <p:nvSpPr>
          <p:cNvPr id="5" name="テキスト ボックス 4">
            <a:extLst>
              <a:ext uri="{FF2B5EF4-FFF2-40B4-BE49-F238E27FC236}">
                <a16:creationId xmlns:a16="http://schemas.microsoft.com/office/drawing/2014/main" id="{5973612A-87E8-F44C-938C-29D7F66E67C5}"/>
              </a:ext>
            </a:extLst>
          </p:cNvPr>
          <p:cNvSpPr txBox="1"/>
          <p:nvPr/>
        </p:nvSpPr>
        <p:spPr>
          <a:xfrm>
            <a:off x="441854" y="783081"/>
            <a:ext cx="1315129" cy="246221"/>
          </a:xfrm>
          <a:prstGeom prst="rect">
            <a:avLst/>
          </a:prstGeom>
          <a:noFill/>
        </p:spPr>
        <p:txBody>
          <a:bodyPr wrap="square" rtlCol="0" anchor="t">
            <a:spAutoFit/>
          </a:bodyPr>
          <a:lstStyle/>
          <a:p>
            <a:r>
              <a:rPr kumimoji="1" lang="ja-JP" altLang="en-US" sz="1000" b="1" dirty="0">
                <a:solidFill>
                  <a:schemeClr val="tx1">
                    <a:lumMod val="75000"/>
                    <a:lumOff val="25000"/>
                  </a:schemeClr>
                </a:solidFill>
                <a:latin typeface="Meiryo" panose="020B0604030504040204" pitchFamily="34" charset="-128"/>
                <a:ea typeface="Meiryo" panose="020B0604030504040204" pitchFamily="34" charset="-128"/>
                <a:cs typeface="メイリオ"/>
              </a:rPr>
              <a:t>ターゲット</a:t>
            </a:r>
          </a:p>
        </p:txBody>
      </p:sp>
      <p:cxnSp>
        <p:nvCxnSpPr>
          <p:cNvPr id="7" name="直線コネクタ 6">
            <a:extLst>
              <a:ext uri="{FF2B5EF4-FFF2-40B4-BE49-F238E27FC236}">
                <a16:creationId xmlns:a16="http://schemas.microsoft.com/office/drawing/2014/main" id="{D1ECE3CB-D976-9D4D-BC07-197BEE092908}"/>
              </a:ext>
            </a:extLst>
          </p:cNvPr>
          <p:cNvCxnSpPr>
            <a:cxnSpLocks/>
          </p:cNvCxnSpPr>
          <p:nvPr/>
        </p:nvCxnSpPr>
        <p:spPr>
          <a:xfrm>
            <a:off x="337288" y="2137381"/>
            <a:ext cx="3929539"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9" name="直線コネクタ 8">
            <a:extLst>
              <a:ext uri="{FF2B5EF4-FFF2-40B4-BE49-F238E27FC236}">
                <a16:creationId xmlns:a16="http://schemas.microsoft.com/office/drawing/2014/main" id="{7FEFAA29-7138-9D48-BF10-A2476AE9AA85}"/>
              </a:ext>
            </a:extLst>
          </p:cNvPr>
          <p:cNvCxnSpPr/>
          <p:nvPr/>
        </p:nvCxnSpPr>
        <p:spPr>
          <a:xfrm>
            <a:off x="4266827" y="686424"/>
            <a:ext cx="0" cy="5803829"/>
          </a:xfrm>
          <a:prstGeom prst="line">
            <a:avLst/>
          </a:prstGeom>
          <a:ln w="1905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1" name="テキスト ボックス 10">
            <a:extLst>
              <a:ext uri="{FF2B5EF4-FFF2-40B4-BE49-F238E27FC236}">
                <a16:creationId xmlns:a16="http://schemas.microsoft.com/office/drawing/2014/main" id="{E88F9D98-4F44-3D49-9859-D2C979F85771}"/>
              </a:ext>
            </a:extLst>
          </p:cNvPr>
          <p:cNvSpPr txBox="1"/>
          <p:nvPr/>
        </p:nvSpPr>
        <p:spPr>
          <a:xfrm>
            <a:off x="441854" y="2234039"/>
            <a:ext cx="1315129" cy="246221"/>
          </a:xfrm>
          <a:prstGeom prst="rect">
            <a:avLst/>
          </a:prstGeom>
          <a:noFill/>
        </p:spPr>
        <p:txBody>
          <a:bodyPr wrap="square" rtlCol="0" anchor="t">
            <a:spAutoFit/>
          </a:bodyPr>
          <a:lstStyle/>
          <a:p>
            <a:r>
              <a:rPr lang="ja-JP" altLang="en-US" sz="1000" b="1" dirty="0">
                <a:solidFill>
                  <a:schemeClr val="tx1">
                    <a:lumMod val="75000"/>
                    <a:lumOff val="25000"/>
                  </a:schemeClr>
                </a:solidFill>
                <a:latin typeface="Meiryo" panose="020B0604030504040204" pitchFamily="34" charset="-128"/>
                <a:ea typeface="Meiryo" panose="020B0604030504040204" pitchFamily="34" charset="-128"/>
                <a:cs typeface="メイリオ"/>
              </a:rPr>
              <a:t>コンセプト</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12" name="テキスト ボックス 11">
            <a:extLst>
              <a:ext uri="{FF2B5EF4-FFF2-40B4-BE49-F238E27FC236}">
                <a16:creationId xmlns:a16="http://schemas.microsoft.com/office/drawing/2014/main" id="{A26719C6-7AC0-804A-B119-7BE9462D476D}"/>
              </a:ext>
            </a:extLst>
          </p:cNvPr>
          <p:cNvSpPr txBox="1"/>
          <p:nvPr/>
        </p:nvSpPr>
        <p:spPr>
          <a:xfrm>
            <a:off x="441855" y="3684997"/>
            <a:ext cx="1315129" cy="246221"/>
          </a:xfrm>
          <a:prstGeom prst="rect">
            <a:avLst/>
          </a:prstGeom>
          <a:noFill/>
        </p:spPr>
        <p:txBody>
          <a:bodyPr wrap="square" rtlCol="0" anchor="t">
            <a:spAutoFit/>
          </a:bodyPr>
          <a:lstStyle/>
          <a:p>
            <a:r>
              <a:rPr lang="ja-JP" altLang="en-US" sz="1000" b="1" dirty="0">
                <a:solidFill>
                  <a:schemeClr val="tx1">
                    <a:lumMod val="75000"/>
                    <a:lumOff val="25000"/>
                  </a:schemeClr>
                </a:solidFill>
                <a:latin typeface="Meiryo" panose="020B0604030504040204" pitchFamily="34" charset="-128"/>
                <a:ea typeface="Meiryo" panose="020B0604030504040204" pitchFamily="34" charset="-128"/>
                <a:cs typeface="メイリオ"/>
              </a:rPr>
              <a:t>訴求ポイント</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13" name="テキスト ボックス 12">
            <a:extLst>
              <a:ext uri="{FF2B5EF4-FFF2-40B4-BE49-F238E27FC236}">
                <a16:creationId xmlns:a16="http://schemas.microsoft.com/office/drawing/2014/main" id="{CD4E5D0E-5D08-E049-A736-C2D791886774}"/>
              </a:ext>
            </a:extLst>
          </p:cNvPr>
          <p:cNvSpPr txBox="1"/>
          <p:nvPr/>
        </p:nvSpPr>
        <p:spPr>
          <a:xfrm>
            <a:off x="441855" y="5135954"/>
            <a:ext cx="1315129" cy="246221"/>
          </a:xfrm>
          <a:prstGeom prst="rect">
            <a:avLst/>
          </a:prstGeom>
          <a:noFill/>
        </p:spPr>
        <p:txBody>
          <a:bodyPr wrap="square" rtlCol="0" anchor="t">
            <a:spAutoFit/>
          </a:bodyPr>
          <a:lstStyle/>
          <a:p>
            <a:r>
              <a:rPr kumimoji="1" lang="ja-JP" altLang="en-US" sz="1000" b="1" dirty="0">
                <a:solidFill>
                  <a:schemeClr val="tx1">
                    <a:lumMod val="75000"/>
                    <a:lumOff val="25000"/>
                  </a:schemeClr>
                </a:solidFill>
                <a:latin typeface="Meiryo" panose="020B0604030504040204" pitchFamily="34" charset="-128"/>
                <a:ea typeface="Meiryo" panose="020B0604030504040204" pitchFamily="34" charset="-128"/>
                <a:cs typeface="メイリオ"/>
              </a:rPr>
              <a:t>戦略上の目的</a:t>
            </a:r>
            <a:r>
              <a:rPr lang="en-US" altLang="ja-JP" sz="1000" b="1" dirty="0">
                <a:solidFill>
                  <a:schemeClr val="tx1">
                    <a:lumMod val="75000"/>
                    <a:lumOff val="25000"/>
                  </a:schemeClr>
                </a:solidFill>
                <a:latin typeface="Meiryo" panose="020B0604030504040204" pitchFamily="34" charset="-128"/>
                <a:ea typeface="Meiryo" panose="020B0604030504040204" pitchFamily="34" charset="-128"/>
                <a:cs typeface="メイリオ"/>
              </a:rPr>
              <a:t>/</a:t>
            </a:r>
            <a:r>
              <a:rPr lang="ja-JP" altLang="en-US" sz="1000" b="1" dirty="0">
                <a:solidFill>
                  <a:schemeClr val="tx1">
                    <a:lumMod val="75000"/>
                    <a:lumOff val="25000"/>
                  </a:schemeClr>
                </a:solidFill>
                <a:latin typeface="Meiryo" panose="020B0604030504040204" pitchFamily="34" charset="-128"/>
                <a:ea typeface="Meiryo" panose="020B0604030504040204" pitchFamily="34" charset="-128"/>
                <a:cs typeface="メイリオ"/>
              </a:rPr>
              <a:t>目標</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cxnSp>
        <p:nvCxnSpPr>
          <p:cNvPr id="14" name="直線コネクタ 13">
            <a:extLst>
              <a:ext uri="{FF2B5EF4-FFF2-40B4-BE49-F238E27FC236}">
                <a16:creationId xmlns:a16="http://schemas.microsoft.com/office/drawing/2014/main" id="{BF37F441-33DB-544A-9E31-BF13B7B2848A}"/>
              </a:ext>
            </a:extLst>
          </p:cNvPr>
          <p:cNvCxnSpPr>
            <a:cxnSpLocks/>
          </p:cNvCxnSpPr>
          <p:nvPr/>
        </p:nvCxnSpPr>
        <p:spPr>
          <a:xfrm>
            <a:off x="348854" y="3588339"/>
            <a:ext cx="9219859"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5" name="直線コネクタ 14">
            <a:extLst>
              <a:ext uri="{FF2B5EF4-FFF2-40B4-BE49-F238E27FC236}">
                <a16:creationId xmlns:a16="http://schemas.microsoft.com/office/drawing/2014/main" id="{EEA8151E-C0C8-7043-B95E-20BB3D39CBE6}"/>
              </a:ext>
            </a:extLst>
          </p:cNvPr>
          <p:cNvCxnSpPr>
            <a:cxnSpLocks/>
          </p:cNvCxnSpPr>
          <p:nvPr/>
        </p:nvCxnSpPr>
        <p:spPr>
          <a:xfrm>
            <a:off x="348852" y="5039296"/>
            <a:ext cx="9219861"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6" name="テキスト ボックス 15">
            <a:extLst>
              <a:ext uri="{FF2B5EF4-FFF2-40B4-BE49-F238E27FC236}">
                <a16:creationId xmlns:a16="http://schemas.microsoft.com/office/drawing/2014/main" id="{6A861529-881E-7648-AAE8-889B12813483}"/>
              </a:ext>
            </a:extLst>
          </p:cNvPr>
          <p:cNvSpPr txBox="1"/>
          <p:nvPr/>
        </p:nvSpPr>
        <p:spPr>
          <a:xfrm>
            <a:off x="4378600" y="777540"/>
            <a:ext cx="1315129" cy="246221"/>
          </a:xfrm>
          <a:prstGeom prst="rect">
            <a:avLst/>
          </a:prstGeom>
          <a:noFill/>
        </p:spPr>
        <p:txBody>
          <a:bodyPr wrap="square" rtlCol="0" anchor="t">
            <a:spAutoFit/>
          </a:bodyPr>
          <a:lstStyle/>
          <a:p>
            <a:r>
              <a:rPr lang="ja-JP" altLang="en-US" sz="1000" b="1" dirty="0">
                <a:solidFill>
                  <a:schemeClr val="tx1">
                    <a:lumMod val="75000"/>
                    <a:lumOff val="25000"/>
                  </a:schemeClr>
                </a:solidFill>
                <a:latin typeface="Meiryo" panose="020B0604030504040204" pitchFamily="34" charset="-128"/>
                <a:ea typeface="Meiryo" panose="020B0604030504040204" pitchFamily="34" charset="-128"/>
                <a:cs typeface="メイリオ"/>
              </a:rPr>
              <a:t>商品スケッチ</a:t>
            </a:r>
            <a:endParaRPr kumimoji="1" lang="ja-JP" altLang="en-US" sz="1000" b="1"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cxnSp>
        <p:nvCxnSpPr>
          <p:cNvPr id="17" name="直線コネクタ 16">
            <a:extLst>
              <a:ext uri="{FF2B5EF4-FFF2-40B4-BE49-F238E27FC236}">
                <a16:creationId xmlns:a16="http://schemas.microsoft.com/office/drawing/2014/main" id="{5B0319CB-CE65-0741-89AF-697D5A3FA27A}"/>
              </a:ext>
            </a:extLst>
          </p:cNvPr>
          <p:cNvCxnSpPr>
            <a:cxnSpLocks/>
          </p:cNvCxnSpPr>
          <p:nvPr/>
        </p:nvCxnSpPr>
        <p:spPr>
          <a:xfrm>
            <a:off x="6917770" y="3588337"/>
            <a:ext cx="0" cy="2901916"/>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8" name="テキスト ボックス 17">
            <a:extLst>
              <a:ext uri="{FF2B5EF4-FFF2-40B4-BE49-F238E27FC236}">
                <a16:creationId xmlns:a16="http://schemas.microsoft.com/office/drawing/2014/main" id="{F26A0943-BFCC-AA45-AB31-577A4C392676}"/>
              </a:ext>
            </a:extLst>
          </p:cNvPr>
          <p:cNvSpPr txBox="1"/>
          <p:nvPr/>
        </p:nvSpPr>
        <p:spPr>
          <a:xfrm>
            <a:off x="4378600" y="3684996"/>
            <a:ext cx="1315129" cy="246221"/>
          </a:xfrm>
          <a:prstGeom prst="rect">
            <a:avLst/>
          </a:prstGeom>
          <a:noFill/>
        </p:spPr>
        <p:txBody>
          <a:bodyPr wrap="square" rtlCol="0" anchor="t">
            <a:spAutoFit/>
          </a:bodyPr>
          <a:lstStyle/>
          <a:p>
            <a:r>
              <a:rPr kumimoji="1" lang="ja-JP" altLang="en-US" sz="1000" b="1" dirty="0">
                <a:solidFill>
                  <a:schemeClr val="tx1">
                    <a:lumMod val="75000"/>
                    <a:lumOff val="25000"/>
                  </a:schemeClr>
                </a:solidFill>
                <a:latin typeface="Meiryo" panose="020B0604030504040204" pitchFamily="34" charset="-128"/>
                <a:ea typeface="Meiryo" panose="020B0604030504040204" pitchFamily="34" charset="-128"/>
                <a:cs typeface="メイリオ"/>
              </a:rPr>
              <a:t>製品</a:t>
            </a:r>
          </a:p>
        </p:txBody>
      </p:sp>
      <p:sp>
        <p:nvSpPr>
          <p:cNvPr id="19" name="テキスト ボックス 18">
            <a:extLst>
              <a:ext uri="{FF2B5EF4-FFF2-40B4-BE49-F238E27FC236}">
                <a16:creationId xmlns:a16="http://schemas.microsoft.com/office/drawing/2014/main" id="{A1908DE7-1F27-AE42-A157-82969D0DAB25}"/>
              </a:ext>
            </a:extLst>
          </p:cNvPr>
          <p:cNvSpPr txBox="1"/>
          <p:nvPr/>
        </p:nvSpPr>
        <p:spPr>
          <a:xfrm>
            <a:off x="7010405" y="3679453"/>
            <a:ext cx="1315129" cy="246221"/>
          </a:xfrm>
          <a:prstGeom prst="rect">
            <a:avLst/>
          </a:prstGeom>
          <a:noFill/>
        </p:spPr>
        <p:txBody>
          <a:bodyPr wrap="square" rtlCol="0" anchor="t">
            <a:spAutoFit/>
          </a:bodyPr>
          <a:lstStyle/>
          <a:p>
            <a:r>
              <a:rPr lang="ja-JP" altLang="en-US" sz="1000" b="1" dirty="0">
                <a:solidFill>
                  <a:schemeClr val="tx1">
                    <a:lumMod val="75000"/>
                    <a:lumOff val="25000"/>
                  </a:schemeClr>
                </a:solidFill>
                <a:latin typeface="Meiryo" panose="020B0604030504040204" pitchFamily="34" charset="-128"/>
                <a:ea typeface="Meiryo" panose="020B0604030504040204" pitchFamily="34" charset="-128"/>
                <a:cs typeface="メイリオ"/>
              </a:rPr>
              <a:t>価格</a:t>
            </a:r>
            <a:endParaRPr kumimoji="1" lang="ja-JP" altLang="en-US" sz="1000" b="1"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20" name="テキスト ボックス 19">
            <a:extLst>
              <a:ext uri="{FF2B5EF4-FFF2-40B4-BE49-F238E27FC236}">
                <a16:creationId xmlns:a16="http://schemas.microsoft.com/office/drawing/2014/main" id="{E826298B-25AC-3E42-9071-E6AA0F9498AE}"/>
              </a:ext>
            </a:extLst>
          </p:cNvPr>
          <p:cNvSpPr txBox="1"/>
          <p:nvPr/>
        </p:nvSpPr>
        <p:spPr>
          <a:xfrm>
            <a:off x="4378600" y="5145440"/>
            <a:ext cx="1315129" cy="246221"/>
          </a:xfrm>
          <a:prstGeom prst="rect">
            <a:avLst/>
          </a:prstGeom>
          <a:noFill/>
        </p:spPr>
        <p:txBody>
          <a:bodyPr wrap="square" rtlCol="0" anchor="t">
            <a:spAutoFit/>
          </a:bodyPr>
          <a:lstStyle/>
          <a:p>
            <a:r>
              <a:rPr lang="ja-JP" altLang="en-US" sz="1000" b="1" dirty="0">
                <a:solidFill>
                  <a:schemeClr val="tx1">
                    <a:lumMod val="75000"/>
                    <a:lumOff val="25000"/>
                  </a:schemeClr>
                </a:solidFill>
                <a:latin typeface="Meiryo" panose="020B0604030504040204" pitchFamily="34" charset="-128"/>
                <a:ea typeface="Meiryo" panose="020B0604030504040204" pitchFamily="34" charset="-128"/>
                <a:cs typeface="メイリオ"/>
              </a:rPr>
              <a:t>流通</a:t>
            </a:r>
            <a:endParaRPr kumimoji="1" lang="ja-JP" altLang="en-US" sz="1000" b="1"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21" name="テキスト ボックス 20">
            <a:extLst>
              <a:ext uri="{FF2B5EF4-FFF2-40B4-BE49-F238E27FC236}">
                <a16:creationId xmlns:a16="http://schemas.microsoft.com/office/drawing/2014/main" id="{3C8840F8-54A3-A041-89C8-14A2C4DEF9E8}"/>
              </a:ext>
            </a:extLst>
          </p:cNvPr>
          <p:cNvSpPr txBox="1"/>
          <p:nvPr/>
        </p:nvSpPr>
        <p:spPr>
          <a:xfrm>
            <a:off x="7010405" y="5139898"/>
            <a:ext cx="1315129" cy="246221"/>
          </a:xfrm>
          <a:prstGeom prst="rect">
            <a:avLst/>
          </a:prstGeom>
          <a:noFill/>
        </p:spPr>
        <p:txBody>
          <a:bodyPr wrap="square" rtlCol="0" anchor="t">
            <a:spAutoFit/>
          </a:bodyPr>
          <a:lstStyle/>
          <a:p>
            <a:r>
              <a:rPr kumimoji="1" lang="ja-JP" altLang="en-US" sz="1000" b="1" dirty="0">
                <a:solidFill>
                  <a:schemeClr val="tx1">
                    <a:lumMod val="75000"/>
                    <a:lumOff val="25000"/>
                  </a:schemeClr>
                </a:solidFill>
                <a:latin typeface="Meiryo" panose="020B0604030504040204" pitchFamily="34" charset="-128"/>
                <a:ea typeface="Meiryo" panose="020B0604030504040204" pitchFamily="34" charset="-128"/>
                <a:cs typeface="メイリオ"/>
              </a:rPr>
              <a:t>販売促進</a:t>
            </a:r>
          </a:p>
        </p:txBody>
      </p:sp>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1266693" cy="276999"/>
          </a:xfrm>
          <a:prstGeom prst="rect">
            <a:avLst/>
          </a:prstGeom>
          <a:noFill/>
        </p:spPr>
        <p:txBody>
          <a:bodyPr wrap="none" rtlCol="0">
            <a:spAutoFit/>
          </a:bodyPr>
          <a:lstStyle/>
          <a:p>
            <a:r>
              <a:rPr kumimoji="1" lang="en-US" altLang="ja-JP" sz="1200" b="1" dirty="0">
                <a:solidFill>
                  <a:schemeClr val="tx1">
                    <a:lumMod val="75000"/>
                    <a:lumOff val="25000"/>
                  </a:schemeClr>
                </a:solidFill>
                <a:latin typeface="Meiryo" panose="020B0604030504040204" pitchFamily="34" charset="-128"/>
                <a:ea typeface="Meiryo" panose="020B0604030504040204" pitchFamily="34" charset="-128"/>
              </a:rPr>
              <a:t>67_</a:t>
            </a:r>
            <a:r>
              <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rPr>
              <a:t>商品企画書</a:t>
            </a:r>
          </a:p>
        </p:txBody>
      </p:sp>
    </p:spTree>
    <p:extLst>
      <p:ext uri="{BB962C8B-B14F-4D97-AF65-F5344CB8AC3E}">
        <p14:creationId xmlns:p14="http://schemas.microsoft.com/office/powerpoint/2010/main" val="403640153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1574470" cy="276999"/>
          </a:xfrm>
          <a:prstGeom prst="rect">
            <a:avLst/>
          </a:prstGeom>
          <a:noFill/>
        </p:spPr>
        <p:txBody>
          <a:bodyPr wrap="none" rtlCol="0">
            <a:spAutoFit/>
          </a:bodyPr>
          <a:lstStyle/>
          <a:p>
            <a:r>
              <a:rPr kumimoji="1" lang="en-US" altLang="ja-JP" sz="1200" b="1" dirty="0">
                <a:solidFill>
                  <a:schemeClr val="tx1">
                    <a:lumMod val="75000"/>
                    <a:lumOff val="25000"/>
                  </a:schemeClr>
                </a:solidFill>
                <a:latin typeface="Meiryo" panose="020B0604030504040204" pitchFamily="34" charset="-128"/>
                <a:ea typeface="Meiryo" panose="020B0604030504040204" pitchFamily="34" charset="-128"/>
              </a:rPr>
              <a:t>68_</a:t>
            </a:r>
            <a:r>
              <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rPr>
              <a:t>イベント企画書</a:t>
            </a:r>
          </a:p>
        </p:txBody>
      </p:sp>
      <p:sp>
        <p:nvSpPr>
          <p:cNvPr id="49" name="二等辺三角形 17">
            <a:extLst>
              <a:ext uri="{FF2B5EF4-FFF2-40B4-BE49-F238E27FC236}">
                <a16:creationId xmlns:a16="http://schemas.microsoft.com/office/drawing/2014/main" id="{56E6B406-C434-7C4F-A109-5F261E4A2442}"/>
              </a:ext>
            </a:extLst>
          </p:cNvPr>
          <p:cNvSpPr/>
          <p:nvPr/>
        </p:nvSpPr>
        <p:spPr>
          <a:xfrm rot="5400000">
            <a:off x="4426850" y="3486544"/>
            <a:ext cx="1060704" cy="217048"/>
          </a:xfrm>
          <a:prstGeom prst="triangl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E1770B24-0DF6-4243-B8F9-679D1AAC83A0}"/>
              </a:ext>
            </a:extLst>
          </p:cNvPr>
          <p:cNvSpPr/>
          <p:nvPr/>
        </p:nvSpPr>
        <p:spPr>
          <a:xfrm>
            <a:off x="5160509" y="686423"/>
            <a:ext cx="4408205" cy="402072"/>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8" name="テキスト ボックス 37">
            <a:extLst>
              <a:ext uri="{FF2B5EF4-FFF2-40B4-BE49-F238E27FC236}">
                <a16:creationId xmlns:a16="http://schemas.microsoft.com/office/drawing/2014/main" id="{ED591F6E-7ED4-7F46-B240-826FBE34B1BB}"/>
              </a:ext>
            </a:extLst>
          </p:cNvPr>
          <p:cNvSpPr txBox="1"/>
          <p:nvPr/>
        </p:nvSpPr>
        <p:spPr>
          <a:xfrm>
            <a:off x="6265459" y="751247"/>
            <a:ext cx="2198307" cy="272424"/>
          </a:xfrm>
          <a:prstGeom prst="rect">
            <a:avLst/>
          </a:prstGeom>
          <a:noFill/>
        </p:spPr>
        <p:txBody>
          <a:bodyPr wrap="square" rtlCol="0" anchor="ctr">
            <a:spAutoFit/>
          </a:bodyPr>
          <a:lstStyle/>
          <a:p>
            <a:pPr algn="ctr"/>
            <a:r>
              <a:rPr lang="ja-JP" altLang="en-US" sz="1000" dirty="0">
                <a:solidFill>
                  <a:schemeClr val="tx1">
                    <a:lumMod val="75000"/>
                    <a:lumOff val="25000"/>
                  </a:schemeClr>
                </a:solidFill>
                <a:latin typeface="メイリオ"/>
                <a:ea typeface="メイリオ"/>
                <a:cs typeface="メイリオ"/>
              </a:rPr>
              <a:t>イベント概要</a:t>
            </a:r>
            <a:endParaRPr kumimoji="1" lang="ja-JP" altLang="en-US" sz="1200" dirty="0">
              <a:solidFill>
                <a:schemeClr val="tx1">
                  <a:lumMod val="75000"/>
                  <a:lumOff val="25000"/>
                </a:schemeClr>
              </a:solidFill>
              <a:latin typeface="メイリオ"/>
              <a:ea typeface="メイリオ"/>
              <a:cs typeface="メイリオ"/>
            </a:endParaRPr>
          </a:p>
        </p:txBody>
      </p:sp>
      <p:cxnSp>
        <p:nvCxnSpPr>
          <p:cNvPr id="39" name="直線コネクタ 38">
            <a:extLst>
              <a:ext uri="{FF2B5EF4-FFF2-40B4-BE49-F238E27FC236}">
                <a16:creationId xmlns:a16="http://schemas.microsoft.com/office/drawing/2014/main" id="{D8764444-8B71-754C-A54B-EA4EF4C26DCD}"/>
              </a:ext>
            </a:extLst>
          </p:cNvPr>
          <p:cNvCxnSpPr/>
          <p:nvPr/>
        </p:nvCxnSpPr>
        <p:spPr>
          <a:xfrm>
            <a:off x="5160508" y="686423"/>
            <a:ext cx="440820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40" name="直線コネクタ 39">
            <a:extLst>
              <a:ext uri="{FF2B5EF4-FFF2-40B4-BE49-F238E27FC236}">
                <a16:creationId xmlns:a16="http://schemas.microsoft.com/office/drawing/2014/main" id="{077AC9AA-BF41-564B-AB99-B726924FE010}"/>
              </a:ext>
            </a:extLst>
          </p:cNvPr>
          <p:cNvCxnSpPr/>
          <p:nvPr/>
        </p:nvCxnSpPr>
        <p:spPr>
          <a:xfrm>
            <a:off x="5160508" y="1088495"/>
            <a:ext cx="440820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29" name="正方形/長方形 28">
            <a:extLst>
              <a:ext uri="{FF2B5EF4-FFF2-40B4-BE49-F238E27FC236}">
                <a16:creationId xmlns:a16="http://schemas.microsoft.com/office/drawing/2014/main" id="{451F4CAA-2592-7B43-8C5D-36329CD95D52}"/>
              </a:ext>
            </a:extLst>
          </p:cNvPr>
          <p:cNvSpPr/>
          <p:nvPr/>
        </p:nvSpPr>
        <p:spPr>
          <a:xfrm>
            <a:off x="341130" y="686424"/>
            <a:ext cx="1276054" cy="5803828"/>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1" name="テキスト ボックス 30">
            <a:extLst>
              <a:ext uri="{FF2B5EF4-FFF2-40B4-BE49-F238E27FC236}">
                <a16:creationId xmlns:a16="http://schemas.microsoft.com/office/drawing/2014/main" id="{529D4CB1-8C07-6F4B-8620-246FAF0BE34D}"/>
              </a:ext>
            </a:extLst>
          </p:cNvPr>
          <p:cNvSpPr txBox="1"/>
          <p:nvPr/>
        </p:nvSpPr>
        <p:spPr>
          <a:xfrm>
            <a:off x="342313" y="1275691"/>
            <a:ext cx="1264931" cy="272424"/>
          </a:xfrm>
          <a:prstGeom prst="rect">
            <a:avLst/>
          </a:prstGeom>
          <a:noFill/>
        </p:spPr>
        <p:txBody>
          <a:bodyPr wrap="square" rtlCol="0" anchor="ctr">
            <a:spAutoFit/>
          </a:bodyPr>
          <a:lstStyle/>
          <a:p>
            <a:pPr algn="ctr"/>
            <a:r>
              <a:rPr kumimoji="1" lang="ja-JP" altLang="en-US" sz="1000" dirty="0">
                <a:solidFill>
                  <a:schemeClr val="tx1">
                    <a:lumMod val="75000"/>
                    <a:lumOff val="25000"/>
                  </a:schemeClr>
                </a:solidFill>
                <a:latin typeface="メイリオ"/>
                <a:ea typeface="メイリオ"/>
                <a:cs typeface="メイリオ"/>
              </a:rPr>
              <a:t>ターゲット</a:t>
            </a:r>
          </a:p>
        </p:txBody>
      </p:sp>
      <p:cxnSp>
        <p:nvCxnSpPr>
          <p:cNvPr id="43" name="直線コネクタ 42">
            <a:extLst>
              <a:ext uri="{FF2B5EF4-FFF2-40B4-BE49-F238E27FC236}">
                <a16:creationId xmlns:a16="http://schemas.microsoft.com/office/drawing/2014/main" id="{91A9DE51-3E28-D845-9779-799A81EF397A}"/>
              </a:ext>
            </a:extLst>
          </p:cNvPr>
          <p:cNvCxnSpPr/>
          <p:nvPr/>
        </p:nvCxnSpPr>
        <p:spPr>
          <a:xfrm>
            <a:off x="1607244" y="686425"/>
            <a:ext cx="0" cy="5803827"/>
          </a:xfrm>
          <a:prstGeom prst="line">
            <a:avLst/>
          </a:prstGeom>
          <a:ln w="12700" cmpd="sng">
            <a:solidFill>
              <a:srgbClr val="404040"/>
            </a:solidFill>
            <a:prstDash val="sysDash"/>
          </a:ln>
          <a:effectLst/>
        </p:spPr>
        <p:style>
          <a:lnRef idx="2">
            <a:schemeClr val="accent1"/>
          </a:lnRef>
          <a:fillRef idx="0">
            <a:schemeClr val="accent1"/>
          </a:fillRef>
          <a:effectRef idx="1">
            <a:schemeClr val="accent1"/>
          </a:effectRef>
          <a:fontRef idx="minor">
            <a:schemeClr val="tx1"/>
          </a:fontRef>
        </p:style>
      </p:cxnSp>
      <p:sp>
        <p:nvSpPr>
          <p:cNvPr id="44" name="テキスト ボックス 43">
            <a:extLst>
              <a:ext uri="{FF2B5EF4-FFF2-40B4-BE49-F238E27FC236}">
                <a16:creationId xmlns:a16="http://schemas.microsoft.com/office/drawing/2014/main" id="{1C7FFACF-6B4D-B343-9845-8178134D3114}"/>
              </a:ext>
            </a:extLst>
          </p:cNvPr>
          <p:cNvSpPr txBox="1"/>
          <p:nvPr/>
        </p:nvSpPr>
        <p:spPr>
          <a:xfrm>
            <a:off x="342313" y="2726648"/>
            <a:ext cx="1264931" cy="272424"/>
          </a:xfrm>
          <a:prstGeom prst="rect">
            <a:avLst/>
          </a:prstGeom>
          <a:noFill/>
        </p:spPr>
        <p:txBody>
          <a:bodyPr wrap="square" rtlCol="0" anchor="ctr">
            <a:spAutoFit/>
          </a:bodyPr>
          <a:lstStyle/>
          <a:p>
            <a:pPr algn="ctr"/>
            <a:r>
              <a:rPr lang="ja-JP" altLang="en-US" sz="1000" dirty="0">
                <a:solidFill>
                  <a:schemeClr val="tx1">
                    <a:lumMod val="75000"/>
                    <a:lumOff val="25000"/>
                  </a:schemeClr>
                </a:solidFill>
                <a:latin typeface="メイリオ"/>
                <a:ea typeface="メイリオ"/>
                <a:cs typeface="メイリオ"/>
              </a:rPr>
              <a:t>コンセプト</a:t>
            </a:r>
            <a:endParaRPr kumimoji="1" lang="ja-JP" altLang="en-US" sz="1200" dirty="0">
              <a:solidFill>
                <a:schemeClr val="tx1">
                  <a:lumMod val="75000"/>
                  <a:lumOff val="25000"/>
                </a:schemeClr>
              </a:solidFill>
              <a:latin typeface="メイリオ"/>
              <a:ea typeface="メイリオ"/>
              <a:cs typeface="メイリオ"/>
            </a:endParaRPr>
          </a:p>
        </p:txBody>
      </p:sp>
      <p:sp>
        <p:nvSpPr>
          <p:cNvPr id="45" name="テキスト ボックス 44">
            <a:extLst>
              <a:ext uri="{FF2B5EF4-FFF2-40B4-BE49-F238E27FC236}">
                <a16:creationId xmlns:a16="http://schemas.microsoft.com/office/drawing/2014/main" id="{FC00A757-F579-C841-ACDD-306AF87EDD42}"/>
              </a:ext>
            </a:extLst>
          </p:cNvPr>
          <p:cNvSpPr txBox="1"/>
          <p:nvPr/>
        </p:nvSpPr>
        <p:spPr>
          <a:xfrm>
            <a:off x="342314" y="4177605"/>
            <a:ext cx="1264931" cy="272424"/>
          </a:xfrm>
          <a:prstGeom prst="rect">
            <a:avLst/>
          </a:prstGeom>
          <a:noFill/>
        </p:spPr>
        <p:txBody>
          <a:bodyPr wrap="square" rtlCol="0" anchor="ctr">
            <a:spAutoFit/>
          </a:bodyPr>
          <a:lstStyle/>
          <a:p>
            <a:pPr algn="ctr"/>
            <a:r>
              <a:rPr lang="ja-JP" altLang="en-US" sz="1000" dirty="0">
                <a:solidFill>
                  <a:schemeClr val="tx1">
                    <a:lumMod val="75000"/>
                    <a:lumOff val="25000"/>
                  </a:schemeClr>
                </a:solidFill>
                <a:latin typeface="メイリオ"/>
                <a:ea typeface="メイリオ"/>
                <a:cs typeface="メイリオ"/>
              </a:rPr>
              <a:t>狙い・目的</a:t>
            </a:r>
            <a:endParaRPr kumimoji="1" lang="ja-JP" altLang="en-US" sz="1200" dirty="0">
              <a:solidFill>
                <a:schemeClr val="tx1">
                  <a:lumMod val="75000"/>
                  <a:lumOff val="25000"/>
                </a:schemeClr>
              </a:solidFill>
              <a:latin typeface="メイリオ"/>
              <a:ea typeface="メイリオ"/>
              <a:cs typeface="メイリオ"/>
            </a:endParaRPr>
          </a:p>
        </p:txBody>
      </p:sp>
      <p:sp>
        <p:nvSpPr>
          <p:cNvPr id="46" name="テキスト ボックス 45">
            <a:extLst>
              <a:ext uri="{FF2B5EF4-FFF2-40B4-BE49-F238E27FC236}">
                <a16:creationId xmlns:a16="http://schemas.microsoft.com/office/drawing/2014/main" id="{25CF6899-F49E-2D49-96FF-A39F4633696B}"/>
              </a:ext>
            </a:extLst>
          </p:cNvPr>
          <p:cNvSpPr txBox="1"/>
          <p:nvPr/>
        </p:nvSpPr>
        <p:spPr>
          <a:xfrm>
            <a:off x="342314" y="5628561"/>
            <a:ext cx="1264931" cy="272424"/>
          </a:xfrm>
          <a:prstGeom prst="rect">
            <a:avLst/>
          </a:prstGeom>
          <a:noFill/>
        </p:spPr>
        <p:txBody>
          <a:bodyPr wrap="square" rtlCol="0" anchor="ctr">
            <a:spAutoFit/>
          </a:bodyPr>
          <a:lstStyle/>
          <a:p>
            <a:pPr algn="ctr"/>
            <a:r>
              <a:rPr lang="ja-JP" altLang="en-US" sz="1000" dirty="0">
                <a:solidFill>
                  <a:schemeClr val="tx1">
                    <a:lumMod val="75000"/>
                    <a:lumOff val="25000"/>
                  </a:schemeClr>
                </a:solidFill>
                <a:latin typeface="メイリオ"/>
                <a:ea typeface="メイリオ"/>
                <a:cs typeface="メイリオ"/>
              </a:rPr>
              <a:t>目標</a:t>
            </a:r>
            <a:endParaRPr kumimoji="1" lang="ja-JP" altLang="en-US" sz="1200" dirty="0">
              <a:solidFill>
                <a:schemeClr val="tx1">
                  <a:lumMod val="75000"/>
                  <a:lumOff val="25000"/>
                </a:schemeClr>
              </a:solidFill>
              <a:latin typeface="メイリオ"/>
              <a:ea typeface="メイリオ"/>
              <a:cs typeface="メイリオ"/>
            </a:endParaRPr>
          </a:p>
        </p:txBody>
      </p:sp>
      <p:cxnSp>
        <p:nvCxnSpPr>
          <p:cNvPr id="33" name="直線コネクタ 32">
            <a:extLst>
              <a:ext uri="{FF2B5EF4-FFF2-40B4-BE49-F238E27FC236}">
                <a16:creationId xmlns:a16="http://schemas.microsoft.com/office/drawing/2014/main" id="{F08B8B3B-650D-7245-B2C4-0BBFD9C58098}"/>
              </a:ext>
            </a:extLst>
          </p:cNvPr>
          <p:cNvCxnSpPr/>
          <p:nvPr/>
        </p:nvCxnSpPr>
        <p:spPr>
          <a:xfrm>
            <a:off x="336817" y="2137381"/>
            <a:ext cx="4385099"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47" name="直線コネクタ 46">
            <a:extLst>
              <a:ext uri="{FF2B5EF4-FFF2-40B4-BE49-F238E27FC236}">
                <a16:creationId xmlns:a16="http://schemas.microsoft.com/office/drawing/2014/main" id="{F0B3FF6B-8A77-A642-92F0-E817B120360C}"/>
              </a:ext>
            </a:extLst>
          </p:cNvPr>
          <p:cNvCxnSpPr/>
          <p:nvPr/>
        </p:nvCxnSpPr>
        <p:spPr>
          <a:xfrm>
            <a:off x="336817" y="3588338"/>
            <a:ext cx="4385099"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48" name="直線コネクタ 47">
            <a:extLst>
              <a:ext uri="{FF2B5EF4-FFF2-40B4-BE49-F238E27FC236}">
                <a16:creationId xmlns:a16="http://schemas.microsoft.com/office/drawing/2014/main" id="{E871F066-FA49-0C49-AB42-6750CFA3B6B1}"/>
              </a:ext>
            </a:extLst>
          </p:cNvPr>
          <p:cNvCxnSpPr/>
          <p:nvPr/>
        </p:nvCxnSpPr>
        <p:spPr>
          <a:xfrm>
            <a:off x="336817" y="5039295"/>
            <a:ext cx="4385099"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94" name="正方形/長方形 93">
            <a:extLst>
              <a:ext uri="{FF2B5EF4-FFF2-40B4-BE49-F238E27FC236}">
                <a16:creationId xmlns:a16="http://schemas.microsoft.com/office/drawing/2014/main" id="{B1F241B2-3A9D-1649-B605-6662B81F3F00}"/>
              </a:ext>
            </a:extLst>
          </p:cNvPr>
          <p:cNvSpPr/>
          <p:nvPr/>
        </p:nvSpPr>
        <p:spPr>
          <a:xfrm>
            <a:off x="337288" y="686423"/>
            <a:ext cx="4405014" cy="5803827"/>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Meiryo" panose="020B0604030504040204" pitchFamily="34" charset="-128"/>
              <a:ea typeface="Meiryo" panose="020B0604030504040204" pitchFamily="34" charset="-128"/>
            </a:endParaRPr>
          </a:p>
        </p:txBody>
      </p:sp>
      <p:sp>
        <p:nvSpPr>
          <p:cNvPr id="97" name="正方形/長方形 96">
            <a:extLst>
              <a:ext uri="{FF2B5EF4-FFF2-40B4-BE49-F238E27FC236}">
                <a16:creationId xmlns:a16="http://schemas.microsoft.com/office/drawing/2014/main" id="{BBA49F7B-7FCB-E746-A542-851DEEA01818}"/>
              </a:ext>
            </a:extLst>
          </p:cNvPr>
          <p:cNvSpPr/>
          <p:nvPr/>
        </p:nvSpPr>
        <p:spPr>
          <a:xfrm>
            <a:off x="5163698" y="686424"/>
            <a:ext cx="4405014" cy="5803827"/>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154602478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925253" cy="276999"/>
          </a:xfrm>
          <a:prstGeom prst="rect">
            <a:avLst/>
          </a:prstGeom>
          <a:noFill/>
        </p:spPr>
        <p:txBody>
          <a:bodyPr wrap="none" rtlCol="0">
            <a:spAutoFit/>
          </a:bodyPr>
          <a:lstStyle/>
          <a:p>
            <a:r>
              <a:rPr kumimoji="1" lang="en-US" altLang="ja-JP" sz="1200" b="1" dirty="0">
                <a:solidFill>
                  <a:schemeClr val="tx1">
                    <a:lumMod val="75000"/>
                    <a:lumOff val="25000"/>
                  </a:schemeClr>
                </a:solidFill>
                <a:latin typeface="Meiryo" panose="020B0604030504040204" pitchFamily="34" charset="-128"/>
                <a:ea typeface="Meiryo" panose="020B0604030504040204" pitchFamily="34" charset="-128"/>
              </a:rPr>
              <a:t>69_PREP</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 name="正方形/長方形 2">
            <a:extLst>
              <a:ext uri="{FF2B5EF4-FFF2-40B4-BE49-F238E27FC236}">
                <a16:creationId xmlns:a16="http://schemas.microsoft.com/office/drawing/2014/main" id="{A5C57639-D0F1-BF49-991E-E4EAEBC1A6BF}"/>
              </a:ext>
            </a:extLst>
          </p:cNvPr>
          <p:cNvSpPr/>
          <p:nvPr/>
        </p:nvSpPr>
        <p:spPr>
          <a:xfrm>
            <a:off x="2211350" y="699037"/>
            <a:ext cx="7357363" cy="61147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正方形/長方形 4">
            <a:extLst>
              <a:ext uri="{FF2B5EF4-FFF2-40B4-BE49-F238E27FC236}">
                <a16:creationId xmlns:a16="http://schemas.microsoft.com/office/drawing/2014/main" id="{A7625CC0-B10E-984E-B7CC-3F8112F96549}"/>
              </a:ext>
            </a:extLst>
          </p:cNvPr>
          <p:cNvSpPr/>
          <p:nvPr/>
        </p:nvSpPr>
        <p:spPr>
          <a:xfrm>
            <a:off x="344483" y="1309077"/>
            <a:ext cx="1859673" cy="5181176"/>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56876638-A6CE-6A40-B5E0-EA644865E39A}"/>
              </a:ext>
            </a:extLst>
          </p:cNvPr>
          <p:cNvGrpSpPr/>
          <p:nvPr/>
        </p:nvGrpSpPr>
        <p:grpSpPr>
          <a:xfrm>
            <a:off x="809238" y="4235654"/>
            <a:ext cx="930163" cy="623316"/>
            <a:chOff x="809238" y="4131226"/>
            <a:chExt cx="930163" cy="623316"/>
          </a:xfrm>
        </p:grpSpPr>
        <p:sp>
          <p:nvSpPr>
            <p:cNvPr id="13" name="テキスト ボックス 12">
              <a:extLst>
                <a:ext uri="{FF2B5EF4-FFF2-40B4-BE49-F238E27FC236}">
                  <a16:creationId xmlns:a16="http://schemas.microsoft.com/office/drawing/2014/main" id="{15AD0A92-1F8E-BD40-ADCA-E9E3A3456DE1}"/>
                </a:ext>
              </a:extLst>
            </p:cNvPr>
            <p:cNvSpPr txBox="1"/>
            <p:nvPr/>
          </p:nvSpPr>
          <p:spPr>
            <a:xfrm>
              <a:off x="874210" y="4131226"/>
              <a:ext cx="800219" cy="338554"/>
            </a:xfrm>
            <a:prstGeom prst="rect">
              <a:avLst/>
            </a:prstGeom>
            <a:noFill/>
          </p:spPr>
          <p:txBody>
            <a:bodyPr wrap="none" rtlCol="0">
              <a:spAutoFit/>
            </a:bodyPr>
            <a:lstStyle/>
            <a:p>
              <a:pPr algn="ctr"/>
              <a:r>
                <a:rPr lang="ja-JP" altLang="en-US" sz="1600" dirty="0">
                  <a:solidFill>
                    <a:srgbClr val="404040"/>
                  </a:solidFill>
                  <a:latin typeface="メイリオ"/>
                  <a:ea typeface="メイリオ"/>
                  <a:cs typeface="メイリオ"/>
                </a:rPr>
                <a:t>具体例</a:t>
              </a:r>
              <a:endParaRPr kumimoji="1" lang="ja-JP" altLang="en-US" sz="1600" dirty="0">
                <a:solidFill>
                  <a:srgbClr val="404040"/>
                </a:solidFill>
                <a:latin typeface="メイリオ"/>
                <a:ea typeface="メイリオ"/>
                <a:cs typeface="メイリオ"/>
              </a:endParaRPr>
            </a:p>
          </p:txBody>
        </p:sp>
        <p:sp>
          <p:nvSpPr>
            <p:cNvPr id="14" name="テキスト ボックス 13">
              <a:extLst>
                <a:ext uri="{FF2B5EF4-FFF2-40B4-BE49-F238E27FC236}">
                  <a16:creationId xmlns:a16="http://schemas.microsoft.com/office/drawing/2014/main" id="{3ABEACA5-5421-3342-905E-7FF662D073A9}"/>
                </a:ext>
              </a:extLst>
            </p:cNvPr>
            <p:cNvSpPr txBox="1"/>
            <p:nvPr/>
          </p:nvSpPr>
          <p:spPr>
            <a:xfrm>
              <a:off x="809238" y="4446765"/>
              <a:ext cx="930163" cy="307777"/>
            </a:xfrm>
            <a:prstGeom prst="rect">
              <a:avLst/>
            </a:prstGeom>
            <a:noFill/>
          </p:spPr>
          <p:txBody>
            <a:bodyPr wrap="none" rtlCol="0">
              <a:spAutoFit/>
            </a:bodyPr>
            <a:lstStyle/>
            <a:p>
              <a:pPr algn="ctr"/>
              <a:r>
                <a:rPr lang="en-US" altLang="ja-JP" sz="1400" dirty="0">
                  <a:solidFill>
                    <a:srgbClr val="404040"/>
                  </a:solidFill>
                  <a:latin typeface="メイリオ"/>
                  <a:ea typeface="メイリオ"/>
                  <a:cs typeface="メイリオ"/>
                </a:rPr>
                <a:t>Example</a:t>
              </a:r>
              <a:endParaRPr kumimoji="1" lang="ja-JP" altLang="en-US" sz="1600" dirty="0">
                <a:solidFill>
                  <a:srgbClr val="404040"/>
                </a:solidFill>
                <a:latin typeface="メイリオ"/>
                <a:ea typeface="メイリオ"/>
                <a:cs typeface="メイリオ"/>
              </a:endParaRPr>
            </a:p>
          </p:txBody>
        </p:sp>
      </p:grpSp>
      <p:grpSp>
        <p:nvGrpSpPr>
          <p:cNvPr id="44" name="グループ化 43">
            <a:extLst>
              <a:ext uri="{FF2B5EF4-FFF2-40B4-BE49-F238E27FC236}">
                <a16:creationId xmlns:a16="http://schemas.microsoft.com/office/drawing/2014/main" id="{ED0B81F7-697E-A545-93E4-A01B89FADB80}"/>
              </a:ext>
            </a:extLst>
          </p:cNvPr>
          <p:cNvGrpSpPr/>
          <p:nvPr/>
        </p:nvGrpSpPr>
        <p:grpSpPr>
          <a:xfrm>
            <a:off x="963978" y="5530948"/>
            <a:ext cx="620683" cy="623316"/>
            <a:chOff x="963978" y="5217876"/>
            <a:chExt cx="620683" cy="623316"/>
          </a:xfrm>
        </p:grpSpPr>
        <p:sp>
          <p:nvSpPr>
            <p:cNvPr id="15" name="テキスト ボックス 14">
              <a:extLst>
                <a:ext uri="{FF2B5EF4-FFF2-40B4-BE49-F238E27FC236}">
                  <a16:creationId xmlns:a16="http://schemas.microsoft.com/office/drawing/2014/main" id="{896ADD55-5940-7A4D-95F6-22EFB474C30D}"/>
                </a:ext>
              </a:extLst>
            </p:cNvPr>
            <p:cNvSpPr txBox="1"/>
            <p:nvPr/>
          </p:nvSpPr>
          <p:spPr>
            <a:xfrm>
              <a:off x="976802" y="5217876"/>
              <a:ext cx="595035" cy="338554"/>
            </a:xfrm>
            <a:prstGeom prst="rect">
              <a:avLst/>
            </a:prstGeom>
            <a:noFill/>
          </p:spPr>
          <p:txBody>
            <a:bodyPr wrap="none" rtlCol="0">
              <a:spAutoFit/>
            </a:bodyPr>
            <a:lstStyle/>
            <a:p>
              <a:pPr algn="ctr"/>
              <a:r>
                <a:rPr lang="ja-JP" altLang="en-US" sz="1600" dirty="0">
                  <a:solidFill>
                    <a:srgbClr val="404040"/>
                  </a:solidFill>
                  <a:latin typeface="メイリオ"/>
                  <a:ea typeface="メイリオ"/>
                  <a:cs typeface="メイリオ"/>
                </a:rPr>
                <a:t>結論</a:t>
              </a:r>
              <a:endParaRPr kumimoji="1" lang="ja-JP" altLang="en-US" sz="1600" dirty="0">
                <a:solidFill>
                  <a:srgbClr val="404040"/>
                </a:solidFill>
                <a:latin typeface="メイリオ"/>
                <a:ea typeface="メイリオ"/>
                <a:cs typeface="メイリオ"/>
              </a:endParaRPr>
            </a:p>
          </p:txBody>
        </p:sp>
        <p:sp>
          <p:nvSpPr>
            <p:cNvPr id="16" name="テキスト ボックス 15">
              <a:extLst>
                <a:ext uri="{FF2B5EF4-FFF2-40B4-BE49-F238E27FC236}">
                  <a16:creationId xmlns:a16="http://schemas.microsoft.com/office/drawing/2014/main" id="{E03775D4-0BD2-5546-8FFF-F87EA3D256C5}"/>
                </a:ext>
              </a:extLst>
            </p:cNvPr>
            <p:cNvSpPr txBox="1"/>
            <p:nvPr/>
          </p:nvSpPr>
          <p:spPr>
            <a:xfrm>
              <a:off x="963978" y="5533415"/>
              <a:ext cx="620683" cy="307777"/>
            </a:xfrm>
            <a:prstGeom prst="rect">
              <a:avLst/>
            </a:prstGeom>
            <a:noFill/>
          </p:spPr>
          <p:txBody>
            <a:bodyPr wrap="none" rtlCol="0">
              <a:spAutoFit/>
            </a:bodyPr>
            <a:lstStyle/>
            <a:p>
              <a:pPr algn="ctr"/>
              <a:r>
                <a:rPr lang="en-US" altLang="ja-JP" sz="1400" dirty="0">
                  <a:solidFill>
                    <a:srgbClr val="404040"/>
                  </a:solidFill>
                  <a:latin typeface="メイリオ"/>
                  <a:ea typeface="メイリオ"/>
                  <a:cs typeface="メイリオ"/>
                </a:rPr>
                <a:t>Point</a:t>
              </a:r>
              <a:endParaRPr kumimoji="1" lang="ja-JP" altLang="en-US" sz="1600" dirty="0">
                <a:solidFill>
                  <a:srgbClr val="404040"/>
                </a:solidFill>
                <a:latin typeface="メイリオ"/>
                <a:ea typeface="メイリオ"/>
                <a:cs typeface="メイリオ"/>
              </a:endParaRPr>
            </a:p>
          </p:txBody>
        </p:sp>
      </p:grpSp>
      <p:grpSp>
        <p:nvGrpSpPr>
          <p:cNvPr id="41" name="グループ化 40">
            <a:extLst>
              <a:ext uri="{FF2B5EF4-FFF2-40B4-BE49-F238E27FC236}">
                <a16:creationId xmlns:a16="http://schemas.microsoft.com/office/drawing/2014/main" id="{FF6C1983-C352-CB43-9F46-D6606FD89E05}"/>
              </a:ext>
            </a:extLst>
          </p:cNvPr>
          <p:cNvGrpSpPr/>
          <p:nvPr/>
        </p:nvGrpSpPr>
        <p:grpSpPr>
          <a:xfrm>
            <a:off x="963978" y="1645066"/>
            <a:ext cx="620683" cy="623316"/>
            <a:chOff x="963978" y="1957924"/>
            <a:chExt cx="620683" cy="623316"/>
          </a:xfrm>
        </p:grpSpPr>
        <p:sp>
          <p:nvSpPr>
            <p:cNvPr id="18" name="テキスト ボックス 17">
              <a:extLst>
                <a:ext uri="{FF2B5EF4-FFF2-40B4-BE49-F238E27FC236}">
                  <a16:creationId xmlns:a16="http://schemas.microsoft.com/office/drawing/2014/main" id="{44B07D35-AD22-314D-A5D4-459D3087941D}"/>
                </a:ext>
              </a:extLst>
            </p:cNvPr>
            <p:cNvSpPr txBox="1"/>
            <p:nvPr/>
          </p:nvSpPr>
          <p:spPr>
            <a:xfrm>
              <a:off x="976802" y="1957924"/>
              <a:ext cx="595035" cy="338554"/>
            </a:xfrm>
            <a:prstGeom prst="rect">
              <a:avLst/>
            </a:prstGeom>
            <a:noFill/>
          </p:spPr>
          <p:txBody>
            <a:bodyPr wrap="none" rtlCol="0">
              <a:spAutoFit/>
            </a:bodyPr>
            <a:lstStyle/>
            <a:p>
              <a:pPr algn="ctr"/>
              <a:r>
                <a:rPr lang="en-US" altLang="en-US" sz="1600" dirty="0">
                  <a:solidFill>
                    <a:srgbClr val="404040"/>
                  </a:solidFill>
                  <a:latin typeface="メイリオ"/>
                  <a:ea typeface="メイリオ"/>
                  <a:cs typeface="メイリオ"/>
                </a:rPr>
                <a:t>結論</a:t>
              </a:r>
              <a:endParaRPr kumimoji="1" lang="ja-JP" altLang="en-US" sz="1600" dirty="0">
                <a:solidFill>
                  <a:srgbClr val="404040"/>
                </a:solidFill>
                <a:latin typeface="メイリオ"/>
                <a:ea typeface="メイリオ"/>
                <a:cs typeface="メイリオ"/>
              </a:endParaRPr>
            </a:p>
          </p:txBody>
        </p:sp>
        <p:sp>
          <p:nvSpPr>
            <p:cNvPr id="19" name="テキスト ボックス 18">
              <a:extLst>
                <a:ext uri="{FF2B5EF4-FFF2-40B4-BE49-F238E27FC236}">
                  <a16:creationId xmlns:a16="http://schemas.microsoft.com/office/drawing/2014/main" id="{7CC536DB-7F69-B348-8CAC-38E767D65B71}"/>
                </a:ext>
              </a:extLst>
            </p:cNvPr>
            <p:cNvSpPr txBox="1"/>
            <p:nvPr/>
          </p:nvSpPr>
          <p:spPr>
            <a:xfrm>
              <a:off x="963978" y="2273463"/>
              <a:ext cx="620683" cy="307777"/>
            </a:xfrm>
            <a:prstGeom prst="rect">
              <a:avLst/>
            </a:prstGeom>
            <a:noFill/>
          </p:spPr>
          <p:txBody>
            <a:bodyPr wrap="none" rtlCol="0">
              <a:spAutoFit/>
            </a:bodyPr>
            <a:lstStyle/>
            <a:p>
              <a:pPr algn="ctr"/>
              <a:r>
                <a:rPr lang="en-US" altLang="ja-JP" sz="1400" dirty="0">
                  <a:solidFill>
                    <a:srgbClr val="404040"/>
                  </a:solidFill>
                  <a:latin typeface="メイリオ"/>
                  <a:ea typeface="メイリオ"/>
                  <a:cs typeface="メイリオ"/>
                </a:rPr>
                <a:t>Point</a:t>
              </a:r>
              <a:endParaRPr kumimoji="1" lang="ja-JP" altLang="en-US" sz="1600" dirty="0">
                <a:solidFill>
                  <a:srgbClr val="404040"/>
                </a:solidFill>
                <a:latin typeface="メイリオ"/>
                <a:ea typeface="メイリオ"/>
                <a:cs typeface="メイリオ"/>
              </a:endParaRPr>
            </a:p>
          </p:txBody>
        </p:sp>
      </p:grpSp>
      <p:cxnSp>
        <p:nvCxnSpPr>
          <p:cNvPr id="12" name="直線コネクタ 11">
            <a:extLst>
              <a:ext uri="{FF2B5EF4-FFF2-40B4-BE49-F238E27FC236}">
                <a16:creationId xmlns:a16="http://schemas.microsoft.com/office/drawing/2014/main" id="{1A78082A-718F-CA49-83BA-1E226069BF80}"/>
              </a:ext>
            </a:extLst>
          </p:cNvPr>
          <p:cNvCxnSpPr>
            <a:cxnSpLocks/>
          </p:cNvCxnSpPr>
          <p:nvPr/>
        </p:nvCxnSpPr>
        <p:spPr>
          <a:xfrm>
            <a:off x="330094" y="5194959"/>
            <a:ext cx="9238619"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7" name="直線コネクタ 16">
            <a:extLst>
              <a:ext uri="{FF2B5EF4-FFF2-40B4-BE49-F238E27FC236}">
                <a16:creationId xmlns:a16="http://schemas.microsoft.com/office/drawing/2014/main" id="{BC7C3B22-BE8F-ED43-B073-118DDC6A67E0}"/>
              </a:ext>
            </a:extLst>
          </p:cNvPr>
          <p:cNvCxnSpPr/>
          <p:nvPr/>
        </p:nvCxnSpPr>
        <p:spPr>
          <a:xfrm>
            <a:off x="352294" y="2604371"/>
            <a:ext cx="9216419"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0" name="直線コネクタ 19">
            <a:extLst>
              <a:ext uri="{FF2B5EF4-FFF2-40B4-BE49-F238E27FC236}">
                <a16:creationId xmlns:a16="http://schemas.microsoft.com/office/drawing/2014/main" id="{C3F33CAB-2148-694B-8936-2F0A40B3EF48}"/>
              </a:ext>
            </a:extLst>
          </p:cNvPr>
          <p:cNvCxnSpPr/>
          <p:nvPr/>
        </p:nvCxnSpPr>
        <p:spPr>
          <a:xfrm>
            <a:off x="340303" y="3899665"/>
            <a:ext cx="9216419"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grpSp>
        <p:nvGrpSpPr>
          <p:cNvPr id="42" name="グループ化 41">
            <a:extLst>
              <a:ext uri="{FF2B5EF4-FFF2-40B4-BE49-F238E27FC236}">
                <a16:creationId xmlns:a16="http://schemas.microsoft.com/office/drawing/2014/main" id="{CB459BD9-FD29-EF4A-A302-5516F3C6ACD7}"/>
              </a:ext>
            </a:extLst>
          </p:cNvPr>
          <p:cNvGrpSpPr/>
          <p:nvPr/>
        </p:nvGrpSpPr>
        <p:grpSpPr>
          <a:xfrm>
            <a:off x="865036" y="2940360"/>
            <a:ext cx="818566" cy="623316"/>
            <a:chOff x="865036" y="3044575"/>
            <a:chExt cx="818566" cy="623316"/>
          </a:xfrm>
        </p:grpSpPr>
        <p:sp>
          <p:nvSpPr>
            <p:cNvPr id="21" name="テキスト ボックス 20">
              <a:extLst>
                <a:ext uri="{FF2B5EF4-FFF2-40B4-BE49-F238E27FC236}">
                  <a16:creationId xmlns:a16="http://schemas.microsoft.com/office/drawing/2014/main" id="{741187F6-4924-8945-83BE-9D58E99B0314}"/>
                </a:ext>
              </a:extLst>
            </p:cNvPr>
            <p:cNvSpPr txBox="1"/>
            <p:nvPr/>
          </p:nvSpPr>
          <p:spPr>
            <a:xfrm>
              <a:off x="976802" y="3044575"/>
              <a:ext cx="595035" cy="338554"/>
            </a:xfrm>
            <a:prstGeom prst="rect">
              <a:avLst/>
            </a:prstGeom>
            <a:noFill/>
          </p:spPr>
          <p:txBody>
            <a:bodyPr wrap="none" rtlCol="0">
              <a:spAutoFit/>
            </a:bodyPr>
            <a:lstStyle/>
            <a:p>
              <a:pPr algn="ctr"/>
              <a:r>
                <a:rPr lang="ja-JP" altLang="en-US" sz="1600" dirty="0">
                  <a:solidFill>
                    <a:srgbClr val="404040"/>
                  </a:solidFill>
                  <a:latin typeface="メイリオ"/>
                  <a:ea typeface="メイリオ"/>
                  <a:cs typeface="メイリオ"/>
                </a:rPr>
                <a:t>理由</a:t>
              </a:r>
              <a:endParaRPr kumimoji="1" lang="ja-JP" altLang="en-US" sz="1600" dirty="0">
                <a:solidFill>
                  <a:srgbClr val="404040"/>
                </a:solidFill>
                <a:latin typeface="メイリオ"/>
                <a:ea typeface="メイリオ"/>
                <a:cs typeface="メイリオ"/>
              </a:endParaRPr>
            </a:p>
          </p:txBody>
        </p:sp>
        <p:sp>
          <p:nvSpPr>
            <p:cNvPr id="22" name="テキスト ボックス 21">
              <a:extLst>
                <a:ext uri="{FF2B5EF4-FFF2-40B4-BE49-F238E27FC236}">
                  <a16:creationId xmlns:a16="http://schemas.microsoft.com/office/drawing/2014/main" id="{9777152D-0491-D346-B96E-7C91EF8FA204}"/>
                </a:ext>
              </a:extLst>
            </p:cNvPr>
            <p:cNvSpPr txBox="1"/>
            <p:nvPr/>
          </p:nvSpPr>
          <p:spPr>
            <a:xfrm>
              <a:off x="865036" y="3360114"/>
              <a:ext cx="818566" cy="307777"/>
            </a:xfrm>
            <a:prstGeom prst="rect">
              <a:avLst/>
            </a:prstGeom>
            <a:noFill/>
          </p:spPr>
          <p:txBody>
            <a:bodyPr wrap="none" rtlCol="0">
              <a:spAutoFit/>
            </a:bodyPr>
            <a:lstStyle/>
            <a:p>
              <a:pPr algn="ctr"/>
              <a:r>
                <a:rPr lang="en-US" altLang="ja-JP" sz="1400" dirty="0">
                  <a:solidFill>
                    <a:srgbClr val="404040"/>
                  </a:solidFill>
                  <a:latin typeface="メイリオ"/>
                  <a:ea typeface="メイリオ"/>
                  <a:cs typeface="メイリオ"/>
                </a:rPr>
                <a:t>Reason</a:t>
              </a:r>
              <a:endParaRPr kumimoji="1" lang="ja-JP" altLang="en-US" sz="1600" dirty="0">
                <a:solidFill>
                  <a:srgbClr val="404040"/>
                </a:solidFill>
                <a:latin typeface="メイリオ"/>
                <a:ea typeface="メイリオ"/>
                <a:cs typeface="メイリオ"/>
              </a:endParaRPr>
            </a:p>
          </p:txBody>
        </p:sp>
      </p:grpSp>
      <p:sp>
        <p:nvSpPr>
          <p:cNvPr id="23" name="テキスト ボックス 22">
            <a:extLst>
              <a:ext uri="{FF2B5EF4-FFF2-40B4-BE49-F238E27FC236}">
                <a16:creationId xmlns:a16="http://schemas.microsoft.com/office/drawing/2014/main" id="{0DA083A3-0E1F-DB45-9F49-987C1E12CDF0}"/>
              </a:ext>
            </a:extLst>
          </p:cNvPr>
          <p:cNvSpPr txBox="1"/>
          <p:nvPr/>
        </p:nvSpPr>
        <p:spPr>
          <a:xfrm>
            <a:off x="5080281" y="835498"/>
            <a:ext cx="1619500" cy="338554"/>
          </a:xfrm>
          <a:prstGeom prst="rect">
            <a:avLst/>
          </a:prstGeom>
          <a:noFill/>
        </p:spPr>
        <p:txBody>
          <a:bodyPr wrap="square" rtlCol="0">
            <a:spAutoFit/>
          </a:bodyPr>
          <a:lstStyle/>
          <a:p>
            <a:pPr algn="ctr"/>
            <a:r>
              <a:rPr lang="en-US" altLang="en-US" sz="1600" dirty="0">
                <a:solidFill>
                  <a:srgbClr val="404040"/>
                </a:solidFill>
                <a:latin typeface="メイリオ"/>
                <a:ea typeface="メイリオ"/>
                <a:cs typeface="メイリオ"/>
              </a:rPr>
              <a:t>伝えたい内容</a:t>
            </a:r>
            <a:endParaRPr kumimoji="1" lang="ja-JP" altLang="en-US" sz="1600" dirty="0">
              <a:solidFill>
                <a:srgbClr val="404040"/>
              </a:solidFill>
              <a:latin typeface="メイリオ"/>
              <a:ea typeface="メイリオ"/>
              <a:cs typeface="メイリオ"/>
            </a:endParaRPr>
          </a:p>
        </p:txBody>
      </p:sp>
      <p:sp>
        <p:nvSpPr>
          <p:cNvPr id="27" name="正方形/長方形 26">
            <a:extLst>
              <a:ext uri="{FF2B5EF4-FFF2-40B4-BE49-F238E27FC236}">
                <a16:creationId xmlns:a16="http://schemas.microsoft.com/office/drawing/2014/main" id="{3DF5265A-A4D1-A140-A2D3-3F4D88F4AFB0}"/>
              </a:ext>
            </a:extLst>
          </p:cNvPr>
          <p:cNvSpPr/>
          <p:nvPr/>
        </p:nvSpPr>
        <p:spPr>
          <a:xfrm>
            <a:off x="344814" y="1323126"/>
            <a:ext cx="9223899" cy="5177226"/>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5C12D03C-E13F-F549-BCBA-FA3747D30704}"/>
              </a:ext>
            </a:extLst>
          </p:cNvPr>
          <p:cNvSpPr/>
          <p:nvPr/>
        </p:nvSpPr>
        <p:spPr>
          <a:xfrm>
            <a:off x="2203824" y="699037"/>
            <a:ext cx="7364889" cy="5801315"/>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58008205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A5C57639-D0F1-BF49-991E-E4EAEBC1A6BF}"/>
              </a:ext>
            </a:extLst>
          </p:cNvPr>
          <p:cNvSpPr/>
          <p:nvPr/>
        </p:nvSpPr>
        <p:spPr>
          <a:xfrm>
            <a:off x="2211350" y="699037"/>
            <a:ext cx="7357363" cy="61147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正方形/長方形 4">
            <a:extLst>
              <a:ext uri="{FF2B5EF4-FFF2-40B4-BE49-F238E27FC236}">
                <a16:creationId xmlns:a16="http://schemas.microsoft.com/office/drawing/2014/main" id="{A7625CC0-B10E-984E-B7CC-3F8112F96549}"/>
              </a:ext>
            </a:extLst>
          </p:cNvPr>
          <p:cNvSpPr/>
          <p:nvPr/>
        </p:nvSpPr>
        <p:spPr>
          <a:xfrm>
            <a:off x="344483" y="1309077"/>
            <a:ext cx="1859673" cy="5181176"/>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56876638-A6CE-6A40-B5E0-EA644865E39A}"/>
              </a:ext>
            </a:extLst>
          </p:cNvPr>
          <p:cNvGrpSpPr/>
          <p:nvPr/>
        </p:nvGrpSpPr>
        <p:grpSpPr>
          <a:xfrm>
            <a:off x="822913" y="4235654"/>
            <a:ext cx="902811" cy="623316"/>
            <a:chOff x="822913" y="4131226"/>
            <a:chExt cx="902811" cy="623316"/>
          </a:xfrm>
        </p:grpSpPr>
        <p:sp>
          <p:nvSpPr>
            <p:cNvPr id="13" name="テキスト ボックス 12">
              <a:extLst>
                <a:ext uri="{FF2B5EF4-FFF2-40B4-BE49-F238E27FC236}">
                  <a16:creationId xmlns:a16="http://schemas.microsoft.com/office/drawing/2014/main" id="{15AD0A92-1F8E-BD40-ADCA-E9E3A3456DE1}"/>
                </a:ext>
              </a:extLst>
            </p:cNvPr>
            <p:cNvSpPr txBox="1"/>
            <p:nvPr/>
          </p:nvSpPr>
          <p:spPr>
            <a:xfrm>
              <a:off x="976802" y="4131226"/>
              <a:ext cx="595035" cy="338554"/>
            </a:xfrm>
            <a:prstGeom prst="rect">
              <a:avLst/>
            </a:prstGeom>
            <a:noFill/>
          </p:spPr>
          <p:txBody>
            <a:bodyPr wrap="none" rtlCol="0">
              <a:spAutoFit/>
            </a:bodyPr>
            <a:lstStyle/>
            <a:p>
              <a:pPr algn="ctr"/>
              <a:r>
                <a:rPr kumimoji="1" lang="ja-JP" altLang="en-US" sz="1600" dirty="0">
                  <a:solidFill>
                    <a:srgbClr val="404040"/>
                  </a:solidFill>
                  <a:latin typeface="メイリオ"/>
                  <a:ea typeface="メイリオ"/>
                  <a:cs typeface="メイリオ"/>
                </a:rPr>
                <a:t>問題</a:t>
              </a:r>
            </a:p>
          </p:txBody>
        </p:sp>
        <p:sp>
          <p:nvSpPr>
            <p:cNvPr id="14" name="テキスト ボックス 13">
              <a:extLst>
                <a:ext uri="{FF2B5EF4-FFF2-40B4-BE49-F238E27FC236}">
                  <a16:creationId xmlns:a16="http://schemas.microsoft.com/office/drawing/2014/main" id="{3ABEACA5-5421-3342-905E-7FF662D073A9}"/>
                </a:ext>
              </a:extLst>
            </p:cNvPr>
            <p:cNvSpPr txBox="1"/>
            <p:nvPr/>
          </p:nvSpPr>
          <p:spPr>
            <a:xfrm>
              <a:off x="822913" y="4446765"/>
              <a:ext cx="902811" cy="307777"/>
            </a:xfrm>
            <a:prstGeom prst="rect">
              <a:avLst/>
            </a:prstGeom>
            <a:noFill/>
          </p:spPr>
          <p:txBody>
            <a:bodyPr wrap="none" rtlCol="0">
              <a:spAutoFit/>
            </a:bodyPr>
            <a:lstStyle/>
            <a:p>
              <a:pPr algn="ctr"/>
              <a:r>
                <a:rPr kumimoji="1" lang="en-US" altLang="ja-JP" sz="1400" dirty="0">
                  <a:solidFill>
                    <a:srgbClr val="404040"/>
                  </a:solidFill>
                  <a:latin typeface="メイリオ"/>
                  <a:ea typeface="メイリオ"/>
                  <a:cs typeface="メイリオ"/>
                </a:rPr>
                <a:t>Problem</a:t>
              </a:r>
              <a:endParaRPr kumimoji="1" lang="ja-JP" altLang="en-US" sz="1600" dirty="0">
                <a:solidFill>
                  <a:srgbClr val="404040"/>
                </a:solidFill>
                <a:latin typeface="メイリオ"/>
                <a:ea typeface="メイリオ"/>
                <a:cs typeface="メイリオ"/>
              </a:endParaRPr>
            </a:p>
          </p:txBody>
        </p:sp>
      </p:grpSp>
      <p:grpSp>
        <p:nvGrpSpPr>
          <p:cNvPr id="44" name="グループ化 43">
            <a:extLst>
              <a:ext uri="{FF2B5EF4-FFF2-40B4-BE49-F238E27FC236}">
                <a16:creationId xmlns:a16="http://schemas.microsoft.com/office/drawing/2014/main" id="{ED0B81F7-697E-A545-93E4-A01B89FADB80}"/>
              </a:ext>
            </a:extLst>
          </p:cNvPr>
          <p:cNvGrpSpPr/>
          <p:nvPr/>
        </p:nvGrpSpPr>
        <p:grpSpPr>
          <a:xfrm>
            <a:off x="828524" y="5530948"/>
            <a:ext cx="891591" cy="623316"/>
            <a:chOff x="828524" y="5217876"/>
            <a:chExt cx="891591" cy="623316"/>
          </a:xfrm>
        </p:grpSpPr>
        <p:sp>
          <p:nvSpPr>
            <p:cNvPr id="15" name="テキスト ボックス 14">
              <a:extLst>
                <a:ext uri="{FF2B5EF4-FFF2-40B4-BE49-F238E27FC236}">
                  <a16:creationId xmlns:a16="http://schemas.microsoft.com/office/drawing/2014/main" id="{896ADD55-5940-7A4D-95F6-22EFB474C30D}"/>
                </a:ext>
              </a:extLst>
            </p:cNvPr>
            <p:cNvSpPr txBox="1"/>
            <p:nvPr/>
          </p:nvSpPr>
          <p:spPr>
            <a:xfrm>
              <a:off x="874210" y="5217876"/>
              <a:ext cx="800219" cy="338554"/>
            </a:xfrm>
            <a:prstGeom prst="rect">
              <a:avLst/>
            </a:prstGeom>
            <a:noFill/>
          </p:spPr>
          <p:txBody>
            <a:bodyPr wrap="none" rtlCol="0">
              <a:spAutoFit/>
            </a:bodyPr>
            <a:lstStyle/>
            <a:p>
              <a:pPr algn="ctr"/>
              <a:r>
                <a:rPr kumimoji="1" lang="ja-JP" altLang="en-US" sz="1600" dirty="0">
                  <a:solidFill>
                    <a:srgbClr val="404040"/>
                  </a:solidFill>
                  <a:latin typeface="メイリオ"/>
                  <a:ea typeface="メイリオ"/>
                  <a:cs typeface="メイリオ"/>
                </a:rPr>
                <a:t>解決策</a:t>
              </a:r>
            </a:p>
          </p:txBody>
        </p:sp>
        <p:sp>
          <p:nvSpPr>
            <p:cNvPr id="16" name="テキスト ボックス 15">
              <a:extLst>
                <a:ext uri="{FF2B5EF4-FFF2-40B4-BE49-F238E27FC236}">
                  <a16:creationId xmlns:a16="http://schemas.microsoft.com/office/drawing/2014/main" id="{E03775D4-0BD2-5546-8FFF-F87EA3D256C5}"/>
                </a:ext>
              </a:extLst>
            </p:cNvPr>
            <p:cNvSpPr txBox="1"/>
            <p:nvPr/>
          </p:nvSpPr>
          <p:spPr>
            <a:xfrm>
              <a:off x="828524" y="5533415"/>
              <a:ext cx="891591" cy="307777"/>
            </a:xfrm>
            <a:prstGeom prst="rect">
              <a:avLst/>
            </a:prstGeom>
            <a:noFill/>
          </p:spPr>
          <p:txBody>
            <a:bodyPr wrap="none" rtlCol="0">
              <a:spAutoFit/>
            </a:bodyPr>
            <a:lstStyle/>
            <a:p>
              <a:pPr algn="ctr"/>
              <a:r>
                <a:rPr kumimoji="1" lang="en-US" altLang="ja-JP" sz="1400" dirty="0">
                  <a:solidFill>
                    <a:srgbClr val="404040"/>
                  </a:solidFill>
                  <a:latin typeface="メイリオ"/>
                  <a:ea typeface="メイリオ"/>
                  <a:cs typeface="メイリオ"/>
                </a:rPr>
                <a:t>Solution</a:t>
              </a:r>
              <a:endParaRPr kumimoji="1" lang="ja-JP" altLang="en-US" sz="1600" dirty="0">
                <a:solidFill>
                  <a:srgbClr val="404040"/>
                </a:solidFill>
                <a:latin typeface="メイリオ"/>
                <a:ea typeface="メイリオ"/>
                <a:cs typeface="メイリオ"/>
              </a:endParaRPr>
            </a:p>
          </p:txBody>
        </p:sp>
      </p:grpSp>
      <p:grpSp>
        <p:nvGrpSpPr>
          <p:cNvPr id="41" name="グループ化 40">
            <a:extLst>
              <a:ext uri="{FF2B5EF4-FFF2-40B4-BE49-F238E27FC236}">
                <a16:creationId xmlns:a16="http://schemas.microsoft.com/office/drawing/2014/main" id="{FF6C1983-C352-CB43-9F46-D6606FD89E05}"/>
              </a:ext>
            </a:extLst>
          </p:cNvPr>
          <p:cNvGrpSpPr/>
          <p:nvPr/>
        </p:nvGrpSpPr>
        <p:grpSpPr>
          <a:xfrm>
            <a:off x="669026" y="1645066"/>
            <a:ext cx="1210588" cy="623316"/>
            <a:chOff x="669026" y="1957924"/>
            <a:chExt cx="1210588" cy="623316"/>
          </a:xfrm>
        </p:grpSpPr>
        <p:sp>
          <p:nvSpPr>
            <p:cNvPr id="18" name="テキスト ボックス 17">
              <a:extLst>
                <a:ext uri="{FF2B5EF4-FFF2-40B4-BE49-F238E27FC236}">
                  <a16:creationId xmlns:a16="http://schemas.microsoft.com/office/drawing/2014/main" id="{44B07D35-AD22-314D-A5D4-459D3087941D}"/>
                </a:ext>
              </a:extLst>
            </p:cNvPr>
            <p:cNvSpPr txBox="1"/>
            <p:nvPr/>
          </p:nvSpPr>
          <p:spPr>
            <a:xfrm>
              <a:off x="669026" y="1957924"/>
              <a:ext cx="1210588" cy="338554"/>
            </a:xfrm>
            <a:prstGeom prst="rect">
              <a:avLst/>
            </a:prstGeom>
            <a:noFill/>
          </p:spPr>
          <p:txBody>
            <a:bodyPr wrap="none" rtlCol="0">
              <a:spAutoFit/>
            </a:bodyPr>
            <a:lstStyle/>
            <a:p>
              <a:pPr algn="ctr"/>
              <a:r>
                <a:rPr lang="ja-JP" altLang="en-US" sz="1600" dirty="0">
                  <a:solidFill>
                    <a:srgbClr val="404040"/>
                  </a:solidFill>
                  <a:latin typeface="メイリオ"/>
                  <a:ea typeface="メイリオ"/>
                  <a:cs typeface="メイリオ"/>
                </a:rPr>
                <a:t>あるべき姿</a:t>
              </a:r>
              <a:endParaRPr kumimoji="1" lang="ja-JP" altLang="en-US" sz="1600" dirty="0">
                <a:solidFill>
                  <a:srgbClr val="404040"/>
                </a:solidFill>
                <a:latin typeface="メイリオ"/>
                <a:ea typeface="メイリオ"/>
                <a:cs typeface="メイリオ"/>
              </a:endParaRPr>
            </a:p>
          </p:txBody>
        </p:sp>
        <p:sp>
          <p:nvSpPr>
            <p:cNvPr id="19" name="テキスト ボックス 18">
              <a:extLst>
                <a:ext uri="{FF2B5EF4-FFF2-40B4-BE49-F238E27FC236}">
                  <a16:creationId xmlns:a16="http://schemas.microsoft.com/office/drawing/2014/main" id="{7CC536DB-7F69-B348-8CAC-38E767D65B71}"/>
                </a:ext>
              </a:extLst>
            </p:cNvPr>
            <p:cNvSpPr txBox="1"/>
            <p:nvPr/>
          </p:nvSpPr>
          <p:spPr>
            <a:xfrm>
              <a:off x="943907" y="2273463"/>
              <a:ext cx="660823" cy="307777"/>
            </a:xfrm>
            <a:prstGeom prst="rect">
              <a:avLst/>
            </a:prstGeom>
            <a:noFill/>
          </p:spPr>
          <p:txBody>
            <a:bodyPr wrap="none" rtlCol="0">
              <a:spAutoFit/>
            </a:bodyPr>
            <a:lstStyle/>
            <a:p>
              <a:pPr algn="ctr"/>
              <a:r>
                <a:rPr kumimoji="1" lang="en-US" altLang="ja-JP" sz="1400" dirty="0">
                  <a:solidFill>
                    <a:srgbClr val="404040"/>
                  </a:solidFill>
                  <a:latin typeface="メイリオ"/>
                  <a:ea typeface="メイリオ"/>
                  <a:cs typeface="メイリオ"/>
                </a:rPr>
                <a:t>To </a:t>
              </a:r>
              <a:r>
                <a:rPr lang="en-US" altLang="ja-JP" sz="1400" dirty="0">
                  <a:solidFill>
                    <a:srgbClr val="404040"/>
                  </a:solidFill>
                  <a:latin typeface="メイリオ"/>
                  <a:ea typeface="メイリオ"/>
                  <a:cs typeface="メイリオ"/>
                </a:rPr>
                <a:t>b</a:t>
              </a:r>
              <a:r>
                <a:rPr kumimoji="1" lang="en-US" altLang="ja-JP" sz="1400" dirty="0">
                  <a:solidFill>
                    <a:srgbClr val="404040"/>
                  </a:solidFill>
                  <a:latin typeface="メイリオ"/>
                  <a:ea typeface="メイリオ"/>
                  <a:cs typeface="メイリオ"/>
                </a:rPr>
                <a:t>e</a:t>
              </a:r>
              <a:endParaRPr kumimoji="1" lang="ja-JP" altLang="en-US" sz="1600" dirty="0">
                <a:solidFill>
                  <a:srgbClr val="404040"/>
                </a:solidFill>
                <a:latin typeface="メイリオ"/>
                <a:ea typeface="メイリオ"/>
                <a:cs typeface="メイリオ"/>
              </a:endParaRPr>
            </a:p>
          </p:txBody>
        </p:sp>
      </p:grpSp>
      <p:cxnSp>
        <p:nvCxnSpPr>
          <p:cNvPr id="12" name="直線コネクタ 11">
            <a:extLst>
              <a:ext uri="{FF2B5EF4-FFF2-40B4-BE49-F238E27FC236}">
                <a16:creationId xmlns:a16="http://schemas.microsoft.com/office/drawing/2014/main" id="{1A78082A-718F-CA49-83BA-1E226069BF80}"/>
              </a:ext>
            </a:extLst>
          </p:cNvPr>
          <p:cNvCxnSpPr>
            <a:cxnSpLocks/>
          </p:cNvCxnSpPr>
          <p:nvPr/>
        </p:nvCxnSpPr>
        <p:spPr>
          <a:xfrm>
            <a:off x="330094" y="5194959"/>
            <a:ext cx="9238619"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7" name="直線コネクタ 16">
            <a:extLst>
              <a:ext uri="{FF2B5EF4-FFF2-40B4-BE49-F238E27FC236}">
                <a16:creationId xmlns:a16="http://schemas.microsoft.com/office/drawing/2014/main" id="{BC7C3B22-BE8F-ED43-B073-118DDC6A67E0}"/>
              </a:ext>
            </a:extLst>
          </p:cNvPr>
          <p:cNvCxnSpPr/>
          <p:nvPr/>
        </p:nvCxnSpPr>
        <p:spPr>
          <a:xfrm>
            <a:off x="352294" y="2604371"/>
            <a:ext cx="9216419"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0" name="直線コネクタ 19">
            <a:extLst>
              <a:ext uri="{FF2B5EF4-FFF2-40B4-BE49-F238E27FC236}">
                <a16:creationId xmlns:a16="http://schemas.microsoft.com/office/drawing/2014/main" id="{C3F33CAB-2148-694B-8936-2F0A40B3EF48}"/>
              </a:ext>
            </a:extLst>
          </p:cNvPr>
          <p:cNvCxnSpPr/>
          <p:nvPr/>
        </p:nvCxnSpPr>
        <p:spPr>
          <a:xfrm>
            <a:off x="340303" y="3899665"/>
            <a:ext cx="9216419"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grpSp>
        <p:nvGrpSpPr>
          <p:cNvPr id="42" name="グループ化 41">
            <a:extLst>
              <a:ext uri="{FF2B5EF4-FFF2-40B4-BE49-F238E27FC236}">
                <a16:creationId xmlns:a16="http://schemas.microsoft.com/office/drawing/2014/main" id="{CB459BD9-FD29-EF4A-A302-5516F3C6ACD7}"/>
              </a:ext>
            </a:extLst>
          </p:cNvPr>
          <p:cNvGrpSpPr/>
          <p:nvPr/>
        </p:nvGrpSpPr>
        <p:grpSpPr>
          <a:xfrm>
            <a:off x="966061" y="2940360"/>
            <a:ext cx="616515" cy="623316"/>
            <a:chOff x="966061" y="3044575"/>
            <a:chExt cx="616515" cy="623316"/>
          </a:xfrm>
        </p:grpSpPr>
        <p:sp>
          <p:nvSpPr>
            <p:cNvPr id="21" name="テキスト ボックス 20">
              <a:extLst>
                <a:ext uri="{FF2B5EF4-FFF2-40B4-BE49-F238E27FC236}">
                  <a16:creationId xmlns:a16="http://schemas.microsoft.com/office/drawing/2014/main" id="{741187F6-4924-8945-83BE-9D58E99B0314}"/>
                </a:ext>
              </a:extLst>
            </p:cNvPr>
            <p:cNvSpPr txBox="1"/>
            <p:nvPr/>
          </p:nvSpPr>
          <p:spPr>
            <a:xfrm>
              <a:off x="976802" y="3044575"/>
              <a:ext cx="595035" cy="338554"/>
            </a:xfrm>
            <a:prstGeom prst="rect">
              <a:avLst/>
            </a:prstGeom>
            <a:noFill/>
          </p:spPr>
          <p:txBody>
            <a:bodyPr wrap="none" rtlCol="0">
              <a:spAutoFit/>
            </a:bodyPr>
            <a:lstStyle/>
            <a:p>
              <a:pPr algn="ctr"/>
              <a:r>
                <a:rPr kumimoji="1" lang="ja-JP" altLang="en-US" sz="1600" dirty="0">
                  <a:solidFill>
                    <a:srgbClr val="404040"/>
                  </a:solidFill>
                  <a:latin typeface="メイリオ"/>
                  <a:ea typeface="メイリオ"/>
                  <a:cs typeface="メイリオ"/>
                </a:rPr>
                <a:t>現状</a:t>
              </a:r>
            </a:p>
          </p:txBody>
        </p:sp>
        <p:sp>
          <p:nvSpPr>
            <p:cNvPr id="22" name="テキスト ボックス 21">
              <a:extLst>
                <a:ext uri="{FF2B5EF4-FFF2-40B4-BE49-F238E27FC236}">
                  <a16:creationId xmlns:a16="http://schemas.microsoft.com/office/drawing/2014/main" id="{9777152D-0491-D346-B96E-7C91EF8FA204}"/>
                </a:ext>
              </a:extLst>
            </p:cNvPr>
            <p:cNvSpPr txBox="1"/>
            <p:nvPr/>
          </p:nvSpPr>
          <p:spPr>
            <a:xfrm>
              <a:off x="966061" y="3360114"/>
              <a:ext cx="616515" cy="307777"/>
            </a:xfrm>
            <a:prstGeom prst="rect">
              <a:avLst/>
            </a:prstGeom>
            <a:noFill/>
          </p:spPr>
          <p:txBody>
            <a:bodyPr wrap="none" rtlCol="0">
              <a:spAutoFit/>
            </a:bodyPr>
            <a:lstStyle/>
            <a:p>
              <a:pPr algn="ctr"/>
              <a:r>
                <a:rPr kumimoji="1" lang="en-US" altLang="ja-JP" sz="1400" dirty="0">
                  <a:solidFill>
                    <a:srgbClr val="404040"/>
                  </a:solidFill>
                  <a:latin typeface="メイリオ"/>
                  <a:ea typeface="メイリオ"/>
                  <a:cs typeface="メイリオ"/>
                </a:rPr>
                <a:t>As Is</a:t>
              </a:r>
              <a:endParaRPr kumimoji="1" lang="ja-JP" altLang="en-US" sz="1600" dirty="0">
                <a:solidFill>
                  <a:srgbClr val="404040"/>
                </a:solidFill>
                <a:latin typeface="メイリオ"/>
                <a:ea typeface="メイリオ"/>
                <a:cs typeface="メイリオ"/>
              </a:endParaRPr>
            </a:p>
          </p:txBody>
        </p:sp>
      </p:grpSp>
      <p:sp>
        <p:nvSpPr>
          <p:cNvPr id="23" name="テキスト ボックス 22">
            <a:extLst>
              <a:ext uri="{FF2B5EF4-FFF2-40B4-BE49-F238E27FC236}">
                <a16:creationId xmlns:a16="http://schemas.microsoft.com/office/drawing/2014/main" id="{0DA083A3-0E1F-DB45-9F49-987C1E12CDF0}"/>
              </a:ext>
            </a:extLst>
          </p:cNvPr>
          <p:cNvSpPr txBox="1"/>
          <p:nvPr/>
        </p:nvSpPr>
        <p:spPr>
          <a:xfrm>
            <a:off x="5080281" y="835498"/>
            <a:ext cx="1619500" cy="338554"/>
          </a:xfrm>
          <a:prstGeom prst="rect">
            <a:avLst/>
          </a:prstGeom>
          <a:noFill/>
        </p:spPr>
        <p:txBody>
          <a:bodyPr wrap="square" rtlCol="0">
            <a:spAutoFit/>
          </a:bodyPr>
          <a:lstStyle/>
          <a:p>
            <a:pPr algn="ctr"/>
            <a:r>
              <a:rPr lang="en-US" altLang="en-US" sz="1600" dirty="0">
                <a:solidFill>
                  <a:srgbClr val="404040"/>
                </a:solidFill>
                <a:latin typeface="メイリオ"/>
                <a:ea typeface="メイリオ"/>
                <a:cs typeface="メイリオ"/>
              </a:rPr>
              <a:t>伝えたい内容</a:t>
            </a:r>
            <a:endParaRPr kumimoji="1" lang="ja-JP" altLang="en-US" sz="1600" dirty="0">
              <a:solidFill>
                <a:srgbClr val="404040"/>
              </a:solidFill>
              <a:latin typeface="メイリオ"/>
              <a:ea typeface="メイリオ"/>
              <a:cs typeface="メイリオ"/>
            </a:endParaRPr>
          </a:p>
        </p:txBody>
      </p:sp>
      <p:sp>
        <p:nvSpPr>
          <p:cNvPr id="33" name="テキスト ボックス 32">
            <a:extLst>
              <a:ext uri="{FF2B5EF4-FFF2-40B4-BE49-F238E27FC236}">
                <a16:creationId xmlns:a16="http://schemas.microsoft.com/office/drawing/2014/main" id="{F5A058BE-8E26-0D43-B3CA-005E93CE9F86}"/>
              </a:ext>
            </a:extLst>
          </p:cNvPr>
          <p:cNvSpPr txBox="1"/>
          <p:nvPr/>
        </p:nvSpPr>
        <p:spPr>
          <a:xfrm>
            <a:off x="463308" y="238540"/>
            <a:ext cx="909993" cy="276999"/>
          </a:xfrm>
          <a:prstGeom prst="rect">
            <a:avLst/>
          </a:prstGeom>
          <a:noFill/>
        </p:spPr>
        <p:txBody>
          <a:bodyPr wrap="none" rtlCol="0">
            <a:spAutoFit/>
          </a:bodyPr>
          <a:lstStyle/>
          <a:p>
            <a:r>
              <a:rPr kumimoji="1" lang="en-US" altLang="ja-JP" sz="1200" b="1" dirty="0">
                <a:solidFill>
                  <a:schemeClr val="tx1">
                    <a:lumMod val="75000"/>
                    <a:lumOff val="25000"/>
                  </a:schemeClr>
                </a:solidFill>
                <a:latin typeface="Meiryo" panose="020B0604030504040204" pitchFamily="34" charset="-128"/>
                <a:ea typeface="Meiryo" panose="020B0604030504040204" pitchFamily="34" charset="-128"/>
              </a:rPr>
              <a:t>70_TAPS</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7" name="正方形/長方形 26">
            <a:extLst>
              <a:ext uri="{FF2B5EF4-FFF2-40B4-BE49-F238E27FC236}">
                <a16:creationId xmlns:a16="http://schemas.microsoft.com/office/drawing/2014/main" id="{39DC20A4-2EB1-9245-958B-6B18C4FFE1DF}"/>
              </a:ext>
            </a:extLst>
          </p:cNvPr>
          <p:cNvSpPr/>
          <p:nvPr/>
        </p:nvSpPr>
        <p:spPr>
          <a:xfrm>
            <a:off x="344814" y="1323126"/>
            <a:ext cx="9223899" cy="5177226"/>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C2F56893-1554-B640-B1F0-8495B458A6A3}"/>
              </a:ext>
            </a:extLst>
          </p:cNvPr>
          <p:cNvSpPr/>
          <p:nvPr/>
        </p:nvSpPr>
        <p:spPr>
          <a:xfrm>
            <a:off x="2203824" y="699037"/>
            <a:ext cx="7364889" cy="5801315"/>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826435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直線コネクタ 69"/>
          <p:cNvCxnSpPr/>
          <p:nvPr/>
        </p:nvCxnSpPr>
        <p:spPr>
          <a:xfrm>
            <a:off x="4958060" y="968860"/>
            <a:ext cx="1" cy="5180570"/>
          </a:xfrm>
          <a:prstGeom prst="line">
            <a:avLst/>
          </a:prstGeom>
          <a:ln w="31750" cmpd="sng">
            <a:solidFill>
              <a:schemeClr val="tx1">
                <a:lumMod val="85000"/>
                <a:lumOff val="15000"/>
              </a:schemeClr>
            </a:solidFill>
            <a:headEnd type="stealth" w="lg" len="lg"/>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73" name="直線コネクタ 72"/>
          <p:cNvCxnSpPr/>
          <p:nvPr/>
        </p:nvCxnSpPr>
        <p:spPr>
          <a:xfrm>
            <a:off x="532282" y="3559145"/>
            <a:ext cx="8841436" cy="0"/>
          </a:xfrm>
          <a:prstGeom prst="line">
            <a:avLst/>
          </a:prstGeom>
          <a:ln w="31750" cmpd="sng">
            <a:solidFill>
              <a:schemeClr val="tx1">
                <a:lumMod val="85000"/>
                <a:lumOff val="15000"/>
              </a:schemeClr>
            </a:solidFill>
            <a:headEnd type="stealth" w="lg" len="lg"/>
            <a:tailEnd type="stealth" w="lg" len="lg"/>
          </a:ln>
          <a:effectLst/>
        </p:spPr>
        <p:style>
          <a:lnRef idx="2">
            <a:schemeClr val="accent1"/>
          </a:lnRef>
          <a:fillRef idx="0">
            <a:schemeClr val="accent1"/>
          </a:fillRef>
          <a:effectRef idx="1">
            <a:schemeClr val="accent1"/>
          </a:effectRef>
          <a:fontRef idx="minor">
            <a:schemeClr val="tx1"/>
          </a:fontRef>
        </p:style>
      </p:cxnSp>
      <p:sp>
        <p:nvSpPr>
          <p:cNvPr id="25" name="テキスト ボックス 24">
            <a:extLst>
              <a:ext uri="{FF2B5EF4-FFF2-40B4-BE49-F238E27FC236}">
                <a16:creationId xmlns:a16="http://schemas.microsoft.com/office/drawing/2014/main" id="{CE001D3F-1024-2843-AF26-7F643E8B8C3E}"/>
              </a:ext>
            </a:extLst>
          </p:cNvPr>
          <p:cNvSpPr txBox="1"/>
          <p:nvPr/>
        </p:nvSpPr>
        <p:spPr>
          <a:xfrm>
            <a:off x="3432260" y="607502"/>
            <a:ext cx="3041479" cy="307777"/>
          </a:xfrm>
          <a:prstGeom prst="rect">
            <a:avLst/>
          </a:prstGeom>
          <a:noFill/>
        </p:spPr>
        <p:txBody>
          <a:bodyPr wrap="square" rtlCol="0" anchor="t">
            <a:spAutoFit/>
          </a:bodyPr>
          <a:lstStyle/>
          <a:p>
            <a:pPr algn="ctr">
              <a:lnSpc>
                <a:spcPct val="120000"/>
              </a:lnSpc>
            </a:pPr>
            <a:r>
              <a:rPr lang="ja-JP" altLang="en-US" sz="1200" dirty="0">
                <a:solidFill>
                  <a:srgbClr val="404040"/>
                </a:solidFill>
                <a:latin typeface="メイリオ"/>
                <a:ea typeface="メイリオ"/>
                <a:cs typeface="メイリオ"/>
              </a:rPr>
              <a:t>重要度</a:t>
            </a:r>
            <a:r>
              <a:rPr lang="en-US" altLang="ja-JP" sz="1200" dirty="0">
                <a:solidFill>
                  <a:srgbClr val="404040"/>
                </a:solidFill>
                <a:latin typeface="メイリオ"/>
                <a:ea typeface="メイリオ"/>
                <a:cs typeface="メイリオ"/>
              </a:rPr>
              <a:t>(</a:t>
            </a:r>
            <a:r>
              <a:rPr lang="ja-JP" altLang="en-US" sz="1200" dirty="0">
                <a:solidFill>
                  <a:srgbClr val="404040"/>
                </a:solidFill>
                <a:latin typeface="メイリオ"/>
                <a:ea typeface="メイリオ"/>
                <a:cs typeface="メイリオ"/>
              </a:rPr>
              <a:t>高</a:t>
            </a:r>
            <a:r>
              <a:rPr lang="en-US" altLang="ja-JP" sz="1200" dirty="0">
                <a:solidFill>
                  <a:srgbClr val="404040"/>
                </a:solidFill>
                <a:latin typeface="メイリオ"/>
                <a:ea typeface="メイリオ"/>
                <a:cs typeface="メイリオ"/>
              </a:rPr>
              <a:t>)</a:t>
            </a:r>
          </a:p>
        </p:txBody>
      </p:sp>
      <p:sp>
        <p:nvSpPr>
          <p:cNvPr id="26" name="テキスト ボックス 25">
            <a:extLst>
              <a:ext uri="{FF2B5EF4-FFF2-40B4-BE49-F238E27FC236}">
                <a16:creationId xmlns:a16="http://schemas.microsoft.com/office/drawing/2014/main" id="{D073B21E-04E3-E541-A21D-F72ED665B664}"/>
              </a:ext>
            </a:extLst>
          </p:cNvPr>
          <p:cNvSpPr txBox="1"/>
          <p:nvPr/>
        </p:nvSpPr>
        <p:spPr>
          <a:xfrm>
            <a:off x="3432260" y="6213577"/>
            <a:ext cx="3041479" cy="307777"/>
          </a:xfrm>
          <a:prstGeom prst="rect">
            <a:avLst/>
          </a:prstGeom>
          <a:noFill/>
        </p:spPr>
        <p:txBody>
          <a:bodyPr wrap="square" rtlCol="0" anchor="t">
            <a:spAutoFit/>
          </a:bodyPr>
          <a:lstStyle/>
          <a:p>
            <a:pPr algn="ctr">
              <a:lnSpc>
                <a:spcPct val="120000"/>
              </a:lnSpc>
            </a:pPr>
            <a:r>
              <a:rPr lang="ja-JP" altLang="en-US" sz="1200" dirty="0">
                <a:solidFill>
                  <a:srgbClr val="404040"/>
                </a:solidFill>
                <a:latin typeface="メイリオ"/>
                <a:ea typeface="メイリオ"/>
                <a:cs typeface="メイリオ"/>
              </a:rPr>
              <a:t>重要度</a:t>
            </a:r>
            <a:r>
              <a:rPr lang="en-US" altLang="ja-JP" sz="1200" dirty="0">
                <a:solidFill>
                  <a:srgbClr val="404040"/>
                </a:solidFill>
                <a:latin typeface="メイリオ"/>
                <a:ea typeface="メイリオ"/>
                <a:cs typeface="メイリオ"/>
              </a:rPr>
              <a:t>(</a:t>
            </a:r>
            <a:r>
              <a:rPr lang="ja-JP" altLang="en-US" sz="1200" dirty="0">
                <a:solidFill>
                  <a:srgbClr val="404040"/>
                </a:solidFill>
                <a:latin typeface="メイリオ"/>
                <a:ea typeface="メイリオ"/>
                <a:cs typeface="メイリオ"/>
              </a:rPr>
              <a:t>低</a:t>
            </a:r>
            <a:r>
              <a:rPr lang="en-US" altLang="ja-JP" sz="1200" dirty="0">
                <a:solidFill>
                  <a:srgbClr val="404040"/>
                </a:solidFill>
                <a:latin typeface="メイリオ"/>
                <a:ea typeface="メイリオ"/>
                <a:cs typeface="メイリオ"/>
              </a:rPr>
              <a:t>)</a:t>
            </a:r>
          </a:p>
        </p:txBody>
      </p:sp>
      <p:sp>
        <p:nvSpPr>
          <p:cNvPr id="28" name="テキスト ボックス 27">
            <a:extLst>
              <a:ext uri="{FF2B5EF4-FFF2-40B4-BE49-F238E27FC236}">
                <a16:creationId xmlns:a16="http://schemas.microsoft.com/office/drawing/2014/main" id="{6631F5A2-491A-3E44-BC75-668AFB495AC6}"/>
              </a:ext>
            </a:extLst>
          </p:cNvPr>
          <p:cNvSpPr txBox="1"/>
          <p:nvPr/>
        </p:nvSpPr>
        <p:spPr>
          <a:xfrm>
            <a:off x="9364294" y="2584649"/>
            <a:ext cx="406265" cy="1948992"/>
          </a:xfrm>
          <a:prstGeom prst="rect">
            <a:avLst/>
          </a:prstGeom>
          <a:noFill/>
        </p:spPr>
        <p:txBody>
          <a:bodyPr vert="eaVert" wrap="square" rtlCol="0" anchor="t">
            <a:spAutoFit/>
          </a:bodyPr>
          <a:lstStyle/>
          <a:p>
            <a:pPr algn="ctr">
              <a:lnSpc>
                <a:spcPct val="120000"/>
              </a:lnSpc>
            </a:pPr>
            <a:r>
              <a:rPr lang="ja-JP" altLang="en-US" sz="1200" dirty="0">
                <a:solidFill>
                  <a:srgbClr val="404040"/>
                </a:solidFill>
                <a:latin typeface="メイリオ"/>
                <a:ea typeface="メイリオ"/>
                <a:cs typeface="メイリオ"/>
              </a:rPr>
              <a:t>緊急度</a:t>
            </a:r>
            <a:r>
              <a:rPr lang="en-US" altLang="ja-JP" sz="1200" dirty="0">
                <a:solidFill>
                  <a:srgbClr val="404040"/>
                </a:solidFill>
                <a:latin typeface="メイリオ"/>
                <a:ea typeface="メイリオ"/>
                <a:cs typeface="メイリオ"/>
              </a:rPr>
              <a:t>(</a:t>
            </a:r>
            <a:r>
              <a:rPr lang="ja-JP" altLang="en-US" sz="1200" dirty="0">
                <a:solidFill>
                  <a:srgbClr val="404040"/>
                </a:solidFill>
                <a:latin typeface="メイリオ"/>
                <a:ea typeface="メイリオ"/>
                <a:cs typeface="メイリオ"/>
              </a:rPr>
              <a:t>高</a:t>
            </a:r>
            <a:r>
              <a:rPr lang="en-US" altLang="ja-JP" sz="1200" dirty="0">
                <a:solidFill>
                  <a:srgbClr val="404040"/>
                </a:solidFill>
                <a:latin typeface="メイリオ"/>
                <a:ea typeface="メイリオ"/>
                <a:cs typeface="メイリオ"/>
              </a:rPr>
              <a:t>)</a:t>
            </a:r>
          </a:p>
        </p:txBody>
      </p:sp>
      <p:sp>
        <p:nvSpPr>
          <p:cNvPr id="29" name="テキスト ボックス 28">
            <a:extLst>
              <a:ext uri="{FF2B5EF4-FFF2-40B4-BE49-F238E27FC236}">
                <a16:creationId xmlns:a16="http://schemas.microsoft.com/office/drawing/2014/main" id="{8C72468D-7034-4541-B98B-F93BEF7923D1}"/>
              </a:ext>
            </a:extLst>
          </p:cNvPr>
          <p:cNvSpPr txBox="1"/>
          <p:nvPr/>
        </p:nvSpPr>
        <p:spPr>
          <a:xfrm>
            <a:off x="135441" y="2584649"/>
            <a:ext cx="406265" cy="1948992"/>
          </a:xfrm>
          <a:prstGeom prst="rect">
            <a:avLst/>
          </a:prstGeom>
          <a:noFill/>
        </p:spPr>
        <p:txBody>
          <a:bodyPr vert="eaVert" wrap="square" rtlCol="0" anchor="t">
            <a:spAutoFit/>
          </a:bodyPr>
          <a:lstStyle/>
          <a:p>
            <a:pPr algn="ctr">
              <a:lnSpc>
                <a:spcPct val="120000"/>
              </a:lnSpc>
            </a:pPr>
            <a:r>
              <a:rPr lang="ja-JP" altLang="en-US" sz="1200" dirty="0">
                <a:solidFill>
                  <a:srgbClr val="404040"/>
                </a:solidFill>
                <a:latin typeface="Meiryo" panose="020B0604030504040204" pitchFamily="34" charset="-128"/>
                <a:ea typeface="Meiryo" panose="020B0604030504040204" pitchFamily="34" charset="-128"/>
                <a:cs typeface="メイリオ"/>
              </a:rPr>
              <a:t>緊急度</a:t>
            </a:r>
            <a:r>
              <a:rPr lang="en-US" altLang="ja-JP" sz="1200" dirty="0">
                <a:solidFill>
                  <a:srgbClr val="404040"/>
                </a:solidFill>
                <a:latin typeface="Meiryo" panose="020B0604030504040204" pitchFamily="34" charset="-128"/>
                <a:ea typeface="Meiryo" panose="020B0604030504040204" pitchFamily="34" charset="-128"/>
                <a:cs typeface="メイリオ"/>
              </a:rPr>
              <a:t>(</a:t>
            </a:r>
            <a:r>
              <a:rPr lang="ja-JP" altLang="en-US" sz="1200" dirty="0">
                <a:solidFill>
                  <a:srgbClr val="404040"/>
                </a:solidFill>
                <a:latin typeface="Meiryo" panose="020B0604030504040204" pitchFamily="34" charset="-128"/>
                <a:ea typeface="Meiryo" panose="020B0604030504040204" pitchFamily="34" charset="-128"/>
                <a:cs typeface="メイリオ"/>
              </a:rPr>
              <a:t>低</a:t>
            </a:r>
            <a:r>
              <a:rPr lang="en-US" altLang="ja-JP" sz="1200" dirty="0">
                <a:solidFill>
                  <a:srgbClr val="404040"/>
                </a:solidFill>
                <a:latin typeface="Meiryo" panose="020B0604030504040204" pitchFamily="34" charset="-128"/>
                <a:ea typeface="Meiryo" panose="020B0604030504040204" pitchFamily="34" charset="-128"/>
                <a:cs typeface="メイリオ"/>
              </a:rPr>
              <a:t>)</a:t>
            </a:r>
          </a:p>
        </p:txBody>
      </p:sp>
      <p:cxnSp>
        <p:nvCxnSpPr>
          <p:cNvPr id="32" name="直線コネクタ 31">
            <a:extLst>
              <a:ext uri="{FF2B5EF4-FFF2-40B4-BE49-F238E27FC236}">
                <a16:creationId xmlns:a16="http://schemas.microsoft.com/office/drawing/2014/main" id="{342D065E-9046-9D45-9324-2AD6828E64CE}"/>
              </a:ext>
            </a:extLst>
          </p:cNvPr>
          <p:cNvCxnSpPr>
            <a:cxnSpLocks/>
          </p:cNvCxnSpPr>
          <p:nvPr/>
        </p:nvCxnSpPr>
        <p:spPr>
          <a:xfrm flipH="1">
            <a:off x="540342" y="978382"/>
            <a:ext cx="8838437" cy="0"/>
          </a:xfrm>
          <a:prstGeom prst="line">
            <a:avLst/>
          </a:prstGeom>
          <a:ln w="15875" cmpd="sng">
            <a:solidFill>
              <a:schemeClr val="tx1">
                <a:lumMod val="65000"/>
                <a:lumOff val="35000"/>
              </a:schemeClr>
            </a:solidFill>
            <a:prstDash val="sysDot"/>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33" name="直線コネクタ 32">
            <a:extLst>
              <a:ext uri="{FF2B5EF4-FFF2-40B4-BE49-F238E27FC236}">
                <a16:creationId xmlns:a16="http://schemas.microsoft.com/office/drawing/2014/main" id="{AA553977-895F-CF46-BB28-751329FB104D}"/>
              </a:ext>
            </a:extLst>
          </p:cNvPr>
          <p:cNvCxnSpPr>
            <a:cxnSpLocks/>
          </p:cNvCxnSpPr>
          <p:nvPr/>
        </p:nvCxnSpPr>
        <p:spPr>
          <a:xfrm flipH="1">
            <a:off x="540342" y="6149430"/>
            <a:ext cx="8838437" cy="9522"/>
          </a:xfrm>
          <a:prstGeom prst="line">
            <a:avLst/>
          </a:prstGeom>
          <a:ln w="15875" cmpd="sng">
            <a:solidFill>
              <a:schemeClr val="tx1">
                <a:lumMod val="65000"/>
                <a:lumOff val="35000"/>
              </a:schemeClr>
            </a:solidFill>
            <a:prstDash val="sysDot"/>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42" name="直線コネクタ 41">
            <a:extLst>
              <a:ext uri="{FF2B5EF4-FFF2-40B4-BE49-F238E27FC236}">
                <a16:creationId xmlns:a16="http://schemas.microsoft.com/office/drawing/2014/main" id="{B6EC3790-5DC3-604C-AA8C-68CE732BBB96}"/>
              </a:ext>
            </a:extLst>
          </p:cNvPr>
          <p:cNvCxnSpPr/>
          <p:nvPr/>
        </p:nvCxnSpPr>
        <p:spPr>
          <a:xfrm>
            <a:off x="9378777" y="968860"/>
            <a:ext cx="1" cy="5180570"/>
          </a:xfrm>
          <a:prstGeom prst="line">
            <a:avLst/>
          </a:prstGeom>
          <a:ln w="15875" cmpd="sng">
            <a:solidFill>
              <a:schemeClr val="tx1">
                <a:lumMod val="65000"/>
                <a:lumOff val="35000"/>
              </a:schemeClr>
            </a:solidFill>
            <a:prstDash val="sysDot"/>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43" name="直線コネクタ 42">
            <a:extLst>
              <a:ext uri="{FF2B5EF4-FFF2-40B4-BE49-F238E27FC236}">
                <a16:creationId xmlns:a16="http://schemas.microsoft.com/office/drawing/2014/main" id="{39A9ED9B-27E0-4B4A-9810-A501B45CD995}"/>
              </a:ext>
            </a:extLst>
          </p:cNvPr>
          <p:cNvCxnSpPr/>
          <p:nvPr/>
        </p:nvCxnSpPr>
        <p:spPr>
          <a:xfrm>
            <a:off x="540342" y="978382"/>
            <a:ext cx="1" cy="5180570"/>
          </a:xfrm>
          <a:prstGeom prst="line">
            <a:avLst/>
          </a:prstGeom>
          <a:ln w="15875" cmpd="sng">
            <a:solidFill>
              <a:schemeClr val="tx1">
                <a:lumMod val="65000"/>
                <a:lumOff val="35000"/>
              </a:schemeClr>
            </a:solidFill>
            <a:prstDash val="sysDot"/>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sp>
        <p:nvSpPr>
          <p:cNvPr id="22" name="テキスト ボックス 21">
            <a:extLst>
              <a:ext uri="{FF2B5EF4-FFF2-40B4-BE49-F238E27FC236}">
                <a16:creationId xmlns:a16="http://schemas.microsoft.com/office/drawing/2014/main" id="{B119D354-AACE-F94E-98C8-8FE3240F8D91}"/>
              </a:ext>
            </a:extLst>
          </p:cNvPr>
          <p:cNvSpPr txBox="1"/>
          <p:nvPr/>
        </p:nvSpPr>
        <p:spPr>
          <a:xfrm>
            <a:off x="463308" y="238540"/>
            <a:ext cx="2435282" cy="276999"/>
          </a:xfrm>
          <a:prstGeom prst="rect">
            <a:avLst/>
          </a:prstGeom>
          <a:noFill/>
        </p:spPr>
        <p:txBody>
          <a:bodyPr wrap="none" rtlCol="0">
            <a:spAutoFit/>
          </a:bodyPr>
          <a:lstStyle/>
          <a:p>
            <a:r>
              <a:rPr lang="en-US" altLang="ja-JP" sz="1200" b="1" dirty="0">
                <a:solidFill>
                  <a:schemeClr val="tx1">
                    <a:lumMod val="75000"/>
                    <a:lumOff val="25000"/>
                  </a:schemeClr>
                </a:solidFill>
                <a:latin typeface="Meiryo" panose="020B0604030504040204" pitchFamily="34" charset="-128"/>
                <a:ea typeface="Meiryo" panose="020B0604030504040204" pitchFamily="34" charset="-128"/>
              </a:rPr>
              <a:t>07_</a:t>
            </a:r>
            <a:r>
              <a:rPr lang="ja-JP" altLang="en-US" sz="1200" b="1" dirty="0">
                <a:solidFill>
                  <a:schemeClr val="tx1">
                    <a:lumMod val="75000"/>
                    <a:lumOff val="25000"/>
                  </a:schemeClr>
                </a:solidFill>
                <a:latin typeface="Meiryo" panose="020B0604030504040204" pitchFamily="34" charset="-128"/>
                <a:ea typeface="Meiryo" panose="020B0604030504040204" pitchFamily="34" charset="-128"/>
              </a:rPr>
              <a:t>緊急度</a:t>
            </a:r>
            <a:r>
              <a:rPr lang="en-US" altLang="ja-JP" sz="1200" b="1" dirty="0">
                <a:solidFill>
                  <a:schemeClr val="tx1">
                    <a:lumMod val="75000"/>
                    <a:lumOff val="25000"/>
                  </a:schemeClr>
                </a:solidFill>
                <a:latin typeface="Meiryo" panose="020B0604030504040204" pitchFamily="34" charset="-128"/>
                <a:ea typeface="Meiryo" panose="020B0604030504040204" pitchFamily="34" charset="-128"/>
              </a:rPr>
              <a:t> / </a:t>
            </a:r>
            <a:r>
              <a:rPr lang="ja-JP" altLang="en-US" sz="1200" b="1" dirty="0">
                <a:solidFill>
                  <a:schemeClr val="tx1">
                    <a:lumMod val="75000"/>
                    <a:lumOff val="25000"/>
                  </a:schemeClr>
                </a:solidFill>
                <a:latin typeface="Meiryo" panose="020B0604030504040204" pitchFamily="34" charset="-128"/>
                <a:ea typeface="Meiryo" panose="020B0604030504040204" pitchFamily="34" charset="-128"/>
              </a:rPr>
              <a:t>重要度</a:t>
            </a:r>
            <a:r>
              <a:rPr lang="en-US" altLang="ja-JP" sz="1200" b="1" dirty="0">
                <a:solidFill>
                  <a:schemeClr val="tx1">
                    <a:lumMod val="75000"/>
                    <a:lumOff val="25000"/>
                  </a:schemeClr>
                </a:solidFill>
                <a:latin typeface="Meiryo" panose="020B0604030504040204" pitchFamily="34" charset="-128"/>
                <a:ea typeface="Meiryo" panose="020B0604030504040204" pitchFamily="34" charset="-128"/>
              </a:rPr>
              <a:t> </a:t>
            </a:r>
            <a:r>
              <a:rPr lang="ja-JP" altLang="en-US" sz="1200" b="1" dirty="0">
                <a:solidFill>
                  <a:schemeClr val="tx1">
                    <a:lumMod val="75000"/>
                    <a:lumOff val="25000"/>
                  </a:schemeClr>
                </a:solidFill>
                <a:latin typeface="Meiryo" panose="020B0604030504040204" pitchFamily="34" charset="-128"/>
                <a:ea typeface="Meiryo" panose="020B0604030504040204" pitchFamily="34" charset="-128"/>
              </a:rPr>
              <a:t>マトリクス</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2168649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正方形/長方形 107">
            <a:extLst>
              <a:ext uri="{FF2B5EF4-FFF2-40B4-BE49-F238E27FC236}">
                <a16:creationId xmlns:a16="http://schemas.microsoft.com/office/drawing/2014/main" id="{A86A82F0-19E3-524F-B7A2-90455E55FFD8}"/>
              </a:ext>
            </a:extLst>
          </p:cNvPr>
          <p:cNvSpPr/>
          <p:nvPr/>
        </p:nvSpPr>
        <p:spPr>
          <a:xfrm>
            <a:off x="337288" y="1544856"/>
            <a:ext cx="468821" cy="4945396"/>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7" name="テキスト ボックス 76">
            <a:extLst>
              <a:ext uri="{FF2B5EF4-FFF2-40B4-BE49-F238E27FC236}">
                <a16:creationId xmlns:a16="http://schemas.microsoft.com/office/drawing/2014/main" id="{99FBCC41-39A6-3D41-B25E-97FBF8148786}"/>
              </a:ext>
            </a:extLst>
          </p:cNvPr>
          <p:cNvSpPr txBox="1"/>
          <p:nvPr/>
        </p:nvSpPr>
        <p:spPr>
          <a:xfrm>
            <a:off x="463308" y="238540"/>
            <a:ext cx="1882247" cy="276999"/>
          </a:xfrm>
          <a:prstGeom prst="rect">
            <a:avLst/>
          </a:prstGeom>
          <a:noFill/>
        </p:spPr>
        <p:txBody>
          <a:bodyPr wrap="none" rtlCol="0">
            <a:spAutoFit/>
          </a:bodyPr>
          <a:lstStyle/>
          <a:p>
            <a:r>
              <a:rPr lang="en-US" altLang="ja-JP" sz="1200" b="1" dirty="0">
                <a:solidFill>
                  <a:schemeClr val="tx1">
                    <a:lumMod val="75000"/>
                    <a:lumOff val="25000"/>
                  </a:schemeClr>
                </a:solidFill>
                <a:latin typeface="Meiryo" panose="020B0604030504040204" pitchFamily="34" charset="-128"/>
                <a:ea typeface="Meiryo" panose="020B0604030504040204" pitchFamily="34" charset="-128"/>
              </a:rPr>
              <a:t>08_</a:t>
            </a:r>
            <a:r>
              <a:rPr lang="ja-JP" altLang="en-US" sz="1200" b="1" dirty="0">
                <a:solidFill>
                  <a:schemeClr val="tx1">
                    <a:lumMod val="75000"/>
                    <a:lumOff val="25000"/>
                  </a:schemeClr>
                </a:solidFill>
                <a:latin typeface="Meiryo" panose="020B0604030504040204" pitchFamily="34" charset="-128"/>
                <a:ea typeface="Meiryo" panose="020B0604030504040204" pitchFamily="34" charset="-128"/>
              </a:rPr>
              <a:t>意思決定マトリクス</a:t>
            </a:r>
            <a:endParaRPr lang="en-US" altLang="ja-JP" sz="12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7" name="正方形/長方形 16"/>
          <p:cNvSpPr/>
          <p:nvPr/>
        </p:nvSpPr>
        <p:spPr>
          <a:xfrm>
            <a:off x="8416066" y="698777"/>
            <a:ext cx="1152648" cy="5791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55" name="直線コネクタ 54"/>
          <p:cNvCxnSpPr/>
          <p:nvPr/>
        </p:nvCxnSpPr>
        <p:spPr>
          <a:xfrm>
            <a:off x="3843674" y="1103341"/>
            <a:ext cx="4572392" cy="0"/>
          </a:xfrm>
          <a:prstGeom prst="line">
            <a:avLst/>
          </a:prstGeom>
          <a:ln w="12700" cmpd="sng">
            <a:solidFill>
              <a:srgbClr val="404040"/>
            </a:solidFill>
            <a:prstDash val="dot"/>
          </a:ln>
          <a:effectLst/>
        </p:spPr>
        <p:style>
          <a:lnRef idx="2">
            <a:schemeClr val="accent1"/>
          </a:lnRef>
          <a:fillRef idx="0">
            <a:schemeClr val="accent1"/>
          </a:fillRef>
          <a:effectRef idx="1">
            <a:schemeClr val="accent1"/>
          </a:effectRef>
          <a:fontRef idx="minor">
            <a:schemeClr val="tx1"/>
          </a:fontRef>
        </p:style>
      </p:cxnSp>
      <p:cxnSp>
        <p:nvCxnSpPr>
          <p:cNvPr id="51" name="直線コネクタ 50"/>
          <p:cNvCxnSpPr/>
          <p:nvPr/>
        </p:nvCxnSpPr>
        <p:spPr>
          <a:xfrm>
            <a:off x="4986772" y="686423"/>
            <a:ext cx="1" cy="580383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52" name="直線コネクタ 51"/>
          <p:cNvCxnSpPr/>
          <p:nvPr/>
        </p:nvCxnSpPr>
        <p:spPr>
          <a:xfrm>
            <a:off x="6129871" y="686423"/>
            <a:ext cx="1" cy="580383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53" name="直線コネクタ 52"/>
          <p:cNvCxnSpPr/>
          <p:nvPr/>
        </p:nvCxnSpPr>
        <p:spPr>
          <a:xfrm>
            <a:off x="7272970" y="686423"/>
            <a:ext cx="1" cy="580383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54" name="直線コネクタ 53"/>
          <p:cNvCxnSpPr/>
          <p:nvPr/>
        </p:nvCxnSpPr>
        <p:spPr>
          <a:xfrm>
            <a:off x="8416069" y="686423"/>
            <a:ext cx="1" cy="580383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78" name="テキスト ボックス 77"/>
          <p:cNvSpPr txBox="1"/>
          <p:nvPr/>
        </p:nvSpPr>
        <p:spPr>
          <a:xfrm>
            <a:off x="8411263" y="980230"/>
            <a:ext cx="1147902" cy="276999"/>
          </a:xfrm>
          <a:prstGeom prst="rect">
            <a:avLst/>
          </a:prstGeom>
          <a:noFill/>
        </p:spPr>
        <p:txBody>
          <a:bodyPr wrap="square" rtlCol="0" anchor="ctr">
            <a:spAutoFit/>
          </a:bodyPr>
          <a:lstStyle/>
          <a:p>
            <a:pPr algn="ctr"/>
            <a:r>
              <a:rPr lang="ja-JP" altLang="en-US" sz="1200" dirty="0">
                <a:solidFill>
                  <a:srgbClr val="404040"/>
                </a:solidFill>
                <a:latin typeface="メイリオ"/>
                <a:ea typeface="メイリオ"/>
                <a:cs typeface="メイリオ"/>
              </a:rPr>
              <a:t>合計</a:t>
            </a:r>
            <a:endParaRPr kumimoji="1" lang="ja-JP" altLang="en-US" sz="2000" dirty="0">
              <a:solidFill>
                <a:srgbClr val="404040"/>
              </a:solidFill>
              <a:latin typeface="メイリオ"/>
              <a:ea typeface="メイリオ"/>
              <a:cs typeface="メイリオ"/>
            </a:endParaRPr>
          </a:p>
        </p:txBody>
      </p:sp>
      <p:cxnSp>
        <p:nvCxnSpPr>
          <p:cNvPr id="47" name="直線コネクタ 46"/>
          <p:cNvCxnSpPr/>
          <p:nvPr/>
        </p:nvCxnSpPr>
        <p:spPr>
          <a:xfrm>
            <a:off x="337287" y="3523014"/>
            <a:ext cx="9231427"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48" name="直線コネクタ 47"/>
          <p:cNvCxnSpPr/>
          <p:nvPr/>
        </p:nvCxnSpPr>
        <p:spPr>
          <a:xfrm>
            <a:off x="337287" y="4512093"/>
            <a:ext cx="9231427"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49" name="直線コネクタ 48"/>
          <p:cNvCxnSpPr/>
          <p:nvPr/>
        </p:nvCxnSpPr>
        <p:spPr>
          <a:xfrm>
            <a:off x="337287" y="5501172"/>
            <a:ext cx="9231427"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9" name="直線コネクタ 28">
            <a:extLst>
              <a:ext uri="{FF2B5EF4-FFF2-40B4-BE49-F238E27FC236}">
                <a16:creationId xmlns:a16="http://schemas.microsoft.com/office/drawing/2014/main" id="{016F7EAD-73CA-B745-855B-D07AC6E2E936}"/>
              </a:ext>
            </a:extLst>
          </p:cNvPr>
          <p:cNvCxnSpPr/>
          <p:nvPr/>
        </p:nvCxnSpPr>
        <p:spPr>
          <a:xfrm>
            <a:off x="337287" y="2533935"/>
            <a:ext cx="9231427"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30" name="テキスト ボックス 29">
            <a:extLst>
              <a:ext uri="{FF2B5EF4-FFF2-40B4-BE49-F238E27FC236}">
                <a16:creationId xmlns:a16="http://schemas.microsoft.com/office/drawing/2014/main" id="{2952418C-1907-D745-8D10-FFA33FAACA80}"/>
              </a:ext>
            </a:extLst>
          </p:cNvPr>
          <p:cNvSpPr txBox="1"/>
          <p:nvPr/>
        </p:nvSpPr>
        <p:spPr>
          <a:xfrm>
            <a:off x="376683" y="1607053"/>
            <a:ext cx="386644" cy="864685"/>
          </a:xfrm>
          <a:prstGeom prst="rect">
            <a:avLst/>
          </a:prstGeom>
          <a:noFill/>
        </p:spPr>
        <p:txBody>
          <a:bodyPr vert="eaVert" wrap="square" rtlCol="0" anchor="ctr">
            <a:spAutoFit/>
          </a:bodyPr>
          <a:lstStyle/>
          <a:p>
            <a:pPr algn="ctr"/>
            <a:r>
              <a:rPr kumimoji="1" lang="ja-JP" altLang="en-US" sz="1050" dirty="0">
                <a:solidFill>
                  <a:srgbClr val="404040"/>
                </a:solidFill>
                <a:latin typeface="メイリオ"/>
                <a:ea typeface="メイリオ"/>
                <a:cs typeface="メイリオ"/>
              </a:rPr>
              <a:t>選択肢</a:t>
            </a:r>
            <a:r>
              <a:rPr lang="en-US" altLang="ja-JP" sz="1050" dirty="0">
                <a:solidFill>
                  <a:srgbClr val="404040"/>
                </a:solidFill>
                <a:latin typeface="メイリオ"/>
                <a:ea typeface="メイリオ"/>
                <a:cs typeface="メイリオ"/>
              </a:rPr>
              <a:t>1</a:t>
            </a:r>
            <a:endParaRPr kumimoji="1" lang="ja-JP" altLang="en-US" sz="1600" dirty="0">
              <a:solidFill>
                <a:srgbClr val="404040"/>
              </a:solidFill>
              <a:latin typeface="メイリオ"/>
              <a:ea typeface="メイリオ"/>
              <a:cs typeface="メイリオ"/>
            </a:endParaRPr>
          </a:p>
        </p:txBody>
      </p:sp>
      <p:sp>
        <p:nvSpPr>
          <p:cNvPr id="32" name="テキスト ボックス 31">
            <a:extLst>
              <a:ext uri="{FF2B5EF4-FFF2-40B4-BE49-F238E27FC236}">
                <a16:creationId xmlns:a16="http://schemas.microsoft.com/office/drawing/2014/main" id="{840C7C9A-5361-7848-BF31-95634C7E6671}"/>
              </a:ext>
            </a:extLst>
          </p:cNvPr>
          <p:cNvSpPr txBox="1"/>
          <p:nvPr/>
        </p:nvSpPr>
        <p:spPr>
          <a:xfrm>
            <a:off x="376683" y="2596132"/>
            <a:ext cx="386644" cy="864685"/>
          </a:xfrm>
          <a:prstGeom prst="rect">
            <a:avLst/>
          </a:prstGeom>
          <a:noFill/>
        </p:spPr>
        <p:txBody>
          <a:bodyPr vert="eaVert" wrap="square" rtlCol="0" anchor="ctr">
            <a:spAutoFit/>
          </a:bodyPr>
          <a:lstStyle/>
          <a:p>
            <a:pPr algn="ctr"/>
            <a:r>
              <a:rPr kumimoji="1" lang="ja-JP" altLang="en-US" sz="1050" dirty="0">
                <a:solidFill>
                  <a:srgbClr val="404040"/>
                </a:solidFill>
                <a:latin typeface="メイリオ"/>
                <a:ea typeface="メイリオ"/>
                <a:cs typeface="メイリオ"/>
              </a:rPr>
              <a:t>選択肢</a:t>
            </a:r>
            <a:r>
              <a:rPr kumimoji="1" lang="en-US" altLang="ja-JP" sz="1050" dirty="0">
                <a:solidFill>
                  <a:srgbClr val="404040"/>
                </a:solidFill>
                <a:latin typeface="メイリオ"/>
                <a:ea typeface="メイリオ"/>
                <a:cs typeface="メイリオ"/>
              </a:rPr>
              <a:t>2</a:t>
            </a:r>
            <a:endParaRPr kumimoji="1" lang="ja-JP" altLang="en-US" sz="1600" dirty="0">
              <a:solidFill>
                <a:srgbClr val="404040"/>
              </a:solidFill>
              <a:latin typeface="メイリオ"/>
              <a:ea typeface="メイリオ"/>
              <a:cs typeface="メイリオ"/>
            </a:endParaRPr>
          </a:p>
        </p:txBody>
      </p:sp>
      <p:sp>
        <p:nvSpPr>
          <p:cNvPr id="33" name="テキスト ボックス 32">
            <a:extLst>
              <a:ext uri="{FF2B5EF4-FFF2-40B4-BE49-F238E27FC236}">
                <a16:creationId xmlns:a16="http://schemas.microsoft.com/office/drawing/2014/main" id="{53350201-6A51-2C49-88DE-AEB714A4A9D0}"/>
              </a:ext>
            </a:extLst>
          </p:cNvPr>
          <p:cNvSpPr txBox="1"/>
          <p:nvPr/>
        </p:nvSpPr>
        <p:spPr>
          <a:xfrm>
            <a:off x="376683" y="3585211"/>
            <a:ext cx="386644" cy="864685"/>
          </a:xfrm>
          <a:prstGeom prst="rect">
            <a:avLst/>
          </a:prstGeom>
          <a:noFill/>
        </p:spPr>
        <p:txBody>
          <a:bodyPr vert="eaVert" wrap="square" rtlCol="0" anchor="ctr">
            <a:spAutoFit/>
          </a:bodyPr>
          <a:lstStyle/>
          <a:p>
            <a:pPr algn="ctr"/>
            <a:r>
              <a:rPr kumimoji="1" lang="ja-JP" altLang="en-US" sz="1050" dirty="0">
                <a:solidFill>
                  <a:srgbClr val="404040"/>
                </a:solidFill>
                <a:latin typeface="メイリオ"/>
                <a:ea typeface="メイリオ"/>
                <a:cs typeface="メイリオ"/>
              </a:rPr>
              <a:t>選択肢</a:t>
            </a:r>
            <a:r>
              <a:rPr kumimoji="1" lang="en-US" altLang="ja-JP" sz="1050" dirty="0">
                <a:solidFill>
                  <a:srgbClr val="404040"/>
                </a:solidFill>
                <a:latin typeface="メイリオ"/>
                <a:ea typeface="メイリオ"/>
                <a:cs typeface="メイリオ"/>
              </a:rPr>
              <a:t>3</a:t>
            </a:r>
            <a:endParaRPr kumimoji="1" lang="ja-JP" altLang="en-US" sz="1600" dirty="0">
              <a:solidFill>
                <a:srgbClr val="404040"/>
              </a:solidFill>
              <a:latin typeface="メイリオ"/>
              <a:ea typeface="メイリオ"/>
              <a:cs typeface="メイリオ"/>
            </a:endParaRPr>
          </a:p>
        </p:txBody>
      </p:sp>
      <p:sp>
        <p:nvSpPr>
          <p:cNvPr id="34" name="テキスト ボックス 33">
            <a:extLst>
              <a:ext uri="{FF2B5EF4-FFF2-40B4-BE49-F238E27FC236}">
                <a16:creationId xmlns:a16="http://schemas.microsoft.com/office/drawing/2014/main" id="{7885742A-D7D7-AF45-8F1E-970FB068CFEF}"/>
              </a:ext>
            </a:extLst>
          </p:cNvPr>
          <p:cNvSpPr txBox="1"/>
          <p:nvPr/>
        </p:nvSpPr>
        <p:spPr>
          <a:xfrm>
            <a:off x="376683" y="4574290"/>
            <a:ext cx="386644" cy="864685"/>
          </a:xfrm>
          <a:prstGeom prst="rect">
            <a:avLst/>
          </a:prstGeom>
          <a:noFill/>
        </p:spPr>
        <p:txBody>
          <a:bodyPr vert="eaVert" wrap="square" rtlCol="0" anchor="ctr">
            <a:spAutoFit/>
          </a:bodyPr>
          <a:lstStyle/>
          <a:p>
            <a:pPr algn="ctr"/>
            <a:r>
              <a:rPr kumimoji="1" lang="ja-JP" altLang="en-US" sz="1050" dirty="0">
                <a:solidFill>
                  <a:srgbClr val="404040"/>
                </a:solidFill>
                <a:latin typeface="メイリオ"/>
                <a:ea typeface="メイリオ"/>
                <a:cs typeface="メイリオ"/>
              </a:rPr>
              <a:t>選択肢</a:t>
            </a:r>
            <a:r>
              <a:rPr kumimoji="1" lang="en-US" altLang="ja-JP" sz="1050" dirty="0">
                <a:solidFill>
                  <a:srgbClr val="404040"/>
                </a:solidFill>
                <a:latin typeface="メイリオ"/>
                <a:ea typeface="メイリオ"/>
                <a:cs typeface="メイリオ"/>
              </a:rPr>
              <a:t>4</a:t>
            </a:r>
            <a:endParaRPr kumimoji="1" lang="ja-JP" altLang="en-US" sz="1600" dirty="0">
              <a:solidFill>
                <a:srgbClr val="404040"/>
              </a:solidFill>
              <a:latin typeface="メイリオ"/>
              <a:ea typeface="メイリオ"/>
              <a:cs typeface="メイリオ"/>
            </a:endParaRPr>
          </a:p>
        </p:txBody>
      </p:sp>
      <p:sp>
        <p:nvSpPr>
          <p:cNvPr id="35" name="テキスト ボックス 34">
            <a:extLst>
              <a:ext uri="{FF2B5EF4-FFF2-40B4-BE49-F238E27FC236}">
                <a16:creationId xmlns:a16="http://schemas.microsoft.com/office/drawing/2014/main" id="{E1B71C86-44F1-2444-8956-35F98D5CD855}"/>
              </a:ext>
            </a:extLst>
          </p:cNvPr>
          <p:cNvSpPr txBox="1"/>
          <p:nvPr/>
        </p:nvSpPr>
        <p:spPr>
          <a:xfrm>
            <a:off x="376683" y="5563369"/>
            <a:ext cx="386644" cy="864685"/>
          </a:xfrm>
          <a:prstGeom prst="rect">
            <a:avLst/>
          </a:prstGeom>
          <a:noFill/>
        </p:spPr>
        <p:txBody>
          <a:bodyPr vert="eaVert" wrap="square" rtlCol="0" anchor="ctr">
            <a:spAutoFit/>
          </a:bodyPr>
          <a:lstStyle/>
          <a:p>
            <a:pPr algn="ctr"/>
            <a:r>
              <a:rPr kumimoji="1" lang="ja-JP" altLang="en-US" sz="1050" dirty="0">
                <a:solidFill>
                  <a:srgbClr val="404040"/>
                </a:solidFill>
                <a:latin typeface="メイリオ"/>
                <a:ea typeface="メイリオ"/>
                <a:cs typeface="メイリオ"/>
              </a:rPr>
              <a:t>選択肢</a:t>
            </a:r>
            <a:r>
              <a:rPr kumimoji="1" lang="en-US" altLang="ja-JP" sz="1050" dirty="0">
                <a:solidFill>
                  <a:srgbClr val="404040"/>
                </a:solidFill>
                <a:latin typeface="メイリオ"/>
                <a:ea typeface="メイリオ"/>
                <a:cs typeface="メイリオ"/>
              </a:rPr>
              <a:t>5</a:t>
            </a:r>
            <a:endParaRPr kumimoji="1" lang="ja-JP" altLang="en-US" sz="1600" dirty="0">
              <a:solidFill>
                <a:srgbClr val="404040"/>
              </a:solidFill>
              <a:latin typeface="メイリオ"/>
              <a:ea typeface="メイリオ"/>
              <a:cs typeface="メイリオ"/>
            </a:endParaRPr>
          </a:p>
        </p:txBody>
      </p:sp>
      <p:cxnSp>
        <p:nvCxnSpPr>
          <p:cNvPr id="111" name="直線コネクタ 110">
            <a:extLst>
              <a:ext uri="{FF2B5EF4-FFF2-40B4-BE49-F238E27FC236}">
                <a16:creationId xmlns:a16="http://schemas.microsoft.com/office/drawing/2014/main" id="{0C2DAB8B-154D-0E46-BA6F-61C91BB487B4}"/>
              </a:ext>
            </a:extLst>
          </p:cNvPr>
          <p:cNvCxnSpPr>
            <a:cxnSpLocks/>
          </p:cNvCxnSpPr>
          <p:nvPr/>
        </p:nvCxnSpPr>
        <p:spPr>
          <a:xfrm>
            <a:off x="806109" y="1544855"/>
            <a:ext cx="0" cy="4945397"/>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27" name="正方形/長方形 26">
            <a:extLst>
              <a:ext uri="{FF2B5EF4-FFF2-40B4-BE49-F238E27FC236}">
                <a16:creationId xmlns:a16="http://schemas.microsoft.com/office/drawing/2014/main" id="{1AF0C0B2-F82B-9B40-BE7D-C52718D21332}"/>
              </a:ext>
            </a:extLst>
          </p:cNvPr>
          <p:cNvSpPr/>
          <p:nvPr/>
        </p:nvSpPr>
        <p:spPr>
          <a:xfrm>
            <a:off x="337288" y="1538682"/>
            <a:ext cx="9231425" cy="4951569"/>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51ACD2E0-5C6A-344A-9112-BCDFF5D914C5}"/>
              </a:ext>
            </a:extLst>
          </p:cNvPr>
          <p:cNvSpPr/>
          <p:nvPr/>
        </p:nvSpPr>
        <p:spPr>
          <a:xfrm>
            <a:off x="3834851" y="698776"/>
            <a:ext cx="5733862" cy="5791475"/>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599699893"/>
      </p:ext>
    </p:extLst>
  </p:cSld>
  <p:clrMapOvr>
    <a:masterClrMapping/>
  </p:clrMapOvr>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7374</TotalTime>
  <Words>1911</Words>
  <Application>Microsoft Macintosh PowerPoint</Application>
  <PresentationFormat>A4 210 x 297 mm</PresentationFormat>
  <Paragraphs>670</Paragraphs>
  <Slides>75</Slides>
  <Notes>14</Notes>
  <HiddenSlides>0</HiddenSlides>
  <MMClips>0</MMClips>
  <ScaleCrop>false</ScaleCrop>
  <HeadingPairs>
    <vt:vector size="6" baseType="variant">
      <vt:variant>
        <vt:lpstr>使用されているフォント</vt:lpstr>
      </vt:variant>
      <vt:variant>
        <vt:i4>12</vt:i4>
      </vt:variant>
      <vt:variant>
        <vt:lpstr>テーマ</vt:lpstr>
      </vt:variant>
      <vt:variant>
        <vt:i4>1</vt:i4>
      </vt:variant>
      <vt:variant>
        <vt:lpstr>スライド タイトル</vt:lpstr>
      </vt:variant>
      <vt:variant>
        <vt:i4>75</vt:i4>
      </vt:variant>
    </vt:vector>
  </HeadingPairs>
  <TitlesOfParts>
    <vt:vector size="88" baseType="lpstr">
      <vt:lpstr>GothicMB101Pr6</vt:lpstr>
      <vt:lpstr>HGP創英角ｺﾞｼｯｸUB</vt:lpstr>
      <vt:lpstr>Hiragino Kaku Gothic Pro W3</vt:lpstr>
      <vt:lpstr>ＭＳ Ｐゴシック</vt:lpstr>
      <vt:lpstr>Osaka</vt:lpstr>
      <vt:lpstr>Toppan Bunkyu Midashi Gothic Ex</vt:lpstr>
      <vt:lpstr>Meiryo</vt:lpstr>
      <vt:lpstr>Meiryo</vt:lpstr>
      <vt:lpstr>游ゴシック</vt:lpstr>
      <vt:lpstr>Arial</vt:lpstr>
      <vt:lpstr>Calibri</vt:lpstr>
      <vt:lpstr>Wingdings</vt:lpstr>
      <vt:lpstr>ホワイト</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takumi miyata</dc:creator>
  <cp:lastModifiedBy>宮田 匠</cp:lastModifiedBy>
  <cp:revision>220</cp:revision>
  <cp:lastPrinted>2018-07-26T14:38:45Z</cp:lastPrinted>
  <dcterms:created xsi:type="dcterms:W3CDTF">2017-10-10T12:50:58Z</dcterms:created>
  <dcterms:modified xsi:type="dcterms:W3CDTF">2018-08-05T11:50:12Z</dcterms:modified>
</cp:coreProperties>
</file>