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306" r:id="rId2"/>
    <p:sldId id="268" r:id="rId3"/>
    <p:sldId id="269" r:id="rId4"/>
    <p:sldId id="270" r:id="rId5"/>
    <p:sldId id="309" r:id="rId6"/>
    <p:sldId id="353" r:id="rId7"/>
    <p:sldId id="354" r:id="rId8"/>
    <p:sldId id="272" r:id="rId9"/>
    <p:sldId id="273" r:id="rId10"/>
    <p:sldId id="275" r:id="rId11"/>
    <p:sldId id="310" r:id="rId12"/>
    <p:sldId id="274" r:id="rId13"/>
    <p:sldId id="297" r:id="rId14"/>
    <p:sldId id="361" r:id="rId15"/>
    <p:sldId id="277" r:id="rId16"/>
    <p:sldId id="278" r:id="rId17"/>
    <p:sldId id="311" r:id="rId18"/>
    <p:sldId id="279" r:id="rId19"/>
    <p:sldId id="280" r:id="rId20"/>
    <p:sldId id="312" r:id="rId21"/>
    <p:sldId id="347" r:id="rId22"/>
    <p:sldId id="362" r:id="rId23"/>
    <p:sldId id="282" r:id="rId24"/>
    <p:sldId id="283" r:id="rId25"/>
    <p:sldId id="348" r:id="rId26"/>
    <p:sldId id="285" r:id="rId27"/>
    <p:sldId id="287" r:id="rId28"/>
    <p:sldId id="288" r:id="rId29"/>
    <p:sldId id="289" r:id="rId30"/>
    <p:sldId id="291" r:id="rId31"/>
    <p:sldId id="293" r:id="rId32"/>
    <p:sldId id="363" r:id="rId33"/>
    <p:sldId id="294" r:id="rId34"/>
    <p:sldId id="295" r:id="rId35"/>
    <p:sldId id="296" r:id="rId36"/>
    <p:sldId id="313" r:id="rId37"/>
    <p:sldId id="298" r:id="rId38"/>
    <p:sldId id="314" r:id="rId39"/>
    <p:sldId id="299" r:id="rId40"/>
    <p:sldId id="349" r:id="rId41"/>
    <p:sldId id="301" r:id="rId42"/>
    <p:sldId id="302" r:id="rId43"/>
    <p:sldId id="344" r:id="rId44"/>
    <p:sldId id="355" r:id="rId45"/>
    <p:sldId id="305" r:id="rId46"/>
    <p:sldId id="356" r:id="rId47"/>
    <p:sldId id="304" r:id="rId48"/>
    <p:sldId id="317" r:id="rId49"/>
    <p:sldId id="318" r:id="rId50"/>
    <p:sldId id="319" r:id="rId51"/>
    <p:sldId id="320" r:id="rId52"/>
    <p:sldId id="321" r:id="rId53"/>
    <p:sldId id="322" r:id="rId54"/>
    <p:sldId id="323" r:id="rId55"/>
    <p:sldId id="324" r:id="rId56"/>
    <p:sldId id="346" r:id="rId57"/>
    <p:sldId id="326" r:id="rId58"/>
    <p:sldId id="327" r:id="rId59"/>
    <p:sldId id="328" r:id="rId60"/>
    <p:sldId id="329" r:id="rId61"/>
    <p:sldId id="330" r:id="rId62"/>
    <p:sldId id="352" r:id="rId63"/>
    <p:sldId id="364" r:id="rId64"/>
    <p:sldId id="332" r:id="rId65"/>
    <p:sldId id="333" r:id="rId66"/>
    <p:sldId id="350" r:id="rId67"/>
    <p:sldId id="335" r:id="rId68"/>
    <p:sldId id="365" r:id="rId69"/>
    <p:sldId id="336" r:id="rId70"/>
    <p:sldId id="337" r:id="rId71"/>
    <p:sldId id="338" r:id="rId72"/>
    <p:sldId id="339" r:id="rId73"/>
    <p:sldId id="343" r:id="rId74"/>
    <p:sldId id="341" r:id="rId75"/>
    <p:sldId id="345" r:id="rId76"/>
  </p:sldIdLst>
  <p:sldSz cx="9906000" cy="6858000" type="A4"/>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60A1"/>
    <a:srgbClr val="E8805F"/>
    <a:srgbClr val="A5E8A7"/>
    <a:srgbClr val="3A74A8"/>
    <a:srgbClr val="3556A4"/>
    <a:srgbClr val="3566A1"/>
    <a:srgbClr val="5363A1"/>
    <a:srgbClr val="75F383"/>
    <a:srgbClr val="70F376"/>
    <a:srgbClr val="A5F3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5"/>
    <p:restoredTop sz="50000" autoAdjust="0"/>
  </p:normalViewPr>
  <p:slideViewPr>
    <p:cSldViewPr snapToGrid="0" snapToObjects="1">
      <p:cViewPr varScale="1">
        <p:scale>
          <a:sx n="107" d="100"/>
          <a:sy n="107" d="100"/>
        </p:scale>
        <p:origin x="640" y="176"/>
      </p:cViewPr>
      <p:guideLst>
        <p:guide orient="horz" pos="2160"/>
        <p:guide pos="312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3D301-C6F9-C74F-8C3E-075D52916D4E}" type="datetimeFigureOut">
              <a:rPr kumimoji="1" lang="ja-JP" altLang="en-US" smtClean="0"/>
              <a:t>2018/8/5</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59AD1-9662-4547-815C-FF0323669943}" type="slidenum">
              <a:rPr kumimoji="1" lang="ja-JP" altLang="en-US" smtClean="0"/>
              <a:t>‹#›</a:t>
            </a:fld>
            <a:endParaRPr kumimoji="1" lang="ja-JP" altLang="en-US"/>
          </a:p>
        </p:txBody>
      </p:sp>
    </p:spTree>
    <p:extLst>
      <p:ext uri="{BB962C8B-B14F-4D97-AF65-F5344CB8AC3E}">
        <p14:creationId xmlns:p14="http://schemas.microsoft.com/office/powerpoint/2010/main" val="28768899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メンバー間のモチベーションの差が大きくなり始めている</a:t>
            </a:r>
          </a:p>
        </p:txBody>
      </p:sp>
      <p:sp>
        <p:nvSpPr>
          <p:cNvPr id="4" name="スライド番号プレースホルダー 3"/>
          <p:cNvSpPr>
            <a:spLocks noGrp="1"/>
          </p:cNvSpPr>
          <p:nvPr>
            <p:ph type="sldNum" sz="quarter" idx="10"/>
          </p:nvPr>
        </p:nvSpPr>
        <p:spPr/>
        <p:txBody>
          <a:bodyPr/>
          <a:lstStyle/>
          <a:p>
            <a:fld id="{FAF9E02F-E7D3-A64B-B436-C380562497E2}" type="slidenum">
              <a:rPr kumimoji="1" lang="ja-JP" altLang="en-US" smtClean="0"/>
              <a:t>7</a:t>
            </a:fld>
            <a:endParaRPr kumimoji="1" lang="ja-JP" altLang="en-US"/>
          </a:p>
        </p:txBody>
      </p:sp>
    </p:spTree>
    <p:extLst>
      <p:ext uri="{BB962C8B-B14F-4D97-AF65-F5344CB8AC3E}">
        <p14:creationId xmlns:p14="http://schemas.microsoft.com/office/powerpoint/2010/main" val="120595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FAF22BF-4D08-3B4F-BF8B-662F6F4076F5}" type="slidenum">
              <a:rPr kumimoji="1" lang="ja-JP" altLang="en-US" smtClean="0"/>
              <a:t>33</a:t>
            </a:fld>
            <a:endParaRPr kumimoji="1" lang="ja-JP" altLang="en-US"/>
          </a:p>
        </p:txBody>
      </p:sp>
    </p:spTree>
    <p:extLst>
      <p:ext uri="{BB962C8B-B14F-4D97-AF65-F5344CB8AC3E}">
        <p14:creationId xmlns:p14="http://schemas.microsoft.com/office/powerpoint/2010/main" val="3030798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ラーメン屋の売り上げ増</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A122FA7-04CC-B84F-A79D-77A664B85543}" type="slidenum">
              <a:rPr kumimoji="1" lang="ja-JP" altLang="en-US" smtClean="0"/>
              <a:t>34</a:t>
            </a:fld>
            <a:endParaRPr kumimoji="1" lang="ja-JP" altLang="en-US"/>
          </a:p>
        </p:txBody>
      </p:sp>
    </p:spTree>
    <p:extLst>
      <p:ext uri="{BB962C8B-B14F-4D97-AF65-F5344CB8AC3E}">
        <p14:creationId xmlns:p14="http://schemas.microsoft.com/office/powerpoint/2010/main" val="2766463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29421D6-CC5E-AE48-89E3-80FAF250606D}" type="slidenum">
              <a:rPr kumimoji="1" lang="ja-JP" altLang="en-US" smtClean="0"/>
              <a:t>41</a:t>
            </a:fld>
            <a:endParaRPr kumimoji="1" lang="ja-JP" altLang="en-US"/>
          </a:p>
        </p:txBody>
      </p:sp>
    </p:spTree>
    <p:extLst>
      <p:ext uri="{BB962C8B-B14F-4D97-AF65-F5344CB8AC3E}">
        <p14:creationId xmlns:p14="http://schemas.microsoft.com/office/powerpoint/2010/main" val="4188254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29421D6-CC5E-AE48-89E3-80FAF250606D}" type="slidenum">
              <a:rPr kumimoji="1" lang="ja-JP" altLang="en-US" smtClean="0"/>
              <a:t>46</a:t>
            </a:fld>
            <a:endParaRPr kumimoji="1" lang="ja-JP" altLang="en-US"/>
          </a:p>
        </p:txBody>
      </p:sp>
    </p:spTree>
    <p:extLst>
      <p:ext uri="{BB962C8B-B14F-4D97-AF65-F5344CB8AC3E}">
        <p14:creationId xmlns:p14="http://schemas.microsoft.com/office/powerpoint/2010/main" val="223206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41E7BDD-50AE-A041-9EA9-C81E9376C19D}" type="slidenum">
              <a:rPr kumimoji="1" lang="ja-JP" altLang="en-US" smtClean="0"/>
              <a:t>47</a:t>
            </a:fld>
            <a:endParaRPr kumimoji="1" lang="ja-JP" altLang="en-US"/>
          </a:p>
        </p:txBody>
      </p:sp>
    </p:spTree>
    <p:extLst>
      <p:ext uri="{BB962C8B-B14F-4D97-AF65-F5344CB8AC3E}">
        <p14:creationId xmlns:p14="http://schemas.microsoft.com/office/powerpoint/2010/main" val="200095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2273C6-87F9-5C48-B5C4-2FC9864CD460}" type="slidenum">
              <a:rPr kumimoji="1" lang="ja-JP" altLang="en-US" smtClean="0"/>
              <a:t>10</a:t>
            </a:fld>
            <a:endParaRPr kumimoji="1" lang="ja-JP" altLang="en-US"/>
          </a:p>
        </p:txBody>
      </p:sp>
    </p:spTree>
    <p:extLst>
      <p:ext uri="{BB962C8B-B14F-4D97-AF65-F5344CB8AC3E}">
        <p14:creationId xmlns:p14="http://schemas.microsoft.com/office/powerpoint/2010/main" val="142059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2273C6-87F9-5C48-B5C4-2FC9864CD460}" type="slidenum">
              <a:rPr kumimoji="1" lang="ja-JP" altLang="en-US" smtClean="0"/>
              <a:t>11</a:t>
            </a:fld>
            <a:endParaRPr kumimoji="1" lang="ja-JP" altLang="en-US"/>
          </a:p>
        </p:txBody>
      </p:sp>
    </p:spTree>
    <p:extLst>
      <p:ext uri="{BB962C8B-B14F-4D97-AF65-F5344CB8AC3E}">
        <p14:creationId xmlns:p14="http://schemas.microsoft.com/office/powerpoint/2010/main" val="364105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97A6808B-9A44-C641-9AB6-2A298A1DADF1}" type="slidenum">
              <a:rPr kumimoji="1" lang="ja-JP" altLang="en-US" smtClean="0"/>
              <a:t>12</a:t>
            </a:fld>
            <a:endParaRPr kumimoji="1" lang="ja-JP" altLang="en-US"/>
          </a:p>
        </p:txBody>
      </p:sp>
    </p:spTree>
    <p:extLst>
      <p:ext uri="{BB962C8B-B14F-4D97-AF65-F5344CB8AC3E}">
        <p14:creationId xmlns:p14="http://schemas.microsoft.com/office/powerpoint/2010/main" val="427631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アパレルショップの競合分析</a:t>
            </a:r>
          </a:p>
        </p:txBody>
      </p:sp>
      <p:sp>
        <p:nvSpPr>
          <p:cNvPr id="4" name="スライド番号プレースホルダー 3"/>
          <p:cNvSpPr>
            <a:spLocks noGrp="1"/>
          </p:cNvSpPr>
          <p:nvPr>
            <p:ph type="sldNum" sz="quarter" idx="10"/>
          </p:nvPr>
        </p:nvSpPr>
        <p:spPr/>
        <p:txBody>
          <a:bodyPr/>
          <a:lstStyle/>
          <a:p>
            <a:fld id="{6D3FF585-87B2-4540-A4E5-961EC455A2E0}" type="slidenum">
              <a:rPr kumimoji="1" lang="ja-JP" altLang="en-US" smtClean="0"/>
              <a:t>19</a:t>
            </a:fld>
            <a:endParaRPr kumimoji="1" lang="ja-JP" altLang="en-US"/>
          </a:p>
        </p:txBody>
      </p:sp>
    </p:spTree>
    <p:extLst>
      <p:ext uri="{BB962C8B-B14F-4D97-AF65-F5344CB8AC3E}">
        <p14:creationId xmlns:p14="http://schemas.microsoft.com/office/powerpoint/2010/main" val="2089301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アパレルショップの競合分析</a:t>
            </a:r>
          </a:p>
        </p:txBody>
      </p:sp>
      <p:sp>
        <p:nvSpPr>
          <p:cNvPr id="4" name="スライド番号プレースホルダー 3"/>
          <p:cNvSpPr>
            <a:spLocks noGrp="1"/>
          </p:cNvSpPr>
          <p:nvPr>
            <p:ph type="sldNum" sz="quarter" idx="10"/>
          </p:nvPr>
        </p:nvSpPr>
        <p:spPr/>
        <p:txBody>
          <a:bodyPr/>
          <a:lstStyle/>
          <a:p>
            <a:fld id="{6D3FF585-87B2-4540-A4E5-961EC455A2E0}" type="slidenum">
              <a:rPr kumimoji="1" lang="ja-JP" altLang="en-US" smtClean="0"/>
              <a:t>20</a:t>
            </a:fld>
            <a:endParaRPr kumimoji="1" lang="ja-JP" altLang="en-US"/>
          </a:p>
        </p:txBody>
      </p:sp>
    </p:spTree>
    <p:extLst>
      <p:ext uri="{BB962C8B-B14F-4D97-AF65-F5344CB8AC3E}">
        <p14:creationId xmlns:p14="http://schemas.microsoft.com/office/powerpoint/2010/main" val="196764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購買物流・製造・出荷物流・販売</a:t>
            </a:r>
            <a:r>
              <a:rPr kumimoji="1" lang="en-US" altLang="ja-JP" dirty="0"/>
              <a:t>/</a:t>
            </a:r>
            <a:r>
              <a:rPr kumimoji="1" lang="ja-JP" altLang="en-US" dirty="0"/>
              <a:t>マーケティング・サービス</a:t>
            </a:r>
          </a:p>
        </p:txBody>
      </p:sp>
      <p:sp>
        <p:nvSpPr>
          <p:cNvPr id="4" name="スライド番号プレースホルダー 3"/>
          <p:cNvSpPr>
            <a:spLocks noGrp="1"/>
          </p:cNvSpPr>
          <p:nvPr>
            <p:ph type="sldNum" sz="quarter" idx="10"/>
          </p:nvPr>
        </p:nvSpPr>
        <p:spPr/>
        <p:txBody>
          <a:bodyPr/>
          <a:lstStyle/>
          <a:p>
            <a:fld id="{44128ACE-E4E4-EB46-AAF3-9CD98E49686C}" type="slidenum">
              <a:rPr kumimoji="1" lang="ja-JP" altLang="en-US" smtClean="0"/>
              <a:t>21</a:t>
            </a:fld>
            <a:endParaRPr kumimoji="1" lang="ja-JP" altLang="en-US"/>
          </a:p>
        </p:txBody>
      </p:sp>
    </p:spTree>
    <p:extLst>
      <p:ext uri="{BB962C8B-B14F-4D97-AF65-F5344CB8AC3E}">
        <p14:creationId xmlns:p14="http://schemas.microsoft.com/office/powerpoint/2010/main" val="165055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購買物流・製造・出荷物流・販売</a:t>
            </a:r>
            <a:r>
              <a:rPr kumimoji="1" lang="en-US" altLang="ja-JP" dirty="0"/>
              <a:t>/</a:t>
            </a:r>
            <a:r>
              <a:rPr kumimoji="1" lang="ja-JP" altLang="en-US" dirty="0"/>
              <a:t>マーケティング・サービス</a:t>
            </a:r>
          </a:p>
        </p:txBody>
      </p:sp>
      <p:sp>
        <p:nvSpPr>
          <p:cNvPr id="4" name="スライド番号プレースホルダー 3"/>
          <p:cNvSpPr>
            <a:spLocks noGrp="1"/>
          </p:cNvSpPr>
          <p:nvPr>
            <p:ph type="sldNum" sz="quarter" idx="10"/>
          </p:nvPr>
        </p:nvSpPr>
        <p:spPr/>
        <p:txBody>
          <a:bodyPr/>
          <a:lstStyle/>
          <a:p>
            <a:fld id="{44128ACE-E4E4-EB46-AAF3-9CD98E49686C}" type="slidenum">
              <a:rPr kumimoji="1" lang="ja-JP" altLang="en-US" smtClean="0"/>
              <a:t>22</a:t>
            </a:fld>
            <a:endParaRPr kumimoji="1" lang="ja-JP" altLang="en-US"/>
          </a:p>
        </p:txBody>
      </p:sp>
    </p:spTree>
    <p:extLst>
      <p:ext uri="{BB962C8B-B14F-4D97-AF65-F5344CB8AC3E}">
        <p14:creationId xmlns:p14="http://schemas.microsoft.com/office/powerpoint/2010/main" val="4145237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5341E87-FEC6-054D-AF96-5AB071736AEF}" type="slidenum">
              <a:rPr kumimoji="1" lang="ja-JP" altLang="en-US" smtClean="0"/>
              <a:t>27</a:t>
            </a:fld>
            <a:endParaRPr kumimoji="1" lang="ja-JP" altLang="en-US"/>
          </a:p>
        </p:txBody>
      </p:sp>
    </p:spTree>
    <p:extLst>
      <p:ext uri="{BB962C8B-B14F-4D97-AF65-F5344CB8AC3E}">
        <p14:creationId xmlns:p14="http://schemas.microsoft.com/office/powerpoint/2010/main" val="354714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46819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8825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95300" y="274639"/>
            <a:ext cx="652145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367074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26768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73269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79196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74571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9668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379181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26659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2018/8/5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01792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D46D-BC20-A94B-9A20-3F643F0DCB78}" type="datetimeFigureOut">
              <a:rPr kumimoji="1" lang="ja-JP" altLang="en-US" smtClean="0"/>
              <a:t>2018/8/5</a:t>
            </a:fld>
            <a:endParaRPr kumimoji="1" lang="ja-JP" altLang="en-US"/>
          </a:p>
        </p:txBody>
      </p:sp>
      <p:sp>
        <p:nvSpPr>
          <p:cNvPr id="5" name="フッター プレースホルダー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402626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7151DA1-9C2F-1E40-9BCF-32ACFFB62566}"/>
              </a:ext>
            </a:extLst>
          </p:cNvPr>
          <p:cNvSpPr txBox="1"/>
          <p:nvPr/>
        </p:nvSpPr>
        <p:spPr>
          <a:xfrm>
            <a:off x="2253381" y="2712069"/>
            <a:ext cx="5399235" cy="400110"/>
          </a:xfrm>
          <a:prstGeom prst="rect">
            <a:avLst/>
          </a:prstGeom>
          <a:noFill/>
        </p:spPr>
        <p:txBody>
          <a:bodyPr wrap="none" rtlCol="0">
            <a:spAutoFit/>
          </a:bodyPr>
          <a:lstStyle/>
          <a:p>
            <a:pPr algn="ct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ビジネスフレームワーク図鑑</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rPr>
              <a:t> </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サンプル</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データ</a:t>
            </a:r>
          </a:p>
        </p:txBody>
      </p:sp>
      <p:sp>
        <p:nvSpPr>
          <p:cNvPr id="3" name="テキスト ボックス 2">
            <a:extLst>
              <a:ext uri="{FF2B5EF4-FFF2-40B4-BE49-F238E27FC236}">
                <a16:creationId xmlns:a16="http://schemas.microsoft.com/office/drawing/2014/main" id="{9322937E-7979-9145-A78D-4B50D939711A}"/>
              </a:ext>
            </a:extLst>
          </p:cNvPr>
          <p:cNvSpPr txBox="1"/>
          <p:nvPr/>
        </p:nvSpPr>
        <p:spPr>
          <a:xfrm>
            <a:off x="2061939" y="3291851"/>
            <a:ext cx="5782123" cy="600164"/>
          </a:xfrm>
          <a:prstGeom prst="rect">
            <a:avLst/>
          </a:prstGeom>
          <a:noFill/>
        </p:spPr>
        <p:txBody>
          <a:bodyPr wrap="square" rtlCol="0">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書籍の中で紹介したサンプルデータ集です。活用のイメージを掴みたい場合や、実際にパワーポイントで情報を整理する場合などにご活用ください。</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36274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FF5AD78F-535B-6640-BB8C-C42E4B3EF8B8}"/>
              </a:ext>
            </a:extLst>
          </p:cNvPr>
          <p:cNvGrpSpPr/>
          <p:nvPr/>
        </p:nvGrpSpPr>
        <p:grpSpPr>
          <a:xfrm>
            <a:off x="337288" y="686423"/>
            <a:ext cx="1739270" cy="431037"/>
            <a:chOff x="643078" y="978675"/>
            <a:chExt cx="1739270" cy="431037"/>
          </a:xfrm>
        </p:grpSpPr>
        <p:sp>
          <p:nvSpPr>
            <p:cNvPr id="97" name="正方形/長方形 96"/>
            <p:cNvSpPr/>
            <p:nvPr/>
          </p:nvSpPr>
          <p:spPr>
            <a:xfrm>
              <a:off x="643078" y="97867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テキスト ボックス 97"/>
            <p:cNvSpPr txBox="1"/>
            <p:nvPr/>
          </p:nvSpPr>
          <p:spPr>
            <a:xfrm>
              <a:off x="707496" y="104030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政治</a:t>
              </a:r>
              <a:r>
                <a:rPr lang="en-US" altLang="ja-JP" sz="1400" dirty="0">
                  <a:solidFill>
                    <a:schemeClr val="tx1">
                      <a:lumMod val="75000"/>
                      <a:lumOff val="25000"/>
                    </a:schemeClr>
                  </a:solidFill>
                  <a:latin typeface="メイリオ"/>
                  <a:ea typeface="メイリオ"/>
                  <a:cs typeface="メイリオ"/>
                </a:rPr>
                <a:t> Politics</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10" name="グループ化 9">
            <a:extLst>
              <a:ext uri="{FF2B5EF4-FFF2-40B4-BE49-F238E27FC236}">
                <a16:creationId xmlns:a16="http://schemas.microsoft.com/office/drawing/2014/main" id="{7A41ED3E-3BFE-1D43-ACB9-3829A435AFCA}"/>
              </a:ext>
            </a:extLst>
          </p:cNvPr>
          <p:cNvGrpSpPr/>
          <p:nvPr/>
        </p:nvGrpSpPr>
        <p:grpSpPr>
          <a:xfrm>
            <a:off x="337288" y="3588338"/>
            <a:ext cx="1739270" cy="431037"/>
            <a:chOff x="643078" y="3566545"/>
            <a:chExt cx="1739270" cy="431037"/>
          </a:xfrm>
        </p:grpSpPr>
        <p:sp>
          <p:nvSpPr>
            <p:cNvPr id="103" name="正方形/長方形 102"/>
            <p:cNvSpPr/>
            <p:nvPr/>
          </p:nvSpPr>
          <p:spPr>
            <a:xfrm>
              <a:off x="643078" y="356654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テキスト ボックス 103"/>
            <p:cNvSpPr txBox="1"/>
            <p:nvPr/>
          </p:nvSpPr>
          <p:spPr>
            <a:xfrm>
              <a:off x="707496" y="362817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社会</a:t>
              </a:r>
              <a:r>
                <a:rPr lang="en-US" altLang="ja-JP" sz="1400" dirty="0">
                  <a:solidFill>
                    <a:schemeClr val="tx1">
                      <a:lumMod val="75000"/>
                      <a:lumOff val="25000"/>
                    </a:schemeClr>
                  </a:solidFill>
                  <a:latin typeface="メイリオ"/>
                  <a:ea typeface="メイリオ"/>
                  <a:cs typeface="メイリオ"/>
                </a:rPr>
                <a:t> Society</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9" name="グループ化 8">
            <a:extLst>
              <a:ext uri="{FF2B5EF4-FFF2-40B4-BE49-F238E27FC236}">
                <a16:creationId xmlns:a16="http://schemas.microsoft.com/office/drawing/2014/main" id="{B93E28CB-FD61-9E4F-9979-CE9938CF435F}"/>
              </a:ext>
            </a:extLst>
          </p:cNvPr>
          <p:cNvGrpSpPr/>
          <p:nvPr/>
        </p:nvGrpSpPr>
        <p:grpSpPr>
          <a:xfrm>
            <a:off x="4953001" y="686423"/>
            <a:ext cx="1739270" cy="431037"/>
            <a:chOff x="4948227" y="978675"/>
            <a:chExt cx="1739270" cy="431037"/>
          </a:xfrm>
        </p:grpSpPr>
        <p:sp>
          <p:nvSpPr>
            <p:cNvPr id="106" name="正方形/長方形 105"/>
            <p:cNvSpPr/>
            <p:nvPr/>
          </p:nvSpPr>
          <p:spPr>
            <a:xfrm>
              <a:off x="4948227" y="97867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テキスト ボックス 106"/>
            <p:cNvSpPr txBox="1"/>
            <p:nvPr/>
          </p:nvSpPr>
          <p:spPr>
            <a:xfrm>
              <a:off x="5012645" y="104030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経済</a:t>
              </a:r>
              <a:r>
                <a:rPr lang="en-US" altLang="ja-JP" sz="1400" dirty="0">
                  <a:solidFill>
                    <a:schemeClr val="tx1">
                      <a:lumMod val="75000"/>
                      <a:lumOff val="25000"/>
                    </a:schemeClr>
                  </a:solidFill>
                  <a:latin typeface="メイリオ"/>
                  <a:ea typeface="メイリオ"/>
                  <a:cs typeface="メイリオ"/>
                </a:rPr>
                <a:t> Economy</a:t>
              </a:r>
              <a:endParaRPr kumimoji="1" lang="ja-JP" altLang="en-US" dirty="0">
                <a:solidFill>
                  <a:schemeClr val="tx1">
                    <a:lumMod val="75000"/>
                    <a:lumOff val="25000"/>
                  </a:schemeClr>
                </a:solidFill>
                <a:latin typeface="メイリオ"/>
                <a:ea typeface="メイリオ"/>
                <a:cs typeface="メイリオ"/>
              </a:endParaRPr>
            </a:p>
          </p:txBody>
        </p:sp>
      </p:grpSp>
      <p:grpSp>
        <p:nvGrpSpPr>
          <p:cNvPr id="11" name="グループ化 10">
            <a:extLst>
              <a:ext uri="{FF2B5EF4-FFF2-40B4-BE49-F238E27FC236}">
                <a16:creationId xmlns:a16="http://schemas.microsoft.com/office/drawing/2014/main" id="{771D5163-1CCE-D145-B5A1-888EAF23275D}"/>
              </a:ext>
            </a:extLst>
          </p:cNvPr>
          <p:cNvGrpSpPr/>
          <p:nvPr/>
        </p:nvGrpSpPr>
        <p:grpSpPr>
          <a:xfrm>
            <a:off x="4953001" y="3588338"/>
            <a:ext cx="1739270" cy="431037"/>
            <a:chOff x="4948227" y="3566545"/>
            <a:chExt cx="1739270" cy="431037"/>
          </a:xfrm>
        </p:grpSpPr>
        <p:sp>
          <p:nvSpPr>
            <p:cNvPr id="109" name="正方形/長方形 108"/>
            <p:cNvSpPr/>
            <p:nvPr/>
          </p:nvSpPr>
          <p:spPr>
            <a:xfrm>
              <a:off x="4948227" y="3566545"/>
              <a:ext cx="1739270" cy="431037"/>
            </a:xfrm>
            <a:prstGeom prst="rect">
              <a:avLst/>
            </a:prstGeom>
            <a:solidFill>
              <a:schemeClr val="accent6">
                <a:lumMod val="20000"/>
                <a:lumOff val="80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5012645" y="3628175"/>
              <a:ext cx="1610435" cy="307777"/>
            </a:xfrm>
            <a:prstGeom prst="rect">
              <a:avLst/>
            </a:prstGeom>
            <a:noFill/>
            <a:ln>
              <a:noFill/>
            </a:ln>
          </p:spPr>
          <p:txBody>
            <a:bodyPr wrap="square" rtlCol="0" anchor="ctr">
              <a:spAutoFit/>
            </a:bodyPr>
            <a:lstStyle/>
            <a:p>
              <a:r>
                <a:rPr lang="ja-JP" altLang="en-US" sz="1400" dirty="0">
                  <a:solidFill>
                    <a:schemeClr val="tx1">
                      <a:lumMod val="75000"/>
                      <a:lumOff val="25000"/>
                    </a:schemeClr>
                  </a:solidFill>
                  <a:latin typeface="メイリオ"/>
                  <a:ea typeface="メイリオ"/>
                  <a:cs typeface="メイリオ"/>
                </a:rPr>
                <a:t>技術</a:t>
              </a:r>
              <a:r>
                <a:rPr lang="en-US" altLang="ja-JP" sz="1400" dirty="0">
                  <a:solidFill>
                    <a:schemeClr val="tx1">
                      <a:lumMod val="75000"/>
                      <a:lumOff val="25000"/>
                    </a:schemeClr>
                  </a:solidFill>
                  <a:latin typeface="メイリオ"/>
                  <a:ea typeface="メイリオ"/>
                  <a:cs typeface="メイリオ"/>
                </a:rPr>
                <a:t> Technology</a:t>
              </a:r>
              <a:endParaRPr kumimoji="1" lang="ja-JP" altLang="en-US" dirty="0">
                <a:solidFill>
                  <a:schemeClr val="tx1">
                    <a:lumMod val="75000"/>
                    <a:lumOff val="25000"/>
                  </a:schemeClr>
                </a:solidFill>
                <a:latin typeface="メイリオ"/>
                <a:ea typeface="メイリオ"/>
                <a:cs typeface="メイリオ"/>
              </a:endParaRPr>
            </a:p>
          </p:txBody>
        </p:sp>
      </p:grpSp>
      <p:cxnSp>
        <p:nvCxnSpPr>
          <p:cNvPr id="99" name="直線コネクタ 98"/>
          <p:cNvCxnSpPr>
            <a:cxnSpLocks/>
          </p:cNvCxnSpPr>
          <p:nvPr/>
        </p:nvCxnSpPr>
        <p:spPr>
          <a:xfrm>
            <a:off x="337288" y="358833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a:cxnSpLocks/>
          </p:cNvCxnSpPr>
          <p:nvPr/>
        </p:nvCxnSpPr>
        <p:spPr>
          <a:xfrm>
            <a:off x="4953001"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1D7E6572-99FB-3849-B493-7B511337BDE5}"/>
              </a:ext>
            </a:extLst>
          </p:cNvPr>
          <p:cNvSpPr txBox="1"/>
          <p:nvPr/>
        </p:nvSpPr>
        <p:spPr>
          <a:xfrm>
            <a:off x="463308" y="238540"/>
            <a:ext cx="121405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09_PEST</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正方形/長方形 31">
            <a:extLst>
              <a:ext uri="{FF2B5EF4-FFF2-40B4-BE49-F238E27FC236}">
                <a16:creationId xmlns:a16="http://schemas.microsoft.com/office/drawing/2014/main" id="{22D5C615-A281-8241-AC1B-026BE6774E13}"/>
              </a:ext>
            </a:extLst>
          </p:cNvPr>
          <p:cNvSpPr/>
          <p:nvPr/>
        </p:nvSpPr>
        <p:spPr>
          <a:xfrm>
            <a:off x="337288" y="686423"/>
            <a:ext cx="9231426"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BEDD7BBE-95F7-3D42-B45C-C9B46DBCA109}"/>
              </a:ext>
            </a:extLst>
          </p:cNvPr>
          <p:cNvSpPr txBox="1"/>
          <p:nvPr/>
        </p:nvSpPr>
        <p:spPr>
          <a:xfrm>
            <a:off x="594514" y="4206794"/>
            <a:ext cx="4010152" cy="1384995"/>
          </a:xfrm>
          <a:prstGeom prst="rect">
            <a:avLst/>
          </a:prstGeom>
          <a:noFill/>
          <a:ln>
            <a:noFill/>
          </a:ln>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一律教育よりも個別教育への注目</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共働きが増え自宅での教育時間が減少</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偏差値重視の価値観が変化し、大学進学率が低下する可能性</a:t>
            </a:r>
            <a:endParaRPr lang="en-US" altLang="ja-JP" sz="1400" dirty="0">
              <a:solidFill>
                <a:schemeClr val="tx1">
                  <a:lumMod val="75000"/>
                  <a:lumOff val="25000"/>
                </a:schemeClr>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FB2384A7-20F4-594C-B916-AB2DFB6676B9}"/>
              </a:ext>
            </a:extLst>
          </p:cNvPr>
          <p:cNvSpPr txBox="1"/>
          <p:nvPr/>
        </p:nvSpPr>
        <p:spPr>
          <a:xfrm>
            <a:off x="5201475" y="4206794"/>
            <a:ext cx="4167811" cy="1708160"/>
          </a:xfrm>
          <a:prstGeom prst="rect">
            <a:avLst/>
          </a:prstGeom>
          <a:noFill/>
          <a:ln>
            <a:noFill/>
          </a:ln>
        </p:spPr>
        <p:txBody>
          <a:bodyPr wrap="square" rtlCol="0" anchor="t">
            <a:spAutoFit/>
          </a:bodyPr>
          <a:lstStyle/>
          <a:p>
            <a:pPr marL="285750" indent="-285750">
              <a:lnSpc>
                <a:spcPct val="150000"/>
              </a:lnSpc>
              <a:buFont typeface="Arial" panose="020B0604020202020204" pitchFamily="34" charset="0"/>
              <a:buChar char="•"/>
            </a:pPr>
            <a:r>
              <a:rPr lang="en-US" altLang="ja-JP" sz="1400" dirty="0">
                <a:solidFill>
                  <a:schemeClr val="tx1">
                    <a:lumMod val="75000"/>
                    <a:lumOff val="25000"/>
                  </a:schemeClr>
                </a:solidFill>
                <a:latin typeface="メイリオ"/>
                <a:ea typeface="メイリオ"/>
                <a:cs typeface="メイリオ"/>
              </a:rPr>
              <a:t>ICT</a:t>
            </a:r>
            <a:r>
              <a:rPr lang="ja-JP" altLang="en-US" sz="1400" dirty="0">
                <a:solidFill>
                  <a:schemeClr val="tx1">
                    <a:lumMod val="75000"/>
                    <a:lumOff val="25000"/>
                  </a:schemeClr>
                </a:solidFill>
                <a:latin typeface="メイリオ"/>
                <a:ea typeface="メイリオ"/>
                <a:cs typeface="メイリオ"/>
              </a:rPr>
              <a:t>のより一層の発展</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テレビ会議の発展で遠隔地からの教育が簡単に</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en-US" altLang="ja-JP" sz="1400" dirty="0" err="1">
                <a:solidFill>
                  <a:schemeClr val="tx1">
                    <a:lumMod val="75000"/>
                    <a:lumOff val="25000"/>
                  </a:schemeClr>
                </a:solidFill>
                <a:latin typeface="メイリオ"/>
                <a:ea typeface="メイリオ"/>
                <a:cs typeface="メイリオ"/>
              </a:rPr>
              <a:t>CtoC</a:t>
            </a:r>
            <a:r>
              <a:rPr lang="ja-JP" altLang="en-US" sz="1400" dirty="0">
                <a:solidFill>
                  <a:schemeClr val="tx1">
                    <a:lumMod val="75000"/>
                    <a:lumOff val="25000"/>
                  </a:schemeClr>
                </a:solidFill>
                <a:latin typeface="メイリオ"/>
                <a:ea typeface="メイリオ"/>
                <a:cs typeface="メイリオ"/>
              </a:rPr>
              <a:t>サービスやクラウドソーシングの発展によって教育人材の獲得経路が充実</a:t>
            </a:r>
            <a:endParaRPr lang="en-US" altLang="ja-JP" sz="1400" dirty="0">
              <a:solidFill>
                <a:schemeClr val="tx1">
                  <a:lumMod val="75000"/>
                  <a:lumOff val="25000"/>
                </a:schemeClr>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9881F478-1CF5-7E40-9B67-2B325C726C4F}"/>
              </a:ext>
            </a:extLst>
          </p:cNvPr>
          <p:cNvSpPr txBox="1"/>
          <p:nvPr/>
        </p:nvSpPr>
        <p:spPr>
          <a:xfrm>
            <a:off x="594514" y="1292750"/>
            <a:ext cx="4010152" cy="1061829"/>
          </a:xfrm>
          <a:prstGeom prst="rect">
            <a:avLst/>
          </a:prstGeom>
          <a:noFill/>
          <a:ln>
            <a:noFill/>
          </a:ln>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入試制度と教育カリキュラムの変更</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プログラミングなど新科目の必修化</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上記に伴う学校教育人材の不足</a:t>
            </a:r>
            <a:endParaRPr lang="en-US" altLang="ja-JP" sz="1400" dirty="0">
              <a:solidFill>
                <a:schemeClr val="tx1">
                  <a:lumMod val="75000"/>
                  <a:lumOff val="2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D009B072-0878-B74D-A0EB-167D9A1D1B19}"/>
              </a:ext>
            </a:extLst>
          </p:cNvPr>
          <p:cNvSpPr txBox="1"/>
          <p:nvPr/>
        </p:nvSpPr>
        <p:spPr>
          <a:xfrm>
            <a:off x="5201476" y="1292750"/>
            <a:ext cx="4010152" cy="1384995"/>
          </a:xfrm>
          <a:prstGeom prst="rect">
            <a:avLst/>
          </a:prstGeom>
          <a:noFill/>
          <a:ln>
            <a:noFill/>
          </a:ln>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教育へ投資する動きの活発化</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都心部と地方での教育格差</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塾を営むための物理的スペースが安価で使用可能に</a:t>
            </a:r>
            <a:endParaRPr lang="en-US" altLang="ja-JP" sz="14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97116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a:extLst>
              <a:ext uri="{FF2B5EF4-FFF2-40B4-BE49-F238E27FC236}">
                <a16:creationId xmlns:a16="http://schemas.microsoft.com/office/drawing/2014/main" id="{1D7E6572-99FB-3849-B493-7B511337BDE5}"/>
              </a:ext>
            </a:extLst>
          </p:cNvPr>
          <p:cNvSpPr txBox="1"/>
          <p:nvPr/>
        </p:nvSpPr>
        <p:spPr>
          <a:xfrm>
            <a:off x="463308" y="238540"/>
            <a:ext cx="20361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10_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ファイブフォース分析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正方形/長方形 17">
            <a:extLst>
              <a:ext uri="{FF2B5EF4-FFF2-40B4-BE49-F238E27FC236}">
                <a16:creationId xmlns:a16="http://schemas.microsoft.com/office/drawing/2014/main" id="{3CC6E634-D574-7144-A822-787988AA605F}"/>
              </a:ext>
            </a:extLst>
          </p:cNvPr>
          <p:cNvSpPr/>
          <p:nvPr/>
        </p:nvSpPr>
        <p:spPr>
          <a:xfrm>
            <a:off x="3537009" y="686423"/>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EB6AFAD-E211-0849-AF10-DBC95F9F3786}"/>
              </a:ext>
            </a:extLst>
          </p:cNvPr>
          <p:cNvSpPr txBox="1"/>
          <p:nvPr/>
        </p:nvSpPr>
        <p:spPr>
          <a:xfrm>
            <a:off x="3537009" y="847548"/>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＜新規参入者の脅威＞</a:t>
            </a:r>
          </a:p>
        </p:txBody>
      </p:sp>
      <p:sp>
        <p:nvSpPr>
          <p:cNvPr id="21" name="正方形/長方形 20">
            <a:extLst>
              <a:ext uri="{FF2B5EF4-FFF2-40B4-BE49-F238E27FC236}">
                <a16:creationId xmlns:a16="http://schemas.microsoft.com/office/drawing/2014/main" id="{A49C49F3-73C6-3A49-A1FE-ABA4001CEB40}"/>
              </a:ext>
            </a:extLst>
          </p:cNvPr>
          <p:cNvSpPr/>
          <p:nvPr/>
        </p:nvSpPr>
        <p:spPr>
          <a:xfrm>
            <a:off x="3537009"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B4FE2C3-DB2D-7E48-9355-474CC73A54F7}"/>
              </a:ext>
            </a:extLst>
          </p:cNvPr>
          <p:cNvSpPr txBox="1"/>
          <p:nvPr/>
        </p:nvSpPr>
        <p:spPr>
          <a:xfrm>
            <a:off x="3537009" y="2910020"/>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＜業界内の競争＞</a:t>
            </a:r>
          </a:p>
        </p:txBody>
      </p:sp>
      <p:sp>
        <p:nvSpPr>
          <p:cNvPr id="24" name="正方形/長方形 23">
            <a:extLst>
              <a:ext uri="{FF2B5EF4-FFF2-40B4-BE49-F238E27FC236}">
                <a16:creationId xmlns:a16="http://schemas.microsoft.com/office/drawing/2014/main" id="{2389E250-E541-224A-BE99-BB71728BF317}"/>
              </a:ext>
            </a:extLst>
          </p:cNvPr>
          <p:cNvSpPr/>
          <p:nvPr/>
        </p:nvSpPr>
        <p:spPr>
          <a:xfrm>
            <a:off x="3537009" y="4811366"/>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60711FD1-A00D-2544-917A-DF02E209FFD8}"/>
              </a:ext>
            </a:extLst>
          </p:cNvPr>
          <p:cNvSpPr txBox="1"/>
          <p:nvPr/>
        </p:nvSpPr>
        <p:spPr>
          <a:xfrm>
            <a:off x="3537009" y="4972491"/>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＜代替品の脅威＞</a:t>
            </a:r>
          </a:p>
        </p:txBody>
      </p:sp>
      <p:sp>
        <p:nvSpPr>
          <p:cNvPr id="33" name="正方形/長方形 32">
            <a:extLst>
              <a:ext uri="{FF2B5EF4-FFF2-40B4-BE49-F238E27FC236}">
                <a16:creationId xmlns:a16="http://schemas.microsoft.com/office/drawing/2014/main" id="{0C440CA0-7A77-E445-A870-7A02D9480DC5}"/>
              </a:ext>
            </a:extLst>
          </p:cNvPr>
          <p:cNvSpPr/>
          <p:nvPr/>
        </p:nvSpPr>
        <p:spPr>
          <a:xfrm>
            <a:off x="6736731"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8F457D4-29BE-424E-AC01-3B7B3C7F0E50}"/>
              </a:ext>
            </a:extLst>
          </p:cNvPr>
          <p:cNvSpPr txBox="1"/>
          <p:nvPr/>
        </p:nvSpPr>
        <p:spPr>
          <a:xfrm>
            <a:off x="6736731" y="2910020"/>
            <a:ext cx="2831982" cy="316530"/>
          </a:xfrm>
          <a:prstGeom prst="rect">
            <a:avLst/>
          </a:prstGeom>
          <a:noFill/>
        </p:spPr>
        <p:txBody>
          <a:bodyPr wrap="square" rtlCol="0">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＜買い手の交渉力＞</a:t>
            </a:r>
          </a:p>
        </p:txBody>
      </p:sp>
      <p:sp>
        <p:nvSpPr>
          <p:cNvPr id="36" name="正方形/長方形 35">
            <a:extLst>
              <a:ext uri="{FF2B5EF4-FFF2-40B4-BE49-F238E27FC236}">
                <a16:creationId xmlns:a16="http://schemas.microsoft.com/office/drawing/2014/main" id="{7696D96B-F443-D94F-84FE-DA34D10D2B78}"/>
              </a:ext>
            </a:extLst>
          </p:cNvPr>
          <p:cNvSpPr/>
          <p:nvPr/>
        </p:nvSpPr>
        <p:spPr>
          <a:xfrm>
            <a:off x="337288" y="2748895"/>
            <a:ext cx="2831982" cy="1678887"/>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17C09D0-E551-3945-B1BC-5946DDB5110B}"/>
              </a:ext>
            </a:extLst>
          </p:cNvPr>
          <p:cNvSpPr txBox="1"/>
          <p:nvPr/>
        </p:nvSpPr>
        <p:spPr>
          <a:xfrm>
            <a:off x="337288" y="2910020"/>
            <a:ext cx="2831982" cy="316530"/>
          </a:xfrm>
          <a:prstGeom prst="rect">
            <a:avLst/>
          </a:prstGeom>
          <a:noFill/>
        </p:spPr>
        <p:txBody>
          <a:bodyPr wrap="square" rtlCol="0">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＜売り手</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の交渉力＞</a:t>
            </a:r>
          </a:p>
        </p:txBody>
      </p:sp>
      <p:cxnSp>
        <p:nvCxnSpPr>
          <p:cNvPr id="39" name="直線矢印コネクタ 38">
            <a:extLst>
              <a:ext uri="{FF2B5EF4-FFF2-40B4-BE49-F238E27FC236}">
                <a16:creationId xmlns:a16="http://schemas.microsoft.com/office/drawing/2014/main" id="{29051AE5-B68D-9A48-9217-E1406494E660}"/>
              </a:ext>
            </a:extLst>
          </p:cNvPr>
          <p:cNvCxnSpPr>
            <a:endCxn id="21" idx="1"/>
          </p:cNvCxnSpPr>
          <p:nvPr/>
        </p:nvCxnSpPr>
        <p:spPr>
          <a:xfrm>
            <a:off x="3169270" y="3588338"/>
            <a:ext cx="367739" cy="1"/>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6A550E62-8B47-8B47-B879-DEEF7A254A9E}"/>
              </a:ext>
            </a:extLst>
          </p:cNvPr>
          <p:cNvCxnSpPr>
            <a:cxnSpLocks/>
            <a:stCxn id="18" idx="2"/>
            <a:endCxn id="21" idx="0"/>
          </p:cNvCxnSpPr>
          <p:nvPr/>
        </p:nvCxnSpPr>
        <p:spPr>
          <a:xfrm>
            <a:off x="4953000" y="2365310"/>
            <a:ext cx="0" cy="383585"/>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FEA32D0B-AB9A-9046-A5CD-7A47C3CDAC54}"/>
              </a:ext>
            </a:extLst>
          </p:cNvPr>
          <p:cNvCxnSpPr>
            <a:cxnSpLocks/>
            <a:stCxn id="33" idx="1"/>
            <a:endCxn id="21" idx="3"/>
          </p:cNvCxnSpPr>
          <p:nvPr/>
        </p:nvCxnSpPr>
        <p:spPr>
          <a:xfrm flipH="1">
            <a:off x="6368992" y="3588339"/>
            <a:ext cx="367739" cy="0"/>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69E90D54-42D3-F543-9C3E-E719AECE8182}"/>
              </a:ext>
            </a:extLst>
          </p:cNvPr>
          <p:cNvCxnSpPr>
            <a:cxnSpLocks/>
            <a:stCxn id="24" idx="0"/>
            <a:endCxn id="21" idx="2"/>
          </p:cNvCxnSpPr>
          <p:nvPr/>
        </p:nvCxnSpPr>
        <p:spPr>
          <a:xfrm flipV="1">
            <a:off x="4953000" y="4427782"/>
            <a:ext cx="0" cy="383584"/>
          </a:xfrm>
          <a:prstGeom prst="straightConnector1">
            <a:avLst/>
          </a:prstGeom>
          <a:ln w="57150">
            <a:solidFill>
              <a:schemeClr val="tx1">
                <a:lumMod val="75000"/>
                <a:lumOff val="25000"/>
              </a:schemeClr>
            </a:solidFill>
            <a:headEnd type="none"/>
            <a:tailEnd type="stealt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CF7301EC-9785-3648-8BD2-120E015BD9ED}"/>
              </a:ext>
            </a:extLst>
          </p:cNvPr>
          <p:cNvSpPr txBox="1"/>
          <p:nvPr/>
        </p:nvSpPr>
        <p:spPr>
          <a:xfrm>
            <a:off x="3657379" y="1185657"/>
            <a:ext cx="2591244" cy="923330"/>
          </a:xfrm>
          <a:prstGeom prst="rect">
            <a:avLst/>
          </a:prstGeom>
          <a:noFill/>
        </p:spPr>
        <p:txBody>
          <a:bodyPr wrap="square" rtlCol="0">
            <a:spAutoFit/>
          </a:bodyPr>
          <a:lstStyle/>
          <a:p>
            <a:pPr>
              <a:lnSpc>
                <a:spcPct val="150000"/>
              </a:lnSpc>
            </a:pP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Amazon</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などのネット販売事業者に加え、フリマアプリを活用した販売者の増加</a:t>
            </a:r>
          </a:p>
        </p:txBody>
      </p:sp>
      <p:sp>
        <p:nvSpPr>
          <p:cNvPr id="20" name="テキスト ボックス 19">
            <a:extLst>
              <a:ext uri="{FF2B5EF4-FFF2-40B4-BE49-F238E27FC236}">
                <a16:creationId xmlns:a16="http://schemas.microsoft.com/office/drawing/2014/main" id="{EC033E7A-4CE0-AE43-9BC9-C4F6F6AC285A}"/>
              </a:ext>
            </a:extLst>
          </p:cNvPr>
          <p:cNvSpPr txBox="1"/>
          <p:nvPr/>
        </p:nvSpPr>
        <p:spPr>
          <a:xfrm>
            <a:off x="3657379" y="3248129"/>
            <a:ext cx="2591244" cy="923330"/>
          </a:xfrm>
          <a:prstGeom prst="rect">
            <a:avLst/>
          </a:prstGeom>
          <a:noFill/>
        </p:spPr>
        <p:txBody>
          <a:bodyPr wrap="square" rtlCol="0">
            <a:spAutoFit/>
          </a:bodyPr>
          <a:lstStyle/>
          <a:p>
            <a:pPr>
              <a:lnSpc>
                <a:spcPct val="150000"/>
              </a:lnSpc>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書店数自体は減少傾向。</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カフェ</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併設型などの戦略をとる店舗が増えている</a:t>
            </a:r>
          </a:p>
        </p:txBody>
      </p:sp>
      <p:sp>
        <p:nvSpPr>
          <p:cNvPr id="23" name="テキスト ボックス 22">
            <a:extLst>
              <a:ext uri="{FF2B5EF4-FFF2-40B4-BE49-F238E27FC236}">
                <a16:creationId xmlns:a16="http://schemas.microsoft.com/office/drawing/2014/main" id="{5FC8E6DC-7199-9645-B6B8-7421BCBA1DBF}"/>
              </a:ext>
            </a:extLst>
          </p:cNvPr>
          <p:cNvSpPr txBox="1"/>
          <p:nvPr/>
        </p:nvSpPr>
        <p:spPr>
          <a:xfrm>
            <a:off x="3657379" y="5310600"/>
            <a:ext cx="2591244" cy="646331"/>
          </a:xfrm>
          <a:prstGeom prst="rect">
            <a:avLst/>
          </a:prstGeom>
          <a:noFill/>
        </p:spPr>
        <p:txBody>
          <a:bodyPr wrap="square" rtlCol="0">
            <a:spAutoFit/>
          </a:bodyPr>
          <a:lstStyle/>
          <a:p>
            <a:pPr>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電子書籍の普及によって紙の書籍は需要減</a:t>
            </a:r>
            <a:endParaRPr kumimoji="1" lang="ja-JP" altLang="en-US" sz="1200" dirty="0">
              <a:solidFill>
                <a:srgbClr val="FF0000"/>
              </a:solidFill>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40BBE357-F4DF-A64E-BB96-1DFEF0F63563}"/>
              </a:ext>
            </a:extLst>
          </p:cNvPr>
          <p:cNvSpPr txBox="1"/>
          <p:nvPr/>
        </p:nvSpPr>
        <p:spPr>
          <a:xfrm>
            <a:off x="6857100" y="3248129"/>
            <a:ext cx="2591244" cy="646331"/>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活字離れにより書籍への関心度が低下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79831D96-1370-D14A-88F2-7B761DA4661D}"/>
              </a:ext>
            </a:extLst>
          </p:cNvPr>
          <p:cNvSpPr txBox="1"/>
          <p:nvPr/>
        </p:nvSpPr>
        <p:spPr>
          <a:xfrm>
            <a:off x="457658" y="3248129"/>
            <a:ext cx="2591244" cy="646331"/>
          </a:xfrm>
          <a:prstGeom prst="rect">
            <a:avLst/>
          </a:prstGeom>
          <a:noFill/>
        </p:spPr>
        <p:txBody>
          <a:bodyPr wrap="square" rtlCol="0">
            <a:spAutoFit/>
          </a:bodyPr>
          <a:lstStyle/>
          <a:p>
            <a:pPr>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再販制度により価格が固定されている</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2360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テキスト ボックス 78">
            <a:extLst>
              <a:ext uri="{FF2B5EF4-FFF2-40B4-BE49-F238E27FC236}">
                <a16:creationId xmlns:a16="http://schemas.microsoft.com/office/drawing/2014/main" id="{D56BA8BC-1EDA-3249-B984-31C9DBC376E9}"/>
              </a:ext>
            </a:extLst>
          </p:cNvPr>
          <p:cNvSpPr txBox="1"/>
          <p:nvPr/>
        </p:nvSpPr>
        <p:spPr>
          <a:xfrm>
            <a:off x="463308" y="238540"/>
            <a:ext cx="123245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11_VRIO</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正方形/長方形 55">
            <a:extLst>
              <a:ext uri="{FF2B5EF4-FFF2-40B4-BE49-F238E27FC236}">
                <a16:creationId xmlns:a16="http://schemas.microsoft.com/office/drawing/2014/main" id="{86D383DA-F234-0A49-9BD2-B1D6396F85DC}"/>
              </a:ext>
            </a:extLst>
          </p:cNvPr>
          <p:cNvSpPr/>
          <p:nvPr/>
        </p:nvSpPr>
        <p:spPr>
          <a:xfrm>
            <a:off x="337289" y="1231962"/>
            <a:ext cx="1295442" cy="523973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1632731" y="686423"/>
            <a:ext cx="7919403" cy="54553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cxnSp>
        <p:nvCxnSpPr>
          <p:cNvPr id="46" name="直線コネクタ 45">
            <a:extLst>
              <a:ext uri="{FF2B5EF4-FFF2-40B4-BE49-F238E27FC236}">
                <a16:creationId xmlns:a16="http://schemas.microsoft.com/office/drawing/2014/main" id="{124C1A00-356D-0E49-8D06-88F0BF7646C9}"/>
              </a:ext>
            </a:extLst>
          </p:cNvPr>
          <p:cNvCxnSpPr>
            <a:cxnSpLocks/>
          </p:cNvCxnSpPr>
          <p:nvPr/>
        </p:nvCxnSpPr>
        <p:spPr>
          <a:xfrm>
            <a:off x="356673" y="1886934"/>
            <a:ext cx="91899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F95A1CB9-FFB8-9E49-9A75-18E2B5E58244}"/>
              </a:ext>
            </a:extLst>
          </p:cNvPr>
          <p:cNvCxnSpPr>
            <a:cxnSpLocks/>
          </p:cNvCxnSpPr>
          <p:nvPr/>
        </p:nvCxnSpPr>
        <p:spPr>
          <a:xfrm>
            <a:off x="353871" y="2541902"/>
            <a:ext cx="91955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A5DF19A4-4F4C-2441-81DB-AFF54B60049A}"/>
              </a:ext>
            </a:extLst>
          </p:cNvPr>
          <p:cNvCxnSpPr>
            <a:cxnSpLocks/>
          </p:cNvCxnSpPr>
          <p:nvPr/>
        </p:nvCxnSpPr>
        <p:spPr>
          <a:xfrm>
            <a:off x="353939" y="4506806"/>
            <a:ext cx="919264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4F3078D6-F0A9-B140-BD9B-73216118CB22}"/>
              </a:ext>
            </a:extLst>
          </p:cNvPr>
          <p:cNvCxnSpPr>
            <a:cxnSpLocks/>
          </p:cNvCxnSpPr>
          <p:nvPr/>
        </p:nvCxnSpPr>
        <p:spPr>
          <a:xfrm>
            <a:off x="361317" y="5816742"/>
            <a:ext cx="918526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AB725E8D-8C95-714B-B207-7F9F2D8D7971}"/>
              </a:ext>
            </a:extLst>
          </p:cNvPr>
          <p:cNvCxnSpPr>
            <a:cxnSpLocks/>
          </p:cNvCxnSpPr>
          <p:nvPr/>
        </p:nvCxnSpPr>
        <p:spPr>
          <a:xfrm>
            <a:off x="355597" y="3196870"/>
            <a:ext cx="919378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5F85D3D8-FFF9-A945-ABA9-1473FD39B241}"/>
              </a:ext>
            </a:extLst>
          </p:cNvPr>
          <p:cNvCxnSpPr>
            <a:cxnSpLocks/>
          </p:cNvCxnSpPr>
          <p:nvPr/>
        </p:nvCxnSpPr>
        <p:spPr>
          <a:xfrm>
            <a:off x="364002" y="5161774"/>
            <a:ext cx="918257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0CBBFF3E-0239-1C4A-ADF0-2BEB77B76285}"/>
              </a:ext>
            </a:extLst>
          </p:cNvPr>
          <p:cNvCxnSpPr>
            <a:cxnSpLocks/>
          </p:cNvCxnSpPr>
          <p:nvPr/>
        </p:nvCxnSpPr>
        <p:spPr>
          <a:xfrm>
            <a:off x="337289" y="3851838"/>
            <a:ext cx="921001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9" name="テキスト ボックス 68">
            <a:extLst>
              <a:ext uri="{FF2B5EF4-FFF2-40B4-BE49-F238E27FC236}">
                <a16:creationId xmlns:a16="http://schemas.microsoft.com/office/drawing/2014/main" id="{86783C93-7291-B04C-8943-7C9109C31FF7}"/>
              </a:ext>
            </a:extLst>
          </p:cNvPr>
          <p:cNvSpPr txBox="1"/>
          <p:nvPr/>
        </p:nvSpPr>
        <p:spPr>
          <a:xfrm>
            <a:off x="5743642" y="819738"/>
            <a:ext cx="3821424"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今後の対策と方針</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52" name="直線コネクタ 51"/>
          <p:cNvCxnSpPr>
            <a:cxnSpLocks/>
          </p:cNvCxnSpPr>
          <p:nvPr/>
        </p:nvCxnSpPr>
        <p:spPr>
          <a:xfrm>
            <a:off x="2653378"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a:extLst>
              <a:ext uri="{FF2B5EF4-FFF2-40B4-BE49-F238E27FC236}">
                <a16:creationId xmlns:a16="http://schemas.microsoft.com/office/drawing/2014/main" id="{9C81C23F-2376-D64E-883C-0A52951ACE92}"/>
              </a:ext>
            </a:extLst>
          </p:cNvPr>
          <p:cNvCxnSpPr>
            <a:cxnSpLocks/>
          </p:cNvCxnSpPr>
          <p:nvPr/>
        </p:nvCxnSpPr>
        <p:spPr>
          <a:xfrm>
            <a:off x="3679815"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1">
            <a:extLst>
              <a:ext uri="{FF2B5EF4-FFF2-40B4-BE49-F238E27FC236}">
                <a16:creationId xmlns:a16="http://schemas.microsoft.com/office/drawing/2014/main" id="{1BA353C8-34B9-3544-AA51-6CA4053539E3}"/>
              </a:ext>
            </a:extLst>
          </p:cNvPr>
          <p:cNvCxnSpPr>
            <a:cxnSpLocks/>
          </p:cNvCxnSpPr>
          <p:nvPr/>
        </p:nvCxnSpPr>
        <p:spPr>
          <a:xfrm>
            <a:off x="4706251"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2C43BFFA-2CFA-3440-A405-26259D4D330F}"/>
              </a:ext>
            </a:extLst>
          </p:cNvPr>
          <p:cNvSpPr txBox="1"/>
          <p:nvPr/>
        </p:nvSpPr>
        <p:spPr>
          <a:xfrm>
            <a:off x="1639186" y="732579"/>
            <a:ext cx="1019984"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V</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経済価値</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873B5C46-7FB7-EC43-AA7A-68AA066ACF41}"/>
              </a:ext>
            </a:extLst>
          </p:cNvPr>
          <p:cNvSpPr txBox="1"/>
          <p:nvPr/>
        </p:nvSpPr>
        <p:spPr>
          <a:xfrm>
            <a:off x="2653379" y="732579"/>
            <a:ext cx="1032227"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R</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希少性</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26AA067D-7827-214C-898E-D36D8B96EC19}"/>
              </a:ext>
            </a:extLst>
          </p:cNvPr>
          <p:cNvSpPr txBox="1"/>
          <p:nvPr/>
        </p:nvSpPr>
        <p:spPr>
          <a:xfrm>
            <a:off x="3673362" y="732579"/>
            <a:ext cx="1038680"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I</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模倣困難性</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4" name="テキスト ボックス 63">
            <a:extLst>
              <a:ext uri="{FF2B5EF4-FFF2-40B4-BE49-F238E27FC236}">
                <a16:creationId xmlns:a16="http://schemas.microsoft.com/office/drawing/2014/main" id="{F8E728D6-CA67-FF4F-9BCF-C823420B1ED0}"/>
              </a:ext>
            </a:extLst>
          </p:cNvPr>
          <p:cNvSpPr txBox="1"/>
          <p:nvPr/>
        </p:nvSpPr>
        <p:spPr>
          <a:xfrm>
            <a:off x="4699800" y="732579"/>
            <a:ext cx="1038678" cy="453230"/>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O</a:t>
            </a:r>
          </a:p>
          <a:p>
            <a:pPr algn="ctr"/>
            <a:r>
              <a:rPr lang="ja-JP" altLang="en-US" sz="1000" dirty="0">
                <a:solidFill>
                  <a:srgbClr val="404040"/>
                </a:solidFill>
                <a:latin typeface="Meiryo" panose="020B0604030504040204" pitchFamily="34" charset="-128"/>
                <a:ea typeface="Meiryo" panose="020B0604030504040204" pitchFamily="34" charset="-128"/>
                <a:cs typeface="メイリオ"/>
              </a:rPr>
              <a:t>組織</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65" name="直線コネクタ 64">
            <a:extLst>
              <a:ext uri="{FF2B5EF4-FFF2-40B4-BE49-F238E27FC236}">
                <a16:creationId xmlns:a16="http://schemas.microsoft.com/office/drawing/2014/main" id="{338EC974-A4F8-CF4B-BA43-418F9FF1BCC6}"/>
              </a:ext>
            </a:extLst>
          </p:cNvPr>
          <p:cNvCxnSpPr>
            <a:cxnSpLocks/>
          </p:cNvCxnSpPr>
          <p:nvPr/>
        </p:nvCxnSpPr>
        <p:spPr>
          <a:xfrm>
            <a:off x="5732685" y="686423"/>
            <a:ext cx="0" cy="578527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6C631780-7559-5D49-B68D-C6375CC027FB}"/>
              </a:ext>
            </a:extLst>
          </p:cNvPr>
          <p:cNvSpPr txBox="1"/>
          <p:nvPr/>
        </p:nvSpPr>
        <p:spPr>
          <a:xfrm>
            <a:off x="358624" y="1419995"/>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人材</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9203C23C-57A0-D942-BC49-C690F0F0C34C}"/>
              </a:ext>
            </a:extLst>
          </p:cNvPr>
          <p:cNvSpPr txBox="1"/>
          <p:nvPr/>
        </p:nvSpPr>
        <p:spPr>
          <a:xfrm>
            <a:off x="356688" y="2074963"/>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技術開発</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841B1903-399D-8740-ABFC-FD2621DBB89C}"/>
              </a:ext>
            </a:extLst>
          </p:cNvPr>
          <p:cNvSpPr txBox="1"/>
          <p:nvPr/>
        </p:nvSpPr>
        <p:spPr>
          <a:xfrm>
            <a:off x="356688" y="2729931"/>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資金調達</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0" name="テキスト ボックス 29">
            <a:extLst>
              <a:ext uri="{FF2B5EF4-FFF2-40B4-BE49-F238E27FC236}">
                <a16:creationId xmlns:a16="http://schemas.microsoft.com/office/drawing/2014/main" id="{2399FD0C-B580-6343-9DBB-CDA04D873794}"/>
              </a:ext>
            </a:extLst>
          </p:cNvPr>
          <p:cNvSpPr txBox="1"/>
          <p:nvPr/>
        </p:nvSpPr>
        <p:spPr>
          <a:xfrm>
            <a:off x="354751" y="3384899"/>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製造</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5590996A-A1B7-0343-AD0A-2A93FD09E4A6}"/>
              </a:ext>
            </a:extLst>
          </p:cNvPr>
          <p:cNvSpPr txBox="1"/>
          <p:nvPr/>
        </p:nvSpPr>
        <p:spPr>
          <a:xfrm>
            <a:off x="356735" y="4039867"/>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物流</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BC59B480-488E-AF40-96F2-80A7AF9F415F}"/>
              </a:ext>
            </a:extLst>
          </p:cNvPr>
          <p:cNvSpPr txBox="1"/>
          <p:nvPr/>
        </p:nvSpPr>
        <p:spPr>
          <a:xfrm>
            <a:off x="354799" y="4694834"/>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企画</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E241B053-39D0-B145-AAF7-F820182CAF39}"/>
              </a:ext>
            </a:extLst>
          </p:cNvPr>
          <p:cNvSpPr txBox="1"/>
          <p:nvPr/>
        </p:nvSpPr>
        <p:spPr>
          <a:xfrm>
            <a:off x="354799" y="5349802"/>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販売</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25748F31-757B-D349-8834-5F3DF492E410}"/>
              </a:ext>
            </a:extLst>
          </p:cNvPr>
          <p:cNvSpPr txBox="1"/>
          <p:nvPr/>
        </p:nvSpPr>
        <p:spPr>
          <a:xfrm>
            <a:off x="352863" y="6004770"/>
            <a:ext cx="1279869" cy="278910"/>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サービス</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D731821D-979B-2849-A2EC-D3E5959EEAA4}"/>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上記の</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分析項目は例でありこの限りではありません。編集してご活用ください。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260616B2-C7EC-5241-A795-F21B09D34A50}"/>
              </a:ext>
            </a:extLst>
          </p:cNvPr>
          <p:cNvSpPr/>
          <p:nvPr/>
        </p:nvSpPr>
        <p:spPr>
          <a:xfrm>
            <a:off x="351120" y="1231951"/>
            <a:ext cx="9195460" cy="5239744"/>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979E2113-1E55-A44C-9E57-A4345782C637}"/>
              </a:ext>
            </a:extLst>
          </p:cNvPr>
          <p:cNvSpPr/>
          <p:nvPr/>
        </p:nvSpPr>
        <p:spPr>
          <a:xfrm>
            <a:off x="1632731" y="686424"/>
            <a:ext cx="7913849" cy="5785272"/>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50130D1-0E35-BC41-BDD8-D0EBE0B21F19}"/>
              </a:ext>
            </a:extLst>
          </p:cNvPr>
          <p:cNvSpPr txBox="1"/>
          <p:nvPr/>
        </p:nvSpPr>
        <p:spPr>
          <a:xfrm>
            <a:off x="5845400" y="1390174"/>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業界の革新的技術について深い知識と技術を持っている人材が高い競争優位となっている。後続のメンバー育成が課題。</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F3B45695-7D6E-364D-86D3-02FC6DD043DB}"/>
              </a:ext>
            </a:extLst>
          </p:cNvPr>
          <p:cNvSpPr txBox="1"/>
          <p:nvPr/>
        </p:nvSpPr>
        <p:spPr>
          <a:xfrm>
            <a:off x="5845400" y="2045141"/>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業界を越境して活用される技術の開発が進んでいる。この分野に関する研究環境も充実。今後も環境を強化する。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47" name="テキスト ボックス 46">
            <a:extLst>
              <a:ext uri="{FF2B5EF4-FFF2-40B4-BE49-F238E27FC236}">
                <a16:creationId xmlns:a16="http://schemas.microsoft.com/office/drawing/2014/main" id="{C67739E7-F69F-3243-B6E7-973A1016DDC5}"/>
              </a:ext>
            </a:extLst>
          </p:cNvPr>
          <p:cNvSpPr txBox="1"/>
          <p:nvPr/>
        </p:nvSpPr>
        <p:spPr>
          <a:xfrm>
            <a:off x="5845400" y="2700109"/>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資金調達に関する技術や知識が不足している。学習はもちろん、資金調達に強い人材の確保またはパートナー探しが急務。</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BBB2002A-FE14-AC4A-978A-F30082C7CB23}"/>
              </a:ext>
            </a:extLst>
          </p:cNvPr>
          <p:cNvSpPr txBox="1"/>
          <p:nvPr/>
        </p:nvSpPr>
        <p:spPr>
          <a:xfrm>
            <a:off x="5845400" y="3355077"/>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業界内では新しい製造スタイルであり、競争優位性が高い。ただ模倣しようと思えば可能で、将来的には強みといいづらい。</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3" name="テキスト ボックス 52">
            <a:extLst>
              <a:ext uri="{FF2B5EF4-FFF2-40B4-BE49-F238E27FC236}">
                <a16:creationId xmlns:a16="http://schemas.microsoft.com/office/drawing/2014/main" id="{696B36F7-26EC-844A-9AFC-12C0D7A850C6}"/>
              </a:ext>
            </a:extLst>
          </p:cNvPr>
          <p:cNvSpPr txBox="1"/>
          <p:nvPr/>
        </p:nvSpPr>
        <p:spPr>
          <a:xfrm>
            <a:off x="5845400" y="4010045"/>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物流上の強みは乏しい。コストダウン施策の検討と実施が急務。もしくは、何か新しい流通の仕組みを考える必要がある。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4" name="テキスト ボックス 53">
            <a:extLst>
              <a:ext uri="{FF2B5EF4-FFF2-40B4-BE49-F238E27FC236}">
                <a16:creationId xmlns:a16="http://schemas.microsoft.com/office/drawing/2014/main" id="{29214F86-4C77-CD42-A07A-78DAED0E2C48}"/>
              </a:ext>
            </a:extLst>
          </p:cNvPr>
          <p:cNvSpPr txBox="1"/>
          <p:nvPr/>
        </p:nvSpPr>
        <p:spPr>
          <a:xfrm>
            <a:off x="5845400" y="4665013"/>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問題解決能力に長け、主体的な人材が多数いることから企画力は高い。しかし、外部とのコラボレーションがないのが弱み。</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5" name="テキスト ボックス 54">
            <a:extLst>
              <a:ext uri="{FF2B5EF4-FFF2-40B4-BE49-F238E27FC236}">
                <a16:creationId xmlns:a16="http://schemas.microsoft.com/office/drawing/2014/main" id="{C18BC416-4CF9-B046-BABE-EF0A75CB0589}"/>
              </a:ext>
            </a:extLst>
          </p:cNvPr>
          <p:cNvSpPr txBox="1"/>
          <p:nvPr/>
        </p:nvSpPr>
        <p:spPr>
          <a:xfrm>
            <a:off x="5845400" y="5319981"/>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現状の技術、商品ともにジャンルが特化しており希少性が高く、</a:t>
            </a:r>
            <a:r>
              <a:rPr lang="en-US" altLang="ja-JP" sz="800" dirty="0">
                <a:solidFill>
                  <a:srgbClr val="404040"/>
                </a:solidFill>
                <a:latin typeface="Meiryo" panose="020B0604030504040204" pitchFamily="34" charset="-128"/>
                <a:ea typeface="Meiryo" panose="020B0604030504040204" pitchFamily="34" charset="-128"/>
                <a:cs typeface="メイリオ"/>
              </a:rPr>
              <a:t>Web</a:t>
            </a:r>
            <a:r>
              <a:rPr lang="ja-JP" altLang="en-US" sz="800" dirty="0">
                <a:solidFill>
                  <a:srgbClr val="404040"/>
                </a:solidFill>
                <a:latin typeface="Meiryo" panose="020B0604030504040204" pitchFamily="34" charset="-128"/>
                <a:ea typeface="Meiryo" panose="020B0604030504040204" pitchFamily="34" charset="-128"/>
                <a:cs typeface="メイリオ"/>
              </a:rPr>
              <a:t>からの申し込みが多数。アナログでの営業力が乏しい。</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7" name="テキスト ボックス 56">
            <a:extLst>
              <a:ext uri="{FF2B5EF4-FFF2-40B4-BE49-F238E27FC236}">
                <a16:creationId xmlns:a16="http://schemas.microsoft.com/office/drawing/2014/main" id="{2EDB2CB0-6B1D-4149-9EE7-8688612B75EF}"/>
              </a:ext>
            </a:extLst>
          </p:cNvPr>
          <p:cNvSpPr txBox="1"/>
          <p:nvPr/>
        </p:nvSpPr>
        <p:spPr>
          <a:xfrm>
            <a:off x="5845400" y="5974949"/>
            <a:ext cx="3617908" cy="338554"/>
          </a:xfrm>
          <a:prstGeom prst="rect">
            <a:avLst/>
          </a:prstGeom>
          <a:noFill/>
        </p:spPr>
        <p:txBody>
          <a:bodyPr wrap="square" rtlCol="0" anchor="ctr">
            <a:spAutoFit/>
          </a:bodyPr>
          <a:lstStyle/>
          <a:p>
            <a:pPr algn="just"/>
            <a:r>
              <a:rPr lang="ja-JP" altLang="en-US" sz="800" dirty="0">
                <a:solidFill>
                  <a:srgbClr val="404040"/>
                </a:solidFill>
                <a:latin typeface="Meiryo" panose="020B0604030504040204" pitchFamily="34" charset="-128"/>
                <a:ea typeface="Meiryo" panose="020B0604030504040204" pitchFamily="34" charset="-128"/>
                <a:cs typeface="メイリオ"/>
              </a:rPr>
              <a:t>アフターフォローの丁寧さは業界内地オップクラス。相応のコストがかかっているため、コストカットの仕組みづくりが必要。</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58" name="テキスト ボックス 57">
            <a:extLst>
              <a:ext uri="{FF2B5EF4-FFF2-40B4-BE49-F238E27FC236}">
                <a16:creationId xmlns:a16="http://schemas.microsoft.com/office/drawing/2014/main" id="{7F25CB3F-F1CB-3F47-AD9B-5D57071C59FC}"/>
              </a:ext>
            </a:extLst>
          </p:cNvPr>
          <p:cNvSpPr txBox="1"/>
          <p:nvPr/>
        </p:nvSpPr>
        <p:spPr>
          <a:xfrm>
            <a:off x="1639186" y="1411279"/>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59" name="テキスト ボックス 58">
            <a:extLst>
              <a:ext uri="{FF2B5EF4-FFF2-40B4-BE49-F238E27FC236}">
                <a16:creationId xmlns:a16="http://schemas.microsoft.com/office/drawing/2014/main" id="{742FB608-86B4-2145-8DC5-3FE635CC2627}"/>
              </a:ext>
            </a:extLst>
          </p:cNvPr>
          <p:cNvSpPr txBox="1"/>
          <p:nvPr/>
        </p:nvSpPr>
        <p:spPr>
          <a:xfrm>
            <a:off x="2653379" y="1411279"/>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7B8953B2-F29F-B04D-8027-84435CE5B6F5}"/>
              </a:ext>
            </a:extLst>
          </p:cNvPr>
          <p:cNvSpPr txBox="1"/>
          <p:nvPr/>
        </p:nvSpPr>
        <p:spPr>
          <a:xfrm>
            <a:off x="3673362" y="1411279"/>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63" name="テキスト ボックス 62">
            <a:extLst>
              <a:ext uri="{FF2B5EF4-FFF2-40B4-BE49-F238E27FC236}">
                <a16:creationId xmlns:a16="http://schemas.microsoft.com/office/drawing/2014/main" id="{6F0C330F-B8B7-9A46-864E-32AAAFF10517}"/>
              </a:ext>
            </a:extLst>
          </p:cNvPr>
          <p:cNvSpPr txBox="1"/>
          <p:nvPr/>
        </p:nvSpPr>
        <p:spPr>
          <a:xfrm>
            <a:off x="4699800" y="1411279"/>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FF337AC2-B125-6D4C-857F-7255E36EC2F4}"/>
              </a:ext>
            </a:extLst>
          </p:cNvPr>
          <p:cNvSpPr txBox="1"/>
          <p:nvPr/>
        </p:nvSpPr>
        <p:spPr>
          <a:xfrm>
            <a:off x="1639186" y="2066247"/>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68" name="テキスト ボックス 67">
            <a:extLst>
              <a:ext uri="{FF2B5EF4-FFF2-40B4-BE49-F238E27FC236}">
                <a16:creationId xmlns:a16="http://schemas.microsoft.com/office/drawing/2014/main" id="{8296B855-AC6B-6F41-945E-883A0D3C55BD}"/>
              </a:ext>
            </a:extLst>
          </p:cNvPr>
          <p:cNvSpPr txBox="1"/>
          <p:nvPr/>
        </p:nvSpPr>
        <p:spPr>
          <a:xfrm>
            <a:off x="2653379" y="2066247"/>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0" name="テキスト ボックス 69">
            <a:extLst>
              <a:ext uri="{FF2B5EF4-FFF2-40B4-BE49-F238E27FC236}">
                <a16:creationId xmlns:a16="http://schemas.microsoft.com/office/drawing/2014/main" id="{8F77A63A-3650-6F4B-B0C9-9DD86943B477}"/>
              </a:ext>
            </a:extLst>
          </p:cNvPr>
          <p:cNvSpPr txBox="1"/>
          <p:nvPr/>
        </p:nvSpPr>
        <p:spPr>
          <a:xfrm>
            <a:off x="3673362" y="2066247"/>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1" name="テキスト ボックス 70">
            <a:extLst>
              <a:ext uri="{FF2B5EF4-FFF2-40B4-BE49-F238E27FC236}">
                <a16:creationId xmlns:a16="http://schemas.microsoft.com/office/drawing/2014/main" id="{83C9E297-7ADF-9B4A-946B-8EAA889C0474}"/>
              </a:ext>
            </a:extLst>
          </p:cNvPr>
          <p:cNvSpPr txBox="1"/>
          <p:nvPr/>
        </p:nvSpPr>
        <p:spPr>
          <a:xfrm>
            <a:off x="4699800" y="2066247"/>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2" name="テキスト ボックス 71">
            <a:extLst>
              <a:ext uri="{FF2B5EF4-FFF2-40B4-BE49-F238E27FC236}">
                <a16:creationId xmlns:a16="http://schemas.microsoft.com/office/drawing/2014/main" id="{34CBF624-0E43-D642-950E-380877E11C2F}"/>
              </a:ext>
            </a:extLst>
          </p:cNvPr>
          <p:cNvSpPr txBox="1"/>
          <p:nvPr/>
        </p:nvSpPr>
        <p:spPr>
          <a:xfrm>
            <a:off x="1639186" y="2721215"/>
            <a:ext cx="1019984"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73" name="テキスト ボックス 72">
            <a:extLst>
              <a:ext uri="{FF2B5EF4-FFF2-40B4-BE49-F238E27FC236}">
                <a16:creationId xmlns:a16="http://schemas.microsoft.com/office/drawing/2014/main" id="{EF45CDEE-9D65-2B46-B7A9-2A39D0173F8F}"/>
              </a:ext>
            </a:extLst>
          </p:cNvPr>
          <p:cNvSpPr txBox="1"/>
          <p:nvPr/>
        </p:nvSpPr>
        <p:spPr>
          <a:xfrm>
            <a:off x="2653379" y="2721215"/>
            <a:ext cx="1032227"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74" name="テキスト ボックス 73">
            <a:extLst>
              <a:ext uri="{FF2B5EF4-FFF2-40B4-BE49-F238E27FC236}">
                <a16:creationId xmlns:a16="http://schemas.microsoft.com/office/drawing/2014/main" id="{7D25886D-4C05-3B4D-B474-957C66B3E41E}"/>
              </a:ext>
            </a:extLst>
          </p:cNvPr>
          <p:cNvSpPr txBox="1"/>
          <p:nvPr/>
        </p:nvSpPr>
        <p:spPr>
          <a:xfrm>
            <a:off x="3673362" y="2721215"/>
            <a:ext cx="1038680"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75" name="テキスト ボックス 74">
            <a:extLst>
              <a:ext uri="{FF2B5EF4-FFF2-40B4-BE49-F238E27FC236}">
                <a16:creationId xmlns:a16="http://schemas.microsoft.com/office/drawing/2014/main" id="{D77AC1F0-8EDC-FC45-8E77-BFB2070F7CCD}"/>
              </a:ext>
            </a:extLst>
          </p:cNvPr>
          <p:cNvSpPr txBox="1"/>
          <p:nvPr/>
        </p:nvSpPr>
        <p:spPr>
          <a:xfrm>
            <a:off x="4699800" y="2721215"/>
            <a:ext cx="1038678"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76" name="テキスト ボックス 75">
            <a:extLst>
              <a:ext uri="{FF2B5EF4-FFF2-40B4-BE49-F238E27FC236}">
                <a16:creationId xmlns:a16="http://schemas.microsoft.com/office/drawing/2014/main" id="{F6157033-2ADF-6749-B515-AF8B91371FC0}"/>
              </a:ext>
            </a:extLst>
          </p:cNvPr>
          <p:cNvSpPr txBox="1"/>
          <p:nvPr/>
        </p:nvSpPr>
        <p:spPr>
          <a:xfrm>
            <a:off x="1639186" y="3376183"/>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7" name="テキスト ボックス 76">
            <a:extLst>
              <a:ext uri="{FF2B5EF4-FFF2-40B4-BE49-F238E27FC236}">
                <a16:creationId xmlns:a16="http://schemas.microsoft.com/office/drawing/2014/main" id="{D13E70BD-C089-A141-9734-B9DD677C24B9}"/>
              </a:ext>
            </a:extLst>
          </p:cNvPr>
          <p:cNvSpPr txBox="1"/>
          <p:nvPr/>
        </p:nvSpPr>
        <p:spPr>
          <a:xfrm>
            <a:off x="2653379" y="3376183"/>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78" name="テキスト ボックス 77">
            <a:extLst>
              <a:ext uri="{FF2B5EF4-FFF2-40B4-BE49-F238E27FC236}">
                <a16:creationId xmlns:a16="http://schemas.microsoft.com/office/drawing/2014/main" id="{6FC8C47A-BD9F-5444-985F-BC67A50CF59F}"/>
              </a:ext>
            </a:extLst>
          </p:cNvPr>
          <p:cNvSpPr txBox="1"/>
          <p:nvPr/>
        </p:nvSpPr>
        <p:spPr>
          <a:xfrm>
            <a:off x="3673362" y="3376183"/>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0" name="テキスト ボックス 79">
            <a:extLst>
              <a:ext uri="{FF2B5EF4-FFF2-40B4-BE49-F238E27FC236}">
                <a16:creationId xmlns:a16="http://schemas.microsoft.com/office/drawing/2014/main" id="{77F9DC37-7752-B54F-83C8-D73ACBDC9F9C}"/>
              </a:ext>
            </a:extLst>
          </p:cNvPr>
          <p:cNvSpPr txBox="1"/>
          <p:nvPr/>
        </p:nvSpPr>
        <p:spPr>
          <a:xfrm>
            <a:off x="4699800" y="3376183"/>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1" name="テキスト ボックス 80">
            <a:extLst>
              <a:ext uri="{FF2B5EF4-FFF2-40B4-BE49-F238E27FC236}">
                <a16:creationId xmlns:a16="http://schemas.microsoft.com/office/drawing/2014/main" id="{CE1DB8E1-DD0C-3042-A80A-63C8ECB4610D}"/>
              </a:ext>
            </a:extLst>
          </p:cNvPr>
          <p:cNvSpPr txBox="1"/>
          <p:nvPr/>
        </p:nvSpPr>
        <p:spPr>
          <a:xfrm>
            <a:off x="1639186" y="4031151"/>
            <a:ext cx="1019984"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82" name="テキスト ボックス 81">
            <a:extLst>
              <a:ext uri="{FF2B5EF4-FFF2-40B4-BE49-F238E27FC236}">
                <a16:creationId xmlns:a16="http://schemas.microsoft.com/office/drawing/2014/main" id="{B1D48514-6B99-174A-9CFD-09C30A3ABF07}"/>
              </a:ext>
            </a:extLst>
          </p:cNvPr>
          <p:cNvSpPr txBox="1"/>
          <p:nvPr/>
        </p:nvSpPr>
        <p:spPr>
          <a:xfrm>
            <a:off x="2653379" y="4031151"/>
            <a:ext cx="1032227"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83" name="テキスト ボックス 82">
            <a:extLst>
              <a:ext uri="{FF2B5EF4-FFF2-40B4-BE49-F238E27FC236}">
                <a16:creationId xmlns:a16="http://schemas.microsoft.com/office/drawing/2014/main" id="{7EA50FD8-A8AC-D446-BBAD-0AB7D2256914}"/>
              </a:ext>
            </a:extLst>
          </p:cNvPr>
          <p:cNvSpPr txBox="1"/>
          <p:nvPr/>
        </p:nvSpPr>
        <p:spPr>
          <a:xfrm>
            <a:off x="3673362" y="4031151"/>
            <a:ext cx="1038680"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84" name="テキスト ボックス 83">
            <a:extLst>
              <a:ext uri="{FF2B5EF4-FFF2-40B4-BE49-F238E27FC236}">
                <a16:creationId xmlns:a16="http://schemas.microsoft.com/office/drawing/2014/main" id="{0B57B725-B97A-2A40-9891-56C550D519C1}"/>
              </a:ext>
            </a:extLst>
          </p:cNvPr>
          <p:cNvSpPr txBox="1"/>
          <p:nvPr/>
        </p:nvSpPr>
        <p:spPr>
          <a:xfrm>
            <a:off x="4699800" y="4031151"/>
            <a:ext cx="1038678"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
        <p:nvSpPr>
          <p:cNvPr id="85" name="テキスト ボックス 84">
            <a:extLst>
              <a:ext uri="{FF2B5EF4-FFF2-40B4-BE49-F238E27FC236}">
                <a16:creationId xmlns:a16="http://schemas.microsoft.com/office/drawing/2014/main" id="{36868C7F-8305-2143-86FB-60120453B90E}"/>
              </a:ext>
            </a:extLst>
          </p:cNvPr>
          <p:cNvSpPr txBox="1"/>
          <p:nvPr/>
        </p:nvSpPr>
        <p:spPr>
          <a:xfrm>
            <a:off x="1639186" y="4686119"/>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6" name="テキスト ボックス 85">
            <a:extLst>
              <a:ext uri="{FF2B5EF4-FFF2-40B4-BE49-F238E27FC236}">
                <a16:creationId xmlns:a16="http://schemas.microsoft.com/office/drawing/2014/main" id="{CDD8D4FB-2EE5-AC40-B00C-A37B8EB19FBF}"/>
              </a:ext>
            </a:extLst>
          </p:cNvPr>
          <p:cNvSpPr txBox="1"/>
          <p:nvPr/>
        </p:nvSpPr>
        <p:spPr>
          <a:xfrm>
            <a:off x="2653379" y="4686119"/>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7" name="テキスト ボックス 86">
            <a:extLst>
              <a:ext uri="{FF2B5EF4-FFF2-40B4-BE49-F238E27FC236}">
                <a16:creationId xmlns:a16="http://schemas.microsoft.com/office/drawing/2014/main" id="{97AC4D4C-CDE9-714D-B935-EB9A8CA429BC}"/>
              </a:ext>
            </a:extLst>
          </p:cNvPr>
          <p:cNvSpPr txBox="1"/>
          <p:nvPr/>
        </p:nvSpPr>
        <p:spPr>
          <a:xfrm>
            <a:off x="3673362" y="4686119"/>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8" name="テキスト ボックス 87">
            <a:extLst>
              <a:ext uri="{FF2B5EF4-FFF2-40B4-BE49-F238E27FC236}">
                <a16:creationId xmlns:a16="http://schemas.microsoft.com/office/drawing/2014/main" id="{5ECFE1F2-9205-3844-97E7-54C5E742C663}"/>
              </a:ext>
            </a:extLst>
          </p:cNvPr>
          <p:cNvSpPr txBox="1"/>
          <p:nvPr/>
        </p:nvSpPr>
        <p:spPr>
          <a:xfrm>
            <a:off x="4699800" y="4686119"/>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89" name="テキスト ボックス 88">
            <a:extLst>
              <a:ext uri="{FF2B5EF4-FFF2-40B4-BE49-F238E27FC236}">
                <a16:creationId xmlns:a16="http://schemas.microsoft.com/office/drawing/2014/main" id="{FD475A84-F369-9340-80AD-BC89699D6360}"/>
              </a:ext>
            </a:extLst>
          </p:cNvPr>
          <p:cNvSpPr txBox="1"/>
          <p:nvPr/>
        </p:nvSpPr>
        <p:spPr>
          <a:xfrm>
            <a:off x="1639186" y="5341087"/>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0" name="テキスト ボックス 89">
            <a:extLst>
              <a:ext uri="{FF2B5EF4-FFF2-40B4-BE49-F238E27FC236}">
                <a16:creationId xmlns:a16="http://schemas.microsoft.com/office/drawing/2014/main" id="{4514450D-3329-914A-A3B8-B7052C9D5E9D}"/>
              </a:ext>
            </a:extLst>
          </p:cNvPr>
          <p:cNvSpPr txBox="1"/>
          <p:nvPr/>
        </p:nvSpPr>
        <p:spPr>
          <a:xfrm>
            <a:off x="2653379" y="5341087"/>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1" name="テキスト ボックス 90">
            <a:extLst>
              <a:ext uri="{FF2B5EF4-FFF2-40B4-BE49-F238E27FC236}">
                <a16:creationId xmlns:a16="http://schemas.microsoft.com/office/drawing/2014/main" id="{BB7CDAFD-66AA-FF46-B495-02827C305AC6}"/>
              </a:ext>
            </a:extLst>
          </p:cNvPr>
          <p:cNvSpPr txBox="1"/>
          <p:nvPr/>
        </p:nvSpPr>
        <p:spPr>
          <a:xfrm>
            <a:off x="3673362" y="5341087"/>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2" name="テキスト ボックス 91">
            <a:extLst>
              <a:ext uri="{FF2B5EF4-FFF2-40B4-BE49-F238E27FC236}">
                <a16:creationId xmlns:a16="http://schemas.microsoft.com/office/drawing/2014/main" id="{4E5295BE-D8F1-3C44-A79A-328DC2134914}"/>
              </a:ext>
            </a:extLst>
          </p:cNvPr>
          <p:cNvSpPr txBox="1"/>
          <p:nvPr/>
        </p:nvSpPr>
        <p:spPr>
          <a:xfrm>
            <a:off x="4699800" y="5341087"/>
            <a:ext cx="1038678"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3" name="テキスト ボックス 92">
            <a:extLst>
              <a:ext uri="{FF2B5EF4-FFF2-40B4-BE49-F238E27FC236}">
                <a16:creationId xmlns:a16="http://schemas.microsoft.com/office/drawing/2014/main" id="{DF897255-820D-4C41-854C-C857BC1099C2}"/>
              </a:ext>
            </a:extLst>
          </p:cNvPr>
          <p:cNvSpPr txBox="1"/>
          <p:nvPr/>
        </p:nvSpPr>
        <p:spPr>
          <a:xfrm>
            <a:off x="1639186" y="5996055"/>
            <a:ext cx="1019984"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4" name="テキスト ボックス 93">
            <a:extLst>
              <a:ext uri="{FF2B5EF4-FFF2-40B4-BE49-F238E27FC236}">
                <a16:creationId xmlns:a16="http://schemas.microsoft.com/office/drawing/2014/main" id="{D5503534-FAE3-1444-AF0F-1FA6FF340F46}"/>
              </a:ext>
            </a:extLst>
          </p:cNvPr>
          <p:cNvSpPr txBox="1"/>
          <p:nvPr/>
        </p:nvSpPr>
        <p:spPr>
          <a:xfrm>
            <a:off x="2653379" y="5996055"/>
            <a:ext cx="1032227"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5" name="テキスト ボックス 94">
            <a:extLst>
              <a:ext uri="{FF2B5EF4-FFF2-40B4-BE49-F238E27FC236}">
                <a16:creationId xmlns:a16="http://schemas.microsoft.com/office/drawing/2014/main" id="{BC97A180-3960-C64B-BDC6-EBE3FDA80098}"/>
              </a:ext>
            </a:extLst>
          </p:cNvPr>
          <p:cNvSpPr txBox="1"/>
          <p:nvPr/>
        </p:nvSpPr>
        <p:spPr>
          <a:xfrm>
            <a:off x="3673362" y="5996055"/>
            <a:ext cx="1038680" cy="296343"/>
          </a:xfrm>
          <a:prstGeom prst="rect">
            <a:avLst/>
          </a:prstGeom>
          <a:noFill/>
        </p:spPr>
        <p:txBody>
          <a:bodyPr wrap="square" rtlCol="0" anchor="ctr">
            <a:spAutoFit/>
          </a:bodyPr>
          <a:lstStyle/>
          <a:p>
            <a:pPr algn="ctr"/>
            <a:r>
              <a:rPr lang="ja-JP" altLang="en-US" sz="1100" dirty="0">
                <a:solidFill>
                  <a:srgbClr val="404040"/>
                </a:solidFill>
                <a:latin typeface="Meiryo" panose="020B0604030504040204" pitchFamily="34" charset="-128"/>
                <a:ea typeface="Meiryo" panose="020B0604030504040204" pitchFamily="34" charset="-128"/>
                <a:cs typeface="メイリオ"/>
              </a:rPr>
              <a:t>○</a:t>
            </a:r>
            <a:endParaRPr lang="en-US" altLang="ja-JP" sz="1100" dirty="0">
              <a:solidFill>
                <a:srgbClr val="404040"/>
              </a:solidFill>
              <a:latin typeface="Meiryo" panose="020B0604030504040204" pitchFamily="34" charset="-128"/>
              <a:ea typeface="Meiryo" panose="020B0604030504040204" pitchFamily="34" charset="-128"/>
              <a:cs typeface="メイリオ"/>
            </a:endParaRPr>
          </a:p>
        </p:txBody>
      </p:sp>
      <p:sp>
        <p:nvSpPr>
          <p:cNvPr id="96" name="テキスト ボックス 95">
            <a:extLst>
              <a:ext uri="{FF2B5EF4-FFF2-40B4-BE49-F238E27FC236}">
                <a16:creationId xmlns:a16="http://schemas.microsoft.com/office/drawing/2014/main" id="{9CC38E30-648F-2A4B-877A-08397511B83F}"/>
              </a:ext>
            </a:extLst>
          </p:cNvPr>
          <p:cNvSpPr txBox="1"/>
          <p:nvPr/>
        </p:nvSpPr>
        <p:spPr>
          <a:xfrm>
            <a:off x="4699800" y="5996055"/>
            <a:ext cx="1038678" cy="296343"/>
          </a:xfrm>
          <a:prstGeom prst="rect">
            <a:avLst/>
          </a:prstGeom>
          <a:noFill/>
        </p:spPr>
        <p:txBody>
          <a:bodyPr wrap="square" rtlCol="0" anchor="ctr">
            <a:spAutoFit/>
          </a:bodyPr>
          <a:lstStyle/>
          <a:p>
            <a:pPr algn="ctr"/>
            <a:r>
              <a:rPr lang="en-US" altLang="ja-JP" sz="1100" dirty="0">
                <a:solidFill>
                  <a:srgbClr val="404040"/>
                </a:solidFill>
                <a:latin typeface="Meiryo" panose="020B0604030504040204" pitchFamily="34" charset="-128"/>
                <a:ea typeface="Meiryo" panose="020B0604030504040204" pitchFamily="34" charset="-128"/>
                <a:cs typeface="メイリオ"/>
              </a:rPr>
              <a:t>×</a:t>
            </a:r>
          </a:p>
        </p:txBody>
      </p:sp>
    </p:spTree>
    <p:extLst>
      <p:ext uri="{BB962C8B-B14F-4D97-AF65-F5344CB8AC3E}">
        <p14:creationId xmlns:p14="http://schemas.microsoft.com/office/powerpoint/2010/main" val="265083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5244262" y="1311476"/>
            <a:ext cx="1" cy="517877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929378" y="3900864"/>
            <a:ext cx="863933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0" name="正方形/長方形 79"/>
          <p:cNvSpPr/>
          <p:nvPr/>
        </p:nvSpPr>
        <p:spPr>
          <a:xfrm>
            <a:off x="323670" y="1311475"/>
            <a:ext cx="497597" cy="25893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337168" y="2103289"/>
            <a:ext cx="470601" cy="1005760"/>
          </a:xfrm>
          <a:prstGeom prst="rect">
            <a:avLst/>
          </a:prstGeom>
          <a:noFill/>
        </p:spPr>
        <p:txBody>
          <a:bodyPr vert="eaVert" wrap="none" rtlCol="0" anchor="ctr">
            <a:spAutoFit/>
          </a:bodyPr>
          <a:lstStyle/>
          <a:p>
            <a:pPr algn="ctr"/>
            <a:r>
              <a:rPr kumimoji="1" lang="ja-JP" altLang="en-US" sz="1600" dirty="0">
                <a:solidFill>
                  <a:schemeClr val="bg1"/>
                </a:solidFill>
                <a:latin typeface="メイリオ"/>
                <a:ea typeface="メイリオ"/>
                <a:cs typeface="メイリオ"/>
              </a:rPr>
              <a:t>内部環境</a:t>
            </a:r>
          </a:p>
        </p:txBody>
      </p:sp>
      <p:sp>
        <p:nvSpPr>
          <p:cNvPr id="85" name="正方形/長方形 84"/>
          <p:cNvSpPr/>
          <p:nvPr/>
        </p:nvSpPr>
        <p:spPr>
          <a:xfrm>
            <a:off x="323670" y="3900862"/>
            <a:ext cx="497597" cy="257832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テキスト ボックス 85"/>
          <p:cNvSpPr txBox="1"/>
          <p:nvPr/>
        </p:nvSpPr>
        <p:spPr>
          <a:xfrm>
            <a:off x="337168" y="4687143"/>
            <a:ext cx="470601" cy="1005760"/>
          </a:xfrm>
          <a:prstGeom prst="rect">
            <a:avLst/>
          </a:prstGeom>
          <a:noFill/>
        </p:spPr>
        <p:txBody>
          <a:bodyPr vert="eaVert" wrap="none" rtlCol="0" anchor="ctr">
            <a:spAutoFit/>
          </a:bodyPr>
          <a:lstStyle/>
          <a:p>
            <a:pPr algn="ctr"/>
            <a:r>
              <a:rPr lang="ja-JP" altLang="en-US" sz="1600" dirty="0">
                <a:solidFill>
                  <a:schemeClr val="bg1"/>
                </a:solidFill>
                <a:latin typeface="メイリオ"/>
                <a:ea typeface="メイリオ"/>
                <a:cs typeface="メイリオ"/>
              </a:rPr>
              <a:t>外部</a:t>
            </a:r>
            <a:r>
              <a:rPr kumimoji="1" lang="ja-JP" altLang="en-US" sz="1600" dirty="0">
                <a:solidFill>
                  <a:schemeClr val="bg1"/>
                </a:solidFill>
                <a:latin typeface="メイリオ"/>
                <a:ea typeface="メイリオ"/>
                <a:cs typeface="メイリオ"/>
              </a:rPr>
              <a:t>環境</a:t>
            </a:r>
          </a:p>
        </p:txBody>
      </p:sp>
      <p:cxnSp>
        <p:nvCxnSpPr>
          <p:cNvPr id="87" name="直線コネクタ 86"/>
          <p:cNvCxnSpPr/>
          <p:nvPr/>
        </p:nvCxnSpPr>
        <p:spPr>
          <a:xfrm>
            <a:off x="258417" y="3900864"/>
            <a:ext cx="628102"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33" name="正方形/長方形 32"/>
          <p:cNvSpPr/>
          <p:nvPr/>
        </p:nvSpPr>
        <p:spPr>
          <a:xfrm rot="16200000">
            <a:off x="2835891" y="-1209104"/>
            <a:ext cx="501856" cy="431488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2649836" y="761877"/>
            <a:ext cx="873973" cy="372922"/>
          </a:xfrm>
          <a:prstGeom prst="rect">
            <a:avLst/>
          </a:prstGeom>
          <a:noFill/>
        </p:spPr>
        <p:txBody>
          <a:bodyPr vert="horz" wrap="none" rtlCol="0" anchor="ctr">
            <a:spAutoFit/>
          </a:bodyPr>
          <a:lstStyle/>
          <a:p>
            <a:pPr algn="ctr"/>
            <a:r>
              <a:rPr lang="ja-JP" altLang="en-US" sz="1600" dirty="0">
                <a:solidFill>
                  <a:schemeClr val="bg1"/>
                </a:solidFill>
                <a:latin typeface="メイリオ"/>
                <a:ea typeface="メイリオ"/>
                <a:cs typeface="メイリオ"/>
              </a:rPr>
              <a:t>好影響</a:t>
            </a:r>
            <a:endParaRPr kumimoji="1" lang="ja-JP" altLang="en-US" sz="1600" dirty="0">
              <a:solidFill>
                <a:schemeClr val="bg1"/>
              </a:solidFill>
              <a:latin typeface="メイリオ"/>
              <a:ea typeface="メイリオ"/>
              <a:cs typeface="メイリオ"/>
            </a:endParaRPr>
          </a:p>
        </p:txBody>
      </p:sp>
      <p:sp>
        <p:nvSpPr>
          <p:cNvPr id="39" name="正方形/長方形 38"/>
          <p:cNvSpPr/>
          <p:nvPr/>
        </p:nvSpPr>
        <p:spPr>
          <a:xfrm rot="16200000">
            <a:off x="7150774" y="-1209104"/>
            <a:ext cx="501856" cy="431488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64718" y="761877"/>
            <a:ext cx="873973" cy="372922"/>
          </a:xfrm>
          <a:prstGeom prst="rect">
            <a:avLst/>
          </a:prstGeom>
          <a:noFill/>
        </p:spPr>
        <p:txBody>
          <a:bodyPr vert="horz" wrap="none" rtlCol="0" anchor="ctr">
            <a:spAutoFit/>
          </a:bodyPr>
          <a:lstStyle/>
          <a:p>
            <a:pPr algn="ctr"/>
            <a:r>
              <a:rPr lang="ja-JP" altLang="en-US" sz="1600" dirty="0">
                <a:solidFill>
                  <a:schemeClr val="bg1"/>
                </a:solidFill>
                <a:latin typeface="メイリオ"/>
                <a:ea typeface="メイリオ"/>
                <a:cs typeface="メイリオ"/>
              </a:rPr>
              <a:t>悪影響</a:t>
            </a:r>
            <a:endParaRPr kumimoji="1" lang="ja-JP" altLang="en-US" sz="1600" dirty="0">
              <a:solidFill>
                <a:schemeClr val="bg1"/>
              </a:solidFill>
              <a:latin typeface="メイリオ"/>
              <a:ea typeface="メイリオ"/>
              <a:cs typeface="メイリオ"/>
            </a:endParaRPr>
          </a:p>
        </p:txBody>
      </p:sp>
      <p:cxnSp>
        <p:nvCxnSpPr>
          <p:cNvPr id="41" name="直線コネクタ 40"/>
          <p:cNvCxnSpPr/>
          <p:nvPr/>
        </p:nvCxnSpPr>
        <p:spPr>
          <a:xfrm rot="5400000">
            <a:off x="4927521" y="923027"/>
            <a:ext cx="633478" cy="0"/>
          </a:xfrm>
          <a:prstGeom prst="line">
            <a:avLst/>
          </a:prstGeom>
          <a:ln w="762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3E87EE25-7E76-7F41-9B2B-4444A06A577C}"/>
              </a:ext>
            </a:extLst>
          </p:cNvPr>
          <p:cNvSpPr txBox="1"/>
          <p:nvPr/>
        </p:nvSpPr>
        <p:spPr>
          <a:xfrm>
            <a:off x="463308" y="238540"/>
            <a:ext cx="129029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12_SWOT</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正方形/長方形 31">
            <a:extLst>
              <a:ext uri="{FF2B5EF4-FFF2-40B4-BE49-F238E27FC236}">
                <a16:creationId xmlns:a16="http://schemas.microsoft.com/office/drawing/2014/main" id="{FF490666-0C82-2048-85F1-4BDEBB7CDFC7}"/>
              </a:ext>
            </a:extLst>
          </p:cNvPr>
          <p:cNvSpPr/>
          <p:nvPr/>
        </p:nvSpPr>
        <p:spPr>
          <a:xfrm>
            <a:off x="929376" y="1311475"/>
            <a:ext cx="8639338" cy="51787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F411C1E7-7B07-C249-BD1F-111497B455A8}"/>
              </a:ext>
            </a:extLst>
          </p:cNvPr>
          <p:cNvSpPr txBox="1"/>
          <p:nvPr/>
        </p:nvSpPr>
        <p:spPr>
          <a:xfrm>
            <a:off x="1065504" y="1383577"/>
            <a:ext cx="4042633" cy="1643527"/>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地元の新鮮な素材を使用</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和食がメインだがイタリアンやフレンチにも対応可</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築</a:t>
            </a:r>
            <a:r>
              <a:rPr lang="en-US" altLang="ja-JP" sz="1400" dirty="0">
                <a:solidFill>
                  <a:schemeClr val="tx1">
                    <a:lumMod val="75000"/>
                    <a:lumOff val="25000"/>
                  </a:schemeClr>
                </a:solidFill>
                <a:latin typeface="メイリオ"/>
                <a:ea typeface="メイリオ"/>
                <a:cs typeface="メイリオ"/>
              </a:rPr>
              <a:t>1</a:t>
            </a:r>
            <a:r>
              <a:rPr lang="ja-JP" altLang="en-US" sz="1400" dirty="0">
                <a:solidFill>
                  <a:schemeClr val="tx1">
                    <a:lumMod val="75000"/>
                    <a:lumOff val="25000"/>
                  </a:schemeClr>
                </a:solidFill>
                <a:latin typeface="メイリオ"/>
                <a:ea typeface="メイリオ"/>
                <a:cs typeface="メイリオ"/>
              </a:rPr>
              <a:t>年で外観・内観ともにきれい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駐車場が広い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口コミによる紹介が多い</a:t>
            </a:r>
            <a:endParaRPr lang="en-US" altLang="ja-JP" sz="1400" dirty="0">
              <a:solidFill>
                <a:schemeClr val="tx1">
                  <a:lumMod val="75000"/>
                  <a:lumOff val="25000"/>
                </a:schemeClr>
              </a:solidFill>
              <a:latin typeface="メイリオ"/>
              <a:ea typeface="メイリオ"/>
              <a:cs typeface="メイリオ"/>
            </a:endParaRPr>
          </a:p>
        </p:txBody>
      </p:sp>
      <p:sp>
        <p:nvSpPr>
          <p:cNvPr id="17" name="テキスト ボックス 16">
            <a:extLst>
              <a:ext uri="{FF2B5EF4-FFF2-40B4-BE49-F238E27FC236}">
                <a16:creationId xmlns:a16="http://schemas.microsoft.com/office/drawing/2014/main" id="{BB30B4D3-04A9-0A45-8BA5-DA7754B1C89B}"/>
              </a:ext>
            </a:extLst>
          </p:cNvPr>
          <p:cNvSpPr txBox="1"/>
          <p:nvPr/>
        </p:nvSpPr>
        <p:spPr>
          <a:xfrm>
            <a:off x="1065504" y="3972965"/>
            <a:ext cx="4042633" cy="1632755"/>
          </a:xfrm>
          <a:prstGeom prst="rect">
            <a:avLst/>
          </a:prstGeom>
          <a:noFill/>
        </p:spPr>
        <p:txBody>
          <a:bodyPr vert="horz" wrap="square" rtlCol="0" anchor="t">
            <a:spAutoFit/>
          </a:bodyPr>
          <a:lstStyle/>
          <a:p>
            <a:pPr marL="228600" indent="-228600">
              <a:lnSpc>
                <a:spcPct val="120000"/>
              </a:lnSpc>
              <a:buFont typeface="+mj-lt"/>
              <a:buAutoNum type="arabicPeriod"/>
            </a:pPr>
            <a:r>
              <a:rPr lang="en-US" altLang="en-US" sz="1400" dirty="0" err="1">
                <a:solidFill>
                  <a:schemeClr val="tx1">
                    <a:lumMod val="75000"/>
                    <a:lumOff val="25000"/>
                  </a:schemeClr>
                </a:solidFill>
                <a:latin typeface="メイリオ"/>
                <a:ea typeface="メイリオ"/>
                <a:cs typeface="メイリオ"/>
              </a:rPr>
              <a:t>店舗近辺は住宅街ではなく商業地</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周囲には</a:t>
            </a:r>
            <a:r>
              <a:rPr lang="en-US" altLang="en-US" sz="1400" dirty="0" err="1">
                <a:solidFill>
                  <a:schemeClr val="tx1">
                    <a:lumMod val="75000"/>
                    <a:lumOff val="25000"/>
                  </a:schemeClr>
                </a:solidFill>
                <a:latin typeface="メイリオ"/>
                <a:ea typeface="メイリオ"/>
                <a:cs typeface="メイリオ"/>
              </a:rPr>
              <a:t>大学や結婚式場なども多い</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en-US" altLang="en-US" sz="1400" dirty="0" err="1">
                <a:solidFill>
                  <a:schemeClr val="tx1">
                    <a:lumMod val="75000"/>
                    <a:lumOff val="25000"/>
                  </a:schemeClr>
                </a:solidFill>
                <a:latin typeface="メイリオ"/>
                <a:ea typeface="メイリオ"/>
                <a:cs typeface="メイリオ"/>
              </a:rPr>
              <a:t>婚活や恋活イベントの開催が多い</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en-US" altLang="en-US" sz="1400" dirty="0" err="1">
                <a:solidFill>
                  <a:schemeClr val="tx1">
                    <a:lumMod val="75000"/>
                    <a:lumOff val="25000"/>
                  </a:schemeClr>
                </a:solidFill>
                <a:latin typeface="メイリオ"/>
                <a:ea typeface="メイリオ"/>
                <a:cs typeface="メイリオ"/>
              </a:rPr>
              <a:t>和食ブーム</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en-US" altLang="en-US" sz="1400" dirty="0" err="1">
                <a:solidFill>
                  <a:schemeClr val="tx1">
                    <a:lumMod val="75000"/>
                    <a:lumOff val="25000"/>
                  </a:schemeClr>
                </a:solidFill>
                <a:latin typeface="メイリオ"/>
                <a:ea typeface="メイリオ"/>
                <a:cs typeface="メイリオ"/>
              </a:rPr>
              <a:t>地味婚が主流にな</a:t>
            </a:r>
            <a:r>
              <a:rPr lang="ja-JP" altLang="en-US" sz="1400" dirty="0">
                <a:solidFill>
                  <a:schemeClr val="tx1">
                    <a:lumMod val="75000"/>
                    <a:lumOff val="25000"/>
                  </a:schemeClr>
                </a:solidFill>
                <a:latin typeface="メイリオ"/>
                <a:ea typeface="メイリオ"/>
                <a:cs typeface="メイリオ"/>
              </a:rPr>
              <a:t>りそう</a:t>
            </a:r>
            <a:endParaRPr lang="en-US" altLang="en-US"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endParaRPr lang="en-US" altLang="en-US" sz="1400" dirty="0">
              <a:solidFill>
                <a:schemeClr val="tx1">
                  <a:lumMod val="75000"/>
                  <a:lumOff val="25000"/>
                </a:schemeClr>
              </a:solidFill>
              <a:latin typeface="メイリオ"/>
              <a:ea typeface="メイリオ"/>
              <a:cs typeface="メイリオ"/>
            </a:endParaRPr>
          </a:p>
        </p:txBody>
      </p:sp>
      <p:sp>
        <p:nvSpPr>
          <p:cNvPr id="18" name="テキスト ボックス 17">
            <a:extLst>
              <a:ext uri="{FF2B5EF4-FFF2-40B4-BE49-F238E27FC236}">
                <a16:creationId xmlns:a16="http://schemas.microsoft.com/office/drawing/2014/main" id="{B6E23C76-D43E-8048-B9B1-6175655E371D}"/>
              </a:ext>
            </a:extLst>
          </p:cNvPr>
          <p:cNvSpPr txBox="1"/>
          <p:nvPr/>
        </p:nvSpPr>
        <p:spPr>
          <a:xfrm>
            <a:off x="5380387" y="1383577"/>
            <a:ext cx="4042633" cy="1384995"/>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オープンして</a:t>
            </a:r>
            <a:r>
              <a:rPr lang="en-US" altLang="ja-JP" sz="1400" dirty="0">
                <a:solidFill>
                  <a:schemeClr val="tx1">
                    <a:lumMod val="75000"/>
                    <a:lumOff val="25000"/>
                  </a:schemeClr>
                </a:solidFill>
                <a:latin typeface="メイリオ"/>
                <a:ea typeface="メイリオ"/>
                <a:cs typeface="メイリオ"/>
              </a:rPr>
              <a:t>1</a:t>
            </a:r>
            <a:r>
              <a:rPr lang="ja-JP" altLang="en-US" sz="1400" dirty="0">
                <a:solidFill>
                  <a:schemeClr val="tx1">
                    <a:lumMod val="75000"/>
                    <a:lumOff val="25000"/>
                  </a:schemeClr>
                </a:solidFill>
                <a:latin typeface="メイリオ"/>
                <a:ea typeface="メイリオ"/>
                <a:cs typeface="メイリオ"/>
              </a:rPr>
              <a:t>年未満で、認知度が低い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再来店を促す取り組みや仕組みがない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回転率が低い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駅から遠い</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グループ企業と連携できていない</a:t>
            </a:r>
            <a:endParaRPr lang="en-US" altLang="ja-JP" sz="1400" dirty="0">
              <a:solidFill>
                <a:schemeClr val="tx1">
                  <a:lumMod val="75000"/>
                  <a:lumOff val="25000"/>
                </a:schemeClr>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0173F5CF-6C83-344C-A2BB-A351809C7991}"/>
              </a:ext>
            </a:extLst>
          </p:cNvPr>
          <p:cNvSpPr txBox="1"/>
          <p:nvPr/>
        </p:nvSpPr>
        <p:spPr>
          <a:xfrm>
            <a:off x="5380387" y="3972965"/>
            <a:ext cx="4042633" cy="1632755"/>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結婚式場と連携する</a:t>
            </a:r>
            <a:r>
              <a:rPr lang="en-US" altLang="ja-JP" sz="1400" dirty="0">
                <a:solidFill>
                  <a:schemeClr val="tx1">
                    <a:lumMod val="75000"/>
                    <a:lumOff val="25000"/>
                  </a:schemeClr>
                </a:solidFill>
                <a:latin typeface="メイリオ"/>
                <a:ea typeface="メイリオ"/>
                <a:cs typeface="メイリオ"/>
              </a:rPr>
              <a:t>2</a:t>
            </a:r>
            <a:r>
              <a:rPr lang="ja-JP" altLang="en-US" sz="1400" dirty="0">
                <a:solidFill>
                  <a:schemeClr val="tx1">
                    <a:lumMod val="75000"/>
                    <a:lumOff val="25000"/>
                  </a:schemeClr>
                </a:solidFill>
                <a:latin typeface="メイリオ"/>
                <a:ea typeface="メイリオ"/>
                <a:cs typeface="メイリオ"/>
              </a:rPr>
              <a:t>次会が増えている</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接待文化が下火</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外食から内食へ移行している</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低料金のお店が増えている</a:t>
            </a:r>
            <a:endParaRPr lang="en-US" altLang="ja-JP" sz="1400" dirty="0">
              <a:solidFill>
                <a:schemeClr val="tx1">
                  <a:lumMod val="75000"/>
                  <a:lumOff val="25000"/>
                </a:schemeClr>
              </a:solidFill>
              <a:latin typeface="メイリオ"/>
              <a:ea typeface="メイリオ"/>
              <a:cs typeface="メイリオ"/>
            </a:endParaRPr>
          </a:p>
          <a:p>
            <a:pPr marL="228600" indent="-228600">
              <a:lnSpc>
                <a:spcPct val="120000"/>
              </a:lnSpc>
              <a:buFont typeface="+mj-lt"/>
              <a:buAutoNum type="arabicPeriod"/>
            </a:pPr>
            <a:r>
              <a:rPr lang="ja-JP" altLang="en-US" sz="1400" dirty="0">
                <a:solidFill>
                  <a:schemeClr val="tx1">
                    <a:lumMod val="75000"/>
                    <a:lumOff val="25000"/>
                  </a:schemeClr>
                </a:solidFill>
                <a:latin typeface="メイリオ"/>
                <a:ea typeface="メイリオ"/>
                <a:cs typeface="メイリオ"/>
              </a:rPr>
              <a:t>コスト重視のお客様はチェーン店に流れている</a:t>
            </a:r>
            <a:endParaRPr lang="en-US" altLang="ja-JP" sz="14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251128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正方形/長方形 298">
            <a:extLst>
              <a:ext uri="{FF2B5EF4-FFF2-40B4-BE49-F238E27FC236}">
                <a16:creationId xmlns:a16="http://schemas.microsoft.com/office/drawing/2014/main" id="{889C68CB-CE3B-3143-8014-7D1C3BD0E148}"/>
              </a:ext>
            </a:extLst>
          </p:cNvPr>
          <p:cNvSpPr/>
          <p:nvPr/>
        </p:nvSpPr>
        <p:spPr>
          <a:xfrm>
            <a:off x="877772" y="5347945"/>
            <a:ext cx="7880535" cy="27848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60" name="直線コネクタ 59">
            <a:extLst>
              <a:ext uri="{FF2B5EF4-FFF2-40B4-BE49-F238E27FC236}">
                <a16:creationId xmlns:a16="http://schemas.microsoft.com/office/drawing/2014/main" id="{A4A7CB7D-D7F4-3941-A766-F4226FE871BD}"/>
              </a:ext>
            </a:extLst>
          </p:cNvPr>
          <p:cNvCxnSpPr>
            <a:cxnSpLocks/>
          </p:cNvCxnSpPr>
          <p:nvPr/>
        </p:nvCxnSpPr>
        <p:spPr>
          <a:xfrm>
            <a:off x="874257" y="1227023"/>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12FEA629-A49A-9046-AE48-F24585EFFC07}"/>
              </a:ext>
            </a:extLst>
          </p:cNvPr>
          <p:cNvSpPr txBox="1"/>
          <p:nvPr/>
        </p:nvSpPr>
        <p:spPr>
          <a:xfrm>
            <a:off x="406855" y="1096218"/>
            <a:ext cx="44916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8EBDA5D1-0D26-5646-83D1-7274C383EE4A}"/>
              </a:ext>
            </a:extLst>
          </p:cNvPr>
          <p:cNvSpPr txBox="1"/>
          <p:nvPr/>
        </p:nvSpPr>
        <p:spPr>
          <a:xfrm>
            <a:off x="8768616" y="1096218"/>
            <a:ext cx="44916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7" name="直線コネクタ 66">
            <a:extLst>
              <a:ext uri="{FF2B5EF4-FFF2-40B4-BE49-F238E27FC236}">
                <a16:creationId xmlns:a16="http://schemas.microsoft.com/office/drawing/2014/main" id="{A2320934-B9AB-6447-8315-58A4463AC9E6}"/>
              </a:ext>
            </a:extLst>
          </p:cNvPr>
          <p:cNvCxnSpPr>
            <a:cxnSpLocks/>
          </p:cNvCxnSpPr>
          <p:nvPr/>
        </p:nvCxnSpPr>
        <p:spPr>
          <a:xfrm>
            <a:off x="874257" y="1585340"/>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1CA0485C-0477-2447-8EE4-4DA25EFB9A1B}"/>
              </a:ext>
            </a:extLst>
          </p:cNvPr>
          <p:cNvSpPr txBox="1"/>
          <p:nvPr/>
        </p:nvSpPr>
        <p:spPr>
          <a:xfrm>
            <a:off x="450936" y="145453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90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19E7640B-DE66-4C45-A8C3-053A371022C8}"/>
              </a:ext>
            </a:extLst>
          </p:cNvPr>
          <p:cNvSpPr txBox="1"/>
          <p:nvPr/>
        </p:nvSpPr>
        <p:spPr>
          <a:xfrm>
            <a:off x="8812697" y="145453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90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0" name="直線コネクタ 79">
            <a:extLst>
              <a:ext uri="{FF2B5EF4-FFF2-40B4-BE49-F238E27FC236}">
                <a16:creationId xmlns:a16="http://schemas.microsoft.com/office/drawing/2014/main" id="{BB776E1D-BB07-E147-BF05-A6AA9FF0A24D}"/>
              </a:ext>
            </a:extLst>
          </p:cNvPr>
          <p:cNvCxnSpPr>
            <a:cxnSpLocks/>
          </p:cNvCxnSpPr>
          <p:nvPr/>
        </p:nvCxnSpPr>
        <p:spPr>
          <a:xfrm>
            <a:off x="874257" y="1943655"/>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1" name="テキスト ボックス 80">
            <a:extLst>
              <a:ext uri="{FF2B5EF4-FFF2-40B4-BE49-F238E27FC236}">
                <a16:creationId xmlns:a16="http://schemas.microsoft.com/office/drawing/2014/main" id="{1535AADE-42D4-DB4D-BE1F-349CD48F9BEE}"/>
              </a:ext>
            </a:extLst>
          </p:cNvPr>
          <p:cNvSpPr txBox="1"/>
          <p:nvPr/>
        </p:nvSpPr>
        <p:spPr>
          <a:xfrm>
            <a:off x="450936" y="181285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80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A9F42756-B370-9645-8DCE-F77ED5D4C0DF}"/>
              </a:ext>
            </a:extLst>
          </p:cNvPr>
          <p:cNvSpPr txBox="1"/>
          <p:nvPr/>
        </p:nvSpPr>
        <p:spPr>
          <a:xfrm>
            <a:off x="8812697" y="181285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80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6" name="直線コネクタ 95">
            <a:extLst>
              <a:ext uri="{FF2B5EF4-FFF2-40B4-BE49-F238E27FC236}">
                <a16:creationId xmlns:a16="http://schemas.microsoft.com/office/drawing/2014/main" id="{44482310-2A9C-1C45-937D-C20F985315F2}"/>
              </a:ext>
            </a:extLst>
          </p:cNvPr>
          <p:cNvCxnSpPr>
            <a:cxnSpLocks/>
          </p:cNvCxnSpPr>
          <p:nvPr/>
        </p:nvCxnSpPr>
        <p:spPr>
          <a:xfrm>
            <a:off x="874257" y="2301971"/>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7" name="テキスト ボックス 96">
            <a:extLst>
              <a:ext uri="{FF2B5EF4-FFF2-40B4-BE49-F238E27FC236}">
                <a16:creationId xmlns:a16="http://schemas.microsoft.com/office/drawing/2014/main" id="{9B71DD12-D261-FA4A-8CF7-89467719F6F1}"/>
              </a:ext>
            </a:extLst>
          </p:cNvPr>
          <p:cNvSpPr txBox="1"/>
          <p:nvPr/>
        </p:nvSpPr>
        <p:spPr>
          <a:xfrm>
            <a:off x="450936" y="2171166"/>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70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9F5A8465-2D2F-C845-AFA1-22C4C5AFCE68}"/>
              </a:ext>
            </a:extLst>
          </p:cNvPr>
          <p:cNvSpPr txBox="1"/>
          <p:nvPr/>
        </p:nvSpPr>
        <p:spPr>
          <a:xfrm>
            <a:off x="8812697" y="2171166"/>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70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0" name="直線コネクタ 99">
            <a:extLst>
              <a:ext uri="{FF2B5EF4-FFF2-40B4-BE49-F238E27FC236}">
                <a16:creationId xmlns:a16="http://schemas.microsoft.com/office/drawing/2014/main" id="{9AA885D3-B8A5-2F45-A0BD-15864E5AFE26}"/>
              </a:ext>
            </a:extLst>
          </p:cNvPr>
          <p:cNvCxnSpPr>
            <a:cxnSpLocks/>
          </p:cNvCxnSpPr>
          <p:nvPr/>
        </p:nvCxnSpPr>
        <p:spPr>
          <a:xfrm>
            <a:off x="874257" y="2660287"/>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1" name="テキスト ボックス 100">
            <a:extLst>
              <a:ext uri="{FF2B5EF4-FFF2-40B4-BE49-F238E27FC236}">
                <a16:creationId xmlns:a16="http://schemas.microsoft.com/office/drawing/2014/main" id="{91D30A35-B2C4-7445-8638-8681053DDE87}"/>
              </a:ext>
            </a:extLst>
          </p:cNvPr>
          <p:cNvSpPr txBox="1"/>
          <p:nvPr/>
        </p:nvSpPr>
        <p:spPr>
          <a:xfrm>
            <a:off x="450936" y="2529482"/>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A904E5F1-5AC1-F848-86B0-2859F14B6F2A}"/>
              </a:ext>
            </a:extLst>
          </p:cNvPr>
          <p:cNvSpPr txBox="1"/>
          <p:nvPr/>
        </p:nvSpPr>
        <p:spPr>
          <a:xfrm>
            <a:off x="8812697" y="2529482"/>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4" name="直線コネクタ 103">
            <a:extLst>
              <a:ext uri="{FF2B5EF4-FFF2-40B4-BE49-F238E27FC236}">
                <a16:creationId xmlns:a16="http://schemas.microsoft.com/office/drawing/2014/main" id="{E909E2A9-4989-A442-94A3-A28265EB312E}"/>
              </a:ext>
            </a:extLst>
          </p:cNvPr>
          <p:cNvCxnSpPr>
            <a:cxnSpLocks/>
          </p:cNvCxnSpPr>
          <p:nvPr/>
        </p:nvCxnSpPr>
        <p:spPr>
          <a:xfrm>
            <a:off x="874257" y="3018603"/>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5" name="テキスト ボックス 104">
            <a:extLst>
              <a:ext uri="{FF2B5EF4-FFF2-40B4-BE49-F238E27FC236}">
                <a16:creationId xmlns:a16="http://schemas.microsoft.com/office/drawing/2014/main" id="{0E1C0007-D738-0F47-B2C8-36E9C68AF4CB}"/>
              </a:ext>
            </a:extLst>
          </p:cNvPr>
          <p:cNvSpPr txBox="1"/>
          <p:nvPr/>
        </p:nvSpPr>
        <p:spPr>
          <a:xfrm>
            <a:off x="450936" y="2887798"/>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6" name="テキスト ボックス 105">
            <a:extLst>
              <a:ext uri="{FF2B5EF4-FFF2-40B4-BE49-F238E27FC236}">
                <a16:creationId xmlns:a16="http://schemas.microsoft.com/office/drawing/2014/main" id="{DFB23EAC-7B45-6246-8AB5-CB9C6AE4FCE9}"/>
              </a:ext>
            </a:extLst>
          </p:cNvPr>
          <p:cNvSpPr txBox="1"/>
          <p:nvPr/>
        </p:nvSpPr>
        <p:spPr>
          <a:xfrm>
            <a:off x="8812697" y="2887798"/>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8" name="直線コネクタ 107">
            <a:extLst>
              <a:ext uri="{FF2B5EF4-FFF2-40B4-BE49-F238E27FC236}">
                <a16:creationId xmlns:a16="http://schemas.microsoft.com/office/drawing/2014/main" id="{19952552-DC8B-C94A-ADA7-C07FA02215AA}"/>
              </a:ext>
            </a:extLst>
          </p:cNvPr>
          <p:cNvCxnSpPr>
            <a:cxnSpLocks/>
          </p:cNvCxnSpPr>
          <p:nvPr/>
        </p:nvCxnSpPr>
        <p:spPr>
          <a:xfrm>
            <a:off x="874257" y="3376918"/>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9" name="テキスト ボックス 108">
            <a:extLst>
              <a:ext uri="{FF2B5EF4-FFF2-40B4-BE49-F238E27FC236}">
                <a16:creationId xmlns:a16="http://schemas.microsoft.com/office/drawing/2014/main" id="{343CC232-926C-4D46-96D3-1E2269C584F0}"/>
              </a:ext>
            </a:extLst>
          </p:cNvPr>
          <p:cNvSpPr txBox="1"/>
          <p:nvPr/>
        </p:nvSpPr>
        <p:spPr>
          <a:xfrm>
            <a:off x="450936" y="3246114"/>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0" name="テキスト ボックス 109">
            <a:extLst>
              <a:ext uri="{FF2B5EF4-FFF2-40B4-BE49-F238E27FC236}">
                <a16:creationId xmlns:a16="http://schemas.microsoft.com/office/drawing/2014/main" id="{21996A78-3B08-EC49-A82A-ABAB507D72A5}"/>
              </a:ext>
            </a:extLst>
          </p:cNvPr>
          <p:cNvSpPr txBox="1"/>
          <p:nvPr/>
        </p:nvSpPr>
        <p:spPr>
          <a:xfrm>
            <a:off x="8812697" y="3246114"/>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12" name="直線コネクタ 111">
            <a:extLst>
              <a:ext uri="{FF2B5EF4-FFF2-40B4-BE49-F238E27FC236}">
                <a16:creationId xmlns:a16="http://schemas.microsoft.com/office/drawing/2014/main" id="{B5808A98-07A8-0D4B-B714-17A8D1218A45}"/>
              </a:ext>
            </a:extLst>
          </p:cNvPr>
          <p:cNvCxnSpPr>
            <a:cxnSpLocks/>
          </p:cNvCxnSpPr>
          <p:nvPr/>
        </p:nvCxnSpPr>
        <p:spPr>
          <a:xfrm>
            <a:off x="874257" y="3735234"/>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3" name="テキスト ボックス 112">
            <a:extLst>
              <a:ext uri="{FF2B5EF4-FFF2-40B4-BE49-F238E27FC236}">
                <a16:creationId xmlns:a16="http://schemas.microsoft.com/office/drawing/2014/main" id="{43CEF10A-211D-B545-B7A1-B1C3CE9FF78C}"/>
              </a:ext>
            </a:extLst>
          </p:cNvPr>
          <p:cNvSpPr txBox="1"/>
          <p:nvPr/>
        </p:nvSpPr>
        <p:spPr>
          <a:xfrm>
            <a:off x="450936" y="360443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9B72A2D6-E06E-E04E-B57D-B54290F758E7}"/>
              </a:ext>
            </a:extLst>
          </p:cNvPr>
          <p:cNvSpPr txBox="1"/>
          <p:nvPr/>
        </p:nvSpPr>
        <p:spPr>
          <a:xfrm>
            <a:off x="8812697" y="3604430"/>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16" name="直線コネクタ 115">
            <a:extLst>
              <a:ext uri="{FF2B5EF4-FFF2-40B4-BE49-F238E27FC236}">
                <a16:creationId xmlns:a16="http://schemas.microsoft.com/office/drawing/2014/main" id="{DBDD9A29-3AF9-7249-8CE4-362824EBE999}"/>
              </a:ext>
            </a:extLst>
          </p:cNvPr>
          <p:cNvCxnSpPr>
            <a:cxnSpLocks/>
          </p:cNvCxnSpPr>
          <p:nvPr/>
        </p:nvCxnSpPr>
        <p:spPr>
          <a:xfrm>
            <a:off x="874257" y="4093550"/>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17" name="テキスト ボックス 116">
            <a:extLst>
              <a:ext uri="{FF2B5EF4-FFF2-40B4-BE49-F238E27FC236}">
                <a16:creationId xmlns:a16="http://schemas.microsoft.com/office/drawing/2014/main" id="{B61697F9-55E9-AD4C-8B81-5882B262ABB1}"/>
              </a:ext>
            </a:extLst>
          </p:cNvPr>
          <p:cNvSpPr txBox="1"/>
          <p:nvPr/>
        </p:nvSpPr>
        <p:spPr>
          <a:xfrm>
            <a:off x="450935" y="3962745"/>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20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8" name="テキスト ボックス 117">
            <a:extLst>
              <a:ext uri="{FF2B5EF4-FFF2-40B4-BE49-F238E27FC236}">
                <a16:creationId xmlns:a16="http://schemas.microsoft.com/office/drawing/2014/main" id="{144CFFD0-C0A0-C646-86D1-4B7D659D2B89}"/>
              </a:ext>
            </a:extLst>
          </p:cNvPr>
          <p:cNvSpPr txBox="1"/>
          <p:nvPr/>
        </p:nvSpPr>
        <p:spPr>
          <a:xfrm>
            <a:off x="8812698" y="3962745"/>
            <a:ext cx="36099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2</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20" name="直線コネクタ 119">
            <a:extLst>
              <a:ext uri="{FF2B5EF4-FFF2-40B4-BE49-F238E27FC236}">
                <a16:creationId xmlns:a16="http://schemas.microsoft.com/office/drawing/2014/main" id="{530B9F96-0D4E-3546-B04F-0E038ECF0252}"/>
              </a:ext>
            </a:extLst>
          </p:cNvPr>
          <p:cNvCxnSpPr>
            <a:cxnSpLocks/>
          </p:cNvCxnSpPr>
          <p:nvPr/>
        </p:nvCxnSpPr>
        <p:spPr>
          <a:xfrm>
            <a:off x="874257" y="4451865"/>
            <a:ext cx="7876119" cy="0"/>
          </a:xfrm>
          <a:prstGeom prst="line">
            <a:avLst/>
          </a:prstGeom>
          <a:ln w="9525"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a:extLst>
              <a:ext uri="{FF2B5EF4-FFF2-40B4-BE49-F238E27FC236}">
                <a16:creationId xmlns:a16="http://schemas.microsoft.com/office/drawing/2014/main" id="{00673A3A-2273-2341-9E2B-C9FC613BB911}"/>
              </a:ext>
            </a:extLst>
          </p:cNvPr>
          <p:cNvSpPr txBox="1"/>
          <p:nvPr/>
        </p:nvSpPr>
        <p:spPr>
          <a:xfrm>
            <a:off x="450937" y="4321062"/>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2" name="テキスト ボックス 121">
            <a:extLst>
              <a:ext uri="{FF2B5EF4-FFF2-40B4-BE49-F238E27FC236}">
                <a16:creationId xmlns:a16="http://schemas.microsoft.com/office/drawing/2014/main" id="{7AA560DA-D359-9F47-A3A2-ACC98066E1C9}"/>
              </a:ext>
            </a:extLst>
          </p:cNvPr>
          <p:cNvSpPr txBox="1"/>
          <p:nvPr/>
        </p:nvSpPr>
        <p:spPr>
          <a:xfrm>
            <a:off x="8812698" y="4321062"/>
            <a:ext cx="360996"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5" name="テキスト ボックス 124">
            <a:extLst>
              <a:ext uri="{FF2B5EF4-FFF2-40B4-BE49-F238E27FC236}">
                <a16:creationId xmlns:a16="http://schemas.microsoft.com/office/drawing/2014/main" id="{0B04BC6E-7EE1-6743-B1E8-1324821AB178}"/>
              </a:ext>
            </a:extLst>
          </p:cNvPr>
          <p:cNvSpPr txBox="1"/>
          <p:nvPr/>
        </p:nvSpPr>
        <p:spPr>
          <a:xfrm>
            <a:off x="495019" y="4679379"/>
            <a:ext cx="27283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6" name="テキスト ボックス 125">
            <a:extLst>
              <a:ext uri="{FF2B5EF4-FFF2-40B4-BE49-F238E27FC236}">
                <a16:creationId xmlns:a16="http://schemas.microsoft.com/office/drawing/2014/main" id="{0D33703A-D879-6049-9AB3-60780C838562}"/>
              </a:ext>
            </a:extLst>
          </p:cNvPr>
          <p:cNvSpPr txBox="1"/>
          <p:nvPr/>
        </p:nvSpPr>
        <p:spPr>
          <a:xfrm>
            <a:off x="8856779" y="4679379"/>
            <a:ext cx="272832"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3" name="直線コネクタ 172">
            <a:extLst>
              <a:ext uri="{FF2B5EF4-FFF2-40B4-BE49-F238E27FC236}">
                <a16:creationId xmlns:a16="http://schemas.microsoft.com/office/drawing/2014/main" id="{998FF23F-53E2-AA4F-A536-DDA3D6104003}"/>
              </a:ext>
            </a:extLst>
          </p:cNvPr>
          <p:cNvCxnSpPr>
            <a:cxnSpLocks/>
          </p:cNvCxnSpPr>
          <p:nvPr/>
        </p:nvCxnSpPr>
        <p:spPr>
          <a:xfrm flipV="1">
            <a:off x="874257" y="1014270"/>
            <a:ext cx="0" cy="3795914"/>
          </a:xfrm>
          <a:prstGeom prst="line">
            <a:avLst/>
          </a:prstGeom>
          <a:ln w="19050" cmpd="sng">
            <a:solidFill>
              <a:schemeClr val="tx1">
                <a:lumMod val="85000"/>
                <a:lumOff val="1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27F57034-9BB8-334D-A3B8-BEB902453EEE}"/>
              </a:ext>
            </a:extLst>
          </p:cNvPr>
          <p:cNvSpPr txBox="1"/>
          <p:nvPr/>
        </p:nvSpPr>
        <p:spPr>
          <a:xfrm>
            <a:off x="420324" y="715491"/>
            <a:ext cx="934871" cy="276999"/>
          </a:xfrm>
          <a:prstGeom prst="rect">
            <a:avLst/>
          </a:prstGeom>
          <a:noFill/>
        </p:spPr>
        <p:txBody>
          <a:bodyPr wrap="none" rtlCol="0" anchor="b">
            <a:spAutoFit/>
          </a:bodyPr>
          <a:lstStyle/>
          <a:p>
            <a:pPr algn="ctr"/>
            <a:r>
              <a:rPr kumimoji="1" lang="ja-JP" altLang="en-US" sz="1200" dirty="0">
                <a:latin typeface="Meiryo" panose="020B0604030504040204" pitchFamily="34" charset="-128"/>
                <a:ea typeface="Meiryo" panose="020B0604030504040204" pitchFamily="34" charset="-128"/>
              </a:rPr>
              <a:t>売上</a:t>
            </a:r>
            <a:r>
              <a:rPr kumimoji="1" lang="en-US" altLang="ja-JP" sz="1200" dirty="0">
                <a:latin typeface="Meiryo" panose="020B0604030504040204" pitchFamily="34" charset="-128"/>
                <a:ea typeface="Meiryo" panose="020B0604030504040204" pitchFamily="34" charset="-128"/>
              </a:rPr>
              <a:t>(</a:t>
            </a:r>
            <a:r>
              <a:rPr kumimoji="1" lang="ja-JP" altLang="en-US" sz="1200" dirty="0">
                <a:latin typeface="Meiryo" panose="020B0604030504040204" pitchFamily="34" charset="-128"/>
                <a:ea typeface="Meiryo" panose="020B0604030504040204" pitchFamily="34" charset="-128"/>
              </a:rPr>
              <a:t>万円</a:t>
            </a:r>
            <a:r>
              <a:rPr kumimoji="1" lang="en-US" altLang="ja-JP" sz="1200" dirty="0">
                <a:latin typeface="Meiryo" panose="020B0604030504040204" pitchFamily="34" charset="-128"/>
                <a:ea typeface="Meiryo" panose="020B0604030504040204" pitchFamily="34" charset="-128"/>
              </a:rPr>
              <a:t>)</a:t>
            </a:r>
            <a:endParaRPr kumimoji="1" lang="ja-JP" altLang="en-US" sz="1200" dirty="0">
              <a:latin typeface="Meiryo" panose="020B0604030504040204" pitchFamily="34" charset="-128"/>
              <a:ea typeface="Meiryo" panose="020B0604030504040204" pitchFamily="34" charset="-128"/>
            </a:endParaRPr>
          </a:p>
        </p:txBody>
      </p:sp>
      <p:cxnSp>
        <p:nvCxnSpPr>
          <p:cNvPr id="174" name="直線コネクタ 173">
            <a:extLst>
              <a:ext uri="{FF2B5EF4-FFF2-40B4-BE49-F238E27FC236}">
                <a16:creationId xmlns:a16="http://schemas.microsoft.com/office/drawing/2014/main" id="{27F34C40-1502-7140-8E6F-754B785D4DA1}"/>
              </a:ext>
            </a:extLst>
          </p:cNvPr>
          <p:cNvCxnSpPr>
            <a:cxnSpLocks/>
          </p:cNvCxnSpPr>
          <p:nvPr/>
        </p:nvCxnSpPr>
        <p:spPr>
          <a:xfrm flipV="1">
            <a:off x="8763628" y="1014270"/>
            <a:ext cx="0" cy="3795914"/>
          </a:xfrm>
          <a:prstGeom prst="line">
            <a:avLst/>
          </a:prstGeom>
          <a:ln w="19050" cmpd="sng">
            <a:solidFill>
              <a:schemeClr val="tx1">
                <a:lumMod val="85000"/>
                <a:lumOff val="1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75" name="テキスト ボックス 174">
            <a:extLst>
              <a:ext uri="{FF2B5EF4-FFF2-40B4-BE49-F238E27FC236}">
                <a16:creationId xmlns:a16="http://schemas.microsoft.com/office/drawing/2014/main" id="{56931AF8-1E6D-9443-914C-32A85A9C8863}"/>
              </a:ext>
            </a:extLst>
          </p:cNvPr>
          <p:cNvSpPr txBox="1"/>
          <p:nvPr/>
        </p:nvSpPr>
        <p:spPr>
          <a:xfrm>
            <a:off x="8049709" y="715491"/>
            <a:ext cx="1401346" cy="276999"/>
          </a:xfrm>
          <a:prstGeom prst="rect">
            <a:avLst/>
          </a:prstGeom>
          <a:noFill/>
        </p:spPr>
        <p:txBody>
          <a:bodyPr wrap="none" rtlCol="0" anchor="b">
            <a:spAutoFit/>
          </a:bodyPr>
          <a:lstStyle/>
          <a:p>
            <a:pPr algn="ctr"/>
            <a:r>
              <a:rPr lang="ja-JP" altLang="en-US" sz="1200" dirty="0">
                <a:latin typeface="Meiryo" panose="020B0604030504040204" pitchFamily="34" charset="-128"/>
                <a:ea typeface="Meiryo" panose="020B0604030504040204" pitchFamily="34" charset="-128"/>
              </a:rPr>
              <a:t>累計売上比率</a:t>
            </a:r>
            <a:r>
              <a:rPr lang="en-US" altLang="ja-JP" sz="1200" dirty="0">
                <a:latin typeface="Meiryo" panose="020B0604030504040204" pitchFamily="34" charset="-128"/>
                <a:ea typeface="Meiryo" panose="020B0604030504040204" pitchFamily="34" charset="-128"/>
              </a:rPr>
              <a:t>(%)</a:t>
            </a:r>
            <a:endParaRPr kumimoji="1" lang="ja-JP" altLang="en-US" sz="1200" dirty="0">
              <a:latin typeface="Meiryo" panose="020B0604030504040204" pitchFamily="34" charset="-128"/>
              <a:ea typeface="Meiryo" panose="020B0604030504040204" pitchFamily="34" charset="-128"/>
            </a:endParaRPr>
          </a:p>
        </p:txBody>
      </p:sp>
      <p:sp>
        <p:nvSpPr>
          <p:cNvPr id="239" name="正方形/長方形 238">
            <a:extLst>
              <a:ext uri="{FF2B5EF4-FFF2-40B4-BE49-F238E27FC236}">
                <a16:creationId xmlns:a16="http://schemas.microsoft.com/office/drawing/2014/main" id="{185322D3-AE2B-244A-B5FC-9557C9719CB0}"/>
              </a:ext>
            </a:extLst>
          </p:cNvPr>
          <p:cNvSpPr/>
          <p:nvPr/>
        </p:nvSpPr>
        <p:spPr>
          <a:xfrm>
            <a:off x="1478359" y="772766"/>
            <a:ext cx="113494" cy="1777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240" name="直線コネクタ 239">
            <a:extLst>
              <a:ext uri="{FF2B5EF4-FFF2-40B4-BE49-F238E27FC236}">
                <a16:creationId xmlns:a16="http://schemas.microsoft.com/office/drawing/2014/main" id="{C7C2AD1A-791A-4245-A4DF-B14CE1EB64AA}"/>
              </a:ext>
            </a:extLst>
          </p:cNvPr>
          <p:cNvCxnSpPr>
            <a:cxnSpLocks/>
          </p:cNvCxnSpPr>
          <p:nvPr/>
        </p:nvCxnSpPr>
        <p:spPr>
          <a:xfrm>
            <a:off x="7832903" y="772766"/>
            <a:ext cx="0" cy="177788"/>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288" name="直線コネクタ 287">
            <a:extLst>
              <a:ext uri="{FF2B5EF4-FFF2-40B4-BE49-F238E27FC236}">
                <a16:creationId xmlns:a16="http://schemas.microsoft.com/office/drawing/2014/main" id="{B9863F43-BE41-5343-A10D-0E65EF677DDA}"/>
              </a:ext>
            </a:extLst>
          </p:cNvPr>
          <p:cNvCxnSpPr>
            <a:cxnSpLocks/>
          </p:cNvCxnSpPr>
          <p:nvPr/>
        </p:nvCxnSpPr>
        <p:spPr>
          <a:xfrm flipV="1">
            <a:off x="3504619" y="5349929"/>
            <a:ext cx="0" cy="1135048"/>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cxnSp>
        <p:nvCxnSpPr>
          <p:cNvPr id="289" name="直線コネクタ 288">
            <a:extLst>
              <a:ext uri="{FF2B5EF4-FFF2-40B4-BE49-F238E27FC236}">
                <a16:creationId xmlns:a16="http://schemas.microsoft.com/office/drawing/2014/main" id="{D1B211EA-4861-3D41-AE39-55C31364EADB}"/>
              </a:ext>
            </a:extLst>
          </p:cNvPr>
          <p:cNvCxnSpPr>
            <a:cxnSpLocks/>
          </p:cNvCxnSpPr>
          <p:nvPr/>
        </p:nvCxnSpPr>
        <p:spPr>
          <a:xfrm flipV="1">
            <a:off x="6131466" y="5349929"/>
            <a:ext cx="0" cy="1135048"/>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255" name="テキスト ボックス 254">
            <a:extLst>
              <a:ext uri="{FF2B5EF4-FFF2-40B4-BE49-F238E27FC236}">
                <a16:creationId xmlns:a16="http://schemas.microsoft.com/office/drawing/2014/main" id="{6A8764FA-6A8E-0248-8404-5B8875DFDD26}"/>
              </a:ext>
            </a:extLst>
          </p:cNvPr>
          <p:cNvSpPr txBox="1"/>
          <p:nvPr/>
        </p:nvSpPr>
        <p:spPr>
          <a:xfrm>
            <a:off x="1800072" y="5380208"/>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A</a:t>
            </a:r>
            <a:endParaRPr kumimoji="1" lang="ja-JP" altLang="en-US" sz="1000" dirty="0">
              <a:latin typeface="Meiryo" panose="020B0604030504040204" pitchFamily="34" charset="-128"/>
              <a:ea typeface="Meiryo" panose="020B0604030504040204" pitchFamily="34" charset="-128"/>
            </a:endParaRPr>
          </a:p>
        </p:txBody>
      </p:sp>
      <p:sp>
        <p:nvSpPr>
          <p:cNvPr id="256" name="テキスト ボックス 255">
            <a:extLst>
              <a:ext uri="{FF2B5EF4-FFF2-40B4-BE49-F238E27FC236}">
                <a16:creationId xmlns:a16="http://schemas.microsoft.com/office/drawing/2014/main" id="{8680645B-2466-9146-A638-2A1CBCC91686}"/>
              </a:ext>
            </a:extLst>
          </p:cNvPr>
          <p:cNvSpPr txBox="1"/>
          <p:nvPr/>
        </p:nvSpPr>
        <p:spPr>
          <a:xfrm>
            <a:off x="4425949" y="5380208"/>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B</a:t>
            </a:r>
            <a:endParaRPr kumimoji="1" lang="ja-JP" altLang="en-US" sz="1000" dirty="0">
              <a:latin typeface="Meiryo" panose="020B0604030504040204" pitchFamily="34" charset="-128"/>
              <a:ea typeface="Meiryo" panose="020B0604030504040204" pitchFamily="34" charset="-128"/>
            </a:endParaRPr>
          </a:p>
        </p:txBody>
      </p:sp>
      <p:sp>
        <p:nvSpPr>
          <p:cNvPr id="257" name="テキスト ボックス 256">
            <a:extLst>
              <a:ext uri="{FF2B5EF4-FFF2-40B4-BE49-F238E27FC236}">
                <a16:creationId xmlns:a16="http://schemas.microsoft.com/office/drawing/2014/main" id="{50480C04-17D1-A04E-852B-13F9EB8A15CD}"/>
              </a:ext>
            </a:extLst>
          </p:cNvPr>
          <p:cNvSpPr txBox="1"/>
          <p:nvPr/>
        </p:nvSpPr>
        <p:spPr>
          <a:xfrm>
            <a:off x="7051824" y="5380207"/>
            <a:ext cx="784189" cy="246221"/>
          </a:xfrm>
          <a:prstGeom prst="rect">
            <a:avLst/>
          </a:prstGeom>
          <a:noFill/>
        </p:spPr>
        <p:txBody>
          <a:bodyPr wrap="none" rtlCol="0" anchor="b">
            <a:spAutoFit/>
          </a:bodyPr>
          <a:lstStyle/>
          <a:p>
            <a:pPr algn="ctr"/>
            <a:r>
              <a:rPr lang="ja-JP" altLang="en-US" sz="1000" dirty="0">
                <a:latin typeface="Meiryo" panose="020B0604030504040204" pitchFamily="34" charset="-128"/>
                <a:ea typeface="Meiryo" panose="020B0604030504040204" pitchFamily="34" charset="-128"/>
              </a:rPr>
              <a:t>グループ</a:t>
            </a:r>
            <a:r>
              <a:rPr lang="en-US" altLang="ja-JP" sz="1000" dirty="0">
                <a:latin typeface="Meiryo" panose="020B0604030504040204" pitchFamily="34" charset="-128"/>
                <a:ea typeface="Meiryo" panose="020B0604030504040204" pitchFamily="34" charset="-128"/>
              </a:rPr>
              <a:t>C</a:t>
            </a:r>
            <a:endParaRPr kumimoji="1" lang="ja-JP" altLang="en-US" sz="1000" dirty="0">
              <a:latin typeface="Meiryo" panose="020B0604030504040204" pitchFamily="34" charset="-128"/>
              <a:ea typeface="Meiryo" panose="020B0604030504040204" pitchFamily="34" charset="-128"/>
            </a:endParaRPr>
          </a:p>
        </p:txBody>
      </p:sp>
      <p:cxnSp>
        <p:nvCxnSpPr>
          <p:cNvPr id="297" name="直線コネクタ 296">
            <a:extLst>
              <a:ext uri="{FF2B5EF4-FFF2-40B4-BE49-F238E27FC236}">
                <a16:creationId xmlns:a16="http://schemas.microsoft.com/office/drawing/2014/main" id="{704A5419-F9D2-DB44-B48D-F763FC7EBF04}"/>
              </a:ext>
            </a:extLst>
          </p:cNvPr>
          <p:cNvCxnSpPr>
            <a:cxnSpLocks/>
          </p:cNvCxnSpPr>
          <p:nvPr/>
        </p:nvCxnSpPr>
        <p:spPr>
          <a:xfrm>
            <a:off x="870290" y="5626777"/>
            <a:ext cx="7884053" cy="1"/>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313" name="テキスト ボックス 312">
            <a:extLst>
              <a:ext uri="{FF2B5EF4-FFF2-40B4-BE49-F238E27FC236}">
                <a16:creationId xmlns:a16="http://schemas.microsoft.com/office/drawing/2014/main" id="{AE7EE0BD-F675-AA4A-BF51-459F18AECA49}"/>
              </a:ext>
            </a:extLst>
          </p:cNvPr>
          <p:cNvSpPr txBox="1"/>
          <p:nvPr/>
        </p:nvSpPr>
        <p:spPr>
          <a:xfrm>
            <a:off x="413295" y="5379253"/>
            <a:ext cx="338554" cy="1076577"/>
          </a:xfrm>
          <a:prstGeom prst="rect">
            <a:avLst/>
          </a:prstGeom>
          <a:noFill/>
        </p:spPr>
        <p:txBody>
          <a:bodyPr vert="eaVert" wrap="none" rtlCol="0" anchor="b">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 </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今後の方針</a:t>
            </a: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 】</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1" name="テキスト ボックス 110">
            <a:extLst>
              <a:ext uri="{FF2B5EF4-FFF2-40B4-BE49-F238E27FC236}">
                <a16:creationId xmlns:a16="http://schemas.microsoft.com/office/drawing/2014/main" id="{8DE0F826-2EB9-F248-9B09-D6B95382B9DA}"/>
              </a:ext>
            </a:extLst>
          </p:cNvPr>
          <p:cNvSpPr txBox="1"/>
          <p:nvPr/>
        </p:nvSpPr>
        <p:spPr>
          <a:xfrm>
            <a:off x="463308" y="238540"/>
            <a:ext cx="14205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13_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パレート分析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4" name="テキスト ボックス 123">
            <a:extLst>
              <a:ext uri="{FF2B5EF4-FFF2-40B4-BE49-F238E27FC236}">
                <a16:creationId xmlns:a16="http://schemas.microsoft.com/office/drawing/2014/main" id="{DDC4D73D-7365-9447-87C9-58FF4334D432}"/>
              </a:ext>
            </a:extLst>
          </p:cNvPr>
          <p:cNvSpPr txBox="1"/>
          <p:nvPr/>
        </p:nvSpPr>
        <p:spPr>
          <a:xfrm>
            <a:off x="8217061" y="238540"/>
            <a:ext cx="1351653" cy="276999"/>
          </a:xfrm>
          <a:prstGeom prst="rect">
            <a:avLst/>
          </a:prstGeom>
          <a:solidFill>
            <a:srgbClr val="00B050"/>
          </a:solidFill>
        </p:spPr>
        <p:txBody>
          <a:bodyPr wrap="none" rtlCol="0">
            <a:spAutoFit/>
          </a:bodyPr>
          <a:lstStyle/>
          <a:p>
            <a:pPr algn="r"/>
            <a:r>
              <a:rPr lang="en-US" altLang="ja-JP" sz="1200" dirty="0">
                <a:solidFill>
                  <a:schemeClr val="bg1"/>
                </a:solidFill>
                <a:latin typeface="Toppan Bunkyu Midashi Gothic Ex" panose="020B0900000000000000" pitchFamily="34" charset="-128"/>
                <a:ea typeface="Toppan Bunkyu Midashi Gothic Ex" panose="020B0900000000000000" pitchFamily="34" charset="-128"/>
              </a:rPr>
              <a:t>Excel</a:t>
            </a:r>
            <a:r>
              <a:rPr lang="ja-JP" altLang="en-US" sz="1200" dirty="0">
                <a:solidFill>
                  <a:schemeClr val="bg1"/>
                </a:solidFill>
                <a:latin typeface="Toppan Bunkyu Midashi Gothic Ex" panose="020B0900000000000000" pitchFamily="34" charset="-128"/>
                <a:ea typeface="Toppan Bunkyu Midashi Gothic Ex" panose="020B0900000000000000" pitchFamily="34" charset="-128"/>
              </a:rPr>
              <a:t>データあり</a:t>
            </a:r>
            <a:endParaRPr kumimoji="1" lang="ja-JP" altLang="en-US" sz="1200" dirty="0">
              <a:solidFill>
                <a:schemeClr val="bg1"/>
              </a:solidFill>
              <a:latin typeface="Toppan Bunkyu Midashi Gothic Ex" panose="020B0900000000000000" pitchFamily="34" charset="-128"/>
              <a:ea typeface="Toppan Bunkyu Midashi Gothic Ex" panose="020B0900000000000000" pitchFamily="34" charset="-128"/>
            </a:endParaRPr>
          </a:p>
        </p:txBody>
      </p:sp>
      <p:cxnSp>
        <p:nvCxnSpPr>
          <p:cNvPr id="176" name="直線コネクタ 175">
            <a:extLst>
              <a:ext uri="{FF2B5EF4-FFF2-40B4-BE49-F238E27FC236}">
                <a16:creationId xmlns:a16="http://schemas.microsoft.com/office/drawing/2014/main" id="{B19C733A-04E1-E042-B458-BF3A2594F8CE}"/>
              </a:ext>
            </a:extLst>
          </p:cNvPr>
          <p:cNvCxnSpPr>
            <a:cxnSpLocks/>
          </p:cNvCxnSpPr>
          <p:nvPr/>
        </p:nvCxnSpPr>
        <p:spPr>
          <a:xfrm>
            <a:off x="882935" y="4810183"/>
            <a:ext cx="7875374" cy="0"/>
          </a:xfrm>
          <a:prstGeom prst="line">
            <a:avLst/>
          </a:prstGeom>
          <a:ln w="19050" cmpd="sng">
            <a:solidFill>
              <a:schemeClr val="tx1">
                <a:lumMod val="85000"/>
                <a:lumOff val="15000"/>
              </a:schemeClr>
            </a:solidFill>
            <a:prstDash val="solid"/>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65" name="テキスト ボックス 64">
            <a:extLst>
              <a:ext uri="{FF2B5EF4-FFF2-40B4-BE49-F238E27FC236}">
                <a16:creationId xmlns:a16="http://schemas.microsoft.com/office/drawing/2014/main" id="{EFCAC1CB-F8A8-C942-9C30-03F998858705}"/>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グラフ部分の作成については</a:t>
            </a: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Excel</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データをご活用ください。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9" name="正方形/長方形 58">
            <a:extLst>
              <a:ext uri="{FF2B5EF4-FFF2-40B4-BE49-F238E27FC236}">
                <a16:creationId xmlns:a16="http://schemas.microsoft.com/office/drawing/2014/main" id="{717CFF03-4C8C-994D-B0AF-5187F85C5EA6}"/>
              </a:ext>
            </a:extLst>
          </p:cNvPr>
          <p:cNvSpPr/>
          <p:nvPr/>
        </p:nvSpPr>
        <p:spPr>
          <a:xfrm>
            <a:off x="870290" y="5347945"/>
            <a:ext cx="7880086" cy="114230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 name="テキスト ボックス 57">
            <a:extLst>
              <a:ext uri="{FF2B5EF4-FFF2-40B4-BE49-F238E27FC236}">
                <a16:creationId xmlns:a16="http://schemas.microsoft.com/office/drawing/2014/main" id="{D5D7A82D-3909-1A44-B899-34668CA7A137}"/>
              </a:ext>
            </a:extLst>
          </p:cNvPr>
          <p:cNvSpPr txBox="1"/>
          <p:nvPr/>
        </p:nvSpPr>
        <p:spPr>
          <a:xfrm>
            <a:off x="969280" y="5697107"/>
            <a:ext cx="2443832" cy="577081"/>
          </a:xfrm>
          <a:prstGeom prst="rect">
            <a:avLst/>
          </a:prstGeom>
          <a:noFill/>
        </p:spPr>
        <p:txBody>
          <a:bodyPr wrap="square" rtlCol="0" anchor="t">
            <a:spAutoFit/>
          </a:bodyPr>
          <a:lstStyle/>
          <a:p>
            <a:pPr algn="just"/>
            <a:r>
              <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rPr>
              <a:t>グループ</a:t>
            </a: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A</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限定のイベントやキャンペーンの設計。継続利用と紹介を狙う。</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1" name="テキスト ボックス 60">
            <a:extLst>
              <a:ext uri="{FF2B5EF4-FFF2-40B4-BE49-F238E27FC236}">
                <a16:creationId xmlns:a16="http://schemas.microsoft.com/office/drawing/2014/main" id="{D30A040B-3C36-BA49-8275-3C8DA079251A}"/>
              </a:ext>
            </a:extLst>
          </p:cNvPr>
          <p:cNvSpPr txBox="1"/>
          <p:nvPr/>
        </p:nvSpPr>
        <p:spPr>
          <a:xfrm>
            <a:off x="3596127" y="5697107"/>
            <a:ext cx="2443832" cy="577081"/>
          </a:xfrm>
          <a:prstGeom prst="rect">
            <a:avLst/>
          </a:prstGeom>
          <a:noFill/>
        </p:spPr>
        <p:txBody>
          <a:bodyPr wrap="square" rtlCol="0" anchor="t">
            <a:spAutoFit/>
          </a:bodyPr>
          <a:lstStyle/>
          <a:p>
            <a:pPr algn="just"/>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グループ</a:t>
            </a: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A</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に上がってもらうため、追加メニュー提案。隔月訪問してもらうことが目標。</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5B83C43D-F72C-5045-AE7D-75A95BDA6AF4}"/>
              </a:ext>
            </a:extLst>
          </p:cNvPr>
          <p:cNvSpPr txBox="1"/>
          <p:nvPr/>
        </p:nvSpPr>
        <p:spPr>
          <a:xfrm>
            <a:off x="6222973" y="5697107"/>
            <a:ext cx="2443832" cy="577081"/>
          </a:xfrm>
          <a:prstGeom prst="rect">
            <a:avLst/>
          </a:prstGeom>
          <a:noFill/>
        </p:spPr>
        <p:txBody>
          <a:bodyPr wrap="square" rtlCol="0" anchor="t">
            <a:spAutoFit/>
          </a:bodyPr>
          <a:lstStyle/>
          <a:p>
            <a:pPr algn="just"/>
            <a:r>
              <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rPr>
              <a:t>ひとまず積極的なアプローチは控える。継続的な</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情報配信は行い、定期イベントに招待。</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4" name="テキスト ボックス 63">
            <a:extLst>
              <a:ext uri="{FF2B5EF4-FFF2-40B4-BE49-F238E27FC236}">
                <a16:creationId xmlns:a16="http://schemas.microsoft.com/office/drawing/2014/main" id="{BADD8E9F-E3DA-E84F-9E18-7287890A935D}"/>
              </a:ext>
            </a:extLst>
          </p:cNvPr>
          <p:cNvSpPr txBox="1"/>
          <p:nvPr/>
        </p:nvSpPr>
        <p:spPr>
          <a:xfrm>
            <a:off x="3876808" y="715491"/>
            <a:ext cx="1871025" cy="276999"/>
          </a:xfrm>
          <a:prstGeom prst="rect">
            <a:avLst/>
          </a:prstGeom>
          <a:noFill/>
        </p:spPr>
        <p:txBody>
          <a:bodyPr wrap="none" rtlCol="0" anchor="b">
            <a:spAutoFit/>
          </a:bodyPr>
          <a:lstStyle/>
          <a:p>
            <a:pPr algn="ctr"/>
            <a:r>
              <a:rPr kumimoji="1" lang="en-US" altLang="ja-JP" sz="1200" dirty="0">
                <a:latin typeface="Meiryo" panose="020B0604030504040204" pitchFamily="34" charset="-128"/>
                <a:ea typeface="Meiryo" panose="020B0604030504040204" pitchFamily="34" charset="-128"/>
              </a:rPr>
              <a:t>2016</a:t>
            </a:r>
            <a:r>
              <a:rPr kumimoji="1" lang="ja-JP" altLang="en-US" sz="1200" dirty="0">
                <a:latin typeface="Meiryo" panose="020B0604030504040204" pitchFamily="34" charset="-128"/>
                <a:ea typeface="Meiryo" panose="020B0604030504040204" pitchFamily="34" charset="-128"/>
              </a:rPr>
              <a:t>年度</a:t>
            </a:r>
            <a:r>
              <a:rPr kumimoji="1" lang="en-US" altLang="ja-JP" sz="1200" dirty="0">
                <a:latin typeface="Meiryo" panose="020B0604030504040204" pitchFamily="34" charset="-128"/>
                <a:ea typeface="Meiryo" panose="020B0604030504040204" pitchFamily="34" charset="-128"/>
              </a:rPr>
              <a:t> </a:t>
            </a:r>
            <a:r>
              <a:rPr kumimoji="1" lang="ja-JP" altLang="en-US" sz="1200" dirty="0">
                <a:latin typeface="Meiryo" panose="020B0604030504040204" pitchFamily="34" charset="-128"/>
                <a:ea typeface="Meiryo" panose="020B0604030504040204" pitchFamily="34" charset="-128"/>
              </a:rPr>
              <a:t>顧客別売上高</a:t>
            </a:r>
          </a:p>
        </p:txBody>
      </p:sp>
      <p:sp>
        <p:nvSpPr>
          <p:cNvPr id="66" name="テキスト ボックス 65">
            <a:extLst>
              <a:ext uri="{FF2B5EF4-FFF2-40B4-BE49-F238E27FC236}">
                <a16:creationId xmlns:a16="http://schemas.microsoft.com/office/drawing/2014/main" id="{86483395-D05F-6645-8849-28907FCD6DAC}"/>
              </a:ext>
            </a:extLst>
          </p:cNvPr>
          <p:cNvSpPr txBox="1"/>
          <p:nvPr/>
        </p:nvSpPr>
        <p:spPr>
          <a:xfrm>
            <a:off x="1019550" y="4826843"/>
            <a:ext cx="421910"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A</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83DAE448-19FB-4B40-8CF1-60BFF7792672}"/>
              </a:ext>
            </a:extLst>
          </p:cNvPr>
          <p:cNvSpPr txBox="1"/>
          <p:nvPr/>
        </p:nvSpPr>
        <p:spPr>
          <a:xfrm>
            <a:off x="1502002" y="4826843"/>
            <a:ext cx="420308"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B</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C152FBE9-F80B-3E4D-AB8A-E8FA62F7E534}"/>
              </a:ext>
            </a:extLst>
          </p:cNvPr>
          <p:cNvSpPr txBox="1"/>
          <p:nvPr/>
        </p:nvSpPr>
        <p:spPr>
          <a:xfrm>
            <a:off x="1979771" y="4826843"/>
            <a:ext cx="420307"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C</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p>
        </p:txBody>
      </p:sp>
      <p:sp>
        <p:nvSpPr>
          <p:cNvPr id="71" name="テキスト ボックス 70">
            <a:extLst>
              <a:ext uri="{FF2B5EF4-FFF2-40B4-BE49-F238E27FC236}">
                <a16:creationId xmlns:a16="http://schemas.microsoft.com/office/drawing/2014/main" id="{6F65A29B-3FE3-0948-AF5F-6D27753C4C8A}"/>
              </a:ext>
            </a:extLst>
          </p:cNvPr>
          <p:cNvSpPr txBox="1"/>
          <p:nvPr/>
        </p:nvSpPr>
        <p:spPr>
          <a:xfrm>
            <a:off x="2457752" y="4826843"/>
            <a:ext cx="431528"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D</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2" name="テキスト ボックス 71">
            <a:extLst>
              <a:ext uri="{FF2B5EF4-FFF2-40B4-BE49-F238E27FC236}">
                <a16:creationId xmlns:a16="http://schemas.microsoft.com/office/drawing/2014/main" id="{6F893E7A-F869-E84F-810A-1B28F2D576E5}"/>
              </a:ext>
            </a:extLst>
          </p:cNvPr>
          <p:cNvSpPr txBox="1"/>
          <p:nvPr/>
        </p:nvSpPr>
        <p:spPr>
          <a:xfrm>
            <a:off x="2947080" y="4826843"/>
            <a:ext cx="412292"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E</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CE24E925-BE7C-1A4B-82A3-7C6D2DFFDF6F}"/>
              </a:ext>
            </a:extLst>
          </p:cNvPr>
          <p:cNvSpPr txBox="1"/>
          <p:nvPr/>
        </p:nvSpPr>
        <p:spPr>
          <a:xfrm>
            <a:off x="3416408" y="4826843"/>
            <a:ext cx="405880"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F</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4" name="テキスト ボックス 73">
            <a:extLst>
              <a:ext uri="{FF2B5EF4-FFF2-40B4-BE49-F238E27FC236}">
                <a16:creationId xmlns:a16="http://schemas.microsoft.com/office/drawing/2014/main" id="{ADAE929C-47E7-F844-B340-9F650B8D91E4}"/>
              </a:ext>
            </a:extLst>
          </p:cNvPr>
          <p:cNvSpPr txBox="1"/>
          <p:nvPr/>
        </p:nvSpPr>
        <p:spPr>
          <a:xfrm>
            <a:off x="3883926" y="4826843"/>
            <a:ext cx="428322"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G</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7D84AB6D-F1C6-694B-BA59-221AE7F784DA}"/>
              </a:ext>
            </a:extLst>
          </p:cNvPr>
          <p:cNvSpPr txBox="1"/>
          <p:nvPr/>
        </p:nvSpPr>
        <p:spPr>
          <a:xfrm>
            <a:off x="4376421" y="4826843"/>
            <a:ext cx="429925"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H</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8A76429B-BF3D-9F48-B5F1-1CD03ECB662B}"/>
              </a:ext>
            </a:extLst>
          </p:cNvPr>
          <p:cNvSpPr txBox="1"/>
          <p:nvPr/>
        </p:nvSpPr>
        <p:spPr>
          <a:xfrm>
            <a:off x="4860765" y="4826843"/>
            <a:ext cx="38183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I</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7" name="テキスト ボックス 76">
            <a:extLst>
              <a:ext uri="{FF2B5EF4-FFF2-40B4-BE49-F238E27FC236}">
                <a16:creationId xmlns:a16="http://schemas.microsoft.com/office/drawing/2014/main" id="{1EC20FEB-F7F2-5B4C-8CE5-3AA16EF3EDFA}"/>
              </a:ext>
            </a:extLst>
          </p:cNvPr>
          <p:cNvSpPr txBox="1"/>
          <p:nvPr/>
        </p:nvSpPr>
        <p:spPr>
          <a:xfrm>
            <a:off x="5291654" y="4826843"/>
            <a:ext cx="388248" cy="261610"/>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J</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9" name="テキスト ボックス 78">
            <a:extLst>
              <a:ext uri="{FF2B5EF4-FFF2-40B4-BE49-F238E27FC236}">
                <a16:creationId xmlns:a16="http://schemas.microsoft.com/office/drawing/2014/main" id="{B6CA08E9-875A-B546-BC62-AD3DBBDDEF2D}"/>
              </a:ext>
            </a:extLst>
          </p:cNvPr>
          <p:cNvSpPr txBox="1"/>
          <p:nvPr/>
        </p:nvSpPr>
        <p:spPr>
          <a:xfrm>
            <a:off x="5733813" y="4826843"/>
            <a:ext cx="418704"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K</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2" name="テキスト ボックス 81">
            <a:extLst>
              <a:ext uri="{FF2B5EF4-FFF2-40B4-BE49-F238E27FC236}">
                <a16:creationId xmlns:a16="http://schemas.microsoft.com/office/drawing/2014/main" id="{4AFAEDA8-B0D8-B148-9EAD-68E4DEC00F01}"/>
              </a:ext>
            </a:extLst>
          </p:cNvPr>
          <p:cNvSpPr txBox="1"/>
          <p:nvPr/>
        </p:nvSpPr>
        <p:spPr>
          <a:xfrm>
            <a:off x="6207149" y="4826843"/>
            <a:ext cx="404278"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L</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27D447C5-8F1F-3E4F-87E5-ABAEEA485D9E}"/>
              </a:ext>
            </a:extLst>
          </p:cNvPr>
          <p:cNvSpPr txBox="1"/>
          <p:nvPr/>
        </p:nvSpPr>
        <p:spPr>
          <a:xfrm>
            <a:off x="6682181" y="4826843"/>
            <a:ext cx="442749"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M</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2FFEFD65-263F-704B-81A1-8061587ED2F7}"/>
              </a:ext>
            </a:extLst>
          </p:cNvPr>
          <p:cNvSpPr txBox="1"/>
          <p:nvPr/>
        </p:nvSpPr>
        <p:spPr>
          <a:xfrm>
            <a:off x="7202270" y="4826843"/>
            <a:ext cx="42992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N</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5" name="テキスト ボックス 84">
            <a:extLst>
              <a:ext uri="{FF2B5EF4-FFF2-40B4-BE49-F238E27FC236}">
                <a16:creationId xmlns:a16="http://schemas.microsoft.com/office/drawing/2014/main" id="{D6120504-5568-B242-98AE-DDDA107C6CAB}"/>
              </a:ext>
            </a:extLst>
          </p:cNvPr>
          <p:cNvSpPr txBox="1"/>
          <p:nvPr/>
        </p:nvSpPr>
        <p:spPr>
          <a:xfrm>
            <a:off x="7697846" y="4826843"/>
            <a:ext cx="433132"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O</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6" name="テキスト ボックス 85">
            <a:extLst>
              <a:ext uri="{FF2B5EF4-FFF2-40B4-BE49-F238E27FC236}">
                <a16:creationId xmlns:a16="http://schemas.microsoft.com/office/drawing/2014/main" id="{85A73F1B-A377-3144-873E-57050D32EEDF}"/>
              </a:ext>
            </a:extLst>
          </p:cNvPr>
          <p:cNvSpPr txBox="1"/>
          <p:nvPr/>
        </p:nvSpPr>
        <p:spPr>
          <a:xfrm>
            <a:off x="8195408" y="4826843"/>
            <a:ext cx="409086" cy="261610"/>
          </a:xfrm>
          <a:prstGeom prst="rect">
            <a:avLst/>
          </a:prstGeom>
          <a:noFill/>
        </p:spPr>
        <p:txBody>
          <a:bodyPr wrap="none" rtlCol="0" anchor="ctr">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P</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社</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7" name="右大かっこ 86">
            <a:extLst>
              <a:ext uri="{FF2B5EF4-FFF2-40B4-BE49-F238E27FC236}">
                <a16:creationId xmlns:a16="http://schemas.microsoft.com/office/drawing/2014/main" id="{2DF6A127-48E6-7F46-9F4F-54189372CFED}"/>
              </a:ext>
            </a:extLst>
          </p:cNvPr>
          <p:cNvSpPr/>
          <p:nvPr/>
        </p:nvSpPr>
        <p:spPr>
          <a:xfrm rot="5400000">
            <a:off x="1756030" y="4561732"/>
            <a:ext cx="77830" cy="1107212"/>
          </a:xfrm>
          <a:prstGeom prst="rightBracket">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88" name="直線コネクタ 87">
            <a:extLst>
              <a:ext uri="{FF2B5EF4-FFF2-40B4-BE49-F238E27FC236}">
                <a16:creationId xmlns:a16="http://schemas.microsoft.com/office/drawing/2014/main" id="{C90E9049-69E9-744E-989D-8366E3B75BE9}"/>
              </a:ext>
            </a:extLst>
          </p:cNvPr>
          <p:cNvCxnSpPr>
            <a:cxnSpLocks/>
          </p:cNvCxnSpPr>
          <p:nvPr/>
        </p:nvCxnSpPr>
        <p:spPr>
          <a:xfrm flipH="1" flipV="1">
            <a:off x="1789620" y="5154253"/>
            <a:ext cx="61362" cy="193692"/>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89" name="右大かっこ 88">
            <a:extLst>
              <a:ext uri="{FF2B5EF4-FFF2-40B4-BE49-F238E27FC236}">
                <a16:creationId xmlns:a16="http://schemas.microsoft.com/office/drawing/2014/main" id="{DB1FC516-AFA2-7F4C-B487-D8CCCFDC1B9B}"/>
              </a:ext>
            </a:extLst>
          </p:cNvPr>
          <p:cNvSpPr/>
          <p:nvPr/>
        </p:nvSpPr>
        <p:spPr>
          <a:xfrm rot="5400000">
            <a:off x="3582216" y="4158236"/>
            <a:ext cx="75846" cy="1912221"/>
          </a:xfrm>
          <a:prstGeom prst="rightBracket">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0" name="右大かっこ 89">
            <a:extLst>
              <a:ext uri="{FF2B5EF4-FFF2-40B4-BE49-F238E27FC236}">
                <a16:creationId xmlns:a16="http://schemas.microsoft.com/office/drawing/2014/main" id="{C5A5C35F-C115-E64B-B561-7BBADA4EA74F}"/>
              </a:ext>
            </a:extLst>
          </p:cNvPr>
          <p:cNvSpPr/>
          <p:nvPr/>
        </p:nvSpPr>
        <p:spPr>
          <a:xfrm rot="5400000">
            <a:off x="6690844" y="3436219"/>
            <a:ext cx="76306" cy="3355792"/>
          </a:xfrm>
          <a:prstGeom prst="rightBracket">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91" name="直線コネクタ 90">
            <a:extLst>
              <a:ext uri="{FF2B5EF4-FFF2-40B4-BE49-F238E27FC236}">
                <a16:creationId xmlns:a16="http://schemas.microsoft.com/office/drawing/2014/main" id="{F2980299-50C2-A244-BCD6-F8813BF026F2}"/>
              </a:ext>
            </a:extLst>
          </p:cNvPr>
          <p:cNvCxnSpPr>
            <a:cxnSpLocks/>
          </p:cNvCxnSpPr>
          <p:nvPr/>
        </p:nvCxnSpPr>
        <p:spPr>
          <a:xfrm flipH="1" flipV="1">
            <a:off x="3589457" y="5153262"/>
            <a:ext cx="61362" cy="193692"/>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cxnSp>
        <p:nvCxnSpPr>
          <p:cNvPr id="92" name="直線コネクタ 91">
            <a:extLst>
              <a:ext uri="{FF2B5EF4-FFF2-40B4-BE49-F238E27FC236}">
                <a16:creationId xmlns:a16="http://schemas.microsoft.com/office/drawing/2014/main" id="{D890F1A5-B322-0546-B4DC-CCC953A79526}"/>
              </a:ext>
            </a:extLst>
          </p:cNvPr>
          <p:cNvCxnSpPr>
            <a:cxnSpLocks/>
          </p:cNvCxnSpPr>
          <p:nvPr/>
        </p:nvCxnSpPr>
        <p:spPr>
          <a:xfrm flipH="1" flipV="1">
            <a:off x="6698316" y="5143821"/>
            <a:ext cx="61362" cy="193692"/>
          </a:xfrm>
          <a:prstGeom prst="line">
            <a:avLst/>
          </a:prstGeom>
          <a:ln w="12700">
            <a:solidFill>
              <a:schemeClr val="tx1">
                <a:lumMod val="85000"/>
                <a:lumOff val="15000"/>
              </a:schemeClr>
            </a:solidFill>
            <a:headEnd type="none" w="lg" len="lg"/>
          </a:ln>
          <a:effectLst/>
        </p:spPr>
        <p:style>
          <a:lnRef idx="2">
            <a:schemeClr val="accent1"/>
          </a:lnRef>
          <a:fillRef idx="0">
            <a:schemeClr val="accent1"/>
          </a:fillRef>
          <a:effectRef idx="1">
            <a:schemeClr val="accent1"/>
          </a:effectRef>
          <a:fontRef idx="minor">
            <a:schemeClr val="tx1"/>
          </a:fontRef>
        </p:style>
      </p:cxnSp>
      <p:sp>
        <p:nvSpPr>
          <p:cNvPr id="93" name="正方形/長方形 92">
            <a:extLst>
              <a:ext uri="{FF2B5EF4-FFF2-40B4-BE49-F238E27FC236}">
                <a16:creationId xmlns:a16="http://schemas.microsoft.com/office/drawing/2014/main" id="{D14A59EA-8F21-D64D-ACBF-3B906CD2E252}"/>
              </a:ext>
            </a:extLst>
          </p:cNvPr>
          <p:cNvSpPr/>
          <p:nvPr/>
        </p:nvSpPr>
        <p:spPr>
          <a:xfrm>
            <a:off x="1103328" y="1515846"/>
            <a:ext cx="254360" cy="329433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24A854B2-1F45-A04E-B550-9A7E82114CC4}"/>
              </a:ext>
            </a:extLst>
          </p:cNvPr>
          <p:cNvSpPr/>
          <p:nvPr/>
        </p:nvSpPr>
        <p:spPr>
          <a:xfrm>
            <a:off x="1584976" y="2357336"/>
            <a:ext cx="254360" cy="2452847"/>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45EEEC7B-5FD5-5C48-A450-6CF1C37C288C}"/>
              </a:ext>
            </a:extLst>
          </p:cNvPr>
          <p:cNvSpPr/>
          <p:nvPr/>
        </p:nvSpPr>
        <p:spPr>
          <a:xfrm>
            <a:off x="2062747" y="3134081"/>
            <a:ext cx="254360" cy="167610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B28B3A3E-66AC-2C41-81DD-88D2040BADE6}"/>
              </a:ext>
            </a:extLst>
          </p:cNvPr>
          <p:cNvSpPr/>
          <p:nvPr/>
        </p:nvSpPr>
        <p:spPr>
          <a:xfrm>
            <a:off x="2546337" y="3735234"/>
            <a:ext cx="254360" cy="107495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B4736861-F16C-3640-9F1F-D1ECB01EC285}"/>
              </a:ext>
            </a:extLst>
          </p:cNvPr>
          <p:cNvSpPr/>
          <p:nvPr/>
        </p:nvSpPr>
        <p:spPr>
          <a:xfrm>
            <a:off x="3026048" y="4093550"/>
            <a:ext cx="254360" cy="71663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0E38FB1C-B176-7148-B715-AD01990A6F6D}"/>
              </a:ext>
            </a:extLst>
          </p:cNvPr>
          <p:cNvSpPr/>
          <p:nvPr/>
        </p:nvSpPr>
        <p:spPr>
          <a:xfrm>
            <a:off x="3492166" y="4251414"/>
            <a:ext cx="254360" cy="55876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180314BB-0D79-6B42-980D-22C7A94397B4}"/>
              </a:ext>
            </a:extLst>
          </p:cNvPr>
          <p:cNvSpPr/>
          <p:nvPr/>
        </p:nvSpPr>
        <p:spPr>
          <a:xfrm>
            <a:off x="3970905" y="4416618"/>
            <a:ext cx="254360" cy="393565"/>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8CFC37DA-20EE-9D4F-AA06-8D793F05D73B}"/>
              </a:ext>
            </a:extLst>
          </p:cNvPr>
          <p:cNvSpPr/>
          <p:nvPr/>
        </p:nvSpPr>
        <p:spPr>
          <a:xfrm>
            <a:off x="4464206" y="4529502"/>
            <a:ext cx="254360" cy="28068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942BEC9F-2AD5-BC46-A396-A46F89079DA5}"/>
              </a:ext>
            </a:extLst>
          </p:cNvPr>
          <p:cNvSpPr/>
          <p:nvPr/>
        </p:nvSpPr>
        <p:spPr>
          <a:xfrm>
            <a:off x="4924504" y="4609730"/>
            <a:ext cx="254360" cy="20045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45163913-0BD9-FE48-8FCF-045DF8EB67A4}"/>
              </a:ext>
            </a:extLst>
          </p:cNvPr>
          <p:cNvSpPr/>
          <p:nvPr/>
        </p:nvSpPr>
        <p:spPr>
          <a:xfrm>
            <a:off x="5358598" y="4652317"/>
            <a:ext cx="254360" cy="157865"/>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29" name="正方形/長方形 128">
            <a:extLst>
              <a:ext uri="{FF2B5EF4-FFF2-40B4-BE49-F238E27FC236}">
                <a16:creationId xmlns:a16="http://schemas.microsoft.com/office/drawing/2014/main" id="{E5FA9D5C-04D9-E64F-9FB6-4338CE1BA22B}"/>
              </a:ext>
            </a:extLst>
          </p:cNvPr>
          <p:cNvSpPr/>
          <p:nvPr/>
        </p:nvSpPr>
        <p:spPr>
          <a:xfrm>
            <a:off x="5815987" y="4694704"/>
            <a:ext cx="254360" cy="11548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0" name="正方形/長方形 129">
            <a:extLst>
              <a:ext uri="{FF2B5EF4-FFF2-40B4-BE49-F238E27FC236}">
                <a16:creationId xmlns:a16="http://schemas.microsoft.com/office/drawing/2014/main" id="{DC022F8D-22F8-E34F-BF82-E66CA8F7266E}"/>
              </a:ext>
            </a:extLst>
          </p:cNvPr>
          <p:cNvSpPr/>
          <p:nvPr/>
        </p:nvSpPr>
        <p:spPr>
          <a:xfrm>
            <a:off x="6282110" y="4730695"/>
            <a:ext cx="254360" cy="7948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1" name="正方形/長方形 130">
            <a:extLst>
              <a:ext uri="{FF2B5EF4-FFF2-40B4-BE49-F238E27FC236}">
                <a16:creationId xmlns:a16="http://schemas.microsoft.com/office/drawing/2014/main" id="{60FA1699-127D-0A4C-9094-1BF3D79008A0}"/>
              </a:ext>
            </a:extLst>
          </p:cNvPr>
          <p:cNvSpPr/>
          <p:nvPr/>
        </p:nvSpPr>
        <p:spPr>
          <a:xfrm>
            <a:off x="6776378" y="4769821"/>
            <a:ext cx="254360" cy="4036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2" name="正方形/長方形 131">
            <a:extLst>
              <a:ext uri="{FF2B5EF4-FFF2-40B4-BE49-F238E27FC236}">
                <a16:creationId xmlns:a16="http://schemas.microsoft.com/office/drawing/2014/main" id="{A7C9A566-00EE-374F-8BC5-B48CBAE71DC6}"/>
              </a:ext>
            </a:extLst>
          </p:cNvPr>
          <p:cNvSpPr/>
          <p:nvPr/>
        </p:nvSpPr>
        <p:spPr>
          <a:xfrm>
            <a:off x="7290056" y="4769821"/>
            <a:ext cx="254360" cy="4036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3" name="正方形/長方形 132">
            <a:extLst>
              <a:ext uri="{FF2B5EF4-FFF2-40B4-BE49-F238E27FC236}">
                <a16:creationId xmlns:a16="http://schemas.microsoft.com/office/drawing/2014/main" id="{4E897783-7057-C145-8C54-1AE9BB719AD0}"/>
              </a:ext>
            </a:extLst>
          </p:cNvPr>
          <p:cNvSpPr/>
          <p:nvPr/>
        </p:nvSpPr>
        <p:spPr>
          <a:xfrm>
            <a:off x="7787233" y="4769821"/>
            <a:ext cx="254360" cy="4036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4" name="正方形/長方形 133">
            <a:extLst>
              <a:ext uri="{FF2B5EF4-FFF2-40B4-BE49-F238E27FC236}">
                <a16:creationId xmlns:a16="http://schemas.microsoft.com/office/drawing/2014/main" id="{1353B4AC-E5B8-8341-AABA-DAB764D29B26}"/>
              </a:ext>
            </a:extLst>
          </p:cNvPr>
          <p:cNvSpPr/>
          <p:nvPr/>
        </p:nvSpPr>
        <p:spPr>
          <a:xfrm>
            <a:off x="8272773" y="4769821"/>
            <a:ext cx="254360" cy="40362"/>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35" name="直線コネクタ 134">
            <a:extLst>
              <a:ext uri="{FF2B5EF4-FFF2-40B4-BE49-F238E27FC236}">
                <a16:creationId xmlns:a16="http://schemas.microsoft.com/office/drawing/2014/main" id="{1246FAE2-D738-9E47-8741-A38677CA6A10}"/>
              </a:ext>
            </a:extLst>
          </p:cNvPr>
          <p:cNvCxnSpPr>
            <a:cxnSpLocks/>
          </p:cNvCxnSpPr>
          <p:nvPr/>
        </p:nvCxnSpPr>
        <p:spPr>
          <a:xfrm flipV="1">
            <a:off x="1241339" y="2963750"/>
            <a:ext cx="481916" cy="771485"/>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36" name="直線コネクタ 135">
            <a:extLst>
              <a:ext uri="{FF2B5EF4-FFF2-40B4-BE49-F238E27FC236}">
                <a16:creationId xmlns:a16="http://schemas.microsoft.com/office/drawing/2014/main" id="{3B96F9C5-C883-7D42-ACCD-03DECA8D1599}"/>
              </a:ext>
            </a:extLst>
          </p:cNvPr>
          <p:cNvCxnSpPr>
            <a:cxnSpLocks/>
          </p:cNvCxnSpPr>
          <p:nvPr/>
        </p:nvCxnSpPr>
        <p:spPr>
          <a:xfrm flipV="1">
            <a:off x="1723255" y="2442475"/>
            <a:ext cx="466154" cy="521275"/>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37" name="直線コネクタ 136">
            <a:extLst>
              <a:ext uri="{FF2B5EF4-FFF2-40B4-BE49-F238E27FC236}">
                <a16:creationId xmlns:a16="http://schemas.microsoft.com/office/drawing/2014/main" id="{F3E1D695-9D31-5049-AD0F-8305C421DAFC}"/>
              </a:ext>
            </a:extLst>
          </p:cNvPr>
          <p:cNvCxnSpPr>
            <a:cxnSpLocks/>
          </p:cNvCxnSpPr>
          <p:nvPr/>
        </p:nvCxnSpPr>
        <p:spPr>
          <a:xfrm flipV="1">
            <a:off x="2191405" y="2091272"/>
            <a:ext cx="472625" cy="343945"/>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38" name="直線コネクタ 137">
            <a:extLst>
              <a:ext uri="{FF2B5EF4-FFF2-40B4-BE49-F238E27FC236}">
                <a16:creationId xmlns:a16="http://schemas.microsoft.com/office/drawing/2014/main" id="{4B5AACEF-8BA8-C94A-B273-441DD7202B51}"/>
              </a:ext>
            </a:extLst>
          </p:cNvPr>
          <p:cNvCxnSpPr>
            <a:cxnSpLocks/>
          </p:cNvCxnSpPr>
          <p:nvPr/>
        </p:nvCxnSpPr>
        <p:spPr>
          <a:xfrm flipV="1">
            <a:off x="2666693" y="1842044"/>
            <a:ext cx="484052" cy="243746"/>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39" name="直線コネクタ 138">
            <a:extLst>
              <a:ext uri="{FF2B5EF4-FFF2-40B4-BE49-F238E27FC236}">
                <a16:creationId xmlns:a16="http://schemas.microsoft.com/office/drawing/2014/main" id="{5231A0D7-689E-E141-BE29-38BCC51A9117}"/>
              </a:ext>
            </a:extLst>
          </p:cNvPr>
          <p:cNvCxnSpPr>
            <a:cxnSpLocks/>
          </p:cNvCxnSpPr>
          <p:nvPr/>
        </p:nvCxnSpPr>
        <p:spPr>
          <a:xfrm flipV="1">
            <a:off x="3136527" y="1669422"/>
            <a:ext cx="476119" cy="172620"/>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0" name="直線コネクタ 139">
            <a:extLst>
              <a:ext uri="{FF2B5EF4-FFF2-40B4-BE49-F238E27FC236}">
                <a16:creationId xmlns:a16="http://schemas.microsoft.com/office/drawing/2014/main" id="{1C7BA28A-C82E-A842-A04F-4D6945C37145}"/>
              </a:ext>
            </a:extLst>
          </p:cNvPr>
          <p:cNvCxnSpPr>
            <a:cxnSpLocks/>
          </p:cNvCxnSpPr>
          <p:nvPr/>
        </p:nvCxnSpPr>
        <p:spPr>
          <a:xfrm flipV="1">
            <a:off x="3618029" y="1550091"/>
            <a:ext cx="476711" cy="115305"/>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1" name="直線コネクタ 140">
            <a:extLst>
              <a:ext uri="{FF2B5EF4-FFF2-40B4-BE49-F238E27FC236}">
                <a16:creationId xmlns:a16="http://schemas.microsoft.com/office/drawing/2014/main" id="{DE28EAC9-50C4-1F49-B1FD-DC0DA5890103}"/>
              </a:ext>
            </a:extLst>
          </p:cNvPr>
          <p:cNvCxnSpPr>
            <a:cxnSpLocks/>
          </p:cNvCxnSpPr>
          <p:nvPr/>
        </p:nvCxnSpPr>
        <p:spPr>
          <a:xfrm flipV="1">
            <a:off x="4094740" y="1469861"/>
            <a:ext cx="481510" cy="74749"/>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2" name="直線コネクタ 141">
            <a:extLst>
              <a:ext uri="{FF2B5EF4-FFF2-40B4-BE49-F238E27FC236}">
                <a16:creationId xmlns:a16="http://schemas.microsoft.com/office/drawing/2014/main" id="{CD6724D6-064C-984A-B9F4-0756734FE2EC}"/>
              </a:ext>
            </a:extLst>
          </p:cNvPr>
          <p:cNvCxnSpPr>
            <a:cxnSpLocks/>
          </p:cNvCxnSpPr>
          <p:nvPr/>
        </p:nvCxnSpPr>
        <p:spPr>
          <a:xfrm flipV="1">
            <a:off x="4576250" y="1406666"/>
            <a:ext cx="477964" cy="63194"/>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3" name="直線コネクタ 142">
            <a:extLst>
              <a:ext uri="{FF2B5EF4-FFF2-40B4-BE49-F238E27FC236}">
                <a16:creationId xmlns:a16="http://schemas.microsoft.com/office/drawing/2014/main" id="{9AEE1330-4A7A-A54E-9E74-D90DC5EC6874}"/>
              </a:ext>
            </a:extLst>
          </p:cNvPr>
          <p:cNvCxnSpPr>
            <a:cxnSpLocks/>
          </p:cNvCxnSpPr>
          <p:nvPr/>
        </p:nvCxnSpPr>
        <p:spPr>
          <a:xfrm flipV="1">
            <a:off x="5056111" y="1358290"/>
            <a:ext cx="468389" cy="48377"/>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4" name="直線コネクタ 143">
            <a:extLst>
              <a:ext uri="{FF2B5EF4-FFF2-40B4-BE49-F238E27FC236}">
                <a16:creationId xmlns:a16="http://schemas.microsoft.com/office/drawing/2014/main" id="{109E1AB3-569E-4B4C-B58E-4C6092E878B5}"/>
              </a:ext>
            </a:extLst>
          </p:cNvPr>
          <p:cNvCxnSpPr>
            <a:cxnSpLocks/>
          </p:cNvCxnSpPr>
          <p:nvPr/>
        </p:nvCxnSpPr>
        <p:spPr>
          <a:xfrm flipV="1">
            <a:off x="5541351" y="1307179"/>
            <a:ext cx="468389" cy="48377"/>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5" name="直線コネクタ 144">
            <a:extLst>
              <a:ext uri="{FF2B5EF4-FFF2-40B4-BE49-F238E27FC236}">
                <a16:creationId xmlns:a16="http://schemas.microsoft.com/office/drawing/2014/main" id="{7C249EE2-32F2-7E4F-8BEE-32447C4E61A5}"/>
              </a:ext>
            </a:extLst>
          </p:cNvPr>
          <p:cNvCxnSpPr>
            <a:cxnSpLocks/>
          </p:cNvCxnSpPr>
          <p:nvPr/>
        </p:nvCxnSpPr>
        <p:spPr>
          <a:xfrm flipV="1">
            <a:off x="6014930" y="1267384"/>
            <a:ext cx="482823" cy="39126"/>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6" name="直線コネクタ 145">
            <a:extLst>
              <a:ext uri="{FF2B5EF4-FFF2-40B4-BE49-F238E27FC236}">
                <a16:creationId xmlns:a16="http://schemas.microsoft.com/office/drawing/2014/main" id="{2311F2D8-4239-C14E-B069-F730F161C752}"/>
              </a:ext>
            </a:extLst>
          </p:cNvPr>
          <p:cNvCxnSpPr>
            <a:cxnSpLocks/>
          </p:cNvCxnSpPr>
          <p:nvPr/>
        </p:nvCxnSpPr>
        <p:spPr>
          <a:xfrm flipV="1">
            <a:off x="6497753" y="1254644"/>
            <a:ext cx="477953" cy="13109"/>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7" name="直線コネクタ 146">
            <a:extLst>
              <a:ext uri="{FF2B5EF4-FFF2-40B4-BE49-F238E27FC236}">
                <a16:creationId xmlns:a16="http://schemas.microsoft.com/office/drawing/2014/main" id="{C3A70C94-5993-584C-A0C8-EE7CDB931F95}"/>
              </a:ext>
            </a:extLst>
          </p:cNvPr>
          <p:cNvCxnSpPr>
            <a:cxnSpLocks/>
          </p:cNvCxnSpPr>
          <p:nvPr/>
        </p:nvCxnSpPr>
        <p:spPr>
          <a:xfrm flipV="1">
            <a:off x="6975705" y="1238683"/>
            <a:ext cx="458681" cy="15960"/>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cxnSp>
        <p:nvCxnSpPr>
          <p:cNvPr id="148" name="直線コネクタ 147">
            <a:extLst>
              <a:ext uri="{FF2B5EF4-FFF2-40B4-BE49-F238E27FC236}">
                <a16:creationId xmlns:a16="http://schemas.microsoft.com/office/drawing/2014/main" id="{2B455DB0-2DE2-1B47-90D6-3803021F952D}"/>
              </a:ext>
            </a:extLst>
          </p:cNvPr>
          <p:cNvCxnSpPr>
            <a:cxnSpLocks/>
          </p:cNvCxnSpPr>
          <p:nvPr/>
        </p:nvCxnSpPr>
        <p:spPr>
          <a:xfrm>
            <a:off x="7928924" y="1228829"/>
            <a:ext cx="477971" cy="0"/>
          </a:xfrm>
          <a:prstGeom prst="line">
            <a:avLst/>
          </a:prstGeom>
          <a:ln>
            <a:solidFill>
              <a:schemeClr val="tx1">
                <a:lumMod val="85000"/>
                <a:lumOff val="15000"/>
              </a:schemeClr>
            </a:solidFill>
            <a:headEnd type="oval" w="med" len="med"/>
            <a:tailEnd type="oval"/>
          </a:ln>
          <a:effectLst/>
        </p:spPr>
        <p:style>
          <a:lnRef idx="2">
            <a:schemeClr val="accent1"/>
          </a:lnRef>
          <a:fillRef idx="0">
            <a:schemeClr val="accent1"/>
          </a:fillRef>
          <a:effectRef idx="1">
            <a:schemeClr val="accent1"/>
          </a:effectRef>
          <a:fontRef idx="minor">
            <a:schemeClr val="tx1"/>
          </a:fontRef>
        </p:style>
      </p:cxnSp>
      <p:cxnSp>
        <p:nvCxnSpPr>
          <p:cNvPr id="149" name="直線コネクタ 148">
            <a:extLst>
              <a:ext uri="{FF2B5EF4-FFF2-40B4-BE49-F238E27FC236}">
                <a16:creationId xmlns:a16="http://schemas.microsoft.com/office/drawing/2014/main" id="{5FFA29CC-C2A0-684F-8450-8DA680085F37}"/>
              </a:ext>
            </a:extLst>
          </p:cNvPr>
          <p:cNvCxnSpPr>
            <a:cxnSpLocks/>
          </p:cNvCxnSpPr>
          <p:nvPr/>
        </p:nvCxnSpPr>
        <p:spPr>
          <a:xfrm flipV="1">
            <a:off x="7442146" y="1231010"/>
            <a:ext cx="485534" cy="6961"/>
          </a:xfrm>
          <a:prstGeom prst="line">
            <a:avLst/>
          </a:prstGeom>
          <a:ln>
            <a:solidFill>
              <a:schemeClr val="tx1">
                <a:lumMod val="85000"/>
                <a:lumOff val="15000"/>
              </a:schemeClr>
            </a:solidFill>
            <a:headEnd type="oval"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208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テキスト ボックス 144">
            <a:extLst>
              <a:ext uri="{FF2B5EF4-FFF2-40B4-BE49-F238E27FC236}">
                <a16:creationId xmlns:a16="http://schemas.microsoft.com/office/drawing/2014/main" id="{BE43251C-F872-A24A-B762-F7AB8AAC5C80}"/>
              </a:ext>
            </a:extLst>
          </p:cNvPr>
          <p:cNvSpPr txBox="1"/>
          <p:nvPr/>
        </p:nvSpPr>
        <p:spPr>
          <a:xfrm>
            <a:off x="463308" y="238540"/>
            <a:ext cx="115448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14_RFM</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3" name="角丸四角形 132">
            <a:extLst>
              <a:ext uri="{FF2B5EF4-FFF2-40B4-BE49-F238E27FC236}">
                <a16:creationId xmlns:a16="http://schemas.microsoft.com/office/drawing/2014/main" id="{53742C90-AD01-444E-9511-7B7039AE8EC2}"/>
              </a:ext>
            </a:extLst>
          </p:cNvPr>
          <p:cNvSpPr/>
          <p:nvPr/>
        </p:nvSpPr>
        <p:spPr>
          <a:xfrm>
            <a:off x="7174349" y="686579"/>
            <a:ext cx="2384186" cy="369139"/>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eiryo" panose="020B0604030504040204" pitchFamily="34" charset="-128"/>
              <a:ea typeface="Meiryo" panose="020B0604030504040204" pitchFamily="34" charset="-128"/>
            </a:endParaRPr>
          </a:p>
        </p:txBody>
      </p:sp>
      <p:sp>
        <p:nvSpPr>
          <p:cNvPr id="7" name="角丸四角形 6">
            <a:extLst>
              <a:ext uri="{FF2B5EF4-FFF2-40B4-BE49-F238E27FC236}">
                <a16:creationId xmlns:a16="http://schemas.microsoft.com/office/drawing/2014/main" id="{4479DE08-FADD-E549-9D37-E518BF72C8A8}"/>
              </a:ext>
            </a:extLst>
          </p:cNvPr>
          <p:cNvSpPr/>
          <p:nvPr/>
        </p:nvSpPr>
        <p:spPr>
          <a:xfrm>
            <a:off x="1496054" y="1045771"/>
            <a:ext cx="8062480" cy="438287"/>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979B0394-586E-7A40-B71E-D0EE81E117C6}"/>
              </a:ext>
            </a:extLst>
          </p:cNvPr>
          <p:cNvSpPr/>
          <p:nvPr/>
        </p:nvSpPr>
        <p:spPr>
          <a:xfrm>
            <a:off x="348096" y="1055717"/>
            <a:ext cx="1147959" cy="5434535"/>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96B59401-7F3C-5B49-925F-6138967C17EF}"/>
              </a:ext>
            </a:extLst>
          </p:cNvPr>
          <p:cNvCxnSpPr>
            <a:cxnSpLocks/>
          </p:cNvCxnSpPr>
          <p:nvPr/>
        </p:nvCxnSpPr>
        <p:spPr>
          <a:xfrm>
            <a:off x="7174348" y="1045772"/>
            <a:ext cx="238418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9BB1745A-E335-E34A-A38C-84E52A26DFBC}"/>
              </a:ext>
            </a:extLst>
          </p:cNvPr>
          <p:cNvCxnSpPr>
            <a:cxnSpLocks/>
          </p:cNvCxnSpPr>
          <p:nvPr/>
        </p:nvCxnSpPr>
        <p:spPr>
          <a:xfrm flipV="1">
            <a:off x="337288" y="1481382"/>
            <a:ext cx="92212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5BE1AABB-20D2-774C-9CE2-DAFE772507B6}"/>
              </a:ext>
            </a:extLst>
          </p:cNvPr>
          <p:cNvCxnSpPr>
            <a:cxnSpLocks/>
          </p:cNvCxnSpPr>
          <p:nvPr/>
        </p:nvCxnSpPr>
        <p:spPr>
          <a:xfrm>
            <a:off x="342692" y="1055875"/>
            <a:ext cx="0" cy="5421393"/>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72611F28-8E3A-2B46-B08D-A5E5BEBC45A8}"/>
              </a:ext>
            </a:extLst>
          </p:cNvPr>
          <p:cNvCxnSpPr>
            <a:cxnSpLocks/>
          </p:cNvCxnSpPr>
          <p:nvPr/>
        </p:nvCxnSpPr>
        <p:spPr>
          <a:xfrm>
            <a:off x="1496057"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DC84417F-B5D1-A545-B61D-43C24B5CD63F}"/>
              </a:ext>
            </a:extLst>
          </p:cNvPr>
          <p:cNvCxnSpPr>
            <a:cxnSpLocks/>
          </p:cNvCxnSpPr>
          <p:nvPr/>
        </p:nvCxnSpPr>
        <p:spPr>
          <a:xfrm>
            <a:off x="3390622"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633387D-A230-2E4E-BE5A-F853916E9BA7}"/>
              </a:ext>
            </a:extLst>
          </p:cNvPr>
          <p:cNvCxnSpPr>
            <a:cxnSpLocks/>
          </p:cNvCxnSpPr>
          <p:nvPr/>
        </p:nvCxnSpPr>
        <p:spPr>
          <a:xfrm>
            <a:off x="5285187"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493C913-B622-FF49-9864-160D6D66B27D}"/>
              </a:ext>
            </a:extLst>
          </p:cNvPr>
          <p:cNvSpPr txBox="1"/>
          <p:nvPr/>
        </p:nvSpPr>
        <p:spPr>
          <a:xfrm>
            <a:off x="1496054" y="1119541"/>
            <a:ext cx="1894567"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R</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：最新購買日</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ECB8C46D-0D0C-654F-9387-1439E7C75D83}"/>
              </a:ext>
            </a:extLst>
          </p:cNvPr>
          <p:cNvSpPr txBox="1"/>
          <p:nvPr/>
        </p:nvSpPr>
        <p:spPr>
          <a:xfrm>
            <a:off x="3390622" y="1119541"/>
            <a:ext cx="1894565"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F</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：購買頻度</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F0598BEC-96EC-C54A-B0BA-726A30FE71B9}"/>
              </a:ext>
            </a:extLst>
          </p:cNvPr>
          <p:cNvSpPr txBox="1"/>
          <p:nvPr/>
        </p:nvSpPr>
        <p:spPr>
          <a:xfrm>
            <a:off x="5285187" y="1119541"/>
            <a:ext cx="1894565" cy="300696"/>
          </a:xfrm>
          <a:prstGeom prst="rect">
            <a:avLst/>
          </a:prstGeom>
          <a:noFill/>
        </p:spPr>
        <p:txBody>
          <a:bodyPr wrap="square" rtlCol="0" anchor="ctr">
            <a:spAutoFit/>
          </a:bodyPr>
          <a:lstStyle/>
          <a:p>
            <a:pPr algn="ctr"/>
            <a:r>
              <a:rPr lang="en-US" altLang="ja-JP" sz="1050" dirty="0">
                <a:solidFill>
                  <a:schemeClr val="tx1">
                    <a:lumMod val="75000"/>
                    <a:lumOff val="25000"/>
                  </a:schemeClr>
                </a:solidFill>
                <a:latin typeface="Meiryo" panose="020B0604030504040204" pitchFamily="34" charset="-128"/>
                <a:ea typeface="Meiryo" panose="020B0604030504040204" pitchFamily="34" charset="-128"/>
              </a:rPr>
              <a:t>M</a:t>
            </a: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：累計購買額</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82B588EA-6D06-4840-AD72-5E7296E65BFF}"/>
              </a:ext>
            </a:extLst>
          </p:cNvPr>
          <p:cNvSpPr txBox="1"/>
          <p:nvPr/>
        </p:nvSpPr>
        <p:spPr>
          <a:xfrm>
            <a:off x="348095" y="1119541"/>
            <a:ext cx="1147960" cy="300696"/>
          </a:xfrm>
          <a:prstGeom prst="rect">
            <a:avLst/>
          </a:prstGeom>
          <a:noFill/>
        </p:spPr>
        <p:txBody>
          <a:bodyPr wrap="square" rtlCol="0" anchor="ctr">
            <a:spAutoFit/>
          </a:bodyPr>
          <a:lstStyle/>
          <a:p>
            <a:pPr algn="ctr"/>
            <a:r>
              <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rPr>
              <a:t>顧客名・</a:t>
            </a: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ID</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9" name="直線コネクタ 48">
            <a:extLst>
              <a:ext uri="{FF2B5EF4-FFF2-40B4-BE49-F238E27FC236}">
                <a16:creationId xmlns:a16="http://schemas.microsoft.com/office/drawing/2014/main" id="{72FFCCFF-E4D3-0D4F-ADE2-70BD51A940D5}"/>
              </a:ext>
            </a:extLst>
          </p:cNvPr>
          <p:cNvCxnSpPr/>
          <p:nvPr/>
        </p:nvCxnSpPr>
        <p:spPr>
          <a:xfrm flipV="1">
            <a:off x="337288" y="1988463"/>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CE3DC948-8A6E-D046-BA48-A81A21F483C7}"/>
              </a:ext>
            </a:extLst>
          </p:cNvPr>
          <p:cNvCxnSpPr/>
          <p:nvPr/>
        </p:nvCxnSpPr>
        <p:spPr>
          <a:xfrm flipV="1">
            <a:off x="337288" y="2485605"/>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4C5F3AAD-145C-6B45-8C0A-2972211DE5B4}"/>
              </a:ext>
            </a:extLst>
          </p:cNvPr>
          <p:cNvCxnSpPr/>
          <p:nvPr/>
        </p:nvCxnSpPr>
        <p:spPr>
          <a:xfrm flipV="1">
            <a:off x="337288" y="2982748"/>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D8FF73B3-E2FE-3D4E-8AA4-E390598523C4}"/>
              </a:ext>
            </a:extLst>
          </p:cNvPr>
          <p:cNvCxnSpPr/>
          <p:nvPr/>
        </p:nvCxnSpPr>
        <p:spPr>
          <a:xfrm flipV="1">
            <a:off x="337288" y="3479891"/>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39E8C3AC-4D24-BB4D-84B8-DE943F846E67}"/>
              </a:ext>
            </a:extLst>
          </p:cNvPr>
          <p:cNvCxnSpPr/>
          <p:nvPr/>
        </p:nvCxnSpPr>
        <p:spPr>
          <a:xfrm flipV="1">
            <a:off x="337288" y="3977033"/>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5A362F71-8207-4B48-98A2-877BDA9D707C}"/>
              </a:ext>
            </a:extLst>
          </p:cNvPr>
          <p:cNvCxnSpPr/>
          <p:nvPr/>
        </p:nvCxnSpPr>
        <p:spPr>
          <a:xfrm flipV="1">
            <a:off x="337288" y="4474176"/>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7F95AAEE-270B-3B49-A27F-A83CA4889489}"/>
              </a:ext>
            </a:extLst>
          </p:cNvPr>
          <p:cNvCxnSpPr/>
          <p:nvPr/>
        </p:nvCxnSpPr>
        <p:spPr>
          <a:xfrm flipV="1">
            <a:off x="337288" y="4971319"/>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9A357F07-7348-F14D-8E21-53CA7BC8300B}"/>
              </a:ext>
            </a:extLst>
          </p:cNvPr>
          <p:cNvCxnSpPr/>
          <p:nvPr/>
        </p:nvCxnSpPr>
        <p:spPr>
          <a:xfrm flipV="1">
            <a:off x="337288" y="5468461"/>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CAA58C12-EEF5-2B40-8AE3-BA4A13EB1AC0}"/>
              </a:ext>
            </a:extLst>
          </p:cNvPr>
          <p:cNvCxnSpPr/>
          <p:nvPr/>
        </p:nvCxnSpPr>
        <p:spPr>
          <a:xfrm flipV="1">
            <a:off x="337288" y="5965604"/>
            <a:ext cx="9218548"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BBCC09F2-E311-7845-9B98-E00AFC4784B1}"/>
              </a:ext>
            </a:extLst>
          </p:cNvPr>
          <p:cNvCxnSpPr/>
          <p:nvPr/>
        </p:nvCxnSpPr>
        <p:spPr>
          <a:xfrm flipV="1">
            <a:off x="337288" y="6481986"/>
            <a:ext cx="9218548" cy="1"/>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2" name="直線コネクタ 121">
            <a:extLst>
              <a:ext uri="{FF2B5EF4-FFF2-40B4-BE49-F238E27FC236}">
                <a16:creationId xmlns:a16="http://schemas.microsoft.com/office/drawing/2014/main" id="{F8C2A54B-192F-E940-9EBC-449B027D2826}"/>
              </a:ext>
            </a:extLst>
          </p:cNvPr>
          <p:cNvCxnSpPr>
            <a:cxnSpLocks/>
          </p:cNvCxnSpPr>
          <p:nvPr/>
        </p:nvCxnSpPr>
        <p:spPr>
          <a:xfrm>
            <a:off x="7774448"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BC197150-0455-9B4B-842A-A6626ACE2008}"/>
              </a:ext>
            </a:extLst>
          </p:cNvPr>
          <p:cNvCxnSpPr>
            <a:cxnSpLocks/>
          </p:cNvCxnSpPr>
          <p:nvPr/>
        </p:nvCxnSpPr>
        <p:spPr>
          <a:xfrm>
            <a:off x="8369144"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9EC7A7AB-4BB6-0B44-9D11-63786722A96A}"/>
              </a:ext>
            </a:extLst>
          </p:cNvPr>
          <p:cNvCxnSpPr>
            <a:cxnSpLocks/>
          </p:cNvCxnSpPr>
          <p:nvPr/>
        </p:nvCxnSpPr>
        <p:spPr>
          <a:xfrm>
            <a:off x="8963840" y="1045771"/>
            <a:ext cx="0" cy="542139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E79FC733-92DD-6941-BE82-02F332D67B7A}"/>
              </a:ext>
            </a:extLst>
          </p:cNvPr>
          <p:cNvCxnSpPr>
            <a:cxnSpLocks/>
          </p:cNvCxnSpPr>
          <p:nvPr/>
        </p:nvCxnSpPr>
        <p:spPr>
          <a:xfrm>
            <a:off x="7179752" y="1045769"/>
            <a:ext cx="0" cy="5421394"/>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BA67977C-E93F-C443-B4EB-1B2769CCBC91}"/>
              </a:ext>
            </a:extLst>
          </p:cNvPr>
          <p:cNvCxnSpPr>
            <a:cxnSpLocks/>
          </p:cNvCxnSpPr>
          <p:nvPr/>
        </p:nvCxnSpPr>
        <p:spPr>
          <a:xfrm>
            <a:off x="9558536" y="696203"/>
            <a:ext cx="0" cy="578058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2E05FF08-7082-294C-B81A-1A7E07C4AD20}"/>
              </a:ext>
            </a:extLst>
          </p:cNvPr>
          <p:cNvCxnSpPr>
            <a:cxnSpLocks/>
          </p:cNvCxnSpPr>
          <p:nvPr/>
        </p:nvCxnSpPr>
        <p:spPr>
          <a:xfrm flipH="1">
            <a:off x="7179753" y="693559"/>
            <a:ext cx="2376083"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34" name="テキスト ボックス 133">
            <a:extLst>
              <a:ext uri="{FF2B5EF4-FFF2-40B4-BE49-F238E27FC236}">
                <a16:creationId xmlns:a16="http://schemas.microsoft.com/office/drawing/2014/main" id="{15F0F740-FFB6-0248-8685-71CACEFB347D}"/>
              </a:ext>
            </a:extLst>
          </p:cNvPr>
          <p:cNvSpPr txBox="1"/>
          <p:nvPr/>
        </p:nvSpPr>
        <p:spPr>
          <a:xfrm>
            <a:off x="7671870" y="718466"/>
            <a:ext cx="1389143" cy="300696"/>
          </a:xfrm>
          <a:prstGeom prst="rect">
            <a:avLst/>
          </a:prstGeom>
          <a:noFill/>
        </p:spPr>
        <p:txBody>
          <a:bodyPr wrap="squar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点数</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5" name="テキスト ボックス 134">
            <a:extLst>
              <a:ext uri="{FF2B5EF4-FFF2-40B4-BE49-F238E27FC236}">
                <a16:creationId xmlns:a16="http://schemas.microsoft.com/office/drawing/2014/main" id="{44FC202D-487E-344A-9530-5655EC46A21B}"/>
              </a:ext>
            </a:extLst>
          </p:cNvPr>
          <p:cNvSpPr txBox="1"/>
          <p:nvPr/>
        </p:nvSpPr>
        <p:spPr>
          <a:xfrm>
            <a:off x="7174348" y="1119541"/>
            <a:ext cx="600100"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R</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6" name="テキスト ボックス 135">
            <a:extLst>
              <a:ext uri="{FF2B5EF4-FFF2-40B4-BE49-F238E27FC236}">
                <a16:creationId xmlns:a16="http://schemas.microsoft.com/office/drawing/2014/main" id="{C573F0B7-E1CF-E64D-8C48-2EAD3110F341}"/>
              </a:ext>
            </a:extLst>
          </p:cNvPr>
          <p:cNvSpPr txBox="1"/>
          <p:nvPr/>
        </p:nvSpPr>
        <p:spPr>
          <a:xfrm>
            <a:off x="7771745" y="1119541"/>
            <a:ext cx="600100"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F</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7" name="テキスト ボックス 136">
            <a:extLst>
              <a:ext uri="{FF2B5EF4-FFF2-40B4-BE49-F238E27FC236}">
                <a16:creationId xmlns:a16="http://schemas.microsoft.com/office/drawing/2014/main" id="{685CB573-4385-0442-AAF1-ED29901806B6}"/>
              </a:ext>
            </a:extLst>
          </p:cNvPr>
          <p:cNvSpPr txBox="1"/>
          <p:nvPr/>
        </p:nvSpPr>
        <p:spPr>
          <a:xfrm>
            <a:off x="8366445" y="1119541"/>
            <a:ext cx="594694" cy="300696"/>
          </a:xfrm>
          <a:prstGeom prst="rect">
            <a:avLst/>
          </a:prstGeom>
          <a:noFill/>
        </p:spPr>
        <p:txBody>
          <a:bodyPr wrap="square" rtlCol="0" anchor="ctr">
            <a:spAutoFit/>
          </a:bodyPr>
          <a:lstStyle/>
          <a:p>
            <a:pPr algn="ctr"/>
            <a:r>
              <a:rPr kumimoji="1" lang="en-US" altLang="ja-JP" sz="1050" dirty="0">
                <a:solidFill>
                  <a:schemeClr val="tx1">
                    <a:lumMod val="75000"/>
                    <a:lumOff val="25000"/>
                  </a:schemeClr>
                </a:solidFill>
                <a:latin typeface="Meiryo" panose="020B0604030504040204" pitchFamily="34" charset="-128"/>
                <a:ea typeface="Meiryo" panose="020B0604030504040204" pitchFamily="34" charset="-128"/>
              </a:rPr>
              <a:t>M</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8" name="テキスト ボックス 137">
            <a:extLst>
              <a:ext uri="{FF2B5EF4-FFF2-40B4-BE49-F238E27FC236}">
                <a16:creationId xmlns:a16="http://schemas.microsoft.com/office/drawing/2014/main" id="{F47995C8-0D24-0940-9626-34834DFAC97C}"/>
              </a:ext>
            </a:extLst>
          </p:cNvPr>
          <p:cNvSpPr txBox="1"/>
          <p:nvPr/>
        </p:nvSpPr>
        <p:spPr>
          <a:xfrm>
            <a:off x="8961143" y="1119541"/>
            <a:ext cx="594694" cy="300696"/>
          </a:xfrm>
          <a:prstGeom prst="rect">
            <a:avLst/>
          </a:prstGeom>
          <a:noFill/>
        </p:spPr>
        <p:txBody>
          <a:bodyPr wrap="squar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総合</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46" name="直線コネクタ 145">
            <a:extLst>
              <a:ext uri="{FF2B5EF4-FFF2-40B4-BE49-F238E27FC236}">
                <a16:creationId xmlns:a16="http://schemas.microsoft.com/office/drawing/2014/main" id="{BD61CAEC-9E19-F648-BCFE-B3A9F032E670}"/>
              </a:ext>
            </a:extLst>
          </p:cNvPr>
          <p:cNvCxnSpPr>
            <a:cxnSpLocks/>
          </p:cNvCxnSpPr>
          <p:nvPr/>
        </p:nvCxnSpPr>
        <p:spPr>
          <a:xfrm flipH="1" flipV="1">
            <a:off x="7179751" y="686422"/>
            <a:ext cx="1" cy="359191"/>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1" name="直線コネクタ 150">
            <a:extLst>
              <a:ext uri="{FF2B5EF4-FFF2-40B4-BE49-F238E27FC236}">
                <a16:creationId xmlns:a16="http://schemas.microsoft.com/office/drawing/2014/main" id="{9E5BF14E-4D6D-C44D-A699-F300531E3224}"/>
              </a:ext>
            </a:extLst>
          </p:cNvPr>
          <p:cNvCxnSpPr>
            <a:cxnSpLocks/>
          </p:cNvCxnSpPr>
          <p:nvPr/>
        </p:nvCxnSpPr>
        <p:spPr>
          <a:xfrm flipV="1">
            <a:off x="339992" y="1041828"/>
            <a:ext cx="6847549" cy="16932"/>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a:extLst>
              <a:ext uri="{FF2B5EF4-FFF2-40B4-BE49-F238E27FC236}">
                <a16:creationId xmlns:a16="http://schemas.microsoft.com/office/drawing/2014/main" id="{914E41F7-4D8D-C14C-84D9-0D8E694ED907}"/>
              </a:ext>
            </a:extLst>
          </p:cNvPr>
          <p:cNvSpPr txBox="1"/>
          <p:nvPr/>
        </p:nvSpPr>
        <p:spPr>
          <a:xfrm>
            <a:off x="1496054" y="1594651"/>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2017/12/28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 name="テキスト ボックス 39">
            <a:extLst>
              <a:ext uri="{FF2B5EF4-FFF2-40B4-BE49-F238E27FC236}">
                <a16:creationId xmlns:a16="http://schemas.microsoft.com/office/drawing/2014/main" id="{88835BD6-4D7C-9D47-ADAE-3051C70B28AE}"/>
              </a:ext>
            </a:extLst>
          </p:cNvPr>
          <p:cNvSpPr txBox="1"/>
          <p:nvPr/>
        </p:nvSpPr>
        <p:spPr>
          <a:xfrm>
            <a:off x="3390622" y="1594651"/>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200B158D-75AB-CA4C-B139-7D7213BE31CA}"/>
              </a:ext>
            </a:extLst>
          </p:cNvPr>
          <p:cNvSpPr txBox="1"/>
          <p:nvPr/>
        </p:nvSpPr>
        <p:spPr>
          <a:xfrm>
            <a:off x="5285187" y="1594651"/>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FBD479BA-D492-A549-AED1-67FCA037C19E}"/>
              </a:ext>
            </a:extLst>
          </p:cNvPr>
          <p:cNvSpPr txBox="1"/>
          <p:nvPr/>
        </p:nvSpPr>
        <p:spPr>
          <a:xfrm>
            <a:off x="1496054" y="2093792"/>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2017/03/26</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7226F2C3-7316-C648-BE5B-7C02715A6D88}"/>
              </a:ext>
            </a:extLst>
          </p:cNvPr>
          <p:cNvSpPr txBox="1"/>
          <p:nvPr/>
        </p:nvSpPr>
        <p:spPr>
          <a:xfrm>
            <a:off x="3390622" y="2093792"/>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7103856B-4DBA-544E-8BB9-5C9CC9ED1347}"/>
              </a:ext>
            </a:extLst>
          </p:cNvPr>
          <p:cNvSpPr txBox="1"/>
          <p:nvPr/>
        </p:nvSpPr>
        <p:spPr>
          <a:xfrm>
            <a:off x="5285187" y="2093792"/>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5" name="テキスト ボックス 44">
            <a:extLst>
              <a:ext uri="{FF2B5EF4-FFF2-40B4-BE49-F238E27FC236}">
                <a16:creationId xmlns:a16="http://schemas.microsoft.com/office/drawing/2014/main" id="{27D8670A-2A1B-5944-B4E2-5ADCC0FE1D94}"/>
              </a:ext>
            </a:extLst>
          </p:cNvPr>
          <p:cNvSpPr txBox="1"/>
          <p:nvPr/>
        </p:nvSpPr>
        <p:spPr>
          <a:xfrm>
            <a:off x="1496054" y="2592934"/>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2017/12/02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864CCB67-387D-C340-B8C9-5100BF433D20}"/>
              </a:ext>
            </a:extLst>
          </p:cNvPr>
          <p:cNvSpPr txBox="1"/>
          <p:nvPr/>
        </p:nvSpPr>
        <p:spPr>
          <a:xfrm>
            <a:off x="3390622" y="2592934"/>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82CAF944-06E6-0244-A390-9392B194A5A9}"/>
              </a:ext>
            </a:extLst>
          </p:cNvPr>
          <p:cNvSpPr txBox="1"/>
          <p:nvPr/>
        </p:nvSpPr>
        <p:spPr>
          <a:xfrm>
            <a:off x="5285187" y="2592934"/>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70,000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78CFC864-3E63-594F-AB80-C279CC7A7ED2}"/>
              </a:ext>
            </a:extLst>
          </p:cNvPr>
          <p:cNvSpPr txBox="1"/>
          <p:nvPr/>
        </p:nvSpPr>
        <p:spPr>
          <a:xfrm>
            <a:off x="1496054" y="3092075"/>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2017/07/10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1" name="テキスト ボックス 50">
            <a:extLst>
              <a:ext uri="{FF2B5EF4-FFF2-40B4-BE49-F238E27FC236}">
                <a16:creationId xmlns:a16="http://schemas.microsoft.com/office/drawing/2014/main" id="{13578AB1-73E1-1F49-A818-2615ED154E20}"/>
              </a:ext>
            </a:extLst>
          </p:cNvPr>
          <p:cNvSpPr txBox="1"/>
          <p:nvPr/>
        </p:nvSpPr>
        <p:spPr>
          <a:xfrm>
            <a:off x="3390622" y="3092075"/>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9E0121C5-B4B1-4645-B17F-F31BBAEEB167}"/>
              </a:ext>
            </a:extLst>
          </p:cNvPr>
          <p:cNvSpPr txBox="1"/>
          <p:nvPr/>
        </p:nvSpPr>
        <p:spPr>
          <a:xfrm>
            <a:off x="5285187" y="3092075"/>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23562A6B-6665-E849-B9A3-821578F2EED4}"/>
              </a:ext>
            </a:extLst>
          </p:cNvPr>
          <p:cNvSpPr txBox="1"/>
          <p:nvPr/>
        </p:nvSpPr>
        <p:spPr>
          <a:xfrm>
            <a:off x="1496054" y="3591217"/>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2017/05/05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4424312C-7BDF-914E-BDB1-A90DAF2C0010}"/>
              </a:ext>
            </a:extLst>
          </p:cNvPr>
          <p:cNvSpPr txBox="1"/>
          <p:nvPr/>
        </p:nvSpPr>
        <p:spPr>
          <a:xfrm>
            <a:off x="3390622" y="3591217"/>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7</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3123B7C2-A23A-5D4F-BD62-AE15A0D919BE}"/>
              </a:ext>
            </a:extLst>
          </p:cNvPr>
          <p:cNvSpPr txBox="1"/>
          <p:nvPr/>
        </p:nvSpPr>
        <p:spPr>
          <a:xfrm>
            <a:off x="5285187" y="3591217"/>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8,000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テキスト ボックス 55">
            <a:extLst>
              <a:ext uri="{FF2B5EF4-FFF2-40B4-BE49-F238E27FC236}">
                <a16:creationId xmlns:a16="http://schemas.microsoft.com/office/drawing/2014/main" id="{39D07292-7B8A-0143-B81B-18032CAA862F}"/>
              </a:ext>
            </a:extLst>
          </p:cNvPr>
          <p:cNvSpPr txBox="1"/>
          <p:nvPr/>
        </p:nvSpPr>
        <p:spPr>
          <a:xfrm>
            <a:off x="1496054" y="4090358"/>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2017/12/11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7" name="テキスト ボックス 56">
            <a:extLst>
              <a:ext uri="{FF2B5EF4-FFF2-40B4-BE49-F238E27FC236}">
                <a16:creationId xmlns:a16="http://schemas.microsoft.com/office/drawing/2014/main" id="{8DD0FA71-8B79-D34B-86D3-CFE5BB85C33C}"/>
              </a:ext>
            </a:extLst>
          </p:cNvPr>
          <p:cNvSpPr txBox="1"/>
          <p:nvPr/>
        </p:nvSpPr>
        <p:spPr>
          <a:xfrm>
            <a:off x="3390622" y="4090358"/>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8" name="テキスト ボックス 57">
            <a:extLst>
              <a:ext uri="{FF2B5EF4-FFF2-40B4-BE49-F238E27FC236}">
                <a16:creationId xmlns:a16="http://schemas.microsoft.com/office/drawing/2014/main" id="{6CF36939-C4FC-3E49-9194-723C25C937D1}"/>
              </a:ext>
            </a:extLst>
          </p:cNvPr>
          <p:cNvSpPr txBox="1"/>
          <p:nvPr/>
        </p:nvSpPr>
        <p:spPr>
          <a:xfrm>
            <a:off x="5285187" y="4090358"/>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120,000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F3C54957-2C5A-7140-9365-90AE87AAF96D}"/>
              </a:ext>
            </a:extLst>
          </p:cNvPr>
          <p:cNvSpPr txBox="1"/>
          <p:nvPr/>
        </p:nvSpPr>
        <p:spPr>
          <a:xfrm>
            <a:off x="1496054" y="4589500"/>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2017/12/29</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テキスト ボックス 59">
            <a:extLst>
              <a:ext uri="{FF2B5EF4-FFF2-40B4-BE49-F238E27FC236}">
                <a16:creationId xmlns:a16="http://schemas.microsoft.com/office/drawing/2014/main" id="{33A20774-35D5-C54E-A034-4CF61DD848BE}"/>
              </a:ext>
            </a:extLst>
          </p:cNvPr>
          <p:cNvSpPr txBox="1"/>
          <p:nvPr/>
        </p:nvSpPr>
        <p:spPr>
          <a:xfrm>
            <a:off x="3390622" y="4589500"/>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1C78B043-34D9-9A49-A5F7-45CC9D30A93A}"/>
              </a:ext>
            </a:extLst>
          </p:cNvPr>
          <p:cNvSpPr txBox="1"/>
          <p:nvPr/>
        </p:nvSpPr>
        <p:spPr>
          <a:xfrm>
            <a:off x="5285187" y="4589500"/>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130,000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790D597B-51B8-A14D-AC36-167A8A9BC4F7}"/>
              </a:ext>
            </a:extLst>
          </p:cNvPr>
          <p:cNvSpPr txBox="1"/>
          <p:nvPr/>
        </p:nvSpPr>
        <p:spPr>
          <a:xfrm>
            <a:off x="1496054" y="5088641"/>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2017/09/23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4" name="テキスト ボックス 63">
            <a:extLst>
              <a:ext uri="{FF2B5EF4-FFF2-40B4-BE49-F238E27FC236}">
                <a16:creationId xmlns:a16="http://schemas.microsoft.com/office/drawing/2014/main" id="{71A424A5-6BA3-754A-B612-29F5A851C8D7}"/>
              </a:ext>
            </a:extLst>
          </p:cNvPr>
          <p:cNvSpPr txBox="1"/>
          <p:nvPr/>
        </p:nvSpPr>
        <p:spPr>
          <a:xfrm>
            <a:off x="3390622" y="5088641"/>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78A8A5F2-68B2-A642-B6BA-2BFC9C37EC57}"/>
              </a:ext>
            </a:extLst>
          </p:cNvPr>
          <p:cNvSpPr txBox="1"/>
          <p:nvPr/>
        </p:nvSpPr>
        <p:spPr>
          <a:xfrm>
            <a:off x="5285187" y="5088641"/>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9,000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6" name="テキスト ボックス 65">
            <a:extLst>
              <a:ext uri="{FF2B5EF4-FFF2-40B4-BE49-F238E27FC236}">
                <a16:creationId xmlns:a16="http://schemas.microsoft.com/office/drawing/2014/main" id="{BAC3665C-EEF8-4347-8CA7-0028648CBE98}"/>
              </a:ext>
            </a:extLst>
          </p:cNvPr>
          <p:cNvSpPr txBox="1"/>
          <p:nvPr/>
        </p:nvSpPr>
        <p:spPr>
          <a:xfrm>
            <a:off x="1496054" y="5587783"/>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2017/10/03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7" name="テキスト ボックス 66">
            <a:extLst>
              <a:ext uri="{FF2B5EF4-FFF2-40B4-BE49-F238E27FC236}">
                <a16:creationId xmlns:a16="http://schemas.microsoft.com/office/drawing/2014/main" id="{CE06FEAA-0F1B-324E-864F-F817CD072810}"/>
              </a:ext>
            </a:extLst>
          </p:cNvPr>
          <p:cNvSpPr txBox="1"/>
          <p:nvPr/>
        </p:nvSpPr>
        <p:spPr>
          <a:xfrm>
            <a:off x="3390622" y="5587783"/>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7F401F6B-F599-0746-8C33-05EF05FCEE5F}"/>
              </a:ext>
            </a:extLst>
          </p:cNvPr>
          <p:cNvSpPr txBox="1"/>
          <p:nvPr/>
        </p:nvSpPr>
        <p:spPr>
          <a:xfrm>
            <a:off x="5285187" y="5587783"/>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76440584-7F31-9143-BDA5-28F1F4A0356E}"/>
              </a:ext>
            </a:extLst>
          </p:cNvPr>
          <p:cNvSpPr txBox="1"/>
          <p:nvPr/>
        </p:nvSpPr>
        <p:spPr>
          <a:xfrm>
            <a:off x="1496054" y="6086925"/>
            <a:ext cx="1894567"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2017/11/2</a:t>
            </a: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8AA1DC0E-F528-1945-AEF2-BCEB9164AA9F}"/>
              </a:ext>
            </a:extLst>
          </p:cNvPr>
          <p:cNvSpPr txBox="1"/>
          <p:nvPr/>
        </p:nvSpPr>
        <p:spPr>
          <a:xfrm>
            <a:off x="3390622" y="6086925"/>
            <a:ext cx="1894565"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21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2" name="テキスト ボックス 71">
            <a:extLst>
              <a:ext uri="{FF2B5EF4-FFF2-40B4-BE49-F238E27FC236}">
                <a16:creationId xmlns:a16="http://schemas.microsoft.com/office/drawing/2014/main" id="{62C78A0A-ADA7-2D4C-BE44-9526DC04F365}"/>
              </a:ext>
            </a:extLst>
          </p:cNvPr>
          <p:cNvSpPr txBox="1"/>
          <p:nvPr/>
        </p:nvSpPr>
        <p:spPr>
          <a:xfrm>
            <a:off x="5285187" y="6086925"/>
            <a:ext cx="1894565"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50,000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312F10CB-CB54-FA48-A99B-76BC197D75E8}"/>
              </a:ext>
            </a:extLst>
          </p:cNvPr>
          <p:cNvSpPr txBox="1"/>
          <p:nvPr/>
        </p:nvSpPr>
        <p:spPr>
          <a:xfrm>
            <a:off x="7182448" y="1585136"/>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4" name="テキスト ボックス 73">
            <a:extLst>
              <a:ext uri="{FF2B5EF4-FFF2-40B4-BE49-F238E27FC236}">
                <a16:creationId xmlns:a16="http://schemas.microsoft.com/office/drawing/2014/main" id="{F1A9010D-DC64-744F-8A74-ED8B9B5497AB}"/>
              </a:ext>
            </a:extLst>
          </p:cNvPr>
          <p:cNvSpPr txBox="1"/>
          <p:nvPr/>
        </p:nvSpPr>
        <p:spPr>
          <a:xfrm>
            <a:off x="7774443" y="1585136"/>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A8794007-6269-2847-A097-CE8BC95677E1}"/>
              </a:ext>
            </a:extLst>
          </p:cNvPr>
          <p:cNvSpPr txBox="1"/>
          <p:nvPr/>
        </p:nvSpPr>
        <p:spPr>
          <a:xfrm>
            <a:off x="8374542" y="1585136"/>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7" name="テキスト ボックス 76">
            <a:extLst>
              <a:ext uri="{FF2B5EF4-FFF2-40B4-BE49-F238E27FC236}">
                <a16:creationId xmlns:a16="http://schemas.microsoft.com/office/drawing/2014/main" id="{F9EFB6C8-0DF1-CD43-8E45-5752459FEA43}"/>
              </a:ext>
            </a:extLst>
          </p:cNvPr>
          <p:cNvSpPr txBox="1"/>
          <p:nvPr/>
        </p:nvSpPr>
        <p:spPr>
          <a:xfrm>
            <a:off x="8966537" y="1585136"/>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ECF4E3A7-767F-7A48-8311-1501F06C85EA}"/>
              </a:ext>
            </a:extLst>
          </p:cNvPr>
          <p:cNvSpPr txBox="1"/>
          <p:nvPr/>
        </p:nvSpPr>
        <p:spPr>
          <a:xfrm>
            <a:off x="7185151" y="2082279"/>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9" name="テキスト ボックス 78">
            <a:extLst>
              <a:ext uri="{FF2B5EF4-FFF2-40B4-BE49-F238E27FC236}">
                <a16:creationId xmlns:a16="http://schemas.microsoft.com/office/drawing/2014/main" id="{00660F54-3C0D-7240-98DD-D4F4F80FDA64}"/>
              </a:ext>
            </a:extLst>
          </p:cNvPr>
          <p:cNvSpPr txBox="1"/>
          <p:nvPr/>
        </p:nvSpPr>
        <p:spPr>
          <a:xfrm>
            <a:off x="7777147" y="2082279"/>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0" name="テキスト ボックス 79">
            <a:extLst>
              <a:ext uri="{FF2B5EF4-FFF2-40B4-BE49-F238E27FC236}">
                <a16:creationId xmlns:a16="http://schemas.microsoft.com/office/drawing/2014/main" id="{7CB4B647-7AC2-9C4C-B658-413ED5413CC8}"/>
              </a:ext>
            </a:extLst>
          </p:cNvPr>
          <p:cNvSpPr txBox="1"/>
          <p:nvPr/>
        </p:nvSpPr>
        <p:spPr>
          <a:xfrm>
            <a:off x="8377246" y="208227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1" name="テキスト ボックス 80">
            <a:extLst>
              <a:ext uri="{FF2B5EF4-FFF2-40B4-BE49-F238E27FC236}">
                <a16:creationId xmlns:a16="http://schemas.microsoft.com/office/drawing/2014/main" id="{6209E48C-8F1C-394F-A3EF-C18D0922131C}"/>
              </a:ext>
            </a:extLst>
          </p:cNvPr>
          <p:cNvSpPr txBox="1"/>
          <p:nvPr/>
        </p:nvSpPr>
        <p:spPr>
          <a:xfrm>
            <a:off x="8969241" y="208227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18EDD9B3-B72D-F945-90F1-5C5C4B950987}"/>
              </a:ext>
            </a:extLst>
          </p:cNvPr>
          <p:cNvSpPr txBox="1"/>
          <p:nvPr/>
        </p:nvSpPr>
        <p:spPr>
          <a:xfrm>
            <a:off x="7185151" y="2579421"/>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5EA85E78-C7E9-B148-A2EB-30F357FF5586}"/>
              </a:ext>
            </a:extLst>
          </p:cNvPr>
          <p:cNvSpPr txBox="1"/>
          <p:nvPr/>
        </p:nvSpPr>
        <p:spPr>
          <a:xfrm>
            <a:off x="7777147" y="2579421"/>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5" name="テキスト ボックス 84">
            <a:extLst>
              <a:ext uri="{FF2B5EF4-FFF2-40B4-BE49-F238E27FC236}">
                <a16:creationId xmlns:a16="http://schemas.microsoft.com/office/drawing/2014/main" id="{F7183442-1D5A-0948-916D-D8D5893D126A}"/>
              </a:ext>
            </a:extLst>
          </p:cNvPr>
          <p:cNvSpPr txBox="1"/>
          <p:nvPr/>
        </p:nvSpPr>
        <p:spPr>
          <a:xfrm>
            <a:off x="8377246" y="2579421"/>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6" name="テキスト ボックス 85">
            <a:extLst>
              <a:ext uri="{FF2B5EF4-FFF2-40B4-BE49-F238E27FC236}">
                <a16:creationId xmlns:a16="http://schemas.microsoft.com/office/drawing/2014/main" id="{94711448-9601-4040-B7FA-C50CA2CA877B}"/>
              </a:ext>
            </a:extLst>
          </p:cNvPr>
          <p:cNvSpPr txBox="1"/>
          <p:nvPr/>
        </p:nvSpPr>
        <p:spPr>
          <a:xfrm>
            <a:off x="8969241" y="2579421"/>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7" name="テキスト ボックス 86">
            <a:extLst>
              <a:ext uri="{FF2B5EF4-FFF2-40B4-BE49-F238E27FC236}">
                <a16:creationId xmlns:a16="http://schemas.microsoft.com/office/drawing/2014/main" id="{F5AA68F4-FB30-C449-92D2-C074C6D74099}"/>
              </a:ext>
            </a:extLst>
          </p:cNvPr>
          <p:cNvSpPr txBox="1"/>
          <p:nvPr/>
        </p:nvSpPr>
        <p:spPr>
          <a:xfrm>
            <a:off x="7185151" y="3076564"/>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8" name="テキスト ボックス 87">
            <a:extLst>
              <a:ext uri="{FF2B5EF4-FFF2-40B4-BE49-F238E27FC236}">
                <a16:creationId xmlns:a16="http://schemas.microsoft.com/office/drawing/2014/main" id="{56F37278-27B8-A64E-84AB-709384C3D3EE}"/>
              </a:ext>
            </a:extLst>
          </p:cNvPr>
          <p:cNvSpPr txBox="1"/>
          <p:nvPr/>
        </p:nvSpPr>
        <p:spPr>
          <a:xfrm>
            <a:off x="7777147" y="3076564"/>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0" name="テキスト ボックス 89">
            <a:extLst>
              <a:ext uri="{FF2B5EF4-FFF2-40B4-BE49-F238E27FC236}">
                <a16:creationId xmlns:a16="http://schemas.microsoft.com/office/drawing/2014/main" id="{741013F9-F71D-D444-8D7B-D1560E66B8A0}"/>
              </a:ext>
            </a:extLst>
          </p:cNvPr>
          <p:cNvSpPr txBox="1"/>
          <p:nvPr/>
        </p:nvSpPr>
        <p:spPr>
          <a:xfrm>
            <a:off x="8377246" y="3076564"/>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1" name="テキスト ボックス 90">
            <a:extLst>
              <a:ext uri="{FF2B5EF4-FFF2-40B4-BE49-F238E27FC236}">
                <a16:creationId xmlns:a16="http://schemas.microsoft.com/office/drawing/2014/main" id="{E27AC182-88A6-0E40-B15D-FC8EFA562CDE}"/>
              </a:ext>
            </a:extLst>
          </p:cNvPr>
          <p:cNvSpPr txBox="1"/>
          <p:nvPr/>
        </p:nvSpPr>
        <p:spPr>
          <a:xfrm>
            <a:off x="8969241" y="3076564"/>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2" name="テキスト ボックス 91">
            <a:extLst>
              <a:ext uri="{FF2B5EF4-FFF2-40B4-BE49-F238E27FC236}">
                <a16:creationId xmlns:a16="http://schemas.microsoft.com/office/drawing/2014/main" id="{BA43C86F-ABA6-074E-9C9E-DE15CBA7B75D}"/>
              </a:ext>
            </a:extLst>
          </p:cNvPr>
          <p:cNvSpPr txBox="1"/>
          <p:nvPr/>
        </p:nvSpPr>
        <p:spPr>
          <a:xfrm>
            <a:off x="7182448" y="357370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3" name="テキスト ボックス 92">
            <a:extLst>
              <a:ext uri="{FF2B5EF4-FFF2-40B4-BE49-F238E27FC236}">
                <a16:creationId xmlns:a16="http://schemas.microsoft.com/office/drawing/2014/main" id="{627B81FE-52F8-8048-AD7D-A2D91B275DFB}"/>
              </a:ext>
            </a:extLst>
          </p:cNvPr>
          <p:cNvSpPr txBox="1"/>
          <p:nvPr/>
        </p:nvSpPr>
        <p:spPr>
          <a:xfrm>
            <a:off x="7774443" y="357370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9EB71979-2CA3-5949-843A-C0D67DA4CD41}"/>
              </a:ext>
            </a:extLst>
          </p:cNvPr>
          <p:cNvSpPr txBox="1"/>
          <p:nvPr/>
        </p:nvSpPr>
        <p:spPr>
          <a:xfrm>
            <a:off x="8374542" y="3573707"/>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5" name="テキスト ボックス 94">
            <a:extLst>
              <a:ext uri="{FF2B5EF4-FFF2-40B4-BE49-F238E27FC236}">
                <a16:creationId xmlns:a16="http://schemas.microsoft.com/office/drawing/2014/main" id="{D20A305D-062C-8F43-B9C7-320FA522FD87}"/>
              </a:ext>
            </a:extLst>
          </p:cNvPr>
          <p:cNvSpPr txBox="1"/>
          <p:nvPr/>
        </p:nvSpPr>
        <p:spPr>
          <a:xfrm>
            <a:off x="8966537" y="3573707"/>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1D4CA095-26B2-2F43-B1B3-88853CE09768}"/>
              </a:ext>
            </a:extLst>
          </p:cNvPr>
          <p:cNvSpPr txBox="1"/>
          <p:nvPr/>
        </p:nvSpPr>
        <p:spPr>
          <a:xfrm>
            <a:off x="7182448" y="407084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F8398F56-583C-B84D-BB88-9A550E1FF819}"/>
              </a:ext>
            </a:extLst>
          </p:cNvPr>
          <p:cNvSpPr txBox="1"/>
          <p:nvPr/>
        </p:nvSpPr>
        <p:spPr>
          <a:xfrm>
            <a:off x="7774443" y="407084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9" name="テキスト ボックス 98">
            <a:extLst>
              <a:ext uri="{FF2B5EF4-FFF2-40B4-BE49-F238E27FC236}">
                <a16:creationId xmlns:a16="http://schemas.microsoft.com/office/drawing/2014/main" id="{A388DEE6-8CF0-A04C-9A2E-047A119A965D}"/>
              </a:ext>
            </a:extLst>
          </p:cNvPr>
          <p:cNvSpPr txBox="1"/>
          <p:nvPr/>
        </p:nvSpPr>
        <p:spPr>
          <a:xfrm>
            <a:off x="8374542" y="4070849"/>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33ECEFFC-5735-5C48-9D76-3422B0979791}"/>
              </a:ext>
            </a:extLst>
          </p:cNvPr>
          <p:cNvSpPr txBox="1"/>
          <p:nvPr/>
        </p:nvSpPr>
        <p:spPr>
          <a:xfrm>
            <a:off x="8966537" y="4089242"/>
            <a:ext cx="589296" cy="246221"/>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1" name="テキスト ボックス 100">
            <a:extLst>
              <a:ext uri="{FF2B5EF4-FFF2-40B4-BE49-F238E27FC236}">
                <a16:creationId xmlns:a16="http://schemas.microsoft.com/office/drawing/2014/main" id="{88F80C9A-583A-A94B-8F66-DF02B8F48389}"/>
              </a:ext>
            </a:extLst>
          </p:cNvPr>
          <p:cNvSpPr txBox="1"/>
          <p:nvPr/>
        </p:nvSpPr>
        <p:spPr>
          <a:xfrm>
            <a:off x="7189928" y="4567992"/>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8D2C7E26-D0AE-6440-A980-175C3F6E728C}"/>
              </a:ext>
            </a:extLst>
          </p:cNvPr>
          <p:cNvSpPr txBox="1"/>
          <p:nvPr/>
        </p:nvSpPr>
        <p:spPr>
          <a:xfrm>
            <a:off x="7781923" y="4567992"/>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4" name="テキスト ボックス 103">
            <a:extLst>
              <a:ext uri="{FF2B5EF4-FFF2-40B4-BE49-F238E27FC236}">
                <a16:creationId xmlns:a16="http://schemas.microsoft.com/office/drawing/2014/main" id="{D18FD690-276F-A846-8CCF-DFFC4E6E5F2C}"/>
              </a:ext>
            </a:extLst>
          </p:cNvPr>
          <p:cNvSpPr txBox="1"/>
          <p:nvPr/>
        </p:nvSpPr>
        <p:spPr>
          <a:xfrm>
            <a:off x="8382022" y="4567992"/>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5" name="テキスト ボックス 104">
            <a:extLst>
              <a:ext uri="{FF2B5EF4-FFF2-40B4-BE49-F238E27FC236}">
                <a16:creationId xmlns:a16="http://schemas.microsoft.com/office/drawing/2014/main" id="{15F5A06F-2E32-8D4D-8E0E-AA3D1E3DF9E5}"/>
              </a:ext>
            </a:extLst>
          </p:cNvPr>
          <p:cNvSpPr txBox="1"/>
          <p:nvPr/>
        </p:nvSpPr>
        <p:spPr>
          <a:xfrm>
            <a:off x="8974017" y="4586385"/>
            <a:ext cx="589296" cy="246221"/>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6" name="テキスト ボックス 105">
            <a:extLst>
              <a:ext uri="{FF2B5EF4-FFF2-40B4-BE49-F238E27FC236}">
                <a16:creationId xmlns:a16="http://schemas.microsoft.com/office/drawing/2014/main" id="{822E6595-BBD9-564C-86E8-44B237BC8FEE}"/>
              </a:ext>
            </a:extLst>
          </p:cNvPr>
          <p:cNvSpPr txBox="1"/>
          <p:nvPr/>
        </p:nvSpPr>
        <p:spPr>
          <a:xfrm>
            <a:off x="7189928" y="5065135"/>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7" name="テキスト ボックス 106">
            <a:extLst>
              <a:ext uri="{FF2B5EF4-FFF2-40B4-BE49-F238E27FC236}">
                <a16:creationId xmlns:a16="http://schemas.microsoft.com/office/drawing/2014/main" id="{EDD16BC3-4F4F-794C-82DB-A8D93362AEE3}"/>
              </a:ext>
            </a:extLst>
          </p:cNvPr>
          <p:cNvSpPr txBox="1"/>
          <p:nvPr/>
        </p:nvSpPr>
        <p:spPr>
          <a:xfrm>
            <a:off x="7781923" y="5065135"/>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8" name="テキスト ボックス 107">
            <a:extLst>
              <a:ext uri="{FF2B5EF4-FFF2-40B4-BE49-F238E27FC236}">
                <a16:creationId xmlns:a16="http://schemas.microsoft.com/office/drawing/2014/main" id="{8102BB0D-28F5-7E42-8615-B6DA0874D186}"/>
              </a:ext>
            </a:extLst>
          </p:cNvPr>
          <p:cNvSpPr txBox="1"/>
          <p:nvPr/>
        </p:nvSpPr>
        <p:spPr>
          <a:xfrm>
            <a:off x="8382022" y="5065135"/>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9" name="テキスト ボックス 108">
            <a:extLst>
              <a:ext uri="{FF2B5EF4-FFF2-40B4-BE49-F238E27FC236}">
                <a16:creationId xmlns:a16="http://schemas.microsoft.com/office/drawing/2014/main" id="{3694BAE4-A5FD-0C47-B63E-930EEC2D0F68}"/>
              </a:ext>
            </a:extLst>
          </p:cNvPr>
          <p:cNvSpPr txBox="1"/>
          <p:nvPr/>
        </p:nvSpPr>
        <p:spPr>
          <a:xfrm>
            <a:off x="8974017" y="5065135"/>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1" name="テキスト ボックス 110">
            <a:extLst>
              <a:ext uri="{FF2B5EF4-FFF2-40B4-BE49-F238E27FC236}">
                <a16:creationId xmlns:a16="http://schemas.microsoft.com/office/drawing/2014/main" id="{2D84415B-AB5F-DE44-8A46-EA731547FC43}"/>
              </a:ext>
            </a:extLst>
          </p:cNvPr>
          <p:cNvSpPr txBox="1"/>
          <p:nvPr/>
        </p:nvSpPr>
        <p:spPr>
          <a:xfrm>
            <a:off x="7195329" y="556227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2" name="テキスト ボックス 111">
            <a:extLst>
              <a:ext uri="{FF2B5EF4-FFF2-40B4-BE49-F238E27FC236}">
                <a16:creationId xmlns:a16="http://schemas.microsoft.com/office/drawing/2014/main" id="{98933E31-824A-9E43-B0FA-803B8D3EB4C4}"/>
              </a:ext>
            </a:extLst>
          </p:cNvPr>
          <p:cNvSpPr txBox="1"/>
          <p:nvPr/>
        </p:nvSpPr>
        <p:spPr>
          <a:xfrm>
            <a:off x="7787324" y="556227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3" name="テキスト ボックス 112">
            <a:extLst>
              <a:ext uri="{FF2B5EF4-FFF2-40B4-BE49-F238E27FC236}">
                <a16:creationId xmlns:a16="http://schemas.microsoft.com/office/drawing/2014/main" id="{94B57F0D-E053-1442-A014-A08423884BE4}"/>
              </a:ext>
            </a:extLst>
          </p:cNvPr>
          <p:cNvSpPr txBox="1"/>
          <p:nvPr/>
        </p:nvSpPr>
        <p:spPr>
          <a:xfrm>
            <a:off x="8387423" y="556227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256D4028-ACB3-DC48-B4A8-426D7DE6F8A6}"/>
              </a:ext>
            </a:extLst>
          </p:cNvPr>
          <p:cNvSpPr txBox="1"/>
          <p:nvPr/>
        </p:nvSpPr>
        <p:spPr>
          <a:xfrm>
            <a:off x="8979418" y="5562277"/>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9</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5" name="テキスト ボックス 114">
            <a:extLst>
              <a:ext uri="{FF2B5EF4-FFF2-40B4-BE49-F238E27FC236}">
                <a16:creationId xmlns:a16="http://schemas.microsoft.com/office/drawing/2014/main" id="{5CCCD52E-F6DE-D346-8075-3F87B6486C5F}"/>
              </a:ext>
            </a:extLst>
          </p:cNvPr>
          <p:cNvSpPr txBox="1"/>
          <p:nvPr/>
        </p:nvSpPr>
        <p:spPr>
          <a:xfrm>
            <a:off x="7195329" y="6059420"/>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6" name="テキスト ボックス 115">
            <a:extLst>
              <a:ext uri="{FF2B5EF4-FFF2-40B4-BE49-F238E27FC236}">
                <a16:creationId xmlns:a16="http://schemas.microsoft.com/office/drawing/2014/main" id="{373DF5BD-CD5A-5B49-84A4-7A1B227CC0CE}"/>
              </a:ext>
            </a:extLst>
          </p:cNvPr>
          <p:cNvSpPr txBox="1"/>
          <p:nvPr/>
        </p:nvSpPr>
        <p:spPr>
          <a:xfrm>
            <a:off x="7787324" y="6059420"/>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8" name="テキスト ボックス 117">
            <a:extLst>
              <a:ext uri="{FF2B5EF4-FFF2-40B4-BE49-F238E27FC236}">
                <a16:creationId xmlns:a16="http://schemas.microsoft.com/office/drawing/2014/main" id="{93CFF11B-07EB-E84A-88AB-43300B66C7D6}"/>
              </a:ext>
            </a:extLst>
          </p:cNvPr>
          <p:cNvSpPr txBox="1"/>
          <p:nvPr/>
        </p:nvSpPr>
        <p:spPr>
          <a:xfrm>
            <a:off x="8387423" y="6059420"/>
            <a:ext cx="589296" cy="283007"/>
          </a:xfrm>
          <a:prstGeom prst="rect">
            <a:avLst/>
          </a:prstGeom>
          <a:noFill/>
        </p:spPr>
        <p:txBody>
          <a:bodyPr wrap="squar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9" name="テキスト ボックス 118">
            <a:extLst>
              <a:ext uri="{FF2B5EF4-FFF2-40B4-BE49-F238E27FC236}">
                <a16:creationId xmlns:a16="http://schemas.microsoft.com/office/drawing/2014/main" id="{21E21534-C1C4-A047-A5A9-771BB3422273}"/>
              </a:ext>
            </a:extLst>
          </p:cNvPr>
          <p:cNvSpPr txBox="1"/>
          <p:nvPr/>
        </p:nvSpPr>
        <p:spPr>
          <a:xfrm>
            <a:off x="8979418" y="6059420"/>
            <a:ext cx="589296" cy="283007"/>
          </a:xfrm>
          <a:prstGeom prst="rect">
            <a:avLst/>
          </a:prstGeom>
          <a:noFill/>
        </p:spPr>
        <p:txBody>
          <a:bodyPr wrap="square" rtlCol="0" anchor="ctr">
            <a:spAutoFit/>
          </a:bodyPr>
          <a:lstStyle/>
          <a:p>
            <a:pPr algn="ct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0" name="テキスト ボックス 119">
            <a:extLst>
              <a:ext uri="{FF2B5EF4-FFF2-40B4-BE49-F238E27FC236}">
                <a16:creationId xmlns:a16="http://schemas.microsoft.com/office/drawing/2014/main" id="{D38621A1-91B2-6C48-A68E-270387B84588}"/>
              </a:ext>
            </a:extLst>
          </p:cNvPr>
          <p:cNvSpPr txBox="1"/>
          <p:nvPr/>
        </p:nvSpPr>
        <p:spPr>
          <a:xfrm>
            <a:off x="522106" y="1594651"/>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xxx-xxx1</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1" name="テキスト ボックス 120">
            <a:extLst>
              <a:ext uri="{FF2B5EF4-FFF2-40B4-BE49-F238E27FC236}">
                <a16:creationId xmlns:a16="http://schemas.microsoft.com/office/drawing/2014/main" id="{32EB474E-C4BE-3943-BDFF-709E4C38F69E}"/>
              </a:ext>
            </a:extLst>
          </p:cNvPr>
          <p:cNvSpPr txBox="1"/>
          <p:nvPr/>
        </p:nvSpPr>
        <p:spPr>
          <a:xfrm>
            <a:off x="522106" y="2093792"/>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xxx-xxx2</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6" name="テキスト ボックス 125">
            <a:extLst>
              <a:ext uri="{FF2B5EF4-FFF2-40B4-BE49-F238E27FC236}">
                <a16:creationId xmlns:a16="http://schemas.microsoft.com/office/drawing/2014/main" id="{29876696-0BF8-F742-A2D7-B4D28500E10F}"/>
              </a:ext>
            </a:extLst>
          </p:cNvPr>
          <p:cNvSpPr txBox="1"/>
          <p:nvPr/>
        </p:nvSpPr>
        <p:spPr>
          <a:xfrm>
            <a:off x="522106" y="2592934"/>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xxx-xxx3</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7" name="テキスト ボックス 126">
            <a:extLst>
              <a:ext uri="{FF2B5EF4-FFF2-40B4-BE49-F238E27FC236}">
                <a16:creationId xmlns:a16="http://schemas.microsoft.com/office/drawing/2014/main" id="{7CC3DC35-9D1B-E744-8F88-40863C2C9FAF}"/>
              </a:ext>
            </a:extLst>
          </p:cNvPr>
          <p:cNvSpPr txBox="1"/>
          <p:nvPr/>
        </p:nvSpPr>
        <p:spPr>
          <a:xfrm>
            <a:off x="522106" y="3092075"/>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xxx-xxx4</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8" name="テキスト ボックス 127">
            <a:extLst>
              <a:ext uri="{FF2B5EF4-FFF2-40B4-BE49-F238E27FC236}">
                <a16:creationId xmlns:a16="http://schemas.microsoft.com/office/drawing/2014/main" id="{7256A532-4739-A04E-9F4C-57A57020E09E}"/>
              </a:ext>
            </a:extLst>
          </p:cNvPr>
          <p:cNvSpPr txBox="1"/>
          <p:nvPr/>
        </p:nvSpPr>
        <p:spPr>
          <a:xfrm>
            <a:off x="522106" y="3591217"/>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xxx-xxx5</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9" name="テキスト ボックス 128">
            <a:extLst>
              <a:ext uri="{FF2B5EF4-FFF2-40B4-BE49-F238E27FC236}">
                <a16:creationId xmlns:a16="http://schemas.microsoft.com/office/drawing/2014/main" id="{DDFCFFE9-DFBD-0C48-AC95-1FDDEA5D170B}"/>
              </a:ext>
            </a:extLst>
          </p:cNvPr>
          <p:cNvSpPr txBox="1"/>
          <p:nvPr/>
        </p:nvSpPr>
        <p:spPr>
          <a:xfrm>
            <a:off x="522106" y="4090358"/>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xxx-xxx6</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1" name="テキスト ボックス 130">
            <a:extLst>
              <a:ext uri="{FF2B5EF4-FFF2-40B4-BE49-F238E27FC236}">
                <a16:creationId xmlns:a16="http://schemas.microsoft.com/office/drawing/2014/main" id="{7154ADBE-A947-1241-958D-5B7CED05FBA9}"/>
              </a:ext>
            </a:extLst>
          </p:cNvPr>
          <p:cNvSpPr txBox="1"/>
          <p:nvPr/>
        </p:nvSpPr>
        <p:spPr>
          <a:xfrm>
            <a:off x="522106" y="4589500"/>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xxx-xxx7</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2" name="テキスト ボックス 131">
            <a:extLst>
              <a:ext uri="{FF2B5EF4-FFF2-40B4-BE49-F238E27FC236}">
                <a16:creationId xmlns:a16="http://schemas.microsoft.com/office/drawing/2014/main" id="{780594DF-4AF2-FC42-B91B-AC904C75BFB3}"/>
              </a:ext>
            </a:extLst>
          </p:cNvPr>
          <p:cNvSpPr txBox="1"/>
          <p:nvPr/>
        </p:nvSpPr>
        <p:spPr>
          <a:xfrm>
            <a:off x="522106" y="5088641"/>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xxx-xxx8</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9" name="テキスト ボックス 138">
            <a:extLst>
              <a:ext uri="{FF2B5EF4-FFF2-40B4-BE49-F238E27FC236}">
                <a16:creationId xmlns:a16="http://schemas.microsoft.com/office/drawing/2014/main" id="{950DF1FB-21AB-B443-BC63-3F7B0CFB7D02}"/>
              </a:ext>
            </a:extLst>
          </p:cNvPr>
          <p:cNvSpPr txBox="1"/>
          <p:nvPr/>
        </p:nvSpPr>
        <p:spPr>
          <a:xfrm>
            <a:off x="522106" y="5587783"/>
            <a:ext cx="79993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xxx-xxx9</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0" name="テキスト ボックス 139">
            <a:extLst>
              <a:ext uri="{FF2B5EF4-FFF2-40B4-BE49-F238E27FC236}">
                <a16:creationId xmlns:a16="http://schemas.microsoft.com/office/drawing/2014/main" id="{AEA517F6-3EA3-1E41-A4F9-8570EAACB62A}"/>
              </a:ext>
            </a:extLst>
          </p:cNvPr>
          <p:cNvSpPr txBox="1"/>
          <p:nvPr/>
        </p:nvSpPr>
        <p:spPr>
          <a:xfrm>
            <a:off x="516938" y="6086925"/>
            <a:ext cx="810276" cy="283007"/>
          </a:xfrm>
          <a:prstGeom prst="rect">
            <a:avLst/>
          </a:prstGeom>
          <a:noFill/>
        </p:spPr>
        <p:txBody>
          <a:bodyPr wrap="none" rtlCol="0" anchor="ctr">
            <a:spAutoFit/>
          </a:bodyPr>
          <a:lstStyle/>
          <a:p>
            <a:pPr algn="ct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xxx-xx10</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85983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テキスト ボックス 84">
            <a:extLst>
              <a:ext uri="{FF2B5EF4-FFF2-40B4-BE49-F238E27FC236}">
                <a16:creationId xmlns:a16="http://schemas.microsoft.com/office/drawing/2014/main" id="{2F7ED1B2-D424-8F47-9C75-363F8C8E26C7}"/>
              </a:ext>
            </a:extLst>
          </p:cNvPr>
          <p:cNvSpPr txBox="1"/>
          <p:nvPr/>
        </p:nvSpPr>
        <p:spPr>
          <a:xfrm>
            <a:off x="463308" y="238540"/>
            <a:ext cx="157447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15_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ペルソナシート</a:t>
            </a:r>
          </a:p>
        </p:txBody>
      </p:sp>
      <p:sp>
        <p:nvSpPr>
          <p:cNvPr id="71" name="正方形/長方形 70"/>
          <p:cNvSpPr/>
          <p:nvPr/>
        </p:nvSpPr>
        <p:spPr>
          <a:xfrm>
            <a:off x="4950486" y="4144051"/>
            <a:ext cx="1003417" cy="2346201"/>
          </a:xfrm>
          <a:prstGeom prst="rect">
            <a:avLst/>
          </a:prstGeom>
          <a:solidFill>
            <a:srgbClr val="EEEC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348834" y="4144051"/>
            <a:ext cx="1019990" cy="2346201"/>
          </a:xfrm>
          <a:prstGeom prst="rect">
            <a:avLst/>
          </a:prstGeom>
          <a:solidFill>
            <a:srgbClr val="EEEC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3512459" y="686425"/>
            <a:ext cx="1019994" cy="345762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テキスト ボックス 43"/>
          <p:cNvSpPr txBox="1"/>
          <p:nvPr/>
        </p:nvSpPr>
        <p:spPr>
          <a:xfrm>
            <a:off x="3524003" y="895977"/>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家族構成</a:t>
            </a:r>
            <a:endParaRPr kumimoji="1" lang="ja-JP" altLang="en-US" sz="1000" dirty="0">
              <a:solidFill>
                <a:schemeClr val="tx1">
                  <a:lumMod val="75000"/>
                  <a:lumOff val="25000"/>
                </a:schemeClr>
              </a:solidFill>
              <a:latin typeface="メイリオ"/>
              <a:ea typeface="メイリオ"/>
              <a:cs typeface="メイリオ"/>
            </a:endParaRPr>
          </a:p>
        </p:txBody>
      </p:sp>
      <p:cxnSp>
        <p:nvCxnSpPr>
          <p:cNvPr id="45" name="直線コネクタ 44"/>
          <p:cNvCxnSpPr/>
          <p:nvPr/>
        </p:nvCxnSpPr>
        <p:spPr>
          <a:xfrm>
            <a:off x="4527948" y="686426"/>
            <a:ext cx="4505" cy="3457626"/>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524003" y="2279028"/>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趣味</a:t>
            </a:r>
            <a:endParaRPr kumimoji="1" lang="ja-JP" altLang="en-US" sz="1200" dirty="0">
              <a:solidFill>
                <a:schemeClr val="tx1">
                  <a:lumMod val="75000"/>
                  <a:lumOff val="25000"/>
                </a:schemeClr>
              </a:solidFill>
              <a:latin typeface="メイリオ"/>
              <a:ea typeface="メイリオ"/>
              <a:cs typeface="メイリオ"/>
            </a:endParaRPr>
          </a:p>
        </p:txBody>
      </p:sp>
      <p:sp>
        <p:nvSpPr>
          <p:cNvPr id="47" name="テキスト ボックス 46"/>
          <p:cNvSpPr txBox="1"/>
          <p:nvPr/>
        </p:nvSpPr>
        <p:spPr>
          <a:xfrm>
            <a:off x="3524004" y="3576945"/>
            <a:ext cx="996668"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好きな雑誌</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やメディア</a:t>
            </a:r>
            <a:endParaRPr kumimoji="1" lang="ja-JP" altLang="en-US" sz="1200" dirty="0">
              <a:solidFill>
                <a:schemeClr val="tx1">
                  <a:lumMod val="75000"/>
                  <a:lumOff val="25000"/>
                </a:schemeClr>
              </a:solidFill>
              <a:latin typeface="メイリオ"/>
              <a:ea typeface="メイリオ"/>
              <a:cs typeface="メイリオ"/>
            </a:endParaRPr>
          </a:p>
        </p:txBody>
      </p:sp>
      <p:sp>
        <p:nvSpPr>
          <p:cNvPr id="48" name="テキスト ボックス 47"/>
          <p:cNvSpPr txBox="1"/>
          <p:nvPr/>
        </p:nvSpPr>
        <p:spPr>
          <a:xfrm>
            <a:off x="3531280" y="1587502"/>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居住地</a:t>
            </a:r>
            <a:endParaRPr kumimoji="1" lang="ja-JP" altLang="en-US" sz="1000" dirty="0">
              <a:solidFill>
                <a:schemeClr val="tx1">
                  <a:lumMod val="75000"/>
                  <a:lumOff val="25000"/>
                </a:schemeClr>
              </a:solidFill>
              <a:latin typeface="メイリオ"/>
              <a:ea typeface="メイリオ"/>
              <a:cs typeface="メイリオ"/>
            </a:endParaRPr>
          </a:p>
        </p:txBody>
      </p:sp>
      <p:sp>
        <p:nvSpPr>
          <p:cNvPr id="49" name="テキスト ボックス 48"/>
          <p:cNvSpPr txBox="1"/>
          <p:nvPr/>
        </p:nvSpPr>
        <p:spPr>
          <a:xfrm>
            <a:off x="3535785" y="2885420"/>
            <a:ext cx="996668"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休日の</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過ごし方</a:t>
            </a:r>
            <a:endParaRPr kumimoji="1" lang="ja-JP" altLang="en-US" sz="1200" dirty="0">
              <a:solidFill>
                <a:schemeClr val="tx1">
                  <a:lumMod val="75000"/>
                  <a:lumOff val="25000"/>
                </a:schemeClr>
              </a:solidFill>
              <a:latin typeface="メイリオ"/>
              <a:ea typeface="メイリオ"/>
              <a:cs typeface="メイリオ"/>
            </a:endParaRPr>
          </a:p>
        </p:txBody>
      </p:sp>
      <p:sp>
        <p:nvSpPr>
          <p:cNvPr id="5" name="正方形/長方形 4"/>
          <p:cNvSpPr/>
          <p:nvPr/>
        </p:nvSpPr>
        <p:spPr>
          <a:xfrm>
            <a:off x="353868" y="686425"/>
            <a:ext cx="1003417" cy="345762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48835" y="895976"/>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sp>
        <p:nvSpPr>
          <p:cNvPr id="52" name="正方形/長方形 51"/>
          <p:cNvSpPr/>
          <p:nvPr/>
        </p:nvSpPr>
        <p:spPr>
          <a:xfrm>
            <a:off x="6676086" y="686424"/>
            <a:ext cx="2876056" cy="40207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テキスト ボックス 55"/>
          <p:cNvSpPr txBox="1"/>
          <p:nvPr/>
        </p:nvSpPr>
        <p:spPr>
          <a:xfrm>
            <a:off x="7396992" y="751248"/>
            <a:ext cx="1434246"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ビジュアルイメージ</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58" name="直線コネクタ 57"/>
          <p:cNvCxnSpPr/>
          <p:nvPr/>
        </p:nvCxnSpPr>
        <p:spPr>
          <a:xfrm>
            <a:off x="6676086" y="1088496"/>
            <a:ext cx="287605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6676086" y="686424"/>
            <a:ext cx="0" cy="345762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1" name="直線コネクタ 60"/>
          <p:cNvCxnSpPr/>
          <p:nvPr/>
        </p:nvCxnSpPr>
        <p:spPr>
          <a:xfrm>
            <a:off x="1352780" y="686425"/>
            <a:ext cx="4505" cy="5803828"/>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348835" y="2279027"/>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年齢</a:t>
            </a:r>
            <a:endParaRPr kumimoji="1" lang="ja-JP" altLang="en-US" sz="1200" dirty="0">
              <a:solidFill>
                <a:schemeClr val="tx1">
                  <a:lumMod val="75000"/>
                  <a:lumOff val="25000"/>
                </a:schemeClr>
              </a:solidFill>
              <a:latin typeface="メイリオ"/>
              <a:ea typeface="メイリオ"/>
              <a:cs typeface="メイリオ"/>
            </a:endParaRPr>
          </a:p>
        </p:txBody>
      </p:sp>
      <p:sp>
        <p:nvSpPr>
          <p:cNvPr id="65" name="テキスト ボックス 64"/>
          <p:cNvSpPr txBox="1"/>
          <p:nvPr/>
        </p:nvSpPr>
        <p:spPr>
          <a:xfrm>
            <a:off x="348836" y="3662078"/>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収入</a:t>
            </a:r>
            <a:endParaRPr kumimoji="1" lang="ja-JP" altLang="en-US" sz="1200" dirty="0">
              <a:solidFill>
                <a:schemeClr val="tx1">
                  <a:lumMod val="75000"/>
                  <a:lumOff val="25000"/>
                </a:schemeClr>
              </a:solidFill>
              <a:latin typeface="メイリオ"/>
              <a:ea typeface="メイリオ"/>
              <a:cs typeface="メイリオ"/>
            </a:endParaRPr>
          </a:p>
        </p:txBody>
      </p:sp>
      <p:sp>
        <p:nvSpPr>
          <p:cNvPr id="66" name="テキスト ボックス 65"/>
          <p:cNvSpPr txBox="1"/>
          <p:nvPr/>
        </p:nvSpPr>
        <p:spPr>
          <a:xfrm>
            <a:off x="348837" y="4509257"/>
            <a:ext cx="1008449"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担当している</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主な業務</a:t>
            </a:r>
            <a:endParaRPr lang="en-US" altLang="ja-JP" sz="1000" dirty="0">
              <a:solidFill>
                <a:schemeClr val="tx1">
                  <a:lumMod val="75000"/>
                  <a:lumOff val="25000"/>
                </a:schemeClr>
              </a:solidFill>
              <a:latin typeface="メイリオ"/>
              <a:ea typeface="メイリオ"/>
              <a:cs typeface="メイリオ"/>
            </a:endParaRPr>
          </a:p>
        </p:txBody>
      </p:sp>
      <p:sp>
        <p:nvSpPr>
          <p:cNvPr id="34" name="テキスト ボックス 33"/>
          <p:cNvSpPr txBox="1"/>
          <p:nvPr/>
        </p:nvSpPr>
        <p:spPr>
          <a:xfrm>
            <a:off x="356112" y="1587501"/>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性別</a:t>
            </a:r>
            <a:endParaRPr kumimoji="1" lang="ja-JP" altLang="en-US" sz="1000" dirty="0">
              <a:solidFill>
                <a:schemeClr val="tx1">
                  <a:lumMod val="75000"/>
                  <a:lumOff val="25000"/>
                </a:schemeClr>
              </a:solidFill>
              <a:latin typeface="メイリオ"/>
              <a:ea typeface="メイリオ"/>
              <a:cs typeface="メイリオ"/>
            </a:endParaRPr>
          </a:p>
        </p:txBody>
      </p:sp>
      <p:sp>
        <p:nvSpPr>
          <p:cNvPr id="36" name="テキスト ボックス 35"/>
          <p:cNvSpPr txBox="1"/>
          <p:nvPr/>
        </p:nvSpPr>
        <p:spPr>
          <a:xfrm>
            <a:off x="360617" y="2970552"/>
            <a:ext cx="99666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職業</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8" name="直線コネクタ 37"/>
          <p:cNvCxnSpPr>
            <a:cxnSpLocks/>
          </p:cNvCxnSpPr>
          <p:nvPr/>
        </p:nvCxnSpPr>
        <p:spPr>
          <a:xfrm>
            <a:off x="360617" y="1377951"/>
            <a:ext cx="631546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a:xfrm>
            <a:off x="353868" y="2760999"/>
            <a:ext cx="6305298"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5" name="直線コネクタ 74"/>
          <p:cNvCxnSpPr>
            <a:cxnSpLocks/>
          </p:cNvCxnSpPr>
          <p:nvPr/>
        </p:nvCxnSpPr>
        <p:spPr>
          <a:xfrm>
            <a:off x="360617" y="4144051"/>
            <a:ext cx="919152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347739" y="2069475"/>
            <a:ext cx="631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44566" y="3452524"/>
            <a:ext cx="633152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3512459" y="686424"/>
            <a:ext cx="0" cy="345762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a:cxnSpLocks/>
            <a:stCxn id="69" idx="1"/>
          </p:cNvCxnSpPr>
          <p:nvPr/>
        </p:nvCxnSpPr>
        <p:spPr>
          <a:xfrm>
            <a:off x="348834" y="5317152"/>
            <a:ext cx="91867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7" name="テキスト ボックス 66"/>
          <p:cNvSpPr txBox="1"/>
          <p:nvPr/>
        </p:nvSpPr>
        <p:spPr>
          <a:xfrm>
            <a:off x="348837" y="5682359"/>
            <a:ext cx="1008449"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悩んで</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いること</a:t>
            </a:r>
            <a:endParaRPr lang="en-US" altLang="ja-JP" sz="1000" dirty="0">
              <a:solidFill>
                <a:schemeClr val="tx1">
                  <a:lumMod val="75000"/>
                  <a:lumOff val="25000"/>
                </a:schemeClr>
              </a:solidFill>
              <a:latin typeface="メイリオ"/>
              <a:ea typeface="メイリオ"/>
              <a:cs typeface="メイリオ"/>
            </a:endParaRPr>
          </a:p>
        </p:txBody>
      </p:sp>
      <p:cxnSp>
        <p:nvCxnSpPr>
          <p:cNvPr id="68" name="直線コネクタ 67"/>
          <p:cNvCxnSpPr/>
          <p:nvPr/>
        </p:nvCxnSpPr>
        <p:spPr>
          <a:xfrm>
            <a:off x="4950486" y="4144051"/>
            <a:ext cx="0" cy="234620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953903" y="4144051"/>
            <a:ext cx="0" cy="2346201"/>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p:cNvSpPr txBox="1"/>
          <p:nvPr/>
        </p:nvSpPr>
        <p:spPr>
          <a:xfrm>
            <a:off x="4950485" y="4509257"/>
            <a:ext cx="1003417" cy="442690"/>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チャレンジ</a:t>
            </a:r>
            <a:endParaRPr lang="en-US" altLang="ja-JP" sz="1000" dirty="0">
              <a:solidFill>
                <a:schemeClr val="tx1">
                  <a:lumMod val="75000"/>
                  <a:lumOff val="25000"/>
                </a:schemeClr>
              </a:solidFill>
              <a:latin typeface="メイリオ"/>
              <a:ea typeface="メイリオ"/>
              <a:cs typeface="メイリオ"/>
            </a:endParaRPr>
          </a:p>
          <a:p>
            <a:pPr algn="ctr"/>
            <a:r>
              <a:rPr kumimoji="1" lang="ja-JP" altLang="en-US" sz="1000" dirty="0">
                <a:solidFill>
                  <a:schemeClr val="tx1">
                    <a:lumMod val="75000"/>
                    <a:lumOff val="25000"/>
                  </a:schemeClr>
                </a:solidFill>
                <a:latin typeface="メイリオ"/>
                <a:ea typeface="メイリオ"/>
                <a:cs typeface="メイリオ"/>
              </a:rPr>
              <a:t>していること</a:t>
            </a:r>
            <a:endParaRPr kumimoji="1" lang="ja-JP" altLang="en-US" sz="1200" dirty="0">
              <a:solidFill>
                <a:schemeClr val="tx1">
                  <a:lumMod val="75000"/>
                  <a:lumOff val="25000"/>
                </a:schemeClr>
              </a:solidFill>
              <a:latin typeface="メイリオ"/>
              <a:ea typeface="メイリオ"/>
              <a:cs typeface="メイリオ"/>
            </a:endParaRPr>
          </a:p>
        </p:txBody>
      </p:sp>
      <p:sp>
        <p:nvSpPr>
          <p:cNvPr id="76" name="テキスト ボックス 75"/>
          <p:cNvSpPr txBox="1"/>
          <p:nvPr/>
        </p:nvSpPr>
        <p:spPr>
          <a:xfrm>
            <a:off x="4950485" y="5597226"/>
            <a:ext cx="1003417" cy="612955"/>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検索</a:t>
            </a:r>
            <a:r>
              <a:rPr lang="en-US" altLang="ja-JP" sz="1000" dirty="0">
                <a:solidFill>
                  <a:schemeClr val="tx1">
                    <a:lumMod val="75000"/>
                    <a:lumOff val="25000"/>
                  </a:schemeClr>
                </a:solidFill>
                <a:latin typeface="メイリオ"/>
                <a:ea typeface="メイリオ"/>
                <a:cs typeface="メイリオ"/>
              </a:rPr>
              <a:t>(</a:t>
            </a:r>
            <a:r>
              <a:rPr lang="ja-JP" altLang="en-US" sz="1000" dirty="0">
                <a:solidFill>
                  <a:schemeClr val="tx1">
                    <a:lumMod val="75000"/>
                    <a:lumOff val="25000"/>
                  </a:schemeClr>
                </a:solidFill>
                <a:latin typeface="メイリオ"/>
                <a:ea typeface="メイリオ"/>
                <a:cs typeface="メイリオ"/>
              </a:rPr>
              <a:t>連想</a:t>
            </a:r>
            <a:r>
              <a:rPr lang="en-US" altLang="ja-JP" sz="1000" dirty="0">
                <a:solidFill>
                  <a:schemeClr val="tx1">
                    <a:lumMod val="75000"/>
                    <a:lumOff val="25000"/>
                  </a:schemeClr>
                </a:solidFill>
                <a:latin typeface="メイリオ"/>
                <a:ea typeface="メイリオ"/>
                <a:cs typeface="メイリオ"/>
              </a:rPr>
              <a:t>)</a:t>
            </a:r>
          </a:p>
          <a:p>
            <a:pPr algn="ctr"/>
            <a:r>
              <a:rPr lang="ja-JP" altLang="en-US" sz="1000" dirty="0">
                <a:solidFill>
                  <a:schemeClr val="tx1">
                    <a:lumMod val="75000"/>
                    <a:lumOff val="25000"/>
                  </a:schemeClr>
                </a:solidFill>
                <a:latin typeface="メイリオ"/>
                <a:ea typeface="メイリオ"/>
                <a:cs typeface="メイリオ"/>
              </a:rPr>
              <a:t>している</a:t>
            </a:r>
            <a:endParaRPr lang="en-US" altLang="ja-JP" sz="1000" dirty="0">
              <a:solidFill>
                <a:schemeClr val="tx1">
                  <a:lumMod val="75000"/>
                  <a:lumOff val="25000"/>
                </a:schemeClr>
              </a:solidFill>
              <a:latin typeface="メイリオ"/>
              <a:ea typeface="メイリオ"/>
              <a:cs typeface="メイリオ"/>
            </a:endParaRPr>
          </a:p>
          <a:p>
            <a:pPr algn="ctr"/>
            <a:r>
              <a:rPr lang="ja-JP" altLang="en-US" sz="1000" dirty="0">
                <a:solidFill>
                  <a:schemeClr val="tx1">
                    <a:lumMod val="75000"/>
                    <a:lumOff val="25000"/>
                  </a:schemeClr>
                </a:solidFill>
                <a:latin typeface="メイリオ"/>
                <a:ea typeface="メイリオ"/>
                <a:cs typeface="メイリオ"/>
              </a:rPr>
              <a:t>キーワード</a:t>
            </a:r>
            <a:endParaRPr lang="en-US" altLang="ja-JP" sz="1000" dirty="0">
              <a:solidFill>
                <a:schemeClr val="tx1">
                  <a:lumMod val="75000"/>
                  <a:lumOff val="25000"/>
                </a:schemeClr>
              </a:solidFill>
              <a:latin typeface="メイリオ"/>
              <a:ea typeface="メイリオ"/>
              <a:cs typeface="メイリオ"/>
            </a:endParaRPr>
          </a:p>
        </p:txBody>
      </p:sp>
      <p:sp>
        <p:nvSpPr>
          <p:cNvPr id="86" name="正方形/長方形 85">
            <a:extLst>
              <a:ext uri="{FF2B5EF4-FFF2-40B4-BE49-F238E27FC236}">
                <a16:creationId xmlns:a16="http://schemas.microsoft.com/office/drawing/2014/main" id="{B7CBDB5D-F503-134B-A4B3-4198EF3DD383}"/>
              </a:ext>
            </a:extLst>
          </p:cNvPr>
          <p:cNvSpPr/>
          <p:nvPr/>
        </p:nvSpPr>
        <p:spPr>
          <a:xfrm>
            <a:off x="356112" y="686423"/>
            <a:ext cx="9212602"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テキスト ボックス 38">
            <a:extLst>
              <a:ext uri="{FF2B5EF4-FFF2-40B4-BE49-F238E27FC236}">
                <a16:creationId xmlns:a16="http://schemas.microsoft.com/office/drawing/2014/main" id="{61219F5B-B9F7-714F-AD9F-294C2650E7C0}"/>
              </a:ext>
            </a:extLst>
          </p:cNvPr>
          <p:cNvSpPr txBox="1"/>
          <p:nvPr/>
        </p:nvSpPr>
        <p:spPr>
          <a:xfrm>
            <a:off x="1430925" y="895792"/>
            <a:ext cx="2007897" cy="272793"/>
          </a:xfrm>
          <a:prstGeom prst="rect">
            <a:avLst/>
          </a:prstGeom>
          <a:noFill/>
        </p:spPr>
        <p:txBody>
          <a:bodyPr wrap="square" rtlCol="0" anchor="ctr">
            <a:spAutoFit/>
          </a:bodyPr>
          <a:lstStyle/>
          <a:p>
            <a:r>
              <a:rPr lang="ja-JP" altLang="en-US" sz="1000" dirty="0">
                <a:solidFill>
                  <a:schemeClr val="tx1">
                    <a:lumMod val="75000"/>
                    <a:lumOff val="25000"/>
                  </a:schemeClr>
                </a:solidFill>
                <a:latin typeface="メイリオ"/>
                <a:ea typeface="メイリオ"/>
                <a:cs typeface="メイリオ"/>
              </a:rPr>
              <a:t>田中佳子</a:t>
            </a:r>
            <a:endParaRPr kumimoji="1" lang="ja-JP" altLang="en-US" sz="1000" dirty="0">
              <a:solidFill>
                <a:schemeClr val="tx1">
                  <a:lumMod val="75000"/>
                  <a:lumOff val="25000"/>
                </a:schemeClr>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98C431F8-1E05-CA47-8EB0-A6695C66E4E0}"/>
              </a:ext>
            </a:extLst>
          </p:cNvPr>
          <p:cNvSpPr txBox="1"/>
          <p:nvPr/>
        </p:nvSpPr>
        <p:spPr>
          <a:xfrm>
            <a:off x="1430925" y="1587317"/>
            <a:ext cx="2007897" cy="272793"/>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女性</a:t>
            </a:r>
          </a:p>
        </p:txBody>
      </p:sp>
      <p:sp>
        <p:nvSpPr>
          <p:cNvPr id="42" name="テキスト ボックス 41">
            <a:extLst>
              <a:ext uri="{FF2B5EF4-FFF2-40B4-BE49-F238E27FC236}">
                <a16:creationId xmlns:a16="http://schemas.microsoft.com/office/drawing/2014/main" id="{1DB052E4-2B4B-EE47-9E0C-C1401BB44C78}"/>
              </a:ext>
            </a:extLst>
          </p:cNvPr>
          <p:cNvSpPr txBox="1"/>
          <p:nvPr/>
        </p:nvSpPr>
        <p:spPr>
          <a:xfrm>
            <a:off x="1430925" y="2278841"/>
            <a:ext cx="2007897" cy="272793"/>
          </a:xfrm>
          <a:prstGeom prst="rect">
            <a:avLst/>
          </a:prstGeom>
          <a:noFill/>
        </p:spPr>
        <p:txBody>
          <a:bodyPr wrap="square" rtlCol="0" anchor="ctr">
            <a:spAutoFit/>
          </a:bodyPr>
          <a:lstStyle/>
          <a:p>
            <a:r>
              <a:rPr kumimoji="1" lang="en-US" altLang="ja-JP" sz="1000" dirty="0">
                <a:solidFill>
                  <a:schemeClr val="tx1">
                    <a:lumMod val="75000"/>
                    <a:lumOff val="25000"/>
                  </a:schemeClr>
                </a:solidFill>
                <a:latin typeface="メイリオ"/>
                <a:ea typeface="メイリオ"/>
                <a:cs typeface="メイリオ"/>
              </a:rPr>
              <a:t>41</a:t>
            </a:r>
            <a:r>
              <a:rPr kumimoji="1" lang="ja-JP" altLang="en-US" sz="1000" dirty="0">
                <a:solidFill>
                  <a:schemeClr val="tx1">
                    <a:lumMod val="75000"/>
                    <a:lumOff val="25000"/>
                  </a:schemeClr>
                </a:solidFill>
                <a:latin typeface="メイリオ"/>
                <a:ea typeface="メイリオ"/>
                <a:cs typeface="メイリオ"/>
              </a:rPr>
              <a:t>歳</a:t>
            </a:r>
          </a:p>
        </p:txBody>
      </p:sp>
      <p:sp>
        <p:nvSpPr>
          <p:cNvPr id="50" name="テキスト ボックス 49">
            <a:extLst>
              <a:ext uri="{FF2B5EF4-FFF2-40B4-BE49-F238E27FC236}">
                <a16:creationId xmlns:a16="http://schemas.microsoft.com/office/drawing/2014/main" id="{23812B15-6289-A247-B991-75C226794E90}"/>
              </a:ext>
            </a:extLst>
          </p:cNvPr>
          <p:cNvSpPr txBox="1"/>
          <p:nvPr/>
        </p:nvSpPr>
        <p:spPr>
          <a:xfrm>
            <a:off x="1430925" y="2970549"/>
            <a:ext cx="2007897" cy="272424"/>
          </a:xfrm>
          <a:prstGeom prst="rect">
            <a:avLst/>
          </a:prstGeom>
          <a:noFill/>
        </p:spPr>
        <p:txBody>
          <a:bodyPr wrap="square" rtlCol="0" anchor="ctr">
            <a:spAutoFit/>
          </a:bodyPr>
          <a:lstStyle/>
          <a:p>
            <a:r>
              <a:rPr lang="ja-JP" altLang="en-US" sz="1000" dirty="0">
                <a:solidFill>
                  <a:schemeClr val="tx1">
                    <a:lumMod val="75000"/>
                    <a:lumOff val="25000"/>
                  </a:schemeClr>
                </a:solidFill>
                <a:latin typeface="メイリオ"/>
                <a:ea typeface="メイリオ"/>
                <a:cs typeface="メイリオ"/>
              </a:rPr>
              <a:t>保険会社の営業</a:t>
            </a:r>
            <a:endParaRPr kumimoji="1" lang="ja-JP" altLang="en-US" sz="1000" dirty="0">
              <a:solidFill>
                <a:schemeClr val="tx1">
                  <a:lumMod val="75000"/>
                  <a:lumOff val="25000"/>
                </a:schemeClr>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226F4A97-7006-2F40-BF70-A54BDC4FE5D0}"/>
              </a:ext>
            </a:extLst>
          </p:cNvPr>
          <p:cNvSpPr txBox="1"/>
          <p:nvPr/>
        </p:nvSpPr>
        <p:spPr>
          <a:xfrm>
            <a:off x="1430925" y="3661890"/>
            <a:ext cx="2007897" cy="272793"/>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年収</a:t>
            </a:r>
            <a:r>
              <a:rPr kumimoji="1" lang="en-US" altLang="ja-JP" sz="1000" dirty="0">
                <a:solidFill>
                  <a:schemeClr val="tx1">
                    <a:lumMod val="75000"/>
                    <a:lumOff val="25000"/>
                  </a:schemeClr>
                </a:solidFill>
                <a:latin typeface="メイリオ"/>
                <a:ea typeface="メイリオ"/>
                <a:cs typeface="メイリオ"/>
              </a:rPr>
              <a:t>600</a:t>
            </a:r>
            <a:r>
              <a:rPr kumimoji="1" lang="ja-JP" altLang="en-US" sz="1000" dirty="0">
                <a:solidFill>
                  <a:schemeClr val="tx1">
                    <a:lumMod val="75000"/>
                    <a:lumOff val="25000"/>
                  </a:schemeClr>
                </a:solidFill>
                <a:latin typeface="メイリオ"/>
                <a:ea typeface="メイリオ"/>
                <a:cs typeface="メイリオ"/>
              </a:rPr>
              <a:t>万円</a:t>
            </a:r>
          </a:p>
        </p:txBody>
      </p:sp>
      <p:sp>
        <p:nvSpPr>
          <p:cNvPr id="53" name="テキスト ボックス 52">
            <a:extLst>
              <a:ext uri="{FF2B5EF4-FFF2-40B4-BE49-F238E27FC236}">
                <a16:creationId xmlns:a16="http://schemas.microsoft.com/office/drawing/2014/main" id="{EE9FC1F8-3707-F54E-BF37-5A623E5F21D9}"/>
              </a:ext>
            </a:extLst>
          </p:cNvPr>
          <p:cNvSpPr txBox="1"/>
          <p:nvPr/>
        </p:nvSpPr>
        <p:spPr>
          <a:xfrm>
            <a:off x="4691590" y="801355"/>
            <a:ext cx="1825360" cy="461665"/>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夫、娘</a:t>
            </a:r>
            <a:r>
              <a:rPr kumimoji="1" lang="en-US" altLang="ja-JP" sz="1000" dirty="0">
                <a:solidFill>
                  <a:schemeClr val="tx1">
                    <a:lumMod val="75000"/>
                    <a:lumOff val="25000"/>
                  </a:schemeClr>
                </a:solidFill>
                <a:latin typeface="メイリオ"/>
                <a:ea typeface="メイリオ"/>
                <a:cs typeface="メイリオ"/>
              </a:rPr>
              <a:t>1</a:t>
            </a:r>
            <a:r>
              <a:rPr kumimoji="1" lang="ja-JP" altLang="en-US" sz="1000" dirty="0">
                <a:solidFill>
                  <a:schemeClr val="tx1">
                    <a:lumMod val="75000"/>
                    <a:lumOff val="25000"/>
                  </a:schemeClr>
                </a:solidFill>
                <a:latin typeface="メイリオ"/>
                <a:ea typeface="メイリオ"/>
                <a:cs typeface="メイリオ"/>
              </a:rPr>
              <a:t>、息子</a:t>
            </a:r>
            <a:r>
              <a:rPr kumimoji="1" lang="en-US" altLang="ja-JP" sz="1000" dirty="0">
                <a:solidFill>
                  <a:schemeClr val="tx1">
                    <a:lumMod val="75000"/>
                    <a:lumOff val="25000"/>
                  </a:schemeClr>
                </a:solidFill>
                <a:latin typeface="メイリオ"/>
                <a:ea typeface="メイリオ"/>
                <a:cs typeface="メイリオ"/>
              </a:rPr>
              <a:t>1</a:t>
            </a:r>
          </a:p>
          <a:p>
            <a:r>
              <a:rPr lang="en-US" altLang="ja-JP" sz="700" dirty="0">
                <a:solidFill>
                  <a:schemeClr val="tx1">
                    <a:lumMod val="75000"/>
                    <a:lumOff val="25000"/>
                  </a:schemeClr>
                </a:solidFill>
                <a:latin typeface="メイリオ"/>
                <a:ea typeface="メイリオ"/>
                <a:cs typeface="メイリオ"/>
              </a:rPr>
              <a:t>(</a:t>
            </a:r>
            <a:r>
              <a:rPr lang="ja-JP" altLang="en-US" sz="700" dirty="0">
                <a:solidFill>
                  <a:schemeClr val="tx1">
                    <a:lumMod val="75000"/>
                    <a:lumOff val="25000"/>
                  </a:schemeClr>
                </a:solidFill>
                <a:latin typeface="メイリオ"/>
                <a:ea typeface="メイリオ"/>
                <a:cs typeface="メイリオ"/>
              </a:rPr>
              <a:t>娘はピアノを習っている小学</a:t>
            </a:r>
            <a:r>
              <a:rPr lang="en-US" altLang="ja-JP" sz="700" dirty="0">
                <a:solidFill>
                  <a:schemeClr val="tx1">
                    <a:lumMod val="75000"/>
                    <a:lumOff val="25000"/>
                  </a:schemeClr>
                </a:solidFill>
                <a:latin typeface="メイリオ"/>
                <a:ea typeface="メイリオ"/>
                <a:cs typeface="メイリオ"/>
              </a:rPr>
              <a:t>4</a:t>
            </a:r>
            <a:r>
              <a:rPr lang="ja-JP" altLang="en-US" sz="700" dirty="0">
                <a:solidFill>
                  <a:schemeClr val="tx1">
                    <a:lumMod val="75000"/>
                    <a:lumOff val="25000"/>
                  </a:schemeClr>
                </a:solidFill>
                <a:latin typeface="メイリオ"/>
                <a:ea typeface="メイリオ"/>
                <a:cs typeface="メイリオ"/>
              </a:rPr>
              <a:t>年生、</a:t>
            </a:r>
            <a:endParaRPr lang="en-US" altLang="ja-JP" sz="700" dirty="0">
              <a:solidFill>
                <a:schemeClr val="tx1">
                  <a:lumMod val="75000"/>
                  <a:lumOff val="25000"/>
                </a:schemeClr>
              </a:solidFill>
              <a:latin typeface="メイリオ"/>
              <a:ea typeface="メイリオ"/>
              <a:cs typeface="メイリオ"/>
            </a:endParaRPr>
          </a:p>
          <a:p>
            <a:r>
              <a:rPr lang="ja-JP" altLang="en-US" sz="700" dirty="0">
                <a:solidFill>
                  <a:schemeClr val="tx1">
                    <a:lumMod val="75000"/>
                    <a:lumOff val="25000"/>
                  </a:schemeClr>
                </a:solidFill>
                <a:latin typeface="メイリオ"/>
                <a:ea typeface="メイリオ"/>
                <a:cs typeface="メイリオ"/>
              </a:rPr>
              <a:t>息子は野球を習っている小学</a:t>
            </a:r>
            <a:r>
              <a:rPr lang="en-US" altLang="ja-JP" sz="700" dirty="0">
                <a:solidFill>
                  <a:schemeClr val="tx1">
                    <a:lumMod val="75000"/>
                    <a:lumOff val="25000"/>
                  </a:schemeClr>
                </a:solidFill>
                <a:latin typeface="メイリオ"/>
                <a:ea typeface="メイリオ"/>
                <a:cs typeface="メイリオ"/>
              </a:rPr>
              <a:t>2</a:t>
            </a:r>
            <a:r>
              <a:rPr lang="ja-JP" altLang="en-US" sz="700" dirty="0">
                <a:solidFill>
                  <a:schemeClr val="tx1">
                    <a:lumMod val="75000"/>
                    <a:lumOff val="25000"/>
                  </a:schemeClr>
                </a:solidFill>
                <a:latin typeface="メイリオ"/>
                <a:ea typeface="メイリオ"/>
                <a:cs typeface="メイリオ"/>
              </a:rPr>
              <a:t>年生）</a:t>
            </a:r>
            <a:endParaRPr kumimoji="1" lang="ja-JP" altLang="en-US" sz="700" dirty="0">
              <a:solidFill>
                <a:schemeClr val="tx1">
                  <a:lumMod val="75000"/>
                  <a:lumOff val="25000"/>
                </a:schemeClr>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45036C81-4FFD-4348-A9DC-CA5569AEA994}"/>
              </a:ext>
            </a:extLst>
          </p:cNvPr>
          <p:cNvSpPr txBox="1"/>
          <p:nvPr/>
        </p:nvSpPr>
        <p:spPr>
          <a:xfrm>
            <a:off x="4691590" y="1587317"/>
            <a:ext cx="1825360" cy="272793"/>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東京都中野区</a:t>
            </a:r>
          </a:p>
        </p:txBody>
      </p:sp>
      <p:sp>
        <p:nvSpPr>
          <p:cNvPr id="55" name="テキスト ボックス 54">
            <a:extLst>
              <a:ext uri="{FF2B5EF4-FFF2-40B4-BE49-F238E27FC236}">
                <a16:creationId xmlns:a16="http://schemas.microsoft.com/office/drawing/2014/main" id="{7131AF38-F05A-0541-BBFD-D4987D1094A5}"/>
              </a:ext>
            </a:extLst>
          </p:cNvPr>
          <p:cNvSpPr txBox="1"/>
          <p:nvPr/>
        </p:nvSpPr>
        <p:spPr>
          <a:xfrm>
            <a:off x="4691590" y="2278841"/>
            <a:ext cx="1825360" cy="272793"/>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旅行やヨガ</a:t>
            </a:r>
            <a:r>
              <a:rPr lang="ja-JP" altLang="en-US" sz="1000" dirty="0">
                <a:solidFill>
                  <a:schemeClr val="tx1">
                    <a:lumMod val="75000"/>
                    <a:lumOff val="25000"/>
                  </a:schemeClr>
                </a:solidFill>
                <a:latin typeface="メイリオ"/>
                <a:ea typeface="メイリオ"/>
                <a:cs typeface="メイリオ"/>
              </a:rPr>
              <a:t>、</a:t>
            </a:r>
            <a:r>
              <a:rPr kumimoji="1" lang="ja-JP" altLang="en-US" sz="1000" dirty="0">
                <a:solidFill>
                  <a:schemeClr val="tx1">
                    <a:lumMod val="75000"/>
                    <a:lumOff val="25000"/>
                  </a:schemeClr>
                </a:solidFill>
                <a:latin typeface="メイリオ"/>
                <a:ea typeface="メイリオ"/>
                <a:cs typeface="メイリオ"/>
              </a:rPr>
              <a:t>カフェ巡り</a:t>
            </a:r>
          </a:p>
        </p:txBody>
      </p:sp>
      <p:sp>
        <p:nvSpPr>
          <p:cNvPr id="57" name="テキスト ボックス 56">
            <a:extLst>
              <a:ext uri="{FF2B5EF4-FFF2-40B4-BE49-F238E27FC236}">
                <a16:creationId xmlns:a16="http://schemas.microsoft.com/office/drawing/2014/main" id="{1AAEF74D-0AED-A943-BC4A-C78A6208A72D}"/>
              </a:ext>
            </a:extLst>
          </p:cNvPr>
          <p:cNvSpPr txBox="1"/>
          <p:nvPr/>
        </p:nvSpPr>
        <p:spPr>
          <a:xfrm>
            <a:off x="4691590" y="2906706"/>
            <a:ext cx="1825360" cy="400110"/>
          </a:xfrm>
          <a:prstGeom prst="rect">
            <a:avLst/>
          </a:prstGeom>
          <a:noFill/>
        </p:spPr>
        <p:txBody>
          <a:bodyPr wrap="square" rtlCol="0" anchor="ctr">
            <a:spAutoFit/>
          </a:bodyPr>
          <a:lstStyle/>
          <a:p>
            <a:r>
              <a:rPr lang="ja-JP" altLang="en-US" sz="1000" dirty="0">
                <a:solidFill>
                  <a:schemeClr val="tx1">
                    <a:lumMod val="75000"/>
                    <a:lumOff val="25000"/>
                  </a:schemeClr>
                </a:solidFill>
                <a:latin typeface="メイリオ"/>
                <a:ea typeface="メイリオ"/>
                <a:cs typeface="メイリオ"/>
              </a:rPr>
              <a:t>自宅でヨガ教室、</a:t>
            </a:r>
            <a:endParaRPr lang="en-US" altLang="ja-JP" sz="1000" dirty="0">
              <a:solidFill>
                <a:schemeClr val="tx1">
                  <a:lumMod val="75000"/>
                  <a:lumOff val="25000"/>
                </a:schemeClr>
              </a:solidFill>
              <a:latin typeface="メイリオ"/>
              <a:ea typeface="メイリオ"/>
              <a:cs typeface="メイリオ"/>
            </a:endParaRPr>
          </a:p>
          <a:p>
            <a:r>
              <a:rPr kumimoji="1" lang="ja-JP" altLang="en-US" sz="1000" dirty="0">
                <a:solidFill>
                  <a:schemeClr val="tx1">
                    <a:lumMod val="75000"/>
                    <a:lumOff val="25000"/>
                  </a:schemeClr>
                </a:solidFill>
                <a:latin typeface="メイリオ"/>
                <a:ea typeface="メイリオ"/>
                <a:cs typeface="メイリオ"/>
              </a:rPr>
              <a:t>子供の習い事付き添い</a:t>
            </a:r>
          </a:p>
        </p:txBody>
      </p:sp>
      <p:sp>
        <p:nvSpPr>
          <p:cNvPr id="60" name="テキスト ボックス 59">
            <a:extLst>
              <a:ext uri="{FF2B5EF4-FFF2-40B4-BE49-F238E27FC236}">
                <a16:creationId xmlns:a16="http://schemas.microsoft.com/office/drawing/2014/main" id="{29145184-D54C-7C4F-AE4D-CBE60F55D91F}"/>
              </a:ext>
            </a:extLst>
          </p:cNvPr>
          <p:cNvSpPr txBox="1"/>
          <p:nvPr/>
        </p:nvSpPr>
        <p:spPr>
          <a:xfrm>
            <a:off x="4691590" y="3598231"/>
            <a:ext cx="1825360" cy="400110"/>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女性ファッション誌や</a:t>
            </a:r>
            <a:endParaRPr kumimoji="1" lang="en-US" altLang="ja-JP" sz="1000" dirty="0">
              <a:solidFill>
                <a:schemeClr val="tx1">
                  <a:lumMod val="75000"/>
                  <a:lumOff val="25000"/>
                </a:schemeClr>
              </a:solidFill>
              <a:latin typeface="メイリオ"/>
              <a:ea typeface="メイリオ"/>
              <a:cs typeface="メイリオ"/>
            </a:endParaRPr>
          </a:p>
          <a:p>
            <a:r>
              <a:rPr kumimoji="1" lang="ja-JP" altLang="en-US" sz="1000" dirty="0">
                <a:solidFill>
                  <a:schemeClr val="tx1">
                    <a:lumMod val="75000"/>
                    <a:lumOff val="25000"/>
                  </a:schemeClr>
                </a:solidFill>
                <a:latin typeface="メイリオ"/>
                <a:ea typeface="メイリオ"/>
                <a:cs typeface="メイリオ"/>
              </a:rPr>
              <a:t>雑貨・インテリア雑誌</a:t>
            </a:r>
          </a:p>
        </p:txBody>
      </p:sp>
      <p:sp>
        <p:nvSpPr>
          <p:cNvPr id="64" name="テキスト ボックス 63">
            <a:extLst>
              <a:ext uri="{FF2B5EF4-FFF2-40B4-BE49-F238E27FC236}">
                <a16:creationId xmlns:a16="http://schemas.microsoft.com/office/drawing/2014/main" id="{6916ADCE-749D-3D4E-A3A8-2DD16EC923BC}"/>
              </a:ext>
            </a:extLst>
          </p:cNvPr>
          <p:cNvSpPr txBox="1"/>
          <p:nvPr/>
        </p:nvSpPr>
        <p:spPr>
          <a:xfrm>
            <a:off x="1430923" y="4453603"/>
            <a:ext cx="3447944" cy="553998"/>
          </a:xfrm>
          <a:prstGeom prst="rect">
            <a:avLst/>
          </a:prstGeom>
          <a:noFill/>
        </p:spPr>
        <p:txBody>
          <a:bodyPr wrap="square" rtlCol="0" anchor="ctr">
            <a:spAutoFit/>
          </a:bodyPr>
          <a:lstStyle/>
          <a:p>
            <a:r>
              <a:rPr lang="ja-JP" altLang="en-US" sz="1000" dirty="0">
                <a:solidFill>
                  <a:schemeClr val="tx1">
                    <a:lumMod val="75000"/>
                    <a:lumOff val="25000"/>
                  </a:schemeClr>
                </a:solidFill>
                <a:latin typeface="メイリオ"/>
                <a:ea typeface="メイリオ"/>
                <a:cs typeface="メイリオ"/>
              </a:rPr>
              <a:t>日中は営業活動で移動しており、朝と夕方は資料作成や会議。基本的に土日は休みだが、急な業務が入ることもある。</a:t>
            </a:r>
            <a:endParaRPr kumimoji="1" lang="ja-JP" altLang="en-US" sz="1000" dirty="0">
              <a:solidFill>
                <a:schemeClr val="tx1">
                  <a:lumMod val="75000"/>
                  <a:lumOff val="25000"/>
                </a:schemeClr>
              </a:solidFill>
              <a:latin typeface="メイリオ"/>
              <a:ea typeface="メイリオ"/>
              <a:cs typeface="メイリオ"/>
            </a:endParaRPr>
          </a:p>
        </p:txBody>
      </p:sp>
      <p:sp>
        <p:nvSpPr>
          <p:cNvPr id="70" name="テキスト ボックス 69">
            <a:extLst>
              <a:ext uri="{FF2B5EF4-FFF2-40B4-BE49-F238E27FC236}">
                <a16:creationId xmlns:a16="http://schemas.microsoft.com/office/drawing/2014/main" id="{15F9F6C7-1ACC-5B4C-9877-98AB0F3FA78C}"/>
              </a:ext>
            </a:extLst>
          </p:cNvPr>
          <p:cNvSpPr txBox="1"/>
          <p:nvPr/>
        </p:nvSpPr>
        <p:spPr>
          <a:xfrm>
            <a:off x="1430923" y="5626703"/>
            <a:ext cx="3447944" cy="553998"/>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キャリアには満足しているが自分の時間がないことが悩み。ママ友との時間や、友人との時間もたまには欲しいと思っている。心身のケアへの投資は惜しまない。</a:t>
            </a:r>
          </a:p>
        </p:txBody>
      </p:sp>
      <p:sp>
        <p:nvSpPr>
          <p:cNvPr id="77" name="テキスト ボックス 76">
            <a:extLst>
              <a:ext uri="{FF2B5EF4-FFF2-40B4-BE49-F238E27FC236}">
                <a16:creationId xmlns:a16="http://schemas.microsoft.com/office/drawing/2014/main" id="{49AB2B51-318D-9F4E-BCC0-B748C0176C4C}"/>
              </a:ext>
            </a:extLst>
          </p:cNvPr>
          <p:cNvSpPr txBox="1"/>
          <p:nvPr/>
        </p:nvSpPr>
        <p:spPr>
          <a:xfrm>
            <a:off x="6020761" y="4509257"/>
            <a:ext cx="3447944" cy="442690"/>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心身のケアに関するスキルや趣味について勉強している。例えばヨガや健康料理。</a:t>
            </a:r>
          </a:p>
        </p:txBody>
      </p:sp>
      <p:sp>
        <p:nvSpPr>
          <p:cNvPr id="78" name="テキスト ボックス 77">
            <a:extLst>
              <a:ext uri="{FF2B5EF4-FFF2-40B4-BE49-F238E27FC236}">
                <a16:creationId xmlns:a16="http://schemas.microsoft.com/office/drawing/2014/main" id="{B64630F0-35B4-3047-A330-E8C79EB50B91}"/>
              </a:ext>
            </a:extLst>
          </p:cNvPr>
          <p:cNvSpPr txBox="1"/>
          <p:nvPr/>
        </p:nvSpPr>
        <p:spPr>
          <a:xfrm>
            <a:off x="6020761" y="5626703"/>
            <a:ext cx="3447944" cy="553998"/>
          </a:xfrm>
          <a:prstGeom prst="rect">
            <a:avLst/>
          </a:prstGeom>
          <a:noFill/>
        </p:spPr>
        <p:txBody>
          <a:bodyPr wrap="square" rtlCol="0" anchor="ctr">
            <a:spAutoFit/>
          </a:bodyPr>
          <a:lstStyle/>
          <a:p>
            <a:r>
              <a:rPr kumimoji="1" lang="ja-JP" altLang="en-US" sz="1000" dirty="0">
                <a:solidFill>
                  <a:schemeClr val="tx1">
                    <a:lumMod val="75000"/>
                    <a:lumOff val="25000"/>
                  </a:schemeClr>
                </a:solidFill>
                <a:latin typeface="メイリオ"/>
                <a:ea typeface="メイリオ"/>
                <a:cs typeface="メイリオ"/>
              </a:rPr>
              <a:t>お手軽レシピ、料理本、マインドフルネス、</a:t>
            </a:r>
            <a:endParaRPr kumimoji="1" lang="en-US" altLang="ja-JP" sz="1000" dirty="0">
              <a:solidFill>
                <a:schemeClr val="tx1">
                  <a:lumMod val="75000"/>
                  <a:lumOff val="25000"/>
                </a:schemeClr>
              </a:solidFill>
              <a:latin typeface="メイリオ"/>
              <a:ea typeface="メイリオ"/>
              <a:cs typeface="メイリオ"/>
            </a:endParaRPr>
          </a:p>
          <a:p>
            <a:r>
              <a:rPr kumimoji="1" lang="ja-JP" altLang="en-US" sz="1000" dirty="0">
                <a:solidFill>
                  <a:schemeClr val="tx1">
                    <a:lumMod val="75000"/>
                    <a:lumOff val="25000"/>
                  </a:schemeClr>
                </a:solidFill>
                <a:latin typeface="メイリオ"/>
                <a:ea typeface="メイリオ"/>
                <a:cs typeface="メイリオ"/>
              </a:rPr>
              <a:t>パワースポット、オーガニック、家事</a:t>
            </a:r>
            <a:r>
              <a:rPr kumimoji="1" lang="en-US" altLang="ja-JP" sz="1000" dirty="0">
                <a:solidFill>
                  <a:schemeClr val="tx1">
                    <a:lumMod val="75000"/>
                    <a:lumOff val="25000"/>
                  </a:schemeClr>
                </a:solidFill>
                <a:latin typeface="メイリオ"/>
                <a:ea typeface="メイリオ"/>
                <a:cs typeface="メイリオ"/>
              </a:rPr>
              <a:t> </a:t>
            </a:r>
            <a:r>
              <a:rPr lang="ja-JP" altLang="en-US" sz="1000" dirty="0">
                <a:solidFill>
                  <a:schemeClr val="tx1">
                    <a:lumMod val="75000"/>
                    <a:lumOff val="25000"/>
                  </a:schemeClr>
                </a:solidFill>
                <a:latin typeface="メイリオ"/>
                <a:ea typeface="メイリオ"/>
                <a:cs typeface="メイリオ"/>
              </a:rPr>
              <a:t>時短、エステ、</a:t>
            </a:r>
            <a:endParaRPr lang="en-US" altLang="ja-JP" sz="1000" dirty="0">
              <a:solidFill>
                <a:schemeClr val="tx1">
                  <a:lumMod val="75000"/>
                  <a:lumOff val="25000"/>
                </a:schemeClr>
              </a:solidFill>
              <a:latin typeface="メイリオ"/>
              <a:ea typeface="メイリオ"/>
              <a:cs typeface="メイリオ"/>
            </a:endParaRPr>
          </a:p>
          <a:p>
            <a:r>
              <a:rPr lang="ja-JP" altLang="en-US" sz="1000" dirty="0">
                <a:solidFill>
                  <a:schemeClr val="tx1">
                    <a:lumMod val="75000"/>
                    <a:lumOff val="25000"/>
                  </a:schemeClr>
                </a:solidFill>
                <a:latin typeface="メイリオ"/>
                <a:ea typeface="メイリオ"/>
                <a:cs typeface="メイリオ"/>
              </a:rPr>
              <a:t>など</a:t>
            </a:r>
            <a:endParaRPr kumimoji="1" lang="ja-JP" altLang="en-US" sz="10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93734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テキスト ボックス 84">
            <a:extLst>
              <a:ext uri="{FF2B5EF4-FFF2-40B4-BE49-F238E27FC236}">
                <a16:creationId xmlns:a16="http://schemas.microsoft.com/office/drawing/2014/main" id="{2F7ED1B2-D424-8F47-9C75-363F8C8E26C7}"/>
              </a:ext>
            </a:extLst>
          </p:cNvPr>
          <p:cNvSpPr txBox="1"/>
          <p:nvPr/>
        </p:nvSpPr>
        <p:spPr>
          <a:xfrm>
            <a:off x="463308" y="238540"/>
            <a:ext cx="1266693"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16_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共感マップ</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7" name="角丸四角形 56">
            <a:extLst>
              <a:ext uri="{FF2B5EF4-FFF2-40B4-BE49-F238E27FC236}">
                <a16:creationId xmlns:a16="http://schemas.microsoft.com/office/drawing/2014/main" id="{7356601B-5634-4E4D-8837-64D8DDC97B6B}"/>
              </a:ext>
            </a:extLst>
          </p:cNvPr>
          <p:cNvSpPr/>
          <p:nvPr/>
        </p:nvSpPr>
        <p:spPr>
          <a:xfrm>
            <a:off x="337288"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60" name="直線コネクタ 59">
            <a:extLst>
              <a:ext uri="{FF2B5EF4-FFF2-40B4-BE49-F238E27FC236}">
                <a16:creationId xmlns:a16="http://schemas.microsoft.com/office/drawing/2014/main" id="{0C5EAEAF-80F5-FD4D-8913-6382A9CE8B82}"/>
              </a:ext>
            </a:extLst>
          </p:cNvPr>
          <p:cNvCxnSpPr>
            <a:cxnSpLocks/>
          </p:cNvCxnSpPr>
          <p:nvPr/>
        </p:nvCxnSpPr>
        <p:spPr>
          <a:xfrm flipV="1">
            <a:off x="337288" y="686422"/>
            <a:ext cx="9231426" cy="458629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3714BDDC-5D5C-AF46-8956-89E4695A7DCB}"/>
              </a:ext>
            </a:extLst>
          </p:cNvPr>
          <p:cNvCxnSpPr>
            <a:cxnSpLocks/>
          </p:cNvCxnSpPr>
          <p:nvPr/>
        </p:nvCxnSpPr>
        <p:spPr>
          <a:xfrm>
            <a:off x="337288" y="686422"/>
            <a:ext cx="9231426" cy="458629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5D46402C-A00D-F64A-A8E8-6B912F7BF333}"/>
              </a:ext>
            </a:extLst>
          </p:cNvPr>
          <p:cNvCxnSpPr>
            <a:cxnSpLocks/>
          </p:cNvCxnSpPr>
          <p:nvPr/>
        </p:nvCxnSpPr>
        <p:spPr>
          <a:xfrm>
            <a:off x="337288" y="5272718"/>
            <a:ext cx="9231426" cy="0"/>
          </a:xfrm>
          <a:prstGeom prst="line">
            <a:avLst/>
          </a:prstGeom>
          <a:ln w="19050">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D72CA2AF-E096-DE4B-8D1B-6A544693DB0C}"/>
              </a:ext>
            </a:extLst>
          </p:cNvPr>
          <p:cNvCxnSpPr>
            <a:cxnSpLocks/>
          </p:cNvCxnSpPr>
          <p:nvPr/>
        </p:nvCxnSpPr>
        <p:spPr>
          <a:xfrm>
            <a:off x="4953001" y="5272718"/>
            <a:ext cx="0" cy="1217535"/>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89" name="テキスト ボックス 88">
            <a:extLst>
              <a:ext uri="{FF2B5EF4-FFF2-40B4-BE49-F238E27FC236}">
                <a16:creationId xmlns:a16="http://schemas.microsoft.com/office/drawing/2014/main" id="{7968EC14-54C9-F440-9439-7ABC17D44A01}"/>
              </a:ext>
            </a:extLst>
          </p:cNvPr>
          <p:cNvSpPr txBox="1"/>
          <p:nvPr/>
        </p:nvSpPr>
        <p:spPr>
          <a:xfrm>
            <a:off x="3192743" y="766839"/>
            <a:ext cx="3520516"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考えていること・感じていること（</a:t>
            </a:r>
            <a:r>
              <a:rPr lang="en-US" altLang="ja-JP" sz="1000" dirty="0">
                <a:solidFill>
                  <a:schemeClr val="tx1">
                    <a:lumMod val="75000"/>
                    <a:lumOff val="25000"/>
                  </a:schemeClr>
                </a:solidFill>
                <a:latin typeface="メイリオ"/>
                <a:ea typeface="メイリオ"/>
                <a:cs typeface="メイリオ"/>
              </a:rPr>
              <a:t>THINK and FEEL</a:t>
            </a:r>
            <a:r>
              <a:rPr lang="ja-JP" altLang="en-US" sz="1000" dirty="0">
                <a:solidFill>
                  <a:schemeClr val="tx1">
                    <a:lumMod val="75000"/>
                    <a:lumOff val="25000"/>
                  </a:schemeClr>
                </a:solidFill>
                <a:latin typeface="メイリオ"/>
                <a:ea typeface="メイリオ"/>
                <a:cs typeface="メイリオ"/>
              </a:rPr>
              <a:t>？）</a:t>
            </a:r>
          </a:p>
        </p:txBody>
      </p:sp>
      <p:sp>
        <p:nvSpPr>
          <p:cNvPr id="90" name="テキスト ボックス 89">
            <a:extLst>
              <a:ext uri="{FF2B5EF4-FFF2-40B4-BE49-F238E27FC236}">
                <a16:creationId xmlns:a16="http://schemas.microsoft.com/office/drawing/2014/main" id="{1798C8A1-51F4-8B44-BE81-E2BDAF58B08A}"/>
              </a:ext>
            </a:extLst>
          </p:cNvPr>
          <p:cNvSpPr txBox="1"/>
          <p:nvPr/>
        </p:nvSpPr>
        <p:spPr>
          <a:xfrm>
            <a:off x="3326593" y="4946079"/>
            <a:ext cx="3252815"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言っていること・やっていること（</a:t>
            </a:r>
            <a:r>
              <a:rPr lang="en-US" altLang="ja-JP" sz="1000" dirty="0">
                <a:solidFill>
                  <a:schemeClr val="tx1">
                    <a:lumMod val="75000"/>
                    <a:lumOff val="25000"/>
                  </a:schemeClr>
                </a:solidFill>
                <a:latin typeface="メイリオ"/>
                <a:ea typeface="メイリオ"/>
                <a:cs typeface="メイリオ"/>
              </a:rPr>
              <a:t>SAY and DO</a:t>
            </a:r>
            <a:r>
              <a:rPr lang="ja-JP" altLang="en-US" sz="1000" dirty="0">
                <a:solidFill>
                  <a:schemeClr val="tx1">
                    <a:lumMod val="75000"/>
                    <a:lumOff val="25000"/>
                  </a:schemeClr>
                </a:solidFill>
                <a:latin typeface="メイリオ"/>
                <a:ea typeface="メイリオ"/>
                <a:cs typeface="メイリオ"/>
              </a:rPr>
              <a:t>？）</a:t>
            </a:r>
          </a:p>
        </p:txBody>
      </p:sp>
      <p:sp>
        <p:nvSpPr>
          <p:cNvPr id="91" name="円/楕円 90">
            <a:extLst>
              <a:ext uri="{FF2B5EF4-FFF2-40B4-BE49-F238E27FC236}">
                <a16:creationId xmlns:a16="http://schemas.microsoft.com/office/drawing/2014/main" id="{05AC54DB-8DBB-7A45-B826-F453A25E69DA}"/>
              </a:ext>
            </a:extLst>
          </p:cNvPr>
          <p:cNvSpPr/>
          <p:nvPr/>
        </p:nvSpPr>
        <p:spPr>
          <a:xfrm>
            <a:off x="4121091" y="2147659"/>
            <a:ext cx="1663821" cy="1663821"/>
          </a:xfrm>
          <a:prstGeom prst="ellipse">
            <a:avLst/>
          </a:prstGeom>
          <a:solidFill>
            <a:srgbClr val="FFFFFF"/>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92" name="テキスト ボックス 91">
            <a:extLst>
              <a:ext uri="{FF2B5EF4-FFF2-40B4-BE49-F238E27FC236}">
                <a16:creationId xmlns:a16="http://schemas.microsoft.com/office/drawing/2014/main" id="{869E954B-01DE-D443-A934-3803878807B8}"/>
              </a:ext>
            </a:extLst>
          </p:cNvPr>
          <p:cNvSpPr txBox="1"/>
          <p:nvPr/>
        </p:nvSpPr>
        <p:spPr>
          <a:xfrm>
            <a:off x="9163077" y="2236899"/>
            <a:ext cx="338554" cy="1485343"/>
          </a:xfrm>
          <a:prstGeom prst="rect">
            <a:avLst/>
          </a:prstGeom>
          <a:noFill/>
        </p:spPr>
        <p:txBody>
          <a:bodyPr vert="eaVert"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見ていること（</a:t>
            </a:r>
            <a:r>
              <a:rPr lang="en-US" altLang="ja-JP" sz="1000" dirty="0">
                <a:solidFill>
                  <a:schemeClr val="tx1">
                    <a:lumMod val="75000"/>
                    <a:lumOff val="25000"/>
                  </a:schemeClr>
                </a:solidFill>
                <a:latin typeface="メイリオ"/>
                <a:ea typeface="メイリオ"/>
                <a:cs typeface="メイリオ"/>
              </a:rPr>
              <a:t>SEE</a:t>
            </a:r>
            <a:r>
              <a:rPr lang="ja-JP" altLang="en-US" sz="1000" dirty="0">
                <a:solidFill>
                  <a:schemeClr val="tx1">
                    <a:lumMod val="75000"/>
                    <a:lumOff val="25000"/>
                  </a:schemeClr>
                </a:solidFill>
                <a:latin typeface="メイリオ"/>
                <a:ea typeface="メイリオ"/>
                <a:cs typeface="メイリオ"/>
              </a:rPr>
              <a:t>？）</a:t>
            </a:r>
          </a:p>
        </p:txBody>
      </p:sp>
      <p:sp>
        <p:nvSpPr>
          <p:cNvPr id="93" name="テキスト ボックス 92">
            <a:extLst>
              <a:ext uri="{FF2B5EF4-FFF2-40B4-BE49-F238E27FC236}">
                <a16:creationId xmlns:a16="http://schemas.microsoft.com/office/drawing/2014/main" id="{DC61DAAC-53CC-B641-84FB-EE51F6919FC4}"/>
              </a:ext>
            </a:extLst>
          </p:cNvPr>
          <p:cNvSpPr txBox="1"/>
          <p:nvPr/>
        </p:nvSpPr>
        <p:spPr>
          <a:xfrm>
            <a:off x="404369" y="2118276"/>
            <a:ext cx="338554" cy="1722587"/>
          </a:xfrm>
          <a:prstGeom prst="rect">
            <a:avLst/>
          </a:prstGeom>
          <a:noFill/>
        </p:spPr>
        <p:txBody>
          <a:bodyPr vert="eaVert"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聞いていること（</a:t>
            </a:r>
            <a:r>
              <a:rPr lang="en-US" altLang="ja-JP" sz="1000" dirty="0">
                <a:solidFill>
                  <a:schemeClr val="tx1">
                    <a:lumMod val="75000"/>
                    <a:lumOff val="25000"/>
                  </a:schemeClr>
                </a:solidFill>
                <a:latin typeface="メイリオ"/>
                <a:ea typeface="メイリオ"/>
                <a:cs typeface="メイリオ"/>
              </a:rPr>
              <a:t>HEAR</a:t>
            </a:r>
            <a:r>
              <a:rPr lang="ja-JP" altLang="en-US" sz="1000" dirty="0">
                <a:solidFill>
                  <a:schemeClr val="tx1">
                    <a:lumMod val="75000"/>
                    <a:lumOff val="25000"/>
                  </a:schemeClr>
                </a:solidFill>
                <a:latin typeface="メイリオ"/>
                <a:ea typeface="メイリオ"/>
                <a:cs typeface="メイリオ"/>
              </a:rPr>
              <a:t>？）</a:t>
            </a:r>
          </a:p>
        </p:txBody>
      </p:sp>
      <p:sp>
        <p:nvSpPr>
          <p:cNvPr id="94" name="テキスト ボックス 93">
            <a:extLst>
              <a:ext uri="{FF2B5EF4-FFF2-40B4-BE49-F238E27FC236}">
                <a16:creationId xmlns:a16="http://schemas.microsoft.com/office/drawing/2014/main" id="{C845191E-5C0F-A943-847D-D12E3E4D3EB0}"/>
              </a:ext>
            </a:extLst>
          </p:cNvPr>
          <p:cNvSpPr txBox="1"/>
          <p:nvPr/>
        </p:nvSpPr>
        <p:spPr>
          <a:xfrm>
            <a:off x="1756920" y="5388445"/>
            <a:ext cx="1776448"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痛みを与えるもの（</a:t>
            </a:r>
            <a:r>
              <a:rPr lang="en-US" altLang="ja-JP" sz="1000" dirty="0">
                <a:solidFill>
                  <a:schemeClr val="tx1">
                    <a:lumMod val="75000"/>
                    <a:lumOff val="25000"/>
                  </a:schemeClr>
                </a:solidFill>
                <a:latin typeface="メイリオ"/>
                <a:ea typeface="メイリオ"/>
                <a:cs typeface="メイリオ"/>
              </a:rPr>
              <a:t>PAIN</a:t>
            </a:r>
            <a:r>
              <a:rPr lang="ja-JP" altLang="en-US" sz="1000" dirty="0">
                <a:solidFill>
                  <a:schemeClr val="tx1">
                    <a:lumMod val="75000"/>
                    <a:lumOff val="25000"/>
                  </a:schemeClr>
                </a:solidFill>
                <a:latin typeface="メイリオ"/>
                <a:ea typeface="メイリオ"/>
                <a:cs typeface="メイリオ"/>
              </a:rPr>
              <a:t>）</a:t>
            </a:r>
          </a:p>
        </p:txBody>
      </p:sp>
      <p:sp>
        <p:nvSpPr>
          <p:cNvPr id="95" name="テキスト ボックス 94">
            <a:extLst>
              <a:ext uri="{FF2B5EF4-FFF2-40B4-BE49-F238E27FC236}">
                <a16:creationId xmlns:a16="http://schemas.microsoft.com/office/drawing/2014/main" id="{9089CB8C-C7CB-5B46-B7E2-E749266065AF}"/>
              </a:ext>
            </a:extLst>
          </p:cNvPr>
          <p:cNvSpPr txBox="1"/>
          <p:nvPr/>
        </p:nvSpPr>
        <p:spPr>
          <a:xfrm>
            <a:off x="6492859" y="5388445"/>
            <a:ext cx="1535998"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得られるもの（</a:t>
            </a:r>
            <a:r>
              <a:rPr lang="en-US" altLang="ja-JP" sz="1000" dirty="0">
                <a:solidFill>
                  <a:schemeClr val="tx1">
                    <a:lumMod val="75000"/>
                    <a:lumOff val="25000"/>
                  </a:schemeClr>
                </a:solidFill>
                <a:latin typeface="メイリオ"/>
                <a:ea typeface="メイリオ"/>
                <a:cs typeface="メイリオ"/>
              </a:rPr>
              <a:t>GAIN</a:t>
            </a:r>
            <a:r>
              <a:rPr lang="ja-JP" altLang="en-US" sz="1000" dirty="0">
                <a:solidFill>
                  <a:schemeClr val="tx1">
                    <a:lumMod val="75000"/>
                    <a:lumOff val="25000"/>
                  </a:schemeClr>
                </a:solidFill>
                <a:latin typeface="メイリオ"/>
                <a:ea typeface="メイリオ"/>
                <a:cs typeface="メイリオ"/>
              </a:rPr>
              <a:t>）</a:t>
            </a:r>
          </a:p>
        </p:txBody>
      </p:sp>
      <p:sp>
        <p:nvSpPr>
          <p:cNvPr id="15" name="テキスト ボックス 14">
            <a:extLst>
              <a:ext uri="{FF2B5EF4-FFF2-40B4-BE49-F238E27FC236}">
                <a16:creationId xmlns:a16="http://schemas.microsoft.com/office/drawing/2014/main" id="{5C152A23-80BE-724C-AD6D-C516B1E511B2}"/>
              </a:ext>
            </a:extLst>
          </p:cNvPr>
          <p:cNvSpPr txBox="1"/>
          <p:nvPr/>
        </p:nvSpPr>
        <p:spPr>
          <a:xfrm>
            <a:off x="6579408" y="1115727"/>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カフェや雑貨巡りがまたしたいなぁ</a:t>
            </a:r>
          </a:p>
        </p:txBody>
      </p:sp>
      <p:sp>
        <p:nvSpPr>
          <p:cNvPr id="16" name="テキスト ボックス 15">
            <a:extLst>
              <a:ext uri="{FF2B5EF4-FFF2-40B4-BE49-F238E27FC236}">
                <a16:creationId xmlns:a16="http://schemas.microsoft.com/office/drawing/2014/main" id="{F5304D6A-18A7-3946-8FFB-EE6C153B7EA6}"/>
              </a:ext>
            </a:extLst>
          </p:cNvPr>
          <p:cNvSpPr txBox="1"/>
          <p:nvPr/>
        </p:nvSpPr>
        <p:spPr>
          <a:xfrm>
            <a:off x="7295663" y="1643532"/>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子育てしながら起業してる人もいる</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EF411AED-4A5A-6047-8E7A-4D2952F02A9D}"/>
              </a:ext>
            </a:extLst>
          </p:cNvPr>
          <p:cNvSpPr txBox="1"/>
          <p:nvPr/>
        </p:nvSpPr>
        <p:spPr>
          <a:xfrm>
            <a:off x="5100789" y="1790482"/>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時間を有効活用したい</a:t>
            </a:r>
          </a:p>
        </p:txBody>
      </p:sp>
      <p:sp>
        <p:nvSpPr>
          <p:cNvPr id="19" name="テキスト ボックス 18">
            <a:extLst>
              <a:ext uri="{FF2B5EF4-FFF2-40B4-BE49-F238E27FC236}">
                <a16:creationId xmlns:a16="http://schemas.microsoft.com/office/drawing/2014/main" id="{BFF88D8B-8DE3-7F47-A2B2-A5761F03FC03}"/>
              </a:ext>
            </a:extLst>
          </p:cNvPr>
          <p:cNvSpPr txBox="1"/>
          <p:nvPr/>
        </p:nvSpPr>
        <p:spPr>
          <a:xfrm>
            <a:off x="4121091" y="115339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そろそろ自分の人生について</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考えたいな</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A3BC4887-2D78-3245-B54D-F00C8AEF2B45}"/>
              </a:ext>
            </a:extLst>
          </p:cNvPr>
          <p:cNvSpPr txBox="1"/>
          <p:nvPr/>
        </p:nvSpPr>
        <p:spPr>
          <a:xfrm>
            <a:off x="2669554" y="1775113"/>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美味しい料理で癒されたい</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4E3E3984-25FA-7A46-9F68-4B91FC3EC0B5}"/>
              </a:ext>
            </a:extLst>
          </p:cNvPr>
          <p:cNvSpPr txBox="1"/>
          <p:nvPr/>
        </p:nvSpPr>
        <p:spPr>
          <a:xfrm>
            <a:off x="805491" y="1226187"/>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いよいよ私たちも</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40</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歳超えたね</a:t>
            </a:r>
          </a:p>
        </p:txBody>
      </p:sp>
      <p:sp>
        <p:nvSpPr>
          <p:cNvPr id="22" name="テキスト ボックス 21">
            <a:extLst>
              <a:ext uri="{FF2B5EF4-FFF2-40B4-BE49-F238E27FC236}">
                <a16:creationId xmlns:a16="http://schemas.microsoft.com/office/drawing/2014/main" id="{28718D2E-BE59-6642-A76E-BE32B8EC5FBB}"/>
              </a:ext>
            </a:extLst>
          </p:cNvPr>
          <p:cNvSpPr txBox="1"/>
          <p:nvPr/>
        </p:nvSpPr>
        <p:spPr>
          <a:xfrm>
            <a:off x="1156053" y="2280221"/>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今週の土日、会議はいりそうだから</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空けといてくれる？</a:t>
            </a:r>
          </a:p>
        </p:txBody>
      </p:sp>
      <p:sp>
        <p:nvSpPr>
          <p:cNvPr id="23" name="テキスト ボックス 22">
            <a:extLst>
              <a:ext uri="{FF2B5EF4-FFF2-40B4-BE49-F238E27FC236}">
                <a16:creationId xmlns:a16="http://schemas.microsoft.com/office/drawing/2014/main" id="{F8621349-63FF-314D-BE53-5C140B7B4823}"/>
              </a:ext>
            </a:extLst>
          </p:cNvPr>
          <p:cNvSpPr txBox="1"/>
          <p:nvPr/>
        </p:nvSpPr>
        <p:spPr>
          <a:xfrm>
            <a:off x="1096654" y="3040907"/>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発酵食品って知ってる？</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最近ハマってるんだよね</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AE7E4947-5FC0-C245-9972-F8AA665C0E80}"/>
              </a:ext>
            </a:extLst>
          </p:cNvPr>
          <p:cNvSpPr txBox="1"/>
          <p:nvPr/>
        </p:nvSpPr>
        <p:spPr>
          <a:xfrm>
            <a:off x="2842181" y="4081932"/>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何事も妥協はしたくない</a:t>
            </a:r>
          </a:p>
        </p:txBody>
      </p:sp>
      <p:sp>
        <p:nvSpPr>
          <p:cNvPr id="25" name="テキスト ボックス 24">
            <a:extLst>
              <a:ext uri="{FF2B5EF4-FFF2-40B4-BE49-F238E27FC236}">
                <a16:creationId xmlns:a16="http://schemas.microsoft.com/office/drawing/2014/main" id="{E9D84CF2-5FC2-2C4C-A63D-045B47196548}"/>
              </a:ext>
            </a:extLst>
          </p:cNvPr>
          <p:cNvSpPr txBox="1"/>
          <p:nvPr/>
        </p:nvSpPr>
        <p:spPr>
          <a:xfrm>
            <a:off x="813596" y="4532858"/>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レシピ本の料理って</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どれも一緒だなぁ</a:t>
            </a:r>
          </a:p>
        </p:txBody>
      </p:sp>
      <p:sp>
        <p:nvSpPr>
          <p:cNvPr id="26" name="テキスト ボックス 25">
            <a:extLst>
              <a:ext uri="{FF2B5EF4-FFF2-40B4-BE49-F238E27FC236}">
                <a16:creationId xmlns:a16="http://schemas.microsoft.com/office/drawing/2014/main" id="{604A435B-2DC6-B141-87D7-3ABAA06525E8}"/>
              </a:ext>
            </a:extLst>
          </p:cNvPr>
          <p:cNvSpPr txBox="1"/>
          <p:nvPr/>
        </p:nvSpPr>
        <p:spPr>
          <a:xfrm>
            <a:off x="5317725" y="4095085"/>
            <a:ext cx="2036690" cy="314683"/>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提案書の締め切りが迫っている</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6716B744-7CA0-1349-882E-ECD2D9081C26}"/>
              </a:ext>
            </a:extLst>
          </p:cNvPr>
          <p:cNvSpPr txBox="1"/>
          <p:nvPr/>
        </p:nvSpPr>
        <p:spPr>
          <a:xfrm>
            <a:off x="6772039" y="4564267"/>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週末にヨガ教室を開くよ！</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よかったら来てね</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0E0F13B2-7B4D-6B48-AF94-D9B8F3CA8D93}"/>
              </a:ext>
            </a:extLst>
          </p:cNvPr>
          <p:cNvSpPr txBox="1"/>
          <p:nvPr/>
        </p:nvSpPr>
        <p:spPr>
          <a:xfrm>
            <a:off x="6111215" y="2212618"/>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わずかな時間しか空いていない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自分のスケジュール</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C9FD1D9B-24E4-EC4B-A148-0AE53AB28C33}"/>
              </a:ext>
            </a:extLst>
          </p:cNvPr>
          <p:cNvSpPr txBox="1"/>
          <p:nvPr/>
        </p:nvSpPr>
        <p:spPr>
          <a:xfrm>
            <a:off x="6277318" y="2840239"/>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健康そうな人は食生活と睡眠に</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気を配っているよね</a:t>
            </a:r>
          </a:p>
        </p:txBody>
      </p:sp>
      <p:sp>
        <p:nvSpPr>
          <p:cNvPr id="30" name="テキスト ボックス 29">
            <a:extLst>
              <a:ext uri="{FF2B5EF4-FFF2-40B4-BE49-F238E27FC236}">
                <a16:creationId xmlns:a16="http://schemas.microsoft.com/office/drawing/2014/main" id="{BA0C20C8-CD37-D84B-9C07-63920518C12F}"/>
              </a:ext>
            </a:extLst>
          </p:cNvPr>
          <p:cNvSpPr txBox="1"/>
          <p:nvPr/>
        </p:nvSpPr>
        <p:spPr>
          <a:xfrm>
            <a:off x="6720244" y="3462389"/>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娘たちが美味しそうにご飯を食べてくれるのは嬉しい</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CF041B93-A378-8146-BD5B-8BED828AB253}"/>
              </a:ext>
            </a:extLst>
          </p:cNvPr>
          <p:cNvSpPr txBox="1"/>
          <p:nvPr/>
        </p:nvSpPr>
        <p:spPr>
          <a:xfrm>
            <a:off x="7326847" y="565735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心身ともに健康で、</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毎日を清々しく過ごしたい</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5469130F-21E5-9943-80A7-598E6AFDF73D}"/>
              </a:ext>
            </a:extLst>
          </p:cNvPr>
          <p:cNvSpPr txBox="1"/>
          <p:nvPr/>
        </p:nvSpPr>
        <p:spPr>
          <a:xfrm>
            <a:off x="7327070" y="6262153"/>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身近に公私ともに目標にできるような</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人が欲しいな</a:t>
            </a:r>
          </a:p>
        </p:txBody>
      </p:sp>
      <p:sp>
        <p:nvSpPr>
          <p:cNvPr id="33" name="テキスト ボックス 32">
            <a:extLst>
              <a:ext uri="{FF2B5EF4-FFF2-40B4-BE49-F238E27FC236}">
                <a16:creationId xmlns:a16="http://schemas.microsoft.com/office/drawing/2014/main" id="{01DF6E19-9A74-C345-916C-FFF01366917D}"/>
              </a:ext>
            </a:extLst>
          </p:cNvPr>
          <p:cNvSpPr txBox="1"/>
          <p:nvPr/>
        </p:nvSpPr>
        <p:spPr>
          <a:xfrm>
            <a:off x="5154128" y="565735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健康かつお手軽な</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レシピや商品が欲しいな</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45A40500-2162-284C-B98B-5AEAEE915432}"/>
              </a:ext>
            </a:extLst>
          </p:cNvPr>
          <p:cNvSpPr txBox="1"/>
          <p:nvPr/>
        </p:nvSpPr>
        <p:spPr>
          <a:xfrm>
            <a:off x="5154351" y="6262153"/>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仕事以外にも自己実現の</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ための活動がしたい</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6BAEAE96-A30F-DC45-9CDA-C0EA6304EAFF}"/>
              </a:ext>
            </a:extLst>
          </p:cNvPr>
          <p:cNvSpPr txBox="1"/>
          <p:nvPr/>
        </p:nvSpPr>
        <p:spPr>
          <a:xfrm>
            <a:off x="2704643" y="565735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突然仕事の電話が入って来て</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時間が細切れになる</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C2C5AAB9-72C5-1E44-9155-08EFB7DF21D0}"/>
              </a:ext>
            </a:extLst>
          </p:cNvPr>
          <p:cNvSpPr txBox="1"/>
          <p:nvPr/>
        </p:nvSpPr>
        <p:spPr>
          <a:xfrm>
            <a:off x="2704866" y="6262153"/>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忙しい毎日の中で</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献立を考えるのが大変</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FC65C3DC-A6B3-D443-83DE-523D05DEA2E6}"/>
              </a:ext>
            </a:extLst>
          </p:cNvPr>
          <p:cNvSpPr txBox="1"/>
          <p:nvPr/>
        </p:nvSpPr>
        <p:spPr>
          <a:xfrm>
            <a:off x="531924" y="5657354"/>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年齢と共に体のメンテナンスが</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必須になって来た</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607A43EE-C39F-F847-B2ED-E1523ABD7A00}"/>
              </a:ext>
            </a:extLst>
          </p:cNvPr>
          <p:cNvSpPr txBox="1"/>
          <p:nvPr/>
        </p:nvSpPr>
        <p:spPr>
          <a:xfrm>
            <a:off x="532147" y="6262153"/>
            <a:ext cx="2036690" cy="514738"/>
          </a:xfrm>
          <a:prstGeom prst="rect">
            <a:avLst/>
          </a:prstGeom>
          <a:solidFill>
            <a:schemeClr val="bg2"/>
          </a:solidFill>
        </p:spPr>
        <p:txBody>
          <a:bodyPr wrap="square" lIns="108000" tIns="72000" rIns="108000" bIns="72000" rtlCol="0" anchor="t">
            <a:spAutoFit/>
          </a:bodyPr>
          <a:lstStyle/>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中途半端な料理だと</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pPr algn="ctr">
              <a:lnSpc>
                <a:spcPct val="150000"/>
              </a:lnSpc>
            </a:pP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娘と息子からクレームがくる</a:t>
            </a:r>
            <a:endParaRPr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 name="円/楕円 1">
            <a:extLst>
              <a:ext uri="{FF2B5EF4-FFF2-40B4-BE49-F238E27FC236}">
                <a16:creationId xmlns:a16="http://schemas.microsoft.com/office/drawing/2014/main" id="{34AD38D6-A2B7-0E4F-87CB-B08186089484}"/>
              </a:ext>
            </a:extLst>
          </p:cNvPr>
          <p:cNvSpPr/>
          <p:nvPr/>
        </p:nvSpPr>
        <p:spPr>
          <a:xfrm>
            <a:off x="5133383" y="2607677"/>
            <a:ext cx="465124" cy="465124"/>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6B46F99D-EE79-864E-90D5-9B33F459654A}"/>
              </a:ext>
            </a:extLst>
          </p:cNvPr>
          <p:cNvSpPr/>
          <p:nvPr/>
        </p:nvSpPr>
        <p:spPr>
          <a:xfrm>
            <a:off x="5285173" y="2724610"/>
            <a:ext cx="283454" cy="28345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7C53FC2C-5DF1-FD41-9661-744F0F55B142}"/>
              </a:ext>
            </a:extLst>
          </p:cNvPr>
          <p:cNvCxnSpPr/>
          <p:nvPr/>
        </p:nvCxnSpPr>
        <p:spPr>
          <a:xfrm flipH="1">
            <a:off x="5183573" y="3248214"/>
            <a:ext cx="362589"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直線コネクタ 44">
            <a:extLst>
              <a:ext uri="{FF2B5EF4-FFF2-40B4-BE49-F238E27FC236}">
                <a16:creationId xmlns:a16="http://schemas.microsoft.com/office/drawing/2014/main" id="{199BEC91-5330-A740-BEA3-E52455A6FF02}"/>
              </a:ext>
            </a:extLst>
          </p:cNvPr>
          <p:cNvCxnSpPr>
            <a:cxnSpLocks/>
          </p:cNvCxnSpPr>
          <p:nvPr/>
        </p:nvCxnSpPr>
        <p:spPr>
          <a:xfrm flipH="1" flipV="1">
            <a:off x="5183573" y="3248214"/>
            <a:ext cx="283454" cy="171381"/>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48" name="円/楕円 47">
            <a:extLst>
              <a:ext uri="{FF2B5EF4-FFF2-40B4-BE49-F238E27FC236}">
                <a16:creationId xmlns:a16="http://schemas.microsoft.com/office/drawing/2014/main" id="{35A69EF2-2501-7E46-B95E-C7051EB42F81}"/>
              </a:ext>
            </a:extLst>
          </p:cNvPr>
          <p:cNvSpPr/>
          <p:nvPr/>
        </p:nvSpPr>
        <p:spPr>
          <a:xfrm>
            <a:off x="4322442" y="2607677"/>
            <a:ext cx="260379" cy="46512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円/楕円 48">
            <a:extLst>
              <a:ext uri="{FF2B5EF4-FFF2-40B4-BE49-F238E27FC236}">
                <a16:creationId xmlns:a16="http://schemas.microsoft.com/office/drawing/2014/main" id="{2CC81EA1-7432-AE41-9DA8-60D61905784A}"/>
              </a:ext>
            </a:extLst>
          </p:cNvPr>
          <p:cNvSpPr/>
          <p:nvPr/>
        </p:nvSpPr>
        <p:spPr>
          <a:xfrm>
            <a:off x="4422768" y="2659476"/>
            <a:ext cx="283454" cy="36589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2083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コネクタ 57">
            <a:extLst>
              <a:ext uri="{FF2B5EF4-FFF2-40B4-BE49-F238E27FC236}">
                <a16:creationId xmlns:a16="http://schemas.microsoft.com/office/drawing/2014/main" id="{E8174CA9-F215-374A-BCCA-88986A6832F0}"/>
              </a:ext>
            </a:extLst>
          </p:cNvPr>
          <p:cNvCxnSpPr>
            <a:cxnSpLocks/>
          </p:cNvCxnSpPr>
          <p:nvPr/>
        </p:nvCxnSpPr>
        <p:spPr>
          <a:xfrm>
            <a:off x="3271489"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0" name="直線コネクタ 59">
            <a:extLst>
              <a:ext uri="{FF2B5EF4-FFF2-40B4-BE49-F238E27FC236}">
                <a16:creationId xmlns:a16="http://schemas.microsoft.com/office/drawing/2014/main" id="{50D87B1F-07DB-C54E-94B7-F4A76059BE65}"/>
              </a:ext>
            </a:extLst>
          </p:cNvPr>
          <p:cNvCxnSpPr>
            <a:cxnSpLocks/>
          </p:cNvCxnSpPr>
          <p:nvPr/>
        </p:nvCxnSpPr>
        <p:spPr>
          <a:xfrm>
            <a:off x="6417970"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FE8D0DAB-5551-E142-AE78-697962BEF67B}"/>
              </a:ext>
            </a:extLst>
          </p:cNvPr>
          <p:cNvCxnSpPr>
            <a:cxnSpLocks/>
          </p:cNvCxnSpPr>
          <p:nvPr/>
        </p:nvCxnSpPr>
        <p:spPr>
          <a:xfrm>
            <a:off x="7991212" y="686423"/>
            <a:ext cx="0" cy="5803829"/>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3" name="直線コネクタ 62">
            <a:extLst>
              <a:ext uri="{FF2B5EF4-FFF2-40B4-BE49-F238E27FC236}">
                <a16:creationId xmlns:a16="http://schemas.microsoft.com/office/drawing/2014/main" id="{8228EC84-8EE3-C144-AD44-A6C5764E73E9}"/>
              </a:ext>
            </a:extLst>
          </p:cNvPr>
          <p:cNvCxnSpPr>
            <a:cxnSpLocks/>
          </p:cNvCxnSpPr>
          <p:nvPr/>
        </p:nvCxnSpPr>
        <p:spPr>
          <a:xfrm>
            <a:off x="4844730" y="686423"/>
            <a:ext cx="0" cy="580383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0" name="テキスト ボックス 69">
            <a:extLst>
              <a:ext uri="{FF2B5EF4-FFF2-40B4-BE49-F238E27FC236}">
                <a16:creationId xmlns:a16="http://schemas.microsoft.com/office/drawing/2014/main" id="{105EBD79-6C6C-9849-BEF9-47FAE80BC3A0}"/>
              </a:ext>
            </a:extLst>
          </p:cNvPr>
          <p:cNvSpPr txBox="1"/>
          <p:nvPr/>
        </p:nvSpPr>
        <p:spPr>
          <a:xfrm>
            <a:off x="341552" y="3154008"/>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行動</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71" name="直線コネクタ 70">
            <a:extLst>
              <a:ext uri="{FF2B5EF4-FFF2-40B4-BE49-F238E27FC236}">
                <a16:creationId xmlns:a16="http://schemas.microsoft.com/office/drawing/2014/main" id="{4EC162C5-4F2F-1846-89F9-7D8C8D2D1001}"/>
              </a:ext>
            </a:extLst>
          </p:cNvPr>
          <p:cNvCxnSpPr/>
          <p:nvPr/>
        </p:nvCxnSpPr>
        <p:spPr>
          <a:xfrm>
            <a:off x="345817" y="5695560"/>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72" name="テキスト ボックス 71">
            <a:extLst>
              <a:ext uri="{FF2B5EF4-FFF2-40B4-BE49-F238E27FC236}">
                <a16:creationId xmlns:a16="http://schemas.microsoft.com/office/drawing/2014/main" id="{ACC2AFF7-C5A9-4047-AC4B-2925A79463BF}"/>
              </a:ext>
            </a:extLst>
          </p:cNvPr>
          <p:cNvSpPr txBox="1"/>
          <p:nvPr/>
        </p:nvSpPr>
        <p:spPr>
          <a:xfrm>
            <a:off x="345817" y="5973211"/>
            <a:ext cx="1352430"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ニーズ</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73" name="テキスト ボックス 72">
            <a:extLst>
              <a:ext uri="{FF2B5EF4-FFF2-40B4-BE49-F238E27FC236}">
                <a16:creationId xmlns:a16="http://schemas.microsoft.com/office/drawing/2014/main" id="{5166EC09-2697-7246-8879-CB358CA0D87C}"/>
              </a:ext>
            </a:extLst>
          </p:cNvPr>
          <p:cNvSpPr txBox="1"/>
          <p:nvPr/>
        </p:nvSpPr>
        <p:spPr>
          <a:xfrm>
            <a:off x="345816" y="4922051"/>
            <a:ext cx="1352431"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心理状況</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74" name="直線コネクタ 73">
            <a:extLst>
              <a:ext uri="{FF2B5EF4-FFF2-40B4-BE49-F238E27FC236}">
                <a16:creationId xmlns:a16="http://schemas.microsoft.com/office/drawing/2014/main" id="{4899C07F-A6DC-A94A-AFA3-F4265FD61F87}"/>
              </a:ext>
            </a:extLst>
          </p:cNvPr>
          <p:cNvCxnSpPr/>
          <p:nvPr/>
        </p:nvCxnSpPr>
        <p:spPr>
          <a:xfrm>
            <a:off x="337288" y="4387936"/>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D0C97836-CC25-BC41-82F7-C84A9EF45F28}"/>
              </a:ext>
            </a:extLst>
          </p:cNvPr>
          <p:cNvCxnSpPr/>
          <p:nvPr/>
        </p:nvCxnSpPr>
        <p:spPr>
          <a:xfrm>
            <a:off x="345817" y="2159472"/>
            <a:ext cx="9222897"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AACEDCF0-44C7-8142-8E7D-D00B48EDE6C8}"/>
              </a:ext>
            </a:extLst>
          </p:cNvPr>
          <p:cNvSpPr txBox="1"/>
          <p:nvPr/>
        </p:nvSpPr>
        <p:spPr>
          <a:xfrm>
            <a:off x="345816" y="1633881"/>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タッチポイント</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584FE7D0-8819-FE45-8BC7-9EA2F513EE78}"/>
              </a:ext>
            </a:extLst>
          </p:cNvPr>
          <p:cNvSpPr txBox="1"/>
          <p:nvPr/>
        </p:nvSpPr>
        <p:spPr>
          <a:xfrm>
            <a:off x="463308" y="238540"/>
            <a:ext cx="249780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17_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カスタマージャーニーマップ</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3967DCBC-6B96-124D-B5ED-5ABD1BE9D99C}"/>
              </a:ext>
            </a:extLst>
          </p:cNvPr>
          <p:cNvSpPr/>
          <p:nvPr/>
        </p:nvSpPr>
        <p:spPr>
          <a:xfrm>
            <a:off x="337288" y="1347682"/>
            <a:ext cx="9235689" cy="5142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FD3E2DA-68AC-8A48-8F21-1BC28D87C9D2}"/>
              </a:ext>
            </a:extLst>
          </p:cNvPr>
          <p:cNvSpPr/>
          <p:nvPr/>
        </p:nvSpPr>
        <p:spPr>
          <a:xfrm>
            <a:off x="1687855" y="686421"/>
            <a:ext cx="7885122"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55498023-323D-DD49-ABCE-3D24548599FA}"/>
              </a:ext>
            </a:extLst>
          </p:cNvPr>
          <p:cNvSpPr txBox="1"/>
          <p:nvPr/>
        </p:nvSpPr>
        <p:spPr>
          <a:xfrm>
            <a:off x="1762175" y="4463550"/>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↑健康によさそう。手軽にできるなら試してみたい</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17" name="テキスト ボックス 16">
            <a:extLst>
              <a:ext uri="{FF2B5EF4-FFF2-40B4-BE49-F238E27FC236}">
                <a16:creationId xmlns:a16="http://schemas.microsoft.com/office/drawing/2014/main" id="{149B2186-9B91-A741-A1E0-62565653E895}"/>
              </a:ext>
            </a:extLst>
          </p:cNvPr>
          <p:cNvSpPr txBox="1"/>
          <p:nvPr/>
        </p:nvSpPr>
        <p:spPr>
          <a:xfrm>
            <a:off x="1762174" y="5029099"/>
            <a:ext cx="1443347" cy="44626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↓めんどくさくて結局三日坊主になる可能性は高いな</a:t>
            </a:r>
            <a:endParaRPr lang="en-US" altLang="ja-JP" sz="800" dirty="0">
              <a:solidFill>
                <a:srgbClr val="0070C0"/>
              </a:solidFill>
              <a:latin typeface="Meiryo" panose="020B0604030504040204" pitchFamily="34" charset="-128"/>
              <a:ea typeface="Meiryo" panose="020B0604030504040204" pitchFamily="34" charset="-128"/>
              <a:cs typeface="メイリオ"/>
            </a:endParaRPr>
          </a:p>
        </p:txBody>
      </p:sp>
      <p:sp>
        <p:nvSpPr>
          <p:cNvPr id="18" name="テキスト ボックス 17">
            <a:extLst>
              <a:ext uri="{FF2B5EF4-FFF2-40B4-BE49-F238E27FC236}">
                <a16:creationId xmlns:a16="http://schemas.microsoft.com/office/drawing/2014/main" id="{FE26C602-6FCC-F349-A8A8-41971763AD3D}"/>
              </a:ext>
            </a:extLst>
          </p:cNvPr>
          <p:cNvSpPr txBox="1"/>
          <p:nvPr/>
        </p:nvSpPr>
        <p:spPr>
          <a:xfrm>
            <a:off x="3335416" y="4463550"/>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↑実際に健康によさそう。商品も豊富にありそう</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19" name="テキスト ボックス 18">
            <a:extLst>
              <a:ext uri="{FF2B5EF4-FFF2-40B4-BE49-F238E27FC236}">
                <a16:creationId xmlns:a16="http://schemas.microsoft.com/office/drawing/2014/main" id="{0F248DBB-08D8-6641-B999-84EB23155CBC}"/>
              </a:ext>
            </a:extLst>
          </p:cNvPr>
          <p:cNvSpPr txBox="1"/>
          <p:nvPr/>
        </p:nvSpPr>
        <p:spPr>
          <a:xfrm>
            <a:off x="3335415" y="5021617"/>
            <a:ext cx="1443347" cy="44626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↓種類が多く、どれから試せばいいか迷う</a:t>
            </a:r>
            <a:endParaRPr lang="en-US" altLang="en-US" sz="800" dirty="0">
              <a:solidFill>
                <a:srgbClr val="0070C0"/>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596D71E7-7ED7-E943-9480-BCE51C3E0943}"/>
              </a:ext>
            </a:extLst>
          </p:cNvPr>
          <p:cNvSpPr txBox="1"/>
          <p:nvPr/>
        </p:nvSpPr>
        <p:spPr>
          <a:xfrm>
            <a:off x="4908656" y="4463550"/>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↑ご飯に合いそうなモノって便利そうだな</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23" name="テキスト ボックス 22">
            <a:extLst>
              <a:ext uri="{FF2B5EF4-FFF2-40B4-BE49-F238E27FC236}">
                <a16:creationId xmlns:a16="http://schemas.microsoft.com/office/drawing/2014/main" id="{EED93479-7ACA-F540-9E51-9733A295ECAA}"/>
              </a:ext>
            </a:extLst>
          </p:cNvPr>
          <p:cNvSpPr txBox="1"/>
          <p:nvPr/>
        </p:nvSpPr>
        <p:spPr>
          <a:xfrm>
            <a:off x="4908655" y="5021617"/>
            <a:ext cx="1443347" cy="62843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↓忙しくて時間もないので、取り入れるのに手間がかかると嫌だな</a:t>
            </a:r>
            <a:endParaRPr lang="en-US" altLang="en-US" sz="800" dirty="0">
              <a:solidFill>
                <a:srgbClr val="0070C0"/>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D0F7D2C5-E3FE-4F45-BFFB-606D62F629E4}"/>
              </a:ext>
            </a:extLst>
          </p:cNvPr>
          <p:cNvSpPr txBox="1"/>
          <p:nvPr/>
        </p:nvSpPr>
        <p:spPr>
          <a:xfrm>
            <a:off x="6481896" y="4463550"/>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↑簡単アレンジできて、お皿を汚さないのはいいな</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163647A7-E80F-9445-B1E2-731E366DD002}"/>
              </a:ext>
            </a:extLst>
          </p:cNvPr>
          <p:cNvSpPr txBox="1"/>
          <p:nvPr/>
        </p:nvSpPr>
        <p:spPr>
          <a:xfrm>
            <a:off x="6481895" y="5021619"/>
            <a:ext cx="1443347" cy="646315"/>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↓定期便は便利だけど、好みに合わなかったら嫌なだな。</a:t>
            </a:r>
            <a:endParaRPr lang="en-US" altLang="en-US" sz="800" dirty="0">
              <a:solidFill>
                <a:srgbClr val="0070C0"/>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4D3F37A9-2C79-744D-870B-94B3DE4C8931}"/>
              </a:ext>
            </a:extLst>
          </p:cNvPr>
          <p:cNvSpPr txBox="1"/>
          <p:nvPr/>
        </p:nvSpPr>
        <p:spPr>
          <a:xfrm>
            <a:off x="8055136" y="4463550"/>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FF0000"/>
                </a:solidFill>
                <a:latin typeface="Meiryo" panose="020B0604030504040204" pitchFamily="34" charset="-128"/>
                <a:ea typeface="Meiryo" panose="020B0604030504040204" pitchFamily="34" charset="-128"/>
                <a:cs typeface="メイリオ"/>
              </a:rPr>
              <a:t>↑毎月決まったタイミングで届くのは便利だな</a:t>
            </a:r>
            <a:endParaRPr lang="en-US" altLang="en-US" sz="800" dirty="0">
              <a:solidFill>
                <a:srgbClr val="FF0000"/>
              </a:solidFill>
              <a:latin typeface="Meiryo" panose="020B0604030504040204" pitchFamily="34" charset="-128"/>
              <a:ea typeface="Meiryo" panose="020B0604030504040204" pitchFamily="34" charset="-128"/>
              <a:cs typeface="メイリオ"/>
            </a:endParaRPr>
          </a:p>
        </p:txBody>
      </p:sp>
      <p:sp>
        <p:nvSpPr>
          <p:cNvPr id="27" name="テキスト ボックス 26">
            <a:extLst>
              <a:ext uri="{FF2B5EF4-FFF2-40B4-BE49-F238E27FC236}">
                <a16:creationId xmlns:a16="http://schemas.microsoft.com/office/drawing/2014/main" id="{FB9FA86B-F804-7843-B485-239AC12A5A41}"/>
              </a:ext>
            </a:extLst>
          </p:cNvPr>
          <p:cNvSpPr txBox="1"/>
          <p:nvPr/>
        </p:nvSpPr>
        <p:spPr>
          <a:xfrm>
            <a:off x="8055135" y="5021617"/>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0070C0"/>
                </a:solidFill>
                <a:latin typeface="Meiryo" panose="020B0604030504040204" pitchFamily="34" charset="-128"/>
                <a:ea typeface="Meiryo" panose="020B0604030504040204" pitchFamily="34" charset="-128"/>
                <a:cs typeface="メイリオ"/>
              </a:rPr>
              <a:t>↓定期購入しているうちに飽きてしまうかも</a:t>
            </a:r>
            <a:r>
              <a:rPr lang="en-US" altLang="ja-JP" sz="800" dirty="0">
                <a:solidFill>
                  <a:srgbClr val="0070C0"/>
                </a:solidFill>
                <a:latin typeface="Meiryo" panose="020B0604030504040204" pitchFamily="34" charset="-128"/>
                <a:ea typeface="Meiryo" panose="020B0604030504040204" pitchFamily="34" charset="-128"/>
                <a:cs typeface="メイリオ"/>
              </a:rPr>
              <a:t>…</a:t>
            </a:r>
            <a:r>
              <a:rPr lang="ja-JP" altLang="en-US" sz="800" dirty="0">
                <a:solidFill>
                  <a:srgbClr val="0070C0"/>
                </a:solidFill>
                <a:latin typeface="Meiryo" panose="020B0604030504040204" pitchFamily="34" charset="-128"/>
                <a:ea typeface="Meiryo" panose="020B0604030504040204" pitchFamily="34" charset="-128"/>
                <a:cs typeface="メイリオ"/>
              </a:rPr>
              <a:t>？</a:t>
            </a:r>
            <a:endParaRPr lang="en-US" altLang="en-US" sz="800" dirty="0">
              <a:solidFill>
                <a:srgbClr val="0070C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2F3E4519-0D51-1448-AEBF-552C71F9CD26}"/>
              </a:ext>
            </a:extLst>
          </p:cNvPr>
          <p:cNvSpPr txBox="1"/>
          <p:nvPr/>
        </p:nvSpPr>
        <p:spPr>
          <a:xfrm>
            <a:off x="1762174" y="5770049"/>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発酵食品って一体どういうものなの？</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1D363C74-B819-9244-8389-7D3D852E20BC}"/>
              </a:ext>
            </a:extLst>
          </p:cNvPr>
          <p:cNvSpPr txBox="1"/>
          <p:nvPr/>
        </p:nvSpPr>
        <p:spPr>
          <a:xfrm>
            <a:off x="3335415" y="5770049"/>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何から試せばいい？</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選ぶ基準は？</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0" name="テキスト ボックス 29">
            <a:extLst>
              <a:ext uri="{FF2B5EF4-FFF2-40B4-BE49-F238E27FC236}">
                <a16:creationId xmlns:a16="http://schemas.microsoft.com/office/drawing/2014/main" id="{54F78901-D12E-1641-8F3F-B6D56AFDB115}"/>
              </a:ext>
            </a:extLst>
          </p:cNvPr>
          <p:cNvSpPr txBox="1"/>
          <p:nvPr/>
        </p:nvSpPr>
        <p:spPr>
          <a:xfrm>
            <a:off x="4908655" y="5770049"/>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発酵食品を使った簡単レシピってあるかな？</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BCCF2D44-D6B5-F443-BC9B-B46D7514C469}"/>
              </a:ext>
            </a:extLst>
          </p:cNvPr>
          <p:cNvSpPr txBox="1"/>
          <p:nvPr/>
        </p:nvSpPr>
        <p:spPr>
          <a:xfrm>
            <a:off x="6481895" y="5770049"/>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実際に食べてみたい</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（お試しがしたい）</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BAC986D1-2542-964F-BB25-46BACF2F6D3E}"/>
              </a:ext>
            </a:extLst>
          </p:cNvPr>
          <p:cNvSpPr txBox="1"/>
          <p:nvPr/>
        </p:nvSpPr>
        <p:spPr>
          <a:xfrm>
            <a:off x="8055135" y="5770049"/>
            <a:ext cx="1443347" cy="461649"/>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アレンジの方法をもう少し知りたいな</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3" name="テキスト ボックス 32">
            <a:extLst>
              <a:ext uri="{FF2B5EF4-FFF2-40B4-BE49-F238E27FC236}">
                <a16:creationId xmlns:a16="http://schemas.microsoft.com/office/drawing/2014/main" id="{185039F6-77A4-0A4A-B793-D4014C1261E0}"/>
              </a:ext>
            </a:extLst>
          </p:cNvPr>
          <p:cNvSpPr txBox="1"/>
          <p:nvPr/>
        </p:nvSpPr>
        <p:spPr>
          <a:xfrm>
            <a:off x="1762173" y="2268665"/>
            <a:ext cx="1443347" cy="1384978"/>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インスタグラムで発酵食品に関する投稿を見る。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ハッシュタグをチェック</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en-US"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発酵食品を使った料理の写真や投稿を複数見る。</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EAB70789-51F4-CE4F-9797-E15C4442AEDB}"/>
              </a:ext>
            </a:extLst>
          </p:cNvPr>
          <p:cNvSpPr txBox="1"/>
          <p:nvPr/>
        </p:nvSpPr>
        <p:spPr>
          <a:xfrm>
            <a:off x="3335414" y="2268665"/>
            <a:ext cx="1443347" cy="1554255"/>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発酵食品に関する基礎知識やトレンドを調べるため、いくつかの商品サイトや比較記事を読む。</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ja-JP" sz="800" dirty="0">
                <a:solidFill>
                  <a:srgbClr val="404040"/>
                </a:solidFill>
                <a:latin typeface="Meiryo" panose="020B0604030504040204" pitchFamily="34" charset="-128"/>
                <a:ea typeface="Meiryo" panose="020B0604030504040204" pitchFamily="34" charset="-128"/>
                <a:cs typeface="メイリオ"/>
              </a:rPr>
              <a:t>eBook</a:t>
            </a:r>
            <a:r>
              <a:rPr lang="ja-JP" altLang="en-US" sz="800" dirty="0">
                <a:solidFill>
                  <a:srgbClr val="404040"/>
                </a:solidFill>
                <a:latin typeface="Meiryo" panose="020B0604030504040204" pitchFamily="34" charset="-128"/>
                <a:ea typeface="Meiryo" panose="020B0604030504040204" pitchFamily="34" charset="-128"/>
                <a:cs typeface="メイリオ"/>
              </a:rPr>
              <a:t>をダウンロードして、発酵食品の一覧をチェックする。</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5" name="テキスト ボックス 34">
            <a:extLst>
              <a:ext uri="{FF2B5EF4-FFF2-40B4-BE49-F238E27FC236}">
                <a16:creationId xmlns:a16="http://schemas.microsoft.com/office/drawing/2014/main" id="{C1DA99B7-74E9-334E-B02A-206A52CB0469}"/>
              </a:ext>
            </a:extLst>
          </p:cNvPr>
          <p:cNvSpPr txBox="1"/>
          <p:nvPr/>
        </p:nvSpPr>
        <p:spPr>
          <a:xfrm>
            <a:off x="4908654" y="2268665"/>
            <a:ext cx="1443347" cy="1384978"/>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発酵食品のレシピを調べる。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ブログや動画を見る。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動画を継続配信している動画チャンネルをフォローして、定期的に見る。</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44472BBD-0C95-184F-970E-A6F6A0E072E3}"/>
              </a:ext>
            </a:extLst>
          </p:cNvPr>
          <p:cNvSpPr txBox="1"/>
          <p:nvPr/>
        </p:nvSpPr>
        <p:spPr>
          <a:xfrm>
            <a:off x="6481894" y="2268665"/>
            <a:ext cx="1443347" cy="1384978"/>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商品ページにて価格や内容の詳細を確認する。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トライアル商品や返金制度、口コミ情報を見る。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トライアル商品を申し込む。</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39" name="テキスト ボックス 38">
            <a:extLst>
              <a:ext uri="{FF2B5EF4-FFF2-40B4-BE49-F238E27FC236}">
                <a16:creationId xmlns:a16="http://schemas.microsoft.com/office/drawing/2014/main" id="{8FBE2CC3-E500-A44B-96C5-0B802B1AE7FE}"/>
              </a:ext>
            </a:extLst>
          </p:cNvPr>
          <p:cNvSpPr txBox="1"/>
          <p:nvPr/>
        </p:nvSpPr>
        <p:spPr>
          <a:xfrm>
            <a:off x="8055134" y="2268665"/>
            <a:ext cx="1443347" cy="1738921"/>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単品購入したトライアル商品を実際に利用する。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トライアル商品と一緒に贈られてきたパンフレットを読む。</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公式サイトの商品ページで定期便の申し込みを行う。</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D05D54E1-E3D7-5A4F-8BA7-AAA26DFC47F0}"/>
              </a:ext>
            </a:extLst>
          </p:cNvPr>
          <p:cNvSpPr txBox="1"/>
          <p:nvPr/>
        </p:nvSpPr>
        <p:spPr>
          <a:xfrm>
            <a:off x="1762173" y="1442601"/>
            <a:ext cx="1443347" cy="62843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インスタグラム</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検索エンジン</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en-US" sz="800" dirty="0">
                <a:solidFill>
                  <a:srgbClr val="404040"/>
                </a:solidFill>
                <a:latin typeface="Meiryo" panose="020B0604030504040204" pitchFamily="34" charset="-128"/>
                <a:ea typeface="Meiryo" panose="020B0604030504040204" pitchFamily="34" charset="-128"/>
                <a:cs typeface="メイリオ"/>
              </a:rPr>
              <a:t>WEB</a:t>
            </a:r>
            <a:r>
              <a:rPr lang="ja-JP" altLang="en-US" sz="800" dirty="0">
                <a:solidFill>
                  <a:srgbClr val="404040"/>
                </a:solidFill>
                <a:latin typeface="Meiryo" panose="020B0604030504040204" pitchFamily="34" charset="-128"/>
                <a:ea typeface="Meiryo" panose="020B0604030504040204" pitchFamily="34" charset="-128"/>
                <a:cs typeface="メイリオ"/>
              </a:rPr>
              <a:t>サイト</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41" name="テキスト ボックス 40">
            <a:extLst>
              <a:ext uri="{FF2B5EF4-FFF2-40B4-BE49-F238E27FC236}">
                <a16:creationId xmlns:a16="http://schemas.microsoft.com/office/drawing/2014/main" id="{74CDBC0D-C134-5741-B901-754A820977E7}"/>
              </a:ext>
            </a:extLst>
          </p:cNvPr>
          <p:cNvSpPr txBox="1"/>
          <p:nvPr/>
        </p:nvSpPr>
        <p:spPr>
          <a:xfrm>
            <a:off x="3335414" y="1442601"/>
            <a:ext cx="1443347" cy="62843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まとめサイト</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ブログ記事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en-US" sz="800" dirty="0">
                <a:solidFill>
                  <a:srgbClr val="404040"/>
                </a:solidFill>
                <a:latin typeface="Meiryo" panose="020B0604030504040204" pitchFamily="34" charset="-128"/>
                <a:ea typeface="Meiryo" panose="020B0604030504040204" pitchFamily="34" charset="-128"/>
                <a:cs typeface="メイリオ"/>
              </a:rPr>
              <a:t>PDF</a:t>
            </a:r>
            <a:r>
              <a:rPr lang="ja-JP" altLang="en-US" sz="800" dirty="0">
                <a:solidFill>
                  <a:srgbClr val="404040"/>
                </a:solidFill>
                <a:latin typeface="Meiryo" panose="020B0604030504040204" pitchFamily="34" charset="-128"/>
                <a:ea typeface="Meiryo" panose="020B0604030504040204" pitchFamily="34" charset="-128"/>
                <a:cs typeface="メイリオ"/>
              </a:rPr>
              <a:t>ブック</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9FB2B9B7-4263-2641-BF71-C45895620531}"/>
              </a:ext>
            </a:extLst>
          </p:cNvPr>
          <p:cNvSpPr txBox="1"/>
          <p:nvPr/>
        </p:nvSpPr>
        <p:spPr>
          <a:xfrm>
            <a:off x="4908654" y="1442601"/>
            <a:ext cx="1443347" cy="448874"/>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ブログ記事</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動画</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43" name="テキスト ボックス 42">
            <a:extLst>
              <a:ext uri="{FF2B5EF4-FFF2-40B4-BE49-F238E27FC236}">
                <a16:creationId xmlns:a16="http://schemas.microsoft.com/office/drawing/2014/main" id="{9BA4DD77-56E2-9546-B72B-35DA0552D9F9}"/>
              </a:ext>
            </a:extLst>
          </p:cNvPr>
          <p:cNvSpPr txBox="1"/>
          <p:nvPr/>
        </p:nvSpPr>
        <p:spPr>
          <a:xfrm>
            <a:off x="6481894" y="1442601"/>
            <a:ext cx="1443347" cy="628430"/>
          </a:xfrm>
          <a:prstGeom prst="rect">
            <a:avLst/>
          </a:prstGeom>
          <a:noFill/>
        </p:spPr>
        <p:txBody>
          <a:bodyPr wrap="square" lIns="91423" tIns="45712" rIns="91423" bIns="45712" rtlCol="0" anchor="t">
            <a:spAutoFit/>
          </a:bodyPr>
          <a:lstStyle/>
          <a:p>
            <a:pPr algn="just">
              <a:lnSpc>
                <a:spcPct val="150000"/>
              </a:lnSpc>
            </a:pPr>
            <a:r>
              <a:rPr lang="en-US" altLang="ja-JP" sz="800" dirty="0">
                <a:solidFill>
                  <a:srgbClr val="404040"/>
                </a:solidFill>
                <a:latin typeface="Meiryo" panose="020B0604030504040204" pitchFamily="34" charset="-128"/>
                <a:ea typeface="Meiryo" panose="020B0604030504040204" pitchFamily="34" charset="-128"/>
                <a:cs typeface="メイリオ"/>
              </a:rPr>
              <a:t>EC</a:t>
            </a:r>
            <a:r>
              <a:rPr lang="ja-JP" altLang="en-US" sz="800" dirty="0">
                <a:solidFill>
                  <a:srgbClr val="404040"/>
                </a:solidFill>
                <a:latin typeface="Meiryo" panose="020B0604030504040204" pitchFamily="34" charset="-128"/>
                <a:ea typeface="Meiryo" panose="020B0604030504040204" pitchFamily="34" charset="-128"/>
                <a:cs typeface="メイリオ"/>
              </a:rPr>
              <a:t>サイト商品ページ</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お申し込みページ</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ja-JP" sz="800" dirty="0">
                <a:solidFill>
                  <a:srgbClr val="404040"/>
                </a:solidFill>
                <a:latin typeface="Meiryo" panose="020B0604030504040204" pitchFamily="34" charset="-128"/>
                <a:ea typeface="Meiryo" panose="020B0604030504040204" pitchFamily="34" charset="-128"/>
                <a:cs typeface="メイリオ"/>
              </a:rPr>
              <a:t>Q&amp;A</a:t>
            </a:r>
            <a:r>
              <a:rPr lang="ja-JP" altLang="en-US" sz="800" dirty="0">
                <a:solidFill>
                  <a:srgbClr val="404040"/>
                </a:solidFill>
                <a:latin typeface="Meiryo" panose="020B0604030504040204" pitchFamily="34" charset="-128"/>
                <a:ea typeface="Meiryo" panose="020B0604030504040204" pitchFamily="34" charset="-128"/>
                <a:cs typeface="メイリオ"/>
              </a:rPr>
              <a:t>ページ</a:t>
            </a:r>
            <a:endParaRPr lang="en-US" altLang="ja-JP" sz="800" dirty="0">
              <a:solidFill>
                <a:srgbClr val="404040"/>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DCDECF3E-AB33-B54A-82E5-CBBD03BB6BFC}"/>
              </a:ext>
            </a:extLst>
          </p:cNvPr>
          <p:cNvSpPr txBox="1"/>
          <p:nvPr/>
        </p:nvSpPr>
        <p:spPr>
          <a:xfrm>
            <a:off x="8055134" y="1442601"/>
            <a:ext cx="1443347" cy="628430"/>
          </a:xfrm>
          <a:prstGeom prst="rect">
            <a:avLst/>
          </a:prstGeom>
          <a:noFill/>
        </p:spPr>
        <p:txBody>
          <a:bodyPr wrap="square" lIns="91423" tIns="45712" rIns="91423" bIns="45712" rtlCol="0" anchor="t">
            <a:spAutoFit/>
          </a:bodyPr>
          <a:lstStyle/>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商品</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ja-JP" altLang="en-US" sz="800" dirty="0">
                <a:solidFill>
                  <a:srgbClr val="404040"/>
                </a:solidFill>
                <a:latin typeface="Meiryo" panose="020B0604030504040204" pitchFamily="34" charset="-128"/>
                <a:ea typeface="Meiryo" panose="020B0604030504040204" pitchFamily="34" charset="-128"/>
                <a:cs typeface="メイリオ"/>
              </a:rPr>
              <a:t>パンフレット</a:t>
            </a:r>
            <a:endParaRPr lang="en-US" altLang="ja-JP" sz="800" dirty="0">
              <a:solidFill>
                <a:srgbClr val="404040"/>
              </a:solidFill>
              <a:latin typeface="Meiryo" panose="020B0604030504040204" pitchFamily="34" charset="-128"/>
              <a:ea typeface="Meiryo" panose="020B0604030504040204" pitchFamily="34" charset="-128"/>
              <a:cs typeface="メイリオ"/>
            </a:endParaRPr>
          </a:p>
          <a:p>
            <a:pPr algn="just">
              <a:lnSpc>
                <a:spcPct val="150000"/>
              </a:lnSpc>
            </a:pPr>
            <a:r>
              <a:rPr lang="en-US" altLang="en-US" sz="800" dirty="0">
                <a:solidFill>
                  <a:srgbClr val="404040"/>
                </a:solidFill>
                <a:latin typeface="Meiryo" panose="020B0604030504040204" pitchFamily="34" charset="-128"/>
                <a:ea typeface="Meiryo" panose="020B0604030504040204" pitchFamily="34" charset="-128"/>
                <a:cs typeface="メイリオ"/>
              </a:rPr>
              <a:t>EC</a:t>
            </a:r>
            <a:r>
              <a:rPr lang="ja-JP" altLang="en-US" sz="800" dirty="0">
                <a:solidFill>
                  <a:srgbClr val="404040"/>
                </a:solidFill>
                <a:latin typeface="Meiryo" panose="020B0604030504040204" pitchFamily="34" charset="-128"/>
                <a:ea typeface="Meiryo" panose="020B0604030504040204" pitchFamily="34" charset="-128"/>
                <a:cs typeface="メイリオ"/>
              </a:rPr>
              <a:t>サイト商品ページ</a:t>
            </a:r>
            <a:endParaRPr lang="en-US" altLang="en-US" sz="800"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20036477-41A3-0148-90D3-C52E4CEA569C}"/>
              </a:ext>
            </a:extLst>
          </p:cNvPr>
          <p:cNvSpPr txBox="1"/>
          <p:nvPr/>
        </p:nvSpPr>
        <p:spPr>
          <a:xfrm>
            <a:off x="1806520"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認知</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6" name="テキスト ボックス 45">
            <a:extLst>
              <a:ext uri="{FF2B5EF4-FFF2-40B4-BE49-F238E27FC236}">
                <a16:creationId xmlns:a16="http://schemas.microsoft.com/office/drawing/2014/main" id="{F61D7072-DDC4-2649-BC13-3D5BAB3FD72E}"/>
              </a:ext>
            </a:extLst>
          </p:cNvPr>
          <p:cNvSpPr txBox="1"/>
          <p:nvPr/>
        </p:nvSpPr>
        <p:spPr>
          <a:xfrm>
            <a:off x="3379762"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情報収集</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7" name="テキスト ボックス 46">
            <a:extLst>
              <a:ext uri="{FF2B5EF4-FFF2-40B4-BE49-F238E27FC236}">
                <a16:creationId xmlns:a16="http://schemas.microsoft.com/office/drawing/2014/main" id="{FABF60F1-549B-BE41-8942-A8217A88872A}"/>
              </a:ext>
            </a:extLst>
          </p:cNvPr>
          <p:cNvSpPr txBox="1"/>
          <p:nvPr/>
        </p:nvSpPr>
        <p:spPr>
          <a:xfrm>
            <a:off x="4953002"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比較検討</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F242DDD4-D9BC-1A4F-8F39-CEB7D93FA80A}"/>
              </a:ext>
            </a:extLst>
          </p:cNvPr>
          <p:cNvSpPr txBox="1"/>
          <p:nvPr/>
        </p:nvSpPr>
        <p:spPr>
          <a:xfrm>
            <a:off x="6526243"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お試しの購入</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9" name="テキスト ボックス 48">
            <a:extLst>
              <a:ext uri="{FF2B5EF4-FFF2-40B4-BE49-F238E27FC236}">
                <a16:creationId xmlns:a16="http://schemas.microsoft.com/office/drawing/2014/main" id="{B3F96518-FB1C-4D4B-90C3-3AAB941434C0}"/>
              </a:ext>
            </a:extLst>
          </p:cNvPr>
          <p:cNvSpPr txBox="1"/>
          <p:nvPr/>
        </p:nvSpPr>
        <p:spPr>
          <a:xfrm>
            <a:off x="8099485" y="895630"/>
            <a:ext cx="1356695" cy="239392"/>
          </a:xfrm>
          <a:prstGeom prst="rect">
            <a:avLst/>
          </a:prstGeom>
          <a:noFill/>
        </p:spPr>
        <p:txBody>
          <a:bodyPr wrap="square" lIns="91423" tIns="45712" rIns="91423" bIns="45712"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定期商品の契約</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Tree>
    <p:extLst>
      <p:ext uri="{BB962C8B-B14F-4D97-AF65-F5344CB8AC3E}">
        <p14:creationId xmlns:p14="http://schemas.microsoft.com/office/powerpoint/2010/main" val="325128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正方形/長方形 75">
            <a:extLst>
              <a:ext uri="{FF2B5EF4-FFF2-40B4-BE49-F238E27FC236}">
                <a16:creationId xmlns:a16="http://schemas.microsoft.com/office/drawing/2014/main" id="{F7906931-AC09-7541-BC9B-228D1AE8171A}"/>
              </a:ext>
            </a:extLst>
          </p:cNvPr>
          <p:cNvSpPr/>
          <p:nvPr/>
        </p:nvSpPr>
        <p:spPr>
          <a:xfrm>
            <a:off x="335967" y="686423"/>
            <a:ext cx="1930155" cy="580382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81" name="直線コネクタ 80">
            <a:extLst>
              <a:ext uri="{FF2B5EF4-FFF2-40B4-BE49-F238E27FC236}">
                <a16:creationId xmlns:a16="http://schemas.microsoft.com/office/drawing/2014/main" id="{30EBE8E7-5366-D248-97D1-439F8CCADF19}"/>
              </a:ext>
            </a:extLst>
          </p:cNvPr>
          <p:cNvCxnSpPr/>
          <p:nvPr/>
        </p:nvCxnSpPr>
        <p:spPr>
          <a:xfrm>
            <a:off x="2266122"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1" name="テキスト ボックス 90">
            <a:extLst>
              <a:ext uri="{FF2B5EF4-FFF2-40B4-BE49-F238E27FC236}">
                <a16:creationId xmlns:a16="http://schemas.microsoft.com/office/drawing/2014/main" id="{78D01EC2-07A2-6B46-8CCB-750D766FBF10}"/>
              </a:ext>
            </a:extLst>
          </p:cNvPr>
          <p:cNvSpPr txBox="1"/>
          <p:nvPr/>
        </p:nvSpPr>
        <p:spPr>
          <a:xfrm>
            <a:off x="1003531" y="3907330"/>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流通</a:t>
            </a:r>
          </a:p>
        </p:txBody>
      </p:sp>
      <p:sp>
        <p:nvSpPr>
          <p:cNvPr id="92" name="テキスト ボックス 91">
            <a:extLst>
              <a:ext uri="{FF2B5EF4-FFF2-40B4-BE49-F238E27FC236}">
                <a16:creationId xmlns:a16="http://schemas.microsoft.com/office/drawing/2014/main" id="{CF362235-0C2A-AF47-823F-42AC9489E6B8}"/>
              </a:ext>
            </a:extLst>
          </p:cNvPr>
          <p:cNvSpPr txBox="1"/>
          <p:nvPr/>
        </p:nvSpPr>
        <p:spPr>
          <a:xfrm>
            <a:off x="982686" y="4326365"/>
            <a:ext cx="636714"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Place</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94" name="テキスト ボックス 93">
            <a:extLst>
              <a:ext uri="{FF2B5EF4-FFF2-40B4-BE49-F238E27FC236}">
                <a16:creationId xmlns:a16="http://schemas.microsoft.com/office/drawing/2014/main" id="{01E1B100-3FFF-0A48-A85D-EEF07DCEB41E}"/>
              </a:ext>
            </a:extLst>
          </p:cNvPr>
          <p:cNvSpPr txBox="1"/>
          <p:nvPr/>
        </p:nvSpPr>
        <p:spPr>
          <a:xfrm>
            <a:off x="798346" y="5358288"/>
            <a:ext cx="1005404"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販売促進</a:t>
            </a:r>
          </a:p>
        </p:txBody>
      </p:sp>
      <p:sp>
        <p:nvSpPr>
          <p:cNvPr id="95" name="テキスト ボックス 94">
            <a:extLst>
              <a:ext uri="{FF2B5EF4-FFF2-40B4-BE49-F238E27FC236}">
                <a16:creationId xmlns:a16="http://schemas.microsoft.com/office/drawing/2014/main" id="{008E7F6E-F7BE-4344-A81F-B6BD792DE3F6}"/>
              </a:ext>
            </a:extLst>
          </p:cNvPr>
          <p:cNvSpPr txBox="1"/>
          <p:nvPr/>
        </p:nvSpPr>
        <p:spPr>
          <a:xfrm>
            <a:off x="759869" y="5777322"/>
            <a:ext cx="1082348"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Promotion</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97" name="テキスト ボックス 96">
            <a:extLst>
              <a:ext uri="{FF2B5EF4-FFF2-40B4-BE49-F238E27FC236}">
                <a16:creationId xmlns:a16="http://schemas.microsoft.com/office/drawing/2014/main" id="{A29AF753-F85B-6546-B664-425ABDB15FD6}"/>
              </a:ext>
            </a:extLst>
          </p:cNvPr>
          <p:cNvSpPr txBox="1"/>
          <p:nvPr/>
        </p:nvSpPr>
        <p:spPr>
          <a:xfrm>
            <a:off x="1013466" y="1005413"/>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製品</a:t>
            </a:r>
          </a:p>
        </p:txBody>
      </p:sp>
      <p:sp>
        <p:nvSpPr>
          <p:cNvPr id="100" name="テキスト ボックス 99">
            <a:extLst>
              <a:ext uri="{FF2B5EF4-FFF2-40B4-BE49-F238E27FC236}">
                <a16:creationId xmlns:a16="http://schemas.microsoft.com/office/drawing/2014/main" id="{6E0591CE-37A8-1448-9F86-00C7B64C7A5D}"/>
              </a:ext>
            </a:extLst>
          </p:cNvPr>
          <p:cNvSpPr txBox="1"/>
          <p:nvPr/>
        </p:nvSpPr>
        <p:spPr>
          <a:xfrm>
            <a:off x="885222" y="1424446"/>
            <a:ext cx="851515" cy="307777"/>
          </a:xfrm>
          <a:prstGeom prst="rect">
            <a:avLst/>
          </a:prstGeom>
          <a:noFill/>
        </p:spPr>
        <p:txBody>
          <a:bodyPr wrap="none" rtlCol="0" anchor="ctr">
            <a:spAutoFit/>
          </a:bodyPr>
          <a:lstStyle/>
          <a:p>
            <a:pPr algn="ctr"/>
            <a:r>
              <a:rPr kumimoji="1" lang="en-US" altLang="ja-JP" sz="1400" dirty="0">
                <a:solidFill>
                  <a:srgbClr val="404040"/>
                </a:solidFill>
                <a:latin typeface="Meiryo" panose="020B0604030504040204" pitchFamily="34" charset="-128"/>
                <a:ea typeface="Meiryo" panose="020B0604030504040204" pitchFamily="34" charset="-128"/>
                <a:cs typeface="メイリオ"/>
              </a:rPr>
              <a:t>Product</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102" name="テキスト ボックス 101">
            <a:extLst>
              <a:ext uri="{FF2B5EF4-FFF2-40B4-BE49-F238E27FC236}">
                <a16:creationId xmlns:a16="http://schemas.microsoft.com/office/drawing/2014/main" id="{97BE861C-4C17-4F48-96B6-6CB1721616E7}"/>
              </a:ext>
            </a:extLst>
          </p:cNvPr>
          <p:cNvSpPr txBox="1"/>
          <p:nvPr/>
        </p:nvSpPr>
        <p:spPr>
          <a:xfrm>
            <a:off x="1011989" y="2456372"/>
            <a:ext cx="595035"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価格</a:t>
            </a:r>
          </a:p>
        </p:txBody>
      </p:sp>
      <p:sp>
        <p:nvSpPr>
          <p:cNvPr id="103" name="テキスト ボックス 102">
            <a:extLst>
              <a:ext uri="{FF2B5EF4-FFF2-40B4-BE49-F238E27FC236}">
                <a16:creationId xmlns:a16="http://schemas.microsoft.com/office/drawing/2014/main" id="{E5975CFD-B161-A54C-93C0-D8344175CD59}"/>
              </a:ext>
            </a:extLst>
          </p:cNvPr>
          <p:cNvSpPr txBox="1"/>
          <p:nvPr/>
        </p:nvSpPr>
        <p:spPr>
          <a:xfrm>
            <a:off x="1006376" y="2875406"/>
            <a:ext cx="606256" cy="307777"/>
          </a:xfrm>
          <a:prstGeom prst="rect">
            <a:avLst/>
          </a:prstGeom>
          <a:noFill/>
        </p:spPr>
        <p:txBody>
          <a:bodyPr wrap="none" rtlCol="0" anchor="ctr">
            <a:spAutoFit/>
          </a:bodyPr>
          <a:lstStyle/>
          <a:p>
            <a:pPr algn="ctr"/>
            <a:r>
              <a:rPr lang="en-US" altLang="ja-JP" sz="1400" dirty="0">
                <a:solidFill>
                  <a:srgbClr val="404040"/>
                </a:solidFill>
                <a:latin typeface="Meiryo" panose="020B0604030504040204" pitchFamily="34" charset="-128"/>
                <a:ea typeface="Meiryo" panose="020B0604030504040204" pitchFamily="34" charset="-128"/>
                <a:cs typeface="メイリオ"/>
              </a:rPr>
              <a:t>Price</a:t>
            </a:r>
            <a:endParaRPr kumimoji="1" lang="ja-JP" altLang="en-US" sz="1600" dirty="0">
              <a:solidFill>
                <a:srgbClr val="404040"/>
              </a:solidFill>
              <a:latin typeface="Meiryo" panose="020B0604030504040204" pitchFamily="34" charset="-128"/>
              <a:ea typeface="Meiryo" panose="020B0604030504040204" pitchFamily="34" charset="-128"/>
              <a:cs typeface="メイリオ"/>
            </a:endParaRPr>
          </a:p>
        </p:txBody>
      </p:sp>
      <p:sp>
        <p:nvSpPr>
          <p:cNvPr id="71" name="テキスト ボックス 70">
            <a:extLst>
              <a:ext uri="{FF2B5EF4-FFF2-40B4-BE49-F238E27FC236}">
                <a16:creationId xmlns:a16="http://schemas.microsoft.com/office/drawing/2014/main" id="{33C2585D-FC0A-4247-AB4A-0ED597EC4886}"/>
              </a:ext>
            </a:extLst>
          </p:cNvPr>
          <p:cNvSpPr txBox="1"/>
          <p:nvPr/>
        </p:nvSpPr>
        <p:spPr>
          <a:xfrm>
            <a:off x="463308" y="238540"/>
            <a:ext cx="1015021"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18_4P</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0" name="直線コネクタ 89">
            <a:extLst>
              <a:ext uri="{FF2B5EF4-FFF2-40B4-BE49-F238E27FC236}">
                <a16:creationId xmlns:a16="http://schemas.microsoft.com/office/drawing/2014/main" id="{AE571569-D707-6F4E-9C4B-93E8163F0D2F}"/>
              </a:ext>
            </a:extLst>
          </p:cNvPr>
          <p:cNvCxnSpPr/>
          <p:nvPr/>
        </p:nvCxnSpPr>
        <p:spPr>
          <a:xfrm>
            <a:off x="334647" y="5039299"/>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A5A751FC-440D-9B44-9A74-FF0EF4A1872F}"/>
              </a:ext>
            </a:extLst>
          </p:cNvPr>
          <p:cNvCxnSpPr/>
          <p:nvPr/>
        </p:nvCxnSpPr>
        <p:spPr>
          <a:xfrm>
            <a:off x="344158" y="2137381"/>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a:extLst>
              <a:ext uri="{FF2B5EF4-FFF2-40B4-BE49-F238E27FC236}">
                <a16:creationId xmlns:a16="http://schemas.microsoft.com/office/drawing/2014/main" id="{EB6012BA-6AF3-5449-AC7B-7E102F7E4C1F}"/>
              </a:ext>
            </a:extLst>
          </p:cNvPr>
          <p:cNvCxnSpPr/>
          <p:nvPr/>
        </p:nvCxnSpPr>
        <p:spPr>
          <a:xfrm>
            <a:off x="344864" y="3588339"/>
            <a:ext cx="922385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0" name="角丸四角形 109">
            <a:extLst>
              <a:ext uri="{FF2B5EF4-FFF2-40B4-BE49-F238E27FC236}">
                <a16:creationId xmlns:a16="http://schemas.microsoft.com/office/drawing/2014/main" id="{54981D52-5F64-904C-97C6-396AD2CD65CE}"/>
              </a:ext>
            </a:extLst>
          </p:cNvPr>
          <p:cNvSpPr/>
          <p:nvPr/>
        </p:nvSpPr>
        <p:spPr>
          <a:xfrm>
            <a:off x="337288"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7" name="テキスト ボックス 16">
            <a:extLst>
              <a:ext uri="{FF2B5EF4-FFF2-40B4-BE49-F238E27FC236}">
                <a16:creationId xmlns:a16="http://schemas.microsoft.com/office/drawing/2014/main" id="{1E372AC4-6566-7E41-9D6B-B77AAAC647B4}"/>
              </a:ext>
            </a:extLst>
          </p:cNvPr>
          <p:cNvSpPr txBox="1"/>
          <p:nvPr/>
        </p:nvSpPr>
        <p:spPr>
          <a:xfrm>
            <a:off x="2563588" y="1115771"/>
            <a:ext cx="4576894" cy="584775"/>
          </a:xfrm>
          <a:prstGeom prst="rect">
            <a:avLst/>
          </a:prstGeom>
          <a:noFill/>
        </p:spPr>
        <p:txBody>
          <a:bodyPr wrap="none" rtlCol="0" anchor="ctr">
            <a:spAutoFit/>
          </a:bodyPr>
          <a:lstStyle/>
          <a:p>
            <a:pPr marL="285750" indent="-285750">
              <a:buFont typeface="Arial" panose="020B0604020202020204" pitchFamily="34" charset="0"/>
              <a:buChar char="•"/>
            </a:pP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デザイン会社による資料作成代行サービス</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営業資料や企画提案書を外注したい企業向け</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49795004-4031-0E4A-A5D5-0F80A55ACD1E}"/>
              </a:ext>
            </a:extLst>
          </p:cNvPr>
          <p:cNvSpPr txBox="1"/>
          <p:nvPr/>
        </p:nvSpPr>
        <p:spPr>
          <a:xfrm>
            <a:off x="2563588" y="2542629"/>
            <a:ext cx="5497018" cy="584775"/>
          </a:xfrm>
          <a:prstGeom prst="rect">
            <a:avLst/>
          </a:prstGeom>
          <a:noFill/>
        </p:spPr>
        <p:txBody>
          <a:bodyPr wrap="none" rtlCol="0" anchor="ctr">
            <a:spAutoFit/>
          </a:bodyPr>
          <a:lstStyle/>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プラン</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A</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100,000</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円</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月（</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1</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0</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時間程度の作業量まで）</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プラン</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B</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300,000</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円</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月（</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50</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時間程度の作業量まで）</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94B24C2E-01AE-1446-B6D9-DF25964A7C14}"/>
              </a:ext>
            </a:extLst>
          </p:cNvPr>
          <p:cNvSpPr txBox="1"/>
          <p:nvPr/>
        </p:nvSpPr>
        <p:spPr>
          <a:xfrm>
            <a:off x="2570090" y="4029556"/>
            <a:ext cx="6558399" cy="584775"/>
          </a:xfrm>
          <a:prstGeom prst="rect">
            <a:avLst/>
          </a:prstGeom>
          <a:noFill/>
        </p:spPr>
        <p:txBody>
          <a:bodyPr wrap="square" rtlCol="0" anchor="ctr">
            <a:spAutoFit/>
          </a:bodyPr>
          <a:lstStyle/>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ほとんと</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からの認知（</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SEO</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が強い）</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拠点は大阪、関西ではアナログな営業も</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D5517B63-C240-E441-A9EF-AD661E2E4629}"/>
              </a:ext>
            </a:extLst>
          </p:cNvPr>
          <p:cNvSpPr txBox="1"/>
          <p:nvPr/>
        </p:nvSpPr>
        <p:spPr>
          <a:xfrm>
            <a:off x="2566838" y="5349277"/>
            <a:ext cx="6558399" cy="830997"/>
          </a:xfrm>
          <a:prstGeom prst="rect">
            <a:avLst/>
          </a:prstGeom>
          <a:noFill/>
        </p:spPr>
        <p:txBody>
          <a:bodyPr wrap="square" rtlCol="0" anchor="ctr">
            <a:spAutoFit/>
          </a:bodyPr>
          <a:lstStyle/>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自社メディアで資料作成や時短術のノウハウを配信</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　</a:t>
            </a:r>
            <a:r>
              <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rPr>
              <a:t> ※</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資料作成関連のキーワードで上位表示を多数獲得</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buFont typeface="Arial" panose="020B0604020202020204" pitchFamily="34" charset="0"/>
              <a:buChar char="•"/>
            </a:pP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オンラインの学習コミュニティ運営</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563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F0B46E37-29E9-B441-B0FC-8168EDEF7D55}"/>
              </a:ext>
            </a:extLst>
          </p:cNvPr>
          <p:cNvSpPr/>
          <p:nvPr/>
        </p:nvSpPr>
        <p:spPr>
          <a:xfrm>
            <a:off x="5135736" y="686423"/>
            <a:ext cx="4432978" cy="5803829"/>
          </a:xfrm>
          <a:prstGeom prst="rect">
            <a:avLst/>
          </a:prstGeom>
          <a:solidFill>
            <a:schemeClr val="bg1"/>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337288" y="686423"/>
            <a:ext cx="4432976"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337288" y="686423"/>
            <a:ext cx="4432976" cy="414258"/>
          </a:xfrm>
          <a:prstGeom prst="rect">
            <a:avLst/>
          </a:prstGeom>
          <a:solidFill>
            <a:schemeClr val="accent6">
              <a:lumMod val="20000"/>
              <a:lumOff val="80000"/>
            </a:schemeClr>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テキスト ボックス 1"/>
          <p:cNvSpPr txBox="1"/>
          <p:nvPr/>
        </p:nvSpPr>
        <p:spPr>
          <a:xfrm>
            <a:off x="1519709" y="745654"/>
            <a:ext cx="2068134" cy="295796"/>
          </a:xfrm>
          <a:prstGeom prst="rect">
            <a:avLst/>
          </a:prstGeom>
          <a:noFill/>
        </p:spPr>
        <p:txBody>
          <a:bodyPr wrap="none" rtlCol="0" anchor="ctr">
            <a:spAutoFit/>
          </a:bodyPr>
          <a:lstStyle/>
          <a:p>
            <a:pPr algn="ctr"/>
            <a:r>
              <a:rPr lang="en-US" altLang="ja-JP" sz="1400" dirty="0">
                <a:solidFill>
                  <a:schemeClr val="tx1">
                    <a:lumMod val="75000"/>
                    <a:lumOff val="25000"/>
                  </a:schemeClr>
                </a:solidFill>
                <a:latin typeface="メイリオ"/>
                <a:ea typeface="メイリオ"/>
                <a:cs typeface="メイリオ"/>
              </a:rPr>
              <a:t>As is </a:t>
            </a:r>
            <a:r>
              <a:rPr lang="ja-JP" altLang="en-US" sz="1400" dirty="0">
                <a:solidFill>
                  <a:schemeClr val="tx1">
                    <a:lumMod val="75000"/>
                    <a:lumOff val="25000"/>
                  </a:schemeClr>
                </a:solidFill>
                <a:latin typeface="メイリオ"/>
                <a:ea typeface="メイリオ"/>
                <a:cs typeface="メイリオ"/>
              </a:rPr>
              <a:t>（現状）</a:t>
            </a:r>
            <a:endParaRPr kumimoji="1" lang="ja-JP" altLang="en-US" dirty="0">
              <a:solidFill>
                <a:schemeClr val="tx1">
                  <a:lumMod val="75000"/>
                  <a:lumOff val="25000"/>
                </a:schemeClr>
              </a:solidFill>
              <a:latin typeface="メイリオ"/>
              <a:ea typeface="メイリオ"/>
              <a:cs typeface="メイリオ"/>
            </a:endParaRPr>
          </a:p>
        </p:txBody>
      </p:sp>
      <p:sp>
        <p:nvSpPr>
          <p:cNvPr id="30" name="正方形/長方形 29">
            <a:extLst>
              <a:ext uri="{FF2B5EF4-FFF2-40B4-BE49-F238E27FC236}">
                <a16:creationId xmlns:a16="http://schemas.microsoft.com/office/drawing/2014/main" id="{7735A7C4-DD8E-A641-9CDA-8B1396BCE1D4}"/>
              </a:ext>
            </a:extLst>
          </p:cNvPr>
          <p:cNvSpPr/>
          <p:nvPr/>
        </p:nvSpPr>
        <p:spPr>
          <a:xfrm>
            <a:off x="5135736" y="686423"/>
            <a:ext cx="4432978" cy="414258"/>
          </a:xfrm>
          <a:prstGeom prst="rect">
            <a:avLst/>
          </a:prstGeom>
          <a:solidFill>
            <a:schemeClr val="accent6">
              <a:lumMod val="20000"/>
              <a:lumOff val="80000"/>
            </a:schemeClr>
          </a:solidFill>
          <a:ln w="1905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テキスト ボックス 33">
            <a:extLst>
              <a:ext uri="{FF2B5EF4-FFF2-40B4-BE49-F238E27FC236}">
                <a16:creationId xmlns:a16="http://schemas.microsoft.com/office/drawing/2014/main" id="{AAA35E0A-0E1A-5C4F-A217-CF147185FCFE}"/>
              </a:ext>
            </a:extLst>
          </p:cNvPr>
          <p:cNvSpPr txBox="1"/>
          <p:nvPr/>
        </p:nvSpPr>
        <p:spPr>
          <a:xfrm>
            <a:off x="5453565" y="745654"/>
            <a:ext cx="3797321" cy="295796"/>
          </a:xfrm>
          <a:prstGeom prst="rect">
            <a:avLst/>
          </a:prstGeom>
          <a:noFill/>
        </p:spPr>
        <p:txBody>
          <a:bodyPr wrap="none" rtlCol="0" anchor="ctr">
            <a:spAutoFit/>
          </a:bodyPr>
          <a:lstStyle/>
          <a:p>
            <a:pPr algn="ctr"/>
            <a:r>
              <a:rPr kumimoji="1" lang="en-US" altLang="ja-JP" sz="1400" dirty="0">
                <a:solidFill>
                  <a:schemeClr val="tx1">
                    <a:lumMod val="75000"/>
                    <a:lumOff val="25000"/>
                  </a:schemeClr>
                </a:solidFill>
                <a:latin typeface="メイリオ"/>
                <a:ea typeface="メイリオ"/>
                <a:cs typeface="メイリオ"/>
              </a:rPr>
              <a:t>To be </a:t>
            </a:r>
            <a:r>
              <a:rPr kumimoji="1" lang="ja-JP" altLang="en-US" sz="1400" dirty="0">
                <a:solidFill>
                  <a:schemeClr val="tx1">
                    <a:lumMod val="75000"/>
                    <a:lumOff val="25000"/>
                  </a:schemeClr>
                </a:solidFill>
                <a:latin typeface="メイリオ"/>
                <a:ea typeface="メイリオ"/>
                <a:cs typeface="メイリオ"/>
              </a:rPr>
              <a:t>（あるべき理想の姿）</a:t>
            </a:r>
            <a:endParaRPr kumimoji="1" lang="ja-JP" altLang="en-US" dirty="0">
              <a:solidFill>
                <a:schemeClr val="tx1">
                  <a:lumMod val="75000"/>
                  <a:lumOff val="25000"/>
                </a:schemeClr>
              </a:solidFill>
              <a:latin typeface="メイリオ"/>
              <a:ea typeface="メイリオ"/>
              <a:cs typeface="メイリオ"/>
            </a:endParaRPr>
          </a:p>
        </p:txBody>
      </p:sp>
      <p:sp>
        <p:nvSpPr>
          <p:cNvPr id="3" name="テキスト ボックス 2">
            <a:extLst>
              <a:ext uri="{FF2B5EF4-FFF2-40B4-BE49-F238E27FC236}">
                <a16:creationId xmlns:a16="http://schemas.microsoft.com/office/drawing/2014/main" id="{3036B62C-DE0D-6A42-B25A-F7962B72F870}"/>
              </a:ext>
            </a:extLst>
          </p:cNvPr>
          <p:cNvSpPr txBox="1"/>
          <p:nvPr/>
        </p:nvSpPr>
        <p:spPr>
          <a:xfrm>
            <a:off x="463308" y="238540"/>
            <a:ext cx="1506695"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01_As is / To be</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A44E7E6B-F3B7-6642-B63D-FCB3B77B69AF}"/>
              </a:ext>
            </a:extLst>
          </p:cNvPr>
          <p:cNvSpPr txBox="1"/>
          <p:nvPr/>
        </p:nvSpPr>
        <p:spPr>
          <a:xfrm>
            <a:off x="475510" y="1252751"/>
            <a:ext cx="4156532" cy="3000821"/>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売上</a:t>
            </a:r>
            <a:r>
              <a:rPr kumimoji="1" lang="en-US" altLang="ja-JP" sz="1400" dirty="0">
                <a:solidFill>
                  <a:schemeClr val="tx1">
                    <a:lumMod val="75000"/>
                    <a:lumOff val="25000"/>
                  </a:schemeClr>
                </a:solidFill>
                <a:latin typeface="メイリオ"/>
                <a:ea typeface="メイリオ"/>
                <a:cs typeface="メイリオ"/>
              </a:rPr>
              <a:t>2,000</a:t>
            </a:r>
            <a:r>
              <a:rPr kumimoji="1" lang="ja-JP" altLang="en-US" sz="1400" dirty="0">
                <a:solidFill>
                  <a:schemeClr val="tx1">
                    <a:lumMod val="75000"/>
                    <a:lumOff val="25000"/>
                  </a:schemeClr>
                </a:solidFill>
                <a:latin typeface="メイリオ"/>
                <a:ea typeface="メイリオ"/>
                <a:cs typeface="メイリオ"/>
              </a:rPr>
              <a:t>万円</a:t>
            </a:r>
            <a:r>
              <a:rPr lang="en-US" altLang="ja-JP" sz="1400" dirty="0">
                <a:solidFill>
                  <a:schemeClr val="tx1">
                    <a:lumMod val="75000"/>
                    <a:lumOff val="25000"/>
                  </a:schemeClr>
                </a:solidFill>
                <a:latin typeface="メイリオ"/>
                <a:ea typeface="メイリオ"/>
                <a:cs typeface="メイリオ"/>
              </a:rPr>
              <a:t>/</a:t>
            </a:r>
            <a:r>
              <a:rPr lang="ja-JP" altLang="en-US" sz="1400" dirty="0">
                <a:solidFill>
                  <a:schemeClr val="tx1">
                    <a:lumMod val="75000"/>
                    <a:lumOff val="25000"/>
                  </a:schemeClr>
                </a:solidFill>
                <a:latin typeface="メイリオ"/>
                <a:ea typeface="メイリオ"/>
                <a:cs typeface="メイリオ"/>
              </a:rPr>
              <a:t>月</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社員数</a:t>
            </a:r>
            <a:r>
              <a:rPr lang="en-US" altLang="ja-JP" sz="1400" dirty="0">
                <a:solidFill>
                  <a:schemeClr val="tx1">
                    <a:lumMod val="75000"/>
                    <a:lumOff val="25000"/>
                  </a:schemeClr>
                </a:solidFill>
                <a:latin typeface="メイリオ"/>
                <a:ea typeface="メイリオ"/>
                <a:cs typeface="メイリオ"/>
              </a:rPr>
              <a:t>30</a:t>
            </a:r>
            <a:r>
              <a:rPr lang="ja-JP" altLang="en-US" sz="1400" dirty="0">
                <a:solidFill>
                  <a:schemeClr val="tx1">
                    <a:lumMod val="75000"/>
                    <a:lumOff val="25000"/>
                  </a:schemeClr>
                </a:solidFill>
                <a:latin typeface="メイリオ"/>
                <a:ea typeface="メイリオ"/>
                <a:cs typeface="メイリオ"/>
              </a:rPr>
              <a:t>名</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創業メンバーと新しいメンバーでは文化的な差が出始めている。飲みにケーションの場もほぼなくなった。</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目標はトップダウンで決まることが多い</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土日も仕事をしているスタッフが大半を占める</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地域とのふれあいの場などはほぼない</a:t>
            </a:r>
            <a:endParaRPr kumimoji="1" lang="ja-JP" altLang="en-US" dirty="0">
              <a:solidFill>
                <a:schemeClr val="tx1">
                  <a:lumMod val="75000"/>
                  <a:lumOff val="25000"/>
                </a:schemeClr>
              </a:solidFill>
              <a:latin typeface="メイリオ"/>
              <a:ea typeface="メイリオ"/>
              <a:cs typeface="メイリオ"/>
            </a:endParaRPr>
          </a:p>
        </p:txBody>
      </p:sp>
      <p:sp>
        <p:nvSpPr>
          <p:cNvPr id="10" name="テキスト ボックス 9">
            <a:extLst>
              <a:ext uri="{FF2B5EF4-FFF2-40B4-BE49-F238E27FC236}">
                <a16:creationId xmlns:a16="http://schemas.microsoft.com/office/drawing/2014/main" id="{C70EF0BA-6982-334F-93EC-8A9ADFEDAB9F}"/>
              </a:ext>
            </a:extLst>
          </p:cNvPr>
          <p:cNvSpPr txBox="1"/>
          <p:nvPr/>
        </p:nvSpPr>
        <p:spPr>
          <a:xfrm>
            <a:off x="5336289" y="1259177"/>
            <a:ext cx="4095946" cy="2354491"/>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売上</a:t>
            </a:r>
            <a:r>
              <a:rPr kumimoji="1" lang="en-US" altLang="ja-JP" sz="1400" dirty="0">
                <a:solidFill>
                  <a:schemeClr val="tx1">
                    <a:lumMod val="75000"/>
                    <a:lumOff val="25000"/>
                  </a:schemeClr>
                </a:solidFill>
                <a:latin typeface="メイリオ"/>
                <a:ea typeface="メイリオ"/>
                <a:cs typeface="メイリオ"/>
              </a:rPr>
              <a:t>1</a:t>
            </a:r>
            <a:r>
              <a:rPr kumimoji="1" lang="ja-JP" altLang="en-US" sz="1400" dirty="0">
                <a:solidFill>
                  <a:schemeClr val="tx1">
                    <a:lumMod val="75000"/>
                    <a:lumOff val="25000"/>
                  </a:schemeClr>
                </a:solidFill>
                <a:latin typeface="メイリオ"/>
                <a:ea typeface="メイリオ"/>
                <a:cs typeface="メイリオ"/>
              </a:rPr>
              <a:t>億円</a:t>
            </a:r>
            <a:r>
              <a:rPr kumimoji="1" lang="en-US" altLang="ja-JP" sz="1400" dirty="0">
                <a:solidFill>
                  <a:schemeClr val="tx1">
                    <a:lumMod val="75000"/>
                    <a:lumOff val="25000"/>
                  </a:schemeClr>
                </a:solidFill>
                <a:latin typeface="メイリオ"/>
                <a:ea typeface="メイリオ"/>
                <a:cs typeface="メイリオ"/>
              </a:rPr>
              <a:t>/</a:t>
            </a:r>
            <a:r>
              <a:rPr kumimoji="1" lang="ja-JP" altLang="en-US" sz="1400" dirty="0">
                <a:solidFill>
                  <a:schemeClr val="tx1">
                    <a:lumMod val="75000"/>
                    <a:lumOff val="25000"/>
                  </a:schemeClr>
                </a:solidFill>
                <a:latin typeface="メイリオ"/>
                <a:ea typeface="メイリオ"/>
                <a:cs typeface="メイリオ"/>
              </a:rPr>
              <a:t>月</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社員数</a:t>
            </a:r>
            <a:r>
              <a:rPr lang="en-US" altLang="ja-JP" sz="1400" dirty="0">
                <a:solidFill>
                  <a:schemeClr val="tx1">
                    <a:lumMod val="75000"/>
                    <a:lumOff val="25000"/>
                  </a:schemeClr>
                </a:solidFill>
                <a:latin typeface="メイリオ"/>
                <a:ea typeface="メイリオ"/>
                <a:cs typeface="メイリオ"/>
              </a:rPr>
              <a:t>100</a:t>
            </a:r>
            <a:r>
              <a:rPr lang="ja-JP" altLang="en-US" sz="1400" dirty="0">
                <a:solidFill>
                  <a:schemeClr val="tx1">
                    <a:lumMod val="75000"/>
                    <a:lumOff val="25000"/>
                  </a:schemeClr>
                </a:solidFill>
                <a:latin typeface="メイリオ"/>
                <a:ea typeface="メイリオ"/>
                <a:cs typeface="メイリオ"/>
              </a:rPr>
              <a:t>名（正社員）</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スタッフ同士の信頼関係が強い組織</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各々が目標を設定して自主的にチャレンジできる組織</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土日はきちんと休みが取れる</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地元地域とのコミュニケーションが活発</a:t>
            </a:r>
            <a:endParaRPr kumimoji="1" lang="ja-JP" altLang="en-US"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51230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47423" y="1515540"/>
            <a:ext cx="1863917" cy="497471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2198402" y="686423"/>
            <a:ext cx="7377644" cy="82911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2" name="直線コネクタ 51"/>
          <p:cNvCxnSpPr/>
          <p:nvPr/>
        </p:nvCxnSpPr>
        <p:spPr>
          <a:xfrm>
            <a:off x="4036006"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5870810"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a:xfrm>
            <a:off x="7705614"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p:cNvCxnSpPr>
            <a:cxnSpLocks/>
          </p:cNvCxnSpPr>
          <p:nvPr/>
        </p:nvCxnSpPr>
        <p:spPr>
          <a:xfrm>
            <a:off x="340090" y="4002895"/>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a:cxnSpLocks/>
          </p:cNvCxnSpPr>
          <p:nvPr/>
        </p:nvCxnSpPr>
        <p:spPr>
          <a:xfrm>
            <a:off x="340090" y="4832013"/>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340090" y="5661131"/>
            <a:ext cx="922862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016F7EAD-73CA-B745-855B-D07AC6E2E936}"/>
              </a:ext>
            </a:extLst>
          </p:cNvPr>
          <p:cNvCxnSpPr>
            <a:cxnSpLocks/>
          </p:cNvCxnSpPr>
          <p:nvPr/>
        </p:nvCxnSpPr>
        <p:spPr>
          <a:xfrm>
            <a:off x="340090" y="3173777"/>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124C1A00-356D-0E49-8D06-88F0BF7646C9}"/>
              </a:ext>
            </a:extLst>
          </p:cNvPr>
          <p:cNvCxnSpPr/>
          <p:nvPr/>
        </p:nvCxnSpPr>
        <p:spPr>
          <a:xfrm>
            <a:off x="340090" y="2344660"/>
            <a:ext cx="919019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a:extLst>
              <a:ext uri="{FF2B5EF4-FFF2-40B4-BE49-F238E27FC236}">
                <a16:creationId xmlns:a16="http://schemas.microsoft.com/office/drawing/2014/main" id="{0D782E25-D134-3E45-B4E2-EF89482EB092}"/>
              </a:ext>
            </a:extLst>
          </p:cNvPr>
          <p:cNvSpPr txBox="1"/>
          <p:nvPr/>
        </p:nvSpPr>
        <p:spPr>
          <a:xfrm>
            <a:off x="344622" y="1667222"/>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誰に</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（ターゲット）</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3CEC1025-74FB-5648-96DC-8FCF9555D8BE}"/>
              </a:ext>
            </a:extLst>
          </p:cNvPr>
          <p:cNvSpPr txBox="1"/>
          <p:nvPr/>
        </p:nvSpPr>
        <p:spPr>
          <a:xfrm>
            <a:off x="344622" y="2496341"/>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何を</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（届ける価値）</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515EC199-D682-194D-B455-8DE15639B496}"/>
              </a:ext>
            </a:extLst>
          </p:cNvPr>
          <p:cNvSpPr txBox="1"/>
          <p:nvPr/>
        </p:nvSpPr>
        <p:spPr>
          <a:xfrm>
            <a:off x="344622" y="3357507"/>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製品</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Product</a:t>
            </a:r>
          </a:p>
        </p:txBody>
      </p:sp>
      <p:sp>
        <p:nvSpPr>
          <p:cNvPr id="63" name="テキスト ボックス 62">
            <a:extLst>
              <a:ext uri="{FF2B5EF4-FFF2-40B4-BE49-F238E27FC236}">
                <a16:creationId xmlns:a16="http://schemas.microsoft.com/office/drawing/2014/main" id="{4414C8AA-36F7-5348-AE1F-0B858053C951}"/>
              </a:ext>
            </a:extLst>
          </p:cNvPr>
          <p:cNvSpPr txBox="1"/>
          <p:nvPr/>
        </p:nvSpPr>
        <p:spPr>
          <a:xfrm>
            <a:off x="344622" y="4186626"/>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価格</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Price</a:t>
            </a:r>
          </a:p>
        </p:txBody>
      </p:sp>
      <p:sp>
        <p:nvSpPr>
          <p:cNvPr id="64" name="テキスト ボックス 63">
            <a:extLst>
              <a:ext uri="{FF2B5EF4-FFF2-40B4-BE49-F238E27FC236}">
                <a16:creationId xmlns:a16="http://schemas.microsoft.com/office/drawing/2014/main" id="{BFBFF515-23F1-F946-BE5F-B36C5535234D}"/>
              </a:ext>
            </a:extLst>
          </p:cNvPr>
          <p:cNvSpPr txBox="1"/>
          <p:nvPr/>
        </p:nvSpPr>
        <p:spPr>
          <a:xfrm>
            <a:off x="344622" y="5015744"/>
            <a:ext cx="1853780" cy="461665"/>
          </a:xfrm>
          <a:prstGeom prst="rect">
            <a:avLst/>
          </a:prstGeom>
          <a:noFill/>
        </p:spPr>
        <p:txBody>
          <a:bodyPr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流通</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en-US" altLang="ja-JP" sz="1200" dirty="0">
                <a:solidFill>
                  <a:srgbClr val="404040"/>
                </a:solidFill>
                <a:latin typeface="Meiryo" panose="020B0604030504040204" pitchFamily="34" charset="-128"/>
                <a:ea typeface="Meiryo" panose="020B0604030504040204" pitchFamily="34" charset="-128"/>
                <a:cs typeface="メイリオ"/>
              </a:rPr>
              <a:t>Place</a:t>
            </a:r>
          </a:p>
        </p:txBody>
      </p:sp>
      <p:sp>
        <p:nvSpPr>
          <p:cNvPr id="65" name="テキスト ボックス 64">
            <a:extLst>
              <a:ext uri="{FF2B5EF4-FFF2-40B4-BE49-F238E27FC236}">
                <a16:creationId xmlns:a16="http://schemas.microsoft.com/office/drawing/2014/main" id="{2A03F2E5-FE89-F14E-8A82-7C0CCD827F0E}"/>
              </a:ext>
            </a:extLst>
          </p:cNvPr>
          <p:cNvSpPr txBox="1"/>
          <p:nvPr/>
        </p:nvSpPr>
        <p:spPr>
          <a:xfrm>
            <a:off x="344622" y="5844863"/>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販売促進</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Promotion</a:t>
            </a:r>
          </a:p>
        </p:txBody>
      </p:sp>
      <p:sp>
        <p:nvSpPr>
          <p:cNvPr id="66" name="テキスト ボックス 65">
            <a:extLst>
              <a:ext uri="{FF2B5EF4-FFF2-40B4-BE49-F238E27FC236}">
                <a16:creationId xmlns:a16="http://schemas.microsoft.com/office/drawing/2014/main" id="{2C43BFFA-2CFA-3440-A405-26259D4D330F}"/>
              </a:ext>
            </a:extLst>
          </p:cNvPr>
          <p:cNvSpPr txBox="1"/>
          <p:nvPr/>
        </p:nvSpPr>
        <p:spPr>
          <a:xfrm>
            <a:off x="2205737"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自社</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3DE36A33-50BC-6741-AD27-82F0BF981B1B}"/>
              </a:ext>
            </a:extLst>
          </p:cNvPr>
          <p:cNvSpPr txBox="1"/>
          <p:nvPr/>
        </p:nvSpPr>
        <p:spPr>
          <a:xfrm>
            <a:off x="4039241"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A</a:t>
            </a:r>
          </a:p>
        </p:txBody>
      </p:sp>
      <p:sp>
        <p:nvSpPr>
          <p:cNvPr id="68" name="テキスト ボックス 67">
            <a:extLst>
              <a:ext uri="{FF2B5EF4-FFF2-40B4-BE49-F238E27FC236}">
                <a16:creationId xmlns:a16="http://schemas.microsoft.com/office/drawing/2014/main" id="{3C944064-431A-AD41-B46E-C56336CC574E}"/>
              </a:ext>
            </a:extLst>
          </p:cNvPr>
          <p:cNvSpPr txBox="1"/>
          <p:nvPr/>
        </p:nvSpPr>
        <p:spPr>
          <a:xfrm>
            <a:off x="5881813"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B</a:t>
            </a:r>
          </a:p>
        </p:txBody>
      </p:sp>
      <p:sp>
        <p:nvSpPr>
          <p:cNvPr id="69" name="テキスト ボックス 68">
            <a:extLst>
              <a:ext uri="{FF2B5EF4-FFF2-40B4-BE49-F238E27FC236}">
                <a16:creationId xmlns:a16="http://schemas.microsoft.com/office/drawing/2014/main" id="{86783C93-7291-B04C-8943-7C9109C31FF7}"/>
              </a:ext>
            </a:extLst>
          </p:cNvPr>
          <p:cNvSpPr txBox="1"/>
          <p:nvPr/>
        </p:nvSpPr>
        <p:spPr>
          <a:xfrm>
            <a:off x="7726525" y="962483"/>
            <a:ext cx="1821661" cy="27699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C</a:t>
            </a:r>
          </a:p>
        </p:txBody>
      </p:sp>
      <p:sp>
        <p:nvSpPr>
          <p:cNvPr id="71" name="テキスト ボックス 70">
            <a:extLst>
              <a:ext uri="{FF2B5EF4-FFF2-40B4-BE49-F238E27FC236}">
                <a16:creationId xmlns:a16="http://schemas.microsoft.com/office/drawing/2014/main" id="{33C2585D-FC0A-4247-AB4A-0ED597EC4886}"/>
              </a:ext>
            </a:extLst>
          </p:cNvPr>
          <p:cNvSpPr txBox="1"/>
          <p:nvPr/>
        </p:nvSpPr>
        <p:spPr>
          <a:xfrm>
            <a:off x="463308" y="238540"/>
            <a:ext cx="175881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19_4P+</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誰に何を分析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70433C8D-7DA9-1A40-8048-F2617430DACF}"/>
              </a:ext>
            </a:extLst>
          </p:cNvPr>
          <p:cNvSpPr/>
          <p:nvPr/>
        </p:nvSpPr>
        <p:spPr>
          <a:xfrm>
            <a:off x="337288" y="1515539"/>
            <a:ext cx="9231425" cy="497471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496C5979-D650-804A-93AA-014E2559D971}"/>
              </a:ext>
            </a:extLst>
          </p:cNvPr>
          <p:cNvSpPr/>
          <p:nvPr/>
        </p:nvSpPr>
        <p:spPr>
          <a:xfrm>
            <a:off x="2205540" y="686422"/>
            <a:ext cx="7363173"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 name="テキスト ボックス 24">
            <a:extLst>
              <a:ext uri="{FF2B5EF4-FFF2-40B4-BE49-F238E27FC236}">
                <a16:creationId xmlns:a16="http://schemas.microsoft.com/office/drawing/2014/main" id="{12FB070E-3F35-A14A-B578-6C4A449D6EA3}"/>
              </a:ext>
            </a:extLst>
          </p:cNvPr>
          <p:cNvSpPr txBox="1"/>
          <p:nvPr/>
        </p:nvSpPr>
        <p:spPr>
          <a:xfrm>
            <a:off x="2294350" y="1745434"/>
            <a:ext cx="1642912" cy="369332"/>
          </a:xfrm>
          <a:prstGeom prst="rect">
            <a:avLst/>
          </a:prstGeom>
          <a:noFill/>
        </p:spPr>
        <p:txBody>
          <a:bodyPr wrap="square" rtlCol="0" anchor="ctr">
            <a:spAutoFit/>
          </a:bodyPr>
          <a:lstStyle/>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30〜40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こだわり派の女性</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5B8D758C-C193-2543-B70E-F0180C138350}"/>
              </a:ext>
            </a:extLst>
          </p:cNvPr>
          <p:cNvSpPr txBox="1"/>
          <p:nvPr/>
        </p:nvSpPr>
        <p:spPr>
          <a:xfrm>
            <a:off x="4129154" y="1745434"/>
            <a:ext cx="1642912" cy="369332"/>
          </a:xfrm>
          <a:prstGeom prst="rect">
            <a:avLst/>
          </a:prstGeom>
          <a:noFill/>
        </p:spPr>
        <p:txBody>
          <a:bodyPr wrap="square" rtlCol="0" anchor="ctr">
            <a:spAutoFit/>
          </a:bodyPr>
          <a:lstStyle/>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10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代後半</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〜20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代中盤</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大学生を中心とした若者</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7" name="テキスト ボックス 26">
            <a:extLst>
              <a:ext uri="{FF2B5EF4-FFF2-40B4-BE49-F238E27FC236}">
                <a16:creationId xmlns:a16="http://schemas.microsoft.com/office/drawing/2014/main" id="{CF384123-0969-7649-AB2A-4478E7AE07A2}"/>
              </a:ext>
            </a:extLst>
          </p:cNvPr>
          <p:cNvSpPr txBox="1"/>
          <p:nvPr/>
        </p:nvSpPr>
        <p:spPr>
          <a:xfrm>
            <a:off x="5963957" y="1745434"/>
            <a:ext cx="1642912" cy="369332"/>
          </a:xfrm>
          <a:prstGeom prst="rect">
            <a:avLst/>
          </a:prstGeom>
          <a:noFill/>
        </p:spPr>
        <p:txBody>
          <a:bodyPr wrap="square" rtlCol="0" anchor="ctr">
            <a:spAutoFit/>
          </a:bodyPr>
          <a:lstStyle/>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20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〜30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自立した</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人暮らしの女性</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A28EC5BC-7EE0-0744-A95C-25E2F16A9CE1}"/>
              </a:ext>
            </a:extLst>
          </p:cNvPr>
          <p:cNvSpPr txBox="1"/>
          <p:nvPr/>
        </p:nvSpPr>
        <p:spPr>
          <a:xfrm>
            <a:off x="7798761" y="1745433"/>
            <a:ext cx="1642912" cy="369332"/>
          </a:xfrm>
          <a:prstGeom prst="rect">
            <a:avLst/>
          </a:prstGeom>
          <a:noFill/>
        </p:spPr>
        <p:txBody>
          <a:bodyPr wrap="square" rtlCol="0" anchor="ctr">
            <a:spAutoFit/>
          </a:bodyPr>
          <a:lstStyle/>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30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〜40</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代中心</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ママ</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主婦</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32" name="テキスト ボックス 31">
            <a:extLst>
              <a:ext uri="{FF2B5EF4-FFF2-40B4-BE49-F238E27FC236}">
                <a16:creationId xmlns:a16="http://schemas.microsoft.com/office/drawing/2014/main" id="{DBB67EEF-0564-A341-BEB1-787CB5EE8D19}"/>
              </a:ext>
            </a:extLst>
          </p:cNvPr>
          <p:cNvSpPr txBox="1"/>
          <p:nvPr/>
        </p:nvSpPr>
        <p:spPr>
          <a:xfrm>
            <a:off x="2294350" y="2574552"/>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こだわり派にぴったりの厳選アイテム</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3" name="テキスト ボックス 32">
            <a:extLst>
              <a:ext uri="{FF2B5EF4-FFF2-40B4-BE49-F238E27FC236}">
                <a16:creationId xmlns:a16="http://schemas.microsoft.com/office/drawing/2014/main" id="{FE61887C-DBC6-BA46-8FA0-F1A8A9882617}"/>
              </a:ext>
            </a:extLst>
          </p:cNvPr>
          <p:cNvSpPr txBox="1"/>
          <p:nvPr/>
        </p:nvSpPr>
        <p:spPr>
          <a:xfrm>
            <a:off x="4129154" y="2548914"/>
            <a:ext cx="1642912" cy="420607"/>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最新トレンドのファッションコーディネート</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7F6BAC4F-B7D9-E746-A16F-9B87FCAC10CA}"/>
              </a:ext>
            </a:extLst>
          </p:cNvPr>
          <p:cNvSpPr txBox="1"/>
          <p:nvPr/>
        </p:nvSpPr>
        <p:spPr>
          <a:xfrm>
            <a:off x="5963957" y="2548914"/>
            <a:ext cx="1642912" cy="420607"/>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かっこいい女性になるためのエッセンス</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5" name="テキスト ボックス 34">
            <a:extLst>
              <a:ext uri="{FF2B5EF4-FFF2-40B4-BE49-F238E27FC236}">
                <a16:creationId xmlns:a16="http://schemas.microsoft.com/office/drawing/2014/main" id="{CDC04486-8345-BE4E-8F6C-20EFDA4E1508}"/>
              </a:ext>
            </a:extLst>
          </p:cNvPr>
          <p:cNvSpPr txBox="1"/>
          <p:nvPr/>
        </p:nvSpPr>
        <p:spPr>
          <a:xfrm>
            <a:off x="7798761" y="2627778"/>
            <a:ext cx="1642912" cy="262879"/>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子育てママのおしゃれ生活</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C29C2AE3-993D-B049-893A-8C460B01E85E}"/>
              </a:ext>
            </a:extLst>
          </p:cNvPr>
          <p:cNvSpPr txBox="1"/>
          <p:nvPr/>
        </p:nvSpPr>
        <p:spPr>
          <a:xfrm>
            <a:off x="2294350" y="3403670"/>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厳選された海外のファッションアイテム</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a:extLst>
              <a:ext uri="{FF2B5EF4-FFF2-40B4-BE49-F238E27FC236}">
                <a16:creationId xmlns:a16="http://schemas.microsoft.com/office/drawing/2014/main" id="{37E5DA83-8DD3-114A-AACF-E4B84DF65EA2}"/>
              </a:ext>
            </a:extLst>
          </p:cNvPr>
          <p:cNvSpPr txBox="1"/>
          <p:nvPr/>
        </p:nvSpPr>
        <p:spPr>
          <a:xfrm>
            <a:off x="4129154" y="3403671"/>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トレンドに合った商品を展開。点数も多い</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D4FD60B4-D661-624D-BF35-2D0C62327C06}"/>
              </a:ext>
            </a:extLst>
          </p:cNvPr>
          <p:cNvSpPr txBox="1"/>
          <p:nvPr/>
        </p:nvSpPr>
        <p:spPr>
          <a:xfrm>
            <a:off x="5963957" y="3334422"/>
            <a:ext cx="1642912" cy="507831"/>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できる女性に思われるファッションアイテムと関連商品</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a:extLst>
              <a:ext uri="{FF2B5EF4-FFF2-40B4-BE49-F238E27FC236}">
                <a16:creationId xmlns:a16="http://schemas.microsoft.com/office/drawing/2014/main" id="{FC6D4556-9895-6C49-94C3-05590E20EE4A}"/>
              </a:ext>
            </a:extLst>
          </p:cNvPr>
          <p:cNvSpPr txBox="1"/>
          <p:nvPr/>
        </p:nvSpPr>
        <p:spPr>
          <a:xfrm>
            <a:off x="7798761" y="3403670"/>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機能面にも配慮したファッションアイテム</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7E62F9BD-5E27-304D-9D53-B9D6F92430DE}"/>
              </a:ext>
            </a:extLst>
          </p:cNvPr>
          <p:cNvSpPr txBox="1"/>
          <p:nvPr/>
        </p:nvSpPr>
        <p:spPr>
          <a:xfrm>
            <a:off x="2294350" y="4286013"/>
            <a:ext cx="1642912" cy="262879"/>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相場よりはやや高め</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a:extLst>
              <a:ext uri="{FF2B5EF4-FFF2-40B4-BE49-F238E27FC236}">
                <a16:creationId xmlns:a16="http://schemas.microsoft.com/office/drawing/2014/main" id="{4C2A9AE9-D0EB-4444-BB59-77736DC9B8B4}"/>
              </a:ext>
            </a:extLst>
          </p:cNvPr>
          <p:cNvSpPr txBox="1"/>
          <p:nvPr/>
        </p:nvSpPr>
        <p:spPr>
          <a:xfrm>
            <a:off x="4129154" y="4232787"/>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低単価の商品多数。</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Web</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からも購入可能</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91475599-EFE4-CB4C-8085-C317BD50DA9D}"/>
              </a:ext>
            </a:extLst>
          </p:cNvPr>
          <p:cNvSpPr txBox="1"/>
          <p:nvPr/>
        </p:nvSpPr>
        <p:spPr>
          <a:xfrm>
            <a:off x="5963957" y="4232787"/>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高くもなく安くもない価格帯で展開</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3" name="テキスト ボックス 42">
            <a:extLst>
              <a:ext uri="{FF2B5EF4-FFF2-40B4-BE49-F238E27FC236}">
                <a16:creationId xmlns:a16="http://schemas.microsoft.com/office/drawing/2014/main" id="{179A1A9C-AEFF-A14A-A996-7F8C1381F55F}"/>
              </a:ext>
            </a:extLst>
          </p:cNvPr>
          <p:cNvSpPr txBox="1"/>
          <p:nvPr/>
        </p:nvSpPr>
        <p:spPr>
          <a:xfrm>
            <a:off x="7798761" y="4232787"/>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相場よりは低単価のものが多い。ポイント制度を活用</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538D4CF6-DC11-5A4C-A49B-5251D843A9E9}"/>
              </a:ext>
            </a:extLst>
          </p:cNvPr>
          <p:cNvSpPr txBox="1"/>
          <p:nvPr/>
        </p:nvSpPr>
        <p:spPr>
          <a:xfrm>
            <a:off x="2294350" y="5061905"/>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海外のアイテムやトレンドに強い</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239D0DEB-1CC0-BA4F-9411-6DDD9CFBB920}"/>
              </a:ext>
            </a:extLst>
          </p:cNvPr>
          <p:cNvSpPr txBox="1"/>
          <p:nvPr/>
        </p:nvSpPr>
        <p:spPr>
          <a:xfrm>
            <a:off x="4129154" y="5061905"/>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多数のブランドとつながりがあり、仕入れ力が高い</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6E51B128-B3D8-1A42-AABD-668F8FCE1CF9}"/>
              </a:ext>
            </a:extLst>
          </p:cNvPr>
          <p:cNvSpPr txBox="1"/>
          <p:nvPr/>
        </p:nvSpPr>
        <p:spPr>
          <a:xfrm>
            <a:off x="5963957" y="5061905"/>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駅前に店舗があり露出に強み</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5" name="テキスト ボックス 54">
            <a:extLst>
              <a:ext uri="{FF2B5EF4-FFF2-40B4-BE49-F238E27FC236}">
                <a16:creationId xmlns:a16="http://schemas.microsoft.com/office/drawing/2014/main" id="{8CBA7065-914C-674F-B69C-A277A29C8A2B}"/>
              </a:ext>
            </a:extLst>
          </p:cNvPr>
          <p:cNvSpPr txBox="1"/>
          <p:nvPr/>
        </p:nvSpPr>
        <p:spPr>
          <a:xfrm>
            <a:off x="7798761" y="5061905"/>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移動型の簡易ショップを展開。モールとコラボも</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7" name="テキスト ボックス 56">
            <a:extLst>
              <a:ext uri="{FF2B5EF4-FFF2-40B4-BE49-F238E27FC236}">
                <a16:creationId xmlns:a16="http://schemas.microsoft.com/office/drawing/2014/main" id="{0802F9A9-E0B4-1C4D-AC84-68E4581AF3E3}"/>
              </a:ext>
            </a:extLst>
          </p:cNvPr>
          <p:cNvSpPr txBox="1"/>
          <p:nvPr/>
        </p:nvSpPr>
        <p:spPr>
          <a:xfrm>
            <a:off x="2294350" y="5891024"/>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ファッション情報のフリーペーパーを定期発行</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9" name="テキスト ボックス 58">
            <a:extLst>
              <a:ext uri="{FF2B5EF4-FFF2-40B4-BE49-F238E27FC236}">
                <a16:creationId xmlns:a16="http://schemas.microsoft.com/office/drawing/2014/main" id="{BA76C6E9-800C-8A4C-8E40-310428A7DE1C}"/>
              </a:ext>
            </a:extLst>
          </p:cNvPr>
          <p:cNvSpPr txBox="1"/>
          <p:nvPr/>
        </p:nvSpPr>
        <p:spPr>
          <a:xfrm>
            <a:off x="4129154" y="5891024"/>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大型の自社メディアを保有。</a:t>
            </a:r>
            <a:r>
              <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rPr>
              <a:t>Web</a:t>
            </a:r>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の集客力がある</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47FCC709-AB61-DE49-8FC0-6E947F140B22}"/>
              </a:ext>
            </a:extLst>
          </p:cNvPr>
          <p:cNvSpPr txBox="1"/>
          <p:nvPr/>
        </p:nvSpPr>
        <p:spPr>
          <a:xfrm>
            <a:off x="5963957" y="5891023"/>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インフルエンサーを招いたトーク会を行っている</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70" name="テキスト ボックス 69">
            <a:extLst>
              <a:ext uri="{FF2B5EF4-FFF2-40B4-BE49-F238E27FC236}">
                <a16:creationId xmlns:a16="http://schemas.microsoft.com/office/drawing/2014/main" id="{F43E9F86-4F42-DA4F-942E-0B3906AADB06}"/>
              </a:ext>
            </a:extLst>
          </p:cNvPr>
          <p:cNvSpPr txBox="1"/>
          <p:nvPr/>
        </p:nvSpPr>
        <p:spPr>
          <a:xfrm>
            <a:off x="7798761" y="5891023"/>
            <a:ext cx="1642912" cy="3693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地元のママコミュニティとの綱がり多数</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Tree>
    <p:extLst>
      <p:ext uri="{BB962C8B-B14F-4D97-AF65-F5344CB8AC3E}">
        <p14:creationId xmlns:p14="http://schemas.microsoft.com/office/powerpoint/2010/main" val="194734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51471" y="1226335"/>
            <a:ext cx="486373" cy="5263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p>
        </p:txBody>
      </p:sp>
      <p:cxnSp>
        <p:nvCxnSpPr>
          <p:cNvPr id="51" name="直線コネクタ 50"/>
          <p:cNvCxnSpPr>
            <a:cxnSpLocks/>
          </p:cNvCxnSpPr>
          <p:nvPr/>
        </p:nvCxnSpPr>
        <p:spPr>
          <a:xfrm>
            <a:off x="847784" y="1226335"/>
            <a:ext cx="0" cy="5263916"/>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a:cxnSpLocks/>
          </p:cNvCxnSpPr>
          <p:nvPr/>
        </p:nvCxnSpPr>
        <p:spPr>
          <a:xfrm>
            <a:off x="6067077"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a:cxnSpLocks/>
          </p:cNvCxnSpPr>
          <p:nvPr/>
        </p:nvCxnSpPr>
        <p:spPr>
          <a:xfrm>
            <a:off x="7810154"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E01AE347-B57B-AF4E-B801-64515389D9BA}"/>
              </a:ext>
            </a:extLst>
          </p:cNvPr>
          <p:cNvCxnSpPr>
            <a:cxnSpLocks/>
          </p:cNvCxnSpPr>
          <p:nvPr/>
        </p:nvCxnSpPr>
        <p:spPr>
          <a:xfrm>
            <a:off x="2580922"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8" name="直線コネクタ 47">
            <a:extLst>
              <a:ext uri="{FF2B5EF4-FFF2-40B4-BE49-F238E27FC236}">
                <a16:creationId xmlns:a16="http://schemas.microsoft.com/office/drawing/2014/main" id="{67735012-6833-4942-AF3F-8AFF1985596E}"/>
              </a:ext>
            </a:extLst>
          </p:cNvPr>
          <p:cNvCxnSpPr>
            <a:cxnSpLocks/>
          </p:cNvCxnSpPr>
          <p:nvPr/>
        </p:nvCxnSpPr>
        <p:spPr>
          <a:xfrm>
            <a:off x="4323999"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2" name="ホームベース 71">
            <a:extLst>
              <a:ext uri="{FF2B5EF4-FFF2-40B4-BE49-F238E27FC236}">
                <a16:creationId xmlns:a16="http://schemas.microsoft.com/office/drawing/2014/main" id="{20C4AAC4-FD0B-D645-9E68-0C69280C6708}"/>
              </a:ext>
            </a:extLst>
          </p:cNvPr>
          <p:cNvSpPr/>
          <p:nvPr/>
        </p:nvSpPr>
        <p:spPr>
          <a:xfrm>
            <a:off x="7810155"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0CBBFF3E-0239-1C4A-ADF0-2BEB77B76285}"/>
              </a:ext>
            </a:extLst>
          </p:cNvPr>
          <p:cNvCxnSpPr>
            <a:cxnSpLocks/>
          </p:cNvCxnSpPr>
          <p:nvPr/>
        </p:nvCxnSpPr>
        <p:spPr>
          <a:xfrm>
            <a:off x="351471" y="5159818"/>
            <a:ext cx="9196692"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F95A1CB9-FFB8-9E49-9A75-18E2B5E58244}"/>
              </a:ext>
            </a:extLst>
          </p:cNvPr>
          <p:cNvCxnSpPr>
            <a:cxnSpLocks/>
          </p:cNvCxnSpPr>
          <p:nvPr/>
        </p:nvCxnSpPr>
        <p:spPr>
          <a:xfrm>
            <a:off x="351471" y="2537506"/>
            <a:ext cx="9198933"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492160F8-A2E9-5048-809E-B4D29C3363F6}"/>
              </a:ext>
            </a:extLst>
          </p:cNvPr>
          <p:cNvCxnSpPr>
            <a:cxnSpLocks/>
          </p:cNvCxnSpPr>
          <p:nvPr/>
        </p:nvCxnSpPr>
        <p:spPr>
          <a:xfrm>
            <a:off x="351471" y="3848662"/>
            <a:ext cx="9196656"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50" name="ホームベース 49">
            <a:extLst>
              <a:ext uri="{FF2B5EF4-FFF2-40B4-BE49-F238E27FC236}">
                <a16:creationId xmlns:a16="http://schemas.microsoft.com/office/drawing/2014/main" id="{E2618374-681F-DD42-B182-229437886F39}"/>
              </a:ext>
            </a:extLst>
          </p:cNvPr>
          <p:cNvSpPr/>
          <p:nvPr/>
        </p:nvSpPr>
        <p:spPr>
          <a:xfrm>
            <a:off x="6068057"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ホームベース 59">
            <a:extLst>
              <a:ext uri="{FF2B5EF4-FFF2-40B4-BE49-F238E27FC236}">
                <a16:creationId xmlns:a16="http://schemas.microsoft.com/office/drawing/2014/main" id="{2E5DA81E-EB5B-4945-96F9-AF4B879FDCBC}"/>
              </a:ext>
            </a:extLst>
          </p:cNvPr>
          <p:cNvSpPr/>
          <p:nvPr/>
        </p:nvSpPr>
        <p:spPr>
          <a:xfrm>
            <a:off x="4325959"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ホームベース 65">
            <a:extLst>
              <a:ext uri="{FF2B5EF4-FFF2-40B4-BE49-F238E27FC236}">
                <a16:creationId xmlns:a16="http://schemas.microsoft.com/office/drawing/2014/main" id="{72165959-D35F-4E41-BDD4-0D397B78351D}"/>
              </a:ext>
            </a:extLst>
          </p:cNvPr>
          <p:cNvSpPr/>
          <p:nvPr/>
        </p:nvSpPr>
        <p:spPr>
          <a:xfrm>
            <a:off x="2583861"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ホームベース 78">
            <a:extLst>
              <a:ext uri="{FF2B5EF4-FFF2-40B4-BE49-F238E27FC236}">
                <a16:creationId xmlns:a16="http://schemas.microsoft.com/office/drawing/2014/main" id="{362FFCC9-176D-4743-904C-0F4F263AF3BD}"/>
              </a:ext>
            </a:extLst>
          </p:cNvPr>
          <p:cNvSpPr/>
          <p:nvPr/>
        </p:nvSpPr>
        <p:spPr>
          <a:xfrm>
            <a:off x="841763"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F1D5CEC4-7E74-FD47-8428-51AECC059768}"/>
              </a:ext>
            </a:extLst>
          </p:cNvPr>
          <p:cNvSpPr txBox="1"/>
          <p:nvPr/>
        </p:nvSpPr>
        <p:spPr>
          <a:xfrm>
            <a:off x="417997" y="1357466"/>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小プロセス❶</a:t>
            </a:r>
            <a:endParaRPr lang="en-US" altLang="ja-JP" sz="1050" dirty="0">
              <a:solidFill>
                <a:srgbClr val="404040"/>
              </a:solidFill>
              <a:latin typeface="メイリオ"/>
              <a:ea typeface="メイリオ"/>
              <a:cs typeface="メイリオ"/>
            </a:endParaRPr>
          </a:p>
        </p:txBody>
      </p:sp>
      <p:sp>
        <p:nvSpPr>
          <p:cNvPr id="77" name="テキスト ボックス 76">
            <a:extLst>
              <a:ext uri="{FF2B5EF4-FFF2-40B4-BE49-F238E27FC236}">
                <a16:creationId xmlns:a16="http://schemas.microsoft.com/office/drawing/2014/main" id="{A4F9BCC6-53D9-7F42-B5C5-8B0C8549DC46}"/>
              </a:ext>
            </a:extLst>
          </p:cNvPr>
          <p:cNvSpPr txBox="1"/>
          <p:nvPr/>
        </p:nvSpPr>
        <p:spPr>
          <a:xfrm>
            <a:off x="417997" y="2668622"/>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小プロセス❷</a:t>
            </a:r>
            <a:endParaRPr lang="en-US" altLang="ja-JP" sz="105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DBD282C7-E213-5043-9BFF-F4CC04495765}"/>
              </a:ext>
            </a:extLst>
          </p:cNvPr>
          <p:cNvSpPr txBox="1"/>
          <p:nvPr/>
        </p:nvSpPr>
        <p:spPr>
          <a:xfrm>
            <a:off x="417997" y="3979778"/>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小プロセス❸</a:t>
            </a:r>
            <a:endParaRPr lang="en-US" altLang="ja-JP" sz="1050" dirty="0">
              <a:solidFill>
                <a:srgbClr val="404040"/>
              </a:solidFill>
              <a:latin typeface="メイリオ"/>
              <a:ea typeface="メイリオ"/>
              <a:cs typeface="メイリオ"/>
            </a:endParaRPr>
          </a:p>
        </p:txBody>
      </p:sp>
      <p:sp>
        <p:nvSpPr>
          <p:cNvPr id="80" name="テキスト ボックス 79">
            <a:extLst>
              <a:ext uri="{FF2B5EF4-FFF2-40B4-BE49-F238E27FC236}">
                <a16:creationId xmlns:a16="http://schemas.microsoft.com/office/drawing/2014/main" id="{B509E987-80B2-3848-A49A-A68D6000C95A}"/>
              </a:ext>
            </a:extLst>
          </p:cNvPr>
          <p:cNvSpPr txBox="1"/>
          <p:nvPr/>
        </p:nvSpPr>
        <p:spPr>
          <a:xfrm>
            <a:off x="417997" y="5290934"/>
            <a:ext cx="353913"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小プロセス❹</a:t>
            </a:r>
            <a:endParaRPr lang="en-US" altLang="ja-JP" sz="1050" dirty="0">
              <a:solidFill>
                <a:srgbClr val="404040"/>
              </a:solidFill>
              <a:latin typeface="メイリオ"/>
              <a:ea typeface="メイリオ"/>
              <a:cs typeface="メイリオ"/>
            </a:endParaRPr>
          </a:p>
        </p:txBody>
      </p:sp>
      <p:sp>
        <p:nvSpPr>
          <p:cNvPr id="74" name="テキスト ボックス 73">
            <a:extLst>
              <a:ext uri="{FF2B5EF4-FFF2-40B4-BE49-F238E27FC236}">
                <a16:creationId xmlns:a16="http://schemas.microsoft.com/office/drawing/2014/main" id="{B210BE79-A587-CB44-9BAB-D749329ECE2F}"/>
              </a:ext>
            </a:extLst>
          </p:cNvPr>
          <p:cNvSpPr txBox="1"/>
          <p:nvPr/>
        </p:nvSpPr>
        <p:spPr>
          <a:xfrm>
            <a:off x="463308" y="238540"/>
            <a:ext cx="20361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20_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バリューチェーン分析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686FF623-22AE-A54E-B4A0-B05164494CFA}"/>
              </a:ext>
            </a:extLst>
          </p:cNvPr>
          <p:cNvSpPr/>
          <p:nvPr/>
        </p:nvSpPr>
        <p:spPr>
          <a:xfrm>
            <a:off x="351471" y="1226320"/>
            <a:ext cx="9196656" cy="52639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ED761E1D-DAA8-1F48-8814-4B7068C84ECA}"/>
              </a:ext>
            </a:extLst>
          </p:cNvPr>
          <p:cNvSpPr txBox="1"/>
          <p:nvPr/>
        </p:nvSpPr>
        <p:spPr>
          <a:xfrm>
            <a:off x="910730" y="1566084"/>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豊富な素材選定の知識がある</a:t>
            </a:r>
            <a:endParaRPr lang="en-US" altLang="ja-JP" sz="1000" dirty="0">
              <a:solidFill>
                <a:srgbClr val="404040"/>
              </a:solidFill>
              <a:latin typeface="メイリオ"/>
              <a:ea typeface="メイリオ"/>
              <a:cs typeface="メイリオ"/>
            </a:endParaRPr>
          </a:p>
        </p:txBody>
      </p:sp>
      <p:sp>
        <p:nvSpPr>
          <p:cNvPr id="23" name="テキスト ボックス 22">
            <a:extLst>
              <a:ext uri="{FF2B5EF4-FFF2-40B4-BE49-F238E27FC236}">
                <a16:creationId xmlns:a16="http://schemas.microsoft.com/office/drawing/2014/main" id="{AEE95EFB-8236-C048-B8AA-AC54F3C1767C}"/>
              </a:ext>
            </a:extLst>
          </p:cNvPr>
          <p:cNvSpPr txBox="1"/>
          <p:nvPr/>
        </p:nvSpPr>
        <p:spPr>
          <a:xfrm>
            <a:off x="1023350" y="1351910"/>
            <a:ext cx="1377785"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材料・パーツ選定</a:t>
            </a:r>
            <a:endParaRPr lang="en-US" altLang="ja-JP" sz="105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44449973-9538-E54F-9D19-04E1B3D24378}"/>
              </a:ext>
            </a:extLst>
          </p:cNvPr>
          <p:cNvSpPr txBox="1"/>
          <p:nvPr/>
        </p:nvSpPr>
        <p:spPr>
          <a:xfrm>
            <a:off x="910730" y="2876133"/>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これといった特徴や強みはない</a:t>
            </a:r>
            <a:endParaRPr lang="en-US" altLang="ja-JP" sz="1000" dirty="0">
              <a:solidFill>
                <a:srgbClr val="404040"/>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AF814C80-3FFF-B246-83A7-3E83186C2572}"/>
              </a:ext>
            </a:extLst>
          </p:cNvPr>
          <p:cNvSpPr txBox="1"/>
          <p:nvPr/>
        </p:nvSpPr>
        <p:spPr>
          <a:xfrm>
            <a:off x="1173742" y="266196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配送</a:t>
            </a:r>
            <a:endParaRPr lang="en-US" altLang="ja-JP" sz="1050" dirty="0">
              <a:solidFill>
                <a:srgbClr val="404040"/>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448D6769-7624-2448-B556-6EF39F3027AE}"/>
              </a:ext>
            </a:extLst>
          </p:cNvPr>
          <p:cNvSpPr txBox="1"/>
          <p:nvPr/>
        </p:nvSpPr>
        <p:spPr>
          <a:xfrm>
            <a:off x="2657489" y="1566084"/>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ニッチな加工にも対応できる</a:t>
            </a:r>
            <a:endParaRPr lang="en-US" altLang="ja-JP" sz="1000" dirty="0">
              <a:solidFill>
                <a:srgbClr val="404040"/>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896DFC2C-2F48-7747-92D3-F70246A88808}"/>
              </a:ext>
            </a:extLst>
          </p:cNvPr>
          <p:cNvSpPr txBox="1"/>
          <p:nvPr/>
        </p:nvSpPr>
        <p:spPr>
          <a:xfrm>
            <a:off x="2920501" y="135191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部品加工</a:t>
            </a:r>
            <a:endParaRPr lang="en-US" altLang="ja-JP" sz="1050" dirty="0">
              <a:solidFill>
                <a:srgbClr val="404040"/>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FC3C36DC-03BF-5544-9162-0099991D0B9F}"/>
              </a:ext>
            </a:extLst>
          </p:cNvPr>
          <p:cNvSpPr txBox="1"/>
          <p:nvPr/>
        </p:nvSpPr>
        <p:spPr>
          <a:xfrm>
            <a:off x="2657489" y="2876133"/>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自動化が進んでいて大量生産でも組み立てが速い</a:t>
            </a:r>
            <a:endParaRPr lang="en-US" altLang="ja-JP" sz="1000" dirty="0">
              <a:solidFill>
                <a:srgbClr val="404040"/>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6AF52497-5B8D-F445-B14E-AF4E169B70D4}"/>
              </a:ext>
            </a:extLst>
          </p:cNvPr>
          <p:cNvSpPr txBox="1"/>
          <p:nvPr/>
        </p:nvSpPr>
        <p:spPr>
          <a:xfrm>
            <a:off x="2920501" y="266196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組み立て</a:t>
            </a:r>
            <a:endParaRPr lang="en-US" altLang="ja-JP" sz="105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2170CDA4-218A-7B4E-9A3E-37A5A4EBE058}"/>
              </a:ext>
            </a:extLst>
          </p:cNvPr>
          <p:cNvSpPr txBox="1"/>
          <p:nvPr/>
        </p:nvSpPr>
        <p:spPr>
          <a:xfrm>
            <a:off x="2660092" y="4188818"/>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検品技術と体制の整備に高度なノウハウがある</a:t>
            </a:r>
            <a:endParaRPr lang="en-US" altLang="ja-JP" sz="10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71DFD837-5286-4349-9462-4C381DE94847}"/>
              </a:ext>
            </a:extLst>
          </p:cNvPr>
          <p:cNvSpPr txBox="1"/>
          <p:nvPr/>
        </p:nvSpPr>
        <p:spPr>
          <a:xfrm>
            <a:off x="2923103" y="3974645"/>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検品</a:t>
            </a:r>
            <a:endParaRPr lang="en-US" altLang="ja-JP" sz="105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BD0D1AD3-F4C9-8D41-BF58-548DF98D6F2D}"/>
              </a:ext>
            </a:extLst>
          </p:cNvPr>
          <p:cNvSpPr txBox="1"/>
          <p:nvPr/>
        </p:nvSpPr>
        <p:spPr>
          <a:xfrm>
            <a:off x="4404248" y="1566084"/>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多数の大型倉庫を持っており管理容量が大きい</a:t>
            </a:r>
            <a:endParaRPr lang="en-US" altLang="ja-JP" sz="10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F4709020-768D-BD48-AF09-92DCBB061ABD}"/>
              </a:ext>
            </a:extLst>
          </p:cNvPr>
          <p:cNvSpPr txBox="1"/>
          <p:nvPr/>
        </p:nvSpPr>
        <p:spPr>
          <a:xfrm>
            <a:off x="4667260" y="135191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配送と管理</a:t>
            </a:r>
            <a:endParaRPr lang="en-US" altLang="ja-JP" sz="1050" dirty="0">
              <a:solidFill>
                <a:srgbClr val="404040"/>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84E8AB73-B298-364F-8C44-DDA1520695A8}"/>
              </a:ext>
            </a:extLst>
          </p:cNvPr>
          <p:cNvSpPr txBox="1"/>
          <p:nvPr/>
        </p:nvSpPr>
        <p:spPr>
          <a:xfrm>
            <a:off x="4404248" y="2876133"/>
            <a:ext cx="1603024" cy="784830"/>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店舗間でも商品を移動させていて、バランスがよい</a:t>
            </a:r>
            <a:endParaRPr lang="en-US" altLang="ja-JP" sz="1000" dirty="0">
              <a:solidFill>
                <a:srgbClr val="404040"/>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71C872F2-0406-E845-9719-EA7A8592A074}"/>
              </a:ext>
            </a:extLst>
          </p:cNvPr>
          <p:cNvSpPr txBox="1"/>
          <p:nvPr/>
        </p:nvSpPr>
        <p:spPr>
          <a:xfrm>
            <a:off x="4667260" y="266196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店舗への配送</a:t>
            </a:r>
            <a:endParaRPr lang="en-US" altLang="ja-JP" sz="1050" dirty="0">
              <a:solidFill>
                <a:srgbClr val="404040"/>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AC87BEC5-CC10-E546-A31E-EF86012B5723}"/>
              </a:ext>
            </a:extLst>
          </p:cNvPr>
          <p:cNvSpPr txBox="1"/>
          <p:nvPr/>
        </p:nvSpPr>
        <p:spPr>
          <a:xfrm>
            <a:off x="6151007" y="1566084"/>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予算が潤沢でマス広告を活用するノウハウがある</a:t>
            </a:r>
            <a:endParaRPr lang="en-US" altLang="ja-JP" sz="1000" dirty="0">
              <a:solidFill>
                <a:srgbClr val="404040"/>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C7B1F528-A1A1-9D4C-9A06-C448B8A75EF8}"/>
              </a:ext>
            </a:extLst>
          </p:cNvPr>
          <p:cNvSpPr txBox="1"/>
          <p:nvPr/>
        </p:nvSpPr>
        <p:spPr>
          <a:xfrm>
            <a:off x="6414019" y="135191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宣伝広告</a:t>
            </a:r>
            <a:endParaRPr lang="en-US" altLang="ja-JP" sz="1050" dirty="0">
              <a:solidFill>
                <a:srgbClr val="404040"/>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6BE66006-9D85-B84F-8CCE-689C091E9B5F}"/>
              </a:ext>
            </a:extLst>
          </p:cNvPr>
          <p:cNvSpPr txBox="1"/>
          <p:nvPr/>
        </p:nvSpPr>
        <p:spPr>
          <a:xfrm>
            <a:off x="6151007" y="2876133"/>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商品陳列、ディスプレイの使い方を工夫している</a:t>
            </a:r>
            <a:endParaRPr lang="en-US" altLang="ja-JP" sz="1000"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F9E3A921-ED33-7747-A043-111162557503}"/>
              </a:ext>
            </a:extLst>
          </p:cNvPr>
          <p:cNvSpPr txBox="1"/>
          <p:nvPr/>
        </p:nvSpPr>
        <p:spPr>
          <a:xfrm>
            <a:off x="6414019" y="2661960"/>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店舗商品陳列</a:t>
            </a:r>
            <a:endParaRPr lang="en-US" altLang="ja-JP" sz="105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62DA126F-438F-9B4A-B001-E18881437521}"/>
              </a:ext>
            </a:extLst>
          </p:cNvPr>
          <p:cNvSpPr txBox="1"/>
          <p:nvPr/>
        </p:nvSpPr>
        <p:spPr>
          <a:xfrm>
            <a:off x="6153609" y="4188818"/>
            <a:ext cx="1603024" cy="784830"/>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顧客専任のスタッフが丁寧に説明。その場で体験も可</a:t>
            </a:r>
            <a:endParaRPr lang="en-US" altLang="ja-JP" sz="10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18510AD5-8452-C449-A4F0-BAF8EC91B9A0}"/>
              </a:ext>
            </a:extLst>
          </p:cNvPr>
          <p:cNvSpPr txBox="1"/>
          <p:nvPr/>
        </p:nvSpPr>
        <p:spPr>
          <a:xfrm>
            <a:off x="6416621" y="3974645"/>
            <a:ext cx="1077001"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商品説明</a:t>
            </a:r>
            <a:endParaRPr lang="en-US" altLang="ja-JP" sz="105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E12BCB60-527D-1747-80FB-7C66F3ACAC09}"/>
              </a:ext>
            </a:extLst>
          </p:cNvPr>
          <p:cNvSpPr txBox="1"/>
          <p:nvPr/>
        </p:nvSpPr>
        <p:spPr>
          <a:xfrm>
            <a:off x="6159819" y="5501080"/>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基本的な決済手段には全て対応。ローンも</a:t>
            </a:r>
            <a:r>
              <a:rPr lang="en-US" altLang="ja-JP" sz="1000" dirty="0">
                <a:solidFill>
                  <a:srgbClr val="404040"/>
                </a:solidFill>
                <a:latin typeface="メイリオ"/>
                <a:ea typeface="メイリオ"/>
                <a:cs typeface="メイリオ"/>
              </a:rPr>
              <a:t>OK</a:t>
            </a:r>
          </a:p>
        </p:txBody>
      </p:sp>
      <p:sp>
        <p:nvSpPr>
          <p:cNvPr id="53" name="テキスト ボックス 52">
            <a:extLst>
              <a:ext uri="{FF2B5EF4-FFF2-40B4-BE49-F238E27FC236}">
                <a16:creationId xmlns:a16="http://schemas.microsoft.com/office/drawing/2014/main" id="{8A3DA2DB-8C75-EA46-B8F7-F7465E505B8C}"/>
              </a:ext>
            </a:extLst>
          </p:cNvPr>
          <p:cNvSpPr txBox="1"/>
          <p:nvPr/>
        </p:nvSpPr>
        <p:spPr>
          <a:xfrm>
            <a:off x="6226360" y="5292906"/>
            <a:ext cx="1469942" cy="253916"/>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支払手続・決済</a:t>
            </a:r>
            <a:endParaRPr lang="en-US" altLang="ja-JP" sz="105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61FEF559-6966-B14E-BE27-C01DB14D42AD}"/>
              </a:ext>
            </a:extLst>
          </p:cNvPr>
          <p:cNvSpPr txBox="1"/>
          <p:nvPr/>
        </p:nvSpPr>
        <p:spPr>
          <a:xfrm>
            <a:off x="7897767" y="1566084"/>
            <a:ext cx="1603024" cy="784830"/>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店舗と電話に加え、オンラインの</a:t>
            </a:r>
            <a:r>
              <a:rPr lang="en-US" altLang="ja-JP" sz="1000" dirty="0">
                <a:solidFill>
                  <a:srgbClr val="404040"/>
                </a:solidFill>
                <a:latin typeface="メイリオ"/>
                <a:ea typeface="メイリオ"/>
                <a:cs typeface="メイリオ"/>
              </a:rPr>
              <a:t>Q&amp;Q</a:t>
            </a:r>
            <a:r>
              <a:rPr lang="ja-JP" altLang="en-US" sz="1000" dirty="0">
                <a:solidFill>
                  <a:srgbClr val="404040"/>
                </a:solidFill>
                <a:latin typeface="メイリオ"/>
                <a:ea typeface="メイリオ"/>
                <a:cs typeface="メイリオ"/>
              </a:rPr>
              <a:t>サイトもある</a:t>
            </a:r>
            <a:endParaRPr lang="en-US" altLang="ja-JP" sz="1000" dirty="0">
              <a:solidFill>
                <a:srgbClr val="404040"/>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A8E94676-F4C8-B446-B2C2-DF4F78BA2C4B}"/>
              </a:ext>
            </a:extLst>
          </p:cNvPr>
          <p:cNvSpPr txBox="1"/>
          <p:nvPr/>
        </p:nvSpPr>
        <p:spPr>
          <a:xfrm>
            <a:off x="7990981" y="1351910"/>
            <a:ext cx="1416597"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問い合わせ対応</a:t>
            </a:r>
            <a:endParaRPr lang="en-US" altLang="ja-JP" sz="105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AA338CAD-5167-0E4E-B30E-544DBD15D206}"/>
              </a:ext>
            </a:extLst>
          </p:cNvPr>
          <p:cNvSpPr txBox="1"/>
          <p:nvPr/>
        </p:nvSpPr>
        <p:spPr>
          <a:xfrm>
            <a:off x="7897767" y="2876133"/>
            <a:ext cx="160302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業界でもトップクラスのアフターサポートを提供</a:t>
            </a:r>
            <a:endParaRPr lang="en-US" altLang="ja-JP" sz="1000" dirty="0">
              <a:solidFill>
                <a:srgbClr val="404040"/>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903995F8-3D0E-E942-8367-F37DC5D56E07}"/>
              </a:ext>
            </a:extLst>
          </p:cNvPr>
          <p:cNvSpPr txBox="1"/>
          <p:nvPr/>
        </p:nvSpPr>
        <p:spPr>
          <a:xfrm>
            <a:off x="7958200" y="2661960"/>
            <a:ext cx="1482159"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アフターサポート</a:t>
            </a:r>
            <a:endParaRPr lang="en-US" altLang="ja-JP" sz="1050" dirty="0">
              <a:solidFill>
                <a:srgbClr val="404040"/>
              </a:solidFill>
              <a:latin typeface="メイリオ"/>
              <a:ea typeface="メイリオ"/>
              <a:cs typeface="メイリオ"/>
            </a:endParaRPr>
          </a:p>
        </p:txBody>
      </p:sp>
      <p:sp>
        <p:nvSpPr>
          <p:cNvPr id="61" name="テキスト ボックス 60">
            <a:extLst>
              <a:ext uri="{FF2B5EF4-FFF2-40B4-BE49-F238E27FC236}">
                <a16:creationId xmlns:a16="http://schemas.microsoft.com/office/drawing/2014/main" id="{864E9C23-1367-BC48-A6CD-7A5C43E4C605}"/>
              </a:ext>
            </a:extLst>
          </p:cNvPr>
          <p:cNvSpPr txBox="1"/>
          <p:nvPr/>
        </p:nvSpPr>
        <p:spPr>
          <a:xfrm>
            <a:off x="7918397"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サービス</a:t>
            </a:r>
            <a:endParaRPr lang="en-US" altLang="ja-JP" sz="1050" dirty="0">
              <a:solidFill>
                <a:srgbClr val="404040"/>
              </a:solidFill>
              <a:latin typeface="メイリオ"/>
              <a:ea typeface="メイリオ"/>
              <a:cs typeface="メイリオ"/>
            </a:endParaRPr>
          </a:p>
        </p:txBody>
      </p:sp>
      <p:sp>
        <p:nvSpPr>
          <p:cNvPr id="62" name="テキスト ボックス 61">
            <a:extLst>
              <a:ext uri="{FF2B5EF4-FFF2-40B4-BE49-F238E27FC236}">
                <a16:creationId xmlns:a16="http://schemas.microsoft.com/office/drawing/2014/main" id="{3A4F76B3-6050-2542-BDFE-64F513375CF0}"/>
              </a:ext>
            </a:extLst>
          </p:cNvPr>
          <p:cNvSpPr txBox="1"/>
          <p:nvPr/>
        </p:nvSpPr>
        <p:spPr>
          <a:xfrm>
            <a:off x="6176299" y="737890"/>
            <a:ext cx="1662470" cy="435132"/>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販売</a:t>
            </a:r>
            <a:endParaRPr lang="en-US" altLang="ja-JP" sz="1050" dirty="0">
              <a:solidFill>
                <a:srgbClr val="404040"/>
              </a:solidFill>
              <a:latin typeface="メイリオ"/>
              <a:ea typeface="メイリオ"/>
              <a:cs typeface="メイリオ"/>
            </a:endParaRPr>
          </a:p>
          <a:p>
            <a:pPr algn="ctr"/>
            <a:r>
              <a:rPr lang="ja-JP" altLang="en-US" sz="1050" dirty="0">
                <a:solidFill>
                  <a:srgbClr val="404040"/>
                </a:solidFill>
                <a:latin typeface="メイリオ"/>
                <a:ea typeface="メイリオ"/>
                <a:cs typeface="メイリオ"/>
              </a:rPr>
              <a:t>マーケティング</a:t>
            </a:r>
            <a:endParaRPr lang="en-US" altLang="ja-JP" sz="1050" dirty="0">
              <a:solidFill>
                <a:srgbClr val="404040"/>
              </a:solidFill>
              <a:latin typeface="メイリオ"/>
              <a:ea typeface="メイリオ"/>
              <a:cs typeface="メイリオ"/>
            </a:endParaRPr>
          </a:p>
        </p:txBody>
      </p:sp>
      <p:sp>
        <p:nvSpPr>
          <p:cNvPr id="63" name="テキスト ボックス 62">
            <a:extLst>
              <a:ext uri="{FF2B5EF4-FFF2-40B4-BE49-F238E27FC236}">
                <a16:creationId xmlns:a16="http://schemas.microsoft.com/office/drawing/2014/main" id="{E46C59E6-05E1-F644-994D-02D3B7650E3F}"/>
              </a:ext>
            </a:extLst>
          </p:cNvPr>
          <p:cNvSpPr txBox="1"/>
          <p:nvPr/>
        </p:nvSpPr>
        <p:spPr>
          <a:xfrm>
            <a:off x="4434201"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出荷物流</a:t>
            </a:r>
            <a:endParaRPr lang="en-US" altLang="ja-JP" sz="1050" dirty="0">
              <a:solidFill>
                <a:srgbClr val="404040"/>
              </a:solidFill>
              <a:latin typeface="メイリオ"/>
              <a:ea typeface="メイリオ"/>
              <a:cs typeface="メイリオ"/>
            </a:endParaRPr>
          </a:p>
        </p:txBody>
      </p:sp>
      <p:sp>
        <p:nvSpPr>
          <p:cNvPr id="64" name="テキスト ボックス 63">
            <a:extLst>
              <a:ext uri="{FF2B5EF4-FFF2-40B4-BE49-F238E27FC236}">
                <a16:creationId xmlns:a16="http://schemas.microsoft.com/office/drawing/2014/main" id="{48CF0E3E-6863-E64F-AFC0-BBF7E304D702}"/>
              </a:ext>
            </a:extLst>
          </p:cNvPr>
          <p:cNvSpPr txBox="1"/>
          <p:nvPr/>
        </p:nvSpPr>
        <p:spPr>
          <a:xfrm>
            <a:off x="2692103"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製造</a:t>
            </a:r>
            <a:endParaRPr lang="en-US" altLang="ja-JP" sz="1050" dirty="0">
              <a:solidFill>
                <a:srgbClr val="404040"/>
              </a:solidFill>
              <a:latin typeface="メイリオ"/>
              <a:ea typeface="メイリオ"/>
              <a:cs typeface="メイリオ"/>
            </a:endParaRPr>
          </a:p>
        </p:txBody>
      </p:sp>
      <p:sp>
        <p:nvSpPr>
          <p:cNvPr id="65" name="テキスト ボックス 64">
            <a:extLst>
              <a:ext uri="{FF2B5EF4-FFF2-40B4-BE49-F238E27FC236}">
                <a16:creationId xmlns:a16="http://schemas.microsoft.com/office/drawing/2014/main" id="{8549ABA5-5F48-7E4B-A623-E7339DE5EF6A}"/>
              </a:ext>
            </a:extLst>
          </p:cNvPr>
          <p:cNvSpPr txBox="1"/>
          <p:nvPr/>
        </p:nvSpPr>
        <p:spPr>
          <a:xfrm>
            <a:off x="869395" y="805940"/>
            <a:ext cx="1743079" cy="299032"/>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購買物流</a:t>
            </a:r>
            <a:endParaRPr lang="en-US" altLang="ja-JP" sz="105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335128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テキスト ボックス 73">
            <a:extLst>
              <a:ext uri="{FF2B5EF4-FFF2-40B4-BE49-F238E27FC236}">
                <a16:creationId xmlns:a16="http://schemas.microsoft.com/office/drawing/2014/main" id="{B210BE79-A587-CB44-9BAB-D749329ECE2F}"/>
              </a:ext>
            </a:extLst>
          </p:cNvPr>
          <p:cNvSpPr txBox="1"/>
          <p:nvPr/>
        </p:nvSpPr>
        <p:spPr>
          <a:xfrm>
            <a:off x="463308" y="238540"/>
            <a:ext cx="321754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20_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バリューチェーン分析（競合比較版）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F54970C0-03FA-D447-80BC-104060C53775}"/>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各競合がバリューチェーンの各活動の中でどのような特徴や工夫点を持っているかを一覧化します。</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正方形/長方形 25">
            <a:extLst>
              <a:ext uri="{FF2B5EF4-FFF2-40B4-BE49-F238E27FC236}">
                <a16:creationId xmlns:a16="http://schemas.microsoft.com/office/drawing/2014/main" id="{7308A27B-AC5A-DF42-BF2C-AAF2DA381770}"/>
              </a:ext>
            </a:extLst>
          </p:cNvPr>
          <p:cNvSpPr/>
          <p:nvPr/>
        </p:nvSpPr>
        <p:spPr>
          <a:xfrm>
            <a:off x="351471" y="1226335"/>
            <a:ext cx="486373" cy="5263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p>
        </p:txBody>
      </p:sp>
      <p:cxnSp>
        <p:nvCxnSpPr>
          <p:cNvPr id="29" name="直線コネクタ 28">
            <a:extLst>
              <a:ext uri="{FF2B5EF4-FFF2-40B4-BE49-F238E27FC236}">
                <a16:creationId xmlns:a16="http://schemas.microsoft.com/office/drawing/2014/main" id="{88A2266A-7066-BD49-A123-9200AF2DDD97}"/>
              </a:ext>
            </a:extLst>
          </p:cNvPr>
          <p:cNvCxnSpPr>
            <a:cxnSpLocks/>
          </p:cNvCxnSpPr>
          <p:nvPr/>
        </p:nvCxnSpPr>
        <p:spPr>
          <a:xfrm>
            <a:off x="847784" y="1226335"/>
            <a:ext cx="0" cy="5263916"/>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DB6A1270-6B3C-C54F-BEFB-8E0BA2BFABAA}"/>
              </a:ext>
            </a:extLst>
          </p:cNvPr>
          <p:cNvCxnSpPr>
            <a:cxnSpLocks/>
          </p:cNvCxnSpPr>
          <p:nvPr/>
        </p:nvCxnSpPr>
        <p:spPr>
          <a:xfrm>
            <a:off x="6067077"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D6CF2417-D598-7F44-AF35-8CF781FA076D}"/>
              </a:ext>
            </a:extLst>
          </p:cNvPr>
          <p:cNvCxnSpPr>
            <a:cxnSpLocks/>
          </p:cNvCxnSpPr>
          <p:nvPr/>
        </p:nvCxnSpPr>
        <p:spPr>
          <a:xfrm>
            <a:off x="7810154"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F89246C6-735B-3545-8491-13AD32E37F48}"/>
              </a:ext>
            </a:extLst>
          </p:cNvPr>
          <p:cNvCxnSpPr>
            <a:cxnSpLocks/>
          </p:cNvCxnSpPr>
          <p:nvPr/>
        </p:nvCxnSpPr>
        <p:spPr>
          <a:xfrm>
            <a:off x="2580922"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30C40909-106B-304A-ABD0-04D6C468EB50}"/>
              </a:ext>
            </a:extLst>
          </p:cNvPr>
          <p:cNvCxnSpPr>
            <a:cxnSpLocks/>
          </p:cNvCxnSpPr>
          <p:nvPr/>
        </p:nvCxnSpPr>
        <p:spPr>
          <a:xfrm>
            <a:off x="4323999" y="1226335"/>
            <a:ext cx="0" cy="5244623"/>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ホームベース 34">
            <a:extLst>
              <a:ext uri="{FF2B5EF4-FFF2-40B4-BE49-F238E27FC236}">
                <a16:creationId xmlns:a16="http://schemas.microsoft.com/office/drawing/2014/main" id="{29DD6184-7121-034B-B917-3CD656CA9A42}"/>
              </a:ext>
            </a:extLst>
          </p:cNvPr>
          <p:cNvSpPr/>
          <p:nvPr/>
        </p:nvSpPr>
        <p:spPr>
          <a:xfrm>
            <a:off x="7810155"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ホームベース 39">
            <a:extLst>
              <a:ext uri="{FF2B5EF4-FFF2-40B4-BE49-F238E27FC236}">
                <a16:creationId xmlns:a16="http://schemas.microsoft.com/office/drawing/2014/main" id="{994F3BED-AC5B-A443-BE01-1D65C52F4712}"/>
              </a:ext>
            </a:extLst>
          </p:cNvPr>
          <p:cNvSpPr/>
          <p:nvPr/>
        </p:nvSpPr>
        <p:spPr>
          <a:xfrm>
            <a:off x="6068057"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ホームベース 40">
            <a:extLst>
              <a:ext uri="{FF2B5EF4-FFF2-40B4-BE49-F238E27FC236}">
                <a16:creationId xmlns:a16="http://schemas.microsoft.com/office/drawing/2014/main" id="{13742393-071E-274E-B01B-F26E75F18F86}"/>
              </a:ext>
            </a:extLst>
          </p:cNvPr>
          <p:cNvSpPr/>
          <p:nvPr/>
        </p:nvSpPr>
        <p:spPr>
          <a:xfrm>
            <a:off x="4325959"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ホームベース 41">
            <a:extLst>
              <a:ext uri="{FF2B5EF4-FFF2-40B4-BE49-F238E27FC236}">
                <a16:creationId xmlns:a16="http://schemas.microsoft.com/office/drawing/2014/main" id="{9783BC27-FC83-E847-8BB9-D1D943DAE5FD}"/>
              </a:ext>
            </a:extLst>
          </p:cNvPr>
          <p:cNvSpPr/>
          <p:nvPr/>
        </p:nvSpPr>
        <p:spPr>
          <a:xfrm>
            <a:off x="2583861"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ホームベース 42">
            <a:extLst>
              <a:ext uri="{FF2B5EF4-FFF2-40B4-BE49-F238E27FC236}">
                <a16:creationId xmlns:a16="http://schemas.microsoft.com/office/drawing/2014/main" id="{2C32DB7E-C0F0-154D-8E9A-18C0CC795572}"/>
              </a:ext>
            </a:extLst>
          </p:cNvPr>
          <p:cNvSpPr/>
          <p:nvPr/>
        </p:nvSpPr>
        <p:spPr>
          <a:xfrm>
            <a:off x="841763" y="684579"/>
            <a:ext cx="1853991" cy="541756"/>
          </a:xfrm>
          <a:prstGeom prst="homePlate">
            <a:avLst>
              <a:gd name="adj" fmla="val 21626"/>
            </a:avLst>
          </a:prstGeom>
          <a:solidFill>
            <a:schemeClr val="bg2"/>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50869CEC-4C66-AF4A-AA71-0E2A4103D764}"/>
              </a:ext>
            </a:extLst>
          </p:cNvPr>
          <p:cNvSpPr txBox="1"/>
          <p:nvPr/>
        </p:nvSpPr>
        <p:spPr>
          <a:xfrm>
            <a:off x="421829" y="1357466"/>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自社</a:t>
            </a:r>
            <a:endParaRPr lang="en-US" altLang="ja-JP" sz="105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0F7EF0D6-74F5-8341-AE4E-6F84DFC4BEED}"/>
              </a:ext>
            </a:extLst>
          </p:cNvPr>
          <p:cNvSpPr txBox="1"/>
          <p:nvPr/>
        </p:nvSpPr>
        <p:spPr>
          <a:xfrm>
            <a:off x="421829" y="2668622"/>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7C75D9BD-2ECB-B04F-82FC-EA8A9188F6FB}"/>
              </a:ext>
            </a:extLst>
          </p:cNvPr>
          <p:cNvSpPr txBox="1"/>
          <p:nvPr/>
        </p:nvSpPr>
        <p:spPr>
          <a:xfrm>
            <a:off x="421829" y="3979778"/>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8574C7E7-3C3B-A341-ADBD-6288F27F12E4}"/>
              </a:ext>
            </a:extLst>
          </p:cNvPr>
          <p:cNvSpPr txBox="1"/>
          <p:nvPr/>
        </p:nvSpPr>
        <p:spPr>
          <a:xfrm>
            <a:off x="421829" y="5290934"/>
            <a:ext cx="346249" cy="1048925"/>
          </a:xfrm>
          <a:prstGeom prst="rect">
            <a:avLst/>
          </a:prstGeom>
          <a:noFill/>
        </p:spPr>
        <p:txBody>
          <a:bodyPr vert="eaVert" wrap="square" rtlCol="0" anchor="ctr">
            <a:spAutoFit/>
          </a:bodyPr>
          <a:lstStyle/>
          <a:p>
            <a:pPr algn="ctr"/>
            <a:r>
              <a:rPr lang="ja-JP" altLang="en-US" sz="1050" dirty="0">
                <a:solidFill>
                  <a:srgbClr val="404040"/>
                </a:solidFill>
                <a:latin typeface="メイリオ"/>
                <a:ea typeface="メイリオ"/>
                <a:cs typeface="メイリオ"/>
              </a:rPr>
              <a:t>競合</a:t>
            </a:r>
            <a:endParaRPr lang="en-US" altLang="ja-JP" sz="1050" dirty="0">
              <a:solidFill>
                <a:srgbClr val="404040"/>
              </a:solidFill>
              <a:latin typeface="メイリオ"/>
              <a:ea typeface="メイリオ"/>
              <a:cs typeface="メイリオ"/>
            </a:endParaRPr>
          </a:p>
        </p:txBody>
      </p:sp>
      <p:sp>
        <p:nvSpPr>
          <p:cNvPr id="55" name="正方形/長方形 54">
            <a:extLst>
              <a:ext uri="{FF2B5EF4-FFF2-40B4-BE49-F238E27FC236}">
                <a16:creationId xmlns:a16="http://schemas.microsoft.com/office/drawing/2014/main" id="{156835C3-373D-4645-80D8-C868D6E8A078}"/>
              </a:ext>
            </a:extLst>
          </p:cNvPr>
          <p:cNvSpPr/>
          <p:nvPr/>
        </p:nvSpPr>
        <p:spPr>
          <a:xfrm>
            <a:off x="351471" y="1226320"/>
            <a:ext cx="9196656" cy="52639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コネクタ 57">
            <a:extLst>
              <a:ext uri="{FF2B5EF4-FFF2-40B4-BE49-F238E27FC236}">
                <a16:creationId xmlns:a16="http://schemas.microsoft.com/office/drawing/2014/main" id="{57501F5D-5EBD-424C-B677-F0709522ADDA}"/>
              </a:ext>
            </a:extLst>
          </p:cNvPr>
          <p:cNvCxnSpPr>
            <a:cxnSpLocks/>
          </p:cNvCxnSpPr>
          <p:nvPr/>
        </p:nvCxnSpPr>
        <p:spPr>
          <a:xfrm>
            <a:off x="351471" y="5159818"/>
            <a:ext cx="9196692"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9" name="直線コネクタ 58">
            <a:extLst>
              <a:ext uri="{FF2B5EF4-FFF2-40B4-BE49-F238E27FC236}">
                <a16:creationId xmlns:a16="http://schemas.microsoft.com/office/drawing/2014/main" id="{1263A74C-3A87-5D45-AE91-3C8A6728C626}"/>
              </a:ext>
            </a:extLst>
          </p:cNvPr>
          <p:cNvCxnSpPr>
            <a:cxnSpLocks/>
          </p:cNvCxnSpPr>
          <p:nvPr/>
        </p:nvCxnSpPr>
        <p:spPr>
          <a:xfrm>
            <a:off x="351471" y="2537506"/>
            <a:ext cx="9198933"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95AED98C-0E4D-3446-B269-A0304DD96698}"/>
              </a:ext>
            </a:extLst>
          </p:cNvPr>
          <p:cNvCxnSpPr>
            <a:cxnSpLocks/>
          </p:cNvCxnSpPr>
          <p:nvPr/>
        </p:nvCxnSpPr>
        <p:spPr>
          <a:xfrm>
            <a:off x="351471" y="3848662"/>
            <a:ext cx="9196656" cy="0"/>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3" name="テキスト ボックス 22">
            <a:extLst>
              <a:ext uri="{FF2B5EF4-FFF2-40B4-BE49-F238E27FC236}">
                <a16:creationId xmlns:a16="http://schemas.microsoft.com/office/drawing/2014/main" id="{B8880AE4-5E14-8541-842A-1531CAA94DBE}"/>
              </a:ext>
            </a:extLst>
          </p:cNvPr>
          <p:cNvSpPr txBox="1"/>
          <p:nvPr/>
        </p:nvSpPr>
        <p:spPr>
          <a:xfrm>
            <a:off x="7918397"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サービス</a:t>
            </a:r>
            <a:endParaRPr lang="en-US" altLang="ja-JP" sz="105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63B011DE-B2AA-9A42-9096-E45D37D38DFB}"/>
              </a:ext>
            </a:extLst>
          </p:cNvPr>
          <p:cNvSpPr txBox="1"/>
          <p:nvPr/>
        </p:nvSpPr>
        <p:spPr>
          <a:xfrm>
            <a:off x="6176299" y="737890"/>
            <a:ext cx="1662470" cy="435132"/>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販売</a:t>
            </a:r>
            <a:endParaRPr lang="en-US" altLang="ja-JP" sz="1050" dirty="0">
              <a:solidFill>
                <a:srgbClr val="404040"/>
              </a:solidFill>
              <a:latin typeface="メイリオ"/>
              <a:ea typeface="メイリオ"/>
              <a:cs typeface="メイリオ"/>
            </a:endParaRPr>
          </a:p>
          <a:p>
            <a:pPr algn="ctr"/>
            <a:r>
              <a:rPr lang="ja-JP" altLang="en-US" sz="1050" dirty="0">
                <a:solidFill>
                  <a:srgbClr val="404040"/>
                </a:solidFill>
                <a:latin typeface="メイリオ"/>
                <a:ea typeface="メイリオ"/>
                <a:cs typeface="メイリオ"/>
              </a:rPr>
              <a:t>マーケティング</a:t>
            </a:r>
            <a:endParaRPr lang="en-US" altLang="ja-JP" sz="1050" dirty="0">
              <a:solidFill>
                <a:srgbClr val="404040"/>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753C3535-85D1-134C-9BDF-3C7E9BEF9D53}"/>
              </a:ext>
            </a:extLst>
          </p:cNvPr>
          <p:cNvSpPr txBox="1"/>
          <p:nvPr/>
        </p:nvSpPr>
        <p:spPr>
          <a:xfrm>
            <a:off x="4434201"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出荷物流</a:t>
            </a:r>
            <a:endParaRPr lang="en-US" altLang="ja-JP" sz="1050" dirty="0">
              <a:solidFill>
                <a:srgbClr val="404040"/>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57883546-C066-F34E-B752-CE356AB2EC51}"/>
              </a:ext>
            </a:extLst>
          </p:cNvPr>
          <p:cNvSpPr txBox="1"/>
          <p:nvPr/>
        </p:nvSpPr>
        <p:spPr>
          <a:xfrm>
            <a:off x="2692103" y="822498"/>
            <a:ext cx="1662470" cy="265915"/>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製造</a:t>
            </a:r>
            <a:endParaRPr lang="en-US" altLang="ja-JP" sz="105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9913CD39-2439-374B-8F4B-4167725DE7C5}"/>
              </a:ext>
            </a:extLst>
          </p:cNvPr>
          <p:cNvSpPr txBox="1"/>
          <p:nvPr/>
        </p:nvSpPr>
        <p:spPr>
          <a:xfrm>
            <a:off x="869395" y="805940"/>
            <a:ext cx="1743079" cy="299032"/>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購買物流</a:t>
            </a:r>
            <a:endParaRPr lang="en-US" altLang="ja-JP" sz="1050" dirty="0">
              <a:solidFill>
                <a:srgbClr val="404040"/>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E8183DF3-3445-2447-98B0-3A6D5C23006C}"/>
              </a:ext>
            </a:extLst>
          </p:cNvPr>
          <p:cNvSpPr txBox="1"/>
          <p:nvPr/>
        </p:nvSpPr>
        <p:spPr>
          <a:xfrm>
            <a:off x="908202" y="1358313"/>
            <a:ext cx="1613488"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85083ED0-BE8D-C444-B13F-75D824D55415}"/>
              </a:ext>
            </a:extLst>
          </p:cNvPr>
          <p:cNvSpPr txBox="1"/>
          <p:nvPr/>
        </p:nvSpPr>
        <p:spPr>
          <a:xfrm>
            <a:off x="2648312" y="1358313"/>
            <a:ext cx="1616340"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97FBCDF0-627E-DC4E-A444-AF5502934F64}"/>
              </a:ext>
            </a:extLst>
          </p:cNvPr>
          <p:cNvSpPr txBox="1"/>
          <p:nvPr/>
        </p:nvSpPr>
        <p:spPr>
          <a:xfrm>
            <a:off x="4393365" y="1358313"/>
            <a:ext cx="161161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D3447197-ADB7-3548-84F3-A556F934D8BF}"/>
              </a:ext>
            </a:extLst>
          </p:cNvPr>
          <p:cNvSpPr txBox="1"/>
          <p:nvPr/>
        </p:nvSpPr>
        <p:spPr>
          <a:xfrm>
            <a:off x="6133612" y="1358313"/>
            <a:ext cx="16143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CEEBA80B-1AB3-4945-9C94-226277173FFB}"/>
              </a:ext>
            </a:extLst>
          </p:cNvPr>
          <p:cNvSpPr txBox="1"/>
          <p:nvPr/>
        </p:nvSpPr>
        <p:spPr>
          <a:xfrm>
            <a:off x="7900514" y="1358313"/>
            <a:ext cx="15844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EBFAA13D-4EBC-214D-9075-418F7A820E64}"/>
              </a:ext>
            </a:extLst>
          </p:cNvPr>
          <p:cNvSpPr txBox="1"/>
          <p:nvPr/>
        </p:nvSpPr>
        <p:spPr>
          <a:xfrm>
            <a:off x="908202" y="2669484"/>
            <a:ext cx="1613488"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0" name="テキスト ボックス 49">
            <a:extLst>
              <a:ext uri="{FF2B5EF4-FFF2-40B4-BE49-F238E27FC236}">
                <a16:creationId xmlns:a16="http://schemas.microsoft.com/office/drawing/2014/main" id="{89FD9698-0047-ED40-A114-2FD821EE4EE7}"/>
              </a:ext>
            </a:extLst>
          </p:cNvPr>
          <p:cNvSpPr txBox="1"/>
          <p:nvPr/>
        </p:nvSpPr>
        <p:spPr>
          <a:xfrm>
            <a:off x="2648312" y="2669484"/>
            <a:ext cx="1616340"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5C40603D-5A50-2B4E-AD3E-0EA990234F0B}"/>
              </a:ext>
            </a:extLst>
          </p:cNvPr>
          <p:cNvSpPr txBox="1"/>
          <p:nvPr/>
        </p:nvSpPr>
        <p:spPr>
          <a:xfrm>
            <a:off x="4393365" y="2669484"/>
            <a:ext cx="161161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6B258E99-A9C5-AA4B-BE24-CAB9FA17B4CF}"/>
              </a:ext>
            </a:extLst>
          </p:cNvPr>
          <p:cNvSpPr txBox="1"/>
          <p:nvPr/>
        </p:nvSpPr>
        <p:spPr>
          <a:xfrm>
            <a:off x="6133612" y="2669484"/>
            <a:ext cx="16143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581BEF05-FAF9-BD4D-A6B0-D3833869A1CC}"/>
              </a:ext>
            </a:extLst>
          </p:cNvPr>
          <p:cNvSpPr txBox="1"/>
          <p:nvPr/>
        </p:nvSpPr>
        <p:spPr>
          <a:xfrm>
            <a:off x="7900514" y="2669484"/>
            <a:ext cx="15844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C536FAB7-5F9B-244E-9BCC-7A49500BBB5A}"/>
              </a:ext>
            </a:extLst>
          </p:cNvPr>
          <p:cNvSpPr txBox="1"/>
          <p:nvPr/>
        </p:nvSpPr>
        <p:spPr>
          <a:xfrm>
            <a:off x="908202" y="3980640"/>
            <a:ext cx="1613488"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0" name="テキスト ボックス 59">
            <a:extLst>
              <a:ext uri="{FF2B5EF4-FFF2-40B4-BE49-F238E27FC236}">
                <a16:creationId xmlns:a16="http://schemas.microsoft.com/office/drawing/2014/main" id="{255A4F5C-4156-CE42-B0D0-EC687236AB45}"/>
              </a:ext>
            </a:extLst>
          </p:cNvPr>
          <p:cNvSpPr txBox="1"/>
          <p:nvPr/>
        </p:nvSpPr>
        <p:spPr>
          <a:xfrm>
            <a:off x="2648312" y="3980640"/>
            <a:ext cx="1616340"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2" name="テキスト ボックス 61">
            <a:extLst>
              <a:ext uri="{FF2B5EF4-FFF2-40B4-BE49-F238E27FC236}">
                <a16:creationId xmlns:a16="http://schemas.microsoft.com/office/drawing/2014/main" id="{E3779C77-B141-0247-B0FE-05709B6A830B}"/>
              </a:ext>
            </a:extLst>
          </p:cNvPr>
          <p:cNvSpPr txBox="1"/>
          <p:nvPr/>
        </p:nvSpPr>
        <p:spPr>
          <a:xfrm>
            <a:off x="4393365" y="3980640"/>
            <a:ext cx="161161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3" name="テキスト ボックス 62">
            <a:extLst>
              <a:ext uri="{FF2B5EF4-FFF2-40B4-BE49-F238E27FC236}">
                <a16:creationId xmlns:a16="http://schemas.microsoft.com/office/drawing/2014/main" id="{9B441362-1991-A147-90CB-0C5088913785}"/>
              </a:ext>
            </a:extLst>
          </p:cNvPr>
          <p:cNvSpPr txBox="1"/>
          <p:nvPr/>
        </p:nvSpPr>
        <p:spPr>
          <a:xfrm>
            <a:off x="6133612" y="3980640"/>
            <a:ext cx="16143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4" name="テキスト ボックス 63">
            <a:extLst>
              <a:ext uri="{FF2B5EF4-FFF2-40B4-BE49-F238E27FC236}">
                <a16:creationId xmlns:a16="http://schemas.microsoft.com/office/drawing/2014/main" id="{DD5FF0A0-FD6C-9646-8434-48DB3AEEEAED}"/>
              </a:ext>
            </a:extLst>
          </p:cNvPr>
          <p:cNvSpPr txBox="1"/>
          <p:nvPr/>
        </p:nvSpPr>
        <p:spPr>
          <a:xfrm>
            <a:off x="7900514" y="3980640"/>
            <a:ext cx="15844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6" name="テキスト ボックス 65">
            <a:extLst>
              <a:ext uri="{FF2B5EF4-FFF2-40B4-BE49-F238E27FC236}">
                <a16:creationId xmlns:a16="http://schemas.microsoft.com/office/drawing/2014/main" id="{5E6A9405-7C6C-B84E-AF41-BCD0B1D635E6}"/>
              </a:ext>
            </a:extLst>
          </p:cNvPr>
          <p:cNvSpPr txBox="1"/>
          <p:nvPr/>
        </p:nvSpPr>
        <p:spPr>
          <a:xfrm>
            <a:off x="908202" y="5291796"/>
            <a:ext cx="1613488"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7" name="テキスト ボックス 66">
            <a:extLst>
              <a:ext uri="{FF2B5EF4-FFF2-40B4-BE49-F238E27FC236}">
                <a16:creationId xmlns:a16="http://schemas.microsoft.com/office/drawing/2014/main" id="{D11DA31E-773B-F94D-8D53-84CF79FD3809}"/>
              </a:ext>
            </a:extLst>
          </p:cNvPr>
          <p:cNvSpPr txBox="1"/>
          <p:nvPr/>
        </p:nvSpPr>
        <p:spPr>
          <a:xfrm>
            <a:off x="2648312" y="5291796"/>
            <a:ext cx="1616340"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8" name="テキスト ボックス 67">
            <a:extLst>
              <a:ext uri="{FF2B5EF4-FFF2-40B4-BE49-F238E27FC236}">
                <a16:creationId xmlns:a16="http://schemas.microsoft.com/office/drawing/2014/main" id="{0A3C5E39-BC49-8748-83E6-12CDC088C149}"/>
              </a:ext>
            </a:extLst>
          </p:cNvPr>
          <p:cNvSpPr txBox="1"/>
          <p:nvPr/>
        </p:nvSpPr>
        <p:spPr>
          <a:xfrm>
            <a:off x="4393365" y="5291796"/>
            <a:ext cx="161161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69" name="テキスト ボックス 68">
            <a:extLst>
              <a:ext uri="{FF2B5EF4-FFF2-40B4-BE49-F238E27FC236}">
                <a16:creationId xmlns:a16="http://schemas.microsoft.com/office/drawing/2014/main" id="{0F9E98CF-559E-784B-A027-0BF89AFC48B8}"/>
              </a:ext>
            </a:extLst>
          </p:cNvPr>
          <p:cNvSpPr txBox="1"/>
          <p:nvPr/>
        </p:nvSpPr>
        <p:spPr>
          <a:xfrm>
            <a:off x="6133612" y="5291796"/>
            <a:ext cx="16143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
        <p:nvSpPr>
          <p:cNvPr id="70" name="テキスト ボックス 69">
            <a:extLst>
              <a:ext uri="{FF2B5EF4-FFF2-40B4-BE49-F238E27FC236}">
                <a16:creationId xmlns:a16="http://schemas.microsoft.com/office/drawing/2014/main" id="{13A70DFC-C68E-8F4D-8CC6-E5513AF617C0}"/>
              </a:ext>
            </a:extLst>
          </p:cNvPr>
          <p:cNvSpPr txBox="1"/>
          <p:nvPr/>
        </p:nvSpPr>
        <p:spPr>
          <a:xfrm>
            <a:off x="7900514" y="5291796"/>
            <a:ext cx="1584434" cy="553998"/>
          </a:xfrm>
          <a:prstGeom prst="rect">
            <a:avLst/>
          </a:prstGeom>
          <a:noFill/>
        </p:spPr>
        <p:txBody>
          <a:bodyPr wrap="square" rtlCol="0" anchor="t">
            <a:spAutoFit/>
          </a:bodyPr>
          <a:lstStyle/>
          <a:p>
            <a:pPr algn="just">
              <a:lnSpc>
                <a:spcPct val="150000"/>
              </a:lnSpc>
            </a:pPr>
            <a:r>
              <a:rPr lang="ja-JP" altLang="en-US" sz="1000" dirty="0">
                <a:solidFill>
                  <a:srgbClr val="404040"/>
                </a:solidFill>
                <a:latin typeface="メイリオ"/>
                <a:ea typeface="メイリオ"/>
                <a:cs typeface="メイリオ"/>
              </a:rPr>
              <a:t>ここに特徴を記入します。ここに特徴を記入します。</a:t>
            </a:r>
            <a:endParaRPr lang="en-US" altLang="ja-JP" sz="10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59570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6D383DA-F234-0A49-9BD2-B1D6396F85DC}"/>
              </a:ext>
            </a:extLst>
          </p:cNvPr>
          <p:cNvSpPr/>
          <p:nvPr/>
        </p:nvSpPr>
        <p:spPr>
          <a:xfrm>
            <a:off x="359781" y="1075509"/>
            <a:ext cx="2163097" cy="540634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sp>
        <p:nvSpPr>
          <p:cNvPr id="50" name="正方形/長方形 49">
            <a:extLst>
              <a:ext uri="{FF2B5EF4-FFF2-40B4-BE49-F238E27FC236}">
                <a16:creationId xmlns:a16="http://schemas.microsoft.com/office/drawing/2014/main" id="{691B4B0C-0512-C346-9872-3C05BF571538}"/>
              </a:ext>
            </a:extLst>
          </p:cNvPr>
          <p:cNvSpPr/>
          <p:nvPr/>
        </p:nvSpPr>
        <p:spPr>
          <a:xfrm>
            <a:off x="2510470" y="686423"/>
            <a:ext cx="7041194" cy="3890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000">
              <a:latin typeface="Meiryo" panose="020B0604030504040204" pitchFamily="34" charset="-128"/>
              <a:ea typeface="Meiryo" panose="020B0604030504040204" pitchFamily="34" charset="-128"/>
            </a:endParaRPr>
          </a:p>
        </p:txBody>
      </p:sp>
      <p:cxnSp>
        <p:nvCxnSpPr>
          <p:cNvPr id="98" name="直線コネクタ 97"/>
          <p:cNvCxnSpPr>
            <a:cxnSpLocks/>
          </p:cNvCxnSpPr>
          <p:nvPr/>
        </p:nvCxnSpPr>
        <p:spPr>
          <a:xfrm>
            <a:off x="725611" y="1075511"/>
            <a:ext cx="0" cy="49827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a:cxnSpLocks/>
          </p:cNvCxnSpPr>
          <p:nvPr/>
        </p:nvCxnSpPr>
        <p:spPr>
          <a:xfrm>
            <a:off x="4275885" y="676484"/>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a:cxnSpLocks/>
          </p:cNvCxnSpPr>
          <p:nvPr/>
        </p:nvCxnSpPr>
        <p:spPr>
          <a:xfrm>
            <a:off x="6038613" y="686423"/>
            <a:ext cx="0" cy="579543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a:cxnSpLocks/>
          </p:cNvCxnSpPr>
          <p:nvPr/>
        </p:nvCxnSpPr>
        <p:spPr>
          <a:xfrm>
            <a:off x="7801342" y="676484"/>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a:cxnSpLocks/>
          </p:cNvCxnSpPr>
          <p:nvPr/>
        </p:nvCxnSpPr>
        <p:spPr>
          <a:xfrm>
            <a:off x="339975" y="6058240"/>
            <a:ext cx="922873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a:extLst>
              <a:ext uri="{FF2B5EF4-FFF2-40B4-BE49-F238E27FC236}">
                <a16:creationId xmlns:a16="http://schemas.microsoft.com/office/drawing/2014/main" id="{124C1A00-356D-0E49-8D06-88F0BF7646C9}"/>
              </a:ext>
            </a:extLst>
          </p:cNvPr>
          <p:cNvCxnSpPr/>
          <p:nvPr/>
        </p:nvCxnSpPr>
        <p:spPr>
          <a:xfrm>
            <a:off x="728298" y="1490739"/>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2C43BFFA-2CFA-3440-A405-26259D4D330F}"/>
              </a:ext>
            </a:extLst>
          </p:cNvPr>
          <p:cNvSpPr txBox="1"/>
          <p:nvPr/>
        </p:nvSpPr>
        <p:spPr>
          <a:xfrm>
            <a:off x="2517504" y="766170"/>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自社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7" name="テキスト ボックス 66">
            <a:extLst>
              <a:ext uri="{FF2B5EF4-FFF2-40B4-BE49-F238E27FC236}">
                <a16:creationId xmlns:a16="http://schemas.microsoft.com/office/drawing/2014/main" id="{3DE36A33-50BC-6741-AD27-82F0BF981B1B}"/>
              </a:ext>
            </a:extLst>
          </p:cNvPr>
          <p:cNvSpPr txBox="1"/>
          <p:nvPr/>
        </p:nvSpPr>
        <p:spPr>
          <a:xfrm>
            <a:off x="4275885" y="7661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A</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8" name="テキスト ボックス 67">
            <a:extLst>
              <a:ext uri="{FF2B5EF4-FFF2-40B4-BE49-F238E27FC236}">
                <a16:creationId xmlns:a16="http://schemas.microsoft.com/office/drawing/2014/main" id="{3C944064-431A-AD41-B46E-C56336CC574E}"/>
              </a:ext>
            </a:extLst>
          </p:cNvPr>
          <p:cNvSpPr txBox="1"/>
          <p:nvPr/>
        </p:nvSpPr>
        <p:spPr>
          <a:xfrm>
            <a:off x="6042960" y="7661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B</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69" name="テキスト ボックス 68">
            <a:extLst>
              <a:ext uri="{FF2B5EF4-FFF2-40B4-BE49-F238E27FC236}">
                <a16:creationId xmlns:a16="http://schemas.microsoft.com/office/drawing/2014/main" id="{86783C93-7291-B04C-8943-7C9109C31FF7}"/>
              </a:ext>
            </a:extLst>
          </p:cNvPr>
          <p:cNvSpPr txBox="1"/>
          <p:nvPr/>
        </p:nvSpPr>
        <p:spPr>
          <a:xfrm>
            <a:off x="7812090" y="76617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C</a:t>
            </a:r>
            <a:r>
              <a:rPr lang="ja-JP" altLang="en-US" sz="1000" dirty="0">
                <a:solidFill>
                  <a:srgbClr val="404040"/>
                </a:solidFill>
                <a:latin typeface="Meiryo" panose="020B0604030504040204" pitchFamily="34" charset="-128"/>
                <a:ea typeface="Meiryo" panose="020B0604030504040204" pitchFamily="34" charset="-128"/>
                <a:cs typeface="メイリオ"/>
              </a:rPr>
              <a:t>社</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cxnSp>
        <p:nvCxnSpPr>
          <p:cNvPr id="33" name="直線コネクタ 32">
            <a:extLst>
              <a:ext uri="{FF2B5EF4-FFF2-40B4-BE49-F238E27FC236}">
                <a16:creationId xmlns:a16="http://schemas.microsoft.com/office/drawing/2014/main" id="{F95A1CB9-FFB8-9E49-9A75-18E2B5E58244}"/>
              </a:ext>
            </a:extLst>
          </p:cNvPr>
          <p:cNvCxnSpPr/>
          <p:nvPr/>
        </p:nvCxnSpPr>
        <p:spPr>
          <a:xfrm>
            <a:off x="725609" y="1905967"/>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0CBBFF3E-0239-1C4A-ADF0-2BEB77B76285}"/>
              </a:ext>
            </a:extLst>
          </p:cNvPr>
          <p:cNvCxnSpPr/>
          <p:nvPr/>
        </p:nvCxnSpPr>
        <p:spPr>
          <a:xfrm>
            <a:off x="732688" y="2736422"/>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A5DF19A4-4F4C-2441-81DB-AFF54B60049A}"/>
              </a:ext>
            </a:extLst>
          </p:cNvPr>
          <p:cNvCxnSpPr/>
          <p:nvPr/>
        </p:nvCxnSpPr>
        <p:spPr>
          <a:xfrm>
            <a:off x="725674" y="3151650"/>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4F3078D6-F0A9-B140-BD9B-73216118CB22}"/>
              </a:ext>
            </a:extLst>
          </p:cNvPr>
          <p:cNvCxnSpPr/>
          <p:nvPr/>
        </p:nvCxnSpPr>
        <p:spPr>
          <a:xfrm>
            <a:off x="732754" y="3982106"/>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575B589A-20E6-D84B-97D2-F5C9229E8D7A}"/>
              </a:ext>
            </a:extLst>
          </p:cNvPr>
          <p:cNvCxnSpPr/>
          <p:nvPr/>
        </p:nvCxnSpPr>
        <p:spPr>
          <a:xfrm>
            <a:off x="730065" y="4397334"/>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AB725E8D-8C95-714B-B207-7F9F2D8D7971}"/>
              </a:ext>
            </a:extLst>
          </p:cNvPr>
          <p:cNvCxnSpPr>
            <a:cxnSpLocks/>
          </p:cNvCxnSpPr>
          <p:nvPr/>
        </p:nvCxnSpPr>
        <p:spPr>
          <a:xfrm>
            <a:off x="354642" y="2321195"/>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5F85D3D8-FFF9-A945-ABA9-1473FD39B241}"/>
              </a:ext>
            </a:extLst>
          </p:cNvPr>
          <p:cNvCxnSpPr>
            <a:cxnSpLocks/>
          </p:cNvCxnSpPr>
          <p:nvPr/>
        </p:nvCxnSpPr>
        <p:spPr>
          <a:xfrm>
            <a:off x="341715" y="3566878"/>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CF7247BC-615B-F140-B0FA-3DAC87D3B5F2}"/>
              </a:ext>
            </a:extLst>
          </p:cNvPr>
          <p:cNvCxnSpPr/>
          <p:nvPr/>
        </p:nvCxnSpPr>
        <p:spPr>
          <a:xfrm>
            <a:off x="350060" y="4812562"/>
            <a:ext cx="9194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56C876E5-F95B-DE40-82A9-FB66EC9419E4}"/>
              </a:ext>
            </a:extLst>
          </p:cNvPr>
          <p:cNvCxnSpPr/>
          <p:nvPr/>
        </p:nvCxnSpPr>
        <p:spPr>
          <a:xfrm>
            <a:off x="728295" y="5227790"/>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8CD00A89-70A5-6042-BC93-4C8F2FB50D3C}"/>
              </a:ext>
            </a:extLst>
          </p:cNvPr>
          <p:cNvCxnSpPr/>
          <p:nvPr/>
        </p:nvCxnSpPr>
        <p:spPr>
          <a:xfrm>
            <a:off x="738064" y="5643018"/>
            <a:ext cx="88136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7" name="テキスト ボックス 156">
            <a:extLst>
              <a:ext uri="{FF2B5EF4-FFF2-40B4-BE49-F238E27FC236}">
                <a16:creationId xmlns:a16="http://schemas.microsoft.com/office/drawing/2014/main" id="{6F0EE317-371C-4F49-811F-20DA00F6E69C}"/>
              </a:ext>
            </a:extLst>
          </p:cNvPr>
          <p:cNvSpPr txBox="1"/>
          <p:nvPr/>
        </p:nvSpPr>
        <p:spPr>
          <a:xfrm>
            <a:off x="363847" y="6141682"/>
            <a:ext cx="2141244"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総合得点</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105" name="テキスト ボックス 104">
            <a:extLst>
              <a:ext uri="{FF2B5EF4-FFF2-40B4-BE49-F238E27FC236}">
                <a16:creationId xmlns:a16="http://schemas.microsoft.com/office/drawing/2014/main" id="{D6F92182-4A56-F04E-AABD-08F706CE36F2}"/>
              </a:ext>
            </a:extLst>
          </p:cNvPr>
          <p:cNvSpPr txBox="1"/>
          <p:nvPr/>
        </p:nvSpPr>
        <p:spPr>
          <a:xfrm>
            <a:off x="463308" y="238540"/>
            <a:ext cx="219002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21_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コア・コンピタンス分析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2" name="直線コネクタ 31">
            <a:extLst>
              <a:ext uri="{FF2B5EF4-FFF2-40B4-BE49-F238E27FC236}">
                <a16:creationId xmlns:a16="http://schemas.microsoft.com/office/drawing/2014/main" id="{F2B26953-D924-7E48-9521-70C1CD0B1B15}"/>
              </a:ext>
            </a:extLst>
          </p:cNvPr>
          <p:cNvCxnSpPr>
            <a:cxnSpLocks/>
          </p:cNvCxnSpPr>
          <p:nvPr/>
        </p:nvCxnSpPr>
        <p:spPr>
          <a:xfrm>
            <a:off x="725611" y="1075511"/>
            <a:ext cx="0" cy="49827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1C3D26C8-AD66-954B-891D-D7CC876B7D8D}"/>
              </a:ext>
            </a:extLst>
          </p:cNvPr>
          <p:cNvSpPr txBox="1"/>
          <p:nvPr/>
        </p:nvSpPr>
        <p:spPr>
          <a:xfrm>
            <a:off x="732645" y="1150555"/>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商品サービスの開発数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4681D5CE-AECB-F34E-9907-24E1AC0D97E8}"/>
              </a:ext>
            </a:extLst>
          </p:cNvPr>
          <p:cNvSpPr txBox="1"/>
          <p:nvPr/>
        </p:nvSpPr>
        <p:spPr>
          <a:xfrm>
            <a:off x="729956" y="1565784"/>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開発スピード</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4D9F6278-79A5-2144-921C-2B6E51C42392}"/>
              </a:ext>
            </a:extLst>
          </p:cNvPr>
          <p:cNvSpPr txBox="1"/>
          <p:nvPr/>
        </p:nvSpPr>
        <p:spPr>
          <a:xfrm>
            <a:off x="729956" y="1981012"/>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製品シェア率</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76F2A7C7-4640-A748-8753-B8A99F723ACD}"/>
              </a:ext>
            </a:extLst>
          </p:cNvPr>
          <p:cNvSpPr txBox="1"/>
          <p:nvPr/>
        </p:nvSpPr>
        <p:spPr>
          <a:xfrm>
            <a:off x="727266" y="2396240"/>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リサーチ力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7141B4E8-92D4-9D41-9DB2-48DF165B108C}"/>
              </a:ext>
            </a:extLst>
          </p:cNvPr>
          <p:cNvSpPr txBox="1"/>
          <p:nvPr/>
        </p:nvSpPr>
        <p:spPr>
          <a:xfrm>
            <a:off x="730021" y="2811469"/>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プランニング力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A9BE50FD-E7FB-4B49-8897-74665040C1C6}"/>
              </a:ext>
            </a:extLst>
          </p:cNvPr>
          <p:cNvSpPr txBox="1"/>
          <p:nvPr/>
        </p:nvSpPr>
        <p:spPr>
          <a:xfrm>
            <a:off x="727331" y="3226697"/>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顧客育成力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5D90ACD0-0048-5249-9FA8-A4E322660DC0}"/>
              </a:ext>
            </a:extLst>
          </p:cNvPr>
          <p:cNvSpPr txBox="1"/>
          <p:nvPr/>
        </p:nvSpPr>
        <p:spPr>
          <a:xfrm>
            <a:off x="727331" y="3641926"/>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営業人員数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7" name="テキスト ボックス 46">
            <a:extLst>
              <a:ext uri="{FF2B5EF4-FFF2-40B4-BE49-F238E27FC236}">
                <a16:creationId xmlns:a16="http://schemas.microsoft.com/office/drawing/2014/main" id="{FB34B6B3-5F56-E24B-8275-4167FCF0E65E}"/>
              </a:ext>
            </a:extLst>
          </p:cNvPr>
          <p:cNvSpPr txBox="1"/>
          <p:nvPr/>
        </p:nvSpPr>
        <p:spPr>
          <a:xfrm>
            <a:off x="724642" y="4057154"/>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企画提案力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E32C990B-9ED3-4A48-AF36-89394DA8A787}"/>
              </a:ext>
            </a:extLst>
          </p:cNvPr>
          <p:cNvSpPr txBox="1"/>
          <p:nvPr/>
        </p:nvSpPr>
        <p:spPr>
          <a:xfrm>
            <a:off x="735331" y="4472382"/>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顧客名簿数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49" name="テキスト ボックス 48">
            <a:extLst>
              <a:ext uri="{FF2B5EF4-FFF2-40B4-BE49-F238E27FC236}">
                <a16:creationId xmlns:a16="http://schemas.microsoft.com/office/drawing/2014/main" id="{378DFE4E-FE6E-3A44-8FA2-7FC301480D50}"/>
              </a:ext>
            </a:extLst>
          </p:cNvPr>
          <p:cNvSpPr txBox="1"/>
          <p:nvPr/>
        </p:nvSpPr>
        <p:spPr>
          <a:xfrm>
            <a:off x="732642" y="4887611"/>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相談対応人員数</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1" name="テキスト ボックス 50">
            <a:extLst>
              <a:ext uri="{FF2B5EF4-FFF2-40B4-BE49-F238E27FC236}">
                <a16:creationId xmlns:a16="http://schemas.microsoft.com/office/drawing/2014/main" id="{197D6D7E-75F1-9947-AC41-3D5593AB609A}"/>
              </a:ext>
            </a:extLst>
          </p:cNvPr>
          <p:cNvSpPr txBox="1"/>
          <p:nvPr/>
        </p:nvSpPr>
        <p:spPr>
          <a:xfrm>
            <a:off x="732642" y="5302839"/>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フォロー力</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7" name="テキスト ボックス 56">
            <a:extLst>
              <a:ext uri="{FF2B5EF4-FFF2-40B4-BE49-F238E27FC236}">
                <a16:creationId xmlns:a16="http://schemas.microsoft.com/office/drawing/2014/main" id="{11B99649-1B2B-8B4D-80A3-0BA1B52EA1EA}"/>
              </a:ext>
            </a:extLst>
          </p:cNvPr>
          <p:cNvSpPr txBox="1"/>
          <p:nvPr/>
        </p:nvSpPr>
        <p:spPr>
          <a:xfrm>
            <a:off x="729953" y="5718067"/>
            <a:ext cx="1777825" cy="265139"/>
          </a:xfrm>
          <a:prstGeom prst="rect">
            <a:avLst/>
          </a:prstGeom>
          <a:noFill/>
        </p:spPr>
        <p:txBody>
          <a:bodyPr wrap="square" rtlCol="0" anchor="ctr">
            <a:spAutoFit/>
          </a:bodyPr>
          <a:lstStyle/>
          <a:p>
            <a:pPr algn="ctr"/>
            <a:r>
              <a:rPr lang="ja-JP" altLang="en-US" sz="1000" dirty="0">
                <a:solidFill>
                  <a:srgbClr val="404040"/>
                </a:solidFill>
                <a:latin typeface="Meiryo" panose="020B0604030504040204" pitchFamily="34" charset="-128"/>
                <a:ea typeface="Meiryo" panose="020B0604030504040204" pitchFamily="34" charset="-128"/>
                <a:cs typeface="メイリオ"/>
              </a:rPr>
              <a:t>顧客満足度</a:t>
            </a:r>
            <a:endParaRPr lang="en-US" altLang="ja-JP" sz="1000" dirty="0">
              <a:solidFill>
                <a:srgbClr val="404040"/>
              </a:solidFill>
              <a:latin typeface="Meiryo" panose="020B0604030504040204" pitchFamily="34" charset="-128"/>
              <a:ea typeface="Meiryo" panose="020B0604030504040204" pitchFamily="34" charset="-128"/>
              <a:cs typeface="メイリオ"/>
            </a:endParaRPr>
          </a:p>
        </p:txBody>
      </p:sp>
      <p:sp>
        <p:nvSpPr>
          <p:cNvPr id="58" name="テキスト ボックス 57">
            <a:extLst>
              <a:ext uri="{FF2B5EF4-FFF2-40B4-BE49-F238E27FC236}">
                <a16:creationId xmlns:a16="http://schemas.microsoft.com/office/drawing/2014/main" id="{5B58BEDB-8992-0E48-A3A1-2E6727FAF269}"/>
              </a:ext>
            </a:extLst>
          </p:cNvPr>
          <p:cNvSpPr txBox="1"/>
          <p:nvPr/>
        </p:nvSpPr>
        <p:spPr>
          <a:xfrm>
            <a:off x="368434" y="1075502"/>
            <a:ext cx="350964" cy="124568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商品力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9" name="テキスト ボックス 58">
            <a:extLst>
              <a:ext uri="{FF2B5EF4-FFF2-40B4-BE49-F238E27FC236}">
                <a16:creationId xmlns:a16="http://schemas.microsoft.com/office/drawing/2014/main" id="{9B42EDD9-F174-A044-BA8A-1418E697B99A}"/>
              </a:ext>
            </a:extLst>
          </p:cNvPr>
          <p:cNvSpPr txBox="1"/>
          <p:nvPr/>
        </p:nvSpPr>
        <p:spPr>
          <a:xfrm>
            <a:off x="368434" y="2321186"/>
            <a:ext cx="350964" cy="124568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企画力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CA93B735-D3EF-DE46-94E0-D6A5EB5B567E}"/>
              </a:ext>
            </a:extLst>
          </p:cNvPr>
          <p:cNvSpPr txBox="1"/>
          <p:nvPr/>
        </p:nvSpPr>
        <p:spPr>
          <a:xfrm>
            <a:off x="368434" y="3566870"/>
            <a:ext cx="350964" cy="1245682"/>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営業力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FB765748-E5D3-8247-9123-5CE5A5CDB8E1}"/>
              </a:ext>
            </a:extLst>
          </p:cNvPr>
          <p:cNvSpPr txBox="1"/>
          <p:nvPr/>
        </p:nvSpPr>
        <p:spPr>
          <a:xfrm>
            <a:off x="368434" y="4812555"/>
            <a:ext cx="350964" cy="1245684"/>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サポート力</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4D380A13-91B3-FC4E-A691-C827F4C19517}"/>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上記の</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分析項目は例でありこの限りではありません。編集してご活用ください。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6DABE1FD-F1BF-474D-90D8-499A89CD201A}"/>
              </a:ext>
            </a:extLst>
          </p:cNvPr>
          <p:cNvSpPr/>
          <p:nvPr/>
        </p:nvSpPr>
        <p:spPr>
          <a:xfrm>
            <a:off x="351471" y="1083890"/>
            <a:ext cx="9196656" cy="540636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48AD6462-157A-AB47-A8A9-5FCD42BCB7C4}"/>
              </a:ext>
            </a:extLst>
          </p:cNvPr>
          <p:cNvSpPr/>
          <p:nvPr/>
        </p:nvSpPr>
        <p:spPr>
          <a:xfrm>
            <a:off x="2512119" y="684882"/>
            <a:ext cx="7036008" cy="58053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テキスト ボックス 62">
            <a:extLst>
              <a:ext uri="{FF2B5EF4-FFF2-40B4-BE49-F238E27FC236}">
                <a16:creationId xmlns:a16="http://schemas.microsoft.com/office/drawing/2014/main" id="{310D415B-ACD2-0248-9F81-965D7976B8D0}"/>
              </a:ext>
            </a:extLst>
          </p:cNvPr>
          <p:cNvSpPr txBox="1"/>
          <p:nvPr/>
        </p:nvSpPr>
        <p:spPr>
          <a:xfrm>
            <a:off x="2517504" y="116243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64" name="テキスト ボックス 63">
            <a:extLst>
              <a:ext uri="{FF2B5EF4-FFF2-40B4-BE49-F238E27FC236}">
                <a16:creationId xmlns:a16="http://schemas.microsoft.com/office/drawing/2014/main" id="{02AFB845-1639-664F-B621-79EAADB81431}"/>
              </a:ext>
            </a:extLst>
          </p:cNvPr>
          <p:cNvSpPr txBox="1"/>
          <p:nvPr/>
        </p:nvSpPr>
        <p:spPr>
          <a:xfrm>
            <a:off x="4275885" y="116243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65" name="テキスト ボックス 64">
            <a:extLst>
              <a:ext uri="{FF2B5EF4-FFF2-40B4-BE49-F238E27FC236}">
                <a16:creationId xmlns:a16="http://schemas.microsoft.com/office/drawing/2014/main" id="{20884E36-9443-AF49-AFCB-6F0CDF846C9D}"/>
              </a:ext>
            </a:extLst>
          </p:cNvPr>
          <p:cNvSpPr txBox="1"/>
          <p:nvPr/>
        </p:nvSpPr>
        <p:spPr>
          <a:xfrm>
            <a:off x="6042960" y="116243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70" name="テキスト ボックス 69">
            <a:extLst>
              <a:ext uri="{FF2B5EF4-FFF2-40B4-BE49-F238E27FC236}">
                <a16:creationId xmlns:a16="http://schemas.microsoft.com/office/drawing/2014/main" id="{AE6466C6-1FAC-C544-8543-D0DD39B9894B}"/>
              </a:ext>
            </a:extLst>
          </p:cNvPr>
          <p:cNvSpPr txBox="1"/>
          <p:nvPr/>
        </p:nvSpPr>
        <p:spPr>
          <a:xfrm>
            <a:off x="7812090" y="116243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71" name="テキスト ボックス 70">
            <a:extLst>
              <a:ext uri="{FF2B5EF4-FFF2-40B4-BE49-F238E27FC236}">
                <a16:creationId xmlns:a16="http://schemas.microsoft.com/office/drawing/2014/main" id="{4ACE3670-6A04-D644-9D8F-DA3BE4A71B7B}"/>
              </a:ext>
            </a:extLst>
          </p:cNvPr>
          <p:cNvSpPr txBox="1"/>
          <p:nvPr/>
        </p:nvSpPr>
        <p:spPr>
          <a:xfrm>
            <a:off x="2517504" y="157765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72" name="テキスト ボックス 71">
            <a:extLst>
              <a:ext uri="{FF2B5EF4-FFF2-40B4-BE49-F238E27FC236}">
                <a16:creationId xmlns:a16="http://schemas.microsoft.com/office/drawing/2014/main" id="{2569A2FE-DDBE-8749-AD81-17A2F6811EAF}"/>
              </a:ext>
            </a:extLst>
          </p:cNvPr>
          <p:cNvSpPr txBox="1"/>
          <p:nvPr/>
        </p:nvSpPr>
        <p:spPr>
          <a:xfrm>
            <a:off x="4275885" y="157765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73" name="テキスト ボックス 72">
            <a:extLst>
              <a:ext uri="{FF2B5EF4-FFF2-40B4-BE49-F238E27FC236}">
                <a16:creationId xmlns:a16="http://schemas.microsoft.com/office/drawing/2014/main" id="{402A4CA1-7F7C-2C45-A6C0-4891ED03C409}"/>
              </a:ext>
            </a:extLst>
          </p:cNvPr>
          <p:cNvSpPr txBox="1"/>
          <p:nvPr/>
        </p:nvSpPr>
        <p:spPr>
          <a:xfrm>
            <a:off x="6042960" y="157765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74" name="テキスト ボックス 73">
            <a:extLst>
              <a:ext uri="{FF2B5EF4-FFF2-40B4-BE49-F238E27FC236}">
                <a16:creationId xmlns:a16="http://schemas.microsoft.com/office/drawing/2014/main" id="{D7E63390-016C-3440-AA30-907D6632D487}"/>
              </a:ext>
            </a:extLst>
          </p:cNvPr>
          <p:cNvSpPr txBox="1"/>
          <p:nvPr/>
        </p:nvSpPr>
        <p:spPr>
          <a:xfrm>
            <a:off x="7812090" y="1577658"/>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75" name="テキスト ボックス 74">
            <a:extLst>
              <a:ext uri="{FF2B5EF4-FFF2-40B4-BE49-F238E27FC236}">
                <a16:creationId xmlns:a16="http://schemas.microsoft.com/office/drawing/2014/main" id="{90DACF41-2D62-7143-86C2-3CA48A12ED4D}"/>
              </a:ext>
            </a:extLst>
          </p:cNvPr>
          <p:cNvSpPr txBox="1"/>
          <p:nvPr/>
        </p:nvSpPr>
        <p:spPr>
          <a:xfrm>
            <a:off x="2517504" y="199288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76" name="テキスト ボックス 75">
            <a:extLst>
              <a:ext uri="{FF2B5EF4-FFF2-40B4-BE49-F238E27FC236}">
                <a16:creationId xmlns:a16="http://schemas.microsoft.com/office/drawing/2014/main" id="{7DD57039-FF7F-2A4D-82BA-C5C85CCDA6F0}"/>
              </a:ext>
            </a:extLst>
          </p:cNvPr>
          <p:cNvSpPr txBox="1"/>
          <p:nvPr/>
        </p:nvSpPr>
        <p:spPr>
          <a:xfrm>
            <a:off x="4275885" y="199288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77" name="テキスト ボックス 76">
            <a:extLst>
              <a:ext uri="{FF2B5EF4-FFF2-40B4-BE49-F238E27FC236}">
                <a16:creationId xmlns:a16="http://schemas.microsoft.com/office/drawing/2014/main" id="{448B18CD-68C3-D946-955E-619FD80D45EF}"/>
              </a:ext>
            </a:extLst>
          </p:cNvPr>
          <p:cNvSpPr txBox="1"/>
          <p:nvPr/>
        </p:nvSpPr>
        <p:spPr>
          <a:xfrm>
            <a:off x="6042960" y="199288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79" name="テキスト ボックス 78">
            <a:extLst>
              <a:ext uri="{FF2B5EF4-FFF2-40B4-BE49-F238E27FC236}">
                <a16:creationId xmlns:a16="http://schemas.microsoft.com/office/drawing/2014/main" id="{15AACF01-70F5-9D4F-896F-3E4FCF2E27C2}"/>
              </a:ext>
            </a:extLst>
          </p:cNvPr>
          <p:cNvSpPr txBox="1"/>
          <p:nvPr/>
        </p:nvSpPr>
        <p:spPr>
          <a:xfrm>
            <a:off x="7812090" y="1992886"/>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30</a:t>
            </a:r>
          </a:p>
        </p:txBody>
      </p:sp>
      <p:sp>
        <p:nvSpPr>
          <p:cNvPr id="81" name="テキスト ボックス 80">
            <a:extLst>
              <a:ext uri="{FF2B5EF4-FFF2-40B4-BE49-F238E27FC236}">
                <a16:creationId xmlns:a16="http://schemas.microsoft.com/office/drawing/2014/main" id="{93E24332-3EC2-CF47-AAC4-02CD9F5A5E17}"/>
              </a:ext>
            </a:extLst>
          </p:cNvPr>
          <p:cNvSpPr txBox="1"/>
          <p:nvPr/>
        </p:nvSpPr>
        <p:spPr>
          <a:xfrm>
            <a:off x="2517504" y="240811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83" name="テキスト ボックス 82">
            <a:extLst>
              <a:ext uri="{FF2B5EF4-FFF2-40B4-BE49-F238E27FC236}">
                <a16:creationId xmlns:a16="http://schemas.microsoft.com/office/drawing/2014/main" id="{BF659677-9935-ED4B-AC85-8353A852C3F2}"/>
              </a:ext>
            </a:extLst>
          </p:cNvPr>
          <p:cNvSpPr txBox="1"/>
          <p:nvPr/>
        </p:nvSpPr>
        <p:spPr>
          <a:xfrm>
            <a:off x="4275885" y="240811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84" name="テキスト ボックス 83">
            <a:extLst>
              <a:ext uri="{FF2B5EF4-FFF2-40B4-BE49-F238E27FC236}">
                <a16:creationId xmlns:a16="http://schemas.microsoft.com/office/drawing/2014/main" id="{99F5E3E1-67CE-6D42-BB46-96A37864DDD4}"/>
              </a:ext>
            </a:extLst>
          </p:cNvPr>
          <p:cNvSpPr txBox="1"/>
          <p:nvPr/>
        </p:nvSpPr>
        <p:spPr>
          <a:xfrm>
            <a:off x="6042960" y="240811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85" name="テキスト ボックス 84">
            <a:extLst>
              <a:ext uri="{FF2B5EF4-FFF2-40B4-BE49-F238E27FC236}">
                <a16:creationId xmlns:a16="http://schemas.microsoft.com/office/drawing/2014/main" id="{C92CACCD-AC27-F547-8F2C-B2C0D6997A94}"/>
              </a:ext>
            </a:extLst>
          </p:cNvPr>
          <p:cNvSpPr txBox="1"/>
          <p:nvPr/>
        </p:nvSpPr>
        <p:spPr>
          <a:xfrm>
            <a:off x="7812090" y="2408114"/>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86" name="テキスト ボックス 85">
            <a:extLst>
              <a:ext uri="{FF2B5EF4-FFF2-40B4-BE49-F238E27FC236}">
                <a16:creationId xmlns:a16="http://schemas.microsoft.com/office/drawing/2014/main" id="{46922D57-D5DF-6E4A-B370-095306DA5550}"/>
              </a:ext>
            </a:extLst>
          </p:cNvPr>
          <p:cNvSpPr txBox="1"/>
          <p:nvPr/>
        </p:nvSpPr>
        <p:spPr>
          <a:xfrm>
            <a:off x="2517504" y="282334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87" name="テキスト ボックス 86">
            <a:extLst>
              <a:ext uri="{FF2B5EF4-FFF2-40B4-BE49-F238E27FC236}">
                <a16:creationId xmlns:a16="http://schemas.microsoft.com/office/drawing/2014/main" id="{C688F6E5-79D5-2343-9188-6D24F45FC192}"/>
              </a:ext>
            </a:extLst>
          </p:cNvPr>
          <p:cNvSpPr txBox="1"/>
          <p:nvPr/>
        </p:nvSpPr>
        <p:spPr>
          <a:xfrm>
            <a:off x="4275885" y="282334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88" name="テキスト ボックス 87">
            <a:extLst>
              <a:ext uri="{FF2B5EF4-FFF2-40B4-BE49-F238E27FC236}">
                <a16:creationId xmlns:a16="http://schemas.microsoft.com/office/drawing/2014/main" id="{0C3D1373-245B-C249-8929-29FC917F51C6}"/>
              </a:ext>
            </a:extLst>
          </p:cNvPr>
          <p:cNvSpPr txBox="1"/>
          <p:nvPr/>
        </p:nvSpPr>
        <p:spPr>
          <a:xfrm>
            <a:off x="6042960" y="282334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89" name="テキスト ボックス 88">
            <a:extLst>
              <a:ext uri="{FF2B5EF4-FFF2-40B4-BE49-F238E27FC236}">
                <a16:creationId xmlns:a16="http://schemas.microsoft.com/office/drawing/2014/main" id="{24FD56B5-AAA9-9E47-9CA0-8F4A82760E48}"/>
              </a:ext>
            </a:extLst>
          </p:cNvPr>
          <p:cNvSpPr txBox="1"/>
          <p:nvPr/>
        </p:nvSpPr>
        <p:spPr>
          <a:xfrm>
            <a:off x="7812090" y="2823342"/>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92" name="テキスト ボックス 91">
            <a:extLst>
              <a:ext uri="{FF2B5EF4-FFF2-40B4-BE49-F238E27FC236}">
                <a16:creationId xmlns:a16="http://schemas.microsoft.com/office/drawing/2014/main" id="{04505560-BDB4-CD43-BFED-C002566C0083}"/>
              </a:ext>
            </a:extLst>
          </p:cNvPr>
          <p:cNvSpPr txBox="1"/>
          <p:nvPr/>
        </p:nvSpPr>
        <p:spPr>
          <a:xfrm>
            <a:off x="2517504" y="32385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94" name="テキスト ボックス 93">
            <a:extLst>
              <a:ext uri="{FF2B5EF4-FFF2-40B4-BE49-F238E27FC236}">
                <a16:creationId xmlns:a16="http://schemas.microsoft.com/office/drawing/2014/main" id="{8C444BCB-851B-BE4E-B328-AF5348FB746F}"/>
              </a:ext>
            </a:extLst>
          </p:cNvPr>
          <p:cNvSpPr txBox="1"/>
          <p:nvPr/>
        </p:nvSpPr>
        <p:spPr>
          <a:xfrm>
            <a:off x="4275885" y="32385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30</a:t>
            </a:r>
          </a:p>
        </p:txBody>
      </p:sp>
      <p:sp>
        <p:nvSpPr>
          <p:cNvPr id="95" name="テキスト ボックス 94">
            <a:extLst>
              <a:ext uri="{FF2B5EF4-FFF2-40B4-BE49-F238E27FC236}">
                <a16:creationId xmlns:a16="http://schemas.microsoft.com/office/drawing/2014/main" id="{6FD6622D-BCA4-A74A-8454-69F51F8B8CDF}"/>
              </a:ext>
            </a:extLst>
          </p:cNvPr>
          <p:cNvSpPr txBox="1"/>
          <p:nvPr/>
        </p:nvSpPr>
        <p:spPr>
          <a:xfrm>
            <a:off x="6042960" y="323857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96" name="テキスト ボックス 95">
            <a:extLst>
              <a:ext uri="{FF2B5EF4-FFF2-40B4-BE49-F238E27FC236}">
                <a16:creationId xmlns:a16="http://schemas.microsoft.com/office/drawing/2014/main" id="{0D423825-5BC1-6F4D-97A7-734EB28AA1DB}"/>
              </a:ext>
            </a:extLst>
          </p:cNvPr>
          <p:cNvSpPr txBox="1"/>
          <p:nvPr/>
        </p:nvSpPr>
        <p:spPr>
          <a:xfrm>
            <a:off x="7812090" y="323857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97" name="テキスト ボックス 96">
            <a:extLst>
              <a:ext uri="{FF2B5EF4-FFF2-40B4-BE49-F238E27FC236}">
                <a16:creationId xmlns:a16="http://schemas.microsoft.com/office/drawing/2014/main" id="{8EC019D8-B88B-5B4F-A6E8-C2EC71DB5558}"/>
              </a:ext>
            </a:extLst>
          </p:cNvPr>
          <p:cNvSpPr txBox="1"/>
          <p:nvPr/>
        </p:nvSpPr>
        <p:spPr>
          <a:xfrm>
            <a:off x="2517504" y="365379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30</a:t>
            </a:r>
          </a:p>
        </p:txBody>
      </p:sp>
      <p:sp>
        <p:nvSpPr>
          <p:cNvPr id="99" name="テキスト ボックス 98">
            <a:extLst>
              <a:ext uri="{FF2B5EF4-FFF2-40B4-BE49-F238E27FC236}">
                <a16:creationId xmlns:a16="http://schemas.microsoft.com/office/drawing/2014/main" id="{4B84C975-338E-BD41-8602-1AAE3C5710BD}"/>
              </a:ext>
            </a:extLst>
          </p:cNvPr>
          <p:cNvSpPr txBox="1"/>
          <p:nvPr/>
        </p:nvSpPr>
        <p:spPr>
          <a:xfrm>
            <a:off x="4275885" y="365379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100" name="テキスト ボックス 99">
            <a:extLst>
              <a:ext uri="{FF2B5EF4-FFF2-40B4-BE49-F238E27FC236}">
                <a16:creationId xmlns:a16="http://schemas.microsoft.com/office/drawing/2014/main" id="{A8B50D07-26B7-ED49-9BA4-8EAB59037A2E}"/>
              </a:ext>
            </a:extLst>
          </p:cNvPr>
          <p:cNvSpPr txBox="1"/>
          <p:nvPr/>
        </p:nvSpPr>
        <p:spPr>
          <a:xfrm>
            <a:off x="6042960" y="3653798"/>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01" name="テキスト ボックス 100">
            <a:extLst>
              <a:ext uri="{FF2B5EF4-FFF2-40B4-BE49-F238E27FC236}">
                <a16:creationId xmlns:a16="http://schemas.microsoft.com/office/drawing/2014/main" id="{DE0EA6DB-9D4C-ED48-B8E3-656156158967}"/>
              </a:ext>
            </a:extLst>
          </p:cNvPr>
          <p:cNvSpPr txBox="1"/>
          <p:nvPr/>
        </p:nvSpPr>
        <p:spPr>
          <a:xfrm>
            <a:off x="7812090" y="3653798"/>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102" name="テキスト ボックス 101">
            <a:extLst>
              <a:ext uri="{FF2B5EF4-FFF2-40B4-BE49-F238E27FC236}">
                <a16:creationId xmlns:a16="http://schemas.microsoft.com/office/drawing/2014/main" id="{3A996866-51DD-1E46-B7FB-4F691AB903E8}"/>
              </a:ext>
            </a:extLst>
          </p:cNvPr>
          <p:cNvSpPr txBox="1"/>
          <p:nvPr/>
        </p:nvSpPr>
        <p:spPr>
          <a:xfrm>
            <a:off x="2517504" y="406902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03" name="テキスト ボックス 102">
            <a:extLst>
              <a:ext uri="{FF2B5EF4-FFF2-40B4-BE49-F238E27FC236}">
                <a16:creationId xmlns:a16="http://schemas.microsoft.com/office/drawing/2014/main" id="{C929AF8E-3D07-144B-ACA4-8A1F6AB7056D}"/>
              </a:ext>
            </a:extLst>
          </p:cNvPr>
          <p:cNvSpPr txBox="1"/>
          <p:nvPr/>
        </p:nvSpPr>
        <p:spPr>
          <a:xfrm>
            <a:off x="4275885" y="406902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104" name="テキスト ボックス 103">
            <a:extLst>
              <a:ext uri="{FF2B5EF4-FFF2-40B4-BE49-F238E27FC236}">
                <a16:creationId xmlns:a16="http://schemas.microsoft.com/office/drawing/2014/main" id="{A5E57F4A-E955-D84B-BD22-BCF833BA98B1}"/>
              </a:ext>
            </a:extLst>
          </p:cNvPr>
          <p:cNvSpPr txBox="1"/>
          <p:nvPr/>
        </p:nvSpPr>
        <p:spPr>
          <a:xfrm>
            <a:off x="6042960" y="4069026"/>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106" name="テキスト ボックス 105">
            <a:extLst>
              <a:ext uri="{FF2B5EF4-FFF2-40B4-BE49-F238E27FC236}">
                <a16:creationId xmlns:a16="http://schemas.microsoft.com/office/drawing/2014/main" id="{8F6DD3F8-9630-EB46-80A3-01219229FE8A}"/>
              </a:ext>
            </a:extLst>
          </p:cNvPr>
          <p:cNvSpPr txBox="1"/>
          <p:nvPr/>
        </p:nvSpPr>
        <p:spPr>
          <a:xfrm>
            <a:off x="7812090" y="4069026"/>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107" name="テキスト ボックス 106">
            <a:extLst>
              <a:ext uri="{FF2B5EF4-FFF2-40B4-BE49-F238E27FC236}">
                <a16:creationId xmlns:a16="http://schemas.microsoft.com/office/drawing/2014/main" id="{10E02CEA-1018-324A-89CB-204A80533807}"/>
              </a:ext>
            </a:extLst>
          </p:cNvPr>
          <p:cNvSpPr txBox="1"/>
          <p:nvPr/>
        </p:nvSpPr>
        <p:spPr>
          <a:xfrm>
            <a:off x="2517504" y="448425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08" name="テキスト ボックス 107">
            <a:extLst>
              <a:ext uri="{FF2B5EF4-FFF2-40B4-BE49-F238E27FC236}">
                <a16:creationId xmlns:a16="http://schemas.microsoft.com/office/drawing/2014/main" id="{8F05874A-5087-BB4D-9184-40B12ECF92EB}"/>
              </a:ext>
            </a:extLst>
          </p:cNvPr>
          <p:cNvSpPr txBox="1"/>
          <p:nvPr/>
        </p:nvSpPr>
        <p:spPr>
          <a:xfrm>
            <a:off x="4275885" y="448425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09" name="テキスト ボックス 108">
            <a:extLst>
              <a:ext uri="{FF2B5EF4-FFF2-40B4-BE49-F238E27FC236}">
                <a16:creationId xmlns:a16="http://schemas.microsoft.com/office/drawing/2014/main" id="{E2819A4E-5F56-4144-BFDF-1C9A6921C3EB}"/>
              </a:ext>
            </a:extLst>
          </p:cNvPr>
          <p:cNvSpPr txBox="1"/>
          <p:nvPr/>
        </p:nvSpPr>
        <p:spPr>
          <a:xfrm>
            <a:off x="6042960" y="4484254"/>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110" name="テキスト ボックス 109">
            <a:extLst>
              <a:ext uri="{FF2B5EF4-FFF2-40B4-BE49-F238E27FC236}">
                <a16:creationId xmlns:a16="http://schemas.microsoft.com/office/drawing/2014/main" id="{BCD93863-F27F-6C48-BBCE-3DABDDDE954C}"/>
              </a:ext>
            </a:extLst>
          </p:cNvPr>
          <p:cNvSpPr txBox="1"/>
          <p:nvPr/>
        </p:nvSpPr>
        <p:spPr>
          <a:xfrm>
            <a:off x="7812090" y="4484254"/>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111" name="テキスト ボックス 110">
            <a:extLst>
              <a:ext uri="{FF2B5EF4-FFF2-40B4-BE49-F238E27FC236}">
                <a16:creationId xmlns:a16="http://schemas.microsoft.com/office/drawing/2014/main" id="{CC5B18D3-CC44-DC49-8CC1-3DD75B410D81}"/>
              </a:ext>
            </a:extLst>
          </p:cNvPr>
          <p:cNvSpPr txBox="1"/>
          <p:nvPr/>
        </p:nvSpPr>
        <p:spPr>
          <a:xfrm>
            <a:off x="2517504" y="489948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12" name="テキスト ボックス 111">
            <a:extLst>
              <a:ext uri="{FF2B5EF4-FFF2-40B4-BE49-F238E27FC236}">
                <a16:creationId xmlns:a16="http://schemas.microsoft.com/office/drawing/2014/main" id="{2DDDB73D-4240-504F-B159-793C72CA2E4E}"/>
              </a:ext>
            </a:extLst>
          </p:cNvPr>
          <p:cNvSpPr txBox="1"/>
          <p:nvPr/>
        </p:nvSpPr>
        <p:spPr>
          <a:xfrm>
            <a:off x="4275885" y="489948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40</a:t>
            </a:r>
          </a:p>
        </p:txBody>
      </p:sp>
      <p:sp>
        <p:nvSpPr>
          <p:cNvPr id="113" name="テキスト ボックス 112">
            <a:extLst>
              <a:ext uri="{FF2B5EF4-FFF2-40B4-BE49-F238E27FC236}">
                <a16:creationId xmlns:a16="http://schemas.microsoft.com/office/drawing/2014/main" id="{B1419F3D-2D95-6540-BA42-1EC49F22BFDB}"/>
              </a:ext>
            </a:extLst>
          </p:cNvPr>
          <p:cNvSpPr txBox="1"/>
          <p:nvPr/>
        </p:nvSpPr>
        <p:spPr>
          <a:xfrm>
            <a:off x="6042960" y="4899482"/>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14" name="テキスト ボックス 113">
            <a:extLst>
              <a:ext uri="{FF2B5EF4-FFF2-40B4-BE49-F238E27FC236}">
                <a16:creationId xmlns:a16="http://schemas.microsoft.com/office/drawing/2014/main" id="{757BF17C-1D17-9C4D-BD83-AF730D609ABD}"/>
              </a:ext>
            </a:extLst>
          </p:cNvPr>
          <p:cNvSpPr txBox="1"/>
          <p:nvPr/>
        </p:nvSpPr>
        <p:spPr>
          <a:xfrm>
            <a:off x="7812090" y="4899482"/>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115" name="テキスト ボックス 114">
            <a:extLst>
              <a:ext uri="{FF2B5EF4-FFF2-40B4-BE49-F238E27FC236}">
                <a16:creationId xmlns:a16="http://schemas.microsoft.com/office/drawing/2014/main" id="{D81A22F9-478D-B049-B445-47E7DBCC9D0A}"/>
              </a:ext>
            </a:extLst>
          </p:cNvPr>
          <p:cNvSpPr txBox="1"/>
          <p:nvPr/>
        </p:nvSpPr>
        <p:spPr>
          <a:xfrm>
            <a:off x="2517504" y="531471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80</a:t>
            </a:r>
          </a:p>
        </p:txBody>
      </p:sp>
      <p:sp>
        <p:nvSpPr>
          <p:cNvPr id="116" name="テキスト ボックス 115">
            <a:extLst>
              <a:ext uri="{FF2B5EF4-FFF2-40B4-BE49-F238E27FC236}">
                <a16:creationId xmlns:a16="http://schemas.microsoft.com/office/drawing/2014/main" id="{0E7E6709-0213-C041-B816-21CA3925B6FA}"/>
              </a:ext>
            </a:extLst>
          </p:cNvPr>
          <p:cNvSpPr txBox="1"/>
          <p:nvPr/>
        </p:nvSpPr>
        <p:spPr>
          <a:xfrm>
            <a:off x="4275885" y="531471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30</a:t>
            </a:r>
          </a:p>
        </p:txBody>
      </p:sp>
      <p:sp>
        <p:nvSpPr>
          <p:cNvPr id="117" name="テキスト ボックス 116">
            <a:extLst>
              <a:ext uri="{FF2B5EF4-FFF2-40B4-BE49-F238E27FC236}">
                <a16:creationId xmlns:a16="http://schemas.microsoft.com/office/drawing/2014/main" id="{6CF54FCA-F347-C340-9954-A85926C1DBA3}"/>
              </a:ext>
            </a:extLst>
          </p:cNvPr>
          <p:cNvSpPr txBox="1"/>
          <p:nvPr/>
        </p:nvSpPr>
        <p:spPr>
          <a:xfrm>
            <a:off x="6042960" y="5314710"/>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118" name="テキスト ボックス 117">
            <a:extLst>
              <a:ext uri="{FF2B5EF4-FFF2-40B4-BE49-F238E27FC236}">
                <a16:creationId xmlns:a16="http://schemas.microsoft.com/office/drawing/2014/main" id="{FFB99E44-4AAB-B24F-913F-3EF68A296981}"/>
              </a:ext>
            </a:extLst>
          </p:cNvPr>
          <p:cNvSpPr txBox="1"/>
          <p:nvPr/>
        </p:nvSpPr>
        <p:spPr>
          <a:xfrm>
            <a:off x="7812090" y="5314710"/>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19" name="テキスト ボックス 118">
            <a:extLst>
              <a:ext uri="{FF2B5EF4-FFF2-40B4-BE49-F238E27FC236}">
                <a16:creationId xmlns:a16="http://schemas.microsoft.com/office/drawing/2014/main" id="{8D09C967-C254-194F-9635-1777D063940A}"/>
              </a:ext>
            </a:extLst>
          </p:cNvPr>
          <p:cNvSpPr txBox="1"/>
          <p:nvPr/>
        </p:nvSpPr>
        <p:spPr>
          <a:xfrm>
            <a:off x="2517504" y="5729937"/>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a:t>
            </a:r>
          </a:p>
        </p:txBody>
      </p:sp>
      <p:sp>
        <p:nvSpPr>
          <p:cNvPr id="120" name="テキスト ボックス 119">
            <a:extLst>
              <a:ext uri="{FF2B5EF4-FFF2-40B4-BE49-F238E27FC236}">
                <a16:creationId xmlns:a16="http://schemas.microsoft.com/office/drawing/2014/main" id="{8E0FE034-CF77-EC40-96C2-CBE434452DD4}"/>
              </a:ext>
            </a:extLst>
          </p:cNvPr>
          <p:cNvSpPr txBox="1"/>
          <p:nvPr/>
        </p:nvSpPr>
        <p:spPr>
          <a:xfrm>
            <a:off x="4275885" y="5729937"/>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121" name="テキスト ボックス 120">
            <a:extLst>
              <a:ext uri="{FF2B5EF4-FFF2-40B4-BE49-F238E27FC236}">
                <a16:creationId xmlns:a16="http://schemas.microsoft.com/office/drawing/2014/main" id="{435630D3-A9D6-9D4F-AB68-C3CAE7CF71F8}"/>
              </a:ext>
            </a:extLst>
          </p:cNvPr>
          <p:cNvSpPr txBox="1"/>
          <p:nvPr/>
        </p:nvSpPr>
        <p:spPr>
          <a:xfrm>
            <a:off x="6042960" y="5729937"/>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50</a:t>
            </a:r>
          </a:p>
        </p:txBody>
      </p:sp>
      <p:sp>
        <p:nvSpPr>
          <p:cNvPr id="122" name="テキスト ボックス 121">
            <a:extLst>
              <a:ext uri="{FF2B5EF4-FFF2-40B4-BE49-F238E27FC236}">
                <a16:creationId xmlns:a16="http://schemas.microsoft.com/office/drawing/2014/main" id="{AAC0490F-19F8-864B-934F-9F92489CF5DC}"/>
              </a:ext>
            </a:extLst>
          </p:cNvPr>
          <p:cNvSpPr txBox="1"/>
          <p:nvPr/>
        </p:nvSpPr>
        <p:spPr>
          <a:xfrm>
            <a:off x="7812090" y="5729937"/>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60</a:t>
            </a:r>
          </a:p>
        </p:txBody>
      </p:sp>
      <p:sp>
        <p:nvSpPr>
          <p:cNvPr id="123" name="テキスト ボックス 122">
            <a:extLst>
              <a:ext uri="{FF2B5EF4-FFF2-40B4-BE49-F238E27FC236}">
                <a16:creationId xmlns:a16="http://schemas.microsoft.com/office/drawing/2014/main" id="{4AEAE3D7-8F1C-6246-844E-6C60A0E72E52}"/>
              </a:ext>
            </a:extLst>
          </p:cNvPr>
          <p:cNvSpPr txBox="1"/>
          <p:nvPr/>
        </p:nvSpPr>
        <p:spPr>
          <a:xfrm>
            <a:off x="2514817" y="6153553"/>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700</a:t>
            </a:r>
          </a:p>
        </p:txBody>
      </p:sp>
      <p:sp>
        <p:nvSpPr>
          <p:cNvPr id="124" name="テキスト ボックス 123">
            <a:extLst>
              <a:ext uri="{FF2B5EF4-FFF2-40B4-BE49-F238E27FC236}">
                <a16:creationId xmlns:a16="http://schemas.microsoft.com/office/drawing/2014/main" id="{98795D49-3D04-A142-A222-B63CB0CE7A3C}"/>
              </a:ext>
            </a:extLst>
          </p:cNvPr>
          <p:cNvSpPr txBox="1"/>
          <p:nvPr/>
        </p:nvSpPr>
        <p:spPr>
          <a:xfrm>
            <a:off x="4273198" y="6153553"/>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620</a:t>
            </a:r>
          </a:p>
        </p:txBody>
      </p:sp>
      <p:sp>
        <p:nvSpPr>
          <p:cNvPr id="125" name="テキスト ボックス 124">
            <a:extLst>
              <a:ext uri="{FF2B5EF4-FFF2-40B4-BE49-F238E27FC236}">
                <a16:creationId xmlns:a16="http://schemas.microsoft.com/office/drawing/2014/main" id="{DAF3BB70-EF9D-7D48-9259-0F84FC711D53}"/>
              </a:ext>
            </a:extLst>
          </p:cNvPr>
          <p:cNvSpPr txBox="1"/>
          <p:nvPr/>
        </p:nvSpPr>
        <p:spPr>
          <a:xfrm>
            <a:off x="6040273" y="6153553"/>
            <a:ext cx="1777825"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670</a:t>
            </a:r>
          </a:p>
        </p:txBody>
      </p:sp>
      <p:sp>
        <p:nvSpPr>
          <p:cNvPr id="126" name="テキスト ボックス 125">
            <a:extLst>
              <a:ext uri="{FF2B5EF4-FFF2-40B4-BE49-F238E27FC236}">
                <a16:creationId xmlns:a16="http://schemas.microsoft.com/office/drawing/2014/main" id="{8694E17A-05CB-0A4A-AD4F-19B1701A76B7}"/>
              </a:ext>
            </a:extLst>
          </p:cNvPr>
          <p:cNvSpPr txBox="1"/>
          <p:nvPr/>
        </p:nvSpPr>
        <p:spPr>
          <a:xfrm>
            <a:off x="7809403" y="6153553"/>
            <a:ext cx="1751981" cy="265139"/>
          </a:xfrm>
          <a:prstGeom prst="rect">
            <a:avLst/>
          </a:prstGeom>
          <a:noFill/>
        </p:spPr>
        <p:txBody>
          <a:bodyPr wrap="square" rtlCol="0" anchor="ctr">
            <a:spAutoFit/>
          </a:bodyPr>
          <a:lstStyle/>
          <a:p>
            <a:pPr algn="ctr"/>
            <a:r>
              <a:rPr lang="en-US" altLang="ja-JP" sz="1000" dirty="0">
                <a:solidFill>
                  <a:srgbClr val="404040"/>
                </a:solidFill>
                <a:latin typeface="Meiryo" panose="020B0604030504040204" pitchFamily="34" charset="-128"/>
                <a:ea typeface="Meiryo" panose="020B0604030504040204" pitchFamily="34" charset="-128"/>
                <a:cs typeface="メイリオ"/>
              </a:rPr>
              <a:t>710</a:t>
            </a:r>
          </a:p>
        </p:txBody>
      </p:sp>
    </p:spTree>
    <p:extLst>
      <p:ext uri="{BB962C8B-B14F-4D97-AF65-F5344CB8AC3E}">
        <p14:creationId xmlns:p14="http://schemas.microsoft.com/office/powerpoint/2010/main" val="272378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角丸四角形 44">
            <a:extLst>
              <a:ext uri="{FF2B5EF4-FFF2-40B4-BE49-F238E27FC236}">
                <a16:creationId xmlns:a16="http://schemas.microsoft.com/office/drawing/2014/main" id="{56580523-A235-4B4D-BB95-E57C7A39D003}"/>
              </a:ext>
            </a:extLst>
          </p:cNvPr>
          <p:cNvSpPr/>
          <p:nvPr/>
        </p:nvSpPr>
        <p:spPr>
          <a:xfrm>
            <a:off x="341815" y="1630017"/>
            <a:ext cx="9231426" cy="486023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44" name="角丸四角形 43">
            <a:extLst>
              <a:ext uri="{FF2B5EF4-FFF2-40B4-BE49-F238E27FC236}">
                <a16:creationId xmlns:a16="http://schemas.microsoft.com/office/drawing/2014/main" id="{256F558F-35B4-9349-9784-706F1452585A}"/>
              </a:ext>
            </a:extLst>
          </p:cNvPr>
          <p:cNvSpPr/>
          <p:nvPr/>
        </p:nvSpPr>
        <p:spPr>
          <a:xfrm>
            <a:off x="341815" y="686619"/>
            <a:ext cx="9231426" cy="713137"/>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49" name="テキスト ボックス 148">
            <a:extLst>
              <a:ext uri="{FF2B5EF4-FFF2-40B4-BE49-F238E27FC236}">
                <a16:creationId xmlns:a16="http://schemas.microsoft.com/office/drawing/2014/main" id="{019F7E72-42EC-724B-BF31-66A501A1548D}"/>
              </a:ext>
            </a:extLst>
          </p:cNvPr>
          <p:cNvSpPr txBox="1"/>
          <p:nvPr/>
        </p:nvSpPr>
        <p:spPr>
          <a:xfrm>
            <a:off x="389470" y="743318"/>
            <a:ext cx="746751" cy="276999"/>
          </a:xfrm>
          <a:prstGeom prst="rect">
            <a:avLst/>
          </a:prstGeom>
          <a:noFill/>
        </p:spPr>
        <p:txBody>
          <a:bodyPr wrap="square" rtlCol="0" anchor="ctr">
            <a:spAutoFit/>
          </a:bodyPr>
          <a:lstStyle/>
          <a:p>
            <a:r>
              <a:rPr lang="ja-JP" altLang="en-US" sz="1200" dirty="0">
                <a:latin typeface="Meiryo" panose="020B0604030504040204" pitchFamily="34" charset="-128"/>
                <a:ea typeface="Meiryo" panose="020B0604030504040204" pitchFamily="34" charset="-128"/>
              </a:rPr>
              <a:t>テーマ</a:t>
            </a:r>
            <a:endParaRPr kumimoji="1" lang="ja-JP" altLang="en-US" sz="1200" dirty="0">
              <a:latin typeface="Meiryo" panose="020B0604030504040204" pitchFamily="34" charset="-128"/>
              <a:ea typeface="Meiryo" panose="020B0604030504040204" pitchFamily="34" charset="-128"/>
            </a:endParaRPr>
          </a:p>
        </p:txBody>
      </p:sp>
      <p:cxnSp>
        <p:nvCxnSpPr>
          <p:cNvPr id="22" name="直線コネクタ 21"/>
          <p:cNvCxnSpPr/>
          <p:nvPr/>
        </p:nvCxnSpPr>
        <p:spPr>
          <a:xfrm>
            <a:off x="3411315" y="1630019"/>
            <a:ext cx="9349" cy="486023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6485342" y="1630019"/>
            <a:ext cx="9349" cy="4860234"/>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337288" y="2440057"/>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37288" y="3250095"/>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a:xfrm>
            <a:off x="337288" y="4870172"/>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a:xfrm>
            <a:off x="337288" y="5680210"/>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8" name="直線コネクタ 147">
            <a:extLst>
              <a:ext uri="{FF2B5EF4-FFF2-40B4-BE49-F238E27FC236}">
                <a16:creationId xmlns:a16="http://schemas.microsoft.com/office/drawing/2014/main" id="{7AEC6E6C-388C-DE49-891C-664FD19665B0}"/>
              </a:ext>
            </a:extLst>
          </p:cNvPr>
          <p:cNvCxnSpPr/>
          <p:nvPr/>
        </p:nvCxnSpPr>
        <p:spPr>
          <a:xfrm>
            <a:off x="337288" y="4060134"/>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C0B8EFEE-F977-2F46-946D-DF220EE30E80}"/>
              </a:ext>
            </a:extLst>
          </p:cNvPr>
          <p:cNvSpPr txBox="1"/>
          <p:nvPr/>
        </p:nvSpPr>
        <p:spPr>
          <a:xfrm>
            <a:off x="463308" y="238540"/>
            <a:ext cx="2036135"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22_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ブレインライティング</a:t>
            </a:r>
          </a:p>
        </p:txBody>
      </p:sp>
      <p:sp>
        <p:nvSpPr>
          <p:cNvPr id="74" name="テキスト ボックス 73">
            <a:extLst>
              <a:ext uri="{FF2B5EF4-FFF2-40B4-BE49-F238E27FC236}">
                <a16:creationId xmlns:a16="http://schemas.microsoft.com/office/drawing/2014/main" id="{314CEB1C-117B-144C-A15F-6A6553050D01}"/>
              </a:ext>
            </a:extLst>
          </p:cNvPr>
          <p:cNvSpPr txBox="1"/>
          <p:nvPr/>
        </p:nvSpPr>
        <p:spPr>
          <a:xfrm>
            <a:off x="1483937" y="875986"/>
            <a:ext cx="6938127" cy="338554"/>
          </a:xfrm>
          <a:prstGeom prst="rect">
            <a:avLst/>
          </a:prstGeom>
          <a:noFill/>
        </p:spPr>
        <p:txBody>
          <a:bodyPr wrap="squar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新しいテーマパーク</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CE3B4A41-9697-E048-B663-74468AE68EAE}"/>
              </a:ext>
            </a:extLst>
          </p:cNvPr>
          <p:cNvSpPr txBox="1"/>
          <p:nvPr/>
        </p:nvSpPr>
        <p:spPr>
          <a:xfrm>
            <a:off x="346991" y="1881149"/>
            <a:ext cx="3064678"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無料で遊べる</a:t>
            </a:r>
          </a:p>
        </p:txBody>
      </p:sp>
      <p:sp>
        <p:nvSpPr>
          <p:cNvPr id="76" name="テキスト ボックス 75">
            <a:extLst>
              <a:ext uri="{FF2B5EF4-FFF2-40B4-BE49-F238E27FC236}">
                <a16:creationId xmlns:a16="http://schemas.microsoft.com/office/drawing/2014/main" id="{2C79326C-AB44-504E-8408-D9B2DFB5042A}"/>
              </a:ext>
            </a:extLst>
          </p:cNvPr>
          <p:cNvSpPr txBox="1"/>
          <p:nvPr/>
        </p:nvSpPr>
        <p:spPr>
          <a:xfrm>
            <a:off x="346991" y="2691188"/>
            <a:ext cx="3064678"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10</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回利用すると</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回無料</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7" name="テキスト ボックス 76">
            <a:extLst>
              <a:ext uri="{FF2B5EF4-FFF2-40B4-BE49-F238E27FC236}">
                <a16:creationId xmlns:a16="http://schemas.microsoft.com/office/drawing/2014/main" id="{A47AE23C-13E8-A744-933E-3192CF8F1941}"/>
              </a:ext>
            </a:extLst>
          </p:cNvPr>
          <p:cNvSpPr txBox="1"/>
          <p:nvPr/>
        </p:nvSpPr>
        <p:spPr>
          <a:xfrm>
            <a:off x="346991" y="3393505"/>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友達の多い人は</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発信する代わりに無料で遊べる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6742D8C1-62C1-B740-9668-9CF5A6D9E725}"/>
              </a:ext>
            </a:extLst>
          </p:cNvPr>
          <p:cNvSpPr txBox="1"/>
          <p:nvPr/>
        </p:nvSpPr>
        <p:spPr>
          <a:xfrm>
            <a:off x="346991" y="4141986"/>
            <a:ext cx="3064678" cy="646331"/>
          </a:xfrm>
          <a:prstGeom prst="rect">
            <a:avLst/>
          </a:prstGeom>
          <a:noFill/>
        </p:spPr>
        <p:txBody>
          <a:bodyPr wrap="square" rtlCol="0" anchor="ctr">
            <a:spAutoFit/>
          </a:bodyPr>
          <a:lstStyle/>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SNS(Twitter)</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のフォロワー</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10,000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人以上の人は</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無料で遊べるテーマパーク</a:t>
            </a:r>
          </a:p>
        </p:txBody>
      </p:sp>
      <p:sp>
        <p:nvSpPr>
          <p:cNvPr id="79" name="テキスト ボックス 78">
            <a:extLst>
              <a:ext uri="{FF2B5EF4-FFF2-40B4-BE49-F238E27FC236}">
                <a16:creationId xmlns:a16="http://schemas.microsoft.com/office/drawing/2014/main" id="{9C2B6210-BA64-904E-879C-EA30382A0FE2}"/>
              </a:ext>
            </a:extLst>
          </p:cNvPr>
          <p:cNvSpPr txBox="1"/>
          <p:nvPr/>
        </p:nvSpPr>
        <p:spPr>
          <a:xfrm>
            <a:off x="346991" y="5013582"/>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来ていない人も</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SNS</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上で楽しめる仕掛け</a:t>
            </a:r>
          </a:p>
        </p:txBody>
      </p:sp>
      <p:sp>
        <p:nvSpPr>
          <p:cNvPr id="80" name="テキスト ボックス 79">
            <a:extLst>
              <a:ext uri="{FF2B5EF4-FFF2-40B4-BE49-F238E27FC236}">
                <a16:creationId xmlns:a16="http://schemas.microsoft.com/office/drawing/2014/main" id="{776A9988-22C1-2344-9C84-AA212765C514}"/>
              </a:ext>
            </a:extLst>
          </p:cNvPr>
          <p:cNvSpPr txBox="1"/>
          <p:nvPr/>
        </p:nvSpPr>
        <p:spPr>
          <a:xfrm>
            <a:off x="346991" y="5931341"/>
            <a:ext cx="3064678"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ライブ配信</a:t>
            </a:r>
          </a:p>
        </p:txBody>
      </p:sp>
      <p:sp>
        <p:nvSpPr>
          <p:cNvPr id="81" name="テキスト ボックス 80">
            <a:extLst>
              <a:ext uri="{FF2B5EF4-FFF2-40B4-BE49-F238E27FC236}">
                <a16:creationId xmlns:a16="http://schemas.microsoft.com/office/drawing/2014/main" id="{B0D052A2-9C45-9E4A-A624-96E9F689946B}"/>
              </a:ext>
            </a:extLst>
          </p:cNvPr>
          <p:cNvSpPr txBox="1"/>
          <p:nvPr/>
        </p:nvSpPr>
        <p:spPr>
          <a:xfrm>
            <a:off x="3420839" y="1881149"/>
            <a:ext cx="3064678"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シニア向け</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2" name="テキスト ボックス 81">
            <a:extLst>
              <a:ext uri="{FF2B5EF4-FFF2-40B4-BE49-F238E27FC236}">
                <a16:creationId xmlns:a16="http://schemas.microsoft.com/office/drawing/2014/main" id="{05DBC125-DD1C-3D41-BBA1-C3DD5CDD81E4}"/>
              </a:ext>
            </a:extLst>
          </p:cNvPr>
          <p:cNvSpPr txBox="1"/>
          <p:nvPr/>
        </p:nvSpPr>
        <p:spPr>
          <a:xfrm>
            <a:off x="3420839" y="2583467"/>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動きが少なくても楽しい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アトラクション</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CB341A56-0737-BA40-A42C-E680BAA92C55}"/>
              </a:ext>
            </a:extLst>
          </p:cNvPr>
          <p:cNvSpPr txBox="1"/>
          <p:nvPr/>
        </p:nvSpPr>
        <p:spPr>
          <a:xfrm>
            <a:off x="3420839" y="3501226"/>
            <a:ext cx="3064678"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バリアフリー完備</a:t>
            </a:r>
          </a:p>
        </p:txBody>
      </p:sp>
      <p:sp>
        <p:nvSpPr>
          <p:cNvPr id="84" name="テキスト ボックス 83">
            <a:extLst>
              <a:ext uri="{FF2B5EF4-FFF2-40B4-BE49-F238E27FC236}">
                <a16:creationId xmlns:a16="http://schemas.microsoft.com/office/drawing/2014/main" id="{C1DA84F6-0CAD-244B-B2CB-1609B2B5E452}"/>
              </a:ext>
            </a:extLst>
          </p:cNvPr>
          <p:cNvSpPr txBox="1"/>
          <p:nvPr/>
        </p:nvSpPr>
        <p:spPr>
          <a:xfrm>
            <a:off x="3420839" y="4203544"/>
            <a:ext cx="3064678" cy="523220"/>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あえて身体をフルに動かす</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（健康促進）</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5" name="テキスト ボックス 84">
            <a:extLst>
              <a:ext uri="{FF2B5EF4-FFF2-40B4-BE49-F238E27FC236}">
                <a16:creationId xmlns:a16="http://schemas.microsoft.com/office/drawing/2014/main" id="{47AA977C-4D0F-1346-ADBA-5A81C85A4718}"/>
              </a:ext>
            </a:extLst>
          </p:cNvPr>
          <p:cNvSpPr txBox="1"/>
          <p:nvPr/>
        </p:nvSpPr>
        <p:spPr>
          <a:xfrm>
            <a:off x="3420839" y="5013582"/>
            <a:ext cx="3064678" cy="523220"/>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身体も頭も使うような</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健康によいアトラクション</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6" name="テキスト ボックス 85">
            <a:extLst>
              <a:ext uri="{FF2B5EF4-FFF2-40B4-BE49-F238E27FC236}">
                <a16:creationId xmlns:a16="http://schemas.microsoft.com/office/drawing/2014/main" id="{F8537148-E5D8-D942-A66F-DCF48D2EBB2E}"/>
              </a:ext>
            </a:extLst>
          </p:cNvPr>
          <p:cNvSpPr txBox="1"/>
          <p:nvPr/>
        </p:nvSpPr>
        <p:spPr>
          <a:xfrm>
            <a:off x="3420839" y="5931341"/>
            <a:ext cx="3064678"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あの頃を思い出す</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7" name="テキスト ボックス 86">
            <a:extLst>
              <a:ext uri="{FF2B5EF4-FFF2-40B4-BE49-F238E27FC236}">
                <a16:creationId xmlns:a16="http://schemas.microsoft.com/office/drawing/2014/main" id="{CF3D4CB0-6296-0742-8146-2AC62E574551}"/>
              </a:ext>
            </a:extLst>
          </p:cNvPr>
          <p:cNvSpPr txBox="1"/>
          <p:nvPr/>
        </p:nvSpPr>
        <p:spPr>
          <a:xfrm>
            <a:off x="6494687" y="1881149"/>
            <a:ext cx="3064678"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もっと身近に</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8" name="テキスト ボックス 87">
            <a:extLst>
              <a:ext uri="{FF2B5EF4-FFF2-40B4-BE49-F238E27FC236}">
                <a16:creationId xmlns:a16="http://schemas.microsoft.com/office/drawing/2014/main" id="{3878E712-0FA2-8243-8C7B-7A069C17C9CA}"/>
              </a:ext>
            </a:extLst>
          </p:cNvPr>
          <p:cNvSpPr txBox="1"/>
          <p:nvPr/>
        </p:nvSpPr>
        <p:spPr>
          <a:xfrm>
            <a:off x="6494687" y="2691188"/>
            <a:ext cx="3064678"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コンパクトなサイズ</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9" name="テキスト ボックス 88">
            <a:extLst>
              <a:ext uri="{FF2B5EF4-FFF2-40B4-BE49-F238E27FC236}">
                <a16:creationId xmlns:a16="http://schemas.microsoft.com/office/drawing/2014/main" id="{8A7A6C17-D7A9-6C47-A767-1BDA73DFF23F}"/>
              </a:ext>
            </a:extLst>
          </p:cNvPr>
          <p:cNvSpPr txBox="1"/>
          <p:nvPr/>
        </p:nvSpPr>
        <p:spPr>
          <a:xfrm>
            <a:off x="6494687" y="3393505"/>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テーマも身近</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学校の勉強内容とか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0" name="テキスト ボックス 89">
            <a:extLst>
              <a:ext uri="{FF2B5EF4-FFF2-40B4-BE49-F238E27FC236}">
                <a16:creationId xmlns:a16="http://schemas.microsoft.com/office/drawing/2014/main" id="{2B3FE1CC-B248-744B-A7C9-7E43F912341A}"/>
              </a:ext>
            </a:extLst>
          </p:cNvPr>
          <p:cNvSpPr txBox="1"/>
          <p:nvPr/>
        </p:nvSpPr>
        <p:spPr>
          <a:xfrm>
            <a:off x="6494687" y="4203544"/>
            <a:ext cx="3064678" cy="523220"/>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数学好きの小学生向け</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理系テーマパーク</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1" name="テキスト ボックス 90">
            <a:extLst>
              <a:ext uri="{FF2B5EF4-FFF2-40B4-BE49-F238E27FC236}">
                <a16:creationId xmlns:a16="http://schemas.microsoft.com/office/drawing/2014/main" id="{71AF8714-1D23-E64D-9847-BAE1F61FB784}"/>
              </a:ext>
            </a:extLst>
          </p:cNvPr>
          <p:cNvSpPr txBox="1"/>
          <p:nvPr/>
        </p:nvSpPr>
        <p:spPr>
          <a:xfrm>
            <a:off x="6494687" y="5013582"/>
            <a:ext cx="3064678" cy="523220"/>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身体も動かす</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科学館</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2" name="テキスト ボックス 91">
            <a:extLst>
              <a:ext uri="{FF2B5EF4-FFF2-40B4-BE49-F238E27FC236}">
                <a16:creationId xmlns:a16="http://schemas.microsoft.com/office/drawing/2014/main" id="{EB75B4E5-622C-AA4B-8E0F-2796D036A7A7}"/>
              </a:ext>
            </a:extLst>
          </p:cNvPr>
          <p:cNvSpPr txBox="1"/>
          <p:nvPr/>
        </p:nvSpPr>
        <p:spPr>
          <a:xfrm>
            <a:off x="6494687" y="5823620"/>
            <a:ext cx="3064678" cy="523220"/>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数学を使ったゲームで</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対戦できる</a:t>
            </a:r>
          </a:p>
        </p:txBody>
      </p:sp>
    </p:spTree>
    <p:extLst>
      <p:ext uri="{BB962C8B-B14F-4D97-AF65-F5344CB8AC3E}">
        <p14:creationId xmlns:p14="http://schemas.microsoft.com/office/powerpoint/2010/main" val="2951725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a:off x="337288" y="2621032"/>
            <a:ext cx="9221200"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37288" y="4555642"/>
            <a:ext cx="9221200"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3411315" y="686423"/>
            <a:ext cx="9349" cy="580383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6485342" y="686423"/>
            <a:ext cx="9349" cy="580383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p:cNvCxnSpPr/>
          <p:nvPr/>
        </p:nvCxnSpPr>
        <p:spPr>
          <a:xfrm>
            <a:off x="1361963"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4435990"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2386640"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a:xfrm>
            <a:off x="5460667"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a:off x="7510017"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a:off x="8534692" y="686423"/>
            <a:ext cx="9349"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a:xfrm>
            <a:off x="337288" y="1331293"/>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a:xfrm>
            <a:off x="337288" y="1976163"/>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a:xfrm>
            <a:off x="337288" y="326590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a:xfrm>
            <a:off x="337288" y="391077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a:xfrm>
            <a:off x="337288" y="5200512"/>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a:xfrm>
            <a:off x="337288" y="5845381"/>
            <a:ext cx="92212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2" name="テキスト ボックス 121">
            <a:extLst>
              <a:ext uri="{FF2B5EF4-FFF2-40B4-BE49-F238E27FC236}">
                <a16:creationId xmlns:a16="http://schemas.microsoft.com/office/drawing/2014/main" id="{37786D0B-173A-F347-A3AB-70F33A67D2B7}"/>
              </a:ext>
            </a:extLst>
          </p:cNvPr>
          <p:cNvSpPr txBox="1"/>
          <p:nvPr/>
        </p:nvSpPr>
        <p:spPr>
          <a:xfrm>
            <a:off x="463308" y="238540"/>
            <a:ext cx="14205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23_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マンダラート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正方形/長方形 22">
            <a:extLst>
              <a:ext uri="{FF2B5EF4-FFF2-40B4-BE49-F238E27FC236}">
                <a16:creationId xmlns:a16="http://schemas.microsoft.com/office/drawing/2014/main" id="{D5196D77-F4A0-9149-B716-556D628D2648}"/>
              </a:ext>
            </a:extLst>
          </p:cNvPr>
          <p:cNvSpPr/>
          <p:nvPr/>
        </p:nvSpPr>
        <p:spPr>
          <a:xfrm>
            <a:off x="337288" y="686422"/>
            <a:ext cx="9231425"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A74F6627-7233-424F-A6B3-48486B3E6EE3}"/>
              </a:ext>
            </a:extLst>
          </p:cNvPr>
          <p:cNvSpPr txBox="1"/>
          <p:nvPr/>
        </p:nvSpPr>
        <p:spPr>
          <a:xfrm>
            <a:off x="4468767" y="868062"/>
            <a:ext cx="987880" cy="238321"/>
          </a:xfrm>
          <a:prstGeom prst="rect">
            <a:avLst/>
          </a:prstGeom>
          <a:noFill/>
        </p:spPr>
        <p:txBody>
          <a:bodyPr wrap="square" rtlCol="0" anchor="ctr">
            <a:spAutoFit/>
          </a:bodyPr>
          <a:lstStyle/>
          <a:p>
            <a:pPr algn="ctr"/>
            <a:r>
              <a:rPr lang="en-US" altLang="ja-JP" sz="1050" dirty="0">
                <a:latin typeface="Meiryo" panose="020B0604030504040204" pitchFamily="34" charset="-128"/>
                <a:ea typeface="Meiryo" panose="020B0604030504040204" pitchFamily="34" charset="-128"/>
              </a:rPr>
              <a:t>YouTube</a:t>
            </a:r>
            <a:endParaRPr kumimoji="1" lang="ja-JP" altLang="en-US" sz="1050" dirty="0">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BED8628E-3418-F041-BC3F-ED2C27CD0AA0}"/>
              </a:ext>
            </a:extLst>
          </p:cNvPr>
          <p:cNvSpPr txBox="1"/>
          <p:nvPr/>
        </p:nvSpPr>
        <p:spPr>
          <a:xfrm>
            <a:off x="5491016" y="790959"/>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メモリアル</a:t>
            </a:r>
            <a:endParaRPr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ムービー</a:t>
            </a:r>
          </a:p>
        </p:txBody>
      </p:sp>
      <p:sp>
        <p:nvSpPr>
          <p:cNvPr id="24" name="テキスト ボックス 23">
            <a:extLst>
              <a:ext uri="{FF2B5EF4-FFF2-40B4-BE49-F238E27FC236}">
                <a16:creationId xmlns:a16="http://schemas.microsoft.com/office/drawing/2014/main" id="{0786D5E0-2744-1043-B013-946BC9E3BFBC}"/>
              </a:ext>
            </a:extLst>
          </p:cNvPr>
          <p:cNvSpPr txBox="1"/>
          <p:nvPr/>
        </p:nvSpPr>
        <p:spPr>
          <a:xfrm>
            <a:off x="6513265" y="868062"/>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体験</a:t>
            </a:r>
          </a:p>
        </p:txBody>
      </p:sp>
      <p:sp>
        <p:nvSpPr>
          <p:cNvPr id="31" name="テキスト ボックス 30">
            <a:extLst>
              <a:ext uri="{FF2B5EF4-FFF2-40B4-BE49-F238E27FC236}">
                <a16:creationId xmlns:a16="http://schemas.microsoft.com/office/drawing/2014/main" id="{A2121CF6-13DD-1643-9285-936E035936DC}"/>
              </a:ext>
            </a:extLst>
          </p:cNvPr>
          <p:cNvSpPr txBox="1"/>
          <p:nvPr/>
        </p:nvSpPr>
        <p:spPr>
          <a:xfrm>
            <a:off x="7535514" y="790959"/>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フリー素材</a:t>
            </a:r>
            <a:endParaRPr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配信</a:t>
            </a:r>
          </a:p>
        </p:txBody>
      </p:sp>
      <p:sp>
        <p:nvSpPr>
          <p:cNvPr id="32" name="テキスト ボックス 31">
            <a:extLst>
              <a:ext uri="{FF2B5EF4-FFF2-40B4-BE49-F238E27FC236}">
                <a16:creationId xmlns:a16="http://schemas.microsoft.com/office/drawing/2014/main" id="{1F0997AF-0A51-764F-AEB9-7DDFD6EB6DF9}"/>
              </a:ext>
            </a:extLst>
          </p:cNvPr>
          <p:cNvSpPr txBox="1"/>
          <p:nvPr/>
        </p:nvSpPr>
        <p:spPr>
          <a:xfrm>
            <a:off x="8557764" y="790959"/>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撮影</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ノウハウ</a:t>
            </a:r>
            <a:endParaRPr kumimoji="1" lang="ja-JP" altLang="en-US" sz="1050" dirty="0">
              <a:latin typeface="Meiryo" panose="020B0604030504040204" pitchFamily="34" charset="-128"/>
              <a:ea typeface="Meiryo" panose="020B0604030504040204" pitchFamily="34" charset="-128"/>
            </a:endParaRPr>
          </a:p>
        </p:txBody>
      </p:sp>
      <p:sp>
        <p:nvSpPr>
          <p:cNvPr id="40" name="テキスト ボックス 39">
            <a:extLst>
              <a:ext uri="{FF2B5EF4-FFF2-40B4-BE49-F238E27FC236}">
                <a16:creationId xmlns:a16="http://schemas.microsoft.com/office/drawing/2014/main" id="{6A16E7D9-CF4C-D34F-9C51-801DDC4CC586}"/>
              </a:ext>
            </a:extLst>
          </p:cNvPr>
          <p:cNvSpPr txBox="1"/>
          <p:nvPr/>
        </p:nvSpPr>
        <p:spPr>
          <a:xfrm>
            <a:off x="360360" y="86806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記念写真</a:t>
            </a:r>
            <a:endParaRPr kumimoji="1" lang="ja-JP" altLang="en-US" sz="1050" dirty="0">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186558F2-4387-DD48-AD22-A821F99A0A9E}"/>
              </a:ext>
            </a:extLst>
          </p:cNvPr>
          <p:cNvSpPr txBox="1"/>
          <p:nvPr/>
        </p:nvSpPr>
        <p:spPr>
          <a:xfrm>
            <a:off x="1387462" y="86806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思い出</a:t>
            </a:r>
            <a:endParaRPr kumimoji="1" lang="ja-JP" altLang="en-US" sz="1050" dirty="0">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6E8A7D6C-82A0-9041-A3BA-516CD44C86F0}"/>
              </a:ext>
            </a:extLst>
          </p:cNvPr>
          <p:cNvSpPr txBox="1"/>
          <p:nvPr/>
        </p:nvSpPr>
        <p:spPr>
          <a:xfrm>
            <a:off x="2414563" y="86806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七五三</a:t>
            </a:r>
            <a:endParaRPr kumimoji="1" lang="ja-JP" altLang="en-US" sz="1050" dirty="0">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0FF6D913-CC86-8A4A-9E84-804C343879D2}"/>
              </a:ext>
            </a:extLst>
          </p:cNvPr>
          <p:cNvSpPr txBox="1"/>
          <p:nvPr/>
        </p:nvSpPr>
        <p:spPr>
          <a:xfrm>
            <a:off x="3441664" y="86806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ドローン</a:t>
            </a:r>
            <a:endParaRPr kumimoji="1" lang="ja-JP" altLang="en-US" sz="1050"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0A04256F-B653-6F4F-8944-73AE9E5B817E}"/>
              </a:ext>
            </a:extLst>
          </p:cNvPr>
          <p:cNvSpPr txBox="1"/>
          <p:nvPr/>
        </p:nvSpPr>
        <p:spPr>
          <a:xfrm>
            <a:off x="4468767" y="1512932"/>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動画にする</a:t>
            </a:r>
          </a:p>
        </p:txBody>
      </p:sp>
      <p:sp>
        <p:nvSpPr>
          <p:cNvPr id="45" name="テキスト ボックス 44">
            <a:extLst>
              <a:ext uri="{FF2B5EF4-FFF2-40B4-BE49-F238E27FC236}">
                <a16:creationId xmlns:a16="http://schemas.microsoft.com/office/drawing/2014/main" id="{A8AF6796-7DB7-7D44-BFAB-5DB1139FD5D7}"/>
              </a:ext>
            </a:extLst>
          </p:cNvPr>
          <p:cNvSpPr txBox="1"/>
          <p:nvPr/>
        </p:nvSpPr>
        <p:spPr>
          <a:xfrm>
            <a:off x="5491016"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商品紹介</a:t>
            </a:r>
            <a:endParaRPr kumimoji="1" lang="ja-JP" altLang="en-US" sz="1050" dirty="0">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11FDF8B1-A677-674A-8D5B-01C196D79486}"/>
              </a:ext>
            </a:extLst>
          </p:cNvPr>
          <p:cNvSpPr txBox="1"/>
          <p:nvPr/>
        </p:nvSpPr>
        <p:spPr>
          <a:xfrm>
            <a:off x="6513265" y="1512932"/>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商用写真</a:t>
            </a:r>
          </a:p>
        </p:txBody>
      </p:sp>
      <p:sp>
        <p:nvSpPr>
          <p:cNvPr id="47" name="テキスト ボックス 46">
            <a:extLst>
              <a:ext uri="{FF2B5EF4-FFF2-40B4-BE49-F238E27FC236}">
                <a16:creationId xmlns:a16="http://schemas.microsoft.com/office/drawing/2014/main" id="{75CDA3A9-CF60-7D43-960E-EBF94BE1DE4B}"/>
              </a:ext>
            </a:extLst>
          </p:cNvPr>
          <p:cNvSpPr txBox="1"/>
          <p:nvPr/>
        </p:nvSpPr>
        <p:spPr>
          <a:xfrm>
            <a:off x="7535514"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販売する</a:t>
            </a:r>
            <a:endParaRPr kumimoji="1" lang="ja-JP" altLang="en-US" sz="1050" dirty="0">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F1EB4D0B-3FEC-FC46-9441-130BE3973A78}"/>
              </a:ext>
            </a:extLst>
          </p:cNvPr>
          <p:cNvSpPr txBox="1"/>
          <p:nvPr/>
        </p:nvSpPr>
        <p:spPr>
          <a:xfrm>
            <a:off x="8557764"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写真集</a:t>
            </a:r>
            <a:endParaRPr kumimoji="1" lang="ja-JP" altLang="en-US" sz="1050" dirty="0">
              <a:latin typeface="Meiryo" panose="020B0604030504040204" pitchFamily="34" charset="-128"/>
              <a:ea typeface="Meiryo" panose="020B0604030504040204" pitchFamily="34" charset="-128"/>
            </a:endParaRPr>
          </a:p>
        </p:txBody>
      </p:sp>
      <p:sp>
        <p:nvSpPr>
          <p:cNvPr id="49" name="テキスト ボックス 48">
            <a:extLst>
              <a:ext uri="{FF2B5EF4-FFF2-40B4-BE49-F238E27FC236}">
                <a16:creationId xmlns:a16="http://schemas.microsoft.com/office/drawing/2014/main" id="{2B192397-6D52-4F4F-8A68-3261D218D3E9}"/>
              </a:ext>
            </a:extLst>
          </p:cNvPr>
          <p:cNvSpPr txBox="1"/>
          <p:nvPr/>
        </p:nvSpPr>
        <p:spPr>
          <a:xfrm>
            <a:off x="360360"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写真館</a:t>
            </a:r>
            <a:endParaRPr kumimoji="1" lang="ja-JP" altLang="en-US" sz="1050" dirty="0">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A9F438B7-9958-E34B-95EC-210F18594994}"/>
              </a:ext>
            </a:extLst>
          </p:cNvPr>
          <p:cNvSpPr txBox="1"/>
          <p:nvPr/>
        </p:nvSpPr>
        <p:spPr>
          <a:xfrm>
            <a:off x="1387462"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撮影する</a:t>
            </a:r>
            <a:endParaRPr kumimoji="1" lang="ja-JP" altLang="en-US" sz="1050" dirty="0">
              <a:latin typeface="Meiryo" panose="020B0604030504040204" pitchFamily="34" charset="-128"/>
              <a:ea typeface="Meiryo" panose="020B0604030504040204" pitchFamily="34" charset="-128"/>
            </a:endParaRPr>
          </a:p>
        </p:txBody>
      </p:sp>
      <p:sp>
        <p:nvSpPr>
          <p:cNvPr id="51" name="テキスト ボックス 50">
            <a:extLst>
              <a:ext uri="{FF2B5EF4-FFF2-40B4-BE49-F238E27FC236}">
                <a16:creationId xmlns:a16="http://schemas.microsoft.com/office/drawing/2014/main" id="{4C4085B2-8FBB-6943-872B-BFBE938D96C8}"/>
              </a:ext>
            </a:extLst>
          </p:cNvPr>
          <p:cNvSpPr txBox="1"/>
          <p:nvPr/>
        </p:nvSpPr>
        <p:spPr>
          <a:xfrm>
            <a:off x="2414563"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料理</a:t>
            </a:r>
            <a:endParaRPr kumimoji="1" lang="ja-JP" altLang="en-US" sz="1050" dirty="0">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29F18EAD-29A7-3944-8A66-5E4B03F95D97}"/>
              </a:ext>
            </a:extLst>
          </p:cNvPr>
          <p:cNvSpPr txBox="1"/>
          <p:nvPr/>
        </p:nvSpPr>
        <p:spPr>
          <a:xfrm>
            <a:off x="3441664" y="151293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映画制作</a:t>
            </a:r>
            <a:endParaRPr kumimoji="1" lang="ja-JP" altLang="en-US" sz="1050" dirty="0">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6709F923-9C7B-BF4F-9E4F-96234ECD4534}"/>
              </a:ext>
            </a:extLst>
          </p:cNvPr>
          <p:cNvSpPr txBox="1"/>
          <p:nvPr/>
        </p:nvSpPr>
        <p:spPr>
          <a:xfrm>
            <a:off x="4468767" y="2108735"/>
            <a:ext cx="987880" cy="336453"/>
          </a:xfrm>
          <a:prstGeom prst="rect">
            <a:avLst/>
          </a:prstGeom>
          <a:noFill/>
        </p:spPr>
        <p:txBody>
          <a:bodyPr wrap="square" rtlCol="0" anchor="ctr">
            <a:spAutoFit/>
          </a:bodyPr>
          <a:lstStyle/>
          <a:p>
            <a:pPr algn="ctr"/>
            <a:r>
              <a:rPr lang="ja-JP" altLang="en-US" sz="900" dirty="0">
                <a:latin typeface="Meiryo" panose="020B0604030504040204" pitchFamily="34" charset="-128"/>
                <a:ea typeface="Meiryo" panose="020B0604030504040204" pitchFamily="34" charset="-128"/>
              </a:rPr>
              <a:t>スライドショーアプリ</a:t>
            </a:r>
            <a:endParaRPr kumimoji="1" lang="ja-JP" altLang="en-US" sz="900"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1B7EC33E-8DF0-104F-9736-951294DEFC72}"/>
              </a:ext>
            </a:extLst>
          </p:cNvPr>
          <p:cNvSpPr txBox="1"/>
          <p:nvPr/>
        </p:nvSpPr>
        <p:spPr>
          <a:xfrm>
            <a:off x="5491016" y="2108735"/>
            <a:ext cx="987880" cy="336453"/>
          </a:xfrm>
          <a:prstGeom prst="rect">
            <a:avLst/>
          </a:prstGeom>
          <a:noFill/>
        </p:spPr>
        <p:txBody>
          <a:bodyPr wrap="square" rtlCol="0" anchor="ctr">
            <a:spAutoFit/>
          </a:bodyPr>
          <a:lstStyle/>
          <a:p>
            <a:pPr algn="ctr"/>
            <a:r>
              <a:rPr lang="ja-JP" altLang="en-US" sz="900" dirty="0">
                <a:latin typeface="Meiryo" panose="020B0604030504040204" pitchFamily="34" charset="-128"/>
                <a:ea typeface="Meiryo" panose="020B0604030504040204" pitchFamily="34" charset="-128"/>
              </a:rPr>
              <a:t>ウェディング</a:t>
            </a:r>
            <a:endParaRPr lang="en-US" altLang="ja-JP" sz="900" dirty="0">
              <a:latin typeface="Meiryo" panose="020B0604030504040204" pitchFamily="34" charset="-128"/>
              <a:ea typeface="Meiryo" panose="020B0604030504040204" pitchFamily="34" charset="-128"/>
            </a:endParaRPr>
          </a:p>
          <a:p>
            <a:pPr algn="ctr"/>
            <a:r>
              <a:rPr lang="ja-JP" altLang="en-US" sz="900" dirty="0">
                <a:latin typeface="Meiryo" panose="020B0604030504040204" pitchFamily="34" charset="-128"/>
                <a:ea typeface="Meiryo" panose="020B0604030504040204" pitchFamily="34" charset="-128"/>
              </a:rPr>
              <a:t>ムービー</a:t>
            </a:r>
            <a:endParaRPr kumimoji="1" lang="ja-JP" altLang="en-US" sz="900" dirty="0">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840C0DA0-B24E-794E-A567-1DD703F9B412}"/>
              </a:ext>
            </a:extLst>
          </p:cNvPr>
          <p:cNvSpPr txBox="1"/>
          <p:nvPr/>
        </p:nvSpPr>
        <p:spPr>
          <a:xfrm>
            <a:off x="6513265"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アルバム</a:t>
            </a:r>
            <a:endParaRPr kumimoji="1" lang="ja-JP" altLang="en-US" sz="1050" dirty="0">
              <a:latin typeface="Meiryo" panose="020B0604030504040204" pitchFamily="34" charset="-128"/>
              <a:ea typeface="Meiryo" panose="020B0604030504040204" pitchFamily="34" charset="-128"/>
            </a:endParaRPr>
          </a:p>
        </p:txBody>
      </p:sp>
      <p:sp>
        <p:nvSpPr>
          <p:cNvPr id="56" name="テキスト ボックス 55">
            <a:extLst>
              <a:ext uri="{FF2B5EF4-FFF2-40B4-BE49-F238E27FC236}">
                <a16:creationId xmlns:a16="http://schemas.microsoft.com/office/drawing/2014/main" id="{74AA739C-C28F-1446-9256-A9358624F9E9}"/>
              </a:ext>
            </a:extLst>
          </p:cNvPr>
          <p:cNvSpPr txBox="1"/>
          <p:nvPr/>
        </p:nvSpPr>
        <p:spPr>
          <a:xfrm>
            <a:off x="7535514" y="2080698"/>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ポスト</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カード</a:t>
            </a:r>
            <a:endParaRPr kumimoji="1" lang="ja-JP" altLang="en-US" sz="1050" dirty="0">
              <a:latin typeface="Meiryo" panose="020B0604030504040204" pitchFamily="34" charset="-128"/>
              <a:ea typeface="Meiryo" panose="020B0604030504040204" pitchFamily="34" charset="-128"/>
            </a:endParaRPr>
          </a:p>
        </p:txBody>
      </p:sp>
      <p:sp>
        <p:nvSpPr>
          <p:cNvPr id="57" name="テキスト ボックス 56">
            <a:extLst>
              <a:ext uri="{FF2B5EF4-FFF2-40B4-BE49-F238E27FC236}">
                <a16:creationId xmlns:a16="http://schemas.microsoft.com/office/drawing/2014/main" id="{857C6C84-BF7A-7F45-AC0B-70A649ADA942}"/>
              </a:ext>
            </a:extLst>
          </p:cNvPr>
          <p:cNvSpPr txBox="1"/>
          <p:nvPr/>
        </p:nvSpPr>
        <p:spPr>
          <a:xfrm>
            <a:off x="8557764"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写真立て</a:t>
            </a:r>
            <a:endParaRPr kumimoji="1" lang="ja-JP" altLang="en-US" sz="1050" dirty="0">
              <a:latin typeface="Meiryo" panose="020B0604030504040204" pitchFamily="34" charset="-128"/>
              <a:ea typeface="Meiryo" panose="020B0604030504040204" pitchFamily="34" charset="-128"/>
            </a:endParaRPr>
          </a:p>
        </p:txBody>
      </p:sp>
      <p:sp>
        <p:nvSpPr>
          <p:cNvPr id="58" name="テキスト ボックス 57">
            <a:extLst>
              <a:ext uri="{FF2B5EF4-FFF2-40B4-BE49-F238E27FC236}">
                <a16:creationId xmlns:a16="http://schemas.microsoft.com/office/drawing/2014/main" id="{58AE58B8-6837-2742-9E7F-9AFB146DBCD6}"/>
              </a:ext>
            </a:extLst>
          </p:cNvPr>
          <p:cNvSpPr txBox="1"/>
          <p:nvPr/>
        </p:nvSpPr>
        <p:spPr>
          <a:xfrm>
            <a:off x="360360"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出張撮影</a:t>
            </a:r>
            <a:endParaRPr kumimoji="1" lang="ja-JP" altLang="en-US" sz="1050" dirty="0">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C3CF5FD0-22CF-3943-887C-B4CEB86BBEA2}"/>
              </a:ext>
            </a:extLst>
          </p:cNvPr>
          <p:cNvSpPr txBox="1"/>
          <p:nvPr/>
        </p:nvSpPr>
        <p:spPr>
          <a:xfrm>
            <a:off x="1387462"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結婚式</a:t>
            </a:r>
            <a:endParaRPr kumimoji="1" lang="ja-JP" altLang="en-US" sz="1050" dirty="0">
              <a:latin typeface="Meiryo" panose="020B0604030504040204" pitchFamily="34" charset="-128"/>
              <a:ea typeface="Meiryo" panose="020B0604030504040204" pitchFamily="34" charset="-128"/>
            </a:endParaRPr>
          </a:p>
        </p:txBody>
      </p:sp>
      <p:sp>
        <p:nvSpPr>
          <p:cNvPr id="60" name="テキスト ボックス 59">
            <a:extLst>
              <a:ext uri="{FF2B5EF4-FFF2-40B4-BE49-F238E27FC236}">
                <a16:creationId xmlns:a16="http://schemas.microsoft.com/office/drawing/2014/main" id="{E884434E-1ADF-FB46-BD1C-3B5A98FB9B6B}"/>
              </a:ext>
            </a:extLst>
          </p:cNvPr>
          <p:cNvSpPr txBox="1"/>
          <p:nvPr/>
        </p:nvSpPr>
        <p:spPr>
          <a:xfrm>
            <a:off x="2414563"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デート</a:t>
            </a:r>
            <a:endParaRPr lang="en-US" altLang="ja-JP" sz="1050" dirty="0">
              <a:latin typeface="Meiryo" panose="020B0604030504040204" pitchFamily="34" charset="-128"/>
              <a:ea typeface="Meiryo" panose="020B0604030504040204" pitchFamily="34" charset="-128"/>
            </a:endParaRPr>
          </a:p>
        </p:txBody>
      </p:sp>
      <p:sp>
        <p:nvSpPr>
          <p:cNvPr id="61" name="テキスト ボックス 60">
            <a:extLst>
              <a:ext uri="{FF2B5EF4-FFF2-40B4-BE49-F238E27FC236}">
                <a16:creationId xmlns:a16="http://schemas.microsoft.com/office/drawing/2014/main" id="{A491250F-D9C5-9144-898A-1EA49C079E1E}"/>
              </a:ext>
            </a:extLst>
          </p:cNvPr>
          <p:cNvSpPr txBox="1"/>
          <p:nvPr/>
        </p:nvSpPr>
        <p:spPr>
          <a:xfrm>
            <a:off x="3441664" y="2157802"/>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動画撮影</a:t>
            </a:r>
            <a:endParaRPr kumimoji="1" lang="ja-JP" altLang="en-US" sz="1050" dirty="0">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E1C9BBFD-9B2C-AE4A-BBA5-F2A8EC0445C2}"/>
              </a:ext>
            </a:extLst>
          </p:cNvPr>
          <p:cNvSpPr txBox="1"/>
          <p:nvPr/>
        </p:nvSpPr>
        <p:spPr>
          <a:xfrm>
            <a:off x="4468767"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動画に</a:t>
            </a:r>
            <a:r>
              <a:rPr kumimoji="1" lang="ja-JP" altLang="en-US" sz="1050" dirty="0">
                <a:latin typeface="Meiryo" panose="020B0604030504040204" pitchFamily="34" charset="-128"/>
                <a:ea typeface="Meiryo" panose="020B0604030504040204" pitchFamily="34" charset="-128"/>
              </a:rPr>
              <a:t>する</a:t>
            </a:r>
          </a:p>
        </p:txBody>
      </p:sp>
      <p:sp>
        <p:nvSpPr>
          <p:cNvPr id="63" name="テキスト ボックス 62">
            <a:extLst>
              <a:ext uri="{FF2B5EF4-FFF2-40B4-BE49-F238E27FC236}">
                <a16:creationId xmlns:a16="http://schemas.microsoft.com/office/drawing/2014/main" id="{29FCD59A-0B32-4845-915C-AF756A383584}"/>
              </a:ext>
            </a:extLst>
          </p:cNvPr>
          <p:cNvSpPr txBox="1"/>
          <p:nvPr/>
        </p:nvSpPr>
        <p:spPr>
          <a:xfrm>
            <a:off x="5491016" y="280267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販売する</a:t>
            </a:r>
          </a:p>
        </p:txBody>
      </p:sp>
      <p:sp>
        <p:nvSpPr>
          <p:cNvPr id="64" name="テキスト ボックス 63">
            <a:extLst>
              <a:ext uri="{FF2B5EF4-FFF2-40B4-BE49-F238E27FC236}">
                <a16:creationId xmlns:a16="http://schemas.microsoft.com/office/drawing/2014/main" id="{6678F24F-44D4-E344-8DAC-9D3CCE2F0220}"/>
              </a:ext>
            </a:extLst>
          </p:cNvPr>
          <p:cNvSpPr txBox="1"/>
          <p:nvPr/>
        </p:nvSpPr>
        <p:spPr>
          <a:xfrm>
            <a:off x="6513265"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スタジオ</a:t>
            </a:r>
            <a:endParaRPr kumimoji="1" lang="ja-JP" altLang="en-US" sz="1050" dirty="0">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9BDAB5B8-18D9-C441-B3AA-E073E4933547}"/>
              </a:ext>
            </a:extLst>
          </p:cNvPr>
          <p:cNvSpPr txBox="1"/>
          <p:nvPr/>
        </p:nvSpPr>
        <p:spPr>
          <a:xfrm>
            <a:off x="7535514" y="2725568"/>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販売</a:t>
            </a:r>
            <a:endParaRPr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システム</a:t>
            </a:r>
          </a:p>
        </p:txBody>
      </p:sp>
      <p:sp>
        <p:nvSpPr>
          <p:cNvPr id="66" name="テキスト ボックス 65">
            <a:extLst>
              <a:ext uri="{FF2B5EF4-FFF2-40B4-BE49-F238E27FC236}">
                <a16:creationId xmlns:a16="http://schemas.microsoft.com/office/drawing/2014/main" id="{605C4F18-D0E7-CF49-95E8-C4D925361E48}"/>
              </a:ext>
            </a:extLst>
          </p:cNvPr>
          <p:cNvSpPr txBox="1"/>
          <p:nvPr/>
        </p:nvSpPr>
        <p:spPr>
          <a:xfrm>
            <a:off x="8557764" y="280267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写真データ</a:t>
            </a:r>
          </a:p>
        </p:txBody>
      </p:sp>
      <p:sp>
        <p:nvSpPr>
          <p:cNvPr id="67" name="テキスト ボックス 66">
            <a:extLst>
              <a:ext uri="{FF2B5EF4-FFF2-40B4-BE49-F238E27FC236}">
                <a16:creationId xmlns:a16="http://schemas.microsoft.com/office/drawing/2014/main" id="{29DE5730-4F07-D749-9880-D42BFAF4BCB7}"/>
              </a:ext>
            </a:extLst>
          </p:cNvPr>
          <p:cNvSpPr txBox="1"/>
          <p:nvPr/>
        </p:nvSpPr>
        <p:spPr>
          <a:xfrm>
            <a:off x="360360"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メイク</a:t>
            </a:r>
            <a:endParaRPr kumimoji="1" lang="ja-JP" altLang="en-US" sz="1050" dirty="0">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5B001CA6-B6D0-C44B-BBDB-6B4E98AFB03F}"/>
              </a:ext>
            </a:extLst>
          </p:cNvPr>
          <p:cNvSpPr txBox="1"/>
          <p:nvPr/>
        </p:nvSpPr>
        <p:spPr>
          <a:xfrm>
            <a:off x="1387462" y="2816690"/>
            <a:ext cx="987880" cy="210283"/>
          </a:xfrm>
          <a:prstGeom prst="rect">
            <a:avLst/>
          </a:prstGeom>
          <a:noFill/>
        </p:spPr>
        <p:txBody>
          <a:bodyPr wrap="square" rtlCol="0" anchor="ctr">
            <a:spAutoFit/>
          </a:bodyPr>
          <a:lstStyle/>
          <a:p>
            <a:pPr algn="ctr"/>
            <a:r>
              <a:rPr kumimoji="1" lang="en-US" altLang="ja-JP" sz="900" dirty="0">
                <a:latin typeface="Meiryo" panose="020B0604030504040204" pitchFamily="34" charset="-128"/>
                <a:ea typeface="Meiryo" panose="020B0604030504040204" pitchFamily="34" charset="-128"/>
              </a:rPr>
              <a:t>Photoshop</a:t>
            </a:r>
            <a:endParaRPr kumimoji="1" lang="ja-JP" altLang="en-US" sz="900" dirty="0">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160F43A0-1F22-E040-B422-07F0952281F6}"/>
              </a:ext>
            </a:extLst>
          </p:cNvPr>
          <p:cNvSpPr txBox="1"/>
          <p:nvPr/>
        </p:nvSpPr>
        <p:spPr>
          <a:xfrm>
            <a:off x="2414563"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加工アプリ</a:t>
            </a:r>
            <a:endParaRPr kumimoji="1" lang="ja-JP" altLang="en-US" sz="1050" dirty="0">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9C1B83D3-52FC-AF45-A775-EB2897F2432F}"/>
              </a:ext>
            </a:extLst>
          </p:cNvPr>
          <p:cNvSpPr txBox="1"/>
          <p:nvPr/>
        </p:nvSpPr>
        <p:spPr>
          <a:xfrm>
            <a:off x="3441664" y="280267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撮影する</a:t>
            </a:r>
            <a:endParaRPr kumimoji="1" lang="ja-JP" altLang="en-US" sz="1050" dirty="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C645EB33-5F36-7D42-A9D7-9E0FEB6F73C1}"/>
              </a:ext>
            </a:extLst>
          </p:cNvPr>
          <p:cNvSpPr txBox="1"/>
          <p:nvPr/>
        </p:nvSpPr>
        <p:spPr>
          <a:xfrm>
            <a:off x="4468767" y="3370438"/>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サービス</a:t>
            </a:r>
            <a:endParaRPr kumimoji="1" lang="en-US" altLang="ja-JP" sz="1050" dirty="0">
              <a:latin typeface="Meiryo" panose="020B0604030504040204" pitchFamily="34" charset="-128"/>
              <a:ea typeface="Meiryo" panose="020B0604030504040204" pitchFamily="34" charset="-128"/>
            </a:endParaRPr>
          </a:p>
        </p:txBody>
      </p:sp>
      <p:sp>
        <p:nvSpPr>
          <p:cNvPr id="72" name="テキスト ボックス 71">
            <a:extLst>
              <a:ext uri="{FF2B5EF4-FFF2-40B4-BE49-F238E27FC236}">
                <a16:creationId xmlns:a16="http://schemas.microsoft.com/office/drawing/2014/main" id="{AFDBB5B8-0780-F54F-8221-E2C4AC06673A}"/>
              </a:ext>
            </a:extLst>
          </p:cNvPr>
          <p:cNvSpPr txBox="1"/>
          <p:nvPr/>
        </p:nvSpPr>
        <p:spPr>
          <a:xfrm>
            <a:off x="5491016"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貸し出す</a:t>
            </a:r>
            <a:endParaRPr lang="en-US" altLang="ja-JP" sz="1050" dirty="0">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C545730B-22A3-714C-A12C-FB762B8C66E3}"/>
              </a:ext>
            </a:extLst>
          </p:cNvPr>
          <p:cNvSpPr txBox="1"/>
          <p:nvPr/>
        </p:nvSpPr>
        <p:spPr>
          <a:xfrm>
            <a:off x="6513265"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カメラマン</a:t>
            </a:r>
            <a:endParaRPr kumimoji="1" lang="ja-JP" altLang="en-US" sz="1050" dirty="0">
              <a:latin typeface="Meiryo" panose="020B0604030504040204" pitchFamily="34" charset="-128"/>
              <a:ea typeface="Meiryo" panose="020B0604030504040204" pitchFamily="34" charset="-128"/>
            </a:endParaRPr>
          </a:p>
        </p:txBody>
      </p:sp>
      <p:sp>
        <p:nvSpPr>
          <p:cNvPr id="74" name="テキスト ボックス 73">
            <a:extLst>
              <a:ext uri="{FF2B5EF4-FFF2-40B4-BE49-F238E27FC236}">
                <a16:creationId xmlns:a16="http://schemas.microsoft.com/office/drawing/2014/main" id="{A30AC65B-1E2F-D347-A0B6-18FD49A662DA}"/>
              </a:ext>
            </a:extLst>
          </p:cNvPr>
          <p:cNvSpPr txBox="1"/>
          <p:nvPr/>
        </p:nvSpPr>
        <p:spPr>
          <a:xfrm>
            <a:off x="7535514"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貸し出す</a:t>
            </a:r>
            <a:endParaRPr kumimoji="1" lang="ja-JP" altLang="en-US" sz="1050" dirty="0">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9371B9EC-2EC9-5D4E-B3C1-042205112678}"/>
              </a:ext>
            </a:extLst>
          </p:cNvPr>
          <p:cNvSpPr txBox="1"/>
          <p:nvPr/>
        </p:nvSpPr>
        <p:spPr>
          <a:xfrm>
            <a:off x="8557764"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ブランド</a:t>
            </a:r>
            <a:endParaRPr kumimoji="1" lang="ja-JP" altLang="en-US" sz="1050" dirty="0">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A5359E72-5A97-674E-BCEE-8DBF4E789458}"/>
              </a:ext>
            </a:extLst>
          </p:cNvPr>
          <p:cNvSpPr txBox="1"/>
          <p:nvPr/>
        </p:nvSpPr>
        <p:spPr>
          <a:xfrm>
            <a:off x="360360"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文字入れ</a:t>
            </a:r>
            <a:endParaRPr kumimoji="1" lang="ja-JP" altLang="en-US" sz="1050" dirty="0">
              <a:latin typeface="Meiryo" panose="020B0604030504040204" pitchFamily="34" charset="-128"/>
              <a:ea typeface="Meiryo" panose="020B0604030504040204" pitchFamily="34" charset="-128"/>
            </a:endParaRPr>
          </a:p>
        </p:txBody>
      </p:sp>
      <p:sp>
        <p:nvSpPr>
          <p:cNvPr id="77" name="テキスト ボックス 76">
            <a:extLst>
              <a:ext uri="{FF2B5EF4-FFF2-40B4-BE49-F238E27FC236}">
                <a16:creationId xmlns:a16="http://schemas.microsoft.com/office/drawing/2014/main" id="{EE7B0C7E-E673-1B4F-ADE0-B131DC4E6762}"/>
              </a:ext>
            </a:extLst>
          </p:cNvPr>
          <p:cNvSpPr txBox="1"/>
          <p:nvPr/>
        </p:nvSpPr>
        <p:spPr>
          <a:xfrm>
            <a:off x="1387462"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加工する</a:t>
            </a:r>
            <a:endParaRPr kumimoji="1" lang="ja-JP" altLang="en-US" sz="1050" dirty="0">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A6D40829-A56A-C442-8457-954C23E4F237}"/>
              </a:ext>
            </a:extLst>
          </p:cNvPr>
          <p:cNvSpPr txBox="1"/>
          <p:nvPr/>
        </p:nvSpPr>
        <p:spPr>
          <a:xfrm>
            <a:off x="2414563" y="344754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フィルター</a:t>
            </a:r>
          </a:p>
        </p:txBody>
      </p:sp>
      <p:sp>
        <p:nvSpPr>
          <p:cNvPr id="79" name="テキスト ボックス 78">
            <a:extLst>
              <a:ext uri="{FF2B5EF4-FFF2-40B4-BE49-F238E27FC236}">
                <a16:creationId xmlns:a16="http://schemas.microsoft.com/office/drawing/2014/main" id="{1A8280B4-EAB9-F64E-AF50-46508D0AE645}"/>
              </a:ext>
            </a:extLst>
          </p:cNvPr>
          <p:cNvSpPr txBox="1"/>
          <p:nvPr/>
        </p:nvSpPr>
        <p:spPr>
          <a:xfrm>
            <a:off x="3441664" y="344754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加工する</a:t>
            </a:r>
            <a:endParaRPr kumimoji="1" lang="ja-JP" altLang="en-US" sz="1050" dirty="0">
              <a:latin typeface="Meiryo" panose="020B0604030504040204" pitchFamily="34" charset="-128"/>
              <a:ea typeface="Meiryo" panose="020B0604030504040204" pitchFamily="34" charset="-128"/>
            </a:endParaRPr>
          </a:p>
        </p:txBody>
      </p:sp>
      <p:sp>
        <p:nvSpPr>
          <p:cNvPr id="80" name="テキスト ボックス 79">
            <a:extLst>
              <a:ext uri="{FF2B5EF4-FFF2-40B4-BE49-F238E27FC236}">
                <a16:creationId xmlns:a16="http://schemas.microsoft.com/office/drawing/2014/main" id="{211DF5B5-A6B7-B04F-8063-B708933395C1}"/>
              </a:ext>
            </a:extLst>
          </p:cNvPr>
          <p:cNvSpPr txBox="1"/>
          <p:nvPr/>
        </p:nvSpPr>
        <p:spPr>
          <a:xfrm>
            <a:off x="4468767" y="409241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見せる</a:t>
            </a:r>
            <a:endParaRPr kumimoji="1" lang="ja-JP" altLang="en-US" sz="1050" dirty="0">
              <a:latin typeface="Meiryo" panose="020B0604030504040204" pitchFamily="34" charset="-128"/>
              <a:ea typeface="Meiryo" panose="020B0604030504040204" pitchFamily="34" charset="-128"/>
            </a:endParaRPr>
          </a:p>
        </p:txBody>
      </p:sp>
      <p:sp>
        <p:nvSpPr>
          <p:cNvPr id="81" name="テキスト ボックス 80">
            <a:extLst>
              <a:ext uri="{FF2B5EF4-FFF2-40B4-BE49-F238E27FC236}">
                <a16:creationId xmlns:a16="http://schemas.microsoft.com/office/drawing/2014/main" id="{9512E86B-34B9-3049-BD07-BF4DBFAEE044}"/>
              </a:ext>
            </a:extLst>
          </p:cNvPr>
          <p:cNvSpPr txBox="1"/>
          <p:nvPr/>
        </p:nvSpPr>
        <p:spPr>
          <a:xfrm>
            <a:off x="5491016" y="409241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仲介する</a:t>
            </a:r>
          </a:p>
        </p:txBody>
      </p:sp>
      <p:sp>
        <p:nvSpPr>
          <p:cNvPr id="82" name="テキスト ボックス 81">
            <a:extLst>
              <a:ext uri="{FF2B5EF4-FFF2-40B4-BE49-F238E27FC236}">
                <a16:creationId xmlns:a16="http://schemas.microsoft.com/office/drawing/2014/main" id="{EFF3AE54-FEDC-6D46-99F8-C3E0244A57F6}"/>
              </a:ext>
            </a:extLst>
          </p:cNvPr>
          <p:cNvSpPr txBox="1"/>
          <p:nvPr/>
        </p:nvSpPr>
        <p:spPr>
          <a:xfrm>
            <a:off x="6513265" y="409241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カメラ</a:t>
            </a:r>
            <a:endParaRPr kumimoji="1" lang="ja-JP" altLang="en-US" sz="1050" dirty="0">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5DA2BF51-99A1-BF48-922C-464F044F3A54}"/>
              </a:ext>
            </a:extLst>
          </p:cNvPr>
          <p:cNvSpPr txBox="1"/>
          <p:nvPr/>
        </p:nvSpPr>
        <p:spPr>
          <a:xfrm>
            <a:off x="7535514" y="409241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関連グッズ</a:t>
            </a:r>
            <a:endParaRPr kumimoji="1" lang="ja-JP" altLang="en-US" sz="1050" dirty="0">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030F8212-4772-D94E-B502-867EFFB3F07A}"/>
              </a:ext>
            </a:extLst>
          </p:cNvPr>
          <p:cNvSpPr txBox="1"/>
          <p:nvPr/>
        </p:nvSpPr>
        <p:spPr>
          <a:xfrm>
            <a:off x="8557764" y="409241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衣装</a:t>
            </a:r>
            <a:endParaRPr kumimoji="1" lang="ja-JP" altLang="en-US" sz="1050" dirty="0">
              <a:latin typeface="Meiryo" panose="020B0604030504040204" pitchFamily="34" charset="-128"/>
              <a:ea typeface="Meiryo" panose="020B0604030504040204" pitchFamily="34" charset="-128"/>
            </a:endParaRPr>
          </a:p>
        </p:txBody>
      </p:sp>
      <p:sp>
        <p:nvSpPr>
          <p:cNvPr id="85" name="テキスト ボックス 84">
            <a:extLst>
              <a:ext uri="{FF2B5EF4-FFF2-40B4-BE49-F238E27FC236}">
                <a16:creationId xmlns:a16="http://schemas.microsoft.com/office/drawing/2014/main" id="{A783C478-2BDD-4840-A9EC-B6C774BB8387}"/>
              </a:ext>
            </a:extLst>
          </p:cNvPr>
          <p:cNvSpPr txBox="1"/>
          <p:nvPr/>
        </p:nvSpPr>
        <p:spPr>
          <a:xfrm>
            <a:off x="360360" y="409241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販促物</a:t>
            </a:r>
          </a:p>
        </p:txBody>
      </p:sp>
      <p:sp>
        <p:nvSpPr>
          <p:cNvPr id="86" name="テキスト ボックス 85">
            <a:extLst>
              <a:ext uri="{FF2B5EF4-FFF2-40B4-BE49-F238E27FC236}">
                <a16:creationId xmlns:a16="http://schemas.microsoft.com/office/drawing/2014/main" id="{A440F72E-B57E-D240-B6B7-529FD5960E99}"/>
              </a:ext>
            </a:extLst>
          </p:cNvPr>
          <p:cNvSpPr txBox="1"/>
          <p:nvPr/>
        </p:nvSpPr>
        <p:spPr>
          <a:xfrm>
            <a:off x="1387462" y="409241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可愛い</a:t>
            </a:r>
          </a:p>
        </p:txBody>
      </p:sp>
      <p:sp>
        <p:nvSpPr>
          <p:cNvPr id="87" name="テキスト ボックス 86">
            <a:extLst>
              <a:ext uri="{FF2B5EF4-FFF2-40B4-BE49-F238E27FC236}">
                <a16:creationId xmlns:a16="http://schemas.microsoft.com/office/drawing/2014/main" id="{4BCAF4F9-67CB-2F41-B3E6-D1EDCB0E9B78}"/>
              </a:ext>
            </a:extLst>
          </p:cNvPr>
          <p:cNvSpPr txBox="1"/>
          <p:nvPr/>
        </p:nvSpPr>
        <p:spPr>
          <a:xfrm>
            <a:off x="2414563" y="409241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パステル</a:t>
            </a:r>
          </a:p>
        </p:txBody>
      </p:sp>
      <p:sp>
        <p:nvSpPr>
          <p:cNvPr id="88" name="テキスト ボックス 87">
            <a:extLst>
              <a:ext uri="{FF2B5EF4-FFF2-40B4-BE49-F238E27FC236}">
                <a16:creationId xmlns:a16="http://schemas.microsoft.com/office/drawing/2014/main" id="{C075F5D5-D67B-3943-BCB0-4646F1065772}"/>
              </a:ext>
            </a:extLst>
          </p:cNvPr>
          <p:cNvSpPr txBox="1"/>
          <p:nvPr/>
        </p:nvSpPr>
        <p:spPr>
          <a:xfrm>
            <a:off x="3441664" y="4015308"/>
            <a:ext cx="987880" cy="392529"/>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イベント</a:t>
            </a:r>
            <a:endParaRPr kumimoji="1"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にする</a:t>
            </a:r>
          </a:p>
        </p:txBody>
      </p:sp>
      <p:sp>
        <p:nvSpPr>
          <p:cNvPr id="89" name="テキスト ボックス 88">
            <a:extLst>
              <a:ext uri="{FF2B5EF4-FFF2-40B4-BE49-F238E27FC236}">
                <a16:creationId xmlns:a16="http://schemas.microsoft.com/office/drawing/2014/main" id="{8D804E92-8769-8242-AEDE-F4A85A33E640}"/>
              </a:ext>
            </a:extLst>
          </p:cNvPr>
          <p:cNvSpPr txBox="1"/>
          <p:nvPr/>
        </p:nvSpPr>
        <p:spPr>
          <a:xfrm>
            <a:off x="4468767" y="473728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写真展示会</a:t>
            </a:r>
          </a:p>
        </p:txBody>
      </p:sp>
      <p:sp>
        <p:nvSpPr>
          <p:cNvPr id="90" name="テキスト ボックス 89">
            <a:extLst>
              <a:ext uri="{FF2B5EF4-FFF2-40B4-BE49-F238E27FC236}">
                <a16:creationId xmlns:a16="http://schemas.microsoft.com/office/drawing/2014/main" id="{EC5E79EC-92DB-2A45-820E-BB89EA069C8D}"/>
              </a:ext>
            </a:extLst>
          </p:cNvPr>
          <p:cNvSpPr txBox="1"/>
          <p:nvPr/>
        </p:nvSpPr>
        <p:spPr>
          <a:xfrm>
            <a:off x="5491016" y="466017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ポート</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フォリオ</a:t>
            </a:r>
            <a:endParaRPr kumimoji="1" lang="ja-JP" altLang="en-US" sz="1050" dirty="0">
              <a:latin typeface="Meiryo" panose="020B0604030504040204" pitchFamily="34" charset="-128"/>
              <a:ea typeface="Meiryo" panose="020B0604030504040204" pitchFamily="34" charset="-128"/>
            </a:endParaRPr>
          </a:p>
        </p:txBody>
      </p:sp>
      <p:sp>
        <p:nvSpPr>
          <p:cNvPr id="91" name="テキスト ボックス 90">
            <a:extLst>
              <a:ext uri="{FF2B5EF4-FFF2-40B4-BE49-F238E27FC236}">
                <a16:creationId xmlns:a16="http://schemas.microsoft.com/office/drawing/2014/main" id="{79C62291-0363-B948-9874-2E8C90798277}"/>
              </a:ext>
            </a:extLst>
          </p:cNvPr>
          <p:cNvSpPr txBox="1"/>
          <p:nvPr/>
        </p:nvSpPr>
        <p:spPr>
          <a:xfrm>
            <a:off x="6513265" y="4678285"/>
            <a:ext cx="987880" cy="392529"/>
          </a:xfrm>
          <a:prstGeom prst="rect">
            <a:avLst/>
          </a:prstGeom>
          <a:noFill/>
        </p:spPr>
        <p:txBody>
          <a:bodyPr wrap="square" rtlCol="0" anchor="ctr">
            <a:spAutoFit/>
          </a:bodyPr>
          <a:lstStyle/>
          <a:p>
            <a:pPr algn="ctr"/>
            <a:r>
              <a:rPr lang="en-US" altLang="ja-JP" sz="1050" dirty="0">
                <a:latin typeface="Meiryo" panose="020B0604030504040204" pitchFamily="34" charset="-128"/>
                <a:ea typeface="Meiryo" panose="020B0604030504040204" pitchFamily="34" charset="-128"/>
              </a:rPr>
              <a:t>C to C</a:t>
            </a:r>
          </a:p>
          <a:p>
            <a:pPr algn="ctr"/>
            <a:r>
              <a:rPr lang="ja-JP" altLang="en-US" sz="1050" dirty="0">
                <a:latin typeface="Meiryo" panose="020B0604030504040204" pitchFamily="34" charset="-128"/>
                <a:ea typeface="Meiryo" panose="020B0604030504040204" pitchFamily="34" charset="-128"/>
              </a:rPr>
              <a:t>写真販売</a:t>
            </a:r>
            <a:endParaRPr lang="en-US" altLang="ja-JP" sz="1050" dirty="0">
              <a:latin typeface="Meiryo" panose="020B0604030504040204" pitchFamily="34" charset="-128"/>
              <a:ea typeface="Meiryo" panose="020B0604030504040204" pitchFamily="34" charset="-128"/>
            </a:endParaRPr>
          </a:p>
        </p:txBody>
      </p:sp>
      <p:sp>
        <p:nvSpPr>
          <p:cNvPr id="92" name="テキスト ボックス 91">
            <a:extLst>
              <a:ext uri="{FF2B5EF4-FFF2-40B4-BE49-F238E27FC236}">
                <a16:creationId xmlns:a16="http://schemas.microsoft.com/office/drawing/2014/main" id="{B454CEF5-1D50-E64A-8452-2227E5E96729}"/>
              </a:ext>
            </a:extLst>
          </p:cNvPr>
          <p:cNvSpPr txBox="1"/>
          <p:nvPr/>
        </p:nvSpPr>
        <p:spPr>
          <a:xfrm>
            <a:off x="7535514" y="4678286"/>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カメラマン</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スカウト</a:t>
            </a:r>
            <a:endParaRPr kumimoji="1" lang="ja-JP" altLang="en-US" sz="1050" dirty="0">
              <a:latin typeface="Meiryo" panose="020B0604030504040204" pitchFamily="34" charset="-128"/>
              <a:ea typeface="Meiryo" panose="020B0604030504040204" pitchFamily="34" charset="-128"/>
            </a:endParaRPr>
          </a:p>
        </p:txBody>
      </p:sp>
      <p:sp>
        <p:nvSpPr>
          <p:cNvPr id="93" name="テキスト ボックス 92">
            <a:extLst>
              <a:ext uri="{FF2B5EF4-FFF2-40B4-BE49-F238E27FC236}">
                <a16:creationId xmlns:a16="http://schemas.microsoft.com/office/drawing/2014/main" id="{164BC6D2-A673-744D-9C3F-F8ED95099E11}"/>
              </a:ext>
            </a:extLst>
          </p:cNvPr>
          <p:cNvSpPr txBox="1"/>
          <p:nvPr/>
        </p:nvSpPr>
        <p:spPr>
          <a:xfrm>
            <a:off x="8557764" y="4643716"/>
            <a:ext cx="987880" cy="461665"/>
          </a:xfrm>
          <a:prstGeom prst="rect">
            <a:avLst/>
          </a:prstGeom>
          <a:noFill/>
        </p:spPr>
        <p:txBody>
          <a:bodyPr wrap="square" rtlCol="0" anchor="ctr">
            <a:spAutoFit/>
          </a:bodyPr>
          <a:lstStyle/>
          <a:p>
            <a:pPr algn="ctr"/>
            <a:r>
              <a:rPr lang="ja-JP" altLang="en-US" sz="800" dirty="0">
                <a:latin typeface="Meiryo" panose="020B0604030504040204" pitchFamily="34" charset="-128"/>
                <a:ea typeface="Meiryo" panose="020B0604030504040204" pitchFamily="34" charset="-128"/>
              </a:rPr>
              <a:t>ポートフォリオプラット</a:t>
            </a:r>
            <a:endParaRPr lang="en-US" altLang="ja-JP" sz="800" dirty="0">
              <a:latin typeface="Meiryo" panose="020B0604030504040204" pitchFamily="34" charset="-128"/>
              <a:ea typeface="Meiryo" panose="020B0604030504040204" pitchFamily="34" charset="-128"/>
            </a:endParaRPr>
          </a:p>
          <a:p>
            <a:pPr algn="ctr"/>
            <a:r>
              <a:rPr lang="ja-JP" altLang="en-US" sz="800" dirty="0">
                <a:latin typeface="Meiryo" panose="020B0604030504040204" pitchFamily="34" charset="-128"/>
                <a:ea typeface="Meiryo" panose="020B0604030504040204" pitchFamily="34" charset="-128"/>
              </a:rPr>
              <a:t>フォーム</a:t>
            </a:r>
            <a:endParaRPr lang="en-US" altLang="ja-JP" sz="800" dirty="0">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B5C5E78E-AFDE-484C-82C7-3464F4B2423D}"/>
              </a:ext>
            </a:extLst>
          </p:cNvPr>
          <p:cNvSpPr txBox="1"/>
          <p:nvPr/>
        </p:nvSpPr>
        <p:spPr>
          <a:xfrm>
            <a:off x="360360" y="473728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写真教室</a:t>
            </a:r>
            <a:endParaRPr kumimoji="1" lang="ja-JP" altLang="en-US" sz="1050" dirty="0">
              <a:latin typeface="Meiryo" panose="020B0604030504040204" pitchFamily="34" charset="-128"/>
              <a:ea typeface="Meiryo" panose="020B0604030504040204" pitchFamily="34" charset="-128"/>
            </a:endParaRPr>
          </a:p>
        </p:txBody>
      </p:sp>
      <p:sp>
        <p:nvSpPr>
          <p:cNvPr id="95" name="テキスト ボックス 94">
            <a:extLst>
              <a:ext uri="{FF2B5EF4-FFF2-40B4-BE49-F238E27FC236}">
                <a16:creationId xmlns:a16="http://schemas.microsoft.com/office/drawing/2014/main" id="{0D20616E-056C-604F-ABB4-0A33C015E71D}"/>
              </a:ext>
            </a:extLst>
          </p:cNvPr>
          <p:cNvSpPr txBox="1"/>
          <p:nvPr/>
        </p:nvSpPr>
        <p:spPr>
          <a:xfrm>
            <a:off x="1387462" y="4660177"/>
            <a:ext cx="987880" cy="392529"/>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写真好き</a:t>
            </a:r>
            <a:endParaRPr kumimoji="1"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オフ会</a:t>
            </a:r>
            <a:endParaRPr kumimoji="1" lang="ja-JP" altLang="en-US" sz="1050" dirty="0">
              <a:latin typeface="Meiryo" panose="020B0604030504040204" pitchFamily="34" charset="-128"/>
              <a:ea typeface="Meiryo" panose="020B0604030504040204" pitchFamily="34" charset="-128"/>
            </a:endParaRPr>
          </a:p>
        </p:txBody>
      </p:sp>
      <p:sp>
        <p:nvSpPr>
          <p:cNvPr id="96" name="テキスト ボックス 95">
            <a:extLst>
              <a:ext uri="{FF2B5EF4-FFF2-40B4-BE49-F238E27FC236}">
                <a16:creationId xmlns:a16="http://schemas.microsoft.com/office/drawing/2014/main" id="{1F97D962-30F1-9C4C-BE33-31F3AD5A3A05}"/>
              </a:ext>
            </a:extLst>
          </p:cNvPr>
          <p:cNvSpPr txBox="1"/>
          <p:nvPr/>
        </p:nvSpPr>
        <p:spPr>
          <a:xfrm>
            <a:off x="2414563" y="4688215"/>
            <a:ext cx="987880" cy="336453"/>
          </a:xfrm>
          <a:prstGeom prst="rect">
            <a:avLst/>
          </a:prstGeom>
          <a:noFill/>
        </p:spPr>
        <p:txBody>
          <a:bodyPr wrap="square" rtlCol="0" anchor="ctr">
            <a:spAutoFit/>
          </a:bodyPr>
          <a:lstStyle/>
          <a:p>
            <a:pPr algn="ctr"/>
            <a:r>
              <a:rPr lang="ja-JP" altLang="en-US" sz="900" dirty="0">
                <a:latin typeface="Meiryo" panose="020B0604030504040204" pitchFamily="34" charset="-128"/>
                <a:ea typeface="Meiryo" panose="020B0604030504040204" pitchFamily="34" charset="-128"/>
              </a:rPr>
              <a:t>フォト</a:t>
            </a:r>
            <a:endParaRPr lang="en-US" altLang="ja-JP" sz="900" dirty="0">
              <a:latin typeface="Meiryo" panose="020B0604030504040204" pitchFamily="34" charset="-128"/>
              <a:ea typeface="Meiryo" panose="020B0604030504040204" pitchFamily="34" charset="-128"/>
            </a:endParaRPr>
          </a:p>
          <a:p>
            <a:pPr algn="ctr"/>
            <a:r>
              <a:rPr kumimoji="1" lang="ja-JP" altLang="en-US" sz="900" dirty="0">
                <a:latin typeface="Meiryo" panose="020B0604030504040204" pitchFamily="34" charset="-128"/>
                <a:ea typeface="Meiryo" panose="020B0604030504040204" pitchFamily="34" charset="-128"/>
              </a:rPr>
              <a:t>コンテンスト</a:t>
            </a:r>
          </a:p>
        </p:txBody>
      </p:sp>
      <p:sp>
        <p:nvSpPr>
          <p:cNvPr id="97" name="テキスト ボックス 96">
            <a:extLst>
              <a:ext uri="{FF2B5EF4-FFF2-40B4-BE49-F238E27FC236}">
                <a16:creationId xmlns:a16="http://schemas.microsoft.com/office/drawing/2014/main" id="{578F44F0-42F1-434B-8D8B-102803CAA81F}"/>
              </a:ext>
            </a:extLst>
          </p:cNvPr>
          <p:cNvSpPr txBox="1"/>
          <p:nvPr/>
        </p:nvSpPr>
        <p:spPr>
          <a:xfrm>
            <a:off x="3441664" y="466017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ブラン</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ディング</a:t>
            </a:r>
            <a:endParaRPr kumimoji="1" lang="ja-JP" altLang="en-US" sz="1050" dirty="0">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542B013C-D246-2B45-ABB4-9EB20D4F2461}"/>
              </a:ext>
            </a:extLst>
          </p:cNvPr>
          <p:cNvSpPr txBox="1"/>
          <p:nvPr/>
        </p:nvSpPr>
        <p:spPr>
          <a:xfrm>
            <a:off x="4468767" y="5382151"/>
            <a:ext cx="987880" cy="238321"/>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見せる</a:t>
            </a:r>
          </a:p>
        </p:txBody>
      </p:sp>
      <p:sp>
        <p:nvSpPr>
          <p:cNvPr id="99" name="テキスト ボックス 98">
            <a:extLst>
              <a:ext uri="{FF2B5EF4-FFF2-40B4-BE49-F238E27FC236}">
                <a16:creationId xmlns:a16="http://schemas.microsoft.com/office/drawing/2014/main" id="{61A176D5-A58E-514B-804F-62E9D7E868D7}"/>
              </a:ext>
            </a:extLst>
          </p:cNvPr>
          <p:cNvSpPr txBox="1"/>
          <p:nvPr/>
        </p:nvSpPr>
        <p:spPr>
          <a:xfrm>
            <a:off x="5491016" y="5382151"/>
            <a:ext cx="987880" cy="238321"/>
          </a:xfrm>
          <a:prstGeom prst="rect">
            <a:avLst/>
          </a:prstGeom>
          <a:noFill/>
        </p:spPr>
        <p:txBody>
          <a:bodyPr wrap="square" rtlCol="0" anchor="ctr">
            <a:spAutoFit/>
          </a:bodyPr>
          <a:lstStyle/>
          <a:p>
            <a:pPr algn="ctr"/>
            <a:r>
              <a:rPr kumimoji="1" lang="en-US" altLang="ja-JP" sz="1050" dirty="0">
                <a:latin typeface="Meiryo" panose="020B0604030504040204" pitchFamily="34" charset="-128"/>
                <a:ea typeface="Meiryo" panose="020B0604030504040204" pitchFamily="34" charset="-128"/>
              </a:rPr>
              <a:t>SNS</a:t>
            </a:r>
            <a:endParaRPr kumimoji="1" lang="ja-JP" altLang="en-US" sz="1050" dirty="0">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EAFF0480-5A9C-4147-A639-8E555121409D}"/>
              </a:ext>
            </a:extLst>
          </p:cNvPr>
          <p:cNvSpPr txBox="1"/>
          <p:nvPr/>
        </p:nvSpPr>
        <p:spPr>
          <a:xfrm>
            <a:off x="6513265" y="5314101"/>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カメラマン</a:t>
            </a:r>
            <a:endParaRPr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マッチング</a:t>
            </a:r>
            <a:endParaRPr kumimoji="1" lang="en-US" altLang="ja-JP" sz="1050" dirty="0">
              <a:latin typeface="Meiryo" panose="020B0604030504040204" pitchFamily="34" charset="-128"/>
              <a:ea typeface="Meiryo" panose="020B0604030504040204" pitchFamily="34" charset="-128"/>
            </a:endParaRPr>
          </a:p>
        </p:txBody>
      </p:sp>
      <p:sp>
        <p:nvSpPr>
          <p:cNvPr id="101" name="テキスト ボックス 100">
            <a:extLst>
              <a:ext uri="{FF2B5EF4-FFF2-40B4-BE49-F238E27FC236}">
                <a16:creationId xmlns:a16="http://schemas.microsoft.com/office/drawing/2014/main" id="{9489132E-CE17-D54A-8666-B8C5FE0EF1EC}"/>
              </a:ext>
            </a:extLst>
          </p:cNvPr>
          <p:cNvSpPr txBox="1"/>
          <p:nvPr/>
        </p:nvSpPr>
        <p:spPr>
          <a:xfrm>
            <a:off x="7535514" y="538215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仲介する</a:t>
            </a:r>
            <a:endParaRPr kumimoji="1" lang="ja-JP" altLang="en-US" sz="1050" dirty="0">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46F4E9A8-DDFB-E244-8EA7-458B030BF574}"/>
              </a:ext>
            </a:extLst>
          </p:cNvPr>
          <p:cNvSpPr txBox="1"/>
          <p:nvPr/>
        </p:nvSpPr>
        <p:spPr>
          <a:xfrm>
            <a:off x="8557764" y="5382151"/>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モデル手配</a:t>
            </a:r>
            <a:endParaRPr kumimoji="1" lang="ja-JP" altLang="en-US" sz="1050" dirty="0">
              <a:latin typeface="Meiryo" panose="020B0604030504040204" pitchFamily="34" charset="-128"/>
              <a:ea typeface="Meiryo" panose="020B0604030504040204" pitchFamily="34" charset="-128"/>
            </a:endParaRPr>
          </a:p>
        </p:txBody>
      </p:sp>
      <p:sp>
        <p:nvSpPr>
          <p:cNvPr id="103" name="テキスト ボックス 102">
            <a:extLst>
              <a:ext uri="{FF2B5EF4-FFF2-40B4-BE49-F238E27FC236}">
                <a16:creationId xmlns:a16="http://schemas.microsoft.com/office/drawing/2014/main" id="{175A9F44-7EBE-9E42-9A41-73ABD422ECD0}"/>
              </a:ext>
            </a:extLst>
          </p:cNvPr>
          <p:cNvSpPr txBox="1"/>
          <p:nvPr/>
        </p:nvSpPr>
        <p:spPr>
          <a:xfrm>
            <a:off x="360360" y="530504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写真を</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使った</a:t>
            </a:r>
            <a:r>
              <a:rPr lang="en-US" altLang="ja-JP" sz="1050" dirty="0">
                <a:latin typeface="Meiryo" panose="020B0604030504040204" pitchFamily="34" charset="-128"/>
                <a:ea typeface="Meiryo" panose="020B0604030504040204" pitchFamily="34" charset="-128"/>
              </a:rPr>
              <a:t>PR</a:t>
            </a:r>
            <a:endParaRPr kumimoji="1" lang="ja-JP" altLang="en-US" sz="1050" dirty="0">
              <a:latin typeface="Meiryo" panose="020B0604030504040204" pitchFamily="34" charset="-128"/>
              <a:ea typeface="Meiryo" panose="020B0604030504040204" pitchFamily="34" charset="-128"/>
            </a:endParaRPr>
          </a:p>
        </p:txBody>
      </p:sp>
      <p:sp>
        <p:nvSpPr>
          <p:cNvPr id="104" name="テキスト ボックス 103">
            <a:extLst>
              <a:ext uri="{FF2B5EF4-FFF2-40B4-BE49-F238E27FC236}">
                <a16:creationId xmlns:a16="http://schemas.microsoft.com/office/drawing/2014/main" id="{0208108F-541A-2048-AA31-C97EFF512085}"/>
              </a:ext>
            </a:extLst>
          </p:cNvPr>
          <p:cNvSpPr txBox="1"/>
          <p:nvPr/>
        </p:nvSpPr>
        <p:spPr>
          <a:xfrm>
            <a:off x="1387462" y="5305047"/>
            <a:ext cx="987880" cy="392529"/>
          </a:xfrm>
          <a:prstGeom prst="rect">
            <a:avLst/>
          </a:prstGeom>
          <a:noFill/>
        </p:spPr>
        <p:txBody>
          <a:bodyPr wrap="square" rtlCol="0" anchor="ctr">
            <a:spAutoFit/>
          </a:bodyPr>
          <a:lstStyle/>
          <a:p>
            <a:pPr algn="ctr"/>
            <a:r>
              <a:rPr kumimoji="1" lang="ja-JP" altLang="en-US" sz="1050" dirty="0">
                <a:latin typeface="Meiryo" panose="020B0604030504040204" pitchFamily="34" charset="-128"/>
                <a:ea typeface="Meiryo" panose="020B0604030504040204" pitchFamily="34" charset="-128"/>
              </a:rPr>
              <a:t>イベント</a:t>
            </a:r>
            <a:endParaRPr kumimoji="1" lang="en-US" altLang="ja-JP" sz="1050" dirty="0">
              <a:latin typeface="Meiryo" panose="020B0604030504040204" pitchFamily="34" charset="-128"/>
              <a:ea typeface="Meiryo" panose="020B0604030504040204" pitchFamily="34" charset="-128"/>
            </a:endParaRPr>
          </a:p>
          <a:p>
            <a:pPr algn="ctr"/>
            <a:r>
              <a:rPr kumimoji="1" lang="ja-JP" altLang="en-US" sz="1050" dirty="0">
                <a:latin typeface="Meiryo" panose="020B0604030504040204" pitchFamily="34" charset="-128"/>
                <a:ea typeface="Meiryo" panose="020B0604030504040204" pitchFamily="34" charset="-128"/>
              </a:rPr>
              <a:t>にする</a:t>
            </a:r>
          </a:p>
        </p:txBody>
      </p:sp>
      <p:sp>
        <p:nvSpPr>
          <p:cNvPr id="105" name="テキスト ボックス 104">
            <a:extLst>
              <a:ext uri="{FF2B5EF4-FFF2-40B4-BE49-F238E27FC236}">
                <a16:creationId xmlns:a16="http://schemas.microsoft.com/office/drawing/2014/main" id="{D9BC49A4-F9C2-064D-831D-F4F27CB21569}"/>
              </a:ext>
            </a:extLst>
          </p:cNvPr>
          <p:cNvSpPr txBox="1"/>
          <p:nvPr/>
        </p:nvSpPr>
        <p:spPr>
          <a:xfrm>
            <a:off x="2414563" y="530504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フォト</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ギャラリー</a:t>
            </a:r>
            <a:endParaRPr kumimoji="1" lang="ja-JP" altLang="en-US" sz="1050" dirty="0">
              <a:latin typeface="Meiryo" panose="020B0604030504040204" pitchFamily="34" charset="-128"/>
              <a:ea typeface="Meiryo" panose="020B0604030504040204" pitchFamily="34" charset="-128"/>
            </a:endParaRPr>
          </a:p>
        </p:txBody>
      </p:sp>
      <p:sp>
        <p:nvSpPr>
          <p:cNvPr id="106" name="テキスト ボックス 105">
            <a:extLst>
              <a:ext uri="{FF2B5EF4-FFF2-40B4-BE49-F238E27FC236}">
                <a16:creationId xmlns:a16="http://schemas.microsoft.com/office/drawing/2014/main" id="{E17437C5-4D01-9C49-8BEC-0708EDC9A347}"/>
              </a:ext>
            </a:extLst>
          </p:cNvPr>
          <p:cNvSpPr txBox="1"/>
          <p:nvPr/>
        </p:nvSpPr>
        <p:spPr>
          <a:xfrm>
            <a:off x="3441664" y="530504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インスタ</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映え</a:t>
            </a:r>
            <a:endParaRPr kumimoji="1" lang="ja-JP" altLang="en-US" sz="1050" dirty="0">
              <a:latin typeface="Meiryo" panose="020B0604030504040204" pitchFamily="34" charset="-128"/>
              <a:ea typeface="Meiryo" panose="020B0604030504040204" pitchFamily="34" charset="-128"/>
            </a:endParaRPr>
          </a:p>
        </p:txBody>
      </p:sp>
      <p:sp>
        <p:nvSpPr>
          <p:cNvPr id="107" name="テキスト ボックス 106">
            <a:extLst>
              <a:ext uri="{FF2B5EF4-FFF2-40B4-BE49-F238E27FC236}">
                <a16:creationId xmlns:a16="http://schemas.microsoft.com/office/drawing/2014/main" id="{23D3B21F-3150-E14A-845E-98EF829786D0}"/>
              </a:ext>
            </a:extLst>
          </p:cNvPr>
          <p:cNvSpPr txBox="1"/>
          <p:nvPr/>
        </p:nvSpPr>
        <p:spPr>
          <a:xfrm>
            <a:off x="4468767" y="6027020"/>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アート</a:t>
            </a:r>
            <a:endParaRPr lang="en-US" altLang="ja-JP" sz="1050" dirty="0">
              <a:latin typeface="Meiryo" panose="020B0604030504040204" pitchFamily="34" charset="-128"/>
              <a:ea typeface="Meiryo" panose="020B0604030504040204" pitchFamily="34" charset="-128"/>
            </a:endParaRPr>
          </a:p>
        </p:txBody>
      </p:sp>
      <p:sp>
        <p:nvSpPr>
          <p:cNvPr id="108" name="テキスト ボックス 107">
            <a:extLst>
              <a:ext uri="{FF2B5EF4-FFF2-40B4-BE49-F238E27FC236}">
                <a16:creationId xmlns:a16="http://schemas.microsoft.com/office/drawing/2014/main" id="{DD96D338-E13E-C748-9ABA-C3963F181A96}"/>
              </a:ext>
            </a:extLst>
          </p:cNvPr>
          <p:cNvSpPr txBox="1"/>
          <p:nvPr/>
        </p:nvSpPr>
        <p:spPr>
          <a:xfrm>
            <a:off x="5491016" y="6027020"/>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プリクラ</a:t>
            </a:r>
            <a:endParaRPr kumimoji="1" lang="ja-JP" altLang="en-US" sz="1050" dirty="0">
              <a:latin typeface="Meiryo" panose="020B0604030504040204" pitchFamily="34" charset="-128"/>
              <a:ea typeface="Meiryo" panose="020B0604030504040204" pitchFamily="34" charset="-128"/>
            </a:endParaRPr>
          </a:p>
        </p:txBody>
      </p:sp>
      <p:sp>
        <p:nvSpPr>
          <p:cNvPr id="109" name="テキスト ボックス 108">
            <a:extLst>
              <a:ext uri="{FF2B5EF4-FFF2-40B4-BE49-F238E27FC236}">
                <a16:creationId xmlns:a16="http://schemas.microsoft.com/office/drawing/2014/main" id="{2A3ACC0B-E35F-7B48-AA47-71000B31124E}"/>
              </a:ext>
            </a:extLst>
          </p:cNvPr>
          <p:cNvSpPr txBox="1"/>
          <p:nvPr/>
        </p:nvSpPr>
        <p:spPr>
          <a:xfrm>
            <a:off x="6513265" y="6027020"/>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著作権保護</a:t>
            </a:r>
            <a:endParaRPr kumimoji="1" lang="ja-JP" altLang="en-US" sz="1050" dirty="0">
              <a:latin typeface="Meiryo" panose="020B0604030504040204" pitchFamily="34" charset="-128"/>
              <a:ea typeface="Meiryo" panose="020B0604030504040204" pitchFamily="34" charset="-128"/>
            </a:endParaRPr>
          </a:p>
        </p:txBody>
      </p:sp>
      <p:sp>
        <p:nvSpPr>
          <p:cNvPr id="110" name="テキスト ボックス 109">
            <a:extLst>
              <a:ext uri="{FF2B5EF4-FFF2-40B4-BE49-F238E27FC236}">
                <a16:creationId xmlns:a16="http://schemas.microsoft.com/office/drawing/2014/main" id="{2BDEE0EC-4046-8645-8521-9508212BD187}"/>
              </a:ext>
            </a:extLst>
          </p:cNvPr>
          <p:cNvSpPr txBox="1"/>
          <p:nvPr/>
        </p:nvSpPr>
        <p:spPr>
          <a:xfrm>
            <a:off x="7535514" y="594991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アンテナショップ</a:t>
            </a:r>
            <a:endParaRPr kumimoji="1" lang="ja-JP" altLang="en-US" sz="1050" dirty="0">
              <a:latin typeface="Meiryo" panose="020B0604030504040204" pitchFamily="34" charset="-128"/>
              <a:ea typeface="Meiryo" panose="020B0604030504040204" pitchFamily="34" charset="-128"/>
            </a:endParaRPr>
          </a:p>
        </p:txBody>
      </p:sp>
      <p:sp>
        <p:nvSpPr>
          <p:cNvPr id="111" name="テキスト ボックス 110">
            <a:extLst>
              <a:ext uri="{FF2B5EF4-FFF2-40B4-BE49-F238E27FC236}">
                <a16:creationId xmlns:a16="http://schemas.microsoft.com/office/drawing/2014/main" id="{0400C47E-B7E3-C24D-B777-C145400C84AC}"/>
              </a:ext>
            </a:extLst>
          </p:cNvPr>
          <p:cNvSpPr txBox="1"/>
          <p:nvPr/>
        </p:nvSpPr>
        <p:spPr>
          <a:xfrm>
            <a:off x="8557764" y="5949917"/>
            <a:ext cx="987880" cy="392529"/>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プレス</a:t>
            </a:r>
            <a:endParaRPr lang="en-US" altLang="ja-JP" sz="1050" dirty="0">
              <a:latin typeface="Meiryo" panose="020B0604030504040204" pitchFamily="34" charset="-128"/>
              <a:ea typeface="Meiryo" panose="020B0604030504040204" pitchFamily="34" charset="-128"/>
            </a:endParaRPr>
          </a:p>
          <a:p>
            <a:pPr algn="ctr"/>
            <a:r>
              <a:rPr lang="ja-JP" altLang="en-US" sz="1050" dirty="0">
                <a:latin typeface="Meiryo" panose="020B0604030504040204" pitchFamily="34" charset="-128"/>
                <a:ea typeface="Meiryo" panose="020B0604030504040204" pitchFamily="34" charset="-128"/>
              </a:rPr>
              <a:t>リリース</a:t>
            </a:r>
            <a:endParaRPr kumimoji="1" lang="ja-JP" altLang="en-US" sz="1050" dirty="0">
              <a:latin typeface="Meiryo" panose="020B0604030504040204" pitchFamily="34" charset="-128"/>
              <a:ea typeface="Meiryo" panose="020B0604030504040204" pitchFamily="34" charset="-128"/>
            </a:endParaRPr>
          </a:p>
        </p:txBody>
      </p:sp>
      <p:sp>
        <p:nvSpPr>
          <p:cNvPr id="112" name="テキスト ボックス 111">
            <a:extLst>
              <a:ext uri="{FF2B5EF4-FFF2-40B4-BE49-F238E27FC236}">
                <a16:creationId xmlns:a16="http://schemas.microsoft.com/office/drawing/2014/main" id="{F0B83B3D-A2C0-E740-98CF-BD01197DD93D}"/>
              </a:ext>
            </a:extLst>
          </p:cNvPr>
          <p:cNvSpPr txBox="1"/>
          <p:nvPr/>
        </p:nvSpPr>
        <p:spPr>
          <a:xfrm>
            <a:off x="360360" y="5977954"/>
            <a:ext cx="987880" cy="336453"/>
          </a:xfrm>
          <a:prstGeom prst="rect">
            <a:avLst/>
          </a:prstGeom>
          <a:noFill/>
        </p:spPr>
        <p:txBody>
          <a:bodyPr wrap="square" rtlCol="0" anchor="ctr">
            <a:spAutoFit/>
          </a:bodyPr>
          <a:lstStyle/>
          <a:p>
            <a:pPr algn="ctr"/>
            <a:r>
              <a:rPr kumimoji="1" lang="ja-JP" altLang="en-US" sz="900" dirty="0">
                <a:latin typeface="Meiryo" panose="020B0604030504040204" pitchFamily="34" charset="-128"/>
                <a:ea typeface="Meiryo" panose="020B0604030504040204" pitchFamily="34" charset="-128"/>
              </a:rPr>
              <a:t>ファッション</a:t>
            </a:r>
            <a:endParaRPr kumimoji="1" lang="en-US" altLang="ja-JP" sz="900" dirty="0">
              <a:latin typeface="Meiryo" panose="020B0604030504040204" pitchFamily="34" charset="-128"/>
              <a:ea typeface="Meiryo" panose="020B0604030504040204" pitchFamily="34" charset="-128"/>
            </a:endParaRPr>
          </a:p>
          <a:p>
            <a:pPr algn="ctr"/>
            <a:r>
              <a:rPr kumimoji="1" lang="ja-JP" altLang="en-US" sz="900" dirty="0">
                <a:latin typeface="Meiryo" panose="020B0604030504040204" pitchFamily="34" charset="-128"/>
                <a:ea typeface="Meiryo" panose="020B0604030504040204" pitchFamily="34" charset="-128"/>
              </a:rPr>
              <a:t>ショー</a:t>
            </a:r>
          </a:p>
        </p:txBody>
      </p:sp>
      <p:sp>
        <p:nvSpPr>
          <p:cNvPr id="113" name="テキスト ボックス 112">
            <a:extLst>
              <a:ext uri="{FF2B5EF4-FFF2-40B4-BE49-F238E27FC236}">
                <a16:creationId xmlns:a16="http://schemas.microsoft.com/office/drawing/2014/main" id="{8046267F-BAAA-3A44-8BA3-19019F2E0750}"/>
              </a:ext>
            </a:extLst>
          </p:cNvPr>
          <p:cNvSpPr txBox="1"/>
          <p:nvPr/>
        </p:nvSpPr>
        <p:spPr>
          <a:xfrm>
            <a:off x="1387462" y="6027020"/>
            <a:ext cx="987880" cy="238321"/>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モデル体験</a:t>
            </a:r>
            <a:endParaRPr kumimoji="1" lang="ja-JP" altLang="en-US" sz="1050" dirty="0">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B0DF3DDB-F89D-C446-AB18-E13A822A60FA}"/>
              </a:ext>
            </a:extLst>
          </p:cNvPr>
          <p:cNvSpPr txBox="1"/>
          <p:nvPr/>
        </p:nvSpPr>
        <p:spPr>
          <a:xfrm>
            <a:off x="2414563" y="5996063"/>
            <a:ext cx="987880" cy="336453"/>
          </a:xfrm>
          <a:prstGeom prst="rect">
            <a:avLst/>
          </a:prstGeom>
          <a:noFill/>
        </p:spPr>
        <p:txBody>
          <a:bodyPr wrap="square" rtlCol="0" anchor="ctr">
            <a:spAutoFit/>
          </a:bodyPr>
          <a:lstStyle/>
          <a:p>
            <a:pPr algn="ctr"/>
            <a:r>
              <a:rPr lang="ja-JP" altLang="en-US" sz="900" dirty="0">
                <a:latin typeface="Meiryo" panose="020B0604030504040204" pitchFamily="34" charset="-128"/>
                <a:ea typeface="Meiryo" panose="020B0604030504040204" pitchFamily="34" charset="-128"/>
              </a:rPr>
              <a:t>カメラ</a:t>
            </a:r>
            <a:r>
              <a:rPr kumimoji="1" lang="ja-JP" altLang="en-US" sz="900" dirty="0">
                <a:latin typeface="Meiryo" panose="020B0604030504040204" pitchFamily="34" charset="-128"/>
                <a:ea typeface="Meiryo" panose="020B0604030504040204" pitchFamily="34" charset="-128"/>
              </a:rPr>
              <a:t>販売</a:t>
            </a:r>
            <a:endParaRPr kumimoji="1" lang="en-US" altLang="ja-JP" sz="900" dirty="0">
              <a:latin typeface="Meiryo" panose="020B0604030504040204" pitchFamily="34" charset="-128"/>
              <a:ea typeface="Meiryo" panose="020B0604030504040204" pitchFamily="34" charset="-128"/>
            </a:endParaRPr>
          </a:p>
          <a:p>
            <a:pPr algn="ctr"/>
            <a:r>
              <a:rPr kumimoji="1" lang="ja-JP" altLang="en-US" sz="900" dirty="0">
                <a:latin typeface="Meiryo" panose="020B0604030504040204" pitchFamily="34" charset="-128"/>
                <a:ea typeface="Meiryo" panose="020B0604030504040204" pitchFamily="34" charset="-128"/>
              </a:rPr>
              <a:t>イベント</a:t>
            </a:r>
          </a:p>
        </p:txBody>
      </p:sp>
      <p:sp>
        <p:nvSpPr>
          <p:cNvPr id="115" name="テキスト ボックス 114">
            <a:extLst>
              <a:ext uri="{FF2B5EF4-FFF2-40B4-BE49-F238E27FC236}">
                <a16:creationId xmlns:a16="http://schemas.microsoft.com/office/drawing/2014/main" id="{80B1384D-E4C8-D54E-8DA4-3A212208AAE1}"/>
              </a:ext>
            </a:extLst>
          </p:cNvPr>
          <p:cNvSpPr txBox="1"/>
          <p:nvPr/>
        </p:nvSpPr>
        <p:spPr>
          <a:xfrm>
            <a:off x="3441664" y="6019223"/>
            <a:ext cx="987880" cy="253916"/>
          </a:xfrm>
          <a:prstGeom prst="rect">
            <a:avLst/>
          </a:prstGeom>
          <a:noFill/>
        </p:spPr>
        <p:txBody>
          <a:bodyPr wrap="square" rtlCol="0" anchor="ctr">
            <a:spAutoFit/>
          </a:bodyPr>
          <a:lstStyle/>
          <a:p>
            <a:pPr algn="ctr"/>
            <a:r>
              <a:rPr lang="ja-JP" altLang="en-US" sz="1050" dirty="0">
                <a:latin typeface="Meiryo" panose="020B0604030504040204" pitchFamily="34" charset="-128"/>
                <a:ea typeface="Meiryo" panose="020B0604030504040204" pitchFamily="34" charset="-128"/>
              </a:rPr>
              <a:t>ディスプレイ</a:t>
            </a:r>
            <a:endParaRPr kumimoji="1" lang="ja-JP" altLang="en-US" sz="105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748018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角丸四角形 405">
            <a:extLst>
              <a:ext uri="{FF2B5EF4-FFF2-40B4-BE49-F238E27FC236}">
                <a16:creationId xmlns:a16="http://schemas.microsoft.com/office/drawing/2014/main" id="{FBF28E6A-AF26-C347-A0AE-951F08E434FA}"/>
              </a:ext>
            </a:extLst>
          </p:cNvPr>
          <p:cNvSpPr/>
          <p:nvPr/>
        </p:nvSpPr>
        <p:spPr>
          <a:xfrm>
            <a:off x="1570383" y="686423"/>
            <a:ext cx="7998331" cy="953740"/>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a:latin typeface="Meiryo" panose="020B0604030504040204" pitchFamily="34" charset="-128"/>
              <a:ea typeface="Meiryo" panose="020B0604030504040204" pitchFamily="34" charset="-128"/>
            </a:endParaRPr>
          </a:p>
        </p:txBody>
      </p:sp>
      <p:sp>
        <p:nvSpPr>
          <p:cNvPr id="393" name="角丸四角形 392">
            <a:extLst>
              <a:ext uri="{FF2B5EF4-FFF2-40B4-BE49-F238E27FC236}">
                <a16:creationId xmlns:a16="http://schemas.microsoft.com/office/drawing/2014/main" id="{F6039AFC-AF40-1043-95E5-AEC5BCCCB0B1}"/>
              </a:ext>
            </a:extLst>
          </p:cNvPr>
          <p:cNvSpPr/>
          <p:nvPr/>
        </p:nvSpPr>
        <p:spPr>
          <a:xfrm>
            <a:off x="351870" y="1640162"/>
            <a:ext cx="1218511" cy="4838463"/>
          </a:xfrm>
          <a:prstGeom prst="roundRect">
            <a:avLst>
              <a:gd name="adj" fmla="val 0"/>
            </a:avLst>
          </a:prstGeom>
          <a:solidFill>
            <a:schemeClr val="accent6">
              <a:lumMod val="20000"/>
              <a:lumOff val="80000"/>
            </a:schemeClr>
          </a:solidFill>
          <a:ln w="317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236" name="直線コネクタ 235">
            <a:extLst>
              <a:ext uri="{FF2B5EF4-FFF2-40B4-BE49-F238E27FC236}">
                <a16:creationId xmlns:a16="http://schemas.microsoft.com/office/drawing/2014/main" id="{9DA85D58-A29C-5042-9036-5E7B45D1C46D}"/>
              </a:ext>
            </a:extLst>
          </p:cNvPr>
          <p:cNvCxnSpPr/>
          <p:nvPr/>
        </p:nvCxnSpPr>
        <p:spPr>
          <a:xfrm flipV="1">
            <a:off x="337288" y="3260735"/>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7" name="直線コネクタ 236">
            <a:extLst>
              <a:ext uri="{FF2B5EF4-FFF2-40B4-BE49-F238E27FC236}">
                <a16:creationId xmlns:a16="http://schemas.microsoft.com/office/drawing/2014/main" id="{C406301D-5907-714B-AA1D-9EDD541153F4}"/>
              </a:ext>
            </a:extLst>
          </p:cNvPr>
          <p:cNvCxnSpPr/>
          <p:nvPr/>
        </p:nvCxnSpPr>
        <p:spPr>
          <a:xfrm flipV="1">
            <a:off x="337288" y="4869679"/>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9" name="直線コネクタ 378">
            <a:extLst>
              <a:ext uri="{FF2B5EF4-FFF2-40B4-BE49-F238E27FC236}">
                <a16:creationId xmlns:a16="http://schemas.microsoft.com/office/drawing/2014/main" id="{9266CA27-94CA-F240-BEC8-58B1F204007C}"/>
              </a:ext>
            </a:extLst>
          </p:cNvPr>
          <p:cNvCxnSpPr>
            <a:cxnSpLocks/>
          </p:cNvCxnSpPr>
          <p:nvPr/>
        </p:nvCxnSpPr>
        <p:spPr>
          <a:xfrm>
            <a:off x="4236493" y="686423"/>
            <a:ext cx="0" cy="579220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1" name="直線コネクタ 390">
            <a:extLst>
              <a:ext uri="{FF2B5EF4-FFF2-40B4-BE49-F238E27FC236}">
                <a16:creationId xmlns:a16="http://schemas.microsoft.com/office/drawing/2014/main" id="{C8ABC5BD-1EB1-634C-8A19-5EAADC597FAE}"/>
              </a:ext>
            </a:extLst>
          </p:cNvPr>
          <p:cNvCxnSpPr>
            <a:cxnSpLocks/>
          </p:cNvCxnSpPr>
          <p:nvPr/>
        </p:nvCxnSpPr>
        <p:spPr>
          <a:xfrm>
            <a:off x="6902603" y="686423"/>
            <a:ext cx="0" cy="579220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ABB103E4-A8B3-7245-A159-F35111D137D5}"/>
              </a:ext>
            </a:extLst>
          </p:cNvPr>
          <p:cNvSpPr txBox="1"/>
          <p:nvPr/>
        </p:nvSpPr>
        <p:spPr>
          <a:xfrm>
            <a:off x="619237" y="2302373"/>
            <a:ext cx="683777" cy="307777"/>
          </a:xfrm>
          <a:prstGeom prst="rect">
            <a:avLst/>
          </a:prstGeom>
          <a:noFill/>
        </p:spPr>
        <p:txBody>
          <a:bodyPr wrap="square" rtlCol="0" anchor="ctr">
            <a:spAutoFit/>
          </a:bodyPr>
          <a:lstStyle/>
          <a:p>
            <a:pPr algn="ct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1</a:t>
            </a:r>
          </a:p>
        </p:txBody>
      </p:sp>
      <p:sp>
        <p:nvSpPr>
          <p:cNvPr id="407" name="テキスト ボックス 406">
            <a:extLst>
              <a:ext uri="{FF2B5EF4-FFF2-40B4-BE49-F238E27FC236}">
                <a16:creationId xmlns:a16="http://schemas.microsoft.com/office/drawing/2014/main" id="{58414A42-48F1-C04C-941E-81B490062E6E}"/>
              </a:ext>
            </a:extLst>
          </p:cNvPr>
          <p:cNvSpPr txBox="1"/>
          <p:nvPr/>
        </p:nvSpPr>
        <p:spPr>
          <a:xfrm>
            <a:off x="619237" y="3911318"/>
            <a:ext cx="683777" cy="307777"/>
          </a:xfrm>
          <a:prstGeom prst="rect">
            <a:avLst/>
          </a:prstGeom>
          <a:noFill/>
        </p:spPr>
        <p:txBody>
          <a:bodyPr wrap="none" rtlCol="0" anchor="ctr">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8" name="テキスト ボックス 407">
            <a:extLst>
              <a:ext uri="{FF2B5EF4-FFF2-40B4-BE49-F238E27FC236}">
                <a16:creationId xmlns:a16="http://schemas.microsoft.com/office/drawing/2014/main" id="{61E8C92F-5D19-4A42-8CAE-1B780BEFB8B8}"/>
              </a:ext>
            </a:extLst>
          </p:cNvPr>
          <p:cNvSpPr txBox="1"/>
          <p:nvPr/>
        </p:nvSpPr>
        <p:spPr>
          <a:xfrm>
            <a:off x="619237" y="5520262"/>
            <a:ext cx="683777" cy="307777"/>
          </a:xfrm>
          <a:prstGeom prst="rect">
            <a:avLst/>
          </a:prstGeom>
          <a:noFill/>
        </p:spPr>
        <p:txBody>
          <a:bodyPr wrap="none" rtlCol="0" anchor="ctr">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要素</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3DF766D9-FDCE-504F-9CBA-D153A2A00155}"/>
              </a:ext>
            </a:extLst>
          </p:cNvPr>
          <p:cNvSpPr txBox="1"/>
          <p:nvPr/>
        </p:nvSpPr>
        <p:spPr>
          <a:xfrm>
            <a:off x="463308" y="238540"/>
            <a:ext cx="126669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24_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形態分析法</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 name="正方形/長方形 18">
            <a:extLst>
              <a:ext uri="{FF2B5EF4-FFF2-40B4-BE49-F238E27FC236}">
                <a16:creationId xmlns:a16="http://schemas.microsoft.com/office/drawing/2014/main" id="{0AF770FC-3FB7-8A45-AFC3-46AD05236BFF}"/>
              </a:ext>
            </a:extLst>
          </p:cNvPr>
          <p:cNvSpPr/>
          <p:nvPr/>
        </p:nvSpPr>
        <p:spPr>
          <a:xfrm>
            <a:off x="337288" y="1640163"/>
            <a:ext cx="9231425" cy="485008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2ED90AF8-CBEA-EF40-87E6-F91A5C09DEE2}"/>
              </a:ext>
            </a:extLst>
          </p:cNvPr>
          <p:cNvSpPr/>
          <p:nvPr/>
        </p:nvSpPr>
        <p:spPr>
          <a:xfrm>
            <a:off x="1570383" y="686424"/>
            <a:ext cx="7998329"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9C843133-4CBA-4249-B310-C22E00A972A7}"/>
              </a:ext>
            </a:extLst>
          </p:cNvPr>
          <p:cNvSpPr txBox="1"/>
          <p:nvPr/>
        </p:nvSpPr>
        <p:spPr>
          <a:xfrm>
            <a:off x="1570382" y="994016"/>
            <a:ext cx="2666111" cy="307777"/>
          </a:xfrm>
          <a:prstGeom prst="rect">
            <a:avLst/>
          </a:prstGeom>
          <a:noFill/>
        </p:spPr>
        <p:txBody>
          <a:bodyPr wrap="square" rtlCol="0">
            <a:spAutoFit/>
          </a:bodyPr>
          <a:lstStyle/>
          <a:p>
            <a:pPr algn="ct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雰囲気</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C491C42D-0AAE-6542-BE33-62FFD1DE3E76}"/>
              </a:ext>
            </a:extLst>
          </p:cNvPr>
          <p:cNvSpPr txBox="1"/>
          <p:nvPr/>
        </p:nvSpPr>
        <p:spPr>
          <a:xfrm>
            <a:off x="4236492" y="994016"/>
            <a:ext cx="2666110" cy="307777"/>
          </a:xfrm>
          <a:prstGeom prst="rect">
            <a:avLst/>
          </a:prstGeom>
          <a:noFill/>
        </p:spPr>
        <p:txBody>
          <a:bodyPr wrap="square" rtlCol="0">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場所</a:t>
            </a:r>
          </a:p>
        </p:txBody>
      </p:sp>
      <p:sp>
        <p:nvSpPr>
          <p:cNvPr id="16" name="テキスト ボックス 15">
            <a:extLst>
              <a:ext uri="{FF2B5EF4-FFF2-40B4-BE49-F238E27FC236}">
                <a16:creationId xmlns:a16="http://schemas.microsoft.com/office/drawing/2014/main" id="{9291EAD3-880E-5C45-A592-5878E54E8D5F}"/>
              </a:ext>
            </a:extLst>
          </p:cNvPr>
          <p:cNvSpPr txBox="1"/>
          <p:nvPr/>
        </p:nvSpPr>
        <p:spPr>
          <a:xfrm>
            <a:off x="6902603" y="994016"/>
            <a:ext cx="2666112" cy="307777"/>
          </a:xfrm>
          <a:prstGeom prst="rect">
            <a:avLst/>
          </a:prstGeom>
          <a:noFill/>
        </p:spPr>
        <p:txBody>
          <a:bodyPr wrap="square" rtlCol="0">
            <a:spAutoFit/>
          </a:bodyPr>
          <a:lstStyle/>
          <a:p>
            <a:pPr algn="ct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機能</a:t>
            </a:r>
          </a:p>
        </p:txBody>
      </p:sp>
      <p:sp>
        <p:nvSpPr>
          <p:cNvPr id="17" name="テキスト ボックス 16">
            <a:extLst>
              <a:ext uri="{FF2B5EF4-FFF2-40B4-BE49-F238E27FC236}">
                <a16:creationId xmlns:a16="http://schemas.microsoft.com/office/drawing/2014/main" id="{91340AD2-7686-A74D-8842-725058B9FDC9}"/>
              </a:ext>
            </a:extLst>
          </p:cNvPr>
          <p:cNvSpPr txBox="1"/>
          <p:nvPr/>
        </p:nvSpPr>
        <p:spPr>
          <a:xfrm>
            <a:off x="1584964" y="2286985"/>
            <a:ext cx="2651526" cy="338554"/>
          </a:xfrm>
          <a:prstGeom prst="rect">
            <a:avLst/>
          </a:prstGeom>
          <a:noFill/>
        </p:spPr>
        <p:txBody>
          <a:bodyPr wrap="squar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オープンな雰囲気</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478CF974-ADD9-4D4E-AD76-7925CB9F9EB1}"/>
              </a:ext>
            </a:extLst>
          </p:cNvPr>
          <p:cNvSpPr txBox="1"/>
          <p:nvPr/>
        </p:nvSpPr>
        <p:spPr>
          <a:xfrm>
            <a:off x="4236490" y="2248387"/>
            <a:ext cx="2666109" cy="338554"/>
          </a:xfrm>
          <a:prstGeom prst="rect">
            <a:avLst/>
          </a:prstGeom>
          <a:noFill/>
        </p:spPr>
        <p:txBody>
          <a:bodyPr wrap="square" rtlCol="0">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駅</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周辺</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C8188434-71B2-454D-B4C7-9E5DBD58C565}"/>
              </a:ext>
            </a:extLst>
          </p:cNvPr>
          <p:cNvSpPr txBox="1"/>
          <p:nvPr/>
        </p:nvSpPr>
        <p:spPr>
          <a:xfrm>
            <a:off x="6902597" y="2248387"/>
            <a:ext cx="2666117" cy="338554"/>
          </a:xfrm>
          <a:prstGeom prst="rect">
            <a:avLst/>
          </a:prstGeom>
          <a:noFill/>
        </p:spPr>
        <p:txBody>
          <a:bodyPr wrap="square" rtlCol="0">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書籍の貸し出し</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44BD410E-D8F2-C748-8CC3-836111A68D1E}"/>
              </a:ext>
            </a:extLst>
          </p:cNvPr>
          <p:cNvSpPr txBox="1"/>
          <p:nvPr/>
        </p:nvSpPr>
        <p:spPr>
          <a:xfrm>
            <a:off x="1570382" y="3772820"/>
            <a:ext cx="2666108" cy="584775"/>
          </a:xfrm>
          <a:prstGeom prst="rect">
            <a:avLst/>
          </a:prstGeom>
          <a:noFill/>
        </p:spPr>
        <p:txBody>
          <a:bodyPr wrap="squar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カフェのような</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軽く音のある</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雰囲気</a:t>
            </a:r>
          </a:p>
        </p:txBody>
      </p:sp>
      <p:sp>
        <p:nvSpPr>
          <p:cNvPr id="24" name="テキスト ボックス 23">
            <a:extLst>
              <a:ext uri="{FF2B5EF4-FFF2-40B4-BE49-F238E27FC236}">
                <a16:creationId xmlns:a16="http://schemas.microsoft.com/office/drawing/2014/main" id="{6DD69286-62DE-5244-8E67-06DF1E10CDF7}"/>
              </a:ext>
            </a:extLst>
          </p:cNvPr>
          <p:cNvSpPr txBox="1"/>
          <p:nvPr/>
        </p:nvSpPr>
        <p:spPr>
          <a:xfrm>
            <a:off x="4236490" y="3857332"/>
            <a:ext cx="2666109" cy="338554"/>
          </a:xfrm>
          <a:prstGeom prst="rect">
            <a:avLst/>
          </a:prstGeom>
          <a:noFill/>
        </p:spPr>
        <p:txBody>
          <a:bodyPr wrap="square" rtlCol="0">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僻地</a:t>
            </a:r>
          </a:p>
        </p:txBody>
      </p:sp>
      <p:sp>
        <p:nvSpPr>
          <p:cNvPr id="25" name="テキスト ボックス 24">
            <a:extLst>
              <a:ext uri="{FF2B5EF4-FFF2-40B4-BE49-F238E27FC236}">
                <a16:creationId xmlns:a16="http://schemas.microsoft.com/office/drawing/2014/main" id="{ADB3AA90-5A20-2D4B-8826-9641825C8B80}"/>
              </a:ext>
            </a:extLst>
          </p:cNvPr>
          <p:cNvSpPr txBox="1"/>
          <p:nvPr/>
        </p:nvSpPr>
        <p:spPr>
          <a:xfrm>
            <a:off x="6902597" y="3857332"/>
            <a:ext cx="2666117" cy="338554"/>
          </a:xfrm>
          <a:prstGeom prst="rect">
            <a:avLst/>
          </a:prstGeom>
          <a:noFill/>
        </p:spPr>
        <p:txBody>
          <a:bodyPr wrap="square" rtlCol="0">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スペースの提供</a:t>
            </a:r>
          </a:p>
        </p:txBody>
      </p:sp>
      <p:sp>
        <p:nvSpPr>
          <p:cNvPr id="26" name="テキスト ボックス 25">
            <a:extLst>
              <a:ext uri="{FF2B5EF4-FFF2-40B4-BE49-F238E27FC236}">
                <a16:creationId xmlns:a16="http://schemas.microsoft.com/office/drawing/2014/main" id="{7FE197EB-D899-6F46-846B-E3F4C6589068}"/>
              </a:ext>
            </a:extLst>
          </p:cNvPr>
          <p:cNvSpPr txBox="1"/>
          <p:nvPr/>
        </p:nvSpPr>
        <p:spPr>
          <a:xfrm>
            <a:off x="1570382" y="5381765"/>
            <a:ext cx="2666108" cy="584775"/>
          </a:xfrm>
          <a:prstGeom prst="rect">
            <a:avLst/>
          </a:prstGeom>
          <a:noFill/>
        </p:spPr>
        <p:txBody>
          <a:bodyPr wrap="squar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古本屋のような好奇心</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をくすぐる雰囲気</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4734B383-1BFB-474F-9775-7E9EB5B92341}"/>
              </a:ext>
            </a:extLst>
          </p:cNvPr>
          <p:cNvSpPr txBox="1"/>
          <p:nvPr/>
        </p:nvSpPr>
        <p:spPr>
          <a:xfrm>
            <a:off x="4236490" y="5466276"/>
            <a:ext cx="2666109" cy="338554"/>
          </a:xfrm>
          <a:prstGeom prst="rect">
            <a:avLst/>
          </a:prstGeom>
          <a:noFill/>
        </p:spPr>
        <p:txBody>
          <a:bodyPr wrap="square" rtlCol="0">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商店街</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E5672382-AACD-5A46-AF32-2A1C992306A8}"/>
              </a:ext>
            </a:extLst>
          </p:cNvPr>
          <p:cNvSpPr txBox="1"/>
          <p:nvPr/>
        </p:nvSpPr>
        <p:spPr>
          <a:xfrm>
            <a:off x="6902597" y="5466276"/>
            <a:ext cx="2666117" cy="338554"/>
          </a:xfrm>
          <a:prstGeom prst="rect">
            <a:avLst/>
          </a:prstGeom>
          <a:noFill/>
        </p:spPr>
        <p:txBody>
          <a:bodyPr wrap="square" rtlCol="0">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イベントの開催</a:t>
            </a:r>
          </a:p>
        </p:txBody>
      </p:sp>
    </p:spTree>
    <p:extLst>
      <p:ext uri="{BB962C8B-B14F-4D97-AF65-F5344CB8AC3E}">
        <p14:creationId xmlns:p14="http://schemas.microsoft.com/office/powerpoint/2010/main" val="5481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7021DAB1-2E50-3C42-A3E8-88B1E1239A61}"/>
              </a:ext>
            </a:extLst>
          </p:cNvPr>
          <p:cNvSpPr/>
          <p:nvPr/>
        </p:nvSpPr>
        <p:spPr>
          <a:xfrm>
            <a:off x="337288" y="686423"/>
            <a:ext cx="530991" cy="580383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23" name="直線コネクタ 122">
            <a:extLst>
              <a:ext uri="{FF2B5EF4-FFF2-40B4-BE49-F238E27FC236}">
                <a16:creationId xmlns:a16="http://schemas.microsoft.com/office/drawing/2014/main" id="{9EA61058-B86F-EA4D-B0D3-C04C9506048F}"/>
              </a:ext>
            </a:extLst>
          </p:cNvPr>
          <p:cNvCxnSpPr>
            <a:cxnSpLocks/>
          </p:cNvCxnSpPr>
          <p:nvPr/>
        </p:nvCxnSpPr>
        <p:spPr>
          <a:xfrm>
            <a:off x="868279"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F1377DE7-2BFA-DF46-AD23-3DB088439799}"/>
              </a:ext>
            </a:extLst>
          </p:cNvPr>
          <p:cNvCxnSpPr>
            <a:cxnSpLocks/>
          </p:cNvCxnSpPr>
          <p:nvPr/>
        </p:nvCxnSpPr>
        <p:spPr>
          <a:xfrm>
            <a:off x="338835" y="2131383"/>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9F90473D-F48A-E547-9D44-0132E4073A40}"/>
              </a:ext>
            </a:extLst>
          </p:cNvPr>
          <p:cNvCxnSpPr>
            <a:cxnSpLocks/>
          </p:cNvCxnSpPr>
          <p:nvPr/>
        </p:nvCxnSpPr>
        <p:spPr>
          <a:xfrm>
            <a:off x="338835" y="3576340"/>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0" name="直線コネクタ 129">
            <a:extLst>
              <a:ext uri="{FF2B5EF4-FFF2-40B4-BE49-F238E27FC236}">
                <a16:creationId xmlns:a16="http://schemas.microsoft.com/office/drawing/2014/main" id="{EDC5983E-03E1-F84A-A31C-ED7C951DF261}"/>
              </a:ext>
            </a:extLst>
          </p:cNvPr>
          <p:cNvCxnSpPr>
            <a:cxnSpLocks/>
          </p:cNvCxnSpPr>
          <p:nvPr/>
        </p:nvCxnSpPr>
        <p:spPr>
          <a:xfrm>
            <a:off x="338835" y="5021298"/>
            <a:ext cx="922833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6" name="テキスト ボックス 145">
            <a:extLst>
              <a:ext uri="{FF2B5EF4-FFF2-40B4-BE49-F238E27FC236}">
                <a16:creationId xmlns:a16="http://schemas.microsoft.com/office/drawing/2014/main" id="{2FBA3C92-F374-924C-86C9-DCD787E02AEE}"/>
              </a:ext>
            </a:extLst>
          </p:cNvPr>
          <p:cNvSpPr txBox="1"/>
          <p:nvPr/>
        </p:nvSpPr>
        <p:spPr>
          <a:xfrm>
            <a:off x="427309" y="686424"/>
            <a:ext cx="350949" cy="1420961"/>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誰が</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51" name="テキスト ボックス 150">
            <a:extLst>
              <a:ext uri="{FF2B5EF4-FFF2-40B4-BE49-F238E27FC236}">
                <a16:creationId xmlns:a16="http://schemas.microsoft.com/office/drawing/2014/main" id="{534755E6-E07F-6C46-8B41-594ACA022961}"/>
              </a:ext>
            </a:extLst>
          </p:cNvPr>
          <p:cNvSpPr txBox="1"/>
          <p:nvPr/>
        </p:nvSpPr>
        <p:spPr>
          <a:xfrm>
            <a:off x="427309" y="2131380"/>
            <a:ext cx="350949" cy="1444959"/>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いつ</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58" name="テキスト ボックス 157">
            <a:extLst>
              <a:ext uri="{FF2B5EF4-FFF2-40B4-BE49-F238E27FC236}">
                <a16:creationId xmlns:a16="http://schemas.microsoft.com/office/drawing/2014/main" id="{CC915135-7DB6-1B41-8B3A-460913174C4F}"/>
              </a:ext>
            </a:extLst>
          </p:cNvPr>
          <p:cNvSpPr txBox="1"/>
          <p:nvPr/>
        </p:nvSpPr>
        <p:spPr>
          <a:xfrm>
            <a:off x="433506" y="3576338"/>
            <a:ext cx="338554" cy="1444954"/>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どこで</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63" name="テキスト ボックス 162">
            <a:extLst>
              <a:ext uri="{FF2B5EF4-FFF2-40B4-BE49-F238E27FC236}">
                <a16:creationId xmlns:a16="http://schemas.microsoft.com/office/drawing/2014/main" id="{441D6281-4E6F-D44B-BB5B-FA58A7F24606}"/>
              </a:ext>
            </a:extLst>
          </p:cNvPr>
          <p:cNvSpPr txBox="1"/>
          <p:nvPr/>
        </p:nvSpPr>
        <p:spPr>
          <a:xfrm>
            <a:off x="433506" y="5021290"/>
            <a:ext cx="338554" cy="1440849"/>
          </a:xfrm>
          <a:prstGeom prst="rect">
            <a:avLst/>
          </a:prstGeom>
          <a:noFill/>
        </p:spPr>
        <p:txBody>
          <a:bodyPr vert="eaVert" wrap="square" rtlCol="0" anchor="ctr">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cs typeface="メイリオ"/>
              </a:rPr>
              <a:t>何をする</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64" name="直線コネクタ 163">
            <a:extLst>
              <a:ext uri="{FF2B5EF4-FFF2-40B4-BE49-F238E27FC236}">
                <a16:creationId xmlns:a16="http://schemas.microsoft.com/office/drawing/2014/main" id="{CB880B1F-153C-DB4D-95AA-7297BA670944}"/>
              </a:ext>
            </a:extLst>
          </p:cNvPr>
          <p:cNvCxnSpPr>
            <a:cxnSpLocks/>
          </p:cNvCxnSpPr>
          <p:nvPr/>
        </p:nvCxnSpPr>
        <p:spPr>
          <a:xfrm>
            <a:off x="2314456"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5" name="直線コネクタ 164">
            <a:extLst>
              <a:ext uri="{FF2B5EF4-FFF2-40B4-BE49-F238E27FC236}">
                <a16:creationId xmlns:a16="http://schemas.microsoft.com/office/drawing/2014/main" id="{7C47040B-84DF-7943-AB58-19B37A36E78D}"/>
              </a:ext>
            </a:extLst>
          </p:cNvPr>
          <p:cNvCxnSpPr>
            <a:cxnSpLocks/>
          </p:cNvCxnSpPr>
          <p:nvPr/>
        </p:nvCxnSpPr>
        <p:spPr>
          <a:xfrm>
            <a:off x="520371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6" name="直線コネクタ 165">
            <a:extLst>
              <a:ext uri="{FF2B5EF4-FFF2-40B4-BE49-F238E27FC236}">
                <a16:creationId xmlns:a16="http://schemas.microsoft.com/office/drawing/2014/main" id="{E1B7B04B-210F-4F4A-960E-4C84D4AE21F0}"/>
              </a:ext>
            </a:extLst>
          </p:cNvPr>
          <p:cNvCxnSpPr>
            <a:cxnSpLocks/>
          </p:cNvCxnSpPr>
          <p:nvPr/>
        </p:nvCxnSpPr>
        <p:spPr>
          <a:xfrm>
            <a:off x="664834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AC4EEF0B-0233-474C-9786-32E3CF8CCA94}"/>
              </a:ext>
            </a:extLst>
          </p:cNvPr>
          <p:cNvCxnSpPr>
            <a:cxnSpLocks/>
          </p:cNvCxnSpPr>
          <p:nvPr/>
        </p:nvCxnSpPr>
        <p:spPr>
          <a:xfrm>
            <a:off x="375908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9" name="直線コネクタ 128">
            <a:extLst>
              <a:ext uri="{FF2B5EF4-FFF2-40B4-BE49-F238E27FC236}">
                <a16:creationId xmlns:a16="http://schemas.microsoft.com/office/drawing/2014/main" id="{E2B0D4FC-26CF-C440-8DF1-DAB1690C8CA8}"/>
              </a:ext>
            </a:extLst>
          </p:cNvPr>
          <p:cNvCxnSpPr>
            <a:cxnSpLocks/>
          </p:cNvCxnSpPr>
          <p:nvPr/>
        </p:nvCxnSpPr>
        <p:spPr>
          <a:xfrm>
            <a:off x="8122536" y="701821"/>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6" name="テキスト ボックス 105">
            <a:extLst>
              <a:ext uri="{FF2B5EF4-FFF2-40B4-BE49-F238E27FC236}">
                <a16:creationId xmlns:a16="http://schemas.microsoft.com/office/drawing/2014/main" id="{288C9D1E-88B4-0C4D-AD53-1F2A2F9EFCEB}"/>
              </a:ext>
            </a:extLst>
          </p:cNvPr>
          <p:cNvSpPr txBox="1"/>
          <p:nvPr/>
        </p:nvSpPr>
        <p:spPr>
          <a:xfrm>
            <a:off x="463308" y="238540"/>
            <a:ext cx="15744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25_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シナリオグラフ</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0" name="角丸四角形 109">
            <a:extLst>
              <a:ext uri="{FF2B5EF4-FFF2-40B4-BE49-F238E27FC236}">
                <a16:creationId xmlns:a16="http://schemas.microsoft.com/office/drawing/2014/main" id="{5898578F-433E-B343-8194-CFD644EAB7B2}"/>
              </a:ext>
            </a:extLst>
          </p:cNvPr>
          <p:cNvSpPr/>
          <p:nvPr/>
        </p:nvSpPr>
        <p:spPr>
          <a:xfrm>
            <a:off x="341815"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18" name="直線コネクタ 17">
            <a:extLst>
              <a:ext uri="{FF2B5EF4-FFF2-40B4-BE49-F238E27FC236}">
                <a16:creationId xmlns:a16="http://schemas.microsoft.com/office/drawing/2014/main" id="{55CAE6B1-14C3-2040-BDAA-2B1A8DC9F8D0}"/>
              </a:ext>
            </a:extLst>
          </p:cNvPr>
          <p:cNvCxnSpPr>
            <a:cxnSpLocks/>
          </p:cNvCxnSpPr>
          <p:nvPr/>
        </p:nvCxnSpPr>
        <p:spPr>
          <a:xfrm>
            <a:off x="869826" y="686423"/>
            <a:ext cx="0" cy="5775713"/>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2D8B0D32-EDCB-454C-9EE5-E7C937DDEFE2}"/>
              </a:ext>
            </a:extLst>
          </p:cNvPr>
          <p:cNvCxnSpPr>
            <a:cxnSpLocks/>
          </p:cNvCxnSpPr>
          <p:nvPr/>
        </p:nvCxnSpPr>
        <p:spPr>
          <a:xfrm>
            <a:off x="2314456"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02CBB76F-F406-C045-B2A0-88117DDCC7FD}"/>
              </a:ext>
            </a:extLst>
          </p:cNvPr>
          <p:cNvCxnSpPr>
            <a:cxnSpLocks/>
          </p:cNvCxnSpPr>
          <p:nvPr/>
        </p:nvCxnSpPr>
        <p:spPr>
          <a:xfrm>
            <a:off x="520371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45EA9447-B3CD-1848-B3F7-E0FF4E449A42}"/>
              </a:ext>
            </a:extLst>
          </p:cNvPr>
          <p:cNvCxnSpPr>
            <a:cxnSpLocks/>
          </p:cNvCxnSpPr>
          <p:nvPr/>
        </p:nvCxnSpPr>
        <p:spPr>
          <a:xfrm>
            <a:off x="664834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31083247-44D1-F641-BFA3-AA876623634F}"/>
              </a:ext>
            </a:extLst>
          </p:cNvPr>
          <p:cNvCxnSpPr>
            <a:cxnSpLocks/>
          </p:cNvCxnSpPr>
          <p:nvPr/>
        </p:nvCxnSpPr>
        <p:spPr>
          <a:xfrm>
            <a:off x="3759085" y="686423"/>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08DCF2BA-D8DA-F642-81C9-EBD8C92F8502}"/>
              </a:ext>
            </a:extLst>
          </p:cNvPr>
          <p:cNvSpPr txBox="1"/>
          <p:nvPr/>
        </p:nvSpPr>
        <p:spPr>
          <a:xfrm>
            <a:off x="1192031" y="1239627"/>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高校生</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3CECD288-5BAE-9E40-8663-C16B8A5A1FE1}"/>
              </a:ext>
            </a:extLst>
          </p:cNvPr>
          <p:cNvSpPr txBox="1"/>
          <p:nvPr/>
        </p:nvSpPr>
        <p:spPr>
          <a:xfrm>
            <a:off x="2739255" y="1239627"/>
            <a:ext cx="595036"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親子</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CF638576-7408-DE4C-9ED0-64D22470CC38}"/>
              </a:ext>
            </a:extLst>
          </p:cNvPr>
          <p:cNvSpPr txBox="1"/>
          <p:nvPr/>
        </p:nvSpPr>
        <p:spPr>
          <a:xfrm>
            <a:off x="4081291" y="1239627"/>
            <a:ext cx="800219"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留学生</a:t>
            </a:r>
          </a:p>
        </p:txBody>
      </p:sp>
      <p:sp>
        <p:nvSpPr>
          <p:cNvPr id="35" name="テキスト ボックス 34">
            <a:extLst>
              <a:ext uri="{FF2B5EF4-FFF2-40B4-BE49-F238E27FC236}">
                <a16:creationId xmlns:a16="http://schemas.microsoft.com/office/drawing/2014/main" id="{711814E1-256A-C848-AE4A-A3E89670596D}"/>
              </a:ext>
            </a:extLst>
          </p:cNvPr>
          <p:cNvSpPr txBox="1"/>
          <p:nvPr/>
        </p:nvSpPr>
        <p:spPr>
          <a:xfrm>
            <a:off x="5525922" y="1239627"/>
            <a:ext cx="800219"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就活生</a:t>
            </a:r>
          </a:p>
        </p:txBody>
      </p:sp>
      <p:sp>
        <p:nvSpPr>
          <p:cNvPr id="38" name="テキスト ボックス 37">
            <a:extLst>
              <a:ext uri="{FF2B5EF4-FFF2-40B4-BE49-F238E27FC236}">
                <a16:creationId xmlns:a16="http://schemas.microsoft.com/office/drawing/2014/main" id="{D9474A30-0A35-5546-9BE3-595AB7508822}"/>
              </a:ext>
            </a:extLst>
          </p:cNvPr>
          <p:cNvSpPr txBox="1"/>
          <p:nvPr/>
        </p:nvSpPr>
        <p:spPr>
          <a:xfrm>
            <a:off x="6780147" y="993406"/>
            <a:ext cx="1210588" cy="830997"/>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学校を</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休んでいる</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生徒</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BB524292-7B3B-3E4B-AC2A-2B168BA7DF06}"/>
              </a:ext>
            </a:extLst>
          </p:cNvPr>
          <p:cNvSpPr txBox="1"/>
          <p:nvPr/>
        </p:nvSpPr>
        <p:spPr>
          <a:xfrm>
            <a:off x="1324189" y="2684584"/>
            <a:ext cx="595036"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早朝</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DDC69544-71CC-8048-8629-18062E07FAA4}"/>
              </a:ext>
            </a:extLst>
          </p:cNvPr>
          <p:cNvSpPr txBox="1"/>
          <p:nvPr/>
        </p:nvSpPr>
        <p:spPr>
          <a:xfrm>
            <a:off x="2534073" y="2684584"/>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登下校中</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ADB0F58D-31A8-B542-9FC2-EB1EFC0C7118}"/>
              </a:ext>
            </a:extLst>
          </p:cNvPr>
          <p:cNvSpPr txBox="1"/>
          <p:nvPr/>
        </p:nvSpPr>
        <p:spPr>
          <a:xfrm>
            <a:off x="4093613" y="2684584"/>
            <a:ext cx="800219"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就寝前</a:t>
            </a:r>
          </a:p>
        </p:txBody>
      </p:sp>
      <p:sp>
        <p:nvSpPr>
          <p:cNvPr id="50" name="テキスト ボックス 49">
            <a:extLst>
              <a:ext uri="{FF2B5EF4-FFF2-40B4-BE49-F238E27FC236}">
                <a16:creationId xmlns:a16="http://schemas.microsoft.com/office/drawing/2014/main" id="{86DDE6F9-0B39-F046-8939-EECC3FF3DCCC}"/>
              </a:ext>
            </a:extLst>
          </p:cNvPr>
          <p:cNvSpPr txBox="1"/>
          <p:nvPr/>
        </p:nvSpPr>
        <p:spPr>
          <a:xfrm>
            <a:off x="5423333" y="2684584"/>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テスト前</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5366D2E2-1205-2D4D-9ED0-8C4723C4FF41}"/>
              </a:ext>
            </a:extLst>
          </p:cNvPr>
          <p:cNvSpPr txBox="1"/>
          <p:nvPr/>
        </p:nvSpPr>
        <p:spPr>
          <a:xfrm>
            <a:off x="6970557" y="2684584"/>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夏休み</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テキスト ボックス 55">
            <a:extLst>
              <a:ext uri="{FF2B5EF4-FFF2-40B4-BE49-F238E27FC236}">
                <a16:creationId xmlns:a16="http://schemas.microsoft.com/office/drawing/2014/main" id="{C7CE7F79-610D-8F43-A635-8B2E0F39D408}"/>
              </a:ext>
            </a:extLst>
          </p:cNvPr>
          <p:cNvSpPr txBox="1"/>
          <p:nvPr/>
        </p:nvSpPr>
        <p:spPr>
          <a:xfrm>
            <a:off x="1324188" y="4129541"/>
            <a:ext cx="595036"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学校</a:t>
            </a:r>
          </a:p>
        </p:txBody>
      </p:sp>
      <p:sp>
        <p:nvSpPr>
          <p:cNvPr id="59" name="テキスト ボックス 58">
            <a:extLst>
              <a:ext uri="{FF2B5EF4-FFF2-40B4-BE49-F238E27FC236}">
                <a16:creationId xmlns:a16="http://schemas.microsoft.com/office/drawing/2014/main" id="{2B95DF23-4745-A148-9A16-36B70DC75822}"/>
              </a:ext>
            </a:extLst>
          </p:cNvPr>
          <p:cNvSpPr txBox="1"/>
          <p:nvPr/>
        </p:nvSpPr>
        <p:spPr>
          <a:xfrm>
            <a:off x="2534075" y="4129541"/>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勉強部屋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92BAA87C-687E-9E42-8E00-3E74B29FF76C}"/>
              </a:ext>
            </a:extLst>
          </p:cNvPr>
          <p:cNvSpPr txBox="1"/>
          <p:nvPr/>
        </p:nvSpPr>
        <p:spPr>
          <a:xfrm>
            <a:off x="4093611" y="4129541"/>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カフェ</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BA1A9D7E-D024-9B47-9B23-56C54A361A80}"/>
              </a:ext>
            </a:extLst>
          </p:cNvPr>
          <p:cNvSpPr txBox="1"/>
          <p:nvPr/>
        </p:nvSpPr>
        <p:spPr>
          <a:xfrm>
            <a:off x="5628516" y="4129541"/>
            <a:ext cx="595036"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バス</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558A396F-20F8-0348-BD5C-AA1DCFBFE606}"/>
              </a:ext>
            </a:extLst>
          </p:cNvPr>
          <p:cNvSpPr txBox="1"/>
          <p:nvPr/>
        </p:nvSpPr>
        <p:spPr>
          <a:xfrm>
            <a:off x="6970558" y="4129541"/>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お風呂</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9B42F02D-1458-084B-99B7-B63F73A669D2}"/>
              </a:ext>
            </a:extLst>
          </p:cNvPr>
          <p:cNvSpPr txBox="1"/>
          <p:nvPr/>
        </p:nvSpPr>
        <p:spPr>
          <a:xfrm>
            <a:off x="1119008" y="5574499"/>
            <a:ext cx="1005403"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勉強する</a:t>
            </a:r>
          </a:p>
        </p:txBody>
      </p:sp>
      <p:sp>
        <p:nvSpPr>
          <p:cNvPr id="74" name="テキスト ボックス 73">
            <a:extLst>
              <a:ext uri="{FF2B5EF4-FFF2-40B4-BE49-F238E27FC236}">
                <a16:creationId xmlns:a16="http://schemas.microsoft.com/office/drawing/2014/main" id="{3E7387B6-57C3-704C-9B9F-217C977389CC}"/>
              </a:ext>
            </a:extLst>
          </p:cNvPr>
          <p:cNvSpPr txBox="1"/>
          <p:nvPr/>
        </p:nvSpPr>
        <p:spPr>
          <a:xfrm>
            <a:off x="2739256" y="5574499"/>
            <a:ext cx="595035"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試す</a:t>
            </a:r>
          </a:p>
        </p:txBody>
      </p:sp>
      <p:sp>
        <p:nvSpPr>
          <p:cNvPr id="77" name="テキスト ボックス 76">
            <a:extLst>
              <a:ext uri="{FF2B5EF4-FFF2-40B4-BE49-F238E27FC236}">
                <a16:creationId xmlns:a16="http://schemas.microsoft.com/office/drawing/2014/main" id="{5B1B0470-623A-6B41-9949-E0F9C6725784}"/>
              </a:ext>
            </a:extLst>
          </p:cNvPr>
          <p:cNvSpPr txBox="1"/>
          <p:nvPr/>
        </p:nvSpPr>
        <p:spPr>
          <a:xfrm>
            <a:off x="3991018" y="5574499"/>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会話する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0" name="テキスト ボックス 79">
            <a:extLst>
              <a:ext uri="{FF2B5EF4-FFF2-40B4-BE49-F238E27FC236}">
                <a16:creationId xmlns:a16="http://schemas.microsoft.com/office/drawing/2014/main" id="{AD0B9727-8331-944A-8510-FC2C7E451461}"/>
              </a:ext>
            </a:extLst>
          </p:cNvPr>
          <p:cNvSpPr txBox="1"/>
          <p:nvPr/>
        </p:nvSpPr>
        <p:spPr>
          <a:xfrm>
            <a:off x="5423330" y="5574499"/>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質問する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01648071-92D9-5840-94AB-E2ED9BA32FE0}"/>
              </a:ext>
            </a:extLst>
          </p:cNvPr>
          <p:cNvSpPr txBox="1"/>
          <p:nvPr/>
        </p:nvSpPr>
        <p:spPr>
          <a:xfrm>
            <a:off x="6765373" y="5574499"/>
            <a:ext cx="1210588"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実力を測る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4" name="直線コネクタ 83">
            <a:extLst>
              <a:ext uri="{FF2B5EF4-FFF2-40B4-BE49-F238E27FC236}">
                <a16:creationId xmlns:a16="http://schemas.microsoft.com/office/drawing/2014/main" id="{EAE93A30-C395-8442-BE27-1987B936DC96}"/>
              </a:ext>
            </a:extLst>
          </p:cNvPr>
          <p:cNvCxnSpPr>
            <a:cxnSpLocks/>
          </p:cNvCxnSpPr>
          <p:nvPr/>
        </p:nvCxnSpPr>
        <p:spPr>
          <a:xfrm>
            <a:off x="8122536" y="701821"/>
            <a:ext cx="0" cy="5775717"/>
          </a:xfrm>
          <a:prstGeom prst="line">
            <a:avLst/>
          </a:prstGeom>
          <a:ln w="12700" cmpd="sng">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7" name="テキスト ボックス 86">
            <a:extLst>
              <a:ext uri="{FF2B5EF4-FFF2-40B4-BE49-F238E27FC236}">
                <a16:creationId xmlns:a16="http://schemas.microsoft.com/office/drawing/2014/main" id="{5E050FDC-E3BF-6E4A-AD41-FADC9F83DCAF}"/>
              </a:ext>
            </a:extLst>
          </p:cNvPr>
          <p:cNvSpPr txBox="1"/>
          <p:nvPr/>
        </p:nvSpPr>
        <p:spPr>
          <a:xfrm>
            <a:off x="8547339" y="1239627"/>
            <a:ext cx="595036"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先生</a:t>
            </a:r>
          </a:p>
        </p:txBody>
      </p:sp>
      <p:sp>
        <p:nvSpPr>
          <p:cNvPr id="90" name="テキスト ボックス 89">
            <a:extLst>
              <a:ext uri="{FF2B5EF4-FFF2-40B4-BE49-F238E27FC236}">
                <a16:creationId xmlns:a16="http://schemas.microsoft.com/office/drawing/2014/main" id="{AB983EBB-87C3-4145-A01E-AFEE47DF3712}"/>
              </a:ext>
            </a:extLst>
          </p:cNvPr>
          <p:cNvSpPr txBox="1"/>
          <p:nvPr/>
        </p:nvSpPr>
        <p:spPr>
          <a:xfrm>
            <a:off x="8444749" y="2684584"/>
            <a:ext cx="800219"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勉強中</a:t>
            </a:r>
          </a:p>
        </p:txBody>
      </p:sp>
      <p:sp>
        <p:nvSpPr>
          <p:cNvPr id="93" name="テキスト ボックス 92">
            <a:extLst>
              <a:ext uri="{FF2B5EF4-FFF2-40B4-BE49-F238E27FC236}">
                <a16:creationId xmlns:a16="http://schemas.microsoft.com/office/drawing/2014/main" id="{AE30655B-B501-B140-A104-AA7F1C9B3C7F}"/>
              </a:ext>
            </a:extLst>
          </p:cNvPr>
          <p:cNvSpPr txBox="1"/>
          <p:nvPr/>
        </p:nvSpPr>
        <p:spPr>
          <a:xfrm>
            <a:off x="8547340" y="4129541"/>
            <a:ext cx="595035"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公園</a:t>
            </a:r>
          </a:p>
        </p:txBody>
      </p:sp>
      <p:sp>
        <p:nvSpPr>
          <p:cNvPr id="96" name="テキスト ボックス 95">
            <a:extLst>
              <a:ext uri="{FF2B5EF4-FFF2-40B4-BE49-F238E27FC236}">
                <a16:creationId xmlns:a16="http://schemas.microsoft.com/office/drawing/2014/main" id="{92289AA5-2C06-6648-BE25-1A773D931274}"/>
              </a:ext>
            </a:extLst>
          </p:cNvPr>
          <p:cNvSpPr txBox="1"/>
          <p:nvPr/>
        </p:nvSpPr>
        <p:spPr>
          <a:xfrm>
            <a:off x="8342154" y="5574499"/>
            <a:ext cx="1005403"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交換する</a:t>
            </a:r>
          </a:p>
        </p:txBody>
      </p:sp>
    </p:spTree>
    <p:extLst>
      <p:ext uri="{BB962C8B-B14F-4D97-AF65-F5344CB8AC3E}">
        <p14:creationId xmlns:p14="http://schemas.microsoft.com/office/powerpoint/2010/main" val="1345995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テキスト ボックス 41">
            <a:extLst>
              <a:ext uri="{FF2B5EF4-FFF2-40B4-BE49-F238E27FC236}">
                <a16:creationId xmlns:a16="http://schemas.microsoft.com/office/drawing/2014/main" id="{7584913A-E9AD-8448-B465-BEC8F71A5AFD}"/>
              </a:ext>
            </a:extLst>
          </p:cNvPr>
          <p:cNvSpPr txBox="1"/>
          <p:nvPr/>
        </p:nvSpPr>
        <p:spPr>
          <a:xfrm>
            <a:off x="414532" y="762200"/>
            <a:ext cx="1915909" cy="230832"/>
          </a:xfrm>
          <a:prstGeom prst="rect">
            <a:avLst/>
          </a:prstGeom>
          <a:noFill/>
        </p:spPr>
        <p:txBody>
          <a:bodyPr wrap="none" rtlCol="0">
            <a:spAutoFit/>
          </a:bodyPr>
          <a:lstStyle/>
          <a:p>
            <a:r>
              <a:rPr kumimoji="1" lang="ja-JP" altLang="en-US" sz="900" dirty="0">
                <a:solidFill>
                  <a:srgbClr val="404040"/>
                </a:solidFill>
                <a:latin typeface="Meiryo" panose="020B0604030504040204" pitchFamily="34" charset="-128"/>
                <a:ea typeface="Meiryo" panose="020B0604030504040204" pitchFamily="34" charset="-128"/>
                <a:cs typeface="メイリオ"/>
              </a:rPr>
              <a:t>テーマ（キーワードやアイデア）</a:t>
            </a:r>
            <a:endParaRPr kumimoji="1" lang="ja-JP" altLang="en-US" sz="1100" dirty="0">
              <a:solidFill>
                <a:srgbClr val="404040"/>
              </a:solidFill>
              <a:latin typeface="Meiryo" panose="020B0604030504040204" pitchFamily="34" charset="-128"/>
              <a:ea typeface="Meiryo" panose="020B0604030504040204" pitchFamily="34" charset="-128"/>
              <a:cs typeface="メイリオ"/>
            </a:endParaRPr>
          </a:p>
        </p:txBody>
      </p:sp>
      <p:cxnSp>
        <p:nvCxnSpPr>
          <p:cNvPr id="70" name="直線コネクタ 69"/>
          <p:cNvCxnSpPr/>
          <p:nvPr/>
        </p:nvCxnSpPr>
        <p:spPr>
          <a:xfrm>
            <a:off x="3417833" y="1721797"/>
            <a:ext cx="1" cy="47684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347502" y="3311282"/>
            <a:ext cx="922121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p:cNvCxnSpPr/>
          <p:nvPr/>
        </p:nvCxnSpPr>
        <p:spPr>
          <a:xfrm>
            <a:off x="337288" y="4900767"/>
            <a:ext cx="922121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6488165" y="1721797"/>
            <a:ext cx="1" cy="47684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3417835" y="3423521"/>
            <a:ext cx="3070333"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縮小してみたらどうか？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4" name="テキスト ボックス 33"/>
          <p:cNvSpPr txBox="1"/>
          <p:nvPr/>
        </p:nvSpPr>
        <p:spPr>
          <a:xfrm>
            <a:off x="3417835" y="5007397"/>
            <a:ext cx="3070330"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逆転させてみたらどうか？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5" name="テキスト ボックス 34"/>
          <p:cNvSpPr txBox="1"/>
          <p:nvPr/>
        </p:nvSpPr>
        <p:spPr>
          <a:xfrm>
            <a:off x="3417835" y="1828427"/>
            <a:ext cx="3070330"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応用してみたらどうか？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p:cNvSpPr txBox="1"/>
          <p:nvPr/>
        </p:nvSpPr>
        <p:spPr>
          <a:xfrm>
            <a:off x="347502" y="1829486"/>
            <a:ext cx="3070333"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転用してみたらどうか？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p:cNvSpPr txBox="1"/>
          <p:nvPr/>
        </p:nvSpPr>
        <p:spPr>
          <a:xfrm>
            <a:off x="6488168" y="1829486"/>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変更してみたらどうか？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p:cNvSpPr txBox="1"/>
          <p:nvPr/>
        </p:nvSpPr>
        <p:spPr>
          <a:xfrm>
            <a:off x="6488165" y="3423717"/>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代用してみたらどうか？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p:cNvSpPr txBox="1"/>
          <p:nvPr/>
        </p:nvSpPr>
        <p:spPr>
          <a:xfrm>
            <a:off x="347502" y="3428205"/>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拡大してみたらどうか？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p:cNvSpPr txBox="1"/>
          <p:nvPr/>
        </p:nvSpPr>
        <p:spPr>
          <a:xfrm>
            <a:off x="357718" y="5007533"/>
            <a:ext cx="3060117" cy="302400"/>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置き換えてみたらどうか？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p:cNvSpPr txBox="1"/>
          <p:nvPr/>
        </p:nvSpPr>
        <p:spPr>
          <a:xfrm>
            <a:off x="6489045" y="5007533"/>
            <a:ext cx="3070330" cy="286232"/>
          </a:xfrm>
          <a:prstGeom prst="rect">
            <a:avLst/>
          </a:prstGeom>
          <a:noFill/>
        </p:spPr>
        <p:txBody>
          <a:bodyPr wrap="square" rtlCol="0" anchor="t">
            <a:spAutoFit/>
          </a:bodyPr>
          <a:lstStyle/>
          <a:p>
            <a:pPr algn="ctr">
              <a:lnSpc>
                <a:spcPct val="120000"/>
              </a:lnSpc>
            </a:pPr>
            <a:r>
              <a:rPr lang="ja-JP" altLang="en-US" sz="1050" dirty="0">
                <a:solidFill>
                  <a:schemeClr val="tx1">
                    <a:lumMod val="75000"/>
                    <a:lumOff val="25000"/>
                  </a:schemeClr>
                </a:solidFill>
                <a:latin typeface="Meiryo" panose="020B0604030504040204" pitchFamily="34" charset="-128"/>
                <a:ea typeface="Meiryo" panose="020B0604030504040204" pitchFamily="34" charset="-128"/>
                <a:cs typeface="メイリオ"/>
              </a:rPr>
              <a:t>結合してみたらどうか？</a:t>
            </a:r>
            <a:endParaRPr lang="en-US" altLang="ja-JP" sz="105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0" name="テキスト ボックス 49">
            <a:extLst>
              <a:ext uri="{FF2B5EF4-FFF2-40B4-BE49-F238E27FC236}">
                <a16:creationId xmlns:a16="http://schemas.microsoft.com/office/drawing/2014/main" id="{57931EA0-9F2D-8345-999F-6529CBE72734}"/>
              </a:ext>
            </a:extLst>
          </p:cNvPr>
          <p:cNvSpPr txBox="1"/>
          <p:nvPr/>
        </p:nvSpPr>
        <p:spPr>
          <a:xfrm>
            <a:off x="463308" y="238540"/>
            <a:ext cx="249780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26_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オズボーンのチェックリスト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1" name="角丸四角形 60">
            <a:extLst>
              <a:ext uri="{FF2B5EF4-FFF2-40B4-BE49-F238E27FC236}">
                <a16:creationId xmlns:a16="http://schemas.microsoft.com/office/drawing/2014/main" id="{C411DA9A-22B8-5545-96A9-78902A301286}"/>
              </a:ext>
            </a:extLst>
          </p:cNvPr>
          <p:cNvSpPr/>
          <p:nvPr/>
        </p:nvSpPr>
        <p:spPr>
          <a:xfrm>
            <a:off x="341815" y="686619"/>
            <a:ext cx="9231426" cy="78108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62" name="角丸四角形 61">
            <a:extLst>
              <a:ext uri="{FF2B5EF4-FFF2-40B4-BE49-F238E27FC236}">
                <a16:creationId xmlns:a16="http://schemas.microsoft.com/office/drawing/2014/main" id="{FA7F06D1-74FA-2340-8B9E-556B01E377A9}"/>
              </a:ext>
            </a:extLst>
          </p:cNvPr>
          <p:cNvSpPr/>
          <p:nvPr/>
        </p:nvSpPr>
        <p:spPr>
          <a:xfrm>
            <a:off x="341815" y="1721796"/>
            <a:ext cx="9231426" cy="476845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9" name="テキスト ボックス 18">
            <a:extLst>
              <a:ext uri="{FF2B5EF4-FFF2-40B4-BE49-F238E27FC236}">
                <a16:creationId xmlns:a16="http://schemas.microsoft.com/office/drawing/2014/main" id="{6FA8203B-2D49-A04E-8DC8-AA674C4726A6}"/>
              </a:ext>
            </a:extLst>
          </p:cNvPr>
          <p:cNvSpPr txBox="1"/>
          <p:nvPr/>
        </p:nvSpPr>
        <p:spPr>
          <a:xfrm>
            <a:off x="4547869" y="907785"/>
            <a:ext cx="800219" cy="338554"/>
          </a:xfrm>
          <a:prstGeom prst="rect">
            <a:avLst/>
          </a:prstGeom>
          <a:noFill/>
        </p:spPr>
        <p:txBody>
          <a:bodyPr wrap="none" rtlCol="0" anchor="ctr">
            <a:spAutoFit/>
          </a:bodyPr>
          <a:lstStyle/>
          <a:p>
            <a:pPr algn="ctr"/>
            <a:r>
              <a:rPr kumimoji="1" lang="ja-JP" altLang="en-US" sz="1600" dirty="0">
                <a:solidFill>
                  <a:srgbClr val="404040"/>
                </a:solidFill>
                <a:latin typeface="Meiryo" panose="020B0604030504040204" pitchFamily="34" charset="-128"/>
                <a:ea typeface="Meiryo" panose="020B0604030504040204" pitchFamily="34" charset="-128"/>
                <a:cs typeface="メイリオ"/>
              </a:rPr>
              <a:t>映画館</a:t>
            </a:r>
            <a:endParaRPr kumimoji="1" lang="ja-JP" altLang="en-US" sz="2400" dirty="0">
              <a:solidFill>
                <a:srgbClr val="404040"/>
              </a:solidFill>
              <a:latin typeface="Meiryo" panose="020B0604030504040204" pitchFamily="34" charset="-128"/>
              <a:ea typeface="Meiryo" panose="020B0604030504040204" pitchFamily="34" charset="-128"/>
              <a:cs typeface="メイリオ"/>
            </a:endParaRPr>
          </a:p>
        </p:txBody>
      </p:sp>
      <p:sp>
        <p:nvSpPr>
          <p:cNvPr id="20" name="テキスト ボックス 19">
            <a:extLst>
              <a:ext uri="{FF2B5EF4-FFF2-40B4-BE49-F238E27FC236}">
                <a16:creationId xmlns:a16="http://schemas.microsoft.com/office/drawing/2014/main" id="{7A27DF8B-2668-BF4E-976D-966068CE640E}"/>
              </a:ext>
            </a:extLst>
          </p:cNvPr>
          <p:cNvSpPr txBox="1"/>
          <p:nvPr/>
        </p:nvSpPr>
        <p:spPr>
          <a:xfrm>
            <a:off x="481227" y="2136996"/>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映画館でファッションショー</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映画館でプレゼンイベント</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教材として映画コンテンツを使う</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1" name="テキスト ボックス 20">
            <a:extLst>
              <a:ext uri="{FF2B5EF4-FFF2-40B4-BE49-F238E27FC236}">
                <a16:creationId xmlns:a16="http://schemas.microsoft.com/office/drawing/2014/main" id="{C1904D0E-4232-2641-A461-A93ED24294C4}"/>
              </a:ext>
            </a:extLst>
          </p:cNvPr>
          <p:cNvSpPr txBox="1"/>
          <p:nvPr/>
        </p:nvSpPr>
        <p:spPr>
          <a:xfrm>
            <a:off x="3551559" y="2136996"/>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本のように個人がもっと映画を制作できるようにする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映画館限定のマッチングサービス</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7DE1E22D-724C-0341-9375-F0E4BD30B6EF}"/>
              </a:ext>
            </a:extLst>
          </p:cNvPr>
          <p:cNvSpPr txBox="1"/>
          <p:nvPr/>
        </p:nvSpPr>
        <p:spPr>
          <a:xfrm>
            <a:off x="6621891" y="2136996"/>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映画館でドラマを上映する</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過去の作品も上映できないか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定額制にしてみる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3" name="テキスト ボックス 22">
            <a:extLst>
              <a:ext uri="{FF2B5EF4-FFF2-40B4-BE49-F238E27FC236}">
                <a16:creationId xmlns:a16="http://schemas.microsoft.com/office/drawing/2014/main" id="{C8531A72-726F-084D-BAC9-5C27102E70EF}"/>
              </a:ext>
            </a:extLst>
          </p:cNvPr>
          <p:cNvSpPr txBox="1"/>
          <p:nvPr/>
        </p:nvSpPr>
        <p:spPr>
          <a:xfrm>
            <a:off x="481227" y="3726481"/>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en-US" altLang="ja-JP" sz="1200" dirty="0">
                <a:solidFill>
                  <a:srgbClr val="404040"/>
                </a:solidFill>
                <a:latin typeface="Meiryo" panose="020B0604030504040204" pitchFamily="34" charset="-128"/>
                <a:ea typeface="Meiryo" panose="020B0604030504040204" pitchFamily="34" charset="-128"/>
                <a:cs typeface="メイリオ"/>
              </a:rPr>
              <a:t>24</a:t>
            </a:r>
            <a:r>
              <a:rPr kumimoji="1" lang="ja-JP" altLang="en-US" sz="1200" dirty="0">
                <a:solidFill>
                  <a:srgbClr val="404040"/>
                </a:solidFill>
                <a:latin typeface="Meiryo" panose="020B0604030504040204" pitchFamily="34" charset="-128"/>
                <a:ea typeface="Meiryo" panose="020B0604030504040204" pitchFamily="34" charset="-128"/>
                <a:cs typeface="メイリオ"/>
              </a:rPr>
              <a:t>時間オープンの映画館</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上映する映画の種類を</a:t>
            </a:r>
            <a:r>
              <a:rPr lang="en-US" altLang="ja-JP" sz="1200" dirty="0">
                <a:solidFill>
                  <a:srgbClr val="404040"/>
                </a:solidFill>
                <a:latin typeface="Meiryo" panose="020B0604030504040204" pitchFamily="34" charset="-128"/>
                <a:ea typeface="Meiryo" panose="020B0604030504040204" pitchFamily="34" charset="-128"/>
                <a:cs typeface="メイリオ"/>
              </a:rPr>
              <a:t>2</a:t>
            </a:r>
            <a:r>
              <a:rPr lang="ja-JP" altLang="en-US" sz="1200" dirty="0">
                <a:solidFill>
                  <a:srgbClr val="404040"/>
                </a:solidFill>
                <a:latin typeface="Meiryo" panose="020B0604030504040204" pitchFamily="34" charset="-128"/>
                <a:ea typeface="Meiryo" panose="020B0604030504040204" pitchFamily="34" charset="-128"/>
                <a:cs typeface="メイリオ"/>
              </a:rPr>
              <a:t>倍にする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子供用のスクリーンを作る</a:t>
            </a:r>
            <a:endParaRPr kumimoji="1" lang="ja-JP" altLang="en-US" dirty="0">
              <a:solidFill>
                <a:srgbClr val="404040"/>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301B5209-8DDE-1340-BF60-12F886DF24DE}"/>
              </a:ext>
            </a:extLst>
          </p:cNvPr>
          <p:cNvSpPr txBox="1"/>
          <p:nvPr/>
        </p:nvSpPr>
        <p:spPr>
          <a:xfrm>
            <a:off x="3551559" y="3726481"/>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カラオケボックス並みのサイズ</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放映ジャンルを特化する</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イスをなくして寝転ぶ</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C5E28A12-A65C-5D4D-967A-77AEFA9DCFED}"/>
              </a:ext>
            </a:extLst>
          </p:cNvPr>
          <p:cNvSpPr txBox="1"/>
          <p:nvPr/>
        </p:nvSpPr>
        <p:spPr>
          <a:xfrm>
            <a:off x="6621891" y="3726481"/>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公園の壁で上映</a:t>
            </a:r>
            <a:r>
              <a:rPr lang="ja-JP" altLang="en-US" sz="1200" dirty="0">
                <a:solidFill>
                  <a:srgbClr val="404040"/>
                </a:solidFill>
                <a:latin typeface="Meiryo" panose="020B0604030504040204" pitchFamily="34" charset="-128"/>
                <a:ea typeface="Meiryo" panose="020B0604030504040204" pitchFamily="34" charset="-128"/>
                <a:cs typeface="メイリオ"/>
              </a:rPr>
              <a:t>する</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スマホで上映する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コンサートホールで上映する</a:t>
            </a:r>
            <a:endParaRPr kumimoji="1" lang="ja-JP" altLang="en-US" dirty="0">
              <a:solidFill>
                <a:srgbClr val="404040"/>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D4103CAE-640C-C542-872C-13BD224A7AEF}"/>
              </a:ext>
            </a:extLst>
          </p:cNvPr>
          <p:cNvSpPr txBox="1"/>
          <p:nvPr/>
        </p:nvSpPr>
        <p:spPr>
          <a:xfrm>
            <a:off x="481227" y="5315967"/>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これから制作する映画についてのトークイベントを開催</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早朝ショー</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4D98DE60-F494-2B45-93A7-FF8D8F6CA154}"/>
              </a:ext>
            </a:extLst>
          </p:cNvPr>
          <p:cNvSpPr txBox="1"/>
          <p:nvPr/>
        </p:nvSpPr>
        <p:spPr>
          <a:xfrm>
            <a:off x="3551559" y="5315967"/>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映画をお客様に作ってもらう</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明るい空間で話しながら見る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投げ銭式にしてみる</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0A795190-363F-184B-B8FA-824BD023DDC3}"/>
              </a:ext>
            </a:extLst>
          </p:cNvPr>
          <p:cNvSpPr txBox="1"/>
          <p:nvPr/>
        </p:nvSpPr>
        <p:spPr>
          <a:xfrm>
            <a:off x="6621891" y="5315967"/>
            <a:ext cx="2802882" cy="646331"/>
          </a:xfrm>
          <a:prstGeom prst="rect">
            <a:avLst/>
          </a:prstGeom>
          <a:noFill/>
        </p:spPr>
        <p:txBody>
          <a:bodyPr wrap="square" rtlCol="0" anchor="t">
            <a:spAutoFit/>
          </a:bodyPr>
          <a:lstStyle/>
          <a:p>
            <a:pPr marL="171450" indent="-171450">
              <a:buFont typeface="Arial" panose="020B0604020202020204" pitchFamily="34" charset="0"/>
              <a:buChar char="•"/>
            </a:pPr>
            <a:r>
              <a:rPr kumimoji="1" lang="ja-JP" altLang="en-US" sz="1200" dirty="0">
                <a:solidFill>
                  <a:srgbClr val="404040"/>
                </a:solidFill>
                <a:latin typeface="Meiryo" panose="020B0604030504040204" pitchFamily="34" charset="-128"/>
                <a:ea typeface="Meiryo" panose="020B0604030504040204" pitchFamily="34" charset="-128"/>
                <a:cs typeface="メイリオ"/>
              </a:rPr>
              <a:t>カフェと併設の映画館</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kumimoji="1" lang="en-US" altLang="ja-JP" sz="1200" dirty="0">
                <a:solidFill>
                  <a:srgbClr val="404040"/>
                </a:solidFill>
                <a:latin typeface="Meiryo" panose="020B0604030504040204" pitchFamily="34" charset="-128"/>
                <a:ea typeface="Meiryo" panose="020B0604030504040204" pitchFamily="34" charset="-128"/>
                <a:cs typeface="メイリオ"/>
              </a:rPr>
              <a:t>DVD</a:t>
            </a:r>
            <a:r>
              <a:rPr kumimoji="1" lang="ja-JP" altLang="en-US" sz="1200" dirty="0">
                <a:solidFill>
                  <a:srgbClr val="404040"/>
                </a:solidFill>
                <a:latin typeface="Meiryo" panose="020B0604030504040204" pitchFamily="34" charset="-128"/>
                <a:ea typeface="Meiryo" panose="020B0604030504040204" pitchFamily="34" charset="-128"/>
                <a:cs typeface="メイリオ"/>
              </a:rPr>
              <a:t>ショップと併設</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marL="171450" indent="-171450">
              <a:buFont typeface="Arial" panose="020B0604020202020204" pitchFamily="34" charset="0"/>
              <a:buChar char="•"/>
            </a:pPr>
            <a:r>
              <a:rPr lang="ja-JP" altLang="en-US" sz="1200" dirty="0">
                <a:solidFill>
                  <a:srgbClr val="404040"/>
                </a:solidFill>
                <a:latin typeface="Meiryo" panose="020B0604030504040204" pitchFamily="34" charset="-128"/>
                <a:ea typeface="Meiryo" panose="020B0604030504040204" pitchFamily="34" charset="-128"/>
                <a:cs typeface="メイリオ"/>
              </a:rPr>
              <a:t>映画館と動画配信サービスが連携</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Tree>
    <p:extLst>
      <p:ext uri="{BB962C8B-B14F-4D97-AF65-F5344CB8AC3E}">
        <p14:creationId xmlns:p14="http://schemas.microsoft.com/office/powerpoint/2010/main" val="3922560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角丸四角形 105">
            <a:extLst>
              <a:ext uri="{FF2B5EF4-FFF2-40B4-BE49-F238E27FC236}">
                <a16:creationId xmlns:a16="http://schemas.microsoft.com/office/drawing/2014/main" id="{210F868D-EF5B-C540-AC60-B6B057F48914}"/>
              </a:ext>
            </a:extLst>
          </p:cNvPr>
          <p:cNvSpPr/>
          <p:nvPr/>
        </p:nvSpPr>
        <p:spPr>
          <a:xfrm>
            <a:off x="341815" y="921709"/>
            <a:ext cx="9231426" cy="720054"/>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54" name="テキスト ボックス 53">
            <a:extLst>
              <a:ext uri="{FF2B5EF4-FFF2-40B4-BE49-F238E27FC236}">
                <a16:creationId xmlns:a16="http://schemas.microsoft.com/office/drawing/2014/main" id="{6354BB97-4CDF-9548-8D1B-B5874F71BDF5}"/>
              </a:ext>
            </a:extLst>
          </p:cNvPr>
          <p:cNvSpPr txBox="1"/>
          <p:nvPr/>
        </p:nvSpPr>
        <p:spPr>
          <a:xfrm>
            <a:off x="337287" y="686390"/>
            <a:ext cx="492443" cy="215444"/>
          </a:xfrm>
          <a:prstGeom prst="rect">
            <a:avLst/>
          </a:prstGeom>
          <a:noFill/>
        </p:spPr>
        <p:txBody>
          <a:bodyPr wrap="none" rtlCol="0">
            <a:spAutoFit/>
          </a:bodyPr>
          <a:lstStyle/>
          <a:p>
            <a:r>
              <a:rPr kumimoji="1" lang="ja-JP" altLang="en-US" sz="800" dirty="0">
                <a:solidFill>
                  <a:srgbClr val="404040"/>
                </a:solidFill>
                <a:latin typeface="メイリオ"/>
                <a:ea typeface="メイリオ"/>
                <a:cs typeface="メイリオ"/>
              </a:rPr>
              <a:t>テーマ</a:t>
            </a:r>
            <a:endParaRPr kumimoji="1" lang="ja-JP" altLang="en-US" sz="1050" dirty="0">
              <a:solidFill>
                <a:srgbClr val="404040"/>
              </a:solidFill>
              <a:latin typeface="メイリオ"/>
              <a:ea typeface="メイリオ"/>
              <a:cs typeface="メイリオ"/>
            </a:endParaRPr>
          </a:p>
        </p:txBody>
      </p:sp>
      <p:sp>
        <p:nvSpPr>
          <p:cNvPr id="73" name="テキスト ボックス 72">
            <a:extLst>
              <a:ext uri="{FF2B5EF4-FFF2-40B4-BE49-F238E27FC236}">
                <a16:creationId xmlns:a16="http://schemas.microsoft.com/office/drawing/2014/main" id="{0964F218-7C71-2042-B47D-6FDB8AC12EA6}"/>
              </a:ext>
            </a:extLst>
          </p:cNvPr>
          <p:cNvSpPr txBox="1"/>
          <p:nvPr/>
        </p:nvSpPr>
        <p:spPr>
          <a:xfrm>
            <a:off x="337287" y="1806513"/>
            <a:ext cx="1107996" cy="215444"/>
          </a:xfrm>
          <a:prstGeom prst="rect">
            <a:avLst/>
          </a:prstGeom>
          <a:noFill/>
        </p:spPr>
        <p:txBody>
          <a:bodyPr wrap="none" rtlCol="0">
            <a:spAutoFit/>
          </a:bodyPr>
          <a:lstStyle/>
          <a:p>
            <a:r>
              <a:rPr lang="ja-JP" altLang="en-US" sz="800" dirty="0">
                <a:solidFill>
                  <a:srgbClr val="404040"/>
                </a:solidFill>
                <a:latin typeface="メイリオ"/>
                <a:ea typeface="メイリオ"/>
                <a:cs typeface="メイリオ"/>
              </a:rPr>
              <a:t>ビジュアルイメージ</a:t>
            </a:r>
            <a:endParaRPr kumimoji="1" lang="ja-JP" altLang="en-US" sz="1050" dirty="0">
              <a:solidFill>
                <a:srgbClr val="404040"/>
              </a:solidFill>
              <a:latin typeface="メイリオ"/>
              <a:ea typeface="メイリオ"/>
              <a:cs typeface="メイリオ"/>
            </a:endParaRPr>
          </a:p>
        </p:txBody>
      </p:sp>
      <p:cxnSp>
        <p:nvCxnSpPr>
          <p:cNvPr id="109" name="直線コネクタ 108">
            <a:extLst>
              <a:ext uri="{FF2B5EF4-FFF2-40B4-BE49-F238E27FC236}">
                <a16:creationId xmlns:a16="http://schemas.microsoft.com/office/drawing/2014/main" id="{A0D63AAD-A6F9-2E4F-A240-26F3391FB91A}"/>
              </a:ext>
            </a:extLst>
          </p:cNvPr>
          <p:cNvCxnSpPr/>
          <p:nvPr/>
        </p:nvCxnSpPr>
        <p:spPr>
          <a:xfrm>
            <a:off x="5093470" y="5102029"/>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5D8C997E-0006-6844-91C6-9050C54E3948}"/>
              </a:ext>
            </a:extLst>
          </p:cNvPr>
          <p:cNvCxnSpPr/>
          <p:nvPr/>
        </p:nvCxnSpPr>
        <p:spPr>
          <a:xfrm>
            <a:off x="5093470" y="5379673"/>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1" name="直線コネクタ 110">
            <a:extLst>
              <a:ext uri="{FF2B5EF4-FFF2-40B4-BE49-F238E27FC236}">
                <a16:creationId xmlns:a16="http://schemas.microsoft.com/office/drawing/2014/main" id="{7AD3DB28-F0E1-9E44-A688-EDF5542BF91A}"/>
              </a:ext>
            </a:extLst>
          </p:cNvPr>
          <p:cNvCxnSpPr/>
          <p:nvPr/>
        </p:nvCxnSpPr>
        <p:spPr>
          <a:xfrm>
            <a:off x="5093470" y="5657317"/>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a:extLst>
              <a:ext uri="{FF2B5EF4-FFF2-40B4-BE49-F238E27FC236}">
                <a16:creationId xmlns:a16="http://schemas.microsoft.com/office/drawing/2014/main" id="{90E8566F-5058-C643-924E-E45B2F9DFD3E}"/>
              </a:ext>
            </a:extLst>
          </p:cNvPr>
          <p:cNvCxnSpPr/>
          <p:nvPr/>
        </p:nvCxnSpPr>
        <p:spPr>
          <a:xfrm>
            <a:off x="5093470" y="5934961"/>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9D3A902E-6E22-EB49-A354-9ECDB2C64E50}"/>
              </a:ext>
            </a:extLst>
          </p:cNvPr>
          <p:cNvCxnSpPr/>
          <p:nvPr/>
        </p:nvCxnSpPr>
        <p:spPr>
          <a:xfrm>
            <a:off x="5093470" y="621260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a:extLst>
              <a:ext uri="{FF2B5EF4-FFF2-40B4-BE49-F238E27FC236}">
                <a16:creationId xmlns:a16="http://schemas.microsoft.com/office/drawing/2014/main" id="{104DCA1F-CE66-F449-B03B-881D8E6E84B7}"/>
              </a:ext>
            </a:extLst>
          </p:cNvPr>
          <p:cNvSpPr txBox="1"/>
          <p:nvPr/>
        </p:nvSpPr>
        <p:spPr>
          <a:xfrm>
            <a:off x="5093470" y="1809143"/>
            <a:ext cx="902811" cy="215444"/>
          </a:xfrm>
          <a:prstGeom prst="rect">
            <a:avLst/>
          </a:prstGeom>
          <a:noFill/>
        </p:spPr>
        <p:txBody>
          <a:bodyPr wrap="none" rtlCol="0">
            <a:spAutoFit/>
          </a:bodyPr>
          <a:lstStyle/>
          <a:p>
            <a:r>
              <a:rPr kumimoji="1" lang="ja-JP" altLang="en-US" sz="800" dirty="0">
                <a:solidFill>
                  <a:srgbClr val="404040"/>
                </a:solidFill>
                <a:latin typeface="メイリオ"/>
                <a:ea typeface="メイリオ"/>
                <a:cs typeface="メイリオ"/>
              </a:rPr>
              <a:t>アイデアの概要</a:t>
            </a:r>
            <a:endParaRPr kumimoji="1" lang="ja-JP" altLang="en-US" sz="1050" dirty="0">
              <a:solidFill>
                <a:srgbClr val="404040"/>
              </a:solidFill>
              <a:latin typeface="メイリオ"/>
              <a:ea typeface="メイリオ"/>
              <a:cs typeface="メイリオ"/>
            </a:endParaRPr>
          </a:p>
        </p:txBody>
      </p:sp>
      <p:cxnSp>
        <p:nvCxnSpPr>
          <p:cNvPr id="107" name="直線コネクタ 106">
            <a:extLst>
              <a:ext uri="{FF2B5EF4-FFF2-40B4-BE49-F238E27FC236}">
                <a16:creationId xmlns:a16="http://schemas.microsoft.com/office/drawing/2014/main" id="{19A56D61-BF1F-1342-9417-92F56C76BE02}"/>
              </a:ext>
            </a:extLst>
          </p:cNvPr>
          <p:cNvCxnSpPr/>
          <p:nvPr/>
        </p:nvCxnSpPr>
        <p:spPr>
          <a:xfrm>
            <a:off x="5093471" y="4824385"/>
            <a:ext cx="4475243" cy="0"/>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7C02602A-DE7A-8245-ACA3-0555F5D374CE}"/>
              </a:ext>
            </a:extLst>
          </p:cNvPr>
          <p:cNvCxnSpPr>
            <a:cxnSpLocks/>
          </p:cNvCxnSpPr>
          <p:nvPr/>
        </p:nvCxnSpPr>
        <p:spPr>
          <a:xfrm>
            <a:off x="5844348" y="4824385"/>
            <a:ext cx="0" cy="1665867"/>
          </a:xfrm>
          <a:prstGeom prst="line">
            <a:avLst/>
          </a:prstGeom>
          <a:ln w="1270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18" name="テキスト ボックス 117">
            <a:extLst>
              <a:ext uri="{FF2B5EF4-FFF2-40B4-BE49-F238E27FC236}">
                <a16:creationId xmlns:a16="http://schemas.microsoft.com/office/drawing/2014/main" id="{9D2EEBF6-CF10-9342-B087-FE1DC396C78F}"/>
              </a:ext>
            </a:extLst>
          </p:cNvPr>
          <p:cNvSpPr txBox="1"/>
          <p:nvPr/>
        </p:nvSpPr>
        <p:spPr>
          <a:xfrm>
            <a:off x="5093470" y="4855485"/>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When</a:t>
            </a:r>
            <a:endParaRPr kumimoji="1" lang="ja-JP" altLang="en-US" sz="1050" dirty="0">
              <a:solidFill>
                <a:srgbClr val="404040"/>
              </a:solidFill>
              <a:latin typeface="メイリオ"/>
              <a:ea typeface="メイリオ"/>
              <a:cs typeface="メイリオ"/>
            </a:endParaRPr>
          </a:p>
        </p:txBody>
      </p:sp>
      <p:sp>
        <p:nvSpPr>
          <p:cNvPr id="120" name="テキスト ボックス 119">
            <a:extLst>
              <a:ext uri="{FF2B5EF4-FFF2-40B4-BE49-F238E27FC236}">
                <a16:creationId xmlns:a16="http://schemas.microsoft.com/office/drawing/2014/main" id="{96318A6E-166B-8D4F-9B38-B7F27B43D6E4}"/>
              </a:ext>
            </a:extLst>
          </p:cNvPr>
          <p:cNvSpPr txBox="1"/>
          <p:nvPr/>
        </p:nvSpPr>
        <p:spPr>
          <a:xfrm>
            <a:off x="5093470" y="5133129"/>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Where</a:t>
            </a:r>
            <a:endParaRPr kumimoji="1" lang="ja-JP" altLang="en-US" sz="1050" dirty="0">
              <a:solidFill>
                <a:srgbClr val="404040"/>
              </a:solidFill>
              <a:latin typeface="メイリオ"/>
              <a:ea typeface="メイリオ"/>
              <a:cs typeface="メイリオ"/>
            </a:endParaRPr>
          </a:p>
        </p:txBody>
      </p:sp>
      <p:sp>
        <p:nvSpPr>
          <p:cNvPr id="121" name="テキスト ボックス 120">
            <a:extLst>
              <a:ext uri="{FF2B5EF4-FFF2-40B4-BE49-F238E27FC236}">
                <a16:creationId xmlns:a16="http://schemas.microsoft.com/office/drawing/2014/main" id="{A7458001-F626-1842-B88F-CB5E483BC515}"/>
              </a:ext>
            </a:extLst>
          </p:cNvPr>
          <p:cNvSpPr txBox="1"/>
          <p:nvPr/>
        </p:nvSpPr>
        <p:spPr>
          <a:xfrm>
            <a:off x="5093470" y="5410773"/>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Who</a:t>
            </a:r>
            <a:endParaRPr kumimoji="1" lang="ja-JP" altLang="en-US" sz="1050" dirty="0">
              <a:solidFill>
                <a:srgbClr val="404040"/>
              </a:solidFill>
              <a:latin typeface="メイリオ"/>
              <a:ea typeface="メイリオ"/>
              <a:cs typeface="メイリオ"/>
            </a:endParaRPr>
          </a:p>
        </p:txBody>
      </p:sp>
      <p:sp>
        <p:nvSpPr>
          <p:cNvPr id="122" name="テキスト ボックス 121">
            <a:extLst>
              <a:ext uri="{FF2B5EF4-FFF2-40B4-BE49-F238E27FC236}">
                <a16:creationId xmlns:a16="http://schemas.microsoft.com/office/drawing/2014/main" id="{673EE1D2-6ECA-F246-B649-C51AA70CC068}"/>
              </a:ext>
            </a:extLst>
          </p:cNvPr>
          <p:cNvSpPr txBox="1"/>
          <p:nvPr/>
        </p:nvSpPr>
        <p:spPr>
          <a:xfrm>
            <a:off x="5093470" y="5688417"/>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What</a:t>
            </a:r>
            <a:endParaRPr kumimoji="1" lang="ja-JP" altLang="en-US" sz="1050" dirty="0">
              <a:solidFill>
                <a:srgbClr val="404040"/>
              </a:solidFill>
              <a:latin typeface="メイリオ"/>
              <a:ea typeface="メイリオ"/>
              <a:cs typeface="メイリオ"/>
            </a:endParaRPr>
          </a:p>
        </p:txBody>
      </p:sp>
      <p:sp>
        <p:nvSpPr>
          <p:cNvPr id="123" name="テキスト ボックス 122">
            <a:extLst>
              <a:ext uri="{FF2B5EF4-FFF2-40B4-BE49-F238E27FC236}">
                <a16:creationId xmlns:a16="http://schemas.microsoft.com/office/drawing/2014/main" id="{FFD5A903-7E6A-1F48-8CBA-7FC6E111ADC3}"/>
              </a:ext>
            </a:extLst>
          </p:cNvPr>
          <p:cNvSpPr txBox="1"/>
          <p:nvPr/>
        </p:nvSpPr>
        <p:spPr>
          <a:xfrm>
            <a:off x="5093470" y="5966061"/>
            <a:ext cx="745871" cy="215444"/>
          </a:xfrm>
          <a:prstGeom prst="rect">
            <a:avLst/>
          </a:prstGeom>
          <a:noFill/>
        </p:spPr>
        <p:txBody>
          <a:bodyPr wrap="square" rtlCol="0">
            <a:spAutoFit/>
          </a:bodyPr>
          <a:lstStyle/>
          <a:p>
            <a:pPr algn="ctr"/>
            <a:r>
              <a:rPr lang="en-US" altLang="ja-JP" sz="800" dirty="0">
                <a:solidFill>
                  <a:srgbClr val="404040"/>
                </a:solidFill>
                <a:latin typeface="メイリオ"/>
                <a:ea typeface="メイリオ"/>
                <a:cs typeface="メイリオ"/>
              </a:rPr>
              <a:t>Why</a:t>
            </a:r>
            <a:endParaRPr kumimoji="1" lang="ja-JP" altLang="en-US" sz="1050" dirty="0">
              <a:solidFill>
                <a:srgbClr val="404040"/>
              </a:solidFill>
              <a:latin typeface="メイリオ"/>
              <a:ea typeface="メイリオ"/>
              <a:cs typeface="メイリオ"/>
            </a:endParaRPr>
          </a:p>
        </p:txBody>
      </p:sp>
      <p:sp>
        <p:nvSpPr>
          <p:cNvPr id="124" name="テキスト ボックス 123">
            <a:extLst>
              <a:ext uri="{FF2B5EF4-FFF2-40B4-BE49-F238E27FC236}">
                <a16:creationId xmlns:a16="http://schemas.microsoft.com/office/drawing/2014/main" id="{1F4AF8BA-4A18-2444-B700-F1B69AD5CB74}"/>
              </a:ext>
            </a:extLst>
          </p:cNvPr>
          <p:cNvSpPr txBox="1"/>
          <p:nvPr/>
        </p:nvSpPr>
        <p:spPr>
          <a:xfrm>
            <a:off x="5093470" y="6243705"/>
            <a:ext cx="745871" cy="215444"/>
          </a:xfrm>
          <a:prstGeom prst="rect">
            <a:avLst/>
          </a:prstGeom>
          <a:noFill/>
        </p:spPr>
        <p:txBody>
          <a:bodyPr wrap="square" rtlCol="0">
            <a:spAutoFit/>
          </a:bodyPr>
          <a:lstStyle/>
          <a:p>
            <a:pPr algn="ctr"/>
            <a:r>
              <a:rPr kumimoji="1" lang="en-US" altLang="ja-JP" sz="800" dirty="0">
                <a:solidFill>
                  <a:srgbClr val="404040"/>
                </a:solidFill>
                <a:latin typeface="メイリオ"/>
                <a:ea typeface="メイリオ"/>
                <a:cs typeface="メイリオ"/>
              </a:rPr>
              <a:t>How</a:t>
            </a:r>
            <a:endParaRPr kumimoji="1" lang="ja-JP" altLang="en-US" sz="1050" dirty="0">
              <a:solidFill>
                <a:srgbClr val="404040"/>
              </a:solidFill>
              <a:latin typeface="メイリオ"/>
              <a:ea typeface="メイリオ"/>
              <a:cs typeface="メイリオ"/>
            </a:endParaRPr>
          </a:p>
        </p:txBody>
      </p:sp>
      <p:cxnSp>
        <p:nvCxnSpPr>
          <p:cNvPr id="64" name="直線コネクタ 63">
            <a:extLst>
              <a:ext uri="{FF2B5EF4-FFF2-40B4-BE49-F238E27FC236}">
                <a16:creationId xmlns:a16="http://schemas.microsoft.com/office/drawing/2014/main" id="{8FD9DEEF-2C16-5042-A5A4-2D6F471B36BA}"/>
              </a:ext>
            </a:extLst>
          </p:cNvPr>
          <p:cNvCxnSpPr>
            <a:cxnSpLocks/>
          </p:cNvCxnSpPr>
          <p:nvPr/>
        </p:nvCxnSpPr>
        <p:spPr>
          <a:xfrm>
            <a:off x="933986"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3E3934B7-C5F5-4545-A7CF-E73C79512445}"/>
              </a:ext>
            </a:extLst>
          </p:cNvPr>
          <p:cNvCxnSpPr/>
          <p:nvPr/>
        </p:nvCxnSpPr>
        <p:spPr>
          <a:xfrm>
            <a:off x="337287" y="232295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6" name="直線コネクタ 75">
            <a:extLst>
              <a:ext uri="{FF2B5EF4-FFF2-40B4-BE49-F238E27FC236}">
                <a16:creationId xmlns:a16="http://schemas.microsoft.com/office/drawing/2014/main" id="{D8DB761B-0419-5849-8407-CD7D12D66EC4}"/>
              </a:ext>
            </a:extLst>
          </p:cNvPr>
          <p:cNvCxnSpPr/>
          <p:nvPr/>
        </p:nvCxnSpPr>
        <p:spPr>
          <a:xfrm>
            <a:off x="337287" y="260059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7" name="直線コネクタ 76">
            <a:extLst>
              <a:ext uri="{FF2B5EF4-FFF2-40B4-BE49-F238E27FC236}">
                <a16:creationId xmlns:a16="http://schemas.microsoft.com/office/drawing/2014/main" id="{CE501278-D49D-BC43-9CD9-F3CA2D0EDE94}"/>
              </a:ext>
            </a:extLst>
          </p:cNvPr>
          <p:cNvCxnSpPr/>
          <p:nvPr/>
        </p:nvCxnSpPr>
        <p:spPr>
          <a:xfrm>
            <a:off x="337287" y="287824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5A3E98B9-55AD-0A41-ADCB-DE577439D3B9}"/>
              </a:ext>
            </a:extLst>
          </p:cNvPr>
          <p:cNvCxnSpPr/>
          <p:nvPr/>
        </p:nvCxnSpPr>
        <p:spPr>
          <a:xfrm>
            <a:off x="337287" y="315588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3C9584C3-584F-9F42-8993-0D11F83D6056}"/>
              </a:ext>
            </a:extLst>
          </p:cNvPr>
          <p:cNvCxnSpPr/>
          <p:nvPr/>
        </p:nvCxnSpPr>
        <p:spPr>
          <a:xfrm>
            <a:off x="337287" y="343353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8BABB6A1-9DD2-FD42-9A39-B6D87CC022F9}"/>
              </a:ext>
            </a:extLst>
          </p:cNvPr>
          <p:cNvCxnSpPr/>
          <p:nvPr/>
        </p:nvCxnSpPr>
        <p:spPr>
          <a:xfrm>
            <a:off x="337287" y="371117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直線コネクタ 80">
            <a:extLst>
              <a:ext uri="{FF2B5EF4-FFF2-40B4-BE49-F238E27FC236}">
                <a16:creationId xmlns:a16="http://schemas.microsoft.com/office/drawing/2014/main" id="{1F68D77C-0B81-814B-BA2F-856BAEECF8F3}"/>
              </a:ext>
            </a:extLst>
          </p:cNvPr>
          <p:cNvCxnSpPr/>
          <p:nvPr/>
        </p:nvCxnSpPr>
        <p:spPr>
          <a:xfrm>
            <a:off x="337287" y="398882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C6E1982A-417D-0C4E-B031-8CA0A7E21E05}"/>
              </a:ext>
            </a:extLst>
          </p:cNvPr>
          <p:cNvCxnSpPr/>
          <p:nvPr/>
        </p:nvCxnSpPr>
        <p:spPr>
          <a:xfrm>
            <a:off x="337287" y="426646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3" name="直線コネクタ 82">
            <a:extLst>
              <a:ext uri="{FF2B5EF4-FFF2-40B4-BE49-F238E27FC236}">
                <a16:creationId xmlns:a16="http://schemas.microsoft.com/office/drawing/2014/main" id="{15A8E615-EA5B-B141-BFBD-21D77720B235}"/>
              </a:ext>
            </a:extLst>
          </p:cNvPr>
          <p:cNvCxnSpPr/>
          <p:nvPr/>
        </p:nvCxnSpPr>
        <p:spPr>
          <a:xfrm>
            <a:off x="337287" y="454411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F0BB3E94-B947-D644-BF34-09E8DB52AB8A}"/>
              </a:ext>
            </a:extLst>
          </p:cNvPr>
          <p:cNvCxnSpPr/>
          <p:nvPr/>
        </p:nvCxnSpPr>
        <p:spPr>
          <a:xfrm>
            <a:off x="337287" y="482175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998CE761-D38A-BF47-80A4-26BD90AF27E2}"/>
              </a:ext>
            </a:extLst>
          </p:cNvPr>
          <p:cNvCxnSpPr/>
          <p:nvPr/>
        </p:nvCxnSpPr>
        <p:spPr>
          <a:xfrm>
            <a:off x="337287" y="509940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E11C978-CD3B-A94D-A271-61BF5CBD2184}"/>
              </a:ext>
            </a:extLst>
          </p:cNvPr>
          <p:cNvCxnSpPr/>
          <p:nvPr/>
        </p:nvCxnSpPr>
        <p:spPr>
          <a:xfrm>
            <a:off x="337287" y="537704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DDB9A145-E0B2-2149-B08D-F3B0F40FB069}"/>
              </a:ext>
            </a:extLst>
          </p:cNvPr>
          <p:cNvCxnSpPr/>
          <p:nvPr/>
        </p:nvCxnSpPr>
        <p:spPr>
          <a:xfrm>
            <a:off x="337287" y="565469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A8D05C10-0A6C-464B-AAA7-BF518FB38A84}"/>
              </a:ext>
            </a:extLst>
          </p:cNvPr>
          <p:cNvCxnSpPr/>
          <p:nvPr/>
        </p:nvCxnSpPr>
        <p:spPr>
          <a:xfrm>
            <a:off x="337287" y="5932335"/>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84DA9F45-EF9E-D640-B095-37DDF14B579B}"/>
              </a:ext>
            </a:extLst>
          </p:cNvPr>
          <p:cNvCxnSpPr/>
          <p:nvPr/>
        </p:nvCxnSpPr>
        <p:spPr>
          <a:xfrm>
            <a:off x="337287" y="6209980"/>
            <a:ext cx="4475243" cy="0"/>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50E2F1F8-011F-F943-A874-E875B9E8FB93}"/>
              </a:ext>
            </a:extLst>
          </p:cNvPr>
          <p:cNvCxnSpPr>
            <a:cxnSpLocks/>
          </p:cNvCxnSpPr>
          <p:nvPr/>
        </p:nvCxnSpPr>
        <p:spPr>
          <a:xfrm>
            <a:off x="635637"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4" name="直線コネクタ 93">
            <a:extLst>
              <a:ext uri="{FF2B5EF4-FFF2-40B4-BE49-F238E27FC236}">
                <a16:creationId xmlns:a16="http://schemas.microsoft.com/office/drawing/2014/main" id="{1F343C9D-4F91-0643-A891-2F6A4CD7D426}"/>
              </a:ext>
            </a:extLst>
          </p:cNvPr>
          <p:cNvCxnSpPr>
            <a:cxnSpLocks/>
          </p:cNvCxnSpPr>
          <p:nvPr/>
        </p:nvCxnSpPr>
        <p:spPr>
          <a:xfrm>
            <a:off x="2127382"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5" name="直線コネクタ 94">
            <a:extLst>
              <a:ext uri="{FF2B5EF4-FFF2-40B4-BE49-F238E27FC236}">
                <a16:creationId xmlns:a16="http://schemas.microsoft.com/office/drawing/2014/main" id="{5F38EE1E-6338-3545-A74A-3F5B0C3B1040}"/>
              </a:ext>
            </a:extLst>
          </p:cNvPr>
          <p:cNvCxnSpPr>
            <a:cxnSpLocks/>
          </p:cNvCxnSpPr>
          <p:nvPr/>
        </p:nvCxnSpPr>
        <p:spPr>
          <a:xfrm>
            <a:off x="2425731"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6" name="直線コネクタ 95">
            <a:extLst>
              <a:ext uri="{FF2B5EF4-FFF2-40B4-BE49-F238E27FC236}">
                <a16:creationId xmlns:a16="http://schemas.microsoft.com/office/drawing/2014/main" id="{1784AEA9-437C-7D49-B864-6D21042E8FA3}"/>
              </a:ext>
            </a:extLst>
          </p:cNvPr>
          <p:cNvCxnSpPr>
            <a:cxnSpLocks/>
          </p:cNvCxnSpPr>
          <p:nvPr/>
        </p:nvCxnSpPr>
        <p:spPr>
          <a:xfrm>
            <a:off x="2724080"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7" name="直線コネクタ 96">
            <a:extLst>
              <a:ext uri="{FF2B5EF4-FFF2-40B4-BE49-F238E27FC236}">
                <a16:creationId xmlns:a16="http://schemas.microsoft.com/office/drawing/2014/main" id="{8DD2EEC0-2FF3-F44F-9FFF-01072B3808B8}"/>
              </a:ext>
            </a:extLst>
          </p:cNvPr>
          <p:cNvCxnSpPr>
            <a:cxnSpLocks/>
          </p:cNvCxnSpPr>
          <p:nvPr/>
        </p:nvCxnSpPr>
        <p:spPr>
          <a:xfrm>
            <a:off x="3022429"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8" name="直線コネクタ 97">
            <a:extLst>
              <a:ext uri="{FF2B5EF4-FFF2-40B4-BE49-F238E27FC236}">
                <a16:creationId xmlns:a16="http://schemas.microsoft.com/office/drawing/2014/main" id="{53A59DC6-5FEA-A642-BCEE-F7FF65332077}"/>
              </a:ext>
            </a:extLst>
          </p:cNvPr>
          <p:cNvCxnSpPr>
            <a:cxnSpLocks/>
          </p:cNvCxnSpPr>
          <p:nvPr/>
        </p:nvCxnSpPr>
        <p:spPr>
          <a:xfrm>
            <a:off x="3320778"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9" name="直線コネクタ 98">
            <a:extLst>
              <a:ext uri="{FF2B5EF4-FFF2-40B4-BE49-F238E27FC236}">
                <a16:creationId xmlns:a16="http://schemas.microsoft.com/office/drawing/2014/main" id="{311D7F95-7DE1-EA40-B657-6F9778E2EB74}"/>
              </a:ext>
            </a:extLst>
          </p:cNvPr>
          <p:cNvCxnSpPr>
            <a:cxnSpLocks/>
          </p:cNvCxnSpPr>
          <p:nvPr/>
        </p:nvCxnSpPr>
        <p:spPr>
          <a:xfrm>
            <a:off x="3619127"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a:extLst>
              <a:ext uri="{FF2B5EF4-FFF2-40B4-BE49-F238E27FC236}">
                <a16:creationId xmlns:a16="http://schemas.microsoft.com/office/drawing/2014/main" id="{61362E67-25B9-684B-8436-CCD962F09282}"/>
              </a:ext>
            </a:extLst>
          </p:cNvPr>
          <p:cNvCxnSpPr>
            <a:cxnSpLocks/>
          </p:cNvCxnSpPr>
          <p:nvPr/>
        </p:nvCxnSpPr>
        <p:spPr>
          <a:xfrm>
            <a:off x="3917476"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a:extLst>
              <a:ext uri="{FF2B5EF4-FFF2-40B4-BE49-F238E27FC236}">
                <a16:creationId xmlns:a16="http://schemas.microsoft.com/office/drawing/2014/main" id="{F07B8298-DCF7-0C48-BDF0-258DACED7AEB}"/>
              </a:ext>
            </a:extLst>
          </p:cNvPr>
          <p:cNvCxnSpPr>
            <a:cxnSpLocks/>
          </p:cNvCxnSpPr>
          <p:nvPr/>
        </p:nvCxnSpPr>
        <p:spPr>
          <a:xfrm>
            <a:off x="4215825"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a:extLst>
              <a:ext uri="{FF2B5EF4-FFF2-40B4-BE49-F238E27FC236}">
                <a16:creationId xmlns:a16="http://schemas.microsoft.com/office/drawing/2014/main" id="{0AB5F8B1-D6E1-CB47-A704-08BD317BA0B6}"/>
              </a:ext>
            </a:extLst>
          </p:cNvPr>
          <p:cNvCxnSpPr>
            <a:cxnSpLocks/>
          </p:cNvCxnSpPr>
          <p:nvPr/>
        </p:nvCxnSpPr>
        <p:spPr>
          <a:xfrm>
            <a:off x="4514174"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4BBF44AD-858D-AD45-84DF-1AE46203F53C}"/>
              </a:ext>
            </a:extLst>
          </p:cNvPr>
          <p:cNvCxnSpPr>
            <a:cxnSpLocks/>
          </p:cNvCxnSpPr>
          <p:nvPr/>
        </p:nvCxnSpPr>
        <p:spPr>
          <a:xfrm>
            <a:off x="1530684"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205679F9-A166-9B45-B908-D18053954E80}"/>
              </a:ext>
            </a:extLst>
          </p:cNvPr>
          <p:cNvCxnSpPr>
            <a:cxnSpLocks/>
          </p:cNvCxnSpPr>
          <p:nvPr/>
        </p:nvCxnSpPr>
        <p:spPr>
          <a:xfrm>
            <a:off x="1829033"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46E1EC28-C047-4740-900F-2B77C634E15B}"/>
              </a:ext>
            </a:extLst>
          </p:cNvPr>
          <p:cNvCxnSpPr>
            <a:cxnSpLocks/>
          </p:cNvCxnSpPr>
          <p:nvPr/>
        </p:nvCxnSpPr>
        <p:spPr>
          <a:xfrm>
            <a:off x="1232335" y="2045305"/>
            <a:ext cx="0" cy="4442318"/>
          </a:xfrm>
          <a:prstGeom prst="line">
            <a:avLst/>
          </a:prstGeom>
          <a:ln w="12700" cmpd="sng">
            <a:solidFill>
              <a:schemeClr val="bg2">
                <a:lumMod val="9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B43CAFC3-8912-2349-B188-E54547729BF8}"/>
              </a:ext>
            </a:extLst>
          </p:cNvPr>
          <p:cNvSpPr txBox="1"/>
          <p:nvPr/>
        </p:nvSpPr>
        <p:spPr>
          <a:xfrm>
            <a:off x="463308" y="238540"/>
            <a:ext cx="15744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27_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アイデアシート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8" name="角丸四角形 107">
            <a:extLst>
              <a:ext uri="{FF2B5EF4-FFF2-40B4-BE49-F238E27FC236}">
                <a16:creationId xmlns:a16="http://schemas.microsoft.com/office/drawing/2014/main" id="{623ACDE3-7A03-7F48-8D3E-5A1B59DBC0D6}"/>
              </a:ext>
            </a:extLst>
          </p:cNvPr>
          <p:cNvSpPr/>
          <p:nvPr/>
        </p:nvSpPr>
        <p:spPr>
          <a:xfrm>
            <a:off x="341815" y="2045305"/>
            <a:ext cx="4470714" cy="444231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15" name="角丸四角形 114">
            <a:extLst>
              <a:ext uri="{FF2B5EF4-FFF2-40B4-BE49-F238E27FC236}">
                <a16:creationId xmlns:a16="http://schemas.microsoft.com/office/drawing/2014/main" id="{C714F7EA-7410-F445-BED9-1756FD1DC5D6}"/>
              </a:ext>
            </a:extLst>
          </p:cNvPr>
          <p:cNvSpPr/>
          <p:nvPr/>
        </p:nvSpPr>
        <p:spPr>
          <a:xfrm>
            <a:off x="5098000" y="2047935"/>
            <a:ext cx="4470714" cy="444231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51" name="テキスト ボックス 50">
            <a:extLst>
              <a:ext uri="{FF2B5EF4-FFF2-40B4-BE49-F238E27FC236}">
                <a16:creationId xmlns:a16="http://schemas.microsoft.com/office/drawing/2014/main" id="{524D95CB-7E3C-E548-9A01-5BCB93926740}"/>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スキャンしたデータを添付しています。</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42012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a:extLst>
              <a:ext uri="{FF2B5EF4-FFF2-40B4-BE49-F238E27FC236}">
                <a16:creationId xmlns:a16="http://schemas.microsoft.com/office/drawing/2014/main" id="{CA3A5024-A36B-9649-B5FE-E87CB908996C}"/>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0" name="直線コネクタ 69"/>
          <p:cNvCxnSpPr/>
          <p:nvPr/>
        </p:nvCxnSpPr>
        <p:spPr>
          <a:xfrm>
            <a:off x="3417834" y="686424"/>
            <a:ext cx="1"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347502" y="2621034"/>
            <a:ext cx="92212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p:cNvCxnSpPr/>
          <p:nvPr/>
        </p:nvCxnSpPr>
        <p:spPr>
          <a:xfrm>
            <a:off x="337288" y="4555642"/>
            <a:ext cx="92212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6488167" y="686424"/>
            <a:ext cx="1"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3417835" y="2692407"/>
            <a:ext cx="3070333" cy="313932"/>
          </a:xfrm>
          <a:prstGeom prst="rect">
            <a:avLst/>
          </a:prstGeom>
          <a:noFill/>
        </p:spPr>
        <p:txBody>
          <a:bodyPr wrap="square" rtlCol="0" anchor="t">
            <a:spAutoFit/>
          </a:bodyPr>
          <a:lstStyle/>
          <a:p>
            <a:pPr algn="ctr">
              <a:lnSpc>
                <a:spcPct val="120000"/>
              </a:lnSpc>
            </a:pPr>
            <a:r>
              <a:rPr lang="en-US" altLang="ja-JP" sz="1200" b="1" dirty="0">
                <a:solidFill>
                  <a:schemeClr val="tx1">
                    <a:lumMod val="75000"/>
                    <a:lumOff val="25000"/>
                  </a:schemeClr>
                </a:solidFill>
                <a:latin typeface="メイリオ"/>
                <a:ea typeface="メイリオ"/>
                <a:cs typeface="メイリオ"/>
              </a:rPr>
              <a:t>【 </a:t>
            </a:r>
            <a:r>
              <a:rPr lang="ja-JP" altLang="en-US" sz="1200" b="1" dirty="0">
                <a:solidFill>
                  <a:schemeClr val="tx1">
                    <a:lumMod val="75000"/>
                    <a:lumOff val="25000"/>
                  </a:schemeClr>
                </a:solidFill>
                <a:latin typeface="メイリオ"/>
                <a:ea typeface="メイリオ"/>
                <a:cs typeface="メイリオ"/>
              </a:rPr>
              <a:t>テーマ</a:t>
            </a:r>
            <a:r>
              <a:rPr lang="en-US" altLang="ja-JP" sz="1200" b="1" dirty="0">
                <a:solidFill>
                  <a:schemeClr val="tx1">
                    <a:lumMod val="75000"/>
                    <a:lumOff val="25000"/>
                  </a:schemeClr>
                </a:solidFill>
                <a:latin typeface="メイリオ"/>
                <a:ea typeface="メイリオ"/>
                <a:cs typeface="メイリオ"/>
              </a:rPr>
              <a:t>(</a:t>
            </a:r>
            <a:r>
              <a:rPr lang="ja-JP" altLang="en-US" sz="1200" b="1" dirty="0">
                <a:solidFill>
                  <a:schemeClr val="tx1">
                    <a:lumMod val="75000"/>
                    <a:lumOff val="25000"/>
                  </a:schemeClr>
                </a:solidFill>
                <a:latin typeface="メイリオ"/>
                <a:ea typeface="メイリオ"/>
                <a:cs typeface="メイリオ"/>
              </a:rPr>
              <a:t>問題</a:t>
            </a:r>
            <a:r>
              <a:rPr lang="en-US" altLang="ja-JP" sz="1200" b="1" dirty="0">
                <a:solidFill>
                  <a:schemeClr val="tx1">
                    <a:lumMod val="75000"/>
                    <a:lumOff val="25000"/>
                  </a:schemeClr>
                </a:solidFill>
                <a:latin typeface="メイリオ"/>
                <a:ea typeface="メイリオ"/>
                <a:cs typeface="メイリオ"/>
              </a:rPr>
              <a:t>) 】</a:t>
            </a:r>
          </a:p>
        </p:txBody>
      </p:sp>
      <p:sp>
        <p:nvSpPr>
          <p:cNvPr id="34" name="テキスト ボックス 33"/>
          <p:cNvSpPr txBox="1"/>
          <p:nvPr/>
        </p:nvSpPr>
        <p:spPr>
          <a:xfrm>
            <a:off x="3417835" y="4620189"/>
            <a:ext cx="3070330"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Where </a:t>
            </a:r>
            <a:r>
              <a:rPr lang="ja-JP" altLang="en-US" sz="1200" b="1" dirty="0">
                <a:solidFill>
                  <a:schemeClr val="tx1">
                    <a:lumMod val="75000"/>
                    <a:lumOff val="25000"/>
                  </a:schemeClr>
                </a:solidFill>
                <a:latin typeface="メイリオ"/>
                <a:ea typeface="メイリオ"/>
                <a:cs typeface="メイリオ"/>
              </a:rPr>
              <a:t>どこで</a:t>
            </a:r>
            <a:endParaRPr lang="en-US" altLang="ja-JP" sz="1200" b="1" dirty="0">
              <a:solidFill>
                <a:schemeClr val="tx1">
                  <a:lumMod val="75000"/>
                  <a:lumOff val="25000"/>
                </a:schemeClr>
              </a:solidFill>
              <a:latin typeface="メイリオ"/>
              <a:ea typeface="メイリオ"/>
              <a:cs typeface="メイリオ"/>
            </a:endParaRPr>
          </a:p>
        </p:txBody>
      </p:sp>
      <p:sp>
        <p:nvSpPr>
          <p:cNvPr id="35" name="テキスト ボックス 34"/>
          <p:cNvSpPr txBox="1"/>
          <p:nvPr/>
        </p:nvSpPr>
        <p:spPr>
          <a:xfrm>
            <a:off x="3417835" y="750972"/>
            <a:ext cx="3070330" cy="313932"/>
          </a:xfrm>
          <a:prstGeom prst="rect">
            <a:avLst/>
          </a:prstGeom>
          <a:noFill/>
        </p:spPr>
        <p:txBody>
          <a:bodyPr wrap="square" rtlCol="0" anchor="t">
            <a:spAutoFit/>
          </a:bodyPr>
          <a:lstStyle/>
          <a:p>
            <a:pPr algn="ctr">
              <a:lnSpc>
                <a:spcPct val="120000"/>
              </a:lnSpc>
            </a:pPr>
            <a:r>
              <a:rPr lang="ja-JP" altLang="en-US" sz="1200" b="1" dirty="0">
                <a:solidFill>
                  <a:schemeClr val="tx1">
                    <a:lumMod val="75000"/>
                    <a:lumOff val="25000"/>
                  </a:schemeClr>
                </a:solidFill>
                <a:latin typeface="メイリオ"/>
                <a:ea typeface="メイリオ"/>
                <a:cs typeface="メイリオ"/>
              </a:rPr>
              <a:t>W</a:t>
            </a:r>
            <a:r>
              <a:rPr lang="en-US" altLang="ja-JP" sz="1200" b="1" dirty="0" err="1">
                <a:solidFill>
                  <a:schemeClr val="tx1">
                    <a:lumMod val="75000"/>
                    <a:lumOff val="25000"/>
                  </a:schemeClr>
                </a:solidFill>
                <a:latin typeface="メイリオ"/>
                <a:ea typeface="メイリオ"/>
                <a:cs typeface="メイリオ"/>
              </a:rPr>
              <a:t>hom</a:t>
            </a:r>
            <a:r>
              <a:rPr lang="ja-JP" altLang="en-US" sz="1200" b="1" dirty="0">
                <a:solidFill>
                  <a:schemeClr val="tx1">
                    <a:lumMod val="75000"/>
                    <a:lumOff val="25000"/>
                  </a:schemeClr>
                </a:solidFill>
                <a:latin typeface="メイリオ"/>
                <a:ea typeface="メイリオ"/>
                <a:cs typeface="メイリオ"/>
              </a:rPr>
              <a:t> 誰に</a:t>
            </a:r>
            <a:endParaRPr lang="en-US" altLang="ja-JP" sz="1200" b="1" dirty="0">
              <a:solidFill>
                <a:schemeClr val="tx1">
                  <a:lumMod val="75000"/>
                  <a:lumOff val="25000"/>
                </a:schemeClr>
              </a:solidFill>
              <a:latin typeface="メイリオ"/>
              <a:ea typeface="メイリオ"/>
              <a:cs typeface="メイリオ"/>
            </a:endParaRPr>
          </a:p>
        </p:txBody>
      </p:sp>
      <p:sp>
        <p:nvSpPr>
          <p:cNvPr id="36" name="テキスト ボックス 35"/>
          <p:cNvSpPr txBox="1"/>
          <p:nvPr/>
        </p:nvSpPr>
        <p:spPr>
          <a:xfrm>
            <a:off x="347502" y="752260"/>
            <a:ext cx="3070333" cy="313932"/>
          </a:xfrm>
          <a:prstGeom prst="rect">
            <a:avLst/>
          </a:prstGeom>
          <a:noFill/>
        </p:spPr>
        <p:txBody>
          <a:bodyPr wrap="square" rtlCol="0" anchor="t">
            <a:spAutoFit/>
          </a:bodyPr>
          <a:lstStyle/>
          <a:p>
            <a:pPr algn="ctr">
              <a:lnSpc>
                <a:spcPct val="120000"/>
              </a:lnSpc>
            </a:pPr>
            <a:r>
              <a:rPr lang="ja-JP" altLang="en-US" sz="1200" b="1" dirty="0">
                <a:solidFill>
                  <a:schemeClr val="tx1">
                    <a:lumMod val="75000"/>
                    <a:lumOff val="25000"/>
                  </a:schemeClr>
                </a:solidFill>
                <a:latin typeface="メイリオ"/>
                <a:ea typeface="メイリオ"/>
                <a:cs typeface="メイリオ"/>
              </a:rPr>
              <a:t>W</a:t>
            </a:r>
            <a:r>
              <a:rPr lang="en-US" altLang="ja-JP" sz="1200" b="1" dirty="0">
                <a:solidFill>
                  <a:schemeClr val="tx1">
                    <a:lumMod val="75000"/>
                    <a:lumOff val="25000"/>
                  </a:schemeClr>
                </a:solidFill>
                <a:latin typeface="メイリオ"/>
                <a:ea typeface="メイリオ"/>
                <a:cs typeface="メイリオ"/>
              </a:rPr>
              <a:t>ho</a:t>
            </a:r>
            <a:r>
              <a:rPr lang="ja-JP" altLang="en-US" sz="1200" b="1" dirty="0">
                <a:solidFill>
                  <a:schemeClr val="tx1">
                    <a:lumMod val="75000"/>
                    <a:lumOff val="25000"/>
                  </a:schemeClr>
                </a:solidFill>
                <a:latin typeface="メイリオ"/>
                <a:ea typeface="メイリオ"/>
                <a:cs typeface="メイリオ"/>
              </a:rPr>
              <a:t> 誰が</a:t>
            </a:r>
            <a:endParaRPr lang="en-US" altLang="ja-JP" sz="1200" b="1" dirty="0">
              <a:solidFill>
                <a:schemeClr val="tx1">
                  <a:lumMod val="75000"/>
                  <a:lumOff val="25000"/>
                </a:schemeClr>
              </a:solidFill>
              <a:latin typeface="メイリオ"/>
              <a:ea typeface="メイリオ"/>
              <a:cs typeface="メイリオ"/>
            </a:endParaRPr>
          </a:p>
        </p:txBody>
      </p:sp>
      <p:sp>
        <p:nvSpPr>
          <p:cNvPr id="37" name="テキスト ボックス 36"/>
          <p:cNvSpPr txBox="1"/>
          <p:nvPr/>
        </p:nvSpPr>
        <p:spPr>
          <a:xfrm>
            <a:off x="6488169" y="752260"/>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What</a:t>
            </a:r>
            <a:r>
              <a:rPr lang="ja-JP" altLang="en-US" sz="1200" b="1" dirty="0">
                <a:solidFill>
                  <a:schemeClr val="tx1">
                    <a:lumMod val="75000"/>
                    <a:lumOff val="25000"/>
                  </a:schemeClr>
                </a:solidFill>
                <a:latin typeface="メイリオ"/>
                <a:ea typeface="メイリオ"/>
                <a:cs typeface="メイリオ"/>
              </a:rPr>
              <a:t> 何を</a:t>
            </a:r>
            <a:endParaRPr lang="en-US" altLang="ja-JP" sz="1200" b="1" dirty="0">
              <a:solidFill>
                <a:schemeClr val="tx1">
                  <a:lumMod val="75000"/>
                  <a:lumOff val="25000"/>
                </a:schemeClr>
              </a:solidFill>
              <a:latin typeface="メイリオ"/>
              <a:ea typeface="メイリオ"/>
              <a:cs typeface="メイリオ"/>
            </a:endParaRPr>
          </a:p>
        </p:txBody>
      </p:sp>
      <p:sp>
        <p:nvSpPr>
          <p:cNvPr id="38" name="テキスト ボックス 37"/>
          <p:cNvSpPr txBox="1"/>
          <p:nvPr/>
        </p:nvSpPr>
        <p:spPr>
          <a:xfrm>
            <a:off x="6488166" y="2692647"/>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Why </a:t>
            </a:r>
            <a:r>
              <a:rPr lang="ja-JP" altLang="en-US" sz="1200" b="1" dirty="0">
                <a:solidFill>
                  <a:schemeClr val="tx1">
                    <a:lumMod val="75000"/>
                    <a:lumOff val="25000"/>
                  </a:schemeClr>
                </a:solidFill>
                <a:latin typeface="メイリオ"/>
                <a:ea typeface="メイリオ"/>
                <a:cs typeface="メイリオ"/>
              </a:rPr>
              <a:t>それはなぜ</a:t>
            </a:r>
            <a:endParaRPr lang="en-US" altLang="ja-JP" sz="1200" b="1" dirty="0">
              <a:solidFill>
                <a:schemeClr val="tx1">
                  <a:lumMod val="75000"/>
                  <a:lumOff val="25000"/>
                </a:schemeClr>
              </a:solidFill>
              <a:latin typeface="メイリオ"/>
              <a:ea typeface="メイリオ"/>
              <a:cs typeface="メイリオ"/>
            </a:endParaRPr>
          </a:p>
        </p:txBody>
      </p:sp>
      <p:sp>
        <p:nvSpPr>
          <p:cNvPr id="39" name="テキスト ボックス 38"/>
          <p:cNvSpPr txBox="1"/>
          <p:nvPr/>
        </p:nvSpPr>
        <p:spPr>
          <a:xfrm>
            <a:off x="347502" y="2698109"/>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How</a:t>
            </a:r>
            <a:r>
              <a:rPr lang="ja-JP" altLang="en-US" sz="1200" b="1" dirty="0">
                <a:solidFill>
                  <a:schemeClr val="tx1">
                    <a:lumMod val="75000"/>
                    <a:lumOff val="25000"/>
                  </a:schemeClr>
                </a:solidFill>
                <a:latin typeface="メイリオ"/>
                <a:ea typeface="メイリオ"/>
                <a:cs typeface="メイリオ"/>
              </a:rPr>
              <a:t> どのように</a:t>
            </a:r>
            <a:endParaRPr lang="en-US" altLang="ja-JP" sz="1200" b="1" dirty="0">
              <a:solidFill>
                <a:schemeClr val="tx1">
                  <a:lumMod val="75000"/>
                  <a:lumOff val="25000"/>
                </a:schemeClr>
              </a:solidFill>
              <a:latin typeface="メイリオ"/>
              <a:ea typeface="メイリオ"/>
              <a:cs typeface="メイリオ"/>
            </a:endParaRPr>
          </a:p>
        </p:txBody>
      </p:sp>
      <p:sp>
        <p:nvSpPr>
          <p:cNvPr id="40" name="テキスト ボックス 39"/>
          <p:cNvSpPr txBox="1"/>
          <p:nvPr/>
        </p:nvSpPr>
        <p:spPr>
          <a:xfrm>
            <a:off x="357718" y="4620356"/>
            <a:ext cx="3060117"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When </a:t>
            </a:r>
            <a:r>
              <a:rPr lang="ja-JP" altLang="en-US" sz="1200" b="1" dirty="0">
                <a:solidFill>
                  <a:schemeClr val="tx1">
                    <a:lumMod val="75000"/>
                    <a:lumOff val="25000"/>
                  </a:schemeClr>
                </a:solidFill>
                <a:latin typeface="メイリオ"/>
                <a:ea typeface="メイリオ"/>
                <a:cs typeface="メイリオ"/>
              </a:rPr>
              <a:t>いつ</a:t>
            </a:r>
            <a:endParaRPr lang="en-US" altLang="ja-JP" sz="1200" b="1" dirty="0">
              <a:solidFill>
                <a:schemeClr val="tx1">
                  <a:lumMod val="75000"/>
                  <a:lumOff val="25000"/>
                </a:schemeClr>
              </a:solidFill>
              <a:latin typeface="メイリオ"/>
              <a:ea typeface="メイリオ"/>
              <a:cs typeface="メイリオ"/>
            </a:endParaRPr>
          </a:p>
        </p:txBody>
      </p:sp>
      <p:sp>
        <p:nvSpPr>
          <p:cNvPr id="41" name="テキスト ボックス 40"/>
          <p:cNvSpPr txBox="1"/>
          <p:nvPr/>
        </p:nvSpPr>
        <p:spPr>
          <a:xfrm>
            <a:off x="6489046" y="4620356"/>
            <a:ext cx="3070330" cy="313932"/>
          </a:xfrm>
          <a:prstGeom prst="rect">
            <a:avLst/>
          </a:prstGeom>
          <a:noFill/>
        </p:spPr>
        <p:txBody>
          <a:bodyPr wrap="square" rtlCol="0" anchor="t">
            <a:spAutoFit/>
          </a:bodyPr>
          <a:lstStyle/>
          <a:p>
            <a:pPr algn="ctr">
              <a:lnSpc>
                <a:spcPct val="120000"/>
              </a:lnSpc>
            </a:pPr>
            <a:r>
              <a:rPr lang="en-US" altLang="en-US" sz="1200" b="1" dirty="0">
                <a:solidFill>
                  <a:schemeClr val="tx1">
                    <a:lumMod val="75000"/>
                    <a:lumOff val="25000"/>
                  </a:schemeClr>
                </a:solidFill>
                <a:latin typeface="メイリオ"/>
                <a:ea typeface="メイリオ"/>
                <a:cs typeface="メイリオ"/>
              </a:rPr>
              <a:t>How much </a:t>
            </a:r>
            <a:r>
              <a:rPr lang="ja-JP" altLang="en-US" sz="1200" b="1" dirty="0">
                <a:solidFill>
                  <a:schemeClr val="tx1">
                    <a:lumMod val="75000"/>
                    <a:lumOff val="25000"/>
                  </a:schemeClr>
                </a:solidFill>
                <a:latin typeface="メイリオ"/>
                <a:ea typeface="メイリオ"/>
                <a:cs typeface="メイリオ"/>
              </a:rPr>
              <a:t>いくらで</a:t>
            </a:r>
            <a:endParaRPr lang="en-US" altLang="ja-JP" sz="1200" b="1" dirty="0">
              <a:solidFill>
                <a:schemeClr val="tx1">
                  <a:lumMod val="75000"/>
                  <a:lumOff val="25000"/>
                </a:schemeClr>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8DBDAE7B-B21D-F849-8A90-9210490C3F50}"/>
              </a:ext>
            </a:extLst>
          </p:cNvPr>
          <p:cNvSpPr txBox="1"/>
          <p:nvPr/>
        </p:nvSpPr>
        <p:spPr>
          <a:xfrm>
            <a:off x="463308" y="238540"/>
            <a:ext cx="99097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02_6W2H</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3B246D28-7FFA-BC4D-8521-BD5F67F0187B}"/>
              </a:ext>
            </a:extLst>
          </p:cNvPr>
          <p:cNvSpPr txBox="1"/>
          <p:nvPr/>
        </p:nvSpPr>
        <p:spPr>
          <a:xfrm>
            <a:off x="511167" y="1285714"/>
            <a:ext cx="2739498" cy="64633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入社</a:t>
            </a:r>
            <a:r>
              <a:rPr lang="en-US" altLang="ja-JP" sz="1200" dirty="0">
                <a:solidFill>
                  <a:schemeClr val="tx1">
                    <a:lumMod val="75000"/>
                    <a:lumOff val="25000"/>
                  </a:schemeClr>
                </a:solidFill>
                <a:latin typeface="メイリオ"/>
                <a:ea typeface="メイリオ"/>
                <a:cs typeface="メイリオ"/>
              </a:rPr>
              <a:t>3</a:t>
            </a:r>
            <a:r>
              <a:rPr lang="ja-JP" altLang="en-US" sz="1200" dirty="0">
                <a:solidFill>
                  <a:schemeClr val="tx1">
                    <a:lumMod val="75000"/>
                    <a:lumOff val="25000"/>
                  </a:schemeClr>
                </a:solidFill>
                <a:latin typeface="メイリオ"/>
                <a:ea typeface="メイリオ"/>
                <a:cs typeface="メイリオ"/>
              </a:rPr>
              <a:t>年目まで</a:t>
            </a:r>
            <a:endParaRPr lang="en-US" altLang="ja-JP" sz="12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営業部門でやる気のあるメンバー</a:t>
            </a:r>
            <a:endParaRPr lang="en-US" altLang="ja-JP" sz="1200" dirty="0">
              <a:solidFill>
                <a:schemeClr val="tx1">
                  <a:lumMod val="75000"/>
                  <a:lumOff val="25000"/>
                </a:schemeClr>
              </a:solidFill>
              <a:latin typeface="メイリオ"/>
              <a:ea typeface="メイリオ"/>
              <a:cs typeface="メイリオ"/>
            </a:endParaRPr>
          </a:p>
        </p:txBody>
      </p:sp>
      <p:sp>
        <p:nvSpPr>
          <p:cNvPr id="18" name="テキスト ボックス 17">
            <a:extLst>
              <a:ext uri="{FF2B5EF4-FFF2-40B4-BE49-F238E27FC236}">
                <a16:creationId xmlns:a16="http://schemas.microsoft.com/office/drawing/2014/main" id="{52F68DEA-956B-A44A-8CA5-27CEAC35C238}"/>
              </a:ext>
            </a:extLst>
          </p:cNvPr>
          <p:cNvSpPr txBox="1"/>
          <p:nvPr/>
        </p:nvSpPr>
        <p:spPr>
          <a:xfrm>
            <a:off x="520002" y="3220323"/>
            <a:ext cx="2731166" cy="92333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だんだんコミュニケーションが希薄になってきて、突然退職の意思を告げられる</a:t>
            </a:r>
            <a:endParaRPr lang="en-US" altLang="ja-JP" sz="1200" dirty="0">
              <a:solidFill>
                <a:schemeClr val="tx1">
                  <a:lumMod val="75000"/>
                  <a:lumOff val="25000"/>
                </a:schemeClr>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35EFCC53-263A-4E44-822F-52FD84D30247}"/>
              </a:ext>
            </a:extLst>
          </p:cNvPr>
          <p:cNvSpPr txBox="1"/>
          <p:nvPr/>
        </p:nvSpPr>
        <p:spPr>
          <a:xfrm>
            <a:off x="529673" y="5154934"/>
            <a:ext cx="2699182" cy="92333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ある程度、実力がついてきたなと感じるようになったあたりで辞めていく</a:t>
            </a:r>
            <a:endParaRPr lang="en-US" altLang="ja-JP" sz="1200" dirty="0">
              <a:solidFill>
                <a:schemeClr val="tx1">
                  <a:lumMod val="75000"/>
                  <a:lumOff val="25000"/>
                </a:schemeClr>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705618D6-C9A2-9449-ACEE-9CD4836793D6}"/>
              </a:ext>
            </a:extLst>
          </p:cNvPr>
          <p:cNvSpPr txBox="1"/>
          <p:nvPr/>
        </p:nvSpPr>
        <p:spPr>
          <a:xfrm>
            <a:off x="3601110" y="1285714"/>
            <a:ext cx="2702906" cy="346249"/>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上司との関係に不満を持っている</a:t>
            </a:r>
            <a:endParaRPr lang="en-US" altLang="ja-JP" sz="1200" dirty="0">
              <a:solidFill>
                <a:schemeClr val="tx1">
                  <a:lumMod val="75000"/>
                  <a:lumOff val="2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2B71692F-5124-0E47-826E-E2C5B1DDEA66}"/>
              </a:ext>
            </a:extLst>
          </p:cNvPr>
          <p:cNvSpPr txBox="1"/>
          <p:nvPr/>
        </p:nvSpPr>
        <p:spPr>
          <a:xfrm>
            <a:off x="3601110" y="3220323"/>
            <a:ext cx="2702906" cy="64633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若手社員の定着率が低い</a:t>
            </a:r>
            <a:br>
              <a:rPr lang="en-US" altLang="ja-JP" sz="1200" dirty="0">
                <a:solidFill>
                  <a:schemeClr val="tx1">
                    <a:lumMod val="75000"/>
                    <a:lumOff val="25000"/>
                  </a:schemeClr>
                </a:solidFill>
                <a:latin typeface="メイリオ"/>
                <a:ea typeface="メイリオ"/>
                <a:cs typeface="メイリオ"/>
              </a:rPr>
            </a:br>
            <a:r>
              <a:rPr lang="en-US" altLang="ja-JP" sz="1200" dirty="0">
                <a:solidFill>
                  <a:schemeClr val="tx1">
                    <a:lumMod val="75000"/>
                    <a:lumOff val="25000"/>
                  </a:schemeClr>
                </a:solidFill>
                <a:latin typeface="メイリオ"/>
                <a:ea typeface="メイリオ"/>
                <a:cs typeface="メイリオ"/>
              </a:rPr>
              <a:t>※</a:t>
            </a:r>
            <a:r>
              <a:rPr lang="ja-JP" altLang="en-US" sz="1200" dirty="0">
                <a:solidFill>
                  <a:schemeClr val="tx1">
                    <a:lumMod val="75000"/>
                    <a:lumOff val="25000"/>
                  </a:schemeClr>
                </a:solidFill>
                <a:latin typeface="メイリオ"/>
                <a:ea typeface="メイリオ"/>
                <a:cs typeface="メイリオ"/>
              </a:rPr>
              <a:t>すぐに辞めて行く</a:t>
            </a:r>
            <a:endParaRPr lang="en-US" altLang="ja-JP" sz="1200" dirty="0">
              <a:solidFill>
                <a:schemeClr val="tx1">
                  <a:lumMod val="75000"/>
                  <a:lumOff val="25000"/>
                </a:schemeClr>
              </a:solidFill>
              <a:latin typeface="メイリオ"/>
              <a:ea typeface="メイリオ"/>
              <a:cs typeface="メイリオ"/>
            </a:endParaRPr>
          </a:p>
        </p:txBody>
      </p:sp>
      <p:sp>
        <p:nvSpPr>
          <p:cNvPr id="22" name="テキスト ボックス 21">
            <a:extLst>
              <a:ext uri="{FF2B5EF4-FFF2-40B4-BE49-F238E27FC236}">
                <a16:creationId xmlns:a16="http://schemas.microsoft.com/office/drawing/2014/main" id="{BCBB9DA1-FE00-014A-9A45-2B7CCF9EA93B}"/>
              </a:ext>
            </a:extLst>
          </p:cNvPr>
          <p:cNvSpPr txBox="1"/>
          <p:nvPr/>
        </p:nvSpPr>
        <p:spPr>
          <a:xfrm>
            <a:off x="3602108" y="5154934"/>
            <a:ext cx="2719432" cy="346249"/>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東京エリア</a:t>
            </a:r>
            <a:endParaRPr lang="en-US" altLang="ja-JP" sz="1200" dirty="0">
              <a:solidFill>
                <a:schemeClr val="tx1">
                  <a:lumMod val="75000"/>
                  <a:lumOff val="25000"/>
                </a:schemeClr>
              </a:solidFill>
              <a:latin typeface="メイリオ"/>
              <a:ea typeface="メイリオ"/>
              <a:cs typeface="メイリオ"/>
            </a:endParaRPr>
          </a:p>
        </p:txBody>
      </p:sp>
      <p:sp>
        <p:nvSpPr>
          <p:cNvPr id="23" name="テキスト ボックス 22">
            <a:extLst>
              <a:ext uri="{FF2B5EF4-FFF2-40B4-BE49-F238E27FC236}">
                <a16:creationId xmlns:a16="http://schemas.microsoft.com/office/drawing/2014/main" id="{4FBA4F11-A79F-4143-8AB4-C13745D99010}"/>
              </a:ext>
            </a:extLst>
          </p:cNvPr>
          <p:cNvSpPr txBox="1"/>
          <p:nvPr/>
        </p:nvSpPr>
        <p:spPr>
          <a:xfrm>
            <a:off x="6673352" y="1285714"/>
            <a:ext cx="2720030" cy="64633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昨年度入社の</a:t>
            </a:r>
            <a:r>
              <a:rPr lang="en-US" altLang="ja-JP" sz="1200" dirty="0">
                <a:solidFill>
                  <a:schemeClr val="tx1">
                    <a:lumMod val="75000"/>
                    <a:lumOff val="25000"/>
                  </a:schemeClr>
                </a:solidFill>
                <a:latin typeface="メイリオ"/>
                <a:ea typeface="メイリオ"/>
                <a:cs typeface="メイリオ"/>
              </a:rPr>
              <a:t>50</a:t>
            </a:r>
            <a:r>
              <a:rPr lang="ja-JP" altLang="en-US" sz="1200" dirty="0">
                <a:solidFill>
                  <a:schemeClr val="tx1">
                    <a:lumMod val="75000"/>
                    <a:lumOff val="25000"/>
                  </a:schemeClr>
                </a:solidFill>
                <a:latin typeface="メイリオ"/>
                <a:ea typeface="メイリオ"/>
                <a:cs typeface="メイリオ"/>
              </a:rPr>
              <a:t>名のうち、</a:t>
            </a:r>
            <a:r>
              <a:rPr lang="en-US" altLang="ja-JP" sz="1200" dirty="0">
                <a:solidFill>
                  <a:schemeClr val="tx1">
                    <a:lumMod val="75000"/>
                    <a:lumOff val="25000"/>
                  </a:schemeClr>
                </a:solidFill>
                <a:latin typeface="メイリオ"/>
                <a:ea typeface="メイリオ"/>
                <a:cs typeface="メイリオ"/>
              </a:rPr>
              <a:t>6</a:t>
            </a:r>
            <a:r>
              <a:rPr lang="ja-JP" altLang="en-US" sz="1200" dirty="0">
                <a:solidFill>
                  <a:schemeClr val="tx1">
                    <a:lumMod val="75000"/>
                    <a:lumOff val="25000"/>
                  </a:schemeClr>
                </a:solidFill>
                <a:latin typeface="メイリオ"/>
                <a:ea typeface="メイリオ"/>
                <a:cs typeface="メイリオ"/>
              </a:rPr>
              <a:t>名が辞めてしまっている</a:t>
            </a:r>
            <a:endParaRPr lang="en-US" altLang="ja-JP" sz="1200" dirty="0">
              <a:solidFill>
                <a:schemeClr val="tx1">
                  <a:lumMod val="75000"/>
                  <a:lumOff val="25000"/>
                </a:schemeClr>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1CD8CE71-A9D2-E541-BD09-17108E8A177E}"/>
              </a:ext>
            </a:extLst>
          </p:cNvPr>
          <p:cNvSpPr txBox="1"/>
          <p:nvPr/>
        </p:nvSpPr>
        <p:spPr>
          <a:xfrm>
            <a:off x="6672849" y="3220323"/>
            <a:ext cx="2711696" cy="923330"/>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営業課の業務の進め方が変わっていて、ついていけないメンバーが辞めているようだ</a:t>
            </a:r>
            <a:endParaRPr lang="en-US" altLang="ja-JP" sz="1200" dirty="0">
              <a:solidFill>
                <a:schemeClr val="tx1">
                  <a:lumMod val="75000"/>
                  <a:lumOff val="25000"/>
                </a:schemeClr>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58723779-3EDD-0241-BC4D-D14D934DC119}"/>
              </a:ext>
            </a:extLst>
          </p:cNvPr>
          <p:cNvSpPr txBox="1"/>
          <p:nvPr/>
        </p:nvSpPr>
        <p:spPr>
          <a:xfrm>
            <a:off x="6672849" y="5154934"/>
            <a:ext cx="2711696" cy="646331"/>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en-US" altLang="ja-JP" sz="1200" dirty="0">
                <a:solidFill>
                  <a:schemeClr val="tx1">
                    <a:lumMod val="75000"/>
                    <a:lumOff val="25000"/>
                  </a:schemeClr>
                </a:solidFill>
                <a:latin typeface="メイリオ"/>
                <a:ea typeface="メイリオ"/>
                <a:cs typeface="メイリオ"/>
              </a:rPr>
              <a:t>1</a:t>
            </a:r>
            <a:r>
              <a:rPr lang="ja-JP" altLang="en-US" sz="1200" dirty="0">
                <a:solidFill>
                  <a:schemeClr val="tx1">
                    <a:lumMod val="75000"/>
                    <a:lumOff val="25000"/>
                  </a:schemeClr>
                </a:solidFill>
                <a:latin typeface="メイリオ"/>
                <a:ea typeface="メイリオ"/>
                <a:cs typeface="メイリオ"/>
              </a:rPr>
              <a:t>人あたり平均</a:t>
            </a:r>
            <a:r>
              <a:rPr lang="en-US" altLang="ja-JP" sz="1200" dirty="0">
                <a:solidFill>
                  <a:schemeClr val="tx1">
                    <a:lumMod val="75000"/>
                    <a:lumOff val="25000"/>
                  </a:schemeClr>
                </a:solidFill>
                <a:latin typeface="メイリオ"/>
                <a:ea typeface="メイリオ"/>
                <a:cs typeface="メイリオ"/>
              </a:rPr>
              <a:t>300</a:t>
            </a:r>
            <a:r>
              <a:rPr lang="ja-JP" altLang="en-US" sz="1200" dirty="0">
                <a:solidFill>
                  <a:schemeClr val="tx1">
                    <a:lumMod val="75000"/>
                    <a:lumOff val="25000"/>
                  </a:schemeClr>
                </a:solidFill>
                <a:latin typeface="メイリオ"/>
                <a:ea typeface="メイリオ"/>
                <a:cs typeface="メイリオ"/>
              </a:rPr>
              <a:t>万円ほどの採用コストがかかっている</a:t>
            </a:r>
            <a:endParaRPr lang="en-US" altLang="ja-JP" sz="12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1823983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a:extLst>
              <a:ext uri="{FF2B5EF4-FFF2-40B4-BE49-F238E27FC236}">
                <a16:creationId xmlns:a16="http://schemas.microsoft.com/office/drawing/2014/main" id="{693C39F0-54C0-1C4E-A693-DE54653F7F28}"/>
              </a:ext>
            </a:extLst>
          </p:cNvPr>
          <p:cNvSpPr/>
          <p:nvPr/>
        </p:nvSpPr>
        <p:spPr>
          <a:xfrm>
            <a:off x="341815" y="686423"/>
            <a:ext cx="9231426" cy="5803830"/>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27" name="直線コネクタ 26">
            <a:extLst>
              <a:ext uri="{FF2B5EF4-FFF2-40B4-BE49-F238E27FC236}">
                <a16:creationId xmlns:a16="http://schemas.microsoft.com/office/drawing/2014/main" id="{F8191913-1298-F948-9626-4D1CF965A0D7}"/>
              </a:ext>
            </a:extLst>
          </p:cNvPr>
          <p:cNvCxnSpPr>
            <a:cxnSpLocks/>
          </p:cNvCxnSpPr>
          <p:nvPr/>
        </p:nvCxnSpPr>
        <p:spPr>
          <a:xfrm>
            <a:off x="4957528" y="686423"/>
            <a:ext cx="0" cy="580383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277B3202-1F14-2D40-B7CA-ADB7B8B5924C}"/>
              </a:ext>
            </a:extLst>
          </p:cNvPr>
          <p:cNvCxnSpPr>
            <a:cxnSpLocks/>
            <a:stCxn id="21" idx="1"/>
            <a:endCxn id="21" idx="3"/>
          </p:cNvCxnSpPr>
          <p:nvPr/>
        </p:nvCxnSpPr>
        <p:spPr>
          <a:xfrm>
            <a:off x="341815" y="3588338"/>
            <a:ext cx="92314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AB330DC9-9095-E649-B5F9-B8EFFB23E2A7}"/>
              </a:ext>
            </a:extLst>
          </p:cNvPr>
          <p:cNvSpPr txBox="1"/>
          <p:nvPr/>
        </p:nvSpPr>
        <p:spPr>
          <a:xfrm>
            <a:off x="463308" y="238540"/>
            <a:ext cx="1728358"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28_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ストーリーボード</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7E1F00C1-B215-1341-9F4A-653EBB6D2C77}"/>
              </a:ext>
            </a:extLst>
          </p:cNvPr>
          <p:cNvSpPr txBox="1"/>
          <p:nvPr/>
        </p:nvSpPr>
        <p:spPr>
          <a:xfrm>
            <a:off x="431266" y="779573"/>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5DA06DDC-EDBE-9F41-A45E-056DA7D3F935}"/>
              </a:ext>
            </a:extLst>
          </p:cNvPr>
          <p:cNvSpPr txBox="1"/>
          <p:nvPr/>
        </p:nvSpPr>
        <p:spPr>
          <a:xfrm>
            <a:off x="5046979" y="779573"/>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4" name="直線コネクタ 43">
            <a:extLst>
              <a:ext uri="{FF2B5EF4-FFF2-40B4-BE49-F238E27FC236}">
                <a16:creationId xmlns:a16="http://schemas.microsoft.com/office/drawing/2014/main" id="{717E4EAF-DC2A-6B43-A1E6-E0805B903758}"/>
              </a:ext>
            </a:extLst>
          </p:cNvPr>
          <p:cNvCxnSpPr>
            <a:cxnSpLocks/>
          </p:cNvCxnSpPr>
          <p:nvPr/>
        </p:nvCxnSpPr>
        <p:spPr>
          <a:xfrm>
            <a:off x="341815" y="1133376"/>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55DE8700-F160-8E4B-9C3C-24B145DFFF4D}"/>
              </a:ext>
            </a:extLst>
          </p:cNvPr>
          <p:cNvSpPr txBox="1"/>
          <p:nvPr/>
        </p:nvSpPr>
        <p:spPr>
          <a:xfrm>
            <a:off x="431266" y="3681487"/>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BC1B3AB9-5302-1645-9AB9-4916F578CB86}"/>
              </a:ext>
            </a:extLst>
          </p:cNvPr>
          <p:cNvSpPr txBox="1"/>
          <p:nvPr/>
        </p:nvSpPr>
        <p:spPr>
          <a:xfrm>
            <a:off x="5046979" y="3681487"/>
            <a:ext cx="28886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7" name="直線コネクタ 36">
            <a:extLst>
              <a:ext uri="{FF2B5EF4-FFF2-40B4-BE49-F238E27FC236}">
                <a16:creationId xmlns:a16="http://schemas.microsoft.com/office/drawing/2014/main" id="{2A8C2F5B-2CB3-B341-8E33-A601A99FB536}"/>
              </a:ext>
            </a:extLst>
          </p:cNvPr>
          <p:cNvCxnSpPr>
            <a:cxnSpLocks/>
          </p:cNvCxnSpPr>
          <p:nvPr/>
        </p:nvCxnSpPr>
        <p:spPr>
          <a:xfrm>
            <a:off x="341815" y="4035290"/>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B9F2C943-70A6-ED42-80E4-CAD442156109}"/>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スキャンしたデータを添付しています。</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1860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343614" y="1607344"/>
            <a:ext cx="9214877" cy="53803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2" name="直線コネクタ 91"/>
          <p:cNvCxnSpPr/>
          <p:nvPr/>
        </p:nvCxnSpPr>
        <p:spPr>
          <a:xfrm>
            <a:off x="343615" y="2145374"/>
            <a:ext cx="922509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4960741" y="1607343"/>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ED3E5690-5D59-FD4B-8E61-D99CEABF9F00}"/>
              </a:ext>
            </a:extLst>
          </p:cNvPr>
          <p:cNvCxnSpPr/>
          <p:nvPr/>
        </p:nvCxnSpPr>
        <p:spPr>
          <a:xfrm>
            <a:off x="4127240" y="1607343"/>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8CAA72BC-10E8-6B48-BE59-E07FF4106AAF}"/>
              </a:ext>
            </a:extLst>
          </p:cNvPr>
          <p:cNvCxnSpPr/>
          <p:nvPr/>
        </p:nvCxnSpPr>
        <p:spPr>
          <a:xfrm>
            <a:off x="343615" y="2579109"/>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4C1FDBA8-113A-294E-893D-2D601A1248E0}"/>
              </a:ext>
            </a:extLst>
          </p:cNvPr>
          <p:cNvCxnSpPr/>
          <p:nvPr/>
        </p:nvCxnSpPr>
        <p:spPr>
          <a:xfrm>
            <a:off x="343615" y="3446580"/>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B956B7C9-0D04-C14D-80DA-AA51CBBE7925}"/>
              </a:ext>
            </a:extLst>
          </p:cNvPr>
          <p:cNvCxnSpPr/>
          <p:nvPr/>
        </p:nvCxnSpPr>
        <p:spPr>
          <a:xfrm>
            <a:off x="343615" y="3880316"/>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3119C9AA-6390-3044-8D02-531582619074}"/>
              </a:ext>
            </a:extLst>
          </p:cNvPr>
          <p:cNvCxnSpPr/>
          <p:nvPr/>
        </p:nvCxnSpPr>
        <p:spPr>
          <a:xfrm>
            <a:off x="343615" y="4314051"/>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7D3E7E35-5EB8-8147-9E87-EB83E1B9DFCE}"/>
              </a:ext>
            </a:extLst>
          </p:cNvPr>
          <p:cNvCxnSpPr/>
          <p:nvPr/>
        </p:nvCxnSpPr>
        <p:spPr>
          <a:xfrm>
            <a:off x="343615" y="4747787"/>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F36E46FC-D9DE-384C-B2DB-3FC437F73B4C}"/>
              </a:ext>
            </a:extLst>
          </p:cNvPr>
          <p:cNvCxnSpPr/>
          <p:nvPr/>
        </p:nvCxnSpPr>
        <p:spPr>
          <a:xfrm>
            <a:off x="343615" y="5181522"/>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B5BF26EB-C850-5F45-AE1A-56BA791BA78D}"/>
              </a:ext>
            </a:extLst>
          </p:cNvPr>
          <p:cNvCxnSpPr/>
          <p:nvPr/>
        </p:nvCxnSpPr>
        <p:spPr>
          <a:xfrm>
            <a:off x="343615" y="5615258"/>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7856C668-ED25-3641-8323-403980C0178E}"/>
              </a:ext>
            </a:extLst>
          </p:cNvPr>
          <p:cNvCxnSpPr/>
          <p:nvPr/>
        </p:nvCxnSpPr>
        <p:spPr>
          <a:xfrm>
            <a:off x="343615" y="6048993"/>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09CA4CE8-E9EB-AF4A-82C7-18EDB48EEF0E}"/>
              </a:ext>
            </a:extLst>
          </p:cNvPr>
          <p:cNvCxnSpPr/>
          <p:nvPr/>
        </p:nvCxnSpPr>
        <p:spPr>
          <a:xfrm>
            <a:off x="8724702" y="1614872"/>
            <a:ext cx="1" cy="487538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337288" y="1737860"/>
            <a:ext cx="3789953"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賛成意見（またはメリット）</a:t>
            </a:r>
            <a:endParaRPr kumimoji="1" lang="ja-JP" altLang="en-US" dirty="0">
              <a:solidFill>
                <a:srgbClr val="404040"/>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C6D8CAC3-D200-BC4A-9011-D7AA4610891E}"/>
              </a:ext>
            </a:extLst>
          </p:cNvPr>
          <p:cNvSpPr txBox="1"/>
          <p:nvPr/>
        </p:nvSpPr>
        <p:spPr>
          <a:xfrm>
            <a:off x="4133567" y="1737860"/>
            <a:ext cx="83350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674AC122-61D6-3F45-8738-6228226E59A1}"/>
              </a:ext>
            </a:extLst>
          </p:cNvPr>
          <p:cNvSpPr txBox="1"/>
          <p:nvPr/>
        </p:nvSpPr>
        <p:spPr>
          <a:xfrm>
            <a:off x="4960742" y="1737860"/>
            <a:ext cx="3763962"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反対意見（またはデメリット）</a:t>
            </a:r>
            <a:endParaRPr kumimoji="1" lang="ja-JP" altLang="en-US"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5A68424E-38C0-AC49-A2F3-19160FBC3EDD}"/>
              </a:ext>
            </a:extLst>
          </p:cNvPr>
          <p:cNvSpPr txBox="1"/>
          <p:nvPr/>
        </p:nvSpPr>
        <p:spPr>
          <a:xfrm>
            <a:off x="8731030" y="1737860"/>
            <a:ext cx="83350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122" name="直線コネクタ 121">
            <a:extLst>
              <a:ext uri="{FF2B5EF4-FFF2-40B4-BE49-F238E27FC236}">
                <a16:creationId xmlns:a16="http://schemas.microsoft.com/office/drawing/2014/main" id="{DDA8B904-C898-6848-A838-634FDD81C872}"/>
              </a:ext>
            </a:extLst>
          </p:cNvPr>
          <p:cNvCxnSpPr/>
          <p:nvPr/>
        </p:nvCxnSpPr>
        <p:spPr>
          <a:xfrm>
            <a:off x="343615" y="3012845"/>
            <a:ext cx="922509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145" name="テキスト ボックス 144"/>
          <p:cNvSpPr txBox="1"/>
          <p:nvPr/>
        </p:nvSpPr>
        <p:spPr>
          <a:xfrm>
            <a:off x="424481" y="748775"/>
            <a:ext cx="2296510" cy="230832"/>
          </a:xfrm>
          <a:prstGeom prst="rect">
            <a:avLst/>
          </a:prstGeom>
          <a:noFill/>
        </p:spPr>
        <p:txBody>
          <a:bodyPr wrap="none" rtlCol="0">
            <a:spAutoFit/>
          </a:bodyPr>
          <a:lstStyle/>
          <a:p>
            <a:r>
              <a:rPr lang="ja-JP" altLang="en-US" sz="900" dirty="0">
                <a:solidFill>
                  <a:srgbClr val="404040"/>
                </a:solidFill>
                <a:latin typeface="メイリオ"/>
                <a:ea typeface="メイリオ"/>
                <a:cs typeface="メイリオ"/>
              </a:rPr>
              <a:t>選択肢（アイデアや考え、意見など）</a:t>
            </a:r>
            <a:endParaRPr kumimoji="1" lang="ja-JP" altLang="en-US" sz="1100" dirty="0">
              <a:solidFill>
                <a:srgbClr val="404040"/>
              </a:solidFill>
              <a:latin typeface="メイリオ"/>
              <a:ea typeface="メイリオ"/>
              <a:cs typeface="メイリオ"/>
            </a:endParaRPr>
          </a:p>
        </p:txBody>
      </p:sp>
      <p:sp>
        <p:nvSpPr>
          <p:cNvPr id="61" name="テキスト ボックス 60">
            <a:extLst>
              <a:ext uri="{FF2B5EF4-FFF2-40B4-BE49-F238E27FC236}">
                <a16:creationId xmlns:a16="http://schemas.microsoft.com/office/drawing/2014/main" id="{DA7C194D-DD94-EB49-8E74-04B9D34B87A5}"/>
              </a:ext>
            </a:extLst>
          </p:cNvPr>
          <p:cNvSpPr txBox="1"/>
          <p:nvPr/>
        </p:nvSpPr>
        <p:spPr>
          <a:xfrm>
            <a:off x="463308" y="238540"/>
            <a:ext cx="126669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29_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プロコン表</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6" name="角丸四角形 65">
            <a:extLst>
              <a:ext uri="{FF2B5EF4-FFF2-40B4-BE49-F238E27FC236}">
                <a16:creationId xmlns:a16="http://schemas.microsoft.com/office/drawing/2014/main" id="{84445BFE-D627-7341-886B-91A050528C41}"/>
              </a:ext>
            </a:extLst>
          </p:cNvPr>
          <p:cNvSpPr/>
          <p:nvPr/>
        </p:nvSpPr>
        <p:spPr>
          <a:xfrm>
            <a:off x="341815" y="686423"/>
            <a:ext cx="9231426" cy="642855"/>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67" name="角丸四角形 66">
            <a:extLst>
              <a:ext uri="{FF2B5EF4-FFF2-40B4-BE49-F238E27FC236}">
                <a16:creationId xmlns:a16="http://schemas.microsoft.com/office/drawing/2014/main" id="{EE47E1B9-0065-1749-8CE7-D411C72929CD}"/>
              </a:ext>
            </a:extLst>
          </p:cNvPr>
          <p:cNvSpPr/>
          <p:nvPr/>
        </p:nvSpPr>
        <p:spPr>
          <a:xfrm>
            <a:off x="341815" y="1614871"/>
            <a:ext cx="9231426" cy="4875381"/>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24" name="テキスト ボックス 23">
            <a:extLst>
              <a:ext uri="{FF2B5EF4-FFF2-40B4-BE49-F238E27FC236}">
                <a16:creationId xmlns:a16="http://schemas.microsoft.com/office/drawing/2014/main" id="{7D512672-4EC6-9348-9D8E-88F4E823DAC8}"/>
              </a:ext>
            </a:extLst>
          </p:cNvPr>
          <p:cNvSpPr txBox="1"/>
          <p:nvPr/>
        </p:nvSpPr>
        <p:spPr>
          <a:xfrm>
            <a:off x="337288" y="2229461"/>
            <a:ext cx="3789953" cy="261610"/>
          </a:xfrm>
          <a:prstGeom prst="rect">
            <a:avLst/>
          </a:prstGeom>
          <a:noFill/>
        </p:spPr>
        <p:txBody>
          <a:bodyPr wrap="square" rtlCol="0">
            <a:spAutoFit/>
          </a:bodyPr>
          <a:lstStyle/>
          <a:p>
            <a:pPr algn="ctr"/>
            <a:r>
              <a:rPr lang="ja-JP" altLang="en-US" sz="1100" dirty="0">
                <a:solidFill>
                  <a:srgbClr val="404040"/>
                </a:solidFill>
                <a:latin typeface="メイリオ"/>
                <a:ea typeface="メイリオ"/>
                <a:cs typeface="メイリオ"/>
              </a:rPr>
              <a:t>小回りの利く調整ができる</a:t>
            </a:r>
            <a:endParaRPr kumimoji="1" lang="ja-JP" altLang="en-US" sz="1600" dirty="0">
              <a:solidFill>
                <a:srgbClr val="404040"/>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7B3F577B-1119-F548-A2C1-27DCEF8D1F04}"/>
              </a:ext>
            </a:extLst>
          </p:cNvPr>
          <p:cNvSpPr txBox="1"/>
          <p:nvPr/>
        </p:nvSpPr>
        <p:spPr>
          <a:xfrm>
            <a:off x="4133567" y="2229461"/>
            <a:ext cx="833502" cy="261610"/>
          </a:xfrm>
          <a:prstGeom prst="rect">
            <a:avLst/>
          </a:prstGeom>
          <a:noFill/>
        </p:spPr>
        <p:txBody>
          <a:bodyPr wrap="square" rtlCol="0">
            <a:spAutoFit/>
          </a:bodyPr>
          <a:lstStyle/>
          <a:p>
            <a:pPr algn="ctr"/>
            <a:r>
              <a:rPr kumimoji="1" lang="en-US" altLang="ja-JP" sz="110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4BE0F414-1B52-8E47-8B79-6D1318FCA07B}"/>
              </a:ext>
            </a:extLst>
          </p:cNvPr>
          <p:cNvSpPr txBox="1"/>
          <p:nvPr/>
        </p:nvSpPr>
        <p:spPr>
          <a:xfrm>
            <a:off x="4960742" y="2236989"/>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研修プログラム設計のノウハウを学ぶ必要がある</a:t>
            </a:r>
            <a:endParaRPr kumimoji="1" lang="ja-JP" altLang="en-US" sz="1600" dirty="0">
              <a:solidFill>
                <a:srgbClr val="404040"/>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EE5FA80A-7389-7F43-A3BE-7F80E846565E}"/>
              </a:ext>
            </a:extLst>
          </p:cNvPr>
          <p:cNvSpPr txBox="1"/>
          <p:nvPr/>
        </p:nvSpPr>
        <p:spPr>
          <a:xfrm>
            <a:off x="8731030" y="2236989"/>
            <a:ext cx="833502" cy="261610"/>
          </a:xfrm>
          <a:prstGeom prst="rect">
            <a:avLst/>
          </a:prstGeom>
          <a:noFill/>
        </p:spPr>
        <p:txBody>
          <a:bodyPr wrap="square" rtlCol="0">
            <a:spAutoFit/>
          </a:bodyPr>
          <a:lstStyle/>
          <a:p>
            <a:pPr algn="ctr"/>
            <a:r>
              <a:rPr kumimoji="1" lang="en-US" altLang="ja-JP" sz="110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114FE650-1D7A-0A44-85DB-5AF82E669EF5}"/>
              </a:ext>
            </a:extLst>
          </p:cNvPr>
          <p:cNvSpPr txBox="1"/>
          <p:nvPr/>
        </p:nvSpPr>
        <p:spPr>
          <a:xfrm>
            <a:off x="337288" y="3096931"/>
            <a:ext cx="3789953"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現場のリアルな技術まで教育できる</a:t>
            </a:r>
            <a:endParaRPr kumimoji="1" lang="ja-JP" altLang="en-US" sz="1600" dirty="0">
              <a:solidFill>
                <a:srgbClr val="404040"/>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D39F1A87-167A-3446-97CC-C8A51345CF44}"/>
              </a:ext>
            </a:extLst>
          </p:cNvPr>
          <p:cNvSpPr txBox="1"/>
          <p:nvPr/>
        </p:nvSpPr>
        <p:spPr>
          <a:xfrm>
            <a:off x="4133567" y="3074158"/>
            <a:ext cx="833502" cy="307777"/>
          </a:xfrm>
          <a:prstGeom prst="rect">
            <a:avLst/>
          </a:prstGeom>
          <a:noFill/>
        </p:spPr>
        <p:txBody>
          <a:bodyPr wrap="square" rtlCol="0">
            <a:spAutoFit/>
          </a:bodyPr>
          <a:lstStyle/>
          <a:p>
            <a:pPr algn="ctr"/>
            <a:r>
              <a:rPr lang="en-US" altLang="ja-JP" sz="1400" dirty="0">
                <a:solidFill>
                  <a:srgbClr val="FF0000"/>
                </a:solidFill>
                <a:latin typeface="Toppan Bunkyu Midashi Gothic Ex" panose="020B0900000000000000" pitchFamily="34" charset="-128"/>
                <a:ea typeface="Toppan Bunkyu Midashi Gothic Ex" panose="020B0900000000000000" pitchFamily="34" charset="-128"/>
                <a:cs typeface="メイリオ"/>
              </a:rPr>
              <a:t>5</a:t>
            </a:r>
            <a:endParaRPr kumimoji="1" lang="ja-JP" altLang="en-US" sz="2000" dirty="0">
              <a:solidFill>
                <a:srgbClr val="FF0000"/>
              </a:solidFill>
              <a:latin typeface="Toppan Bunkyu Midashi Gothic Ex" panose="020B0900000000000000" pitchFamily="34" charset="-128"/>
              <a:ea typeface="Toppan Bunkyu Midashi Gothic Ex" panose="020B0900000000000000" pitchFamily="34" charset="-128"/>
              <a:cs typeface="メイリオ"/>
            </a:endParaRPr>
          </a:p>
        </p:txBody>
      </p:sp>
      <p:sp>
        <p:nvSpPr>
          <p:cNvPr id="41" name="テキスト ボックス 40">
            <a:extLst>
              <a:ext uri="{FF2B5EF4-FFF2-40B4-BE49-F238E27FC236}">
                <a16:creationId xmlns:a16="http://schemas.microsoft.com/office/drawing/2014/main" id="{51C51480-A1AD-7E4A-8585-02322423ACAF}"/>
              </a:ext>
            </a:extLst>
          </p:cNvPr>
          <p:cNvSpPr txBox="1"/>
          <p:nvPr/>
        </p:nvSpPr>
        <p:spPr>
          <a:xfrm>
            <a:off x="4960742" y="3104460"/>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人材の評価に対する客観性が下がる</a:t>
            </a:r>
            <a:endParaRPr kumimoji="1" lang="ja-JP" altLang="en-US" sz="1600" dirty="0">
              <a:solidFill>
                <a:srgbClr val="404040"/>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67FD557E-F309-104D-89CA-42CFC2204896}"/>
              </a:ext>
            </a:extLst>
          </p:cNvPr>
          <p:cNvSpPr txBox="1"/>
          <p:nvPr/>
        </p:nvSpPr>
        <p:spPr>
          <a:xfrm>
            <a:off x="8731030" y="3104460"/>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9285F006-9FEC-D641-8B50-759CB20C2AF6}"/>
              </a:ext>
            </a:extLst>
          </p:cNvPr>
          <p:cNvSpPr txBox="1"/>
          <p:nvPr/>
        </p:nvSpPr>
        <p:spPr>
          <a:xfrm>
            <a:off x="337288" y="3530667"/>
            <a:ext cx="3789953" cy="261610"/>
          </a:xfrm>
          <a:prstGeom prst="rect">
            <a:avLst/>
          </a:prstGeom>
          <a:noFill/>
        </p:spPr>
        <p:txBody>
          <a:bodyPr wrap="square" rtlCol="0">
            <a:spAutoFit/>
          </a:bodyPr>
          <a:lstStyle/>
          <a:p>
            <a:pPr algn="ctr"/>
            <a:r>
              <a:rPr lang="ja-JP" altLang="en-US" sz="1100" dirty="0">
                <a:solidFill>
                  <a:srgbClr val="404040"/>
                </a:solidFill>
                <a:latin typeface="メイリオ"/>
                <a:ea typeface="メイリオ"/>
                <a:cs typeface="メイリオ"/>
              </a:rPr>
              <a:t>中長期的に金銭的コストを下げることができる</a:t>
            </a:r>
            <a:endParaRPr kumimoji="1" lang="ja-JP" altLang="en-US" sz="1600"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C4BF01FA-1802-DC4B-9C4F-A88031C6102F}"/>
              </a:ext>
            </a:extLst>
          </p:cNvPr>
          <p:cNvSpPr txBox="1"/>
          <p:nvPr/>
        </p:nvSpPr>
        <p:spPr>
          <a:xfrm>
            <a:off x="4133567" y="3507893"/>
            <a:ext cx="833502" cy="307777"/>
          </a:xfrm>
          <a:prstGeom prst="rect">
            <a:avLst/>
          </a:prstGeom>
          <a:noFill/>
        </p:spPr>
        <p:txBody>
          <a:bodyPr wrap="square" rtlCol="0">
            <a:spAutoFit/>
          </a:bodyPr>
          <a:lstStyle/>
          <a:p>
            <a:pPr algn="ctr"/>
            <a:r>
              <a:rPr lang="en-US" altLang="ja-JP" sz="1400" dirty="0">
                <a:solidFill>
                  <a:srgbClr val="FF0000"/>
                </a:solidFill>
                <a:latin typeface="Toppan Bunkyu Midashi Gothic Ex" panose="020B0900000000000000" pitchFamily="34" charset="-128"/>
                <a:ea typeface="Toppan Bunkyu Midashi Gothic Ex" panose="020B0900000000000000" pitchFamily="34" charset="-128"/>
                <a:cs typeface="メイリオ"/>
              </a:rPr>
              <a:t>5</a:t>
            </a:r>
            <a:endParaRPr kumimoji="1" lang="ja-JP" altLang="en-US" sz="2000" dirty="0">
              <a:solidFill>
                <a:srgbClr val="FF0000"/>
              </a:solidFill>
              <a:latin typeface="Toppan Bunkyu Midashi Gothic Ex" panose="020B0900000000000000" pitchFamily="34" charset="-128"/>
              <a:ea typeface="Toppan Bunkyu Midashi Gothic Ex" panose="020B0900000000000000" pitchFamily="34" charset="-128"/>
              <a:cs typeface="メイリオ"/>
            </a:endParaRPr>
          </a:p>
        </p:txBody>
      </p:sp>
      <p:sp>
        <p:nvSpPr>
          <p:cNvPr id="45" name="テキスト ボックス 44">
            <a:extLst>
              <a:ext uri="{FF2B5EF4-FFF2-40B4-BE49-F238E27FC236}">
                <a16:creationId xmlns:a16="http://schemas.microsoft.com/office/drawing/2014/main" id="{219D967B-192E-7F48-A0BD-293F5D5E582E}"/>
              </a:ext>
            </a:extLst>
          </p:cNvPr>
          <p:cNvSpPr txBox="1"/>
          <p:nvPr/>
        </p:nvSpPr>
        <p:spPr>
          <a:xfrm>
            <a:off x="4960742" y="3538196"/>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研修講師の養成やテキスト作成の負担がある</a:t>
            </a:r>
            <a:endParaRPr kumimoji="1" lang="ja-JP" altLang="en-US" sz="16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3B3978C5-FF92-6C4F-89F5-5E6C6885889C}"/>
              </a:ext>
            </a:extLst>
          </p:cNvPr>
          <p:cNvSpPr txBox="1"/>
          <p:nvPr/>
        </p:nvSpPr>
        <p:spPr>
          <a:xfrm>
            <a:off x="8731030" y="3538196"/>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47" name="テキスト ボックス 46">
            <a:extLst>
              <a:ext uri="{FF2B5EF4-FFF2-40B4-BE49-F238E27FC236}">
                <a16:creationId xmlns:a16="http://schemas.microsoft.com/office/drawing/2014/main" id="{DD96DDF7-6BB7-0C47-8100-A4B2B4F985D5}"/>
              </a:ext>
            </a:extLst>
          </p:cNvPr>
          <p:cNvSpPr txBox="1"/>
          <p:nvPr/>
        </p:nvSpPr>
        <p:spPr>
          <a:xfrm>
            <a:off x="337288" y="3964402"/>
            <a:ext cx="3789953"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マニュアルの改善と連動させることができる</a:t>
            </a:r>
            <a:endParaRPr kumimoji="1" lang="ja-JP" altLang="en-US" sz="16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32DEAC48-04CB-144C-9FCB-2DA7F03569C9}"/>
              </a:ext>
            </a:extLst>
          </p:cNvPr>
          <p:cNvSpPr txBox="1"/>
          <p:nvPr/>
        </p:nvSpPr>
        <p:spPr>
          <a:xfrm>
            <a:off x="4133567" y="3964402"/>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5CC10A87-712F-FA43-8383-194412751F5D}"/>
              </a:ext>
            </a:extLst>
          </p:cNvPr>
          <p:cNvSpPr txBox="1"/>
          <p:nvPr/>
        </p:nvSpPr>
        <p:spPr>
          <a:xfrm>
            <a:off x="4960742" y="3971931"/>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研修プログラムの品質が担保できない</a:t>
            </a:r>
            <a:endParaRPr kumimoji="1" lang="ja-JP" altLang="en-US" sz="1600" dirty="0">
              <a:solidFill>
                <a:srgbClr val="404040"/>
              </a:solidFill>
              <a:latin typeface="メイリオ"/>
              <a:ea typeface="メイリオ"/>
              <a:cs typeface="メイリオ"/>
            </a:endParaRPr>
          </a:p>
        </p:txBody>
      </p:sp>
      <p:sp>
        <p:nvSpPr>
          <p:cNvPr id="50" name="テキスト ボックス 49">
            <a:extLst>
              <a:ext uri="{FF2B5EF4-FFF2-40B4-BE49-F238E27FC236}">
                <a16:creationId xmlns:a16="http://schemas.microsoft.com/office/drawing/2014/main" id="{F2B27B2F-4866-AA4A-8E4B-6FD6A5558870}"/>
              </a:ext>
            </a:extLst>
          </p:cNvPr>
          <p:cNvSpPr txBox="1"/>
          <p:nvPr/>
        </p:nvSpPr>
        <p:spPr>
          <a:xfrm>
            <a:off x="8731030" y="3949158"/>
            <a:ext cx="833502" cy="307777"/>
          </a:xfrm>
          <a:prstGeom prst="rect">
            <a:avLst/>
          </a:prstGeom>
          <a:noFill/>
        </p:spPr>
        <p:txBody>
          <a:bodyPr wrap="square" rtlCol="0">
            <a:spAutoFit/>
          </a:bodyPr>
          <a:lstStyle/>
          <a:p>
            <a:pPr algn="ctr"/>
            <a:r>
              <a:rPr lang="en-US" altLang="ja-JP" sz="1400" dirty="0">
                <a:solidFill>
                  <a:srgbClr val="0070C0"/>
                </a:solidFill>
                <a:latin typeface="Toppan Bunkyu Midashi Gothic Ex" panose="020B0900000000000000" pitchFamily="34" charset="-128"/>
                <a:ea typeface="Toppan Bunkyu Midashi Gothic Ex" panose="020B0900000000000000" pitchFamily="34" charset="-128"/>
                <a:cs typeface="メイリオ"/>
              </a:rPr>
              <a:t>5</a:t>
            </a:r>
            <a:endParaRPr kumimoji="1" lang="ja-JP" altLang="en-US" sz="2000" dirty="0">
              <a:solidFill>
                <a:srgbClr val="0070C0"/>
              </a:solidFill>
              <a:latin typeface="Toppan Bunkyu Midashi Gothic Ex" panose="020B0900000000000000" pitchFamily="34" charset="-128"/>
              <a:ea typeface="Toppan Bunkyu Midashi Gothic Ex" panose="020B0900000000000000" pitchFamily="34" charset="-128"/>
              <a:cs typeface="メイリオ"/>
            </a:endParaRPr>
          </a:p>
        </p:txBody>
      </p:sp>
      <p:sp>
        <p:nvSpPr>
          <p:cNvPr id="51" name="テキスト ボックス 50">
            <a:extLst>
              <a:ext uri="{FF2B5EF4-FFF2-40B4-BE49-F238E27FC236}">
                <a16:creationId xmlns:a16="http://schemas.microsoft.com/office/drawing/2014/main" id="{14DA23B8-FD73-4246-9B8E-BE549BF59677}"/>
              </a:ext>
            </a:extLst>
          </p:cNvPr>
          <p:cNvSpPr txBox="1"/>
          <p:nvPr/>
        </p:nvSpPr>
        <p:spPr>
          <a:xfrm>
            <a:off x="337288" y="4398138"/>
            <a:ext cx="3789953" cy="261610"/>
          </a:xfrm>
          <a:prstGeom prst="rect">
            <a:avLst/>
          </a:prstGeom>
          <a:noFill/>
        </p:spPr>
        <p:txBody>
          <a:bodyPr wrap="square" rtlCol="0">
            <a:spAutoFit/>
          </a:bodyPr>
          <a:lstStyle/>
          <a:p>
            <a:pPr algn="ctr"/>
            <a:r>
              <a:rPr lang="ja-JP" altLang="en-US" sz="1100" dirty="0">
                <a:solidFill>
                  <a:srgbClr val="404040"/>
                </a:solidFill>
                <a:latin typeface="メイリオ"/>
                <a:ea typeface="メイリオ"/>
                <a:cs typeface="メイリオ"/>
              </a:rPr>
              <a:t>社内コミュニケーションの活性化につながる</a:t>
            </a:r>
            <a:endParaRPr kumimoji="1" lang="ja-JP" altLang="en-US" sz="16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D7B01236-1E5C-1E41-BC5E-E586F0AE9CF8}"/>
              </a:ext>
            </a:extLst>
          </p:cNvPr>
          <p:cNvSpPr txBox="1"/>
          <p:nvPr/>
        </p:nvSpPr>
        <p:spPr>
          <a:xfrm>
            <a:off x="4133567" y="4398138"/>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57527D4A-D629-2B40-B76C-515996C71B27}"/>
              </a:ext>
            </a:extLst>
          </p:cNvPr>
          <p:cNvSpPr txBox="1"/>
          <p:nvPr/>
        </p:nvSpPr>
        <p:spPr>
          <a:xfrm>
            <a:off x="4960742" y="4405667"/>
            <a:ext cx="3763962" cy="261610"/>
          </a:xfrm>
          <a:prstGeom prst="rect">
            <a:avLst/>
          </a:prstGeom>
          <a:noFill/>
        </p:spPr>
        <p:txBody>
          <a:bodyPr wrap="square" rtlCol="0">
            <a:spAutoFit/>
          </a:bodyPr>
          <a:lstStyle/>
          <a:p>
            <a:pPr algn="ctr"/>
            <a:r>
              <a:rPr lang="ja-JP" altLang="en-US" sz="1100" dirty="0">
                <a:solidFill>
                  <a:srgbClr val="404040"/>
                </a:solidFill>
                <a:latin typeface="メイリオ"/>
                <a:ea typeface="メイリオ"/>
                <a:cs typeface="メイリオ"/>
              </a:rPr>
              <a:t>初期コストが大きい</a:t>
            </a:r>
            <a:endParaRPr kumimoji="1" lang="ja-JP" altLang="en-US" sz="16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10F45913-5BEA-5047-8FA4-4B6DC894A65B}"/>
              </a:ext>
            </a:extLst>
          </p:cNvPr>
          <p:cNvSpPr txBox="1"/>
          <p:nvPr/>
        </p:nvSpPr>
        <p:spPr>
          <a:xfrm>
            <a:off x="8731030" y="4405667"/>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6E2AEF57-82B6-C04C-8FFB-0B4AEFDCFB4C}"/>
              </a:ext>
            </a:extLst>
          </p:cNvPr>
          <p:cNvSpPr txBox="1"/>
          <p:nvPr/>
        </p:nvSpPr>
        <p:spPr>
          <a:xfrm>
            <a:off x="337288" y="4831873"/>
            <a:ext cx="3789953"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社内の人的資源をさらに有効活用できる</a:t>
            </a:r>
            <a:endParaRPr kumimoji="1" lang="ja-JP" altLang="en-US" sz="1600" dirty="0">
              <a:solidFill>
                <a:srgbClr val="404040"/>
              </a:solidFill>
              <a:latin typeface="メイリオ"/>
              <a:ea typeface="メイリオ"/>
              <a:cs typeface="メイリオ"/>
            </a:endParaRPr>
          </a:p>
        </p:txBody>
      </p:sp>
      <p:sp>
        <p:nvSpPr>
          <p:cNvPr id="56" name="テキスト ボックス 55">
            <a:extLst>
              <a:ext uri="{FF2B5EF4-FFF2-40B4-BE49-F238E27FC236}">
                <a16:creationId xmlns:a16="http://schemas.microsoft.com/office/drawing/2014/main" id="{45076685-73C8-7146-8E47-ADBA112C01CA}"/>
              </a:ext>
            </a:extLst>
          </p:cNvPr>
          <p:cNvSpPr txBox="1"/>
          <p:nvPr/>
        </p:nvSpPr>
        <p:spPr>
          <a:xfrm>
            <a:off x="4133567" y="4831873"/>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25FBFFBB-4C97-4C44-A8B4-0E5522A87C36}"/>
              </a:ext>
            </a:extLst>
          </p:cNvPr>
          <p:cNvSpPr txBox="1"/>
          <p:nvPr/>
        </p:nvSpPr>
        <p:spPr>
          <a:xfrm>
            <a:off x="337288" y="2663196"/>
            <a:ext cx="3789953"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会社全体で育成していこうという文化ができる</a:t>
            </a:r>
            <a:endParaRPr kumimoji="1" lang="ja-JP" altLang="en-US" sz="160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23EC2D46-72E3-0E4B-9E30-171C1F330E15}"/>
              </a:ext>
            </a:extLst>
          </p:cNvPr>
          <p:cNvSpPr txBox="1"/>
          <p:nvPr/>
        </p:nvSpPr>
        <p:spPr>
          <a:xfrm>
            <a:off x="4133567" y="2663196"/>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AD17F2E2-3541-CE4E-9735-3DA6A11B12F3}"/>
              </a:ext>
            </a:extLst>
          </p:cNvPr>
          <p:cNvSpPr txBox="1"/>
          <p:nvPr/>
        </p:nvSpPr>
        <p:spPr>
          <a:xfrm>
            <a:off x="4960742" y="2670725"/>
            <a:ext cx="3763962" cy="261610"/>
          </a:xfrm>
          <a:prstGeom prst="rect">
            <a:avLst/>
          </a:prstGeom>
          <a:noFill/>
        </p:spPr>
        <p:txBody>
          <a:bodyPr wrap="square" rtlCol="0">
            <a:spAutoFit/>
          </a:bodyPr>
          <a:lstStyle/>
          <a:p>
            <a:pPr algn="ctr"/>
            <a:r>
              <a:rPr kumimoji="1" lang="ja-JP" altLang="en-US" sz="1100" dirty="0">
                <a:solidFill>
                  <a:srgbClr val="404040"/>
                </a:solidFill>
                <a:latin typeface="メイリオ"/>
                <a:ea typeface="メイリオ"/>
                <a:cs typeface="メイリオ"/>
              </a:rPr>
              <a:t>他社の事例やノウハウが入ってこなくなる</a:t>
            </a:r>
            <a:endParaRPr kumimoji="1" lang="ja-JP" altLang="en-US" sz="1600" dirty="0">
              <a:solidFill>
                <a:srgbClr val="404040"/>
              </a:solidFill>
              <a:latin typeface="メイリオ"/>
              <a:ea typeface="メイリオ"/>
              <a:cs typeface="メイリオ"/>
            </a:endParaRPr>
          </a:p>
        </p:txBody>
      </p:sp>
      <p:sp>
        <p:nvSpPr>
          <p:cNvPr id="60" name="テキスト ボックス 59">
            <a:extLst>
              <a:ext uri="{FF2B5EF4-FFF2-40B4-BE49-F238E27FC236}">
                <a16:creationId xmlns:a16="http://schemas.microsoft.com/office/drawing/2014/main" id="{27782BDA-3D53-584F-832B-99670E5DD82B}"/>
              </a:ext>
            </a:extLst>
          </p:cNvPr>
          <p:cNvSpPr txBox="1"/>
          <p:nvPr/>
        </p:nvSpPr>
        <p:spPr>
          <a:xfrm>
            <a:off x="8731030" y="2670725"/>
            <a:ext cx="833502" cy="261610"/>
          </a:xfrm>
          <a:prstGeom prst="rect">
            <a:avLst/>
          </a:prstGeom>
          <a:noFill/>
        </p:spPr>
        <p:txBody>
          <a:bodyPr wrap="square" rtlCol="0">
            <a:spAutoFit/>
          </a:bodyPr>
          <a:lstStyle/>
          <a:p>
            <a:pPr algn="ctr"/>
            <a:r>
              <a:rPr lang="en-US" altLang="ja-JP" sz="110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62" name="テキスト ボックス 61">
            <a:extLst>
              <a:ext uri="{FF2B5EF4-FFF2-40B4-BE49-F238E27FC236}">
                <a16:creationId xmlns:a16="http://schemas.microsoft.com/office/drawing/2014/main" id="{D1488BFA-425F-EC45-8000-9A090F7B9ABA}"/>
              </a:ext>
            </a:extLst>
          </p:cNvPr>
          <p:cNvSpPr txBox="1"/>
          <p:nvPr/>
        </p:nvSpPr>
        <p:spPr>
          <a:xfrm>
            <a:off x="3211259" y="838573"/>
            <a:ext cx="3467616" cy="338554"/>
          </a:xfrm>
          <a:prstGeom prst="rect">
            <a:avLst/>
          </a:prstGeom>
          <a:noFill/>
        </p:spPr>
        <p:txBody>
          <a:bodyPr wrap="none" rtlCol="0">
            <a:spAutoFit/>
          </a:bodyPr>
          <a:lstStyle/>
          <a:p>
            <a:pPr algn="ctr"/>
            <a:r>
              <a:rPr kumimoji="1" lang="ja-JP" altLang="en-US" sz="1600" b="1" dirty="0">
                <a:solidFill>
                  <a:srgbClr val="404040"/>
                </a:solidFill>
                <a:latin typeface="Meiryo" panose="020B0604030504040204" pitchFamily="34" charset="-128"/>
                <a:ea typeface="Meiryo" panose="020B0604030504040204" pitchFamily="34" charset="-128"/>
                <a:cs typeface="メイリオ"/>
              </a:rPr>
              <a:t>外注している社員</a:t>
            </a:r>
            <a:r>
              <a:rPr lang="ja-JP" altLang="en-US" sz="1600" b="1" dirty="0">
                <a:solidFill>
                  <a:srgbClr val="404040"/>
                </a:solidFill>
                <a:latin typeface="Meiryo" panose="020B0604030504040204" pitchFamily="34" charset="-128"/>
                <a:ea typeface="Meiryo" panose="020B0604030504040204" pitchFamily="34" charset="-128"/>
                <a:cs typeface="メイリオ"/>
              </a:rPr>
              <a:t>研修を内製化する</a:t>
            </a:r>
            <a:endParaRPr kumimoji="1" lang="ja-JP" altLang="en-US" sz="2400" b="1" dirty="0">
              <a:solidFill>
                <a:srgbClr val="404040"/>
              </a:solidFill>
              <a:latin typeface="Meiryo" panose="020B0604030504040204" pitchFamily="34" charset="-128"/>
              <a:ea typeface="Meiryo" panose="020B0604030504040204" pitchFamily="34" charset="-128"/>
              <a:cs typeface="メイリオ"/>
            </a:endParaRPr>
          </a:p>
        </p:txBody>
      </p:sp>
    </p:spTree>
    <p:extLst>
      <p:ext uri="{BB962C8B-B14F-4D97-AF65-F5344CB8AC3E}">
        <p14:creationId xmlns:p14="http://schemas.microsoft.com/office/powerpoint/2010/main" val="213757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テキスト ボックス 60">
            <a:extLst>
              <a:ext uri="{FF2B5EF4-FFF2-40B4-BE49-F238E27FC236}">
                <a16:creationId xmlns:a16="http://schemas.microsoft.com/office/drawing/2014/main" id="{DA7C194D-DD94-EB49-8E74-04B9D34B87A5}"/>
              </a:ext>
            </a:extLst>
          </p:cNvPr>
          <p:cNvSpPr txBox="1"/>
          <p:nvPr/>
        </p:nvSpPr>
        <p:spPr>
          <a:xfrm>
            <a:off x="463308" y="238540"/>
            <a:ext cx="20361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29_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プロコン表（比較版）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正方形/長方形 59">
            <a:extLst>
              <a:ext uri="{FF2B5EF4-FFF2-40B4-BE49-F238E27FC236}">
                <a16:creationId xmlns:a16="http://schemas.microsoft.com/office/drawing/2014/main" id="{E9F7BAB5-4F6F-9C41-B716-3DF2FA8C258F}"/>
              </a:ext>
            </a:extLst>
          </p:cNvPr>
          <p:cNvSpPr/>
          <p:nvPr/>
        </p:nvSpPr>
        <p:spPr>
          <a:xfrm>
            <a:off x="341815" y="1222939"/>
            <a:ext cx="436860" cy="52643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6652466F-8AB3-E04A-8E38-D14E036AE6C2}"/>
              </a:ext>
            </a:extLst>
          </p:cNvPr>
          <p:cNvSpPr/>
          <p:nvPr/>
        </p:nvSpPr>
        <p:spPr>
          <a:xfrm>
            <a:off x="777835" y="686424"/>
            <a:ext cx="8785662" cy="53651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748EE24A-6C86-D041-A66F-5C548B628081}"/>
              </a:ext>
            </a:extLst>
          </p:cNvPr>
          <p:cNvSpPr txBox="1"/>
          <p:nvPr/>
        </p:nvSpPr>
        <p:spPr>
          <a:xfrm>
            <a:off x="778675" y="805051"/>
            <a:ext cx="3606550" cy="299262"/>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賛成意見（またはメリット）</a:t>
            </a:r>
            <a:endParaRPr kumimoji="1" lang="ja-JP" altLang="en-US" dirty="0">
              <a:solidFill>
                <a:srgbClr val="404040"/>
              </a:solidFill>
              <a:latin typeface="メイリオ"/>
              <a:ea typeface="メイリオ"/>
              <a:cs typeface="メイリオ"/>
            </a:endParaRPr>
          </a:p>
        </p:txBody>
      </p:sp>
      <p:sp>
        <p:nvSpPr>
          <p:cNvPr id="69" name="テキスト ボックス 68">
            <a:extLst>
              <a:ext uri="{FF2B5EF4-FFF2-40B4-BE49-F238E27FC236}">
                <a16:creationId xmlns:a16="http://schemas.microsoft.com/office/drawing/2014/main" id="{297298BC-C56C-794D-BFE5-C3359448A3BC}"/>
              </a:ext>
            </a:extLst>
          </p:cNvPr>
          <p:cNvSpPr txBox="1"/>
          <p:nvPr/>
        </p:nvSpPr>
        <p:spPr>
          <a:xfrm>
            <a:off x="4391257" y="805051"/>
            <a:ext cx="794679" cy="299262"/>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71" name="直線コネクタ 70">
            <a:extLst>
              <a:ext uri="{FF2B5EF4-FFF2-40B4-BE49-F238E27FC236}">
                <a16:creationId xmlns:a16="http://schemas.microsoft.com/office/drawing/2014/main" id="{0309A0A1-22D6-1847-82E5-9E07C5501A62}"/>
              </a:ext>
            </a:extLst>
          </p:cNvPr>
          <p:cNvCxnSpPr/>
          <p:nvPr/>
        </p:nvCxnSpPr>
        <p:spPr>
          <a:xfrm>
            <a:off x="777836" y="2866626"/>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2" name="直線コネクタ 71">
            <a:extLst>
              <a:ext uri="{FF2B5EF4-FFF2-40B4-BE49-F238E27FC236}">
                <a16:creationId xmlns:a16="http://schemas.microsoft.com/office/drawing/2014/main" id="{68493B4E-E9EA-5349-978D-79A1DE9A2F57}"/>
              </a:ext>
            </a:extLst>
          </p:cNvPr>
          <p:cNvCxnSpPr/>
          <p:nvPr/>
        </p:nvCxnSpPr>
        <p:spPr>
          <a:xfrm>
            <a:off x="777836" y="3524102"/>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3" name="直線コネクタ 72">
            <a:extLst>
              <a:ext uri="{FF2B5EF4-FFF2-40B4-BE49-F238E27FC236}">
                <a16:creationId xmlns:a16="http://schemas.microsoft.com/office/drawing/2014/main" id="{8CDA7312-FB96-F348-ABEE-69D43B4ECEAB}"/>
              </a:ext>
            </a:extLst>
          </p:cNvPr>
          <p:cNvCxnSpPr>
            <a:cxnSpLocks/>
          </p:cNvCxnSpPr>
          <p:nvPr/>
        </p:nvCxnSpPr>
        <p:spPr>
          <a:xfrm>
            <a:off x="347846" y="3852840"/>
            <a:ext cx="922539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4" name="直線コネクタ 73">
            <a:extLst>
              <a:ext uri="{FF2B5EF4-FFF2-40B4-BE49-F238E27FC236}">
                <a16:creationId xmlns:a16="http://schemas.microsoft.com/office/drawing/2014/main" id="{D47401FB-68B9-CF4E-9C9F-476593D6B60A}"/>
              </a:ext>
            </a:extLst>
          </p:cNvPr>
          <p:cNvCxnSpPr/>
          <p:nvPr/>
        </p:nvCxnSpPr>
        <p:spPr>
          <a:xfrm>
            <a:off x="777836" y="4181578"/>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5" name="直線コネクタ 74">
            <a:extLst>
              <a:ext uri="{FF2B5EF4-FFF2-40B4-BE49-F238E27FC236}">
                <a16:creationId xmlns:a16="http://schemas.microsoft.com/office/drawing/2014/main" id="{AFA2B69B-2EEB-2F4A-9AD4-9D798BC77777}"/>
              </a:ext>
            </a:extLst>
          </p:cNvPr>
          <p:cNvCxnSpPr/>
          <p:nvPr/>
        </p:nvCxnSpPr>
        <p:spPr>
          <a:xfrm>
            <a:off x="777836" y="4510316"/>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6" name="直線コネクタ 75">
            <a:extLst>
              <a:ext uri="{FF2B5EF4-FFF2-40B4-BE49-F238E27FC236}">
                <a16:creationId xmlns:a16="http://schemas.microsoft.com/office/drawing/2014/main" id="{BB71CF5C-C5B1-B44C-8FD2-35DE187414CE}"/>
              </a:ext>
            </a:extLst>
          </p:cNvPr>
          <p:cNvCxnSpPr/>
          <p:nvPr/>
        </p:nvCxnSpPr>
        <p:spPr>
          <a:xfrm>
            <a:off x="777836" y="483905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7" name="直線コネクタ 76">
            <a:extLst>
              <a:ext uri="{FF2B5EF4-FFF2-40B4-BE49-F238E27FC236}">
                <a16:creationId xmlns:a16="http://schemas.microsoft.com/office/drawing/2014/main" id="{801F46C7-FD5F-814C-8164-8FB40439DFDB}"/>
              </a:ext>
            </a:extLst>
          </p:cNvPr>
          <p:cNvCxnSpPr/>
          <p:nvPr/>
        </p:nvCxnSpPr>
        <p:spPr>
          <a:xfrm>
            <a:off x="777836" y="5496530"/>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8" name="直線コネクタ 77">
            <a:extLst>
              <a:ext uri="{FF2B5EF4-FFF2-40B4-BE49-F238E27FC236}">
                <a16:creationId xmlns:a16="http://schemas.microsoft.com/office/drawing/2014/main" id="{A543D0F4-2A12-8547-B7FD-2FCA5045E33E}"/>
              </a:ext>
            </a:extLst>
          </p:cNvPr>
          <p:cNvCxnSpPr/>
          <p:nvPr/>
        </p:nvCxnSpPr>
        <p:spPr>
          <a:xfrm>
            <a:off x="777836" y="5825268"/>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257E9A73-8D6B-8A43-BF31-67B40D146E3C}"/>
              </a:ext>
            </a:extLst>
          </p:cNvPr>
          <p:cNvCxnSpPr/>
          <p:nvPr/>
        </p:nvCxnSpPr>
        <p:spPr>
          <a:xfrm>
            <a:off x="777836" y="6153999"/>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a:extLst>
              <a:ext uri="{FF2B5EF4-FFF2-40B4-BE49-F238E27FC236}">
                <a16:creationId xmlns:a16="http://schemas.microsoft.com/office/drawing/2014/main" id="{9CDDFA06-B10B-B14B-BDB1-FB57E42FAF8D}"/>
              </a:ext>
            </a:extLst>
          </p:cNvPr>
          <p:cNvSpPr txBox="1"/>
          <p:nvPr/>
        </p:nvSpPr>
        <p:spPr>
          <a:xfrm>
            <a:off x="5173871" y="812558"/>
            <a:ext cx="3594674" cy="299262"/>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反対意見（またはデメリット）</a:t>
            </a:r>
            <a:endParaRPr kumimoji="1" lang="ja-JP" altLang="en-US" dirty="0">
              <a:solidFill>
                <a:srgbClr val="404040"/>
              </a:solidFill>
              <a:latin typeface="メイリオ"/>
              <a:ea typeface="メイリオ"/>
              <a:cs typeface="メイリオ"/>
            </a:endParaRPr>
          </a:p>
        </p:txBody>
      </p:sp>
      <p:sp>
        <p:nvSpPr>
          <p:cNvPr id="81" name="テキスト ボックス 80">
            <a:extLst>
              <a:ext uri="{FF2B5EF4-FFF2-40B4-BE49-F238E27FC236}">
                <a16:creationId xmlns:a16="http://schemas.microsoft.com/office/drawing/2014/main" id="{E3B73F3C-AEC4-D240-A5F9-5C186B6048DF}"/>
              </a:ext>
            </a:extLst>
          </p:cNvPr>
          <p:cNvSpPr txBox="1"/>
          <p:nvPr/>
        </p:nvSpPr>
        <p:spPr>
          <a:xfrm>
            <a:off x="8774577" y="812558"/>
            <a:ext cx="794679" cy="299262"/>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重要度</a:t>
            </a:r>
            <a:endParaRPr kumimoji="1" lang="ja-JP" altLang="en-US" dirty="0">
              <a:solidFill>
                <a:srgbClr val="404040"/>
              </a:solidFill>
              <a:latin typeface="メイリオ"/>
              <a:ea typeface="メイリオ"/>
              <a:cs typeface="メイリオ"/>
            </a:endParaRPr>
          </a:p>
        </p:txBody>
      </p:sp>
      <p:cxnSp>
        <p:nvCxnSpPr>
          <p:cNvPr id="83" name="直線コネクタ 82">
            <a:extLst>
              <a:ext uri="{FF2B5EF4-FFF2-40B4-BE49-F238E27FC236}">
                <a16:creationId xmlns:a16="http://schemas.microsoft.com/office/drawing/2014/main" id="{D794213F-3327-F646-8725-B9D049C5F3B6}"/>
              </a:ext>
            </a:extLst>
          </p:cNvPr>
          <p:cNvCxnSpPr/>
          <p:nvPr/>
        </p:nvCxnSpPr>
        <p:spPr>
          <a:xfrm>
            <a:off x="5179903" y="686423"/>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E4DF8B1B-B85B-0A44-BA96-FCFB8A38056B}"/>
              </a:ext>
            </a:extLst>
          </p:cNvPr>
          <p:cNvCxnSpPr/>
          <p:nvPr/>
        </p:nvCxnSpPr>
        <p:spPr>
          <a:xfrm>
            <a:off x="4385225" y="686423"/>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FB64BB1-4D68-4944-B197-85973FC32EFA}"/>
              </a:ext>
            </a:extLst>
          </p:cNvPr>
          <p:cNvCxnSpPr/>
          <p:nvPr/>
        </p:nvCxnSpPr>
        <p:spPr>
          <a:xfrm>
            <a:off x="8768544" y="695372"/>
            <a:ext cx="1" cy="579487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BF6B9462-6E70-3D4F-A68C-AB64103A6A79}"/>
              </a:ext>
            </a:extLst>
          </p:cNvPr>
          <p:cNvCxnSpPr/>
          <p:nvPr/>
        </p:nvCxnSpPr>
        <p:spPr>
          <a:xfrm>
            <a:off x="777836" y="221103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45DFEAB7-130C-034D-94CC-292105D4B7F1}"/>
              </a:ext>
            </a:extLst>
          </p:cNvPr>
          <p:cNvCxnSpPr/>
          <p:nvPr/>
        </p:nvCxnSpPr>
        <p:spPr>
          <a:xfrm>
            <a:off x="341815" y="5167792"/>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46FD5C74-59A3-4A44-BEC0-3D79AB816466}"/>
              </a:ext>
            </a:extLst>
          </p:cNvPr>
          <p:cNvCxnSpPr/>
          <p:nvPr/>
        </p:nvCxnSpPr>
        <p:spPr>
          <a:xfrm>
            <a:off x="341815" y="2537888"/>
            <a:ext cx="9231426"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CC8C1449-A6B9-8140-9136-004C949236FC}"/>
              </a:ext>
            </a:extLst>
          </p:cNvPr>
          <p:cNvCxnSpPr/>
          <p:nvPr/>
        </p:nvCxnSpPr>
        <p:spPr>
          <a:xfrm>
            <a:off x="777836" y="3195364"/>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3" name="直線コネクタ 92">
            <a:extLst>
              <a:ext uri="{FF2B5EF4-FFF2-40B4-BE49-F238E27FC236}">
                <a16:creationId xmlns:a16="http://schemas.microsoft.com/office/drawing/2014/main" id="{BF6CCC92-D367-444D-AA79-F712CDF7E7A0}"/>
              </a:ext>
            </a:extLst>
          </p:cNvPr>
          <p:cNvCxnSpPr/>
          <p:nvPr/>
        </p:nvCxnSpPr>
        <p:spPr>
          <a:xfrm>
            <a:off x="777836" y="1884178"/>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95" name="テキスト ボックス 94">
            <a:extLst>
              <a:ext uri="{FF2B5EF4-FFF2-40B4-BE49-F238E27FC236}">
                <a16:creationId xmlns:a16="http://schemas.microsoft.com/office/drawing/2014/main" id="{3B1D585C-435D-8548-B778-A770744D69AB}"/>
              </a:ext>
            </a:extLst>
          </p:cNvPr>
          <p:cNvSpPr txBox="1"/>
          <p:nvPr/>
        </p:nvSpPr>
        <p:spPr>
          <a:xfrm>
            <a:off x="397251" y="1219197"/>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①</a:t>
            </a:r>
            <a:endParaRPr kumimoji="1" lang="ja-JP" altLang="en-US" sz="1600" dirty="0">
              <a:solidFill>
                <a:srgbClr val="404040"/>
              </a:solidFill>
              <a:latin typeface="メイリオ"/>
              <a:ea typeface="メイリオ"/>
              <a:cs typeface="メイリオ"/>
            </a:endParaRPr>
          </a:p>
        </p:txBody>
      </p:sp>
      <p:sp>
        <p:nvSpPr>
          <p:cNvPr id="97" name="テキスト ボックス 96">
            <a:extLst>
              <a:ext uri="{FF2B5EF4-FFF2-40B4-BE49-F238E27FC236}">
                <a16:creationId xmlns:a16="http://schemas.microsoft.com/office/drawing/2014/main" id="{FFA58C2B-7701-5A43-BF82-1A779A1DA275}"/>
              </a:ext>
            </a:extLst>
          </p:cNvPr>
          <p:cNvSpPr txBox="1"/>
          <p:nvPr/>
        </p:nvSpPr>
        <p:spPr>
          <a:xfrm>
            <a:off x="397251" y="2542775"/>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②</a:t>
            </a:r>
            <a:endParaRPr kumimoji="1" lang="ja-JP" altLang="en-US" sz="1600" dirty="0">
              <a:solidFill>
                <a:srgbClr val="404040"/>
              </a:solidFill>
              <a:latin typeface="メイリオ"/>
              <a:ea typeface="メイリオ"/>
              <a:cs typeface="メイリオ"/>
            </a:endParaRPr>
          </a:p>
        </p:txBody>
      </p:sp>
      <p:sp>
        <p:nvSpPr>
          <p:cNvPr id="99" name="テキスト ボックス 98">
            <a:extLst>
              <a:ext uri="{FF2B5EF4-FFF2-40B4-BE49-F238E27FC236}">
                <a16:creationId xmlns:a16="http://schemas.microsoft.com/office/drawing/2014/main" id="{3AB51A5B-66B6-C640-B983-24F83B5A3DD4}"/>
              </a:ext>
            </a:extLst>
          </p:cNvPr>
          <p:cNvSpPr txBox="1"/>
          <p:nvPr/>
        </p:nvSpPr>
        <p:spPr>
          <a:xfrm>
            <a:off x="397251" y="3854043"/>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③</a:t>
            </a:r>
            <a:endParaRPr kumimoji="1" lang="ja-JP" altLang="en-US" sz="1600" dirty="0">
              <a:solidFill>
                <a:srgbClr val="404040"/>
              </a:solidFill>
              <a:latin typeface="メイリオ"/>
              <a:ea typeface="メイリオ"/>
              <a:cs typeface="メイリオ"/>
            </a:endParaRPr>
          </a:p>
        </p:txBody>
      </p:sp>
      <p:sp>
        <p:nvSpPr>
          <p:cNvPr id="100" name="テキスト ボックス 99">
            <a:extLst>
              <a:ext uri="{FF2B5EF4-FFF2-40B4-BE49-F238E27FC236}">
                <a16:creationId xmlns:a16="http://schemas.microsoft.com/office/drawing/2014/main" id="{C4C3BF13-C4B1-A54F-93DD-9036BF0064E0}"/>
              </a:ext>
            </a:extLst>
          </p:cNvPr>
          <p:cNvSpPr txBox="1"/>
          <p:nvPr/>
        </p:nvSpPr>
        <p:spPr>
          <a:xfrm>
            <a:off x="397251" y="5161563"/>
            <a:ext cx="353943" cy="1318692"/>
          </a:xfrm>
          <a:prstGeom prst="rect">
            <a:avLst/>
          </a:prstGeom>
          <a:noFill/>
        </p:spPr>
        <p:txBody>
          <a:bodyPr vert="eaVert" wrap="square" rtlCol="0">
            <a:spAutoFit/>
          </a:bodyPr>
          <a:lstStyle/>
          <a:p>
            <a:pPr algn="ctr"/>
            <a:r>
              <a:rPr lang="ja-JP" altLang="en-US" sz="1100" dirty="0">
                <a:solidFill>
                  <a:srgbClr val="404040"/>
                </a:solidFill>
                <a:latin typeface="メイリオ"/>
                <a:ea typeface="メイリオ"/>
                <a:cs typeface="メイリオ"/>
              </a:rPr>
              <a:t>選択肢</a:t>
            </a:r>
            <a:r>
              <a:rPr kumimoji="1" lang="ja-JP" altLang="en-US" sz="1100" dirty="0">
                <a:solidFill>
                  <a:srgbClr val="404040"/>
                </a:solidFill>
                <a:latin typeface="メイリオ"/>
                <a:ea typeface="メイリオ"/>
                <a:cs typeface="メイリオ"/>
              </a:rPr>
              <a:t>④</a:t>
            </a:r>
            <a:endParaRPr kumimoji="1" lang="ja-JP" altLang="en-US" sz="1600" dirty="0">
              <a:solidFill>
                <a:srgbClr val="404040"/>
              </a:solidFill>
              <a:latin typeface="メイリオ"/>
              <a:ea typeface="メイリオ"/>
              <a:cs typeface="メイリオ"/>
            </a:endParaRPr>
          </a:p>
        </p:txBody>
      </p:sp>
      <p:sp>
        <p:nvSpPr>
          <p:cNvPr id="101" name="角丸四角形 100">
            <a:extLst>
              <a:ext uri="{FF2B5EF4-FFF2-40B4-BE49-F238E27FC236}">
                <a16:creationId xmlns:a16="http://schemas.microsoft.com/office/drawing/2014/main" id="{E16AAA22-E405-9D46-B115-B1AEE573CA2B}"/>
              </a:ext>
            </a:extLst>
          </p:cNvPr>
          <p:cNvSpPr/>
          <p:nvPr/>
        </p:nvSpPr>
        <p:spPr>
          <a:xfrm>
            <a:off x="776997" y="689405"/>
            <a:ext cx="8796243" cy="5800848"/>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02" name="角丸四角形 101">
            <a:extLst>
              <a:ext uri="{FF2B5EF4-FFF2-40B4-BE49-F238E27FC236}">
                <a16:creationId xmlns:a16="http://schemas.microsoft.com/office/drawing/2014/main" id="{7A7F7066-74F7-8845-937B-7186CE39117A}"/>
              </a:ext>
            </a:extLst>
          </p:cNvPr>
          <p:cNvSpPr/>
          <p:nvPr/>
        </p:nvSpPr>
        <p:spPr>
          <a:xfrm>
            <a:off x="348684" y="1221499"/>
            <a:ext cx="9221936" cy="5268754"/>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cxnSp>
        <p:nvCxnSpPr>
          <p:cNvPr id="70" name="直線コネクタ 69">
            <a:extLst>
              <a:ext uri="{FF2B5EF4-FFF2-40B4-BE49-F238E27FC236}">
                <a16:creationId xmlns:a16="http://schemas.microsoft.com/office/drawing/2014/main" id="{F8C56F12-D1A3-5740-8D89-49F9CDFA1DC9}"/>
              </a:ext>
            </a:extLst>
          </p:cNvPr>
          <p:cNvCxnSpPr/>
          <p:nvPr/>
        </p:nvCxnSpPr>
        <p:spPr>
          <a:xfrm>
            <a:off x="777836" y="1557322"/>
            <a:ext cx="8795404"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D21DA0F4-3CCA-C74A-BE8D-524D9CDDB056}"/>
              </a:ext>
            </a:extLst>
          </p:cNvPr>
          <p:cNvSpPr txBox="1"/>
          <p:nvPr/>
        </p:nvSpPr>
        <p:spPr>
          <a:xfrm>
            <a:off x="770671" y="1263172"/>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B9E333E0-94B8-FC47-BFDF-FA9BDEDAD9A5}"/>
              </a:ext>
            </a:extLst>
          </p:cNvPr>
          <p:cNvSpPr txBox="1"/>
          <p:nvPr/>
        </p:nvSpPr>
        <p:spPr>
          <a:xfrm>
            <a:off x="4384951" y="1259325"/>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88BB836E-E998-7D4C-9912-3880DFD78E30}"/>
              </a:ext>
            </a:extLst>
          </p:cNvPr>
          <p:cNvSpPr txBox="1"/>
          <p:nvPr/>
        </p:nvSpPr>
        <p:spPr>
          <a:xfrm>
            <a:off x="5173596" y="1266853"/>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34AA81FF-8C7B-1443-8DBB-B38EF7DE85F9}"/>
              </a:ext>
            </a:extLst>
          </p:cNvPr>
          <p:cNvSpPr txBox="1"/>
          <p:nvPr/>
        </p:nvSpPr>
        <p:spPr>
          <a:xfrm>
            <a:off x="8765924" y="1266853"/>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74B46BAF-DB5E-7043-BEAF-507C26B78A5D}"/>
              </a:ext>
            </a:extLst>
          </p:cNvPr>
          <p:cNvSpPr txBox="1"/>
          <p:nvPr/>
        </p:nvSpPr>
        <p:spPr>
          <a:xfrm>
            <a:off x="770671" y="1590028"/>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755AF05D-37E0-B94B-8AE3-EA55ABDA1205}"/>
              </a:ext>
            </a:extLst>
          </p:cNvPr>
          <p:cNvSpPr txBox="1"/>
          <p:nvPr/>
        </p:nvSpPr>
        <p:spPr>
          <a:xfrm>
            <a:off x="4384951" y="1586181"/>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4DA628B5-5225-1C46-93E5-58B4043E1AAC}"/>
              </a:ext>
            </a:extLst>
          </p:cNvPr>
          <p:cNvSpPr txBox="1"/>
          <p:nvPr/>
        </p:nvSpPr>
        <p:spPr>
          <a:xfrm>
            <a:off x="5173596" y="1593709"/>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1619C044-F4EE-324C-8CAE-8F2F536E3682}"/>
              </a:ext>
            </a:extLst>
          </p:cNvPr>
          <p:cNvSpPr txBox="1"/>
          <p:nvPr/>
        </p:nvSpPr>
        <p:spPr>
          <a:xfrm>
            <a:off x="8765924" y="1593709"/>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3CACC9E6-7BA7-004A-9F10-D9EF12C38606}"/>
              </a:ext>
            </a:extLst>
          </p:cNvPr>
          <p:cNvSpPr txBox="1"/>
          <p:nvPr/>
        </p:nvSpPr>
        <p:spPr>
          <a:xfrm>
            <a:off x="770671" y="1916884"/>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D7A8DF6A-8941-B24D-BC6C-7027964F4FDE}"/>
              </a:ext>
            </a:extLst>
          </p:cNvPr>
          <p:cNvSpPr txBox="1"/>
          <p:nvPr/>
        </p:nvSpPr>
        <p:spPr>
          <a:xfrm>
            <a:off x="4384951" y="1913037"/>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352B3A44-9197-5847-80CF-8322A995A27B}"/>
              </a:ext>
            </a:extLst>
          </p:cNvPr>
          <p:cNvSpPr txBox="1"/>
          <p:nvPr/>
        </p:nvSpPr>
        <p:spPr>
          <a:xfrm>
            <a:off x="5173596" y="1920565"/>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63" name="テキスト ボックス 62">
            <a:extLst>
              <a:ext uri="{FF2B5EF4-FFF2-40B4-BE49-F238E27FC236}">
                <a16:creationId xmlns:a16="http://schemas.microsoft.com/office/drawing/2014/main" id="{3E36CA23-ABEE-624D-9664-061D4F7E094A}"/>
              </a:ext>
            </a:extLst>
          </p:cNvPr>
          <p:cNvSpPr txBox="1"/>
          <p:nvPr/>
        </p:nvSpPr>
        <p:spPr>
          <a:xfrm>
            <a:off x="8765924" y="1920565"/>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65" name="テキスト ボックス 64">
            <a:extLst>
              <a:ext uri="{FF2B5EF4-FFF2-40B4-BE49-F238E27FC236}">
                <a16:creationId xmlns:a16="http://schemas.microsoft.com/office/drawing/2014/main" id="{3FB23C29-E1B9-6E46-8341-18FABA6917B7}"/>
              </a:ext>
            </a:extLst>
          </p:cNvPr>
          <p:cNvSpPr txBox="1"/>
          <p:nvPr/>
        </p:nvSpPr>
        <p:spPr>
          <a:xfrm>
            <a:off x="770671" y="2243740"/>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66" name="テキスト ボックス 65">
            <a:extLst>
              <a:ext uri="{FF2B5EF4-FFF2-40B4-BE49-F238E27FC236}">
                <a16:creationId xmlns:a16="http://schemas.microsoft.com/office/drawing/2014/main" id="{5F74E1B6-AE2F-854E-B020-297F002C4873}"/>
              </a:ext>
            </a:extLst>
          </p:cNvPr>
          <p:cNvSpPr txBox="1"/>
          <p:nvPr/>
        </p:nvSpPr>
        <p:spPr>
          <a:xfrm>
            <a:off x="4384951" y="2239893"/>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67" name="テキスト ボックス 66">
            <a:extLst>
              <a:ext uri="{FF2B5EF4-FFF2-40B4-BE49-F238E27FC236}">
                <a16:creationId xmlns:a16="http://schemas.microsoft.com/office/drawing/2014/main" id="{05EC0B4B-5385-5844-9FA4-BECEEBA6576D}"/>
              </a:ext>
            </a:extLst>
          </p:cNvPr>
          <p:cNvSpPr txBox="1"/>
          <p:nvPr/>
        </p:nvSpPr>
        <p:spPr>
          <a:xfrm>
            <a:off x="5173596" y="2247421"/>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82" name="テキスト ボックス 81">
            <a:extLst>
              <a:ext uri="{FF2B5EF4-FFF2-40B4-BE49-F238E27FC236}">
                <a16:creationId xmlns:a16="http://schemas.microsoft.com/office/drawing/2014/main" id="{00C91CF7-D814-F440-8142-ED44AC0A58F7}"/>
              </a:ext>
            </a:extLst>
          </p:cNvPr>
          <p:cNvSpPr txBox="1"/>
          <p:nvPr/>
        </p:nvSpPr>
        <p:spPr>
          <a:xfrm>
            <a:off x="8765924" y="2247421"/>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91" name="テキスト ボックス 90">
            <a:extLst>
              <a:ext uri="{FF2B5EF4-FFF2-40B4-BE49-F238E27FC236}">
                <a16:creationId xmlns:a16="http://schemas.microsoft.com/office/drawing/2014/main" id="{10853DB6-4D1C-7E4F-9106-E04BE2599E5B}"/>
              </a:ext>
            </a:extLst>
          </p:cNvPr>
          <p:cNvSpPr txBox="1"/>
          <p:nvPr/>
        </p:nvSpPr>
        <p:spPr>
          <a:xfrm>
            <a:off x="770671" y="2571535"/>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92" name="テキスト ボックス 91">
            <a:extLst>
              <a:ext uri="{FF2B5EF4-FFF2-40B4-BE49-F238E27FC236}">
                <a16:creationId xmlns:a16="http://schemas.microsoft.com/office/drawing/2014/main" id="{75797575-084D-8F49-882F-1975DB0D16B4}"/>
              </a:ext>
            </a:extLst>
          </p:cNvPr>
          <p:cNvSpPr txBox="1"/>
          <p:nvPr/>
        </p:nvSpPr>
        <p:spPr>
          <a:xfrm>
            <a:off x="4384951" y="2567688"/>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94" name="テキスト ボックス 93">
            <a:extLst>
              <a:ext uri="{FF2B5EF4-FFF2-40B4-BE49-F238E27FC236}">
                <a16:creationId xmlns:a16="http://schemas.microsoft.com/office/drawing/2014/main" id="{2153694F-A2C3-F645-BD45-B9C28E3FDE6F}"/>
              </a:ext>
            </a:extLst>
          </p:cNvPr>
          <p:cNvSpPr txBox="1"/>
          <p:nvPr/>
        </p:nvSpPr>
        <p:spPr>
          <a:xfrm>
            <a:off x="5173596" y="2575216"/>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96" name="テキスト ボックス 95">
            <a:extLst>
              <a:ext uri="{FF2B5EF4-FFF2-40B4-BE49-F238E27FC236}">
                <a16:creationId xmlns:a16="http://schemas.microsoft.com/office/drawing/2014/main" id="{7E11E1A4-7126-274F-A3FC-E7EF8EAA18C2}"/>
              </a:ext>
            </a:extLst>
          </p:cNvPr>
          <p:cNvSpPr txBox="1"/>
          <p:nvPr/>
        </p:nvSpPr>
        <p:spPr>
          <a:xfrm>
            <a:off x="8765924" y="2575216"/>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03" name="テキスト ボックス 102">
            <a:extLst>
              <a:ext uri="{FF2B5EF4-FFF2-40B4-BE49-F238E27FC236}">
                <a16:creationId xmlns:a16="http://schemas.microsoft.com/office/drawing/2014/main" id="{96B169C5-28FE-0349-89E9-298FD8D6C2F9}"/>
              </a:ext>
            </a:extLst>
          </p:cNvPr>
          <p:cNvSpPr txBox="1"/>
          <p:nvPr/>
        </p:nvSpPr>
        <p:spPr>
          <a:xfrm>
            <a:off x="770671" y="2900273"/>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04" name="テキスト ボックス 103">
            <a:extLst>
              <a:ext uri="{FF2B5EF4-FFF2-40B4-BE49-F238E27FC236}">
                <a16:creationId xmlns:a16="http://schemas.microsoft.com/office/drawing/2014/main" id="{1144F48F-5575-C74C-B3D7-88637D34463D}"/>
              </a:ext>
            </a:extLst>
          </p:cNvPr>
          <p:cNvSpPr txBox="1"/>
          <p:nvPr/>
        </p:nvSpPr>
        <p:spPr>
          <a:xfrm>
            <a:off x="4384951" y="2896426"/>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05" name="テキスト ボックス 104">
            <a:extLst>
              <a:ext uri="{FF2B5EF4-FFF2-40B4-BE49-F238E27FC236}">
                <a16:creationId xmlns:a16="http://schemas.microsoft.com/office/drawing/2014/main" id="{684D1E3D-9A6A-A447-BC6D-251586F8C3D2}"/>
              </a:ext>
            </a:extLst>
          </p:cNvPr>
          <p:cNvSpPr txBox="1"/>
          <p:nvPr/>
        </p:nvSpPr>
        <p:spPr>
          <a:xfrm>
            <a:off x="5173596" y="2903954"/>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06" name="テキスト ボックス 105">
            <a:extLst>
              <a:ext uri="{FF2B5EF4-FFF2-40B4-BE49-F238E27FC236}">
                <a16:creationId xmlns:a16="http://schemas.microsoft.com/office/drawing/2014/main" id="{7D69E4A4-41BF-6B41-8D1F-DA16A7062541}"/>
              </a:ext>
            </a:extLst>
          </p:cNvPr>
          <p:cNvSpPr txBox="1"/>
          <p:nvPr/>
        </p:nvSpPr>
        <p:spPr>
          <a:xfrm>
            <a:off x="8765924" y="2903954"/>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08" name="テキスト ボックス 107">
            <a:extLst>
              <a:ext uri="{FF2B5EF4-FFF2-40B4-BE49-F238E27FC236}">
                <a16:creationId xmlns:a16="http://schemas.microsoft.com/office/drawing/2014/main" id="{6075C01B-243E-BB46-A549-C6DB6BD65931}"/>
              </a:ext>
            </a:extLst>
          </p:cNvPr>
          <p:cNvSpPr txBox="1"/>
          <p:nvPr/>
        </p:nvSpPr>
        <p:spPr>
          <a:xfrm>
            <a:off x="770671" y="3229011"/>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09" name="テキスト ボックス 108">
            <a:extLst>
              <a:ext uri="{FF2B5EF4-FFF2-40B4-BE49-F238E27FC236}">
                <a16:creationId xmlns:a16="http://schemas.microsoft.com/office/drawing/2014/main" id="{E5222196-ECF3-E646-BC11-FDD47D5E3E61}"/>
              </a:ext>
            </a:extLst>
          </p:cNvPr>
          <p:cNvSpPr txBox="1"/>
          <p:nvPr/>
        </p:nvSpPr>
        <p:spPr>
          <a:xfrm>
            <a:off x="4384951" y="3225164"/>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10" name="テキスト ボックス 109">
            <a:extLst>
              <a:ext uri="{FF2B5EF4-FFF2-40B4-BE49-F238E27FC236}">
                <a16:creationId xmlns:a16="http://schemas.microsoft.com/office/drawing/2014/main" id="{CCAF248D-F543-FD44-B78C-F81662C342E5}"/>
              </a:ext>
            </a:extLst>
          </p:cNvPr>
          <p:cNvSpPr txBox="1"/>
          <p:nvPr/>
        </p:nvSpPr>
        <p:spPr>
          <a:xfrm>
            <a:off x="5173596" y="3232692"/>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11" name="テキスト ボックス 110">
            <a:extLst>
              <a:ext uri="{FF2B5EF4-FFF2-40B4-BE49-F238E27FC236}">
                <a16:creationId xmlns:a16="http://schemas.microsoft.com/office/drawing/2014/main" id="{39E0C894-ED1A-1841-B184-B2216F784598}"/>
              </a:ext>
            </a:extLst>
          </p:cNvPr>
          <p:cNvSpPr txBox="1"/>
          <p:nvPr/>
        </p:nvSpPr>
        <p:spPr>
          <a:xfrm>
            <a:off x="8765924" y="3232692"/>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13" name="テキスト ボックス 112">
            <a:extLst>
              <a:ext uri="{FF2B5EF4-FFF2-40B4-BE49-F238E27FC236}">
                <a16:creationId xmlns:a16="http://schemas.microsoft.com/office/drawing/2014/main" id="{8C2B9E5A-29BE-0340-94D5-85CDEE4DF437}"/>
              </a:ext>
            </a:extLst>
          </p:cNvPr>
          <p:cNvSpPr txBox="1"/>
          <p:nvPr/>
        </p:nvSpPr>
        <p:spPr>
          <a:xfrm>
            <a:off x="770671" y="3557749"/>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14" name="テキスト ボックス 113">
            <a:extLst>
              <a:ext uri="{FF2B5EF4-FFF2-40B4-BE49-F238E27FC236}">
                <a16:creationId xmlns:a16="http://schemas.microsoft.com/office/drawing/2014/main" id="{11D5716E-C0FA-4647-804A-B8F3EDBA4AAF}"/>
              </a:ext>
            </a:extLst>
          </p:cNvPr>
          <p:cNvSpPr txBox="1"/>
          <p:nvPr/>
        </p:nvSpPr>
        <p:spPr>
          <a:xfrm>
            <a:off x="4384951" y="3553902"/>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15" name="テキスト ボックス 114">
            <a:extLst>
              <a:ext uri="{FF2B5EF4-FFF2-40B4-BE49-F238E27FC236}">
                <a16:creationId xmlns:a16="http://schemas.microsoft.com/office/drawing/2014/main" id="{0557AFE3-E68E-8942-A5B0-5DF88C1E9211}"/>
              </a:ext>
            </a:extLst>
          </p:cNvPr>
          <p:cNvSpPr txBox="1"/>
          <p:nvPr/>
        </p:nvSpPr>
        <p:spPr>
          <a:xfrm>
            <a:off x="5173596" y="3561430"/>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16" name="テキスト ボックス 115">
            <a:extLst>
              <a:ext uri="{FF2B5EF4-FFF2-40B4-BE49-F238E27FC236}">
                <a16:creationId xmlns:a16="http://schemas.microsoft.com/office/drawing/2014/main" id="{E0D72383-9885-1248-AD5C-CD226C7C88A4}"/>
              </a:ext>
            </a:extLst>
          </p:cNvPr>
          <p:cNvSpPr txBox="1"/>
          <p:nvPr/>
        </p:nvSpPr>
        <p:spPr>
          <a:xfrm>
            <a:off x="8765924" y="3561430"/>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18" name="テキスト ボックス 117">
            <a:extLst>
              <a:ext uri="{FF2B5EF4-FFF2-40B4-BE49-F238E27FC236}">
                <a16:creationId xmlns:a16="http://schemas.microsoft.com/office/drawing/2014/main" id="{1F716CF0-FD78-6342-BA9C-8CD2FA1EF295}"/>
              </a:ext>
            </a:extLst>
          </p:cNvPr>
          <p:cNvSpPr txBox="1"/>
          <p:nvPr/>
        </p:nvSpPr>
        <p:spPr>
          <a:xfrm>
            <a:off x="770671" y="3886487"/>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19" name="テキスト ボックス 118">
            <a:extLst>
              <a:ext uri="{FF2B5EF4-FFF2-40B4-BE49-F238E27FC236}">
                <a16:creationId xmlns:a16="http://schemas.microsoft.com/office/drawing/2014/main" id="{44DA7E9C-0473-B440-BFA9-955949089BA9}"/>
              </a:ext>
            </a:extLst>
          </p:cNvPr>
          <p:cNvSpPr txBox="1"/>
          <p:nvPr/>
        </p:nvSpPr>
        <p:spPr>
          <a:xfrm>
            <a:off x="4384951" y="3882640"/>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20" name="テキスト ボックス 119">
            <a:extLst>
              <a:ext uri="{FF2B5EF4-FFF2-40B4-BE49-F238E27FC236}">
                <a16:creationId xmlns:a16="http://schemas.microsoft.com/office/drawing/2014/main" id="{5DA7783D-EBAC-7D49-B939-CC1F2DC4456C}"/>
              </a:ext>
            </a:extLst>
          </p:cNvPr>
          <p:cNvSpPr txBox="1"/>
          <p:nvPr/>
        </p:nvSpPr>
        <p:spPr>
          <a:xfrm>
            <a:off x="5173596" y="3890168"/>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21" name="テキスト ボックス 120">
            <a:extLst>
              <a:ext uri="{FF2B5EF4-FFF2-40B4-BE49-F238E27FC236}">
                <a16:creationId xmlns:a16="http://schemas.microsoft.com/office/drawing/2014/main" id="{DD32F2BC-B94F-C448-8312-42A2FF52E53C}"/>
              </a:ext>
            </a:extLst>
          </p:cNvPr>
          <p:cNvSpPr txBox="1"/>
          <p:nvPr/>
        </p:nvSpPr>
        <p:spPr>
          <a:xfrm>
            <a:off x="8765924" y="3890168"/>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23" name="テキスト ボックス 122">
            <a:extLst>
              <a:ext uri="{FF2B5EF4-FFF2-40B4-BE49-F238E27FC236}">
                <a16:creationId xmlns:a16="http://schemas.microsoft.com/office/drawing/2014/main" id="{42F5653A-15A6-FA41-9F03-0D9F692CE3B3}"/>
              </a:ext>
            </a:extLst>
          </p:cNvPr>
          <p:cNvSpPr txBox="1"/>
          <p:nvPr/>
        </p:nvSpPr>
        <p:spPr>
          <a:xfrm>
            <a:off x="770671" y="4215225"/>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24" name="テキスト ボックス 123">
            <a:extLst>
              <a:ext uri="{FF2B5EF4-FFF2-40B4-BE49-F238E27FC236}">
                <a16:creationId xmlns:a16="http://schemas.microsoft.com/office/drawing/2014/main" id="{9A095CF9-950A-964B-9DAE-FF8EEC6F8AC1}"/>
              </a:ext>
            </a:extLst>
          </p:cNvPr>
          <p:cNvSpPr txBox="1"/>
          <p:nvPr/>
        </p:nvSpPr>
        <p:spPr>
          <a:xfrm>
            <a:off x="4384951" y="4211378"/>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25" name="テキスト ボックス 124">
            <a:extLst>
              <a:ext uri="{FF2B5EF4-FFF2-40B4-BE49-F238E27FC236}">
                <a16:creationId xmlns:a16="http://schemas.microsoft.com/office/drawing/2014/main" id="{890A7024-4191-FF4E-BFC9-CF60FA7BA14E}"/>
              </a:ext>
            </a:extLst>
          </p:cNvPr>
          <p:cNvSpPr txBox="1"/>
          <p:nvPr/>
        </p:nvSpPr>
        <p:spPr>
          <a:xfrm>
            <a:off x="5173596" y="4218906"/>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26" name="テキスト ボックス 125">
            <a:extLst>
              <a:ext uri="{FF2B5EF4-FFF2-40B4-BE49-F238E27FC236}">
                <a16:creationId xmlns:a16="http://schemas.microsoft.com/office/drawing/2014/main" id="{EB246838-24FF-E944-91E8-722246469F41}"/>
              </a:ext>
            </a:extLst>
          </p:cNvPr>
          <p:cNvSpPr txBox="1"/>
          <p:nvPr/>
        </p:nvSpPr>
        <p:spPr>
          <a:xfrm>
            <a:off x="8765924" y="4218906"/>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28" name="テキスト ボックス 127">
            <a:extLst>
              <a:ext uri="{FF2B5EF4-FFF2-40B4-BE49-F238E27FC236}">
                <a16:creationId xmlns:a16="http://schemas.microsoft.com/office/drawing/2014/main" id="{6383EC09-F9F2-FA4B-BA2A-284415D40C74}"/>
              </a:ext>
            </a:extLst>
          </p:cNvPr>
          <p:cNvSpPr txBox="1"/>
          <p:nvPr/>
        </p:nvSpPr>
        <p:spPr>
          <a:xfrm>
            <a:off x="770671" y="4543963"/>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29" name="テキスト ボックス 128">
            <a:extLst>
              <a:ext uri="{FF2B5EF4-FFF2-40B4-BE49-F238E27FC236}">
                <a16:creationId xmlns:a16="http://schemas.microsoft.com/office/drawing/2014/main" id="{1FD1C79C-576F-DA4F-AD33-5210FE9BEDBF}"/>
              </a:ext>
            </a:extLst>
          </p:cNvPr>
          <p:cNvSpPr txBox="1"/>
          <p:nvPr/>
        </p:nvSpPr>
        <p:spPr>
          <a:xfrm>
            <a:off x="4384951" y="4540116"/>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30" name="テキスト ボックス 129">
            <a:extLst>
              <a:ext uri="{FF2B5EF4-FFF2-40B4-BE49-F238E27FC236}">
                <a16:creationId xmlns:a16="http://schemas.microsoft.com/office/drawing/2014/main" id="{AA746FAD-813D-6E4D-BC22-FCF5C6311A28}"/>
              </a:ext>
            </a:extLst>
          </p:cNvPr>
          <p:cNvSpPr txBox="1"/>
          <p:nvPr/>
        </p:nvSpPr>
        <p:spPr>
          <a:xfrm>
            <a:off x="5173596" y="4547644"/>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31" name="テキスト ボックス 130">
            <a:extLst>
              <a:ext uri="{FF2B5EF4-FFF2-40B4-BE49-F238E27FC236}">
                <a16:creationId xmlns:a16="http://schemas.microsoft.com/office/drawing/2014/main" id="{F96CFE23-DE46-F546-870D-A27292747D6C}"/>
              </a:ext>
            </a:extLst>
          </p:cNvPr>
          <p:cNvSpPr txBox="1"/>
          <p:nvPr/>
        </p:nvSpPr>
        <p:spPr>
          <a:xfrm>
            <a:off x="8765924" y="4547644"/>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33" name="テキスト ボックス 132">
            <a:extLst>
              <a:ext uri="{FF2B5EF4-FFF2-40B4-BE49-F238E27FC236}">
                <a16:creationId xmlns:a16="http://schemas.microsoft.com/office/drawing/2014/main" id="{56475618-5496-C04B-9537-9BDED4C817CC}"/>
              </a:ext>
            </a:extLst>
          </p:cNvPr>
          <p:cNvSpPr txBox="1"/>
          <p:nvPr/>
        </p:nvSpPr>
        <p:spPr>
          <a:xfrm>
            <a:off x="770671" y="4872701"/>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34" name="テキスト ボックス 133">
            <a:extLst>
              <a:ext uri="{FF2B5EF4-FFF2-40B4-BE49-F238E27FC236}">
                <a16:creationId xmlns:a16="http://schemas.microsoft.com/office/drawing/2014/main" id="{48BD9B79-5556-544C-B8C2-0E6769A215D8}"/>
              </a:ext>
            </a:extLst>
          </p:cNvPr>
          <p:cNvSpPr txBox="1"/>
          <p:nvPr/>
        </p:nvSpPr>
        <p:spPr>
          <a:xfrm>
            <a:off x="4384951" y="4868854"/>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35" name="テキスト ボックス 134">
            <a:extLst>
              <a:ext uri="{FF2B5EF4-FFF2-40B4-BE49-F238E27FC236}">
                <a16:creationId xmlns:a16="http://schemas.microsoft.com/office/drawing/2014/main" id="{E0D74F81-35A5-8B48-8EF7-88C85F96F285}"/>
              </a:ext>
            </a:extLst>
          </p:cNvPr>
          <p:cNvSpPr txBox="1"/>
          <p:nvPr/>
        </p:nvSpPr>
        <p:spPr>
          <a:xfrm>
            <a:off x="5173596" y="4876382"/>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36" name="テキスト ボックス 135">
            <a:extLst>
              <a:ext uri="{FF2B5EF4-FFF2-40B4-BE49-F238E27FC236}">
                <a16:creationId xmlns:a16="http://schemas.microsoft.com/office/drawing/2014/main" id="{3EDCF283-B422-9640-9EC3-862CDC1C760F}"/>
              </a:ext>
            </a:extLst>
          </p:cNvPr>
          <p:cNvSpPr txBox="1"/>
          <p:nvPr/>
        </p:nvSpPr>
        <p:spPr>
          <a:xfrm>
            <a:off x="8765924" y="4876382"/>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38" name="テキスト ボックス 137">
            <a:extLst>
              <a:ext uri="{FF2B5EF4-FFF2-40B4-BE49-F238E27FC236}">
                <a16:creationId xmlns:a16="http://schemas.microsoft.com/office/drawing/2014/main" id="{5D7719D8-D040-CB41-ACEB-6D8045F296A2}"/>
              </a:ext>
            </a:extLst>
          </p:cNvPr>
          <p:cNvSpPr txBox="1"/>
          <p:nvPr/>
        </p:nvSpPr>
        <p:spPr>
          <a:xfrm>
            <a:off x="770671" y="5201439"/>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39" name="テキスト ボックス 138">
            <a:extLst>
              <a:ext uri="{FF2B5EF4-FFF2-40B4-BE49-F238E27FC236}">
                <a16:creationId xmlns:a16="http://schemas.microsoft.com/office/drawing/2014/main" id="{4E8CC3C2-3E4A-824B-9435-8B3410C80305}"/>
              </a:ext>
            </a:extLst>
          </p:cNvPr>
          <p:cNvSpPr txBox="1"/>
          <p:nvPr/>
        </p:nvSpPr>
        <p:spPr>
          <a:xfrm>
            <a:off x="4384951" y="5197592"/>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40" name="テキスト ボックス 139">
            <a:extLst>
              <a:ext uri="{FF2B5EF4-FFF2-40B4-BE49-F238E27FC236}">
                <a16:creationId xmlns:a16="http://schemas.microsoft.com/office/drawing/2014/main" id="{9B8559FB-7A7B-4B4E-96F8-452CCF4272A5}"/>
              </a:ext>
            </a:extLst>
          </p:cNvPr>
          <p:cNvSpPr txBox="1"/>
          <p:nvPr/>
        </p:nvSpPr>
        <p:spPr>
          <a:xfrm>
            <a:off x="5173596" y="5205120"/>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41" name="テキスト ボックス 140">
            <a:extLst>
              <a:ext uri="{FF2B5EF4-FFF2-40B4-BE49-F238E27FC236}">
                <a16:creationId xmlns:a16="http://schemas.microsoft.com/office/drawing/2014/main" id="{4461A979-3D38-CF46-9145-AC0D8E7CA8AB}"/>
              </a:ext>
            </a:extLst>
          </p:cNvPr>
          <p:cNvSpPr txBox="1"/>
          <p:nvPr/>
        </p:nvSpPr>
        <p:spPr>
          <a:xfrm>
            <a:off x="8765924" y="5205120"/>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43" name="テキスト ボックス 142">
            <a:extLst>
              <a:ext uri="{FF2B5EF4-FFF2-40B4-BE49-F238E27FC236}">
                <a16:creationId xmlns:a16="http://schemas.microsoft.com/office/drawing/2014/main" id="{EB23BA17-FC88-5442-B21D-2F8156F593E9}"/>
              </a:ext>
            </a:extLst>
          </p:cNvPr>
          <p:cNvSpPr txBox="1"/>
          <p:nvPr/>
        </p:nvSpPr>
        <p:spPr>
          <a:xfrm>
            <a:off x="770671" y="5530177"/>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44" name="テキスト ボックス 143">
            <a:extLst>
              <a:ext uri="{FF2B5EF4-FFF2-40B4-BE49-F238E27FC236}">
                <a16:creationId xmlns:a16="http://schemas.microsoft.com/office/drawing/2014/main" id="{B70E8E12-2E5F-9E49-8EDB-057EC4928437}"/>
              </a:ext>
            </a:extLst>
          </p:cNvPr>
          <p:cNvSpPr txBox="1"/>
          <p:nvPr/>
        </p:nvSpPr>
        <p:spPr>
          <a:xfrm>
            <a:off x="4384951" y="5526330"/>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45" name="テキスト ボックス 144">
            <a:extLst>
              <a:ext uri="{FF2B5EF4-FFF2-40B4-BE49-F238E27FC236}">
                <a16:creationId xmlns:a16="http://schemas.microsoft.com/office/drawing/2014/main" id="{7ABF6ADE-AA64-1C44-A831-2D6DD6EB571E}"/>
              </a:ext>
            </a:extLst>
          </p:cNvPr>
          <p:cNvSpPr txBox="1"/>
          <p:nvPr/>
        </p:nvSpPr>
        <p:spPr>
          <a:xfrm>
            <a:off x="5173596" y="5533858"/>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46" name="テキスト ボックス 145">
            <a:extLst>
              <a:ext uri="{FF2B5EF4-FFF2-40B4-BE49-F238E27FC236}">
                <a16:creationId xmlns:a16="http://schemas.microsoft.com/office/drawing/2014/main" id="{39A8E72B-6B91-BA48-AEFA-57B4A24FB608}"/>
              </a:ext>
            </a:extLst>
          </p:cNvPr>
          <p:cNvSpPr txBox="1"/>
          <p:nvPr/>
        </p:nvSpPr>
        <p:spPr>
          <a:xfrm>
            <a:off x="8765924" y="5533858"/>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48" name="テキスト ボックス 147">
            <a:extLst>
              <a:ext uri="{FF2B5EF4-FFF2-40B4-BE49-F238E27FC236}">
                <a16:creationId xmlns:a16="http://schemas.microsoft.com/office/drawing/2014/main" id="{6909B822-93A4-8F40-805A-BDC8F129855A}"/>
              </a:ext>
            </a:extLst>
          </p:cNvPr>
          <p:cNvSpPr txBox="1"/>
          <p:nvPr/>
        </p:nvSpPr>
        <p:spPr>
          <a:xfrm>
            <a:off x="770671" y="5858915"/>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49" name="テキスト ボックス 148">
            <a:extLst>
              <a:ext uri="{FF2B5EF4-FFF2-40B4-BE49-F238E27FC236}">
                <a16:creationId xmlns:a16="http://schemas.microsoft.com/office/drawing/2014/main" id="{F9EE17A4-9BF3-A941-AA0D-E9F50CA8E728}"/>
              </a:ext>
            </a:extLst>
          </p:cNvPr>
          <p:cNvSpPr txBox="1"/>
          <p:nvPr/>
        </p:nvSpPr>
        <p:spPr>
          <a:xfrm>
            <a:off x="4384951" y="5855068"/>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50" name="テキスト ボックス 149">
            <a:extLst>
              <a:ext uri="{FF2B5EF4-FFF2-40B4-BE49-F238E27FC236}">
                <a16:creationId xmlns:a16="http://schemas.microsoft.com/office/drawing/2014/main" id="{803DA857-41F4-CA49-ACA8-63466A0B7DF1}"/>
              </a:ext>
            </a:extLst>
          </p:cNvPr>
          <p:cNvSpPr txBox="1"/>
          <p:nvPr/>
        </p:nvSpPr>
        <p:spPr>
          <a:xfrm>
            <a:off x="5173596" y="5862596"/>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51" name="テキスト ボックス 150">
            <a:extLst>
              <a:ext uri="{FF2B5EF4-FFF2-40B4-BE49-F238E27FC236}">
                <a16:creationId xmlns:a16="http://schemas.microsoft.com/office/drawing/2014/main" id="{1E791409-4EC3-2C42-BA63-EE70708DE715}"/>
              </a:ext>
            </a:extLst>
          </p:cNvPr>
          <p:cNvSpPr txBox="1"/>
          <p:nvPr/>
        </p:nvSpPr>
        <p:spPr>
          <a:xfrm>
            <a:off x="8765924" y="5862596"/>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53" name="テキスト ボックス 152">
            <a:extLst>
              <a:ext uri="{FF2B5EF4-FFF2-40B4-BE49-F238E27FC236}">
                <a16:creationId xmlns:a16="http://schemas.microsoft.com/office/drawing/2014/main" id="{C274F8F2-A3C3-9E4E-B0CE-A6A2B1EAC6FF}"/>
              </a:ext>
            </a:extLst>
          </p:cNvPr>
          <p:cNvSpPr txBox="1"/>
          <p:nvPr/>
        </p:nvSpPr>
        <p:spPr>
          <a:xfrm>
            <a:off x="770671" y="6190402"/>
            <a:ext cx="3614280" cy="253916"/>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54" name="テキスト ボックス 153">
            <a:extLst>
              <a:ext uri="{FF2B5EF4-FFF2-40B4-BE49-F238E27FC236}">
                <a16:creationId xmlns:a16="http://schemas.microsoft.com/office/drawing/2014/main" id="{F78A1FBD-EA7E-974F-9D09-A6B93F8C791A}"/>
              </a:ext>
            </a:extLst>
          </p:cNvPr>
          <p:cNvSpPr txBox="1"/>
          <p:nvPr/>
        </p:nvSpPr>
        <p:spPr>
          <a:xfrm>
            <a:off x="4384951" y="6186555"/>
            <a:ext cx="788920"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
        <p:nvSpPr>
          <p:cNvPr id="155" name="テキスト ボックス 154">
            <a:extLst>
              <a:ext uri="{FF2B5EF4-FFF2-40B4-BE49-F238E27FC236}">
                <a16:creationId xmlns:a16="http://schemas.microsoft.com/office/drawing/2014/main" id="{5840A764-F372-F94C-8219-A8F74F44E179}"/>
              </a:ext>
            </a:extLst>
          </p:cNvPr>
          <p:cNvSpPr txBox="1"/>
          <p:nvPr/>
        </p:nvSpPr>
        <p:spPr>
          <a:xfrm>
            <a:off x="5173596" y="6194083"/>
            <a:ext cx="3594948" cy="261610"/>
          </a:xfrm>
          <a:prstGeom prst="rect">
            <a:avLst/>
          </a:prstGeom>
          <a:noFill/>
        </p:spPr>
        <p:txBody>
          <a:bodyPr wrap="square" rtlCol="0" anchor="ctr">
            <a:spAutoFit/>
          </a:bodyPr>
          <a:lstStyle/>
          <a:p>
            <a:pPr algn="ctr"/>
            <a:r>
              <a:rPr lang="ja-JP" altLang="en-US" sz="1050" dirty="0">
                <a:solidFill>
                  <a:srgbClr val="404040"/>
                </a:solidFill>
                <a:latin typeface="メイリオ"/>
                <a:ea typeface="メイリオ"/>
                <a:cs typeface="メイリオ"/>
              </a:rPr>
              <a:t>あああ</a:t>
            </a:r>
            <a:endParaRPr kumimoji="1" lang="ja-JP" altLang="en-US" sz="1400" dirty="0">
              <a:solidFill>
                <a:srgbClr val="404040"/>
              </a:solidFill>
              <a:latin typeface="メイリオ"/>
              <a:ea typeface="メイリオ"/>
              <a:cs typeface="メイリオ"/>
            </a:endParaRPr>
          </a:p>
        </p:txBody>
      </p:sp>
      <p:sp>
        <p:nvSpPr>
          <p:cNvPr id="156" name="テキスト ボックス 155">
            <a:extLst>
              <a:ext uri="{FF2B5EF4-FFF2-40B4-BE49-F238E27FC236}">
                <a16:creationId xmlns:a16="http://schemas.microsoft.com/office/drawing/2014/main" id="{E8845B63-5452-D746-BBD9-130E9376A5CE}"/>
              </a:ext>
            </a:extLst>
          </p:cNvPr>
          <p:cNvSpPr txBox="1"/>
          <p:nvPr/>
        </p:nvSpPr>
        <p:spPr>
          <a:xfrm>
            <a:off x="8765924" y="6194083"/>
            <a:ext cx="798608" cy="261610"/>
          </a:xfrm>
          <a:prstGeom prst="rect">
            <a:avLst/>
          </a:prstGeom>
          <a:noFill/>
        </p:spPr>
        <p:txBody>
          <a:bodyPr wrap="square" rtlCol="0" anchor="ctr">
            <a:spAutoFit/>
          </a:bodyPr>
          <a:lstStyle/>
          <a:p>
            <a:pPr algn="ctr"/>
            <a:r>
              <a:rPr kumimoji="1" lang="en-US" altLang="ja-JP" sz="1050" dirty="0">
                <a:solidFill>
                  <a:srgbClr val="404040"/>
                </a:solidFill>
                <a:latin typeface="メイリオ"/>
                <a:ea typeface="メイリオ"/>
                <a:cs typeface="メイリオ"/>
              </a:rPr>
              <a:t>3</a:t>
            </a:r>
            <a:endParaRPr kumimoji="1" lang="ja-JP" altLang="en-US" sz="14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1125979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093867C1-2D3D-BF4F-8674-3AB452CADE8A}"/>
              </a:ext>
            </a:extLst>
          </p:cNvPr>
          <p:cNvSpPr/>
          <p:nvPr/>
        </p:nvSpPr>
        <p:spPr>
          <a:xfrm>
            <a:off x="1729509" y="686421"/>
            <a:ext cx="7828975" cy="57103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4535C63-2876-EE40-86C6-61E3E1442D52}"/>
              </a:ext>
            </a:extLst>
          </p:cNvPr>
          <p:cNvSpPr/>
          <p:nvPr/>
        </p:nvSpPr>
        <p:spPr>
          <a:xfrm>
            <a:off x="355987" y="1257464"/>
            <a:ext cx="1382875" cy="523278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27" name="直線コネクタ 26">
            <a:extLst>
              <a:ext uri="{FF2B5EF4-FFF2-40B4-BE49-F238E27FC236}">
                <a16:creationId xmlns:a16="http://schemas.microsoft.com/office/drawing/2014/main" id="{F8191913-1298-F948-9626-4D1CF965A0D7}"/>
              </a:ext>
            </a:extLst>
          </p:cNvPr>
          <p:cNvCxnSpPr/>
          <p:nvPr/>
        </p:nvCxnSpPr>
        <p:spPr>
          <a:xfrm>
            <a:off x="2649707" y="686425"/>
            <a:ext cx="9349" cy="5803829"/>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277B3202-1F14-2D40-B7CA-ADB7B8B5924C}"/>
              </a:ext>
            </a:extLst>
          </p:cNvPr>
          <p:cNvCxnSpPr/>
          <p:nvPr/>
        </p:nvCxnSpPr>
        <p:spPr>
          <a:xfrm>
            <a:off x="337288" y="3873862"/>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9508E467-D8B8-9D49-A769-D098E1AF7A7E}"/>
              </a:ext>
            </a:extLst>
          </p:cNvPr>
          <p:cNvCxnSpPr/>
          <p:nvPr/>
        </p:nvCxnSpPr>
        <p:spPr>
          <a:xfrm>
            <a:off x="337288" y="2129598"/>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94018790-2E1D-3645-8B0C-87B7FDAE9E4C}"/>
              </a:ext>
            </a:extLst>
          </p:cNvPr>
          <p:cNvCxnSpPr/>
          <p:nvPr/>
        </p:nvCxnSpPr>
        <p:spPr>
          <a:xfrm>
            <a:off x="337288" y="3001729"/>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BE4CF1CC-0ED9-3740-9986-CBFB4E54DC41}"/>
              </a:ext>
            </a:extLst>
          </p:cNvPr>
          <p:cNvCxnSpPr/>
          <p:nvPr/>
        </p:nvCxnSpPr>
        <p:spPr>
          <a:xfrm>
            <a:off x="337288" y="4745993"/>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24313506-B80F-824D-8A7C-F175A746AEF5}"/>
              </a:ext>
            </a:extLst>
          </p:cNvPr>
          <p:cNvCxnSpPr/>
          <p:nvPr/>
        </p:nvCxnSpPr>
        <p:spPr>
          <a:xfrm>
            <a:off x="337288" y="5618125"/>
            <a:ext cx="9221200"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3762E42F-8EE3-D84C-8144-D675C0D60EB7}"/>
              </a:ext>
            </a:extLst>
          </p:cNvPr>
          <p:cNvSpPr txBox="1"/>
          <p:nvPr/>
        </p:nvSpPr>
        <p:spPr>
          <a:xfrm>
            <a:off x="692256" y="1435176"/>
            <a:ext cx="710337"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単純</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Simple</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90671BA8-3651-D344-B79B-92D257F2DBEA}"/>
              </a:ext>
            </a:extLst>
          </p:cNvPr>
          <p:cNvSpPr txBox="1"/>
          <p:nvPr/>
        </p:nvSpPr>
        <p:spPr>
          <a:xfrm>
            <a:off x="498619" y="2307308"/>
            <a:ext cx="1097614" cy="51670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意外性</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Unexpected</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7" name="テキスト ボックス 36">
            <a:extLst>
              <a:ext uri="{FF2B5EF4-FFF2-40B4-BE49-F238E27FC236}">
                <a16:creationId xmlns:a16="http://schemas.microsoft.com/office/drawing/2014/main" id="{049AB14E-742F-BF40-A136-D749EE2F7830}"/>
              </a:ext>
            </a:extLst>
          </p:cNvPr>
          <p:cNvSpPr txBox="1"/>
          <p:nvPr/>
        </p:nvSpPr>
        <p:spPr>
          <a:xfrm>
            <a:off x="607851" y="3179439"/>
            <a:ext cx="879151" cy="51670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具体的</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Con</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crete</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8" name="テキスト ボックス 37">
            <a:extLst>
              <a:ext uri="{FF2B5EF4-FFF2-40B4-BE49-F238E27FC236}">
                <a16:creationId xmlns:a16="http://schemas.microsoft.com/office/drawing/2014/main" id="{BCCA5997-5996-534C-B404-2F94AC3A91F7}"/>
              </a:ext>
            </a:extLst>
          </p:cNvPr>
          <p:cNvSpPr txBox="1"/>
          <p:nvPr/>
        </p:nvSpPr>
        <p:spPr>
          <a:xfrm>
            <a:off x="638467" y="4051571"/>
            <a:ext cx="817915"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信頼性</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Credible</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9" name="テキスト ボックス 38">
            <a:extLst>
              <a:ext uri="{FF2B5EF4-FFF2-40B4-BE49-F238E27FC236}">
                <a16:creationId xmlns:a16="http://schemas.microsoft.com/office/drawing/2014/main" id="{EEA2B5D1-5DAF-0D48-BE85-48A3B3B9770E}"/>
              </a:ext>
            </a:extLst>
          </p:cNvPr>
          <p:cNvSpPr txBox="1"/>
          <p:nvPr/>
        </p:nvSpPr>
        <p:spPr>
          <a:xfrm>
            <a:off x="568131" y="4923702"/>
            <a:ext cx="958592"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感情</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Emotional</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20A0D271-D60C-DC4F-B97C-051452C23D86}"/>
              </a:ext>
            </a:extLst>
          </p:cNvPr>
          <p:cNvSpPr txBox="1"/>
          <p:nvPr/>
        </p:nvSpPr>
        <p:spPr>
          <a:xfrm>
            <a:off x="745749" y="5795834"/>
            <a:ext cx="603358" cy="51670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物語</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cs typeface="メイリオ"/>
              </a:rPr>
              <a:t>Story</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1" name="テキスト ボックス 40">
            <a:extLst>
              <a:ext uri="{FF2B5EF4-FFF2-40B4-BE49-F238E27FC236}">
                <a16:creationId xmlns:a16="http://schemas.microsoft.com/office/drawing/2014/main" id="{D211D0DB-A01A-7F4A-8AF7-945FE38A6132}"/>
              </a:ext>
            </a:extLst>
          </p:cNvPr>
          <p:cNvSpPr txBox="1"/>
          <p:nvPr/>
        </p:nvSpPr>
        <p:spPr>
          <a:xfrm>
            <a:off x="1729513" y="816932"/>
            <a:ext cx="920194" cy="310025"/>
          </a:xfrm>
          <a:prstGeom prst="rect">
            <a:avLst/>
          </a:prstGeom>
          <a:noFill/>
        </p:spPr>
        <p:txBody>
          <a:bodyPr wrap="squar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評価</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2" name="テキスト ボックス 41">
            <a:extLst>
              <a:ext uri="{FF2B5EF4-FFF2-40B4-BE49-F238E27FC236}">
                <a16:creationId xmlns:a16="http://schemas.microsoft.com/office/drawing/2014/main" id="{2983E64B-5193-5C4F-AC97-6388EBA74262}"/>
              </a:ext>
            </a:extLst>
          </p:cNvPr>
          <p:cNvSpPr txBox="1"/>
          <p:nvPr/>
        </p:nvSpPr>
        <p:spPr>
          <a:xfrm>
            <a:off x="2649707" y="816932"/>
            <a:ext cx="6908779" cy="310025"/>
          </a:xfrm>
          <a:prstGeom prst="rect">
            <a:avLst/>
          </a:prstGeom>
          <a:noFill/>
        </p:spPr>
        <p:txBody>
          <a:bodyPr wrap="squar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改善の方向性</a:t>
            </a:r>
          </a:p>
        </p:txBody>
      </p:sp>
      <p:sp>
        <p:nvSpPr>
          <p:cNvPr id="45" name="テキスト ボックス 44">
            <a:extLst>
              <a:ext uri="{FF2B5EF4-FFF2-40B4-BE49-F238E27FC236}">
                <a16:creationId xmlns:a16="http://schemas.microsoft.com/office/drawing/2014/main" id="{FFF25DA7-32D9-834B-99AD-1D113AA5910E}"/>
              </a:ext>
            </a:extLst>
          </p:cNvPr>
          <p:cNvSpPr txBox="1"/>
          <p:nvPr/>
        </p:nvSpPr>
        <p:spPr>
          <a:xfrm>
            <a:off x="463308" y="238540"/>
            <a:ext cx="122341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30_SUCCESs</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F1B27925-0B55-9B4C-B658-2CF11D3F1007}"/>
              </a:ext>
            </a:extLst>
          </p:cNvPr>
          <p:cNvSpPr/>
          <p:nvPr/>
        </p:nvSpPr>
        <p:spPr>
          <a:xfrm>
            <a:off x="351470" y="1257463"/>
            <a:ext cx="9207015" cy="523278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B0A774BA-03CC-A042-993F-B966DB56146B}"/>
              </a:ext>
            </a:extLst>
          </p:cNvPr>
          <p:cNvSpPr/>
          <p:nvPr/>
        </p:nvSpPr>
        <p:spPr>
          <a:xfrm>
            <a:off x="1729513" y="686424"/>
            <a:ext cx="7828972"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FB82ECA0-120A-9343-9895-D6F69CAFEF49}"/>
              </a:ext>
            </a:extLst>
          </p:cNvPr>
          <p:cNvSpPr txBox="1"/>
          <p:nvPr/>
        </p:nvSpPr>
        <p:spPr>
          <a:xfrm>
            <a:off x="2876939" y="2334829"/>
            <a:ext cx="6507972" cy="461665"/>
          </a:xfrm>
          <a:prstGeom prst="rect">
            <a:avLst/>
          </a:prstGeom>
          <a:noFill/>
        </p:spPr>
        <p:txBody>
          <a:bodyPr wrap="square" rtlCol="0" anchor="ctr">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既存のアイデアと差別化できてはいるが、意外性に乏しい。新たな切り口での意味付けができないか、そもそもの課題設定の質を高めることができないかを検討する。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609E694B-E34F-754A-B0CB-E27080D88151}"/>
              </a:ext>
            </a:extLst>
          </p:cNvPr>
          <p:cNvSpPr txBox="1"/>
          <p:nvPr/>
        </p:nvSpPr>
        <p:spPr>
          <a:xfrm>
            <a:off x="2876939" y="4051571"/>
            <a:ext cx="6507972" cy="516709"/>
          </a:xfrm>
          <a:prstGeom prst="rect">
            <a:avLst/>
          </a:prstGeom>
          <a:noFill/>
        </p:spPr>
        <p:txBody>
          <a:bodyPr wrap="square" rtlCol="0" anchor="ctr">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データは集めることができているが、情報がやや古い。最新のデータを取得する方法を考える。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2D0B1CB2-5FEE-874A-94F0-973173CD4E50}"/>
              </a:ext>
            </a:extLst>
          </p:cNvPr>
          <p:cNvSpPr txBox="1"/>
          <p:nvPr/>
        </p:nvSpPr>
        <p:spPr>
          <a:xfrm>
            <a:off x="2876939" y="4951224"/>
            <a:ext cx="6507972" cy="461665"/>
          </a:xfrm>
          <a:prstGeom prst="rect">
            <a:avLst/>
          </a:prstGeom>
          <a:noFill/>
        </p:spPr>
        <p:txBody>
          <a:bodyPr wrap="square" rtlCol="0" anchor="ctr">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どのような問題を解決するかという機能面は考えられているが、ユーザーの心理的要素を考えらていない。何名かに実際にインタビューする必要がある。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8849FD1A-EB3E-E247-88B5-929813DF9AA1}"/>
              </a:ext>
            </a:extLst>
          </p:cNvPr>
          <p:cNvSpPr txBox="1"/>
          <p:nvPr/>
        </p:nvSpPr>
        <p:spPr>
          <a:xfrm>
            <a:off x="2876939" y="5823356"/>
            <a:ext cx="6507972" cy="461665"/>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サービスの利用ステップは考えられているが、ユーザーイメージが乏しいので物語性がない。また、長期的な展望もやや不足しているため、あわせて考える。</a:t>
            </a:r>
          </a:p>
        </p:txBody>
      </p:sp>
      <p:sp>
        <p:nvSpPr>
          <p:cNvPr id="33" name="テキスト ボックス 32">
            <a:extLst>
              <a:ext uri="{FF2B5EF4-FFF2-40B4-BE49-F238E27FC236}">
                <a16:creationId xmlns:a16="http://schemas.microsoft.com/office/drawing/2014/main" id="{50DAABAC-F8F9-CD48-9E22-35366477ACCE}"/>
              </a:ext>
            </a:extLst>
          </p:cNvPr>
          <p:cNvSpPr txBox="1"/>
          <p:nvPr/>
        </p:nvSpPr>
        <p:spPr>
          <a:xfrm>
            <a:off x="1738862" y="1469623"/>
            <a:ext cx="910405" cy="447815"/>
          </a:xfrm>
          <a:prstGeom prst="rect">
            <a:avLst/>
          </a:prstGeom>
          <a:noFill/>
        </p:spPr>
        <p:txBody>
          <a:bodyPr wrap="square" rtlCol="0" anchor="ctr">
            <a:spAutoFit/>
          </a:bodyPr>
          <a:lstStyle/>
          <a:p>
            <a:pPr algn="ctr"/>
            <a:r>
              <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43" name="テキスト ボックス 42">
            <a:extLst>
              <a:ext uri="{FF2B5EF4-FFF2-40B4-BE49-F238E27FC236}">
                <a16:creationId xmlns:a16="http://schemas.microsoft.com/office/drawing/2014/main" id="{7D12FDF9-9957-7246-A69A-C932D79DC11E}"/>
              </a:ext>
            </a:extLst>
          </p:cNvPr>
          <p:cNvSpPr txBox="1"/>
          <p:nvPr/>
        </p:nvSpPr>
        <p:spPr>
          <a:xfrm>
            <a:off x="1738862" y="2341754"/>
            <a:ext cx="910405" cy="447815"/>
          </a:xfrm>
          <a:prstGeom prst="rect">
            <a:avLst/>
          </a:prstGeom>
          <a:noFill/>
        </p:spPr>
        <p:txBody>
          <a:bodyPr wrap="square" rtlCol="0" anchor="ctr">
            <a:spAutoFit/>
          </a:bodyPr>
          <a:lstStyle/>
          <a:p>
            <a:pPr algn="ctr"/>
            <a:r>
              <a:rPr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endParaRPr lang="en-US" altLang="ja-JP"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889DAC25-AE8B-AE4D-ADB8-833F195D10BE}"/>
              </a:ext>
            </a:extLst>
          </p:cNvPr>
          <p:cNvSpPr txBox="1"/>
          <p:nvPr/>
        </p:nvSpPr>
        <p:spPr>
          <a:xfrm>
            <a:off x="1738862" y="3213887"/>
            <a:ext cx="910405" cy="447815"/>
          </a:xfrm>
          <a:prstGeom prst="rect">
            <a:avLst/>
          </a:prstGeom>
          <a:noFill/>
        </p:spPr>
        <p:txBody>
          <a:bodyPr wrap="square" rtlCol="0" anchor="ctr">
            <a:spAutoFit/>
          </a:bodyPr>
          <a:lstStyle/>
          <a:p>
            <a:pPr algn="ctr"/>
            <a:r>
              <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46" name="テキスト ボックス 45">
            <a:extLst>
              <a:ext uri="{FF2B5EF4-FFF2-40B4-BE49-F238E27FC236}">
                <a16:creationId xmlns:a16="http://schemas.microsoft.com/office/drawing/2014/main" id="{88FCA4E9-234D-4B40-A5D5-FA9CF9B8A751}"/>
              </a:ext>
            </a:extLst>
          </p:cNvPr>
          <p:cNvSpPr txBox="1"/>
          <p:nvPr/>
        </p:nvSpPr>
        <p:spPr>
          <a:xfrm>
            <a:off x="1738862" y="4086018"/>
            <a:ext cx="910405" cy="447815"/>
          </a:xfrm>
          <a:prstGeom prst="rect">
            <a:avLst/>
          </a:prstGeom>
          <a:noFill/>
        </p:spPr>
        <p:txBody>
          <a:bodyPr wrap="square" rtlCol="0" anchor="ctr">
            <a:spAutoFit/>
          </a:bodyPr>
          <a:lstStyle/>
          <a:p>
            <a:pPr algn="ctr"/>
            <a:r>
              <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47" name="テキスト ボックス 46">
            <a:extLst>
              <a:ext uri="{FF2B5EF4-FFF2-40B4-BE49-F238E27FC236}">
                <a16:creationId xmlns:a16="http://schemas.microsoft.com/office/drawing/2014/main" id="{A7BFE0ED-46A9-D048-B0BD-14092F180C1B}"/>
              </a:ext>
            </a:extLst>
          </p:cNvPr>
          <p:cNvSpPr txBox="1"/>
          <p:nvPr/>
        </p:nvSpPr>
        <p:spPr>
          <a:xfrm>
            <a:off x="1738862" y="4958150"/>
            <a:ext cx="910405" cy="447815"/>
          </a:xfrm>
          <a:prstGeom prst="rect">
            <a:avLst/>
          </a:prstGeom>
          <a:noFill/>
        </p:spPr>
        <p:txBody>
          <a:bodyPr wrap="square" rtlCol="0" anchor="ctr">
            <a:spAutoFit/>
          </a:bodyPr>
          <a:lstStyle/>
          <a:p>
            <a:pPr algn="ctr"/>
            <a:r>
              <a:rPr kumimoji="1" lang="en-US" altLang="ja-JP"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endPar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87717732-B580-CC42-A90D-1FEA95F6D042}"/>
              </a:ext>
            </a:extLst>
          </p:cNvPr>
          <p:cNvSpPr txBox="1"/>
          <p:nvPr/>
        </p:nvSpPr>
        <p:spPr>
          <a:xfrm>
            <a:off x="1738862" y="5830281"/>
            <a:ext cx="910405" cy="447815"/>
          </a:xfrm>
          <a:prstGeom prst="rect">
            <a:avLst/>
          </a:prstGeom>
          <a:noFill/>
        </p:spPr>
        <p:txBody>
          <a:bodyPr wrap="square" rtlCol="0" anchor="ctr">
            <a:spAutoFit/>
          </a:bodyPr>
          <a:lstStyle/>
          <a:p>
            <a:pPr algn="ctr"/>
            <a:r>
              <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Tree>
    <p:extLst>
      <p:ext uri="{BB962C8B-B14F-4D97-AF65-F5344CB8AC3E}">
        <p14:creationId xmlns:p14="http://schemas.microsoft.com/office/powerpoint/2010/main" val="1528632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8060" y="968860"/>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32282" y="3559145"/>
            <a:ext cx="8841436"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77075"/>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効果</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高</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144004"/>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効果</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64294"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実現性</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高</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35441"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実現性</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cxnSp>
        <p:nvCxnSpPr>
          <p:cNvPr id="32" name="直線コネクタ 31">
            <a:extLst>
              <a:ext uri="{FF2B5EF4-FFF2-40B4-BE49-F238E27FC236}">
                <a16:creationId xmlns:a16="http://schemas.microsoft.com/office/drawing/2014/main" id="{342D065E-9046-9D45-9324-2AD6828E64CE}"/>
              </a:ext>
            </a:extLst>
          </p:cNvPr>
          <p:cNvCxnSpPr>
            <a:cxnSpLocks/>
          </p:cNvCxnSpPr>
          <p:nvPr/>
        </p:nvCxnSpPr>
        <p:spPr>
          <a:xfrm flipH="1">
            <a:off x="540342" y="978382"/>
            <a:ext cx="8838437"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A553977-895F-CF46-BB28-751329FB104D}"/>
              </a:ext>
            </a:extLst>
          </p:cNvPr>
          <p:cNvCxnSpPr>
            <a:cxnSpLocks/>
          </p:cNvCxnSpPr>
          <p:nvPr/>
        </p:nvCxnSpPr>
        <p:spPr>
          <a:xfrm flipH="1">
            <a:off x="540342" y="6149430"/>
            <a:ext cx="8838437" cy="9522"/>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B6EC3790-5DC3-604C-AA8C-68CE732BBB96}"/>
              </a:ext>
            </a:extLst>
          </p:cNvPr>
          <p:cNvCxnSpPr/>
          <p:nvPr/>
        </p:nvCxnSpPr>
        <p:spPr>
          <a:xfrm>
            <a:off x="9378777" y="968860"/>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39A9ED9B-27E0-4B4A-9810-A501B45CD995}"/>
              </a:ext>
            </a:extLst>
          </p:cNvPr>
          <p:cNvCxnSpPr/>
          <p:nvPr/>
        </p:nvCxnSpPr>
        <p:spPr>
          <a:xfrm>
            <a:off x="540342" y="978382"/>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5" name="テキスト ボックス 74">
            <a:extLst>
              <a:ext uri="{FF2B5EF4-FFF2-40B4-BE49-F238E27FC236}">
                <a16:creationId xmlns:a16="http://schemas.microsoft.com/office/drawing/2014/main" id="{1DF100B7-28CC-5A43-A19F-5E917029D7CC}"/>
              </a:ext>
            </a:extLst>
          </p:cNvPr>
          <p:cNvSpPr txBox="1"/>
          <p:nvPr/>
        </p:nvSpPr>
        <p:spPr>
          <a:xfrm>
            <a:off x="463308" y="238540"/>
            <a:ext cx="188224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31_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ペイオフマトリクス</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CDB223C0-3B34-3E4F-BD73-AA2BC7BEB8C1}"/>
              </a:ext>
            </a:extLst>
          </p:cNvPr>
          <p:cNvSpPr txBox="1"/>
          <p:nvPr/>
        </p:nvSpPr>
        <p:spPr>
          <a:xfrm>
            <a:off x="7811389" y="4031071"/>
            <a:ext cx="1082348"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接客時の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対応フロー</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改善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16891640-B79A-204B-9420-7762D7F509A7}"/>
              </a:ext>
            </a:extLst>
          </p:cNvPr>
          <p:cNvSpPr txBox="1"/>
          <p:nvPr/>
        </p:nvSpPr>
        <p:spPr>
          <a:xfrm>
            <a:off x="2938977" y="1534790"/>
            <a:ext cx="1261884"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地域の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グルメ情報誌</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に広告出稿</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A8143C9A-175B-5A49-9596-739917566AAF}"/>
              </a:ext>
            </a:extLst>
          </p:cNvPr>
          <p:cNvSpPr txBox="1"/>
          <p:nvPr/>
        </p:nvSpPr>
        <p:spPr>
          <a:xfrm>
            <a:off x="6579452" y="4187943"/>
            <a:ext cx="902811"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駅前で</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ビラ配り</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CF7803C7-C389-334D-AAB9-5E97B6C0F271}"/>
              </a:ext>
            </a:extLst>
          </p:cNvPr>
          <p:cNvSpPr txBox="1"/>
          <p:nvPr/>
        </p:nvSpPr>
        <p:spPr>
          <a:xfrm>
            <a:off x="5247527" y="3968347"/>
            <a:ext cx="902811"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期間限定</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メニュー</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6B301E3D-31F2-D042-9D1B-069539AC3468}"/>
              </a:ext>
            </a:extLst>
          </p:cNvPr>
          <p:cNvSpPr txBox="1"/>
          <p:nvPr/>
        </p:nvSpPr>
        <p:spPr>
          <a:xfrm>
            <a:off x="5437949" y="2174672"/>
            <a:ext cx="1082348"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餃子割引券</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の配布</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FF40F506-307D-DB4F-A309-3B3AAC83C539}"/>
              </a:ext>
            </a:extLst>
          </p:cNvPr>
          <p:cNvSpPr txBox="1"/>
          <p:nvPr/>
        </p:nvSpPr>
        <p:spPr>
          <a:xfrm>
            <a:off x="3646320" y="2778720"/>
            <a:ext cx="1082348"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地域の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グルメ展へ</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出店する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9" name="テキスト ボックス 38">
            <a:extLst>
              <a:ext uri="{FF2B5EF4-FFF2-40B4-BE49-F238E27FC236}">
                <a16:creationId xmlns:a16="http://schemas.microsoft.com/office/drawing/2014/main" id="{0A1D46AF-8280-BE49-8061-E2A1F6650C87}"/>
              </a:ext>
            </a:extLst>
          </p:cNvPr>
          <p:cNvSpPr txBox="1"/>
          <p:nvPr/>
        </p:nvSpPr>
        <p:spPr>
          <a:xfrm>
            <a:off x="6296388" y="5080119"/>
            <a:ext cx="902811"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店頭の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看板を</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改善する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A47C635E-8B5F-7543-B238-F00E7E8FEBF5}"/>
              </a:ext>
            </a:extLst>
          </p:cNvPr>
          <p:cNvSpPr txBox="1"/>
          <p:nvPr/>
        </p:nvSpPr>
        <p:spPr>
          <a:xfrm>
            <a:off x="6932035" y="2412567"/>
            <a:ext cx="902811"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替え玉</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無料デー</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の開催</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2E4DD718-2240-C544-BE6E-579D11E8A581}"/>
              </a:ext>
            </a:extLst>
          </p:cNvPr>
          <p:cNvSpPr txBox="1"/>
          <p:nvPr/>
        </p:nvSpPr>
        <p:spPr>
          <a:xfrm>
            <a:off x="1279157" y="4091898"/>
            <a:ext cx="723275"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通販を</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行う</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E19CB22C-79CC-CD44-908E-1AD846A49373}"/>
              </a:ext>
            </a:extLst>
          </p:cNvPr>
          <p:cNvSpPr txBox="1"/>
          <p:nvPr/>
        </p:nvSpPr>
        <p:spPr>
          <a:xfrm>
            <a:off x="2173203" y="2664447"/>
            <a:ext cx="902811" cy="523220"/>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スープや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麺の改良</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CE34450F-BAE2-8245-BB71-DB26D638782E}"/>
              </a:ext>
            </a:extLst>
          </p:cNvPr>
          <p:cNvSpPr txBox="1"/>
          <p:nvPr/>
        </p:nvSpPr>
        <p:spPr>
          <a:xfrm>
            <a:off x="867421" y="3000921"/>
            <a:ext cx="1016625" cy="523220"/>
          </a:xfrm>
          <a:prstGeom prst="rect">
            <a:avLst/>
          </a:prstGeom>
          <a:noFill/>
        </p:spPr>
        <p:txBody>
          <a:bodyPr wrap="none" rtlCol="0" anchor="ctr">
            <a:spAutoFit/>
          </a:bodyPr>
          <a:lstStyle/>
          <a:p>
            <a:pPr algn="ctr"/>
            <a:r>
              <a:rPr lang="en-US" altLang="ja-JP" sz="1400">
                <a:solidFill>
                  <a:schemeClr val="tx1">
                    <a:lumMod val="75000"/>
                    <a:lumOff val="25000"/>
                  </a:schemeClr>
                </a:solidFill>
                <a:latin typeface="Meiryo" panose="020B0604030504040204" pitchFamily="34" charset="-128"/>
                <a:ea typeface="Meiryo" panose="020B0604030504040204" pitchFamily="34" charset="-128"/>
              </a:rPr>
              <a:t>2</a:t>
            </a:r>
            <a:r>
              <a:rPr lang="ja-JP" altLang="en-US" sz="1400">
                <a:solidFill>
                  <a:schemeClr val="tx1">
                    <a:lumMod val="75000"/>
                    <a:lumOff val="25000"/>
                  </a:schemeClr>
                </a:solidFill>
                <a:latin typeface="Meiryo" panose="020B0604030504040204" pitchFamily="34" charset="-128"/>
                <a:ea typeface="Meiryo" panose="020B0604030504040204" pitchFamily="34" charset="-128"/>
              </a:rPr>
              <a:t>店舗目</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を</a:t>
            </a:r>
            <a:endParaRPr lang="en-US" altLang="ja-JP" sz="140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400">
                <a:solidFill>
                  <a:schemeClr val="tx1">
                    <a:lumMod val="75000"/>
                    <a:lumOff val="25000"/>
                  </a:schemeClr>
                </a:solidFill>
                <a:latin typeface="Meiryo" panose="020B0604030504040204" pitchFamily="34" charset="-128"/>
                <a:ea typeface="Meiryo" panose="020B0604030504040204" pitchFamily="34" charset="-128"/>
              </a:rPr>
              <a:t>出店</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する</a:t>
            </a:r>
          </a:p>
        </p:txBody>
      </p:sp>
      <p:sp>
        <p:nvSpPr>
          <p:cNvPr id="56" name="テキスト ボックス 55">
            <a:extLst>
              <a:ext uri="{FF2B5EF4-FFF2-40B4-BE49-F238E27FC236}">
                <a16:creationId xmlns:a16="http://schemas.microsoft.com/office/drawing/2014/main" id="{2789A23C-6287-AC49-AE16-E972258A6ADA}"/>
              </a:ext>
            </a:extLst>
          </p:cNvPr>
          <p:cNvSpPr txBox="1"/>
          <p:nvPr/>
        </p:nvSpPr>
        <p:spPr>
          <a:xfrm>
            <a:off x="1708838" y="1446967"/>
            <a:ext cx="1082348"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目玉となる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メニュー</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の開発</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4E523D2B-056F-9548-A835-BFC8AF1C9624}"/>
              </a:ext>
            </a:extLst>
          </p:cNvPr>
          <p:cNvSpPr txBox="1"/>
          <p:nvPr/>
        </p:nvSpPr>
        <p:spPr>
          <a:xfrm>
            <a:off x="7622390" y="5275750"/>
            <a:ext cx="1082348" cy="738664"/>
          </a:xfrm>
          <a:prstGeom prst="rect">
            <a:avLst/>
          </a:prstGeom>
          <a:noFill/>
        </p:spPr>
        <p:txBody>
          <a:bodyPr wrap="none" rtlCol="0" anchor="ctr">
            <a:spAutoFit/>
          </a:bodyPr>
          <a:lstStyle/>
          <a:p>
            <a:pPr algn="ct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LINE@</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で</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ラーメン</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情報の配信</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424B0779-A890-4A46-B813-A5A9B4086BF0}"/>
              </a:ext>
            </a:extLst>
          </p:cNvPr>
          <p:cNvSpPr txBox="1"/>
          <p:nvPr/>
        </p:nvSpPr>
        <p:spPr>
          <a:xfrm>
            <a:off x="2668910" y="3818611"/>
            <a:ext cx="902811"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テイク</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アウト</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への対応</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B8CBEDF1-02A0-DA4D-991A-39EFC3C79B62}"/>
              </a:ext>
            </a:extLst>
          </p:cNvPr>
          <p:cNvSpPr txBox="1"/>
          <p:nvPr/>
        </p:nvSpPr>
        <p:spPr>
          <a:xfrm>
            <a:off x="3826627" y="4379765"/>
            <a:ext cx="902811" cy="738664"/>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ラーメン</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づくりの</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体験会</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81613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B812CC3A-D2E1-C448-B5F6-86F9F9BF8638}"/>
              </a:ext>
            </a:extLst>
          </p:cNvPr>
          <p:cNvSpPr txBox="1"/>
          <p:nvPr/>
        </p:nvSpPr>
        <p:spPr>
          <a:xfrm>
            <a:off x="463308" y="238540"/>
            <a:ext cx="3575018"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32_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プロダクト・ポートフォリオ・マネジメント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48" name="直線コネクタ 47">
            <a:extLst>
              <a:ext uri="{FF2B5EF4-FFF2-40B4-BE49-F238E27FC236}">
                <a16:creationId xmlns:a16="http://schemas.microsoft.com/office/drawing/2014/main" id="{9D1FDDB3-1A47-C948-8A89-DBC3C4FCAB9B}"/>
              </a:ext>
            </a:extLst>
          </p:cNvPr>
          <p:cNvCxnSpPr/>
          <p:nvPr/>
        </p:nvCxnSpPr>
        <p:spPr>
          <a:xfrm>
            <a:off x="888847" y="6319145"/>
            <a:ext cx="8316261" cy="0"/>
          </a:xfrm>
          <a:prstGeom prst="line">
            <a:avLst/>
          </a:prstGeom>
          <a:ln w="28575" cmpd="sng">
            <a:solidFill>
              <a:srgbClr val="404040"/>
            </a:solidFill>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9" name="直線コネクタ 48">
            <a:extLst>
              <a:ext uri="{FF2B5EF4-FFF2-40B4-BE49-F238E27FC236}">
                <a16:creationId xmlns:a16="http://schemas.microsoft.com/office/drawing/2014/main" id="{37A9883D-5355-2344-8088-04BE56FCF155}"/>
              </a:ext>
            </a:extLst>
          </p:cNvPr>
          <p:cNvCxnSpPr>
            <a:cxnSpLocks/>
          </p:cNvCxnSpPr>
          <p:nvPr/>
        </p:nvCxnSpPr>
        <p:spPr>
          <a:xfrm>
            <a:off x="706746" y="1063483"/>
            <a:ext cx="1" cy="5101773"/>
          </a:xfrm>
          <a:prstGeom prst="line">
            <a:avLst/>
          </a:prstGeom>
          <a:ln w="28575" cmpd="sng">
            <a:solidFill>
              <a:srgbClr val="404040"/>
            </a:solidFill>
            <a:headEnd type="arrow" w="lg" len="lg"/>
            <a:tailEnd type="arrow" w="lg" len="lg"/>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a:extLst>
              <a:ext uri="{FF2B5EF4-FFF2-40B4-BE49-F238E27FC236}">
                <a16:creationId xmlns:a16="http://schemas.microsoft.com/office/drawing/2014/main" id="{B80E0BB2-2B2B-5E48-A4A0-5C1D8D4404C7}"/>
              </a:ext>
            </a:extLst>
          </p:cNvPr>
          <p:cNvSpPr txBox="1"/>
          <p:nvPr/>
        </p:nvSpPr>
        <p:spPr>
          <a:xfrm>
            <a:off x="3877434" y="6165256"/>
            <a:ext cx="23391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相対的マーケットシェア率</a:t>
            </a:r>
            <a:endParaRPr kumimoji="1" lang="ja-JP" altLang="en-US" sz="14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1B7767E0-82E3-974B-9B78-E2251493A9EB}"/>
              </a:ext>
            </a:extLst>
          </p:cNvPr>
          <p:cNvSpPr txBox="1"/>
          <p:nvPr/>
        </p:nvSpPr>
        <p:spPr>
          <a:xfrm>
            <a:off x="519119" y="3119362"/>
            <a:ext cx="400110" cy="990015"/>
          </a:xfrm>
          <a:prstGeom prst="rect">
            <a:avLst/>
          </a:prstGeom>
          <a:solidFill>
            <a:srgbClr val="FFFFFF"/>
          </a:solidFill>
        </p:spPr>
        <p:txBody>
          <a:bodyPr vert="eaVert" wrap="none" rtlCol="0" anchor="ctr">
            <a:spAutoFit/>
          </a:bodyPr>
          <a:lstStyle/>
          <a:p>
            <a:pPr algn="ctr"/>
            <a:r>
              <a:rPr kumimoji="1" lang="ja-JP" altLang="en-US" sz="1400" dirty="0">
                <a:solidFill>
                  <a:srgbClr val="404040"/>
                </a:solidFill>
                <a:latin typeface="メイリオ"/>
                <a:ea typeface="メイリオ"/>
                <a:cs typeface="メイリオ"/>
              </a:rPr>
              <a:t>市場成長率</a:t>
            </a:r>
          </a:p>
        </p:txBody>
      </p:sp>
      <p:sp>
        <p:nvSpPr>
          <p:cNvPr id="52" name="テキスト ボックス 51">
            <a:extLst>
              <a:ext uri="{FF2B5EF4-FFF2-40B4-BE49-F238E27FC236}">
                <a16:creationId xmlns:a16="http://schemas.microsoft.com/office/drawing/2014/main" id="{56B3231B-70B5-1F43-AEFD-5EB8C08C813B}"/>
              </a:ext>
            </a:extLst>
          </p:cNvPr>
          <p:cNvSpPr txBox="1"/>
          <p:nvPr/>
        </p:nvSpPr>
        <p:spPr>
          <a:xfrm>
            <a:off x="524646" y="616525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低</a:t>
            </a:r>
            <a:endParaRPr kumimoji="1" lang="ja-JP" altLang="en-US" sz="14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07D29286-245E-C643-BED5-6568BBA68EBE}"/>
              </a:ext>
            </a:extLst>
          </p:cNvPr>
          <p:cNvSpPr txBox="1"/>
          <p:nvPr/>
        </p:nvSpPr>
        <p:spPr>
          <a:xfrm>
            <a:off x="9205109" y="616525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高</a:t>
            </a:r>
            <a:endParaRPr kumimoji="1" lang="ja-JP" altLang="en-US" sz="14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5AAB9E9A-3988-BF4D-975A-8334D945EDC2}"/>
              </a:ext>
            </a:extLst>
          </p:cNvPr>
          <p:cNvSpPr txBox="1"/>
          <p:nvPr/>
        </p:nvSpPr>
        <p:spPr>
          <a:xfrm>
            <a:off x="524645" y="755706"/>
            <a:ext cx="364202" cy="307777"/>
          </a:xfrm>
          <a:prstGeom prst="rect">
            <a:avLst/>
          </a:prstGeom>
          <a:solidFill>
            <a:srgbClr val="FFFFFF"/>
          </a:solidFill>
        </p:spPr>
        <p:txBody>
          <a:bodyPr wrap="none" rtlCol="0" anchor="ctr">
            <a:spAutoFit/>
          </a:bodyPr>
          <a:lstStyle/>
          <a:p>
            <a:pPr algn="ctr"/>
            <a:r>
              <a:rPr lang="ja-JP" altLang="en-US" sz="1400" dirty="0">
                <a:solidFill>
                  <a:srgbClr val="404040"/>
                </a:solidFill>
                <a:latin typeface="メイリオ"/>
                <a:ea typeface="メイリオ"/>
                <a:cs typeface="メイリオ"/>
              </a:rPr>
              <a:t>高</a:t>
            </a:r>
            <a:endParaRPr kumimoji="1" lang="ja-JP" altLang="en-US" sz="1400" dirty="0">
              <a:solidFill>
                <a:srgbClr val="404040"/>
              </a:solidFill>
              <a:latin typeface="メイリオ"/>
              <a:ea typeface="メイリオ"/>
              <a:cs typeface="メイリオ"/>
            </a:endParaRPr>
          </a:p>
        </p:txBody>
      </p:sp>
      <p:sp>
        <p:nvSpPr>
          <p:cNvPr id="86" name="テキスト ボックス 85">
            <a:extLst>
              <a:ext uri="{FF2B5EF4-FFF2-40B4-BE49-F238E27FC236}">
                <a16:creationId xmlns:a16="http://schemas.microsoft.com/office/drawing/2014/main" id="{FF56D7AE-4737-5648-81A7-A3A1C71417E8}"/>
              </a:ext>
            </a:extLst>
          </p:cNvPr>
          <p:cNvSpPr txBox="1"/>
          <p:nvPr/>
        </p:nvSpPr>
        <p:spPr>
          <a:xfrm>
            <a:off x="2697255" y="3162707"/>
            <a:ext cx="723275" cy="307777"/>
          </a:xfrm>
          <a:prstGeom prst="rect">
            <a:avLst/>
          </a:prstGeom>
          <a:noFill/>
        </p:spPr>
        <p:txBody>
          <a:bodyPr wrap="none" rtlCol="0" anchor="ctr">
            <a:spAutoFit/>
          </a:bodyPr>
          <a:lstStyle/>
          <a:p>
            <a:pPr algn="ctr"/>
            <a:r>
              <a:rPr lang="ja-JP" altLang="en-US" sz="1400" b="1" dirty="0">
                <a:solidFill>
                  <a:srgbClr val="404040"/>
                </a:solidFill>
                <a:latin typeface="メイリオ"/>
                <a:ea typeface="メイリオ"/>
                <a:cs typeface="メイリオ"/>
              </a:rPr>
              <a:t>問題児</a:t>
            </a:r>
            <a:endParaRPr kumimoji="1" lang="ja-JP" altLang="en-US" sz="1400" b="1" dirty="0">
              <a:solidFill>
                <a:srgbClr val="404040"/>
              </a:solidFill>
              <a:latin typeface="メイリオ"/>
              <a:ea typeface="メイリオ"/>
              <a:cs typeface="メイリオ"/>
            </a:endParaRPr>
          </a:p>
        </p:txBody>
      </p:sp>
      <p:sp>
        <p:nvSpPr>
          <p:cNvPr id="87" name="テキスト ボックス 86">
            <a:extLst>
              <a:ext uri="{FF2B5EF4-FFF2-40B4-BE49-F238E27FC236}">
                <a16:creationId xmlns:a16="http://schemas.microsoft.com/office/drawing/2014/main" id="{24F4CB10-98E3-B148-B5A5-325F5ACA4D0F}"/>
              </a:ext>
            </a:extLst>
          </p:cNvPr>
          <p:cNvSpPr txBox="1"/>
          <p:nvPr/>
        </p:nvSpPr>
        <p:spPr>
          <a:xfrm>
            <a:off x="2694541" y="5633546"/>
            <a:ext cx="723275" cy="307777"/>
          </a:xfrm>
          <a:prstGeom prst="rect">
            <a:avLst/>
          </a:prstGeom>
          <a:noFill/>
        </p:spPr>
        <p:txBody>
          <a:bodyPr wrap="none" rtlCol="0" anchor="ctr">
            <a:spAutoFit/>
          </a:bodyPr>
          <a:lstStyle/>
          <a:p>
            <a:pPr algn="ctr"/>
            <a:r>
              <a:rPr kumimoji="1" lang="ja-JP" altLang="en-US" sz="1400" b="1" dirty="0">
                <a:solidFill>
                  <a:srgbClr val="404040"/>
                </a:solidFill>
                <a:latin typeface="メイリオ"/>
                <a:ea typeface="メイリオ"/>
                <a:cs typeface="メイリオ"/>
              </a:rPr>
              <a:t>負け犬</a:t>
            </a:r>
          </a:p>
        </p:txBody>
      </p:sp>
      <p:sp>
        <p:nvSpPr>
          <p:cNvPr id="88" name="テキスト ボックス 87">
            <a:extLst>
              <a:ext uri="{FF2B5EF4-FFF2-40B4-BE49-F238E27FC236}">
                <a16:creationId xmlns:a16="http://schemas.microsoft.com/office/drawing/2014/main" id="{6B516D3E-897C-834D-A156-4FC9B22748AA}"/>
              </a:ext>
            </a:extLst>
          </p:cNvPr>
          <p:cNvSpPr txBox="1"/>
          <p:nvPr/>
        </p:nvSpPr>
        <p:spPr>
          <a:xfrm>
            <a:off x="6610273" y="5633546"/>
            <a:ext cx="1082348" cy="307777"/>
          </a:xfrm>
          <a:prstGeom prst="rect">
            <a:avLst/>
          </a:prstGeom>
          <a:noFill/>
        </p:spPr>
        <p:txBody>
          <a:bodyPr wrap="none" rtlCol="0" anchor="ctr">
            <a:spAutoFit/>
          </a:bodyPr>
          <a:lstStyle/>
          <a:p>
            <a:pPr algn="ctr"/>
            <a:r>
              <a:rPr kumimoji="1" lang="ja-JP" altLang="en-US" sz="1400" b="1" dirty="0">
                <a:solidFill>
                  <a:srgbClr val="404040"/>
                </a:solidFill>
                <a:latin typeface="メイリオ"/>
                <a:ea typeface="メイリオ"/>
                <a:cs typeface="メイリオ"/>
              </a:rPr>
              <a:t>金のなる木</a:t>
            </a:r>
            <a:endParaRPr kumimoji="1" lang="en-US" altLang="ja-JP" sz="1400" b="1" dirty="0">
              <a:solidFill>
                <a:srgbClr val="404040"/>
              </a:solidFill>
              <a:latin typeface="メイリオ"/>
              <a:ea typeface="メイリオ"/>
              <a:cs typeface="メイリオ"/>
            </a:endParaRPr>
          </a:p>
        </p:txBody>
      </p:sp>
      <p:sp>
        <p:nvSpPr>
          <p:cNvPr id="89" name="テキスト ボックス 88">
            <a:extLst>
              <a:ext uri="{FF2B5EF4-FFF2-40B4-BE49-F238E27FC236}">
                <a16:creationId xmlns:a16="http://schemas.microsoft.com/office/drawing/2014/main" id="{956F0929-0A85-3F40-8659-B622BAD6D4BF}"/>
              </a:ext>
            </a:extLst>
          </p:cNvPr>
          <p:cNvSpPr txBox="1"/>
          <p:nvPr/>
        </p:nvSpPr>
        <p:spPr>
          <a:xfrm>
            <a:off x="6700040" y="3162707"/>
            <a:ext cx="902811" cy="307777"/>
          </a:xfrm>
          <a:prstGeom prst="rect">
            <a:avLst/>
          </a:prstGeom>
          <a:noFill/>
        </p:spPr>
        <p:txBody>
          <a:bodyPr wrap="none" rtlCol="0" anchor="ctr">
            <a:spAutoFit/>
          </a:bodyPr>
          <a:lstStyle/>
          <a:p>
            <a:pPr algn="ctr"/>
            <a:r>
              <a:rPr lang="ja-JP" altLang="en-US" sz="1400" b="1" dirty="0">
                <a:solidFill>
                  <a:srgbClr val="404040"/>
                </a:solidFill>
                <a:latin typeface="メイリオ"/>
                <a:ea typeface="メイリオ"/>
                <a:cs typeface="メイリオ"/>
              </a:rPr>
              <a:t>花形事業</a:t>
            </a:r>
            <a:endParaRPr kumimoji="1" lang="en-US" altLang="ja-JP" sz="1400" b="1" dirty="0">
              <a:solidFill>
                <a:srgbClr val="404040"/>
              </a:solidFill>
              <a:latin typeface="メイリオ"/>
              <a:ea typeface="メイリオ"/>
              <a:cs typeface="メイリオ"/>
            </a:endParaRPr>
          </a:p>
        </p:txBody>
      </p:sp>
      <p:cxnSp>
        <p:nvCxnSpPr>
          <p:cNvPr id="55" name="直線コネクタ 54">
            <a:extLst>
              <a:ext uri="{FF2B5EF4-FFF2-40B4-BE49-F238E27FC236}">
                <a16:creationId xmlns:a16="http://schemas.microsoft.com/office/drawing/2014/main" id="{0CB3379D-EC8F-1F48-94D6-33BC0C1F2B4D}"/>
              </a:ext>
            </a:extLst>
          </p:cNvPr>
          <p:cNvCxnSpPr/>
          <p:nvPr/>
        </p:nvCxnSpPr>
        <p:spPr>
          <a:xfrm>
            <a:off x="5101160" y="1063483"/>
            <a:ext cx="8299" cy="495315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F7F63B3A-67B4-4F4F-9052-D9D8E45DE6D8}"/>
              </a:ext>
            </a:extLst>
          </p:cNvPr>
          <p:cNvCxnSpPr/>
          <p:nvPr/>
        </p:nvCxnSpPr>
        <p:spPr>
          <a:xfrm>
            <a:off x="1008111" y="3540057"/>
            <a:ext cx="8185319"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92" name="角丸四角形 91">
            <a:extLst>
              <a:ext uri="{FF2B5EF4-FFF2-40B4-BE49-F238E27FC236}">
                <a16:creationId xmlns:a16="http://schemas.microsoft.com/office/drawing/2014/main" id="{37CBB47F-755F-9A43-9454-9A52AD775BA2}"/>
              </a:ext>
            </a:extLst>
          </p:cNvPr>
          <p:cNvSpPr/>
          <p:nvPr/>
        </p:nvSpPr>
        <p:spPr>
          <a:xfrm>
            <a:off x="1016410" y="1063483"/>
            <a:ext cx="8177020" cy="4947413"/>
          </a:xfrm>
          <a:prstGeom prst="roundRect">
            <a:avLst>
              <a:gd name="adj" fmla="val 0"/>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286" dirty="0"/>
          </a:p>
        </p:txBody>
      </p:sp>
      <p:sp>
        <p:nvSpPr>
          <p:cNvPr id="17" name="円/楕円 16">
            <a:extLst>
              <a:ext uri="{FF2B5EF4-FFF2-40B4-BE49-F238E27FC236}">
                <a16:creationId xmlns:a16="http://schemas.microsoft.com/office/drawing/2014/main" id="{5D869287-AC16-E742-A568-B274327DC73B}"/>
              </a:ext>
            </a:extLst>
          </p:cNvPr>
          <p:cNvSpPr/>
          <p:nvPr/>
        </p:nvSpPr>
        <p:spPr>
          <a:xfrm>
            <a:off x="6485855" y="1484220"/>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F9CEB20-3FA8-B347-9738-7BA7240D0ABB}"/>
              </a:ext>
            </a:extLst>
          </p:cNvPr>
          <p:cNvSpPr txBox="1"/>
          <p:nvPr/>
        </p:nvSpPr>
        <p:spPr>
          <a:xfrm>
            <a:off x="6431254" y="2178417"/>
            <a:ext cx="723275"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不動産</a:t>
            </a:r>
          </a:p>
        </p:txBody>
      </p:sp>
      <p:sp>
        <p:nvSpPr>
          <p:cNvPr id="19" name="円/楕円 18">
            <a:extLst>
              <a:ext uri="{FF2B5EF4-FFF2-40B4-BE49-F238E27FC236}">
                <a16:creationId xmlns:a16="http://schemas.microsoft.com/office/drawing/2014/main" id="{8B9B0940-79E4-6A45-8617-5545BF9B7BE1}"/>
              </a:ext>
            </a:extLst>
          </p:cNvPr>
          <p:cNvSpPr/>
          <p:nvPr/>
        </p:nvSpPr>
        <p:spPr>
          <a:xfrm>
            <a:off x="1378065" y="1420080"/>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675F5A0-D392-7546-9F45-611183E6C504}"/>
              </a:ext>
            </a:extLst>
          </p:cNvPr>
          <p:cNvSpPr txBox="1"/>
          <p:nvPr/>
        </p:nvSpPr>
        <p:spPr>
          <a:xfrm>
            <a:off x="1413232" y="2114277"/>
            <a:ext cx="543739"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介護</a:t>
            </a:r>
          </a:p>
        </p:txBody>
      </p:sp>
      <p:sp>
        <p:nvSpPr>
          <p:cNvPr id="21" name="円/楕円 20">
            <a:extLst>
              <a:ext uri="{FF2B5EF4-FFF2-40B4-BE49-F238E27FC236}">
                <a16:creationId xmlns:a16="http://schemas.microsoft.com/office/drawing/2014/main" id="{C4648E67-B1BA-BD48-969D-90ED8DDEEC7C}"/>
              </a:ext>
            </a:extLst>
          </p:cNvPr>
          <p:cNvSpPr/>
          <p:nvPr/>
        </p:nvSpPr>
        <p:spPr>
          <a:xfrm>
            <a:off x="2590541" y="1893423"/>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A44BB19-E431-5949-839D-B0F176ED4F86}"/>
              </a:ext>
            </a:extLst>
          </p:cNvPr>
          <p:cNvSpPr txBox="1"/>
          <p:nvPr/>
        </p:nvSpPr>
        <p:spPr>
          <a:xfrm>
            <a:off x="2625709" y="2587620"/>
            <a:ext cx="543739"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民泊</a:t>
            </a:r>
          </a:p>
        </p:txBody>
      </p:sp>
      <p:sp>
        <p:nvSpPr>
          <p:cNvPr id="23" name="円/楕円 22">
            <a:extLst>
              <a:ext uri="{FF2B5EF4-FFF2-40B4-BE49-F238E27FC236}">
                <a16:creationId xmlns:a16="http://schemas.microsoft.com/office/drawing/2014/main" id="{B5BA9643-4921-874F-8CBF-9E580B023DB4}"/>
              </a:ext>
            </a:extLst>
          </p:cNvPr>
          <p:cNvSpPr/>
          <p:nvPr/>
        </p:nvSpPr>
        <p:spPr>
          <a:xfrm>
            <a:off x="3943878" y="2248814"/>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82300E7-7E95-5049-B3E8-3C3870DB8415}"/>
              </a:ext>
            </a:extLst>
          </p:cNvPr>
          <p:cNvSpPr txBox="1"/>
          <p:nvPr/>
        </p:nvSpPr>
        <p:spPr>
          <a:xfrm>
            <a:off x="3799506" y="2943011"/>
            <a:ext cx="902811"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高級バス</a:t>
            </a:r>
          </a:p>
        </p:txBody>
      </p:sp>
      <p:sp>
        <p:nvSpPr>
          <p:cNvPr id="25" name="円/楕円 24">
            <a:extLst>
              <a:ext uri="{FF2B5EF4-FFF2-40B4-BE49-F238E27FC236}">
                <a16:creationId xmlns:a16="http://schemas.microsoft.com/office/drawing/2014/main" id="{0BCD26BB-9BF2-1947-91D7-F66D65C586CE}"/>
              </a:ext>
            </a:extLst>
          </p:cNvPr>
          <p:cNvSpPr/>
          <p:nvPr/>
        </p:nvSpPr>
        <p:spPr>
          <a:xfrm>
            <a:off x="7438922" y="3975262"/>
            <a:ext cx="1274188" cy="127418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60E4FA7F-50CF-4C47-9AB2-CE9A3DED1DF6}"/>
              </a:ext>
            </a:extLst>
          </p:cNvPr>
          <p:cNvSpPr txBox="1"/>
          <p:nvPr/>
        </p:nvSpPr>
        <p:spPr>
          <a:xfrm>
            <a:off x="7804148" y="5329575"/>
            <a:ext cx="543739"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鉄道</a:t>
            </a:r>
          </a:p>
        </p:txBody>
      </p:sp>
      <p:sp>
        <p:nvSpPr>
          <p:cNvPr id="27" name="円/楕円 26">
            <a:extLst>
              <a:ext uri="{FF2B5EF4-FFF2-40B4-BE49-F238E27FC236}">
                <a16:creationId xmlns:a16="http://schemas.microsoft.com/office/drawing/2014/main" id="{C7005B53-4CAF-A14A-9577-9BD0EFE6C892}"/>
              </a:ext>
            </a:extLst>
          </p:cNvPr>
          <p:cNvSpPr/>
          <p:nvPr/>
        </p:nvSpPr>
        <p:spPr>
          <a:xfrm>
            <a:off x="3310672" y="4188898"/>
            <a:ext cx="914400" cy="914400"/>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D829909A-078A-FB40-9D3A-A22CBE8BE201}"/>
              </a:ext>
            </a:extLst>
          </p:cNvPr>
          <p:cNvSpPr txBox="1"/>
          <p:nvPr/>
        </p:nvSpPr>
        <p:spPr>
          <a:xfrm>
            <a:off x="3226701" y="5183423"/>
            <a:ext cx="1082348"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レストラン</a:t>
            </a:r>
          </a:p>
        </p:txBody>
      </p:sp>
      <p:sp>
        <p:nvSpPr>
          <p:cNvPr id="29" name="円/楕円 28">
            <a:extLst>
              <a:ext uri="{FF2B5EF4-FFF2-40B4-BE49-F238E27FC236}">
                <a16:creationId xmlns:a16="http://schemas.microsoft.com/office/drawing/2014/main" id="{A78E41F3-C73C-7F47-883F-6DAF83CA6B6C}"/>
              </a:ext>
            </a:extLst>
          </p:cNvPr>
          <p:cNvSpPr/>
          <p:nvPr/>
        </p:nvSpPr>
        <p:spPr>
          <a:xfrm>
            <a:off x="4696943" y="3741379"/>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D5F8E03-BFFA-8246-A31E-9F0D3FBE4CFA}"/>
              </a:ext>
            </a:extLst>
          </p:cNvPr>
          <p:cNvSpPr txBox="1"/>
          <p:nvPr/>
        </p:nvSpPr>
        <p:spPr>
          <a:xfrm>
            <a:off x="4373038" y="4444196"/>
            <a:ext cx="1261884"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テーマパーク</a:t>
            </a:r>
            <a:endParaRPr kumimoji="1" lang="en-US" altLang="ja-JP" sz="1400" dirty="0">
              <a:solidFill>
                <a:srgbClr val="404040"/>
              </a:solidFill>
              <a:latin typeface="メイリオ"/>
              <a:ea typeface="メイリオ"/>
              <a:cs typeface="メイリオ"/>
            </a:endParaRPr>
          </a:p>
        </p:txBody>
      </p:sp>
      <p:sp>
        <p:nvSpPr>
          <p:cNvPr id="31" name="円/楕円 30">
            <a:extLst>
              <a:ext uri="{FF2B5EF4-FFF2-40B4-BE49-F238E27FC236}">
                <a16:creationId xmlns:a16="http://schemas.microsoft.com/office/drawing/2014/main" id="{5996CAF9-8BF1-8249-A6E4-2A68413EA55C}"/>
              </a:ext>
            </a:extLst>
          </p:cNvPr>
          <p:cNvSpPr/>
          <p:nvPr/>
        </p:nvSpPr>
        <p:spPr>
          <a:xfrm>
            <a:off x="5741801" y="3902901"/>
            <a:ext cx="914400" cy="914400"/>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672DEB7F-C8D5-2F40-9BD5-F65BA2D94A56}"/>
              </a:ext>
            </a:extLst>
          </p:cNvPr>
          <p:cNvSpPr txBox="1"/>
          <p:nvPr/>
        </p:nvSpPr>
        <p:spPr>
          <a:xfrm>
            <a:off x="5747598" y="4897426"/>
            <a:ext cx="902811" cy="307777"/>
          </a:xfrm>
          <a:prstGeom prst="rect">
            <a:avLst/>
          </a:prstGeom>
          <a:noFill/>
        </p:spPr>
        <p:txBody>
          <a:bodyPr wrap="none" rtlCol="0" anchor="ctr">
            <a:spAutoFit/>
          </a:bodyPr>
          <a:lstStyle/>
          <a:p>
            <a:pPr algn="ctr"/>
            <a:r>
              <a:rPr kumimoji="1" lang="ja-JP" altLang="en-US" sz="1400" dirty="0">
                <a:solidFill>
                  <a:srgbClr val="404040"/>
                </a:solidFill>
                <a:latin typeface="メイリオ"/>
                <a:ea typeface="メイリオ"/>
                <a:cs typeface="メイリオ"/>
              </a:rPr>
              <a:t>路線バス</a:t>
            </a:r>
          </a:p>
        </p:txBody>
      </p:sp>
      <p:sp>
        <p:nvSpPr>
          <p:cNvPr id="33" name="円/楕円 32">
            <a:extLst>
              <a:ext uri="{FF2B5EF4-FFF2-40B4-BE49-F238E27FC236}">
                <a16:creationId xmlns:a16="http://schemas.microsoft.com/office/drawing/2014/main" id="{85F5E48E-A8B7-594D-B78D-341AE20DB2E6}"/>
              </a:ext>
            </a:extLst>
          </p:cNvPr>
          <p:cNvSpPr/>
          <p:nvPr/>
        </p:nvSpPr>
        <p:spPr>
          <a:xfrm>
            <a:off x="1649682" y="3943518"/>
            <a:ext cx="614071" cy="614071"/>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510DD97D-EEEB-7F47-8AC2-3902F101143F}"/>
              </a:ext>
            </a:extLst>
          </p:cNvPr>
          <p:cNvSpPr txBox="1"/>
          <p:nvPr/>
        </p:nvSpPr>
        <p:spPr>
          <a:xfrm>
            <a:off x="1325778" y="4645035"/>
            <a:ext cx="1261884"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インバウンド</a:t>
            </a:r>
            <a:endParaRPr lang="en-US" altLang="ja-JP" sz="14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2614059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a:extLst>
              <a:ext uri="{FF2B5EF4-FFF2-40B4-BE49-F238E27FC236}">
                <a16:creationId xmlns:a16="http://schemas.microsoft.com/office/drawing/2014/main" id="{551B37DD-BDEE-DF42-A9BD-7F9447F54F9C}"/>
              </a:ext>
            </a:extLst>
          </p:cNvPr>
          <p:cNvSpPr/>
          <p:nvPr/>
        </p:nvSpPr>
        <p:spPr>
          <a:xfrm>
            <a:off x="1076301" y="1079700"/>
            <a:ext cx="8492413" cy="3932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8A7D22FA-AE7F-D048-8934-E64907A99DF2}"/>
              </a:ext>
            </a:extLst>
          </p:cNvPr>
          <p:cNvSpPr/>
          <p:nvPr/>
        </p:nvSpPr>
        <p:spPr>
          <a:xfrm>
            <a:off x="712070" y="1472976"/>
            <a:ext cx="368695" cy="5017274"/>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ECAF8421-38D7-EF48-B834-BAB201F02247}"/>
              </a:ext>
            </a:extLst>
          </p:cNvPr>
          <p:cNvSpPr/>
          <p:nvPr/>
        </p:nvSpPr>
        <p:spPr>
          <a:xfrm>
            <a:off x="1076305" y="686423"/>
            <a:ext cx="8483820" cy="393278"/>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74E053A-78C7-D040-98D9-489A3E490311}"/>
              </a:ext>
            </a:extLst>
          </p:cNvPr>
          <p:cNvSpPr/>
          <p:nvPr/>
        </p:nvSpPr>
        <p:spPr>
          <a:xfrm>
            <a:off x="337288" y="1472976"/>
            <a:ext cx="383448" cy="5017274"/>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89" name="直線コネクタ 288"/>
          <p:cNvCxnSpPr>
            <a:cxnSpLocks/>
          </p:cNvCxnSpPr>
          <p:nvPr/>
        </p:nvCxnSpPr>
        <p:spPr>
          <a:xfrm>
            <a:off x="5318616" y="1079701"/>
            <a:ext cx="0" cy="541055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1" name="直線コネクタ 290"/>
          <p:cNvCxnSpPr>
            <a:cxnSpLocks/>
          </p:cNvCxnSpPr>
          <p:nvPr/>
        </p:nvCxnSpPr>
        <p:spPr>
          <a:xfrm>
            <a:off x="705983" y="3981617"/>
            <a:ext cx="88439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2F219296-97D9-1C46-A23E-DEA08C0D2CF7}"/>
              </a:ext>
            </a:extLst>
          </p:cNvPr>
          <p:cNvCxnSpPr/>
          <p:nvPr/>
        </p:nvCxnSpPr>
        <p:spPr>
          <a:xfrm>
            <a:off x="1077110" y="1079701"/>
            <a:ext cx="847361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FFFBA924-6A5D-BE42-89FB-6DF39DE4D0DF}"/>
              </a:ext>
            </a:extLst>
          </p:cNvPr>
          <p:cNvCxnSpPr/>
          <p:nvPr/>
        </p:nvCxnSpPr>
        <p:spPr>
          <a:xfrm rot="16200000">
            <a:off x="-1791092" y="3981616"/>
            <a:ext cx="5017275"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508C28FB-27C8-ED49-9D77-64C7E737EDE1}"/>
              </a:ext>
            </a:extLst>
          </p:cNvPr>
          <p:cNvSpPr txBox="1"/>
          <p:nvPr/>
        </p:nvSpPr>
        <p:spPr>
          <a:xfrm>
            <a:off x="338396" y="3760704"/>
            <a:ext cx="382340" cy="441819"/>
          </a:xfrm>
          <a:prstGeom prst="rect">
            <a:avLst/>
          </a:prstGeom>
          <a:noFill/>
        </p:spPr>
        <p:txBody>
          <a:bodyPr vert="eaVert" wrap="none" rtlCol="0" anchor="ctr">
            <a:spAutoFit/>
          </a:bodyPr>
          <a:lstStyle/>
          <a:p>
            <a:r>
              <a:rPr lang="ja-JP" altLang="en-US" sz="1200" dirty="0">
                <a:solidFill>
                  <a:schemeClr val="bg1"/>
                </a:solidFill>
                <a:latin typeface="メイリオ"/>
                <a:ea typeface="メイリオ"/>
                <a:cs typeface="メイリオ"/>
              </a:rPr>
              <a:t>市場</a:t>
            </a:r>
            <a:endParaRPr kumimoji="1" lang="ja-JP" altLang="en-US" sz="1200" dirty="0">
              <a:solidFill>
                <a:schemeClr val="bg1"/>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22DA106B-0716-5347-A714-A4B386DE25A2}"/>
              </a:ext>
            </a:extLst>
          </p:cNvPr>
          <p:cNvSpPr txBox="1"/>
          <p:nvPr/>
        </p:nvSpPr>
        <p:spPr>
          <a:xfrm>
            <a:off x="5068019" y="738847"/>
            <a:ext cx="509787" cy="305874"/>
          </a:xfrm>
          <a:prstGeom prst="rect">
            <a:avLst/>
          </a:prstGeom>
          <a:noFill/>
        </p:spPr>
        <p:txBody>
          <a:bodyPr vert="horz" wrap="none" rtlCol="0" anchor="ctr">
            <a:spAutoFit/>
          </a:bodyPr>
          <a:lstStyle/>
          <a:p>
            <a:r>
              <a:rPr lang="ja-JP" altLang="en-US" sz="1200" dirty="0">
                <a:solidFill>
                  <a:schemeClr val="bg1"/>
                </a:solidFill>
                <a:latin typeface="メイリオ"/>
                <a:ea typeface="メイリオ"/>
                <a:cs typeface="メイリオ"/>
              </a:rPr>
              <a:t>製品</a:t>
            </a:r>
            <a:endParaRPr kumimoji="1" lang="ja-JP" altLang="en-US" sz="1200" dirty="0">
              <a:solidFill>
                <a:schemeClr val="bg1"/>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48C1E76F-0461-EA49-9500-2E251BC95F4F}"/>
              </a:ext>
            </a:extLst>
          </p:cNvPr>
          <p:cNvSpPr txBox="1"/>
          <p:nvPr/>
        </p:nvSpPr>
        <p:spPr>
          <a:xfrm>
            <a:off x="711953" y="2506389"/>
            <a:ext cx="382340" cy="441819"/>
          </a:xfrm>
          <a:prstGeom prst="rect">
            <a:avLst/>
          </a:prstGeom>
          <a:noFill/>
        </p:spPr>
        <p:txBody>
          <a:bodyPr vert="eaVert" wrap="none" rtlCol="0" anchor="ctr">
            <a:spAutoFit/>
          </a:bodyPr>
          <a:lstStyle/>
          <a:p>
            <a:r>
              <a:rPr kumimoji="1" lang="ja-JP" altLang="en-US" sz="1200" dirty="0">
                <a:solidFill>
                  <a:schemeClr val="tx1">
                    <a:lumMod val="75000"/>
                    <a:lumOff val="25000"/>
                  </a:schemeClr>
                </a:solidFill>
                <a:latin typeface="メイリオ"/>
                <a:ea typeface="メイリオ"/>
                <a:cs typeface="メイリオ"/>
              </a:rPr>
              <a:t>既存</a:t>
            </a:r>
          </a:p>
        </p:txBody>
      </p:sp>
      <p:sp>
        <p:nvSpPr>
          <p:cNvPr id="40" name="テキスト ボックス 39">
            <a:extLst>
              <a:ext uri="{FF2B5EF4-FFF2-40B4-BE49-F238E27FC236}">
                <a16:creationId xmlns:a16="http://schemas.microsoft.com/office/drawing/2014/main" id="{40667BDF-AFBD-E740-850A-C28D750F6A62}"/>
              </a:ext>
            </a:extLst>
          </p:cNvPr>
          <p:cNvSpPr txBox="1"/>
          <p:nvPr/>
        </p:nvSpPr>
        <p:spPr>
          <a:xfrm>
            <a:off x="711953" y="5015026"/>
            <a:ext cx="382340" cy="441819"/>
          </a:xfrm>
          <a:prstGeom prst="rect">
            <a:avLst/>
          </a:prstGeom>
          <a:noFill/>
        </p:spPr>
        <p:txBody>
          <a:bodyPr vert="eaVert" wrap="none" rtlCol="0" anchor="ctr">
            <a:spAutoFit/>
          </a:bodyPr>
          <a:lstStyle/>
          <a:p>
            <a:r>
              <a:rPr lang="ja-JP" altLang="en-US" sz="1200" dirty="0">
                <a:solidFill>
                  <a:schemeClr val="tx1">
                    <a:lumMod val="75000"/>
                    <a:lumOff val="25000"/>
                  </a:schemeClr>
                </a:solidFill>
                <a:latin typeface="メイリオ"/>
                <a:ea typeface="メイリオ"/>
                <a:cs typeface="メイリオ"/>
              </a:rPr>
              <a:t>新規</a:t>
            </a:r>
            <a:endParaRPr kumimoji="1" lang="ja-JP" altLang="en-US" sz="1200" dirty="0">
              <a:solidFill>
                <a:schemeClr val="tx1">
                  <a:lumMod val="75000"/>
                  <a:lumOff val="2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0F3DE05E-E228-684C-AB10-B5FF6DA24F41}"/>
              </a:ext>
            </a:extLst>
          </p:cNvPr>
          <p:cNvSpPr txBox="1"/>
          <p:nvPr/>
        </p:nvSpPr>
        <p:spPr>
          <a:xfrm>
            <a:off x="2947265" y="1145067"/>
            <a:ext cx="509787" cy="305874"/>
          </a:xfrm>
          <a:prstGeom prst="rect">
            <a:avLst/>
          </a:prstGeom>
          <a:noFill/>
        </p:spPr>
        <p:txBody>
          <a:bodyPr vert="horz" wrap="none" rtlCol="0" anchor="ctr">
            <a:spAutoFit/>
          </a:bodyPr>
          <a:lstStyle/>
          <a:p>
            <a:r>
              <a:rPr kumimoji="1" lang="ja-JP" altLang="en-US" sz="1200" dirty="0">
                <a:solidFill>
                  <a:schemeClr val="tx1">
                    <a:lumMod val="75000"/>
                    <a:lumOff val="25000"/>
                  </a:schemeClr>
                </a:solidFill>
                <a:latin typeface="メイリオ"/>
                <a:ea typeface="メイリオ"/>
                <a:cs typeface="メイリオ"/>
              </a:rPr>
              <a:t>既存</a:t>
            </a:r>
          </a:p>
        </p:txBody>
      </p:sp>
      <p:sp>
        <p:nvSpPr>
          <p:cNvPr id="43" name="テキスト ボックス 42">
            <a:extLst>
              <a:ext uri="{FF2B5EF4-FFF2-40B4-BE49-F238E27FC236}">
                <a16:creationId xmlns:a16="http://schemas.microsoft.com/office/drawing/2014/main" id="{4C677051-5B7B-9E41-AB93-D8E1973C0594}"/>
              </a:ext>
            </a:extLst>
          </p:cNvPr>
          <p:cNvSpPr txBox="1"/>
          <p:nvPr/>
        </p:nvSpPr>
        <p:spPr>
          <a:xfrm>
            <a:off x="7180180" y="1145067"/>
            <a:ext cx="509787" cy="305874"/>
          </a:xfrm>
          <a:prstGeom prst="rect">
            <a:avLst/>
          </a:prstGeom>
          <a:noFill/>
        </p:spPr>
        <p:txBody>
          <a:bodyPr vert="horz" wrap="none" rtlCol="0" anchor="ctr">
            <a:spAutoFit/>
          </a:bodyPr>
          <a:lstStyle/>
          <a:p>
            <a:r>
              <a:rPr lang="ja-JP" altLang="en-US" sz="1200" dirty="0">
                <a:solidFill>
                  <a:schemeClr val="tx1">
                    <a:lumMod val="75000"/>
                    <a:lumOff val="25000"/>
                  </a:schemeClr>
                </a:solidFill>
                <a:latin typeface="メイリオ"/>
                <a:ea typeface="メイリオ"/>
                <a:cs typeface="メイリオ"/>
              </a:rPr>
              <a:t>新規</a:t>
            </a:r>
            <a:endParaRPr kumimoji="1" lang="ja-JP" altLang="en-US" sz="1200" dirty="0">
              <a:solidFill>
                <a:schemeClr val="tx1">
                  <a:lumMod val="75000"/>
                  <a:lumOff val="25000"/>
                </a:schemeClr>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B812CC3A-D2E1-C448-B5F6-86F9F9BF8638}"/>
              </a:ext>
            </a:extLst>
          </p:cNvPr>
          <p:cNvSpPr txBox="1"/>
          <p:nvPr/>
        </p:nvSpPr>
        <p:spPr>
          <a:xfrm>
            <a:off x="463308" y="238540"/>
            <a:ext cx="2343911"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33_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アンゾフの成長マトリクス</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正方形/長方形 23">
            <a:extLst>
              <a:ext uri="{FF2B5EF4-FFF2-40B4-BE49-F238E27FC236}">
                <a16:creationId xmlns:a16="http://schemas.microsoft.com/office/drawing/2014/main" id="{914A665E-0D14-5642-B5AB-1245F8E5A3A3}"/>
              </a:ext>
            </a:extLst>
          </p:cNvPr>
          <p:cNvSpPr/>
          <p:nvPr/>
        </p:nvSpPr>
        <p:spPr>
          <a:xfrm>
            <a:off x="351470" y="1472973"/>
            <a:ext cx="9207015" cy="50172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072EE96F-3BEA-5D44-8899-F8E6AA1AD50D}"/>
              </a:ext>
            </a:extLst>
          </p:cNvPr>
          <p:cNvSpPr/>
          <p:nvPr/>
        </p:nvSpPr>
        <p:spPr>
          <a:xfrm>
            <a:off x="1067716" y="686423"/>
            <a:ext cx="8490769"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0A5E96CC-CE2F-9645-995D-D507D8A9F811}"/>
              </a:ext>
            </a:extLst>
          </p:cNvPr>
          <p:cNvSpPr txBox="1"/>
          <p:nvPr/>
        </p:nvSpPr>
        <p:spPr>
          <a:xfrm>
            <a:off x="1200579" y="1593706"/>
            <a:ext cx="3994570" cy="1061829"/>
          </a:xfrm>
          <a:prstGeom prst="rect">
            <a:avLst/>
          </a:prstGeom>
          <a:noFill/>
        </p:spPr>
        <p:txBody>
          <a:bodyPr vert="horz"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セット割引やリピート割引を実施</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オウンドメディアで販促ノウハウを配信し、活用を促進</a:t>
            </a:r>
            <a:endParaRPr lang="en-US" altLang="ja-JP" sz="1400" dirty="0">
              <a:solidFill>
                <a:schemeClr val="tx1">
                  <a:lumMod val="75000"/>
                  <a:lumOff val="25000"/>
                </a:schemeClr>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A3B5BCFA-3F4E-BE49-9D7F-44F9C3B60F8D}"/>
              </a:ext>
            </a:extLst>
          </p:cNvPr>
          <p:cNvSpPr txBox="1"/>
          <p:nvPr/>
        </p:nvSpPr>
        <p:spPr>
          <a:xfrm>
            <a:off x="5442085" y="1593706"/>
            <a:ext cx="3977387" cy="1061829"/>
          </a:xfrm>
          <a:prstGeom prst="rect">
            <a:avLst/>
          </a:prstGeom>
          <a:noFill/>
        </p:spPr>
        <p:txBody>
          <a:bodyPr vert="horz" wrap="square" rtlCol="0" anchor="t">
            <a:spAutoFit/>
          </a:bodyPr>
          <a:lstStyle/>
          <a:p>
            <a:pPr marL="285750" indent="-285750">
              <a:lnSpc>
                <a:spcPct val="150000"/>
              </a:lnSpc>
              <a:buFont typeface="Arial" panose="020B0604020202020204" pitchFamily="34" charset="0"/>
              <a:buChar char="•"/>
            </a:pPr>
            <a:r>
              <a:rPr lang="en-US" altLang="ja-JP" sz="1400" dirty="0">
                <a:solidFill>
                  <a:schemeClr val="tx1">
                    <a:lumMod val="75000"/>
                    <a:lumOff val="25000"/>
                  </a:schemeClr>
                </a:solidFill>
                <a:latin typeface="メイリオ"/>
                <a:ea typeface="メイリオ"/>
                <a:cs typeface="メイリオ"/>
              </a:rPr>
              <a:t>VR</a:t>
            </a:r>
            <a:r>
              <a:rPr lang="ja-JP" altLang="en-US" sz="1400" dirty="0">
                <a:solidFill>
                  <a:schemeClr val="tx1">
                    <a:lumMod val="75000"/>
                    <a:lumOff val="25000"/>
                  </a:schemeClr>
                </a:solidFill>
                <a:latin typeface="メイリオ"/>
                <a:ea typeface="メイリオ"/>
                <a:cs typeface="メイリオ"/>
              </a:rPr>
              <a:t>や</a:t>
            </a:r>
            <a:r>
              <a:rPr lang="en-US" altLang="ja-JP" sz="1400" dirty="0">
                <a:solidFill>
                  <a:schemeClr val="tx1">
                    <a:lumMod val="75000"/>
                    <a:lumOff val="25000"/>
                  </a:schemeClr>
                </a:solidFill>
                <a:latin typeface="メイリオ"/>
                <a:ea typeface="メイリオ"/>
                <a:cs typeface="メイリオ"/>
              </a:rPr>
              <a:t>AR</a:t>
            </a:r>
            <a:r>
              <a:rPr lang="ja-JP" altLang="en-US" sz="1400" dirty="0">
                <a:solidFill>
                  <a:schemeClr val="tx1">
                    <a:lumMod val="75000"/>
                    <a:lumOff val="25000"/>
                  </a:schemeClr>
                </a:solidFill>
                <a:latin typeface="メイリオ"/>
                <a:ea typeface="メイリオ"/>
                <a:cs typeface="メイリオ"/>
              </a:rPr>
              <a:t>技術を取り入れた新しい商品の開発と提案</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販促業務の代行メニュー提案</a:t>
            </a:r>
            <a:endParaRPr kumimoji="1" lang="ja-JP" altLang="en-US" sz="1400" dirty="0">
              <a:solidFill>
                <a:schemeClr val="tx1">
                  <a:lumMod val="75000"/>
                  <a:lumOff val="2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42865A41-9AFA-3445-9444-DB30FE9A524A}"/>
              </a:ext>
            </a:extLst>
          </p:cNvPr>
          <p:cNvSpPr txBox="1"/>
          <p:nvPr/>
        </p:nvSpPr>
        <p:spPr>
          <a:xfrm>
            <a:off x="5442085" y="4102343"/>
            <a:ext cx="3977387" cy="1384995"/>
          </a:xfrm>
          <a:prstGeom prst="rect">
            <a:avLst/>
          </a:prstGeom>
          <a:noFill/>
        </p:spPr>
        <p:txBody>
          <a:bodyPr vert="horz"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マーケティングコンサルティング事業を展開</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アパレル事業に参入する</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コワーキングスペース事業を展開</a:t>
            </a:r>
          </a:p>
        </p:txBody>
      </p:sp>
      <p:sp>
        <p:nvSpPr>
          <p:cNvPr id="23" name="テキスト ボックス 22">
            <a:extLst>
              <a:ext uri="{FF2B5EF4-FFF2-40B4-BE49-F238E27FC236}">
                <a16:creationId xmlns:a16="http://schemas.microsoft.com/office/drawing/2014/main" id="{AC101145-2730-614D-80B6-7938208A44E1}"/>
              </a:ext>
            </a:extLst>
          </p:cNvPr>
          <p:cNvSpPr txBox="1"/>
          <p:nvPr/>
        </p:nvSpPr>
        <p:spPr>
          <a:xfrm>
            <a:off x="1200579" y="4102343"/>
            <a:ext cx="3994570" cy="1061829"/>
          </a:xfrm>
          <a:prstGeom prst="rect">
            <a:avLst/>
          </a:prstGeom>
          <a:noFill/>
        </p:spPr>
        <p:txBody>
          <a:bodyPr vert="horz"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小売以外の業種（飲食や旅館業）に営業先を拡大</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小さな企業や個人事業主向けにも提案</a:t>
            </a:r>
          </a:p>
        </p:txBody>
      </p:sp>
    </p:spTree>
    <p:extLst>
      <p:ext uri="{BB962C8B-B14F-4D97-AF65-F5344CB8AC3E}">
        <p14:creationId xmlns:p14="http://schemas.microsoft.com/office/powerpoint/2010/main" val="3838191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グループ化 46">
            <a:extLst>
              <a:ext uri="{FF2B5EF4-FFF2-40B4-BE49-F238E27FC236}">
                <a16:creationId xmlns:a16="http://schemas.microsoft.com/office/drawing/2014/main" id="{14CC0EB9-C009-9B4A-8EC0-72CBED121905}"/>
              </a:ext>
            </a:extLst>
          </p:cNvPr>
          <p:cNvGrpSpPr/>
          <p:nvPr/>
        </p:nvGrpSpPr>
        <p:grpSpPr>
          <a:xfrm>
            <a:off x="337288" y="4555641"/>
            <a:ext cx="402482" cy="1934610"/>
            <a:chOff x="700329" y="2716822"/>
            <a:chExt cx="369332" cy="1711809"/>
          </a:xfrm>
        </p:grpSpPr>
        <p:sp>
          <p:nvSpPr>
            <p:cNvPr id="48" name="正方形/長方形 47">
              <a:extLst>
                <a:ext uri="{FF2B5EF4-FFF2-40B4-BE49-F238E27FC236}">
                  <a16:creationId xmlns:a16="http://schemas.microsoft.com/office/drawing/2014/main" id="{990793E4-FF18-6E4E-9F81-4FD847B82575}"/>
                </a:ext>
              </a:extLst>
            </p:cNvPr>
            <p:cNvSpPr/>
            <p:nvPr/>
          </p:nvSpPr>
          <p:spPr>
            <a:xfrm>
              <a:off x="734587" y="2716822"/>
              <a:ext cx="323499" cy="171180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DA0ABE0-037E-594C-85D3-5BC70709E972}"/>
                </a:ext>
              </a:extLst>
            </p:cNvPr>
            <p:cNvSpPr txBox="1"/>
            <p:nvPr/>
          </p:nvSpPr>
          <p:spPr>
            <a:xfrm>
              <a:off x="700329" y="2966053"/>
              <a:ext cx="369332" cy="1213347"/>
            </a:xfrm>
            <a:prstGeom prst="rect">
              <a:avLst/>
            </a:prstGeom>
            <a:noFill/>
          </p:spPr>
          <p:txBody>
            <a:bodyPr vert="eaVert" wrap="square" rtlCol="0" anchor="ctr">
              <a:spAutoFit/>
            </a:bodyPr>
            <a:lstStyle/>
            <a:p>
              <a:pPr algn="ctr"/>
              <a:r>
                <a:rPr kumimoji="1" lang="ja-JP" altLang="en-US" sz="1200" dirty="0">
                  <a:solidFill>
                    <a:schemeClr val="bg1"/>
                  </a:solidFill>
                  <a:latin typeface="メイリオ"/>
                  <a:ea typeface="メイリオ"/>
                  <a:cs typeface="メイリオ"/>
                </a:rPr>
                <a:t>脅威：</a:t>
              </a:r>
              <a:r>
                <a:rPr kumimoji="1" lang="en-US" altLang="ja-JP" sz="1200" dirty="0">
                  <a:solidFill>
                    <a:schemeClr val="bg1"/>
                  </a:solidFill>
                  <a:latin typeface="メイリオ"/>
                  <a:ea typeface="メイリオ"/>
                  <a:cs typeface="メイリオ"/>
                </a:rPr>
                <a:t>Threat</a:t>
              </a:r>
              <a:endParaRPr kumimoji="1" lang="ja-JP" altLang="en-US" sz="1200" dirty="0">
                <a:solidFill>
                  <a:schemeClr val="bg1"/>
                </a:solidFill>
                <a:latin typeface="メイリオ"/>
                <a:ea typeface="メイリオ"/>
                <a:cs typeface="メイリオ"/>
              </a:endParaRPr>
            </a:p>
          </p:txBody>
        </p:sp>
      </p:grpSp>
      <p:grpSp>
        <p:nvGrpSpPr>
          <p:cNvPr id="46" name="グループ化 45">
            <a:extLst>
              <a:ext uri="{FF2B5EF4-FFF2-40B4-BE49-F238E27FC236}">
                <a16:creationId xmlns:a16="http://schemas.microsoft.com/office/drawing/2014/main" id="{27BB9F31-EF70-C44A-B9E6-B016BC1F92FD}"/>
              </a:ext>
            </a:extLst>
          </p:cNvPr>
          <p:cNvGrpSpPr/>
          <p:nvPr/>
        </p:nvGrpSpPr>
        <p:grpSpPr>
          <a:xfrm>
            <a:off x="337288" y="2621033"/>
            <a:ext cx="402482" cy="1934610"/>
            <a:chOff x="700329" y="2716822"/>
            <a:chExt cx="369332" cy="1711809"/>
          </a:xfrm>
        </p:grpSpPr>
        <p:sp>
          <p:nvSpPr>
            <p:cNvPr id="44" name="正方形/長方形 43">
              <a:extLst>
                <a:ext uri="{FF2B5EF4-FFF2-40B4-BE49-F238E27FC236}">
                  <a16:creationId xmlns:a16="http://schemas.microsoft.com/office/drawing/2014/main" id="{AABBD457-AE04-C545-B7FA-BE434C8F9970}"/>
                </a:ext>
              </a:extLst>
            </p:cNvPr>
            <p:cNvSpPr/>
            <p:nvPr/>
          </p:nvSpPr>
          <p:spPr>
            <a:xfrm>
              <a:off x="734587" y="2716822"/>
              <a:ext cx="323499" cy="171180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3F21D35-CE36-A34E-9149-1214CBBCD763}"/>
                </a:ext>
              </a:extLst>
            </p:cNvPr>
            <p:cNvSpPr txBox="1"/>
            <p:nvPr/>
          </p:nvSpPr>
          <p:spPr>
            <a:xfrm>
              <a:off x="700329" y="2791186"/>
              <a:ext cx="369332" cy="1563082"/>
            </a:xfrm>
            <a:prstGeom prst="rect">
              <a:avLst/>
            </a:prstGeom>
            <a:noFill/>
          </p:spPr>
          <p:txBody>
            <a:bodyPr vert="eaVert" wrap="square" rtlCol="0" anchor="ctr">
              <a:spAutoFit/>
            </a:bodyPr>
            <a:lstStyle/>
            <a:p>
              <a:pPr algn="ctr"/>
              <a:r>
                <a:rPr kumimoji="1" lang="ja-JP" altLang="en-US" sz="1200" dirty="0">
                  <a:solidFill>
                    <a:schemeClr val="bg1"/>
                  </a:solidFill>
                  <a:latin typeface="メイリオ"/>
                  <a:ea typeface="メイリオ"/>
                  <a:cs typeface="メイリオ"/>
                </a:rPr>
                <a:t>機会：</a:t>
              </a:r>
              <a:r>
                <a:rPr kumimoji="1" lang="en-US" altLang="ja-JP" sz="1200" dirty="0">
                  <a:solidFill>
                    <a:schemeClr val="bg1"/>
                  </a:solidFill>
                  <a:latin typeface="メイリオ"/>
                  <a:ea typeface="メイリオ"/>
                  <a:cs typeface="メイリオ"/>
                </a:rPr>
                <a:t>Opportunity</a:t>
              </a:r>
              <a:endParaRPr kumimoji="1" lang="ja-JP" altLang="en-US" sz="1200" dirty="0">
                <a:solidFill>
                  <a:schemeClr val="bg1"/>
                </a:solidFill>
                <a:latin typeface="メイリオ"/>
                <a:ea typeface="メイリオ"/>
                <a:cs typeface="メイリオ"/>
              </a:endParaRPr>
            </a:p>
          </p:txBody>
        </p:sp>
      </p:grpSp>
      <p:grpSp>
        <p:nvGrpSpPr>
          <p:cNvPr id="40" name="グループ化 39">
            <a:extLst>
              <a:ext uri="{FF2B5EF4-FFF2-40B4-BE49-F238E27FC236}">
                <a16:creationId xmlns:a16="http://schemas.microsoft.com/office/drawing/2014/main" id="{CFFD6E7F-0331-5041-A544-874EAE97E8CF}"/>
              </a:ext>
            </a:extLst>
          </p:cNvPr>
          <p:cNvGrpSpPr/>
          <p:nvPr/>
        </p:nvGrpSpPr>
        <p:grpSpPr>
          <a:xfrm>
            <a:off x="3435922" y="689065"/>
            <a:ext cx="3061303" cy="365604"/>
            <a:chOff x="5255787" y="918533"/>
            <a:chExt cx="3950753" cy="455605"/>
          </a:xfrm>
        </p:grpSpPr>
        <p:sp>
          <p:nvSpPr>
            <p:cNvPr id="41" name="正方形/長方形 40">
              <a:extLst>
                <a:ext uri="{FF2B5EF4-FFF2-40B4-BE49-F238E27FC236}">
                  <a16:creationId xmlns:a16="http://schemas.microsoft.com/office/drawing/2014/main" id="{5538AEE4-4767-1D44-A2BD-C7D8450A1FA1}"/>
                </a:ext>
              </a:extLst>
            </p:cNvPr>
            <p:cNvSpPr/>
            <p:nvPr/>
          </p:nvSpPr>
          <p:spPr>
            <a:xfrm rot="16200000">
              <a:off x="7003361" y="-829041"/>
              <a:ext cx="455605" cy="395075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ACC7D119-C16D-0145-AD66-AD3CC1043F1D}"/>
                </a:ext>
              </a:extLst>
            </p:cNvPr>
            <p:cNvSpPr txBox="1"/>
            <p:nvPr/>
          </p:nvSpPr>
          <p:spPr>
            <a:xfrm>
              <a:off x="6321282" y="951278"/>
              <a:ext cx="1819779" cy="390116"/>
            </a:xfrm>
            <a:prstGeom prst="rect">
              <a:avLst/>
            </a:prstGeom>
            <a:noFill/>
          </p:spPr>
          <p:txBody>
            <a:bodyPr vert="horz" wrap="none" rtlCol="0" anchor="ctr">
              <a:spAutoFit/>
            </a:bodyPr>
            <a:lstStyle/>
            <a:p>
              <a:pPr algn="ctr"/>
              <a:r>
                <a:rPr kumimoji="1" lang="ja-JP" altLang="en-US" sz="1200" dirty="0">
                  <a:solidFill>
                    <a:schemeClr val="bg1"/>
                  </a:solidFill>
                  <a:latin typeface="メイリオ"/>
                  <a:ea typeface="メイリオ"/>
                  <a:cs typeface="メイリオ"/>
                </a:rPr>
                <a:t>強み：</a:t>
              </a:r>
              <a:r>
                <a:rPr kumimoji="1" lang="en-US" altLang="ja-JP" sz="1200" dirty="0">
                  <a:solidFill>
                    <a:schemeClr val="bg1"/>
                  </a:solidFill>
                  <a:latin typeface="メイリオ"/>
                  <a:ea typeface="メイリオ"/>
                  <a:cs typeface="メイリオ"/>
                </a:rPr>
                <a:t>Strength</a:t>
              </a:r>
              <a:endParaRPr kumimoji="1" lang="ja-JP" altLang="en-US" sz="1200" dirty="0">
                <a:solidFill>
                  <a:schemeClr val="bg1"/>
                </a:solidFill>
                <a:latin typeface="メイリオ"/>
                <a:ea typeface="メイリオ"/>
                <a:cs typeface="メイリオ"/>
              </a:endParaRPr>
            </a:p>
          </p:txBody>
        </p:sp>
      </p:grpSp>
      <p:grpSp>
        <p:nvGrpSpPr>
          <p:cNvPr id="38" name="グループ化 37">
            <a:extLst>
              <a:ext uri="{FF2B5EF4-FFF2-40B4-BE49-F238E27FC236}">
                <a16:creationId xmlns:a16="http://schemas.microsoft.com/office/drawing/2014/main" id="{DBE5D576-CCC6-3640-82C3-5D3D215545B0}"/>
              </a:ext>
            </a:extLst>
          </p:cNvPr>
          <p:cNvGrpSpPr/>
          <p:nvPr/>
        </p:nvGrpSpPr>
        <p:grpSpPr>
          <a:xfrm>
            <a:off x="6497225" y="689065"/>
            <a:ext cx="3061303" cy="365604"/>
            <a:chOff x="5255787" y="918533"/>
            <a:chExt cx="3950753" cy="455605"/>
          </a:xfrm>
        </p:grpSpPr>
        <p:sp>
          <p:nvSpPr>
            <p:cNvPr id="36" name="正方形/長方形 35">
              <a:extLst>
                <a:ext uri="{FF2B5EF4-FFF2-40B4-BE49-F238E27FC236}">
                  <a16:creationId xmlns:a16="http://schemas.microsoft.com/office/drawing/2014/main" id="{C542C1E3-90F3-464B-8CB6-2324111CD7A8}"/>
                </a:ext>
              </a:extLst>
            </p:cNvPr>
            <p:cNvSpPr/>
            <p:nvPr/>
          </p:nvSpPr>
          <p:spPr>
            <a:xfrm rot="16200000">
              <a:off x="7003361" y="-829041"/>
              <a:ext cx="455605" cy="3950753"/>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9F24C340-F102-3A47-9722-03DBC1E29BED}"/>
                </a:ext>
              </a:extLst>
            </p:cNvPr>
            <p:cNvSpPr txBox="1"/>
            <p:nvPr/>
          </p:nvSpPr>
          <p:spPr>
            <a:xfrm>
              <a:off x="6252069" y="951278"/>
              <a:ext cx="1958202" cy="390116"/>
            </a:xfrm>
            <a:prstGeom prst="rect">
              <a:avLst/>
            </a:prstGeom>
            <a:noFill/>
          </p:spPr>
          <p:txBody>
            <a:bodyPr vert="horz" wrap="none" rtlCol="0" anchor="ctr">
              <a:spAutoFit/>
            </a:bodyPr>
            <a:lstStyle/>
            <a:p>
              <a:pPr algn="ctr"/>
              <a:r>
                <a:rPr kumimoji="1" lang="ja-JP" altLang="en-US" sz="1200" dirty="0">
                  <a:solidFill>
                    <a:schemeClr val="bg1"/>
                  </a:solidFill>
                  <a:latin typeface="メイリオ"/>
                  <a:ea typeface="メイリオ"/>
                  <a:cs typeface="メイリオ"/>
                </a:rPr>
                <a:t>弱み：</a:t>
              </a:r>
              <a:r>
                <a:rPr kumimoji="1" lang="en-US" altLang="ja-JP" sz="1200" dirty="0">
                  <a:solidFill>
                    <a:schemeClr val="bg1"/>
                  </a:solidFill>
                  <a:latin typeface="メイリオ"/>
                  <a:ea typeface="メイリオ"/>
                  <a:cs typeface="メイリオ"/>
                </a:rPr>
                <a:t>Weakness</a:t>
              </a:r>
              <a:endParaRPr kumimoji="1" lang="ja-JP" altLang="en-US" sz="1200" dirty="0">
                <a:solidFill>
                  <a:schemeClr val="bg1"/>
                </a:solidFill>
                <a:latin typeface="メイリオ"/>
                <a:ea typeface="メイリオ"/>
                <a:cs typeface="メイリオ"/>
              </a:endParaRPr>
            </a:p>
          </p:txBody>
        </p:sp>
      </p:grpSp>
      <p:cxnSp>
        <p:nvCxnSpPr>
          <p:cNvPr id="7" name="直線コネクタ 6"/>
          <p:cNvCxnSpPr/>
          <p:nvPr/>
        </p:nvCxnSpPr>
        <p:spPr>
          <a:xfrm>
            <a:off x="374621" y="4555643"/>
            <a:ext cx="919409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a:off x="6483250"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a:extLst>
              <a:ext uri="{FF2B5EF4-FFF2-40B4-BE49-F238E27FC236}">
                <a16:creationId xmlns:a16="http://schemas.microsoft.com/office/drawing/2014/main" id="{C0AD1ABB-A5E2-5B40-8DA3-10DE05E6802A}"/>
              </a:ext>
            </a:extLst>
          </p:cNvPr>
          <p:cNvSpPr txBox="1"/>
          <p:nvPr/>
        </p:nvSpPr>
        <p:spPr>
          <a:xfrm>
            <a:off x="463308" y="238540"/>
            <a:ext cx="1444178"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34_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クロス</a:t>
            </a: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SWOT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正方形/長方形 22">
            <a:extLst>
              <a:ext uri="{FF2B5EF4-FFF2-40B4-BE49-F238E27FC236}">
                <a16:creationId xmlns:a16="http://schemas.microsoft.com/office/drawing/2014/main" id="{4D22FC6A-0253-3B48-84B2-3034A1E81ED8}"/>
              </a:ext>
            </a:extLst>
          </p:cNvPr>
          <p:cNvSpPr/>
          <p:nvPr/>
        </p:nvSpPr>
        <p:spPr>
          <a:xfrm>
            <a:off x="3449899" y="686423"/>
            <a:ext cx="6108586"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594A5EB1-BDFB-B648-8ECD-AA6F0FF94657}"/>
              </a:ext>
            </a:extLst>
          </p:cNvPr>
          <p:cNvSpPr/>
          <p:nvPr/>
        </p:nvSpPr>
        <p:spPr>
          <a:xfrm>
            <a:off x="374620" y="2621031"/>
            <a:ext cx="9183865" cy="386921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6642AA92-0E03-3C49-9CF7-97D16ECF3498}"/>
              </a:ext>
            </a:extLst>
          </p:cNvPr>
          <p:cNvSpPr txBox="1"/>
          <p:nvPr/>
        </p:nvSpPr>
        <p:spPr>
          <a:xfrm>
            <a:off x="790090" y="2707660"/>
            <a:ext cx="2566872" cy="824841"/>
          </a:xfrm>
          <a:prstGeom prst="rect">
            <a:avLst/>
          </a:prstGeom>
          <a:noFill/>
        </p:spPr>
        <p:txBody>
          <a:bodyPr vert="horz" wrap="square" rtlCol="0" anchor="t">
            <a:spAutoFit/>
          </a:bodyPr>
          <a:lstStyle/>
          <a:p>
            <a:pPr marL="228600" indent="-228600">
              <a:lnSpc>
                <a:spcPct val="120000"/>
              </a:lnSpc>
              <a:buFont typeface="+mj-lt"/>
              <a:buAutoNum type="arabicPeriod"/>
            </a:pPr>
            <a:r>
              <a:rPr lang="en-US" altLang="en-US" sz="800" dirty="0" err="1">
                <a:solidFill>
                  <a:schemeClr val="tx1">
                    <a:lumMod val="85000"/>
                    <a:lumOff val="15000"/>
                  </a:schemeClr>
                </a:solidFill>
                <a:latin typeface="メイリオ"/>
                <a:ea typeface="メイリオ"/>
                <a:cs typeface="メイリオ"/>
              </a:rPr>
              <a:t>店舗近辺は住宅街ではなく商業地</a:t>
            </a:r>
            <a:endParaRPr lang="en-US" altLang="en-US"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周囲には大学や結婚式場も多い</a:t>
            </a:r>
            <a:endParaRPr lang="en-US" altLang="en-US"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en-US" altLang="en-US" sz="800" dirty="0" err="1">
                <a:solidFill>
                  <a:schemeClr val="tx1">
                    <a:lumMod val="85000"/>
                    <a:lumOff val="15000"/>
                  </a:schemeClr>
                </a:solidFill>
                <a:latin typeface="メイリオ"/>
                <a:ea typeface="メイリオ"/>
                <a:cs typeface="メイリオ"/>
              </a:rPr>
              <a:t>婚活や恋活イベントが多い</a:t>
            </a:r>
            <a:endParaRPr lang="en-US" altLang="en-US"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en-US" altLang="en-US" sz="800" dirty="0" err="1">
                <a:solidFill>
                  <a:schemeClr val="tx1">
                    <a:lumMod val="85000"/>
                    <a:lumOff val="15000"/>
                  </a:schemeClr>
                </a:solidFill>
                <a:latin typeface="メイリオ"/>
                <a:ea typeface="メイリオ"/>
                <a:cs typeface="メイリオ"/>
              </a:rPr>
              <a:t>和食がブーム</a:t>
            </a:r>
            <a:endParaRPr lang="en-US" altLang="en-US"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en-US" altLang="en-US" sz="800" dirty="0" err="1">
                <a:solidFill>
                  <a:schemeClr val="tx1">
                    <a:lumMod val="85000"/>
                    <a:lumOff val="15000"/>
                  </a:schemeClr>
                </a:solidFill>
                <a:latin typeface="メイリオ"/>
                <a:ea typeface="メイリオ"/>
                <a:cs typeface="メイリオ"/>
              </a:rPr>
              <a:t>地味婚が主流にな</a:t>
            </a:r>
            <a:r>
              <a:rPr lang="ja-JP" altLang="en-US" sz="800" dirty="0">
                <a:solidFill>
                  <a:schemeClr val="tx1">
                    <a:lumMod val="85000"/>
                    <a:lumOff val="15000"/>
                  </a:schemeClr>
                </a:solidFill>
                <a:latin typeface="メイリオ"/>
                <a:ea typeface="メイリオ"/>
                <a:cs typeface="メイリオ"/>
              </a:rPr>
              <a:t>りそう</a:t>
            </a:r>
            <a:endParaRPr lang="en-US" altLang="en-US" sz="800" dirty="0">
              <a:solidFill>
                <a:schemeClr val="tx1">
                  <a:lumMod val="85000"/>
                  <a:lumOff val="15000"/>
                </a:schemeClr>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CED3C8A3-223E-3E42-8F91-074558FAE430}"/>
              </a:ext>
            </a:extLst>
          </p:cNvPr>
          <p:cNvSpPr txBox="1"/>
          <p:nvPr/>
        </p:nvSpPr>
        <p:spPr>
          <a:xfrm>
            <a:off x="790090" y="4642271"/>
            <a:ext cx="2566872" cy="824841"/>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結婚式場と連携する</a:t>
            </a:r>
            <a:r>
              <a:rPr lang="en-US" altLang="ja-JP" sz="800" dirty="0">
                <a:solidFill>
                  <a:schemeClr val="tx1">
                    <a:lumMod val="85000"/>
                    <a:lumOff val="15000"/>
                  </a:schemeClr>
                </a:solidFill>
                <a:latin typeface="メイリオ"/>
                <a:ea typeface="メイリオ"/>
                <a:cs typeface="メイリオ"/>
              </a:rPr>
              <a:t>2</a:t>
            </a:r>
            <a:r>
              <a:rPr lang="ja-JP" altLang="en-US" sz="800" dirty="0">
                <a:solidFill>
                  <a:schemeClr val="tx1">
                    <a:lumMod val="85000"/>
                    <a:lumOff val="15000"/>
                  </a:schemeClr>
                </a:solidFill>
                <a:latin typeface="メイリオ"/>
                <a:ea typeface="メイリオ"/>
                <a:cs typeface="メイリオ"/>
              </a:rPr>
              <a:t>次会が増えている</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接待文化が下火</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外食から内食へ移行している</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低料金のお店が増えている</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コスト重視のお客様はチェーン店に流れている</a:t>
            </a:r>
            <a:endParaRPr lang="en-US" altLang="ja-JP" sz="800" dirty="0">
              <a:solidFill>
                <a:schemeClr val="tx1">
                  <a:lumMod val="85000"/>
                  <a:lumOff val="1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65603B38-12C6-0D46-B456-B3C6BCA9AC02}"/>
              </a:ext>
            </a:extLst>
          </p:cNvPr>
          <p:cNvSpPr txBox="1"/>
          <p:nvPr/>
        </p:nvSpPr>
        <p:spPr>
          <a:xfrm>
            <a:off x="3514886" y="1089559"/>
            <a:ext cx="2893725" cy="824841"/>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地元の新鮮な素材を使用</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和食がメインだがイタリアンやフレンチにも対応可</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築</a:t>
            </a:r>
            <a:r>
              <a:rPr lang="en-US" altLang="ja-JP" sz="800" dirty="0">
                <a:solidFill>
                  <a:schemeClr val="tx1">
                    <a:lumMod val="85000"/>
                    <a:lumOff val="15000"/>
                  </a:schemeClr>
                </a:solidFill>
                <a:latin typeface="メイリオ"/>
                <a:ea typeface="メイリオ"/>
                <a:cs typeface="メイリオ"/>
              </a:rPr>
              <a:t>1</a:t>
            </a:r>
            <a:r>
              <a:rPr lang="ja-JP" altLang="en-US" sz="800" dirty="0">
                <a:solidFill>
                  <a:schemeClr val="tx1">
                    <a:lumMod val="85000"/>
                    <a:lumOff val="15000"/>
                  </a:schemeClr>
                </a:solidFill>
                <a:latin typeface="メイリオ"/>
                <a:ea typeface="メイリオ"/>
                <a:cs typeface="メイリオ"/>
              </a:rPr>
              <a:t>年で外観・内観ともにきれい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駐車場が広い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クチコミによる紹介が多い</a:t>
            </a:r>
            <a:endParaRPr lang="en-US" altLang="ja-JP" sz="800" dirty="0">
              <a:solidFill>
                <a:schemeClr val="tx1">
                  <a:lumMod val="85000"/>
                  <a:lumOff val="15000"/>
                </a:schemeClr>
              </a:solidFill>
              <a:latin typeface="メイリオ"/>
              <a:ea typeface="メイリオ"/>
              <a:cs typeface="メイリオ"/>
            </a:endParaRPr>
          </a:p>
        </p:txBody>
      </p:sp>
      <p:sp>
        <p:nvSpPr>
          <p:cNvPr id="22" name="テキスト ボックス 21">
            <a:extLst>
              <a:ext uri="{FF2B5EF4-FFF2-40B4-BE49-F238E27FC236}">
                <a16:creationId xmlns:a16="http://schemas.microsoft.com/office/drawing/2014/main" id="{6F3CC88C-1A41-D94F-834D-2A495B248E6E}"/>
              </a:ext>
            </a:extLst>
          </p:cNvPr>
          <p:cNvSpPr txBox="1"/>
          <p:nvPr/>
        </p:nvSpPr>
        <p:spPr>
          <a:xfrm>
            <a:off x="6573043" y="1089559"/>
            <a:ext cx="2913278" cy="824841"/>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オープンして</a:t>
            </a:r>
            <a:r>
              <a:rPr lang="en-US" altLang="ja-JP" sz="800" dirty="0">
                <a:solidFill>
                  <a:schemeClr val="tx1">
                    <a:lumMod val="85000"/>
                    <a:lumOff val="15000"/>
                  </a:schemeClr>
                </a:solidFill>
                <a:latin typeface="メイリオ"/>
                <a:ea typeface="メイリオ"/>
                <a:cs typeface="メイリオ"/>
              </a:rPr>
              <a:t>1</a:t>
            </a:r>
            <a:r>
              <a:rPr lang="ja-JP" altLang="en-US" sz="800" dirty="0">
                <a:solidFill>
                  <a:schemeClr val="tx1">
                    <a:lumMod val="85000"/>
                    <a:lumOff val="15000"/>
                  </a:schemeClr>
                </a:solidFill>
                <a:latin typeface="メイリオ"/>
                <a:ea typeface="メイリオ"/>
                <a:cs typeface="メイリオ"/>
              </a:rPr>
              <a:t>年未満で、認知度が低い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再来店を促す取り組みや仕組みがない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回転率が低い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駅から遠い</a:t>
            </a:r>
            <a:endParaRPr lang="en-US" altLang="ja-JP" sz="8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800" dirty="0">
                <a:solidFill>
                  <a:schemeClr val="tx1">
                    <a:lumMod val="85000"/>
                    <a:lumOff val="15000"/>
                  </a:schemeClr>
                </a:solidFill>
                <a:latin typeface="メイリオ"/>
                <a:ea typeface="メイリオ"/>
                <a:cs typeface="メイリオ"/>
              </a:rPr>
              <a:t>グループ企業と連携できていない</a:t>
            </a:r>
            <a:endParaRPr lang="en-US" altLang="ja-JP" sz="800" dirty="0">
              <a:solidFill>
                <a:schemeClr val="tx1">
                  <a:lumMod val="85000"/>
                  <a:lumOff val="15000"/>
                </a:schemeClr>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3DAC34D1-218F-754D-8D47-9F7AAB9C67D5}"/>
              </a:ext>
            </a:extLst>
          </p:cNvPr>
          <p:cNvSpPr txBox="1"/>
          <p:nvPr/>
        </p:nvSpPr>
        <p:spPr>
          <a:xfrm>
            <a:off x="3514886" y="2702931"/>
            <a:ext cx="2893725" cy="916405"/>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地元の食材を使用した創作和食と和洋各種の飲み物を揃えて、楽しいひとときを提供</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一見様向けに地元の情報誌、クーポン誌などで告知を継続する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催事で同伴促進や新規顧客名簿の獲得を狙う。</a:t>
            </a:r>
            <a:endParaRPr lang="en-US" altLang="ja-JP" sz="900" dirty="0">
              <a:solidFill>
                <a:schemeClr val="tx1">
                  <a:lumMod val="85000"/>
                  <a:lumOff val="15000"/>
                </a:schemeClr>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A6F29FAF-7DD0-7A49-A55A-5F993921C044}"/>
              </a:ext>
            </a:extLst>
          </p:cNvPr>
          <p:cNvSpPr txBox="1"/>
          <p:nvPr/>
        </p:nvSpPr>
        <p:spPr>
          <a:xfrm>
            <a:off x="6573043" y="2702931"/>
            <a:ext cx="2913278" cy="605233"/>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自社の顧客データベースと関連企業のお客様に向けた販促で増販増客を図る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継続性のある催事で認知度を上げる</a:t>
            </a:r>
            <a:endParaRPr lang="en-US" altLang="ja-JP" sz="900" dirty="0">
              <a:solidFill>
                <a:schemeClr val="tx1">
                  <a:lumMod val="85000"/>
                  <a:lumOff val="15000"/>
                </a:schemeClr>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8669A7B9-9EA5-E041-A87D-18D47ED28FA1}"/>
              </a:ext>
            </a:extLst>
          </p:cNvPr>
          <p:cNvSpPr txBox="1"/>
          <p:nvPr/>
        </p:nvSpPr>
        <p:spPr>
          <a:xfrm>
            <a:off x="3514886" y="4642271"/>
            <a:ext cx="2893725" cy="605233"/>
          </a:xfrm>
          <a:prstGeom prst="rect">
            <a:avLst/>
          </a:prstGeom>
          <a:noFill/>
        </p:spPr>
        <p:txBody>
          <a:bodyPr vert="horz" wrap="square" rtlCol="0" anchor="t">
            <a:spAutoFit/>
          </a:bodyPr>
          <a:lstStyle/>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昼→夜客へ循環する仕組みを作る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団体利用から個別利用促進への取り組み</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店舗接客時のコミュニケーション量を増やす</a:t>
            </a:r>
            <a:endParaRPr lang="en-US" altLang="ja-JP" sz="900" dirty="0">
              <a:solidFill>
                <a:schemeClr val="tx1">
                  <a:lumMod val="85000"/>
                  <a:lumOff val="15000"/>
                </a:schemeClr>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CDA1F837-59AE-5749-BEAF-CC394C4E73B2}"/>
              </a:ext>
            </a:extLst>
          </p:cNvPr>
          <p:cNvSpPr txBox="1"/>
          <p:nvPr/>
        </p:nvSpPr>
        <p:spPr>
          <a:xfrm>
            <a:off x="6573043" y="4642271"/>
            <a:ext cx="2913278" cy="750205"/>
          </a:xfrm>
          <a:prstGeom prst="rect">
            <a:avLst/>
          </a:prstGeom>
          <a:noFill/>
        </p:spPr>
        <p:txBody>
          <a:bodyPr vert="horz" wrap="square" rtlCol="0" anchor="t">
            <a:spAutoFit/>
          </a:bodyPr>
          <a:lstStyle/>
          <a:p>
            <a:pPr marL="228600" indent="-228600">
              <a:lnSpc>
                <a:spcPct val="120000"/>
              </a:lnSpc>
              <a:buFont typeface="+mj-lt"/>
              <a:buAutoNum type="arabicPeriod"/>
            </a:pPr>
            <a:r>
              <a:rPr lang="en-US" altLang="ja-JP" sz="900" dirty="0">
                <a:solidFill>
                  <a:schemeClr val="tx1">
                    <a:lumMod val="85000"/>
                    <a:lumOff val="15000"/>
                  </a:schemeClr>
                </a:solidFill>
                <a:latin typeface="メイリオ"/>
                <a:ea typeface="メイリオ"/>
                <a:cs typeface="メイリオ"/>
              </a:rPr>
              <a:t>30</a:t>
            </a:r>
            <a:r>
              <a:rPr lang="ja-JP" altLang="en-US" sz="900" dirty="0">
                <a:solidFill>
                  <a:schemeClr val="tx1">
                    <a:lumMod val="85000"/>
                    <a:lumOff val="15000"/>
                  </a:schemeClr>
                </a:solidFill>
                <a:latin typeface="メイリオ"/>
                <a:ea typeface="メイリオ"/>
                <a:cs typeface="メイリオ"/>
              </a:rPr>
              <a:t>代から</a:t>
            </a:r>
            <a:r>
              <a:rPr lang="en-US" altLang="ja-JP" sz="900" dirty="0">
                <a:solidFill>
                  <a:schemeClr val="tx1">
                    <a:lumMod val="85000"/>
                    <a:lumOff val="15000"/>
                  </a:schemeClr>
                </a:solidFill>
                <a:latin typeface="メイリオ"/>
                <a:ea typeface="メイリオ"/>
                <a:cs typeface="メイリオ"/>
              </a:rPr>
              <a:t>50</a:t>
            </a:r>
            <a:r>
              <a:rPr lang="ja-JP" altLang="en-US" sz="900" dirty="0">
                <a:solidFill>
                  <a:schemeClr val="tx1">
                    <a:lumMod val="85000"/>
                    <a:lumOff val="15000"/>
                  </a:schemeClr>
                </a:solidFill>
                <a:latin typeface="メイリオ"/>
                <a:ea typeface="メイリオ"/>
                <a:cs typeface="メイリオ"/>
              </a:rPr>
              <a:t>代の主婦層に向けた新商品を作る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グループ企業と連携して資源を有効活用する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記念ハガキなどの顧客戦略を徹底する</a:t>
            </a:r>
            <a:endParaRPr lang="en-US" altLang="ja-JP" sz="900" dirty="0">
              <a:solidFill>
                <a:schemeClr val="tx1">
                  <a:lumMod val="85000"/>
                  <a:lumOff val="15000"/>
                </a:schemeClr>
              </a:solidFill>
              <a:latin typeface="メイリオ"/>
              <a:ea typeface="メイリオ"/>
              <a:cs typeface="メイリオ"/>
            </a:endParaRPr>
          </a:p>
          <a:p>
            <a:pPr marL="228600" indent="-228600">
              <a:lnSpc>
                <a:spcPct val="120000"/>
              </a:lnSpc>
              <a:buFont typeface="+mj-lt"/>
              <a:buAutoNum type="arabicPeriod"/>
            </a:pPr>
            <a:r>
              <a:rPr lang="ja-JP" altLang="en-US" sz="900" dirty="0">
                <a:solidFill>
                  <a:schemeClr val="tx1">
                    <a:lumMod val="85000"/>
                    <a:lumOff val="15000"/>
                  </a:schemeClr>
                </a:solidFill>
                <a:latin typeface="メイリオ"/>
                <a:ea typeface="メイリオ"/>
                <a:cs typeface="メイリオ"/>
              </a:rPr>
              <a:t>ブライダルシーズンの需要取り込みを強化</a:t>
            </a:r>
            <a:endParaRPr lang="en-US" altLang="ja-JP" sz="900" dirty="0">
              <a:solidFill>
                <a:schemeClr val="tx1">
                  <a:lumMod val="85000"/>
                  <a:lumOff val="15000"/>
                </a:schemeClr>
              </a:solidFill>
              <a:latin typeface="メイリオ"/>
              <a:ea typeface="メイリオ"/>
              <a:cs typeface="メイリオ"/>
            </a:endParaRPr>
          </a:p>
        </p:txBody>
      </p:sp>
    </p:spTree>
    <p:extLst>
      <p:ext uri="{BB962C8B-B14F-4D97-AF65-F5344CB8AC3E}">
        <p14:creationId xmlns:p14="http://schemas.microsoft.com/office/powerpoint/2010/main" val="3653828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C0AD1ABB-A5E2-5B40-8DA3-10DE05E6802A}"/>
              </a:ext>
            </a:extLst>
          </p:cNvPr>
          <p:cNvSpPr txBox="1"/>
          <p:nvPr/>
        </p:nvSpPr>
        <p:spPr>
          <a:xfrm>
            <a:off x="463308" y="238540"/>
            <a:ext cx="80528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35_STP</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3" name="直線コネクタ 32">
            <a:extLst>
              <a:ext uri="{FF2B5EF4-FFF2-40B4-BE49-F238E27FC236}">
                <a16:creationId xmlns:a16="http://schemas.microsoft.com/office/drawing/2014/main" id="{16A85939-0B81-2347-B46F-63F7D3D0B448}"/>
              </a:ext>
            </a:extLst>
          </p:cNvPr>
          <p:cNvCxnSpPr>
            <a:cxnSpLocks/>
            <a:stCxn id="78" idx="1"/>
            <a:endCxn id="78" idx="3"/>
          </p:cNvCxnSpPr>
          <p:nvPr/>
        </p:nvCxnSpPr>
        <p:spPr>
          <a:xfrm>
            <a:off x="1003621" y="3356908"/>
            <a:ext cx="8413552" cy="0"/>
          </a:xfrm>
          <a:prstGeom prst="line">
            <a:avLst/>
          </a:prstGeom>
          <a:ln w="12700" cmpd="sng">
            <a:solidFill>
              <a:schemeClr val="tx1">
                <a:lumMod val="85000"/>
                <a:lumOff val="15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9931C327-A835-924A-BB8B-109286C7A886}"/>
              </a:ext>
            </a:extLst>
          </p:cNvPr>
          <p:cNvCxnSpPr>
            <a:cxnSpLocks/>
            <a:stCxn id="78" idx="0"/>
            <a:endCxn id="78" idx="2"/>
          </p:cNvCxnSpPr>
          <p:nvPr/>
        </p:nvCxnSpPr>
        <p:spPr>
          <a:xfrm>
            <a:off x="5210397" y="815009"/>
            <a:ext cx="0" cy="5083797"/>
          </a:xfrm>
          <a:prstGeom prst="line">
            <a:avLst/>
          </a:prstGeom>
          <a:ln w="12700" cmpd="sng">
            <a:solidFill>
              <a:schemeClr val="tx1">
                <a:lumMod val="85000"/>
                <a:lumOff val="15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8" name="正方形/長方形 77">
            <a:extLst>
              <a:ext uri="{FF2B5EF4-FFF2-40B4-BE49-F238E27FC236}">
                <a16:creationId xmlns:a16="http://schemas.microsoft.com/office/drawing/2014/main" id="{B98CCF8A-4DCA-9F4B-8E3C-5D0CEFD2772A}"/>
              </a:ext>
            </a:extLst>
          </p:cNvPr>
          <p:cNvSpPr/>
          <p:nvPr/>
        </p:nvSpPr>
        <p:spPr>
          <a:xfrm>
            <a:off x="1003621" y="815009"/>
            <a:ext cx="8413552" cy="508379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81C86BDA-C159-4947-A1C9-0862879D3AAC}"/>
              </a:ext>
            </a:extLst>
          </p:cNvPr>
          <p:cNvSpPr txBox="1"/>
          <p:nvPr/>
        </p:nvSpPr>
        <p:spPr>
          <a:xfrm>
            <a:off x="1156755" y="270278"/>
            <a:ext cx="5193043" cy="33855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※STP</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におけるセグメンテーション・ターゲティング部分。ポジショニングは事項。</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a:p>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学習塾事業者による</a:t>
            </a: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STP</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の例（「高校</a:t>
            </a: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年生から</a:t>
            </a: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2</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年生」をさらに分解して分析）</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6267D400-12B1-344A-9763-04DFC561FE6F}"/>
              </a:ext>
            </a:extLst>
          </p:cNvPr>
          <p:cNvSpPr txBox="1"/>
          <p:nvPr/>
        </p:nvSpPr>
        <p:spPr>
          <a:xfrm>
            <a:off x="337288" y="6525361"/>
            <a:ext cx="5193043" cy="215444"/>
          </a:xfrm>
          <a:prstGeom prst="rect">
            <a:avLst/>
          </a:prstGeom>
          <a:noFill/>
        </p:spPr>
        <p:txBody>
          <a:bodyPr wrap="square" rtlCol="0" anchor="t">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必ずしも</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2</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行</a:t>
            </a:r>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2</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列のマトリクスである必要はないため必要に応じて編集してください。</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11A3685D-CBC0-6246-8176-1B42C7C9EFDC}"/>
              </a:ext>
            </a:extLst>
          </p:cNvPr>
          <p:cNvSpPr txBox="1"/>
          <p:nvPr/>
        </p:nvSpPr>
        <p:spPr>
          <a:xfrm>
            <a:off x="6501793" y="6021292"/>
            <a:ext cx="1620958" cy="307777"/>
          </a:xfrm>
          <a:prstGeom prst="rect">
            <a:avLst/>
          </a:prstGeom>
          <a:noFill/>
        </p:spPr>
        <p:txBody>
          <a:bodyPr wrap="none" rtlCol="0" anchor="t">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家庭教師形式希望</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06D1CD0E-0D47-034A-825B-F21ED3FB05ED}"/>
              </a:ext>
            </a:extLst>
          </p:cNvPr>
          <p:cNvSpPr txBox="1"/>
          <p:nvPr/>
        </p:nvSpPr>
        <p:spPr>
          <a:xfrm>
            <a:off x="479181" y="1419290"/>
            <a:ext cx="436868" cy="1328826"/>
          </a:xfrm>
          <a:prstGeom prst="rect">
            <a:avLst/>
          </a:prstGeom>
          <a:noFill/>
        </p:spPr>
        <p:txBody>
          <a:bodyPr vert="eaVert"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偏差値が高い</a:t>
            </a:r>
          </a:p>
        </p:txBody>
      </p:sp>
      <p:sp>
        <p:nvSpPr>
          <p:cNvPr id="14" name="テキスト ボックス 13">
            <a:extLst>
              <a:ext uri="{FF2B5EF4-FFF2-40B4-BE49-F238E27FC236}">
                <a16:creationId xmlns:a16="http://schemas.microsoft.com/office/drawing/2014/main" id="{E587CE9F-A5C2-8645-A1CC-BDCF2981029F}"/>
              </a:ext>
            </a:extLst>
          </p:cNvPr>
          <p:cNvSpPr txBox="1"/>
          <p:nvPr/>
        </p:nvSpPr>
        <p:spPr>
          <a:xfrm>
            <a:off x="479181" y="3965674"/>
            <a:ext cx="436868" cy="1328826"/>
          </a:xfrm>
          <a:prstGeom prst="rect">
            <a:avLst/>
          </a:prstGeom>
          <a:noFill/>
        </p:spPr>
        <p:txBody>
          <a:bodyPr vert="eaVert"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偏差値が低い</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9AC7D7E5-51A2-E246-A4BA-B54FBF139C55}"/>
              </a:ext>
            </a:extLst>
          </p:cNvPr>
          <p:cNvSpPr txBox="1"/>
          <p:nvPr/>
        </p:nvSpPr>
        <p:spPr>
          <a:xfrm>
            <a:off x="1617128" y="1717661"/>
            <a:ext cx="2974057" cy="73435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レベルアップチャレンジ</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仲間と切磋琢磨タイプ</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1575DEA3-6576-7545-8C0D-958948DDF229}"/>
              </a:ext>
            </a:extLst>
          </p:cNvPr>
          <p:cNvSpPr txBox="1"/>
          <p:nvPr/>
        </p:nvSpPr>
        <p:spPr>
          <a:xfrm>
            <a:off x="5991503" y="1717661"/>
            <a:ext cx="2641507" cy="734352"/>
          </a:xfrm>
          <a:prstGeom prst="rect">
            <a:avLst/>
          </a:prstGeom>
          <a:noFill/>
        </p:spPr>
        <p:txBody>
          <a:bodyPr wrap="none" rtlCol="0" anchor="ctr">
            <a:spAutoFit/>
          </a:bodyPr>
          <a:lstStyle/>
          <a:p>
            <a:pPr algn="ctr"/>
            <a:r>
              <a:rPr lang="ja-JP" altLang="en-US" b="1" dirty="0">
                <a:solidFill>
                  <a:schemeClr val="bg1">
                    <a:lumMod val="75000"/>
                  </a:schemeClr>
                </a:solidFill>
                <a:latin typeface="Meiryo" panose="020B0604030504040204" pitchFamily="34" charset="-128"/>
                <a:ea typeface="Meiryo" panose="020B0604030504040204" pitchFamily="34" charset="-128"/>
              </a:rPr>
              <a:t>難関大学チャレンジ</a:t>
            </a:r>
            <a:endParaRPr lang="en-US" altLang="ja-JP" b="1" dirty="0">
              <a:solidFill>
                <a:schemeClr val="bg1">
                  <a:lumMod val="75000"/>
                </a:schemeClr>
              </a:solidFill>
              <a:latin typeface="Meiryo" panose="020B0604030504040204" pitchFamily="34" charset="-128"/>
              <a:ea typeface="Meiryo" panose="020B0604030504040204" pitchFamily="34" charset="-128"/>
            </a:endParaRPr>
          </a:p>
          <a:p>
            <a:pPr algn="ctr"/>
            <a:r>
              <a:rPr lang="en-US" altLang="ja-JP" b="1" dirty="0">
                <a:solidFill>
                  <a:schemeClr val="bg1">
                    <a:lumMod val="75000"/>
                  </a:schemeClr>
                </a:solidFill>
                <a:latin typeface="Meiryo" panose="020B0604030504040204" pitchFamily="34" charset="-128"/>
                <a:ea typeface="Meiryo" panose="020B0604030504040204" pitchFamily="34" charset="-128"/>
              </a:rPr>
              <a:t>1on1</a:t>
            </a:r>
            <a:r>
              <a:rPr lang="ja-JP" altLang="en-US" b="1" dirty="0">
                <a:solidFill>
                  <a:schemeClr val="bg1">
                    <a:lumMod val="75000"/>
                  </a:schemeClr>
                </a:solidFill>
                <a:latin typeface="Meiryo" panose="020B0604030504040204" pitchFamily="34" charset="-128"/>
                <a:ea typeface="Meiryo" panose="020B0604030504040204" pitchFamily="34" charset="-128"/>
              </a:rPr>
              <a:t>みっちりタイプ</a:t>
            </a:r>
            <a:endParaRPr lang="en-US" altLang="ja-JP" b="1" dirty="0">
              <a:solidFill>
                <a:schemeClr val="bg1">
                  <a:lumMod val="75000"/>
                </a:schemeClr>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8513CABE-6413-2A4F-8116-85A9F010D450}"/>
              </a:ext>
            </a:extLst>
          </p:cNvPr>
          <p:cNvSpPr txBox="1"/>
          <p:nvPr/>
        </p:nvSpPr>
        <p:spPr>
          <a:xfrm>
            <a:off x="2119451" y="4266285"/>
            <a:ext cx="1965903" cy="734352"/>
          </a:xfrm>
          <a:prstGeom prst="rect">
            <a:avLst/>
          </a:prstGeom>
          <a:noFill/>
        </p:spPr>
        <p:txBody>
          <a:bodyPr wrap="none" rtlCol="0" anchor="ctr">
            <a:spAutoFit/>
          </a:bodyPr>
          <a:lstStyle/>
          <a:p>
            <a:pPr algn="ctr"/>
            <a:r>
              <a:rPr lang="ja-JP" altLang="en-US" b="1" dirty="0">
                <a:solidFill>
                  <a:schemeClr val="bg1">
                    <a:lumMod val="75000"/>
                  </a:schemeClr>
                </a:solidFill>
                <a:latin typeface="Meiryo" panose="020B0604030504040204" pitchFamily="34" charset="-128"/>
                <a:ea typeface="Meiryo" panose="020B0604030504040204" pitchFamily="34" charset="-128"/>
              </a:rPr>
              <a:t>基礎学力</a:t>
            </a:r>
            <a:r>
              <a:rPr lang="en-US" altLang="ja-JP" b="1" dirty="0">
                <a:solidFill>
                  <a:schemeClr val="bg1">
                    <a:lumMod val="75000"/>
                  </a:schemeClr>
                </a:solidFill>
                <a:latin typeface="Meiryo" panose="020B0604030504040204" pitchFamily="34" charset="-128"/>
                <a:ea typeface="Meiryo" panose="020B0604030504040204" pitchFamily="34" charset="-128"/>
              </a:rPr>
              <a:t>UP</a:t>
            </a:r>
          </a:p>
          <a:p>
            <a:pPr algn="ctr"/>
            <a:r>
              <a:rPr kumimoji="1" lang="ja-JP" altLang="en-US" b="1" dirty="0">
                <a:solidFill>
                  <a:schemeClr val="bg1">
                    <a:lumMod val="75000"/>
                  </a:schemeClr>
                </a:solidFill>
                <a:latin typeface="Meiryo" panose="020B0604030504040204" pitchFamily="34" charset="-128"/>
                <a:ea typeface="Meiryo" panose="020B0604030504040204" pitchFamily="34" charset="-128"/>
              </a:rPr>
              <a:t>スクールタイプ</a:t>
            </a:r>
          </a:p>
        </p:txBody>
      </p:sp>
      <p:sp>
        <p:nvSpPr>
          <p:cNvPr id="18" name="テキスト ボックス 17">
            <a:extLst>
              <a:ext uri="{FF2B5EF4-FFF2-40B4-BE49-F238E27FC236}">
                <a16:creationId xmlns:a16="http://schemas.microsoft.com/office/drawing/2014/main" id="{DEC8F8D6-F4AF-F14D-B2ED-04508A92D079}"/>
              </a:ext>
            </a:extLst>
          </p:cNvPr>
          <p:cNvSpPr txBox="1"/>
          <p:nvPr/>
        </p:nvSpPr>
        <p:spPr>
          <a:xfrm>
            <a:off x="5901360" y="4266285"/>
            <a:ext cx="2821784" cy="734352"/>
          </a:xfrm>
          <a:prstGeom prst="rect">
            <a:avLst/>
          </a:prstGeom>
          <a:noFill/>
        </p:spPr>
        <p:txBody>
          <a:bodyPr wrap="none" rtlCol="0" anchor="ctr">
            <a:spAutoFit/>
          </a:bodyPr>
          <a:lstStyle/>
          <a:p>
            <a:pPr algn="ctr"/>
            <a:r>
              <a:rPr lang="ja-JP" altLang="en-US" b="1" dirty="0">
                <a:solidFill>
                  <a:schemeClr val="bg1">
                    <a:lumMod val="75000"/>
                  </a:schemeClr>
                </a:solidFill>
                <a:latin typeface="Meiryo" panose="020B0604030504040204" pitchFamily="34" charset="-128"/>
                <a:ea typeface="Meiryo" panose="020B0604030504040204" pitchFamily="34" charset="-128"/>
              </a:rPr>
              <a:t>モチベーション発掘</a:t>
            </a:r>
            <a:endParaRPr lang="en-US" altLang="ja-JP" b="1" dirty="0">
              <a:solidFill>
                <a:schemeClr val="bg1">
                  <a:lumMod val="75000"/>
                </a:schemeClr>
              </a:solidFill>
              <a:latin typeface="Meiryo" panose="020B0604030504040204" pitchFamily="34" charset="-128"/>
              <a:ea typeface="Meiryo" panose="020B0604030504040204" pitchFamily="34" charset="-128"/>
            </a:endParaRPr>
          </a:p>
          <a:p>
            <a:pPr algn="ctr"/>
            <a:r>
              <a:rPr lang="ja-JP" altLang="en-US" b="1" dirty="0">
                <a:solidFill>
                  <a:schemeClr val="bg1">
                    <a:lumMod val="75000"/>
                  </a:schemeClr>
                </a:solidFill>
                <a:latin typeface="Meiryo" panose="020B0604030504040204" pitchFamily="34" charset="-128"/>
                <a:ea typeface="Meiryo" panose="020B0604030504040204" pitchFamily="34" charset="-128"/>
              </a:rPr>
              <a:t>フォローアップタイプ</a:t>
            </a:r>
            <a:endParaRPr kumimoji="1" lang="ja-JP" altLang="en-US" b="1" dirty="0">
              <a:solidFill>
                <a:schemeClr val="bg1">
                  <a:lumMod val="7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4AB4472E-664C-BB42-B3B7-9A37E7443F35}"/>
              </a:ext>
            </a:extLst>
          </p:cNvPr>
          <p:cNvSpPr txBox="1"/>
          <p:nvPr/>
        </p:nvSpPr>
        <p:spPr>
          <a:xfrm>
            <a:off x="2381706" y="6021292"/>
            <a:ext cx="1441420" cy="307777"/>
          </a:xfrm>
          <a:prstGeom prst="rect">
            <a:avLst/>
          </a:prstGeom>
          <a:noFill/>
        </p:spPr>
        <p:txBody>
          <a:bodyPr wrap="none" rtlCol="0" anchor="t">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学習塾形式希望</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59111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5480" y="1020129"/>
            <a:ext cx="1" cy="5079263"/>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616249" y="3559761"/>
            <a:ext cx="8668540"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5D2FD128-B1A8-1541-AA34-8929892C7CC2}"/>
              </a:ext>
            </a:extLst>
          </p:cNvPr>
          <p:cNvSpPr txBox="1"/>
          <p:nvPr/>
        </p:nvSpPr>
        <p:spPr>
          <a:xfrm>
            <a:off x="7840085" y="3290817"/>
            <a:ext cx="975627" cy="536658"/>
          </a:xfrm>
          <a:prstGeom prst="rect">
            <a:avLst/>
          </a:prstGeom>
          <a:solidFill>
            <a:schemeClr val="bg1"/>
          </a:solidFill>
          <a:ln w="19050">
            <a:solidFill>
              <a:schemeClr val="tx1">
                <a:lumMod val="75000"/>
                <a:lumOff val="25000"/>
              </a:schemeClr>
            </a:solidFill>
          </a:ln>
        </p:spPr>
        <p:txBody>
          <a:bodyPr wrap="square" tIns="108000" bIns="108000" rtlCol="0" anchor="ctr">
            <a:spAutoFit/>
          </a:bodyPr>
          <a:lstStyle/>
          <a:p>
            <a:pPr algn="ctr">
              <a:lnSpc>
                <a:spcPct val="120000"/>
              </a:lnSpc>
            </a:pPr>
            <a:endParaRPr lang="en-US" altLang="ja-JP" dirty="0">
              <a:solidFill>
                <a:srgbClr val="404040"/>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2B56BB39-4D68-6042-9BA6-12CEC7051BC4}"/>
              </a:ext>
            </a:extLst>
          </p:cNvPr>
          <p:cNvSpPr txBox="1"/>
          <p:nvPr/>
        </p:nvSpPr>
        <p:spPr>
          <a:xfrm>
            <a:off x="4665450" y="1560650"/>
            <a:ext cx="570138" cy="1050698"/>
          </a:xfrm>
          <a:prstGeom prst="rect">
            <a:avLst/>
          </a:prstGeom>
          <a:solidFill>
            <a:schemeClr val="bg1"/>
          </a:solidFill>
          <a:ln w="19050">
            <a:solidFill>
              <a:schemeClr val="tx1">
                <a:lumMod val="75000"/>
                <a:lumOff val="25000"/>
              </a:schemeClr>
            </a:solidFill>
          </a:ln>
        </p:spPr>
        <p:txBody>
          <a:bodyPr vert="eaVert" wrap="square" lIns="144000" tIns="108000" bIns="108000" rtlCol="0" anchor="ctr">
            <a:spAutoFit/>
          </a:bodyPr>
          <a:lstStyle/>
          <a:p>
            <a:pPr algn="ctr">
              <a:lnSpc>
                <a:spcPct val="120000"/>
              </a:lnSpc>
            </a:pPr>
            <a:endParaRPr lang="en-US" altLang="ja-JP" dirty="0">
              <a:solidFill>
                <a:srgbClr val="404040"/>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63B0FBDE-74C6-4443-A724-039763C739A8}"/>
              </a:ext>
            </a:extLst>
          </p:cNvPr>
          <p:cNvSpPr txBox="1"/>
          <p:nvPr/>
        </p:nvSpPr>
        <p:spPr>
          <a:xfrm>
            <a:off x="463308" y="238540"/>
            <a:ext cx="20361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36_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ポジショニングマップ</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B153B0A3-7ECE-C347-9359-B66760653E4B}"/>
              </a:ext>
            </a:extLst>
          </p:cNvPr>
          <p:cNvSpPr txBox="1"/>
          <p:nvPr/>
        </p:nvSpPr>
        <p:spPr>
          <a:xfrm>
            <a:off x="7849455" y="3383714"/>
            <a:ext cx="956887" cy="350865"/>
          </a:xfrm>
          <a:prstGeom prst="rect">
            <a:avLst/>
          </a:prstGeom>
          <a:noFill/>
        </p:spPr>
        <p:txBody>
          <a:bodyPr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品質</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2" name="テキスト ボックス 11">
            <a:extLst>
              <a:ext uri="{FF2B5EF4-FFF2-40B4-BE49-F238E27FC236}">
                <a16:creationId xmlns:a16="http://schemas.microsoft.com/office/drawing/2014/main" id="{5DCA608F-38C8-E64F-8C7F-A2C15E8ED141}"/>
              </a:ext>
            </a:extLst>
          </p:cNvPr>
          <p:cNvSpPr txBox="1"/>
          <p:nvPr/>
        </p:nvSpPr>
        <p:spPr>
          <a:xfrm>
            <a:off x="4728920" y="1704630"/>
            <a:ext cx="443198" cy="762738"/>
          </a:xfrm>
          <a:prstGeom prst="rect">
            <a:avLst/>
          </a:prstGeom>
          <a:noFill/>
        </p:spPr>
        <p:txBody>
          <a:bodyPr vert="eaVert"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コスト</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2756C83B-24BE-324A-B278-947548D6541C}"/>
              </a:ext>
            </a:extLst>
          </p:cNvPr>
          <p:cNvSpPr txBox="1"/>
          <p:nvPr/>
        </p:nvSpPr>
        <p:spPr>
          <a:xfrm>
            <a:off x="3432260" y="644759"/>
            <a:ext cx="3041479" cy="340093"/>
          </a:xfrm>
          <a:prstGeom prst="rect">
            <a:avLst/>
          </a:prstGeom>
          <a:noFill/>
        </p:spPr>
        <p:txBody>
          <a:bodyPr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授業料が安い</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4" name="テキスト ボックス 13">
            <a:extLst>
              <a:ext uri="{FF2B5EF4-FFF2-40B4-BE49-F238E27FC236}">
                <a16:creationId xmlns:a16="http://schemas.microsoft.com/office/drawing/2014/main" id="{6920C8EA-59CC-484C-8B9A-D3A8BAD9ACD7}"/>
              </a:ext>
            </a:extLst>
          </p:cNvPr>
          <p:cNvSpPr txBox="1"/>
          <p:nvPr/>
        </p:nvSpPr>
        <p:spPr>
          <a:xfrm>
            <a:off x="3432260" y="6144004"/>
            <a:ext cx="3041479" cy="350865"/>
          </a:xfrm>
          <a:prstGeom prst="rect">
            <a:avLst/>
          </a:prstGeom>
          <a:noFill/>
        </p:spPr>
        <p:txBody>
          <a:bodyPr wrap="square" rtlCol="0" anchor="t">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授業料が高い</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5" name="テキスト ボックス 14">
            <a:extLst>
              <a:ext uri="{FF2B5EF4-FFF2-40B4-BE49-F238E27FC236}">
                <a16:creationId xmlns:a16="http://schemas.microsoft.com/office/drawing/2014/main" id="{E0AE93BB-8AC7-A441-B5F3-D408125FF621}"/>
              </a:ext>
            </a:extLst>
          </p:cNvPr>
          <p:cNvSpPr txBox="1"/>
          <p:nvPr/>
        </p:nvSpPr>
        <p:spPr>
          <a:xfrm>
            <a:off x="9327223" y="1977879"/>
            <a:ext cx="443198" cy="3162532"/>
          </a:xfrm>
          <a:prstGeom prst="rect">
            <a:avLst/>
          </a:prstGeom>
          <a:noFill/>
        </p:spPr>
        <p:txBody>
          <a:bodyPr vert="eaVert" wrap="square" rtlCol="0" anchor="b">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講師やサポートの質が高い</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6" name="テキスト ボックス 15">
            <a:extLst>
              <a:ext uri="{FF2B5EF4-FFF2-40B4-BE49-F238E27FC236}">
                <a16:creationId xmlns:a16="http://schemas.microsoft.com/office/drawing/2014/main" id="{DA429A89-BF3F-F742-814C-9DAA0F85437B}"/>
              </a:ext>
            </a:extLst>
          </p:cNvPr>
          <p:cNvSpPr txBox="1"/>
          <p:nvPr/>
        </p:nvSpPr>
        <p:spPr>
          <a:xfrm>
            <a:off x="185007" y="1977879"/>
            <a:ext cx="443198" cy="3162532"/>
          </a:xfrm>
          <a:prstGeom prst="rect">
            <a:avLst/>
          </a:prstGeom>
          <a:noFill/>
        </p:spPr>
        <p:txBody>
          <a:bodyPr vert="eaVert" wrap="square" rtlCol="0" anchor="t">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講師やサポートの質が低い</a:t>
            </a:r>
            <a:endParaRPr lang="en-US" altLang="ja-JP" sz="1400" dirty="0">
              <a:solidFill>
                <a:srgbClr val="404040"/>
              </a:solidFill>
              <a:latin typeface="Meiryo" panose="020B0604030504040204" pitchFamily="34" charset="-128"/>
              <a:ea typeface="Meiryo" panose="020B0604030504040204" pitchFamily="34" charset="-128"/>
              <a:cs typeface="メイリオ"/>
            </a:endParaRPr>
          </a:p>
        </p:txBody>
      </p:sp>
      <p:sp>
        <p:nvSpPr>
          <p:cNvPr id="17" name="円/楕円 16">
            <a:extLst>
              <a:ext uri="{FF2B5EF4-FFF2-40B4-BE49-F238E27FC236}">
                <a16:creationId xmlns:a16="http://schemas.microsoft.com/office/drawing/2014/main" id="{8B1A5B80-4DE8-F041-A70A-1CABF55A4399}"/>
              </a:ext>
            </a:extLst>
          </p:cNvPr>
          <p:cNvSpPr/>
          <p:nvPr/>
        </p:nvSpPr>
        <p:spPr>
          <a:xfrm>
            <a:off x="3662055" y="3824773"/>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CC25645E-36AE-BF4B-9052-2C5A128BE54E}"/>
              </a:ext>
            </a:extLst>
          </p:cNvPr>
          <p:cNvSpPr txBox="1"/>
          <p:nvPr/>
        </p:nvSpPr>
        <p:spPr>
          <a:xfrm>
            <a:off x="3729256" y="4213211"/>
            <a:ext cx="1011816"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L</a:t>
            </a:r>
            <a:r>
              <a:rPr kumimoji="1" lang="ja-JP" altLang="en-US" b="1" dirty="0">
                <a:solidFill>
                  <a:srgbClr val="E8805F"/>
                </a:solidFill>
                <a:latin typeface="Meiryo" panose="020B0604030504040204" pitchFamily="34" charset="-128"/>
                <a:ea typeface="Meiryo" panose="020B0604030504040204" pitchFamily="34" charset="-128"/>
              </a:rPr>
              <a:t>進学塾</a:t>
            </a:r>
            <a:endParaRPr kumimoji="1" lang="en-US" altLang="ja-JP" b="1" dirty="0">
              <a:solidFill>
                <a:srgbClr val="E8805F"/>
              </a:solidFill>
              <a:latin typeface="Meiryo" panose="020B0604030504040204" pitchFamily="34" charset="-128"/>
              <a:ea typeface="Meiryo" panose="020B0604030504040204" pitchFamily="34" charset="-128"/>
            </a:endParaRPr>
          </a:p>
        </p:txBody>
      </p:sp>
      <p:sp>
        <p:nvSpPr>
          <p:cNvPr id="19" name="円/楕円 18">
            <a:extLst>
              <a:ext uri="{FF2B5EF4-FFF2-40B4-BE49-F238E27FC236}">
                <a16:creationId xmlns:a16="http://schemas.microsoft.com/office/drawing/2014/main" id="{BBD50CB2-B6DF-DD42-B017-FE09DC441D57}"/>
              </a:ext>
            </a:extLst>
          </p:cNvPr>
          <p:cNvSpPr/>
          <p:nvPr/>
        </p:nvSpPr>
        <p:spPr>
          <a:xfrm>
            <a:off x="2582492" y="2888808"/>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9978BB4B-020B-F143-BAAF-AA268B515223}"/>
              </a:ext>
            </a:extLst>
          </p:cNvPr>
          <p:cNvSpPr txBox="1"/>
          <p:nvPr/>
        </p:nvSpPr>
        <p:spPr>
          <a:xfrm>
            <a:off x="2889340" y="3277246"/>
            <a:ext cx="532518" cy="369332"/>
          </a:xfrm>
          <a:prstGeom prst="rect">
            <a:avLst/>
          </a:prstGeom>
          <a:noFill/>
        </p:spPr>
        <p:txBody>
          <a:bodyPr wrap="none" rtlCol="0" anchor="ctr">
            <a:spAutoFit/>
          </a:bodyPr>
          <a:lstStyle/>
          <a:p>
            <a:pPr algn="ctr"/>
            <a:r>
              <a:rPr kumimoji="1" lang="en-US" altLang="ja-JP" b="1" dirty="0">
                <a:solidFill>
                  <a:srgbClr val="E8805F"/>
                </a:solidFill>
                <a:latin typeface="Meiryo" panose="020B0604030504040204" pitchFamily="34" charset="-128"/>
                <a:ea typeface="Meiryo" panose="020B0604030504040204" pitchFamily="34" charset="-128"/>
              </a:rPr>
              <a:t>I</a:t>
            </a:r>
            <a:r>
              <a:rPr kumimoji="1" lang="ja-JP" altLang="en-US" b="1" dirty="0">
                <a:solidFill>
                  <a:srgbClr val="E8805F"/>
                </a:solidFill>
                <a:latin typeface="Meiryo" panose="020B0604030504040204" pitchFamily="34" charset="-128"/>
                <a:ea typeface="Meiryo" panose="020B0604030504040204" pitchFamily="34" charset="-128"/>
              </a:rPr>
              <a:t>塾</a:t>
            </a:r>
          </a:p>
        </p:txBody>
      </p:sp>
      <p:sp>
        <p:nvSpPr>
          <p:cNvPr id="23" name="円/楕円 22">
            <a:extLst>
              <a:ext uri="{FF2B5EF4-FFF2-40B4-BE49-F238E27FC236}">
                <a16:creationId xmlns:a16="http://schemas.microsoft.com/office/drawing/2014/main" id="{8C07FD23-2F8E-404A-B77F-5C4F018C0416}"/>
              </a:ext>
            </a:extLst>
          </p:cNvPr>
          <p:cNvSpPr/>
          <p:nvPr/>
        </p:nvSpPr>
        <p:spPr>
          <a:xfrm>
            <a:off x="3242395" y="1788290"/>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BB0FC848-0753-0644-95EE-E667491E02C1}"/>
              </a:ext>
            </a:extLst>
          </p:cNvPr>
          <p:cNvSpPr txBox="1"/>
          <p:nvPr/>
        </p:nvSpPr>
        <p:spPr>
          <a:xfrm>
            <a:off x="3303180" y="2176728"/>
            <a:ext cx="1024640"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T</a:t>
            </a:r>
            <a:r>
              <a:rPr kumimoji="1" lang="ja-JP" altLang="en-US" b="1" dirty="0">
                <a:solidFill>
                  <a:srgbClr val="E8805F"/>
                </a:solidFill>
                <a:latin typeface="Meiryo" panose="020B0604030504040204" pitchFamily="34" charset="-128"/>
                <a:ea typeface="Meiryo" panose="020B0604030504040204" pitchFamily="34" charset="-128"/>
              </a:rPr>
              <a:t>進学塾</a:t>
            </a:r>
            <a:endParaRPr kumimoji="1" lang="en-US" altLang="ja-JP" b="1" dirty="0">
              <a:solidFill>
                <a:srgbClr val="E8805F"/>
              </a:solidFill>
              <a:latin typeface="Meiryo" panose="020B0604030504040204" pitchFamily="34" charset="-128"/>
              <a:ea typeface="Meiryo" panose="020B0604030504040204" pitchFamily="34" charset="-128"/>
            </a:endParaRPr>
          </a:p>
        </p:txBody>
      </p:sp>
      <p:sp>
        <p:nvSpPr>
          <p:cNvPr id="27" name="円/楕円 26">
            <a:extLst>
              <a:ext uri="{FF2B5EF4-FFF2-40B4-BE49-F238E27FC236}">
                <a16:creationId xmlns:a16="http://schemas.microsoft.com/office/drawing/2014/main" id="{6958F93C-3CE2-674F-9F52-26C55922E168}"/>
              </a:ext>
            </a:extLst>
          </p:cNvPr>
          <p:cNvSpPr/>
          <p:nvPr/>
        </p:nvSpPr>
        <p:spPr>
          <a:xfrm>
            <a:off x="1242548" y="1127530"/>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BBB6612C-ED8A-4048-A869-9885CC29ABD2}"/>
              </a:ext>
            </a:extLst>
          </p:cNvPr>
          <p:cNvSpPr txBox="1"/>
          <p:nvPr/>
        </p:nvSpPr>
        <p:spPr>
          <a:xfrm>
            <a:off x="1417145" y="1515968"/>
            <a:ext cx="797013"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S</a:t>
            </a:r>
            <a:r>
              <a:rPr lang="ja-JP" altLang="en-US" b="1" dirty="0">
                <a:solidFill>
                  <a:srgbClr val="E8805F"/>
                </a:solidFill>
                <a:latin typeface="Meiryo" panose="020B0604030504040204" pitchFamily="34" charset="-128"/>
                <a:ea typeface="Meiryo" panose="020B0604030504040204" pitchFamily="34" charset="-128"/>
              </a:rPr>
              <a:t>ゼミ</a:t>
            </a:r>
            <a:endParaRPr kumimoji="1" lang="ja-JP" altLang="en-US" b="1" dirty="0">
              <a:solidFill>
                <a:srgbClr val="E8805F"/>
              </a:solidFill>
              <a:latin typeface="Meiryo" panose="020B0604030504040204" pitchFamily="34" charset="-128"/>
              <a:ea typeface="Meiryo" panose="020B0604030504040204" pitchFamily="34" charset="-128"/>
            </a:endParaRPr>
          </a:p>
        </p:txBody>
      </p:sp>
      <p:sp>
        <p:nvSpPr>
          <p:cNvPr id="31" name="円/楕円 30">
            <a:extLst>
              <a:ext uri="{FF2B5EF4-FFF2-40B4-BE49-F238E27FC236}">
                <a16:creationId xmlns:a16="http://schemas.microsoft.com/office/drawing/2014/main" id="{39488330-F4F3-2A45-89E1-0B9DFBEC1162}"/>
              </a:ext>
            </a:extLst>
          </p:cNvPr>
          <p:cNvSpPr/>
          <p:nvPr/>
        </p:nvSpPr>
        <p:spPr>
          <a:xfrm>
            <a:off x="6754272" y="1863143"/>
            <a:ext cx="1146208" cy="114620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F17E1AD9-2895-C44E-867C-ED8782F9D595}"/>
              </a:ext>
            </a:extLst>
          </p:cNvPr>
          <p:cNvSpPr txBox="1"/>
          <p:nvPr/>
        </p:nvSpPr>
        <p:spPr>
          <a:xfrm>
            <a:off x="7004210" y="2251581"/>
            <a:ext cx="646331" cy="369332"/>
          </a:xfrm>
          <a:prstGeom prst="rect">
            <a:avLst/>
          </a:prstGeom>
          <a:noFill/>
        </p:spPr>
        <p:txBody>
          <a:bodyPr wrap="none" rtlCol="0">
            <a:spAutoFit/>
          </a:bodyPr>
          <a:lstStyle/>
          <a:p>
            <a:pPr algn="ctr"/>
            <a:r>
              <a:rPr kumimoji="1" lang="ja-JP" altLang="en-US" b="1" dirty="0">
                <a:solidFill>
                  <a:schemeClr val="bg1"/>
                </a:solidFill>
                <a:latin typeface="Meiryo" panose="020B0604030504040204" pitchFamily="34" charset="-128"/>
                <a:ea typeface="Meiryo" panose="020B0604030504040204" pitchFamily="34" charset="-128"/>
              </a:rPr>
              <a:t>自社</a:t>
            </a:r>
          </a:p>
        </p:txBody>
      </p:sp>
      <p:sp>
        <p:nvSpPr>
          <p:cNvPr id="34" name="円/楕円 33">
            <a:extLst>
              <a:ext uri="{FF2B5EF4-FFF2-40B4-BE49-F238E27FC236}">
                <a16:creationId xmlns:a16="http://schemas.microsoft.com/office/drawing/2014/main" id="{17B31DD7-149E-4246-B188-117A96A093B2}"/>
              </a:ext>
            </a:extLst>
          </p:cNvPr>
          <p:cNvSpPr/>
          <p:nvPr/>
        </p:nvSpPr>
        <p:spPr>
          <a:xfrm>
            <a:off x="5327530" y="2830512"/>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85236629-0588-F64A-9487-7BA9E4B4E03C}"/>
              </a:ext>
            </a:extLst>
          </p:cNvPr>
          <p:cNvSpPr txBox="1"/>
          <p:nvPr/>
        </p:nvSpPr>
        <p:spPr>
          <a:xfrm>
            <a:off x="5379499" y="3218950"/>
            <a:ext cx="1042273"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Y</a:t>
            </a:r>
            <a:r>
              <a:rPr kumimoji="1" lang="ja-JP" altLang="en-US" b="1" dirty="0">
                <a:solidFill>
                  <a:srgbClr val="E8805F"/>
                </a:solidFill>
                <a:latin typeface="Meiryo" panose="020B0604030504040204" pitchFamily="34" charset="-128"/>
                <a:ea typeface="Meiryo" panose="020B0604030504040204" pitchFamily="34" charset="-128"/>
              </a:rPr>
              <a:t>指導塾</a:t>
            </a:r>
          </a:p>
        </p:txBody>
      </p:sp>
      <p:sp>
        <p:nvSpPr>
          <p:cNvPr id="36" name="円/楕円 35">
            <a:extLst>
              <a:ext uri="{FF2B5EF4-FFF2-40B4-BE49-F238E27FC236}">
                <a16:creationId xmlns:a16="http://schemas.microsoft.com/office/drawing/2014/main" id="{3D8D5514-E9D2-C547-BD4C-981C0BE00F8A}"/>
              </a:ext>
            </a:extLst>
          </p:cNvPr>
          <p:cNvSpPr/>
          <p:nvPr/>
        </p:nvSpPr>
        <p:spPr>
          <a:xfrm>
            <a:off x="5801244" y="4019228"/>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10E72D41-7D41-7041-85E2-8E7C2D9C1CAA}"/>
              </a:ext>
            </a:extLst>
          </p:cNvPr>
          <p:cNvSpPr txBox="1"/>
          <p:nvPr/>
        </p:nvSpPr>
        <p:spPr>
          <a:xfrm>
            <a:off x="5965421" y="4407666"/>
            <a:ext cx="817852"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K</a:t>
            </a:r>
            <a:r>
              <a:rPr lang="ja-JP" altLang="en-US" b="1" dirty="0">
                <a:solidFill>
                  <a:srgbClr val="E8805F"/>
                </a:solidFill>
                <a:latin typeface="Meiryo" panose="020B0604030504040204" pitchFamily="34" charset="-128"/>
                <a:ea typeface="Meiryo" panose="020B0604030504040204" pitchFamily="34" charset="-128"/>
              </a:rPr>
              <a:t>学舎</a:t>
            </a:r>
            <a:endParaRPr kumimoji="1" lang="ja-JP" altLang="en-US" b="1" dirty="0">
              <a:solidFill>
                <a:srgbClr val="E8805F"/>
              </a:solidFill>
              <a:latin typeface="Meiryo" panose="020B0604030504040204" pitchFamily="34" charset="-128"/>
              <a:ea typeface="Meiryo" panose="020B0604030504040204" pitchFamily="34" charset="-128"/>
            </a:endParaRPr>
          </a:p>
        </p:txBody>
      </p:sp>
      <p:sp>
        <p:nvSpPr>
          <p:cNvPr id="38" name="円/楕円 37">
            <a:extLst>
              <a:ext uri="{FF2B5EF4-FFF2-40B4-BE49-F238E27FC236}">
                <a16:creationId xmlns:a16="http://schemas.microsoft.com/office/drawing/2014/main" id="{EFB4ACEB-A733-5D49-98F4-8D28AA678535}"/>
              </a:ext>
            </a:extLst>
          </p:cNvPr>
          <p:cNvSpPr/>
          <p:nvPr/>
        </p:nvSpPr>
        <p:spPr>
          <a:xfrm>
            <a:off x="7235862" y="4592332"/>
            <a:ext cx="1146208" cy="1146208"/>
          </a:xfrm>
          <a:prstGeom prst="ellipse">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9" name="テキスト ボックス 38">
            <a:extLst>
              <a:ext uri="{FF2B5EF4-FFF2-40B4-BE49-F238E27FC236}">
                <a16:creationId xmlns:a16="http://schemas.microsoft.com/office/drawing/2014/main" id="{14B3BEA1-6946-6A49-A852-D074DCDA4230}"/>
              </a:ext>
            </a:extLst>
          </p:cNvPr>
          <p:cNvSpPr txBox="1"/>
          <p:nvPr/>
        </p:nvSpPr>
        <p:spPr>
          <a:xfrm>
            <a:off x="7396032" y="4980770"/>
            <a:ext cx="825868" cy="369332"/>
          </a:xfrm>
          <a:prstGeom prst="rect">
            <a:avLst/>
          </a:prstGeom>
          <a:noFill/>
        </p:spPr>
        <p:txBody>
          <a:bodyPr wrap="none" rtlCol="0" anchor="ctr">
            <a:spAutoFit/>
          </a:bodyPr>
          <a:lstStyle/>
          <a:p>
            <a:pPr algn="ctr"/>
            <a:r>
              <a:rPr lang="en-US" altLang="ja-JP" b="1" dirty="0">
                <a:solidFill>
                  <a:srgbClr val="E8805F"/>
                </a:solidFill>
                <a:latin typeface="Meiryo" panose="020B0604030504040204" pitchFamily="34" charset="-128"/>
                <a:ea typeface="Meiryo" panose="020B0604030504040204" pitchFamily="34" charset="-128"/>
              </a:rPr>
              <a:t>G</a:t>
            </a:r>
            <a:r>
              <a:rPr lang="ja-JP" altLang="en-US" b="1" dirty="0">
                <a:solidFill>
                  <a:srgbClr val="E8805F"/>
                </a:solidFill>
                <a:latin typeface="Meiryo" panose="020B0604030504040204" pitchFamily="34" charset="-128"/>
                <a:ea typeface="Meiryo" panose="020B0604030504040204" pitchFamily="34" charset="-128"/>
              </a:rPr>
              <a:t>ゼミ</a:t>
            </a:r>
            <a:endParaRPr kumimoji="1" lang="ja-JP" altLang="en-US" b="1" dirty="0">
              <a:solidFill>
                <a:srgbClr val="E8805F"/>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1866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67CDFE3-77AC-3B41-8FD7-A6FEE8D7CE70}"/>
              </a:ext>
            </a:extLst>
          </p:cNvPr>
          <p:cNvGrpSpPr/>
          <p:nvPr/>
        </p:nvGrpSpPr>
        <p:grpSpPr>
          <a:xfrm>
            <a:off x="337288" y="1758684"/>
            <a:ext cx="1368353" cy="335280"/>
            <a:chOff x="337288" y="1747635"/>
            <a:chExt cx="1368353" cy="335280"/>
          </a:xfrm>
        </p:grpSpPr>
        <p:sp>
          <p:nvSpPr>
            <p:cNvPr id="53" name="正方形/長方形 52">
              <a:extLst>
                <a:ext uri="{FF2B5EF4-FFF2-40B4-BE49-F238E27FC236}">
                  <a16:creationId xmlns:a16="http://schemas.microsoft.com/office/drawing/2014/main" id="{BB702D6C-2EAB-C94A-B56D-820B7C4AA23C}"/>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CCF4DCD5-3A17-C749-9EAE-13AAA966A083}"/>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19" name="グループ化 18">
            <a:extLst>
              <a:ext uri="{FF2B5EF4-FFF2-40B4-BE49-F238E27FC236}">
                <a16:creationId xmlns:a16="http://schemas.microsoft.com/office/drawing/2014/main" id="{323A53B2-CE99-1B4D-9346-5452D169F26A}"/>
              </a:ext>
            </a:extLst>
          </p:cNvPr>
          <p:cNvGrpSpPr/>
          <p:nvPr/>
        </p:nvGrpSpPr>
        <p:grpSpPr>
          <a:xfrm>
            <a:off x="337288" y="2696158"/>
            <a:ext cx="1368353" cy="335280"/>
            <a:chOff x="337288" y="1747635"/>
            <a:chExt cx="1368353" cy="335280"/>
          </a:xfrm>
        </p:grpSpPr>
        <p:sp>
          <p:nvSpPr>
            <p:cNvPr id="20" name="正方形/長方形 19">
              <a:extLst>
                <a:ext uri="{FF2B5EF4-FFF2-40B4-BE49-F238E27FC236}">
                  <a16:creationId xmlns:a16="http://schemas.microsoft.com/office/drawing/2014/main" id="{A69AAF39-5155-234A-BDA6-24A0783A1D59}"/>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2086D34-D0E0-7A43-9406-71D3C8B89DF5}"/>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2" name="グループ化 21">
            <a:extLst>
              <a:ext uri="{FF2B5EF4-FFF2-40B4-BE49-F238E27FC236}">
                <a16:creationId xmlns:a16="http://schemas.microsoft.com/office/drawing/2014/main" id="{3118B70F-3353-B84B-AA7F-8742CFFEA0DD}"/>
              </a:ext>
            </a:extLst>
          </p:cNvPr>
          <p:cNvGrpSpPr/>
          <p:nvPr/>
        </p:nvGrpSpPr>
        <p:grpSpPr>
          <a:xfrm>
            <a:off x="337288" y="3644683"/>
            <a:ext cx="1368353" cy="335280"/>
            <a:chOff x="337288" y="1747635"/>
            <a:chExt cx="1368353" cy="335280"/>
          </a:xfrm>
        </p:grpSpPr>
        <p:sp>
          <p:nvSpPr>
            <p:cNvPr id="23" name="正方形/長方形 22">
              <a:extLst>
                <a:ext uri="{FF2B5EF4-FFF2-40B4-BE49-F238E27FC236}">
                  <a16:creationId xmlns:a16="http://schemas.microsoft.com/office/drawing/2014/main" id="{493779B2-4EA6-F04B-A31E-9933541FD197}"/>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9D75AB02-00A9-574F-82B2-66EEA8FEBAF1}"/>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5" name="グループ化 24">
            <a:extLst>
              <a:ext uri="{FF2B5EF4-FFF2-40B4-BE49-F238E27FC236}">
                <a16:creationId xmlns:a16="http://schemas.microsoft.com/office/drawing/2014/main" id="{A395B364-25D5-9D47-B4D7-B87C35440D94}"/>
              </a:ext>
            </a:extLst>
          </p:cNvPr>
          <p:cNvGrpSpPr/>
          <p:nvPr/>
        </p:nvGrpSpPr>
        <p:grpSpPr>
          <a:xfrm>
            <a:off x="337288" y="4593208"/>
            <a:ext cx="1368353" cy="335280"/>
            <a:chOff x="337288" y="1747635"/>
            <a:chExt cx="1368353" cy="335280"/>
          </a:xfrm>
        </p:grpSpPr>
        <p:sp>
          <p:nvSpPr>
            <p:cNvPr id="26" name="正方形/長方形 25">
              <a:extLst>
                <a:ext uri="{FF2B5EF4-FFF2-40B4-BE49-F238E27FC236}">
                  <a16:creationId xmlns:a16="http://schemas.microsoft.com/office/drawing/2014/main" id="{2155185F-413E-A449-9414-5792E5065B64}"/>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959562D-5248-E842-8B3F-714D9A5956A1}"/>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grpSp>
        <p:nvGrpSpPr>
          <p:cNvPr id="28" name="グループ化 27">
            <a:extLst>
              <a:ext uri="{FF2B5EF4-FFF2-40B4-BE49-F238E27FC236}">
                <a16:creationId xmlns:a16="http://schemas.microsoft.com/office/drawing/2014/main" id="{8D85B8AB-18DB-4841-8F7C-970A580A94DB}"/>
              </a:ext>
            </a:extLst>
          </p:cNvPr>
          <p:cNvGrpSpPr/>
          <p:nvPr/>
        </p:nvGrpSpPr>
        <p:grpSpPr>
          <a:xfrm>
            <a:off x="337288" y="5541730"/>
            <a:ext cx="1368353" cy="335280"/>
            <a:chOff x="337288" y="1747635"/>
            <a:chExt cx="1368353" cy="335280"/>
          </a:xfrm>
        </p:grpSpPr>
        <p:sp>
          <p:nvSpPr>
            <p:cNvPr id="29" name="正方形/長方形 28">
              <a:extLst>
                <a:ext uri="{FF2B5EF4-FFF2-40B4-BE49-F238E27FC236}">
                  <a16:creationId xmlns:a16="http://schemas.microsoft.com/office/drawing/2014/main" id="{89A325B3-7B1E-9342-8EF2-6DFAE6063A3C}"/>
                </a:ext>
              </a:extLst>
            </p:cNvPr>
            <p:cNvSpPr/>
            <p:nvPr/>
          </p:nvSpPr>
          <p:spPr>
            <a:xfrm>
              <a:off x="337288" y="1747635"/>
              <a:ext cx="1368353" cy="33528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E146BB29-CE41-4044-BEB4-647CC2068012}"/>
                </a:ext>
              </a:extLst>
            </p:cNvPr>
            <p:cNvSpPr txBox="1"/>
            <p:nvPr/>
          </p:nvSpPr>
          <p:spPr>
            <a:xfrm>
              <a:off x="505940" y="1784470"/>
              <a:ext cx="1031051" cy="261610"/>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それはなぜ？</a:t>
              </a:r>
              <a:endParaRPr kumimoji="1" lang="ja-JP" altLang="en-US" sz="1600" dirty="0">
                <a:solidFill>
                  <a:srgbClr val="404040"/>
                </a:solidFill>
                <a:latin typeface="メイリオ"/>
                <a:ea typeface="メイリオ"/>
                <a:cs typeface="メイリオ"/>
              </a:endParaRPr>
            </a:p>
          </p:txBody>
        </p:sp>
      </p:grpSp>
      <p:sp>
        <p:nvSpPr>
          <p:cNvPr id="98" name="正方形/長方形 97">
            <a:extLst>
              <a:ext uri="{FF2B5EF4-FFF2-40B4-BE49-F238E27FC236}">
                <a16:creationId xmlns:a16="http://schemas.microsoft.com/office/drawing/2014/main" id="{2D30CB5C-9CC0-3143-9D28-F8FB7A55DADC}"/>
              </a:ext>
            </a:extLst>
          </p:cNvPr>
          <p:cNvSpPr/>
          <p:nvPr/>
        </p:nvSpPr>
        <p:spPr>
          <a:xfrm>
            <a:off x="337288" y="682812"/>
            <a:ext cx="9231425" cy="666883"/>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142058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03_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なぜなぜ分析</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1" name="二等辺三角形 154">
            <a:extLst>
              <a:ext uri="{FF2B5EF4-FFF2-40B4-BE49-F238E27FC236}">
                <a16:creationId xmlns:a16="http://schemas.microsoft.com/office/drawing/2014/main" id="{C582471B-6A93-1C41-957A-77E0ED80129B}"/>
              </a:ext>
            </a:extLst>
          </p:cNvPr>
          <p:cNvSpPr/>
          <p:nvPr/>
        </p:nvSpPr>
        <p:spPr>
          <a:xfrm rot="10800000">
            <a:off x="4632606" y="1431194"/>
            <a:ext cx="640788" cy="236927"/>
          </a:xfrm>
          <a:prstGeom prst="triangle">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6" name="直線コネクタ 65">
            <a:extLst>
              <a:ext uri="{FF2B5EF4-FFF2-40B4-BE49-F238E27FC236}">
                <a16:creationId xmlns:a16="http://schemas.microsoft.com/office/drawing/2014/main" id="{FD9E70FE-ADBE-1B4B-9CD4-D205A875FA92}"/>
              </a:ext>
            </a:extLst>
          </p:cNvPr>
          <p:cNvCxnSpPr/>
          <p:nvPr/>
        </p:nvCxnSpPr>
        <p:spPr>
          <a:xfrm>
            <a:off x="337287" y="2696158"/>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7" name="直線コネクタ 66">
            <a:extLst>
              <a:ext uri="{FF2B5EF4-FFF2-40B4-BE49-F238E27FC236}">
                <a16:creationId xmlns:a16="http://schemas.microsoft.com/office/drawing/2014/main" id="{938CBC68-CD8D-2D47-BAAA-22BAF1FF448F}"/>
              </a:ext>
            </a:extLst>
          </p:cNvPr>
          <p:cNvCxnSpPr/>
          <p:nvPr/>
        </p:nvCxnSpPr>
        <p:spPr>
          <a:xfrm>
            <a:off x="337287" y="3644683"/>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9EE47009-A338-D14B-8B69-0899CA5815A5}"/>
              </a:ext>
            </a:extLst>
          </p:cNvPr>
          <p:cNvCxnSpPr/>
          <p:nvPr/>
        </p:nvCxnSpPr>
        <p:spPr>
          <a:xfrm>
            <a:off x="350323" y="4593208"/>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9" name="直線コネクタ 68">
            <a:extLst>
              <a:ext uri="{FF2B5EF4-FFF2-40B4-BE49-F238E27FC236}">
                <a16:creationId xmlns:a16="http://schemas.microsoft.com/office/drawing/2014/main" id="{B05E26E6-124C-0F49-97B3-288EA11EAD98}"/>
              </a:ext>
            </a:extLst>
          </p:cNvPr>
          <p:cNvCxnSpPr/>
          <p:nvPr/>
        </p:nvCxnSpPr>
        <p:spPr>
          <a:xfrm>
            <a:off x="350323" y="5541730"/>
            <a:ext cx="921839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a:extLst>
              <a:ext uri="{FF2B5EF4-FFF2-40B4-BE49-F238E27FC236}">
                <a16:creationId xmlns:a16="http://schemas.microsoft.com/office/drawing/2014/main" id="{0D381706-9A41-A643-93AE-71F1F3C3FB6D}"/>
              </a:ext>
            </a:extLst>
          </p:cNvPr>
          <p:cNvSpPr/>
          <p:nvPr/>
        </p:nvSpPr>
        <p:spPr>
          <a:xfrm>
            <a:off x="337288" y="1758684"/>
            <a:ext cx="9231425" cy="4731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85F73D2F-F527-2349-A57D-1A55942D40C5}"/>
              </a:ext>
            </a:extLst>
          </p:cNvPr>
          <p:cNvSpPr txBox="1"/>
          <p:nvPr/>
        </p:nvSpPr>
        <p:spPr>
          <a:xfrm>
            <a:off x="1321159" y="862364"/>
            <a:ext cx="7241946"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店舗</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A</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で新入社員の</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B</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さんが商品の発注ミスを起こしてしまった</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6FD120C4-27A4-E04F-BF3B-015FB74E25EA}"/>
              </a:ext>
            </a:extLst>
          </p:cNvPr>
          <p:cNvSpPr txBox="1"/>
          <p:nvPr/>
        </p:nvSpPr>
        <p:spPr>
          <a:xfrm>
            <a:off x="1342896" y="2066604"/>
            <a:ext cx="7241946"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B</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さんは</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数値の入力ミスに気が付かなかった</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56BA8BA0-1E72-954E-B33D-174203AC1209}"/>
              </a:ext>
            </a:extLst>
          </p:cNvPr>
          <p:cNvSpPr txBox="1"/>
          <p:nvPr/>
        </p:nvSpPr>
        <p:spPr>
          <a:xfrm>
            <a:off x="1342896" y="3012322"/>
            <a:ext cx="7241946"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発注業務に関する確認が</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甘い</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6B2EE92A-BE2A-BC4D-81CB-5A6F831C9B45}"/>
              </a:ext>
            </a:extLst>
          </p:cNvPr>
          <p:cNvSpPr txBox="1"/>
          <p:nvPr/>
        </p:nvSpPr>
        <p:spPr>
          <a:xfrm>
            <a:off x="1342896" y="3958040"/>
            <a:ext cx="7241946"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チェック</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のフローやルールがない</a:t>
            </a:r>
          </a:p>
        </p:txBody>
      </p:sp>
      <p:sp>
        <p:nvSpPr>
          <p:cNvPr id="35" name="テキスト ボックス 34">
            <a:extLst>
              <a:ext uri="{FF2B5EF4-FFF2-40B4-BE49-F238E27FC236}">
                <a16:creationId xmlns:a16="http://schemas.microsoft.com/office/drawing/2014/main" id="{BA1ECE21-BDA4-CC4A-9717-9B2E4EA2E624}"/>
              </a:ext>
            </a:extLst>
          </p:cNvPr>
          <p:cNvSpPr txBox="1"/>
          <p:nvPr/>
        </p:nvSpPr>
        <p:spPr>
          <a:xfrm>
            <a:off x="1342896" y="4903758"/>
            <a:ext cx="7241946"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現場のフローやルール設計は店長に任せっぱなしで属人的</a:t>
            </a:r>
          </a:p>
        </p:txBody>
      </p:sp>
      <p:sp>
        <p:nvSpPr>
          <p:cNvPr id="36" name="テキスト ボックス 35">
            <a:extLst>
              <a:ext uri="{FF2B5EF4-FFF2-40B4-BE49-F238E27FC236}">
                <a16:creationId xmlns:a16="http://schemas.microsoft.com/office/drawing/2014/main" id="{1E8A6102-95DD-064D-B661-2A66276892A8}"/>
              </a:ext>
            </a:extLst>
          </p:cNvPr>
          <p:cNvSpPr txBox="1"/>
          <p:nvPr/>
        </p:nvSpPr>
        <p:spPr>
          <a:xfrm>
            <a:off x="1342896" y="5849476"/>
            <a:ext cx="7241946" cy="307777"/>
          </a:xfrm>
          <a:prstGeom prst="rect">
            <a:avLst/>
          </a:prstGeom>
          <a:noFill/>
        </p:spPr>
        <p:txBody>
          <a:bodyPr wrap="squar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全店共通のマニュアルがない</a:t>
            </a:r>
          </a:p>
        </p:txBody>
      </p:sp>
    </p:spTree>
    <p:extLst>
      <p:ext uri="{BB962C8B-B14F-4D97-AF65-F5344CB8AC3E}">
        <p14:creationId xmlns:p14="http://schemas.microsoft.com/office/powerpoint/2010/main" val="735817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B1D621F7-DC66-0A4D-8379-CF4B31573BAE}"/>
              </a:ext>
            </a:extLst>
          </p:cNvPr>
          <p:cNvSpPr txBox="1"/>
          <p:nvPr/>
        </p:nvSpPr>
        <p:spPr>
          <a:xfrm>
            <a:off x="463308" y="238540"/>
            <a:ext cx="249780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37_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ビジネスモデル・キャンバス</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3A9A2BD3-86FD-204C-ADB4-EB4029972665}"/>
              </a:ext>
            </a:extLst>
          </p:cNvPr>
          <p:cNvSpPr/>
          <p:nvPr/>
        </p:nvSpPr>
        <p:spPr>
          <a:xfrm>
            <a:off x="337288" y="682813"/>
            <a:ext cx="9231425" cy="540987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4363CE4D-10BF-1A4C-9072-6F71871A18DB}"/>
              </a:ext>
            </a:extLst>
          </p:cNvPr>
          <p:cNvCxnSpPr>
            <a:cxnSpLocks/>
          </p:cNvCxnSpPr>
          <p:nvPr/>
        </p:nvCxnSpPr>
        <p:spPr>
          <a:xfrm>
            <a:off x="2191535"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564C593F-3187-B14D-A9C5-B9C43942A326}"/>
              </a:ext>
            </a:extLst>
          </p:cNvPr>
          <p:cNvCxnSpPr/>
          <p:nvPr/>
        </p:nvCxnSpPr>
        <p:spPr>
          <a:xfrm>
            <a:off x="347654" y="4289396"/>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081F16CE-91E7-AF40-846D-132B4A033FD4}"/>
              </a:ext>
            </a:extLst>
          </p:cNvPr>
          <p:cNvCxnSpPr>
            <a:cxnSpLocks/>
          </p:cNvCxnSpPr>
          <p:nvPr/>
        </p:nvCxnSpPr>
        <p:spPr>
          <a:xfrm>
            <a:off x="2191535"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C5C6DAD-8080-4F42-9016-9EA3AE75DC80}"/>
              </a:ext>
            </a:extLst>
          </p:cNvPr>
          <p:cNvCxnSpPr>
            <a:cxnSpLocks/>
          </p:cNvCxnSpPr>
          <p:nvPr/>
        </p:nvCxnSpPr>
        <p:spPr>
          <a:xfrm>
            <a:off x="4035416"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A7C5FF7B-0907-734F-A61C-BC2C2187188B}"/>
              </a:ext>
            </a:extLst>
          </p:cNvPr>
          <p:cNvCxnSpPr>
            <a:cxnSpLocks/>
          </p:cNvCxnSpPr>
          <p:nvPr/>
        </p:nvCxnSpPr>
        <p:spPr>
          <a:xfrm>
            <a:off x="5879297"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D244B29-FBFA-F746-9EF5-B5E446597C23}"/>
              </a:ext>
            </a:extLst>
          </p:cNvPr>
          <p:cNvCxnSpPr>
            <a:cxnSpLocks/>
          </p:cNvCxnSpPr>
          <p:nvPr/>
        </p:nvCxnSpPr>
        <p:spPr>
          <a:xfrm>
            <a:off x="7723178"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379992A1-BC77-5441-905A-10BDE83A4270}"/>
              </a:ext>
            </a:extLst>
          </p:cNvPr>
          <p:cNvCxnSpPr>
            <a:cxnSpLocks/>
          </p:cNvCxnSpPr>
          <p:nvPr/>
        </p:nvCxnSpPr>
        <p:spPr>
          <a:xfrm>
            <a:off x="4953001" y="4289396"/>
            <a:ext cx="0" cy="180329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F18959A1-ECF9-F940-BDFF-20C54E7C2F9B}"/>
              </a:ext>
            </a:extLst>
          </p:cNvPr>
          <p:cNvCxnSpPr>
            <a:cxnSpLocks/>
          </p:cNvCxnSpPr>
          <p:nvPr/>
        </p:nvCxnSpPr>
        <p:spPr>
          <a:xfrm>
            <a:off x="5879297"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30" name="グループ化 29">
            <a:extLst>
              <a:ext uri="{FF2B5EF4-FFF2-40B4-BE49-F238E27FC236}">
                <a16:creationId xmlns:a16="http://schemas.microsoft.com/office/drawing/2014/main" id="{AEB7541B-7C79-6448-8B7D-7B345B2A75C4}"/>
              </a:ext>
            </a:extLst>
          </p:cNvPr>
          <p:cNvGrpSpPr/>
          <p:nvPr/>
        </p:nvGrpSpPr>
        <p:grpSpPr>
          <a:xfrm>
            <a:off x="426739" y="782203"/>
            <a:ext cx="1389987" cy="338554"/>
            <a:chOff x="403674" y="755374"/>
            <a:chExt cx="1389987" cy="338554"/>
          </a:xfrm>
        </p:grpSpPr>
        <p:sp>
          <p:nvSpPr>
            <p:cNvPr id="28" name="テキスト ボックス 27">
              <a:extLst>
                <a:ext uri="{FF2B5EF4-FFF2-40B4-BE49-F238E27FC236}">
                  <a16:creationId xmlns:a16="http://schemas.microsoft.com/office/drawing/2014/main" id="{91034FF3-8531-BC49-BD32-FC3A4C5A9AA2}"/>
                </a:ext>
              </a:extLst>
            </p:cNvPr>
            <p:cNvSpPr txBox="1"/>
            <p:nvPr/>
          </p:nvSpPr>
          <p:spPr>
            <a:xfrm>
              <a:off x="403674" y="755374"/>
              <a:ext cx="478016"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a:t>
              </a:r>
              <a:r>
                <a:rPr kumimoji="1" lang="en-US" altLang="ja-JP" sz="1600" b="1" dirty="0">
                  <a:latin typeface="Meiryo" panose="020B0604030504040204" pitchFamily="34" charset="-128"/>
                  <a:ea typeface="Meiryo" panose="020B0604030504040204" pitchFamily="34" charset="-128"/>
                </a:rPr>
                <a:t>P</a:t>
              </a:r>
              <a:endParaRPr kumimoji="1" lang="ja-JP" altLang="en-US" sz="1600" b="1" dirty="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E4308F57-177F-A244-9B30-7D066E2443E7}"/>
                </a:ext>
              </a:extLst>
            </p:cNvPr>
            <p:cNvSpPr txBox="1"/>
            <p:nvPr/>
          </p:nvSpPr>
          <p:spPr>
            <a:xfrm>
              <a:off x="711313" y="801541"/>
              <a:ext cx="1082348"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キーパートナー</a:t>
              </a:r>
            </a:p>
          </p:txBody>
        </p:sp>
      </p:grpSp>
      <p:grpSp>
        <p:nvGrpSpPr>
          <p:cNvPr id="31" name="グループ化 30">
            <a:extLst>
              <a:ext uri="{FF2B5EF4-FFF2-40B4-BE49-F238E27FC236}">
                <a16:creationId xmlns:a16="http://schemas.microsoft.com/office/drawing/2014/main" id="{15E85248-F17A-2A4A-9305-8E1096D69202}"/>
              </a:ext>
            </a:extLst>
          </p:cNvPr>
          <p:cNvGrpSpPr/>
          <p:nvPr/>
        </p:nvGrpSpPr>
        <p:grpSpPr>
          <a:xfrm>
            <a:off x="2280986" y="782203"/>
            <a:ext cx="1389987" cy="338554"/>
            <a:chOff x="403674" y="755374"/>
            <a:chExt cx="1389987" cy="338554"/>
          </a:xfrm>
        </p:grpSpPr>
        <p:sp>
          <p:nvSpPr>
            <p:cNvPr id="32" name="テキスト ボックス 31">
              <a:extLst>
                <a:ext uri="{FF2B5EF4-FFF2-40B4-BE49-F238E27FC236}">
                  <a16:creationId xmlns:a16="http://schemas.microsoft.com/office/drawing/2014/main" id="{E062685B-5DF1-7C4C-A367-0F93CFF51214}"/>
                </a:ext>
              </a:extLst>
            </p:cNvPr>
            <p:cNvSpPr txBox="1"/>
            <p:nvPr/>
          </p:nvSpPr>
          <p:spPr>
            <a:xfrm>
              <a:off x="403674" y="755374"/>
              <a:ext cx="489236"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KA</a:t>
              </a:r>
              <a:endParaRPr kumimoji="1" lang="ja-JP" altLang="en-US" sz="1600" b="1" dirty="0">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826BB563-0CE6-EA46-9C1C-D08EFBF85BC6}"/>
                </a:ext>
              </a:extLst>
            </p:cNvPr>
            <p:cNvSpPr txBox="1"/>
            <p:nvPr/>
          </p:nvSpPr>
          <p:spPr>
            <a:xfrm>
              <a:off x="711313" y="801541"/>
              <a:ext cx="1082348"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キーアクション</a:t>
              </a:r>
              <a:endParaRPr kumimoji="1" lang="en-US" altLang="ja-JP" sz="1000" b="1" dirty="0">
                <a:latin typeface="Meiryo" panose="020B0604030504040204" pitchFamily="34" charset="-128"/>
                <a:ea typeface="Meiryo" panose="020B0604030504040204" pitchFamily="34" charset="-128"/>
              </a:endParaRPr>
            </a:p>
          </p:txBody>
        </p:sp>
      </p:grpSp>
      <p:grpSp>
        <p:nvGrpSpPr>
          <p:cNvPr id="34" name="グループ化 33">
            <a:extLst>
              <a:ext uri="{FF2B5EF4-FFF2-40B4-BE49-F238E27FC236}">
                <a16:creationId xmlns:a16="http://schemas.microsoft.com/office/drawing/2014/main" id="{B0BA39F3-F8D1-EE4F-A161-1BBDD5182828}"/>
              </a:ext>
            </a:extLst>
          </p:cNvPr>
          <p:cNvGrpSpPr/>
          <p:nvPr/>
        </p:nvGrpSpPr>
        <p:grpSpPr>
          <a:xfrm>
            <a:off x="4124867" y="782203"/>
            <a:ext cx="1005266" cy="338554"/>
            <a:chOff x="403674" y="755374"/>
            <a:chExt cx="1005266" cy="338554"/>
          </a:xfrm>
        </p:grpSpPr>
        <p:sp>
          <p:nvSpPr>
            <p:cNvPr id="35" name="テキスト ボックス 34">
              <a:extLst>
                <a:ext uri="{FF2B5EF4-FFF2-40B4-BE49-F238E27FC236}">
                  <a16:creationId xmlns:a16="http://schemas.microsoft.com/office/drawing/2014/main" id="{00027D4E-038F-EF40-87FB-56785210AB66}"/>
                </a:ext>
              </a:extLst>
            </p:cNvPr>
            <p:cNvSpPr txBox="1"/>
            <p:nvPr/>
          </p:nvSpPr>
          <p:spPr>
            <a:xfrm>
              <a:off x="403674" y="755374"/>
              <a:ext cx="474810"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VP</a:t>
              </a:r>
              <a:endParaRPr kumimoji="1" lang="ja-JP" altLang="en-US" sz="1600" b="1" dirty="0">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6597792B-78C2-4049-8752-A8FE9A5DA366}"/>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価値提案</a:t>
              </a:r>
            </a:p>
          </p:txBody>
        </p:sp>
      </p:grpSp>
      <p:grpSp>
        <p:nvGrpSpPr>
          <p:cNvPr id="37" name="グループ化 36">
            <a:extLst>
              <a:ext uri="{FF2B5EF4-FFF2-40B4-BE49-F238E27FC236}">
                <a16:creationId xmlns:a16="http://schemas.microsoft.com/office/drawing/2014/main" id="{E2F1A87D-5F46-6A49-8C81-DC0BF58EF9AC}"/>
              </a:ext>
            </a:extLst>
          </p:cNvPr>
          <p:cNvGrpSpPr/>
          <p:nvPr/>
        </p:nvGrpSpPr>
        <p:grpSpPr>
          <a:xfrm>
            <a:off x="5968748" y="782203"/>
            <a:ext cx="1261746" cy="338554"/>
            <a:chOff x="403674" y="755374"/>
            <a:chExt cx="1261746" cy="338554"/>
          </a:xfrm>
        </p:grpSpPr>
        <p:sp>
          <p:nvSpPr>
            <p:cNvPr id="38" name="テキスト ボックス 37">
              <a:extLst>
                <a:ext uri="{FF2B5EF4-FFF2-40B4-BE49-F238E27FC236}">
                  <a16:creationId xmlns:a16="http://schemas.microsoft.com/office/drawing/2014/main" id="{66641201-919B-9B40-A04E-A43C66422BB3}"/>
                </a:ext>
              </a:extLst>
            </p:cNvPr>
            <p:cNvSpPr txBox="1"/>
            <p:nvPr/>
          </p:nvSpPr>
          <p:spPr>
            <a:xfrm>
              <a:off x="403674" y="755374"/>
              <a:ext cx="47961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CR</a:t>
              </a:r>
              <a:endParaRPr kumimoji="1" lang="ja-JP" altLang="en-US" sz="1600" b="1" dirty="0">
                <a:latin typeface="Meiryo" panose="020B0604030504040204" pitchFamily="34" charset="-128"/>
                <a:ea typeface="Meiryo" panose="020B0604030504040204" pitchFamily="34" charset="-128"/>
              </a:endParaRPr>
            </a:p>
          </p:txBody>
        </p:sp>
        <p:sp>
          <p:nvSpPr>
            <p:cNvPr id="39" name="テキスト ボックス 38">
              <a:extLst>
                <a:ext uri="{FF2B5EF4-FFF2-40B4-BE49-F238E27FC236}">
                  <a16:creationId xmlns:a16="http://schemas.microsoft.com/office/drawing/2014/main" id="{6E3A83CB-B70D-2043-9490-5C235D8489AD}"/>
                </a:ext>
              </a:extLst>
            </p:cNvPr>
            <p:cNvSpPr txBox="1"/>
            <p:nvPr/>
          </p:nvSpPr>
          <p:spPr>
            <a:xfrm>
              <a:off x="711313" y="801541"/>
              <a:ext cx="95410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顧客との関係</a:t>
              </a:r>
              <a:endParaRPr kumimoji="1" lang="ja-JP" altLang="en-US" sz="1000" b="1" dirty="0">
                <a:latin typeface="Meiryo" panose="020B0604030504040204" pitchFamily="34" charset="-128"/>
                <a:ea typeface="Meiryo" panose="020B0604030504040204" pitchFamily="34" charset="-128"/>
              </a:endParaRPr>
            </a:p>
          </p:txBody>
        </p:sp>
      </p:grpSp>
      <p:grpSp>
        <p:nvGrpSpPr>
          <p:cNvPr id="40" name="グループ化 39">
            <a:extLst>
              <a:ext uri="{FF2B5EF4-FFF2-40B4-BE49-F238E27FC236}">
                <a16:creationId xmlns:a16="http://schemas.microsoft.com/office/drawing/2014/main" id="{83B2A797-C446-8D4D-ADCA-E0F5AB24F233}"/>
              </a:ext>
            </a:extLst>
          </p:cNvPr>
          <p:cNvGrpSpPr/>
          <p:nvPr/>
        </p:nvGrpSpPr>
        <p:grpSpPr>
          <a:xfrm>
            <a:off x="7812629" y="782203"/>
            <a:ext cx="1389987" cy="338554"/>
            <a:chOff x="403674" y="755374"/>
            <a:chExt cx="1389987" cy="338554"/>
          </a:xfrm>
        </p:grpSpPr>
        <p:sp>
          <p:nvSpPr>
            <p:cNvPr id="41" name="テキスト ボックス 40">
              <a:extLst>
                <a:ext uri="{FF2B5EF4-FFF2-40B4-BE49-F238E27FC236}">
                  <a16:creationId xmlns:a16="http://schemas.microsoft.com/office/drawing/2014/main" id="{809409D5-5F4B-0B46-AA27-71350547BB4D}"/>
                </a:ext>
              </a:extLst>
            </p:cNvPr>
            <p:cNvSpPr txBox="1"/>
            <p:nvPr/>
          </p:nvSpPr>
          <p:spPr>
            <a:xfrm>
              <a:off x="403674" y="755374"/>
              <a:ext cx="46217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CS</a:t>
              </a:r>
              <a:endParaRPr kumimoji="1" lang="ja-JP" altLang="en-US" sz="1600" b="1" dirty="0">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B0DC0A1C-35E5-FB47-B58A-C523B00F8EE8}"/>
                </a:ext>
              </a:extLst>
            </p:cNvPr>
            <p:cNvSpPr txBox="1"/>
            <p:nvPr/>
          </p:nvSpPr>
          <p:spPr>
            <a:xfrm>
              <a:off x="711313" y="801541"/>
              <a:ext cx="1082348"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顧客セグメント</a:t>
              </a:r>
              <a:endParaRPr kumimoji="1" lang="ja-JP" altLang="en-US" sz="1000" b="1" dirty="0">
                <a:latin typeface="Meiryo" panose="020B0604030504040204" pitchFamily="34" charset="-128"/>
                <a:ea typeface="Meiryo" panose="020B0604030504040204" pitchFamily="34" charset="-128"/>
              </a:endParaRPr>
            </a:p>
          </p:txBody>
        </p:sp>
      </p:grpSp>
      <p:grpSp>
        <p:nvGrpSpPr>
          <p:cNvPr id="43" name="グループ化 42">
            <a:extLst>
              <a:ext uri="{FF2B5EF4-FFF2-40B4-BE49-F238E27FC236}">
                <a16:creationId xmlns:a16="http://schemas.microsoft.com/office/drawing/2014/main" id="{CE053E14-958C-E24A-9087-62C1FE8CB68D}"/>
              </a:ext>
            </a:extLst>
          </p:cNvPr>
          <p:cNvGrpSpPr/>
          <p:nvPr/>
        </p:nvGrpSpPr>
        <p:grpSpPr>
          <a:xfrm>
            <a:off x="5968748" y="2585495"/>
            <a:ext cx="1005266" cy="338554"/>
            <a:chOff x="403674" y="755374"/>
            <a:chExt cx="1005266" cy="338554"/>
          </a:xfrm>
        </p:grpSpPr>
        <p:sp>
          <p:nvSpPr>
            <p:cNvPr id="44" name="テキスト ボックス 43">
              <a:extLst>
                <a:ext uri="{FF2B5EF4-FFF2-40B4-BE49-F238E27FC236}">
                  <a16:creationId xmlns:a16="http://schemas.microsoft.com/office/drawing/2014/main" id="{DA3BD027-644C-C94C-8A83-FB988713FF8B}"/>
                </a:ext>
              </a:extLst>
            </p:cNvPr>
            <p:cNvSpPr txBox="1"/>
            <p:nvPr/>
          </p:nvSpPr>
          <p:spPr>
            <a:xfrm>
              <a:off x="403674" y="755374"/>
              <a:ext cx="490840"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CH</a:t>
              </a:r>
              <a:endParaRPr kumimoji="1" lang="ja-JP" altLang="en-US" sz="1600" b="1" dirty="0">
                <a:latin typeface="Meiryo" panose="020B0604030504040204" pitchFamily="34" charset="-128"/>
                <a:ea typeface="Meiryo" panose="020B0604030504040204" pitchFamily="34" charset="-128"/>
              </a:endParaRPr>
            </a:p>
          </p:txBody>
        </p:sp>
        <p:sp>
          <p:nvSpPr>
            <p:cNvPr id="45" name="テキスト ボックス 44">
              <a:extLst>
                <a:ext uri="{FF2B5EF4-FFF2-40B4-BE49-F238E27FC236}">
                  <a16:creationId xmlns:a16="http://schemas.microsoft.com/office/drawing/2014/main" id="{D4464D94-71CE-1146-B11A-E1C68D5A3A2B}"/>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チャネル</a:t>
              </a:r>
            </a:p>
          </p:txBody>
        </p:sp>
      </p:grpSp>
      <p:grpSp>
        <p:nvGrpSpPr>
          <p:cNvPr id="46" name="グループ化 45">
            <a:extLst>
              <a:ext uri="{FF2B5EF4-FFF2-40B4-BE49-F238E27FC236}">
                <a16:creationId xmlns:a16="http://schemas.microsoft.com/office/drawing/2014/main" id="{5093844A-2883-3F4E-8BB4-F0C98695E8D4}"/>
              </a:ext>
            </a:extLst>
          </p:cNvPr>
          <p:cNvGrpSpPr/>
          <p:nvPr/>
        </p:nvGrpSpPr>
        <p:grpSpPr>
          <a:xfrm>
            <a:off x="2280986" y="2585495"/>
            <a:ext cx="1261746" cy="338554"/>
            <a:chOff x="403674" y="755374"/>
            <a:chExt cx="1261746" cy="338554"/>
          </a:xfrm>
        </p:grpSpPr>
        <p:sp>
          <p:nvSpPr>
            <p:cNvPr id="47" name="テキスト ボックス 46">
              <a:extLst>
                <a:ext uri="{FF2B5EF4-FFF2-40B4-BE49-F238E27FC236}">
                  <a16:creationId xmlns:a16="http://schemas.microsoft.com/office/drawing/2014/main" id="{DB3B543A-A6B3-1D40-86C9-78D44D643787}"/>
                </a:ext>
              </a:extLst>
            </p:cNvPr>
            <p:cNvSpPr txBox="1"/>
            <p:nvPr/>
          </p:nvSpPr>
          <p:spPr>
            <a:xfrm>
              <a:off x="403674" y="755374"/>
              <a:ext cx="490840" cy="338554"/>
            </a:xfrm>
            <a:prstGeom prst="rect">
              <a:avLst/>
            </a:prstGeom>
            <a:noFill/>
          </p:spPr>
          <p:txBody>
            <a:bodyPr wrap="none" rtlCol="0">
              <a:spAutoFit/>
            </a:bodyPr>
            <a:lstStyle/>
            <a:p>
              <a:r>
                <a:rPr lang="en-US" altLang="ja-JP" sz="1600" b="1" dirty="0">
                  <a:latin typeface="Meiryo" panose="020B0604030504040204" pitchFamily="34" charset="-128"/>
                  <a:ea typeface="Meiryo" panose="020B0604030504040204" pitchFamily="34" charset="-128"/>
                </a:rPr>
                <a:t>KR</a:t>
              </a:r>
              <a:endParaRPr kumimoji="1" lang="ja-JP" altLang="en-US" sz="1600" b="1" dirty="0">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0F618485-D91D-7646-A254-F5DD05C6266A}"/>
                </a:ext>
              </a:extLst>
            </p:cNvPr>
            <p:cNvSpPr txBox="1"/>
            <p:nvPr/>
          </p:nvSpPr>
          <p:spPr>
            <a:xfrm>
              <a:off x="711313" y="801541"/>
              <a:ext cx="954107" cy="246221"/>
            </a:xfrm>
            <a:prstGeom prst="rect">
              <a:avLst/>
            </a:prstGeom>
            <a:noFill/>
          </p:spPr>
          <p:txBody>
            <a:bodyPr wrap="none" rtlCol="0">
              <a:spAutoFit/>
            </a:bodyPr>
            <a:lstStyle/>
            <a:p>
              <a:r>
                <a:rPr kumimoji="1" lang="ja-JP" altLang="en-US" sz="1000" b="1" dirty="0">
                  <a:latin typeface="Meiryo" panose="020B0604030504040204" pitchFamily="34" charset="-128"/>
                  <a:ea typeface="Meiryo" panose="020B0604030504040204" pitchFamily="34" charset="-128"/>
                </a:rPr>
                <a:t>主なリソース</a:t>
              </a:r>
            </a:p>
          </p:txBody>
        </p:sp>
      </p:grpSp>
      <p:grpSp>
        <p:nvGrpSpPr>
          <p:cNvPr id="49" name="グループ化 48">
            <a:extLst>
              <a:ext uri="{FF2B5EF4-FFF2-40B4-BE49-F238E27FC236}">
                <a16:creationId xmlns:a16="http://schemas.microsoft.com/office/drawing/2014/main" id="{55F633C6-C0D0-0A46-9C45-1402B271B03F}"/>
              </a:ext>
            </a:extLst>
          </p:cNvPr>
          <p:cNvGrpSpPr/>
          <p:nvPr/>
        </p:nvGrpSpPr>
        <p:grpSpPr>
          <a:xfrm>
            <a:off x="426739" y="4388786"/>
            <a:ext cx="1133506" cy="338554"/>
            <a:chOff x="403674" y="755374"/>
            <a:chExt cx="1133506" cy="338554"/>
          </a:xfrm>
        </p:grpSpPr>
        <p:sp>
          <p:nvSpPr>
            <p:cNvPr id="50" name="テキスト ボックス 49">
              <a:extLst>
                <a:ext uri="{FF2B5EF4-FFF2-40B4-BE49-F238E27FC236}">
                  <a16:creationId xmlns:a16="http://schemas.microsoft.com/office/drawing/2014/main" id="{952AE8F8-145E-1949-8174-CF00965058B9}"/>
                </a:ext>
              </a:extLst>
            </p:cNvPr>
            <p:cNvSpPr txBox="1"/>
            <p:nvPr/>
          </p:nvSpPr>
          <p:spPr>
            <a:xfrm>
              <a:off x="403674" y="755374"/>
              <a:ext cx="462178"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CS</a:t>
              </a:r>
              <a:endParaRPr kumimoji="1" lang="ja-JP" altLang="en-US" sz="1600" b="1" dirty="0">
                <a:latin typeface="Meiryo" panose="020B0604030504040204" pitchFamily="34" charset="-128"/>
                <a:ea typeface="Meiryo" panose="020B0604030504040204" pitchFamily="34" charset="-128"/>
              </a:endParaRPr>
            </a:p>
          </p:txBody>
        </p:sp>
        <p:sp>
          <p:nvSpPr>
            <p:cNvPr id="51" name="テキスト ボックス 50">
              <a:extLst>
                <a:ext uri="{FF2B5EF4-FFF2-40B4-BE49-F238E27FC236}">
                  <a16:creationId xmlns:a16="http://schemas.microsoft.com/office/drawing/2014/main" id="{9FDB3687-4DE4-824A-8FA0-B3878765015C}"/>
                </a:ext>
              </a:extLst>
            </p:cNvPr>
            <p:cNvSpPr txBox="1"/>
            <p:nvPr/>
          </p:nvSpPr>
          <p:spPr>
            <a:xfrm>
              <a:off x="711313" y="801541"/>
              <a:ext cx="82586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コスト構造</a:t>
              </a:r>
              <a:endParaRPr kumimoji="1" lang="ja-JP" altLang="en-US" sz="1000" b="1" dirty="0">
                <a:latin typeface="Meiryo" panose="020B0604030504040204" pitchFamily="34" charset="-128"/>
                <a:ea typeface="Meiryo" panose="020B0604030504040204" pitchFamily="34" charset="-128"/>
              </a:endParaRPr>
            </a:p>
          </p:txBody>
        </p:sp>
      </p:grpSp>
      <p:grpSp>
        <p:nvGrpSpPr>
          <p:cNvPr id="52" name="グループ化 51">
            <a:extLst>
              <a:ext uri="{FF2B5EF4-FFF2-40B4-BE49-F238E27FC236}">
                <a16:creationId xmlns:a16="http://schemas.microsoft.com/office/drawing/2014/main" id="{A7CB72C9-E998-8242-B3D9-0CD4AF6A39ED}"/>
              </a:ext>
            </a:extLst>
          </p:cNvPr>
          <p:cNvGrpSpPr/>
          <p:nvPr/>
        </p:nvGrpSpPr>
        <p:grpSpPr>
          <a:xfrm>
            <a:off x="5042452" y="4388786"/>
            <a:ext cx="1133506" cy="338554"/>
            <a:chOff x="403674" y="755374"/>
            <a:chExt cx="1133506" cy="338554"/>
          </a:xfrm>
        </p:grpSpPr>
        <p:sp>
          <p:nvSpPr>
            <p:cNvPr id="53" name="テキスト ボックス 52">
              <a:extLst>
                <a:ext uri="{FF2B5EF4-FFF2-40B4-BE49-F238E27FC236}">
                  <a16:creationId xmlns:a16="http://schemas.microsoft.com/office/drawing/2014/main" id="{D7204616-ADFB-2C45-9CCA-801E8DDB9674}"/>
                </a:ext>
              </a:extLst>
            </p:cNvPr>
            <p:cNvSpPr txBox="1"/>
            <p:nvPr/>
          </p:nvSpPr>
          <p:spPr>
            <a:xfrm>
              <a:off x="403674" y="755374"/>
              <a:ext cx="476412" cy="338554"/>
            </a:xfrm>
            <a:prstGeom prst="rect">
              <a:avLst/>
            </a:prstGeom>
            <a:noFill/>
          </p:spPr>
          <p:txBody>
            <a:bodyPr wrap="none" rtlCol="0">
              <a:spAutoFit/>
            </a:bodyPr>
            <a:lstStyle/>
            <a:p>
              <a:r>
                <a:rPr kumimoji="1" lang="en-US" altLang="ja-JP" sz="1600" b="1" dirty="0">
                  <a:latin typeface="Meiryo" panose="020B0604030504040204" pitchFamily="34" charset="-128"/>
                  <a:ea typeface="Meiryo" panose="020B0604030504040204" pitchFamily="34" charset="-128"/>
                </a:rPr>
                <a:t>RS</a:t>
              </a:r>
              <a:endParaRPr kumimoji="1" lang="ja-JP" altLang="en-US" sz="1600" b="1"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01A92337-050D-294D-BCF1-38A6FC227589}"/>
                </a:ext>
              </a:extLst>
            </p:cNvPr>
            <p:cNvSpPr txBox="1"/>
            <p:nvPr/>
          </p:nvSpPr>
          <p:spPr>
            <a:xfrm>
              <a:off x="711313" y="801541"/>
              <a:ext cx="825867" cy="246221"/>
            </a:xfrm>
            <a:prstGeom prst="rect">
              <a:avLst/>
            </a:prstGeom>
            <a:noFill/>
          </p:spPr>
          <p:txBody>
            <a:bodyPr wrap="none" rtlCol="0">
              <a:spAutoFit/>
            </a:bodyPr>
            <a:lstStyle/>
            <a:p>
              <a:r>
                <a:rPr lang="ja-JP" altLang="en-US" sz="1000" b="1" dirty="0">
                  <a:latin typeface="Meiryo" panose="020B0604030504040204" pitchFamily="34" charset="-128"/>
                  <a:ea typeface="Meiryo" panose="020B0604030504040204" pitchFamily="34" charset="-128"/>
                </a:rPr>
                <a:t>収益の流れ</a:t>
              </a:r>
              <a:endParaRPr kumimoji="1" lang="ja-JP" altLang="en-US" sz="1000" b="1" dirty="0">
                <a:latin typeface="Meiryo" panose="020B0604030504040204" pitchFamily="34" charset="-128"/>
                <a:ea typeface="Meiryo" panose="020B0604030504040204" pitchFamily="34" charset="-128"/>
              </a:endParaRPr>
            </a:p>
          </p:txBody>
        </p:sp>
      </p:grpSp>
      <p:sp>
        <p:nvSpPr>
          <p:cNvPr id="55" name="正方形/長方形 54">
            <a:extLst>
              <a:ext uri="{FF2B5EF4-FFF2-40B4-BE49-F238E27FC236}">
                <a16:creationId xmlns:a16="http://schemas.microsoft.com/office/drawing/2014/main" id="{4FDB92E7-BAFB-4A40-8531-05A92CA75CA4}"/>
              </a:ext>
            </a:extLst>
          </p:cNvPr>
          <p:cNvSpPr/>
          <p:nvPr/>
        </p:nvSpPr>
        <p:spPr>
          <a:xfrm>
            <a:off x="2036136" y="6164427"/>
            <a:ext cx="1818126" cy="461665"/>
          </a:xfrm>
          <a:prstGeom prst="rect">
            <a:avLst/>
          </a:prstGeom>
        </p:spPr>
        <p:txBody>
          <a:bodyPr wrap="none">
            <a:spAutoFit/>
          </a:bodyPr>
          <a:lstStyle/>
          <a:p>
            <a:r>
              <a:rPr lang="en-US" altLang="ja-JP" sz="800" dirty="0">
                <a:latin typeface="GothicMB101Pr6"/>
              </a:rPr>
              <a:t>The Business Model Canvas </a:t>
            </a:r>
          </a:p>
          <a:p>
            <a:r>
              <a:rPr lang="en-US" altLang="ja-JP" sz="800" dirty="0">
                <a:latin typeface="GothicMB101Pr6"/>
              </a:rPr>
              <a:t>©</a:t>
            </a:r>
            <a:r>
              <a:rPr lang="en-US" altLang="ja-JP" sz="800" dirty="0" err="1">
                <a:latin typeface="GothicMB101Pr6"/>
              </a:rPr>
              <a:t>Strategyzer</a:t>
            </a:r>
            <a:r>
              <a:rPr lang="en-US" altLang="ja-JP" sz="800" dirty="0">
                <a:latin typeface="GothicMB101Pr6"/>
              </a:rPr>
              <a:t>(https://</a:t>
            </a:r>
            <a:r>
              <a:rPr lang="en-US" altLang="ja-JP" sz="800" dirty="0" err="1">
                <a:latin typeface="GothicMB101Pr6"/>
              </a:rPr>
              <a:t>strategyzer.com</a:t>
            </a:r>
            <a:r>
              <a:rPr lang="en-US" altLang="ja-JP" sz="800" dirty="0">
                <a:latin typeface="GothicMB101Pr6"/>
              </a:rPr>
              <a:t>) </a:t>
            </a:r>
          </a:p>
          <a:p>
            <a:r>
              <a:rPr lang="en-US" altLang="ja-JP" sz="800" dirty="0">
                <a:latin typeface="GothicMB101Pr6"/>
              </a:rPr>
              <a:t>Designed by </a:t>
            </a:r>
            <a:r>
              <a:rPr lang="en-US" altLang="ja-JP" sz="800" dirty="0" err="1">
                <a:latin typeface="GothicMB101Pr6"/>
              </a:rPr>
              <a:t>Strategyzer</a:t>
            </a:r>
            <a:r>
              <a:rPr lang="en-US" altLang="ja-JP" sz="800" dirty="0">
                <a:latin typeface="GothicMB101Pr6"/>
              </a:rPr>
              <a:t> AG </a:t>
            </a:r>
            <a:endParaRPr lang="en-US" altLang="ja-JP" dirty="0"/>
          </a:p>
        </p:txBody>
      </p:sp>
      <p:pic>
        <p:nvPicPr>
          <p:cNvPr id="57" name="図 56">
            <a:extLst>
              <a:ext uri="{FF2B5EF4-FFF2-40B4-BE49-F238E27FC236}">
                <a16:creationId xmlns:a16="http://schemas.microsoft.com/office/drawing/2014/main" id="{CFCB54A0-C084-4745-8F6C-FA0D8AD0C47E}"/>
              </a:ext>
            </a:extLst>
          </p:cNvPr>
          <p:cNvPicPr>
            <a:picLocks noChangeAspect="1"/>
          </p:cNvPicPr>
          <p:nvPr/>
        </p:nvPicPr>
        <p:blipFill>
          <a:blip r:embed="rId2"/>
          <a:stretch>
            <a:fillRect/>
          </a:stretch>
        </p:blipFill>
        <p:spPr>
          <a:xfrm>
            <a:off x="356890" y="6254341"/>
            <a:ext cx="281836" cy="281836"/>
          </a:xfrm>
          <a:prstGeom prst="rect">
            <a:avLst/>
          </a:prstGeom>
        </p:spPr>
      </p:pic>
      <p:pic>
        <p:nvPicPr>
          <p:cNvPr id="58" name="図 57">
            <a:extLst>
              <a:ext uri="{FF2B5EF4-FFF2-40B4-BE49-F238E27FC236}">
                <a16:creationId xmlns:a16="http://schemas.microsoft.com/office/drawing/2014/main" id="{57608BC6-8C11-E341-893B-EBA73C94D306}"/>
              </a:ext>
            </a:extLst>
          </p:cNvPr>
          <p:cNvPicPr>
            <a:picLocks noChangeAspect="1"/>
          </p:cNvPicPr>
          <p:nvPr/>
        </p:nvPicPr>
        <p:blipFill>
          <a:blip r:embed="rId3"/>
          <a:stretch>
            <a:fillRect/>
          </a:stretch>
        </p:blipFill>
        <p:spPr>
          <a:xfrm>
            <a:off x="689045" y="6254341"/>
            <a:ext cx="281836" cy="281836"/>
          </a:xfrm>
          <a:prstGeom prst="rect">
            <a:avLst/>
          </a:prstGeom>
        </p:spPr>
      </p:pic>
      <p:pic>
        <p:nvPicPr>
          <p:cNvPr id="59" name="図 58">
            <a:extLst>
              <a:ext uri="{FF2B5EF4-FFF2-40B4-BE49-F238E27FC236}">
                <a16:creationId xmlns:a16="http://schemas.microsoft.com/office/drawing/2014/main" id="{CB37FB80-911A-6648-A7ED-0E7E076B07E3}"/>
              </a:ext>
            </a:extLst>
          </p:cNvPr>
          <p:cNvPicPr>
            <a:picLocks noChangeAspect="1"/>
          </p:cNvPicPr>
          <p:nvPr/>
        </p:nvPicPr>
        <p:blipFill>
          <a:blip r:embed="rId4"/>
          <a:stretch>
            <a:fillRect/>
          </a:stretch>
        </p:blipFill>
        <p:spPr>
          <a:xfrm>
            <a:off x="1021199" y="6254341"/>
            <a:ext cx="281836" cy="281836"/>
          </a:xfrm>
          <a:prstGeom prst="rect">
            <a:avLst/>
          </a:prstGeom>
        </p:spPr>
      </p:pic>
      <p:pic>
        <p:nvPicPr>
          <p:cNvPr id="60" name="図 59">
            <a:extLst>
              <a:ext uri="{FF2B5EF4-FFF2-40B4-BE49-F238E27FC236}">
                <a16:creationId xmlns:a16="http://schemas.microsoft.com/office/drawing/2014/main" id="{6AFDD3B9-C252-EC4D-9F12-843D8EF4EB1E}"/>
              </a:ext>
            </a:extLst>
          </p:cNvPr>
          <p:cNvPicPr>
            <a:picLocks noChangeAspect="1"/>
          </p:cNvPicPr>
          <p:nvPr/>
        </p:nvPicPr>
        <p:blipFill>
          <a:blip r:embed="rId5"/>
          <a:stretch>
            <a:fillRect/>
          </a:stretch>
        </p:blipFill>
        <p:spPr>
          <a:xfrm>
            <a:off x="1353354" y="6254341"/>
            <a:ext cx="281836" cy="281836"/>
          </a:xfrm>
          <a:prstGeom prst="rect">
            <a:avLst/>
          </a:prstGeom>
        </p:spPr>
      </p:pic>
      <p:pic>
        <p:nvPicPr>
          <p:cNvPr id="61" name="図 60">
            <a:extLst>
              <a:ext uri="{FF2B5EF4-FFF2-40B4-BE49-F238E27FC236}">
                <a16:creationId xmlns:a16="http://schemas.microsoft.com/office/drawing/2014/main" id="{B7FE5587-8C48-024F-B329-FA6E1437588E}"/>
              </a:ext>
            </a:extLst>
          </p:cNvPr>
          <p:cNvPicPr>
            <a:picLocks noChangeAspect="1"/>
          </p:cNvPicPr>
          <p:nvPr/>
        </p:nvPicPr>
        <p:blipFill>
          <a:blip r:embed="rId6"/>
          <a:stretch>
            <a:fillRect/>
          </a:stretch>
        </p:blipFill>
        <p:spPr>
          <a:xfrm>
            <a:off x="1685509" y="6254341"/>
            <a:ext cx="281836" cy="281836"/>
          </a:xfrm>
          <a:prstGeom prst="rect">
            <a:avLst/>
          </a:prstGeom>
        </p:spPr>
      </p:pic>
      <p:sp>
        <p:nvSpPr>
          <p:cNvPr id="56" name="テキスト ボックス 55">
            <a:extLst>
              <a:ext uri="{FF2B5EF4-FFF2-40B4-BE49-F238E27FC236}">
                <a16:creationId xmlns:a16="http://schemas.microsoft.com/office/drawing/2014/main" id="{50F6880A-E93F-DA41-A4A0-CD02E4C7C229}"/>
              </a:ext>
            </a:extLst>
          </p:cNvPr>
          <p:cNvSpPr txBox="1"/>
          <p:nvPr/>
        </p:nvSpPr>
        <p:spPr>
          <a:xfrm>
            <a:off x="426739" y="1120757"/>
            <a:ext cx="1675346" cy="1015663"/>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スキル習得支援サービス（資格取得や習い事など）</a:t>
            </a:r>
            <a:endParaRPr lang="en-US" altLang="ja-JP" sz="1000" dirty="0">
              <a:latin typeface="Meiryo" panose="020B0604030504040204" pitchFamily="34" charset="-128"/>
              <a:ea typeface="Meiryo" panose="020B0604030504040204" pitchFamily="34" charset="-128"/>
            </a:endParaRPr>
          </a:p>
          <a:p>
            <a:pPr>
              <a:lnSpc>
                <a:spcPct val="120000"/>
              </a:lnSpc>
            </a:pPr>
            <a:endParaRPr kumimoji="1" lang="en-US" altLang="ja-JP" sz="1000" dirty="0">
              <a:latin typeface="Meiryo" panose="020B0604030504040204" pitchFamily="34" charset="-128"/>
              <a:ea typeface="Meiryo" panose="020B0604030504040204" pitchFamily="34" charset="-128"/>
            </a:endParaRPr>
          </a:p>
          <a:p>
            <a:pPr>
              <a:lnSpc>
                <a:spcPct val="120000"/>
              </a:lnSpc>
            </a:pPr>
            <a:r>
              <a:rPr lang="en-US" altLang="ja-JP" sz="1000" dirty="0">
                <a:latin typeface="Meiryo" panose="020B0604030504040204" pitchFamily="34" charset="-128"/>
                <a:ea typeface="Meiryo" panose="020B0604030504040204" pitchFamily="34" charset="-128"/>
              </a:rPr>
              <a:t>PR</a:t>
            </a:r>
            <a:r>
              <a:rPr lang="ja-JP" altLang="en-US" sz="1000" dirty="0">
                <a:latin typeface="Meiryo" panose="020B0604030504040204" pitchFamily="34" charset="-128"/>
                <a:ea typeface="Meiryo" panose="020B0604030504040204" pitchFamily="34" charset="-128"/>
              </a:rPr>
              <a:t>ノウハウを持つ企業</a:t>
            </a:r>
            <a:endParaRPr kumimoji="1" lang="ja-JP" altLang="en-US" sz="1000" dirty="0">
              <a:latin typeface="Meiryo" panose="020B0604030504040204" pitchFamily="34" charset="-128"/>
              <a:ea typeface="Meiryo" panose="020B0604030504040204" pitchFamily="34" charset="-128"/>
            </a:endParaRPr>
          </a:p>
        </p:txBody>
      </p:sp>
      <p:sp>
        <p:nvSpPr>
          <p:cNvPr id="62" name="テキスト ボックス 61">
            <a:extLst>
              <a:ext uri="{FF2B5EF4-FFF2-40B4-BE49-F238E27FC236}">
                <a16:creationId xmlns:a16="http://schemas.microsoft.com/office/drawing/2014/main" id="{465FADAF-38BA-8947-A909-1BD2A0280FF1}"/>
              </a:ext>
            </a:extLst>
          </p:cNvPr>
          <p:cNvSpPr txBox="1"/>
          <p:nvPr/>
        </p:nvSpPr>
        <p:spPr>
          <a:xfrm>
            <a:off x="2280451" y="1120757"/>
            <a:ext cx="1675346" cy="461665"/>
          </a:xfrm>
          <a:prstGeom prst="rect">
            <a:avLst/>
          </a:prstGeom>
          <a:noFill/>
        </p:spPr>
        <p:txBody>
          <a:bodyPr wrap="square" rtlCol="0">
            <a:spAutoFit/>
          </a:bodyPr>
          <a:lstStyle/>
          <a:p>
            <a:pPr>
              <a:lnSpc>
                <a:spcPct val="120000"/>
              </a:lnSpc>
            </a:pPr>
            <a:r>
              <a:rPr kumimoji="1" lang="ja-JP" altLang="en-US" sz="1000" dirty="0">
                <a:latin typeface="Meiryo" panose="020B0604030504040204" pitchFamily="34" charset="-128"/>
                <a:ea typeface="Meiryo" panose="020B0604030504040204" pitchFamily="34" charset="-128"/>
              </a:rPr>
              <a:t>プラットフォーム開発</a:t>
            </a:r>
            <a:endParaRPr kumimoji="1"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マーケティング</a:t>
            </a:r>
            <a:endParaRPr kumimoji="1" lang="ja-JP" altLang="en-US" sz="1000" dirty="0">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995F826A-F005-B54B-98A1-3525C6DCBDEC}"/>
              </a:ext>
            </a:extLst>
          </p:cNvPr>
          <p:cNvSpPr txBox="1"/>
          <p:nvPr/>
        </p:nvSpPr>
        <p:spPr>
          <a:xfrm>
            <a:off x="2280451" y="2966123"/>
            <a:ext cx="1675346" cy="646331"/>
          </a:xfrm>
          <a:prstGeom prst="rect">
            <a:avLst/>
          </a:prstGeom>
          <a:noFill/>
        </p:spPr>
        <p:txBody>
          <a:bodyPr wrap="square" rtlCol="0">
            <a:spAutoFit/>
          </a:bodyPr>
          <a:lstStyle/>
          <a:p>
            <a:pPr>
              <a:lnSpc>
                <a:spcPct val="120000"/>
              </a:lnSpc>
            </a:pPr>
            <a:r>
              <a:rPr kumimoji="1" lang="ja-JP" altLang="en-US" sz="1000" dirty="0">
                <a:latin typeface="Meiryo" panose="020B0604030504040204" pitchFamily="34" charset="-128"/>
                <a:ea typeface="Meiryo" panose="020B0604030504040204" pitchFamily="34" charset="-128"/>
              </a:rPr>
              <a:t>プラットフォーム</a:t>
            </a:r>
            <a:endParaRPr kumimoji="1"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決済機能</a:t>
            </a:r>
            <a:endParaRPr lang="en-US" altLang="ja-JP" sz="1000" dirty="0">
              <a:latin typeface="Meiryo" panose="020B0604030504040204" pitchFamily="34" charset="-128"/>
              <a:ea typeface="Meiryo" panose="020B0604030504040204" pitchFamily="34" charset="-128"/>
            </a:endParaRPr>
          </a:p>
          <a:p>
            <a:pPr>
              <a:lnSpc>
                <a:spcPct val="120000"/>
              </a:lnSpc>
            </a:pPr>
            <a:r>
              <a:rPr kumimoji="1" lang="en-US" altLang="ja-JP" sz="1000" dirty="0" err="1">
                <a:latin typeface="Meiryo" panose="020B0604030504040204" pitchFamily="34" charset="-128"/>
                <a:ea typeface="Meiryo" panose="020B0604030504040204" pitchFamily="34" charset="-128"/>
              </a:rPr>
              <a:t>CtoC</a:t>
            </a:r>
            <a:r>
              <a:rPr kumimoji="1" lang="ja-JP" altLang="en-US" sz="1000" dirty="0">
                <a:latin typeface="Meiryo" panose="020B0604030504040204" pitchFamily="34" charset="-128"/>
                <a:ea typeface="Meiryo" panose="020B0604030504040204" pitchFamily="34" charset="-128"/>
              </a:rPr>
              <a:t>スキル売買ノウハウ</a:t>
            </a:r>
          </a:p>
        </p:txBody>
      </p:sp>
      <p:sp>
        <p:nvSpPr>
          <p:cNvPr id="64" name="テキスト ボックス 63">
            <a:extLst>
              <a:ext uri="{FF2B5EF4-FFF2-40B4-BE49-F238E27FC236}">
                <a16:creationId xmlns:a16="http://schemas.microsoft.com/office/drawing/2014/main" id="{86553C2E-1FB1-FD46-B173-1237D1AEE86B}"/>
              </a:ext>
            </a:extLst>
          </p:cNvPr>
          <p:cNvSpPr txBox="1"/>
          <p:nvPr/>
        </p:nvSpPr>
        <p:spPr>
          <a:xfrm>
            <a:off x="4124039" y="1120757"/>
            <a:ext cx="1675346" cy="1377300"/>
          </a:xfrm>
          <a:prstGeom prst="rect">
            <a:avLst/>
          </a:prstGeom>
          <a:noFill/>
        </p:spPr>
        <p:txBody>
          <a:bodyPr wrap="square" rtlCol="0">
            <a:spAutoFit/>
          </a:bodyPr>
          <a:lstStyle/>
          <a:p>
            <a:pPr>
              <a:lnSpc>
                <a:spcPct val="120000"/>
              </a:lnSpc>
            </a:pPr>
            <a:r>
              <a:rPr kumimoji="1" lang="ja-JP" altLang="en-US" sz="1000" dirty="0">
                <a:latin typeface="Meiryo" panose="020B0604030504040204" pitchFamily="34" charset="-128"/>
                <a:ea typeface="Meiryo" panose="020B0604030504040204" pitchFamily="34" charset="-128"/>
              </a:rPr>
              <a:t>手数料</a:t>
            </a:r>
            <a:r>
              <a:rPr kumimoji="1" lang="en-US" altLang="ja-JP" sz="1000" dirty="0">
                <a:latin typeface="Meiryo" panose="020B0604030504040204" pitchFamily="34" charset="-128"/>
                <a:ea typeface="Meiryo" panose="020B0604030504040204" pitchFamily="34" charset="-128"/>
              </a:rPr>
              <a:t>0</a:t>
            </a:r>
            <a:r>
              <a:rPr kumimoji="1" lang="ja-JP" altLang="en-US" sz="1000" dirty="0">
                <a:latin typeface="Meiryo" panose="020B0604030504040204" pitchFamily="34" charset="-128"/>
                <a:ea typeface="Meiryo" panose="020B0604030504040204" pitchFamily="34" charset="-128"/>
              </a:rPr>
              <a:t>円のスキルシェアサービス</a:t>
            </a:r>
            <a:endParaRPr kumimoji="1" lang="en-US" altLang="ja-JP" sz="1000" dirty="0">
              <a:latin typeface="Meiryo" panose="020B0604030504040204" pitchFamily="34" charset="-128"/>
              <a:ea typeface="Meiryo" panose="020B0604030504040204" pitchFamily="34" charset="-128"/>
            </a:endParaRPr>
          </a:p>
          <a:p>
            <a:pPr>
              <a:lnSpc>
                <a:spcPct val="120000"/>
              </a:lnSpc>
            </a:pPr>
            <a:endParaRPr lang="en-US" altLang="ja-JP" sz="1000" dirty="0">
              <a:latin typeface="Meiryo" panose="020B0604030504040204" pitchFamily="34" charset="-128"/>
              <a:ea typeface="Meiryo" panose="020B0604030504040204" pitchFamily="34" charset="-128"/>
            </a:endParaRPr>
          </a:p>
          <a:p>
            <a:pPr>
              <a:lnSpc>
                <a:spcPct val="120000"/>
              </a:lnSpc>
            </a:pPr>
            <a:r>
              <a:rPr kumimoji="1" lang="ja-JP" altLang="en-US" sz="1000" dirty="0">
                <a:latin typeface="Meiryo" panose="020B0604030504040204" pitchFamily="34" charset="-128"/>
                <a:ea typeface="Meiryo" panose="020B0604030504040204" pitchFamily="34" charset="-128"/>
              </a:rPr>
              <a:t>スキル保有者の価値発見とコンテンツ化（自身の経験の商品化と販売チャネルの提供）</a:t>
            </a:r>
          </a:p>
        </p:txBody>
      </p:sp>
      <p:sp>
        <p:nvSpPr>
          <p:cNvPr id="65" name="テキスト ボックス 64">
            <a:extLst>
              <a:ext uri="{FF2B5EF4-FFF2-40B4-BE49-F238E27FC236}">
                <a16:creationId xmlns:a16="http://schemas.microsoft.com/office/drawing/2014/main" id="{C45D75C6-026F-504A-84DE-EBD596ACE4B5}"/>
              </a:ext>
            </a:extLst>
          </p:cNvPr>
          <p:cNvSpPr txBox="1"/>
          <p:nvPr/>
        </p:nvSpPr>
        <p:spPr>
          <a:xfrm>
            <a:off x="5956917" y="1114781"/>
            <a:ext cx="1675346" cy="646331"/>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商品・サービスの開発・販売パートナー、共創コミュニティ</a:t>
            </a:r>
            <a:endParaRPr lang="en-US" altLang="ja-JP" sz="1000" dirty="0">
              <a:latin typeface="Meiryo" panose="020B0604030504040204" pitchFamily="34" charset="-128"/>
              <a:ea typeface="Meiryo" panose="020B0604030504040204" pitchFamily="34" charset="-128"/>
            </a:endParaRPr>
          </a:p>
        </p:txBody>
      </p:sp>
      <p:sp>
        <p:nvSpPr>
          <p:cNvPr id="66" name="テキスト ボックス 65">
            <a:extLst>
              <a:ext uri="{FF2B5EF4-FFF2-40B4-BE49-F238E27FC236}">
                <a16:creationId xmlns:a16="http://schemas.microsoft.com/office/drawing/2014/main" id="{E4F8CC00-8E57-E041-B8CB-E25A42A90ED8}"/>
              </a:ext>
            </a:extLst>
          </p:cNvPr>
          <p:cNvSpPr txBox="1"/>
          <p:nvPr/>
        </p:nvSpPr>
        <p:spPr>
          <a:xfrm>
            <a:off x="5970213" y="2931760"/>
            <a:ext cx="1675346" cy="1007968"/>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サービスサイト</a:t>
            </a: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モバイルアプリ</a:t>
            </a:r>
            <a:endParaRPr lang="en-US" altLang="ja-JP" sz="1000" dirty="0">
              <a:latin typeface="Meiryo" panose="020B0604030504040204" pitchFamily="34" charset="-128"/>
              <a:ea typeface="Meiryo" panose="020B0604030504040204" pitchFamily="34" charset="-128"/>
            </a:endParaRPr>
          </a:p>
          <a:p>
            <a:pPr>
              <a:lnSpc>
                <a:spcPct val="120000"/>
              </a:lnSpc>
            </a:pPr>
            <a:endParaRPr lang="en-US" altLang="ja-JP" sz="1000" dirty="0">
              <a:latin typeface="Meiryo" panose="020B0604030504040204" pitchFamily="34" charset="-128"/>
              <a:ea typeface="Meiryo" panose="020B0604030504040204" pitchFamily="34" charset="-128"/>
            </a:endParaRPr>
          </a:p>
          <a:p>
            <a:pPr>
              <a:lnSpc>
                <a:spcPct val="120000"/>
              </a:lnSpc>
            </a:pPr>
            <a:r>
              <a:rPr lang="en-US" altLang="ja-JP" sz="1000" dirty="0">
                <a:latin typeface="Meiryo" panose="020B0604030504040204" pitchFamily="34" charset="-128"/>
                <a:ea typeface="Meiryo" panose="020B0604030504040204" pitchFamily="34" charset="-128"/>
              </a:rPr>
              <a:t>WEB</a:t>
            </a:r>
            <a:r>
              <a:rPr lang="ja-JP" altLang="en-US" sz="1000" dirty="0">
                <a:latin typeface="Meiryo" panose="020B0604030504040204" pitchFamily="34" charset="-128"/>
                <a:ea typeface="Meiryo" panose="020B0604030504040204" pitchFamily="34" charset="-128"/>
              </a:rPr>
              <a:t>セミナー</a:t>
            </a: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自社メディア</a:t>
            </a:r>
            <a:endParaRPr lang="en-US" altLang="ja-JP" sz="1000" dirty="0">
              <a:latin typeface="Meiryo" panose="020B0604030504040204" pitchFamily="34" charset="-128"/>
              <a:ea typeface="Meiryo" panose="020B0604030504040204" pitchFamily="34" charset="-128"/>
            </a:endParaRPr>
          </a:p>
        </p:txBody>
      </p:sp>
      <p:sp>
        <p:nvSpPr>
          <p:cNvPr id="67" name="テキスト ボックス 66">
            <a:extLst>
              <a:ext uri="{FF2B5EF4-FFF2-40B4-BE49-F238E27FC236}">
                <a16:creationId xmlns:a16="http://schemas.microsoft.com/office/drawing/2014/main" id="{2093F4B9-8206-F54F-BD13-AD4FF9A784A2}"/>
              </a:ext>
            </a:extLst>
          </p:cNvPr>
          <p:cNvSpPr txBox="1"/>
          <p:nvPr/>
        </p:nvSpPr>
        <p:spPr>
          <a:xfrm>
            <a:off x="7799481" y="1114781"/>
            <a:ext cx="1675346" cy="1931298"/>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自分の経験やスキル、知識を活かして社会に参画したい考えている人</a:t>
            </a:r>
            <a:endParaRPr lang="en-US" altLang="ja-JP" sz="1000" dirty="0">
              <a:latin typeface="Meiryo" panose="020B0604030504040204" pitchFamily="34" charset="-128"/>
              <a:ea typeface="Meiryo" panose="020B0604030504040204" pitchFamily="34" charset="-128"/>
            </a:endParaRPr>
          </a:p>
          <a:p>
            <a:pPr>
              <a:lnSpc>
                <a:spcPct val="120000"/>
              </a:lnSpc>
            </a:pP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少額でも良いので自身の経験が価値になれば嬉しいユーザー</a:t>
            </a:r>
            <a:endParaRPr lang="en-US" altLang="ja-JP" sz="1000" dirty="0">
              <a:latin typeface="Meiryo" panose="020B0604030504040204" pitchFamily="34" charset="-128"/>
              <a:ea typeface="Meiryo" panose="020B0604030504040204" pitchFamily="34" charset="-128"/>
            </a:endParaRPr>
          </a:p>
          <a:p>
            <a:pPr>
              <a:lnSpc>
                <a:spcPct val="120000"/>
              </a:lnSpc>
            </a:pP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生活費を稼ぎたいと考えているユーザー</a:t>
            </a:r>
            <a:endParaRPr lang="en-US" altLang="ja-JP" sz="1000" dirty="0">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BCC68C85-A111-7E4A-9408-156D2C4D1876}"/>
              </a:ext>
            </a:extLst>
          </p:cNvPr>
          <p:cNvSpPr txBox="1"/>
          <p:nvPr/>
        </p:nvSpPr>
        <p:spPr>
          <a:xfrm>
            <a:off x="426739" y="4727840"/>
            <a:ext cx="4351738" cy="461665"/>
          </a:xfrm>
          <a:prstGeom prst="rect">
            <a:avLst/>
          </a:prstGeom>
          <a:noFill/>
        </p:spPr>
        <p:txBody>
          <a:bodyPr wrap="square" rtlCol="0">
            <a:spAutoFit/>
          </a:bodyPr>
          <a:lstStyle/>
          <a:p>
            <a:pPr>
              <a:lnSpc>
                <a:spcPct val="120000"/>
              </a:lnSpc>
            </a:pPr>
            <a:r>
              <a:rPr kumimoji="1" lang="ja-JP" altLang="en-US" sz="1000" dirty="0">
                <a:latin typeface="Meiryo" panose="020B0604030504040204" pitchFamily="34" charset="-128"/>
                <a:ea typeface="Meiryo" panose="020B0604030504040204" pitchFamily="34" charset="-128"/>
              </a:rPr>
              <a:t>プラットフォーム開発・管理</a:t>
            </a:r>
            <a:endParaRPr kumimoji="1" lang="en-US" altLang="ja-JP" sz="1000" dirty="0">
              <a:latin typeface="Meiryo" panose="020B0604030504040204" pitchFamily="34" charset="-128"/>
              <a:ea typeface="Meiryo" panose="020B0604030504040204" pitchFamily="34" charset="-128"/>
            </a:endParaRPr>
          </a:p>
          <a:p>
            <a:pPr>
              <a:lnSpc>
                <a:spcPct val="120000"/>
              </a:lnSpc>
            </a:pPr>
            <a:r>
              <a:rPr kumimoji="1" lang="ja-JP" altLang="en-US" sz="1000" dirty="0">
                <a:latin typeface="Meiryo" panose="020B0604030504040204" pitchFamily="34" charset="-128"/>
                <a:ea typeface="Meiryo" panose="020B0604030504040204" pitchFamily="34" charset="-128"/>
              </a:rPr>
              <a:t>広告運用コスト</a:t>
            </a:r>
          </a:p>
        </p:txBody>
      </p:sp>
      <p:sp>
        <p:nvSpPr>
          <p:cNvPr id="69" name="テキスト ボックス 68">
            <a:extLst>
              <a:ext uri="{FF2B5EF4-FFF2-40B4-BE49-F238E27FC236}">
                <a16:creationId xmlns:a16="http://schemas.microsoft.com/office/drawing/2014/main" id="{903539F0-1D62-2C4A-AC60-C922B1ADC696}"/>
              </a:ext>
            </a:extLst>
          </p:cNvPr>
          <p:cNvSpPr txBox="1"/>
          <p:nvPr/>
        </p:nvSpPr>
        <p:spPr>
          <a:xfrm>
            <a:off x="5042452" y="4723399"/>
            <a:ext cx="4351738" cy="461665"/>
          </a:xfrm>
          <a:prstGeom prst="rect">
            <a:avLst/>
          </a:prstGeom>
          <a:noFill/>
        </p:spPr>
        <p:txBody>
          <a:bodyPr wrap="square" rtlCol="0">
            <a:spAutoFit/>
          </a:bodyPr>
          <a:lstStyle/>
          <a:p>
            <a:pPr>
              <a:lnSpc>
                <a:spcPct val="120000"/>
              </a:lnSpc>
            </a:pPr>
            <a:r>
              <a:rPr lang="ja-JP" altLang="en-US" sz="1000" dirty="0">
                <a:latin typeface="Meiryo" panose="020B0604030504040204" pitchFamily="34" charset="-128"/>
                <a:ea typeface="Meiryo" panose="020B0604030504040204" pitchFamily="34" charset="-128"/>
              </a:rPr>
              <a:t>基本機能のみ利用可能な無料アカウント</a:t>
            </a:r>
            <a:endParaRPr lang="en-US" altLang="ja-JP" sz="1000" dirty="0">
              <a:latin typeface="Meiryo" panose="020B0604030504040204" pitchFamily="34" charset="-128"/>
              <a:ea typeface="Meiryo" panose="020B0604030504040204" pitchFamily="34" charset="-128"/>
            </a:endParaRPr>
          </a:p>
          <a:p>
            <a:pPr>
              <a:lnSpc>
                <a:spcPct val="120000"/>
              </a:lnSpc>
            </a:pPr>
            <a:r>
              <a:rPr lang="ja-JP" altLang="en-US" sz="1000" dirty="0">
                <a:latin typeface="Meiryo" panose="020B0604030504040204" pitchFamily="34" charset="-128"/>
                <a:ea typeface="Meiryo" panose="020B0604030504040204" pitchFamily="34" charset="-128"/>
              </a:rPr>
              <a:t>ブランディングから</a:t>
            </a:r>
            <a:r>
              <a:rPr lang="en-US" altLang="ja-JP" sz="1000" dirty="0">
                <a:latin typeface="Meiryo" panose="020B0604030504040204" pitchFamily="34" charset="-128"/>
                <a:ea typeface="Meiryo" panose="020B0604030504040204" pitchFamily="34" charset="-128"/>
              </a:rPr>
              <a:t>PR</a:t>
            </a:r>
            <a:r>
              <a:rPr lang="ja-JP" altLang="en-US" sz="1000" dirty="0">
                <a:latin typeface="Meiryo" panose="020B0604030504040204" pitchFamily="34" charset="-128"/>
                <a:ea typeface="Meiryo" panose="020B0604030504040204" pitchFamily="34" charset="-128"/>
              </a:rPr>
              <a:t>までをサポートする有料アカウント</a:t>
            </a:r>
            <a:endParaRPr kumimoji="1" lang="ja-JP" altLang="en-US" sz="1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093122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テキスト ボックス 52">
            <a:extLst>
              <a:ext uri="{FF2B5EF4-FFF2-40B4-BE49-F238E27FC236}">
                <a16:creationId xmlns:a16="http://schemas.microsoft.com/office/drawing/2014/main" id="{FAB67964-194E-FE45-95A6-C787C9E7DD2C}"/>
              </a:ext>
            </a:extLst>
          </p:cNvPr>
          <p:cNvSpPr txBox="1"/>
          <p:nvPr/>
        </p:nvSpPr>
        <p:spPr>
          <a:xfrm>
            <a:off x="463308" y="238540"/>
            <a:ext cx="126669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38_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スキーム図</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6" name="正方形/長方形 55">
            <a:extLst>
              <a:ext uri="{FF2B5EF4-FFF2-40B4-BE49-F238E27FC236}">
                <a16:creationId xmlns:a16="http://schemas.microsoft.com/office/drawing/2014/main" id="{2A90AFCC-3631-0D47-840D-BC377D26E99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64FA4572-F433-6F44-90FF-CAB66E7A9FBC}"/>
              </a:ext>
            </a:extLst>
          </p:cNvPr>
          <p:cNvSpPr/>
          <p:nvPr/>
        </p:nvSpPr>
        <p:spPr>
          <a:xfrm>
            <a:off x="4233700" y="1662834"/>
            <a:ext cx="1438600" cy="192369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A164644-CC82-214B-8261-61A84D09F051}"/>
              </a:ext>
            </a:extLst>
          </p:cNvPr>
          <p:cNvSpPr txBox="1"/>
          <p:nvPr/>
        </p:nvSpPr>
        <p:spPr>
          <a:xfrm>
            <a:off x="4408620" y="2473997"/>
            <a:ext cx="1088760" cy="338554"/>
          </a:xfrm>
          <a:prstGeom prst="rect">
            <a:avLst/>
          </a:prstGeom>
          <a:noFill/>
        </p:spPr>
        <p:txBody>
          <a:bodyPr wrap="none" rtlCol="0" anchor="ctr">
            <a:spAutoFit/>
          </a:bodyPr>
          <a:lstStyle/>
          <a:p>
            <a:pPr algn="ctr"/>
            <a:r>
              <a:rPr lang="en-US" altLang="ja-JP" sz="1600" dirty="0">
                <a:solidFill>
                  <a:schemeClr val="tx1">
                    <a:lumMod val="75000"/>
                    <a:lumOff val="25000"/>
                  </a:schemeClr>
                </a:solidFill>
              </a:rPr>
              <a:t>WEB</a:t>
            </a:r>
            <a:r>
              <a:rPr kumimoji="1" lang="ja-JP" altLang="en-US" sz="1600" dirty="0">
                <a:solidFill>
                  <a:schemeClr val="tx1">
                    <a:lumMod val="75000"/>
                    <a:lumOff val="25000"/>
                  </a:schemeClr>
                </a:solidFill>
              </a:rPr>
              <a:t>サイト</a:t>
            </a:r>
          </a:p>
        </p:txBody>
      </p:sp>
      <p:sp>
        <p:nvSpPr>
          <p:cNvPr id="15" name="正方形/長方形 14">
            <a:extLst>
              <a:ext uri="{FF2B5EF4-FFF2-40B4-BE49-F238E27FC236}">
                <a16:creationId xmlns:a16="http://schemas.microsoft.com/office/drawing/2014/main" id="{FE68CE38-F00F-3147-8C89-0AE988B60227}"/>
              </a:ext>
            </a:extLst>
          </p:cNvPr>
          <p:cNvSpPr/>
          <p:nvPr/>
        </p:nvSpPr>
        <p:spPr>
          <a:xfrm>
            <a:off x="1176645" y="1662834"/>
            <a:ext cx="1438600" cy="192369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026D3B3-DF23-AA45-82D4-87EA87F4E1B3}"/>
              </a:ext>
            </a:extLst>
          </p:cNvPr>
          <p:cNvSpPr txBox="1"/>
          <p:nvPr/>
        </p:nvSpPr>
        <p:spPr>
          <a:xfrm>
            <a:off x="1495838" y="1832110"/>
            <a:ext cx="800220"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rPr>
              <a:t>発注者</a:t>
            </a:r>
            <a:endParaRPr kumimoji="1" lang="ja-JP" altLang="en-US" sz="1600" dirty="0">
              <a:solidFill>
                <a:schemeClr val="tx1">
                  <a:lumMod val="75000"/>
                  <a:lumOff val="25000"/>
                </a:schemeClr>
              </a:solidFill>
            </a:endParaRPr>
          </a:p>
        </p:txBody>
      </p:sp>
      <p:sp>
        <p:nvSpPr>
          <p:cNvPr id="17" name="テキスト ボックス 16">
            <a:extLst>
              <a:ext uri="{FF2B5EF4-FFF2-40B4-BE49-F238E27FC236}">
                <a16:creationId xmlns:a16="http://schemas.microsoft.com/office/drawing/2014/main" id="{0A59C0B5-774F-9442-9BB7-2FF96B5F70FD}"/>
              </a:ext>
            </a:extLst>
          </p:cNvPr>
          <p:cNvSpPr txBox="1"/>
          <p:nvPr/>
        </p:nvSpPr>
        <p:spPr>
          <a:xfrm>
            <a:off x="1264104" y="2154998"/>
            <a:ext cx="1263682" cy="923330"/>
          </a:xfrm>
          <a:prstGeom prst="rect">
            <a:avLst/>
          </a:prstGeom>
          <a:noFill/>
        </p:spPr>
        <p:txBody>
          <a:bodyPr wrap="square" rtlCol="0" anchor="t">
            <a:spAutoFit/>
          </a:bodyPr>
          <a:lstStyle/>
          <a:p>
            <a:pPr algn="just">
              <a:lnSpc>
                <a:spcPct val="150000"/>
              </a:lnSpc>
            </a:pPr>
            <a:r>
              <a:rPr lang="ja-JP" altLang="en-US" sz="900" dirty="0">
                <a:solidFill>
                  <a:schemeClr val="tx1">
                    <a:lumMod val="75000"/>
                    <a:lumOff val="25000"/>
                  </a:schemeClr>
                </a:solidFill>
              </a:rPr>
              <a:t>記事作成、サイト制作、ロゴやイラストのデザインなどの仕事を外注したい組織または個人</a:t>
            </a:r>
            <a:endParaRPr kumimoji="1" lang="ja-JP" altLang="en-US" sz="900" dirty="0">
              <a:solidFill>
                <a:schemeClr val="tx1">
                  <a:lumMod val="75000"/>
                  <a:lumOff val="25000"/>
                </a:schemeClr>
              </a:solidFill>
            </a:endParaRPr>
          </a:p>
        </p:txBody>
      </p:sp>
      <p:sp>
        <p:nvSpPr>
          <p:cNvPr id="18" name="正方形/長方形 17">
            <a:extLst>
              <a:ext uri="{FF2B5EF4-FFF2-40B4-BE49-F238E27FC236}">
                <a16:creationId xmlns:a16="http://schemas.microsoft.com/office/drawing/2014/main" id="{71B4C09A-337B-7A4A-9FDF-3CC8D2384BB1}"/>
              </a:ext>
            </a:extLst>
          </p:cNvPr>
          <p:cNvSpPr/>
          <p:nvPr/>
        </p:nvSpPr>
        <p:spPr>
          <a:xfrm>
            <a:off x="7320572" y="1662834"/>
            <a:ext cx="1438600" cy="1923698"/>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2ACA4FC4-862C-6E4A-A65F-CE1A973D832C}"/>
              </a:ext>
            </a:extLst>
          </p:cNvPr>
          <p:cNvSpPr txBox="1"/>
          <p:nvPr/>
        </p:nvSpPr>
        <p:spPr>
          <a:xfrm>
            <a:off x="7639765" y="1832110"/>
            <a:ext cx="800219"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rPr>
              <a:t>受注者</a:t>
            </a:r>
            <a:endParaRPr kumimoji="1" lang="ja-JP" altLang="en-US" sz="16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336456F8-7E82-ED4D-BD8D-5057053F5BD6}"/>
              </a:ext>
            </a:extLst>
          </p:cNvPr>
          <p:cNvSpPr txBox="1"/>
          <p:nvPr/>
        </p:nvSpPr>
        <p:spPr>
          <a:xfrm>
            <a:off x="7408031" y="2154998"/>
            <a:ext cx="1263682" cy="1131079"/>
          </a:xfrm>
          <a:prstGeom prst="rect">
            <a:avLst/>
          </a:prstGeom>
          <a:noFill/>
        </p:spPr>
        <p:txBody>
          <a:bodyPr wrap="square" rtlCol="0" anchor="t">
            <a:spAutoFit/>
          </a:bodyPr>
          <a:lstStyle/>
          <a:p>
            <a:pPr algn="just">
              <a:lnSpc>
                <a:spcPct val="150000"/>
              </a:lnSpc>
            </a:pPr>
            <a:r>
              <a:rPr kumimoji="1" lang="ja-JP" altLang="en-US" sz="900" dirty="0">
                <a:solidFill>
                  <a:schemeClr val="tx1">
                    <a:lumMod val="75000"/>
                    <a:lumOff val="25000"/>
                  </a:schemeClr>
                </a:solidFill>
              </a:rPr>
              <a:t>スキルや時間的資源を持っている個人。</a:t>
            </a:r>
            <a:endParaRPr kumimoji="1" lang="en-US" altLang="ja-JP" sz="900" dirty="0">
              <a:solidFill>
                <a:schemeClr val="tx1">
                  <a:lumMod val="75000"/>
                  <a:lumOff val="25000"/>
                </a:schemeClr>
              </a:solidFill>
            </a:endParaRPr>
          </a:p>
          <a:p>
            <a:pPr algn="just">
              <a:lnSpc>
                <a:spcPct val="150000"/>
              </a:lnSpc>
            </a:pPr>
            <a:r>
              <a:rPr kumimoji="1" lang="ja-JP" altLang="en-US" sz="900" dirty="0">
                <a:solidFill>
                  <a:schemeClr val="tx1">
                    <a:lumMod val="75000"/>
                    <a:lumOff val="25000"/>
                  </a:schemeClr>
                </a:solidFill>
              </a:rPr>
              <a:t>時間や場所にとらわれない仕事を探している</a:t>
            </a:r>
          </a:p>
        </p:txBody>
      </p:sp>
      <p:cxnSp>
        <p:nvCxnSpPr>
          <p:cNvPr id="21" name="直線矢印コネクタ 20">
            <a:extLst>
              <a:ext uri="{FF2B5EF4-FFF2-40B4-BE49-F238E27FC236}">
                <a16:creationId xmlns:a16="http://schemas.microsoft.com/office/drawing/2014/main" id="{2C645702-4C46-4946-AC86-077360940569}"/>
              </a:ext>
            </a:extLst>
          </p:cNvPr>
          <p:cNvCxnSpPr>
            <a:cxnSpLocks/>
          </p:cNvCxnSpPr>
          <p:nvPr/>
        </p:nvCxnSpPr>
        <p:spPr>
          <a:xfrm flipH="1">
            <a:off x="5933846" y="1836528"/>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75C08BA3-0453-B641-919F-4CE5E6FBB1B1}"/>
              </a:ext>
            </a:extLst>
          </p:cNvPr>
          <p:cNvSpPr txBox="1"/>
          <p:nvPr/>
        </p:nvSpPr>
        <p:spPr>
          <a:xfrm>
            <a:off x="6040596" y="1558924"/>
            <a:ext cx="901081"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メンバー登録</a:t>
            </a:r>
            <a:endParaRPr kumimoji="1" lang="ja-JP" altLang="en-US" sz="900" dirty="0">
              <a:solidFill>
                <a:schemeClr val="tx1">
                  <a:lumMod val="75000"/>
                  <a:lumOff val="25000"/>
                </a:schemeClr>
              </a:solidFill>
            </a:endParaRPr>
          </a:p>
        </p:txBody>
      </p:sp>
      <p:cxnSp>
        <p:nvCxnSpPr>
          <p:cNvPr id="23" name="直線矢印コネクタ 22">
            <a:extLst>
              <a:ext uri="{FF2B5EF4-FFF2-40B4-BE49-F238E27FC236}">
                <a16:creationId xmlns:a16="http://schemas.microsoft.com/office/drawing/2014/main" id="{471DF913-1EE1-FD44-BEA7-BD10AC8A01AD}"/>
              </a:ext>
            </a:extLst>
          </p:cNvPr>
          <p:cNvCxnSpPr>
            <a:cxnSpLocks/>
          </p:cNvCxnSpPr>
          <p:nvPr/>
        </p:nvCxnSpPr>
        <p:spPr>
          <a:xfrm>
            <a:off x="2852274" y="2084320"/>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8A0A814F-675A-4F49-9DC4-06437B17B7C1}"/>
              </a:ext>
            </a:extLst>
          </p:cNvPr>
          <p:cNvSpPr txBox="1"/>
          <p:nvPr/>
        </p:nvSpPr>
        <p:spPr>
          <a:xfrm flipH="1">
            <a:off x="2959023" y="1806716"/>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仕事の依頼</a:t>
            </a:r>
          </a:p>
        </p:txBody>
      </p:sp>
      <p:cxnSp>
        <p:nvCxnSpPr>
          <p:cNvPr id="25" name="直線矢印コネクタ 24">
            <a:extLst>
              <a:ext uri="{FF2B5EF4-FFF2-40B4-BE49-F238E27FC236}">
                <a16:creationId xmlns:a16="http://schemas.microsoft.com/office/drawing/2014/main" id="{E43E480F-9778-254E-955C-611C1352D090}"/>
              </a:ext>
            </a:extLst>
          </p:cNvPr>
          <p:cNvCxnSpPr>
            <a:cxnSpLocks/>
          </p:cNvCxnSpPr>
          <p:nvPr/>
        </p:nvCxnSpPr>
        <p:spPr>
          <a:xfrm>
            <a:off x="5933846" y="2262598"/>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575D02C-4945-5A43-9945-D939BE2B499F}"/>
              </a:ext>
            </a:extLst>
          </p:cNvPr>
          <p:cNvSpPr txBox="1"/>
          <p:nvPr/>
        </p:nvSpPr>
        <p:spPr>
          <a:xfrm flipH="1">
            <a:off x="6040595" y="1984994"/>
            <a:ext cx="901081"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お知らせ・募集</a:t>
            </a:r>
            <a:endParaRPr kumimoji="1" lang="ja-JP" altLang="en-US" sz="900" dirty="0">
              <a:solidFill>
                <a:schemeClr val="tx1">
                  <a:lumMod val="75000"/>
                  <a:lumOff val="25000"/>
                </a:schemeClr>
              </a:solidFill>
            </a:endParaRPr>
          </a:p>
        </p:txBody>
      </p:sp>
      <p:cxnSp>
        <p:nvCxnSpPr>
          <p:cNvPr id="27" name="直線矢印コネクタ 26">
            <a:extLst>
              <a:ext uri="{FF2B5EF4-FFF2-40B4-BE49-F238E27FC236}">
                <a16:creationId xmlns:a16="http://schemas.microsoft.com/office/drawing/2014/main" id="{8AB9F975-460A-8742-ACBF-BDF625690F60}"/>
              </a:ext>
            </a:extLst>
          </p:cNvPr>
          <p:cNvCxnSpPr>
            <a:cxnSpLocks/>
          </p:cNvCxnSpPr>
          <p:nvPr/>
        </p:nvCxnSpPr>
        <p:spPr>
          <a:xfrm flipH="1">
            <a:off x="5933846" y="2688668"/>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195440F4-BF3B-9B44-9D12-6A6A1A503E62}"/>
              </a:ext>
            </a:extLst>
          </p:cNvPr>
          <p:cNvSpPr txBox="1"/>
          <p:nvPr/>
        </p:nvSpPr>
        <p:spPr>
          <a:xfrm>
            <a:off x="6040596" y="2411064"/>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応募</a:t>
            </a:r>
          </a:p>
        </p:txBody>
      </p:sp>
      <p:cxnSp>
        <p:nvCxnSpPr>
          <p:cNvPr id="29" name="直線矢印コネクタ 28">
            <a:extLst>
              <a:ext uri="{FF2B5EF4-FFF2-40B4-BE49-F238E27FC236}">
                <a16:creationId xmlns:a16="http://schemas.microsoft.com/office/drawing/2014/main" id="{67535A4C-6191-0945-A226-3ADA75BC563C}"/>
              </a:ext>
            </a:extLst>
          </p:cNvPr>
          <p:cNvCxnSpPr>
            <a:cxnSpLocks/>
          </p:cNvCxnSpPr>
          <p:nvPr/>
        </p:nvCxnSpPr>
        <p:spPr>
          <a:xfrm flipH="1">
            <a:off x="5933846" y="3114738"/>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0B559925-6420-6448-9D5F-9AFE628C6E67}"/>
              </a:ext>
            </a:extLst>
          </p:cNvPr>
          <p:cNvSpPr txBox="1"/>
          <p:nvPr/>
        </p:nvSpPr>
        <p:spPr>
          <a:xfrm>
            <a:off x="6040596" y="2837134"/>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作業</a:t>
            </a:r>
          </a:p>
        </p:txBody>
      </p:sp>
      <p:cxnSp>
        <p:nvCxnSpPr>
          <p:cNvPr id="31" name="直線矢印コネクタ 30">
            <a:extLst>
              <a:ext uri="{FF2B5EF4-FFF2-40B4-BE49-F238E27FC236}">
                <a16:creationId xmlns:a16="http://schemas.microsoft.com/office/drawing/2014/main" id="{5D84A0FB-ACED-C94D-8B62-385083B886FB}"/>
              </a:ext>
            </a:extLst>
          </p:cNvPr>
          <p:cNvCxnSpPr>
            <a:cxnSpLocks/>
          </p:cNvCxnSpPr>
          <p:nvPr/>
        </p:nvCxnSpPr>
        <p:spPr>
          <a:xfrm>
            <a:off x="2847634" y="3355014"/>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2" name="テキスト ボックス 31">
            <a:extLst>
              <a:ext uri="{FF2B5EF4-FFF2-40B4-BE49-F238E27FC236}">
                <a16:creationId xmlns:a16="http://schemas.microsoft.com/office/drawing/2014/main" id="{7E182491-6B8B-904E-8976-AF5749857C28}"/>
              </a:ext>
            </a:extLst>
          </p:cNvPr>
          <p:cNvSpPr txBox="1"/>
          <p:nvPr/>
        </p:nvSpPr>
        <p:spPr>
          <a:xfrm flipH="1">
            <a:off x="2954383" y="3077410"/>
            <a:ext cx="901081"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支払い</a:t>
            </a:r>
            <a:endParaRPr kumimoji="1" lang="ja-JP" altLang="en-US" sz="900" dirty="0">
              <a:solidFill>
                <a:schemeClr val="tx1">
                  <a:lumMod val="75000"/>
                  <a:lumOff val="25000"/>
                </a:schemeClr>
              </a:solidFill>
            </a:endParaRPr>
          </a:p>
        </p:txBody>
      </p:sp>
      <p:cxnSp>
        <p:nvCxnSpPr>
          <p:cNvPr id="33" name="直線矢印コネクタ 32">
            <a:extLst>
              <a:ext uri="{FF2B5EF4-FFF2-40B4-BE49-F238E27FC236}">
                <a16:creationId xmlns:a16="http://schemas.microsoft.com/office/drawing/2014/main" id="{1DE6CA0B-7C77-4A49-99F0-FC6C69C16017}"/>
              </a:ext>
            </a:extLst>
          </p:cNvPr>
          <p:cNvCxnSpPr>
            <a:cxnSpLocks/>
          </p:cNvCxnSpPr>
          <p:nvPr/>
        </p:nvCxnSpPr>
        <p:spPr>
          <a:xfrm>
            <a:off x="5933846" y="3540807"/>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2467214D-2445-FC4B-908F-EEDE81EE2F38}"/>
              </a:ext>
            </a:extLst>
          </p:cNvPr>
          <p:cNvSpPr txBox="1"/>
          <p:nvPr/>
        </p:nvSpPr>
        <p:spPr>
          <a:xfrm flipH="1">
            <a:off x="6040595" y="3263203"/>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報酬支払い</a:t>
            </a:r>
          </a:p>
        </p:txBody>
      </p:sp>
      <p:sp>
        <p:nvSpPr>
          <p:cNvPr id="35" name="正方形/長方形 34">
            <a:extLst>
              <a:ext uri="{FF2B5EF4-FFF2-40B4-BE49-F238E27FC236}">
                <a16:creationId xmlns:a16="http://schemas.microsoft.com/office/drawing/2014/main" id="{EE847906-6EAF-4A42-AA04-6DEE004B7B81}"/>
              </a:ext>
            </a:extLst>
          </p:cNvPr>
          <p:cNvSpPr/>
          <p:nvPr/>
        </p:nvSpPr>
        <p:spPr>
          <a:xfrm>
            <a:off x="4233700" y="4727369"/>
            <a:ext cx="1438600" cy="1378923"/>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268A2BA-48AA-FE4C-87DB-97B8C0D5E61C}"/>
              </a:ext>
            </a:extLst>
          </p:cNvPr>
          <p:cNvSpPr txBox="1"/>
          <p:nvPr/>
        </p:nvSpPr>
        <p:spPr>
          <a:xfrm>
            <a:off x="4450299" y="5247553"/>
            <a:ext cx="1005403"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rPr>
              <a:t>運営企業</a:t>
            </a:r>
            <a:endParaRPr kumimoji="1" lang="ja-JP" altLang="en-US" sz="1600" dirty="0">
              <a:solidFill>
                <a:schemeClr val="tx1">
                  <a:lumMod val="75000"/>
                  <a:lumOff val="25000"/>
                </a:schemeClr>
              </a:solidFill>
            </a:endParaRPr>
          </a:p>
        </p:txBody>
      </p:sp>
      <p:cxnSp>
        <p:nvCxnSpPr>
          <p:cNvPr id="37" name="直線矢印コネクタ 36">
            <a:extLst>
              <a:ext uri="{FF2B5EF4-FFF2-40B4-BE49-F238E27FC236}">
                <a16:creationId xmlns:a16="http://schemas.microsoft.com/office/drawing/2014/main" id="{8A81B13E-F6C9-354B-B5B5-584ACA69E2B9}"/>
              </a:ext>
            </a:extLst>
          </p:cNvPr>
          <p:cNvCxnSpPr>
            <a:cxnSpLocks/>
          </p:cNvCxnSpPr>
          <p:nvPr/>
        </p:nvCxnSpPr>
        <p:spPr>
          <a:xfrm>
            <a:off x="2847633" y="2919842"/>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1F3463D6-0221-8446-94F1-3774F7E8613B}"/>
              </a:ext>
            </a:extLst>
          </p:cNvPr>
          <p:cNvSpPr txBox="1"/>
          <p:nvPr/>
        </p:nvSpPr>
        <p:spPr>
          <a:xfrm flipH="1">
            <a:off x="2954382" y="2642238"/>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依頼者決定</a:t>
            </a:r>
          </a:p>
        </p:txBody>
      </p:sp>
      <p:sp>
        <p:nvSpPr>
          <p:cNvPr id="39" name="円/楕円 38">
            <a:extLst>
              <a:ext uri="{FF2B5EF4-FFF2-40B4-BE49-F238E27FC236}">
                <a16:creationId xmlns:a16="http://schemas.microsoft.com/office/drawing/2014/main" id="{6B540807-C53A-614B-902C-77D6442CD998}"/>
              </a:ext>
            </a:extLst>
          </p:cNvPr>
          <p:cNvSpPr/>
          <p:nvPr/>
        </p:nvSpPr>
        <p:spPr>
          <a:xfrm>
            <a:off x="6406128" y="3468984"/>
            <a:ext cx="160737" cy="160737"/>
          </a:xfrm>
          <a:prstGeom prst="ellipse">
            <a:avLst/>
          </a:prstGeom>
          <a:solidFill>
            <a:srgbClr val="FFFF00"/>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solidFill>
                  <a:schemeClr val="tx1">
                    <a:lumMod val="75000"/>
                    <a:lumOff val="25000"/>
                  </a:schemeClr>
                </a:solidFill>
              </a:rPr>
              <a:t>¥</a:t>
            </a:r>
            <a:endParaRPr kumimoji="1" lang="ja-JP" altLang="en-US" sz="900" dirty="0">
              <a:solidFill>
                <a:schemeClr val="tx1">
                  <a:lumMod val="75000"/>
                  <a:lumOff val="25000"/>
                </a:schemeClr>
              </a:solidFill>
            </a:endParaRPr>
          </a:p>
        </p:txBody>
      </p:sp>
      <p:sp>
        <p:nvSpPr>
          <p:cNvPr id="40" name="円/楕円 39">
            <a:extLst>
              <a:ext uri="{FF2B5EF4-FFF2-40B4-BE49-F238E27FC236}">
                <a16:creationId xmlns:a16="http://schemas.microsoft.com/office/drawing/2014/main" id="{9C653208-FF51-D949-B7EE-A78A58B63456}"/>
              </a:ext>
            </a:extLst>
          </p:cNvPr>
          <p:cNvSpPr/>
          <p:nvPr/>
        </p:nvSpPr>
        <p:spPr>
          <a:xfrm>
            <a:off x="3329195" y="3283191"/>
            <a:ext cx="160737" cy="160737"/>
          </a:xfrm>
          <a:prstGeom prst="ellipse">
            <a:avLst/>
          </a:prstGeom>
          <a:solidFill>
            <a:srgbClr val="FFFF00"/>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solidFill>
                  <a:schemeClr val="tx1">
                    <a:lumMod val="75000"/>
                    <a:lumOff val="25000"/>
                  </a:schemeClr>
                </a:solidFill>
              </a:rPr>
              <a:t>¥</a:t>
            </a:r>
            <a:endParaRPr kumimoji="1" lang="ja-JP" altLang="en-US" sz="900" dirty="0">
              <a:solidFill>
                <a:schemeClr val="tx1">
                  <a:lumMod val="75000"/>
                  <a:lumOff val="25000"/>
                </a:schemeClr>
              </a:solidFill>
            </a:endParaRPr>
          </a:p>
        </p:txBody>
      </p:sp>
      <p:cxnSp>
        <p:nvCxnSpPr>
          <p:cNvPr id="41" name="直線矢印コネクタ 40">
            <a:extLst>
              <a:ext uri="{FF2B5EF4-FFF2-40B4-BE49-F238E27FC236}">
                <a16:creationId xmlns:a16="http://schemas.microsoft.com/office/drawing/2014/main" id="{3580A8CC-360E-7F4F-AF0D-B4002A35DAF8}"/>
              </a:ext>
            </a:extLst>
          </p:cNvPr>
          <p:cNvCxnSpPr>
            <a:cxnSpLocks/>
          </p:cNvCxnSpPr>
          <p:nvPr/>
        </p:nvCxnSpPr>
        <p:spPr>
          <a:xfrm>
            <a:off x="5180359" y="3835539"/>
            <a:ext cx="0" cy="707856"/>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2" name="円/楕円 41">
            <a:extLst>
              <a:ext uri="{FF2B5EF4-FFF2-40B4-BE49-F238E27FC236}">
                <a16:creationId xmlns:a16="http://schemas.microsoft.com/office/drawing/2014/main" id="{4E3FA32E-8F20-4C42-92A2-54D70A159635}"/>
              </a:ext>
            </a:extLst>
          </p:cNvPr>
          <p:cNvSpPr/>
          <p:nvPr/>
        </p:nvSpPr>
        <p:spPr>
          <a:xfrm>
            <a:off x="5099991" y="4109099"/>
            <a:ext cx="160737" cy="160737"/>
          </a:xfrm>
          <a:prstGeom prst="ellipse">
            <a:avLst/>
          </a:prstGeom>
          <a:solidFill>
            <a:srgbClr val="FFFF00"/>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solidFill>
                  <a:schemeClr val="tx1">
                    <a:lumMod val="75000"/>
                    <a:lumOff val="25000"/>
                  </a:schemeClr>
                </a:solidFill>
              </a:rPr>
              <a:t>¥</a:t>
            </a:r>
            <a:endParaRPr kumimoji="1" lang="ja-JP" altLang="en-US" sz="900" dirty="0">
              <a:solidFill>
                <a:schemeClr val="tx1">
                  <a:lumMod val="75000"/>
                  <a:lumOff val="25000"/>
                </a:schemeClr>
              </a:solidFill>
            </a:endParaRPr>
          </a:p>
        </p:txBody>
      </p:sp>
      <p:sp>
        <p:nvSpPr>
          <p:cNvPr id="43" name="テキスト ボックス 42">
            <a:extLst>
              <a:ext uri="{FF2B5EF4-FFF2-40B4-BE49-F238E27FC236}">
                <a16:creationId xmlns:a16="http://schemas.microsoft.com/office/drawing/2014/main" id="{F3ED7B7F-B3D1-BA44-A07F-A9D4AA14FC7B}"/>
              </a:ext>
            </a:extLst>
          </p:cNvPr>
          <p:cNvSpPr txBox="1"/>
          <p:nvPr/>
        </p:nvSpPr>
        <p:spPr>
          <a:xfrm flipH="1">
            <a:off x="5231544" y="3835539"/>
            <a:ext cx="323165" cy="707855"/>
          </a:xfrm>
          <a:prstGeom prst="rect">
            <a:avLst/>
          </a:prstGeom>
          <a:noFill/>
        </p:spPr>
        <p:txBody>
          <a:bodyPr vert="eaVert" wrap="square" rtlCol="0" anchor="t">
            <a:spAutoFit/>
          </a:bodyPr>
          <a:lstStyle/>
          <a:p>
            <a:pPr algn="ctr"/>
            <a:r>
              <a:rPr kumimoji="1" lang="ja-JP" altLang="en-US" sz="900" dirty="0">
                <a:solidFill>
                  <a:schemeClr val="tx1">
                    <a:lumMod val="75000"/>
                    <a:lumOff val="25000"/>
                  </a:schemeClr>
                </a:solidFill>
              </a:rPr>
              <a:t>手数料</a:t>
            </a:r>
          </a:p>
        </p:txBody>
      </p:sp>
      <p:cxnSp>
        <p:nvCxnSpPr>
          <p:cNvPr id="44" name="直線矢印コネクタ 43">
            <a:extLst>
              <a:ext uri="{FF2B5EF4-FFF2-40B4-BE49-F238E27FC236}">
                <a16:creationId xmlns:a16="http://schemas.microsoft.com/office/drawing/2014/main" id="{A8B6A028-B50B-7A4C-879A-2438D7B58478}"/>
              </a:ext>
            </a:extLst>
          </p:cNvPr>
          <p:cNvCxnSpPr>
            <a:cxnSpLocks/>
          </p:cNvCxnSpPr>
          <p:nvPr/>
        </p:nvCxnSpPr>
        <p:spPr>
          <a:xfrm flipH="1" flipV="1">
            <a:off x="4725642" y="3837506"/>
            <a:ext cx="0" cy="707856"/>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5" name="テキスト ボックス 44">
            <a:extLst>
              <a:ext uri="{FF2B5EF4-FFF2-40B4-BE49-F238E27FC236}">
                <a16:creationId xmlns:a16="http://schemas.microsoft.com/office/drawing/2014/main" id="{D050CA59-F071-8448-AD1E-1B77B7F26AA1}"/>
              </a:ext>
            </a:extLst>
          </p:cNvPr>
          <p:cNvSpPr txBox="1"/>
          <p:nvPr/>
        </p:nvSpPr>
        <p:spPr>
          <a:xfrm>
            <a:off x="4351292" y="3837506"/>
            <a:ext cx="323165" cy="707855"/>
          </a:xfrm>
          <a:prstGeom prst="rect">
            <a:avLst/>
          </a:prstGeom>
          <a:noFill/>
        </p:spPr>
        <p:txBody>
          <a:bodyPr vert="eaVert" wrap="square" rtlCol="0" anchor="t">
            <a:spAutoFit/>
          </a:bodyPr>
          <a:lstStyle/>
          <a:p>
            <a:pPr algn="ctr"/>
            <a:r>
              <a:rPr lang="ja-JP" altLang="en-US" sz="900" dirty="0">
                <a:solidFill>
                  <a:schemeClr val="tx1">
                    <a:lumMod val="75000"/>
                    <a:lumOff val="25000"/>
                  </a:schemeClr>
                </a:solidFill>
              </a:rPr>
              <a:t>運営</a:t>
            </a:r>
            <a:endParaRPr kumimoji="1" lang="ja-JP" altLang="en-US" sz="900" dirty="0">
              <a:solidFill>
                <a:schemeClr val="tx1">
                  <a:lumMod val="75000"/>
                  <a:lumOff val="25000"/>
                </a:schemeClr>
              </a:solidFill>
            </a:endParaRPr>
          </a:p>
        </p:txBody>
      </p:sp>
      <p:cxnSp>
        <p:nvCxnSpPr>
          <p:cNvPr id="46" name="直線矢印コネクタ 45">
            <a:extLst>
              <a:ext uri="{FF2B5EF4-FFF2-40B4-BE49-F238E27FC236}">
                <a16:creationId xmlns:a16="http://schemas.microsoft.com/office/drawing/2014/main" id="{948E824A-EFBD-1849-91A1-63ADBFD9916E}"/>
              </a:ext>
            </a:extLst>
          </p:cNvPr>
          <p:cNvCxnSpPr>
            <a:cxnSpLocks/>
          </p:cNvCxnSpPr>
          <p:nvPr/>
        </p:nvCxnSpPr>
        <p:spPr>
          <a:xfrm flipH="1">
            <a:off x="5904030" y="5160501"/>
            <a:ext cx="1913728" cy="0"/>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6C3F5E2D-C2DA-184C-9333-2DFE7FCBC63D}"/>
              </a:ext>
            </a:extLst>
          </p:cNvPr>
          <p:cNvSpPr txBox="1"/>
          <p:nvPr/>
        </p:nvSpPr>
        <p:spPr>
          <a:xfrm flipH="1">
            <a:off x="6126597" y="4870803"/>
            <a:ext cx="1468595"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スキル</a:t>
            </a:r>
            <a:r>
              <a:rPr lang="ja-JP" altLang="en-US" sz="900" dirty="0">
                <a:solidFill>
                  <a:schemeClr val="tx1">
                    <a:lumMod val="75000"/>
                    <a:lumOff val="25000"/>
                  </a:schemeClr>
                </a:solidFill>
              </a:rPr>
              <a:t>アップ</a:t>
            </a:r>
            <a:r>
              <a:rPr kumimoji="1" lang="ja-JP" altLang="en-US" sz="900" dirty="0">
                <a:solidFill>
                  <a:schemeClr val="tx1">
                    <a:lumMod val="75000"/>
                    <a:lumOff val="25000"/>
                  </a:schemeClr>
                </a:solidFill>
              </a:rPr>
              <a:t>支援</a:t>
            </a:r>
          </a:p>
        </p:txBody>
      </p:sp>
      <p:cxnSp>
        <p:nvCxnSpPr>
          <p:cNvPr id="48" name="直線矢印コネクタ 47">
            <a:extLst>
              <a:ext uri="{FF2B5EF4-FFF2-40B4-BE49-F238E27FC236}">
                <a16:creationId xmlns:a16="http://schemas.microsoft.com/office/drawing/2014/main" id="{C9300B01-ADC2-754D-9F4C-F6F0085A8C88}"/>
              </a:ext>
            </a:extLst>
          </p:cNvPr>
          <p:cNvCxnSpPr>
            <a:cxnSpLocks/>
          </p:cNvCxnSpPr>
          <p:nvPr/>
        </p:nvCxnSpPr>
        <p:spPr>
          <a:xfrm flipH="1">
            <a:off x="5904029" y="5616428"/>
            <a:ext cx="2357958"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392FA144-FDFB-F44D-9384-751C9969C50A}"/>
              </a:ext>
            </a:extLst>
          </p:cNvPr>
          <p:cNvSpPr txBox="1"/>
          <p:nvPr/>
        </p:nvSpPr>
        <p:spPr>
          <a:xfrm flipH="1">
            <a:off x="6348711" y="5326730"/>
            <a:ext cx="1468595"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受講</a:t>
            </a:r>
            <a:endParaRPr kumimoji="1" lang="ja-JP" altLang="en-US" sz="900" dirty="0">
              <a:solidFill>
                <a:schemeClr val="tx1">
                  <a:lumMod val="75000"/>
                  <a:lumOff val="25000"/>
                </a:schemeClr>
              </a:solidFill>
            </a:endParaRPr>
          </a:p>
        </p:txBody>
      </p:sp>
      <p:cxnSp>
        <p:nvCxnSpPr>
          <p:cNvPr id="54" name="直線矢印コネクタ 53">
            <a:extLst>
              <a:ext uri="{FF2B5EF4-FFF2-40B4-BE49-F238E27FC236}">
                <a16:creationId xmlns:a16="http://schemas.microsoft.com/office/drawing/2014/main" id="{2C00D58A-724C-3647-B48B-3497167AD88B}"/>
              </a:ext>
            </a:extLst>
          </p:cNvPr>
          <p:cNvCxnSpPr>
            <a:cxnSpLocks/>
          </p:cNvCxnSpPr>
          <p:nvPr/>
        </p:nvCxnSpPr>
        <p:spPr>
          <a:xfrm flipH="1" flipV="1">
            <a:off x="2118060" y="5160501"/>
            <a:ext cx="1883911" cy="461"/>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55" name="テキスト ボックス 54">
            <a:extLst>
              <a:ext uri="{FF2B5EF4-FFF2-40B4-BE49-F238E27FC236}">
                <a16:creationId xmlns:a16="http://schemas.microsoft.com/office/drawing/2014/main" id="{C2F5F0F1-519A-1E4B-B145-9F5CA3177443}"/>
              </a:ext>
            </a:extLst>
          </p:cNvPr>
          <p:cNvSpPr txBox="1"/>
          <p:nvPr/>
        </p:nvSpPr>
        <p:spPr>
          <a:xfrm flipH="1">
            <a:off x="2325718" y="4871264"/>
            <a:ext cx="1468595"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外注ノウハウ</a:t>
            </a:r>
            <a:endParaRPr kumimoji="1" lang="ja-JP" altLang="en-US" sz="900" dirty="0">
              <a:solidFill>
                <a:schemeClr val="tx1">
                  <a:lumMod val="75000"/>
                  <a:lumOff val="25000"/>
                </a:schemeClr>
              </a:solidFill>
            </a:endParaRPr>
          </a:p>
        </p:txBody>
      </p:sp>
      <p:cxnSp>
        <p:nvCxnSpPr>
          <p:cNvPr id="57" name="直線矢印コネクタ 56">
            <a:extLst>
              <a:ext uri="{FF2B5EF4-FFF2-40B4-BE49-F238E27FC236}">
                <a16:creationId xmlns:a16="http://schemas.microsoft.com/office/drawing/2014/main" id="{70C33E2F-A6A1-9146-AA1B-44AF925B1540}"/>
              </a:ext>
            </a:extLst>
          </p:cNvPr>
          <p:cNvCxnSpPr>
            <a:cxnSpLocks/>
          </p:cNvCxnSpPr>
          <p:nvPr/>
        </p:nvCxnSpPr>
        <p:spPr>
          <a:xfrm flipH="1">
            <a:off x="1673831" y="5616889"/>
            <a:ext cx="2328139" cy="0"/>
          </a:xfrm>
          <a:prstGeom prst="straightConnector1">
            <a:avLst/>
          </a:prstGeom>
          <a:ln>
            <a:solidFill>
              <a:schemeClr val="tx1">
                <a:lumMod val="75000"/>
                <a:lumOff val="25000"/>
              </a:schemeClr>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a:extLst>
              <a:ext uri="{FF2B5EF4-FFF2-40B4-BE49-F238E27FC236}">
                <a16:creationId xmlns:a16="http://schemas.microsoft.com/office/drawing/2014/main" id="{F4F1DB22-41A3-FB47-9DD5-CC34CB1DB9FE}"/>
              </a:ext>
            </a:extLst>
          </p:cNvPr>
          <p:cNvSpPr txBox="1"/>
          <p:nvPr/>
        </p:nvSpPr>
        <p:spPr>
          <a:xfrm flipH="1">
            <a:off x="2103603" y="5327191"/>
            <a:ext cx="1468595"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受講</a:t>
            </a:r>
          </a:p>
        </p:txBody>
      </p:sp>
      <p:cxnSp>
        <p:nvCxnSpPr>
          <p:cNvPr id="59" name="直線矢印コネクタ 58">
            <a:extLst>
              <a:ext uri="{FF2B5EF4-FFF2-40B4-BE49-F238E27FC236}">
                <a16:creationId xmlns:a16="http://schemas.microsoft.com/office/drawing/2014/main" id="{5702575A-DDD9-4040-93D8-4C8DC536C53A}"/>
              </a:ext>
            </a:extLst>
          </p:cNvPr>
          <p:cNvCxnSpPr>
            <a:cxnSpLocks/>
          </p:cNvCxnSpPr>
          <p:nvPr/>
        </p:nvCxnSpPr>
        <p:spPr>
          <a:xfrm flipV="1">
            <a:off x="7817758" y="3837506"/>
            <a:ext cx="0" cy="132299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60" name="直線矢印コネクタ 59">
            <a:extLst>
              <a:ext uri="{FF2B5EF4-FFF2-40B4-BE49-F238E27FC236}">
                <a16:creationId xmlns:a16="http://schemas.microsoft.com/office/drawing/2014/main" id="{A1B9625A-782F-3A4F-9BA1-8F52EEF7985B}"/>
              </a:ext>
            </a:extLst>
          </p:cNvPr>
          <p:cNvCxnSpPr>
            <a:cxnSpLocks/>
          </p:cNvCxnSpPr>
          <p:nvPr/>
        </p:nvCxnSpPr>
        <p:spPr>
          <a:xfrm>
            <a:off x="8261987" y="3837506"/>
            <a:ext cx="0" cy="1778922"/>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61" name="直線矢印コネクタ 60">
            <a:extLst>
              <a:ext uri="{FF2B5EF4-FFF2-40B4-BE49-F238E27FC236}">
                <a16:creationId xmlns:a16="http://schemas.microsoft.com/office/drawing/2014/main" id="{1867C2C6-8143-1E49-B113-817DF67D8CBA}"/>
              </a:ext>
            </a:extLst>
          </p:cNvPr>
          <p:cNvCxnSpPr>
            <a:cxnSpLocks/>
          </p:cNvCxnSpPr>
          <p:nvPr/>
        </p:nvCxnSpPr>
        <p:spPr>
          <a:xfrm flipH="1" flipV="1">
            <a:off x="2118060" y="3837506"/>
            <a:ext cx="0" cy="132299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62" name="直線矢印コネクタ 61">
            <a:extLst>
              <a:ext uri="{FF2B5EF4-FFF2-40B4-BE49-F238E27FC236}">
                <a16:creationId xmlns:a16="http://schemas.microsoft.com/office/drawing/2014/main" id="{DCFEC27C-0194-5244-8100-2F660479C491}"/>
              </a:ext>
            </a:extLst>
          </p:cNvPr>
          <p:cNvCxnSpPr>
            <a:cxnSpLocks/>
          </p:cNvCxnSpPr>
          <p:nvPr/>
        </p:nvCxnSpPr>
        <p:spPr>
          <a:xfrm flipH="1">
            <a:off x="1673831" y="3837506"/>
            <a:ext cx="0" cy="1778922"/>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a:extLst>
              <a:ext uri="{FF2B5EF4-FFF2-40B4-BE49-F238E27FC236}">
                <a16:creationId xmlns:a16="http://schemas.microsoft.com/office/drawing/2014/main" id="{D1433A37-D243-2C4B-A141-5848C441B74B}"/>
              </a:ext>
            </a:extLst>
          </p:cNvPr>
          <p:cNvSpPr txBox="1"/>
          <p:nvPr/>
        </p:nvSpPr>
        <p:spPr>
          <a:xfrm>
            <a:off x="2585217" y="1055667"/>
            <a:ext cx="4735592" cy="307777"/>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rPr>
              <a:t>オンライン上で不特定多数の人に業務</a:t>
            </a:r>
            <a:r>
              <a:rPr lang="ja-JP" altLang="en-US" sz="1400" dirty="0">
                <a:solidFill>
                  <a:schemeClr val="tx1">
                    <a:lumMod val="75000"/>
                    <a:lumOff val="25000"/>
                  </a:schemeClr>
                </a:solidFill>
              </a:rPr>
              <a:t>を発注できる</a:t>
            </a:r>
            <a:r>
              <a:rPr kumimoji="1" lang="ja-JP" altLang="en-US" sz="1400" dirty="0">
                <a:solidFill>
                  <a:schemeClr val="tx1">
                    <a:lumMod val="75000"/>
                    <a:lumOff val="25000"/>
                  </a:schemeClr>
                </a:solidFill>
              </a:rPr>
              <a:t>サービス</a:t>
            </a:r>
          </a:p>
        </p:txBody>
      </p:sp>
    </p:spTree>
    <p:extLst>
      <p:ext uri="{BB962C8B-B14F-4D97-AF65-F5344CB8AC3E}">
        <p14:creationId xmlns:p14="http://schemas.microsoft.com/office/powerpoint/2010/main" val="792241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テキスト ボックス 119"/>
          <p:cNvSpPr txBox="1"/>
          <p:nvPr/>
        </p:nvSpPr>
        <p:spPr>
          <a:xfrm>
            <a:off x="344815" y="2503208"/>
            <a:ext cx="1508022" cy="261610"/>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顧客の状態</a:t>
            </a:r>
          </a:p>
        </p:txBody>
      </p:sp>
      <p:sp>
        <p:nvSpPr>
          <p:cNvPr id="28" name="テキスト ボックス 27">
            <a:extLst>
              <a:ext uri="{FF2B5EF4-FFF2-40B4-BE49-F238E27FC236}">
                <a16:creationId xmlns:a16="http://schemas.microsoft.com/office/drawing/2014/main" id="{75FA6108-03B5-4949-A7E9-4147A8DDA853}"/>
              </a:ext>
            </a:extLst>
          </p:cNvPr>
          <p:cNvSpPr txBox="1"/>
          <p:nvPr/>
        </p:nvSpPr>
        <p:spPr>
          <a:xfrm>
            <a:off x="344814" y="5511256"/>
            <a:ext cx="1513801" cy="415498"/>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コミュニケーション</a:t>
            </a:r>
            <a:endParaRPr kumimoji="1" lang="en-US" altLang="ja-JP" sz="1050" dirty="0">
              <a:solidFill>
                <a:srgbClr val="404040"/>
              </a:solidFill>
              <a:latin typeface="メイリオ"/>
              <a:ea typeface="メイリオ"/>
              <a:cs typeface="メイリオ"/>
            </a:endParaRPr>
          </a:p>
          <a:p>
            <a:pPr algn="ctr"/>
            <a:r>
              <a:rPr kumimoji="1" lang="ja-JP" altLang="en-US" sz="1050" dirty="0">
                <a:solidFill>
                  <a:srgbClr val="404040"/>
                </a:solidFill>
                <a:latin typeface="メイリオ"/>
                <a:ea typeface="メイリオ"/>
                <a:cs typeface="メイリオ"/>
              </a:rPr>
              <a:t>施策の内容</a:t>
            </a:r>
          </a:p>
        </p:txBody>
      </p:sp>
      <p:sp>
        <p:nvSpPr>
          <p:cNvPr id="33" name="テキスト ボックス 32">
            <a:extLst>
              <a:ext uri="{FF2B5EF4-FFF2-40B4-BE49-F238E27FC236}">
                <a16:creationId xmlns:a16="http://schemas.microsoft.com/office/drawing/2014/main" id="{2DF7100A-A69D-A345-9E96-D340F3DF3622}"/>
              </a:ext>
            </a:extLst>
          </p:cNvPr>
          <p:cNvSpPr txBox="1"/>
          <p:nvPr/>
        </p:nvSpPr>
        <p:spPr>
          <a:xfrm>
            <a:off x="344814" y="4045705"/>
            <a:ext cx="15138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顧客のニーズ</a:t>
            </a:r>
            <a:endParaRPr kumimoji="1" lang="ja-JP" altLang="en-US" sz="1100" dirty="0">
              <a:solidFill>
                <a:srgbClr val="404040"/>
              </a:solidFill>
              <a:latin typeface="メイリオ"/>
              <a:ea typeface="メイリオ"/>
              <a:cs typeface="メイリオ"/>
            </a:endParaRPr>
          </a:p>
        </p:txBody>
      </p:sp>
      <p:cxnSp>
        <p:nvCxnSpPr>
          <p:cNvPr id="37" name="直線コネクタ 36">
            <a:extLst>
              <a:ext uri="{FF2B5EF4-FFF2-40B4-BE49-F238E27FC236}">
                <a16:creationId xmlns:a16="http://schemas.microsoft.com/office/drawing/2014/main" id="{1FFA01A9-0557-B04F-88C2-3ECD59E582B7}"/>
              </a:ext>
            </a:extLst>
          </p:cNvPr>
          <p:cNvCxnSpPr/>
          <p:nvPr/>
        </p:nvCxnSpPr>
        <p:spPr>
          <a:xfrm>
            <a:off x="347654" y="3405261"/>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a:extLst>
              <a:ext uri="{FF2B5EF4-FFF2-40B4-BE49-F238E27FC236}">
                <a16:creationId xmlns:a16="http://schemas.microsoft.com/office/drawing/2014/main" id="{CEADCCA0-EC7E-4540-BE8C-804C2868DCBC}"/>
              </a:ext>
            </a:extLst>
          </p:cNvPr>
          <p:cNvCxnSpPr/>
          <p:nvPr/>
        </p:nvCxnSpPr>
        <p:spPr>
          <a:xfrm>
            <a:off x="347654" y="4947758"/>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1858616" y="1097503"/>
            <a:ext cx="7708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25E75FEE-9309-504D-B67C-1E929FF1992D}"/>
              </a:ext>
            </a:extLst>
          </p:cNvPr>
          <p:cNvCxnSpPr/>
          <p:nvPr/>
        </p:nvCxnSpPr>
        <p:spPr>
          <a:xfrm>
            <a:off x="3400454"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86872417-D9D8-714C-91CD-4059A981595F}"/>
              </a:ext>
            </a:extLst>
          </p:cNvPr>
          <p:cNvCxnSpPr/>
          <p:nvPr/>
        </p:nvCxnSpPr>
        <p:spPr>
          <a:xfrm>
            <a:off x="4942291"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80C49512-F113-BE4C-B73A-3E0E880A02CA}"/>
              </a:ext>
            </a:extLst>
          </p:cNvPr>
          <p:cNvCxnSpPr/>
          <p:nvPr/>
        </p:nvCxnSpPr>
        <p:spPr>
          <a:xfrm>
            <a:off x="6484129"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E5D67FDA-83E6-2D42-A1E0-5BAFACB53C0A}"/>
              </a:ext>
            </a:extLst>
          </p:cNvPr>
          <p:cNvCxnSpPr/>
          <p:nvPr/>
        </p:nvCxnSpPr>
        <p:spPr>
          <a:xfrm>
            <a:off x="8025965"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27BB8ECC-9F4B-B848-97C3-35C3FC6F2551}"/>
              </a:ext>
            </a:extLst>
          </p:cNvPr>
          <p:cNvSpPr txBox="1"/>
          <p:nvPr/>
        </p:nvSpPr>
        <p:spPr>
          <a:xfrm>
            <a:off x="1877306" y="741654"/>
            <a:ext cx="1513803"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認知段階</a:t>
            </a:r>
            <a:endParaRPr kumimoji="1" lang="ja-JP" altLang="en-US" sz="1100"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8B0FA1EB-2E04-EF4C-A197-337E65D09686}"/>
              </a:ext>
            </a:extLst>
          </p:cNvPr>
          <p:cNvSpPr txBox="1"/>
          <p:nvPr/>
        </p:nvSpPr>
        <p:spPr>
          <a:xfrm>
            <a:off x="3409799" y="741654"/>
            <a:ext cx="4606822"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感情段階</a:t>
            </a:r>
            <a:endParaRPr kumimoji="1" lang="ja-JP" altLang="en-US" sz="11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65D334D5-7902-2640-B8C3-FC07B39791A9}"/>
              </a:ext>
            </a:extLst>
          </p:cNvPr>
          <p:cNvSpPr txBox="1"/>
          <p:nvPr/>
        </p:nvSpPr>
        <p:spPr>
          <a:xfrm>
            <a:off x="8035312" y="741654"/>
            <a:ext cx="1531688"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行動段階</a:t>
            </a:r>
            <a:endParaRPr kumimoji="1" lang="ja-JP" altLang="en-US" sz="11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9E3FFB25-0D3F-844B-8955-8FA776F48070}"/>
              </a:ext>
            </a:extLst>
          </p:cNvPr>
          <p:cNvSpPr txBox="1"/>
          <p:nvPr/>
        </p:nvSpPr>
        <p:spPr>
          <a:xfrm>
            <a:off x="1886652"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認知</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Attention</a:t>
            </a:r>
            <a:endParaRPr kumimoji="1" lang="ja-JP" altLang="en-US" sz="1100" dirty="0">
              <a:solidFill>
                <a:srgbClr val="404040"/>
              </a:solidFill>
              <a:latin typeface="メイリオ"/>
              <a:ea typeface="メイリオ"/>
              <a:cs typeface="メイリオ"/>
            </a:endParaRPr>
          </a:p>
        </p:txBody>
      </p:sp>
      <p:sp>
        <p:nvSpPr>
          <p:cNvPr id="47" name="テキスト ボックス 46">
            <a:extLst>
              <a:ext uri="{FF2B5EF4-FFF2-40B4-BE49-F238E27FC236}">
                <a16:creationId xmlns:a16="http://schemas.microsoft.com/office/drawing/2014/main" id="{3641CFBD-9E28-4B47-9A13-14F8CD1CB144}"/>
              </a:ext>
            </a:extLst>
          </p:cNvPr>
          <p:cNvSpPr txBox="1"/>
          <p:nvPr/>
        </p:nvSpPr>
        <p:spPr>
          <a:xfrm>
            <a:off x="3421480"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関心</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Interest</a:t>
            </a:r>
            <a:endParaRPr kumimoji="1" lang="ja-JP" altLang="en-US" sz="11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557B20C9-1203-9C41-9FE6-B93AA1548309}"/>
              </a:ext>
            </a:extLst>
          </p:cNvPr>
          <p:cNvSpPr txBox="1"/>
          <p:nvPr/>
        </p:nvSpPr>
        <p:spPr>
          <a:xfrm>
            <a:off x="4956308"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欲求</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Desire</a:t>
            </a:r>
            <a:endParaRPr kumimoji="1" lang="ja-JP" altLang="en-US" sz="110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B37588DE-1D9F-084E-B62D-2F3D3DD6124C}"/>
              </a:ext>
            </a:extLst>
          </p:cNvPr>
          <p:cNvSpPr txBox="1"/>
          <p:nvPr/>
        </p:nvSpPr>
        <p:spPr>
          <a:xfrm>
            <a:off x="6491137"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記憶</a:t>
            </a:r>
            <a:endParaRPr lang="en-US" altLang="ja-JP" sz="1100" dirty="0">
              <a:solidFill>
                <a:srgbClr val="404040"/>
              </a:solidFill>
              <a:latin typeface="メイリオ"/>
              <a:ea typeface="メイリオ"/>
              <a:cs typeface="メイリオ"/>
            </a:endParaRPr>
          </a:p>
          <a:p>
            <a:pPr algn="ctr"/>
            <a:r>
              <a:rPr kumimoji="1" lang="en-US" altLang="ja-JP" sz="1100" dirty="0">
                <a:solidFill>
                  <a:srgbClr val="404040"/>
                </a:solidFill>
                <a:latin typeface="メイリオ"/>
                <a:ea typeface="メイリオ"/>
                <a:cs typeface="メイリオ"/>
              </a:rPr>
              <a:t>Memory</a:t>
            </a:r>
          </a:p>
        </p:txBody>
      </p:sp>
      <p:sp>
        <p:nvSpPr>
          <p:cNvPr id="50" name="テキスト ボックス 49">
            <a:extLst>
              <a:ext uri="{FF2B5EF4-FFF2-40B4-BE49-F238E27FC236}">
                <a16:creationId xmlns:a16="http://schemas.microsoft.com/office/drawing/2014/main" id="{4B9175F5-A7B5-CE43-A9B1-EA56230B8979}"/>
              </a:ext>
            </a:extLst>
          </p:cNvPr>
          <p:cNvSpPr txBox="1"/>
          <p:nvPr/>
        </p:nvSpPr>
        <p:spPr>
          <a:xfrm>
            <a:off x="8025965" y="1232566"/>
            <a:ext cx="153249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購買</a:t>
            </a:r>
            <a:r>
              <a:rPr lang="en-US" altLang="ja-JP" sz="1100" dirty="0">
                <a:solidFill>
                  <a:srgbClr val="404040"/>
                </a:solidFill>
                <a:latin typeface="メイリオ"/>
                <a:ea typeface="メイリオ"/>
                <a:cs typeface="メイリオ"/>
              </a:rPr>
              <a:t>(</a:t>
            </a:r>
            <a:r>
              <a:rPr lang="ja-JP" altLang="en-US" sz="1100" dirty="0">
                <a:solidFill>
                  <a:srgbClr val="404040"/>
                </a:solidFill>
                <a:latin typeface="メイリオ"/>
                <a:ea typeface="メイリオ"/>
                <a:cs typeface="メイリオ"/>
              </a:rPr>
              <a:t>行動</a:t>
            </a:r>
            <a:r>
              <a:rPr lang="en-US" altLang="ja-JP" sz="1100" dirty="0">
                <a:solidFill>
                  <a:srgbClr val="404040"/>
                </a:solidFill>
                <a:latin typeface="メイリオ"/>
                <a:ea typeface="メイリオ"/>
                <a:cs typeface="メイリオ"/>
              </a:rPr>
              <a:t>)</a:t>
            </a:r>
          </a:p>
          <a:p>
            <a:pPr algn="ctr"/>
            <a:r>
              <a:rPr lang="en-US" altLang="ja-JP" sz="1100" dirty="0">
                <a:solidFill>
                  <a:srgbClr val="404040"/>
                </a:solidFill>
                <a:latin typeface="メイリオ"/>
                <a:ea typeface="メイリオ"/>
                <a:cs typeface="メイリオ"/>
              </a:rPr>
              <a:t>Action</a:t>
            </a:r>
          </a:p>
        </p:txBody>
      </p:sp>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106471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39_AIDMA</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正方形/長方形 28">
            <a:extLst>
              <a:ext uri="{FF2B5EF4-FFF2-40B4-BE49-F238E27FC236}">
                <a16:creationId xmlns:a16="http://schemas.microsoft.com/office/drawing/2014/main" id="{F1F0799C-816C-AF4B-A510-08582800B939}"/>
              </a:ext>
            </a:extLst>
          </p:cNvPr>
          <p:cNvSpPr/>
          <p:nvPr/>
        </p:nvSpPr>
        <p:spPr>
          <a:xfrm>
            <a:off x="344814" y="1862763"/>
            <a:ext cx="9223899" cy="462749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10FF74B9-10B7-A745-B55E-B974D47C3E3F}"/>
              </a:ext>
            </a:extLst>
          </p:cNvPr>
          <p:cNvSpPr/>
          <p:nvPr/>
        </p:nvSpPr>
        <p:spPr>
          <a:xfrm>
            <a:off x="1852837" y="686422"/>
            <a:ext cx="7715876" cy="58038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13311657-1A0D-A248-A1B1-CB46472DA0C5}"/>
              </a:ext>
            </a:extLst>
          </p:cNvPr>
          <p:cNvSpPr txBox="1"/>
          <p:nvPr/>
        </p:nvSpPr>
        <p:spPr>
          <a:xfrm>
            <a:off x="1883148" y="1954367"/>
            <a:ext cx="1492775" cy="707886"/>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社会人になってから周辺でロードバイクに乗っている人が増え、興味を持ち始めている。</a:t>
            </a:r>
            <a:endParaRPr kumimoji="1" lang="en-US" altLang="ja-JP" sz="100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F0B9D7B0-5562-134F-A6FC-FA5C1AB895E5}"/>
              </a:ext>
            </a:extLst>
          </p:cNvPr>
          <p:cNvSpPr txBox="1"/>
          <p:nvPr/>
        </p:nvSpPr>
        <p:spPr>
          <a:xfrm>
            <a:off x="8050498" y="1954367"/>
            <a:ext cx="1492775" cy="636603"/>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自転車教室に参加し、ロードバイクの購入を決定する。</a:t>
            </a:r>
            <a:endParaRPr kumimoji="1" lang="en-US" altLang="ja-JP" sz="1000" dirty="0">
              <a:solidFill>
                <a:srgbClr val="404040"/>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986152A7-E2BF-6049-AB71-D84D5846AF22}"/>
              </a:ext>
            </a:extLst>
          </p:cNvPr>
          <p:cNvSpPr txBox="1"/>
          <p:nvPr/>
        </p:nvSpPr>
        <p:spPr>
          <a:xfrm>
            <a:off x="3424985" y="1954367"/>
            <a:ext cx="1492775" cy="861774"/>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近場の自転車販売店舗を探している。ネットで店舗やブランドを検索し、</a:t>
            </a:r>
            <a:r>
              <a:rPr lang="en-US" altLang="ja-JP" sz="1000" dirty="0">
                <a:solidFill>
                  <a:srgbClr val="404040"/>
                </a:solidFill>
                <a:latin typeface="メイリオ"/>
                <a:ea typeface="メイリオ"/>
                <a:cs typeface="メイリオ"/>
              </a:rPr>
              <a:t>A</a:t>
            </a:r>
            <a:r>
              <a:rPr lang="ja-JP" altLang="en-US" sz="1000" dirty="0">
                <a:solidFill>
                  <a:srgbClr val="404040"/>
                </a:solidFill>
                <a:latin typeface="メイリオ"/>
                <a:ea typeface="メイリオ"/>
                <a:cs typeface="メイリオ"/>
              </a:rPr>
              <a:t>社の店長ブログを発見。</a:t>
            </a:r>
            <a:endParaRPr kumimoji="1" lang="en-US" altLang="ja-JP" sz="1000" dirty="0">
              <a:solidFill>
                <a:srgbClr val="404040"/>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33E2DD3B-7791-7345-A3FF-CAE8FC03E826}"/>
              </a:ext>
            </a:extLst>
          </p:cNvPr>
          <p:cNvSpPr txBox="1"/>
          <p:nvPr/>
        </p:nvSpPr>
        <p:spPr>
          <a:xfrm>
            <a:off x="6508660" y="1954367"/>
            <a:ext cx="1492775" cy="861774"/>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ちょくちょく読んでいた</a:t>
            </a:r>
            <a:r>
              <a:rPr kumimoji="1" lang="en-US" altLang="ja-JP" sz="1000" dirty="0">
                <a:solidFill>
                  <a:srgbClr val="404040"/>
                </a:solidFill>
                <a:latin typeface="メイリオ"/>
                <a:ea typeface="メイリオ"/>
                <a:cs typeface="メイリオ"/>
              </a:rPr>
              <a:t>A</a:t>
            </a:r>
            <a:r>
              <a:rPr kumimoji="1" lang="ja-JP" altLang="en-US" sz="1000" dirty="0">
                <a:solidFill>
                  <a:srgbClr val="404040"/>
                </a:solidFill>
                <a:latin typeface="メイリオ"/>
                <a:ea typeface="メイリオ"/>
                <a:cs typeface="メイリオ"/>
              </a:rPr>
              <a:t>社の店長ブログで、自転車教室の日程が近づいていることを思い出す。</a:t>
            </a:r>
            <a:endParaRPr kumimoji="1" lang="en-US" altLang="ja-JP" sz="1000" dirty="0">
              <a:solidFill>
                <a:srgbClr val="404040"/>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3299F760-D644-0144-BEBC-B934C29348C0}"/>
              </a:ext>
            </a:extLst>
          </p:cNvPr>
          <p:cNvSpPr txBox="1"/>
          <p:nvPr/>
        </p:nvSpPr>
        <p:spPr>
          <a:xfrm>
            <a:off x="4966822" y="1954367"/>
            <a:ext cx="1492775" cy="707886"/>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初心者向けの教室を開催していることを知り、参加してみたいと考えている。</a:t>
            </a:r>
            <a:endParaRPr kumimoji="1" lang="en-US" altLang="ja-JP" sz="10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D5B3EA5B-D747-D542-9A06-1051B7120082}"/>
              </a:ext>
            </a:extLst>
          </p:cNvPr>
          <p:cNvSpPr txBox="1"/>
          <p:nvPr/>
        </p:nvSpPr>
        <p:spPr>
          <a:xfrm>
            <a:off x="3424985" y="3530606"/>
            <a:ext cx="1492775" cy="553998"/>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融通の利きそうな、個人経営の店舗が近所にあると嬉しい。</a:t>
            </a:r>
            <a:endParaRPr kumimoji="1" lang="en-US" altLang="ja-JP" sz="10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04E44ECD-4872-9A4D-979D-757A1C26649F}"/>
              </a:ext>
            </a:extLst>
          </p:cNvPr>
          <p:cNvSpPr txBox="1"/>
          <p:nvPr/>
        </p:nvSpPr>
        <p:spPr>
          <a:xfrm>
            <a:off x="1895413" y="3530606"/>
            <a:ext cx="1492775" cy="553998"/>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基本的な知識や価格やスペックなどの相場が知りたい。</a:t>
            </a:r>
            <a:endParaRPr kumimoji="1" lang="en-US" altLang="ja-JP" sz="100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E7318E94-A0BA-314A-AAD1-D956F5C93EA7}"/>
              </a:ext>
            </a:extLst>
          </p:cNvPr>
          <p:cNvSpPr txBox="1"/>
          <p:nvPr/>
        </p:nvSpPr>
        <p:spPr>
          <a:xfrm>
            <a:off x="4966822" y="3530606"/>
            <a:ext cx="1492775" cy="553998"/>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実際に体験ができるのが楽しみ。</a:t>
            </a:r>
            <a:r>
              <a:rPr lang="en-US" altLang="ja-JP" sz="1000" dirty="0">
                <a:solidFill>
                  <a:srgbClr val="404040"/>
                </a:solidFill>
                <a:latin typeface="メイリオ"/>
                <a:ea typeface="メイリオ"/>
                <a:cs typeface="メイリオ"/>
              </a:rPr>
              <a:t>1</a:t>
            </a:r>
            <a:r>
              <a:rPr lang="ja-JP" altLang="en-US" sz="1000" dirty="0">
                <a:solidFill>
                  <a:srgbClr val="404040"/>
                </a:solidFill>
                <a:latin typeface="メイリオ"/>
                <a:ea typeface="メイリオ"/>
                <a:cs typeface="メイリオ"/>
              </a:rPr>
              <a:t>人で参加するのがやや不安。</a:t>
            </a:r>
            <a:endParaRPr kumimoji="1" lang="en-US" altLang="ja-JP" sz="10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2974630D-8CC6-B64E-AEE4-A9A363434EB9}"/>
              </a:ext>
            </a:extLst>
          </p:cNvPr>
          <p:cNvSpPr txBox="1"/>
          <p:nvPr/>
        </p:nvSpPr>
        <p:spPr>
          <a:xfrm>
            <a:off x="1886652" y="5062649"/>
            <a:ext cx="1492775" cy="553998"/>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オススメ情報が載った</a:t>
            </a:r>
            <a:r>
              <a:rPr lang="en-US" altLang="ja-JP" sz="1000" dirty="0">
                <a:solidFill>
                  <a:srgbClr val="404040"/>
                </a:solidFill>
                <a:latin typeface="メイリオ"/>
                <a:ea typeface="メイリオ"/>
                <a:cs typeface="メイリオ"/>
              </a:rPr>
              <a:t>DM</a:t>
            </a:r>
            <a:r>
              <a:rPr lang="ja-JP" altLang="en-US" sz="1000" dirty="0">
                <a:solidFill>
                  <a:srgbClr val="404040"/>
                </a:solidFill>
                <a:latin typeface="メイリオ"/>
                <a:ea typeface="メイリオ"/>
                <a:cs typeface="メイリオ"/>
              </a:rPr>
              <a:t>の送付。初心者向け自転車ブログの紹介。</a:t>
            </a:r>
            <a:endParaRPr kumimoji="1" lang="en-US" altLang="ja-JP" sz="1000" dirty="0">
              <a:solidFill>
                <a:srgbClr val="404040"/>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F9B3CBD7-FD97-AF41-B556-7959D861B16C}"/>
              </a:ext>
            </a:extLst>
          </p:cNvPr>
          <p:cNvSpPr txBox="1"/>
          <p:nvPr/>
        </p:nvSpPr>
        <p:spPr>
          <a:xfrm>
            <a:off x="3419263" y="5056339"/>
            <a:ext cx="1492775" cy="707886"/>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大手メーカーではできない、比較情報</a:t>
            </a:r>
            <a:r>
              <a:rPr lang="ja-JP" altLang="en-US" sz="1000" dirty="0">
                <a:solidFill>
                  <a:srgbClr val="404040"/>
                </a:solidFill>
                <a:latin typeface="メイリオ"/>
                <a:ea typeface="メイリオ"/>
                <a:cs typeface="メイリオ"/>
              </a:rPr>
              <a:t>を配信</a:t>
            </a:r>
            <a:r>
              <a:rPr kumimoji="1" lang="ja-JP" altLang="en-US" sz="1000" dirty="0">
                <a:solidFill>
                  <a:srgbClr val="404040"/>
                </a:solidFill>
                <a:latin typeface="メイリオ"/>
                <a:ea typeface="メイリオ"/>
                <a:cs typeface="メイリオ"/>
              </a:rPr>
              <a:t>。無料相談会やお問い合わせフォームを設置。</a:t>
            </a:r>
            <a:endParaRPr kumimoji="1" lang="en-US" altLang="ja-JP" sz="10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DF4FA272-A13F-9B47-9000-524A58EDC1C3}"/>
              </a:ext>
            </a:extLst>
          </p:cNvPr>
          <p:cNvSpPr txBox="1"/>
          <p:nvPr/>
        </p:nvSpPr>
        <p:spPr>
          <a:xfrm>
            <a:off x="4961041" y="5056339"/>
            <a:ext cx="1492775" cy="707886"/>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初心者向けの試乗イベントの告知。過去の参加者の声紹介（</a:t>
            </a:r>
            <a:r>
              <a:rPr kumimoji="1" lang="en-US" altLang="ja-JP" sz="1000" dirty="0">
                <a:solidFill>
                  <a:srgbClr val="404040"/>
                </a:solidFill>
                <a:latin typeface="メイリオ"/>
                <a:ea typeface="メイリオ"/>
                <a:cs typeface="メイリオ"/>
              </a:rPr>
              <a:t>1</a:t>
            </a:r>
            <a:r>
              <a:rPr kumimoji="1" lang="ja-JP" altLang="en-US" sz="1000" dirty="0">
                <a:solidFill>
                  <a:srgbClr val="404040"/>
                </a:solidFill>
                <a:latin typeface="メイリオ"/>
                <a:ea typeface="メイリオ"/>
                <a:cs typeface="メイリオ"/>
              </a:rPr>
              <a:t>人参加社の声も入れる）。</a:t>
            </a:r>
            <a:endParaRPr kumimoji="1" lang="en-US" altLang="ja-JP" sz="10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AE8E1AA9-F07D-4E4B-8C67-9CF8FC6DDDF8}"/>
              </a:ext>
            </a:extLst>
          </p:cNvPr>
          <p:cNvSpPr txBox="1"/>
          <p:nvPr/>
        </p:nvSpPr>
        <p:spPr>
          <a:xfrm>
            <a:off x="6514441" y="3527757"/>
            <a:ext cx="1492775" cy="553998"/>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トレンドやお買い得情報はチェックしておきたい。</a:t>
            </a:r>
            <a:endParaRPr kumimoji="1" lang="en-US" altLang="ja-JP" sz="10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4AB1EE34-8131-EB4F-8E8D-9BEE1ED4C1DB}"/>
              </a:ext>
            </a:extLst>
          </p:cNvPr>
          <p:cNvSpPr txBox="1"/>
          <p:nvPr/>
        </p:nvSpPr>
        <p:spPr>
          <a:xfrm>
            <a:off x="6514441" y="5056339"/>
            <a:ext cx="1492775" cy="707886"/>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継続的なオススメ情報の配信。イベント開催の再告知。参加者特典の発表。</a:t>
            </a:r>
            <a:endParaRPr kumimoji="1" lang="en-US" altLang="ja-JP" sz="10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E87C14AE-94C2-EA4A-BEFC-91028D313701}"/>
              </a:ext>
            </a:extLst>
          </p:cNvPr>
          <p:cNvSpPr txBox="1"/>
          <p:nvPr/>
        </p:nvSpPr>
        <p:spPr>
          <a:xfrm>
            <a:off x="8044716" y="3533920"/>
            <a:ext cx="1492775" cy="707886"/>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イベントを楽しめるといいな。参加者特典が欲しい。気に入れば価格の相談</a:t>
            </a:r>
            <a:r>
              <a:rPr lang="ja-JP" altLang="en-US" sz="1000" dirty="0">
                <a:solidFill>
                  <a:srgbClr val="404040"/>
                </a:solidFill>
                <a:latin typeface="メイリオ"/>
                <a:ea typeface="メイリオ"/>
                <a:cs typeface="メイリオ"/>
              </a:rPr>
              <a:t>もしたい。</a:t>
            </a:r>
            <a:endParaRPr kumimoji="1" lang="en-US" altLang="ja-JP" sz="100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6CB3DFAE-8CF5-9A4E-95C8-88264BEF6DFA}"/>
              </a:ext>
            </a:extLst>
          </p:cNvPr>
          <p:cNvSpPr txBox="1"/>
          <p:nvPr/>
        </p:nvSpPr>
        <p:spPr>
          <a:xfrm>
            <a:off x="8054768" y="5045706"/>
            <a:ext cx="1492775" cy="636603"/>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イベントの実施。参加者限定割引券の作成と配布。</a:t>
            </a:r>
            <a:endParaRPr kumimoji="1" lang="en-US" altLang="ja-JP" sz="10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2148232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正方形/長方形 224">
            <a:extLst>
              <a:ext uri="{FF2B5EF4-FFF2-40B4-BE49-F238E27FC236}">
                <a16:creationId xmlns:a16="http://schemas.microsoft.com/office/drawing/2014/main" id="{665A6FA5-3CC8-C944-BE79-5776B0EDBC2E}"/>
              </a:ext>
            </a:extLst>
          </p:cNvPr>
          <p:cNvSpPr/>
          <p:nvPr/>
        </p:nvSpPr>
        <p:spPr>
          <a:xfrm>
            <a:off x="5180248" y="4298063"/>
            <a:ext cx="734126" cy="32163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9" name="正方形/長方形 208">
            <a:extLst>
              <a:ext uri="{FF2B5EF4-FFF2-40B4-BE49-F238E27FC236}">
                <a16:creationId xmlns:a16="http://schemas.microsoft.com/office/drawing/2014/main" id="{4DAC645E-A8C8-0245-A564-8CBE8481F716}"/>
              </a:ext>
            </a:extLst>
          </p:cNvPr>
          <p:cNvSpPr/>
          <p:nvPr/>
        </p:nvSpPr>
        <p:spPr>
          <a:xfrm>
            <a:off x="4435476" y="1826095"/>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3" name="正方形/長方形 212">
            <a:extLst>
              <a:ext uri="{FF2B5EF4-FFF2-40B4-BE49-F238E27FC236}">
                <a16:creationId xmlns:a16="http://schemas.microsoft.com/office/drawing/2014/main" id="{BFF08B45-175F-574C-8CE6-C80AE60226FE}"/>
              </a:ext>
            </a:extLst>
          </p:cNvPr>
          <p:cNvSpPr/>
          <p:nvPr/>
        </p:nvSpPr>
        <p:spPr>
          <a:xfrm>
            <a:off x="4435476" y="2135704"/>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7" name="正方形/長方形 216">
            <a:extLst>
              <a:ext uri="{FF2B5EF4-FFF2-40B4-BE49-F238E27FC236}">
                <a16:creationId xmlns:a16="http://schemas.microsoft.com/office/drawing/2014/main" id="{627C5A9A-5478-AC4A-A191-6C2B704033C6}"/>
              </a:ext>
            </a:extLst>
          </p:cNvPr>
          <p:cNvSpPr/>
          <p:nvPr/>
        </p:nvSpPr>
        <p:spPr>
          <a:xfrm>
            <a:off x="4435476" y="2445313"/>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1" name="正方形/長方形 220">
            <a:extLst>
              <a:ext uri="{FF2B5EF4-FFF2-40B4-BE49-F238E27FC236}">
                <a16:creationId xmlns:a16="http://schemas.microsoft.com/office/drawing/2014/main" id="{ED44051D-37F6-7947-A946-807DE5143389}"/>
              </a:ext>
            </a:extLst>
          </p:cNvPr>
          <p:cNvSpPr/>
          <p:nvPr/>
        </p:nvSpPr>
        <p:spPr>
          <a:xfrm>
            <a:off x="4435476" y="2754922"/>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3" name="正方形/長方形 272">
            <a:extLst>
              <a:ext uri="{FF2B5EF4-FFF2-40B4-BE49-F238E27FC236}">
                <a16:creationId xmlns:a16="http://schemas.microsoft.com/office/drawing/2014/main" id="{F9D91E26-6911-B247-83F3-003BBBE3B83E}"/>
              </a:ext>
            </a:extLst>
          </p:cNvPr>
          <p:cNvSpPr/>
          <p:nvPr/>
        </p:nvSpPr>
        <p:spPr>
          <a:xfrm>
            <a:off x="4083752" y="1515150"/>
            <a:ext cx="356765"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5" name="正方形/長方形 274">
            <a:extLst>
              <a:ext uri="{FF2B5EF4-FFF2-40B4-BE49-F238E27FC236}">
                <a16:creationId xmlns:a16="http://schemas.microsoft.com/office/drawing/2014/main" id="{97D0D4BF-7D1B-7848-B5D9-234A59647427}"/>
              </a:ext>
            </a:extLst>
          </p:cNvPr>
          <p:cNvSpPr/>
          <p:nvPr/>
        </p:nvSpPr>
        <p:spPr>
          <a:xfrm>
            <a:off x="4435476" y="3064531"/>
            <a:ext cx="553933" cy="32069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5" name="正方形/長方形 264">
            <a:extLst>
              <a:ext uri="{FF2B5EF4-FFF2-40B4-BE49-F238E27FC236}">
                <a16:creationId xmlns:a16="http://schemas.microsoft.com/office/drawing/2014/main" id="{4FD50C17-12D1-2B4B-9C96-E30B23689C8F}"/>
              </a:ext>
            </a:extLst>
          </p:cNvPr>
          <p:cNvSpPr/>
          <p:nvPr/>
        </p:nvSpPr>
        <p:spPr>
          <a:xfrm>
            <a:off x="9395676" y="6179310"/>
            <a:ext cx="183525" cy="310915"/>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6" name="正方形/長方形 265">
            <a:extLst>
              <a:ext uri="{FF2B5EF4-FFF2-40B4-BE49-F238E27FC236}">
                <a16:creationId xmlns:a16="http://schemas.microsoft.com/office/drawing/2014/main" id="{99846188-407F-B749-BCF7-522245510D54}"/>
              </a:ext>
            </a:extLst>
          </p:cNvPr>
          <p:cNvSpPr/>
          <p:nvPr/>
        </p:nvSpPr>
        <p:spPr>
          <a:xfrm>
            <a:off x="6275761" y="4949740"/>
            <a:ext cx="3119915" cy="29138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7" name="正方形/長方形 266">
            <a:extLst>
              <a:ext uri="{FF2B5EF4-FFF2-40B4-BE49-F238E27FC236}">
                <a16:creationId xmlns:a16="http://schemas.microsoft.com/office/drawing/2014/main" id="{0749ADE4-992E-7C45-81D6-E3EEFE5AF203}"/>
              </a:ext>
            </a:extLst>
          </p:cNvPr>
          <p:cNvSpPr/>
          <p:nvPr/>
        </p:nvSpPr>
        <p:spPr>
          <a:xfrm>
            <a:off x="6826335" y="5558636"/>
            <a:ext cx="2569341" cy="31094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8" name="正方形/長方形 267">
            <a:extLst>
              <a:ext uri="{FF2B5EF4-FFF2-40B4-BE49-F238E27FC236}">
                <a16:creationId xmlns:a16="http://schemas.microsoft.com/office/drawing/2014/main" id="{34215B6E-164D-1E41-BA69-74C9D2C5C88C}"/>
              </a:ext>
            </a:extLst>
          </p:cNvPr>
          <p:cNvSpPr/>
          <p:nvPr/>
        </p:nvSpPr>
        <p:spPr>
          <a:xfrm>
            <a:off x="5908713" y="4634366"/>
            <a:ext cx="3129322" cy="31537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0" name="正方形/長方形 269">
            <a:extLst>
              <a:ext uri="{FF2B5EF4-FFF2-40B4-BE49-F238E27FC236}">
                <a16:creationId xmlns:a16="http://schemas.microsoft.com/office/drawing/2014/main" id="{2134F816-7B90-ED40-8C81-8495C170C7FF}"/>
              </a:ext>
            </a:extLst>
          </p:cNvPr>
          <p:cNvSpPr/>
          <p:nvPr/>
        </p:nvSpPr>
        <p:spPr>
          <a:xfrm>
            <a:off x="6275762" y="5241125"/>
            <a:ext cx="559979" cy="32163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1" name="正方形/長方形 270">
            <a:extLst>
              <a:ext uri="{FF2B5EF4-FFF2-40B4-BE49-F238E27FC236}">
                <a16:creationId xmlns:a16="http://schemas.microsoft.com/office/drawing/2014/main" id="{99D775B1-A76C-C341-9B6D-1AD02DAE2E1C}"/>
              </a:ext>
            </a:extLst>
          </p:cNvPr>
          <p:cNvSpPr/>
          <p:nvPr/>
        </p:nvSpPr>
        <p:spPr>
          <a:xfrm>
            <a:off x="4999620" y="3687338"/>
            <a:ext cx="909092"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2" name="正方形/長方形 271">
            <a:extLst>
              <a:ext uri="{FF2B5EF4-FFF2-40B4-BE49-F238E27FC236}">
                <a16:creationId xmlns:a16="http://schemas.microsoft.com/office/drawing/2014/main" id="{DF7CC66E-02C1-EC4A-8D04-4CACC9953719}"/>
              </a:ext>
            </a:extLst>
          </p:cNvPr>
          <p:cNvSpPr/>
          <p:nvPr/>
        </p:nvSpPr>
        <p:spPr>
          <a:xfrm>
            <a:off x="5178127" y="3997358"/>
            <a:ext cx="734126" cy="32163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1F8B23CB-1246-2B4E-8128-C880009BBB9E}"/>
              </a:ext>
            </a:extLst>
          </p:cNvPr>
          <p:cNvSpPr/>
          <p:nvPr/>
        </p:nvSpPr>
        <p:spPr>
          <a:xfrm>
            <a:off x="341280" y="5879494"/>
            <a:ext cx="1974931" cy="31092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87528F03-5C5C-3142-BDE6-544BB144E869}"/>
              </a:ext>
            </a:extLst>
          </p:cNvPr>
          <p:cNvSpPr/>
          <p:nvPr/>
        </p:nvSpPr>
        <p:spPr>
          <a:xfrm>
            <a:off x="341280" y="1204224"/>
            <a:ext cx="1974931" cy="31092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AC1FDCB8-4418-7D49-AC1F-EE6A3BE437A4}"/>
              </a:ext>
            </a:extLst>
          </p:cNvPr>
          <p:cNvSpPr/>
          <p:nvPr/>
        </p:nvSpPr>
        <p:spPr>
          <a:xfrm>
            <a:off x="351537" y="3380803"/>
            <a:ext cx="1974931" cy="31092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9828D052-5875-AD44-B0D9-DB0B160E3899}"/>
              </a:ext>
            </a:extLst>
          </p:cNvPr>
          <p:cNvSpPr txBox="1"/>
          <p:nvPr/>
        </p:nvSpPr>
        <p:spPr>
          <a:xfrm>
            <a:off x="427114" y="1251435"/>
            <a:ext cx="1803268" cy="224524"/>
          </a:xfrm>
          <a:prstGeom prst="rect">
            <a:avLst/>
          </a:prstGeom>
          <a:noFill/>
        </p:spPr>
        <p:txBody>
          <a:bodyPr wrap="square" rtlCol="0">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イベント企画の内容設計</a:t>
            </a:r>
          </a:p>
        </p:txBody>
      </p:sp>
      <p:sp>
        <p:nvSpPr>
          <p:cNvPr id="132" name="テキスト ボックス 131">
            <a:extLst>
              <a:ext uri="{FF2B5EF4-FFF2-40B4-BE49-F238E27FC236}">
                <a16:creationId xmlns:a16="http://schemas.microsoft.com/office/drawing/2014/main" id="{D9B8E797-29E4-304F-A29E-7908D954C979}"/>
              </a:ext>
            </a:extLst>
          </p:cNvPr>
          <p:cNvSpPr txBox="1"/>
          <p:nvPr/>
        </p:nvSpPr>
        <p:spPr>
          <a:xfrm>
            <a:off x="427114" y="1562377"/>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現状分析</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3" name="テキスト ボックス 132">
            <a:extLst>
              <a:ext uri="{FF2B5EF4-FFF2-40B4-BE49-F238E27FC236}">
                <a16:creationId xmlns:a16="http://schemas.microsoft.com/office/drawing/2014/main" id="{CC4ABA87-29E9-F441-8EE8-AD684A2A8B2C}"/>
              </a:ext>
            </a:extLst>
          </p:cNvPr>
          <p:cNvSpPr txBox="1"/>
          <p:nvPr/>
        </p:nvSpPr>
        <p:spPr>
          <a:xfrm>
            <a:off x="427114" y="1873319"/>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コンセプト・ターゲット決定</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4" name="テキスト ボックス 133">
            <a:extLst>
              <a:ext uri="{FF2B5EF4-FFF2-40B4-BE49-F238E27FC236}">
                <a16:creationId xmlns:a16="http://schemas.microsoft.com/office/drawing/2014/main" id="{F33FCAD0-9018-B44D-BF96-C473AAAAA906}"/>
              </a:ext>
            </a:extLst>
          </p:cNvPr>
          <p:cNvSpPr txBox="1"/>
          <p:nvPr/>
        </p:nvSpPr>
        <p:spPr>
          <a:xfrm>
            <a:off x="427114" y="2184261"/>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プログラム設計</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5" name="テキスト ボックス 134">
            <a:extLst>
              <a:ext uri="{FF2B5EF4-FFF2-40B4-BE49-F238E27FC236}">
                <a16:creationId xmlns:a16="http://schemas.microsoft.com/office/drawing/2014/main" id="{3C14D3F1-5C23-BB42-8F86-E15CD336E086}"/>
              </a:ext>
            </a:extLst>
          </p:cNvPr>
          <p:cNvSpPr txBox="1"/>
          <p:nvPr/>
        </p:nvSpPr>
        <p:spPr>
          <a:xfrm>
            <a:off x="427114" y="2495203"/>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顧客</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DB</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の抽出</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6" name="テキスト ボックス 135">
            <a:extLst>
              <a:ext uri="{FF2B5EF4-FFF2-40B4-BE49-F238E27FC236}">
                <a16:creationId xmlns:a16="http://schemas.microsoft.com/office/drawing/2014/main" id="{3AD3794B-B755-D244-BFA6-4C8A582580C7}"/>
              </a:ext>
            </a:extLst>
          </p:cNvPr>
          <p:cNvSpPr txBox="1"/>
          <p:nvPr/>
        </p:nvSpPr>
        <p:spPr>
          <a:xfrm>
            <a:off x="427114" y="2806145"/>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告知ツールの概要設計</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7" name="テキスト ボックス 136">
            <a:extLst>
              <a:ext uri="{FF2B5EF4-FFF2-40B4-BE49-F238E27FC236}">
                <a16:creationId xmlns:a16="http://schemas.microsoft.com/office/drawing/2014/main" id="{F08B9466-6061-0A46-B957-A0C88FC0D03E}"/>
              </a:ext>
            </a:extLst>
          </p:cNvPr>
          <p:cNvSpPr txBox="1"/>
          <p:nvPr/>
        </p:nvSpPr>
        <p:spPr>
          <a:xfrm>
            <a:off x="427114" y="3117087"/>
            <a:ext cx="1803268" cy="224524"/>
          </a:xfrm>
          <a:prstGeom prst="rect">
            <a:avLst/>
          </a:prstGeom>
          <a:noFill/>
        </p:spPr>
        <p:txBody>
          <a:bodyPr wrap="square" rtlCol="0">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簡易企画書への落とし込み</a:t>
            </a:r>
          </a:p>
        </p:txBody>
      </p:sp>
      <p:sp>
        <p:nvSpPr>
          <p:cNvPr id="138" name="テキスト ボックス 137">
            <a:extLst>
              <a:ext uri="{FF2B5EF4-FFF2-40B4-BE49-F238E27FC236}">
                <a16:creationId xmlns:a16="http://schemas.microsoft.com/office/drawing/2014/main" id="{802D2CCC-0E7E-2A40-8AA3-526928DEC8E0}"/>
              </a:ext>
            </a:extLst>
          </p:cNvPr>
          <p:cNvSpPr txBox="1"/>
          <p:nvPr/>
        </p:nvSpPr>
        <p:spPr>
          <a:xfrm>
            <a:off x="427114" y="3428029"/>
            <a:ext cx="1803268" cy="224524"/>
          </a:xfrm>
          <a:prstGeom prst="rect">
            <a:avLst/>
          </a:prstGeom>
          <a:noFill/>
        </p:spPr>
        <p:txBody>
          <a:bodyPr wrap="square" rtlCol="0">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広報・集客</a:t>
            </a:r>
          </a:p>
        </p:txBody>
      </p:sp>
      <p:sp>
        <p:nvSpPr>
          <p:cNvPr id="139" name="テキスト ボックス 138">
            <a:extLst>
              <a:ext uri="{FF2B5EF4-FFF2-40B4-BE49-F238E27FC236}">
                <a16:creationId xmlns:a16="http://schemas.microsoft.com/office/drawing/2014/main" id="{73B76449-4D0E-814D-866C-23A392EFB902}"/>
              </a:ext>
            </a:extLst>
          </p:cNvPr>
          <p:cNvSpPr txBox="1"/>
          <p:nvPr/>
        </p:nvSpPr>
        <p:spPr>
          <a:xfrm>
            <a:off x="427114" y="3738971"/>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告知・申し込みサイトの制作</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0" name="テキスト ボックス 139">
            <a:extLst>
              <a:ext uri="{FF2B5EF4-FFF2-40B4-BE49-F238E27FC236}">
                <a16:creationId xmlns:a16="http://schemas.microsoft.com/office/drawing/2014/main" id="{C8D64F93-D7BB-C24F-A260-25E44C0FC5CB}"/>
              </a:ext>
            </a:extLst>
          </p:cNvPr>
          <p:cNvSpPr txBox="1"/>
          <p:nvPr/>
        </p:nvSpPr>
        <p:spPr>
          <a:xfrm>
            <a:off x="427114" y="4049914"/>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チラシ作成</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1" name="テキスト ボックス 140">
            <a:extLst>
              <a:ext uri="{FF2B5EF4-FFF2-40B4-BE49-F238E27FC236}">
                <a16:creationId xmlns:a16="http://schemas.microsoft.com/office/drawing/2014/main" id="{9A644FC2-BCC7-4849-9B2B-230BD51A7892}"/>
              </a:ext>
            </a:extLst>
          </p:cNvPr>
          <p:cNvSpPr txBox="1"/>
          <p:nvPr/>
        </p:nvSpPr>
        <p:spPr>
          <a:xfrm>
            <a:off x="427114" y="4360855"/>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情報配信用コンテンツの作成</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2" name="テキスト ボックス 141">
            <a:extLst>
              <a:ext uri="{FF2B5EF4-FFF2-40B4-BE49-F238E27FC236}">
                <a16:creationId xmlns:a16="http://schemas.microsoft.com/office/drawing/2014/main" id="{B4F38488-38E8-6940-A24B-4B4E4EC5756D}"/>
              </a:ext>
            </a:extLst>
          </p:cNvPr>
          <p:cNvSpPr txBox="1"/>
          <p:nvPr/>
        </p:nvSpPr>
        <p:spPr>
          <a:xfrm>
            <a:off x="427114" y="4671797"/>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メールマガジンの配信</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3" name="テキスト ボックス 142">
            <a:extLst>
              <a:ext uri="{FF2B5EF4-FFF2-40B4-BE49-F238E27FC236}">
                <a16:creationId xmlns:a16="http://schemas.microsoft.com/office/drawing/2014/main" id="{3B1C0FA9-EBFD-394D-BA1A-4ABED673387F}"/>
              </a:ext>
            </a:extLst>
          </p:cNvPr>
          <p:cNvSpPr txBox="1"/>
          <p:nvPr/>
        </p:nvSpPr>
        <p:spPr>
          <a:xfrm>
            <a:off x="427114" y="4982739"/>
            <a:ext cx="1803268" cy="224524"/>
          </a:xfrm>
          <a:prstGeom prst="rect">
            <a:avLst/>
          </a:prstGeom>
          <a:noFill/>
        </p:spPr>
        <p:txBody>
          <a:bodyPr wrap="square" rtlCol="0">
            <a:spAutoFit/>
          </a:bodyPr>
          <a:lstStyle/>
          <a:p>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SNS</a:t>
            </a: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の情報配信</a:t>
            </a:r>
          </a:p>
        </p:txBody>
      </p:sp>
      <p:sp>
        <p:nvSpPr>
          <p:cNvPr id="144" name="テキスト ボックス 143">
            <a:extLst>
              <a:ext uri="{FF2B5EF4-FFF2-40B4-BE49-F238E27FC236}">
                <a16:creationId xmlns:a16="http://schemas.microsoft.com/office/drawing/2014/main" id="{47768FA1-E73A-D745-BDF7-5346CE3EBE5B}"/>
              </a:ext>
            </a:extLst>
          </p:cNvPr>
          <p:cNvSpPr txBox="1"/>
          <p:nvPr/>
        </p:nvSpPr>
        <p:spPr>
          <a:xfrm>
            <a:off x="427114" y="5293681"/>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チラシ配布（協力店舗）</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5" name="テキスト ボックス 144">
            <a:extLst>
              <a:ext uri="{FF2B5EF4-FFF2-40B4-BE49-F238E27FC236}">
                <a16:creationId xmlns:a16="http://schemas.microsoft.com/office/drawing/2014/main" id="{9511B1AB-8089-2242-9C1F-F63586F5A3EA}"/>
              </a:ext>
            </a:extLst>
          </p:cNvPr>
          <p:cNvSpPr txBox="1"/>
          <p:nvPr/>
        </p:nvSpPr>
        <p:spPr>
          <a:xfrm>
            <a:off x="427114" y="5604624"/>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チラシ配布（駅前）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7" name="テキスト ボックス 206">
            <a:extLst>
              <a:ext uri="{FF2B5EF4-FFF2-40B4-BE49-F238E27FC236}">
                <a16:creationId xmlns:a16="http://schemas.microsoft.com/office/drawing/2014/main" id="{B63DA557-DD7A-6A4C-A3D7-987C25A30305}"/>
              </a:ext>
            </a:extLst>
          </p:cNvPr>
          <p:cNvSpPr txBox="1"/>
          <p:nvPr/>
        </p:nvSpPr>
        <p:spPr>
          <a:xfrm>
            <a:off x="427114" y="5922888"/>
            <a:ext cx="1803268" cy="224524"/>
          </a:xfrm>
          <a:prstGeom prst="rect">
            <a:avLst/>
          </a:prstGeom>
          <a:noFill/>
        </p:spPr>
        <p:txBody>
          <a:bodyPr wrap="square" rtlCol="0">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イベント運営</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8" name="テキスト ボックス 207">
            <a:extLst>
              <a:ext uri="{FF2B5EF4-FFF2-40B4-BE49-F238E27FC236}">
                <a16:creationId xmlns:a16="http://schemas.microsoft.com/office/drawing/2014/main" id="{8A2B9508-1C42-424A-8D94-A446E5AA45F5}"/>
              </a:ext>
            </a:extLst>
          </p:cNvPr>
          <p:cNvSpPr txBox="1"/>
          <p:nvPr/>
        </p:nvSpPr>
        <p:spPr>
          <a:xfrm>
            <a:off x="427114" y="6226521"/>
            <a:ext cx="1803268" cy="224524"/>
          </a:xfrm>
          <a:prstGeom prst="rect">
            <a:avLst/>
          </a:prstGeom>
          <a:noFill/>
        </p:spPr>
        <p:txBody>
          <a:bodyPr wrap="square" rtlCol="0">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イベント当日運営</a:t>
            </a: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（詳細別添）</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78" name="直線コネクタ 77">
            <a:extLst>
              <a:ext uri="{FF2B5EF4-FFF2-40B4-BE49-F238E27FC236}">
                <a16:creationId xmlns:a16="http://schemas.microsoft.com/office/drawing/2014/main" id="{2EA29AA4-9036-5F4A-8545-69563CB544CD}"/>
              </a:ext>
            </a:extLst>
          </p:cNvPr>
          <p:cNvCxnSpPr/>
          <p:nvPr/>
        </p:nvCxnSpPr>
        <p:spPr>
          <a:xfrm>
            <a:off x="4067358" y="151516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9" name="直線コネクタ 78">
            <a:extLst>
              <a:ext uri="{FF2B5EF4-FFF2-40B4-BE49-F238E27FC236}">
                <a16:creationId xmlns:a16="http://schemas.microsoft.com/office/drawing/2014/main" id="{AED66E5A-C348-D544-A8CB-65E15C708B9A}"/>
              </a:ext>
            </a:extLst>
          </p:cNvPr>
          <p:cNvCxnSpPr/>
          <p:nvPr/>
        </p:nvCxnSpPr>
        <p:spPr>
          <a:xfrm>
            <a:off x="4067358" y="182610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0" name="直線コネクタ 79">
            <a:extLst>
              <a:ext uri="{FF2B5EF4-FFF2-40B4-BE49-F238E27FC236}">
                <a16:creationId xmlns:a16="http://schemas.microsoft.com/office/drawing/2014/main" id="{06EBBD3A-94C7-564C-A009-30730CECD161}"/>
              </a:ext>
            </a:extLst>
          </p:cNvPr>
          <p:cNvCxnSpPr/>
          <p:nvPr/>
        </p:nvCxnSpPr>
        <p:spPr>
          <a:xfrm>
            <a:off x="4067358" y="213705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直線コネクタ 80">
            <a:extLst>
              <a:ext uri="{FF2B5EF4-FFF2-40B4-BE49-F238E27FC236}">
                <a16:creationId xmlns:a16="http://schemas.microsoft.com/office/drawing/2014/main" id="{58A9F770-FD3F-0249-AE4B-9F8D5DF4AD42}"/>
              </a:ext>
            </a:extLst>
          </p:cNvPr>
          <p:cNvCxnSpPr/>
          <p:nvPr/>
        </p:nvCxnSpPr>
        <p:spPr>
          <a:xfrm>
            <a:off x="4067358" y="2447992"/>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2" name="直線コネクタ 81">
            <a:extLst>
              <a:ext uri="{FF2B5EF4-FFF2-40B4-BE49-F238E27FC236}">
                <a16:creationId xmlns:a16="http://schemas.microsoft.com/office/drawing/2014/main" id="{60D8AF81-6DE4-4540-9CD8-98DFFC2B8894}"/>
              </a:ext>
            </a:extLst>
          </p:cNvPr>
          <p:cNvCxnSpPr/>
          <p:nvPr/>
        </p:nvCxnSpPr>
        <p:spPr>
          <a:xfrm>
            <a:off x="4067358" y="2758934"/>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3" name="直線コネクタ 82">
            <a:extLst>
              <a:ext uri="{FF2B5EF4-FFF2-40B4-BE49-F238E27FC236}">
                <a16:creationId xmlns:a16="http://schemas.microsoft.com/office/drawing/2014/main" id="{E2998B69-B75E-9048-AD43-566F368765DA}"/>
              </a:ext>
            </a:extLst>
          </p:cNvPr>
          <p:cNvCxnSpPr/>
          <p:nvPr/>
        </p:nvCxnSpPr>
        <p:spPr>
          <a:xfrm>
            <a:off x="4067358" y="306987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10F6A6C8-647B-4248-A720-F34311143357}"/>
              </a:ext>
            </a:extLst>
          </p:cNvPr>
          <p:cNvCxnSpPr/>
          <p:nvPr/>
        </p:nvCxnSpPr>
        <p:spPr>
          <a:xfrm>
            <a:off x="4067358" y="338081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5" name="直線コネクタ 84">
            <a:extLst>
              <a:ext uri="{FF2B5EF4-FFF2-40B4-BE49-F238E27FC236}">
                <a16:creationId xmlns:a16="http://schemas.microsoft.com/office/drawing/2014/main" id="{67360B51-07FB-0145-80B2-B6CC819C1EFE}"/>
              </a:ext>
            </a:extLst>
          </p:cNvPr>
          <p:cNvCxnSpPr/>
          <p:nvPr/>
        </p:nvCxnSpPr>
        <p:spPr>
          <a:xfrm>
            <a:off x="4067358" y="369176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F91D6925-8C06-FB4F-A8D4-51624642B0C6}"/>
              </a:ext>
            </a:extLst>
          </p:cNvPr>
          <p:cNvCxnSpPr/>
          <p:nvPr/>
        </p:nvCxnSpPr>
        <p:spPr>
          <a:xfrm>
            <a:off x="4067358" y="400270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CD83B22E-197D-944E-9C35-9303D7FEBD6D}"/>
              </a:ext>
            </a:extLst>
          </p:cNvPr>
          <p:cNvCxnSpPr/>
          <p:nvPr/>
        </p:nvCxnSpPr>
        <p:spPr>
          <a:xfrm>
            <a:off x="4067358" y="431364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B1354404-CFBB-8E40-9D77-79BAA0080E65}"/>
              </a:ext>
            </a:extLst>
          </p:cNvPr>
          <p:cNvCxnSpPr/>
          <p:nvPr/>
        </p:nvCxnSpPr>
        <p:spPr>
          <a:xfrm>
            <a:off x="4067358" y="4624586"/>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9" name="直線コネクタ 88">
            <a:extLst>
              <a:ext uri="{FF2B5EF4-FFF2-40B4-BE49-F238E27FC236}">
                <a16:creationId xmlns:a16="http://schemas.microsoft.com/office/drawing/2014/main" id="{7C9F9736-5FDF-1842-8AE4-A7C684631E48}"/>
              </a:ext>
            </a:extLst>
          </p:cNvPr>
          <p:cNvCxnSpPr/>
          <p:nvPr/>
        </p:nvCxnSpPr>
        <p:spPr>
          <a:xfrm>
            <a:off x="4067358" y="493552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0" name="直線コネクタ 89">
            <a:extLst>
              <a:ext uri="{FF2B5EF4-FFF2-40B4-BE49-F238E27FC236}">
                <a16:creationId xmlns:a16="http://schemas.microsoft.com/office/drawing/2014/main" id="{E95906FF-B9D8-BF48-8C0A-A95BE6BDE64A}"/>
              </a:ext>
            </a:extLst>
          </p:cNvPr>
          <p:cNvCxnSpPr/>
          <p:nvPr/>
        </p:nvCxnSpPr>
        <p:spPr>
          <a:xfrm>
            <a:off x="4067358" y="524647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1" name="直線コネクタ 90">
            <a:extLst>
              <a:ext uri="{FF2B5EF4-FFF2-40B4-BE49-F238E27FC236}">
                <a16:creationId xmlns:a16="http://schemas.microsoft.com/office/drawing/2014/main" id="{923825C0-7EBB-D74D-88B8-86FDD2473F13}"/>
              </a:ext>
            </a:extLst>
          </p:cNvPr>
          <p:cNvCxnSpPr/>
          <p:nvPr/>
        </p:nvCxnSpPr>
        <p:spPr>
          <a:xfrm>
            <a:off x="4067358" y="555741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2" name="直線コネクタ 91">
            <a:extLst>
              <a:ext uri="{FF2B5EF4-FFF2-40B4-BE49-F238E27FC236}">
                <a16:creationId xmlns:a16="http://schemas.microsoft.com/office/drawing/2014/main" id="{8EFBCC03-4B5E-2647-B034-7E69BBB80CAB}"/>
              </a:ext>
            </a:extLst>
          </p:cNvPr>
          <p:cNvCxnSpPr/>
          <p:nvPr/>
        </p:nvCxnSpPr>
        <p:spPr>
          <a:xfrm>
            <a:off x="4067358" y="586835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3" name="直線コネクタ 92">
            <a:extLst>
              <a:ext uri="{FF2B5EF4-FFF2-40B4-BE49-F238E27FC236}">
                <a16:creationId xmlns:a16="http://schemas.microsoft.com/office/drawing/2014/main" id="{198EFBBD-F01C-9641-AA34-B656B55D6610}"/>
              </a:ext>
            </a:extLst>
          </p:cNvPr>
          <p:cNvCxnSpPr/>
          <p:nvPr/>
        </p:nvCxnSpPr>
        <p:spPr>
          <a:xfrm>
            <a:off x="4067358" y="617929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7" name="正方形/長方形 96">
            <a:extLst>
              <a:ext uri="{FF2B5EF4-FFF2-40B4-BE49-F238E27FC236}">
                <a16:creationId xmlns:a16="http://schemas.microsoft.com/office/drawing/2014/main" id="{CC571C04-5750-004B-852B-7A8A65DEB2C0}"/>
              </a:ext>
            </a:extLst>
          </p:cNvPr>
          <p:cNvSpPr/>
          <p:nvPr/>
        </p:nvSpPr>
        <p:spPr>
          <a:xfrm>
            <a:off x="330983" y="686422"/>
            <a:ext cx="9237965" cy="51780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A1EDF5E1-CA1B-4E4B-BD9D-7DDD3E8544E2}"/>
              </a:ext>
            </a:extLst>
          </p:cNvPr>
          <p:cNvCxnSpPr/>
          <p:nvPr/>
        </p:nvCxnSpPr>
        <p:spPr>
          <a:xfrm>
            <a:off x="330983" y="1515168"/>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C014316B-D81A-F749-8A97-E2161B9B2AD5}"/>
              </a:ext>
            </a:extLst>
          </p:cNvPr>
          <p:cNvCxnSpPr/>
          <p:nvPr/>
        </p:nvCxnSpPr>
        <p:spPr>
          <a:xfrm>
            <a:off x="330983" y="1826111"/>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C9B4D2F0-AE6C-3641-AF7B-69096DE36821}"/>
              </a:ext>
            </a:extLst>
          </p:cNvPr>
          <p:cNvCxnSpPr/>
          <p:nvPr/>
        </p:nvCxnSpPr>
        <p:spPr>
          <a:xfrm>
            <a:off x="330983" y="2137053"/>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6" name="直線コネクタ 105">
            <a:extLst>
              <a:ext uri="{FF2B5EF4-FFF2-40B4-BE49-F238E27FC236}">
                <a16:creationId xmlns:a16="http://schemas.microsoft.com/office/drawing/2014/main" id="{0F346413-C919-004A-9A4C-907EDCAA98BA}"/>
              </a:ext>
            </a:extLst>
          </p:cNvPr>
          <p:cNvCxnSpPr/>
          <p:nvPr/>
        </p:nvCxnSpPr>
        <p:spPr>
          <a:xfrm>
            <a:off x="330983" y="244799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7" name="直線コネクタ 106">
            <a:extLst>
              <a:ext uri="{FF2B5EF4-FFF2-40B4-BE49-F238E27FC236}">
                <a16:creationId xmlns:a16="http://schemas.microsoft.com/office/drawing/2014/main" id="{B0421307-7318-A24E-9327-82B3612431FE}"/>
              </a:ext>
            </a:extLst>
          </p:cNvPr>
          <p:cNvCxnSpPr/>
          <p:nvPr/>
        </p:nvCxnSpPr>
        <p:spPr>
          <a:xfrm>
            <a:off x="330983" y="275893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8" name="直線コネクタ 107">
            <a:extLst>
              <a:ext uri="{FF2B5EF4-FFF2-40B4-BE49-F238E27FC236}">
                <a16:creationId xmlns:a16="http://schemas.microsoft.com/office/drawing/2014/main" id="{25DB630F-6DC7-6249-AA1A-BF33CFE709A1}"/>
              </a:ext>
            </a:extLst>
          </p:cNvPr>
          <p:cNvCxnSpPr/>
          <p:nvPr/>
        </p:nvCxnSpPr>
        <p:spPr>
          <a:xfrm>
            <a:off x="330983" y="306988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9" name="直線コネクタ 108">
            <a:extLst>
              <a:ext uri="{FF2B5EF4-FFF2-40B4-BE49-F238E27FC236}">
                <a16:creationId xmlns:a16="http://schemas.microsoft.com/office/drawing/2014/main" id="{37C0DB6C-F0A5-9741-A4E4-F218D6CF7FBD}"/>
              </a:ext>
            </a:extLst>
          </p:cNvPr>
          <p:cNvCxnSpPr/>
          <p:nvPr/>
        </p:nvCxnSpPr>
        <p:spPr>
          <a:xfrm>
            <a:off x="330983" y="3380825"/>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2784945C-2984-D14D-8CE1-2A162CF795F7}"/>
              </a:ext>
            </a:extLst>
          </p:cNvPr>
          <p:cNvCxnSpPr/>
          <p:nvPr/>
        </p:nvCxnSpPr>
        <p:spPr>
          <a:xfrm>
            <a:off x="330983" y="369176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1" name="直線コネクタ 110">
            <a:extLst>
              <a:ext uri="{FF2B5EF4-FFF2-40B4-BE49-F238E27FC236}">
                <a16:creationId xmlns:a16="http://schemas.microsoft.com/office/drawing/2014/main" id="{EBD5CDB8-815C-D440-A733-EE288EF9727D}"/>
              </a:ext>
            </a:extLst>
          </p:cNvPr>
          <p:cNvCxnSpPr/>
          <p:nvPr/>
        </p:nvCxnSpPr>
        <p:spPr>
          <a:xfrm>
            <a:off x="330983" y="4002711"/>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2" name="直線コネクタ 111">
            <a:extLst>
              <a:ext uri="{FF2B5EF4-FFF2-40B4-BE49-F238E27FC236}">
                <a16:creationId xmlns:a16="http://schemas.microsoft.com/office/drawing/2014/main" id="{B727CF3A-2E00-9448-8889-937E81C7C9C5}"/>
              </a:ext>
            </a:extLst>
          </p:cNvPr>
          <p:cNvCxnSpPr/>
          <p:nvPr/>
        </p:nvCxnSpPr>
        <p:spPr>
          <a:xfrm>
            <a:off x="330983" y="4313654"/>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0F8BF966-2B3D-0A40-92F6-6519FF36188D}"/>
              </a:ext>
            </a:extLst>
          </p:cNvPr>
          <p:cNvCxnSpPr/>
          <p:nvPr/>
        </p:nvCxnSpPr>
        <p:spPr>
          <a:xfrm>
            <a:off x="330983" y="4624597"/>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3A7D3EE5-E711-4843-A4B6-057F1CAAEF6A}"/>
              </a:ext>
            </a:extLst>
          </p:cNvPr>
          <p:cNvCxnSpPr/>
          <p:nvPr/>
        </p:nvCxnSpPr>
        <p:spPr>
          <a:xfrm>
            <a:off x="330983" y="4935540"/>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5" name="直線コネクタ 114">
            <a:extLst>
              <a:ext uri="{FF2B5EF4-FFF2-40B4-BE49-F238E27FC236}">
                <a16:creationId xmlns:a16="http://schemas.microsoft.com/office/drawing/2014/main" id="{08A4D1BE-A281-AF46-BE6B-67F6286E762E}"/>
              </a:ext>
            </a:extLst>
          </p:cNvPr>
          <p:cNvCxnSpPr/>
          <p:nvPr/>
        </p:nvCxnSpPr>
        <p:spPr>
          <a:xfrm>
            <a:off x="330983" y="5246483"/>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6" name="直線コネクタ 115">
            <a:extLst>
              <a:ext uri="{FF2B5EF4-FFF2-40B4-BE49-F238E27FC236}">
                <a16:creationId xmlns:a16="http://schemas.microsoft.com/office/drawing/2014/main" id="{AF84935E-70FC-EB4A-9C52-57A9726B1755}"/>
              </a:ext>
            </a:extLst>
          </p:cNvPr>
          <p:cNvCxnSpPr/>
          <p:nvPr/>
        </p:nvCxnSpPr>
        <p:spPr>
          <a:xfrm>
            <a:off x="330983" y="555742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422696B1-CBDD-D241-B538-782439E59C87}"/>
              </a:ext>
            </a:extLst>
          </p:cNvPr>
          <p:cNvCxnSpPr/>
          <p:nvPr/>
        </p:nvCxnSpPr>
        <p:spPr>
          <a:xfrm>
            <a:off x="330983" y="586836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8" name="直線コネクタ 117">
            <a:extLst>
              <a:ext uri="{FF2B5EF4-FFF2-40B4-BE49-F238E27FC236}">
                <a16:creationId xmlns:a16="http://schemas.microsoft.com/office/drawing/2014/main" id="{031E000E-A0D8-2540-8DAC-59DF7385FEFB}"/>
              </a:ext>
            </a:extLst>
          </p:cNvPr>
          <p:cNvCxnSpPr/>
          <p:nvPr/>
        </p:nvCxnSpPr>
        <p:spPr>
          <a:xfrm>
            <a:off x="330983" y="617931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9" name="テキスト ボックス 118">
            <a:extLst>
              <a:ext uri="{FF2B5EF4-FFF2-40B4-BE49-F238E27FC236}">
                <a16:creationId xmlns:a16="http://schemas.microsoft.com/office/drawing/2014/main" id="{18D271AC-0B30-084A-AC85-CFFA11AE5310}"/>
              </a:ext>
            </a:extLst>
          </p:cNvPr>
          <p:cNvSpPr txBox="1"/>
          <p:nvPr/>
        </p:nvSpPr>
        <p:spPr>
          <a:xfrm>
            <a:off x="873971" y="829847"/>
            <a:ext cx="818886" cy="239493"/>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タスク名称</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22" name="直線コネクタ 121">
            <a:extLst>
              <a:ext uri="{FF2B5EF4-FFF2-40B4-BE49-F238E27FC236}">
                <a16:creationId xmlns:a16="http://schemas.microsoft.com/office/drawing/2014/main" id="{064BBB38-4EB9-5C43-B754-5E83A6B65443}"/>
              </a:ext>
            </a:extLst>
          </p:cNvPr>
          <p:cNvCxnSpPr/>
          <p:nvPr/>
        </p:nvCxnSpPr>
        <p:spPr>
          <a:xfrm>
            <a:off x="2316214"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B135ED90-D2CC-1E41-BBE8-7E15D64D01B7}"/>
              </a:ext>
            </a:extLst>
          </p:cNvPr>
          <p:cNvCxnSpPr/>
          <p:nvPr/>
        </p:nvCxnSpPr>
        <p:spPr>
          <a:xfrm>
            <a:off x="4073497"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4" name="直線コネクタ 123">
            <a:extLst>
              <a:ext uri="{FF2B5EF4-FFF2-40B4-BE49-F238E27FC236}">
                <a16:creationId xmlns:a16="http://schemas.microsoft.com/office/drawing/2014/main" id="{B58494F4-C467-8C4A-BCB8-4BC1FB3E3641}"/>
              </a:ext>
            </a:extLst>
          </p:cNvPr>
          <p:cNvCxnSpPr/>
          <p:nvPr/>
        </p:nvCxnSpPr>
        <p:spPr>
          <a:xfrm>
            <a:off x="2899928"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3C69657F-A028-7040-AF89-F4860BF510FB}"/>
              </a:ext>
            </a:extLst>
          </p:cNvPr>
          <p:cNvCxnSpPr/>
          <p:nvPr/>
        </p:nvCxnSpPr>
        <p:spPr>
          <a:xfrm>
            <a:off x="3483643"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126" name="グループ化 125">
            <a:extLst>
              <a:ext uri="{FF2B5EF4-FFF2-40B4-BE49-F238E27FC236}">
                <a16:creationId xmlns:a16="http://schemas.microsoft.com/office/drawing/2014/main" id="{829316B2-B786-B746-B1CA-4B8D033AC621}"/>
              </a:ext>
            </a:extLst>
          </p:cNvPr>
          <p:cNvGrpSpPr/>
          <p:nvPr/>
        </p:nvGrpSpPr>
        <p:grpSpPr>
          <a:xfrm>
            <a:off x="2325784" y="829848"/>
            <a:ext cx="1735073" cy="239493"/>
            <a:chOff x="2296106" y="579624"/>
            <a:chExt cx="1749864" cy="255322"/>
          </a:xfrm>
        </p:grpSpPr>
        <p:sp>
          <p:nvSpPr>
            <p:cNvPr id="127" name="テキスト ボックス 126">
              <a:extLst>
                <a:ext uri="{FF2B5EF4-FFF2-40B4-BE49-F238E27FC236}">
                  <a16:creationId xmlns:a16="http://schemas.microsoft.com/office/drawing/2014/main" id="{B45146F4-1D4B-084A-B079-6CC6E8DA2BA8}"/>
                </a:ext>
              </a:extLst>
            </p:cNvPr>
            <p:cNvSpPr txBox="1"/>
            <p:nvPr/>
          </p:nvSpPr>
          <p:spPr>
            <a:xfrm>
              <a:off x="229610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開始日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8" name="テキスト ボックス 127">
              <a:extLst>
                <a:ext uri="{FF2B5EF4-FFF2-40B4-BE49-F238E27FC236}">
                  <a16:creationId xmlns:a16="http://schemas.microsoft.com/office/drawing/2014/main" id="{7274C795-8A44-2E46-B71F-93BC693A525D}"/>
                </a:ext>
              </a:extLst>
            </p:cNvPr>
            <p:cNvSpPr txBox="1"/>
            <p:nvPr/>
          </p:nvSpPr>
          <p:spPr>
            <a:xfrm>
              <a:off x="288479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完了日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9" name="テキスト ボックス 128">
              <a:extLst>
                <a:ext uri="{FF2B5EF4-FFF2-40B4-BE49-F238E27FC236}">
                  <a16:creationId xmlns:a16="http://schemas.microsoft.com/office/drawing/2014/main" id="{C722ED14-0471-F647-9705-F7A5DFB46A17}"/>
                </a:ext>
              </a:extLst>
            </p:cNvPr>
            <p:cNvSpPr txBox="1"/>
            <p:nvPr/>
          </p:nvSpPr>
          <p:spPr>
            <a:xfrm>
              <a:off x="3476582" y="579624"/>
              <a:ext cx="569388" cy="255322"/>
            </a:xfrm>
            <a:prstGeom prst="rect">
              <a:avLst/>
            </a:prstGeom>
            <a:noFill/>
          </p:spPr>
          <p:txBody>
            <a:bodyPr wrap="none" rtlCol="0">
              <a:spAutoFit/>
            </a:bodyPr>
            <a:lstStyle/>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担当者</a:t>
              </a:r>
            </a:p>
          </p:txBody>
        </p:sp>
      </p:grpSp>
      <p:cxnSp>
        <p:nvCxnSpPr>
          <p:cNvPr id="146" name="直線コネクタ 145">
            <a:extLst>
              <a:ext uri="{FF2B5EF4-FFF2-40B4-BE49-F238E27FC236}">
                <a16:creationId xmlns:a16="http://schemas.microsoft.com/office/drawing/2014/main" id="{83783580-540D-634C-A393-CBDACDD0E950}"/>
              </a:ext>
            </a:extLst>
          </p:cNvPr>
          <p:cNvCxnSpPr>
            <a:cxnSpLocks/>
          </p:cNvCxnSpPr>
          <p:nvPr/>
        </p:nvCxnSpPr>
        <p:spPr>
          <a:xfrm>
            <a:off x="4257023" y="94532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7" name="テキスト ボックス 146">
            <a:extLst>
              <a:ext uri="{FF2B5EF4-FFF2-40B4-BE49-F238E27FC236}">
                <a16:creationId xmlns:a16="http://schemas.microsoft.com/office/drawing/2014/main" id="{1417D4FC-C1DE-5C49-AFDB-3E87C9CB9BB3}"/>
              </a:ext>
            </a:extLst>
          </p:cNvPr>
          <p:cNvSpPr txBox="1"/>
          <p:nvPr/>
        </p:nvSpPr>
        <p:spPr>
          <a:xfrm>
            <a:off x="401807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48" name="直線コネクタ 147">
            <a:extLst>
              <a:ext uri="{FF2B5EF4-FFF2-40B4-BE49-F238E27FC236}">
                <a16:creationId xmlns:a16="http://schemas.microsoft.com/office/drawing/2014/main" id="{BF06A938-B478-1143-BB88-482EA8EADDCE}"/>
              </a:ext>
            </a:extLst>
          </p:cNvPr>
          <p:cNvCxnSpPr>
            <a:cxnSpLocks/>
          </p:cNvCxnSpPr>
          <p:nvPr/>
        </p:nvCxnSpPr>
        <p:spPr>
          <a:xfrm>
            <a:off x="480759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49" name="テキスト ボックス 148">
            <a:extLst>
              <a:ext uri="{FF2B5EF4-FFF2-40B4-BE49-F238E27FC236}">
                <a16:creationId xmlns:a16="http://schemas.microsoft.com/office/drawing/2014/main" id="{E43311E1-F39A-7F45-B53C-AE34DCB6211B}"/>
              </a:ext>
            </a:extLst>
          </p:cNvPr>
          <p:cNvSpPr txBox="1"/>
          <p:nvPr/>
        </p:nvSpPr>
        <p:spPr>
          <a:xfrm>
            <a:off x="456865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0" name="直線コネクタ 149">
            <a:extLst>
              <a:ext uri="{FF2B5EF4-FFF2-40B4-BE49-F238E27FC236}">
                <a16:creationId xmlns:a16="http://schemas.microsoft.com/office/drawing/2014/main" id="{73F3908A-37D3-EA47-A0DE-C617050A62E5}"/>
              </a:ext>
            </a:extLst>
          </p:cNvPr>
          <p:cNvCxnSpPr>
            <a:cxnSpLocks/>
          </p:cNvCxnSpPr>
          <p:nvPr/>
        </p:nvCxnSpPr>
        <p:spPr>
          <a:xfrm>
            <a:off x="444054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1" name="テキスト ボックス 150">
            <a:extLst>
              <a:ext uri="{FF2B5EF4-FFF2-40B4-BE49-F238E27FC236}">
                <a16:creationId xmlns:a16="http://schemas.microsoft.com/office/drawing/2014/main" id="{DD892743-9975-7446-B83B-7CFED9284314}"/>
              </a:ext>
            </a:extLst>
          </p:cNvPr>
          <p:cNvSpPr txBox="1"/>
          <p:nvPr/>
        </p:nvSpPr>
        <p:spPr>
          <a:xfrm>
            <a:off x="4201601"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2" name="直線コネクタ 151">
            <a:extLst>
              <a:ext uri="{FF2B5EF4-FFF2-40B4-BE49-F238E27FC236}">
                <a16:creationId xmlns:a16="http://schemas.microsoft.com/office/drawing/2014/main" id="{6234A506-206E-864B-BF28-DFF5BC1B0888}"/>
              </a:ext>
            </a:extLst>
          </p:cNvPr>
          <p:cNvCxnSpPr>
            <a:cxnSpLocks/>
          </p:cNvCxnSpPr>
          <p:nvPr/>
        </p:nvCxnSpPr>
        <p:spPr>
          <a:xfrm>
            <a:off x="462407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3" name="テキスト ボックス 152">
            <a:extLst>
              <a:ext uri="{FF2B5EF4-FFF2-40B4-BE49-F238E27FC236}">
                <a16:creationId xmlns:a16="http://schemas.microsoft.com/office/drawing/2014/main" id="{27B2F3C8-E514-5145-ADF1-D36A48051595}"/>
              </a:ext>
            </a:extLst>
          </p:cNvPr>
          <p:cNvSpPr txBox="1"/>
          <p:nvPr/>
        </p:nvSpPr>
        <p:spPr>
          <a:xfrm>
            <a:off x="438512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4" name="直線コネクタ 153">
            <a:extLst>
              <a:ext uri="{FF2B5EF4-FFF2-40B4-BE49-F238E27FC236}">
                <a16:creationId xmlns:a16="http://schemas.microsoft.com/office/drawing/2014/main" id="{B8855B5B-E5F0-2440-AFF0-377B6A7BCC86}"/>
              </a:ext>
            </a:extLst>
          </p:cNvPr>
          <p:cNvCxnSpPr>
            <a:cxnSpLocks/>
          </p:cNvCxnSpPr>
          <p:nvPr/>
        </p:nvCxnSpPr>
        <p:spPr>
          <a:xfrm>
            <a:off x="499112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5" name="テキスト ボックス 154">
            <a:extLst>
              <a:ext uri="{FF2B5EF4-FFF2-40B4-BE49-F238E27FC236}">
                <a16:creationId xmlns:a16="http://schemas.microsoft.com/office/drawing/2014/main" id="{7E9996E0-3708-E343-BFBC-43451E44F128}"/>
              </a:ext>
            </a:extLst>
          </p:cNvPr>
          <p:cNvSpPr txBox="1"/>
          <p:nvPr/>
        </p:nvSpPr>
        <p:spPr>
          <a:xfrm>
            <a:off x="4752174"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6" name="直線コネクタ 155">
            <a:extLst>
              <a:ext uri="{FF2B5EF4-FFF2-40B4-BE49-F238E27FC236}">
                <a16:creationId xmlns:a16="http://schemas.microsoft.com/office/drawing/2014/main" id="{1F88207F-1B7E-CD40-A06C-C5E4FA47997A}"/>
              </a:ext>
            </a:extLst>
          </p:cNvPr>
          <p:cNvCxnSpPr>
            <a:cxnSpLocks/>
          </p:cNvCxnSpPr>
          <p:nvPr/>
        </p:nvCxnSpPr>
        <p:spPr>
          <a:xfrm>
            <a:off x="517464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7" name="テキスト ボックス 156">
            <a:extLst>
              <a:ext uri="{FF2B5EF4-FFF2-40B4-BE49-F238E27FC236}">
                <a16:creationId xmlns:a16="http://schemas.microsoft.com/office/drawing/2014/main" id="{E9973DEE-ACAC-2241-B136-325DE936E697}"/>
              </a:ext>
            </a:extLst>
          </p:cNvPr>
          <p:cNvSpPr txBox="1"/>
          <p:nvPr/>
        </p:nvSpPr>
        <p:spPr>
          <a:xfrm>
            <a:off x="493569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58" name="直線コネクタ 157">
            <a:extLst>
              <a:ext uri="{FF2B5EF4-FFF2-40B4-BE49-F238E27FC236}">
                <a16:creationId xmlns:a16="http://schemas.microsoft.com/office/drawing/2014/main" id="{B7882E41-3147-2B41-8E95-BE2746B2E5CE}"/>
              </a:ext>
            </a:extLst>
          </p:cNvPr>
          <p:cNvCxnSpPr>
            <a:cxnSpLocks/>
          </p:cNvCxnSpPr>
          <p:nvPr/>
        </p:nvCxnSpPr>
        <p:spPr>
          <a:xfrm>
            <a:off x="535816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59" name="テキスト ボックス 158">
            <a:extLst>
              <a:ext uri="{FF2B5EF4-FFF2-40B4-BE49-F238E27FC236}">
                <a16:creationId xmlns:a16="http://schemas.microsoft.com/office/drawing/2014/main" id="{A29FF36E-D5AB-6449-BF13-A8D3ADB8E1D4}"/>
              </a:ext>
            </a:extLst>
          </p:cNvPr>
          <p:cNvSpPr txBox="1"/>
          <p:nvPr/>
        </p:nvSpPr>
        <p:spPr>
          <a:xfrm>
            <a:off x="511922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0" name="直線コネクタ 159">
            <a:extLst>
              <a:ext uri="{FF2B5EF4-FFF2-40B4-BE49-F238E27FC236}">
                <a16:creationId xmlns:a16="http://schemas.microsoft.com/office/drawing/2014/main" id="{C0741B01-B627-F743-A429-01C2D7845E9B}"/>
              </a:ext>
            </a:extLst>
          </p:cNvPr>
          <p:cNvCxnSpPr>
            <a:cxnSpLocks/>
          </p:cNvCxnSpPr>
          <p:nvPr/>
        </p:nvCxnSpPr>
        <p:spPr>
          <a:xfrm>
            <a:off x="554169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1" name="テキスト ボックス 160">
            <a:extLst>
              <a:ext uri="{FF2B5EF4-FFF2-40B4-BE49-F238E27FC236}">
                <a16:creationId xmlns:a16="http://schemas.microsoft.com/office/drawing/2014/main" id="{3F410B00-D7F5-8143-808D-76F326963EE9}"/>
              </a:ext>
            </a:extLst>
          </p:cNvPr>
          <p:cNvSpPr txBox="1"/>
          <p:nvPr/>
        </p:nvSpPr>
        <p:spPr>
          <a:xfrm>
            <a:off x="530274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2" name="直線コネクタ 161">
            <a:extLst>
              <a:ext uri="{FF2B5EF4-FFF2-40B4-BE49-F238E27FC236}">
                <a16:creationId xmlns:a16="http://schemas.microsoft.com/office/drawing/2014/main" id="{FC063685-D4E2-1144-A764-726291997B83}"/>
              </a:ext>
            </a:extLst>
          </p:cNvPr>
          <p:cNvCxnSpPr>
            <a:cxnSpLocks/>
          </p:cNvCxnSpPr>
          <p:nvPr/>
        </p:nvCxnSpPr>
        <p:spPr>
          <a:xfrm>
            <a:off x="572521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3" name="テキスト ボックス 162">
            <a:extLst>
              <a:ext uri="{FF2B5EF4-FFF2-40B4-BE49-F238E27FC236}">
                <a16:creationId xmlns:a16="http://schemas.microsoft.com/office/drawing/2014/main" id="{3E7E1366-FB5B-0145-BB9B-CDD40139228F}"/>
              </a:ext>
            </a:extLst>
          </p:cNvPr>
          <p:cNvSpPr txBox="1"/>
          <p:nvPr/>
        </p:nvSpPr>
        <p:spPr>
          <a:xfrm>
            <a:off x="548627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4" name="直線コネクタ 163">
            <a:extLst>
              <a:ext uri="{FF2B5EF4-FFF2-40B4-BE49-F238E27FC236}">
                <a16:creationId xmlns:a16="http://schemas.microsoft.com/office/drawing/2014/main" id="{CBC66920-260B-9D4E-96EE-22CE2BD60B26}"/>
              </a:ext>
            </a:extLst>
          </p:cNvPr>
          <p:cNvCxnSpPr>
            <a:cxnSpLocks/>
          </p:cNvCxnSpPr>
          <p:nvPr/>
        </p:nvCxnSpPr>
        <p:spPr>
          <a:xfrm>
            <a:off x="590874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5" name="テキスト ボックス 164">
            <a:extLst>
              <a:ext uri="{FF2B5EF4-FFF2-40B4-BE49-F238E27FC236}">
                <a16:creationId xmlns:a16="http://schemas.microsoft.com/office/drawing/2014/main" id="{AE175FFF-866A-7C4A-8393-1F0631E06689}"/>
              </a:ext>
            </a:extLst>
          </p:cNvPr>
          <p:cNvSpPr txBox="1"/>
          <p:nvPr/>
        </p:nvSpPr>
        <p:spPr>
          <a:xfrm>
            <a:off x="566979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6" name="直線コネクタ 165">
            <a:extLst>
              <a:ext uri="{FF2B5EF4-FFF2-40B4-BE49-F238E27FC236}">
                <a16:creationId xmlns:a16="http://schemas.microsoft.com/office/drawing/2014/main" id="{FBA17656-7F0F-4540-8D7C-7A8A4E576BDA}"/>
              </a:ext>
            </a:extLst>
          </p:cNvPr>
          <p:cNvCxnSpPr>
            <a:cxnSpLocks/>
          </p:cNvCxnSpPr>
          <p:nvPr/>
        </p:nvCxnSpPr>
        <p:spPr>
          <a:xfrm>
            <a:off x="609226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7" name="テキスト ボックス 166">
            <a:extLst>
              <a:ext uri="{FF2B5EF4-FFF2-40B4-BE49-F238E27FC236}">
                <a16:creationId xmlns:a16="http://schemas.microsoft.com/office/drawing/2014/main" id="{137A46F8-2AD9-BF4B-89E8-4B927D842370}"/>
              </a:ext>
            </a:extLst>
          </p:cNvPr>
          <p:cNvSpPr txBox="1"/>
          <p:nvPr/>
        </p:nvSpPr>
        <p:spPr>
          <a:xfrm>
            <a:off x="585332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68" name="直線コネクタ 167">
            <a:extLst>
              <a:ext uri="{FF2B5EF4-FFF2-40B4-BE49-F238E27FC236}">
                <a16:creationId xmlns:a16="http://schemas.microsoft.com/office/drawing/2014/main" id="{BFA175EB-C597-6046-A96A-0B8CFF3842E5}"/>
              </a:ext>
            </a:extLst>
          </p:cNvPr>
          <p:cNvCxnSpPr>
            <a:cxnSpLocks/>
          </p:cNvCxnSpPr>
          <p:nvPr/>
        </p:nvCxnSpPr>
        <p:spPr>
          <a:xfrm>
            <a:off x="645931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69" name="テキスト ボックス 168">
            <a:extLst>
              <a:ext uri="{FF2B5EF4-FFF2-40B4-BE49-F238E27FC236}">
                <a16:creationId xmlns:a16="http://schemas.microsoft.com/office/drawing/2014/main" id="{1D57CA0C-9A7A-F444-B25A-D18843946B32}"/>
              </a:ext>
            </a:extLst>
          </p:cNvPr>
          <p:cNvSpPr txBox="1"/>
          <p:nvPr/>
        </p:nvSpPr>
        <p:spPr>
          <a:xfrm>
            <a:off x="622036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0" name="直線コネクタ 169">
            <a:extLst>
              <a:ext uri="{FF2B5EF4-FFF2-40B4-BE49-F238E27FC236}">
                <a16:creationId xmlns:a16="http://schemas.microsoft.com/office/drawing/2014/main" id="{E9BDAA6A-FE56-9444-8239-1199B3122BCF}"/>
              </a:ext>
            </a:extLst>
          </p:cNvPr>
          <p:cNvCxnSpPr>
            <a:cxnSpLocks/>
          </p:cNvCxnSpPr>
          <p:nvPr/>
        </p:nvCxnSpPr>
        <p:spPr>
          <a:xfrm>
            <a:off x="664283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1" name="テキスト ボックス 170">
            <a:extLst>
              <a:ext uri="{FF2B5EF4-FFF2-40B4-BE49-F238E27FC236}">
                <a16:creationId xmlns:a16="http://schemas.microsoft.com/office/drawing/2014/main" id="{03F25793-5BEC-A94E-AD72-67A45B09A1DB}"/>
              </a:ext>
            </a:extLst>
          </p:cNvPr>
          <p:cNvSpPr txBox="1"/>
          <p:nvPr/>
        </p:nvSpPr>
        <p:spPr>
          <a:xfrm>
            <a:off x="6403893"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2" name="直線コネクタ 171">
            <a:extLst>
              <a:ext uri="{FF2B5EF4-FFF2-40B4-BE49-F238E27FC236}">
                <a16:creationId xmlns:a16="http://schemas.microsoft.com/office/drawing/2014/main" id="{442BF635-B094-974A-ACF4-0373C9ACF2F1}"/>
              </a:ext>
            </a:extLst>
          </p:cNvPr>
          <p:cNvCxnSpPr>
            <a:cxnSpLocks/>
          </p:cNvCxnSpPr>
          <p:nvPr/>
        </p:nvCxnSpPr>
        <p:spPr>
          <a:xfrm>
            <a:off x="627579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3" name="テキスト ボックス 172">
            <a:extLst>
              <a:ext uri="{FF2B5EF4-FFF2-40B4-BE49-F238E27FC236}">
                <a16:creationId xmlns:a16="http://schemas.microsoft.com/office/drawing/2014/main" id="{0F6C6596-6EFF-7146-9990-5A7A658D3068}"/>
              </a:ext>
            </a:extLst>
          </p:cNvPr>
          <p:cNvSpPr txBox="1"/>
          <p:nvPr/>
        </p:nvSpPr>
        <p:spPr>
          <a:xfrm>
            <a:off x="603684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4" name="直線コネクタ 173">
            <a:extLst>
              <a:ext uri="{FF2B5EF4-FFF2-40B4-BE49-F238E27FC236}">
                <a16:creationId xmlns:a16="http://schemas.microsoft.com/office/drawing/2014/main" id="{909E8F9E-429B-644E-8C2D-D846BA8D5786}"/>
              </a:ext>
            </a:extLst>
          </p:cNvPr>
          <p:cNvCxnSpPr>
            <a:cxnSpLocks/>
          </p:cNvCxnSpPr>
          <p:nvPr/>
        </p:nvCxnSpPr>
        <p:spPr>
          <a:xfrm>
            <a:off x="682636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5" name="テキスト ボックス 174">
            <a:extLst>
              <a:ext uri="{FF2B5EF4-FFF2-40B4-BE49-F238E27FC236}">
                <a16:creationId xmlns:a16="http://schemas.microsoft.com/office/drawing/2014/main" id="{A712851E-4016-1C4A-8568-BFACC4399071}"/>
              </a:ext>
            </a:extLst>
          </p:cNvPr>
          <p:cNvSpPr txBox="1"/>
          <p:nvPr/>
        </p:nvSpPr>
        <p:spPr>
          <a:xfrm>
            <a:off x="658741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6" name="直線コネクタ 175">
            <a:extLst>
              <a:ext uri="{FF2B5EF4-FFF2-40B4-BE49-F238E27FC236}">
                <a16:creationId xmlns:a16="http://schemas.microsoft.com/office/drawing/2014/main" id="{7F99775F-9E3F-0445-A37D-DA724CA29040}"/>
              </a:ext>
            </a:extLst>
          </p:cNvPr>
          <p:cNvCxnSpPr>
            <a:cxnSpLocks/>
          </p:cNvCxnSpPr>
          <p:nvPr/>
        </p:nvCxnSpPr>
        <p:spPr>
          <a:xfrm>
            <a:off x="700988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7" name="テキスト ボックス 176">
            <a:extLst>
              <a:ext uri="{FF2B5EF4-FFF2-40B4-BE49-F238E27FC236}">
                <a16:creationId xmlns:a16="http://schemas.microsoft.com/office/drawing/2014/main" id="{2566F18F-6C6D-B74B-95C1-B87D27FBAF01}"/>
              </a:ext>
            </a:extLst>
          </p:cNvPr>
          <p:cNvSpPr txBox="1"/>
          <p:nvPr/>
        </p:nvSpPr>
        <p:spPr>
          <a:xfrm>
            <a:off x="6770942"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78" name="直線コネクタ 177">
            <a:extLst>
              <a:ext uri="{FF2B5EF4-FFF2-40B4-BE49-F238E27FC236}">
                <a16:creationId xmlns:a16="http://schemas.microsoft.com/office/drawing/2014/main" id="{363B8D2E-E736-A34B-A518-F672D48A0034}"/>
              </a:ext>
            </a:extLst>
          </p:cNvPr>
          <p:cNvCxnSpPr>
            <a:cxnSpLocks/>
          </p:cNvCxnSpPr>
          <p:nvPr/>
        </p:nvCxnSpPr>
        <p:spPr>
          <a:xfrm>
            <a:off x="719341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79" name="テキスト ボックス 178">
            <a:extLst>
              <a:ext uri="{FF2B5EF4-FFF2-40B4-BE49-F238E27FC236}">
                <a16:creationId xmlns:a16="http://schemas.microsoft.com/office/drawing/2014/main" id="{8BDF0815-BCAD-C043-9C3E-7E5362066FFF}"/>
              </a:ext>
            </a:extLst>
          </p:cNvPr>
          <p:cNvSpPr txBox="1"/>
          <p:nvPr/>
        </p:nvSpPr>
        <p:spPr>
          <a:xfrm>
            <a:off x="6954467"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0" name="直線コネクタ 179">
            <a:extLst>
              <a:ext uri="{FF2B5EF4-FFF2-40B4-BE49-F238E27FC236}">
                <a16:creationId xmlns:a16="http://schemas.microsoft.com/office/drawing/2014/main" id="{0A3F7BDC-1D9C-C04B-BCEF-965F325FEE52}"/>
              </a:ext>
            </a:extLst>
          </p:cNvPr>
          <p:cNvCxnSpPr>
            <a:cxnSpLocks/>
          </p:cNvCxnSpPr>
          <p:nvPr/>
        </p:nvCxnSpPr>
        <p:spPr>
          <a:xfrm>
            <a:off x="737693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1" name="テキスト ボックス 180">
            <a:extLst>
              <a:ext uri="{FF2B5EF4-FFF2-40B4-BE49-F238E27FC236}">
                <a16:creationId xmlns:a16="http://schemas.microsoft.com/office/drawing/2014/main" id="{02F5BF3A-CDA7-3542-86E2-9133E4FAF47D}"/>
              </a:ext>
            </a:extLst>
          </p:cNvPr>
          <p:cNvSpPr txBox="1"/>
          <p:nvPr/>
        </p:nvSpPr>
        <p:spPr>
          <a:xfrm>
            <a:off x="713799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2" name="直線コネクタ 181">
            <a:extLst>
              <a:ext uri="{FF2B5EF4-FFF2-40B4-BE49-F238E27FC236}">
                <a16:creationId xmlns:a16="http://schemas.microsoft.com/office/drawing/2014/main" id="{4D5C4C93-87E4-4D48-B13C-5DD4FABFD038}"/>
              </a:ext>
            </a:extLst>
          </p:cNvPr>
          <p:cNvCxnSpPr>
            <a:cxnSpLocks/>
          </p:cNvCxnSpPr>
          <p:nvPr/>
        </p:nvCxnSpPr>
        <p:spPr>
          <a:xfrm>
            <a:off x="756046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3" name="テキスト ボックス 182">
            <a:extLst>
              <a:ext uri="{FF2B5EF4-FFF2-40B4-BE49-F238E27FC236}">
                <a16:creationId xmlns:a16="http://schemas.microsoft.com/office/drawing/2014/main" id="{F2A3974B-C006-764F-B8C5-A675E128E4E4}"/>
              </a:ext>
            </a:extLst>
          </p:cNvPr>
          <p:cNvSpPr txBox="1"/>
          <p:nvPr/>
        </p:nvSpPr>
        <p:spPr>
          <a:xfrm>
            <a:off x="732151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4" name="直線コネクタ 183">
            <a:extLst>
              <a:ext uri="{FF2B5EF4-FFF2-40B4-BE49-F238E27FC236}">
                <a16:creationId xmlns:a16="http://schemas.microsoft.com/office/drawing/2014/main" id="{DD15B077-3C9E-CF47-9D3C-3BDB0FF8BF08}"/>
              </a:ext>
            </a:extLst>
          </p:cNvPr>
          <p:cNvCxnSpPr>
            <a:cxnSpLocks/>
          </p:cNvCxnSpPr>
          <p:nvPr/>
        </p:nvCxnSpPr>
        <p:spPr>
          <a:xfrm>
            <a:off x="774398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5" name="テキスト ボックス 184">
            <a:extLst>
              <a:ext uri="{FF2B5EF4-FFF2-40B4-BE49-F238E27FC236}">
                <a16:creationId xmlns:a16="http://schemas.microsoft.com/office/drawing/2014/main" id="{04B4AEC1-12CD-5D4C-9F38-C814E8FDE8E1}"/>
              </a:ext>
            </a:extLst>
          </p:cNvPr>
          <p:cNvSpPr txBox="1"/>
          <p:nvPr/>
        </p:nvSpPr>
        <p:spPr>
          <a:xfrm>
            <a:off x="750504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6" name="直線コネクタ 185">
            <a:extLst>
              <a:ext uri="{FF2B5EF4-FFF2-40B4-BE49-F238E27FC236}">
                <a16:creationId xmlns:a16="http://schemas.microsoft.com/office/drawing/2014/main" id="{9D142C5A-580E-774E-979B-3B359C724D64}"/>
              </a:ext>
            </a:extLst>
          </p:cNvPr>
          <p:cNvCxnSpPr>
            <a:cxnSpLocks/>
          </p:cNvCxnSpPr>
          <p:nvPr/>
        </p:nvCxnSpPr>
        <p:spPr>
          <a:xfrm>
            <a:off x="792751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7" name="テキスト ボックス 186">
            <a:extLst>
              <a:ext uri="{FF2B5EF4-FFF2-40B4-BE49-F238E27FC236}">
                <a16:creationId xmlns:a16="http://schemas.microsoft.com/office/drawing/2014/main" id="{C8640F0E-DF5D-1944-95A5-8C1635F2111E}"/>
              </a:ext>
            </a:extLst>
          </p:cNvPr>
          <p:cNvSpPr txBox="1"/>
          <p:nvPr/>
        </p:nvSpPr>
        <p:spPr>
          <a:xfrm>
            <a:off x="7688565"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88" name="直線コネクタ 187">
            <a:extLst>
              <a:ext uri="{FF2B5EF4-FFF2-40B4-BE49-F238E27FC236}">
                <a16:creationId xmlns:a16="http://schemas.microsoft.com/office/drawing/2014/main" id="{0483AB25-8F49-7C44-8BFB-3FC64964BE8B}"/>
              </a:ext>
            </a:extLst>
          </p:cNvPr>
          <p:cNvCxnSpPr>
            <a:cxnSpLocks/>
          </p:cNvCxnSpPr>
          <p:nvPr/>
        </p:nvCxnSpPr>
        <p:spPr>
          <a:xfrm>
            <a:off x="811103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89" name="テキスト ボックス 188">
            <a:extLst>
              <a:ext uri="{FF2B5EF4-FFF2-40B4-BE49-F238E27FC236}">
                <a16:creationId xmlns:a16="http://schemas.microsoft.com/office/drawing/2014/main" id="{18C424FB-F09D-7644-A3F1-D5B3076D3DB0}"/>
              </a:ext>
            </a:extLst>
          </p:cNvPr>
          <p:cNvSpPr txBox="1"/>
          <p:nvPr/>
        </p:nvSpPr>
        <p:spPr>
          <a:xfrm>
            <a:off x="787208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0" name="直線コネクタ 189">
            <a:extLst>
              <a:ext uri="{FF2B5EF4-FFF2-40B4-BE49-F238E27FC236}">
                <a16:creationId xmlns:a16="http://schemas.microsoft.com/office/drawing/2014/main" id="{C02081BD-09D4-2C48-8588-E4B601D5D289}"/>
              </a:ext>
            </a:extLst>
          </p:cNvPr>
          <p:cNvCxnSpPr>
            <a:cxnSpLocks/>
          </p:cNvCxnSpPr>
          <p:nvPr/>
        </p:nvCxnSpPr>
        <p:spPr>
          <a:xfrm>
            <a:off x="829456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1" name="テキスト ボックス 190">
            <a:extLst>
              <a:ext uri="{FF2B5EF4-FFF2-40B4-BE49-F238E27FC236}">
                <a16:creationId xmlns:a16="http://schemas.microsoft.com/office/drawing/2014/main" id="{74C40833-17AE-D242-B2FE-D1D486EC5C38}"/>
              </a:ext>
            </a:extLst>
          </p:cNvPr>
          <p:cNvSpPr txBox="1"/>
          <p:nvPr/>
        </p:nvSpPr>
        <p:spPr>
          <a:xfrm>
            <a:off x="805561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2" name="直線コネクタ 191">
            <a:extLst>
              <a:ext uri="{FF2B5EF4-FFF2-40B4-BE49-F238E27FC236}">
                <a16:creationId xmlns:a16="http://schemas.microsoft.com/office/drawing/2014/main" id="{013AEA98-8358-3247-B3EE-463424E2F281}"/>
              </a:ext>
            </a:extLst>
          </p:cNvPr>
          <p:cNvCxnSpPr>
            <a:cxnSpLocks/>
          </p:cNvCxnSpPr>
          <p:nvPr/>
        </p:nvCxnSpPr>
        <p:spPr>
          <a:xfrm>
            <a:off x="847808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3" name="テキスト ボックス 192">
            <a:extLst>
              <a:ext uri="{FF2B5EF4-FFF2-40B4-BE49-F238E27FC236}">
                <a16:creationId xmlns:a16="http://schemas.microsoft.com/office/drawing/2014/main" id="{E0E3B14C-E9F4-2946-A12B-FB0F5390751F}"/>
              </a:ext>
            </a:extLst>
          </p:cNvPr>
          <p:cNvSpPr txBox="1"/>
          <p:nvPr/>
        </p:nvSpPr>
        <p:spPr>
          <a:xfrm>
            <a:off x="823913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4" name="直線コネクタ 193">
            <a:extLst>
              <a:ext uri="{FF2B5EF4-FFF2-40B4-BE49-F238E27FC236}">
                <a16:creationId xmlns:a16="http://schemas.microsoft.com/office/drawing/2014/main" id="{8462DB63-30C1-4744-A8D5-3B7B0EADA3AC}"/>
              </a:ext>
            </a:extLst>
          </p:cNvPr>
          <p:cNvCxnSpPr>
            <a:cxnSpLocks/>
          </p:cNvCxnSpPr>
          <p:nvPr/>
        </p:nvCxnSpPr>
        <p:spPr>
          <a:xfrm>
            <a:off x="866160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5" name="テキスト ボックス 194">
            <a:extLst>
              <a:ext uri="{FF2B5EF4-FFF2-40B4-BE49-F238E27FC236}">
                <a16:creationId xmlns:a16="http://schemas.microsoft.com/office/drawing/2014/main" id="{FD72DFBD-E3AE-A248-9C87-9CBCB3C76897}"/>
              </a:ext>
            </a:extLst>
          </p:cNvPr>
          <p:cNvSpPr txBox="1"/>
          <p:nvPr/>
        </p:nvSpPr>
        <p:spPr>
          <a:xfrm>
            <a:off x="842266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6" name="直線コネクタ 195">
            <a:extLst>
              <a:ext uri="{FF2B5EF4-FFF2-40B4-BE49-F238E27FC236}">
                <a16:creationId xmlns:a16="http://schemas.microsoft.com/office/drawing/2014/main" id="{50B871A6-4CD2-FF40-8294-8645384E3C66}"/>
              </a:ext>
            </a:extLst>
          </p:cNvPr>
          <p:cNvCxnSpPr>
            <a:cxnSpLocks/>
          </p:cNvCxnSpPr>
          <p:nvPr/>
        </p:nvCxnSpPr>
        <p:spPr>
          <a:xfrm>
            <a:off x="884513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7" name="テキスト ボックス 196">
            <a:extLst>
              <a:ext uri="{FF2B5EF4-FFF2-40B4-BE49-F238E27FC236}">
                <a16:creationId xmlns:a16="http://schemas.microsoft.com/office/drawing/2014/main" id="{FF47C7F7-9FBB-1E49-BBBC-1C2AB2D0E5A0}"/>
              </a:ext>
            </a:extLst>
          </p:cNvPr>
          <p:cNvSpPr txBox="1"/>
          <p:nvPr/>
        </p:nvSpPr>
        <p:spPr>
          <a:xfrm>
            <a:off x="860618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98" name="直線コネクタ 197">
            <a:extLst>
              <a:ext uri="{FF2B5EF4-FFF2-40B4-BE49-F238E27FC236}">
                <a16:creationId xmlns:a16="http://schemas.microsoft.com/office/drawing/2014/main" id="{C73A835D-B5F4-B549-BA67-30B562EE1E8E}"/>
              </a:ext>
            </a:extLst>
          </p:cNvPr>
          <p:cNvCxnSpPr>
            <a:cxnSpLocks/>
          </p:cNvCxnSpPr>
          <p:nvPr/>
        </p:nvCxnSpPr>
        <p:spPr>
          <a:xfrm>
            <a:off x="902865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99" name="テキスト ボックス 198">
            <a:extLst>
              <a:ext uri="{FF2B5EF4-FFF2-40B4-BE49-F238E27FC236}">
                <a16:creationId xmlns:a16="http://schemas.microsoft.com/office/drawing/2014/main" id="{688FFDCA-E784-1A42-8377-8A200079DA9E}"/>
              </a:ext>
            </a:extLst>
          </p:cNvPr>
          <p:cNvSpPr txBox="1"/>
          <p:nvPr/>
        </p:nvSpPr>
        <p:spPr>
          <a:xfrm>
            <a:off x="878971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00" name="直線コネクタ 199">
            <a:extLst>
              <a:ext uri="{FF2B5EF4-FFF2-40B4-BE49-F238E27FC236}">
                <a16:creationId xmlns:a16="http://schemas.microsoft.com/office/drawing/2014/main" id="{A1144C24-3DB6-F541-B7E8-9115FBEDF33E}"/>
              </a:ext>
            </a:extLst>
          </p:cNvPr>
          <p:cNvCxnSpPr>
            <a:cxnSpLocks/>
          </p:cNvCxnSpPr>
          <p:nvPr/>
        </p:nvCxnSpPr>
        <p:spPr>
          <a:xfrm>
            <a:off x="921218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01" name="テキスト ボックス 200">
            <a:extLst>
              <a:ext uri="{FF2B5EF4-FFF2-40B4-BE49-F238E27FC236}">
                <a16:creationId xmlns:a16="http://schemas.microsoft.com/office/drawing/2014/main" id="{699A2742-F170-D848-AACE-2979C7FE5348}"/>
              </a:ext>
            </a:extLst>
          </p:cNvPr>
          <p:cNvSpPr txBox="1"/>
          <p:nvPr/>
        </p:nvSpPr>
        <p:spPr>
          <a:xfrm>
            <a:off x="897323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02" name="直線コネクタ 201">
            <a:extLst>
              <a:ext uri="{FF2B5EF4-FFF2-40B4-BE49-F238E27FC236}">
                <a16:creationId xmlns:a16="http://schemas.microsoft.com/office/drawing/2014/main" id="{56E95E59-8F63-BD41-8624-F6DFDE58AF04}"/>
              </a:ext>
            </a:extLst>
          </p:cNvPr>
          <p:cNvCxnSpPr>
            <a:cxnSpLocks/>
          </p:cNvCxnSpPr>
          <p:nvPr/>
        </p:nvCxnSpPr>
        <p:spPr>
          <a:xfrm>
            <a:off x="939570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03" name="テキスト ボックス 202">
            <a:extLst>
              <a:ext uri="{FF2B5EF4-FFF2-40B4-BE49-F238E27FC236}">
                <a16:creationId xmlns:a16="http://schemas.microsoft.com/office/drawing/2014/main" id="{C96C9552-D370-3E42-93B0-F862A6A9B90D}"/>
              </a:ext>
            </a:extLst>
          </p:cNvPr>
          <p:cNvSpPr txBox="1"/>
          <p:nvPr/>
        </p:nvSpPr>
        <p:spPr>
          <a:xfrm>
            <a:off x="915676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4" name="テキスト ボックス 203">
            <a:extLst>
              <a:ext uri="{FF2B5EF4-FFF2-40B4-BE49-F238E27FC236}">
                <a16:creationId xmlns:a16="http://schemas.microsoft.com/office/drawing/2014/main" id="{C42A1CB3-EA65-6B4D-AD79-2E618198FCDC}"/>
              </a:ext>
            </a:extLst>
          </p:cNvPr>
          <p:cNvSpPr txBox="1"/>
          <p:nvPr/>
        </p:nvSpPr>
        <p:spPr>
          <a:xfrm>
            <a:off x="9340285"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5" name="テキスト ボックス 204">
            <a:extLst>
              <a:ext uri="{FF2B5EF4-FFF2-40B4-BE49-F238E27FC236}">
                <a16:creationId xmlns:a16="http://schemas.microsoft.com/office/drawing/2014/main" id="{D1FD790C-3CD7-2145-86C5-7470800B9C0E}"/>
              </a:ext>
            </a:extLst>
          </p:cNvPr>
          <p:cNvSpPr txBox="1"/>
          <p:nvPr/>
        </p:nvSpPr>
        <p:spPr>
          <a:xfrm>
            <a:off x="6506712" y="716365"/>
            <a:ext cx="63927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2018</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年</a:t>
            </a: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6</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月</a:t>
            </a:r>
          </a:p>
        </p:txBody>
      </p:sp>
      <p:cxnSp>
        <p:nvCxnSpPr>
          <p:cNvPr id="206" name="直線コネクタ 205">
            <a:extLst>
              <a:ext uri="{FF2B5EF4-FFF2-40B4-BE49-F238E27FC236}">
                <a16:creationId xmlns:a16="http://schemas.microsoft.com/office/drawing/2014/main" id="{6B5E8DFE-0B25-BD41-B197-12AE092591EA}"/>
              </a:ext>
            </a:extLst>
          </p:cNvPr>
          <p:cNvCxnSpPr>
            <a:cxnSpLocks/>
          </p:cNvCxnSpPr>
          <p:nvPr/>
        </p:nvCxnSpPr>
        <p:spPr>
          <a:xfrm>
            <a:off x="4067358" y="935794"/>
            <a:ext cx="550159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15744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40_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ガントチャート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9" name="正方形/長方形 268">
            <a:extLst>
              <a:ext uri="{FF2B5EF4-FFF2-40B4-BE49-F238E27FC236}">
                <a16:creationId xmlns:a16="http://schemas.microsoft.com/office/drawing/2014/main" id="{E1AA404F-FEEC-AC40-B98D-C9152F71180F}"/>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4" name="テキスト ボックス 273">
            <a:extLst>
              <a:ext uri="{FF2B5EF4-FFF2-40B4-BE49-F238E27FC236}">
                <a16:creationId xmlns:a16="http://schemas.microsoft.com/office/drawing/2014/main" id="{60A0C278-043A-2849-9FA0-02650102B997}"/>
              </a:ext>
            </a:extLst>
          </p:cNvPr>
          <p:cNvSpPr txBox="1"/>
          <p:nvPr/>
        </p:nvSpPr>
        <p:spPr>
          <a:xfrm>
            <a:off x="8217061" y="238540"/>
            <a:ext cx="1351653" cy="276999"/>
          </a:xfrm>
          <a:prstGeom prst="rect">
            <a:avLst/>
          </a:prstGeom>
          <a:solidFill>
            <a:srgbClr val="00B050"/>
          </a:solidFill>
        </p:spPr>
        <p:txBody>
          <a:bodyPr wrap="none" rtlCol="0">
            <a:spAutoFit/>
          </a:bodyPr>
          <a:lstStyle/>
          <a:p>
            <a:pPr algn="r"/>
            <a:r>
              <a:rPr lang="en-US" altLang="ja-JP" sz="1200" dirty="0">
                <a:solidFill>
                  <a:schemeClr val="bg1"/>
                </a:solidFill>
                <a:latin typeface="Toppan Bunkyu Midashi Gothic Ex" panose="020B0900000000000000" pitchFamily="34" charset="-128"/>
                <a:ea typeface="Toppan Bunkyu Midashi Gothic Ex" panose="020B0900000000000000" pitchFamily="34" charset="-128"/>
              </a:rPr>
              <a:t>Excel</a:t>
            </a:r>
            <a:r>
              <a:rPr lang="ja-JP" altLang="en-US" sz="1200" dirty="0">
                <a:solidFill>
                  <a:schemeClr val="bg1"/>
                </a:solidFill>
                <a:latin typeface="Toppan Bunkyu Midashi Gothic Ex" panose="020B0900000000000000" pitchFamily="34" charset="-128"/>
                <a:ea typeface="Toppan Bunkyu Midashi Gothic Ex" panose="020B0900000000000000" pitchFamily="34" charset="-128"/>
              </a:rPr>
              <a:t>データあり</a:t>
            </a:r>
            <a:endParaRPr kumimoji="1" lang="ja-JP" altLang="en-US" sz="1200" dirty="0">
              <a:solidFill>
                <a:schemeClr val="bg1"/>
              </a:solidFill>
              <a:latin typeface="Toppan Bunkyu Midashi Gothic Ex" panose="020B0900000000000000" pitchFamily="34" charset="-128"/>
              <a:ea typeface="Toppan Bunkyu Midashi Gothic Ex" panose="020B0900000000000000" pitchFamily="34" charset="-128"/>
            </a:endParaRPr>
          </a:p>
        </p:txBody>
      </p:sp>
      <p:cxnSp>
        <p:nvCxnSpPr>
          <p:cNvPr id="102" name="直線コネクタ 101">
            <a:extLst>
              <a:ext uri="{FF2B5EF4-FFF2-40B4-BE49-F238E27FC236}">
                <a16:creationId xmlns:a16="http://schemas.microsoft.com/office/drawing/2014/main" id="{C92F5F0A-C85A-B04A-8013-ED0623C74CF6}"/>
              </a:ext>
            </a:extLst>
          </p:cNvPr>
          <p:cNvCxnSpPr/>
          <p:nvPr/>
        </p:nvCxnSpPr>
        <p:spPr>
          <a:xfrm>
            <a:off x="330983" y="1204224"/>
            <a:ext cx="9237965"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10" name="テキスト ボックス 209">
            <a:extLst>
              <a:ext uri="{FF2B5EF4-FFF2-40B4-BE49-F238E27FC236}">
                <a16:creationId xmlns:a16="http://schemas.microsoft.com/office/drawing/2014/main" id="{B2A32436-B64A-5D42-A1AD-F853FA16064A}"/>
              </a:ext>
            </a:extLst>
          </p:cNvPr>
          <p:cNvSpPr txBox="1"/>
          <p:nvPr/>
        </p:nvSpPr>
        <p:spPr>
          <a:xfrm>
            <a:off x="2316211" y="1562378"/>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1" name="テキスト ボックス 210">
            <a:extLst>
              <a:ext uri="{FF2B5EF4-FFF2-40B4-BE49-F238E27FC236}">
                <a16:creationId xmlns:a16="http://schemas.microsoft.com/office/drawing/2014/main" id="{0DE86185-7EA6-3B45-B0AE-07BC5C08A164}"/>
              </a:ext>
            </a:extLst>
          </p:cNvPr>
          <p:cNvSpPr txBox="1"/>
          <p:nvPr/>
        </p:nvSpPr>
        <p:spPr>
          <a:xfrm>
            <a:off x="2898530" y="1562378"/>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6/2</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2" name="テキスト ボックス 211">
            <a:extLst>
              <a:ext uri="{FF2B5EF4-FFF2-40B4-BE49-F238E27FC236}">
                <a16:creationId xmlns:a16="http://schemas.microsoft.com/office/drawing/2014/main" id="{1B998AAB-4CAD-FF43-877B-07FF81B4BA09}"/>
              </a:ext>
            </a:extLst>
          </p:cNvPr>
          <p:cNvSpPr txBox="1"/>
          <p:nvPr/>
        </p:nvSpPr>
        <p:spPr>
          <a:xfrm>
            <a:off x="3485314" y="1562378"/>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山田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4" name="テキスト ボックス 213">
            <a:extLst>
              <a:ext uri="{FF2B5EF4-FFF2-40B4-BE49-F238E27FC236}">
                <a16:creationId xmlns:a16="http://schemas.microsoft.com/office/drawing/2014/main" id="{138DE8A1-D106-B841-B0E3-03EA2CD612F7}"/>
              </a:ext>
            </a:extLst>
          </p:cNvPr>
          <p:cNvSpPr txBox="1"/>
          <p:nvPr/>
        </p:nvSpPr>
        <p:spPr>
          <a:xfrm>
            <a:off x="2316211" y="1873320"/>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5" name="テキスト ボックス 214">
            <a:extLst>
              <a:ext uri="{FF2B5EF4-FFF2-40B4-BE49-F238E27FC236}">
                <a16:creationId xmlns:a16="http://schemas.microsoft.com/office/drawing/2014/main" id="{70981773-5F1B-0C4A-BD87-50B235DDB576}"/>
              </a:ext>
            </a:extLst>
          </p:cNvPr>
          <p:cNvSpPr txBox="1"/>
          <p:nvPr/>
        </p:nvSpPr>
        <p:spPr>
          <a:xfrm>
            <a:off x="2898530" y="1873320"/>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6" name="テキスト ボックス 215">
            <a:extLst>
              <a:ext uri="{FF2B5EF4-FFF2-40B4-BE49-F238E27FC236}">
                <a16:creationId xmlns:a16="http://schemas.microsoft.com/office/drawing/2014/main" id="{56E2A0D8-B5A9-5144-AD4F-CE38AAD3DA9F}"/>
              </a:ext>
            </a:extLst>
          </p:cNvPr>
          <p:cNvSpPr txBox="1"/>
          <p:nvPr/>
        </p:nvSpPr>
        <p:spPr>
          <a:xfrm>
            <a:off x="3485314" y="1873320"/>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山田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8" name="テキスト ボックス 217">
            <a:extLst>
              <a:ext uri="{FF2B5EF4-FFF2-40B4-BE49-F238E27FC236}">
                <a16:creationId xmlns:a16="http://schemas.microsoft.com/office/drawing/2014/main" id="{94EDA598-3C9E-7046-8EB7-D925189A6807}"/>
              </a:ext>
            </a:extLst>
          </p:cNvPr>
          <p:cNvSpPr txBox="1"/>
          <p:nvPr/>
        </p:nvSpPr>
        <p:spPr>
          <a:xfrm>
            <a:off x="2316211" y="2184262"/>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9" name="テキスト ボックス 218">
            <a:extLst>
              <a:ext uri="{FF2B5EF4-FFF2-40B4-BE49-F238E27FC236}">
                <a16:creationId xmlns:a16="http://schemas.microsoft.com/office/drawing/2014/main" id="{A1D30B6F-4EAB-CB4D-85F2-1BB314E595DE}"/>
              </a:ext>
            </a:extLst>
          </p:cNvPr>
          <p:cNvSpPr txBox="1"/>
          <p:nvPr/>
        </p:nvSpPr>
        <p:spPr>
          <a:xfrm>
            <a:off x="2898530" y="2184262"/>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0" name="テキスト ボックス 219">
            <a:extLst>
              <a:ext uri="{FF2B5EF4-FFF2-40B4-BE49-F238E27FC236}">
                <a16:creationId xmlns:a16="http://schemas.microsoft.com/office/drawing/2014/main" id="{739D4CA8-BB49-7A47-9A8A-F844A70A2FC2}"/>
              </a:ext>
            </a:extLst>
          </p:cNvPr>
          <p:cNvSpPr txBox="1"/>
          <p:nvPr/>
        </p:nvSpPr>
        <p:spPr>
          <a:xfrm>
            <a:off x="3485314" y="2184262"/>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山田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2" name="テキスト ボックス 221">
            <a:extLst>
              <a:ext uri="{FF2B5EF4-FFF2-40B4-BE49-F238E27FC236}">
                <a16:creationId xmlns:a16="http://schemas.microsoft.com/office/drawing/2014/main" id="{D4C29548-12BD-094C-B4BD-C6BE955E0A93}"/>
              </a:ext>
            </a:extLst>
          </p:cNvPr>
          <p:cNvSpPr txBox="1"/>
          <p:nvPr/>
        </p:nvSpPr>
        <p:spPr>
          <a:xfrm>
            <a:off x="2316211" y="2495204"/>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3" name="テキスト ボックス 222">
            <a:extLst>
              <a:ext uri="{FF2B5EF4-FFF2-40B4-BE49-F238E27FC236}">
                <a16:creationId xmlns:a16="http://schemas.microsoft.com/office/drawing/2014/main" id="{FC4936FD-694F-4A4E-9D18-807A1B3B9720}"/>
              </a:ext>
            </a:extLst>
          </p:cNvPr>
          <p:cNvSpPr txBox="1"/>
          <p:nvPr/>
        </p:nvSpPr>
        <p:spPr>
          <a:xfrm>
            <a:off x="2898530" y="2495204"/>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4" name="テキスト ボックス 223">
            <a:extLst>
              <a:ext uri="{FF2B5EF4-FFF2-40B4-BE49-F238E27FC236}">
                <a16:creationId xmlns:a16="http://schemas.microsoft.com/office/drawing/2014/main" id="{6CEE93CF-5FE6-D043-A2CF-47277F160965}"/>
              </a:ext>
            </a:extLst>
          </p:cNvPr>
          <p:cNvSpPr txBox="1"/>
          <p:nvPr/>
        </p:nvSpPr>
        <p:spPr>
          <a:xfrm>
            <a:off x="3485314" y="2495204"/>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宮下</a:t>
            </a:r>
          </a:p>
        </p:txBody>
      </p:sp>
      <p:sp>
        <p:nvSpPr>
          <p:cNvPr id="226" name="テキスト ボックス 225">
            <a:extLst>
              <a:ext uri="{FF2B5EF4-FFF2-40B4-BE49-F238E27FC236}">
                <a16:creationId xmlns:a16="http://schemas.microsoft.com/office/drawing/2014/main" id="{F24BABF9-1C56-534D-8429-32D9A930723D}"/>
              </a:ext>
            </a:extLst>
          </p:cNvPr>
          <p:cNvSpPr txBox="1"/>
          <p:nvPr/>
        </p:nvSpPr>
        <p:spPr>
          <a:xfrm>
            <a:off x="2316211" y="2806146"/>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7" name="テキスト ボックス 226">
            <a:extLst>
              <a:ext uri="{FF2B5EF4-FFF2-40B4-BE49-F238E27FC236}">
                <a16:creationId xmlns:a16="http://schemas.microsoft.com/office/drawing/2014/main" id="{67B5AF95-5B77-C840-8936-1AA94CE4B79A}"/>
              </a:ext>
            </a:extLst>
          </p:cNvPr>
          <p:cNvSpPr txBox="1"/>
          <p:nvPr/>
        </p:nvSpPr>
        <p:spPr>
          <a:xfrm>
            <a:off x="2898530" y="2806146"/>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8" name="テキスト ボックス 227">
            <a:extLst>
              <a:ext uri="{FF2B5EF4-FFF2-40B4-BE49-F238E27FC236}">
                <a16:creationId xmlns:a16="http://schemas.microsoft.com/office/drawing/2014/main" id="{967D2562-50EF-2A4D-9057-14119F6078D0}"/>
              </a:ext>
            </a:extLst>
          </p:cNvPr>
          <p:cNvSpPr txBox="1"/>
          <p:nvPr/>
        </p:nvSpPr>
        <p:spPr>
          <a:xfrm>
            <a:off x="3485314" y="2806146"/>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宮下</a:t>
            </a:r>
          </a:p>
        </p:txBody>
      </p:sp>
      <p:sp>
        <p:nvSpPr>
          <p:cNvPr id="230" name="テキスト ボックス 229">
            <a:extLst>
              <a:ext uri="{FF2B5EF4-FFF2-40B4-BE49-F238E27FC236}">
                <a16:creationId xmlns:a16="http://schemas.microsoft.com/office/drawing/2014/main" id="{462BBAAB-79ED-5E48-B0C5-C9F313ED2711}"/>
              </a:ext>
            </a:extLst>
          </p:cNvPr>
          <p:cNvSpPr txBox="1"/>
          <p:nvPr/>
        </p:nvSpPr>
        <p:spPr>
          <a:xfrm>
            <a:off x="2316211" y="3117088"/>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1" name="テキスト ボックス 230">
            <a:extLst>
              <a:ext uri="{FF2B5EF4-FFF2-40B4-BE49-F238E27FC236}">
                <a16:creationId xmlns:a16="http://schemas.microsoft.com/office/drawing/2014/main" id="{1E421073-7F09-4946-B6B0-9BAF6B39F0AB}"/>
              </a:ext>
            </a:extLst>
          </p:cNvPr>
          <p:cNvSpPr txBox="1"/>
          <p:nvPr/>
        </p:nvSpPr>
        <p:spPr>
          <a:xfrm>
            <a:off x="2898530" y="3117088"/>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2" name="テキスト ボックス 231">
            <a:extLst>
              <a:ext uri="{FF2B5EF4-FFF2-40B4-BE49-F238E27FC236}">
                <a16:creationId xmlns:a16="http://schemas.microsoft.com/office/drawing/2014/main" id="{645E18AB-4542-DE4C-A155-7E10E4A0AFC7}"/>
              </a:ext>
            </a:extLst>
          </p:cNvPr>
          <p:cNvSpPr txBox="1"/>
          <p:nvPr/>
        </p:nvSpPr>
        <p:spPr>
          <a:xfrm>
            <a:off x="3485314" y="3117088"/>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宮下</a:t>
            </a:r>
          </a:p>
        </p:txBody>
      </p:sp>
      <p:sp>
        <p:nvSpPr>
          <p:cNvPr id="234" name="テキスト ボックス 233">
            <a:extLst>
              <a:ext uri="{FF2B5EF4-FFF2-40B4-BE49-F238E27FC236}">
                <a16:creationId xmlns:a16="http://schemas.microsoft.com/office/drawing/2014/main" id="{9E76FE11-ACA4-EB48-9841-80BAA03469F0}"/>
              </a:ext>
            </a:extLst>
          </p:cNvPr>
          <p:cNvSpPr txBox="1"/>
          <p:nvPr/>
        </p:nvSpPr>
        <p:spPr>
          <a:xfrm>
            <a:off x="2316211" y="3738972"/>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5" name="テキスト ボックス 234">
            <a:extLst>
              <a:ext uri="{FF2B5EF4-FFF2-40B4-BE49-F238E27FC236}">
                <a16:creationId xmlns:a16="http://schemas.microsoft.com/office/drawing/2014/main" id="{E2A4272E-D48B-2F49-A97B-52F63B0E97B9}"/>
              </a:ext>
            </a:extLst>
          </p:cNvPr>
          <p:cNvSpPr txBox="1"/>
          <p:nvPr/>
        </p:nvSpPr>
        <p:spPr>
          <a:xfrm>
            <a:off x="2898530" y="3738972"/>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6" name="テキスト ボックス 235">
            <a:extLst>
              <a:ext uri="{FF2B5EF4-FFF2-40B4-BE49-F238E27FC236}">
                <a16:creationId xmlns:a16="http://schemas.microsoft.com/office/drawing/2014/main" id="{C3BB6C10-84A4-5544-95A4-977508CF2C4C}"/>
              </a:ext>
            </a:extLst>
          </p:cNvPr>
          <p:cNvSpPr txBox="1"/>
          <p:nvPr/>
        </p:nvSpPr>
        <p:spPr>
          <a:xfrm>
            <a:off x="3485314" y="3738972"/>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伊藤</a:t>
            </a:r>
          </a:p>
        </p:txBody>
      </p:sp>
      <p:sp>
        <p:nvSpPr>
          <p:cNvPr id="238" name="テキスト ボックス 237">
            <a:extLst>
              <a:ext uri="{FF2B5EF4-FFF2-40B4-BE49-F238E27FC236}">
                <a16:creationId xmlns:a16="http://schemas.microsoft.com/office/drawing/2014/main" id="{13D9C455-97A0-C240-BE3F-C2EF445F3DCB}"/>
              </a:ext>
            </a:extLst>
          </p:cNvPr>
          <p:cNvSpPr txBox="1"/>
          <p:nvPr/>
        </p:nvSpPr>
        <p:spPr>
          <a:xfrm>
            <a:off x="2316211" y="4049915"/>
            <a:ext cx="589855" cy="230832"/>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6/7</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9" name="テキスト ボックス 238">
            <a:extLst>
              <a:ext uri="{FF2B5EF4-FFF2-40B4-BE49-F238E27FC236}">
                <a16:creationId xmlns:a16="http://schemas.microsoft.com/office/drawing/2014/main" id="{5CBD7D64-8374-974A-85A0-9221844D40E4}"/>
              </a:ext>
            </a:extLst>
          </p:cNvPr>
          <p:cNvSpPr txBox="1"/>
          <p:nvPr/>
        </p:nvSpPr>
        <p:spPr>
          <a:xfrm>
            <a:off x="2898530" y="4049915"/>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0" name="テキスト ボックス 239">
            <a:extLst>
              <a:ext uri="{FF2B5EF4-FFF2-40B4-BE49-F238E27FC236}">
                <a16:creationId xmlns:a16="http://schemas.microsoft.com/office/drawing/2014/main" id="{683FB9C7-D165-C940-87E0-06F514D0ED8A}"/>
              </a:ext>
            </a:extLst>
          </p:cNvPr>
          <p:cNvSpPr txBox="1"/>
          <p:nvPr/>
        </p:nvSpPr>
        <p:spPr>
          <a:xfrm>
            <a:off x="3485314" y="4049915"/>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江本</a:t>
            </a:r>
          </a:p>
        </p:txBody>
      </p:sp>
      <p:sp>
        <p:nvSpPr>
          <p:cNvPr id="242" name="テキスト ボックス 241">
            <a:extLst>
              <a:ext uri="{FF2B5EF4-FFF2-40B4-BE49-F238E27FC236}">
                <a16:creationId xmlns:a16="http://schemas.microsoft.com/office/drawing/2014/main" id="{7CAA1656-8D66-6A40-9C71-7C72B8FFF67E}"/>
              </a:ext>
            </a:extLst>
          </p:cNvPr>
          <p:cNvSpPr txBox="1"/>
          <p:nvPr/>
        </p:nvSpPr>
        <p:spPr>
          <a:xfrm>
            <a:off x="2316211" y="4360856"/>
            <a:ext cx="589855" cy="230832"/>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6/7</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3" name="テキスト ボックス 242">
            <a:extLst>
              <a:ext uri="{FF2B5EF4-FFF2-40B4-BE49-F238E27FC236}">
                <a16:creationId xmlns:a16="http://schemas.microsoft.com/office/drawing/2014/main" id="{F6C49324-F8E0-1641-BC1B-062138752AF5}"/>
              </a:ext>
            </a:extLst>
          </p:cNvPr>
          <p:cNvSpPr txBox="1"/>
          <p:nvPr/>
        </p:nvSpPr>
        <p:spPr>
          <a:xfrm>
            <a:off x="2898530" y="4360856"/>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4" name="テキスト ボックス 243">
            <a:extLst>
              <a:ext uri="{FF2B5EF4-FFF2-40B4-BE49-F238E27FC236}">
                <a16:creationId xmlns:a16="http://schemas.microsoft.com/office/drawing/2014/main" id="{F3A5BA1B-0162-2143-966A-2E145752BCD8}"/>
              </a:ext>
            </a:extLst>
          </p:cNvPr>
          <p:cNvSpPr txBox="1"/>
          <p:nvPr/>
        </p:nvSpPr>
        <p:spPr>
          <a:xfrm>
            <a:off x="3485314" y="4360856"/>
            <a:ext cx="588183" cy="224524"/>
          </a:xfrm>
          <a:prstGeom prst="rect">
            <a:avLst/>
          </a:prstGeom>
          <a:noFill/>
        </p:spPr>
        <p:txBody>
          <a:bodyPr wrap="square" rtlCol="0">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江本</a:t>
            </a:r>
          </a:p>
        </p:txBody>
      </p:sp>
      <p:sp>
        <p:nvSpPr>
          <p:cNvPr id="246" name="テキスト ボックス 245">
            <a:extLst>
              <a:ext uri="{FF2B5EF4-FFF2-40B4-BE49-F238E27FC236}">
                <a16:creationId xmlns:a16="http://schemas.microsoft.com/office/drawing/2014/main" id="{C46E1DE1-E4E4-7A46-8D2B-5B7997EC790D}"/>
              </a:ext>
            </a:extLst>
          </p:cNvPr>
          <p:cNvSpPr txBox="1"/>
          <p:nvPr/>
        </p:nvSpPr>
        <p:spPr>
          <a:xfrm>
            <a:off x="2316211" y="4671798"/>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6/11</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7" name="テキスト ボックス 246">
            <a:extLst>
              <a:ext uri="{FF2B5EF4-FFF2-40B4-BE49-F238E27FC236}">
                <a16:creationId xmlns:a16="http://schemas.microsoft.com/office/drawing/2014/main" id="{0DA8315C-FB02-A84D-98D7-3957F03C15B6}"/>
              </a:ext>
            </a:extLst>
          </p:cNvPr>
          <p:cNvSpPr txBox="1"/>
          <p:nvPr/>
        </p:nvSpPr>
        <p:spPr>
          <a:xfrm>
            <a:off x="2898530" y="4671798"/>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6/27</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8" name="テキスト ボックス 247">
            <a:extLst>
              <a:ext uri="{FF2B5EF4-FFF2-40B4-BE49-F238E27FC236}">
                <a16:creationId xmlns:a16="http://schemas.microsoft.com/office/drawing/2014/main" id="{6D6F8A4F-BE53-7344-8DF8-487E51920053}"/>
              </a:ext>
            </a:extLst>
          </p:cNvPr>
          <p:cNvSpPr txBox="1"/>
          <p:nvPr/>
        </p:nvSpPr>
        <p:spPr>
          <a:xfrm>
            <a:off x="3485314" y="4671798"/>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江本</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0" name="テキスト ボックス 249">
            <a:extLst>
              <a:ext uri="{FF2B5EF4-FFF2-40B4-BE49-F238E27FC236}">
                <a16:creationId xmlns:a16="http://schemas.microsoft.com/office/drawing/2014/main" id="{11D6C435-811B-B64D-8802-99024900694A}"/>
              </a:ext>
            </a:extLst>
          </p:cNvPr>
          <p:cNvSpPr txBox="1"/>
          <p:nvPr/>
        </p:nvSpPr>
        <p:spPr>
          <a:xfrm>
            <a:off x="2316211" y="4982740"/>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1" name="テキスト ボックス 250">
            <a:extLst>
              <a:ext uri="{FF2B5EF4-FFF2-40B4-BE49-F238E27FC236}">
                <a16:creationId xmlns:a16="http://schemas.microsoft.com/office/drawing/2014/main" id="{2439B1B6-3403-2E42-8967-0BE6565345C6}"/>
              </a:ext>
            </a:extLst>
          </p:cNvPr>
          <p:cNvSpPr txBox="1"/>
          <p:nvPr/>
        </p:nvSpPr>
        <p:spPr>
          <a:xfrm>
            <a:off x="2898530" y="4982740"/>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6/29</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2" name="テキスト ボックス 251">
            <a:extLst>
              <a:ext uri="{FF2B5EF4-FFF2-40B4-BE49-F238E27FC236}">
                <a16:creationId xmlns:a16="http://schemas.microsoft.com/office/drawing/2014/main" id="{FB662708-DFD4-B14C-996F-35AECDEED553}"/>
              </a:ext>
            </a:extLst>
          </p:cNvPr>
          <p:cNvSpPr txBox="1"/>
          <p:nvPr/>
        </p:nvSpPr>
        <p:spPr>
          <a:xfrm>
            <a:off x="3485314" y="4982740"/>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江本</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4" name="テキスト ボックス 253">
            <a:extLst>
              <a:ext uri="{FF2B5EF4-FFF2-40B4-BE49-F238E27FC236}">
                <a16:creationId xmlns:a16="http://schemas.microsoft.com/office/drawing/2014/main" id="{5FFA5FD1-6289-1D45-A0B0-93B363CACD51}"/>
              </a:ext>
            </a:extLst>
          </p:cNvPr>
          <p:cNvSpPr txBox="1"/>
          <p:nvPr/>
        </p:nvSpPr>
        <p:spPr>
          <a:xfrm>
            <a:off x="2316211" y="5293682"/>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5" name="テキスト ボックス 254">
            <a:extLst>
              <a:ext uri="{FF2B5EF4-FFF2-40B4-BE49-F238E27FC236}">
                <a16:creationId xmlns:a16="http://schemas.microsoft.com/office/drawing/2014/main" id="{F753D166-7C11-DC49-9A10-D0B5888F5683}"/>
              </a:ext>
            </a:extLst>
          </p:cNvPr>
          <p:cNvSpPr txBox="1"/>
          <p:nvPr/>
        </p:nvSpPr>
        <p:spPr>
          <a:xfrm>
            <a:off x="2898530" y="5293682"/>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6/15</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6" name="テキスト ボックス 255">
            <a:extLst>
              <a:ext uri="{FF2B5EF4-FFF2-40B4-BE49-F238E27FC236}">
                <a16:creationId xmlns:a16="http://schemas.microsoft.com/office/drawing/2014/main" id="{F8819F48-3F72-0340-8C05-73F115EAD8DD}"/>
              </a:ext>
            </a:extLst>
          </p:cNvPr>
          <p:cNvSpPr txBox="1"/>
          <p:nvPr/>
        </p:nvSpPr>
        <p:spPr>
          <a:xfrm>
            <a:off x="3485314" y="5293682"/>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太田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8" name="テキスト ボックス 257">
            <a:extLst>
              <a:ext uri="{FF2B5EF4-FFF2-40B4-BE49-F238E27FC236}">
                <a16:creationId xmlns:a16="http://schemas.microsoft.com/office/drawing/2014/main" id="{1D7B7E0F-3DE9-7043-B541-7F8505CFDE57}"/>
              </a:ext>
            </a:extLst>
          </p:cNvPr>
          <p:cNvSpPr txBox="1"/>
          <p:nvPr/>
        </p:nvSpPr>
        <p:spPr>
          <a:xfrm>
            <a:off x="2316211" y="5604624"/>
            <a:ext cx="589855" cy="230832"/>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6/16</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9" name="テキスト ボックス 258">
            <a:extLst>
              <a:ext uri="{FF2B5EF4-FFF2-40B4-BE49-F238E27FC236}">
                <a16:creationId xmlns:a16="http://schemas.microsoft.com/office/drawing/2014/main" id="{CB7B2F82-BFF6-D34C-9D39-A8B5B306288E}"/>
              </a:ext>
            </a:extLst>
          </p:cNvPr>
          <p:cNvSpPr txBox="1"/>
          <p:nvPr/>
        </p:nvSpPr>
        <p:spPr>
          <a:xfrm>
            <a:off x="2898530" y="5604624"/>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6/29</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0" name="テキスト ボックス 259">
            <a:extLst>
              <a:ext uri="{FF2B5EF4-FFF2-40B4-BE49-F238E27FC236}">
                <a16:creationId xmlns:a16="http://schemas.microsoft.com/office/drawing/2014/main" id="{BE6B3E4B-F1B1-874D-A89F-703990B42AA1}"/>
              </a:ext>
            </a:extLst>
          </p:cNvPr>
          <p:cNvSpPr txBox="1"/>
          <p:nvPr/>
        </p:nvSpPr>
        <p:spPr>
          <a:xfrm>
            <a:off x="3485314" y="5604624"/>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太田</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2" name="テキスト ボックス 261">
            <a:extLst>
              <a:ext uri="{FF2B5EF4-FFF2-40B4-BE49-F238E27FC236}">
                <a16:creationId xmlns:a16="http://schemas.microsoft.com/office/drawing/2014/main" id="{32CCCD4A-FC55-F14F-B3B7-CA902E4C24AB}"/>
              </a:ext>
            </a:extLst>
          </p:cNvPr>
          <p:cNvSpPr txBox="1"/>
          <p:nvPr/>
        </p:nvSpPr>
        <p:spPr>
          <a:xfrm>
            <a:off x="2316211" y="6226502"/>
            <a:ext cx="589855"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a:t>
            </a: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3" name="テキスト ボックス 262">
            <a:extLst>
              <a:ext uri="{FF2B5EF4-FFF2-40B4-BE49-F238E27FC236}">
                <a16:creationId xmlns:a16="http://schemas.microsoft.com/office/drawing/2014/main" id="{073894F0-32E0-E743-AEB8-C29369038091}"/>
              </a:ext>
            </a:extLst>
          </p:cNvPr>
          <p:cNvSpPr txBox="1"/>
          <p:nvPr/>
        </p:nvSpPr>
        <p:spPr>
          <a:xfrm>
            <a:off x="2898530" y="6226502"/>
            <a:ext cx="583441" cy="224524"/>
          </a:xfrm>
          <a:prstGeom prst="rect">
            <a:avLst/>
          </a:prstGeom>
          <a:noFill/>
        </p:spPr>
        <p:txBody>
          <a:bodyPr wrap="square" rtlCol="0">
            <a:spAutoFit/>
          </a:bodyPr>
          <a:lstStyle/>
          <a:p>
            <a:pPr algn="ct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6/30</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4" name="テキスト ボックス 263">
            <a:extLst>
              <a:ext uri="{FF2B5EF4-FFF2-40B4-BE49-F238E27FC236}">
                <a16:creationId xmlns:a16="http://schemas.microsoft.com/office/drawing/2014/main" id="{A4E3FA0B-9847-C84B-80DE-EE94DEAC479C}"/>
              </a:ext>
            </a:extLst>
          </p:cNvPr>
          <p:cNvSpPr txBox="1"/>
          <p:nvPr/>
        </p:nvSpPr>
        <p:spPr>
          <a:xfrm>
            <a:off x="3485314" y="6226502"/>
            <a:ext cx="588183" cy="224524"/>
          </a:xfrm>
          <a:prstGeom prst="rect">
            <a:avLst/>
          </a:prstGeom>
          <a:noFill/>
        </p:spPr>
        <p:txBody>
          <a:bodyPr wrap="square" rtlCol="0">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鈴木</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39505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テキスト ボックス 64">
            <a:extLst>
              <a:ext uri="{FF2B5EF4-FFF2-40B4-BE49-F238E27FC236}">
                <a16:creationId xmlns:a16="http://schemas.microsoft.com/office/drawing/2014/main" id="{E037EF6C-B793-1248-8DCC-CF1A2C9911D8}"/>
              </a:ext>
            </a:extLst>
          </p:cNvPr>
          <p:cNvSpPr txBox="1"/>
          <p:nvPr/>
        </p:nvSpPr>
        <p:spPr>
          <a:xfrm>
            <a:off x="463308" y="238540"/>
            <a:ext cx="95891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41_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組織図</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0" name="正方形/長方形 139">
            <a:extLst>
              <a:ext uri="{FF2B5EF4-FFF2-40B4-BE49-F238E27FC236}">
                <a16:creationId xmlns:a16="http://schemas.microsoft.com/office/drawing/2014/main" id="{06996FE6-D4A0-B744-BC19-25F4CD3F2C36}"/>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56365B3-9F29-584B-B5E5-78C898B81943}"/>
              </a:ext>
            </a:extLst>
          </p:cNvPr>
          <p:cNvSpPr txBox="1"/>
          <p:nvPr/>
        </p:nvSpPr>
        <p:spPr>
          <a:xfrm>
            <a:off x="2864248" y="1135317"/>
            <a:ext cx="988925"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株主総会</a:t>
            </a:r>
            <a:endParaRPr kumimoji="1" lang="ja-JP" altLang="en-US" sz="1400" dirty="0">
              <a:solidFill>
                <a:srgbClr val="404040"/>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B9669721-493F-8B4A-B5CF-EEBF1413EEDD}"/>
              </a:ext>
            </a:extLst>
          </p:cNvPr>
          <p:cNvSpPr txBox="1"/>
          <p:nvPr/>
        </p:nvSpPr>
        <p:spPr>
          <a:xfrm>
            <a:off x="2997073" y="1862388"/>
            <a:ext cx="723275"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理事会</a:t>
            </a:r>
            <a:endParaRPr kumimoji="1" lang="ja-JP" altLang="en-US" sz="1400" dirty="0">
              <a:solidFill>
                <a:srgbClr val="404040"/>
              </a:solidFill>
              <a:latin typeface="メイリオ"/>
              <a:ea typeface="メイリオ"/>
              <a:cs typeface="メイリオ"/>
            </a:endParaRPr>
          </a:p>
        </p:txBody>
      </p:sp>
      <p:cxnSp>
        <p:nvCxnSpPr>
          <p:cNvPr id="17" name="直線コネクタ 16">
            <a:extLst>
              <a:ext uri="{FF2B5EF4-FFF2-40B4-BE49-F238E27FC236}">
                <a16:creationId xmlns:a16="http://schemas.microsoft.com/office/drawing/2014/main" id="{C9DADD3A-F0C9-F94D-A04E-CF7DABA2AF1A}"/>
              </a:ext>
            </a:extLst>
          </p:cNvPr>
          <p:cNvCxnSpPr>
            <a:cxnSpLocks/>
          </p:cNvCxnSpPr>
          <p:nvPr/>
        </p:nvCxnSpPr>
        <p:spPr>
          <a:xfrm>
            <a:off x="3358710" y="1526543"/>
            <a:ext cx="0" cy="252396"/>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99E115AE-D2A1-C14F-8836-27741C9AB08A}"/>
              </a:ext>
            </a:extLst>
          </p:cNvPr>
          <p:cNvSpPr txBox="1"/>
          <p:nvPr/>
        </p:nvSpPr>
        <p:spPr>
          <a:xfrm>
            <a:off x="2864248" y="2612947"/>
            <a:ext cx="988925"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取締役会</a:t>
            </a:r>
            <a:endParaRPr kumimoji="1" lang="ja-JP" altLang="en-US" sz="1400" dirty="0">
              <a:solidFill>
                <a:srgbClr val="404040"/>
              </a:solidFill>
              <a:latin typeface="メイリオ"/>
              <a:ea typeface="メイリオ"/>
              <a:cs typeface="メイリオ"/>
            </a:endParaRPr>
          </a:p>
        </p:txBody>
      </p:sp>
      <p:cxnSp>
        <p:nvCxnSpPr>
          <p:cNvPr id="19" name="直線コネクタ 18">
            <a:extLst>
              <a:ext uri="{FF2B5EF4-FFF2-40B4-BE49-F238E27FC236}">
                <a16:creationId xmlns:a16="http://schemas.microsoft.com/office/drawing/2014/main" id="{AEBEC46E-61BC-244D-AF31-21283CCCBF6A}"/>
              </a:ext>
            </a:extLst>
          </p:cNvPr>
          <p:cNvCxnSpPr>
            <a:cxnSpLocks/>
            <a:stCxn id="35" idx="2"/>
            <a:endCxn id="36" idx="0"/>
          </p:cNvCxnSpPr>
          <p:nvPr/>
        </p:nvCxnSpPr>
        <p:spPr>
          <a:xfrm>
            <a:off x="3358711" y="2253614"/>
            <a:ext cx="0" cy="275884"/>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F3400E03-C634-2D4A-B109-2219572B9D80}"/>
              </a:ext>
            </a:extLst>
          </p:cNvPr>
          <p:cNvSpPr txBox="1"/>
          <p:nvPr/>
        </p:nvSpPr>
        <p:spPr>
          <a:xfrm>
            <a:off x="2907305" y="3343143"/>
            <a:ext cx="902811"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企画本部</a:t>
            </a:r>
            <a:endParaRPr kumimoji="1" lang="ja-JP" altLang="en-US" sz="1400" dirty="0">
              <a:solidFill>
                <a:srgbClr val="404040"/>
              </a:solidFill>
              <a:latin typeface="メイリオ"/>
              <a:ea typeface="メイリオ"/>
              <a:cs typeface="メイリオ"/>
            </a:endParaRPr>
          </a:p>
        </p:txBody>
      </p:sp>
      <p:cxnSp>
        <p:nvCxnSpPr>
          <p:cNvPr id="21" name="直線コネクタ 20">
            <a:extLst>
              <a:ext uri="{FF2B5EF4-FFF2-40B4-BE49-F238E27FC236}">
                <a16:creationId xmlns:a16="http://schemas.microsoft.com/office/drawing/2014/main" id="{6D7FFB0F-43F5-894C-900D-2011F617146D}"/>
              </a:ext>
            </a:extLst>
          </p:cNvPr>
          <p:cNvCxnSpPr>
            <a:cxnSpLocks/>
            <a:stCxn id="36" idx="2"/>
          </p:cNvCxnSpPr>
          <p:nvPr/>
        </p:nvCxnSpPr>
        <p:spPr>
          <a:xfrm flipH="1">
            <a:off x="3355985" y="3004173"/>
            <a:ext cx="2726" cy="255521"/>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73CC856C-6A63-5846-8B5C-063BC11D8551}"/>
              </a:ext>
            </a:extLst>
          </p:cNvPr>
          <p:cNvSpPr txBox="1"/>
          <p:nvPr/>
        </p:nvSpPr>
        <p:spPr>
          <a:xfrm>
            <a:off x="4580600" y="3343143"/>
            <a:ext cx="1800493"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マーケティング本部</a:t>
            </a:r>
            <a:endParaRPr kumimoji="1" lang="ja-JP" altLang="en-US" sz="1400" dirty="0">
              <a:solidFill>
                <a:srgbClr val="404040"/>
              </a:solidFill>
              <a:latin typeface="メイリオ"/>
              <a:ea typeface="メイリオ"/>
              <a:cs typeface="メイリオ"/>
            </a:endParaRPr>
          </a:p>
        </p:txBody>
      </p:sp>
      <p:cxnSp>
        <p:nvCxnSpPr>
          <p:cNvPr id="23" name="直線コネクタ 22">
            <a:extLst>
              <a:ext uri="{FF2B5EF4-FFF2-40B4-BE49-F238E27FC236}">
                <a16:creationId xmlns:a16="http://schemas.microsoft.com/office/drawing/2014/main" id="{C3FA255F-0943-D242-B2C3-EEF3BE5EA615}"/>
              </a:ext>
            </a:extLst>
          </p:cNvPr>
          <p:cNvCxnSpPr/>
          <p:nvPr/>
        </p:nvCxnSpPr>
        <p:spPr>
          <a:xfrm flipH="1">
            <a:off x="4341379" y="3497031"/>
            <a:ext cx="152401" cy="0"/>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39ED8415-328C-624C-BC6D-3122EAF1EBDE}"/>
              </a:ext>
            </a:extLst>
          </p:cNvPr>
          <p:cNvSpPr txBox="1"/>
          <p:nvPr/>
        </p:nvSpPr>
        <p:spPr>
          <a:xfrm>
            <a:off x="7080310" y="3343143"/>
            <a:ext cx="1082348" cy="307777"/>
          </a:xfrm>
          <a:prstGeom prst="rect">
            <a:avLst/>
          </a:prstGeom>
          <a:noFill/>
        </p:spPr>
        <p:txBody>
          <a:bodyPr wrap="none" rtlCol="0" anchor="ctr">
            <a:spAutoFit/>
          </a:bodyPr>
          <a:lstStyle/>
          <a:p>
            <a:pPr algn="ctr"/>
            <a:r>
              <a:rPr lang="ja-JP" altLang="en-US" sz="1400" dirty="0">
                <a:solidFill>
                  <a:srgbClr val="404040"/>
                </a:solidFill>
                <a:latin typeface="メイリオ"/>
                <a:ea typeface="メイリオ"/>
                <a:cs typeface="メイリオ"/>
              </a:rPr>
              <a:t>支店長会議</a:t>
            </a:r>
            <a:endParaRPr kumimoji="1" lang="ja-JP" altLang="en-US" sz="1400" dirty="0">
              <a:solidFill>
                <a:srgbClr val="404040"/>
              </a:solidFill>
              <a:latin typeface="メイリオ"/>
              <a:ea typeface="メイリオ"/>
              <a:cs typeface="メイリオ"/>
            </a:endParaRPr>
          </a:p>
        </p:txBody>
      </p:sp>
      <p:cxnSp>
        <p:nvCxnSpPr>
          <p:cNvPr id="25" name="直線コネクタ 24">
            <a:extLst>
              <a:ext uri="{FF2B5EF4-FFF2-40B4-BE49-F238E27FC236}">
                <a16:creationId xmlns:a16="http://schemas.microsoft.com/office/drawing/2014/main" id="{2E8318D5-44BD-BE4B-85F9-0CEDAE9827B3}"/>
              </a:ext>
            </a:extLst>
          </p:cNvPr>
          <p:cNvCxnSpPr/>
          <p:nvPr/>
        </p:nvCxnSpPr>
        <p:spPr>
          <a:xfrm flipH="1">
            <a:off x="6474965" y="3497031"/>
            <a:ext cx="152401" cy="0"/>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D0590501-6DE8-1B49-89EE-9880A1D89A87}"/>
              </a:ext>
            </a:extLst>
          </p:cNvPr>
          <p:cNvSpPr txBox="1"/>
          <p:nvPr/>
        </p:nvSpPr>
        <p:spPr>
          <a:xfrm>
            <a:off x="3158655"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総務部</a:t>
            </a:r>
            <a:endParaRPr kumimoji="1" lang="ja-JP" altLang="en-US" sz="1400" dirty="0">
              <a:solidFill>
                <a:srgbClr val="404040"/>
              </a:solidFill>
              <a:latin typeface="メイリオ"/>
              <a:ea typeface="メイリオ"/>
              <a:cs typeface="メイリオ"/>
            </a:endParaRPr>
          </a:p>
        </p:txBody>
      </p:sp>
      <p:cxnSp>
        <p:nvCxnSpPr>
          <p:cNvPr id="27" name="直線コネクタ 26">
            <a:extLst>
              <a:ext uri="{FF2B5EF4-FFF2-40B4-BE49-F238E27FC236}">
                <a16:creationId xmlns:a16="http://schemas.microsoft.com/office/drawing/2014/main" id="{D55E1FDE-0BA8-A04A-8C4B-6F941B6355A3}"/>
              </a:ext>
            </a:extLst>
          </p:cNvPr>
          <p:cNvCxnSpPr/>
          <p:nvPr/>
        </p:nvCxnSpPr>
        <p:spPr>
          <a:xfrm>
            <a:off x="3355994" y="3727972"/>
            <a:ext cx="0" cy="435657"/>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E07BBCDC-3CB2-8C47-8226-0C8B28F3EC6C}"/>
              </a:ext>
            </a:extLst>
          </p:cNvPr>
          <p:cNvSpPr txBox="1"/>
          <p:nvPr/>
        </p:nvSpPr>
        <p:spPr>
          <a:xfrm>
            <a:off x="2562156"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開発部</a:t>
            </a:r>
            <a:endParaRPr kumimoji="1" lang="ja-JP" altLang="en-US" sz="1400" dirty="0">
              <a:solidFill>
                <a:srgbClr val="404040"/>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76E454B3-C67E-8148-A2E0-0323AB578833}"/>
              </a:ext>
            </a:extLst>
          </p:cNvPr>
          <p:cNvSpPr txBox="1"/>
          <p:nvPr/>
        </p:nvSpPr>
        <p:spPr>
          <a:xfrm>
            <a:off x="1959389"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経理部</a:t>
            </a:r>
            <a:endParaRPr kumimoji="1" lang="ja-JP" altLang="en-US" sz="1400" dirty="0">
              <a:solidFill>
                <a:srgbClr val="404040"/>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2554FC02-35E6-6E41-B282-334368E5F82E}"/>
              </a:ext>
            </a:extLst>
          </p:cNvPr>
          <p:cNvSpPr txBox="1"/>
          <p:nvPr/>
        </p:nvSpPr>
        <p:spPr>
          <a:xfrm>
            <a:off x="1343387"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人事部</a:t>
            </a:r>
            <a:endParaRPr kumimoji="1" lang="ja-JP" altLang="en-US" sz="14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38715270-C3B4-A540-9F31-410B93357CCC}"/>
              </a:ext>
            </a:extLst>
          </p:cNvPr>
          <p:cNvSpPr txBox="1"/>
          <p:nvPr/>
        </p:nvSpPr>
        <p:spPr>
          <a:xfrm>
            <a:off x="5280791" y="4393032"/>
            <a:ext cx="400110" cy="1528624"/>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プロモーション局</a:t>
            </a:r>
            <a:endParaRPr kumimoji="1" lang="ja-JP" altLang="en-US" sz="14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64794ABE-30C7-4A46-A4A8-AA5A2215B6FC}"/>
              </a:ext>
            </a:extLst>
          </p:cNvPr>
          <p:cNvSpPr txBox="1"/>
          <p:nvPr/>
        </p:nvSpPr>
        <p:spPr>
          <a:xfrm>
            <a:off x="3760618"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制作部</a:t>
            </a:r>
            <a:endParaRPr kumimoji="1" lang="ja-JP" altLang="en-US" sz="14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9B4539E8-9DBA-7541-A352-DE45BAADE036}"/>
              </a:ext>
            </a:extLst>
          </p:cNvPr>
          <p:cNvSpPr txBox="1"/>
          <p:nvPr/>
        </p:nvSpPr>
        <p:spPr>
          <a:xfrm>
            <a:off x="4343713" y="4841873"/>
            <a:ext cx="400110" cy="630942"/>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営業部</a:t>
            </a:r>
            <a:endParaRPr kumimoji="1" lang="ja-JP" altLang="en-US" sz="1400" dirty="0">
              <a:solidFill>
                <a:srgbClr val="404040"/>
              </a:solidFill>
              <a:latin typeface="メイリオ"/>
              <a:ea typeface="メイリオ"/>
              <a:cs typeface="メイリオ"/>
            </a:endParaRPr>
          </a:p>
        </p:txBody>
      </p:sp>
      <p:sp>
        <p:nvSpPr>
          <p:cNvPr id="34" name="正方形/長方形 33">
            <a:extLst>
              <a:ext uri="{FF2B5EF4-FFF2-40B4-BE49-F238E27FC236}">
                <a16:creationId xmlns:a16="http://schemas.microsoft.com/office/drawing/2014/main" id="{B685657D-E40D-4B4C-B2B3-63A955BA636E}"/>
              </a:ext>
            </a:extLst>
          </p:cNvPr>
          <p:cNvSpPr/>
          <p:nvPr/>
        </p:nvSpPr>
        <p:spPr>
          <a:xfrm>
            <a:off x="2373323" y="1051868"/>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787F4C5-FF95-9B4F-957D-2F3456DAE11C}"/>
              </a:ext>
            </a:extLst>
          </p:cNvPr>
          <p:cNvSpPr/>
          <p:nvPr/>
        </p:nvSpPr>
        <p:spPr>
          <a:xfrm>
            <a:off x="2373323" y="1778939"/>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EAF84FCF-D286-B249-B1C4-0AA50FFE8383}"/>
              </a:ext>
            </a:extLst>
          </p:cNvPr>
          <p:cNvSpPr/>
          <p:nvPr/>
        </p:nvSpPr>
        <p:spPr>
          <a:xfrm>
            <a:off x="2373323" y="2529498"/>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66C855B1-2672-7147-915D-E6132121C5C4}"/>
              </a:ext>
            </a:extLst>
          </p:cNvPr>
          <p:cNvSpPr/>
          <p:nvPr/>
        </p:nvSpPr>
        <p:spPr>
          <a:xfrm>
            <a:off x="2373323" y="3259694"/>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53633468-F004-9240-A0C7-0C9C126A5AF0}"/>
              </a:ext>
            </a:extLst>
          </p:cNvPr>
          <p:cNvSpPr/>
          <p:nvPr/>
        </p:nvSpPr>
        <p:spPr>
          <a:xfrm>
            <a:off x="4495459" y="3259694"/>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3226D71C-09AE-1B43-8501-03E6B16CB429}"/>
              </a:ext>
            </a:extLst>
          </p:cNvPr>
          <p:cNvSpPr/>
          <p:nvPr/>
        </p:nvSpPr>
        <p:spPr>
          <a:xfrm>
            <a:off x="6636097" y="3259694"/>
            <a:ext cx="1970775" cy="4746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E1406382-128E-6E4E-8D91-1CA421D3D3F8}"/>
              </a:ext>
            </a:extLst>
          </p:cNvPr>
          <p:cNvSpPr/>
          <p:nvPr/>
        </p:nvSpPr>
        <p:spPr>
          <a:xfrm>
            <a:off x="1305085"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0BE5D6A-9DCE-4A47-BF12-716E14DDE2EB}"/>
              </a:ext>
            </a:extLst>
          </p:cNvPr>
          <p:cNvSpPr/>
          <p:nvPr/>
        </p:nvSpPr>
        <p:spPr>
          <a:xfrm>
            <a:off x="1921087"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DE08C596-8947-834F-9210-739CF38F4515}"/>
              </a:ext>
            </a:extLst>
          </p:cNvPr>
          <p:cNvSpPr/>
          <p:nvPr/>
        </p:nvSpPr>
        <p:spPr>
          <a:xfrm>
            <a:off x="2523854"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44A7A58B-E916-4140-9725-D35EB069A5BE}"/>
              </a:ext>
            </a:extLst>
          </p:cNvPr>
          <p:cNvSpPr/>
          <p:nvPr/>
        </p:nvSpPr>
        <p:spPr>
          <a:xfrm>
            <a:off x="3120353"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2CC52091-E9A0-884D-B17B-DA17F6AEF63A}"/>
              </a:ext>
            </a:extLst>
          </p:cNvPr>
          <p:cNvSpPr/>
          <p:nvPr/>
        </p:nvSpPr>
        <p:spPr>
          <a:xfrm>
            <a:off x="3722316"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B0AA63C-79F4-CC40-861E-800740025C76}"/>
              </a:ext>
            </a:extLst>
          </p:cNvPr>
          <p:cNvSpPr/>
          <p:nvPr/>
        </p:nvSpPr>
        <p:spPr>
          <a:xfrm>
            <a:off x="4305411"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2CDB61CA-C584-0E4B-B33B-2ACE6FC09E70}"/>
              </a:ext>
            </a:extLst>
          </p:cNvPr>
          <p:cNvSpPr/>
          <p:nvPr/>
        </p:nvSpPr>
        <p:spPr>
          <a:xfrm>
            <a:off x="5242489"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a:extLst>
              <a:ext uri="{FF2B5EF4-FFF2-40B4-BE49-F238E27FC236}">
                <a16:creationId xmlns:a16="http://schemas.microsoft.com/office/drawing/2014/main" id="{071C7CAA-0EF2-A34F-B9AD-E46917542D6F}"/>
              </a:ext>
            </a:extLst>
          </p:cNvPr>
          <p:cNvSpPr txBox="1"/>
          <p:nvPr/>
        </p:nvSpPr>
        <p:spPr>
          <a:xfrm>
            <a:off x="7419339" y="4931641"/>
            <a:ext cx="400110" cy="451406"/>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店長</a:t>
            </a:r>
            <a:endParaRPr kumimoji="1" lang="ja-JP" altLang="en-US" sz="14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AC07A2DC-2254-E142-9A3E-06477AB20D50}"/>
              </a:ext>
            </a:extLst>
          </p:cNvPr>
          <p:cNvSpPr txBox="1"/>
          <p:nvPr/>
        </p:nvSpPr>
        <p:spPr>
          <a:xfrm>
            <a:off x="6832953" y="4303264"/>
            <a:ext cx="400110" cy="1708160"/>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エリアマネージャー</a:t>
            </a:r>
            <a:endParaRPr kumimoji="1" lang="ja-JP" altLang="en-US" sz="140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7A2B7C6C-E060-4941-91F2-C69D54E446F6}"/>
              </a:ext>
            </a:extLst>
          </p:cNvPr>
          <p:cNvSpPr txBox="1"/>
          <p:nvPr/>
        </p:nvSpPr>
        <p:spPr>
          <a:xfrm>
            <a:off x="8009905" y="4482801"/>
            <a:ext cx="400110" cy="1349087"/>
          </a:xfrm>
          <a:prstGeom prst="rect">
            <a:avLst/>
          </a:prstGeom>
          <a:noFill/>
        </p:spPr>
        <p:txBody>
          <a:bodyPr vert="eaVert" wrap="none" rtlCol="0" anchor="ctr">
            <a:spAutoFit/>
          </a:bodyPr>
          <a:lstStyle/>
          <a:p>
            <a:pPr algn="ctr"/>
            <a:r>
              <a:rPr lang="ja-JP" altLang="en-US" sz="1400" dirty="0">
                <a:solidFill>
                  <a:srgbClr val="404040"/>
                </a:solidFill>
                <a:latin typeface="メイリオ"/>
                <a:ea typeface="メイリオ"/>
                <a:cs typeface="メイリオ"/>
              </a:rPr>
              <a:t>バイトリーダー</a:t>
            </a:r>
            <a:endParaRPr kumimoji="1" lang="ja-JP" altLang="en-US" sz="1400" dirty="0">
              <a:solidFill>
                <a:srgbClr val="404040"/>
              </a:solidFill>
              <a:latin typeface="メイリオ"/>
              <a:ea typeface="メイリオ"/>
              <a:cs typeface="メイリオ"/>
            </a:endParaRPr>
          </a:p>
        </p:txBody>
      </p:sp>
      <p:sp>
        <p:nvSpPr>
          <p:cNvPr id="50" name="正方形/長方形 49">
            <a:extLst>
              <a:ext uri="{FF2B5EF4-FFF2-40B4-BE49-F238E27FC236}">
                <a16:creationId xmlns:a16="http://schemas.microsoft.com/office/drawing/2014/main" id="{997912D1-90D6-F949-A2FA-7D6B872C11F2}"/>
              </a:ext>
            </a:extLst>
          </p:cNvPr>
          <p:cNvSpPr/>
          <p:nvPr/>
        </p:nvSpPr>
        <p:spPr>
          <a:xfrm>
            <a:off x="6794651"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6E2CF889-79AC-4B49-899B-C05C5DD20144}"/>
              </a:ext>
            </a:extLst>
          </p:cNvPr>
          <p:cNvSpPr/>
          <p:nvPr/>
        </p:nvSpPr>
        <p:spPr>
          <a:xfrm>
            <a:off x="7381037"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3A97385B-5724-1946-A9D7-6C539D342299}"/>
              </a:ext>
            </a:extLst>
          </p:cNvPr>
          <p:cNvSpPr/>
          <p:nvPr/>
        </p:nvSpPr>
        <p:spPr>
          <a:xfrm>
            <a:off x="7971603" y="4171957"/>
            <a:ext cx="476715" cy="19707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5" name="直線コネクタ 62">
            <a:extLst>
              <a:ext uri="{FF2B5EF4-FFF2-40B4-BE49-F238E27FC236}">
                <a16:creationId xmlns:a16="http://schemas.microsoft.com/office/drawing/2014/main" id="{4199BE81-E15E-6146-B923-82AA23B5033F}"/>
              </a:ext>
            </a:extLst>
          </p:cNvPr>
          <p:cNvCxnSpPr>
            <a:cxnSpLocks/>
            <a:stCxn id="37" idx="2"/>
            <a:endCxn id="42" idx="0"/>
          </p:cNvCxnSpPr>
          <p:nvPr/>
        </p:nvCxnSpPr>
        <p:spPr>
          <a:xfrm rot="5400000">
            <a:off x="2841668" y="3654914"/>
            <a:ext cx="437588" cy="596499"/>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7" name="直線コネクタ 62">
            <a:extLst>
              <a:ext uri="{FF2B5EF4-FFF2-40B4-BE49-F238E27FC236}">
                <a16:creationId xmlns:a16="http://schemas.microsoft.com/office/drawing/2014/main" id="{EEC7A7D3-0E22-5641-B4A6-2AEFCB3C1688}"/>
              </a:ext>
            </a:extLst>
          </p:cNvPr>
          <p:cNvCxnSpPr>
            <a:cxnSpLocks/>
            <a:stCxn id="37" idx="2"/>
            <a:endCxn id="41" idx="0"/>
          </p:cNvCxnSpPr>
          <p:nvPr/>
        </p:nvCxnSpPr>
        <p:spPr>
          <a:xfrm rot="5400000">
            <a:off x="2540284" y="3353530"/>
            <a:ext cx="437588" cy="1199266"/>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4" name="直線コネクタ 62">
            <a:extLst>
              <a:ext uri="{FF2B5EF4-FFF2-40B4-BE49-F238E27FC236}">
                <a16:creationId xmlns:a16="http://schemas.microsoft.com/office/drawing/2014/main" id="{A5F62373-B32D-0F41-A4DD-1B576B7D0F76}"/>
              </a:ext>
            </a:extLst>
          </p:cNvPr>
          <p:cNvCxnSpPr>
            <a:cxnSpLocks/>
            <a:stCxn id="37" idx="2"/>
            <a:endCxn id="40" idx="0"/>
          </p:cNvCxnSpPr>
          <p:nvPr/>
        </p:nvCxnSpPr>
        <p:spPr>
          <a:xfrm rot="5400000">
            <a:off x="2232283" y="3045529"/>
            <a:ext cx="437588" cy="1815268"/>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7" name="直線コネクタ 62">
            <a:extLst>
              <a:ext uri="{FF2B5EF4-FFF2-40B4-BE49-F238E27FC236}">
                <a16:creationId xmlns:a16="http://schemas.microsoft.com/office/drawing/2014/main" id="{BBE413B4-2A12-4644-94DD-59908139974C}"/>
              </a:ext>
            </a:extLst>
          </p:cNvPr>
          <p:cNvCxnSpPr>
            <a:cxnSpLocks/>
            <a:stCxn id="37" idx="2"/>
            <a:endCxn id="44" idx="0"/>
          </p:cNvCxnSpPr>
          <p:nvPr/>
        </p:nvCxnSpPr>
        <p:spPr>
          <a:xfrm rot="16200000" flipH="1">
            <a:off x="3440898" y="3652181"/>
            <a:ext cx="437588" cy="601963"/>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9" name="直線コネクタ 62">
            <a:extLst>
              <a:ext uri="{FF2B5EF4-FFF2-40B4-BE49-F238E27FC236}">
                <a16:creationId xmlns:a16="http://schemas.microsoft.com/office/drawing/2014/main" id="{D408FA01-C45E-8B49-AECC-00FF8E88DC61}"/>
              </a:ext>
            </a:extLst>
          </p:cNvPr>
          <p:cNvCxnSpPr>
            <a:cxnSpLocks/>
            <a:stCxn id="37" idx="2"/>
            <a:endCxn id="45" idx="0"/>
          </p:cNvCxnSpPr>
          <p:nvPr/>
        </p:nvCxnSpPr>
        <p:spPr>
          <a:xfrm rot="16200000" flipH="1">
            <a:off x="3732446" y="3360634"/>
            <a:ext cx="437588" cy="1185058"/>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0" name="直線コネクタ 69">
            <a:extLst>
              <a:ext uri="{FF2B5EF4-FFF2-40B4-BE49-F238E27FC236}">
                <a16:creationId xmlns:a16="http://schemas.microsoft.com/office/drawing/2014/main" id="{EF41BA02-F1C9-B340-83A5-1B805A25256F}"/>
              </a:ext>
            </a:extLst>
          </p:cNvPr>
          <p:cNvCxnSpPr>
            <a:cxnSpLocks/>
            <a:stCxn id="38" idx="2"/>
            <a:endCxn id="46" idx="0"/>
          </p:cNvCxnSpPr>
          <p:nvPr/>
        </p:nvCxnSpPr>
        <p:spPr>
          <a:xfrm>
            <a:off x="5480847" y="3734369"/>
            <a:ext cx="0" cy="437588"/>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1" name="直線コネクタ 70">
            <a:extLst>
              <a:ext uri="{FF2B5EF4-FFF2-40B4-BE49-F238E27FC236}">
                <a16:creationId xmlns:a16="http://schemas.microsoft.com/office/drawing/2014/main" id="{CF3A7B89-71E2-4943-BCF9-141A27C6ED59}"/>
              </a:ext>
            </a:extLst>
          </p:cNvPr>
          <p:cNvCxnSpPr>
            <a:cxnSpLocks/>
            <a:stCxn id="39" idx="2"/>
            <a:endCxn id="51" idx="0"/>
          </p:cNvCxnSpPr>
          <p:nvPr/>
        </p:nvCxnSpPr>
        <p:spPr>
          <a:xfrm flipH="1">
            <a:off x="7619395" y="3734369"/>
            <a:ext cx="2090" cy="437588"/>
          </a:xfrm>
          <a:prstGeom prst="line">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2" name="直線コネクタ 84">
            <a:extLst>
              <a:ext uri="{FF2B5EF4-FFF2-40B4-BE49-F238E27FC236}">
                <a16:creationId xmlns:a16="http://schemas.microsoft.com/office/drawing/2014/main" id="{16D0E294-B185-394E-947A-2C98EDDBBA6D}"/>
              </a:ext>
            </a:extLst>
          </p:cNvPr>
          <p:cNvCxnSpPr>
            <a:cxnSpLocks/>
            <a:stCxn id="39" idx="2"/>
            <a:endCxn id="50" idx="0"/>
          </p:cNvCxnSpPr>
          <p:nvPr/>
        </p:nvCxnSpPr>
        <p:spPr>
          <a:xfrm rot="5400000">
            <a:off x="7108453" y="3658925"/>
            <a:ext cx="437588" cy="588476"/>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3" name="直線コネクタ 84">
            <a:extLst>
              <a:ext uri="{FF2B5EF4-FFF2-40B4-BE49-F238E27FC236}">
                <a16:creationId xmlns:a16="http://schemas.microsoft.com/office/drawing/2014/main" id="{2FC9B688-3CC1-DE48-8EEE-30123B46C467}"/>
              </a:ext>
            </a:extLst>
          </p:cNvPr>
          <p:cNvCxnSpPr>
            <a:cxnSpLocks/>
            <a:stCxn id="39" idx="2"/>
            <a:endCxn id="52" idx="0"/>
          </p:cNvCxnSpPr>
          <p:nvPr/>
        </p:nvCxnSpPr>
        <p:spPr>
          <a:xfrm rot="16200000" flipH="1">
            <a:off x="7696929" y="3658925"/>
            <a:ext cx="437588" cy="588476"/>
          </a:xfrm>
          <a:prstGeom prst="bentConnector3">
            <a:avLst>
              <a:gd name="adj1" fmla="val 50000"/>
            </a:avLst>
          </a:prstGeom>
          <a:ln w="28575" cmpd="sng">
            <a:solidFill>
              <a:srgbClr val="40404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800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rotWithShape="1">
          <a:blip r:embed="rId2"/>
          <a:srcRect l="49826" b="50000"/>
          <a:stretch/>
        </p:blipFill>
        <p:spPr>
          <a:xfrm>
            <a:off x="796707" y="4815900"/>
            <a:ext cx="2132599" cy="1275629"/>
          </a:xfrm>
          <a:prstGeom prst="rect">
            <a:avLst/>
          </a:prstGeom>
        </p:spPr>
      </p:pic>
      <p:sp>
        <p:nvSpPr>
          <p:cNvPr id="25" name="テキスト ボックス 24"/>
          <p:cNvSpPr txBox="1"/>
          <p:nvPr/>
        </p:nvSpPr>
        <p:spPr>
          <a:xfrm>
            <a:off x="4607036" y="6183308"/>
            <a:ext cx="981911" cy="306945"/>
          </a:xfrm>
          <a:prstGeom prst="rect">
            <a:avLst/>
          </a:prstGeom>
          <a:noFill/>
        </p:spPr>
        <p:txBody>
          <a:bodyPr wrap="none" rtlCol="0">
            <a:spAutoFit/>
          </a:bodyPr>
          <a:lstStyle/>
          <a:p>
            <a:pPr algn="ctr"/>
            <a:r>
              <a:rPr lang="ja-JP" altLang="en-US" sz="1200" dirty="0">
                <a:solidFill>
                  <a:schemeClr val="tx1">
                    <a:lumMod val="75000"/>
                    <a:lumOff val="25000"/>
                  </a:schemeClr>
                </a:solidFill>
                <a:latin typeface="メイリオ"/>
                <a:ea typeface="メイリオ"/>
                <a:cs typeface="メイリオ"/>
              </a:rPr>
              <a:t>組織の体制</a:t>
            </a:r>
            <a:endParaRPr kumimoji="1" lang="ja-JP" altLang="en-US" sz="1000" dirty="0">
              <a:solidFill>
                <a:schemeClr val="tx1">
                  <a:lumMod val="75000"/>
                  <a:lumOff val="25000"/>
                </a:schemeClr>
              </a:solidFill>
              <a:latin typeface="メイリオ"/>
              <a:ea typeface="メイリオ"/>
              <a:cs typeface="メイリオ"/>
            </a:endParaRPr>
          </a:p>
        </p:txBody>
      </p:sp>
      <p:sp>
        <p:nvSpPr>
          <p:cNvPr id="262" name="テキスト ボックス 261"/>
          <p:cNvSpPr txBox="1"/>
          <p:nvPr/>
        </p:nvSpPr>
        <p:spPr>
          <a:xfrm>
            <a:off x="383014" y="2822196"/>
            <a:ext cx="380095" cy="1295989"/>
          </a:xfrm>
          <a:prstGeom prst="rect">
            <a:avLst/>
          </a:prstGeom>
          <a:noFill/>
        </p:spPr>
        <p:txBody>
          <a:bodyPr vert="eaVert" wrap="none" rtlCol="0">
            <a:spAutoFit/>
          </a:bodyPr>
          <a:lstStyle/>
          <a:p>
            <a:pPr algn="ctr"/>
            <a:r>
              <a:rPr lang="ja-JP" altLang="en-US" sz="1200" dirty="0">
                <a:solidFill>
                  <a:schemeClr val="tx1">
                    <a:lumMod val="75000"/>
                    <a:lumOff val="25000"/>
                  </a:schemeClr>
                </a:solidFill>
                <a:latin typeface="メイリオ"/>
                <a:ea typeface="メイリオ"/>
                <a:cs typeface="メイリオ"/>
              </a:rPr>
              <a:t>市場への仕掛け</a:t>
            </a:r>
            <a:endParaRPr kumimoji="1" lang="ja-JP" altLang="en-US" sz="1200" dirty="0">
              <a:solidFill>
                <a:schemeClr val="tx1">
                  <a:lumMod val="75000"/>
                  <a:lumOff val="25000"/>
                </a:schemeClr>
              </a:solidFill>
              <a:latin typeface="メイリオ"/>
              <a:ea typeface="メイリオ"/>
              <a:cs typeface="メイリオ"/>
            </a:endParaRPr>
          </a:p>
        </p:txBody>
      </p:sp>
      <p:sp>
        <p:nvSpPr>
          <p:cNvPr id="276" name="テキスト ボックス 275"/>
          <p:cNvSpPr txBox="1"/>
          <p:nvPr/>
        </p:nvSpPr>
        <p:spPr>
          <a:xfrm>
            <a:off x="7395635" y="884208"/>
            <a:ext cx="572782" cy="281366"/>
          </a:xfrm>
          <a:prstGeom prst="rect">
            <a:avLst/>
          </a:prstGeom>
          <a:noFill/>
        </p:spPr>
        <p:txBody>
          <a:bodyPr wrap="none" rtlCol="0">
            <a:spAutoFit/>
          </a:bodyPr>
          <a:lstStyle/>
          <a:p>
            <a:r>
              <a:rPr lang="ja-JP" altLang="en-US" sz="1050" dirty="0">
                <a:solidFill>
                  <a:schemeClr val="tx1">
                    <a:lumMod val="75000"/>
                    <a:lumOff val="25000"/>
                  </a:schemeClr>
                </a:solidFill>
                <a:latin typeface="メイリオ"/>
                <a:ea typeface="メイリオ"/>
                <a:cs typeface="メイリオ"/>
              </a:rPr>
              <a:t>N年後</a:t>
            </a:r>
            <a:endParaRPr kumimoji="1" lang="ja-JP" altLang="en-US" sz="1050" dirty="0">
              <a:solidFill>
                <a:schemeClr val="tx1">
                  <a:lumMod val="75000"/>
                  <a:lumOff val="25000"/>
                </a:schemeClr>
              </a:solidFill>
              <a:latin typeface="メイリオ"/>
              <a:ea typeface="メイリオ"/>
              <a:cs typeface="メイリオ"/>
            </a:endParaRPr>
          </a:p>
        </p:txBody>
      </p:sp>
      <p:sp>
        <p:nvSpPr>
          <p:cNvPr id="44" name="Arc 71"/>
          <p:cNvSpPr>
            <a:spLocks/>
          </p:cNvSpPr>
          <p:nvPr/>
        </p:nvSpPr>
        <p:spPr bwMode="auto">
          <a:xfrm rot="5400000" flipH="1" flipV="1">
            <a:off x="2510217" y="-785293"/>
            <a:ext cx="4025810" cy="7443516"/>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rgbClr val="40404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49" name="Arc 70"/>
          <p:cNvSpPr>
            <a:spLocks/>
          </p:cNvSpPr>
          <p:nvPr/>
        </p:nvSpPr>
        <p:spPr bwMode="auto">
          <a:xfrm flipV="1">
            <a:off x="2929306" y="1988019"/>
            <a:ext cx="6445041" cy="4083689"/>
          </a:xfrm>
          <a:custGeom>
            <a:avLst/>
            <a:gdLst>
              <a:gd name="T0" fmla="*/ 0 w 21575"/>
              <a:gd name="T1" fmla="*/ 0 h 21600"/>
              <a:gd name="T2" fmla="*/ 2147483647 w 21575"/>
              <a:gd name="T3" fmla="*/ 2147483647 h 21600"/>
              <a:gd name="T4" fmla="*/ 0 w 21575"/>
              <a:gd name="T5" fmla="*/ 2147483647 h 21600"/>
              <a:gd name="T6" fmla="*/ 0 60000 65536"/>
              <a:gd name="T7" fmla="*/ 0 60000 65536"/>
              <a:gd name="T8" fmla="*/ 0 60000 65536"/>
              <a:gd name="T9" fmla="*/ 0 w 21575"/>
              <a:gd name="T10" fmla="*/ 0 h 21600"/>
              <a:gd name="T11" fmla="*/ 21575 w 21575"/>
              <a:gd name="T12" fmla="*/ 21600 h 21600"/>
            </a:gdLst>
            <a:ahLst/>
            <a:cxnLst>
              <a:cxn ang="T6">
                <a:pos x="T0" y="T1"/>
              </a:cxn>
              <a:cxn ang="T7">
                <a:pos x="T2" y="T3"/>
              </a:cxn>
              <a:cxn ang="T8">
                <a:pos x="T4" y="T5"/>
              </a:cxn>
            </a:cxnLst>
            <a:rect l="T9" t="T10" r="T11" b="T12"/>
            <a:pathLst>
              <a:path w="21575" h="21600" fill="none" extrusionOk="0">
                <a:moveTo>
                  <a:pt x="-1" y="0"/>
                </a:moveTo>
                <a:cubicBezTo>
                  <a:pt x="11526" y="0"/>
                  <a:pt x="21021" y="9050"/>
                  <a:pt x="21575" y="20562"/>
                </a:cubicBezTo>
              </a:path>
              <a:path w="21575" h="21600" stroke="0" extrusionOk="0">
                <a:moveTo>
                  <a:pt x="-1" y="0"/>
                </a:moveTo>
                <a:cubicBezTo>
                  <a:pt x="11526" y="0"/>
                  <a:pt x="21021" y="9050"/>
                  <a:pt x="21575" y="20562"/>
                </a:cubicBezTo>
                <a:lnTo>
                  <a:pt x="0" y="21600"/>
                </a:lnTo>
                <a:lnTo>
                  <a:pt x="-1" y="0"/>
                </a:lnTo>
                <a:close/>
              </a:path>
            </a:pathLst>
          </a:custGeom>
          <a:noFill/>
          <a:ln w="12700" cmpd="sng">
            <a:solidFill>
              <a:srgbClr val="40404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51" name="Arc 71"/>
          <p:cNvSpPr>
            <a:spLocks/>
          </p:cNvSpPr>
          <p:nvPr/>
        </p:nvSpPr>
        <p:spPr bwMode="auto">
          <a:xfrm rot="16200000" flipV="1">
            <a:off x="1568743" y="-88577"/>
            <a:ext cx="4293311" cy="8066901"/>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round/>
            <a:headEn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52" name="Arc 71"/>
          <p:cNvSpPr>
            <a:spLocks/>
          </p:cNvSpPr>
          <p:nvPr/>
        </p:nvSpPr>
        <p:spPr bwMode="auto">
          <a:xfrm rot="16200000" flipV="1">
            <a:off x="1310052" y="2304106"/>
            <a:ext cx="2554255" cy="4980943"/>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round/>
            <a:headEn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37" name="円/楕円 36"/>
          <p:cNvSpPr/>
          <p:nvPr/>
        </p:nvSpPr>
        <p:spPr>
          <a:xfrm>
            <a:off x="914044" y="311585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円/楕円 38"/>
          <p:cNvSpPr/>
          <p:nvPr/>
        </p:nvSpPr>
        <p:spPr>
          <a:xfrm>
            <a:off x="4128099" y="499323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円/楕円 42"/>
          <p:cNvSpPr/>
          <p:nvPr/>
        </p:nvSpPr>
        <p:spPr>
          <a:xfrm>
            <a:off x="2034410" y="1591391"/>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円/楕円 37"/>
          <p:cNvSpPr/>
          <p:nvPr/>
        </p:nvSpPr>
        <p:spPr>
          <a:xfrm>
            <a:off x="6617922" y="4385287"/>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793052" y="4784673"/>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5080903" y="2181085"/>
            <a:ext cx="2136254" cy="129844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Arc 71"/>
          <p:cNvSpPr>
            <a:spLocks/>
          </p:cNvSpPr>
          <p:nvPr/>
        </p:nvSpPr>
        <p:spPr bwMode="auto">
          <a:xfrm rot="16200000" flipV="1">
            <a:off x="4374189" y="-677380"/>
            <a:ext cx="3399220" cy="6601097"/>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tx1">
                <a:lumMod val="75000"/>
                <a:lumOff val="25000"/>
              </a:schemeClr>
            </a:solidFill>
            <a:prstDash val="solid"/>
            <a:round/>
            <a:headEnd/>
            <a:tailEnd type="non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dirty="0"/>
          </a:p>
        </p:txBody>
      </p:sp>
      <p:sp>
        <p:nvSpPr>
          <p:cNvPr id="42" name="円/楕円 41"/>
          <p:cNvSpPr/>
          <p:nvPr/>
        </p:nvSpPr>
        <p:spPr>
          <a:xfrm>
            <a:off x="7713891" y="2793824"/>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円/楕円 39"/>
          <p:cNvSpPr/>
          <p:nvPr/>
        </p:nvSpPr>
        <p:spPr>
          <a:xfrm>
            <a:off x="4696664" y="686423"/>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7238094" y="884209"/>
            <a:ext cx="2136254" cy="1287038"/>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61" name="直線矢印コネクタ 260"/>
          <p:cNvCxnSpPr>
            <a:cxnSpLocks/>
          </p:cNvCxnSpPr>
          <p:nvPr/>
        </p:nvCxnSpPr>
        <p:spPr>
          <a:xfrm flipV="1">
            <a:off x="793052" y="884208"/>
            <a:ext cx="0" cy="5207322"/>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a:off x="793052" y="6091529"/>
            <a:ext cx="8609878" cy="0"/>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pic>
        <p:nvPicPr>
          <p:cNvPr id="54" name="図 53">
            <a:extLst>
              <a:ext uri="{FF2B5EF4-FFF2-40B4-BE49-F238E27FC236}">
                <a16:creationId xmlns:a16="http://schemas.microsoft.com/office/drawing/2014/main" id="{7B41F1C4-BEC2-1E4E-B3E0-2CF07FBE7DB9}"/>
              </a:ext>
            </a:extLst>
          </p:cNvPr>
          <p:cNvPicPr>
            <a:picLocks noChangeAspect="1"/>
          </p:cNvPicPr>
          <p:nvPr/>
        </p:nvPicPr>
        <p:blipFill rotWithShape="1">
          <a:blip r:embed="rId2"/>
          <a:srcRect l="49826" b="50000"/>
          <a:stretch/>
        </p:blipFill>
        <p:spPr>
          <a:xfrm>
            <a:off x="2937017" y="3509043"/>
            <a:ext cx="2132599" cy="1275629"/>
          </a:xfrm>
          <a:prstGeom prst="rect">
            <a:avLst/>
          </a:prstGeom>
        </p:spPr>
      </p:pic>
      <p:sp>
        <p:nvSpPr>
          <p:cNvPr id="55" name="正方形/長方形 54">
            <a:extLst>
              <a:ext uri="{FF2B5EF4-FFF2-40B4-BE49-F238E27FC236}">
                <a16:creationId xmlns:a16="http://schemas.microsoft.com/office/drawing/2014/main" id="{406D97A8-F95A-7A4D-A9DA-4AFF685E75A3}"/>
              </a:ext>
            </a:extLst>
          </p:cNvPr>
          <p:cNvSpPr/>
          <p:nvPr/>
        </p:nvSpPr>
        <p:spPr>
          <a:xfrm>
            <a:off x="2933363" y="3477815"/>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テキスト ボックス 44">
            <a:extLst>
              <a:ext uri="{FF2B5EF4-FFF2-40B4-BE49-F238E27FC236}">
                <a16:creationId xmlns:a16="http://schemas.microsoft.com/office/drawing/2014/main" id="{4191B505-830F-9847-89F8-735A9A226569}"/>
              </a:ext>
            </a:extLst>
          </p:cNvPr>
          <p:cNvSpPr txBox="1"/>
          <p:nvPr/>
        </p:nvSpPr>
        <p:spPr>
          <a:xfrm>
            <a:off x="463308" y="238540"/>
            <a:ext cx="14205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42_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ロードマップ</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C5DFF877-9822-304E-9E19-9D93345EB84A}"/>
              </a:ext>
            </a:extLst>
          </p:cNvPr>
          <p:cNvSpPr txBox="1"/>
          <p:nvPr/>
        </p:nvSpPr>
        <p:spPr>
          <a:xfrm>
            <a:off x="1108871" y="3271057"/>
            <a:ext cx="1465168" cy="715581"/>
          </a:xfrm>
          <a:prstGeom prst="rect">
            <a:avLst/>
          </a:prstGeom>
          <a:noFill/>
        </p:spPr>
        <p:txBody>
          <a:bodyPr wrap="square" rtlCol="0" anchor="ctr">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プレゼント企画で新規ユーザー獲得。ニーズ調査を行う。</a:t>
            </a:r>
            <a:endParaRPr kumimoji="1" lang="ja-JP" altLang="en-US" sz="900" dirty="0">
              <a:solidFill>
                <a:schemeClr val="tx1">
                  <a:lumMod val="75000"/>
                  <a:lumOff val="25000"/>
                </a:schemeClr>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A2AC1C52-E0A2-2040-AC84-0662E171DF62}"/>
              </a:ext>
            </a:extLst>
          </p:cNvPr>
          <p:cNvSpPr txBox="1"/>
          <p:nvPr/>
        </p:nvSpPr>
        <p:spPr>
          <a:xfrm>
            <a:off x="2229237" y="1746588"/>
            <a:ext cx="1465168" cy="715581"/>
          </a:xfrm>
          <a:prstGeom prst="rect">
            <a:avLst/>
          </a:prstGeom>
          <a:noFill/>
        </p:spPr>
        <p:txBody>
          <a:bodyPr wrap="square" rtlCol="0" anchor="ctr">
            <a:spAutoFit/>
          </a:bodyPr>
          <a:lstStyle/>
          <a:p>
            <a:pPr>
              <a:lnSpc>
                <a:spcPct val="150000"/>
              </a:lnSpc>
            </a:pPr>
            <a:r>
              <a:rPr kumimoji="1" lang="ja-JP" altLang="en-US" sz="900" dirty="0">
                <a:solidFill>
                  <a:schemeClr val="tx1">
                    <a:lumMod val="75000"/>
                    <a:lumOff val="25000"/>
                  </a:schemeClr>
                </a:solidFill>
                <a:latin typeface="メイリオ"/>
                <a:ea typeface="メイリオ"/>
                <a:cs typeface="メイリオ"/>
              </a:rPr>
              <a:t>サービス紹介や相談会を兼ねた無料セミナーを実施。</a:t>
            </a:r>
          </a:p>
        </p:txBody>
      </p:sp>
      <p:sp>
        <p:nvSpPr>
          <p:cNvPr id="31" name="テキスト ボックス 30">
            <a:extLst>
              <a:ext uri="{FF2B5EF4-FFF2-40B4-BE49-F238E27FC236}">
                <a16:creationId xmlns:a16="http://schemas.microsoft.com/office/drawing/2014/main" id="{E0F81EC1-B6FA-6943-835F-73CBB224BD6D}"/>
              </a:ext>
            </a:extLst>
          </p:cNvPr>
          <p:cNvSpPr txBox="1"/>
          <p:nvPr/>
        </p:nvSpPr>
        <p:spPr>
          <a:xfrm>
            <a:off x="4891491" y="841622"/>
            <a:ext cx="1465168" cy="715581"/>
          </a:xfrm>
          <a:prstGeom prst="rect">
            <a:avLst/>
          </a:prstGeom>
          <a:noFill/>
        </p:spPr>
        <p:txBody>
          <a:bodyPr wrap="square" rtlCol="0" anchor="ctr">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より広域で深いお役立ち情報の提供と、セミナーの頻度を上げる。</a:t>
            </a:r>
            <a:endParaRPr kumimoji="1" lang="ja-JP" altLang="en-US" sz="900" dirty="0">
              <a:solidFill>
                <a:schemeClr val="tx1">
                  <a:lumMod val="75000"/>
                  <a:lumOff val="25000"/>
                </a:schemeClr>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194A6809-7672-A945-BA6E-984F8C5B918B}"/>
              </a:ext>
            </a:extLst>
          </p:cNvPr>
          <p:cNvSpPr txBox="1"/>
          <p:nvPr/>
        </p:nvSpPr>
        <p:spPr>
          <a:xfrm>
            <a:off x="4322926" y="5109754"/>
            <a:ext cx="1465168" cy="792941"/>
          </a:xfrm>
          <a:prstGeom prst="rect">
            <a:avLst/>
          </a:prstGeom>
          <a:noFill/>
        </p:spPr>
        <p:txBody>
          <a:bodyPr wrap="square" rtlCol="0" anchor="ctr">
            <a:spAutoFit/>
          </a:bodyPr>
          <a:lstStyle/>
          <a:p>
            <a:pPr>
              <a:lnSpc>
                <a:spcPct val="150000"/>
              </a:lnSpc>
            </a:pPr>
            <a:r>
              <a:rPr kumimoji="1" lang="ja-JP" altLang="en-US" sz="900" dirty="0">
                <a:solidFill>
                  <a:schemeClr val="tx1">
                    <a:lumMod val="75000"/>
                    <a:lumOff val="25000"/>
                  </a:schemeClr>
                </a:solidFill>
                <a:latin typeface="メイリオ"/>
                <a:ea typeface="メイリオ"/>
                <a:cs typeface="メイリオ"/>
              </a:rPr>
              <a:t>制作プロセスの標準化と社内理解促進。発信協力者の獲得を行う。</a:t>
            </a:r>
          </a:p>
        </p:txBody>
      </p:sp>
      <p:sp>
        <p:nvSpPr>
          <p:cNvPr id="34" name="テキスト ボックス 33">
            <a:extLst>
              <a:ext uri="{FF2B5EF4-FFF2-40B4-BE49-F238E27FC236}">
                <a16:creationId xmlns:a16="http://schemas.microsoft.com/office/drawing/2014/main" id="{691933E3-0F7D-4540-A0B7-9F222B90B392}"/>
              </a:ext>
            </a:extLst>
          </p:cNvPr>
          <p:cNvSpPr txBox="1"/>
          <p:nvPr/>
        </p:nvSpPr>
        <p:spPr>
          <a:xfrm>
            <a:off x="6812748" y="4644361"/>
            <a:ext cx="1465168" cy="507831"/>
          </a:xfrm>
          <a:prstGeom prst="rect">
            <a:avLst/>
          </a:prstGeom>
          <a:noFill/>
        </p:spPr>
        <p:txBody>
          <a:bodyPr wrap="square" rtlCol="0" anchor="ctr">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制作メンバーの増員。場合によっては外注も検討。</a:t>
            </a:r>
            <a:endParaRPr kumimoji="1" lang="ja-JP" altLang="en-US" sz="900" dirty="0">
              <a:solidFill>
                <a:schemeClr val="tx1">
                  <a:lumMod val="75000"/>
                  <a:lumOff val="25000"/>
                </a:schemeClr>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B8891D35-F80A-A849-82EF-A93A4392C2C0}"/>
              </a:ext>
            </a:extLst>
          </p:cNvPr>
          <p:cNvSpPr txBox="1"/>
          <p:nvPr/>
        </p:nvSpPr>
        <p:spPr>
          <a:xfrm>
            <a:off x="7908718" y="2949024"/>
            <a:ext cx="1465168" cy="715581"/>
          </a:xfrm>
          <a:prstGeom prst="rect">
            <a:avLst/>
          </a:prstGeom>
          <a:noFill/>
        </p:spPr>
        <p:txBody>
          <a:bodyPr wrap="square" rtlCol="0" anchor="ctr">
            <a:spAutoFit/>
          </a:bodyPr>
          <a:lstStyle/>
          <a:p>
            <a:pPr>
              <a:lnSpc>
                <a:spcPct val="150000"/>
              </a:lnSpc>
            </a:pPr>
            <a:r>
              <a:rPr kumimoji="1" lang="ja-JP" altLang="en-US" sz="900" dirty="0">
                <a:solidFill>
                  <a:schemeClr val="tx1">
                    <a:lumMod val="75000"/>
                    <a:lumOff val="25000"/>
                  </a:schemeClr>
                </a:solidFill>
                <a:latin typeface="メイリオ"/>
                <a:ea typeface="メイリオ"/>
                <a:cs typeface="メイリオ"/>
              </a:rPr>
              <a:t>提携企業への営業活動。そのために必要な制度とツールの設計。</a:t>
            </a:r>
          </a:p>
        </p:txBody>
      </p:sp>
      <p:sp>
        <p:nvSpPr>
          <p:cNvPr id="46" name="テキスト ボックス 45">
            <a:extLst>
              <a:ext uri="{FF2B5EF4-FFF2-40B4-BE49-F238E27FC236}">
                <a16:creationId xmlns:a16="http://schemas.microsoft.com/office/drawing/2014/main" id="{40C58C79-7972-914C-8ADD-C0DBC8238F8F}"/>
              </a:ext>
            </a:extLst>
          </p:cNvPr>
          <p:cNvSpPr txBox="1"/>
          <p:nvPr/>
        </p:nvSpPr>
        <p:spPr>
          <a:xfrm>
            <a:off x="844108" y="4839640"/>
            <a:ext cx="1430634" cy="255787"/>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現在</a:t>
            </a:r>
            <a:r>
              <a:rPr lang="en-US" altLang="ja-JP" sz="900" dirty="0">
                <a:solidFill>
                  <a:schemeClr val="tx1">
                    <a:lumMod val="75000"/>
                    <a:lumOff val="25000"/>
                  </a:schemeClr>
                </a:solidFill>
                <a:latin typeface="メイリオ"/>
                <a:ea typeface="メイリオ"/>
                <a:cs typeface="メイリオ"/>
              </a:rPr>
              <a:t> </a:t>
            </a:r>
            <a:r>
              <a:rPr lang="ja-JP" altLang="en-US" sz="800" dirty="0">
                <a:solidFill>
                  <a:schemeClr val="tx1">
                    <a:lumMod val="75000"/>
                    <a:lumOff val="25000"/>
                  </a:schemeClr>
                </a:solidFill>
                <a:latin typeface="メイリオ"/>
                <a:ea typeface="メイリオ"/>
                <a:cs typeface="メイリオ"/>
              </a:rPr>
              <a:t>日付：</a:t>
            </a:r>
            <a:r>
              <a:rPr lang="en-US" altLang="ja-JP" sz="800" dirty="0">
                <a:solidFill>
                  <a:schemeClr val="tx1">
                    <a:lumMod val="75000"/>
                    <a:lumOff val="25000"/>
                  </a:schemeClr>
                </a:solidFill>
                <a:latin typeface="メイリオ"/>
                <a:ea typeface="メイリオ"/>
                <a:cs typeface="メイリオ"/>
              </a:rPr>
              <a:t>2017</a:t>
            </a:r>
            <a:r>
              <a:rPr lang="ja-JP" altLang="en-US" sz="800" dirty="0">
                <a:solidFill>
                  <a:schemeClr val="tx1">
                    <a:lumMod val="75000"/>
                    <a:lumOff val="25000"/>
                  </a:schemeClr>
                </a:solidFill>
                <a:latin typeface="メイリオ"/>
                <a:ea typeface="メイリオ"/>
                <a:cs typeface="メイリオ"/>
              </a:rPr>
              <a:t>年</a:t>
            </a:r>
            <a:r>
              <a:rPr lang="en-US" altLang="ja-JP" sz="800" dirty="0">
                <a:solidFill>
                  <a:schemeClr val="tx1">
                    <a:lumMod val="75000"/>
                    <a:lumOff val="25000"/>
                  </a:schemeClr>
                </a:solidFill>
                <a:latin typeface="メイリオ"/>
                <a:ea typeface="メイリオ"/>
                <a:cs typeface="メイリオ"/>
              </a:rPr>
              <a:t>12</a:t>
            </a:r>
            <a:r>
              <a:rPr lang="ja-JP" altLang="en-US" sz="800" dirty="0">
                <a:solidFill>
                  <a:schemeClr val="tx1">
                    <a:lumMod val="75000"/>
                    <a:lumOff val="25000"/>
                  </a:schemeClr>
                </a:solidFill>
                <a:latin typeface="メイリオ"/>
                <a:ea typeface="メイリオ"/>
                <a:cs typeface="メイリオ"/>
              </a:rPr>
              <a:t>月</a:t>
            </a:r>
            <a:endParaRPr kumimoji="1" lang="ja-JP" altLang="en-US" sz="600" dirty="0">
              <a:solidFill>
                <a:schemeClr val="tx1">
                  <a:lumMod val="75000"/>
                  <a:lumOff val="25000"/>
                </a:schemeClr>
              </a:solidFill>
              <a:latin typeface="メイリオ"/>
              <a:ea typeface="メイリオ"/>
              <a:cs typeface="メイリオ"/>
            </a:endParaRPr>
          </a:p>
        </p:txBody>
      </p:sp>
      <p:sp>
        <p:nvSpPr>
          <p:cNvPr id="47" name="テキスト ボックス 46">
            <a:extLst>
              <a:ext uri="{FF2B5EF4-FFF2-40B4-BE49-F238E27FC236}">
                <a16:creationId xmlns:a16="http://schemas.microsoft.com/office/drawing/2014/main" id="{49B8A1A5-F191-F04E-8B1E-64B41805B58A}"/>
              </a:ext>
            </a:extLst>
          </p:cNvPr>
          <p:cNvSpPr txBox="1"/>
          <p:nvPr/>
        </p:nvSpPr>
        <p:spPr>
          <a:xfrm>
            <a:off x="5131959" y="2236053"/>
            <a:ext cx="1590500"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2 </a:t>
            </a:r>
            <a:r>
              <a:rPr lang="ja-JP" altLang="en-US" sz="800" dirty="0">
                <a:solidFill>
                  <a:schemeClr val="tx1">
                    <a:lumMod val="75000"/>
                    <a:lumOff val="25000"/>
                  </a:schemeClr>
                </a:solidFill>
                <a:latin typeface="メイリオ"/>
                <a:ea typeface="メイリオ"/>
                <a:cs typeface="メイリオ"/>
              </a:rPr>
              <a:t>日付：</a:t>
            </a:r>
            <a:r>
              <a:rPr lang="en-US" altLang="ja-JP" sz="800" dirty="0">
                <a:solidFill>
                  <a:schemeClr val="tx1">
                    <a:lumMod val="75000"/>
                    <a:lumOff val="25000"/>
                  </a:schemeClr>
                </a:solidFill>
                <a:latin typeface="メイリオ"/>
                <a:ea typeface="メイリオ"/>
                <a:cs typeface="メイリオ"/>
              </a:rPr>
              <a:t>2018</a:t>
            </a:r>
            <a:r>
              <a:rPr lang="ja-JP" altLang="en-US" sz="800" dirty="0">
                <a:solidFill>
                  <a:schemeClr val="tx1">
                    <a:lumMod val="75000"/>
                    <a:lumOff val="25000"/>
                  </a:schemeClr>
                </a:solidFill>
                <a:latin typeface="メイリオ"/>
                <a:ea typeface="メイリオ"/>
                <a:cs typeface="メイリオ"/>
              </a:rPr>
              <a:t>年</a:t>
            </a:r>
            <a:r>
              <a:rPr lang="en-US" altLang="ja-JP" sz="800" dirty="0">
                <a:solidFill>
                  <a:schemeClr val="tx1">
                    <a:lumMod val="75000"/>
                    <a:lumOff val="25000"/>
                  </a:schemeClr>
                </a:solidFill>
                <a:latin typeface="メイリオ"/>
                <a:ea typeface="メイリオ"/>
                <a:cs typeface="メイリオ"/>
              </a:rPr>
              <a:t>4</a:t>
            </a:r>
            <a:r>
              <a:rPr lang="ja-JP" altLang="en-US" sz="800" dirty="0">
                <a:solidFill>
                  <a:schemeClr val="tx1">
                    <a:lumMod val="75000"/>
                    <a:lumOff val="25000"/>
                  </a:schemeClr>
                </a:solidFill>
                <a:latin typeface="メイリオ"/>
                <a:ea typeface="メイリオ"/>
                <a:cs typeface="メイリオ"/>
              </a:rPr>
              <a:t>月</a:t>
            </a:r>
            <a:endParaRPr kumimoji="1" lang="ja-JP" altLang="en-US" sz="600" dirty="0">
              <a:solidFill>
                <a:schemeClr val="tx1">
                  <a:lumMod val="75000"/>
                  <a:lumOff val="25000"/>
                </a:schemeClr>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AB59C71B-351F-0440-BEE9-A4181F61594F}"/>
              </a:ext>
            </a:extLst>
          </p:cNvPr>
          <p:cNvSpPr txBox="1"/>
          <p:nvPr/>
        </p:nvSpPr>
        <p:spPr>
          <a:xfrm>
            <a:off x="7289149" y="939177"/>
            <a:ext cx="1590500"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3 </a:t>
            </a:r>
            <a:r>
              <a:rPr lang="ja-JP" altLang="en-US" sz="800" dirty="0">
                <a:solidFill>
                  <a:schemeClr val="tx1">
                    <a:lumMod val="75000"/>
                    <a:lumOff val="25000"/>
                  </a:schemeClr>
                </a:solidFill>
                <a:latin typeface="メイリオ"/>
                <a:ea typeface="メイリオ"/>
                <a:cs typeface="メイリオ"/>
              </a:rPr>
              <a:t>日付：</a:t>
            </a:r>
            <a:r>
              <a:rPr lang="en-US" altLang="ja-JP" sz="800" dirty="0">
                <a:solidFill>
                  <a:schemeClr val="tx1">
                    <a:lumMod val="75000"/>
                    <a:lumOff val="25000"/>
                  </a:schemeClr>
                </a:solidFill>
                <a:latin typeface="メイリオ"/>
                <a:ea typeface="メイリオ"/>
                <a:cs typeface="メイリオ"/>
              </a:rPr>
              <a:t>2018</a:t>
            </a:r>
            <a:r>
              <a:rPr lang="ja-JP" altLang="en-US" sz="800" dirty="0">
                <a:solidFill>
                  <a:schemeClr val="tx1">
                    <a:lumMod val="75000"/>
                    <a:lumOff val="25000"/>
                  </a:schemeClr>
                </a:solidFill>
                <a:latin typeface="メイリオ"/>
                <a:ea typeface="メイリオ"/>
                <a:cs typeface="メイリオ"/>
              </a:rPr>
              <a:t>年</a:t>
            </a:r>
            <a:r>
              <a:rPr lang="en-US" altLang="ja-JP" sz="800" dirty="0">
                <a:solidFill>
                  <a:schemeClr val="tx1">
                    <a:lumMod val="75000"/>
                    <a:lumOff val="25000"/>
                  </a:schemeClr>
                </a:solidFill>
                <a:latin typeface="メイリオ"/>
                <a:ea typeface="メイリオ"/>
                <a:cs typeface="メイリオ"/>
              </a:rPr>
              <a:t>7</a:t>
            </a:r>
            <a:r>
              <a:rPr lang="ja-JP" altLang="en-US" sz="800" dirty="0">
                <a:solidFill>
                  <a:schemeClr val="tx1">
                    <a:lumMod val="75000"/>
                    <a:lumOff val="25000"/>
                  </a:schemeClr>
                </a:solidFill>
                <a:latin typeface="メイリオ"/>
                <a:ea typeface="メイリオ"/>
                <a:cs typeface="メイリオ"/>
              </a:rPr>
              <a:t>月</a:t>
            </a:r>
            <a:endParaRPr kumimoji="1" lang="ja-JP" altLang="en-US" sz="600" dirty="0">
              <a:solidFill>
                <a:schemeClr val="tx1">
                  <a:lumMod val="75000"/>
                  <a:lumOff val="25000"/>
                </a:schemeClr>
              </a:solidFill>
              <a:latin typeface="メイリオ"/>
              <a:ea typeface="メイリオ"/>
              <a:cs typeface="メイリオ"/>
            </a:endParaRPr>
          </a:p>
        </p:txBody>
      </p:sp>
      <p:sp>
        <p:nvSpPr>
          <p:cNvPr id="50" name="テキスト ボックス 49">
            <a:extLst>
              <a:ext uri="{FF2B5EF4-FFF2-40B4-BE49-F238E27FC236}">
                <a16:creationId xmlns:a16="http://schemas.microsoft.com/office/drawing/2014/main" id="{4C908750-EB92-EE42-8AD2-7294044C3406}"/>
              </a:ext>
            </a:extLst>
          </p:cNvPr>
          <p:cNvSpPr txBox="1"/>
          <p:nvPr/>
        </p:nvSpPr>
        <p:spPr>
          <a:xfrm>
            <a:off x="900681" y="5028537"/>
            <a:ext cx="1920996" cy="490519"/>
          </a:xfrm>
          <a:prstGeom prst="rect">
            <a:avLst/>
          </a:prstGeom>
          <a:noFill/>
        </p:spPr>
        <p:txBody>
          <a:bodyPr wrap="square" rtlCol="0">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記事数</a:t>
            </a:r>
            <a:r>
              <a:rPr lang="en-US" altLang="ja-JP" sz="900" dirty="0">
                <a:solidFill>
                  <a:schemeClr val="tx1">
                    <a:lumMod val="75000"/>
                    <a:lumOff val="25000"/>
                  </a:schemeClr>
                </a:solidFill>
                <a:latin typeface="メイリオ"/>
                <a:ea typeface="メイリオ"/>
                <a:cs typeface="メイリオ"/>
              </a:rPr>
              <a:t>80</a:t>
            </a:r>
            <a:r>
              <a:rPr lang="ja-JP" altLang="en-US" sz="900" dirty="0">
                <a:solidFill>
                  <a:schemeClr val="tx1">
                    <a:lumMod val="75000"/>
                    <a:lumOff val="25000"/>
                  </a:schemeClr>
                </a:solidFill>
                <a:latin typeface="メイリオ"/>
                <a:ea typeface="メイリオ"/>
                <a:cs typeface="メイリオ"/>
              </a:rPr>
              <a:t>本、月間</a:t>
            </a:r>
            <a:r>
              <a:rPr lang="en-US" altLang="ja-JP" sz="900" dirty="0">
                <a:solidFill>
                  <a:schemeClr val="tx1">
                    <a:lumMod val="75000"/>
                    <a:lumOff val="25000"/>
                  </a:schemeClr>
                </a:solidFill>
                <a:latin typeface="メイリオ"/>
                <a:ea typeface="メイリオ"/>
                <a:cs typeface="メイリオ"/>
              </a:rPr>
              <a:t>2</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UU</a:t>
            </a:r>
            <a:r>
              <a:rPr lang="ja-JP" altLang="en-US" sz="900" dirty="0">
                <a:solidFill>
                  <a:schemeClr val="tx1">
                    <a:lumMod val="75000"/>
                    <a:lumOff val="25000"/>
                  </a:schemeClr>
                </a:solidFill>
                <a:latin typeface="メイリオ"/>
                <a:ea typeface="メイリオ"/>
                <a:cs typeface="メイリオ"/>
              </a:rPr>
              <a:t>。</a:t>
            </a:r>
            <a:r>
              <a:rPr kumimoji="1" lang="ja-JP" altLang="en-US" sz="900" dirty="0">
                <a:solidFill>
                  <a:schemeClr val="tx1">
                    <a:lumMod val="75000"/>
                    <a:lumOff val="25000"/>
                  </a:schemeClr>
                </a:solidFill>
                <a:latin typeface="メイリオ"/>
                <a:ea typeface="メイリオ"/>
                <a:cs typeface="メイリオ"/>
              </a:rPr>
              <a:t>会員数は</a:t>
            </a:r>
            <a:r>
              <a:rPr kumimoji="1" lang="en-US" altLang="ja-JP" sz="900" dirty="0">
                <a:solidFill>
                  <a:schemeClr val="tx1">
                    <a:lumMod val="75000"/>
                    <a:lumOff val="25000"/>
                  </a:schemeClr>
                </a:solidFill>
                <a:latin typeface="メイリオ"/>
                <a:ea typeface="メイリオ"/>
                <a:cs typeface="メイリオ"/>
              </a:rPr>
              <a:t>9,000</a:t>
            </a:r>
            <a:r>
              <a:rPr kumimoji="1" lang="ja-JP" altLang="en-US" sz="900" dirty="0">
                <a:solidFill>
                  <a:schemeClr val="tx1">
                    <a:lumMod val="75000"/>
                    <a:lumOff val="25000"/>
                  </a:schemeClr>
                </a:solidFill>
                <a:latin typeface="メイリオ"/>
                <a:ea typeface="メイリオ"/>
                <a:cs typeface="メイリオ"/>
              </a:rPr>
              <a:t>人</a:t>
            </a:r>
            <a:r>
              <a:rPr lang="ja-JP" altLang="en-US" sz="900" dirty="0">
                <a:solidFill>
                  <a:schemeClr val="tx1">
                    <a:lumMod val="75000"/>
                    <a:lumOff val="25000"/>
                  </a:schemeClr>
                </a:solidFill>
                <a:latin typeface="メイリオ"/>
                <a:ea typeface="メイリオ"/>
                <a:cs typeface="メイリオ"/>
              </a:rPr>
              <a:t>。収益性なし。</a:t>
            </a:r>
            <a:endParaRPr kumimoji="1" lang="ja-JP" altLang="en-US" sz="600" dirty="0">
              <a:solidFill>
                <a:schemeClr val="tx1">
                  <a:lumMod val="75000"/>
                  <a:lumOff val="25000"/>
                </a:schemeClr>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DEF49181-2B05-F447-A8B3-F0E9E5297FE5}"/>
              </a:ext>
            </a:extLst>
          </p:cNvPr>
          <p:cNvSpPr txBox="1"/>
          <p:nvPr/>
        </p:nvSpPr>
        <p:spPr>
          <a:xfrm>
            <a:off x="5188532" y="2416539"/>
            <a:ext cx="1920996" cy="715581"/>
          </a:xfrm>
          <a:prstGeom prst="rect">
            <a:avLst/>
          </a:prstGeom>
          <a:noFill/>
        </p:spPr>
        <p:txBody>
          <a:bodyPr wrap="square" rtlCol="0">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収益化フェーズ。月間</a:t>
            </a:r>
            <a:r>
              <a:rPr lang="en-US" altLang="ja-JP" sz="900" dirty="0">
                <a:solidFill>
                  <a:schemeClr val="tx1">
                    <a:lumMod val="75000"/>
                    <a:lumOff val="25000"/>
                  </a:schemeClr>
                </a:solidFill>
                <a:latin typeface="メイリオ"/>
                <a:ea typeface="メイリオ"/>
                <a:cs typeface="メイリオ"/>
              </a:rPr>
              <a:t>30</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UU</a:t>
            </a:r>
            <a:r>
              <a:rPr lang="ja-JP" altLang="en-US" sz="900" dirty="0">
                <a:solidFill>
                  <a:schemeClr val="tx1">
                    <a:lumMod val="75000"/>
                    <a:lumOff val="25000"/>
                  </a:schemeClr>
                </a:solidFill>
                <a:latin typeface="メイリオ"/>
                <a:ea typeface="メイリオ"/>
                <a:cs typeface="メイリオ"/>
              </a:rPr>
              <a:t>、自社サービスへの問い合わせ</a:t>
            </a:r>
            <a:r>
              <a:rPr lang="en-US" altLang="ja-JP" sz="900" dirty="0">
                <a:solidFill>
                  <a:schemeClr val="tx1">
                    <a:lumMod val="75000"/>
                    <a:lumOff val="25000"/>
                  </a:schemeClr>
                </a:solidFill>
                <a:latin typeface="メイリオ"/>
                <a:ea typeface="メイリオ"/>
                <a:cs typeface="メイリオ"/>
              </a:rPr>
              <a:t>10</a:t>
            </a:r>
            <a:r>
              <a:rPr lang="ja-JP" altLang="en-US" sz="900" dirty="0">
                <a:solidFill>
                  <a:schemeClr val="tx1">
                    <a:lumMod val="75000"/>
                    <a:lumOff val="25000"/>
                  </a:schemeClr>
                </a:solidFill>
                <a:latin typeface="メイリオ"/>
                <a:ea typeface="メイリオ"/>
                <a:cs typeface="メイリオ"/>
              </a:rPr>
              <a:t>件を目標とする。</a:t>
            </a:r>
            <a:endParaRPr kumimoji="1" lang="ja-JP" altLang="en-US" sz="600" dirty="0">
              <a:solidFill>
                <a:schemeClr val="tx1">
                  <a:lumMod val="75000"/>
                  <a:lumOff val="25000"/>
                </a:schemeClr>
              </a:solidFill>
              <a:latin typeface="メイリオ"/>
              <a:ea typeface="メイリオ"/>
              <a:cs typeface="メイリオ"/>
            </a:endParaRPr>
          </a:p>
        </p:txBody>
      </p:sp>
      <p:sp>
        <p:nvSpPr>
          <p:cNvPr id="57" name="テキスト ボックス 56">
            <a:extLst>
              <a:ext uri="{FF2B5EF4-FFF2-40B4-BE49-F238E27FC236}">
                <a16:creationId xmlns:a16="http://schemas.microsoft.com/office/drawing/2014/main" id="{F6412516-FD7D-AE45-B81F-46E7631DD105}"/>
              </a:ext>
            </a:extLst>
          </p:cNvPr>
          <p:cNvSpPr txBox="1"/>
          <p:nvPr/>
        </p:nvSpPr>
        <p:spPr>
          <a:xfrm>
            <a:off x="2984419" y="3532783"/>
            <a:ext cx="1590500" cy="230832"/>
          </a:xfrm>
          <a:prstGeom prst="rect">
            <a:avLst/>
          </a:prstGeom>
          <a:noFill/>
        </p:spPr>
        <p:txBody>
          <a:bodyPr wrap="none" rtlCol="0">
            <a:spAutoFit/>
          </a:bodyPr>
          <a:lstStyle/>
          <a:p>
            <a:r>
              <a:rPr lang="ja-JP" altLang="en-US" sz="900" dirty="0">
                <a:solidFill>
                  <a:schemeClr val="tx1">
                    <a:lumMod val="75000"/>
                    <a:lumOff val="25000"/>
                  </a:schemeClr>
                </a:solidFill>
                <a:latin typeface="メイリオ"/>
                <a:ea typeface="メイリオ"/>
                <a:cs typeface="メイリオ"/>
              </a:rPr>
              <a:t>フェーズ</a:t>
            </a:r>
            <a:r>
              <a:rPr lang="en-US" altLang="ja-JP" sz="900" dirty="0">
                <a:solidFill>
                  <a:schemeClr val="tx1">
                    <a:lumMod val="75000"/>
                    <a:lumOff val="25000"/>
                  </a:schemeClr>
                </a:solidFill>
                <a:latin typeface="メイリオ"/>
                <a:ea typeface="メイリオ"/>
                <a:cs typeface="メイリオ"/>
              </a:rPr>
              <a:t>1 </a:t>
            </a:r>
            <a:r>
              <a:rPr lang="ja-JP" altLang="en-US" sz="800" dirty="0">
                <a:solidFill>
                  <a:schemeClr val="tx1">
                    <a:lumMod val="75000"/>
                    <a:lumOff val="25000"/>
                  </a:schemeClr>
                </a:solidFill>
                <a:latin typeface="メイリオ"/>
                <a:ea typeface="メイリオ"/>
                <a:cs typeface="メイリオ"/>
              </a:rPr>
              <a:t>日付：</a:t>
            </a:r>
            <a:r>
              <a:rPr lang="en-US" altLang="ja-JP" sz="800" dirty="0">
                <a:solidFill>
                  <a:schemeClr val="tx1">
                    <a:lumMod val="75000"/>
                    <a:lumOff val="25000"/>
                  </a:schemeClr>
                </a:solidFill>
                <a:latin typeface="メイリオ"/>
                <a:ea typeface="メイリオ"/>
                <a:cs typeface="メイリオ"/>
              </a:rPr>
              <a:t>2018</a:t>
            </a:r>
            <a:r>
              <a:rPr lang="ja-JP" altLang="en-US" sz="800" dirty="0">
                <a:solidFill>
                  <a:schemeClr val="tx1">
                    <a:lumMod val="75000"/>
                    <a:lumOff val="25000"/>
                  </a:schemeClr>
                </a:solidFill>
                <a:latin typeface="メイリオ"/>
                <a:ea typeface="メイリオ"/>
                <a:cs typeface="メイリオ"/>
              </a:rPr>
              <a:t>年</a:t>
            </a:r>
            <a:r>
              <a:rPr lang="en-US" altLang="ja-JP" sz="800" dirty="0">
                <a:solidFill>
                  <a:schemeClr val="tx1">
                    <a:lumMod val="75000"/>
                    <a:lumOff val="25000"/>
                  </a:schemeClr>
                </a:solidFill>
                <a:latin typeface="メイリオ"/>
                <a:ea typeface="メイリオ"/>
                <a:cs typeface="メイリオ"/>
              </a:rPr>
              <a:t>1</a:t>
            </a:r>
            <a:r>
              <a:rPr lang="ja-JP" altLang="en-US" sz="800" dirty="0">
                <a:solidFill>
                  <a:schemeClr val="tx1">
                    <a:lumMod val="75000"/>
                    <a:lumOff val="25000"/>
                  </a:schemeClr>
                </a:solidFill>
                <a:latin typeface="メイリオ"/>
                <a:ea typeface="メイリオ"/>
                <a:cs typeface="メイリオ"/>
              </a:rPr>
              <a:t>月</a:t>
            </a:r>
            <a:endParaRPr kumimoji="1" lang="ja-JP" altLang="en-US" sz="600" dirty="0">
              <a:solidFill>
                <a:schemeClr val="tx1">
                  <a:lumMod val="75000"/>
                  <a:lumOff val="25000"/>
                </a:schemeClr>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3C8162A4-2D00-984D-A743-661F60EF5188}"/>
              </a:ext>
            </a:extLst>
          </p:cNvPr>
          <p:cNvSpPr txBox="1"/>
          <p:nvPr/>
        </p:nvSpPr>
        <p:spPr>
          <a:xfrm>
            <a:off x="3040991" y="3721680"/>
            <a:ext cx="1920996" cy="715581"/>
          </a:xfrm>
          <a:prstGeom prst="rect">
            <a:avLst/>
          </a:prstGeom>
          <a:noFill/>
        </p:spPr>
        <p:txBody>
          <a:bodyPr wrap="square" rtlCol="0">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月間</a:t>
            </a:r>
            <a:r>
              <a:rPr lang="en-US" altLang="ja-JP" sz="900" dirty="0">
                <a:solidFill>
                  <a:schemeClr val="tx1">
                    <a:lumMod val="75000"/>
                    <a:lumOff val="25000"/>
                  </a:schemeClr>
                </a:solidFill>
                <a:latin typeface="メイリオ"/>
                <a:ea typeface="メイリオ"/>
                <a:cs typeface="メイリオ"/>
              </a:rPr>
              <a:t>8</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UU</a:t>
            </a:r>
            <a:r>
              <a:rPr lang="ja-JP" altLang="en-US" sz="900" dirty="0">
                <a:solidFill>
                  <a:schemeClr val="tx1">
                    <a:lumMod val="75000"/>
                    <a:lumOff val="25000"/>
                  </a:schemeClr>
                </a:solidFill>
                <a:latin typeface="メイリオ"/>
                <a:ea typeface="メイリオ"/>
                <a:cs typeface="メイリオ"/>
              </a:rPr>
              <a:t>・</a:t>
            </a:r>
            <a:r>
              <a:rPr lang="en-US" altLang="ja-JP" sz="900" dirty="0">
                <a:solidFill>
                  <a:schemeClr val="tx1">
                    <a:lumMod val="75000"/>
                    <a:lumOff val="25000"/>
                  </a:schemeClr>
                </a:solidFill>
                <a:latin typeface="メイリオ"/>
                <a:ea typeface="メイリオ"/>
                <a:cs typeface="メイリオ"/>
              </a:rPr>
              <a:t>PV</a:t>
            </a:r>
            <a:r>
              <a:rPr lang="ja-JP" altLang="en-US" sz="900" dirty="0">
                <a:solidFill>
                  <a:schemeClr val="tx1">
                    <a:lumMod val="75000"/>
                    <a:lumOff val="25000"/>
                  </a:schemeClr>
                </a:solidFill>
                <a:latin typeface="メイリオ"/>
                <a:ea typeface="メイリオ"/>
                <a:cs typeface="メイリオ"/>
              </a:rPr>
              <a:t>数</a:t>
            </a:r>
            <a:r>
              <a:rPr lang="en-US" altLang="ja-JP" sz="900" dirty="0">
                <a:solidFill>
                  <a:schemeClr val="tx1">
                    <a:lumMod val="75000"/>
                    <a:lumOff val="25000"/>
                  </a:schemeClr>
                </a:solidFill>
                <a:latin typeface="メイリオ"/>
                <a:ea typeface="メイリオ"/>
                <a:cs typeface="メイリオ"/>
              </a:rPr>
              <a:t>10</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PV</a:t>
            </a:r>
            <a:r>
              <a:rPr lang="ja-JP" altLang="en-US" sz="900" dirty="0">
                <a:solidFill>
                  <a:schemeClr val="tx1">
                    <a:lumMod val="75000"/>
                    <a:lumOff val="25000"/>
                  </a:schemeClr>
                </a:solidFill>
                <a:latin typeface="メイリオ"/>
                <a:ea typeface="メイリオ"/>
                <a:cs typeface="メイリオ"/>
              </a:rPr>
              <a:t>目標。新規記事</a:t>
            </a:r>
            <a:r>
              <a:rPr lang="en-US" altLang="ja-JP" sz="900" dirty="0">
                <a:solidFill>
                  <a:schemeClr val="tx1">
                    <a:lumMod val="75000"/>
                    <a:lumOff val="25000"/>
                  </a:schemeClr>
                </a:solidFill>
                <a:latin typeface="メイリオ"/>
                <a:ea typeface="メイリオ"/>
                <a:cs typeface="メイリオ"/>
              </a:rPr>
              <a:t>50</a:t>
            </a:r>
            <a:r>
              <a:rPr lang="ja-JP" altLang="en-US" sz="900" dirty="0">
                <a:solidFill>
                  <a:schemeClr val="tx1">
                    <a:lumMod val="75000"/>
                    <a:lumOff val="25000"/>
                  </a:schemeClr>
                </a:solidFill>
                <a:latin typeface="メイリオ"/>
                <a:ea typeface="メイリオ"/>
                <a:cs typeface="メイリオ"/>
              </a:rPr>
              <a:t>本の投稿と、発信協力者の獲得に力点を置く。</a:t>
            </a:r>
            <a:endParaRPr kumimoji="1" lang="ja-JP" altLang="en-US" sz="600" dirty="0">
              <a:solidFill>
                <a:schemeClr val="tx1">
                  <a:lumMod val="75000"/>
                  <a:lumOff val="25000"/>
                </a:schemeClr>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DC64AF76-97B1-1D45-A61F-218D3FB7D9ED}"/>
              </a:ext>
            </a:extLst>
          </p:cNvPr>
          <p:cNvSpPr txBox="1"/>
          <p:nvPr/>
        </p:nvSpPr>
        <p:spPr>
          <a:xfrm>
            <a:off x="7345722" y="1108746"/>
            <a:ext cx="1920996" cy="715581"/>
          </a:xfrm>
          <a:prstGeom prst="rect">
            <a:avLst/>
          </a:prstGeom>
          <a:noFill/>
        </p:spPr>
        <p:txBody>
          <a:bodyPr wrap="square" rtlCol="0">
            <a:spAutoFit/>
          </a:bodyPr>
          <a:lstStyle/>
          <a:p>
            <a:pPr>
              <a:lnSpc>
                <a:spcPct val="150000"/>
              </a:lnSpc>
            </a:pPr>
            <a:r>
              <a:rPr lang="ja-JP" altLang="en-US" sz="900" dirty="0">
                <a:solidFill>
                  <a:schemeClr val="tx1">
                    <a:lumMod val="75000"/>
                    <a:lumOff val="25000"/>
                  </a:schemeClr>
                </a:solidFill>
                <a:latin typeface="メイリオ"/>
                <a:ea typeface="メイリオ"/>
                <a:cs typeface="メイリオ"/>
              </a:rPr>
              <a:t>他社とコラボしながら、さらなる顧客獲得を目指す。月間</a:t>
            </a:r>
            <a:r>
              <a:rPr lang="en-US" altLang="ja-JP" sz="900" dirty="0">
                <a:solidFill>
                  <a:schemeClr val="tx1">
                    <a:lumMod val="75000"/>
                    <a:lumOff val="25000"/>
                  </a:schemeClr>
                </a:solidFill>
                <a:latin typeface="メイリオ"/>
                <a:ea typeface="メイリオ"/>
                <a:cs typeface="メイリオ"/>
              </a:rPr>
              <a:t>100</a:t>
            </a:r>
            <a:r>
              <a:rPr lang="ja-JP" altLang="en-US" sz="900" dirty="0">
                <a:solidFill>
                  <a:schemeClr val="tx1">
                    <a:lumMod val="75000"/>
                    <a:lumOff val="25000"/>
                  </a:schemeClr>
                </a:solidFill>
                <a:latin typeface="メイリオ"/>
                <a:ea typeface="メイリオ"/>
                <a:cs typeface="メイリオ"/>
              </a:rPr>
              <a:t>万</a:t>
            </a:r>
            <a:r>
              <a:rPr lang="en-US" altLang="ja-JP" sz="900" dirty="0">
                <a:solidFill>
                  <a:schemeClr val="tx1">
                    <a:lumMod val="75000"/>
                    <a:lumOff val="25000"/>
                  </a:schemeClr>
                </a:solidFill>
                <a:latin typeface="メイリオ"/>
                <a:ea typeface="メイリオ"/>
                <a:cs typeface="メイリオ"/>
              </a:rPr>
              <a:t>UU</a:t>
            </a:r>
            <a:r>
              <a:rPr lang="ja-JP" altLang="en-US" sz="900" dirty="0">
                <a:solidFill>
                  <a:schemeClr val="tx1">
                    <a:lumMod val="75000"/>
                    <a:lumOff val="25000"/>
                  </a:schemeClr>
                </a:solidFill>
                <a:latin typeface="メイリオ"/>
                <a:ea typeface="メイリオ"/>
                <a:cs typeface="メイリオ"/>
              </a:rPr>
              <a:t>、問い合わせ</a:t>
            </a:r>
            <a:r>
              <a:rPr lang="en-US" altLang="ja-JP" sz="900" dirty="0">
                <a:solidFill>
                  <a:schemeClr val="tx1">
                    <a:lumMod val="75000"/>
                    <a:lumOff val="25000"/>
                  </a:schemeClr>
                </a:solidFill>
                <a:latin typeface="メイリオ"/>
                <a:ea typeface="メイリオ"/>
                <a:cs typeface="メイリオ"/>
              </a:rPr>
              <a:t>30</a:t>
            </a:r>
            <a:r>
              <a:rPr lang="ja-JP" altLang="en-US" sz="900" dirty="0">
                <a:solidFill>
                  <a:schemeClr val="tx1">
                    <a:lumMod val="75000"/>
                    <a:lumOff val="25000"/>
                  </a:schemeClr>
                </a:solidFill>
                <a:latin typeface="メイリオ"/>
                <a:ea typeface="メイリオ"/>
                <a:cs typeface="メイリオ"/>
              </a:rPr>
              <a:t>件が目標。</a:t>
            </a:r>
            <a:endParaRPr kumimoji="1" lang="ja-JP" altLang="en-US" sz="6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4205756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テキスト ボックス 66">
            <a:extLst>
              <a:ext uri="{FF2B5EF4-FFF2-40B4-BE49-F238E27FC236}">
                <a16:creationId xmlns:a16="http://schemas.microsoft.com/office/drawing/2014/main" id="{59EDD38C-47AB-F442-8528-A250FCFA0F04}"/>
              </a:ext>
            </a:extLst>
          </p:cNvPr>
          <p:cNvSpPr txBox="1"/>
          <p:nvPr/>
        </p:nvSpPr>
        <p:spPr>
          <a:xfrm>
            <a:off x="463308" y="238540"/>
            <a:ext cx="1256049"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43_KPI</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ツリー</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正方形/長方形 68">
            <a:extLst>
              <a:ext uri="{FF2B5EF4-FFF2-40B4-BE49-F238E27FC236}">
                <a16:creationId xmlns:a16="http://schemas.microsoft.com/office/drawing/2014/main" id="{A81AEF84-7461-E743-AAD0-BEA8CE78AD42}"/>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11" name="グループ化 10">
            <a:extLst>
              <a:ext uri="{FF2B5EF4-FFF2-40B4-BE49-F238E27FC236}">
                <a16:creationId xmlns:a16="http://schemas.microsoft.com/office/drawing/2014/main" id="{0C433F27-A8C8-4942-A3B5-BB6F809F89E3}"/>
              </a:ext>
            </a:extLst>
          </p:cNvPr>
          <p:cNvGrpSpPr/>
          <p:nvPr/>
        </p:nvGrpSpPr>
        <p:grpSpPr>
          <a:xfrm>
            <a:off x="553885" y="3424626"/>
            <a:ext cx="1882725" cy="606821"/>
            <a:chOff x="460512" y="3203384"/>
            <a:chExt cx="1467679" cy="357809"/>
          </a:xfrm>
        </p:grpSpPr>
        <p:sp>
          <p:nvSpPr>
            <p:cNvPr id="12" name="正方形/長方形 11">
              <a:extLst>
                <a:ext uri="{FF2B5EF4-FFF2-40B4-BE49-F238E27FC236}">
                  <a16:creationId xmlns:a16="http://schemas.microsoft.com/office/drawing/2014/main" id="{77064516-487B-D94D-AD88-4BF1D78C416B}"/>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86448F1E-BDCF-9C49-897B-E0D8EA2503C0}"/>
                </a:ext>
              </a:extLst>
            </p:cNvPr>
            <p:cNvSpPr txBox="1"/>
            <p:nvPr/>
          </p:nvSpPr>
          <p:spPr>
            <a:xfrm>
              <a:off x="957424" y="3241640"/>
              <a:ext cx="473857"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売上</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（円</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4" name="グループ化 13">
            <a:extLst>
              <a:ext uri="{FF2B5EF4-FFF2-40B4-BE49-F238E27FC236}">
                <a16:creationId xmlns:a16="http://schemas.microsoft.com/office/drawing/2014/main" id="{344FD8B4-9049-944E-BD32-18D5AB216A9C}"/>
              </a:ext>
            </a:extLst>
          </p:cNvPr>
          <p:cNvGrpSpPr/>
          <p:nvPr/>
        </p:nvGrpSpPr>
        <p:grpSpPr>
          <a:xfrm>
            <a:off x="2859052" y="2911521"/>
            <a:ext cx="1882725" cy="606821"/>
            <a:chOff x="460512" y="3203384"/>
            <a:chExt cx="1467679" cy="357809"/>
          </a:xfrm>
        </p:grpSpPr>
        <p:sp>
          <p:nvSpPr>
            <p:cNvPr id="15" name="正方形/長方形 14">
              <a:extLst>
                <a:ext uri="{FF2B5EF4-FFF2-40B4-BE49-F238E27FC236}">
                  <a16:creationId xmlns:a16="http://schemas.microsoft.com/office/drawing/2014/main" id="{C14183BD-B989-854D-A21F-626C6BA583B2}"/>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2A59953B-DDB7-934B-A921-F824D726E6FC}"/>
                </a:ext>
              </a:extLst>
            </p:cNvPr>
            <p:cNvSpPr txBox="1"/>
            <p:nvPr/>
          </p:nvSpPr>
          <p:spPr>
            <a:xfrm>
              <a:off x="912440" y="3237103"/>
              <a:ext cx="563829" cy="290367"/>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顧客数</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7" name="グループ化 16">
            <a:extLst>
              <a:ext uri="{FF2B5EF4-FFF2-40B4-BE49-F238E27FC236}">
                <a16:creationId xmlns:a16="http://schemas.microsoft.com/office/drawing/2014/main" id="{C14CF3FB-88A1-C24D-9A11-2A56677915D9}"/>
              </a:ext>
            </a:extLst>
          </p:cNvPr>
          <p:cNvGrpSpPr/>
          <p:nvPr/>
        </p:nvGrpSpPr>
        <p:grpSpPr>
          <a:xfrm>
            <a:off x="2859052" y="3937734"/>
            <a:ext cx="1882725" cy="606821"/>
            <a:chOff x="460512" y="3203384"/>
            <a:chExt cx="1467679" cy="357809"/>
          </a:xfrm>
        </p:grpSpPr>
        <p:sp>
          <p:nvSpPr>
            <p:cNvPr id="18" name="正方形/長方形 17">
              <a:extLst>
                <a:ext uri="{FF2B5EF4-FFF2-40B4-BE49-F238E27FC236}">
                  <a16:creationId xmlns:a16="http://schemas.microsoft.com/office/drawing/2014/main" id="{0DE67817-C1C0-0C43-86D1-5DBB935F96FE}"/>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0AF291C4-C115-A34C-9E06-68C8A9BFC51F}"/>
                </a:ext>
              </a:extLst>
            </p:cNvPr>
            <p:cNvSpPr txBox="1"/>
            <p:nvPr/>
          </p:nvSpPr>
          <p:spPr>
            <a:xfrm>
              <a:off x="842460" y="3241640"/>
              <a:ext cx="703787"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顧客単価</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（円</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20" name="グループ化 19">
            <a:extLst>
              <a:ext uri="{FF2B5EF4-FFF2-40B4-BE49-F238E27FC236}">
                <a16:creationId xmlns:a16="http://schemas.microsoft.com/office/drawing/2014/main" id="{58B73127-76F2-014F-92DF-824D12C088CD}"/>
              </a:ext>
            </a:extLst>
          </p:cNvPr>
          <p:cNvGrpSpPr/>
          <p:nvPr/>
        </p:nvGrpSpPr>
        <p:grpSpPr>
          <a:xfrm>
            <a:off x="5164222" y="3937734"/>
            <a:ext cx="1882725" cy="606821"/>
            <a:chOff x="460512" y="3203384"/>
            <a:chExt cx="1467679" cy="357809"/>
          </a:xfrm>
        </p:grpSpPr>
        <p:sp>
          <p:nvSpPr>
            <p:cNvPr id="21" name="正方形/長方形 20">
              <a:extLst>
                <a:ext uri="{FF2B5EF4-FFF2-40B4-BE49-F238E27FC236}">
                  <a16:creationId xmlns:a16="http://schemas.microsoft.com/office/drawing/2014/main" id="{55BEE48C-EA44-8845-8414-786B88940D62}"/>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22138CB8-7833-A94B-B42A-7B04905AB959}"/>
                </a:ext>
              </a:extLst>
            </p:cNvPr>
            <p:cNvSpPr txBox="1"/>
            <p:nvPr/>
          </p:nvSpPr>
          <p:spPr>
            <a:xfrm>
              <a:off x="842462" y="3241640"/>
              <a:ext cx="703787"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商品単価</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（円</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点）</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26" name="グループ化 25">
            <a:extLst>
              <a:ext uri="{FF2B5EF4-FFF2-40B4-BE49-F238E27FC236}">
                <a16:creationId xmlns:a16="http://schemas.microsoft.com/office/drawing/2014/main" id="{499C437F-AA60-1046-B34A-A61821610590}"/>
              </a:ext>
            </a:extLst>
          </p:cNvPr>
          <p:cNvGrpSpPr/>
          <p:nvPr/>
        </p:nvGrpSpPr>
        <p:grpSpPr>
          <a:xfrm>
            <a:off x="5164222" y="4935056"/>
            <a:ext cx="1882725" cy="606821"/>
            <a:chOff x="460512" y="3203384"/>
            <a:chExt cx="1467679" cy="357809"/>
          </a:xfrm>
        </p:grpSpPr>
        <p:sp>
          <p:nvSpPr>
            <p:cNvPr id="27" name="正方形/長方形 26">
              <a:extLst>
                <a:ext uri="{FF2B5EF4-FFF2-40B4-BE49-F238E27FC236}">
                  <a16:creationId xmlns:a16="http://schemas.microsoft.com/office/drawing/2014/main" id="{CD4A13E8-802C-0844-A8A2-A299B87973CF}"/>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98D2264F-4FCA-484A-846A-F3430DF15A1F}"/>
                </a:ext>
              </a:extLst>
            </p:cNvPr>
            <p:cNvSpPr txBox="1"/>
            <p:nvPr/>
          </p:nvSpPr>
          <p:spPr>
            <a:xfrm>
              <a:off x="518812" y="3241640"/>
              <a:ext cx="1351091" cy="281293"/>
            </a:xfrm>
            <a:prstGeom prst="rect">
              <a:avLst/>
            </a:prstGeom>
            <a:noFill/>
          </p:spPr>
          <p:txBody>
            <a:bodyPr wrap="none" rtlCol="0" anchor="ctr">
              <a:spAutoFit/>
            </a:bodyPr>
            <a:lstStyle/>
            <a:p>
              <a:pPr algn="ct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人</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あたりの購入数</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（点</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29" name="グループ化 28">
            <a:extLst>
              <a:ext uri="{FF2B5EF4-FFF2-40B4-BE49-F238E27FC236}">
                <a16:creationId xmlns:a16="http://schemas.microsoft.com/office/drawing/2014/main" id="{0C7F317F-C4F2-284B-B525-8DC5B9BA0108}"/>
              </a:ext>
            </a:extLst>
          </p:cNvPr>
          <p:cNvGrpSpPr/>
          <p:nvPr/>
        </p:nvGrpSpPr>
        <p:grpSpPr>
          <a:xfrm>
            <a:off x="5164222" y="2911521"/>
            <a:ext cx="1882725" cy="606821"/>
            <a:chOff x="460512" y="3203384"/>
            <a:chExt cx="1467679" cy="357809"/>
          </a:xfrm>
        </p:grpSpPr>
        <p:sp>
          <p:nvSpPr>
            <p:cNvPr id="30" name="正方形/長方形 29">
              <a:extLst>
                <a:ext uri="{FF2B5EF4-FFF2-40B4-BE49-F238E27FC236}">
                  <a16:creationId xmlns:a16="http://schemas.microsoft.com/office/drawing/2014/main" id="{41CFF27A-75A6-784E-A028-9C8F59946026}"/>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A403D680-9AF1-D345-A589-6CD3FE76EB92}"/>
                </a:ext>
              </a:extLst>
            </p:cNvPr>
            <p:cNvSpPr txBox="1"/>
            <p:nvPr/>
          </p:nvSpPr>
          <p:spPr>
            <a:xfrm>
              <a:off x="842464" y="3241640"/>
              <a:ext cx="703787"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来店者数</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32" name="グループ化 31">
            <a:extLst>
              <a:ext uri="{FF2B5EF4-FFF2-40B4-BE49-F238E27FC236}">
                <a16:creationId xmlns:a16="http://schemas.microsoft.com/office/drawing/2014/main" id="{A58F8584-EBE2-DB43-BB4E-24D4333A36FE}"/>
              </a:ext>
            </a:extLst>
          </p:cNvPr>
          <p:cNvGrpSpPr/>
          <p:nvPr/>
        </p:nvGrpSpPr>
        <p:grpSpPr>
          <a:xfrm>
            <a:off x="5164222" y="1914200"/>
            <a:ext cx="1882725" cy="606821"/>
            <a:chOff x="460512" y="3203384"/>
            <a:chExt cx="1467679" cy="357809"/>
          </a:xfrm>
        </p:grpSpPr>
        <p:sp>
          <p:nvSpPr>
            <p:cNvPr id="33" name="正方形/長方形 32">
              <a:extLst>
                <a:ext uri="{FF2B5EF4-FFF2-40B4-BE49-F238E27FC236}">
                  <a16:creationId xmlns:a16="http://schemas.microsoft.com/office/drawing/2014/main" id="{B58228F9-4BFC-7A41-8B81-A6DCABBFE221}"/>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26F1C620-3597-664D-8F09-1CE6CCB174E8}"/>
                </a:ext>
              </a:extLst>
            </p:cNvPr>
            <p:cNvSpPr txBox="1"/>
            <p:nvPr/>
          </p:nvSpPr>
          <p:spPr>
            <a:xfrm>
              <a:off x="912444" y="3241640"/>
              <a:ext cx="563829" cy="281293"/>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購入率</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35" name="グループ化 34">
            <a:extLst>
              <a:ext uri="{FF2B5EF4-FFF2-40B4-BE49-F238E27FC236}">
                <a16:creationId xmlns:a16="http://schemas.microsoft.com/office/drawing/2014/main" id="{679D68FF-9003-EB48-A865-B23C919579F3}"/>
              </a:ext>
            </a:extLst>
          </p:cNvPr>
          <p:cNvGrpSpPr/>
          <p:nvPr/>
        </p:nvGrpSpPr>
        <p:grpSpPr>
          <a:xfrm>
            <a:off x="7469391" y="2911521"/>
            <a:ext cx="1882725" cy="606821"/>
            <a:chOff x="460512" y="3203384"/>
            <a:chExt cx="1467679" cy="357809"/>
          </a:xfrm>
        </p:grpSpPr>
        <p:sp>
          <p:nvSpPr>
            <p:cNvPr id="36" name="正方形/長方形 35">
              <a:extLst>
                <a:ext uri="{FF2B5EF4-FFF2-40B4-BE49-F238E27FC236}">
                  <a16:creationId xmlns:a16="http://schemas.microsoft.com/office/drawing/2014/main" id="{3807BE95-8E0F-E64B-9D9A-6A37485770AD}"/>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AC279723-A2B0-D540-BFEB-0280876A7DCD}"/>
                </a:ext>
              </a:extLst>
            </p:cNvPr>
            <p:cNvSpPr txBox="1"/>
            <p:nvPr/>
          </p:nvSpPr>
          <p:spPr>
            <a:xfrm>
              <a:off x="772487" y="3241640"/>
              <a:ext cx="843745" cy="281293"/>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リピート客</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p>
          </p:txBody>
        </p:sp>
      </p:grpSp>
      <p:grpSp>
        <p:nvGrpSpPr>
          <p:cNvPr id="38" name="グループ化 37">
            <a:extLst>
              <a:ext uri="{FF2B5EF4-FFF2-40B4-BE49-F238E27FC236}">
                <a16:creationId xmlns:a16="http://schemas.microsoft.com/office/drawing/2014/main" id="{BA660028-42D4-C249-9574-5E40F08E9B41}"/>
              </a:ext>
            </a:extLst>
          </p:cNvPr>
          <p:cNvGrpSpPr/>
          <p:nvPr/>
        </p:nvGrpSpPr>
        <p:grpSpPr>
          <a:xfrm>
            <a:off x="7469391" y="1914200"/>
            <a:ext cx="1882725" cy="606821"/>
            <a:chOff x="460512" y="3203384"/>
            <a:chExt cx="1467679" cy="357809"/>
          </a:xfrm>
        </p:grpSpPr>
        <p:sp>
          <p:nvSpPr>
            <p:cNvPr id="39" name="正方形/長方形 38">
              <a:extLst>
                <a:ext uri="{FF2B5EF4-FFF2-40B4-BE49-F238E27FC236}">
                  <a16:creationId xmlns:a16="http://schemas.microsoft.com/office/drawing/2014/main" id="{6070E24F-3248-AC49-9A16-6B2BF80F2713}"/>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eiryo" panose="020B0604030504040204" pitchFamily="34" charset="-128"/>
                <a:ea typeface="Meiryo" panose="020B0604030504040204" pitchFamily="34" charset="-128"/>
              </a:endParaRPr>
            </a:p>
          </p:txBody>
        </p:sp>
        <p:sp>
          <p:nvSpPr>
            <p:cNvPr id="42" name="テキスト ボックス 41">
              <a:extLst>
                <a:ext uri="{FF2B5EF4-FFF2-40B4-BE49-F238E27FC236}">
                  <a16:creationId xmlns:a16="http://schemas.microsoft.com/office/drawing/2014/main" id="{685A002C-E9F1-AD49-B867-5AE6FCFD5924}"/>
                </a:ext>
              </a:extLst>
            </p:cNvPr>
            <p:cNvSpPr txBox="1"/>
            <p:nvPr/>
          </p:nvSpPr>
          <p:spPr>
            <a:xfrm>
              <a:off x="912449" y="3241640"/>
              <a:ext cx="563829" cy="281293"/>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新規客</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（人）</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43" name="直線コネクタ 84">
            <a:extLst>
              <a:ext uri="{FF2B5EF4-FFF2-40B4-BE49-F238E27FC236}">
                <a16:creationId xmlns:a16="http://schemas.microsoft.com/office/drawing/2014/main" id="{1F1B9D46-E1D1-524B-BB31-30D606CF1DA3}"/>
              </a:ext>
            </a:extLst>
          </p:cNvPr>
          <p:cNvCxnSpPr>
            <a:cxnSpLocks/>
            <a:stCxn id="12" idx="3"/>
            <a:endCxn id="15" idx="1"/>
          </p:cNvCxnSpPr>
          <p:nvPr/>
        </p:nvCxnSpPr>
        <p:spPr>
          <a:xfrm flipV="1">
            <a:off x="2436610" y="3214932"/>
            <a:ext cx="422442" cy="513105"/>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4" name="直線コネクタ 84">
            <a:extLst>
              <a:ext uri="{FF2B5EF4-FFF2-40B4-BE49-F238E27FC236}">
                <a16:creationId xmlns:a16="http://schemas.microsoft.com/office/drawing/2014/main" id="{042AE7B2-AF9A-2146-A0C1-414DE2797685}"/>
              </a:ext>
            </a:extLst>
          </p:cNvPr>
          <p:cNvCxnSpPr>
            <a:cxnSpLocks/>
            <a:stCxn id="12" idx="3"/>
            <a:endCxn id="18" idx="1"/>
          </p:cNvCxnSpPr>
          <p:nvPr/>
        </p:nvCxnSpPr>
        <p:spPr>
          <a:xfrm>
            <a:off x="2436610" y="3728037"/>
            <a:ext cx="422442" cy="513108"/>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6" name="直線コネクタ 84">
            <a:extLst>
              <a:ext uri="{FF2B5EF4-FFF2-40B4-BE49-F238E27FC236}">
                <a16:creationId xmlns:a16="http://schemas.microsoft.com/office/drawing/2014/main" id="{2805A204-C80B-DD4A-8E9C-E3A6737F1AA6}"/>
              </a:ext>
            </a:extLst>
          </p:cNvPr>
          <p:cNvCxnSpPr>
            <a:cxnSpLocks/>
            <a:stCxn id="18" idx="3"/>
            <a:endCxn id="27" idx="1"/>
          </p:cNvCxnSpPr>
          <p:nvPr/>
        </p:nvCxnSpPr>
        <p:spPr>
          <a:xfrm>
            <a:off x="4741777" y="4241145"/>
            <a:ext cx="422445" cy="997322"/>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7" name="直線コネクタ 84">
            <a:extLst>
              <a:ext uri="{FF2B5EF4-FFF2-40B4-BE49-F238E27FC236}">
                <a16:creationId xmlns:a16="http://schemas.microsoft.com/office/drawing/2014/main" id="{FFA78BE9-4557-CE4E-B09D-1B84109E7995}"/>
              </a:ext>
            </a:extLst>
          </p:cNvPr>
          <p:cNvCxnSpPr>
            <a:cxnSpLocks/>
            <a:stCxn id="18" idx="3"/>
            <a:endCxn id="21" idx="1"/>
          </p:cNvCxnSpPr>
          <p:nvPr/>
        </p:nvCxnSpPr>
        <p:spPr>
          <a:xfrm>
            <a:off x="4741777" y="4241145"/>
            <a:ext cx="422445" cy="0"/>
          </a:xfrm>
          <a:prstGeom prst="straightConnector1">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8" name="直線コネクタ 84">
            <a:extLst>
              <a:ext uri="{FF2B5EF4-FFF2-40B4-BE49-F238E27FC236}">
                <a16:creationId xmlns:a16="http://schemas.microsoft.com/office/drawing/2014/main" id="{25A94007-2C1C-1140-8C80-10B2CEE76A34}"/>
              </a:ext>
            </a:extLst>
          </p:cNvPr>
          <p:cNvCxnSpPr>
            <a:cxnSpLocks/>
          </p:cNvCxnSpPr>
          <p:nvPr/>
        </p:nvCxnSpPr>
        <p:spPr>
          <a:xfrm flipV="1">
            <a:off x="4741777" y="2215191"/>
            <a:ext cx="422445" cy="997321"/>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9" name="直線コネクタ 84">
            <a:extLst>
              <a:ext uri="{FF2B5EF4-FFF2-40B4-BE49-F238E27FC236}">
                <a16:creationId xmlns:a16="http://schemas.microsoft.com/office/drawing/2014/main" id="{8159DEB9-0CDD-3B42-99E1-F7124A0B7025}"/>
              </a:ext>
            </a:extLst>
          </p:cNvPr>
          <p:cNvCxnSpPr>
            <a:cxnSpLocks/>
            <a:stCxn id="15" idx="3"/>
            <a:endCxn id="30" idx="1"/>
          </p:cNvCxnSpPr>
          <p:nvPr/>
        </p:nvCxnSpPr>
        <p:spPr>
          <a:xfrm>
            <a:off x="4741777" y="3214932"/>
            <a:ext cx="422445" cy="0"/>
          </a:xfrm>
          <a:prstGeom prst="straightConnector1">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0" name="直線コネクタ 84">
            <a:extLst>
              <a:ext uri="{FF2B5EF4-FFF2-40B4-BE49-F238E27FC236}">
                <a16:creationId xmlns:a16="http://schemas.microsoft.com/office/drawing/2014/main" id="{F085AD00-A20A-7046-A9A8-FCD8B97DE0BC}"/>
              </a:ext>
            </a:extLst>
          </p:cNvPr>
          <p:cNvCxnSpPr>
            <a:cxnSpLocks/>
          </p:cNvCxnSpPr>
          <p:nvPr/>
        </p:nvCxnSpPr>
        <p:spPr>
          <a:xfrm>
            <a:off x="7046947" y="3214932"/>
            <a:ext cx="422444" cy="0"/>
          </a:xfrm>
          <a:prstGeom prst="straightConnector1">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1" name="直線コネクタ 84">
            <a:extLst>
              <a:ext uri="{FF2B5EF4-FFF2-40B4-BE49-F238E27FC236}">
                <a16:creationId xmlns:a16="http://schemas.microsoft.com/office/drawing/2014/main" id="{6A3BAC62-78A1-244D-BCE1-95B6DB36200C}"/>
              </a:ext>
            </a:extLst>
          </p:cNvPr>
          <p:cNvCxnSpPr>
            <a:cxnSpLocks/>
          </p:cNvCxnSpPr>
          <p:nvPr/>
        </p:nvCxnSpPr>
        <p:spPr>
          <a:xfrm flipV="1">
            <a:off x="7046947" y="2215191"/>
            <a:ext cx="422444" cy="997321"/>
          </a:xfrm>
          <a:prstGeom prst="bentConnector3">
            <a:avLst>
              <a:gd name="adj1" fmla="val 50000"/>
            </a:avLst>
          </a:prstGeom>
          <a:ln w="19050" cmpd="sng">
            <a:solidFill>
              <a:schemeClr val="tx1">
                <a:lumMod val="75000"/>
                <a:lumOff val="2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テキスト ボックス 51">
            <a:extLst>
              <a:ext uri="{FF2B5EF4-FFF2-40B4-BE49-F238E27FC236}">
                <a16:creationId xmlns:a16="http://schemas.microsoft.com/office/drawing/2014/main" id="{B0755BB4-3A13-9E4F-8CB2-DE8E22E9B2F4}"/>
              </a:ext>
            </a:extLst>
          </p:cNvPr>
          <p:cNvSpPr txBox="1"/>
          <p:nvPr/>
        </p:nvSpPr>
        <p:spPr>
          <a:xfrm>
            <a:off x="553885" y="3145226"/>
            <a:ext cx="493468" cy="276999"/>
          </a:xfrm>
          <a:prstGeom prst="rect">
            <a:avLst/>
          </a:prstGeom>
          <a:noFill/>
        </p:spPr>
        <p:txBody>
          <a:bodyPr wrap="none" rtlCol="0">
            <a:spAutoFit/>
          </a:bodyPr>
          <a:lstStyle/>
          <a:p>
            <a:r>
              <a:rPr kumimoji="1" lang="en-US" altLang="ja-JP" sz="1200" b="1" dirty="0">
                <a:solidFill>
                  <a:srgbClr val="00B050"/>
                </a:solidFill>
                <a:latin typeface="Meiryo" panose="020B0604030504040204" pitchFamily="34" charset="-128"/>
                <a:ea typeface="Meiryo" panose="020B0604030504040204" pitchFamily="34" charset="-128"/>
              </a:rPr>
              <a:t>KGI</a:t>
            </a:r>
            <a:endParaRPr kumimoji="1" lang="ja-JP" altLang="en-US" sz="1200" b="1" dirty="0">
              <a:solidFill>
                <a:srgbClr val="00B050"/>
              </a:solidFill>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5160F106-4428-6144-9DFF-80C31E507FD0}"/>
              </a:ext>
            </a:extLst>
          </p:cNvPr>
          <p:cNvSpPr txBox="1"/>
          <p:nvPr/>
        </p:nvSpPr>
        <p:spPr>
          <a:xfrm>
            <a:off x="2871910" y="2632121"/>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05494856-4103-9445-8713-A5B7298922FD}"/>
              </a:ext>
            </a:extLst>
          </p:cNvPr>
          <p:cNvSpPr txBox="1"/>
          <p:nvPr/>
        </p:nvSpPr>
        <p:spPr>
          <a:xfrm>
            <a:off x="2910643" y="3658334"/>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702D34CF-CDDC-AA45-96FA-DE0830154BBD}"/>
              </a:ext>
            </a:extLst>
          </p:cNvPr>
          <p:cNvSpPr txBox="1"/>
          <p:nvPr/>
        </p:nvSpPr>
        <p:spPr>
          <a:xfrm>
            <a:off x="5164222" y="1634800"/>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6" name="テキスト ボックス 55">
            <a:extLst>
              <a:ext uri="{FF2B5EF4-FFF2-40B4-BE49-F238E27FC236}">
                <a16:creationId xmlns:a16="http://schemas.microsoft.com/office/drawing/2014/main" id="{5F3F520B-C59A-444A-BB04-41531644060E}"/>
              </a:ext>
            </a:extLst>
          </p:cNvPr>
          <p:cNvSpPr txBox="1"/>
          <p:nvPr/>
        </p:nvSpPr>
        <p:spPr>
          <a:xfrm>
            <a:off x="5164222" y="2632121"/>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7" name="テキスト ボックス 56">
            <a:extLst>
              <a:ext uri="{FF2B5EF4-FFF2-40B4-BE49-F238E27FC236}">
                <a16:creationId xmlns:a16="http://schemas.microsoft.com/office/drawing/2014/main" id="{0B00A2B7-C1B1-FF40-B535-C57ECA7B6547}"/>
              </a:ext>
            </a:extLst>
          </p:cNvPr>
          <p:cNvSpPr txBox="1"/>
          <p:nvPr/>
        </p:nvSpPr>
        <p:spPr>
          <a:xfrm>
            <a:off x="7469391" y="1634800"/>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8" name="テキスト ボックス 57">
            <a:extLst>
              <a:ext uri="{FF2B5EF4-FFF2-40B4-BE49-F238E27FC236}">
                <a16:creationId xmlns:a16="http://schemas.microsoft.com/office/drawing/2014/main" id="{9901E18E-8673-5E43-AB46-FC07BF1917E1}"/>
              </a:ext>
            </a:extLst>
          </p:cNvPr>
          <p:cNvSpPr txBox="1"/>
          <p:nvPr/>
        </p:nvSpPr>
        <p:spPr>
          <a:xfrm>
            <a:off x="7469391" y="2632121"/>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59" name="テキスト ボックス 58">
            <a:extLst>
              <a:ext uri="{FF2B5EF4-FFF2-40B4-BE49-F238E27FC236}">
                <a16:creationId xmlns:a16="http://schemas.microsoft.com/office/drawing/2014/main" id="{7428462B-1F8F-254C-A080-9D94A351C453}"/>
              </a:ext>
            </a:extLst>
          </p:cNvPr>
          <p:cNvSpPr txBox="1"/>
          <p:nvPr/>
        </p:nvSpPr>
        <p:spPr>
          <a:xfrm>
            <a:off x="5164222" y="3668273"/>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60" name="テキスト ボックス 59">
            <a:extLst>
              <a:ext uri="{FF2B5EF4-FFF2-40B4-BE49-F238E27FC236}">
                <a16:creationId xmlns:a16="http://schemas.microsoft.com/office/drawing/2014/main" id="{592D4B76-E596-7B4A-92AB-69DB62E994B6}"/>
              </a:ext>
            </a:extLst>
          </p:cNvPr>
          <p:cNvSpPr txBox="1"/>
          <p:nvPr/>
        </p:nvSpPr>
        <p:spPr>
          <a:xfrm>
            <a:off x="5164222" y="4655656"/>
            <a:ext cx="481799" cy="276999"/>
          </a:xfrm>
          <a:prstGeom prst="rect">
            <a:avLst/>
          </a:prstGeom>
          <a:noFill/>
        </p:spPr>
        <p:txBody>
          <a:bodyPr wrap="none" rtlCol="0">
            <a:spAutoFit/>
          </a:bodyPr>
          <a:lstStyle/>
          <a:p>
            <a:r>
              <a:rPr kumimoji="1" lang="en-US" altLang="ja-JP" sz="1200" b="1" dirty="0">
                <a:solidFill>
                  <a:srgbClr val="3A74A8"/>
                </a:solidFill>
                <a:latin typeface="Meiryo" panose="020B0604030504040204" pitchFamily="34" charset="-128"/>
                <a:ea typeface="Meiryo" panose="020B0604030504040204" pitchFamily="34" charset="-128"/>
              </a:rPr>
              <a:t>KPI</a:t>
            </a:r>
            <a:endParaRPr kumimoji="1" lang="ja-JP" altLang="en-US" sz="1200" b="1" dirty="0">
              <a:solidFill>
                <a:srgbClr val="3A74A8"/>
              </a:solidFill>
              <a:latin typeface="Meiryo" panose="020B0604030504040204" pitchFamily="34" charset="-128"/>
              <a:ea typeface="Meiryo" panose="020B0604030504040204" pitchFamily="34" charset="-128"/>
            </a:endParaRPr>
          </a:p>
        </p:txBody>
      </p:sp>
      <p:sp>
        <p:nvSpPr>
          <p:cNvPr id="62" name="十字形 61">
            <a:extLst>
              <a:ext uri="{FF2B5EF4-FFF2-40B4-BE49-F238E27FC236}">
                <a16:creationId xmlns:a16="http://schemas.microsoft.com/office/drawing/2014/main" id="{52CF24AE-124F-024C-A3F0-B72481A8EF4F}"/>
              </a:ext>
            </a:extLst>
          </p:cNvPr>
          <p:cNvSpPr/>
          <p:nvPr/>
        </p:nvSpPr>
        <p:spPr>
          <a:xfrm>
            <a:off x="8343164" y="2648682"/>
            <a:ext cx="135178" cy="135178"/>
          </a:xfrm>
          <a:prstGeom prst="plus">
            <a:avLst>
              <a:gd name="adj" fmla="val 39765"/>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3" name="乗算記号 62">
            <a:extLst>
              <a:ext uri="{FF2B5EF4-FFF2-40B4-BE49-F238E27FC236}">
                <a16:creationId xmlns:a16="http://schemas.microsoft.com/office/drawing/2014/main" id="{77037032-308F-8D46-894B-374AB583953E}"/>
              </a:ext>
            </a:extLst>
          </p:cNvPr>
          <p:cNvSpPr/>
          <p:nvPr/>
        </p:nvSpPr>
        <p:spPr>
          <a:xfrm>
            <a:off x="3703116" y="3630740"/>
            <a:ext cx="194597" cy="194597"/>
          </a:xfrm>
          <a:prstGeom prst="mathMultiply">
            <a:avLst>
              <a:gd name="adj1" fmla="val 15569"/>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4" name="乗算記号 63">
            <a:extLst>
              <a:ext uri="{FF2B5EF4-FFF2-40B4-BE49-F238E27FC236}">
                <a16:creationId xmlns:a16="http://schemas.microsoft.com/office/drawing/2014/main" id="{67E2922A-EDEC-0E43-9115-435AFB2312BC}"/>
              </a:ext>
            </a:extLst>
          </p:cNvPr>
          <p:cNvSpPr/>
          <p:nvPr/>
        </p:nvSpPr>
        <p:spPr>
          <a:xfrm>
            <a:off x="6008286" y="2618972"/>
            <a:ext cx="194597" cy="194597"/>
          </a:xfrm>
          <a:prstGeom prst="mathMultiply">
            <a:avLst>
              <a:gd name="adj1" fmla="val 15569"/>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5" name="乗算記号 64">
            <a:extLst>
              <a:ext uri="{FF2B5EF4-FFF2-40B4-BE49-F238E27FC236}">
                <a16:creationId xmlns:a16="http://schemas.microsoft.com/office/drawing/2014/main" id="{A193FA4D-4DC8-AB43-B136-600F5DA8EF84}"/>
              </a:ext>
            </a:extLst>
          </p:cNvPr>
          <p:cNvSpPr/>
          <p:nvPr/>
        </p:nvSpPr>
        <p:spPr>
          <a:xfrm>
            <a:off x="6008286" y="4642507"/>
            <a:ext cx="194597" cy="194597"/>
          </a:xfrm>
          <a:prstGeom prst="mathMultiply">
            <a:avLst>
              <a:gd name="adj1" fmla="val 15569"/>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541048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a:extLst>
              <a:ext uri="{FF2B5EF4-FFF2-40B4-BE49-F238E27FC236}">
                <a16:creationId xmlns:a16="http://schemas.microsoft.com/office/drawing/2014/main" id="{7E648DD1-D7E9-5D4A-904B-EB9867997B9C}"/>
              </a:ext>
            </a:extLst>
          </p:cNvPr>
          <p:cNvSpPr/>
          <p:nvPr/>
        </p:nvSpPr>
        <p:spPr>
          <a:xfrm>
            <a:off x="1560018" y="693079"/>
            <a:ext cx="8007792" cy="4765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100"/>
          </a:p>
        </p:txBody>
      </p:sp>
      <p:sp>
        <p:nvSpPr>
          <p:cNvPr id="119" name="正方形/長方形 118"/>
          <p:cNvSpPr/>
          <p:nvPr/>
        </p:nvSpPr>
        <p:spPr>
          <a:xfrm>
            <a:off x="337288" y="1169603"/>
            <a:ext cx="1222729" cy="5313991"/>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3" name="直線コネクタ 72"/>
          <p:cNvCxnSpPr/>
          <p:nvPr/>
        </p:nvCxnSpPr>
        <p:spPr>
          <a:xfrm>
            <a:off x="337288" y="2498102"/>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1" name="テキスト ボックス 120"/>
          <p:cNvSpPr txBox="1"/>
          <p:nvPr/>
        </p:nvSpPr>
        <p:spPr>
          <a:xfrm>
            <a:off x="443546" y="1618408"/>
            <a:ext cx="1010212" cy="430887"/>
          </a:xfrm>
          <a:prstGeom prst="rect">
            <a:avLst/>
          </a:prstGeom>
          <a:noFill/>
        </p:spPr>
        <p:txBody>
          <a:bodyPr wrap="none" rtlCol="0" anchor="ctr">
            <a:spAutoFit/>
          </a:bodyPr>
          <a:lstStyle/>
          <a:p>
            <a:pPr algn="ctr"/>
            <a:r>
              <a:rPr lang="ja-JP" altLang="en-US" sz="1100" dirty="0">
                <a:solidFill>
                  <a:srgbClr val="404040"/>
                </a:solidFill>
                <a:latin typeface="メイリオ"/>
                <a:ea typeface="メイリオ"/>
                <a:cs typeface="メイリオ"/>
              </a:rPr>
              <a:t>獲得</a:t>
            </a:r>
            <a:endParaRPr lang="en-US" altLang="ja-JP" sz="1100" dirty="0">
              <a:solidFill>
                <a:srgbClr val="404040"/>
              </a:solidFill>
              <a:latin typeface="メイリオ"/>
              <a:ea typeface="メイリオ"/>
              <a:cs typeface="メイリオ"/>
            </a:endParaRPr>
          </a:p>
          <a:p>
            <a:pPr algn="ctr"/>
            <a:r>
              <a:rPr lang="en-US" altLang="ja-JP" sz="1100" b="1" dirty="0">
                <a:solidFill>
                  <a:srgbClr val="404040"/>
                </a:solidFill>
                <a:latin typeface="メイリオ"/>
                <a:ea typeface="メイリオ"/>
                <a:cs typeface="メイリオ"/>
              </a:rPr>
              <a:t>Acquisition</a:t>
            </a:r>
          </a:p>
        </p:txBody>
      </p:sp>
      <p:sp>
        <p:nvSpPr>
          <p:cNvPr id="128" name="テキスト ボックス 127"/>
          <p:cNvSpPr txBox="1"/>
          <p:nvPr/>
        </p:nvSpPr>
        <p:spPr>
          <a:xfrm>
            <a:off x="531711" y="5603904"/>
            <a:ext cx="833883"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収益化</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Revenue</a:t>
            </a:r>
          </a:p>
        </p:txBody>
      </p:sp>
      <p:cxnSp>
        <p:nvCxnSpPr>
          <p:cNvPr id="27" name="直線コネクタ 26"/>
          <p:cNvCxnSpPr/>
          <p:nvPr/>
        </p:nvCxnSpPr>
        <p:spPr>
          <a:xfrm>
            <a:off x="338180" y="3826601"/>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482018" y="2946908"/>
            <a:ext cx="933269"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活性化</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Activation</a:t>
            </a:r>
          </a:p>
        </p:txBody>
      </p:sp>
      <p:cxnSp>
        <p:nvCxnSpPr>
          <p:cNvPr id="32" name="直線コネクタ 31"/>
          <p:cNvCxnSpPr/>
          <p:nvPr/>
        </p:nvCxnSpPr>
        <p:spPr>
          <a:xfrm>
            <a:off x="337288" y="5155099"/>
            <a:ext cx="9230521" cy="0"/>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492438" y="4275406"/>
            <a:ext cx="912429" cy="430887"/>
          </a:xfrm>
          <a:prstGeom prst="rect">
            <a:avLst/>
          </a:prstGeom>
          <a:noFill/>
        </p:spPr>
        <p:txBody>
          <a:bodyPr wrap="none" rtlCol="0" anchor="ctr">
            <a:spAutoFit/>
          </a:bodyPr>
          <a:lstStyle/>
          <a:p>
            <a:pPr algn="ctr"/>
            <a:r>
              <a:rPr kumimoji="1" lang="ja-JP" altLang="en-US" sz="1100" dirty="0">
                <a:solidFill>
                  <a:srgbClr val="404040"/>
                </a:solidFill>
                <a:latin typeface="メイリオ"/>
                <a:ea typeface="メイリオ"/>
                <a:cs typeface="メイリオ"/>
              </a:rPr>
              <a:t>継続</a:t>
            </a:r>
            <a:endParaRPr kumimoji="1" lang="en-US" altLang="ja-JP" sz="1100" dirty="0">
              <a:solidFill>
                <a:srgbClr val="404040"/>
              </a:solidFill>
              <a:latin typeface="メイリオ"/>
              <a:ea typeface="メイリオ"/>
              <a:cs typeface="メイリオ"/>
            </a:endParaRPr>
          </a:p>
          <a:p>
            <a:pPr algn="ctr"/>
            <a:r>
              <a:rPr kumimoji="1" lang="en-US" altLang="ja-JP" sz="1100" b="1" dirty="0">
                <a:solidFill>
                  <a:srgbClr val="404040"/>
                </a:solidFill>
                <a:latin typeface="メイリオ"/>
                <a:ea typeface="メイリオ"/>
                <a:cs typeface="メイリオ"/>
              </a:rPr>
              <a:t>Retention</a:t>
            </a:r>
          </a:p>
        </p:txBody>
      </p:sp>
      <p:cxnSp>
        <p:nvCxnSpPr>
          <p:cNvPr id="28" name="直線コネクタ 27">
            <a:extLst>
              <a:ext uri="{FF2B5EF4-FFF2-40B4-BE49-F238E27FC236}">
                <a16:creationId xmlns:a16="http://schemas.microsoft.com/office/drawing/2014/main" id="{62922318-60D0-0D48-8599-3FAA7D7AC704}"/>
              </a:ext>
            </a:extLst>
          </p:cNvPr>
          <p:cNvCxnSpPr/>
          <p:nvPr/>
        </p:nvCxnSpPr>
        <p:spPr>
          <a:xfrm>
            <a:off x="8637614" y="687374"/>
            <a:ext cx="1" cy="5790513"/>
          </a:xfrm>
          <a:prstGeom prst="line">
            <a:avLst/>
          </a:prstGeom>
          <a:ln w="25400" cmpd="dbl">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a:extLst>
              <a:ext uri="{FF2B5EF4-FFF2-40B4-BE49-F238E27FC236}">
                <a16:creationId xmlns:a16="http://schemas.microsoft.com/office/drawing/2014/main" id="{70B13E76-C585-2A49-8EA2-4F16C13C78DE}"/>
              </a:ext>
            </a:extLst>
          </p:cNvPr>
          <p:cNvSpPr txBox="1"/>
          <p:nvPr/>
        </p:nvSpPr>
        <p:spPr>
          <a:xfrm>
            <a:off x="1560018" y="800537"/>
            <a:ext cx="3437345" cy="261610"/>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顧客の体験</a:t>
            </a:r>
          </a:p>
        </p:txBody>
      </p:sp>
      <p:sp>
        <p:nvSpPr>
          <p:cNvPr id="38" name="テキスト ボックス 37">
            <a:extLst>
              <a:ext uri="{FF2B5EF4-FFF2-40B4-BE49-F238E27FC236}">
                <a16:creationId xmlns:a16="http://schemas.microsoft.com/office/drawing/2014/main" id="{398E90AA-B0DD-E847-BF7E-821FE8D414F5}"/>
              </a:ext>
            </a:extLst>
          </p:cNvPr>
          <p:cNvSpPr txBox="1"/>
          <p:nvPr/>
        </p:nvSpPr>
        <p:spPr>
          <a:xfrm>
            <a:off x="8641249"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目標値</a:t>
            </a:r>
            <a:endParaRPr kumimoji="1" lang="ja-JP" altLang="en-US" sz="1100" dirty="0">
              <a:solidFill>
                <a:srgbClr val="404040"/>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955C2272-CECD-5740-A7A9-16FA9F48E579}"/>
              </a:ext>
            </a:extLst>
          </p:cNvPr>
          <p:cNvCxnSpPr/>
          <p:nvPr/>
        </p:nvCxnSpPr>
        <p:spPr>
          <a:xfrm>
            <a:off x="7717643" y="686423"/>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3E64F1D6-673B-DA43-BC6F-0863D046B452}"/>
              </a:ext>
            </a:extLst>
          </p:cNvPr>
          <p:cNvSpPr txBox="1"/>
          <p:nvPr/>
        </p:nvSpPr>
        <p:spPr>
          <a:xfrm>
            <a:off x="7721279"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割合</a:t>
            </a:r>
            <a:endParaRPr kumimoji="1" lang="ja-JP" altLang="en-US" sz="1100" dirty="0">
              <a:solidFill>
                <a:srgbClr val="404040"/>
              </a:solidFill>
              <a:latin typeface="メイリオ"/>
              <a:ea typeface="メイリオ"/>
              <a:cs typeface="メイリオ"/>
            </a:endParaRPr>
          </a:p>
        </p:txBody>
      </p:sp>
      <p:cxnSp>
        <p:nvCxnSpPr>
          <p:cNvPr id="41" name="直線コネクタ 40">
            <a:extLst>
              <a:ext uri="{FF2B5EF4-FFF2-40B4-BE49-F238E27FC236}">
                <a16:creationId xmlns:a16="http://schemas.microsoft.com/office/drawing/2014/main" id="{1A36EF36-2AE6-6E42-B4F3-BA3939D1AA72}"/>
              </a:ext>
            </a:extLst>
          </p:cNvPr>
          <p:cNvCxnSpPr/>
          <p:nvPr/>
        </p:nvCxnSpPr>
        <p:spPr>
          <a:xfrm>
            <a:off x="6797673" y="699739"/>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a:extLst>
              <a:ext uri="{FF2B5EF4-FFF2-40B4-BE49-F238E27FC236}">
                <a16:creationId xmlns:a16="http://schemas.microsoft.com/office/drawing/2014/main" id="{DEAF061C-A545-494B-92D5-8F53EEE4A05C}"/>
              </a:ext>
            </a:extLst>
          </p:cNvPr>
          <p:cNvSpPr txBox="1"/>
          <p:nvPr/>
        </p:nvSpPr>
        <p:spPr>
          <a:xfrm>
            <a:off x="6801308" y="800537"/>
            <a:ext cx="9127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結果</a:t>
            </a:r>
            <a:endParaRPr kumimoji="1" lang="ja-JP" altLang="en-US" sz="1100" dirty="0">
              <a:solidFill>
                <a:srgbClr val="404040"/>
              </a:solidFill>
              <a:latin typeface="メイリオ"/>
              <a:ea typeface="メイリオ"/>
              <a:cs typeface="メイリオ"/>
            </a:endParaRPr>
          </a:p>
        </p:txBody>
      </p:sp>
      <p:cxnSp>
        <p:nvCxnSpPr>
          <p:cNvPr id="43" name="直線コネクタ 42">
            <a:extLst>
              <a:ext uri="{FF2B5EF4-FFF2-40B4-BE49-F238E27FC236}">
                <a16:creationId xmlns:a16="http://schemas.microsoft.com/office/drawing/2014/main" id="{FCF09C11-5D85-0449-9EB9-5CE922B5BDB9}"/>
              </a:ext>
            </a:extLst>
          </p:cNvPr>
          <p:cNvCxnSpPr/>
          <p:nvPr/>
        </p:nvCxnSpPr>
        <p:spPr>
          <a:xfrm>
            <a:off x="4997363" y="699739"/>
            <a:ext cx="1" cy="5790513"/>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4F05B8E5-670E-1E47-8C01-F42C67B320B4}"/>
              </a:ext>
            </a:extLst>
          </p:cNvPr>
          <p:cNvSpPr txBox="1"/>
          <p:nvPr/>
        </p:nvSpPr>
        <p:spPr>
          <a:xfrm>
            <a:off x="4997364" y="800537"/>
            <a:ext cx="1803944" cy="261610"/>
          </a:xfrm>
          <a:prstGeom prst="rect">
            <a:avLst/>
          </a:prstGeom>
          <a:noFill/>
        </p:spPr>
        <p:txBody>
          <a:bodyPr wrap="square" rtlCol="0" anchor="ctr">
            <a:spAutoFit/>
          </a:bodyPr>
          <a:lstStyle/>
          <a:p>
            <a:pPr algn="ctr"/>
            <a:r>
              <a:rPr lang="en-US" altLang="ja-JP" sz="1100" dirty="0">
                <a:solidFill>
                  <a:srgbClr val="404040"/>
                </a:solidFill>
                <a:latin typeface="メイリオ"/>
                <a:ea typeface="メイリオ"/>
                <a:cs typeface="メイリオ"/>
              </a:rPr>
              <a:t>KPI</a:t>
            </a:r>
            <a:endParaRPr kumimoji="1" lang="ja-JP" altLang="en-US" sz="1100" dirty="0">
              <a:solidFill>
                <a:srgbClr val="404040"/>
              </a:solidFill>
              <a:latin typeface="メイリオ"/>
              <a:ea typeface="メイリオ"/>
              <a:cs typeface="メイリオ"/>
            </a:endParaRPr>
          </a:p>
        </p:txBody>
      </p:sp>
      <p:sp>
        <p:nvSpPr>
          <p:cNvPr id="64" name="テキスト ボックス 63">
            <a:extLst>
              <a:ext uri="{FF2B5EF4-FFF2-40B4-BE49-F238E27FC236}">
                <a16:creationId xmlns:a16="http://schemas.microsoft.com/office/drawing/2014/main" id="{0C6FADFC-054E-3F4A-8F71-8396917D9E30}"/>
              </a:ext>
            </a:extLst>
          </p:cNvPr>
          <p:cNvSpPr txBox="1"/>
          <p:nvPr/>
        </p:nvSpPr>
        <p:spPr>
          <a:xfrm>
            <a:off x="463308" y="238540"/>
            <a:ext cx="107112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44_AARRR</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正方形/長方形 28">
            <a:extLst>
              <a:ext uri="{FF2B5EF4-FFF2-40B4-BE49-F238E27FC236}">
                <a16:creationId xmlns:a16="http://schemas.microsoft.com/office/drawing/2014/main" id="{3CDBD9C5-C3A2-A942-A328-D924FC9554A7}"/>
              </a:ext>
            </a:extLst>
          </p:cNvPr>
          <p:cNvSpPr/>
          <p:nvPr/>
        </p:nvSpPr>
        <p:spPr>
          <a:xfrm>
            <a:off x="344814" y="1162943"/>
            <a:ext cx="9223899" cy="532731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3B21F83D-3FD5-1F41-A499-C8A9346350D9}"/>
              </a:ext>
            </a:extLst>
          </p:cNvPr>
          <p:cNvSpPr/>
          <p:nvPr/>
        </p:nvSpPr>
        <p:spPr>
          <a:xfrm>
            <a:off x="1566651" y="686423"/>
            <a:ext cx="8002062"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93E379EC-6CFF-C14B-BACD-6CEC6E59E73D}"/>
              </a:ext>
            </a:extLst>
          </p:cNvPr>
          <p:cNvSpPr txBox="1"/>
          <p:nvPr/>
        </p:nvSpPr>
        <p:spPr>
          <a:xfrm>
            <a:off x="1655119" y="5333746"/>
            <a:ext cx="3261605" cy="553998"/>
          </a:xfrm>
          <a:prstGeom prst="rect">
            <a:avLst/>
          </a:prstGeom>
          <a:noFill/>
        </p:spPr>
        <p:txBody>
          <a:bodyPr wrap="square" rtlCol="0" anchor="ctr">
            <a:spAutoFit/>
          </a:bodyPr>
          <a:lstStyle/>
          <a:p>
            <a:pPr>
              <a:lnSpc>
                <a:spcPct val="150000"/>
              </a:lnSpc>
            </a:pPr>
            <a:r>
              <a:rPr lang="ja-JP" altLang="en-US" sz="1000" dirty="0">
                <a:solidFill>
                  <a:srgbClr val="404040"/>
                </a:solidFill>
                <a:latin typeface="メイリオ"/>
                <a:ea typeface="メイリオ"/>
                <a:cs typeface="メイリオ"/>
              </a:rPr>
              <a:t>サービスの品質に満足し、無料トライアル終了後も月額</a:t>
            </a:r>
            <a:r>
              <a:rPr lang="en-US" altLang="ja-JP" sz="1000" dirty="0">
                <a:solidFill>
                  <a:srgbClr val="404040"/>
                </a:solidFill>
                <a:latin typeface="メイリオ"/>
                <a:ea typeface="メイリオ"/>
                <a:cs typeface="メイリオ"/>
              </a:rPr>
              <a:t>500</a:t>
            </a:r>
            <a:r>
              <a:rPr lang="ja-JP" altLang="en-US" sz="1000" dirty="0">
                <a:solidFill>
                  <a:srgbClr val="404040"/>
                </a:solidFill>
                <a:latin typeface="メイリオ"/>
                <a:ea typeface="メイリオ"/>
                <a:cs typeface="メイリオ"/>
              </a:rPr>
              <a:t>円の有料アカウントで登録を継続する。</a:t>
            </a:r>
            <a:endParaRPr lang="en-US" altLang="ja-JP" sz="100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DD67E263-A529-0645-B57D-455A6B463F72}"/>
              </a:ext>
            </a:extLst>
          </p:cNvPr>
          <p:cNvSpPr txBox="1"/>
          <p:nvPr/>
        </p:nvSpPr>
        <p:spPr>
          <a:xfrm>
            <a:off x="5069129" y="5307718"/>
            <a:ext cx="1670817" cy="323165"/>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5.</a:t>
            </a:r>
            <a:r>
              <a:rPr lang="ja-JP" altLang="en-US" sz="1000" dirty="0">
                <a:solidFill>
                  <a:srgbClr val="404040"/>
                </a:solidFill>
                <a:latin typeface="メイリオ"/>
                <a:ea typeface="メイリオ"/>
                <a:cs typeface="メイリオ"/>
              </a:rPr>
              <a:t>有料会員の登録者数</a:t>
            </a:r>
            <a:endParaRPr lang="en-US" altLang="ja-JP" sz="1000" dirty="0">
              <a:solidFill>
                <a:srgbClr val="404040"/>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36869871-1C34-A34A-9E70-5EE30D371AF0}"/>
              </a:ext>
            </a:extLst>
          </p:cNvPr>
          <p:cNvSpPr txBox="1"/>
          <p:nvPr/>
        </p:nvSpPr>
        <p:spPr>
          <a:xfrm>
            <a:off x="6837304" y="5317336"/>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380</a:t>
            </a:r>
            <a:r>
              <a:rPr lang="ja-JP" altLang="en-US" sz="1000" dirty="0">
                <a:solidFill>
                  <a:srgbClr val="404040"/>
                </a:solidFill>
                <a:latin typeface="メイリオ"/>
                <a:ea typeface="メイリオ"/>
                <a:cs typeface="メイリオ"/>
              </a:rPr>
              <a:t>名</a:t>
            </a:r>
            <a:endParaRPr lang="en-US" altLang="ja-JP" sz="1000" dirty="0">
              <a:solidFill>
                <a:srgbClr val="404040"/>
              </a:solidFill>
              <a:latin typeface="メイリオ"/>
              <a:ea typeface="メイリオ"/>
              <a:cs typeface="メイリオ"/>
            </a:endParaRPr>
          </a:p>
        </p:txBody>
      </p:sp>
      <p:sp>
        <p:nvSpPr>
          <p:cNvPr id="60" name="テキスト ボックス 59">
            <a:extLst>
              <a:ext uri="{FF2B5EF4-FFF2-40B4-BE49-F238E27FC236}">
                <a16:creationId xmlns:a16="http://schemas.microsoft.com/office/drawing/2014/main" id="{738B8B45-8C1E-8D42-82A7-D657D201493D}"/>
              </a:ext>
            </a:extLst>
          </p:cNvPr>
          <p:cNvSpPr txBox="1"/>
          <p:nvPr/>
        </p:nvSpPr>
        <p:spPr>
          <a:xfrm>
            <a:off x="7757275" y="5317336"/>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4%</a:t>
            </a:r>
          </a:p>
        </p:txBody>
      </p:sp>
      <p:sp>
        <p:nvSpPr>
          <p:cNvPr id="61" name="テキスト ボックス 60">
            <a:extLst>
              <a:ext uri="{FF2B5EF4-FFF2-40B4-BE49-F238E27FC236}">
                <a16:creationId xmlns:a16="http://schemas.microsoft.com/office/drawing/2014/main" id="{C5563E79-10F6-6245-97E5-4CFCF1CCF4E3}"/>
              </a:ext>
            </a:extLst>
          </p:cNvPr>
          <p:cNvSpPr txBox="1"/>
          <p:nvPr/>
        </p:nvSpPr>
        <p:spPr>
          <a:xfrm>
            <a:off x="8677246" y="5307718"/>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20%</a:t>
            </a:r>
          </a:p>
        </p:txBody>
      </p:sp>
      <p:sp>
        <p:nvSpPr>
          <p:cNvPr id="63" name="テキスト ボックス 62">
            <a:extLst>
              <a:ext uri="{FF2B5EF4-FFF2-40B4-BE49-F238E27FC236}">
                <a16:creationId xmlns:a16="http://schemas.microsoft.com/office/drawing/2014/main" id="{BABD67E1-955E-774B-B931-A44EE953016A}"/>
              </a:ext>
            </a:extLst>
          </p:cNvPr>
          <p:cNvSpPr txBox="1"/>
          <p:nvPr/>
        </p:nvSpPr>
        <p:spPr>
          <a:xfrm>
            <a:off x="1655119" y="1505464"/>
            <a:ext cx="3261605" cy="553998"/>
          </a:xfrm>
          <a:prstGeom prst="rect">
            <a:avLst/>
          </a:prstGeom>
          <a:noFill/>
        </p:spPr>
        <p:txBody>
          <a:bodyPr wrap="square" rtlCol="0" anchor="ctr">
            <a:spAutoFit/>
          </a:bodyPr>
          <a:lstStyle/>
          <a:p>
            <a:pPr>
              <a:lnSpc>
                <a:spcPct val="150000"/>
              </a:lnSpc>
            </a:pPr>
            <a:r>
              <a:rPr lang="ja-JP" altLang="en-US" sz="1000" dirty="0">
                <a:solidFill>
                  <a:srgbClr val="404040"/>
                </a:solidFill>
                <a:latin typeface="メイリオ"/>
                <a:ea typeface="メイリオ"/>
                <a:cs typeface="メイリオ"/>
              </a:rPr>
              <a:t>サービスの存在を知って</a:t>
            </a:r>
            <a:r>
              <a:rPr lang="en-US" altLang="ja-JP" sz="1000" dirty="0">
                <a:solidFill>
                  <a:srgbClr val="404040"/>
                </a:solidFill>
                <a:latin typeface="メイリオ"/>
                <a:ea typeface="メイリオ"/>
                <a:cs typeface="メイリオ"/>
              </a:rPr>
              <a:t>Web</a:t>
            </a:r>
            <a:r>
              <a:rPr lang="ja-JP" altLang="en-US" sz="1000" dirty="0">
                <a:solidFill>
                  <a:srgbClr val="404040"/>
                </a:solidFill>
                <a:latin typeface="メイリオ"/>
                <a:ea typeface="メイリオ"/>
                <a:cs typeface="メイリオ"/>
              </a:rPr>
              <a:t>ページへ訪問。無料トライアルアカウントに登録する。</a:t>
            </a:r>
            <a:endParaRPr lang="en-US" altLang="ja-JP" sz="1000" dirty="0">
              <a:solidFill>
                <a:srgbClr val="404040"/>
              </a:solidFill>
              <a:latin typeface="メイリオ"/>
              <a:ea typeface="メイリオ"/>
              <a:cs typeface="メイリオ"/>
            </a:endParaRPr>
          </a:p>
        </p:txBody>
      </p:sp>
      <p:sp>
        <p:nvSpPr>
          <p:cNvPr id="65" name="テキスト ボックス 64">
            <a:extLst>
              <a:ext uri="{FF2B5EF4-FFF2-40B4-BE49-F238E27FC236}">
                <a16:creationId xmlns:a16="http://schemas.microsoft.com/office/drawing/2014/main" id="{7965D86D-3476-3C44-B5DA-7E24D5DDA74B}"/>
              </a:ext>
            </a:extLst>
          </p:cNvPr>
          <p:cNvSpPr txBox="1"/>
          <p:nvPr/>
        </p:nvSpPr>
        <p:spPr>
          <a:xfrm>
            <a:off x="5069129" y="1281050"/>
            <a:ext cx="1670817" cy="323165"/>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1.Web</a:t>
            </a:r>
            <a:r>
              <a:rPr lang="ja-JP" altLang="en-US" sz="1000" dirty="0">
                <a:solidFill>
                  <a:srgbClr val="404040"/>
                </a:solidFill>
                <a:latin typeface="メイリオ"/>
                <a:ea typeface="メイリオ"/>
                <a:cs typeface="メイリオ"/>
              </a:rPr>
              <a:t>ページ初回訪問数</a:t>
            </a:r>
            <a:endParaRPr lang="en-US" altLang="ja-JP" sz="1000" dirty="0">
              <a:solidFill>
                <a:srgbClr val="404040"/>
              </a:solidFill>
              <a:latin typeface="メイリオ"/>
              <a:ea typeface="メイリオ"/>
              <a:cs typeface="メイリオ"/>
            </a:endParaRPr>
          </a:p>
        </p:txBody>
      </p:sp>
      <p:sp>
        <p:nvSpPr>
          <p:cNvPr id="66" name="テキスト ボックス 65">
            <a:extLst>
              <a:ext uri="{FF2B5EF4-FFF2-40B4-BE49-F238E27FC236}">
                <a16:creationId xmlns:a16="http://schemas.microsoft.com/office/drawing/2014/main" id="{EA873D95-11FD-6146-B7E1-1F4429F4C82C}"/>
              </a:ext>
            </a:extLst>
          </p:cNvPr>
          <p:cNvSpPr txBox="1"/>
          <p:nvPr/>
        </p:nvSpPr>
        <p:spPr>
          <a:xfrm>
            <a:off x="6837304" y="1279787"/>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9,500</a:t>
            </a:r>
            <a:r>
              <a:rPr lang="ja-JP" altLang="en-US" sz="1000" dirty="0">
                <a:solidFill>
                  <a:srgbClr val="404040"/>
                </a:solidFill>
                <a:latin typeface="メイリオ"/>
                <a:ea typeface="メイリオ"/>
                <a:cs typeface="メイリオ"/>
              </a:rPr>
              <a:t>人</a:t>
            </a:r>
            <a:endParaRPr lang="en-US" altLang="ja-JP" sz="1000" dirty="0">
              <a:solidFill>
                <a:srgbClr val="404040"/>
              </a:solidFill>
              <a:latin typeface="メイリオ"/>
              <a:ea typeface="メイリオ"/>
              <a:cs typeface="メイリオ"/>
            </a:endParaRPr>
          </a:p>
        </p:txBody>
      </p:sp>
      <p:sp>
        <p:nvSpPr>
          <p:cNvPr id="67" name="テキスト ボックス 66">
            <a:extLst>
              <a:ext uri="{FF2B5EF4-FFF2-40B4-BE49-F238E27FC236}">
                <a16:creationId xmlns:a16="http://schemas.microsoft.com/office/drawing/2014/main" id="{3A364DC9-10FA-0A4F-AA3E-1770031F45A2}"/>
              </a:ext>
            </a:extLst>
          </p:cNvPr>
          <p:cNvSpPr txBox="1"/>
          <p:nvPr/>
        </p:nvSpPr>
        <p:spPr>
          <a:xfrm>
            <a:off x="8677246" y="1270169"/>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100%</a:t>
            </a:r>
          </a:p>
        </p:txBody>
      </p:sp>
      <p:sp>
        <p:nvSpPr>
          <p:cNvPr id="68" name="テキスト ボックス 67">
            <a:extLst>
              <a:ext uri="{FF2B5EF4-FFF2-40B4-BE49-F238E27FC236}">
                <a16:creationId xmlns:a16="http://schemas.microsoft.com/office/drawing/2014/main" id="{C7C4AFB3-1DDC-234F-A3E8-D8FA8C59F82A}"/>
              </a:ext>
            </a:extLst>
          </p:cNvPr>
          <p:cNvSpPr txBox="1"/>
          <p:nvPr/>
        </p:nvSpPr>
        <p:spPr>
          <a:xfrm>
            <a:off x="5067599" y="1713316"/>
            <a:ext cx="1673876" cy="553998"/>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2.</a:t>
            </a:r>
            <a:r>
              <a:rPr lang="ja-JP" altLang="en-US" sz="1000" dirty="0">
                <a:solidFill>
                  <a:srgbClr val="404040"/>
                </a:solidFill>
                <a:latin typeface="メイリオ"/>
                <a:ea typeface="メイリオ"/>
                <a:cs typeface="メイリオ"/>
              </a:rPr>
              <a:t>無料トライアルアカウント登録者数</a:t>
            </a:r>
            <a:endParaRPr lang="en-US" altLang="ja-JP" sz="1000" dirty="0">
              <a:solidFill>
                <a:srgbClr val="404040"/>
              </a:solidFill>
              <a:latin typeface="メイリオ"/>
              <a:ea typeface="メイリオ"/>
              <a:cs typeface="メイリオ"/>
            </a:endParaRPr>
          </a:p>
        </p:txBody>
      </p:sp>
      <p:sp>
        <p:nvSpPr>
          <p:cNvPr id="69" name="テキスト ボックス 68">
            <a:extLst>
              <a:ext uri="{FF2B5EF4-FFF2-40B4-BE49-F238E27FC236}">
                <a16:creationId xmlns:a16="http://schemas.microsoft.com/office/drawing/2014/main" id="{73B21B62-8D3B-004F-81B0-AE7E0A55F430}"/>
              </a:ext>
            </a:extLst>
          </p:cNvPr>
          <p:cNvSpPr txBox="1"/>
          <p:nvPr/>
        </p:nvSpPr>
        <p:spPr>
          <a:xfrm>
            <a:off x="6837304" y="1696906"/>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6,745</a:t>
            </a:r>
            <a:r>
              <a:rPr lang="ja-JP" altLang="en-US" sz="1000" dirty="0">
                <a:solidFill>
                  <a:srgbClr val="404040"/>
                </a:solidFill>
                <a:latin typeface="メイリオ"/>
                <a:ea typeface="メイリオ"/>
                <a:cs typeface="メイリオ"/>
              </a:rPr>
              <a:t>人</a:t>
            </a:r>
            <a:endParaRPr lang="en-US" altLang="ja-JP" sz="1000" dirty="0">
              <a:solidFill>
                <a:srgbClr val="404040"/>
              </a:solidFill>
              <a:latin typeface="メイリオ"/>
              <a:ea typeface="メイリオ"/>
              <a:cs typeface="メイリオ"/>
            </a:endParaRPr>
          </a:p>
        </p:txBody>
      </p:sp>
      <p:sp>
        <p:nvSpPr>
          <p:cNvPr id="70" name="テキスト ボックス 69">
            <a:extLst>
              <a:ext uri="{FF2B5EF4-FFF2-40B4-BE49-F238E27FC236}">
                <a16:creationId xmlns:a16="http://schemas.microsoft.com/office/drawing/2014/main" id="{FF5A9EDB-090C-D643-ACB8-DD690C7C3385}"/>
              </a:ext>
            </a:extLst>
          </p:cNvPr>
          <p:cNvSpPr txBox="1"/>
          <p:nvPr/>
        </p:nvSpPr>
        <p:spPr>
          <a:xfrm>
            <a:off x="7757275" y="1696906"/>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71%</a:t>
            </a:r>
          </a:p>
        </p:txBody>
      </p:sp>
      <p:sp>
        <p:nvSpPr>
          <p:cNvPr id="71" name="テキスト ボックス 70">
            <a:extLst>
              <a:ext uri="{FF2B5EF4-FFF2-40B4-BE49-F238E27FC236}">
                <a16:creationId xmlns:a16="http://schemas.microsoft.com/office/drawing/2014/main" id="{41BEEE4C-6E35-A24C-B7EB-41D82DDCD407}"/>
              </a:ext>
            </a:extLst>
          </p:cNvPr>
          <p:cNvSpPr txBox="1"/>
          <p:nvPr/>
        </p:nvSpPr>
        <p:spPr>
          <a:xfrm>
            <a:off x="8677246" y="1687288"/>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80%</a:t>
            </a:r>
          </a:p>
        </p:txBody>
      </p:sp>
      <p:sp>
        <p:nvSpPr>
          <p:cNvPr id="72" name="テキスト ボックス 71">
            <a:extLst>
              <a:ext uri="{FF2B5EF4-FFF2-40B4-BE49-F238E27FC236}">
                <a16:creationId xmlns:a16="http://schemas.microsoft.com/office/drawing/2014/main" id="{08782AAF-E3F5-1A4A-A91D-6BED84061662}"/>
              </a:ext>
            </a:extLst>
          </p:cNvPr>
          <p:cNvSpPr txBox="1"/>
          <p:nvPr/>
        </p:nvSpPr>
        <p:spPr>
          <a:xfrm>
            <a:off x="7757275" y="1270169"/>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100%</a:t>
            </a:r>
          </a:p>
        </p:txBody>
      </p:sp>
      <p:sp>
        <p:nvSpPr>
          <p:cNvPr id="74" name="テキスト ボックス 73">
            <a:extLst>
              <a:ext uri="{FF2B5EF4-FFF2-40B4-BE49-F238E27FC236}">
                <a16:creationId xmlns:a16="http://schemas.microsoft.com/office/drawing/2014/main" id="{C86653DD-A7F0-5D46-8742-840BE32BD47D}"/>
              </a:ext>
            </a:extLst>
          </p:cNvPr>
          <p:cNvSpPr txBox="1"/>
          <p:nvPr/>
        </p:nvSpPr>
        <p:spPr>
          <a:xfrm>
            <a:off x="1655119" y="2651307"/>
            <a:ext cx="3261605" cy="553998"/>
          </a:xfrm>
          <a:prstGeom prst="rect">
            <a:avLst/>
          </a:prstGeom>
          <a:noFill/>
        </p:spPr>
        <p:txBody>
          <a:bodyPr wrap="square" rtlCol="0" anchor="ctr">
            <a:spAutoFit/>
          </a:bodyPr>
          <a:lstStyle/>
          <a:p>
            <a:pPr>
              <a:lnSpc>
                <a:spcPct val="150000"/>
              </a:lnSpc>
            </a:pPr>
            <a:r>
              <a:rPr lang="ja-JP" altLang="en-US" sz="1000" dirty="0">
                <a:solidFill>
                  <a:srgbClr val="404040"/>
                </a:solidFill>
                <a:latin typeface="メイリオ"/>
                <a:ea typeface="メイリオ"/>
                <a:cs typeface="メイリオ"/>
              </a:rPr>
              <a:t>無料トライアルアカウントに登録後、見放題コンテンツ一覧ページから気になるドラマを視聴する。</a:t>
            </a:r>
            <a:endParaRPr lang="en-US" altLang="ja-JP" sz="1000" dirty="0">
              <a:solidFill>
                <a:srgbClr val="404040"/>
              </a:solidFill>
              <a:latin typeface="メイリオ"/>
              <a:ea typeface="メイリオ"/>
              <a:cs typeface="メイリオ"/>
            </a:endParaRPr>
          </a:p>
        </p:txBody>
      </p:sp>
      <p:sp>
        <p:nvSpPr>
          <p:cNvPr id="75" name="テキスト ボックス 74">
            <a:extLst>
              <a:ext uri="{FF2B5EF4-FFF2-40B4-BE49-F238E27FC236}">
                <a16:creationId xmlns:a16="http://schemas.microsoft.com/office/drawing/2014/main" id="{A3BB5C65-F13A-404A-B91D-FEB100ECEF42}"/>
              </a:ext>
            </a:extLst>
          </p:cNvPr>
          <p:cNvSpPr txBox="1"/>
          <p:nvPr/>
        </p:nvSpPr>
        <p:spPr>
          <a:xfrm>
            <a:off x="5069129" y="2651307"/>
            <a:ext cx="1670817" cy="553998"/>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3.</a:t>
            </a:r>
            <a:r>
              <a:rPr lang="ja-JP" altLang="en-US" sz="1000" dirty="0">
                <a:solidFill>
                  <a:srgbClr val="404040"/>
                </a:solidFill>
                <a:latin typeface="メイリオ"/>
                <a:ea typeface="メイリオ"/>
                <a:cs typeface="メイリオ"/>
              </a:rPr>
              <a:t>登録後、</a:t>
            </a:r>
            <a:r>
              <a:rPr lang="en-US" altLang="ja-JP" sz="1000" dirty="0">
                <a:solidFill>
                  <a:srgbClr val="404040"/>
                </a:solidFill>
                <a:latin typeface="メイリオ"/>
                <a:ea typeface="メイリオ"/>
                <a:cs typeface="メイリオ"/>
              </a:rPr>
              <a:t>1</a:t>
            </a:r>
            <a:r>
              <a:rPr lang="ja-JP" altLang="en-US" sz="1000" dirty="0">
                <a:solidFill>
                  <a:srgbClr val="404040"/>
                </a:solidFill>
                <a:latin typeface="メイリオ"/>
                <a:ea typeface="メイリオ"/>
                <a:cs typeface="メイリオ"/>
              </a:rPr>
              <a:t>本以上の動画の視聴を完了した顧客数</a:t>
            </a:r>
            <a:endParaRPr lang="en-US" altLang="ja-JP" sz="1000" dirty="0">
              <a:solidFill>
                <a:srgbClr val="404040"/>
              </a:solidFill>
              <a:latin typeface="メイリオ"/>
              <a:ea typeface="メイリオ"/>
              <a:cs typeface="メイリオ"/>
            </a:endParaRPr>
          </a:p>
        </p:txBody>
      </p:sp>
      <p:sp>
        <p:nvSpPr>
          <p:cNvPr id="76" name="テキスト ボックス 75">
            <a:extLst>
              <a:ext uri="{FF2B5EF4-FFF2-40B4-BE49-F238E27FC236}">
                <a16:creationId xmlns:a16="http://schemas.microsoft.com/office/drawing/2014/main" id="{121456DE-001A-4E40-9A32-FCC97D911448}"/>
              </a:ext>
            </a:extLst>
          </p:cNvPr>
          <p:cNvSpPr txBox="1"/>
          <p:nvPr/>
        </p:nvSpPr>
        <p:spPr>
          <a:xfrm>
            <a:off x="6837304" y="2651307"/>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5,035</a:t>
            </a:r>
            <a:r>
              <a:rPr lang="ja-JP" altLang="en-US" sz="1000" dirty="0">
                <a:solidFill>
                  <a:srgbClr val="404040"/>
                </a:solidFill>
                <a:latin typeface="メイリオ"/>
                <a:ea typeface="メイリオ"/>
                <a:cs typeface="メイリオ"/>
              </a:rPr>
              <a:t>人</a:t>
            </a:r>
            <a:endParaRPr lang="en-US" altLang="ja-JP" sz="1000" dirty="0">
              <a:solidFill>
                <a:srgbClr val="404040"/>
              </a:solidFill>
              <a:latin typeface="メイリオ"/>
              <a:ea typeface="メイリオ"/>
              <a:cs typeface="メイリオ"/>
            </a:endParaRPr>
          </a:p>
        </p:txBody>
      </p:sp>
      <p:sp>
        <p:nvSpPr>
          <p:cNvPr id="77" name="テキスト ボックス 76">
            <a:extLst>
              <a:ext uri="{FF2B5EF4-FFF2-40B4-BE49-F238E27FC236}">
                <a16:creationId xmlns:a16="http://schemas.microsoft.com/office/drawing/2014/main" id="{F5E709E6-C84D-6443-A51D-8FCC2F6FCF1E}"/>
              </a:ext>
            </a:extLst>
          </p:cNvPr>
          <p:cNvSpPr txBox="1"/>
          <p:nvPr/>
        </p:nvSpPr>
        <p:spPr>
          <a:xfrm>
            <a:off x="7757275" y="2651307"/>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53%</a:t>
            </a:r>
          </a:p>
        </p:txBody>
      </p:sp>
      <p:sp>
        <p:nvSpPr>
          <p:cNvPr id="78" name="テキスト ボックス 77">
            <a:extLst>
              <a:ext uri="{FF2B5EF4-FFF2-40B4-BE49-F238E27FC236}">
                <a16:creationId xmlns:a16="http://schemas.microsoft.com/office/drawing/2014/main" id="{0C05FC9E-AB68-964F-A3B8-BFB8E04F77D9}"/>
              </a:ext>
            </a:extLst>
          </p:cNvPr>
          <p:cNvSpPr txBox="1"/>
          <p:nvPr/>
        </p:nvSpPr>
        <p:spPr>
          <a:xfrm>
            <a:off x="8677246" y="2651307"/>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60%</a:t>
            </a:r>
          </a:p>
        </p:txBody>
      </p:sp>
      <p:sp>
        <p:nvSpPr>
          <p:cNvPr id="79" name="テキスト ボックス 78">
            <a:extLst>
              <a:ext uri="{FF2B5EF4-FFF2-40B4-BE49-F238E27FC236}">
                <a16:creationId xmlns:a16="http://schemas.microsoft.com/office/drawing/2014/main" id="{9E17CF04-CFB9-E947-9D5F-2B54BBE2C6D5}"/>
              </a:ext>
            </a:extLst>
          </p:cNvPr>
          <p:cNvSpPr txBox="1"/>
          <p:nvPr/>
        </p:nvSpPr>
        <p:spPr>
          <a:xfrm>
            <a:off x="1655119" y="3985343"/>
            <a:ext cx="3261605" cy="553998"/>
          </a:xfrm>
          <a:prstGeom prst="rect">
            <a:avLst/>
          </a:prstGeom>
          <a:noFill/>
        </p:spPr>
        <p:txBody>
          <a:bodyPr wrap="square" rtlCol="0" anchor="ctr">
            <a:spAutoFit/>
          </a:bodyPr>
          <a:lstStyle/>
          <a:p>
            <a:pPr>
              <a:lnSpc>
                <a:spcPct val="150000"/>
              </a:lnSpc>
            </a:pPr>
            <a:r>
              <a:rPr lang="ja-JP" altLang="en-US" sz="1000" dirty="0">
                <a:solidFill>
                  <a:srgbClr val="404040"/>
                </a:solidFill>
                <a:latin typeface="メイリオ"/>
                <a:ea typeface="メイリオ"/>
                <a:cs typeface="メイリオ"/>
              </a:rPr>
              <a:t>初回利用から</a:t>
            </a:r>
            <a:r>
              <a:rPr lang="en-US" altLang="ja-JP" sz="1000" dirty="0">
                <a:solidFill>
                  <a:srgbClr val="404040"/>
                </a:solidFill>
                <a:latin typeface="メイリオ"/>
                <a:ea typeface="メイリオ"/>
                <a:cs typeface="メイリオ"/>
              </a:rPr>
              <a:t>1</a:t>
            </a:r>
            <a:r>
              <a:rPr lang="ja-JP" altLang="en-US" sz="1000" dirty="0">
                <a:solidFill>
                  <a:srgbClr val="404040"/>
                </a:solidFill>
                <a:latin typeface="メイリオ"/>
                <a:ea typeface="メイリオ"/>
                <a:cs typeface="メイリオ"/>
              </a:rPr>
              <a:t>週間以内に、再度見放題コンテンツを視聴する。</a:t>
            </a:r>
            <a:endParaRPr lang="en-US" altLang="ja-JP" sz="1000" dirty="0">
              <a:solidFill>
                <a:srgbClr val="404040"/>
              </a:solidFill>
              <a:latin typeface="メイリオ"/>
              <a:ea typeface="メイリオ"/>
              <a:cs typeface="メイリオ"/>
            </a:endParaRPr>
          </a:p>
        </p:txBody>
      </p:sp>
      <p:sp>
        <p:nvSpPr>
          <p:cNvPr id="80" name="テキスト ボックス 79">
            <a:extLst>
              <a:ext uri="{FF2B5EF4-FFF2-40B4-BE49-F238E27FC236}">
                <a16:creationId xmlns:a16="http://schemas.microsoft.com/office/drawing/2014/main" id="{049BD4A5-739B-9A41-B742-447A93F6198D}"/>
              </a:ext>
            </a:extLst>
          </p:cNvPr>
          <p:cNvSpPr txBox="1"/>
          <p:nvPr/>
        </p:nvSpPr>
        <p:spPr>
          <a:xfrm>
            <a:off x="5069129" y="3985343"/>
            <a:ext cx="1670817" cy="553998"/>
          </a:xfrm>
          <a:prstGeom prst="rect">
            <a:avLst/>
          </a:prstGeom>
          <a:noFill/>
        </p:spPr>
        <p:txBody>
          <a:bodyPr wrap="square" rtlCol="0" anchor="ctr">
            <a:spAutoFit/>
          </a:bodyPr>
          <a:lstStyle/>
          <a:p>
            <a:pPr>
              <a:lnSpc>
                <a:spcPct val="150000"/>
              </a:lnSpc>
            </a:pPr>
            <a:r>
              <a:rPr lang="en-US" altLang="ja-JP" sz="1000" dirty="0">
                <a:solidFill>
                  <a:srgbClr val="404040"/>
                </a:solidFill>
                <a:latin typeface="メイリオ"/>
                <a:ea typeface="メイリオ"/>
                <a:cs typeface="メイリオ"/>
              </a:rPr>
              <a:t>4.1</a:t>
            </a:r>
            <a:r>
              <a:rPr lang="ja-JP" altLang="en-US" sz="1000" dirty="0">
                <a:solidFill>
                  <a:srgbClr val="404040"/>
                </a:solidFill>
                <a:latin typeface="メイリオ"/>
                <a:ea typeface="メイリオ"/>
                <a:cs typeface="メイリオ"/>
              </a:rPr>
              <a:t>週間以内に再訪問し、</a:t>
            </a:r>
            <a:r>
              <a:rPr lang="en-US" altLang="ja-JP" sz="1000" dirty="0">
                <a:solidFill>
                  <a:srgbClr val="404040"/>
                </a:solidFill>
                <a:latin typeface="メイリオ"/>
                <a:ea typeface="メイリオ"/>
                <a:cs typeface="メイリオ"/>
              </a:rPr>
              <a:t>2</a:t>
            </a:r>
            <a:r>
              <a:rPr lang="ja-JP" altLang="en-US" sz="1000" dirty="0">
                <a:solidFill>
                  <a:srgbClr val="404040"/>
                </a:solidFill>
                <a:latin typeface="メイリオ"/>
                <a:ea typeface="メイリオ"/>
                <a:cs typeface="メイリオ"/>
              </a:rPr>
              <a:t>回以上視聴した顧客数</a:t>
            </a:r>
            <a:endParaRPr lang="en-US" altLang="ja-JP" sz="1000" dirty="0">
              <a:solidFill>
                <a:srgbClr val="404040"/>
              </a:solidFill>
              <a:latin typeface="メイリオ"/>
              <a:ea typeface="メイリオ"/>
              <a:cs typeface="メイリオ"/>
            </a:endParaRPr>
          </a:p>
        </p:txBody>
      </p:sp>
      <p:sp>
        <p:nvSpPr>
          <p:cNvPr id="81" name="テキスト ボックス 80">
            <a:extLst>
              <a:ext uri="{FF2B5EF4-FFF2-40B4-BE49-F238E27FC236}">
                <a16:creationId xmlns:a16="http://schemas.microsoft.com/office/drawing/2014/main" id="{6385175B-4C63-DA4C-8879-5977386234A3}"/>
              </a:ext>
            </a:extLst>
          </p:cNvPr>
          <p:cNvSpPr txBox="1"/>
          <p:nvPr/>
        </p:nvSpPr>
        <p:spPr>
          <a:xfrm>
            <a:off x="6837304" y="3994961"/>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2,090</a:t>
            </a:r>
            <a:r>
              <a:rPr lang="ja-JP" altLang="en-US" sz="1000" dirty="0">
                <a:solidFill>
                  <a:srgbClr val="404040"/>
                </a:solidFill>
                <a:latin typeface="メイリオ"/>
                <a:ea typeface="メイリオ"/>
                <a:cs typeface="メイリオ"/>
              </a:rPr>
              <a:t>人</a:t>
            </a:r>
            <a:endParaRPr lang="en-US" altLang="ja-JP" sz="1000" dirty="0">
              <a:solidFill>
                <a:srgbClr val="404040"/>
              </a:solidFill>
              <a:latin typeface="メイリオ"/>
              <a:ea typeface="メイリオ"/>
              <a:cs typeface="メイリオ"/>
            </a:endParaRPr>
          </a:p>
        </p:txBody>
      </p:sp>
      <p:sp>
        <p:nvSpPr>
          <p:cNvPr id="82" name="テキスト ボックス 81">
            <a:extLst>
              <a:ext uri="{FF2B5EF4-FFF2-40B4-BE49-F238E27FC236}">
                <a16:creationId xmlns:a16="http://schemas.microsoft.com/office/drawing/2014/main" id="{57904731-3357-5943-BC6B-7A4AAE279E31}"/>
              </a:ext>
            </a:extLst>
          </p:cNvPr>
          <p:cNvSpPr txBox="1"/>
          <p:nvPr/>
        </p:nvSpPr>
        <p:spPr>
          <a:xfrm>
            <a:off x="7757275" y="3994961"/>
            <a:ext cx="840709" cy="303929"/>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22%</a:t>
            </a:r>
          </a:p>
        </p:txBody>
      </p:sp>
      <p:sp>
        <p:nvSpPr>
          <p:cNvPr id="83" name="テキスト ボックス 82">
            <a:extLst>
              <a:ext uri="{FF2B5EF4-FFF2-40B4-BE49-F238E27FC236}">
                <a16:creationId xmlns:a16="http://schemas.microsoft.com/office/drawing/2014/main" id="{272D4B45-F065-F947-A836-4761A9399A54}"/>
              </a:ext>
            </a:extLst>
          </p:cNvPr>
          <p:cNvSpPr txBox="1"/>
          <p:nvPr/>
        </p:nvSpPr>
        <p:spPr>
          <a:xfrm>
            <a:off x="8677246" y="3985343"/>
            <a:ext cx="840709" cy="323165"/>
          </a:xfrm>
          <a:prstGeom prst="rect">
            <a:avLst/>
          </a:prstGeom>
          <a:noFill/>
        </p:spPr>
        <p:txBody>
          <a:bodyPr wrap="square" rtlCol="0" anchor="ctr">
            <a:spAutoFit/>
          </a:bodyPr>
          <a:lstStyle/>
          <a:p>
            <a:pPr algn="ctr">
              <a:lnSpc>
                <a:spcPct val="150000"/>
              </a:lnSpc>
            </a:pPr>
            <a:r>
              <a:rPr lang="en-US" altLang="ja-JP" sz="1000" dirty="0">
                <a:solidFill>
                  <a:srgbClr val="404040"/>
                </a:solidFill>
                <a:latin typeface="メイリオ"/>
                <a:ea typeface="メイリオ"/>
                <a:cs typeface="メイリオ"/>
              </a:rPr>
              <a:t>40%</a:t>
            </a:r>
          </a:p>
        </p:txBody>
      </p:sp>
    </p:spTree>
    <p:extLst>
      <p:ext uri="{BB962C8B-B14F-4D97-AF65-F5344CB8AC3E}">
        <p14:creationId xmlns:p14="http://schemas.microsoft.com/office/powerpoint/2010/main" val="1741992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下矢印 35">
            <a:extLst>
              <a:ext uri="{FF2B5EF4-FFF2-40B4-BE49-F238E27FC236}">
                <a16:creationId xmlns:a16="http://schemas.microsoft.com/office/drawing/2014/main" id="{C45F203F-8002-544D-BD03-8D05B2D56CBD}"/>
              </a:ext>
            </a:extLst>
          </p:cNvPr>
          <p:cNvSpPr/>
          <p:nvPr/>
        </p:nvSpPr>
        <p:spPr>
          <a:xfrm>
            <a:off x="1591600" y="1492211"/>
            <a:ext cx="316635" cy="236617"/>
          </a:xfrm>
          <a:prstGeom prst="downArrow">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CE4F0636-5852-7D49-866D-8D2EEAD0AAE4}"/>
              </a:ext>
            </a:extLst>
          </p:cNvPr>
          <p:cNvSpPr txBox="1"/>
          <p:nvPr/>
        </p:nvSpPr>
        <p:spPr>
          <a:xfrm>
            <a:off x="1897765" y="1504976"/>
            <a:ext cx="639919" cy="230832"/>
          </a:xfrm>
          <a:prstGeom prst="rect">
            <a:avLst/>
          </a:prstGeom>
          <a:noFill/>
        </p:spPr>
        <p:txBody>
          <a:bodyPr wrap="none" rtlCol="0">
            <a:spAutoFit/>
          </a:bodyPr>
          <a:lstStyle/>
          <a:p>
            <a:r>
              <a:rPr kumimoji="1" lang="en-US" altLang="ja-JP" sz="900" b="1" dirty="0">
                <a:solidFill>
                  <a:srgbClr val="E8805F"/>
                </a:solidFill>
                <a:latin typeface="Meiryo" panose="020B0604030504040204" pitchFamily="34" charset="-128"/>
                <a:ea typeface="Meiryo" panose="020B0604030504040204" pitchFamily="34" charset="-128"/>
                <a:cs typeface="メイリオ"/>
              </a:rPr>
              <a:t>Check!!</a:t>
            </a:r>
            <a:endParaRPr kumimoji="1" lang="ja-JP" altLang="en-US" sz="1100" b="1" dirty="0">
              <a:solidFill>
                <a:srgbClr val="E8805F"/>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8B19441D-352C-C944-A12D-3EF4F3A5FEB3}"/>
              </a:ext>
            </a:extLst>
          </p:cNvPr>
          <p:cNvSpPr txBox="1"/>
          <p:nvPr/>
        </p:nvSpPr>
        <p:spPr>
          <a:xfrm>
            <a:off x="414349" y="745546"/>
            <a:ext cx="692157" cy="230832"/>
          </a:xfrm>
          <a:prstGeom prst="rect">
            <a:avLst/>
          </a:prstGeom>
          <a:noFill/>
        </p:spPr>
        <p:txBody>
          <a:bodyPr wrap="none" rtlCol="0">
            <a:spAutoFit/>
          </a:bodyPr>
          <a:lstStyle/>
          <a:p>
            <a:r>
              <a:rPr lang="ja-JP" altLang="en-US" sz="900" dirty="0">
                <a:solidFill>
                  <a:srgbClr val="404040"/>
                </a:solidFill>
                <a:latin typeface="Meiryo" panose="020B0604030504040204" pitchFamily="34" charset="-128"/>
                <a:ea typeface="Meiryo" panose="020B0604030504040204" pitchFamily="34" charset="-128"/>
                <a:cs typeface="メイリオ"/>
              </a:rPr>
              <a:t>目標設定</a:t>
            </a:r>
            <a:endParaRPr kumimoji="1" lang="ja-JP" altLang="en-US" sz="1100" dirty="0">
              <a:solidFill>
                <a:srgbClr val="404040"/>
              </a:solidFill>
              <a:latin typeface="Meiryo" panose="020B0604030504040204" pitchFamily="34" charset="-128"/>
              <a:ea typeface="Meiryo" panose="020B0604030504040204" pitchFamily="34" charset="-128"/>
              <a:cs typeface="メイリオ"/>
            </a:endParaRPr>
          </a:p>
        </p:txBody>
      </p:sp>
      <p:cxnSp>
        <p:nvCxnSpPr>
          <p:cNvPr id="34" name="直線コネクタ 33">
            <a:extLst>
              <a:ext uri="{FF2B5EF4-FFF2-40B4-BE49-F238E27FC236}">
                <a16:creationId xmlns:a16="http://schemas.microsoft.com/office/drawing/2014/main" id="{B7335097-B7AF-2E44-9EBF-B81C6678DB3E}"/>
              </a:ext>
            </a:extLst>
          </p:cNvPr>
          <p:cNvCxnSpPr/>
          <p:nvPr/>
        </p:nvCxnSpPr>
        <p:spPr>
          <a:xfrm flipH="1">
            <a:off x="9568294" y="683194"/>
            <a:ext cx="1" cy="64285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a:extLst>
              <a:ext uri="{FF2B5EF4-FFF2-40B4-BE49-F238E27FC236}">
                <a16:creationId xmlns:a16="http://schemas.microsoft.com/office/drawing/2014/main" id="{EB82EAD4-F276-9A46-971B-A8536D997608}"/>
              </a:ext>
            </a:extLst>
          </p:cNvPr>
          <p:cNvSpPr/>
          <p:nvPr/>
        </p:nvSpPr>
        <p:spPr>
          <a:xfrm>
            <a:off x="347498" y="1838546"/>
            <a:ext cx="2342088" cy="4651707"/>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FF7AB595-39B9-FD4E-97B9-23A906A00C0F}"/>
              </a:ext>
            </a:extLst>
          </p:cNvPr>
          <p:cNvCxnSpPr/>
          <p:nvPr/>
        </p:nvCxnSpPr>
        <p:spPr>
          <a:xfrm>
            <a:off x="347498" y="2768886"/>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2387DBAA-5990-0542-85E9-55402E7DF9C3}"/>
              </a:ext>
            </a:extLst>
          </p:cNvPr>
          <p:cNvCxnSpPr/>
          <p:nvPr/>
        </p:nvCxnSpPr>
        <p:spPr>
          <a:xfrm>
            <a:off x="2689586" y="1838545"/>
            <a:ext cx="1" cy="465170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AC6CE667-B194-2B40-827C-F9C3CDB96F23}"/>
              </a:ext>
            </a:extLst>
          </p:cNvPr>
          <p:cNvCxnSpPr/>
          <p:nvPr/>
        </p:nvCxnSpPr>
        <p:spPr>
          <a:xfrm>
            <a:off x="337287" y="3699228"/>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A22B3D28-86A9-D045-820C-8A3495584C4D}"/>
              </a:ext>
            </a:extLst>
          </p:cNvPr>
          <p:cNvCxnSpPr/>
          <p:nvPr/>
        </p:nvCxnSpPr>
        <p:spPr>
          <a:xfrm>
            <a:off x="337287" y="4629569"/>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6013276D-4E9A-EC47-8EB3-C309F21257EB}"/>
              </a:ext>
            </a:extLst>
          </p:cNvPr>
          <p:cNvCxnSpPr/>
          <p:nvPr/>
        </p:nvCxnSpPr>
        <p:spPr>
          <a:xfrm>
            <a:off x="350323" y="5559911"/>
            <a:ext cx="921797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974185FB-A9AF-3D43-8EAC-60F52C97E8DC}"/>
              </a:ext>
            </a:extLst>
          </p:cNvPr>
          <p:cNvSpPr txBox="1"/>
          <p:nvPr/>
        </p:nvSpPr>
        <p:spPr>
          <a:xfrm>
            <a:off x="923346" y="2947341"/>
            <a:ext cx="1190390"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M</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easurable</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6" name="テキスト ボックス 15">
            <a:extLst>
              <a:ext uri="{FF2B5EF4-FFF2-40B4-BE49-F238E27FC236}">
                <a16:creationId xmlns:a16="http://schemas.microsoft.com/office/drawing/2014/main" id="{CC130183-1B05-EF4A-A39A-8E9B6594C769}"/>
              </a:ext>
            </a:extLst>
          </p:cNvPr>
          <p:cNvSpPr txBox="1"/>
          <p:nvPr/>
        </p:nvSpPr>
        <p:spPr>
          <a:xfrm>
            <a:off x="1073549" y="3250344"/>
            <a:ext cx="889987"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測定可能か</a:t>
            </a:r>
          </a:p>
        </p:txBody>
      </p:sp>
      <p:sp>
        <p:nvSpPr>
          <p:cNvPr id="18" name="テキスト ボックス 17">
            <a:extLst>
              <a:ext uri="{FF2B5EF4-FFF2-40B4-BE49-F238E27FC236}">
                <a16:creationId xmlns:a16="http://schemas.microsoft.com/office/drawing/2014/main" id="{4A74AB5F-86C0-D841-822D-B16C91620279}"/>
              </a:ext>
            </a:extLst>
          </p:cNvPr>
          <p:cNvSpPr txBox="1"/>
          <p:nvPr/>
        </p:nvSpPr>
        <p:spPr>
          <a:xfrm>
            <a:off x="894008" y="5738365"/>
            <a:ext cx="1249060"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T</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ime-bound</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9" name="テキスト ボックス 18">
            <a:extLst>
              <a:ext uri="{FF2B5EF4-FFF2-40B4-BE49-F238E27FC236}">
                <a16:creationId xmlns:a16="http://schemas.microsoft.com/office/drawing/2014/main" id="{09402A9D-27E0-6A43-9932-D6BD073503D5}"/>
              </a:ext>
            </a:extLst>
          </p:cNvPr>
          <p:cNvSpPr txBox="1"/>
          <p:nvPr/>
        </p:nvSpPr>
        <p:spPr>
          <a:xfrm>
            <a:off x="1003018" y="6041368"/>
            <a:ext cx="1031051"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期限はあるか</a:t>
            </a:r>
          </a:p>
        </p:txBody>
      </p:sp>
      <p:sp>
        <p:nvSpPr>
          <p:cNvPr id="21" name="テキスト ボックス 20">
            <a:extLst>
              <a:ext uri="{FF2B5EF4-FFF2-40B4-BE49-F238E27FC236}">
                <a16:creationId xmlns:a16="http://schemas.microsoft.com/office/drawing/2014/main" id="{35E61EE1-6F59-8847-8EE6-37C62B38BEBB}"/>
              </a:ext>
            </a:extLst>
          </p:cNvPr>
          <p:cNvSpPr txBox="1"/>
          <p:nvPr/>
        </p:nvSpPr>
        <p:spPr>
          <a:xfrm>
            <a:off x="854832" y="4808024"/>
            <a:ext cx="1327415"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R</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esult-based</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6C87A873-0DBA-2B40-92AF-F71799F5826B}"/>
              </a:ext>
            </a:extLst>
          </p:cNvPr>
          <p:cNvSpPr txBox="1"/>
          <p:nvPr/>
        </p:nvSpPr>
        <p:spPr>
          <a:xfrm>
            <a:off x="720887" y="5111027"/>
            <a:ext cx="1595309" cy="261610"/>
          </a:xfrm>
          <a:prstGeom prst="rect">
            <a:avLst/>
          </a:prstGeom>
          <a:noFill/>
        </p:spPr>
        <p:txBody>
          <a:bodyPr wrap="none" rtlCol="0">
            <a:spAutoFit/>
          </a:bodyPr>
          <a:lstStyle/>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成果に基づいているか</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BB34060B-D69F-FD42-888F-BF0C642EDC76}"/>
              </a:ext>
            </a:extLst>
          </p:cNvPr>
          <p:cNvSpPr txBox="1"/>
          <p:nvPr/>
        </p:nvSpPr>
        <p:spPr>
          <a:xfrm>
            <a:off x="954218" y="3877682"/>
            <a:ext cx="1128642"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A</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chievable</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783919E8-9B6B-4F47-B00C-8DF3B615482E}"/>
              </a:ext>
            </a:extLst>
          </p:cNvPr>
          <p:cNvSpPr txBox="1"/>
          <p:nvPr/>
        </p:nvSpPr>
        <p:spPr>
          <a:xfrm>
            <a:off x="1073550" y="4180685"/>
            <a:ext cx="889987"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達成可能か</a:t>
            </a:r>
          </a:p>
        </p:txBody>
      </p:sp>
      <p:sp>
        <p:nvSpPr>
          <p:cNvPr id="27" name="テキスト ボックス 26">
            <a:extLst>
              <a:ext uri="{FF2B5EF4-FFF2-40B4-BE49-F238E27FC236}">
                <a16:creationId xmlns:a16="http://schemas.microsoft.com/office/drawing/2014/main" id="{FF67F24C-18FB-A049-A93A-67D2C6CD505D}"/>
              </a:ext>
            </a:extLst>
          </p:cNvPr>
          <p:cNvSpPr txBox="1"/>
          <p:nvPr/>
        </p:nvSpPr>
        <p:spPr>
          <a:xfrm>
            <a:off x="1090695" y="2016999"/>
            <a:ext cx="855683" cy="307777"/>
          </a:xfrm>
          <a:prstGeom prst="rect">
            <a:avLst/>
          </a:prstGeom>
          <a:noFill/>
        </p:spPr>
        <p:txBody>
          <a:bodyPr wrap="none" rtlCol="0">
            <a:spAutoFit/>
          </a:bodyPr>
          <a:lstStyle/>
          <a:p>
            <a:pPr algn="ct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cs typeface="メイリオ"/>
              </a:rPr>
              <a:t>S</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pecific</a:t>
            </a:r>
          </a:p>
        </p:txBody>
      </p:sp>
      <p:sp>
        <p:nvSpPr>
          <p:cNvPr id="28" name="テキスト ボックス 27">
            <a:extLst>
              <a:ext uri="{FF2B5EF4-FFF2-40B4-BE49-F238E27FC236}">
                <a16:creationId xmlns:a16="http://schemas.microsoft.com/office/drawing/2014/main" id="{4B284472-00BF-0C40-8A92-43E2BE714CF4}"/>
              </a:ext>
            </a:extLst>
          </p:cNvPr>
          <p:cNvSpPr txBox="1"/>
          <p:nvPr/>
        </p:nvSpPr>
        <p:spPr>
          <a:xfrm>
            <a:off x="1144081" y="2320002"/>
            <a:ext cx="748923" cy="261610"/>
          </a:xfrm>
          <a:prstGeom prst="rect">
            <a:avLst/>
          </a:prstGeom>
          <a:noFill/>
        </p:spPr>
        <p:txBody>
          <a:bodyPr wrap="none" rtlCol="0">
            <a:spAutoFit/>
          </a:bodyPr>
          <a:lstStyle/>
          <a:p>
            <a:pPr algn="ct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cs typeface="メイリオ"/>
              </a:rPr>
              <a:t>具体的か</a:t>
            </a:r>
          </a:p>
        </p:txBody>
      </p:sp>
      <p:sp>
        <p:nvSpPr>
          <p:cNvPr id="44" name="テキスト ボックス 43">
            <a:extLst>
              <a:ext uri="{FF2B5EF4-FFF2-40B4-BE49-F238E27FC236}">
                <a16:creationId xmlns:a16="http://schemas.microsoft.com/office/drawing/2014/main" id="{B89AAAC9-4E9B-0549-9DE9-CBEFD2C49AFD}"/>
              </a:ext>
            </a:extLst>
          </p:cNvPr>
          <p:cNvSpPr txBox="1"/>
          <p:nvPr/>
        </p:nvSpPr>
        <p:spPr>
          <a:xfrm>
            <a:off x="463308" y="238540"/>
            <a:ext cx="106747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45_SMART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9" name="正方形/長方形 48">
            <a:extLst>
              <a:ext uri="{FF2B5EF4-FFF2-40B4-BE49-F238E27FC236}">
                <a16:creationId xmlns:a16="http://schemas.microsoft.com/office/drawing/2014/main" id="{6CC7FF31-D7BD-5747-AE27-A2F43C368E82}"/>
              </a:ext>
            </a:extLst>
          </p:cNvPr>
          <p:cNvSpPr/>
          <p:nvPr/>
        </p:nvSpPr>
        <p:spPr>
          <a:xfrm>
            <a:off x="337288" y="682812"/>
            <a:ext cx="9231425" cy="64323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9B1FE901-D94E-B141-B573-624E86B9B29F}"/>
              </a:ext>
            </a:extLst>
          </p:cNvPr>
          <p:cNvSpPr/>
          <p:nvPr/>
        </p:nvSpPr>
        <p:spPr>
          <a:xfrm>
            <a:off x="337288" y="1838545"/>
            <a:ext cx="9231425" cy="465170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C0AB0FEF-7EB7-6240-90E6-7A3384C2DFF6}"/>
              </a:ext>
            </a:extLst>
          </p:cNvPr>
          <p:cNvSpPr txBox="1"/>
          <p:nvPr/>
        </p:nvSpPr>
        <p:spPr>
          <a:xfrm>
            <a:off x="1216887" y="835344"/>
            <a:ext cx="2834546" cy="338554"/>
          </a:xfrm>
          <a:prstGeom prst="rect">
            <a:avLst/>
          </a:prstGeom>
          <a:noFill/>
        </p:spPr>
        <p:txBody>
          <a:bodyPr wrap="none" rtlCol="0" anchor="ctr">
            <a:spAutoFit/>
          </a:bodyPr>
          <a:lstStyle/>
          <a:p>
            <a:r>
              <a:rPr lang="ja-JP" altLang="en-US" sz="1600" dirty="0">
                <a:solidFill>
                  <a:schemeClr val="tx1">
                    <a:lumMod val="75000"/>
                    <a:lumOff val="25000"/>
                  </a:schemeClr>
                </a:solidFill>
                <a:latin typeface="Meiryo" panose="020B0604030504040204" pitchFamily="34" charset="-128"/>
                <a:ea typeface="Meiryo" panose="020B0604030504040204" pitchFamily="34" charset="-128"/>
                <a:cs typeface="メイリオ"/>
              </a:rPr>
              <a:t>担当店舗</a:t>
            </a:r>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cs typeface="メイリオ"/>
              </a:rPr>
              <a:t>のファンを増やす</a:t>
            </a:r>
            <a:endParaRPr kumimoji="1" lang="ja-JP" altLang="en-US" sz="2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2390F580-46C6-B747-8CEF-4F64250E3ED3}"/>
              </a:ext>
            </a:extLst>
          </p:cNvPr>
          <p:cNvSpPr txBox="1"/>
          <p:nvPr/>
        </p:nvSpPr>
        <p:spPr>
          <a:xfrm>
            <a:off x="2919167" y="2972447"/>
            <a:ext cx="6379433" cy="523220"/>
          </a:xfrm>
          <a:prstGeom prst="rect">
            <a:avLst/>
          </a:prstGeom>
          <a:noFill/>
        </p:spPr>
        <p:txBody>
          <a:bodyPr wrap="square" rtlCol="0" anchor="ctr">
            <a:spAutoFit/>
          </a:bodyPr>
          <a:lstStyle/>
          <a:p>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ヶ月以内の再訪問率を指標とする。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来店お礼メールに</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添付するクーポンの閲覧率と使用率も計測。</a:t>
            </a:r>
            <a:endPar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0" name="テキスト ボックス 29">
            <a:extLst>
              <a:ext uri="{FF2B5EF4-FFF2-40B4-BE49-F238E27FC236}">
                <a16:creationId xmlns:a16="http://schemas.microsoft.com/office/drawing/2014/main" id="{33F7DABD-BF17-604C-84DE-2E2A1298B8C7}"/>
              </a:ext>
            </a:extLst>
          </p:cNvPr>
          <p:cNvSpPr txBox="1"/>
          <p:nvPr/>
        </p:nvSpPr>
        <p:spPr>
          <a:xfrm>
            <a:off x="2919168" y="2033286"/>
            <a:ext cx="6379433" cy="540860"/>
          </a:xfrm>
          <a:prstGeom prst="rect">
            <a:avLst/>
          </a:prstGeom>
          <a:noFill/>
        </p:spPr>
        <p:txBody>
          <a:bodyPr wrap="square" rtlCol="0" anchor="ctr">
            <a:spAutoFit/>
          </a:bodyPr>
          <a:lstStyle/>
          <a:p>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ヶ月以内に再訪問してくれるお客様をファンと定義</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新規来店から</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ヶ月以内の再訪問率</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+30%</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を目指す</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a:t>
            </a:r>
          </a:p>
        </p:txBody>
      </p:sp>
      <p:sp>
        <p:nvSpPr>
          <p:cNvPr id="32" name="テキスト ボックス 31">
            <a:extLst>
              <a:ext uri="{FF2B5EF4-FFF2-40B4-BE49-F238E27FC236}">
                <a16:creationId xmlns:a16="http://schemas.microsoft.com/office/drawing/2014/main" id="{FEECC118-C43A-7547-A9B6-94555D452D25}"/>
              </a:ext>
            </a:extLst>
          </p:cNvPr>
          <p:cNvSpPr txBox="1"/>
          <p:nvPr/>
        </p:nvSpPr>
        <p:spPr>
          <a:xfrm>
            <a:off x="2919167" y="3902787"/>
            <a:ext cx="6379433" cy="523220"/>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現在の再訪問率は</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8%</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だが、施策が皆無のため伸び代は大。</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達成の鍵である現場スタッフとの共通認識づくりに取り組む。</a:t>
            </a:r>
            <a:endPar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3" name="テキスト ボックス 32">
            <a:extLst>
              <a:ext uri="{FF2B5EF4-FFF2-40B4-BE49-F238E27FC236}">
                <a16:creationId xmlns:a16="http://schemas.microsoft.com/office/drawing/2014/main" id="{B6FCAD38-254F-474D-B966-AD2A15502208}"/>
              </a:ext>
            </a:extLst>
          </p:cNvPr>
          <p:cNvSpPr txBox="1"/>
          <p:nvPr/>
        </p:nvSpPr>
        <p:spPr>
          <a:xfrm>
            <a:off x="2919168" y="4833130"/>
            <a:ext cx="6379433" cy="523220"/>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「再訪問者（率）」の増加に貢献することで、組織全体の利益（売上</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コスト</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）を高めることができる。</a:t>
            </a:r>
            <a:endParaRPr kumimoji="1" lang="ja-JP" altLang="en-US" sz="20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5" name="テキスト ボックス 34">
            <a:extLst>
              <a:ext uri="{FF2B5EF4-FFF2-40B4-BE49-F238E27FC236}">
                <a16:creationId xmlns:a16="http://schemas.microsoft.com/office/drawing/2014/main" id="{9ECEDAC0-C287-764C-AE35-B1D14C6E0490}"/>
              </a:ext>
            </a:extLst>
          </p:cNvPr>
          <p:cNvSpPr txBox="1"/>
          <p:nvPr/>
        </p:nvSpPr>
        <p:spPr>
          <a:xfrm>
            <a:off x="2919167" y="5871192"/>
            <a:ext cx="5093061" cy="307777"/>
          </a:xfrm>
          <a:prstGeom prst="rect">
            <a:avLst/>
          </a:prstGeom>
          <a:noFill/>
        </p:spPr>
        <p:txBody>
          <a:bodyPr wrap="non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まずは</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3</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ヶ月後の月末集計時に、</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ヶ月以内の再訪問率</a:t>
            </a: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cs typeface="メイリオ"/>
              </a:rPr>
              <a:t>+10%</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Tree>
    <p:extLst>
      <p:ext uri="{BB962C8B-B14F-4D97-AF65-F5344CB8AC3E}">
        <p14:creationId xmlns:p14="http://schemas.microsoft.com/office/powerpoint/2010/main" val="2139133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817853"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46_KPT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70A6D934-29AF-F948-8E03-CDB1B902EBC1}"/>
              </a:ext>
            </a:extLst>
          </p:cNvPr>
          <p:cNvCxnSpPr>
            <a:cxnSpLocks/>
          </p:cNvCxnSpPr>
          <p:nvPr/>
        </p:nvCxnSpPr>
        <p:spPr>
          <a:xfrm>
            <a:off x="337288" y="3587185"/>
            <a:ext cx="45947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92BD3C97-7C32-B84B-B64B-28AA7959406C}"/>
              </a:ext>
            </a:extLst>
          </p:cNvPr>
          <p:cNvCxnSpPr>
            <a:cxnSpLocks/>
          </p:cNvCxnSpPr>
          <p:nvPr/>
        </p:nvCxnSpPr>
        <p:spPr>
          <a:xfrm>
            <a:off x="4931988" y="675134"/>
            <a:ext cx="0" cy="580152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32A97EA2-F086-8941-A499-DB045B9627E1}"/>
              </a:ext>
            </a:extLst>
          </p:cNvPr>
          <p:cNvSpPr txBox="1"/>
          <p:nvPr/>
        </p:nvSpPr>
        <p:spPr>
          <a:xfrm>
            <a:off x="410284" y="760059"/>
            <a:ext cx="1790490" cy="307777"/>
          </a:xfrm>
          <a:prstGeom prst="rect">
            <a:avLst/>
          </a:prstGeom>
          <a:noFill/>
        </p:spPr>
        <p:txBody>
          <a:bodyPr wrap="none" rtlCol="0">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継続すること</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 Keep</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A07702AC-009B-064F-9C6A-50CF3232119F}"/>
              </a:ext>
            </a:extLst>
          </p:cNvPr>
          <p:cNvSpPr txBox="1"/>
          <p:nvPr/>
        </p:nvSpPr>
        <p:spPr>
          <a:xfrm>
            <a:off x="410284" y="3652829"/>
            <a:ext cx="2115579" cy="307777"/>
          </a:xfrm>
          <a:prstGeom prst="rect">
            <a:avLst/>
          </a:prstGeom>
          <a:noFill/>
        </p:spPr>
        <p:txBody>
          <a:bodyPr wrap="none" rtlCol="0">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改善すること</a:t>
            </a:r>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 Problem</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816D669D-8190-9143-914D-0BA5CABD5E8F}"/>
              </a:ext>
            </a:extLst>
          </p:cNvPr>
          <p:cNvSpPr txBox="1"/>
          <p:nvPr/>
        </p:nvSpPr>
        <p:spPr>
          <a:xfrm>
            <a:off x="5004984" y="752067"/>
            <a:ext cx="2157514" cy="307777"/>
          </a:xfrm>
          <a:prstGeom prst="rect">
            <a:avLst/>
          </a:prstGeom>
          <a:noFill/>
        </p:spPr>
        <p:txBody>
          <a:bodyPr wrap="none" rtlCol="0">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新たに挑戦すること</a:t>
            </a:r>
            <a:r>
              <a:rPr kumimoji="1" lang="en-US" altLang="ja-JP" sz="1400" b="1" dirty="0">
                <a:solidFill>
                  <a:schemeClr val="tx1">
                    <a:lumMod val="75000"/>
                    <a:lumOff val="25000"/>
                  </a:schemeClr>
                </a:solidFill>
                <a:latin typeface="Meiryo" panose="020B0604030504040204" pitchFamily="34" charset="-128"/>
                <a:ea typeface="Meiryo" panose="020B0604030504040204" pitchFamily="34" charset="-128"/>
              </a:rPr>
              <a:t> Try</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84354DB3-1526-AB49-82E2-D0DC51C8F3D8}"/>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4CD1B8AF-5969-1143-9F4A-D957DE567BCD}"/>
              </a:ext>
            </a:extLst>
          </p:cNvPr>
          <p:cNvSpPr txBox="1"/>
          <p:nvPr/>
        </p:nvSpPr>
        <p:spPr>
          <a:xfrm>
            <a:off x="511726" y="1183157"/>
            <a:ext cx="4256076"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自社サービスのどこに魅力を感じてもらえるのかヒアリングできた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説明が分かりやすい」と言ってもらえた</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展示会に出店する流れと必要なツールを把握できた</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74349217-EE00-D94D-9738-2EB3680A37DA}"/>
              </a:ext>
            </a:extLst>
          </p:cNvPr>
          <p:cNvSpPr txBox="1"/>
          <p:nvPr/>
        </p:nvSpPr>
        <p:spPr>
          <a:xfrm>
            <a:off x="511726" y="4083919"/>
            <a:ext cx="4256076"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名刺もらうのに必死で対応が雑になった場面があった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目を</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ひく</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ようなコンテンツがなかった</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出展前後の情報発信がうまくできなかった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事例の数が少なかった（今回</a:t>
            </a: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つ）</a:t>
            </a:r>
          </a:p>
        </p:txBody>
      </p:sp>
      <p:sp>
        <p:nvSpPr>
          <p:cNvPr id="16" name="テキスト ボックス 15">
            <a:extLst>
              <a:ext uri="{FF2B5EF4-FFF2-40B4-BE49-F238E27FC236}">
                <a16:creationId xmlns:a16="http://schemas.microsoft.com/office/drawing/2014/main" id="{EAA1EA03-AC58-F547-B099-C2EFE4902E49}"/>
              </a:ext>
            </a:extLst>
          </p:cNvPr>
          <p:cNvSpPr txBox="1"/>
          <p:nvPr/>
        </p:nvSpPr>
        <p:spPr>
          <a:xfrm>
            <a:off x="5106426" y="1183157"/>
            <a:ext cx="4256076" cy="28392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アンケートを用意する（最低限ヒアリングする共通の項目を設定しておく）</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名刺をもらう役割の人を</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人置く</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SNS</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のフォローや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LINE@</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へ誘導する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事例の数を</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種類まで増やす（業種ごとに対応できるようにする）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開催告知だけでなく、役立ち情報なども配信して、展示会に参加できない人への訴求力を高める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展示会中のコミュニケーション内容を</a:t>
            </a: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Q&amp;A</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コンテンツ化する</a:t>
            </a:r>
          </a:p>
        </p:txBody>
      </p:sp>
    </p:spTree>
    <p:extLst>
      <p:ext uri="{BB962C8B-B14F-4D97-AF65-F5344CB8AC3E}">
        <p14:creationId xmlns:p14="http://schemas.microsoft.com/office/powerpoint/2010/main" val="202431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F051DF9C-A4A3-C345-93D1-8B70E79FE5BD}"/>
              </a:ext>
            </a:extLst>
          </p:cNvPr>
          <p:cNvSpPr/>
          <p:nvPr/>
        </p:nvSpPr>
        <p:spPr>
          <a:xfrm>
            <a:off x="337288" y="682812"/>
            <a:ext cx="9231425" cy="580744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2281394"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04_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コントロール可能</a:t>
            </a:r>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不可能</a:t>
            </a:r>
          </a:p>
        </p:txBody>
      </p:sp>
      <p:sp>
        <p:nvSpPr>
          <p:cNvPr id="3" name="正方形/長方形 2">
            <a:extLst>
              <a:ext uri="{FF2B5EF4-FFF2-40B4-BE49-F238E27FC236}">
                <a16:creationId xmlns:a16="http://schemas.microsoft.com/office/drawing/2014/main" id="{6AFF5DE9-E573-9845-8A61-E787DC660A7A}"/>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5346A130-8FEB-0149-A67E-4D2759EBD63A}"/>
              </a:ext>
            </a:extLst>
          </p:cNvPr>
          <p:cNvCxnSpPr>
            <a:cxnSpLocks/>
            <a:stCxn id="3" idx="0"/>
            <a:endCxn id="37"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E1798720-48D1-2744-AF47-9E0416011694}"/>
              </a:ext>
            </a:extLst>
          </p:cNvPr>
          <p:cNvSpPr txBox="1"/>
          <p:nvPr/>
        </p:nvSpPr>
        <p:spPr>
          <a:xfrm>
            <a:off x="337288" y="792614"/>
            <a:ext cx="4619992"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コントロール可能</a:t>
            </a:r>
            <a:endParaRPr kumimoji="1" lang="ja-JP" altLang="en-US" dirty="0">
              <a:solidFill>
                <a:srgbClr val="404040"/>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4A7F0DAE-D5E1-964B-B19B-6D4857D4C308}"/>
              </a:ext>
            </a:extLst>
          </p:cNvPr>
          <p:cNvSpPr txBox="1"/>
          <p:nvPr/>
        </p:nvSpPr>
        <p:spPr>
          <a:xfrm>
            <a:off x="4951364" y="792614"/>
            <a:ext cx="4617348"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コントロール不可能</a:t>
            </a:r>
            <a:endParaRPr kumimoji="1" lang="ja-JP" altLang="en-US" dirty="0">
              <a:solidFill>
                <a:srgbClr val="404040"/>
              </a:solidFill>
              <a:latin typeface="メイリオ"/>
              <a:ea typeface="メイリオ"/>
              <a:cs typeface="メイリオ"/>
            </a:endParaRPr>
          </a:p>
        </p:txBody>
      </p:sp>
      <p:sp>
        <p:nvSpPr>
          <p:cNvPr id="9" name="テキスト ボックス 8">
            <a:extLst>
              <a:ext uri="{FF2B5EF4-FFF2-40B4-BE49-F238E27FC236}">
                <a16:creationId xmlns:a16="http://schemas.microsoft.com/office/drawing/2014/main" id="{1A7A5FE7-4F72-1646-A59B-44C39358362F}"/>
              </a:ext>
            </a:extLst>
          </p:cNvPr>
          <p:cNvSpPr txBox="1"/>
          <p:nvPr/>
        </p:nvSpPr>
        <p:spPr>
          <a:xfrm>
            <a:off x="576300" y="1358767"/>
            <a:ext cx="4136052"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商品がマンネリ化してきて、飽きられてきた</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後継者が見つかっていない</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en-US" altLang="ja-JP" sz="1400" dirty="0">
                <a:solidFill>
                  <a:schemeClr val="tx1">
                    <a:lumMod val="75000"/>
                    <a:lumOff val="25000"/>
                  </a:schemeClr>
                </a:solidFill>
                <a:latin typeface="メイリオ"/>
                <a:ea typeface="メイリオ"/>
                <a:cs typeface="メイリオ"/>
              </a:rPr>
              <a:t>Web</a:t>
            </a:r>
            <a:r>
              <a:rPr lang="ja-JP" altLang="en-US" sz="1400" dirty="0">
                <a:solidFill>
                  <a:schemeClr val="tx1">
                    <a:lumMod val="75000"/>
                    <a:lumOff val="25000"/>
                  </a:schemeClr>
                </a:solidFill>
                <a:latin typeface="メイリオ"/>
                <a:ea typeface="メイリオ"/>
                <a:cs typeface="メイリオ"/>
              </a:rPr>
              <a:t>を活用した広報や</a:t>
            </a:r>
            <a:r>
              <a:rPr lang="en-US" altLang="ja-JP" sz="1400" dirty="0">
                <a:solidFill>
                  <a:schemeClr val="tx1">
                    <a:lumMod val="75000"/>
                    <a:lumOff val="25000"/>
                  </a:schemeClr>
                </a:solidFill>
                <a:latin typeface="メイリオ"/>
                <a:ea typeface="メイリオ"/>
                <a:cs typeface="メイリオ"/>
              </a:rPr>
              <a:t>PR</a:t>
            </a:r>
            <a:r>
              <a:rPr lang="ja-JP" altLang="en-US" sz="1400" dirty="0">
                <a:solidFill>
                  <a:schemeClr val="tx1">
                    <a:lumMod val="75000"/>
                    <a:lumOff val="25000"/>
                  </a:schemeClr>
                </a:solidFill>
                <a:latin typeface="メイリオ"/>
                <a:ea typeface="メイリオ"/>
                <a:cs typeface="メイリオ"/>
              </a:rPr>
              <a:t>ができていない</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技術を伝承する仕組みやマニュアルがない</a:t>
            </a:r>
            <a:endParaRPr kumimoji="1" lang="en-US" altLang="ja-JP" sz="1400"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70BA68A1-9811-4B4B-B43F-627121513C49}"/>
              </a:ext>
            </a:extLst>
          </p:cNvPr>
          <p:cNvSpPr txBox="1"/>
          <p:nvPr/>
        </p:nvSpPr>
        <p:spPr>
          <a:xfrm>
            <a:off x="5190545" y="1365193"/>
            <a:ext cx="4138986" cy="203132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商店街がシャッター街化して、人通りが減った</a:t>
            </a:r>
            <a:endParaRPr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仕入れ先の会社が倒産して、仕入れコストが上がった</a:t>
            </a:r>
            <a:endParaRPr kumimoji="1" lang="en-US" altLang="ja-JP" sz="14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大手モールが進出し、</a:t>
            </a:r>
            <a:r>
              <a:rPr lang="en-US" altLang="ja-JP" sz="1400" dirty="0">
                <a:solidFill>
                  <a:schemeClr val="tx1">
                    <a:lumMod val="75000"/>
                    <a:lumOff val="25000"/>
                  </a:schemeClr>
                </a:solidFill>
                <a:latin typeface="メイリオ"/>
                <a:ea typeface="メイリオ"/>
                <a:cs typeface="メイリオ"/>
              </a:rPr>
              <a:t>1</a:t>
            </a:r>
            <a:r>
              <a:rPr lang="ja-JP" altLang="en-US" sz="1400" dirty="0">
                <a:solidFill>
                  <a:schemeClr val="tx1">
                    <a:lumMod val="75000"/>
                    <a:lumOff val="25000"/>
                  </a:schemeClr>
                </a:solidFill>
                <a:latin typeface="メイリオ"/>
                <a:ea typeface="メイリオ"/>
                <a:cs typeface="メイリオ"/>
              </a:rPr>
              <a:t>点ものアイテムの需要が低下</a:t>
            </a:r>
            <a:endParaRPr kumimoji="1" lang="en-US" altLang="ja-JP" sz="14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615317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867545"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47_YWT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F98A0ADF-39B9-374E-B986-DC507B56E737}"/>
              </a:ext>
            </a:extLst>
          </p:cNvPr>
          <p:cNvCxnSpPr>
            <a:cxnSpLocks/>
          </p:cNvCxnSpPr>
          <p:nvPr/>
        </p:nvCxnSpPr>
        <p:spPr>
          <a:xfrm>
            <a:off x="337289" y="3588339"/>
            <a:ext cx="4594700"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2A9F7045-2547-EC43-A2A3-37032CD17312}"/>
              </a:ext>
            </a:extLst>
          </p:cNvPr>
          <p:cNvCxnSpPr>
            <a:cxnSpLocks/>
          </p:cNvCxnSpPr>
          <p:nvPr/>
        </p:nvCxnSpPr>
        <p:spPr>
          <a:xfrm>
            <a:off x="4931989" y="675134"/>
            <a:ext cx="0" cy="5801525"/>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513CD5D6-67F3-E74A-82E1-3F894D4C4D5B}"/>
              </a:ext>
            </a:extLst>
          </p:cNvPr>
          <p:cNvSpPr txBox="1"/>
          <p:nvPr/>
        </p:nvSpPr>
        <p:spPr>
          <a:xfrm>
            <a:off x="410285" y="760059"/>
            <a:ext cx="1375698"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Y</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：やったこと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EBE3E783-48EF-AE4B-BBF0-5BDA7FCA579E}"/>
              </a:ext>
            </a:extLst>
          </p:cNvPr>
          <p:cNvSpPr txBox="1"/>
          <p:nvPr/>
        </p:nvSpPr>
        <p:spPr>
          <a:xfrm>
            <a:off x="410285" y="3652829"/>
            <a:ext cx="1620957"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W</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：分かったこと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37767AFA-CC7C-C44F-99AF-85881B37F6EA}"/>
              </a:ext>
            </a:extLst>
          </p:cNvPr>
          <p:cNvSpPr txBox="1"/>
          <p:nvPr/>
        </p:nvSpPr>
        <p:spPr>
          <a:xfrm>
            <a:off x="5004985" y="752067"/>
            <a:ext cx="1555234" cy="307777"/>
          </a:xfrm>
          <a:prstGeom prst="rect">
            <a:avLst/>
          </a:prstGeom>
          <a:noFill/>
        </p:spPr>
        <p:txBody>
          <a:bodyPr wrap="none" rtlCol="0">
            <a:spAutoFit/>
          </a:bodyPr>
          <a:lstStyle/>
          <a:p>
            <a:r>
              <a:rPr lang="en-US" altLang="ja-JP" sz="1400" b="1" dirty="0">
                <a:solidFill>
                  <a:schemeClr val="tx1">
                    <a:lumMod val="75000"/>
                    <a:lumOff val="25000"/>
                  </a:schemeClr>
                </a:solidFill>
                <a:latin typeface="Meiryo" panose="020B0604030504040204" pitchFamily="34" charset="-128"/>
                <a:ea typeface="Meiryo" panose="020B0604030504040204" pitchFamily="34" charset="-128"/>
              </a:rPr>
              <a:t>T</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：次にやること</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正方形/長方形 17">
            <a:extLst>
              <a:ext uri="{FF2B5EF4-FFF2-40B4-BE49-F238E27FC236}">
                <a16:creationId xmlns:a16="http://schemas.microsoft.com/office/drawing/2014/main" id="{9CB46E3C-94A9-794B-995B-A6E8967DBE4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6E6EB635-7FAD-D54E-BF15-9EDF776D53D2}"/>
              </a:ext>
            </a:extLst>
          </p:cNvPr>
          <p:cNvSpPr txBox="1"/>
          <p:nvPr/>
        </p:nvSpPr>
        <p:spPr>
          <a:xfrm>
            <a:off x="511727" y="1183157"/>
            <a:ext cx="4256076"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サイト設計の見直しと発信強化（不定期で更新していた自社ブログをリニューアル）</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記事コンテンツの作成と投稿（</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90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本</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ヶ月）</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ヶ月分のアクセスデータ、ユーザーデータの収集</a:t>
            </a:r>
          </a:p>
        </p:txBody>
      </p:sp>
      <p:sp>
        <p:nvSpPr>
          <p:cNvPr id="14" name="テキスト ボックス 13">
            <a:extLst>
              <a:ext uri="{FF2B5EF4-FFF2-40B4-BE49-F238E27FC236}">
                <a16:creationId xmlns:a16="http://schemas.microsoft.com/office/drawing/2014/main" id="{2CB06AA8-1C35-5D40-88DF-E92AE26F0B3C}"/>
              </a:ext>
            </a:extLst>
          </p:cNvPr>
          <p:cNvSpPr txBox="1"/>
          <p:nvPr/>
        </p:nvSpPr>
        <p:spPr>
          <a:xfrm>
            <a:off x="511727" y="4083919"/>
            <a:ext cx="4256076"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全体のサイト設計がとても重要である</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ペルソナ設定の大切さが改めて分かった</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SEO</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を意識した記事作成は時間がかかる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検索数に対するアクセス数の相場がわかってきた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改善こそが重要（記事の修正や追記）</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EA10A105-C79C-7E45-8274-4631D2E23EDA}"/>
              </a:ext>
            </a:extLst>
          </p:cNvPr>
          <p:cNvSpPr txBox="1"/>
          <p:nvPr/>
        </p:nvSpPr>
        <p:spPr>
          <a:xfrm>
            <a:off x="5106427" y="1183157"/>
            <a:ext cx="4256076"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ペルソナを再度言語化して共有する（共感マップの作成にもチームで取り組む）</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記事コンテンツ作成のフロー整備（マニュアル化）</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読みやすさを向上させる（ビジュアル要素の追加）</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記事作成の役割分担</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アクセス数</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アップと、反応率の改善に注力</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サービス紹介用のランディングページを作成する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KPI</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ツリーを作成して具体的な数値目標を見直す</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62942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32890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48_PDCA</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（チェックシート）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 name="直線コネクタ 5">
            <a:extLst>
              <a:ext uri="{FF2B5EF4-FFF2-40B4-BE49-F238E27FC236}">
                <a16:creationId xmlns:a16="http://schemas.microsoft.com/office/drawing/2014/main" id="{E43FD799-1ADA-754D-BBE9-0A8C648A6C36}"/>
              </a:ext>
            </a:extLst>
          </p:cNvPr>
          <p:cNvCxnSpPr/>
          <p:nvPr/>
        </p:nvCxnSpPr>
        <p:spPr>
          <a:xfrm flipV="1">
            <a:off x="337288" y="1034452"/>
            <a:ext cx="9231426"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5D4D00C4-20BC-9E46-9F5D-1FEC3141757C}"/>
              </a:ext>
            </a:extLst>
          </p:cNvPr>
          <p:cNvCxnSpPr>
            <a:cxnSpLocks/>
          </p:cNvCxnSpPr>
          <p:nvPr/>
        </p:nvCxnSpPr>
        <p:spPr>
          <a:xfrm flipV="1">
            <a:off x="2645145"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1497A529-C60B-2F42-81DE-F0F26D43A648}"/>
              </a:ext>
            </a:extLst>
          </p:cNvPr>
          <p:cNvCxnSpPr>
            <a:cxnSpLocks/>
          </p:cNvCxnSpPr>
          <p:nvPr/>
        </p:nvCxnSpPr>
        <p:spPr>
          <a:xfrm flipV="1">
            <a:off x="4953001"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DE4E3926-8BD2-114D-8453-40BC6370EFAA}"/>
              </a:ext>
            </a:extLst>
          </p:cNvPr>
          <p:cNvCxnSpPr>
            <a:cxnSpLocks/>
          </p:cNvCxnSpPr>
          <p:nvPr/>
        </p:nvCxnSpPr>
        <p:spPr>
          <a:xfrm flipV="1">
            <a:off x="7260858" y="686423"/>
            <a:ext cx="0" cy="578849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2C4BB7AB-84F0-BB47-8064-A684CA621660}"/>
              </a:ext>
            </a:extLst>
          </p:cNvPr>
          <p:cNvSpPr txBox="1"/>
          <p:nvPr/>
        </p:nvSpPr>
        <p:spPr>
          <a:xfrm>
            <a:off x="1154396" y="718333"/>
            <a:ext cx="673647"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P.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計画</a:t>
            </a:r>
          </a:p>
        </p:txBody>
      </p:sp>
      <p:sp>
        <p:nvSpPr>
          <p:cNvPr id="13" name="テキスト ボックス 12">
            <a:extLst>
              <a:ext uri="{FF2B5EF4-FFF2-40B4-BE49-F238E27FC236}">
                <a16:creationId xmlns:a16="http://schemas.microsoft.com/office/drawing/2014/main" id="{AE60F0C1-940B-F04A-8F27-E33160DE6982}"/>
              </a:ext>
            </a:extLst>
          </p:cNvPr>
          <p:cNvSpPr txBox="1"/>
          <p:nvPr/>
        </p:nvSpPr>
        <p:spPr>
          <a:xfrm>
            <a:off x="3450585" y="718333"/>
            <a:ext cx="696979"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D.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結果</a:t>
            </a:r>
          </a:p>
        </p:txBody>
      </p:sp>
      <p:sp>
        <p:nvSpPr>
          <p:cNvPr id="14" name="テキスト ボックス 13">
            <a:extLst>
              <a:ext uri="{FF2B5EF4-FFF2-40B4-BE49-F238E27FC236}">
                <a16:creationId xmlns:a16="http://schemas.microsoft.com/office/drawing/2014/main" id="{110BBA4B-B588-934A-B6E6-1611E29D51EC}"/>
              </a:ext>
            </a:extLst>
          </p:cNvPr>
          <p:cNvSpPr txBox="1"/>
          <p:nvPr/>
        </p:nvSpPr>
        <p:spPr>
          <a:xfrm>
            <a:off x="5764272" y="718333"/>
            <a:ext cx="685313"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C.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評価</a:t>
            </a:r>
          </a:p>
        </p:txBody>
      </p:sp>
      <p:sp>
        <p:nvSpPr>
          <p:cNvPr id="15" name="テキスト ボックス 14">
            <a:extLst>
              <a:ext uri="{FF2B5EF4-FFF2-40B4-BE49-F238E27FC236}">
                <a16:creationId xmlns:a16="http://schemas.microsoft.com/office/drawing/2014/main" id="{3BE7C7EA-41B6-834D-99E1-0ACD4771CD04}"/>
              </a:ext>
            </a:extLst>
          </p:cNvPr>
          <p:cNvSpPr txBox="1"/>
          <p:nvPr/>
        </p:nvSpPr>
        <p:spPr>
          <a:xfrm>
            <a:off x="7864635" y="718333"/>
            <a:ext cx="1100301" cy="284211"/>
          </a:xfrm>
          <a:prstGeom prst="rect">
            <a:avLst/>
          </a:prstGeom>
          <a:noFill/>
        </p:spPr>
        <p:txBody>
          <a:bodyPr wrap="none" rtlCol="0" anchor="ctr">
            <a:spAutoFit/>
          </a:bodyPr>
          <a:lstStyle/>
          <a:p>
            <a:pPr algn="ct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 </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改善</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行動</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nvGrpSpPr>
          <p:cNvPr id="16" name="グループ化 15">
            <a:extLst>
              <a:ext uri="{FF2B5EF4-FFF2-40B4-BE49-F238E27FC236}">
                <a16:creationId xmlns:a16="http://schemas.microsoft.com/office/drawing/2014/main" id="{753124E6-01BF-634E-8527-75512966E813}"/>
              </a:ext>
            </a:extLst>
          </p:cNvPr>
          <p:cNvGrpSpPr/>
          <p:nvPr/>
        </p:nvGrpSpPr>
        <p:grpSpPr>
          <a:xfrm>
            <a:off x="337288" y="3470338"/>
            <a:ext cx="2307857" cy="348030"/>
            <a:chOff x="513466" y="3412133"/>
            <a:chExt cx="8879068" cy="320354"/>
          </a:xfrm>
        </p:grpSpPr>
        <p:cxnSp>
          <p:nvCxnSpPr>
            <p:cNvPr id="17" name="直線コネクタ 16">
              <a:extLst>
                <a:ext uri="{FF2B5EF4-FFF2-40B4-BE49-F238E27FC236}">
                  <a16:creationId xmlns:a16="http://schemas.microsoft.com/office/drawing/2014/main" id="{21A44190-0EC9-0943-BC54-777DF4F2B932}"/>
                </a:ext>
              </a:extLst>
            </p:cNvPr>
            <p:cNvCxnSpPr/>
            <p:nvPr/>
          </p:nvCxnSpPr>
          <p:spPr>
            <a:xfrm flipV="1">
              <a:off x="513466" y="3412133"/>
              <a:ext cx="8879068" cy="1"/>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BF40B11-272A-1B4D-9C5E-C25540248A58}"/>
                </a:ext>
              </a:extLst>
            </p:cNvPr>
            <p:cNvCxnSpPr/>
            <p:nvPr/>
          </p:nvCxnSpPr>
          <p:spPr>
            <a:xfrm flipV="1">
              <a:off x="513466" y="3732486"/>
              <a:ext cx="8879068" cy="1"/>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9" name="テキスト ボックス 18">
            <a:extLst>
              <a:ext uri="{FF2B5EF4-FFF2-40B4-BE49-F238E27FC236}">
                <a16:creationId xmlns:a16="http://schemas.microsoft.com/office/drawing/2014/main" id="{9274DB65-8B12-034C-B601-08B0B16D5CD5}"/>
              </a:ext>
            </a:extLst>
          </p:cNvPr>
          <p:cNvSpPr txBox="1"/>
          <p:nvPr/>
        </p:nvSpPr>
        <p:spPr>
          <a:xfrm>
            <a:off x="1248560" y="3502247"/>
            <a:ext cx="485318" cy="284211"/>
          </a:xfrm>
          <a:prstGeom prst="rect">
            <a:avLst/>
          </a:prstGeom>
          <a:noFill/>
        </p:spPr>
        <p:txBody>
          <a:bodyPr wrap="none" rtlCol="0" anchor="ctr">
            <a:spAutoFit/>
          </a:bodyPr>
          <a:lstStyle/>
          <a:p>
            <a:pPr algn="ct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目標</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正方形/長方形 26">
            <a:extLst>
              <a:ext uri="{FF2B5EF4-FFF2-40B4-BE49-F238E27FC236}">
                <a16:creationId xmlns:a16="http://schemas.microsoft.com/office/drawing/2014/main" id="{696617E6-E161-3343-882D-7341D74002E0}"/>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AEE82A29-2A71-1747-B273-D14C4F059B0B}"/>
              </a:ext>
            </a:extLst>
          </p:cNvPr>
          <p:cNvSpPr txBox="1"/>
          <p:nvPr/>
        </p:nvSpPr>
        <p:spPr>
          <a:xfrm>
            <a:off x="531895" y="3967303"/>
            <a:ext cx="1975454" cy="1477328"/>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単価</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100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万円以上のプラン契約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2</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件</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見込み客への訪問</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社、うち</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6</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社で商談</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DC816773-820E-5E4F-B6EE-49D6D06921A0}"/>
              </a:ext>
            </a:extLst>
          </p:cNvPr>
          <p:cNvSpPr txBox="1"/>
          <p:nvPr/>
        </p:nvSpPr>
        <p:spPr>
          <a:xfrm>
            <a:off x="503489" y="1182544"/>
            <a:ext cx="1975454" cy="1477328"/>
          </a:xfrm>
          <a:prstGeom prst="rect">
            <a:avLst/>
          </a:prstGeom>
          <a:noFill/>
        </p:spPr>
        <p:txBody>
          <a:bodyPr wrap="square" rtlCol="0">
            <a:spAutoFit/>
          </a:bodyPr>
          <a:lstStyle/>
          <a:p>
            <a:pPr algn="just">
              <a:lnSpc>
                <a:spcPct val="150000"/>
              </a:lnSpc>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顧客単価</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アップに注力。顧客リストを見直し、見込み客リストを更新。</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万円のプラン利用者に対して追加提案</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184C423A-951B-2C4A-AAD8-4422F80B8101}"/>
              </a:ext>
            </a:extLst>
          </p:cNvPr>
          <p:cNvSpPr txBox="1"/>
          <p:nvPr/>
        </p:nvSpPr>
        <p:spPr>
          <a:xfrm>
            <a:off x="2811344" y="1182542"/>
            <a:ext cx="1975454" cy="3116238"/>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見込み客リストの更新とチーム内共有完了</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34</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社の訪問達成、うち</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6</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社と商談達成</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100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万円以上のプラン契約は</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社のみ</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万円プランの再契約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件</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EB33DAFC-905F-B34A-8126-CF5060B7A948}"/>
              </a:ext>
            </a:extLst>
          </p:cNvPr>
          <p:cNvSpPr txBox="1"/>
          <p:nvPr/>
        </p:nvSpPr>
        <p:spPr>
          <a:xfrm>
            <a:off x="5119200" y="1182541"/>
            <a:ext cx="1975454" cy="3693319"/>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直接訪問は好印象（競合他社のほとんどがメール営業）</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2</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つのプランの違いが伝わらない。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70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万円上乗せするメリットを感じてもらえない</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現在は離脱している企業も覚えてくれており、提案を待っているような雰囲気があった</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47EA8AC3-71C5-3041-AD5B-E35AD4D20482}"/>
              </a:ext>
            </a:extLst>
          </p:cNvPr>
          <p:cNvSpPr txBox="1"/>
          <p:nvPr/>
        </p:nvSpPr>
        <p:spPr>
          <a:xfrm>
            <a:off x="7451827" y="1182541"/>
            <a:ext cx="1975454" cy="2031325"/>
          </a:xfrm>
          <a:prstGeom prst="rect">
            <a:avLst/>
          </a:prstGeom>
          <a:noFill/>
        </p:spPr>
        <p:txBody>
          <a:bodyPr wrap="square" rtlCol="0">
            <a:spAutoFit/>
          </a:bodyPr>
          <a:lstStyle/>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プラン別のメリットを比較する資料を作成。</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あわせて事例も掲載する（制作担当に依頼する）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lnSpc>
                <a:spcPct val="15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見込みリストの範囲を拡張する（</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2</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年→</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5</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年）</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713075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5744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49_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業務棚卸シート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正方形/長方形 2">
            <a:extLst>
              <a:ext uri="{FF2B5EF4-FFF2-40B4-BE49-F238E27FC236}">
                <a16:creationId xmlns:a16="http://schemas.microsoft.com/office/drawing/2014/main" id="{F07E7DDC-445C-FC40-B3EE-10D444BFB325}"/>
              </a:ext>
            </a:extLst>
          </p:cNvPr>
          <p:cNvSpPr/>
          <p:nvPr/>
        </p:nvSpPr>
        <p:spPr>
          <a:xfrm>
            <a:off x="337288" y="686423"/>
            <a:ext cx="9231424" cy="47613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B22F660F-9A91-A045-91E7-7AF0EC698EE2}"/>
              </a:ext>
            </a:extLst>
          </p:cNvPr>
          <p:cNvCxnSpPr>
            <a:cxnSpLocks/>
          </p:cNvCxnSpPr>
          <p:nvPr/>
        </p:nvCxnSpPr>
        <p:spPr>
          <a:xfrm flipH="1" flipV="1">
            <a:off x="337289" y="1162568"/>
            <a:ext cx="9231425"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384558E4-4036-944F-A1F1-2BA0652A247D}"/>
              </a:ext>
            </a:extLst>
          </p:cNvPr>
          <p:cNvCxnSpPr>
            <a:cxnSpLocks/>
          </p:cNvCxnSpPr>
          <p:nvPr/>
        </p:nvCxnSpPr>
        <p:spPr>
          <a:xfrm>
            <a:off x="2645145"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03D4E186-32C1-B448-BF64-970CE251CE09}"/>
              </a:ext>
            </a:extLst>
          </p:cNvPr>
          <p:cNvCxnSpPr>
            <a:cxnSpLocks/>
          </p:cNvCxnSpPr>
          <p:nvPr/>
        </p:nvCxnSpPr>
        <p:spPr>
          <a:xfrm>
            <a:off x="4953000"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9703E47D-742D-F547-88DD-25B6B60FEB0A}"/>
              </a:ext>
            </a:extLst>
          </p:cNvPr>
          <p:cNvCxnSpPr>
            <a:cxnSpLocks/>
          </p:cNvCxnSpPr>
          <p:nvPr/>
        </p:nvCxnSpPr>
        <p:spPr>
          <a:xfrm>
            <a:off x="8085052" y="686424"/>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041B8BCB-C549-F247-8CC8-BFDD18EAABCB}"/>
              </a:ext>
            </a:extLst>
          </p:cNvPr>
          <p:cNvCxnSpPr>
            <a:cxnSpLocks/>
          </p:cNvCxnSpPr>
          <p:nvPr/>
        </p:nvCxnSpPr>
        <p:spPr>
          <a:xfrm flipH="1" flipV="1">
            <a:off x="337289" y="3826408"/>
            <a:ext cx="9231425"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ED540480-06AB-0245-AF14-14797A43A7D9}"/>
              </a:ext>
            </a:extLst>
          </p:cNvPr>
          <p:cNvCxnSpPr>
            <a:cxnSpLocks/>
          </p:cNvCxnSpPr>
          <p:nvPr/>
        </p:nvCxnSpPr>
        <p:spPr>
          <a:xfrm flipH="1">
            <a:off x="2645146" y="2494491"/>
            <a:ext cx="6923567"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8727EF83-8162-5642-8E4D-BB3EA3B7C1EF}"/>
              </a:ext>
            </a:extLst>
          </p:cNvPr>
          <p:cNvCxnSpPr>
            <a:cxnSpLocks/>
          </p:cNvCxnSpPr>
          <p:nvPr/>
        </p:nvCxnSpPr>
        <p:spPr>
          <a:xfrm flipH="1">
            <a:off x="2645146" y="5158338"/>
            <a:ext cx="6923567" cy="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3AC549F4-1F38-C34F-ACEA-957BFFB7566E}"/>
              </a:ext>
            </a:extLst>
          </p:cNvPr>
          <p:cNvCxnSpPr>
            <a:cxnSpLocks/>
          </p:cNvCxnSpPr>
          <p:nvPr/>
        </p:nvCxnSpPr>
        <p:spPr>
          <a:xfrm flipH="1">
            <a:off x="4953000" y="1606543"/>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9C09EAFF-1B31-D94D-9D8D-33D99A3CA304}"/>
              </a:ext>
            </a:extLst>
          </p:cNvPr>
          <p:cNvCxnSpPr>
            <a:cxnSpLocks/>
          </p:cNvCxnSpPr>
          <p:nvPr/>
        </p:nvCxnSpPr>
        <p:spPr>
          <a:xfrm flipH="1">
            <a:off x="4953000" y="2050517"/>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F78DA8C7-16C9-B140-AACE-4822685F7DE5}"/>
              </a:ext>
            </a:extLst>
          </p:cNvPr>
          <p:cNvCxnSpPr>
            <a:cxnSpLocks/>
          </p:cNvCxnSpPr>
          <p:nvPr/>
        </p:nvCxnSpPr>
        <p:spPr>
          <a:xfrm flipH="1">
            <a:off x="4952999" y="2938466"/>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57027DB-E971-2E49-8345-79146E0C0D5E}"/>
              </a:ext>
            </a:extLst>
          </p:cNvPr>
          <p:cNvCxnSpPr>
            <a:cxnSpLocks/>
          </p:cNvCxnSpPr>
          <p:nvPr/>
        </p:nvCxnSpPr>
        <p:spPr>
          <a:xfrm flipH="1">
            <a:off x="4952999" y="3382441"/>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D5BB47FB-E1E3-0345-895C-E8A7286FBCE8}"/>
              </a:ext>
            </a:extLst>
          </p:cNvPr>
          <p:cNvCxnSpPr>
            <a:cxnSpLocks/>
          </p:cNvCxnSpPr>
          <p:nvPr/>
        </p:nvCxnSpPr>
        <p:spPr>
          <a:xfrm flipH="1">
            <a:off x="4952999" y="4270390"/>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86CD54D3-16E4-774D-83AC-168A43C01C7F}"/>
              </a:ext>
            </a:extLst>
          </p:cNvPr>
          <p:cNvCxnSpPr>
            <a:cxnSpLocks/>
          </p:cNvCxnSpPr>
          <p:nvPr/>
        </p:nvCxnSpPr>
        <p:spPr>
          <a:xfrm flipH="1">
            <a:off x="4952999" y="4714364"/>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1CFD27C2-F3ED-1148-9BE8-5C744EC3C9B2}"/>
              </a:ext>
            </a:extLst>
          </p:cNvPr>
          <p:cNvCxnSpPr>
            <a:cxnSpLocks/>
          </p:cNvCxnSpPr>
          <p:nvPr/>
        </p:nvCxnSpPr>
        <p:spPr>
          <a:xfrm flipH="1">
            <a:off x="4952999" y="5602313"/>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408E4C1D-5484-A844-B6E1-3C3B4D01B113}"/>
              </a:ext>
            </a:extLst>
          </p:cNvPr>
          <p:cNvCxnSpPr>
            <a:cxnSpLocks/>
          </p:cNvCxnSpPr>
          <p:nvPr/>
        </p:nvCxnSpPr>
        <p:spPr>
          <a:xfrm flipH="1">
            <a:off x="4952999" y="6046288"/>
            <a:ext cx="461571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47577788-B6D3-4946-A2BD-59F99EABB05C}"/>
              </a:ext>
            </a:extLst>
          </p:cNvPr>
          <p:cNvSpPr txBox="1"/>
          <p:nvPr/>
        </p:nvSpPr>
        <p:spPr>
          <a:xfrm>
            <a:off x="1140764" y="774411"/>
            <a:ext cx="70090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大分類</a:t>
            </a:r>
          </a:p>
        </p:txBody>
      </p:sp>
      <p:sp>
        <p:nvSpPr>
          <p:cNvPr id="25" name="テキスト ボックス 24">
            <a:extLst>
              <a:ext uri="{FF2B5EF4-FFF2-40B4-BE49-F238E27FC236}">
                <a16:creationId xmlns:a16="http://schemas.microsoft.com/office/drawing/2014/main" id="{AF7F1301-2458-F04F-9534-C3CF1EAF7796}"/>
              </a:ext>
            </a:extLst>
          </p:cNvPr>
          <p:cNvSpPr txBox="1"/>
          <p:nvPr/>
        </p:nvSpPr>
        <p:spPr>
          <a:xfrm>
            <a:off x="3448619" y="774411"/>
            <a:ext cx="700906"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中</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分類</a:t>
            </a:r>
          </a:p>
        </p:txBody>
      </p:sp>
      <p:sp>
        <p:nvSpPr>
          <p:cNvPr id="26" name="テキスト ボックス 25">
            <a:extLst>
              <a:ext uri="{FF2B5EF4-FFF2-40B4-BE49-F238E27FC236}">
                <a16:creationId xmlns:a16="http://schemas.microsoft.com/office/drawing/2014/main" id="{AF872B41-44CF-EB42-BCBA-CC9B2A9DE1D6}"/>
              </a:ext>
            </a:extLst>
          </p:cNvPr>
          <p:cNvSpPr txBox="1"/>
          <p:nvPr/>
        </p:nvSpPr>
        <p:spPr>
          <a:xfrm>
            <a:off x="6168574" y="774411"/>
            <a:ext cx="70090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小分類</a:t>
            </a:r>
          </a:p>
        </p:txBody>
      </p:sp>
      <p:sp>
        <p:nvSpPr>
          <p:cNvPr id="27" name="テキスト ボックス 26">
            <a:extLst>
              <a:ext uri="{FF2B5EF4-FFF2-40B4-BE49-F238E27FC236}">
                <a16:creationId xmlns:a16="http://schemas.microsoft.com/office/drawing/2014/main" id="{1B356F0D-E5B4-A14F-B94F-5A49B08A57B6}"/>
              </a:ext>
            </a:extLst>
          </p:cNvPr>
          <p:cNvSpPr txBox="1"/>
          <p:nvPr/>
        </p:nvSpPr>
        <p:spPr>
          <a:xfrm>
            <a:off x="8559870" y="774411"/>
            <a:ext cx="53402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頻度</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正方形/長方形 59">
            <a:extLst>
              <a:ext uri="{FF2B5EF4-FFF2-40B4-BE49-F238E27FC236}">
                <a16:creationId xmlns:a16="http://schemas.microsoft.com/office/drawing/2014/main" id="{3F52C3C7-DC89-8243-8CAD-5A049160993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テキスト ボックス 27">
            <a:extLst>
              <a:ext uri="{FF2B5EF4-FFF2-40B4-BE49-F238E27FC236}">
                <a16:creationId xmlns:a16="http://schemas.microsoft.com/office/drawing/2014/main" id="{E05222DF-7945-2746-BA8B-2159A6A7EC96}"/>
              </a:ext>
            </a:extLst>
          </p:cNvPr>
          <p:cNvSpPr txBox="1"/>
          <p:nvPr/>
        </p:nvSpPr>
        <p:spPr>
          <a:xfrm>
            <a:off x="5753989" y="1234470"/>
            <a:ext cx="153010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施設のご案内業務</a:t>
            </a:r>
          </a:p>
        </p:txBody>
      </p:sp>
      <p:sp>
        <p:nvSpPr>
          <p:cNvPr id="29" name="テキスト ボックス 28">
            <a:extLst>
              <a:ext uri="{FF2B5EF4-FFF2-40B4-BE49-F238E27FC236}">
                <a16:creationId xmlns:a16="http://schemas.microsoft.com/office/drawing/2014/main" id="{603D904C-EE88-194A-AA8B-02246F1777DC}"/>
              </a:ext>
            </a:extLst>
          </p:cNvPr>
          <p:cNvSpPr txBox="1"/>
          <p:nvPr/>
        </p:nvSpPr>
        <p:spPr>
          <a:xfrm>
            <a:off x="3365181" y="1678444"/>
            <a:ext cx="867788"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来客対応</a:t>
            </a:r>
          </a:p>
        </p:txBody>
      </p:sp>
      <p:sp>
        <p:nvSpPr>
          <p:cNvPr id="30" name="テキスト ボックス 29">
            <a:extLst>
              <a:ext uri="{FF2B5EF4-FFF2-40B4-BE49-F238E27FC236}">
                <a16:creationId xmlns:a16="http://schemas.microsoft.com/office/drawing/2014/main" id="{74352C67-B8C2-FD4A-B456-FDF3DE2980F4}"/>
              </a:ext>
            </a:extLst>
          </p:cNvPr>
          <p:cNvSpPr txBox="1"/>
          <p:nvPr/>
        </p:nvSpPr>
        <p:spPr>
          <a:xfrm>
            <a:off x="6085138" y="1678444"/>
            <a:ext cx="867788"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来客対応</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B8CF31C3-0E66-8144-936F-109615432F18}"/>
              </a:ext>
            </a:extLst>
          </p:cNvPr>
          <p:cNvSpPr txBox="1"/>
          <p:nvPr/>
        </p:nvSpPr>
        <p:spPr>
          <a:xfrm>
            <a:off x="5751376" y="2122418"/>
            <a:ext cx="1535318"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お問い合わせ対応</a:t>
            </a:r>
          </a:p>
        </p:txBody>
      </p:sp>
      <p:sp>
        <p:nvSpPr>
          <p:cNvPr id="32" name="テキスト ボックス 31">
            <a:extLst>
              <a:ext uri="{FF2B5EF4-FFF2-40B4-BE49-F238E27FC236}">
                <a16:creationId xmlns:a16="http://schemas.microsoft.com/office/drawing/2014/main" id="{FC83D706-7834-944C-AF74-C5618B08F68C}"/>
              </a:ext>
            </a:extLst>
          </p:cNvPr>
          <p:cNvSpPr txBox="1"/>
          <p:nvPr/>
        </p:nvSpPr>
        <p:spPr>
          <a:xfrm>
            <a:off x="5886967" y="2566393"/>
            <a:ext cx="126413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入館</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退館管理</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88457B1C-506B-374C-A7FE-577F298BB79A}"/>
              </a:ext>
            </a:extLst>
          </p:cNvPr>
          <p:cNvSpPr txBox="1"/>
          <p:nvPr/>
        </p:nvSpPr>
        <p:spPr>
          <a:xfrm>
            <a:off x="3365183" y="3010367"/>
            <a:ext cx="867788"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会員対応</a:t>
            </a:r>
          </a:p>
        </p:txBody>
      </p:sp>
      <p:sp>
        <p:nvSpPr>
          <p:cNvPr id="34" name="テキスト ボックス 33">
            <a:extLst>
              <a:ext uri="{FF2B5EF4-FFF2-40B4-BE49-F238E27FC236}">
                <a16:creationId xmlns:a16="http://schemas.microsoft.com/office/drawing/2014/main" id="{99EC50EB-97B2-3546-B6AF-2378F59CD9D5}"/>
              </a:ext>
            </a:extLst>
          </p:cNvPr>
          <p:cNvSpPr txBox="1"/>
          <p:nvPr/>
        </p:nvSpPr>
        <p:spPr>
          <a:xfrm>
            <a:off x="5302885" y="3010367"/>
            <a:ext cx="2432311"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会議室の予約</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キャンセル受付</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F0B1A4A9-B50F-4C4E-8BA4-68B1DA049568}"/>
              </a:ext>
            </a:extLst>
          </p:cNvPr>
          <p:cNvSpPr txBox="1"/>
          <p:nvPr/>
        </p:nvSpPr>
        <p:spPr>
          <a:xfrm>
            <a:off x="893054" y="2344402"/>
            <a:ext cx="1196339"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フロント業務</a:t>
            </a:r>
          </a:p>
        </p:txBody>
      </p:sp>
      <p:sp>
        <p:nvSpPr>
          <p:cNvPr id="36" name="テキスト ボックス 35">
            <a:extLst>
              <a:ext uri="{FF2B5EF4-FFF2-40B4-BE49-F238E27FC236}">
                <a16:creationId xmlns:a16="http://schemas.microsoft.com/office/drawing/2014/main" id="{50A60AAA-959E-D44C-91E7-FB3D13FB37D2}"/>
              </a:ext>
            </a:extLst>
          </p:cNvPr>
          <p:cNvSpPr txBox="1"/>
          <p:nvPr/>
        </p:nvSpPr>
        <p:spPr>
          <a:xfrm>
            <a:off x="5417608" y="3454341"/>
            <a:ext cx="2202847"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コミュニティボードの更新</a:t>
            </a:r>
          </a:p>
        </p:txBody>
      </p:sp>
      <p:sp>
        <p:nvSpPr>
          <p:cNvPr id="37" name="テキスト ボックス 36">
            <a:extLst>
              <a:ext uri="{FF2B5EF4-FFF2-40B4-BE49-F238E27FC236}">
                <a16:creationId xmlns:a16="http://schemas.microsoft.com/office/drawing/2014/main" id="{A8B872F8-CB19-6C40-A0D5-2CD91CD51350}"/>
              </a:ext>
            </a:extLst>
          </p:cNvPr>
          <p:cNvSpPr txBox="1"/>
          <p:nvPr/>
        </p:nvSpPr>
        <p:spPr>
          <a:xfrm>
            <a:off x="5636640" y="3898317"/>
            <a:ext cx="1764782"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顧客情報の入力</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整理</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9A1EF705-AF77-6447-A302-A92D7B75FBAD}"/>
              </a:ext>
            </a:extLst>
          </p:cNvPr>
          <p:cNvSpPr txBox="1"/>
          <p:nvPr/>
        </p:nvSpPr>
        <p:spPr>
          <a:xfrm>
            <a:off x="3365181" y="4342291"/>
            <a:ext cx="867788"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顧客管理</a:t>
            </a:r>
          </a:p>
        </p:txBody>
      </p:sp>
      <p:sp>
        <p:nvSpPr>
          <p:cNvPr id="39" name="テキスト ボックス 38">
            <a:extLst>
              <a:ext uri="{FF2B5EF4-FFF2-40B4-BE49-F238E27FC236}">
                <a16:creationId xmlns:a16="http://schemas.microsoft.com/office/drawing/2014/main" id="{C8F90A92-1260-754C-9A93-640F886422C3}"/>
              </a:ext>
            </a:extLst>
          </p:cNvPr>
          <p:cNvSpPr txBox="1"/>
          <p:nvPr/>
        </p:nvSpPr>
        <p:spPr>
          <a:xfrm>
            <a:off x="5250724" y="4342291"/>
            <a:ext cx="253661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空き会議室のスケジュール管理</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0" name="テキスト ボックス 39">
            <a:extLst>
              <a:ext uri="{FF2B5EF4-FFF2-40B4-BE49-F238E27FC236}">
                <a16:creationId xmlns:a16="http://schemas.microsoft.com/office/drawing/2014/main" id="{027E4347-05BA-2D4D-B7F9-2F8A1D6E6ECE}"/>
              </a:ext>
            </a:extLst>
          </p:cNvPr>
          <p:cNvSpPr txBox="1"/>
          <p:nvPr/>
        </p:nvSpPr>
        <p:spPr>
          <a:xfrm>
            <a:off x="5334174" y="4786265"/>
            <a:ext cx="2369731"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会員向け</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イベント情報の配信</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1831A8F2-DF60-F048-ADCA-7DFBBF0CE516}"/>
              </a:ext>
            </a:extLst>
          </p:cNvPr>
          <p:cNvSpPr txBox="1"/>
          <p:nvPr/>
        </p:nvSpPr>
        <p:spPr>
          <a:xfrm>
            <a:off x="6087743" y="5230240"/>
            <a:ext cx="86257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清掃業務</a:t>
            </a:r>
          </a:p>
        </p:txBody>
      </p:sp>
      <p:sp>
        <p:nvSpPr>
          <p:cNvPr id="42" name="テキスト ボックス 41">
            <a:extLst>
              <a:ext uri="{FF2B5EF4-FFF2-40B4-BE49-F238E27FC236}">
                <a16:creationId xmlns:a16="http://schemas.microsoft.com/office/drawing/2014/main" id="{D524B473-CD33-994F-B0D9-1C0A60C1766C}"/>
              </a:ext>
            </a:extLst>
          </p:cNvPr>
          <p:cNvSpPr txBox="1"/>
          <p:nvPr/>
        </p:nvSpPr>
        <p:spPr>
          <a:xfrm>
            <a:off x="3532062" y="5674214"/>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事務</a:t>
            </a:r>
          </a:p>
        </p:txBody>
      </p:sp>
      <p:sp>
        <p:nvSpPr>
          <p:cNvPr id="43" name="テキスト ボックス 42">
            <a:extLst>
              <a:ext uri="{FF2B5EF4-FFF2-40B4-BE49-F238E27FC236}">
                <a16:creationId xmlns:a16="http://schemas.microsoft.com/office/drawing/2014/main" id="{7ADFDCBA-8063-1D40-8091-FD7346402F23}"/>
              </a:ext>
            </a:extLst>
          </p:cNvPr>
          <p:cNvSpPr txBox="1"/>
          <p:nvPr/>
        </p:nvSpPr>
        <p:spPr>
          <a:xfrm>
            <a:off x="5834812" y="5674214"/>
            <a:ext cx="1368436"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運営報告書作成</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B7531BFE-0DA3-B14A-96CC-56466E3B6123}"/>
              </a:ext>
            </a:extLst>
          </p:cNvPr>
          <p:cNvSpPr txBox="1"/>
          <p:nvPr/>
        </p:nvSpPr>
        <p:spPr>
          <a:xfrm>
            <a:off x="642730" y="5008243"/>
            <a:ext cx="1696986"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バックオフィス業務</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5" name="テキスト ボックス 44">
            <a:extLst>
              <a:ext uri="{FF2B5EF4-FFF2-40B4-BE49-F238E27FC236}">
                <a16:creationId xmlns:a16="http://schemas.microsoft.com/office/drawing/2014/main" id="{68F3EA33-B542-0B46-A3A9-4CF604EABEAD}"/>
              </a:ext>
            </a:extLst>
          </p:cNvPr>
          <p:cNvSpPr txBox="1"/>
          <p:nvPr/>
        </p:nvSpPr>
        <p:spPr>
          <a:xfrm>
            <a:off x="5670539" y="6118188"/>
            <a:ext cx="1696986"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会員費用の請求業務</a:t>
            </a:r>
          </a:p>
        </p:txBody>
      </p:sp>
      <p:sp>
        <p:nvSpPr>
          <p:cNvPr id="46" name="テキスト ボックス 45">
            <a:extLst>
              <a:ext uri="{FF2B5EF4-FFF2-40B4-BE49-F238E27FC236}">
                <a16:creationId xmlns:a16="http://schemas.microsoft.com/office/drawing/2014/main" id="{73D494EE-F08E-D044-957E-E0A10B4ABB15}"/>
              </a:ext>
            </a:extLst>
          </p:cNvPr>
          <p:cNvSpPr txBox="1"/>
          <p:nvPr/>
        </p:nvSpPr>
        <p:spPr>
          <a:xfrm>
            <a:off x="8580663" y="1246057"/>
            <a:ext cx="492443"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毎週</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AEE7DB7C-99BC-D245-8B00-FDC7F2E2E086}"/>
              </a:ext>
            </a:extLst>
          </p:cNvPr>
          <p:cNvSpPr txBox="1"/>
          <p:nvPr/>
        </p:nvSpPr>
        <p:spPr>
          <a:xfrm>
            <a:off x="8580662" y="1690031"/>
            <a:ext cx="492443"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C9803207-499F-B046-B111-140993C94E25}"/>
              </a:ext>
            </a:extLst>
          </p:cNvPr>
          <p:cNvSpPr txBox="1"/>
          <p:nvPr/>
        </p:nvSpPr>
        <p:spPr>
          <a:xfrm>
            <a:off x="8559870" y="2122418"/>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49" name="テキスト ボックス 48">
            <a:extLst>
              <a:ext uri="{FF2B5EF4-FFF2-40B4-BE49-F238E27FC236}">
                <a16:creationId xmlns:a16="http://schemas.microsoft.com/office/drawing/2014/main" id="{7D99132D-7D82-534D-A2F7-C1E84EE163CB}"/>
              </a:ext>
            </a:extLst>
          </p:cNvPr>
          <p:cNvSpPr txBox="1"/>
          <p:nvPr/>
        </p:nvSpPr>
        <p:spPr>
          <a:xfrm>
            <a:off x="8559869" y="2566393"/>
            <a:ext cx="53402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4B90888F-8A21-9B4E-84D4-86703F1C3F33}"/>
              </a:ext>
            </a:extLst>
          </p:cNvPr>
          <p:cNvSpPr txBox="1"/>
          <p:nvPr/>
        </p:nvSpPr>
        <p:spPr>
          <a:xfrm>
            <a:off x="8559870" y="3010367"/>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51" name="テキスト ボックス 50">
            <a:extLst>
              <a:ext uri="{FF2B5EF4-FFF2-40B4-BE49-F238E27FC236}">
                <a16:creationId xmlns:a16="http://schemas.microsoft.com/office/drawing/2014/main" id="{9207F350-D29F-7844-876B-D10D7FDB61C1}"/>
              </a:ext>
            </a:extLst>
          </p:cNvPr>
          <p:cNvSpPr txBox="1"/>
          <p:nvPr/>
        </p:nvSpPr>
        <p:spPr>
          <a:xfrm>
            <a:off x="8559870" y="3454341"/>
            <a:ext cx="534024" cy="300173"/>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毎週</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0EFB36AB-3614-6E47-AAD4-79AFD4DCF2A3}"/>
              </a:ext>
            </a:extLst>
          </p:cNvPr>
          <p:cNvSpPr txBox="1"/>
          <p:nvPr/>
        </p:nvSpPr>
        <p:spPr>
          <a:xfrm>
            <a:off x="8559870" y="3898317"/>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53" name="テキスト ボックス 52">
            <a:extLst>
              <a:ext uri="{FF2B5EF4-FFF2-40B4-BE49-F238E27FC236}">
                <a16:creationId xmlns:a16="http://schemas.microsoft.com/office/drawing/2014/main" id="{B19F3696-DB27-1D46-946A-F6F50E5EE60A}"/>
              </a:ext>
            </a:extLst>
          </p:cNvPr>
          <p:cNvSpPr txBox="1"/>
          <p:nvPr/>
        </p:nvSpPr>
        <p:spPr>
          <a:xfrm>
            <a:off x="8559870" y="4342291"/>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54" name="テキスト ボックス 53">
            <a:extLst>
              <a:ext uri="{FF2B5EF4-FFF2-40B4-BE49-F238E27FC236}">
                <a16:creationId xmlns:a16="http://schemas.microsoft.com/office/drawing/2014/main" id="{956858D0-44C2-AC4B-A2B2-20D17F612E20}"/>
              </a:ext>
            </a:extLst>
          </p:cNvPr>
          <p:cNvSpPr txBox="1"/>
          <p:nvPr/>
        </p:nvSpPr>
        <p:spPr>
          <a:xfrm>
            <a:off x="8559870" y="4786265"/>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毎月</a:t>
            </a:r>
          </a:p>
        </p:txBody>
      </p:sp>
      <p:sp>
        <p:nvSpPr>
          <p:cNvPr id="55" name="テキスト ボックス 54">
            <a:extLst>
              <a:ext uri="{FF2B5EF4-FFF2-40B4-BE49-F238E27FC236}">
                <a16:creationId xmlns:a16="http://schemas.microsoft.com/office/drawing/2014/main" id="{B318A5F1-5A36-8E40-87E8-D2E06C3A7FF0}"/>
              </a:ext>
            </a:extLst>
          </p:cNvPr>
          <p:cNvSpPr txBox="1"/>
          <p:nvPr/>
        </p:nvSpPr>
        <p:spPr>
          <a:xfrm>
            <a:off x="8559870" y="5230240"/>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毎日</a:t>
            </a:r>
          </a:p>
        </p:txBody>
      </p:sp>
      <p:sp>
        <p:nvSpPr>
          <p:cNvPr id="56" name="テキスト ボックス 55">
            <a:extLst>
              <a:ext uri="{FF2B5EF4-FFF2-40B4-BE49-F238E27FC236}">
                <a16:creationId xmlns:a16="http://schemas.microsoft.com/office/drawing/2014/main" id="{1812BFE3-F922-A041-A617-A6F3807C5DCD}"/>
              </a:ext>
            </a:extLst>
          </p:cNvPr>
          <p:cNvSpPr txBox="1"/>
          <p:nvPr/>
        </p:nvSpPr>
        <p:spPr>
          <a:xfrm>
            <a:off x="8559870" y="5674214"/>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毎週</a:t>
            </a:r>
          </a:p>
        </p:txBody>
      </p:sp>
      <p:sp>
        <p:nvSpPr>
          <p:cNvPr id="57" name="テキスト ボックス 56">
            <a:extLst>
              <a:ext uri="{FF2B5EF4-FFF2-40B4-BE49-F238E27FC236}">
                <a16:creationId xmlns:a16="http://schemas.microsoft.com/office/drawing/2014/main" id="{40161333-1A17-5046-88DF-91F430DC370B}"/>
              </a:ext>
            </a:extLst>
          </p:cNvPr>
          <p:cNvSpPr txBox="1"/>
          <p:nvPr/>
        </p:nvSpPr>
        <p:spPr>
          <a:xfrm>
            <a:off x="8559870" y="6118188"/>
            <a:ext cx="534024" cy="300173"/>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毎月</a:t>
            </a:r>
          </a:p>
        </p:txBody>
      </p:sp>
    </p:spTree>
    <p:extLst>
      <p:ext uri="{BB962C8B-B14F-4D97-AF65-F5344CB8AC3E}">
        <p14:creationId xmlns:p14="http://schemas.microsoft.com/office/powerpoint/2010/main" val="1730791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2058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50_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業務フロー図</a:t>
            </a:r>
          </a:p>
        </p:txBody>
      </p:sp>
      <p:sp>
        <p:nvSpPr>
          <p:cNvPr id="3" name="フローチャート: 磁気ディスク 2">
            <a:extLst>
              <a:ext uri="{FF2B5EF4-FFF2-40B4-BE49-F238E27FC236}">
                <a16:creationId xmlns:a16="http://schemas.microsoft.com/office/drawing/2014/main" id="{E4CB4BF6-66F6-D845-A651-D3FB24977666}"/>
              </a:ext>
            </a:extLst>
          </p:cNvPr>
          <p:cNvSpPr/>
          <p:nvPr/>
        </p:nvSpPr>
        <p:spPr>
          <a:xfrm>
            <a:off x="4790222" y="6451742"/>
            <a:ext cx="402082" cy="176960"/>
          </a:xfrm>
          <a:prstGeom prst="flowChartMagneticDisk">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フローチャート: 判断 4">
            <a:extLst>
              <a:ext uri="{FF2B5EF4-FFF2-40B4-BE49-F238E27FC236}">
                <a16:creationId xmlns:a16="http://schemas.microsoft.com/office/drawing/2014/main" id="{9EC09A9D-C0CE-2648-B863-D2091669EDA6}"/>
              </a:ext>
            </a:extLst>
          </p:cNvPr>
          <p:cNvSpPr/>
          <p:nvPr/>
        </p:nvSpPr>
        <p:spPr>
          <a:xfrm>
            <a:off x="3614667" y="6439795"/>
            <a:ext cx="568277" cy="188908"/>
          </a:xfrm>
          <a:prstGeom prst="flowChartDecision">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A38004A5-6F70-1D42-AC9E-5C5896664118}"/>
              </a:ext>
            </a:extLst>
          </p:cNvPr>
          <p:cNvSpPr/>
          <p:nvPr/>
        </p:nvSpPr>
        <p:spPr>
          <a:xfrm>
            <a:off x="2016891" y="6451741"/>
            <a:ext cx="589776" cy="176961"/>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C6702717-8310-A443-83C3-4562F17F3C0A}"/>
              </a:ext>
            </a:extLst>
          </p:cNvPr>
          <p:cNvCxnSpPr/>
          <p:nvPr/>
        </p:nvCxnSpPr>
        <p:spPr>
          <a:xfrm>
            <a:off x="338962" y="1091982"/>
            <a:ext cx="922975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E08A097-78EB-D94B-9C06-1CCFDDE2C280}"/>
              </a:ext>
            </a:extLst>
          </p:cNvPr>
          <p:cNvCxnSpPr>
            <a:cxnSpLocks/>
          </p:cNvCxnSpPr>
          <p:nvPr/>
        </p:nvCxnSpPr>
        <p:spPr>
          <a:xfrm flipH="1">
            <a:off x="337288" y="3825337"/>
            <a:ext cx="9229753" cy="0"/>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55" name="直線コネクタ 54">
            <a:extLst>
              <a:ext uri="{FF2B5EF4-FFF2-40B4-BE49-F238E27FC236}">
                <a16:creationId xmlns:a16="http://schemas.microsoft.com/office/drawing/2014/main" id="{636EC6CD-5BEA-4349-85D7-16CCF8178023}"/>
              </a:ext>
            </a:extLst>
          </p:cNvPr>
          <p:cNvCxnSpPr/>
          <p:nvPr/>
        </p:nvCxnSpPr>
        <p:spPr>
          <a:xfrm>
            <a:off x="810637" y="687363"/>
            <a:ext cx="0" cy="560695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8" name="フローチャート: 端子 77">
            <a:extLst>
              <a:ext uri="{FF2B5EF4-FFF2-40B4-BE49-F238E27FC236}">
                <a16:creationId xmlns:a16="http://schemas.microsoft.com/office/drawing/2014/main" id="{D5D48B6E-8011-6F45-8306-1ABAB8EAFF9F}"/>
              </a:ext>
            </a:extLst>
          </p:cNvPr>
          <p:cNvSpPr/>
          <p:nvPr/>
        </p:nvSpPr>
        <p:spPr>
          <a:xfrm>
            <a:off x="524968" y="6443204"/>
            <a:ext cx="597534" cy="185498"/>
          </a:xfrm>
          <a:prstGeom prst="flowChartTermina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9" name="テキスト ボックス 78">
            <a:extLst>
              <a:ext uri="{FF2B5EF4-FFF2-40B4-BE49-F238E27FC236}">
                <a16:creationId xmlns:a16="http://schemas.microsoft.com/office/drawing/2014/main" id="{13234B59-DCA8-DA4A-AA7D-D40BDB30F6A6}"/>
              </a:ext>
            </a:extLst>
          </p:cNvPr>
          <p:cNvSpPr txBox="1"/>
          <p:nvPr/>
        </p:nvSpPr>
        <p:spPr>
          <a:xfrm>
            <a:off x="1176395" y="6412843"/>
            <a:ext cx="766555"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開始</a:t>
            </a: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終了</a:t>
            </a:r>
          </a:p>
        </p:txBody>
      </p:sp>
      <p:sp>
        <p:nvSpPr>
          <p:cNvPr id="80" name="テキスト ボックス 79">
            <a:extLst>
              <a:ext uri="{FF2B5EF4-FFF2-40B4-BE49-F238E27FC236}">
                <a16:creationId xmlns:a16="http://schemas.microsoft.com/office/drawing/2014/main" id="{490096C8-79A3-6942-B12D-9E6750B1B34A}"/>
              </a:ext>
            </a:extLst>
          </p:cNvPr>
          <p:cNvSpPr txBox="1"/>
          <p:nvPr/>
        </p:nvSpPr>
        <p:spPr>
          <a:xfrm>
            <a:off x="2660560" y="6412843"/>
            <a:ext cx="954107" cy="246221"/>
          </a:xfrm>
          <a:prstGeom prst="rect">
            <a:avLst/>
          </a:prstGeom>
          <a:noFill/>
        </p:spPr>
        <p:txBody>
          <a:bodyPr wrap="none" rtlCol="0" anchor="ctr">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行動（処理）</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1" name="テキスト ボックス 80">
            <a:extLst>
              <a:ext uri="{FF2B5EF4-FFF2-40B4-BE49-F238E27FC236}">
                <a16:creationId xmlns:a16="http://schemas.microsoft.com/office/drawing/2014/main" id="{60286EE2-D4BC-8E4E-926C-F8272BB809ED}"/>
              </a:ext>
            </a:extLst>
          </p:cNvPr>
          <p:cNvSpPr txBox="1"/>
          <p:nvPr/>
        </p:nvSpPr>
        <p:spPr>
          <a:xfrm>
            <a:off x="4266094" y="6412843"/>
            <a:ext cx="441146"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判断</a:t>
            </a:r>
          </a:p>
        </p:txBody>
      </p:sp>
      <p:sp>
        <p:nvSpPr>
          <p:cNvPr id="82" name="テキスト ボックス 81">
            <a:extLst>
              <a:ext uri="{FF2B5EF4-FFF2-40B4-BE49-F238E27FC236}">
                <a16:creationId xmlns:a16="http://schemas.microsoft.com/office/drawing/2014/main" id="{BE53EE13-4D7D-5749-8E97-14DB6180D25B}"/>
              </a:ext>
            </a:extLst>
          </p:cNvPr>
          <p:cNvSpPr txBox="1"/>
          <p:nvPr/>
        </p:nvSpPr>
        <p:spPr>
          <a:xfrm>
            <a:off x="5249904" y="6412843"/>
            <a:ext cx="697627" cy="246221"/>
          </a:xfrm>
          <a:prstGeom prst="rect">
            <a:avLst/>
          </a:prstGeom>
          <a:noFill/>
        </p:spPr>
        <p:txBody>
          <a:bodyPr wrap="none" rtlCol="0" anchor="ctr">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システム</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3" name="テキスト ボックス 82">
            <a:extLst>
              <a:ext uri="{FF2B5EF4-FFF2-40B4-BE49-F238E27FC236}">
                <a16:creationId xmlns:a16="http://schemas.microsoft.com/office/drawing/2014/main" id="{6835CA74-A477-3543-93B1-C1BD94F0E49F}"/>
              </a:ext>
            </a:extLst>
          </p:cNvPr>
          <p:cNvSpPr txBox="1"/>
          <p:nvPr/>
        </p:nvSpPr>
        <p:spPr>
          <a:xfrm>
            <a:off x="6610220" y="6412843"/>
            <a:ext cx="1210588"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業務やモノの流れ</a:t>
            </a:r>
          </a:p>
        </p:txBody>
      </p:sp>
      <p:sp>
        <p:nvSpPr>
          <p:cNvPr id="84" name="テキスト ボックス 83">
            <a:extLst>
              <a:ext uri="{FF2B5EF4-FFF2-40B4-BE49-F238E27FC236}">
                <a16:creationId xmlns:a16="http://schemas.microsoft.com/office/drawing/2014/main" id="{DF1E805E-E128-8A40-9DB6-E8EEDB3D7044}"/>
              </a:ext>
            </a:extLst>
          </p:cNvPr>
          <p:cNvSpPr txBox="1"/>
          <p:nvPr/>
        </p:nvSpPr>
        <p:spPr>
          <a:xfrm>
            <a:off x="8460289" y="6439794"/>
            <a:ext cx="954107" cy="246221"/>
          </a:xfrm>
          <a:prstGeom prst="rect">
            <a:avLst/>
          </a:prstGeom>
          <a:noFill/>
        </p:spPr>
        <p:txBody>
          <a:bodyPr wrap="none" rtlCol="0" anchor="ctr">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データの流れ</a:t>
            </a:r>
          </a:p>
        </p:txBody>
      </p:sp>
      <p:cxnSp>
        <p:nvCxnSpPr>
          <p:cNvPr id="85" name="直線矢印コネクタ 84">
            <a:extLst>
              <a:ext uri="{FF2B5EF4-FFF2-40B4-BE49-F238E27FC236}">
                <a16:creationId xmlns:a16="http://schemas.microsoft.com/office/drawing/2014/main" id="{EC96D115-447D-2C42-9AD6-C036B16F9940}"/>
              </a:ext>
            </a:extLst>
          </p:cNvPr>
          <p:cNvCxnSpPr>
            <a:cxnSpLocks/>
          </p:cNvCxnSpPr>
          <p:nvPr/>
        </p:nvCxnSpPr>
        <p:spPr>
          <a:xfrm>
            <a:off x="5973082" y="6535953"/>
            <a:ext cx="597534"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a:extLst>
              <a:ext uri="{FF2B5EF4-FFF2-40B4-BE49-F238E27FC236}">
                <a16:creationId xmlns:a16="http://schemas.microsoft.com/office/drawing/2014/main" id="{26B9181A-AF5E-F845-948C-73669DF2BB1B}"/>
              </a:ext>
            </a:extLst>
          </p:cNvPr>
          <p:cNvCxnSpPr>
            <a:cxnSpLocks/>
          </p:cNvCxnSpPr>
          <p:nvPr/>
        </p:nvCxnSpPr>
        <p:spPr>
          <a:xfrm>
            <a:off x="7851726" y="6562904"/>
            <a:ext cx="597534" cy="0"/>
          </a:xfrm>
          <a:prstGeom prst="straightConnector1">
            <a:avLst/>
          </a:prstGeom>
          <a:ln>
            <a:solidFill>
              <a:schemeClr val="tx1">
                <a:lumMod val="75000"/>
                <a:lumOff val="25000"/>
              </a:schemeClr>
            </a:solidFill>
            <a:prstDash val="sysDot"/>
            <a:tailEnd type="stealth" w="lg" len="lg"/>
          </a:ln>
          <a:effectLst/>
        </p:spPr>
        <p:style>
          <a:lnRef idx="2">
            <a:schemeClr val="accent1"/>
          </a:lnRef>
          <a:fillRef idx="0">
            <a:schemeClr val="accent1"/>
          </a:fillRef>
          <a:effectRef idx="1">
            <a:schemeClr val="accent1"/>
          </a:effectRef>
          <a:fontRef idx="minor">
            <a:schemeClr val="tx1"/>
          </a:fontRef>
        </p:style>
      </p:cxnSp>
      <p:sp>
        <p:nvSpPr>
          <p:cNvPr id="92" name="正方形/長方形 91">
            <a:extLst>
              <a:ext uri="{FF2B5EF4-FFF2-40B4-BE49-F238E27FC236}">
                <a16:creationId xmlns:a16="http://schemas.microsoft.com/office/drawing/2014/main" id="{BFA65F49-4083-2143-8CFA-080B15C56F5B}"/>
              </a:ext>
            </a:extLst>
          </p:cNvPr>
          <p:cNvSpPr/>
          <p:nvPr/>
        </p:nvSpPr>
        <p:spPr>
          <a:xfrm>
            <a:off x="337288" y="682812"/>
            <a:ext cx="9231425" cy="561150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28" name="正方形/長方形 27">
            <a:extLst>
              <a:ext uri="{FF2B5EF4-FFF2-40B4-BE49-F238E27FC236}">
                <a16:creationId xmlns:a16="http://schemas.microsoft.com/office/drawing/2014/main" id="{43EE6A7D-1166-E84D-8CF0-F54E80027796}"/>
              </a:ext>
            </a:extLst>
          </p:cNvPr>
          <p:cNvSpPr/>
          <p:nvPr/>
        </p:nvSpPr>
        <p:spPr>
          <a:xfrm>
            <a:off x="1052454" y="1773309"/>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655B7348-FCA0-0C47-97E0-D7D1E86B65A8}"/>
              </a:ext>
            </a:extLst>
          </p:cNvPr>
          <p:cNvSpPr txBox="1"/>
          <p:nvPr/>
        </p:nvSpPr>
        <p:spPr>
          <a:xfrm>
            <a:off x="1434865" y="1815357"/>
            <a:ext cx="492443"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発注</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78A4412A-6AEF-5643-AA8C-18AC0C9D1D07}"/>
              </a:ext>
            </a:extLst>
          </p:cNvPr>
          <p:cNvSpPr/>
          <p:nvPr/>
        </p:nvSpPr>
        <p:spPr>
          <a:xfrm>
            <a:off x="4554979" y="1765997"/>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2D596CE3-1B70-8D4B-BB01-A2D46CFC6642}"/>
              </a:ext>
            </a:extLst>
          </p:cNvPr>
          <p:cNvSpPr txBox="1"/>
          <p:nvPr/>
        </p:nvSpPr>
        <p:spPr>
          <a:xfrm>
            <a:off x="4629617" y="1808045"/>
            <a:ext cx="1107996"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受注内容確認</a:t>
            </a:r>
          </a:p>
        </p:txBody>
      </p:sp>
      <p:sp>
        <p:nvSpPr>
          <p:cNvPr id="32" name="フローチャート: 判断 31">
            <a:extLst>
              <a:ext uri="{FF2B5EF4-FFF2-40B4-BE49-F238E27FC236}">
                <a16:creationId xmlns:a16="http://schemas.microsoft.com/office/drawing/2014/main" id="{F5A21055-64DD-6A49-A63D-52CAE07CD740}"/>
              </a:ext>
            </a:extLst>
          </p:cNvPr>
          <p:cNvSpPr/>
          <p:nvPr/>
        </p:nvSpPr>
        <p:spPr>
          <a:xfrm>
            <a:off x="4546961" y="2553791"/>
            <a:ext cx="1273299" cy="509371"/>
          </a:xfrm>
          <a:prstGeom prst="flowChartDecision">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33" name="直線矢印コネクタ 32">
            <a:extLst>
              <a:ext uri="{FF2B5EF4-FFF2-40B4-BE49-F238E27FC236}">
                <a16:creationId xmlns:a16="http://schemas.microsoft.com/office/drawing/2014/main" id="{86534DF9-C395-C54A-9B49-4294A9383338}"/>
              </a:ext>
            </a:extLst>
          </p:cNvPr>
          <p:cNvCxnSpPr>
            <a:stCxn id="28" idx="3"/>
            <a:endCxn id="30" idx="1"/>
          </p:cNvCxnSpPr>
          <p:nvPr/>
        </p:nvCxnSpPr>
        <p:spPr>
          <a:xfrm flipV="1">
            <a:off x="2309718" y="1946546"/>
            <a:ext cx="2245261" cy="7312"/>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2CC4150C-9850-0847-A5C4-E7ACC102DAF6}"/>
              </a:ext>
            </a:extLst>
          </p:cNvPr>
          <p:cNvSpPr txBox="1"/>
          <p:nvPr/>
        </p:nvSpPr>
        <p:spPr>
          <a:xfrm>
            <a:off x="4687322" y="2681518"/>
            <a:ext cx="992579" cy="253916"/>
          </a:xfrm>
          <a:prstGeom prst="rect">
            <a:avLst/>
          </a:prstGeom>
          <a:noFill/>
        </p:spPr>
        <p:txBody>
          <a:bodyPr wrap="non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内容が正しい</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5" name="直線矢印コネクタ 34">
            <a:extLst>
              <a:ext uri="{FF2B5EF4-FFF2-40B4-BE49-F238E27FC236}">
                <a16:creationId xmlns:a16="http://schemas.microsoft.com/office/drawing/2014/main" id="{377CB395-71A4-A84E-BD05-360A2FBFFF05}"/>
              </a:ext>
            </a:extLst>
          </p:cNvPr>
          <p:cNvCxnSpPr>
            <a:cxnSpLocks/>
            <a:stCxn id="30" idx="2"/>
            <a:endCxn id="32" idx="0"/>
          </p:cNvCxnSpPr>
          <p:nvPr/>
        </p:nvCxnSpPr>
        <p:spPr>
          <a:xfrm>
            <a:off x="5183611" y="2127094"/>
            <a:ext cx="0" cy="426697"/>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6" name="正方形/長方形 35">
            <a:extLst>
              <a:ext uri="{FF2B5EF4-FFF2-40B4-BE49-F238E27FC236}">
                <a16:creationId xmlns:a16="http://schemas.microsoft.com/office/drawing/2014/main" id="{E631818D-004E-914E-AB0B-C87022535BC7}"/>
              </a:ext>
            </a:extLst>
          </p:cNvPr>
          <p:cNvSpPr/>
          <p:nvPr/>
        </p:nvSpPr>
        <p:spPr>
          <a:xfrm>
            <a:off x="2814184" y="2627928"/>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F94B2A91-A9F8-E64A-A81F-34E04612E7FA}"/>
              </a:ext>
            </a:extLst>
          </p:cNvPr>
          <p:cNvSpPr txBox="1"/>
          <p:nvPr/>
        </p:nvSpPr>
        <p:spPr>
          <a:xfrm>
            <a:off x="2965766" y="2669977"/>
            <a:ext cx="954107"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問い合わせ</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8" name="直線矢印コネクタ 37">
            <a:extLst>
              <a:ext uri="{FF2B5EF4-FFF2-40B4-BE49-F238E27FC236}">
                <a16:creationId xmlns:a16="http://schemas.microsoft.com/office/drawing/2014/main" id="{40C271A7-5171-E448-AA35-9788A208CE02}"/>
              </a:ext>
            </a:extLst>
          </p:cNvPr>
          <p:cNvCxnSpPr>
            <a:cxnSpLocks/>
          </p:cNvCxnSpPr>
          <p:nvPr/>
        </p:nvCxnSpPr>
        <p:spPr>
          <a:xfrm flipH="1">
            <a:off x="4100912" y="2808477"/>
            <a:ext cx="457584"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9" name="正方形/長方形 38">
            <a:extLst>
              <a:ext uri="{FF2B5EF4-FFF2-40B4-BE49-F238E27FC236}">
                <a16:creationId xmlns:a16="http://schemas.microsoft.com/office/drawing/2014/main" id="{E983E428-03E0-5444-9F65-105A110ABF30}"/>
              </a:ext>
            </a:extLst>
          </p:cNvPr>
          <p:cNvSpPr/>
          <p:nvPr/>
        </p:nvSpPr>
        <p:spPr>
          <a:xfrm>
            <a:off x="1049878" y="2625277"/>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40" name="テキスト ボックス 39">
            <a:extLst>
              <a:ext uri="{FF2B5EF4-FFF2-40B4-BE49-F238E27FC236}">
                <a16:creationId xmlns:a16="http://schemas.microsoft.com/office/drawing/2014/main" id="{07842123-3CA7-C549-99CE-75E5638B43D3}"/>
              </a:ext>
            </a:extLst>
          </p:cNvPr>
          <p:cNvSpPr txBox="1"/>
          <p:nvPr/>
        </p:nvSpPr>
        <p:spPr>
          <a:xfrm>
            <a:off x="1278406" y="2667326"/>
            <a:ext cx="800219"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内容修正</a:t>
            </a:r>
          </a:p>
        </p:txBody>
      </p:sp>
      <p:cxnSp>
        <p:nvCxnSpPr>
          <p:cNvPr id="41" name="直線矢印コネクタ 40">
            <a:extLst>
              <a:ext uri="{FF2B5EF4-FFF2-40B4-BE49-F238E27FC236}">
                <a16:creationId xmlns:a16="http://schemas.microsoft.com/office/drawing/2014/main" id="{E05A614C-BB54-D644-A870-5072308AC566}"/>
              </a:ext>
            </a:extLst>
          </p:cNvPr>
          <p:cNvCxnSpPr>
            <a:cxnSpLocks/>
            <a:stCxn id="36" idx="1"/>
            <a:endCxn id="39" idx="3"/>
          </p:cNvCxnSpPr>
          <p:nvPr/>
        </p:nvCxnSpPr>
        <p:spPr>
          <a:xfrm flipH="1" flipV="1">
            <a:off x="2307142" y="2805826"/>
            <a:ext cx="507042" cy="265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51E7B596-D0A4-A444-AF62-828226B3D5D4}"/>
              </a:ext>
            </a:extLst>
          </p:cNvPr>
          <p:cNvCxnSpPr>
            <a:cxnSpLocks/>
          </p:cNvCxnSpPr>
          <p:nvPr/>
        </p:nvCxnSpPr>
        <p:spPr>
          <a:xfrm>
            <a:off x="1681086" y="2400225"/>
            <a:ext cx="3104946" cy="0"/>
          </a:xfrm>
          <a:prstGeom prst="straightConnector1">
            <a:avLst/>
          </a:prstGeom>
          <a:ln>
            <a:solidFill>
              <a:schemeClr val="tx1">
                <a:lumMod val="75000"/>
                <a:lumOff val="2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3" name="直線矢印コネクタ 42">
            <a:extLst>
              <a:ext uri="{FF2B5EF4-FFF2-40B4-BE49-F238E27FC236}">
                <a16:creationId xmlns:a16="http://schemas.microsoft.com/office/drawing/2014/main" id="{ACD8E9CB-D358-D549-A5FA-5AC694F91580}"/>
              </a:ext>
            </a:extLst>
          </p:cNvPr>
          <p:cNvCxnSpPr>
            <a:cxnSpLocks/>
            <a:stCxn id="39" idx="0"/>
          </p:cNvCxnSpPr>
          <p:nvPr/>
        </p:nvCxnSpPr>
        <p:spPr>
          <a:xfrm flipV="1">
            <a:off x="1678510" y="2400225"/>
            <a:ext cx="0" cy="225052"/>
          </a:xfrm>
          <a:prstGeom prst="straightConnector1">
            <a:avLst/>
          </a:prstGeom>
          <a:ln>
            <a:solidFill>
              <a:schemeClr val="tx1">
                <a:lumMod val="75000"/>
                <a:lumOff val="2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BEFA0411-E49E-A54D-B59E-21CD32771ADB}"/>
              </a:ext>
            </a:extLst>
          </p:cNvPr>
          <p:cNvCxnSpPr>
            <a:cxnSpLocks/>
          </p:cNvCxnSpPr>
          <p:nvPr/>
        </p:nvCxnSpPr>
        <p:spPr>
          <a:xfrm flipH="1" flipV="1">
            <a:off x="4786032" y="2127092"/>
            <a:ext cx="1" cy="271809"/>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5" name="正方形/長方形 44">
            <a:extLst>
              <a:ext uri="{FF2B5EF4-FFF2-40B4-BE49-F238E27FC236}">
                <a16:creationId xmlns:a16="http://schemas.microsoft.com/office/drawing/2014/main" id="{A139F31F-19F6-6846-916E-CAEC50152964}"/>
              </a:ext>
            </a:extLst>
          </p:cNvPr>
          <p:cNvSpPr/>
          <p:nvPr/>
        </p:nvSpPr>
        <p:spPr>
          <a:xfrm>
            <a:off x="4554979" y="3330693"/>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C2E668A2-EA70-A545-8560-E8E5610D602C}"/>
              </a:ext>
            </a:extLst>
          </p:cNvPr>
          <p:cNvSpPr txBox="1"/>
          <p:nvPr/>
        </p:nvSpPr>
        <p:spPr>
          <a:xfrm>
            <a:off x="4629618" y="3372741"/>
            <a:ext cx="1107996"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受注内容確定</a:t>
            </a:r>
          </a:p>
        </p:txBody>
      </p:sp>
      <p:cxnSp>
        <p:nvCxnSpPr>
          <p:cNvPr id="47" name="直線矢印コネクタ 46">
            <a:extLst>
              <a:ext uri="{FF2B5EF4-FFF2-40B4-BE49-F238E27FC236}">
                <a16:creationId xmlns:a16="http://schemas.microsoft.com/office/drawing/2014/main" id="{89D3BC80-29CC-354D-B381-E4B245B0022F}"/>
              </a:ext>
            </a:extLst>
          </p:cNvPr>
          <p:cNvCxnSpPr>
            <a:cxnSpLocks/>
            <a:stCxn id="32" idx="2"/>
            <a:endCxn id="45" idx="0"/>
          </p:cNvCxnSpPr>
          <p:nvPr/>
        </p:nvCxnSpPr>
        <p:spPr>
          <a:xfrm>
            <a:off x="5183611" y="3063161"/>
            <a:ext cx="0" cy="267531"/>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48" name="グループ化 47">
            <a:extLst>
              <a:ext uri="{FF2B5EF4-FFF2-40B4-BE49-F238E27FC236}">
                <a16:creationId xmlns:a16="http://schemas.microsoft.com/office/drawing/2014/main" id="{654E5CC2-135E-194D-851C-1B6B8CEA390C}"/>
              </a:ext>
            </a:extLst>
          </p:cNvPr>
          <p:cNvGrpSpPr/>
          <p:nvPr/>
        </p:nvGrpSpPr>
        <p:grpSpPr>
          <a:xfrm>
            <a:off x="6302383" y="3334109"/>
            <a:ext cx="1261884" cy="361097"/>
            <a:chOff x="7687247" y="3894073"/>
            <a:chExt cx="1235010" cy="387873"/>
          </a:xfrm>
        </p:grpSpPr>
        <p:sp>
          <p:nvSpPr>
            <p:cNvPr id="49" name="正方形/長方形 48">
              <a:extLst>
                <a:ext uri="{FF2B5EF4-FFF2-40B4-BE49-F238E27FC236}">
                  <a16:creationId xmlns:a16="http://schemas.microsoft.com/office/drawing/2014/main" id="{EFCB278B-07CD-9A44-96B0-AE56B5FF0272}"/>
                </a:ext>
              </a:extLst>
            </p:cNvPr>
            <p:cNvSpPr/>
            <p:nvPr/>
          </p:nvSpPr>
          <p:spPr>
            <a:xfrm>
              <a:off x="7689501" y="3894073"/>
              <a:ext cx="1230488" cy="387873"/>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50" name="テキスト ボックス 49">
              <a:extLst>
                <a:ext uri="{FF2B5EF4-FFF2-40B4-BE49-F238E27FC236}">
                  <a16:creationId xmlns:a16="http://schemas.microsoft.com/office/drawing/2014/main" id="{1D18A185-C841-3D4E-8B32-03F2EDD63125}"/>
                </a:ext>
              </a:extLst>
            </p:cNvPr>
            <p:cNvSpPr txBox="1"/>
            <p:nvPr/>
          </p:nvSpPr>
          <p:spPr>
            <a:xfrm>
              <a:off x="7687247" y="3939239"/>
              <a:ext cx="1235010" cy="29753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内容確認・登録</a:t>
              </a:r>
            </a:p>
          </p:txBody>
        </p:sp>
      </p:grpSp>
      <p:grpSp>
        <p:nvGrpSpPr>
          <p:cNvPr id="51" name="グループ化 50">
            <a:extLst>
              <a:ext uri="{FF2B5EF4-FFF2-40B4-BE49-F238E27FC236}">
                <a16:creationId xmlns:a16="http://schemas.microsoft.com/office/drawing/2014/main" id="{363946C5-DDE4-EB40-941E-A4D5FFE4F403}"/>
              </a:ext>
            </a:extLst>
          </p:cNvPr>
          <p:cNvGrpSpPr/>
          <p:nvPr/>
        </p:nvGrpSpPr>
        <p:grpSpPr>
          <a:xfrm>
            <a:off x="6304686" y="4065089"/>
            <a:ext cx="1257264" cy="361097"/>
            <a:chOff x="7689501" y="3894073"/>
            <a:chExt cx="1230488" cy="387873"/>
          </a:xfrm>
        </p:grpSpPr>
        <p:sp>
          <p:nvSpPr>
            <p:cNvPr id="52" name="正方形/長方形 51">
              <a:extLst>
                <a:ext uri="{FF2B5EF4-FFF2-40B4-BE49-F238E27FC236}">
                  <a16:creationId xmlns:a16="http://schemas.microsoft.com/office/drawing/2014/main" id="{F9AC6C7D-BDB0-A444-8524-8B43776A0C21}"/>
                </a:ext>
              </a:extLst>
            </p:cNvPr>
            <p:cNvSpPr/>
            <p:nvPr/>
          </p:nvSpPr>
          <p:spPr>
            <a:xfrm>
              <a:off x="7689501" y="3894073"/>
              <a:ext cx="1230488" cy="387873"/>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53" name="テキスト ボックス 52">
              <a:extLst>
                <a:ext uri="{FF2B5EF4-FFF2-40B4-BE49-F238E27FC236}">
                  <a16:creationId xmlns:a16="http://schemas.microsoft.com/office/drawing/2014/main" id="{DB2FCCBE-03FC-F04C-8109-C7B4B3A05EAB}"/>
                </a:ext>
              </a:extLst>
            </p:cNvPr>
            <p:cNvSpPr txBox="1"/>
            <p:nvPr/>
          </p:nvSpPr>
          <p:spPr>
            <a:xfrm>
              <a:off x="7762552" y="3939239"/>
              <a:ext cx="1084399" cy="29753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ピックアップ</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54" name="グループ化 53">
            <a:extLst>
              <a:ext uri="{FF2B5EF4-FFF2-40B4-BE49-F238E27FC236}">
                <a16:creationId xmlns:a16="http://schemas.microsoft.com/office/drawing/2014/main" id="{40DC5601-93E4-FA4F-8A13-5A1E2E28BB8D}"/>
              </a:ext>
            </a:extLst>
          </p:cNvPr>
          <p:cNvGrpSpPr/>
          <p:nvPr/>
        </p:nvGrpSpPr>
        <p:grpSpPr>
          <a:xfrm>
            <a:off x="6304686" y="4643679"/>
            <a:ext cx="1257264" cy="361097"/>
            <a:chOff x="7689501" y="3894073"/>
            <a:chExt cx="1230488" cy="387873"/>
          </a:xfrm>
        </p:grpSpPr>
        <p:sp>
          <p:nvSpPr>
            <p:cNvPr id="60" name="正方形/長方形 59">
              <a:extLst>
                <a:ext uri="{FF2B5EF4-FFF2-40B4-BE49-F238E27FC236}">
                  <a16:creationId xmlns:a16="http://schemas.microsoft.com/office/drawing/2014/main" id="{D2FAC73F-32CD-BA4F-A762-5F5AD2BCFC6E}"/>
                </a:ext>
              </a:extLst>
            </p:cNvPr>
            <p:cNvSpPr/>
            <p:nvPr/>
          </p:nvSpPr>
          <p:spPr>
            <a:xfrm>
              <a:off x="7689501" y="3894073"/>
              <a:ext cx="1230488" cy="387873"/>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61" name="テキスト ボックス 60">
              <a:extLst>
                <a:ext uri="{FF2B5EF4-FFF2-40B4-BE49-F238E27FC236}">
                  <a16:creationId xmlns:a16="http://schemas.microsoft.com/office/drawing/2014/main" id="{F476BC6D-497B-2B4A-9C57-07D0378CC540}"/>
                </a:ext>
              </a:extLst>
            </p:cNvPr>
            <p:cNvSpPr txBox="1"/>
            <p:nvPr/>
          </p:nvSpPr>
          <p:spPr>
            <a:xfrm>
              <a:off x="8063773" y="3939239"/>
              <a:ext cx="481955" cy="29753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発送</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62" name="直線矢印コネクタ 61">
            <a:extLst>
              <a:ext uri="{FF2B5EF4-FFF2-40B4-BE49-F238E27FC236}">
                <a16:creationId xmlns:a16="http://schemas.microsoft.com/office/drawing/2014/main" id="{19591FDE-50E0-3041-B41E-42A338020390}"/>
              </a:ext>
            </a:extLst>
          </p:cNvPr>
          <p:cNvCxnSpPr>
            <a:cxnSpLocks/>
          </p:cNvCxnSpPr>
          <p:nvPr/>
        </p:nvCxnSpPr>
        <p:spPr>
          <a:xfrm>
            <a:off x="5812243" y="3511242"/>
            <a:ext cx="492445" cy="3417"/>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63" name="直線矢印コネクタ 62">
            <a:extLst>
              <a:ext uri="{FF2B5EF4-FFF2-40B4-BE49-F238E27FC236}">
                <a16:creationId xmlns:a16="http://schemas.microsoft.com/office/drawing/2014/main" id="{60593D9F-54EE-E943-A88F-7B6EAF9363F6}"/>
              </a:ext>
            </a:extLst>
          </p:cNvPr>
          <p:cNvCxnSpPr>
            <a:cxnSpLocks/>
            <a:stCxn id="49" idx="2"/>
            <a:endCxn id="52" idx="0"/>
          </p:cNvCxnSpPr>
          <p:nvPr/>
        </p:nvCxnSpPr>
        <p:spPr>
          <a:xfrm flipH="1">
            <a:off x="6933318" y="3695207"/>
            <a:ext cx="1" cy="369883"/>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64" name="正方形/長方形 63">
            <a:extLst>
              <a:ext uri="{FF2B5EF4-FFF2-40B4-BE49-F238E27FC236}">
                <a16:creationId xmlns:a16="http://schemas.microsoft.com/office/drawing/2014/main" id="{A835B304-3449-1E45-AF46-43E72AC4B62E}"/>
              </a:ext>
            </a:extLst>
          </p:cNvPr>
          <p:cNvSpPr/>
          <p:nvPr/>
        </p:nvSpPr>
        <p:spPr>
          <a:xfrm>
            <a:off x="1043566" y="4649020"/>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65" name="テキスト ボックス 64">
            <a:extLst>
              <a:ext uri="{FF2B5EF4-FFF2-40B4-BE49-F238E27FC236}">
                <a16:creationId xmlns:a16="http://schemas.microsoft.com/office/drawing/2014/main" id="{B4717364-3C0F-F247-AD08-8AD58DB5257E}"/>
              </a:ext>
            </a:extLst>
          </p:cNvPr>
          <p:cNvSpPr txBox="1"/>
          <p:nvPr/>
        </p:nvSpPr>
        <p:spPr>
          <a:xfrm>
            <a:off x="1272094" y="4691069"/>
            <a:ext cx="800219"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受け取り</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6" name="直線矢印コネクタ 65">
            <a:extLst>
              <a:ext uri="{FF2B5EF4-FFF2-40B4-BE49-F238E27FC236}">
                <a16:creationId xmlns:a16="http://schemas.microsoft.com/office/drawing/2014/main" id="{CD376FFF-FCC0-1D44-9C45-E9E5E97EEBCD}"/>
              </a:ext>
            </a:extLst>
          </p:cNvPr>
          <p:cNvCxnSpPr>
            <a:cxnSpLocks/>
            <a:stCxn id="60" idx="1"/>
            <a:endCxn id="64" idx="3"/>
          </p:cNvCxnSpPr>
          <p:nvPr/>
        </p:nvCxnSpPr>
        <p:spPr>
          <a:xfrm flipH="1">
            <a:off x="2300829" y="4824228"/>
            <a:ext cx="4003857" cy="5341"/>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67" name="直線矢印コネクタ 66">
            <a:extLst>
              <a:ext uri="{FF2B5EF4-FFF2-40B4-BE49-F238E27FC236}">
                <a16:creationId xmlns:a16="http://schemas.microsoft.com/office/drawing/2014/main" id="{8F40AEF0-100D-624C-93C1-1F2722A2709A}"/>
              </a:ext>
            </a:extLst>
          </p:cNvPr>
          <p:cNvCxnSpPr>
            <a:cxnSpLocks/>
            <a:stCxn id="52" idx="2"/>
            <a:endCxn id="60" idx="0"/>
          </p:cNvCxnSpPr>
          <p:nvPr/>
        </p:nvCxnSpPr>
        <p:spPr>
          <a:xfrm>
            <a:off x="6933318" y="4426186"/>
            <a:ext cx="0" cy="217493"/>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C9ED9E77-0AB4-2044-BB7C-6636142EC5AB}"/>
              </a:ext>
            </a:extLst>
          </p:cNvPr>
          <p:cNvSpPr txBox="1"/>
          <p:nvPr/>
        </p:nvSpPr>
        <p:spPr>
          <a:xfrm>
            <a:off x="5271822" y="2984159"/>
            <a:ext cx="492443" cy="338554"/>
          </a:xfrm>
          <a:prstGeom prst="rect">
            <a:avLst/>
          </a:prstGeom>
          <a:noFill/>
        </p:spPr>
        <p:txBody>
          <a:bodyPr wrap="none" rtlCol="0" anchor="ctr">
            <a:spAutoFit/>
          </a:bodyPr>
          <a:lstStyle/>
          <a:p>
            <a:r>
              <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rPr>
              <a:t>Yes</a:t>
            </a:r>
          </a:p>
          <a:p>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正しい</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52099C8C-4333-5F45-B44C-39D481D20DA4}"/>
              </a:ext>
            </a:extLst>
          </p:cNvPr>
          <p:cNvSpPr txBox="1"/>
          <p:nvPr/>
        </p:nvSpPr>
        <p:spPr>
          <a:xfrm>
            <a:off x="4116093" y="2889253"/>
            <a:ext cx="697627" cy="338554"/>
          </a:xfrm>
          <a:prstGeom prst="rect">
            <a:avLst/>
          </a:prstGeom>
          <a:noFill/>
        </p:spPr>
        <p:txBody>
          <a:bodyPr wrap="none" rtlCol="0" anchor="ctr">
            <a:spAutoFit/>
          </a:bodyPr>
          <a:lstStyle/>
          <a:p>
            <a:pPr algn="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NO</a:t>
            </a:r>
          </a:p>
          <a:p>
            <a:pPr algn="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不備がある</a:t>
            </a:r>
            <a:endParaRPr kumimoji="1" lang="en-US" altLang="ja-JP" sz="800" dirty="0">
              <a:solidFill>
                <a:schemeClr val="tx1">
                  <a:lumMod val="75000"/>
                  <a:lumOff val="25000"/>
                </a:schemeClr>
              </a:solidFill>
              <a:latin typeface="Meiryo" panose="020B0604030504040204" pitchFamily="34" charset="-128"/>
              <a:ea typeface="Meiryo" panose="020B0604030504040204" pitchFamily="34" charset="-128"/>
            </a:endParaRPr>
          </a:p>
        </p:txBody>
      </p:sp>
      <p:grpSp>
        <p:nvGrpSpPr>
          <p:cNvPr id="70" name="グループ化 69">
            <a:extLst>
              <a:ext uri="{FF2B5EF4-FFF2-40B4-BE49-F238E27FC236}">
                <a16:creationId xmlns:a16="http://schemas.microsoft.com/office/drawing/2014/main" id="{7E05ABF3-0083-A743-8819-57BC5A992C77}"/>
              </a:ext>
            </a:extLst>
          </p:cNvPr>
          <p:cNvGrpSpPr/>
          <p:nvPr/>
        </p:nvGrpSpPr>
        <p:grpSpPr>
          <a:xfrm>
            <a:off x="8055629" y="3182015"/>
            <a:ext cx="1261884" cy="570355"/>
            <a:chOff x="8016715" y="3023018"/>
            <a:chExt cx="1235010" cy="612648"/>
          </a:xfrm>
        </p:grpSpPr>
        <p:sp>
          <p:nvSpPr>
            <p:cNvPr id="71" name="フローチャート: 磁気ディスク 70">
              <a:extLst>
                <a:ext uri="{FF2B5EF4-FFF2-40B4-BE49-F238E27FC236}">
                  <a16:creationId xmlns:a16="http://schemas.microsoft.com/office/drawing/2014/main" id="{A7C533D6-1A71-AD40-A0B9-7A67EBB47B7E}"/>
                </a:ext>
              </a:extLst>
            </p:cNvPr>
            <p:cNvSpPr/>
            <p:nvPr/>
          </p:nvSpPr>
          <p:spPr>
            <a:xfrm>
              <a:off x="8018074" y="3023018"/>
              <a:ext cx="1232292" cy="612648"/>
            </a:xfrm>
            <a:prstGeom prst="flowChartMagneticDisk">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2" name="テキスト ボックス 71">
              <a:extLst>
                <a:ext uri="{FF2B5EF4-FFF2-40B4-BE49-F238E27FC236}">
                  <a16:creationId xmlns:a16="http://schemas.microsoft.com/office/drawing/2014/main" id="{A821CB11-7715-8947-99C6-57F7599D0406}"/>
                </a:ext>
              </a:extLst>
            </p:cNvPr>
            <p:cNvSpPr txBox="1"/>
            <p:nvPr/>
          </p:nvSpPr>
          <p:spPr>
            <a:xfrm>
              <a:off x="8016715" y="3277364"/>
              <a:ext cx="1235010" cy="272744"/>
            </a:xfrm>
            <a:prstGeom prst="rect">
              <a:avLst/>
            </a:prstGeom>
            <a:noFill/>
          </p:spPr>
          <p:txBody>
            <a:bodyPr wrap="none" rtlCol="0" anchor="ctr">
              <a:spAutoFit/>
            </a:bodyPr>
            <a:lstStyle/>
            <a:p>
              <a:pPr algn="ctr"/>
              <a:r>
                <a:rPr lang="ja-JP" altLang="en-US" sz="1050" dirty="0">
                  <a:solidFill>
                    <a:schemeClr val="tx1">
                      <a:lumMod val="75000"/>
                      <a:lumOff val="25000"/>
                    </a:schemeClr>
                  </a:solidFill>
                  <a:latin typeface="Meiryo" panose="020B0604030504040204" pitchFamily="34" charset="-128"/>
                  <a:ea typeface="Meiryo" panose="020B0604030504040204" pitchFamily="34" charset="-128"/>
                </a:rPr>
                <a:t>販売管理システム</a:t>
              </a:r>
              <a:endParaRPr kumimoji="1" lang="ja-JP" altLang="en-US" sz="105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73" name="直線矢印コネクタ 72">
            <a:extLst>
              <a:ext uri="{FF2B5EF4-FFF2-40B4-BE49-F238E27FC236}">
                <a16:creationId xmlns:a16="http://schemas.microsoft.com/office/drawing/2014/main" id="{B8B1D565-7A38-5448-9BA9-24B337A4BED5}"/>
              </a:ext>
            </a:extLst>
          </p:cNvPr>
          <p:cNvCxnSpPr>
            <a:cxnSpLocks/>
          </p:cNvCxnSpPr>
          <p:nvPr/>
        </p:nvCxnSpPr>
        <p:spPr>
          <a:xfrm>
            <a:off x="7568942" y="3511242"/>
            <a:ext cx="457841" cy="3417"/>
          </a:xfrm>
          <a:prstGeom prst="straightConnector1">
            <a:avLst/>
          </a:prstGeom>
          <a:ln>
            <a:solidFill>
              <a:schemeClr val="tx1">
                <a:lumMod val="75000"/>
                <a:lumOff val="25000"/>
              </a:schemeClr>
            </a:solidFill>
            <a:prstDash val="sysDot"/>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74" name="グループ化 73">
            <a:extLst>
              <a:ext uri="{FF2B5EF4-FFF2-40B4-BE49-F238E27FC236}">
                <a16:creationId xmlns:a16="http://schemas.microsoft.com/office/drawing/2014/main" id="{D516C91E-7225-5B40-A482-CD8BC0C49D75}"/>
              </a:ext>
            </a:extLst>
          </p:cNvPr>
          <p:cNvGrpSpPr/>
          <p:nvPr/>
        </p:nvGrpSpPr>
        <p:grpSpPr>
          <a:xfrm>
            <a:off x="1058935" y="1238919"/>
            <a:ext cx="1241895" cy="351275"/>
            <a:chOff x="1142685" y="935839"/>
            <a:chExt cx="1215446" cy="377322"/>
          </a:xfrm>
        </p:grpSpPr>
        <p:sp>
          <p:nvSpPr>
            <p:cNvPr id="75" name="フローチャート: 端子 74">
              <a:extLst>
                <a:ext uri="{FF2B5EF4-FFF2-40B4-BE49-F238E27FC236}">
                  <a16:creationId xmlns:a16="http://schemas.microsoft.com/office/drawing/2014/main" id="{3F91A127-EBBF-8A41-AD00-54CCC857B40D}"/>
                </a:ext>
              </a:extLst>
            </p:cNvPr>
            <p:cNvSpPr/>
            <p:nvPr/>
          </p:nvSpPr>
          <p:spPr>
            <a:xfrm>
              <a:off x="1142685" y="935839"/>
              <a:ext cx="1215446" cy="377322"/>
            </a:xfrm>
            <a:prstGeom prst="flowChartTermina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03A92F72-93EF-7A47-973E-BAB942A6B50A}"/>
                </a:ext>
              </a:extLst>
            </p:cNvPr>
            <p:cNvSpPr txBox="1"/>
            <p:nvPr/>
          </p:nvSpPr>
          <p:spPr>
            <a:xfrm>
              <a:off x="1509431" y="975731"/>
              <a:ext cx="481955" cy="297538"/>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開始</a:t>
              </a:r>
            </a:p>
          </p:txBody>
        </p:sp>
      </p:grpSp>
      <p:sp>
        <p:nvSpPr>
          <p:cNvPr id="77" name="正方形/長方形 76">
            <a:extLst>
              <a:ext uri="{FF2B5EF4-FFF2-40B4-BE49-F238E27FC236}">
                <a16:creationId xmlns:a16="http://schemas.microsoft.com/office/drawing/2014/main" id="{773FCF99-15AA-014A-B748-51B7A0F8A5C4}"/>
              </a:ext>
            </a:extLst>
          </p:cNvPr>
          <p:cNvSpPr/>
          <p:nvPr/>
        </p:nvSpPr>
        <p:spPr>
          <a:xfrm>
            <a:off x="1040362" y="5226859"/>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87" name="テキスト ボックス 86">
            <a:extLst>
              <a:ext uri="{FF2B5EF4-FFF2-40B4-BE49-F238E27FC236}">
                <a16:creationId xmlns:a16="http://schemas.microsoft.com/office/drawing/2014/main" id="{3AB85D1F-732B-3043-9FDB-75F8C8638BE8}"/>
              </a:ext>
            </a:extLst>
          </p:cNvPr>
          <p:cNvSpPr txBox="1"/>
          <p:nvPr/>
        </p:nvSpPr>
        <p:spPr>
          <a:xfrm>
            <a:off x="1115003" y="5268909"/>
            <a:ext cx="1107996"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受け取り報告</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8" name="直線矢印コネクタ 87">
            <a:extLst>
              <a:ext uri="{FF2B5EF4-FFF2-40B4-BE49-F238E27FC236}">
                <a16:creationId xmlns:a16="http://schemas.microsoft.com/office/drawing/2014/main" id="{A1E467BB-4CCE-B14A-BF2C-45785B5F6DB1}"/>
              </a:ext>
            </a:extLst>
          </p:cNvPr>
          <p:cNvCxnSpPr>
            <a:cxnSpLocks/>
            <a:stCxn id="64" idx="2"/>
            <a:endCxn id="77" idx="0"/>
          </p:cNvCxnSpPr>
          <p:nvPr/>
        </p:nvCxnSpPr>
        <p:spPr>
          <a:xfrm flipH="1">
            <a:off x="1668994" y="5010117"/>
            <a:ext cx="3203" cy="216742"/>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89" name="正方形/長方形 88">
            <a:extLst>
              <a:ext uri="{FF2B5EF4-FFF2-40B4-BE49-F238E27FC236}">
                <a16:creationId xmlns:a16="http://schemas.microsoft.com/office/drawing/2014/main" id="{31E2A4B9-C7EC-6146-B8C7-1DFACE114697}"/>
              </a:ext>
            </a:extLst>
          </p:cNvPr>
          <p:cNvSpPr/>
          <p:nvPr/>
        </p:nvSpPr>
        <p:spPr>
          <a:xfrm>
            <a:off x="2812716" y="5226859"/>
            <a:ext cx="1257264" cy="361097"/>
          </a:xfrm>
          <a:prstGeom prst="rect">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latin typeface="Meiryo" panose="020B0604030504040204" pitchFamily="34" charset="-128"/>
              <a:ea typeface="Meiryo" panose="020B0604030504040204" pitchFamily="34" charset="-128"/>
            </a:endParaRPr>
          </a:p>
        </p:txBody>
      </p:sp>
      <p:sp>
        <p:nvSpPr>
          <p:cNvPr id="90" name="テキスト ボックス 89">
            <a:extLst>
              <a:ext uri="{FF2B5EF4-FFF2-40B4-BE49-F238E27FC236}">
                <a16:creationId xmlns:a16="http://schemas.microsoft.com/office/drawing/2014/main" id="{30D47A4E-DFA1-1B4F-8E8B-C50A8C578DF0}"/>
              </a:ext>
            </a:extLst>
          </p:cNvPr>
          <p:cNvSpPr txBox="1"/>
          <p:nvPr/>
        </p:nvSpPr>
        <p:spPr>
          <a:xfrm>
            <a:off x="2887358" y="5268909"/>
            <a:ext cx="1107996"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受け取り確認</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1" name="直線矢印コネクタ 90">
            <a:extLst>
              <a:ext uri="{FF2B5EF4-FFF2-40B4-BE49-F238E27FC236}">
                <a16:creationId xmlns:a16="http://schemas.microsoft.com/office/drawing/2014/main" id="{7FB80FC4-FA66-7E4B-ACD3-7D5B4D224CB4}"/>
              </a:ext>
            </a:extLst>
          </p:cNvPr>
          <p:cNvCxnSpPr>
            <a:cxnSpLocks/>
            <a:stCxn id="77" idx="3"/>
            <a:endCxn id="89" idx="1"/>
          </p:cNvCxnSpPr>
          <p:nvPr/>
        </p:nvCxnSpPr>
        <p:spPr>
          <a:xfrm>
            <a:off x="2297626" y="5407409"/>
            <a:ext cx="51509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3" name="直線矢印コネクタ 92">
            <a:extLst>
              <a:ext uri="{FF2B5EF4-FFF2-40B4-BE49-F238E27FC236}">
                <a16:creationId xmlns:a16="http://schemas.microsoft.com/office/drawing/2014/main" id="{547FF339-2263-4E4B-BD6C-FA3F81722DF8}"/>
              </a:ext>
            </a:extLst>
          </p:cNvPr>
          <p:cNvCxnSpPr>
            <a:cxnSpLocks/>
            <a:stCxn id="75" idx="2"/>
            <a:endCxn id="28" idx="0"/>
          </p:cNvCxnSpPr>
          <p:nvPr/>
        </p:nvCxnSpPr>
        <p:spPr>
          <a:xfrm>
            <a:off x="1679882" y="1590194"/>
            <a:ext cx="1204" cy="18311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94" name="直線矢印コネクタ 93">
            <a:extLst>
              <a:ext uri="{FF2B5EF4-FFF2-40B4-BE49-F238E27FC236}">
                <a16:creationId xmlns:a16="http://schemas.microsoft.com/office/drawing/2014/main" id="{065153D7-9542-1C46-A29E-7C1253452EEF}"/>
              </a:ext>
            </a:extLst>
          </p:cNvPr>
          <p:cNvCxnSpPr>
            <a:cxnSpLocks/>
          </p:cNvCxnSpPr>
          <p:nvPr/>
        </p:nvCxnSpPr>
        <p:spPr>
          <a:xfrm>
            <a:off x="3440144" y="5595448"/>
            <a:ext cx="1204" cy="18311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95" name="グループ化 94">
            <a:extLst>
              <a:ext uri="{FF2B5EF4-FFF2-40B4-BE49-F238E27FC236}">
                <a16:creationId xmlns:a16="http://schemas.microsoft.com/office/drawing/2014/main" id="{49B9C1DD-6063-0A49-A167-1EC6B8034DB0}"/>
              </a:ext>
            </a:extLst>
          </p:cNvPr>
          <p:cNvGrpSpPr/>
          <p:nvPr/>
        </p:nvGrpSpPr>
        <p:grpSpPr>
          <a:xfrm>
            <a:off x="2812716" y="5774867"/>
            <a:ext cx="1241895" cy="351275"/>
            <a:chOff x="1142685" y="935839"/>
            <a:chExt cx="1215446" cy="377322"/>
          </a:xfrm>
        </p:grpSpPr>
        <p:sp>
          <p:nvSpPr>
            <p:cNvPr id="96" name="フローチャート: 端子 95">
              <a:extLst>
                <a:ext uri="{FF2B5EF4-FFF2-40B4-BE49-F238E27FC236}">
                  <a16:creationId xmlns:a16="http://schemas.microsoft.com/office/drawing/2014/main" id="{FCB6EA3D-1D3B-FE48-9F9B-02F5B600A4A9}"/>
                </a:ext>
              </a:extLst>
            </p:cNvPr>
            <p:cNvSpPr/>
            <p:nvPr/>
          </p:nvSpPr>
          <p:spPr>
            <a:xfrm>
              <a:off x="1142685" y="935839"/>
              <a:ext cx="1215446" cy="377322"/>
            </a:xfrm>
            <a:prstGeom prst="flowChartTerminator">
              <a:avLst/>
            </a:prstGeom>
            <a:solidFill>
              <a:schemeClr val="bg1"/>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77DF0A34-0F34-AB43-9A4F-61C76CBBD8C7}"/>
                </a:ext>
              </a:extLst>
            </p:cNvPr>
            <p:cNvSpPr txBox="1"/>
            <p:nvPr/>
          </p:nvSpPr>
          <p:spPr>
            <a:xfrm>
              <a:off x="1509432" y="975731"/>
              <a:ext cx="481955" cy="297538"/>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終了</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sp>
        <p:nvSpPr>
          <p:cNvPr id="98" name="テキスト ボックス 97">
            <a:extLst>
              <a:ext uri="{FF2B5EF4-FFF2-40B4-BE49-F238E27FC236}">
                <a16:creationId xmlns:a16="http://schemas.microsoft.com/office/drawing/2014/main" id="{6E00F71F-8A24-7941-B149-A6FA08C85BC2}"/>
              </a:ext>
            </a:extLst>
          </p:cNvPr>
          <p:cNvSpPr txBox="1"/>
          <p:nvPr/>
        </p:nvSpPr>
        <p:spPr>
          <a:xfrm>
            <a:off x="1427657" y="751172"/>
            <a:ext cx="646331"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取引先</a:t>
            </a:r>
          </a:p>
        </p:txBody>
      </p:sp>
      <p:sp>
        <p:nvSpPr>
          <p:cNvPr id="99" name="テキスト ボックス 98">
            <a:extLst>
              <a:ext uri="{FF2B5EF4-FFF2-40B4-BE49-F238E27FC236}">
                <a16:creationId xmlns:a16="http://schemas.microsoft.com/office/drawing/2014/main" id="{BDD178A5-692E-4141-AFA2-22E239AF0A8D}"/>
              </a:ext>
            </a:extLst>
          </p:cNvPr>
          <p:cNvSpPr txBox="1"/>
          <p:nvPr/>
        </p:nvSpPr>
        <p:spPr>
          <a:xfrm>
            <a:off x="3972216" y="751172"/>
            <a:ext cx="646332"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営業部</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902CFA31-E221-3544-81C9-3A135CDC2A43}"/>
              </a:ext>
            </a:extLst>
          </p:cNvPr>
          <p:cNvSpPr txBox="1"/>
          <p:nvPr/>
        </p:nvSpPr>
        <p:spPr>
          <a:xfrm>
            <a:off x="6602473" y="751172"/>
            <a:ext cx="646332"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管理部</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1" name="テキスト ボックス 100">
            <a:extLst>
              <a:ext uri="{FF2B5EF4-FFF2-40B4-BE49-F238E27FC236}">
                <a16:creationId xmlns:a16="http://schemas.microsoft.com/office/drawing/2014/main" id="{4DAEFA9F-9B20-DA40-9D74-FC5E0F25346F}"/>
              </a:ext>
            </a:extLst>
          </p:cNvPr>
          <p:cNvSpPr txBox="1"/>
          <p:nvPr/>
        </p:nvSpPr>
        <p:spPr>
          <a:xfrm>
            <a:off x="395900" y="2258603"/>
            <a:ext cx="369332" cy="40011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受注</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BA04E3CE-DA2F-094C-B2A7-5768758E644B}"/>
              </a:ext>
            </a:extLst>
          </p:cNvPr>
          <p:cNvSpPr txBox="1"/>
          <p:nvPr/>
        </p:nvSpPr>
        <p:spPr>
          <a:xfrm>
            <a:off x="395900" y="4696875"/>
            <a:ext cx="369332" cy="400111"/>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出荷</a:t>
            </a:r>
          </a:p>
        </p:txBody>
      </p:sp>
      <p:cxnSp>
        <p:nvCxnSpPr>
          <p:cNvPr id="103" name="直線コネクタ 102">
            <a:extLst>
              <a:ext uri="{FF2B5EF4-FFF2-40B4-BE49-F238E27FC236}">
                <a16:creationId xmlns:a16="http://schemas.microsoft.com/office/drawing/2014/main" id="{8EB70A06-E6A1-5F46-9AEE-8AAB74A1FFC1}"/>
              </a:ext>
            </a:extLst>
          </p:cNvPr>
          <p:cNvCxnSpPr/>
          <p:nvPr/>
        </p:nvCxnSpPr>
        <p:spPr>
          <a:xfrm>
            <a:off x="2622119"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E7115FB1-25F8-3A4C-953F-2F96F462CC24}"/>
              </a:ext>
            </a:extLst>
          </p:cNvPr>
          <p:cNvCxnSpPr/>
          <p:nvPr/>
        </p:nvCxnSpPr>
        <p:spPr>
          <a:xfrm>
            <a:off x="6045171"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15E3E580-41EB-F549-AE9E-2B1DB4FB593F}"/>
              </a:ext>
            </a:extLst>
          </p:cNvPr>
          <p:cNvCxnSpPr/>
          <p:nvPr/>
        </p:nvCxnSpPr>
        <p:spPr>
          <a:xfrm>
            <a:off x="7806105" y="687363"/>
            <a:ext cx="0" cy="5606956"/>
          </a:xfrm>
          <a:prstGeom prst="line">
            <a:avLst/>
          </a:prstGeom>
          <a:ln w="12700" cmpd="sng">
            <a:solidFill>
              <a:srgbClr val="404040"/>
            </a:solidFill>
            <a:prstDash val="sysDot"/>
          </a:ln>
          <a:effectLst/>
        </p:spPr>
        <p:style>
          <a:lnRef idx="2">
            <a:schemeClr val="accent1"/>
          </a:lnRef>
          <a:fillRef idx="0">
            <a:schemeClr val="accent1"/>
          </a:fillRef>
          <a:effectRef idx="1">
            <a:schemeClr val="accent1"/>
          </a:effectRef>
          <a:fontRef idx="minor">
            <a:schemeClr val="tx1"/>
          </a:fontRef>
        </p:style>
      </p:cxnSp>
      <p:sp>
        <p:nvSpPr>
          <p:cNvPr id="106" name="テキスト ボックス 105">
            <a:extLst>
              <a:ext uri="{FF2B5EF4-FFF2-40B4-BE49-F238E27FC236}">
                <a16:creationId xmlns:a16="http://schemas.microsoft.com/office/drawing/2014/main" id="{6245F61C-CEF0-7642-A8BB-0954C9FF66E8}"/>
              </a:ext>
            </a:extLst>
          </p:cNvPr>
          <p:cNvSpPr txBox="1"/>
          <p:nvPr/>
        </p:nvSpPr>
        <p:spPr>
          <a:xfrm>
            <a:off x="8209520" y="751172"/>
            <a:ext cx="954107" cy="276999"/>
          </a:xfrm>
          <a:prstGeom prst="rect">
            <a:avLst/>
          </a:prstGeom>
          <a:noFill/>
        </p:spPr>
        <p:txBody>
          <a:bodyPr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システム部</a:t>
            </a:r>
          </a:p>
        </p:txBody>
      </p:sp>
    </p:spTree>
    <p:extLst>
      <p:ext uri="{BB962C8B-B14F-4D97-AF65-F5344CB8AC3E}">
        <p14:creationId xmlns:p14="http://schemas.microsoft.com/office/powerpoint/2010/main" val="3178088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070678"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51_PERT</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図</a:t>
            </a:r>
          </a:p>
        </p:txBody>
      </p:sp>
      <p:sp>
        <p:nvSpPr>
          <p:cNvPr id="125" name="正方形/長方形 124">
            <a:extLst>
              <a:ext uri="{FF2B5EF4-FFF2-40B4-BE49-F238E27FC236}">
                <a16:creationId xmlns:a16="http://schemas.microsoft.com/office/drawing/2014/main" id="{88A6D8C5-AD36-0F4A-A53E-C456767B0A6B}"/>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51" name="角丸四角形 50">
            <a:extLst>
              <a:ext uri="{FF2B5EF4-FFF2-40B4-BE49-F238E27FC236}">
                <a16:creationId xmlns:a16="http://schemas.microsoft.com/office/drawing/2014/main" id="{51E6BD52-9419-8A44-9BFC-8B8BE2F177C6}"/>
              </a:ext>
            </a:extLst>
          </p:cNvPr>
          <p:cNvSpPr/>
          <p:nvPr/>
        </p:nvSpPr>
        <p:spPr>
          <a:xfrm>
            <a:off x="1287364" y="3033216"/>
            <a:ext cx="7329686" cy="582482"/>
          </a:xfrm>
          <a:prstGeom prst="roundRect">
            <a:avLst>
              <a:gd name="adj" fmla="val 50000"/>
            </a:avLst>
          </a:prstGeom>
          <a:pattFill prst="dkUpDiag">
            <a:fgClr>
              <a:schemeClr val="accent6">
                <a:lumMod val="20000"/>
                <a:lumOff val="8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nvGrpSpPr>
          <p:cNvPr id="52" name="グループ化 51">
            <a:extLst>
              <a:ext uri="{FF2B5EF4-FFF2-40B4-BE49-F238E27FC236}">
                <a16:creationId xmlns:a16="http://schemas.microsoft.com/office/drawing/2014/main" id="{FD3CB22C-9713-E848-9CFA-7ED3159D0B0A}"/>
              </a:ext>
            </a:extLst>
          </p:cNvPr>
          <p:cNvGrpSpPr/>
          <p:nvPr/>
        </p:nvGrpSpPr>
        <p:grpSpPr>
          <a:xfrm>
            <a:off x="1379518" y="3115527"/>
            <a:ext cx="419380" cy="419378"/>
            <a:chOff x="1757547" y="3194462"/>
            <a:chExt cx="653144" cy="653144"/>
          </a:xfrm>
        </p:grpSpPr>
        <p:sp>
          <p:nvSpPr>
            <p:cNvPr id="53" name="円/楕円 52">
              <a:extLst>
                <a:ext uri="{FF2B5EF4-FFF2-40B4-BE49-F238E27FC236}">
                  <a16:creationId xmlns:a16="http://schemas.microsoft.com/office/drawing/2014/main" id="{CC5CA74E-1F6A-F74E-81DF-0E44EC6CEB31}"/>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E6D143B3-914B-F948-818D-50AF1DBDD7F6}"/>
                </a:ext>
              </a:extLst>
            </p:cNvPr>
            <p:cNvSpPr txBox="1"/>
            <p:nvPr/>
          </p:nvSpPr>
          <p:spPr>
            <a:xfrm>
              <a:off x="1819236" y="3233433"/>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1</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55" name="グループ化 54">
            <a:extLst>
              <a:ext uri="{FF2B5EF4-FFF2-40B4-BE49-F238E27FC236}">
                <a16:creationId xmlns:a16="http://schemas.microsoft.com/office/drawing/2014/main" id="{4BA7BA70-33E3-CF49-9177-7ECC6755B2C2}"/>
              </a:ext>
            </a:extLst>
          </p:cNvPr>
          <p:cNvGrpSpPr/>
          <p:nvPr/>
        </p:nvGrpSpPr>
        <p:grpSpPr>
          <a:xfrm>
            <a:off x="2725035" y="3115527"/>
            <a:ext cx="419380" cy="419378"/>
            <a:chOff x="1757547" y="3194462"/>
            <a:chExt cx="653144" cy="653144"/>
          </a:xfrm>
        </p:grpSpPr>
        <p:sp>
          <p:nvSpPr>
            <p:cNvPr id="56" name="円/楕円 55">
              <a:extLst>
                <a:ext uri="{FF2B5EF4-FFF2-40B4-BE49-F238E27FC236}">
                  <a16:creationId xmlns:a16="http://schemas.microsoft.com/office/drawing/2014/main" id="{91879D4D-81F9-2549-9979-9EAB75008D01}"/>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7" name="テキスト ボックス 56">
              <a:extLst>
                <a:ext uri="{FF2B5EF4-FFF2-40B4-BE49-F238E27FC236}">
                  <a16:creationId xmlns:a16="http://schemas.microsoft.com/office/drawing/2014/main" id="{5643F3D5-7FBD-5042-9C72-7374C25A4B72}"/>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2</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58" name="グループ化 57">
            <a:extLst>
              <a:ext uri="{FF2B5EF4-FFF2-40B4-BE49-F238E27FC236}">
                <a16:creationId xmlns:a16="http://schemas.microsoft.com/office/drawing/2014/main" id="{9336CD95-4132-BB47-8DEF-960F95B3A752}"/>
              </a:ext>
            </a:extLst>
          </p:cNvPr>
          <p:cNvGrpSpPr/>
          <p:nvPr/>
        </p:nvGrpSpPr>
        <p:grpSpPr>
          <a:xfrm>
            <a:off x="4070551" y="3115527"/>
            <a:ext cx="419380" cy="419378"/>
            <a:chOff x="1757547" y="3194462"/>
            <a:chExt cx="653144" cy="653144"/>
          </a:xfrm>
        </p:grpSpPr>
        <p:sp>
          <p:nvSpPr>
            <p:cNvPr id="59" name="円/楕円 58">
              <a:extLst>
                <a:ext uri="{FF2B5EF4-FFF2-40B4-BE49-F238E27FC236}">
                  <a16:creationId xmlns:a16="http://schemas.microsoft.com/office/drawing/2014/main" id="{217612D2-A7C2-8845-87E0-8AB66DB332AF}"/>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0" name="テキスト ボックス 59">
              <a:extLst>
                <a:ext uri="{FF2B5EF4-FFF2-40B4-BE49-F238E27FC236}">
                  <a16:creationId xmlns:a16="http://schemas.microsoft.com/office/drawing/2014/main" id="{96F47A2C-74F1-0E43-8311-C2D858367A4B}"/>
                </a:ext>
              </a:extLst>
            </p:cNvPr>
            <p:cNvSpPr txBox="1"/>
            <p:nvPr/>
          </p:nvSpPr>
          <p:spPr>
            <a:xfrm>
              <a:off x="1819236" y="3233432"/>
              <a:ext cx="529763" cy="575202"/>
            </a:xfrm>
            <a:prstGeom prst="rect">
              <a:avLst/>
            </a:prstGeom>
            <a:noFill/>
          </p:spPr>
          <p:txBody>
            <a:bodyPr wrap="none" rtlCol="0" anchor="ctr">
              <a:spAutoFit/>
            </a:bodyPr>
            <a:lstStyle/>
            <a:p>
              <a:pPr algn="ctr"/>
              <a:r>
                <a:rPr lang="en-US" altLang="ja-JP" b="1" dirty="0">
                  <a:solidFill>
                    <a:schemeClr val="tx1">
                      <a:lumMod val="75000"/>
                      <a:lumOff val="25000"/>
                    </a:schemeClr>
                  </a:solidFill>
                  <a:latin typeface="Meiryo" panose="020B0604030504040204" pitchFamily="34" charset="-128"/>
                  <a:ea typeface="Meiryo" panose="020B0604030504040204" pitchFamily="34" charset="-128"/>
                </a:rPr>
                <a:t>4</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61" name="グループ化 60">
            <a:extLst>
              <a:ext uri="{FF2B5EF4-FFF2-40B4-BE49-F238E27FC236}">
                <a16:creationId xmlns:a16="http://schemas.microsoft.com/office/drawing/2014/main" id="{F408AF43-1FB2-6E4E-96E7-2AAE1DB8EE73}"/>
              </a:ext>
            </a:extLst>
          </p:cNvPr>
          <p:cNvGrpSpPr/>
          <p:nvPr/>
        </p:nvGrpSpPr>
        <p:grpSpPr>
          <a:xfrm>
            <a:off x="5416069" y="3115527"/>
            <a:ext cx="419380" cy="419378"/>
            <a:chOff x="1757547" y="3194462"/>
            <a:chExt cx="653144" cy="653144"/>
          </a:xfrm>
        </p:grpSpPr>
        <p:sp>
          <p:nvSpPr>
            <p:cNvPr id="62" name="円/楕円 61">
              <a:extLst>
                <a:ext uri="{FF2B5EF4-FFF2-40B4-BE49-F238E27FC236}">
                  <a16:creationId xmlns:a16="http://schemas.microsoft.com/office/drawing/2014/main" id="{92706FE7-7F97-0E47-B472-53F2B99B68FA}"/>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3" name="テキスト ボックス 62">
              <a:extLst>
                <a:ext uri="{FF2B5EF4-FFF2-40B4-BE49-F238E27FC236}">
                  <a16:creationId xmlns:a16="http://schemas.microsoft.com/office/drawing/2014/main" id="{93D2B18A-D6E3-F44A-8EDE-668150D3DD1C}"/>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7</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64" name="グループ化 63">
            <a:extLst>
              <a:ext uri="{FF2B5EF4-FFF2-40B4-BE49-F238E27FC236}">
                <a16:creationId xmlns:a16="http://schemas.microsoft.com/office/drawing/2014/main" id="{E851D1D2-70C0-8747-B263-94EF6CBA6317}"/>
              </a:ext>
            </a:extLst>
          </p:cNvPr>
          <p:cNvGrpSpPr/>
          <p:nvPr/>
        </p:nvGrpSpPr>
        <p:grpSpPr>
          <a:xfrm>
            <a:off x="6761586" y="3115527"/>
            <a:ext cx="419380" cy="419378"/>
            <a:chOff x="1757547" y="3194462"/>
            <a:chExt cx="653144" cy="653144"/>
          </a:xfrm>
        </p:grpSpPr>
        <p:sp>
          <p:nvSpPr>
            <p:cNvPr id="65" name="円/楕円 64">
              <a:extLst>
                <a:ext uri="{FF2B5EF4-FFF2-40B4-BE49-F238E27FC236}">
                  <a16:creationId xmlns:a16="http://schemas.microsoft.com/office/drawing/2014/main" id="{4273D64C-BB04-3640-A664-E67D4065FE67}"/>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6" name="テキスト ボックス 65">
              <a:extLst>
                <a:ext uri="{FF2B5EF4-FFF2-40B4-BE49-F238E27FC236}">
                  <a16:creationId xmlns:a16="http://schemas.microsoft.com/office/drawing/2014/main" id="{65CC69FA-DE43-B140-9F74-4D9CE7FE8AA3}"/>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8</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67" name="グループ化 66">
            <a:extLst>
              <a:ext uri="{FF2B5EF4-FFF2-40B4-BE49-F238E27FC236}">
                <a16:creationId xmlns:a16="http://schemas.microsoft.com/office/drawing/2014/main" id="{6497BD28-1286-E84B-915B-E34F5EA6A51E}"/>
              </a:ext>
            </a:extLst>
          </p:cNvPr>
          <p:cNvGrpSpPr/>
          <p:nvPr/>
        </p:nvGrpSpPr>
        <p:grpSpPr>
          <a:xfrm>
            <a:off x="8107104" y="3115527"/>
            <a:ext cx="419380" cy="419378"/>
            <a:chOff x="1757547" y="3194462"/>
            <a:chExt cx="653144" cy="653144"/>
          </a:xfrm>
        </p:grpSpPr>
        <p:sp>
          <p:nvSpPr>
            <p:cNvPr id="68" name="円/楕円 67">
              <a:extLst>
                <a:ext uri="{FF2B5EF4-FFF2-40B4-BE49-F238E27FC236}">
                  <a16:creationId xmlns:a16="http://schemas.microsoft.com/office/drawing/2014/main" id="{E36397A2-894E-9F4A-9A94-47EF04BF9FB3}"/>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593987CD-9CAF-7D49-8A8E-9F7A8A519C9F}"/>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9</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70" name="グループ化 69">
            <a:extLst>
              <a:ext uri="{FF2B5EF4-FFF2-40B4-BE49-F238E27FC236}">
                <a16:creationId xmlns:a16="http://schemas.microsoft.com/office/drawing/2014/main" id="{6C234704-7302-8E4F-AB40-956A207F0AF0}"/>
              </a:ext>
            </a:extLst>
          </p:cNvPr>
          <p:cNvGrpSpPr/>
          <p:nvPr/>
        </p:nvGrpSpPr>
        <p:grpSpPr>
          <a:xfrm>
            <a:off x="1720793" y="2982028"/>
            <a:ext cx="1082348" cy="801433"/>
            <a:chOff x="1720793" y="3042565"/>
            <a:chExt cx="1082348" cy="801433"/>
          </a:xfrm>
        </p:grpSpPr>
        <p:cxnSp>
          <p:nvCxnSpPr>
            <p:cNvPr id="71" name="直線コネクタ 70">
              <a:extLst>
                <a:ext uri="{FF2B5EF4-FFF2-40B4-BE49-F238E27FC236}">
                  <a16:creationId xmlns:a16="http://schemas.microsoft.com/office/drawing/2014/main" id="{88197BA7-6B5D-7B47-AB2A-96DFDC0D80B1}"/>
                </a:ext>
              </a:extLst>
            </p:cNvPr>
            <p:cNvCxnSpPr>
              <a:cxnSpLocks/>
              <a:stCxn id="56" idx="2"/>
              <a:endCxn id="53" idx="6"/>
            </p:cNvCxnSpPr>
            <p:nvPr/>
          </p:nvCxnSpPr>
          <p:spPr>
            <a:xfrm flipH="1">
              <a:off x="1798898" y="3375814"/>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72" name="テキスト ボックス 71">
              <a:extLst>
                <a:ext uri="{FF2B5EF4-FFF2-40B4-BE49-F238E27FC236}">
                  <a16:creationId xmlns:a16="http://schemas.microsoft.com/office/drawing/2014/main" id="{AA06155B-E549-504A-BB56-63776DF77EA6}"/>
                </a:ext>
              </a:extLst>
            </p:cNvPr>
            <p:cNvSpPr txBox="1"/>
            <p:nvPr/>
          </p:nvSpPr>
          <p:spPr>
            <a:xfrm>
              <a:off x="1720793" y="3443888"/>
              <a:ext cx="1082348" cy="400110"/>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内容の設計や</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レイアウトなど</a:t>
              </a:r>
            </a:p>
          </p:txBody>
        </p:sp>
        <p:sp>
          <p:nvSpPr>
            <p:cNvPr id="73" name="テキスト ボックス 72">
              <a:extLst>
                <a:ext uri="{FF2B5EF4-FFF2-40B4-BE49-F238E27FC236}">
                  <a16:creationId xmlns:a16="http://schemas.microsoft.com/office/drawing/2014/main" id="{57769AF1-A8F7-EF47-952A-5902625C0CAD}"/>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74" name="グループ化 73">
            <a:extLst>
              <a:ext uri="{FF2B5EF4-FFF2-40B4-BE49-F238E27FC236}">
                <a16:creationId xmlns:a16="http://schemas.microsoft.com/office/drawing/2014/main" id="{A42B1D54-1796-8E43-AD20-75697A7FBB08}"/>
              </a:ext>
            </a:extLst>
          </p:cNvPr>
          <p:cNvGrpSpPr/>
          <p:nvPr/>
        </p:nvGrpSpPr>
        <p:grpSpPr>
          <a:xfrm>
            <a:off x="3142826" y="2991967"/>
            <a:ext cx="926137" cy="801433"/>
            <a:chOff x="1798898" y="3042565"/>
            <a:chExt cx="926137" cy="801433"/>
          </a:xfrm>
        </p:grpSpPr>
        <p:cxnSp>
          <p:nvCxnSpPr>
            <p:cNvPr id="75" name="直線コネクタ 74">
              <a:extLst>
                <a:ext uri="{FF2B5EF4-FFF2-40B4-BE49-F238E27FC236}">
                  <a16:creationId xmlns:a16="http://schemas.microsoft.com/office/drawing/2014/main" id="{D707E9C5-696D-C840-8FC4-4DE0DAA2B95B}"/>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76" name="テキスト ボックス 75">
              <a:extLst>
                <a:ext uri="{FF2B5EF4-FFF2-40B4-BE49-F238E27FC236}">
                  <a16:creationId xmlns:a16="http://schemas.microsoft.com/office/drawing/2014/main" id="{B573FC77-B15F-4D4D-BBEC-F489C394C170}"/>
                </a:ext>
              </a:extLst>
            </p:cNvPr>
            <p:cNvSpPr txBox="1"/>
            <p:nvPr/>
          </p:nvSpPr>
          <p:spPr>
            <a:xfrm>
              <a:off x="1913154" y="3443888"/>
              <a:ext cx="697627" cy="400110"/>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テキスト</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の作成</a:t>
              </a:r>
            </a:p>
          </p:txBody>
        </p:sp>
        <p:sp>
          <p:nvSpPr>
            <p:cNvPr id="77" name="テキスト ボックス 76">
              <a:extLst>
                <a:ext uri="{FF2B5EF4-FFF2-40B4-BE49-F238E27FC236}">
                  <a16:creationId xmlns:a16="http://schemas.microsoft.com/office/drawing/2014/main" id="{694C61C6-5F38-A041-98CE-B521C6272662}"/>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60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78" name="グループ化 77">
            <a:extLst>
              <a:ext uri="{FF2B5EF4-FFF2-40B4-BE49-F238E27FC236}">
                <a16:creationId xmlns:a16="http://schemas.microsoft.com/office/drawing/2014/main" id="{ACFD05A9-D662-FB4D-8779-C7FEC405C49A}"/>
              </a:ext>
            </a:extLst>
          </p:cNvPr>
          <p:cNvGrpSpPr/>
          <p:nvPr/>
        </p:nvGrpSpPr>
        <p:grpSpPr>
          <a:xfrm>
            <a:off x="4489931" y="2991967"/>
            <a:ext cx="926137" cy="647544"/>
            <a:chOff x="1798898" y="3042565"/>
            <a:chExt cx="926137" cy="647544"/>
          </a:xfrm>
        </p:grpSpPr>
        <p:cxnSp>
          <p:nvCxnSpPr>
            <p:cNvPr id="79" name="直線コネクタ 78">
              <a:extLst>
                <a:ext uri="{FF2B5EF4-FFF2-40B4-BE49-F238E27FC236}">
                  <a16:creationId xmlns:a16="http://schemas.microsoft.com/office/drawing/2014/main" id="{9F86C8F2-3706-0E4C-AA79-605F101A4FE7}"/>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a:extLst>
                <a:ext uri="{FF2B5EF4-FFF2-40B4-BE49-F238E27FC236}">
                  <a16:creationId xmlns:a16="http://schemas.microsoft.com/office/drawing/2014/main" id="{8215A5A5-542D-5240-9ADA-A967D57586B8}"/>
                </a:ext>
              </a:extLst>
            </p:cNvPr>
            <p:cNvSpPr txBox="1"/>
            <p:nvPr/>
          </p:nvSpPr>
          <p:spPr>
            <a:xfrm>
              <a:off x="1849037" y="3443888"/>
              <a:ext cx="825867"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コピー作成</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1" name="テキスト ボックス 80">
              <a:extLst>
                <a:ext uri="{FF2B5EF4-FFF2-40B4-BE49-F238E27FC236}">
                  <a16:creationId xmlns:a16="http://schemas.microsoft.com/office/drawing/2014/main" id="{EE24118E-4B26-9B4D-BA51-E403AB69BA32}"/>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82" name="グループ化 81">
            <a:extLst>
              <a:ext uri="{FF2B5EF4-FFF2-40B4-BE49-F238E27FC236}">
                <a16:creationId xmlns:a16="http://schemas.microsoft.com/office/drawing/2014/main" id="{8D246D10-4150-8D4D-B468-42930B760665}"/>
              </a:ext>
            </a:extLst>
          </p:cNvPr>
          <p:cNvGrpSpPr/>
          <p:nvPr/>
        </p:nvGrpSpPr>
        <p:grpSpPr>
          <a:xfrm>
            <a:off x="3397794" y="1410284"/>
            <a:ext cx="419380" cy="419378"/>
            <a:chOff x="1757547" y="3194462"/>
            <a:chExt cx="653144" cy="653144"/>
          </a:xfrm>
        </p:grpSpPr>
        <p:sp>
          <p:nvSpPr>
            <p:cNvPr id="83" name="円/楕円 82">
              <a:extLst>
                <a:ext uri="{FF2B5EF4-FFF2-40B4-BE49-F238E27FC236}">
                  <a16:creationId xmlns:a16="http://schemas.microsoft.com/office/drawing/2014/main" id="{A45E3B63-0444-B644-AA80-19C9A304967B}"/>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8736B994-9B58-744F-9F4B-5517CA92CDFC}"/>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3</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85" name="直線コネクタ 84">
            <a:extLst>
              <a:ext uri="{FF2B5EF4-FFF2-40B4-BE49-F238E27FC236}">
                <a16:creationId xmlns:a16="http://schemas.microsoft.com/office/drawing/2014/main" id="{7B9AE3DE-0EEA-5F40-8D3D-632FEFA2004B}"/>
              </a:ext>
            </a:extLst>
          </p:cNvPr>
          <p:cNvCxnSpPr>
            <a:cxnSpLocks/>
            <a:endCxn id="56" idx="0"/>
          </p:cNvCxnSpPr>
          <p:nvPr/>
        </p:nvCxnSpPr>
        <p:spPr>
          <a:xfrm flipH="1">
            <a:off x="2934725" y="1619972"/>
            <a:ext cx="184838" cy="1495555"/>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EE87B1A4-A114-7E4B-9B8B-2B19B8CD435F}"/>
              </a:ext>
            </a:extLst>
          </p:cNvPr>
          <p:cNvCxnSpPr>
            <a:cxnSpLocks/>
          </p:cNvCxnSpPr>
          <p:nvPr/>
        </p:nvCxnSpPr>
        <p:spPr>
          <a:xfrm flipH="1">
            <a:off x="3109972" y="1619973"/>
            <a:ext cx="287822"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grpSp>
        <p:nvGrpSpPr>
          <p:cNvPr id="87" name="グループ化 86">
            <a:extLst>
              <a:ext uri="{FF2B5EF4-FFF2-40B4-BE49-F238E27FC236}">
                <a16:creationId xmlns:a16="http://schemas.microsoft.com/office/drawing/2014/main" id="{59B90E8F-C7A6-3145-90F9-BFB92DA370CB}"/>
              </a:ext>
            </a:extLst>
          </p:cNvPr>
          <p:cNvGrpSpPr/>
          <p:nvPr/>
        </p:nvGrpSpPr>
        <p:grpSpPr>
          <a:xfrm>
            <a:off x="2165211" y="1683344"/>
            <a:ext cx="825867" cy="470888"/>
            <a:chOff x="2165211" y="2132098"/>
            <a:chExt cx="825867" cy="470888"/>
          </a:xfrm>
        </p:grpSpPr>
        <p:sp>
          <p:nvSpPr>
            <p:cNvPr id="88" name="テキスト ボックス 87">
              <a:extLst>
                <a:ext uri="{FF2B5EF4-FFF2-40B4-BE49-F238E27FC236}">
                  <a16:creationId xmlns:a16="http://schemas.microsoft.com/office/drawing/2014/main" id="{DF845858-A01D-E147-9AB6-EBBE8D871659}"/>
                </a:ext>
              </a:extLst>
            </p:cNvPr>
            <p:cNvSpPr txBox="1"/>
            <p:nvPr/>
          </p:nvSpPr>
          <p:spPr>
            <a:xfrm>
              <a:off x="2165211" y="2356765"/>
              <a:ext cx="825867" cy="246221"/>
            </a:xfrm>
            <a:prstGeom prst="rect">
              <a:avLst/>
            </a:prstGeom>
            <a:noFill/>
          </p:spPr>
          <p:txBody>
            <a:bodyPr wrap="none" rtlCol="0">
              <a:spAutoFit/>
            </a:bodyPr>
            <a:lstStyle/>
            <a:p>
              <a:pPr algn="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写真の撮影</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9" name="テキスト ボックス 88">
              <a:extLst>
                <a:ext uri="{FF2B5EF4-FFF2-40B4-BE49-F238E27FC236}">
                  <a16:creationId xmlns:a16="http://schemas.microsoft.com/office/drawing/2014/main" id="{90D00514-1467-6244-B111-ED031E6FB3B6}"/>
                </a:ext>
              </a:extLst>
            </p:cNvPr>
            <p:cNvSpPr txBox="1"/>
            <p:nvPr/>
          </p:nvSpPr>
          <p:spPr>
            <a:xfrm>
              <a:off x="2476192" y="2132098"/>
              <a:ext cx="514886" cy="261610"/>
            </a:xfrm>
            <a:prstGeom prst="rect">
              <a:avLst/>
            </a:prstGeom>
            <a:noFill/>
          </p:spPr>
          <p:txBody>
            <a:bodyPr wrap="none" rtlCol="0">
              <a:spAutoFit/>
            </a:bodyPr>
            <a:lstStyle/>
            <a:p>
              <a:pPr algn="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90" name="直線コネクタ 89">
            <a:extLst>
              <a:ext uri="{FF2B5EF4-FFF2-40B4-BE49-F238E27FC236}">
                <a16:creationId xmlns:a16="http://schemas.microsoft.com/office/drawing/2014/main" id="{26A47927-9FF8-3A40-9F2B-B5E2B1F099C9}"/>
              </a:ext>
            </a:extLst>
          </p:cNvPr>
          <p:cNvCxnSpPr>
            <a:cxnSpLocks/>
          </p:cNvCxnSpPr>
          <p:nvPr/>
        </p:nvCxnSpPr>
        <p:spPr>
          <a:xfrm flipH="1">
            <a:off x="3812508" y="1623481"/>
            <a:ext cx="287822" cy="0"/>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91" name="直線コネクタ 90">
            <a:extLst>
              <a:ext uri="{FF2B5EF4-FFF2-40B4-BE49-F238E27FC236}">
                <a16:creationId xmlns:a16="http://schemas.microsoft.com/office/drawing/2014/main" id="{994A091C-38EA-D448-A303-7DFD804A7E72}"/>
              </a:ext>
            </a:extLst>
          </p:cNvPr>
          <p:cNvCxnSpPr>
            <a:cxnSpLocks/>
          </p:cNvCxnSpPr>
          <p:nvPr/>
        </p:nvCxnSpPr>
        <p:spPr>
          <a:xfrm>
            <a:off x="4099714" y="1615882"/>
            <a:ext cx="186847" cy="1497701"/>
          </a:xfrm>
          <a:prstGeom prst="line">
            <a:avLst/>
          </a:prstGeom>
          <a:ln w="31750">
            <a:solidFill>
              <a:schemeClr val="tx1">
                <a:lumMod val="75000"/>
                <a:lumOff val="25000"/>
              </a:schemeClr>
            </a:solidFill>
            <a:prstDash val="solid"/>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grpSp>
        <p:nvGrpSpPr>
          <p:cNvPr id="92" name="グループ化 91">
            <a:extLst>
              <a:ext uri="{FF2B5EF4-FFF2-40B4-BE49-F238E27FC236}">
                <a16:creationId xmlns:a16="http://schemas.microsoft.com/office/drawing/2014/main" id="{33A2E366-5066-8C45-A007-9A1C28D99EE7}"/>
              </a:ext>
            </a:extLst>
          </p:cNvPr>
          <p:cNvGrpSpPr/>
          <p:nvPr/>
        </p:nvGrpSpPr>
        <p:grpSpPr>
          <a:xfrm>
            <a:off x="4234061" y="1683344"/>
            <a:ext cx="825867" cy="470888"/>
            <a:chOff x="4280241" y="2309555"/>
            <a:chExt cx="825867" cy="470888"/>
          </a:xfrm>
        </p:grpSpPr>
        <p:sp>
          <p:nvSpPr>
            <p:cNvPr id="93" name="テキスト ボックス 92">
              <a:extLst>
                <a:ext uri="{FF2B5EF4-FFF2-40B4-BE49-F238E27FC236}">
                  <a16:creationId xmlns:a16="http://schemas.microsoft.com/office/drawing/2014/main" id="{6FB8F5CB-1AC4-BA4B-AE98-1C993DADD076}"/>
                </a:ext>
              </a:extLst>
            </p:cNvPr>
            <p:cNvSpPr txBox="1"/>
            <p:nvPr/>
          </p:nvSpPr>
          <p:spPr>
            <a:xfrm>
              <a:off x="4280241" y="2534222"/>
              <a:ext cx="825867" cy="246221"/>
            </a:xfrm>
            <a:prstGeom prst="rect">
              <a:avLst/>
            </a:prstGeom>
            <a:noFill/>
          </p:spPr>
          <p:txBody>
            <a:bodyPr wrap="none" rtlCol="0">
              <a:spAutoFit/>
            </a:bodyPr>
            <a:lstStyle/>
            <a:p>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素材の加工</a:t>
              </a:r>
            </a:p>
          </p:txBody>
        </p:sp>
        <p:sp>
          <p:nvSpPr>
            <p:cNvPr id="94" name="テキスト ボックス 93">
              <a:extLst>
                <a:ext uri="{FF2B5EF4-FFF2-40B4-BE49-F238E27FC236}">
                  <a16:creationId xmlns:a16="http://schemas.microsoft.com/office/drawing/2014/main" id="{4F951CE1-5A47-814D-8E4C-B830C59813C2}"/>
                </a:ext>
              </a:extLst>
            </p:cNvPr>
            <p:cNvSpPr txBox="1"/>
            <p:nvPr/>
          </p:nvSpPr>
          <p:spPr>
            <a:xfrm>
              <a:off x="4280241" y="2309555"/>
              <a:ext cx="420308" cy="261610"/>
            </a:xfrm>
            <a:prstGeom prst="rect">
              <a:avLst/>
            </a:prstGeom>
            <a:noFill/>
          </p:spPr>
          <p:txBody>
            <a:bodyPr wrap="none" rtlCol="0">
              <a:spAutoFit/>
            </a:bodyPr>
            <a:lstStyle/>
            <a:p>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95" name="グループ化 94">
            <a:extLst>
              <a:ext uri="{FF2B5EF4-FFF2-40B4-BE49-F238E27FC236}">
                <a16:creationId xmlns:a16="http://schemas.microsoft.com/office/drawing/2014/main" id="{8FE001A4-F65C-FB47-941A-BFEE9B7401C5}"/>
              </a:ext>
            </a:extLst>
          </p:cNvPr>
          <p:cNvGrpSpPr/>
          <p:nvPr/>
        </p:nvGrpSpPr>
        <p:grpSpPr>
          <a:xfrm>
            <a:off x="3397793" y="4805316"/>
            <a:ext cx="419380" cy="419378"/>
            <a:chOff x="1757547" y="3194462"/>
            <a:chExt cx="653144" cy="653144"/>
          </a:xfrm>
        </p:grpSpPr>
        <p:sp>
          <p:nvSpPr>
            <p:cNvPr id="96" name="円/楕円 95">
              <a:extLst>
                <a:ext uri="{FF2B5EF4-FFF2-40B4-BE49-F238E27FC236}">
                  <a16:creationId xmlns:a16="http://schemas.microsoft.com/office/drawing/2014/main" id="{06A3F822-D87B-0945-81E4-B7BA22BF3173}"/>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6AC1753F-3A83-6B4D-8B73-A3694A13931D}"/>
                </a:ext>
              </a:extLst>
            </p:cNvPr>
            <p:cNvSpPr txBox="1"/>
            <p:nvPr/>
          </p:nvSpPr>
          <p:spPr>
            <a:xfrm>
              <a:off x="1819237" y="3233432"/>
              <a:ext cx="529763" cy="575202"/>
            </a:xfrm>
            <a:prstGeom prst="rect">
              <a:avLst/>
            </a:prstGeom>
            <a:noFill/>
          </p:spPr>
          <p:txBody>
            <a:bodyPr wrap="none" rtlCol="0" anchor="ctr">
              <a:spAutoFit/>
            </a:bodyPr>
            <a:lstStyle/>
            <a:p>
              <a:pPr algn="ctr"/>
              <a:r>
                <a:rPr kumimoji="1" lang="en-US" altLang="ja-JP" b="1" dirty="0">
                  <a:solidFill>
                    <a:schemeClr val="tx1">
                      <a:lumMod val="75000"/>
                      <a:lumOff val="25000"/>
                    </a:schemeClr>
                  </a:solidFill>
                  <a:latin typeface="Meiryo" panose="020B0604030504040204" pitchFamily="34" charset="-128"/>
                  <a:ea typeface="Meiryo" panose="020B0604030504040204" pitchFamily="34" charset="-128"/>
                </a:rPr>
                <a:t>5</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98" name="グループ化 97">
            <a:extLst>
              <a:ext uri="{FF2B5EF4-FFF2-40B4-BE49-F238E27FC236}">
                <a16:creationId xmlns:a16="http://schemas.microsoft.com/office/drawing/2014/main" id="{95D5D9B2-853B-7D4B-AA3B-ABECE51ED7F7}"/>
              </a:ext>
            </a:extLst>
          </p:cNvPr>
          <p:cNvGrpSpPr/>
          <p:nvPr/>
        </p:nvGrpSpPr>
        <p:grpSpPr>
          <a:xfrm>
            <a:off x="4743310" y="4805316"/>
            <a:ext cx="419380" cy="419378"/>
            <a:chOff x="1757547" y="3194462"/>
            <a:chExt cx="653144" cy="653144"/>
          </a:xfrm>
        </p:grpSpPr>
        <p:sp>
          <p:nvSpPr>
            <p:cNvPr id="99" name="円/楕円 98">
              <a:extLst>
                <a:ext uri="{FF2B5EF4-FFF2-40B4-BE49-F238E27FC236}">
                  <a16:creationId xmlns:a16="http://schemas.microsoft.com/office/drawing/2014/main" id="{04F34A99-F11D-0F42-969A-B94753FCDA48}"/>
                </a:ext>
              </a:extLst>
            </p:cNvPr>
            <p:cNvSpPr/>
            <p:nvPr/>
          </p:nvSpPr>
          <p:spPr>
            <a:xfrm>
              <a:off x="1757547" y="3194462"/>
              <a:ext cx="653144" cy="653144"/>
            </a:xfrm>
            <a:prstGeom prst="ellipse">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A46E2386-A3DE-D342-91A3-41E05D674631}"/>
                </a:ext>
              </a:extLst>
            </p:cNvPr>
            <p:cNvSpPr txBox="1"/>
            <p:nvPr/>
          </p:nvSpPr>
          <p:spPr>
            <a:xfrm>
              <a:off x="1819237" y="3233432"/>
              <a:ext cx="529763" cy="575202"/>
            </a:xfrm>
            <a:prstGeom prst="rect">
              <a:avLst/>
            </a:prstGeom>
            <a:noFill/>
          </p:spPr>
          <p:txBody>
            <a:bodyPr wrap="none" rtlCol="0" anchor="ctr">
              <a:spAutoFit/>
            </a:bodyPr>
            <a:lstStyle/>
            <a:p>
              <a:pPr algn="ctr"/>
              <a:r>
                <a:rPr lang="en-US" altLang="ja-JP" b="1" dirty="0">
                  <a:solidFill>
                    <a:schemeClr val="tx1">
                      <a:lumMod val="75000"/>
                      <a:lumOff val="25000"/>
                    </a:schemeClr>
                  </a:solidFill>
                  <a:latin typeface="Meiryo" panose="020B0604030504040204" pitchFamily="34" charset="-128"/>
                  <a:ea typeface="Meiryo" panose="020B0604030504040204" pitchFamily="34" charset="-128"/>
                </a:rPr>
                <a:t>6</a:t>
              </a:r>
              <a:endParaRPr kumimoji="1" lang="ja-JP" altLang="en-US" b="1"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11" name="グループ化 110">
            <a:extLst>
              <a:ext uri="{FF2B5EF4-FFF2-40B4-BE49-F238E27FC236}">
                <a16:creationId xmlns:a16="http://schemas.microsoft.com/office/drawing/2014/main" id="{1FA2DF47-C7D3-E042-A92C-F4CF16FFA982}"/>
              </a:ext>
            </a:extLst>
          </p:cNvPr>
          <p:cNvGrpSpPr/>
          <p:nvPr/>
        </p:nvGrpSpPr>
        <p:grpSpPr>
          <a:xfrm>
            <a:off x="3811277" y="4697753"/>
            <a:ext cx="926137" cy="647544"/>
            <a:chOff x="1798898" y="3042565"/>
            <a:chExt cx="926137" cy="647544"/>
          </a:xfrm>
        </p:grpSpPr>
        <p:cxnSp>
          <p:nvCxnSpPr>
            <p:cNvPr id="112" name="直線コネクタ 111">
              <a:extLst>
                <a:ext uri="{FF2B5EF4-FFF2-40B4-BE49-F238E27FC236}">
                  <a16:creationId xmlns:a16="http://schemas.microsoft.com/office/drawing/2014/main" id="{959563E9-F00D-5840-9C47-220B207693E4}"/>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113" name="テキスト ボックス 112">
              <a:extLst>
                <a:ext uri="{FF2B5EF4-FFF2-40B4-BE49-F238E27FC236}">
                  <a16:creationId xmlns:a16="http://schemas.microsoft.com/office/drawing/2014/main" id="{249C183E-3C9B-A649-84EE-14ADB3CCAD04}"/>
                </a:ext>
              </a:extLst>
            </p:cNvPr>
            <p:cNvSpPr txBox="1"/>
            <p:nvPr/>
          </p:nvSpPr>
          <p:spPr>
            <a:xfrm>
              <a:off x="1849036" y="3443888"/>
              <a:ext cx="825867"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図解の作成</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EB6887E6-CD9D-6D43-9CEE-4B17475A7F11}"/>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cxnSp>
        <p:nvCxnSpPr>
          <p:cNvPr id="115" name="直線コネクタ 114">
            <a:extLst>
              <a:ext uri="{FF2B5EF4-FFF2-40B4-BE49-F238E27FC236}">
                <a16:creationId xmlns:a16="http://schemas.microsoft.com/office/drawing/2014/main" id="{693A30C3-5DA0-FD42-B968-335D8C68AAAC}"/>
              </a:ext>
            </a:extLst>
          </p:cNvPr>
          <p:cNvCxnSpPr>
            <a:cxnSpLocks/>
          </p:cNvCxnSpPr>
          <p:nvPr/>
        </p:nvCxnSpPr>
        <p:spPr>
          <a:xfrm flipH="1" flipV="1">
            <a:off x="2934997" y="3528829"/>
            <a:ext cx="174974" cy="1506311"/>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直線コネクタ 115">
            <a:extLst>
              <a:ext uri="{FF2B5EF4-FFF2-40B4-BE49-F238E27FC236}">
                <a16:creationId xmlns:a16="http://schemas.microsoft.com/office/drawing/2014/main" id="{F9564957-0490-1943-99EA-60ECA856DAF1}"/>
              </a:ext>
            </a:extLst>
          </p:cNvPr>
          <p:cNvCxnSpPr>
            <a:cxnSpLocks/>
          </p:cNvCxnSpPr>
          <p:nvPr/>
        </p:nvCxnSpPr>
        <p:spPr>
          <a:xfrm flipH="1">
            <a:off x="3109971" y="5015005"/>
            <a:ext cx="287822"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0EACC167-CAD6-B44A-B6F0-DF4DD50FDC9B}"/>
              </a:ext>
            </a:extLst>
          </p:cNvPr>
          <p:cNvCxnSpPr>
            <a:cxnSpLocks/>
          </p:cNvCxnSpPr>
          <p:nvPr/>
        </p:nvCxnSpPr>
        <p:spPr>
          <a:xfrm flipH="1">
            <a:off x="5162690" y="5021950"/>
            <a:ext cx="287822" cy="0"/>
          </a:xfrm>
          <a:prstGeom prst="line">
            <a:avLst/>
          </a:prstGeom>
          <a:ln w="31750">
            <a:solidFill>
              <a:schemeClr val="tx1">
                <a:lumMod val="75000"/>
                <a:lumOff val="25000"/>
              </a:schemeClr>
            </a:solidFill>
            <a:prstDash val="solid"/>
            <a:headEnd type="none" w="lg" len="lg"/>
          </a:ln>
          <a:effectLst/>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26E99391-7DD1-D840-8E24-834AFF6FA38F}"/>
              </a:ext>
            </a:extLst>
          </p:cNvPr>
          <p:cNvCxnSpPr>
            <a:cxnSpLocks/>
          </p:cNvCxnSpPr>
          <p:nvPr/>
        </p:nvCxnSpPr>
        <p:spPr>
          <a:xfrm flipH="1">
            <a:off x="5448731" y="3531714"/>
            <a:ext cx="164122" cy="1503426"/>
          </a:xfrm>
          <a:prstGeom prst="line">
            <a:avLst/>
          </a:prstGeom>
          <a:ln w="31750">
            <a:solidFill>
              <a:schemeClr val="tx1">
                <a:lumMod val="75000"/>
                <a:lumOff val="25000"/>
              </a:schemeClr>
            </a:solidFill>
            <a:prstDash val="solid"/>
            <a:headEnd type="stealth" w="lg" len="lg"/>
            <a:tailEnd type="none"/>
          </a:ln>
          <a:effectLst/>
        </p:spPr>
        <p:style>
          <a:lnRef idx="2">
            <a:schemeClr val="accent1"/>
          </a:lnRef>
          <a:fillRef idx="0">
            <a:schemeClr val="accent1"/>
          </a:fillRef>
          <a:effectRef idx="1">
            <a:schemeClr val="accent1"/>
          </a:effectRef>
          <a:fontRef idx="minor">
            <a:schemeClr val="tx1"/>
          </a:fontRef>
        </p:style>
      </p:cxnSp>
      <p:grpSp>
        <p:nvGrpSpPr>
          <p:cNvPr id="124" name="グループ化 123">
            <a:extLst>
              <a:ext uri="{FF2B5EF4-FFF2-40B4-BE49-F238E27FC236}">
                <a16:creationId xmlns:a16="http://schemas.microsoft.com/office/drawing/2014/main" id="{E037622F-7321-4C4B-8B02-72AC8CEFA6E0}"/>
              </a:ext>
            </a:extLst>
          </p:cNvPr>
          <p:cNvGrpSpPr/>
          <p:nvPr/>
        </p:nvGrpSpPr>
        <p:grpSpPr>
          <a:xfrm>
            <a:off x="2293451" y="4128640"/>
            <a:ext cx="697627" cy="624777"/>
            <a:chOff x="2293451" y="2132098"/>
            <a:chExt cx="697627" cy="624777"/>
          </a:xfrm>
        </p:grpSpPr>
        <p:sp>
          <p:nvSpPr>
            <p:cNvPr id="126" name="テキスト ボックス 125">
              <a:extLst>
                <a:ext uri="{FF2B5EF4-FFF2-40B4-BE49-F238E27FC236}">
                  <a16:creationId xmlns:a16="http://schemas.microsoft.com/office/drawing/2014/main" id="{4168E456-DFE9-384A-9997-EEDDAC87B1A3}"/>
                </a:ext>
              </a:extLst>
            </p:cNvPr>
            <p:cNvSpPr txBox="1"/>
            <p:nvPr/>
          </p:nvSpPr>
          <p:spPr>
            <a:xfrm>
              <a:off x="2293451" y="2356765"/>
              <a:ext cx="697627" cy="400110"/>
            </a:xfrm>
            <a:prstGeom prst="rect">
              <a:avLst/>
            </a:prstGeom>
            <a:noFill/>
          </p:spPr>
          <p:txBody>
            <a:bodyPr wrap="none" rtlCol="0">
              <a:spAutoFit/>
            </a:bodyPr>
            <a:lstStyle/>
            <a:p>
              <a:pPr algn="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図解内容</a:t>
              </a:r>
              <a:endPar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gn="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の相談</a:t>
              </a:r>
            </a:p>
          </p:txBody>
        </p:sp>
        <p:sp>
          <p:nvSpPr>
            <p:cNvPr id="128" name="テキスト ボックス 127">
              <a:extLst>
                <a:ext uri="{FF2B5EF4-FFF2-40B4-BE49-F238E27FC236}">
                  <a16:creationId xmlns:a16="http://schemas.microsoft.com/office/drawing/2014/main" id="{9CF8D67B-281C-7441-B1FE-B0C921D42AF9}"/>
                </a:ext>
              </a:extLst>
            </p:cNvPr>
            <p:cNvSpPr txBox="1"/>
            <p:nvPr/>
          </p:nvSpPr>
          <p:spPr>
            <a:xfrm>
              <a:off x="2476192" y="2132098"/>
              <a:ext cx="514886" cy="261610"/>
            </a:xfrm>
            <a:prstGeom prst="rect">
              <a:avLst/>
            </a:prstGeom>
            <a:noFill/>
          </p:spPr>
          <p:txBody>
            <a:bodyPr wrap="none" rtlCol="0">
              <a:spAutoFit/>
            </a:bodyPr>
            <a:lstStyle/>
            <a:p>
              <a:pPr algn="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20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29" name="グループ化 128">
            <a:extLst>
              <a:ext uri="{FF2B5EF4-FFF2-40B4-BE49-F238E27FC236}">
                <a16:creationId xmlns:a16="http://schemas.microsoft.com/office/drawing/2014/main" id="{D19258CF-95EB-F04B-A4CB-6EBAA558BD3F}"/>
              </a:ext>
            </a:extLst>
          </p:cNvPr>
          <p:cNvGrpSpPr/>
          <p:nvPr/>
        </p:nvGrpSpPr>
        <p:grpSpPr>
          <a:xfrm>
            <a:off x="5844647" y="2997970"/>
            <a:ext cx="926137" cy="647544"/>
            <a:chOff x="1798898" y="3042565"/>
            <a:chExt cx="926137" cy="647544"/>
          </a:xfrm>
        </p:grpSpPr>
        <p:cxnSp>
          <p:nvCxnSpPr>
            <p:cNvPr id="132" name="直線コネクタ 131">
              <a:extLst>
                <a:ext uri="{FF2B5EF4-FFF2-40B4-BE49-F238E27FC236}">
                  <a16:creationId xmlns:a16="http://schemas.microsoft.com/office/drawing/2014/main" id="{4332E572-06FE-5144-BCD8-711FFD837055}"/>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134" name="テキスト ボックス 133">
              <a:extLst>
                <a:ext uri="{FF2B5EF4-FFF2-40B4-BE49-F238E27FC236}">
                  <a16:creationId xmlns:a16="http://schemas.microsoft.com/office/drawing/2014/main" id="{457BA3EA-A56B-9547-BBFF-B241E55D38F8}"/>
                </a:ext>
              </a:extLst>
            </p:cNvPr>
            <p:cNvSpPr txBox="1"/>
            <p:nvPr/>
          </p:nvSpPr>
          <p:spPr>
            <a:xfrm>
              <a:off x="1849037" y="3443888"/>
              <a:ext cx="825867" cy="246221"/>
            </a:xfrm>
            <a:prstGeom prst="rect">
              <a:avLst/>
            </a:prstGeom>
            <a:noFill/>
          </p:spPr>
          <p:txBody>
            <a:bodyPr wrap="none" rtlCol="0">
              <a:spAutoFit/>
            </a:bodyPr>
            <a:lstStyle/>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校正と修正</a:t>
              </a:r>
            </a:p>
          </p:txBody>
        </p:sp>
        <p:sp>
          <p:nvSpPr>
            <p:cNvPr id="135" name="テキスト ボックス 134">
              <a:extLst>
                <a:ext uri="{FF2B5EF4-FFF2-40B4-BE49-F238E27FC236}">
                  <a16:creationId xmlns:a16="http://schemas.microsoft.com/office/drawing/2014/main" id="{F776A1A1-6344-AF47-98F9-64D8F4C33C24}"/>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30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36" name="グループ化 135">
            <a:extLst>
              <a:ext uri="{FF2B5EF4-FFF2-40B4-BE49-F238E27FC236}">
                <a16:creationId xmlns:a16="http://schemas.microsoft.com/office/drawing/2014/main" id="{99008355-2A2B-AD47-9716-70AE1406A372}"/>
              </a:ext>
            </a:extLst>
          </p:cNvPr>
          <p:cNvGrpSpPr/>
          <p:nvPr/>
        </p:nvGrpSpPr>
        <p:grpSpPr>
          <a:xfrm>
            <a:off x="5570858" y="4128640"/>
            <a:ext cx="825867" cy="470888"/>
            <a:chOff x="4280241" y="2309555"/>
            <a:chExt cx="825867" cy="470888"/>
          </a:xfrm>
        </p:grpSpPr>
        <p:sp>
          <p:nvSpPr>
            <p:cNvPr id="137" name="テキスト ボックス 136">
              <a:extLst>
                <a:ext uri="{FF2B5EF4-FFF2-40B4-BE49-F238E27FC236}">
                  <a16:creationId xmlns:a16="http://schemas.microsoft.com/office/drawing/2014/main" id="{339D86AC-5782-014D-AB9F-C809C214E095}"/>
                </a:ext>
              </a:extLst>
            </p:cNvPr>
            <p:cNvSpPr txBox="1"/>
            <p:nvPr/>
          </p:nvSpPr>
          <p:spPr>
            <a:xfrm>
              <a:off x="4280241" y="2534222"/>
              <a:ext cx="825867" cy="246221"/>
            </a:xfrm>
            <a:prstGeom prst="rect">
              <a:avLst/>
            </a:prstGeom>
            <a:noFill/>
          </p:spPr>
          <p:txBody>
            <a:bodyPr wrap="none" rtlCol="0">
              <a:spAutoFit/>
            </a:bodyPr>
            <a:lstStyle/>
            <a:p>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図解の挿入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8" name="テキスト ボックス 137">
              <a:extLst>
                <a:ext uri="{FF2B5EF4-FFF2-40B4-BE49-F238E27FC236}">
                  <a16:creationId xmlns:a16="http://schemas.microsoft.com/office/drawing/2014/main" id="{5CF67887-D54D-5B42-A3C4-5B47A8FA351B}"/>
                </a:ext>
              </a:extLst>
            </p:cNvPr>
            <p:cNvSpPr txBox="1"/>
            <p:nvPr/>
          </p:nvSpPr>
          <p:spPr>
            <a:xfrm>
              <a:off x="4280241" y="2309555"/>
              <a:ext cx="420308" cy="261610"/>
            </a:xfrm>
            <a:prstGeom prst="rect">
              <a:avLst/>
            </a:prstGeom>
            <a:noFill/>
          </p:spPr>
          <p:txBody>
            <a:bodyPr wrap="none" rtlCol="0">
              <a:spAutoFit/>
            </a:bodyPr>
            <a:lstStyle/>
            <a:p>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5</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39" name="グループ化 138">
            <a:extLst>
              <a:ext uri="{FF2B5EF4-FFF2-40B4-BE49-F238E27FC236}">
                <a16:creationId xmlns:a16="http://schemas.microsoft.com/office/drawing/2014/main" id="{72BEFE6F-3D1A-E142-9A39-B3F2989035CE}"/>
              </a:ext>
            </a:extLst>
          </p:cNvPr>
          <p:cNvGrpSpPr/>
          <p:nvPr/>
        </p:nvGrpSpPr>
        <p:grpSpPr>
          <a:xfrm>
            <a:off x="7174260" y="2997970"/>
            <a:ext cx="926137" cy="647544"/>
            <a:chOff x="1798898" y="3042565"/>
            <a:chExt cx="926137" cy="647544"/>
          </a:xfrm>
        </p:grpSpPr>
        <p:cxnSp>
          <p:nvCxnSpPr>
            <p:cNvPr id="140" name="直線コネクタ 139">
              <a:extLst>
                <a:ext uri="{FF2B5EF4-FFF2-40B4-BE49-F238E27FC236}">
                  <a16:creationId xmlns:a16="http://schemas.microsoft.com/office/drawing/2014/main" id="{CF947620-F065-4345-99A5-31E9252E5913}"/>
                </a:ext>
              </a:extLst>
            </p:cNvPr>
            <p:cNvCxnSpPr>
              <a:cxnSpLocks/>
            </p:cNvCxnSpPr>
            <p:nvPr/>
          </p:nvCxnSpPr>
          <p:spPr>
            <a:xfrm flipH="1">
              <a:off x="1798898" y="3365875"/>
              <a:ext cx="926137" cy="0"/>
            </a:xfrm>
            <a:prstGeom prst="line">
              <a:avLst/>
            </a:prstGeom>
            <a:ln w="31750">
              <a:solidFill>
                <a:schemeClr val="tx1">
                  <a:lumMod val="75000"/>
                  <a:lumOff val="25000"/>
                </a:schemeClr>
              </a:solidFill>
              <a:prstDash val="solid"/>
              <a:headEnd type="stealth" w="lg" len="lg"/>
            </a:ln>
            <a:effectLst/>
          </p:spPr>
          <p:style>
            <a:lnRef idx="2">
              <a:schemeClr val="accent1"/>
            </a:lnRef>
            <a:fillRef idx="0">
              <a:schemeClr val="accent1"/>
            </a:fillRef>
            <a:effectRef idx="1">
              <a:schemeClr val="accent1"/>
            </a:effectRef>
            <a:fontRef idx="minor">
              <a:schemeClr val="tx1"/>
            </a:fontRef>
          </p:style>
        </p:cxnSp>
        <p:sp>
          <p:nvSpPr>
            <p:cNvPr id="141" name="テキスト ボックス 140">
              <a:extLst>
                <a:ext uri="{FF2B5EF4-FFF2-40B4-BE49-F238E27FC236}">
                  <a16:creationId xmlns:a16="http://schemas.microsoft.com/office/drawing/2014/main" id="{EDB4DC7F-2887-FC49-9E0B-FC9C1B3FCD83}"/>
                </a:ext>
              </a:extLst>
            </p:cNvPr>
            <p:cNvSpPr txBox="1"/>
            <p:nvPr/>
          </p:nvSpPr>
          <p:spPr>
            <a:xfrm>
              <a:off x="2041399" y="3443888"/>
              <a:ext cx="441146" cy="246221"/>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印刷</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2" name="テキスト ボックス 141">
              <a:extLst>
                <a:ext uri="{FF2B5EF4-FFF2-40B4-BE49-F238E27FC236}">
                  <a16:creationId xmlns:a16="http://schemas.microsoft.com/office/drawing/2014/main" id="{AFF59D90-5101-0A4C-9E8D-6993F1C539BA}"/>
                </a:ext>
              </a:extLst>
            </p:cNvPr>
            <p:cNvSpPr txBox="1"/>
            <p:nvPr/>
          </p:nvSpPr>
          <p:spPr>
            <a:xfrm>
              <a:off x="2004528" y="3042565"/>
              <a:ext cx="514885" cy="261610"/>
            </a:xfrm>
            <a:prstGeom prst="rect">
              <a:avLst/>
            </a:prstGeom>
            <a:noFill/>
          </p:spPr>
          <p:txBody>
            <a:bodyPr wrap="none" rtlCol="0">
              <a:spAutoFit/>
            </a:bodyPr>
            <a:lstStyle/>
            <a:p>
              <a:pPr algn="ct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43" name="グループ化 142">
            <a:extLst>
              <a:ext uri="{FF2B5EF4-FFF2-40B4-BE49-F238E27FC236}">
                <a16:creationId xmlns:a16="http://schemas.microsoft.com/office/drawing/2014/main" id="{BB0180AE-75F2-8342-B34A-4BE4F98D0973}"/>
              </a:ext>
            </a:extLst>
          </p:cNvPr>
          <p:cNvGrpSpPr/>
          <p:nvPr/>
        </p:nvGrpSpPr>
        <p:grpSpPr>
          <a:xfrm>
            <a:off x="3980357" y="3687227"/>
            <a:ext cx="587976" cy="521992"/>
            <a:chOff x="3980357" y="3515721"/>
            <a:chExt cx="587976" cy="521992"/>
          </a:xfrm>
        </p:grpSpPr>
        <p:sp>
          <p:nvSpPr>
            <p:cNvPr id="144" name="正方形/長方形 143">
              <a:extLst>
                <a:ext uri="{FF2B5EF4-FFF2-40B4-BE49-F238E27FC236}">
                  <a16:creationId xmlns:a16="http://schemas.microsoft.com/office/drawing/2014/main" id="{A9A1BC6E-44E2-CB4C-A5A6-DCF69175D8B0}"/>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45" name="直線コネクタ 144">
              <a:extLst>
                <a:ext uri="{FF2B5EF4-FFF2-40B4-BE49-F238E27FC236}">
                  <a16:creationId xmlns:a16="http://schemas.microsoft.com/office/drawing/2014/main" id="{BE341EAF-5175-0941-8FB2-7DAB5FAD9CD8}"/>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6" name="テキスト ボックス 145">
              <a:extLst>
                <a:ext uri="{FF2B5EF4-FFF2-40B4-BE49-F238E27FC236}">
                  <a16:creationId xmlns:a16="http://schemas.microsoft.com/office/drawing/2014/main" id="{F7B63C0B-D162-D94E-A718-FD9AA65C3189}"/>
                </a:ext>
              </a:extLst>
            </p:cNvPr>
            <p:cNvSpPr txBox="1"/>
            <p:nvPr/>
          </p:nvSpPr>
          <p:spPr>
            <a:xfrm>
              <a:off x="4027322" y="3538496"/>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120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7" name="テキスト ボックス 146">
              <a:extLst>
                <a:ext uri="{FF2B5EF4-FFF2-40B4-BE49-F238E27FC236}">
                  <a16:creationId xmlns:a16="http://schemas.microsoft.com/office/drawing/2014/main" id="{8B273968-7041-CE4F-99B0-E3E20573E60F}"/>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120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48" name="グループ化 147">
            <a:extLst>
              <a:ext uri="{FF2B5EF4-FFF2-40B4-BE49-F238E27FC236}">
                <a16:creationId xmlns:a16="http://schemas.microsoft.com/office/drawing/2014/main" id="{DBF425DF-D5F1-B34A-9D47-5FECD85E7ED0}"/>
              </a:ext>
            </a:extLst>
          </p:cNvPr>
          <p:cNvGrpSpPr/>
          <p:nvPr/>
        </p:nvGrpSpPr>
        <p:grpSpPr>
          <a:xfrm>
            <a:off x="6677288" y="3687227"/>
            <a:ext cx="587976" cy="521992"/>
            <a:chOff x="3980357" y="3515721"/>
            <a:chExt cx="587976" cy="521992"/>
          </a:xfrm>
        </p:grpSpPr>
        <p:sp>
          <p:nvSpPr>
            <p:cNvPr id="149" name="正方形/長方形 148">
              <a:extLst>
                <a:ext uri="{FF2B5EF4-FFF2-40B4-BE49-F238E27FC236}">
                  <a16:creationId xmlns:a16="http://schemas.microsoft.com/office/drawing/2014/main" id="{8753E01A-CA22-EC4A-AB8E-63C4594A7B7F}"/>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50" name="直線コネクタ 149">
              <a:extLst>
                <a:ext uri="{FF2B5EF4-FFF2-40B4-BE49-F238E27FC236}">
                  <a16:creationId xmlns:a16="http://schemas.microsoft.com/office/drawing/2014/main" id="{1677A087-D437-6546-9093-D4E577D07F5B}"/>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51" name="テキスト ボックス 150">
              <a:extLst>
                <a:ext uri="{FF2B5EF4-FFF2-40B4-BE49-F238E27FC236}">
                  <a16:creationId xmlns:a16="http://schemas.microsoft.com/office/drawing/2014/main" id="{A94C4ACB-21E1-FE4A-B72F-545073B5B345}"/>
                </a:ext>
              </a:extLst>
            </p:cNvPr>
            <p:cNvSpPr txBox="1"/>
            <p:nvPr/>
          </p:nvSpPr>
          <p:spPr>
            <a:xfrm>
              <a:off x="4027322" y="3538496"/>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180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2" name="テキスト ボックス 151">
              <a:extLst>
                <a:ext uri="{FF2B5EF4-FFF2-40B4-BE49-F238E27FC236}">
                  <a16:creationId xmlns:a16="http://schemas.microsoft.com/office/drawing/2014/main" id="{ADF7D0CD-7EC1-C444-B9E7-2406B26DE896}"/>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180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53" name="グループ化 152">
            <a:extLst>
              <a:ext uri="{FF2B5EF4-FFF2-40B4-BE49-F238E27FC236}">
                <a16:creationId xmlns:a16="http://schemas.microsoft.com/office/drawing/2014/main" id="{82F6E7C5-1016-5A45-8BD8-E5A190225B04}"/>
              </a:ext>
            </a:extLst>
          </p:cNvPr>
          <p:cNvGrpSpPr/>
          <p:nvPr/>
        </p:nvGrpSpPr>
        <p:grpSpPr>
          <a:xfrm>
            <a:off x="8029074" y="3686279"/>
            <a:ext cx="587976" cy="521992"/>
            <a:chOff x="3980357" y="3515721"/>
            <a:chExt cx="587976" cy="521992"/>
          </a:xfrm>
        </p:grpSpPr>
        <p:sp>
          <p:nvSpPr>
            <p:cNvPr id="154" name="正方形/長方形 153">
              <a:extLst>
                <a:ext uri="{FF2B5EF4-FFF2-40B4-BE49-F238E27FC236}">
                  <a16:creationId xmlns:a16="http://schemas.microsoft.com/office/drawing/2014/main" id="{D30F97A8-60A4-EB49-B763-BE279FB01D99}"/>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55" name="直線コネクタ 154">
              <a:extLst>
                <a:ext uri="{FF2B5EF4-FFF2-40B4-BE49-F238E27FC236}">
                  <a16:creationId xmlns:a16="http://schemas.microsoft.com/office/drawing/2014/main" id="{40E34E63-3134-F44E-BFA1-067261A1AF64}"/>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56" name="テキスト ボックス 155">
              <a:extLst>
                <a:ext uri="{FF2B5EF4-FFF2-40B4-BE49-F238E27FC236}">
                  <a16:creationId xmlns:a16="http://schemas.microsoft.com/office/drawing/2014/main" id="{DFD74BB0-4CD0-6545-806B-3D55796BE165}"/>
                </a:ext>
              </a:extLst>
            </p:cNvPr>
            <p:cNvSpPr txBox="1"/>
            <p:nvPr/>
          </p:nvSpPr>
          <p:spPr>
            <a:xfrm>
              <a:off x="4027322" y="3538496"/>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190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7" name="テキスト ボックス 156">
              <a:extLst>
                <a:ext uri="{FF2B5EF4-FFF2-40B4-BE49-F238E27FC236}">
                  <a16:creationId xmlns:a16="http://schemas.microsoft.com/office/drawing/2014/main" id="{479EA617-11AF-3049-9D9C-D346D162C429}"/>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190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58" name="グループ化 157">
            <a:extLst>
              <a:ext uri="{FF2B5EF4-FFF2-40B4-BE49-F238E27FC236}">
                <a16:creationId xmlns:a16="http://schemas.microsoft.com/office/drawing/2014/main" id="{0F5D6F03-9F54-914F-B2E8-CAC8B073417B}"/>
              </a:ext>
            </a:extLst>
          </p:cNvPr>
          <p:cNvGrpSpPr/>
          <p:nvPr/>
        </p:nvGrpSpPr>
        <p:grpSpPr>
          <a:xfrm>
            <a:off x="3311906" y="5413879"/>
            <a:ext cx="587976" cy="521992"/>
            <a:chOff x="3980357" y="3515721"/>
            <a:chExt cx="587976" cy="521992"/>
          </a:xfrm>
        </p:grpSpPr>
        <p:sp>
          <p:nvSpPr>
            <p:cNvPr id="159" name="正方形/長方形 158">
              <a:extLst>
                <a:ext uri="{FF2B5EF4-FFF2-40B4-BE49-F238E27FC236}">
                  <a16:creationId xmlns:a16="http://schemas.microsoft.com/office/drawing/2014/main" id="{E8CAB190-2F63-1849-991B-C2137A2B32B0}"/>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60" name="直線コネクタ 159">
              <a:extLst>
                <a:ext uri="{FF2B5EF4-FFF2-40B4-BE49-F238E27FC236}">
                  <a16:creationId xmlns:a16="http://schemas.microsoft.com/office/drawing/2014/main" id="{96D26BCA-2660-AA47-8350-7E34AE743337}"/>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61" name="テキスト ボックス 160">
              <a:extLst>
                <a:ext uri="{FF2B5EF4-FFF2-40B4-BE49-F238E27FC236}">
                  <a16:creationId xmlns:a16="http://schemas.microsoft.com/office/drawing/2014/main" id="{A8B2C266-C345-D848-83C3-5DF928C23E2F}"/>
                </a:ext>
              </a:extLst>
            </p:cNvPr>
            <p:cNvSpPr txBox="1"/>
            <p:nvPr/>
          </p:nvSpPr>
          <p:spPr>
            <a:xfrm>
              <a:off x="4061787" y="3538496"/>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80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2" name="テキスト ボックス 161">
              <a:extLst>
                <a:ext uri="{FF2B5EF4-FFF2-40B4-BE49-F238E27FC236}">
                  <a16:creationId xmlns:a16="http://schemas.microsoft.com/office/drawing/2014/main" id="{B8068207-9D81-2146-B540-620EEC56AA2B}"/>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135</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63" name="グループ化 162">
            <a:extLst>
              <a:ext uri="{FF2B5EF4-FFF2-40B4-BE49-F238E27FC236}">
                <a16:creationId xmlns:a16="http://schemas.microsoft.com/office/drawing/2014/main" id="{03AB7DCF-991F-6E41-BCB3-A83C6CAE50A9}"/>
              </a:ext>
            </a:extLst>
          </p:cNvPr>
          <p:cNvGrpSpPr/>
          <p:nvPr/>
        </p:nvGrpSpPr>
        <p:grpSpPr>
          <a:xfrm>
            <a:off x="4658869" y="5412234"/>
            <a:ext cx="587976" cy="521992"/>
            <a:chOff x="3980357" y="3515721"/>
            <a:chExt cx="587976" cy="521992"/>
          </a:xfrm>
        </p:grpSpPr>
        <p:sp>
          <p:nvSpPr>
            <p:cNvPr id="164" name="正方形/長方形 163">
              <a:extLst>
                <a:ext uri="{FF2B5EF4-FFF2-40B4-BE49-F238E27FC236}">
                  <a16:creationId xmlns:a16="http://schemas.microsoft.com/office/drawing/2014/main" id="{A21728C9-B067-3145-BFB0-E080F079DE55}"/>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65" name="直線コネクタ 164">
              <a:extLst>
                <a:ext uri="{FF2B5EF4-FFF2-40B4-BE49-F238E27FC236}">
                  <a16:creationId xmlns:a16="http://schemas.microsoft.com/office/drawing/2014/main" id="{FAD521E0-0A49-D645-AEBA-97F7B626C897}"/>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66" name="テキスト ボックス 165">
              <a:extLst>
                <a:ext uri="{FF2B5EF4-FFF2-40B4-BE49-F238E27FC236}">
                  <a16:creationId xmlns:a16="http://schemas.microsoft.com/office/drawing/2014/main" id="{4A58935E-C667-2446-9CA7-DD29898BEF1F}"/>
                </a:ext>
              </a:extLst>
            </p:cNvPr>
            <p:cNvSpPr txBox="1"/>
            <p:nvPr/>
          </p:nvSpPr>
          <p:spPr>
            <a:xfrm>
              <a:off x="4061787" y="3538496"/>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90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7" name="テキスト ボックス 166">
              <a:extLst>
                <a:ext uri="{FF2B5EF4-FFF2-40B4-BE49-F238E27FC236}">
                  <a16:creationId xmlns:a16="http://schemas.microsoft.com/office/drawing/2014/main" id="{C0EAD60F-D969-314F-8489-76285265A871}"/>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145</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68" name="グループ化 167">
            <a:extLst>
              <a:ext uri="{FF2B5EF4-FFF2-40B4-BE49-F238E27FC236}">
                <a16:creationId xmlns:a16="http://schemas.microsoft.com/office/drawing/2014/main" id="{3CD8BDDC-801D-004F-97D2-F3D20B0BA4D4}"/>
              </a:ext>
            </a:extLst>
          </p:cNvPr>
          <p:cNvGrpSpPr/>
          <p:nvPr/>
        </p:nvGrpSpPr>
        <p:grpSpPr>
          <a:xfrm>
            <a:off x="2232720" y="2408131"/>
            <a:ext cx="587976" cy="521992"/>
            <a:chOff x="3980357" y="3515721"/>
            <a:chExt cx="587976" cy="521992"/>
          </a:xfrm>
        </p:grpSpPr>
        <p:sp>
          <p:nvSpPr>
            <p:cNvPr id="169" name="正方形/長方形 168">
              <a:extLst>
                <a:ext uri="{FF2B5EF4-FFF2-40B4-BE49-F238E27FC236}">
                  <a16:creationId xmlns:a16="http://schemas.microsoft.com/office/drawing/2014/main" id="{1EFDA2CE-A5D1-FB41-931C-5158D4EE9FBB}"/>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70" name="直線コネクタ 169">
              <a:extLst>
                <a:ext uri="{FF2B5EF4-FFF2-40B4-BE49-F238E27FC236}">
                  <a16:creationId xmlns:a16="http://schemas.microsoft.com/office/drawing/2014/main" id="{DB584801-8387-0741-8856-EE957331F772}"/>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71" name="テキスト ボックス 170">
              <a:extLst>
                <a:ext uri="{FF2B5EF4-FFF2-40B4-BE49-F238E27FC236}">
                  <a16:creationId xmlns:a16="http://schemas.microsoft.com/office/drawing/2014/main" id="{85184F90-F2F4-194A-88BB-819FA4903C6C}"/>
                </a:ext>
              </a:extLst>
            </p:cNvPr>
            <p:cNvSpPr txBox="1"/>
            <p:nvPr/>
          </p:nvSpPr>
          <p:spPr>
            <a:xfrm>
              <a:off x="4061787" y="3538496"/>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60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2" name="テキスト ボックス 171">
              <a:extLst>
                <a:ext uri="{FF2B5EF4-FFF2-40B4-BE49-F238E27FC236}">
                  <a16:creationId xmlns:a16="http://schemas.microsoft.com/office/drawing/2014/main" id="{C0A1BC79-AE32-6D4C-B528-8D08764B2051}"/>
                </a:ext>
              </a:extLst>
            </p:cNvPr>
            <p:cNvSpPr txBox="1"/>
            <p:nvPr/>
          </p:nvSpPr>
          <p:spPr>
            <a:xfrm>
              <a:off x="4061787" y="3799492"/>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60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73" name="グループ化 172">
            <a:extLst>
              <a:ext uri="{FF2B5EF4-FFF2-40B4-BE49-F238E27FC236}">
                <a16:creationId xmlns:a16="http://schemas.microsoft.com/office/drawing/2014/main" id="{8D1CD5A0-8AED-A64A-BDBD-91CFD5113DE1}"/>
              </a:ext>
            </a:extLst>
          </p:cNvPr>
          <p:cNvGrpSpPr/>
          <p:nvPr/>
        </p:nvGrpSpPr>
        <p:grpSpPr>
          <a:xfrm>
            <a:off x="3311906" y="1955176"/>
            <a:ext cx="587976" cy="521992"/>
            <a:chOff x="3980357" y="3515721"/>
            <a:chExt cx="587976" cy="521992"/>
          </a:xfrm>
        </p:grpSpPr>
        <p:sp>
          <p:nvSpPr>
            <p:cNvPr id="174" name="正方形/長方形 173">
              <a:extLst>
                <a:ext uri="{FF2B5EF4-FFF2-40B4-BE49-F238E27FC236}">
                  <a16:creationId xmlns:a16="http://schemas.microsoft.com/office/drawing/2014/main" id="{AD97EF9B-E6A0-1C46-B111-3F6461B4F1D5}"/>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75" name="直線コネクタ 174">
              <a:extLst>
                <a:ext uri="{FF2B5EF4-FFF2-40B4-BE49-F238E27FC236}">
                  <a16:creationId xmlns:a16="http://schemas.microsoft.com/office/drawing/2014/main" id="{F551DBDA-44B2-1F43-953B-D4D73648B00E}"/>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76" name="テキスト ボックス 175">
              <a:extLst>
                <a:ext uri="{FF2B5EF4-FFF2-40B4-BE49-F238E27FC236}">
                  <a16:creationId xmlns:a16="http://schemas.microsoft.com/office/drawing/2014/main" id="{96C87473-87DA-2E47-AE5F-A1212001BABD}"/>
                </a:ext>
              </a:extLst>
            </p:cNvPr>
            <p:cNvSpPr txBox="1"/>
            <p:nvPr/>
          </p:nvSpPr>
          <p:spPr>
            <a:xfrm>
              <a:off x="4061787" y="3538496"/>
              <a:ext cx="42511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70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7" name="テキスト ボックス 176">
              <a:extLst>
                <a:ext uri="{FF2B5EF4-FFF2-40B4-BE49-F238E27FC236}">
                  <a16:creationId xmlns:a16="http://schemas.microsoft.com/office/drawing/2014/main" id="{21CBDE51-165B-F24B-9B5B-4233E745E491}"/>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115</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grpSp>
        <p:nvGrpSpPr>
          <p:cNvPr id="178" name="グループ化 177">
            <a:extLst>
              <a:ext uri="{FF2B5EF4-FFF2-40B4-BE49-F238E27FC236}">
                <a16:creationId xmlns:a16="http://schemas.microsoft.com/office/drawing/2014/main" id="{51A7E251-085B-5246-9C3F-119E1B5BCE73}"/>
              </a:ext>
            </a:extLst>
          </p:cNvPr>
          <p:cNvGrpSpPr/>
          <p:nvPr/>
        </p:nvGrpSpPr>
        <p:grpSpPr>
          <a:xfrm>
            <a:off x="5331771" y="2404714"/>
            <a:ext cx="587976" cy="521992"/>
            <a:chOff x="3980357" y="3515721"/>
            <a:chExt cx="587976" cy="521992"/>
          </a:xfrm>
        </p:grpSpPr>
        <p:sp>
          <p:nvSpPr>
            <p:cNvPr id="179" name="正方形/長方形 178">
              <a:extLst>
                <a:ext uri="{FF2B5EF4-FFF2-40B4-BE49-F238E27FC236}">
                  <a16:creationId xmlns:a16="http://schemas.microsoft.com/office/drawing/2014/main" id="{AC772800-D905-F949-B2C5-EB8079DC50DC}"/>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80" name="直線コネクタ 179">
              <a:extLst>
                <a:ext uri="{FF2B5EF4-FFF2-40B4-BE49-F238E27FC236}">
                  <a16:creationId xmlns:a16="http://schemas.microsoft.com/office/drawing/2014/main" id="{0817762D-F392-8A46-AFD8-E5403E40BD6A}"/>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81" name="テキスト ボックス 180">
              <a:extLst>
                <a:ext uri="{FF2B5EF4-FFF2-40B4-BE49-F238E27FC236}">
                  <a16:creationId xmlns:a16="http://schemas.microsoft.com/office/drawing/2014/main" id="{85B4C539-E906-3A40-AFC5-FE0CB3E74A14}"/>
                </a:ext>
              </a:extLst>
            </p:cNvPr>
            <p:cNvSpPr txBox="1"/>
            <p:nvPr/>
          </p:nvSpPr>
          <p:spPr>
            <a:xfrm>
              <a:off x="4027322" y="3538496"/>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150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2" name="テキスト ボックス 181">
              <a:extLst>
                <a:ext uri="{FF2B5EF4-FFF2-40B4-BE49-F238E27FC236}">
                  <a16:creationId xmlns:a16="http://schemas.microsoft.com/office/drawing/2014/main" id="{438720C2-6D2F-FD47-856A-4363BBB66EB1}"/>
                </a:ext>
              </a:extLst>
            </p:cNvPr>
            <p:cNvSpPr txBox="1"/>
            <p:nvPr/>
          </p:nvSpPr>
          <p:spPr>
            <a:xfrm>
              <a:off x="4027322" y="3799492"/>
              <a:ext cx="494046" cy="215444"/>
            </a:xfrm>
            <a:prstGeom prst="rect">
              <a:avLst/>
            </a:prstGeom>
            <a:noFill/>
          </p:spPr>
          <p:txBody>
            <a:bodyPr wrap="none" rtlCol="0" anchor="ctr">
              <a:spAutoFit/>
            </a:bodyPr>
            <a:lstStyle/>
            <a:p>
              <a:pPr algn="ctr"/>
              <a:r>
                <a:rPr lang="en-US" altLang="ja-JP" sz="800" dirty="0">
                  <a:solidFill>
                    <a:schemeClr val="tx1">
                      <a:lumMod val="75000"/>
                      <a:lumOff val="25000"/>
                    </a:schemeClr>
                  </a:solidFill>
                  <a:latin typeface="Meiryo" panose="020B0604030504040204" pitchFamily="34" charset="-128"/>
                  <a:ea typeface="Meiryo" panose="020B0604030504040204" pitchFamily="34" charset="-128"/>
                </a:rPr>
                <a:t>150</a:t>
              </a:r>
              <a:r>
                <a:rPr lang="ja-JP" altLang="en-US" sz="800" dirty="0">
                  <a:solidFill>
                    <a:schemeClr val="tx1">
                      <a:lumMod val="75000"/>
                      <a:lumOff val="25000"/>
                    </a:schemeClr>
                  </a:solidFill>
                  <a:latin typeface="Meiryo" panose="020B0604030504040204" pitchFamily="34" charset="-128"/>
                  <a:ea typeface="Meiryo" panose="020B0604030504040204" pitchFamily="34" charset="-128"/>
                </a:rPr>
                <a:t>分</a:t>
              </a:r>
              <a:endPar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endParaRPr>
            </a:p>
          </p:txBody>
        </p:sp>
      </p:grpSp>
      <p:sp>
        <p:nvSpPr>
          <p:cNvPr id="183" name="テキスト ボックス 182">
            <a:extLst>
              <a:ext uri="{FF2B5EF4-FFF2-40B4-BE49-F238E27FC236}">
                <a16:creationId xmlns:a16="http://schemas.microsoft.com/office/drawing/2014/main" id="{84E5D6B5-993D-3141-90B6-1DA7D478B76C}"/>
              </a:ext>
            </a:extLst>
          </p:cNvPr>
          <p:cNvSpPr txBox="1"/>
          <p:nvPr/>
        </p:nvSpPr>
        <p:spPr>
          <a:xfrm>
            <a:off x="6746497" y="2404714"/>
            <a:ext cx="1313180" cy="261610"/>
          </a:xfrm>
          <a:prstGeom prst="rect">
            <a:avLst/>
          </a:prstGeom>
          <a:noFill/>
        </p:spPr>
        <p:txBody>
          <a:bodyPr wrap="none" rtlCol="0">
            <a:spAutoFit/>
          </a:bodyPr>
          <a:lstStyle/>
          <a:p>
            <a:r>
              <a:rPr lang="ja-JP" altLang="en-US" sz="1100" b="1" dirty="0">
                <a:solidFill>
                  <a:srgbClr val="E8805F"/>
                </a:solidFill>
                <a:latin typeface="Meiryo" panose="020B0604030504040204" pitchFamily="34" charset="-128"/>
                <a:ea typeface="Meiryo" panose="020B0604030504040204" pitchFamily="34" charset="-128"/>
              </a:rPr>
              <a:t>クリティカルパス</a:t>
            </a:r>
            <a:endParaRPr kumimoji="1" lang="ja-JP" altLang="en-US" sz="1100" b="1" dirty="0">
              <a:solidFill>
                <a:srgbClr val="E8805F"/>
              </a:solidFill>
              <a:latin typeface="Meiryo" panose="020B0604030504040204" pitchFamily="34" charset="-128"/>
              <a:ea typeface="Meiryo" panose="020B0604030504040204" pitchFamily="34" charset="-128"/>
            </a:endParaRPr>
          </a:p>
        </p:txBody>
      </p:sp>
      <p:cxnSp>
        <p:nvCxnSpPr>
          <p:cNvPr id="184" name="直線コネクタ 183">
            <a:extLst>
              <a:ext uri="{FF2B5EF4-FFF2-40B4-BE49-F238E27FC236}">
                <a16:creationId xmlns:a16="http://schemas.microsoft.com/office/drawing/2014/main" id="{41B9696D-4688-9F4C-8143-5654B107A21A}"/>
              </a:ext>
            </a:extLst>
          </p:cNvPr>
          <p:cNvCxnSpPr>
            <a:cxnSpLocks/>
          </p:cNvCxnSpPr>
          <p:nvPr/>
        </p:nvCxnSpPr>
        <p:spPr>
          <a:xfrm flipH="1">
            <a:off x="7130181" y="2666324"/>
            <a:ext cx="137823" cy="366892"/>
          </a:xfrm>
          <a:prstGeom prst="line">
            <a:avLst/>
          </a:prstGeom>
          <a:ln>
            <a:solidFill>
              <a:srgbClr val="E8805F"/>
            </a:solidFill>
          </a:ln>
          <a:effectLst/>
        </p:spPr>
        <p:style>
          <a:lnRef idx="2">
            <a:schemeClr val="accent1"/>
          </a:lnRef>
          <a:fillRef idx="0">
            <a:schemeClr val="accent1"/>
          </a:fillRef>
          <a:effectRef idx="1">
            <a:schemeClr val="accent1"/>
          </a:effectRef>
          <a:fontRef idx="minor">
            <a:schemeClr val="tx1"/>
          </a:fontRef>
        </p:style>
      </p:cxnSp>
      <p:grpSp>
        <p:nvGrpSpPr>
          <p:cNvPr id="185" name="グループ化 184">
            <a:extLst>
              <a:ext uri="{FF2B5EF4-FFF2-40B4-BE49-F238E27FC236}">
                <a16:creationId xmlns:a16="http://schemas.microsoft.com/office/drawing/2014/main" id="{BF816FB4-C689-5043-A0CB-86F6757E3C80}"/>
              </a:ext>
            </a:extLst>
          </p:cNvPr>
          <p:cNvGrpSpPr/>
          <p:nvPr/>
        </p:nvGrpSpPr>
        <p:grpSpPr>
          <a:xfrm>
            <a:off x="7416761" y="5418943"/>
            <a:ext cx="1200289" cy="521992"/>
            <a:chOff x="3980357" y="3515721"/>
            <a:chExt cx="587976" cy="521992"/>
          </a:xfrm>
        </p:grpSpPr>
        <p:sp>
          <p:nvSpPr>
            <p:cNvPr id="186" name="正方形/長方形 185">
              <a:extLst>
                <a:ext uri="{FF2B5EF4-FFF2-40B4-BE49-F238E27FC236}">
                  <a16:creationId xmlns:a16="http://schemas.microsoft.com/office/drawing/2014/main" id="{F0737D1A-396D-D044-83AD-1CD3AB5599E2}"/>
                </a:ext>
              </a:extLst>
            </p:cNvPr>
            <p:cNvSpPr/>
            <p:nvPr/>
          </p:nvSpPr>
          <p:spPr>
            <a:xfrm>
              <a:off x="3980357" y="3515721"/>
              <a:ext cx="587976" cy="521992"/>
            </a:xfrm>
            <a:prstGeom prst="rect">
              <a:avLst/>
            </a:prstGeom>
            <a:solidFill>
              <a:schemeClr val="bg1"/>
            </a:solidFill>
            <a:ln w="1270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87" name="直線コネクタ 186">
              <a:extLst>
                <a:ext uri="{FF2B5EF4-FFF2-40B4-BE49-F238E27FC236}">
                  <a16:creationId xmlns:a16="http://schemas.microsoft.com/office/drawing/2014/main" id="{D1D05544-26EA-2C48-B664-9C0125A972B1}"/>
                </a:ext>
              </a:extLst>
            </p:cNvPr>
            <p:cNvCxnSpPr>
              <a:cxnSpLocks/>
            </p:cNvCxnSpPr>
            <p:nvPr/>
          </p:nvCxnSpPr>
          <p:spPr>
            <a:xfrm>
              <a:off x="3980357" y="3776716"/>
              <a:ext cx="587976" cy="0"/>
            </a:xfrm>
            <a:prstGeom prst="line">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88" name="テキスト ボックス 187">
              <a:extLst>
                <a:ext uri="{FF2B5EF4-FFF2-40B4-BE49-F238E27FC236}">
                  <a16:creationId xmlns:a16="http://schemas.microsoft.com/office/drawing/2014/main" id="{AF5E8B61-DAE7-7543-ACE1-025E18E6ADC9}"/>
                </a:ext>
              </a:extLst>
            </p:cNvPr>
            <p:cNvSpPr txBox="1"/>
            <p:nvPr/>
          </p:nvSpPr>
          <p:spPr>
            <a:xfrm>
              <a:off x="4078345" y="3538496"/>
              <a:ext cx="391997" cy="215444"/>
            </a:xfrm>
            <a:prstGeom prst="rect">
              <a:avLst/>
            </a:prstGeom>
            <a:noFill/>
          </p:spPr>
          <p:txBody>
            <a:bodyPr wrap="none" rtlCol="0" anchor="ctr">
              <a:spAutoFit/>
            </a:bodyPr>
            <a:lstStyle/>
            <a:p>
              <a:pPr algn="ct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最早開始時刻</a:t>
              </a:r>
            </a:p>
          </p:txBody>
        </p:sp>
        <p:sp>
          <p:nvSpPr>
            <p:cNvPr id="189" name="テキスト ボックス 188">
              <a:extLst>
                <a:ext uri="{FF2B5EF4-FFF2-40B4-BE49-F238E27FC236}">
                  <a16:creationId xmlns:a16="http://schemas.microsoft.com/office/drawing/2014/main" id="{F8B6E7EA-D81E-8D47-B6C4-9E60810D5B57}"/>
                </a:ext>
              </a:extLst>
            </p:cNvPr>
            <p:cNvSpPr txBox="1"/>
            <p:nvPr/>
          </p:nvSpPr>
          <p:spPr>
            <a:xfrm>
              <a:off x="4078345" y="3799492"/>
              <a:ext cx="391997" cy="215444"/>
            </a:xfrm>
            <a:prstGeom prst="rect">
              <a:avLst/>
            </a:prstGeom>
            <a:noFill/>
          </p:spPr>
          <p:txBody>
            <a:bodyPr wrap="none" rtlCol="0" anchor="ctr">
              <a:spAutoFit/>
            </a:bodyPr>
            <a:lstStyle/>
            <a:p>
              <a:pPr algn="ctr"/>
              <a:r>
                <a:rPr kumimoji="1" lang="ja-JP" altLang="en-US" sz="800" dirty="0">
                  <a:solidFill>
                    <a:schemeClr val="tx1">
                      <a:lumMod val="75000"/>
                      <a:lumOff val="25000"/>
                    </a:schemeClr>
                  </a:solidFill>
                  <a:latin typeface="Meiryo" panose="020B0604030504040204" pitchFamily="34" charset="-128"/>
                  <a:ea typeface="Meiryo" panose="020B0604030504040204" pitchFamily="34" charset="-128"/>
                </a:rPr>
                <a:t>最遅完了時刻</a:t>
              </a:r>
            </a:p>
          </p:txBody>
        </p:sp>
      </p:grpSp>
    </p:spTree>
    <p:extLst>
      <p:ext uri="{BB962C8B-B14F-4D97-AF65-F5344CB8AC3E}">
        <p14:creationId xmlns:p14="http://schemas.microsoft.com/office/powerpoint/2010/main" val="1836940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0948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52_RACI</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5" name="正方形/長方形 4">
            <a:extLst>
              <a:ext uri="{FF2B5EF4-FFF2-40B4-BE49-F238E27FC236}">
                <a16:creationId xmlns:a16="http://schemas.microsoft.com/office/drawing/2014/main" id="{2A6DAA24-D240-834E-9665-6260072E7F0B}"/>
              </a:ext>
            </a:extLst>
          </p:cNvPr>
          <p:cNvSpPr/>
          <p:nvPr/>
        </p:nvSpPr>
        <p:spPr>
          <a:xfrm>
            <a:off x="337289" y="686423"/>
            <a:ext cx="9231425" cy="64487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A3E7C1E9-34D0-884D-BCD0-E9C427FBC1B2}"/>
              </a:ext>
            </a:extLst>
          </p:cNvPr>
          <p:cNvCxnSpPr/>
          <p:nvPr/>
        </p:nvCxnSpPr>
        <p:spPr>
          <a:xfrm>
            <a:off x="2957022"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3A87A144-FE43-1547-85A3-36257F99EFE1}"/>
              </a:ext>
            </a:extLst>
          </p:cNvPr>
          <p:cNvCxnSpPr/>
          <p:nvPr/>
        </p:nvCxnSpPr>
        <p:spPr>
          <a:xfrm>
            <a:off x="8246376"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F0C3FEC5-F291-B64A-9B4C-EB46BF0C3340}"/>
              </a:ext>
            </a:extLst>
          </p:cNvPr>
          <p:cNvSpPr txBox="1"/>
          <p:nvPr/>
        </p:nvSpPr>
        <p:spPr>
          <a:xfrm>
            <a:off x="337289" y="85832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業務内容</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cxnSp>
        <p:nvCxnSpPr>
          <p:cNvPr id="12" name="直線コネクタ 11">
            <a:extLst>
              <a:ext uri="{FF2B5EF4-FFF2-40B4-BE49-F238E27FC236}">
                <a16:creationId xmlns:a16="http://schemas.microsoft.com/office/drawing/2014/main" id="{1FE05C25-CE22-0442-9749-D9B3DCB330CC}"/>
              </a:ext>
            </a:extLst>
          </p:cNvPr>
          <p:cNvCxnSpPr/>
          <p:nvPr/>
        </p:nvCxnSpPr>
        <p:spPr>
          <a:xfrm>
            <a:off x="337288" y="1331294"/>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8A02CF87-D5FB-0545-98E0-F23D6D4B38CB}"/>
              </a:ext>
            </a:extLst>
          </p:cNvPr>
          <p:cNvCxnSpPr/>
          <p:nvPr/>
        </p:nvCxnSpPr>
        <p:spPr>
          <a:xfrm>
            <a:off x="337288" y="197616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003DB544-448A-734E-8828-D61D7A5C0393}"/>
              </a:ext>
            </a:extLst>
          </p:cNvPr>
          <p:cNvCxnSpPr/>
          <p:nvPr/>
        </p:nvCxnSpPr>
        <p:spPr>
          <a:xfrm>
            <a:off x="337288" y="262103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45D07F7F-A185-4B46-91A2-A09D3AE5EA93}"/>
              </a:ext>
            </a:extLst>
          </p:cNvPr>
          <p:cNvCxnSpPr/>
          <p:nvPr/>
        </p:nvCxnSpPr>
        <p:spPr>
          <a:xfrm>
            <a:off x="337288" y="3265903"/>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61ED46DD-892C-F849-B61F-4DA219B7DFBF}"/>
              </a:ext>
            </a:extLst>
          </p:cNvPr>
          <p:cNvCxnSpPr/>
          <p:nvPr/>
        </p:nvCxnSpPr>
        <p:spPr>
          <a:xfrm>
            <a:off x="337288" y="391077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64FB77C7-7ACF-6247-B241-027FEBFF2C1A}"/>
              </a:ext>
            </a:extLst>
          </p:cNvPr>
          <p:cNvCxnSpPr/>
          <p:nvPr/>
        </p:nvCxnSpPr>
        <p:spPr>
          <a:xfrm>
            <a:off x="337288" y="455564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1FA4334F-61ED-9542-9CE8-F99A6D8F829D}"/>
              </a:ext>
            </a:extLst>
          </p:cNvPr>
          <p:cNvCxnSpPr/>
          <p:nvPr/>
        </p:nvCxnSpPr>
        <p:spPr>
          <a:xfrm>
            <a:off x="337288" y="5200512"/>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46A065E0-818B-DF4D-A7E9-D204CE6104B3}"/>
              </a:ext>
            </a:extLst>
          </p:cNvPr>
          <p:cNvCxnSpPr/>
          <p:nvPr/>
        </p:nvCxnSpPr>
        <p:spPr>
          <a:xfrm>
            <a:off x="337288" y="5845381"/>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DEF92EC3-29E9-C34D-9EF8-5B58D21A0AB3}"/>
              </a:ext>
            </a:extLst>
          </p:cNvPr>
          <p:cNvCxnSpPr/>
          <p:nvPr/>
        </p:nvCxnSpPr>
        <p:spPr>
          <a:xfrm>
            <a:off x="4279360"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7651EC08-AEE2-0A4E-9C96-419E8BAE513A}"/>
              </a:ext>
            </a:extLst>
          </p:cNvPr>
          <p:cNvCxnSpPr/>
          <p:nvPr/>
        </p:nvCxnSpPr>
        <p:spPr>
          <a:xfrm>
            <a:off x="5601699"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A326C479-B301-C24B-B723-899A7FADFA29}"/>
              </a:ext>
            </a:extLst>
          </p:cNvPr>
          <p:cNvCxnSpPr/>
          <p:nvPr/>
        </p:nvCxnSpPr>
        <p:spPr>
          <a:xfrm>
            <a:off x="6924037" y="686423"/>
            <a:ext cx="0"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5" name="正方形/長方形 74">
            <a:extLst>
              <a:ext uri="{FF2B5EF4-FFF2-40B4-BE49-F238E27FC236}">
                <a16:creationId xmlns:a16="http://schemas.microsoft.com/office/drawing/2014/main" id="{3405937D-BBD2-5F40-A79E-CB272D1ACB71}"/>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1A2FCD10-E72F-6B4A-A428-97E0A4E59A54}"/>
              </a:ext>
            </a:extLst>
          </p:cNvPr>
          <p:cNvSpPr txBox="1"/>
          <p:nvPr/>
        </p:nvSpPr>
        <p:spPr>
          <a:xfrm>
            <a:off x="337289" y="1503199"/>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企画書作成</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5" name="テキスト ボックス 24">
            <a:extLst>
              <a:ext uri="{FF2B5EF4-FFF2-40B4-BE49-F238E27FC236}">
                <a16:creationId xmlns:a16="http://schemas.microsoft.com/office/drawing/2014/main" id="{BFF2AA9C-394B-E843-BC53-66C41D262268}"/>
              </a:ext>
            </a:extLst>
          </p:cNvPr>
          <p:cNvSpPr txBox="1"/>
          <p:nvPr/>
        </p:nvSpPr>
        <p:spPr>
          <a:xfrm>
            <a:off x="337289" y="2148069"/>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要件定義書作成</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CA1A7540-DFCB-014F-A161-8A464FA11780}"/>
              </a:ext>
            </a:extLst>
          </p:cNvPr>
          <p:cNvSpPr txBox="1"/>
          <p:nvPr/>
        </p:nvSpPr>
        <p:spPr>
          <a:xfrm>
            <a:off x="337290" y="279293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機能設計書作成</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7" name="テキスト ボックス 26">
            <a:extLst>
              <a:ext uri="{FF2B5EF4-FFF2-40B4-BE49-F238E27FC236}">
                <a16:creationId xmlns:a16="http://schemas.microsoft.com/office/drawing/2014/main" id="{DDCD5629-7F24-9343-981C-0F9BD077A1E5}"/>
              </a:ext>
            </a:extLst>
          </p:cNvPr>
          <p:cNvSpPr txBox="1"/>
          <p:nvPr/>
        </p:nvSpPr>
        <p:spPr>
          <a:xfrm>
            <a:off x="337290" y="343780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開発計画</a:t>
            </a:r>
            <a:r>
              <a:rPr lang="en-US" altLang="ja-JP" sz="1200" dirty="0">
                <a:solidFill>
                  <a:schemeClr val="tx1">
                    <a:lumMod val="85000"/>
                    <a:lumOff val="15000"/>
                  </a:schemeClr>
                </a:solidFill>
                <a:latin typeface="Meiryo" panose="020B0604030504040204" pitchFamily="34" charset="-128"/>
                <a:ea typeface="Meiryo" panose="020B0604030504040204" pitchFamily="34" charset="-128"/>
                <a:cs typeface="メイリオ"/>
              </a:rPr>
              <a:t>&amp;</a:t>
            </a: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実施</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8" name="テキスト ボックス 27">
            <a:extLst>
              <a:ext uri="{FF2B5EF4-FFF2-40B4-BE49-F238E27FC236}">
                <a16:creationId xmlns:a16="http://schemas.microsoft.com/office/drawing/2014/main" id="{36CD3EDF-1821-CE41-9B01-C283F970BC2E}"/>
              </a:ext>
            </a:extLst>
          </p:cNvPr>
          <p:cNvSpPr txBox="1"/>
          <p:nvPr/>
        </p:nvSpPr>
        <p:spPr>
          <a:xfrm>
            <a:off x="337290" y="4082678"/>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テスト計画</a:t>
            </a:r>
            <a:r>
              <a:rPr lang="en-US" altLang="ja-JP" sz="1200" dirty="0">
                <a:solidFill>
                  <a:schemeClr val="tx1">
                    <a:lumMod val="85000"/>
                    <a:lumOff val="15000"/>
                  </a:schemeClr>
                </a:solidFill>
                <a:latin typeface="Meiryo" panose="020B0604030504040204" pitchFamily="34" charset="-128"/>
                <a:ea typeface="Meiryo" panose="020B0604030504040204" pitchFamily="34" charset="-128"/>
                <a:cs typeface="メイリオ"/>
              </a:rPr>
              <a:t>&amp;</a:t>
            </a: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実施</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29" name="テキスト ボックス 28">
            <a:extLst>
              <a:ext uri="{FF2B5EF4-FFF2-40B4-BE49-F238E27FC236}">
                <a16:creationId xmlns:a16="http://schemas.microsoft.com/office/drawing/2014/main" id="{333681D0-4A9D-064B-AD24-DF92A35FE429}"/>
              </a:ext>
            </a:extLst>
          </p:cNvPr>
          <p:cNvSpPr txBox="1"/>
          <p:nvPr/>
        </p:nvSpPr>
        <p:spPr>
          <a:xfrm>
            <a:off x="337290" y="4727547"/>
            <a:ext cx="2619733" cy="301059"/>
          </a:xfrm>
          <a:prstGeom prst="rect">
            <a:avLst/>
          </a:prstGeom>
          <a:noFill/>
        </p:spPr>
        <p:txBody>
          <a:bodyPr wrap="square" rtlCol="0" anchor="ctr">
            <a:spAutoFit/>
          </a:bodyPr>
          <a:lstStyle/>
          <a:p>
            <a:pPr algn="ctr"/>
            <a:r>
              <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運用設計</a:t>
            </a:r>
          </a:p>
        </p:txBody>
      </p:sp>
      <p:sp>
        <p:nvSpPr>
          <p:cNvPr id="30" name="テキスト ボックス 29">
            <a:extLst>
              <a:ext uri="{FF2B5EF4-FFF2-40B4-BE49-F238E27FC236}">
                <a16:creationId xmlns:a16="http://schemas.microsoft.com/office/drawing/2014/main" id="{9692BC25-F598-5A41-90C5-87670D1F3413}"/>
              </a:ext>
            </a:extLst>
          </p:cNvPr>
          <p:cNvSpPr txBox="1"/>
          <p:nvPr/>
        </p:nvSpPr>
        <p:spPr>
          <a:xfrm>
            <a:off x="337290" y="5372417"/>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マニュアル作成</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31" name="テキスト ボックス 30">
            <a:extLst>
              <a:ext uri="{FF2B5EF4-FFF2-40B4-BE49-F238E27FC236}">
                <a16:creationId xmlns:a16="http://schemas.microsoft.com/office/drawing/2014/main" id="{390C1E79-12D1-B04C-8346-13552C4351BB}"/>
              </a:ext>
            </a:extLst>
          </p:cNvPr>
          <p:cNvSpPr txBox="1"/>
          <p:nvPr/>
        </p:nvSpPr>
        <p:spPr>
          <a:xfrm>
            <a:off x="337290" y="6017287"/>
            <a:ext cx="2619733" cy="301059"/>
          </a:xfrm>
          <a:prstGeom prst="rect">
            <a:avLst/>
          </a:prstGeom>
          <a:noFill/>
        </p:spPr>
        <p:txBody>
          <a:bodyPr wrap="square" rtlCol="0" anchor="ctr">
            <a:spAutoFit/>
          </a:bodyPr>
          <a:lstStyle/>
          <a:p>
            <a:pPr algn="ctr"/>
            <a:r>
              <a:rPr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rPr>
              <a:t>ユーザー教育</a:t>
            </a:r>
            <a:endParaRPr kumimoji="1" lang="ja-JP" altLang="en-US" sz="1200" dirty="0">
              <a:solidFill>
                <a:schemeClr val="tx1">
                  <a:lumMod val="85000"/>
                  <a:lumOff val="15000"/>
                </a:schemeClr>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F30B9119-4D7A-E847-812E-EE05A24E84BE}"/>
              </a:ext>
            </a:extLst>
          </p:cNvPr>
          <p:cNvSpPr txBox="1"/>
          <p:nvPr/>
        </p:nvSpPr>
        <p:spPr>
          <a:xfrm>
            <a:off x="2957022" y="858329"/>
            <a:ext cx="1322338" cy="301059"/>
          </a:xfrm>
          <a:prstGeom prst="rect">
            <a:avLst/>
          </a:prstGeom>
          <a:noFill/>
        </p:spPr>
        <p:txBody>
          <a:bodyPr wrap="square" rtlCol="0" anchor="ctr">
            <a:spAutoFit/>
          </a:bodyPr>
          <a:lstStyle/>
          <a:p>
            <a:pPr algn="ctr"/>
            <a:r>
              <a:rPr kumimoji="1" lang="ja-JP" altLang="en-US" sz="1200" dirty="0">
                <a:solidFill>
                  <a:srgbClr val="262626"/>
                </a:solidFill>
                <a:latin typeface="Meiryo" panose="020B0604030504040204" pitchFamily="34" charset="-128"/>
                <a:ea typeface="Meiryo" panose="020B0604030504040204" pitchFamily="34" charset="-128"/>
                <a:cs typeface="メイリオ"/>
              </a:rPr>
              <a:t>鈴木</a:t>
            </a:r>
          </a:p>
        </p:txBody>
      </p:sp>
      <p:sp>
        <p:nvSpPr>
          <p:cNvPr id="33" name="テキスト ボックス 32">
            <a:extLst>
              <a:ext uri="{FF2B5EF4-FFF2-40B4-BE49-F238E27FC236}">
                <a16:creationId xmlns:a16="http://schemas.microsoft.com/office/drawing/2014/main" id="{A4A1C52B-D3B9-8944-8AD4-418CE02F7922}"/>
              </a:ext>
            </a:extLst>
          </p:cNvPr>
          <p:cNvSpPr txBox="1"/>
          <p:nvPr/>
        </p:nvSpPr>
        <p:spPr>
          <a:xfrm>
            <a:off x="4279360" y="858329"/>
            <a:ext cx="1322338" cy="301059"/>
          </a:xfrm>
          <a:prstGeom prst="rect">
            <a:avLst/>
          </a:prstGeom>
          <a:noFill/>
        </p:spPr>
        <p:txBody>
          <a:bodyPr wrap="square" rtlCol="0" anchor="ctr">
            <a:spAutoFit/>
          </a:bodyPr>
          <a:lstStyle/>
          <a:p>
            <a:pPr algn="ctr"/>
            <a:r>
              <a:rPr lang="ja-JP" altLang="en-US" sz="1200" dirty="0">
                <a:solidFill>
                  <a:srgbClr val="262626"/>
                </a:solidFill>
                <a:latin typeface="Meiryo" panose="020B0604030504040204" pitchFamily="34" charset="-128"/>
                <a:ea typeface="Meiryo" panose="020B0604030504040204" pitchFamily="34" charset="-128"/>
                <a:cs typeface="メイリオ"/>
              </a:rPr>
              <a:t>岩井</a:t>
            </a:r>
            <a:endParaRPr kumimoji="1" lang="ja-JP" altLang="en-US" sz="1200" dirty="0">
              <a:solidFill>
                <a:srgbClr val="262626"/>
              </a:solidFill>
              <a:latin typeface="Meiryo" panose="020B0604030504040204" pitchFamily="34" charset="-128"/>
              <a:ea typeface="Meiryo" panose="020B0604030504040204" pitchFamily="34" charset="-128"/>
              <a:cs typeface="メイリオ"/>
            </a:endParaRPr>
          </a:p>
        </p:txBody>
      </p:sp>
      <p:sp>
        <p:nvSpPr>
          <p:cNvPr id="34" name="テキスト ボックス 33">
            <a:extLst>
              <a:ext uri="{FF2B5EF4-FFF2-40B4-BE49-F238E27FC236}">
                <a16:creationId xmlns:a16="http://schemas.microsoft.com/office/drawing/2014/main" id="{0635461F-C0DA-2242-98E2-A1529C9924FE}"/>
              </a:ext>
            </a:extLst>
          </p:cNvPr>
          <p:cNvSpPr txBox="1"/>
          <p:nvPr/>
        </p:nvSpPr>
        <p:spPr>
          <a:xfrm>
            <a:off x="5601699" y="858329"/>
            <a:ext cx="1322338" cy="301059"/>
          </a:xfrm>
          <a:prstGeom prst="rect">
            <a:avLst/>
          </a:prstGeom>
          <a:noFill/>
        </p:spPr>
        <p:txBody>
          <a:bodyPr wrap="square" rtlCol="0" anchor="ctr">
            <a:spAutoFit/>
          </a:bodyPr>
          <a:lstStyle/>
          <a:p>
            <a:pPr algn="ctr"/>
            <a:r>
              <a:rPr kumimoji="1" lang="ja-JP" altLang="en-US" sz="1200" dirty="0">
                <a:solidFill>
                  <a:srgbClr val="262626"/>
                </a:solidFill>
                <a:latin typeface="Meiryo" panose="020B0604030504040204" pitchFamily="34" charset="-128"/>
                <a:ea typeface="Meiryo" panose="020B0604030504040204" pitchFamily="34" charset="-128"/>
                <a:cs typeface="メイリオ"/>
              </a:rPr>
              <a:t>谷本</a:t>
            </a:r>
          </a:p>
        </p:txBody>
      </p:sp>
      <p:sp>
        <p:nvSpPr>
          <p:cNvPr id="35" name="テキスト ボックス 34">
            <a:extLst>
              <a:ext uri="{FF2B5EF4-FFF2-40B4-BE49-F238E27FC236}">
                <a16:creationId xmlns:a16="http://schemas.microsoft.com/office/drawing/2014/main" id="{154A5E5C-1248-404F-B191-4D24779F257B}"/>
              </a:ext>
            </a:extLst>
          </p:cNvPr>
          <p:cNvSpPr txBox="1"/>
          <p:nvPr/>
        </p:nvSpPr>
        <p:spPr>
          <a:xfrm>
            <a:off x="6924037" y="858329"/>
            <a:ext cx="1322338" cy="301059"/>
          </a:xfrm>
          <a:prstGeom prst="rect">
            <a:avLst/>
          </a:prstGeom>
          <a:noFill/>
        </p:spPr>
        <p:txBody>
          <a:bodyPr wrap="square" rtlCol="0" anchor="ctr">
            <a:spAutoFit/>
          </a:bodyPr>
          <a:lstStyle/>
          <a:p>
            <a:pPr algn="ctr"/>
            <a:r>
              <a:rPr kumimoji="1" lang="ja-JP" altLang="en-US" sz="1200" dirty="0">
                <a:solidFill>
                  <a:srgbClr val="262626"/>
                </a:solidFill>
                <a:latin typeface="Meiryo" panose="020B0604030504040204" pitchFamily="34" charset="-128"/>
                <a:ea typeface="Meiryo" panose="020B0604030504040204" pitchFamily="34" charset="-128"/>
                <a:cs typeface="メイリオ"/>
              </a:rPr>
              <a:t>関</a:t>
            </a:r>
          </a:p>
        </p:txBody>
      </p:sp>
      <p:sp>
        <p:nvSpPr>
          <p:cNvPr id="36" name="テキスト ボックス 35">
            <a:extLst>
              <a:ext uri="{FF2B5EF4-FFF2-40B4-BE49-F238E27FC236}">
                <a16:creationId xmlns:a16="http://schemas.microsoft.com/office/drawing/2014/main" id="{6CFA49AC-9085-C847-BE8E-288480674FA1}"/>
              </a:ext>
            </a:extLst>
          </p:cNvPr>
          <p:cNvSpPr txBox="1"/>
          <p:nvPr/>
        </p:nvSpPr>
        <p:spPr>
          <a:xfrm>
            <a:off x="8246376" y="858329"/>
            <a:ext cx="1322338" cy="301059"/>
          </a:xfrm>
          <a:prstGeom prst="rect">
            <a:avLst/>
          </a:prstGeom>
          <a:noFill/>
        </p:spPr>
        <p:txBody>
          <a:bodyPr wrap="square" rtlCol="0" anchor="ctr">
            <a:spAutoFit/>
          </a:bodyPr>
          <a:lstStyle/>
          <a:p>
            <a:pPr algn="ctr"/>
            <a:r>
              <a:rPr kumimoji="1" lang="ja-JP" altLang="en-US" sz="1200" dirty="0">
                <a:solidFill>
                  <a:srgbClr val="262626"/>
                </a:solidFill>
                <a:latin typeface="Meiryo" panose="020B0604030504040204" pitchFamily="34" charset="-128"/>
                <a:ea typeface="Meiryo" panose="020B0604030504040204" pitchFamily="34" charset="-128"/>
                <a:cs typeface="メイリオ"/>
              </a:rPr>
              <a:t>安達</a:t>
            </a:r>
          </a:p>
        </p:txBody>
      </p:sp>
      <p:sp>
        <p:nvSpPr>
          <p:cNvPr id="37" name="テキスト ボックス 36">
            <a:extLst>
              <a:ext uri="{FF2B5EF4-FFF2-40B4-BE49-F238E27FC236}">
                <a16:creationId xmlns:a16="http://schemas.microsoft.com/office/drawing/2014/main" id="{54D695BA-5940-4743-999A-8F1411934B6F}"/>
              </a:ext>
            </a:extLst>
          </p:cNvPr>
          <p:cNvSpPr txBox="1"/>
          <p:nvPr/>
        </p:nvSpPr>
        <p:spPr>
          <a:xfrm>
            <a:off x="2957022" y="1469749"/>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R/A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38" name="テキスト ボックス 37">
            <a:extLst>
              <a:ext uri="{FF2B5EF4-FFF2-40B4-BE49-F238E27FC236}">
                <a16:creationId xmlns:a16="http://schemas.microsoft.com/office/drawing/2014/main" id="{831C4E3E-21BC-024A-9EBA-89018D25FE01}"/>
              </a:ext>
            </a:extLst>
          </p:cNvPr>
          <p:cNvSpPr txBox="1"/>
          <p:nvPr/>
        </p:nvSpPr>
        <p:spPr>
          <a:xfrm>
            <a:off x="4279360" y="1469749"/>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39" name="テキスト ボックス 38">
            <a:extLst>
              <a:ext uri="{FF2B5EF4-FFF2-40B4-BE49-F238E27FC236}">
                <a16:creationId xmlns:a16="http://schemas.microsoft.com/office/drawing/2014/main" id="{EBEA0E64-9B6D-1646-9B1F-9F17E8CE9F74}"/>
              </a:ext>
            </a:extLst>
          </p:cNvPr>
          <p:cNvSpPr txBox="1"/>
          <p:nvPr/>
        </p:nvSpPr>
        <p:spPr>
          <a:xfrm>
            <a:off x="5601699" y="1469749"/>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0" name="テキスト ボックス 39">
            <a:extLst>
              <a:ext uri="{FF2B5EF4-FFF2-40B4-BE49-F238E27FC236}">
                <a16:creationId xmlns:a16="http://schemas.microsoft.com/office/drawing/2014/main" id="{BA05A568-4757-5E4B-97A5-0811400B96D0}"/>
              </a:ext>
            </a:extLst>
          </p:cNvPr>
          <p:cNvSpPr txBox="1"/>
          <p:nvPr/>
        </p:nvSpPr>
        <p:spPr>
          <a:xfrm>
            <a:off x="2957022" y="211461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1" name="テキスト ボックス 40">
            <a:extLst>
              <a:ext uri="{FF2B5EF4-FFF2-40B4-BE49-F238E27FC236}">
                <a16:creationId xmlns:a16="http://schemas.microsoft.com/office/drawing/2014/main" id="{FD935804-2E7B-D74A-BF17-DE9B5B71A4E9}"/>
              </a:ext>
            </a:extLst>
          </p:cNvPr>
          <p:cNvSpPr txBox="1"/>
          <p:nvPr/>
        </p:nvSpPr>
        <p:spPr>
          <a:xfrm>
            <a:off x="4279360" y="211461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2" name="テキスト ボックス 41">
            <a:extLst>
              <a:ext uri="{FF2B5EF4-FFF2-40B4-BE49-F238E27FC236}">
                <a16:creationId xmlns:a16="http://schemas.microsoft.com/office/drawing/2014/main" id="{890D70DB-31D5-A24F-BF7D-3FB25F863744}"/>
              </a:ext>
            </a:extLst>
          </p:cNvPr>
          <p:cNvSpPr txBox="1"/>
          <p:nvPr/>
        </p:nvSpPr>
        <p:spPr>
          <a:xfrm>
            <a:off x="5601699" y="2114618"/>
            <a:ext cx="1322338" cy="367961"/>
          </a:xfrm>
          <a:prstGeom prst="rect">
            <a:avLst/>
          </a:prstGeom>
          <a:noFill/>
        </p:spPr>
        <p:txBody>
          <a:bodyPr wrap="square" rtlCol="0" anchor="ctr">
            <a:spAutoFit/>
          </a:bodyPr>
          <a:lstStyle/>
          <a:p>
            <a:pPr algn="ctr"/>
            <a:r>
              <a:rPr lang="en-US" altLang="en-US"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3" name="テキスト ボックス 42">
            <a:extLst>
              <a:ext uri="{FF2B5EF4-FFF2-40B4-BE49-F238E27FC236}">
                <a16:creationId xmlns:a16="http://schemas.microsoft.com/office/drawing/2014/main" id="{38C3C98C-EE3E-CF40-81CD-B0037CEEAAD4}"/>
              </a:ext>
            </a:extLst>
          </p:cNvPr>
          <p:cNvSpPr txBox="1"/>
          <p:nvPr/>
        </p:nvSpPr>
        <p:spPr>
          <a:xfrm>
            <a:off x="2957022" y="275948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4" name="テキスト ボックス 43">
            <a:extLst>
              <a:ext uri="{FF2B5EF4-FFF2-40B4-BE49-F238E27FC236}">
                <a16:creationId xmlns:a16="http://schemas.microsoft.com/office/drawing/2014/main" id="{E325DAF6-C92D-CF4B-925F-CCEC5D33716B}"/>
              </a:ext>
            </a:extLst>
          </p:cNvPr>
          <p:cNvSpPr txBox="1"/>
          <p:nvPr/>
        </p:nvSpPr>
        <p:spPr>
          <a:xfrm>
            <a:off x="4279360" y="275948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5" name="テキスト ボックス 44">
            <a:extLst>
              <a:ext uri="{FF2B5EF4-FFF2-40B4-BE49-F238E27FC236}">
                <a16:creationId xmlns:a16="http://schemas.microsoft.com/office/drawing/2014/main" id="{D1E038FB-DB9E-9D44-B94A-6F94229265ED}"/>
              </a:ext>
            </a:extLst>
          </p:cNvPr>
          <p:cNvSpPr txBox="1"/>
          <p:nvPr/>
        </p:nvSpPr>
        <p:spPr>
          <a:xfrm>
            <a:off x="5601699" y="275948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6" name="テキスト ボックス 45">
            <a:extLst>
              <a:ext uri="{FF2B5EF4-FFF2-40B4-BE49-F238E27FC236}">
                <a16:creationId xmlns:a16="http://schemas.microsoft.com/office/drawing/2014/main" id="{257E27AD-33FB-E643-8E33-196371D8FC8A}"/>
              </a:ext>
            </a:extLst>
          </p:cNvPr>
          <p:cNvSpPr txBox="1"/>
          <p:nvPr/>
        </p:nvSpPr>
        <p:spPr>
          <a:xfrm>
            <a:off x="8246376" y="275948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7" name="テキスト ボックス 46">
            <a:extLst>
              <a:ext uri="{FF2B5EF4-FFF2-40B4-BE49-F238E27FC236}">
                <a16:creationId xmlns:a16="http://schemas.microsoft.com/office/drawing/2014/main" id="{C928CABE-E360-004A-8046-1F2770B6C282}"/>
              </a:ext>
            </a:extLst>
          </p:cNvPr>
          <p:cNvSpPr txBox="1"/>
          <p:nvPr/>
        </p:nvSpPr>
        <p:spPr>
          <a:xfrm>
            <a:off x="5601699" y="340435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8" name="テキスト ボックス 47">
            <a:extLst>
              <a:ext uri="{FF2B5EF4-FFF2-40B4-BE49-F238E27FC236}">
                <a16:creationId xmlns:a16="http://schemas.microsoft.com/office/drawing/2014/main" id="{1526328F-9926-5D4D-983A-8CE1C205F0B5}"/>
              </a:ext>
            </a:extLst>
          </p:cNvPr>
          <p:cNvSpPr txBox="1"/>
          <p:nvPr/>
        </p:nvSpPr>
        <p:spPr>
          <a:xfrm>
            <a:off x="6924037" y="3404358"/>
            <a:ext cx="1322338" cy="367961"/>
          </a:xfrm>
          <a:prstGeom prst="rect">
            <a:avLst/>
          </a:prstGeom>
          <a:noFill/>
        </p:spPr>
        <p:txBody>
          <a:bodyPr wrap="square" rtlCol="0" anchor="ctr">
            <a:spAutoFit/>
          </a:bodyPr>
          <a:lstStyle/>
          <a:p>
            <a:pPr algn="ctr"/>
            <a:r>
              <a:rPr lang="en-US" altLang="en-US"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49" name="テキスト ボックス 48">
            <a:extLst>
              <a:ext uri="{FF2B5EF4-FFF2-40B4-BE49-F238E27FC236}">
                <a16:creationId xmlns:a16="http://schemas.microsoft.com/office/drawing/2014/main" id="{6B8A98AC-D3C3-744F-80AF-957BBE97AB2B}"/>
              </a:ext>
            </a:extLst>
          </p:cNvPr>
          <p:cNvSpPr txBox="1"/>
          <p:nvPr/>
        </p:nvSpPr>
        <p:spPr>
          <a:xfrm>
            <a:off x="8246376" y="3404358"/>
            <a:ext cx="1322338" cy="367961"/>
          </a:xfrm>
          <a:prstGeom prst="rect">
            <a:avLst/>
          </a:prstGeom>
          <a:noFill/>
        </p:spPr>
        <p:txBody>
          <a:bodyPr wrap="square" rtlCol="0" anchor="ctr">
            <a:spAutoFit/>
          </a:bodyPr>
          <a:lstStyle/>
          <a:p>
            <a:pPr algn="ctr"/>
            <a:r>
              <a:rPr lang="ja-JP" altLang="en-US"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0" name="テキスト ボックス 49">
            <a:extLst>
              <a:ext uri="{FF2B5EF4-FFF2-40B4-BE49-F238E27FC236}">
                <a16:creationId xmlns:a16="http://schemas.microsoft.com/office/drawing/2014/main" id="{6649D2A3-7D90-3C4D-AF12-9E6A4CA37748}"/>
              </a:ext>
            </a:extLst>
          </p:cNvPr>
          <p:cNvSpPr txBox="1"/>
          <p:nvPr/>
        </p:nvSpPr>
        <p:spPr>
          <a:xfrm>
            <a:off x="4279360" y="404922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1" name="テキスト ボックス 50">
            <a:extLst>
              <a:ext uri="{FF2B5EF4-FFF2-40B4-BE49-F238E27FC236}">
                <a16:creationId xmlns:a16="http://schemas.microsoft.com/office/drawing/2014/main" id="{2346A441-388A-9044-85BC-0280B7FCCBFF}"/>
              </a:ext>
            </a:extLst>
          </p:cNvPr>
          <p:cNvSpPr txBox="1"/>
          <p:nvPr/>
        </p:nvSpPr>
        <p:spPr>
          <a:xfrm>
            <a:off x="5601699" y="404922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2" name="テキスト ボックス 51">
            <a:extLst>
              <a:ext uri="{FF2B5EF4-FFF2-40B4-BE49-F238E27FC236}">
                <a16:creationId xmlns:a16="http://schemas.microsoft.com/office/drawing/2014/main" id="{BB426FE8-8ED0-7E46-A94B-CAF5AC75A811}"/>
              </a:ext>
            </a:extLst>
          </p:cNvPr>
          <p:cNvSpPr txBox="1"/>
          <p:nvPr/>
        </p:nvSpPr>
        <p:spPr>
          <a:xfrm>
            <a:off x="6924037" y="4049227"/>
            <a:ext cx="1322338" cy="367961"/>
          </a:xfrm>
          <a:prstGeom prst="rect">
            <a:avLst/>
          </a:prstGeom>
          <a:noFill/>
        </p:spPr>
        <p:txBody>
          <a:bodyPr wrap="square" rtlCol="0" anchor="ctr">
            <a:spAutoFit/>
          </a:bodyPr>
          <a:lstStyle/>
          <a:p>
            <a:pPr algn="ctr"/>
            <a:r>
              <a:rPr lang="en-US" altLang="en-US"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3" name="テキスト ボックス 52">
            <a:extLst>
              <a:ext uri="{FF2B5EF4-FFF2-40B4-BE49-F238E27FC236}">
                <a16:creationId xmlns:a16="http://schemas.microsoft.com/office/drawing/2014/main" id="{B74081B6-9ABB-274B-9886-3D8F13BB39D8}"/>
              </a:ext>
            </a:extLst>
          </p:cNvPr>
          <p:cNvSpPr txBox="1"/>
          <p:nvPr/>
        </p:nvSpPr>
        <p:spPr>
          <a:xfrm>
            <a:off x="8246376" y="4049227"/>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4" name="テキスト ボックス 53">
            <a:extLst>
              <a:ext uri="{FF2B5EF4-FFF2-40B4-BE49-F238E27FC236}">
                <a16:creationId xmlns:a16="http://schemas.microsoft.com/office/drawing/2014/main" id="{4F511802-FA84-4C4B-8CA0-B006C3DFB160}"/>
              </a:ext>
            </a:extLst>
          </p:cNvPr>
          <p:cNvSpPr txBox="1"/>
          <p:nvPr/>
        </p:nvSpPr>
        <p:spPr>
          <a:xfrm>
            <a:off x="2957022" y="4694097"/>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5" name="テキスト ボックス 54">
            <a:extLst>
              <a:ext uri="{FF2B5EF4-FFF2-40B4-BE49-F238E27FC236}">
                <a16:creationId xmlns:a16="http://schemas.microsoft.com/office/drawing/2014/main" id="{7542382E-141F-4443-8CE8-241E458D98BE}"/>
              </a:ext>
            </a:extLst>
          </p:cNvPr>
          <p:cNvSpPr txBox="1"/>
          <p:nvPr/>
        </p:nvSpPr>
        <p:spPr>
          <a:xfrm>
            <a:off x="4279360" y="4694097"/>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6" name="テキスト ボックス 55">
            <a:extLst>
              <a:ext uri="{FF2B5EF4-FFF2-40B4-BE49-F238E27FC236}">
                <a16:creationId xmlns:a16="http://schemas.microsoft.com/office/drawing/2014/main" id="{B8CE94B2-D1F3-6847-97E0-FD437344956E}"/>
              </a:ext>
            </a:extLst>
          </p:cNvPr>
          <p:cNvSpPr txBox="1"/>
          <p:nvPr/>
        </p:nvSpPr>
        <p:spPr>
          <a:xfrm>
            <a:off x="5601699" y="469409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7" name="テキスト ボックス 56">
            <a:extLst>
              <a:ext uri="{FF2B5EF4-FFF2-40B4-BE49-F238E27FC236}">
                <a16:creationId xmlns:a16="http://schemas.microsoft.com/office/drawing/2014/main" id="{83C0B7A3-60FE-034D-AFF5-932BD6F8B0F9}"/>
              </a:ext>
            </a:extLst>
          </p:cNvPr>
          <p:cNvSpPr txBox="1"/>
          <p:nvPr/>
        </p:nvSpPr>
        <p:spPr>
          <a:xfrm>
            <a:off x="6924037" y="469409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8" name="テキスト ボックス 57">
            <a:extLst>
              <a:ext uri="{FF2B5EF4-FFF2-40B4-BE49-F238E27FC236}">
                <a16:creationId xmlns:a16="http://schemas.microsoft.com/office/drawing/2014/main" id="{3362128A-2BEA-3248-BACA-5FFCFCC9BD25}"/>
              </a:ext>
            </a:extLst>
          </p:cNvPr>
          <p:cNvSpPr txBox="1"/>
          <p:nvPr/>
        </p:nvSpPr>
        <p:spPr>
          <a:xfrm>
            <a:off x="2957022" y="533896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59" name="テキスト ボックス 58">
            <a:extLst>
              <a:ext uri="{FF2B5EF4-FFF2-40B4-BE49-F238E27FC236}">
                <a16:creationId xmlns:a16="http://schemas.microsoft.com/office/drawing/2014/main" id="{2875DCB8-637C-954B-AAE4-305AEA6909E0}"/>
              </a:ext>
            </a:extLst>
          </p:cNvPr>
          <p:cNvSpPr txBox="1"/>
          <p:nvPr/>
        </p:nvSpPr>
        <p:spPr>
          <a:xfrm>
            <a:off x="4279360" y="533896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0" name="テキスト ボックス 59">
            <a:extLst>
              <a:ext uri="{FF2B5EF4-FFF2-40B4-BE49-F238E27FC236}">
                <a16:creationId xmlns:a16="http://schemas.microsoft.com/office/drawing/2014/main" id="{934612F4-F0FC-B54E-8BA5-6E9EDAFB248A}"/>
              </a:ext>
            </a:extLst>
          </p:cNvPr>
          <p:cNvSpPr txBox="1"/>
          <p:nvPr/>
        </p:nvSpPr>
        <p:spPr>
          <a:xfrm>
            <a:off x="8246376" y="533896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1" name="テキスト ボックス 60">
            <a:extLst>
              <a:ext uri="{FF2B5EF4-FFF2-40B4-BE49-F238E27FC236}">
                <a16:creationId xmlns:a16="http://schemas.microsoft.com/office/drawing/2014/main" id="{AF725E26-C2F3-EE41-84CE-946CD2FABD18}"/>
              </a:ext>
            </a:extLst>
          </p:cNvPr>
          <p:cNvSpPr txBox="1"/>
          <p:nvPr/>
        </p:nvSpPr>
        <p:spPr>
          <a:xfrm>
            <a:off x="8246376" y="1469749"/>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2" name="テキスト ボックス 61">
            <a:extLst>
              <a:ext uri="{FF2B5EF4-FFF2-40B4-BE49-F238E27FC236}">
                <a16:creationId xmlns:a16="http://schemas.microsoft.com/office/drawing/2014/main" id="{49BA013A-392D-1040-BED0-018D4B4C3BDC}"/>
              </a:ext>
            </a:extLst>
          </p:cNvPr>
          <p:cNvSpPr txBox="1"/>
          <p:nvPr/>
        </p:nvSpPr>
        <p:spPr>
          <a:xfrm>
            <a:off x="8246376" y="211461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3" name="テキスト ボックス 62">
            <a:extLst>
              <a:ext uri="{FF2B5EF4-FFF2-40B4-BE49-F238E27FC236}">
                <a16:creationId xmlns:a16="http://schemas.microsoft.com/office/drawing/2014/main" id="{DBD9E42C-0BDA-A243-84A0-7D4961B3DE68}"/>
              </a:ext>
            </a:extLst>
          </p:cNvPr>
          <p:cNvSpPr txBox="1"/>
          <p:nvPr/>
        </p:nvSpPr>
        <p:spPr>
          <a:xfrm>
            <a:off x="4279359" y="340435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4" name="テキスト ボックス 63">
            <a:extLst>
              <a:ext uri="{FF2B5EF4-FFF2-40B4-BE49-F238E27FC236}">
                <a16:creationId xmlns:a16="http://schemas.microsoft.com/office/drawing/2014/main" id="{BFAE8AC4-B44C-FB49-BDFF-39A60AEF62E9}"/>
              </a:ext>
            </a:extLst>
          </p:cNvPr>
          <p:cNvSpPr txBox="1"/>
          <p:nvPr/>
        </p:nvSpPr>
        <p:spPr>
          <a:xfrm>
            <a:off x="2957021" y="4049227"/>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5" name="テキスト ボックス 64">
            <a:extLst>
              <a:ext uri="{FF2B5EF4-FFF2-40B4-BE49-F238E27FC236}">
                <a16:creationId xmlns:a16="http://schemas.microsoft.com/office/drawing/2014/main" id="{E0FA20F7-6D54-E742-8174-38A4FBCFEB03}"/>
              </a:ext>
            </a:extLst>
          </p:cNvPr>
          <p:cNvSpPr txBox="1"/>
          <p:nvPr/>
        </p:nvSpPr>
        <p:spPr>
          <a:xfrm>
            <a:off x="6924036" y="2759488"/>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6" name="テキスト ボックス 65">
            <a:extLst>
              <a:ext uri="{FF2B5EF4-FFF2-40B4-BE49-F238E27FC236}">
                <a16:creationId xmlns:a16="http://schemas.microsoft.com/office/drawing/2014/main" id="{152E9702-BEDB-C44E-800F-83CC0D439B3E}"/>
              </a:ext>
            </a:extLst>
          </p:cNvPr>
          <p:cNvSpPr txBox="1"/>
          <p:nvPr/>
        </p:nvSpPr>
        <p:spPr>
          <a:xfrm>
            <a:off x="8246374" y="469409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7" name="テキスト ボックス 66">
            <a:extLst>
              <a:ext uri="{FF2B5EF4-FFF2-40B4-BE49-F238E27FC236}">
                <a16:creationId xmlns:a16="http://schemas.microsoft.com/office/drawing/2014/main" id="{02FC368B-89E6-5C47-8D78-214D01F53526}"/>
              </a:ext>
            </a:extLst>
          </p:cNvPr>
          <p:cNvSpPr txBox="1"/>
          <p:nvPr/>
        </p:nvSpPr>
        <p:spPr>
          <a:xfrm>
            <a:off x="6924036" y="5338967"/>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8" name="テキスト ボックス 67">
            <a:extLst>
              <a:ext uri="{FF2B5EF4-FFF2-40B4-BE49-F238E27FC236}">
                <a16:creationId xmlns:a16="http://schemas.microsoft.com/office/drawing/2014/main" id="{1ED566AB-C7A5-2245-8A42-65FA4B6E900E}"/>
              </a:ext>
            </a:extLst>
          </p:cNvPr>
          <p:cNvSpPr txBox="1"/>
          <p:nvPr/>
        </p:nvSpPr>
        <p:spPr>
          <a:xfrm>
            <a:off x="2957018" y="3404358"/>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69" name="テキスト ボックス 68">
            <a:extLst>
              <a:ext uri="{FF2B5EF4-FFF2-40B4-BE49-F238E27FC236}">
                <a16:creationId xmlns:a16="http://schemas.microsoft.com/office/drawing/2014/main" id="{2F7EE498-7116-C044-A617-6A41CBC6EB56}"/>
              </a:ext>
            </a:extLst>
          </p:cNvPr>
          <p:cNvSpPr txBox="1"/>
          <p:nvPr/>
        </p:nvSpPr>
        <p:spPr>
          <a:xfrm>
            <a:off x="6924037" y="5983836"/>
            <a:ext cx="1322338" cy="367961"/>
          </a:xfrm>
          <a:prstGeom prst="rect">
            <a:avLst/>
          </a:prstGeom>
          <a:noFill/>
        </p:spPr>
        <p:txBody>
          <a:bodyPr wrap="square" rtlCol="0" anchor="ctr">
            <a:spAutoFit/>
          </a:bodyPr>
          <a:lstStyle/>
          <a:p>
            <a:pPr algn="ctr"/>
            <a:r>
              <a:rPr lang="en-US" altLang="en-US" sz="1600" b="1" dirty="0">
                <a:solidFill>
                  <a:srgbClr val="262626"/>
                </a:solidFill>
                <a:latin typeface="Meiryo" panose="020B0604030504040204" pitchFamily="34" charset="-128"/>
                <a:ea typeface="Meiryo" panose="020B0604030504040204" pitchFamily="34" charset="-128"/>
                <a:cs typeface="HGP創英角ｺﾞｼｯｸUB"/>
              </a:rPr>
              <a:t>R</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70" name="テキスト ボックス 69">
            <a:extLst>
              <a:ext uri="{FF2B5EF4-FFF2-40B4-BE49-F238E27FC236}">
                <a16:creationId xmlns:a16="http://schemas.microsoft.com/office/drawing/2014/main" id="{4C7BC302-F2B9-6946-9A66-98D0952F4A7E}"/>
              </a:ext>
            </a:extLst>
          </p:cNvPr>
          <p:cNvSpPr txBox="1"/>
          <p:nvPr/>
        </p:nvSpPr>
        <p:spPr>
          <a:xfrm>
            <a:off x="8246374" y="5983836"/>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C/I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71" name="テキスト ボックス 70">
            <a:extLst>
              <a:ext uri="{FF2B5EF4-FFF2-40B4-BE49-F238E27FC236}">
                <a16:creationId xmlns:a16="http://schemas.microsoft.com/office/drawing/2014/main" id="{42E4978C-CD87-4C4D-9617-5F480819F9F0}"/>
              </a:ext>
            </a:extLst>
          </p:cNvPr>
          <p:cNvSpPr txBox="1"/>
          <p:nvPr/>
        </p:nvSpPr>
        <p:spPr>
          <a:xfrm>
            <a:off x="2957019" y="5983836"/>
            <a:ext cx="1322338" cy="367961"/>
          </a:xfrm>
          <a:prstGeom prst="rect">
            <a:avLst/>
          </a:prstGeom>
          <a:noFill/>
        </p:spPr>
        <p:txBody>
          <a:bodyPr wrap="square" rtlCol="0" anchor="ctr">
            <a:spAutoFit/>
          </a:bodyPr>
          <a:lstStyle/>
          <a:p>
            <a:pPr algn="ctr"/>
            <a:r>
              <a:rPr kumimoji="1" lang="en-US" altLang="ja-JP" sz="1600" b="1" dirty="0">
                <a:solidFill>
                  <a:srgbClr val="262626"/>
                </a:solidFill>
                <a:latin typeface="Meiryo" panose="020B0604030504040204" pitchFamily="34" charset="-128"/>
                <a:ea typeface="Meiryo" panose="020B0604030504040204" pitchFamily="34" charset="-128"/>
                <a:cs typeface="HGP創英角ｺﾞｼｯｸUB"/>
              </a:rPr>
              <a:t>I</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
        <p:nvSpPr>
          <p:cNvPr id="72" name="テキスト ボックス 71">
            <a:extLst>
              <a:ext uri="{FF2B5EF4-FFF2-40B4-BE49-F238E27FC236}">
                <a16:creationId xmlns:a16="http://schemas.microsoft.com/office/drawing/2014/main" id="{0CF7A9D1-5581-4845-BD67-C19A8CB672B1}"/>
              </a:ext>
            </a:extLst>
          </p:cNvPr>
          <p:cNvSpPr txBox="1"/>
          <p:nvPr/>
        </p:nvSpPr>
        <p:spPr>
          <a:xfrm>
            <a:off x="4279358" y="5983836"/>
            <a:ext cx="1322338" cy="367961"/>
          </a:xfrm>
          <a:prstGeom prst="rect">
            <a:avLst/>
          </a:prstGeom>
          <a:noFill/>
        </p:spPr>
        <p:txBody>
          <a:bodyPr wrap="square" rtlCol="0" anchor="ctr">
            <a:spAutoFit/>
          </a:bodyPr>
          <a:lstStyle/>
          <a:p>
            <a:pPr algn="ctr"/>
            <a:r>
              <a:rPr lang="en-US" altLang="ja-JP" sz="1600" b="1" dirty="0">
                <a:solidFill>
                  <a:srgbClr val="262626"/>
                </a:solidFill>
                <a:latin typeface="Meiryo" panose="020B0604030504040204" pitchFamily="34" charset="-128"/>
                <a:ea typeface="Meiryo" panose="020B0604030504040204" pitchFamily="34" charset="-128"/>
                <a:cs typeface="HGP創英角ｺﾞｼｯｸUB"/>
              </a:rPr>
              <a:t>A</a:t>
            </a:r>
            <a:endParaRPr kumimoji="1" lang="ja-JP" altLang="en-US" sz="1600" b="1" dirty="0">
              <a:solidFill>
                <a:srgbClr val="262626"/>
              </a:solidFill>
              <a:latin typeface="Meiryo" panose="020B0604030504040204" pitchFamily="34" charset="-128"/>
              <a:ea typeface="Meiryo" panose="020B0604030504040204" pitchFamily="34" charset="-128"/>
              <a:cs typeface="HGP創英角ｺﾞｼｯｸUB"/>
            </a:endParaRPr>
          </a:p>
        </p:txBody>
      </p:sp>
    </p:spTree>
    <p:extLst>
      <p:ext uri="{BB962C8B-B14F-4D97-AF65-F5344CB8AC3E}">
        <p14:creationId xmlns:p14="http://schemas.microsoft.com/office/powerpoint/2010/main" val="42033348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9BD2BBD-1CEA-3747-BA59-2926C59FFD7A}"/>
              </a:ext>
            </a:extLst>
          </p:cNvPr>
          <p:cNvSpPr/>
          <p:nvPr/>
        </p:nvSpPr>
        <p:spPr>
          <a:xfrm>
            <a:off x="337288" y="682812"/>
            <a:ext cx="9231425" cy="4698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1E334278-CEE4-FD42-87D5-75B1E177255F}"/>
              </a:ext>
            </a:extLst>
          </p:cNvPr>
          <p:cNvSpPr txBox="1"/>
          <p:nvPr/>
        </p:nvSpPr>
        <p:spPr>
          <a:xfrm>
            <a:off x="631540" y="763861"/>
            <a:ext cx="2490895" cy="307777"/>
          </a:xfrm>
          <a:prstGeom prst="rect">
            <a:avLst/>
          </a:prstGeom>
          <a:noFill/>
        </p:spPr>
        <p:txBody>
          <a:bodyPr wrap="square" rtlCol="0" anchor="ctr">
            <a:spAutoFit/>
          </a:bodyPr>
          <a:lstStyle/>
          <a:p>
            <a:pPr algn="ctr"/>
            <a:r>
              <a:rPr lang="en-US" altLang="en-US" sz="1400" dirty="0">
                <a:solidFill>
                  <a:schemeClr val="tx1">
                    <a:lumMod val="75000"/>
                    <a:lumOff val="25000"/>
                  </a:schemeClr>
                </a:solidFill>
                <a:latin typeface="メイリオ"/>
                <a:ea typeface="メイリオ"/>
                <a:cs typeface="メイリオ"/>
              </a:rPr>
              <a:t>ムリ</a:t>
            </a:r>
            <a:endParaRPr kumimoji="1" lang="ja-JP" altLang="en-US" sz="1400" dirty="0">
              <a:solidFill>
                <a:schemeClr val="tx1">
                  <a:lumMod val="75000"/>
                  <a:lumOff val="25000"/>
                </a:schemeClr>
              </a:solidFill>
              <a:latin typeface="メイリオ"/>
              <a:ea typeface="メイリオ"/>
              <a:cs typeface="メイリオ"/>
            </a:endParaRPr>
          </a:p>
        </p:txBody>
      </p:sp>
      <p:sp>
        <p:nvSpPr>
          <p:cNvPr id="11" name="テキスト ボックス 10">
            <a:extLst>
              <a:ext uri="{FF2B5EF4-FFF2-40B4-BE49-F238E27FC236}">
                <a16:creationId xmlns:a16="http://schemas.microsoft.com/office/drawing/2014/main" id="{00401A81-F5C0-2F44-9131-06B9E4646FA4}"/>
              </a:ext>
            </a:extLst>
          </p:cNvPr>
          <p:cNvSpPr txBox="1"/>
          <p:nvPr/>
        </p:nvSpPr>
        <p:spPr>
          <a:xfrm>
            <a:off x="3710938" y="763861"/>
            <a:ext cx="2490895"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メイリオ"/>
                <a:ea typeface="メイリオ"/>
                <a:cs typeface="メイリオ"/>
              </a:rPr>
              <a:t>ムダ</a:t>
            </a:r>
            <a:endParaRPr kumimoji="1" lang="ja-JP" altLang="en-US" sz="1400" dirty="0">
              <a:solidFill>
                <a:schemeClr val="tx1">
                  <a:lumMod val="75000"/>
                  <a:lumOff val="25000"/>
                </a:schemeClr>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3E249787-8B6F-9F4C-BA49-0BA35E1F7465}"/>
              </a:ext>
            </a:extLst>
          </p:cNvPr>
          <p:cNvSpPr txBox="1"/>
          <p:nvPr/>
        </p:nvSpPr>
        <p:spPr>
          <a:xfrm>
            <a:off x="6790337" y="763861"/>
            <a:ext cx="2484123" cy="307777"/>
          </a:xfrm>
          <a:prstGeom prst="rect">
            <a:avLst/>
          </a:prstGeom>
          <a:noFill/>
        </p:spPr>
        <p:txBody>
          <a:bodyPr wrap="square" rtlCol="0" anchor="ctr">
            <a:spAutoFit/>
          </a:bodyPr>
          <a:lstStyle/>
          <a:p>
            <a:pPr algn="ctr"/>
            <a:r>
              <a:rPr lang="ja-JP" altLang="en-US" sz="1400" dirty="0">
                <a:solidFill>
                  <a:schemeClr val="tx1">
                    <a:lumMod val="75000"/>
                    <a:lumOff val="25000"/>
                  </a:schemeClr>
                </a:solidFill>
                <a:latin typeface="メイリオ"/>
                <a:ea typeface="メイリオ"/>
                <a:cs typeface="メイリオ"/>
              </a:rPr>
              <a:t>ムラ</a:t>
            </a:r>
            <a:endParaRPr kumimoji="1" lang="ja-JP" altLang="en-US" sz="1400" dirty="0">
              <a:solidFill>
                <a:schemeClr val="tx1">
                  <a:lumMod val="75000"/>
                  <a:lumOff val="25000"/>
                </a:schemeClr>
              </a:solidFill>
              <a:latin typeface="メイリオ"/>
              <a:ea typeface="メイリオ"/>
              <a:cs typeface="メイリオ"/>
            </a:endParaRPr>
          </a:p>
        </p:txBody>
      </p:sp>
      <p:cxnSp>
        <p:nvCxnSpPr>
          <p:cNvPr id="13" name="直線コネクタ 12">
            <a:extLst>
              <a:ext uri="{FF2B5EF4-FFF2-40B4-BE49-F238E27FC236}">
                <a16:creationId xmlns:a16="http://schemas.microsoft.com/office/drawing/2014/main" id="{F11BD05E-C407-A644-B9CA-9B3539C0C2B0}"/>
              </a:ext>
            </a:extLst>
          </p:cNvPr>
          <p:cNvCxnSpPr/>
          <p:nvPr/>
        </p:nvCxnSpPr>
        <p:spPr>
          <a:xfrm>
            <a:off x="337288" y="1152687"/>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0" name="正方形/長方形 59">
            <a:extLst>
              <a:ext uri="{FF2B5EF4-FFF2-40B4-BE49-F238E27FC236}">
                <a16:creationId xmlns:a16="http://schemas.microsoft.com/office/drawing/2014/main" id="{E60D8AAA-8025-F347-BBAA-BD5278C6CE5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728358"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53_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ムリ・ムダ・ムラ</a:t>
            </a:r>
          </a:p>
        </p:txBody>
      </p:sp>
      <p:cxnSp>
        <p:nvCxnSpPr>
          <p:cNvPr id="7" name="直線コネクタ 6">
            <a:extLst>
              <a:ext uri="{FF2B5EF4-FFF2-40B4-BE49-F238E27FC236}">
                <a16:creationId xmlns:a16="http://schemas.microsoft.com/office/drawing/2014/main" id="{BA95C913-736D-5E43-926A-0E7FAAA1BA15}"/>
              </a:ext>
            </a:extLst>
          </p:cNvPr>
          <p:cNvCxnSpPr/>
          <p:nvPr/>
        </p:nvCxnSpPr>
        <p:spPr>
          <a:xfrm>
            <a:off x="3416687" y="682813"/>
            <a:ext cx="0" cy="580744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BD6D8FA0-8BA6-9C42-9C0D-9CD9E1CB6580}"/>
              </a:ext>
            </a:extLst>
          </p:cNvPr>
          <p:cNvCxnSpPr/>
          <p:nvPr/>
        </p:nvCxnSpPr>
        <p:spPr>
          <a:xfrm>
            <a:off x="6496085" y="682813"/>
            <a:ext cx="0" cy="580744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0EB9BAD2-50B0-6548-B912-520838E5BCA4}"/>
              </a:ext>
            </a:extLst>
          </p:cNvPr>
          <p:cNvSpPr txBox="1"/>
          <p:nvPr/>
        </p:nvSpPr>
        <p:spPr>
          <a:xfrm>
            <a:off x="475510" y="1302446"/>
            <a:ext cx="2814342" cy="256224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広い作業範囲</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外注できる部品も自社で作っているため負担大</a:t>
            </a:r>
            <a:endParaRPr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メイリオ"/>
                <a:ea typeface="メイリオ"/>
                <a:cs typeface="メイリオ"/>
              </a:rPr>
              <a:t>受注量</a:t>
            </a:r>
            <a:br>
              <a:rPr kumimoji="1" lang="en-US" altLang="ja-JP" sz="1200" dirty="0">
                <a:solidFill>
                  <a:schemeClr val="tx1">
                    <a:lumMod val="75000"/>
                    <a:lumOff val="25000"/>
                  </a:schemeClr>
                </a:solidFill>
                <a:latin typeface="メイリオ"/>
                <a:ea typeface="メイリオ"/>
                <a:cs typeface="メイリオ"/>
              </a:rPr>
            </a:br>
            <a:r>
              <a:rPr kumimoji="1" lang="ja-JP" altLang="en-US" sz="1200" dirty="0">
                <a:solidFill>
                  <a:schemeClr val="tx1">
                    <a:lumMod val="75000"/>
                    <a:lumOff val="25000"/>
                  </a:schemeClr>
                </a:solidFill>
                <a:latin typeface="メイリオ"/>
                <a:ea typeface="メイリオ"/>
                <a:cs typeface="メイリオ"/>
              </a:rPr>
              <a:t>処理量を超えた受注量。営業との調整が課題</a:t>
            </a:r>
            <a:endParaRPr kumimoji="1"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納期の設定</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業務内容が変わったのに以前と同じ納期設定のため厳しい</a:t>
            </a:r>
            <a:endParaRPr kumimoji="1" lang="ja-JP" altLang="en-US" sz="1600" dirty="0">
              <a:solidFill>
                <a:schemeClr val="tx1">
                  <a:lumMod val="75000"/>
                  <a:lumOff val="25000"/>
                </a:schemeClr>
              </a:solidFill>
              <a:latin typeface="メイリオ"/>
              <a:ea typeface="メイリオ"/>
              <a:cs typeface="メイリオ"/>
            </a:endParaRPr>
          </a:p>
        </p:txBody>
      </p:sp>
      <p:sp>
        <p:nvSpPr>
          <p:cNvPr id="15" name="テキスト ボックス 14">
            <a:extLst>
              <a:ext uri="{FF2B5EF4-FFF2-40B4-BE49-F238E27FC236}">
                <a16:creationId xmlns:a16="http://schemas.microsoft.com/office/drawing/2014/main" id="{159A7EB3-BB3E-2A40-B17B-ABDB63546D61}"/>
              </a:ext>
            </a:extLst>
          </p:cNvPr>
          <p:cNvSpPr txBox="1"/>
          <p:nvPr/>
        </p:nvSpPr>
        <p:spPr>
          <a:xfrm>
            <a:off x="3554495" y="1302446"/>
            <a:ext cx="2814342" cy="256224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メイリオ"/>
                <a:ea typeface="メイリオ"/>
                <a:cs typeface="メイリオ"/>
              </a:rPr>
              <a:t>問い合わせ対応</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同じ内容の問い合わせに時間を使っている</a:t>
            </a:r>
            <a:endParaRPr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メイリオ"/>
                <a:ea typeface="メイリオ"/>
                <a:cs typeface="メイリオ"/>
              </a:rPr>
              <a:t>ムダな工数</a:t>
            </a:r>
            <a:br>
              <a:rPr kumimoji="1" lang="en-US" altLang="ja-JP" sz="1200" dirty="0">
                <a:solidFill>
                  <a:schemeClr val="tx1">
                    <a:lumMod val="75000"/>
                    <a:lumOff val="25000"/>
                  </a:schemeClr>
                </a:solidFill>
                <a:latin typeface="メイリオ"/>
                <a:ea typeface="メイリオ"/>
                <a:cs typeface="メイリオ"/>
              </a:rPr>
            </a:br>
            <a:r>
              <a:rPr kumimoji="1" lang="ja-JP" altLang="en-US" sz="1200" dirty="0">
                <a:solidFill>
                  <a:schemeClr val="tx1">
                    <a:lumMod val="75000"/>
                    <a:lumOff val="25000"/>
                  </a:schemeClr>
                </a:solidFill>
                <a:latin typeface="メイリオ"/>
                <a:ea typeface="メイリオ"/>
                <a:cs typeface="メイリオ"/>
              </a:rPr>
              <a:t>加工機材の位置が悪く、ムダな移動が多い</a:t>
            </a:r>
            <a:endParaRPr kumimoji="1"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加工業務の内容</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統合できるはずの加工業務がバラバラ</a:t>
            </a:r>
            <a:endParaRPr kumimoji="1" lang="en-US" altLang="ja-JP" sz="1600" dirty="0">
              <a:solidFill>
                <a:schemeClr val="tx1">
                  <a:lumMod val="75000"/>
                  <a:lumOff val="25000"/>
                </a:schemeClr>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C5D0D4EB-3206-5140-888D-ED8EFB015843}"/>
              </a:ext>
            </a:extLst>
          </p:cNvPr>
          <p:cNvSpPr txBox="1"/>
          <p:nvPr/>
        </p:nvSpPr>
        <p:spPr>
          <a:xfrm>
            <a:off x="6625912" y="1302446"/>
            <a:ext cx="2814342" cy="2562240"/>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修正作業の集中</a:t>
            </a:r>
            <a:br>
              <a:rPr lang="en-US" altLang="ja-JP" sz="1200" dirty="0">
                <a:solidFill>
                  <a:schemeClr val="tx1">
                    <a:lumMod val="75000"/>
                    <a:lumOff val="25000"/>
                  </a:schemeClr>
                </a:solidFill>
                <a:latin typeface="メイリオ"/>
                <a:ea typeface="メイリオ"/>
                <a:cs typeface="メイリオ"/>
              </a:rPr>
            </a:br>
            <a:r>
              <a:rPr kumimoji="1" lang="ja-JP" altLang="en-US" sz="1200" dirty="0">
                <a:solidFill>
                  <a:schemeClr val="tx1">
                    <a:lumMod val="75000"/>
                    <a:lumOff val="25000"/>
                  </a:schemeClr>
                </a:solidFill>
                <a:latin typeface="メイリオ"/>
                <a:ea typeface="メイリオ"/>
                <a:cs typeface="メイリオ"/>
              </a:rPr>
              <a:t>設計チームに修正依頼が集中することが多い</a:t>
            </a:r>
            <a:endParaRPr kumimoji="1"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lang="ja-JP" altLang="en-US" sz="1200" dirty="0">
                <a:solidFill>
                  <a:schemeClr val="tx1">
                    <a:lumMod val="75000"/>
                    <a:lumOff val="25000"/>
                  </a:schemeClr>
                </a:solidFill>
                <a:latin typeface="メイリオ"/>
                <a:ea typeface="メイリオ"/>
                <a:cs typeface="メイリオ"/>
              </a:rPr>
              <a:t>営業のムラ</a:t>
            </a:r>
            <a:br>
              <a:rPr lang="en-US" altLang="ja-JP" sz="1200" dirty="0">
                <a:solidFill>
                  <a:schemeClr val="tx1">
                    <a:lumMod val="75000"/>
                    <a:lumOff val="25000"/>
                  </a:schemeClr>
                </a:solidFill>
                <a:latin typeface="メイリオ"/>
                <a:ea typeface="メイリオ"/>
                <a:cs typeface="メイリオ"/>
              </a:rPr>
            </a:br>
            <a:r>
              <a:rPr lang="ja-JP" altLang="en-US" sz="1200" dirty="0">
                <a:solidFill>
                  <a:schemeClr val="tx1">
                    <a:lumMod val="75000"/>
                    <a:lumOff val="25000"/>
                  </a:schemeClr>
                </a:solidFill>
                <a:latin typeface="メイリオ"/>
                <a:ea typeface="メイリオ"/>
                <a:cs typeface="メイリオ"/>
              </a:rPr>
              <a:t>計画性がなく製造の負担や在庫増を招いている</a:t>
            </a:r>
            <a:endParaRPr lang="en-US" altLang="ja-JP" sz="1200" dirty="0">
              <a:solidFill>
                <a:schemeClr val="tx1">
                  <a:lumMod val="75000"/>
                  <a:lumOff val="25000"/>
                </a:schemeClr>
              </a:solidFill>
              <a:latin typeface="メイリオ"/>
              <a:ea typeface="メイリオ"/>
              <a:cs typeface="メイリオ"/>
            </a:endParaRPr>
          </a:p>
          <a:p>
            <a:pPr marL="285750" indent="-285750">
              <a:lnSpc>
                <a:spcPct val="150000"/>
              </a:lnSpc>
              <a:buFont typeface="Arial" panose="020B0604020202020204" pitchFamily="34" charset="0"/>
              <a:buChar char="•"/>
            </a:pPr>
            <a:r>
              <a:rPr kumimoji="1" lang="ja-JP" altLang="en-US" sz="1200" dirty="0">
                <a:solidFill>
                  <a:schemeClr val="tx1">
                    <a:lumMod val="75000"/>
                    <a:lumOff val="25000"/>
                  </a:schemeClr>
                </a:solidFill>
                <a:latin typeface="メイリオ"/>
                <a:ea typeface="メイリオ"/>
                <a:cs typeface="メイリオ"/>
              </a:rPr>
              <a:t>取引先の待ち時間</a:t>
            </a:r>
            <a:br>
              <a:rPr kumimoji="1" lang="en-US" altLang="ja-JP" sz="1200" dirty="0">
                <a:solidFill>
                  <a:schemeClr val="tx1">
                    <a:lumMod val="75000"/>
                    <a:lumOff val="25000"/>
                  </a:schemeClr>
                </a:solidFill>
                <a:latin typeface="メイリオ"/>
                <a:ea typeface="メイリオ"/>
                <a:cs typeface="メイリオ"/>
              </a:rPr>
            </a:br>
            <a:r>
              <a:rPr kumimoji="1" lang="ja-JP" altLang="en-US" sz="1200" dirty="0">
                <a:solidFill>
                  <a:schemeClr val="tx1">
                    <a:lumMod val="75000"/>
                    <a:lumOff val="25000"/>
                  </a:schemeClr>
                </a:solidFill>
                <a:latin typeface="メイリオ"/>
                <a:ea typeface="メイリオ"/>
                <a:cs typeface="メイリオ"/>
              </a:rPr>
              <a:t>受注量を電話確認しているが、連絡が遅れると作業開始が遅れる</a:t>
            </a:r>
            <a:endParaRPr kumimoji="1" lang="en-US" altLang="ja-JP" sz="12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930049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FD354C2D-88F2-2048-BABB-912E69D00C99}"/>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23651"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54_ECRS</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 name="直線コネクタ 8">
            <a:extLst>
              <a:ext uri="{FF2B5EF4-FFF2-40B4-BE49-F238E27FC236}">
                <a16:creationId xmlns:a16="http://schemas.microsoft.com/office/drawing/2014/main" id="{B50095E6-FE4A-3647-BA90-F12B961421B5}"/>
              </a:ext>
            </a:extLst>
          </p:cNvPr>
          <p:cNvCxnSpPr>
            <a:cxnSpLocks/>
          </p:cNvCxnSpPr>
          <p:nvPr/>
        </p:nvCxnSpPr>
        <p:spPr>
          <a:xfrm>
            <a:off x="3067834" y="686424"/>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601CC812-1FC7-2442-9F18-31F57FCA76AF}"/>
              </a:ext>
            </a:extLst>
          </p:cNvPr>
          <p:cNvCxnSpPr>
            <a:cxnSpLocks/>
          </p:cNvCxnSpPr>
          <p:nvPr/>
        </p:nvCxnSpPr>
        <p:spPr>
          <a:xfrm>
            <a:off x="337289" y="2497178"/>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78F52D23-A03D-1149-BD2A-A0A6C0986E44}"/>
              </a:ext>
            </a:extLst>
          </p:cNvPr>
          <p:cNvCxnSpPr>
            <a:cxnSpLocks/>
          </p:cNvCxnSpPr>
          <p:nvPr/>
        </p:nvCxnSpPr>
        <p:spPr>
          <a:xfrm>
            <a:off x="337289" y="3828203"/>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5DAF4F21-26BA-244D-91C9-E382AB5E6E29}"/>
              </a:ext>
            </a:extLst>
          </p:cNvPr>
          <p:cNvCxnSpPr>
            <a:cxnSpLocks/>
          </p:cNvCxnSpPr>
          <p:nvPr/>
        </p:nvCxnSpPr>
        <p:spPr>
          <a:xfrm>
            <a:off x="337289" y="5159228"/>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A1FC3909-6C9F-B94D-AA97-84745E74E0B3}"/>
              </a:ext>
            </a:extLst>
          </p:cNvPr>
          <p:cNvCxnSpPr>
            <a:cxnSpLocks/>
          </p:cNvCxnSpPr>
          <p:nvPr/>
        </p:nvCxnSpPr>
        <p:spPr>
          <a:xfrm>
            <a:off x="337288" y="1166153"/>
            <a:ext cx="923142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60EFA54-A7D2-5040-9171-FF677205E2E2}"/>
              </a:ext>
            </a:extLst>
          </p:cNvPr>
          <p:cNvCxnSpPr>
            <a:cxnSpLocks/>
          </p:cNvCxnSpPr>
          <p:nvPr/>
        </p:nvCxnSpPr>
        <p:spPr>
          <a:xfrm>
            <a:off x="4715262" y="686423"/>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C2E64C04-A556-464A-912C-2994D4302491}"/>
              </a:ext>
            </a:extLst>
          </p:cNvPr>
          <p:cNvCxnSpPr>
            <a:cxnSpLocks/>
          </p:cNvCxnSpPr>
          <p:nvPr/>
        </p:nvCxnSpPr>
        <p:spPr>
          <a:xfrm>
            <a:off x="6362691" y="688729"/>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682FB4F1-5FF5-4445-B949-62AB87682A31}"/>
              </a:ext>
            </a:extLst>
          </p:cNvPr>
          <p:cNvCxnSpPr>
            <a:cxnSpLocks/>
          </p:cNvCxnSpPr>
          <p:nvPr/>
        </p:nvCxnSpPr>
        <p:spPr>
          <a:xfrm>
            <a:off x="8010119" y="691033"/>
            <a:ext cx="0" cy="579922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2" name="グループ化 1">
            <a:extLst>
              <a:ext uri="{FF2B5EF4-FFF2-40B4-BE49-F238E27FC236}">
                <a16:creationId xmlns:a16="http://schemas.microsoft.com/office/drawing/2014/main" id="{8217487A-BEC2-FF47-9A8E-2799EDC0B5FC}"/>
              </a:ext>
            </a:extLst>
          </p:cNvPr>
          <p:cNvGrpSpPr/>
          <p:nvPr/>
        </p:nvGrpSpPr>
        <p:grpSpPr>
          <a:xfrm>
            <a:off x="1302453" y="785983"/>
            <a:ext cx="8072107" cy="276999"/>
            <a:chOff x="1302453" y="825978"/>
            <a:chExt cx="8072107" cy="276999"/>
          </a:xfrm>
        </p:grpSpPr>
        <p:sp>
          <p:nvSpPr>
            <p:cNvPr id="12" name="テキスト ボックス 11">
              <a:extLst>
                <a:ext uri="{FF2B5EF4-FFF2-40B4-BE49-F238E27FC236}">
                  <a16:creationId xmlns:a16="http://schemas.microsoft.com/office/drawing/2014/main" id="{5A9F5974-8C43-3845-B670-EA35A332808E}"/>
                </a:ext>
              </a:extLst>
            </p:cNvPr>
            <p:cNvSpPr txBox="1"/>
            <p:nvPr/>
          </p:nvSpPr>
          <p:spPr>
            <a:xfrm>
              <a:off x="1302453" y="825978"/>
              <a:ext cx="800219" cy="276999"/>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業務内容</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560EBEBA-9E22-AC40-B999-9FBA83F5F1AB}"/>
                </a:ext>
              </a:extLst>
            </p:cNvPr>
            <p:cNvSpPr txBox="1"/>
            <p:nvPr/>
          </p:nvSpPr>
          <p:spPr>
            <a:xfrm>
              <a:off x="3367205" y="825978"/>
              <a:ext cx="1048685" cy="276999"/>
            </a:xfrm>
            <a:prstGeom prst="rect">
              <a:avLst/>
            </a:prstGeom>
            <a:noFill/>
          </p:spPr>
          <p:txBody>
            <a:bodyPr wrap="none" rtlCol="0" anchor="ctr">
              <a:spAutoFit/>
            </a:bodyPr>
            <a:lstStyle/>
            <a:p>
              <a:pPr algn="ct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E</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：取り除く</a:t>
              </a:r>
            </a:p>
          </p:txBody>
        </p:sp>
        <p:sp>
          <p:nvSpPr>
            <p:cNvPr id="16" name="テキスト ボックス 15">
              <a:extLst>
                <a:ext uri="{FF2B5EF4-FFF2-40B4-BE49-F238E27FC236}">
                  <a16:creationId xmlns:a16="http://schemas.microsoft.com/office/drawing/2014/main" id="{7C161CB0-7361-0A41-A410-66D6717E5D8A}"/>
                </a:ext>
              </a:extLst>
            </p:cNvPr>
            <p:cNvSpPr txBox="1"/>
            <p:nvPr/>
          </p:nvSpPr>
          <p:spPr>
            <a:xfrm>
              <a:off x="5009826" y="825978"/>
              <a:ext cx="1058303"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C</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：統合する</a:t>
              </a:r>
            </a:p>
          </p:txBody>
        </p:sp>
        <p:sp>
          <p:nvSpPr>
            <p:cNvPr id="18" name="テキスト ボックス 17">
              <a:extLst>
                <a:ext uri="{FF2B5EF4-FFF2-40B4-BE49-F238E27FC236}">
                  <a16:creationId xmlns:a16="http://schemas.microsoft.com/office/drawing/2014/main" id="{301FDCDD-09A8-B34B-AD67-9F32BBDE51C2}"/>
                </a:ext>
              </a:extLst>
            </p:cNvPr>
            <p:cNvSpPr txBox="1"/>
            <p:nvPr/>
          </p:nvSpPr>
          <p:spPr>
            <a:xfrm>
              <a:off x="6579510" y="825978"/>
              <a:ext cx="1213794"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R</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：取り替える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680B2039-02D1-7A46-9DBB-7C64E18FC589}"/>
                </a:ext>
              </a:extLst>
            </p:cNvPr>
            <p:cNvSpPr txBox="1"/>
            <p:nvPr/>
          </p:nvSpPr>
          <p:spPr>
            <a:xfrm>
              <a:off x="8168782" y="825978"/>
              <a:ext cx="1205778" cy="276999"/>
            </a:xfrm>
            <a:prstGeom prst="rect">
              <a:avLst/>
            </a:prstGeom>
            <a:noFill/>
          </p:spPr>
          <p:txBody>
            <a:bodyPr wrap="none" rtlCol="0" anchor="ctr">
              <a:spAutoFit/>
            </a:bodyPr>
            <a:lstStyle/>
            <a:p>
              <a:pPr algn="ct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S</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：簡素化する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grpSp>
      <p:sp>
        <p:nvSpPr>
          <p:cNvPr id="21" name="テキスト ボックス 20">
            <a:extLst>
              <a:ext uri="{FF2B5EF4-FFF2-40B4-BE49-F238E27FC236}">
                <a16:creationId xmlns:a16="http://schemas.microsoft.com/office/drawing/2014/main" id="{718DB695-37A2-5740-93E9-8FE2E8C2A94E}"/>
              </a:ext>
            </a:extLst>
          </p:cNvPr>
          <p:cNvSpPr txBox="1"/>
          <p:nvPr/>
        </p:nvSpPr>
        <p:spPr>
          <a:xfrm>
            <a:off x="3229560" y="1379770"/>
            <a:ext cx="1345774" cy="461665"/>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電話対応をやめてチャット対応</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BF9BD640-FB7D-274B-B639-DD2B65D91CED}"/>
              </a:ext>
            </a:extLst>
          </p:cNvPr>
          <p:cNvSpPr txBox="1"/>
          <p:nvPr/>
        </p:nvSpPr>
        <p:spPr>
          <a:xfrm>
            <a:off x="4866090" y="1379770"/>
            <a:ext cx="1345774" cy="646331"/>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メンバーを決めて、問い合わせ対応を一元化</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AD7C9CCE-C82B-944F-AA57-5DFED08D75CA}"/>
              </a:ext>
            </a:extLst>
          </p:cNvPr>
          <p:cNvSpPr txBox="1"/>
          <p:nvPr/>
        </p:nvSpPr>
        <p:spPr>
          <a:xfrm>
            <a:off x="8095517" y="1379770"/>
            <a:ext cx="1345774" cy="646331"/>
          </a:xfrm>
          <a:prstGeom prst="rect">
            <a:avLst/>
          </a:prstGeom>
          <a:noFill/>
        </p:spPr>
        <p:txBody>
          <a:bodyPr wrap="square" rtlCol="0">
            <a:spAutoFit/>
          </a:bodyPr>
          <a:lstStyle/>
          <a:p>
            <a:pPr algn="just"/>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FAQ</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を読んでもらえるように導線を設計</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85ED27FF-B32B-0440-9ABD-AD88ECAC85A4}"/>
              </a:ext>
            </a:extLst>
          </p:cNvPr>
          <p:cNvSpPr txBox="1"/>
          <p:nvPr/>
        </p:nvSpPr>
        <p:spPr>
          <a:xfrm>
            <a:off x="3214760" y="2693052"/>
            <a:ext cx="1345774" cy="646331"/>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報告書の作成が必要な業務を減らす</a:t>
            </a:r>
          </a:p>
        </p:txBody>
      </p:sp>
      <p:sp>
        <p:nvSpPr>
          <p:cNvPr id="25" name="テキスト ボックス 24">
            <a:extLst>
              <a:ext uri="{FF2B5EF4-FFF2-40B4-BE49-F238E27FC236}">
                <a16:creationId xmlns:a16="http://schemas.microsoft.com/office/drawing/2014/main" id="{DB16E684-0DFE-404B-9F7C-46D0953577F3}"/>
              </a:ext>
            </a:extLst>
          </p:cNvPr>
          <p:cNvSpPr txBox="1"/>
          <p:nvPr/>
        </p:nvSpPr>
        <p:spPr>
          <a:xfrm>
            <a:off x="8095517" y="2693052"/>
            <a:ext cx="1345774" cy="830997"/>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全社共通の</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フォームに簡単な内容を入力するだけにする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FCD8191A-6FB5-124B-9496-9E01B238A540}"/>
              </a:ext>
            </a:extLst>
          </p:cNvPr>
          <p:cNvSpPr txBox="1"/>
          <p:nvPr/>
        </p:nvSpPr>
        <p:spPr>
          <a:xfrm>
            <a:off x="3214760" y="4007807"/>
            <a:ext cx="1345774" cy="461665"/>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定例会議は廃止する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DEEA6545-CB49-A941-82C7-961277B58533}"/>
              </a:ext>
            </a:extLst>
          </p:cNvPr>
          <p:cNvSpPr txBox="1"/>
          <p:nvPr/>
        </p:nvSpPr>
        <p:spPr>
          <a:xfrm>
            <a:off x="4866090" y="4007807"/>
            <a:ext cx="1345774" cy="481276"/>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毎月</a:t>
            </a: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回の定例会議にまとめる</a:t>
            </a:r>
          </a:p>
        </p:txBody>
      </p:sp>
      <p:sp>
        <p:nvSpPr>
          <p:cNvPr id="28" name="テキスト ボックス 27">
            <a:extLst>
              <a:ext uri="{FF2B5EF4-FFF2-40B4-BE49-F238E27FC236}">
                <a16:creationId xmlns:a16="http://schemas.microsoft.com/office/drawing/2014/main" id="{A1D12D62-84B3-0749-92B5-0CC70AA8DA14}"/>
              </a:ext>
            </a:extLst>
          </p:cNvPr>
          <p:cNvSpPr txBox="1"/>
          <p:nvPr/>
        </p:nvSpPr>
        <p:spPr>
          <a:xfrm>
            <a:off x="6513518" y="4007807"/>
            <a:ext cx="1345774" cy="646331"/>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支店のメンバーは</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で参加できるようにする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18974809-9C99-754A-AAC4-A1500238D160}"/>
              </a:ext>
            </a:extLst>
          </p:cNvPr>
          <p:cNvSpPr txBox="1"/>
          <p:nvPr/>
        </p:nvSpPr>
        <p:spPr>
          <a:xfrm>
            <a:off x="6513518" y="1379770"/>
            <a:ext cx="1345774" cy="461665"/>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対応時間を制限</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する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C57CAF23-48E1-1043-A248-177924F00720}"/>
              </a:ext>
            </a:extLst>
          </p:cNvPr>
          <p:cNvSpPr txBox="1"/>
          <p:nvPr/>
        </p:nvSpPr>
        <p:spPr>
          <a:xfrm>
            <a:off x="3229559" y="5326253"/>
            <a:ext cx="1345774" cy="646331"/>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社内勉強会は廃止、個人学習用の予算を設ける</a:t>
            </a:r>
          </a:p>
        </p:txBody>
      </p:sp>
      <p:sp>
        <p:nvSpPr>
          <p:cNvPr id="31" name="テキスト ボックス 30">
            <a:extLst>
              <a:ext uri="{FF2B5EF4-FFF2-40B4-BE49-F238E27FC236}">
                <a16:creationId xmlns:a16="http://schemas.microsoft.com/office/drawing/2014/main" id="{3F53CF6F-0588-FC4E-A41A-4132D94F0F23}"/>
              </a:ext>
            </a:extLst>
          </p:cNvPr>
          <p:cNvSpPr txBox="1"/>
          <p:nvPr/>
        </p:nvSpPr>
        <p:spPr>
          <a:xfrm>
            <a:off x="4871948" y="5326253"/>
            <a:ext cx="1345774" cy="646331"/>
          </a:xfrm>
          <a:prstGeom prst="rect">
            <a:avLst/>
          </a:prstGeom>
          <a:noFill/>
        </p:spPr>
        <p:txBody>
          <a:bodyPr wrap="square" rtlCol="0">
            <a:spAutoFit/>
          </a:bodyPr>
          <a:lstStyle/>
          <a:p>
            <a:pPr algn="just"/>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部門合同で実施。部門間の交流にもなる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6F020AE5-3790-B746-99B2-682C054913D3}"/>
              </a:ext>
            </a:extLst>
          </p:cNvPr>
          <p:cNvSpPr txBox="1"/>
          <p:nvPr/>
        </p:nvSpPr>
        <p:spPr>
          <a:xfrm>
            <a:off x="6513518" y="5326253"/>
            <a:ext cx="1345774" cy="461665"/>
          </a:xfrm>
          <a:prstGeom prst="rect">
            <a:avLst/>
          </a:prstGeom>
          <a:noFill/>
        </p:spPr>
        <p:txBody>
          <a:bodyPr wrap="square" rtlCol="0">
            <a:spAutoFit/>
          </a:bodyPr>
          <a:lstStyle/>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勉強会の運営を外注する</a:t>
            </a:r>
          </a:p>
        </p:txBody>
      </p:sp>
      <p:sp>
        <p:nvSpPr>
          <p:cNvPr id="33" name="テキスト ボックス 32">
            <a:extLst>
              <a:ext uri="{FF2B5EF4-FFF2-40B4-BE49-F238E27FC236}">
                <a16:creationId xmlns:a16="http://schemas.microsoft.com/office/drawing/2014/main" id="{D4B9AA6C-5BF9-0C45-B9FF-CE254A216AC0}"/>
              </a:ext>
            </a:extLst>
          </p:cNvPr>
          <p:cNvSpPr txBox="1"/>
          <p:nvPr/>
        </p:nvSpPr>
        <p:spPr>
          <a:xfrm>
            <a:off x="8095517" y="5326253"/>
            <a:ext cx="1345774" cy="646331"/>
          </a:xfrm>
          <a:prstGeom prst="rect">
            <a:avLst/>
          </a:prstGeom>
          <a:noFill/>
        </p:spPr>
        <p:txBody>
          <a:bodyPr wrap="square" rtlCol="0">
            <a:spAutoFit/>
          </a:bodyPr>
          <a:lstStyle/>
          <a:p>
            <a:pPr algn="just"/>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時間</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の講習</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algn="just"/>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a:t>
            </a: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50</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分の朝活にシフト</a:t>
            </a:r>
          </a:p>
        </p:txBody>
      </p:sp>
      <p:sp>
        <p:nvSpPr>
          <p:cNvPr id="34" name="テキスト ボックス 33">
            <a:extLst>
              <a:ext uri="{FF2B5EF4-FFF2-40B4-BE49-F238E27FC236}">
                <a16:creationId xmlns:a16="http://schemas.microsoft.com/office/drawing/2014/main" id="{B81F828D-12AC-4446-98A2-6CBEC3B41C22}"/>
              </a:ext>
            </a:extLst>
          </p:cNvPr>
          <p:cNvSpPr txBox="1"/>
          <p:nvPr/>
        </p:nvSpPr>
        <p:spPr>
          <a:xfrm>
            <a:off x="477218" y="1427218"/>
            <a:ext cx="1323977" cy="288766"/>
          </a:xfrm>
          <a:prstGeom prst="rect">
            <a:avLst/>
          </a:prstGeom>
          <a:noFill/>
        </p:spPr>
        <p:txBody>
          <a:bodyPr wrap="none" rtlCol="0">
            <a:spAutoFit/>
          </a:bodyPr>
          <a:lstStyle/>
          <a:p>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問い合わせ対応</a:t>
            </a:r>
          </a:p>
        </p:txBody>
      </p:sp>
      <p:sp>
        <p:nvSpPr>
          <p:cNvPr id="35" name="テキスト ボックス 34">
            <a:extLst>
              <a:ext uri="{FF2B5EF4-FFF2-40B4-BE49-F238E27FC236}">
                <a16:creationId xmlns:a16="http://schemas.microsoft.com/office/drawing/2014/main" id="{DEA7AC4B-12F7-A54A-8008-F239D3C211CC}"/>
              </a:ext>
            </a:extLst>
          </p:cNvPr>
          <p:cNvSpPr txBox="1"/>
          <p:nvPr/>
        </p:nvSpPr>
        <p:spPr>
          <a:xfrm>
            <a:off x="482044" y="2745568"/>
            <a:ext cx="1808359" cy="288766"/>
          </a:xfrm>
          <a:prstGeom prst="rect">
            <a:avLst/>
          </a:prstGeom>
          <a:noFill/>
        </p:spPr>
        <p:txBody>
          <a:bodyPr wrap="none" rtlCol="0">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社内報告書の作成業務</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E09BC5A8-282E-B04C-943F-FDE29C0ABE3D}"/>
              </a:ext>
            </a:extLst>
          </p:cNvPr>
          <p:cNvSpPr txBox="1"/>
          <p:nvPr/>
        </p:nvSpPr>
        <p:spPr>
          <a:xfrm>
            <a:off x="482044" y="4053436"/>
            <a:ext cx="1261884" cy="276999"/>
          </a:xfrm>
          <a:prstGeom prst="rect">
            <a:avLst/>
          </a:prstGeom>
          <a:noFill/>
        </p:spPr>
        <p:txBody>
          <a:bodyPr wrap="none" rtlCol="0">
            <a:spAutoFit/>
          </a:bodyPr>
          <a:lstStyle/>
          <a:p>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毎週</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の</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定例会議</a:t>
            </a:r>
          </a:p>
        </p:txBody>
      </p:sp>
      <p:sp>
        <p:nvSpPr>
          <p:cNvPr id="37" name="テキスト ボックス 36">
            <a:extLst>
              <a:ext uri="{FF2B5EF4-FFF2-40B4-BE49-F238E27FC236}">
                <a16:creationId xmlns:a16="http://schemas.microsoft.com/office/drawing/2014/main" id="{0E88E252-7C9C-1D43-B784-D177A5C659C5}"/>
              </a:ext>
            </a:extLst>
          </p:cNvPr>
          <p:cNvSpPr txBox="1"/>
          <p:nvPr/>
        </p:nvSpPr>
        <p:spPr>
          <a:xfrm>
            <a:off x="474832" y="5357853"/>
            <a:ext cx="2453073" cy="461665"/>
          </a:xfrm>
          <a:prstGeom prst="rect">
            <a:avLst/>
          </a:prstGeom>
          <a:noFill/>
        </p:spPr>
        <p:txBody>
          <a:bodyPr wrap="square" rtlCol="0">
            <a:spAutoFit/>
          </a:bodyPr>
          <a:lstStyle/>
          <a:p>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部門ごとに毎月実施している社内勉強会</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59945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882247"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55_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業務改善提案シート</a:t>
            </a:r>
          </a:p>
        </p:txBody>
      </p:sp>
      <p:sp>
        <p:nvSpPr>
          <p:cNvPr id="3" name="テキスト ボックス 2">
            <a:extLst>
              <a:ext uri="{FF2B5EF4-FFF2-40B4-BE49-F238E27FC236}">
                <a16:creationId xmlns:a16="http://schemas.microsoft.com/office/drawing/2014/main" id="{2CB9D073-F106-0943-8C39-141365B2E213}"/>
              </a:ext>
            </a:extLst>
          </p:cNvPr>
          <p:cNvSpPr txBox="1"/>
          <p:nvPr/>
        </p:nvSpPr>
        <p:spPr>
          <a:xfrm>
            <a:off x="360609" y="788117"/>
            <a:ext cx="1192327" cy="277000"/>
          </a:xfrm>
          <a:prstGeom prst="rect">
            <a:avLst/>
          </a:prstGeom>
          <a:noFill/>
        </p:spPr>
        <p:txBody>
          <a:bodyPr wrap="square" rtlCol="0" anchor="ctr">
            <a:spAutoFit/>
          </a:bodyPr>
          <a:lstStyle/>
          <a:p>
            <a:r>
              <a:rPr kumimoji="1" lang="ja-JP" altLang="en-US" sz="1200" dirty="0">
                <a:solidFill>
                  <a:srgbClr val="404040"/>
                </a:solidFill>
                <a:latin typeface="Meiryo" panose="020B0604030504040204" pitchFamily="34" charset="-128"/>
                <a:ea typeface="Meiryo" panose="020B0604030504040204" pitchFamily="34" charset="-128"/>
                <a:cs typeface="メイリオ"/>
              </a:rPr>
              <a:t>タイトル：</a:t>
            </a:r>
          </a:p>
        </p:txBody>
      </p:sp>
      <p:sp>
        <p:nvSpPr>
          <p:cNvPr id="17" name="テキスト ボックス 16">
            <a:extLst>
              <a:ext uri="{FF2B5EF4-FFF2-40B4-BE49-F238E27FC236}">
                <a16:creationId xmlns:a16="http://schemas.microsoft.com/office/drawing/2014/main" id="{C947579E-3894-9E40-9047-4EFD8935509C}"/>
              </a:ext>
            </a:extLst>
          </p:cNvPr>
          <p:cNvSpPr txBox="1"/>
          <p:nvPr/>
        </p:nvSpPr>
        <p:spPr>
          <a:xfrm>
            <a:off x="5159119" y="788117"/>
            <a:ext cx="1192327" cy="277000"/>
          </a:xfrm>
          <a:prstGeom prst="rect">
            <a:avLst/>
          </a:prstGeom>
          <a:noFill/>
        </p:spPr>
        <p:txBody>
          <a:bodyPr wrap="square" rtlCol="0" anchor="ctr">
            <a:spAutoFit/>
          </a:bodyPr>
          <a:lstStyle/>
          <a:p>
            <a:r>
              <a:rPr lang="ja-JP" altLang="en-US" sz="1200" dirty="0">
                <a:solidFill>
                  <a:srgbClr val="404040"/>
                </a:solidFill>
                <a:latin typeface="Meiryo" panose="020B0604030504040204" pitchFamily="34" charset="-128"/>
                <a:ea typeface="Meiryo" panose="020B0604030504040204" pitchFamily="34" charset="-128"/>
                <a:cs typeface="メイリオ"/>
              </a:rPr>
              <a:t>作成日</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sp>
        <p:nvSpPr>
          <p:cNvPr id="18" name="テキスト ボックス 17">
            <a:extLst>
              <a:ext uri="{FF2B5EF4-FFF2-40B4-BE49-F238E27FC236}">
                <a16:creationId xmlns:a16="http://schemas.microsoft.com/office/drawing/2014/main" id="{A33809C6-5547-E443-82B4-F5BBFFBFA53E}"/>
              </a:ext>
            </a:extLst>
          </p:cNvPr>
          <p:cNvSpPr txBox="1"/>
          <p:nvPr/>
        </p:nvSpPr>
        <p:spPr>
          <a:xfrm>
            <a:off x="6911909" y="785614"/>
            <a:ext cx="1192327" cy="277000"/>
          </a:xfrm>
          <a:prstGeom prst="rect">
            <a:avLst/>
          </a:prstGeom>
          <a:noFill/>
        </p:spPr>
        <p:txBody>
          <a:bodyPr wrap="square" rtlCol="0" anchor="ctr">
            <a:spAutoFit/>
          </a:bodyPr>
          <a:lstStyle/>
          <a:p>
            <a:r>
              <a:rPr lang="ja-JP" altLang="en-US" sz="1200" dirty="0">
                <a:solidFill>
                  <a:srgbClr val="404040"/>
                </a:solidFill>
                <a:latin typeface="Meiryo" panose="020B0604030504040204" pitchFamily="34" charset="-128"/>
                <a:ea typeface="Meiryo" panose="020B0604030504040204" pitchFamily="34" charset="-128"/>
                <a:cs typeface="メイリオ"/>
              </a:rPr>
              <a:t>作成者氏名</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cxnSp>
        <p:nvCxnSpPr>
          <p:cNvPr id="9" name="直線コネクタ 8">
            <a:extLst>
              <a:ext uri="{FF2B5EF4-FFF2-40B4-BE49-F238E27FC236}">
                <a16:creationId xmlns:a16="http://schemas.microsoft.com/office/drawing/2014/main" id="{DD7E9EC9-5863-7148-838B-0060C4DB63FE}"/>
              </a:ext>
            </a:extLst>
          </p:cNvPr>
          <p:cNvCxnSpPr>
            <a:cxnSpLocks/>
          </p:cNvCxnSpPr>
          <p:nvPr/>
        </p:nvCxnSpPr>
        <p:spPr>
          <a:xfrm>
            <a:off x="804784" y="1151811"/>
            <a:ext cx="0" cy="534607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52B7BF49-98C9-3349-BAE0-A759105DAAC9}"/>
              </a:ext>
            </a:extLst>
          </p:cNvPr>
          <p:cNvCxnSpPr>
            <a:cxnSpLocks/>
          </p:cNvCxnSpPr>
          <p:nvPr/>
        </p:nvCxnSpPr>
        <p:spPr>
          <a:xfrm>
            <a:off x="337290" y="2471182"/>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7C10C8B6-EBA0-DF44-888D-391C453D2607}"/>
              </a:ext>
            </a:extLst>
          </p:cNvPr>
          <p:cNvCxnSpPr>
            <a:cxnSpLocks/>
          </p:cNvCxnSpPr>
          <p:nvPr/>
        </p:nvCxnSpPr>
        <p:spPr>
          <a:xfrm>
            <a:off x="337290" y="3813416"/>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B3E36998-994E-F84C-B114-243D90D80B51}"/>
              </a:ext>
            </a:extLst>
          </p:cNvPr>
          <p:cNvSpPr txBox="1"/>
          <p:nvPr/>
        </p:nvSpPr>
        <p:spPr>
          <a:xfrm>
            <a:off x="383969" y="1191139"/>
            <a:ext cx="374135" cy="1217849"/>
          </a:xfrm>
          <a:prstGeom prst="rect">
            <a:avLst/>
          </a:prstGeom>
          <a:noFill/>
        </p:spPr>
        <p:txBody>
          <a:bodyPr vert="eaVert"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現状</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D3F4F5E9-450F-7846-A0BE-28909DAB7626}"/>
              </a:ext>
            </a:extLst>
          </p:cNvPr>
          <p:cNvSpPr txBox="1"/>
          <p:nvPr/>
        </p:nvSpPr>
        <p:spPr>
          <a:xfrm>
            <a:off x="383969" y="2533374"/>
            <a:ext cx="374135" cy="1217849"/>
          </a:xfrm>
          <a:prstGeom prst="rect">
            <a:avLst/>
          </a:prstGeom>
          <a:noFill/>
        </p:spPr>
        <p:txBody>
          <a:bodyPr vert="eaVert"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改善内容</a:t>
            </a:r>
          </a:p>
        </p:txBody>
      </p:sp>
      <p:sp>
        <p:nvSpPr>
          <p:cNvPr id="14" name="テキスト ボックス 13">
            <a:extLst>
              <a:ext uri="{FF2B5EF4-FFF2-40B4-BE49-F238E27FC236}">
                <a16:creationId xmlns:a16="http://schemas.microsoft.com/office/drawing/2014/main" id="{DE06E10D-5B7E-3F4B-BAEC-32C89031A7D2}"/>
              </a:ext>
            </a:extLst>
          </p:cNvPr>
          <p:cNvSpPr txBox="1"/>
          <p:nvPr/>
        </p:nvSpPr>
        <p:spPr>
          <a:xfrm>
            <a:off x="383969" y="3875609"/>
            <a:ext cx="374135" cy="1217849"/>
          </a:xfrm>
          <a:prstGeom prst="rect">
            <a:avLst/>
          </a:prstGeom>
          <a:noFill/>
        </p:spPr>
        <p:txBody>
          <a:bodyPr vert="eaVert"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期待効果</a:t>
            </a:r>
            <a:endParaRPr kumimoji="1" lang="ja-JP" altLang="en-US" sz="1200" dirty="0">
              <a:solidFill>
                <a:srgbClr val="404040"/>
              </a:solidFill>
              <a:latin typeface="Meiryo" panose="020B0604030504040204" pitchFamily="34" charset="-128"/>
              <a:ea typeface="Meiryo" panose="020B0604030504040204" pitchFamily="34" charset="-128"/>
              <a:cs typeface="メイリオ"/>
            </a:endParaRPr>
          </a:p>
        </p:txBody>
      </p:sp>
      <p:cxnSp>
        <p:nvCxnSpPr>
          <p:cNvPr id="15" name="直線コネクタ 14">
            <a:extLst>
              <a:ext uri="{FF2B5EF4-FFF2-40B4-BE49-F238E27FC236}">
                <a16:creationId xmlns:a16="http://schemas.microsoft.com/office/drawing/2014/main" id="{0249F7AC-628B-994B-AE40-CE1A45B69B63}"/>
              </a:ext>
            </a:extLst>
          </p:cNvPr>
          <p:cNvCxnSpPr>
            <a:cxnSpLocks/>
          </p:cNvCxnSpPr>
          <p:nvPr/>
        </p:nvCxnSpPr>
        <p:spPr>
          <a:xfrm>
            <a:off x="337288" y="5155652"/>
            <a:ext cx="922153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ECEC880F-6315-084A-A6F7-2E5E699E5EF7}"/>
              </a:ext>
            </a:extLst>
          </p:cNvPr>
          <p:cNvSpPr txBox="1"/>
          <p:nvPr/>
        </p:nvSpPr>
        <p:spPr>
          <a:xfrm>
            <a:off x="383967" y="5217845"/>
            <a:ext cx="374135" cy="1217849"/>
          </a:xfrm>
          <a:prstGeom prst="rect">
            <a:avLst/>
          </a:prstGeom>
          <a:noFill/>
        </p:spPr>
        <p:txBody>
          <a:bodyPr vert="eaVert"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必要コスト</a:t>
            </a:r>
          </a:p>
        </p:txBody>
      </p:sp>
      <p:sp>
        <p:nvSpPr>
          <p:cNvPr id="30" name="正方形/長方形 29">
            <a:extLst>
              <a:ext uri="{FF2B5EF4-FFF2-40B4-BE49-F238E27FC236}">
                <a16:creationId xmlns:a16="http://schemas.microsoft.com/office/drawing/2014/main" id="{78FCE064-BC73-164A-8709-D13082066BF0}"/>
              </a:ext>
            </a:extLst>
          </p:cNvPr>
          <p:cNvSpPr/>
          <p:nvPr/>
        </p:nvSpPr>
        <p:spPr>
          <a:xfrm>
            <a:off x="337288" y="1151811"/>
            <a:ext cx="9231426" cy="5338441"/>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4D087D2B-2414-4D40-AADF-27CD4BC6EE02}"/>
              </a:ext>
            </a:extLst>
          </p:cNvPr>
          <p:cNvSpPr txBox="1"/>
          <p:nvPr/>
        </p:nvSpPr>
        <p:spPr>
          <a:xfrm>
            <a:off x="1165195" y="1502305"/>
            <a:ext cx="7935147" cy="584775"/>
          </a:xfrm>
          <a:prstGeom prst="rect">
            <a:avLst/>
          </a:prstGeom>
          <a:noFill/>
        </p:spPr>
        <p:txBody>
          <a:bodyPr wrap="square" rtlCol="0" anchor="ctr">
            <a:spAutoFit/>
          </a:bodyPr>
          <a:lstStyle/>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アポイント情報が共有されておらず、お客様を待たせてしまうことがある。</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会議室が埋まっていて、事務所から近くのカフェに移動することもある。</a:t>
            </a:r>
            <a:endPar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E780D8C1-54E6-224D-B0FD-43A606AD22C9}"/>
              </a:ext>
            </a:extLst>
          </p:cNvPr>
          <p:cNvSpPr txBox="1"/>
          <p:nvPr/>
        </p:nvSpPr>
        <p:spPr>
          <a:xfrm>
            <a:off x="1165195" y="2820732"/>
            <a:ext cx="7935147" cy="584775"/>
          </a:xfrm>
          <a:prstGeom prst="rect">
            <a:avLst/>
          </a:prstGeom>
          <a:noFill/>
        </p:spPr>
        <p:txBody>
          <a:bodyPr wrap="square" rtlCol="0" anchor="ctr">
            <a:spAutoFit/>
          </a:bodyPr>
          <a:lstStyle/>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ホワイトボードに来客情報を記入する。</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入り口に来客者情報を記入したウェルカムボードを設置する。</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2F1D70D3-3226-2643-AF27-33A8C4F9C916}"/>
              </a:ext>
            </a:extLst>
          </p:cNvPr>
          <p:cNvSpPr txBox="1"/>
          <p:nvPr/>
        </p:nvSpPr>
        <p:spPr>
          <a:xfrm>
            <a:off x="1165195" y="4162967"/>
            <a:ext cx="7935147" cy="584775"/>
          </a:xfrm>
          <a:prstGeom prst="rect">
            <a:avLst/>
          </a:prstGeom>
          <a:noFill/>
        </p:spPr>
        <p:txBody>
          <a:bodyPr wrap="square" rtlCol="0" anchor="ctr">
            <a:spAutoFit/>
          </a:bodyPr>
          <a:lstStyle/>
          <a:p>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事前に来客情報を共有しておくことで、誰が対応してもスムーズな誘導が可能となり、ストレスや不安感を与えなくて済む。</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B687905A-722E-9A44-A615-75C61F0D2809}"/>
              </a:ext>
            </a:extLst>
          </p:cNvPr>
          <p:cNvSpPr txBox="1"/>
          <p:nvPr/>
        </p:nvSpPr>
        <p:spPr>
          <a:xfrm>
            <a:off x="1165195" y="5505202"/>
            <a:ext cx="7935147" cy="584775"/>
          </a:xfrm>
          <a:prstGeom prst="rect">
            <a:avLst/>
          </a:prstGeom>
          <a:noFill/>
        </p:spPr>
        <p:txBody>
          <a:bodyPr wrap="square" rtlCol="0" anchor="ctr">
            <a:spAutoFit/>
          </a:bodyPr>
          <a:lstStyle/>
          <a:p>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ウェルカムボード：</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5,000</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円前後</a:t>
            </a:r>
            <a:endParaRPr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担当者が来客情報を記入する時間：</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5</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分</a:t>
            </a:r>
            <a:r>
              <a:rPr lang="en-US" altLang="ja-JP" sz="16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600" dirty="0">
                <a:solidFill>
                  <a:schemeClr val="tx1">
                    <a:lumMod val="75000"/>
                    <a:lumOff val="25000"/>
                  </a:schemeClr>
                </a:solidFill>
                <a:latin typeface="Meiryo" panose="020B0604030504040204" pitchFamily="34" charset="-128"/>
                <a:ea typeface="Meiryo" panose="020B0604030504040204" pitchFamily="34" charset="-128"/>
              </a:rPr>
              <a:t>日</a:t>
            </a:r>
            <a:endParaRPr kumimoji="1" lang="en-US" altLang="ja-JP" sz="16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993561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920B90B-6DDD-2247-AB5E-BCFB27AC698D}"/>
              </a:ext>
            </a:extLst>
          </p:cNvPr>
          <p:cNvSpPr/>
          <p:nvPr/>
        </p:nvSpPr>
        <p:spPr>
          <a:xfrm>
            <a:off x="351577" y="686423"/>
            <a:ext cx="1238276" cy="580382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5231982-DAB9-5146-9FF0-74DA1C70DC66}"/>
              </a:ext>
            </a:extLst>
          </p:cNvPr>
          <p:cNvCxnSpPr/>
          <p:nvPr/>
        </p:nvCxnSpPr>
        <p:spPr>
          <a:xfrm>
            <a:off x="1589853" y="686423"/>
            <a:ext cx="0"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B084F0EF-BACE-6F4B-8C33-8BA53732C4AB}"/>
              </a:ext>
            </a:extLst>
          </p:cNvPr>
          <p:cNvSpPr txBox="1"/>
          <p:nvPr/>
        </p:nvSpPr>
        <p:spPr>
          <a:xfrm>
            <a:off x="337287" y="135601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ミッション</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MISSION</a:t>
            </a:r>
            <a:endParaRPr kumimoji="1" lang="ja-JP" altLang="en-US" dirty="0">
              <a:solidFill>
                <a:srgbClr val="404040"/>
              </a:solidFill>
              <a:latin typeface="メイリオ"/>
              <a:ea typeface="メイリオ"/>
              <a:cs typeface="メイリオ"/>
            </a:endParaRPr>
          </a:p>
        </p:txBody>
      </p:sp>
      <p:sp>
        <p:nvSpPr>
          <p:cNvPr id="13" name="テキスト ボックス 12">
            <a:extLst>
              <a:ext uri="{FF2B5EF4-FFF2-40B4-BE49-F238E27FC236}">
                <a16:creationId xmlns:a16="http://schemas.microsoft.com/office/drawing/2014/main" id="{15C429A3-ACD7-8E4D-958D-311064AA99BE}"/>
              </a:ext>
            </a:extLst>
          </p:cNvPr>
          <p:cNvSpPr txBox="1"/>
          <p:nvPr/>
        </p:nvSpPr>
        <p:spPr>
          <a:xfrm>
            <a:off x="337287" y="329062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ビジョン</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VISION</a:t>
            </a:r>
            <a:endParaRPr kumimoji="1" lang="ja-JP" altLang="en-US"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D275487B-71BD-1F47-B278-40009D6A7907}"/>
              </a:ext>
            </a:extLst>
          </p:cNvPr>
          <p:cNvSpPr txBox="1"/>
          <p:nvPr/>
        </p:nvSpPr>
        <p:spPr>
          <a:xfrm>
            <a:off x="337287" y="5225232"/>
            <a:ext cx="1252565" cy="461665"/>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バリュー</a:t>
            </a:r>
            <a:endParaRPr lang="en-US" altLang="ja-JP" sz="1200" dirty="0">
              <a:solidFill>
                <a:srgbClr val="404040"/>
              </a:solidFill>
              <a:latin typeface="メイリオ"/>
              <a:ea typeface="メイリオ"/>
              <a:cs typeface="メイリオ"/>
            </a:endParaRPr>
          </a:p>
          <a:p>
            <a:pPr algn="ctr"/>
            <a:r>
              <a:rPr kumimoji="1" lang="en-US" altLang="ja-JP" sz="1200" dirty="0">
                <a:solidFill>
                  <a:srgbClr val="404040"/>
                </a:solidFill>
                <a:latin typeface="メイリオ"/>
                <a:ea typeface="メイリオ"/>
                <a:cs typeface="メイリオ"/>
              </a:rPr>
              <a:t>VALUE</a:t>
            </a:r>
            <a:endParaRPr kumimoji="1" lang="ja-JP" altLang="en-US" dirty="0">
              <a:solidFill>
                <a:srgbClr val="404040"/>
              </a:solidFill>
              <a:latin typeface="メイリオ"/>
              <a:ea typeface="メイリオ"/>
              <a:cs typeface="メイリオ"/>
            </a:endParaRPr>
          </a:p>
        </p:txBody>
      </p:sp>
      <p:sp>
        <p:nvSpPr>
          <p:cNvPr id="22" name="正方形/長方形 21">
            <a:extLst>
              <a:ext uri="{FF2B5EF4-FFF2-40B4-BE49-F238E27FC236}">
                <a16:creationId xmlns:a16="http://schemas.microsoft.com/office/drawing/2014/main" id="{D0F11B03-4C2D-5B4C-982C-E5E1169303DA}"/>
              </a:ext>
            </a:extLst>
          </p:cNvPr>
          <p:cNvSpPr/>
          <p:nvPr/>
        </p:nvSpPr>
        <p:spPr>
          <a:xfrm>
            <a:off x="337288" y="686423"/>
            <a:ext cx="9231426" cy="5803830"/>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805576"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56</a:t>
            </a: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ミッション・ビジョン・バリュー</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 name="直線コネクタ 4">
            <a:extLst>
              <a:ext uri="{FF2B5EF4-FFF2-40B4-BE49-F238E27FC236}">
                <a16:creationId xmlns:a16="http://schemas.microsoft.com/office/drawing/2014/main" id="{C6D347E7-ACF5-B141-8998-D156475D455B}"/>
              </a:ext>
            </a:extLst>
          </p:cNvPr>
          <p:cNvCxnSpPr/>
          <p:nvPr/>
        </p:nvCxnSpPr>
        <p:spPr>
          <a:xfrm>
            <a:off x="337288" y="262102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5C171E44-2F5B-A942-AE5B-2C31CF5EF105}"/>
              </a:ext>
            </a:extLst>
          </p:cNvPr>
          <p:cNvCxnSpPr/>
          <p:nvPr/>
        </p:nvCxnSpPr>
        <p:spPr>
          <a:xfrm>
            <a:off x="337288" y="6490248"/>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F0C0A216-703B-5D4E-9BA6-C95590A58C47}"/>
              </a:ext>
            </a:extLst>
          </p:cNvPr>
          <p:cNvCxnSpPr/>
          <p:nvPr/>
        </p:nvCxnSpPr>
        <p:spPr>
          <a:xfrm>
            <a:off x="337288" y="686418"/>
            <a:ext cx="922120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E70C51ED-8645-094B-AE73-9BFD7AC7FECC}"/>
              </a:ext>
            </a:extLst>
          </p:cNvPr>
          <p:cNvCxnSpPr/>
          <p:nvPr/>
        </p:nvCxnSpPr>
        <p:spPr>
          <a:xfrm>
            <a:off x="337288" y="4555639"/>
            <a:ext cx="923142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C27554B5-EFE5-7143-A652-F29E27F3586F}"/>
              </a:ext>
            </a:extLst>
          </p:cNvPr>
          <p:cNvSpPr txBox="1"/>
          <p:nvPr/>
        </p:nvSpPr>
        <p:spPr>
          <a:xfrm>
            <a:off x="1855753" y="5015112"/>
            <a:ext cx="2492990" cy="1015663"/>
          </a:xfrm>
          <a:prstGeom prst="rect">
            <a:avLst/>
          </a:prstGeom>
          <a:noFill/>
        </p:spPr>
        <p:txBody>
          <a:bodyPr wrap="none" rtlCol="0" anchor="ctr">
            <a:spAutoFit/>
          </a:bodyPr>
          <a:lstStyle/>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・食に感謝する</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・笑顔を大切にする</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・挑戦し続ける</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C2E087B1-BB87-A341-85C1-8D4083F703F7}"/>
              </a:ext>
            </a:extLst>
          </p:cNvPr>
          <p:cNvSpPr txBox="1"/>
          <p:nvPr/>
        </p:nvSpPr>
        <p:spPr>
          <a:xfrm>
            <a:off x="1855753" y="1116687"/>
            <a:ext cx="5827236" cy="400110"/>
          </a:xfrm>
          <a:prstGeom prst="rect">
            <a:avLst/>
          </a:prstGeom>
          <a:noFill/>
        </p:spPr>
        <p:txBody>
          <a:bodyPr wrap="none" rtlCol="0" anchor="ctr">
            <a:spAutoFit/>
          </a:bodyPr>
          <a:lstStyle/>
          <a:p>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・食を通じて人々の暮らしに安心と幸せを届ける</a:t>
            </a:r>
          </a:p>
        </p:txBody>
      </p:sp>
      <p:sp>
        <p:nvSpPr>
          <p:cNvPr id="17" name="テキスト ボックス 16">
            <a:extLst>
              <a:ext uri="{FF2B5EF4-FFF2-40B4-BE49-F238E27FC236}">
                <a16:creationId xmlns:a16="http://schemas.microsoft.com/office/drawing/2014/main" id="{D30D55E1-46E1-8244-9033-2B2266F74BA1}"/>
              </a:ext>
            </a:extLst>
          </p:cNvPr>
          <p:cNvSpPr txBox="1"/>
          <p:nvPr/>
        </p:nvSpPr>
        <p:spPr>
          <a:xfrm>
            <a:off x="1855753" y="1605984"/>
            <a:ext cx="6665313" cy="584775"/>
          </a:xfrm>
          <a:prstGeom prst="rect">
            <a:avLst/>
          </a:prstGeom>
          <a:noFill/>
        </p:spPr>
        <p:txBody>
          <a:bodyPr wrap="square" rtlCol="0" anchor="t">
            <a:spAutoFit/>
          </a:bodyPr>
          <a:lstStyle/>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食べることは生きること。私たちは、食を楽しむ機会を増やすことで、人々の幸せに貢献する。</a:t>
            </a:r>
          </a:p>
        </p:txBody>
      </p:sp>
      <p:sp>
        <p:nvSpPr>
          <p:cNvPr id="18" name="テキスト ボックス 17">
            <a:extLst>
              <a:ext uri="{FF2B5EF4-FFF2-40B4-BE49-F238E27FC236}">
                <a16:creationId xmlns:a16="http://schemas.microsoft.com/office/drawing/2014/main" id="{C248F71A-42D6-BB46-9D50-09303569DAEC}"/>
              </a:ext>
            </a:extLst>
          </p:cNvPr>
          <p:cNvSpPr txBox="1"/>
          <p:nvPr/>
        </p:nvSpPr>
        <p:spPr>
          <a:xfrm>
            <a:off x="1855752" y="2935020"/>
            <a:ext cx="6273427" cy="400110"/>
          </a:xfrm>
          <a:prstGeom prst="rect">
            <a:avLst/>
          </a:prstGeom>
          <a:noFill/>
        </p:spPr>
        <p:txBody>
          <a:bodyPr wrap="square" rtlCol="0" anchor="ctr">
            <a:spAutoFit/>
          </a:bodyPr>
          <a:lstStyle/>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・すべての人が食を楽しむためのインフラになる</a:t>
            </a:r>
            <a:endParaRPr lang="en-US" altLang="ja-JP"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30DDD5B8-4A7A-0E4D-B2FA-55C682F53044}"/>
              </a:ext>
            </a:extLst>
          </p:cNvPr>
          <p:cNvSpPr txBox="1"/>
          <p:nvPr/>
        </p:nvSpPr>
        <p:spPr>
          <a:xfrm>
            <a:off x="1855752" y="3410651"/>
            <a:ext cx="6665313" cy="584775"/>
          </a:xfrm>
          <a:prstGeom prst="rect">
            <a:avLst/>
          </a:prstGeom>
          <a:noFill/>
        </p:spPr>
        <p:txBody>
          <a:bodyPr wrap="square" rtlCol="0" anchor="t">
            <a:spAutoFit/>
          </a:bodyPr>
          <a:lstStyle/>
          <a:p>
            <a:r>
              <a:rPr kumimoji="1" lang="ja-JP" altLang="en-US" sz="1600" dirty="0">
                <a:solidFill>
                  <a:schemeClr val="tx1">
                    <a:lumMod val="75000"/>
                    <a:lumOff val="25000"/>
                  </a:schemeClr>
                </a:solidFill>
                <a:latin typeface="Meiryo" panose="020B0604030504040204" pitchFamily="34" charset="-128"/>
                <a:ea typeface="Meiryo" panose="020B0604030504040204" pitchFamily="34" charset="-128"/>
              </a:rPr>
              <a:t>第一に人と食との出会いを生み出す。次に、食を介して人と人とが交流できる場を生み出す。食のあり方を常にアップデートし続ける。</a:t>
            </a:r>
          </a:p>
        </p:txBody>
      </p:sp>
    </p:spTree>
    <p:extLst>
      <p:ext uri="{BB962C8B-B14F-4D97-AF65-F5344CB8AC3E}">
        <p14:creationId xmlns:p14="http://schemas.microsoft.com/office/powerpoint/2010/main" val="52257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157447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05_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ロジックツリー</a:t>
            </a:r>
          </a:p>
        </p:txBody>
      </p:sp>
      <p:sp>
        <p:nvSpPr>
          <p:cNvPr id="45" name="正方形/長方形 44">
            <a:extLst>
              <a:ext uri="{FF2B5EF4-FFF2-40B4-BE49-F238E27FC236}">
                <a16:creationId xmlns:a16="http://schemas.microsoft.com/office/drawing/2014/main" id="{5FA53AC5-A60A-5A4F-9B70-45765DB28158}"/>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1" name="直線コネクタ 66"/>
          <p:cNvCxnSpPr>
            <a:stCxn id="55" idx="3"/>
            <a:endCxn id="10" idx="1"/>
          </p:cNvCxnSpPr>
          <p:nvPr/>
        </p:nvCxnSpPr>
        <p:spPr>
          <a:xfrm flipV="1">
            <a:off x="3085796" y="1799094"/>
            <a:ext cx="657267" cy="1730724"/>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直線コネクタ 66"/>
          <p:cNvCxnSpPr>
            <a:cxnSpLocks/>
            <a:stCxn id="55" idx="3"/>
            <a:endCxn id="112" idx="1"/>
          </p:cNvCxnSpPr>
          <p:nvPr/>
        </p:nvCxnSpPr>
        <p:spPr>
          <a:xfrm>
            <a:off x="3085796" y="3529818"/>
            <a:ext cx="657267" cy="1730723"/>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a:cxnSpLocks/>
            <a:stCxn id="55" idx="3"/>
            <a:endCxn id="95" idx="1"/>
          </p:cNvCxnSpPr>
          <p:nvPr/>
        </p:nvCxnSpPr>
        <p:spPr>
          <a:xfrm>
            <a:off x="3085796" y="3529818"/>
            <a:ext cx="657267"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55" name="角丸四角形 54"/>
          <p:cNvSpPr/>
          <p:nvPr/>
        </p:nvSpPr>
        <p:spPr>
          <a:xfrm>
            <a:off x="665922"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10" name="直線コネクタ 66"/>
          <p:cNvCxnSpPr>
            <a:stCxn id="10" idx="3"/>
            <a:endCxn id="39" idx="1"/>
          </p:cNvCxnSpPr>
          <p:nvPr/>
        </p:nvCxnSpPr>
        <p:spPr>
          <a:xfrm flipV="1">
            <a:off x="6162937" y="1239729"/>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66"/>
          <p:cNvCxnSpPr>
            <a:cxnSpLocks/>
            <a:stCxn id="10" idx="3"/>
            <a:endCxn id="49" idx="1"/>
          </p:cNvCxnSpPr>
          <p:nvPr/>
        </p:nvCxnSpPr>
        <p:spPr>
          <a:xfrm>
            <a:off x="6162937" y="1799094"/>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0" name="角丸四角形 9"/>
          <p:cNvSpPr/>
          <p:nvPr/>
        </p:nvSpPr>
        <p:spPr>
          <a:xfrm>
            <a:off x="3743063" y="1593427"/>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39" name="角丸四角形 38"/>
          <p:cNvSpPr/>
          <p:nvPr/>
        </p:nvSpPr>
        <p:spPr>
          <a:xfrm>
            <a:off x="6820206" y="1034062"/>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40" name="角丸四角形 39"/>
          <p:cNvSpPr/>
          <p:nvPr/>
        </p:nvSpPr>
        <p:spPr>
          <a:xfrm>
            <a:off x="6820206" y="1593427"/>
            <a:ext cx="2419874" cy="411333"/>
          </a:xfrm>
          <a:prstGeom prst="roundRect">
            <a:avLst>
              <a:gd name="adj" fmla="val 0"/>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49" name="角丸四角形 48">
            <a:extLst>
              <a:ext uri="{FF2B5EF4-FFF2-40B4-BE49-F238E27FC236}">
                <a16:creationId xmlns:a16="http://schemas.microsoft.com/office/drawing/2014/main" id="{91553AFD-CBA8-1E4C-B4AB-5757B103A02A}"/>
              </a:ext>
            </a:extLst>
          </p:cNvPr>
          <p:cNvSpPr/>
          <p:nvPr/>
        </p:nvSpPr>
        <p:spPr>
          <a:xfrm>
            <a:off x="6820206" y="2152792"/>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56" name="直線コネクタ 55">
            <a:extLst>
              <a:ext uri="{FF2B5EF4-FFF2-40B4-BE49-F238E27FC236}">
                <a16:creationId xmlns:a16="http://schemas.microsoft.com/office/drawing/2014/main" id="{F2481F9C-7984-3945-970D-FD6FA2615982}"/>
              </a:ext>
            </a:extLst>
          </p:cNvPr>
          <p:cNvCxnSpPr>
            <a:cxnSpLocks/>
            <a:stCxn id="10" idx="3"/>
            <a:endCxn id="40" idx="1"/>
          </p:cNvCxnSpPr>
          <p:nvPr/>
        </p:nvCxnSpPr>
        <p:spPr>
          <a:xfrm>
            <a:off x="6162937" y="1799094"/>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66">
            <a:extLst>
              <a:ext uri="{FF2B5EF4-FFF2-40B4-BE49-F238E27FC236}">
                <a16:creationId xmlns:a16="http://schemas.microsoft.com/office/drawing/2014/main" id="{FC019189-7261-0A4A-AD0D-7CA2B9E0AC4E}"/>
              </a:ext>
            </a:extLst>
          </p:cNvPr>
          <p:cNvCxnSpPr>
            <a:stCxn id="95" idx="3"/>
            <a:endCxn id="106" idx="1"/>
          </p:cNvCxnSpPr>
          <p:nvPr/>
        </p:nvCxnSpPr>
        <p:spPr>
          <a:xfrm flipV="1">
            <a:off x="6162937" y="2970453"/>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直線コネクタ 66">
            <a:extLst>
              <a:ext uri="{FF2B5EF4-FFF2-40B4-BE49-F238E27FC236}">
                <a16:creationId xmlns:a16="http://schemas.microsoft.com/office/drawing/2014/main" id="{1C3A9EFE-36D7-9247-B992-3B9428D78A2E}"/>
              </a:ext>
            </a:extLst>
          </p:cNvPr>
          <p:cNvCxnSpPr>
            <a:cxnSpLocks/>
            <a:stCxn id="95" idx="3"/>
            <a:endCxn id="102" idx="1"/>
          </p:cNvCxnSpPr>
          <p:nvPr/>
        </p:nvCxnSpPr>
        <p:spPr>
          <a:xfrm>
            <a:off x="6162937" y="3529818"/>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95" name="角丸四角形 94">
            <a:extLst>
              <a:ext uri="{FF2B5EF4-FFF2-40B4-BE49-F238E27FC236}">
                <a16:creationId xmlns:a16="http://schemas.microsoft.com/office/drawing/2014/main" id="{A9A9B035-A114-1D49-B325-2807414E4DB8}"/>
              </a:ext>
            </a:extLst>
          </p:cNvPr>
          <p:cNvSpPr/>
          <p:nvPr/>
        </p:nvSpPr>
        <p:spPr>
          <a:xfrm>
            <a:off x="3743063"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06" name="角丸四角形 105">
            <a:extLst>
              <a:ext uri="{FF2B5EF4-FFF2-40B4-BE49-F238E27FC236}">
                <a16:creationId xmlns:a16="http://schemas.microsoft.com/office/drawing/2014/main" id="{40188DBA-9275-9D41-956E-8F0513A17979}"/>
              </a:ext>
            </a:extLst>
          </p:cNvPr>
          <p:cNvSpPr/>
          <p:nvPr/>
        </p:nvSpPr>
        <p:spPr>
          <a:xfrm>
            <a:off x="6820206" y="2764786"/>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104" name="角丸四角形 103">
            <a:extLst>
              <a:ext uri="{FF2B5EF4-FFF2-40B4-BE49-F238E27FC236}">
                <a16:creationId xmlns:a16="http://schemas.microsoft.com/office/drawing/2014/main" id="{93604485-2F67-2B45-89C6-694356558652}"/>
              </a:ext>
            </a:extLst>
          </p:cNvPr>
          <p:cNvSpPr/>
          <p:nvPr/>
        </p:nvSpPr>
        <p:spPr>
          <a:xfrm>
            <a:off x="6820206" y="3324151"/>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02" name="角丸四角形 101">
            <a:extLst>
              <a:ext uri="{FF2B5EF4-FFF2-40B4-BE49-F238E27FC236}">
                <a16:creationId xmlns:a16="http://schemas.microsoft.com/office/drawing/2014/main" id="{79499BBD-B561-A045-ACD7-30E583DA3434}"/>
              </a:ext>
            </a:extLst>
          </p:cNvPr>
          <p:cNvSpPr/>
          <p:nvPr/>
        </p:nvSpPr>
        <p:spPr>
          <a:xfrm>
            <a:off x="6820206" y="3883516"/>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01" name="直線コネクタ 100">
            <a:extLst>
              <a:ext uri="{FF2B5EF4-FFF2-40B4-BE49-F238E27FC236}">
                <a16:creationId xmlns:a16="http://schemas.microsoft.com/office/drawing/2014/main" id="{843BB485-73A9-6346-88BA-BC003A9EEAFD}"/>
              </a:ext>
            </a:extLst>
          </p:cNvPr>
          <p:cNvCxnSpPr>
            <a:cxnSpLocks/>
            <a:stCxn id="95" idx="3"/>
            <a:endCxn id="104" idx="1"/>
          </p:cNvCxnSpPr>
          <p:nvPr/>
        </p:nvCxnSpPr>
        <p:spPr>
          <a:xfrm>
            <a:off x="6162937" y="3529818"/>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直線コネクタ 66">
            <a:extLst>
              <a:ext uri="{FF2B5EF4-FFF2-40B4-BE49-F238E27FC236}">
                <a16:creationId xmlns:a16="http://schemas.microsoft.com/office/drawing/2014/main" id="{C2BCDF47-CBAC-6442-B032-CFBB04B85B97}"/>
              </a:ext>
            </a:extLst>
          </p:cNvPr>
          <p:cNvCxnSpPr>
            <a:stCxn id="112" idx="3"/>
            <a:endCxn id="124" idx="1"/>
          </p:cNvCxnSpPr>
          <p:nvPr/>
        </p:nvCxnSpPr>
        <p:spPr>
          <a:xfrm flipV="1">
            <a:off x="6162937" y="4701176"/>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111" name="直線コネクタ 66">
            <a:extLst>
              <a:ext uri="{FF2B5EF4-FFF2-40B4-BE49-F238E27FC236}">
                <a16:creationId xmlns:a16="http://schemas.microsoft.com/office/drawing/2014/main" id="{CF1866E9-0F4E-474A-8A2F-553EC954D715}"/>
              </a:ext>
            </a:extLst>
          </p:cNvPr>
          <p:cNvCxnSpPr>
            <a:cxnSpLocks/>
            <a:stCxn id="112" idx="3"/>
            <a:endCxn id="120" idx="1"/>
          </p:cNvCxnSpPr>
          <p:nvPr/>
        </p:nvCxnSpPr>
        <p:spPr>
          <a:xfrm>
            <a:off x="6162937" y="5260541"/>
            <a:ext cx="657269" cy="559365"/>
          </a:xfrm>
          <a:prstGeom prst="bentConnector3">
            <a:avLst>
              <a:gd name="adj1" fmla="val 50000"/>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12" name="角丸四角形 111">
            <a:extLst>
              <a:ext uri="{FF2B5EF4-FFF2-40B4-BE49-F238E27FC236}">
                <a16:creationId xmlns:a16="http://schemas.microsoft.com/office/drawing/2014/main" id="{5C717480-C786-8049-A413-1C54C4542048}"/>
              </a:ext>
            </a:extLst>
          </p:cNvPr>
          <p:cNvSpPr/>
          <p:nvPr/>
        </p:nvSpPr>
        <p:spPr>
          <a:xfrm>
            <a:off x="3743063" y="5054874"/>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24" name="角丸四角形 123">
            <a:extLst>
              <a:ext uri="{FF2B5EF4-FFF2-40B4-BE49-F238E27FC236}">
                <a16:creationId xmlns:a16="http://schemas.microsoft.com/office/drawing/2014/main" id="{1FE1954E-9C7D-7E41-918E-DAADCB51F7F3}"/>
              </a:ext>
            </a:extLst>
          </p:cNvPr>
          <p:cNvSpPr/>
          <p:nvPr/>
        </p:nvSpPr>
        <p:spPr>
          <a:xfrm>
            <a:off x="6820206" y="4495509"/>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122" name="角丸四角形 121">
            <a:extLst>
              <a:ext uri="{FF2B5EF4-FFF2-40B4-BE49-F238E27FC236}">
                <a16:creationId xmlns:a16="http://schemas.microsoft.com/office/drawing/2014/main" id="{35EBD609-DED5-5948-AF37-056D8B6EFBF1}"/>
              </a:ext>
            </a:extLst>
          </p:cNvPr>
          <p:cNvSpPr/>
          <p:nvPr/>
        </p:nvSpPr>
        <p:spPr>
          <a:xfrm>
            <a:off x="6820206" y="5054874"/>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sp>
        <p:nvSpPr>
          <p:cNvPr id="120" name="角丸四角形 119">
            <a:extLst>
              <a:ext uri="{FF2B5EF4-FFF2-40B4-BE49-F238E27FC236}">
                <a16:creationId xmlns:a16="http://schemas.microsoft.com/office/drawing/2014/main" id="{99F72186-2E1B-D64D-B683-59C9033D3053}"/>
              </a:ext>
            </a:extLst>
          </p:cNvPr>
          <p:cNvSpPr/>
          <p:nvPr/>
        </p:nvSpPr>
        <p:spPr>
          <a:xfrm>
            <a:off x="6820206" y="5614239"/>
            <a:ext cx="2419874" cy="411333"/>
          </a:xfrm>
          <a:prstGeom prst="roundRect">
            <a:avLst>
              <a:gd name="adj" fmla="val 0"/>
            </a:avLst>
          </a:prstGeom>
          <a:solidFill>
            <a:schemeClr val="bg1"/>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tx1">
                  <a:lumMod val="75000"/>
                  <a:lumOff val="25000"/>
                </a:schemeClr>
              </a:solidFill>
            </a:endParaRPr>
          </a:p>
        </p:txBody>
      </p:sp>
      <p:cxnSp>
        <p:nvCxnSpPr>
          <p:cNvPr id="119" name="直線コネクタ 118">
            <a:extLst>
              <a:ext uri="{FF2B5EF4-FFF2-40B4-BE49-F238E27FC236}">
                <a16:creationId xmlns:a16="http://schemas.microsoft.com/office/drawing/2014/main" id="{BB29C176-BB97-6A4C-8C06-BA40121B52C9}"/>
              </a:ext>
            </a:extLst>
          </p:cNvPr>
          <p:cNvCxnSpPr>
            <a:cxnSpLocks/>
            <a:stCxn id="112" idx="3"/>
            <a:endCxn id="122" idx="1"/>
          </p:cNvCxnSpPr>
          <p:nvPr/>
        </p:nvCxnSpPr>
        <p:spPr>
          <a:xfrm>
            <a:off x="6162937" y="5260541"/>
            <a:ext cx="657269" cy="0"/>
          </a:xfrm>
          <a:prstGeom prst="line">
            <a:avLst/>
          </a:prstGeom>
          <a:ln w="1905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76999"/>
          </a:xfrm>
          <a:prstGeom prst="rect">
            <a:avLst/>
          </a:prstGeom>
          <a:noFill/>
        </p:spPr>
        <p:txBody>
          <a:bodyPr wrap="square" rtlCol="0" anchor="t">
            <a:spAutoFit/>
          </a:bodyPr>
          <a:lstStyle/>
          <a:p>
            <a:pPr>
              <a:lnSpc>
                <a:spcPct val="150000"/>
              </a:lnSpc>
            </a:pPr>
            <a:r>
              <a:rPr kumimoji="1" lang="en-US" altLang="ja-JP" sz="800" dirty="0">
                <a:solidFill>
                  <a:srgbClr val="404040"/>
                </a:solidFill>
                <a:latin typeface="メイリオ"/>
                <a:ea typeface="メイリオ"/>
                <a:cs typeface="メイリオ"/>
              </a:rPr>
              <a:t>※1.</a:t>
            </a:r>
            <a:r>
              <a:rPr lang="ja-JP" altLang="en-US" sz="800" dirty="0">
                <a:solidFill>
                  <a:srgbClr val="404040"/>
                </a:solidFill>
                <a:latin typeface="メイリオ"/>
                <a:ea typeface="メイリオ"/>
                <a:cs typeface="メイリオ"/>
              </a:rPr>
              <a:t>サンプルでは</a:t>
            </a:r>
            <a:r>
              <a:rPr lang="en-US" altLang="ja-JP" sz="800" dirty="0">
                <a:solidFill>
                  <a:srgbClr val="404040"/>
                </a:solidFill>
                <a:latin typeface="メイリオ"/>
                <a:ea typeface="メイリオ"/>
                <a:cs typeface="メイリオ"/>
              </a:rPr>
              <a:t>Why</a:t>
            </a:r>
            <a:r>
              <a:rPr lang="ja-JP" altLang="en-US" sz="800" dirty="0">
                <a:solidFill>
                  <a:srgbClr val="404040"/>
                </a:solidFill>
                <a:latin typeface="メイリオ"/>
                <a:ea typeface="メイリオ"/>
                <a:cs typeface="メイリオ"/>
              </a:rPr>
              <a:t>ツリーとして活用</a:t>
            </a:r>
            <a:r>
              <a:rPr lang="en-US" altLang="ja-JP" sz="800" dirty="0">
                <a:solidFill>
                  <a:srgbClr val="404040"/>
                </a:solidFill>
                <a:latin typeface="メイリオ"/>
                <a:ea typeface="メイリオ"/>
                <a:cs typeface="メイリオ"/>
              </a:rPr>
              <a:t> ※2.1</a:t>
            </a:r>
            <a:r>
              <a:rPr lang="ja-JP" altLang="en-US" sz="800" dirty="0">
                <a:solidFill>
                  <a:srgbClr val="404040"/>
                </a:solidFill>
                <a:latin typeface="メイリオ"/>
                <a:ea typeface="メイリオ"/>
                <a:cs typeface="メイリオ"/>
              </a:rPr>
              <a:t>つの要素につながる要素の数は必ずしも</a:t>
            </a:r>
            <a:r>
              <a:rPr lang="en-US" altLang="ja-JP" sz="800" dirty="0">
                <a:solidFill>
                  <a:srgbClr val="404040"/>
                </a:solidFill>
                <a:latin typeface="メイリオ"/>
                <a:ea typeface="メイリオ"/>
                <a:cs typeface="メイリオ"/>
              </a:rPr>
              <a:t>3</a:t>
            </a:r>
            <a:r>
              <a:rPr lang="ja-JP" altLang="en-US" sz="800" dirty="0">
                <a:solidFill>
                  <a:srgbClr val="404040"/>
                </a:solidFill>
                <a:latin typeface="メイリオ"/>
                <a:ea typeface="メイリオ"/>
                <a:cs typeface="メイリオ"/>
              </a:rPr>
              <a:t>つというわけではありません。</a:t>
            </a:r>
            <a:r>
              <a:rPr lang="en-US" altLang="ja-JP" sz="800" dirty="0">
                <a:solidFill>
                  <a:srgbClr val="404040"/>
                </a:solidFill>
                <a:latin typeface="メイリオ"/>
                <a:ea typeface="メイリオ"/>
                <a:cs typeface="メイリオ"/>
              </a:rPr>
              <a:t>2</a:t>
            </a:r>
            <a:r>
              <a:rPr lang="ja-JP" altLang="en-US" sz="800" dirty="0">
                <a:solidFill>
                  <a:srgbClr val="404040"/>
                </a:solidFill>
                <a:latin typeface="メイリオ"/>
                <a:ea typeface="メイリオ"/>
                <a:cs typeface="メイリオ"/>
              </a:rPr>
              <a:t>つの場合もあれば、</a:t>
            </a:r>
            <a:r>
              <a:rPr lang="en-US" altLang="ja-JP" sz="800" dirty="0">
                <a:solidFill>
                  <a:srgbClr val="404040"/>
                </a:solidFill>
                <a:latin typeface="メイリオ"/>
                <a:ea typeface="メイリオ"/>
                <a:cs typeface="メイリオ"/>
              </a:rPr>
              <a:t>4</a:t>
            </a:r>
            <a:r>
              <a:rPr lang="ja-JP" altLang="en-US" sz="800" dirty="0">
                <a:solidFill>
                  <a:srgbClr val="404040"/>
                </a:solidFill>
                <a:latin typeface="メイリオ"/>
                <a:ea typeface="メイリオ"/>
                <a:cs typeface="メイリオ"/>
              </a:rPr>
              <a:t>つ以上の場合もあります。</a:t>
            </a:r>
            <a:endParaRPr kumimoji="1" lang="en-US" altLang="ja-JP" sz="800" dirty="0">
              <a:solidFill>
                <a:srgbClr val="404040"/>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BD45F504-B8AC-FB49-9066-3B89F4EEBCBF}"/>
              </a:ext>
            </a:extLst>
          </p:cNvPr>
          <p:cNvSpPr txBox="1"/>
          <p:nvPr/>
        </p:nvSpPr>
        <p:spPr>
          <a:xfrm>
            <a:off x="1002061" y="3406709"/>
            <a:ext cx="1747594"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W</a:t>
            </a:r>
            <a:r>
              <a:rPr lang="en-US" altLang="ja-JP" sz="1000" dirty="0" err="1">
                <a:solidFill>
                  <a:schemeClr val="tx1">
                    <a:lumMod val="75000"/>
                    <a:lumOff val="25000"/>
                  </a:schemeClr>
                </a:solidFill>
                <a:latin typeface="メイリオ"/>
                <a:ea typeface="メイリオ"/>
                <a:cs typeface="メイリオ"/>
              </a:rPr>
              <a:t>eb</a:t>
            </a:r>
            <a:r>
              <a:rPr lang="ja-JP" altLang="en-US" sz="1000" dirty="0">
                <a:solidFill>
                  <a:schemeClr val="tx1">
                    <a:lumMod val="75000"/>
                    <a:lumOff val="25000"/>
                  </a:schemeClr>
                </a:solidFill>
                <a:latin typeface="メイリオ"/>
                <a:ea typeface="メイリオ"/>
                <a:cs typeface="メイリオ"/>
              </a:rPr>
              <a:t>集客数が下がっている</a:t>
            </a:r>
            <a:endParaRPr kumimoji="1" lang="ja-JP" altLang="en-US" sz="1000" dirty="0">
              <a:solidFill>
                <a:schemeClr val="tx1">
                  <a:lumMod val="75000"/>
                  <a:lumOff val="25000"/>
                </a:schemeClr>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0A857B04-C342-C84C-A480-9B4A94C8F141}"/>
              </a:ext>
            </a:extLst>
          </p:cNvPr>
          <p:cNvSpPr txBox="1"/>
          <p:nvPr/>
        </p:nvSpPr>
        <p:spPr>
          <a:xfrm>
            <a:off x="4081068" y="1675983"/>
            <a:ext cx="1743867"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コンテンツ力が弱い</a:t>
            </a:r>
            <a:endParaRPr kumimoji="1" lang="ja-JP" altLang="en-US" sz="1000" dirty="0">
              <a:solidFill>
                <a:schemeClr val="tx1">
                  <a:lumMod val="75000"/>
                  <a:lumOff val="25000"/>
                </a:schemeClr>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4F71ECB0-72C9-D947-90D4-0531C2B1791B}"/>
              </a:ext>
            </a:extLst>
          </p:cNvPr>
          <p:cNvSpPr txBox="1"/>
          <p:nvPr/>
        </p:nvSpPr>
        <p:spPr>
          <a:xfrm>
            <a:off x="7074694" y="1116619"/>
            <a:ext cx="1910904"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サイト全体設計の不足</a:t>
            </a:r>
            <a:endParaRPr kumimoji="1" lang="ja-JP" altLang="en-US" sz="1000" dirty="0">
              <a:solidFill>
                <a:schemeClr val="tx1">
                  <a:lumMod val="75000"/>
                  <a:lumOff val="25000"/>
                </a:schemeClr>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8BB6F72E-5D22-2645-AF6F-B35472D62A80}"/>
              </a:ext>
            </a:extLst>
          </p:cNvPr>
          <p:cNvSpPr txBox="1"/>
          <p:nvPr/>
        </p:nvSpPr>
        <p:spPr>
          <a:xfrm>
            <a:off x="7074699" y="1675984"/>
            <a:ext cx="1910904"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分野の絞り込みが甘い</a:t>
            </a:r>
            <a:endParaRPr kumimoji="1" lang="ja-JP" altLang="en-US" sz="1000" dirty="0">
              <a:solidFill>
                <a:schemeClr val="tx1">
                  <a:lumMod val="75000"/>
                  <a:lumOff val="25000"/>
                </a:schemeClr>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5617336B-D009-2241-B08D-3BEDB618095C}"/>
              </a:ext>
            </a:extLst>
          </p:cNvPr>
          <p:cNvSpPr txBox="1"/>
          <p:nvPr/>
        </p:nvSpPr>
        <p:spPr>
          <a:xfrm>
            <a:off x="6991182" y="2235349"/>
            <a:ext cx="2077944"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専門知識が不足している</a:t>
            </a:r>
          </a:p>
        </p:txBody>
      </p:sp>
      <p:sp>
        <p:nvSpPr>
          <p:cNvPr id="35" name="テキスト ボックス 34">
            <a:extLst>
              <a:ext uri="{FF2B5EF4-FFF2-40B4-BE49-F238E27FC236}">
                <a16:creationId xmlns:a16="http://schemas.microsoft.com/office/drawing/2014/main" id="{08812AF3-7A8F-6D4C-9E33-96A14FE9C6B4}"/>
              </a:ext>
            </a:extLst>
          </p:cNvPr>
          <p:cNvSpPr txBox="1"/>
          <p:nvPr/>
        </p:nvSpPr>
        <p:spPr>
          <a:xfrm>
            <a:off x="4164591" y="3406707"/>
            <a:ext cx="1576831"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目標設定が不十分</a:t>
            </a:r>
          </a:p>
        </p:txBody>
      </p:sp>
      <p:sp>
        <p:nvSpPr>
          <p:cNvPr id="36" name="テキスト ボックス 35">
            <a:extLst>
              <a:ext uri="{FF2B5EF4-FFF2-40B4-BE49-F238E27FC236}">
                <a16:creationId xmlns:a16="http://schemas.microsoft.com/office/drawing/2014/main" id="{45C00BAB-84B6-FD43-9E25-4C44331D055E}"/>
              </a:ext>
            </a:extLst>
          </p:cNvPr>
          <p:cNvSpPr txBox="1"/>
          <p:nvPr/>
        </p:nvSpPr>
        <p:spPr>
          <a:xfrm>
            <a:off x="7102882" y="2847343"/>
            <a:ext cx="1854531" cy="246221"/>
          </a:xfrm>
          <a:prstGeom prst="rect">
            <a:avLst/>
          </a:prstGeom>
          <a:noFill/>
        </p:spPr>
        <p:txBody>
          <a:bodyPr wrap="none" rtlCol="0" anchor="ctr">
            <a:spAutoFit/>
          </a:bodyPr>
          <a:lstStyle/>
          <a:p>
            <a:pPr algn="ctr"/>
            <a:r>
              <a:rPr kumimoji="1" lang="en-US" altLang="ja-JP" sz="1000" dirty="0">
                <a:solidFill>
                  <a:schemeClr val="tx1">
                    <a:lumMod val="75000"/>
                    <a:lumOff val="25000"/>
                  </a:schemeClr>
                </a:solidFill>
                <a:latin typeface="メイリオ"/>
                <a:ea typeface="メイリオ"/>
                <a:cs typeface="メイリオ"/>
              </a:rPr>
              <a:t>KPI</a:t>
            </a:r>
            <a:r>
              <a:rPr kumimoji="1" lang="ja-JP" altLang="en-US" sz="1000" dirty="0">
                <a:solidFill>
                  <a:schemeClr val="tx1">
                    <a:lumMod val="75000"/>
                    <a:lumOff val="25000"/>
                  </a:schemeClr>
                </a:solidFill>
                <a:latin typeface="メイリオ"/>
                <a:ea typeface="メイリオ"/>
                <a:cs typeface="メイリオ"/>
              </a:rPr>
              <a:t>設定の知識がない</a:t>
            </a:r>
          </a:p>
        </p:txBody>
      </p:sp>
      <p:sp>
        <p:nvSpPr>
          <p:cNvPr id="37" name="テキスト ボックス 36">
            <a:extLst>
              <a:ext uri="{FF2B5EF4-FFF2-40B4-BE49-F238E27FC236}">
                <a16:creationId xmlns:a16="http://schemas.microsoft.com/office/drawing/2014/main" id="{BD5CA610-810B-484D-8FDD-4CB76FBB393B}"/>
              </a:ext>
            </a:extLst>
          </p:cNvPr>
          <p:cNvSpPr txBox="1"/>
          <p:nvPr/>
        </p:nvSpPr>
        <p:spPr>
          <a:xfrm>
            <a:off x="6991184" y="3406708"/>
            <a:ext cx="2077942"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振り返りができていない</a:t>
            </a:r>
          </a:p>
        </p:txBody>
      </p:sp>
      <p:sp>
        <p:nvSpPr>
          <p:cNvPr id="38" name="テキスト ボックス 37">
            <a:extLst>
              <a:ext uri="{FF2B5EF4-FFF2-40B4-BE49-F238E27FC236}">
                <a16:creationId xmlns:a16="http://schemas.microsoft.com/office/drawing/2014/main" id="{FE1E2455-C82D-5E49-A999-92FC64E768A4}"/>
              </a:ext>
            </a:extLst>
          </p:cNvPr>
          <p:cNvSpPr txBox="1"/>
          <p:nvPr/>
        </p:nvSpPr>
        <p:spPr>
          <a:xfrm>
            <a:off x="6907668" y="3966073"/>
            <a:ext cx="2244980"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データ収集ができていない</a:t>
            </a:r>
            <a:endParaRPr kumimoji="1" lang="ja-JP" altLang="en-US" sz="1000" dirty="0">
              <a:solidFill>
                <a:schemeClr val="tx1">
                  <a:lumMod val="75000"/>
                  <a:lumOff val="25000"/>
                </a:schemeClr>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32A6C4F8-238A-B14E-B15D-1F981D88F73D}"/>
              </a:ext>
            </a:extLst>
          </p:cNvPr>
          <p:cNvSpPr txBox="1"/>
          <p:nvPr/>
        </p:nvSpPr>
        <p:spPr>
          <a:xfrm>
            <a:off x="4391129" y="5137430"/>
            <a:ext cx="1123743" cy="246221"/>
          </a:xfrm>
          <a:prstGeom prst="rect">
            <a:avLst/>
          </a:prstGeom>
          <a:noFill/>
        </p:spPr>
        <p:txBody>
          <a:bodyPr wrap="none" rtlCol="0" anchor="ctr">
            <a:spAutoFit/>
          </a:bodyPr>
          <a:lstStyle/>
          <a:p>
            <a:pPr algn="ctr"/>
            <a:r>
              <a:rPr kumimoji="1" lang="en-US" altLang="ja-JP" sz="1000" dirty="0">
                <a:solidFill>
                  <a:schemeClr val="tx1">
                    <a:lumMod val="75000"/>
                    <a:lumOff val="25000"/>
                  </a:schemeClr>
                </a:solidFill>
                <a:latin typeface="メイリオ"/>
                <a:ea typeface="メイリオ"/>
                <a:cs typeface="メイリオ"/>
              </a:rPr>
              <a:t>PV</a:t>
            </a:r>
            <a:r>
              <a:rPr kumimoji="1" lang="ja-JP" altLang="en-US" sz="1000" dirty="0">
                <a:solidFill>
                  <a:schemeClr val="tx1">
                    <a:lumMod val="75000"/>
                    <a:lumOff val="25000"/>
                  </a:schemeClr>
                </a:solidFill>
                <a:latin typeface="メイリオ"/>
                <a:ea typeface="メイリオ"/>
                <a:cs typeface="メイリオ"/>
              </a:rPr>
              <a:t>数の低下</a:t>
            </a:r>
          </a:p>
        </p:txBody>
      </p:sp>
      <p:sp>
        <p:nvSpPr>
          <p:cNvPr id="42" name="テキスト ボックス 41">
            <a:extLst>
              <a:ext uri="{FF2B5EF4-FFF2-40B4-BE49-F238E27FC236}">
                <a16:creationId xmlns:a16="http://schemas.microsoft.com/office/drawing/2014/main" id="{CE57143C-E359-624E-B708-66E6E26531B3}"/>
              </a:ext>
            </a:extLst>
          </p:cNvPr>
          <p:cNvSpPr txBox="1"/>
          <p:nvPr/>
        </p:nvSpPr>
        <p:spPr>
          <a:xfrm>
            <a:off x="7074696" y="4578066"/>
            <a:ext cx="1910904"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新規投稿記事数の低下</a:t>
            </a:r>
          </a:p>
        </p:txBody>
      </p:sp>
      <p:sp>
        <p:nvSpPr>
          <p:cNvPr id="43" name="テキスト ボックス 42">
            <a:extLst>
              <a:ext uri="{FF2B5EF4-FFF2-40B4-BE49-F238E27FC236}">
                <a16:creationId xmlns:a16="http://schemas.microsoft.com/office/drawing/2014/main" id="{28BF7144-BAEC-D345-B91F-2730D69E2245}"/>
              </a:ext>
            </a:extLst>
          </p:cNvPr>
          <p:cNvSpPr txBox="1"/>
          <p:nvPr/>
        </p:nvSpPr>
        <p:spPr>
          <a:xfrm>
            <a:off x="6991187" y="5137431"/>
            <a:ext cx="2077942" cy="246221"/>
          </a:xfrm>
          <a:prstGeom prst="rect">
            <a:avLst/>
          </a:prstGeom>
          <a:noFill/>
        </p:spPr>
        <p:txBody>
          <a:bodyPr wrap="non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ライバルサイトの質向上</a:t>
            </a:r>
          </a:p>
        </p:txBody>
      </p:sp>
      <p:sp>
        <p:nvSpPr>
          <p:cNvPr id="44" name="テキスト ボックス 43">
            <a:extLst>
              <a:ext uri="{FF2B5EF4-FFF2-40B4-BE49-F238E27FC236}">
                <a16:creationId xmlns:a16="http://schemas.microsoft.com/office/drawing/2014/main" id="{50B9D0AF-DB42-6641-877B-9C0DE35856C3}"/>
              </a:ext>
            </a:extLst>
          </p:cNvPr>
          <p:cNvSpPr txBox="1"/>
          <p:nvPr/>
        </p:nvSpPr>
        <p:spPr>
          <a:xfrm>
            <a:off x="7325257" y="5696796"/>
            <a:ext cx="1409794" cy="246221"/>
          </a:xfrm>
          <a:prstGeom prst="rect">
            <a:avLst/>
          </a:prstGeom>
          <a:noFill/>
        </p:spPr>
        <p:txBody>
          <a:bodyPr wrap="none" rtlCol="0" anchor="ctr">
            <a:spAutoFit/>
          </a:bodyPr>
          <a:lstStyle/>
          <a:p>
            <a:pPr algn="ctr"/>
            <a:r>
              <a:rPr lang="ja-JP" altLang="en-US" sz="1000" dirty="0">
                <a:solidFill>
                  <a:schemeClr val="tx1">
                    <a:lumMod val="75000"/>
                    <a:lumOff val="25000"/>
                  </a:schemeClr>
                </a:solidFill>
                <a:latin typeface="メイリオ"/>
                <a:ea typeface="メイリオ"/>
                <a:cs typeface="メイリオ"/>
              </a:rPr>
              <a:t>検索順位の降下</a:t>
            </a:r>
            <a:endParaRPr kumimoji="1" lang="ja-JP" altLang="en-US" sz="10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874084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8537CE1C-04A8-3343-868E-117BDA88E807}"/>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699696"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57_Will/Can/Must</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円/楕円 2">
            <a:extLst>
              <a:ext uri="{FF2B5EF4-FFF2-40B4-BE49-F238E27FC236}">
                <a16:creationId xmlns:a16="http://schemas.microsoft.com/office/drawing/2014/main" id="{4B3BB2B0-C416-1D44-A845-6F500C0D07FB}"/>
              </a:ext>
            </a:extLst>
          </p:cNvPr>
          <p:cNvSpPr/>
          <p:nvPr/>
        </p:nvSpPr>
        <p:spPr>
          <a:xfrm>
            <a:off x="3195638" y="969820"/>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円/楕円 4">
            <a:extLst>
              <a:ext uri="{FF2B5EF4-FFF2-40B4-BE49-F238E27FC236}">
                <a16:creationId xmlns:a16="http://schemas.microsoft.com/office/drawing/2014/main" id="{9B35D944-091A-E043-A9EE-A58B82D80F06}"/>
              </a:ext>
            </a:extLst>
          </p:cNvPr>
          <p:cNvSpPr/>
          <p:nvPr/>
        </p:nvSpPr>
        <p:spPr>
          <a:xfrm>
            <a:off x="4214909" y="2727183"/>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円/楕円 5">
            <a:extLst>
              <a:ext uri="{FF2B5EF4-FFF2-40B4-BE49-F238E27FC236}">
                <a16:creationId xmlns:a16="http://schemas.microsoft.com/office/drawing/2014/main" id="{4A8E9B7F-428C-6547-A55A-1B8E673542EE}"/>
              </a:ext>
            </a:extLst>
          </p:cNvPr>
          <p:cNvSpPr/>
          <p:nvPr/>
        </p:nvSpPr>
        <p:spPr>
          <a:xfrm>
            <a:off x="2176367" y="2727183"/>
            <a:ext cx="3514725" cy="3514725"/>
          </a:xfrm>
          <a:prstGeom prst="ellipse">
            <a:avLst/>
          </a:prstGeom>
          <a:noFill/>
          <a:ln w="28575">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nvGrpSpPr>
          <p:cNvPr id="7" name="グループ化 6">
            <a:extLst>
              <a:ext uri="{FF2B5EF4-FFF2-40B4-BE49-F238E27FC236}">
                <a16:creationId xmlns:a16="http://schemas.microsoft.com/office/drawing/2014/main" id="{23216D1E-720C-F846-BE9C-D905C0E2617D}"/>
              </a:ext>
            </a:extLst>
          </p:cNvPr>
          <p:cNvGrpSpPr/>
          <p:nvPr/>
        </p:nvGrpSpPr>
        <p:grpSpPr>
          <a:xfrm>
            <a:off x="2176367" y="5717261"/>
            <a:ext cx="992283" cy="524647"/>
            <a:chOff x="2176367" y="5325146"/>
            <a:chExt cx="992283" cy="524647"/>
          </a:xfrm>
        </p:grpSpPr>
        <p:sp>
          <p:nvSpPr>
            <p:cNvPr id="8" name="角丸四角形 7">
              <a:extLst>
                <a:ext uri="{FF2B5EF4-FFF2-40B4-BE49-F238E27FC236}">
                  <a16:creationId xmlns:a16="http://schemas.microsoft.com/office/drawing/2014/main" id="{2989A567-A40D-B544-9B5B-F05B27BB009A}"/>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D85D666E-34AF-F844-95AF-3FC63DD117A4}"/>
                </a:ext>
              </a:extLst>
            </p:cNvPr>
            <p:cNvSpPr txBox="1"/>
            <p:nvPr/>
          </p:nvSpPr>
          <p:spPr>
            <a:xfrm>
              <a:off x="2339724" y="5387414"/>
              <a:ext cx="665568" cy="400110"/>
            </a:xfrm>
            <a:prstGeom prst="rect">
              <a:avLst/>
            </a:prstGeom>
            <a:noFill/>
          </p:spPr>
          <p:txBody>
            <a:bodyPr wrap="none" rtlCol="0" anchor="ctr">
              <a:spAutoFit/>
            </a:bodyPr>
            <a:lstStyle/>
            <a:p>
              <a:pPr algn="ctr"/>
              <a:r>
                <a:rPr kumimoji="1" lang="en-US" altLang="ja-JP" sz="2000" dirty="0">
                  <a:solidFill>
                    <a:schemeClr val="bg1"/>
                  </a:solidFill>
                  <a:latin typeface="Meiryo" panose="020B0604030504040204" pitchFamily="34" charset="-128"/>
                  <a:ea typeface="Meiryo" panose="020B0604030504040204" pitchFamily="34" charset="-128"/>
                </a:rPr>
                <a:t>Can</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grpSp>
        <p:nvGrpSpPr>
          <p:cNvPr id="10" name="グループ化 9">
            <a:extLst>
              <a:ext uri="{FF2B5EF4-FFF2-40B4-BE49-F238E27FC236}">
                <a16:creationId xmlns:a16="http://schemas.microsoft.com/office/drawing/2014/main" id="{1AD0EA2E-BF15-8848-BBFF-D434D3A9387C}"/>
              </a:ext>
            </a:extLst>
          </p:cNvPr>
          <p:cNvGrpSpPr/>
          <p:nvPr/>
        </p:nvGrpSpPr>
        <p:grpSpPr>
          <a:xfrm>
            <a:off x="6737351" y="5719797"/>
            <a:ext cx="992283" cy="524647"/>
            <a:chOff x="2176367" y="5325146"/>
            <a:chExt cx="992283" cy="524647"/>
          </a:xfrm>
        </p:grpSpPr>
        <p:sp>
          <p:nvSpPr>
            <p:cNvPr id="11" name="角丸四角形 10">
              <a:extLst>
                <a:ext uri="{FF2B5EF4-FFF2-40B4-BE49-F238E27FC236}">
                  <a16:creationId xmlns:a16="http://schemas.microsoft.com/office/drawing/2014/main" id="{149AE85C-351A-CE48-9335-38A3BD8E8136}"/>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04D65675-9CE4-EE45-9BB9-EB9C782A31C6}"/>
                </a:ext>
              </a:extLst>
            </p:cNvPr>
            <p:cNvSpPr txBox="1"/>
            <p:nvPr/>
          </p:nvSpPr>
          <p:spPr>
            <a:xfrm>
              <a:off x="2282818" y="5387414"/>
              <a:ext cx="779381" cy="400110"/>
            </a:xfrm>
            <a:prstGeom prst="rect">
              <a:avLst/>
            </a:prstGeom>
            <a:noFill/>
          </p:spPr>
          <p:txBody>
            <a:bodyPr wrap="none" rtlCol="0" anchor="ctr">
              <a:spAutoFit/>
            </a:bodyPr>
            <a:lstStyle/>
            <a:p>
              <a:pPr algn="ctr"/>
              <a:r>
                <a:rPr lang="en-US" altLang="ja-JP" sz="2000" dirty="0">
                  <a:solidFill>
                    <a:schemeClr val="bg1"/>
                  </a:solidFill>
                  <a:latin typeface="Meiryo" panose="020B0604030504040204" pitchFamily="34" charset="-128"/>
                  <a:ea typeface="Meiryo" panose="020B0604030504040204" pitchFamily="34" charset="-128"/>
                </a:rPr>
                <a:t>Must</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grpSp>
        <p:nvGrpSpPr>
          <p:cNvPr id="13" name="グループ化 12">
            <a:extLst>
              <a:ext uri="{FF2B5EF4-FFF2-40B4-BE49-F238E27FC236}">
                <a16:creationId xmlns:a16="http://schemas.microsoft.com/office/drawing/2014/main" id="{904D529C-4F63-4A41-AA19-245EF6DE8A89}"/>
              </a:ext>
            </a:extLst>
          </p:cNvPr>
          <p:cNvGrpSpPr/>
          <p:nvPr/>
        </p:nvGrpSpPr>
        <p:grpSpPr>
          <a:xfrm>
            <a:off x="3195638" y="969820"/>
            <a:ext cx="992283" cy="524647"/>
            <a:chOff x="2176367" y="5325146"/>
            <a:chExt cx="992283" cy="524647"/>
          </a:xfrm>
        </p:grpSpPr>
        <p:sp>
          <p:nvSpPr>
            <p:cNvPr id="14" name="角丸四角形 13">
              <a:extLst>
                <a:ext uri="{FF2B5EF4-FFF2-40B4-BE49-F238E27FC236}">
                  <a16:creationId xmlns:a16="http://schemas.microsoft.com/office/drawing/2014/main" id="{B6748EA4-B246-6447-AE0A-6339A56F88AA}"/>
                </a:ext>
              </a:extLst>
            </p:cNvPr>
            <p:cNvSpPr/>
            <p:nvPr/>
          </p:nvSpPr>
          <p:spPr>
            <a:xfrm>
              <a:off x="2176367" y="5325146"/>
              <a:ext cx="992283" cy="524647"/>
            </a:xfrm>
            <a:prstGeom prst="roundRect">
              <a:avLst>
                <a:gd name="adj" fmla="val 7589"/>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D074C808-3B0B-C641-A0FB-42FF9679AD86}"/>
                </a:ext>
              </a:extLst>
            </p:cNvPr>
            <p:cNvSpPr txBox="1"/>
            <p:nvPr/>
          </p:nvSpPr>
          <p:spPr>
            <a:xfrm>
              <a:off x="2353350" y="5387414"/>
              <a:ext cx="638316" cy="400110"/>
            </a:xfrm>
            <a:prstGeom prst="rect">
              <a:avLst/>
            </a:prstGeom>
            <a:noFill/>
          </p:spPr>
          <p:txBody>
            <a:bodyPr wrap="none" rtlCol="0" anchor="ctr">
              <a:spAutoFit/>
            </a:bodyPr>
            <a:lstStyle/>
            <a:p>
              <a:pPr algn="ctr"/>
              <a:r>
                <a:rPr kumimoji="1" lang="en-US" altLang="ja-JP" sz="2000" dirty="0">
                  <a:solidFill>
                    <a:schemeClr val="bg1"/>
                  </a:solidFill>
                  <a:latin typeface="Meiryo" panose="020B0604030504040204" pitchFamily="34" charset="-128"/>
                  <a:ea typeface="Meiryo" panose="020B0604030504040204" pitchFamily="34" charset="-128"/>
                </a:rPr>
                <a:t>Will</a:t>
              </a:r>
              <a:endParaRPr kumimoji="1" lang="ja-JP" altLang="en-US" sz="2000" dirty="0">
                <a:solidFill>
                  <a:schemeClr val="bg1"/>
                </a:solidFill>
                <a:latin typeface="Meiryo" panose="020B0604030504040204" pitchFamily="34" charset="-128"/>
                <a:ea typeface="Meiryo" panose="020B0604030504040204" pitchFamily="34" charset="-128"/>
              </a:endParaRPr>
            </a:p>
          </p:txBody>
        </p:sp>
      </p:grpSp>
      <p:sp>
        <p:nvSpPr>
          <p:cNvPr id="18" name="テキスト ボックス 17">
            <a:extLst>
              <a:ext uri="{FF2B5EF4-FFF2-40B4-BE49-F238E27FC236}">
                <a16:creationId xmlns:a16="http://schemas.microsoft.com/office/drawing/2014/main" id="{78A0F278-6D6C-8D48-AFAC-B4680D0F6B74}"/>
              </a:ext>
            </a:extLst>
          </p:cNvPr>
          <p:cNvSpPr txBox="1"/>
          <p:nvPr/>
        </p:nvSpPr>
        <p:spPr>
          <a:xfrm>
            <a:off x="6662331" y="989303"/>
            <a:ext cx="1463574"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自分がプロデュースしたコスメの開発や販売</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2DE4499E-7216-FD44-A7F8-EDDCDA37B7E3}"/>
              </a:ext>
            </a:extLst>
          </p:cNvPr>
          <p:cNvSpPr txBox="1"/>
          <p:nvPr/>
        </p:nvSpPr>
        <p:spPr>
          <a:xfrm>
            <a:off x="4131233" y="3172719"/>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最新メイクの情報収集とノウハウの配信</a:t>
            </a:r>
          </a:p>
        </p:txBody>
      </p:sp>
      <p:sp>
        <p:nvSpPr>
          <p:cNvPr id="24" name="テキスト ボックス 23">
            <a:extLst>
              <a:ext uri="{FF2B5EF4-FFF2-40B4-BE49-F238E27FC236}">
                <a16:creationId xmlns:a16="http://schemas.microsoft.com/office/drawing/2014/main" id="{44E8FA32-8C91-754C-BC9F-8BD8879B9C9E}"/>
              </a:ext>
            </a:extLst>
          </p:cNvPr>
          <p:cNvSpPr txBox="1"/>
          <p:nvPr/>
        </p:nvSpPr>
        <p:spPr>
          <a:xfrm>
            <a:off x="3691779" y="4735448"/>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各ブランドの特徴を理解した接客</a:t>
            </a:r>
          </a:p>
        </p:txBody>
      </p:sp>
      <p:sp>
        <p:nvSpPr>
          <p:cNvPr id="27" name="テキスト ボックス 26">
            <a:extLst>
              <a:ext uri="{FF2B5EF4-FFF2-40B4-BE49-F238E27FC236}">
                <a16:creationId xmlns:a16="http://schemas.microsoft.com/office/drawing/2014/main" id="{DB8CF7F6-D975-FA48-B0A1-8D42AD44A57B}"/>
              </a:ext>
            </a:extLst>
          </p:cNvPr>
          <p:cNvSpPr txBox="1"/>
          <p:nvPr/>
        </p:nvSpPr>
        <p:spPr>
          <a:xfrm>
            <a:off x="1967640" y="4231707"/>
            <a:ext cx="1390770" cy="725941"/>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商品の在庫管理や受発注業務</a:t>
            </a:r>
          </a:p>
        </p:txBody>
      </p:sp>
      <p:sp>
        <p:nvSpPr>
          <p:cNvPr id="30" name="テキスト ボックス 29">
            <a:extLst>
              <a:ext uri="{FF2B5EF4-FFF2-40B4-BE49-F238E27FC236}">
                <a16:creationId xmlns:a16="http://schemas.microsoft.com/office/drawing/2014/main" id="{173AF697-7CB7-2349-AA85-E6A1C532CF8B}"/>
              </a:ext>
            </a:extLst>
          </p:cNvPr>
          <p:cNvSpPr txBox="1"/>
          <p:nvPr/>
        </p:nvSpPr>
        <p:spPr>
          <a:xfrm>
            <a:off x="2454061" y="2741143"/>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ディスプレイ管理やキャンペーンの企画運営</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B8CF3DA8-D7C0-A540-A2FA-4D67C3DCAF52}"/>
              </a:ext>
            </a:extLst>
          </p:cNvPr>
          <p:cNvSpPr txBox="1"/>
          <p:nvPr/>
        </p:nvSpPr>
        <p:spPr>
          <a:xfrm>
            <a:off x="4458983" y="1378080"/>
            <a:ext cx="1241382"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関連商品を含めた総合プロデュース</a:t>
            </a:r>
          </a:p>
        </p:txBody>
      </p:sp>
      <p:sp>
        <p:nvSpPr>
          <p:cNvPr id="36" name="テキスト ボックス 35">
            <a:extLst>
              <a:ext uri="{FF2B5EF4-FFF2-40B4-BE49-F238E27FC236}">
                <a16:creationId xmlns:a16="http://schemas.microsoft.com/office/drawing/2014/main" id="{6A37F430-46F0-D84B-A30E-FC4F426FA5B5}"/>
              </a:ext>
            </a:extLst>
          </p:cNvPr>
          <p:cNvSpPr txBox="1"/>
          <p:nvPr/>
        </p:nvSpPr>
        <p:spPr>
          <a:xfrm>
            <a:off x="6531021" y="4077946"/>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誰でも気軽に体験できるメイクレクチャー</a:t>
            </a:r>
          </a:p>
        </p:txBody>
      </p:sp>
      <p:sp>
        <p:nvSpPr>
          <p:cNvPr id="45" name="テキスト ボックス 44">
            <a:extLst>
              <a:ext uri="{FF2B5EF4-FFF2-40B4-BE49-F238E27FC236}">
                <a16:creationId xmlns:a16="http://schemas.microsoft.com/office/drawing/2014/main" id="{8DD1167C-451A-394F-A08A-6C726B947935}"/>
              </a:ext>
            </a:extLst>
          </p:cNvPr>
          <p:cNvSpPr txBox="1"/>
          <p:nvPr/>
        </p:nvSpPr>
        <p:spPr>
          <a:xfrm>
            <a:off x="1370210" y="1273159"/>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店内</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POP</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などのビジュアルデザイン制作</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8" name="テキスト ボックス 47">
            <a:extLst>
              <a:ext uri="{FF2B5EF4-FFF2-40B4-BE49-F238E27FC236}">
                <a16:creationId xmlns:a16="http://schemas.microsoft.com/office/drawing/2014/main" id="{744481EF-5FE2-474E-A3F3-981CE31058F8}"/>
              </a:ext>
            </a:extLst>
          </p:cNvPr>
          <p:cNvSpPr txBox="1"/>
          <p:nvPr/>
        </p:nvSpPr>
        <p:spPr>
          <a:xfrm>
            <a:off x="5824813" y="2708530"/>
            <a:ext cx="1390770"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美容をキーワードにしたコミュニティの運営</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040368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20759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58_Need/Want</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マトリクス</a:t>
            </a:r>
          </a:p>
        </p:txBody>
      </p:sp>
      <p:cxnSp>
        <p:nvCxnSpPr>
          <p:cNvPr id="3" name="直線コネクタ 2">
            <a:extLst>
              <a:ext uri="{FF2B5EF4-FFF2-40B4-BE49-F238E27FC236}">
                <a16:creationId xmlns:a16="http://schemas.microsoft.com/office/drawing/2014/main" id="{82B9F698-B460-6441-8AB4-189612743885}"/>
              </a:ext>
            </a:extLst>
          </p:cNvPr>
          <p:cNvCxnSpPr/>
          <p:nvPr/>
        </p:nvCxnSpPr>
        <p:spPr>
          <a:xfrm>
            <a:off x="577413" y="899287"/>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01CA04B1-B4EB-D14E-9CC7-9EFFECF450D1}"/>
              </a:ext>
            </a:extLst>
          </p:cNvPr>
          <p:cNvCxnSpPr>
            <a:cxnSpLocks/>
          </p:cNvCxnSpPr>
          <p:nvPr/>
        </p:nvCxnSpPr>
        <p:spPr>
          <a:xfrm>
            <a:off x="577413" y="6074431"/>
            <a:ext cx="8801365"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F5D16EEA-271B-2942-A866-6E6F032667A9}"/>
              </a:ext>
            </a:extLst>
          </p:cNvPr>
          <p:cNvSpPr txBox="1"/>
          <p:nvPr/>
        </p:nvSpPr>
        <p:spPr>
          <a:xfrm>
            <a:off x="3432260" y="6121323"/>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必要性</a:t>
            </a:r>
            <a:r>
              <a:rPr lang="en-US" altLang="ja-JP" sz="1200" dirty="0">
                <a:solidFill>
                  <a:srgbClr val="404040"/>
                </a:solidFill>
                <a:latin typeface="Meiryo" panose="020B0604030504040204" pitchFamily="34" charset="-128"/>
                <a:ea typeface="Meiryo" panose="020B0604030504040204" pitchFamily="34" charset="-128"/>
                <a:cs typeface="メイリオ"/>
              </a:rPr>
              <a:t> Need</a:t>
            </a:r>
          </a:p>
        </p:txBody>
      </p:sp>
      <p:sp>
        <p:nvSpPr>
          <p:cNvPr id="7" name="テキスト ボックス 6">
            <a:extLst>
              <a:ext uri="{FF2B5EF4-FFF2-40B4-BE49-F238E27FC236}">
                <a16:creationId xmlns:a16="http://schemas.microsoft.com/office/drawing/2014/main" id="{1B2CECEA-55A8-BF41-8C06-A20C1C5FB199}"/>
              </a:ext>
            </a:extLst>
          </p:cNvPr>
          <p:cNvSpPr txBox="1"/>
          <p:nvPr/>
        </p:nvSpPr>
        <p:spPr>
          <a:xfrm>
            <a:off x="173173" y="2515076"/>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メイリオ"/>
                <a:ea typeface="メイリオ"/>
                <a:cs typeface="メイリオ"/>
              </a:rPr>
              <a:t>欲求</a:t>
            </a:r>
            <a:r>
              <a:rPr lang="en-US" altLang="ja-JP" sz="1200" dirty="0">
                <a:solidFill>
                  <a:srgbClr val="404040"/>
                </a:solidFill>
                <a:latin typeface="メイリオ"/>
                <a:ea typeface="メイリオ"/>
                <a:cs typeface="メイリオ"/>
              </a:rPr>
              <a:t> Want</a:t>
            </a:r>
          </a:p>
        </p:txBody>
      </p:sp>
      <p:cxnSp>
        <p:nvCxnSpPr>
          <p:cNvPr id="8" name="直線コネクタ 7">
            <a:extLst>
              <a:ext uri="{FF2B5EF4-FFF2-40B4-BE49-F238E27FC236}">
                <a16:creationId xmlns:a16="http://schemas.microsoft.com/office/drawing/2014/main" id="{2C91ABD5-2ADA-DA4C-8BB1-B6BAF658B15C}"/>
              </a:ext>
            </a:extLst>
          </p:cNvPr>
          <p:cNvCxnSpPr/>
          <p:nvPr/>
        </p:nvCxnSpPr>
        <p:spPr>
          <a:xfrm>
            <a:off x="4978094"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120D6C76-D9DA-834F-8018-EFDA3CF21C4D}"/>
              </a:ext>
            </a:extLst>
          </p:cNvPr>
          <p:cNvCxnSpPr/>
          <p:nvPr/>
        </p:nvCxnSpPr>
        <p:spPr>
          <a:xfrm>
            <a:off x="9378777"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A20673CB-DD97-2941-A642-F2B4892212D2}"/>
              </a:ext>
            </a:extLst>
          </p:cNvPr>
          <p:cNvCxnSpPr>
            <a:cxnSpLocks/>
          </p:cNvCxnSpPr>
          <p:nvPr/>
        </p:nvCxnSpPr>
        <p:spPr>
          <a:xfrm flipH="1">
            <a:off x="577413" y="908809"/>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EC733F3A-8F3D-8347-92F8-1CEEDCD1F210}"/>
              </a:ext>
            </a:extLst>
          </p:cNvPr>
          <p:cNvCxnSpPr>
            <a:cxnSpLocks/>
          </p:cNvCxnSpPr>
          <p:nvPr/>
        </p:nvCxnSpPr>
        <p:spPr>
          <a:xfrm flipH="1">
            <a:off x="577413" y="3491620"/>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50C6A9EA-D68B-9146-A9B9-34781DE7E12D}"/>
              </a:ext>
            </a:extLst>
          </p:cNvPr>
          <p:cNvSpPr txBox="1"/>
          <p:nvPr/>
        </p:nvSpPr>
        <p:spPr>
          <a:xfrm>
            <a:off x="6955177" y="6121323"/>
            <a:ext cx="2423600" cy="313932"/>
          </a:xfrm>
          <a:prstGeom prst="rect">
            <a:avLst/>
          </a:prstGeom>
          <a:noFill/>
        </p:spPr>
        <p:txBody>
          <a:bodyPr wrap="square" rtlCol="0" anchor="t">
            <a:spAutoFit/>
          </a:bodyPr>
          <a:lstStyle/>
          <a:p>
            <a:pPr algn="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DB74079A-D4FF-B54A-831B-B25943507BB2}"/>
              </a:ext>
            </a:extLst>
          </p:cNvPr>
          <p:cNvSpPr txBox="1"/>
          <p:nvPr/>
        </p:nvSpPr>
        <p:spPr>
          <a:xfrm>
            <a:off x="173173" y="900828"/>
            <a:ext cx="406265" cy="1522602"/>
          </a:xfrm>
          <a:prstGeom prst="rect">
            <a:avLst/>
          </a:prstGeom>
          <a:noFill/>
        </p:spPr>
        <p:txBody>
          <a:bodyPr vert="eaVert" wrap="square" rtlCol="0" anchor="t">
            <a:spAutoFit/>
          </a:bodyPr>
          <a:lstStyle/>
          <a:p>
            <a:pPr>
              <a:lnSpc>
                <a:spcPct val="120000"/>
              </a:lnSpc>
            </a:pPr>
            <a:r>
              <a:rPr lang="ja-JP" altLang="en-US" sz="1200" dirty="0">
                <a:solidFill>
                  <a:srgbClr val="404040"/>
                </a:solidFill>
                <a:latin typeface="メイリオ"/>
                <a:ea typeface="メイリオ"/>
                <a:cs typeface="メイリオ"/>
              </a:rPr>
              <a:t>高</a:t>
            </a:r>
            <a:endParaRPr lang="en-US" altLang="ja-JP" sz="1200"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DE6818D1-FE54-C642-8031-0FA34A75F2D9}"/>
              </a:ext>
            </a:extLst>
          </p:cNvPr>
          <p:cNvSpPr txBox="1"/>
          <p:nvPr/>
        </p:nvSpPr>
        <p:spPr>
          <a:xfrm>
            <a:off x="173173" y="4434252"/>
            <a:ext cx="406265" cy="1947088"/>
          </a:xfrm>
          <a:prstGeom prst="rect">
            <a:avLst/>
          </a:prstGeom>
          <a:noFill/>
        </p:spPr>
        <p:txBody>
          <a:bodyPr vert="eaVert" wrap="square" rtlCol="0" anchor="t">
            <a:spAutoFit/>
          </a:bodyPr>
          <a:lstStyle/>
          <a:p>
            <a:pPr algn="r">
              <a:lnSpc>
                <a:spcPct val="120000"/>
              </a:lnSpc>
            </a:pPr>
            <a:r>
              <a:rPr lang="ja-JP" altLang="en-US" sz="1200" dirty="0">
                <a:solidFill>
                  <a:srgbClr val="404040"/>
                </a:solidFill>
                <a:latin typeface="メイリオ"/>
                <a:ea typeface="メイリオ"/>
                <a:cs typeface="メイリオ"/>
              </a:rPr>
              <a:t>低</a:t>
            </a:r>
            <a:endParaRPr lang="en-US" altLang="ja-JP" sz="1200" dirty="0">
              <a:solidFill>
                <a:srgbClr val="404040"/>
              </a:solidFill>
              <a:latin typeface="メイリオ"/>
              <a:ea typeface="メイリオ"/>
              <a:cs typeface="メイリオ"/>
            </a:endParaRPr>
          </a:p>
        </p:txBody>
      </p:sp>
      <p:sp>
        <p:nvSpPr>
          <p:cNvPr id="17" name="テキスト ボックス 16">
            <a:extLst>
              <a:ext uri="{FF2B5EF4-FFF2-40B4-BE49-F238E27FC236}">
                <a16:creationId xmlns:a16="http://schemas.microsoft.com/office/drawing/2014/main" id="{9520AFE8-578B-1241-8B75-06A32691011B}"/>
              </a:ext>
            </a:extLst>
          </p:cNvPr>
          <p:cNvSpPr txBox="1"/>
          <p:nvPr/>
        </p:nvSpPr>
        <p:spPr>
          <a:xfrm>
            <a:off x="7667397" y="4793900"/>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営業パートナー探し、営業資料の作成</a:t>
            </a:r>
          </a:p>
        </p:txBody>
      </p:sp>
      <p:sp>
        <p:nvSpPr>
          <p:cNvPr id="20" name="テキスト ボックス 19">
            <a:extLst>
              <a:ext uri="{FF2B5EF4-FFF2-40B4-BE49-F238E27FC236}">
                <a16:creationId xmlns:a16="http://schemas.microsoft.com/office/drawing/2014/main" id="{AC74D1DB-638E-9245-9CDF-D616062AC072}"/>
              </a:ext>
            </a:extLst>
          </p:cNvPr>
          <p:cNvSpPr txBox="1"/>
          <p:nvPr/>
        </p:nvSpPr>
        <p:spPr>
          <a:xfrm>
            <a:off x="5506593" y="3941716"/>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競合のリサーチ、調査報告書の作成や説明</a:t>
            </a:r>
          </a:p>
        </p:txBody>
      </p:sp>
      <p:sp>
        <p:nvSpPr>
          <p:cNvPr id="23" name="テキスト ボックス 22">
            <a:extLst>
              <a:ext uri="{FF2B5EF4-FFF2-40B4-BE49-F238E27FC236}">
                <a16:creationId xmlns:a16="http://schemas.microsoft.com/office/drawing/2014/main" id="{AFA6184C-A638-E34C-9903-DB5BF3995C4C}"/>
              </a:ext>
            </a:extLst>
          </p:cNvPr>
          <p:cNvSpPr txBox="1"/>
          <p:nvPr/>
        </p:nvSpPr>
        <p:spPr>
          <a:xfrm>
            <a:off x="7332035" y="2342829"/>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広告で個人ユーザーへアプローチ</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67F4C96E-BABA-244F-B30C-E007EE2B2EAF}"/>
              </a:ext>
            </a:extLst>
          </p:cNvPr>
          <p:cNvSpPr txBox="1"/>
          <p:nvPr/>
        </p:nvSpPr>
        <p:spPr>
          <a:xfrm>
            <a:off x="5229560" y="2358880"/>
            <a:ext cx="1480486" cy="725941"/>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新商品開発、新商品のアイデア発想</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FA538566-6741-7243-AF66-E4B511A40C32}"/>
              </a:ext>
            </a:extLst>
          </p:cNvPr>
          <p:cNvSpPr txBox="1"/>
          <p:nvPr/>
        </p:nvSpPr>
        <p:spPr>
          <a:xfrm>
            <a:off x="6267261" y="1115728"/>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ユーザーと交流できるアナログのイベント開催</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02EC3693-78ED-574F-9A57-2BBD037B9CCA}"/>
              </a:ext>
            </a:extLst>
          </p:cNvPr>
          <p:cNvSpPr txBox="1"/>
          <p:nvPr/>
        </p:nvSpPr>
        <p:spPr>
          <a:xfrm>
            <a:off x="3365466" y="4865509"/>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古い商品のマニュアル改訂や問い合わせ対応</a:t>
            </a:r>
          </a:p>
        </p:txBody>
      </p:sp>
      <p:sp>
        <p:nvSpPr>
          <p:cNvPr id="35" name="テキスト ボックス 34">
            <a:extLst>
              <a:ext uri="{FF2B5EF4-FFF2-40B4-BE49-F238E27FC236}">
                <a16:creationId xmlns:a16="http://schemas.microsoft.com/office/drawing/2014/main" id="{218114D3-223D-1A4D-B187-3A748C06F200}"/>
              </a:ext>
            </a:extLst>
          </p:cNvPr>
          <p:cNvSpPr txBox="1"/>
          <p:nvPr/>
        </p:nvSpPr>
        <p:spPr>
          <a:xfrm>
            <a:off x="1618670" y="3906779"/>
            <a:ext cx="1480486" cy="725941"/>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外部からの営業への対応業務</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1BC0F0AB-E373-8542-8F09-2B21D1135F88}"/>
              </a:ext>
            </a:extLst>
          </p:cNvPr>
          <p:cNvSpPr txBox="1"/>
          <p:nvPr/>
        </p:nvSpPr>
        <p:spPr>
          <a:xfrm>
            <a:off x="2875620" y="2180248"/>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ブランドイメージのリメイク、</a:t>
            </a: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Web</a:t>
            </a:r>
            <a:r>
              <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rPr>
              <a:t>サイト制作</a:t>
            </a:r>
          </a:p>
        </p:txBody>
      </p:sp>
      <p:sp>
        <p:nvSpPr>
          <p:cNvPr id="41" name="テキスト ボックス 40">
            <a:extLst>
              <a:ext uri="{FF2B5EF4-FFF2-40B4-BE49-F238E27FC236}">
                <a16:creationId xmlns:a16="http://schemas.microsoft.com/office/drawing/2014/main" id="{196B5D3E-80E8-F84B-9279-6513429DF86E}"/>
              </a:ext>
            </a:extLst>
          </p:cNvPr>
          <p:cNvSpPr txBox="1"/>
          <p:nvPr/>
        </p:nvSpPr>
        <p:spPr>
          <a:xfrm>
            <a:off x="948429" y="1424107"/>
            <a:ext cx="1480486" cy="979856"/>
          </a:xfrm>
          <a:prstGeom prst="rect">
            <a:avLst/>
          </a:prstGeom>
          <a:solidFill>
            <a:schemeClr val="bg2"/>
          </a:solidFill>
        </p:spPr>
        <p:txBody>
          <a:bodyPr wrap="square" lIns="144000" tIns="108000" rIns="144000" bIns="108000" rtlCol="0" anchor="t">
            <a:spAutoFit/>
          </a:bodyPr>
          <a:lstStyle/>
          <a:p>
            <a:pPr algn="just">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家電に特化した</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Web</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メディアの立ち上げや運営</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786206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20582"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59_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ジョハリの窓</a:t>
            </a:r>
          </a:p>
        </p:txBody>
      </p:sp>
      <p:sp>
        <p:nvSpPr>
          <p:cNvPr id="7" name="正方形/長方形 6">
            <a:extLst>
              <a:ext uri="{FF2B5EF4-FFF2-40B4-BE49-F238E27FC236}">
                <a16:creationId xmlns:a16="http://schemas.microsoft.com/office/drawing/2014/main" id="{6A45FAB1-606C-2A4F-95AD-7BB6022CDAEB}"/>
              </a:ext>
            </a:extLst>
          </p:cNvPr>
          <p:cNvSpPr/>
          <p:nvPr/>
        </p:nvSpPr>
        <p:spPr>
          <a:xfrm>
            <a:off x="1074676" y="1120341"/>
            <a:ext cx="8494038" cy="3910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45F467E1-A7A0-A44E-B333-BD839EBBB012}"/>
              </a:ext>
            </a:extLst>
          </p:cNvPr>
          <p:cNvSpPr/>
          <p:nvPr/>
        </p:nvSpPr>
        <p:spPr>
          <a:xfrm>
            <a:off x="712070" y="1511398"/>
            <a:ext cx="368695" cy="49788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79B1EDCF-3276-A941-8FB4-CF816E5F072A}"/>
              </a:ext>
            </a:extLst>
          </p:cNvPr>
          <p:cNvSpPr/>
          <p:nvPr/>
        </p:nvSpPr>
        <p:spPr>
          <a:xfrm>
            <a:off x="1085701" y="729283"/>
            <a:ext cx="8474423" cy="391059"/>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0E7BF5BA-6435-2141-A3FC-2BEDFD50B40B}"/>
              </a:ext>
            </a:extLst>
          </p:cNvPr>
          <p:cNvSpPr/>
          <p:nvPr/>
        </p:nvSpPr>
        <p:spPr>
          <a:xfrm>
            <a:off x="337288" y="1511398"/>
            <a:ext cx="368695" cy="4978856"/>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13" name="直線コネクタ 12">
            <a:extLst>
              <a:ext uri="{FF2B5EF4-FFF2-40B4-BE49-F238E27FC236}">
                <a16:creationId xmlns:a16="http://schemas.microsoft.com/office/drawing/2014/main" id="{F55211C8-AF4F-C242-AB71-1D80241506E4}"/>
              </a:ext>
            </a:extLst>
          </p:cNvPr>
          <p:cNvCxnSpPr>
            <a:cxnSpLocks/>
          </p:cNvCxnSpPr>
          <p:nvPr/>
        </p:nvCxnSpPr>
        <p:spPr>
          <a:xfrm>
            <a:off x="5318616" y="1120342"/>
            <a:ext cx="0" cy="5380011"/>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47573490-E65E-0645-83BA-F2B666A10EE0}"/>
              </a:ext>
            </a:extLst>
          </p:cNvPr>
          <p:cNvCxnSpPr>
            <a:cxnSpLocks/>
          </p:cNvCxnSpPr>
          <p:nvPr/>
        </p:nvCxnSpPr>
        <p:spPr>
          <a:xfrm>
            <a:off x="705983" y="4005877"/>
            <a:ext cx="884392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6B21BE5-53E5-AB4B-92AD-C67969F7FE3E}"/>
              </a:ext>
            </a:extLst>
          </p:cNvPr>
          <p:cNvCxnSpPr/>
          <p:nvPr/>
        </p:nvCxnSpPr>
        <p:spPr>
          <a:xfrm>
            <a:off x="1077110" y="1120342"/>
            <a:ext cx="8473616"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7A856D82-5875-324E-9E68-ECC100D3467A}"/>
              </a:ext>
            </a:extLst>
          </p:cNvPr>
          <p:cNvCxnSpPr>
            <a:cxnSpLocks/>
          </p:cNvCxnSpPr>
          <p:nvPr/>
        </p:nvCxnSpPr>
        <p:spPr>
          <a:xfrm flipV="1">
            <a:off x="705983" y="1511399"/>
            <a:ext cx="1624" cy="4988953"/>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4A0B5985-F2FD-D740-AFE8-0189ED53D5FE}"/>
              </a:ext>
            </a:extLst>
          </p:cNvPr>
          <p:cNvSpPr txBox="1"/>
          <p:nvPr/>
        </p:nvSpPr>
        <p:spPr>
          <a:xfrm>
            <a:off x="338396" y="3786212"/>
            <a:ext cx="382340" cy="439325"/>
          </a:xfrm>
          <a:prstGeom prst="rect">
            <a:avLst/>
          </a:prstGeom>
          <a:noFill/>
        </p:spPr>
        <p:txBody>
          <a:bodyPr vert="eaVert" wrap="none" rtlCol="0" anchor="ctr">
            <a:spAutoFit/>
          </a:bodyPr>
          <a:lstStyle/>
          <a:p>
            <a:r>
              <a:rPr kumimoji="1" lang="ja-JP" altLang="en-US" sz="1200" dirty="0">
                <a:solidFill>
                  <a:schemeClr val="bg1"/>
                </a:solidFill>
                <a:latin typeface="Meiryo" panose="020B0604030504040204" pitchFamily="34" charset="-128"/>
                <a:ea typeface="Meiryo" panose="020B0604030504040204" pitchFamily="34" charset="-128"/>
                <a:cs typeface="メイリオ"/>
              </a:rPr>
              <a:t>他者</a:t>
            </a:r>
          </a:p>
        </p:txBody>
      </p:sp>
      <p:sp>
        <p:nvSpPr>
          <p:cNvPr id="22" name="テキスト ボックス 21">
            <a:extLst>
              <a:ext uri="{FF2B5EF4-FFF2-40B4-BE49-F238E27FC236}">
                <a16:creationId xmlns:a16="http://schemas.microsoft.com/office/drawing/2014/main" id="{BC034997-7C72-6C41-A440-01DF060DA151}"/>
              </a:ext>
            </a:extLst>
          </p:cNvPr>
          <p:cNvSpPr txBox="1"/>
          <p:nvPr/>
        </p:nvSpPr>
        <p:spPr>
          <a:xfrm>
            <a:off x="5068019" y="781411"/>
            <a:ext cx="509787" cy="304148"/>
          </a:xfrm>
          <a:prstGeom prst="rect">
            <a:avLst/>
          </a:prstGeom>
          <a:noFill/>
        </p:spPr>
        <p:txBody>
          <a:bodyPr vert="horz" wrap="none" rtlCol="0" anchor="ctr">
            <a:spAutoFit/>
          </a:bodyPr>
          <a:lstStyle/>
          <a:p>
            <a:r>
              <a:rPr kumimoji="1" lang="ja-JP" altLang="en-US" sz="1200" dirty="0">
                <a:solidFill>
                  <a:schemeClr val="bg1"/>
                </a:solidFill>
                <a:latin typeface="Meiryo" panose="020B0604030504040204" pitchFamily="34" charset="-128"/>
                <a:ea typeface="Meiryo" panose="020B0604030504040204" pitchFamily="34" charset="-128"/>
                <a:cs typeface="メイリオ"/>
              </a:rPr>
              <a:t>自分</a:t>
            </a:r>
          </a:p>
        </p:txBody>
      </p:sp>
      <p:sp>
        <p:nvSpPr>
          <p:cNvPr id="23" name="テキスト ボックス 22">
            <a:extLst>
              <a:ext uri="{FF2B5EF4-FFF2-40B4-BE49-F238E27FC236}">
                <a16:creationId xmlns:a16="http://schemas.microsoft.com/office/drawing/2014/main" id="{3DA34BAD-205F-BB4A-AB10-936BCA645F8C}"/>
              </a:ext>
            </a:extLst>
          </p:cNvPr>
          <p:cNvSpPr txBox="1"/>
          <p:nvPr/>
        </p:nvSpPr>
        <p:spPr>
          <a:xfrm>
            <a:off x="711953" y="2285518"/>
            <a:ext cx="382340" cy="946237"/>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知っている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4" name="テキスト ボックス 23">
            <a:extLst>
              <a:ext uri="{FF2B5EF4-FFF2-40B4-BE49-F238E27FC236}">
                <a16:creationId xmlns:a16="http://schemas.microsoft.com/office/drawing/2014/main" id="{2D884F79-C617-BB4D-ADE4-662510ED600C}"/>
              </a:ext>
            </a:extLst>
          </p:cNvPr>
          <p:cNvSpPr txBox="1"/>
          <p:nvPr/>
        </p:nvSpPr>
        <p:spPr>
          <a:xfrm>
            <a:off x="711953" y="4864482"/>
            <a:ext cx="382340" cy="777266"/>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知らない</a:t>
            </a:r>
          </a:p>
        </p:txBody>
      </p:sp>
      <p:sp>
        <p:nvSpPr>
          <p:cNvPr id="25" name="テキスト ボックス 24">
            <a:extLst>
              <a:ext uri="{FF2B5EF4-FFF2-40B4-BE49-F238E27FC236}">
                <a16:creationId xmlns:a16="http://schemas.microsoft.com/office/drawing/2014/main" id="{83A6A3DF-A6B4-7342-A88A-DDA8627A779D}"/>
              </a:ext>
            </a:extLst>
          </p:cNvPr>
          <p:cNvSpPr txBox="1"/>
          <p:nvPr/>
        </p:nvSpPr>
        <p:spPr>
          <a:xfrm>
            <a:off x="2708305" y="1185338"/>
            <a:ext cx="987713" cy="304148"/>
          </a:xfrm>
          <a:prstGeom prst="rect">
            <a:avLst/>
          </a:prstGeom>
          <a:noFill/>
        </p:spPr>
        <p:txBody>
          <a:bodyPr vert="horz" wrap="none" rtlCol="0" anchor="ctr">
            <a:spAutoFit/>
          </a:bodyPr>
          <a:lstStyle/>
          <a:p>
            <a:pPr algn="ctr"/>
            <a:r>
              <a:rPr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知っている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6" name="テキスト ボックス 25">
            <a:extLst>
              <a:ext uri="{FF2B5EF4-FFF2-40B4-BE49-F238E27FC236}">
                <a16:creationId xmlns:a16="http://schemas.microsoft.com/office/drawing/2014/main" id="{73A49DE4-192F-F147-B580-7530C3DBAB21}"/>
              </a:ext>
            </a:extLst>
          </p:cNvPr>
          <p:cNvSpPr txBox="1"/>
          <p:nvPr/>
        </p:nvSpPr>
        <p:spPr>
          <a:xfrm>
            <a:off x="7020874" y="1185338"/>
            <a:ext cx="828404" cy="304148"/>
          </a:xfrm>
          <a:prstGeom prst="rect">
            <a:avLst/>
          </a:prstGeom>
          <a:noFill/>
        </p:spPr>
        <p:txBody>
          <a:bodyPr vert="horz" wrap="none" rtlCol="0" anchor="ctr">
            <a:spAutoFit/>
          </a:bodyPr>
          <a:lstStyle/>
          <a:p>
            <a:pPr algn="ct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cs typeface="メイリオ"/>
              </a:rPr>
              <a:t>知らない</a:t>
            </a:r>
          </a:p>
        </p:txBody>
      </p:sp>
      <p:sp>
        <p:nvSpPr>
          <p:cNvPr id="27" name="正方形/長方形 26">
            <a:extLst>
              <a:ext uri="{FF2B5EF4-FFF2-40B4-BE49-F238E27FC236}">
                <a16:creationId xmlns:a16="http://schemas.microsoft.com/office/drawing/2014/main" id="{B6A7F6D0-B243-954A-B145-854151B23CEC}"/>
              </a:ext>
            </a:extLst>
          </p:cNvPr>
          <p:cNvSpPr/>
          <p:nvPr/>
        </p:nvSpPr>
        <p:spPr>
          <a:xfrm>
            <a:off x="344814" y="1511394"/>
            <a:ext cx="9223899" cy="498895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CB2ED21-7825-AC4E-9620-FF9BF22EBF01}"/>
              </a:ext>
            </a:extLst>
          </p:cNvPr>
          <p:cNvSpPr/>
          <p:nvPr/>
        </p:nvSpPr>
        <p:spPr>
          <a:xfrm>
            <a:off x="1074676" y="729282"/>
            <a:ext cx="8494037" cy="577107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FE96BFF1-59E9-3B4F-9207-05EF15BF44DB}"/>
              </a:ext>
            </a:extLst>
          </p:cNvPr>
          <p:cNvSpPr txBox="1"/>
          <p:nvPr/>
        </p:nvSpPr>
        <p:spPr>
          <a:xfrm>
            <a:off x="1326747" y="1769893"/>
            <a:ext cx="3801846"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rPr>
              <a:t>IT</a:t>
            </a: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ツールが好きで、知識やノウハウを持っている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初対面では多くを語らない（関心事が一致するとよく喋る）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B29AF9C1-409C-E240-91F2-47BEB089E72D}"/>
              </a:ext>
            </a:extLst>
          </p:cNvPr>
          <p:cNvSpPr txBox="1"/>
          <p:nvPr/>
        </p:nvSpPr>
        <p:spPr>
          <a:xfrm>
            <a:off x="5577806" y="1769893"/>
            <a:ext cx="3801846"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仕事に没頭しているときに聞いた内容を忘れていることがあるらしい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意識していなかったが、職場の癒し系キャラクターらしい</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B4F4267E-D61D-F443-AC4D-3BB8C3735EF3}"/>
              </a:ext>
            </a:extLst>
          </p:cNvPr>
          <p:cNvSpPr txBox="1"/>
          <p:nvPr/>
        </p:nvSpPr>
        <p:spPr>
          <a:xfrm>
            <a:off x="1326747" y="4266692"/>
            <a:ext cx="3801846"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身長が低いことにコンプレックスを抱えている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アニメが大好きで、知識が豊富。海外のアニメ好き</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ともつながりがある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BC52343D-5AB2-6242-89D4-C1C6ADC858C0}"/>
              </a:ext>
            </a:extLst>
          </p:cNvPr>
          <p:cNvSpPr txBox="1"/>
          <p:nvPr/>
        </p:nvSpPr>
        <p:spPr>
          <a:xfrm>
            <a:off x="5577806" y="4266692"/>
            <a:ext cx="3801846" cy="138499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案外ムードメーカー的なポジションが向いているかも？</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イメージキャラクターの制作と運用を手がけたら天職？</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532566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3267241"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59_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ジョハリの窓（フィードバックシート）</a:t>
            </a:r>
          </a:p>
        </p:txBody>
      </p:sp>
      <p:sp>
        <p:nvSpPr>
          <p:cNvPr id="27" name="正方形/長方形 26">
            <a:extLst>
              <a:ext uri="{FF2B5EF4-FFF2-40B4-BE49-F238E27FC236}">
                <a16:creationId xmlns:a16="http://schemas.microsoft.com/office/drawing/2014/main" id="{22EEEBC0-B8A4-8A4E-93AB-5A5D0EEEFFE9}"/>
              </a:ext>
            </a:extLst>
          </p:cNvPr>
          <p:cNvSpPr/>
          <p:nvPr/>
        </p:nvSpPr>
        <p:spPr>
          <a:xfrm>
            <a:off x="343627" y="1288206"/>
            <a:ext cx="383949" cy="119591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4197E8AB-F6A7-E344-B451-CE6FFCD5B0D3}"/>
              </a:ext>
            </a:extLst>
          </p:cNvPr>
          <p:cNvSpPr/>
          <p:nvPr/>
        </p:nvSpPr>
        <p:spPr>
          <a:xfrm>
            <a:off x="343627" y="2782306"/>
            <a:ext cx="383949" cy="370794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7C5DA13A-E9DD-CC48-8CA2-D500B4561FD1}"/>
              </a:ext>
            </a:extLst>
          </p:cNvPr>
          <p:cNvCxnSpPr>
            <a:cxnSpLocks/>
          </p:cNvCxnSpPr>
          <p:nvPr/>
        </p:nvCxnSpPr>
        <p:spPr>
          <a:xfrm>
            <a:off x="337288" y="4636280"/>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32C75AE6-6BE0-F34D-8EEE-B1AAD9FC22FF}"/>
              </a:ext>
            </a:extLst>
          </p:cNvPr>
          <p:cNvSpPr txBox="1"/>
          <p:nvPr/>
        </p:nvSpPr>
        <p:spPr>
          <a:xfrm>
            <a:off x="351244" y="3025161"/>
            <a:ext cx="382681" cy="441281"/>
          </a:xfrm>
          <a:prstGeom prst="rect">
            <a:avLst/>
          </a:prstGeom>
          <a:noFill/>
        </p:spPr>
        <p:txBody>
          <a:bodyPr vert="eaVert" wrap="none" rtlCol="0" anchor="ctr">
            <a:spAutoFit/>
          </a:bodyPr>
          <a:lstStyle/>
          <a:p>
            <a:pPr algn="ctr"/>
            <a:r>
              <a:rPr kumimoji="1" lang="ja-JP" altLang="en-US" sz="1200" dirty="0">
                <a:solidFill>
                  <a:schemeClr val="tx1">
                    <a:lumMod val="75000"/>
                    <a:lumOff val="25000"/>
                  </a:schemeClr>
                </a:solidFill>
                <a:latin typeface="メイリオ"/>
                <a:ea typeface="メイリオ"/>
                <a:cs typeface="メイリオ"/>
              </a:rPr>
              <a:t>強み</a:t>
            </a:r>
          </a:p>
        </p:txBody>
      </p:sp>
      <p:sp>
        <p:nvSpPr>
          <p:cNvPr id="34" name="テキスト ボックス 33">
            <a:extLst>
              <a:ext uri="{FF2B5EF4-FFF2-40B4-BE49-F238E27FC236}">
                <a16:creationId xmlns:a16="http://schemas.microsoft.com/office/drawing/2014/main" id="{9327CB79-1EB2-D84F-AEE3-65F237E4C6C9}"/>
              </a:ext>
            </a:extLst>
          </p:cNvPr>
          <p:cNvSpPr txBox="1"/>
          <p:nvPr/>
        </p:nvSpPr>
        <p:spPr>
          <a:xfrm>
            <a:off x="351244" y="5721256"/>
            <a:ext cx="382681" cy="611003"/>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不得意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6" name="直線コネクタ 35">
            <a:extLst>
              <a:ext uri="{FF2B5EF4-FFF2-40B4-BE49-F238E27FC236}">
                <a16:creationId xmlns:a16="http://schemas.microsoft.com/office/drawing/2014/main" id="{C128DF12-2DE9-6544-8575-3F7140D99A10}"/>
              </a:ext>
            </a:extLst>
          </p:cNvPr>
          <p:cNvCxnSpPr>
            <a:cxnSpLocks/>
          </p:cNvCxnSpPr>
          <p:nvPr/>
        </p:nvCxnSpPr>
        <p:spPr>
          <a:xfrm>
            <a:off x="727576" y="2782306"/>
            <a:ext cx="0" cy="3707947"/>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5C0D00E1-8F05-B64D-9570-35FE90F7959D}"/>
              </a:ext>
            </a:extLst>
          </p:cNvPr>
          <p:cNvCxnSpPr>
            <a:cxnSpLocks/>
          </p:cNvCxnSpPr>
          <p:nvPr/>
        </p:nvCxnSpPr>
        <p:spPr>
          <a:xfrm>
            <a:off x="337288" y="5563266"/>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BEE81FE6-338C-DA43-81D4-C64C5DDA0488}"/>
              </a:ext>
            </a:extLst>
          </p:cNvPr>
          <p:cNvSpPr txBox="1"/>
          <p:nvPr/>
        </p:nvSpPr>
        <p:spPr>
          <a:xfrm>
            <a:off x="351244" y="4879131"/>
            <a:ext cx="382681" cy="44128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得意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66EC47E4-5912-B54C-B480-C69660820C9B}"/>
              </a:ext>
            </a:extLst>
          </p:cNvPr>
          <p:cNvCxnSpPr>
            <a:cxnSpLocks/>
          </p:cNvCxnSpPr>
          <p:nvPr/>
        </p:nvCxnSpPr>
        <p:spPr>
          <a:xfrm>
            <a:off x="337288" y="3709294"/>
            <a:ext cx="9209834"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4BD5DFC8-8664-E248-8BDA-1902382D5228}"/>
              </a:ext>
            </a:extLst>
          </p:cNvPr>
          <p:cNvSpPr txBox="1"/>
          <p:nvPr/>
        </p:nvSpPr>
        <p:spPr>
          <a:xfrm>
            <a:off x="351244" y="3952144"/>
            <a:ext cx="382681" cy="441281"/>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弱み</a:t>
            </a:r>
            <a:endParaRPr kumimoji="1" lang="ja-JP" altLang="en-US" sz="1200" dirty="0">
              <a:solidFill>
                <a:schemeClr val="tx1">
                  <a:lumMod val="75000"/>
                  <a:lumOff val="25000"/>
                </a:schemeClr>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65FF5884-5743-B946-BD8A-505C36D2F6E5}"/>
              </a:ext>
            </a:extLst>
          </p:cNvPr>
          <p:cNvSpPr txBox="1"/>
          <p:nvPr/>
        </p:nvSpPr>
        <p:spPr>
          <a:xfrm>
            <a:off x="351244" y="1580663"/>
            <a:ext cx="382681" cy="611003"/>
          </a:xfrm>
          <a:prstGeom prst="rect">
            <a:avLst/>
          </a:prstGeom>
          <a:noFill/>
        </p:spPr>
        <p:txBody>
          <a:bodyPr vert="eaVert"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人物像</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46" name="直線コネクタ 45">
            <a:extLst>
              <a:ext uri="{FF2B5EF4-FFF2-40B4-BE49-F238E27FC236}">
                <a16:creationId xmlns:a16="http://schemas.microsoft.com/office/drawing/2014/main" id="{C60820FD-8916-E54A-9334-C333200BA2FA}"/>
              </a:ext>
            </a:extLst>
          </p:cNvPr>
          <p:cNvCxnSpPr>
            <a:cxnSpLocks/>
          </p:cNvCxnSpPr>
          <p:nvPr/>
        </p:nvCxnSpPr>
        <p:spPr>
          <a:xfrm>
            <a:off x="727576" y="1288206"/>
            <a:ext cx="0" cy="1195918"/>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AD06ED9D-A863-CA48-8EB0-D06F0B971688}"/>
              </a:ext>
            </a:extLst>
          </p:cNvPr>
          <p:cNvSpPr txBox="1"/>
          <p:nvPr/>
        </p:nvSpPr>
        <p:spPr>
          <a:xfrm>
            <a:off x="4485280" y="684673"/>
            <a:ext cx="935442" cy="339447"/>
          </a:xfrm>
          <a:prstGeom prst="rect">
            <a:avLst/>
          </a:prstGeom>
          <a:noFill/>
        </p:spPr>
        <p:txBody>
          <a:bodyPr wrap="none" rtlCol="0" anchor="ctr">
            <a:spAutoFit/>
          </a:bodyPr>
          <a:lstStyle/>
          <a:p>
            <a:r>
              <a:rPr kumimoji="1" lang="ja-JP" altLang="en-US" sz="1400" dirty="0">
                <a:solidFill>
                  <a:schemeClr val="tx1">
                    <a:lumMod val="75000"/>
                    <a:lumOff val="25000"/>
                  </a:schemeClr>
                </a:solidFill>
                <a:latin typeface="メイリオ"/>
                <a:ea typeface="メイリオ"/>
                <a:cs typeface="メイリオ"/>
              </a:rPr>
              <a:t>から見た</a:t>
            </a:r>
          </a:p>
        </p:txBody>
      </p:sp>
      <p:cxnSp>
        <p:nvCxnSpPr>
          <p:cNvPr id="48" name="直線コネクタ 47">
            <a:extLst>
              <a:ext uri="{FF2B5EF4-FFF2-40B4-BE49-F238E27FC236}">
                <a16:creationId xmlns:a16="http://schemas.microsoft.com/office/drawing/2014/main" id="{423AA1D2-C962-234B-96BB-2C11EA14A69F}"/>
              </a:ext>
            </a:extLst>
          </p:cNvPr>
          <p:cNvCxnSpPr>
            <a:cxnSpLocks/>
          </p:cNvCxnSpPr>
          <p:nvPr/>
        </p:nvCxnSpPr>
        <p:spPr>
          <a:xfrm>
            <a:off x="1803304" y="1024119"/>
            <a:ext cx="2502936" cy="0"/>
          </a:xfrm>
          <a:prstGeom prst="line">
            <a:avLst/>
          </a:prstGeom>
          <a:ln w="28575"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E2C745AD-2332-E746-91D6-E0835E84D451}"/>
              </a:ext>
            </a:extLst>
          </p:cNvPr>
          <p:cNvSpPr txBox="1"/>
          <p:nvPr/>
        </p:nvSpPr>
        <p:spPr>
          <a:xfrm>
            <a:off x="1793201" y="682812"/>
            <a:ext cx="457090" cy="271557"/>
          </a:xfrm>
          <a:prstGeom prst="rect">
            <a:avLst/>
          </a:prstGeom>
          <a:noFill/>
        </p:spPr>
        <p:txBody>
          <a:bodyPr wrap="none" rtlCol="0" anchor="b">
            <a:spAutoFit/>
          </a:bodyPr>
          <a:lstStyle/>
          <a:p>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cxnSp>
        <p:nvCxnSpPr>
          <p:cNvPr id="50" name="直線コネクタ 49">
            <a:extLst>
              <a:ext uri="{FF2B5EF4-FFF2-40B4-BE49-F238E27FC236}">
                <a16:creationId xmlns:a16="http://schemas.microsoft.com/office/drawing/2014/main" id="{93AC747A-E948-B547-944C-7359C4FD7BC9}"/>
              </a:ext>
            </a:extLst>
          </p:cNvPr>
          <p:cNvCxnSpPr>
            <a:cxnSpLocks/>
          </p:cNvCxnSpPr>
          <p:nvPr/>
        </p:nvCxnSpPr>
        <p:spPr>
          <a:xfrm>
            <a:off x="5609863" y="1024119"/>
            <a:ext cx="2502936" cy="0"/>
          </a:xfrm>
          <a:prstGeom prst="line">
            <a:avLst/>
          </a:prstGeom>
          <a:ln w="28575"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51" name="テキスト ボックス 50">
            <a:extLst>
              <a:ext uri="{FF2B5EF4-FFF2-40B4-BE49-F238E27FC236}">
                <a16:creationId xmlns:a16="http://schemas.microsoft.com/office/drawing/2014/main" id="{BA3F4231-4DA6-0547-8F51-E5A7E772FE37}"/>
              </a:ext>
            </a:extLst>
          </p:cNvPr>
          <p:cNvSpPr txBox="1"/>
          <p:nvPr/>
        </p:nvSpPr>
        <p:spPr>
          <a:xfrm>
            <a:off x="5599760" y="682812"/>
            <a:ext cx="457090" cy="271557"/>
          </a:xfrm>
          <a:prstGeom prst="rect">
            <a:avLst/>
          </a:prstGeom>
          <a:noFill/>
        </p:spPr>
        <p:txBody>
          <a:bodyPr wrap="none" rtlCol="0" anchor="b">
            <a:spAutoFit/>
          </a:bodyPr>
          <a:lstStyle/>
          <a:p>
            <a:r>
              <a:rPr lang="ja-JP" altLang="en-US" sz="1000" dirty="0">
                <a:solidFill>
                  <a:schemeClr val="tx1">
                    <a:lumMod val="75000"/>
                    <a:lumOff val="25000"/>
                  </a:schemeClr>
                </a:solidFill>
                <a:latin typeface="メイリオ"/>
                <a:ea typeface="メイリオ"/>
                <a:cs typeface="メイリオ"/>
              </a:rPr>
              <a:t>名前</a:t>
            </a:r>
            <a:endParaRPr kumimoji="1" lang="ja-JP" altLang="en-US" sz="1000" dirty="0">
              <a:solidFill>
                <a:schemeClr val="tx1">
                  <a:lumMod val="75000"/>
                  <a:lumOff val="25000"/>
                </a:schemeClr>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454FD278-3590-7B48-9988-CD4EB0FEF619}"/>
              </a:ext>
            </a:extLst>
          </p:cNvPr>
          <p:cNvSpPr txBox="1"/>
          <p:nvPr/>
        </p:nvSpPr>
        <p:spPr>
          <a:xfrm>
            <a:off x="875363" y="1399319"/>
            <a:ext cx="6835104" cy="271557"/>
          </a:xfrm>
          <a:prstGeom prst="rect">
            <a:avLst/>
          </a:prstGeom>
          <a:noFill/>
        </p:spPr>
        <p:txBody>
          <a:bodyPr wrap="none" rtlCol="0" anchor="t">
            <a:spAutoFit/>
          </a:bodyPr>
          <a:lstStyle/>
          <a:p>
            <a:r>
              <a:rPr kumimoji="1" lang="ja-JP" altLang="en-US" sz="1000" dirty="0">
                <a:solidFill>
                  <a:schemeClr val="bg1">
                    <a:lumMod val="65000"/>
                  </a:schemeClr>
                </a:solidFill>
                <a:latin typeface="Osaka" panose="020B0600000000000000" pitchFamily="34" charset="-128"/>
                <a:ea typeface="Osaka" panose="020B0600000000000000" pitchFamily="34" charset="-128"/>
                <a:cs typeface="メイリオ"/>
              </a:rPr>
              <a:t>人柄や性格、口癖、漫画のキャラクターに例えると誰か？など、人物像を定義できるような要素を書き出そう。</a:t>
            </a:r>
          </a:p>
        </p:txBody>
      </p:sp>
      <p:sp>
        <p:nvSpPr>
          <p:cNvPr id="54" name="正方形/長方形 53">
            <a:extLst>
              <a:ext uri="{FF2B5EF4-FFF2-40B4-BE49-F238E27FC236}">
                <a16:creationId xmlns:a16="http://schemas.microsoft.com/office/drawing/2014/main" id="{82258E5B-14CB-8448-BB2B-74F40E188236}"/>
              </a:ext>
            </a:extLst>
          </p:cNvPr>
          <p:cNvSpPr/>
          <p:nvPr/>
        </p:nvSpPr>
        <p:spPr>
          <a:xfrm>
            <a:off x="349967" y="1288205"/>
            <a:ext cx="9218746" cy="1195919"/>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5" name="正方形/長方形 54">
            <a:extLst>
              <a:ext uri="{FF2B5EF4-FFF2-40B4-BE49-F238E27FC236}">
                <a16:creationId xmlns:a16="http://schemas.microsoft.com/office/drawing/2014/main" id="{65D64496-8799-F74D-9F4B-ADD52EDF6B5C}"/>
              </a:ext>
            </a:extLst>
          </p:cNvPr>
          <p:cNvSpPr/>
          <p:nvPr/>
        </p:nvSpPr>
        <p:spPr>
          <a:xfrm>
            <a:off x="351244" y="2776581"/>
            <a:ext cx="9213738" cy="3713671"/>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C5BC476D-A483-CC42-9378-5E5DE80AC8F1}"/>
              </a:ext>
            </a:extLst>
          </p:cNvPr>
          <p:cNvSpPr txBox="1"/>
          <p:nvPr/>
        </p:nvSpPr>
        <p:spPr>
          <a:xfrm>
            <a:off x="2250291" y="648235"/>
            <a:ext cx="2045847" cy="276999"/>
          </a:xfrm>
          <a:prstGeom prst="rect">
            <a:avLst/>
          </a:prstGeom>
          <a:noFill/>
        </p:spPr>
        <p:txBody>
          <a:bodyPr wrap="square" rtlCol="0" anchor="ctr">
            <a:spAutoFit/>
          </a:bodyPr>
          <a:lstStyle/>
          <a:p>
            <a:pPr algn="ctr"/>
            <a:r>
              <a:rPr lang="ja-JP" altLang="en-US" sz="1200" b="1" dirty="0">
                <a:solidFill>
                  <a:schemeClr val="tx1">
                    <a:lumMod val="75000"/>
                    <a:lumOff val="25000"/>
                  </a:schemeClr>
                </a:solidFill>
                <a:latin typeface="メイリオ"/>
                <a:ea typeface="メイリオ"/>
                <a:cs typeface="メイリオ"/>
              </a:rPr>
              <a:t>名前が入ります</a:t>
            </a:r>
            <a:endParaRPr kumimoji="1" lang="ja-JP" altLang="en-US" sz="1200" b="1" dirty="0">
              <a:solidFill>
                <a:schemeClr val="tx1">
                  <a:lumMod val="75000"/>
                  <a:lumOff val="25000"/>
                </a:schemeClr>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DA558DA5-8F4B-F240-94A4-6CB29F76AFC5}"/>
              </a:ext>
            </a:extLst>
          </p:cNvPr>
          <p:cNvSpPr txBox="1"/>
          <p:nvPr/>
        </p:nvSpPr>
        <p:spPr>
          <a:xfrm>
            <a:off x="6066952" y="648235"/>
            <a:ext cx="2045847" cy="276999"/>
          </a:xfrm>
          <a:prstGeom prst="rect">
            <a:avLst/>
          </a:prstGeom>
          <a:noFill/>
        </p:spPr>
        <p:txBody>
          <a:bodyPr wrap="square" rtlCol="0" anchor="ctr">
            <a:spAutoFit/>
          </a:bodyPr>
          <a:lstStyle/>
          <a:p>
            <a:pPr algn="ctr"/>
            <a:r>
              <a:rPr lang="ja-JP" altLang="en-US" sz="1200" b="1">
                <a:solidFill>
                  <a:schemeClr val="tx1">
                    <a:lumMod val="75000"/>
                    <a:lumOff val="25000"/>
                  </a:schemeClr>
                </a:solidFill>
                <a:latin typeface="メイリオ"/>
                <a:ea typeface="メイリオ"/>
                <a:cs typeface="メイリオ"/>
              </a:rPr>
              <a:t>名前が入ります</a:t>
            </a:r>
            <a:endParaRPr kumimoji="1" lang="ja-JP" altLang="en-US" sz="1200" b="1" dirty="0">
              <a:solidFill>
                <a:schemeClr val="tx1">
                  <a:lumMod val="75000"/>
                  <a:lumOff val="25000"/>
                </a:schemeClr>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483BAF2E-AFC9-E647-B02B-27C9C2E433E4}"/>
              </a:ext>
            </a:extLst>
          </p:cNvPr>
          <p:cNvSpPr txBox="1"/>
          <p:nvPr/>
        </p:nvSpPr>
        <p:spPr>
          <a:xfrm>
            <a:off x="875363" y="1747665"/>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
        <p:nvSpPr>
          <p:cNvPr id="26" name="テキスト ボックス 25">
            <a:extLst>
              <a:ext uri="{FF2B5EF4-FFF2-40B4-BE49-F238E27FC236}">
                <a16:creationId xmlns:a16="http://schemas.microsoft.com/office/drawing/2014/main" id="{E4EA3013-FB03-C448-9667-B6BAAB3B2F29}"/>
              </a:ext>
            </a:extLst>
          </p:cNvPr>
          <p:cNvSpPr txBox="1"/>
          <p:nvPr/>
        </p:nvSpPr>
        <p:spPr>
          <a:xfrm>
            <a:off x="898838" y="3107302"/>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
        <p:nvSpPr>
          <p:cNvPr id="29" name="テキスト ボックス 28">
            <a:extLst>
              <a:ext uri="{FF2B5EF4-FFF2-40B4-BE49-F238E27FC236}">
                <a16:creationId xmlns:a16="http://schemas.microsoft.com/office/drawing/2014/main" id="{049AB9D9-0FA3-544E-8026-D7CD1602793C}"/>
              </a:ext>
            </a:extLst>
          </p:cNvPr>
          <p:cNvSpPr txBox="1"/>
          <p:nvPr/>
        </p:nvSpPr>
        <p:spPr>
          <a:xfrm>
            <a:off x="898838" y="4034285"/>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
        <p:nvSpPr>
          <p:cNvPr id="31" name="テキスト ボックス 30">
            <a:extLst>
              <a:ext uri="{FF2B5EF4-FFF2-40B4-BE49-F238E27FC236}">
                <a16:creationId xmlns:a16="http://schemas.microsoft.com/office/drawing/2014/main" id="{6E8C4200-2927-B341-820F-7E2749292596}"/>
              </a:ext>
            </a:extLst>
          </p:cNvPr>
          <p:cNvSpPr txBox="1"/>
          <p:nvPr/>
        </p:nvSpPr>
        <p:spPr>
          <a:xfrm>
            <a:off x="898838" y="4961272"/>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
        <p:nvSpPr>
          <p:cNvPr id="32" name="テキスト ボックス 31">
            <a:extLst>
              <a:ext uri="{FF2B5EF4-FFF2-40B4-BE49-F238E27FC236}">
                <a16:creationId xmlns:a16="http://schemas.microsoft.com/office/drawing/2014/main" id="{6FE431DE-BCCC-F74A-8214-EF0F0F521900}"/>
              </a:ext>
            </a:extLst>
          </p:cNvPr>
          <p:cNvSpPr txBox="1"/>
          <p:nvPr/>
        </p:nvSpPr>
        <p:spPr>
          <a:xfrm>
            <a:off x="889908" y="5888258"/>
            <a:ext cx="8494880" cy="276999"/>
          </a:xfrm>
          <a:prstGeom prst="rect">
            <a:avLst/>
          </a:prstGeom>
          <a:noFill/>
        </p:spPr>
        <p:txBody>
          <a:bodyPr wrap="square" rtlCol="0" anchor="ctr">
            <a:spAutoFit/>
          </a:bodyPr>
          <a:lstStyle/>
          <a:p>
            <a:r>
              <a:rPr kumimoji="1"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a:t>
            </a:r>
          </a:p>
        </p:txBody>
      </p:sp>
    </p:spTree>
    <p:extLst>
      <p:ext uri="{BB962C8B-B14F-4D97-AF65-F5344CB8AC3E}">
        <p14:creationId xmlns:p14="http://schemas.microsoft.com/office/powerpoint/2010/main" val="3760327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665841"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60_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認知</a:t>
            </a:r>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行動ループ</a:t>
            </a:r>
            <a:endPar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正方形/長方形 2">
            <a:extLst>
              <a:ext uri="{FF2B5EF4-FFF2-40B4-BE49-F238E27FC236}">
                <a16:creationId xmlns:a16="http://schemas.microsoft.com/office/drawing/2014/main" id="{8E5AE3C4-34A8-6B41-8CAD-B34D6BD1B7FE}"/>
              </a:ext>
            </a:extLst>
          </p:cNvPr>
          <p:cNvSpPr/>
          <p:nvPr/>
        </p:nvSpPr>
        <p:spPr>
          <a:xfrm>
            <a:off x="337288" y="686423"/>
            <a:ext cx="4308191"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5" name="正方形/長方形 4">
            <a:extLst>
              <a:ext uri="{FF2B5EF4-FFF2-40B4-BE49-F238E27FC236}">
                <a16:creationId xmlns:a16="http://schemas.microsoft.com/office/drawing/2014/main" id="{EEF2FE2E-F67E-BB42-8B39-0C4985847A72}"/>
              </a:ext>
            </a:extLst>
          </p:cNvPr>
          <p:cNvSpPr/>
          <p:nvPr/>
        </p:nvSpPr>
        <p:spPr>
          <a:xfrm>
            <a:off x="337288" y="3900037"/>
            <a:ext cx="4308191" cy="2590214"/>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EA624559-CF3D-EA4C-965A-7F81CC9B008F}"/>
              </a:ext>
            </a:extLst>
          </p:cNvPr>
          <p:cNvSpPr/>
          <p:nvPr/>
        </p:nvSpPr>
        <p:spPr>
          <a:xfrm>
            <a:off x="5258658" y="686423"/>
            <a:ext cx="4306324"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16263E73-54D9-CF44-B9DC-EB340E020808}"/>
              </a:ext>
            </a:extLst>
          </p:cNvPr>
          <p:cNvSpPr/>
          <p:nvPr/>
        </p:nvSpPr>
        <p:spPr>
          <a:xfrm>
            <a:off x="5260522" y="3900037"/>
            <a:ext cx="4304459" cy="2590215"/>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9" name="直線矢印コネクタ 8">
            <a:extLst>
              <a:ext uri="{FF2B5EF4-FFF2-40B4-BE49-F238E27FC236}">
                <a16:creationId xmlns:a16="http://schemas.microsoft.com/office/drawing/2014/main" id="{563FEB3B-A7F3-2940-80AB-244855250DA2}"/>
              </a:ext>
            </a:extLst>
          </p:cNvPr>
          <p:cNvCxnSpPr>
            <a:cxnSpLocks/>
            <a:stCxn id="3" idx="2"/>
            <a:endCxn id="5" idx="0"/>
          </p:cNvCxnSpPr>
          <p:nvPr/>
        </p:nvCxnSpPr>
        <p:spPr>
          <a:xfrm>
            <a:off x="2491384" y="3276638"/>
            <a:ext cx="0" cy="623399"/>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3D674F2A-820F-2940-A7D1-83CED5F4D3D1}"/>
              </a:ext>
            </a:extLst>
          </p:cNvPr>
          <p:cNvCxnSpPr>
            <a:cxnSpLocks/>
            <a:stCxn id="6" idx="2"/>
            <a:endCxn id="7" idx="0"/>
          </p:cNvCxnSpPr>
          <p:nvPr/>
        </p:nvCxnSpPr>
        <p:spPr>
          <a:xfrm>
            <a:off x="7411820" y="3276638"/>
            <a:ext cx="932" cy="623399"/>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65FD02CB-2CDD-BA40-AE62-4564F1489AFA}"/>
              </a:ext>
            </a:extLst>
          </p:cNvPr>
          <p:cNvCxnSpPr>
            <a:cxnSpLocks/>
          </p:cNvCxnSpPr>
          <p:nvPr/>
        </p:nvCxnSpPr>
        <p:spPr>
          <a:xfrm flipV="1">
            <a:off x="4643616" y="3276638"/>
            <a:ext cx="615040" cy="585631"/>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D7387BAC-54E7-6748-9FA8-9330EE4C7AE4}"/>
              </a:ext>
            </a:extLst>
          </p:cNvPr>
          <p:cNvCxnSpPr>
            <a:cxnSpLocks/>
          </p:cNvCxnSpPr>
          <p:nvPr/>
        </p:nvCxnSpPr>
        <p:spPr>
          <a:xfrm flipH="1" flipV="1">
            <a:off x="4643614" y="3260143"/>
            <a:ext cx="615042" cy="602126"/>
          </a:xfrm>
          <a:prstGeom prst="straightConnector1">
            <a:avLst/>
          </a:prstGeom>
          <a:ln w="76200">
            <a:solidFill>
              <a:schemeClr val="bg1">
                <a:lumMod val="50000"/>
              </a:schemeClr>
            </a:solidFill>
            <a:headEnd type="none" w="sm" len="sm"/>
            <a:tailEnd type="stealth" w="med" len="med"/>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C154730B-D8DB-BF43-ABC2-509F564E1245}"/>
              </a:ext>
            </a:extLst>
          </p:cNvPr>
          <p:cNvSpPr txBox="1"/>
          <p:nvPr/>
        </p:nvSpPr>
        <p:spPr>
          <a:xfrm>
            <a:off x="501883" y="825569"/>
            <a:ext cx="1082348" cy="307777"/>
          </a:xfrm>
          <a:prstGeom prst="rect">
            <a:avLst/>
          </a:prstGeom>
          <a:noFill/>
        </p:spPr>
        <p:txBody>
          <a:bodyPr wrap="none" rtlCol="0" anchor="t">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自分の認知</a:t>
            </a:r>
          </a:p>
        </p:txBody>
      </p:sp>
      <p:sp>
        <p:nvSpPr>
          <p:cNvPr id="16" name="テキスト ボックス 15">
            <a:extLst>
              <a:ext uri="{FF2B5EF4-FFF2-40B4-BE49-F238E27FC236}">
                <a16:creationId xmlns:a16="http://schemas.microsoft.com/office/drawing/2014/main" id="{CBCF7F80-5E25-EE47-A044-1477B0491373}"/>
              </a:ext>
            </a:extLst>
          </p:cNvPr>
          <p:cNvSpPr txBox="1"/>
          <p:nvPr/>
        </p:nvSpPr>
        <p:spPr>
          <a:xfrm>
            <a:off x="5422320" y="825569"/>
            <a:ext cx="1082348" cy="307777"/>
          </a:xfrm>
          <a:prstGeom prst="rect">
            <a:avLst/>
          </a:prstGeom>
          <a:noFill/>
        </p:spPr>
        <p:txBody>
          <a:bodyPr wrap="none" rtlCol="0" anchor="t">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相手</a:t>
            </a: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の認知</a:t>
            </a:r>
          </a:p>
        </p:txBody>
      </p:sp>
      <p:sp>
        <p:nvSpPr>
          <p:cNvPr id="17" name="テキスト ボックス 16">
            <a:extLst>
              <a:ext uri="{FF2B5EF4-FFF2-40B4-BE49-F238E27FC236}">
                <a16:creationId xmlns:a16="http://schemas.microsoft.com/office/drawing/2014/main" id="{2039DB21-FCF5-7140-A1BE-C5C285D1F15C}"/>
              </a:ext>
            </a:extLst>
          </p:cNvPr>
          <p:cNvSpPr txBox="1"/>
          <p:nvPr/>
        </p:nvSpPr>
        <p:spPr>
          <a:xfrm>
            <a:off x="5423250" y="4039183"/>
            <a:ext cx="1082348" cy="307777"/>
          </a:xfrm>
          <a:prstGeom prst="rect">
            <a:avLst/>
          </a:prstGeom>
          <a:noFill/>
        </p:spPr>
        <p:txBody>
          <a:bodyPr wrap="none" rtlCol="0" anchor="t">
            <a:spAutoFit/>
          </a:bodyPr>
          <a:lstStyle/>
          <a:p>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相手</a:t>
            </a:r>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の</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行動</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6D1CD608-6041-E342-842B-A87AF8AE0686}"/>
              </a:ext>
            </a:extLst>
          </p:cNvPr>
          <p:cNvSpPr txBox="1"/>
          <p:nvPr/>
        </p:nvSpPr>
        <p:spPr>
          <a:xfrm>
            <a:off x="501883" y="4039183"/>
            <a:ext cx="1082348" cy="307777"/>
          </a:xfrm>
          <a:prstGeom prst="rect">
            <a:avLst/>
          </a:prstGeom>
          <a:noFill/>
        </p:spPr>
        <p:txBody>
          <a:bodyPr wrap="none" rtlCol="0" anchor="t">
            <a:spAutoFit/>
          </a:bodyPr>
          <a:lstStyle/>
          <a:p>
            <a:r>
              <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rPr>
              <a:t>自分の</a:t>
            </a:r>
            <a:r>
              <a:rPr lang="ja-JP" altLang="en-US" sz="1400" b="1" dirty="0">
                <a:solidFill>
                  <a:schemeClr val="tx1">
                    <a:lumMod val="75000"/>
                    <a:lumOff val="25000"/>
                  </a:schemeClr>
                </a:solidFill>
                <a:latin typeface="Meiryo" panose="020B0604030504040204" pitchFamily="34" charset="-128"/>
                <a:ea typeface="Meiryo" panose="020B0604030504040204" pitchFamily="34" charset="-128"/>
              </a:rPr>
              <a:t>行動</a:t>
            </a:r>
            <a:endParaRPr kumimoji="1" lang="ja-JP" altLang="en-US" sz="14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DD71AA59-8775-A048-BDD1-D107AE9FE579}"/>
              </a:ext>
            </a:extLst>
          </p:cNvPr>
          <p:cNvSpPr txBox="1"/>
          <p:nvPr/>
        </p:nvSpPr>
        <p:spPr>
          <a:xfrm>
            <a:off x="572114" y="1511357"/>
            <a:ext cx="3908769" cy="106182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「仕事の時間以外に自分の時間が取られるのは嫌だ」</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「飲み会よりやるべきことは山ほどある」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136B127C-1947-8B40-8B94-AC7F8C4483D2}"/>
              </a:ext>
            </a:extLst>
          </p:cNvPr>
          <p:cNvSpPr txBox="1"/>
          <p:nvPr/>
        </p:nvSpPr>
        <p:spPr>
          <a:xfrm>
            <a:off x="5492552" y="1511358"/>
            <a:ext cx="3908769" cy="106182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「若手スタッフのコミュニケーション能力が下がっている」</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「消極的だな</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もっと主体性が欲しい」</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5FA57DE2-2CC8-3F4E-88B9-B8CABE4E98EE}"/>
              </a:ext>
            </a:extLst>
          </p:cNvPr>
          <p:cNvSpPr txBox="1"/>
          <p:nvPr/>
        </p:nvSpPr>
        <p:spPr>
          <a:xfrm>
            <a:off x="5493483" y="4753908"/>
            <a:ext cx="3908769" cy="106182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「飲みニケーションが大事」と言って仕事終わりに居酒屋に誘う</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改善策がいつも根性論になっている</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58FCCA5E-8D79-A941-B29E-1008CE25618D}"/>
              </a:ext>
            </a:extLst>
          </p:cNvPr>
          <p:cNvSpPr txBox="1"/>
          <p:nvPr/>
        </p:nvSpPr>
        <p:spPr>
          <a:xfrm>
            <a:off x="572114" y="4592325"/>
            <a:ext cx="3908769" cy="106182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必要以上に会話をしない</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タスク管理ツールで情報を共有する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自分の仕事だけに集中する</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03772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281394"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61_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ウォント</a:t>
            </a:r>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コミットメント</a:t>
            </a:r>
          </a:p>
        </p:txBody>
      </p:sp>
      <p:sp>
        <p:nvSpPr>
          <p:cNvPr id="16" name="正方形/長方形 15">
            <a:extLst>
              <a:ext uri="{FF2B5EF4-FFF2-40B4-BE49-F238E27FC236}">
                <a16:creationId xmlns:a16="http://schemas.microsoft.com/office/drawing/2014/main" id="{CCEEDB8F-5367-F648-AD5D-DDD3529D62A8}"/>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CDED83BE-533E-5F4B-882E-6A3B589D1A13}"/>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903F901D-172A-B84E-A6AB-AFC8A3265594}"/>
              </a:ext>
            </a:extLst>
          </p:cNvPr>
          <p:cNvCxnSpPr>
            <a:cxnSpLocks/>
            <a:stCxn id="17" idx="0"/>
            <a:endCxn id="16"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2CEA4427-2E7F-304E-9E4F-EDBC16975220}"/>
              </a:ext>
            </a:extLst>
          </p:cNvPr>
          <p:cNvSpPr txBox="1"/>
          <p:nvPr/>
        </p:nvSpPr>
        <p:spPr>
          <a:xfrm>
            <a:off x="337288" y="792614"/>
            <a:ext cx="4619992"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ウォント（期待していること） </a:t>
            </a:r>
            <a:endParaRPr kumimoji="1" lang="ja-JP" altLang="en-US" dirty="0">
              <a:solidFill>
                <a:srgbClr val="404040"/>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7169C84F-BA8A-9149-817C-7104A91305AC}"/>
              </a:ext>
            </a:extLst>
          </p:cNvPr>
          <p:cNvSpPr txBox="1"/>
          <p:nvPr/>
        </p:nvSpPr>
        <p:spPr>
          <a:xfrm>
            <a:off x="4951364" y="792614"/>
            <a:ext cx="4617348"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コミットメント（自分が貢献できること）</a:t>
            </a:r>
            <a:endParaRPr kumimoji="1" lang="ja-JP" altLang="en-US" dirty="0">
              <a:solidFill>
                <a:srgbClr val="404040"/>
              </a:solidFill>
              <a:latin typeface="メイリオ"/>
              <a:ea typeface="メイリオ"/>
              <a:cs typeface="メイリオ"/>
            </a:endParaRPr>
          </a:p>
        </p:txBody>
      </p:sp>
      <p:sp>
        <p:nvSpPr>
          <p:cNvPr id="8" name="テキスト ボックス 7">
            <a:extLst>
              <a:ext uri="{FF2B5EF4-FFF2-40B4-BE49-F238E27FC236}">
                <a16:creationId xmlns:a16="http://schemas.microsoft.com/office/drawing/2014/main" id="{60573A33-2DA1-9941-9800-20E0AE6B6913}"/>
              </a:ext>
            </a:extLst>
          </p:cNvPr>
          <p:cNvSpPr txBox="1"/>
          <p:nvPr/>
        </p:nvSpPr>
        <p:spPr>
          <a:xfrm>
            <a:off x="576300" y="1358767"/>
            <a:ext cx="4136052" cy="2031325"/>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kumimoji="1" lang="en-US" altLang="ja-JP" sz="1400" dirty="0">
                <a:solidFill>
                  <a:schemeClr val="tx1">
                    <a:lumMod val="75000"/>
                    <a:lumOff val="25000"/>
                  </a:schemeClr>
                </a:solidFill>
                <a:latin typeface="メイリオ"/>
                <a:ea typeface="メイリオ"/>
                <a:cs typeface="メイリオ"/>
              </a:rPr>
              <a:t>PR</a:t>
            </a:r>
            <a:r>
              <a:rPr kumimoji="1" lang="ja-JP" altLang="en-US" sz="1400" dirty="0">
                <a:solidFill>
                  <a:schemeClr val="tx1">
                    <a:lumMod val="75000"/>
                    <a:lumOff val="25000"/>
                  </a:schemeClr>
                </a:solidFill>
                <a:latin typeface="メイリオ"/>
                <a:ea typeface="メイリオ"/>
                <a:cs typeface="メイリオ"/>
              </a:rPr>
              <a:t>の方法やプロセスを学びたい</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プレスリリースの書き方を知りたい</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メンバーを元気付けられるようなキャラクターでいたい</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後輩に厳しいことを伝えるときの接し方が知りたい</a:t>
            </a:r>
            <a:endParaRPr kumimoji="1" lang="en-US" altLang="ja-JP" sz="1400" dirty="0">
              <a:solidFill>
                <a:schemeClr val="tx1">
                  <a:lumMod val="75000"/>
                  <a:lumOff val="25000"/>
                </a:schemeClr>
              </a:solidFill>
              <a:latin typeface="メイリオ"/>
              <a:ea typeface="メイリオ"/>
              <a:cs typeface="メイリオ"/>
            </a:endParaRPr>
          </a:p>
        </p:txBody>
      </p:sp>
      <p:sp>
        <p:nvSpPr>
          <p:cNvPr id="9" name="テキスト ボックス 8">
            <a:extLst>
              <a:ext uri="{FF2B5EF4-FFF2-40B4-BE49-F238E27FC236}">
                <a16:creationId xmlns:a16="http://schemas.microsoft.com/office/drawing/2014/main" id="{C8D5B898-538E-264D-93BC-D35517717B0A}"/>
              </a:ext>
            </a:extLst>
          </p:cNvPr>
          <p:cNvSpPr txBox="1"/>
          <p:nvPr/>
        </p:nvSpPr>
        <p:spPr>
          <a:xfrm>
            <a:off x="5190545" y="1365193"/>
            <a:ext cx="4138986" cy="2031325"/>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kumimoji="1" lang="en-US" altLang="ja-JP" sz="1400" dirty="0">
                <a:solidFill>
                  <a:schemeClr val="tx1">
                    <a:lumMod val="75000"/>
                    <a:lumOff val="25000"/>
                  </a:schemeClr>
                </a:solidFill>
                <a:latin typeface="メイリオ"/>
                <a:ea typeface="メイリオ"/>
                <a:cs typeface="メイリオ"/>
              </a:rPr>
              <a:t>Web</a:t>
            </a:r>
            <a:r>
              <a:rPr kumimoji="1" lang="ja-JP" altLang="en-US" sz="1400" dirty="0">
                <a:solidFill>
                  <a:schemeClr val="tx1">
                    <a:lumMod val="75000"/>
                    <a:lumOff val="25000"/>
                  </a:schemeClr>
                </a:solidFill>
                <a:latin typeface="メイリオ"/>
                <a:ea typeface="メイリオ"/>
                <a:cs typeface="メイリオ"/>
              </a:rPr>
              <a:t>サイトやアプリ構築のプログラミングができる</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会議の運営が得意</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プロジェクト管理の方法を設計して提案する</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人と話すのが好きなので、懇親会を企画・運営する</a:t>
            </a:r>
            <a:endParaRPr kumimoji="1" lang="en-US" altLang="ja-JP" sz="14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1745962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050288"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62_PM</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理論</a:t>
            </a:r>
          </a:p>
        </p:txBody>
      </p:sp>
      <p:cxnSp>
        <p:nvCxnSpPr>
          <p:cNvPr id="3" name="直線矢印コネクタ 2">
            <a:extLst>
              <a:ext uri="{FF2B5EF4-FFF2-40B4-BE49-F238E27FC236}">
                <a16:creationId xmlns:a16="http://schemas.microsoft.com/office/drawing/2014/main" id="{AE0784C5-07C0-A546-BEB7-54870941BA91}"/>
              </a:ext>
            </a:extLst>
          </p:cNvPr>
          <p:cNvCxnSpPr/>
          <p:nvPr/>
        </p:nvCxnSpPr>
        <p:spPr>
          <a:xfrm>
            <a:off x="815889" y="6151357"/>
            <a:ext cx="8366079" cy="0"/>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直線矢印コネクタ 4">
            <a:extLst>
              <a:ext uri="{FF2B5EF4-FFF2-40B4-BE49-F238E27FC236}">
                <a16:creationId xmlns:a16="http://schemas.microsoft.com/office/drawing/2014/main" id="{20464686-9DB3-1548-AD92-3F8419FDF94B}"/>
              </a:ext>
            </a:extLst>
          </p:cNvPr>
          <p:cNvCxnSpPr/>
          <p:nvPr/>
        </p:nvCxnSpPr>
        <p:spPr>
          <a:xfrm flipV="1">
            <a:off x="815889" y="755996"/>
            <a:ext cx="0" cy="5395361"/>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A062349B-E085-A84A-AA9D-2E0AC3FB091A}"/>
              </a:ext>
            </a:extLst>
          </p:cNvPr>
          <p:cNvSpPr txBox="1"/>
          <p:nvPr/>
        </p:nvSpPr>
        <p:spPr>
          <a:xfrm>
            <a:off x="3944733" y="6215436"/>
            <a:ext cx="2108399" cy="276999"/>
          </a:xfrm>
          <a:prstGeom prst="rect">
            <a:avLst/>
          </a:prstGeom>
          <a:noFill/>
        </p:spPr>
        <p:txBody>
          <a:bodyPr wrap="none" rtlCol="0">
            <a:spAutoFit/>
          </a:bodyPr>
          <a:lstStyle/>
          <a:p>
            <a:pPr algn="ctr"/>
            <a:r>
              <a:rPr lang="ja-JP" altLang="en-US" sz="1200" dirty="0">
                <a:solidFill>
                  <a:schemeClr val="tx1">
                    <a:lumMod val="75000"/>
                    <a:lumOff val="25000"/>
                  </a:schemeClr>
                </a:solidFill>
                <a:latin typeface="メイリオ"/>
                <a:ea typeface="メイリオ"/>
                <a:cs typeface="メイリオ"/>
              </a:rPr>
              <a:t>目標達成機能</a:t>
            </a:r>
            <a:r>
              <a:rPr lang="en-US" altLang="ja-JP" sz="1200" dirty="0">
                <a:solidFill>
                  <a:schemeClr val="tx1">
                    <a:lumMod val="75000"/>
                    <a:lumOff val="25000"/>
                  </a:schemeClr>
                </a:solidFill>
                <a:latin typeface="メイリオ"/>
                <a:ea typeface="メイリオ"/>
                <a:cs typeface="メイリオ"/>
              </a:rPr>
              <a:t> </a:t>
            </a:r>
            <a:r>
              <a:rPr lang="en-US" altLang="en-US" sz="1200" dirty="0">
                <a:solidFill>
                  <a:schemeClr val="tx1">
                    <a:lumMod val="75000"/>
                    <a:lumOff val="25000"/>
                  </a:schemeClr>
                </a:solidFill>
                <a:latin typeface="メイリオ"/>
                <a:ea typeface="メイリオ"/>
                <a:cs typeface="メイリオ"/>
              </a:rPr>
              <a:t>Performance</a:t>
            </a:r>
            <a:endParaRPr kumimoji="1" lang="ja-JP" altLang="en-US" sz="1200" dirty="0">
              <a:solidFill>
                <a:schemeClr val="tx1">
                  <a:lumMod val="75000"/>
                  <a:lumOff val="25000"/>
                </a:schemeClr>
              </a:solidFill>
              <a:latin typeface="メイリオ"/>
              <a:ea typeface="メイリオ"/>
              <a:cs typeface="メイリオ"/>
            </a:endParaRPr>
          </a:p>
        </p:txBody>
      </p:sp>
      <p:sp>
        <p:nvSpPr>
          <p:cNvPr id="7" name="テキスト ボックス 6">
            <a:extLst>
              <a:ext uri="{FF2B5EF4-FFF2-40B4-BE49-F238E27FC236}">
                <a16:creationId xmlns:a16="http://schemas.microsoft.com/office/drawing/2014/main" id="{346681DC-37BF-0047-A486-BBC9A36E385A}"/>
              </a:ext>
            </a:extLst>
          </p:cNvPr>
          <p:cNvSpPr txBox="1"/>
          <p:nvPr/>
        </p:nvSpPr>
        <p:spPr>
          <a:xfrm>
            <a:off x="417461" y="2448113"/>
            <a:ext cx="369332" cy="2011128"/>
          </a:xfrm>
          <a:prstGeom prst="rect">
            <a:avLst/>
          </a:prstGeom>
          <a:noFill/>
        </p:spPr>
        <p:txBody>
          <a:bodyPr vert="eaVert" wrap="none" rtlCol="0">
            <a:spAutoFit/>
          </a:bodyPr>
          <a:lstStyle/>
          <a:p>
            <a:pPr algn="ctr"/>
            <a:r>
              <a:rPr lang="ja-JP" altLang="en-US" sz="1200" dirty="0">
                <a:solidFill>
                  <a:schemeClr val="tx1">
                    <a:lumMod val="75000"/>
                    <a:lumOff val="25000"/>
                  </a:schemeClr>
                </a:solidFill>
                <a:latin typeface="メイリオ"/>
                <a:ea typeface="メイリオ"/>
                <a:cs typeface="メイリオ"/>
              </a:rPr>
              <a:t>集団維持機能</a:t>
            </a:r>
            <a:r>
              <a:rPr lang="en-US" altLang="en-US" sz="1200" dirty="0">
                <a:solidFill>
                  <a:schemeClr val="tx1">
                    <a:lumMod val="75000"/>
                    <a:lumOff val="25000"/>
                  </a:schemeClr>
                </a:solidFill>
                <a:latin typeface="メイリオ"/>
                <a:ea typeface="メイリオ"/>
                <a:cs typeface="メイリオ"/>
              </a:rPr>
              <a:t> Maintenance</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8" name="直線矢印コネクタ 7">
            <a:extLst>
              <a:ext uri="{FF2B5EF4-FFF2-40B4-BE49-F238E27FC236}">
                <a16:creationId xmlns:a16="http://schemas.microsoft.com/office/drawing/2014/main" id="{DA83480A-0C5A-9A41-9BC0-16AD9B289D43}"/>
              </a:ext>
            </a:extLst>
          </p:cNvPr>
          <p:cNvCxnSpPr/>
          <p:nvPr/>
        </p:nvCxnSpPr>
        <p:spPr>
          <a:xfrm flipV="1">
            <a:off x="4998929" y="755997"/>
            <a:ext cx="0" cy="539536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73C6BD12-7719-3148-8B05-67FA5BC472C4}"/>
              </a:ext>
            </a:extLst>
          </p:cNvPr>
          <p:cNvCxnSpPr/>
          <p:nvPr/>
        </p:nvCxnSpPr>
        <p:spPr>
          <a:xfrm flipV="1">
            <a:off x="815889" y="3453676"/>
            <a:ext cx="8366079" cy="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4FD5D131-513B-7745-BD46-2A99DAE3EAD8}"/>
              </a:ext>
            </a:extLst>
          </p:cNvPr>
          <p:cNvCxnSpPr/>
          <p:nvPr/>
        </p:nvCxnSpPr>
        <p:spPr>
          <a:xfrm flipV="1">
            <a:off x="815889" y="755997"/>
            <a:ext cx="8366079" cy="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5677B51C-BE85-374F-B3C6-D301622D4D13}"/>
              </a:ext>
            </a:extLst>
          </p:cNvPr>
          <p:cNvCxnSpPr/>
          <p:nvPr/>
        </p:nvCxnSpPr>
        <p:spPr>
          <a:xfrm flipV="1">
            <a:off x="9181968" y="755997"/>
            <a:ext cx="0" cy="5395361"/>
          </a:xfrm>
          <a:prstGeom prst="straightConnector1">
            <a:avLst/>
          </a:prstGeom>
          <a:ln w="12700" cmpd="sng">
            <a:solidFill>
              <a:schemeClr val="tx1">
                <a:lumMod val="75000"/>
                <a:lumOff val="2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14D0ED8C-82F9-A04D-9F4A-F9F180A53DCD}"/>
              </a:ext>
            </a:extLst>
          </p:cNvPr>
          <p:cNvSpPr txBox="1"/>
          <p:nvPr/>
        </p:nvSpPr>
        <p:spPr>
          <a:xfrm>
            <a:off x="815889" y="1525718"/>
            <a:ext cx="4183040" cy="1158239"/>
          </a:xfrm>
          <a:prstGeom prst="rect">
            <a:avLst/>
          </a:prstGeom>
          <a:noFill/>
        </p:spPr>
        <p:txBody>
          <a:bodyPr wrap="square" rtlCol="0" anchor="ctr">
            <a:spAutoFit/>
          </a:bodyPr>
          <a:lstStyle/>
          <a:p>
            <a:pPr algn="ctr"/>
            <a:r>
              <a:rPr kumimoji="1" lang="en-US" altLang="ja-JP" sz="6000" b="1" dirty="0" err="1">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3" name="テキスト ボックス 12">
            <a:extLst>
              <a:ext uri="{FF2B5EF4-FFF2-40B4-BE49-F238E27FC236}">
                <a16:creationId xmlns:a16="http://schemas.microsoft.com/office/drawing/2014/main" id="{249ACDEA-910E-C24F-B2C3-BEFD33739482}"/>
              </a:ext>
            </a:extLst>
          </p:cNvPr>
          <p:cNvSpPr txBox="1"/>
          <p:nvPr/>
        </p:nvSpPr>
        <p:spPr>
          <a:xfrm>
            <a:off x="4998929" y="1525718"/>
            <a:ext cx="4183037" cy="1158239"/>
          </a:xfrm>
          <a:prstGeom prst="rect">
            <a:avLst/>
          </a:prstGeom>
          <a:noFill/>
          <a:effectLst/>
        </p:spPr>
        <p:txBody>
          <a:bodyPr wrap="square" rtlCol="0" anchor="ctr">
            <a:spAutoFit/>
          </a:bodyPr>
          <a:lstStyle/>
          <a:p>
            <a:pPr algn="ctr"/>
            <a:r>
              <a:rPr kumimoji="1"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4" name="テキスト ボックス 13">
            <a:extLst>
              <a:ext uri="{FF2B5EF4-FFF2-40B4-BE49-F238E27FC236}">
                <a16:creationId xmlns:a16="http://schemas.microsoft.com/office/drawing/2014/main" id="{A6A86341-1AA5-444D-9A2A-74585565A870}"/>
              </a:ext>
            </a:extLst>
          </p:cNvPr>
          <p:cNvSpPr txBox="1"/>
          <p:nvPr/>
        </p:nvSpPr>
        <p:spPr>
          <a:xfrm>
            <a:off x="4998928" y="4223397"/>
            <a:ext cx="4183039" cy="1158239"/>
          </a:xfrm>
          <a:prstGeom prst="rect">
            <a:avLst/>
          </a:prstGeom>
          <a:noFill/>
          <a:effectLst/>
        </p:spPr>
        <p:txBody>
          <a:bodyPr wrap="square" rtlCol="0" anchor="ctr">
            <a:spAutoFit/>
          </a:bodyPr>
          <a:lstStyle/>
          <a:p>
            <a:pPr algn="ctr"/>
            <a:r>
              <a:rPr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5" name="テキスト ボックス 14">
            <a:extLst>
              <a:ext uri="{FF2B5EF4-FFF2-40B4-BE49-F238E27FC236}">
                <a16:creationId xmlns:a16="http://schemas.microsoft.com/office/drawing/2014/main" id="{22D5EA93-7538-084E-8ECC-870A7A076C46}"/>
              </a:ext>
            </a:extLst>
          </p:cNvPr>
          <p:cNvSpPr txBox="1"/>
          <p:nvPr/>
        </p:nvSpPr>
        <p:spPr>
          <a:xfrm>
            <a:off x="815889" y="4223397"/>
            <a:ext cx="4183040" cy="1158239"/>
          </a:xfrm>
          <a:prstGeom prst="rect">
            <a:avLst/>
          </a:prstGeom>
          <a:noFill/>
        </p:spPr>
        <p:txBody>
          <a:bodyPr wrap="square" rtlCol="0" anchor="ctr">
            <a:spAutoFit/>
          </a:bodyPr>
          <a:lstStyle/>
          <a:p>
            <a:pPr algn="ctr"/>
            <a:r>
              <a:rPr kumimoji="1" lang="en-US" altLang="ja-JP" sz="6000" b="1" dirty="0">
                <a:solidFill>
                  <a:schemeClr val="bg1">
                    <a:lumMod val="95000"/>
                  </a:schemeClr>
                </a:solidFill>
                <a:latin typeface="Meiryo" panose="020B0604030504040204" pitchFamily="34" charset="-128"/>
                <a:ea typeface="Meiryo" panose="020B0604030504040204" pitchFamily="34" charset="-128"/>
                <a:cs typeface="HGP創英角ｺﾞｼｯｸUB"/>
              </a:rPr>
              <a:t>pm</a:t>
            </a:r>
            <a:r>
              <a:rPr kumimoji="1" lang="ja-JP" altLang="en-US" sz="4400" b="1" dirty="0">
                <a:solidFill>
                  <a:schemeClr val="bg1">
                    <a:lumMod val="95000"/>
                  </a:schemeClr>
                </a:solidFill>
                <a:latin typeface="Meiryo" panose="020B0604030504040204" pitchFamily="34" charset="-128"/>
                <a:ea typeface="Meiryo" panose="020B0604030504040204" pitchFamily="34" charset="-128"/>
                <a:cs typeface="HGP創英角ｺﾞｼｯｸUB"/>
              </a:rPr>
              <a:t>型</a:t>
            </a:r>
            <a:endParaRPr kumimoji="1" lang="ja-JP" altLang="en-US" sz="6000" b="1" dirty="0">
              <a:solidFill>
                <a:schemeClr val="bg1">
                  <a:lumMod val="95000"/>
                </a:schemeClr>
              </a:solidFill>
              <a:latin typeface="Meiryo" panose="020B0604030504040204" pitchFamily="34" charset="-128"/>
              <a:ea typeface="Meiryo" panose="020B0604030504040204" pitchFamily="34" charset="-128"/>
              <a:cs typeface="HGP創英角ｺﾞｼｯｸUB"/>
            </a:endParaRPr>
          </a:p>
        </p:txBody>
      </p:sp>
      <p:sp>
        <p:nvSpPr>
          <p:cNvPr id="17" name="円/楕円 16">
            <a:extLst>
              <a:ext uri="{FF2B5EF4-FFF2-40B4-BE49-F238E27FC236}">
                <a16:creationId xmlns:a16="http://schemas.microsoft.com/office/drawing/2014/main" id="{5CD0D7AD-ABA0-FF44-92FC-52979B976AA2}"/>
              </a:ext>
            </a:extLst>
          </p:cNvPr>
          <p:cNvSpPr/>
          <p:nvPr/>
        </p:nvSpPr>
        <p:spPr>
          <a:xfrm>
            <a:off x="6645093" y="5117390"/>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DED008AD-86A1-1744-AB8A-9506E2ED30A0}"/>
              </a:ext>
            </a:extLst>
          </p:cNvPr>
          <p:cNvSpPr txBox="1"/>
          <p:nvPr/>
        </p:nvSpPr>
        <p:spPr>
          <a:xfrm>
            <a:off x="6317572" y="5467748"/>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山本さん</a:t>
            </a:r>
          </a:p>
        </p:txBody>
      </p:sp>
      <p:sp>
        <p:nvSpPr>
          <p:cNvPr id="20" name="円/楕円 19">
            <a:extLst>
              <a:ext uri="{FF2B5EF4-FFF2-40B4-BE49-F238E27FC236}">
                <a16:creationId xmlns:a16="http://schemas.microsoft.com/office/drawing/2014/main" id="{C47FD60F-D19D-0A4E-932E-E6DC54A35B51}"/>
              </a:ext>
            </a:extLst>
          </p:cNvPr>
          <p:cNvSpPr/>
          <p:nvPr/>
        </p:nvSpPr>
        <p:spPr>
          <a:xfrm>
            <a:off x="3421169" y="4952795"/>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183605A6-4870-1944-96D1-937595261041}"/>
              </a:ext>
            </a:extLst>
          </p:cNvPr>
          <p:cNvSpPr txBox="1"/>
          <p:nvPr/>
        </p:nvSpPr>
        <p:spPr>
          <a:xfrm>
            <a:off x="3093649" y="5303153"/>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加藤さん</a:t>
            </a:r>
          </a:p>
        </p:txBody>
      </p:sp>
      <p:sp>
        <p:nvSpPr>
          <p:cNvPr id="23" name="円/楕円 22">
            <a:extLst>
              <a:ext uri="{FF2B5EF4-FFF2-40B4-BE49-F238E27FC236}">
                <a16:creationId xmlns:a16="http://schemas.microsoft.com/office/drawing/2014/main" id="{667371D8-C559-4D41-9501-FDAAE59B5FC2}"/>
              </a:ext>
            </a:extLst>
          </p:cNvPr>
          <p:cNvSpPr/>
          <p:nvPr/>
        </p:nvSpPr>
        <p:spPr>
          <a:xfrm>
            <a:off x="7996580" y="4880533"/>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A53A8C2D-77E5-8245-A6F0-7B198EA4C896}"/>
              </a:ext>
            </a:extLst>
          </p:cNvPr>
          <p:cNvSpPr txBox="1"/>
          <p:nvPr/>
        </p:nvSpPr>
        <p:spPr>
          <a:xfrm>
            <a:off x="7669060" y="5230891"/>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田中さん</a:t>
            </a:r>
          </a:p>
        </p:txBody>
      </p:sp>
      <p:sp>
        <p:nvSpPr>
          <p:cNvPr id="26" name="円/楕円 25">
            <a:extLst>
              <a:ext uri="{FF2B5EF4-FFF2-40B4-BE49-F238E27FC236}">
                <a16:creationId xmlns:a16="http://schemas.microsoft.com/office/drawing/2014/main" id="{AE99BDAA-6033-D544-99F9-A3B23AFB272C}"/>
              </a:ext>
            </a:extLst>
          </p:cNvPr>
          <p:cNvSpPr/>
          <p:nvPr/>
        </p:nvSpPr>
        <p:spPr>
          <a:xfrm>
            <a:off x="6972672" y="4263883"/>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05B4EECB-15EE-2A41-A242-093F58DF7A48}"/>
              </a:ext>
            </a:extLst>
          </p:cNvPr>
          <p:cNvSpPr txBox="1"/>
          <p:nvPr/>
        </p:nvSpPr>
        <p:spPr>
          <a:xfrm>
            <a:off x="6645152" y="4614241"/>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井上さん</a:t>
            </a:r>
          </a:p>
        </p:txBody>
      </p:sp>
      <p:sp>
        <p:nvSpPr>
          <p:cNvPr id="29" name="円/楕円 28">
            <a:extLst>
              <a:ext uri="{FF2B5EF4-FFF2-40B4-BE49-F238E27FC236}">
                <a16:creationId xmlns:a16="http://schemas.microsoft.com/office/drawing/2014/main" id="{9623B017-C499-9641-ADB7-DD21990E6398}"/>
              </a:ext>
            </a:extLst>
          </p:cNvPr>
          <p:cNvSpPr/>
          <p:nvPr/>
        </p:nvSpPr>
        <p:spPr>
          <a:xfrm>
            <a:off x="1917528" y="4432819"/>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137C372C-F6D0-2843-BF4C-55721316DEE7}"/>
              </a:ext>
            </a:extLst>
          </p:cNvPr>
          <p:cNvSpPr txBox="1"/>
          <p:nvPr/>
        </p:nvSpPr>
        <p:spPr>
          <a:xfrm>
            <a:off x="1590008" y="4783177"/>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岡村さん</a:t>
            </a:r>
          </a:p>
        </p:txBody>
      </p:sp>
      <p:sp>
        <p:nvSpPr>
          <p:cNvPr id="32" name="円/楕円 31">
            <a:extLst>
              <a:ext uri="{FF2B5EF4-FFF2-40B4-BE49-F238E27FC236}">
                <a16:creationId xmlns:a16="http://schemas.microsoft.com/office/drawing/2014/main" id="{85CADA7D-713D-584D-BE6A-43F3948295D0}"/>
              </a:ext>
            </a:extLst>
          </p:cNvPr>
          <p:cNvSpPr/>
          <p:nvPr/>
        </p:nvSpPr>
        <p:spPr>
          <a:xfrm>
            <a:off x="5728692" y="2657129"/>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9500F535-D312-FF43-ABED-77A00F1012A8}"/>
              </a:ext>
            </a:extLst>
          </p:cNvPr>
          <p:cNvSpPr txBox="1"/>
          <p:nvPr/>
        </p:nvSpPr>
        <p:spPr>
          <a:xfrm>
            <a:off x="5401171" y="3007487"/>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清水さん</a:t>
            </a:r>
          </a:p>
        </p:txBody>
      </p:sp>
      <p:sp>
        <p:nvSpPr>
          <p:cNvPr id="37" name="円/楕円 36">
            <a:extLst>
              <a:ext uri="{FF2B5EF4-FFF2-40B4-BE49-F238E27FC236}">
                <a16:creationId xmlns:a16="http://schemas.microsoft.com/office/drawing/2014/main" id="{249A0DD9-C005-2A4D-8C9B-7D03C302BCA3}"/>
              </a:ext>
            </a:extLst>
          </p:cNvPr>
          <p:cNvSpPr/>
          <p:nvPr/>
        </p:nvSpPr>
        <p:spPr>
          <a:xfrm>
            <a:off x="2789633" y="2674435"/>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C5CFEF18-7A27-0043-8763-759578365D8D}"/>
              </a:ext>
            </a:extLst>
          </p:cNvPr>
          <p:cNvSpPr txBox="1"/>
          <p:nvPr/>
        </p:nvSpPr>
        <p:spPr>
          <a:xfrm>
            <a:off x="2462113" y="3024793"/>
            <a:ext cx="1005403" cy="338554"/>
          </a:xfrm>
          <a:prstGeom prst="rect">
            <a:avLst/>
          </a:prstGeom>
          <a:noFill/>
          <a:effectLst/>
        </p:spPr>
        <p:txBody>
          <a:bodyPr wrap="none" rtlCol="0" anchor="ctr">
            <a:spAutoFit/>
          </a:bodyPr>
          <a:lstStyle/>
          <a:p>
            <a:pPr algn="ct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中村さん</a:t>
            </a:r>
          </a:p>
        </p:txBody>
      </p:sp>
      <p:cxnSp>
        <p:nvCxnSpPr>
          <p:cNvPr id="36" name="直線矢印コネクタ 35">
            <a:extLst>
              <a:ext uri="{FF2B5EF4-FFF2-40B4-BE49-F238E27FC236}">
                <a16:creationId xmlns:a16="http://schemas.microsoft.com/office/drawing/2014/main" id="{E186A769-ECD6-794E-8844-112D120784B7}"/>
              </a:ext>
            </a:extLst>
          </p:cNvPr>
          <p:cNvCxnSpPr>
            <a:cxnSpLocks/>
          </p:cNvCxnSpPr>
          <p:nvPr/>
        </p:nvCxnSpPr>
        <p:spPr>
          <a:xfrm flipV="1">
            <a:off x="2971638" y="2021746"/>
            <a:ext cx="0" cy="657674"/>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2" name="円/楕円 41">
            <a:extLst>
              <a:ext uri="{FF2B5EF4-FFF2-40B4-BE49-F238E27FC236}">
                <a16:creationId xmlns:a16="http://schemas.microsoft.com/office/drawing/2014/main" id="{3839B327-731C-FC46-8BB2-290F9B037035}"/>
              </a:ext>
            </a:extLst>
          </p:cNvPr>
          <p:cNvSpPr/>
          <p:nvPr/>
        </p:nvSpPr>
        <p:spPr>
          <a:xfrm>
            <a:off x="4176330" y="3811688"/>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8F58DBD6-05DA-4247-A94A-A9E03C67CF3E}"/>
              </a:ext>
            </a:extLst>
          </p:cNvPr>
          <p:cNvSpPr txBox="1"/>
          <p:nvPr/>
        </p:nvSpPr>
        <p:spPr>
          <a:xfrm>
            <a:off x="3848810" y="4162046"/>
            <a:ext cx="1005403" cy="338554"/>
          </a:xfrm>
          <a:prstGeom prst="rect">
            <a:avLst/>
          </a:prstGeom>
          <a:noFill/>
          <a:effectLst/>
        </p:spPr>
        <p:txBody>
          <a:bodyPr wrap="none" rtlCol="0" anchor="ctr">
            <a:spAutoFit/>
          </a:bodyPr>
          <a:lstStyle/>
          <a:p>
            <a:pPr algn="ctr"/>
            <a:r>
              <a:rPr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吉田</a:t>
            </a: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さん</a:t>
            </a:r>
          </a:p>
        </p:txBody>
      </p:sp>
      <p:cxnSp>
        <p:nvCxnSpPr>
          <p:cNvPr id="41" name="直線矢印コネクタ 40">
            <a:extLst>
              <a:ext uri="{FF2B5EF4-FFF2-40B4-BE49-F238E27FC236}">
                <a16:creationId xmlns:a16="http://schemas.microsoft.com/office/drawing/2014/main" id="{18C23B11-8B6D-724A-B675-3C5728988E39}"/>
              </a:ext>
            </a:extLst>
          </p:cNvPr>
          <p:cNvCxnSpPr/>
          <p:nvPr/>
        </p:nvCxnSpPr>
        <p:spPr>
          <a:xfrm flipV="1">
            <a:off x="4358335" y="3158999"/>
            <a:ext cx="0" cy="657674"/>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5" name="円/楕円 44">
            <a:extLst>
              <a:ext uri="{FF2B5EF4-FFF2-40B4-BE49-F238E27FC236}">
                <a16:creationId xmlns:a16="http://schemas.microsoft.com/office/drawing/2014/main" id="{6F58033A-7EB7-3141-9B34-0EFC7EB7C551}"/>
              </a:ext>
            </a:extLst>
          </p:cNvPr>
          <p:cNvSpPr/>
          <p:nvPr/>
        </p:nvSpPr>
        <p:spPr>
          <a:xfrm>
            <a:off x="5713985" y="3933945"/>
            <a:ext cx="350358" cy="350358"/>
          </a:xfrm>
          <a:prstGeom prst="ellipse">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1392E0B6-04FC-7D4C-8F4D-94DBBE014139}"/>
              </a:ext>
            </a:extLst>
          </p:cNvPr>
          <p:cNvSpPr txBox="1"/>
          <p:nvPr/>
        </p:nvSpPr>
        <p:spPr>
          <a:xfrm>
            <a:off x="5386465" y="4284303"/>
            <a:ext cx="1005403" cy="338554"/>
          </a:xfrm>
          <a:prstGeom prst="rect">
            <a:avLst/>
          </a:prstGeom>
          <a:noFill/>
          <a:effectLst/>
        </p:spPr>
        <p:txBody>
          <a:bodyPr wrap="none" rtlCol="0" anchor="ctr">
            <a:spAutoFit/>
          </a:bodyPr>
          <a:lstStyle/>
          <a:p>
            <a:pPr algn="ctr"/>
            <a:r>
              <a:rPr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木村</a:t>
            </a:r>
            <a:r>
              <a:rPr kumimoji="1" lang="ja-JP" altLang="en-US" sz="1600" b="1" dirty="0">
                <a:solidFill>
                  <a:schemeClr val="tx1">
                    <a:lumMod val="85000"/>
                    <a:lumOff val="15000"/>
                  </a:schemeClr>
                </a:solidFill>
                <a:latin typeface="Meiryo" panose="020B0604030504040204" pitchFamily="34" charset="-128"/>
                <a:ea typeface="Meiryo" panose="020B0604030504040204" pitchFamily="34" charset="-128"/>
                <a:cs typeface="HGP創英角ｺﾞｼｯｸUB"/>
              </a:rPr>
              <a:t>さん</a:t>
            </a:r>
          </a:p>
        </p:txBody>
      </p:sp>
      <p:cxnSp>
        <p:nvCxnSpPr>
          <p:cNvPr id="47" name="直線矢印コネクタ 46">
            <a:extLst>
              <a:ext uri="{FF2B5EF4-FFF2-40B4-BE49-F238E27FC236}">
                <a16:creationId xmlns:a16="http://schemas.microsoft.com/office/drawing/2014/main" id="{712FD429-6205-634E-A871-2D881403DF5A}"/>
              </a:ext>
            </a:extLst>
          </p:cNvPr>
          <p:cNvCxnSpPr>
            <a:cxnSpLocks/>
          </p:cNvCxnSpPr>
          <p:nvPr/>
        </p:nvCxnSpPr>
        <p:spPr>
          <a:xfrm>
            <a:off x="3771527" y="5126597"/>
            <a:ext cx="755161" cy="0"/>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8" name="直線矢印コネクタ 47">
            <a:extLst>
              <a:ext uri="{FF2B5EF4-FFF2-40B4-BE49-F238E27FC236}">
                <a16:creationId xmlns:a16="http://schemas.microsoft.com/office/drawing/2014/main" id="{8EB45765-F375-8348-B37C-4EADA2FE2E19}"/>
              </a:ext>
            </a:extLst>
          </p:cNvPr>
          <p:cNvCxnSpPr/>
          <p:nvPr/>
        </p:nvCxnSpPr>
        <p:spPr>
          <a:xfrm flipV="1">
            <a:off x="8165213" y="3994567"/>
            <a:ext cx="0" cy="883382"/>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8F8B2EE3-BE51-2442-B8BC-9E133890764D}"/>
              </a:ext>
            </a:extLst>
          </p:cNvPr>
          <p:cNvCxnSpPr/>
          <p:nvPr/>
        </p:nvCxnSpPr>
        <p:spPr>
          <a:xfrm flipV="1">
            <a:off x="7147851" y="3627730"/>
            <a:ext cx="0" cy="657674"/>
          </a:xfrm>
          <a:prstGeom prst="straightConnector1">
            <a:avLst/>
          </a:prstGeom>
          <a:ln w="38100" cmpd="sng">
            <a:solidFill>
              <a:schemeClr val="tx1">
                <a:lumMod val="85000"/>
                <a:lumOff val="1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082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円/楕円 25">
            <a:extLst>
              <a:ext uri="{FF2B5EF4-FFF2-40B4-BE49-F238E27FC236}">
                <a16:creationId xmlns:a16="http://schemas.microsoft.com/office/drawing/2014/main" id="{BBCDFBF2-E8DB-B246-932F-340FFC3DDD94}"/>
              </a:ext>
            </a:extLst>
          </p:cNvPr>
          <p:cNvSpPr/>
          <p:nvPr/>
        </p:nvSpPr>
        <p:spPr>
          <a:xfrm>
            <a:off x="5555611" y="2409860"/>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A8AC4DD0-5B0F-0B40-92E1-EE3F3E35A2D6}"/>
              </a:ext>
            </a:extLst>
          </p:cNvPr>
          <p:cNvSpPr/>
          <p:nvPr/>
        </p:nvSpPr>
        <p:spPr>
          <a:xfrm>
            <a:off x="6982983" y="2670734"/>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5BE3474-3E7E-0E44-977B-9D9530F3AE43}"/>
              </a:ext>
            </a:extLst>
          </p:cNvPr>
          <p:cNvSpPr/>
          <p:nvPr/>
        </p:nvSpPr>
        <p:spPr>
          <a:xfrm>
            <a:off x="7585069" y="1716605"/>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7AE9EC42-1C72-474A-91C8-DF7B995DE2C0}"/>
              </a:ext>
            </a:extLst>
          </p:cNvPr>
          <p:cNvSpPr/>
          <p:nvPr/>
        </p:nvSpPr>
        <p:spPr>
          <a:xfrm>
            <a:off x="5714569" y="4060821"/>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B883972D-9093-6E42-9606-6A042A422958}"/>
              </a:ext>
            </a:extLst>
          </p:cNvPr>
          <p:cNvSpPr/>
          <p:nvPr/>
        </p:nvSpPr>
        <p:spPr>
          <a:xfrm>
            <a:off x="6199641" y="4881432"/>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118DEE78-1450-D741-B14E-2B870BE1970E}"/>
              </a:ext>
            </a:extLst>
          </p:cNvPr>
          <p:cNvSpPr/>
          <p:nvPr/>
        </p:nvSpPr>
        <p:spPr>
          <a:xfrm>
            <a:off x="7817799" y="4781321"/>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7FF1220D-832B-8945-A58A-535C964FE516}"/>
              </a:ext>
            </a:extLst>
          </p:cNvPr>
          <p:cNvSpPr/>
          <p:nvPr/>
        </p:nvSpPr>
        <p:spPr>
          <a:xfrm>
            <a:off x="8020447" y="3881183"/>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円/楕円 1">
            <a:extLst>
              <a:ext uri="{FF2B5EF4-FFF2-40B4-BE49-F238E27FC236}">
                <a16:creationId xmlns:a16="http://schemas.microsoft.com/office/drawing/2014/main" id="{C4E9EA67-B105-5A4A-B890-9E4B373597FF}"/>
              </a:ext>
            </a:extLst>
          </p:cNvPr>
          <p:cNvSpPr/>
          <p:nvPr/>
        </p:nvSpPr>
        <p:spPr>
          <a:xfrm>
            <a:off x="3579116" y="990595"/>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1B1FD9AA-BCCA-1A45-A7F4-B1A1A63827EA}"/>
              </a:ext>
            </a:extLst>
          </p:cNvPr>
          <p:cNvSpPr/>
          <p:nvPr/>
        </p:nvSpPr>
        <p:spPr>
          <a:xfrm>
            <a:off x="3525329" y="1913921"/>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D9B3BDAC-B784-F648-8C51-E6EDA3D003C6}"/>
              </a:ext>
            </a:extLst>
          </p:cNvPr>
          <p:cNvSpPr/>
          <p:nvPr/>
        </p:nvSpPr>
        <p:spPr>
          <a:xfrm>
            <a:off x="3309078" y="2830599"/>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C166BA8-9084-2847-8ABD-59B8AE5FA163}"/>
              </a:ext>
            </a:extLst>
          </p:cNvPr>
          <p:cNvSpPr/>
          <p:nvPr/>
        </p:nvSpPr>
        <p:spPr>
          <a:xfrm>
            <a:off x="1464661" y="2652289"/>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8E2CDB2B-1665-5A4A-BF0D-9914FB70EDB2}"/>
              </a:ext>
            </a:extLst>
          </p:cNvPr>
          <p:cNvSpPr/>
          <p:nvPr/>
        </p:nvSpPr>
        <p:spPr>
          <a:xfrm>
            <a:off x="3499128" y="3913985"/>
            <a:ext cx="568013" cy="568013"/>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036135"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63_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ステークホルダー分析</a:t>
            </a:r>
          </a:p>
        </p:txBody>
      </p:sp>
      <p:cxnSp>
        <p:nvCxnSpPr>
          <p:cNvPr id="3" name="直線コネクタ 2">
            <a:extLst>
              <a:ext uri="{FF2B5EF4-FFF2-40B4-BE49-F238E27FC236}">
                <a16:creationId xmlns:a16="http://schemas.microsoft.com/office/drawing/2014/main" id="{36B55FEA-7777-1043-A80B-4FE5DDB2BB13}"/>
              </a:ext>
            </a:extLst>
          </p:cNvPr>
          <p:cNvCxnSpPr/>
          <p:nvPr/>
        </p:nvCxnSpPr>
        <p:spPr>
          <a:xfrm>
            <a:off x="4957950" y="1034993"/>
            <a:ext cx="1" cy="5068182"/>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0776F36E-AE3B-BD4E-B789-AFC1D0396B2A}"/>
              </a:ext>
            </a:extLst>
          </p:cNvPr>
          <p:cNvCxnSpPr/>
          <p:nvPr/>
        </p:nvCxnSpPr>
        <p:spPr>
          <a:xfrm>
            <a:off x="628185" y="3569084"/>
            <a:ext cx="8649630"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44427438-C942-9745-8D29-513E2793AFC8}"/>
              </a:ext>
            </a:extLst>
          </p:cNvPr>
          <p:cNvSpPr txBox="1"/>
          <p:nvPr/>
        </p:nvSpPr>
        <p:spPr>
          <a:xfrm>
            <a:off x="3432260" y="687014"/>
            <a:ext cx="3041479" cy="350865"/>
          </a:xfrm>
          <a:prstGeom prst="rect">
            <a:avLst/>
          </a:prstGeom>
          <a:noFill/>
        </p:spPr>
        <p:txBody>
          <a:bodyPr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影響度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高</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7" name="テキスト ボックス 6">
            <a:extLst>
              <a:ext uri="{FF2B5EF4-FFF2-40B4-BE49-F238E27FC236}">
                <a16:creationId xmlns:a16="http://schemas.microsoft.com/office/drawing/2014/main" id="{EBB08FC1-7764-6545-B088-00D8E7F14783}"/>
              </a:ext>
            </a:extLst>
          </p:cNvPr>
          <p:cNvSpPr txBox="1"/>
          <p:nvPr/>
        </p:nvSpPr>
        <p:spPr>
          <a:xfrm>
            <a:off x="3432260" y="6122396"/>
            <a:ext cx="3041479" cy="350865"/>
          </a:xfrm>
          <a:prstGeom prst="rect">
            <a:avLst/>
          </a:prstGeom>
          <a:noFill/>
        </p:spPr>
        <p:txBody>
          <a:bodyPr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影響度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低</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8" name="テキスト ボックス 7">
            <a:extLst>
              <a:ext uri="{FF2B5EF4-FFF2-40B4-BE49-F238E27FC236}">
                <a16:creationId xmlns:a16="http://schemas.microsoft.com/office/drawing/2014/main" id="{500AAD1A-8972-1E42-B723-BEC6F4080B69}"/>
              </a:ext>
            </a:extLst>
          </p:cNvPr>
          <p:cNvSpPr txBox="1"/>
          <p:nvPr/>
        </p:nvSpPr>
        <p:spPr>
          <a:xfrm>
            <a:off x="9327361" y="2594588"/>
            <a:ext cx="443198" cy="1948992"/>
          </a:xfrm>
          <a:prstGeom prst="rect">
            <a:avLst/>
          </a:prstGeom>
          <a:noFill/>
        </p:spPr>
        <p:txBody>
          <a:bodyPr vert="eaVert"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関心度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高</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9" name="テキスト ボックス 8">
            <a:extLst>
              <a:ext uri="{FF2B5EF4-FFF2-40B4-BE49-F238E27FC236}">
                <a16:creationId xmlns:a16="http://schemas.microsoft.com/office/drawing/2014/main" id="{242D0BFF-E25F-464B-AF74-8216B0EDF151}"/>
              </a:ext>
            </a:extLst>
          </p:cNvPr>
          <p:cNvSpPr txBox="1"/>
          <p:nvPr/>
        </p:nvSpPr>
        <p:spPr>
          <a:xfrm>
            <a:off x="135441" y="2594588"/>
            <a:ext cx="443198" cy="1948992"/>
          </a:xfrm>
          <a:prstGeom prst="rect">
            <a:avLst/>
          </a:prstGeom>
          <a:noFill/>
        </p:spPr>
        <p:txBody>
          <a:bodyPr vert="eaVert" wrap="square" rtlCol="0" anchor="ctr">
            <a:spAutoFit/>
          </a:bodyPr>
          <a:lstStyle/>
          <a:p>
            <a:pPr algn="ctr">
              <a:lnSpc>
                <a:spcPct val="120000"/>
              </a:lnSpc>
            </a:pPr>
            <a:r>
              <a:rPr lang="ja-JP" altLang="en-US" sz="1400" dirty="0">
                <a:solidFill>
                  <a:srgbClr val="404040"/>
                </a:solidFill>
                <a:latin typeface="Meiryo" panose="020B0604030504040204" pitchFamily="34" charset="-128"/>
                <a:ea typeface="Meiryo" panose="020B0604030504040204" pitchFamily="34" charset="-128"/>
                <a:cs typeface="メイリオ"/>
              </a:rPr>
              <a:t>関心度</a:t>
            </a:r>
            <a:r>
              <a:rPr lang="en-US" altLang="ja-JP" sz="1400" dirty="0">
                <a:solidFill>
                  <a:srgbClr val="404040"/>
                </a:solidFill>
                <a:latin typeface="Meiryo" panose="020B0604030504040204" pitchFamily="34" charset="-128"/>
                <a:ea typeface="Meiryo" panose="020B0604030504040204" pitchFamily="34" charset="-128"/>
                <a:cs typeface="メイリオ"/>
              </a:rPr>
              <a:t> (</a:t>
            </a:r>
            <a:r>
              <a:rPr lang="ja-JP" altLang="en-US" sz="1400" dirty="0">
                <a:solidFill>
                  <a:srgbClr val="404040"/>
                </a:solidFill>
                <a:latin typeface="Meiryo" panose="020B0604030504040204" pitchFamily="34" charset="-128"/>
                <a:ea typeface="Meiryo" panose="020B0604030504040204" pitchFamily="34" charset="-128"/>
                <a:cs typeface="メイリオ"/>
              </a:rPr>
              <a:t>低</a:t>
            </a:r>
            <a:r>
              <a:rPr lang="en-US" altLang="ja-JP" sz="1400" dirty="0">
                <a:solidFill>
                  <a:srgbClr val="404040"/>
                </a:solidFill>
                <a:latin typeface="Meiryo" panose="020B0604030504040204" pitchFamily="34" charset="-128"/>
                <a:ea typeface="Meiryo" panose="020B0604030504040204" pitchFamily="34" charset="-128"/>
                <a:cs typeface="メイリオ"/>
              </a:rPr>
              <a:t>)</a:t>
            </a:r>
          </a:p>
        </p:txBody>
      </p:sp>
      <p:sp>
        <p:nvSpPr>
          <p:cNvPr id="10" name="テキスト ボックス 9">
            <a:extLst>
              <a:ext uri="{FF2B5EF4-FFF2-40B4-BE49-F238E27FC236}">
                <a16:creationId xmlns:a16="http://schemas.microsoft.com/office/drawing/2014/main" id="{24F622D8-FE31-9741-9B74-7368B5C54D34}"/>
              </a:ext>
            </a:extLst>
          </p:cNvPr>
          <p:cNvSpPr txBox="1"/>
          <p:nvPr/>
        </p:nvSpPr>
        <p:spPr>
          <a:xfrm>
            <a:off x="7315077" y="1815945"/>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大下</a:t>
            </a: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部長</a:t>
            </a:r>
          </a:p>
        </p:txBody>
      </p:sp>
      <p:sp>
        <p:nvSpPr>
          <p:cNvPr id="11" name="テキスト ボックス 10">
            <a:extLst>
              <a:ext uri="{FF2B5EF4-FFF2-40B4-BE49-F238E27FC236}">
                <a16:creationId xmlns:a16="http://schemas.microsoft.com/office/drawing/2014/main" id="{E4941565-7627-A746-8350-765FB44CEC0C}"/>
              </a:ext>
            </a:extLst>
          </p:cNvPr>
          <p:cNvSpPr txBox="1"/>
          <p:nvPr/>
        </p:nvSpPr>
        <p:spPr>
          <a:xfrm>
            <a:off x="3309124" y="1089935"/>
            <a:ext cx="1107996" cy="369332"/>
          </a:xfrm>
          <a:prstGeom prst="rect">
            <a:avLst/>
          </a:prstGeom>
          <a:noFill/>
        </p:spPr>
        <p:txBody>
          <a:bodyPr wrap="none" rtlCol="0" anchor="ctr">
            <a:spAutoFit/>
          </a:bodyPr>
          <a:lstStyle/>
          <a:p>
            <a:pPr algn="ct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岡田社長</a:t>
            </a:r>
          </a:p>
        </p:txBody>
      </p:sp>
      <p:sp>
        <p:nvSpPr>
          <p:cNvPr id="12" name="テキスト ボックス 11">
            <a:extLst>
              <a:ext uri="{FF2B5EF4-FFF2-40B4-BE49-F238E27FC236}">
                <a16:creationId xmlns:a16="http://schemas.microsoft.com/office/drawing/2014/main" id="{8BB3FD28-8835-764A-A7EA-1E7BF92AB1E7}"/>
              </a:ext>
            </a:extLst>
          </p:cNvPr>
          <p:cNvSpPr txBox="1"/>
          <p:nvPr/>
        </p:nvSpPr>
        <p:spPr>
          <a:xfrm>
            <a:off x="5285619" y="2509200"/>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北山課長</a:t>
            </a:r>
            <a:endParaRPr kumimoji="1" lang="ja-JP" altLang="en-US"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DA5B0DA6-6564-A94C-BB2A-9C12042700EE}"/>
              </a:ext>
            </a:extLst>
          </p:cNvPr>
          <p:cNvSpPr txBox="1"/>
          <p:nvPr/>
        </p:nvSpPr>
        <p:spPr>
          <a:xfrm>
            <a:off x="2793672" y="1874762"/>
            <a:ext cx="2031326"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清水さん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dirty="0">
                <a:solidFill>
                  <a:schemeClr val="tx1">
                    <a:lumMod val="75000"/>
                    <a:lumOff val="25000"/>
                  </a:schemeClr>
                </a:solidFill>
                <a:latin typeface="Meiryo" panose="020B0604030504040204" pitchFamily="34" charset="-128"/>
                <a:ea typeface="Meiryo" panose="020B0604030504040204" pitchFamily="34" charset="-128"/>
              </a:rPr>
              <a:t>（マネージャー）</a:t>
            </a:r>
            <a:endParaRPr kumimoji="1" lang="ja-JP" altLang="en-US"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EDE0C776-375B-2E41-BE9E-B340D6EC3F9B}"/>
              </a:ext>
            </a:extLst>
          </p:cNvPr>
          <p:cNvSpPr txBox="1"/>
          <p:nvPr/>
        </p:nvSpPr>
        <p:spPr>
          <a:xfrm>
            <a:off x="7288790" y="3842024"/>
            <a:ext cx="2031326" cy="646331"/>
          </a:xfrm>
          <a:prstGeom prst="rect">
            <a:avLst/>
          </a:prstGeom>
          <a:noFill/>
        </p:spPr>
        <p:txBody>
          <a:bodyPr wrap="none" rtlCol="0" anchor="ctr">
            <a:spAutoFit/>
          </a:bodyPr>
          <a:lstStyle/>
          <a:p>
            <a:pPr algn="ct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林さん</a:t>
            </a:r>
            <a:endParaRPr kumimoji="1"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（プログラマー）</a:t>
            </a:r>
          </a:p>
        </p:txBody>
      </p:sp>
      <p:sp>
        <p:nvSpPr>
          <p:cNvPr id="15" name="テキスト ボックス 14">
            <a:extLst>
              <a:ext uri="{FF2B5EF4-FFF2-40B4-BE49-F238E27FC236}">
                <a16:creationId xmlns:a16="http://schemas.microsoft.com/office/drawing/2014/main" id="{18BF4DD0-E9FD-444F-ADC8-9A259929042A}"/>
              </a:ext>
            </a:extLst>
          </p:cNvPr>
          <p:cNvSpPr txBox="1"/>
          <p:nvPr/>
        </p:nvSpPr>
        <p:spPr>
          <a:xfrm>
            <a:off x="6251326" y="2631575"/>
            <a:ext cx="2031326"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中村さん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（プログラマー）</a:t>
            </a:r>
          </a:p>
        </p:txBody>
      </p:sp>
      <p:sp>
        <p:nvSpPr>
          <p:cNvPr id="16" name="テキスト ボックス 15">
            <a:extLst>
              <a:ext uri="{FF2B5EF4-FFF2-40B4-BE49-F238E27FC236}">
                <a16:creationId xmlns:a16="http://schemas.microsoft.com/office/drawing/2014/main" id="{C9888606-B8F3-FA43-8897-2EB9AC64AC63}"/>
              </a:ext>
            </a:extLst>
          </p:cNvPr>
          <p:cNvSpPr txBox="1"/>
          <p:nvPr/>
        </p:nvSpPr>
        <p:spPr>
          <a:xfrm>
            <a:off x="848420" y="2613130"/>
            <a:ext cx="1800494"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岡部さん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（デザイナー）</a:t>
            </a:r>
          </a:p>
        </p:txBody>
      </p:sp>
      <p:sp>
        <p:nvSpPr>
          <p:cNvPr id="17" name="テキスト ボックス 16">
            <a:extLst>
              <a:ext uri="{FF2B5EF4-FFF2-40B4-BE49-F238E27FC236}">
                <a16:creationId xmlns:a16="http://schemas.microsoft.com/office/drawing/2014/main" id="{2C420038-A599-4D45-B689-6D299D95D2FA}"/>
              </a:ext>
            </a:extLst>
          </p:cNvPr>
          <p:cNvSpPr txBox="1"/>
          <p:nvPr/>
        </p:nvSpPr>
        <p:spPr>
          <a:xfrm>
            <a:off x="7086142" y="4742162"/>
            <a:ext cx="2031326" cy="646331"/>
          </a:xfrm>
          <a:prstGeom prst="rect">
            <a:avLst/>
          </a:prstGeom>
          <a:noFill/>
        </p:spPr>
        <p:txBody>
          <a:bodyPr wrap="none" rtlCol="0" anchor="ctr">
            <a:spAutoFit/>
          </a:bodyPr>
          <a:lstStyle/>
          <a:p>
            <a:pPr algn="ct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佐々木さん</a:t>
            </a:r>
            <a:endParaRPr kumimoji="1"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dirty="0">
                <a:solidFill>
                  <a:schemeClr val="tx1">
                    <a:lumMod val="75000"/>
                    <a:lumOff val="25000"/>
                  </a:schemeClr>
                </a:solidFill>
                <a:latin typeface="Meiryo" panose="020B0604030504040204" pitchFamily="34" charset="-128"/>
                <a:ea typeface="Meiryo" panose="020B0604030504040204" pitchFamily="34" charset="-128"/>
              </a:rPr>
              <a:t>（ディレクター）</a:t>
            </a:r>
            <a:endParaRPr kumimoji="1" lang="ja-JP" altLang="en-US"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5F02E172-2AA3-DB44-9AB4-CF242EA7344A}"/>
              </a:ext>
            </a:extLst>
          </p:cNvPr>
          <p:cNvSpPr txBox="1"/>
          <p:nvPr/>
        </p:nvSpPr>
        <p:spPr>
          <a:xfrm>
            <a:off x="5444577" y="4021662"/>
            <a:ext cx="1107996"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渡辺さん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（営業）</a:t>
            </a:r>
          </a:p>
        </p:txBody>
      </p:sp>
      <p:sp>
        <p:nvSpPr>
          <p:cNvPr id="19" name="テキスト ボックス 18">
            <a:extLst>
              <a:ext uri="{FF2B5EF4-FFF2-40B4-BE49-F238E27FC236}">
                <a16:creationId xmlns:a16="http://schemas.microsoft.com/office/drawing/2014/main" id="{0CAF3032-CE94-1044-A98B-E0E02459B9CE}"/>
              </a:ext>
            </a:extLst>
          </p:cNvPr>
          <p:cNvSpPr txBox="1"/>
          <p:nvPr/>
        </p:nvSpPr>
        <p:spPr>
          <a:xfrm>
            <a:off x="2462005" y="2791440"/>
            <a:ext cx="2262158"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山下さん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dirty="0">
                <a:solidFill>
                  <a:schemeClr val="tx1">
                    <a:lumMod val="75000"/>
                    <a:lumOff val="25000"/>
                  </a:schemeClr>
                </a:solidFill>
                <a:latin typeface="Meiryo" panose="020B0604030504040204" pitchFamily="34" charset="-128"/>
                <a:ea typeface="Meiryo" panose="020B0604030504040204" pitchFamily="34" charset="-128"/>
              </a:rPr>
              <a:t>（チームリーダー）</a:t>
            </a:r>
            <a:endParaRPr kumimoji="1" lang="ja-JP" altLang="en-US"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1B7772CA-79D9-254E-B309-5F7BDDBD7F88}"/>
              </a:ext>
            </a:extLst>
          </p:cNvPr>
          <p:cNvSpPr txBox="1"/>
          <p:nvPr/>
        </p:nvSpPr>
        <p:spPr>
          <a:xfrm>
            <a:off x="3229136" y="3874826"/>
            <a:ext cx="1107996"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山田</a:t>
            </a:r>
            <a:r>
              <a:rPr kumimoji="1" lang="ja-JP" altLang="en-US" b="1" dirty="0">
                <a:solidFill>
                  <a:schemeClr val="tx1">
                    <a:lumMod val="75000"/>
                    <a:lumOff val="25000"/>
                  </a:schemeClr>
                </a:solidFill>
                <a:latin typeface="Meiryo" panose="020B0604030504040204" pitchFamily="34" charset="-128"/>
                <a:ea typeface="Meiryo" panose="020B0604030504040204" pitchFamily="34" charset="-128"/>
              </a:rPr>
              <a:t>さん</a:t>
            </a:r>
            <a:endParaRPr kumimoji="1"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lang="ja-JP" altLang="en-US" dirty="0">
                <a:solidFill>
                  <a:schemeClr val="tx1">
                    <a:lumMod val="75000"/>
                    <a:lumOff val="25000"/>
                  </a:schemeClr>
                </a:solidFill>
                <a:latin typeface="Meiryo" panose="020B0604030504040204" pitchFamily="34" charset="-128"/>
                <a:ea typeface="Meiryo" panose="020B0604030504040204" pitchFamily="34" charset="-128"/>
              </a:rPr>
              <a:t>（営業）</a:t>
            </a:r>
            <a:endParaRPr kumimoji="1" lang="ja-JP" altLang="en-US"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8F4DBFCF-99BB-AF4A-8B56-1DF10182F66D}"/>
              </a:ext>
            </a:extLst>
          </p:cNvPr>
          <p:cNvSpPr txBox="1"/>
          <p:nvPr/>
        </p:nvSpPr>
        <p:spPr>
          <a:xfrm>
            <a:off x="5698817" y="4842273"/>
            <a:ext cx="1569660" cy="646331"/>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小林さん</a:t>
            </a:r>
            <a:endParaRPr lang="en-US" altLang="ja-JP" b="1"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dirty="0">
                <a:solidFill>
                  <a:schemeClr val="tx1">
                    <a:lumMod val="75000"/>
                    <a:lumOff val="25000"/>
                  </a:schemeClr>
                </a:solidFill>
                <a:latin typeface="Meiryo" panose="020B0604030504040204" pitchFamily="34" charset="-128"/>
                <a:ea typeface="Meiryo" panose="020B0604030504040204" pitchFamily="34" charset="-128"/>
              </a:rPr>
              <a:t>（ライター）</a:t>
            </a:r>
          </a:p>
        </p:txBody>
      </p:sp>
    </p:spTree>
    <p:extLst>
      <p:ext uri="{BB962C8B-B14F-4D97-AF65-F5344CB8AC3E}">
        <p14:creationId xmlns:p14="http://schemas.microsoft.com/office/powerpoint/2010/main" val="38098327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3728906"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63_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ステークホルダー分析（一覧表フォーマット）</a:t>
            </a:r>
          </a:p>
        </p:txBody>
      </p:sp>
      <p:sp>
        <p:nvSpPr>
          <p:cNvPr id="10" name="正方形/長方形 9">
            <a:extLst>
              <a:ext uri="{FF2B5EF4-FFF2-40B4-BE49-F238E27FC236}">
                <a16:creationId xmlns:a16="http://schemas.microsoft.com/office/drawing/2014/main" id="{25CAB3F1-0F43-6944-B614-059D0B066485}"/>
              </a:ext>
            </a:extLst>
          </p:cNvPr>
          <p:cNvSpPr/>
          <p:nvPr/>
        </p:nvSpPr>
        <p:spPr>
          <a:xfrm>
            <a:off x="337288" y="689472"/>
            <a:ext cx="9230521" cy="4768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8656615A-3947-2640-B66C-8CF2254E353B}"/>
              </a:ext>
            </a:extLst>
          </p:cNvPr>
          <p:cNvCxnSpPr/>
          <p:nvPr/>
        </p:nvCxnSpPr>
        <p:spPr>
          <a:xfrm>
            <a:off x="337289" y="1166293"/>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A30C49F-75F9-D941-AD19-3C8F89A32A21}"/>
              </a:ext>
            </a:extLst>
          </p:cNvPr>
          <p:cNvCxnSpPr/>
          <p:nvPr/>
        </p:nvCxnSpPr>
        <p:spPr>
          <a:xfrm>
            <a:off x="2375069" y="680046"/>
            <a:ext cx="1" cy="579411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493FC487-478F-6246-AF0E-E494C441DC0B}"/>
              </a:ext>
            </a:extLst>
          </p:cNvPr>
          <p:cNvCxnSpPr/>
          <p:nvPr/>
        </p:nvCxnSpPr>
        <p:spPr>
          <a:xfrm>
            <a:off x="6901174" y="686709"/>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E29DBC16-9980-884B-8938-E3C369907AD7}"/>
              </a:ext>
            </a:extLst>
          </p:cNvPr>
          <p:cNvCxnSpPr/>
          <p:nvPr/>
        </p:nvCxnSpPr>
        <p:spPr>
          <a:xfrm>
            <a:off x="3311881" y="686709"/>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DCBFB5FA-425C-3F41-BA3D-6FD8F4CF5D6D}"/>
              </a:ext>
            </a:extLst>
          </p:cNvPr>
          <p:cNvCxnSpPr>
            <a:cxnSpLocks/>
          </p:cNvCxnSpPr>
          <p:nvPr/>
        </p:nvCxnSpPr>
        <p:spPr>
          <a:xfrm>
            <a:off x="745296" y="686709"/>
            <a:ext cx="0" cy="579411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4FE16C3F-4338-0F4F-9234-F73C80ED7A92}"/>
              </a:ext>
            </a:extLst>
          </p:cNvPr>
          <p:cNvCxnSpPr/>
          <p:nvPr/>
        </p:nvCxnSpPr>
        <p:spPr>
          <a:xfrm>
            <a:off x="337289" y="1649684"/>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A304C109-EBA4-5647-82A7-61243E932EE1}"/>
              </a:ext>
            </a:extLst>
          </p:cNvPr>
          <p:cNvCxnSpPr/>
          <p:nvPr/>
        </p:nvCxnSpPr>
        <p:spPr>
          <a:xfrm>
            <a:off x="337289" y="2133075"/>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823F8BC9-AD69-A94A-A9A6-DBC02B9EDDD6}"/>
              </a:ext>
            </a:extLst>
          </p:cNvPr>
          <p:cNvCxnSpPr/>
          <p:nvPr/>
        </p:nvCxnSpPr>
        <p:spPr>
          <a:xfrm>
            <a:off x="337289" y="2616466"/>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8D146EC5-DDE0-504B-AF1C-D48E7BDC6D62}"/>
              </a:ext>
            </a:extLst>
          </p:cNvPr>
          <p:cNvCxnSpPr/>
          <p:nvPr/>
        </p:nvCxnSpPr>
        <p:spPr>
          <a:xfrm>
            <a:off x="337289" y="3099857"/>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CF865B89-86A5-4B4B-A124-33732FC3E6B9}"/>
              </a:ext>
            </a:extLst>
          </p:cNvPr>
          <p:cNvCxnSpPr/>
          <p:nvPr/>
        </p:nvCxnSpPr>
        <p:spPr>
          <a:xfrm>
            <a:off x="337289" y="3583248"/>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DF247243-6502-A74E-856D-D8C494B411D5}"/>
              </a:ext>
            </a:extLst>
          </p:cNvPr>
          <p:cNvCxnSpPr/>
          <p:nvPr/>
        </p:nvCxnSpPr>
        <p:spPr>
          <a:xfrm>
            <a:off x="337289" y="4066639"/>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893CE8F6-6BB6-C940-9ECA-1FA81B315E00}"/>
              </a:ext>
            </a:extLst>
          </p:cNvPr>
          <p:cNvCxnSpPr/>
          <p:nvPr/>
        </p:nvCxnSpPr>
        <p:spPr>
          <a:xfrm>
            <a:off x="337289" y="4550030"/>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71BD4D1D-C935-7B45-ABFB-0F6DF200D2BF}"/>
              </a:ext>
            </a:extLst>
          </p:cNvPr>
          <p:cNvCxnSpPr/>
          <p:nvPr/>
        </p:nvCxnSpPr>
        <p:spPr>
          <a:xfrm>
            <a:off x="337289" y="5033421"/>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205A0288-F467-8741-BB91-1083C50FD7F5}"/>
              </a:ext>
            </a:extLst>
          </p:cNvPr>
          <p:cNvCxnSpPr/>
          <p:nvPr/>
        </p:nvCxnSpPr>
        <p:spPr>
          <a:xfrm>
            <a:off x="337289" y="5516812"/>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F5297F53-C5E4-C643-BAC4-D98F4BAC31DA}"/>
              </a:ext>
            </a:extLst>
          </p:cNvPr>
          <p:cNvCxnSpPr/>
          <p:nvPr/>
        </p:nvCxnSpPr>
        <p:spPr>
          <a:xfrm>
            <a:off x="337289" y="6000195"/>
            <a:ext cx="922029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623D0747-2E11-CB4E-9A79-FEDD908E8D15}"/>
              </a:ext>
            </a:extLst>
          </p:cNvPr>
          <p:cNvSpPr txBox="1"/>
          <p:nvPr/>
        </p:nvSpPr>
        <p:spPr>
          <a:xfrm>
            <a:off x="745296" y="804772"/>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名前</a:t>
            </a:r>
            <a:endParaRPr lang="en-US" altLang="ja-JP" sz="1000" dirty="0">
              <a:solidFill>
                <a:srgbClr val="404040"/>
              </a:solidFill>
              <a:latin typeface="メイリオ"/>
              <a:ea typeface="メイリオ"/>
              <a:cs typeface="メイリオ"/>
            </a:endParaRPr>
          </a:p>
        </p:txBody>
      </p:sp>
      <p:sp>
        <p:nvSpPr>
          <p:cNvPr id="18" name="テキスト ボックス 17">
            <a:extLst>
              <a:ext uri="{FF2B5EF4-FFF2-40B4-BE49-F238E27FC236}">
                <a16:creationId xmlns:a16="http://schemas.microsoft.com/office/drawing/2014/main" id="{8BC12D72-A7CC-0049-AE15-F043504CB1E3}"/>
              </a:ext>
            </a:extLst>
          </p:cNvPr>
          <p:cNvSpPr txBox="1"/>
          <p:nvPr/>
        </p:nvSpPr>
        <p:spPr>
          <a:xfrm>
            <a:off x="2391939" y="804772"/>
            <a:ext cx="91994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影響度</a:t>
            </a:r>
            <a:endParaRPr kumimoji="1" lang="ja-JP" altLang="en-US" sz="10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858C7272-039E-0848-B412-F0D152E88B0B}"/>
              </a:ext>
            </a:extLst>
          </p:cNvPr>
          <p:cNvSpPr txBox="1"/>
          <p:nvPr/>
        </p:nvSpPr>
        <p:spPr>
          <a:xfrm>
            <a:off x="6901173" y="804772"/>
            <a:ext cx="2666634"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アプローチ内容</a:t>
            </a:r>
          </a:p>
        </p:txBody>
      </p:sp>
      <p:sp>
        <p:nvSpPr>
          <p:cNvPr id="22" name="テキスト ボックス 21">
            <a:extLst>
              <a:ext uri="{FF2B5EF4-FFF2-40B4-BE49-F238E27FC236}">
                <a16:creationId xmlns:a16="http://schemas.microsoft.com/office/drawing/2014/main" id="{08798FCF-8DB0-1041-A551-EB1C2078F3F9}"/>
              </a:ext>
            </a:extLst>
          </p:cNvPr>
          <p:cNvSpPr txBox="1"/>
          <p:nvPr/>
        </p:nvSpPr>
        <p:spPr>
          <a:xfrm>
            <a:off x="4244765" y="804772"/>
            <a:ext cx="2666662"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関心事やニーズ</a:t>
            </a:r>
            <a:endParaRPr kumimoji="1" lang="ja-JP" altLang="en-US" sz="100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9DE41839-F83E-E648-B3CC-1535A44A328F}"/>
              </a:ext>
            </a:extLst>
          </p:cNvPr>
          <p:cNvSpPr txBox="1"/>
          <p:nvPr/>
        </p:nvSpPr>
        <p:spPr>
          <a:xfrm>
            <a:off x="340925" y="804772"/>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No</a:t>
            </a:r>
          </a:p>
        </p:txBody>
      </p:sp>
      <p:sp>
        <p:nvSpPr>
          <p:cNvPr id="35" name="テキスト ボックス 34">
            <a:extLst>
              <a:ext uri="{FF2B5EF4-FFF2-40B4-BE49-F238E27FC236}">
                <a16:creationId xmlns:a16="http://schemas.microsoft.com/office/drawing/2014/main" id="{D243C314-612D-0541-8B46-4A4FD678137D}"/>
              </a:ext>
            </a:extLst>
          </p:cNvPr>
          <p:cNvSpPr txBox="1"/>
          <p:nvPr/>
        </p:nvSpPr>
        <p:spPr>
          <a:xfrm>
            <a:off x="3314570" y="804772"/>
            <a:ext cx="91994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関心度</a:t>
            </a:r>
            <a:endParaRPr kumimoji="1" lang="ja-JP" altLang="en-US" sz="1000" dirty="0">
              <a:solidFill>
                <a:srgbClr val="404040"/>
              </a:solidFill>
              <a:latin typeface="メイリオ"/>
              <a:ea typeface="メイリオ"/>
              <a:cs typeface="メイリオ"/>
            </a:endParaRPr>
          </a:p>
        </p:txBody>
      </p:sp>
      <p:cxnSp>
        <p:nvCxnSpPr>
          <p:cNvPr id="36" name="直線コネクタ 35">
            <a:extLst>
              <a:ext uri="{FF2B5EF4-FFF2-40B4-BE49-F238E27FC236}">
                <a16:creationId xmlns:a16="http://schemas.microsoft.com/office/drawing/2014/main" id="{AD450AA5-560A-D640-9792-510F400B759A}"/>
              </a:ext>
            </a:extLst>
          </p:cNvPr>
          <p:cNvCxnSpPr/>
          <p:nvPr/>
        </p:nvCxnSpPr>
        <p:spPr>
          <a:xfrm>
            <a:off x="4234512" y="682351"/>
            <a:ext cx="1" cy="5794117"/>
          </a:xfrm>
          <a:prstGeom prst="line">
            <a:avLst/>
          </a:prstGeom>
          <a:ln w="9525"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7" name="正方形/長方形 36">
            <a:extLst>
              <a:ext uri="{FF2B5EF4-FFF2-40B4-BE49-F238E27FC236}">
                <a16:creationId xmlns:a16="http://schemas.microsoft.com/office/drawing/2014/main" id="{15EAEB97-501A-674A-AAD4-432F301A8D7D}"/>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6DE0F838-CA01-AB46-B21F-5CC2EC3F84FB}"/>
              </a:ext>
            </a:extLst>
          </p:cNvPr>
          <p:cNvSpPr txBox="1"/>
          <p:nvPr/>
        </p:nvSpPr>
        <p:spPr>
          <a:xfrm>
            <a:off x="745296" y="1284878"/>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FD96C61B-F142-4F4A-B4AD-B8A2C3508A61}"/>
              </a:ext>
            </a:extLst>
          </p:cNvPr>
          <p:cNvSpPr txBox="1"/>
          <p:nvPr/>
        </p:nvSpPr>
        <p:spPr>
          <a:xfrm>
            <a:off x="2391939" y="1284878"/>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42" name="テキスト ボックス 41">
            <a:extLst>
              <a:ext uri="{FF2B5EF4-FFF2-40B4-BE49-F238E27FC236}">
                <a16:creationId xmlns:a16="http://schemas.microsoft.com/office/drawing/2014/main" id="{8B28EF39-CABF-B348-B576-99442012BA2F}"/>
              </a:ext>
            </a:extLst>
          </p:cNvPr>
          <p:cNvSpPr txBox="1"/>
          <p:nvPr/>
        </p:nvSpPr>
        <p:spPr>
          <a:xfrm>
            <a:off x="6901173" y="1284878"/>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9A13FC40-2460-8E49-A3DF-9C96835F6BD5}"/>
              </a:ext>
            </a:extLst>
          </p:cNvPr>
          <p:cNvSpPr txBox="1"/>
          <p:nvPr/>
        </p:nvSpPr>
        <p:spPr>
          <a:xfrm>
            <a:off x="4244765" y="1284878"/>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44" name="テキスト ボックス 43">
            <a:extLst>
              <a:ext uri="{FF2B5EF4-FFF2-40B4-BE49-F238E27FC236}">
                <a16:creationId xmlns:a16="http://schemas.microsoft.com/office/drawing/2014/main" id="{E022F898-BC7C-CF43-8F77-18122C32B44F}"/>
              </a:ext>
            </a:extLst>
          </p:cNvPr>
          <p:cNvSpPr txBox="1"/>
          <p:nvPr/>
        </p:nvSpPr>
        <p:spPr>
          <a:xfrm>
            <a:off x="340925" y="1284878"/>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01</a:t>
            </a:r>
          </a:p>
        </p:txBody>
      </p:sp>
      <p:sp>
        <p:nvSpPr>
          <p:cNvPr id="45" name="テキスト ボックス 44">
            <a:extLst>
              <a:ext uri="{FF2B5EF4-FFF2-40B4-BE49-F238E27FC236}">
                <a16:creationId xmlns:a16="http://schemas.microsoft.com/office/drawing/2014/main" id="{65AFB451-DA7A-2740-B235-4DD24F2FCA90}"/>
              </a:ext>
            </a:extLst>
          </p:cNvPr>
          <p:cNvSpPr txBox="1"/>
          <p:nvPr/>
        </p:nvSpPr>
        <p:spPr>
          <a:xfrm>
            <a:off x="3314570" y="1284878"/>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17" name="テキスト ボックス 116">
            <a:extLst>
              <a:ext uri="{FF2B5EF4-FFF2-40B4-BE49-F238E27FC236}">
                <a16:creationId xmlns:a16="http://schemas.microsoft.com/office/drawing/2014/main" id="{773F68A9-9B6E-1247-B469-48E0F37022A6}"/>
              </a:ext>
            </a:extLst>
          </p:cNvPr>
          <p:cNvSpPr txBox="1"/>
          <p:nvPr/>
        </p:nvSpPr>
        <p:spPr>
          <a:xfrm>
            <a:off x="745296" y="1768269"/>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18" name="テキスト ボックス 117">
            <a:extLst>
              <a:ext uri="{FF2B5EF4-FFF2-40B4-BE49-F238E27FC236}">
                <a16:creationId xmlns:a16="http://schemas.microsoft.com/office/drawing/2014/main" id="{CBEEBE8C-1B24-8F46-9FD8-309BFDA5B9C4}"/>
              </a:ext>
            </a:extLst>
          </p:cNvPr>
          <p:cNvSpPr txBox="1"/>
          <p:nvPr/>
        </p:nvSpPr>
        <p:spPr>
          <a:xfrm>
            <a:off x="2391939" y="1768269"/>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19" name="テキスト ボックス 118">
            <a:extLst>
              <a:ext uri="{FF2B5EF4-FFF2-40B4-BE49-F238E27FC236}">
                <a16:creationId xmlns:a16="http://schemas.microsoft.com/office/drawing/2014/main" id="{285C9C29-779D-E24E-A5DC-26F340F0528B}"/>
              </a:ext>
            </a:extLst>
          </p:cNvPr>
          <p:cNvSpPr txBox="1"/>
          <p:nvPr/>
        </p:nvSpPr>
        <p:spPr>
          <a:xfrm>
            <a:off x="6901173" y="1768269"/>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20" name="テキスト ボックス 119">
            <a:extLst>
              <a:ext uri="{FF2B5EF4-FFF2-40B4-BE49-F238E27FC236}">
                <a16:creationId xmlns:a16="http://schemas.microsoft.com/office/drawing/2014/main" id="{BB4EA88B-A1DE-F049-9F6F-47A264FC878C}"/>
              </a:ext>
            </a:extLst>
          </p:cNvPr>
          <p:cNvSpPr txBox="1"/>
          <p:nvPr/>
        </p:nvSpPr>
        <p:spPr>
          <a:xfrm>
            <a:off x="4244765" y="1768269"/>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21" name="テキスト ボックス 120">
            <a:extLst>
              <a:ext uri="{FF2B5EF4-FFF2-40B4-BE49-F238E27FC236}">
                <a16:creationId xmlns:a16="http://schemas.microsoft.com/office/drawing/2014/main" id="{12108970-68DE-EF48-AEC5-22EFB54082BC}"/>
              </a:ext>
            </a:extLst>
          </p:cNvPr>
          <p:cNvSpPr txBox="1"/>
          <p:nvPr/>
        </p:nvSpPr>
        <p:spPr>
          <a:xfrm>
            <a:off x="340925" y="1768269"/>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02</a:t>
            </a:r>
          </a:p>
        </p:txBody>
      </p:sp>
      <p:sp>
        <p:nvSpPr>
          <p:cNvPr id="122" name="テキスト ボックス 121">
            <a:extLst>
              <a:ext uri="{FF2B5EF4-FFF2-40B4-BE49-F238E27FC236}">
                <a16:creationId xmlns:a16="http://schemas.microsoft.com/office/drawing/2014/main" id="{368D50F4-DDA5-714D-BDE3-62A2C01DE8A0}"/>
              </a:ext>
            </a:extLst>
          </p:cNvPr>
          <p:cNvSpPr txBox="1"/>
          <p:nvPr/>
        </p:nvSpPr>
        <p:spPr>
          <a:xfrm>
            <a:off x="3314570" y="1768269"/>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24" name="テキスト ボックス 123">
            <a:extLst>
              <a:ext uri="{FF2B5EF4-FFF2-40B4-BE49-F238E27FC236}">
                <a16:creationId xmlns:a16="http://schemas.microsoft.com/office/drawing/2014/main" id="{3EA54B6B-1B97-AB41-B821-BCE5BB2BEBD5}"/>
              </a:ext>
            </a:extLst>
          </p:cNvPr>
          <p:cNvSpPr txBox="1"/>
          <p:nvPr/>
        </p:nvSpPr>
        <p:spPr>
          <a:xfrm>
            <a:off x="745296" y="2251660"/>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25" name="テキスト ボックス 124">
            <a:extLst>
              <a:ext uri="{FF2B5EF4-FFF2-40B4-BE49-F238E27FC236}">
                <a16:creationId xmlns:a16="http://schemas.microsoft.com/office/drawing/2014/main" id="{217FFB04-999F-5845-8C8F-A2B3565BF27C}"/>
              </a:ext>
            </a:extLst>
          </p:cNvPr>
          <p:cNvSpPr txBox="1"/>
          <p:nvPr/>
        </p:nvSpPr>
        <p:spPr>
          <a:xfrm>
            <a:off x="2391939" y="2251660"/>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26" name="テキスト ボックス 125">
            <a:extLst>
              <a:ext uri="{FF2B5EF4-FFF2-40B4-BE49-F238E27FC236}">
                <a16:creationId xmlns:a16="http://schemas.microsoft.com/office/drawing/2014/main" id="{26FD0240-85E9-A24E-9EB0-D23B5B11363B}"/>
              </a:ext>
            </a:extLst>
          </p:cNvPr>
          <p:cNvSpPr txBox="1"/>
          <p:nvPr/>
        </p:nvSpPr>
        <p:spPr>
          <a:xfrm>
            <a:off x="6901173" y="2251660"/>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27" name="テキスト ボックス 126">
            <a:extLst>
              <a:ext uri="{FF2B5EF4-FFF2-40B4-BE49-F238E27FC236}">
                <a16:creationId xmlns:a16="http://schemas.microsoft.com/office/drawing/2014/main" id="{C8112536-AC96-EF49-986C-5153A1624F43}"/>
              </a:ext>
            </a:extLst>
          </p:cNvPr>
          <p:cNvSpPr txBox="1"/>
          <p:nvPr/>
        </p:nvSpPr>
        <p:spPr>
          <a:xfrm>
            <a:off x="4244765" y="2251660"/>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28" name="テキスト ボックス 127">
            <a:extLst>
              <a:ext uri="{FF2B5EF4-FFF2-40B4-BE49-F238E27FC236}">
                <a16:creationId xmlns:a16="http://schemas.microsoft.com/office/drawing/2014/main" id="{5B431874-7922-844B-A9A4-E57AA7AC624C}"/>
              </a:ext>
            </a:extLst>
          </p:cNvPr>
          <p:cNvSpPr txBox="1"/>
          <p:nvPr/>
        </p:nvSpPr>
        <p:spPr>
          <a:xfrm>
            <a:off x="340925" y="2251660"/>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03</a:t>
            </a:r>
          </a:p>
        </p:txBody>
      </p:sp>
      <p:sp>
        <p:nvSpPr>
          <p:cNvPr id="129" name="テキスト ボックス 128">
            <a:extLst>
              <a:ext uri="{FF2B5EF4-FFF2-40B4-BE49-F238E27FC236}">
                <a16:creationId xmlns:a16="http://schemas.microsoft.com/office/drawing/2014/main" id="{99C61D57-7457-8748-95DF-F41E52F223BA}"/>
              </a:ext>
            </a:extLst>
          </p:cNvPr>
          <p:cNvSpPr txBox="1"/>
          <p:nvPr/>
        </p:nvSpPr>
        <p:spPr>
          <a:xfrm>
            <a:off x="3314570" y="2251660"/>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31" name="テキスト ボックス 130">
            <a:extLst>
              <a:ext uri="{FF2B5EF4-FFF2-40B4-BE49-F238E27FC236}">
                <a16:creationId xmlns:a16="http://schemas.microsoft.com/office/drawing/2014/main" id="{313C6E18-683D-4347-8068-388ADEBF4600}"/>
              </a:ext>
            </a:extLst>
          </p:cNvPr>
          <p:cNvSpPr txBox="1"/>
          <p:nvPr/>
        </p:nvSpPr>
        <p:spPr>
          <a:xfrm>
            <a:off x="745296" y="2735051"/>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32" name="テキスト ボックス 131">
            <a:extLst>
              <a:ext uri="{FF2B5EF4-FFF2-40B4-BE49-F238E27FC236}">
                <a16:creationId xmlns:a16="http://schemas.microsoft.com/office/drawing/2014/main" id="{4FADD9C4-6C3C-5945-9F79-F6736ED20ACC}"/>
              </a:ext>
            </a:extLst>
          </p:cNvPr>
          <p:cNvSpPr txBox="1"/>
          <p:nvPr/>
        </p:nvSpPr>
        <p:spPr>
          <a:xfrm>
            <a:off x="2391939" y="2735051"/>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33" name="テキスト ボックス 132">
            <a:extLst>
              <a:ext uri="{FF2B5EF4-FFF2-40B4-BE49-F238E27FC236}">
                <a16:creationId xmlns:a16="http://schemas.microsoft.com/office/drawing/2014/main" id="{57B245D6-24E5-1A45-8858-87F5E5758F79}"/>
              </a:ext>
            </a:extLst>
          </p:cNvPr>
          <p:cNvSpPr txBox="1"/>
          <p:nvPr/>
        </p:nvSpPr>
        <p:spPr>
          <a:xfrm>
            <a:off x="6901173" y="2735051"/>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34" name="テキスト ボックス 133">
            <a:extLst>
              <a:ext uri="{FF2B5EF4-FFF2-40B4-BE49-F238E27FC236}">
                <a16:creationId xmlns:a16="http://schemas.microsoft.com/office/drawing/2014/main" id="{18D86EF1-8F4D-254B-A792-2EF212D13B3A}"/>
              </a:ext>
            </a:extLst>
          </p:cNvPr>
          <p:cNvSpPr txBox="1"/>
          <p:nvPr/>
        </p:nvSpPr>
        <p:spPr>
          <a:xfrm>
            <a:off x="4244765" y="2735051"/>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35" name="テキスト ボックス 134">
            <a:extLst>
              <a:ext uri="{FF2B5EF4-FFF2-40B4-BE49-F238E27FC236}">
                <a16:creationId xmlns:a16="http://schemas.microsoft.com/office/drawing/2014/main" id="{085AE52C-AE84-7B4F-A27D-A16468A59824}"/>
              </a:ext>
            </a:extLst>
          </p:cNvPr>
          <p:cNvSpPr txBox="1"/>
          <p:nvPr/>
        </p:nvSpPr>
        <p:spPr>
          <a:xfrm>
            <a:off x="340925" y="2735051"/>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04</a:t>
            </a:r>
          </a:p>
        </p:txBody>
      </p:sp>
      <p:sp>
        <p:nvSpPr>
          <p:cNvPr id="136" name="テキスト ボックス 135">
            <a:extLst>
              <a:ext uri="{FF2B5EF4-FFF2-40B4-BE49-F238E27FC236}">
                <a16:creationId xmlns:a16="http://schemas.microsoft.com/office/drawing/2014/main" id="{3B0AEA6F-057C-8A49-B3C4-A676034BDDDB}"/>
              </a:ext>
            </a:extLst>
          </p:cNvPr>
          <p:cNvSpPr txBox="1"/>
          <p:nvPr/>
        </p:nvSpPr>
        <p:spPr>
          <a:xfrm>
            <a:off x="3314570" y="2735051"/>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38" name="テキスト ボックス 137">
            <a:extLst>
              <a:ext uri="{FF2B5EF4-FFF2-40B4-BE49-F238E27FC236}">
                <a16:creationId xmlns:a16="http://schemas.microsoft.com/office/drawing/2014/main" id="{BB638331-E100-FF40-9B5B-C05894BD6FDC}"/>
              </a:ext>
            </a:extLst>
          </p:cNvPr>
          <p:cNvSpPr txBox="1"/>
          <p:nvPr/>
        </p:nvSpPr>
        <p:spPr>
          <a:xfrm>
            <a:off x="745296" y="3218442"/>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39" name="テキスト ボックス 138">
            <a:extLst>
              <a:ext uri="{FF2B5EF4-FFF2-40B4-BE49-F238E27FC236}">
                <a16:creationId xmlns:a16="http://schemas.microsoft.com/office/drawing/2014/main" id="{E58CEBA5-3A40-1A46-A67E-69947950F5C3}"/>
              </a:ext>
            </a:extLst>
          </p:cNvPr>
          <p:cNvSpPr txBox="1"/>
          <p:nvPr/>
        </p:nvSpPr>
        <p:spPr>
          <a:xfrm>
            <a:off x="2391939" y="3218442"/>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40" name="テキスト ボックス 139">
            <a:extLst>
              <a:ext uri="{FF2B5EF4-FFF2-40B4-BE49-F238E27FC236}">
                <a16:creationId xmlns:a16="http://schemas.microsoft.com/office/drawing/2014/main" id="{43452333-75C9-154D-85C8-3AAC6C251A0F}"/>
              </a:ext>
            </a:extLst>
          </p:cNvPr>
          <p:cNvSpPr txBox="1"/>
          <p:nvPr/>
        </p:nvSpPr>
        <p:spPr>
          <a:xfrm>
            <a:off x="6901173" y="3218442"/>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41" name="テキスト ボックス 140">
            <a:extLst>
              <a:ext uri="{FF2B5EF4-FFF2-40B4-BE49-F238E27FC236}">
                <a16:creationId xmlns:a16="http://schemas.microsoft.com/office/drawing/2014/main" id="{0CECDCD8-5694-4840-B7EA-64F51EE9946C}"/>
              </a:ext>
            </a:extLst>
          </p:cNvPr>
          <p:cNvSpPr txBox="1"/>
          <p:nvPr/>
        </p:nvSpPr>
        <p:spPr>
          <a:xfrm>
            <a:off x="4244765" y="3218442"/>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42" name="テキスト ボックス 141">
            <a:extLst>
              <a:ext uri="{FF2B5EF4-FFF2-40B4-BE49-F238E27FC236}">
                <a16:creationId xmlns:a16="http://schemas.microsoft.com/office/drawing/2014/main" id="{265F3B03-D6F9-3143-960F-F1B877CED3A8}"/>
              </a:ext>
            </a:extLst>
          </p:cNvPr>
          <p:cNvSpPr txBox="1"/>
          <p:nvPr/>
        </p:nvSpPr>
        <p:spPr>
          <a:xfrm>
            <a:off x="340925" y="3218442"/>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05</a:t>
            </a:r>
          </a:p>
        </p:txBody>
      </p:sp>
      <p:sp>
        <p:nvSpPr>
          <p:cNvPr id="143" name="テキスト ボックス 142">
            <a:extLst>
              <a:ext uri="{FF2B5EF4-FFF2-40B4-BE49-F238E27FC236}">
                <a16:creationId xmlns:a16="http://schemas.microsoft.com/office/drawing/2014/main" id="{156C26D1-8CE5-8F4B-B07D-EC6EA1F2F51A}"/>
              </a:ext>
            </a:extLst>
          </p:cNvPr>
          <p:cNvSpPr txBox="1"/>
          <p:nvPr/>
        </p:nvSpPr>
        <p:spPr>
          <a:xfrm>
            <a:off x="3314570" y="3218442"/>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45" name="テキスト ボックス 144">
            <a:extLst>
              <a:ext uri="{FF2B5EF4-FFF2-40B4-BE49-F238E27FC236}">
                <a16:creationId xmlns:a16="http://schemas.microsoft.com/office/drawing/2014/main" id="{645F1B90-1112-3B47-812B-DAC2A2AC0475}"/>
              </a:ext>
            </a:extLst>
          </p:cNvPr>
          <p:cNvSpPr txBox="1"/>
          <p:nvPr/>
        </p:nvSpPr>
        <p:spPr>
          <a:xfrm>
            <a:off x="745296" y="3701833"/>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46" name="テキスト ボックス 145">
            <a:extLst>
              <a:ext uri="{FF2B5EF4-FFF2-40B4-BE49-F238E27FC236}">
                <a16:creationId xmlns:a16="http://schemas.microsoft.com/office/drawing/2014/main" id="{7874DFF6-C4F8-3E4A-8203-BD024BB610DF}"/>
              </a:ext>
            </a:extLst>
          </p:cNvPr>
          <p:cNvSpPr txBox="1"/>
          <p:nvPr/>
        </p:nvSpPr>
        <p:spPr>
          <a:xfrm>
            <a:off x="2391939" y="3701833"/>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47" name="テキスト ボックス 146">
            <a:extLst>
              <a:ext uri="{FF2B5EF4-FFF2-40B4-BE49-F238E27FC236}">
                <a16:creationId xmlns:a16="http://schemas.microsoft.com/office/drawing/2014/main" id="{CBA5C321-EA65-5F47-8751-75852FEB1F44}"/>
              </a:ext>
            </a:extLst>
          </p:cNvPr>
          <p:cNvSpPr txBox="1"/>
          <p:nvPr/>
        </p:nvSpPr>
        <p:spPr>
          <a:xfrm>
            <a:off x="6901173" y="3701833"/>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48" name="テキスト ボックス 147">
            <a:extLst>
              <a:ext uri="{FF2B5EF4-FFF2-40B4-BE49-F238E27FC236}">
                <a16:creationId xmlns:a16="http://schemas.microsoft.com/office/drawing/2014/main" id="{2D56AFF3-5B8C-6D4D-B318-2973069FC828}"/>
              </a:ext>
            </a:extLst>
          </p:cNvPr>
          <p:cNvSpPr txBox="1"/>
          <p:nvPr/>
        </p:nvSpPr>
        <p:spPr>
          <a:xfrm>
            <a:off x="4244765" y="3701833"/>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49" name="テキスト ボックス 148">
            <a:extLst>
              <a:ext uri="{FF2B5EF4-FFF2-40B4-BE49-F238E27FC236}">
                <a16:creationId xmlns:a16="http://schemas.microsoft.com/office/drawing/2014/main" id="{85B93102-F2D4-0441-85DA-E21B30B1E04D}"/>
              </a:ext>
            </a:extLst>
          </p:cNvPr>
          <p:cNvSpPr txBox="1"/>
          <p:nvPr/>
        </p:nvSpPr>
        <p:spPr>
          <a:xfrm>
            <a:off x="340925" y="3701833"/>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06</a:t>
            </a:r>
          </a:p>
        </p:txBody>
      </p:sp>
      <p:sp>
        <p:nvSpPr>
          <p:cNvPr id="150" name="テキスト ボックス 149">
            <a:extLst>
              <a:ext uri="{FF2B5EF4-FFF2-40B4-BE49-F238E27FC236}">
                <a16:creationId xmlns:a16="http://schemas.microsoft.com/office/drawing/2014/main" id="{8F43A073-AB89-4246-A9DC-8C7A6197E29F}"/>
              </a:ext>
            </a:extLst>
          </p:cNvPr>
          <p:cNvSpPr txBox="1"/>
          <p:nvPr/>
        </p:nvSpPr>
        <p:spPr>
          <a:xfrm>
            <a:off x="3314570" y="3701833"/>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52" name="テキスト ボックス 151">
            <a:extLst>
              <a:ext uri="{FF2B5EF4-FFF2-40B4-BE49-F238E27FC236}">
                <a16:creationId xmlns:a16="http://schemas.microsoft.com/office/drawing/2014/main" id="{4930499C-F503-C34B-B1DB-8C6B5BDEF765}"/>
              </a:ext>
            </a:extLst>
          </p:cNvPr>
          <p:cNvSpPr txBox="1"/>
          <p:nvPr/>
        </p:nvSpPr>
        <p:spPr>
          <a:xfrm>
            <a:off x="745296" y="4185224"/>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53" name="テキスト ボックス 152">
            <a:extLst>
              <a:ext uri="{FF2B5EF4-FFF2-40B4-BE49-F238E27FC236}">
                <a16:creationId xmlns:a16="http://schemas.microsoft.com/office/drawing/2014/main" id="{9BDE6E21-907C-3045-8A8B-2B626ABCD31C}"/>
              </a:ext>
            </a:extLst>
          </p:cNvPr>
          <p:cNvSpPr txBox="1"/>
          <p:nvPr/>
        </p:nvSpPr>
        <p:spPr>
          <a:xfrm>
            <a:off x="2391939" y="4185224"/>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54" name="テキスト ボックス 153">
            <a:extLst>
              <a:ext uri="{FF2B5EF4-FFF2-40B4-BE49-F238E27FC236}">
                <a16:creationId xmlns:a16="http://schemas.microsoft.com/office/drawing/2014/main" id="{C05B86E8-DFDA-0D46-8038-F9BC000EBABA}"/>
              </a:ext>
            </a:extLst>
          </p:cNvPr>
          <p:cNvSpPr txBox="1"/>
          <p:nvPr/>
        </p:nvSpPr>
        <p:spPr>
          <a:xfrm>
            <a:off x="6901173" y="4185224"/>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55" name="テキスト ボックス 154">
            <a:extLst>
              <a:ext uri="{FF2B5EF4-FFF2-40B4-BE49-F238E27FC236}">
                <a16:creationId xmlns:a16="http://schemas.microsoft.com/office/drawing/2014/main" id="{8A844912-E0ED-494F-9EBB-01D959595904}"/>
              </a:ext>
            </a:extLst>
          </p:cNvPr>
          <p:cNvSpPr txBox="1"/>
          <p:nvPr/>
        </p:nvSpPr>
        <p:spPr>
          <a:xfrm>
            <a:off x="4244765" y="4185224"/>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56" name="テキスト ボックス 155">
            <a:extLst>
              <a:ext uri="{FF2B5EF4-FFF2-40B4-BE49-F238E27FC236}">
                <a16:creationId xmlns:a16="http://schemas.microsoft.com/office/drawing/2014/main" id="{361F812B-A771-9749-97D8-7763DC5696C5}"/>
              </a:ext>
            </a:extLst>
          </p:cNvPr>
          <p:cNvSpPr txBox="1"/>
          <p:nvPr/>
        </p:nvSpPr>
        <p:spPr>
          <a:xfrm>
            <a:off x="340925" y="4185224"/>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07</a:t>
            </a:r>
          </a:p>
        </p:txBody>
      </p:sp>
      <p:sp>
        <p:nvSpPr>
          <p:cNvPr id="157" name="テキスト ボックス 156">
            <a:extLst>
              <a:ext uri="{FF2B5EF4-FFF2-40B4-BE49-F238E27FC236}">
                <a16:creationId xmlns:a16="http://schemas.microsoft.com/office/drawing/2014/main" id="{0F1BCCD6-5940-B147-A5B0-FE5EB7A7EC18}"/>
              </a:ext>
            </a:extLst>
          </p:cNvPr>
          <p:cNvSpPr txBox="1"/>
          <p:nvPr/>
        </p:nvSpPr>
        <p:spPr>
          <a:xfrm>
            <a:off x="3314570" y="4185224"/>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59" name="テキスト ボックス 158">
            <a:extLst>
              <a:ext uri="{FF2B5EF4-FFF2-40B4-BE49-F238E27FC236}">
                <a16:creationId xmlns:a16="http://schemas.microsoft.com/office/drawing/2014/main" id="{41D47456-BEEF-BA40-B270-6381F19FE937}"/>
              </a:ext>
            </a:extLst>
          </p:cNvPr>
          <p:cNvSpPr txBox="1"/>
          <p:nvPr/>
        </p:nvSpPr>
        <p:spPr>
          <a:xfrm>
            <a:off x="745296" y="4668615"/>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60" name="テキスト ボックス 159">
            <a:extLst>
              <a:ext uri="{FF2B5EF4-FFF2-40B4-BE49-F238E27FC236}">
                <a16:creationId xmlns:a16="http://schemas.microsoft.com/office/drawing/2014/main" id="{A59F6332-9C3B-564E-8F80-1CE0038BB60C}"/>
              </a:ext>
            </a:extLst>
          </p:cNvPr>
          <p:cNvSpPr txBox="1"/>
          <p:nvPr/>
        </p:nvSpPr>
        <p:spPr>
          <a:xfrm>
            <a:off x="2391939" y="4668615"/>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61" name="テキスト ボックス 160">
            <a:extLst>
              <a:ext uri="{FF2B5EF4-FFF2-40B4-BE49-F238E27FC236}">
                <a16:creationId xmlns:a16="http://schemas.microsoft.com/office/drawing/2014/main" id="{C8591D9D-4E89-1243-B7DE-0A1658EC8488}"/>
              </a:ext>
            </a:extLst>
          </p:cNvPr>
          <p:cNvSpPr txBox="1"/>
          <p:nvPr/>
        </p:nvSpPr>
        <p:spPr>
          <a:xfrm>
            <a:off x="6901173" y="4668615"/>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62" name="テキスト ボックス 161">
            <a:extLst>
              <a:ext uri="{FF2B5EF4-FFF2-40B4-BE49-F238E27FC236}">
                <a16:creationId xmlns:a16="http://schemas.microsoft.com/office/drawing/2014/main" id="{58DCA453-3F49-2B44-80A8-1DAC1B8B807D}"/>
              </a:ext>
            </a:extLst>
          </p:cNvPr>
          <p:cNvSpPr txBox="1"/>
          <p:nvPr/>
        </p:nvSpPr>
        <p:spPr>
          <a:xfrm>
            <a:off x="4244765" y="4668615"/>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63" name="テキスト ボックス 162">
            <a:extLst>
              <a:ext uri="{FF2B5EF4-FFF2-40B4-BE49-F238E27FC236}">
                <a16:creationId xmlns:a16="http://schemas.microsoft.com/office/drawing/2014/main" id="{5C326BCF-92FD-E741-A737-BD2934E47C7A}"/>
              </a:ext>
            </a:extLst>
          </p:cNvPr>
          <p:cNvSpPr txBox="1"/>
          <p:nvPr/>
        </p:nvSpPr>
        <p:spPr>
          <a:xfrm>
            <a:off x="340925" y="4668615"/>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08</a:t>
            </a:r>
          </a:p>
        </p:txBody>
      </p:sp>
      <p:sp>
        <p:nvSpPr>
          <p:cNvPr id="164" name="テキスト ボックス 163">
            <a:extLst>
              <a:ext uri="{FF2B5EF4-FFF2-40B4-BE49-F238E27FC236}">
                <a16:creationId xmlns:a16="http://schemas.microsoft.com/office/drawing/2014/main" id="{E3B775B2-8519-2C49-BB0F-11ABE1FC405F}"/>
              </a:ext>
            </a:extLst>
          </p:cNvPr>
          <p:cNvSpPr txBox="1"/>
          <p:nvPr/>
        </p:nvSpPr>
        <p:spPr>
          <a:xfrm>
            <a:off x="3314570" y="4668615"/>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66" name="テキスト ボックス 165">
            <a:extLst>
              <a:ext uri="{FF2B5EF4-FFF2-40B4-BE49-F238E27FC236}">
                <a16:creationId xmlns:a16="http://schemas.microsoft.com/office/drawing/2014/main" id="{7C6F41B6-8BD0-9340-80E0-FC0EBA43E235}"/>
              </a:ext>
            </a:extLst>
          </p:cNvPr>
          <p:cNvSpPr txBox="1"/>
          <p:nvPr/>
        </p:nvSpPr>
        <p:spPr>
          <a:xfrm>
            <a:off x="745296" y="5152006"/>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67" name="テキスト ボックス 166">
            <a:extLst>
              <a:ext uri="{FF2B5EF4-FFF2-40B4-BE49-F238E27FC236}">
                <a16:creationId xmlns:a16="http://schemas.microsoft.com/office/drawing/2014/main" id="{7BD20F38-3F64-E243-8F2D-F0CF39C7976D}"/>
              </a:ext>
            </a:extLst>
          </p:cNvPr>
          <p:cNvSpPr txBox="1"/>
          <p:nvPr/>
        </p:nvSpPr>
        <p:spPr>
          <a:xfrm>
            <a:off x="2391939" y="5152006"/>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68" name="テキスト ボックス 167">
            <a:extLst>
              <a:ext uri="{FF2B5EF4-FFF2-40B4-BE49-F238E27FC236}">
                <a16:creationId xmlns:a16="http://schemas.microsoft.com/office/drawing/2014/main" id="{C526E753-6ED7-CC47-BB56-E299DC22BA62}"/>
              </a:ext>
            </a:extLst>
          </p:cNvPr>
          <p:cNvSpPr txBox="1"/>
          <p:nvPr/>
        </p:nvSpPr>
        <p:spPr>
          <a:xfrm>
            <a:off x="6901173" y="5152006"/>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69" name="テキスト ボックス 168">
            <a:extLst>
              <a:ext uri="{FF2B5EF4-FFF2-40B4-BE49-F238E27FC236}">
                <a16:creationId xmlns:a16="http://schemas.microsoft.com/office/drawing/2014/main" id="{3F7C4951-47B4-6440-8890-BFB00E93F03A}"/>
              </a:ext>
            </a:extLst>
          </p:cNvPr>
          <p:cNvSpPr txBox="1"/>
          <p:nvPr/>
        </p:nvSpPr>
        <p:spPr>
          <a:xfrm>
            <a:off x="4244765" y="5152006"/>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70" name="テキスト ボックス 169">
            <a:extLst>
              <a:ext uri="{FF2B5EF4-FFF2-40B4-BE49-F238E27FC236}">
                <a16:creationId xmlns:a16="http://schemas.microsoft.com/office/drawing/2014/main" id="{85C28F20-8066-594C-B10C-97EC4C3F62A9}"/>
              </a:ext>
            </a:extLst>
          </p:cNvPr>
          <p:cNvSpPr txBox="1"/>
          <p:nvPr/>
        </p:nvSpPr>
        <p:spPr>
          <a:xfrm>
            <a:off x="340925" y="5152006"/>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09</a:t>
            </a:r>
          </a:p>
        </p:txBody>
      </p:sp>
      <p:sp>
        <p:nvSpPr>
          <p:cNvPr id="171" name="テキスト ボックス 170">
            <a:extLst>
              <a:ext uri="{FF2B5EF4-FFF2-40B4-BE49-F238E27FC236}">
                <a16:creationId xmlns:a16="http://schemas.microsoft.com/office/drawing/2014/main" id="{2D3DF8B9-207A-4B4F-8909-FDD524EA17CD}"/>
              </a:ext>
            </a:extLst>
          </p:cNvPr>
          <p:cNvSpPr txBox="1"/>
          <p:nvPr/>
        </p:nvSpPr>
        <p:spPr>
          <a:xfrm>
            <a:off x="3314570" y="5152006"/>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73" name="テキスト ボックス 172">
            <a:extLst>
              <a:ext uri="{FF2B5EF4-FFF2-40B4-BE49-F238E27FC236}">
                <a16:creationId xmlns:a16="http://schemas.microsoft.com/office/drawing/2014/main" id="{E3506438-8006-F140-80ED-10A35BADE46C}"/>
              </a:ext>
            </a:extLst>
          </p:cNvPr>
          <p:cNvSpPr txBox="1"/>
          <p:nvPr/>
        </p:nvSpPr>
        <p:spPr>
          <a:xfrm>
            <a:off x="745296" y="5635397"/>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74" name="テキスト ボックス 173">
            <a:extLst>
              <a:ext uri="{FF2B5EF4-FFF2-40B4-BE49-F238E27FC236}">
                <a16:creationId xmlns:a16="http://schemas.microsoft.com/office/drawing/2014/main" id="{B8274B91-0583-DE4D-A2D6-716DA3B92FB9}"/>
              </a:ext>
            </a:extLst>
          </p:cNvPr>
          <p:cNvSpPr txBox="1"/>
          <p:nvPr/>
        </p:nvSpPr>
        <p:spPr>
          <a:xfrm>
            <a:off x="2391939" y="5635397"/>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75" name="テキスト ボックス 174">
            <a:extLst>
              <a:ext uri="{FF2B5EF4-FFF2-40B4-BE49-F238E27FC236}">
                <a16:creationId xmlns:a16="http://schemas.microsoft.com/office/drawing/2014/main" id="{ECD18945-2378-B94D-9C12-564BC522DD9E}"/>
              </a:ext>
            </a:extLst>
          </p:cNvPr>
          <p:cNvSpPr txBox="1"/>
          <p:nvPr/>
        </p:nvSpPr>
        <p:spPr>
          <a:xfrm>
            <a:off x="6901173" y="5635397"/>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76" name="テキスト ボックス 175">
            <a:extLst>
              <a:ext uri="{FF2B5EF4-FFF2-40B4-BE49-F238E27FC236}">
                <a16:creationId xmlns:a16="http://schemas.microsoft.com/office/drawing/2014/main" id="{02A9BB7B-346E-6D4F-9AFC-EF1E75E3FD55}"/>
              </a:ext>
            </a:extLst>
          </p:cNvPr>
          <p:cNvSpPr txBox="1"/>
          <p:nvPr/>
        </p:nvSpPr>
        <p:spPr>
          <a:xfrm>
            <a:off x="4244765" y="5635397"/>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77" name="テキスト ボックス 176">
            <a:extLst>
              <a:ext uri="{FF2B5EF4-FFF2-40B4-BE49-F238E27FC236}">
                <a16:creationId xmlns:a16="http://schemas.microsoft.com/office/drawing/2014/main" id="{E8DA2983-9EF9-474B-A8A5-CD2B3B63ADE7}"/>
              </a:ext>
            </a:extLst>
          </p:cNvPr>
          <p:cNvSpPr txBox="1"/>
          <p:nvPr/>
        </p:nvSpPr>
        <p:spPr>
          <a:xfrm>
            <a:off x="340925" y="5635397"/>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10</a:t>
            </a:r>
          </a:p>
        </p:txBody>
      </p:sp>
      <p:sp>
        <p:nvSpPr>
          <p:cNvPr id="178" name="テキスト ボックス 177">
            <a:extLst>
              <a:ext uri="{FF2B5EF4-FFF2-40B4-BE49-F238E27FC236}">
                <a16:creationId xmlns:a16="http://schemas.microsoft.com/office/drawing/2014/main" id="{14079161-9BB3-2F4E-B20A-2C0757BB337C}"/>
              </a:ext>
            </a:extLst>
          </p:cNvPr>
          <p:cNvSpPr txBox="1"/>
          <p:nvPr/>
        </p:nvSpPr>
        <p:spPr>
          <a:xfrm>
            <a:off x="3314570" y="5635397"/>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80" name="テキスト ボックス 179">
            <a:extLst>
              <a:ext uri="{FF2B5EF4-FFF2-40B4-BE49-F238E27FC236}">
                <a16:creationId xmlns:a16="http://schemas.microsoft.com/office/drawing/2014/main" id="{09C33DBD-AB7F-3E4D-ABDA-F12157D0A209}"/>
              </a:ext>
            </a:extLst>
          </p:cNvPr>
          <p:cNvSpPr txBox="1"/>
          <p:nvPr/>
        </p:nvSpPr>
        <p:spPr>
          <a:xfrm>
            <a:off x="745296" y="6130980"/>
            <a:ext cx="1629773"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lang="en-US" altLang="ja-JP" sz="1000" dirty="0">
              <a:solidFill>
                <a:srgbClr val="404040"/>
              </a:solidFill>
              <a:latin typeface="メイリオ"/>
              <a:ea typeface="メイリオ"/>
              <a:cs typeface="メイリオ"/>
            </a:endParaRPr>
          </a:p>
        </p:txBody>
      </p:sp>
      <p:sp>
        <p:nvSpPr>
          <p:cNvPr id="181" name="テキスト ボックス 180">
            <a:extLst>
              <a:ext uri="{FF2B5EF4-FFF2-40B4-BE49-F238E27FC236}">
                <a16:creationId xmlns:a16="http://schemas.microsoft.com/office/drawing/2014/main" id="{113C624E-6CCA-C743-9B17-D84A3D766729}"/>
              </a:ext>
            </a:extLst>
          </p:cNvPr>
          <p:cNvSpPr txBox="1"/>
          <p:nvPr/>
        </p:nvSpPr>
        <p:spPr>
          <a:xfrm>
            <a:off x="2391939" y="6130980"/>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
        <p:nvSpPr>
          <p:cNvPr id="182" name="テキスト ボックス 181">
            <a:extLst>
              <a:ext uri="{FF2B5EF4-FFF2-40B4-BE49-F238E27FC236}">
                <a16:creationId xmlns:a16="http://schemas.microsoft.com/office/drawing/2014/main" id="{A484263E-0520-4B40-AAB9-903BB7C34B99}"/>
              </a:ext>
            </a:extLst>
          </p:cNvPr>
          <p:cNvSpPr txBox="1"/>
          <p:nvPr/>
        </p:nvSpPr>
        <p:spPr>
          <a:xfrm>
            <a:off x="6901173" y="6130980"/>
            <a:ext cx="2666634"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あああ</a:t>
            </a:r>
            <a:endParaRPr kumimoji="1" lang="ja-JP" altLang="en-US" sz="1000" dirty="0">
              <a:solidFill>
                <a:srgbClr val="404040"/>
              </a:solidFill>
              <a:latin typeface="メイリオ"/>
              <a:ea typeface="メイリオ"/>
              <a:cs typeface="メイリオ"/>
            </a:endParaRPr>
          </a:p>
        </p:txBody>
      </p:sp>
      <p:sp>
        <p:nvSpPr>
          <p:cNvPr id="183" name="テキスト ボックス 182">
            <a:extLst>
              <a:ext uri="{FF2B5EF4-FFF2-40B4-BE49-F238E27FC236}">
                <a16:creationId xmlns:a16="http://schemas.microsoft.com/office/drawing/2014/main" id="{BABC0FFA-9C35-6E42-9F27-DB7D513FE179}"/>
              </a:ext>
            </a:extLst>
          </p:cNvPr>
          <p:cNvSpPr txBox="1"/>
          <p:nvPr/>
        </p:nvSpPr>
        <p:spPr>
          <a:xfrm>
            <a:off x="4244765" y="6130980"/>
            <a:ext cx="266666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あああ</a:t>
            </a:r>
          </a:p>
        </p:txBody>
      </p:sp>
      <p:sp>
        <p:nvSpPr>
          <p:cNvPr id="184" name="テキスト ボックス 183">
            <a:extLst>
              <a:ext uri="{FF2B5EF4-FFF2-40B4-BE49-F238E27FC236}">
                <a16:creationId xmlns:a16="http://schemas.microsoft.com/office/drawing/2014/main" id="{9B34C8BA-0891-6142-BE8E-9DB0F2EDD139}"/>
              </a:ext>
            </a:extLst>
          </p:cNvPr>
          <p:cNvSpPr txBox="1"/>
          <p:nvPr/>
        </p:nvSpPr>
        <p:spPr>
          <a:xfrm>
            <a:off x="340925" y="6130980"/>
            <a:ext cx="404372"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11</a:t>
            </a:r>
          </a:p>
        </p:txBody>
      </p:sp>
      <p:sp>
        <p:nvSpPr>
          <p:cNvPr id="185" name="テキスト ボックス 184">
            <a:extLst>
              <a:ext uri="{FF2B5EF4-FFF2-40B4-BE49-F238E27FC236}">
                <a16:creationId xmlns:a16="http://schemas.microsoft.com/office/drawing/2014/main" id="{E7459F30-6A6D-A944-94BC-DDE0B3B5612B}"/>
              </a:ext>
            </a:extLst>
          </p:cNvPr>
          <p:cNvSpPr txBox="1"/>
          <p:nvPr/>
        </p:nvSpPr>
        <p:spPr>
          <a:xfrm>
            <a:off x="3314570" y="6130980"/>
            <a:ext cx="919943"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高</a:t>
            </a:r>
          </a:p>
        </p:txBody>
      </p:sp>
    </p:spTree>
    <p:extLst>
      <p:ext uri="{BB962C8B-B14F-4D97-AF65-F5344CB8AC3E}">
        <p14:creationId xmlns:p14="http://schemas.microsoft.com/office/powerpoint/2010/main" val="39629601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882247"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64_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動機付け・衛生理論</a:t>
            </a:r>
          </a:p>
        </p:txBody>
      </p:sp>
      <p:sp>
        <p:nvSpPr>
          <p:cNvPr id="41" name="正方形/長方形 40">
            <a:extLst>
              <a:ext uri="{FF2B5EF4-FFF2-40B4-BE49-F238E27FC236}">
                <a16:creationId xmlns:a16="http://schemas.microsoft.com/office/drawing/2014/main" id="{1B4C3148-B926-7444-881A-153DB3367491}"/>
              </a:ext>
            </a:extLst>
          </p:cNvPr>
          <p:cNvSpPr/>
          <p:nvPr/>
        </p:nvSpPr>
        <p:spPr>
          <a:xfrm>
            <a:off x="337288" y="682812"/>
            <a:ext cx="9231424" cy="496603"/>
          </a:xfrm>
          <a:prstGeom prst="rect">
            <a:avLst/>
          </a:prstGeom>
          <a:solidFill>
            <a:schemeClr val="accent6">
              <a:lumMod val="20000"/>
              <a:lumOff val="80000"/>
            </a:schemeClr>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9F25D12C-3030-6A44-AF3D-B654AD3FF59E}"/>
              </a:ext>
            </a:extLst>
          </p:cNvPr>
          <p:cNvCxnSpPr>
            <a:cxnSpLocks/>
            <a:stCxn id="41" idx="0"/>
            <a:endCxn id="40" idx="2"/>
          </p:cNvCxnSpPr>
          <p:nvPr/>
        </p:nvCxnSpPr>
        <p:spPr>
          <a:xfrm>
            <a:off x="4953000" y="682812"/>
            <a:ext cx="1" cy="580744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04E52A38-9E84-E24F-8227-76EDDA19E89E}"/>
              </a:ext>
            </a:extLst>
          </p:cNvPr>
          <p:cNvSpPr txBox="1"/>
          <p:nvPr/>
        </p:nvSpPr>
        <p:spPr>
          <a:xfrm>
            <a:off x="337287" y="792614"/>
            <a:ext cx="4615713" cy="276999"/>
          </a:xfrm>
          <a:prstGeom prst="rect">
            <a:avLst/>
          </a:prstGeom>
          <a:noFill/>
        </p:spPr>
        <p:txBody>
          <a:bodyPr wrap="square" rtlCol="0">
            <a:spAutoFit/>
          </a:bodyPr>
          <a:lstStyle/>
          <a:p>
            <a:pPr algn="ctr"/>
            <a:r>
              <a:rPr kumimoji="1" lang="ja-JP" altLang="en-US" sz="1200" dirty="0">
                <a:solidFill>
                  <a:srgbClr val="404040"/>
                </a:solidFill>
                <a:latin typeface="メイリオ"/>
                <a:ea typeface="メイリオ"/>
                <a:cs typeface="メイリオ"/>
              </a:rPr>
              <a:t>衛生要因</a:t>
            </a:r>
            <a:endParaRPr kumimoji="1" lang="ja-JP" altLang="en-US"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DC356A85-B9DD-2641-B49E-D4EC031DED25}"/>
              </a:ext>
            </a:extLst>
          </p:cNvPr>
          <p:cNvSpPr txBox="1"/>
          <p:nvPr/>
        </p:nvSpPr>
        <p:spPr>
          <a:xfrm>
            <a:off x="4947085" y="792614"/>
            <a:ext cx="4621627" cy="276999"/>
          </a:xfrm>
          <a:prstGeom prst="rect">
            <a:avLst/>
          </a:prstGeom>
          <a:noFill/>
        </p:spPr>
        <p:txBody>
          <a:bodyPr wrap="square" rtlCol="0">
            <a:spAutoFit/>
          </a:bodyPr>
          <a:lstStyle/>
          <a:p>
            <a:pPr algn="ctr"/>
            <a:r>
              <a:rPr lang="ja-JP" altLang="en-US" sz="1200" dirty="0">
                <a:solidFill>
                  <a:srgbClr val="404040"/>
                </a:solidFill>
                <a:latin typeface="メイリオ"/>
                <a:ea typeface="メイリオ"/>
                <a:cs typeface="メイリオ"/>
              </a:rPr>
              <a:t>動機付け要因</a:t>
            </a:r>
            <a:endParaRPr kumimoji="1" lang="ja-JP" altLang="en-US" dirty="0">
              <a:solidFill>
                <a:srgbClr val="404040"/>
              </a:solidFill>
              <a:latin typeface="メイリオ"/>
              <a:ea typeface="メイリオ"/>
              <a:cs typeface="メイリオ"/>
            </a:endParaRPr>
          </a:p>
        </p:txBody>
      </p:sp>
      <p:sp>
        <p:nvSpPr>
          <p:cNvPr id="40" name="正方形/長方形 39">
            <a:extLst>
              <a:ext uri="{FF2B5EF4-FFF2-40B4-BE49-F238E27FC236}">
                <a16:creationId xmlns:a16="http://schemas.microsoft.com/office/drawing/2014/main" id="{53291DAE-674F-2641-A4A9-D8263C3EC666}"/>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2D7F1A9F-2954-9447-AEC1-FC2E8BC9B9FF}"/>
              </a:ext>
            </a:extLst>
          </p:cNvPr>
          <p:cNvSpPr txBox="1"/>
          <p:nvPr/>
        </p:nvSpPr>
        <p:spPr>
          <a:xfrm>
            <a:off x="576300" y="1358767"/>
            <a:ext cx="4136052" cy="1384995"/>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机の上を散らかしたままのメンバーがいる</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店長の機嫌（不機嫌だとモチベーション低下）</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休日出勤が前日に決まるとつらい</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多店舗展開し始めてから、意見が通りづらい</a:t>
            </a:r>
            <a:endParaRPr kumimoji="1" lang="en-US" altLang="ja-JP" sz="1400" dirty="0">
              <a:solidFill>
                <a:schemeClr val="tx1">
                  <a:lumMod val="75000"/>
                  <a:lumOff val="25000"/>
                </a:schemeClr>
              </a:solidFill>
              <a:latin typeface="メイリオ"/>
              <a:ea typeface="メイリオ"/>
              <a:cs typeface="メイリオ"/>
            </a:endParaRPr>
          </a:p>
        </p:txBody>
      </p:sp>
      <p:sp>
        <p:nvSpPr>
          <p:cNvPr id="9" name="テキスト ボックス 8">
            <a:extLst>
              <a:ext uri="{FF2B5EF4-FFF2-40B4-BE49-F238E27FC236}">
                <a16:creationId xmlns:a16="http://schemas.microsoft.com/office/drawing/2014/main" id="{0EB16EF5-AEC8-4342-938F-478993E4F539}"/>
              </a:ext>
            </a:extLst>
          </p:cNvPr>
          <p:cNvSpPr txBox="1"/>
          <p:nvPr/>
        </p:nvSpPr>
        <p:spPr>
          <a:xfrm>
            <a:off x="5190545" y="1365193"/>
            <a:ext cx="4138986" cy="1384995"/>
          </a:xfrm>
          <a:prstGeom prst="rect">
            <a:avLst/>
          </a:prstGeom>
          <a:noFill/>
        </p:spPr>
        <p:txBody>
          <a:bodyPr wrap="square" rtlCol="0" anchor="t">
            <a:spAutoFit/>
          </a:bodyPr>
          <a:lstStyle/>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新しいスキル取得にチャレンジしたい</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お客様から「ありがとう」と言われると嬉しい</a:t>
            </a:r>
            <a:endParaRPr kumimoji="1"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400" dirty="0">
                <a:solidFill>
                  <a:schemeClr val="tx1">
                    <a:lumMod val="75000"/>
                    <a:lumOff val="25000"/>
                  </a:schemeClr>
                </a:solidFill>
                <a:latin typeface="メイリオ"/>
                <a:ea typeface="メイリオ"/>
                <a:cs typeface="メイリオ"/>
              </a:rPr>
              <a:t>自分の成長を感じたとき</a:t>
            </a:r>
            <a:endParaRPr lang="en-US" altLang="ja-JP" sz="1400" dirty="0">
              <a:solidFill>
                <a:schemeClr val="tx1">
                  <a:lumMod val="75000"/>
                  <a:lumOff val="25000"/>
                </a:schemeClr>
              </a:solidFill>
              <a:latin typeface="メイリオ"/>
              <a:ea typeface="メイリオ"/>
              <a:cs typeface="メイリオ"/>
            </a:endParaRPr>
          </a:p>
          <a:p>
            <a:pPr marL="171450" indent="-171450">
              <a:lnSpc>
                <a:spcPct val="150000"/>
              </a:lnSpc>
              <a:buFont typeface="Arial" panose="020B0604020202020204" pitchFamily="34" charset="0"/>
              <a:buChar char="•"/>
            </a:pPr>
            <a:r>
              <a:rPr kumimoji="1" lang="ja-JP" altLang="en-US" sz="1400" dirty="0">
                <a:solidFill>
                  <a:schemeClr val="tx1">
                    <a:lumMod val="75000"/>
                    <a:lumOff val="25000"/>
                  </a:schemeClr>
                </a:solidFill>
                <a:latin typeface="メイリオ"/>
                <a:ea typeface="メイリオ"/>
                <a:cs typeface="メイリオ"/>
              </a:rPr>
              <a:t>新しいプログラムの担当を任されたとき</a:t>
            </a:r>
            <a:endParaRPr kumimoji="1" lang="en-US" altLang="ja-JP" sz="14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47379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テキスト ボックス 45">
            <a:extLst>
              <a:ext uri="{FF2B5EF4-FFF2-40B4-BE49-F238E27FC236}">
                <a16:creationId xmlns:a16="http://schemas.microsoft.com/office/drawing/2014/main" id="{09BFBC6D-60CB-EC4B-9F3D-007CE25D2482}"/>
              </a:ext>
            </a:extLst>
          </p:cNvPr>
          <p:cNvSpPr txBox="1"/>
          <p:nvPr/>
        </p:nvSpPr>
        <p:spPr>
          <a:xfrm>
            <a:off x="347502" y="2909250"/>
            <a:ext cx="6140665" cy="313932"/>
          </a:xfrm>
          <a:prstGeom prst="rect">
            <a:avLst/>
          </a:prstGeom>
          <a:noFill/>
        </p:spPr>
        <p:txBody>
          <a:bodyPr wrap="square" rtlCol="0" anchor="t">
            <a:spAutoFit/>
          </a:bodyPr>
          <a:lstStyle/>
          <a:p>
            <a:pPr>
              <a:lnSpc>
                <a:spcPct val="120000"/>
              </a:lnSpc>
            </a:pPr>
            <a:r>
              <a:rPr lang="en-US" altLang="ja-JP" sz="1200" dirty="0">
                <a:solidFill>
                  <a:srgbClr val="404040"/>
                </a:solidFill>
                <a:latin typeface="メイリオ"/>
                <a:ea typeface="メイリオ"/>
                <a:cs typeface="メイリオ"/>
              </a:rPr>
              <a:t>【 </a:t>
            </a:r>
            <a:r>
              <a:rPr lang="ja-JP" altLang="en-US" sz="1200" dirty="0">
                <a:solidFill>
                  <a:srgbClr val="404040"/>
                </a:solidFill>
                <a:latin typeface="メイリオ"/>
                <a:ea typeface="メイリオ"/>
                <a:cs typeface="メイリオ"/>
              </a:rPr>
              <a:t>課題の概要を整理する</a:t>
            </a:r>
            <a:r>
              <a:rPr lang="en-US" altLang="ja-JP" sz="1200" dirty="0">
                <a:solidFill>
                  <a:srgbClr val="404040"/>
                </a:solidFill>
                <a:latin typeface="メイリオ"/>
                <a:ea typeface="メイリオ"/>
                <a:cs typeface="メイリオ"/>
              </a:rPr>
              <a:t> 】</a:t>
            </a:r>
          </a:p>
        </p:txBody>
      </p:sp>
      <p:sp>
        <p:nvSpPr>
          <p:cNvPr id="10" name="正方形/長方形 9">
            <a:extLst>
              <a:ext uri="{FF2B5EF4-FFF2-40B4-BE49-F238E27FC236}">
                <a16:creationId xmlns:a16="http://schemas.microsoft.com/office/drawing/2014/main" id="{A401BA9B-EBBE-5845-8DB7-DC06F4EE90E4}"/>
              </a:ext>
            </a:extLst>
          </p:cNvPr>
          <p:cNvSpPr/>
          <p:nvPr/>
        </p:nvSpPr>
        <p:spPr>
          <a:xfrm>
            <a:off x="342401" y="681548"/>
            <a:ext cx="1248017" cy="186459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76B9567-14E0-AE42-B2FB-5C4C26484C57}"/>
              </a:ext>
            </a:extLst>
          </p:cNvPr>
          <p:cNvCxnSpPr>
            <a:cxnSpLocks/>
          </p:cNvCxnSpPr>
          <p:nvPr/>
        </p:nvCxnSpPr>
        <p:spPr>
          <a:xfrm>
            <a:off x="337290" y="1605379"/>
            <a:ext cx="9226312" cy="0"/>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7532AF22-CA92-3A4D-8C38-8B9A412385E5}"/>
              </a:ext>
            </a:extLst>
          </p:cNvPr>
          <p:cNvCxnSpPr>
            <a:cxnSpLocks/>
          </p:cNvCxnSpPr>
          <p:nvPr/>
        </p:nvCxnSpPr>
        <p:spPr>
          <a:xfrm>
            <a:off x="1594649" y="664616"/>
            <a:ext cx="0" cy="1881526"/>
          </a:xfrm>
          <a:prstGeom prst="line">
            <a:avLst/>
          </a:prstGeom>
          <a:ln w="12700" cmpd="sng">
            <a:solidFill>
              <a:srgbClr val="404040"/>
            </a:solidFill>
            <a:prstDash val="solid"/>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C924EFC5-4B95-A746-81A7-D552EB46CBEE}"/>
              </a:ext>
            </a:extLst>
          </p:cNvPr>
          <p:cNvSpPr txBox="1"/>
          <p:nvPr/>
        </p:nvSpPr>
        <p:spPr>
          <a:xfrm>
            <a:off x="342400" y="888770"/>
            <a:ext cx="1256481" cy="507831"/>
          </a:xfrm>
          <a:prstGeom prst="rect">
            <a:avLst/>
          </a:prstGeom>
          <a:noFill/>
        </p:spPr>
        <p:txBody>
          <a:bodyPr wrap="square" rtlCol="0" anchor="t">
            <a:spAutoFit/>
          </a:bodyPr>
          <a:lstStyle/>
          <a:p>
            <a:pPr algn="ctr"/>
            <a:r>
              <a:rPr lang="ja-JP" altLang="en-US" sz="1100" dirty="0">
                <a:solidFill>
                  <a:srgbClr val="404040"/>
                </a:solidFill>
                <a:latin typeface="メイリオ"/>
                <a:ea typeface="メイリオ"/>
                <a:cs typeface="メイリオ"/>
              </a:rPr>
              <a:t>解決すべき</a:t>
            </a:r>
            <a:endParaRPr lang="en-US" altLang="ja-JP" sz="1100" dirty="0">
              <a:solidFill>
                <a:srgbClr val="404040"/>
              </a:solidFill>
              <a:latin typeface="メイリオ"/>
              <a:ea typeface="メイリオ"/>
              <a:cs typeface="メイリオ"/>
            </a:endParaRPr>
          </a:p>
          <a:p>
            <a:pPr algn="ctr"/>
            <a:r>
              <a:rPr lang="ja-JP" altLang="en-US" sz="1600" dirty="0">
                <a:solidFill>
                  <a:srgbClr val="404040"/>
                </a:solidFill>
                <a:latin typeface="メイリオ"/>
                <a:ea typeface="メイリオ"/>
                <a:cs typeface="メイリオ"/>
              </a:rPr>
              <a:t>問題</a:t>
            </a:r>
            <a:endParaRPr lang="en-US" altLang="ja-JP" sz="16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9DDD67C2-B35A-B741-BE62-FFEDEBF04089}"/>
              </a:ext>
            </a:extLst>
          </p:cNvPr>
          <p:cNvSpPr txBox="1"/>
          <p:nvPr/>
        </p:nvSpPr>
        <p:spPr>
          <a:xfrm>
            <a:off x="342400" y="1829533"/>
            <a:ext cx="1256481" cy="507831"/>
          </a:xfrm>
          <a:prstGeom prst="rect">
            <a:avLst/>
          </a:prstGeom>
          <a:noFill/>
        </p:spPr>
        <p:txBody>
          <a:bodyPr wrap="square" rtlCol="0" anchor="t">
            <a:spAutoFit/>
          </a:bodyPr>
          <a:lstStyle/>
          <a:p>
            <a:pPr algn="ctr"/>
            <a:r>
              <a:rPr lang="ja-JP" altLang="en-US" sz="1100" dirty="0">
                <a:solidFill>
                  <a:srgbClr val="404040"/>
                </a:solidFill>
                <a:latin typeface="メイリオ"/>
                <a:ea typeface="メイリオ"/>
                <a:cs typeface="メイリオ"/>
              </a:rPr>
              <a:t>取り組む</a:t>
            </a:r>
            <a:endParaRPr lang="en-US" altLang="ja-JP" sz="1100" dirty="0">
              <a:solidFill>
                <a:srgbClr val="404040"/>
              </a:solidFill>
              <a:latin typeface="メイリオ"/>
              <a:ea typeface="メイリオ"/>
              <a:cs typeface="メイリオ"/>
            </a:endParaRPr>
          </a:p>
          <a:p>
            <a:pPr algn="ctr"/>
            <a:r>
              <a:rPr lang="ja-JP" altLang="en-US" sz="1600" dirty="0">
                <a:solidFill>
                  <a:srgbClr val="404040"/>
                </a:solidFill>
                <a:latin typeface="メイリオ"/>
                <a:ea typeface="メイリオ"/>
                <a:cs typeface="メイリオ"/>
              </a:rPr>
              <a:t>課題</a:t>
            </a:r>
            <a:endParaRPr lang="en-US" altLang="ja-JP" sz="1600" dirty="0">
              <a:solidFill>
                <a:srgbClr val="404040"/>
              </a:solidFill>
              <a:latin typeface="メイリオ"/>
              <a:ea typeface="メイリオ"/>
              <a:cs typeface="メイリオ"/>
            </a:endParaRPr>
          </a:p>
        </p:txBody>
      </p:sp>
      <p:sp>
        <p:nvSpPr>
          <p:cNvPr id="58" name="正方形/長方形 57">
            <a:extLst>
              <a:ext uri="{FF2B5EF4-FFF2-40B4-BE49-F238E27FC236}">
                <a16:creationId xmlns:a16="http://schemas.microsoft.com/office/drawing/2014/main" id="{98E658AE-4297-244A-92CE-1821B3FE7456}"/>
              </a:ext>
            </a:extLst>
          </p:cNvPr>
          <p:cNvSpPr/>
          <p:nvPr/>
        </p:nvSpPr>
        <p:spPr>
          <a:xfrm>
            <a:off x="337288" y="681549"/>
            <a:ext cx="9231425" cy="186459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テキスト ボックス 59">
            <a:extLst>
              <a:ext uri="{FF2B5EF4-FFF2-40B4-BE49-F238E27FC236}">
                <a16:creationId xmlns:a16="http://schemas.microsoft.com/office/drawing/2014/main" id="{1ABECBC6-5BA5-5146-BCCA-2AC04145F275}"/>
              </a:ext>
            </a:extLst>
          </p:cNvPr>
          <p:cNvSpPr txBox="1"/>
          <p:nvPr/>
        </p:nvSpPr>
        <p:spPr>
          <a:xfrm>
            <a:off x="463308" y="238540"/>
            <a:ext cx="157447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06_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課題設定シート</a:t>
            </a:r>
          </a:p>
        </p:txBody>
      </p:sp>
      <p:sp>
        <p:nvSpPr>
          <p:cNvPr id="41" name="正方形/長方形 40">
            <a:extLst>
              <a:ext uri="{FF2B5EF4-FFF2-40B4-BE49-F238E27FC236}">
                <a16:creationId xmlns:a16="http://schemas.microsoft.com/office/drawing/2014/main" id="{844AD18A-0321-364E-83AE-7FD3BB0D7FE1}"/>
              </a:ext>
            </a:extLst>
          </p:cNvPr>
          <p:cNvSpPr/>
          <p:nvPr/>
        </p:nvSpPr>
        <p:spPr>
          <a:xfrm>
            <a:off x="337288" y="3255127"/>
            <a:ext cx="9231425" cy="3235125"/>
          </a:xfrm>
          <a:prstGeom prst="rect">
            <a:avLst/>
          </a:prstGeom>
          <a:noFill/>
          <a:ln w="12700" cmpd="sng">
            <a:solidFill>
              <a:schemeClr val="tx1">
                <a:lumMod val="75000"/>
                <a:lumOff val="2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27940F91-7961-C443-AE90-99600F4D6519}"/>
              </a:ext>
            </a:extLst>
          </p:cNvPr>
          <p:cNvSpPr txBox="1"/>
          <p:nvPr/>
        </p:nvSpPr>
        <p:spPr>
          <a:xfrm>
            <a:off x="1663717" y="867232"/>
            <a:ext cx="7828655" cy="535531"/>
          </a:xfrm>
          <a:prstGeom prst="rect">
            <a:avLst/>
          </a:prstGeom>
          <a:noFill/>
        </p:spPr>
        <p:txBody>
          <a:bodyPr wrap="square" rtlCol="0" anchor="ctr">
            <a:spAutoFit/>
          </a:bodyPr>
          <a:lstStyle/>
          <a:p>
            <a:pPr>
              <a:lnSpc>
                <a:spcPct val="120000"/>
              </a:lnSpc>
            </a:pPr>
            <a:r>
              <a:rPr lang="ja-JP" altLang="en-US" sz="1200" dirty="0">
                <a:solidFill>
                  <a:srgbClr val="404040"/>
                </a:solidFill>
                <a:latin typeface="メイリオ"/>
                <a:ea typeface="メイリオ"/>
                <a:cs typeface="メイリオ"/>
              </a:rPr>
              <a:t>メンバー間のモチベーションの差が大きくなり始めている</a:t>
            </a:r>
            <a:endParaRPr lang="en-US" altLang="ja-JP" sz="1200" dirty="0">
              <a:solidFill>
                <a:srgbClr val="404040"/>
              </a:solidFill>
              <a:latin typeface="メイリオ"/>
              <a:ea typeface="メイリオ"/>
              <a:cs typeface="メイリオ"/>
            </a:endParaRPr>
          </a:p>
          <a:p>
            <a:pPr>
              <a:lnSpc>
                <a:spcPct val="120000"/>
              </a:lnSpc>
            </a:pP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最近入社してきたメンバーは創業期と同じやり方では上手く機能しない</a:t>
            </a:r>
            <a:endParaRPr lang="en-US" altLang="ja-JP" sz="1200" dirty="0">
              <a:solidFill>
                <a:srgbClr val="404040"/>
              </a:solidFill>
              <a:latin typeface="メイリオ"/>
              <a:ea typeface="メイリオ"/>
              <a:cs typeface="メイリオ"/>
            </a:endParaRPr>
          </a:p>
        </p:txBody>
      </p:sp>
      <p:sp>
        <p:nvSpPr>
          <p:cNvPr id="12" name="テキスト ボックス 11">
            <a:extLst>
              <a:ext uri="{FF2B5EF4-FFF2-40B4-BE49-F238E27FC236}">
                <a16:creationId xmlns:a16="http://schemas.microsoft.com/office/drawing/2014/main" id="{4A859E2F-E167-0B44-BA53-ECCDB3F51D89}"/>
              </a:ext>
            </a:extLst>
          </p:cNvPr>
          <p:cNvSpPr txBox="1"/>
          <p:nvPr/>
        </p:nvSpPr>
        <p:spPr>
          <a:xfrm>
            <a:off x="1657416" y="1918795"/>
            <a:ext cx="7828655" cy="313932"/>
          </a:xfrm>
          <a:prstGeom prst="rect">
            <a:avLst/>
          </a:prstGeom>
          <a:noFill/>
        </p:spPr>
        <p:txBody>
          <a:bodyPr wrap="square" rtlCol="0" anchor="ctr">
            <a:spAutoFit/>
          </a:bodyPr>
          <a:lstStyle/>
          <a:p>
            <a:pPr>
              <a:lnSpc>
                <a:spcPct val="120000"/>
              </a:lnSpc>
            </a:pPr>
            <a:r>
              <a:rPr lang="ja-JP" altLang="en-US" sz="1200" dirty="0">
                <a:solidFill>
                  <a:srgbClr val="404040"/>
                </a:solidFill>
                <a:latin typeface="メイリオ"/>
                <a:ea typeface="メイリオ"/>
                <a:cs typeface="メイリオ"/>
              </a:rPr>
              <a:t>新入社員の教育プログラムと評価制度の設計を実施する</a:t>
            </a:r>
            <a:endParaRPr lang="en-US" altLang="ja-JP" sz="1200" dirty="0">
              <a:solidFill>
                <a:srgbClr val="404040"/>
              </a:solidFill>
              <a:latin typeface="メイリオ"/>
              <a:ea typeface="メイリオ"/>
              <a:cs typeface="メイリオ"/>
            </a:endParaRPr>
          </a:p>
        </p:txBody>
      </p:sp>
      <p:sp>
        <p:nvSpPr>
          <p:cNvPr id="13" name="正方形/長方形 12">
            <a:extLst>
              <a:ext uri="{FF2B5EF4-FFF2-40B4-BE49-F238E27FC236}">
                <a16:creationId xmlns:a16="http://schemas.microsoft.com/office/drawing/2014/main" id="{6E68C43F-AA8D-1645-B6F2-D8F14C391E04}"/>
              </a:ext>
            </a:extLst>
          </p:cNvPr>
          <p:cNvSpPr/>
          <p:nvPr/>
        </p:nvSpPr>
        <p:spPr>
          <a:xfrm>
            <a:off x="501741" y="3400930"/>
            <a:ext cx="8892305" cy="2308324"/>
          </a:xfrm>
          <a:prstGeom prst="rect">
            <a:avLst/>
          </a:prstGeom>
        </p:spPr>
        <p:txBody>
          <a:bodyPr wrap="square">
            <a:spAutoFit/>
          </a:bodyPr>
          <a:lstStyle/>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創業時は理念やビジョンを誰もが共有できる距離にいたが、人数が増えてバラつきが出てきたため（</a:t>
            </a:r>
            <a:r>
              <a:rPr lang="en-US" altLang="ja-JP" sz="1200" dirty="0">
                <a:solidFill>
                  <a:srgbClr val="404040"/>
                </a:solidFill>
                <a:latin typeface="メイリオ"/>
                <a:ea typeface="メイリオ"/>
                <a:cs typeface="メイリオ"/>
              </a:rPr>
              <a:t>Why</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en-US" altLang="ja-JP" sz="1200" dirty="0">
                <a:solidFill>
                  <a:srgbClr val="404040"/>
                </a:solidFill>
                <a:latin typeface="メイリオ"/>
                <a:ea typeface="メイリオ"/>
                <a:cs typeface="メイリオ"/>
              </a:rPr>
              <a:t>2</a:t>
            </a:r>
            <a:r>
              <a:rPr lang="ja-JP" altLang="en-US" sz="1200" dirty="0">
                <a:solidFill>
                  <a:srgbClr val="404040"/>
                </a:solidFill>
                <a:latin typeface="メイリオ"/>
                <a:ea typeface="メイリオ"/>
                <a:cs typeface="メイリオ"/>
              </a:rPr>
              <a:t>泊</a:t>
            </a:r>
            <a:r>
              <a:rPr lang="en-US" altLang="ja-JP" sz="1200" dirty="0">
                <a:solidFill>
                  <a:srgbClr val="404040"/>
                </a:solidFill>
                <a:latin typeface="メイリオ"/>
                <a:ea typeface="メイリオ"/>
                <a:cs typeface="メイリオ"/>
              </a:rPr>
              <a:t>3</a:t>
            </a:r>
            <a:r>
              <a:rPr lang="ja-JP" altLang="en-US" sz="1200" dirty="0">
                <a:solidFill>
                  <a:srgbClr val="404040"/>
                </a:solidFill>
                <a:latin typeface="メイリオ"/>
                <a:ea typeface="メイリオ"/>
                <a:cs typeface="メイリオ"/>
              </a:rPr>
              <a:t>日の合宿形式のプログラムにしたい。以降は店舗リーダーがフォロー（</a:t>
            </a:r>
            <a:r>
              <a:rPr lang="en-US" altLang="ja-JP" sz="1200" dirty="0">
                <a:solidFill>
                  <a:srgbClr val="404040"/>
                </a:solidFill>
                <a:latin typeface="メイリオ"/>
                <a:ea typeface="メイリオ"/>
                <a:cs typeface="メイリオ"/>
              </a:rPr>
              <a:t>How</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理念共有、目標設定、行動計画の策定プログラムの実施と個別フォローが必要（</a:t>
            </a:r>
            <a:r>
              <a:rPr lang="en-US" altLang="ja-JP" sz="1200" dirty="0">
                <a:solidFill>
                  <a:srgbClr val="404040"/>
                </a:solidFill>
                <a:latin typeface="メイリオ"/>
                <a:ea typeface="メイリオ"/>
                <a:cs typeface="メイリオ"/>
              </a:rPr>
              <a:t>What</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人事部が主導。現場のチームリーダーにも協力を要請（</a:t>
            </a:r>
            <a:r>
              <a:rPr lang="en-US" altLang="ja-JP" sz="1200" dirty="0">
                <a:solidFill>
                  <a:srgbClr val="404040"/>
                </a:solidFill>
                <a:latin typeface="メイリオ"/>
                <a:ea typeface="メイリオ"/>
                <a:cs typeface="メイリオ"/>
              </a:rPr>
              <a:t>Who</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まずは新入社員から入社</a:t>
            </a:r>
            <a:r>
              <a:rPr lang="en-US" altLang="ja-JP" sz="1200" dirty="0">
                <a:solidFill>
                  <a:srgbClr val="404040"/>
                </a:solidFill>
                <a:latin typeface="メイリオ"/>
                <a:ea typeface="メイリオ"/>
                <a:cs typeface="メイリオ"/>
              </a:rPr>
              <a:t>2</a:t>
            </a:r>
            <a:r>
              <a:rPr lang="ja-JP" altLang="en-US" sz="1200" dirty="0">
                <a:solidFill>
                  <a:srgbClr val="404040"/>
                </a:solidFill>
                <a:latin typeface="メイリオ"/>
                <a:ea typeface="メイリオ"/>
                <a:cs typeface="メイリオ"/>
              </a:rPr>
              <a:t>年目までの社員に対して実施（</a:t>
            </a:r>
            <a:r>
              <a:rPr lang="en-US" altLang="ja-JP" sz="1200" dirty="0">
                <a:solidFill>
                  <a:srgbClr val="404040"/>
                </a:solidFill>
                <a:latin typeface="メイリオ"/>
                <a:ea typeface="メイリオ"/>
                <a:cs typeface="メイリオ"/>
              </a:rPr>
              <a:t>Whom</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en-US" altLang="ja-JP" sz="1200" dirty="0">
                <a:solidFill>
                  <a:srgbClr val="404040"/>
                </a:solidFill>
                <a:latin typeface="メイリオ"/>
                <a:ea typeface="メイリオ"/>
                <a:cs typeface="メイリオ"/>
              </a:rPr>
              <a:t>4</a:t>
            </a:r>
            <a:r>
              <a:rPr lang="ja-JP" altLang="en-US" sz="1200" dirty="0">
                <a:solidFill>
                  <a:srgbClr val="404040"/>
                </a:solidFill>
                <a:latin typeface="メイリオ"/>
                <a:ea typeface="メイリオ"/>
                <a:cs typeface="メイリオ"/>
              </a:rPr>
              <a:t>月に</a:t>
            </a:r>
            <a:r>
              <a:rPr lang="en-US" altLang="ja-JP" sz="1200" dirty="0">
                <a:solidFill>
                  <a:srgbClr val="404040"/>
                </a:solidFill>
                <a:latin typeface="メイリオ"/>
                <a:ea typeface="メイリオ"/>
                <a:cs typeface="メイリオ"/>
              </a:rPr>
              <a:t>1</a:t>
            </a:r>
            <a:r>
              <a:rPr lang="ja-JP" altLang="en-US" sz="1200" dirty="0">
                <a:solidFill>
                  <a:srgbClr val="404040"/>
                </a:solidFill>
                <a:latin typeface="メイリオ"/>
                <a:ea typeface="メイリオ"/>
                <a:cs typeface="メイリオ"/>
              </a:rPr>
              <a:t>度、</a:t>
            </a:r>
            <a:r>
              <a:rPr lang="en-US" altLang="ja-JP" sz="1200" dirty="0">
                <a:solidFill>
                  <a:srgbClr val="404040"/>
                </a:solidFill>
                <a:latin typeface="メイリオ"/>
                <a:ea typeface="メイリオ"/>
                <a:cs typeface="メイリオ"/>
              </a:rPr>
              <a:t>12</a:t>
            </a:r>
            <a:r>
              <a:rPr lang="ja-JP" altLang="en-US" sz="1200" dirty="0">
                <a:solidFill>
                  <a:srgbClr val="404040"/>
                </a:solidFill>
                <a:latin typeface="メイリオ"/>
                <a:ea typeface="メイリオ"/>
                <a:cs typeface="メイリオ"/>
              </a:rPr>
              <a:t>月に</a:t>
            </a:r>
            <a:r>
              <a:rPr lang="en-US" altLang="ja-JP" sz="1200" dirty="0">
                <a:solidFill>
                  <a:srgbClr val="404040"/>
                </a:solidFill>
                <a:latin typeface="メイリオ"/>
                <a:ea typeface="メイリオ"/>
                <a:cs typeface="メイリオ"/>
              </a:rPr>
              <a:t>1</a:t>
            </a:r>
            <a:r>
              <a:rPr lang="ja-JP" altLang="en-US" sz="1200" dirty="0">
                <a:solidFill>
                  <a:srgbClr val="404040"/>
                </a:solidFill>
                <a:latin typeface="メイリオ"/>
                <a:ea typeface="メイリオ"/>
                <a:cs typeface="メイリオ"/>
              </a:rPr>
              <a:t>度、理念共有の研修をしたい。月に</a:t>
            </a:r>
            <a:r>
              <a:rPr lang="en-US" altLang="ja-JP" sz="1200" dirty="0">
                <a:solidFill>
                  <a:srgbClr val="404040"/>
                </a:solidFill>
                <a:latin typeface="メイリオ"/>
                <a:ea typeface="メイリオ"/>
                <a:cs typeface="メイリオ"/>
              </a:rPr>
              <a:t>1</a:t>
            </a:r>
            <a:r>
              <a:rPr lang="ja-JP" altLang="en-US" sz="1200" dirty="0">
                <a:solidFill>
                  <a:srgbClr val="404040"/>
                </a:solidFill>
                <a:latin typeface="メイリオ"/>
                <a:ea typeface="メイリオ"/>
                <a:cs typeface="メイリオ"/>
              </a:rPr>
              <a:t>度の個別面談も必要（</a:t>
            </a:r>
            <a:r>
              <a:rPr lang="en-US" altLang="ja-JP" sz="1200" dirty="0">
                <a:solidFill>
                  <a:srgbClr val="404040"/>
                </a:solidFill>
                <a:latin typeface="メイリオ"/>
                <a:ea typeface="メイリオ"/>
                <a:cs typeface="メイリオ"/>
              </a:rPr>
              <a:t>When</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研修については東京本社で実施。個別面談は各店舗で実施（</a:t>
            </a:r>
            <a:r>
              <a:rPr lang="en-US" altLang="ja-JP" sz="1200" dirty="0">
                <a:solidFill>
                  <a:srgbClr val="404040"/>
                </a:solidFill>
                <a:latin typeface="メイリオ"/>
                <a:ea typeface="メイリオ"/>
                <a:cs typeface="メイリオ"/>
              </a:rPr>
              <a:t>Where</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a:p>
            <a:pPr marL="171450" indent="-171450">
              <a:lnSpc>
                <a:spcPct val="150000"/>
              </a:lnSpc>
              <a:buFont typeface="Arial" panose="020B0604020202020204" pitchFamily="34" charset="0"/>
              <a:buChar char="•"/>
            </a:pPr>
            <a:r>
              <a:rPr lang="ja-JP" altLang="en-US" sz="1200" dirty="0">
                <a:solidFill>
                  <a:srgbClr val="404040"/>
                </a:solidFill>
                <a:latin typeface="メイリオ"/>
                <a:ea typeface="メイリオ"/>
                <a:cs typeface="メイリオ"/>
              </a:rPr>
              <a:t>予算的には年間</a:t>
            </a:r>
            <a:r>
              <a:rPr lang="en-US" altLang="ja-JP" sz="1200" dirty="0">
                <a:solidFill>
                  <a:srgbClr val="404040"/>
                </a:solidFill>
                <a:latin typeface="メイリオ"/>
                <a:ea typeface="メイリオ"/>
                <a:cs typeface="メイリオ"/>
              </a:rPr>
              <a:t>300</a:t>
            </a:r>
            <a:r>
              <a:rPr lang="ja-JP" altLang="en-US" sz="1200" dirty="0">
                <a:solidFill>
                  <a:srgbClr val="404040"/>
                </a:solidFill>
                <a:latin typeface="メイリオ"/>
                <a:ea typeface="メイリオ"/>
                <a:cs typeface="メイリオ"/>
              </a:rPr>
              <a:t>万円以内に収めたい（</a:t>
            </a:r>
            <a:r>
              <a:rPr lang="en-US" altLang="ja-JP" sz="1200" dirty="0">
                <a:solidFill>
                  <a:srgbClr val="404040"/>
                </a:solidFill>
                <a:latin typeface="メイリオ"/>
                <a:ea typeface="メイリオ"/>
                <a:cs typeface="メイリオ"/>
              </a:rPr>
              <a:t>How much</a:t>
            </a:r>
            <a:r>
              <a:rPr lang="ja-JP" altLang="en-US" sz="1200" dirty="0">
                <a:solidFill>
                  <a:srgbClr val="404040"/>
                </a:solidFill>
                <a:latin typeface="メイリオ"/>
                <a:ea typeface="メイリオ"/>
                <a:cs typeface="メイリオ"/>
              </a:rPr>
              <a:t>）</a:t>
            </a:r>
            <a:endParaRPr lang="en-US" altLang="ja-JP" sz="12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2059779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2008178"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65_Will/Skill</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マトリクス</a:t>
            </a:r>
          </a:p>
        </p:txBody>
      </p:sp>
      <p:cxnSp>
        <p:nvCxnSpPr>
          <p:cNvPr id="3" name="直線コネクタ 2">
            <a:extLst>
              <a:ext uri="{FF2B5EF4-FFF2-40B4-BE49-F238E27FC236}">
                <a16:creationId xmlns:a16="http://schemas.microsoft.com/office/drawing/2014/main" id="{092CF535-1CDC-C241-A79E-E2FEA2EBDE41}"/>
              </a:ext>
            </a:extLst>
          </p:cNvPr>
          <p:cNvCxnSpPr/>
          <p:nvPr/>
        </p:nvCxnSpPr>
        <p:spPr>
          <a:xfrm>
            <a:off x="577413" y="899287"/>
            <a:ext cx="1" cy="5180570"/>
          </a:xfrm>
          <a:prstGeom prst="line">
            <a:avLst/>
          </a:prstGeom>
          <a:ln w="31750" cmpd="sng">
            <a:solidFill>
              <a:schemeClr val="tx1">
                <a:lumMod val="85000"/>
                <a:lumOff val="15000"/>
              </a:schemeClr>
            </a:solidFill>
            <a:headEnd type="stealth" w="lg" len="lg"/>
            <a:tailEnd type="oval" w="lg" len="lg"/>
          </a:ln>
          <a:effectLst/>
        </p:spPr>
        <p:style>
          <a:lnRef idx="2">
            <a:schemeClr val="accent1"/>
          </a:lnRef>
          <a:fillRef idx="0">
            <a:schemeClr val="accent1"/>
          </a:fillRef>
          <a:effectRef idx="1">
            <a:schemeClr val="accent1"/>
          </a:effectRef>
          <a:fontRef idx="minor">
            <a:schemeClr val="tx1"/>
          </a:fontRef>
        </p:style>
      </p:cxnSp>
      <p:cxnSp>
        <p:nvCxnSpPr>
          <p:cNvPr id="5" name="直線コネクタ 4">
            <a:extLst>
              <a:ext uri="{FF2B5EF4-FFF2-40B4-BE49-F238E27FC236}">
                <a16:creationId xmlns:a16="http://schemas.microsoft.com/office/drawing/2014/main" id="{9F6E21E0-35AA-7944-A757-CEAF37828834}"/>
              </a:ext>
            </a:extLst>
          </p:cNvPr>
          <p:cNvCxnSpPr/>
          <p:nvPr/>
        </p:nvCxnSpPr>
        <p:spPr>
          <a:xfrm>
            <a:off x="537342" y="6074431"/>
            <a:ext cx="8841436" cy="0"/>
          </a:xfrm>
          <a:prstGeom prst="line">
            <a:avLst/>
          </a:prstGeom>
          <a:ln w="31750" cmpd="sng">
            <a:solidFill>
              <a:schemeClr val="tx1">
                <a:lumMod val="85000"/>
                <a:lumOff val="15000"/>
              </a:schemeClr>
            </a:solidFill>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06705542-5644-1243-A80D-7671B563C1C3}"/>
              </a:ext>
            </a:extLst>
          </p:cNvPr>
          <p:cNvSpPr txBox="1"/>
          <p:nvPr/>
        </p:nvSpPr>
        <p:spPr>
          <a:xfrm>
            <a:off x="3432260" y="6121323"/>
            <a:ext cx="3041479"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能力</a:t>
            </a:r>
            <a:r>
              <a:rPr lang="en-US" altLang="ja-JP" sz="1200" dirty="0">
                <a:solidFill>
                  <a:srgbClr val="404040"/>
                </a:solidFill>
                <a:latin typeface="Meiryo" panose="020B0604030504040204" pitchFamily="34" charset="-128"/>
                <a:ea typeface="Meiryo" panose="020B0604030504040204" pitchFamily="34" charset="-128"/>
                <a:cs typeface="メイリオ"/>
              </a:rPr>
              <a:t> Skill</a:t>
            </a:r>
          </a:p>
        </p:txBody>
      </p:sp>
      <p:sp>
        <p:nvSpPr>
          <p:cNvPr id="7" name="テキスト ボックス 6">
            <a:extLst>
              <a:ext uri="{FF2B5EF4-FFF2-40B4-BE49-F238E27FC236}">
                <a16:creationId xmlns:a16="http://schemas.microsoft.com/office/drawing/2014/main" id="{1241D6D7-D6E2-5041-8880-4886B9191D95}"/>
              </a:ext>
            </a:extLst>
          </p:cNvPr>
          <p:cNvSpPr txBox="1"/>
          <p:nvPr/>
        </p:nvSpPr>
        <p:spPr>
          <a:xfrm>
            <a:off x="153295" y="2515076"/>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やる気</a:t>
            </a:r>
            <a:r>
              <a:rPr lang="en-US" altLang="ja-JP" sz="1200" dirty="0">
                <a:solidFill>
                  <a:srgbClr val="404040"/>
                </a:solidFill>
                <a:latin typeface="Meiryo" panose="020B0604030504040204" pitchFamily="34" charset="-128"/>
                <a:ea typeface="Meiryo" panose="020B0604030504040204" pitchFamily="34" charset="-128"/>
                <a:cs typeface="メイリオ"/>
              </a:rPr>
              <a:t> Will</a:t>
            </a:r>
          </a:p>
        </p:txBody>
      </p:sp>
      <p:cxnSp>
        <p:nvCxnSpPr>
          <p:cNvPr id="8" name="直線コネクタ 7">
            <a:extLst>
              <a:ext uri="{FF2B5EF4-FFF2-40B4-BE49-F238E27FC236}">
                <a16:creationId xmlns:a16="http://schemas.microsoft.com/office/drawing/2014/main" id="{59357B37-631C-C947-B920-6680BA5F7AAC}"/>
              </a:ext>
            </a:extLst>
          </p:cNvPr>
          <p:cNvCxnSpPr/>
          <p:nvPr/>
        </p:nvCxnSpPr>
        <p:spPr>
          <a:xfrm>
            <a:off x="4978094"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A141B21-E806-A344-8D61-21F3DB5A78DD}"/>
              </a:ext>
            </a:extLst>
          </p:cNvPr>
          <p:cNvCxnSpPr/>
          <p:nvPr/>
        </p:nvCxnSpPr>
        <p:spPr>
          <a:xfrm>
            <a:off x="9378777" y="899287"/>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B59B44AB-7768-9042-AB86-15AABA00CF4F}"/>
              </a:ext>
            </a:extLst>
          </p:cNvPr>
          <p:cNvCxnSpPr>
            <a:cxnSpLocks/>
          </p:cNvCxnSpPr>
          <p:nvPr/>
        </p:nvCxnSpPr>
        <p:spPr>
          <a:xfrm flipH="1">
            <a:off x="577413" y="908809"/>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0A4B6D9F-5BB3-5D4D-8452-C769599895DB}"/>
              </a:ext>
            </a:extLst>
          </p:cNvPr>
          <p:cNvCxnSpPr>
            <a:cxnSpLocks/>
          </p:cNvCxnSpPr>
          <p:nvPr/>
        </p:nvCxnSpPr>
        <p:spPr>
          <a:xfrm flipH="1">
            <a:off x="577413" y="3491620"/>
            <a:ext cx="8801365"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6897B69-4DDD-524E-9242-6A6747149F50}"/>
              </a:ext>
            </a:extLst>
          </p:cNvPr>
          <p:cNvSpPr txBox="1"/>
          <p:nvPr/>
        </p:nvSpPr>
        <p:spPr>
          <a:xfrm>
            <a:off x="8961221" y="6121323"/>
            <a:ext cx="417556" cy="313932"/>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8723C616-1314-FA44-96AD-DB6093562B39}"/>
              </a:ext>
            </a:extLst>
          </p:cNvPr>
          <p:cNvSpPr txBox="1"/>
          <p:nvPr/>
        </p:nvSpPr>
        <p:spPr>
          <a:xfrm>
            <a:off x="153295" y="853328"/>
            <a:ext cx="406265" cy="435169"/>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高</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4" name="テキスト ボックス 13">
            <a:extLst>
              <a:ext uri="{FF2B5EF4-FFF2-40B4-BE49-F238E27FC236}">
                <a16:creationId xmlns:a16="http://schemas.microsoft.com/office/drawing/2014/main" id="{D46C0F8B-EC80-8E44-836B-988C2EEC7FDF}"/>
              </a:ext>
            </a:extLst>
          </p:cNvPr>
          <p:cNvSpPr txBox="1"/>
          <p:nvPr/>
        </p:nvSpPr>
        <p:spPr>
          <a:xfrm>
            <a:off x="153295" y="6023487"/>
            <a:ext cx="406265" cy="435169"/>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低</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15" name="テキスト ボックス 14">
            <a:extLst>
              <a:ext uri="{FF2B5EF4-FFF2-40B4-BE49-F238E27FC236}">
                <a16:creationId xmlns:a16="http://schemas.microsoft.com/office/drawing/2014/main" id="{B89A60BB-43D2-0648-B451-007889F5083B}"/>
              </a:ext>
            </a:extLst>
          </p:cNvPr>
          <p:cNvSpPr txBox="1"/>
          <p:nvPr/>
        </p:nvSpPr>
        <p:spPr>
          <a:xfrm>
            <a:off x="1608209" y="1861661"/>
            <a:ext cx="2339102" cy="677108"/>
          </a:xfrm>
          <a:prstGeom prst="rect">
            <a:avLst/>
          </a:prstGeom>
          <a:noFill/>
        </p:spPr>
        <p:txBody>
          <a:bodyPr wrap="none" rtlCol="0" anchor="ctr">
            <a:spAutoFit/>
          </a:bodyPr>
          <a:lstStyle/>
          <a:p>
            <a:pPr algn="ctr"/>
            <a:r>
              <a:rPr kumimoji="1" lang="ja-JP" altLang="en-US" sz="2400" b="1" dirty="0">
                <a:solidFill>
                  <a:schemeClr val="bg1">
                    <a:lumMod val="85000"/>
                  </a:schemeClr>
                </a:solidFill>
                <a:latin typeface="Meiryo" panose="020B0604030504040204" pitchFamily="34" charset="-128"/>
                <a:ea typeface="Meiryo" panose="020B0604030504040204" pitchFamily="34" charset="-128"/>
              </a:rPr>
              <a:t>指導する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やる気はあるが能力が低い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85E9A4C0-C2FA-5C47-B57A-186DDC398992}"/>
              </a:ext>
            </a:extLst>
          </p:cNvPr>
          <p:cNvSpPr txBox="1"/>
          <p:nvPr/>
        </p:nvSpPr>
        <p:spPr>
          <a:xfrm>
            <a:off x="1697976" y="4444471"/>
            <a:ext cx="2159566"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命令</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やる気もなく能力も低い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F19A020C-9153-924D-9F02-71C4FE546F86}"/>
              </a:ext>
            </a:extLst>
          </p:cNvPr>
          <p:cNvSpPr txBox="1"/>
          <p:nvPr/>
        </p:nvSpPr>
        <p:spPr>
          <a:xfrm>
            <a:off x="6098659" y="1861660"/>
            <a:ext cx="2159566"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委任</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kumimoji="1" lang="ja-JP" altLang="en-US" sz="1400" b="1" dirty="0">
                <a:solidFill>
                  <a:schemeClr val="bg1">
                    <a:lumMod val="85000"/>
                  </a:schemeClr>
                </a:solidFill>
                <a:latin typeface="Meiryo" panose="020B0604030504040204" pitchFamily="34" charset="-128"/>
                <a:ea typeface="Meiryo" panose="020B0604030504040204" pitchFamily="34" charset="-128"/>
              </a:rPr>
              <a:t>やる気があり能力も高い</a:t>
            </a:r>
          </a:p>
        </p:txBody>
      </p:sp>
      <p:sp>
        <p:nvSpPr>
          <p:cNvPr id="18" name="テキスト ボックス 17">
            <a:extLst>
              <a:ext uri="{FF2B5EF4-FFF2-40B4-BE49-F238E27FC236}">
                <a16:creationId xmlns:a16="http://schemas.microsoft.com/office/drawing/2014/main" id="{E6BD4DB3-13D6-7A4A-8B16-D7554C995CCF}"/>
              </a:ext>
            </a:extLst>
          </p:cNvPr>
          <p:cNvSpPr txBox="1"/>
          <p:nvPr/>
        </p:nvSpPr>
        <p:spPr>
          <a:xfrm>
            <a:off x="6008892" y="4444471"/>
            <a:ext cx="2339102" cy="677108"/>
          </a:xfrm>
          <a:prstGeom prst="rect">
            <a:avLst/>
          </a:prstGeom>
          <a:noFill/>
        </p:spPr>
        <p:txBody>
          <a:bodyPr wrap="none" rtlCol="0" anchor="ctr">
            <a:spAutoFit/>
          </a:bodyPr>
          <a:lstStyle/>
          <a:p>
            <a:pPr algn="ctr"/>
            <a:r>
              <a:rPr lang="ja-JP" altLang="en-US" sz="2400" b="1" dirty="0">
                <a:solidFill>
                  <a:schemeClr val="bg1">
                    <a:lumMod val="85000"/>
                  </a:schemeClr>
                </a:solidFill>
                <a:latin typeface="Meiryo" panose="020B0604030504040204" pitchFamily="34" charset="-128"/>
                <a:ea typeface="Meiryo" panose="020B0604030504040204" pitchFamily="34" charset="-128"/>
              </a:rPr>
              <a:t>着火</a:t>
            </a:r>
            <a:r>
              <a:rPr kumimoji="1" lang="ja-JP" altLang="en-US" sz="2400" b="1" dirty="0">
                <a:solidFill>
                  <a:schemeClr val="bg1">
                    <a:lumMod val="85000"/>
                  </a:schemeClr>
                </a:solidFill>
                <a:latin typeface="Meiryo" panose="020B0604030504040204" pitchFamily="34" charset="-128"/>
                <a:ea typeface="Meiryo" panose="020B0604030504040204" pitchFamily="34" charset="-128"/>
              </a:rPr>
              <a:t>する</a:t>
            </a:r>
            <a:endParaRPr kumimoji="1" lang="en-US" altLang="ja-JP" sz="2400" b="1" dirty="0">
              <a:solidFill>
                <a:schemeClr val="bg1">
                  <a:lumMod val="85000"/>
                </a:schemeClr>
              </a:solidFill>
              <a:latin typeface="Meiryo" panose="020B0604030504040204" pitchFamily="34" charset="-128"/>
              <a:ea typeface="Meiryo" panose="020B0604030504040204" pitchFamily="34" charset="-128"/>
            </a:endParaRPr>
          </a:p>
          <a:p>
            <a:pPr algn="ctr"/>
            <a:r>
              <a:rPr lang="ja-JP" altLang="en-US" sz="1400" b="1" dirty="0">
                <a:solidFill>
                  <a:schemeClr val="bg1">
                    <a:lumMod val="85000"/>
                  </a:schemeClr>
                </a:solidFill>
                <a:latin typeface="Meiryo" panose="020B0604030504040204" pitchFamily="34" charset="-128"/>
                <a:ea typeface="Meiryo" panose="020B0604030504040204" pitchFamily="34" charset="-128"/>
              </a:rPr>
              <a:t>能力は高いがやる気が低い</a:t>
            </a:r>
            <a:endParaRPr kumimoji="1" lang="ja-JP" altLang="en-US" sz="1400" b="1" dirty="0">
              <a:solidFill>
                <a:schemeClr val="bg1">
                  <a:lumMod val="85000"/>
                </a:schemeClr>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78B06410-93A1-254B-8E68-0FE81145ED2A}"/>
              </a:ext>
            </a:extLst>
          </p:cNvPr>
          <p:cNvSpPr txBox="1"/>
          <p:nvPr/>
        </p:nvSpPr>
        <p:spPr>
          <a:xfrm>
            <a:off x="1311692" y="1467910"/>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佐藤さん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0EAA36FC-FF25-DC45-BF2C-99B35B9CEEF2}"/>
              </a:ext>
            </a:extLst>
          </p:cNvPr>
          <p:cNvSpPr txBox="1"/>
          <p:nvPr/>
        </p:nvSpPr>
        <p:spPr>
          <a:xfrm>
            <a:off x="2388908" y="2710453"/>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鈴木さん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20DAEF39-6418-2043-A3ED-E19A72D04204}"/>
              </a:ext>
            </a:extLst>
          </p:cNvPr>
          <p:cNvSpPr txBox="1"/>
          <p:nvPr/>
        </p:nvSpPr>
        <p:spPr>
          <a:xfrm>
            <a:off x="5391408" y="2880985"/>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渡辺さん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E38A2D2D-218B-C546-8E47-80A09762AEEF}"/>
              </a:ext>
            </a:extLst>
          </p:cNvPr>
          <p:cNvSpPr txBox="1"/>
          <p:nvPr/>
        </p:nvSpPr>
        <p:spPr>
          <a:xfrm>
            <a:off x="6975232" y="2760149"/>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高橋さん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B5501A3E-48F2-1C43-9713-D01BE8A77E47}"/>
              </a:ext>
            </a:extLst>
          </p:cNvPr>
          <p:cNvSpPr txBox="1"/>
          <p:nvPr/>
        </p:nvSpPr>
        <p:spPr>
          <a:xfrm>
            <a:off x="7704225" y="5284120"/>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小林さん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C291FCAC-5B89-1445-9D2E-B47ECD246A82}"/>
              </a:ext>
            </a:extLst>
          </p:cNvPr>
          <p:cNvSpPr txBox="1"/>
          <p:nvPr/>
        </p:nvSpPr>
        <p:spPr>
          <a:xfrm>
            <a:off x="5391407" y="3824013"/>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山口さん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1A2A27EA-9213-6543-89D8-5ACC06233164}"/>
              </a:ext>
            </a:extLst>
          </p:cNvPr>
          <p:cNvSpPr txBox="1"/>
          <p:nvPr/>
        </p:nvSpPr>
        <p:spPr>
          <a:xfrm>
            <a:off x="3303543" y="3785415"/>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伊藤さん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FB1D8B16-11B6-8843-8D4E-7C44A3ED033F}"/>
              </a:ext>
            </a:extLst>
          </p:cNvPr>
          <p:cNvSpPr txBox="1"/>
          <p:nvPr/>
        </p:nvSpPr>
        <p:spPr>
          <a:xfrm>
            <a:off x="2489477" y="4900023"/>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松本さん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91C5C35B-306B-6B4A-B602-F18AA61B9D18}"/>
              </a:ext>
            </a:extLst>
          </p:cNvPr>
          <p:cNvSpPr txBox="1"/>
          <p:nvPr/>
        </p:nvSpPr>
        <p:spPr>
          <a:xfrm>
            <a:off x="6471192" y="1277135"/>
            <a:ext cx="1107996"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田中さん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CB60387F-542D-D147-9431-86BC129F6712}"/>
              </a:ext>
            </a:extLst>
          </p:cNvPr>
          <p:cNvSpPr txBox="1"/>
          <p:nvPr/>
        </p:nvSpPr>
        <p:spPr>
          <a:xfrm>
            <a:off x="1094763" y="3658646"/>
            <a:ext cx="1338828" cy="369332"/>
          </a:xfrm>
          <a:prstGeom prst="rect">
            <a:avLst/>
          </a:prstGeom>
          <a:noFill/>
        </p:spPr>
        <p:txBody>
          <a:bodyPr wrap="none" rtlCol="0" anchor="ctr">
            <a:spAutoFit/>
          </a:bodyPr>
          <a:lstStyle/>
          <a:p>
            <a:pPr algn="ctr"/>
            <a:r>
              <a:rPr lang="ja-JP" altLang="en-US" b="1" dirty="0">
                <a:solidFill>
                  <a:schemeClr val="tx1">
                    <a:lumMod val="75000"/>
                    <a:lumOff val="25000"/>
                  </a:schemeClr>
                </a:solidFill>
                <a:latin typeface="Meiryo" panose="020B0604030504040204" pitchFamily="34" charset="-128"/>
                <a:ea typeface="Meiryo" panose="020B0604030504040204" pitchFamily="34" charset="-128"/>
              </a:rPr>
              <a:t>佐々木さん</a:t>
            </a:r>
            <a:endParaRPr kumimoji="1" lang="ja-JP" altLang="en-US" sz="11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29" name="直線矢印コネクタ 28">
            <a:extLst>
              <a:ext uri="{FF2B5EF4-FFF2-40B4-BE49-F238E27FC236}">
                <a16:creationId xmlns:a16="http://schemas.microsoft.com/office/drawing/2014/main" id="{BAC9A942-B273-5E45-BE3D-32B2C1F6584A}"/>
              </a:ext>
            </a:extLst>
          </p:cNvPr>
          <p:cNvCxnSpPr>
            <a:cxnSpLocks/>
            <a:stCxn id="19" idx="3"/>
          </p:cNvCxnSpPr>
          <p:nvPr/>
        </p:nvCxnSpPr>
        <p:spPr>
          <a:xfrm>
            <a:off x="2419688" y="1652576"/>
            <a:ext cx="2062382" cy="1"/>
          </a:xfrm>
          <a:prstGeom prst="straightConnector1">
            <a:avLst/>
          </a:prstGeom>
          <a:ln w="57150">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AE3D706C-6B12-0E49-A21F-8ACD92ACDA8F}"/>
              </a:ext>
            </a:extLst>
          </p:cNvPr>
          <p:cNvCxnSpPr>
            <a:cxnSpLocks/>
          </p:cNvCxnSpPr>
          <p:nvPr/>
        </p:nvCxnSpPr>
        <p:spPr>
          <a:xfrm>
            <a:off x="3669430" y="5084689"/>
            <a:ext cx="1999866" cy="0"/>
          </a:xfrm>
          <a:prstGeom prst="straightConnector1">
            <a:avLst/>
          </a:prstGeom>
          <a:ln w="57150">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a:extLst>
              <a:ext uri="{FF2B5EF4-FFF2-40B4-BE49-F238E27FC236}">
                <a16:creationId xmlns:a16="http://schemas.microsoft.com/office/drawing/2014/main" id="{56FCF416-F648-DF4B-9853-AF7DE3306873}"/>
              </a:ext>
            </a:extLst>
          </p:cNvPr>
          <p:cNvCxnSpPr>
            <a:cxnSpLocks/>
          </p:cNvCxnSpPr>
          <p:nvPr/>
        </p:nvCxnSpPr>
        <p:spPr>
          <a:xfrm flipV="1">
            <a:off x="1764177" y="2671962"/>
            <a:ext cx="0" cy="940518"/>
          </a:xfrm>
          <a:prstGeom prst="straightConnector1">
            <a:avLst/>
          </a:prstGeom>
          <a:ln w="57150">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a:extLst>
              <a:ext uri="{FF2B5EF4-FFF2-40B4-BE49-F238E27FC236}">
                <a16:creationId xmlns:a16="http://schemas.microsoft.com/office/drawing/2014/main" id="{5CD5A937-33E1-A546-86BE-0956AA0B8A2B}"/>
              </a:ext>
            </a:extLst>
          </p:cNvPr>
          <p:cNvCxnSpPr>
            <a:cxnSpLocks/>
          </p:cNvCxnSpPr>
          <p:nvPr/>
        </p:nvCxnSpPr>
        <p:spPr>
          <a:xfrm flipV="1">
            <a:off x="8245244" y="4239512"/>
            <a:ext cx="0" cy="940518"/>
          </a:xfrm>
          <a:prstGeom prst="straightConnector1">
            <a:avLst/>
          </a:prstGeom>
          <a:ln w="57150">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678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47829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66_GROW</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モデル</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 name="直線矢印コネクタ 2">
            <a:extLst>
              <a:ext uri="{FF2B5EF4-FFF2-40B4-BE49-F238E27FC236}">
                <a16:creationId xmlns:a16="http://schemas.microsoft.com/office/drawing/2014/main" id="{1399107E-5938-0A43-B87F-7056119ABE1B}"/>
              </a:ext>
            </a:extLst>
          </p:cNvPr>
          <p:cNvCxnSpPr>
            <a:cxnSpLocks/>
            <a:stCxn id="5" idx="0"/>
            <a:endCxn id="6" idx="2"/>
          </p:cNvCxnSpPr>
          <p:nvPr/>
        </p:nvCxnSpPr>
        <p:spPr>
          <a:xfrm flipV="1">
            <a:off x="1474588" y="1403423"/>
            <a:ext cx="0" cy="4369828"/>
          </a:xfrm>
          <a:prstGeom prst="straightConnector1">
            <a:avLst/>
          </a:prstGeom>
          <a:ln w="57150">
            <a:solidFill>
              <a:srgbClr val="E8805F"/>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1D5D8FB1-92E8-3640-8CF8-B9F3344187DC}"/>
              </a:ext>
            </a:extLst>
          </p:cNvPr>
          <p:cNvSpPr/>
          <p:nvPr/>
        </p:nvSpPr>
        <p:spPr>
          <a:xfrm>
            <a:off x="337288" y="5773251"/>
            <a:ext cx="2274599" cy="717001"/>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solidFill>
                  <a:schemeClr val="bg1"/>
                </a:solidFill>
                <a:latin typeface="Meiryo" panose="020B0604030504040204" pitchFamily="34" charset="-128"/>
                <a:ea typeface="Meiryo" panose="020B0604030504040204" pitchFamily="34" charset="-128"/>
              </a:rPr>
              <a:t>現状</a:t>
            </a:r>
            <a:endParaRPr kumimoji="1" lang="ja-JP" altLang="en-US" b="1" dirty="0">
              <a:solidFill>
                <a:schemeClr val="bg1"/>
              </a:solidFill>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29192E23-9B82-B24B-B1E3-A4B5F11CAEF2}"/>
              </a:ext>
            </a:extLst>
          </p:cNvPr>
          <p:cNvSpPr/>
          <p:nvPr/>
        </p:nvSpPr>
        <p:spPr>
          <a:xfrm>
            <a:off x="337288" y="686423"/>
            <a:ext cx="2274599" cy="717000"/>
          </a:xfrm>
          <a:prstGeom prst="rect">
            <a:avLst/>
          </a:prstGeom>
          <a:solidFill>
            <a:srgbClr val="E880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b="1" dirty="0">
                <a:solidFill>
                  <a:schemeClr val="bg1"/>
                </a:solidFill>
                <a:latin typeface="Meiryo" panose="020B0604030504040204" pitchFamily="34" charset="-128"/>
                <a:ea typeface="Meiryo" panose="020B0604030504040204" pitchFamily="34" charset="-128"/>
              </a:rPr>
              <a:t>ゴール</a:t>
            </a:r>
            <a:endParaRPr kumimoji="1" lang="ja-JP" altLang="en-US" b="1" dirty="0">
              <a:solidFill>
                <a:schemeClr val="bg1"/>
              </a:solidFill>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19ADF794-7B87-6F4D-845F-4A939CA94ADF}"/>
              </a:ext>
            </a:extLst>
          </p:cNvPr>
          <p:cNvSpPr/>
          <p:nvPr/>
        </p:nvSpPr>
        <p:spPr>
          <a:xfrm>
            <a:off x="337288" y="1858832"/>
            <a:ext cx="2274599" cy="34590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kumimoji="1" lang="ja-JP" altLang="en-US" sz="1600">
              <a:latin typeface="Meiryo" panose="020B0604030504040204" pitchFamily="34" charset="-128"/>
              <a:ea typeface="Meiryo" panose="020B0604030504040204" pitchFamily="34" charset="-128"/>
            </a:endParaRPr>
          </a:p>
        </p:txBody>
      </p:sp>
      <p:cxnSp>
        <p:nvCxnSpPr>
          <p:cNvPr id="8" name="直線コネクタ 7">
            <a:extLst>
              <a:ext uri="{FF2B5EF4-FFF2-40B4-BE49-F238E27FC236}">
                <a16:creationId xmlns:a16="http://schemas.microsoft.com/office/drawing/2014/main" id="{3DF5AD90-7AA3-AE48-A7CA-9D8C8C1AB1D3}"/>
              </a:ext>
            </a:extLst>
          </p:cNvPr>
          <p:cNvCxnSpPr>
            <a:cxnSpLocks/>
          </p:cNvCxnSpPr>
          <p:nvPr/>
        </p:nvCxnSpPr>
        <p:spPr>
          <a:xfrm>
            <a:off x="337288" y="1858835"/>
            <a:ext cx="0" cy="3459007"/>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EB9E0272-A530-A04A-B033-A52B10AF556F}"/>
              </a:ext>
            </a:extLst>
          </p:cNvPr>
          <p:cNvCxnSpPr>
            <a:cxnSpLocks/>
          </p:cNvCxnSpPr>
          <p:nvPr/>
        </p:nvCxnSpPr>
        <p:spPr>
          <a:xfrm>
            <a:off x="337289" y="1858835"/>
            <a:ext cx="2274598"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8DFEE2C6-5C1B-554A-AF64-1BA6A2F58645}"/>
              </a:ext>
            </a:extLst>
          </p:cNvPr>
          <p:cNvCxnSpPr>
            <a:cxnSpLocks/>
          </p:cNvCxnSpPr>
          <p:nvPr/>
        </p:nvCxnSpPr>
        <p:spPr>
          <a:xfrm>
            <a:off x="337289" y="5317842"/>
            <a:ext cx="2274598"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1" name="グループ化 10">
            <a:extLst>
              <a:ext uri="{FF2B5EF4-FFF2-40B4-BE49-F238E27FC236}">
                <a16:creationId xmlns:a16="http://schemas.microsoft.com/office/drawing/2014/main" id="{256BDC7C-D1FF-D24F-97D9-0942A1276A4A}"/>
              </a:ext>
            </a:extLst>
          </p:cNvPr>
          <p:cNvGrpSpPr/>
          <p:nvPr/>
        </p:nvGrpSpPr>
        <p:grpSpPr>
          <a:xfrm>
            <a:off x="2825764" y="686426"/>
            <a:ext cx="6745467" cy="1494198"/>
            <a:chOff x="2871900" y="882519"/>
            <a:chExt cx="6566805" cy="1638332"/>
          </a:xfrm>
        </p:grpSpPr>
        <p:cxnSp>
          <p:nvCxnSpPr>
            <p:cNvPr id="12" name="直線コネクタ 11">
              <a:extLst>
                <a:ext uri="{FF2B5EF4-FFF2-40B4-BE49-F238E27FC236}">
                  <a16:creationId xmlns:a16="http://schemas.microsoft.com/office/drawing/2014/main" id="{2C7AA669-1AB1-6546-A94B-4CC7778A1049}"/>
                </a:ext>
              </a:extLst>
            </p:cNvPr>
            <p:cNvCxnSpPr>
              <a:cxnSpLocks/>
            </p:cNvCxnSpPr>
            <p:nvPr/>
          </p:nvCxnSpPr>
          <p:spPr>
            <a:xfrm>
              <a:off x="9438705"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BE9A4EA3-677C-A740-B03E-A0C25BFB4946}"/>
                </a:ext>
              </a:extLst>
            </p:cNvPr>
            <p:cNvCxnSpPr>
              <a:cxnSpLocks/>
            </p:cNvCxnSpPr>
            <p:nvPr/>
          </p:nvCxnSpPr>
          <p:spPr>
            <a:xfrm>
              <a:off x="2871900"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14" name="直線コネクタ 13">
            <a:extLst>
              <a:ext uri="{FF2B5EF4-FFF2-40B4-BE49-F238E27FC236}">
                <a16:creationId xmlns:a16="http://schemas.microsoft.com/office/drawing/2014/main" id="{994A2A75-D65F-454B-AEAC-2060ED60A9B9}"/>
              </a:ext>
            </a:extLst>
          </p:cNvPr>
          <p:cNvCxnSpPr>
            <a:cxnSpLocks/>
          </p:cNvCxnSpPr>
          <p:nvPr/>
        </p:nvCxnSpPr>
        <p:spPr>
          <a:xfrm>
            <a:off x="2825765" y="686426"/>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5C5532CC-ED02-5D49-AB3F-592B8A359BB9}"/>
              </a:ext>
            </a:extLst>
          </p:cNvPr>
          <p:cNvCxnSpPr>
            <a:cxnSpLocks/>
          </p:cNvCxnSpPr>
          <p:nvPr/>
        </p:nvCxnSpPr>
        <p:spPr>
          <a:xfrm>
            <a:off x="2825764" y="218062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5AB04057-C11E-E547-B385-37B0F30B0AB6}"/>
              </a:ext>
            </a:extLst>
          </p:cNvPr>
          <p:cNvSpPr txBox="1"/>
          <p:nvPr/>
        </p:nvSpPr>
        <p:spPr>
          <a:xfrm>
            <a:off x="2862360" y="725760"/>
            <a:ext cx="1762021" cy="346249"/>
          </a:xfrm>
          <a:prstGeom prst="rect">
            <a:avLst/>
          </a:prstGeom>
          <a:noFill/>
        </p:spPr>
        <p:txBody>
          <a:bodyPr wrap="none" rtlCol="0" anchor="t">
            <a:spAutoFit/>
          </a:bodyPr>
          <a:lstStyle/>
          <a:p>
            <a:pPr>
              <a:lnSpc>
                <a:spcPct val="150000"/>
              </a:lnSpc>
            </a:pPr>
            <a:r>
              <a:rPr kumimoji="1" lang="ja-JP" altLang="en-US" sz="1200" b="1" dirty="0">
                <a:solidFill>
                  <a:srgbClr val="404040"/>
                </a:solidFill>
                <a:latin typeface="Meiryo" panose="020B0604030504040204" pitchFamily="34" charset="-128"/>
                <a:ea typeface="Meiryo" panose="020B0604030504040204" pitchFamily="34" charset="-128"/>
                <a:cs typeface="メイリオ"/>
              </a:rPr>
              <a:t>目標</a:t>
            </a:r>
            <a:r>
              <a:rPr lang="ja-JP" altLang="en-US" sz="1100" dirty="0">
                <a:solidFill>
                  <a:srgbClr val="404040"/>
                </a:solidFill>
                <a:latin typeface="Meiryo" panose="020B0604030504040204" pitchFamily="34" charset="-128"/>
                <a:ea typeface="Meiryo" panose="020B0604030504040204" pitchFamily="34" charset="-128"/>
                <a:cs typeface="メイリオ"/>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目指す姿や状態）</a:t>
            </a:r>
          </a:p>
        </p:txBody>
      </p:sp>
      <p:grpSp>
        <p:nvGrpSpPr>
          <p:cNvPr id="17" name="グループ化 16">
            <a:extLst>
              <a:ext uri="{FF2B5EF4-FFF2-40B4-BE49-F238E27FC236}">
                <a16:creationId xmlns:a16="http://schemas.microsoft.com/office/drawing/2014/main" id="{72D91F08-C369-4B40-9575-DFB2AAA32C58}"/>
              </a:ext>
            </a:extLst>
          </p:cNvPr>
          <p:cNvGrpSpPr/>
          <p:nvPr/>
        </p:nvGrpSpPr>
        <p:grpSpPr>
          <a:xfrm>
            <a:off x="2825761" y="4996054"/>
            <a:ext cx="6745467" cy="1494198"/>
            <a:chOff x="2871900" y="882519"/>
            <a:chExt cx="6566805" cy="1638332"/>
          </a:xfrm>
        </p:grpSpPr>
        <p:cxnSp>
          <p:nvCxnSpPr>
            <p:cNvPr id="18" name="直線コネクタ 17">
              <a:extLst>
                <a:ext uri="{FF2B5EF4-FFF2-40B4-BE49-F238E27FC236}">
                  <a16:creationId xmlns:a16="http://schemas.microsoft.com/office/drawing/2014/main" id="{E2C6843E-DEB3-C842-803D-F4D23AB15DD6}"/>
                </a:ext>
              </a:extLst>
            </p:cNvPr>
            <p:cNvCxnSpPr>
              <a:cxnSpLocks/>
            </p:cNvCxnSpPr>
            <p:nvPr/>
          </p:nvCxnSpPr>
          <p:spPr>
            <a:xfrm>
              <a:off x="9438705"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51402AD6-D9F7-3740-9BF5-C5883051D8F8}"/>
                </a:ext>
              </a:extLst>
            </p:cNvPr>
            <p:cNvCxnSpPr>
              <a:cxnSpLocks/>
            </p:cNvCxnSpPr>
            <p:nvPr/>
          </p:nvCxnSpPr>
          <p:spPr>
            <a:xfrm>
              <a:off x="2871900" y="882519"/>
              <a:ext cx="0" cy="1638332"/>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20" name="直線コネクタ 19">
            <a:extLst>
              <a:ext uri="{FF2B5EF4-FFF2-40B4-BE49-F238E27FC236}">
                <a16:creationId xmlns:a16="http://schemas.microsoft.com/office/drawing/2014/main" id="{41A068A4-A821-2F40-99CC-59A3B03EEF9B}"/>
              </a:ext>
            </a:extLst>
          </p:cNvPr>
          <p:cNvCxnSpPr>
            <a:cxnSpLocks/>
          </p:cNvCxnSpPr>
          <p:nvPr/>
        </p:nvCxnSpPr>
        <p:spPr>
          <a:xfrm>
            <a:off x="2825762" y="499605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3888F6DF-E6B0-AD43-998B-B5083FAD1380}"/>
              </a:ext>
            </a:extLst>
          </p:cNvPr>
          <p:cNvCxnSpPr>
            <a:cxnSpLocks/>
          </p:cNvCxnSpPr>
          <p:nvPr/>
        </p:nvCxnSpPr>
        <p:spPr>
          <a:xfrm>
            <a:off x="2825761" y="6490252"/>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B67E1F05-58CD-9F49-B201-26CF646335BB}"/>
              </a:ext>
            </a:extLst>
          </p:cNvPr>
          <p:cNvCxnSpPr>
            <a:cxnSpLocks/>
          </p:cNvCxnSpPr>
          <p:nvPr/>
        </p:nvCxnSpPr>
        <p:spPr>
          <a:xfrm>
            <a:off x="2611887" y="1858836"/>
            <a:ext cx="0" cy="3459007"/>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04E5D023-3E04-2B4B-9448-6301941EA9CF}"/>
              </a:ext>
            </a:extLst>
          </p:cNvPr>
          <p:cNvCxnSpPr>
            <a:cxnSpLocks/>
          </p:cNvCxnSpPr>
          <p:nvPr/>
        </p:nvCxnSpPr>
        <p:spPr>
          <a:xfrm>
            <a:off x="9571225" y="2402095"/>
            <a:ext cx="0" cy="2357868"/>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498A1999-C327-1941-9CBB-6802641553EF}"/>
              </a:ext>
            </a:extLst>
          </p:cNvPr>
          <p:cNvCxnSpPr>
            <a:cxnSpLocks/>
          </p:cNvCxnSpPr>
          <p:nvPr/>
        </p:nvCxnSpPr>
        <p:spPr>
          <a:xfrm>
            <a:off x="2825758" y="2402095"/>
            <a:ext cx="0" cy="2357868"/>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3F28DC50-AA51-E74E-BF99-E2607B6E790F}"/>
              </a:ext>
            </a:extLst>
          </p:cNvPr>
          <p:cNvCxnSpPr>
            <a:cxnSpLocks/>
          </p:cNvCxnSpPr>
          <p:nvPr/>
        </p:nvCxnSpPr>
        <p:spPr>
          <a:xfrm>
            <a:off x="2825759" y="2402095"/>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CD434337-3C3A-424C-AD9B-DAC2D37DFCF2}"/>
              </a:ext>
            </a:extLst>
          </p:cNvPr>
          <p:cNvCxnSpPr>
            <a:cxnSpLocks/>
          </p:cNvCxnSpPr>
          <p:nvPr/>
        </p:nvCxnSpPr>
        <p:spPr>
          <a:xfrm>
            <a:off x="2825758" y="4759964"/>
            <a:ext cx="6745464" cy="0"/>
          </a:xfrm>
          <a:prstGeom prst="line">
            <a:avLst/>
          </a:prstGeom>
          <a:ln w="12700" cmpd="sng">
            <a:solidFill>
              <a:schemeClr val="tx1">
                <a:lumMod val="85000"/>
                <a:lumOff val="15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E14A28D0-BAC6-1544-A0C0-92DF7248B8B0}"/>
              </a:ext>
            </a:extLst>
          </p:cNvPr>
          <p:cNvSpPr txBox="1"/>
          <p:nvPr/>
        </p:nvSpPr>
        <p:spPr>
          <a:xfrm>
            <a:off x="2862353" y="2441429"/>
            <a:ext cx="1774845"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選択肢</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選択肢の創出）</a:t>
            </a:r>
          </a:p>
        </p:txBody>
      </p:sp>
      <p:sp>
        <p:nvSpPr>
          <p:cNvPr id="28" name="テキスト ボックス 27">
            <a:extLst>
              <a:ext uri="{FF2B5EF4-FFF2-40B4-BE49-F238E27FC236}">
                <a16:creationId xmlns:a16="http://schemas.microsoft.com/office/drawing/2014/main" id="{F43A3AC1-6125-1440-AC1D-615ED5C8CB77}"/>
              </a:ext>
            </a:extLst>
          </p:cNvPr>
          <p:cNvSpPr txBox="1"/>
          <p:nvPr/>
        </p:nvSpPr>
        <p:spPr>
          <a:xfrm>
            <a:off x="2862356" y="5035388"/>
            <a:ext cx="1479892"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現状</a:t>
            </a:r>
            <a:r>
              <a:rPr kumimoji="1" lang="ja-JP" altLang="en-US" sz="1100" dirty="0">
                <a:solidFill>
                  <a:srgbClr val="404040"/>
                </a:solidFill>
                <a:latin typeface="Meiryo" panose="020B0604030504040204" pitchFamily="34" charset="-128"/>
                <a:ea typeface="Meiryo" panose="020B0604030504040204" pitchFamily="34" charset="-128"/>
                <a:cs typeface="メイリオ"/>
              </a:rPr>
              <a:t>（現在の状況）</a:t>
            </a:r>
          </a:p>
        </p:txBody>
      </p:sp>
      <p:cxnSp>
        <p:nvCxnSpPr>
          <p:cNvPr id="29" name="直線コネクタ 28">
            <a:extLst>
              <a:ext uri="{FF2B5EF4-FFF2-40B4-BE49-F238E27FC236}">
                <a16:creationId xmlns:a16="http://schemas.microsoft.com/office/drawing/2014/main" id="{7F0E801B-86B8-B948-B8B4-DC94FF07B19D}"/>
              </a:ext>
            </a:extLst>
          </p:cNvPr>
          <p:cNvCxnSpPr>
            <a:cxnSpLocks/>
          </p:cNvCxnSpPr>
          <p:nvPr/>
        </p:nvCxnSpPr>
        <p:spPr>
          <a:xfrm>
            <a:off x="6216945" y="4996054"/>
            <a:ext cx="0" cy="1494198"/>
          </a:xfrm>
          <a:prstGeom prst="line">
            <a:avLst/>
          </a:prstGeom>
          <a:ln w="12700" cmpd="sng">
            <a:solidFill>
              <a:schemeClr val="tx1">
                <a:lumMod val="85000"/>
                <a:lumOff val="1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F48383F0-A0A1-B043-88CD-9F18822E0096}"/>
              </a:ext>
            </a:extLst>
          </p:cNvPr>
          <p:cNvSpPr txBox="1"/>
          <p:nvPr/>
        </p:nvSpPr>
        <p:spPr>
          <a:xfrm>
            <a:off x="6253539" y="5035388"/>
            <a:ext cx="1762021" cy="369332"/>
          </a:xfrm>
          <a:prstGeom prst="rect">
            <a:avLst/>
          </a:prstGeom>
          <a:noFill/>
        </p:spPr>
        <p:txBody>
          <a:bodyPr wrap="none" rtlCol="0" anchor="t">
            <a:spAutoFit/>
          </a:bodyPr>
          <a:lstStyle/>
          <a:p>
            <a:pPr>
              <a:lnSpc>
                <a:spcPct val="150000"/>
              </a:lnSpc>
            </a:pPr>
            <a:r>
              <a:rPr kumimoji="1" lang="ja-JP" altLang="en-US" sz="1200" b="1" dirty="0">
                <a:solidFill>
                  <a:srgbClr val="404040"/>
                </a:solidFill>
                <a:latin typeface="Meiryo" panose="020B0604030504040204" pitchFamily="34" charset="-128"/>
                <a:ea typeface="Meiryo" panose="020B0604030504040204" pitchFamily="34" charset="-128"/>
                <a:cs typeface="メイリオ"/>
              </a:rPr>
              <a:t>資源</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持っている資源）</a:t>
            </a:r>
          </a:p>
        </p:txBody>
      </p:sp>
      <p:sp>
        <p:nvSpPr>
          <p:cNvPr id="31" name="テキスト ボックス 30">
            <a:extLst>
              <a:ext uri="{FF2B5EF4-FFF2-40B4-BE49-F238E27FC236}">
                <a16:creationId xmlns:a16="http://schemas.microsoft.com/office/drawing/2014/main" id="{2B417837-E380-EC4D-A003-A2D82564BDDC}"/>
              </a:ext>
            </a:extLst>
          </p:cNvPr>
          <p:cNvSpPr txBox="1"/>
          <p:nvPr/>
        </p:nvSpPr>
        <p:spPr>
          <a:xfrm>
            <a:off x="373882" y="1898166"/>
            <a:ext cx="2173298" cy="600164"/>
          </a:xfrm>
          <a:prstGeom prst="rect">
            <a:avLst/>
          </a:prstGeom>
          <a:noFill/>
        </p:spPr>
        <p:txBody>
          <a:bodyPr wrap="squar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ギャップ</a:t>
            </a:r>
            <a:endParaRPr lang="en-US" altLang="ja-JP" sz="1200" b="1" dirty="0">
              <a:solidFill>
                <a:srgbClr val="404040"/>
              </a:solidFill>
              <a:latin typeface="Meiryo" panose="020B0604030504040204" pitchFamily="34" charset="-128"/>
              <a:ea typeface="Meiryo" panose="020B0604030504040204" pitchFamily="34" charset="-128"/>
              <a:cs typeface="メイリオ"/>
            </a:endParaRPr>
          </a:p>
          <a:p>
            <a:pPr>
              <a:lnSpc>
                <a:spcPct val="150000"/>
              </a:lnSpc>
            </a:pPr>
            <a:r>
              <a:rPr kumimoji="1" lang="en-US" altLang="ja-JP" sz="1000" dirty="0">
                <a:solidFill>
                  <a:srgbClr val="404040"/>
                </a:solidFill>
                <a:latin typeface="Meiryo" panose="020B0604030504040204" pitchFamily="34" charset="-128"/>
                <a:ea typeface="Meiryo" panose="020B0604030504040204" pitchFamily="34" charset="-128"/>
                <a:cs typeface="メイリオ"/>
              </a:rPr>
              <a:t>※</a:t>
            </a:r>
            <a:r>
              <a:rPr kumimoji="1" lang="ja-JP" altLang="en-US" sz="1000" dirty="0">
                <a:solidFill>
                  <a:srgbClr val="404040"/>
                </a:solidFill>
                <a:latin typeface="Meiryo" panose="020B0604030504040204" pitchFamily="34" charset="-128"/>
                <a:ea typeface="Meiryo" panose="020B0604030504040204" pitchFamily="34" charset="-128"/>
                <a:cs typeface="メイリオ"/>
              </a:rPr>
              <a:t>目標と現状のギャップ</a:t>
            </a:r>
          </a:p>
        </p:txBody>
      </p:sp>
      <p:cxnSp>
        <p:nvCxnSpPr>
          <p:cNvPr id="32" name="直線コネクタ 31">
            <a:extLst>
              <a:ext uri="{FF2B5EF4-FFF2-40B4-BE49-F238E27FC236}">
                <a16:creationId xmlns:a16="http://schemas.microsoft.com/office/drawing/2014/main" id="{63C4C468-50B6-1443-890C-F18A8F772F56}"/>
              </a:ext>
            </a:extLst>
          </p:cNvPr>
          <p:cNvCxnSpPr>
            <a:cxnSpLocks/>
          </p:cNvCxnSpPr>
          <p:nvPr/>
        </p:nvCxnSpPr>
        <p:spPr>
          <a:xfrm>
            <a:off x="6216945" y="2402094"/>
            <a:ext cx="0" cy="2357869"/>
          </a:xfrm>
          <a:prstGeom prst="line">
            <a:avLst/>
          </a:prstGeom>
          <a:ln w="12700" cmpd="sng">
            <a:solidFill>
              <a:schemeClr val="tx1">
                <a:lumMod val="85000"/>
                <a:lumOff val="15000"/>
              </a:schemeClr>
            </a:solidFill>
            <a:prstDash val="sys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0E15FD43-8692-1D4A-A2BD-FFDB453D52E9}"/>
              </a:ext>
            </a:extLst>
          </p:cNvPr>
          <p:cNvSpPr txBox="1"/>
          <p:nvPr/>
        </p:nvSpPr>
        <p:spPr>
          <a:xfrm>
            <a:off x="6253539" y="2441428"/>
            <a:ext cx="2892138" cy="369332"/>
          </a:xfrm>
          <a:prstGeom prst="rect">
            <a:avLst/>
          </a:prstGeom>
          <a:noFill/>
        </p:spPr>
        <p:txBody>
          <a:bodyPr wrap="none" rtlCol="0" anchor="t">
            <a:spAutoFit/>
          </a:bodyPr>
          <a:lstStyle/>
          <a:p>
            <a:pPr>
              <a:lnSpc>
                <a:spcPct val="150000"/>
              </a:lnSpc>
            </a:pPr>
            <a:r>
              <a:rPr lang="ja-JP" altLang="en-US" sz="1200" b="1" dirty="0">
                <a:solidFill>
                  <a:srgbClr val="404040"/>
                </a:solidFill>
                <a:latin typeface="Meiryo" panose="020B0604030504040204" pitchFamily="34" charset="-128"/>
                <a:ea typeface="Meiryo" panose="020B0604030504040204" pitchFamily="34" charset="-128"/>
                <a:cs typeface="メイリオ"/>
              </a:rPr>
              <a:t>意思</a:t>
            </a:r>
            <a:r>
              <a:rPr lang="en-US" altLang="ja-JP" sz="1200" b="1" dirty="0">
                <a:solidFill>
                  <a:srgbClr val="404040"/>
                </a:solidFill>
                <a:latin typeface="Meiryo" panose="020B0604030504040204" pitchFamily="34" charset="-128"/>
                <a:ea typeface="Meiryo" panose="020B0604030504040204" pitchFamily="34" charset="-128"/>
                <a:cs typeface="メイリオ"/>
              </a:rPr>
              <a:t>/</a:t>
            </a:r>
            <a:r>
              <a:rPr lang="ja-JP" altLang="en-US" sz="1200" b="1" dirty="0">
                <a:solidFill>
                  <a:srgbClr val="404040"/>
                </a:solidFill>
                <a:latin typeface="Meiryo" panose="020B0604030504040204" pitchFamily="34" charset="-128"/>
                <a:ea typeface="Meiryo" panose="020B0604030504040204" pitchFamily="34" charset="-128"/>
                <a:cs typeface="メイリオ"/>
              </a:rPr>
              <a:t>行動計画</a:t>
            </a:r>
            <a:r>
              <a:rPr kumimoji="1" lang="ja-JP" altLang="en-US" sz="1100" dirty="0">
                <a:solidFill>
                  <a:srgbClr val="404040"/>
                </a:solidFill>
                <a:latin typeface="Meiryo" panose="020B0604030504040204" pitchFamily="34" charset="-128"/>
                <a:ea typeface="Meiryo" panose="020B0604030504040204" pitchFamily="34" charset="-128"/>
                <a:cs typeface="メイリオ"/>
                <a:sym typeface="Wingdings" pitchFamily="2" charset="2"/>
              </a:rPr>
              <a:t>（</a:t>
            </a:r>
            <a:r>
              <a:rPr kumimoji="1" lang="ja-JP" altLang="en-US" sz="1100" dirty="0">
                <a:solidFill>
                  <a:srgbClr val="404040"/>
                </a:solidFill>
                <a:latin typeface="Meiryo" panose="020B0604030504040204" pitchFamily="34" charset="-128"/>
                <a:ea typeface="Meiryo" panose="020B0604030504040204" pitchFamily="34" charset="-128"/>
                <a:cs typeface="メイリオ"/>
              </a:rPr>
              <a:t>意思の確認と行動計画）</a:t>
            </a:r>
          </a:p>
        </p:txBody>
      </p:sp>
      <p:cxnSp>
        <p:nvCxnSpPr>
          <p:cNvPr id="34" name="直線コネクタ 33">
            <a:extLst>
              <a:ext uri="{FF2B5EF4-FFF2-40B4-BE49-F238E27FC236}">
                <a16:creationId xmlns:a16="http://schemas.microsoft.com/office/drawing/2014/main" id="{E104499F-8FAB-2042-9E15-22DBCF88EDBE}"/>
              </a:ext>
            </a:extLst>
          </p:cNvPr>
          <p:cNvCxnSpPr>
            <a:cxnSpLocks/>
            <a:endCxn id="5" idx="3"/>
          </p:cNvCxnSpPr>
          <p:nvPr/>
        </p:nvCxnSpPr>
        <p:spPr>
          <a:xfrm flipH="1">
            <a:off x="2611887" y="6131751"/>
            <a:ext cx="213868" cy="0"/>
          </a:xfrm>
          <a:prstGeom prst="line">
            <a:avLst/>
          </a:prstGeom>
          <a:ln w="12700" cmpd="sng">
            <a:solidFill>
              <a:srgbClr val="E8805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67ECAEDD-6B15-2D43-830E-11F02BA02D99}"/>
              </a:ext>
            </a:extLst>
          </p:cNvPr>
          <p:cNvCxnSpPr>
            <a:cxnSpLocks/>
          </p:cNvCxnSpPr>
          <p:nvPr/>
        </p:nvCxnSpPr>
        <p:spPr>
          <a:xfrm flipH="1">
            <a:off x="2611887" y="1044923"/>
            <a:ext cx="213868" cy="0"/>
          </a:xfrm>
          <a:prstGeom prst="line">
            <a:avLst/>
          </a:prstGeom>
          <a:ln w="12700" cmpd="sng">
            <a:solidFill>
              <a:srgbClr val="E8805F"/>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a:extLst>
              <a:ext uri="{FF2B5EF4-FFF2-40B4-BE49-F238E27FC236}">
                <a16:creationId xmlns:a16="http://schemas.microsoft.com/office/drawing/2014/main" id="{51278D39-1E74-384B-BFF4-E263D78A21E8}"/>
              </a:ext>
            </a:extLst>
          </p:cNvPr>
          <p:cNvSpPr txBox="1"/>
          <p:nvPr/>
        </p:nvSpPr>
        <p:spPr>
          <a:xfrm>
            <a:off x="422800" y="2572441"/>
            <a:ext cx="2103577" cy="147732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グラフィックデザインの業務管理でも手いっぱい</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ゼロから考えて生み出した経験が少なく、コンセプトを考える能力が不足</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18575417-8521-734F-8B2A-0DB3070576CF}"/>
              </a:ext>
            </a:extLst>
          </p:cNvPr>
          <p:cNvSpPr txBox="1"/>
          <p:nvPr/>
        </p:nvSpPr>
        <p:spPr>
          <a:xfrm>
            <a:off x="2923616" y="1042563"/>
            <a:ext cx="6342447" cy="64633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年後にはディレクション業務に携わる（自分もバリバリ手を動かすタイプ）</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自分の作品のポートフォリオを持つ</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18D2A04F-6E4A-4843-B4C8-62AC51488CCA}"/>
              </a:ext>
            </a:extLst>
          </p:cNvPr>
          <p:cNvSpPr txBox="1"/>
          <p:nvPr/>
        </p:nvSpPr>
        <p:spPr>
          <a:xfrm>
            <a:off x="2923610" y="2776175"/>
            <a:ext cx="3178323" cy="12003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担当クライアントの業務で実績を上げ、ディレクションから参加できるように</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社内のコンテンストで優勝して知名度をあげ、ディレクションチームに入る</a:t>
            </a:r>
          </a:p>
        </p:txBody>
      </p:sp>
      <p:sp>
        <p:nvSpPr>
          <p:cNvPr id="39" name="テキスト ボックス 38">
            <a:extLst>
              <a:ext uri="{FF2B5EF4-FFF2-40B4-BE49-F238E27FC236}">
                <a16:creationId xmlns:a16="http://schemas.microsoft.com/office/drawing/2014/main" id="{52F20C5A-5FF9-FD4F-8B82-EBB28C4E9963}"/>
              </a:ext>
            </a:extLst>
          </p:cNvPr>
          <p:cNvSpPr txBox="1"/>
          <p:nvPr/>
        </p:nvSpPr>
        <p:spPr>
          <a:xfrm>
            <a:off x="2923613" y="5362032"/>
            <a:ext cx="3178323" cy="64633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ほぼグラフィックデザインの制作のみ</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基本的なデザインを極めている段階</a:t>
            </a:r>
          </a:p>
        </p:txBody>
      </p:sp>
      <p:sp>
        <p:nvSpPr>
          <p:cNvPr id="40" name="テキスト ボックス 39">
            <a:extLst>
              <a:ext uri="{FF2B5EF4-FFF2-40B4-BE49-F238E27FC236}">
                <a16:creationId xmlns:a16="http://schemas.microsoft.com/office/drawing/2014/main" id="{F6A99309-82F7-F34C-A074-FEC5012A6E75}"/>
              </a:ext>
            </a:extLst>
          </p:cNvPr>
          <p:cNvSpPr txBox="1"/>
          <p:nvPr/>
        </p:nvSpPr>
        <p:spPr>
          <a:xfrm>
            <a:off x="6314795" y="2776175"/>
            <a:ext cx="3178323" cy="12003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週</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回、作品をポートフォリオに投稿</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年末の社内コンテンストで優勝する</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専門外のデザインを覚える（毎月</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3</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冊以上の本を読む）</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1" name="テキスト ボックス 40">
            <a:extLst>
              <a:ext uri="{FF2B5EF4-FFF2-40B4-BE49-F238E27FC236}">
                <a16:creationId xmlns:a16="http://schemas.microsoft.com/office/drawing/2014/main" id="{25664E85-37E3-5A42-BDC5-28978B7EA6AA}"/>
              </a:ext>
            </a:extLst>
          </p:cNvPr>
          <p:cNvSpPr txBox="1"/>
          <p:nvPr/>
        </p:nvSpPr>
        <p:spPr>
          <a:xfrm>
            <a:off x="6314795" y="5362032"/>
            <a:ext cx="3178323" cy="92333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多彩なデザイナーとの良好なつながり</a:t>
            </a:r>
            <a:endParaRPr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rPr>
              <a:t>グラフィックデザインスキル</a:t>
            </a:r>
            <a:endParaRPr kumimoji="1" lang="en-US" altLang="ja-JP" sz="1200" dirty="0">
              <a:solidFill>
                <a:schemeClr val="tx1">
                  <a:lumMod val="75000"/>
                  <a:lumOff val="25000"/>
                </a:schemeClr>
              </a:solidFill>
              <a:latin typeface="Meiryo" panose="020B0604030504040204" pitchFamily="34" charset="-128"/>
              <a:ea typeface="Meiryo" panose="020B0604030504040204" pitchFamily="34" charset="-128"/>
            </a:endParaRPr>
          </a:p>
          <a:p>
            <a:pPr marL="171450" indent="-171450">
              <a:lnSpc>
                <a:spcPct val="150000"/>
              </a:lnSpc>
              <a:buFont typeface="Arial" panose="020B0604020202020204" pitchFamily="34" charset="0"/>
              <a:buChar char="•"/>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毎週日曜は時間に余裕がある</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25251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2354F6F3-1902-724D-971C-527002EE1C8D}"/>
              </a:ext>
            </a:extLst>
          </p:cNvPr>
          <p:cNvSpPr/>
          <p:nvPr/>
        </p:nvSpPr>
        <p:spPr>
          <a:xfrm>
            <a:off x="348851" y="686423"/>
            <a:ext cx="921986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5973612A-87E8-F44C-938C-29D7F66E67C5}"/>
              </a:ext>
            </a:extLst>
          </p:cNvPr>
          <p:cNvSpPr txBox="1"/>
          <p:nvPr/>
        </p:nvSpPr>
        <p:spPr>
          <a:xfrm>
            <a:off x="441854" y="783081"/>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ターゲット</a:t>
            </a:r>
          </a:p>
        </p:txBody>
      </p:sp>
      <p:cxnSp>
        <p:nvCxnSpPr>
          <p:cNvPr id="7" name="直線コネクタ 6">
            <a:extLst>
              <a:ext uri="{FF2B5EF4-FFF2-40B4-BE49-F238E27FC236}">
                <a16:creationId xmlns:a16="http://schemas.microsoft.com/office/drawing/2014/main" id="{D1ECE3CB-D976-9D4D-BC07-197BEE092908}"/>
              </a:ext>
            </a:extLst>
          </p:cNvPr>
          <p:cNvCxnSpPr>
            <a:cxnSpLocks/>
          </p:cNvCxnSpPr>
          <p:nvPr/>
        </p:nvCxnSpPr>
        <p:spPr>
          <a:xfrm>
            <a:off x="337288" y="2137381"/>
            <a:ext cx="392953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7FEFAA29-7138-9D48-BF10-A2476AE9AA85}"/>
              </a:ext>
            </a:extLst>
          </p:cNvPr>
          <p:cNvCxnSpPr/>
          <p:nvPr/>
        </p:nvCxnSpPr>
        <p:spPr>
          <a:xfrm>
            <a:off x="4266827" y="686424"/>
            <a:ext cx="0" cy="5803829"/>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E88F9D98-4F44-3D49-9859-D2C979F85771}"/>
              </a:ext>
            </a:extLst>
          </p:cNvPr>
          <p:cNvSpPr txBox="1"/>
          <p:nvPr/>
        </p:nvSpPr>
        <p:spPr>
          <a:xfrm>
            <a:off x="441854" y="2234039"/>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コンセプト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2" name="テキスト ボックス 11">
            <a:extLst>
              <a:ext uri="{FF2B5EF4-FFF2-40B4-BE49-F238E27FC236}">
                <a16:creationId xmlns:a16="http://schemas.microsoft.com/office/drawing/2014/main" id="{A26719C6-7AC0-804A-B119-7BE9462D476D}"/>
              </a:ext>
            </a:extLst>
          </p:cNvPr>
          <p:cNvSpPr txBox="1"/>
          <p:nvPr/>
        </p:nvSpPr>
        <p:spPr>
          <a:xfrm>
            <a:off x="441855" y="3684997"/>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訴求ポイント</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13" name="テキスト ボックス 12">
            <a:extLst>
              <a:ext uri="{FF2B5EF4-FFF2-40B4-BE49-F238E27FC236}">
                <a16:creationId xmlns:a16="http://schemas.microsoft.com/office/drawing/2014/main" id="{CD4E5D0E-5D08-E049-A736-C2D791886774}"/>
              </a:ext>
            </a:extLst>
          </p:cNvPr>
          <p:cNvSpPr txBox="1"/>
          <p:nvPr/>
        </p:nvSpPr>
        <p:spPr>
          <a:xfrm>
            <a:off x="441855" y="5135954"/>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戦略上の目的</a:t>
            </a:r>
            <a:r>
              <a:rPr lang="en-US" altLang="ja-JP"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a:t>
            </a:r>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目標</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4" name="直線コネクタ 13">
            <a:extLst>
              <a:ext uri="{FF2B5EF4-FFF2-40B4-BE49-F238E27FC236}">
                <a16:creationId xmlns:a16="http://schemas.microsoft.com/office/drawing/2014/main" id="{BF37F441-33DB-544A-9E31-BF13B7B2848A}"/>
              </a:ext>
            </a:extLst>
          </p:cNvPr>
          <p:cNvCxnSpPr>
            <a:cxnSpLocks/>
          </p:cNvCxnSpPr>
          <p:nvPr/>
        </p:nvCxnSpPr>
        <p:spPr>
          <a:xfrm>
            <a:off x="348854" y="3588339"/>
            <a:ext cx="921985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EEA8151E-C0C8-7043-B95E-20BB3D39CBE6}"/>
              </a:ext>
            </a:extLst>
          </p:cNvPr>
          <p:cNvCxnSpPr>
            <a:cxnSpLocks/>
          </p:cNvCxnSpPr>
          <p:nvPr/>
        </p:nvCxnSpPr>
        <p:spPr>
          <a:xfrm>
            <a:off x="348852" y="5039296"/>
            <a:ext cx="921986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a:extLst>
              <a:ext uri="{FF2B5EF4-FFF2-40B4-BE49-F238E27FC236}">
                <a16:creationId xmlns:a16="http://schemas.microsoft.com/office/drawing/2014/main" id="{6A861529-881E-7648-AAE8-889B12813483}"/>
              </a:ext>
            </a:extLst>
          </p:cNvPr>
          <p:cNvSpPr txBox="1"/>
          <p:nvPr/>
        </p:nvSpPr>
        <p:spPr>
          <a:xfrm>
            <a:off x="4378600" y="777540"/>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商品スケッチ</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cxnSp>
        <p:nvCxnSpPr>
          <p:cNvPr id="17" name="直線コネクタ 16">
            <a:extLst>
              <a:ext uri="{FF2B5EF4-FFF2-40B4-BE49-F238E27FC236}">
                <a16:creationId xmlns:a16="http://schemas.microsoft.com/office/drawing/2014/main" id="{5B0319CB-CE65-0741-89AF-697D5A3FA27A}"/>
              </a:ext>
            </a:extLst>
          </p:cNvPr>
          <p:cNvCxnSpPr>
            <a:cxnSpLocks/>
          </p:cNvCxnSpPr>
          <p:nvPr/>
        </p:nvCxnSpPr>
        <p:spPr>
          <a:xfrm>
            <a:off x="6917770" y="3588337"/>
            <a:ext cx="0" cy="2901916"/>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F26A0943-BFCC-AA45-AB31-577A4C392676}"/>
              </a:ext>
            </a:extLst>
          </p:cNvPr>
          <p:cNvSpPr txBox="1"/>
          <p:nvPr/>
        </p:nvSpPr>
        <p:spPr>
          <a:xfrm>
            <a:off x="4378600" y="3684996"/>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製品</a:t>
            </a:r>
          </a:p>
        </p:txBody>
      </p:sp>
      <p:sp>
        <p:nvSpPr>
          <p:cNvPr id="19" name="テキスト ボックス 18">
            <a:extLst>
              <a:ext uri="{FF2B5EF4-FFF2-40B4-BE49-F238E27FC236}">
                <a16:creationId xmlns:a16="http://schemas.microsoft.com/office/drawing/2014/main" id="{A1908DE7-1F27-AE42-A157-82969D0DAB25}"/>
              </a:ext>
            </a:extLst>
          </p:cNvPr>
          <p:cNvSpPr txBox="1"/>
          <p:nvPr/>
        </p:nvSpPr>
        <p:spPr>
          <a:xfrm>
            <a:off x="7010405" y="3679453"/>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価格</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0" name="テキスト ボックス 19">
            <a:extLst>
              <a:ext uri="{FF2B5EF4-FFF2-40B4-BE49-F238E27FC236}">
                <a16:creationId xmlns:a16="http://schemas.microsoft.com/office/drawing/2014/main" id="{E826298B-25AC-3E42-9071-E6AA0F9498AE}"/>
              </a:ext>
            </a:extLst>
          </p:cNvPr>
          <p:cNvSpPr txBox="1"/>
          <p:nvPr/>
        </p:nvSpPr>
        <p:spPr>
          <a:xfrm>
            <a:off x="4378600" y="5145440"/>
            <a:ext cx="1315129" cy="246221"/>
          </a:xfrm>
          <a:prstGeom prst="rect">
            <a:avLst/>
          </a:prstGeom>
          <a:noFill/>
        </p:spPr>
        <p:txBody>
          <a:bodyPr wrap="square" rtlCol="0" anchor="t">
            <a:spAutoFit/>
          </a:bodyPr>
          <a:lstStyle/>
          <a:p>
            <a:r>
              <a:rPr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流通</a:t>
            </a:r>
            <a:endPar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21" name="テキスト ボックス 20">
            <a:extLst>
              <a:ext uri="{FF2B5EF4-FFF2-40B4-BE49-F238E27FC236}">
                <a16:creationId xmlns:a16="http://schemas.microsoft.com/office/drawing/2014/main" id="{3C8840F8-54A3-A041-89C8-14A2C4DEF9E8}"/>
              </a:ext>
            </a:extLst>
          </p:cNvPr>
          <p:cNvSpPr txBox="1"/>
          <p:nvPr/>
        </p:nvSpPr>
        <p:spPr>
          <a:xfrm>
            <a:off x="7010405" y="5139898"/>
            <a:ext cx="1315129" cy="246221"/>
          </a:xfrm>
          <a:prstGeom prst="rect">
            <a:avLst/>
          </a:prstGeom>
          <a:noFill/>
        </p:spPr>
        <p:txBody>
          <a:bodyPr wrap="square" rtlCol="0" anchor="t">
            <a:spAutoFit/>
          </a:bodyPr>
          <a:lstStyle/>
          <a:p>
            <a:r>
              <a:rPr kumimoji="1" lang="ja-JP" altLang="en-US" sz="1000" b="1" dirty="0">
                <a:solidFill>
                  <a:schemeClr val="tx1">
                    <a:lumMod val="75000"/>
                    <a:lumOff val="25000"/>
                  </a:schemeClr>
                </a:solidFill>
                <a:latin typeface="Meiryo" panose="020B0604030504040204" pitchFamily="34" charset="-128"/>
                <a:ea typeface="Meiryo" panose="020B0604030504040204" pitchFamily="34" charset="-128"/>
                <a:cs typeface="メイリオ"/>
              </a:rPr>
              <a:t>販売促進</a:t>
            </a:r>
          </a:p>
        </p:txBody>
      </p:sp>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266693"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67_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商品企画書</a:t>
            </a:r>
          </a:p>
        </p:txBody>
      </p:sp>
      <p:sp>
        <p:nvSpPr>
          <p:cNvPr id="22" name="テキスト ボックス 21">
            <a:extLst>
              <a:ext uri="{FF2B5EF4-FFF2-40B4-BE49-F238E27FC236}">
                <a16:creationId xmlns:a16="http://schemas.microsoft.com/office/drawing/2014/main" id="{912E6C81-9D89-DD45-AF33-A5735CF7C557}"/>
              </a:ext>
            </a:extLst>
          </p:cNvPr>
          <p:cNvSpPr txBox="1"/>
          <p:nvPr/>
        </p:nvSpPr>
        <p:spPr>
          <a:xfrm>
            <a:off x="483590" y="1083181"/>
            <a:ext cx="3660661" cy="313932"/>
          </a:xfrm>
          <a:prstGeom prst="rect">
            <a:avLst/>
          </a:prstGeom>
          <a:noFill/>
        </p:spPr>
        <p:txBody>
          <a:bodyPr wrap="square" rtlCol="0">
            <a:spAutoFit/>
          </a:bodyPr>
          <a:lstStyle/>
          <a:p>
            <a:pPr>
              <a:lnSpc>
                <a:spcPct val="12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子育てをしながらバリバリ働く</a:t>
            </a:r>
            <a:r>
              <a:rPr lang="en-US" altLang="ja-JP" sz="1200" dirty="0">
                <a:solidFill>
                  <a:schemeClr val="tx1">
                    <a:lumMod val="75000"/>
                    <a:lumOff val="25000"/>
                  </a:schemeClr>
                </a:solidFill>
                <a:latin typeface="Meiryo" panose="020B0604030504040204" pitchFamily="34" charset="-128"/>
                <a:ea typeface="Meiryo" panose="020B0604030504040204" pitchFamily="34" charset="-128"/>
              </a:rPr>
              <a:t>40</a:t>
            </a: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代女性</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5BC7FE23-B7E8-C34B-8CEE-1819DA3788E6}"/>
              </a:ext>
            </a:extLst>
          </p:cNvPr>
          <p:cNvSpPr txBox="1"/>
          <p:nvPr/>
        </p:nvSpPr>
        <p:spPr>
          <a:xfrm>
            <a:off x="483590" y="2484945"/>
            <a:ext cx="3660661" cy="313932"/>
          </a:xfrm>
          <a:prstGeom prst="rect">
            <a:avLst/>
          </a:prstGeom>
          <a:noFill/>
        </p:spPr>
        <p:txBody>
          <a:bodyPr wrap="square" rtlCol="0">
            <a:spAutoFit/>
          </a:bodyPr>
          <a:lstStyle/>
          <a:p>
            <a:pPr>
              <a:lnSpc>
                <a:spcPct val="120000"/>
              </a:lnSpc>
            </a:pPr>
            <a:r>
              <a:rPr lang="ja-JP" altLang="en-US" sz="1200" dirty="0">
                <a:solidFill>
                  <a:schemeClr val="tx1">
                    <a:lumMod val="75000"/>
                    <a:lumOff val="25000"/>
                  </a:schemeClr>
                </a:solidFill>
                <a:latin typeface="Meiryo" panose="020B0604030504040204" pitchFamily="34" charset="-128"/>
                <a:ea typeface="Meiryo" panose="020B0604030504040204" pitchFamily="34" charset="-128"/>
              </a:rPr>
              <a:t>腸もお肌もスッキリお手軽健康飲料</a:t>
            </a:r>
            <a:endParaRPr kumimoji="1" lang="ja-JP" altLang="en-US" sz="12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96FB99E5-531E-C346-9789-17A59D15A5D1}"/>
              </a:ext>
            </a:extLst>
          </p:cNvPr>
          <p:cNvSpPr txBox="1"/>
          <p:nvPr/>
        </p:nvSpPr>
        <p:spPr>
          <a:xfrm>
            <a:off x="479270" y="3985095"/>
            <a:ext cx="3660661" cy="461665"/>
          </a:xfrm>
          <a:prstGeom prst="rect">
            <a:avLst/>
          </a:prstGeom>
          <a:noFill/>
        </p:spPr>
        <p:txBody>
          <a:bodyPr wrap="square" rtlCol="0">
            <a:spAutoFit/>
          </a:bodyPr>
          <a:lstStyle/>
          <a:p>
            <a:pPr>
              <a:lnSpc>
                <a:spcPct val="120000"/>
              </a:lnSpc>
            </a:pP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血糖値の上昇も早く、すぐに満腹感を得られるため、ダイエット効果がある。免疫力アップや不眠症解決にも効果的。</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6B52EE6B-0933-0746-A4F3-4BFE7BB75AA1}"/>
              </a:ext>
            </a:extLst>
          </p:cNvPr>
          <p:cNvSpPr txBox="1"/>
          <p:nvPr/>
        </p:nvSpPr>
        <p:spPr>
          <a:xfrm>
            <a:off x="479270" y="5386859"/>
            <a:ext cx="3660661" cy="461665"/>
          </a:xfrm>
          <a:prstGeom prst="rect">
            <a:avLst/>
          </a:prstGeom>
          <a:noFill/>
        </p:spPr>
        <p:txBody>
          <a:bodyPr wrap="square" rtlCol="0">
            <a:spAutoFit/>
          </a:bodyPr>
          <a:lstStyle/>
          <a:p>
            <a:pPr>
              <a:lnSpc>
                <a:spcPct val="120000"/>
              </a:lnSpc>
            </a:pP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コアなファン層、フィードバックをもらえる顧客の獲得。</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まずは影響力があり、定期購入してくれる人に限定流入。</a:t>
            </a:r>
          </a:p>
        </p:txBody>
      </p:sp>
      <p:sp>
        <p:nvSpPr>
          <p:cNvPr id="26" name="テキスト ボックス 25">
            <a:extLst>
              <a:ext uri="{FF2B5EF4-FFF2-40B4-BE49-F238E27FC236}">
                <a16:creationId xmlns:a16="http://schemas.microsoft.com/office/drawing/2014/main" id="{B4F9BC51-47CC-8C49-BBF0-D23AD3B97C6B}"/>
              </a:ext>
            </a:extLst>
          </p:cNvPr>
          <p:cNvSpPr txBox="1"/>
          <p:nvPr/>
        </p:nvSpPr>
        <p:spPr>
          <a:xfrm>
            <a:off x="4378600" y="3956371"/>
            <a:ext cx="2446536" cy="646331"/>
          </a:xfrm>
          <a:prstGeom prst="rect">
            <a:avLst/>
          </a:prstGeom>
          <a:noFill/>
        </p:spPr>
        <p:txBody>
          <a:bodyPr wrap="square" rtlCol="0">
            <a:spAutoFit/>
          </a:bodyPr>
          <a:lstStyle/>
          <a:p>
            <a:pPr>
              <a:lnSpc>
                <a:spcPct val="120000"/>
              </a:lnSpc>
            </a:pP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名称：麹スムージー</a:t>
            </a:r>
            <a:endPar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20000"/>
              </a:lnSpc>
            </a:pP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1</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本</a:t>
            </a: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200ml</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。味はブレーン、いちご、ミックスベリー、キウイ、玄米</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FA915E51-84C9-F34D-8CFB-6DE03E1D621F}"/>
              </a:ext>
            </a:extLst>
          </p:cNvPr>
          <p:cNvSpPr txBox="1"/>
          <p:nvPr/>
        </p:nvSpPr>
        <p:spPr>
          <a:xfrm>
            <a:off x="6995281" y="3956371"/>
            <a:ext cx="2446536" cy="646331"/>
          </a:xfrm>
          <a:prstGeom prst="rect">
            <a:avLst/>
          </a:prstGeom>
          <a:noFill/>
        </p:spPr>
        <p:txBody>
          <a:bodyPr wrap="square" rtlCol="0">
            <a:spAutoFit/>
          </a:bodyPr>
          <a:lstStyle/>
          <a:p>
            <a:pPr>
              <a:lnSpc>
                <a:spcPct val="120000"/>
              </a:lnSpc>
            </a:pP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380</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円（プレーン）</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20000"/>
              </a:lnSpc>
            </a:pP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400</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円（玄米）</a:t>
            </a:r>
            <a:endPar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20000"/>
              </a:lnSpc>
            </a:pP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450</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円（フルーツ系）</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8C7F58EB-49AF-224A-985A-789A8786D06D}"/>
              </a:ext>
            </a:extLst>
          </p:cNvPr>
          <p:cNvSpPr txBox="1"/>
          <p:nvPr/>
        </p:nvSpPr>
        <p:spPr>
          <a:xfrm>
            <a:off x="4378599" y="5386859"/>
            <a:ext cx="2446536" cy="646331"/>
          </a:xfrm>
          <a:prstGeom prst="rect">
            <a:avLst/>
          </a:prstGeom>
          <a:noFill/>
        </p:spPr>
        <p:txBody>
          <a:bodyPr wrap="square" rtlCol="0">
            <a:spAutoFit/>
          </a:bodyPr>
          <a:lstStyle/>
          <a:p>
            <a:pPr>
              <a:lnSpc>
                <a:spcPct val="120000"/>
              </a:lnSpc>
            </a:pP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イベント出店または</a:t>
            </a: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EC</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サイトにて販売（</a:t>
            </a:r>
            <a:r>
              <a:rPr lang="en-US" altLang="ja-JP" sz="1000" dirty="0">
                <a:solidFill>
                  <a:schemeClr val="tx1">
                    <a:lumMod val="75000"/>
                    <a:lumOff val="25000"/>
                  </a:schemeClr>
                </a:solidFill>
                <a:latin typeface="Meiryo" panose="020B0604030504040204" pitchFamily="34" charset="-128"/>
                <a:ea typeface="Meiryo" panose="020B0604030504040204" pitchFamily="34" charset="-128"/>
              </a:rPr>
              <a:t>EC</a:t>
            </a: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がメイン）。初期段階は定期宅配に限定。</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76B70333-7E2C-2642-ADCD-DC4B4E56B911}"/>
              </a:ext>
            </a:extLst>
          </p:cNvPr>
          <p:cNvSpPr txBox="1"/>
          <p:nvPr/>
        </p:nvSpPr>
        <p:spPr>
          <a:xfrm>
            <a:off x="6995281" y="5386859"/>
            <a:ext cx="2446536" cy="646331"/>
          </a:xfrm>
          <a:prstGeom prst="rect">
            <a:avLst/>
          </a:prstGeom>
          <a:noFill/>
        </p:spPr>
        <p:txBody>
          <a:bodyPr wrap="square" rtlCol="0">
            <a:spAutoFit/>
          </a:bodyPr>
          <a:lstStyle/>
          <a:p>
            <a:pPr>
              <a:lnSpc>
                <a:spcPct val="120000"/>
              </a:lnSpc>
            </a:pP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募集人数を限定した定期宅配のお試しキャンペーンを実施。ワークショップを定期的に実施して認知を獲得する。</a:t>
            </a:r>
            <a:endParaRPr lang="en-US" altLang="ja-JP"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F000658A-BA85-E945-AB70-D56A343EAE61}"/>
              </a:ext>
            </a:extLst>
          </p:cNvPr>
          <p:cNvSpPr/>
          <p:nvPr/>
        </p:nvSpPr>
        <p:spPr>
          <a:xfrm>
            <a:off x="4603775" y="1226544"/>
            <a:ext cx="4599860" cy="208829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メイリオ"/>
                <a:ea typeface="メイリオ"/>
                <a:cs typeface="メイリオ"/>
              </a:rPr>
              <a:t>写真や画像、イラストなど</a:t>
            </a:r>
            <a:endParaRPr kumimoji="1" lang="ja-JP" altLang="en-US" sz="1200" dirty="0">
              <a:solidFill>
                <a:schemeClr val="tx1">
                  <a:lumMod val="85000"/>
                  <a:lumOff val="15000"/>
                </a:schemeClr>
              </a:solidFill>
              <a:latin typeface="メイリオ"/>
              <a:ea typeface="メイリオ"/>
              <a:cs typeface="メイリオ"/>
            </a:endParaRPr>
          </a:p>
        </p:txBody>
      </p:sp>
    </p:spTree>
    <p:extLst>
      <p:ext uri="{BB962C8B-B14F-4D97-AF65-F5344CB8AC3E}">
        <p14:creationId xmlns:p14="http://schemas.microsoft.com/office/powerpoint/2010/main" val="40364015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1574470"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68_</a:t>
            </a:r>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イベント企画書</a:t>
            </a:r>
          </a:p>
        </p:txBody>
      </p:sp>
      <p:sp>
        <p:nvSpPr>
          <p:cNvPr id="49" name="二等辺三角形 17">
            <a:extLst>
              <a:ext uri="{FF2B5EF4-FFF2-40B4-BE49-F238E27FC236}">
                <a16:creationId xmlns:a16="http://schemas.microsoft.com/office/drawing/2014/main" id="{56E6B406-C434-7C4F-A109-5F261E4A2442}"/>
              </a:ext>
            </a:extLst>
          </p:cNvPr>
          <p:cNvSpPr/>
          <p:nvPr/>
        </p:nvSpPr>
        <p:spPr>
          <a:xfrm rot="5400000">
            <a:off x="4426850" y="3486544"/>
            <a:ext cx="1060704" cy="217048"/>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E1770B24-0DF6-4243-B8F9-679D1AAC83A0}"/>
              </a:ext>
            </a:extLst>
          </p:cNvPr>
          <p:cNvSpPr/>
          <p:nvPr/>
        </p:nvSpPr>
        <p:spPr>
          <a:xfrm>
            <a:off x="5160509" y="686423"/>
            <a:ext cx="4408205" cy="40207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ED591F6E-7ED4-7F46-B240-826FBE34B1BB}"/>
              </a:ext>
            </a:extLst>
          </p:cNvPr>
          <p:cNvSpPr txBox="1"/>
          <p:nvPr/>
        </p:nvSpPr>
        <p:spPr>
          <a:xfrm>
            <a:off x="6265459" y="751247"/>
            <a:ext cx="2198307"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イベント概要</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9" name="直線コネクタ 38">
            <a:extLst>
              <a:ext uri="{FF2B5EF4-FFF2-40B4-BE49-F238E27FC236}">
                <a16:creationId xmlns:a16="http://schemas.microsoft.com/office/drawing/2014/main" id="{D8764444-8B71-754C-A54B-EA4EF4C26DCD}"/>
              </a:ext>
            </a:extLst>
          </p:cNvPr>
          <p:cNvCxnSpPr/>
          <p:nvPr/>
        </p:nvCxnSpPr>
        <p:spPr>
          <a:xfrm>
            <a:off x="5160508" y="686423"/>
            <a:ext cx="440820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077AC9AA-BF41-564B-AB99-B726924FE010}"/>
              </a:ext>
            </a:extLst>
          </p:cNvPr>
          <p:cNvCxnSpPr/>
          <p:nvPr/>
        </p:nvCxnSpPr>
        <p:spPr>
          <a:xfrm>
            <a:off x="5160508" y="1088495"/>
            <a:ext cx="440820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a:extLst>
              <a:ext uri="{FF2B5EF4-FFF2-40B4-BE49-F238E27FC236}">
                <a16:creationId xmlns:a16="http://schemas.microsoft.com/office/drawing/2014/main" id="{451F4CAA-2592-7B43-8C5D-36329CD95D52}"/>
              </a:ext>
            </a:extLst>
          </p:cNvPr>
          <p:cNvSpPr/>
          <p:nvPr/>
        </p:nvSpPr>
        <p:spPr>
          <a:xfrm>
            <a:off x="341130" y="686424"/>
            <a:ext cx="1276054" cy="580382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529D4CB1-8C07-6F4B-8620-246FAF0BE34D}"/>
              </a:ext>
            </a:extLst>
          </p:cNvPr>
          <p:cNvSpPr txBox="1"/>
          <p:nvPr/>
        </p:nvSpPr>
        <p:spPr>
          <a:xfrm>
            <a:off x="342313" y="1275691"/>
            <a:ext cx="1264931" cy="272424"/>
          </a:xfrm>
          <a:prstGeom prst="rect">
            <a:avLst/>
          </a:prstGeom>
          <a:noFill/>
        </p:spPr>
        <p:txBody>
          <a:bodyPr wrap="squar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ターゲット</a:t>
            </a:r>
          </a:p>
        </p:txBody>
      </p:sp>
      <p:cxnSp>
        <p:nvCxnSpPr>
          <p:cNvPr id="43" name="直線コネクタ 42">
            <a:extLst>
              <a:ext uri="{FF2B5EF4-FFF2-40B4-BE49-F238E27FC236}">
                <a16:creationId xmlns:a16="http://schemas.microsoft.com/office/drawing/2014/main" id="{91A9DE51-3E28-D845-9779-799A81EF397A}"/>
              </a:ext>
            </a:extLst>
          </p:cNvPr>
          <p:cNvCxnSpPr/>
          <p:nvPr/>
        </p:nvCxnSpPr>
        <p:spPr>
          <a:xfrm>
            <a:off x="1607244" y="686425"/>
            <a:ext cx="0" cy="5803827"/>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1C7FFACF-6B4D-B343-9845-8178134D3114}"/>
              </a:ext>
            </a:extLst>
          </p:cNvPr>
          <p:cNvSpPr txBox="1"/>
          <p:nvPr/>
        </p:nvSpPr>
        <p:spPr>
          <a:xfrm>
            <a:off x="342313" y="2726648"/>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コンセプト</a:t>
            </a:r>
            <a:endParaRPr kumimoji="1" lang="ja-JP" altLang="en-US" sz="1200" dirty="0">
              <a:solidFill>
                <a:schemeClr val="tx1">
                  <a:lumMod val="75000"/>
                  <a:lumOff val="25000"/>
                </a:schemeClr>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FC00A757-F579-C841-ACDD-306AF87EDD42}"/>
              </a:ext>
            </a:extLst>
          </p:cNvPr>
          <p:cNvSpPr txBox="1"/>
          <p:nvPr/>
        </p:nvSpPr>
        <p:spPr>
          <a:xfrm>
            <a:off x="342314" y="4177605"/>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狙い・目的</a:t>
            </a:r>
            <a:endParaRPr kumimoji="1" lang="ja-JP" altLang="en-US" sz="1200" dirty="0">
              <a:solidFill>
                <a:schemeClr val="tx1">
                  <a:lumMod val="75000"/>
                  <a:lumOff val="25000"/>
                </a:schemeClr>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25CF6899-F49E-2D49-96FF-A39F4633696B}"/>
              </a:ext>
            </a:extLst>
          </p:cNvPr>
          <p:cNvSpPr txBox="1"/>
          <p:nvPr/>
        </p:nvSpPr>
        <p:spPr>
          <a:xfrm>
            <a:off x="342314" y="5628561"/>
            <a:ext cx="1264931"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目標</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3" name="直線コネクタ 32">
            <a:extLst>
              <a:ext uri="{FF2B5EF4-FFF2-40B4-BE49-F238E27FC236}">
                <a16:creationId xmlns:a16="http://schemas.microsoft.com/office/drawing/2014/main" id="{F08B8B3B-650D-7245-B2C4-0BBFD9C58098}"/>
              </a:ext>
            </a:extLst>
          </p:cNvPr>
          <p:cNvCxnSpPr/>
          <p:nvPr/>
        </p:nvCxnSpPr>
        <p:spPr>
          <a:xfrm>
            <a:off x="336817" y="2137381"/>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F0B3FF6B-8A77-A642-92F0-E817B120360C}"/>
              </a:ext>
            </a:extLst>
          </p:cNvPr>
          <p:cNvCxnSpPr/>
          <p:nvPr/>
        </p:nvCxnSpPr>
        <p:spPr>
          <a:xfrm>
            <a:off x="336817" y="3588338"/>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a:extLst>
              <a:ext uri="{FF2B5EF4-FFF2-40B4-BE49-F238E27FC236}">
                <a16:creationId xmlns:a16="http://schemas.microsoft.com/office/drawing/2014/main" id="{E871F066-FA49-0C49-AB42-6750CFA3B6B1}"/>
              </a:ext>
            </a:extLst>
          </p:cNvPr>
          <p:cNvCxnSpPr/>
          <p:nvPr/>
        </p:nvCxnSpPr>
        <p:spPr>
          <a:xfrm>
            <a:off x="336817" y="5039295"/>
            <a:ext cx="438509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94" name="正方形/長方形 93">
            <a:extLst>
              <a:ext uri="{FF2B5EF4-FFF2-40B4-BE49-F238E27FC236}">
                <a16:creationId xmlns:a16="http://schemas.microsoft.com/office/drawing/2014/main" id="{B1F241B2-3A9D-1649-B605-6662B81F3F00}"/>
              </a:ext>
            </a:extLst>
          </p:cNvPr>
          <p:cNvSpPr/>
          <p:nvPr/>
        </p:nvSpPr>
        <p:spPr>
          <a:xfrm>
            <a:off x="337288" y="686423"/>
            <a:ext cx="4405014"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97" name="正方形/長方形 96">
            <a:extLst>
              <a:ext uri="{FF2B5EF4-FFF2-40B4-BE49-F238E27FC236}">
                <a16:creationId xmlns:a16="http://schemas.microsoft.com/office/drawing/2014/main" id="{BBA49F7B-7FCB-E746-A542-851DEEA01818}"/>
              </a:ext>
            </a:extLst>
          </p:cNvPr>
          <p:cNvSpPr/>
          <p:nvPr/>
        </p:nvSpPr>
        <p:spPr>
          <a:xfrm>
            <a:off x="5163698" y="686424"/>
            <a:ext cx="4405014" cy="580382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0FA4907C-55DB-7145-8C8D-014D6EFDEBA5}"/>
              </a:ext>
            </a:extLst>
          </p:cNvPr>
          <p:cNvSpPr txBox="1"/>
          <p:nvPr/>
        </p:nvSpPr>
        <p:spPr>
          <a:xfrm>
            <a:off x="1683942" y="769128"/>
            <a:ext cx="2969534" cy="823302"/>
          </a:xfrm>
          <a:prstGeom prst="rect">
            <a:avLst/>
          </a:prstGeom>
          <a:noFill/>
        </p:spPr>
        <p:txBody>
          <a:bodyPr wrap="square" rtlCol="0" anchor="t">
            <a:spAutoFit/>
          </a:bodyPr>
          <a:lstStyle/>
          <a:p>
            <a:pPr>
              <a:lnSpc>
                <a:spcPct val="120000"/>
              </a:lnSpc>
            </a:pPr>
            <a:r>
              <a:rPr lang="en-US" altLang="ja-JP" sz="1000" dirty="0">
                <a:solidFill>
                  <a:schemeClr val="tx1">
                    <a:lumMod val="75000"/>
                    <a:lumOff val="25000"/>
                  </a:schemeClr>
                </a:solidFill>
                <a:latin typeface="メイリオ"/>
                <a:ea typeface="メイリオ"/>
                <a:cs typeface="メイリオ"/>
              </a:rPr>
              <a:t>23</a:t>
            </a:r>
            <a:r>
              <a:rPr lang="ja-JP" altLang="en-US" sz="1000" dirty="0">
                <a:solidFill>
                  <a:schemeClr val="tx1">
                    <a:lumMod val="75000"/>
                    <a:lumOff val="25000"/>
                  </a:schemeClr>
                </a:solidFill>
                <a:latin typeface="メイリオ"/>
                <a:ea typeface="メイリオ"/>
                <a:cs typeface="メイリオ"/>
              </a:rPr>
              <a:t>歳から</a:t>
            </a:r>
            <a:r>
              <a:rPr lang="en-US" altLang="ja-JP" sz="1000" dirty="0">
                <a:solidFill>
                  <a:schemeClr val="tx1">
                    <a:lumMod val="75000"/>
                    <a:lumOff val="25000"/>
                  </a:schemeClr>
                </a:solidFill>
                <a:latin typeface="メイリオ"/>
                <a:ea typeface="メイリオ"/>
                <a:cs typeface="メイリオ"/>
              </a:rPr>
              <a:t>29</a:t>
            </a:r>
            <a:r>
              <a:rPr lang="ja-JP" altLang="en-US" sz="1000" dirty="0">
                <a:solidFill>
                  <a:schemeClr val="tx1">
                    <a:lumMod val="75000"/>
                    <a:lumOff val="25000"/>
                  </a:schemeClr>
                </a:solidFill>
                <a:latin typeface="メイリオ"/>
                <a:ea typeface="メイリオ"/>
                <a:cs typeface="メイリオ"/>
              </a:rPr>
              <a:t>歳の既存のお客様とその友人。美容に関心はあるものの、あまりオープンなキャラクターではなく、メイクを試すことに恥ずかしさを感じている女性。</a:t>
            </a:r>
            <a:endParaRPr lang="en-US" altLang="ja-JP" sz="1000" dirty="0">
              <a:solidFill>
                <a:schemeClr val="tx1">
                  <a:lumMod val="75000"/>
                  <a:lumOff val="25000"/>
                </a:schemeClr>
              </a:solidFill>
              <a:latin typeface="メイリオ"/>
              <a:ea typeface="メイリオ"/>
              <a:cs typeface="メイリオ"/>
            </a:endParaRPr>
          </a:p>
        </p:txBody>
      </p:sp>
      <p:sp>
        <p:nvSpPr>
          <p:cNvPr id="74" name="テキスト ボックス 73">
            <a:extLst>
              <a:ext uri="{FF2B5EF4-FFF2-40B4-BE49-F238E27FC236}">
                <a16:creationId xmlns:a16="http://schemas.microsoft.com/office/drawing/2014/main" id="{93EAE9C2-4029-A148-B553-335A0EC2F401}"/>
              </a:ext>
            </a:extLst>
          </p:cNvPr>
          <p:cNvSpPr txBox="1"/>
          <p:nvPr/>
        </p:nvSpPr>
        <p:spPr>
          <a:xfrm>
            <a:off x="1683942" y="2218089"/>
            <a:ext cx="2969534" cy="646331"/>
          </a:xfrm>
          <a:prstGeom prst="rect">
            <a:avLst/>
          </a:prstGeom>
          <a:noFill/>
        </p:spPr>
        <p:txBody>
          <a:bodyPr wrap="square" rtlCol="0" anchor="t">
            <a:spAutoFit/>
          </a:bodyPr>
          <a:lstStyle/>
          <a:p>
            <a:pPr>
              <a:lnSpc>
                <a:spcPct val="120000"/>
              </a:lnSpc>
            </a:pPr>
            <a:r>
              <a:rPr lang="ja-JP" altLang="en-US" sz="1000" dirty="0">
                <a:solidFill>
                  <a:schemeClr val="tx1">
                    <a:lumMod val="75000"/>
                    <a:lumOff val="25000"/>
                  </a:schemeClr>
                </a:solidFill>
                <a:latin typeface="メイリオ"/>
                <a:ea typeface="メイリオ"/>
                <a:cs typeface="メイリオ"/>
              </a:rPr>
              <a:t>変身するワクワク感の体験。</a:t>
            </a:r>
            <a:endParaRPr lang="en-US" altLang="ja-JP" sz="1000" dirty="0">
              <a:solidFill>
                <a:schemeClr val="tx1">
                  <a:lumMod val="75000"/>
                  <a:lumOff val="25000"/>
                </a:schemeClr>
              </a:solidFill>
              <a:latin typeface="メイリオ"/>
              <a:ea typeface="メイリオ"/>
              <a:cs typeface="メイリオ"/>
            </a:endParaRPr>
          </a:p>
          <a:p>
            <a:pPr>
              <a:lnSpc>
                <a:spcPct val="120000"/>
              </a:lnSpc>
            </a:pPr>
            <a:r>
              <a:rPr kumimoji="1" lang="ja-JP" altLang="en-US" sz="1000" dirty="0">
                <a:solidFill>
                  <a:schemeClr val="tx1">
                    <a:lumMod val="75000"/>
                    <a:lumOff val="25000"/>
                  </a:schemeClr>
                </a:solidFill>
                <a:latin typeface="メイリオ"/>
                <a:ea typeface="メイリオ"/>
                <a:cs typeface="メイリオ"/>
              </a:rPr>
              <a:t>プロに学ぶ簡単メイクノウハウを通じて、いつもの自分と違う自分に変身する経験を届ける。</a:t>
            </a:r>
          </a:p>
        </p:txBody>
      </p:sp>
      <p:sp>
        <p:nvSpPr>
          <p:cNvPr id="75" name="テキスト ボックス 74">
            <a:extLst>
              <a:ext uri="{FF2B5EF4-FFF2-40B4-BE49-F238E27FC236}">
                <a16:creationId xmlns:a16="http://schemas.microsoft.com/office/drawing/2014/main" id="{25EE442D-DFDB-1D41-821F-1414E3132C23}"/>
              </a:ext>
            </a:extLst>
          </p:cNvPr>
          <p:cNvSpPr txBox="1"/>
          <p:nvPr/>
        </p:nvSpPr>
        <p:spPr>
          <a:xfrm>
            <a:off x="1683942" y="3689004"/>
            <a:ext cx="2969534" cy="1007968"/>
          </a:xfrm>
          <a:prstGeom prst="rect">
            <a:avLst/>
          </a:prstGeom>
          <a:noFill/>
        </p:spPr>
        <p:txBody>
          <a:bodyPr wrap="square" rtlCol="0" anchor="t">
            <a:spAutoFit/>
          </a:bodyPr>
          <a:lstStyle/>
          <a:p>
            <a:pPr>
              <a:lnSpc>
                <a:spcPct val="120000"/>
              </a:lnSpc>
            </a:pPr>
            <a:r>
              <a:rPr lang="ja-JP" altLang="en-US" sz="1000" dirty="0">
                <a:solidFill>
                  <a:schemeClr val="tx1">
                    <a:lumMod val="75000"/>
                    <a:lumOff val="25000"/>
                  </a:schemeClr>
                </a:solidFill>
                <a:latin typeface="メイリオ"/>
                <a:ea typeface="メイリオ"/>
                <a:cs typeface="メイリオ"/>
              </a:rPr>
              <a:t>紹介連鎖を促すための定点（リズム）をつくる。いきなりエステはハードルが高いため、友人と一緒に参加しやすく、単発で楽しめる場を設ける。参加者へは継続的に情報配信し、エステへつなげる。</a:t>
            </a:r>
            <a:endParaRPr kumimoji="1" lang="ja-JP" altLang="en-US" sz="1000" dirty="0">
              <a:solidFill>
                <a:schemeClr val="tx1">
                  <a:lumMod val="75000"/>
                  <a:lumOff val="25000"/>
                </a:schemeClr>
              </a:solidFill>
              <a:latin typeface="メイリオ"/>
              <a:ea typeface="メイリオ"/>
              <a:cs typeface="メイリオ"/>
            </a:endParaRPr>
          </a:p>
        </p:txBody>
      </p:sp>
      <p:sp>
        <p:nvSpPr>
          <p:cNvPr id="76" name="テキスト ボックス 75">
            <a:extLst>
              <a:ext uri="{FF2B5EF4-FFF2-40B4-BE49-F238E27FC236}">
                <a16:creationId xmlns:a16="http://schemas.microsoft.com/office/drawing/2014/main" id="{C221ECE8-FC1B-3A4A-BDA3-23CA90DA2CAE}"/>
              </a:ext>
            </a:extLst>
          </p:cNvPr>
          <p:cNvSpPr txBox="1"/>
          <p:nvPr/>
        </p:nvSpPr>
        <p:spPr>
          <a:xfrm>
            <a:off x="1683942" y="5150431"/>
            <a:ext cx="2969534" cy="823302"/>
          </a:xfrm>
          <a:prstGeom prst="rect">
            <a:avLst/>
          </a:prstGeom>
          <a:noFill/>
        </p:spPr>
        <p:txBody>
          <a:bodyPr wrap="square" rtlCol="0" anchor="t">
            <a:spAutoFit/>
          </a:bodyPr>
          <a:lstStyle/>
          <a:p>
            <a:pPr>
              <a:lnSpc>
                <a:spcPct val="120000"/>
              </a:lnSpc>
            </a:pPr>
            <a:r>
              <a:rPr kumimoji="1" lang="ja-JP" altLang="en-US" sz="1000" dirty="0">
                <a:solidFill>
                  <a:schemeClr val="tx1">
                    <a:lumMod val="75000"/>
                    <a:lumOff val="25000"/>
                  </a:schemeClr>
                </a:solidFill>
                <a:latin typeface="メイリオ"/>
                <a:ea typeface="メイリオ"/>
                <a:cs typeface="メイリオ"/>
              </a:rPr>
              <a:t>来店頻度の高いお客様</a:t>
            </a:r>
            <a:r>
              <a:rPr lang="en-US" altLang="ja-JP" sz="1000" dirty="0">
                <a:solidFill>
                  <a:schemeClr val="tx1">
                    <a:lumMod val="75000"/>
                    <a:lumOff val="25000"/>
                  </a:schemeClr>
                </a:solidFill>
                <a:latin typeface="メイリオ"/>
                <a:ea typeface="メイリオ"/>
                <a:cs typeface="メイリオ"/>
              </a:rPr>
              <a:t>100</a:t>
            </a:r>
            <a:r>
              <a:rPr lang="ja-JP" altLang="en-US" sz="1000" dirty="0">
                <a:solidFill>
                  <a:schemeClr val="tx1">
                    <a:lumMod val="75000"/>
                    <a:lumOff val="25000"/>
                  </a:schemeClr>
                </a:solidFill>
                <a:latin typeface="メイリオ"/>
                <a:ea typeface="メイリオ"/>
                <a:cs typeface="メイリオ"/>
              </a:rPr>
              <a:t>名のうち</a:t>
            </a:r>
            <a:r>
              <a:rPr lang="en-US" altLang="ja-JP" sz="1000" dirty="0">
                <a:solidFill>
                  <a:schemeClr val="tx1">
                    <a:lumMod val="75000"/>
                    <a:lumOff val="25000"/>
                  </a:schemeClr>
                </a:solidFill>
                <a:latin typeface="メイリオ"/>
                <a:ea typeface="メイリオ"/>
                <a:cs typeface="メイリオ"/>
              </a:rPr>
              <a:t>8</a:t>
            </a:r>
            <a:r>
              <a:rPr lang="ja-JP" altLang="en-US" sz="1000" dirty="0">
                <a:solidFill>
                  <a:schemeClr val="tx1">
                    <a:lumMod val="75000"/>
                    <a:lumOff val="25000"/>
                  </a:schemeClr>
                </a:solidFill>
                <a:latin typeface="メイリオ"/>
                <a:ea typeface="メイリオ"/>
                <a:cs typeface="メイリオ"/>
              </a:rPr>
              <a:t>名の参加。そして、うち</a:t>
            </a:r>
            <a:r>
              <a:rPr lang="en-US" altLang="ja-JP" sz="1000" dirty="0">
                <a:solidFill>
                  <a:schemeClr val="tx1">
                    <a:lumMod val="75000"/>
                    <a:lumOff val="25000"/>
                  </a:schemeClr>
                </a:solidFill>
                <a:latin typeface="メイリオ"/>
                <a:ea typeface="メイリオ"/>
                <a:cs typeface="メイリオ"/>
              </a:rPr>
              <a:t>4</a:t>
            </a:r>
            <a:r>
              <a:rPr lang="ja-JP" altLang="en-US" sz="1000" dirty="0">
                <a:solidFill>
                  <a:schemeClr val="tx1">
                    <a:lumMod val="75000"/>
                    <a:lumOff val="25000"/>
                  </a:schemeClr>
                </a:solidFill>
                <a:latin typeface="メイリオ"/>
                <a:ea typeface="メイリオ"/>
                <a:cs typeface="メイリオ"/>
              </a:rPr>
              <a:t>名が</a:t>
            </a:r>
            <a:r>
              <a:rPr lang="en-US" altLang="ja-JP" sz="1000" dirty="0">
                <a:solidFill>
                  <a:schemeClr val="tx1">
                    <a:lumMod val="75000"/>
                    <a:lumOff val="25000"/>
                  </a:schemeClr>
                </a:solidFill>
                <a:latin typeface="メイリオ"/>
                <a:ea typeface="メイリオ"/>
                <a:cs typeface="メイリオ"/>
              </a:rPr>
              <a:t>1</a:t>
            </a:r>
            <a:r>
              <a:rPr lang="ja-JP" altLang="en-US" sz="1000" dirty="0">
                <a:solidFill>
                  <a:schemeClr val="tx1">
                    <a:lumMod val="75000"/>
                    <a:lumOff val="25000"/>
                  </a:schemeClr>
                </a:solidFill>
                <a:latin typeface="メイリオ"/>
                <a:ea typeface="メイリオ"/>
                <a:cs typeface="メイリオ"/>
              </a:rPr>
              <a:t>人ずつ友人を誘って参加してもらう。</a:t>
            </a:r>
            <a:endParaRPr lang="en-US" altLang="ja-JP" sz="1000" dirty="0">
              <a:solidFill>
                <a:schemeClr val="tx1">
                  <a:lumMod val="75000"/>
                  <a:lumOff val="25000"/>
                </a:schemeClr>
              </a:solidFill>
              <a:latin typeface="メイリオ"/>
              <a:ea typeface="メイリオ"/>
              <a:cs typeface="メイリオ"/>
            </a:endParaRPr>
          </a:p>
          <a:p>
            <a:pPr>
              <a:lnSpc>
                <a:spcPct val="120000"/>
              </a:lnSpc>
            </a:pPr>
            <a:r>
              <a:rPr lang="en-US" altLang="ja-JP" sz="1000" dirty="0">
                <a:solidFill>
                  <a:schemeClr val="tx1">
                    <a:lumMod val="75000"/>
                    <a:lumOff val="25000"/>
                  </a:schemeClr>
                </a:solidFill>
                <a:latin typeface="メイリオ"/>
                <a:ea typeface="メイリオ"/>
                <a:cs typeface="メイリオ"/>
              </a:rPr>
              <a:t>→</a:t>
            </a:r>
            <a:r>
              <a:rPr lang="ja-JP" altLang="en-US" sz="1000" dirty="0">
                <a:solidFill>
                  <a:schemeClr val="tx1">
                    <a:lumMod val="75000"/>
                    <a:lumOff val="25000"/>
                  </a:schemeClr>
                </a:solidFill>
                <a:latin typeface="メイリオ"/>
                <a:ea typeface="メイリオ"/>
                <a:cs typeface="メイリオ"/>
              </a:rPr>
              <a:t>新規見込み客</a:t>
            </a:r>
            <a:r>
              <a:rPr lang="en-US" altLang="ja-JP" sz="1000" dirty="0">
                <a:solidFill>
                  <a:schemeClr val="tx1">
                    <a:lumMod val="75000"/>
                    <a:lumOff val="25000"/>
                  </a:schemeClr>
                </a:solidFill>
                <a:latin typeface="メイリオ"/>
                <a:ea typeface="メイリオ"/>
                <a:cs typeface="メイリオ"/>
              </a:rPr>
              <a:t>4</a:t>
            </a:r>
            <a:r>
              <a:rPr lang="ja-JP" altLang="en-US" sz="1000" dirty="0">
                <a:solidFill>
                  <a:schemeClr val="tx1">
                    <a:lumMod val="75000"/>
                    <a:lumOff val="25000"/>
                  </a:schemeClr>
                </a:solidFill>
                <a:latin typeface="メイリオ"/>
                <a:ea typeface="メイリオ"/>
                <a:cs typeface="メイリオ"/>
              </a:rPr>
              <a:t>名獲得</a:t>
            </a:r>
            <a:r>
              <a:rPr lang="en-US" altLang="ja-JP" sz="1000" dirty="0">
                <a:solidFill>
                  <a:schemeClr val="tx1">
                    <a:lumMod val="75000"/>
                    <a:lumOff val="25000"/>
                  </a:schemeClr>
                </a:solidFill>
                <a:latin typeface="メイリオ"/>
                <a:ea typeface="メイリオ"/>
                <a:cs typeface="メイリオ"/>
              </a:rPr>
              <a:t>/</a:t>
            </a:r>
            <a:r>
              <a:rPr lang="ja-JP" altLang="en-US" sz="1000" dirty="0">
                <a:solidFill>
                  <a:schemeClr val="tx1">
                    <a:lumMod val="75000"/>
                    <a:lumOff val="25000"/>
                  </a:schemeClr>
                </a:solidFill>
                <a:latin typeface="メイリオ"/>
                <a:ea typeface="メイリオ"/>
                <a:cs typeface="メイリオ"/>
              </a:rPr>
              <a:t>回</a:t>
            </a:r>
            <a:endParaRPr kumimoji="1" lang="ja-JP" altLang="en-US" sz="1000" dirty="0">
              <a:solidFill>
                <a:schemeClr val="tx1">
                  <a:lumMod val="75000"/>
                  <a:lumOff val="25000"/>
                </a:schemeClr>
              </a:solidFill>
              <a:latin typeface="メイリオ"/>
              <a:ea typeface="メイリオ"/>
              <a:cs typeface="メイリオ"/>
            </a:endParaRPr>
          </a:p>
        </p:txBody>
      </p:sp>
      <p:sp>
        <p:nvSpPr>
          <p:cNvPr id="77" name="正方形/長方形 76">
            <a:extLst>
              <a:ext uri="{FF2B5EF4-FFF2-40B4-BE49-F238E27FC236}">
                <a16:creationId xmlns:a16="http://schemas.microsoft.com/office/drawing/2014/main" id="{44A3E9D7-52CC-8641-A3D4-360D37F06FE9}"/>
              </a:ext>
            </a:extLst>
          </p:cNvPr>
          <p:cNvSpPr/>
          <p:nvPr/>
        </p:nvSpPr>
        <p:spPr>
          <a:xfrm>
            <a:off x="5331016" y="1213523"/>
            <a:ext cx="2898980" cy="505120"/>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イベントタイトル</a:t>
            </a:r>
          </a:p>
          <a:p>
            <a:pPr>
              <a:lnSpc>
                <a:spcPct val="120000"/>
              </a:lnSpc>
            </a:pPr>
            <a:r>
              <a:rPr lang="ja-JP" altLang="en-US" sz="1000" dirty="0">
                <a:solidFill>
                  <a:schemeClr val="tx1">
                    <a:lumMod val="85000"/>
                    <a:lumOff val="15000"/>
                  </a:schemeClr>
                </a:solidFill>
                <a:latin typeface="メイリオ"/>
                <a:ea typeface="メイリオ"/>
                <a:cs typeface="メイリオ"/>
              </a:rPr>
              <a:t>はじめて学ぶ大人のメイクレッスン</a:t>
            </a:r>
            <a:endParaRPr lang="en-US" altLang="ja-JP" sz="1000" dirty="0">
              <a:solidFill>
                <a:schemeClr val="tx1">
                  <a:lumMod val="85000"/>
                  <a:lumOff val="15000"/>
                </a:schemeClr>
              </a:solidFill>
              <a:latin typeface="メイリオ"/>
              <a:ea typeface="メイリオ"/>
              <a:cs typeface="メイリオ"/>
            </a:endParaRPr>
          </a:p>
        </p:txBody>
      </p:sp>
      <p:sp>
        <p:nvSpPr>
          <p:cNvPr id="78" name="正方形/長方形 77">
            <a:extLst>
              <a:ext uri="{FF2B5EF4-FFF2-40B4-BE49-F238E27FC236}">
                <a16:creationId xmlns:a16="http://schemas.microsoft.com/office/drawing/2014/main" id="{648C421F-2645-314F-A060-93ABB69B1CBB}"/>
              </a:ext>
            </a:extLst>
          </p:cNvPr>
          <p:cNvSpPr/>
          <p:nvPr/>
        </p:nvSpPr>
        <p:spPr>
          <a:xfrm>
            <a:off x="8079303" y="1853251"/>
            <a:ext cx="1338715" cy="505120"/>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入場料</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1,000</a:t>
            </a:r>
            <a:r>
              <a:rPr lang="ja-JP" altLang="en-US" sz="1000" dirty="0">
                <a:solidFill>
                  <a:schemeClr val="tx1">
                    <a:lumMod val="85000"/>
                    <a:lumOff val="15000"/>
                  </a:schemeClr>
                </a:solidFill>
                <a:latin typeface="メイリオ"/>
                <a:ea typeface="メイリオ"/>
                <a:cs typeface="メイリオ"/>
              </a:rPr>
              <a:t>円（税込）</a:t>
            </a:r>
          </a:p>
        </p:txBody>
      </p:sp>
      <p:sp>
        <p:nvSpPr>
          <p:cNvPr id="79" name="正方形/長方形 78">
            <a:extLst>
              <a:ext uri="{FF2B5EF4-FFF2-40B4-BE49-F238E27FC236}">
                <a16:creationId xmlns:a16="http://schemas.microsoft.com/office/drawing/2014/main" id="{1E903794-B1AB-FB4C-8E19-69D4F6D4E1F7}"/>
              </a:ext>
            </a:extLst>
          </p:cNvPr>
          <p:cNvSpPr/>
          <p:nvPr/>
        </p:nvSpPr>
        <p:spPr>
          <a:xfrm>
            <a:off x="6833899" y="1853251"/>
            <a:ext cx="1244913" cy="505120"/>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来場予定者数</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12</a:t>
            </a:r>
            <a:r>
              <a:rPr lang="ja-JP" altLang="en-US" sz="1000" dirty="0">
                <a:solidFill>
                  <a:schemeClr val="tx1">
                    <a:lumMod val="85000"/>
                    <a:lumOff val="15000"/>
                  </a:schemeClr>
                </a:solidFill>
                <a:latin typeface="メイリオ"/>
                <a:ea typeface="メイリオ"/>
                <a:cs typeface="メイリオ"/>
              </a:rPr>
              <a:t>名</a:t>
            </a:r>
          </a:p>
        </p:txBody>
      </p:sp>
      <p:sp>
        <p:nvSpPr>
          <p:cNvPr id="80" name="正方形/長方形 79">
            <a:extLst>
              <a:ext uri="{FF2B5EF4-FFF2-40B4-BE49-F238E27FC236}">
                <a16:creationId xmlns:a16="http://schemas.microsoft.com/office/drawing/2014/main" id="{C8C8A9D8-7CB4-BC4A-9CF3-5F1E45D19EBD}"/>
              </a:ext>
            </a:extLst>
          </p:cNvPr>
          <p:cNvSpPr/>
          <p:nvPr/>
        </p:nvSpPr>
        <p:spPr>
          <a:xfrm>
            <a:off x="5331016" y="2490512"/>
            <a:ext cx="2719798" cy="1935348"/>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タイムテーブル素案</a:t>
            </a:r>
          </a:p>
          <a:p>
            <a:pPr>
              <a:lnSpc>
                <a:spcPct val="120000"/>
              </a:lnSpc>
            </a:pPr>
            <a:r>
              <a:rPr lang="ja-JP" altLang="ja-JP" sz="1000" dirty="0">
                <a:solidFill>
                  <a:schemeClr val="tx1">
                    <a:lumMod val="85000"/>
                    <a:lumOff val="15000"/>
                  </a:schemeClr>
                </a:solidFill>
                <a:latin typeface="メイリオ"/>
                <a:ea typeface="メイリオ"/>
                <a:cs typeface="メイリオ"/>
              </a:rPr>
              <a:t>0</a:t>
            </a:r>
            <a:r>
              <a:rPr lang="en-US" altLang="ja-JP" sz="1000" dirty="0">
                <a:solidFill>
                  <a:schemeClr val="tx1">
                    <a:lumMod val="85000"/>
                    <a:lumOff val="15000"/>
                  </a:schemeClr>
                </a:solidFill>
                <a:latin typeface="メイリオ"/>
                <a:ea typeface="メイリオ"/>
                <a:cs typeface="メイリオ"/>
              </a:rPr>
              <a:t>9:</a:t>
            </a:r>
            <a:r>
              <a:rPr lang="ja-JP" altLang="ja-JP" sz="1000" dirty="0">
                <a:solidFill>
                  <a:schemeClr val="tx1">
                    <a:lumMod val="85000"/>
                    <a:lumOff val="15000"/>
                  </a:schemeClr>
                </a:solidFill>
                <a:latin typeface="メイリオ"/>
                <a:ea typeface="メイリオ"/>
                <a:cs typeface="メイリオ"/>
              </a:rPr>
              <a:t>4</a:t>
            </a:r>
            <a:r>
              <a:rPr lang="en-US" altLang="ja-JP" sz="1000" dirty="0">
                <a:solidFill>
                  <a:schemeClr val="tx1">
                    <a:lumMod val="85000"/>
                    <a:lumOff val="15000"/>
                  </a:schemeClr>
                </a:solidFill>
                <a:latin typeface="メイリオ"/>
                <a:ea typeface="メイリオ"/>
                <a:cs typeface="メイリオ"/>
              </a:rPr>
              <a:t>0〜</a:t>
            </a:r>
            <a:r>
              <a:rPr lang="ja-JP" altLang="en-US" sz="1000" dirty="0">
                <a:solidFill>
                  <a:schemeClr val="tx1">
                    <a:lumMod val="85000"/>
                    <a:lumOff val="15000"/>
                  </a:schemeClr>
                </a:solidFill>
                <a:latin typeface="メイリオ"/>
                <a:ea typeface="メイリオ"/>
                <a:cs typeface="メイリオ"/>
              </a:rPr>
              <a:t> 受付開始</a:t>
            </a:r>
            <a:r>
              <a:rPr lang="en-US" altLang="ja-JP" sz="1000" dirty="0">
                <a:solidFill>
                  <a:schemeClr val="tx1">
                    <a:lumMod val="85000"/>
                    <a:lumOff val="15000"/>
                  </a:schemeClr>
                </a:solidFill>
                <a:latin typeface="メイリオ"/>
                <a:ea typeface="メイリオ"/>
                <a:cs typeface="メイリオ"/>
              </a:rPr>
              <a:t> </a:t>
            </a:r>
          </a:p>
          <a:p>
            <a:pPr>
              <a:lnSpc>
                <a:spcPct val="120000"/>
              </a:lnSpc>
            </a:pPr>
            <a:r>
              <a:rPr lang="en-US" altLang="ja-JP" sz="1000" dirty="0">
                <a:solidFill>
                  <a:schemeClr val="tx1">
                    <a:lumMod val="85000"/>
                    <a:lumOff val="15000"/>
                  </a:schemeClr>
                </a:solidFill>
                <a:latin typeface="メイリオ"/>
                <a:ea typeface="メイリオ"/>
                <a:cs typeface="メイリオ"/>
              </a:rPr>
              <a:t>10:00〜 </a:t>
            </a:r>
            <a:r>
              <a:rPr lang="ja-JP" altLang="en-US" sz="1000" dirty="0">
                <a:solidFill>
                  <a:schemeClr val="tx1">
                    <a:lumMod val="85000"/>
                    <a:lumOff val="15000"/>
                  </a:schemeClr>
                </a:solidFill>
                <a:latin typeface="メイリオ"/>
                <a:ea typeface="メイリオ"/>
                <a:cs typeface="メイリオ"/>
              </a:rPr>
              <a:t>スタート・講師あいさつ</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10:10〜 </a:t>
            </a:r>
            <a:r>
              <a:rPr lang="ja-JP" altLang="en-US" sz="1000" dirty="0">
                <a:solidFill>
                  <a:schemeClr val="tx1">
                    <a:lumMod val="85000"/>
                    <a:lumOff val="15000"/>
                  </a:schemeClr>
                </a:solidFill>
                <a:latin typeface="メイリオ"/>
                <a:ea typeface="メイリオ"/>
                <a:cs typeface="メイリオ"/>
              </a:rPr>
              <a:t>メイク基礎知識レクチャー</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10:50〜 </a:t>
            </a:r>
            <a:r>
              <a:rPr lang="ja-JP" altLang="en-US" sz="1000" dirty="0">
                <a:solidFill>
                  <a:schemeClr val="tx1">
                    <a:lumMod val="85000"/>
                    <a:lumOff val="15000"/>
                  </a:schemeClr>
                </a:solidFill>
                <a:latin typeface="メイリオ"/>
                <a:ea typeface="メイリオ"/>
                <a:cs typeface="メイリオ"/>
              </a:rPr>
              <a:t>メイク練習タイム</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11:30〜 </a:t>
            </a:r>
            <a:r>
              <a:rPr lang="ja-JP" altLang="en-US" sz="1000" dirty="0">
                <a:solidFill>
                  <a:schemeClr val="tx1">
                    <a:lumMod val="85000"/>
                    <a:lumOff val="15000"/>
                  </a:schemeClr>
                </a:solidFill>
                <a:latin typeface="メイリオ"/>
                <a:ea typeface="メイリオ"/>
                <a:cs typeface="メイリオ"/>
              </a:rPr>
              <a:t>アンケート</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11:45〜 </a:t>
            </a:r>
            <a:r>
              <a:rPr lang="ja-JP" altLang="en-US" sz="1000" dirty="0">
                <a:solidFill>
                  <a:schemeClr val="tx1">
                    <a:lumMod val="85000"/>
                    <a:lumOff val="15000"/>
                  </a:schemeClr>
                </a:solidFill>
                <a:latin typeface="メイリオ"/>
                <a:ea typeface="メイリオ"/>
                <a:cs typeface="メイリオ"/>
              </a:rPr>
              <a:t>締めのあいさつ（告知）</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12:00    </a:t>
            </a:r>
            <a:r>
              <a:rPr lang="ja-JP" altLang="en-US" sz="1000" dirty="0">
                <a:solidFill>
                  <a:schemeClr val="tx1">
                    <a:lumMod val="85000"/>
                    <a:lumOff val="15000"/>
                  </a:schemeClr>
                </a:solidFill>
                <a:latin typeface="メイリオ"/>
                <a:ea typeface="メイリオ"/>
                <a:cs typeface="メイリオ"/>
              </a:rPr>
              <a:t>完全解散</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13:00〜 </a:t>
            </a:r>
            <a:r>
              <a:rPr lang="ja-JP" altLang="en-US" sz="1000" dirty="0">
                <a:solidFill>
                  <a:schemeClr val="tx1">
                    <a:lumMod val="85000"/>
                    <a:lumOff val="15000"/>
                  </a:schemeClr>
                </a:solidFill>
                <a:latin typeface="メイリオ"/>
                <a:ea typeface="メイリオ"/>
                <a:cs typeface="メイリオ"/>
              </a:rPr>
              <a:t>通常営業</a:t>
            </a:r>
            <a:endParaRPr lang="en-US" altLang="ja-JP" sz="1000" dirty="0">
              <a:solidFill>
                <a:schemeClr val="tx1">
                  <a:lumMod val="85000"/>
                  <a:lumOff val="15000"/>
                </a:schemeClr>
              </a:solidFill>
              <a:latin typeface="メイリオ"/>
              <a:ea typeface="メイリオ"/>
              <a:cs typeface="メイリオ"/>
            </a:endParaRPr>
          </a:p>
        </p:txBody>
      </p:sp>
      <p:sp>
        <p:nvSpPr>
          <p:cNvPr id="81" name="正方形/長方形 80">
            <a:extLst>
              <a:ext uri="{FF2B5EF4-FFF2-40B4-BE49-F238E27FC236}">
                <a16:creationId xmlns:a16="http://schemas.microsoft.com/office/drawing/2014/main" id="{1FF73F5E-958A-484B-AA76-D22054DB3236}"/>
              </a:ext>
            </a:extLst>
          </p:cNvPr>
          <p:cNvSpPr/>
          <p:nvPr/>
        </p:nvSpPr>
        <p:spPr>
          <a:xfrm>
            <a:off x="5331016" y="1853251"/>
            <a:ext cx="1502392" cy="505120"/>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イベント開催日時</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ja-JP" sz="1000" dirty="0">
                <a:solidFill>
                  <a:schemeClr val="tx1">
                    <a:lumMod val="85000"/>
                    <a:lumOff val="15000"/>
                  </a:schemeClr>
                </a:solidFill>
                <a:latin typeface="メイリオ"/>
                <a:ea typeface="メイリオ"/>
                <a:cs typeface="メイリオ"/>
              </a:rPr>
              <a:t>2018</a:t>
            </a:r>
            <a:r>
              <a:rPr lang="ja-JP" altLang="en-US" sz="1000" dirty="0">
                <a:solidFill>
                  <a:schemeClr val="tx1">
                    <a:lumMod val="85000"/>
                    <a:lumOff val="15000"/>
                  </a:schemeClr>
                </a:solidFill>
                <a:latin typeface="メイリオ"/>
                <a:ea typeface="メイリオ"/>
                <a:cs typeface="メイリオ"/>
              </a:rPr>
              <a:t>年</a:t>
            </a:r>
            <a:r>
              <a:rPr lang="en-US" altLang="ja-JP" sz="1000" dirty="0">
                <a:solidFill>
                  <a:schemeClr val="tx1">
                    <a:lumMod val="85000"/>
                    <a:lumOff val="15000"/>
                  </a:schemeClr>
                </a:solidFill>
                <a:latin typeface="メイリオ"/>
                <a:ea typeface="メイリオ"/>
                <a:cs typeface="メイリオ"/>
              </a:rPr>
              <a:t>01</a:t>
            </a:r>
            <a:r>
              <a:rPr lang="ja-JP" altLang="en-US" sz="1000" dirty="0">
                <a:solidFill>
                  <a:schemeClr val="tx1">
                    <a:lumMod val="85000"/>
                    <a:lumOff val="15000"/>
                  </a:schemeClr>
                </a:solidFill>
                <a:latin typeface="メイリオ"/>
                <a:ea typeface="メイリオ"/>
                <a:cs typeface="メイリオ"/>
              </a:rPr>
              <a:t>月</a:t>
            </a:r>
            <a:r>
              <a:rPr lang="en-US" altLang="ja-JP" sz="1000" dirty="0">
                <a:solidFill>
                  <a:schemeClr val="tx1">
                    <a:lumMod val="85000"/>
                    <a:lumOff val="15000"/>
                  </a:schemeClr>
                </a:solidFill>
                <a:latin typeface="メイリオ"/>
                <a:ea typeface="メイリオ"/>
                <a:cs typeface="メイリオ"/>
              </a:rPr>
              <a:t>27</a:t>
            </a:r>
            <a:r>
              <a:rPr lang="ja-JP" altLang="en-US" sz="1000" dirty="0">
                <a:solidFill>
                  <a:schemeClr val="tx1">
                    <a:lumMod val="85000"/>
                    <a:lumOff val="15000"/>
                  </a:schemeClr>
                </a:solidFill>
                <a:latin typeface="メイリオ"/>
                <a:ea typeface="メイリオ"/>
                <a:cs typeface="メイリオ"/>
              </a:rPr>
              <a:t>日</a:t>
            </a: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土</a:t>
            </a:r>
            <a:r>
              <a:rPr lang="en-US" altLang="ja-JP" sz="1000" dirty="0">
                <a:solidFill>
                  <a:schemeClr val="tx1">
                    <a:lumMod val="85000"/>
                    <a:lumOff val="15000"/>
                  </a:schemeClr>
                </a:solidFill>
                <a:latin typeface="メイリオ"/>
                <a:ea typeface="メイリオ"/>
                <a:cs typeface="メイリオ"/>
              </a:rPr>
              <a:t>)</a:t>
            </a:r>
          </a:p>
        </p:txBody>
      </p:sp>
      <p:sp>
        <p:nvSpPr>
          <p:cNvPr id="82" name="正方形/長方形 81">
            <a:extLst>
              <a:ext uri="{FF2B5EF4-FFF2-40B4-BE49-F238E27FC236}">
                <a16:creationId xmlns:a16="http://schemas.microsoft.com/office/drawing/2014/main" id="{21E14A17-A2C4-0D42-A2D1-21B2E426CB62}"/>
              </a:ext>
            </a:extLst>
          </p:cNvPr>
          <p:cNvSpPr/>
          <p:nvPr/>
        </p:nvSpPr>
        <p:spPr>
          <a:xfrm>
            <a:off x="8079303" y="2490512"/>
            <a:ext cx="1338715" cy="709438"/>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講師</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ja-JP" altLang="en-US" sz="1000" dirty="0">
                <a:solidFill>
                  <a:schemeClr val="tx1">
                    <a:lumMod val="85000"/>
                    <a:lumOff val="15000"/>
                  </a:schemeClr>
                </a:solidFill>
                <a:latin typeface="メイリオ"/>
                <a:ea typeface="メイリオ"/>
                <a:cs typeface="メイリオ"/>
              </a:rPr>
              <a:t>株式会社</a:t>
            </a: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代表</a:t>
            </a:r>
            <a:endParaRPr lang="en-US" altLang="ja-JP" sz="1000" dirty="0">
              <a:solidFill>
                <a:schemeClr val="tx1">
                  <a:lumMod val="85000"/>
                  <a:lumOff val="15000"/>
                </a:schemeClr>
              </a:solidFill>
              <a:latin typeface="メイリオ"/>
              <a:ea typeface="メイリオ"/>
              <a:cs typeface="メイリオ"/>
            </a:endParaRPr>
          </a:p>
          <a:p>
            <a:pPr>
              <a:lnSpc>
                <a:spcPct val="120000"/>
              </a:lnSpc>
            </a:pPr>
            <a:r>
              <a:rPr lang="en-US" altLang="en-US" sz="1000" dirty="0">
                <a:solidFill>
                  <a:schemeClr val="tx1">
                    <a:lumMod val="85000"/>
                    <a:lumOff val="15000"/>
                  </a:schemeClr>
                </a:solidFill>
                <a:latin typeface="メイリオ"/>
                <a:ea typeface="メイリオ"/>
                <a:cs typeface="メイリオ"/>
              </a:rPr>
              <a:t>Xxx xxx </a:t>
            </a:r>
            <a:r>
              <a:rPr lang="ja-JP" altLang="en-US" sz="1000" dirty="0">
                <a:solidFill>
                  <a:schemeClr val="tx1">
                    <a:lumMod val="85000"/>
                    <a:lumOff val="15000"/>
                  </a:schemeClr>
                </a:solidFill>
                <a:latin typeface="メイリオ"/>
                <a:ea typeface="メイリオ"/>
                <a:cs typeface="メイリオ"/>
              </a:rPr>
              <a:t>さん</a:t>
            </a:r>
            <a:endParaRPr lang="en-US" altLang="ja-JP" sz="1000" dirty="0">
              <a:solidFill>
                <a:schemeClr val="tx1">
                  <a:lumMod val="85000"/>
                  <a:lumOff val="15000"/>
                </a:schemeClr>
              </a:solidFill>
              <a:latin typeface="メイリオ"/>
              <a:ea typeface="メイリオ"/>
              <a:cs typeface="メイリオ"/>
            </a:endParaRPr>
          </a:p>
        </p:txBody>
      </p:sp>
      <p:sp>
        <p:nvSpPr>
          <p:cNvPr id="83" name="正方形/長方形 82">
            <a:extLst>
              <a:ext uri="{FF2B5EF4-FFF2-40B4-BE49-F238E27FC236}">
                <a16:creationId xmlns:a16="http://schemas.microsoft.com/office/drawing/2014/main" id="{8B73C4E2-71F0-624E-B830-686AF505276E}"/>
              </a:ext>
            </a:extLst>
          </p:cNvPr>
          <p:cNvSpPr/>
          <p:nvPr/>
        </p:nvSpPr>
        <p:spPr>
          <a:xfrm>
            <a:off x="5436045" y="4975521"/>
            <a:ext cx="1835947" cy="133623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tx1">
                    <a:lumMod val="85000"/>
                    <a:lumOff val="15000"/>
                  </a:schemeClr>
                </a:solidFill>
                <a:latin typeface="メイリオ"/>
                <a:ea typeface="メイリオ"/>
                <a:cs typeface="メイリオ"/>
              </a:rPr>
              <a:t>写真や画像など</a:t>
            </a:r>
            <a:endParaRPr kumimoji="1" lang="ja-JP" altLang="en-US" sz="1200" dirty="0">
              <a:solidFill>
                <a:schemeClr val="tx1">
                  <a:lumMod val="85000"/>
                  <a:lumOff val="15000"/>
                </a:schemeClr>
              </a:solidFill>
              <a:latin typeface="メイリオ"/>
              <a:ea typeface="メイリオ"/>
              <a:cs typeface="メイリオ"/>
            </a:endParaRPr>
          </a:p>
        </p:txBody>
      </p:sp>
      <p:sp>
        <p:nvSpPr>
          <p:cNvPr id="84" name="正方形/長方形 83">
            <a:extLst>
              <a:ext uri="{FF2B5EF4-FFF2-40B4-BE49-F238E27FC236}">
                <a16:creationId xmlns:a16="http://schemas.microsoft.com/office/drawing/2014/main" id="{E9A9EF83-C781-B04E-BCEA-8648998D6180}"/>
              </a:ext>
            </a:extLst>
          </p:cNvPr>
          <p:cNvSpPr/>
          <p:nvPr/>
        </p:nvSpPr>
        <p:spPr>
          <a:xfrm>
            <a:off x="7567505" y="4631823"/>
            <a:ext cx="1831028" cy="300802"/>
          </a:xfrm>
          <a:prstGeom prst="rect">
            <a:avLst/>
          </a:prstGeom>
        </p:spPr>
        <p:txBody>
          <a:bodyPr wrap="squar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会場レイアウト</a:t>
            </a:r>
            <a:endParaRPr lang="en-US" altLang="ja-JP" sz="1000" dirty="0">
              <a:solidFill>
                <a:schemeClr val="tx1">
                  <a:lumMod val="85000"/>
                  <a:lumOff val="15000"/>
                </a:schemeClr>
              </a:solidFill>
              <a:latin typeface="メイリオ"/>
              <a:ea typeface="メイリオ"/>
              <a:cs typeface="メイリオ"/>
            </a:endParaRPr>
          </a:p>
        </p:txBody>
      </p:sp>
      <p:cxnSp>
        <p:nvCxnSpPr>
          <p:cNvPr id="85" name="直線コネクタ 84">
            <a:extLst>
              <a:ext uri="{FF2B5EF4-FFF2-40B4-BE49-F238E27FC236}">
                <a16:creationId xmlns:a16="http://schemas.microsoft.com/office/drawing/2014/main" id="{A33DB25C-E61B-B444-9021-C61BB41E50DA}"/>
              </a:ext>
            </a:extLst>
          </p:cNvPr>
          <p:cNvCxnSpPr/>
          <p:nvPr/>
        </p:nvCxnSpPr>
        <p:spPr>
          <a:xfrm>
            <a:off x="7567505" y="6311754"/>
            <a:ext cx="183594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6" name="直線コネクタ 85">
            <a:extLst>
              <a:ext uri="{FF2B5EF4-FFF2-40B4-BE49-F238E27FC236}">
                <a16:creationId xmlns:a16="http://schemas.microsoft.com/office/drawing/2014/main" id="{13830FD0-9265-7C44-A1B9-58D389047962}"/>
              </a:ext>
            </a:extLst>
          </p:cNvPr>
          <p:cNvCxnSpPr/>
          <p:nvPr/>
        </p:nvCxnSpPr>
        <p:spPr>
          <a:xfrm>
            <a:off x="7567505" y="4975520"/>
            <a:ext cx="1835946"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B5F6C831-863C-2347-B252-E70712A04B43}"/>
              </a:ext>
            </a:extLst>
          </p:cNvPr>
          <p:cNvCxnSpPr/>
          <p:nvPr/>
        </p:nvCxnSpPr>
        <p:spPr>
          <a:xfrm>
            <a:off x="7572333" y="4975520"/>
            <a:ext cx="0" cy="1336234"/>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F61B1889-3F09-9B49-BADB-5949211442CE}"/>
              </a:ext>
            </a:extLst>
          </p:cNvPr>
          <p:cNvCxnSpPr/>
          <p:nvPr/>
        </p:nvCxnSpPr>
        <p:spPr>
          <a:xfrm>
            <a:off x="9403451" y="4975520"/>
            <a:ext cx="0" cy="1336234"/>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89" name="正方形/長方形 88">
            <a:extLst>
              <a:ext uri="{FF2B5EF4-FFF2-40B4-BE49-F238E27FC236}">
                <a16:creationId xmlns:a16="http://schemas.microsoft.com/office/drawing/2014/main" id="{CE3EB6FB-A870-5140-811C-9A880276EA69}"/>
              </a:ext>
            </a:extLst>
          </p:cNvPr>
          <p:cNvSpPr/>
          <p:nvPr/>
        </p:nvSpPr>
        <p:spPr>
          <a:xfrm>
            <a:off x="8502745" y="6169282"/>
            <a:ext cx="368860" cy="138833"/>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6D6BC56F-BA32-CD45-8973-97DD8128A42C}"/>
              </a:ext>
            </a:extLst>
          </p:cNvPr>
          <p:cNvSpPr/>
          <p:nvPr/>
        </p:nvSpPr>
        <p:spPr>
          <a:xfrm rot="5400000">
            <a:off x="7377885" y="5408721"/>
            <a:ext cx="573513" cy="184617"/>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2C5AAF57-8747-574D-96E5-9D69ECCC45CA}"/>
              </a:ext>
            </a:extLst>
          </p:cNvPr>
          <p:cNvSpPr/>
          <p:nvPr/>
        </p:nvSpPr>
        <p:spPr>
          <a:xfrm rot="5400000">
            <a:off x="8005391" y="5565123"/>
            <a:ext cx="573513" cy="184617"/>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円/楕円 91">
            <a:extLst>
              <a:ext uri="{FF2B5EF4-FFF2-40B4-BE49-F238E27FC236}">
                <a16:creationId xmlns:a16="http://schemas.microsoft.com/office/drawing/2014/main" id="{D271CCA8-3690-134D-ABDA-A2527CAA263E}"/>
              </a:ext>
            </a:extLst>
          </p:cNvPr>
          <p:cNvSpPr/>
          <p:nvPr/>
        </p:nvSpPr>
        <p:spPr>
          <a:xfrm>
            <a:off x="8050813" y="5370675"/>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3" name="円/楕円 92">
            <a:extLst>
              <a:ext uri="{FF2B5EF4-FFF2-40B4-BE49-F238E27FC236}">
                <a16:creationId xmlns:a16="http://schemas.microsoft.com/office/drawing/2014/main" id="{A4744AA4-7272-BE4F-8260-6D6B92145178}"/>
              </a:ext>
            </a:extLst>
          </p:cNvPr>
          <p:cNvSpPr/>
          <p:nvPr/>
        </p:nvSpPr>
        <p:spPr>
          <a:xfrm>
            <a:off x="8050813" y="5519464"/>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円/楕円 94">
            <a:extLst>
              <a:ext uri="{FF2B5EF4-FFF2-40B4-BE49-F238E27FC236}">
                <a16:creationId xmlns:a16="http://schemas.microsoft.com/office/drawing/2014/main" id="{51FFD3EE-D025-284A-876C-5E9D823B3EA0}"/>
              </a:ext>
            </a:extLst>
          </p:cNvPr>
          <p:cNvSpPr/>
          <p:nvPr/>
        </p:nvSpPr>
        <p:spPr>
          <a:xfrm>
            <a:off x="8050813" y="5665488"/>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6" name="円/楕円 95">
            <a:extLst>
              <a:ext uri="{FF2B5EF4-FFF2-40B4-BE49-F238E27FC236}">
                <a16:creationId xmlns:a16="http://schemas.microsoft.com/office/drawing/2014/main" id="{97A3A8B8-E1EF-504D-B4D9-51DFD30337A4}"/>
              </a:ext>
            </a:extLst>
          </p:cNvPr>
          <p:cNvSpPr/>
          <p:nvPr/>
        </p:nvSpPr>
        <p:spPr>
          <a:xfrm>
            <a:off x="8050813" y="5829778"/>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4D078C8E-8A75-1241-BA07-209010CDC6B5}"/>
              </a:ext>
            </a:extLst>
          </p:cNvPr>
          <p:cNvSpPr/>
          <p:nvPr/>
        </p:nvSpPr>
        <p:spPr>
          <a:xfrm rot="16200000" flipH="1">
            <a:off x="8795444" y="5565123"/>
            <a:ext cx="573513" cy="184617"/>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9" name="円/楕円 98">
            <a:extLst>
              <a:ext uri="{FF2B5EF4-FFF2-40B4-BE49-F238E27FC236}">
                <a16:creationId xmlns:a16="http://schemas.microsoft.com/office/drawing/2014/main" id="{4D8D4BE5-F78D-9246-802F-7A5D4438571E}"/>
              </a:ext>
            </a:extLst>
          </p:cNvPr>
          <p:cNvSpPr/>
          <p:nvPr/>
        </p:nvSpPr>
        <p:spPr>
          <a:xfrm flipH="1">
            <a:off x="9215790" y="5370675"/>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0" name="円/楕円 99">
            <a:extLst>
              <a:ext uri="{FF2B5EF4-FFF2-40B4-BE49-F238E27FC236}">
                <a16:creationId xmlns:a16="http://schemas.microsoft.com/office/drawing/2014/main" id="{B5AFC729-13C4-E54A-BB2A-F6475766C759}"/>
              </a:ext>
            </a:extLst>
          </p:cNvPr>
          <p:cNvSpPr/>
          <p:nvPr/>
        </p:nvSpPr>
        <p:spPr>
          <a:xfrm flipH="1">
            <a:off x="9215790" y="5519464"/>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1" name="円/楕円 100">
            <a:extLst>
              <a:ext uri="{FF2B5EF4-FFF2-40B4-BE49-F238E27FC236}">
                <a16:creationId xmlns:a16="http://schemas.microsoft.com/office/drawing/2014/main" id="{ABFE233B-CBA4-E24C-A1EF-AE316425D52D}"/>
              </a:ext>
            </a:extLst>
          </p:cNvPr>
          <p:cNvSpPr/>
          <p:nvPr/>
        </p:nvSpPr>
        <p:spPr>
          <a:xfrm flipH="1">
            <a:off x="9215790" y="5665488"/>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2" name="円/楕円 101">
            <a:extLst>
              <a:ext uri="{FF2B5EF4-FFF2-40B4-BE49-F238E27FC236}">
                <a16:creationId xmlns:a16="http://schemas.microsoft.com/office/drawing/2014/main" id="{69CCD1B3-B810-B14B-B66D-3DB4A2B8F290}"/>
              </a:ext>
            </a:extLst>
          </p:cNvPr>
          <p:cNvSpPr/>
          <p:nvPr/>
        </p:nvSpPr>
        <p:spPr>
          <a:xfrm flipH="1">
            <a:off x="9215790" y="5829778"/>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BB67E646-7B2A-4F47-B1D5-76D37EE145EA}"/>
              </a:ext>
            </a:extLst>
          </p:cNvPr>
          <p:cNvSpPr/>
          <p:nvPr/>
        </p:nvSpPr>
        <p:spPr>
          <a:xfrm rot="10800000">
            <a:off x="8417123" y="5264609"/>
            <a:ext cx="540102" cy="196038"/>
          </a:xfrm>
          <a:prstGeom prst="rect">
            <a:avLst/>
          </a:prstGeom>
          <a:solidFill>
            <a:schemeClr val="bg2"/>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4" name="円/楕円 103">
            <a:extLst>
              <a:ext uri="{FF2B5EF4-FFF2-40B4-BE49-F238E27FC236}">
                <a16:creationId xmlns:a16="http://schemas.microsoft.com/office/drawing/2014/main" id="{0D3290A2-9EED-E94F-8962-F23DBDEBC29A}"/>
              </a:ext>
            </a:extLst>
          </p:cNvPr>
          <p:cNvSpPr/>
          <p:nvPr/>
        </p:nvSpPr>
        <p:spPr>
          <a:xfrm rot="5400000">
            <a:off x="8846148" y="5111381"/>
            <a:ext cx="114411" cy="107745"/>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円/楕円 104">
            <a:extLst>
              <a:ext uri="{FF2B5EF4-FFF2-40B4-BE49-F238E27FC236}">
                <a16:creationId xmlns:a16="http://schemas.microsoft.com/office/drawing/2014/main" id="{20611130-C171-7844-A02A-A365F0DA294F}"/>
              </a:ext>
            </a:extLst>
          </p:cNvPr>
          <p:cNvSpPr/>
          <p:nvPr/>
        </p:nvSpPr>
        <p:spPr>
          <a:xfrm rot="5400000">
            <a:off x="8706026" y="5111381"/>
            <a:ext cx="114411" cy="107745"/>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6" name="円/楕円 105">
            <a:extLst>
              <a:ext uri="{FF2B5EF4-FFF2-40B4-BE49-F238E27FC236}">
                <a16:creationId xmlns:a16="http://schemas.microsoft.com/office/drawing/2014/main" id="{E01B01EA-889B-5D4B-A500-8E1D94715CF3}"/>
              </a:ext>
            </a:extLst>
          </p:cNvPr>
          <p:cNvSpPr/>
          <p:nvPr/>
        </p:nvSpPr>
        <p:spPr>
          <a:xfrm rot="5400000">
            <a:off x="8568509" y="5111381"/>
            <a:ext cx="114411" cy="107745"/>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7" name="円/楕円 106">
            <a:extLst>
              <a:ext uri="{FF2B5EF4-FFF2-40B4-BE49-F238E27FC236}">
                <a16:creationId xmlns:a16="http://schemas.microsoft.com/office/drawing/2014/main" id="{0B55F167-79D0-5540-B13C-9DD590001D42}"/>
              </a:ext>
            </a:extLst>
          </p:cNvPr>
          <p:cNvSpPr/>
          <p:nvPr/>
        </p:nvSpPr>
        <p:spPr>
          <a:xfrm rot="5400000">
            <a:off x="8413791" y="5111381"/>
            <a:ext cx="114411" cy="107745"/>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8" name="円/楕円 107">
            <a:extLst>
              <a:ext uri="{FF2B5EF4-FFF2-40B4-BE49-F238E27FC236}">
                <a16:creationId xmlns:a16="http://schemas.microsoft.com/office/drawing/2014/main" id="{E68D66F2-B86C-5445-8189-6402D76DF3A8}"/>
              </a:ext>
            </a:extLst>
          </p:cNvPr>
          <p:cNvSpPr/>
          <p:nvPr/>
        </p:nvSpPr>
        <p:spPr>
          <a:xfrm flipH="1">
            <a:off x="8903353" y="6054872"/>
            <a:ext cx="107745" cy="114411"/>
          </a:xfrm>
          <a:prstGeom prst="ellipse">
            <a:avLst/>
          </a:prstGeom>
          <a:solidFill>
            <a:srgbClr val="EEECE1"/>
          </a:solidFill>
          <a:ln>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A2761FB-A4D8-5A40-8CBE-91D2C3C21850}"/>
              </a:ext>
            </a:extLst>
          </p:cNvPr>
          <p:cNvSpPr/>
          <p:nvPr/>
        </p:nvSpPr>
        <p:spPr>
          <a:xfrm>
            <a:off x="5436045" y="4631823"/>
            <a:ext cx="1127768" cy="300802"/>
          </a:xfrm>
          <a:prstGeom prst="rect">
            <a:avLst/>
          </a:prstGeom>
        </p:spPr>
        <p:txBody>
          <a:bodyPr wrap="none">
            <a:spAutoFit/>
          </a:bodyPr>
          <a:lstStyle/>
          <a:p>
            <a:pPr>
              <a:lnSpc>
                <a:spcPct val="120000"/>
              </a:lnSpc>
            </a:pPr>
            <a:r>
              <a:rPr lang="en-US" altLang="ja-JP" sz="1000" dirty="0">
                <a:solidFill>
                  <a:schemeClr val="tx1">
                    <a:lumMod val="85000"/>
                    <a:lumOff val="15000"/>
                  </a:schemeClr>
                </a:solidFill>
                <a:latin typeface="メイリオ"/>
                <a:ea typeface="メイリオ"/>
                <a:cs typeface="メイリオ"/>
              </a:rPr>
              <a:t>●</a:t>
            </a:r>
            <a:r>
              <a:rPr lang="ja-JP" altLang="en-US" sz="1000" dirty="0">
                <a:solidFill>
                  <a:schemeClr val="tx1">
                    <a:lumMod val="85000"/>
                    <a:lumOff val="15000"/>
                  </a:schemeClr>
                </a:solidFill>
                <a:latin typeface="メイリオ"/>
                <a:ea typeface="メイリオ"/>
                <a:cs typeface="メイリオ"/>
              </a:rPr>
              <a:t>イメージ写真</a:t>
            </a:r>
          </a:p>
        </p:txBody>
      </p:sp>
      <p:sp>
        <p:nvSpPr>
          <p:cNvPr id="110" name="正方形/長方形 109">
            <a:extLst>
              <a:ext uri="{FF2B5EF4-FFF2-40B4-BE49-F238E27FC236}">
                <a16:creationId xmlns:a16="http://schemas.microsoft.com/office/drawing/2014/main" id="{278A694B-087B-104C-A200-2696D3CDCC6E}"/>
              </a:ext>
            </a:extLst>
          </p:cNvPr>
          <p:cNvSpPr/>
          <p:nvPr/>
        </p:nvSpPr>
        <p:spPr>
          <a:xfrm>
            <a:off x="8996532" y="6054872"/>
            <a:ext cx="406919" cy="221345"/>
          </a:xfrm>
          <a:prstGeom prst="rect">
            <a:avLst/>
          </a:prstGeom>
        </p:spPr>
        <p:txBody>
          <a:bodyPr wrap="square">
            <a:spAutoFit/>
          </a:bodyPr>
          <a:lstStyle/>
          <a:p>
            <a:pPr algn="ctr">
              <a:lnSpc>
                <a:spcPct val="120000"/>
              </a:lnSpc>
            </a:pPr>
            <a:r>
              <a:rPr lang="ja-JP" altLang="en-US" sz="600" dirty="0">
                <a:solidFill>
                  <a:schemeClr val="tx1">
                    <a:lumMod val="85000"/>
                    <a:lumOff val="15000"/>
                  </a:schemeClr>
                </a:solidFill>
                <a:latin typeface="メイリオ"/>
                <a:ea typeface="メイリオ"/>
                <a:cs typeface="メイリオ"/>
              </a:rPr>
              <a:t>講師</a:t>
            </a:r>
            <a:endParaRPr lang="en-US" altLang="ja-JP" sz="600" dirty="0">
              <a:solidFill>
                <a:schemeClr val="tx1">
                  <a:lumMod val="85000"/>
                  <a:lumOff val="15000"/>
                </a:schemeClr>
              </a:solidFill>
              <a:latin typeface="メイリオ"/>
              <a:ea typeface="メイリオ"/>
              <a:cs typeface="メイリオ"/>
            </a:endParaRPr>
          </a:p>
        </p:txBody>
      </p:sp>
      <p:sp>
        <p:nvSpPr>
          <p:cNvPr id="111" name="正方形/長方形 110">
            <a:extLst>
              <a:ext uri="{FF2B5EF4-FFF2-40B4-BE49-F238E27FC236}">
                <a16:creationId xmlns:a16="http://schemas.microsoft.com/office/drawing/2014/main" id="{901E4758-C5A5-8A4A-A0D1-08786B10E99E}"/>
              </a:ext>
            </a:extLst>
          </p:cNvPr>
          <p:cNvSpPr/>
          <p:nvPr/>
        </p:nvSpPr>
        <p:spPr>
          <a:xfrm>
            <a:off x="8398473" y="5829778"/>
            <a:ext cx="346736" cy="221345"/>
          </a:xfrm>
          <a:prstGeom prst="rect">
            <a:avLst/>
          </a:prstGeom>
        </p:spPr>
        <p:txBody>
          <a:bodyPr wrap="square">
            <a:spAutoFit/>
          </a:bodyPr>
          <a:lstStyle/>
          <a:p>
            <a:pPr algn="ctr">
              <a:lnSpc>
                <a:spcPct val="120000"/>
              </a:lnSpc>
            </a:pPr>
            <a:r>
              <a:rPr lang="ja-JP" altLang="en-US" sz="600" dirty="0">
                <a:solidFill>
                  <a:schemeClr val="tx1">
                    <a:lumMod val="85000"/>
                    <a:lumOff val="15000"/>
                  </a:schemeClr>
                </a:solidFill>
                <a:latin typeface="メイリオ"/>
                <a:ea typeface="メイリオ"/>
                <a:cs typeface="メイリオ"/>
              </a:rPr>
              <a:t>長机</a:t>
            </a:r>
            <a:endParaRPr lang="en-US" altLang="ja-JP" sz="600" dirty="0">
              <a:solidFill>
                <a:schemeClr val="tx1">
                  <a:lumMod val="85000"/>
                  <a:lumOff val="15000"/>
                </a:schemeClr>
              </a:solidFill>
              <a:latin typeface="メイリオ"/>
              <a:ea typeface="メイリオ"/>
              <a:cs typeface="メイリオ"/>
            </a:endParaRPr>
          </a:p>
        </p:txBody>
      </p:sp>
      <p:cxnSp>
        <p:nvCxnSpPr>
          <p:cNvPr id="112" name="直線コネクタ 111">
            <a:extLst>
              <a:ext uri="{FF2B5EF4-FFF2-40B4-BE49-F238E27FC236}">
                <a16:creationId xmlns:a16="http://schemas.microsoft.com/office/drawing/2014/main" id="{3C827AAD-FACE-C04F-A601-AA3284D4CBF6}"/>
              </a:ext>
            </a:extLst>
          </p:cNvPr>
          <p:cNvCxnSpPr>
            <a:stCxn id="91" idx="0"/>
          </p:cNvCxnSpPr>
          <p:nvPr/>
        </p:nvCxnSpPr>
        <p:spPr>
          <a:xfrm>
            <a:off x="8384457" y="5657432"/>
            <a:ext cx="187385" cy="172346"/>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8D1BEF8A-A373-3F4C-8BBA-4AB43D7A0CBB}"/>
              </a:ext>
            </a:extLst>
          </p:cNvPr>
          <p:cNvCxnSpPr>
            <a:stCxn id="103" idx="0"/>
            <a:endCxn id="111" idx="0"/>
          </p:cNvCxnSpPr>
          <p:nvPr/>
        </p:nvCxnSpPr>
        <p:spPr>
          <a:xfrm flipH="1">
            <a:off x="8571842" y="5460647"/>
            <a:ext cx="115333" cy="369131"/>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4" name="直線コネクタ 113">
            <a:extLst>
              <a:ext uri="{FF2B5EF4-FFF2-40B4-BE49-F238E27FC236}">
                <a16:creationId xmlns:a16="http://schemas.microsoft.com/office/drawing/2014/main" id="{B8749223-B32E-4340-A3E7-3E0C31CBEBCF}"/>
              </a:ext>
            </a:extLst>
          </p:cNvPr>
          <p:cNvCxnSpPr>
            <a:stCxn id="98" idx="0"/>
            <a:endCxn id="111" idx="0"/>
          </p:cNvCxnSpPr>
          <p:nvPr/>
        </p:nvCxnSpPr>
        <p:spPr>
          <a:xfrm flipH="1">
            <a:off x="8571842" y="5657432"/>
            <a:ext cx="418051" cy="172346"/>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115" name="正方形/長方形 114">
            <a:extLst>
              <a:ext uri="{FF2B5EF4-FFF2-40B4-BE49-F238E27FC236}">
                <a16:creationId xmlns:a16="http://schemas.microsoft.com/office/drawing/2014/main" id="{46A3029F-739D-6A4C-8BC9-50866B860784}"/>
              </a:ext>
            </a:extLst>
          </p:cNvPr>
          <p:cNvSpPr/>
          <p:nvPr/>
        </p:nvSpPr>
        <p:spPr>
          <a:xfrm>
            <a:off x="7753326" y="5062345"/>
            <a:ext cx="346736" cy="221345"/>
          </a:xfrm>
          <a:prstGeom prst="rect">
            <a:avLst/>
          </a:prstGeom>
        </p:spPr>
        <p:txBody>
          <a:bodyPr wrap="square">
            <a:spAutoFit/>
          </a:bodyPr>
          <a:lstStyle/>
          <a:p>
            <a:pPr algn="ctr">
              <a:lnSpc>
                <a:spcPct val="120000"/>
              </a:lnSpc>
            </a:pPr>
            <a:r>
              <a:rPr lang="ja-JP" altLang="en-US" sz="600" dirty="0">
                <a:solidFill>
                  <a:schemeClr val="tx1">
                    <a:lumMod val="85000"/>
                    <a:lumOff val="15000"/>
                  </a:schemeClr>
                </a:solidFill>
                <a:latin typeface="メイリオ"/>
                <a:ea typeface="メイリオ"/>
                <a:cs typeface="メイリオ"/>
              </a:rPr>
              <a:t>荷物</a:t>
            </a:r>
            <a:endParaRPr lang="en-US" altLang="ja-JP" sz="600" dirty="0">
              <a:solidFill>
                <a:schemeClr val="tx1">
                  <a:lumMod val="85000"/>
                  <a:lumOff val="15000"/>
                </a:schemeClr>
              </a:solidFill>
              <a:latin typeface="メイリオ"/>
              <a:ea typeface="メイリオ"/>
              <a:cs typeface="メイリオ"/>
            </a:endParaRPr>
          </a:p>
        </p:txBody>
      </p:sp>
      <p:cxnSp>
        <p:nvCxnSpPr>
          <p:cNvPr id="116" name="直線コネクタ 115">
            <a:extLst>
              <a:ext uri="{FF2B5EF4-FFF2-40B4-BE49-F238E27FC236}">
                <a16:creationId xmlns:a16="http://schemas.microsoft.com/office/drawing/2014/main" id="{D8D68020-D538-1345-9038-ABFC1B7F84C9}"/>
              </a:ext>
            </a:extLst>
          </p:cNvPr>
          <p:cNvCxnSpPr/>
          <p:nvPr/>
        </p:nvCxnSpPr>
        <p:spPr>
          <a:xfrm flipH="1">
            <a:off x="7759477" y="5249212"/>
            <a:ext cx="79760" cy="106066"/>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7" name="直線コネクタ 116">
            <a:extLst>
              <a:ext uri="{FF2B5EF4-FFF2-40B4-BE49-F238E27FC236}">
                <a16:creationId xmlns:a16="http://schemas.microsoft.com/office/drawing/2014/main" id="{8291E0FE-DC83-324E-9132-C08BE39A3715}"/>
              </a:ext>
            </a:extLst>
          </p:cNvPr>
          <p:cNvCxnSpPr/>
          <p:nvPr/>
        </p:nvCxnSpPr>
        <p:spPr>
          <a:xfrm flipH="1" flipV="1">
            <a:off x="9011098" y="6130806"/>
            <a:ext cx="79760" cy="38477"/>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118" name="正方形/長方形 117">
            <a:extLst>
              <a:ext uri="{FF2B5EF4-FFF2-40B4-BE49-F238E27FC236}">
                <a16:creationId xmlns:a16="http://schemas.microsoft.com/office/drawing/2014/main" id="{625E7117-490F-F048-8DB0-06C8BE32A772}"/>
              </a:ext>
            </a:extLst>
          </p:cNvPr>
          <p:cNvSpPr/>
          <p:nvPr/>
        </p:nvSpPr>
        <p:spPr>
          <a:xfrm>
            <a:off x="7964986" y="6033890"/>
            <a:ext cx="452138" cy="221345"/>
          </a:xfrm>
          <a:prstGeom prst="rect">
            <a:avLst/>
          </a:prstGeom>
        </p:spPr>
        <p:txBody>
          <a:bodyPr wrap="square">
            <a:spAutoFit/>
          </a:bodyPr>
          <a:lstStyle/>
          <a:p>
            <a:pPr algn="ctr">
              <a:lnSpc>
                <a:spcPct val="120000"/>
              </a:lnSpc>
            </a:pPr>
            <a:r>
              <a:rPr lang="ja-JP" altLang="en-US" sz="600" dirty="0">
                <a:solidFill>
                  <a:schemeClr val="tx1">
                    <a:lumMod val="85000"/>
                    <a:lumOff val="15000"/>
                  </a:schemeClr>
                </a:solidFill>
                <a:latin typeface="メイリオ"/>
                <a:ea typeface="メイリオ"/>
                <a:cs typeface="メイリオ"/>
              </a:rPr>
              <a:t>参加者</a:t>
            </a:r>
            <a:endParaRPr lang="en-US" altLang="ja-JP" sz="600" dirty="0">
              <a:solidFill>
                <a:schemeClr val="tx1">
                  <a:lumMod val="85000"/>
                  <a:lumOff val="15000"/>
                </a:schemeClr>
              </a:solidFill>
              <a:latin typeface="メイリオ"/>
              <a:ea typeface="メイリオ"/>
              <a:cs typeface="メイリオ"/>
            </a:endParaRPr>
          </a:p>
        </p:txBody>
      </p:sp>
      <p:cxnSp>
        <p:nvCxnSpPr>
          <p:cNvPr id="119" name="直線コネクタ 118">
            <a:extLst>
              <a:ext uri="{FF2B5EF4-FFF2-40B4-BE49-F238E27FC236}">
                <a16:creationId xmlns:a16="http://schemas.microsoft.com/office/drawing/2014/main" id="{00E9A6DF-25CB-B34D-BF43-63818C5F42C8}"/>
              </a:ext>
            </a:extLst>
          </p:cNvPr>
          <p:cNvCxnSpPr>
            <a:endCxn id="96" idx="4"/>
          </p:cNvCxnSpPr>
          <p:nvPr/>
        </p:nvCxnSpPr>
        <p:spPr>
          <a:xfrm flipH="1" flipV="1">
            <a:off x="8104686" y="5944188"/>
            <a:ext cx="53873" cy="110684"/>
          </a:xfrm>
          <a:prstGeom prst="line">
            <a:avLst/>
          </a:prstGeom>
          <a:ln w="635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60247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DB019B-B9F5-E944-BA88-A2E3F8792253}"/>
              </a:ext>
            </a:extLst>
          </p:cNvPr>
          <p:cNvSpPr txBox="1"/>
          <p:nvPr/>
        </p:nvSpPr>
        <p:spPr>
          <a:xfrm>
            <a:off x="463308" y="238540"/>
            <a:ext cx="925253"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69_PREP</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正方形/長方形 2">
            <a:extLst>
              <a:ext uri="{FF2B5EF4-FFF2-40B4-BE49-F238E27FC236}">
                <a16:creationId xmlns:a16="http://schemas.microsoft.com/office/drawing/2014/main" id="{A5C57639-D0F1-BF49-991E-E4EAEBC1A6BF}"/>
              </a:ext>
            </a:extLst>
          </p:cNvPr>
          <p:cNvSpPr/>
          <p:nvPr/>
        </p:nvSpPr>
        <p:spPr>
          <a:xfrm>
            <a:off x="2211350" y="699037"/>
            <a:ext cx="7357363" cy="6114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A7625CC0-B10E-984E-B7CC-3F8112F96549}"/>
              </a:ext>
            </a:extLst>
          </p:cNvPr>
          <p:cNvSpPr/>
          <p:nvPr/>
        </p:nvSpPr>
        <p:spPr>
          <a:xfrm>
            <a:off x="344483" y="1309077"/>
            <a:ext cx="1859673" cy="51811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6876638-A6CE-6A40-B5E0-EA644865E39A}"/>
              </a:ext>
            </a:extLst>
          </p:cNvPr>
          <p:cNvGrpSpPr/>
          <p:nvPr/>
        </p:nvGrpSpPr>
        <p:grpSpPr>
          <a:xfrm>
            <a:off x="809238" y="4235654"/>
            <a:ext cx="930163" cy="623316"/>
            <a:chOff x="809238" y="4131226"/>
            <a:chExt cx="930163" cy="623316"/>
          </a:xfrm>
        </p:grpSpPr>
        <p:sp>
          <p:nvSpPr>
            <p:cNvPr id="13" name="テキスト ボックス 12">
              <a:extLst>
                <a:ext uri="{FF2B5EF4-FFF2-40B4-BE49-F238E27FC236}">
                  <a16:creationId xmlns:a16="http://schemas.microsoft.com/office/drawing/2014/main" id="{15AD0A92-1F8E-BD40-ADCA-E9E3A3456DE1}"/>
                </a:ext>
              </a:extLst>
            </p:cNvPr>
            <p:cNvSpPr txBox="1"/>
            <p:nvPr/>
          </p:nvSpPr>
          <p:spPr>
            <a:xfrm>
              <a:off x="874210" y="4131226"/>
              <a:ext cx="800219"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具体例</a:t>
              </a:r>
              <a:endParaRPr kumimoji="1" lang="ja-JP" altLang="en-US" sz="1600" dirty="0">
                <a:solidFill>
                  <a:srgbClr val="404040"/>
                </a:solidFill>
                <a:latin typeface="メイリオ"/>
                <a:ea typeface="メイリオ"/>
                <a:cs typeface="メイリオ"/>
              </a:endParaRPr>
            </a:p>
          </p:txBody>
        </p:sp>
        <p:sp>
          <p:nvSpPr>
            <p:cNvPr id="14" name="テキスト ボックス 13">
              <a:extLst>
                <a:ext uri="{FF2B5EF4-FFF2-40B4-BE49-F238E27FC236}">
                  <a16:creationId xmlns:a16="http://schemas.microsoft.com/office/drawing/2014/main" id="{3ABEACA5-5421-3342-905E-7FF662D073A9}"/>
                </a:ext>
              </a:extLst>
            </p:cNvPr>
            <p:cNvSpPr txBox="1"/>
            <p:nvPr/>
          </p:nvSpPr>
          <p:spPr>
            <a:xfrm>
              <a:off x="809238" y="4446765"/>
              <a:ext cx="93016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Example</a:t>
              </a:r>
              <a:endParaRPr kumimoji="1" lang="ja-JP" altLang="en-US" sz="1600" dirty="0">
                <a:solidFill>
                  <a:srgbClr val="404040"/>
                </a:solidFill>
                <a:latin typeface="メイリオ"/>
                <a:ea typeface="メイリオ"/>
                <a:cs typeface="メイリオ"/>
              </a:endParaRPr>
            </a:p>
          </p:txBody>
        </p:sp>
      </p:grpSp>
      <p:grpSp>
        <p:nvGrpSpPr>
          <p:cNvPr id="44" name="グループ化 43">
            <a:extLst>
              <a:ext uri="{FF2B5EF4-FFF2-40B4-BE49-F238E27FC236}">
                <a16:creationId xmlns:a16="http://schemas.microsoft.com/office/drawing/2014/main" id="{ED0B81F7-697E-A545-93E4-A01B89FADB80}"/>
              </a:ext>
            </a:extLst>
          </p:cNvPr>
          <p:cNvGrpSpPr/>
          <p:nvPr/>
        </p:nvGrpSpPr>
        <p:grpSpPr>
          <a:xfrm>
            <a:off x="963978" y="5530948"/>
            <a:ext cx="620683" cy="623316"/>
            <a:chOff x="963978" y="5217876"/>
            <a:chExt cx="620683" cy="623316"/>
          </a:xfrm>
        </p:grpSpPr>
        <p:sp>
          <p:nvSpPr>
            <p:cNvPr id="15" name="テキスト ボックス 14">
              <a:extLst>
                <a:ext uri="{FF2B5EF4-FFF2-40B4-BE49-F238E27FC236}">
                  <a16:creationId xmlns:a16="http://schemas.microsoft.com/office/drawing/2014/main" id="{896ADD55-5940-7A4D-95F6-22EFB474C30D}"/>
                </a:ext>
              </a:extLst>
            </p:cNvPr>
            <p:cNvSpPr txBox="1"/>
            <p:nvPr/>
          </p:nvSpPr>
          <p:spPr>
            <a:xfrm>
              <a:off x="976802" y="5217876"/>
              <a:ext cx="595035"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結論</a:t>
              </a:r>
              <a:endParaRPr kumimoji="1" lang="ja-JP" altLang="en-US" sz="1600" dirty="0">
                <a:solidFill>
                  <a:srgbClr val="404040"/>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E03775D4-0BD2-5546-8FFF-F87EA3D256C5}"/>
                </a:ext>
              </a:extLst>
            </p:cNvPr>
            <p:cNvSpPr txBox="1"/>
            <p:nvPr/>
          </p:nvSpPr>
          <p:spPr>
            <a:xfrm>
              <a:off x="963978" y="5533415"/>
              <a:ext cx="62068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Point</a:t>
              </a:r>
              <a:endParaRPr kumimoji="1" lang="ja-JP" altLang="en-US" sz="1600" dirty="0">
                <a:solidFill>
                  <a:srgbClr val="404040"/>
                </a:solidFill>
                <a:latin typeface="メイリオ"/>
                <a:ea typeface="メイリオ"/>
                <a:cs typeface="メイリオ"/>
              </a:endParaRPr>
            </a:p>
          </p:txBody>
        </p:sp>
      </p:grpSp>
      <p:grpSp>
        <p:nvGrpSpPr>
          <p:cNvPr id="41" name="グループ化 40">
            <a:extLst>
              <a:ext uri="{FF2B5EF4-FFF2-40B4-BE49-F238E27FC236}">
                <a16:creationId xmlns:a16="http://schemas.microsoft.com/office/drawing/2014/main" id="{FF6C1983-C352-CB43-9F46-D6606FD89E05}"/>
              </a:ext>
            </a:extLst>
          </p:cNvPr>
          <p:cNvGrpSpPr/>
          <p:nvPr/>
        </p:nvGrpSpPr>
        <p:grpSpPr>
          <a:xfrm>
            <a:off x="963978" y="1645066"/>
            <a:ext cx="620683" cy="623316"/>
            <a:chOff x="963978" y="1957924"/>
            <a:chExt cx="620683" cy="623316"/>
          </a:xfrm>
        </p:grpSpPr>
        <p:sp>
          <p:nvSpPr>
            <p:cNvPr id="18" name="テキスト ボックス 17">
              <a:extLst>
                <a:ext uri="{FF2B5EF4-FFF2-40B4-BE49-F238E27FC236}">
                  <a16:creationId xmlns:a16="http://schemas.microsoft.com/office/drawing/2014/main" id="{44B07D35-AD22-314D-A5D4-459D3087941D}"/>
                </a:ext>
              </a:extLst>
            </p:cNvPr>
            <p:cNvSpPr txBox="1"/>
            <p:nvPr/>
          </p:nvSpPr>
          <p:spPr>
            <a:xfrm>
              <a:off x="976802" y="1957924"/>
              <a:ext cx="595035" cy="338554"/>
            </a:xfrm>
            <a:prstGeom prst="rect">
              <a:avLst/>
            </a:prstGeom>
            <a:noFill/>
          </p:spPr>
          <p:txBody>
            <a:bodyPr wrap="none" rtlCol="0">
              <a:spAutoFit/>
            </a:bodyPr>
            <a:lstStyle/>
            <a:p>
              <a:pPr algn="ctr"/>
              <a:r>
                <a:rPr lang="en-US" altLang="en-US" sz="1600" dirty="0">
                  <a:solidFill>
                    <a:srgbClr val="404040"/>
                  </a:solidFill>
                  <a:latin typeface="メイリオ"/>
                  <a:ea typeface="メイリオ"/>
                  <a:cs typeface="メイリオ"/>
                </a:rPr>
                <a:t>結論</a:t>
              </a:r>
              <a:endParaRPr kumimoji="1" lang="ja-JP" altLang="en-US" sz="16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7CC536DB-7F69-B348-8CAC-38E767D65B71}"/>
                </a:ext>
              </a:extLst>
            </p:cNvPr>
            <p:cNvSpPr txBox="1"/>
            <p:nvPr/>
          </p:nvSpPr>
          <p:spPr>
            <a:xfrm>
              <a:off x="963978" y="2273463"/>
              <a:ext cx="620683"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Point</a:t>
              </a:r>
              <a:endParaRPr kumimoji="1" lang="ja-JP" altLang="en-US" sz="1600" dirty="0">
                <a:solidFill>
                  <a:srgbClr val="404040"/>
                </a:solidFill>
                <a:latin typeface="メイリオ"/>
                <a:ea typeface="メイリオ"/>
                <a:cs typeface="メイリオ"/>
              </a:endParaRPr>
            </a:p>
          </p:txBody>
        </p:sp>
      </p:grpSp>
      <p:cxnSp>
        <p:nvCxnSpPr>
          <p:cNvPr id="12" name="直線コネクタ 11">
            <a:extLst>
              <a:ext uri="{FF2B5EF4-FFF2-40B4-BE49-F238E27FC236}">
                <a16:creationId xmlns:a16="http://schemas.microsoft.com/office/drawing/2014/main" id="{1A78082A-718F-CA49-83BA-1E226069BF80}"/>
              </a:ext>
            </a:extLst>
          </p:cNvPr>
          <p:cNvCxnSpPr>
            <a:cxnSpLocks/>
          </p:cNvCxnSpPr>
          <p:nvPr/>
        </p:nvCxnSpPr>
        <p:spPr>
          <a:xfrm>
            <a:off x="330094" y="5194959"/>
            <a:ext cx="92386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BC7C3B22-BE8F-ED43-B073-118DDC6A67E0}"/>
              </a:ext>
            </a:extLst>
          </p:cNvPr>
          <p:cNvCxnSpPr/>
          <p:nvPr/>
        </p:nvCxnSpPr>
        <p:spPr>
          <a:xfrm>
            <a:off x="352294" y="2604371"/>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C3F33CAB-2148-694B-8936-2F0A40B3EF48}"/>
              </a:ext>
            </a:extLst>
          </p:cNvPr>
          <p:cNvCxnSpPr/>
          <p:nvPr/>
        </p:nvCxnSpPr>
        <p:spPr>
          <a:xfrm>
            <a:off x="340303" y="3899665"/>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42" name="グループ化 41">
            <a:extLst>
              <a:ext uri="{FF2B5EF4-FFF2-40B4-BE49-F238E27FC236}">
                <a16:creationId xmlns:a16="http://schemas.microsoft.com/office/drawing/2014/main" id="{CB459BD9-FD29-EF4A-A302-5516F3C6ACD7}"/>
              </a:ext>
            </a:extLst>
          </p:cNvPr>
          <p:cNvGrpSpPr/>
          <p:nvPr/>
        </p:nvGrpSpPr>
        <p:grpSpPr>
          <a:xfrm>
            <a:off x="865036" y="2940360"/>
            <a:ext cx="818566" cy="623316"/>
            <a:chOff x="865036" y="3044575"/>
            <a:chExt cx="818566" cy="623316"/>
          </a:xfrm>
        </p:grpSpPr>
        <p:sp>
          <p:nvSpPr>
            <p:cNvPr id="21" name="テキスト ボックス 20">
              <a:extLst>
                <a:ext uri="{FF2B5EF4-FFF2-40B4-BE49-F238E27FC236}">
                  <a16:creationId xmlns:a16="http://schemas.microsoft.com/office/drawing/2014/main" id="{741187F6-4924-8945-83BE-9D58E99B0314}"/>
                </a:ext>
              </a:extLst>
            </p:cNvPr>
            <p:cNvSpPr txBox="1"/>
            <p:nvPr/>
          </p:nvSpPr>
          <p:spPr>
            <a:xfrm>
              <a:off x="976802" y="3044575"/>
              <a:ext cx="595035"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理由</a:t>
              </a:r>
              <a:endParaRPr kumimoji="1" lang="ja-JP" altLang="en-US" sz="1600" dirty="0">
                <a:solidFill>
                  <a:srgbClr val="404040"/>
                </a:solidFill>
                <a:latin typeface="メイリオ"/>
                <a:ea typeface="メイリオ"/>
                <a:cs typeface="メイリオ"/>
              </a:endParaRPr>
            </a:p>
          </p:txBody>
        </p:sp>
        <p:sp>
          <p:nvSpPr>
            <p:cNvPr id="22" name="テキスト ボックス 21">
              <a:extLst>
                <a:ext uri="{FF2B5EF4-FFF2-40B4-BE49-F238E27FC236}">
                  <a16:creationId xmlns:a16="http://schemas.microsoft.com/office/drawing/2014/main" id="{9777152D-0491-D346-B96E-7C91EF8FA204}"/>
                </a:ext>
              </a:extLst>
            </p:cNvPr>
            <p:cNvSpPr txBox="1"/>
            <p:nvPr/>
          </p:nvSpPr>
          <p:spPr>
            <a:xfrm>
              <a:off x="865036" y="3360114"/>
              <a:ext cx="818566" cy="307777"/>
            </a:xfrm>
            <a:prstGeom prst="rect">
              <a:avLst/>
            </a:prstGeom>
            <a:noFill/>
          </p:spPr>
          <p:txBody>
            <a:bodyPr wrap="none" rtlCol="0">
              <a:spAutoFit/>
            </a:bodyPr>
            <a:lstStyle/>
            <a:p>
              <a:pPr algn="ctr"/>
              <a:r>
                <a:rPr lang="en-US" altLang="ja-JP" sz="1400" dirty="0">
                  <a:solidFill>
                    <a:srgbClr val="404040"/>
                  </a:solidFill>
                  <a:latin typeface="メイリオ"/>
                  <a:ea typeface="メイリオ"/>
                  <a:cs typeface="メイリオ"/>
                </a:rPr>
                <a:t>Reason</a:t>
              </a:r>
              <a:endParaRPr kumimoji="1" lang="ja-JP" altLang="en-US" sz="1600" dirty="0">
                <a:solidFill>
                  <a:srgbClr val="404040"/>
                </a:solidFill>
                <a:latin typeface="メイリオ"/>
                <a:ea typeface="メイリオ"/>
                <a:cs typeface="メイリオ"/>
              </a:endParaRPr>
            </a:p>
          </p:txBody>
        </p:sp>
      </p:grpSp>
      <p:sp>
        <p:nvSpPr>
          <p:cNvPr id="23" name="テキスト ボックス 22">
            <a:extLst>
              <a:ext uri="{FF2B5EF4-FFF2-40B4-BE49-F238E27FC236}">
                <a16:creationId xmlns:a16="http://schemas.microsoft.com/office/drawing/2014/main" id="{0DA083A3-0E1F-DB45-9F49-987C1E12CDF0}"/>
              </a:ext>
            </a:extLst>
          </p:cNvPr>
          <p:cNvSpPr txBox="1"/>
          <p:nvPr/>
        </p:nvSpPr>
        <p:spPr>
          <a:xfrm>
            <a:off x="5080281" y="835498"/>
            <a:ext cx="1619500" cy="338554"/>
          </a:xfrm>
          <a:prstGeom prst="rect">
            <a:avLst/>
          </a:prstGeom>
          <a:noFill/>
        </p:spPr>
        <p:txBody>
          <a:bodyPr wrap="square" rtlCol="0">
            <a:spAutoFit/>
          </a:bodyPr>
          <a:lstStyle/>
          <a:p>
            <a:pPr algn="ctr"/>
            <a:r>
              <a:rPr lang="en-US" altLang="en-US" sz="1600" dirty="0">
                <a:solidFill>
                  <a:srgbClr val="404040"/>
                </a:solidFill>
                <a:latin typeface="メイリオ"/>
                <a:ea typeface="メイリオ"/>
                <a:cs typeface="メイリオ"/>
              </a:rPr>
              <a:t>伝えたい内容</a:t>
            </a:r>
            <a:endParaRPr kumimoji="1" lang="ja-JP" altLang="en-US" sz="1600" dirty="0">
              <a:solidFill>
                <a:srgbClr val="404040"/>
              </a:solidFill>
              <a:latin typeface="メイリオ"/>
              <a:ea typeface="メイリオ"/>
              <a:cs typeface="メイリオ"/>
            </a:endParaRPr>
          </a:p>
        </p:txBody>
      </p:sp>
      <p:sp>
        <p:nvSpPr>
          <p:cNvPr id="27" name="正方形/長方形 26">
            <a:extLst>
              <a:ext uri="{FF2B5EF4-FFF2-40B4-BE49-F238E27FC236}">
                <a16:creationId xmlns:a16="http://schemas.microsoft.com/office/drawing/2014/main" id="{3DF5265A-A4D1-A140-A2D3-3F4D88F4AFB0}"/>
              </a:ext>
            </a:extLst>
          </p:cNvPr>
          <p:cNvSpPr/>
          <p:nvPr/>
        </p:nvSpPr>
        <p:spPr>
          <a:xfrm>
            <a:off x="344814" y="1323126"/>
            <a:ext cx="9223899" cy="5177226"/>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5C12D03C-E13F-F549-BCBA-FA3747D30704}"/>
              </a:ext>
            </a:extLst>
          </p:cNvPr>
          <p:cNvSpPr/>
          <p:nvPr/>
        </p:nvSpPr>
        <p:spPr>
          <a:xfrm>
            <a:off x="2203824" y="699037"/>
            <a:ext cx="7364889" cy="580131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AEF75249-A321-844B-AF20-5BF5D59E05AA}"/>
              </a:ext>
            </a:extLst>
          </p:cNvPr>
          <p:cNvSpPr txBox="1"/>
          <p:nvPr/>
        </p:nvSpPr>
        <p:spPr>
          <a:xfrm>
            <a:off x="2434133" y="1802835"/>
            <a:ext cx="5978582" cy="307777"/>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生産性を高めるために電子マニュアルを導入すべき。</a:t>
            </a:r>
          </a:p>
        </p:txBody>
      </p:sp>
      <p:sp>
        <p:nvSpPr>
          <p:cNvPr id="25" name="テキスト ボックス 24">
            <a:extLst>
              <a:ext uri="{FF2B5EF4-FFF2-40B4-BE49-F238E27FC236}">
                <a16:creationId xmlns:a16="http://schemas.microsoft.com/office/drawing/2014/main" id="{7A92F2D5-8FE3-6F41-A0D3-25F1C262A983}"/>
              </a:ext>
            </a:extLst>
          </p:cNvPr>
          <p:cNvSpPr txBox="1"/>
          <p:nvPr/>
        </p:nvSpPr>
        <p:spPr>
          <a:xfrm>
            <a:off x="2377842" y="2990408"/>
            <a:ext cx="6573482" cy="523220"/>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現状、紙媒体のマニュアルを使用しているが、メンテナンス不足による問題が起きている。また、作成および管理業務に人的コストがかかっている。</a:t>
            </a:r>
          </a:p>
        </p:txBody>
      </p:sp>
      <p:sp>
        <p:nvSpPr>
          <p:cNvPr id="26" name="テキスト ボックス 25">
            <a:extLst>
              <a:ext uri="{FF2B5EF4-FFF2-40B4-BE49-F238E27FC236}">
                <a16:creationId xmlns:a16="http://schemas.microsoft.com/office/drawing/2014/main" id="{B9B5C44F-E2C3-8A42-971C-981D22045E0D}"/>
              </a:ext>
            </a:extLst>
          </p:cNvPr>
          <p:cNvSpPr txBox="1"/>
          <p:nvPr/>
        </p:nvSpPr>
        <p:spPr>
          <a:xfrm>
            <a:off x="2381300" y="4285702"/>
            <a:ext cx="6573482" cy="523220"/>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飲食店の調理マニュアルは毎月新しいメニューに更新する必要があり、作成、印刷、配布が面倒。アプリなら低コストで短時間に更新・配信可。</a:t>
            </a:r>
          </a:p>
        </p:txBody>
      </p:sp>
      <p:sp>
        <p:nvSpPr>
          <p:cNvPr id="29" name="テキスト ボックス 28">
            <a:extLst>
              <a:ext uri="{FF2B5EF4-FFF2-40B4-BE49-F238E27FC236}">
                <a16:creationId xmlns:a16="http://schemas.microsoft.com/office/drawing/2014/main" id="{4BCFB606-E555-8D47-9B62-C4AC1B9228F6}"/>
              </a:ext>
            </a:extLst>
          </p:cNvPr>
          <p:cNvSpPr txBox="1"/>
          <p:nvPr/>
        </p:nvSpPr>
        <p:spPr>
          <a:xfrm>
            <a:off x="2375453" y="5473274"/>
            <a:ext cx="6575872" cy="738664"/>
          </a:xfrm>
          <a:prstGeom prst="rect">
            <a:avLst/>
          </a:prstGeom>
          <a:noFill/>
        </p:spPr>
        <p:txBody>
          <a:bodyPr wrap="square" rtlCol="0" anchor="ctr">
            <a:spAutoFit/>
          </a:bodyPr>
          <a:lstStyle/>
          <a:p>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電子データでマニュアルを管理できるのは便利。生産性を高めるために電子マニュアルを導入すべき。</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→パンフレットの紹介、料金シミュレーション</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580082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A5C57639-D0F1-BF49-991E-E4EAEBC1A6BF}"/>
              </a:ext>
            </a:extLst>
          </p:cNvPr>
          <p:cNvSpPr/>
          <p:nvPr/>
        </p:nvSpPr>
        <p:spPr>
          <a:xfrm>
            <a:off x="2211350" y="699037"/>
            <a:ext cx="7357363" cy="61147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A7625CC0-B10E-984E-B7CC-3F8112F96549}"/>
              </a:ext>
            </a:extLst>
          </p:cNvPr>
          <p:cNvSpPr/>
          <p:nvPr/>
        </p:nvSpPr>
        <p:spPr>
          <a:xfrm>
            <a:off x="344483" y="1309077"/>
            <a:ext cx="1859673" cy="518117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6876638-A6CE-6A40-B5E0-EA644865E39A}"/>
              </a:ext>
            </a:extLst>
          </p:cNvPr>
          <p:cNvGrpSpPr/>
          <p:nvPr/>
        </p:nvGrpSpPr>
        <p:grpSpPr>
          <a:xfrm>
            <a:off x="822913" y="4235654"/>
            <a:ext cx="902811" cy="623316"/>
            <a:chOff x="822913" y="4131226"/>
            <a:chExt cx="902811" cy="623316"/>
          </a:xfrm>
        </p:grpSpPr>
        <p:sp>
          <p:nvSpPr>
            <p:cNvPr id="13" name="テキスト ボックス 12">
              <a:extLst>
                <a:ext uri="{FF2B5EF4-FFF2-40B4-BE49-F238E27FC236}">
                  <a16:creationId xmlns:a16="http://schemas.microsoft.com/office/drawing/2014/main" id="{15AD0A92-1F8E-BD40-ADCA-E9E3A3456DE1}"/>
                </a:ext>
              </a:extLst>
            </p:cNvPr>
            <p:cNvSpPr txBox="1"/>
            <p:nvPr/>
          </p:nvSpPr>
          <p:spPr>
            <a:xfrm>
              <a:off x="976802" y="4131226"/>
              <a:ext cx="595035"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問題</a:t>
              </a:r>
            </a:p>
          </p:txBody>
        </p:sp>
        <p:sp>
          <p:nvSpPr>
            <p:cNvPr id="14" name="テキスト ボックス 13">
              <a:extLst>
                <a:ext uri="{FF2B5EF4-FFF2-40B4-BE49-F238E27FC236}">
                  <a16:creationId xmlns:a16="http://schemas.microsoft.com/office/drawing/2014/main" id="{3ABEACA5-5421-3342-905E-7FF662D073A9}"/>
                </a:ext>
              </a:extLst>
            </p:cNvPr>
            <p:cNvSpPr txBox="1"/>
            <p:nvPr/>
          </p:nvSpPr>
          <p:spPr>
            <a:xfrm>
              <a:off x="822913" y="4446765"/>
              <a:ext cx="902811"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Problem</a:t>
              </a:r>
              <a:endParaRPr kumimoji="1" lang="ja-JP" altLang="en-US" sz="1600" dirty="0">
                <a:solidFill>
                  <a:srgbClr val="404040"/>
                </a:solidFill>
                <a:latin typeface="メイリオ"/>
                <a:ea typeface="メイリオ"/>
                <a:cs typeface="メイリオ"/>
              </a:endParaRPr>
            </a:p>
          </p:txBody>
        </p:sp>
      </p:grpSp>
      <p:grpSp>
        <p:nvGrpSpPr>
          <p:cNvPr id="44" name="グループ化 43">
            <a:extLst>
              <a:ext uri="{FF2B5EF4-FFF2-40B4-BE49-F238E27FC236}">
                <a16:creationId xmlns:a16="http://schemas.microsoft.com/office/drawing/2014/main" id="{ED0B81F7-697E-A545-93E4-A01B89FADB80}"/>
              </a:ext>
            </a:extLst>
          </p:cNvPr>
          <p:cNvGrpSpPr/>
          <p:nvPr/>
        </p:nvGrpSpPr>
        <p:grpSpPr>
          <a:xfrm>
            <a:off x="828524" y="5530948"/>
            <a:ext cx="891591" cy="623316"/>
            <a:chOff x="828524" y="5217876"/>
            <a:chExt cx="891591" cy="623316"/>
          </a:xfrm>
        </p:grpSpPr>
        <p:sp>
          <p:nvSpPr>
            <p:cNvPr id="15" name="テキスト ボックス 14">
              <a:extLst>
                <a:ext uri="{FF2B5EF4-FFF2-40B4-BE49-F238E27FC236}">
                  <a16:creationId xmlns:a16="http://schemas.microsoft.com/office/drawing/2014/main" id="{896ADD55-5940-7A4D-95F6-22EFB474C30D}"/>
                </a:ext>
              </a:extLst>
            </p:cNvPr>
            <p:cNvSpPr txBox="1"/>
            <p:nvPr/>
          </p:nvSpPr>
          <p:spPr>
            <a:xfrm>
              <a:off x="874210" y="5217876"/>
              <a:ext cx="800219"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解決策</a:t>
              </a:r>
            </a:p>
          </p:txBody>
        </p:sp>
        <p:sp>
          <p:nvSpPr>
            <p:cNvPr id="16" name="テキスト ボックス 15">
              <a:extLst>
                <a:ext uri="{FF2B5EF4-FFF2-40B4-BE49-F238E27FC236}">
                  <a16:creationId xmlns:a16="http://schemas.microsoft.com/office/drawing/2014/main" id="{E03775D4-0BD2-5546-8FFF-F87EA3D256C5}"/>
                </a:ext>
              </a:extLst>
            </p:cNvPr>
            <p:cNvSpPr txBox="1"/>
            <p:nvPr/>
          </p:nvSpPr>
          <p:spPr>
            <a:xfrm>
              <a:off x="828524" y="5533415"/>
              <a:ext cx="891591"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Solution</a:t>
              </a:r>
              <a:endParaRPr kumimoji="1" lang="ja-JP" altLang="en-US" sz="1600" dirty="0">
                <a:solidFill>
                  <a:srgbClr val="404040"/>
                </a:solidFill>
                <a:latin typeface="メイリオ"/>
                <a:ea typeface="メイリオ"/>
                <a:cs typeface="メイリオ"/>
              </a:endParaRPr>
            </a:p>
          </p:txBody>
        </p:sp>
      </p:grpSp>
      <p:grpSp>
        <p:nvGrpSpPr>
          <p:cNvPr id="41" name="グループ化 40">
            <a:extLst>
              <a:ext uri="{FF2B5EF4-FFF2-40B4-BE49-F238E27FC236}">
                <a16:creationId xmlns:a16="http://schemas.microsoft.com/office/drawing/2014/main" id="{FF6C1983-C352-CB43-9F46-D6606FD89E05}"/>
              </a:ext>
            </a:extLst>
          </p:cNvPr>
          <p:cNvGrpSpPr/>
          <p:nvPr/>
        </p:nvGrpSpPr>
        <p:grpSpPr>
          <a:xfrm>
            <a:off x="669026" y="1645066"/>
            <a:ext cx="1210588" cy="623316"/>
            <a:chOff x="669026" y="1957924"/>
            <a:chExt cx="1210588" cy="623316"/>
          </a:xfrm>
        </p:grpSpPr>
        <p:sp>
          <p:nvSpPr>
            <p:cNvPr id="18" name="テキスト ボックス 17">
              <a:extLst>
                <a:ext uri="{FF2B5EF4-FFF2-40B4-BE49-F238E27FC236}">
                  <a16:creationId xmlns:a16="http://schemas.microsoft.com/office/drawing/2014/main" id="{44B07D35-AD22-314D-A5D4-459D3087941D}"/>
                </a:ext>
              </a:extLst>
            </p:cNvPr>
            <p:cNvSpPr txBox="1"/>
            <p:nvPr/>
          </p:nvSpPr>
          <p:spPr>
            <a:xfrm>
              <a:off x="669026" y="1957924"/>
              <a:ext cx="1210588" cy="338554"/>
            </a:xfrm>
            <a:prstGeom prst="rect">
              <a:avLst/>
            </a:prstGeom>
            <a:noFill/>
          </p:spPr>
          <p:txBody>
            <a:bodyPr wrap="none" rtlCol="0">
              <a:spAutoFit/>
            </a:bodyPr>
            <a:lstStyle/>
            <a:p>
              <a:pPr algn="ctr"/>
              <a:r>
                <a:rPr lang="ja-JP" altLang="en-US" sz="1600" dirty="0">
                  <a:solidFill>
                    <a:srgbClr val="404040"/>
                  </a:solidFill>
                  <a:latin typeface="メイリオ"/>
                  <a:ea typeface="メイリオ"/>
                  <a:cs typeface="メイリオ"/>
                </a:rPr>
                <a:t>あるべき姿</a:t>
              </a:r>
              <a:endParaRPr kumimoji="1" lang="ja-JP" altLang="en-US" sz="16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7CC536DB-7F69-B348-8CAC-38E767D65B71}"/>
                </a:ext>
              </a:extLst>
            </p:cNvPr>
            <p:cNvSpPr txBox="1"/>
            <p:nvPr/>
          </p:nvSpPr>
          <p:spPr>
            <a:xfrm>
              <a:off x="943907" y="2273463"/>
              <a:ext cx="660823"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To </a:t>
              </a:r>
              <a:r>
                <a:rPr lang="en-US" altLang="ja-JP" sz="1400" dirty="0">
                  <a:solidFill>
                    <a:srgbClr val="404040"/>
                  </a:solidFill>
                  <a:latin typeface="メイリオ"/>
                  <a:ea typeface="メイリオ"/>
                  <a:cs typeface="メイリオ"/>
                </a:rPr>
                <a:t>b</a:t>
              </a:r>
              <a:r>
                <a:rPr kumimoji="1" lang="en-US" altLang="ja-JP" sz="1400" dirty="0">
                  <a:solidFill>
                    <a:srgbClr val="404040"/>
                  </a:solidFill>
                  <a:latin typeface="メイリオ"/>
                  <a:ea typeface="メイリオ"/>
                  <a:cs typeface="メイリオ"/>
                </a:rPr>
                <a:t>e</a:t>
              </a:r>
              <a:endParaRPr kumimoji="1" lang="ja-JP" altLang="en-US" sz="1600" dirty="0">
                <a:solidFill>
                  <a:srgbClr val="404040"/>
                </a:solidFill>
                <a:latin typeface="メイリオ"/>
                <a:ea typeface="メイリオ"/>
                <a:cs typeface="メイリオ"/>
              </a:endParaRPr>
            </a:p>
          </p:txBody>
        </p:sp>
      </p:grpSp>
      <p:cxnSp>
        <p:nvCxnSpPr>
          <p:cNvPr id="12" name="直線コネクタ 11">
            <a:extLst>
              <a:ext uri="{FF2B5EF4-FFF2-40B4-BE49-F238E27FC236}">
                <a16:creationId xmlns:a16="http://schemas.microsoft.com/office/drawing/2014/main" id="{1A78082A-718F-CA49-83BA-1E226069BF80}"/>
              </a:ext>
            </a:extLst>
          </p:cNvPr>
          <p:cNvCxnSpPr>
            <a:cxnSpLocks/>
          </p:cNvCxnSpPr>
          <p:nvPr/>
        </p:nvCxnSpPr>
        <p:spPr>
          <a:xfrm>
            <a:off x="330094" y="5194959"/>
            <a:ext cx="92386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BC7C3B22-BE8F-ED43-B073-118DDC6A67E0}"/>
              </a:ext>
            </a:extLst>
          </p:cNvPr>
          <p:cNvCxnSpPr/>
          <p:nvPr/>
        </p:nvCxnSpPr>
        <p:spPr>
          <a:xfrm>
            <a:off x="352294" y="2604371"/>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C3F33CAB-2148-694B-8936-2F0A40B3EF48}"/>
              </a:ext>
            </a:extLst>
          </p:cNvPr>
          <p:cNvCxnSpPr/>
          <p:nvPr/>
        </p:nvCxnSpPr>
        <p:spPr>
          <a:xfrm>
            <a:off x="340303" y="3899665"/>
            <a:ext cx="921641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42" name="グループ化 41">
            <a:extLst>
              <a:ext uri="{FF2B5EF4-FFF2-40B4-BE49-F238E27FC236}">
                <a16:creationId xmlns:a16="http://schemas.microsoft.com/office/drawing/2014/main" id="{CB459BD9-FD29-EF4A-A302-5516F3C6ACD7}"/>
              </a:ext>
            </a:extLst>
          </p:cNvPr>
          <p:cNvGrpSpPr/>
          <p:nvPr/>
        </p:nvGrpSpPr>
        <p:grpSpPr>
          <a:xfrm>
            <a:off x="966061" y="2940360"/>
            <a:ext cx="616515" cy="623316"/>
            <a:chOff x="966061" y="3044575"/>
            <a:chExt cx="616515" cy="623316"/>
          </a:xfrm>
        </p:grpSpPr>
        <p:sp>
          <p:nvSpPr>
            <p:cNvPr id="21" name="テキスト ボックス 20">
              <a:extLst>
                <a:ext uri="{FF2B5EF4-FFF2-40B4-BE49-F238E27FC236}">
                  <a16:creationId xmlns:a16="http://schemas.microsoft.com/office/drawing/2014/main" id="{741187F6-4924-8945-83BE-9D58E99B0314}"/>
                </a:ext>
              </a:extLst>
            </p:cNvPr>
            <p:cNvSpPr txBox="1"/>
            <p:nvPr/>
          </p:nvSpPr>
          <p:spPr>
            <a:xfrm>
              <a:off x="976802" y="3044575"/>
              <a:ext cx="595035" cy="338554"/>
            </a:xfrm>
            <a:prstGeom prst="rect">
              <a:avLst/>
            </a:prstGeom>
            <a:noFill/>
          </p:spPr>
          <p:txBody>
            <a:bodyPr wrap="none" rtlCol="0">
              <a:spAutoFit/>
            </a:bodyPr>
            <a:lstStyle/>
            <a:p>
              <a:pPr algn="ctr"/>
              <a:r>
                <a:rPr kumimoji="1" lang="ja-JP" altLang="en-US" sz="1600" dirty="0">
                  <a:solidFill>
                    <a:srgbClr val="404040"/>
                  </a:solidFill>
                  <a:latin typeface="メイリオ"/>
                  <a:ea typeface="メイリオ"/>
                  <a:cs typeface="メイリオ"/>
                </a:rPr>
                <a:t>現状</a:t>
              </a:r>
            </a:p>
          </p:txBody>
        </p:sp>
        <p:sp>
          <p:nvSpPr>
            <p:cNvPr id="22" name="テキスト ボックス 21">
              <a:extLst>
                <a:ext uri="{FF2B5EF4-FFF2-40B4-BE49-F238E27FC236}">
                  <a16:creationId xmlns:a16="http://schemas.microsoft.com/office/drawing/2014/main" id="{9777152D-0491-D346-B96E-7C91EF8FA204}"/>
                </a:ext>
              </a:extLst>
            </p:cNvPr>
            <p:cNvSpPr txBox="1"/>
            <p:nvPr/>
          </p:nvSpPr>
          <p:spPr>
            <a:xfrm>
              <a:off x="966061" y="3360114"/>
              <a:ext cx="616515" cy="307777"/>
            </a:xfrm>
            <a:prstGeom prst="rect">
              <a:avLst/>
            </a:prstGeom>
            <a:noFill/>
          </p:spPr>
          <p:txBody>
            <a:bodyPr wrap="none" rtlCol="0">
              <a:spAutoFit/>
            </a:bodyPr>
            <a:lstStyle/>
            <a:p>
              <a:pPr algn="ctr"/>
              <a:r>
                <a:rPr kumimoji="1" lang="en-US" altLang="ja-JP" sz="1400" dirty="0">
                  <a:solidFill>
                    <a:srgbClr val="404040"/>
                  </a:solidFill>
                  <a:latin typeface="メイリオ"/>
                  <a:ea typeface="メイリオ"/>
                  <a:cs typeface="メイリオ"/>
                </a:rPr>
                <a:t>As Is</a:t>
              </a:r>
              <a:endParaRPr kumimoji="1" lang="ja-JP" altLang="en-US" sz="1600" dirty="0">
                <a:solidFill>
                  <a:srgbClr val="404040"/>
                </a:solidFill>
                <a:latin typeface="メイリオ"/>
                <a:ea typeface="メイリオ"/>
                <a:cs typeface="メイリオ"/>
              </a:endParaRPr>
            </a:p>
          </p:txBody>
        </p:sp>
      </p:grpSp>
      <p:sp>
        <p:nvSpPr>
          <p:cNvPr id="23" name="テキスト ボックス 22">
            <a:extLst>
              <a:ext uri="{FF2B5EF4-FFF2-40B4-BE49-F238E27FC236}">
                <a16:creationId xmlns:a16="http://schemas.microsoft.com/office/drawing/2014/main" id="{0DA083A3-0E1F-DB45-9F49-987C1E12CDF0}"/>
              </a:ext>
            </a:extLst>
          </p:cNvPr>
          <p:cNvSpPr txBox="1"/>
          <p:nvPr/>
        </p:nvSpPr>
        <p:spPr>
          <a:xfrm>
            <a:off x="5080281" y="835498"/>
            <a:ext cx="1619500" cy="338554"/>
          </a:xfrm>
          <a:prstGeom prst="rect">
            <a:avLst/>
          </a:prstGeom>
          <a:noFill/>
        </p:spPr>
        <p:txBody>
          <a:bodyPr wrap="square" rtlCol="0">
            <a:spAutoFit/>
          </a:bodyPr>
          <a:lstStyle/>
          <a:p>
            <a:pPr algn="ctr"/>
            <a:r>
              <a:rPr lang="en-US" altLang="en-US" sz="1600" dirty="0">
                <a:solidFill>
                  <a:srgbClr val="404040"/>
                </a:solidFill>
                <a:latin typeface="メイリオ"/>
                <a:ea typeface="メイリオ"/>
                <a:cs typeface="メイリオ"/>
              </a:rPr>
              <a:t>伝えたい内容</a:t>
            </a:r>
            <a:endParaRPr kumimoji="1" lang="ja-JP" altLang="en-US" sz="16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F5A058BE-8E26-0D43-B3CA-005E93CE9F86}"/>
              </a:ext>
            </a:extLst>
          </p:cNvPr>
          <p:cNvSpPr txBox="1"/>
          <p:nvPr/>
        </p:nvSpPr>
        <p:spPr>
          <a:xfrm>
            <a:off x="463308" y="238540"/>
            <a:ext cx="909993" cy="276999"/>
          </a:xfrm>
          <a:prstGeom prst="rect">
            <a:avLst/>
          </a:prstGeom>
          <a:noFill/>
        </p:spPr>
        <p:txBody>
          <a:bodyPr wrap="none" rtlCol="0">
            <a:spAutoFit/>
          </a:bodyPr>
          <a:lstStyle/>
          <a:p>
            <a:r>
              <a:rPr kumimoji="1" lang="en-US" altLang="ja-JP" sz="1200" b="1" dirty="0">
                <a:solidFill>
                  <a:schemeClr val="tx1">
                    <a:lumMod val="75000"/>
                    <a:lumOff val="25000"/>
                  </a:schemeClr>
                </a:solidFill>
                <a:latin typeface="Meiryo" panose="020B0604030504040204" pitchFamily="34" charset="-128"/>
                <a:ea typeface="Meiryo" panose="020B0604030504040204" pitchFamily="34" charset="-128"/>
              </a:rPr>
              <a:t>70_TAPS</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7" name="正方形/長方形 26">
            <a:extLst>
              <a:ext uri="{FF2B5EF4-FFF2-40B4-BE49-F238E27FC236}">
                <a16:creationId xmlns:a16="http://schemas.microsoft.com/office/drawing/2014/main" id="{39DC20A4-2EB1-9245-958B-6B18C4FFE1DF}"/>
              </a:ext>
            </a:extLst>
          </p:cNvPr>
          <p:cNvSpPr/>
          <p:nvPr/>
        </p:nvSpPr>
        <p:spPr>
          <a:xfrm>
            <a:off x="344814" y="1323126"/>
            <a:ext cx="9223899" cy="5177226"/>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C2F56893-1554-B640-B1F0-8495B458A6A3}"/>
              </a:ext>
            </a:extLst>
          </p:cNvPr>
          <p:cNvSpPr/>
          <p:nvPr/>
        </p:nvSpPr>
        <p:spPr>
          <a:xfrm>
            <a:off x="2203824" y="699037"/>
            <a:ext cx="7364889" cy="580131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A186C0B4-9FC8-934B-9DD2-86C39B9CBE4E}"/>
              </a:ext>
            </a:extLst>
          </p:cNvPr>
          <p:cNvSpPr txBox="1"/>
          <p:nvPr/>
        </p:nvSpPr>
        <p:spPr>
          <a:xfrm>
            <a:off x="2434133" y="1695113"/>
            <a:ext cx="5978582" cy="523220"/>
          </a:xfrm>
          <a:prstGeom prst="rect">
            <a:avLst/>
          </a:prstGeom>
          <a:noFill/>
        </p:spPr>
        <p:txBody>
          <a:bodyPr wrap="square" rtlCol="0" anchor="ctr">
            <a:spAutoFit/>
          </a:bodyPr>
          <a:lstStyle/>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自社で保有している</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500</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社のデータベースをマーケティングに活用し、紹介促進やリピート利用を促す。</a:t>
            </a:r>
          </a:p>
        </p:txBody>
      </p:sp>
      <p:sp>
        <p:nvSpPr>
          <p:cNvPr id="25" name="テキスト ボックス 24">
            <a:extLst>
              <a:ext uri="{FF2B5EF4-FFF2-40B4-BE49-F238E27FC236}">
                <a16:creationId xmlns:a16="http://schemas.microsoft.com/office/drawing/2014/main" id="{33D6240A-6FC3-3340-988A-619E786635DF}"/>
              </a:ext>
            </a:extLst>
          </p:cNvPr>
          <p:cNvSpPr txBox="1"/>
          <p:nvPr/>
        </p:nvSpPr>
        <p:spPr>
          <a:xfrm>
            <a:off x="2377842" y="2990408"/>
            <a:ext cx="6573482" cy="523220"/>
          </a:xfrm>
          <a:prstGeom prst="rect">
            <a:avLst/>
          </a:prstGeom>
          <a:noFill/>
        </p:spPr>
        <p:txBody>
          <a:bodyPr wrap="square" rtlCol="0" anchor="ctr">
            <a:spAutoFit/>
          </a:bodyPr>
          <a:lstStyle/>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過去にサービスを利用した</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500</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社の情報があるものの、放置している状態となっている。</a:t>
            </a:r>
          </a:p>
        </p:txBody>
      </p:sp>
      <p:sp>
        <p:nvSpPr>
          <p:cNvPr id="26" name="テキスト ボックス 25">
            <a:extLst>
              <a:ext uri="{FF2B5EF4-FFF2-40B4-BE49-F238E27FC236}">
                <a16:creationId xmlns:a16="http://schemas.microsoft.com/office/drawing/2014/main" id="{13C8AC39-098C-3744-9501-E6C4DCCFA04F}"/>
              </a:ext>
            </a:extLst>
          </p:cNvPr>
          <p:cNvSpPr txBox="1"/>
          <p:nvPr/>
        </p:nvSpPr>
        <p:spPr>
          <a:xfrm>
            <a:off x="2381300" y="4285702"/>
            <a:ext cx="6573482" cy="523220"/>
          </a:xfrm>
          <a:prstGeom prst="rect">
            <a:avLst/>
          </a:prstGeom>
          <a:noFill/>
        </p:spPr>
        <p:txBody>
          <a:bodyPr wrap="square" rtlCol="0" anchor="ctr">
            <a:spAutoFit/>
          </a:bodyPr>
          <a:lstStyle/>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顧客育成という考え方がなく、長期的なマーケティングの仕組みがない。営業力で成果を出してきたため、マーケティングへの理解が乏しい。</a:t>
            </a:r>
          </a:p>
        </p:txBody>
      </p:sp>
      <p:sp>
        <p:nvSpPr>
          <p:cNvPr id="29" name="テキスト ボックス 28">
            <a:extLst>
              <a:ext uri="{FF2B5EF4-FFF2-40B4-BE49-F238E27FC236}">
                <a16:creationId xmlns:a16="http://schemas.microsoft.com/office/drawing/2014/main" id="{5086169A-C9D2-5D4B-B18D-5313849834C8}"/>
              </a:ext>
            </a:extLst>
          </p:cNvPr>
          <p:cNvSpPr txBox="1"/>
          <p:nvPr/>
        </p:nvSpPr>
        <p:spPr>
          <a:xfrm>
            <a:off x="2375453" y="5580995"/>
            <a:ext cx="6575872" cy="523220"/>
          </a:xfrm>
          <a:prstGeom prst="rect">
            <a:avLst/>
          </a:prstGeom>
          <a:noFill/>
        </p:spPr>
        <p:txBody>
          <a:bodyPr wrap="square" rtlCol="0" anchor="ctr">
            <a:spAutoFit/>
          </a:bodyPr>
          <a:lstStyle/>
          <a:p>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リピート利用をしやすい商品を設計し、メールと</a:t>
            </a:r>
            <a:r>
              <a:rPr lang="en-US" altLang="ja-JP" sz="1400" dirty="0">
                <a:solidFill>
                  <a:schemeClr val="tx1">
                    <a:lumMod val="75000"/>
                    <a:lumOff val="25000"/>
                  </a:schemeClr>
                </a:solidFill>
                <a:latin typeface="Meiryo" panose="020B0604030504040204" pitchFamily="34" charset="-128"/>
                <a:ea typeface="Meiryo" panose="020B0604030504040204" pitchFamily="34" charset="-128"/>
              </a:rPr>
              <a:t>DM</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を活用した定期的な情報配信を行う。そのために、顧客情報管理用のシステムを導入する。</a:t>
            </a:r>
          </a:p>
        </p:txBody>
      </p:sp>
    </p:spTree>
    <p:extLst>
      <p:ext uri="{BB962C8B-B14F-4D97-AF65-F5344CB8AC3E}">
        <p14:creationId xmlns:p14="http://schemas.microsoft.com/office/powerpoint/2010/main" val="382643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線コネクタ 69"/>
          <p:cNvCxnSpPr/>
          <p:nvPr/>
        </p:nvCxnSpPr>
        <p:spPr>
          <a:xfrm>
            <a:off x="4958060" y="968860"/>
            <a:ext cx="1" cy="518057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73" name="直線コネクタ 72"/>
          <p:cNvCxnSpPr/>
          <p:nvPr/>
        </p:nvCxnSpPr>
        <p:spPr>
          <a:xfrm>
            <a:off x="532282" y="3559145"/>
            <a:ext cx="8841436" cy="0"/>
          </a:xfrm>
          <a:prstGeom prst="line">
            <a:avLst/>
          </a:prstGeom>
          <a:ln w="31750" cmpd="sng">
            <a:solidFill>
              <a:schemeClr val="tx1">
                <a:lumMod val="85000"/>
                <a:lumOff val="15000"/>
              </a:schemeClr>
            </a:solidFill>
            <a:headEnd type="stealth"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CE001D3F-1024-2843-AF26-7F643E8B8C3E}"/>
              </a:ext>
            </a:extLst>
          </p:cNvPr>
          <p:cNvSpPr txBox="1"/>
          <p:nvPr/>
        </p:nvSpPr>
        <p:spPr>
          <a:xfrm>
            <a:off x="3432260" y="607502"/>
            <a:ext cx="3041479" cy="307777"/>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メイリオ"/>
                <a:ea typeface="メイリオ"/>
                <a:cs typeface="メイリオ"/>
              </a:rPr>
              <a:t>重要度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高</a:t>
            </a:r>
            <a:r>
              <a:rPr lang="en-US" altLang="ja-JP" sz="1200" dirty="0">
                <a:solidFill>
                  <a:srgbClr val="404040"/>
                </a:solidFill>
                <a:latin typeface="メイリオ"/>
                <a:ea typeface="メイリオ"/>
                <a:cs typeface="メイリオ"/>
              </a:rPr>
              <a:t>)</a:t>
            </a:r>
          </a:p>
        </p:txBody>
      </p:sp>
      <p:sp>
        <p:nvSpPr>
          <p:cNvPr id="26" name="テキスト ボックス 25">
            <a:extLst>
              <a:ext uri="{FF2B5EF4-FFF2-40B4-BE49-F238E27FC236}">
                <a16:creationId xmlns:a16="http://schemas.microsoft.com/office/drawing/2014/main" id="{D073B21E-04E3-E541-A21D-F72ED665B664}"/>
              </a:ext>
            </a:extLst>
          </p:cNvPr>
          <p:cNvSpPr txBox="1"/>
          <p:nvPr/>
        </p:nvSpPr>
        <p:spPr>
          <a:xfrm>
            <a:off x="3432260" y="6213577"/>
            <a:ext cx="3041479" cy="307777"/>
          </a:xfrm>
          <a:prstGeom prst="rect">
            <a:avLst/>
          </a:prstGeom>
          <a:noFill/>
        </p:spPr>
        <p:txBody>
          <a:bodyPr wrap="square" rtlCol="0" anchor="t">
            <a:spAutoFit/>
          </a:bodyPr>
          <a:lstStyle/>
          <a:p>
            <a:pPr algn="ctr">
              <a:lnSpc>
                <a:spcPct val="120000"/>
              </a:lnSpc>
            </a:pPr>
            <a:r>
              <a:rPr lang="ja-JP" altLang="en-US" sz="1200" dirty="0">
                <a:solidFill>
                  <a:srgbClr val="404040"/>
                </a:solidFill>
                <a:latin typeface="メイリオ"/>
                <a:ea typeface="メイリオ"/>
                <a:cs typeface="メイリオ"/>
              </a:rPr>
              <a:t>重要度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低</a:t>
            </a:r>
            <a:r>
              <a:rPr lang="en-US" altLang="ja-JP" sz="1200" dirty="0">
                <a:solidFill>
                  <a:srgbClr val="404040"/>
                </a:solidFill>
                <a:latin typeface="メイリオ"/>
                <a:ea typeface="メイリオ"/>
                <a:cs typeface="メイリオ"/>
              </a:rPr>
              <a:t>)</a:t>
            </a:r>
          </a:p>
        </p:txBody>
      </p:sp>
      <p:sp>
        <p:nvSpPr>
          <p:cNvPr id="28" name="テキスト ボックス 27">
            <a:extLst>
              <a:ext uri="{FF2B5EF4-FFF2-40B4-BE49-F238E27FC236}">
                <a16:creationId xmlns:a16="http://schemas.microsoft.com/office/drawing/2014/main" id="{6631F5A2-491A-3E44-BC75-668AFB495AC6}"/>
              </a:ext>
            </a:extLst>
          </p:cNvPr>
          <p:cNvSpPr txBox="1"/>
          <p:nvPr/>
        </p:nvSpPr>
        <p:spPr>
          <a:xfrm>
            <a:off x="9364294"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メイリオ"/>
                <a:ea typeface="メイリオ"/>
                <a:cs typeface="メイリオ"/>
              </a:rPr>
              <a:t>緊急度</a:t>
            </a:r>
            <a:r>
              <a:rPr lang="en-US" altLang="ja-JP" sz="1200" dirty="0">
                <a:solidFill>
                  <a:srgbClr val="404040"/>
                </a:solidFill>
                <a:latin typeface="メイリオ"/>
                <a:ea typeface="メイリオ"/>
                <a:cs typeface="メイリオ"/>
              </a:rPr>
              <a:t>(</a:t>
            </a:r>
            <a:r>
              <a:rPr lang="ja-JP" altLang="en-US" sz="1200" dirty="0">
                <a:solidFill>
                  <a:srgbClr val="404040"/>
                </a:solidFill>
                <a:latin typeface="メイリオ"/>
                <a:ea typeface="メイリオ"/>
                <a:cs typeface="メイリオ"/>
              </a:rPr>
              <a:t>高</a:t>
            </a:r>
            <a:r>
              <a:rPr lang="en-US" altLang="ja-JP" sz="1200" dirty="0">
                <a:solidFill>
                  <a:srgbClr val="404040"/>
                </a:solidFill>
                <a:latin typeface="メイリオ"/>
                <a:ea typeface="メイリオ"/>
                <a:cs typeface="メイリオ"/>
              </a:rPr>
              <a:t>)</a:t>
            </a:r>
          </a:p>
        </p:txBody>
      </p:sp>
      <p:sp>
        <p:nvSpPr>
          <p:cNvPr id="29" name="テキスト ボックス 28">
            <a:extLst>
              <a:ext uri="{FF2B5EF4-FFF2-40B4-BE49-F238E27FC236}">
                <a16:creationId xmlns:a16="http://schemas.microsoft.com/office/drawing/2014/main" id="{8C72468D-7034-4541-B98B-F93BEF7923D1}"/>
              </a:ext>
            </a:extLst>
          </p:cNvPr>
          <p:cNvSpPr txBox="1"/>
          <p:nvPr/>
        </p:nvSpPr>
        <p:spPr>
          <a:xfrm>
            <a:off x="135441" y="2584649"/>
            <a:ext cx="406265" cy="1948992"/>
          </a:xfrm>
          <a:prstGeom prst="rect">
            <a:avLst/>
          </a:prstGeom>
          <a:noFill/>
        </p:spPr>
        <p:txBody>
          <a:bodyPr vert="eaVert" wrap="square" rtlCol="0" anchor="t">
            <a:spAutoFit/>
          </a:bodyPr>
          <a:lstStyle/>
          <a:p>
            <a:pPr algn="ctr">
              <a:lnSpc>
                <a:spcPct val="120000"/>
              </a:lnSpc>
            </a:pPr>
            <a:r>
              <a:rPr lang="ja-JP" altLang="en-US" sz="1200" dirty="0">
                <a:solidFill>
                  <a:srgbClr val="404040"/>
                </a:solidFill>
                <a:latin typeface="Meiryo" panose="020B0604030504040204" pitchFamily="34" charset="-128"/>
                <a:ea typeface="Meiryo" panose="020B0604030504040204" pitchFamily="34" charset="-128"/>
                <a:cs typeface="メイリオ"/>
              </a:rPr>
              <a:t>緊急度</a:t>
            </a:r>
            <a:r>
              <a:rPr lang="en-US" altLang="ja-JP" sz="1200" dirty="0">
                <a:solidFill>
                  <a:srgbClr val="404040"/>
                </a:solidFill>
                <a:latin typeface="Meiryo" panose="020B0604030504040204" pitchFamily="34" charset="-128"/>
                <a:ea typeface="Meiryo" panose="020B0604030504040204" pitchFamily="34" charset="-128"/>
                <a:cs typeface="メイリオ"/>
              </a:rPr>
              <a:t>(</a:t>
            </a:r>
            <a:r>
              <a:rPr lang="ja-JP" altLang="en-US" sz="1200" dirty="0">
                <a:solidFill>
                  <a:srgbClr val="404040"/>
                </a:solidFill>
                <a:latin typeface="Meiryo" panose="020B0604030504040204" pitchFamily="34" charset="-128"/>
                <a:ea typeface="Meiryo" panose="020B0604030504040204" pitchFamily="34" charset="-128"/>
                <a:cs typeface="メイリオ"/>
              </a:rPr>
              <a:t>低</a:t>
            </a:r>
            <a:r>
              <a:rPr lang="en-US" altLang="ja-JP" sz="1200" dirty="0">
                <a:solidFill>
                  <a:srgbClr val="404040"/>
                </a:solidFill>
                <a:latin typeface="Meiryo" panose="020B0604030504040204" pitchFamily="34" charset="-128"/>
                <a:ea typeface="Meiryo" panose="020B0604030504040204" pitchFamily="34" charset="-128"/>
                <a:cs typeface="メイリオ"/>
              </a:rPr>
              <a:t>)</a:t>
            </a:r>
          </a:p>
        </p:txBody>
      </p:sp>
      <p:cxnSp>
        <p:nvCxnSpPr>
          <p:cNvPr id="32" name="直線コネクタ 31">
            <a:extLst>
              <a:ext uri="{FF2B5EF4-FFF2-40B4-BE49-F238E27FC236}">
                <a16:creationId xmlns:a16="http://schemas.microsoft.com/office/drawing/2014/main" id="{342D065E-9046-9D45-9324-2AD6828E64CE}"/>
              </a:ext>
            </a:extLst>
          </p:cNvPr>
          <p:cNvCxnSpPr>
            <a:cxnSpLocks/>
          </p:cNvCxnSpPr>
          <p:nvPr/>
        </p:nvCxnSpPr>
        <p:spPr>
          <a:xfrm flipH="1">
            <a:off x="540342" y="978382"/>
            <a:ext cx="8838437" cy="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A553977-895F-CF46-BB28-751329FB104D}"/>
              </a:ext>
            </a:extLst>
          </p:cNvPr>
          <p:cNvCxnSpPr>
            <a:cxnSpLocks/>
          </p:cNvCxnSpPr>
          <p:nvPr/>
        </p:nvCxnSpPr>
        <p:spPr>
          <a:xfrm flipH="1">
            <a:off x="540342" y="6149430"/>
            <a:ext cx="8838437" cy="9522"/>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B6EC3790-5DC3-604C-AA8C-68CE732BBB96}"/>
              </a:ext>
            </a:extLst>
          </p:cNvPr>
          <p:cNvCxnSpPr/>
          <p:nvPr/>
        </p:nvCxnSpPr>
        <p:spPr>
          <a:xfrm>
            <a:off x="9378777" y="968860"/>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39A9ED9B-27E0-4B4A-9810-A501B45CD995}"/>
              </a:ext>
            </a:extLst>
          </p:cNvPr>
          <p:cNvCxnSpPr/>
          <p:nvPr/>
        </p:nvCxnSpPr>
        <p:spPr>
          <a:xfrm>
            <a:off x="540342" y="978382"/>
            <a:ext cx="1" cy="5180570"/>
          </a:xfrm>
          <a:prstGeom prst="line">
            <a:avLst/>
          </a:prstGeom>
          <a:ln w="15875" cmpd="sng">
            <a:solidFill>
              <a:schemeClr val="tx1">
                <a:lumMod val="65000"/>
                <a:lumOff val="35000"/>
              </a:schemeClr>
            </a:solidFill>
            <a:prstDash val="sysDot"/>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B119D354-AACE-F94E-98C8-8FE3240F8D91}"/>
              </a:ext>
            </a:extLst>
          </p:cNvPr>
          <p:cNvSpPr txBox="1"/>
          <p:nvPr/>
        </p:nvSpPr>
        <p:spPr>
          <a:xfrm>
            <a:off x="463308" y="238540"/>
            <a:ext cx="24352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07_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緊急度</a:t>
            </a: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 / </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重要度</a:t>
            </a:r>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 </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マトリクス</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57C5821F-09B9-1B41-B06C-FA9D0BDE00C5}"/>
              </a:ext>
            </a:extLst>
          </p:cNvPr>
          <p:cNvSpPr txBox="1"/>
          <p:nvPr/>
        </p:nvSpPr>
        <p:spPr>
          <a:xfrm>
            <a:off x="710461" y="1222777"/>
            <a:ext cx="2807179" cy="1061829"/>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スタッフのスキルアップ研修</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長期的な採用戦略の立案</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業務マニュアルの作成</a:t>
            </a:r>
          </a:p>
        </p:txBody>
      </p:sp>
      <p:sp>
        <p:nvSpPr>
          <p:cNvPr id="14" name="テキスト ボックス 13">
            <a:extLst>
              <a:ext uri="{FF2B5EF4-FFF2-40B4-BE49-F238E27FC236}">
                <a16:creationId xmlns:a16="http://schemas.microsoft.com/office/drawing/2014/main" id="{9A033190-3A37-B941-98B9-C9E6B8FE643B}"/>
              </a:ext>
            </a:extLst>
          </p:cNvPr>
          <p:cNvSpPr txBox="1"/>
          <p:nvPr/>
        </p:nvSpPr>
        <p:spPr>
          <a:xfrm>
            <a:off x="710461" y="3858350"/>
            <a:ext cx="3166251" cy="1061829"/>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勢いで始めてしまった公開勉強会</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制作系の細かい受託案件</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請求書や領収書などの作成、管理</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E5C8CC1B-1EB3-9D48-8005-8959AD3A3B9D}"/>
              </a:ext>
            </a:extLst>
          </p:cNvPr>
          <p:cNvSpPr txBox="1"/>
          <p:nvPr/>
        </p:nvSpPr>
        <p:spPr>
          <a:xfrm>
            <a:off x="5121744" y="1228654"/>
            <a:ext cx="3345788" cy="1384995"/>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資金調達のためのプレゼン</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ベータ版公開中サービスのバグ修正</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バグへの対応と報告</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エンジニア追加募集の告知</a:t>
            </a:r>
            <a:endPar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A401B386-BDA6-1649-A787-67C280F025D9}"/>
              </a:ext>
            </a:extLst>
          </p:cNvPr>
          <p:cNvSpPr txBox="1"/>
          <p:nvPr/>
        </p:nvSpPr>
        <p:spPr>
          <a:xfrm>
            <a:off x="5121744" y="3864227"/>
            <a:ext cx="2986715" cy="738664"/>
          </a:xfrm>
          <a:prstGeom prst="rect">
            <a:avLst/>
          </a:prstGeom>
          <a:noFill/>
        </p:spPr>
        <p:txBody>
          <a:bodyPr wrap="none" rtlCol="0" anchor="t">
            <a:spAutoFit/>
          </a:bodyPr>
          <a:lstStyle/>
          <a:p>
            <a:pPr marL="285750" indent="-285750">
              <a:lnSpc>
                <a:spcPct val="150000"/>
              </a:lnSpc>
              <a:buFont typeface="Arial" panose="020B0604020202020204" pitchFamily="34" charset="0"/>
              <a:buChar char="•"/>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重複するお問い合わせへの対応</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関係各位への報告書作成</a:t>
            </a:r>
            <a:endParaRPr kumimoji="1"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16864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正方形/長方形 107">
            <a:extLst>
              <a:ext uri="{FF2B5EF4-FFF2-40B4-BE49-F238E27FC236}">
                <a16:creationId xmlns:a16="http://schemas.microsoft.com/office/drawing/2014/main" id="{A86A82F0-19E3-524F-B7A2-90455E55FFD8}"/>
              </a:ext>
            </a:extLst>
          </p:cNvPr>
          <p:cNvSpPr/>
          <p:nvPr/>
        </p:nvSpPr>
        <p:spPr>
          <a:xfrm>
            <a:off x="337288" y="1544856"/>
            <a:ext cx="468821" cy="494539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99FBCC41-39A6-3D41-B25E-97FBF8148786}"/>
              </a:ext>
            </a:extLst>
          </p:cNvPr>
          <p:cNvSpPr txBox="1"/>
          <p:nvPr/>
        </p:nvSpPr>
        <p:spPr>
          <a:xfrm>
            <a:off x="463308" y="238540"/>
            <a:ext cx="1882247" cy="276999"/>
          </a:xfrm>
          <a:prstGeom prst="rect">
            <a:avLst/>
          </a:prstGeom>
          <a:noFill/>
        </p:spPr>
        <p:txBody>
          <a:bodyPr wrap="none" rtlCol="0">
            <a:spAutoFit/>
          </a:bodyPr>
          <a:lstStyle/>
          <a:p>
            <a:r>
              <a:rPr lang="en-US" altLang="ja-JP" sz="1200" b="1" dirty="0">
                <a:solidFill>
                  <a:schemeClr val="tx1">
                    <a:lumMod val="75000"/>
                    <a:lumOff val="25000"/>
                  </a:schemeClr>
                </a:solidFill>
                <a:latin typeface="Meiryo" panose="020B0604030504040204" pitchFamily="34" charset="-128"/>
                <a:ea typeface="Meiryo" panose="020B0604030504040204" pitchFamily="34" charset="-128"/>
              </a:rPr>
              <a:t>08_</a:t>
            </a:r>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意思決定マトリクス</a:t>
            </a:r>
            <a:endParaRPr lang="en-US" altLang="ja-JP"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 name="正方形/長方形 16"/>
          <p:cNvSpPr/>
          <p:nvPr/>
        </p:nvSpPr>
        <p:spPr>
          <a:xfrm>
            <a:off x="8416066" y="698777"/>
            <a:ext cx="1152648" cy="5791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5" name="直線コネクタ 54"/>
          <p:cNvCxnSpPr/>
          <p:nvPr/>
        </p:nvCxnSpPr>
        <p:spPr>
          <a:xfrm>
            <a:off x="3843674" y="1103341"/>
            <a:ext cx="4572392"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a:xfrm>
            <a:off x="4986772"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a:xfrm>
            <a:off x="6129871"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7272970"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a:xfrm>
            <a:off x="8416069"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78" name="テキスト ボックス 77"/>
          <p:cNvSpPr txBox="1"/>
          <p:nvPr/>
        </p:nvSpPr>
        <p:spPr>
          <a:xfrm>
            <a:off x="8411263" y="980230"/>
            <a:ext cx="114790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合計</a:t>
            </a:r>
            <a:endParaRPr kumimoji="1" lang="ja-JP" altLang="en-US" sz="2000" dirty="0">
              <a:solidFill>
                <a:srgbClr val="404040"/>
              </a:solidFill>
              <a:latin typeface="メイリオ"/>
              <a:ea typeface="メイリオ"/>
              <a:cs typeface="メイリオ"/>
            </a:endParaRPr>
          </a:p>
        </p:txBody>
      </p:sp>
      <p:cxnSp>
        <p:nvCxnSpPr>
          <p:cNvPr id="47" name="直線コネクタ 46"/>
          <p:cNvCxnSpPr/>
          <p:nvPr/>
        </p:nvCxnSpPr>
        <p:spPr>
          <a:xfrm>
            <a:off x="337287" y="3523014"/>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p:nvPr/>
        </p:nvCxnSpPr>
        <p:spPr>
          <a:xfrm>
            <a:off x="337287" y="4512093"/>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a:off x="337287" y="5501172"/>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016F7EAD-73CA-B745-855B-D07AC6E2E936}"/>
              </a:ext>
            </a:extLst>
          </p:cNvPr>
          <p:cNvCxnSpPr/>
          <p:nvPr/>
        </p:nvCxnSpPr>
        <p:spPr>
          <a:xfrm>
            <a:off x="337287" y="2533935"/>
            <a:ext cx="923142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2952418C-1907-D745-8D10-FFA33FAACA80}"/>
              </a:ext>
            </a:extLst>
          </p:cNvPr>
          <p:cNvSpPr txBox="1"/>
          <p:nvPr/>
        </p:nvSpPr>
        <p:spPr>
          <a:xfrm>
            <a:off x="376683" y="1607053"/>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lang="en-US" altLang="ja-JP" sz="1050" dirty="0">
                <a:solidFill>
                  <a:srgbClr val="404040"/>
                </a:solidFill>
                <a:latin typeface="メイリオ"/>
                <a:ea typeface="メイリオ"/>
                <a:cs typeface="メイリオ"/>
              </a:rPr>
              <a:t>1</a:t>
            </a:r>
            <a:endParaRPr kumimoji="1" lang="ja-JP" altLang="en-US" sz="16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840C7C9A-5361-7848-BF31-95634C7E6671}"/>
              </a:ext>
            </a:extLst>
          </p:cNvPr>
          <p:cNvSpPr txBox="1"/>
          <p:nvPr/>
        </p:nvSpPr>
        <p:spPr>
          <a:xfrm>
            <a:off x="376683" y="2596132"/>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2</a:t>
            </a:r>
            <a:endParaRPr kumimoji="1" lang="ja-JP" altLang="en-US" sz="16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53350201-6A51-2C49-88DE-AEB714A4A9D0}"/>
              </a:ext>
            </a:extLst>
          </p:cNvPr>
          <p:cNvSpPr txBox="1"/>
          <p:nvPr/>
        </p:nvSpPr>
        <p:spPr>
          <a:xfrm>
            <a:off x="376683" y="3585211"/>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3</a:t>
            </a:r>
            <a:endParaRPr kumimoji="1" lang="ja-JP" altLang="en-US" sz="160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7885742A-D7D7-AF45-8F1E-970FB068CFEF}"/>
              </a:ext>
            </a:extLst>
          </p:cNvPr>
          <p:cNvSpPr txBox="1"/>
          <p:nvPr/>
        </p:nvSpPr>
        <p:spPr>
          <a:xfrm>
            <a:off x="376683" y="4574290"/>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4</a:t>
            </a:r>
            <a:endParaRPr kumimoji="1" lang="ja-JP" altLang="en-US" sz="16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E1B71C86-44F1-2444-8956-35F98D5CD855}"/>
              </a:ext>
            </a:extLst>
          </p:cNvPr>
          <p:cNvSpPr txBox="1"/>
          <p:nvPr/>
        </p:nvSpPr>
        <p:spPr>
          <a:xfrm>
            <a:off x="376683" y="5563369"/>
            <a:ext cx="386644" cy="864685"/>
          </a:xfrm>
          <a:prstGeom prst="rect">
            <a:avLst/>
          </a:prstGeom>
          <a:noFill/>
        </p:spPr>
        <p:txBody>
          <a:bodyPr vert="eaVert" wrap="square" rtlCol="0" anchor="ctr">
            <a:spAutoFit/>
          </a:bodyPr>
          <a:lstStyle/>
          <a:p>
            <a:pPr algn="ctr"/>
            <a:r>
              <a:rPr kumimoji="1" lang="ja-JP" altLang="en-US" sz="1050" dirty="0">
                <a:solidFill>
                  <a:srgbClr val="404040"/>
                </a:solidFill>
                <a:latin typeface="メイリオ"/>
                <a:ea typeface="メイリオ"/>
                <a:cs typeface="メイリオ"/>
              </a:rPr>
              <a:t>選択肢</a:t>
            </a:r>
            <a:r>
              <a:rPr kumimoji="1" lang="en-US" altLang="ja-JP" sz="1050" dirty="0">
                <a:solidFill>
                  <a:srgbClr val="404040"/>
                </a:solidFill>
                <a:latin typeface="メイリオ"/>
                <a:ea typeface="メイリオ"/>
                <a:cs typeface="メイリオ"/>
              </a:rPr>
              <a:t>5</a:t>
            </a:r>
            <a:endParaRPr kumimoji="1" lang="ja-JP" altLang="en-US" sz="1600" dirty="0">
              <a:solidFill>
                <a:srgbClr val="404040"/>
              </a:solidFill>
              <a:latin typeface="メイリオ"/>
              <a:ea typeface="メイリオ"/>
              <a:cs typeface="メイリオ"/>
            </a:endParaRPr>
          </a:p>
        </p:txBody>
      </p:sp>
      <p:cxnSp>
        <p:nvCxnSpPr>
          <p:cNvPr id="111" name="直線コネクタ 110">
            <a:extLst>
              <a:ext uri="{FF2B5EF4-FFF2-40B4-BE49-F238E27FC236}">
                <a16:creationId xmlns:a16="http://schemas.microsoft.com/office/drawing/2014/main" id="{0C2DAB8B-154D-0E46-BA6F-61C91BB487B4}"/>
              </a:ext>
            </a:extLst>
          </p:cNvPr>
          <p:cNvCxnSpPr>
            <a:cxnSpLocks/>
          </p:cNvCxnSpPr>
          <p:nvPr/>
        </p:nvCxnSpPr>
        <p:spPr>
          <a:xfrm>
            <a:off x="806109" y="1544855"/>
            <a:ext cx="0" cy="494539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7" name="正方形/長方形 26">
            <a:extLst>
              <a:ext uri="{FF2B5EF4-FFF2-40B4-BE49-F238E27FC236}">
                <a16:creationId xmlns:a16="http://schemas.microsoft.com/office/drawing/2014/main" id="{1AF0C0B2-F82B-9B40-BE7D-C52718D21332}"/>
              </a:ext>
            </a:extLst>
          </p:cNvPr>
          <p:cNvSpPr/>
          <p:nvPr/>
        </p:nvSpPr>
        <p:spPr>
          <a:xfrm>
            <a:off x="337288" y="1538682"/>
            <a:ext cx="9231425" cy="495156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51ACD2E0-5C6A-344A-9112-BCDFF5D914C5}"/>
              </a:ext>
            </a:extLst>
          </p:cNvPr>
          <p:cNvSpPr/>
          <p:nvPr/>
        </p:nvSpPr>
        <p:spPr>
          <a:xfrm>
            <a:off x="3834851" y="698776"/>
            <a:ext cx="5733862" cy="579147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87CBFE9A-6618-894A-B11C-BB2122AC8E58}"/>
              </a:ext>
            </a:extLst>
          </p:cNvPr>
          <p:cNvSpPr txBox="1"/>
          <p:nvPr/>
        </p:nvSpPr>
        <p:spPr>
          <a:xfrm>
            <a:off x="4456845" y="6526882"/>
            <a:ext cx="5111869" cy="276999"/>
          </a:xfrm>
          <a:prstGeom prst="rect">
            <a:avLst/>
          </a:prstGeom>
          <a:noFill/>
        </p:spPr>
        <p:txBody>
          <a:bodyPr wrap="square" rtlCol="0" anchor="t">
            <a:spAutoFit/>
          </a:bodyPr>
          <a:lstStyle/>
          <a:p>
            <a:pPr algn="r">
              <a:lnSpc>
                <a:spcPct val="150000"/>
              </a:lnSpc>
            </a:pPr>
            <a:r>
              <a:rPr kumimoji="1" lang="en-US" altLang="ja-JP" sz="800" dirty="0">
                <a:solidFill>
                  <a:srgbClr val="404040"/>
                </a:solidFill>
                <a:latin typeface="メイリオ"/>
                <a:ea typeface="メイリオ"/>
                <a:cs typeface="メイリオ"/>
              </a:rPr>
              <a:t>※</a:t>
            </a:r>
            <a:r>
              <a:rPr kumimoji="1" lang="ja-JP" altLang="en-US" sz="800" dirty="0">
                <a:solidFill>
                  <a:srgbClr val="404040"/>
                </a:solidFill>
                <a:latin typeface="メイリオ"/>
                <a:ea typeface="メイリオ"/>
                <a:cs typeface="メイリオ"/>
              </a:rPr>
              <a:t>今回は各項目</a:t>
            </a:r>
            <a:r>
              <a:rPr lang="en-US" altLang="ja-JP" sz="800" dirty="0">
                <a:solidFill>
                  <a:srgbClr val="404040"/>
                </a:solidFill>
                <a:latin typeface="メイリオ"/>
                <a:ea typeface="メイリオ"/>
                <a:cs typeface="メイリオ"/>
              </a:rPr>
              <a:t>5</a:t>
            </a:r>
            <a:r>
              <a:rPr kumimoji="1" lang="ja-JP" altLang="en-US" sz="800" dirty="0">
                <a:solidFill>
                  <a:srgbClr val="404040"/>
                </a:solidFill>
                <a:latin typeface="メイリオ"/>
                <a:ea typeface="メイリオ"/>
                <a:cs typeface="メイリオ"/>
              </a:rPr>
              <a:t>点満点</a:t>
            </a:r>
            <a:endParaRPr kumimoji="1" lang="en-US" altLang="ja-JP" sz="800" dirty="0">
              <a:solidFill>
                <a:srgbClr val="404040"/>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9F239EE2-5548-694D-9F58-7F703CDB79BB}"/>
              </a:ext>
            </a:extLst>
          </p:cNvPr>
          <p:cNvSpPr txBox="1"/>
          <p:nvPr/>
        </p:nvSpPr>
        <p:spPr>
          <a:xfrm>
            <a:off x="3843674" y="772723"/>
            <a:ext cx="114790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緊急性</a:t>
            </a:r>
            <a:endParaRPr kumimoji="1" lang="ja-JP" altLang="en-US" sz="2000" dirty="0">
              <a:solidFill>
                <a:srgbClr val="404040"/>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FC8547A6-4F07-3340-B410-76080A052664}"/>
              </a:ext>
            </a:extLst>
          </p:cNvPr>
          <p:cNvSpPr txBox="1"/>
          <p:nvPr/>
        </p:nvSpPr>
        <p:spPr>
          <a:xfrm>
            <a:off x="5005927" y="772723"/>
            <a:ext cx="112394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実現性</a:t>
            </a:r>
            <a:endParaRPr kumimoji="1" lang="ja-JP" altLang="en-US" sz="2000" dirty="0">
              <a:solidFill>
                <a:srgbClr val="404040"/>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40CC8D0F-770E-4D41-8D52-0340D6AEA4AC}"/>
              </a:ext>
            </a:extLst>
          </p:cNvPr>
          <p:cNvSpPr txBox="1"/>
          <p:nvPr/>
        </p:nvSpPr>
        <p:spPr>
          <a:xfrm>
            <a:off x="6125065" y="772723"/>
            <a:ext cx="1147902"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収益性</a:t>
            </a:r>
            <a:endParaRPr kumimoji="1" lang="ja-JP" altLang="en-US" sz="20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C6403BC6-BD2A-B546-9E07-9EEC742B9B96}"/>
              </a:ext>
            </a:extLst>
          </p:cNvPr>
          <p:cNvSpPr txBox="1"/>
          <p:nvPr/>
        </p:nvSpPr>
        <p:spPr>
          <a:xfrm>
            <a:off x="7287317" y="772723"/>
            <a:ext cx="1128747" cy="276999"/>
          </a:xfrm>
          <a:prstGeom prst="rect">
            <a:avLst/>
          </a:prstGeom>
          <a:noFill/>
        </p:spPr>
        <p:txBody>
          <a:bodyPr wrap="square" rtlCol="0" anchor="ctr">
            <a:spAutoFit/>
          </a:bodyPr>
          <a:lstStyle/>
          <a:p>
            <a:pPr algn="ctr"/>
            <a:r>
              <a:rPr lang="ja-JP" altLang="en-US" sz="1200" dirty="0">
                <a:solidFill>
                  <a:srgbClr val="404040"/>
                </a:solidFill>
                <a:latin typeface="メイリオ"/>
                <a:ea typeface="メイリオ"/>
                <a:cs typeface="メイリオ"/>
              </a:rPr>
              <a:t>将来性</a:t>
            </a:r>
            <a:endParaRPr kumimoji="1" lang="ja-JP" altLang="en-US" sz="2000" dirty="0">
              <a:solidFill>
                <a:srgbClr val="404040"/>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6B9A3F5C-F96B-CE44-BD15-E3A9C9CE4975}"/>
              </a:ext>
            </a:extLst>
          </p:cNvPr>
          <p:cNvSpPr txBox="1"/>
          <p:nvPr/>
        </p:nvSpPr>
        <p:spPr>
          <a:xfrm>
            <a:off x="3829323" y="1172741"/>
            <a:ext cx="1147902" cy="307777"/>
          </a:xfrm>
          <a:prstGeom prst="rect">
            <a:avLst/>
          </a:prstGeom>
          <a:noFill/>
        </p:spPr>
        <p:txBody>
          <a:bodyPr wrap="square" rtlCol="0" anchor="ctr">
            <a:spAutoFit/>
          </a:bodyPr>
          <a:lstStyle/>
          <a:p>
            <a:pPr algn="ctr"/>
            <a:r>
              <a:rPr kumimoji="1" lang="en-US" altLang="ja-JP" sz="1400" dirty="0">
                <a:solidFill>
                  <a:srgbClr val="404040"/>
                </a:solidFill>
                <a:latin typeface="メイリオ"/>
                <a:ea typeface="メイリオ"/>
                <a:cs typeface="メイリオ"/>
              </a:rPr>
              <a:t>×1.0</a:t>
            </a:r>
            <a:endParaRPr kumimoji="1" lang="ja-JP" altLang="en-US" sz="2400"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60A6AF16-A8B2-954A-8098-C8E592F0D2B3}"/>
              </a:ext>
            </a:extLst>
          </p:cNvPr>
          <p:cNvSpPr txBox="1"/>
          <p:nvPr/>
        </p:nvSpPr>
        <p:spPr>
          <a:xfrm>
            <a:off x="4967616" y="1172741"/>
            <a:ext cx="1147902" cy="307777"/>
          </a:xfrm>
          <a:prstGeom prst="rect">
            <a:avLst/>
          </a:prstGeom>
          <a:noFill/>
        </p:spPr>
        <p:txBody>
          <a:bodyPr wrap="square" rtlCol="0" anchor="ctr">
            <a:spAutoFit/>
          </a:bodyPr>
          <a:lstStyle/>
          <a:p>
            <a:pPr algn="ctr"/>
            <a:r>
              <a:rPr kumimoji="1" lang="en-US" altLang="ja-JP" sz="1400" dirty="0">
                <a:solidFill>
                  <a:srgbClr val="404040"/>
                </a:solidFill>
                <a:latin typeface="メイリオ"/>
                <a:ea typeface="メイリオ"/>
                <a:cs typeface="メイリオ"/>
              </a:rPr>
              <a:t>×1.0</a:t>
            </a:r>
            <a:endParaRPr kumimoji="1" lang="ja-JP" altLang="en-US" sz="240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F6881450-1EF2-044A-808C-72AE6D597DAE}"/>
              </a:ext>
            </a:extLst>
          </p:cNvPr>
          <p:cNvSpPr txBox="1"/>
          <p:nvPr/>
        </p:nvSpPr>
        <p:spPr>
          <a:xfrm>
            <a:off x="6110714" y="1172741"/>
            <a:ext cx="1147902" cy="307777"/>
          </a:xfrm>
          <a:prstGeom prst="rect">
            <a:avLst/>
          </a:prstGeom>
          <a:noFill/>
        </p:spPr>
        <p:txBody>
          <a:bodyPr wrap="square" rtlCol="0" anchor="ctr">
            <a:spAutoFit/>
          </a:bodyPr>
          <a:lstStyle/>
          <a:p>
            <a:pPr algn="ctr"/>
            <a:r>
              <a:rPr kumimoji="1" lang="en-US" altLang="ja-JP" sz="1400" dirty="0">
                <a:solidFill>
                  <a:srgbClr val="404040"/>
                </a:solidFill>
                <a:latin typeface="メイリオ"/>
                <a:ea typeface="メイリオ"/>
                <a:cs typeface="メイリオ"/>
              </a:rPr>
              <a:t>×2.0</a:t>
            </a:r>
            <a:endParaRPr kumimoji="1" lang="ja-JP" altLang="en-US" sz="2400" dirty="0">
              <a:solidFill>
                <a:srgbClr val="404040"/>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71CFBAEF-C0AE-574F-A7A5-84AE9A1DA515}"/>
              </a:ext>
            </a:extLst>
          </p:cNvPr>
          <p:cNvSpPr txBox="1"/>
          <p:nvPr/>
        </p:nvSpPr>
        <p:spPr>
          <a:xfrm>
            <a:off x="7253812" y="1172741"/>
            <a:ext cx="1147902" cy="307777"/>
          </a:xfrm>
          <a:prstGeom prst="rect">
            <a:avLst/>
          </a:prstGeom>
          <a:noFill/>
        </p:spPr>
        <p:txBody>
          <a:bodyPr wrap="square" rtlCol="0" anchor="ctr">
            <a:spAutoFit/>
          </a:bodyPr>
          <a:lstStyle/>
          <a:p>
            <a:pPr algn="ctr"/>
            <a:r>
              <a:rPr kumimoji="1" lang="en-US" altLang="ja-JP" sz="1400" dirty="0">
                <a:solidFill>
                  <a:srgbClr val="404040"/>
                </a:solidFill>
                <a:latin typeface="メイリオ"/>
                <a:ea typeface="メイリオ"/>
                <a:cs typeface="メイリオ"/>
              </a:rPr>
              <a:t>×2.0</a:t>
            </a:r>
            <a:endParaRPr kumimoji="1" lang="ja-JP" altLang="en-US" sz="2400" dirty="0">
              <a:solidFill>
                <a:srgbClr val="404040"/>
              </a:solidFill>
              <a:latin typeface="メイリオ"/>
              <a:ea typeface="メイリオ"/>
              <a:cs typeface="メイリオ"/>
            </a:endParaRPr>
          </a:p>
        </p:txBody>
      </p:sp>
      <p:grpSp>
        <p:nvGrpSpPr>
          <p:cNvPr id="40" name="グループ化 39">
            <a:extLst>
              <a:ext uri="{FF2B5EF4-FFF2-40B4-BE49-F238E27FC236}">
                <a16:creationId xmlns:a16="http://schemas.microsoft.com/office/drawing/2014/main" id="{E8C99824-3660-354F-99A2-DEB47BF7C13A}"/>
              </a:ext>
            </a:extLst>
          </p:cNvPr>
          <p:cNvGrpSpPr/>
          <p:nvPr/>
        </p:nvGrpSpPr>
        <p:grpSpPr>
          <a:xfrm>
            <a:off x="959730" y="1651146"/>
            <a:ext cx="2747566" cy="765923"/>
            <a:chOff x="959730" y="1588949"/>
            <a:chExt cx="2747566" cy="765923"/>
          </a:xfrm>
        </p:grpSpPr>
        <p:sp>
          <p:nvSpPr>
            <p:cNvPr id="41" name="テキスト ボックス 40">
              <a:extLst>
                <a:ext uri="{FF2B5EF4-FFF2-40B4-BE49-F238E27FC236}">
                  <a16:creationId xmlns:a16="http://schemas.microsoft.com/office/drawing/2014/main" id="{6F532226-A024-3E4B-BA53-113DD62522EE}"/>
                </a:ext>
              </a:extLst>
            </p:cNvPr>
            <p:cNvSpPr txBox="1"/>
            <p:nvPr/>
          </p:nvSpPr>
          <p:spPr>
            <a:xfrm>
              <a:off x="961424" y="1588949"/>
              <a:ext cx="2251720" cy="346249"/>
            </a:xfrm>
            <a:prstGeom prst="rect">
              <a:avLst/>
            </a:prstGeom>
            <a:noFill/>
          </p:spPr>
          <p:txBody>
            <a:bodyPr wrap="square" rtlCol="0" anchor="t">
              <a:spAutoFit/>
            </a:bodyPr>
            <a:lstStyle/>
            <a:p>
              <a:pPr>
                <a:lnSpc>
                  <a:spcPct val="150000"/>
                </a:lnSpc>
              </a:pPr>
              <a:r>
                <a:rPr kumimoji="1" lang="ja-JP" altLang="en-US" sz="1100" dirty="0">
                  <a:solidFill>
                    <a:srgbClr val="404040"/>
                  </a:solidFill>
                  <a:latin typeface="メイリオ"/>
                  <a:ea typeface="メイリオ"/>
                  <a:cs typeface="メイリオ"/>
                </a:rPr>
                <a:t>新商品の開発</a:t>
              </a:r>
              <a:endParaRPr kumimoji="1" lang="en-US" altLang="ja-JP" sz="1100" dirty="0">
                <a:solidFill>
                  <a:srgbClr val="404040"/>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06DF34C2-12D8-E049-8C2C-B4E9764EC642}"/>
                </a:ext>
              </a:extLst>
            </p:cNvPr>
            <p:cNvSpPr txBox="1"/>
            <p:nvPr/>
          </p:nvSpPr>
          <p:spPr>
            <a:xfrm>
              <a:off x="959730" y="1847041"/>
              <a:ext cx="2747566" cy="507831"/>
            </a:xfrm>
            <a:prstGeom prst="rect">
              <a:avLst/>
            </a:prstGeom>
            <a:noFill/>
          </p:spPr>
          <p:txBody>
            <a:bodyPr wrap="square" rtlCol="0" anchor="t">
              <a:spAutoFit/>
            </a:bodyPr>
            <a:lstStyle/>
            <a:p>
              <a:pPr>
                <a:lnSpc>
                  <a:spcPct val="150000"/>
                </a:lnSpc>
              </a:pPr>
              <a:r>
                <a:rPr lang="ja-JP" altLang="en-US" sz="900" dirty="0">
                  <a:solidFill>
                    <a:srgbClr val="404040"/>
                  </a:solidFill>
                  <a:latin typeface="メイリオ"/>
                  <a:ea typeface="メイリオ"/>
                  <a:cs typeface="メイリオ"/>
                </a:rPr>
                <a:t>他社との差別化によって顧客を獲得するため、新商品を開発する。</a:t>
              </a:r>
              <a:endParaRPr kumimoji="1" lang="en-US" altLang="ja-JP" sz="900" dirty="0">
                <a:solidFill>
                  <a:srgbClr val="404040"/>
                </a:solidFill>
                <a:latin typeface="メイリオ"/>
                <a:ea typeface="メイリオ"/>
                <a:cs typeface="メイリオ"/>
              </a:endParaRPr>
            </a:p>
          </p:txBody>
        </p:sp>
      </p:grpSp>
      <p:sp>
        <p:nvSpPr>
          <p:cNvPr id="43" name="テキスト ボックス 42">
            <a:extLst>
              <a:ext uri="{FF2B5EF4-FFF2-40B4-BE49-F238E27FC236}">
                <a16:creationId xmlns:a16="http://schemas.microsoft.com/office/drawing/2014/main" id="{B4204873-2C20-E845-AB12-E0AC9C04EF57}"/>
              </a:ext>
            </a:extLst>
          </p:cNvPr>
          <p:cNvSpPr txBox="1"/>
          <p:nvPr/>
        </p:nvSpPr>
        <p:spPr>
          <a:xfrm>
            <a:off x="3841272" y="180856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CB8D8E64-0C74-8F41-A4F5-EAAD63679BBA}"/>
              </a:ext>
            </a:extLst>
          </p:cNvPr>
          <p:cNvSpPr txBox="1"/>
          <p:nvPr/>
        </p:nvSpPr>
        <p:spPr>
          <a:xfrm>
            <a:off x="4984371" y="180856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45" name="テキスト ボックス 44">
            <a:extLst>
              <a:ext uri="{FF2B5EF4-FFF2-40B4-BE49-F238E27FC236}">
                <a16:creationId xmlns:a16="http://schemas.microsoft.com/office/drawing/2014/main" id="{21E2198C-D18D-EF44-91DB-5EECA671FE94}"/>
              </a:ext>
            </a:extLst>
          </p:cNvPr>
          <p:cNvSpPr txBox="1"/>
          <p:nvPr/>
        </p:nvSpPr>
        <p:spPr>
          <a:xfrm>
            <a:off x="6127470" y="180856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46" name="テキスト ボックス 45">
            <a:extLst>
              <a:ext uri="{FF2B5EF4-FFF2-40B4-BE49-F238E27FC236}">
                <a16:creationId xmlns:a16="http://schemas.microsoft.com/office/drawing/2014/main" id="{7AB3D1C6-FACE-634E-AEB5-AD8DDA0AB295}"/>
              </a:ext>
            </a:extLst>
          </p:cNvPr>
          <p:cNvSpPr txBox="1"/>
          <p:nvPr/>
        </p:nvSpPr>
        <p:spPr>
          <a:xfrm>
            <a:off x="7270569" y="180856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50" name="テキスト ボックス 49">
            <a:extLst>
              <a:ext uri="{FF2B5EF4-FFF2-40B4-BE49-F238E27FC236}">
                <a16:creationId xmlns:a16="http://schemas.microsoft.com/office/drawing/2014/main" id="{46B542F9-6C04-B74C-A31E-43ACF970D363}"/>
              </a:ext>
            </a:extLst>
          </p:cNvPr>
          <p:cNvSpPr txBox="1"/>
          <p:nvPr/>
        </p:nvSpPr>
        <p:spPr>
          <a:xfrm>
            <a:off x="8413668" y="180856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12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grpSp>
        <p:nvGrpSpPr>
          <p:cNvPr id="56" name="グループ化 55">
            <a:extLst>
              <a:ext uri="{FF2B5EF4-FFF2-40B4-BE49-F238E27FC236}">
                <a16:creationId xmlns:a16="http://schemas.microsoft.com/office/drawing/2014/main" id="{D9684C19-1D75-A349-B84B-8F5A2977C751}"/>
              </a:ext>
            </a:extLst>
          </p:cNvPr>
          <p:cNvGrpSpPr/>
          <p:nvPr/>
        </p:nvGrpSpPr>
        <p:grpSpPr>
          <a:xfrm>
            <a:off x="959730" y="2650806"/>
            <a:ext cx="2747566" cy="755343"/>
            <a:chOff x="959730" y="2464214"/>
            <a:chExt cx="2747566" cy="755343"/>
          </a:xfrm>
        </p:grpSpPr>
        <p:sp>
          <p:nvSpPr>
            <p:cNvPr id="57" name="テキスト ボックス 56">
              <a:extLst>
                <a:ext uri="{FF2B5EF4-FFF2-40B4-BE49-F238E27FC236}">
                  <a16:creationId xmlns:a16="http://schemas.microsoft.com/office/drawing/2014/main" id="{9040272B-3AB9-0549-B8B8-6FB73C2C993B}"/>
                </a:ext>
              </a:extLst>
            </p:cNvPr>
            <p:cNvSpPr txBox="1"/>
            <p:nvPr/>
          </p:nvSpPr>
          <p:spPr>
            <a:xfrm>
              <a:off x="961424" y="2464214"/>
              <a:ext cx="2251720" cy="346249"/>
            </a:xfrm>
            <a:prstGeom prst="rect">
              <a:avLst/>
            </a:prstGeom>
            <a:noFill/>
          </p:spPr>
          <p:txBody>
            <a:bodyPr wrap="square" rtlCol="0" anchor="t">
              <a:spAutoFit/>
            </a:bodyPr>
            <a:lstStyle/>
            <a:p>
              <a:pPr>
                <a:lnSpc>
                  <a:spcPct val="150000"/>
                </a:lnSpc>
              </a:pPr>
              <a:r>
                <a:rPr lang="ja-JP" altLang="en-US" sz="1100" dirty="0">
                  <a:solidFill>
                    <a:srgbClr val="404040"/>
                  </a:solidFill>
                  <a:latin typeface="メイリオ"/>
                  <a:ea typeface="メイリオ"/>
                  <a:cs typeface="メイリオ"/>
                </a:rPr>
                <a:t>紹介促進の仕掛けづくり</a:t>
              </a:r>
              <a:endParaRPr kumimoji="1" lang="en-US" altLang="ja-JP" sz="1100" dirty="0">
                <a:solidFill>
                  <a:srgbClr val="404040"/>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4CC58C27-D73E-F441-8624-A334167D6AB3}"/>
                </a:ext>
              </a:extLst>
            </p:cNvPr>
            <p:cNvSpPr txBox="1"/>
            <p:nvPr/>
          </p:nvSpPr>
          <p:spPr>
            <a:xfrm>
              <a:off x="959730" y="2711726"/>
              <a:ext cx="2747566" cy="507831"/>
            </a:xfrm>
            <a:prstGeom prst="rect">
              <a:avLst/>
            </a:prstGeom>
            <a:noFill/>
          </p:spPr>
          <p:txBody>
            <a:bodyPr wrap="square" rtlCol="0" anchor="t">
              <a:spAutoFit/>
            </a:bodyPr>
            <a:lstStyle/>
            <a:p>
              <a:pPr>
                <a:lnSpc>
                  <a:spcPct val="150000"/>
                </a:lnSpc>
              </a:pPr>
              <a:r>
                <a:rPr kumimoji="1" lang="ja-JP" altLang="en-US" sz="900" dirty="0">
                  <a:solidFill>
                    <a:srgbClr val="404040"/>
                  </a:solidFill>
                  <a:latin typeface="メイリオ"/>
                  <a:ea typeface="メイリオ"/>
                  <a:cs typeface="メイリオ"/>
                </a:rPr>
                <a:t>優良顧客の抽出と、優待キャンペーンによる紹介促進の仕掛け作りを行う。</a:t>
              </a:r>
              <a:endParaRPr kumimoji="1" lang="en-US" altLang="ja-JP" sz="900" dirty="0">
                <a:solidFill>
                  <a:srgbClr val="404040"/>
                </a:solidFill>
                <a:latin typeface="メイリオ"/>
                <a:ea typeface="メイリオ"/>
                <a:cs typeface="メイリオ"/>
              </a:endParaRPr>
            </a:p>
          </p:txBody>
        </p:sp>
      </p:grpSp>
      <p:sp>
        <p:nvSpPr>
          <p:cNvPr id="59" name="テキスト ボックス 58">
            <a:extLst>
              <a:ext uri="{FF2B5EF4-FFF2-40B4-BE49-F238E27FC236}">
                <a16:creationId xmlns:a16="http://schemas.microsoft.com/office/drawing/2014/main" id="{5CFB0113-BDAD-3A45-AC19-8C0C8FC0B381}"/>
              </a:ext>
            </a:extLst>
          </p:cNvPr>
          <p:cNvSpPr txBox="1"/>
          <p:nvPr/>
        </p:nvSpPr>
        <p:spPr>
          <a:xfrm>
            <a:off x="3841272" y="279764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0" name="テキスト ボックス 59">
            <a:extLst>
              <a:ext uri="{FF2B5EF4-FFF2-40B4-BE49-F238E27FC236}">
                <a16:creationId xmlns:a16="http://schemas.microsoft.com/office/drawing/2014/main" id="{403F8E55-1642-4F47-9DFA-B6AA9AAD96BB}"/>
              </a:ext>
            </a:extLst>
          </p:cNvPr>
          <p:cNvSpPr txBox="1"/>
          <p:nvPr/>
        </p:nvSpPr>
        <p:spPr>
          <a:xfrm>
            <a:off x="4984371" y="279764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A56B586C-ECF9-854D-945A-08C3AC16991D}"/>
              </a:ext>
            </a:extLst>
          </p:cNvPr>
          <p:cNvSpPr txBox="1"/>
          <p:nvPr/>
        </p:nvSpPr>
        <p:spPr>
          <a:xfrm>
            <a:off x="6127470" y="279764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BCC2377A-B59A-624F-8A43-E5F3AF9AA9EC}"/>
              </a:ext>
            </a:extLst>
          </p:cNvPr>
          <p:cNvSpPr txBox="1"/>
          <p:nvPr/>
        </p:nvSpPr>
        <p:spPr>
          <a:xfrm>
            <a:off x="7270569" y="2797643"/>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3" name="テキスト ボックス 62">
            <a:extLst>
              <a:ext uri="{FF2B5EF4-FFF2-40B4-BE49-F238E27FC236}">
                <a16:creationId xmlns:a16="http://schemas.microsoft.com/office/drawing/2014/main" id="{FD63C55B-31C9-ED43-95A1-F82B1BDCB389}"/>
              </a:ext>
            </a:extLst>
          </p:cNvPr>
          <p:cNvSpPr txBox="1"/>
          <p:nvPr/>
        </p:nvSpPr>
        <p:spPr>
          <a:xfrm>
            <a:off x="8413668" y="2797643"/>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15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grpSp>
        <p:nvGrpSpPr>
          <p:cNvPr id="64" name="グループ化 63">
            <a:extLst>
              <a:ext uri="{FF2B5EF4-FFF2-40B4-BE49-F238E27FC236}">
                <a16:creationId xmlns:a16="http://schemas.microsoft.com/office/drawing/2014/main" id="{748463EE-2760-F44B-91CE-B5884169F4D2}"/>
              </a:ext>
            </a:extLst>
          </p:cNvPr>
          <p:cNvGrpSpPr/>
          <p:nvPr/>
        </p:nvGrpSpPr>
        <p:grpSpPr>
          <a:xfrm>
            <a:off x="959730" y="3632511"/>
            <a:ext cx="2747566" cy="765923"/>
            <a:chOff x="959730" y="3318319"/>
            <a:chExt cx="2747566" cy="765923"/>
          </a:xfrm>
        </p:grpSpPr>
        <p:sp>
          <p:nvSpPr>
            <p:cNvPr id="65" name="テキスト ボックス 64">
              <a:extLst>
                <a:ext uri="{FF2B5EF4-FFF2-40B4-BE49-F238E27FC236}">
                  <a16:creationId xmlns:a16="http://schemas.microsoft.com/office/drawing/2014/main" id="{7953BEB7-CAFB-F24F-A057-788AC4D74D5F}"/>
                </a:ext>
              </a:extLst>
            </p:cNvPr>
            <p:cNvSpPr txBox="1"/>
            <p:nvPr/>
          </p:nvSpPr>
          <p:spPr>
            <a:xfrm>
              <a:off x="961424" y="3318319"/>
              <a:ext cx="2251720" cy="346249"/>
            </a:xfrm>
            <a:prstGeom prst="rect">
              <a:avLst/>
            </a:prstGeom>
            <a:noFill/>
          </p:spPr>
          <p:txBody>
            <a:bodyPr wrap="square" rtlCol="0" anchor="t">
              <a:spAutoFit/>
            </a:bodyPr>
            <a:lstStyle/>
            <a:p>
              <a:pPr>
                <a:lnSpc>
                  <a:spcPct val="150000"/>
                </a:lnSpc>
              </a:pPr>
              <a:r>
                <a:rPr lang="en-US" altLang="ja-JP" sz="1100" dirty="0">
                  <a:solidFill>
                    <a:srgbClr val="404040"/>
                  </a:solidFill>
                  <a:latin typeface="メイリオ"/>
                  <a:ea typeface="メイリオ"/>
                  <a:cs typeface="メイリオ"/>
                </a:rPr>
                <a:t>Web</a:t>
              </a:r>
              <a:r>
                <a:rPr lang="ja-JP" altLang="en-US" sz="1100" dirty="0">
                  <a:solidFill>
                    <a:srgbClr val="404040"/>
                  </a:solidFill>
                  <a:latin typeface="メイリオ"/>
                  <a:ea typeface="メイリオ"/>
                  <a:cs typeface="メイリオ"/>
                </a:rPr>
                <a:t>活用施策の設計</a:t>
              </a:r>
              <a:endParaRPr kumimoji="1" lang="en-US" altLang="ja-JP" sz="1100" dirty="0">
                <a:solidFill>
                  <a:srgbClr val="404040"/>
                </a:solidFill>
                <a:latin typeface="メイリオ"/>
                <a:ea typeface="メイリオ"/>
                <a:cs typeface="メイリオ"/>
              </a:endParaRPr>
            </a:p>
          </p:txBody>
        </p:sp>
        <p:sp>
          <p:nvSpPr>
            <p:cNvPr id="66" name="テキスト ボックス 65">
              <a:extLst>
                <a:ext uri="{FF2B5EF4-FFF2-40B4-BE49-F238E27FC236}">
                  <a16:creationId xmlns:a16="http://schemas.microsoft.com/office/drawing/2014/main" id="{3EF948A6-D1BB-D149-AD1D-56E866674426}"/>
                </a:ext>
              </a:extLst>
            </p:cNvPr>
            <p:cNvSpPr txBox="1"/>
            <p:nvPr/>
          </p:nvSpPr>
          <p:spPr>
            <a:xfrm>
              <a:off x="959730" y="3576411"/>
              <a:ext cx="2747566" cy="507831"/>
            </a:xfrm>
            <a:prstGeom prst="rect">
              <a:avLst/>
            </a:prstGeom>
            <a:noFill/>
          </p:spPr>
          <p:txBody>
            <a:bodyPr wrap="square" rtlCol="0" anchor="t">
              <a:spAutoFit/>
            </a:bodyPr>
            <a:lstStyle/>
            <a:p>
              <a:pPr>
                <a:lnSpc>
                  <a:spcPct val="150000"/>
                </a:lnSpc>
              </a:pPr>
              <a:r>
                <a:rPr kumimoji="1" lang="ja-JP" altLang="en-US" sz="900" dirty="0">
                  <a:solidFill>
                    <a:srgbClr val="404040"/>
                  </a:solidFill>
                  <a:latin typeface="メイリオ"/>
                  <a:ea typeface="メイリオ"/>
                  <a:cs typeface="メイリオ"/>
                </a:rPr>
                <a:t>アナログ中心なので、</a:t>
              </a:r>
              <a:r>
                <a:rPr kumimoji="1" lang="en-US" altLang="ja-JP" sz="900" dirty="0">
                  <a:solidFill>
                    <a:srgbClr val="404040"/>
                  </a:solidFill>
                  <a:latin typeface="メイリオ"/>
                  <a:ea typeface="メイリオ"/>
                  <a:cs typeface="メイリオ"/>
                </a:rPr>
                <a:t>Web</a:t>
              </a:r>
              <a:r>
                <a:rPr kumimoji="1" lang="ja-JP" altLang="en-US" sz="900" dirty="0">
                  <a:solidFill>
                    <a:srgbClr val="404040"/>
                  </a:solidFill>
                  <a:latin typeface="メイリオ"/>
                  <a:ea typeface="メイリオ"/>
                  <a:cs typeface="メイリオ"/>
                </a:rPr>
                <a:t>を活用したマーケティング施策を立案する。</a:t>
              </a:r>
              <a:endParaRPr kumimoji="1" lang="en-US" altLang="ja-JP" sz="900" dirty="0">
                <a:solidFill>
                  <a:srgbClr val="404040"/>
                </a:solidFill>
                <a:latin typeface="メイリオ"/>
                <a:ea typeface="メイリオ"/>
                <a:cs typeface="メイリオ"/>
              </a:endParaRPr>
            </a:p>
          </p:txBody>
        </p:sp>
      </p:grpSp>
      <p:sp>
        <p:nvSpPr>
          <p:cNvPr id="67" name="テキスト ボックス 66">
            <a:extLst>
              <a:ext uri="{FF2B5EF4-FFF2-40B4-BE49-F238E27FC236}">
                <a16:creationId xmlns:a16="http://schemas.microsoft.com/office/drawing/2014/main" id="{E745C0A0-B0D4-E347-BA99-C970884B97D4}"/>
              </a:ext>
            </a:extLst>
          </p:cNvPr>
          <p:cNvSpPr txBox="1"/>
          <p:nvPr/>
        </p:nvSpPr>
        <p:spPr>
          <a:xfrm>
            <a:off x="3841272"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8" name="テキスト ボックス 67">
            <a:extLst>
              <a:ext uri="{FF2B5EF4-FFF2-40B4-BE49-F238E27FC236}">
                <a16:creationId xmlns:a16="http://schemas.microsoft.com/office/drawing/2014/main" id="{05E1591B-5A26-3343-A40C-7C8157B264A1}"/>
              </a:ext>
            </a:extLst>
          </p:cNvPr>
          <p:cNvSpPr txBox="1"/>
          <p:nvPr/>
        </p:nvSpPr>
        <p:spPr>
          <a:xfrm>
            <a:off x="4984371"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69" name="テキスト ボックス 68">
            <a:extLst>
              <a:ext uri="{FF2B5EF4-FFF2-40B4-BE49-F238E27FC236}">
                <a16:creationId xmlns:a16="http://schemas.microsoft.com/office/drawing/2014/main" id="{3DEC9822-A0E9-0548-B287-E35B61FAA772}"/>
              </a:ext>
            </a:extLst>
          </p:cNvPr>
          <p:cNvSpPr txBox="1"/>
          <p:nvPr/>
        </p:nvSpPr>
        <p:spPr>
          <a:xfrm>
            <a:off x="6127470"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4</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70" name="テキスト ボックス 69">
            <a:extLst>
              <a:ext uri="{FF2B5EF4-FFF2-40B4-BE49-F238E27FC236}">
                <a16:creationId xmlns:a16="http://schemas.microsoft.com/office/drawing/2014/main" id="{1028A9FE-5F7C-9C4D-94BD-162771ED9D3E}"/>
              </a:ext>
            </a:extLst>
          </p:cNvPr>
          <p:cNvSpPr txBox="1"/>
          <p:nvPr/>
        </p:nvSpPr>
        <p:spPr>
          <a:xfrm>
            <a:off x="7270569"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71" name="テキスト ボックス 70">
            <a:extLst>
              <a:ext uri="{FF2B5EF4-FFF2-40B4-BE49-F238E27FC236}">
                <a16:creationId xmlns:a16="http://schemas.microsoft.com/office/drawing/2014/main" id="{95686D56-7FB3-2D45-8FDC-89D7D3F41C53}"/>
              </a:ext>
            </a:extLst>
          </p:cNvPr>
          <p:cNvSpPr txBox="1"/>
          <p:nvPr/>
        </p:nvSpPr>
        <p:spPr>
          <a:xfrm>
            <a:off x="8413668" y="3789928"/>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20</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grpSp>
        <p:nvGrpSpPr>
          <p:cNvPr id="72" name="グループ化 71">
            <a:extLst>
              <a:ext uri="{FF2B5EF4-FFF2-40B4-BE49-F238E27FC236}">
                <a16:creationId xmlns:a16="http://schemas.microsoft.com/office/drawing/2014/main" id="{1959A847-4ABC-7640-8C84-6580DE351BB1}"/>
              </a:ext>
            </a:extLst>
          </p:cNvPr>
          <p:cNvGrpSpPr/>
          <p:nvPr/>
        </p:nvGrpSpPr>
        <p:grpSpPr>
          <a:xfrm>
            <a:off x="959730" y="4623195"/>
            <a:ext cx="2747566" cy="765923"/>
            <a:chOff x="959730" y="4183004"/>
            <a:chExt cx="2747566" cy="765923"/>
          </a:xfrm>
        </p:grpSpPr>
        <p:sp>
          <p:nvSpPr>
            <p:cNvPr id="73" name="テキスト ボックス 72">
              <a:extLst>
                <a:ext uri="{FF2B5EF4-FFF2-40B4-BE49-F238E27FC236}">
                  <a16:creationId xmlns:a16="http://schemas.microsoft.com/office/drawing/2014/main" id="{C48DFD5C-78CE-AB40-9238-E0A0B73AE2C4}"/>
                </a:ext>
              </a:extLst>
            </p:cNvPr>
            <p:cNvSpPr txBox="1"/>
            <p:nvPr/>
          </p:nvSpPr>
          <p:spPr>
            <a:xfrm>
              <a:off x="961424" y="4183004"/>
              <a:ext cx="2251720" cy="325089"/>
            </a:xfrm>
            <a:prstGeom prst="rect">
              <a:avLst/>
            </a:prstGeom>
            <a:noFill/>
          </p:spPr>
          <p:txBody>
            <a:bodyPr wrap="square" rtlCol="0" anchor="t">
              <a:spAutoFit/>
            </a:bodyPr>
            <a:lstStyle/>
            <a:p>
              <a:pPr>
                <a:lnSpc>
                  <a:spcPct val="150000"/>
                </a:lnSpc>
              </a:pPr>
              <a:r>
                <a:rPr lang="ja-JP" altLang="en-US" sz="1100" dirty="0">
                  <a:solidFill>
                    <a:srgbClr val="404040"/>
                  </a:solidFill>
                  <a:latin typeface="メイリオ"/>
                  <a:ea typeface="メイリオ"/>
                  <a:cs typeface="メイリオ"/>
                </a:rPr>
                <a:t>提携先の開拓</a:t>
              </a:r>
              <a:endParaRPr kumimoji="1" lang="en-US" altLang="ja-JP" sz="1100" dirty="0">
                <a:solidFill>
                  <a:srgbClr val="404040"/>
                </a:solidFill>
                <a:latin typeface="メイリオ"/>
                <a:ea typeface="メイリオ"/>
                <a:cs typeface="メイリオ"/>
              </a:endParaRPr>
            </a:p>
          </p:txBody>
        </p:sp>
        <p:sp>
          <p:nvSpPr>
            <p:cNvPr id="74" name="テキスト ボックス 73">
              <a:extLst>
                <a:ext uri="{FF2B5EF4-FFF2-40B4-BE49-F238E27FC236}">
                  <a16:creationId xmlns:a16="http://schemas.microsoft.com/office/drawing/2014/main" id="{D015F9C4-A02C-5546-96BF-44E6A32F1720}"/>
                </a:ext>
              </a:extLst>
            </p:cNvPr>
            <p:cNvSpPr txBox="1"/>
            <p:nvPr/>
          </p:nvSpPr>
          <p:spPr>
            <a:xfrm>
              <a:off x="959730" y="4441096"/>
              <a:ext cx="2747566" cy="507831"/>
            </a:xfrm>
            <a:prstGeom prst="rect">
              <a:avLst/>
            </a:prstGeom>
            <a:noFill/>
          </p:spPr>
          <p:txBody>
            <a:bodyPr wrap="square" rtlCol="0" anchor="t">
              <a:spAutoFit/>
            </a:bodyPr>
            <a:lstStyle/>
            <a:p>
              <a:pPr>
                <a:lnSpc>
                  <a:spcPct val="150000"/>
                </a:lnSpc>
              </a:pPr>
              <a:r>
                <a:rPr kumimoji="1" lang="ja-JP" altLang="en-US" sz="900" dirty="0">
                  <a:solidFill>
                    <a:srgbClr val="404040"/>
                  </a:solidFill>
                  <a:latin typeface="メイリオ"/>
                  <a:ea typeface="メイリオ"/>
                  <a:cs typeface="メイリオ"/>
                </a:rPr>
                <a:t>営業や宣伝活動に協力してくれるパートナー企業の開拓を行う。</a:t>
              </a:r>
              <a:endParaRPr kumimoji="1" lang="en-US" altLang="ja-JP" sz="900" dirty="0">
                <a:solidFill>
                  <a:srgbClr val="404040"/>
                </a:solidFill>
                <a:latin typeface="メイリオ"/>
                <a:ea typeface="メイリオ"/>
                <a:cs typeface="メイリオ"/>
              </a:endParaRPr>
            </a:p>
          </p:txBody>
        </p:sp>
      </p:grpSp>
      <p:sp>
        <p:nvSpPr>
          <p:cNvPr id="75" name="テキスト ボックス 74">
            <a:extLst>
              <a:ext uri="{FF2B5EF4-FFF2-40B4-BE49-F238E27FC236}">
                <a16:creationId xmlns:a16="http://schemas.microsoft.com/office/drawing/2014/main" id="{8CBC0744-0DB3-3141-BC0C-21901225002E}"/>
              </a:ext>
            </a:extLst>
          </p:cNvPr>
          <p:cNvSpPr txBox="1"/>
          <p:nvPr/>
        </p:nvSpPr>
        <p:spPr>
          <a:xfrm>
            <a:off x="3841272" y="4780612"/>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76" name="テキスト ボックス 75">
            <a:extLst>
              <a:ext uri="{FF2B5EF4-FFF2-40B4-BE49-F238E27FC236}">
                <a16:creationId xmlns:a16="http://schemas.microsoft.com/office/drawing/2014/main" id="{B45CEC59-FB84-5143-8EF5-90AC0D6FBD8F}"/>
              </a:ext>
            </a:extLst>
          </p:cNvPr>
          <p:cNvSpPr txBox="1"/>
          <p:nvPr/>
        </p:nvSpPr>
        <p:spPr>
          <a:xfrm>
            <a:off x="4984371" y="4780612"/>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79" name="テキスト ボックス 78">
            <a:extLst>
              <a:ext uri="{FF2B5EF4-FFF2-40B4-BE49-F238E27FC236}">
                <a16:creationId xmlns:a16="http://schemas.microsoft.com/office/drawing/2014/main" id="{64F996A1-4C63-7B41-8F81-90CFC7A5CB29}"/>
              </a:ext>
            </a:extLst>
          </p:cNvPr>
          <p:cNvSpPr txBox="1"/>
          <p:nvPr/>
        </p:nvSpPr>
        <p:spPr>
          <a:xfrm>
            <a:off x="6127470" y="4780612"/>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0" name="テキスト ボックス 79">
            <a:extLst>
              <a:ext uri="{FF2B5EF4-FFF2-40B4-BE49-F238E27FC236}">
                <a16:creationId xmlns:a16="http://schemas.microsoft.com/office/drawing/2014/main" id="{1EC3BD97-25CD-8443-B0C6-C0EAB53D237F}"/>
              </a:ext>
            </a:extLst>
          </p:cNvPr>
          <p:cNvSpPr txBox="1"/>
          <p:nvPr/>
        </p:nvSpPr>
        <p:spPr>
          <a:xfrm>
            <a:off x="7270569" y="4780612"/>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1" name="テキスト ボックス 80">
            <a:extLst>
              <a:ext uri="{FF2B5EF4-FFF2-40B4-BE49-F238E27FC236}">
                <a16:creationId xmlns:a16="http://schemas.microsoft.com/office/drawing/2014/main" id="{4561CDD0-36DB-ED45-8BEB-258AEF38B89A}"/>
              </a:ext>
            </a:extLst>
          </p:cNvPr>
          <p:cNvSpPr txBox="1"/>
          <p:nvPr/>
        </p:nvSpPr>
        <p:spPr>
          <a:xfrm>
            <a:off x="8413668" y="4780612"/>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1</a:t>
            </a:r>
            <a:r>
              <a:rPr lang="en-US" altLang="ja-JP" sz="2400" b="1" i="1" dirty="0">
                <a:solidFill>
                  <a:srgbClr val="404040"/>
                </a:solidFill>
                <a:latin typeface="Meiryo" panose="020B0604030504040204" pitchFamily="34" charset="-128"/>
                <a:ea typeface="Meiryo" panose="020B0604030504040204" pitchFamily="34" charset="-128"/>
                <a:cs typeface="メイリオ"/>
              </a:rPr>
              <a:t>3</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grpSp>
        <p:nvGrpSpPr>
          <p:cNvPr id="82" name="グループ化 81">
            <a:extLst>
              <a:ext uri="{FF2B5EF4-FFF2-40B4-BE49-F238E27FC236}">
                <a16:creationId xmlns:a16="http://schemas.microsoft.com/office/drawing/2014/main" id="{64097A8C-7215-5148-ACD9-18680F34C579}"/>
              </a:ext>
            </a:extLst>
          </p:cNvPr>
          <p:cNvGrpSpPr/>
          <p:nvPr/>
        </p:nvGrpSpPr>
        <p:grpSpPr>
          <a:xfrm>
            <a:off x="959730" y="5608997"/>
            <a:ext cx="2747566" cy="765923"/>
            <a:chOff x="959730" y="5047689"/>
            <a:chExt cx="2747566" cy="765923"/>
          </a:xfrm>
        </p:grpSpPr>
        <p:sp>
          <p:nvSpPr>
            <p:cNvPr id="83" name="テキスト ボックス 82">
              <a:extLst>
                <a:ext uri="{FF2B5EF4-FFF2-40B4-BE49-F238E27FC236}">
                  <a16:creationId xmlns:a16="http://schemas.microsoft.com/office/drawing/2014/main" id="{2D2B2DDF-DFC8-1E47-92F7-6A1D3F7C8C94}"/>
                </a:ext>
              </a:extLst>
            </p:cNvPr>
            <p:cNvSpPr txBox="1"/>
            <p:nvPr/>
          </p:nvSpPr>
          <p:spPr>
            <a:xfrm>
              <a:off x="961424" y="5047689"/>
              <a:ext cx="2251720" cy="325089"/>
            </a:xfrm>
            <a:prstGeom prst="rect">
              <a:avLst/>
            </a:prstGeom>
            <a:noFill/>
          </p:spPr>
          <p:txBody>
            <a:bodyPr wrap="square" rtlCol="0" anchor="t">
              <a:spAutoFit/>
            </a:bodyPr>
            <a:lstStyle/>
            <a:p>
              <a:pPr>
                <a:lnSpc>
                  <a:spcPct val="150000"/>
                </a:lnSpc>
              </a:pPr>
              <a:r>
                <a:rPr lang="en-US" altLang="ja-JP" sz="1100" dirty="0">
                  <a:solidFill>
                    <a:srgbClr val="404040"/>
                  </a:solidFill>
                  <a:latin typeface="メイリオ"/>
                  <a:ea typeface="メイリオ"/>
                  <a:cs typeface="メイリオ"/>
                </a:rPr>
                <a:t>PR</a:t>
              </a:r>
              <a:r>
                <a:rPr lang="ja-JP" altLang="en-US" sz="1100" dirty="0">
                  <a:solidFill>
                    <a:srgbClr val="404040"/>
                  </a:solidFill>
                  <a:latin typeface="メイリオ"/>
                  <a:ea typeface="メイリオ"/>
                  <a:cs typeface="メイリオ"/>
                </a:rPr>
                <a:t>企画立案</a:t>
              </a:r>
              <a:endParaRPr kumimoji="1" lang="en-US" altLang="ja-JP" sz="1100" dirty="0">
                <a:solidFill>
                  <a:srgbClr val="404040"/>
                </a:solidFill>
                <a:latin typeface="メイリオ"/>
                <a:ea typeface="メイリオ"/>
                <a:cs typeface="メイリオ"/>
              </a:endParaRPr>
            </a:p>
          </p:txBody>
        </p:sp>
        <p:sp>
          <p:nvSpPr>
            <p:cNvPr id="84" name="テキスト ボックス 83">
              <a:extLst>
                <a:ext uri="{FF2B5EF4-FFF2-40B4-BE49-F238E27FC236}">
                  <a16:creationId xmlns:a16="http://schemas.microsoft.com/office/drawing/2014/main" id="{B76B127C-5214-CD4D-9E98-2EDDDC2BA98A}"/>
                </a:ext>
              </a:extLst>
            </p:cNvPr>
            <p:cNvSpPr txBox="1"/>
            <p:nvPr/>
          </p:nvSpPr>
          <p:spPr>
            <a:xfrm>
              <a:off x="959730" y="5305781"/>
              <a:ext cx="2747566" cy="507831"/>
            </a:xfrm>
            <a:prstGeom prst="rect">
              <a:avLst/>
            </a:prstGeom>
            <a:noFill/>
          </p:spPr>
          <p:txBody>
            <a:bodyPr wrap="square" rtlCol="0" anchor="t">
              <a:spAutoFit/>
            </a:bodyPr>
            <a:lstStyle/>
            <a:p>
              <a:pPr>
                <a:lnSpc>
                  <a:spcPct val="150000"/>
                </a:lnSpc>
              </a:pPr>
              <a:r>
                <a:rPr kumimoji="1" lang="ja-JP" altLang="en-US" sz="900" dirty="0">
                  <a:solidFill>
                    <a:srgbClr val="404040"/>
                  </a:solidFill>
                  <a:latin typeface="メイリオ"/>
                  <a:ea typeface="メイリオ"/>
                  <a:cs typeface="メイリオ"/>
                </a:rPr>
                <a:t>これまでにアプローチできていない客層に向けた</a:t>
              </a:r>
              <a:r>
                <a:rPr kumimoji="1" lang="en-US" altLang="ja-JP" sz="900" dirty="0">
                  <a:solidFill>
                    <a:srgbClr val="404040"/>
                  </a:solidFill>
                  <a:latin typeface="メイリオ"/>
                  <a:ea typeface="メイリオ"/>
                  <a:cs typeface="メイリオ"/>
                </a:rPr>
                <a:t>PR</a:t>
              </a:r>
              <a:r>
                <a:rPr kumimoji="1" lang="ja-JP" altLang="en-US" sz="900" dirty="0">
                  <a:solidFill>
                    <a:srgbClr val="404040"/>
                  </a:solidFill>
                  <a:latin typeface="メイリオ"/>
                  <a:ea typeface="メイリオ"/>
                  <a:cs typeface="メイリオ"/>
                </a:rPr>
                <a:t>企画を立案する。</a:t>
              </a:r>
              <a:endParaRPr kumimoji="1" lang="en-US" altLang="ja-JP" sz="900" dirty="0">
                <a:solidFill>
                  <a:srgbClr val="404040"/>
                </a:solidFill>
                <a:latin typeface="メイリオ"/>
                <a:ea typeface="メイリオ"/>
                <a:cs typeface="メイリオ"/>
              </a:endParaRPr>
            </a:p>
          </p:txBody>
        </p:sp>
      </p:grpSp>
      <p:sp>
        <p:nvSpPr>
          <p:cNvPr id="85" name="テキスト ボックス 84">
            <a:extLst>
              <a:ext uri="{FF2B5EF4-FFF2-40B4-BE49-F238E27FC236}">
                <a16:creationId xmlns:a16="http://schemas.microsoft.com/office/drawing/2014/main" id="{4D9115DD-830A-6741-86D4-69B9BA2D9076}"/>
              </a:ext>
            </a:extLst>
          </p:cNvPr>
          <p:cNvSpPr txBox="1"/>
          <p:nvPr/>
        </p:nvSpPr>
        <p:spPr>
          <a:xfrm>
            <a:off x="3841272" y="5766414"/>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2</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6" name="テキスト ボックス 85">
            <a:extLst>
              <a:ext uri="{FF2B5EF4-FFF2-40B4-BE49-F238E27FC236}">
                <a16:creationId xmlns:a16="http://schemas.microsoft.com/office/drawing/2014/main" id="{9E9896D7-6030-004D-8387-AA079471B07E}"/>
              </a:ext>
            </a:extLst>
          </p:cNvPr>
          <p:cNvSpPr txBox="1"/>
          <p:nvPr/>
        </p:nvSpPr>
        <p:spPr>
          <a:xfrm>
            <a:off x="4984371" y="5766414"/>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7" name="テキスト ボックス 86">
            <a:extLst>
              <a:ext uri="{FF2B5EF4-FFF2-40B4-BE49-F238E27FC236}">
                <a16:creationId xmlns:a16="http://schemas.microsoft.com/office/drawing/2014/main" id="{3275AE9D-1218-5C42-9049-52FD249CCA90}"/>
              </a:ext>
            </a:extLst>
          </p:cNvPr>
          <p:cNvSpPr txBox="1"/>
          <p:nvPr/>
        </p:nvSpPr>
        <p:spPr>
          <a:xfrm>
            <a:off x="6127470" y="5766414"/>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1</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8" name="テキスト ボックス 87">
            <a:extLst>
              <a:ext uri="{FF2B5EF4-FFF2-40B4-BE49-F238E27FC236}">
                <a16:creationId xmlns:a16="http://schemas.microsoft.com/office/drawing/2014/main" id="{BDCFA3DE-FC0B-EF41-BF06-1057A48AE218}"/>
              </a:ext>
            </a:extLst>
          </p:cNvPr>
          <p:cNvSpPr txBox="1"/>
          <p:nvPr/>
        </p:nvSpPr>
        <p:spPr>
          <a:xfrm>
            <a:off x="7270569" y="5766414"/>
            <a:ext cx="1147902" cy="461665"/>
          </a:xfrm>
          <a:prstGeom prst="rect">
            <a:avLst/>
          </a:prstGeom>
          <a:noFill/>
        </p:spPr>
        <p:txBody>
          <a:bodyPr wrap="square" rtlCol="0" anchor="ctr">
            <a:spAutoFit/>
          </a:bodyPr>
          <a:lstStyle/>
          <a:p>
            <a:pPr algn="ctr"/>
            <a:r>
              <a:rPr lang="en-US" altLang="ja-JP" sz="2400" b="1" i="1" dirty="0">
                <a:solidFill>
                  <a:srgbClr val="404040"/>
                </a:solidFill>
                <a:latin typeface="Meiryo" panose="020B0604030504040204" pitchFamily="34" charset="-128"/>
                <a:ea typeface="Meiryo" panose="020B0604030504040204" pitchFamily="34" charset="-128"/>
                <a:cs typeface="メイリオ"/>
              </a:rPr>
              <a:t>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
        <p:nvSpPr>
          <p:cNvPr id="89" name="テキスト ボックス 88">
            <a:extLst>
              <a:ext uri="{FF2B5EF4-FFF2-40B4-BE49-F238E27FC236}">
                <a16:creationId xmlns:a16="http://schemas.microsoft.com/office/drawing/2014/main" id="{0E282DAB-1C0D-F14A-A286-47B873673649}"/>
              </a:ext>
            </a:extLst>
          </p:cNvPr>
          <p:cNvSpPr txBox="1"/>
          <p:nvPr/>
        </p:nvSpPr>
        <p:spPr>
          <a:xfrm>
            <a:off x="8413668" y="5766414"/>
            <a:ext cx="1147902" cy="461665"/>
          </a:xfrm>
          <a:prstGeom prst="rect">
            <a:avLst/>
          </a:prstGeom>
          <a:noFill/>
        </p:spPr>
        <p:txBody>
          <a:bodyPr wrap="square" rtlCol="0" anchor="ctr">
            <a:spAutoFit/>
          </a:bodyPr>
          <a:lstStyle/>
          <a:p>
            <a:pPr algn="ctr"/>
            <a:r>
              <a:rPr kumimoji="1" lang="en-US" altLang="ja-JP" sz="2400" b="1" i="1" dirty="0">
                <a:solidFill>
                  <a:srgbClr val="404040"/>
                </a:solidFill>
                <a:latin typeface="Meiryo" panose="020B0604030504040204" pitchFamily="34" charset="-128"/>
                <a:ea typeface="Meiryo" panose="020B0604030504040204" pitchFamily="34" charset="-128"/>
                <a:cs typeface="メイリオ"/>
              </a:rPr>
              <a:t>15</a:t>
            </a:r>
            <a:endParaRPr kumimoji="1" lang="ja-JP" altLang="en-US" sz="4000" b="1" i="1" dirty="0">
              <a:solidFill>
                <a:srgbClr val="404040"/>
              </a:solidFill>
              <a:latin typeface="Meiryo" panose="020B0604030504040204" pitchFamily="34" charset="-128"/>
              <a:ea typeface="Meiryo" panose="020B0604030504040204" pitchFamily="34" charset="-128"/>
              <a:cs typeface="メイリオ"/>
            </a:endParaRPr>
          </a:p>
        </p:txBody>
      </p:sp>
    </p:spTree>
    <p:extLst>
      <p:ext uri="{BB962C8B-B14F-4D97-AF65-F5344CB8AC3E}">
        <p14:creationId xmlns:p14="http://schemas.microsoft.com/office/powerpoint/2010/main" val="59969989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8948</TotalTime>
  <Words>9976</Words>
  <Application>Microsoft Macintosh PowerPoint</Application>
  <PresentationFormat>A4 210 x 297 mm</PresentationFormat>
  <Paragraphs>2283</Paragraphs>
  <Slides>75</Slides>
  <Notes>14</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75</vt:i4>
      </vt:variant>
    </vt:vector>
  </HeadingPairs>
  <TitlesOfParts>
    <vt:vector size="87" baseType="lpstr">
      <vt:lpstr>GothicMB101Pr6</vt:lpstr>
      <vt:lpstr>HGP創英角ｺﾞｼｯｸUB</vt:lpstr>
      <vt:lpstr>ＭＳ Ｐゴシック</vt:lpstr>
      <vt:lpstr>Osaka</vt:lpstr>
      <vt:lpstr>Toppan Bunkyu Midashi Gothic Ex</vt:lpstr>
      <vt:lpstr>Meiryo</vt:lpstr>
      <vt:lpstr>Meiryo</vt:lpstr>
      <vt:lpstr>游ゴシック</vt:lpstr>
      <vt:lpstr>Arial</vt:lpstr>
      <vt:lpstr>Calibri</vt:lpstr>
      <vt:lpstr>Wingdings</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takumi miyata</dc:creator>
  <cp:lastModifiedBy>宮田 匠</cp:lastModifiedBy>
  <cp:revision>310</cp:revision>
  <cp:lastPrinted>2018-07-26T14:38:45Z</cp:lastPrinted>
  <dcterms:created xsi:type="dcterms:W3CDTF">2017-10-10T12:50:58Z</dcterms:created>
  <dcterms:modified xsi:type="dcterms:W3CDTF">2018-08-05T11:49:06Z</dcterms:modified>
</cp:coreProperties>
</file>