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467" r:id="rId2"/>
    <p:sldId id="466" r:id="rId3"/>
  </p:sldIdLst>
  <p:sldSz cx="9906000" cy="6858000" type="A4"/>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FCC66"/>
    <a:srgbClr val="3399FF"/>
    <a:srgbClr val="0066CC"/>
    <a:srgbClr val="E8805F"/>
    <a:srgbClr val="F99274"/>
    <a:srgbClr val="F666CB"/>
    <a:srgbClr val="0000CC"/>
    <a:srgbClr val="F68FD7"/>
    <a:srgbClr val="FFBD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7" autoAdjust="0"/>
    <p:restoredTop sz="95659" autoAdjust="0"/>
  </p:normalViewPr>
  <p:slideViewPr>
    <p:cSldViewPr snapToGrid="0" snapToObjects="1">
      <p:cViewPr varScale="1">
        <p:scale>
          <a:sx n="102" d="100"/>
          <a:sy n="102" d="100"/>
        </p:scale>
        <p:origin x="832" y="1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0ECABDA-CDE9-994A-863F-D8E8E7FD6813}" type="datetimeFigureOut">
              <a:rPr kumimoji="1" lang="ja-JP" altLang="en-US" smtClean="0"/>
              <a:t>2018/8/6</a:t>
            </a:fld>
            <a:endParaRPr kumimoji="1"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D2650FF-F3BB-FD46-AB7C-FD2BC17A482C}" type="slidenum">
              <a:rPr kumimoji="1" lang="ja-JP" altLang="en-US" smtClean="0"/>
              <a:t>‹#›</a:t>
            </a:fld>
            <a:endParaRPr kumimoji="1" lang="ja-JP" altLang="en-US"/>
          </a:p>
        </p:txBody>
      </p:sp>
    </p:spTree>
    <p:extLst>
      <p:ext uri="{BB962C8B-B14F-4D97-AF65-F5344CB8AC3E}">
        <p14:creationId xmlns:p14="http://schemas.microsoft.com/office/powerpoint/2010/main" val="368810121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0D2650FF-F3BB-FD46-AB7C-FD2BC17A482C}" type="slidenum">
              <a:rPr kumimoji="1" lang="ja-JP" altLang="en-US" smtClean="0"/>
              <a:t>1</a:t>
            </a:fld>
            <a:endParaRPr kumimoji="1" lang="ja-JP" altLang="en-US"/>
          </a:p>
        </p:txBody>
      </p:sp>
    </p:spTree>
    <p:extLst>
      <p:ext uri="{BB962C8B-B14F-4D97-AF65-F5344CB8AC3E}">
        <p14:creationId xmlns:p14="http://schemas.microsoft.com/office/powerpoint/2010/main" val="352134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0D2650FF-F3BB-FD46-AB7C-FD2BC17A482C}" type="slidenum">
              <a:rPr kumimoji="1" lang="ja-JP" altLang="en-US" smtClean="0"/>
              <a:t>2</a:t>
            </a:fld>
            <a:endParaRPr kumimoji="1" lang="ja-JP" altLang="en-US"/>
          </a:p>
        </p:txBody>
      </p:sp>
    </p:spTree>
    <p:extLst>
      <p:ext uri="{BB962C8B-B14F-4D97-AF65-F5344CB8AC3E}">
        <p14:creationId xmlns:p14="http://schemas.microsoft.com/office/powerpoint/2010/main" val="346279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38921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284101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780337" y="274639"/>
            <a:ext cx="2414588"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536575" y="274639"/>
            <a:ext cx="7078663"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238983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189304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267937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36025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368325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71373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61781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71901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29D5B7E-9BA0-1642-9556-BC63F9FBBA8E}" type="datetimeFigureOut">
              <a:rPr kumimoji="1" lang="ja-JP" altLang="en-US" smtClean="0"/>
              <a:t>2018/8/6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357789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D5B7E-9BA0-1642-9556-BC63F9FBBA8E}" type="datetimeFigureOut">
              <a:rPr kumimoji="1" lang="ja-JP" altLang="en-US" smtClean="0"/>
              <a:t>2018/8/6</a:t>
            </a:fld>
            <a:endParaRPr kumimoji="1" lang="ja-JP" altLang="en-US"/>
          </a:p>
        </p:txBody>
      </p:sp>
      <p:sp>
        <p:nvSpPr>
          <p:cNvPr id="5" name="フッター プレースホルダー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DCB77-998C-4446-A4C1-44CB8DB19C99}" type="slidenum">
              <a:rPr kumimoji="1" lang="ja-JP" altLang="en-US" smtClean="0"/>
              <a:t>‹#›</a:t>
            </a:fld>
            <a:endParaRPr kumimoji="1" lang="ja-JP" altLang="en-US"/>
          </a:p>
        </p:txBody>
      </p:sp>
    </p:spTree>
    <p:extLst>
      <p:ext uri="{BB962C8B-B14F-4D97-AF65-F5344CB8AC3E}">
        <p14:creationId xmlns:p14="http://schemas.microsoft.com/office/powerpoint/2010/main" val="351610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0.tif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6167F1ED-C6A0-465C-BB1A-CFEB0A6BBCD6}"/>
              </a:ext>
            </a:extLst>
          </p:cNvPr>
          <p:cNvSpPr/>
          <p:nvPr/>
        </p:nvSpPr>
        <p:spPr>
          <a:xfrm>
            <a:off x="5174108" y="231686"/>
            <a:ext cx="4323391" cy="3389403"/>
          </a:xfrm>
          <a:prstGeom prst="roundRect">
            <a:avLst>
              <a:gd name="adj" fmla="val 5105"/>
            </a:avLst>
          </a:prstGeom>
          <a:ln w="3175">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p:cNvSpPr/>
          <p:nvPr/>
        </p:nvSpPr>
        <p:spPr>
          <a:xfrm>
            <a:off x="365761" y="572269"/>
            <a:ext cx="466657" cy="400114"/>
          </a:xfrm>
          <a:prstGeom prst="rect">
            <a:avLst/>
          </a:prstGeom>
          <a:solidFill>
            <a:srgbClr val="6699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6" name="直線コネクタ 35"/>
          <p:cNvCxnSpPr/>
          <p:nvPr/>
        </p:nvCxnSpPr>
        <p:spPr>
          <a:xfrm>
            <a:off x="4953000" y="0"/>
            <a:ext cx="0" cy="685800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907222" y="499729"/>
            <a:ext cx="2954655" cy="369332"/>
          </a:xfrm>
          <a:prstGeom prst="rect">
            <a:avLst/>
          </a:prstGeom>
          <a:noFill/>
        </p:spPr>
        <p:txBody>
          <a:bodyPr wrap="none" rtlCol="0">
            <a:spAutoFit/>
          </a:bodyPr>
          <a:lstStyle/>
          <a:p>
            <a:r>
              <a:rPr lang="ja-JP" altLang="en-US" dirty="0">
                <a:solidFill>
                  <a:schemeClr val="tx1">
                    <a:lumMod val="85000"/>
                    <a:lumOff val="15000"/>
                  </a:schemeClr>
                </a:solidFill>
                <a:latin typeface="メイリオ"/>
                <a:ea typeface="メイリオ"/>
                <a:cs typeface="メイリオ"/>
              </a:rPr>
              <a:t>プレスリリースにまとめる</a:t>
            </a:r>
          </a:p>
        </p:txBody>
      </p:sp>
      <p:sp>
        <p:nvSpPr>
          <p:cNvPr id="50" name="テキスト ボックス 49"/>
          <p:cNvSpPr txBox="1"/>
          <p:nvPr/>
        </p:nvSpPr>
        <p:spPr>
          <a:xfrm>
            <a:off x="338250" y="575837"/>
            <a:ext cx="474314" cy="369332"/>
          </a:xfrm>
          <a:prstGeom prst="rect">
            <a:avLst/>
          </a:prstGeom>
          <a:noFill/>
        </p:spPr>
        <p:txBody>
          <a:bodyPr wrap="square" rtlCol="0">
            <a:spAutoFit/>
          </a:bodyPr>
          <a:lstStyle/>
          <a:p>
            <a:pPr algn="ctr"/>
            <a:r>
              <a:rPr lang="en-US" altLang="ja-JP" dirty="0">
                <a:solidFill>
                  <a:schemeClr val="tx1">
                    <a:lumMod val="85000"/>
                    <a:lumOff val="15000"/>
                  </a:schemeClr>
                </a:solidFill>
                <a:latin typeface="メイリオ"/>
                <a:ea typeface="メイリオ"/>
                <a:cs typeface="メイリオ"/>
              </a:rPr>
              <a:t>71</a:t>
            </a:r>
            <a:endParaRPr kumimoji="1" lang="ja-JP" altLang="en-US" dirty="0">
              <a:solidFill>
                <a:schemeClr val="tx1">
                  <a:lumMod val="85000"/>
                  <a:lumOff val="15000"/>
                </a:schemeClr>
              </a:solidFill>
              <a:latin typeface="メイリオ"/>
              <a:ea typeface="メイリオ"/>
              <a:cs typeface="メイリオ"/>
            </a:endParaRPr>
          </a:p>
        </p:txBody>
      </p:sp>
      <p:sp>
        <p:nvSpPr>
          <p:cNvPr id="51" name="テキスト ボックス 50"/>
          <p:cNvSpPr txBox="1"/>
          <p:nvPr/>
        </p:nvSpPr>
        <p:spPr>
          <a:xfrm>
            <a:off x="907222" y="821234"/>
            <a:ext cx="1980029" cy="246221"/>
          </a:xfrm>
          <a:prstGeom prst="rect">
            <a:avLst/>
          </a:prstGeom>
          <a:noFill/>
        </p:spPr>
        <p:txBody>
          <a:bodyPr wrap="none" rtlCol="0">
            <a:spAutoFit/>
          </a:bodyPr>
          <a:lstStyle/>
          <a:p>
            <a:r>
              <a:rPr lang="ja-JP" altLang="en-US" sz="1000" dirty="0">
                <a:solidFill>
                  <a:srgbClr val="262626"/>
                </a:solidFill>
                <a:latin typeface="メイリオ"/>
                <a:ea typeface="メイリオ"/>
                <a:cs typeface="メイリオ"/>
              </a:rPr>
              <a:t>客観的に企画の魅力をまとめる</a:t>
            </a:r>
            <a:endParaRPr lang="en-US" altLang="ja-JP" sz="1000" dirty="0">
              <a:solidFill>
                <a:srgbClr val="262626"/>
              </a:solidFill>
              <a:latin typeface="メイリオ"/>
              <a:ea typeface="メイリオ"/>
              <a:cs typeface="メイリオ"/>
            </a:endParaRPr>
          </a:p>
        </p:txBody>
      </p:sp>
      <p:sp>
        <p:nvSpPr>
          <p:cNvPr id="62" name="テキスト ボックス 61"/>
          <p:cNvSpPr txBox="1"/>
          <p:nvPr/>
        </p:nvSpPr>
        <p:spPr>
          <a:xfrm>
            <a:off x="6968575" y="271623"/>
            <a:ext cx="723275" cy="307777"/>
          </a:xfrm>
          <a:prstGeom prst="rect">
            <a:avLst/>
          </a:prstGeom>
          <a:noFill/>
        </p:spPr>
        <p:txBody>
          <a:bodyPr wrap="none" rtlCol="0" anchor="ctr">
            <a:spAutoFit/>
          </a:bodyPr>
          <a:lstStyle/>
          <a:p>
            <a:r>
              <a:rPr lang="ja-JP" altLang="en-US" sz="1400" b="1" dirty="0">
                <a:solidFill>
                  <a:srgbClr val="6699FF"/>
                </a:solidFill>
                <a:latin typeface="メイリオ"/>
                <a:ea typeface="メイリオ"/>
                <a:cs typeface="メイリオ"/>
              </a:rPr>
              <a:t>使い方</a:t>
            </a:r>
            <a:endParaRPr kumimoji="1" lang="ja-JP" altLang="en-US" sz="1400" b="1" dirty="0">
              <a:solidFill>
                <a:srgbClr val="6699FF"/>
              </a:solidFill>
              <a:latin typeface="メイリオ"/>
              <a:ea typeface="メイリオ"/>
              <a:cs typeface="メイリオ"/>
            </a:endParaRPr>
          </a:p>
        </p:txBody>
      </p:sp>
      <p:sp>
        <p:nvSpPr>
          <p:cNvPr id="75" name="テキスト ボックス 74"/>
          <p:cNvSpPr txBox="1"/>
          <p:nvPr/>
        </p:nvSpPr>
        <p:spPr>
          <a:xfrm>
            <a:off x="5226875" y="555848"/>
            <a:ext cx="4270624" cy="3160096"/>
          </a:xfrm>
          <a:prstGeom prst="rect">
            <a:avLst/>
          </a:prstGeom>
          <a:noFill/>
        </p:spPr>
        <p:txBody>
          <a:bodyPr wrap="square" rtlCol="0" anchor="t">
            <a:spAutoFit/>
          </a:bodyPr>
          <a:lstStyle/>
          <a:p>
            <a:pPr>
              <a:lnSpc>
                <a:spcPct val="140000"/>
              </a:lnSpc>
            </a:pPr>
            <a:r>
              <a:rPr lang="en-US" altLang="ja-JP" sz="900" b="1" dirty="0">
                <a:solidFill>
                  <a:srgbClr val="6699FF"/>
                </a:solidFill>
                <a:latin typeface="メイリオ"/>
                <a:ea typeface="メイリオ"/>
                <a:cs typeface="メイリオ"/>
              </a:rPr>
              <a:t>①</a:t>
            </a:r>
            <a:r>
              <a:rPr lang="ja-JP" altLang="en-US" sz="900" b="1" dirty="0">
                <a:solidFill>
                  <a:srgbClr val="6699FF"/>
                </a:solidFill>
                <a:latin typeface="メイリオ"/>
                <a:ea typeface="メイリオ"/>
                <a:cs typeface="メイリオ"/>
              </a:rPr>
              <a:t>［ヘッダーを作成する］：</a:t>
            </a:r>
            <a:r>
              <a:rPr lang="ja-JP" altLang="en-US" sz="900" dirty="0">
                <a:solidFill>
                  <a:schemeClr val="tx1">
                    <a:lumMod val="85000"/>
                    <a:lumOff val="15000"/>
                  </a:schemeClr>
                </a:solidFill>
                <a:latin typeface="メイリオ"/>
                <a:ea typeface="メイリオ"/>
                <a:cs typeface="メイリオ"/>
              </a:rPr>
              <a:t>プレスリリースであることが一目でわかるよう、「プレスリリース」と明記します。ブランドイメージを伝えるためのロゴのほか、発信日時や発信者も記載しましょう。</a:t>
            </a:r>
            <a:endParaRPr lang="en-US" altLang="ja-JP" sz="900" dirty="0">
              <a:solidFill>
                <a:schemeClr val="tx1">
                  <a:lumMod val="85000"/>
                  <a:lumOff val="15000"/>
                </a:schemeClr>
              </a:solidFill>
              <a:latin typeface="メイリオ"/>
              <a:ea typeface="メイリオ"/>
              <a:cs typeface="メイリオ"/>
            </a:endParaRPr>
          </a:p>
          <a:p>
            <a:pPr>
              <a:lnSpc>
                <a:spcPct val="140000"/>
              </a:lnSpc>
            </a:pP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ja-JP" altLang="en-US" sz="900" b="1" dirty="0">
                <a:solidFill>
                  <a:srgbClr val="6699FF"/>
                </a:solidFill>
                <a:latin typeface="メイリオ"/>
                <a:ea typeface="メイリオ"/>
                <a:cs typeface="メイリオ"/>
              </a:rPr>
              <a:t>②［見出しを作成する］：</a:t>
            </a:r>
            <a:r>
              <a:rPr lang="ja-JP" altLang="en-US" sz="900" dirty="0">
                <a:solidFill>
                  <a:schemeClr val="tx1">
                    <a:lumMod val="85000"/>
                    <a:lumOff val="15000"/>
                  </a:schemeClr>
                </a:solidFill>
                <a:latin typeface="メイリオ"/>
                <a:ea typeface="メイリオ"/>
                <a:cs typeface="メイリオ"/>
              </a:rPr>
              <a:t>内容と特徴をコンパクトに表現します。ニュースとして目を引けるかどうかがポイントです。サブタイトルを含め、</a:t>
            </a:r>
            <a:r>
              <a:rPr lang="en-US" altLang="ja-JP" sz="900" dirty="0">
                <a:solidFill>
                  <a:schemeClr val="tx1">
                    <a:lumMod val="85000"/>
                    <a:lumOff val="15000"/>
                  </a:schemeClr>
                </a:solidFill>
                <a:latin typeface="メイリオ"/>
                <a:ea typeface="メイリオ"/>
                <a:cs typeface="メイリオ"/>
              </a:rPr>
              <a:t>2</a:t>
            </a:r>
            <a:r>
              <a:rPr lang="ja-JP" altLang="en-US" sz="900" dirty="0">
                <a:solidFill>
                  <a:schemeClr val="tx1">
                    <a:lumMod val="85000"/>
                    <a:lumOff val="15000"/>
                  </a:schemeClr>
                </a:solidFill>
                <a:latin typeface="メイリオ"/>
                <a:ea typeface="メイリオ"/>
                <a:cs typeface="メイリオ"/>
              </a:rPr>
              <a:t>～</a:t>
            </a:r>
            <a:r>
              <a:rPr lang="en-US" altLang="ja-JP" sz="900" dirty="0">
                <a:solidFill>
                  <a:schemeClr val="tx1">
                    <a:lumMod val="85000"/>
                    <a:lumOff val="15000"/>
                  </a:schemeClr>
                </a:solidFill>
                <a:latin typeface="メイリオ"/>
                <a:ea typeface="メイリオ"/>
                <a:cs typeface="メイリオ"/>
              </a:rPr>
              <a:t>3</a:t>
            </a:r>
            <a:r>
              <a:rPr lang="ja-JP" altLang="en-US" sz="900" dirty="0">
                <a:solidFill>
                  <a:schemeClr val="tx1">
                    <a:lumMod val="85000"/>
                    <a:lumOff val="15000"/>
                  </a:schemeClr>
                </a:solidFill>
                <a:latin typeface="メイリオ"/>
                <a:ea typeface="メイリオ"/>
                <a:cs typeface="メイリオ"/>
              </a:rPr>
              <a:t>行でインパクトを与えられるように考えます。</a:t>
            </a:r>
            <a:endParaRPr lang="en-US" altLang="ja-JP" sz="900" dirty="0">
              <a:solidFill>
                <a:schemeClr val="tx1">
                  <a:lumMod val="85000"/>
                  <a:lumOff val="15000"/>
                </a:schemeClr>
              </a:solidFill>
              <a:latin typeface="メイリオ"/>
              <a:ea typeface="メイリオ"/>
              <a:cs typeface="メイリオ"/>
            </a:endParaRPr>
          </a:p>
          <a:p>
            <a:pPr>
              <a:lnSpc>
                <a:spcPct val="140000"/>
              </a:lnSpc>
            </a:pP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ja-JP" altLang="en-US" sz="900" b="1" dirty="0">
                <a:solidFill>
                  <a:srgbClr val="6699FF"/>
                </a:solidFill>
                <a:latin typeface="メイリオ"/>
                <a:ea typeface="メイリオ"/>
                <a:cs typeface="メイリオ"/>
              </a:rPr>
              <a:t>③［リード文を作成する］：</a:t>
            </a:r>
            <a:r>
              <a:rPr lang="ja-JP" altLang="en-US" sz="900" dirty="0">
                <a:solidFill>
                  <a:schemeClr val="tx1">
                    <a:lumMod val="85000"/>
                    <a:lumOff val="15000"/>
                  </a:schemeClr>
                </a:solidFill>
                <a:latin typeface="メイリオ"/>
                <a:ea typeface="メイリオ"/>
                <a:cs typeface="メイリオ"/>
              </a:rPr>
              <a:t>伝えたい内容のポイントや結論をリード文としてまとめます。最も伝えたい情報を表現しましょう。</a:t>
            </a:r>
            <a:endParaRPr lang="en-US" altLang="ja-JP" sz="900" dirty="0">
              <a:solidFill>
                <a:schemeClr val="tx1">
                  <a:lumMod val="85000"/>
                  <a:lumOff val="15000"/>
                </a:schemeClr>
              </a:solidFill>
              <a:latin typeface="メイリオ"/>
              <a:ea typeface="メイリオ"/>
              <a:cs typeface="メイリオ"/>
            </a:endParaRPr>
          </a:p>
          <a:p>
            <a:pPr>
              <a:lnSpc>
                <a:spcPct val="140000"/>
              </a:lnSpc>
            </a:pP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ja-JP" altLang="en-US" sz="900" b="1" dirty="0">
                <a:solidFill>
                  <a:srgbClr val="6699FF"/>
                </a:solidFill>
                <a:latin typeface="メイリオ"/>
                <a:ea typeface="メイリオ"/>
                <a:cs typeface="メイリオ"/>
              </a:rPr>
              <a:t>④［本文を作成する］：</a:t>
            </a:r>
            <a:r>
              <a:rPr lang="ja-JP" altLang="en-US" sz="900" dirty="0">
                <a:solidFill>
                  <a:schemeClr val="tx1">
                    <a:lumMod val="85000"/>
                    <a:lumOff val="15000"/>
                  </a:schemeClr>
                </a:solidFill>
                <a:latin typeface="メイリオ"/>
                <a:ea typeface="メイリオ"/>
                <a:cs typeface="メイリオ"/>
              </a:rPr>
              <a:t>伝えたい事柄を整理して本文を作成します。企画内容の</a:t>
            </a:r>
            <a:r>
              <a:rPr lang="en-US" altLang="ja-JP" sz="900" dirty="0">
                <a:solidFill>
                  <a:schemeClr val="tx1">
                    <a:lumMod val="85000"/>
                    <a:lumOff val="15000"/>
                  </a:schemeClr>
                </a:solidFill>
                <a:latin typeface="メイリオ"/>
                <a:ea typeface="メイリオ"/>
                <a:cs typeface="メイリオ"/>
              </a:rPr>
              <a:t>6W2H</a:t>
            </a:r>
            <a:r>
              <a:rPr lang="ja-JP" altLang="en-US" sz="900" dirty="0">
                <a:solidFill>
                  <a:schemeClr val="tx1">
                    <a:lumMod val="85000"/>
                    <a:lumOff val="15000"/>
                  </a:schemeClr>
                </a:solidFill>
                <a:latin typeface="メイリオ"/>
                <a:ea typeface="メイリオ"/>
                <a:cs typeface="メイリオ"/>
              </a:rPr>
              <a:t>（参照→</a:t>
            </a:r>
            <a:r>
              <a:rPr lang="en-US" altLang="ja-JP" sz="900" dirty="0">
                <a:solidFill>
                  <a:schemeClr val="tx1">
                    <a:lumMod val="85000"/>
                    <a:lumOff val="15000"/>
                  </a:schemeClr>
                </a:solidFill>
                <a:latin typeface="メイリオ"/>
                <a:ea typeface="メイリオ"/>
                <a:cs typeface="メイリオ"/>
              </a:rPr>
              <a:t>02</a:t>
            </a:r>
            <a:r>
              <a:rPr lang="ja-JP" altLang="en-US" sz="900" dirty="0">
                <a:solidFill>
                  <a:schemeClr val="tx1">
                    <a:lumMod val="85000"/>
                    <a:lumOff val="15000"/>
                  </a:schemeClr>
                </a:solidFill>
                <a:latin typeface="メイリオ"/>
                <a:ea typeface="メイリオ"/>
                <a:cs typeface="メイリオ"/>
              </a:rPr>
              <a:t>）を正確に伝えます。プレスリリースでは新規性や社会性、希少性、意外性、信頼性、ドラマ性、将来性など、ニュースとしての価値があるかどうかが重要です。問い合わせ先や会社概要も忘れず記載します。</a:t>
            </a:r>
            <a:endParaRPr lang="en-US" altLang="ja-JP" sz="900" dirty="0">
              <a:solidFill>
                <a:schemeClr val="tx1">
                  <a:lumMod val="85000"/>
                  <a:lumOff val="15000"/>
                </a:schemeClr>
              </a:solidFill>
              <a:latin typeface="メイリオ"/>
              <a:ea typeface="メイリオ"/>
              <a:cs typeface="メイリオ"/>
            </a:endParaRPr>
          </a:p>
          <a:p>
            <a:pPr>
              <a:lnSpc>
                <a:spcPct val="120000"/>
              </a:lnSpc>
            </a:pPr>
            <a:endParaRPr lang="en-US" altLang="ja-JP" sz="900" dirty="0">
              <a:solidFill>
                <a:schemeClr val="tx1">
                  <a:lumMod val="85000"/>
                  <a:lumOff val="15000"/>
                </a:schemeClr>
              </a:solidFill>
              <a:latin typeface="メイリオ"/>
              <a:ea typeface="メイリオ"/>
              <a:cs typeface="メイリオ"/>
            </a:endParaRPr>
          </a:p>
        </p:txBody>
      </p:sp>
      <p:sp>
        <p:nvSpPr>
          <p:cNvPr id="89" name="テキスト ボックス 88"/>
          <p:cNvSpPr txBox="1"/>
          <p:nvPr/>
        </p:nvSpPr>
        <p:spPr>
          <a:xfrm>
            <a:off x="281859" y="4910448"/>
            <a:ext cx="4493580" cy="1629677"/>
          </a:xfrm>
          <a:prstGeom prst="rect">
            <a:avLst/>
          </a:prstGeom>
          <a:noFill/>
        </p:spPr>
        <p:txBody>
          <a:bodyPr wrap="square" rtlCol="0" anchor="t">
            <a:spAutoFit/>
          </a:bodyPr>
          <a:lstStyle/>
          <a:p>
            <a:pPr algn="just">
              <a:lnSpc>
                <a:spcPct val="140000"/>
              </a:lnSpc>
            </a:pP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　「プレスリリース」とは、報道機関に向けた情報の告知のことです。新しい商品をリリースする際や、イベントを実施する際など、取材を受けて記事やニュースにしてもらうことで、より大きな発信力を用いて周知させるために活用されます。もともとは新聞社やテレビ局に向けたものでしたが、現在では</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Web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メディアなどへの情報提供にも欠かせません。自分たちの企画内容を簡潔に、かつニュースとしての価値があるということを言語化し、書面に落とし込む能力が求められます。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just">
              <a:lnSpc>
                <a:spcPct val="140000"/>
              </a:lnSpc>
            </a:pP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　上記のサンプルのように紙面で作成し、</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FAX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やメール、郵送、直接持ち込みなどの方法で届け、記者の目に止まれば取材へとつながります。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 name="正方形/長方形 2">
            <a:extLst>
              <a:ext uri="{FF2B5EF4-FFF2-40B4-BE49-F238E27FC236}">
                <a16:creationId xmlns:a16="http://schemas.microsoft.com/office/drawing/2014/main" id="{F85D93B0-B4EA-4690-9E2B-773A7C3C59B8}"/>
              </a:ext>
            </a:extLst>
          </p:cNvPr>
          <p:cNvSpPr/>
          <p:nvPr/>
        </p:nvSpPr>
        <p:spPr>
          <a:xfrm>
            <a:off x="294637" y="0"/>
            <a:ext cx="4447619" cy="391752"/>
          </a:xfrm>
          <a:prstGeom prst="rect">
            <a:avLst/>
          </a:prstGeom>
          <a:solidFill>
            <a:srgbClr val="6699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171717F1-D8B4-40AA-A85B-0995BB40E659}"/>
              </a:ext>
            </a:extLst>
          </p:cNvPr>
          <p:cNvSpPr/>
          <p:nvPr/>
        </p:nvSpPr>
        <p:spPr>
          <a:xfrm>
            <a:off x="325704" y="538395"/>
            <a:ext cx="466657" cy="4001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B3C956B2-36BF-4289-A374-99EB6B92938F}"/>
              </a:ext>
            </a:extLst>
          </p:cNvPr>
          <p:cNvCxnSpPr>
            <a:cxnSpLocks/>
          </p:cNvCxnSpPr>
          <p:nvPr/>
        </p:nvCxnSpPr>
        <p:spPr>
          <a:xfrm>
            <a:off x="334413" y="1102291"/>
            <a:ext cx="4335627" cy="0"/>
          </a:xfrm>
          <a:prstGeom prst="line">
            <a:avLst/>
          </a:prstGeom>
          <a:ln w="6350" cmpd="sng"/>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1F80ECA8-14F0-4866-ADC3-5D75DAAE8C55}"/>
              </a:ext>
            </a:extLst>
          </p:cNvPr>
          <p:cNvCxnSpPr/>
          <p:nvPr/>
        </p:nvCxnSpPr>
        <p:spPr>
          <a:xfrm>
            <a:off x="308126" y="1152574"/>
            <a:ext cx="4416552" cy="0"/>
          </a:xfrm>
          <a:prstGeom prst="line">
            <a:avLst/>
          </a:prstGeom>
          <a:ln w="6350" cmpd="sng"/>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A8D5DF78-8F6F-488A-880D-DB2666E1C663}"/>
              </a:ext>
            </a:extLst>
          </p:cNvPr>
          <p:cNvCxnSpPr>
            <a:cxnSpLocks/>
          </p:cNvCxnSpPr>
          <p:nvPr/>
        </p:nvCxnSpPr>
        <p:spPr>
          <a:xfrm flipV="1">
            <a:off x="4679204" y="391753"/>
            <a:ext cx="0" cy="710538"/>
          </a:xfrm>
          <a:prstGeom prst="line">
            <a:avLst/>
          </a:prstGeom>
          <a:ln w="63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A44DA4C-4469-42F8-BD08-86146DD36A3B}"/>
              </a:ext>
            </a:extLst>
          </p:cNvPr>
          <p:cNvCxnSpPr>
            <a:cxnSpLocks/>
          </p:cNvCxnSpPr>
          <p:nvPr/>
        </p:nvCxnSpPr>
        <p:spPr>
          <a:xfrm flipV="1">
            <a:off x="4731270" y="392525"/>
            <a:ext cx="624" cy="751340"/>
          </a:xfrm>
          <a:prstGeom prst="line">
            <a:avLst/>
          </a:prstGeom>
          <a:ln w="6350"/>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3F0396B6-F09D-46DB-89E3-D3D05D4208E1}"/>
              </a:ext>
            </a:extLst>
          </p:cNvPr>
          <p:cNvCxnSpPr/>
          <p:nvPr/>
        </p:nvCxnSpPr>
        <p:spPr>
          <a:xfrm>
            <a:off x="889804" y="805284"/>
            <a:ext cx="375410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72E0EFA6-7145-4118-909B-693BEBC76F78}"/>
              </a:ext>
            </a:extLst>
          </p:cNvPr>
          <p:cNvSpPr/>
          <p:nvPr/>
        </p:nvSpPr>
        <p:spPr>
          <a:xfrm>
            <a:off x="308126" y="4578438"/>
            <a:ext cx="4447619" cy="235888"/>
          </a:xfrm>
          <a:prstGeom prst="roundRect">
            <a:avLst>
              <a:gd name="adj" fmla="val 50000"/>
            </a:avLst>
          </a:prstGeom>
          <a:ln>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b="1"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87AB78F-960B-44DF-BB0B-931BE26E0DA0}"/>
              </a:ext>
            </a:extLst>
          </p:cNvPr>
          <p:cNvSpPr txBox="1"/>
          <p:nvPr/>
        </p:nvSpPr>
        <p:spPr>
          <a:xfrm>
            <a:off x="2016805" y="4567724"/>
            <a:ext cx="902811" cy="307777"/>
          </a:xfrm>
          <a:prstGeom prst="rect">
            <a:avLst/>
          </a:prstGeom>
          <a:noFill/>
        </p:spPr>
        <p:txBody>
          <a:bodyPr wrap="none" rtlCol="0">
            <a:spAutoFit/>
          </a:bodyPr>
          <a:lstStyle/>
          <a:p>
            <a:r>
              <a:rPr kumimoji="1" lang="ja-JP" altLang="en-US" sz="1400" b="1" dirty="0">
                <a:solidFill>
                  <a:srgbClr val="6699FF"/>
                </a:solidFill>
                <a:latin typeface="メイリオ" panose="020B0604030504040204" pitchFamily="50" charset="-128"/>
                <a:ea typeface="メイリオ" panose="020B0604030504040204" pitchFamily="50" charset="-128"/>
              </a:rPr>
              <a:t>基本情報</a:t>
            </a:r>
          </a:p>
        </p:txBody>
      </p:sp>
      <p:sp>
        <p:nvSpPr>
          <p:cNvPr id="87" name="テキスト ボックス 86">
            <a:extLst>
              <a:ext uri="{FF2B5EF4-FFF2-40B4-BE49-F238E27FC236}">
                <a16:creationId xmlns:a16="http://schemas.microsoft.com/office/drawing/2014/main" id="{1062F067-9D54-407B-BA7F-0DC45E46A180}"/>
              </a:ext>
            </a:extLst>
          </p:cNvPr>
          <p:cNvSpPr txBox="1"/>
          <p:nvPr/>
        </p:nvSpPr>
        <p:spPr>
          <a:xfrm>
            <a:off x="6386421" y="3846458"/>
            <a:ext cx="1800493" cy="307777"/>
          </a:xfrm>
          <a:prstGeom prst="rect">
            <a:avLst/>
          </a:prstGeom>
          <a:noFill/>
        </p:spPr>
        <p:txBody>
          <a:bodyPr wrap="none" rtlCol="0" anchor="ctr">
            <a:spAutoFit/>
          </a:bodyPr>
          <a:lstStyle/>
          <a:p>
            <a:r>
              <a:rPr kumimoji="1" lang="ja-JP" altLang="en-US" sz="1400" b="1" dirty="0">
                <a:solidFill>
                  <a:srgbClr val="6699FF"/>
                </a:solidFill>
                <a:latin typeface="メイリオ"/>
                <a:ea typeface="メイリオ"/>
                <a:cs typeface="メイリオ"/>
              </a:rPr>
              <a:t>思考が加速する問い</a:t>
            </a:r>
          </a:p>
        </p:txBody>
      </p:sp>
      <p:grpSp>
        <p:nvGrpSpPr>
          <p:cNvPr id="35" name="グループ化 34">
            <a:extLst>
              <a:ext uri="{FF2B5EF4-FFF2-40B4-BE49-F238E27FC236}">
                <a16:creationId xmlns:a16="http://schemas.microsoft.com/office/drawing/2014/main" id="{4F31CFE1-68EE-4041-96F0-60DE6A385ECB}"/>
              </a:ext>
            </a:extLst>
          </p:cNvPr>
          <p:cNvGrpSpPr/>
          <p:nvPr/>
        </p:nvGrpSpPr>
        <p:grpSpPr>
          <a:xfrm>
            <a:off x="5263147" y="4163124"/>
            <a:ext cx="959675" cy="1000219"/>
            <a:chOff x="5194806" y="4172145"/>
            <a:chExt cx="959675" cy="1000219"/>
          </a:xfrm>
        </p:grpSpPr>
        <p:sp>
          <p:nvSpPr>
            <p:cNvPr id="33" name="吹き出し: 角を丸めた四角形 32">
              <a:extLst>
                <a:ext uri="{FF2B5EF4-FFF2-40B4-BE49-F238E27FC236}">
                  <a16:creationId xmlns:a16="http://schemas.microsoft.com/office/drawing/2014/main" id="{309C4A3A-EA75-466B-B05A-EEEB76895B3C}"/>
                </a:ext>
              </a:extLst>
            </p:cNvPr>
            <p:cNvSpPr/>
            <p:nvPr/>
          </p:nvSpPr>
          <p:spPr>
            <a:xfrm flipV="1">
              <a:off x="5194806" y="4172145"/>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36CD1E-E2DD-4B98-AFF3-962C7EBE5477}"/>
                </a:ext>
              </a:extLst>
            </p:cNvPr>
            <p:cNvSpPr txBox="1"/>
            <p:nvPr/>
          </p:nvSpPr>
          <p:spPr>
            <a:xfrm>
              <a:off x="5227989" y="4478263"/>
              <a:ext cx="906285" cy="694101"/>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企画の内容は</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具体的か？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7" name="グループ化 36">
            <a:extLst>
              <a:ext uri="{FF2B5EF4-FFF2-40B4-BE49-F238E27FC236}">
                <a16:creationId xmlns:a16="http://schemas.microsoft.com/office/drawing/2014/main" id="{609FF767-BEBA-42BF-A2B1-0312D12B2210}"/>
              </a:ext>
            </a:extLst>
          </p:cNvPr>
          <p:cNvGrpSpPr/>
          <p:nvPr/>
        </p:nvGrpSpPr>
        <p:grpSpPr>
          <a:xfrm>
            <a:off x="6342740" y="4161551"/>
            <a:ext cx="959675" cy="1136888"/>
            <a:chOff x="6316889" y="4161551"/>
            <a:chExt cx="959675" cy="1136888"/>
          </a:xfrm>
        </p:grpSpPr>
        <p:sp>
          <p:nvSpPr>
            <p:cNvPr id="90" name="吹き出し: 角を丸めた四角形 32">
              <a:extLst>
                <a:ext uri="{FF2B5EF4-FFF2-40B4-BE49-F238E27FC236}">
                  <a16:creationId xmlns:a16="http://schemas.microsoft.com/office/drawing/2014/main" id="{8F345E69-829C-4A3B-A54D-0F96FA2621D0}"/>
                </a:ext>
              </a:extLst>
            </p:cNvPr>
            <p:cNvSpPr/>
            <p:nvPr/>
          </p:nvSpPr>
          <p:spPr>
            <a:xfrm flipV="1">
              <a:off x="6316889" y="4161551"/>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D2ABCFFA-4164-4926-8891-6BDD7B88DFA3}"/>
                </a:ext>
              </a:extLst>
            </p:cNvPr>
            <p:cNvSpPr txBox="1"/>
            <p:nvPr/>
          </p:nvSpPr>
          <p:spPr>
            <a:xfrm>
              <a:off x="6337096" y="4375109"/>
              <a:ext cx="906285" cy="92333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なぜこの</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企画を広め</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たいのか？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8" name="グループ化 37">
            <a:extLst>
              <a:ext uri="{FF2B5EF4-FFF2-40B4-BE49-F238E27FC236}">
                <a16:creationId xmlns:a16="http://schemas.microsoft.com/office/drawing/2014/main" id="{48EE5471-17CF-42F3-B5DB-517ECAED154A}"/>
              </a:ext>
            </a:extLst>
          </p:cNvPr>
          <p:cNvGrpSpPr/>
          <p:nvPr/>
        </p:nvGrpSpPr>
        <p:grpSpPr>
          <a:xfrm>
            <a:off x="7409357" y="4161551"/>
            <a:ext cx="959675" cy="1108414"/>
            <a:chOff x="7459179" y="4153233"/>
            <a:chExt cx="959675" cy="1108414"/>
          </a:xfrm>
        </p:grpSpPr>
        <p:sp>
          <p:nvSpPr>
            <p:cNvPr id="91" name="吹き出し: 角を丸めた四角形 32">
              <a:extLst>
                <a:ext uri="{FF2B5EF4-FFF2-40B4-BE49-F238E27FC236}">
                  <a16:creationId xmlns:a16="http://schemas.microsoft.com/office/drawing/2014/main" id="{37C4BBB3-9143-435A-829B-EC07CEDA4D77}"/>
                </a:ext>
              </a:extLst>
            </p:cNvPr>
            <p:cNvSpPr/>
            <p:nvPr/>
          </p:nvSpPr>
          <p:spPr>
            <a:xfrm flipV="1">
              <a:off x="7459179" y="4153233"/>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6810CE4D-DDA2-4A89-9A1D-371B4C942762}"/>
                </a:ext>
              </a:extLst>
            </p:cNvPr>
            <p:cNvSpPr txBox="1"/>
            <p:nvPr/>
          </p:nvSpPr>
          <p:spPr>
            <a:xfrm>
              <a:off x="7490209" y="4359797"/>
              <a:ext cx="906285"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なぜ今、</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この企画</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なのか？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9" name="グループ化 38">
            <a:extLst>
              <a:ext uri="{FF2B5EF4-FFF2-40B4-BE49-F238E27FC236}">
                <a16:creationId xmlns:a16="http://schemas.microsoft.com/office/drawing/2014/main" id="{D26D19E2-9759-4295-B579-AA60FF335EE1}"/>
              </a:ext>
            </a:extLst>
          </p:cNvPr>
          <p:cNvGrpSpPr/>
          <p:nvPr/>
        </p:nvGrpSpPr>
        <p:grpSpPr>
          <a:xfrm>
            <a:off x="8449463" y="4144171"/>
            <a:ext cx="1039364" cy="1105581"/>
            <a:chOff x="8575618" y="4153233"/>
            <a:chExt cx="1039364" cy="1105581"/>
          </a:xfrm>
        </p:grpSpPr>
        <p:sp>
          <p:nvSpPr>
            <p:cNvPr id="93" name="吹き出し: 角を丸めた四角形 32">
              <a:extLst>
                <a:ext uri="{FF2B5EF4-FFF2-40B4-BE49-F238E27FC236}">
                  <a16:creationId xmlns:a16="http://schemas.microsoft.com/office/drawing/2014/main" id="{9AF98A4C-1D3A-4DB0-91F3-2C843D460D00}"/>
                </a:ext>
              </a:extLst>
            </p:cNvPr>
            <p:cNvSpPr/>
            <p:nvPr/>
          </p:nvSpPr>
          <p:spPr>
            <a:xfrm flipV="1">
              <a:off x="8601469" y="4153233"/>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806D7516-6B37-47A7-9C0E-4E68337F5E12}"/>
                </a:ext>
              </a:extLst>
            </p:cNvPr>
            <p:cNvSpPr txBox="1"/>
            <p:nvPr/>
          </p:nvSpPr>
          <p:spPr>
            <a:xfrm>
              <a:off x="8575618" y="4356964"/>
              <a:ext cx="1039364"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記者やその先の</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読者の心を</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揺さぶれるか？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cxnSp>
        <p:nvCxnSpPr>
          <p:cNvPr id="101" name="直線コネクタ 100">
            <a:extLst>
              <a:ext uri="{FF2B5EF4-FFF2-40B4-BE49-F238E27FC236}">
                <a16:creationId xmlns:a16="http://schemas.microsoft.com/office/drawing/2014/main" id="{8ADA2CD4-1451-4847-AF17-B77BEEDB64F4}"/>
              </a:ext>
            </a:extLst>
          </p:cNvPr>
          <p:cNvCxnSpPr>
            <a:cxnSpLocks/>
          </p:cNvCxnSpPr>
          <p:nvPr/>
        </p:nvCxnSpPr>
        <p:spPr>
          <a:xfrm>
            <a:off x="5201042" y="3785237"/>
            <a:ext cx="4287785" cy="0"/>
          </a:xfrm>
          <a:prstGeom prst="line">
            <a:avLst/>
          </a:prstGeom>
          <a:ln w="19050">
            <a:solidFill>
              <a:srgbClr val="6699FF"/>
            </a:solidFill>
            <a:prstDash val="sysDot"/>
          </a:ln>
        </p:spPr>
        <p:style>
          <a:lnRef idx="1">
            <a:schemeClr val="dk1"/>
          </a:lnRef>
          <a:fillRef idx="0">
            <a:schemeClr val="dk1"/>
          </a:fillRef>
          <a:effectRef idx="0">
            <a:schemeClr val="dk1"/>
          </a:effectRef>
          <a:fontRef idx="minor">
            <a:schemeClr val="tx1"/>
          </a:fontRef>
        </p:style>
      </p:cxnSp>
      <p:sp>
        <p:nvSpPr>
          <p:cNvPr id="58" name="正方形/長方形 57">
            <a:extLst>
              <a:ext uri="{FF2B5EF4-FFF2-40B4-BE49-F238E27FC236}">
                <a16:creationId xmlns:a16="http://schemas.microsoft.com/office/drawing/2014/main" id="{1F8A011D-E9D7-4BBE-BE30-BC025EB84F24}"/>
              </a:ext>
            </a:extLst>
          </p:cNvPr>
          <p:cNvSpPr/>
          <p:nvPr/>
        </p:nvSpPr>
        <p:spPr>
          <a:xfrm rot="21439220">
            <a:off x="5284519" y="5499539"/>
            <a:ext cx="4225679" cy="1009335"/>
          </a:xfrm>
          <a:prstGeom prst="rect">
            <a:avLst/>
          </a:prstGeom>
          <a:ln>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88733FDC-8C85-41BD-AEA8-6A6EB8F06E19}"/>
              </a:ext>
            </a:extLst>
          </p:cNvPr>
          <p:cNvSpPr/>
          <p:nvPr/>
        </p:nvSpPr>
        <p:spPr>
          <a:xfrm>
            <a:off x="5453440" y="5381028"/>
            <a:ext cx="1172225" cy="264928"/>
          </a:xfrm>
          <a:prstGeom prst="rect">
            <a:avLst/>
          </a:prstGeom>
          <a:ln>
            <a:solidFill>
              <a:srgbClr val="6699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CD0C31CE-AF78-4D92-A31D-A504D2AC3431}"/>
              </a:ext>
            </a:extLst>
          </p:cNvPr>
          <p:cNvSpPr txBox="1"/>
          <p:nvPr/>
        </p:nvSpPr>
        <p:spPr>
          <a:xfrm>
            <a:off x="5431267" y="5392503"/>
            <a:ext cx="1225015" cy="261610"/>
          </a:xfrm>
          <a:prstGeom prst="rect">
            <a:avLst/>
          </a:prstGeom>
          <a:noFill/>
        </p:spPr>
        <p:txBody>
          <a:bodyPr wrap="none" rtlCol="0">
            <a:spAutoFit/>
          </a:bodyPr>
          <a:lstStyle/>
          <a:p>
            <a:r>
              <a:rPr kumimoji="1" lang="en-US" altLang="ja-JP" sz="1100" b="1" dirty="0">
                <a:latin typeface="Meiryo UI" panose="020B0604030504040204" pitchFamily="50" charset="-128"/>
                <a:ea typeface="Meiryo UI" panose="020B0604030504040204" pitchFamily="50" charset="-128"/>
              </a:rPr>
              <a:t>CHECK POINT</a:t>
            </a:r>
            <a:endParaRPr kumimoji="1" lang="ja-JP" altLang="en-US" sz="1100" b="1" dirty="0">
              <a:latin typeface="Meiryo UI" panose="020B0604030504040204" pitchFamily="50" charset="-128"/>
              <a:ea typeface="Meiryo UI" panose="020B0604030504040204" pitchFamily="50" charset="-128"/>
            </a:endParaRPr>
          </a:p>
        </p:txBody>
      </p:sp>
      <p:pic>
        <p:nvPicPr>
          <p:cNvPr id="64" name="図 63">
            <a:extLst>
              <a:ext uri="{FF2B5EF4-FFF2-40B4-BE49-F238E27FC236}">
                <a16:creationId xmlns:a16="http://schemas.microsoft.com/office/drawing/2014/main" id="{AE0DC926-67F6-4A60-BC56-6B6BEED18D76}"/>
              </a:ext>
            </a:extLst>
          </p:cNvPr>
          <p:cNvPicPr>
            <a:picLocks noChangeAspect="1"/>
          </p:cNvPicPr>
          <p:nvPr/>
        </p:nvPicPr>
        <p:blipFill>
          <a:blip r:embed="rId3"/>
          <a:stretch>
            <a:fillRect/>
          </a:stretch>
        </p:blipFill>
        <p:spPr>
          <a:xfrm>
            <a:off x="261215" y="1281520"/>
            <a:ext cx="4505817" cy="3117291"/>
          </a:xfrm>
          <a:prstGeom prst="rect">
            <a:avLst/>
          </a:prstGeom>
          <a:ln>
            <a:solidFill>
              <a:schemeClr val="bg1">
                <a:lumMod val="85000"/>
              </a:schemeClr>
            </a:solidFill>
          </a:ln>
        </p:spPr>
      </p:pic>
      <p:cxnSp>
        <p:nvCxnSpPr>
          <p:cNvPr id="65" name="直線コネクタ 64">
            <a:extLst>
              <a:ext uri="{FF2B5EF4-FFF2-40B4-BE49-F238E27FC236}">
                <a16:creationId xmlns:a16="http://schemas.microsoft.com/office/drawing/2014/main" id="{B634C5E5-2C48-43D7-8076-2CE6EC6641EB}"/>
              </a:ext>
            </a:extLst>
          </p:cNvPr>
          <p:cNvCxnSpPr>
            <a:cxnSpLocks/>
          </p:cNvCxnSpPr>
          <p:nvPr/>
        </p:nvCxnSpPr>
        <p:spPr>
          <a:xfrm flipV="1">
            <a:off x="5276310" y="1267145"/>
            <a:ext cx="4171754" cy="1"/>
          </a:xfrm>
          <a:prstGeom prst="line">
            <a:avLst/>
          </a:prstGeom>
          <a:ln w="3175">
            <a:solidFill>
              <a:srgbClr val="6699FF"/>
            </a:solidFill>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67ADD28B-67C3-499E-B62A-1201C7C02A5B}"/>
              </a:ext>
            </a:extLst>
          </p:cNvPr>
          <p:cNvCxnSpPr>
            <a:cxnSpLocks/>
          </p:cNvCxnSpPr>
          <p:nvPr/>
        </p:nvCxnSpPr>
        <p:spPr>
          <a:xfrm flipV="1">
            <a:off x="5253646" y="2030697"/>
            <a:ext cx="4171754" cy="1"/>
          </a:xfrm>
          <a:prstGeom prst="line">
            <a:avLst/>
          </a:prstGeom>
          <a:ln w="3175">
            <a:solidFill>
              <a:srgbClr val="6699FF"/>
            </a:solidFill>
          </a:ln>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35F00E2-5478-4864-B5AE-E6D43ACC5EE2}"/>
              </a:ext>
            </a:extLst>
          </p:cNvPr>
          <p:cNvCxnSpPr>
            <a:cxnSpLocks/>
          </p:cNvCxnSpPr>
          <p:nvPr/>
        </p:nvCxnSpPr>
        <p:spPr>
          <a:xfrm flipV="1">
            <a:off x="5276310" y="2604465"/>
            <a:ext cx="4171754" cy="1"/>
          </a:xfrm>
          <a:prstGeom prst="line">
            <a:avLst/>
          </a:prstGeom>
          <a:ln w="3175">
            <a:solidFill>
              <a:srgbClr val="6699FF"/>
            </a:solidFill>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11AECE90-0363-4E13-8D1F-0A128FCFD19B}"/>
              </a:ext>
            </a:extLst>
          </p:cNvPr>
          <p:cNvSpPr txBox="1"/>
          <p:nvPr/>
        </p:nvSpPr>
        <p:spPr>
          <a:xfrm>
            <a:off x="5313784" y="5769910"/>
            <a:ext cx="4270624" cy="674031"/>
          </a:xfrm>
          <a:prstGeom prst="rect">
            <a:avLst/>
          </a:prstGeom>
          <a:noFill/>
        </p:spPr>
        <p:txBody>
          <a:bodyPr wrap="square" rtlCol="0" anchor="t">
            <a:spAutoFit/>
          </a:bodyPr>
          <a:lstStyle/>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伝えたい内容のポイントが明確である</a:t>
            </a: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取材を行う対象が伝わる（商品なのか、イベントなのか、人物なのかなど）</a:t>
            </a: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ニュースとしての価値を見出す視点を提供できている</a:t>
            </a:r>
            <a:endParaRPr lang="en-US" altLang="ja-JP" sz="900" dirty="0">
              <a:solidFill>
                <a:schemeClr val="tx1">
                  <a:lumMod val="85000"/>
                  <a:lumOff val="15000"/>
                </a:schemeClr>
              </a:solidFill>
              <a:latin typeface="メイリオ"/>
              <a:ea typeface="メイリオ"/>
              <a:cs typeface="メイリオ"/>
            </a:endParaRPr>
          </a:p>
        </p:txBody>
      </p:sp>
    </p:spTree>
    <p:extLst>
      <p:ext uri="{BB962C8B-B14F-4D97-AF65-F5344CB8AC3E}">
        <p14:creationId xmlns:p14="http://schemas.microsoft.com/office/powerpoint/2010/main" val="7901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6167F1ED-C6A0-465C-BB1A-CFEB0A6BBCD6}"/>
              </a:ext>
            </a:extLst>
          </p:cNvPr>
          <p:cNvSpPr/>
          <p:nvPr/>
        </p:nvSpPr>
        <p:spPr>
          <a:xfrm>
            <a:off x="5174108" y="231686"/>
            <a:ext cx="4323391" cy="3389403"/>
          </a:xfrm>
          <a:prstGeom prst="roundRect">
            <a:avLst>
              <a:gd name="adj" fmla="val 5105"/>
            </a:avLst>
          </a:prstGeom>
          <a:ln w="3175">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F64DB4AF-3649-1044-9454-2670A8836F99}"/>
              </a:ext>
            </a:extLst>
          </p:cNvPr>
          <p:cNvPicPr>
            <a:picLocks noChangeAspect="1"/>
          </p:cNvPicPr>
          <p:nvPr/>
        </p:nvPicPr>
        <p:blipFill>
          <a:blip r:embed="rId3"/>
          <a:stretch>
            <a:fillRect/>
          </a:stretch>
        </p:blipFill>
        <p:spPr>
          <a:xfrm>
            <a:off x="8615906" y="2760414"/>
            <a:ext cx="646973" cy="451377"/>
          </a:xfrm>
          <a:prstGeom prst="rect">
            <a:avLst/>
          </a:prstGeom>
          <a:ln>
            <a:solidFill>
              <a:schemeClr val="bg1">
                <a:lumMod val="85000"/>
              </a:schemeClr>
            </a:solidFill>
          </a:ln>
        </p:spPr>
      </p:pic>
      <p:pic>
        <p:nvPicPr>
          <p:cNvPr id="13" name="図 12">
            <a:extLst>
              <a:ext uri="{FF2B5EF4-FFF2-40B4-BE49-F238E27FC236}">
                <a16:creationId xmlns:a16="http://schemas.microsoft.com/office/drawing/2014/main" id="{A760F565-8DD4-8246-A8F4-7B800EDC52CA}"/>
              </a:ext>
            </a:extLst>
          </p:cNvPr>
          <p:cNvPicPr>
            <a:picLocks noChangeAspect="1"/>
          </p:cNvPicPr>
          <p:nvPr/>
        </p:nvPicPr>
        <p:blipFill>
          <a:blip r:embed="rId4"/>
          <a:stretch>
            <a:fillRect/>
          </a:stretch>
        </p:blipFill>
        <p:spPr>
          <a:xfrm>
            <a:off x="7544899" y="2751888"/>
            <a:ext cx="674001" cy="467515"/>
          </a:xfrm>
          <a:prstGeom prst="rect">
            <a:avLst/>
          </a:prstGeom>
          <a:ln>
            <a:solidFill>
              <a:schemeClr val="bg1">
                <a:lumMod val="85000"/>
              </a:schemeClr>
            </a:solidFill>
          </a:ln>
        </p:spPr>
      </p:pic>
      <p:pic>
        <p:nvPicPr>
          <p:cNvPr id="12" name="図 11">
            <a:extLst>
              <a:ext uri="{FF2B5EF4-FFF2-40B4-BE49-F238E27FC236}">
                <a16:creationId xmlns:a16="http://schemas.microsoft.com/office/drawing/2014/main" id="{F99C9823-73F9-5049-8CA5-340020A420F4}"/>
              </a:ext>
            </a:extLst>
          </p:cNvPr>
          <p:cNvPicPr>
            <a:picLocks noChangeAspect="1"/>
          </p:cNvPicPr>
          <p:nvPr/>
        </p:nvPicPr>
        <p:blipFill>
          <a:blip r:embed="rId5"/>
          <a:stretch>
            <a:fillRect/>
          </a:stretch>
        </p:blipFill>
        <p:spPr>
          <a:xfrm>
            <a:off x="6488232" y="2749478"/>
            <a:ext cx="659661" cy="457569"/>
          </a:xfrm>
          <a:prstGeom prst="rect">
            <a:avLst/>
          </a:prstGeom>
          <a:ln>
            <a:solidFill>
              <a:schemeClr val="bg1">
                <a:lumMod val="85000"/>
              </a:schemeClr>
            </a:solidFill>
          </a:ln>
        </p:spPr>
      </p:pic>
      <p:pic>
        <p:nvPicPr>
          <p:cNvPr id="11" name="図 10">
            <a:extLst>
              <a:ext uri="{FF2B5EF4-FFF2-40B4-BE49-F238E27FC236}">
                <a16:creationId xmlns:a16="http://schemas.microsoft.com/office/drawing/2014/main" id="{67C2033F-D8D5-9240-BAF6-1D88AEC2EAF3}"/>
              </a:ext>
            </a:extLst>
          </p:cNvPr>
          <p:cNvPicPr>
            <a:picLocks noChangeAspect="1"/>
          </p:cNvPicPr>
          <p:nvPr/>
        </p:nvPicPr>
        <p:blipFill>
          <a:blip r:embed="rId6"/>
          <a:stretch>
            <a:fillRect/>
          </a:stretch>
        </p:blipFill>
        <p:spPr>
          <a:xfrm>
            <a:off x="5423884" y="2755632"/>
            <a:ext cx="657272" cy="455912"/>
          </a:xfrm>
          <a:prstGeom prst="rect">
            <a:avLst/>
          </a:prstGeom>
          <a:ln>
            <a:solidFill>
              <a:schemeClr val="bg1">
                <a:lumMod val="85000"/>
              </a:schemeClr>
            </a:solidFill>
          </a:ln>
        </p:spPr>
      </p:pic>
      <p:pic>
        <p:nvPicPr>
          <p:cNvPr id="10" name="図 9">
            <a:extLst>
              <a:ext uri="{FF2B5EF4-FFF2-40B4-BE49-F238E27FC236}">
                <a16:creationId xmlns:a16="http://schemas.microsoft.com/office/drawing/2014/main" id="{18AB996B-C36A-6C49-AA7F-9B6709BFC99E}"/>
              </a:ext>
            </a:extLst>
          </p:cNvPr>
          <p:cNvPicPr>
            <a:picLocks noChangeAspect="1"/>
          </p:cNvPicPr>
          <p:nvPr/>
        </p:nvPicPr>
        <p:blipFill>
          <a:blip r:embed="rId7"/>
          <a:stretch>
            <a:fillRect/>
          </a:stretch>
        </p:blipFill>
        <p:spPr>
          <a:xfrm>
            <a:off x="8613260" y="1992228"/>
            <a:ext cx="660007" cy="460470"/>
          </a:xfrm>
          <a:prstGeom prst="rect">
            <a:avLst/>
          </a:prstGeom>
          <a:ln>
            <a:solidFill>
              <a:schemeClr val="bg1">
                <a:lumMod val="85000"/>
              </a:schemeClr>
            </a:solidFill>
          </a:ln>
        </p:spPr>
      </p:pic>
      <p:pic>
        <p:nvPicPr>
          <p:cNvPr id="9" name="図 8">
            <a:extLst>
              <a:ext uri="{FF2B5EF4-FFF2-40B4-BE49-F238E27FC236}">
                <a16:creationId xmlns:a16="http://schemas.microsoft.com/office/drawing/2014/main" id="{8E4C58E5-4F0E-8142-93C9-07D41D166D5A}"/>
              </a:ext>
            </a:extLst>
          </p:cNvPr>
          <p:cNvPicPr>
            <a:picLocks noChangeAspect="1"/>
          </p:cNvPicPr>
          <p:nvPr/>
        </p:nvPicPr>
        <p:blipFill>
          <a:blip r:embed="rId8"/>
          <a:stretch>
            <a:fillRect/>
          </a:stretch>
        </p:blipFill>
        <p:spPr>
          <a:xfrm>
            <a:off x="7548279" y="1992228"/>
            <a:ext cx="663845" cy="460470"/>
          </a:xfrm>
          <a:prstGeom prst="rect">
            <a:avLst/>
          </a:prstGeom>
          <a:ln>
            <a:solidFill>
              <a:schemeClr val="bg1">
                <a:lumMod val="85000"/>
              </a:schemeClr>
            </a:solidFill>
          </a:ln>
        </p:spPr>
      </p:pic>
      <p:pic>
        <p:nvPicPr>
          <p:cNvPr id="8" name="図 7">
            <a:extLst>
              <a:ext uri="{FF2B5EF4-FFF2-40B4-BE49-F238E27FC236}">
                <a16:creationId xmlns:a16="http://schemas.microsoft.com/office/drawing/2014/main" id="{74319CAF-72B7-DF42-9316-EA60651B2B4B}"/>
              </a:ext>
            </a:extLst>
          </p:cNvPr>
          <p:cNvPicPr>
            <a:picLocks noChangeAspect="1"/>
          </p:cNvPicPr>
          <p:nvPr/>
        </p:nvPicPr>
        <p:blipFill>
          <a:blip r:embed="rId9"/>
          <a:stretch>
            <a:fillRect/>
          </a:stretch>
        </p:blipFill>
        <p:spPr>
          <a:xfrm>
            <a:off x="6487473" y="1992228"/>
            <a:ext cx="657480" cy="456056"/>
          </a:xfrm>
          <a:prstGeom prst="rect">
            <a:avLst/>
          </a:prstGeom>
          <a:ln>
            <a:solidFill>
              <a:schemeClr val="bg1">
                <a:lumMod val="85000"/>
              </a:schemeClr>
            </a:solidFill>
          </a:ln>
        </p:spPr>
      </p:pic>
      <p:pic>
        <p:nvPicPr>
          <p:cNvPr id="7" name="図 6">
            <a:extLst>
              <a:ext uri="{FF2B5EF4-FFF2-40B4-BE49-F238E27FC236}">
                <a16:creationId xmlns:a16="http://schemas.microsoft.com/office/drawing/2014/main" id="{8881DC20-1754-484B-BD6F-F0D824EF0E41}"/>
              </a:ext>
            </a:extLst>
          </p:cNvPr>
          <p:cNvPicPr>
            <a:picLocks noChangeAspect="1"/>
          </p:cNvPicPr>
          <p:nvPr/>
        </p:nvPicPr>
        <p:blipFill>
          <a:blip r:embed="rId10"/>
          <a:stretch>
            <a:fillRect/>
          </a:stretch>
        </p:blipFill>
        <p:spPr>
          <a:xfrm>
            <a:off x="5423884" y="1986512"/>
            <a:ext cx="660262" cy="460648"/>
          </a:xfrm>
          <a:prstGeom prst="rect">
            <a:avLst/>
          </a:prstGeom>
          <a:ln>
            <a:solidFill>
              <a:schemeClr val="bg1">
                <a:lumMod val="85000"/>
              </a:schemeClr>
            </a:solidFill>
          </a:ln>
        </p:spPr>
      </p:pic>
      <p:sp>
        <p:nvSpPr>
          <p:cNvPr id="18" name="正方形/長方形 17"/>
          <p:cNvSpPr/>
          <p:nvPr/>
        </p:nvSpPr>
        <p:spPr>
          <a:xfrm>
            <a:off x="365761" y="572269"/>
            <a:ext cx="466657" cy="400114"/>
          </a:xfrm>
          <a:prstGeom prst="rect">
            <a:avLst/>
          </a:prstGeom>
          <a:solidFill>
            <a:srgbClr val="6699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6" name="直線コネクタ 35"/>
          <p:cNvCxnSpPr/>
          <p:nvPr/>
        </p:nvCxnSpPr>
        <p:spPr>
          <a:xfrm>
            <a:off x="4953000" y="0"/>
            <a:ext cx="0" cy="685800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907222" y="499729"/>
            <a:ext cx="2262158" cy="369332"/>
          </a:xfrm>
          <a:prstGeom prst="rect">
            <a:avLst/>
          </a:prstGeom>
          <a:noFill/>
        </p:spPr>
        <p:txBody>
          <a:bodyPr wrap="none" rtlCol="0">
            <a:spAutoFit/>
          </a:bodyPr>
          <a:lstStyle/>
          <a:p>
            <a:r>
              <a:rPr lang="ja-JP" altLang="en-US" dirty="0">
                <a:solidFill>
                  <a:schemeClr val="tx1">
                    <a:lumMod val="85000"/>
                    <a:lumOff val="15000"/>
                  </a:schemeClr>
                </a:solidFill>
                <a:latin typeface="メイリオ"/>
                <a:ea typeface="メイリオ"/>
                <a:cs typeface="メイリオ"/>
              </a:rPr>
              <a:t>媒体資料にまとめる</a:t>
            </a:r>
            <a:endParaRPr kumimoji="1" lang="ja-JP" altLang="en-US" dirty="0">
              <a:solidFill>
                <a:schemeClr val="tx1">
                  <a:lumMod val="85000"/>
                  <a:lumOff val="15000"/>
                </a:schemeClr>
              </a:solidFill>
              <a:latin typeface="メイリオ"/>
              <a:ea typeface="メイリオ"/>
              <a:cs typeface="メイリオ"/>
            </a:endParaRPr>
          </a:p>
        </p:txBody>
      </p:sp>
      <p:sp>
        <p:nvSpPr>
          <p:cNvPr id="50" name="テキスト ボックス 49"/>
          <p:cNvSpPr txBox="1"/>
          <p:nvPr/>
        </p:nvSpPr>
        <p:spPr>
          <a:xfrm>
            <a:off x="338250" y="575837"/>
            <a:ext cx="474314" cy="369332"/>
          </a:xfrm>
          <a:prstGeom prst="rect">
            <a:avLst/>
          </a:prstGeom>
          <a:noFill/>
        </p:spPr>
        <p:txBody>
          <a:bodyPr wrap="square" rtlCol="0">
            <a:spAutoFit/>
          </a:bodyPr>
          <a:lstStyle/>
          <a:p>
            <a:pPr algn="ctr"/>
            <a:r>
              <a:rPr lang="en-US" altLang="ja-JP" dirty="0">
                <a:solidFill>
                  <a:schemeClr val="tx1">
                    <a:lumMod val="85000"/>
                    <a:lumOff val="15000"/>
                  </a:schemeClr>
                </a:solidFill>
                <a:latin typeface="メイリオ"/>
                <a:ea typeface="メイリオ"/>
                <a:cs typeface="メイリオ"/>
              </a:rPr>
              <a:t>72</a:t>
            </a:r>
            <a:endParaRPr kumimoji="1" lang="ja-JP" altLang="en-US" dirty="0">
              <a:solidFill>
                <a:schemeClr val="tx1">
                  <a:lumMod val="85000"/>
                  <a:lumOff val="15000"/>
                </a:schemeClr>
              </a:solidFill>
              <a:latin typeface="メイリオ"/>
              <a:ea typeface="メイリオ"/>
              <a:cs typeface="メイリオ"/>
            </a:endParaRPr>
          </a:p>
        </p:txBody>
      </p:sp>
      <p:sp>
        <p:nvSpPr>
          <p:cNvPr id="51" name="テキスト ボックス 50"/>
          <p:cNvSpPr txBox="1"/>
          <p:nvPr/>
        </p:nvSpPr>
        <p:spPr>
          <a:xfrm>
            <a:off x="907222" y="821234"/>
            <a:ext cx="2492990" cy="246221"/>
          </a:xfrm>
          <a:prstGeom prst="rect">
            <a:avLst/>
          </a:prstGeom>
          <a:noFill/>
        </p:spPr>
        <p:txBody>
          <a:bodyPr wrap="none" rtlCol="0">
            <a:spAutoFit/>
          </a:bodyPr>
          <a:lstStyle/>
          <a:p>
            <a:r>
              <a:rPr lang="ja-JP" altLang="en-US" sz="1000" dirty="0">
                <a:solidFill>
                  <a:srgbClr val="262626"/>
                </a:solidFill>
                <a:latin typeface="メイリオ"/>
                <a:ea typeface="メイリオ"/>
                <a:cs typeface="メイリオ"/>
              </a:rPr>
              <a:t>自社媒体の持つ魅力や価値を可視化する</a:t>
            </a:r>
            <a:endParaRPr lang="en-US" altLang="ja-JP" sz="1000" dirty="0">
              <a:solidFill>
                <a:srgbClr val="262626"/>
              </a:solidFill>
              <a:latin typeface="メイリオ"/>
              <a:ea typeface="メイリオ"/>
              <a:cs typeface="メイリオ"/>
            </a:endParaRPr>
          </a:p>
        </p:txBody>
      </p:sp>
      <p:sp>
        <p:nvSpPr>
          <p:cNvPr id="62" name="テキスト ボックス 61"/>
          <p:cNvSpPr txBox="1"/>
          <p:nvPr/>
        </p:nvSpPr>
        <p:spPr>
          <a:xfrm>
            <a:off x="6968575" y="271623"/>
            <a:ext cx="723275" cy="307777"/>
          </a:xfrm>
          <a:prstGeom prst="rect">
            <a:avLst/>
          </a:prstGeom>
          <a:noFill/>
        </p:spPr>
        <p:txBody>
          <a:bodyPr wrap="none" rtlCol="0" anchor="ctr">
            <a:spAutoFit/>
          </a:bodyPr>
          <a:lstStyle/>
          <a:p>
            <a:r>
              <a:rPr lang="ja-JP" altLang="en-US" sz="1400" b="1" dirty="0">
                <a:solidFill>
                  <a:srgbClr val="6699FF"/>
                </a:solidFill>
                <a:latin typeface="メイリオ"/>
                <a:ea typeface="メイリオ"/>
                <a:cs typeface="メイリオ"/>
              </a:rPr>
              <a:t>使い方</a:t>
            </a:r>
            <a:endParaRPr kumimoji="1" lang="ja-JP" altLang="en-US" sz="1400" b="1" dirty="0">
              <a:solidFill>
                <a:srgbClr val="6699FF"/>
              </a:solidFill>
              <a:latin typeface="メイリオ"/>
              <a:ea typeface="メイリオ"/>
              <a:cs typeface="メイリオ"/>
            </a:endParaRPr>
          </a:p>
        </p:txBody>
      </p:sp>
      <p:sp>
        <p:nvSpPr>
          <p:cNvPr id="75" name="テキスト ボックス 74"/>
          <p:cNvSpPr txBox="1"/>
          <p:nvPr/>
        </p:nvSpPr>
        <p:spPr>
          <a:xfrm>
            <a:off x="5226875" y="555848"/>
            <a:ext cx="4270624" cy="1415003"/>
          </a:xfrm>
          <a:prstGeom prst="rect">
            <a:avLst/>
          </a:prstGeom>
          <a:noFill/>
        </p:spPr>
        <p:txBody>
          <a:bodyPr wrap="square" rtlCol="0" anchor="t">
            <a:spAutoFit/>
          </a:bodyPr>
          <a:lstStyle/>
          <a:p>
            <a:pPr>
              <a:lnSpc>
                <a:spcPct val="120000"/>
              </a:lnSpc>
            </a:pPr>
            <a:r>
              <a:rPr lang="ja-JP" altLang="en-US" sz="900" b="1" dirty="0">
                <a:solidFill>
                  <a:srgbClr val="6699FF"/>
                </a:solidFill>
                <a:latin typeface="メイリオ"/>
                <a:ea typeface="メイリオ"/>
                <a:cs typeface="メイリオ"/>
              </a:rPr>
              <a:t>準備［条件を設定する］：</a:t>
            </a:r>
            <a:r>
              <a:rPr lang="ja-JP" altLang="en-US" sz="900" dirty="0">
                <a:solidFill>
                  <a:schemeClr val="tx1">
                    <a:lumMod val="85000"/>
                    <a:lumOff val="15000"/>
                  </a:schemeClr>
                </a:solidFill>
                <a:latin typeface="メイリオ"/>
                <a:ea typeface="メイリオ"/>
                <a:cs typeface="メイリオ"/>
              </a:rPr>
              <a:t>最初に媒体資料の活用シーンを決めます（営業担当が口頭で説明するのか、</a:t>
            </a:r>
            <a:r>
              <a:rPr lang="en-US" altLang="ja-JP" sz="900" dirty="0">
                <a:solidFill>
                  <a:schemeClr val="tx1">
                    <a:lumMod val="85000"/>
                    <a:lumOff val="15000"/>
                  </a:schemeClr>
                </a:solidFill>
                <a:latin typeface="メイリオ"/>
                <a:ea typeface="メイリオ"/>
                <a:cs typeface="メイリオ"/>
              </a:rPr>
              <a:t>Web</a:t>
            </a:r>
            <a:r>
              <a:rPr lang="ja-JP" altLang="en-US" sz="900" dirty="0">
                <a:solidFill>
                  <a:schemeClr val="tx1">
                    <a:lumMod val="85000"/>
                    <a:lumOff val="15000"/>
                  </a:schemeClr>
                </a:solidFill>
                <a:latin typeface="メイリオ"/>
                <a:ea typeface="メイリオ"/>
                <a:cs typeface="メイリオ"/>
              </a:rPr>
              <a:t>サイト上に掲載するのかなど）。そこで必要となる情報の項目を整理し、その情報の収集、分析、事実確認を行います。</a:t>
            </a:r>
            <a:endParaRPr lang="en-US" altLang="ja-JP" sz="900" dirty="0">
              <a:solidFill>
                <a:schemeClr val="tx1">
                  <a:lumMod val="85000"/>
                  <a:lumOff val="15000"/>
                </a:schemeClr>
              </a:solidFill>
              <a:latin typeface="メイリオ"/>
              <a:ea typeface="メイリオ"/>
              <a:cs typeface="メイリオ"/>
            </a:endParaRPr>
          </a:p>
          <a:p>
            <a:pPr>
              <a:lnSpc>
                <a:spcPct val="120000"/>
              </a:lnSpc>
            </a:pPr>
            <a:endParaRPr lang="en-US" altLang="ja-JP" sz="900" dirty="0">
              <a:solidFill>
                <a:schemeClr val="tx1">
                  <a:lumMod val="85000"/>
                  <a:lumOff val="15000"/>
                </a:schemeClr>
              </a:solidFill>
              <a:latin typeface="メイリオ"/>
              <a:ea typeface="メイリオ"/>
              <a:cs typeface="メイリオ"/>
            </a:endParaRPr>
          </a:p>
          <a:p>
            <a:pPr>
              <a:lnSpc>
                <a:spcPct val="120000"/>
              </a:lnSpc>
            </a:pPr>
            <a:r>
              <a:rPr lang="ja-JP" altLang="en-US" sz="900" b="1" dirty="0">
                <a:solidFill>
                  <a:srgbClr val="6699FF"/>
                </a:solidFill>
                <a:latin typeface="メイリオ"/>
                <a:ea typeface="メイリオ"/>
                <a:cs typeface="メイリオ"/>
              </a:rPr>
              <a:t>①［媒体資料を作成する］：</a:t>
            </a:r>
            <a:r>
              <a:rPr lang="ja-JP" altLang="en-US" sz="900" dirty="0">
                <a:solidFill>
                  <a:schemeClr val="tx1">
                    <a:lumMod val="85000"/>
                    <a:lumOff val="15000"/>
                  </a:schemeClr>
                </a:solidFill>
                <a:latin typeface="メイリオ"/>
                <a:ea typeface="メイリオ"/>
                <a:cs typeface="メイリオ"/>
              </a:rPr>
              <a:t>①で整理した情報を資料として編集します。下記の要素を基本的な項目として作成するとよいでしょう。次のページ以降に、下記の各ページのテンプレート例もあわせて掲載しています。</a:t>
            </a:r>
            <a:endParaRPr lang="en-US" altLang="ja-JP" sz="900" dirty="0">
              <a:solidFill>
                <a:schemeClr val="tx1">
                  <a:lumMod val="85000"/>
                  <a:lumOff val="15000"/>
                </a:schemeClr>
              </a:solidFill>
              <a:latin typeface="メイリオ"/>
              <a:ea typeface="メイリオ"/>
              <a:cs typeface="メイリオ"/>
            </a:endParaRPr>
          </a:p>
          <a:p>
            <a:pPr>
              <a:lnSpc>
                <a:spcPct val="120000"/>
              </a:lnSpc>
            </a:pPr>
            <a:endParaRPr lang="en-US" altLang="ja-JP" sz="900" dirty="0">
              <a:solidFill>
                <a:schemeClr val="tx1">
                  <a:lumMod val="85000"/>
                  <a:lumOff val="15000"/>
                </a:schemeClr>
              </a:solidFill>
              <a:latin typeface="メイリオ"/>
              <a:ea typeface="メイリオ"/>
              <a:cs typeface="メイリオ"/>
            </a:endParaRPr>
          </a:p>
        </p:txBody>
      </p:sp>
      <p:sp>
        <p:nvSpPr>
          <p:cNvPr id="89" name="テキスト ボックス 88"/>
          <p:cNvSpPr txBox="1"/>
          <p:nvPr/>
        </p:nvSpPr>
        <p:spPr>
          <a:xfrm>
            <a:off x="281859" y="4910448"/>
            <a:ext cx="4493580" cy="1747401"/>
          </a:xfrm>
          <a:prstGeom prst="rect">
            <a:avLst/>
          </a:prstGeom>
          <a:noFill/>
        </p:spPr>
        <p:txBody>
          <a:bodyPr wrap="square" rtlCol="0" anchor="t">
            <a:spAutoFit/>
          </a:bodyPr>
          <a:lstStyle/>
          <a:p>
            <a:pPr algn="just">
              <a:lnSpc>
                <a:spcPct val="120000"/>
              </a:lnSpc>
            </a:pP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　「媒体資料」とは、自社の所有する媒体の情報を整理して紹介・提案を行うための資料のことです。広告掲載を募集する場合など、その媒体にどのようなユーザーがどの程度訪れているのか、視聴しているのかといった情報をもとに、広告出稿側の企業や組織に提案を行います。</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Web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メディアや雑誌、フリーペーパー、アプリ、自社サービス、番組（動画チャンネル）など、広告枠を設けるような場合に活用される資料の</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つです。イベントや活動へのスポンサーを募集する際にも、ここで紹介するフレームは応用して活用することができます。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20000"/>
              </a:lnSpc>
            </a:pP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　媒体資料の内容としては、どのようなコンセプトの媒体で、どの程度のユーザーに露出できるのか、広告出稿の形式や費用が伝わることを最低限の内容として作成します。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1A39CACB-6447-374A-8B9B-F50E1B5D436D}"/>
              </a:ext>
            </a:extLst>
          </p:cNvPr>
          <p:cNvSpPr txBox="1"/>
          <p:nvPr/>
        </p:nvSpPr>
        <p:spPr>
          <a:xfrm>
            <a:off x="5319970" y="2424977"/>
            <a:ext cx="868090" cy="232371"/>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媒体について</a:t>
            </a:r>
            <a:endParaRPr lang="en-US" altLang="ja-JP" sz="700" dirty="0">
              <a:solidFill>
                <a:schemeClr val="tx1">
                  <a:lumMod val="85000"/>
                  <a:lumOff val="15000"/>
                </a:schemeClr>
              </a:solidFill>
              <a:latin typeface="メイリオ"/>
              <a:ea typeface="メイリオ"/>
              <a:cs typeface="メイリオ"/>
            </a:endParaRPr>
          </a:p>
        </p:txBody>
      </p:sp>
      <p:sp>
        <p:nvSpPr>
          <p:cNvPr id="79" name="テキスト ボックス 78">
            <a:extLst>
              <a:ext uri="{FF2B5EF4-FFF2-40B4-BE49-F238E27FC236}">
                <a16:creationId xmlns:a16="http://schemas.microsoft.com/office/drawing/2014/main" id="{839A0E35-4193-6B47-8EB2-FB9D25A61EB7}"/>
              </a:ext>
            </a:extLst>
          </p:cNvPr>
          <p:cNvSpPr txBox="1"/>
          <p:nvPr/>
        </p:nvSpPr>
        <p:spPr>
          <a:xfrm>
            <a:off x="6304993" y="2424977"/>
            <a:ext cx="1025220" cy="243143"/>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強みやコンセプト</a:t>
            </a:r>
            <a:endParaRPr lang="en-US" altLang="ja-JP" sz="700" dirty="0">
              <a:solidFill>
                <a:schemeClr val="tx1">
                  <a:lumMod val="85000"/>
                  <a:lumOff val="15000"/>
                </a:schemeClr>
              </a:solidFill>
              <a:latin typeface="メイリオ"/>
              <a:ea typeface="メイリオ"/>
              <a:cs typeface="メイリオ"/>
            </a:endParaRPr>
          </a:p>
        </p:txBody>
      </p:sp>
      <p:sp>
        <p:nvSpPr>
          <p:cNvPr id="82" name="テキスト ボックス 81">
            <a:extLst>
              <a:ext uri="{FF2B5EF4-FFF2-40B4-BE49-F238E27FC236}">
                <a16:creationId xmlns:a16="http://schemas.microsoft.com/office/drawing/2014/main" id="{30900BA3-5B59-3E42-BE63-44A7D4E48E4A}"/>
              </a:ext>
            </a:extLst>
          </p:cNvPr>
          <p:cNvSpPr txBox="1"/>
          <p:nvPr/>
        </p:nvSpPr>
        <p:spPr>
          <a:xfrm>
            <a:off x="7447146" y="2424977"/>
            <a:ext cx="868090" cy="232371"/>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媒体情報</a:t>
            </a:r>
            <a:endParaRPr lang="en-US" altLang="ja-JP" sz="700" dirty="0">
              <a:solidFill>
                <a:schemeClr val="tx1">
                  <a:lumMod val="85000"/>
                  <a:lumOff val="15000"/>
                </a:schemeClr>
              </a:solidFill>
              <a:latin typeface="メイリオ"/>
              <a:ea typeface="メイリオ"/>
              <a:cs typeface="メイリオ"/>
            </a:endParaRPr>
          </a:p>
        </p:txBody>
      </p:sp>
      <p:sp>
        <p:nvSpPr>
          <p:cNvPr id="85" name="テキスト ボックス 84">
            <a:extLst>
              <a:ext uri="{FF2B5EF4-FFF2-40B4-BE49-F238E27FC236}">
                <a16:creationId xmlns:a16="http://schemas.microsoft.com/office/drawing/2014/main" id="{FBBC3328-C75A-8B41-A044-60282D9FEEA0}"/>
              </a:ext>
            </a:extLst>
          </p:cNvPr>
          <p:cNvSpPr txBox="1"/>
          <p:nvPr/>
        </p:nvSpPr>
        <p:spPr>
          <a:xfrm>
            <a:off x="8510734" y="2424977"/>
            <a:ext cx="868090" cy="232371"/>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ユーザー特性</a:t>
            </a:r>
            <a:endParaRPr lang="en-US" altLang="ja-JP" sz="700" dirty="0">
              <a:solidFill>
                <a:schemeClr val="tx1">
                  <a:lumMod val="85000"/>
                  <a:lumOff val="15000"/>
                </a:schemeClr>
              </a:solidFill>
              <a:latin typeface="メイリオ"/>
              <a:ea typeface="メイリオ"/>
              <a:cs typeface="メイリオ"/>
            </a:endParaRPr>
          </a:p>
        </p:txBody>
      </p:sp>
      <p:sp>
        <p:nvSpPr>
          <p:cNvPr id="88" name="テキスト ボックス 87">
            <a:extLst>
              <a:ext uri="{FF2B5EF4-FFF2-40B4-BE49-F238E27FC236}">
                <a16:creationId xmlns:a16="http://schemas.microsoft.com/office/drawing/2014/main" id="{3A83A6B2-286D-EA49-AD1B-AC302D6197A0}"/>
              </a:ext>
            </a:extLst>
          </p:cNvPr>
          <p:cNvSpPr txBox="1"/>
          <p:nvPr/>
        </p:nvSpPr>
        <p:spPr>
          <a:xfrm>
            <a:off x="5286556" y="3197302"/>
            <a:ext cx="924114" cy="243143"/>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広告メニュー一覧</a:t>
            </a:r>
            <a:endParaRPr lang="en-US" altLang="ja-JP" sz="700" dirty="0">
              <a:solidFill>
                <a:schemeClr val="tx1">
                  <a:lumMod val="85000"/>
                  <a:lumOff val="15000"/>
                </a:schemeClr>
              </a:solidFill>
              <a:latin typeface="メイリオ"/>
              <a:ea typeface="メイリオ"/>
              <a:cs typeface="メイリオ"/>
            </a:endParaRPr>
          </a:p>
        </p:txBody>
      </p:sp>
      <p:sp>
        <p:nvSpPr>
          <p:cNvPr id="92" name="テキスト ボックス 91">
            <a:extLst>
              <a:ext uri="{FF2B5EF4-FFF2-40B4-BE49-F238E27FC236}">
                <a16:creationId xmlns:a16="http://schemas.microsoft.com/office/drawing/2014/main" id="{0962D7E5-0D54-8743-B441-F356BBDAB7EC}"/>
              </a:ext>
            </a:extLst>
          </p:cNvPr>
          <p:cNvSpPr txBox="1"/>
          <p:nvPr/>
        </p:nvSpPr>
        <p:spPr>
          <a:xfrm>
            <a:off x="6383558" y="3189965"/>
            <a:ext cx="868090" cy="232371"/>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メニュー詳細</a:t>
            </a:r>
            <a:endParaRPr lang="en-US" altLang="ja-JP" sz="700" dirty="0">
              <a:solidFill>
                <a:schemeClr val="tx1">
                  <a:lumMod val="85000"/>
                  <a:lumOff val="15000"/>
                </a:schemeClr>
              </a:solidFill>
              <a:latin typeface="メイリオ"/>
              <a:ea typeface="メイリオ"/>
              <a:cs typeface="メイリオ"/>
            </a:endParaRPr>
          </a:p>
        </p:txBody>
      </p:sp>
      <p:sp>
        <p:nvSpPr>
          <p:cNvPr id="95" name="テキスト ボックス 94">
            <a:extLst>
              <a:ext uri="{FF2B5EF4-FFF2-40B4-BE49-F238E27FC236}">
                <a16:creationId xmlns:a16="http://schemas.microsoft.com/office/drawing/2014/main" id="{8A584120-A162-B54D-8C25-FB9451F328F6}"/>
              </a:ext>
            </a:extLst>
          </p:cNvPr>
          <p:cNvSpPr txBox="1"/>
          <p:nvPr/>
        </p:nvSpPr>
        <p:spPr>
          <a:xfrm>
            <a:off x="7447146" y="3189965"/>
            <a:ext cx="868090" cy="232371"/>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掲載までの流れ</a:t>
            </a:r>
            <a:endParaRPr lang="en-US" altLang="ja-JP" sz="700" dirty="0">
              <a:solidFill>
                <a:schemeClr val="tx1">
                  <a:lumMod val="85000"/>
                  <a:lumOff val="15000"/>
                </a:schemeClr>
              </a:solidFill>
              <a:latin typeface="メイリオ"/>
              <a:ea typeface="メイリオ"/>
              <a:cs typeface="メイリオ"/>
            </a:endParaRPr>
          </a:p>
        </p:txBody>
      </p:sp>
      <p:sp>
        <p:nvSpPr>
          <p:cNvPr id="98" name="テキスト ボックス 97">
            <a:extLst>
              <a:ext uri="{FF2B5EF4-FFF2-40B4-BE49-F238E27FC236}">
                <a16:creationId xmlns:a16="http://schemas.microsoft.com/office/drawing/2014/main" id="{81A82280-CACF-7E4E-B1FC-72CDD6C13115}"/>
              </a:ext>
            </a:extLst>
          </p:cNvPr>
          <p:cNvSpPr txBox="1"/>
          <p:nvPr/>
        </p:nvSpPr>
        <p:spPr>
          <a:xfrm>
            <a:off x="8510734" y="3189965"/>
            <a:ext cx="868090" cy="232371"/>
          </a:xfrm>
          <a:prstGeom prst="rect">
            <a:avLst/>
          </a:prstGeom>
          <a:noFill/>
        </p:spPr>
        <p:txBody>
          <a:bodyPr wrap="square" rtlCol="0" anchor="t">
            <a:spAutoFit/>
          </a:bodyPr>
          <a:lstStyle/>
          <a:p>
            <a:pPr algn="ctr">
              <a:lnSpc>
                <a:spcPct val="140000"/>
              </a:lnSpc>
            </a:pPr>
            <a:r>
              <a:rPr lang="ja-JP" altLang="en-US" sz="700" dirty="0">
                <a:solidFill>
                  <a:schemeClr val="tx1">
                    <a:lumMod val="85000"/>
                    <a:lumOff val="15000"/>
                  </a:schemeClr>
                </a:solidFill>
                <a:latin typeface="メイリオ"/>
                <a:ea typeface="メイリオ"/>
                <a:cs typeface="メイリオ"/>
              </a:rPr>
              <a:t>お問い合わせ</a:t>
            </a:r>
            <a:endParaRPr lang="en-US" altLang="ja-JP" sz="700" dirty="0">
              <a:solidFill>
                <a:schemeClr val="tx1">
                  <a:lumMod val="85000"/>
                  <a:lumOff val="15000"/>
                </a:schemeClr>
              </a:solidFill>
              <a:latin typeface="メイリオ"/>
              <a:ea typeface="メイリオ"/>
              <a:cs typeface="メイリオ"/>
            </a:endParaRPr>
          </a:p>
        </p:txBody>
      </p:sp>
      <p:grpSp>
        <p:nvGrpSpPr>
          <p:cNvPr id="5" name="グループ化 4">
            <a:extLst>
              <a:ext uri="{FF2B5EF4-FFF2-40B4-BE49-F238E27FC236}">
                <a16:creationId xmlns:a16="http://schemas.microsoft.com/office/drawing/2014/main" id="{52CF4299-CC72-2749-A37B-2842A9874E9D}"/>
              </a:ext>
            </a:extLst>
          </p:cNvPr>
          <p:cNvGrpSpPr/>
          <p:nvPr/>
        </p:nvGrpSpPr>
        <p:grpSpPr>
          <a:xfrm>
            <a:off x="325704" y="1341134"/>
            <a:ext cx="4416552" cy="3073758"/>
            <a:chOff x="361584" y="1015891"/>
            <a:chExt cx="4416552" cy="3073758"/>
          </a:xfrm>
        </p:grpSpPr>
        <p:sp>
          <p:nvSpPr>
            <p:cNvPr id="103" name="正方形/長方形 102">
              <a:extLst>
                <a:ext uri="{FF2B5EF4-FFF2-40B4-BE49-F238E27FC236}">
                  <a16:creationId xmlns:a16="http://schemas.microsoft.com/office/drawing/2014/main" id="{FF9DD4AA-8B95-5C45-9AA3-5E24A9247F5A}"/>
                </a:ext>
              </a:extLst>
            </p:cNvPr>
            <p:cNvSpPr/>
            <p:nvPr/>
          </p:nvSpPr>
          <p:spPr>
            <a:xfrm>
              <a:off x="361584" y="1015891"/>
              <a:ext cx="4416552" cy="307375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04" name="グループ化 103">
              <a:extLst>
                <a:ext uri="{FF2B5EF4-FFF2-40B4-BE49-F238E27FC236}">
                  <a16:creationId xmlns:a16="http://schemas.microsoft.com/office/drawing/2014/main" id="{DB129594-5843-0C48-8DAB-939574654672}"/>
                </a:ext>
              </a:extLst>
            </p:cNvPr>
            <p:cNvGrpSpPr/>
            <p:nvPr/>
          </p:nvGrpSpPr>
          <p:grpSpPr>
            <a:xfrm>
              <a:off x="442510" y="1209527"/>
              <a:ext cx="4254701" cy="2686486"/>
              <a:chOff x="334741" y="1055207"/>
              <a:chExt cx="4254701" cy="2686486"/>
            </a:xfrm>
          </p:grpSpPr>
          <p:pic>
            <p:nvPicPr>
              <p:cNvPr id="105" name="図 104">
                <a:extLst>
                  <a:ext uri="{FF2B5EF4-FFF2-40B4-BE49-F238E27FC236}">
                    <a16:creationId xmlns:a16="http://schemas.microsoft.com/office/drawing/2014/main" id="{C2AE52E6-5C00-1F43-91CB-8507AF2E0B19}"/>
                  </a:ext>
                </a:extLst>
              </p:cNvPr>
              <p:cNvPicPr>
                <a:picLocks noChangeAspect="1"/>
              </p:cNvPicPr>
              <p:nvPr/>
            </p:nvPicPr>
            <p:blipFill rotWithShape="1">
              <a:blip r:embed="rId11"/>
              <a:srcRect l="4837" t="9182" r="4837" b="48408"/>
              <a:stretch/>
            </p:blipFill>
            <p:spPr>
              <a:xfrm>
                <a:off x="334741" y="1605430"/>
                <a:ext cx="4254701" cy="1381709"/>
              </a:xfrm>
              <a:prstGeom prst="rect">
                <a:avLst/>
              </a:prstGeom>
              <a:ln>
                <a:noFill/>
              </a:ln>
            </p:spPr>
          </p:pic>
          <p:sp>
            <p:nvSpPr>
              <p:cNvPr id="106" name="テキスト ボックス 105">
                <a:extLst>
                  <a:ext uri="{FF2B5EF4-FFF2-40B4-BE49-F238E27FC236}">
                    <a16:creationId xmlns:a16="http://schemas.microsoft.com/office/drawing/2014/main" id="{971919F9-EC30-614C-8EEB-D16D5D85EE73}"/>
                  </a:ext>
                </a:extLst>
              </p:cNvPr>
              <p:cNvSpPr txBox="1"/>
              <p:nvPr/>
            </p:nvSpPr>
            <p:spPr>
              <a:xfrm>
                <a:off x="1472076" y="1055207"/>
                <a:ext cx="1980030" cy="307777"/>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Toppan Bunkyu Midashi Gothic Ex" panose="020B0900000000000000" pitchFamily="34" charset="-128"/>
                    <a:ea typeface="Toppan Bunkyu Midashi Gothic Ex" panose="020B0900000000000000" pitchFamily="34" charset="-128"/>
                  </a:rPr>
                  <a:t>ユーザープロフィール</a:t>
                </a:r>
              </a:p>
            </p:txBody>
          </p:sp>
          <p:sp>
            <p:nvSpPr>
              <p:cNvPr id="107" name="テキスト ボックス 106">
                <a:extLst>
                  <a:ext uri="{FF2B5EF4-FFF2-40B4-BE49-F238E27FC236}">
                    <a16:creationId xmlns:a16="http://schemas.microsoft.com/office/drawing/2014/main" id="{1C5F404D-172B-2242-B575-A420B992C248}"/>
                  </a:ext>
                </a:extLst>
              </p:cNvPr>
              <p:cNvSpPr txBox="1"/>
              <p:nvPr/>
            </p:nvSpPr>
            <p:spPr>
              <a:xfrm>
                <a:off x="715268" y="3141529"/>
                <a:ext cx="3510744" cy="600164"/>
              </a:xfrm>
              <a:prstGeom prst="rect">
                <a:avLst/>
              </a:prstGeom>
              <a:noFill/>
            </p:spPr>
            <p:txBody>
              <a:bodyPr wrap="square" rtlCol="0" anchor="t">
                <a:spAutoFit/>
              </a:bodyPr>
              <a:lstStyle/>
              <a:p>
                <a:pPr algn="ctr"/>
                <a:r>
                  <a:rPr lang="en-US" altLang="ja-JP" sz="1100" dirty="0">
                    <a:solidFill>
                      <a:schemeClr val="tx1">
                        <a:lumMod val="75000"/>
                        <a:lumOff val="25000"/>
                      </a:schemeClr>
                    </a:solidFill>
                    <a:latin typeface="Toppan Bunkyu Gothic" panose="020B0400000000000000" pitchFamily="34" charset="-128"/>
                    <a:ea typeface="Toppan Bunkyu Gothic" panose="020B0400000000000000" pitchFamily="34" charset="-128"/>
                  </a:rPr>
                  <a:t>IT</a:t>
                </a:r>
                <a:r>
                  <a:rPr lang="ja-JP" altLang="en-US" sz="1100" dirty="0" err="1">
                    <a:solidFill>
                      <a:schemeClr val="tx1">
                        <a:lumMod val="75000"/>
                        <a:lumOff val="25000"/>
                      </a:schemeClr>
                    </a:solidFill>
                    <a:latin typeface="Toppan Bunkyu Gothic" panose="020B0400000000000000" pitchFamily="34" charset="-128"/>
                    <a:ea typeface="Toppan Bunkyu Gothic" panose="020B0400000000000000" pitchFamily="34" charset="-128"/>
                  </a:rPr>
                  <a:t>、</a:t>
                </a:r>
                <a:r>
                  <a:rPr lang="ja-JP" altLang="en-US" sz="1100" dirty="0">
                    <a:solidFill>
                      <a:schemeClr val="tx1">
                        <a:lumMod val="75000"/>
                        <a:lumOff val="25000"/>
                      </a:schemeClr>
                    </a:solidFill>
                    <a:latin typeface="Toppan Bunkyu Gothic" panose="020B0400000000000000" pitchFamily="34" charset="-128"/>
                    <a:ea typeface="Toppan Bunkyu Gothic" panose="020B0400000000000000" pitchFamily="34" charset="-128"/>
                  </a:rPr>
                  <a:t>マスコミ、サービス業のユーザーが多く</a:t>
                </a:r>
                <a:endParaRPr lang="en-US" altLang="ja-JP" sz="1100" dirty="0">
                  <a:solidFill>
                    <a:schemeClr val="tx1">
                      <a:lumMod val="75000"/>
                      <a:lumOff val="25000"/>
                    </a:schemeClr>
                  </a:solidFill>
                  <a:latin typeface="Toppan Bunkyu Gothic" panose="020B0400000000000000" pitchFamily="34" charset="-128"/>
                  <a:ea typeface="Toppan Bunkyu Gothic" panose="020B0400000000000000" pitchFamily="34" charset="-128"/>
                </a:endParaRPr>
              </a:p>
              <a:p>
                <a:pPr algn="ctr"/>
                <a:r>
                  <a:rPr lang="ja-JP" altLang="en-US" sz="1100" dirty="0">
                    <a:solidFill>
                      <a:schemeClr val="tx1">
                        <a:lumMod val="75000"/>
                        <a:lumOff val="25000"/>
                      </a:schemeClr>
                    </a:solidFill>
                    <a:latin typeface="Toppan Bunkyu Gothic" panose="020B0400000000000000" pitchFamily="34" charset="-128"/>
                    <a:ea typeface="Toppan Bunkyu Gothic" panose="020B0400000000000000" pitchFamily="34" charset="-128"/>
                  </a:rPr>
                  <a:t>利用しており、中でも営業シーンでの活用が多い。</a:t>
                </a:r>
                <a:endParaRPr lang="en-US" altLang="ja-JP" sz="1100" dirty="0">
                  <a:solidFill>
                    <a:schemeClr val="tx1">
                      <a:lumMod val="75000"/>
                      <a:lumOff val="25000"/>
                    </a:schemeClr>
                  </a:solidFill>
                  <a:latin typeface="Toppan Bunkyu Gothic" panose="020B0400000000000000" pitchFamily="34" charset="-128"/>
                  <a:ea typeface="Toppan Bunkyu Gothic" panose="020B0400000000000000" pitchFamily="34" charset="-128"/>
                </a:endParaRPr>
              </a:p>
              <a:p>
                <a:pPr algn="ctr"/>
                <a:r>
                  <a:rPr lang="ja-JP" altLang="en-US" sz="1100" dirty="0">
                    <a:solidFill>
                      <a:schemeClr val="tx1">
                        <a:lumMod val="75000"/>
                        <a:lumOff val="25000"/>
                      </a:schemeClr>
                    </a:solidFill>
                    <a:latin typeface="Toppan Bunkyu Gothic" panose="020B0400000000000000" pitchFamily="34" charset="-128"/>
                    <a:ea typeface="Toppan Bunkyu Gothic" panose="020B0400000000000000" pitchFamily="34" charset="-128"/>
                  </a:rPr>
                  <a:t>忙しいビジネスパーソンにアプローチが可能。</a:t>
                </a:r>
                <a:endParaRPr kumimoji="1" lang="ja-JP" altLang="en-US" sz="1100" dirty="0">
                  <a:solidFill>
                    <a:schemeClr val="tx1">
                      <a:lumMod val="75000"/>
                      <a:lumOff val="25000"/>
                    </a:schemeClr>
                  </a:solidFill>
                  <a:latin typeface="Toppan Bunkyu Gothic" panose="020B0400000000000000" pitchFamily="34" charset="-128"/>
                  <a:ea typeface="Toppan Bunkyu Gothic" panose="020B0400000000000000" pitchFamily="34" charset="-128"/>
                </a:endParaRPr>
              </a:p>
            </p:txBody>
          </p:sp>
        </p:grpSp>
      </p:grpSp>
      <p:sp>
        <p:nvSpPr>
          <p:cNvPr id="3" name="正方形/長方形 2">
            <a:extLst>
              <a:ext uri="{FF2B5EF4-FFF2-40B4-BE49-F238E27FC236}">
                <a16:creationId xmlns:a16="http://schemas.microsoft.com/office/drawing/2014/main" id="{F85D93B0-B4EA-4690-9E2B-773A7C3C59B8}"/>
              </a:ext>
            </a:extLst>
          </p:cNvPr>
          <p:cNvSpPr/>
          <p:nvPr/>
        </p:nvSpPr>
        <p:spPr>
          <a:xfrm>
            <a:off x="294637" y="0"/>
            <a:ext cx="4447619" cy="391752"/>
          </a:xfrm>
          <a:prstGeom prst="rect">
            <a:avLst/>
          </a:prstGeom>
          <a:solidFill>
            <a:srgbClr val="6699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171717F1-D8B4-40AA-A85B-0995BB40E659}"/>
              </a:ext>
            </a:extLst>
          </p:cNvPr>
          <p:cNvSpPr/>
          <p:nvPr/>
        </p:nvSpPr>
        <p:spPr>
          <a:xfrm>
            <a:off x="325704" y="538395"/>
            <a:ext cx="466657" cy="4001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B3C956B2-36BF-4289-A374-99EB6B92938F}"/>
              </a:ext>
            </a:extLst>
          </p:cNvPr>
          <p:cNvCxnSpPr>
            <a:cxnSpLocks/>
          </p:cNvCxnSpPr>
          <p:nvPr/>
        </p:nvCxnSpPr>
        <p:spPr>
          <a:xfrm>
            <a:off x="334413" y="1102291"/>
            <a:ext cx="4335627" cy="0"/>
          </a:xfrm>
          <a:prstGeom prst="line">
            <a:avLst/>
          </a:prstGeom>
          <a:ln w="6350" cmpd="sng"/>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1F80ECA8-14F0-4866-ADC3-5D75DAAE8C55}"/>
              </a:ext>
            </a:extLst>
          </p:cNvPr>
          <p:cNvCxnSpPr/>
          <p:nvPr/>
        </p:nvCxnSpPr>
        <p:spPr>
          <a:xfrm>
            <a:off x="308126" y="1152574"/>
            <a:ext cx="4416552" cy="0"/>
          </a:xfrm>
          <a:prstGeom prst="line">
            <a:avLst/>
          </a:prstGeom>
          <a:ln w="6350" cmpd="sng"/>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A8D5DF78-8F6F-488A-880D-DB2666E1C663}"/>
              </a:ext>
            </a:extLst>
          </p:cNvPr>
          <p:cNvCxnSpPr>
            <a:cxnSpLocks/>
          </p:cNvCxnSpPr>
          <p:nvPr/>
        </p:nvCxnSpPr>
        <p:spPr>
          <a:xfrm flipV="1">
            <a:off x="4679204" y="391753"/>
            <a:ext cx="0" cy="710538"/>
          </a:xfrm>
          <a:prstGeom prst="line">
            <a:avLst/>
          </a:prstGeom>
          <a:ln w="63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A44DA4C-4469-42F8-BD08-86146DD36A3B}"/>
              </a:ext>
            </a:extLst>
          </p:cNvPr>
          <p:cNvCxnSpPr>
            <a:cxnSpLocks/>
          </p:cNvCxnSpPr>
          <p:nvPr/>
        </p:nvCxnSpPr>
        <p:spPr>
          <a:xfrm flipV="1">
            <a:off x="4731270" y="392525"/>
            <a:ext cx="624" cy="751340"/>
          </a:xfrm>
          <a:prstGeom prst="line">
            <a:avLst/>
          </a:prstGeom>
          <a:ln w="6350"/>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3F0396B6-F09D-46DB-89E3-D3D05D4208E1}"/>
              </a:ext>
            </a:extLst>
          </p:cNvPr>
          <p:cNvCxnSpPr/>
          <p:nvPr/>
        </p:nvCxnSpPr>
        <p:spPr>
          <a:xfrm>
            <a:off x="889804" y="805284"/>
            <a:ext cx="375410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72E0EFA6-7145-4118-909B-693BEBC76F78}"/>
              </a:ext>
            </a:extLst>
          </p:cNvPr>
          <p:cNvSpPr/>
          <p:nvPr/>
        </p:nvSpPr>
        <p:spPr>
          <a:xfrm>
            <a:off x="308126" y="4578438"/>
            <a:ext cx="4447619" cy="235888"/>
          </a:xfrm>
          <a:prstGeom prst="roundRect">
            <a:avLst>
              <a:gd name="adj" fmla="val 50000"/>
            </a:avLst>
          </a:prstGeom>
          <a:ln>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b="1"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87AB78F-960B-44DF-BB0B-931BE26E0DA0}"/>
              </a:ext>
            </a:extLst>
          </p:cNvPr>
          <p:cNvSpPr txBox="1"/>
          <p:nvPr/>
        </p:nvSpPr>
        <p:spPr>
          <a:xfrm>
            <a:off x="2016805" y="4567724"/>
            <a:ext cx="902811" cy="307777"/>
          </a:xfrm>
          <a:prstGeom prst="rect">
            <a:avLst/>
          </a:prstGeom>
          <a:noFill/>
        </p:spPr>
        <p:txBody>
          <a:bodyPr wrap="none" rtlCol="0">
            <a:spAutoFit/>
          </a:bodyPr>
          <a:lstStyle/>
          <a:p>
            <a:r>
              <a:rPr kumimoji="1" lang="ja-JP" altLang="en-US" sz="1400" b="1" dirty="0">
                <a:solidFill>
                  <a:srgbClr val="6699FF"/>
                </a:solidFill>
                <a:latin typeface="メイリオ" panose="020B0604030504040204" pitchFamily="50" charset="-128"/>
                <a:ea typeface="メイリオ" panose="020B0604030504040204" pitchFamily="50" charset="-128"/>
              </a:rPr>
              <a:t>基本情報</a:t>
            </a:r>
          </a:p>
        </p:txBody>
      </p:sp>
      <p:sp>
        <p:nvSpPr>
          <p:cNvPr id="87" name="テキスト ボックス 86">
            <a:extLst>
              <a:ext uri="{FF2B5EF4-FFF2-40B4-BE49-F238E27FC236}">
                <a16:creationId xmlns:a16="http://schemas.microsoft.com/office/drawing/2014/main" id="{1062F067-9D54-407B-BA7F-0DC45E46A180}"/>
              </a:ext>
            </a:extLst>
          </p:cNvPr>
          <p:cNvSpPr txBox="1"/>
          <p:nvPr/>
        </p:nvSpPr>
        <p:spPr>
          <a:xfrm>
            <a:off x="6386421" y="3846458"/>
            <a:ext cx="1800493" cy="307777"/>
          </a:xfrm>
          <a:prstGeom prst="rect">
            <a:avLst/>
          </a:prstGeom>
          <a:noFill/>
        </p:spPr>
        <p:txBody>
          <a:bodyPr wrap="none" rtlCol="0" anchor="ctr">
            <a:spAutoFit/>
          </a:bodyPr>
          <a:lstStyle/>
          <a:p>
            <a:r>
              <a:rPr kumimoji="1" lang="ja-JP" altLang="en-US" sz="1400" b="1" dirty="0">
                <a:solidFill>
                  <a:srgbClr val="6699FF"/>
                </a:solidFill>
                <a:latin typeface="メイリオ"/>
                <a:ea typeface="メイリオ"/>
                <a:cs typeface="メイリオ"/>
              </a:rPr>
              <a:t>思考が加速する問い</a:t>
            </a:r>
          </a:p>
        </p:txBody>
      </p:sp>
      <p:grpSp>
        <p:nvGrpSpPr>
          <p:cNvPr id="35" name="グループ化 34">
            <a:extLst>
              <a:ext uri="{FF2B5EF4-FFF2-40B4-BE49-F238E27FC236}">
                <a16:creationId xmlns:a16="http://schemas.microsoft.com/office/drawing/2014/main" id="{4F31CFE1-68EE-4041-96F0-60DE6A385ECB}"/>
              </a:ext>
            </a:extLst>
          </p:cNvPr>
          <p:cNvGrpSpPr/>
          <p:nvPr/>
        </p:nvGrpSpPr>
        <p:grpSpPr>
          <a:xfrm>
            <a:off x="5263147" y="4163124"/>
            <a:ext cx="959675" cy="1111101"/>
            <a:chOff x="5194806" y="4172145"/>
            <a:chExt cx="959675" cy="1111101"/>
          </a:xfrm>
        </p:grpSpPr>
        <p:sp>
          <p:nvSpPr>
            <p:cNvPr id="33" name="吹き出し: 角を丸めた四角形 32">
              <a:extLst>
                <a:ext uri="{FF2B5EF4-FFF2-40B4-BE49-F238E27FC236}">
                  <a16:creationId xmlns:a16="http://schemas.microsoft.com/office/drawing/2014/main" id="{309C4A3A-EA75-466B-B05A-EEEB76895B3C}"/>
                </a:ext>
              </a:extLst>
            </p:cNvPr>
            <p:cNvSpPr/>
            <p:nvPr/>
          </p:nvSpPr>
          <p:spPr>
            <a:xfrm flipV="1">
              <a:off x="5194806" y="4172145"/>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36CD1E-E2DD-4B98-AFF3-962C7EBE5477}"/>
                </a:ext>
              </a:extLst>
            </p:cNvPr>
            <p:cNvSpPr txBox="1"/>
            <p:nvPr/>
          </p:nvSpPr>
          <p:spPr>
            <a:xfrm>
              <a:off x="5227989" y="4381396"/>
              <a:ext cx="906285"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この媒体は</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なぜ読まれているのか？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7" name="グループ化 36">
            <a:extLst>
              <a:ext uri="{FF2B5EF4-FFF2-40B4-BE49-F238E27FC236}">
                <a16:creationId xmlns:a16="http://schemas.microsoft.com/office/drawing/2014/main" id="{609FF767-BEBA-42BF-A2B1-0312D12B2210}"/>
              </a:ext>
            </a:extLst>
          </p:cNvPr>
          <p:cNvGrpSpPr/>
          <p:nvPr/>
        </p:nvGrpSpPr>
        <p:grpSpPr>
          <a:xfrm>
            <a:off x="6342740" y="4161551"/>
            <a:ext cx="959675" cy="1115408"/>
            <a:chOff x="6316889" y="4161551"/>
            <a:chExt cx="959675" cy="1115408"/>
          </a:xfrm>
        </p:grpSpPr>
        <p:sp>
          <p:nvSpPr>
            <p:cNvPr id="90" name="吹き出し: 角を丸めた四角形 32">
              <a:extLst>
                <a:ext uri="{FF2B5EF4-FFF2-40B4-BE49-F238E27FC236}">
                  <a16:creationId xmlns:a16="http://schemas.microsoft.com/office/drawing/2014/main" id="{8F345E69-829C-4A3B-A54D-0F96FA2621D0}"/>
                </a:ext>
              </a:extLst>
            </p:cNvPr>
            <p:cNvSpPr/>
            <p:nvPr/>
          </p:nvSpPr>
          <p:spPr>
            <a:xfrm flipV="1">
              <a:off x="6316889" y="4161551"/>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D2ABCFFA-4164-4926-8891-6BDD7B88DFA3}"/>
                </a:ext>
              </a:extLst>
            </p:cNvPr>
            <p:cNvSpPr txBox="1"/>
            <p:nvPr/>
          </p:nvSpPr>
          <p:spPr>
            <a:xfrm>
              <a:off x="6337096" y="4375109"/>
              <a:ext cx="906285"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この媒体が</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成長している理由は？</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8" name="グループ化 37">
            <a:extLst>
              <a:ext uri="{FF2B5EF4-FFF2-40B4-BE49-F238E27FC236}">
                <a16:creationId xmlns:a16="http://schemas.microsoft.com/office/drawing/2014/main" id="{48EE5471-17CF-42F3-B5DB-517ECAED154A}"/>
              </a:ext>
            </a:extLst>
          </p:cNvPr>
          <p:cNvGrpSpPr/>
          <p:nvPr/>
        </p:nvGrpSpPr>
        <p:grpSpPr>
          <a:xfrm>
            <a:off x="7409357" y="4161551"/>
            <a:ext cx="959675" cy="1108414"/>
            <a:chOff x="7459179" y="4153233"/>
            <a:chExt cx="959675" cy="1108414"/>
          </a:xfrm>
        </p:grpSpPr>
        <p:sp>
          <p:nvSpPr>
            <p:cNvPr id="91" name="吹き出し: 角を丸めた四角形 32">
              <a:extLst>
                <a:ext uri="{FF2B5EF4-FFF2-40B4-BE49-F238E27FC236}">
                  <a16:creationId xmlns:a16="http://schemas.microsoft.com/office/drawing/2014/main" id="{37C4BBB3-9143-435A-829B-EC07CEDA4D77}"/>
                </a:ext>
              </a:extLst>
            </p:cNvPr>
            <p:cNvSpPr/>
            <p:nvPr/>
          </p:nvSpPr>
          <p:spPr>
            <a:xfrm flipV="1">
              <a:off x="7459179" y="4153233"/>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6810CE4D-DDA2-4A89-9A1D-371B4C942762}"/>
                </a:ext>
              </a:extLst>
            </p:cNvPr>
            <p:cNvSpPr txBox="1"/>
            <p:nvPr/>
          </p:nvSpPr>
          <p:spPr>
            <a:xfrm>
              <a:off x="7490209" y="4359797"/>
              <a:ext cx="906285"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競合・類似の媒体と何が</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違うのか？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9" name="グループ化 38">
            <a:extLst>
              <a:ext uri="{FF2B5EF4-FFF2-40B4-BE49-F238E27FC236}">
                <a16:creationId xmlns:a16="http://schemas.microsoft.com/office/drawing/2014/main" id="{D26D19E2-9759-4295-B579-AA60FF335EE1}"/>
              </a:ext>
            </a:extLst>
          </p:cNvPr>
          <p:cNvGrpSpPr/>
          <p:nvPr/>
        </p:nvGrpSpPr>
        <p:grpSpPr>
          <a:xfrm>
            <a:off x="8449463" y="4144171"/>
            <a:ext cx="1039364" cy="1105581"/>
            <a:chOff x="8575618" y="4153233"/>
            <a:chExt cx="1039364" cy="1105581"/>
          </a:xfrm>
        </p:grpSpPr>
        <p:sp>
          <p:nvSpPr>
            <p:cNvPr id="93" name="吹き出し: 角を丸めた四角形 32">
              <a:extLst>
                <a:ext uri="{FF2B5EF4-FFF2-40B4-BE49-F238E27FC236}">
                  <a16:creationId xmlns:a16="http://schemas.microsoft.com/office/drawing/2014/main" id="{9AF98A4C-1D3A-4DB0-91F3-2C843D460D00}"/>
                </a:ext>
              </a:extLst>
            </p:cNvPr>
            <p:cNvSpPr/>
            <p:nvPr/>
          </p:nvSpPr>
          <p:spPr>
            <a:xfrm flipV="1">
              <a:off x="8601469" y="4153233"/>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806D7516-6B37-47A7-9C0E-4E68337F5E12}"/>
                </a:ext>
              </a:extLst>
            </p:cNvPr>
            <p:cNvSpPr txBox="1"/>
            <p:nvPr/>
          </p:nvSpPr>
          <p:spPr>
            <a:xfrm>
              <a:off x="8575618" y="4356964"/>
              <a:ext cx="1039364"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どんな商品や</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サービスと</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相性がよいか？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cxnSp>
        <p:nvCxnSpPr>
          <p:cNvPr id="101" name="直線コネクタ 100">
            <a:extLst>
              <a:ext uri="{FF2B5EF4-FFF2-40B4-BE49-F238E27FC236}">
                <a16:creationId xmlns:a16="http://schemas.microsoft.com/office/drawing/2014/main" id="{8ADA2CD4-1451-4847-AF17-B77BEEDB64F4}"/>
              </a:ext>
            </a:extLst>
          </p:cNvPr>
          <p:cNvCxnSpPr>
            <a:cxnSpLocks/>
          </p:cNvCxnSpPr>
          <p:nvPr/>
        </p:nvCxnSpPr>
        <p:spPr>
          <a:xfrm>
            <a:off x="5201042" y="3785237"/>
            <a:ext cx="4287785" cy="0"/>
          </a:xfrm>
          <a:prstGeom prst="line">
            <a:avLst/>
          </a:prstGeom>
          <a:ln w="19050">
            <a:solidFill>
              <a:srgbClr val="6699FF"/>
            </a:solidFill>
            <a:prstDash val="sysDot"/>
          </a:ln>
        </p:spPr>
        <p:style>
          <a:lnRef idx="1">
            <a:schemeClr val="dk1"/>
          </a:lnRef>
          <a:fillRef idx="0">
            <a:schemeClr val="dk1"/>
          </a:fillRef>
          <a:effectRef idx="0">
            <a:schemeClr val="dk1"/>
          </a:effectRef>
          <a:fontRef idx="minor">
            <a:schemeClr val="tx1"/>
          </a:fontRef>
        </p:style>
      </p:cxnSp>
      <p:sp>
        <p:nvSpPr>
          <p:cNvPr id="58" name="正方形/長方形 57">
            <a:extLst>
              <a:ext uri="{FF2B5EF4-FFF2-40B4-BE49-F238E27FC236}">
                <a16:creationId xmlns:a16="http://schemas.microsoft.com/office/drawing/2014/main" id="{1F8A011D-E9D7-4BBE-BE30-BC025EB84F24}"/>
              </a:ext>
            </a:extLst>
          </p:cNvPr>
          <p:cNvSpPr/>
          <p:nvPr/>
        </p:nvSpPr>
        <p:spPr>
          <a:xfrm rot="21439220">
            <a:off x="5284519" y="5499539"/>
            <a:ext cx="4225679" cy="1009335"/>
          </a:xfrm>
          <a:prstGeom prst="rect">
            <a:avLst/>
          </a:prstGeom>
          <a:ln>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B1D1A2E6-5FF8-2F40-9D60-51F2D94FD2C8}"/>
              </a:ext>
            </a:extLst>
          </p:cNvPr>
          <p:cNvSpPr txBox="1"/>
          <p:nvPr/>
        </p:nvSpPr>
        <p:spPr>
          <a:xfrm>
            <a:off x="5319970" y="5668996"/>
            <a:ext cx="4270624" cy="660181"/>
          </a:xfrm>
          <a:prstGeom prst="rect">
            <a:avLst/>
          </a:prstGeom>
          <a:noFill/>
        </p:spPr>
        <p:txBody>
          <a:bodyPr wrap="square" rtlCol="0" anchor="t">
            <a:spAutoFit/>
          </a:bodyPr>
          <a:lstStyle/>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特徴や強みに関して定量的に紹介することができている</a:t>
            </a: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オファー （相手に促したいアクション）の内容が明確である</a:t>
            </a: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自社のブランドイメージを想起できる資料デザインが施されている</a:t>
            </a:r>
            <a:endParaRPr lang="en-US" altLang="ja-JP" sz="900" dirty="0">
              <a:solidFill>
                <a:schemeClr val="tx1">
                  <a:lumMod val="85000"/>
                  <a:lumOff val="15000"/>
                </a:schemeClr>
              </a:solidFill>
              <a:latin typeface="メイリオ"/>
              <a:ea typeface="メイリオ"/>
              <a:cs typeface="メイリオ"/>
            </a:endParaRPr>
          </a:p>
        </p:txBody>
      </p:sp>
      <p:sp>
        <p:nvSpPr>
          <p:cNvPr id="59" name="正方形/長方形 58">
            <a:extLst>
              <a:ext uri="{FF2B5EF4-FFF2-40B4-BE49-F238E27FC236}">
                <a16:creationId xmlns:a16="http://schemas.microsoft.com/office/drawing/2014/main" id="{88733FDC-8C85-41BD-AEA8-6A6EB8F06E19}"/>
              </a:ext>
            </a:extLst>
          </p:cNvPr>
          <p:cNvSpPr/>
          <p:nvPr/>
        </p:nvSpPr>
        <p:spPr>
          <a:xfrm>
            <a:off x="5453440" y="5381028"/>
            <a:ext cx="1172225" cy="264928"/>
          </a:xfrm>
          <a:prstGeom prst="rect">
            <a:avLst/>
          </a:prstGeom>
          <a:ln>
            <a:solidFill>
              <a:srgbClr val="6699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CD0C31CE-AF78-4D92-A31D-A504D2AC3431}"/>
              </a:ext>
            </a:extLst>
          </p:cNvPr>
          <p:cNvSpPr txBox="1"/>
          <p:nvPr/>
        </p:nvSpPr>
        <p:spPr>
          <a:xfrm>
            <a:off x="5431267" y="5392503"/>
            <a:ext cx="1225015" cy="261610"/>
          </a:xfrm>
          <a:prstGeom prst="rect">
            <a:avLst/>
          </a:prstGeom>
          <a:noFill/>
        </p:spPr>
        <p:txBody>
          <a:bodyPr wrap="none" rtlCol="0">
            <a:spAutoFit/>
          </a:bodyPr>
          <a:lstStyle/>
          <a:p>
            <a:r>
              <a:rPr kumimoji="1" lang="en-US" altLang="ja-JP" sz="1100" b="1" dirty="0">
                <a:latin typeface="Meiryo UI" panose="020B0604030504040204" pitchFamily="50" charset="-128"/>
                <a:ea typeface="Meiryo UI" panose="020B0604030504040204" pitchFamily="50" charset="-128"/>
              </a:rPr>
              <a:t>CHECK POINT</a:t>
            </a:r>
            <a:endParaRPr kumimoji="1" lang="ja-JP" altLang="en-US" sz="1100" b="1" dirty="0">
              <a:latin typeface="Meiryo UI" panose="020B0604030504040204" pitchFamily="50" charset="-128"/>
              <a:ea typeface="Meiryo UI" panose="020B0604030504040204" pitchFamily="50" charset="-128"/>
            </a:endParaRPr>
          </a:p>
        </p:txBody>
      </p:sp>
      <p:cxnSp>
        <p:nvCxnSpPr>
          <p:cNvPr id="4" name="直線コネクタ 3">
            <a:extLst>
              <a:ext uri="{FF2B5EF4-FFF2-40B4-BE49-F238E27FC236}">
                <a16:creationId xmlns:a16="http://schemas.microsoft.com/office/drawing/2014/main" id="{8C4E055F-E3CD-4509-9EC6-EEBE08A84A92}"/>
              </a:ext>
            </a:extLst>
          </p:cNvPr>
          <p:cNvCxnSpPr>
            <a:cxnSpLocks/>
          </p:cNvCxnSpPr>
          <p:nvPr/>
        </p:nvCxnSpPr>
        <p:spPr>
          <a:xfrm flipV="1">
            <a:off x="5263235" y="1152574"/>
            <a:ext cx="4171754" cy="1"/>
          </a:xfrm>
          <a:prstGeom prst="line">
            <a:avLst/>
          </a:prstGeom>
          <a:ln w="3175">
            <a:solidFill>
              <a:srgbClr val="6699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51669"/>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114738</TotalTime>
  <Words>559</Words>
  <Application>Microsoft Macintosh PowerPoint</Application>
  <PresentationFormat>A4 210 x 297 mm</PresentationFormat>
  <Paragraphs>68</Paragraphs>
  <Slides>2</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vt:i4>
      </vt:variant>
    </vt:vector>
  </HeadingPairs>
  <TitlesOfParts>
    <vt:vector size="11" baseType="lpstr">
      <vt:lpstr>Meiryo UI</vt:lpstr>
      <vt:lpstr>ＭＳ Ｐゴシック</vt:lpstr>
      <vt:lpstr>Toppan Bunkyu Gothic</vt:lpstr>
      <vt:lpstr>Toppan Bunkyu Midashi Gothic Ex</vt:lpstr>
      <vt:lpstr>Meiryo</vt:lpstr>
      <vt:lpstr>Meiryo</vt:lpstr>
      <vt:lpstr>Arial</vt:lpstr>
      <vt:lpstr>Calibri</vt:lpstr>
      <vt:lpstr>ホワイト</vt:lpstr>
      <vt:lpstr>PowerPoint プレゼンテーション</vt:lpstr>
      <vt:lpstr>PowerPoint プレゼンテーション</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takumi miyata</dc:creator>
  <cp:lastModifiedBy>宮田 匠</cp:lastModifiedBy>
  <cp:revision>1396</cp:revision>
  <cp:lastPrinted>2018-06-08T11:35:21Z</cp:lastPrinted>
  <dcterms:created xsi:type="dcterms:W3CDTF">2018-01-24T02:53:23Z</dcterms:created>
  <dcterms:modified xsi:type="dcterms:W3CDTF">2018-08-06T02:35:37Z</dcterms:modified>
</cp:coreProperties>
</file>