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6858000" cy="9906000" type="A4"/>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50" autoAdjust="0"/>
    <p:restoredTop sz="79180" autoAdjust="0"/>
  </p:normalViewPr>
  <p:slideViewPr>
    <p:cSldViewPr snapToGrid="0" snapToObjects="1">
      <p:cViewPr>
        <p:scale>
          <a:sx n="128" d="100"/>
          <a:sy n="128" d="100"/>
        </p:scale>
        <p:origin x="1296" y="88"/>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19F64A-BF9F-FE4D-908C-C76D1F319D29}" type="datetimeFigureOut">
              <a:rPr kumimoji="1" lang="ja-JP" altLang="en-US" smtClean="0"/>
              <a:t>2018/8/6</a:t>
            </a:fld>
            <a:endParaRPr kumimoji="1" lang="ja-JP" altLang="en-US"/>
          </a:p>
        </p:txBody>
      </p:sp>
      <p:sp>
        <p:nvSpPr>
          <p:cNvPr id="4" name="スライド イメージ プレースホルダー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6E10E-9E42-C346-9AAC-D26C8020528F}" type="slidenum">
              <a:rPr kumimoji="1" lang="ja-JP" altLang="en-US" smtClean="0"/>
              <a:t>‹#›</a:t>
            </a:fld>
            <a:endParaRPr kumimoji="1" lang="ja-JP" altLang="en-US"/>
          </a:p>
        </p:txBody>
      </p:sp>
    </p:spTree>
    <p:extLst>
      <p:ext uri="{BB962C8B-B14F-4D97-AF65-F5344CB8AC3E}">
        <p14:creationId xmlns:p14="http://schemas.microsoft.com/office/powerpoint/2010/main" val="3057220539"/>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1100">
                <a:solidFill>
                  <a:schemeClr val="tx1"/>
                </a:solidFill>
                <a:latin typeface="Arial" charset="0"/>
                <a:ea typeface="ＭＳ Ｐ明朝" charset="0"/>
                <a:cs typeface="ＭＳ Ｐ明朝" charset="0"/>
              </a:defRPr>
            </a:lvl1pPr>
            <a:lvl2pPr marL="709332" indent="-271691">
              <a:defRPr kumimoji="1" sz="1100">
                <a:solidFill>
                  <a:schemeClr val="tx1"/>
                </a:solidFill>
                <a:latin typeface="Arial" charset="0"/>
                <a:ea typeface="ＭＳ Ｐ明朝" charset="0"/>
                <a:cs typeface="ＭＳ Ｐ明朝" charset="0"/>
              </a:defRPr>
            </a:lvl2pPr>
            <a:lvl3pPr marL="1091167" indent="-217352">
              <a:defRPr kumimoji="1" sz="1100">
                <a:solidFill>
                  <a:schemeClr val="tx1"/>
                </a:solidFill>
                <a:latin typeface="Arial" charset="0"/>
                <a:ea typeface="ＭＳ Ｐ明朝" charset="0"/>
                <a:cs typeface="ＭＳ Ｐ明朝" charset="0"/>
              </a:defRPr>
            </a:lvl3pPr>
            <a:lvl4pPr marL="1528809" indent="-217352">
              <a:defRPr kumimoji="1" sz="1100">
                <a:solidFill>
                  <a:schemeClr val="tx1"/>
                </a:solidFill>
                <a:latin typeface="Arial" charset="0"/>
                <a:ea typeface="ＭＳ Ｐ明朝" charset="0"/>
                <a:cs typeface="ＭＳ Ｐ明朝" charset="0"/>
              </a:defRPr>
            </a:lvl4pPr>
            <a:lvl5pPr marL="1964982" indent="-217352">
              <a:defRPr kumimoji="1" sz="1100">
                <a:solidFill>
                  <a:schemeClr val="tx1"/>
                </a:solidFill>
                <a:latin typeface="Arial" charset="0"/>
                <a:ea typeface="ＭＳ Ｐ明朝" charset="0"/>
                <a:cs typeface="ＭＳ Ｐ明朝" charset="0"/>
              </a:defRPr>
            </a:lvl5pPr>
            <a:lvl6pPr marL="2387938" indent="-217352" eaLnBrk="0" fontAlgn="base" hangingPunct="0">
              <a:spcBef>
                <a:spcPct val="30000"/>
              </a:spcBef>
              <a:spcAft>
                <a:spcPct val="0"/>
              </a:spcAft>
              <a:defRPr kumimoji="1" sz="1100">
                <a:solidFill>
                  <a:schemeClr val="tx1"/>
                </a:solidFill>
                <a:latin typeface="Arial" charset="0"/>
                <a:ea typeface="ＭＳ Ｐ明朝" charset="0"/>
                <a:cs typeface="ＭＳ Ｐ明朝" charset="0"/>
              </a:defRPr>
            </a:lvl6pPr>
            <a:lvl7pPr marL="2810893" indent="-217352" eaLnBrk="0" fontAlgn="base" hangingPunct="0">
              <a:spcBef>
                <a:spcPct val="30000"/>
              </a:spcBef>
              <a:spcAft>
                <a:spcPct val="0"/>
              </a:spcAft>
              <a:defRPr kumimoji="1" sz="1100">
                <a:solidFill>
                  <a:schemeClr val="tx1"/>
                </a:solidFill>
                <a:latin typeface="Arial" charset="0"/>
                <a:ea typeface="ＭＳ Ｐ明朝" charset="0"/>
                <a:cs typeface="ＭＳ Ｐ明朝" charset="0"/>
              </a:defRPr>
            </a:lvl7pPr>
            <a:lvl8pPr marL="3233849" indent="-217352" eaLnBrk="0" fontAlgn="base" hangingPunct="0">
              <a:spcBef>
                <a:spcPct val="30000"/>
              </a:spcBef>
              <a:spcAft>
                <a:spcPct val="0"/>
              </a:spcAft>
              <a:defRPr kumimoji="1" sz="1100">
                <a:solidFill>
                  <a:schemeClr val="tx1"/>
                </a:solidFill>
                <a:latin typeface="Arial" charset="0"/>
                <a:ea typeface="ＭＳ Ｐ明朝" charset="0"/>
                <a:cs typeface="ＭＳ Ｐ明朝" charset="0"/>
              </a:defRPr>
            </a:lvl8pPr>
            <a:lvl9pPr marL="3656805" indent="-217352" eaLnBrk="0" fontAlgn="base" hangingPunct="0">
              <a:spcBef>
                <a:spcPct val="30000"/>
              </a:spcBef>
              <a:spcAft>
                <a:spcPct val="0"/>
              </a:spcAft>
              <a:defRPr kumimoji="1" sz="1100">
                <a:solidFill>
                  <a:schemeClr val="tx1"/>
                </a:solidFill>
                <a:latin typeface="Arial" charset="0"/>
                <a:ea typeface="ＭＳ Ｐ明朝" charset="0"/>
                <a:cs typeface="ＭＳ Ｐ明朝" charset="0"/>
              </a:defRPr>
            </a:lvl9pPr>
          </a:lstStyle>
          <a:p>
            <a:fld id="{1E32E222-D16B-FD49-96E3-75D8C113B92C}" type="slidenum">
              <a:rPr lang="en-US" altLang="ja-JP">
                <a:ea typeface="ＭＳ Ｐゴシック" charset="0"/>
                <a:cs typeface="ＭＳ Ｐゴシック" charset="0"/>
              </a:rPr>
              <a:pPr/>
              <a:t>1</a:t>
            </a:fld>
            <a:endParaRPr lang="en-US" altLang="ja-JP">
              <a:ea typeface="ＭＳ Ｐゴシック" charset="0"/>
              <a:cs typeface="ＭＳ Ｐゴシック" charset="0"/>
            </a:endParaRPr>
          </a:p>
        </p:txBody>
      </p:sp>
      <p:sp>
        <p:nvSpPr>
          <p:cNvPr id="4099" name="Rectangle 7"/>
          <p:cNvSpPr txBox="1">
            <a:spLocks noGrp="1" noChangeArrowheads="1"/>
          </p:cNvSpPr>
          <p:nvPr/>
        </p:nvSpPr>
        <p:spPr bwMode="auto">
          <a:xfrm>
            <a:off x="3917541" y="8691918"/>
            <a:ext cx="2915879" cy="4208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339" tIns="43669" rIns="87339" bIns="43669" anchor="b"/>
          <a:lstStyle>
            <a:lvl1pPr>
              <a:defRPr kumimoji="1" sz="1200">
                <a:solidFill>
                  <a:schemeClr val="tx1"/>
                </a:solidFill>
                <a:latin typeface="Arial" charset="0"/>
                <a:ea typeface="ＭＳ Ｐ明朝" charset="0"/>
                <a:cs typeface="ＭＳ Ｐ明朝" charset="0"/>
              </a:defRPr>
            </a:lvl1pPr>
            <a:lvl2pPr marL="742950" indent="-285750">
              <a:defRPr kumimoji="1" sz="1200">
                <a:solidFill>
                  <a:schemeClr val="tx1"/>
                </a:solidFill>
                <a:latin typeface="Arial" charset="0"/>
                <a:ea typeface="ＭＳ Ｐ明朝" charset="0"/>
                <a:cs typeface="ＭＳ Ｐ明朝" charset="0"/>
              </a:defRPr>
            </a:lvl2pPr>
            <a:lvl3pPr marL="1143000" indent="-228600">
              <a:defRPr kumimoji="1" sz="1200">
                <a:solidFill>
                  <a:schemeClr val="tx1"/>
                </a:solidFill>
                <a:latin typeface="Arial" charset="0"/>
                <a:ea typeface="ＭＳ Ｐ明朝" charset="0"/>
                <a:cs typeface="ＭＳ Ｐ明朝" charset="0"/>
              </a:defRPr>
            </a:lvl3pPr>
            <a:lvl4pPr marL="1600200" indent="-228600">
              <a:defRPr kumimoji="1" sz="1200">
                <a:solidFill>
                  <a:schemeClr val="tx1"/>
                </a:solidFill>
                <a:latin typeface="Arial" charset="0"/>
                <a:ea typeface="ＭＳ Ｐ明朝" charset="0"/>
                <a:cs typeface="ＭＳ Ｐ明朝" charset="0"/>
              </a:defRPr>
            </a:lvl4pPr>
            <a:lvl5pPr marL="2057400" indent="-228600">
              <a:defRPr kumimoji="1" sz="1200">
                <a:solidFill>
                  <a:schemeClr val="tx1"/>
                </a:solidFill>
                <a:latin typeface="Arial" charset="0"/>
                <a:ea typeface="ＭＳ Ｐ明朝" charset="0"/>
                <a:cs typeface="ＭＳ Ｐ明朝" charset="0"/>
              </a:defRPr>
            </a:lvl5pPr>
            <a:lvl6pPr marL="2514600" indent="-228600" eaLnBrk="0" fontAlgn="base" hangingPunct="0">
              <a:spcBef>
                <a:spcPct val="30000"/>
              </a:spcBef>
              <a:spcAft>
                <a:spcPct val="0"/>
              </a:spcAft>
              <a:defRPr kumimoji="1" sz="1200">
                <a:solidFill>
                  <a:schemeClr val="tx1"/>
                </a:solidFill>
                <a:latin typeface="Arial" charset="0"/>
                <a:ea typeface="ＭＳ Ｐ明朝" charset="0"/>
                <a:cs typeface="ＭＳ Ｐ明朝" charset="0"/>
              </a:defRPr>
            </a:lvl6pPr>
            <a:lvl7pPr marL="2971800" indent="-228600" eaLnBrk="0" fontAlgn="base" hangingPunct="0">
              <a:spcBef>
                <a:spcPct val="30000"/>
              </a:spcBef>
              <a:spcAft>
                <a:spcPct val="0"/>
              </a:spcAft>
              <a:defRPr kumimoji="1" sz="1200">
                <a:solidFill>
                  <a:schemeClr val="tx1"/>
                </a:solidFill>
                <a:latin typeface="Arial" charset="0"/>
                <a:ea typeface="ＭＳ Ｐ明朝" charset="0"/>
                <a:cs typeface="ＭＳ Ｐ明朝" charset="0"/>
              </a:defRPr>
            </a:lvl7pPr>
            <a:lvl8pPr marL="3429000" indent="-228600" eaLnBrk="0" fontAlgn="base" hangingPunct="0">
              <a:spcBef>
                <a:spcPct val="30000"/>
              </a:spcBef>
              <a:spcAft>
                <a:spcPct val="0"/>
              </a:spcAft>
              <a:defRPr kumimoji="1" sz="1200">
                <a:solidFill>
                  <a:schemeClr val="tx1"/>
                </a:solidFill>
                <a:latin typeface="Arial" charset="0"/>
                <a:ea typeface="ＭＳ Ｐ明朝" charset="0"/>
                <a:cs typeface="ＭＳ Ｐ明朝" charset="0"/>
              </a:defRPr>
            </a:lvl8pPr>
            <a:lvl9pPr marL="3886200" indent="-228600" eaLnBrk="0" fontAlgn="base" hangingPunct="0">
              <a:spcBef>
                <a:spcPct val="30000"/>
              </a:spcBef>
              <a:spcAft>
                <a:spcPct val="0"/>
              </a:spcAft>
              <a:defRPr kumimoji="1" sz="1200">
                <a:solidFill>
                  <a:schemeClr val="tx1"/>
                </a:solidFill>
                <a:latin typeface="Arial" charset="0"/>
                <a:ea typeface="ＭＳ Ｐ明朝" charset="0"/>
                <a:cs typeface="ＭＳ Ｐ明朝" charset="0"/>
              </a:defRPr>
            </a:lvl9pPr>
          </a:lstStyle>
          <a:p>
            <a:pPr algn="r"/>
            <a:fld id="{45B2E15D-A526-A64C-8A90-980505302815}" type="slidenum">
              <a:rPr lang="en-US" altLang="ja-JP">
                <a:latin typeface="Times New Roman" charset="0"/>
                <a:ea typeface="ＭＳ Ｐゴシック" charset="0"/>
                <a:cs typeface="ＭＳ Ｐゴシック" charset="0"/>
              </a:rPr>
              <a:pPr algn="r"/>
              <a:t>1</a:t>
            </a:fld>
            <a:endParaRPr lang="en-US" altLang="ja-JP">
              <a:latin typeface="Times New Roman" charset="0"/>
              <a:ea typeface="ＭＳ Ｐゴシック" charset="0"/>
              <a:cs typeface="ＭＳ Ｐゴシック" charset="0"/>
            </a:endParaRPr>
          </a:p>
        </p:txBody>
      </p:sp>
      <p:sp>
        <p:nvSpPr>
          <p:cNvPr id="4100" name="Rectangle 2"/>
          <p:cNvSpPr>
            <a:spLocks noGrp="1" noRot="1" noChangeAspect="1" noChangeArrowheads="1" noTextEdit="1"/>
          </p:cNvSpPr>
          <p:nvPr>
            <p:ph type="sldImg"/>
          </p:nvPr>
        </p:nvSpPr>
        <p:spPr>
          <a:xfrm>
            <a:off x="2230438" y="700088"/>
            <a:ext cx="2379662" cy="3435350"/>
          </a:xfrm>
          <a:ln/>
        </p:spPr>
      </p:sp>
      <p:sp>
        <p:nvSpPr>
          <p:cNvPr id="4101" name="Rectangle 3"/>
          <p:cNvSpPr>
            <a:spLocks noGrp="1" noChangeArrowheads="1"/>
          </p:cNvSpPr>
          <p:nvPr>
            <p:ph type="body" idx="1"/>
          </p:nvPr>
        </p:nvSpPr>
        <p:spPr>
          <a:xfrm>
            <a:off x="921774" y="4345960"/>
            <a:ext cx="4989871" cy="413697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339" tIns="43669" rIns="87339" bIns="43669"/>
          <a:lstStyle/>
          <a:p>
            <a:endParaRPr lang="en-US" altLang="ja-JP" dirty="0">
              <a:ea typeface="ＭＳ Ｐ明朝"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3077283"/>
            <a:ext cx="5829300" cy="212336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201012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21355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729037" y="529697"/>
            <a:ext cx="1157288" cy="1126807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257176" y="529697"/>
            <a:ext cx="3357563" cy="1126807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113731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268404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6365522"/>
            <a:ext cx="5829300" cy="1967442"/>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541735" y="4198587"/>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204972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257176" y="3081867"/>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2628901" y="3081867"/>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219565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96699"/>
            <a:ext cx="6172200" cy="16510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410867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209141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58074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1" y="394406"/>
            <a:ext cx="2256235" cy="1678517"/>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2681288"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342901"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417740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934201"/>
            <a:ext cx="4114800" cy="818622"/>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421EED-18EF-2D4E-AAE6-1996D9A32868}" type="datetimeFigureOut">
              <a:rPr kumimoji="1" lang="ja-JP" altLang="en-US" smtClean="0"/>
              <a:t>2018/8/6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128016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342900" y="9181396"/>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86421EED-18EF-2D4E-AAE6-1996D9A32868}" type="datetimeFigureOut">
              <a:rPr kumimoji="1" lang="ja-JP" altLang="en-US" smtClean="0"/>
              <a:t>2018/8/6</a:t>
            </a:fld>
            <a:endParaRPr kumimoji="1" lang="ja-JP" altLang="en-US"/>
          </a:p>
        </p:txBody>
      </p:sp>
      <p:sp>
        <p:nvSpPr>
          <p:cNvPr id="5" name="フッター プレースホルダー 4"/>
          <p:cNvSpPr>
            <a:spLocks noGrp="1"/>
          </p:cNvSpPr>
          <p:nvPr>
            <p:ph type="ftr" sz="quarter" idx="3"/>
          </p:nvPr>
        </p:nvSpPr>
        <p:spPr>
          <a:xfrm>
            <a:off x="2343150" y="9181396"/>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914900" y="9181396"/>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A9E39C5E-66B2-0C48-A338-93761C75356C}" type="slidenum">
              <a:rPr kumimoji="1" lang="ja-JP" altLang="en-US" smtClean="0"/>
              <a:t>‹#›</a:t>
            </a:fld>
            <a:endParaRPr kumimoji="1" lang="ja-JP" altLang="en-US"/>
          </a:p>
        </p:txBody>
      </p:sp>
    </p:spTree>
    <p:extLst>
      <p:ext uri="{BB962C8B-B14F-4D97-AF65-F5344CB8AC3E}">
        <p14:creationId xmlns:p14="http://schemas.microsoft.com/office/powerpoint/2010/main" val="326669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テキスト ボックス 7"/>
          <p:cNvSpPr txBox="1">
            <a:spLocks noChangeArrowheads="1"/>
          </p:cNvSpPr>
          <p:nvPr/>
        </p:nvSpPr>
        <p:spPr bwMode="auto">
          <a:xfrm>
            <a:off x="3180089" y="288340"/>
            <a:ext cx="348900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0"/>
                <a:cs typeface="ＭＳ Ｐゴシック" charset="0"/>
              </a:defRPr>
            </a:lvl1pPr>
            <a:lvl2pPr>
              <a:defRPr kumimoji="1" sz="28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000">
                <a:solidFill>
                  <a:schemeClr val="tx1"/>
                </a:solidFill>
                <a:latin typeface="Arial" charset="0"/>
                <a:ea typeface="ＭＳ Ｐゴシック" charset="0"/>
              </a:defRPr>
            </a:lvl4pPr>
            <a:lvl5pPr>
              <a:defRPr kumimoji="1" sz="2000">
                <a:solidFill>
                  <a:schemeClr val="tx1"/>
                </a:solidFill>
                <a:latin typeface="Arial" charset="0"/>
                <a:ea typeface="ＭＳ Ｐゴシック" charset="0"/>
              </a:defRPr>
            </a:lvl5pPr>
            <a:lvl6pPr eaLnBrk="0" hangingPunct="0">
              <a:defRPr kumimoji="1" sz="2000">
                <a:solidFill>
                  <a:schemeClr val="tx1"/>
                </a:solidFill>
                <a:latin typeface="Arial" charset="0"/>
                <a:ea typeface="ＭＳ Ｐゴシック" charset="0"/>
              </a:defRPr>
            </a:lvl6pPr>
            <a:lvl7pPr eaLnBrk="0" hangingPunct="0">
              <a:defRPr kumimoji="1" sz="2000">
                <a:solidFill>
                  <a:schemeClr val="tx1"/>
                </a:solidFill>
                <a:latin typeface="Arial" charset="0"/>
                <a:ea typeface="ＭＳ Ｐゴシック" charset="0"/>
              </a:defRPr>
            </a:lvl7pPr>
            <a:lvl8pPr eaLnBrk="0" hangingPunct="0">
              <a:defRPr kumimoji="1" sz="2000">
                <a:solidFill>
                  <a:schemeClr val="tx1"/>
                </a:solidFill>
                <a:latin typeface="Arial" charset="0"/>
                <a:ea typeface="ＭＳ Ｐゴシック" charset="0"/>
              </a:defRPr>
            </a:lvl8pPr>
            <a:lvl9pPr eaLnBrk="0" hangingPunct="0">
              <a:defRPr kumimoji="1" sz="2000">
                <a:solidFill>
                  <a:schemeClr val="tx1"/>
                </a:solidFill>
                <a:latin typeface="Arial" charset="0"/>
                <a:ea typeface="ＭＳ Ｐゴシック" charset="0"/>
              </a:defRPr>
            </a:lvl9pPr>
          </a:lstStyle>
          <a:p>
            <a:pPr algn="r"/>
            <a:r>
              <a:rPr lang="en-US" altLang="ja-JP" sz="1000" dirty="0">
                <a:solidFill>
                  <a:srgbClr val="000000"/>
                </a:solidFill>
                <a:latin typeface="メイリオ"/>
                <a:ea typeface="メイリオ"/>
                <a:cs typeface="メイリオ"/>
              </a:rPr>
              <a:t>2018</a:t>
            </a:r>
            <a:r>
              <a:rPr lang="ja-JP" altLang="en-US" sz="1000" dirty="0">
                <a:solidFill>
                  <a:srgbClr val="000000"/>
                </a:solidFill>
                <a:latin typeface="メイリオ"/>
                <a:ea typeface="メイリオ"/>
                <a:cs typeface="メイリオ"/>
              </a:rPr>
              <a:t>年</a:t>
            </a:r>
            <a:r>
              <a:rPr lang="en-US" altLang="ja-JP" sz="1000" dirty="0">
                <a:solidFill>
                  <a:srgbClr val="000000"/>
                </a:solidFill>
                <a:latin typeface="メイリオ"/>
                <a:ea typeface="メイリオ"/>
                <a:cs typeface="メイリオ"/>
              </a:rPr>
              <a:t>6</a:t>
            </a:r>
            <a:r>
              <a:rPr lang="ja-JP" altLang="en-US" sz="1000" dirty="0">
                <a:solidFill>
                  <a:srgbClr val="000000"/>
                </a:solidFill>
                <a:latin typeface="メイリオ"/>
                <a:ea typeface="メイリオ"/>
                <a:cs typeface="メイリオ"/>
              </a:rPr>
              <a:t>月</a:t>
            </a:r>
            <a:r>
              <a:rPr lang="ja-JP" altLang="ja-JP" sz="1000" dirty="0">
                <a:solidFill>
                  <a:srgbClr val="000000"/>
                </a:solidFill>
                <a:latin typeface="メイリオ"/>
                <a:ea typeface="メイリオ"/>
                <a:cs typeface="メイリオ"/>
              </a:rPr>
              <a:t>1</a:t>
            </a:r>
            <a:r>
              <a:rPr lang="ja-JP" altLang="en-US" sz="1000" dirty="0">
                <a:solidFill>
                  <a:srgbClr val="000000"/>
                </a:solidFill>
                <a:latin typeface="メイリオ"/>
                <a:ea typeface="メイリオ"/>
                <a:cs typeface="メイリオ"/>
              </a:rPr>
              <a:t>日</a:t>
            </a:r>
            <a:r>
              <a:rPr lang="en-US" altLang="ja-JP" sz="1000" dirty="0">
                <a:solidFill>
                  <a:srgbClr val="000000"/>
                </a:solidFill>
                <a:latin typeface="メイリオ"/>
                <a:ea typeface="メイリオ"/>
                <a:cs typeface="メイリオ"/>
              </a:rPr>
              <a:t>(</a:t>
            </a:r>
            <a:r>
              <a:rPr lang="ja-JP" altLang="en-US" sz="1000" dirty="0">
                <a:solidFill>
                  <a:srgbClr val="000000"/>
                </a:solidFill>
                <a:latin typeface="メイリオ"/>
                <a:ea typeface="メイリオ"/>
                <a:cs typeface="メイリオ"/>
              </a:rPr>
              <a:t>金</a:t>
            </a:r>
            <a:r>
              <a:rPr lang="en-US" altLang="en-US" sz="1000" dirty="0">
                <a:solidFill>
                  <a:srgbClr val="000000"/>
                </a:solidFill>
                <a:latin typeface="メイリオ"/>
                <a:ea typeface="メイリオ"/>
                <a:cs typeface="メイリオ"/>
              </a:rPr>
              <a:t>)</a:t>
            </a:r>
          </a:p>
          <a:p>
            <a:pPr algn="r"/>
            <a:r>
              <a:rPr lang="ja-JP" altLang="en-US" sz="1000" dirty="0">
                <a:solidFill>
                  <a:srgbClr val="000000"/>
                </a:solidFill>
                <a:latin typeface="メイリオ"/>
                <a:ea typeface="メイリオ"/>
                <a:cs typeface="メイリオ"/>
              </a:rPr>
              <a:t>株式会社プレスサンプル</a:t>
            </a:r>
          </a:p>
        </p:txBody>
      </p:sp>
      <p:sp>
        <p:nvSpPr>
          <p:cNvPr id="13" name="テキスト ボックス 7"/>
          <p:cNvSpPr txBox="1">
            <a:spLocks noChangeArrowheads="1"/>
          </p:cNvSpPr>
          <p:nvPr/>
        </p:nvSpPr>
        <p:spPr bwMode="auto">
          <a:xfrm>
            <a:off x="1349468" y="211907"/>
            <a:ext cx="415906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0"/>
                <a:cs typeface="ＭＳ Ｐゴシック" charset="0"/>
              </a:defRPr>
            </a:lvl1pPr>
            <a:lvl2pPr>
              <a:defRPr kumimoji="1" sz="28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000">
                <a:solidFill>
                  <a:schemeClr val="tx1"/>
                </a:solidFill>
                <a:latin typeface="Arial" charset="0"/>
                <a:ea typeface="ＭＳ Ｐゴシック" charset="0"/>
              </a:defRPr>
            </a:lvl4pPr>
            <a:lvl5pPr>
              <a:defRPr kumimoji="1" sz="2000">
                <a:solidFill>
                  <a:schemeClr val="tx1"/>
                </a:solidFill>
                <a:latin typeface="Arial" charset="0"/>
                <a:ea typeface="ＭＳ Ｐゴシック" charset="0"/>
              </a:defRPr>
            </a:lvl5pPr>
            <a:lvl6pPr eaLnBrk="0" hangingPunct="0">
              <a:defRPr kumimoji="1" sz="2000">
                <a:solidFill>
                  <a:schemeClr val="tx1"/>
                </a:solidFill>
                <a:latin typeface="Arial" charset="0"/>
                <a:ea typeface="ＭＳ Ｐゴシック" charset="0"/>
              </a:defRPr>
            </a:lvl6pPr>
            <a:lvl7pPr eaLnBrk="0" hangingPunct="0">
              <a:defRPr kumimoji="1" sz="2000">
                <a:solidFill>
                  <a:schemeClr val="tx1"/>
                </a:solidFill>
                <a:latin typeface="Arial" charset="0"/>
                <a:ea typeface="ＭＳ Ｐゴシック" charset="0"/>
              </a:defRPr>
            </a:lvl7pPr>
            <a:lvl8pPr eaLnBrk="0" hangingPunct="0">
              <a:defRPr kumimoji="1" sz="2000">
                <a:solidFill>
                  <a:schemeClr val="tx1"/>
                </a:solidFill>
                <a:latin typeface="Arial" charset="0"/>
                <a:ea typeface="ＭＳ Ｐゴシック" charset="0"/>
              </a:defRPr>
            </a:lvl8pPr>
            <a:lvl9pPr eaLnBrk="0" hangingPunct="0">
              <a:defRPr kumimoji="1" sz="2000">
                <a:solidFill>
                  <a:schemeClr val="tx1"/>
                </a:solidFill>
                <a:latin typeface="Arial" charset="0"/>
                <a:ea typeface="ＭＳ Ｐゴシック" charset="0"/>
              </a:defRPr>
            </a:lvl9pPr>
          </a:lstStyle>
          <a:p>
            <a:pPr algn="ctr"/>
            <a:r>
              <a:rPr lang="en-US" altLang="ja-JP" sz="2800" b="1" dirty="0">
                <a:solidFill>
                  <a:schemeClr val="bg2">
                    <a:lumMod val="10000"/>
                  </a:schemeClr>
                </a:solidFill>
                <a:latin typeface="HGS創英ﾌﾟﾚｾﾞﾝｽEB" charset="0"/>
                <a:ea typeface="HGS創英ﾌﾟﾚｾﾞﾝｽEB" charset="0"/>
                <a:cs typeface="HGS創英ﾌﾟﾚｾﾞﾝｽEB" charset="0"/>
              </a:rPr>
              <a:t>PRESS RELEASE</a:t>
            </a:r>
            <a:endParaRPr lang="ja-JP" sz="2800" dirty="0">
              <a:solidFill>
                <a:srgbClr val="FF0000"/>
              </a:solidFill>
              <a:latin typeface="HGS創英ﾌﾟﾚｾﾞﾝｽEB" charset="0"/>
              <a:ea typeface="HGS創英ﾌﾟﾚｾﾞﾝｽEB" charset="0"/>
              <a:cs typeface="HGS創英ﾌﾟﾚｾﾞﾝｽEB" charset="0"/>
            </a:endParaRPr>
          </a:p>
        </p:txBody>
      </p:sp>
      <p:sp>
        <p:nvSpPr>
          <p:cNvPr id="3" name="正方形/長方形 2"/>
          <p:cNvSpPr/>
          <p:nvPr/>
        </p:nvSpPr>
        <p:spPr>
          <a:xfrm flipV="1">
            <a:off x="178215" y="1935266"/>
            <a:ext cx="6490874" cy="4952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40722" y="2163790"/>
            <a:ext cx="6176556" cy="4133824"/>
          </a:xfrm>
          <a:prstGeom prst="rect">
            <a:avLst/>
          </a:prstGeom>
        </p:spPr>
        <p:txBody>
          <a:bodyPr wrap="square">
            <a:spAutoFit/>
          </a:bodyPr>
          <a:lstStyle/>
          <a:p>
            <a:pPr algn="just">
              <a:lnSpc>
                <a:spcPct val="150000"/>
              </a:lnSpc>
            </a:pPr>
            <a:r>
              <a:rPr lang="ja-JP" altLang="en-US" sz="1100" dirty="0">
                <a:solidFill>
                  <a:schemeClr val="tx1">
                    <a:lumMod val="75000"/>
                    <a:lumOff val="25000"/>
                  </a:schemeClr>
                </a:solidFill>
                <a:latin typeface="メイリオ"/>
                <a:ea typeface="メイリオ"/>
                <a:cs typeface="メイリオ"/>
              </a:rPr>
              <a:t>　</a:t>
            </a:r>
            <a:r>
              <a:rPr lang="ja-JP" altLang="en-US" sz="1100" b="1" dirty="0">
                <a:solidFill>
                  <a:schemeClr val="tx1">
                    <a:lumMod val="75000"/>
                    <a:lumOff val="25000"/>
                  </a:schemeClr>
                </a:solidFill>
                <a:latin typeface="メイリオ"/>
                <a:ea typeface="メイリオ"/>
                <a:cs typeface="メイリオ"/>
              </a:rPr>
              <a:t>株式会社プレスサンプルは、</a:t>
            </a:r>
            <a:r>
              <a:rPr lang="en-US" altLang="ja-JP" sz="1100" b="1" dirty="0">
                <a:solidFill>
                  <a:schemeClr val="tx1">
                    <a:lumMod val="75000"/>
                    <a:lumOff val="25000"/>
                  </a:schemeClr>
                </a:solidFill>
                <a:latin typeface="メイリオ"/>
                <a:ea typeface="メイリオ"/>
                <a:cs typeface="メイリオ"/>
              </a:rPr>
              <a:t>6</a:t>
            </a:r>
            <a:r>
              <a:rPr lang="ja-JP" altLang="en-US" sz="1100" b="1" dirty="0">
                <a:solidFill>
                  <a:schemeClr val="tx1">
                    <a:lumMod val="75000"/>
                    <a:lumOff val="25000"/>
                  </a:schemeClr>
                </a:solidFill>
                <a:latin typeface="メイリオ"/>
                <a:ea typeface="メイリオ"/>
                <a:cs typeface="メイリオ"/>
              </a:rPr>
              <a:t>年間運営してきたコワーキングスペース運営ノウハウを活かし、</a:t>
            </a:r>
            <a:r>
              <a:rPr lang="en-US" altLang="ja-JP" sz="1100" b="1" dirty="0">
                <a:solidFill>
                  <a:schemeClr val="tx1">
                    <a:lumMod val="75000"/>
                    <a:lumOff val="25000"/>
                  </a:schemeClr>
                </a:solidFill>
                <a:latin typeface="メイリオ"/>
                <a:ea typeface="メイリオ"/>
                <a:cs typeface="メイリオ"/>
              </a:rPr>
              <a:t> 2018</a:t>
            </a:r>
            <a:r>
              <a:rPr lang="ja-JP" altLang="en-US" sz="1100" b="1" dirty="0">
                <a:solidFill>
                  <a:schemeClr val="tx1">
                    <a:lumMod val="75000"/>
                    <a:lumOff val="25000"/>
                  </a:schemeClr>
                </a:solidFill>
                <a:latin typeface="メイリオ"/>
                <a:ea typeface="メイリオ"/>
                <a:cs typeface="メイリオ"/>
              </a:rPr>
              <a:t>年</a:t>
            </a:r>
            <a:r>
              <a:rPr lang="en-US" altLang="ja-JP" sz="1100" b="1" dirty="0">
                <a:solidFill>
                  <a:schemeClr val="tx1">
                    <a:lumMod val="75000"/>
                    <a:lumOff val="25000"/>
                  </a:schemeClr>
                </a:solidFill>
                <a:latin typeface="メイリオ"/>
                <a:ea typeface="メイリオ"/>
                <a:cs typeface="メイリオ"/>
              </a:rPr>
              <a:t>6</a:t>
            </a:r>
            <a:r>
              <a:rPr lang="ja-JP" altLang="en-US" sz="1100" b="1" dirty="0">
                <a:solidFill>
                  <a:schemeClr val="tx1">
                    <a:lumMod val="75000"/>
                    <a:lumOff val="25000"/>
                  </a:schemeClr>
                </a:solidFill>
                <a:latin typeface="メイリオ"/>
                <a:ea typeface="メイリオ"/>
                <a:cs typeface="メイリオ"/>
              </a:rPr>
              <a:t>月より、高校生専用のコワーキングスペースの提供を開始しました。</a:t>
            </a:r>
            <a:endParaRPr lang="en-US" altLang="ja-JP" sz="1100" b="1" dirty="0">
              <a:solidFill>
                <a:schemeClr val="tx1">
                  <a:lumMod val="75000"/>
                  <a:lumOff val="25000"/>
                </a:schemeClr>
              </a:solidFill>
              <a:latin typeface="メイリオ"/>
              <a:ea typeface="メイリオ"/>
              <a:cs typeface="メイリオ"/>
            </a:endParaRPr>
          </a:p>
          <a:p>
            <a:pPr algn="just">
              <a:lnSpc>
                <a:spcPct val="150000"/>
              </a:lnSpc>
            </a:pPr>
            <a:endParaRPr lang="en-US" altLang="ja-JP" sz="1100" dirty="0">
              <a:solidFill>
                <a:schemeClr val="tx1">
                  <a:lumMod val="75000"/>
                  <a:lumOff val="25000"/>
                </a:schemeClr>
              </a:solidFill>
              <a:latin typeface="メイリオ"/>
              <a:ea typeface="メイリオ"/>
              <a:cs typeface="メイリオ"/>
            </a:endParaRPr>
          </a:p>
          <a:p>
            <a:pPr algn="just">
              <a:lnSpc>
                <a:spcPct val="150000"/>
              </a:lnSpc>
            </a:pPr>
            <a:r>
              <a:rPr lang="ja-JP" altLang="en-US" sz="1100" dirty="0">
                <a:solidFill>
                  <a:schemeClr val="tx1">
                    <a:lumMod val="75000"/>
                    <a:lumOff val="25000"/>
                  </a:schemeClr>
                </a:solidFill>
                <a:latin typeface="メイリオ"/>
                <a:ea typeface="メイリオ"/>
                <a:cs typeface="メイリオ"/>
              </a:rPr>
              <a:t>　近年、大学生や高校生など若い世代が、ビジネスプランを考えてチャレンジする機会が増えてきました。一方で、実際にチャレンジするとなるとワークスペースの確保、パソコンなどの設備投資、資金調達といった問題が存在します。そこでコワーキングスペース</a:t>
            </a:r>
            <a:r>
              <a:rPr lang="en-US" altLang="ja-JP" sz="1100" dirty="0">
                <a:solidFill>
                  <a:schemeClr val="tx1">
                    <a:lumMod val="75000"/>
                    <a:lumOff val="25000"/>
                  </a:schemeClr>
                </a:solidFill>
                <a:latin typeface="メイリオ"/>
                <a:ea typeface="メイリオ"/>
                <a:cs typeface="メイリオ"/>
              </a:rPr>
              <a:t>『High』</a:t>
            </a:r>
            <a:r>
              <a:rPr lang="ja-JP" altLang="en-US" sz="1100" dirty="0">
                <a:solidFill>
                  <a:schemeClr val="tx1">
                    <a:lumMod val="75000"/>
                    <a:lumOff val="25000"/>
                  </a:schemeClr>
                </a:solidFill>
                <a:latin typeface="メイリオ"/>
                <a:ea typeface="メイリオ"/>
                <a:cs typeface="メイリオ"/>
              </a:rPr>
              <a:t>では、ビジネスプランを持つ高校生に対して</a:t>
            </a:r>
            <a:r>
              <a:rPr lang="en-US" altLang="ja-JP" sz="1100" dirty="0">
                <a:solidFill>
                  <a:schemeClr val="tx1">
                    <a:lumMod val="75000"/>
                    <a:lumOff val="25000"/>
                  </a:schemeClr>
                </a:solidFill>
                <a:latin typeface="メイリオ"/>
                <a:ea typeface="メイリオ"/>
                <a:cs typeface="メイリオ"/>
              </a:rPr>
              <a:t>6</a:t>
            </a:r>
            <a:r>
              <a:rPr lang="ja-JP" altLang="en-US" sz="1100" dirty="0">
                <a:solidFill>
                  <a:schemeClr val="tx1">
                    <a:lumMod val="75000"/>
                    <a:lumOff val="25000"/>
                  </a:schemeClr>
                </a:solidFill>
                <a:latin typeface="メイリオ"/>
                <a:ea typeface="メイリオ"/>
                <a:cs typeface="メイリオ"/>
              </a:rPr>
              <a:t>ヶ月間のワークスペースの無償提供を行うこととしました。事前に面談でビジネスプランをヒアリングし、実現性が見込めるアイデアを持つ高校生及びそのチームに対して、入館パスの発行・パソコン</a:t>
            </a:r>
            <a:r>
              <a:rPr lang="en-US" altLang="ja-JP" sz="1100" dirty="0">
                <a:solidFill>
                  <a:schemeClr val="tx1">
                    <a:lumMod val="75000"/>
                    <a:lumOff val="25000"/>
                  </a:schemeClr>
                </a:solidFill>
                <a:latin typeface="メイリオ"/>
                <a:ea typeface="メイリオ"/>
                <a:cs typeface="メイリオ"/>
              </a:rPr>
              <a:t>1</a:t>
            </a:r>
            <a:r>
              <a:rPr lang="ja-JP" altLang="en-US" sz="1100" dirty="0">
                <a:solidFill>
                  <a:schemeClr val="tx1">
                    <a:lumMod val="75000"/>
                    <a:lumOff val="25000"/>
                  </a:schemeClr>
                </a:solidFill>
                <a:latin typeface="メイリオ"/>
                <a:ea typeface="メイリオ"/>
                <a:cs typeface="メイリオ"/>
              </a:rPr>
              <a:t>台の貸し出し、</a:t>
            </a:r>
            <a:r>
              <a:rPr lang="en-US" altLang="ja-JP" sz="1100" dirty="0">
                <a:solidFill>
                  <a:schemeClr val="tx1">
                    <a:lumMod val="75000"/>
                    <a:lumOff val="25000"/>
                  </a:schemeClr>
                </a:solidFill>
                <a:latin typeface="メイリオ"/>
                <a:ea typeface="メイリオ"/>
                <a:cs typeface="メイリオ"/>
              </a:rPr>
              <a:t>Wi-Fi</a:t>
            </a:r>
            <a:r>
              <a:rPr lang="ja-JP" altLang="en-US" sz="1100" dirty="0">
                <a:solidFill>
                  <a:schemeClr val="tx1">
                    <a:lumMod val="75000"/>
                    <a:lumOff val="25000"/>
                  </a:schemeClr>
                </a:solidFill>
                <a:latin typeface="メイリオ"/>
                <a:ea typeface="メイリオ"/>
                <a:cs typeface="メイリオ"/>
              </a:rPr>
              <a:t>環境の提供、スタートアップ支援を行います。実際に実働すれば、</a:t>
            </a:r>
            <a:r>
              <a:rPr lang="en-US" altLang="ja-JP" sz="1100" dirty="0">
                <a:solidFill>
                  <a:schemeClr val="tx1">
                    <a:lumMod val="75000"/>
                    <a:lumOff val="25000"/>
                  </a:schemeClr>
                </a:solidFill>
                <a:latin typeface="メイリオ"/>
                <a:ea typeface="メイリオ"/>
                <a:cs typeface="メイリオ"/>
              </a:rPr>
              <a:t>6</a:t>
            </a:r>
            <a:r>
              <a:rPr lang="ja-JP" altLang="en-US" sz="1100" dirty="0">
                <a:solidFill>
                  <a:schemeClr val="tx1">
                    <a:lumMod val="75000"/>
                    <a:lumOff val="25000"/>
                  </a:schemeClr>
                </a:solidFill>
                <a:latin typeface="メイリオ"/>
                <a:ea typeface="メイリオ"/>
                <a:cs typeface="メイリオ"/>
              </a:rPr>
              <a:t>ヶ月単位で最大</a:t>
            </a:r>
            <a:r>
              <a:rPr lang="en-US" altLang="ja-JP" sz="1100" dirty="0">
                <a:solidFill>
                  <a:schemeClr val="tx1">
                    <a:lumMod val="75000"/>
                    <a:lumOff val="25000"/>
                  </a:schemeClr>
                </a:solidFill>
                <a:latin typeface="メイリオ"/>
                <a:ea typeface="メイリオ"/>
                <a:cs typeface="メイリオ"/>
              </a:rPr>
              <a:t>2</a:t>
            </a:r>
            <a:r>
              <a:rPr lang="ja-JP" altLang="en-US" sz="1100" dirty="0">
                <a:solidFill>
                  <a:schemeClr val="tx1">
                    <a:lumMod val="75000"/>
                    <a:lumOff val="25000"/>
                  </a:schemeClr>
                </a:solidFill>
                <a:latin typeface="メイリオ"/>
                <a:ea typeface="メイリオ"/>
                <a:cs typeface="メイリオ"/>
              </a:rPr>
              <a:t>年まで無償貸し出しを継続可能。</a:t>
            </a:r>
            <a:r>
              <a:rPr lang="en-US" altLang="ja-JP" sz="1100" dirty="0">
                <a:solidFill>
                  <a:schemeClr val="tx1">
                    <a:lumMod val="75000"/>
                    <a:lumOff val="25000"/>
                  </a:schemeClr>
                </a:solidFill>
                <a:latin typeface="メイリオ"/>
                <a:ea typeface="メイリオ"/>
                <a:cs typeface="メイリオ"/>
              </a:rPr>
              <a:t>5</a:t>
            </a:r>
            <a:r>
              <a:rPr lang="ja-JP" altLang="en-US" sz="1100" dirty="0">
                <a:solidFill>
                  <a:schemeClr val="tx1">
                    <a:lumMod val="75000"/>
                    <a:lumOff val="25000"/>
                  </a:schemeClr>
                </a:solidFill>
                <a:latin typeface="メイリオ"/>
                <a:ea typeface="メイリオ"/>
                <a:cs typeface="メイリオ"/>
              </a:rPr>
              <a:t>月に募集を開始し、現在</a:t>
            </a:r>
            <a:r>
              <a:rPr lang="en-US" altLang="ja-JP" sz="1100" dirty="0">
                <a:solidFill>
                  <a:schemeClr val="tx1">
                    <a:lumMod val="75000"/>
                    <a:lumOff val="25000"/>
                  </a:schemeClr>
                </a:solidFill>
                <a:latin typeface="メイリオ"/>
                <a:ea typeface="メイリオ"/>
                <a:cs typeface="メイリオ"/>
              </a:rPr>
              <a:t>120</a:t>
            </a:r>
            <a:r>
              <a:rPr lang="ja-JP" altLang="en-US" sz="1100" dirty="0">
                <a:solidFill>
                  <a:schemeClr val="tx1">
                    <a:lumMod val="75000"/>
                    <a:lumOff val="25000"/>
                  </a:schemeClr>
                </a:solidFill>
                <a:latin typeface="メイリオ"/>
                <a:ea typeface="メイリオ"/>
                <a:cs typeface="メイリオ"/>
              </a:rPr>
              <a:t>名の面談申し込みを受け付け、</a:t>
            </a:r>
            <a:r>
              <a:rPr lang="en-US" altLang="ja-JP" sz="1100" dirty="0">
                <a:solidFill>
                  <a:schemeClr val="tx1">
                    <a:lumMod val="75000"/>
                    <a:lumOff val="25000"/>
                  </a:schemeClr>
                </a:solidFill>
                <a:latin typeface="メイリオ"/>
                <a:ea typeface="メイリオ"/>
                <a:cs typeface="メイリオ"/>
              </a:rPr>
              <a:t>14</a:t>
            </a:r>
            <a:r>
              <a:rPr lang="ja-JP" altLang="en-US" sz="1100" dirty="0">
                <a:solidFill>
                  <a:schemeClr val="tx1">
                    <a:lumMod val="75000"/>
                    <a:lumOff val="25000"/>
                  </a:schemeClr>
                </a:solidFill>
                <a:latin typeface="メイリオ"/>
                <a:ea typeface="メイリオ"/>
                <a:cs typeface="メイリオ"/>
              </a:rPr>
              <a:t>名（チーム）の高校生に貸し出しを開始しました。今後、全国の拠点</a:t>
            </a:r>
            <a:r>
              <a:rPr lang="en-US" altLang="ja-JP" sz="1100" dirty="0">
                <a:solidFill>
                  <a:schemeClr val="tx1">
                    <a:lumMod val="75000"/>
                    <a:lumOff val="25000"/>
                  </a:schemeClr>
                </a:solidFill>
                <a:latin typeface="メイリオ"/>
                <a:ea typeface="メイリオ"/>
                <a:cs typeface="メイリオ"/>
              </a:rPr>
              <a:t>8</a:t>
            </a:r>
            <a:r>
              <a:rPr lang="ja-JP" altLang="en-US" sz="1100" dirty="0">
                <a:solidFill>
                  <a:schemeClr val="tx1">
                    <a:lumMod val="75000"/>
                    <a:lumOff val="25000"/>
                  </a:schemeClr>
                </a:solidFill>
                <a:latin typeface="メイリオ"/>
                <a:ea typeface="メイリオ"/>
                <a:cs typeface="メイリオ"/>
              </a:rPr>
              <a:t>箇所での同一モデルを展開し、合計</a:t>
            </a:r>
            <a:r>
              <a:rPr lang="en-US" altLang="ja-JP" sz="1100" dirty="0">
                <a:solidFill>
                  <a:schemeClr val="tx1">
                    <a:lumMod val="75000"/>
                    <a:lumOff val="25000"/>
                  </a:schemeClr>
                </a:solidFill>
                <a:latin typeface="メイリオ"/>
                <a:ea typeface="メイリオ"/>
                <a:cs typeface="メイリオ"/>
              </a:rPr>
              <a:t>200</a:t>
            </a:r>
            <a:r>
              <a:rPr lang="ja-JP" altLang="en-US" sz="1100" dirty="0">
                <a:solidFill>
                  <a:schemeClr val="tx1">
                    <a:lumMod val="75000"/>
                    <a:lumOff val="25000"/>
                  </a:schemeClr>
                </a:solidFill>
                <a:latin typeface="メイリオ"/>
                <a:ea typeface="メイリオ"/>
                <a:cs typeface="メイリオ"/>
              </a:rPr>
              <a:t>名の高校生へのチャレンジ支援を目指しています。若手のチャレンジサポートを通じて、地元企業とのコラボ企画の実施、地域の</a:t>
            </a:r>
            <a:r>
              <a:rPr lang="en-US" altLang="ja-JP" sz="1100" dirty="0">
                <a:solidFill>
                  <a:schemeClr val="tx1">
                    <a:lumMod val="75000"/>
                    <a:lumOff val="25000"/>
                  </a:schemeClr>
                </a:solidFill>
                <a:latin typeface="メイリオ"/>
                <a:ea typeface="メイリオ"/>
                <a:cs typeface="メイリオ"/>
              </a:rPr>
              <a:t>PR</a:t>
            </a:r>
            <a:r>
              <a:rPr lang="ja-JP" altLang="en-US" sz="1100" dirty="0">
                <a:solidFill>
                  <a:schemeClr val="tx1">
                    <a:lumMod val="75000"/>
                    <a:lumOff val="25000"/>
                  </a:schemeClr>
                </a:solidFill>
                <a:latin typeface="メイリオ"/>
                <a:ea typeface="メイリオ"/>
                <a:cs typeface="メイリオ"/>
              </a:rPr>
              <a:t>などへと展開し、人材が多様に交わり合う強い土壌づくりへ貢献して参りたいと考えております。お忙しい中とは存じますが、万障繰り合わせの上、ご取材いただけましたら幸いです。</a:t>
            </a:r>
            <a:endParaRPr lang="en-US" altLang="ja-JP" sz="1100" dirty="0">
              <a:solidFill>
                <a:schemeClr val="tx1">
                  <a:lumMod val="75000"/>
                  <a:lumOff val="25000"/>
                </a:schemeClr>
              </a:solidFill>
              <a:latin typeface="メイリオ"/>
              <a:ea typeface="メイリオ"/>
              <a:cs typeface="メイリオ"/>
            </a:endParaRPr>
          </a:p>
        </p:txBody>
      </p:sp>
      <p:sp>
        <p:nvSpPr>
          <p:cNvPr id="5" name="正方形/長方形 4"/>
          <p:cNvSpPr/>
          <p:nvPr/>
        </p:nvSpPr>
        <p:spPr>
          <a:xfrm>
            <a:off x="189707" y="872083"/>
            <a:ext cx="6477000" cy="50436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60909" y="925626"/>
            <a:ext cx="5934638" cy="400110"/>
          </a:xfrm>
          <a:prstGeom prst="rect">
            <a:avLst/>
          </a:prstGeom>
          <a:noFill/>
        </p:spPr>
        <p:txBody>
          <a:bodyPr wrap="none" rtlCol="0" anchor="ctr">
            <a:spAutoFit/>
          </a:bodyPr>
          <a:lstStyle/>
          <a:p>
            <a:pPr algn="ctr"/>
            <a:r>
              <a:rPr lang="ja-JP" altLang="en-US" sz="2000" dirty="0">
                <a:solidFill>
                  <a:srgbClr val="F2F2F2"/>
                </a:solidFill>
                <a:latin typeface="HGP創英角ｺﾞｼｯｸUB"/>
                <a:ea typeface="HGP創英角ｺﾞｼｯｸUB"/>
                <a:cs typeface="HGP創英角ｺﾞｼｯｸUB"/>
              </a:rPr>
              <a:t>関西初の高校生専用コワーキングスペース</a:t>
            </a:r>
            <a:r>
              <a:rPr lang="en-US" altLang="ja-JP" sz="2000" dirty="0">
                <a:solidFill>
                  <a:srgbClr val="F2F2F2"/>
                </a:solidFill>
                <a:latin typeface="HGP創英角ｺﾞｼｯｸUB"/>
                <a:ea typeface="HGP創英角ｺﾞｼｯｸUB"/>
                <a:cs typeface="HGP創英角ｺﾞｼｯｸUB"/>
              </a:rPr>
              <a:t>『High』</a:t>
            </a:r>
            <a:r>
              <a:rPr lang="ja-JP" altLang="en-US" sz="2000" dirty="0">
                <a:solidFill>
                  <a:srgbClr val="F2F2F2"/>
                </a:solidFill>
                <a:latin typeface="HGP創英角ｺﾞｼｯｸUB"/>
                <a:ea typeface="HGP創英角ｺﾞｼｯｸUB"/>
                <a:cs typeface="HGP創英角ｺﾞｼｯｸUB"/>
              </a:rPr>
              <a:t>開設</a:t>
            </a:r>
            <a:endParaRPr lang="ja-JP" altLang="ja-JP" sz="2000" dirty="0">
              <a:solidFill>
                <a:srgbClr val="F2F2F2"/>
              </a:solidFill>
              <a:latin typeface="HGP創英角ｺﾞｼｯｸUB"/>
              <a:ea typeface="HGP創英角ｺﾞｼｯｸUB"/>
              <a:cs typeface="HGP創英角ｺﾞｼｯｸUB"/>
            </a:endParaRPr>
          </a:p>
        </p:txBody>
      </p:sp>
      <p:sp>
        <p:nvSpPr>
          <p:cNvPr id="31" name="テキスト ボックス 30"/>
          <p:cNvSpPr txBox="1"/>
          <p:nvPr/>
        </p:nvSpPr>
        <p:spPr>
          <a:xfrm>
            <a:off x="258924" y="1515744"/>
            <a:ext cx="6340197" cy="395173"/>
          </a:xfrm>
          <a:prstGeom prst="rect">
            <a:avLst/>
          </a:prstGeom>
          <a:noFill/>
        </p:spPr>
        <p:txBody>
          <a:bodyPr wrap="none" rtlCol="0">
            <a:spAutoFit/>
          </a:bodyPr>
          <a:lstStyle/>
          <a:p>
            <a:pPr algn="ctr">
              <a:lnSpc>
                <a:spcPct val="123000"/>
              </a:lnSpc>
            </a:pPr>
            <a:r>
              <a:rPr lang="ja-JP" altLang="en-US" sz="1600" b="1" dirty="0">
                <a:solidFill>
                  <a:schemeClr val="tx1">
                    <a:lumMod val="75000"/>
                    <a:lumOff val="25000"/>
                  </a:schemeClr>
                </a:solidFill>
                <a:latin typeface="メイリオ"/>
                <a:ea typeface="メイリオ"/>
                <a:cs typeface="メイリオ"/>
              </a:rPr>
              <a:t>ワークスペースの無償提供によって高校生のチャレンジを支援する</a:t>
            </a:r>
            <a:endParaRPr kumimoji="1" lang="ja-JP" altLang="en-US" sz="1600" b="1" dirty="0">
              <a:solidFill>
                <a:schemeClr val="tx1">
                  <a:lumMod val="75000"/>
                  <a:lumOff val="25000"/>
                </a:schemeClr>
              </a:solidFill>
              <a:latin typeface="メイリオ"/>
              <a:ea typeface="メイリオ"/>
              <a:cs typeface="メイリオ"/>
            </a:endParaRPr>
          </a:p>
        </p:txBody>
      </p:sp>
      <p:sp>
        <p:nvSpPr>
          <p:cNvPr id="34" name="テキスト ボックス 33"/>
          <p:cNvSpPr txBox="1"/>
          <p:nvPr/>
        </p:nvSpPr>
        <p:spPr>
          <a:xfrm>
            <a:off x="2342756" y="7862004"/>
            <a:ext cx="2185214" cy="276999"/>
          </a:xfrm>
          <a:prstGeom prst="rect">
            <a:avLst/>
          </a:prstGeom>
          <a:noFill/>
        </p:spPr>
        <p:txBody>
          <a:bodyPr wrap="none" rtlCol="0" anchor="ctr">
            <a:spAutoFit/>
          </a:bodyPr>
          <a:lstStyle/>
          <a:p>
            <a:pPr algn="ctr"/>
            <a:r>
              <a:rPr kumimoji="1" lang="ja-JP" altLang="en-US" sz="1200" dirty="0">
                <a:latin typeface="メイリオ"/>
                <a:ea typeface="メイリオ"/>
                <a:cs typeface="メイリオ"/>
              </a:rPr>
              <a:t>本件に関するお問い合わせ先</a:t>
            </a:r>
          </a:p>
        </p:txBody>
      </p:sp>
      <p:sp>
        <p:nvSpPr>
          <p:cNvPr id="18" name="正方形/長方形 17">
            <a:extLst>
              <a:ext uri="{FF2B5EF4-FFF2-40B4-BE49-F238E27FC236}">
                <a16:creationId xmlns:a16="http://schemas.microsoft.com/office/drawing/2014/main" id="{30F37D8E-868F-F341-AE32-269CB9C9BCC4}"/>
              </a:ext>
            </a:extLst>
          </p:cNvPr>
          <p:cNvSpPr/>
          <p:nvPr/>
        </p:nvSpPr>
        <p:spPr>
          <a:xfrm>
            <a:off x="340722" y="8396963"/>
            <a:ext cx="6176556" cy="1061829"/>
          </a:xfrm>
          <a:prstGeom prst="rect">
            <a:avLst/>
          </a:prstGeom>
        </p:spPr>
        <p:txBody>
          <a:bodyPr wrap="square">
            <a:spAutoFit/>
          </a:bodyPr>
          <a:lstStyle/>
          <a:p>
            <a:pPr algn="just">
              <a:lnSpc>
                <a:spcPct val="150000"/>
              </a:lnSpc>
            </a:pPr>
            <a:r>
              <a:rPr lang="ja-JP" altLang="en-US" sz="1050" dirty="0">
                <a:solidFill>
                  <a:schemeClr val="tx1">
                    <a:lumMod val="75000"/>
                    <a:lumOff val="25000"/>
                  </a:schemeClr>
                </a:solidFill>
                <a:latin typeface="メイリオ"/>
                <a:ea typeface="メイリオ"/>
                <a:cs typeface="メイリオ"/>
              </a:rPr>
              <a:t>＜会社概要＞</a:t>
            </a:r>
            <a:r>
              <a:rPr lang="en-US" altLang="ja-JP" sz="1050" dirty="0">
                <a:solidFill>
                  <a:schemeClr val="tx1">
                    <a:lumMod val="75000"/>
                    <a:lumOff val="25000"/>
                  </a:schemeClr>
                </a:solidFill>
                <a:latin typeface="メイリオ"/>
                <a:ea typeface="メイリオ"/>
                <a:cs typeface="メイリオ"/>
              </a:rPr>
              <a:t> </a:t>
            </a:r>
            <a:r>
              <a:rPr lang="ja-JP" altLang="en-US" sz="1050" dirty="0">
                <a:solidFill>
                  <a:schemeClr val="tx1">
                    <a:lumMod val="75000"/>
                    <a:lumOff val="25000"/>
                  </a:schemeClr>
                </a:solidFill>
                <a:latin typeface="メイリオ"/>
                <a:ea typeface="メイリオ"/>
                <a:cs typeface="メイリオ"/>
              </a:rPr>
              <a:t>株式会社プレスサンプル</a:t>
            </a:r>
            <a:r>
              <a:rPr lang="en-US" altLang="ja-JP" sz="1050" dirty="0">
                <a:solidFill>
                  <a:schemeClr val="tx1">
                    <a:lumMod val="75000"/>
                    <a:lumOff val="25000"/>
                  </a:schemeClr>
                </a:solidFill>
                <a:latin typeface="メイリオ"/>
                <a:ea typeface="メイリオ"/>
                <a:cs typeface="メイリオ"/>
              </a:rPr>
              <a:t>  </a:t>
            </a:r>
          </a:p>
          <a:p>
            <a:pPr algn="just">
              <a:lnSpc>
                <a:spcPct val="150000"/>
              </a:lnSpc>
            </a:pPr>
            <a:r>
              <a:rPr lang="ja-JP" altLang="en-US" sz="1050" dirty="0">
                <a:solidFill>
                  <a:schemeClr val="tx1">
                    <a:lumMod val="75000"/>
                    <a:lumOff val="25000"/>
                  </a:schemeClr>
                </a:solidFill>
                <a:latin typeface="メイリオ"/>
                <a:ea typeface="メイリオ"/>
                <a:cs typeface="メイリオ"/>
              </a:rPr>
              <a:t>＜所在地＞　</a:t>
            </a:r>
            <a:r>
              <a:rPr lang="en-US" altLang="ja-JP" sz="1050" dirty="0">
                <a:solidFill>
                  <a:schemeClr val="tx1">
                    <a:lumMod val="75000"/>
                    <a:lumOff val="25000"/>
                  </a:schemeClr>
                </a:solidFill>
                <a:latin typeface="メイリオ"/>
                <a:ea typeface="メイリオ"/>
                <a:cs typeface="メイリオ"/>
              </a:rPr>
              <a:t> </a:t>
            </a:r>
            <a:r>
              <a:rPr lang="ja-JP" altLang="en-US" sz="1050" dirty="0">
                <a:solidFill>
                  <a:schemeClr val="tx1">
                    <a:lumMod val="75000"/>
                    <a:lumOff val="25000"/>
                  </a:schemeClr>
                </a:solidFill>
                <a:latin typeface="メイリオ"/>
                <a:ea typeface="メイリオ"/>
                <a:cs typeface="メイリオ"/>
              </a:rPr>
              <a:t>大阪府大阪市</a:t>
            </a:r>
            <a:r>
              <a:rPr lang="en-US" altLang="ja-JP" sz="1050" dirty="0">
                <a:solidFill>
                  <a:schemeClr val="tx1">
                    <a:lumMod val="75000"/>
                    <a:lumOff val="25000"/>
                  </a:schemeClr>
                </a:solidFill>
                <a:latin typeface="メイリオ"/>
                <a:ea typeface="メイリオ"/>
                <a:cs typeface="メイリオ"/>
              </a:rPr>
              <a:t>…</a:t>
            </a:r>
          </a:p>
          <a:p>
            <a:pPr algn="just">
              <a:lnSpc>
                <a:spcPct val="150000"/>
              </a:lnSpc>
            </a:pPr>
            <a:r>
              <a:rPr lang="ja-JP" altLang="en-US" sz="1050" dirty="0">
                <a:solidFill>
                  <a:schemeClr val="tx1">
                    <a:lumMod val="75000"/>
                    <a:lumOff val="25000"/>
                  </a:schemeClr>
                </a:solidFill>
                <a:latin typeface="メイリオ"/>
                <a:ea typeface="メイリオ"/>
                <a:cs typeface="メイリオ"/>
              </a:rPr>
              <a:t>＜事業内容＞</a:t>
            </a:r>
            <a:r>
              <a:rPr lang="en-US" altLang="ja-JP" sz="1050" dirty="0">
                <a:solidFill>
                  <a:schemeClr val="tx1">
                    <a:lumMod val="75000"/>
                    <a:lumOff val="25000"/>
                  </a:schemeClr>
                </a:solidFill>
                <a:latin typeface="メイリオ"/>
                <a:ea typeface="メイリオ"/>
                <a:cs typeface="メイリオ"/>
              </a:rPr>
              <a:t> </a:t>
            </a:r>
            <a:r>
              <a:rPr lang="ja-JP" altLang="en-US" sz="1050" dirty="0">
                <a:solidFill>
                  <a:schemeClr val="tx1">
                    <a:lumMod val="75000"/>
                    <a:lumOff val="25000"/>
                  </a:schemeClr>
                </a:solidFill>
                <a:latin typeface="メイリオ"/>
                <a:ea typeface="メイリオ"/>
                <a:cs typeface="メイリオ"/>
              </a:rPr>
              <a:t>コワーキングスペース運営事業</a:t>
            </a:r>
            <a:r>
              <a:rPr lang="en-US" altLang="ja-JP" sz="1050" dirty="0">
                <a:solidFill>
                  <a:schemeClr val="tx1">
                    <a:lumMod val="75000"/>
                    <a:lumOff val="25000"/>
                  </a:schemeClr>
                </a:solidFill>
                <a:latin typeface="メイリオ"/>
                <a:ea typeface="メイリオ"/>
                <a:cs typeface="メイリオ"/>
              </a:rPr>
              <a:t> / </a:t>
            </a:r>
            <a:r>
              <a:rPr lang="ja-JP" altLang="en-US" sz="1050" dirty="0">
                <a:solidFill>
                  <a:schemeClr val="tx1">
                    <a:lumMod val="75000"/>
                    <a:lumOff val="25000"/>
                  </a:schemeClr>
                </a:solidFill>
                <a:latin typeface="メイリオ"/>
                <a:ea typeface="メイリオ"/>
                <a:cs typeface="メイリオ"/>
              </a:rPr>
              <a:t>マーケティング支援事業</a:t>
            </a:r>
            <a:r>
              <a:rPr lang="en-US" altLang="ja-JP" sz="1050" dirty="0">
                <a:solidFill>
                  <a:schemeClr val="tx1">
                    <a:lumMod val="75000"/>
                    <a:lumOff val="25000"/>
                  </a:schemeClr>
                </a:solidFill>
                <a:latin typeface="メイリオ"/>
                <a:ea typeface="メイリオ"/>
                <a:cs typeface="メイリオ"/>
              </a:rPr>
              <a:t> / </a:t>
            </a:r>
            <a:r>
              <a:rPr lang="ja-JP" altLang="en-US" sz="1050" dirty="0">
                <a:solidFill>
                  <a:schemeClr val="tx1">
                    <a:lumMod val="75000"/>
                    <a:lumOff val="25000"/>
                  </a:schemeClr>
                </a:solidFill>
                <a:latin typeface="メイリオ"/>
                <a:ea typeface="メイリオ"/>
                <a:cs typeface="メイリオ"/>
              </a:rPr>
              <a:t>スタートアップ支援事業</a:t>
            </a:r>
            <a:endParaRPr lang="en-US" altLang="ja-JP" sz="1050" dirty="0">
              <a:solidFill>
                <a:schemeClr val="tx1">
                  <a:lumMod val="75000"/>
                  <a:lumOff val="25000"/>
                </a:schemeClr>
              </a:solidFill>
              <a:latin typeface="メイリオ"/>
              <a:ea typeface="メイリオ"/>
              <a:cs typeface="メイリオ"/>
            </a:endParaRPr>
          </a:p>
          <a:p>
            <a:pPr algn="just">
              <a:lnSpc>
                <a:spcPct val="150000"/>
              </a:lnSpc>
            </a:pPr>
            <a:r>
              <a:rPr lang="ja-JP" altLang="en-US" sz="1050" dirty="0">
                <a:solidFill>
                  <a:schemeClr val="tx1">
                    <a:lumMod val="75000"/>
                    <a:lumOff val="25000"/>
                  </a:schemeClr>
                </a:solidFill>
                <a:latin typeface="メイリオ"/>
                <a:ea typeface="メイリオ"/>
                <a:cs typeface="メイリオ"/>
              </a:rPr>
              <a:t>＜連絡先＞　</a:t>
            </a:r>
            <a:r>
              <a:rPr lang="en-US" altLang="ja-JP" sz="1050" dirty="0">
                <a:solidFill>
                  <a:schemeClr val="tx1">
                    <a:lumMod val="75000"/>
                    <a:lumOff val="25000"/>
                  </a:schemeClr>
                </a:solidFill>
                <a:latin typeface="メイリオ"/>
                <a:ea typeface="メイリオ"/>
                <a:cs typeface="メイリオ"/>
              </a:rPr>
              <a:t> </a:t>
            </a:r>
            <a:r>
              <a:rPr lang="en-US" altLang="ja-JP" sz="1050" dirty="0" err="1">
                <a:solidFill>
                  <a:schemeClr val="tx1">
                    <a:lumMod val="75000"/>
                    <a:lumOff val="25000"/>
                  </a:schemeClr>
                </a:solidFill>
                <a:latin typeface="メイリオ"/>
                <a:ea typeface="メイリオ"/>
                <a:cs typeface="メイリオ"/>
              </a:rPr>
              <a:t>info@pssample.net</a:t>
            </a:r>
            <a:r>
              <a:rPr lang="en-US" altLang="ja-JP" sz="1050" dirty="0">
                <a:solidFill>
                  <a:schemeClr val="tx1">
                    <a:lumMod val="75000"/>
                    <a:lumOff val="25000"/>
                  </a:schemeClr>
                </a:solidFill>
                <a:latin typeface="メイリオ"/>
                <a:ea typeface="メイリオ"/>
                <a:cs typeface="メイリオ"/>
              </a:rPr>
              <a:t> / 000-000-0000</a:t>
            </a:r>
            <a:r>
              <a:rPr lang="ja-JP" altLang="en-US" sz="1050" dirty="0">
                <a:solidFill>
                  <a:schemeClr val="tx1">
                    <a:lumMod val="75000"/>
                    <a:lumOff val="25000"/>
                  </a:schemeClr>
                </a:solidFill>
                <a:latin typeface="メイリオ"/>
                <a:ea typeface="メイリオ"/>
                <a:cs typeface="メイリオ"/>
              </a:rPr>
              <a:t>（担当：田中）</a:t>
            </a:r>
            <a:endParaRPr lang="en-US" altLang="ja-JP" sz="1050" dirty="0">
              <a:solidFill>
                <a:schemeClr val="tx1">
                  <a:lumMod val="75000"/>
                  <a:lumOff val="25000"/>
                </a:schemeClr>
              </a:solidFill>
              <a:latin typeface="メイリオ"/>
              <a:ea typeface="メイリオ"/>
              <a:cs typeface="メイリオ"/>
            </a:endParaRPr>
          </a:p>
        </p:txBody>
      </p:sp>
      <p:sp>
        <p:nvSpPr>
          <p:cNvPr id="6" name="テキスト ボックス 5">
            <a:extLst>
              <a:ext uri="{FF2B5EF4-FFF2-40B4-BE49-F238E27FC236}">
                <a16:creationId xmlns:a16="http://schemas.microsoft.com/office/drawing/2014/main" id="{0C333923-B60D-504A-B5A7-E4EB97787581}"/>
              </a:ext>
            </a:extLst>
          </p:cNvPr>
          <p:cNvSpPr txBox="1"/>
          <p:nvPr/>
        </p:nvSpPr>
        <p:spPr>
          <a:xfrm>
            <a:off x="188911" y="53326"/>
            <a:ext cx="1370888" cy="769441"/>
          </a:xfrm>
          <a:prstGeom prst="rect">
            <a:avLst/>
          </a:prstGeom>
          <a:noFill/>
        </p:spPr>
        <p:txBody>
          <a:bodyPr wrap="none" rtlCol="0">
            <a:spAutoFit/>
          </a:bodyPr>
          <a:lstStyle/>
          <a:p>
            <a:r>
              <a:rPr kumimoji="1" lang="en-US" altLang="ja-JP" sz="4400" dirty="0" err="1">
                <a:solidFill>
                  <a:schemeClr val="tx1">
                    <a:lumMod val="85000"/>
                    <a:lumOff val="15000"/>
                  </a:schemeClr>
                </a:solidFill>
                <a:latin typeface="Bauhaus 93" pitchFamily="82" charset="0"/>
              </a:rPr>
              <a:t>PS</a:t>
            </a:r>
            <a:r>
              <a:rPr kumimoji="1" lang="en-US" altLang="ja-JP" sz="2800" dirty="0" err="1">
                <a:solidFill>
                  <a:schemeClr val="tx1">
                    <a:lumMod val="85000"/>
                    <a:lumOff val="15000"/>
                  </a:schemeClr>
                </a:solidFill>
                <a:latin typeface="Bauhaus 93" pitchFamily="82" charset="0"/>
              </a:rPr>
              <a:t>.inc</a:t>
            </a:r>
            <a:endParaRPr kumimoji="1" lang="ja-JP" altLang="en-US" sz="4400" dirty="0">
              <a:solidFill>
                <a:schemeClr val="tx1">
                  <a:lumMod val="85000"/>
                  <a:lumOff val="15000"/>
                </a:schemeClr>
              </a:solidFill>
              <a:latin typeface="Bauhaus 93" pitchFamily="82" charset="0"/>
            </a:endParaRPr>
          </a:p>
        </p:txBody>
      </p:sp>
      <p:cxnSp>
        <p:nvCxnSpPr>
          <p:cNvPr id="33" name="直線コネクタ 32"/>
          <p:cNvCxnSpPr/>
          <p:nvPr/>
        </p:nvCxnSpPr>
        <p:spPr>
          <a:xfrm>
            <a:off x="258924" y="8216428"/>
            <a:ext cx="6337770" cy="0"/>
          </a:xfrm>
          <a:prstGeom prst="line">
            <a:avLst/>
          </a:prstGeom>
          <a:ln w="1270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A391B4C9-0D8D-5F41-BB5E-74213CF77D75}"/>
              </a:ext>
            </a:extLst>
          </p:cNvPr>
          <p:cNvCxnSpPr/>
          <p:nvPr/>
        </p:nvCxnSpPr>
        <p:spPr>
          <a:xfrm>
            <a:off x="258924" y="9619130"/>
            <a:ext cx="6337770" cy="0"/>
          </a:xfrm>
          <a:prstGeom prst="line">
            <a:avLst/>
          </a:prstGeom>
          <a:ln w="1270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9" name="角丸四角形 8">
            <a:extLst>
              <a:ext uri="{FF2B5EF4-FFF2-40B4-BE49-F238E27FC236}">
                <a16:creationId xmlns:a16="http://schemas.microsoft.com/office/drawing/2014/main" id="{B97250B0-64C2-DE47-966C-FAC5A34B9B5A}"/>
              </a:ext>
            </a:extLst>
          </p:cNvPr>
          <p:cNvSpPr/>
          <p:nvPr/>
        </p:nvSpPr>
        <p:spPr>
          <a:xfrm>
            <a:off x="258924" y="6419676"/>
            <a:ext cx="6337770" cy="1261598"/>
          </a:xfrm>
          <a:prstGeom prst="roundRect">
            <a:avLst>
              <a:gd name="adj" fmla="val 3124"/>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A4322BB-DB64-ED41-80AF-7258518F808F}"/>
              </a:ext>
            </a:extLst>
          </p:cNvPr>
          <p:cNvSpPr/>
          <p:nvPr/>
        </p:nvSpPr>
        <p:spPr>
          <a:xfrm>
            <a:off x="460909" y="6496477"/>
            <a:ext cx="4875680" cy="1107996"/>
          </a:xfrm>
          <a:prstGeom prst="rect">
            <a:avLst/>
          </a:prstGeom>
        </p:spPr>
        <p:txBody>
          <a:bodyPr wrap="square">
            <a:spAutoFit/>
          </a:bodyPr>
          <a:lstStyle/>
          <a:p>
            <a:pPr algn="just">
              <a:lnSpc>
                <a:spcPct val="150000"/>
              </a:lnSpc>
            </a:pPr>
            <a:r>
              <a:rPr lang="ja-JP" altLang="en-US" sz="1100" dirty="0">
                <a:solidFill>
                  <a:schemeClr val="tx1">
                    <a:lumMod val="75000"/>
                    <a:lumOff val="25000"/>
                  </a:schemeClr>
                </a:solidFill>
                <a:latin typeface="メイリオ"/>
                <a:ea typeface="メイリオ"/>
                <a:cs typeface="メイリオ"/>
              </a:rPr>
              <a:t>＜今回のポイント＞</a:t>
            </a:r>
            <a:endParaRPr lang="en-US" altLang="ja-JP" sz="1100" dirty="0">
              <a:solidFill>
                <a:schemeClr val="tx1">
                  <a:lumMod val="75000"/>
                  <a:lumOff val="25000"/>
                </a:schemeClr>
              </a:solidFill>
              <a:latin typeface="メイリオ"/>
              <a:ea typeface="メイリオ"/>
              <a:cs typeface="メイリオ"/>
            </a:endParaRPr>
          </a:p>
          <a:p>
            <a:pPr algn="just">
              <a:lnSpc>
                <a:spcPct val="150000"/>
              </a:lnSpc>
            </a:pPr>
            <a:r>
              <a:rPr lang="ja-JP" altLang="en-US" sz="1100" dirty="0">
                <a:solidFill>
                  <a:schemeClr val="tx1">
                    <a:lumMod val="75000"/>
                    <a:lumOff val="25000"/>
                  </a:schemeClr>
                </a:solidFill>
                <a:latin typeface="メイリオ"/>
                <a:ea typeface="メイリオ"/>
                <a:cs typeface="メイリオ"/>
              </a:rPr>
              <a:t>❶関西初の高校生専用コワーキングスペース開設</a:t>
            </a:r>
            <a:endParaRPr lang="en-US" altLang="ja-JP" sz="1100" dirty="0">
              <a:solidFill>
                <a:schemeClr val="tx1">
                  <a:lumMod val="75000"/>
                  <a:lumOff val="25000"/>
                </a:schemeClr>
              </a:solidFill>
              <a:latin typeface="メイリオ"/>
              <a:ea typeface="メイリオ"/>
              <a:cs typeface="メイリオ"/>
            </a:endParaRPr>
          </a:p>
          <a:p>
            <a:pPr algn="just">
              <a:lnSpc>
                <a:spcPct val="150000"/>
              </a:lnSpc>
            </a:pPr>
            <a:r>
              <a:rPr lang="ja-JP" altLang="en-US" sz="1100" dirty="0">
                <a:solidFill>
                  <a:schemeClr val="tx1">
                    <a:lumMod val="75000"/>
                    <a:lumOff val="25000"/>
                  </a:schemeClr>
                </a:solidFill>
                <a:latin typeface="メイリオ"/>
                <a:ea typeface="メイリオ"/>
                <a:cs typeface="メイリオ"/>
              </a:rPr>
              <a:t>❷募集開始</a:t>
            </a:r>
            <a:r>
              <a:rPr lang="en-US" altLang="ja-JP" sz="1100" dirty="0">
                <a:solidFill>
                  <a:schemeClr val="tx1">
                    <a:lumMod val="75000"/>
                    <a:lumOff val="25000"/>
                  </a:schemeClr>
                </a:solidFill>
                <a:latin typeface="メイリオ"/>
                <a:ea typeface="メイリオ"/>
                <a:cs typeface="メイリオ"/>
              </a:rPr>
              <a:t>2</a:t>
            </a:r>
            <a:r>
              <a:rPr lang="ja-JP" altLang="en-US" sz="1100" dirty="0">
                <a:solidFill>
                  <a:schemeClr val="tx1">
                    <a:lumMod val="75000"/>
                    <a:lumOff val="25000"/>
                  </a:schemeClr>
                </a:solidFill>
                <a:latin typeface="メイリオ"/>
                <a:ea typeface="メイリオ"/>
                <a:cs typeface="メイリオ"/>
              </a:rPr>
              <a:t>ヶ月で</a:t>
            </a:r>
            <a:r>
              <a:rPr lang="en-US" altLang="ja-JP" sz="1100" dirty="0">
                <a:solidFill>
                  <a:schemeClr val="tx1">
                    <a:lumMod val="75000"/>
                    <a:lumOff val="25000"/>
                  </a:schemeClr>
                </a:solidFill>
                <a:latin typeface="メイリオ"/>
                <a:ea typeface="メイリオ"/>
                <a:cs typeface="メイリオ"/>
              </a:rPr>
              <a:t>120</a:t>
            </a:r>
            <a:r>
              <a:rPr lang="ja-JP" altLang="en-US" sz="1100" dirty="0">
                <a:solidFill>
                  <a:schemeClr val="tx1">
                    <a:lumMod val="75000"/>
                    <a:lumOff val="25000"/>
                  </a:schemeClr>
                </a:solidFill>
                <a:latin typeface="メイリオ"/>
                <a:ea typeface="メイリオ"/>
                <a:cs typeface="メイリオ"/>
              </a:rPr>
              <a:t>名の応募</a:t>
            </a:r>
            <a:endParaRPr lang="en-US" altLang="ja-JP" sz="1100" dirty="0">
              <a:solidFill>
                <a:schemeClr val="tx1">
                  <a:lumMod val="75000"/>
                  <a:lumOff val="25000"/>
                </a:schemeClr>
              </a:solidFill>
              <a:latin typeface="メイリオ"/>
              <a:ea typeface="メイリオ"/>
              <a:cs typeface="メイリオ"/>
            </a:endParaRPr>
          </a:p>
          <a:p>
            <a:pPr algn="just">
              <a:lnSpc>
                <a:spcPct val="150000"/>
              </a:lnSpc>
            </a:pPr>
            <a:r>
              <a:rPr lang="ja-JP" altLang="en-US" sz="1100" dirty="0">
                <a:solidFill>
                  <a:schemeClr val="tx1">
                    <a:lumMod val="75000"/>
                    <a:lumOff val="25000"/>
                  </a:schemeClr>
                </a:solidFill>
                <a:latin typeface="メイリオ"/>
                <a:ea typeface="メイリオ"/>
                <a:cs typeface="メイリオ"/>
              </a:rPr>
              <a:t>❸コンサルティングノウハウを活かしたスタートアップ支援を実施</a:t>
            </a:r>
            <a:endParaRPr lang="en-US" altLang="ja-JP" sz="11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489781825"/>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1166</TotalTime>
  <Words>86</Words>
  <Application>Microsoft Macintosh PowerPoint</Application>
  <PresentationFormat>A4 210 x 297 mm</PresentationFormat>
  <Paragraphs>20</Paragraphs>
  <Slides>1</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vt:i4>
      </vt:variant>
    </vt:vector>
  </HeadingPairs>
  <TitlesOfParts>
    <vt:vector size="11" baseType="lpstr">
      <vt:lpstr>HGP創英角ｺﾞｼｯｸUB</vt:lpstr>
      <vt:lpstr>HGS創英ﾌﾟﾚｾﾞﾝｽEB</vt:lpstr>
      <vt:lpstr>ＭＳ Ｐゴシック</vt:lpstr>
      <vt:lpstr>ＭＳ Ｐ明朝</vt:lpstr>
      <vt:lpstr>メイリオ</vt:lpstr>
      <vt:lpstr>Arial</vt:lpstr>
      <vt:lpstr>Bauhaus 93</vt:lpstr>
      <vt:lpstr>Calibri</vt:lpstr>
      <vt:lpstr>Times New Roman</vt:lpstr>
      <vt:lpstr>ホワイト</vt:lpstr>
      <vt:lpstr>PowerPoint プレゼンテーション</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takumi miyata</dc:creator>
  <cp:lastModifiedBy>宮田 匠</cp:lastModifiedBy>
  <cp:revision>92</cp:revision>
  <dcterms:created xsi:type="dcterms:W3CDTF">2015-02-02T00:39:23Z</dcterms:created>
  <dcterms:modified xsi:type="dcterms:W3CDTF">2018-08-05T17:02:32Z</dcterms:modified>
</cp:coreProperties>
</file>