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8" r:id="rId2"/>
    <p:sldId id="270" r:id="rId3"/>
    <p:sldId id="274" r:id="rId4"/>
    <p:sldId id="271" r:id="rId5"/>
    <p:sldId id="272" r:id="rId6"/>
    <p:sldId id="273" r:id="rId7"/>
    <p:sldId id="275" r:id="rId8"/>
    <p:sldId id="279" r:id="rId9"/>
    <p:sldId id="276" r:id="rId10"/>
    <p:sldId id="277" r:id="rId11"/>
    <p:sldId id="280" r:id="rId12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05F"/>
    <a:srgbClr val="7C60A1"/>
    <a:srgbClr val="A5E8A7"/>
    <a:srgbClr val="3A74A8"/>
    <a:srgbClr val="3556A4"/>
    <a:srgbClr val="3566A1"/>
    <a:srgbClr val="5363A1"/>
    <a:srgbClr val="75F383"/>
    <a:srgbClr val="70F376"/>
    <a:srgbClr val="A5F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50"/>
    <p:restoredTop sz="50000" autoAdjust="0"/>
  </p:normalViewPr>
  <p:slideViewPr>
    <p:cSldViewPr snapToGrid="0" snapToObjects="1">
      <p:cViewPr varScale="1">
        <p:scale>
          <a:sx n="107" d="100"/>
          <a:sy n="107" d="100"/>
        </p:scale>
        <p:origin x="720" y="1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役職区分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AD-EC4A-B43B-CC96BC80C44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AD-EC4A-B43B-CC96BC80C44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AD-EC4A-B43B-CC96BC80C44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AD-EC4A-B43B-CC96BC80C44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AD-EC4A-B43B-CC96BC80C44A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1〜9名</c:v>
                </c:pt>
                <c:pt idx="1">
                  <c:v>10〜49名</c:v>
                </c:pt>
                <c:pt idx="2">
                  <c:v>50〜99名</c:v>
                </c:pt>
                <c:pt idx="3">
                  <c:v>100〜299名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15</c:v>
                </c:pt>
                <c:pt idx="2">
                  <c:v>3</c:v>
                </c:pt>
                <c:pt idx="3">
                  <c:v>7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60-8B49-A0F5-49E25D67999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3E-B544-BA37-8A388DFA7427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3E-B544-BA37-8A388DFA742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3E-B544-BA37-8A388DFA7427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3E-B544-BA37-8A388DFA7427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93E-B544-BA37-8A388DFA7427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IT・広告・マスコミ</c:v>
                </c:pt>
                <c:pt idx="1">
                  <c:v>サービス</c:v>
                </c:pt>
                <c:pt idx="2">
                  <c:v>製造</c:v>
                </c:pt>
                <c:pt idx="3">
                  <c:v>小売・卸売・商社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19</c:v>
                </c:pt>
                <c:pt idx="2">
                  <c:v>9</c:v>
                </c:pt>
                <c:pt idx="3">
                  <c:v>4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62-F943-A4B5-3FCBA11E5AB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職務内容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D12-1A4C-AF20-16585CF7CF4F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D12-1A4C-AF20-16585CF7CF4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D12-1A4C-AF20-16585CF7CF4F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D12-1A4C-AF20-16585CF7CF4F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D12-1A4C-AF20-16585CF7CF4F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営業・販売</c:v>
                </c:pt>
                <c:pt idx="1">
                  <c:v>経営者・役員</c:v>
                </c:pt>
                <c:pt idx="2">
                  <c:v>経営企画</c:v>
                </c:pt>
                <c:pt idx="3">
                  <c:v>マーケティング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11</c:v>
                </c:pt>
                <c:pt idx="2">
                  <c:v>8</c:v>
                </c:pt>
                <c:pt idx="3">
                  <c:v>6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56-1343-A926-18E481ED889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55-2B45-BC3F-2ADBF6DB91EF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55-2B45-BC3F-2ADBF6DB91E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455-2B45-BC3F-2ADBF6DB91EF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455-2B45-BC3F-2ADBF6DB91EF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455-2B45-BC3F-2ADBF6DB91EF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第 1 四半期</c:v>
                </c:pt>
                <c:pt idx="1">
                  <c:v>第 2 四半期</c:v>
                </c:pt>
                <c:pt idx="2">
                  <c:v>第 3 四半期</c:v>
                </c:pt>
                <c:pt idx="3">
                  <c:v>第 4 四半期</c:v>
                </c:pt>
                <c:pt idx="4">
                  <c:v>第 1 四半期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20</c:v>
                </c:pt>
                <c:pt idx="2">
                  <c:v>16</c:v>
                </c:pt>
                <c:pt idx="3">
                  <c:v>10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BF-E84A-A82F-8B8A85D8B2B9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企画書の種類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665-EC43-A089-2898FECB0E6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65-EC43-A089-2898FECB0E6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65-EC43-A089-2898FECB0E6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65-EC43-A089-2898FECB0E6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665-EC43-A089-2898FECB0E6A}"/>
              </c:ext>
            </c:extLst>
          </c:dPt>
          <c:cat>
            <c:strRef>
              <c:f>Sheet1!$A$2:$A$6</c:f>
              <c:strCache>
                <c:ptCount val="5"/>
                <c:pt idx="0">
                  <c:v>事業・経営企画書</c:v>
                </c:pt>
                <c:pt idx="1">
                  <c:v>営業企画書</c:v>
                </c:pt>
                <c:pt idx="2">
                  <c:v>販売促進企画書</c:v>
                </c:pt>
                <c:pt idx="3">
                  <c:v>商品開発企画書</c:v>
                </c:pt>
                <c:pt idx="4">
                  <c:v>その他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</c:v>
                </c:pt>
                <c:pt idx="1">
                  <c:v>27</c:v>
                </c:pt>
                <c:pt idx="2">
                  <c:v>20</c:v>
                </c:pt>
                <c:pt idx="3">
                  <c:v>18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01-2746-A828-F7DA64832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目的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3B-F34B-85C3-5B4A54200F62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3B-F34B-85C3-5B4A54200F6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3B-F34B-85C3-5B4A54200F62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3B-F34B-85C3-5B4A54200F62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9525" cap="flat" cmpd="sng" algn="ctr">
                <a:solidFill>
                  <a:schemeClr val="lt1">
                    <a:shade val="95000"/>
                    <a:satMod val="105000"/>
                  </a:schemeClr>
                </a:solidFill>
                <a:prstDash val="solid"/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63B-F34B-85C3-5B4A54200F62}"/>
              </c:ext>
            </c:extLst>
          </c:dPt>
          <c:cat>
            <c:strRef>
              <c:f>Sheet1!$A$2:$A$6</c:f>
              <c:strCache>
                <c:ptCount val="5"/>
                <c:pt idx="0">
                  <c:v>社内での企画提案</c:v>
                </c:pt>
                <c:pt idx="1">
                  <c:v>外部への企画提案</c:v>
                </c:pt>
                <c:pt idx="2">
                  <c:v>ミーティング資料</c:v>
                </c:pt>
                <c:pt idx="3">
                  <c:v>コンペなどへの応募</c:v>
                </c:pt>
                <c:pt idx="4">
                  <c:v>マニュアル作成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27</c:v>
                </c:pt>
                <c:pt idx="2">
                  <c:v>9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1-5A4D-B011-DB475A41D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1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1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1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1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15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3D301-C6F9-C74F-8C3E-075D52916D4E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59AD1-9662-4547-815C-FF0323669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88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19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5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4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68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69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6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7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81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59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D46D-BC20-A94B-9A20-3F643F0DCB78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C9B3-2668-4944-B1A8-6C89693E9A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6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151DA1-9C2F-1E40-9BCF-32ACFFB62566}"/>
              </a:ext>
            </a:extLst>
          </p:cNvPr>
          <p:cNvSpPr txBox="1"/>
          <p:nvPr/>
        </p:nvSpPr>
        <p:spPr>
          <a:xfrm>
            <a:off x="1483942" y="2712069"/>
            <a:ext cx="6938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ビジネスフレームワーク図鑑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媒体資料テンプレートデータ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2937E-7979-9145-A78D-4B50D939711A}"/>
              </a:ext>
            </a:extLst>
          </p:cNvPr>
          <p:cNvSpPr txBox="1"/>
          <p:nvPr/>
        </p:nvSpPr>
        <p:spPr>
          <a:xfrm>
            <a:off x="2061939" y="3291851"/>
            <a:ext cx="57821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媒体資料のテンプレートです。媒体情報を整理するためのフォーマットの例となります。必要な項目を加えながら、媒体資料を作成してみてください。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28019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お申し込みと広告掲載までのフロー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F3AE7F-FBCB-7242-B9A2-378C9AC2E9B9}"/>
              </a:ext>
            </a:extLst>
          </p:cNvPr>
          <p:cNvSpPr txBox="1"/>
          <p:nvPr/>
        </p:nvSpPr>
        <p:spPr>
          <a:xfrm>
            <a:off x="3110186" y="253313"/>
            <a:ext cx="300595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実際に広告掲載を行うまでの簡単なフローを掲載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68974341-7FE5-3E4A-BD17-0960B0CEC223}"/>
              </a:ext>
            </a:extLst>
          </p:cNvPr>
          <p:cNvSpPr/>
          <p:nvPr/>
        </p:nvSpPr>
        <p:spPr>
          <a:xfrm>
            <a:off x="5964373" y="956654"/>
            <a:ext cx="3387557" cy="525425"/>
          </a:xfrm>
          <a:prstGeom prst="roundRect">
            <a:avLst>
              <a:gd name="adj" fmla="val 133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B16C17-3E94-8448-A581-C73EFF77EEF6}"/>
              </a:ext>
            </a:extLst>
          </p:cNvPr>
          <p:cNvSpPr txBox="1"/>
          <p:nvPr/>
        </p:nvSpPr>
        <p:spPr>
          <a:xfrm>
            <a:off x="7027209" y="1084023"/>
            <a:ext cx="12618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お問い合わせ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14BBC389-3762-5F4E-9288-9717B3D61EA6}"/>
              </a:ext>
            </a:extLst>
          </p:cNvPr>
          <p:cNvSpPr/>
          <p:nvPr/>
        </p:nvSpPr>
        <p:spPr>
          <a:xfrm>
            <a:off x="5964373" y="2526654"/>
            <a:ext cx="3387557" cy="525425"/>
          </a:xfrm>
          <a:prstGeom prst="roundRect">
            <a:avLst>
              <a:gd name="adj" fmla="val 133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645367-12CC-6B46-8A15-70779DA87705}"/>
              </a:ext>
            </a:extLst>
          </p:cNvPr>
          <p:cNvSpPr txBox="1"/>
          <p:nvPr/>
        </p:nvSpPr>
        <p:spPr>
          <a:xfrm>
            <a:off x="7027210" y="2654023"/>
            <a:ext cx="12618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広告内容審査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F1CA3D53-5566-BE4D-A8C6-5D3BC3428F3A}"/>
              </a:ext>
            </a:extLst>
          </p:cNvPr>
          <p:cNvSpPr/>
          <p:nvPr/>
        </p:nvSpPr>
        <p:spPr>
          <a:xfrm>
            <a:off x="5964373" y="3311654"/>
            <a:ext cx="3387557" cy="525425"/>
          </a:xfrm>
          <a:prstGeom prst="roundRect">
            <a:avLst>
              <a:gd name="adj" fmla="val 133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9E5754-9CFC-134D-A05D-55D6B5B44CFC}"/>
              </a:ext>
            </a:extLst>
          </p:cNvPr>
          <p:cNvSpPr txBox="1"/>
          <p:nvPr/>
        </p:nvSpPr>
        <p:spPr>
          <a:xfrm>
            <a:off x="6757905" y="3439023"/>
            <a:ext cx="18004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お申し込み・ご入金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0780CAD8-605B-1440-896C-B78E07BC6B11}"/>
              </a:ext>
            </a:extLst>
          </p:cNvPr>
          <p:cNvSpPr/>
          <p:nvPr/>
        </p:nvSpPr>
        <p:spPr>
          <a:xfrm>
            <a:off x="5964373" y="4096654"/>
            <a:ext cx="3387557" cy="525425"/>
          </a:xfrm>
          <a:prstGeom prst="roundRect">
            <a:avLst>
              <a:gd name="adj" fmla="val 133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D01B05-FEDE-AA4B-8127-BA321602F5C8}"/>
              </a:ext>
            </a:extLst>
          </p:cNvPr>
          <p:cNvSpPr txBox="1"/>
          <p:nvPr/>
        </p:nvSpPr>
        <p:spPr>
          <a:xfrm>
            <a:off x="6668138" y="4224023"/>
            <a:ext cx="198002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広告スケジュール確認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7573B5CD-5757-BF45-A393-28EF759F6914}"/>
              </a:ext>
            </a:extLst>
          </p:cNvPr>
          <p:cNvSpPr/>
          <p:nvPr/>
        </p:nvSpPr>
        <p:spPr>
          <a:xfrm>
            <a:off x="5964373" y="1741654"/>
            <a:ext cx="3387557" cy="525425"/>
          </a:xfrm>
          <a:prstGeom prst="roundRect">
            <a:avLst>
              <a:gd name="adj" fmla="val 133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A0DA59-BE5C-404F-8B41-ACBB930B307B}"/>
              </a:ext>
            </a:extLst>
          </p:cNvPr>
          <p:cNvSpPr txBox="1"/>
          <p:nvPr/>
        </p:nvSpPr>
        <p:spPr>
          <a:xfrm>
            <a:off x="7116977" y="1869023"/>
            <a:ext cx="108234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空き枠確認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441518A5-ED62-C847-A69F-69EEE0C1943B}"/>
              </a:ext>
            </a:extLst>
          </p:cNvPr>
          <p:cNvSpPr/>
          <p:nvPr/>
        </p:nvSpPr>
        <p:spPr>
          <a:xfrm>
            <a:off x="5964373" y="4881654"/>
            <a:ext cx="3387557" cy="525425"/>
          </a:xfrm>
          <a:prstGeom prst="roundRect">
            <a:avLst>
              <a:gd name="adj" fmla="val 133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2E3B26-D87E-4D4E-9864-A252E3B1D207}"/>
              </a:ext>
            </a:extLst>
          </p:cNvPr>
          <p:cNvSpPr txBox="1"/>
          <p:nvPr/>
        </p:nvSpPr>
        <p:spPr>
          <a:xfrm>
            <a:off x="6757910" y="5009023"/>
            <a:ext cx="18004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広告入稿・原稿確認</a:t>
            </a: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CD67A5DC-927C-EE4B-BA3E-4695FD988D88}"/>
              </a:ext>
            </a:extLst>
          </p:cNvPr>
          <p:cNvSpPr/>
          <p:nvPr/>
        </p:nvSpPr>
        <p:spPr>
          <a:xfrm>
            <a:off x="5964373" y="5666653"/>
            <a:ext cx="3387557" cy="525425"/>
          </a:xfrm>
          <a:prstGeom prst="roundRect">
            <a:avLst>
              <a:gd name="adj" fmla="val 133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2E5CCE-80B6-2649-8CCC-5799FA72A602}"/>
              </a:ext>
            </a:extLst>
          </p:cNvPr>
          <p:cNvSpPr txBox="1"/>
          <p:nvPr/>
        </p:nvSpPr>
        <p:spPr>
          <a:xfrm>
            <a:off x="7027211" y="5794022"/>
            <a:ext cx="12618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広告掲載開始</a:t>
            </a:r>
          </a:p>
        </p:txBody>
      </p:sp>
      <p:sp>
        <p:nvSpPr>
          <p:cNvPr id="28" name="二等辺三角形 7">
            <a:extLst>
              <a:ext uri="{FF2B5EF4-FFF2-40B4-BE49-F238E27FC236}">
                <a16:creationId xmlns:a16="http://schemas.microsoft.com/office/drawing/2014/main" id="{D1FD2CC5-E6C5-A04F-BFDA-7CB87B543331}"/>
              </a:ext>
            </a:extLst>
          </p:cNvPr>
          <p:cNvSpPr/>
          <p:nvPr/>
        </p:nvSpPr>
        <p:spPr>
          <a:xfrm flipV="1">
            <a:off x="7370858" y="1548158"/>
            <a:ext cx="574586" cy="127417"/>
          </a:xfrm>
          <a:prstGeom prst="triangle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9" name="二等辺三角形 64">
            <a:extLst>
              <a:ext uri="{FF2B5EF4-FFF2-40B4-BE49-F238E27FC236}">
                <a16:creationId xmlns:a16="http://schemas.microsoft.com/office/drawing/2014/main" id="{50EE7919-2B55-B34F-8BAB-65E77CDDCB90}"/>
              </a:ext>
            </a:extLst>
          </p:cNvPr>
          <p:cNvSpPr/>
          <p:nvPr/>
        </p:nvSpPr>
        <p:spPr>
          <a:xfrm flipV="1">
            <a:off x="7370858" y="2333158"/>
            <a:ext cx="574586" cy="127417"/>
          </a:xfrm>
          <a:prstGeom prst="triangle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0" name="二等辺三角形 65">
            <a:extLst>
              <a:ext uri="{FF2B5EF4-FFF2-40B4-BE49-F238E27FC236}">
                <a16:creationId xmlns:a16="http://schemas.microsoft.com/office/drawing/2014/main" id="{F7848BD7-3BF3-BC4D-A301-88D1CA2A9374}"/>
              </a:ext>
            </a:extLst>
          </p:cNvPr>
          <p:cNvSpPr/>
          <p:nvPr/>
        </p:nvSpPr>
        <p:spPr>
          <a:xfrm flipV="1">
            <a:off x="7370858" y="3118158"/>
            <a:ext cx="574586" cy="127417"/>
          </a:xfrm>
          <a:prstGeom prst="triangle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1" name="二等辺三角形 66">
            <a:extLst>
              <a:ext uri="{FF2B5EF4-FFF2-40B4-BE49-F238E27FC236}">
                <a16:creationId xmlns:a16="http://schemas.microsoft.com/office/drawing/2014/main" id="{ACA98FCA-FFD5-424E-BF86-9078CB3B3567}"/>
              </a:ext>
            </a:extLst>
          </p:cNvPr>
          <p:cNvSpPr/>
          <p:nvPr/>
        </p:nvSpPr>
        <p:spPr>
          <a:xfrm flipV="1">
            <a:off x="7370858" y="3903158"/>
            <a:ext cx="574586" cy="127417"/>
          </a:xfrm>
          <a:prstGeom prst="triangle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2" name="二等辺三角形 67">
            <a:extLst>
              <a:ext uri="{FF2B5EF4-FFF2-40B4-BE49-F238E27FC236}">
                <a16:creationId xmlns:a16="http://schemas.microsoft.com/office/drawing/2014/main" id="{A1C4F3A4-16FF-2E4E-81D5-5CA4B4AF5AB0}"/>
              </a:ext>
            </a:extLst>
          </p:cNvPr>
          <p:cNvSpPr/>
          <p:nvPr/>
        </p:nvSpPr>
        <p:spPr>
          <a:xfrm flipV="1">
            <a:off x="7370858" y="4688158"/>
            <a:ext cx="574586" cy="127417"/>
          </a:xfrm>
          <a:prstGeom prst="triangle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二等辺三角形 68">
            <a:extLst>
              <a:ext uri="{FF2B5EF4-FFF2-40B4-BE49-F238E27FC236}">
                <a16:creationId xmlns:a16="http://schemas.microsoft.com/office/drawing/2014/main" id="{6B383A01-BF0F-674B-9F6E-8DB6209903B6}"/>
              </a:ext>
            </a:extLst>
          </p:cNvPr>
          <p:cNvSpPr/>
          <p:nvPr/>
        </p:nvSpPr>
        <p:spPr>
          <a:xfrm flipV="1">
            <a:off x="7370858" y="5473158"/>
            <a:ext cx="574586" cy="127417"/>
          </a:xfrm>
          <a:prstGeom prst="triangle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796B53A-CDB1-5A4F-A2AB-99359FF01ABB}"/>
              </a:ext>
            </a:extLst>
          </p:cNvPr>
          <p:cNvSpPr txBox="1"/>
          <p:nvPr/>
        </p:nvSpPr>
        <p:spPr>
          <a:xfrm>
            <a:off x="554069" y="910655"/>
            <a:ext cx="285206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１）掲載申し込み・入稿方法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0EDD43C-B62C-B241-8E92-C05F50BD059F}"/>
              </a:ext>
            </a:extLst>
          </p:cNvPr>
          <p:cNvSpPr txBox="1"/>
          <p:nvPr/>
        </p:nvSpPr>
        <p:spPr>
          <a:xfrm>
            <a:off x="564148" y="1282503"/>
            <a:ext cx="5182551" cy="652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Web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フォームからお申し込みください。この段階で、広告の内容を大枠記入していただくことになります。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A6077D-C58F-2A46-97CE-6A7DA73BC012}"/>
              </a:ext>
            </a:extLst>
          </p:cNvPr>
          <p:cNvSpPr txBox="1"/>
          <p:nvPr/>
        </p:nvSpPr>
        <p:spPr>
          <a:xfrm>
            <a:off x="554069" y="2274770"/>
            <a:ext cx="1826141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２）広告掲載可否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1304069-8381-3141-9F4A-B9186B2BCF24}"/>
              </a:ext>
            </a:extLst>
          </p:cNvPr>
          <p:cNvSpPr txBox="1"/>
          <p:nvPr/>
        </p:nvSpPr>
        <p:spPr>
          <a:xfrm>
            <a:off x="564148" y="2646618"/>
            <a:ext cx="5182551" cy="652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お申込みいただいた内容に関して、編集部で内容に関するチェックをさせていただきます。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39B0A88-5466-C541-B55C-9E4F851CE9AB}"/>
              </a:ext>
            </a:extLst>
          </p:cNvPr>
          <p:cNvSpPr txBox="1"/>
          <p:nvPr/>
        </p:nvSpPr>
        <p:spPr>
          <a:xfrm>
            <a:off x="554069" y="5002999"/>
            <a:ext cx="14157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４）掲載報告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D99C33C-8F11-074A-A7C2-BE82B58DE8FA}"/>
              </a:ext>
            </a:extLst>
          </p:cNvPr>
          <p:cNvSpPr txBox="1"/>
          <p:nvPr/>
        </p:nvSpPr>
        <p:spPr>
          <a:xfrm>
            <a:off x="564148" y="5374847"/>
            <a:ext cx="5182551" cy="932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広告の掲載期間に応じて、アクセス数などの掲載報告をさせていただきます。広告掲載終了後には、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PDF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データにて広告掲載報告書をお送りさせていただきます。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C310D3-406E-464C-B6EF-396070777DC0}"/>
              </a:ext>
            </a:extLst>
          </p:cNvPr>
          <p:cNvSpPr txBox="1"/>
          <p:nvPr/>
        </p:nvSpPr>
        <p:spPr>
          <a:xfrm>
            <a:off x="554069" y="3638885"/>
            <a:ext cx="100540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３）掲載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B43F301-AA3B-B145-AF8C-EFBF3B9B65E1}"/>
              </a:ext>
            </a:extLst>
          </p:cNvPr>
          <p:cNvSpPr txBox="1"/>
          <p:nvPr/>
        </p:nvSpPr>
        <p:spPr>
          <a:xfrm>
            <a:off x="564148" y="4010733"/>
            <a:ext cx="5182551" cy="652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Web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サイト上に実際に広告を掲載します。掲載状態をご確認いただき、修正が必要な場合には修正作業を行います。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7758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お問い合わせ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EC63904-2F88-E946-AD5B-0E47A047AE6F}"/>
              </a:ext>
            </a:extLst>
          </p:cNvPr>
          <p:cNvSpPr txBox="1"/>
          <p:nvPr/>
        </p:nvSpPr>
        <p:spPr>
          <a:xfrm>
            <a:off x="1477227" y="3724251"/>
            <a:ext cx="3270756" cy="412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メールでのお問い合わせ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1A78BB5-8A34-2340-8A27-DB5374BCFCF5}"/>
              </a:ext>
            </a:extLst>
          </p:cNvPr>
          <p:cNvSpPr txBox="1"/>
          <p:nvPr/>
        </p:nvSpPr>
        <p:spPr>
          <a:xfrm>
            <a:off x="1566680" y="4206245"/>
            <a:ext cx="3091852" cy="3562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ja-JP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info@baitaisample.com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C5BE2AF-5409-3345-A4A4-1ABF6F5F22C9}"/>
              </a:ext>
            </a:extLst>
          </p:cNvPr>
          <p:cNvSpPr txBox="1"/>
          <p:nvPr/>
        </p:nvSpPr>
        <p:spPr>
          <a:xfrm>
            <a:off x="5158017" y="3724251"/>
            <a:ext cx="3270756" cy="412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お電話でのお問い合わせ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16EE634-A7B1-474C-AD88-81B245F582C8}"/>
              </a:ext>
            </a:extLst>
          </p:cNvPr>
          <p:cNvSpPr txBox="1"/>
          <p:nvPr/>
        </p:nvSpPr>
        <p:spPr>
          <a:xfrm>
            <a:off x="5247470" y="4206245"/>
            <a:ext cx="3091852" cy="3562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0000-00-0000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DEA960-1CC0-F448-AF59-33E8B3195A17}"/>
              </a:ext>
            </a:extLst>
          </p:cNvPr>
          <p:cNvSpPr/>
          <p:nvPr/>
        </p:nvSpPr>
        <p:spPr>
          <a:xfrm>
            <a:off x="907774" y="3160646"/>
            <a:ext cx="8090452" cy="1958009"/>
          </a:xfrm>
          <a:prstGeom prst="rect">
            <a:avLst/>
          </a:prstGeom>
          <a:noFill/>
          <a:ln w="2222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0718FEB-EEC6-374F-AB21-879CF6BEAEC7}"/>
              </a:ext>
            </a:extLst>
          </p:cNvPr>
          <p:cNvSpPr txBox="1"/>
          <p:nvPr/>
        </p:nvSpPr>
        <p:spPr>
          <a:xfrm>
            <a:off x="1281508" y="2124863"/>
            <a:ext cx="725620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広告掲載に関するお問い合わせは下記方法にてご連絡ください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DD3B68E-3901-C942-91CC-CD011416A4CC}"/>
              </a:ext>
            </a:extLst>
          </p:cNvPr>
          <p:cNvSpPr txBox="1"/>
          <p:nvPr/>
        </p:nvSpPr>
        <p:spPr>
          <a:xfrm>
            <a:off x="1281507" y="2496711"/>
            <a:ext cx="7256208" cy="3123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ご不明な点のお問い合わせや広告掲載に関するご相談など、お気軽にご連絡ください。担当：あああ</a:t>
            </a:r>
          </a:p>
        </p:txBody>
      </p:sp>
    </p:spTree>
    <p:extLst>
      <p:ext uri="{BB962C8B-B14F-4D97-AF65-F5344CB8AC3E}">
        <p14:creationId xmlns:p14="http://schemas.microsoft.com/office/powerpoint/2010/main" val="30581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BAA563B-F89B-3444-972F-5311A9204E24}"/>
              </a:ext>
            </a:extLst>
          </p:cNvPr>
          <p:cNvSpPr/>
          <p:nvPr/>
        </p:nvSpPr>
        <p:spPr>
          <a:xfrm>
            <a:off x="5961033" y="890335"/>
            <a:ext cx="3380820" cy="538777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25648F4-9F6B-2546-9435-F7C72392C73C}"/>
              </a:ext>
            </a:extLst>
          </p:cNvPr>
          <p:cNvSpPr/>
          <p:nvPr/>
        </p:nvSpPr>
        <p:spPr>
          <a:xfrm>
            <a:off x="6142090" y="1480493"/>
            <a:ext cx="2163360" cy="44034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3514CEF-55ED-B340-A2B2-13272DB15BD1}"/>
              </a:ext>
            </a:extLst>
          </p:cNvPr>
          <p:cNvSpPr/>
          <p:nvPr/>
        </p:nvSpPr>
        <p:spPr>
          <a:xfrm>
            <a:off x="8479171" y="1480495"/>
            <a:ext cx="647254" cy="24955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0A03B5D-95CF-784E-B3FC-868E3B91245A}"/>
              </a:ext>
            </a:extLst>
          </p:cNvPr>
          <p:cNvSpPr/>
          <p:nvPr/>
        </p:nvSpPr>
        <p:spPr>
          <a:xfrm>
            <a:off x="5961033" y="890335"/>
            <a:ext cx="3380820" cy="4046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媒体概要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CF0A22-A831-5640-A1EE-A7313F43AE0D}"/>
              </a:ext>
            </a:extLst>
          </p:cNvPr>
          <p:cNvSpPr txBox="1"/>
          <p:nvPr/>
        </p:nvSpPr>
        <p:spPr>
          <a:xfrm>
            <a:off x="1263527" y="253313"/>
            <a:ext cx="287771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媒体のコンセプトや運営目的、特徴などを紹介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1625F1-BB0F-5C49-A022-8AFCADDDDAA4}"/>
              </a:ext>
            </a:extLst>
          </p:cNvPr>
          <p:cNvSpPr txBox="1"/>
          <p:nvPr/>
        </p:nvSpPr>
        <p:spPr>
          <a:xfrm>
            <a:off x="554069" y="910655"/>
            <a:ext cx="14157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600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コンセプト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3BA854D-6122-9243-9778-8C6D3F3535F4}"/>
              </a:ext>
            </a:extLst>
          </p:cNvPr>
          <p:cNvSpPr txBox="1"/>
          <p:nvPr/>
        </p:nvSpPr>
        <p:spPr>
          <a:xfrm>
            <a:off x="564148" y="1282503"/>
            <a:ext cx="518255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ここにコンセプトが入ります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64A4A32-B7D4-B24B-861F-B330892799EC}"/>
              </a:ext>
            </a:extLst>
          </p:cNvPr>
          <p:cNvSpPr txBox="1"/>
          <p:nvPr/>
        </p:nvSpPr>
        <p:spPr>
          <a:xfrm>
            <a:off x="554069" y="2032461"/>
            <a:ext cx="141577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600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ミッション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530457-76FF-3B4C-9EC7-F3C2ACE52088}"/>
              </a:ext>
            </a:extLst>
          </p:cNvPr>
          <p:cNvSpPr txBox="1"/>
          <p:nvPr/>
        </p:nvSpPr>
        <p:spPr>
          <a:xfrm>
            <a:off x="564148" y="2404309"/>
            <a:ext cx="5182551" cy="916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ここにメディアの目指すミッション、ありたい姿、目標などが入ります。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ここにメディアの目指すミッション、ありたい姿、目標などが入ります。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02A005-B3FC-C045-88EC-452F6ECB8101}"/>
              </a:ext>
            </a:extLst>
          </p:cNvPr>
          <p:cNvSpPr txBox="1"/>
          <p:nvPr/>
        </p:nvSpPr>
        <p:spPr>
          <a:xfrm>
            <a:off x="554069" y="3637476"/>
            <a:ext cx="3005951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ja-JP" sz="1600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●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運営状況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（仮の数値を入れています。）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76B67F-48D4-4142-9145-89D02037EB2E}"/>
              </a:ext>
            </a:extLst>
          </p:cNvPr>
          <p:cNvSpPr txBox="1"/>
          <p:nvPr/>
        </p:nvSpPr>
        <p:spPr>
          <a:xfrm>
            <a:off x="564148" y="4064886"/>
            <a:ext cx="1402722" cy="31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月間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PV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2D1359-0DE0-3142-8732-DC02C2705D0D}"/>
              </a:ext>
            </a:extLst>
          </p:cNvPr>
          <p:cNvSpPr txBox="1"/>
          <p:nvPr/>
        </p:nvSpPr>
        <p:spPr>
          <a:xfrm>
            <a:off x="554068" y="4537399"/>
            <a:ext cx="1402722" cy="31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月間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UU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E1E0A1D-98D3-6E4F-A9C7-EB3E8E1EDF87}"/>
              </a:ext>
            </a:extLst>
          </p:cNvPr>
          <p:cNvSpPr txBox="1"/>
          <p:nvPr/>
        </p:nvSpPr>
        <p:spPr>
          <a:xfrm>
            <a:off x="554068" y="5009912"/>
            <a:ext cx="1402722" cy="31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会員数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05EE4C3-388E-D444-BF6C-8F83EB4AC27A}"/>
              </a:ext>
            </a:extLst>
          </p:cNvPr>
          <p:cNvSpPr txBox="1"/>
          <p:nvPr/>
        </p:nvSpPr>
        <p:spPr>
          <a:xfrm>
            <a:off x="564148" y="5482425"/>
            <a:ext cx="1402722" cy="31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イベント開催数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58E07C-BB40-A748-8A62-F1AF6D9C58B3}"/>
              </a:ext>
            </a:extLst>
          </p:cNvPr>
          <p:cNvSpPr txBox="1"/>
          <p:nvPr/>
        </p:nvSpPr>
        <p:spPr>
          <a:xfrm>
            <a:off x="564148" y="5954940"/>
            <a:ext cx="1402722" cy="318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集客数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319C6D-6C63-DA4E-8B5A-0DBCA0E80536}"/>
              </a:ext>
            </a:extLst>
          </p:cNvPr>
          <p:cNvSpPr txBox="1"/>
          <p:nvPr/>
        </p:nvSpPr>
        <p:spPr>
          <a:xfrm>
            <a:off x="2070207" y="4064886"/>
            <a:ext cx="3676491" cy="318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1,000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万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PV /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BD6A9DF-ADB3-6C4C-A5D5-CF80102A67FF}"/>
              </a:ext>
            </a:extLst>
          </p:cNvPr>
          <p:cNvSpPr txBox="1"/>
          <p:nvPr/>
        </p:nvSpPr>
        <p:spPr>
          <a:xfrm>
            <a:off x="2070207" y="4537399"/>
            <a:ext cx="3676491" cy="318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100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万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UU /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3B1564-15B5-C64B-B17A-6DCAD2E74838}"/>
              </a:ext>
            </a:extLst>
          </p:cNvPr>
          <p:cNvSpPr txBox="1"/>
          <p:nvPr/>
        </p:nvSpPr>
        <p:spPr>
          <a:xfrm>
            <a:off x="2070207" y="5009912"/>
            <a:ext cx="3676491" cy="318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20,000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人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※2017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年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月現在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3AE3B66-3126-4049-8193-347DAA01018E}"/>
              </a:ext>
            </a:extLst>
          </p:cNvPr>
          <p:cNvSpPr txBox="1"/>
          <p:nvPr/>
        </p:nvSpPr>
        <p:spPr>
          <a:xfrm>
            <a:off x="2070208" y="5477444"/>
            <a:ext cx="3676491" cy="318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月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回のアナログイベント開催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年間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24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本実施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DED313F-4453-8949-AC4D-B4E181C96214}"/>
              </a:ext>
            </a:extLst>
          </p:cNvPr>
          <p:cNvSpPr txBox="1"/>
          <p:nvPr/>
        </p:nvSpPr>
        <p:spPr>
          <a:xfrm>
            <a:off x="2070208" y="5954940"/>
            <a:ext cx="3676491" cy="318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平均集客人数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30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人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年間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800</a:t>
            </a:r>
            <a:r>
              <a: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名の集客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5E230E-7E86-8549-A54A-E7D51F8F0F3B}"/>
              </a:ext>
            </a:extLst>
          </p:cNvPr>
          <p:cNvSpPr/>
          <p:nvPr/>
        </p:nvSpPr>
        <p:spPr>
          <a:xfrm>
            <a:off x="6294490" y="1632893"/>
            <a:ext cx="1853222" cy="932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A750A8-3221-8E40-8891-C2B0C6C3615E}"/>
              </a:ext>
            </a:extLst>
          </p:cNvPr>
          <p:cNvSpPr/>
          <p:nvPr/>
        </p:nvSpPr>
        <p:spPr>
          <a:xfrm>
            <a:off x="6294490" y="2650527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A21AEC4-D3EB-8A4B-BDCF-8C1FC79AA31C}"/>
              </a:ext>
            </a:extLst>
          </p:cNvPr>
          <p:cNvSpPr/>
          <p:nvPr/>
        </p:nvSpPr>
        <p:spPr>
          <a:xfrm>
            <a:off x="7281381" y="2650527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EEB88E8-9A3A-DE4A-B323-78405C29FC17}"/>
              </a:ext>
            </a:extLst>
          </p:cNvPr>
          <p:cNvSpPr/>
          <p:nvPr/>
        </p:nvSpPr>
        <p:spPr>
          <a:xfrm>
            <a:off x="6294490" y="3241072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888B44-30E7-6F4A-A229-5C780CD85F25}"/>
              </a:ext>
            </a:extLst>
          </p:cNvPr>
          <p:cNvSpPr/>
          <p:nvPr/>
        </p:nvSpPr>
        <p:spPr>
          <a:xfrm>
            <a:off x="7281381" y="3241072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66FF48D-BBC4-CB44-8147-0753A02CFBF6}"/>
              </a:ext>
            </a:extLst>
          </p:cNvPr>
          <p:cNvSpPr/>
          <p:nvPr/>
        </p:nvSpPr>
        <p:spPr>
          <a:xfrm>
            <a:off x="6294490" y="3831617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D0E41ED-B67D-5B4C-B36D-A92F4A1BC7D0}"/>
              </a:ext>
            </a:extLst>
          </p:cNvPr>
          <p:cNvSpPr/>
          <p:nvPr/>
        </p:nvSpPr>
        <p:spPr>
          <a:xfrm>
            <a:off x="7281381" y="3831617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6047F89-6182-6741-9B9E-23EF507EBDAF}"/>
              </a:ext>
            </a:extLst>
          </p:cNvPr>
          <p:cNvSpPr/>
          <p:nvPr/>
        </p:nvSpPr>
        <p:spPr>
          <a:xfrm>
            <a:off x="6294490" y="4422162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883E47C-8811-CC4B-AACF-9302C0276C09}"/>
              </a:ext>
            </a:extLst>
          </p:cNvPr>
          <p:cNvSpPr/>
          <p:nvPr/>
        </p:nvSpPr>
        <p:spPr>
          <a:xfrm>
            <a:off x="7281381" y="4422162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88AB4A-C82D-B94C-8D81-FA5EC312232C}"/>
              </a:ext>
            </a:extLst>
          </p:cNvPr>
          <p:cNvSpPr/>
          <p:nvPr/>
        </p:nvSpPr>
        <p:spPr>
          <a:xfrm>
            <a:off x="6294490" y="5012705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A5D7790-573F-6B40-B4E9-C29DE6354932}"/>
              </a:ext>
            </a:extLst>
          </p:cNvPr>
          <p:cNvSpPr/>
          <p:nvPr/>
        </p:nvSpPr>
        <p:spPr>
          <a:xfrm>
            <a:off x="7281381" y="5012705"/>
            <a:ext cx="866331" cy="505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ED63467-D1FF-DA44-A9D1-F6A3665CE607}"/>
              </a:ext>
            </a:extLst>
          </p:cNvPr>
          <p:cNvSpPr/>
          <p:nvPr/>
        </p:nvSpPr>
        <p:spPr>
          <a:xfrm>
            <a:off x="6787935" y="5619363"/>
            <a:ext cx="866331" cy="1679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43D7DEA-9172-2C49-93FF-5F7523830299}"/>
              </a:ext>
            </a:extLst>
          </p:cNvPr>
          <p:cNvSpPr txBox="1"/>
          <p:nvPr/>
        </p:nvSpPr>
        <p:spPr>
          <a:xfrm>
            <a:off x="6220927" y="597055"/>
            <a:ext cx="25790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サイトイメージやブランドイメージ</a:t>
            </a:r>
            <a:r>
              <a:rPr kumimoji="1"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などを掲載</a:t>
            </a:r>
          </a:p>
        </p:txBody>
      </p:sp>
    </p:spTree>
    <p:extLst>
      <p:ext uri="{BB962C8B-B14F-4D97-AF65-F5344CB8AC3E}">
        <p14:creationId xmlns:p14="http://schemas.microsoft.com/office/powerpoint/2010/main" val="186126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媒体情報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082A516-7B9D-5949-BA46-386C138C44EC}"/>
              </a:ext>
            </a:extLst>
          </p:cNvPr>
          <p:cNvSpPr txBox="1"/>
          <p:nvPr/>
        </p:nvSpPr>
        <p:spPr>
          <a:xfrm>
            <a:off x="1571304" y="253313"/>
            <a:ext cx="351891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媒体の成長（将来性）を訴求できるユーザーの伸び率など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3D02E7B-6682-9648-8CE7-EEFE36C407AB}"/>
              </a:ext>
            </a:extLst>
          </p:cNvPr>
          <p:cNvCxnSpPr>
            <a:cxnSpLocks/>
          </p:cNvCxnSpPr>
          <p:nvPr/>
        </p:nvCxnSpPr>
        <p:spPr>
          <a:xfrm>
            <a:off x="895404" y="5669053"/>
            <a:ext cx="8294094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2A6612F-646B-0541-9E16-FF07760B9144}"/>
              </a:ext>
            </a:extLst>
          </p:cNvPr>
          <p:cNvCxnSpPr>
            <a:cxnSpLocks/>
          </p:cNvCxnSpPr>
          <p:nvPr/>
        </p:nvCxnSpPr>
        <p:spPr>
          <a:xfrm>
            <a:off x="895404" y="4972208"/>
            <a:ext cx="8294094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67FBF55-E4D5-FD43-806D-AE883E964BB0}"/>
              </a:ext>
            </a:extLst>
          </p:cNvPr>
          <p:cNvCxnSpPr>
            <a:cxnSpLocks/>
          </p:cNvCxnSpPr>
          <p:nvPr/>
        </p:nvCxnSpPr>
        <p:spPr>
          <a:xfrm>
            <a:off x="895404" y="4275365"/>
            <a:ext cx="8294094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DCFA182-B19B-C845-8A58-B85806AA2362}"/>
              </a:ext>
            </a:extLst>
          </p:cNvPr>
          <p:cNvCxnSpPr>
            <a:cxnSpLocks/>
          </p:cNvCxnSpPr>
          <p:nvPr/>
        </p:nvCxnSpPr>
        <p:spPr>
          <a:xfrm>
            <a:off x="895404" y="3578522"/>
            <a:ext cx="8294094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8EFD8CC-3ECF-704D-AF37-1BC964AE4E29}"/>
              </a:ext>
            </a:extLst>
          </p:cNvPr>
          <p:cNvCxnSpPr>
            <a:cxnSpLocks/>
          </p:cNvCxnSpPr>
          <p:nvPr/>
        </p:nvCxnSpPr>
        <p:spPr>
          <a:xfrm>
            <a:off x="895404" y="2881679"/>
            <a:ext cx="8294094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47E3026-49C1-1E4D-9C58-D2EA73EA779E}"/>
              </a:ext>
            </a:extLst>
          </p:cNvPr>
          <p:cNvCxnSpPr>
            <a:cxnSpLocks/>
          </p:cNvCxnSpPr>
          <p:nvPr/>
        </p:nvCxnSpPr>
        <p:spPr>
          <a:xfrm>
            <a:off x="895404" y="2184836"/>
            <a:ext cx="8294094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32EB16B-6A5E-0245-8193-7E00734042AF}"/>
              </a:ext>
            </a:extLst>
          </p:cNvPr>
          <p:cNvCxnSpPr>
            <a:cxnSpLocks/>
          </p:cNvCxnSpPr>
          <p:nvPr/>
        </p:nvCxnSpPr>
        <p:spPr>
          <a:xfrm>
            <a:off x="895404" y="1487993"/>
            <a:ext cx="8294094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EA8821B-85CC-1742-873B-C59F206DDCC2}"/>
              </a:ext>
            </a:extLst>
          </p:cNvPr>
          <p:cNvSpPr txBox="1"/>
          <p:nvPr/>
        </p:nvSpPr>
        <p:spPr>
          <a:xfrm>
            <a:off x="4488457" y="1002322"/>
            <a:ext cx="110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会員</a:t>
            </a:r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数の推移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6F198F-FE4F-E840-A51E-37B2D8A00660}"/>
              </a:ext>
            </a:extLst>
          </p:cNvPr>
          <p:cNvSpPr/>
          <p:nvPr/>
        </p:nvSpPr>
        <p:spPr>
          <a:xfrm>
            <a:off x="8317241" y="2044490"/>
            <a:ext cx="487017" cy="3624563"/>
          </a:xfrm>
          <a:prstGeom prst="rect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24D2A40-F7CC-1743-ADB7-CCCFDA1CAB95}"/>
              </a:ext>
            </a:extLst>
          </p:cNvPr>
          <p:cNvSpPr txBox="1"/>
          <p:nvPr/>
        </p:nvSpPr>
        <p:spPr>
          <a:xfrm>
            <a:off x="8205524" y="5757669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2017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8221866-0069-0848-8FE7-43DEFCBFC759}"/>
              </a:ext>
            </a:extLst>
          </p:cNvPr>
          <p:cNvSpPr txBox="1"/>
          <p:nvPr/>
        </p:nvSpPr>
        <p:spPr>
          <a:xfrm>
            <a:off x="8227167" y="1797485"/>
            <a:ext cx="66717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21,010</a:t>
            </a:r>
            <a:r>
              <a:rPr kumimoji="1"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A5037C95-903E-7D43-B5FC-D75B909076B6}"/>
              </a:ext>
            </a:extLst>
          </p:cNvPr>
          <p:cNvSpPr/>
          <p:nvPr/>
        </p:nvSpPr>
        <p:spPr>
          <a:xfrm>
            <a:off x="6937750" y="3667138"/>
            <a:ext cx="487017" cy="2001915"/>
          </a:xfrm>
          <a:prstGeom prst="rect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72954A8-EBEA-A44B-B433-2ECF0450E39A}"/>
              </a:ext>
            </a:extLst>
          </p:cNvPr>
          <p:cNvSpPr txBox="1"/>
          <p:nvPr/>
        </p:nvSpPr>
        <p:spPr>
          <a:xfrm>
            <a:off x="6826033" y="5757669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2017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3DD0D8C-7C95-AB44-AAE1-B9E6DAD05289}"/>
              </a:ext>
            </a:extLst>
          </p:cNvPr>
          <p:cNvSpPr txBox="1"/>
          <p:nvPr/>
        </p:nvSpPr>
        <p:spPr>
          <a:xfrm>
            <a:off x="6847676" y="3348820"/>
            <a:ext cx="66717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14,805</a:t>
            </a:r>
            <a:r>
              <a:rPr kumimoji="1"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8CF65C06-4290-F947-9960-60920B0FAF70}"/>
              </a:ext>
            </a:extLst>
          </p:cNvPr>
          <p:cNvSpPr/>
          <p:nvPr/>
        </p:nvSpPr>
        <p:spPr>
          <a:xfrm>
            <a:off x="5558260" y="4551284"/>
            <a:ext cx="487017" cy="1117769"/>
          </a:xfrm>
          <a:prstGeom prst="rect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A041E6A4-10C6-6B4E-ACA4-F11B4D882AC9}"/>
              </a:ext>
            </a:extLst>
          </p:cNvPr>
          <p:cNvSpPr txBox="1"/>
          <p:nvPr/>
        </p:nvSpPr>
        <p:spPr>
          <a:xfrm>
            <a:off x="5446543" y="5757669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2017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BE389EC-316D-5740-8DFE-B699B1BF9ED4}"/>
              </a:ext>
            </a:extLst>
          </p:cNvPr>
          <p:cNvSpPr txBox="1"/>
          <p:nvPr/>
        </p:nvSpPr>
        <p:spPr>
          <a:xfrm>
            <a:off x="5502650" y="4306859"/>
            <a:ext cx="598241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8,050</a:t>
            </a:r>
            <a:r>
              <a:rPr kumimoji="1"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893C032-6F0A-CB46-A672-7C41E8DBB0AB}"/>
              </a:ext>
            </a:extLst>
          </p:cNvPr>
          <p:cNvSpPr/>
          <p:nvPr/>
        </p:nvSpPr>
        <p:spPr>
          <a:xfrm>
            <a:off x="4178770" y="4883593"/>
            <a:ext cx="487017" cy="785460"/>
          </a:xfrm>
          <a:prstGeom prst="rect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369F4E4-6CDF-AE41-83DC-574BD107C52B}"/>
              </a:ext>
            </a:extLst>
          </p:cNvPr>
          <p:cNvSpPr txBox="1"/>
          <p:nvPr/>
        </p:nvSpPr>
        <p:spPr>
          <a:xfrm>
            <a:off x="4034993" y="5757669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2016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12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6AB4FBD-E4D1-5D44-A98D-184F91BDCD4B}"/>
              </a:ext>
            </a:extLst>
          </p:cNvPr>
          <p:cNvSpPr txBox="1"/>
          <p:nvPr/>
        </p:nvSpPr>
        <p:spPr>
          <a:xfrm>
            <a:off x="4123160" y="4639534"/>
            <a:ext cx="598241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6,204</a:t>
            </a:r>
            <a:r>
              <a:rPr kumimoji="1"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AD1C26C6-656E-EE4A-9C77-DE961A23B190}"/>
              </a:ext>
            </a:extLst>
          </p:cNvPr>
          <p:cNvSpPr/>
          <p:nvPr/>
        </p:nvSpPr>
        <p:spPr>
          <a:xfrm>
            <a:off x="2799280" y="5060824"/>
            <a:ext cx="487017" cy="608229"/>
          </a:xfrm>
          <a:prstGeom prst="rect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EF33FF-C72D-9845-AF45-C55DF8C31EFE}"/>
              </a:ext>
            </a:extLst>
          </p:cNvPr>
          <p:cNvSpPr txBox="1"/>
          <p:nvPr/>
        </p:nvSpPr>
        <p:spPr>
          <a:xfrm>
            <a:off x="2655503" y="5757669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2016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11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D892B31-3533-7040-85D8-B32818B6D195}"/>
              </a:ext>
            </a:extLst>
          </p:cNvPr>
          <p:cNvSpPr txBox="1"/>
          <p:nvPr/>
        </p:nvSpPr>
        <p:spPr>
          <a:xfrm>
            <a:off x="2743670" y="4730495"/>
            <a:ext cx="598241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4,689</a:t>
            </a:r>
            <a:r>
              <a:rPr kumimoji="1"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27603230-C3B4-F44F-A83F-CCD1CEBE12C7}"/>
              </a:ext>
            </a:extLst>
          </p:cNvPr>
          <p:cNvSpPr/>
          <p:nvPr/>
        </p:nvSpPr>
        <p:spPr>
          <a:xfrm>
            <a:off x="1419790" y="5247861"/>
            <a:ext cx="487017" cy="421192"/>
          </a:xfrm>
          <a:prstGeom prst="rect">
            <a:avLst/>
          </a:prstGeom>
          <a:solidFill>
            <a:srgbClr val="E880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1DC8C9A6-5C4A-6B45-B480-EF0E92A91119}"/>
              </a:ext>
            </a:extLst>
          </p:cNvPr>
          <p:cNvSpPr txBox="1"/>
          <p:nvPr/>
        </p:nvSpPr>
        <p:spPr>
          <a:xfrm>
            <a:off x="1276013" y="5757669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2016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年</a:t>
            </a:r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10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月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DF8554AA-50C4-B647-92FA-8776D2D61661}"/>
              </a:ext>
            </a:extLst>
          </p:cNvPr>
          <p:cNvSpPr txBox="1"/>
          <p:nvPr/>
        </p:nvSpPr>
        <p:spPr>
          <a:xfrm>
            <a:off x="592113" y="5561329"/>
            <a:ext cx="253596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0</a:t>
            </a:r>
            <a:endParaRPr kumimoji="1"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0EA3804C-F1CC-C24C-8A24-26F066A45E15}"/>
              </a:ext>
            </a:extLst>
          </p:cNvPr>
          <p:cNvSpPr txBox="1"/>
          <p:nvPr/>
        </p:nvSpPr>
        <p:spPr>
          <a:xfrm>
            <a:off x="350059" y="4865853"/>
            <a:ext cx="495650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5,000</a:t>
            </a:r>
            <a:endParaRPr kumimoji="1"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8241297-F588-744F-B6D5-7DA60E943DB8}"/>
              </a:ext>
            </a:extLst>
          </p:cNvPr>
          <p:cNvSpPr txBox="1"/>
          <p:nvPr/>
        </p:nvSpPr>
        <p:spPr>
          <a:xfrm>
            <a:off x="281131" y="4165696"/>
            <a:ext cx="564578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10,000</a:t>
            </a:r>
            <a:endParaRPr kumimoji="1"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CBBE426C-16A5-5644-BB89-4DF24F1A1BE7}"/>
              </a:ext>
            </a:extLst>
          </p:cNvPr>
          <p:cNvSpPr txBox="1"/>
          <p:nvPr/>
        </p:nvSpPr>
        <p:spPr>
          <a:xfrm>
            <a:off x="281131" y="3465539"/>
            <a:ext cx="564578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15,000</a:t>
            </a:r>
            <a:endParaRPr kumimoji="1"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96CAADA4-F8BD-0247-8553-DB9F5D36A2FD}"/>
              </a:ext>
            </a:extLst>
          </p:cNvPr>
          <p:cNvSpPr txBox="1"/>
          <p:nvPr/>
        </p:nvSpPr>
        <p:spPr>
          <a:xfrm>
            <a:off x="281131" y="2770061"/>
            <a:ext cx="564578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20,000</a:t>
            </a:r>
            <a:endParaRPr kumimoji="1"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7427FEA-F13C-2E41-9FB1-3E6904BB1707}"/>
              </a:ext>
            </a:extLst>
          </p:cNvPr>
          <p:cNvSpPr txBox="1"/>
          <p:nvPr/>
        </p:nvSpPr>
        <p:spPr>
          <a:xfrm>
            <a:off x="281131" y="2074583"/>
            <a:ext cx="564578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25,000</a:t>
            </a:r>
            <a:endParaRPr kumimoji="1"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4036244F-6E1D-FA44-A7FF-A7A86C263E78}"/>
              </a:ext>
            </a:extLst>
          </p:cNvPr>
          <p:cNvSpPr txBox="1"/>
          <p:nvPr/>
        </p:nvSpPr>
        <p:spPr>
          <a:xfrm>
            <a:off x="281131" y="1383483"/>
            <a:ext cx="564578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30,000</a:t>
            </a:r>
            <a:endParaRPr kumimoji="1" lang="ja-JP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385348F-D8F0-9C44-9810-60D6F7F23014}"/>
              </a:ext>
            </a:extLst>
          </p:cNvPr>
          <p:cNvCxnSpPr>
            <a:cxnSpLocks/>
          </p:cNvCxnSpPr>
          <p:nvPr/>
        </p:nvCxnSpPr>
        <p:spPr>
          <a:xfrm flipV="1">
            <a:off x="895404" y="1296772"/>
            <a:ext cx="0" cy="4372279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C901521F-1329-744B-8FA2-3CAD496EE4A9}"/>
              </a:ext>
            </a:extLst>
          </p:cNvPr>
          <p:cNvSpPr txBox="1"/>
          <p:nvPr/>
        </p:nvSpPr>
        <p:spPr>
          <a:xfrm>
            <a:off x="1364531" y="5022324"/>
            <a:ext cx="598241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2,5</a:t>
            </a:r>
            <a:r>
              <a:rPr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73</a:t>
            </a:r>
            <a:r>
              <a:rPr kumimoji="1" lang="ja-JP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230191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ユーザー特性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3CC0FED8-67DB-6943-BF11-B29C24594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625062"/>
              </p:ext>
            </p:extLst>
          </p:nvPr>
        </p:nvGraphicFramePr>
        <p:xfrm>
          <a:off x="554070" y="735586"/>
          <a:ext cx="2749268" cy="247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AAA82D-E965-0A41-AB53-A38390FB918F}"/>
              </a:ext>
            </a:extLst>
          </p:cNvPr>
          <p:cNvSpPr txBox="1"/>
          <p:nvPr/>
        </p:nvSpPr>
        <p:spPr>
          <a:xfrm>
            <a:off x="554070" y="3137513"/>
            <a:ext cx="274926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【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利用者の企業規模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】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F6BC0020-7FA4-A049-BDB6-2BA8B6500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192339"/>
              </p:ext>
            </p:extLst>
          </p:nvPr>
        </p:nvGraphicFramePr>
        <p:xfrm>
          <a:off x="3588912" y="735586"/>
          <a:ext cx="2749269" cy="247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7B4717-AC0F-594F-9127-95626923E36A}"/>
              </a:ext>
            </a:extLst>
          </p:cNvPr>
          <p:cNvSpPr txBox="1"/>
          <p:nvPr/>
        </p:nvSpPr>
        <p:spPr>
          <a:xfrm>
            <a:off x="3588911" y="3137513"/>
            <a:ext cx="274926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【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利用者の業種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】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AF953FC-CA27-FD4B-94F5-1C4B2A0ED5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57691"/>
              </p:ext>
            </p:extLst>
          </p:nvPr>
        </p:nvGraphicFramePr>
        <p:xfrm>
          <a:off x="6612187" y="735585"/>
          <a:ext cx="2749269" cy="247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01960A-0AE4-084C-B5BF-A3C2EAF21B30}"/>
              </a:ext>
            </a:extLst>
          </p:cNvPr>
          <p:cNvSpPr txBox="1"/>
          <p:nvPr/>
        </p:nvSpPr>
        <p:spPr>
          <a:xfrm>
            <a:off x="6612186" y="3137513"/>
            <a:ext cx="274926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【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職務内容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】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45A0C430-9B3C-2B47-9AAF-96D919A73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125024"/>
              </p:ext>
            </p:extLst>
          </p:nvPr>
        </p:nvGraphicFramePr>
        <p:xfrm>
          <a:off x="554068" y="3718211"/>
          <a:ext cx="2749270" cy="247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E144E1-FE15-5849-AA75-B002010251B4}"/>
              </a:ext>
            </a:extLst>
          </p:cNvPr>
          <p:cNvSpPr txBox="1"/>
          <p:nvPr/>
        </p:nvSpPr>
        <p:spPr>
          <a:xfrm>
            <a:off x="554070" y="6116226"/>
            <a:ext cx="274926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【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役職区分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】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6D6EB2C0-846E-904A-9F3E-41C147AA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678390"/>
              </p:ext>
            </p:extLst>
          </p:nvPr>
        </p:nvGraphicFramePr>
        <p:xfrm>
          <a:off x="3588910" y="3718210"/>
          <a:ext cx="2749269" cy="247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6EBED4-405C-C040-8AB8-C9EBB433C060}"/>
              </a:ext>
            </a:extLst>
          </p:cNvPr>
          <p:cNvSpPr txBox="1"/>
          <p:nvPr/>
        </p:nvSpPr>
        <p:spPr>
          <a:xfrm>
            <a:off x="3588913" y="6116226"/>
            <a:ext cx="274926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【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作成したい企画書の種類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】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16" name="グラフ 15">
            <a:extLst>
              <a:ext uri="{FF2B5EF4-FFF2-40B4-BE49-F238E27FC236}">
                <a16:creationId xmlns:a16="http://schemas.microsoft.com/office/drawing/2014/main" id="{4BFF5CD0-E5C3-D543-B55E-734B4049D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423951"/>
              </p:ext>
            </p:extLst>
          </p:nvPr>
        </p:nvGraphicFramePr>
        <p:xfrm>
          <a:off x="6612187" y="3718210"/>
          <a:ext cx="2656825" cy="2476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F68E51-22F8-4042-A281-6FD402189987}"/>
              </a:ext>
            </a:extLst>
          </p:cNvPr>
          <p:cNvSpPr txBox="1"/>
          <p:nvPr/>
        </p:nvSpPr>
        <p:spPr>
          <a:xfrm>
            <a:off x="6612186" y="6108561"/>
            <a:ext cx="2749268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【 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企画書作成の目的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】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3DAEB48-6AA0-E74C-BC5A-DE8223281C54}"/>
              </a:ext>
            </a:extLst>
          </p:cNvPr>
          <p:cNvSpPr txBox="1"/>
          <p:nvPr/>
        </p:nvSpPr>
        <p:spPr>
          <a:xfrm>
            <a:off x="2088114" y="1299121"/>
            <a:ext cx="642023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1〜9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名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ja-JP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2</a:t>
            </a: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6%</a:t>
            </a:r>
            <a:endParaRPr kumimoji="1" lang="ja-JP" altLang="en-US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21366D-A5C3-8C41-BCD8-18CBC64B5331}"/>
              </a:ext>
            </a:extLst>
          </p:cNvPr>
          <p:cNvSpPr txBox="1"/>
          <p:nvPr/>
        </p:nvSpPr>
        <p:spPr>
          <a:xfrm>
            <a:off x="1912886" y="2298415"/>
            <a:ext cx="817251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10</a:t>
            </a:r>
            <a:r>
              <a:rPr kumimoji="1"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〜</a:t>
            </a: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49</a:t>
            </a:r>
            <a:r>
              <a:rPr kumimoji="1"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名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19%</a:t>
            </a:r>
            <a:endParaRPr kumimoji="1" lang="ja-JP" altLang="en-US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EEF6203-E526-3146-B8E4-2804BE271C78}"/>
              </a:ext>
            </a:extLst>
          </p:cNvPr>
          <p:cNvSpPr txBox="1"/>
          <p:nvPr/>
        </p:nvSpPr>
        <p:spPr>
          <a:xfrm>
            <a:off x="630428" y="2652666"/>
            <a:ext cx="1186029" cy="2898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10</a:t>
            </a:r>
            <a:r>
              <a:rPr kumimoji="1"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〜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49</a:t>
            </a:r>
            <a:r>
              <a:rPr kumimoji="1"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名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17%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659690-D7FE-4E42-AE24-B15EB03BFB93}"/>
              </a:ext>
            </a:extLst>
          </p:cNvPr>
          <p:cNvSpPr txBox="1"/>
          <p:nvPr/>
        </p:nvSpPr>
        <p:spPr>
          <a:xfrm>
            <a:off x="544342" y="2259475"/>
            <a:ext cx="1098415" cy="2898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10</a:t>
            </a:r>
            <a:r>
              <a:rPr kumimoji="1"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〜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49</a:t>
            </a:r>
            <a:r>
              <a:rPr kumimoji="1"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名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9%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54D689-EA91-9840-A9F4-CDFAC34544DF}"/>
              </a:ext>
            </a:extLst>
          </p:cNvPr>
          <p:cNvSpPr txBox="1"/>
          <p:nvPr/>
        </p:nvSpPr>
        <p:spPr>
          <a:xfrm>
            <a:off x="1010270" y="1336410"/>
            <a:ext cx="817251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10</a:t>
            </a:r>
            <a:r>
              <a:rPr kumimoji="1"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〜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49</a:t>
            </a:r>
            <a:r>
              <a:rPr kumimoji="1"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名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29%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9045413-8756-D241-92AF-10C3BCD5B530}"/>
              </a:ext>
            </a:extLst>
          </p:cNvPr>
          <p:cNvSpPr txBox="1"/>
          <p:nvPr/>
        </p:nvSpPr>
        <p:spPr>
          <a:xfrm>
            <a:off x="1971248" y="4305292"/>
            <a:ext cx="889987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一般社員</a:t>
            </a:r>
            <a:endParaRPr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職員クラス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31%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F1C023-8195-2245-9EBB-5526FE2EC1A2}"/>
              </a:ext>
            </a:extLst>
          </p:cNvPr>
          <p:cNvSpPr txBox="1"/>
          <p:nvPr/>
        </p:nvSpPr>
        <p:spPr>
          <a:xfrm>
            <a:off x="1783628" y="5183328"/>
            <a:ext cx="889987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係長・主任</a:t>
            </a:r>
            <a:endParaRPr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クラス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26%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A817618-5C37-D34D-8BDC-53A3E6061447}"/>
              </a:ext>
            </a:extLst>
          </p:cNvPr>
          <p:cNvSpPr txBox="1"/>
          <p:nvPr/>
        </p:nvSpPr>
        <p:spPr>
          <a:xfrm>
            <a:off x="624558" y="4922194"/>
            <a:ext cx="889987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経営者</a:t>
            </a:r>
            <a:endParaRPr kumimoji="1"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役員クラス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21%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F15663C-F046-6042-AF4B-3D807A15645F}"/>
              </a:ext>
            </a:extLst>
          </p:cNvPr>
          <p:cNvSpPr txBox="1"/>
          <p:nvPr/>
        </p:nvSpPr>
        <p:spPr>
          <a:xfrm>
            <a:off x="690744" y="4096978"/>
            <a:ext cx="889987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部長・</a:t>
            </a:r>
            <a:endParaRPr kumimoji="1"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課長</a:t>
            </a: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クラス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13%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E99987-BCC1-AD47-B389-2B7346B55597}"/>
              </a:ext>
            </a:extLst>
          </p:cNvPr>
          <p:cNvSpPr txBox="1"/>
          <p:nvPr/>
        </p:nvSpPr>
        <p:spPr>
          <a:xfrm>
            <a:off x="1280098" y="3663543"/>
            <a:ext cx="607859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9%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6C11963-B703-CB43-82CE-65182E9F93F7}"/>
              </a:ext>
            </a:extLst>
          </p:cNvPr>
          <p:cNvSpPr txBox="1"/>
          <p:nvPr/>
        </p:nvSpPr>
        <p:spPr>
          <a:xfrm>
            <a:off x="5040399" y="1357130"/>
            <a:ext cx="761747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I</a:t>
            </a: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T</a:t>
            </a: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・広告</a:t>
            </a:r>
            <a:endParaRPr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マスコミ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38%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EB1598-3230-EF46-9978-E20ACEE7FA98}"/>
              </a:ext>
            </a:extLst>
          </p:cNvPr>
          <p:cNvSpPr txBox="1"/>
          <p:nvPr/>
        </p:nvSpPr>
        <p:spPr>
          <a:xfrm>
            <a:off x="4610433" y="2360015"/>
            <a:ext cx="748923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サービス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25%</a:t>
            </a:r>
            <a:endParaRPr kumimoji="1" lang="ja-JP" altLang="en-US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E940F99-9E28-7A4A-AEBC-0F6EC1DCDA17}"/>
              </a:ext>
            </a:extLst>
          </p:cNvPr>
          <p:cNvSpPr txBox="1"/>
          <p:nvPr/>
        </p:nvSpPr>
        <p:spPr>
          <a:xfrm>
            <a:off x="4002972" y="2051937"/>
            <a:ext cx="505504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製造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12%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CD497EB-794F-A64B-A5B3-0DA126D4EB74}"/>
              </a:ext>
            </a:extLst>
          </p:cNvPr>
          <p:cNvSpPr txBox="1"/>
          <p:nvPr/>
        </p:nvSpPr>
        <p:spPr>
          <a:xfrm>
            <a:off x="3429665" y="1515190"/>
            <a:ext cx="1313180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小売・卸売・商社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5%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7F871D-8F6F-954C-A455-70AD2DFF18A1}"/>
              </a:ext>
            </a:extLst>
          </p:cNvPr>
          <p:cNvSpPr txBox="1"/>
          <p:nvPr/>
        </p:nvSpPr>
        <p:spPr>
          <a:xfrm>
            <a:off x="4266087" y="1022235"/>
            <a:ext cx="607859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20%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F2446C-7022-744B-AA71-190CFB40C135}"/>
              </a:ext>
            </a:extLst>
          </p:cNvPr>
          <p:cNvSpPr txBox="1"/>
          <p:nvPr/>
        </p:nvSpPr>
        <p:spPr>
          <a:xfrm>
            <a:off x="7982674" y="1268712"/>
            <a:ext cx="889987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営業・販売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23%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5447FD6-C452-A145-81D9-F669F9DB280E}"/>
              </a:ext>
            </a:extLst>
          </p:cNvPr>
          <p:cNvSpPr txBox="1"/>
          <p:nvPr/>
        </p:nvSpPr>
        <p:spPr>
          <a:xfrm>
            <a:off x="8452513" y="1881825"/>
            <a:ext cx="505504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経営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14%</a:t>
            </a:r>
            <a:endParaRPr kumimoji="1" lang="ja-JP" altLang="en-US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6A96834-9BB9-F44D-8D5A-20D110E336E8}"/>
              </a:ext>
            </a:extLst>
          </p:cNvPr>
          <p:cNvSpPr txBox="1"/>
          <p:nvPr/>
        </p:nvSpPr>
        <p:spPr>
          <a:xfrm>
            <a:off x="8209094" y="2449534"/>
            <a:ext cx="748923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経営企画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10%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2234235-BC66-894F-9672-818F00E0F33C}"/>
              </a:ext>
            </a:extLst>
          </p:cNvPr>
          <p:cNvSpPr txBox="1"/>
          <p:nvPr/>
        </p:nvSpPr>
        <p:spPr>
          <a:xfrm>
            <a:off x="6973380" y="2606492"/>
            <a:ext cx="1172116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マーケティング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8%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23A8A7-FB78-7345-BA1E-1C45B649297F}"/>
              </a:ext>
            </a:extLst>
          </p:cNvPr>
          <p:cNvSpPr txBox="1"/>
          <p:nvPr/>
        </p:nvSpPr>
        <p:spPr>
          <a:xfrm>
            <a:off x="7172451" y="1635347"/>
            <a:ext cx="607859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45%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2A201D5-582B-3847-A772-87DC7CE9F1EB}"/>
              </a:ext>
            </a:extLst>
          </p:cNvPr>
          <p:cNvSpPr txBox="1"/>
          <p:nvPr/>
        </p:nvSpPr>
        <p:spPr>
          <a:xfrm>
            <a:off x="4972503" y="4226106"/>
            <a:ext cx="889987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事業・経営</a:t>
            </a:r>
            <a:endParaRPr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企画書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26%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CDE0C58-565F-5A48-9B50-1C2FC3C238ED}"/>
              </a:ext>
            </a:extLst>
          </p:cNvPr>
          <p:cNvSpPr txBox="1"/>
          <p:nvPr/>
        </p:nvSpPr>
        <p:spPr>
          <a:xfrm>
            <a:off x="5076832" y="5110771"/>
            <a:ext cx="889987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営業企画書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20%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26B6CF-7DD0-AA47-B29E-8C8EF840EC79}"/>
              </a:ext>
            </a:extLst>
          </p:cNvPr>
          <p:cNvSpPr txBox="1"/>
          <p:nvPr/>
        </p:nvSpPr>
        <p:spPr>
          <a:xfrm>
            <a:off x="4285672" y="5404881"/>
            <a:ext cx="748923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販売促進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企画書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15%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298EF9-E092-E34F-B963-70031568F006}"/>
              </a:ext>
            </a:extLst>
          </p:cNvPr>
          <p:cNvSpPr txBox="1"/>
          <p:nvPr/>
        </p:nvSpPr>
        <p:spPr>
          <a:xfrm>
            <a:off x="3559094" y="5056573"/>
            <a:ext cx="1172116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商品開発企画書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13</a:t>
            </a:r>
            <a:r>
              <a:rPr kumimoji="1"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22773B8-660C-0B40-AA87-11A0E453C4AB}"/>
              </a:ext>
            </a:extLst>
          </p:cNvPr>
          <p:cNvSpPr txBox="1"/>
          <p:nvPr/>
        </p:nvSpPr>
        <p:spPr>
          <a:xfrm>
            <a:off x="4204546" y="4246574"/>
            <a:ext cx="607859" cy="4929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その他</a:t>
            </a:r>
            <a:endParaRPr lang="en-US" altLang="ja-JP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26%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5B17E24-999F-C848-B975-5751186ACC1C}"/>
              </a:ext>
            </a:extLst>
          </p:cNvPr>
          <p:cNvSpPr txBox="1"/>
          <p:nvPr/>
        </p:nvSpPr>
        <p:spPr>
          <a:xfrm>
            <a:off x="8078052" y="4487240"/>
            <a:ext cx="748923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社内での</a:t>
            </a:r>
            <a:endParaRPr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企画提案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ja-JP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4</a:t>
            </a: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5%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E70080F-E602-2D40-B1F9-F6C05346FCC8}"/>
              </a:ext>
            </a:extLst>
          </p:cNvPr>
          <p:cNvSpPr txBox="1"/>
          <p:nvPr/>
        </p:nvSpPr>
        <p:spPr>
          <a:xfrm>
            <a:off x="7172451" y="5110771"/>
            <a:ext cx="748923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外部への</a:t>
            </a:r>
            <a:endParaRPr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企画提案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20000"/>
              </a:lnSpc>
            </a:pPr>
            <a:r>
              <a:rPr lang="en-US" altLang="ja-JP" sz="11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 34%</a:t>
            </a:r>
            <a:endParaRPr kumimoji="1" lang="en-US" altLang="ja-JP" sz="11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3C05691-9001-DA4E-82F4-4E411BEB95B8}"/>
              </a:ext>
            </a:extLst>
          </p:cNvPr>
          <p:cNvSpPr txBox="1"/>
          <p:nvPr/>
        </p:nvSpPr>
        <p:spPr>
          <a:xfrm>
            <a:off x="6345033" y="4468011"/>
            <a:ext cx="1668251" cy="2898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ミーティング資料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11%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87616F-5E83-DE4A-8D7D-34D03709F1E2}"/>
              </a:ext>
            </a:extLst>
          </p:cNvPr>
          <p:cNvSpPr txBox="1"/>
          <p:nvPr/>
        </p:nvSpPr>
        <p:spPr>
          <a:xfrm>
            <a:off x="6666906" y="4101662"/>
            <a:ext cx="1735408" cy="2898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コンペなどへの応募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5</a:t>
            </a:r>
            <a:r>
              <a:rPr kumimoji="1"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%</a:t>
            </a:r>
            <a:endParaRPr kumimoji="1" lang="ja-JP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9313F78-2EDB-6D49-870C-A106E2791DB0}"/>
              </a:ext>
            </a:extLst>
          </p:cNvPr>
          <p:cNvSpPr txBox="1"/>
          <p:nvPr/>
        </p:nvSpPr>
        <p:spPr>
          <a:xfrm>
            <a:off x="7095718" y="3718210"/>
            <a:ext cx="1453280" cy="2898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マニュアル作成</a:t>
            </a:r>
            <a:r>
              <a:rPr lang="en-US" altLang="ja-JP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</a:rPr>
              <a:t> 5%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2AC64F-45AE-B44E-9762-18D9357DBCE5}"/>
              </a:ext>
            </a:extLst>
          </p:cNvPr>
          <p:cNvSpPr txBox="1"/>
          <p:nvPr/>
        </p:nvSpPr>
        <p:spPr>
          <a:xfrm>
            <a:off x="1642757" y="253313"/>
            <a:ext cx="41601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自社メディアがリーチできるユーザーの属性が分かるグラフを掲載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FACA18-C6C2-644A-BB0F-3735CB142499}"/>
              </a:ext>
            </a:extLst>
          </p:cNvPr>
          <p:cNvSpPr txBox="1"/>
          <p:nvPr/>
        </p:nvSpPr>
        <p:spPr>
          <a:xfrm>
            <a:off x="1642756" y="484403"/>
            <a:ext cx="398080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下記の項目および数値は企画書の書き方解説メディアの例です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83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408F1A1-9051-AE46-9ED7-2DD1F10049A5}"/>
              </a:ext>
            </a:extLst>
          </p:cNvPr>
          <p:cNvSpPr/>
          <p:nvPr/>
        </p:nvSpPr>
        <p:spPr>
          <a:xfrm>
            <a:off x="2537371" y="1502744"/>
            <a:ext cx="2353056" cy="4233332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A483F40-E969-2045-82CB-FAA8F16FFDC2}"/>
              </a:ext>
            </a:extLst>
          </p:cNvPr>
          <p:cNvSpPr/>
          <p:nvPr/>
        </p:nvSpPr>
        <p:spPr>
          <a:xfrm>
            <a:off x="2663387" y="1966449"/>
            <a:ext cx="1505702" cy="37696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1EB9A69-92FF-E648-8B4B-20B05CBA7085}"/>
              </a:ext>
            </a:extLst>
          </p:cNvPr>
          <p:cNvSpPr/>
          <p:nvPr/>
        </p:nvSpPr>
        <p:spPr>
          <a:xfrm>
            <a:off x="4289999" y="1966450"/>
            <a:ext cx="450490" cy="3769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C1DD72F-DA2F-444A-9DD0-9D2B73EEF188}"/>
              </a:ext>
            </a:extLst>
          </p:cNvPr>
          <p:cNvSpPr/>
          <p:nvPr/>
        </p:nvSpPr>
        <p:spPr>
          <a:xfrm>
            <a:off x="2537371" y="1502744"/>
            <a:ext cx="2353056" cy="31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AE117D-152B-2D48-8D14-AFC9F100E5C8}"/>
              </a:ext>
            </a:extLst>
          </p:cNvPr>
          <p:cNvSpPr/>
          <p:nvPr/>
        </p:nvSpPr>
        <p:spPr>
          <a:xfrm>
            <a:off x="5159915" y="1502744"/>
            <a:ext cx="2353056" cy="4233332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A22312-487D-DA48-952E-368EB45559A7}"/>
              </a:ext>
            </a:extLst>
          </p:cNvPr>
          <p:cNvSpPr/>
          <p:nvPr/>
        </p:nvSpPr>
        <p:spPr>
          <a:xfrm>
            <a:off x="5285931" y="1502744"/>
            <a:ext cx="1505702" cy="3337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EC1F492-7A0E-8943-9DF7-E5AA88E2EA80}"/>
              </a:ext>
            </a:extLst>
          </p:cNvPr>
          <p:cNvSpPr/>
          <p:nvPr/>
        </p:nvSpPr>
        <p:spPr>
          <a:xfrm>
            <a:off x="6912543" y="1502744"/>
            <a:ext cx="450490" cy="1342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2C7F00-97E0-1B42-8596-0F1412DB5484}"/>
              </a:ext>
            </a:extLst>
          </p:cNvPr>
          <p:cNvSpPr txBox="1"/>
          <p:nvPr/>
        </p:nvSpPr>
        <p:spPr>
          <a:xfrm>
            <a:off x="3262494" y="1134699"/>
            <a:ext cx="9028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記事上部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ADD53-82A3-3D45-A105-B65F5872714D}"/>
              </a:ext>
            </a:extLst>
          </p:cNvPr>
          <p:cNvSpPr txBox="1"/>
          <p:nvPr/>
        </p:nvSpPr>
        <p:spPr>
          <a:xfrm>
            <a:off x="5888821" y="1134699"/>
            <a:ext cx="9028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記事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下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部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9CCD9D2-517E-EA44-82C1-5746D04F242B}"/>
              </a:ext>
            </a:extLst>
          </p:cNvPr>
          <p:cNvSpPr/>
          <p:nvPr/>
        </p:nvSpPr>
        <p:spPr>
          <a:xfrm>
            <a:off x="2646775" y="2077641"/>
            <a:ext cx="1518529" cy="352802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 w="19050" cmpd="sng">
            <a:solidFill>
              <a:srgbClr val="E8805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27F1F7C-8160-9344-9F8A-2F0D26B85B9E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2393030" y="2844769"/>
            <a:ext cx="1013370" cy="367509"/>
          </a:xfrm>
          <a:prstGeom prst="line">
            <a:avLst/>
          </a:prstGeom>
          <a:ln w="19050" cmpd="sng">
            <a:solidFill>
              <a:srgbClr val="E880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995D2E8-D800-A54D-80BB-FF8C5B987919}"/>
              </a:ext>
            </a:extLst>
          </p:cNvPr>
          <p:cNvSpPr/>
          <p:nvPr/>
        </p:nvSpPr>
        <p:spPr>
          <a:xfrm>
            <a:off x="5285930" y="3769968"/>
            <a:ext cx="1518529" cy="89542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 w="19050" cmpd="sng">
            <a:solidFill>
              <a:srgbClr val="E8805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9B34C3-E6C7-D045-9BA0-AB8843B520BE}"/>
              </a:ext>
            </a:extLst>
          </p:cNvPr>
          <p:cNvSpPr/>
          <p:nvPr/>
        </p:nvSpPr>
        <p:spPr>
          <a:xfrm>
            <a:off x="4255851" y="2077641"/>
            <a:ext cx="525172" cy="241739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 w="19050" cmpd="sng">
            <a:solidFill>
              <a:srgbClr val="E8805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2230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広告オプション（</a:t>
            </a:r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F001F-4909-0A47-AB2E-4557F3E59590}"/>
              </a:ext>
            </a:extLst>
          </p:cNvPr>
          <p:cNvSpPr txBox="1"/>
          <p:nvPr/>
        </p:nvSpPr>
        <p:spPr>
          <a:xfrm>
            <a:off x="2628409" y="253313"/>
            <a:ext cx="274947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広告掲載を行うことができるスペースを紹介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DE7F02-F493-5747-8EAB-A22D1F47ECAE}"/>
              </a:ext>
            </a:extLst>
          </p:cNvPr>
          <p:cNvSpPr txBox="1"/>
          <p:nvPr/>
        </p:nvSpPr>
        <p:spPr>
          <a:xfrm>
            <a:off x="448962" y="4141095"/>
            <a:ext cx="15008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② </a:t>
            </a:r>
            <a:r>
              <a:rPr kumimoji="1"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バナー広告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FB8846-7A20-D044-8CC4-4F7B826D3125}"/>
              </a:ext>
            </a:extLst>
          </p:cNvPr>
          <p:cNvSpPr txBox="1"/>
          <p:nvPr/>
        </p:nvSpPr>
        <p:spPr>
          <a:xfrm>
            <a:off x="448961" y="4495037"/>
            <a:ext cx="1936945" cy="1476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サイドバーにてバナー広告を設置いただけます。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just">
              <a:lnSpc>
                <a:spcPct val="130000"/>
              </a:lnSpc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推定リーチ数：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100,000UU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（例）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1BDA6E-BDF4-A241-A41B-15038A53B6BD}"/>
              </a:ext>
            </a:extLst>
          </p:cNvPr>
          <p:cNvSpPr txBox="1"/>
          <p:nvPr/>
        </p:nvSpPr>
        <p:spPr>
          <a:xfrm>
            <a:off x="448961" y="1612509"/>
            <a:ext cx="16290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① </a:t>
            </a:r>
            <a:r>
              <a: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PR</a:t>
            </a:r>
            <a:r>
              <a:rPr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記事</a:t>
            </a:r>
            <a:r>
              <a:rPr kumimoji="1"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広告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92A447-BE2A-B543-AD97-E0B21794F33E}"/>
              </a:ext>
            </a:extLst>
          </p:cNvPr>
          <p:cNvSpPr txBox="1"/>
          <p:nvPr/>
        </p:nvSpPr>
        <p:spPr>
          <a:xfrm>
            <a:off x="448961" y="1966451"/>
            <a:ext cx="1936945" cy="1756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サイト内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PR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記事にて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800〜3000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字の範囲で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PR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記事を作成・配信いただけます。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推定リーチ数：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100,000UU</a:t>
            </a: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（例）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678E58-18D6-EA4F-9B7F-EDD0AFDEC63F}"/>
              </a:ext>
            </a:extLst>
          </p:cNvPr>
          <p:cNvSpPr txBox="1"/>
          <p:nvPr/>
        </p:nvSpPr>
        <p:spPr>
          <a:xfrm>
            <a:off x="7706155" y="3416026"/>
            <a:ext cx="162908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③ </a:t>
            </a:r>
            <a:r>
              <a:rPr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記事下</a:t>
            </a:r>
            <a:r>
              <a:rPr kumimoji="1"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広告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76572FB-8436-A54D-8169-84D2DE180779}"/>
              </a:ext>
            </a:extLst>
          </p:cNvPr>
          <p:cNvSpPr txBox="1"/>
          <p:nvPr/>
        </p:nvSpPr>
        <p:spPr>
          <a:xfrm>
            <a:off x="7706155" y="3769968"/>
            <a:ext cx="1936945" cy="1196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記事下部に広告を設置いただけます。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推定リーチ数：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100,000UU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 （例）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61A5786-F639-B94A-8726-6EA7BFED41F1}"/>
              </a:ext>
            </a:extLst>
          </p:cNvPr>
          <p:cNvCxnSpPr>
            <a:stCxn id="18" idx="1"/>
          </p:cNvCxnSpPr>
          <p:nvPr/>
        </p:nvCxnSpPr>
        <p:spPr>
          <a:xfrm flipH="1">
            <a:off x="6091426" y="3585303"/>
            <a:ext cx="1614729" cy="633639"/>
          </a:xfrm>
          <a:prstGeom prst="line">
            <a:avLst/>
          </a:prstGeom>
          <a:ln w="19050" cmpd="sng">
            <a:solidFill>
              <a:srgbClr val="E880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6BED211-0C30-B04F-AAAA-0ADF677B3DDF}"/>
              </a:ext>
            </a:extLst>
          </p:cNvPr>
          <p:cNvCxnSpPr>
            <a:endCxn id="11" idx="3"/>
          </p:cNvCxnSpPr>
          <p:nvPr/>
        </p:nvCxnSpPr>
        <p:spPr>
          <a:xfrm flipH="1">
            <a:off x="1949774" y="4040994"/>
            <a:ext cx="2539834" cy="269378"/>
          </a:xfrm>
          <a:prstGeom prst="line">
            <a:avLst/>
          </a:prstGeom>
          <a:ln w="19050" cmpd="sng">
            <a:solidFill>
              <a:srgbClr val="E880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910CD27-EA77-1147-A62E-2D7AF4DCB103}"/>
              </a:ext>
            </a:extLst>
          </p:cNvPr>
          <p:cNvSpPr txBox="1"/>
          <p:nvPr/>
        </p:nvSpPr>
        <p:spPr>
          <a:xfrm>
            <a:off x="3663495" y="5903023"/>
            <a:ext cx="25790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サイト</a:t>
            </a:r>
            <a:r>
              <a:rPr kumimoji="1"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のスクリーンショットなどを掲載</a:t>
            </a:r>
          </a:p>
        </p:txBody>
      </p:sp>
    </p:spTree>
    <p:extLst>
      <p:ext uri="{BB962C8B-B14F-4D97-AF65-F5344CB8AC3E}">
        <p14:creationId xmlns:p14="http://schemas.microsoft.com/office/powerpoint/2010/main" val="134021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6C2C7A-E1A1-7143-84B5-380D6A564A3B}"/>
              </a:ext>
            </a:extLst>
          </p:cNvPr>
          <p:cNvSpPr/>
          <p:nvPr/>
        </p:nvSpPr>
        <p:spPr>
          <a:xfrm>
            <a:off x="5959331" y="1196717"/>
            <a:ext cx="3102202" cy="395894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広告オプション（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メール</a:t>
            </a:r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EE6DFF-40AA-AF48-9D7D-C0378E43E599}"/>
              </a:ext>
            </a:extLst>
          </p:cNvPr>
          <p:cNvSpPr txBox="1"/>
          <p:nvPr/>
        </p:nvSpPr>
        <p:spPr>
          <a:xfrm>
            <a:off x="2628409" y="253313"/>
            <a:ext cx="274947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広告掲載を行うことができるスペースを紹介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E421F4-327B-FA47-B3E9-B493EB6E7DC4}"/>
              </a:ext>
            </a:extLst>
          </p:cNvPr>
          <p:cNvSpPr/>
          <p:nvPr/>
        </p:nvSpPr>
        <p:spPr>
          <a:xfrm>
            <a:off x="6177485" y="1760013"/>
            <a:ext cx="2665721" cy="326014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 w="19050" cmpd="sng">
            <a:solidFill>
              <a:srgbClr val="E8805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AE39472-EBB6-6844-843A-9FCBAA48CCB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677126" y="2764294"/>
            <a:ext cx="1245558" cy="352468"/>
          </a:xfrm>
          <a:prstGeom prst="line">
            <a:avLst/>
          </a:prstGeom>
          <a:ln w="19050" cmpd="sng">
            <a:solidFill>
              <a:srgbClr val="E880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DEF394-99BC-7F4F-B55B-3A9BE7D949CF}"/>
              </a:ext>
            </a:extLst>
          </p:cNvPr>
          <p:cNvSpPr txBox="1"/>
          <p:nvPr/>
        </p:nvSpPr>
        <p:spPr>
          <a:xfrm>
            <a:off x="484496" y="3854662"/>
            <a:ext cx="2236510" cy="7325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⑥</a:t>
            </a:r>
            <a:r>
              <a:rPr kumimoji="1"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 フッター広告</a:t>
            </a:r>
            <a:endParaRPr kumimoji="1" lang="en-US" altLang="ja-JP" sz="1600" b="1" dirty="0">
              <a:solidFill>
                <a:srgbClr val="E8805F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kumimoji="1" lang="en-US" altLang="ja-JP" sz="1600" dirty="0">
                <a:latin typeface="メイリオ"/>
                <a:ea typeface="メイリオ"/>
                <a:cs typeface="メイリオ"/>
              </a:rPr>
              <a:t>◇</a:t>
            </a: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メールフッター広告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B01034-70B4-6A4A-B0E1-7E5611AB9614}"/>
              </a:ext>
            </a:extLst>
          </p:cNvPr>
          <p:cNvSpPr txBox="1"/>
          <p:nvPr/>
        </p:nvSpPr>
        <p:spPr>
          <a:xfrm>
            <a:off x="494575" y="4599342"/>
            <a:ext cx="5182551" cy="121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毎日配信しているメールマガジン、および会員登録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30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日間ステップメールで配信するメールのフッター部分に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PR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記事用のリンクを掲載させていただきます。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just">
              <a:lnSpc>
                <a:spcPct val="13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推定リーチ数：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100,000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UU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（例）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209E69-F0B2-774D-822F-0FEB64AF3152}"/>
              </a:ext>
            </a:extLst>
          </p:cNvPr>
          <p:cNvSpPr/>
          <p:nvPr/>
        </p:nvSpPr>
        <p:spPr>
          <a:xfrm>
            <a:off x="6177485" y="1355029"/>
            <a:ext cx="1926232" cy="269471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 w="19050" cmpd="sng">
            <a:solidFill>
              <a:srgbClr val="E8805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28471C-E595-594D-BC95-0CCE1C3B6FDF}"/>
              </a:ext>
            </a:extLst>
          </p:cNvPr>
          <p:cNvSpPr txBox="1"/>
          <p:nvPr/>
        </p:nvSpPr>
        <p:spPr>
          <a:xfrm>
            <a:off x="6509659" y="1321045"/>
            <a:ext cx="1261884" cy="3323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12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メールタイトル</a:t>
            </a:r>
            <a:endParaRPr kumimoji="1" lang="en-US" altLang="ja-JP" sz="1200" b="1" dirty="0">
              <a:solidFill>
                <a:srgbClr val="E8805F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0026E8-DB28-CD4E-9258-33B5D2F24E26}"/>
              </a:ext>
            </a:extLst>
          </p:cNvPr>
          <p:cNvSpPr txBox="1"/>
          <p:nvPr/>
        </p:nvSpPr>
        <p:spPr>
          <a:xfrm>
            <a:off x="6922684" y="2950562"/>
            <a:ext cx="1175322" cy="3323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12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PR</a:t>
            </a:r>
            <a:r>
              <a:rPr kumimoji="1" lang="ja-JP" altLang="en-US" sz="12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メール本文</a:t>
            </a:r>
            <a:endParaRPr kumimoji="1" lang="en-US" altLang="ja-JP" sz="1200" b="1" dirty="0">
              <a:solidFill>
                <a:srgbClr val="E8805F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3ABB24F-08BF-DC47-B3D9-CBEE297638E6}"/>
              </a:ext>
            </a:extLst>
          </p:cNvPr>
          <p:cNvSpPr txBox="1"/>
          <p:nvPr/>
        </p:nvSpPr>
        <p:spPr>
          <a:xfrm>
            <a:off x="484496" y="1247155"/>
            <a:ext cx="3934090" cy="73250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④</a:t>
            </a:r>
            <a:r>
              <a:rPr kumimoji="1"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PR</a:t>
            </a:r>
            <a:r>
              <a:rPr kumimoji="1"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メール・</a:t>
            </a:r>
            <a:r>
              <a: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⑤ </a:t>
            </a:r>
            <a:r>
              <a:rPr kumimoji="1" lang="ja-JP" altLang="en-US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ステップ広告</a:t>
            </a:r>
            <a:endParaRPr kumimoji="1" lang="en-US" altLang="ja-JP" sz="1600" b="1" dirty="0">
              <a:solidFill>
                <a:srgbClr val="E8805F"/>
              </a:solidFill>
              <a:latin typeface="メイリオ"/>
              <a:ea typeface="メイリオ"/>
              <a:cs typeface="メイリオ"/>
            </a:endParaRPr>
          </a:p>
          <a:p>
            <a:pPr>
              <a:lnSpc>
                <a:spcPct val="130000"/>
              </a:lnSpc>
            </a:pPr>
            <a:r>
              <a:rPr kumimoji="1" lang="en-US" altLang="ja-JP" sz="1600" dirty="0">
                <a:latin typeface="メイリオ"/>
                <a:ea typeface="メイリオ"/>
                <a:cs typeface="メイリオ"/>
              </a:rPr>
              <a:t>◇</a:t>
            </a:r>
            <a:r>
              <a:rPr lang="en-US" altLang="en-US" sz="1600" dirty="0">
                <a:latin typeface="メイリオ"/>
                <a:ea typeface="メイリオ"/>
                <a:cs typeface="メイリオ"/>
              </a:rPr>
              <a:t>PR</a:t>
            </a:r>
            <a:r>
              <a:rPr lang="ja-JP" altLang="en-US" sz="1600" dirty="0">
                <a:latin typeface="メイリオ"/>
                <a:ea typeface="メイリオ"/>
                <a:cs typeface="メイリオ"/>
              </a:rPr>
              <a:t>メールを配信させていただきます。</a:t>
            </a:r>
            <a:endParaRPr kumimoji="1" lang="ja-JP" altLang="en-US" sz="16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BB96E7D-B431-364C-B6BE-E62FD1C20D8B}"/>
              </a:ext>
            </a:extLst>
          </p:cNvPr>
          <p:cNvSpPr txBox="1"/>
          <p:nvPr/>
        </p:nvSpPr>
        <p:spPr>
          <a:xfrm>
            <a:off x="494575" y="1991835"/>
            <a:ext cx="5182551" cy="149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800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字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〜3000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字の範囲で、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PR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メールをお送りいただくことが可能です。複数回に分けて配信するステップメール形式での配信も可能です。なお、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PR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メールにはタイトル・本文末に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[PR]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の目印が入ります。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just">
              <a:lnSpc>
                <a:spcPct val="130000"/>
              </a:lnSpc>
            </a:pPr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推定リーチ数：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100,000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UU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（例）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45FD155-B5CA-5C4E-B6DC-FA57F80EF8B0}"/>
              </a:ext>
            </a:extLst>
          </p:cNvPr>
          <p:cNvSpPr/>
          <p:nvPr/>
        </p:nvSpPr>
        <p:spPr>
          <a:xfrm>
            <a:off x="6728973" y="4307311"/>
            <a:ext cx="2576633" cy="1935333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98AF2C-5EFC-4C4D-974C-0CF107E8CDC6}"/>
              </a:ext>
            </a:extLst>
          </p:cNvPr>
          <p:cNvSpPr/>
          <p:nvPr/>
        </p:nvSpPr>
        <p:spPr>
          <a:xfrm>
            <a:off x="6852242" y="5531163"/>
            <a:ext cx="2328924" cy="5919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 w="19050" cmpd="sng">
            <a:solidFill>
              <a:srgbClr val="E8805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AF9BD5-2085-5745-8ED4-D84E1C98128B}"/>
              </a:ext>
            </a:extLst>
          </p:cNvPr>
          <p:cNvSpPr txBox="1"/>
          <p:nvPr/>
        </p:nvSpPr>
        <p:spPr>
          <a:xfrm>
            <a:off x="7385762" y="5620063"/>
            <a:ext cx="1261884" cy="3323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12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rPr>
              <a:t>メールフッター</a:t>
            </a:r>
            <a:endParaRPr kumimoji="1" lang="en-US" altLang="ja-JP" sz="1200" b="1" dirty="0">
              <a:solidFill>
                <a:srgbClr val="E8805F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54193A5-0A9B-814C-8EA8-364E62C8DB89}"/>
              </a:ext>
            </a:extLst>
          </p:cNvPr>
          <p:cNvCxnSpPr>
            <a:cxnSpLocks/>
          </p:cNvCxnSpPr>
          <p:nvPr/>
        </p:nvCxnSpPr>
        <p:spPr>
          <a:xfrm flipH="1" flipV="1">
            <a:off x="5677126" y="5237339"/>
            <a:ext cx="1524885" cy="571709"/>
          </a:xfrm>
          <a:prstGeom prst="line">
            <a:avLst/>
          </a:prstGeom>
          <a:ln w="19050" cmpd="sng">
            <a:solidFill>
              <a:srgbClr val="E880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7A2E46-6EEE-634B-8909-F28078663212}"/>
              </a:ext>
            </a:extLst>
          </p:cNvPr>
          <p:cNvSpPr txBox="1"/>
          <p:nvPr/>
        </p:nvSpPr>
        <p:spPr>
          <a:xfrm>
            <a:off x="6220927" y="921434"/>
            <a:ext cx="257901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kumimoji="1"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メールのスクリーンショットなどを掲載</a:t>
            </a:r>
          </a:p>
        </p:txBody>
      </p:sp>
    </p:spTree>
    <p:extLst>
      <p:ext uri="{BB962C8B-B14F-4D97-AF65-F5344CB8AC3E}">
        <p14:creationId xmlns:p14="http://schemas.microsoft.com/office/powerpoint/2010/main" val="312713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広告オプション（アナログ媒体広告）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ACD9FC-CBAC-7F4D-9DB2-929E82F45436}"/>
              </a:ext>
            </a:extLst>
          </p:cNvPr>
          <p:cNvSpPr/>
          <p:nvPr/>
        </p:nvSpPr>
        <p:spPr>
          <a:xfrm>
            <a:off x="5964373" y="925961"/>
            <a:ext cx="3377480" cy="170700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Image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3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（イベント開催の様子など）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541CF2F-0DB6-1E4E-AE7D-4B79C114BBB9}"/>
              </a:ext>
            </a:extLst>
          </p:cNvPr>
          <p:cNvSpPr/>
          <p:nvPr/>
        </p:nvSpPr>
        <p:spPr>
          <a:xfrm>
            <a:off x="5964373" y="2782240"/>
            <a:ext cx="3377480" cy="170700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Image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3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（イベント開催の様子など）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98E2E-743A-FD4E-A000-82A9EBBAF152}"/>
              </a:ext>
            </a:extLst>
          </p:cNvPr>
          <p:cNvSpPr/>
          <p:nvPr/>
        </p:nvSpPr>
        <p:spPr>
          <a:xfrm>
            <a:off x="5964373" y="4638518"/>
            <a:ext cx="3377480" cy="170700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Image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algn="ctr">
              <a:lnSpc>
                <a:spcPct val="130000"/>
              </a:lnSpc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rPr>
              <a:t>（イベント開催の様子など）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9" name="図形グループ 2">
            <a:extLst>
              <a:ext uri="{FF2B5EF4-FFF2-40B4-BE49-F238E27FC236}">
                <a16:creationId xmlns:a16="http://schemas.microsoft.com/office/drawing/2014/main" id="{66C21AA6-1EFB-2142-A74C-867587C531A5}"/>
              </a:ext>
            </a:extLst>
          </p:cNvPr>
          <p:cNvGrpSpPr/>
          <p:nvPr/>
        </p:nvGrpSpPr>
        <p:grpSpPr>
          <a:xfrm>
            <a:off x="554069" y="957931"/>
            <a:ext cx="5192630" cy="1397166"/>
            <a:chOff x="554069" y="922306"/>
            <a:chExt cx="5192630" cy="1397166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7BE8668-1F3E-C941-821B-498D8D8BA400}"/>
                </a:ext>
              </a:extLst>
            </p:cNvPr>
            <p:cNvSpPr txBox="1"/>
            <p:nvPr/>
          </p:nvSpPr>
          <p:spPr>
            <a:xfrm>
              <a:off x="554069" y="922306"/>
              <a:ext cx="4903907" cy="7325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ja-JP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⑦</a:t>
              </a:r>
              <a:r>
                <a:rPr lang="ja-JP" altLang="en-US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 チラシ配布</a:t>
              </a:r>
              <a:endPara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◇</a:t>
              </a:r>
              <a:r>
                <a:rPr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イベント時にチラシを配布させていただきます。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E9206D4-C83D-E147-8E3C-7BDB89345B4C}"/>
                </a:ext>
              </a:extLst>
            </p:cNvPr>
            <p:cNvSpPr txBox="1"/>
            <p:nvPr/>
          </p:nvSpPr>
          <p:spPr>
            <a:xfrm>
              <a:off x="564148" y="1666986"/>
              <a:ext cx="5182551" cy="6524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アナログのイベントを開催する際、紙媒体のチラシを配布させていただきます。</a:t>
              </a:r>
              <a:endPara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12" name="図形グループ 22">
            <a:extLst>
              <a:ext uri="{FF2B5EF4-FFF2-40B4-BE49-F238E27FC236}">
                <a16:creationId xmlns:a16="http://schemas.microsoft.com/office/drawing/2014/main" id="{144A47DB-20F9-D445-8F86-2F60EFF8300D}"/>
              </a:ext>
            </a:extLst>
          </p:cNvPr>
          <p:cNvGrpSpPr/>
          <p:nvPr/>
        </p:nvGrpSpPr>
        <p:grpSpPr>
          <a:xfrm>
            <a:off x="564148" y="2782240"/>
            <a:ext cx="5192630" cy="1677243"/>
            <a:chOff x="554069" y="922306"/>
            <a:chExt cx="5192630" cy="1677243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9ECA852-E14F-2240-8A20-4F76669CAF4E}"/>
                </a:ext>
              </a:extLst>
            </p:cNvPr>
            <p:cNvSpPr txBox="1"/>
            <p:nvPr/>
          </p:nvSpPr>
          <p:spPr>
            <a:xfrm>
              <a:off x="554069" y="922306"/>
              <a:ext cx="4960012" cy="7325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ja-JP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⑧</a:t>
              </a:r>
              <a:r>
                <a:rPr lang="ja-JP" altLang="en-US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 </a:t>
              </a:r>
              <a:r>
                <a:rPr lang="en-US" altLang="ja-JP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PR</a:t>
              </a:r>
              <a:r>
                <a:rPr lang="ja-JP" altLang="en-US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枠掲載</a:t>
              </a:r>
              <a:endPara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◇</a:t>
              </a:r>
              <a:r>
                <a:rPr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イベントまでの情報発信で合わせて</a:t>
              </a:r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PR</a:t>
              </a:r>
              <a:r>
                <a:rPr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可能です。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3370061-9309-9E4F-ACF2-7BDEFC22A0F7}"/>
                </a:ext>
              </a:extLst>
            </p:cNvPr>
            <p:cNvSpPr txBox="1"/>
            <p:nvPr/>
          </p:nvSpPr>
          <p:spPr>
            <a:xfrm>
              <a:off x="564148" y="1666986"/>
              <a:ext cx="5182551" cy="9325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アナログでのイベント開催に至るまでの各種情報発信（</a:t>
              </a:r>
              <a:r>
                <a:rPr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Facebook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・メールなど）の中で、</a:t>
              </a:r>
              <a:r>
                <a:rPr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PR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枠を設けて情報発信させていただきます。</a:t>
              </a:r>
              <a:endPara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grpSp>
        <p:nvGrpSpPr>
          <p:cNvPr id="15" name="図形グループ 25">
            <a:extLst>
              <a:ext uri="{FF2B5EF4-FFF2-40B4-BE49-F238E27FC236}">
                <a16:creationId xmlns:a16="http://schemas.microsoft.com/office/drawing/2014/main" id="{CCF0DCCC-91F3-BA41-8E9E-B9EEC26EC5BD}"/>
              </a:ext>
            </a:extLst>
          </p:cNvPr>
          <p:cNvGrpSpPr/>
          <p:nvPr/>
        </p:nvGrpSpPr>
        <p:grpSpPr>
          <a:xfrm>
            <a:off x="652380" y="4638518"/>
            <a:ext cx="5192630" cy="1397166"/>
            <a:chOff x="554069" y="922306"/>
            <a:chExt cx="5192630" cy="139716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5E07451-CBD0-0B4E-ABCC-B3F140BB1A7B}"/>
                </a:ext>
              </a:extLst>
            </p:cNvPr>
            <p:cNvSpPr txBox="1"/>
            <p:nvPr/>
          </p:nvSpPr>
          <p:spPr>
            <a:xfrm>
              <a:off x="554069" y="922306"/>
              <a:ext cx="5165197" cy="73250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ja-JP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⑨</a:t>
              </a:r>
              <a:r>
                <a:rPr lang="ja-JP" altLang="en-US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 </a:t>
              </a:r>
              <a:r>
                <a:rPr lang="en-US" altLang="ja-JP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PR</a:t>
              </a:r>
              <a:r>
                <a:rPr lang="ja-JP" altLang="en-US" sz="1600" b="1" dirty="0">
                  <a:solidFill>
                    <a:srgbClr val="E8805F"/>
                  </a:solidFill>
                  <a:latin typeface="メイリオ"/>
                  <a:ea typeface="メイリオ"/>
                  <a:cs typeface="メイリオ"/>
                </a:rPr>
                <a:t>プレゼン</a:t>
              </a:r>
              <a:endParaRPr kumimoji="1" lang="en-US" altLang="ja-JP" sz="1600" b="1" dirty="0">
                <a:solidFill>
                  <a:srgbClr val="E8805F"/>
                </a:solidFill>
                <a:latin typeface="メイリオ"/>
                <a:ea typeface="メイリオ"/>
                <a:cs typeface="メイリオ"/>
              </a:endParaRPr>
            </a:p>
            <a:p>
              <a:pPr>
                <a:lnSpc>
                  <a:spcPct val="130000"/>
                </a:lnSpc>
              </a:pPr>
              <a:r>
                <a:rPr kumimoji="1"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◇</a:t>
              </a:r>
              <a:r>
                <a:rPr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イベント時にご来場いただき直接</a:t>
              </a:r>
              <a:r>
                <a:rPr lang="en-US" altLang="ja-JP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PR</a:t>
              </a:r>
              <a:r>
                <a:rPr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いただけます。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7E6A829-FCEE-FF41-AA33-9CE58447E19C}"/>
                </a:ext>
              </a:extLst>
            </p:cNvPr>
            <p:cNvSpPr txBox="1"/>
            <p:nvPr/>
          </p:nvSpPr>
          <p:spPr>
            <a:xfrm>
              <a:off x="564148" y="1666986"/>
              <a:ext cx="5182551" cy="6524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イベント開催時に会場にお越しいただき、</a:t>
              </a:r>
              <a:r>
                <a:rPr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5〜10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分程度の内容で</a:t>
              </a:r>
              <a:r>
                <a:rPr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PR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/>
                  <a:ea typeface="メイリオ"/>
                  <a:cs typeface="メイリオ"/>
                </a:rPr>
                <a:t>プレゼンを行っていただくことができます。</a:t>
              </a:r>
              <a:endPara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4043D-AE13-9F41-9B85-4BBC420BF085}"/>
              </a:ext>
            </a:extLst>
          </p:cNvPr>
          <p:cNvSpPr txBox="1"/>
          <p:nvPr/>
        </p:nvSpPr>
        <p:spPr>
          <a:xfrm>
            <a:off x="3127168" y="253313"/>
            <a:ext cx="274947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広告掲載を行うことができるスペースを紹介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1DE999-BB4A-8846-97DE-6EAD22583C64}"/>
              </a:ext>
            </a:extLst>
          </p:cNvPr>
          <p:cNvSpPr txBox="1"/>
          <p:nvPr/>
        </p:nvSpPr>
        <p:spPr>
          <a:xfrm>
            <a:off x="5964373" y="681799"/>
            <a:ext cx="337748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※</a:t>
            </a:r>
            <a:r>
              <a:rPr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過去に使用したチラシや実施したイベントのイメージ</a:t>
            </a:r>
            <a:r>
              <a:rPr kumimoji="1"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などを掲載</a:t>
            </a:r>
          </a:p>
        </p:txBody>
      </p:sp>
    </p:spTree>
    <p:extLst>
      <p:ext uri="{BB962C8B-B14F-4D97-AF65-F5344CB8AC3E}">
        <p14:creationId xmlns:p14="http://schemas.microsoft.com/office/powerpoint/2010/main" val="399083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広告掲載料金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7C861B-305B-FD46-9A05-83A8A1682F4E}"/>
              </a:ext>
            </a:extLst>
          </p:cNvPr>
          <p:cNvSpPr/>
          <p:nvPr/>
        </p:nvSpPr>
        <p:spPr>
          <a:xfrm>
            <a:off x="371939" y="1616126"/>
            <a:ext cx="632778" cy="44756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24B727-2B15-A14E-B060-902803221194}"/>
              </a:ext>
            </a:extLst>
          </p:cNvPr>
          <p:cNvSpPr/>
          <p:nvPr/>
        </p:nvSpPr>
        <p:spPr>
          <a:xfrm>
            <a:off x="2668009" y="1056030"/>
            <a:ext cx="6883072" cy="5614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CD7DB0-B352-DE41-94E3-0DA27CADAC26}"/>
              </a:ext>
            </a:extLst>
          </p:cNvPr>
          <p:cNvSpPr txBox="1"/>
          <p:nvPr/>
        </p:nvSpPr>
        <p:spPr>
          <a:xfrm>
            <a:off x="2668009" y="1173058"/>
            <a:ext cx="1186380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掲載期間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EDB7D7-ED94-C84A-BADA-8558ED98B799}"/>
              </a:ext>
            </a:extLst>
          </p:cNvPr>
          <p:cNvSpPr txBox="1"/>
          <p:nvPr/>
        </p:nvSpPr>
        <p:spPr>
          <a:xfrm>
            <a:off x="7903920" y="1173058"/>
            <a:ext cx="164182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費用目安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B6F9E9-F220-CA46-B7DB-E293AC2F9973}"/>
              </a:ext>
            </a:extLst>
          </p:cNvPr>
          <p:cNvSpPr txBox="1"/>
          <p:nvPr/>
        </p:nvSpPr>
        <p:spPr>
          <a:xfrm>
            <a:off x="989621" y="2197034"/>
            <a:ext cx="167838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バナー広告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7D94A8-E7DB-3741-8114-DD65713E12DF}"/>
              </a:ext>
            </a:extLst>
          </p:cNvPr>
          <p:cNvSpPr txBox="1"/>
          <p:nvPr/>
        </p:nvSpPr>
        <p:spPr>
          <a:xfrm>
            <a:off x="989621" y="2697023"/>
            <a:ext cx="167838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記事下広告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6B340F-843A-0D4D-AD21-3596D445975A}"/>
              </a:ext>
            </a:extLst>
          </p:cNvPr>
          <p:cNvSpPr txBox="1"/>
          <p:nvPr/>
        </p:nvSpPr>
        <p:spPr>
          <a:xfrm>
            <a:off x="1007917" y="1697045"/>
            <a:ext cx="1660093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P</a:t>
            </a:r>
            <a:r>
              <a:rPr lang="en-US" altLang="ja-JP" sz="1200" dirty="0">
                <a:latin typeface="メイリオ"/>
                <a:ea typeface="メイリオ"/>
                <a:cs typeface="メイリオ"/>
                <a:sym typeface="Calibri"/>
              </a:rPr>
              <a:t>R</a:t>
            </a: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記事広告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CB1F90-5F5D-8B4F-9D12-AC5F60E925B5}"/>
              </a:ext>
            </a:extLst>
          </p:cNvPr>
          <p:cNvSpPr txBox="1"/>
          <p:nvPr/>
        </p:nvSpPr>
        <p:spPr>
          <a:xfrm>
            <a:off x="1007917" y="3197012"/>
            <a:ext cx="166009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P</a:t>
            </a: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R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メール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328615D-4632-784D-BA62-4CCC0D7C98AF}"/>
              </a:ext>
            </a:extLst>
          </p:cNvPr>
          <p:cNvCxnSpPr/>
          <p:nvPr/>
        </p:nvCxnSpPr>
        <p:spPr>
          <a:xfrm flipH="1">
            <a:off x="989620" y="1616124"/>
            <a:ext cx="15097" cy="4487794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5F2B0B-CDB8-1945-9F3A-1BD7FF9535B1}"/>
              </a:ext>
            </a:extLst>
          </p:cNvPr>
          <p:cNvCxnSpPr/>
          <p:nvPr/>
        </p:nvCxnSpPr>
        <p:spPr>
          <a:xfrm>
            <a:off x="3854317" y="1056030"/>
            <a:ext cx="0" cy="5047887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5082A3-B50B-4342-AAEA-F7CA68B0BC12}"/>
              </a:ext>
            </a:extLst>
          </p:cNvPr>
          <p:cNvSpPr txBox="1"/>
          <p:nvPr/>
        </p:nvSpPr>
        <p:spPr>
          <a:xfrm>
            <a:off x="1004717" y="3697001"/>
            <a:ext cx="1663293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ステップ広告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FC9B1A-0A9E-A541-B05F-CF3EC06E46F1}"/>
              </a:ext>
            </a:extLst>
          </p:cNvPr>
          <p:cNvSpPr txBox="1"/>
          <p:nvPr/>
        </p:nvSpPr>
        <p:spPr>
          <a:xfrm>
            <a:off x="1007917" y="4196990"/>
            <a:ext cx="1660093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フッター広告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340216-D728-8C4E-AAB4-11D1C1B5B487}"/>
              </a:ext>
            </a:extLst>
          </p:cNvPr>
          <p:cNvSpPr txBox="1"/>
          <p:nvPr/>
        </p:nvSpPr>
        <p:spPr>
          <a:xfrm>
            <a:off x="989620" y="4696979"/>
            <a:ext cx="167838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チラシ配布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76DB567-EC73-D54C-AD89-C538C910D75D}"/>
              </a:ext>
            </a:extLst>
          </p:cNvPr>
          <p:cNvSpPr txBox="1"/>
          <p:nvPr/>
        </p:nvSpPr>
        <p:spPr>
          <a:xfrm>
            <a:off x="989621" y="5196968"/>
            <a:ext cx="167838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メイリオ"/>
                <a:ea typeface="メイリオ"/>
                <a:cs typeface="メイリオ"/>
                <a:sym typeface="Calibri"/>
              </a:rPr>
              <a:t>PR</a:t>
            </a: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枠掲載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7D0E7D7-3E3D-3749-81B2-3CB293791C76}"/>
              </a:ext>
            </a:extLst>
          </p:cNvPr>
          <p:cNvSpPr txBox="1"/>
          <p:nvPr/>
        </p:nvSpPr>
        <p:spPr>
          <a:xfrm>
            <a:off x="1007917" y="5696957"/>
            <a:ext cx="1660093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メイリオ"/>
                <a:ea typeface="メイリオ"/>
                <a:cs typeface="メイリオ"/>
                <a:sym typeface="Calibri"/>
              </a:rPr>
              <a:t>PR</a:t>
            </a: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プレゼン枠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44C15C7-7332-F247-B0DE-9809CEB9CBDC}"/>
              </a:ext>
            </a:extLst>
          </p:cNvPr>
          <p:cNvCxnSpPr/>
          <p:nvPr/>
        </p:nvCxnSpPr>
        <p:spPr>
          <a:xfrm>
            <a:off x="356844" y="3103983"/>
            <a:ext cx="9200777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C436719-F469-8847-B738-0D7E3D0FB30B}"/>
              </a:ext>
            </a:extLst>
          </p:cNvPr>
          <p:cNvCxnSpPr/>
          <p:nvPr/>
        </p:nvCxnSpPr>
        <p:spPr>
          <a:xfrm>
            <a:off x="356842" y="4603950"/>
            <a:ext cx="9182199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E959B3A-2072-A246-B211-B16765E68BA3}"/>
              </a:ext>
            </a:extLst>
          </p:cNvPr>
          <p:cNvCxnSpPr/>
          <p:nvPr/>
        </p:nvCxnSpPr>
        <p:spPr>
          <a:xfrm>
            <a:off x="991308" y="2104005"/>
            <a:ext cx="8552906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14703B5-C589-F741-A3CA-FAC5EEA4D58D}"/>
              </a:ext>
            </a:extLst>
          </p:cNvPr>
          <p:cNvCxnSpPr/>
          <p:nvPr/>
        </p:nvCxnSpPr>
        <p:spPr>
          <a:xfrm>
            <a:off x="991308" y="2603994"/>
            <a:ext cx="8552906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D53305A-BBDB-874D-BA14-AF15B9730CDB}"/>
              </a:ext>
            </a:extLst>
          </p:cNvPr>
          <p:cNvCxnSpPr/>
          <p:nvPr/>
        </p:nvCxnSpPr>
        <p:spPr>
          <a:xfrm>
            <a:off x="1007917" y="3603972"/>
            <a:ext cx="8536295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CE92AB8-CD26-BB4D-9E2F-39D6D0B245BE}"/>
              </a:ext>
            </a:extLst>
          </p:cNvPr>
          <p:cNvCxnSpPr/>
          <p:nvPr/>
        </p:nvCxnSpPr>
        <p:spPr>
          <a:xfrm>
            <a:off x="991308" y="4103961"/>
            <a:ext cx="8545527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869B8D5-2165-6347-A69A-514CDCA9F81C}"/>
              </a:ext>
            </a:extLst>
          </p:cNvPr>
          <p:cNvCxnSpPr/>
          <p:nvPr/>
        </p:nvCxnSpPr>
        <p:spPr>
          <a:xfrm>
            <a:off x="991308" y="5103939"/>
            <a:ext cx="8545527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1CC923A-330B-F745-BA87-D5B42B62ABCE}"/>
              </a:ext>
            </a:extLst>
          </p:cNvPr>
          <p:cNvCxnSpPr/>
          <p:nvPr/>
        </p:nvCxnSpPr>
        <p:spPr>
          <a:xfrm>
            <a:off x="991308" y="5603928"/>
            <a:ext cx="8552904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C1B3A36-1C1D-5C40-A9D9-ADC20069CFDA}"/>
              </a:ext>
            </a:extLst>
          </p:cNvPr>
          <p:cNvSpPr txBox="1"/>
          <p:nvPr/>
        </p:nvSpPr>
        <p:spPr>
          <a:xfrm>
            <a:off x="532131" y="1616126"/>
            <a:ext cx="313930" cy="1487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W</a:t>
            </a:r>
            <a:r>
              <a:rPr kumimoji="0" lang="en-US" altLang="ja-JP" sz="1200" dirty="0" err="1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eb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14A945-B39A-2145-BBC0-6542C3F268D6}"/>
              </a:ext>
            </a:extLst>
          </p:cNvPr>
          <p:cNvSpPr txBox="1"/>
          <p:nvPr/>
        </p:nvSpPr>
        <p:spPr>
          <a:xfrm>
            <a:off x="524331" y="3116091"/>
            <a:ext cx="321730" cy="1487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メール広告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E12D7AC-00B9-AF4D-83B3-A1C10572D7CA}"/>
              </a:ext>
            </a:extLst>
          </p:cNvPr>
          <p:cNvSpPr txBox="1"/>
          <p:nvPr/>
        </p:nvSpPr>
        <p:spPr>
          <a:xfrm>
            <a:off x="515497" y="4603950"/>
            <a:ext cx="321730" cy="1487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アナログ広告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0C9C895-0C60-5D45-8DFD-04428246BEC5}"/>
              </a:ext>
            </a:extLst>
          </p:cNvPr>
          <p:cNvSpPr txBox="1"/>
          <p:nvPr/>
        </p:nvSpPr>
        <p:spPr>
          <a:xfrm>
            <a:off x="3854389" y="1160949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広告仕様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B547950-534E-8C4E-BF49-900B61F8A7A4}"/>
              </a:ext>
            </a:extLst>
          </p:cNvPr>
          <p:cNvSpPr txBox="1"/>
          <p:nvPr/>
        </p:nvSpPr>
        <p:spPr>
          <a:xfrm>
            <a:off x="7903921" y="1690992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latin typeface="メイリオ"/>
                <a:ea typeface="メイリオ"/>
                <a:cs typeface="メイリオ"/>
              </a:rPr>
              <a:t>100,000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r>
              <a:rPr lang="en-US" altLang="ja-JP" sz="1200" dirty="0">
                <a:latin typeface="メイリオ"/>
                <a:ea typeface="メイリオ"/>
                <a:cs typeface="メイリオ"/>
              </a:rPr>
              <a:t>/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週間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03F6559-E6D1-7049-86FC-A092EF6B0577}"/>
              </a:ext>
            </a:extLst>
          </p:cNvPr>
          <p:cNvSpPr txBox="1"/>
          <p:nvPr/>
        </p:nvSpPr>
        <p:spPr>
          <a:xfrm>
            <a:off x="2668010" y="1697045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1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週間</a:t>
            </a: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〜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390CFE2-0754-9040-8B73-2009E41D81ED}"/>
              </a:ext>
            </a:extLst>
          </p:cNvPr>
          <p:cNvSpPr txBox="1"/>
          <p:nvPr/>
        </p:nvSpPr>
        <p:spPr>
          <a:xfrm>
            <a:off x="3854390" y="1684937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800〜3000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文字、画像は</a:t>
            </a: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5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点まで仕様可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9C8C4EA-91A9-B94C-8D4C-68A3AD26B616}"/>
              </a:ext>
            </a:extLst>
          </p:cNvPr>
          <p:cNvCxnSpPr/>
          <p:nvPr/>
        </p:nvCxnSpPr>
        <p:spPr>
          <a:xfrm>
            <a:off x="7903921" y="1043921"/>
            <a:ext cx="0" cy="5047887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8EF7E4B-AD3B-C540-BB4A-9D37FB9C99F5}"/>
              </a:ext>
            </a:extLst>
          </p:cNvPr>
          <p:cNvSpPr txBox="1"/>
          <p:nvPr/>
        </p:nvSpPr>
        <p:spPr>
          <a:xfrm>
            <a:off x="7903921" y="2194506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xxx,xxx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A39271-433C-6F47-A7A6-BB052B514529}"/>
              </a:ext>
            </a:extLst>
          </p:cNvPr>
          <p:cNvSpPr txBox="1"/>
          <p:nvPr/>
        </p:nvSpPr>
        <p:spPr>
          <a:xfrm>
            <a:off x="2668010" y="2200559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EB62547-7AC7-CE46-ACAE-7DC87D010A56}"/>
              </a:ext>
            </a:extLst>
          </p:cNvPr>
          <p:cNvSpPr txBox="1"/>
          <p:nvPr/>
        </p:nvSpPr>
        <p:spPr>
          <a:xfrm>
            <a:off x="3854390" y="2188451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ここにテキストが入ります。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4D4AF22-B2DA-CB44-A015-A59151C713EB}"/>
              </a:ext>
            </a:extLst>
          </p:cNvPr>
          <p:cNvSpPr txBox="1"/>
          <p:nvPr/>
        </p:nvSpPr>
        <p:spPr>
          <a:xfrm>
            <a:off x="7903921" y="2693323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xxx,xxx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77429BC-BE12-8D45-BFCE-3444F94CD778}"/>
              </a:ext>
            </a:extLst>
          </p:cNvPr>
          <p:cNvSpPr txBox="1"/>
          <p:nvPr/>
        </p:nvSpPr>
        <p:spPr>
          <a:xfrm>
            <a:off x="2668010" y="2699376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A540A33-8206-5B43-8248-FD3490CC88DC}"/>
              </a:ext>
            </a:extLst>
          </p:cNvPr>
          <p:cNvSpPr txBox="1"/>
          <p:nvPr/>
        </p:nvSpPr>
        <p:spPr>
          <a:xfrm>
            <a:off x="3854390" y="2687267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ここにテキストが入ります。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D82097A-093C-9246-B88E-1C5FD46AEF4D}"/>
              </a:ext>
            </a:extLst>
          </p:cNvPr>
          <p:cNvSpPr txBox="1"/>
          <p:nvPr/>
        </p:nvSpPr>
        <p:spPr>
          <a:xfrm>
            <a:off x="7903921" y="3196837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xxx,xxx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2CAD142-1917-294E-8BD6-449E1908B847}"/>
              </a:ext>
            </a:extLst>
          </p:cNvPr>
          <p:cNvSpPr txBox="1"/>
          <p:nvPr/>
        </p:nvSpPr>
        <p:spPr>
          <a:xfrm>
            <a:off x="2668010" y="3202890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AD796C8-24DE-484F-83C3-93E887DD3A82}"/>
              </a:ext>
            </a:extLst>
          </p:cNvPr>
          <p:cNvSpPr txBox="1"/>
          <p:nvPr/>
        </p:nvSpPr>
        <p:spPr>
          <a:xfrm>
            <a:off x="3854390" y="3190781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ここにテキストが入ります。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684C51-339C-A34D-8BB4-A89BA812335D}"/>
              </a:ext>
            </a:extLst>
          </p:cNvPr>
          <p:cNvSpPr txBox="1"/>
          <p:nvPr/>
        </p:nvSpPr>
        <p:spPr>
          <a:xfrm>
            <a:off x="7903921" y="3700704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xxx,xxx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9087DE5-54C0-2D4B-9053-0A708121C147}"/>
              </a:ext>
            </a:extLst>
          </p:cNvPr>
          <p:cNvSpPr txBox="1"/>
          <p:nvPr/>
        </p:nvSpPr>
        <p:spPr>
          <a:xfrm>
            <a:off x="2668010" y="3706757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FE796-3A50-BA42-BC45-2BA0030F7F74}"/>
              </a:ext>
            </a:extLst>
          </p:cNvPr>
          <p:cNvSpPr txBox="1"/>
          <p:nvPr/>
        </p:nvSpPr>
        <p:spPr>
          <a:xfrm>
            <a:off x="3854390" y="3694649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ここにテキストが入ります。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183DB0B-F021-6641-B900-6B849BE4EBCA}"/>
              </a:ext>
            </a:extLst>
          </p:cNvPr>
          <p:cNvSpPr txBox="1"/>
          <p:nvPr/>
        </p:nvSpPr>
        <p:spPr>
          <a:xfrm>
            <a:off x="7903921" y="4199521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xxx,xxx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9B777F8-A087-DC4D-ADE2-DE208B528290}"/>
              </a:ext>
            </a:extLst>
          </p:cNvPr>
          <p:cNvSpPr txBox="1"/>
          <p:nvPr/>
        </p:nvSpPr>
        <p:spPr>
          <a:xfrm>
            <a:off x="2668010" y="4205574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304989-24C7-9940-81A8-2C1D1EF8681F}"/>
              </a:ext>
            </a:extLst>
          </p:cNvPr>
          <p:cNvSpPr txBox="1"/>
          <p:nvPr/>
        </p:nvSpPr>
        <p:spPr>
          <a:xfrm>
            <a:off x="3854390" y="4193465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ここにテキストが入ります。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549AA1C-E380-4541-9DBA-69F895320CCB}"/>
              </a:ext>
            </a:extLst>
          </p:cNvPr>
          <p:cNvSpPr txBox="1"/>
          <p:nvPr/>
        </p:nvSpPr>
        <p:spPr>
          <a:xfrm>
            <a:off x="7903921" y="4703035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xxx,xxx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AAA8FF-5BCF-1D4F-B17B-D165F92A26E8}"/>
              </a:ext>
            </a:extLst>
          </p:cNvPr>
          <p:cNvSpPr txBox="1"/>
          <p:nvPr/>
        </p:nvSpPr>
        <p:spPr>
          <a:xfrm>
            <a:off x="2668010" y="4709088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DE0EFD8-C2DB-754E-A49B-335879E86D4E}"/>
              </a:ext>
            </a:extLst>
          </p:cNvPr>
          <p:cNvSpPr txBox="1"/>
          <p:nvPr/>
        </p:nvSpPr>
        <p:spPr>
          <a:xfrm>
            <a:off x="3854390" y="4696979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ここにテキストが入ります。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8D52CE4-2E20-BD43-A9AB-9CF40CC0FC83}"/>
              </a:ext>
            </a:extLst>
          </p:cNvPr>
          <p:cNvSpPr txBox="1"/>
          <p:nvPr/>
        </p:nvSpPr>
        <p:spPr>
          <a:xfrm>
            <a:off x="7903921" y="5194801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xxx,xxx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51F193B-818A-264A-BAA5-240D1D6DA348}"/>
              </a:ext>
            </a:extLst>
          </p:cNvPr>
          <p:cNvSpPr txBox="1"/>
          <p:nvPr/>
        </p:nvSpPr>
        <p:spPr>
          <a:xfrm>
            <a:off x="2668010" y="5200854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1DE8F65-A239-AA4C-8C49-C643C9D2F834}"/>
              </a:ext>
            </a:extLst>
          </p:cNvPr>
          <p:cNvSpPr txBox="1"/>
          <p:nvPr/>
        </p:nvSpPr>
        <p:spPr>
          <a:xfrm>
            <a:off x="3854390" y="5188746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ここにテキストが入ります。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ED213FB-96A8-7C4A-B3A6-E979B1F148DF}"/>
              </a:ext>
            </a:extLst>
          </p:cNvPr>
          <p:cNvSpPr txBox="1"/>
          <p:nvPr/>
        </p:nvSpPr>
        <p:spPr>
          <a:xfrm>
            <a:off x="7903921" y="5698315"/>
            <a:ext cx="164182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200" dirty="0" err="1">
                <a:latin typeface="メイリオ"/>
                <a:ea typeface="メイリオ"/>
                <a:cs typeface="メイリオ"/>
              </a:rPr>
              <a:t>xxx,xxx</a:t>
            </a:r>
            <a:r>
              <a:rPr lang="ja-JP" altLang="en-US" sz="1200" dirty="0">
                <a:latin typeface="メイリオ"/>
                <a:ea typeface="メイリオ"/>
                <a:cs typeface="メイリオ"/>
              </a:rPr>
              <a:t>円</a:t>
            </a:r>
            <a:endParaRPr lang="en-US" altLang="ja-JP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6916838-8C01-FD41-BB10-A87359ECA7CE}"/>
              </a:ext>
            </a:extLst>
          </p:cNvPr>
          <p:cNvSpPr txBox="1"/>
          <p:nvPr/>
        </p:nvSpPr>
        <p:spPr>
          <a:xfrm>
            <a:off x="2668010" y="5704368"/>
            <a:ext cx="1186379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テキスト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EF798D-097E-014A-89F9-27EB9B7AE3B8}"/>
              </a:ext>
            </a:extLst>
          </p:cNvPr>
          <p:cNvSpPr txBox="1"/>
          <p:nvPr/>
        </p:nvSpPr>
        <p:spPr>
          <a:xfrm>
            <a:off x="3854390" y="5692260"/>
            <a:ext cx="404953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ここにテキストが入ります。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D3FB8F7-03A6-1748-8667-FD41B7426D18}"/>
              </a:ext>
            </a:extLst>
          </p:cNvPr>
          <p:cNvSpPr/>
          <p:nvPr/>
        </p:nvSpPr>
        <p:spPr>
          <a:xfrm>
            <a:off x="371928" y="1616124"/>
            <a:ext cx="9179153" cy="4499902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1F4A17A-C284-AA43-B641-2B8E39A53AB8}"/>
              </a:ext>
            </a:extLst>
          </p:cNvPr>
          <p:cNvSpPr/>
          <p:nvPr/>
        </p:nvSpPr>
        <p:spPr>
          <a:xfrm>
            <a:off x="2668008" y="1056030"/>
            <a:ext cx="6883073" cy="5059996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082A516-7B9D-5949-BA46-386C138C44EC}"/>
              </a:ext>
            </a:extLst>
          </p:cNvPr>
          <p:cNvSpPr txBox="1"/>
          <p:nvPr/>
        </p:nvSpPr>
        <p:spPr>
          <a:xfrm>
            <a:off x="1571304" y="253313"/>
            <a:ext cx="210826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広告を掲載する場合の料金を掲載</a:t>
            </a:r>
          </a:p>
        </p:txBody>
      </p:sp>
    </p:spTree>
    <p:extLst>
      <p:ext uri="{BB962C8B-B14F-4D97-AF65-F5344CB8AC3E}">
        <p14:creationId xmlns:p14="http://schemas.microsoft.com/office/powerpoint/2010/main" val="73534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6C0DF6-378D-7B49-AECC-7CBA4F7D3F03}"/>
              </a:ext>
            </a:extLst>
          </p:cNvPr>
          <p:cNvSpPr txBox="1"/>
          <p:nvPr/>
        </p:nvSpPr>
        <p:spPr>
          <a:xfrm>
            <a:off x="463308" y="2385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パック料金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2B699F-6343-7848-ACEA-A5826E30A2EB}"/>
              </a:ext>
            </a:extLst>
          </p:cNvPr>
          <p:cNvSpPr/>
          <p:nvPr/>
        </p:nvSpPr>
        <p:spPr>
          <a:xfrm>
            <a:off x="7235404" y="734527"/>
            <a:ext cx="2310351" cy="5482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52132F3-C713-0945-A576-60E534F93DB8}"/>
              </a:ext>
            </a:extLst>
          </p:cNvPr>
          <p:cNvSpPr/>
          <p:nvPr/>
        </p:nvSpPr>
        <p:spPr>
          <a:xfrm>
            <a:off x="4952366" y="736176"/>
            <a:ext cx="2294906" cy="548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6D203AD-8D1D-8144-A027-7C08C6652A7D}"/>
              </a:ext>
            </a:extLst>
          </p:cNvPr>
          <p:cNvSpPr/>
          <p:nvPr/>
        </p:nvSpPr>
        <p:spPr>
          <a:xfrm>
            <a:off x="2684935" y="5800459"/>
            <a:ext cx="6866148" cy="675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D89320-9886-8C41-B7D4-C2E23984C034}"/>
              </a:ext>
            </a:extLst>
          </p:cNvPr>
          <p:cNvSpPr/>
          <p:nvPr/>
        </p:nvSpPr>
        <p:spPr>
          <a:xfrm>
            <a:off x="371928" y="1296625"/>
            <a:ext cx="632328" cy="44916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C34270-A4DE-3F4D-9EA7-5EFD7EE036DB}"/>
              </a:ext>
            </a:extLst>
          </p:cNvPr>
          <p:cNvSpPr/>
          <p:nvPr/>
        </p:nvSpPr>
        <p:spPr>
          <a:xfrm>
            <a:off x="2666366" y="734527"/>
            <a:ext cx="2286000" cy="54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143B59-F574-E54C-80B9-7D9FD674780A}"/>
              </a:ext>
            </a:extLst>
          </p:cNvPr>
          <p:cNvSpPr txBox="1"/>
          <p:nvPr/>
        </p:nvSpPr>
        <p:spPr>
          <a:xfrm>
            <a:off x="989171" y="1880170"/>
            <a:ext cx="167719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バナー広告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9B29A1-CEDA-1543-A0E7-61C4B15964DC}"/>
              </a:ext>
            </a:extLst>
          </p:cNvPr>
          <p:cNvSpPr txBox="1"/>
          <p:nvPr/>
        </p:nvSpPr>
        <p:spPr>
          <a:xfrm>
            <a:off x="989171" y="2381947"/>
            <a:ext cx="167719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記事下広告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6D14327-66C2-B34E-A3C8-7FBDAD08F76C}"/>
              </a:ext>
            </a:extLst>
          </p:cNvPr>
          <p:cNvSpPr txBox="1"/>
          <p:nvPr/>
        </p:nvSpPr>
        <p:spPr>
          <a:xfrm>
            <a:off x="1007454" y="1378394"/>
            <a:ext cx="1658913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P</a:t>
            </a:r>
            <a:r>
              <a:rPr lang="en-US" altLang="ja-JP" sz="1200" dirty="0">
                <a:latin typeface="メイリオ"/>
                <a:ea typeface="メイリオ"/>
                <a:cs typeface="メイリオ"/>
                <a:sym typeface="Calibri"/>
              </a:rPr>
              <a:t>R</a:t>
            </a: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記事広告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E30A7CE-8E9E-1A40-A902-9EF2FBFB66A1}"/>
              </a:ext>
            </a:extLst>
          </p:cNvPr>
          <p:cNvSpPr txBox="1"/>
          <p:nvPr/>
        </p:nvSpPr>
        <p:spPr>
          <a:xfrm>
            <a:off x="1007454" y="2883723"/>
            <a:ext cx="1658912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ja-JP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P</a:t>
            </a: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R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メール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67A7DBD-4B24-3841-A901-08E0E51651FE}"/>
              </a:ext>
            </a:extLst>
          </p:cNvPr>
          <p:cNvCxnSpPr/>
          <p:nvPr/>
        </p:nvCxnSpPr>
        <p:spPr>
          <a:xfrm flipH="1">
            <a:off x="989170" y="1296624"/>
            <a:ext cx="15086" cy="4503835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D17D93-A934-374C-9994-166660DC347F}"/>
              </a:ext>
            </a:extLst>
          </p:cNvPr>
          <p:cNvSpPr txBox="1"/>
          <p:nvPr/>
        </p:nvSpPr>
        <p:spPr>
          <a:xfrm>
            <a:off x="1004257" y="3385499"/>
            <a:ext cx="1662110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ステップ広告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267C906-2643-2844-9638-F914A3BFA64D}"/>
              </a:ext>
            </a:extLst>
          </p:cNvPr>
          <p:cNvSpPr txBox="1"/>
          <p:nvPr/>
        </p:nvSpPr>
        <p:spPr>
          <a:xfrm>
            <a:off x="1007454" y="3887275"/>
            <a:ext cx="1658913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フッター広告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DD7062-66A3-0A44-AE71-FA766C69440C}"/>
              </a:ext>
            </a:extLst>
          </p:cNvPr>
          <p:cNvSpPr txBox="1"/>
          <p:nvPr/>
        </p:nvSpPr>
        <p:spPr>
          <a:xfrm>
            <a:off x="989170" y="4389051"/>
            <a:ext cx="1677195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チラシ配布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564DFE5-A722-F440-B2A1-40F1F4597EB1}"/>
              </a:ext>
            </a:extLst>
          </p:cNvPr>
          <p:cNvSpPr txBox="1"/>
          <p:nvPr/>
        </p:nvSpPr>
        <p:spPr>
          <a:xfrm>
            <a:off x="989171" y="4890827"/>
            <a:ext cx="167719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メイリオ"/>
                <a:ea typeface="メイリオ"/>
                <a:cs typeface="メイリオ"/>
                <a:sym typeface="Calibri"/>
              </a:rPr>
              <a:t>PR</a:t>
            </a: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枠掲載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1E09B9-E704-FC41-B967-EA4F7DF89B9B}"/>
              </a:ext>
            </a:extLst>
          </p:cNvPr>
          <p:cNvSpPr txBox="1"/>
          <p:nvPr/>
        </p:nvSpPr>
        <p:spPr>
          <a:xfrm>
            <a:off x="1007454" y="5392604"/>
            <a:ext cx="1658913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メイリオ"/>
                <a:ea typeface="メイリオ"/>
                <a:cs typeface="メイリオ"/>
                <a:sym typeface="Calibri"/>
              </a:rPr>
              <a:t>PR</a:t>
            </a: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プレゼン枠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CF3B5CE-C150-394A-80B1-104CE58F74B9}"/>
              </a:ext>
            </a:extLst>
          </p:cNvPr>
          <p:cNvCxnSpPr/>
          <p:nvPr/>
        </p:nvCxnSpPr>
        <p:spPr>
          <a:xfrm>
            <a:off x="356844" y="2789802"/>
            <a:ext cx="9194237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04247A8-1847-3445-A068-1EEE1C183CA7}"/>
              </a:ext>
            </a:extLst>
          </p:cNvPr>
          <p:cNvCxnSpPr/>
          <p:nvPr/>
        </p:nvCxnSpPr>
        <p:spPr>
          <a:xfrm>
            <a:off x="356842" y="4295132"/>
            <a:ext cx="9175672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41E5CDA-9DE7-3A4D-B366-6795555EB953}"/>
              </a:ext>
            </a:extLst>
          </p:cNvPr>
          <p:cNvCxnSpPr/>
          <p:nvPr/>
        </p:nvCxnSpPr>
        <p:spPr>
          <a:xfrm>
            <a:off x="990857" y="1786249"/>
            <a:ext cx="8546826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7FB7EF1-5A65-014D-8B0E-F8DFB1280273}"/>
              </a:ext>
            </a:extLst>
          </p:cNvPr>
          <p:cNvCxnSpPr/>
          <p:nvPr/>
        </p:nvCxnSpPr>
        <p:spPr>
          <a:xfrm>
            <a:off x="990857" y="2288025"/>
            <a:ext cx="8546826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7A957D-2299-044F-8AED-C597459067E5}"/>
              </a:ext>
            </a:extLst>
          </p:cNvPr>
          <p:cNvCxnSpPr/>
          <p:nvPr/>
        </p:nvCxnSpPr>
        <p:spPr>
          <a:xfrm>
            <a:off x="1007454" y="3291579"/>
            <a:ext cx="8530228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1EB109A-BFD3-0E47-83F9-B791B7C19B7A}"/>
              </a:ext>
            </a:extLst>
          </p:cNvPr>
          <p:cNvCxnSpPr/>
          <p:nvPr/>
        </p:nvCxnSpPr>
        <p:spPr>
          <a:xfrm>
            <a:off x="990857" y="3793356"/>
            <a:ext cx="8539452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9A3D987-D784-C843-9ABE-FFDBFFFD20C4}"/>
              </a:ext>
            </a:extLst>
          </p:cNvPr>
          <p:cNvCxnSpPr/>
          <p:nvPr/>
        </p:nvCxnSpPr>
        <p:spPr>
          <a:xfrm>
            <a:off x="990857" y="4796908"/>
            <a:ext cx="8539452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6D6BB98-9F7A-EC48-9B13-0F8E57A4B69A}"/>
              </a:ext>
            </a:extLst>
          </p:cNvPr>
          <p:cNvCxnSpPr/>
          <p:nvPr/>
        </p:nvCxnSpPr>
        <p:spPr>
          <a:xfrm>
            <a:off x="990857" y="5298685"/>
            <a:ext cx="8546824" cy="0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22BA46-CDAA-BF46-B9BC-5D81CDFEB52A}"/>
              </a:ext>
            </a:extLst>
          </p:cNvPr>
          <p:cNvSpPr txBox="1"/>
          <p:nvPr/>
        </p:nvSpPr>
        <p:spPr>
          <a:xfrm>
            <a:off x="531784" y="1296625"/>
            <a:ext cx="313930" cy="1493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W</a:t>
            </a:r>
            <a:r>
              <a:rPr kumimoji="0" lang="en-US" altLang="ja-JP" sz="1200" dirty="0" err="1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eb</a:t>
            </a: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7B1D0F3-5C87-3F4D-867B-B7F7D7F77F41}"/>
              </a:ext>
            </a:extLst>
          </p:cNvPr>
          <p:cNvSpPr txBox="1"/>
          <p:nvPr/>
        </p:nvSpPr>
        <p:spPr>
          <a:xfrm>
            <a:off x="524212" y="2801952"/>
            <a:ext cx="321502" cy="1493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メール広告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E29209A-DC46-9842-8FBB-5A29E361EB56}"/>
              </a:ext>
            </a:extLst>
          </p:cNvPr>
          <p:cNvSpPr txBox="1"/>
          <p:nvPr/>
        </p:nvSpPr>
        <p:spPr>
          <a:xfrm>
            <a:off x="515384" y="4295129"/>
            <a:ext cx="321502" cy="14931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latin typeface="メイリオ"/>
                <a:ea typeface="メイリオ"/>
                <a:cs typeface="メイリオ"/>
                <a:sym typeface="Calibri"/>
              </a:rPr>
              <a:t>アナログ広告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E36C140-3BC3-7042-B221-78A325BBBE0C}"/>
              </a:ext>
            </a:extLst>
          </p:cNvPr>
          <p:cNvSpPr txBox="1"/>
          <p:nvPr/>
        </p:nvSpPr>
        <p:spPr>
          <a:xfrm>
            <a:off x="2666366" y="858333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スタンダードプラン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14F2EA-B8F2-DA4D-8D7C-2FF00704C499}"/>
              </a:ext>
            </a:extLst>
          </p:cNvPr>
          <p:cNvSpPr txBox="1"/>
          <p:nvPr/>
        </p:nvSpPr>
        <p:spPr>
          <a:xfrm>
            <a:off x="7256177" y="858333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/>
                <a:ea typeface="メイリオ"/>
                <a:cs typeface="メイリオ"/>
                <a:sym typeface="Calibri"/>
              </a:rPr>
              <a:t>マスタープラン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1EFD785-4842-164C-8E33-98BE1FB139DA}"/>
              </a:ext>
            </a:extLst>
          </p:cNvPr>
          <p:cNvSpPr txBox="1"/>
          <p:nvPr/>
        </p:nvSpPr>
        <p:spPr>
          <a:xfrm>
            <a:off x="4961271" y="858333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プレミアムプラン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86545BE-5F3A-9149-B764-FF004D474CF6}"/>
              </a:ext>
            </a:extLst>
          </p:cNvPr>
          <p:cNvCxnSpPr>
            <a:cxnSpLocks/>
          </p:cNvCxnSpPr>
          <p:nvPr/>
        </p:nvCxnSpPr>
        <p:spPr>
          <a:xfrm>
            <a:off x="4961271" y="750040"/>
            <a:ext cx="0" cy="5728336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831A3E2-96B5-1A4D-8CF9-189E4DBA4F52}"/>
              </a:ext>
            </a:extLst>
          </p:cNvPr>
          <p:cNvCxnSpPr/>
          <p:nvPr/>
        </p:nvCxnSpPr>
        <p:spPr>
          <a:xfrm>
            <a:off x="7256177" y="734527"/>
            <a:ext cx="0" cy="5741922"/>
          </a:xfrm>
          <a:prstGeom prst="line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CF912E8-9EF7-0943-BB11-576004A74F35}"/>
              </a:ext>
            </a:extLst>
          </p:cNvPr>
          <p:cNvSpPr txBox="1"/>
          <p:nvPr/>
        </p:nvSpPr>
        <p:spPr>
          <a:xfrm>
            <a:off x="2672906" y="1384471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FDEF99F-9B07-114B-A191-62874CBED8FD}"/>
              </a:ext>
            </a:extLst>
          </p:cNvPr>
          <p:cNvSpPr txBox="1"/>
          <p:nvPr/>
        </p:nvSpPr>
        <p:spPr>
          <a:xfrm>
            <a:off x="7262717" y="1384471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65194A-E45A-D640-BD59-0157A840FE21}"/>
              </a:ext>
            </a:extLst>
          </p:cNvPr>
          <p:cNvSpPr txBox="1"/>
          <p:nvPr/>
        </p:nvSpPr>
        <p:spPr>
          <a:xfrm>
            <a:off x="4967812" y="1372319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29D3D30-B479-464E-B55B-B424B5ED64E1}"/>
              </a:ext>
            </a:extLst>
          </p:cNvPr>
          <p:cNvSpPr txBox="1"/>
          <p:nvPr/>
        </p:nvSpPr>
        <p:spPr>
          <a:xfrm>
            <a:off x="2672906" y="1886247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57E0774-6568-3845-AE02-7B90C8F3D701}"/>
              </a:ext>
            </a:extLst>
          </p:cNvPr>
          <p:cNvSpPr txBox="1"/>
          <p:nvPr/>
        </p:nvSpPr>
        <p:spPr>
          <a:xfrm>
            <a:off x="7262717" y="1886247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7733495-1364-484A-83FE-26045C7D8E43}"/>
              </a:ext>
            </a:extLst>
          </p:cNvPr>
          <p:cNvSpPr txBox="1"/>
          <p:nvPr/>
        </p:nvSpPr>
        <p:spPr>
          <a:xfrm>
            <a:off x="4967812" y="1874095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0F0B610-18FD-9841-A4D2-CF35938A3DFD}"/>
              </a:ext>
            </a:extLst>
          </p:cNvPr>
          <p:cNvSpPr txBox="1"/>
          <p:nvPr/>
        </p:nvSpPr>
        <p:spPr>
          <a:xfrm>
            <a:off x="2672906" y="2388024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D56C489-DF93-EF41-8697-A44F9156EFA0}"/>
              </a:ext>
            </a:extLst>
          </p:cNvPr>
          <p:cNvSpPr txBox="1"/>
          <p:nvPr/>
        </p:nvSpPr>
        <p:spPr>
          <a:xfrm>
            <a:off x="7262717" y="2388024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3C67E86-39A7-E14C-A029-BCC650C7465F}"/>
              </a:ext>
            </a:extLst>
          </p:cNvPr>
          <p:cNvSpPr txBox="1"/>
          <p:nvPr/>
        </p:nvSpPr>
        <p:spPr>
          <a:xfrm>
            <a:off x="4967812" y="2375872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59301FD-35FA-6347-801D-F0C57F9C9FC1}"/>
              </a:ext>
            </a:extLst>
          </p:cNvPr>
          <p:cNvSpPr txBox="1"/>
          <p:nvPr/>
        </p:nvSpPr>
        <p:spPr>
          <a:xfrm>
            <a:off x="2672906" y="2889800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B4274E5-CB18-9349-B10C-9874C0489428}"/>
              </a:ext>
            </a:extLst>
          </p:cNvPr>
          <p:cNvSpPr txBox="1"/>
          <p:nvPr/>
        </p:nvSpPr>
        <p:spPr>
          <a:xfrm>
            <a:off x="7262717" y="2889800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2C4F87E-BE0A-1348-863F-EDCD34DDFF97}"/>
              </a:ext>
            </a:extLst>
          </p:cNvPr>
          <p:cNvSpPr txBox="1"/>
          <p:nvPr/>
        </p:nvSpPr>
        <p:spPr>
          <a:xfrm>
            <a:off x="4967812" y="2877648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F9F3BA8-8EE1-044B-95A6-63A6B2871B93}"/>
              </a:ext>
            </a:extLst>
          </p:cNvPr>
          <p:cNvSpPr txBox="1"/>
          <p:nvPr/>
        </p:nvSpPr>
        <p:spPr>
          <a:xfrm>
            <a:off x="2672906" y="3391578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58D6667-761D-2F47-AA5F-23F4BE7D9812}"/>
              </a:ext>
            </a:extLst>
          </p:cNvPr>
          <p:cNvSpPr txBox="1"/>
          <p:nvPr/>
        </p:nvSpPr>
        <p:spPr>
          <a:xfrm>
            <a:off x="7262717" y="3391578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993D090-EFFB-9849-8F78-1E45FA5B65CC}"/>
              </a:ext>
            </a:extLst>
          </p:cNvPr>
          <p:cNvSpPr txBox="1"/>
          <p:nvPr/>
        </p:nvSpPr>
        <p:spPr>
          <a:xfrm>
            <a:off x="4967812" y="3379426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4DD6F92-F9D6-F847-A437-3A81B567D77E}"/>
              </a:ext>
            </a:extLst>
          </p:cNvPr>
          <p:cNvSpPr txBox="1"/>
          <p:nvPr/>
        </p:nvSpPr>
        <p:spPr>
          <a:xfrm>
            <a:off x="2672906" y="3893354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1C4D984-BA03-4D44-9182-4358B677D72E}"/>
              </a:ext>
            </a:extLst>
          </p:cNvPr>
          <p:cNvSpPr txBox="1"/>
          <p:nvPr/>
        </p:nvSpPr>
        <p:spPr>
          <a:xfrm>
            <a:off x="7262717" y="3893354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6044F51-8343-3E48-BBE8-3935B0C00DF7}"/>
              </a:ext>
            </a:extLst>
          </p:cNvPr>
          <p:cNvSpPr txBox="1"/>
          <p:nvPr/>
        </p:nvSpPr>
        <p:spPr>
          <a:xfrm>
            <a:off x="4967812" y="3881202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BC52C18-2545-224F-ADDE-9E757802ACBD}"/>
              </a:ext>
            </a:extLst>
          </p:cNvPr>
          <p:cNvSpPr txBox="1"/>
          <p:nvPr/>
        </p:nvSpPr>
        <p:spPr>
          <a:xfrm>
            <a:off x="2672906" y="4395130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E898F33-055A-E549-9CC5-1535907F87CA}"/>
              </a:ext>
            </a:extLst>
          </p:cNvPr>
          <p:cNvSpPr txBox="1"/>
          <p:nvPr/>
        </p:nvSpPr>
        <p:spPr>
          <a:xfrm>
            <a:off x="7262717" y="4395130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A93E037-6A31-8B44-A1E4-54C63CB908DC}"/>
              </a:ext>
            </a:extLst>
          </p:cNvPr>
          <p:cNvSpPr txBox="1"/>
          <p:nvPr/>
        </p:nvSpPr>
        <p:spPr>
          <a:xfrm>
            <a:off x="4967812" y="4382978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8CD38AA-F0A7-DE49-88CB-3418E6D32092}"/>
              </a:ext>
            </a:extLst>
          </p:cNvPr>
          <p:cNvSpPr txBox="1"/>
          <p:nvPr/>
        </p:nvSpPr>
        <p:spPr>
          <a:xfrm>
            <a:off x="2672906" y="4896906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97B8E56-7CFD-1F4F-975E-741C4E765094}"/>
              </a:ext>
            </a:extLst>
          </p:cNvPr>
          <p:cNvSpPr txBox="1"/>
          <p:nvPr/>
        </p:nvSpPr>
        <p:spPr>
          <a:xfrm>
            <a:off x="7262717" y="4896906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E644317-B839-7942-8562-0DCD5A5A8378}"/>
              </a:ext>
            </a:extLst>
          </p:cNvPr>
          <p:cNvSpPr txBox="1"/>
          <p:nvPr/>
        </p:nvSpPr>
        <p:spPr>
          <a:xfrm>
            <a:off x="4967812" y="4884754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40FB781-86F5-0849-9D9E-D6185599D8DD}"/>
              </a:ext>
            </a:extLst>
          </p:cNvPr>
          <p:cNvSpPr txBox="1"/>
          <p:nvPr/>
        </p:nvSpPr>
        <p:spPr>
          <a:xfrm>
            <a:off x="2672906" y="5398684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11733EE-103F-1546-86BA-316D62A74F1D}"/>
              </a:ext>
            </a:extLst>
          </p:cNvPr>
          <p:cNvSpPr txBox="1"/>
          <p:nvPr/>
        </p:nvSpPr>
        <p:spPr>
          <a:xfrm>
            <a:off x="7262717" y="5398684"/>
            <a:ext cx="228303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●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95634BA-4454-124F-A7DA-C8104F153E37}"/>
              </a:ext>
            </a:extLst>
          </p:cNvPr>
          <p:cNvSpPr txBox="1"/>
          <p:nvPr/>
        </p:nvSpPr>
        <p:spPr>
          <a:xfrm>
            <a:off x="4967812" y="5386532"/>
            <a:ext cx="2294906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-</a:t>
            </a:r>
            <a:endParaRPr kumimoji="0" lang="ja-JP" altLang="en-US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F10F9DB-363B-AC4C-AD2C-E6716ABF7931}"/>
              </a:ext>
            </a:extLst>
          </p:cNvPr>
          <p:cNvSpPr txBox="1"/>
          <p:nvPr/>
        </p:nvSpPr>
        <p:spPr>
          <a:xfrm>
            <a:off x="2657461" y="5858944"/>
            <a:ext cx="2294906" cy="578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200,000</a:t>
            </a:r>
            <a:r>
              <a:rPr kumimoji="0" lang="ja-JP" alt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円</a:t>
            </a:r>
            <a:endParaRPr kumimoji="0" lang="en-US" altLang="ja-JP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（</a:t>
            </a:r>
            <a:r>
              <a:rPr kumimoji="0" lang="en-US" altLang="ja-JP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100,000</a:t>
            </a:r>
            <a:r>
              <a:rPr kumimoji="0" lang="ja-JP" altLang="en-US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円お得）</a:t>
            </a:r>
            <a:endParaRPr kumimoji="0" lang="ja-JP" altLang="en-US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A28296A-0820-3D4B-9AB1-95B7DFDC87FB}"/>
              </a:ext>
            </a:extLst>
          </p:cNvPr>
          <p:cNvSpPr txBox="1"/>
          <p:nvPr/>
        </p:nvSpPr>
        <p:spPr>
          <a:xfrm>
            <a:off x="4952366" y="5858944"/>
            <a:ext cx="2294906" cy="578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4</a:t>
            </a:r>
            <a:r>
              <a:rPr kumimoji="0" lang="en-US" altLang="ja-JP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00,000</a:t>
            </a:r>
            <a:r>
              <a:rPr kumimoji="0" lang="ja-JP" alt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円</a:t>
            </a:r>
            <a:endParaRPr kumimoji="0" lang="en-US" altLang="ja-JP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（</a:t>
            </a:r>
            <a:r>
              <a:rPr kumimoji="0" lang="en-US" altLang="ja-JP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150,000</a:t>
            </a:r>
            <a:r>
              <a:rPr kumimoji="0" lang="ja-JP" altLang="en-US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円お得）</a:t>
            </a:r>
            <a:endParaRPr kumimoji="0" lang="ja-JP" altLang="en-US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953B11-011E-B84B-969A-EA562526AE2A}"/>
              </a:ext>
            </a:extLst>
          </p:cNvPr>
          <p:cNvSpPr txBox="1"/>
          <p:nvPr/>
        </p:nvSpPr>
        <p:spPr>
          <a:xfrm>
            <a:off x="7262717" y="5858944"/>
            <a:ext cx="2294906" cy="578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6</a:t>
            </a:r>
            <a:r>
              <a:rPr kumimoji="0" lang="en-US" altLang="ja-JP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00,000</a:t>
            </a:r>
            <a:r>
              <a:rPr kumimoji="0" lang="ja-JP" alt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メイリオ"/>
                <a:ea typeface="メイリオ"/>
                <a:cs typeface="メイリオ"/>
                <a:sym typeface="Calibri"/>
              </a:rPr>
              <a:t>円</a:t>
            </a:r>
            <a:endParaRPr kumimoji="0" lang="en-US" altLang="ja-JP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（</a:t>
            </a:r>
            <a:r>
              <a:rPr kumimoji="0" lang="en-US" altLang="ja-JP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200,000</a:t>
            </a:r>
            <a:r>
              <a:rPr kumimoji="0" lang="ja-JP" altLang="en-US" sz="105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  <a:sym typeface="Calibri"/>
              </a:rPr>
              <a:t>円お得）</a:t>
            </a:r>
            <a:endParaRPr kumimoji="0" lang="ja-JP" altLang="en-US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メイリオ"/>
              <a:ea typeface="メイリオ"/>
              <a:cs typeface="メイリオ"/>
              <a:sym typeface="Calibri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DAAE77-1E97-764E-B6F8-E7939E18E76D}"/>
              </a:ext>
            </a:extLst>
          </p:cNvPr>
          <p:cNvSpPr/>
          <p:nvPr/>
        </p:nvSpPr>
        <p:spPr>
          <a:xfrm>
            <a:off x="371928" y="1296622"/>
            <a:ext cx="9179153" cy="4503835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292F00A-E259-EA49-95CE-F3568248EE67}"/>
              </a:ext>
            </a:extLst>
          </p:cNvPr>
          <p:cNvSpPr/>
          <p:nvPr/>
        </p:nvSpPr>
        <p:spPr>
          <a:xfrm>
            <a:off x="2684935" y="750040"/>
            <a:ext cx="6866146" cy="5726409"/>
          </a:xfrm>
          <a:prstGeom prst="rect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DDAB806-C4B4-2148-A470-0D8DBD30EC4D}"/>
              </a:ext>
            </a:extLst>
          </p:cNvPr>
          <p:cNvSpPr txBox="1"/>
          <p:nvPr/>
        </p:nvSpPr>
        <p:spPr>
          <a:xfrm>
            <a:off x="1417415" y="253313"/>
            <a:ext cx="95410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プランの紹介</a:t>
            </a:r>
          </a:p>
        </p:txBody>
      </p:sp>
    </p:spTree>
    <p:extLst>
      <p:ext uri="{BB962C8B-B14F-4D97-AF65-F5344CB8AC3E}">
        <p14:creationId xmlns:p14="http://schemas.microsoft.com/office/powerpoint/2010/main" val="36280192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17432</TotalTime>
  <Words>1259</Words>
  <Application>Microsoft Macintosh PowerPoint</Application>
  <PresentationFormat>A4 210 x 297 mm</PresentationFormat>
  <Paragraphs>281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Ｐゴシック</vt:lpstr>
      <vt:lpstr>Meiryo</vt:lpstr>
      <vt:lpstr>Meiryo</vt:lpstr>
      <vt:lpstr>游ゴシック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miyata</dc:creator>
  <cp:lastModifiedBy>宮田 匠</cp:lastModifiedBy>
  <cp:revision>204</cp:revision>
  <cp:lastPrinted>2018-07-14T03:12:28Z</cp:lastPrinted>
  <dcterms:created xsi:type="dcterms:W3CDTF">2017-10-10T12:50:58Z</dcterms:created>
  <dcterms:modified xsi:type="dcterms:W3CDTF">2018-08-08T07:26:42Z</dcterms:modified>
</cp:coreProperties>
</file>