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94660"/>
  </p:normalViewPr>
  <p:slideViewPr>
    <p:cSldViewPr snapToGrid="0">
      <p:cViewPr varScale="1">
        <p:scale>
          <a:sx n="65" d="100"/>
          <a:sy n="65" d="100"/>
        </p:scale>
        <p:origin x="8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69473DC-70D3-4AFC-B8BF-92FD38554F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EE3DA703-246C-420C-A9E4-970366E601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35AC73-DDE5-4F7F-824D-E9A2964BB5CF}" type="datetimeFigureOut">
              <a:rPr kumimoji="1" lang="ja-JP" altLang="en-US" smtClean="0"/>
              <a:t>2024/2/6</a:t>
            </a:fld>
            <a:endParaRPr kumimoji="1" lang="ja-JP" altLang="en-US"/>
          </a:p>
        </p:txBody>
      </p:sp>
      <p:sp>
        <p:nvSpPr>
          <p:cNvPr id="4" name="フッター プレースホルダー 3">
            <a:extLst>
              <a:ext uri="{FF2B5EF4-FFF2-40B4-BE49-F238E27FC236}">
                <a16:creationId xmlns:a16="http://schemas.microsoft.com/office/drawing/2014/main" id="{7AC1501E-5127-45CC-A5DB-03BD9995B0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ja-JP" altLang="en-US"/>
              <a:t>ページ</a:t>
            </a:r>
          </a:p>
        </p:txBody>
      </p:sp>
      <p:sp>
        <p:nvSpPr>
          <p:cNvPr id="5" name="スライド番号プレースホルダー 4">
            <a:extLst>
              <a:ext uri="{FF2B5EF4-FFF2-40B4-BE49-F238E27FC236}">
                <a16:creationId xmlns:a16="http://schemas.microsoft.com/office/drawing/2014/main" id="{84150936-445A-46FE-B7F0-7D3AB9F02A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5C3964-8B26-4B59-BA22-CF1C885F2CFF}" type="slidenum">
              <a:rPr kumimoji="1" lang="ja-JP" altLang="en-US" smtClean="0"/>
              <a:t>‹#›</a:t>
            </a:fld>
            <a:endParaRPr kumimoji="1" lang="ja-JP" altLang="en-US"/>
          </a:p>
        </p:txBody>
      </p:sp>
    </p:spTree>
    <p:extLst>
      <p:ext uri="{BB962C8B-B14F-4D97-AF65-F5344CB8AC3E}">
        <p14:creationId xmlns:p14="http://schemas.microsoft.com/office/powerpoint/2010/main" val="542127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A67DF-2A2D-4259-B53C-0A7D1324BAAF}" type="datetimeFigureOut">
              <a:rPr kumimoji="1" lang="ja-JP" altLang="en-US" smtClean="0"/>
              <a:t>2024/2/6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ja-JP" altLang="en-US"/>
              <a:t>ページ</a:t>
            </a: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3B4EB-99B9-477C-8FAE-D18E23A0DBCA}" type="slidenum">
              <a:rPr kumimoji="1" lang="ja-JP" altLang="en-US" smtClean="0"/>
              <a:t>‹#›</a:t>
            </a:fld>
            <a:endParaRPr kumimoji="1" lang="ja-JP" altLang="en-US"/>
          </a:p>
        </p:txBody>
      </p:sp>
    </p:spTree>
    <p:extLst>
      <p:ext uri="{BB962C8B-B14F-4D97-AF65-F5344CB8AC3E}">
        <p14:creationId xmlns:p14="http://schemas.microsoft.com/office/powerpoint/2010/main" val="27341993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68FE5D-60CD-41FA-9634-642D0757C5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F76BC9A-9349-4463-8EB4-E283B961B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EC0C545-793E-427E-AA5A-C9B61F715004}"/>
              </a:ext>
            </a:extLst>
          </p:cNvPr>
          <p:cNvSpPr>
            <a:spLocks noGrp="1"/>
          </p:cNvSpPr>
          <p:nvPr>
            <p:ph type="dt" sz="half" idx="10"/>
          </p:nvPr>
        </p:nvSpPr>
        <p:spPr/>
        <p:txBody>
          <a:bodyPr/>
          <a:lstStyle/>
          <a:p>
            <a:fld id="{495A834D-95DA-4BDD-A63D-10E4DFE07CD5}" type="datetime1">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C31A0371-0508-400C-A9D1-0B60A1ADD3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B9A8AF-93EF-406B-A092-14B48F92F25D}"/>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393855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24E9D-4B57-4860-8262-28D39256D7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13DB10-6073-4CA6-A8E3-832AF8AC3CF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A72D43-CF11-4F07-89E4-75B2702CCDD6}"/>
              </a:ext>
            </a:extLst>
          </p:cNvPr>
          <p:cNvSpPr>
            <a:spLocks noGrp="1"/>
          </p:cNvSpPr>
          <p:nvPr>
            <p:ph type="dt" sz="half" idx="10"/>
          </p:nvPr>
        </p:nvSpPr>
        <p:spPr/>
        <p:txBody>
          <a:bodyPr/>
          <a:lstStyle/>
          <a:p>
            <a:fld id="{00827324-3125-45B6-8ED7-122B87D5BC01}" type="datetime1">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DD1A7E8D-48DD-407C-BEF5-334ADCB19B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D2637E-FC7C-48C5-85D2-E3E5F90172CA}"/>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98147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A0FEDD-2597-4AE5-98D7-B6D7F21DDCE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01FFC3D-64D4-4D89-BF59-549C0A87DCC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77CD2C-E603-4C1D-966B-78C513B6896F}"/>
              </a:ext>
            </a:extLst>
          </p:cNvPr>
          <p:cNvSpPr>
            <a:spLocks noGrp="1"/>
          </p:cNvSpPr>
          <p:nvPr>
            <p:ph type="dt" sz="half" idx="10"/>
          </p:nvPr>
        </p:nvSpPr>
        <p:spPr/>
        <p:txBody>
          <a:bodyPr/>
          <a:lstStyle/>
          <a:p>
            <a:fld id="{212F9952-D8D5-4DB3-9150-65691783244E}" type="datetime1">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AA97448C-F760-4640-87DD-EE24A9843D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E031AD-D6F5-4D30-8ECD-6036216B3E5D}"/>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349213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1ED949-F7FA-424A-A0CC-AD23D6C00D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4D1F4B-37B0-41A8-8FD5-CF35699D85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28BC4C-676C-473A-AADA-A21AC45F0F9B}"/>
              </a:ext>
            </a:extLst>
          </p:cNvPr>
          <p:cNvSpPr>
            <a:spLocks noGrp="1"/>
          </p:cNvSpPr>
          <p:nvPr>
            <p:ph type="dt" sz="half" idx="10"/>
          </p:nvPr>
        </p:nvSpPr>
        <p:spPr/>
        <p:txBody>
          <a:bodyPr/>
          <a:lstStyle/>
          <a:p>
            <a:fld id="{AA5844D7-694D-40B5-AA15-F88FB5933B54}" type="datetime1">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04F47D59-3951-44B0-9B54-2CB2994220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DEFC73-162F-4BFE-B5CC-1709F6520475}"/>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379894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96B02F-DB7E-4FB8-BEE1-B7E26F7294D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F71E44-16A9-4B95-989C-FA7CFB042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2CD568-9D0F-45A3-BDC7-DD2D370A9017}"/>
              </a:ext>
            </a:extLst>
          </p:cNvPr>
          <p:cNvSpPr>
            <a:spLocks noGrp="1"/>
          </p:cNvSpPr>
          <p:nvPr>
            <p:ph type="dt" sz="half" idx="10"/>
          </p:nvPr>
        </p:nvSpPr>
        <p:spPr/>
        <p:txBody>
          <a:bodyPr/>
          <a:lstStyle/>
          <a:p>
            <a:fld id="{DAF30CE7-2177-492F-8C3E-93E8F57B7677}" type="datetime1">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EEA8C264-C350-40DA-9C2E-F0D8DB3673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70B95E-EC4D-430B-B6D3-8130B5BC77EF}"/>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77217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E07202-3320-4941-8A6A-DED7D60CCE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9F79B38-D87D-4EBD-8099-CD85438CD2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E083036-3C35-4398-966C-EDB909EF1B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A436CE-2B83-4422-8E37-0F713D6B869E}"/>
              </a:ext>
            </a:extLst>
          </p:cNvPr>
          <p:cNvSpPr>
            <a:spLocks noGrp="1"/>
          </p:cNvSpPr>
          <p:nvPr>
            <p:ph type="dt" sz="half" idx="10"/>
          </p:nvPr>
        </p:nvSpPr>
        <p:spPr/>
        <p:txBody>
          <a:bodyPr/>
          <a:lstStyle/>
          <a:p>
            <a:fld id="{74930D09-2017-4D58-8E39-D1443E3DBED2}" type="datetime1">
              <a:rPr kumimoji="1" lang="ja-JP" altLang="en-US" smtClean="0"/>
              <a:t>2024/2/6</a:t>
            </a:fld>
            <a:endParaRPr kumimoji="1" lang="ja-JP" altLang="en-US"/>
          </a:p>
        </p:txBody>
      </p:sp>
      <p:sp>
        <p:nvSpPr>
          <p:cNvPr id="6" name="フッター プレースホルダー 5">
            <a:extLst>
              <a:ext uri="{FF2B5EF4-FFF2-40B4-BE49-F238E27FC236}">
                <a16:creationId xmlns:a16="http://schemas.microsoft.com/office/drawing/2014/main" id="{1D1538D5-4143-47EC-AC95-F892FB76BA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461612-D2FF-4C6C-BB84-F3563BFFDC1F}"/>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217037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D3F3A-5888-4651-AE91-0C3C46FA1A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5AFE51-8132-4DE8-A826-1CFD853DC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CB13D3-91FF-439C-861F-B9725CA6A8B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5516567-7DA3-4A50-89CA-36A5FF47D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917BE3A-849C-47B2-A12A-91DF679A68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F0CD3AE-26B8-4C68-9E7B-4C945346B308}"/>
              </a:ext>
            </a:extLst>
          </p:cNvPr>
          <p:cNvSpPr>
            <a:spLocks noGrp="1"/>
          </p:cNvSpPr>
          <p:nvPr>
            <p:ph type="dt" sz="half" idx="10"/>
          </p:nvPr>
        </p:nvSpPr>
        <p:spPr/>
        <p:txBody>
          <a:bodyPr/>
          <a:lstStyle/>
          <a:p>
            <a:fld id="{5E0E54A3-A2A7-4E46-B36E-E75C974A1D09}" type="datetime1">
              <a:rPr kumimoji="1" lang="ja-JP" altLang="en-US" smtClean="0"/>
              <a:t>2024/2/6</a:t>
            </a:fld>
            <a:endParaRPr kumimoji="1" lang="ja-JP" altLang="en-US"/>
          </a:p>
        </p:txBody>
      </p:sp>
      <p:sp>
        <p:nvSpPr>
          <p:cNvPr id="8" name="フッター プレースホルダー 7">
            <a:extLst>
              <a:ext uri="{FF2B5EF4-FFF2-40B4-BE49-F238E27FC236}">
                <a16:creationId xmlns:a16="http://schemas.microsoft.com/office/drawing/2014/main" id="{EADB5AED-0CB3-4210-9C25-B982BA06F70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804847-C6E2-494A-A14E-310FF986C0EA}"/>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319209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B0D92D-8461-4C6A-A173-567236CFDD8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1956302-3E65-4B10-9BC4-E1B82367363E}"/>
              </a:ext>
            </a:extLst>
          </p:cNvPr>
          <p:cNvSpPr>
            <a:spLocks noGrp="1"/>
          </p:cNvSpPr>
          <p:nvPr>
            <p:ph type="dt" sz="half" idx="10"/>
          </p:nvPr>
        </p:nvSpPr>
        <p:spPr/>
        <p:txBody>
          <a:bodyPr/>
          <a:lstStyle/>
          <a:p>
            <a:fld id="{50211D5B-7830-4EE8-A32A-CA7B8AFDC91D}" type="datetime1">
              <a:rPr kumimoji="1" lang="ja-JP" altLang="en-US" smtClean="0"/>
              <a:t>2024/2/6</a:t>
            </a:fld>
            <a:endParaRPr kumimoji="1" lang="ja-JP" altLang="en-US"/>
          </a:p>
        </p:txBody>
      </p:sp>
      <p:sp>
        <p:nvSpPr>
          <p:cNvPr id="4" name="フッター プレースホルダー 3">
            <a:extLst>
              <a:ext uri="{FF2B5EF4-FFF2-40B4-BE49-F238E27FC236}">
                <a16:creationId xmlns:a16="http://schemas.microsoft.com/office/drawing/2014/main" id="{E72AAA7C-6CA2-4472-821D-F653CD1C1D3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6869794-E62D-46AE-ADBA-6F4C39587A71}"/>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99176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FC8C69B-0AEB-45A0-AB05-E8816A991E3A}"/>
              </a:ext>
            </a:extLst>
          </p:cNvPr>
          <p:cNvSpPr>
            <a:spLocks noGrp="1"/>
          </p:cNvSpPr>
          <p:nvPr>
            <p:ph type="dt" sz="half" idx="10"/>
          </p:nvPr>
        </p:nvSpPr>
        <p:spPr/>
        <p:txBody>
          <a:bodyPr/>
          <a:lstStyle/>
          <a:p>
            <a:fld id="{D82A2DEC-0727-4A1E-B067-302B5C422294}" type="datetime1">
              <a:rPr kumimoji="1" lang="ja-JP" altLang="en-US" smtClean="0"/>
              <a:t>2024/2/6</a:t>
            </a:fld>
            <a:endParaRPr kumimoji="1" lang="ja-JP" altLang="en-US"/>
          </a:p>
        </p:txBody>
      </p:sp>
      <p:sp>
        <p:nvSpPr>
          <p:cNvPr id="3" name="フッター プレースホルダー 2">
            <a:extLst>
              <a:ext uri="{FF2B5EF4-FFF2-40B4-BE49-F238E27FC236}">
                <a16:creationId xmlns:a16="http://schemas.microsoft.com/office/drawing/2014/main" id="{D3702569-9E0F-4845-9B01-412CE5BBAFE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2DD5F3D-FEF5-4839-8141-F003FC716DBE}"/>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3487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57ADD-7765-412D-9000-53E1FC72122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64B1F1-1B73-47A6-811B-4409B0595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3FDC8F5-A572-4173-B95F-B7E6E726A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2F3D5B6-E48A-4C0C-84C7-E85E72BBBDB2}"/>
              </a:ext>
            </a:extLst>
          </p:cNvPr>
          <p:cNvSpPr>
            <a:spLocks noGrp="1"/>
          </p:cNvSpPr>
          <p:nvPr>
            <p:ph type="dt" sz="half" idx="10"/>
          </p:nvPr>
        </p:nvSpPr>
        <p:spPr/>
        <p:txBody>
          <a:bodyPr/>
          <a:lstStyle/>
          <a:p>
            <a:fld id="{EE038441-01E0-4DDD-8456-0D70E5FF057F}" type="datetime1">
              <a:rPr kumimoji="1" lang="ja-JP" altLang="en-US" smtClean="0"/>
              <a:t>2024/2/6</a:t>
            </a:fld>
            <a:endParaRPr kumimoji="1" lang="ja-JP" altLang="en-US"/>
          </a:p>
        </p:txBody>
      </p:sp>
      <p:sp>
        <p:nvSpPr>
          <p:cNvPr id="6" name="フッター プレースホルダー 5">
            <a:extLst>
              <a:ext uri="{FF2B5EF4-FFF2-40B4-BE49-F238E27FC236}">
                <a16:creationId xmlns:a16="http://schemas.microsoft.com/office/drawing/2014/main" id="{73F502B3-45CE-450D-9157-DC508366CC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DF0E7B-AF86-46BC-9BE3-4CEC537F819F}"/>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100377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E8AF7-9793-4475-98C5-ACA9400BD6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BA98196-BC17-4720-8CE4-F6EB7DFE9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8E6115F-98F9-4006-84C9-5E42B4A76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98DE94-1A7A-4FD0-9A0C-83DCED500794}"/>
              </a:ext>
            </a:extLst>
          </p:cNvPr>
          <p:cNvSpPr>
            <a:spLocks noGrp="1"/>
          </p:cNvSpPr>
          <p:nvPr>
            <p:ph type="dt" sz="half" idx="10"/>
          </p:nvPr>
        </p:nvSpPr>
        <p:spPr/>
        <p:txBody>
          <a:bodyPr/>
          <a:lstStyle/>
          <a:p>
            <a:fld id="{B3DB7EF9-64CB-4935-A5E0-68F17BE88EFF}" type="datetime1">
              <a:rPr kumimoji="1" lang="ja-JP" altLang="en-US" smtClean="0"/>
              <a:t>2024/2/6</a:t>
            </a:fld>
            <a:endParaRPr kumimoji="1" lang="ja-JP" altLang="en-US"/>
          </a:p>
        </p:txBody>
      </p:sp>
      <p:sp>
        <p:nvSpPr>
          <p:cNvPr id="6" name="フッター プレースホルダー 5">
            <a:extLst>
              <a:ext uri="{FF2B5EF4-FFF2-40B4-BE49-F238E27FC236}">
                <a16:creationId xmlns:a16="http://schemas.microsoft.com/office/drawing/2014/main" id="{10C3BFFC-739D-4799-A014-B9A516A104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2DC1A7-971F-46CD-A479-EF43FD143B8F}"/>
              </a:ext>
            </a:extLst>
          </p:cNvPr>
          <p:cNvSpPr>
            <a:spLocks noGrp="1"/>
          </p:cNvSpPr>
          <p:nvPr>
            <p:ph type="sldNum" sz="quarter" idx="12"/>
          </p:nvPr>
        </p:nvSpPr>
        <p:spPr/>
        <p:txBody>
          <a:body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326637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D3E0DD8-9DBE-4A20-B6B6-6BA7D8689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CE350E-8F52-4B5C-B7CB-6B42574E5C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000381-CF90-4B39-8B86-990D17092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E3165-D363-42F9-ACC7-DBB3C70EBA66}" type="datetime1">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E427267E-BE0B-40E6-A021-231923FC95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8509CFD-1AA6-44DE-A67E-6D8233D508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64920-0091-458A-B18C-DE96E50F5115}" type="slidenum">
              <a:rPr kumimoji="1" lang="ja-JP" altLang="en-US" smtClean="0"/>
              <a:t>‹#›</a:t>
            </a:fld>
            <a:endParaRPr kumimoji="1" lang="ja-JP" altLang="en-US"/>
          </a:p>
        </p:txBody>
      </p:sp>
    </p:spTree>
    <p:extLst>
      <p:ext uri="{BB962C8B-B14F-4D97-AF65-F5344CB8AC3E}">
        <p14:creationId xmlns:p14="http://schemas.microsoft.com/office/powerpoint/2010/main" val="4021033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E17DD9F-76C5-497D-BF5E-D379669470BB}"/>
              </a:ext>
            </a:extLst>
          </p:cNvPr>
          <p:cNvSpPr>
            <a:spLocks noGrp="1"/>
          </p:cNvSpPr>
          <p:nvPr>
            <p:ph type="title"/>
          </p:nvPr>
        </p:nvSpPr>
        <p:spPr>
          <a:xfrm>
            <a:off x="838200" y="365126"/>
            <a:ext cx="10515600" cy="694630"/>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altLang="ja-JP" dirty="0"/>
              <a:t>7D</a:t>
            </a:r>
            <a:r>
              <a:rPr lang="ja-JP" altLang="en-US" dirty="0"/>
              <a:t>訓練校最終課題</a:t>
            </a:r>
          </a:p>
        </p:txBody>
      </p:sp>
      <p:sp>
        <p:nvSpPr>
          <p:cNvPr id="8" name="タイトル 5">
            <a:extLst>
              <a:ext uri="{FF2B5EF4-FFF2-40B4-BE49-F238E27FC236}">
                <a16:creationId xmlns:a16="http://schemas.microsoft.com/office/drawing/2014/main" id="{F2D12399-9446-459C-9680-ACAB61A2AD1F}"/>
              </a:ext>
            </a:extLst>
          </p:cNvPr>
          <p:cNvSpPr txBox="1">
            <a:spLocks/>
          </p:cNvSpPr>
          <p:nvPr/>
        </p:nvSpPr>
        <p:spPr>
          <a:xfrm>
            <a:off x="838200" y="15303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t>課題</a:t>
            </a:r>
            <a:r>
              <a:rPr lang="en-US" altLang="ja-JP" b="1" dirty="0"/>
              <a:t>3</a:t>
            </a:r>
            <a:r>
              <a:rPr lang="ja-JP" altLang="en-US" b="1" dirty="0"/>
              <a:t>つの作品リスト</a:t>
            </a:r>
          </a:p>
        </p:txBody>
      </p:sp>
      <p:sp>
        <p:nvSpPr>
          <p:cNvPr id="9" name="正方形/長方形 8">
            <a:extLst>
              <a:ext uri="{FF2B5EF4-FFF2-40B4-BE49-F238E27FC236}">
                <a16:creationId xmlns:a16="http://schemas.microsoft.com/office/drawing/2014/main" id="{280A76F8-593B-44A4-9EAB-7C59CC8B4F6D}"/>
              </a:ext>
            </a:extLst>
          </p:cNvPr>
          <p:cNvSpPr/>
          <p:nvPr/>
        </p:nvSpPr>
        <p:spPr>
          <a:xfrm>
            <a:off x="648872" y="2666449"/>
            <a:ext cx="10894255" cy="3981157"/>
          </a:xfrm>
          <a:prstGeom prst="rect">
            <a:avLst/>
          </a:prstGeom>
          <a:gradFill flip="none" rotWithShape="1">
            <a:gsLst>
              <a:gs pos="0">
                <a:schemeClr val="accent4">
                  <a:lumMod val="5000"/>
                  <a:lumOff val="95000"/>
                </a:schemeClr>
              </a:gs>
              <a:gs pos="60000">
                <a:schemeClr val="accent4">
                  <a:lumMod val="45000"/>
                  <a:lumOff val="55000"/>
                </a:schemeClr>
              </a:gs>
              <a:gs pos="29000">
                <a:schemeClr val="accent4">
                  <a:lumMod val="45000"/>
                  <a:lumOff val="55000"/>
                </a:schemeClr>
              </a:gs>
              <a:gs pos="91000">
                <a:schemeClr val="accent4">
                  <a:lumMod val="30000"/>
                  <a:lumOff val="7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6">
            <a:extLst>
              <a:ext uri="{FF2B5EF4-FFF2-40B4-BE49-F238E27FC236}">
                <a16:creationId xmlns:a16="http://schemas.microsoft.com/office/drawing/2014/main" id="{C3B0CBD5-82AB-4C05-BBC3-83F71C3948FA}"/>
              </a:ext>
            </a:extLst>
          </p:cNvPr>
          <p:cNvSpPr>
            <a:spLocks noGrp="1"/>
          </p:cNvSpPr>
          <p:nvPr>
            <p:ph idx="1"/>
          </p:nvPr>
        </p:nvSpPr>
        <p:spPr>
          <a:xfrm>
            <a:off x="842682" y="3137095"/>
            <a:ext cx="10515600" cy="3039867"/>
          </a:xfrm>
        </p:spPr>
        <p:txBody>
          <a:bodyPr/>
          <a:lstStyle/>
          <a:p>
            <a:pPr marL="0" indent="0">
              <a:buNone/>
            </a:pPr>
            <a:r>
              <a:rPr lang="ja-JP" altLang="en-US" sz="4000" b="1" dirty="0"/>
              <a:t>①</a:t>
            </a:r>
            <a:r>
              <a:rPr lang="ja-JP" altLang="en-US" sz="4800" dirty="0"/>
              <a:t>自動販売機のプログラム</a:t>
            </a:r>
            <a:endParaRPr lang="en-US" altLang="ja-JP" sz="4800" dirty="0"/>
          </a:p>
          <a:p>
            <a:pPr marL="0" indent="0">
              <a:buNone/>
            </a:pPr>
            <a:r>
              <a:rPr lang="ja-JP" altLang="en-US" sz="4000" b="1" dirty="0"/>
              <a:t>②</a:t>
            </a:r>
            <a:r>
              <a:rPr lang="en-US" altLang="ja-JP" sz="4800" dirty="0"/>
              <a:t>TODO</a:t>
            </a:r>
            <a:r>
              <a:rPr lang="ja-JP" altLang="en-US" sz="4800" dirty="0"/>
              <a:t>リスト</a:t>
            </a:r>
            <a:endParaRPr lang="en-US" altLang="ja-JP" sz="4800" dirty="0"/>
          </a:p>
          <a:p>
            <a:pPr marL="0" indent="0">
              <a:buNone/>
            </a:pPr>
            <a:r>
              <a:rPr lang="ja-JP" altLang="en-US" sz="4000" b="1" dirty="0"/>
              <a:t>③</a:t>
            </a:r>
            <a:r>
              <a:rPr lang="ja-JP" altLang="en-US" sz="4800" dirty="0"/>
              <a:t>ポートフォリオサイト</a:t>
            </a:r>
            <a:endParaRPr lang="en-US" altLang="ja-JP" sz="4800" dirty="0"/>
          </a:p>
          <a:p>
            <a:pPr marL="0" indent="0">
              <a:buNone/>
            </a:pPr>
            <a:endParaRPr lang="ja-JP" altLang="en-US" dirty="0"/>
          </a:p>
        </p:txBody>
      </p:sp>
      <p:sp>
        <p:nvSpPr>
          <p:cNvPr id="11" name="スライド番号プレースホルダー 10">
            <a:extLst>
              <a:ext uri="{FF2B5EF4-FFF2-40B4-BE49-F238E27FC236}">
                <a16:creationId xmlns:a16="http://schemas.microsoft.com/office/drawing/2014/main" id="{1E394743-4D62-4991-8261-F64D72B1E9D5}"/>
              </a:ext>
            </a:extLst>
          </p:cNvPr>
          <p:cNvSpPr>
            <a:spLocks noGrp="1"/>
          </p:cNvSpPr>
          <p:nvPr>
            <p:ph type="sldNum" sz="quarter" idx="12"/>
          </p:nvPr>
        </p:nvSpPr>
        <p:spPr/>
        <p:txBody>
          <a:bodyPr/>
          <a:lstStyle/>
          <a:p>
            <a:fld id="{59764920-0091-458A-B18C-DE96E50F5115}" type="slidenum">
              <a:rPr kumimoji="1" lang="ja-JP" altLang="en-US" smtClean="0"/>
              <a:t>1</a:t>
            </a:fld>
            <a:endParaRPr kumimoji="1" lang="ja-JP" altLang="en-US"/>
          </a:p>
        </p:txBody>
      </p:sp>
    </p:spTree>
    <p:custDataLst>
      <p:tags r:id="rId1"/>
    </p:custDataLst>
    <p:extLst>
      <p:ext uri="{BB962C8B-B14F-4D97-AF65-F5344CB8AC3E}">
        <p14:creationId xmlns:p14="http://schemas.microsoft.com/office/powerpoint/2010/main" val="2544914789"/>
      </p:ext>
    </p:extLst>
  </p:cSld>
  <p:clrMapOvr>
    <a:masterClrMapping/>
  </p:clrMapOvr>
  <mc:AlternateContent xmlns:mc="http://schemas.openxmlformats.org/markup-compatibility/2006" xmlns:p14="http://schemas.microsoft.com/office/powerpoint/2010/main">
    <mc:Choice Requires="p14">
      <p:transition spd="slow" p14:dur="2000" advTm="42730"/>
    </mc:Choice>
    <mc:Fallback xmlns="">
      <p:transition spd="slow" advTm="427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2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100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20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0"/>
                            </p:stCondLst>
                            <p:childTnLst>
                              <p:par>
                                <p:cTn id="15" presetID="2" presetClass="entr" presetSubtype="4" fill="hold" nodeType="afterEffect">
                                  <p:stCondLst>
                                    <p:cond delay="100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2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833F92E-5780-4DBA-976E-B540748BA35D}"/>
              </a:ext>
            </a:extLst>
          </p:cNvPr>
          <p:cNvSpPr>
            <a:spLocks noGrp="1"/>
          </p:cNvSpPr>
          <p:nvPr>
            <p:ph idx="1"/>
          </p:nvPr>
        </p:nvSpPr>
        <p:spPr>
          <a:xfrm>
            <a:off x="838200" y="1761565"/>
            <a:ext cx="10515600" cy="4731309"/>
          </a:xfrm>
        </p:spPr>
        <p:txBody>
          <a:bodyPr>
            <a:noAutofit/>
          </a:bodyPr>
          <a:lstStyle/>
          <a:p>
            <a:pPr marL="0" indent="0" algn="l">
              <a:buNone/>
            </a:pPr>
            <a:r>
              <a:rPr lang="ja-JP" altLang="en-US" sz="1800" b="0" i="0" dirty="0">
                <a:solidFill>
                  <a:srgbClr val="374151"/>
                </a:solidFill>
                <a:effectLst/>
                <a:latin typeface="Söhne"/>
              </a:rPr>
              <a:t>プログラミングとは、単なるコードの書き込みを超え、創造性と解決策そして革新的なアイデアを追求する作品を紹介できる自身の名刺にもなるポートフォリオです。</a:t>
            </a:r>
            <a:r>
              <a:rPr lang="en-US" altLang="ja-JP" sz="1800" b="0" i="0" dirty="0">
                <a:solidFill>
                  <a:srgbClr val="374151"/>
                </a:solidFill>
                <a:effectLst/>
                <a:latin typeface="Söhne"/>
              </a:rPr>
              <a:t>HTML</a:t>
            </a:r>
            <a:r>
              <a:rPr lang="ja-JP" altLang="en-US" sz="1800" b="0" i="0" dirty="0">
                <a:solidFill>
                  <a:srgbClr val="374151"/>
                </a:solidFill>
                <a:effectLst/>
                <a:latin typeface="Söhne"/>
              </a:rPr>
              <a:t>と</a:t>
            </a:r>
            <a:r>
              <a:rPr lang="en-US" altLang="ja-JP" sz="1800" b="0" i="0" dirty="0">
                <a:solidFill>
                  <a:srgbClr val="374151"/>
                </a:solidFill>
                <a:effectLst/>
                <a:latin typeface="Söhne"/>
              </a:rPr>
              <a:t>JavaScript</a:t>
            </a:r>
            <a:r>
              <a:rPr lang="ja-JP" altLang="en-US" sz="1800" b="0" i="0" dirty="0">
                <a:solidFill>
                  <a:srgbClr val="374151"/>
                </a:solidFill>
                <a:effectLst/>
                <a:latin typeface="Söhne"/>
              </a:rPr>
              <a:t>を駆使し、動的なウェブサイトを構築することに挑戦しました。特に、ページ内移動や画像クリックによるページ遷移の実装は、訓練校で最初に制作した時は出来なかった事を図るための重要なステップでした。</a:t>
            </a:r>
          </a:p>
          <a:p>
            <a:pPr marL="0" indent="0" algn="l">
              <a:buNone/>
            </a:pPr>
            <a:r>
              <a:rPr lang="ja-JP" altLang="en-US" sz="1800" b="0" i="0" dirty="0">
                <a:solidFill>
                  <a:srgbClr val="374151"/>
                </a:solidFill>
                <a:effectLst/>
                <a:latin typeface="Söhne"/>
              </a:rPr>
              <a:t>レスポンシブデザインの調整では、異なるデバイスサイズに対応するための</a:t>
            </a:r>
            <a:r>
              <a:rPr lang="en-US" altLang="ja-JP" sz="1800" b="0" i="0" dirty="0">
                <a:solidFill>
                  <a:srgbClr val="374151"/>
                </a:solidFill>
                <a:effectLst/>
                <a:latin typeface="Söhne"/>
              </a:rPr>
              <a:t>3</a:t>
            </a:r>
            <a:r>
              <a:rPr lang="ja-JP" altLang="en-US" sz="1800" b="0" i="0" dirty="0">
                <a:solidFill>
                  <a:srgbClr val="374151"/>
                </a:solidFill>
                <a:effectLst/>
                <a:latin typeface="Söhne"/>
              </a:rPr>
              <a:t>段階のブレークポイントを設定することで、あらゆるユーザーが快適にサイトを利用できるようにしました。</a:t>
            </a:r>
            <a:r>
              <a:rPr lang="en-US" altLang="ja-JP" sz="1800" b="0" i="0" dirty="0">
                <a:solidFill>
                  <a:srgbClr val="374151"/>
                </a:solidFill>
                <a:effectLst/>
                <a:latin typeface="Söhne"/>
              </a:rPr>
              <a:t>866px</a:t>
            </a:r>
            <a:r>
              <a:rPr lang="ja-JP" altLang="en-US" sz="1800" b="0" i="0" dirty="0">
                <a:solidFill>
                  <a:srgbClr val="374151"/>
                </a:solidFill>
                <a:effectLst/>
                <a:latin typeface="Söhne"/>
              </a:rPr>
              <a:t>以上、</a:t>
            </a:r>
            <a:r>
              <a:rPr lang="en-US" altLang="ja-JP" sz="1800" b="0" i="0" dirty="0">
                <a:solidFill>
                  <a:srgbClr val="374151"/>
                </a:solidFill>
                <a:effectLst/>
                <a:latin typeface="Söhne"/>
              </a:rPr>
              <a:t>865px</a:t>
            </a:r>
            <a:r>
              <a:rPr lang="ja-JP" altLang="en-US" sz="1800" b="0" i="0" dirty="0">
                <a:solidFill>
                  <a:srgbClr val="374151"/>
                </a:solidFill>
                <a:effectLst/>
                <a:latin typeface="Söhne"/>
              </a:rPr>
              <a:t>以下、</a:t>
            </a:r>
            <a:r>
              <a:rPr lang="en-US" altLang="ja-JP" sz="1800" b="0" i="0" dirty="0">
                <a:solidFill>
                  <a:srgbClr val="374151"/>
                </a:solidFill>
                <a:effectLst/>
                <a:latin typeface="Söhne"/>
              </a:rPr>
              <a:t>600px</a:t>
            </a:r>
            <a:r>
              <a:rPr lang="ja-JP" altLang="en-US" sz="1800" b="0" i="0" dirty="0">
                <a:solidFill>
                  <a:srgbClr val="374151"/>
                </a:solidFill>
                <a:effectLst/>
                <a:latin typeface="Söhne"/>
              </a:rPr>
              <a:t>以下という具体的なブレークポイントを設け、それぞれの画面サイズで最適なレイアウトを実現することには、一筋縄ではいかない苦労がありました。特に、中間サイズでのデザインの均衡を取る作業は、試行錯誤の連続でした。</a:t>
            </a:r>
          </a:p>
          <a:p>
            <a:pPr marL="0" indent="0" algn="l">
              <a:buNone/>
            </a:pPr>
            <a:r>
              <a:rPr lang="ja-JP" altLang="en-US" sz="1800" b="0" i="0" dirty="0">
                <a:solidFill>
                  <a:srgbClr val="374151"/>
                </a:solidFill>
                <a:effectLst/>
                <a:latin typeface="Söhne"/>
              </a:rPr>
              <a:t>サイトの閲覧数の表示と管理の為に</a:t>
            </a:r>
            <a:r>
              <a:rPr lang="en-US" altLang="ja-JP" sz="1800" b="0" i="0" dirty="0">
                <a:solidFill>
                  <a:srgbClr val="374151"/>
                </a:solidFill>
                <a:effectLst/>
                <a:latin typeface="Söhne"/>
              </a:rPr>
              <a:t>Java</a:t>
            </a:r>
            <a:r>
              <a:rPr lang="ja-JP" altLang="en-US" sz="1800" b="0" i="0" dirty="0">
                <a:solidFill>
                  <a:srgbClr val="374151"/>
                </a:solidFill>
                <a:effectLst/>
                <a:latin typeface="Söhne"/>
              </a:rPr>
              <a:t>と</a:t>
            </a:r>
            <a:r>
              <a:rPr lang="en-US" altLang="ja-JP" sz="1800" b="0" i="0" dirty="0">
                <a:solidFill>
                  <a:srgbClr val="374151"/>
                </a:solidFill>
                <a:effectLst/>
                <a:latin typeface="Söhne"/>
              </a:rPr>
              <a:t>PostgreSQL</a:t>
            </a:r>
            <a:r>
              <a:rPr lang="ja-JP" altLang="en-US" sz="1800" b="0" i="0" dirty="0">
                <a:solidFill>
                  <a:srgbClr val="374151"/>
                </a:solidFill>
                <a:effectLst/>
                <a:latin typeface="Söhne"/>
              </a:rPr>
              <a:t>を用いた部分では、バックエンドのロジックとデータベースの構築にも大変苦労をしましたが</a:t>
            </a:r>
            <a:r>
              <a:rPr lang="en-US" altLang="ja-JP" sz="1800" b="0" i="0" dirty="0">
                <a:solidFill>
                  <a:srgbClr val="374151"/>
                </a:solidFill>
                <a:effectLst/>
                <a:latin typeface="Söhne"/>
              </a:rPr>
              <a:t>SQL</a:t>
            </a:r>
            <a:r>
              <a:rPr lang="ja-JP" altLang="en-US" sz="1800" b="0" i="0" dirty="0">
                <a:solidFill>
                  <a:srgbClr val="374151"/>
                </a:solidFill>
                <a:effectLst/>
                <a:latin typeface="Söhne"/>
              </a:rPr>
              <a:t>文の最適化、データベースの効率的なデータ取得のためのクエリの構築には、多くの時間を費やしましたが自身では大変勉強になりました。</a:t>
            </a:r>
          </a:p>
          <a:p>
            <a:pPr marL="0" indent="0" algn="l">
              <a:buNone/>
            </a:pPr>
            <a:r>
              <a:rPr lang="ja-JP" altLang="en-US" sz="1800" b="0" i="0" dirty="0">
                <a:solidFill>
                  <a:srgbClr val="374151"/>
                </a:solidFill>
                <a:effectLst/>
                <a:latin typeface="Söhne"/>
              </a:rPr>
              <a:t>このプロジェクトでの最大の苦労はコード一行一行に、私の学びと成長が刻まれており、完成した時の達成感は計り知れません。プログラミングは単なる職業ではなく、常に新しいことを学び、創造し、時には挑戦しながら解決策を見出す旅です。このウェブサイトを通じて成長の記録を載せていきたいと思います。</a:t>
            </a:r>
          </a:p>
        </p:txBody>
      </p:sp>
      <p:sp>
        <p:nvSpPr>
          <p:cNvPr id="5" name="スライド番号プレースホルダー 4">
            <a:extLst>
              <a:ext uri="{FF2B5EF4-FFF2-40B4-BE49-F238E27FC236}">
                <a16:creationId xmlns:a16="http://schemas.microsoft.com/office/drawing/2014/main" id="{C98BA768-A2DA-44EB-A7B4-CA62F29039CA}"/>
              </a:ext>
            </a:extLst>
          </p:cNvPr>
          <p:cNvSpPr>
            <a:spLocks noGrp="1"/>
          </p:cNvSpPr>
          <p:nvPr>
            <p:ph type="sldNum" sz="quarter" idx="12"/>
          </p:nvPr>
        </p:nvSpPr>
        <p:spPr/>
        <p:txBody>
          <a:bodyPr/>
          <a:lstStyle/>
          <a:p>
            <a:fld id="{59764920-0091-458A-B18C-DE96E50F5115}" type="slidenum">
              <a:rPr kumimoji="1" lang="ja-JP" altLang="en-US" smtClean="0"/>
              <a:t>10</a:t>
            </a:fld>
            <a:endParaRPr kumimoji="1" lang="ja-JP" altLang="en-US"/>
          </a:p>
        </p:txBody>
      </p:sp>
      <p:grpSp>
        <p:nvGrpSpPr>
          <p:cNvPr id="7" name="グループ化 6">
            <a:extLst>
              <a:ext uri="{FF2B5EF4-FFF2-40B4-BE49-F238E27FC236}">
                <a16:creationId xmlns:a16="http://schemas.microsoft.com/office/drawing/2014/main" id="{E567BA63-EAD2-42BD-BCC2-715F5D868881}"/>
              </a:ext>
            </a:extLst>
          </p:cNvPr>
          <p:cNvGrpSpPr/>
          <p:nvPr/>
        </p:nvGrpSpPr>
        <p:grpSpPr>
          <a:xfrm>
            <a:off x="1143000" y="368493"/>
            <a:ext cx="7292169" cy="1164472"/>
            <a:chOff x="1143000" y="368492"/>
            <a:chExt cx="7292169" cy="1389427"/>
          </a:xfrm>
        </p:grpSpPr>
        <p:sp>
          <p:nvSpPr>
            <p:cNvPr id="8" name="テキスト ボックス 7">
              <a:extLst>
                <a:ext uri="{FF2B5EF4-FFF2-40B4-BE49-F238E27FC236}">
                  <a16:creationId xmlns:a16="http://schemas.microsoft.com/office/drawing/2014/main" id="{B91AA108-36DB-4F8C-94FF-D26A6ACE1159}"/>
                </a:ext>
              </a:extLst>
            </p:cNvPr>
            <p:cNvSpPr txBox="1"/>
            <p:nvPr/>
          </p:nvSpPr>
          <p:spPr>
            <a:xfrm>
              <a:off x="1517954" y="775197"/>
              <a:ext cx="4801314" cy="646331"/>
            </a:xfrm>
            <a:prstGeom prst="rect">
              <a:avLst/>
            </a:prstGeom>
            <a:noFill/>
          </p:spPr>
          <p:txBody>
            <a:bodyPr wrap="none" rtlCol="0">
              <a:spAutoFit/>
            </a:bodyPr>
            <a:lstStyle/>
            <a:p>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ポートフォリオサイト</a:t>
              </a:r>
            </a:p>
          </p:txBody>
        </p:sp>
        <p:sp>
          <p:nvSpPr>
            <p:cNvPr id="9" name="テキスト ボックス 8">
              <a:extLst>
                <a:ext uri="{FF2B5EF4-FFF2-40B4-BE49-F238E27FC236}">
                  <a16:creationId xmlns:a16="http://schemas.microsoft.com/office/drawing/2014/main" id="{B9188C80-EA8E-4AC5-B5AA-E9CBBCC6C226}"/>
                </a:ext>
              </a:extLst>
            </p:cNvPr>
            <p:cNvSpPr txBox="1"/>
            <p:nvPr/>
          </p:nvSpPr>
          <p:spPr>
            <a:xfrm>
              <a:off x="1517954" y="1388585"/>
              <a:ext cx="6917215"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仕様言語</a:t>
              </a:r>
              <a:r>
                <a:rPr lang="en-US" altLang="ja-JP" dirty="0">
                  <a:solidFill>
                    <a:schemeClr val="tx1">
                      <a:lumMod val="75000"/>
                      <a:lumOff val="25000"/>
                    </a:schemeClr>
                  </a:solidFill>
                  <a:latin typeface="メイリオ"/>
                  <a:ea typeface="メイリオ"/>
                  <a:cs typeface="メイリオ"/>
                </a:rPr>
                <a:t>(JAVA</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HTML</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CSS</a:t>
              </a:r>
              <a:r>
                <a:rPr lang="ja-JP" altLang="en-US" dirty="0">
                  <a:solidFill>
                    <a:schemeClr val="tx1">
                      <a:lumMod val="75000"/>
                      <a:lumOff val="25000"/>
                    </a:schemeClr>
                  </a:solidFill>
                  <a:latin typeface="メイリオ"/>
                  <a:ea typeface="メイリオ"/>
                  <a:cs typeface="メイリオ"/>
                </a:rPr>
                <a:t>・</a:t>
              </a:r>
              <a:r>
                <a:rPr lang="en-US" altLang="ja-JP" dirty="0" err="1">
                  <a:solidFill>
                    <a:schemeClr val="tx1">
                      <a:lumMod val="75000"/>
                      <a:lumOff val="25000"/>
                    </a:schemeClr>
                  </a:solidFill>
                  <a:latin typeface="メイリオ"/>
                  <a:ea typeface="メイリオ"/>
                  <a:cs typeface="メイリオ"/>
                </a:rPr>
                <a:t>javaScript</a:t>
              </a:r>
              <a:r>
                <a:rPr lang="ja-JP" altLang="en-US" dirty="0">
                  <a:solidFill>
                    <a:schemeClr val="tx1">
                      <a:lumMod val="75000"/>
                      <a:lumOff val="25000"/>
                    </a:schemeClr>
                  </a:solidFill>
                  <a:latin typeface="メイリオ"/>
                  <a:ea typeface="メイリオ"/>
                  <a:cs typeface="メイリオ"/>
                </a:rPr>
                <a:t>・</a:t>
              </a:r>
              <a:r>
                <a:rPr lang="en-US" altLang="ja-JP" dirty="0" err="1">
                  <a:solidFill>
                    <a:schemeClr val="tx1">
                      <a:lumMod val="75000"/>
                      <a:lumOff val="25000"/>
                    </a:schemeClr>
                  </a:solidFill>
                  <a:latin typeface="メイリオ"/>
                  <a:ea typeface="メイリオ"/>
                  <a:cs typeface="メイリオ"/>
                </a:rPr>
                <a:t>postgresSQL</a:t>
              </a:r>
              <a:r>
                <a:rPr lang="en-US" altLang="ja-JP" dirty="0">
                  <a:solidFill>
                    <a:schemeClr val="tx1">
                      <a:lumMod val="75000"/>
                      <a:lumOff val="25000"/>
                    </a:schemeClr>
                  </a:solidFill>
                  <a:latin typeface="メイリオ"/>
                  <a:ea typeface="メイリオ"/>
                  <a:cs typeface="メイリオ"/>
                </a:rPr>
                <a:t>)〜</a:t>
              </a:r>
              <a:endParaRPr lang="ja-JP" altLang="en-US" dirty="0">
                <a:solidFill>
                  <a:schemeClr val="tx1">
                    <a:lumMod val="75000"/>
                    <a:lumOff val="25000"/>
                  </a:schemeClr>
                </a:solidFill>
                <a:latin typeface="メイリオ"/>
                <a:ea typeface="メイリオ"/>
                <a:cs typeface="メイリオ"/>
              </a:endParaRPr>
            </a:p>
          </p:txBody>
        </p:sp>
        <p:sp>
          <p:nvSpPr>
            <p:cNvPr id="10" name="テキスト ボックス 9">
              <a:extLst>
                <a:ext uri="{FF2B5EF4-FFF2-40B4-BE49-F238E27FC236}">
                  <a16:creationId xmlns:a16="http://schemas.microsoft.com/office/drawing/2014/main" id="{AAECEE49-81C0-400F-A136-A2EB1192D7F0}"/>
                </a:ext>
              </a:extLst>
            </p:cNvPr>
            <p:cNvSpPr txBox="1"/>
            <p:nvPr/>
          </p:nvSpPr>
          <p:spPr>
            <a:xfrm>
              <a:off x="1517954" y="368492"/>
              <a:ext cx="3956532" cy="369332"/>
            </a:xfrm>
            <a:prstGeom prst="rect">
              <a:avLst/>
            </a:prstGeom>
            <a:noFill/>
          </p:spPr>
          <p:txBody>
            <a:bodyPr wrap="none" rtlCol="0">
              <a:spAutoFit/>
            </a:bodyPr>
            <a:lstStyle/>
            <a:p>
              <a:r>
                <a:rPr lang="ja-JP" altLang="en-US" dirty="0">
                  <a:solidFill>
                    <a:schemeClr val="tx1">
                      <a:lumMod val="75000"/>
                      <a:lumOff val="25000"/>
                    </a:schemeClr>
                  </a:solidFill>
                  <a:latin typeface="メイリオ"/>
                  <a:ea typeface="メイリオ"/>
                  <a:cs typeface="メイリオ"/>
                </a:rPr>
                <a:t>リカレントスクール福岡校 最終課題</a:t>
              </a:r>
            </a:p>
          </p:txBody>
        </p:sp>
        <p:sp>
          <p:nvSpPr>
            <p:cNvPr id="11" name="正方形/長方形 10">
              <a:extLst>
                <a:ext uri="{FF2B5EF4-FFF2-40B4-BE49-F238E27FC236}">
                  <a16:creationId xmlns:a16="http://schemas.microsoft.com/office/drawing/2014/main" id="{9AB923D5-1695-475C-BC59-95E9C51EE2FE}"/>
                </a:ext>
              </a:extLst>
            </p:cNvPr>
            <p:cNvSpPr/>
            <p:nvPr/>
          </p:nvSpPr>
          <p:spPr>
            <a:xfrm>
              <a:off x="1143000" y="721830"/>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sp>
          <p:nvSpPr>
            <p:cNvPr id="12" name="正方形/長方形 11">
              <a:extLst>
                <a:ext uri="{FF2B5EF4-FFF2-40B4-BE49-F238E27FC236}">
                  <a16:creationId xmlns:a16="http://schemas.microsoft.com/office/drawing/2014/main" id="{F86426A0-8D2F-4CA3-9EBA-B838F902CAE9}"/>
                </a:ext>
              </a:extLst>
            </p:cNvPr>
            <p:cNvSpPr/>
            <p:nvPr/>
          </p:nvSpPr>
          <p:spPr>
            <a:xfrm>
              <a:off x="114300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grpSp>
    </p:spTree>
    <p:extLst>
      <p:ext uri="{BB962C8B-B14F-4D97-AF65-F5344CB8AC3E}">
        <p14:creationId xmlns:p14="http://schemas.microsoft.com/office/powerpoint/2010/main" val="77606154"/>
      </p:ext>
    </p:extLst>
  </p:cSld>
  <p:clrMapOvr>
    <a:masterClrMapping/>
  </p:clrMapOvr>
  <mc:AlternateContent xmlns:mc="http://schemas.openxmlformats.org/markup-compatibility/2006" xmlns:p14="http://schemas.microsoft.com/office/powerpoint/2010/main">
    <mc:Choice Requires="p14">
      <p:transition spd="slow" p14:dur="2000" advTm="25345"/>
    </mc:Choice>
    <mc:Fallback xmlns="">
      <p:transition spd="slow" advTm="253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par>
                          <p:cTn id="8" fill="hold">
                            <p:stCondLst>
                              <p:cond delay="5000"/>
                            </p:stCondLst>
                            <p:childTnLst>
                              <p:par>
                                <p:cTn id="9" presetID="10" presetClass="entr" presetSubtype="0" fill="hold" nodeType="afterEffect">
                                  <p:stCondLst>
                                    <p:cond delay="2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3000"/>
                                        <p:tgtEl>
                                          <p:spTgt spid="3">
                                            <p:txEl>
                                              <p:pRg st="1" end="1"/>
                                            </p:txEl>
                                          </p:spTgt>
                                        </p:tgtEl>
                                      </p:cBhvr>
                                    </p:animEffect>
                                  </p:childTnLst>
                                </p:cTn>
                              </p:par>
                            </p:childTnLst>
                          </p:cTn>
                        </p:par>
                        <p:par>
                          <p:cTn id="12" fill="hold">
                            <p:stCondLst>
                              <p:cond delay="10000"/>
                            </p:stCondLst>
                            <p:childTnLst>
                              <p:par>
                                <p:cTn id="13" presetID="10" presetClass="entr" presetSubtype="0" fill="hold"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3000"/>
                                        <p:tgtEl>
                                          <p:spTgt spid="3">
                                            <p:txEl>
                                              <p:pRg st="2" end="2"/>
                                            </p:txEl>
                                          </p:spTgt>
                                        </p:tgtEl>
                                      </p:cBhvr>
                                    </p:animEffect>
                                  </p:childTnLst>
                                </p:cTn>
                              </p:par>
                            </p:childTnLst>
                          </p:cTn>
                        </p:par>
                        <p:par>
                          <p:cTn id="16" fill="hold">
                            <p:stCondLst>
                              <p:cond delay="15000"/>
                            </p:stCondLst>
                            <p:childTnLst>
                              <p:par>
                                <p:cTn id="17" presetID="10" presetClass="entr" presetSubtype="0" fill="hold" nodeType="afterEffect">
                                  <p:stCondLst>
                                    <p:cond delay="2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3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27E0E295-73EF-4A67-A676-B18AA543849B}"/>
              </a:ext>
            </a:extLst>
          </p:cNvPr>
          <p:cNvSpPr>
            <a:spLocks noGrp="1"/>
          </p:cNvSpPr>
          <p:nvPr>
            <p:ph type="body" idx="1"/>
          </p:nvPr>
        </p:nvSpPr>
        <p:spPr>
          <a:xfrm>
            <a:off x="1660151" y="1742856"/>
            <a:ext cx="1624200" cy="411956"/>
          </a:xfrm>
        </p:spPr>
        <p:txBody>
          <a:bodyPr>
            <a:normAutofit lnSpcReduction="10000"/>
          </a:bodyPr>
          <a:lstStyle/>
          <a:p>
            <a:pPr algn="ctr"/>
            <a:r>
              <a:rPr lang="ja-JP" altLang="en-US" dirty="0"/>
              <a:t>仕様言語</a:t>
            </a:r>
          </a:p>
        </p:txBody>
      </p:sp>
      <p:sp>
        <p:nvSpPr>
          <p:cNvPr id="3" name="コンテンツ プレースホルダー 2">
            <a:extLst>
              <a:ext uri="{FF2B5EF4-FFF2-40B4-BE49-F238E27FC236}">
                <a16:creationId xmlns:a16="http://schemas.microsoft.com/office/drawing/2014/main" id="{B9410F66-8260-4FF2-ABB0-AE7813B783B8}"/>
              </a:ext>
            </a:extLst>
          </p:cNvPr>
          <p:cNvSpPr>
            <a:spLocks noGrp="1"/>
          </p:cNvSpPr>
          <p:nvPr>
            <p:ph sz="half" idx="2"/>
          </p:nvPr>
        </p:nvSpPr>
        <p:spPr>
          <a:xfrm>
            <a:off x="1767635" y="2313696"/>
            <a:ext cx="2427847" cy="1582830"/>
          </a:xfrm>
        </p:spPr>
        <p:txBody>
          <a:bodyPr>
            <a:normAutofit fontScale="92500"/>
          </a:bodyPr>
          <a:lstStyle/>
          <a:p>
            <a:r>
              <a:rPr lang="en-US" altLang="ja-JP" sz="3200" b="1" dirty="0"/>
              <a:t>VBA</a:t>
            </a:r>
          </a:p>
          <a:p>
            <a:r>
              <a:rPr kumimoji="1" lang="en-US" altLang="ja-JP" sz="3200" b="1" dirty="0"/>
              <a:t>Python</a:t>
            </a:r>
          </a:p>
          <a:p>
            <a:r>
              <a:rPr lang="en-US" altLang="ja-JP" sz="3200" b="1" dirty="0"/>
              <a:t>SQLite</a:t>
            </a:r>
          </a:p>
          <a:p>
            <a:endParaRPr kumimoji="1" lang="ja-JP" altLang="en-US" dirty="0"/>
          </a:p>
        </p:txBody>
      </p:sp>
      <p:sp>
        <p:nvSpPr>
          <p:cNvPr id="5" name="テキスト プレースホルダー 4">
            <a:extLst>
              <a:ext uri="{FF2B5EF4-FFF2-40B4-BE49-F238E27FC236}">
                <a16:creationId xmlns:a16="http://schemas.microsoft.com/office/drawing/2014/main" id="{8AB6AB1D-094A-4A99-830A-D2203221DC58}"/>
              </a:ext>
            </a:extLst>
          </p:cNvPr>
          <p:cNvSpPr>
            <a:spLocks noGrp="1"/>
          </p:cNvSpPr>
          <p:nvPr>
            <p:ph type="body" sz="quarter" idx="3"/>
          </p:nvPr>
        </p:nvSpPr>
        <p:spPr>
          <a:xfrm>
            <a:off x="2837135" y="1742856"/>
            <a:ext cx="8530015" cy="411956"/>
          </a:xfrm>
        </p:spPr>
        <p:txBody>
          <a:bodyPr>
            <a:normAutofit lnSpcReduction="10000"/>
          </a:bodyPr>
          <a:lstStyle/>
          <a:p>
            <a:pPr algn="ctr"/>
            <a:r>
              <a:rPr lang="ja-JP" altLang="en-US" dirty="0"/>
              <a:t>自動販売機の全体の概要</a:t>
            </a:r>
          </a:p>
        </p:txBody>
      </p:sp>
      <p:sp>
        <p:nvSpPr>
          <p:cNvPr id="6" name="コンテンツ プレースホルダー 5">
            <a:extLst>
              <a:ext uri="{FF2B5EF4-FFF2-40B4-BE49-F238E27FC236}">
                <a16:creationId xmlns:a16="http://schemas.microsoft.com/office/drawing/2014/main" id="{45166E6F-00B4-49A3-9AD8-DEA4599FC3BC}"/>
              </a:ext>
            </a:extLst>
          </p:cNvPr>
          <p:cNvSpPr>
            <a:spLocks noGrp="1"/>
          </p:cNvSpPr>
          <p:nvPr>
            <p:ph sz="quarter" idx="4"/>
          </p:nvPr>
        </p:nvSpPr>
        <p:spPr>
          <a:xfrm>
            <a:off x="4746812" y="2505075"/>
            <a:ext cx="6608576" cy="4137772"/>
          </a:xfrm>
        </p:spPr>
        <p:txBody>
          <a:bodyPr>
            <a:normAutofit fontScale="92500"/>
          </a:bodyPr>
          <a:lstStyle/>
          <a:p>
            <a:pPr algn="l">
              <a:buFont typeface="+mj-lt"/>
              <a:buAutoNum type="arabicPeriod"/>
            </a:pPr>
            <a:r>
              <a:rPr lang="ja-JP" altLang="en-US" b="1" i="0" dirty="0">
                <a:solidFill>
                  <a:srgbClr val="C00000"/>
                </a:solidFill>
                <a:effectLst/>
                <a:latin typeface="Söhne"/>
              </a:rPr>
              <a:t>ユーザーインターフェイス</a:t>
            </a:r>
            <a:r>
              <a:rPr lang="en-US" altLang="ja-JP" b="1" i="0" dirty="0">
                <a:solidFill>
                  <a:srgbClr val="C00000"/>
                </a:solidFill>
                <a:effectLst/>
                <a:latin typeface="Söhne"/>
              </a:rPr>
              <a:t>(UI</a:t>
            </a:r>
            <a:r>
              <a:rPr lang="en-US" altLang="ja-JP" b="1" dirty="0">
                <a:solidFill>
                  <a:srgbClr val="C00000"/>
                </a:solidFill>
                <a:latin typeface="Söhne"/>
              </a:rPr>
              <a:t>)</a:t>
            </a:r>
            <a:r>
              <a:rPr lang="en-US" altLang="ja-JP" b="1" i="0" dirty="0">
                <a:solidFill>
                  <a:srgbClr val="C00000"/>
                </a:solidFill>
                <a:effectLst/>
                <a:latin typeface="Söhne"/>
              </a:rPr>
              <a:t>:</a:t>
            </a:r>
          </a:p>
          <a:p>
            <a:pPr marL="742950" lvl="1" indent="-285750" algn="l">
              <a:buFont typeface="+mj-lt"/>
              <a:buAutoNum type="arabicPeriod"/>
            </a:pPr>
            <a:r>
              <a:rPr lang="ja-JP" altLang="en-US" i="0" dirty="0">
                <a:solidFill>
                  <a:srgbClr val="374151"/>
                </a:solidFill>
                <a:effectLst/>
                <a:latin typeface="Söhne"/>
              </a:rPr>
              <a:t>ユーザーが商品を選択できるように表示する。</a:t>
            </a:r>
          </a:p>
          <a:p>
            <a:pPr marL="742950" lvl="1" indent="-285750" algn="l">
              <a:buFont typeface="+mj-lt"/>
              <a:buAutoNum type="arabicPeriod"/>
            </a:pPr>
            <a:r>
              <a:rPr lang="ja-JP" altLang="en-US" i="0" dirty="0">
                <a:solidFill>
                  <a:srgbClr val="374151"/>
                </a:solidFill>
                <a:effectLst/>
                <a:latin typeface="Söhne"/>
              </a:rPr>
              <a:t>価格情報や商品情報を表示する。</a:t>
            </a:r>
          </a:p>
          <a:p>
            <a:pPr algn="l">
              <a:buFont typeface="+mj-lt"/>
              <a:buAutoNum type="arabicPeriod"/>
            </a:pPr>
            <a:r>
              <a:rPr lang="ja-JP" altLang="en-US" b="1" i="0" dirty="0">
                <a:solidFill>
                  <a:srgbClr val="C00000"/>
                </a:solidFill>
                <a:effectLst/>
                <a:latin typeface="Söhne"/>
              </a:rPr>
              <a:t>支払い処理</a:t>
            </a:r>
            <a:r>
              <a:rPr lang="en-US" altLang="ja-JP" b="1" i="0" dirty="0">
                <a:solidFill>
                  <a:srgbClr val="C00000"/>
                </a:solidFill>
                <a:effectLst/>
                <a:latin typeface="Söhne"/>
              </a:rPr>
              <a:t>:</a:t>
            </a:r>
          </a:p>
          <a:p>
            <a:pPr marL="742950" lvl="1" indent="-285750" algn="l">
              <a:buFont typeface="+mj-lt"/>
              <a:buAutoNum type="arabicPeriod"/>
            </a:pPr>
            <a:r>
              <a:rPr lang="ja-JP" altLang="en-US" i="0" dirty="0">
                <a:solidFill>
                  <a:srgbClr val="374151"/>
                </a:solidFill>
                <a:effectLst/>
                <a:latin typeface="Söhne"/>
              </a:rPr>
              <a:t>現金処理できるシステム。</a:t>
            </a:r>
          </a:p>
          <a:p>
            <a:pPr marL="742950" lvl="1" indent="-285750" algn="l">
              <a:buFont typeface="+mj-lt"/>
              <a:buAutoNum type="arabicPeriod"/>
            </a:pPr>
            <a:r>
              <a:rPr lang="ja-JP" altLang="en-US" i="0" dirty="0">
                <a:solidFill>
                  <a:srgbClr val="374151"/>
                </a:solidFill>
                <a:effectLst/>
                <a:latin typeface="Söhne"/>
              </a:rPr>
              <a:t>支払いの検証と承認。</a:t>
            </a:r>
          </a:p>
          <a:p>
            <a:pPr marL="742950" lvl="1" indent="-285750" algn="l">
              <a:buFont typeface="+mj-lt"/>
              <a:buAutoNum type="arabicPeriod"/>
            </a:pPr>
            <a:r>
              <a:rPr lang="ja-JP" altLang="en-US" i="0" dirty="0">
                <a:solidFill>
                  <a:srgbClr val="374151"/>
                </a:solidFill>
                <a:effectLst/>
                <a:latin typeface="Söhne"/>
              </a:rPr>
              <a:t>お釣りの計算と支払い。</a:t>
            </a:r>
          </a:p>
          <a:p>
            <a:pPr algn="l">
              <a:buFont typeface="+mj-lt"/>
              <a:buAutoNum type="arabicPeriod"/>
            </a:pPr>
            <a:r>
              <a:rPr lang="ja-JP" altLang="en-US" b="1" i="0" dirty="0">
                <a:solidFill>
                  <a:srgbClr val="C00000"/>
                </a:solidFill>
                <a:effectLst/>
                <a:latin typeface="Söhne"/>
              </a:rPr>
              <a:t>在庫管理</a:t>
            </a:r>
            <a:r>
              <a:rPr lang="en-US" altLang="ja-JP" b="1" i="0" dirty="0">
                <a:solidFill>
                  <a:srgbClr val="C00000"/>
                </a:solidFill>
                <a:effectLst/>
                <a:latin typeface="Söhne"/>
              </a:rPr>
              <a:t>:</a:t>
            </a:r>
          </a:p>
          <a:p>
            <a:pPr marL="742950" lvl="1" indent="-285750" algn="l">
              <a:buFont typeface="+mj-lt"/>
              <a:buAutoNum type="arabicPeriod"/>
            </a:pPr>
            <a:r>
              <a:rPr lang="ja-JP" altLang="en-US" i="0" dirty="0">
                <a:solidFill>
                  <a:srgbClr val="374151"/>
                </a:solidFill>
                <a:effectLst/>
                <a:latin typeface="Söhne"/>
              </a:rPr>
              <a:t>各商品の在庫状況を更新する。</a:t>
            </a:r>
          </a:p>
          <a:p>
            <a:pPr marL="742950" lvl="1" indent="-285750" algn="l">
              <a:buFont typeface="+mj-lt"/>
              <a:buAutoNum type="arabicPeriod"/>
            </a:pPr>
            <a:r>
              <a:rPr lang="ja-JP" altLang="en-US" i="0" dirty="0">
                <a:solidFill>
                  <a:srgbClr val="374151"/>
                </a:solidFill>
                <a:effectLst/>
                <a:latin typeface="Söhne"/>
              </a:rPr>
              <a:t>売り切れや在庫少ない商品の管理。</a:t>
            </a:r>
          </a:p>
        </p:txBody>
      </p:sp>
      <p:pic>
        <p:nvPicPr>
          <p:cNvPr id="8" name="図 7">
            <a:extLst>
              <a:ext uri="{FF2B5EF4-FFF2-40B4-BE49-F238E27FC236}">
                <a16:creationId xmlns:a16="http://schemas.microsoft.com/office/drawing/2014/main" id="{645F17F3-4D5B-47D6-AF45-862BABEBB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27" y="3993776"/>
            <a:ext cx="3957449" cy="2649071"/>
          </a:xfrm>
          <a:prstGeom prst="rect">
            <a:avLst/>
          </a:prstGeom>
        </p:spPr>
      </p:pic>
      <p:sp>
        <p:nvSpPr>
          <p:cNvPr id="10" name="スライド番号プレースホルダー 9">
            <a:extLst>
              <a:ext uri="{FF2B5EF4-FFF2-40B4-BE49-F238E27FC236}">
                <a16:creationId xmlns:a16="http://schemas.microsoft.com/office/drawing/2014/main" id="{F2A88AEC-DDA4-4695-B187-3AD4CDA9B415}"/>
              </a:ext>
            </a:extLst>
          </p:cNvPr>
          <p:cNvSpPr>
            <a:spLocks noGrp="1"/>
          </p:cNvSpPr>
          <p:nvPr>
            <p:ph type="sldNum" sz="quarter" idx="12"/>
          </p:nvPr>
        </p:nvSpPr>
        <p:spPr/>
        <p:txBody>
          <a:bodyPr/>
          <a:lstStyle/>
          <a:p>
            <a:fld id="{59764920-0091-458A-B18C-DE96E50F5115}" type="slidenum">
              <a:rPr kumimoji="1" lang="ja-JP" altLang="en-US" smtClean="0"/>
              <a:t>2</a:t>
            </a:fld>
            <a:endParaRPr kumimoji="1" lang="ja-JP" altLang="en-US" dirty="0"/>
          </a:p>
        </p:txBody>
      </p:sp>
      <p:grpSp>
        <p:nvGrpSpPr>
          <p:cNvPr id="17" name="グループ化 16">
            <a:extLst>
              <a:ext uri="{FF2B5EF4-FFF2-40B4-BE49-F238E27FC236}">
                <a16:creationId xmlns:a16="http://schemas.microsoft.com/office/drawing/2014/main" id="{79712804-B3E1-4917-85C2-7E6A7A673E63}"/>
              </a:ext>
            </a:extLst>
          </p:cNvPr>
          <p:cNvGrpSpPr/>
          <p:nvPr/>
        </p:nvGrpSpPr>
        <p:grpSpPr>
          <a:xfrm>
            <a:off x="1143000" y="368492"/>
            <a:ext cx="6099598" cy="1118231"/>
            <a:chOff x="1143000" y="368492"/>
            <a:chExt cx="6099598" cy="1389427"/>
          </a:xfrm>
        </p:grpSpPr>
        <p:sp>
          <p:nvSpPr>
            <p:cNvPr id="11" name="テキスト ボックス 10">
              <a:extLst>
                <a:ext uri="{FF2B5EF4-FFF2-40B4-BE49-F238E27FC236}">
                  <a16:creationId xmlns:a16="http://schemas.microsoft.com/office/drawing/2014/main" id="{50034E8C-D4E3-46DA-B352-3A3F4C35ABA1}"/>
                </a:ext>
              </a:extLst>
            </p:cNvPr>
            <p:cNvSpPr txBox="1"/>
            <p:nvPr/>
          </p:nvSpPr>
          <p:spPr>
            <a:xfrm>
              <a:off x="1517954" y="775197"/>
              <a:ext cx="5724644" cy="646331"/>
            </a:xfrm>
            <a:prstGeom prst="rect">
              <a:avLst/>
            </a:prstGeom>
            <a:noFill/>
          </p:spPr>
          <p:txBody>
            <a:bodyPr wrap="none" rtlCol="0">
              <a:spAutoFit/>
            </a:bodyPr>
            <a:lstStyle/>
            <a:p>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自動販売機プログラミング</a:t>
              </a:r>
            </a:p>
          </p:txBody>
        </p:sp>
        <p:sp>
          <p:nvSpPr>
            <p:cNvPr id="12" name="テキスト ボックス 11">
              <a:extLst>
                <a:ext uri="{FF2B5EF4-FFF2-40B4-BE49-F238E27FC236}">
                  <a16:creationId xmlns:a16="http://schemas.microsoft.com/office/drawing/2014/main" id="{AE5E86DB-DD9E-4EE4-B8F1-5A655C3CB2E9}"/>
                </a:ext>
              </a:extLst>
            </p:cNvPr>
            <p:cNvSpPr txBox="1"/>
            <p:nvPr/>
          </p:nvSpPr>
          <p:spPr>
            <a:xfrm>
              <a:off x="1517954" y="1388585"/>
              <a:ext cx="4347665"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仕様言語（</a:t>
              </a:r>
              <a:r>
                <a:rPr lang="en-US" altLang="ja-JP" dirty="0">
                  <a:solidFill>
                    <a:schemeClr val="tx1">
                      <a:lumMod val="75000"/>
                      <a:lumOff val="25000"/>
                    </a:schemeClr>
                  </a:solidFill>
                  <a:latin typeface="メイリオ"/>
                  <a:ea typeface="メイリオ"/>
                  <a:cs typeface="メイリオ"/>
                </a:rPr>
                <a:t>VBA</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python</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SQLite)〜</a:t>
              </a:r>
              <a:endParaRPr lang="ja-JP" altLang="en-US" dirty="0">
                <a:solidFill>
                  <a:schemeClr val="tx1">
                    <a:lumMod val="75000"/>
                    <a:lumOff val="25000"/>
                  </a:schemeClr>
                </a:solidFill>
                <a:latin typeface="メイリオ"/>
                <a:ea typeface="メイリオ"/>
                <a:cs typeface="メイリオ"/>
              </a:endParaRPr>
            </a:p>
          </p:txBody>
        </p:sp>
        <p:sp>
          <p:nvSpPr>
            <p:cNvPr id="13" name="テキスト ボックス 12">
              <a:extLst>
                <a:ext uri="{FF2B5EF4-FFF2-40B4-BE49-F238E27FC236}">
                  <a16:creationId xmlns:a16="http://schemas.microsoft.com/office/drawing/2014/main" id="{BC28FFC9-16C1-4889-8D06-A04C0C8E9FF3}"/>
                </a:ext>
              </a:extLst>
            </p:cNvPr>
            <p:cNvSpPr txBox="1"/>
            <p:nvPr/>
          </p:nvSpPr>
          <p:spPr>
            <a:xfrm>
              <a:off x="1517954" y="368492"/>
              <a:ext cx="3956532" cy="369332"/>
            </a:xfrm>
            <a:prstGeom prst="rect">
              <a:avLst/>
            </a:prstGeom>
            <a:noFill/>
          </p:spPr>
          <p:txBody>
            <a:bodyPr wrap="none" rtlCol="0">
              <a:spAutoFit/>
            </a:bodyPr>
            <a:lstStyle/>
            <a:p>
              <a:r>
                <a:rPr lang="ja-JP" altLang="en-US" dirty="0">
                  <a:solidFill>
                    <a:schemeClr val="tx1">
                      <a:lumMod val="75000"/>
                      <a:lumOff val="25000"/>
                    </a:schemeClr>
                  </a:solidFill>
                  <a:latin typeface="メイリオ"/>
                  <a:ea typeface="メイリオ"/>
                  <a:cs typeface="メイリオ"/>
                </a:rPr>
                <a:t>リカレントスクール福岡校 最終課題</a:t>
              </a:r>
            </a:p>
          </p:txBody>
        </p:sp>
        <p:sp>
          <p:nvSpPr>
            <p:cNvPr id="14" name="正方形/長方形 13">
              <a:extLst>
                <a:ext uri="{FF2B5EF4-FFF2-40B4-BE49-F238E27FC236}">
                  <a16:creationId xmlns:a16="http://schemas.microsoft.com/office/drawing/2014/main" id="{E1375D24-ABEA-4DCF-BA07-41DBA074E6A5}"/>
                </a:ext>
              </a:extLst>
            </p:cNvPr>
            <p:cNvSpPr/>
            <p:nvPr/>
          </p:nvSpPr>
          <p:spPr>
            <a:xfrm>
              <a:off x="1143000" y="721830"/>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sp>
          <p:nvSpPr>
            <p:cNvPr id="15" name="正方形/長方形 14">
              <a:extLst>
                <a:ext uri="{FF2B5EF4-FFF2-40B4-BE49-F238E27FC236}">
                  <a16:creationId xmlns:a16="http://schemas.microsoft.com/office/drawing/2014/main" id="{E9A02003-4F4E-435E-9E8B-DC3BB92C8FB2}"/>
                </a:ext>
              </a:extLst>
            </p:cNvPr>
            <p:cNvSpPr/>
            <p:nvPr/>
          </p:nvSpPr>
          <p:spPr>
            <a:xfrm>
              <a:off x="114300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grpSp>
    </p:spTree>
    <p:custDataLst>
      <p:tags r:id="rId1"/>
    </p:custDataLst>
    <p:extLst>
      <p:ext uri="{BB962C8B-B14F-4D97-AF65-F5344CB8AC3E}">
        <p14:creationId xmlns:p14="http://schemas.microsoft.com/office/powerpoint/2010/main" val="327461632"/>
      </p:ext>
    </p:extLst>
  </p:cSld>
  <p:clrMapOvr>
    <a:masterClrMapping/>
  </p:clrMapOvr>
  <mc:AlternateContent xmlns:mc="http://schemas.openxmlformats.org/markup-compatibility/2006" xmlns:p14="http://schemas.microsoft.com/office/powerpoint/2010/main">
    <mc:Choice Requires="p14">
      <p:transition spd="slow" p14:dur="2000" advTm="43754"/>
    </mc:Choice>
    <mc:Fallback xmlns="">
      <p:transition spd="slow" advTm="437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ppt_w</p:attrName>
                                        </p:attrNameLst>
                                      </p:cBhvr>
                                      <p:tavLst>
                                        <p:tav tm="0">
                                          <p:val>
                                            <p:fltVal val="0"/>
                                          </p:val>
                                        </p:tav>
                                        <p:tav tm="100000">
                                          <p:val>
                                            <p:strVal val="#ppt_w"/>
                                          </p:val>
                                        </p:tav>
                                      </p:tavLst>
                                    </p:anim>
                                    <p:anim calcmode="lin" valueType="num">
                                      <p:cBhvr>
                                        <p:cTn id="8" dur="2000" fill="hold"/>
                                        <p:tgtEl>
                                          <p:spTgt spid="8"/>
                                        </p:tgtEl>
                                        <p:attrNameLst>
                                          <p:attrName>ppt_h</p:attrName>
                                        </p:attrNameLst>
                                      </p:cBhvr>
                                      <p:tavLst>
                                        <p:tav tm="0">
                                          <p:val>
                                            <p:fltVal val="0"/>
                                          </p:val>
                                        </p:tav>
                                        <p:tav tm="100000">
                                          <p:val>
                                            <p:strVal val="#ppt_h"/>
                                          </p:val>
                                        </p:tav>
                                      </p:tavLst>
                                    </p:anim>
                                    <p:animEffect transition="in" filter="fade">
                                      <p:cBhvr>
                                        <p:cTn id="9" dur="2000"/>
                                        <p:tgtEl>
                                          <p:spTgt spid="8"/>
                                        </p:tgtEl>
                                      </p:cBhvr>
                                    </p:animEffect>
                                  </p:childTnLst>
                                </p:cTn>
                              </p:par>
                            </p:childTnLst>
                          </p:cTn>
                        </p:par>
                        <p:par>
                          <p:cTn id="10" fill="hold">
                            <p:stCondLst>
                              <p:cond delay="3000"/>
                            </p:stCondLst>
                            <p:childTnLst>
                              <p:par>
                                <p:cTn id="11" presetID="10" presetClass="entr" presetSubtype="0" fill="hold" nodeType="afterEffect">
                                  <p:stCondLst>
                                    <p:cond delay="50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childTnLst>
                                </p:cTn>
                              </p:par>
                            </p:childTnLst>
                          </p:cTn>
                        </p:par>
                        <p:par>
                          <p:cTn id="14" fill="hold">
                            <p:stCondLst>
                              <p:cond delay="4500"/>
                            </p:stCondLst>
                            <p:childTnLst>
                              <p:par>
                                <p:cTn id="15" presetID="10" presetClass="entr" presetSubtype="0" fill="hold" nodeType="afterEffect">
                                  <p:stCondLst>
                                    <p:cond delay="50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childTnLst>
                                </p:cTn>
                              </p:par>
                            </p:childTnLst>
                          </p:cTn>
                        </p:par>
                        <p:par>
                          <p:cTn id="18" fill="hold">
                            <p:stCondLst>
                              <p:cond delay="6000"/>
                            </p:stCondLst>
                            <p:childTnLst>
                              <p:par>
                                <p:cTn id="19" presetID="10" presetClass="entr" presetSubtype="0" fill="hold" nodeType="afterEffect">
                                  <p:stCondLst>
                                    <p:cond delay="50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childTnLst>
                                </p:cTn>
                              </p:par>
                            </p:childTnLst>
                          </p:cTn>
                        </p:par>
                        <p:par>
                          <p:cTn id="22" fill="hold">
                            <p:stCondLst>
                              <p:cond delay="7500"/>
                            </p:stCondLst>
                            <p:childTnLst>
                              <p:par>
                                <p:cTn id="23" presetID="10" presetClass="entr" presetSubtype="0" fill="hold" nodeType="afterEffect">
                                  <p:stCondLst>
                                    <p:cond delay="50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1000"/>
                                        <p:tgtEl>
                                          <p:spTgt spid="6">
                                            <p:txEl>
                                              <p:pRg st="2" end="2"/>
                                            </p:txEl>
                                          </p:spTgt>
                                        </p:tgtEl>
                                      </p:cBhvr>
                                    </p:animEffect>
                                  </p:childTnLst>
                                </p:cTn>
                              </p:par>
                            </p:childTnLst>
                          </p:cTn>
                        </p:par>
                        <p:par>
                          <p:cTn id="26" fill="hold">
                            <p:stCondLst>
                              <p:cond delay="9000"/>
                            </p:stCondLst>
                            <p:childTnLst>
                              <p:par>
                                <p:cTn id="27" presetID="10" presetClass="entr" presetSubtype="0" fill="hold" nodeType="afterEffect">
                                  <p:stCondLst>
                                    <p:cond delay="50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1000"/>
                                        <p:tgtEl>
                                          <p:spTgt spid="6">
                                            <p:txEl>
                                              <p:pRg st="3" end="3"/>
                                            </p:txEl>
                                          </p:spTgt>
                                        </p:tgtEl>
                                      </p:cBhvr>
                                    </p:animEffect>
                                  </p:childTnLst>
                                </p:cTn>
                              </p:par>
                            </p:childTnLst>
                          </p:cTn>
                        </p:par>
                        <p:par>
                          <p:cTn id="30" fill="hold">
                            <p:stCondLst>
                              <p:cond delay="10500"/>
                            </p:stCondLst>
                            <p:childTnLst>
                              <p:par>
                                <p:cTn id="31" presetID="10" presetClass="entr" presetSubtype="0" fill="hold" nodeType="afterEffect">
                                  <p:stCondLst>
                                    <p:cond delay="50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childTnLst>
                                </p:cTn>
                              </p:par>
                            </p:childTnLst>
                          </p:cTn>
                        </p:par>
                        <p:par>
                          <p:cTn id="34" fill="hold">
                            <p:stCondLst>
                              <p:cond delay="12000"/>
                            </p:stCondLst>
                            <p:childTnLst>
                              <p:par>
                                <p:cTn id="35" presetID="10" presetClass="entr" presetSubtype="0" fill="hold" nodeType="afterEffect">
                                  <p:stCondLst>
                                    <p:cond delay="50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1000"/>
                                        <p:tgtEl>
                                          <p:spTgt spid="6">
                                            <p:txEl>
                                              <p:pRg st="5" end="5"/>
                                            </p:txEl>
                                          </p:spTgt>
                                        </p:tgtEl>
                                      </p:cBhvr>
                                    </p:animEffect>
                                  </p:childTnLst>
                                </p:cTn>
                              </p:par>
                            </p:childTnLst>
                          </p:cTn>
                        </p:par>
                        <p:par>
                          <p:cTn id="38" fill="hold">
                            <p:stCondLst>
                              <p:cond delay="13500"/>
                            </p:stCondLst>
                            <p:childTnLst>
                              <p:par>
                                <p:cTn id="39" presetID="10" presetClass="entr" presetSubtype="0" fill="hold" nodeType="afterEffect">
                                  <p:stCondLst>
                                    <p:cond delay="50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1000"/>
                                        <p:tgtEl>
                                          <p:spTgt spid="6">
                                            <p:txEl>
                                              <p:pRg st="6" end="6"/>
                                            </p:txEl>
                                          </p:spTgt>
                                        </p:tgtEl>
                                      </p:cBhvr>
                                    </p:animEffect>
                                  </p:childTnLst>
                                </p:cTn>
                              </p:par>
                            </p:childTnLst>
                          </p:cTn>
                        </p:par>
                        <p:par>
                          <p:cTn id="42" fill="hold">
                            <p:stCondLst>
                              <p:cond delay="15000"/>
                            </p:stCondLst>
                            <p:childTnLst>
                              <p:par>
                                <p:cTn id="43" presetID="10" presetClass="entr" presetSubtype="0" fill="hold" nodeType="afterEffect">
                                  <p:stCondLst>
                                    <p:cond delay="500"/>
                                  </p:stCondLst>
                                  <p:childTnLst>
                                    <p:set>
                                      <p:cBhvr>
                                        <p:cTn id="44" dur="1" fill="hold">
                                          <p:stCondLst>
                                            <p:cond delay="0"/>
                                          </p:stCondLst>
                                        </p:cTn>
                                        <p:tgtEl>
                                          <p:spTgt spid="6">
                                            <p:txEl>
                                              <p:pRg st="7" end="7"/>
                                            </p:txEl>
                                          </p:spTgt>
                                        </p:tgtEl>
                                        <p:attrNameLst>
                                          <p:attrName>style.visibility</p:attrName>
                                        </p:attrNameLst>
                                      </p:cBhvr>
                                      <p:to>
                                        <p:strVal val="visible"/>
                                      </p:to>
                                    </p:set>
                                    <p:animEffect transition="in" filter="fade">
                                      <p:cBhvr>
                                        <p:cTn id="45" dur="1000"/>
                                        <p:tgtEl>
                                          <p:spTgt spid="6">
                                            <p:txEl>
                                              <p:pRg st="7" end="7"/>
                                            </p:txEl>
                                          </p:spTgt>
                                        </p:tgtEl>
                                      </p:cBhvr>
                                    </p:animEffect>
                                  </p:childTnLst>
                                </p:cTn>
                              </p:par>
                            </p:childTnLst>
                          </p:cTn>
                        </p:par>
                        <p:par>
                          <p:cTn id="46" fill="hold">
                            <p:stCondLst>
                              <p:cond delay="16500"/>
                            </p:stCondLst>
                            <p:childTnLst>
                              <p:par>
                                <p:cTn id="47" presetID="10" presetClass="entr" presetSubtype="0" fill="hold" nodeType="afterEffect">
                                  <p:stCondLst>
                                    <p:cond delay="50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fade">
                                      <p:cBhvr>
                                        <p:cTn id="49" dur="1000"/>
                                        <p:tgtEl>
                                          <p:spTgt spid="6">
                                            <p:txEl>
                                              <p:pRg st="8" end="8"/>
                                            </p:txEl>
                                          </p:spTgt>
                                        </p:tgtEl>
                                      </p:cBhvr>
                                    </p:animEffect>
                                  </p:childTnLst>
                                </p:cTn>
                              </p:par>
                            </p:childTnLst>
                          </p:cTn>
                        </p:par>
                        <p:par>
                          <p:cTn id="50" fill="hold">
                            <p:stCondLst>
                              <p:cond delay="18000"/>
                            </p:stCondLst>
                            <p:childTnLst>
                              <p:par>
                                <p:cTn id="51" presetID="10" presetClass="entr" presetSubtype="0" fill="hold" nodeType="afterEffect">
                                  <p:stCondLst>
                                    <p:cond delay="50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fade">
                                      <p:cBhvr>
                                        <p:cTn id="53" dur="1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id="{37FE7397-6ADD-411D-BF65-6F0C96DDA6A8}"/>
              </a:ext>
            </a:extLst>
          </p:cNvPr>
          <p:cNvSpPr>
            <a:spLocks noGrp="1"/>
          </p:cNvSpPr>
          <p:nvPr>
            <p:ph idx="1"/>
          </p:nvPr>
        </p:nvSpPr>
        <p:spPr>
          <a:xfrm>
            <a:off x="497541" y="1801906"/>
            <a:ext cx="11308977" cy="4948518"/>
          </a:xfrm>
        </p:spPr>
        <p:txBody>
          <a:bodyPr>
            <a:normAutofit lnSpcReduction="10000"/>
          </a:bodyPr>
          <a:lstStyle/>
          <a:p>
            <a:pPr marL="514350" indent="-514350">
              <a:buFont typeface="+mj-lt"/>
              <a:buAutoNum type="arabicPeriod"/>
            </a:pPr>
            <a:r>
              <a:rPr lang="ja-JP" altLang="en-US" b="1" i="0" dirty="0">
                <a:solidFill>
                  <a:srgbClr val="C00000"/>
                </a:solidFill>
                <a:effectLst/>
                <a:latin typeface="Söhne"/>
              </a:rPr>
              <a:t>システムの概要</a:t>
            </a:r>
            <a:r>
              <a:rPr lang="en-US" altLang="ja-JP" b="0" i="0" dirty="0">
                <a:solidFill>
                  <a:srgbClr val="C00000"/>
                </a:solidFill>
                <a:effectLst/>
                <a:latin typeface="Söhne"/>
              </a:rPr>
              <a:t>: </a:t>
            </a:r>
            <a:r>
              <a:rPr lang="ja-JP" altLang="en-US" sz="2000" b="0" i="0" dirty="0">
                <a:solidFill>
                  <a:srgbClr val="374151"/>
                </a:solidFill>
                <a:effectLst/>
                <a:latin typeface="Söhne"/>
              </a:rPr>
              <a:t>自動販売機の基本的なシステムを</a:t>
            </a:r>
            <a:r>
              <a:rPr lang="en-US" altLang="ja-JP" sz="2000" b="0" i="0" dirty="0">
                <a:solidFill>
                  <a:srgbClr val="374151"/>
                </a:solidFill>
                <a:effectLst/>
                <a:latin typeface="Söhne"/>
              </a:rPr>
              <a:t>VBA</a:t>
            </a:r>
            <a:r>
              <a:rPr lang="ja-JP" altLang="en-US" sz="2000" b="0" i="0" dirty="0">
                <a:solidFill>
                  <a:srgbClr val="374151"/>
                </a:solidFill>
                <a:effectLst/>
                <a:latin typeface="Söhne"/>
              </a:rPr>
              <a:t>で作成し、在庫管理機能を</a:t>
            </a:r>
            <a:r>
              <a:rPr lang="en-US" altLang="ja-JP" sz="2000" b="0" i="0" dirty="0">
                <a:solidFill>
                  <a:srgbClr val="374151"/>
                </a:solidFill>
                <a:effectLst/>
                <a:latin typeface="Söhne"/>
              </a:rPr>
              <a:t>python</a:t>
            </a:r>
            <a:r>
              <a:rPr lang="ja-JP" altLang="en-US" sz="2000" b="0" i="0" dirty="0">
                <a:solidFill>
                  <a:srgbClr val="374151"/>
                </a:solidFill>
                <a:effectLst/>
                <a:latin typeface="Söhne"/>
              </a:rPr>
              <a:t>で操作し</a:t>
            </a:r>
            <a:r>
              <a:rPr lang="en-US" altLang="ja-JP" sz="2000" b="0" i="0" dirty="0">
                <a:solidFill>
                  <a:srgbClr val="374151"/>
                </a:solidFill>
                <a:effectLst/>
                <a:latin typeface="Söhne"/>
              </a:rPr>
              <a:t>SQLite</a:t>
            </a:r>
            <a:r>
              <a:rPr lang="ja-JP" altLang="en-US" sz="2000" b="0" i="0" dirty="0">
                <a:solidFill>
                  <a:srgbClr val="374151"/>
                </a:solidFill>
                <a:effectLst/>
                <a:latin typeface="Söhne"/>
              </a:rPr>
              <a:t>で管理を行うプログラミングを作成   </a:t>
            </a:r>
          </a:p>
          <a:p>
            <a:pPr marL="514350" indent="-514350">
              <a:buFont typeface="+mj-lt"/>
              <a:buAutoNum type="arabicPeriod"/>
            </a:pPr>
            <a:r>
              <a:rPr lang="ja-JP" altLang="en-US" b="1" i="0" dirty="0">
                <a:solidFill>
                  <a:srgbClr val="C00000"/>
                </a:solidFill>
                <a:effectLst/>
                <a:latin typeface="Söhne"/>
              </a:rPr>
              <a:t>ユーザーインターフェース</a:t>
            </a:r>
            <a:r>
              <a:rPr lang="en-US" altLang="ja-JP" b="0" i="0" dirty="0">
                <a:solidFill>
                  <a:srgbClr val="C00000"/>
                </a:solidFill>
                <a:effectLst/>
                <a:latin typeface="Söhne"/>
              </a:rPr>
              <a:t>: </a:t>
            </a:r>
            <a:r>
              <a:rPr lang="ja-JP" altLang="en-US" sz="2000" dirty="0">
                <a:solidFill>
                  <a:srgbClr val="374151"/>
                </a:solidFill>
                <a:latin typeface="Söhne"/>
              </a:rPr>
              <a:t>入金ボタンではお金の金額を押す事により入金額の合計表示を行い商品ボタンを購入出来る状態にする。</a:t>
            </a:r>
            <a:endParaRPr lang="ja-JP" altLang="en-US" sz="2000" b="0" i="0" dirty="0">
              <a:solidFill>
                <a:srgbClr val="374151"/>
              </a:solidFill>
              <a:effectLst/>
              <a:latin typeface="Söhne"/>
            </a:endParaRPr>
          </a:p>
          <a:p>
            <a:pPr marL="514350" indent="-514350">
              <a:buFont typeface="+mj-lt"/>
              <a:buAutoNum type="arabicPeriod"/>
            </a:pPr>
            <a:r>
              <a:rPr lang="ja-JP" altLang="en-US" b="1" i="0" dirty="0">
                <a:solidFill>
                  <a:srgbClr val="C00000"/>
                </a:solidFill>
                <a:effectLst/>
                <a:latin typeface="Söhne"/>
              </a:rPr>
              <a:t>購入処理</a:t>
            </a:r>
            <a:r>
              <a:rPr lang="en-US" altLang="ja-JP" b="0" i="0" dirty="0">
                <a:solidFill>
                  <a:srgbClr val="C00000"/>
                </a:solidFill>
                <a:effectLst/>
                <a:latin typeface="Söhne"/>
              </a:rPr>
              <a:t>: </a:t>
            </a:r>
            <a:r>
              <a:rPr lang="ja-JP" altLang="en-US" sz="2200" b="0" i="0" dirty="0">
                <a:solidFill>
                  <a:srgbClr val="374151"/>
                </a:solidFill>
                <a:effectLst/>
                <a:latin typeface="Söhne"/>
              </a:rPr>
              <a:t>購入ボタンを押した際、商品金額による入金額の減算・商品売切れ時の入金額の維持。ボタンを押す事による</a:t>
            </a:r>
            <a:r>
              <a:rPr lang="en-US" altLang="ja-JP" sz="2200" b="0" i="0" dirty="0">
                <a:solidFill>
                  <a:srgbClr val="374151"/>
                </a:solidFill>
                <a:effectLst/>
                <a:latin typeface="Söhne"/>
              </a:rPr>
              <a:t>Excel</a:t>
            </a:r>
            <a:r>
              <a:rPr lang="ja-JP" altLang="en-US" sz="2200" b="0" i="0" dirty="0">
                <a:solidFill>
                  <a:srgbClr val="374151"/>
                </a:solidFill>
                <a:effectLst/>
                <a:latin typeface="Söhne"/>
              </a:rPr>
              <a:t>シート</a:t>
            </a:r>
            <a:r>
              <a:rPr lang="en-US" altLang="ja-JP" sz="2200" b="0" i="0" dirty="0">
                <a:solidFill>
                  <a:srgbClr val="374151"/>
                </a:solidFill>
                <a:effectLst/>
                <a:latin typeface="Söhne"/>
              </a:rPr>
              <a:t>2</a:t>
            </a:r>
            <a:r>
              <a:rPr lang="ja-JP" altLang="en-US" sz="2200" b="0" i="0" dirty="0">
                <a:solidFill>
                  <a:srgbClr val="374151"/>
                </a:solidFill>
                <a:effectLst/>
                <a:latin typeface="Söhne"/>
              </a:rPr>
              <a:t>の在庫の減少を行う。</a:t>
            </a:r>
          </a:p>
          <a:p>
            <a:pPr marL="514350" indent="-514350">
              <a:buFont typeface="+mj-lt"/>
              <a:buAutoNum type="arabicPeriod"/>
            </a:pPr>
            <a:r>
              <a:rPr lang="ja-JP" altLang="en-US" b="1" i="0" dirty="0">
                <a:solidFill>
                  <a:srgbClr val="C00000"/>
                </a:solidFill>
                <a:effectLst/>
                <a:latin typeface="Söhne"/>
              </a:rPr>
              <a:t>商品画像の配置</a:t>
            </a:r>
            <a:r>
              <a:rPr lang="en-US" altLang="ja-JP" b="0" i="0" dirty="0">
                <a:solidFill>
                  <a:srgbClr val="C00000"/>
                </a:solidFill>
                <a:effectLst/>
                <a:latin typeface="Söhne"/>
              </a:rPr>
              <a:t>: </a:t>
            </a:r>
            <a:r>
              <a:rPr lang="ja-JP" altLang="en-US" sz="2200" b="0" i="0" dirty="0">
                <a:solidFill>
                  <a:srgbClr val="374151"/>
                </a:solidFill>
                <a:effectLst/>
                <a:latin typeface="Söhne"/>
              </a:rPr>
              <a:t>商品の下の購入ボタンを押す事により商品の画像が受取り口に表示し、売切れ時は表示せず受取り口の商品を受け取る様にする。</a:t>
            </a:r>
          </a:p>
          <a:p>
            <a:pPr marL="514350" indent="-514350">
              <a:buFont typeface="+mj-lt"/>
              <a:buAutoNum type="arabicPeriod"/>
            </a:pPr>
            <a:r>
              <a:rPr lang="ja-JP" altLang="en-US" b="1" i="0" dirty="0">
                <a:solidFill>
                  <a:srgbClr val="C00000"/>
                </a:solidFill>
                <a:effectLst/>
                <a:latin typeface="Söhne"/>
              </a:rPr>
              <a:t>商品の受け取りと返金処理</a:t>
            </a:r>
            <a:r>
              <a:rPr lang="en-US" altLang="ja-JP" b="0" i="0" dirty="0">
                <a:solidFill>
                  <a:srgbClr val="C00000"/>
                </a:solidFill>
                <a:effectLst/>
                <a:latin typeface="Söhne"/>
              </a:rPr>
              <a:t>: </a:t>
            </a:r>
            <a:r>
              <a:rPr lang="ja-JP" altLang="en-US" sz="2200" b="0" i="0" dirty="0">
                <a:solidFill>
                  <a:srgbClr val="374151"/>
                </a:solidFill>
                <a:effectLst/>
                <a:latin typeface="Söhne"/>
              </a:rPr>
              <a:t>受取りボタンを押す事で商品画像削除・入金額の返却・金額一覧の削除を行う。おつりは商品を受取らず金額だけを返却・金額一覧の削除を行う。</a:t>
            </a:r>
          </a:p>
          <a:p>
            <a:pPr marL="514350" indent="-514350">
              <a:buFont typeface="+mj-lt"/>
              <a:buAutoNum type="arabicPeriod"/>
            </a:pPr>
            <a:r>
              <a:rPr lang="ja-JP" altLang="en-US" b="1" i="0" dirty="0">
                <a:solidFill>
                  <a:srgbClr val="C00000"/>
                </a:solidFill>
                <a:effectLst/>
                <a:latin typeface="Söhne"/>
              </a:rPr>
              <a:t>在庫管理</a:t>
            </a:r>
            <a:r>
              <a:rPr lang="en-US" altLang="ja-JP" b="0" i="0" dirty="0">
                <a:solidFill>
                  <a:srgbClr val="C00000"/>
                </a:solidFill>
                <a:effectLst/>
                <a:latin typeface="Söhne"/>
              </a:rPr>
              <a:t>: </a:t>
            </a:r>
            <a:r>
              <a:rPr lang="ja-JP" altLang="en-US" sz="2200" b="0" i="0" dirty="0">
                <a:solidFill>
                  <a:srgbClr val="374151"/>
                </a:solidFill>
                <a:effectLst/>
                <a:latin typeface="Söhne"/>
              </a:rPr>
              <a:t>別シートを用いた管理で購入時の商品在庫減少させ、</a:t>
            </a:r>
            <a:r>
              <a:rPr lang="en-US" altLang="ja-JP" sz="2200" b="0" i="0" dirty="0">
                <a:solidFill>
                  <a:srgbClr val="374151"/>
                </a:solidFill>
                <a:effectLst/>
                <a:latin typeface="Söhne"/>
              </a:rPr>
              <a:t>python</a:t>
            </a:r>
            <a:r>
              <a:rPr lang="ja-JP" altLang="en-US" sz="2200" dirty="0">
                <a:solidFill>
                  <a:srgbClr val="374151"/>
                </a:solidFill>
                <a:latin typeface="Söhne"/>
              </a:rPr>
              <a:t>によりデータの処理が行われ</a:t>
            </a:r>
            <a:r>
              <a:rPr lang="en-US" altLang="ja-JP" sz="2200" dirty="0">
                <a:solidFill>
                  <a:srgbClr val="374151"/>
                </a:solidFill>
                <a:latin typeface="Söhne"/>
              </a:rPr>
              <a:t>SQLite</a:t>
            </a:r>
            <a:r>
              <a:rPr lang="ja-JP" altLang="en-US" sz="2200" dirty="0">
                <a:solidFill>
                  <a:srgbClr val="374151"/>
                </a:solidFill>
                <a:latin typeface="Söhne"/>
              </a:rPr>
              <a:t>でも管理される</a:t>
            </a:r>
            <a:r>
              <a:rPr lang="ja-JP" altLang="en-US" sz="2200" b="0" i="0" dirty="0">
                <a:solidFill>
                  <a:srgbClr val="374151"/>
                </a:solidFill>
                <a:effectLst/>
                <a:latin typeface="Söhne"/>
              </a:rPr>
              <a:t>。</a:t>
            </a:r>
          </a:p>
        </p:txBody>
      </p:sp>
      <p:sp>
        <p:nvSpPr>
          <p:cNvPr id="10" name="スライド番号プレースホルダー 9">
            <a:extLst>
              <a:ext uri="{FF2B5EF4-FFF2-40B4-BE49-F238E27FC236}">
                <a16:creationId xmlns:a16="http://schemas.microsoft.com/office/drawing/2014/main" id="{705E8993-61A0-472D-973B-E9D3D61CE695}"/>
              </a:ext>
            </a:extLst>
          </p:cNvPr>
          <p:cNvSpPr>
            <a:spLocks noGrp="1"/>
          </p:cNvSpPr>
          <p:nvPr>
            <p:ph type="sldNum" sz="quarter" idx="12"/>
          </p:nvPr>
        </p:nvSpPr>
        <p:spPr/>
        <p:txBody>
          <a:bodyPr/>
          <a:lstStyle/>
          <a:p>
            <a:fld id="{59764920-0091-458A-B18C-DE96E50F5115}" type="slidenum">
              <a:rPr kumimoji="1" lang="ja-JP" altLang="en-US" smtClean="0"/>
              <a:t>3</a:t>
            </a:fld>
            <a:endParaRPr kumimoji="1" lang="ja-JP" altLang="en-US"/>
          </a:p>
        </p:txBody>
      </p:sp>
      <p:grpSp>
        <p:nvGrpSpPr>
          <p:cNvPr id="9" name="グループ化 8">
            <a:extLst>
              <a:ext uri="{FF2B5EF4-FFF2-40B4-BE49-F238E27FC236}">
                <a16:creationId xmlns:a16="http://schemas.microsoft.com/office/drawing/2014/main" id="{62509EEC-662A-46D2-B442-09E2DBA3DB09}"/>
              </a:ext>
            </a:extLst>
          </p:cNvPr>
          <p:cNvGrpSpPr/>
          <p:nvPr/>
        </p:nvGrpSpPr>
        <p:grpSpPr>
          <a:xfrm>
            <a:off x="1143000" y="368492"/>
            <a:ext cx="6099598" cy="1118231"/>
            <a:chOff x="1143000" y="368492"/>
            <a:chExt cx="6099598" cy="1389427"/>
          </a:xfrm>
        </p:grpSpPr>
        <p:sp>
          <p:nvSpPr>
            <p:cNvPr id="11" name="テキスト ボックス 10">
              <a:extLst>
                <a:ext uri="{FF2B5EF4-FFF2-40B4-BE49-F238E27FC236}">
                  <a16:creationId xmlns:a16="http://schemas.microsoft.com/office/drawing/2014/main" id="{5A74D2FB-2EBB-4E44-9913-0FF28A461B9F}"/>
                </a:ext>
              </a:extLst>
            </p:cNvPr>
            <p:cNvSpPr txBox="1"/>
            <p:nvPr/>
          </p:nvSpPr>
          <p:spPr>
            <a:xfrm>
              <a:off x="1517954" y="775197"/>
              <a:ext cx="5724644" cy="646331"/>
            </a:xfrm>
            <a:prstGeom prst="rect">
              <a:avLst/>
            </a:prstGeom>
            <a:noFill/>
          </p:spPr>
          <p:txBody>
            <a:bodyPr wrap="none" rtlCol="0">
              <a:spAutoFit/>
            </a:bodyPr>
            <a:lstStyle/>
            <a:p>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自動販売機プログラミング</a:t>
              </a:r>
            </a:p>
          </p:txBody>
        </p:sp>
        <p:sp>
          <p:nvSpPr>
            <p:cNvPr id="12" name="テキスト ボックス 11">
              <a:extLst>
                <a:ext uri="{FF2B5EF4-FFF2-40B4-BE49-F238E27FC236}">
                  <a16:creationId xmlns:a16="http://schemas.microsoft.com/office/drawing/2014/main" id="{2023BDE0-A663-43BD-9383-4A925920F31C}"/>
                </a:ext>
              </a:extLst>
            </p:cNvPr>
            <p:cNvSpPr txBox="1"/>
            <p:nvPr/>
          </p:nvSpPr>
          <p:spPr>
            <a:xfrm>
              <a:off x="1517954" y="1388585"/>
              <a:ext cx="4347665"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仕様言語（</a:t>
              </a:r>
              <a:r>
                <a:rPr lang="en-US" altLang="ja-JP" dirty="0">
                  <a:solidFill>
                    <a:schemeClr val="tx1">
                      <a:lumMod val="75000"/>
                      <a:lumOff val="25000"/>
                    </a:schemeClr>
                  </a:solidFill>
                  <a:latin typeface="メイリオ"/>
                  <a:ea typeface="メイリオ"/>
                  <a:cs typeface="メイリオ"/>
                </a:rPr>
                <a:t>VBA</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python</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SQLite)〜</a:t>
              </a:r>
              <a:endParaRPr lang="ja-JP" altLang="en-US" dirty="0">
                <a:solidFill>
                  <a:schemeClr val="tx1">
                    <a:lumMod val="75000"/>
                    <a:lumOff val="25000"/>
                  </a:schemeClr>
                </a:solidFill>
                <a:latin typeface="メイリオ"/>
                <a:ea typeface="メイリオ"/>
                <a:cs typeface="メイリオ"/>
              </a:endParaRPr>
            </a:p>
          </p:txBody>
        </p:sp>
        <p:sp>
          <p:nvSpPr>
            <p:cNvPr id="13" name="テキスト ボックス 12">
              <a:extLst>
                <a:ext uri="{FF2B5EF4-FFF2-40B4-BE49-F238E27FC236}">
                  <a16:creationId xmlns:a16="http://schemas.microsoft.com/office/drawing/2014/main" id="{949D422B-F984-4F6C-9FF6-3914D350F218}"/>
                </a:ext>
              </a:extLst>
            </p:cNvPr>
            <p:cNvSpPr txBox="1"/>
            <p:nvPr/>
          </p:nvSpPr>
          <p:spPr>
            <a:xfrm>
              <a:off x="1517954" y="368492"/>
              <a:ext cx="3956532" cy="369332"/>
            </a:xfrm>
            <a:prstGeom prst="rect">
              <a:avLst/>
            </a:prstGeom>
            <a:noFill/>
          </p:spPr>
          <p:txBody>
            <a:bodyPr wrap="none" rtlCol="0">
              <a:spAutoFit/>
            </a:bodyPr>
            <a:lstStyle/>
            <a:p>
              <a:r>
                <a:rPr lang="ja-JP" altLang="en-US" dirty="0">
                  <a:solidFill>
                    <a:schemeClr val="tx1">
                      <a:lumMod val="75000"/>
                      <a:lumOff val="25000"/>
                    </a:schemeClr>
                  </a:solidFill>
                  <a:latin typeface="メイリオ"/>
                  <a:ea typeface="メイリオ"/>
                  <a:cs typeface="メイリオ"/>
                </a:rPr>
                <a:t>リカレントスクール福岡校 最終課題</a:t>
              </a:r>
            </a:p>
          </p:txBody>
        </p:sp>
        <p:sp>
          <p:nvSpPr>
            <p:cNvPr id="14" name="正方形/長方形 13">
              <a:extLst>
                <a:ext uri="{FF2B5EF4-FFF2-40B4-BE49-F238E27FC236}">
                  <a16:creationId xmlns:a16="http://schemas.microsoft.com/office/drawing/2014/main" id="{C835A15C-E52C-4B13-8813-CEC9C5BD81AC}"/>
                </a:ext>
              </a:extLst>
            </p:cNvPr>
            <p:cNvSpPr/>
            <p:nvPr/>
          </p:nvSpPr>
          <p:spPr>
            <a:xfrm>
              <a:off x="1143000" y="721830"/>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sp>
          <p:nvSpPr>
            <p:cNvPr id="15" name="正方形/長方形 14">
              <a:extLst>
                <a:ext uri="{FF2B5EF4-FFF2-40B4-BE49-F238E27FC236}">
                  <a16:creationId xmlns:a16="http://schemas.microsoft.com/office/drawing/2014/main" id="{07443F60-0795-47C3-AF08-2C808F4F31D2}"/>
                </a:ext>
              </a:extLst>
            </p:cNvPr>
            <p:cNvSpPr/>
            <p:nvPr/>
          </p:nvSpPr>
          <p:spPr>
            <a:xfrm>
              <a:off x="114300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grpSp>
    </p:spTree>
    <p:extLst>
      <p:ext uri="{BB962C8B-B14F-4D97-AF65-F5344CB8AC3E}">
        <p14:creationId xmlns:p14="http://schemas.microsoft.com/office/powerpoint/2010/main" val="1874192086"/>
      </p:ext>
    </p:extLst>
  </p:cSld>
  <p:clrMapOvr>
    <a:masterClrMapping/>
  </p:clrMapOvr>
  <mc:AlternateContent xmlns:mc="http://schemas.openxmlformats.org/markup-compatibility/2006" xmlns:p14="http://schemas.microsoft.com/office/powerpoint/2010/main">
    <mc:Choice Requires="p14">
      <p:transition spd="slow" p14:dur="2000" advTm="38207"/>
    </mc:Choice>
    <mc:Fallback xmlns="">
      <p:transition spd="slow" advTm="382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100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6000"/>
                            </p:stCondLst>
                            <p:childTnLst>
                              <p:par>
                                <p:cTn id="13" presetID="10" presetClass="entr" presetSubtype="0" fill="hold" nodeType="afterEffect">
                                  <p:stCondLst>
                                    <p:cond delay="100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9000"/>
                            </p:stCondLst>
                            <p:childTnLst>
                              <p:par>
                                <p:cTn id="17" presetID="10" presetClass="entr" presetSubtype="0" fill="hold" nodeType="afterEffect">
                                  <p:stCondLst>
                                    <p:cond delay="100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12000"/>
                            </p:stCondLst>
                            <p:childTnLst>
                              <p:par>
                                <p:cTn id="21" presetID="10" presetClass="entr" presetSubtype="0" fill="hold" nodeType="afterEffect">
                                  <p:stCondLst>
                                    <p:cond delay="100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5000"/>
                            </p:stCondLst>
                            <p:childTnLst>
                              <p:par>
                                <p:cTn id="25" presetID="10" presetClass="entr" presetSubtype="0" fill="hold" nodeType="afterEffect">
                                  <p:stCondLst>
                                    <p:cond delay="100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833F92E-5780-4DBA-976E-B540748BA35D}"/>
              </a:ext>
            </a:extLst>
          </p:cNvPr>
          <p:cNvSpPr>
            <a:spLocks noGrp="1"/>
          </p:cNvSpPr>
          <p:nvPr>
            <p:ph idx="1"/>
          </p:nvPr>
        </p:nvSpPr>
        <p:spPr>
          <a:xfrm>
            <a:off x="838200" y="1733804"/>
            <a:ext cx="10515600" cy="3792070"/>
          </a:xfrm>
        </p:spPr>
        <p:txBody>
          <a:bodyPr>
            <a:normAutofit/>
          </a:bodyPr>
          <a:lstStyle/>
          <a:p>
            <a:r>
              <a:rPr lang="ja-JP" altLang="en-US" sz="2400" b="0" i="0" dirty="0">
                <a:solidFill>
                  <a:srgbClr val="374151"/>
                </a:solidFill>
                <a:effectLst/>
                <a:latin typeface="Söhne"/>
              </a:rPr>
              <a:t>このシステムを作るにあたり、私は多くの夜をプログラミングとデバッグに費やしました。特に、</a:t>
            </a:r>
            <a:r>
              <a:rPr lang="en-US" altLang="ja-JP" sz="2400" b="0" i="0" dirty="0">
                <a:solidFill>
                  <a:srgbClr val="374151"/>
                </a:solidFill>
                <a:effectLst/>
                <a:latin typeface="Söhne"/>
              </a:rPr>
              <a:t>VBA</a:t>
            </a:r>
            <a:r>
              <a:rPr lang="ja-JP" altLang="en-US" sz="2400" b="0" i="0" dirty="0">
                <a:solidFill>
                  <a:srgbClr val="374151"/>
                </a:solidFill>
                <a:effectLst/>
                <a:latin typeface="Söhne"/>
              </a:rPr>
              <a:t>と</a:t>
            </a:r>
            <a:r>
              <a:rPr lang="en-US" altLang="ja-JP" sz="2400" b="0" i="0" dirty="0">
                <a:solidFill>
                  <a:srgbClr val="374151"/>
                </a:solidFill>
                <a:effectLst/>
                <a:latin typeface="Söhne"/>
              </a:rPr>
              <a:t>Python</a:t>
            </a:r>
            <a:r>
              <a:rPr lang="ja-JP" altLang="en-US" sz="2400" b="0" i="0" dirty="0">
                <a:solidFill>
                  <a:srgbClr val="374151"/>
                </a:solidFill>
                <a:effectLst/>
                <a:latin typeface="Söhne"/>
              </a:rPr>
              <a:t>の連携部分では、データの受け渡しに関する多くの壁に直面しましたが、それを乗り越えた時の達成感は計り知れません。訓練校で完成できなかったこのプログラミングを、情熱を持って完成させる事が出来たのは、私にとって大きな自信となりました。</a:t>
            </a:r>
            <a:endParaRPr lang="en-US" altLang="ja-JP" sz="2400" b="0" i="0" dirty="0">
              <a:solidFill>
                <a:srgbClr val="374151"/>
              </a:solidFill>
              <a:effectLst/>
              <a:latin typeface="Söhne"/>
            </a:endParaRPr>
          </a:p>
          <a:p>
            <a:r>
              <a:rPr lang="ja-JP" altLang="en-US" sz="2400" b="0" i="0" dirty="0">
                <a:solidFill>
                  <a:srgbClr val="374151"/>
                </a:solidFill>
                <a:effectLst/>
                <a:latin typeface="Söhne"/>
              </a:rPr>
              <a:t>私がこのシステムを開発する上で直面した経験は、これらの機能を将来にわたって実現するための貴重な糧となりました。自動販売機という日常の一部に</a:t>
            </a:r>
            <a:r>
              <a:rPr lang="en-US" altLang="ja-JP" sz="2400" b="0" i="0" dirty="0">
                <a:solidFill>
                  <a:srgbClr val="374151"/>
                </a:solidFill>
                <a:effectLst/>
                <a:latin typeface="Söhne"/>
              </a:rPr>
              <a:t>IT</a:t>
            </a:r>
            <a:r>
              <a:rPr lang="ja-JP" altLang="en-US" sz="2400" b="0" i="0" dirty="0">
                <a:solidFill>
                  <a:srgbClr val="374151"/>
                </a:solidFill>
                <a:effectLst/>
                <a:latin typeface="Söhne"/>
              </a:rPr>
              <a:t>とプログラミングの力を使い完成させた作品は、私にとって大きな喜びです。これからも技術の進化とともに、システムを進化させ続け、より良い機能を提供することを目指していきます。</a:t>
            </a:r>
            <a:endParaRPr lang="en-US" altLang="ja-JP" sz="2400" b="0" i="0" dirty="0">
              <a:solidFill>
                <a:srgbClr val="374151"/>
              </a:solidFill>
              <a:effectLst/>
              <a:latin typeface="Söhne"/>
            </a:endParaRPr>
          </a:p>
          <a:p>
            <a:endParaRPr lang="en-US" altLang="ja-JP" sz="2400" b="0" i="0" dirty="0">
              <a:solidFill>
                <a:srgbClr val="374151"/>
              </a:solidFill>
              <a:effectLst/>
              <a:latin typeface="Söhne"/>
            </a:endParaRPr>
          </a:p>
        </p:txBody>
      </p:sp>
      <p:pic>
        <p:nvPicPr>
          <p:cNvPr id="7" name="図 6">
            <a:extLst>
              <a:ext uri="{FF2B5EF4-FFF2-40B4-BE49-F238E27FC236}">
                <a16:creationId xmlns:a16="http://schemas.microsoft.com/office/drawing/2014/main" id="{3726C541-CE35-43FA-8D55-FC79741E9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88" y="5304032"/>
            <a:ext cx="2205318" cy="1435981"/>
          </a:xfrm>
          <a:prstGeom prst="rect">
            <a:avLst/>
          </a:prstGeom>
        </p:spPr>
      </p:pic>
      <p:sp>
        <p:nvSpPr>
          <p:cNvPr id="10" name="スライド番号プレースホルダー 9">
            <a:extLst>
              <a:ext uri="{FF2B5EF4-FFF2-40B4-BE49-F238E27FC236}">
                <a16:creationId xmlns:a16="http://schemas.microsoft.com/office/drawing/2014/main" id="{A0547932-D3C6-4261-8A72-3412D7EFEDC9}"/>
              </a:ext>
            </a:extLst>
          </p:cNvPr>
          <p:cNvSpPr>
            <a:spLocks noGrp="1"/>
          </p:cNvSpPr>
          <p:nvPr>
            <p:ph type="sldNum" sz="quarter" idx="12"/>
          </p:nvPr>
        </p:nvSpPr>
        <p:spPr/>
        <p:txBody>
          <a:bodyPr/>
          <a:lstStyle/>
          <a:p>
            <a:fld id="{59764920-0091-458A-B18C-DE96E50F5115}" type="slidenum">
              <a:rPr kumimoji="1" lang="ja-JP" altLang="en-US" smtClean="0"/>
              <a:t>4</a:t>
            </a:fld>
            <a:endParaRPr kumimoji="1" lang="ja-JP" altLang="en-US"/>
          </a:p>
        </p:txBody>
      </p:sp>
      <p:grpSp>
        <p:nvGrpSpPr>
          <p:cNvPr id="8" name="グループ化 7">
            <a:extLst>
              <a:ext uri="{FF2B5EF4-FFF2-40B4-BE49-F238E27FC236}">
                <a16:creationId xmlns:a16="http://schemas.microsoft.com/office/drawing/2014/main" id="{2B7F1955-D55A-4EFD-9399-91C8E7013262}"/>
              </a:ext>
            </a:extLst>
          </p:cNvPr>
          <p:cNvGrpSpPr/>
          <p:nvPr/>
        </p:nvGrpSpPr>
        <p:grpSpPr>
          <a:xfrm>
            <a:off x="1143000" y="368492"/>
            <a:ext cx="6099598" cy="1118231"/>
            <a:chOff x="1143000" y="368492"/>
            <a:chExt cx="6099598" cy="1389427"/>
          </a:xfrm>
        </p:grpSpPr>
        <p:sp>
          <p:nvSpPr>
            <p:cNvPr id="9" name="テキスト ボックス 8">
              <a:extLst>
                <a:ext uri="{FF2B5EF4-FFF2-40B4-BE49-F238E27FC236}">
                  <a16:creationId xmlns:a16="http://schemas.microsoft.com/office/drawing/2014/main" id="{A99C4F6D-4D73-4CF6-9BC2-9B33C68735DC}"/>
                </a:ext>
              </a:extLst>
            </p:cNvPr>
            <p:cNvSpPr txBox="1"/>
            <p:nvPr/>
          </p:nvSpPr>
          <p:spPr>
            <a:xfrm>
              <a:off x="1517954" y="775197"/>
              <a:ext cx="5724644" cy="646331"/>
            </a:xfrm>
            <a:prstGeom prst="rect">
              <a:avLst/>
            </a:prstGeom>
            <a:noFill/>
          </p:spPr>
          <p:txBody>
            <a:bodyPr wrap="none" rtlCol="0">
              <a:spAutoFit/>
            </a:bodyPr>
            <a:lstStyle/>
            <a:p>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自動販売機プログラミング</a:t>
              </a:r>
            </a:p>
          </p:txBody>
        </p:sp>
        <p:sp>
          <p:nvSpPr>
            <p:cNvPr id="11" name="テキスト ボックス 10">
              <a:extLst>
                <a:ext uri="{FF2B5EF4-FFF2-40B4-BE49-F238E27FC236}">
                  <a16:creationId xmlns:a16="http://schemas.microsoft.com/office/drawing/2014/main" id="{D8FC6DE9-FF3A-43CE-A401-F04D32A7BBCA}"/>
                </a:ext>
              </a:extLst>
            </p:cNvPr>
            <p:cNvSpPr txBox="1"/>
            <p:nvPr/>
          </p:nvSpPr>
          <p:spPr>
            <a:xfrm>
              <a:off x="1517954" y="1388585"/>
              <a:ext cx="4347665"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仕様言語（</a:t>
              </a:r>
              <a:r>
                <a:rPr lang="en-US" altLang="ja-JP" dirty="0">
                  <a:solidFill>
                    <a:schemeClr val="tx1">
                      <a:lumMod val="75000"/>
                      <a:lumOff val="25000"/>
                    </a:schemeClr>
                  </a:solidFill>
                  <a:latin typeface="メイリオ"/>
                  <a:ea typeface="メイリオ"/>
                  <a:cs typeface="メイリオ"/>
                </a:rPr>
                <a:t>VBA</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python</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SQLite)〜</a:t>
              </a:r>
              <a:endParaRPr lang="ja-JP" altLang="en-US"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4EB98DDD-5753-49E8-A6C0-DB28F87198F7}"/>
                </a:ext>
              </a:extLst>
            </p:cNvPr>
            <p:cNvSpPr txBox="1"/>
            <p:nvPr/>
          </p:nvSpPr>
          <p:spPr>
            <a:xfrm>
              <a:off x="1517954" y="368492"/>
              <a:ext cx="3956532" cy="369332"/>
            </a:xfrm>
            <a:prstGeom prst="rect">
              <a:avLst/>
            </a:prstGeom>
            <a:noFill/>
          </p:spPr>
          <p:txBody>
            <a:bodyPr wrap="none" rtlCol="0">
              <a:spAutoFit/>
            </a:bodyPr>
            <a:lstStyle/>
            <a:p>
              <a:r>
                <a:rPr lang="ja-JP" altLang="en-US" dirty="0">
                  <a:solidFill>
                    <a:schemeClr val="tx1">
                      <a:lumMod val="75000"/>
                      <a:lumOff val="25000"/>
                    </a:schemeClr>
                  </a:solidFill>
                  <a:latin typeface="メイリオ"/>
                  <a:ea typeface="メイリオ"/>
                  <a:cs typeface="メイリオ"/>
                </a:rPr>
                <a:t>リカレントスクール福岡校 最終課題</a:t>
              </a:r>
            </a:p>
          </p:txBody>
        </p:sp>
        <p:sp>
          <p:nvSpPr>
            <p:cNvPr id="13" name="正方形/長方形 12">
              <a:extLst>
                <a:ext uri="{FF2B5EF4-FFF2-40B4-BE49-F238E27FC236}">
                  <a16:creationId xmlns:a16="http://schemas.microsoft.com/office/drawing/2014/main" id="{A23AFAC4-6650-4283-956C-5E642CD1C5BF}"/>
                </a:ext>
              </a:extLst>
            </p:cNvPr>
            <p:cNvSpPr/>
            <p:nvPr/>
          </p:nvSpPr>
          <p:spPr>
            <a:xfrm>
              <a:off x="1143000" y="721830"/>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sp>
          <p:nvSpPr>
            <p:cNvPr id="14" name="正方形/長方形 13">
              <a:extLst>
                <a:ext uri="{FF2B5EF4-FFF2-40B4-BE49-F238E27FC236}">
                  <a16:creationId xmlns:a16="http://schemas.microsoft.com/office/drawing/2014/main" id="{ACB2DFDC-CD6E-484C-8108-47F900A296AA}"/>
                </a:ext>
              </a:extLst>
            </p:cNvPr>
            <p:cNvSpPr/>
            <p:nvPr/>
          </p:nvSpPr>
          <p:spPr>
            <a:xfrm>
              <a:off x="114300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grpSp>
    </p:spTree>
    <p:extLst>
      <p:ext uri="{BB962C8B-B14F-4D97-AF65-F5344CB8AC3E}">
        <p14:creationId xmlns:p14="http://schemas.microsoft.com/office/powerpoint/2010/main" val="1229294645"/>
      </p:ext>
    </p:extLst>
  </p:cSld>
  <p:clrMapOvr>
    <a:masterClrMapping/>
  </p:clrMapOvr>
  <mc:AlternateContent xmlns:mc="http://schemas.openxmlformats.org/markup-compatibility/2006" xmlns:p14="http://schemas.microsoft.com/office/powerpoint/2010/main">
    <mc:Choice Requires="p14">
      <p:transition spd="slow" p14:dur="2000" advTm="27150"/>
    </mc:Choice>
    <mc:Fallback xmlns="">
      <p:transition spd="slow" advTm="271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10000" accel="50000" decel="50000" autoRev="1" fill="remove" nodeType="withEffect">
                                  <p:stCondLst>
                                    <p:cond delay="1250"/>
                                  </p:stCondLst>
                                  <p:childTnLst>
                                    <p:animMotion origin="layout" path="M 4.16667E-6 7.40741E-7 L 0.78242 -0.00995 " pathEditMode="relative" rAng="0" ptsTypes="AA">
                                      <p:cBhvr>
                                        <p:cTn id="6" dur="7000" fill="hold"/>
                                        <p:tgtEl>
                                          <p:spTgt spid="7"/>
                                        </p:tgtEl>
                                        <p:attrNameLst>
                                          <p:attrName>ppt_x</p:attrName>
                                          <p:attrName>ppt_y</p:attrName>
                                        </p:attrNameLst>
                                      </p:cBhvr>
                                      <p:rCtr x="39115" y="-509"/>
                                    </p:animMotion>
                                  </p:childTnLst>
                                </p:cTn>
                              </p:par>
                              <p:par>
                                <p:cTn id="7" presetID="10" presetClass="entr" presetSubtype="0" fill="hold" nodeType="withEffect">
                                  <p:stCondLst>
                                    <p:cond delay="200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4000"/>
                                        <p:tgtEl>
                                          <p:spTgt spid="3">
                                            <p:txEl>
                                              <p:pRg st="0" end="0"/>
                                            </p:txEl>
                                          </p:spTgt>
                                        </p:tgtEl>
                                      </p:cBhvr>
                                    </p:animEffect>
                                  </p:childTnLst>
                                </p:cTn>
                              </p:par>
                              <p:par>
                                <p:cTn id="10" presetID="10" presetClass="entr" presetSubtype="0" fill="hold" nodeType="withEffect">
                                  <p:stCondLst>
                                    <p:cond delay="8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コンテンツ プレースホルダー 19">
            <a:extLst>
              <a:ext uri="{FF2B5EF4-FFF2-40B4-BE49-F238E27FC236}">
                <a16:creationId xmlns:a16="http://schemas.microsoft.com/office/drawing/2014/main" id="{DD3D35CF-0F7D-4D2B-B7D9-770E8BCA0E4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981635" y="4235823"/>
            <a:ext cx="3361765" cy="2362114"/>
          </a:xfrm>
        </p:spPr>
      </p:pic>
      <p:sp>
        <p:nvSpPr>
          <p:cNvPr id="16" name="テキスト プレースホルダー 3">
            <a:extLst>
              <a:ext uri="{FF2B5EF4-FFF2-40B4-BE49-F238E27FC236}">
                <a16:creationId xmlns:a16="http://schemas.microsoft.com/office/drawing/2014/main" id="{3CB83B7C-89A2-48DB-BF82-3699D27ABCB7}"/>
              </a:ext>
            </a:extLst>
          </p:cNvPr>
          <p:cNvSpPr>
            <a:spLocks noGrp="1"/>
          </p:cNvSpPr>
          <p:nvPr>
            <p:ph type="body" idx="1"/>
          </p:nvPr>
        </p:nvSpPr>
        <p:spPr>
          <a:xfrm>
            <a:off x="2025035" y="1742856"/>
            <a:ext cx="1624200" cy="411956"/>
          </a:xfrm>
        </p:spPr>
        <p:txBody>
          <a:bodyPr>
            <a:normAutofit lnSpcReduction="10000"/>
          </a:bodyPr>
          <a:lstStyle/>
          <a:p>
            <a:pPr algn="ctr"/>
            <a:r>
              <a:rPr lang="ja-JP" altLang="en-US" dirty="0"/>
              <a:t>仕様言語</a:t>
            </a:r>
          </a:p>
        </p:txBody>
      </p:sp>
      <p:sp>
        <p:nvSpPr>
          <p:cNvPr id="17" name="コンテンツ プレースホルダー 2">
            <a:extLst>
              <a:ext uri="{FF2B5EF4-FFF2-40B4-BE49-F238E27FC236}">
                <a16:creationId xmlns:a16="http://schemas.microsoft.com/office/drawing/2014/main" id="{94077C36-DC2B-4D4D-9881-B4ED3C7E00AD}"/>
              </a:ext>
            </a:extLst>
          </p:cNvPr>
          <p:cNvSpPr>
            <a:spLocks noGrp="1"/>
          </p:cNvSpPr>
          <p:nvPr>
            <p:ph sz="half" idx="2"/>
          </p:nvPr>
        </p:nvSpPr>
        <p:spPr>
          <a:xfrm>
            <a:off x="1794528" y="2329943"/>
            <a:ext cx="2427847" cy="1730749"/>
          </a:xfrm>
        </p:spPr>
        <p:txBody>
          <a:bodyPr>
            <a:normAutofit/>
          </a:bodyPr>
          <a:lstStyle/>
          <a:p>
            <a:r>
              <a:rPr lang="en-US" altLang="ja-JP" sz="3200" b="1" dirty="0"/>
              <a:t>html</a:t>
            </a:r>
          </a:p>
          <a:p>
            <a:r>
              <a:rPr lang="en-US" altLang="ja-JP" sz="3200" b="1" dirty="0" err="1"/>
              <a:t>css</a:t>
            </a:r>
            <a:endParaRPr kumimoji="1" lang="en-US" altLang="ja-JP" sz="3200" b="1" dirty="0"/>
          </a:p>
          <a:p>
            <a:r>
              <a:rPr lang="en-US" altLang="ja-JP" sz="3200" b="1" dirty="0" err="1"/>
              <a:t>javascript</a:t>
            </a:r>
            <a:endParaRPr lang="en-US" altLang="ja-JP" sz="3200" b="1" dirty="0"/>
          </a:p>
          <a:p>
            <a:endParaRPr kumimoji="1" lang="ja-JP" altLang="en-US" dirty="0"/>
          </a:p>
        </p:txBody>
      </p:sp>
      <p:sp>
        <p:nvSpPr>
          <p:cNvPr id="18" name="テキスト プレースホルダー 4">
            <a:extLst>
              <a:ext uri="{FF2B5EF4-FFF2-40B4-BE49-F238E27FC236}">
                <a16:creationId xmlns:a16="http://schemas.microsoft.com/office/drawing/2014/main" id="{65957FD7-D132-4CBA-A1BA-88ABFA856FA0}"/>
              </a:ext>
            </a:extLst>
          </p:cNvPr>
          <p:cNvSpPr>
            <a:spLocks noGrp="1"/>
          </p:cNvSpPr>
          <p:nvPr>
            <p:ph type="body" sz="quarter" idx="3"/>
          </p:nvPr>
        </p:nvSpPr>
        <p:spPr>
          <a:xfrm>
            <a:off x="3993776" y="1742856"/>
            <a:ext cx="7373374" cy="411956"/>
          </a:xfrm>
        </p:spPr>
        <p:txBody>
          <a:bodyPr>
            <a:normAutofit lnSpcReduction="10000"/>
          </a:bodyPr>
          <a:lstStyle/>
          <a:p>
            <a:pPr algn="ctr"/>
            <a:r>
              <a:rPr lang="en-US" altLang="ja-JP" dirty="0"/>
              <a:t>TODO</a:t>
            </a:r>
            <a:r>
              <a:rPr lang="ja-JP" altLang="en-US" dirty="0"/>
              <a:t>リストの全体の概要</a:t>
            </a:r>
          </a:p>
        </p:txBody>
      </p:sp>
      <p:sp>
        <p:nvSpPr>
          <p:cNvPr id="21" name="コンテンツ プレースホルダー 5">
            <a:extLst>
              <a:ext uri="{FF2B5EF4-FFF2-40B4-BE49-F238E27FC236}">
                <a16:creationId xmlns:a16="http://schemas.microsoft.com/office/drawing/2014/main" id="{79314747-D1E7-4EAE-B111-6D58AF65D877}"/>
              </a:ext>
            </a:extLst>
          </p:cNvPr>
          <p:cNvSpPr txBox="1">
            <a:spLocks/>
          </p:cNvSpPr>
          <p:nvPr/>
        </p:nvSpPr>
        <p:spPr>
          <a:xfrm>
            <a:off x="4746812" y="2505075"/>
            <a:ext cx="6608576" cy="413777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lnSpc>
                <a:spcPct val="110000"/>
              </a:lnSpc>
              <a:buFont typeface="+mj-lt"/>
              <a:buAutoNum type="arabicPeriod"/>
            </a:pPr>
            <a:r>
              <a:rPr lang="ja-JP" altLang="en-US" b="1" i="0" dirty="0">
                <a:solidFill>
                  <a:srgbClr val="C00000"/>
                </a:solidFill>
                <a:effectLst/>
                <a:latin typeface="Söhne"/>
              </a:rPr>
              <a:t>現在の日時表示</a:t>
            </a:r>
            <a:r>
              <a:rPr lang="ja-JP" altLang="en-US" b="1" dirty="0">
                <a:solidFill>
                  <a:srgbClr val="C00000"/>
                </a:solidFill>
                <a:latin typeface="Söhne"/>
              </a:rPr>
              <a:t>により時間を把握しやすい：</a:t>
            </a:r>
            <a:endParaRPr lang="ja-JP" altLang="en-US" b="1" i="0" dirty="0">
              <a:solidFill>
                <a:srgbClr val="C00000"/>
              </a:solidFill>
              <a:effectLst/>
              <a:latin typeface="Söhne"/>
            </a:endParaRPr>
          </a:p>
          <a:p>
            <a:pPr marL="742950" lvl="1" indent="-285750" algn="l">
              <a:lnSpc>
                <a:spcPct val="110000"/>
              </a:lnSpc>
              <a:buFont typeface="+mj-lt"/>
              <a:buAutoNum type="arabicPeriod"/>
            </a:pPr>
            <a:r>
              <a:rPr lang="en-US" altLang="ja-JP" b="0" i="0" dirty="0" err="1">
                <a:solidFill>
                  <a:srgbClr val="374151"/>
                </a:solidFill>
                <a:effectLst/>
                <a:latin typeface="Söhne"/>
              </a:rPr>
              <a:t>javascript</a:t>
            </a:r>
            <a:r>
              <a:rPr lang="ja-JP" altLang="en-US" b="0" i="0" dirty="0">
                <a:solidFill>
                  <a:srgbClr val="374151"/>
                </a:solidFill>
                <a:effectLst/>
                <a:latin typeface="Söhne"/>
              </a:rPr>
              <a:t>によりユーザーがページにアクセスすると、現在の日時が自動的に表示され、</a:t>
            </a:r>
            <a:r>
              <a:rPr lang="en-US" altLang="ja-JP" b="0" i="0" dirty="0">
                <a:solidFill>
                  <a:srgbClr val="374151"/>
                </a:solidFill>
                <a:effectLst/>
                <a:latin typeface="Söhne"/>
              </a:rPr>
              <a:t>1</a:t>
            </a:r>
            <a:r>
              <a:rPr lang="ja-JP" altLang="en-US" b="0" i="0" dirty="0">
                <a:solidFill>
                  <a:srgbClr val="374151"/>
                </a:solidFill>
                <a:effectLst/>
                <a:latin typeface="Söhne"/>
              </a:rPr>
              <a:t>秒ごとに更新されます。これにより、ユーザーは常に正確な時間を把握できます。</a:t>
            </a:r>
          </a:p>
          <a:p>
            <a:pPr algn="l">
              <a:lnSpc>
                <a:spcPct val="110000"/>
              </a:lnSpc>
              <a:buFont typeface="+mj-lt"/>
              <a:buAutoNum type="arabicPeriod"/>
            </a:pPr>
            <a:r>
              <a:rPr lang="ja-JP" altLang="en-US" b="1" i="0" dirty="0">
                <a:solidFill>
                  <a:srgbClr val="C00000"/>
                </a:solidFill>
                <a:effectLst/>
                <a:latin typeface="Söhne"/>
              </a:rPr>
              <a:t>シンプルタスクの追加</a:t>
            </a:r>
            <a:r>
              <a:rPr lang="ja-JP" altLang="en-US" b="1" dirty="0">
                <a:solidFill>
                  <a:srgbClr val="C00000"/>
                </a:solidFill>
                <a:latin typeface="Söhne"/>
              </a:rPr>
              <a:t>：</a:t>
            </a:r>
            <a:endParaRPr lang="ja-JP" altLang="en-US" b="0" i="0" dirty="0">
              <a:solidFill>
                <a:srgbClr val="C00000"/>
              </a:solidFill>
              <a:effectLst/>
              <a:latin typeface="Söhne"/>
            </a:endParaRPr>
          </a:p>
          <a:p>
            <a:pPr marL="742950" lvl="1" indent="-285750" algn="l">
              <a:lnSpc>
                <a:spcPct val="110000"/>
              </a:lnSpc>
              <a:buFont typeface="+mj-lt"/>
              <a:buAutoNum type="arabicPeriod"/>
            </a:pPr>
            <a:r>
              <a:rPr lang="ja-JP" altLang="en-US" b="0" i="0" dirty="0">
                <a:solidFill>
                  <a:srgbClr val="374151"/>
                </a:solidFill>
                <a:effectLst/>
                <a:latin typeface="Söhne"/>
              </a:rPr>
              <a:t>タスク名、実施日、実施時間を入力することで、新しいタスクを追加できます。シンプルに入力できる事により使いやすさを実現。</a:t>
            </a:r>
          </a:p>
          <a:p>
            <a:pPr algn="l">
              <a:lnSpc>
                <a:spcPct val="110000"/>
              </a:lnSpc>
              <a:buFont typeface="+mj-lt"/>
              <a:buAutoNum type="arabicPeriod"/>
            </a:pPr>
            <a:r>
              <a:rPr lang="ja-JP" altLang="en-US" b="1" i="0" dirty="0">
                <a:solidFill>
                  <a:srgbClr val="C00000"/>
                </a:solidFill>
                <a:effectLst/>
                <a:latin typeface="Söhne"/>
              </a:rPr>
              <a:t>タスクの表示と管理</a:t>
            </a:r>
            <a:r>
              <a:rPr lang="ja-JP" altLang="en-US" b="1" dirty="0">
                <a:solidFill>
                  <a:srgbClr val="C00000"/>
                </a:solidFill>
                <a:latin typeface="Söhne"/>
              </a:rPr>
              <a:t>：</a:t>
            </a:r>
            <a:endParaRPr lang="ja-JP" altLang="en-US" b="0" i="0" dirty="0">
              <a:solidFill>
                <a:srgbClr val="C00000"/>
              </a:solidFill>
              <a:effectLst/>
              <a:latin typeface="Söhne"/>
            </a:endParaRPr>
          </a:p>
          <a:p>
            <a:pPr marL="742950" lvl="1" indent="-285750" algn="l">
              <a:lnSpc>
                <a:spcPct val="110000"/>
              </a:lnSpc>
              <a:buFont typeface="+mj-lt"/>
              <a:buAutoNum type="arabicPeriod"/>
            </a:pPr>
            <a:r>
              <a:rPr lang="ja-JP" altLang="en-US" b="0" i="0" dirty="0">
                <a:solidFill>
                  <a:srgbClr val="374151"/>
                </a:solidFill>
                <a:effectLst/>
                <a:latin typeface="Söhne"/>
              </a:rPr>
              <a:t>追加されたタスクはリスト形式で表示され、各タスクにはチェックボックスと削除ボタンが付いています。これにより、タスクの完了状態の管理や、不要になったタスクの削除が簡単に行えます。</a:t>
            </a:r>
          </a:p>
        </p:txBody>
      </p:sp>
      <p:sp>
        <p:nvSpPr>
          <p:cNvPr id="23" name="スライド番号プレースホルダー 22">
            <a:extLst>
              <a:ext uri="{FF2B5EF4-FFF2-40B4-BE49-F238E27FC236}">
                <a16:creationId xmlns:a16="http://schemas.microsoft.com/office/drawing/2014/main" id="{6ABC78D8-1897-4184-8073-C97A8A322234}"/>
              </a:ext>
            </a:extLst>
          </p:cNvPr>
          <p:cNvSpPr>
            <a:spLocks noGrp="1"/>
          </p:cNvSpPr>
          <p:nvPr>
            <p:ph type="sldNum" sz="quarter" idx="12"/>
          </p:nvPr>
        </p:nvSpPr>
        <p:spPr/>
        <p:txBody>
          <a:bodyPr/>
          <a:lstStyle/>
          <a:p>
            <a:fld id="{59764920-0091-458A-B18C-DE96E50F5115}" type="slidenum">
              <a:rPr kumimoji="1" lang="ja-JP" altLang="en-US" smtClean="0"/>
              <a:t>5</a:t>
            </a:fld>
            <a:endParaRPr kumimoji="1" lang="ja-JP" altLang="en-US"/>
          </a:p>
        </p:txBody>
      </p:sp>
      <p:grpSp>
        <p:nvGrpSpPr>
          <p:cNvPr id="12" name="グループ化 11">
            <a:extLst>
              <a:ext uri="{FF2B5EF4-FFF2-40B4-BE49-F238E27FC236}">
                <a16:creationId xmlns:a16="http://schemas.microsoft.com/office/drawing/2014/main" id="{C664E0DA-5798-4EC5-A91E-1F1CDCC0587D}"/>
              </a:ext>
            </a:extLst>
          </p:cNvPr>
          <p:cNvGrpSpPr/>
          <p:nvPr/>
        </p:nvGrpSpPr>
        <p:grpSpPr>
          <a:xfrm>
            <a:off x="1143000" y="368492"/>
            <a:ext cx="6571137" cy="1249788"/>
            <a:chOff x="1143000" y="368492"/>
            <a:chExt cx="6571137" cy="1448000"/>
          </a:xfrm>
        </p:grpSpPr>
        <p:sp>
          <p:nvSpPr>
            <p:cNvPr id="13" name="テキスト ボックス 12">
              <a:extLst>
                <a:ext uri="{FF2B5EF4-FFF2-40B4-BE49-F238E27FC236}">
                  <a16:creationId xmlns:a16="http://schemas.microsoft.com/office/drawing/2014/main" id="{7DC7C1A1-9B50-48F0-9DBF-E529E7D83AAA}"/>
                </a:ext>
              </a:extLst>
            </p:cNvPr>
            <p:cNvSpPr txBox="1"/>
            <p:nvPr/>
          </p:nvSpPr>
          <p:spPr>
            <a:xfrm>
              <a:off x="1517954" y="775197"/>
              <a:ext cx="6196183" cy="646331"/>
            </a:xfrm>
            <a:prstGeom prst="rect">
              <a:avLst/>
            </a:prstGeom>
            <a:noFill/>
          </p:spPr>
          <p:txBody>
            <a:bodyPr wrap="none" rtlCol="0">
              <a:spAutoFit/>
            </a:bodyPr>
            <a:lstStyle/>
            <a:p>
              <a:r>
                <a:rPr lang="en-US" altLang="ja-JP"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TODO</a:t>
              </a:r>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リストプログラミング</a:t>
              </a:r>
            </a:p>
          </p:txBody>
        </p:sp>
        <p:sp>
          <p:nvSpPr>
            <p:cNvPr id="14" name="テキスト ボックス 13">
              <a:extLst>
                <a:ext uri="{FF2B5EF4-FFF2-40B4-BE49-F238E27FC236}">
                  <a16:creationId xmlns:a16="http://schemas.microsoft.com/office/drawing/2014/main" id="{E5347D15-2E66-46CC-AB00-F20DC31719A7}"/>
                </a:ext>
              </a:extLst>
            </p:cNvPr>
            <p:cNvSpPr txBox="1"/>
            <p:nvPr/>
          </p:nvSpPr>
          <p:spPr>
            <a:xfrm>
              <a:off x="1517954" y="1388585"/>
              <a:ext cx="4432367" cy="427907"/>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仕様言語</a:t>
              </a:r>
              <a:r>
                <a:rPr lang="en-US" altLang="ja-JP" dirty="0">
                  <a:solidFill>
                    <a:schemeClr val="tx1">
                      <a:lumMod val="75000"/>
                      <a:lumOff val="25000"/>
                    </a:schemeClr>
                  </a:solidFill>
                  <a:latin typeface="メイリオ"/>
                  <a:ea typeface="メイリオ"/>
                  <a:cs typeface="メイリオ"/>
                </a:rPr>
                <a:t>(HTML</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CSS</a:t>
              </a:r>
              <a:r>
                <a:rPr lang="ja-JP" altLang="en-US" dirty="0">
                  <a:solidFill>
                    <a:schemeClr val="tx1">
                      <a:lumMod val="75000"/>
                      <a:lumOff val="25000"/>
                    </a:schemeClr>
                  </a:solidFill>
                  <a:latin typeface="メイリオ"/>
                  <a:ea typeface="メイリオ"/>
                  <a:cs typeface="メイリオ"/>
                </a:rPr>
                <a:t>・</a:t>
              </a:r>
              <a:r>
                <a:rPr lang="en-US" altLang="ja-JP" dirty="0" err="1">
                  <a:solidFill>
                    <a:schemeClr val="tx1">
                      <a:lumMod val="75000"/>
                      <a:lumOff val="25000"/>
                    </a:schemeClr>
                  </a:solidFill>
                  <a:latin typeface="メイリオ"/>
                  <a:ea typeface="メイリオ"/>
                  <a:cs typeface="メイリオ"/>
                </a:rPr>
                <a:t>javaScript</a:t>
              </a:r>
              <a:r>
                <a:rPr lang="en-US" altLang="ja-JP" dirty="0">
                  <a:solidFill>
                    <a:schemeClr val="tx1">
                      <a:lumMod val="75000"/>
                      <a:lumOff val="25000"/>
                    </a:schemeClr>
                  </a:solidFill>
                  <a:latin typeface="メイリオ"/>
                  <a:ea typeface="メイリオ"/>
                  <a:cs typeface="メイリオ"/>
                </a:rPr>
                <a:t>)〜</a:t>
              </a:r>
              <a:endParaRPr lang="ja-JP" altLang="en-US" dirty="0">
                <a:solidFill>
                  <a:schemeClr val="tx1">
                    <a:lumMod val="75000"/>
                    <a:lumOff val="25000"/>
                  </a:schemeClr>
                </a:solidFill>
                <a:latin typeface="メイリオ"/>
                <a:ea typeface="メイリオ"/>
                <a:cs typeface="メイリオ"/>
              </a:endParaRPr>
            </a:p>
          </p:txBody>
        </p:sp>
        <p:sp>
          <p:nvSpPr>
            <p:cNvPr id="15" name="テキスト ボックス 14">
              <a:extLst>
                <a:ext uri="{FF2B5EF4-FFF2-40B4-BE49-F238E27FC236}">
                  <a16:creationId xmlns:a16="http://schemas.microsoft.com/office/drawing/2014/main" id="{7B46FC97-2815-49EC-85A6-C4CD2E83E5B1}"/>
                </a:ext>
              </a:extLst>
            </p:cNvPr>
            <p:cNvSpPr txBox="1"/>
            <p:nvPr/>
          </p:nvSpPr>
          <p:spPr>
            <a:xfrm>
              <a:off x="1517954" y="368492"/>
              <a:ext cx="3956532" cy="369332"/>
            </a:xfrm>
            <a:prstGeom prst="rect">
              <a:avLst/>
            </a:prstGeom>
            <a:noFill/>
          </p:spPr>
          <p:txBody>
            <a:bodyPr wrap="none" rtlCol="0">
              <a:spAutoFit/>
            </a:bodyPr>
            <a:lstStyle/>
            <a:p>
              <a:r>
                <a:rPr lang="ja-JP" altLang="en-US" dirty="0">
                  <a:solidFill>
                    <a:schemeClr val="tx1">
                      <a:lumMod val="75000"/>
                      <a:lumOff val="25000"/>
                    </a:schemeClr>
                  </a:solidFill>
                  <a:latin typeface="メイリオ"/>
                  <a:ea typeface="メイリオ"/>
                  <a:cs typeface="メイリオ"/>
                </a:rPr>
                <a:t>リカレントスクール福岡校 最終課題</a:t>
              </a:r>
            </a:p>
          </p:txBody>
        </p:sp>
        <p:sp>
          <p:nvSpPr>
            <p:cNvPr id="19" name="正方形/長方形 18">
              <a:extLst>
                <a:ext uri="{FF2B5EF4-FFF2-40B4-BE49-F238E27FC236}">
                  <a16:creationId xmlns:a16="http://schemas.microsoft.com/office/drawing/2014/main" id="{AB22CEC7-0FDE-4F6A-B762-350EE3D6CBB3}"/>
                </a:ext>
              </a:extLst>
            </p:cNvPr>
            <p:cNvSpPr/>
            <p:nvPr/>
          </p:nvSpPr>
          <p:spPr>
            <a:xfrm>
              <a:off x="1143000" y="721830"/>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sp>
          <p:nvSpPr>
            <p:cNvPr id="22" name="正方形/長方形 21">
              <a:extLst>
                <a:ext uri="{FF2B5EF4-FFF2-40B4-BE49-F238E27FC236}">
                  <a16:creationId xmlns:a16="http://schemas.microsoft.com/office/drawing/2014/main" id="{421B1F67-A30A-4F21-938E-DCD1AA3A8C5B}"/>
                </a:ext>
              </a:extLst>
            </p:cNvPr>
            <p:cNvSpPr/>
            <p:nvPr/>
          </p:nvSpPr>
          <p:spPr>
            <a:xfrm>
              <a:off x="114300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grpSp>
    </p:spTree>
    <p:custDataLst>
      <p:tags r:id="rId1"/>
    </p:custDataLst>
    <p:extLst>
      <p:ext uri="{BB962C8B-B14F-4D97-AF65-F5344CB8AC3E}">
        <p14:creationId xmlns:p14="http://schemas.microsoft.com/office/powerpoint/2010/main" val="2164894752"/>
      </p:ext>
    </p:extLst>
  </p:cSld>
  <p:clrMapOvr>
    <a:masterClrMapping/>
  </p:clrMapOvr>
  <mc:AlternateContent xmlns:mc="http://schemas.openxmlformats.org/markup-compatibility/2006" xmlns:p14="http://schemas.microsoft.com/office/powerpoint/2010/main">
    <mc:Choice Requires="p14">
      <p:transition spd="slow" p14:dur="2000" advTm="40156"/>
    </mc:Choice>
    <mc:Fallback xmlns="">
      <p:transition spd="slow" advTm="401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20"/>
                                        </p:tgtEl>
                                        <p:attrNameLst>
                                          <p:attrName>style.visibility</p:attrName>
                                        </p:attrNameLst>
                                      </p:cBhvr>
                                      <p:to>
                                        <p:strVal val="visible"/>
                                      </p:to>
                                    </p:set>
                                    <p:anim calcmode="lin" valueType="num">
                                      <p:cBhvr>
                                        <p:cTn id="7" dur="3000" fill="hold"/>
                                        <p:tgtEl>
                                          <p:spTgt spid="20"/>
                                        </p:tgtEl>
                                        <p:attrNameLst>
                                          <p:attrName>ppt_w</p:attrName>
                                        </p:attrNameLst>
                                      </p:cBhvr>
                                      <p:tavLst>
                                        <p:tav tm="0">
                                          <p:val>
                                            <p:fltVal val="0"/>
                                          </p:val>
                                        </p:tav>
                                        <p:tav tm="100000">
                                          <p:val>
                                            <p:strVal val="#ppt_w"/>
                                          </p:val>
                                        </p:tav>
                                      </p:tavLst>
                                    </p:anim>
                                    <p:anim calcmode="lin" valueType="num">
                                      <p:cBhvr>
                                        <p:cTn id="8" dur="3000" fill="hold"/>
                                        <p:tgtEl>
                                          <p:spTgt spid="20"/>
                                        </p:tgtEl>
                                        <p:attrNameLst>
                                          <p:attrName>ppt_h</p:attrName>
                                        </p:attrNameLst>
                                      </p:cBhvr>
                                      <p:tavLst>
                                        <p:tav tm="0">
                                          <p:val>
                                            <p:fltVal val="0"/>
                                          </p:val>
                                        </p:tav>
                                        <p:tav tm="100000">
                                          <p:val>
                                            <p:strVal val="#ppt_h"/>
                                          </p:val>
                                        </p:tav>
                                      </p:tavLst>
                                    </p:anim>
                                    <p:animEffect transition="in" filter="fade">
                                      <p:cBhvr>
                                        <p:cTn id="9" dur="3000"/>
                                        <p:tgtEl>
                                          <p:spTgt spid="20"/>
                                        </p:tgtEl>
                                      </p:cBhvr>
                                    </p:animEffect>
                                  </p:childTnLst>
                                </p:cTn>
                              </p:par>
                            </p:childTnLst>
                          </p:cTn>
                        </p:par>
                        <p:par>
                          <p:cTn id="10" fill="hold">
                            <p:stCondLst>
                              <p:cond delay="4000"/>
                            </p:stCondLst>
                            <p:childTnLst>
                              <p:par>
                                <p:cTn id="11" presetID="10" presetClass="entr" presetSubtype="0" fill="hold" nodeType="afterEffect">
                                  <p:stCondLst>
                                    <p:cond delay="1500"/>
                                  </p:stCondLst>
                                  <p:childTnLst>
                                    <p:set>
                                      <p:cBhvr>
                                        <p:cTn id="12" dur="1" fill="hold">
                                          <p:stCondLst>
                                            <p:cond delay="0"/>
                                          </p:stCondLst>
                                        </p:cTn>
                                        <p:tgtEl>
                                          <p:spTgt spid="18">
                                            <p:txEl>
                                              <p:pRg st="0" end="0"/>
                                            </p:txEl>
                                          </p:spTgt>
                                        </p:tgtEl>
                                        <p:attrNameLst>
                                          <p:attrName>style.visibility</p:attrName>
                                        </p:attrNameLst>
                                      </p:cBhvr>
                                      <p:to>
                                        <p:strVal val="visible"/>
                                      </p:to>
                                    </p:set>
                                    <p:animEffect transition="in" filter="fade">
                                      <p:cBhvr>
                                        <p:cTn id="13" dur="2000"/>
                                        <p:tgtEl>
                                          <p:spTgt spid="18">
                                            <p:txEl>
                                              <p:pRg st="0" end="0"/>
                                            </p:txEl>
                                          </p:spTgt>
                                        </p:tgtEl>
                                      </p:cBhvr>
                                    </p:animEffect>
                                  </p:childTnLst>
                                </p:cTn>
                              </p:par>
                            </p:childTnLst>
                          </p:cTn>
                        </p:par>
                        <p:par>
                          <p:cTn id="14" fill="hold">
                            <p:stCondLst>
                              <p:cond delay="7500"/>
                            </p:stCondLst>
                            <p:childTnLst>
                              <p:par>
                                <p:cTn id="15" presetID="10" presetClass="entr" presetSubtype="0" fill="hold" nodeType="afterEffect">
                                  <p:stCondLst>
                                    <p:cond delay="100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2000"/>
                                        <p:tgtEl>
                                          <p:spTgt spid="21">
                                            <p:txEl>
                                              <p:pRg st="0" end="0"/>
                                            </p:txEl>
                                          </p:spTgt>
                                        </p:tgtEl>
                                      </p:cBhvr>
                                    </p:animEffect>
                                  </p:childTnLst>
                                </p:cTn>
                              </p:par>
                            </p:childTnLst>
                          </p:cTn>
                        </p:par>
                        <p:par>
                          <p:cTn id="18" fill="hold">
                            <p:stCondLst>
                              <p:cond delay="10500"/>
                            </p:stCondLst>
                            <p:childTnLst>
                              <p:par>
                                <p:cTn id="19" presetID="10" presetClass="entr" presetSubtype="0" fill="hold" nodeType="afterEffect">
                                  <p:stCondLst>
                                    <p:cond delay="1000"/>
                                  </p:stCondLst>
                                  <p:childTnLst>
                                    <p:set>
                                      <p:cBhvr>
                                        <p:cTn id="20" dur="1" fill="hold">
                                          <p:stCondLst>
                                            <p:cond delay="0"/>
                                          </p:stCondLst>
                                        </p:cTn>
                                        <p:tgtEl>
                                          <p:spTgt spid="21">
                                            <p:txEl>
                                              <p:pRg st="1" end="1"/>
                                            </p:txEl>
                                          </p:spTgt>
                                        </p:tgtEl>
                                        <p:attrNameLst>
                                          <p:attrName>style.visibility</p:attrName>
                                        </p:attrNameLst>
                                      </p:cBhvr>
                                      <p:to>
                                        <p:strVal val="visible"/>
                                      </p:to>
                                    </p:set>
                                    <p:animEffect transition="in" filter="fade">
                                      <p:cBhvr>
                                        <p:cTn id="21" dur="2000"/>
                                        <p:tgtEl>
                                          <p:spTgt spid="21">
                                            <p:txEl>
                                              <p:pRg st="1" end="1"/>
                                            </p:txEl>
                                          </p:spTgt>
                                        </p:tgtEl>
                                      </p:cBhvr>
                                    </p:animEffect>
                                  </p:childTnLst>
                                </p:cTn>
                              </p:par>
                            </p:childTnLst>
                          </p:cTn>
                        </p:par>
                        <p:par>
                          <p:cTn id="22" fill="hold">
                            <p:stCondLst>
                              <p:cond delay="13500"/>
                            </p:stCondLst>
                            <p:childTnLst>
                              <p:par>
                                <p:cTn id="23" presetID="10" presetClass="entr" presetSubtype="0" fill="hold" nodeType="afterEffect">
                                  <p:stCondLst>
                                    <p:cond delay="1000"/>
                                  </p:stCondLst>
                                  <p:childTnLst>
                                    <p:set>
                                      <p:cBhvr>
                                        <p:cTn id="24" dur="1" fill="hold">
                                          <p:stCondLst>
                                            <p:cond delay="0"/>
                                          </p:stCondLst>
                                        </p:cTn>
                                        <p:tgtEl>
                                          <p:spTgt spid="21">
                                            <p:txEl>
                                              <p:pRg st="2" end="2"/>
                                            </p:txEl>
                                          </p:spTgt>
                                        </p:tgtEl>
                                        <p:attrNameLst>
                                          <p:attrName>style.visibility</p:attrName>
                                        </p:attrNameLst>
                                      </p:cBhvr>
                                      <p:to>
                                        <p:strVal val="visible"/>
                                      </p:to>
                                    </p:set>
                                    <p:animEffect transition="in" filter="fade">
                                      <p:cBhvr>
                                        <p:cTn id="25" dur="2000"/>
                                        <p:tgtEl>
                                          <p:spTgt spid="21">
                                            <p:txEl>
                                              <p:pRg st="2" end="2"/>
                                            </p:txEl>
                                          </p:spTgt>
                                        </p:tgtEl>
                                      </p:cBhvr>
                                    </p:animEffect>
                                  </p:childTnLst>
                                </p:cTn>
                              </p:par>
                            </p:childTnLst>
                          </p:cTn>
                        </p:par>
                        <p:par>
                          <p:cTn id="26" fill="hold">
                            <p:stCondLst>
                              <p:cond delay="16500"/>
                            </p:stCondLst>
                            <p:childTnLst>
                              <p:par>
                                <p:cTn id="27" presetID="10" presetClass="entr" presetSubtype="0" fill="hold" nodeType="afterEffect">
                                  <p:stCondLst>
                                    <p:cond delay="1000"/>
                                  </p:stCondLst>
                                  <p:childTnLst>
                                    <p:set>
                                      <p:cBhvr>
                                        <p:cTn id="28" dur="1" fill="hold">
                                          <p:stCondLst>
                                            <p:cond delay="0"/>
                                          </p:stCondLst>
                                        </p:cTn>
                                        <p:tgtEl>
                                          <p:spTgt spid="21">
                                            <p:txEl>
                                              <p:pRg st="3" end="3"/>
                                            </p:txEl>
                                          </p:spTgt>
                                        </p:tgtEl>
                                        <p:attrNameLst>
                                          <p:attrName>style.visibility</p:attrName>
                                        </p:attrNameLst>
                                      </p:cBhvr>
                                      <p:to>
                                        <p:strVal val="visible"/>
                                      </p:to>
                                    </p:set>
                                    <p:animEffect transition="in" filter="fade">
                                      <p:cBhvr>
                                        <p:cTn id="29" dur="2000"/>
                                        <p:tgtEl>
                                          <p:spTgt spid="21">
                                            <p:txEl>
                                              <p:pRg st="3" end="3"/>
                                            </p:txEl>
                                          </p:spTgt>
                                        </p:tgtEl>
                                      </p:cBhvr>
                                    </p:animEffect>
                                  </p:childTnLst>
                                </p:cTn>
                              </p:par>
                            </p:childTnLst>
                          </p:cTn>
                        </p:par>
                        <p:par>
                          <p:cTn id="30" fill="hold">
                            <p:stCondLst>
                              <p:cond delay="19500"/>
                            </p:stCondLst>
                            <p:childTnLst>
                              <p:par>
                                <p:cTn id="31" presetID="10" presetClass="entr" presetSubtype="0" fill="hold" nodeType="afterEffect">
                                  <p:stCondLst>
                                    <p:cond delay="1000"/>
                                  </p:stCondLst>
                                  <p:childTnLst>
                                    <p:set>
                                      <p:cBhvr>
                                        <p:cTn id="32" dur="1" fill="hold">
                                          <p:stCondLst>
                                            <p:cond delay="0"/>
                                          </p:stCondLst>
                                        </p:cTn>
                                        <p:tgtEl>
                                          <p:spTgt spid="21">
                                            <p:txEl>
                                              <p:pRg st="4" end="4"/>
                                            </p:txEl>
                                          </p:spTgt>
                                        </p:tgtEl>
                                        <p:attrNameLst>
                                          <p:attrName>style.visibility</p:attrName>
                                        </p:attrNameLst>
                                      </p:cBhvr>
                                      <p:to>
                                        <p:strVal val="visible"/>
                                      </p:to>
                                    </p:set>
                                    <p:animEffect transition="in" filter="fade">
                                      <p:cBhvr>
                                        <p:cTn id="33" dur="2000"/>
                                        <p:tgtEl>
                                          <p:spTgt spid="21">
                                            <p:txEl>
                                              <p:pRg st="4" end="4"/>
                                            </p:txEl>
                                          </p:spTgt>
                                        </p:tgtEl>
                                      </p:cBhvr>
                                    </p:animEffect>
                                  </p:childTnLst>
                                </p:cTn>
                              </p:par>
                            </p:childTnLst>
                          </p:cTn>
                        </p:par>
                        <p:par>
                          <p:cTn id="34" fill="hold">
                            <p:stCondLst>
                              <p:cond delay="22500"/>
                            </p:stCondLst>
                            <p:childTnLst>
                              <p:par>
                                <p:cTn id="35" presetID="10" presetClass="entr" presetSubtype="0" fill="hold" nodeType="afterEffect">
                                  <p:stCondLst>
                                    <p:cond delay="1000"/>
                                  </p:stCondLst>
                                  <p:childTnLst>
                                    <p:set>
                                      <p:cBhvr>
                                        <p:cTn id="36" dur="1" fill="hold">
                                          <p:stCondLst>
                                            <p:cond delay="0"/>
                                          </p:stCondLst>
                                        </p:cTn>
                                        <p:tgtEl>
                                          <p:spTgt spid="21">
                                            <p:txEl>
                                              <p:pRg st="5" end="5"/>
                                            </p:txEl>
                                          </p:spTgt>
                                        </p:tgtEl>
                                        <p:attrNameLst>
                                          <p:attrName>style.visibility</p:attrName>
                                        </p:attrNameLst>
                                      </p:cBhvr>
                                      <p:to>
                                        <p:strVal val="visible"/>
                                      </p:to>
                                    </p:set>
                                    <p:animEffect transition="in" filter="fade">
                                      <p:cBhvr>
                                        <p:cTn id="37" dur="20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id="{37FE7397-6ADD-411D-BF65-6F0C96DDA6A8}"/>
              </a:ext>
            </a:extLst>
          </p:cNvPr>
          <p:cNvSpPr>
            <a:spLocks noGrp="1"/>
          </p:cNvSpPr>
          <p:nvPr>
            <p:ph idx="1"/>
          </p:nvPr>
        </p:nvSpPr>
        <p:spPr>
          <a:xfrm>
            <a:off x="497541" y="1801906"/>
            <a:ext cx="11308977" cy="4948518"/>
          </a:xfrm>
        </p:spPr>
        <p:txBody>
          <a:bodyPr>
            <a:normAutofit/>
          </a:bodyPr>
          <a:lstStyle/>
          <a:p>
            <a:pPr algn="l">
              <a:buFont typeface="+mj-lt"/>
              <a:buAutoNum type="arabicPeriod"/>
            </a:pPr>
            <a:r>
              <a:rPr lang="en-US" altLang="ja-JP" b="1" i="0" dirty="0" err="1">
                <a:solidFill>
                  <a:srgbClr val="C00000"/>
                </a:solidFill>
                <a:effectLst/>
                <a:latin typeface="Söhne"/>
              </a:rPr>
              <a:t>javascript</a:t>
            </a:r>
            <a:r>
              <a:rPr lang="ja-JP" altLang="en-US" b="1" i="0" dirty="0">
                <a:solidFill>
                  <a:srgbClr val="C00000"/>
                </a:solidFill>
                <a:effectLst/>
                <a:latin typeface="Söhne"/>
              </a:rPr>
              <a:t>による現在の日時表示</a:t>
            </a:r>
            <a:endParaRPr lang="ja-JP" altLang="en-US" b="0" i="0" dirty="0">
              <a:solidFill>
                <a:srgbClr val="C00000"/>
              </a:solidFill>
              <a:effectLst/>
              <a:latin typeface="Söhne"/>
            </a:endParaRPr>
          </a:p>
          <a:p>
            <a:pPr marL="742950" lvl="1" indent="-285750" algn="l">
              <a:buFont typeface="+mj-lt"/>
              <a:buAutoNum type="arabicPeriod"/>
            </a:pPr>
            <a:r>
              <a:rPr lang="ja-JP" altLang="en-US" b="0" i="0" dirty="0">
                <a:solidFill>
                  <a:srgbClr val="374151"/>
                </a:solidFill>
                <a:effectLst/>
                <a:latin typeface="Söhne"/>
              </a:rPr>
              <a:t>ユーザーがページにアクセスすると、現在の日時が自動的に表示され、</a:t>
            </a:r>
            <a:r>
              <a:rPr lang="en-US" altLang="ja-JP" b="0" i="0" dirty="0">
                <a:solidFill>
                  <a:srgbClr val="374151"/>
                </a:solidFill>
                <a:effectLst/>
                <a:latin typeface="Söhne"/>
              </a:rPr>
              <a:t>1</a:t>
            </a:r>
            <a:r>
              <a:rPr lang="ja-JP" altLang="en-US" b="0" i="0" dirty="0">
                <a:solidFill>
                  <a:srgbClr val="374151"/>
                </a:solidFill>
                <a:effectLst/>
                <a:latin typeface="Söhne"/>
              </a:rPr>
              <a:t>秒ごとに更新されます。これにより、ユーザーは常に正確な時間を把握できます。</a:t>
            </a:r>
          </a:p>
          <a:p>
            <a:pPr algn="l">
              <a:buFont typeface="+mj-lt"/>
              <a:buAutoNum type="arabicPeriod"/>
            </a:pPr>
            <a:r>
              <a:rPr lang="ja-JP" altLang="en-US" b="1" i="0" dirty="0">
                <a:solidFill>
                  <a:srgbClr val="C00000"/>
                </a:solidFill>
                <a:effectLst/>
                <a:latin typeface="Söhne"/>
              </a:rPr>
              <a:t>タスクの追加</a:t>
            </a:r>
            <a:endParaRPr lang="ja-JP" altLang="en-US" b="0" i="0" dirty="0">
              <a:solidFill>
                <a:srgbClr val="C00000"/>
              </a:solidFill>
              <a:effectLst/>
              <a:latin typeface="Söhne"/>
            </a:endParaRPr>
          </a:p>
          <a:p>
            <a:pPr marL="742950" lvl="1" indent="-285750" algn="l">
              <a:buFont typeface="+mj-lt"/>
              <a:buAutoNum type="arabicPeriod"/>
            </a:pPr>
            <a:r>
              <a:rPr lang="ja-JP" altLang="en-US" b="0" i="0" dirty="0">
                <a:solidFill>
                  <a:srgbClr val="374151"/>
                </a:solidFill>
                <a:effectLst/>
                <a:latin typeface="Söhne"/>
              </a:rPr>
              <a:t>タスク名、実施日、実施時間を入力することで、新しいタスクを追加できます。これらの情報は、簡単に入力できるよう設計されています。</a:t>
            </a:r>
          </a:p>
          <a:p>
            <a:pPr algn="l">
              <a:buFont typeface="+mj-lt"/>
              <a:buAutoNum type="arabicPeriod"/>
            </a:pPr>
            <a:r>
              <a:rPr lang="ja-JP" altLang="en-US" b="1" i="0" dirty="0">
                <a:solidFill>
                  <a:srgbClr val="C00000"/>
                </a:solidFill>
                <a:effectLst/>
                <a:latin typeface="Söhne"/>
              </a:rPr>
              <a:t>タスクの表示と管理</a:t>
            </a:r>
            <a:endParaRPr lang="ja-JP" altLang="en-US" b="0" i="0" dirty="0">
              <a:solidFill>
                <a:srgbClr val="C00000"/>
              </a:solidFill>
              <a:effectLst/>
              <a:latin typeface="Söhne"/>
            </a:endParaRPr>
          </a:p>
          <a:p>
            <a:pPr marL="742950" lvl="1" indent="-285750" algn="l">
              <a:buFont typeface="+mj-lt"/>
              <a:buAutoNum type="arabicPeriod"/>
            </a:pPr>
            <a:r>
              <a:rPr lang="ja-JP" altLang="en-US" b="0" i="0" dirty="0">
                <a:solidFill>
                  <a:srgbClr val="374151"/>
                </a:solidFill>
                <a:effectLst/>
                <a:latin typeface="Söhne"/>
              </a:rPr>
              <a:t>追加されたタスクはリスト形式で表示され、各タスクにはチェックボックスと削除ボタンが付いています。これにより、タスクの完了状態の管理や、不要になったタスクの削除が簡単に行えます。</a:t>
            </a:r>
          </a:p>
          <a:p>
            <a:pPr marL="514350" indent="-514350">
              <a:buFont typeface="+mj-lt"/>
              <a:buAutoNum type="arabicPeriod"/>
            </a:pPr>
            <a:endParaRPr lang="ja-JP" altLang="en-US" sz="2200" b="0" i="0" dirty="0">
              <a:solidFill>
                <a:srgbClr val="374151"/>
              </a:solidFill>
              <a:effectLst/>
              <a:latin typeface="Söhne"/>
            </a:endParaRPr>
          </a:p>
        </p:txBody>
      </p:sp>
      <p:sp>
        <p:nvSpPr>
          <p:cNvPr id="3" name="スライド番号プレースホルダー 2">
            <a:extLst>
              <a:ext uri="{FF2B5EF4-FFF2-40B4-BE49-F238E27FC236}">
                <a16:creationId xmlns:a16="http://schemas.microsoft.com/office/drawing/2014/main" id="{EBB47531-ED7C-4FAC-BF99-D972B36F236E}"/>
              </a:ext>
            </a:extLst>
          </p:cNvPr>
          <p:cNvSpPr>
            <a:spLocks noGrp="1"/>
          </p:cNvSpPr>
          <p:nvPr>
            <p:ph type="sldNum" sz="quarter" idx="12"/>
          </p:nvPr>
        </p:nvSpPr>
        <p:spPr/>
        <p:txBody>
          <a:bodyPr/>
          <a:lstStyle/>
          <a:p>
            <a:fld id="{59764920-0091-458A-B18C-DE96E50F5115}" type="slidenum">
              <a:rPr kumimoji="1" lang="ja-JP" altLang="en-US" b="1" smtClean="0"/>
              <a:t>6</a:t>
            </a:fld>
            <a:endParaRPr kumimoji="1" lang="ja-JP" altLang="en-US" b="1" dirty="0"/>
          </a:p>
        </p:txBody>
      </p:sp>
      <p:grpSp>
        <p:nvGrpSpPr>
          <p:cNvPr id="9" name="グループ化 8">
            <a:extLst>
              <a:ext uri="{FF2B5EF4-FFF2-40B4-BE49-F238E27FC236}">
                <a16:creationId xmlns:a16="http://schemas.microsoft.com/office/drawing/2014/main" id="{5348C272-1616-42A9-A89F-692C1EAC6282}"/>
              </a:ext>
            </a:extLst>
          </p:cNvPr>
          <p:cNvGrpSpPr/>
          <p:nvPr/>
        </p:nvGrpSpPr>
        <p:grpSpPr>
          <a:xfrm>
            <a:off x="1143000" y="368492"/>
            <a:ext cx="6571137" cy="1389427"/>
            <a:chOff x="1143000" y="368492"/>
            <a:chExt cx="6571137" cy="1389427"/>
          </a:xfrm>
        </p:grpSpPr>
        <p:sp>
          <p:nvSpPr>
            <p:cNvPr id="10" name="テキスト ボックス 9">
              <a:extLst>
                <a:ext uri="{FF2B5EF4-FFF2-40B4-BE49-F238E27FC236}">
                  <a16:creationId xmlns:a16="http://schemas.microsoft.com/office/drawing/2014/main" id="{2CF2D5AD-A6D2-47FE-ABCE-2274B4276F7A}"/>
                </a:ext>
              </a:extLst>
            </p:cNvPr>
            <p:cNvSpPr txBox="1"/>
            <p:nvPr/>
          </p:nvSpPr>
          <p:spPr>
            <a:xfrm>
              <a:off x="1517954" y="775197"/>
              <a:ext cx="6196183" cy="646331"/>
            </a:xfrm>
            <a:prstGeom prst="rect">
              <a:avLst/>
            </a:prstGeom>
            <a:noFill/>
          </p:spPr>
          <p:txBody>
            <a:bodyPr wrap="none" rtlCol="0">
              <a:spAutoFit/>
            </a:bodyPr>
            <a:lstStyle/>
            <a:p>
              <a:r>
                <a:rPr lang="en-US" altLang="ja-JP"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TODO</a:t>
              </a:r>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リストプログラミング</a:t>
              </a:r>
            </a:p>
          </p:txBody>
        </p:sp>
        <p:sp>
          <p:nvSpPr>
            <p:cNvPr id="11" name="テキスト ボックス 10">
              <a:extLst>
                <a:ext uri="{FF2B5EF4-FFF2-40B4-BE49-F238E27FC236}">
                  <a16:creationId xmlns:a16="http://schemas.microsoft.com/office/drawing/2014/main" id="{04E7E2A3-5881-4279-AB0D-5C53B42DE2E7}"/>
                </a:ext>
              </a:extLst>
            </p:cNvPr>
            <p:cNvSpPr txBox="1"/>
            <p:nvPr/>
          </p:nvSpPr>
          <p:spPr>
            <a:xfrm>
              <a:off x="1517954" y="1388585"/>
              <a:ext cx="4432367"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仕様言語</a:t>
              </a:r>
              <a:r>
                <a:rPr lang="en-US" altLang="ja-JP" dirty="0">
                  <a:solidFill>
                    <a:schemeClr val="tx1">
                      <a:lumMod val="75000"/>
                      <a:lumOff val="25000"/>
                    </a:schemeClr>
                  </a:solidFill>
                  <a:latin typeface="メイリオ"/>
                  <a:ea typeface="メイリオ"/>
                  <a:cs typeface="メイリオ"/>
                </a:rPr>
                <a:t>(HTML</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CSS</a:t>
              </a:r>
              <a:r>
                <a:rPr lang="ja-JP" altLang="en-US" dirty="0">
                  <a:solidFill>
                    <a:schemeClr val="tx1">
                      <a:lumMod val="75000"/>
                      <a:lumOff val="25000"/>
                    </a:schemeClr>
                  </a:solidFill>
                  <a:latin typeface="メイリオ"/>
                  <a:ea typeface="メイリオ"/>
                  <a:cs typeface="メイリオ"/>
                </a:rPr>
                <a:t>・</a:t>
              </a:r>
              <a:r>
                <a:rPr lang="en-US" altLang="ja-JP" dirty="0" err="1">
                  <a:solidFill>
                    <a:schemeClr val="tx1">
                      <a:lumMod val="75000"/>
                      <a:lumOff val="25000"/>
                    </a:schemeClr>
                  </a:solidFill>
                  <a:latin typeface="メイリオ"/>
                  <a:ea typeface="メイリオ"/>
                  <a:cs typeface="メイリオ"/>
                </a:rPr>
                <a:t>javaScript</a:t>
              </a:r>
              <a:r>
                <a:rPr lang="en-US" altLang="ja-JP" dirty="0">
                  <a:solidFill>
                    <a:schemeClr val="tx1">
                      <a:lumMod val="75000"/>
                      <a:lumOff val="25000"/>
                    </a:schemeClr>
                  </a:solidFill>
                  <a:latin typeface="メイリオ"/>
                  <a:ea typeface="メイリオ"/>
                  <a:cs typeface="メイリオ"/>
                </a:rPr>
                <a:t>)〜</a:t>
              </a:r>
              <a:endParaRPr lang="ja-JP" altLang="en-US"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D95B5510-69BC-46EE-9B31-CD578A8C2B28}"/>
                </a:ext>
              </a:extLst>
            </p:cNvPr>
            <p:cNvSpPr txBox="1"/>
            <p:nvPr/>
          </p:nvSpPr>
          <p:spPr>
            <a:xfrm>
              <a:off x="1517954" y="368492"/>
              <a:ext cx="3956532" cy="369332"/>
            </a:xfrm>
            <a:prstGeom prst="rect">
              <a:avLst/>
            </a:prstGeom>
            <a:noFill/>
          </p:spPr>
          <p:txBody>
            <a:bodyPr wrap="none" rtlCol="0">
              <a:spAutoFit/>
            </a:bodyPr>
            <a:lstStyle/>
            <a:p>
              <a:r>
                <a:rPr lang="ja-JP" altLang="en-US" dirty="0">
                  <a:solidFill>
                    <a:schemeClr val="tx1">
                      <a:lumMod val="75000"/>
                      <a:lumOff val="25000"/>
                    </a:schemeClr>
                  </a:solidFill>
                  <a:latin typeface="メイリオ"/>
                  <a:ea typeface="メイリオ"/>
                  <a:cs typeface="メイリオ"/>
                </a:rPr>
                <a:t>リカレントスクール福岡校 最終課題</a:t>
              </a:r>
            </a:p>
          </p:txBody>
        </p:sp>
        <p:sp>
          <p:nvSpPr>
            <p:cNvPr id="13" name="正方形/長方形 12">
              <a:extLst>
                <a:ext uri="{FF2B5EF4-FFF2-40B4-BE49-F238E27FC236}">
                  <a16:creationId xmlns:a16="http://schemas.microsoft.com/office/drawing/2014/main" id="{C6C899C6-C152-46BC-831F-05C1E7CEA322}"/>
                </a:ext>
              </a:extLst>
            </p:cNvPr>
            <p:cNvSpPr/>
            <p:nvPr/>
          </p:nvSpPr>
          <p:spPr>
            <a:xfrm>
              <a:off x="1143000" y="721830"/>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sp>
          <p:nvSpPr>
            <p:cNvPr id="14" name="正方形/長方形 13">
              <a:extLst>
                <a:ext uri="{FF2B5EF4-FFF2-40B4-BE49-F238E27FC236}">
                  <a16:creationId xmlns:a16="http://schemas.microsoft.com/office/drawing/2014/main" id="{2A1A3B6B-0AA2-4B82-8615-710411386078}"/>
                </a:ext>
              </a:extLst>
            </p:cNvPr>
            <p:cNvSpPr/>
            <p:nvPr/>
          </p:nvSpPr>
          <p:spPr>
            <a:xfrm>
              <a:off x="114300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grpSp>
    </p:spTree>
    <p:extLst>
      <p:ext uri="{BB962C8B-B14F-4D97-AF65-F5344CB8AC3E}">
        <p14:creationId xmlns:p14="http://schemas.microsoft.com/office/powerpoint/2010/main" val="4170429671"/>
      </p:ext>
    </p:extLst>
  </p:cSld>
  <p:clrMapOvr>
    <a:masterClrMapping/>
  </p:clrMapOvr>
  <mc:AlternateContent xmlns:mc="http://schemas.openxmlformats.org/markup-compatibility/2006" xmlns:p14="http://schemas.microsoft.com/office/powerpoint/2010/main">
    <mc:Choice Requires="p14">
      <p:transition spd="slow" p14:dur="2000" advTm="20523"/>
    </mc:Choice>
    <mc:Fallback xmlns="">
      <p:transition spd="slow" advTm="205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100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6000"/>
                            </p:stCondLst>
                            <p:childTnLst>
                              <p:par>
                                <p:cTn id="13" presetID="10" presetClass="entr" presetSubtype="0" fill="hold" nodeType="afterEffect">
                                  <p:stCondLst>
                                    <p:cond delay="100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9000"/>
                            </p:stCondLst>
                            <p:childTnLst>
                              <p:par>
                                <p:cTn id="17" presetID="10" presetClass="entr" presetSubtype="0" fill="hold" nodeType="afterEffect">
                                  <p:stCondLst>
                                    <p:cond delay="100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12000"/>
                            </p:stCondLst>
                            <p:childTnLst>
                              <p:par>
                                <p:cTn id="21" presetID="10" presetClass="entr" presetSubtype="0" fill="hold" nodeType="afterEffect">
                                  <p:stCondLst>
                                    <p:cond delay="100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5000"/>
                            </p:stCondLst>
                            <p:childTnLst>
                              <p:par>
                                <p:cTn id="25" presetID="10" presetClass="entr" presetSubtype="0" fill="hold" nodeType="afterEffect">
                                  <p:stCondLst>
                                    <p:cond delay="100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833F92E-5780-4DBA-976E-B540748BA35D}"/>
              </a:ext>
            </a:extLst>
          </p:cNvPr>
          <p:cNvSpPr>
            <a:spLocks noGrp="1"/>
          </p:cNvSpPr>
          <p:nvPr>
            <p:ph idx="1"/>
          </p:nvPr>
        </p:nvSpPr>
        <p:spPr>
          <a:xfrm>
            <a:off x="838200" y="1990166"/>
            <a:ext cx="10515600" cy="4502708"/>
          </a:xfrm>
        </p:spPr>
        <p:txBody>
          <a:bodyPr>
            <a:noAutofit/>
          </a:bodyPr>
          <a:lstStyle/>
          <a:p>
            <a:pPr marL="0" indent="0" algn="l">
              <a:buNone/>
            </a:pPr>
            <a:r>
              <a:rPr lang="ja-JP" altLang="en-US" sz="1800" b="0" i="0" dirty="0">
                <a:solidFill>
                  <a:srgbClr val="374151"/>
                </a:solidFill>
                <a:effectLst/>
                <a:latin typeface="Söhne"/>
              </a:rPr>
              <a:t>この</a:t>
            </a:r>
            <a:r>
              <a:rPr lang="en-US" altLang="ja-JP" sz="1800" b="0" i="0" dirty="0" err="1">
                <a:solidFill>
                  <a:srgbClr val="374151"/>
                </a:solidFill>
                <a:effectLst/>
                <a:latin typeface="Söhne"/>
              </a:rPr>
              <a:t>ToDo</a:t>
            </a:r>
            <a:r>
              <a:rPr lang="ja-JP" altLang="en-US" sz="1800" b="0" i="0" dirty="0">
                <a:solidFill>
                  <a:srgbClr val="374151"/>
                </a:solidFill>
                <a:effectLst/>
                <a:latin typeface="Söhne"/>
              </a:rPr>
              <a:t>リストアプリケーションの開発を経て</a:t>
            </a:r>
            <a:r>
              <a:rPr lang="ja-JP" altLang="en-US" sz="1800" dirty="0">
                <a:solidFill>
                  <a:srgbClr val="374151"/>
                </a:solidFill>
                <a:latin typeface="Söhne"/>
              </a:rPr>
              <a:t>、</a:t>
            </a:r>
            <a:r>
              <a:rPr lang="ja-JP" altLang="en-US" sz="1800" b="0" i="0" dirty="0">
                <a:solidFill>
                  <a:srgbClr val="374151"/>
                </a:solidFill>
                <a:effectLst/>
                <a:latin typeface="Söhne"/>
              </a:rPr>
              <a:t>ただ単にタスクをリストアップするツールを超え、日々の生活における時間管理と生産性の向上を目指したものがシンプルではありますが完成しました。</a:t>
            </a:r>
          </a:p>
          <a:p>
            <a:pPr marL="0" indent="0" algn="l">
              <a:buNone/>
            </a:pPr>
            <a:r>
              <a:rPr lang="ja-JP" altLang="en-US" sz="1800" b="0" i="0" dirty="0">
                <a:solidFill>
                  <a:srgbClr val="374151"/>
                </a:solidFill>
                <a:effectLst/>
                <a:latin typeface="Söhne"/>
              </a:rPr>
              <a:t>開発過程では、ユーザーがストレスなくタスクを管理できるようにする事でした。現代の忙しい生活の中で、私たちはすべての瞬間を最大限に活用することが求められます。このアプリケーションが、そのようなニーズに少しでも応えられれば良いと感じています。</a:t>
            </a:r>
          </a:p>
          <a:p>
            <a:pPr marL="0" indent="0" algn="l">
              <a:buNone/>
            </a:pPr>
            <a:r>
              <a:rPr lang="ja-JP" altLang="en-US" sz="1800" dirty="0">
                <a:solidFill>
                  <a:srgbClr val="374151"/>
                </a:solidFill>
                <a:latin typeface="Söhne"/>
              </a:rPr>
              <a:t>自分や家族たちがアプリを使っている事を考えながら作成を行い、</a:t>
            </a:r>
            <a:r>
              <a:rPr lang="ja-JP" altLang="en-US" sz="1800" b="0" i="0" dirty="0">
                <a:solidFill>
                  <a:srgbClr val="374151"/>
                </a:solidFill>
                <a:effectLst/>
                <a:latin typeface="Söhne"/>
              </a:rPr>
              <a:t>特にリアルタイムで日時を更新する機能や、動的なリスト管理の実装は自分がこの機能が欲しいと思っていた機能を追加できた事は、今後アプリケーションを開発する上でも必要な観点だと思っています。この作品を作成した事でアプリケーションのシンプルが大きく向上しました。</a:t>
            </a:r>
          </a:p>
          <a:p>
            <a:pPr marL="0" indent="0" algn="l">
              <a:buNone/>
            </a:pPr>
            <a:r>
              <a:rPr lang="ja-JP" altLang="en-US" sz="1800" b="0" i="0" dirty="0">
                <a:solidFill>
                  <a:srgbClr val="374151"/>
                </a:solidFill>
                <a:effectLst/>
                <a:latin typeface="Söhne"/>
              </a:rPr>
              <a:t>また、この作品の機能の追加で日頃同じようなアプリを使っている方の話の中での問題解決に繋がり重要性を再認識させてくれました。今後もユーザーからのフィードバックを積極的に受け入れ、アプリケーションを継続的に改善していく事を心がけていきます。</a:t>
            </a:r>
            <a:endParaRPr lang="en-US" altLang="ja-JP" sz="1800" b="0" i="0" dirty="0">
              <a:solidFill>
                <a:srgbClr val="374151"/>
              </a:solidFill>
              <a:effectLst/>
              <a:latin typeface="Söhne"/>
            </a:endParaRPr>
          </a:p>
          <a:p>
            <a:pPr marL="0" indent="0" algn="l">
              <a:buNone/>
            </a:pPr>
            <a:r>
              <a:rPr lang="ja-JP" altLang="en-US" sz="1800" b="0" i="0" dirty="0">
                <a:solidFill>
                  <a:srgbClr val="374151"/>
                </a:solidFill>
                <a:effectLst/>
                <a:latin typeface="Söhne"/>
              </a:rPr>
              <a:t>最後に、このアプリケーションがシンプルではありますが今後も新たな機能を追加し、ただのタスク管理ツールではなく、ユーザーの日々の生活を豊かにするアプリであらば良いと思います。私たちは、このアプリケーションを通じて、時間管理の新たな形を考えていきます。</a:t>
            </a:r>
          </a:p>
        </p:txBody>
      </p:sp>
      <p:sp>
        <p:nvSpPr>
          <p:cNvPr id="5" name="スライド番号プレースホルダー 4">
            <a:extLst>
              <a:ext uri="{FF2B5EF4-FFF2-40B4-BE49-F238E27FC236}">
                <a16:creationId xmlns:a16="http://schemas.microsoft.com/office/drawing/2014/main" id="{1CB24C49-C5D8-4D47-9888-1A09682979A2}"/>
              </a:ext>
            </a:extLst>
          </p:cNvPr>
          <p:cNvSpPr>
            <a:spLocks noGrp="1"/>
          </p:cNvSpPr>
          <p:nvPr>
            <p:ph type="sldNum" sz="quarter" idx="12"/>
          </p:nvPr>
        </p:nvSpPr>
        <p:spPr/>
        <p:txBody>
          <a:bodyPr/>
          <a:lstStyle/>
          <a:p>
            <a:fld id="{59764920-0091-458A-B18C-DE96E50F5115}" type="slidenum">
              <a:rPr kumimoji="1" lang="ja-JP" altLang="en-US" smtClean="0"/>
              <a:t>7</a:t>
            </a:fld>
            <a:endParaRPr kumimoji="1" lang="ja-JP" altLang="en-US"/>
          </a:p>
        </p:txBody>
      </p:sp>
      <p:grpSp>
        <p:nvGrpSpPr>
          <p:cNvPr id="7" name="グループ化 6">
            <a:extLst>
              <a:ext uri="{FF2B5EF4-FFF2-40B4-BE49-F238E27FC236}">
                <a16:creationId xmlns:a16="http://schemas.microsoft.com/office/drawing/2014/main" id="{983BBD72-31FF-42C7-A940-4C9A03E190CA}"/>
              </a:ext>
            </a:extLst>
          </p:cNvPr>
          <p:cNvGrpSpPr/>
          <p:nvPr/>
        </p:nvGrpSpPr>
        <p:grpSpPr>
          <a:xfrm>
            <a:off x="1143000" y="368492"/>
            <a:ext cx="6571137" cy="1389427"/>
            <a:chOff x="1143000" y="368492"/>
            <a:chExt cx="6571137" cy="1389427"/>
          </a:xfrm>
        </p:grpSpPr>
        <p:sp>
          <p:nvSpPr>
            <p:cNvPr id="8" name="テキスト ボックス 7">
              <a:extLst>
                <a:ext uri="{FF2B5EF4-FFF2-40B4-BE49-F238E27FC236}">
                  <a16:creationId xmlns:a16="http://schemas.microsoft.com/office/drawing/2014/main" id="{0E172F7A-5A06-43E6-9080-8BDC1A32D622}"/>
                </a:ext>
              </a:extLst>
            </p:cNvPr>
            <p:cNvSpPr txBox="1"/>
            <p:nvPr/>
          </p:nvSpPr>
          <p:spPr>
            <a:xfrm>
              <a:off x="1517954" y="775197"/>
              <a:ext cx="6196183" cy="646331"/>
            </a:xfrm>
            <a:prstGeom prst="rect">
              <a:avLst/>
            </a:prstGeom>
            <a:noFill/>
          </p:spPr>
          <p:txBody>
            <a:bodyPr wrap="none" rtlCol="0">
              <a:spAutoFit/>
            </a:bodyPr>
            <a:lstStyle/>
            <a:p>
              <a:r>
                <a:rPr lang="en-US" altLang="ja-JP"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TODO</a:t>
              </a:r>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リストプログラミング</a:t>
              </a:r>
            </a:p>
          </p:txBody>
        </p:sp>
        <p:sp>
          <p:nvSpPr>
            <p:cNvPr id="9" name="テキスト ボックス 8">
              <a:extLst>
                <a:ext uri="{FF2B5EF4-FFF2-40B4-BE49-F238E27FC236}">
                  <a16:creationId xmlns:a16="http://schemas.microsoft.com/office/drawing/2014/main" id="{A02BE30B-666B-4A32-A512-A924680F2D9D}"/>
                </a:ext>
              </a:extLst>
            </p:cNvPr>
            <p:cNvSpPr txBox="1"/>
            <p:nvPr/>
          </p:nvSpPr>
          <p:spPr>
            <a:xfrm>
              <a:off x="1517954" y="1388585"/>
              <a:ext cx="4432367"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仕様言語</a:t>
              </a:r>
              <a:r>
                <a:rPr lang="en-US" altLang="ja-JP" dirty="0">
                  <a:solidFill>
                    <a:schemeClr val="tx1">
                      <a:lumMod val="75000"/>
                      <a:lumOff val="25000"/>
                    </a:schemeClr>
                  </a:solidFill>
                  <a:latin typeface="メイリオ"/>
                  <a:ea typeface="メイリオ"/>
                  <a:cs typeface="メイリオ"/>
                </a:rPr>
                <a:t>(HTML</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CSS</a:t>
              </a:r>
              <a:r>
                <a:rPr lang="ja-JP" altLang="en-US" dirty="0">
                  <a:solidFill>
                    <a:schemeClr val="tx1">
                      <a:lumMod val="75000"/>
                      <a:lumOff val="25000"/>
                    </a:schemeClr>
                  </a:solidFill>
                  <a:latin typeface="メイリオ"/>
                  <a:ea typeface="メイリオ"/>
                  <a:cs typeface="メイリオ"/>
                </a:rPr>
                <a:t>・</a:t>
              </a:r>
              <a:r>
                <a:rPr lang="en-US" altLang="ja-JP" dirty="0" err="1">
                  <a:solidFill>
                    <a:schemeClr val="tx1">
                      <a:lumMod val="75000"/>
                      <a:lumOff val="25000"/>
                    </a:schemeClr>
                  </a:solidFill>
                  <a:latin typeface="メイリオ"/>
                  <a:ea typeface="メイリオ"/>
                  <a:cs typeface="メイリオ"/>
                </a:rPr>
                <a:t>javaScript</a:t>
              </a:r>
              <a:r>
                <a:rPr lang="en-US" altLang="ja-JP" dirty="0">
                  <a:solidFill>
                    <a:schemeClr val="tx1">
                      <a:lumMod val="75000"/>
                      <a:lumOff val="25000"/>
                    </a:schemeClr>
                  </a:solidFill>
                  <a:latin typeface="メイリオ"/>
                  <a:ea typeface="メイリオ"/>
                  <a:cs typeface="メイリオ"/>
                </a:rPr>
                <a:t>)〜</a:t>
              </a:r>
              <a:endParaRPr lang="ja-JP" altLang="en-US" dirty="0">
                <a:solidFill>
                  <a:schemeClr val="tx1">
                    <a:lumMod val="75000"/>
                    <a:lumOff val="25000"/>
                  </a:schemeClr>
                </a:solidFill>
                <a:latin typeface="メイリオ"/>
                <a:ea typeface="メイリオ"/>
                <a:cs typeface="メイリオ"/>
              </a:endParaRPr>
            </a:p>
          </p:txBody>
        </p:sp>
        <p:sp>
          <p:nvSpPr>
            <p:cNvPr id="10" name="テキスト ボックス 9">
              <a:extLst>
                <a:ext uri="{FF2B5EF4-FFF2-40B4-BE49-F238E27FC236}">
                  <a16:creationId xmlns:a16="http://schemas.microsoft.com/office/drawing/2014/main" id="{DA06E8A4-BBF2-4779-9140-ABDF35E81EC6}"/>
                </a:ext>
              </a:extLst>
            </p:cNvPr>
            <p:cNvSpPr txBox="1"/>
            <p:nvPr/>
          </p:nvSpPr>
          <p:spPr>
            <a:xfrm>
              <a:off x="1517954" y="368492"/>
              <a:ext cx="3956532" cy="369332"/>
            </a:xfrm>
            <a:prstGeom prst="rect">
              <a:avLst/>
            </a:prstGeom>
            <a:noFill/>
          </p:spPr>
          <p:txBody>
            <a:bodyPr wrap="none" rtlCol="0">
              <a:spAutoFit/>
            </a:bodyPr>
            <a:lstStyle/>
            <a:p>
              <a:r>
                <a:rPr lang="ja-JP" altLang="en-US" dirty="0">
                  <a:solidFill>
                    <a:schemeClr val="tx1">
                      <a:lumMod val="75000"/>
                      <a:lumOff val="25000"/>
                    </a:schemeClr>
                  </a:solidFill>
                  <a:latin typeface="メイリオ"/>
                  <a:ea typeface="メイリオ"/>
                  <a:cs typeface="メイリオ"/>
                </a:rPr>
                <a:t>リカレントスクール福岡校 最終課題</a:t>
              </a:r>
            </a:p>
          </p:txBody>
        </p:sp>
        <p:sp>
          <p:nvSpPr>
            <p:cNvPr id="11" name="正方形/長方形 10">
              <a:extLst>
                <a:ext uri="{FF2B5EF4-FFF2-40B4-BE49-F238E27FC236}">
                  <a16:creationId xmlns:a16="http://schemas.microsoft.com/office/drawing/2014/main" id="{7ABA9CDD-F976-43E0-AAD6-0540E37B3720}"/>
                </a:ext>
              </a:extLst>
            </p:cNvPr>
            <p:cNvSpPr/>
            <p:nvPr/>
          </p:nvSpPr>
          <p:spPr>
            <a:xfrm>
              <a:off x="1143000" y="721830"/>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sp>
          <p:nvSpPr>
            <p:cNvPr id="12" name="正方形/長方形 11">
              <a:extLst>
                <a:ext uri="{FF2B5EF4-FFF2-40B4-BE49-F238E27FC236}">
                  <a16:creationId xmlns:a16="http://schemas.microsoft.com/office/drawing/2014/main" id="{9EF1F848-AEBA-4791-A667-D5C238F129AB}"/>
                </a:ext>
              </a:extLst>
            </p:cNvPr>
            <p:cNvSpPr/>
            <p:nvPr/>
          </p:nvSpPr>
          <p:spPr>
            <a:xfrm>
              <a:off x="114300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grpSp>
    </p:spTree>
    <p:extLst>
      <p:ext uri="{BB962C8B-B14F-4D97-AF65-F5344CB8AC3E}">
        <p14:creationId xmlns:p14="http://schemas.microsoft.com/office/powerpoint/2010/main" val="1531738500"/>
      </p:ext>
    </p:extLst>
  </p:cSld>
  <p:clrMapOvr>
    <a:masterClrMapping/>
  </p:clrMapOvr>
  <mc:AlternateContent xmlns:mc="http://schemas.openxmlformats.org/markup-compatibility/2006" xmlns:p14="http://schemas.microsoft.com/office/powerpoint/2010/main">
    <mc:Choice Requires="p14">
      <p:transition spd="slow" p14:dur="2000" advTm="18905"/>
    </mc:Choice>
    <mc:Fallback xmlns="">
      <p:transition spd="slow" advTm="189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6000"/>
                            </p:stCondLst>
                            <p:childTnLst>
                              <p:par>
                                <p:cTn id="13" presetID="10" presetClass="entr" presetSubtype="0" fill="hold"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9000"/>
                            </p:stCondLst>
                            <p:childTnLst>
                              <p:par>
                                <p:cTn id="17" presetID="10" presetClass="entr" presetSubtype="0" fill="hold"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2000"/>
                            </p:stCondLst>
                            <p:childTnLst>
                              <p:par>
                                <p:cTn id="21" presetID="10" presetClass="entr" presetSubtype="0" fill="hold"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27E0E295-73EF-4A67-A676-B18AA543849B}"/>
              </a:ext>
            </a:extLst>
          </p:cNvPr>
          <p:cNvSpPr>
            <a:spLocks noGrp="1"/>
          </p:cNvSpPr>
          <p:nvPr>
            <p:ph type="body" idx="1"/>
          </p:nvPr>
        </p:nvSpPr>
        <p:spPr>
          <a:xfrm>
            <a:off x="2025035" y="1742856"/>
            <a:ext cx="1624200" cy="411956"/>
          </a:xfrm>
        </p:spPr>
        <p:txBody>
          <a:bodyPr>
            <a:normAutofit lnSpcReduction="10000"/>
          </a:bodyPr>
          <a:lstStyle/>
          <a:p>
            <a:pPr algn="ctr"/>
            <a:r>
              <a:rPr lang="ja-JP" altLang="en-US" dirty="0"/>
              <a:t>仕様言語</a:t>
            </a:r>
          </a:p>
        </p:txBody>
      </p:sp>
      <p:sp>
        <p:nvSpPr>
          <p:cNvPr id="3" name="コンテンツ プレースホルダー 2">
            <a:extLst>
              <a:ext uri="{FF2B5EF4-FFF2-40B4-BE49-F238E27FC236}">
                <a16:creationId xmlns:a16="http://schemas.microsoft.com/office/drawing/2014/main" id="{B9410F66-8260-4FF2-ABB0-AE7813B783B8}"/>
              </a:ext>
            </a:extLst>
          </p:cNvPr>
          <p:cNvSpPr>
            <a:spLocks noGrp="1"/>
          </p:cNvSpPr>
          <p:nvPr>
            <p:ph sz="half" idx="2"/>
          </p:nvPr>
        </p:nvSpPr>
        <p:spPr>
          <a:xfrm>
            <a:off x="1331259" y="2410945"/>
            <a:ext cx="2864223" cy="2017059"/>
          </a:xfrm>
        </p:spPr>
        <p:txBody>
          <a:bodyPr>
            <a:normAutofit fontScale="70000" lnSpcReduction="20000"/>
          </a:bodyPr>
          <a:lstStyle/>
          <a:p>
            <a:r>
              <a:rPr lang="en-US" altLang="ja-JP" sz="2600" b="1" dirty="0"/>
              <a:t>Java</a:t>
            </a:r>
          </a:p>
          <a:p>
            <a:r>
              <a:rPr kumimoji="1" lang="en-US" altLang="ja-JP" sz="2600" b="1" dirty="0"/>
              <a:t>HTML</a:t>
            </a:r>
          </a:p>
          <a:p>
            <a:r>
              <a:rPr lang="en-US" altLang="ja-JP" sz="2600" b="1" dirty="0"/>
              <a:t>CSS</a:t>
            </a:r>
          </a:p>
          <a:p>
            <a:r>
              <a:rPr lang="en-US" altLang="ja-JP" sz="2600" b="1" dirty="0" err="1"/>
              <a:t>javaScript</a:t>
            </a:r>
            <a:endParaRPr lang="en-US" altLang="ja-JP" sz="2600" b="1" dirty="0"/>
          </a:p>
          <a:p>
            <a:r>
              <a:rPr kumimoji="1" lang="en-US" altLang="ja-JP" sz="2600" b="1" dirty="0" err="1"/>
              <a:t>postgreSQL</a:t>
            </a:r>
            <a:endParaRPr kumimoji="1" lang="en-US" altLang="ja-JP" sz="2600" b="1" dirty="0"/>
          </a:p>
          <a:p>
            <a:endParaRPr lang="en-US" altLang="ja-JP" sz="3200" b="1" dirty="0"/>
          </a:p>
          <a:p>
            <a:endParaRPr kumimoji="1" lang="ja-JP" altLang="en-US" dirty="0"/>
          </a:p>
        </p:txBody>
      </p:sp>
      <p:sp>
        <p:nvSpPr>
          <p:cNvPr id="5" name="テキスト プレースホルダー 4">
            <a:extLst>
              <a:ext uri="{FF2B5EF4-FFF2-40B4-BE49-F238E27FC236}">
                <a16:creationId xmlns:a16="http://schemas.microsoft.com/office/drawing/2014/main" id="{8AB6AB1D-094A-4A99-830A-D2203221DC58}"/>
              </a:ext>
            </a:extLst>
          </p:cNvPr>
          <p:cNvSpPr>
            <a:spLocks noGrp="1"/>
          </p:cNvSpPr>
          <p:nvPr>
            <p:ph type="body" sz="quarter" idx="3"/>
          </p:nvPr>
        </p:nvSpPr>
        <p:spPr>
          <a:xfrm>
            <a:off x="2837135" y="1742856"/>
            <a:ext cx="8530015" cy="411956"/>
          </a:xfrm>
        </p:spPr>
        <p:txBody>
          <a:bodyPr>
            <a:normAutofit lnSpcReduction="10000"/>
          </a:bodyPr>
          <a:lstStyle/>
          <a:p>
            <a:pPr algn="ctr"/>
            <a:r>
              <a:rPr lang="ja-JP" altLang="en-US" dirty="0"/>
              <a:t>ポートフォリオサイトの全体の概要</a:t>
            </a:r>
          </a:p>
        </p:txBody>
      </p:sp>
      <p:sp>
        <p:nvSpPr>
          <p:cNvPr id="6" name="コンテンツ プレースホルダー 5">
            <a:extLst>
              <a:ext uri="{FF2B5EF4-FFF2-40B4-BE49-F238E27FC236}">
                <a16:creationId xmlns:a16="http://schemas.microsoft.com/office/drawing/2014/main" id="{45166E6F-00B4-49A3-9AD8-DEA4599FC3BC}"/>
              </a:ext>
            </a:extLst>
          </p:cNvPr>
          <p:cNvSpPr>
            <a:spLocks noGrp="1"/>
          </p:cNvSpPr>
          <p:nvPr>
            <p:ph sz="quarter" idx="4"/>
          </p:nvPr>
        </p:nvSpPr>
        <p:spPr>
          <a:xfrm>
            <a:off x="4746812" y="2528049"/>
            <a:ext cx="6608576" cy="3469340"/>
          </a:xfrm>
        </p:spPr>
        <p:txBody>
          <a:bodyPr>
            <a:normAutofit fontScale="70000" lnSpcReduction="20000"/>
          </a:bodyPr>
          <a:lstStyle/>
          <a:p>
            <a:pPr marL="514350" indent="-514350">
              <a:lnSpc>
                <a:spcPct val="120000"/>
              </a:lnSpc>
              <a:buFont typeface="+mj-lt"/>
              <a:buAutoNum type="arabicPeriod"/>
            </a:pPr>
            <a:r>
              <a:rPr lang="ja-JP" altLang="en-US" b="1" i="0" dirty="0">
                <a:solidFill>
                  <a:srgbClr val="C00000"/>
                </a:solidFill>
                <a:effectLst/>
                <a:latin typeface="Söhne"/>
              </a:rPr>
              <a:t>レスポンシブデザイン：</a:t>
            </a:r>
            <a:r>
              <a:rPr lang="ja-JP" altLang="en-US" b="0" i="0" dirty="0">
                <a:solidFill>
                  <a:srgbClr val="374151"/>
                </a:solidFill>
                <a:effectLst/>
                <a:latin typeface="Söhne"/>
              </a:rPr>
              <a:t>異なるデバイスでの表示を最適化。</a:t>
            </a:r>
            <a:endParaRPr lang="en-US" altLang="ja-JP" b="1" i="0" dirty="0">
              <a:solidFill>
                <a:srgbClr val="C00000"/>
              </a:solidFill>
              <a:effectLst/>
              <a:latin typeface="Söhne"/>
            </a:endParaRPr>
          </a:p>
          <a:p>
            <a:pPr marL="514350" indent="-514350">
              <a:lnSpc>
                <a:spcPct val="120000"/>
              </a:lnSpc>
              <a:buFont typeface="+mj-lt"/>
              <a:buAutoNum type="arabicPeriod"/>
            </a:pPr>
            <a:r>
              <a:rPr lang="ja-JP" altLang="en-US" b="1" i="0" dirty="0">
                <a:solidFill>
                  <a:srgbClr val="C00000"/>
                </a:solidFill>
                <a:effectLst/>
                <a:latin typeface="Söhne"/>
              </a:rPr>
              <a:t>ナビゲーション</a:t>
            </a:r>
            <a:r>
              <a:rPr lang="ja-JP" altLang="en-US" b="0" i="0" dirty="0">
                <a:solidFill>
                  <a:srgbClr val="C00000"/>
                </a:solidFill>
                <a:effectLst/>
                <a:latin typeface="Söhne"/>
              </a:rPr>
              <a:t>：</a:t>
            </a:r>
            <a:r>
              <a:rPr lang="ja-JP" altLang="en-US" b="0" i="0" dirty="0">
                <a:solidFill>
                  <a:srgbClr val="374151"/>
                </a:solidFill>
                <a:effectLst/>
                <a:latin typeface="Söhne"/>
              </a:rPr>
              <a:t>ヘッダーにあるナビゲーションバーを使用して、ウェブサイトの異なるセクション（紹介、スキル、プロジェクト、コンタクト）に簡単にアク</a:t>
            </a:r>
            <a:r>
              <a:rPr lang="ja-JP" altLang="en-US" dirty="0">
                <a:solidFill>
                  <a:srgbClr val="374151"/>
                </a:solidFill>
                <a:latin typeface="Söhne"/>
              </a:rPr>
              <a:t>セスできる</a:t>
            </a:r>
            <a:endParaRPr lang="en-US" altLang="ja-JP" b="0" i="0" dirty="0">
              <a:solidFill>
                <a:srgbClr val="374151"/>
              </a:solidFill>
              <a:effectLst/>
              <a:latin typeface="Söhne"/>
            </a:endParaRPr>
          </a:p>
          <a:p>
            <a:pPr marL="514350" indent="-514350">
              <a:lnSpc>
                <a:spcPct val="120000"/>
              </a:lnSpc>
              <a:buFont typeface="+mj-lt"/>
              <a:buAutoNum type="arabicPeriod"/>
            </a:pPr>
            <a:r>
              <a:rPr lang="ja-JP" altLang="en-US" b="1" i="0" dirty="0">
                <a:solidFill>
                  <a:srgbClr val="C00000"/>
                </a:solidFill>
                <a:effectLst/>
                <a:latin typeface="Söhne"/>
              </a:rPr>
              <a:t>インタラクティビティ</a:t>
            </a:r>
            <a:r>
              <a:rPr lang="ja-JP" altLang="en-US" b="0" i="0" dirty="0">
                <a:solidFill>
                  <a:srgbClr val="C00000"/>
                </a:solidFill>
                <a:effectLst/>
                <a:latin typeface="Söhne"/>
              </a:rPr>
              <a:t>：</a:t>
            </a:r>
            <a:r>
              <a:rPr lang="en-US" altLang="ja-JP" b="0" i="0" dirty="0">
                <a:solidFill>
                  <a:srgbClr val="374151"/>
                </a:solidFill>
                <a:effectLst/>
                <a:latin typeface="Söhne"/>
              </a:rPr>
              <a:t>JavaScript</a:t>
            </a:r>
            <a:r>
              <a:rPr lang="ja-JP" altLang="en-US" b="0" i="0" dirty="0">
                <a:solidFill>
                  <a:srgbClr val="374151"/>
                </a:solidFill>
                <a:effectLst/>
                <a:latin typeface="Söhne"/>
              </a:rPr>
              <a:t>を使用してページビューカウントを更新する機能。ページが読み込まれた時に、サーバーに</a:t>
            </a:r>
            <a:r>
              <a:rPr lang="en-US" altLang="ja-JP" b="0" i="0" dirty="0">
                <a:solidFill>
                  <a:srgbClr val="374151"/>
                </a:solidFill>
                <a:effectLst/>
                <a:latin typeface="Söhne"/>
              </a:rPr>
              <a:t>POST</a:t>
            </a:r>
            <a:r>
              <a:rPr lang="ja-JP" altLang="en-US" b="0" i="0" dirty="0">
                <a:solidFill>
                  <a:srgbClr val="374151"/>
                </a:solidFill>
                <a:effectLst/>
                <a:latin typeface="Söhne"/>
              </a:rPr>
              <a:t>リクエストを送り、</a:t>
            </a:r>
            <a:r>
              <a:rPr lang="en-US" altLang="ja-JP" b="0" i="0" dirty="0" err="1">
                <a:solidFill>
                  <a:srgbClr val="374151"/>
                </a:solidFill>
                <a:effectLst/>
                <a:latin typeface="Söhne"/>
              </a:rPr>
              <a:t>postgresSQL</a:t>
            </a:r>
            <a:r>
              <a:rPr lang="ja-JP" altLang="en-US" b="0" i="0" dirty="0">
                <a:solidFill>
                  <a:srgbClr val="374151"/>
                </a:solidFill>
                <a:effectLst/>
                <a:latin typeface="Söhne"/>
              </a:rPr>
              <a:t>でページビューのカウントを更新する。</a:t>
            </a:r>
            <a:endParaRPr lang="ja-JP" altLang="en-US" b="1" i="0" dirty="0">
              <a:solidFill>
                <a:srgbClr val="374151"/>
              </a:solidFill>
              <a:effectLst/>
              <a:latin typeface="Söhne"/>
            </a:endParaRPr>
          </a:p>
        </p:txBody>
      </p:sp>
      <p:pic>
        <p:nvPicPr>
          <p:cNvPr id="9" name="図 8">
            <a:extLst>
              <a:ext uri="{FF2B5EF4-FFF2-40B4-BE49-F238E27FC236}">
                <a16:creationId xmlns:a16="http://schemas.microsoft.com/office/drawing/2014/main" id="{461B06AF-DB72-4CC7-9B80-0825E0731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00" y="4169026"/>
            <a:ext cx="2401940" cy="2017059"/>
          </a:xfrm>
          <a:prstGeom prst="rect">
            <a:avLst/>
          </a:prstGeom>
        </p:spPr>
      </p:pic>
      <p:sp>
        <p:nvSpPr>
          <p:cNvPr id="14" name="スライド番号プレースホルダー 13">
            <a:extLst>
              <a:ext uri="{FF2B5EF4-FFF2-40B4-BE49-F238E27FC236}">
                <a16:creationId xmlns:a16="http://schemas.microsoft.com/office/drawing/2014/main" id="{B95D4777-127A-4E4A-90D9-341BAF586448}"/>
              </a:ext>
            </a:extLst>
          </p:cNvPr>
          <p:cNvSpPr>
            <a:spLocks noGrp="1"/>
          </p:cNvSpPr>
          <p:nvPr>
            <p:ph type="sldNum" sz="quarter" idx="12"/>
          </p:nvPr>
        </p:nvSpPr>
        <p:spPr/>
        <p:txBody>
          <a:bodyPr/>
          <a:lstStyle/>
          <a:p>
            <a:fld id="{59764920-0091-458A-B18C-DE96E50F5115}" type="slidenum">
              <a:rPr kumimoji="1" lang="ja-JP" altLang="en-US" smtClean="0"/>
              <a:t>8</a:t>
            </a:fld>
            <a:endParaRPr kumimoji="1" lang="ja-JP" altLang="en-US"/>
          </a:p>
        </p:txBody>
      </p:sp>
      <p:grpSp>
        <p:nvGrpSpPr>
          <p:cNvPr id="11" name="グループ化 10">
            <a:extLst>
              <a:ext uri="{FF2B5EF4-FFF2-40B4-BE49-F238E27FC236}">
                <a16:creationId xmlns:a16="http://schemas.microsoft.com/office/drawing/2014/main" id="{184F7A4F-71A9-4E2D-AF8A-1AB514677C6D}"/>
              </a:ext>
            </a:extLst>
          </p:cNvPr>
          <p:cNvGrpSpPr/>
          <p:nvPr/>
        </p:nvGrpSpPr>
        <p:grpSpPr>
          <a:xfrm>
            <a:off x="1143000" y="368492"/>
            <a:ext cx="7292169" cy="1118231"/>
            <a:chOff x="1143000" y="368492"/>
            <a:chExt cx="7292169" cy="1389427"/>
          </a:xfrm>
        </p:grpSpPr>
        <p:sp>
          <p:nvSpPr>
            <p:cNvPr id="12" name="テキスト ボックス 11">
              <a:extLst>
                <a:ext uri="{FF2B5EF4-FFF2-40B4-BE49-F238E27FC236}">
                  <a16:creationId xmlns:a16="http://schemas.microsoft.com/office/drawing/2014/main" id="{64C6454C-AACD-4F06-89D7-8DADE7986899}"/>
                </a:ext>
              </a:extLst>
            </p:cNvPr>
            <p:cNvSpPr txBox="1"/>
            <p:nvPr/>
          </p:nvSpPr>
          <p:spPr>
            <a:xfrm>
              <a:off x="1517954" y="775197"/>
              <a:ext cx="4801314" cy="646331"/>
            </a:xfrm>
            <a:prstGeom prst="rect">
              <a:avLst/>
            </a:prstGeom>
            <a:noFill/>
          </p:spPr>
          <p:txBody>
            <a:bodyPr wrap="none" rtlCol="0">
              <a:spAutoFit/>
            </a:bodyPr>
            <a:lstStyle/>
            <a:p>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ポートフォリオサイト</a:t>
              </a:r>
            </a:p>
          </p:txBody>
        </p:sp>
        <p:sp>
          <p:nvSpPr>
            <p:cNvPr id="13" name="テキスト ボックス 12">
              <a:extLst>
                <a:ext uri="{FF2B5EF4-FFF2-40B4-BE49-F238E27FC236}">
                  <a16:creationId xmlns:a16="http://schemas.microsoft.com/office/drawing/2014/main" id="{7EB2D7DE-6CFE-4BF8-8252-BD707ECBD58A}"/>
                </a:ext>
              </a:extLst>
            </p:cNvPr>
            <p:cNvSpPr txBox="1"/>
            <p:nvPr/>
          </p:nvSpPr>
          <p:spPr>
            <a:xfrm>
              <a:off x="1517954" y="1388585"/>
              <a:ext cx="6917215"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仕様言語</a:t>
              </a:r>
              <a:r>
                <a:rPr lang="en-US" altLang="ja-JP" dirty="0">
                  <a:solidFill>
                    <a:schemeClr val="tx1">
                      <a:lumMod val="75000"/>
                      <a:lumOff val="25000"/>
                    </a:schemeClr>
                  </a:solidFill>
                  <a:latin typeface="メイリオ"/>
                  <a:ea typeface="メイリオ"/>
                  <a:cs typeface="メイリオ"/>
                </a:rPr>
                <a:t>(JAVA</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HTML</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CSS</a:t>
              </a:r>
              <a:r>
                <a:rPr lang="ja-JP" altLang="en-US" dirty="0">
                  <a:solidFill>
                    <a:schemeClr val="tx1">
                      <a:lumMod val="75000"/>
                      <a:lumOff val="25000"/>
                    </a:schemeClr>
                  </a:solidFill>
                  <a:latin typeface="メイリオ"/>
                  <a:ea typeface="メイリオ"/>
                  <a:cs typeface="メイリオ"/>
                </a:rPr>
                <a:t>・</a:t>
              </a:r>
              <a:r>
                <a:rPr lang="en-US" altLang="ja-JP" dirty="0" err="1">
                  <a:solidFill>
                    <a:schemeClr val="tx1">
                      <a:lumMod val="75000"/>
                      <a:lumOff val="25000"/>
                    </a:schemeClr>
                  </a:solidFill>
                  <a:latin typeface="メイリオ"/>
                  <a:ea typeface="メイリオ"/>
                  <a:cs typeface="メイリオ"/>
                </a:rPr>
                <a:t>javaScript</a:t>
              </a:r>
              <a:r>
                <a:rPr lang="ja-JP" altLang="en-US" dirty="0">
                  <a:solidFill>
                    <a:schemeClr val="tx1">
                      <a:lumMod val="75000"/>
                      <a:lumOff val="25000"/>
                    </a:schemeClr>
                  </a:solidFill>
                  <a:latin typeface="メイリオ"/>
                  <a:ea typeface="メイリオ"/>
                  <a:cs typeface="メイリオ"/>
                </a:rPr>
                <a:t>・</a:t>
              </a:r>
              <a:r>
                <a:rPr lang="en-US" altLang="ja-JP" dirty="0" err="1">
                  <a:solidFill>
                    <a:schemeClr val="tx1">
                      <a:lumMod val="75000"/>
                      <a:lumOff val="25000"/>
                    </a:schemeClr>
                  </a:solidFill>
                  <a:latin typeface="メイリオ"/>
                  <a:ea typeface="メイリオ"/>
                  <a:cs typeface="メイリオ"/>
                </a:rPr>
                <a:t>postgresSQL</a:t>
              </a:r>
              <a:r>
                <a:rPr lang="en-US" altLang="ja-JP" dirty="0">
                  <a:solidFill>
                    <a:schemeClr val="tx1">
                      <a:lumMod val="75000"/>
                      <a:lumOff val="25000"/>
                    </a:schemeClr>
                  </a:solidFill>
                  <a:latin typeface="メイリオ"/>
                  <a:ea typeface="メイリオ"/>
                  <a:cs typeface="メイリオ"/>
                </a:rPr>
                <a:t>)〜</a:t>
              </a:r>
              <a:endParaRPr lang="ja-JP" altLang="en-US" dirty="0">
                <a:solidFill>
                  <a:schemeClr val="tx1">
                    <a:lumMod val="75000"/>
                    <a:lumOff val="25000"/>
                  </a:schemeClr>
                </a:solidFill>
                <a:latin typeface="メイリオ"/>
                <a:ea typeface="メイリオ"/>
                <a:cs typeface="メイリオ"/>
              </a:endParaRPr>
            </a:p>
          </p:txBody>
        </p:sp>
        <p:sp>
          <p:nvSpPr>
            <p:cNvPr id="15" name="テキスト ボックス 14">
              <a:extLst>
                <a:ext uri="{FF2B5EF4-FFF2-40B4-BE49-F238E27FC236}">
                  <a16:creationId xmlns:a16="http://schemas.microsoft.com/office/drawing/2014/main" id="{2858C35D-98EA-4BF8-A206-0845895A4585}"/>
                </a:ext>
              </a:extLst>
            </p:cNvPr>
            <p:cNvSpPr txBox="1"/>
            <p:nvPr/>
          </p:nvSpPr>
          <p:spPr>
            <a:xfrm>
              <a:off x="1517954" y="368492"/>
              <a:ext cx="3956532" cy="369332"/>
            </a:xfrm>
            <a:prstGeom prst="rect">
              <a:avLst/>
            </a:prstGeom>
            <a:noFill/>
          </p:spPr>
          <p:txBody>
            <a:bodyPr wrap="none" rtlCol="0">
              <a:spAutoFit/>
            </a:bodyPr>
            <a:lstStyle/>
            <a:p>
              <a:r>
                <a:rPr lang="ja-JP" altLang="en-US" dirty="0">
                  <a:solidFill>
                    <a:schemeClr val="tx1">
                      <a:lumMod val="75000"/>
                      <a:lumOff val="25000"/>
                    </a:schemeClr>
                  </a:solidFill>
                  <a:latin typeface="メイリオ"/>
                  <a:ea typeface="メイリオ"/>
                  <a:cs typeface="メイリオ"/>
                </a:rPr>
                <a:t>リカレントスクール福岡校 最終課題</a:t>
              </a:r>
            </a:p>
          </p:txBody>
        </p:sp>
        <p:sp>
          <p:nvSpPr>
            <p:cNvPr id="16" name="正方形/長方形 15">
              <a:extLst>
                <a:ext uri="{FF2B5EF4-FFF2-40B4-BE49-F238E27FC236}">
                  <a16:creationId xmlns:a16="http://schemas.microsoft.com/office/drawing/2014/main" id="{FF751CB6-BA2E-4072-9F4D-F826C2791DC7}"/>
                </a:ext>
              </a:extLst>
            </p:cNvPr>
            <p:cNvSpPr/>
            <p:nvPr/>
          </p:nvSpPr>
          <p:spPr>
            <a:xfrm>
              <a:off x="1143000" y="721830"/>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sp>
          <p:nvSpPr>
            <p:cNvPr id="17" name="正方形/長方形 16">
              <a:extLst>
                <a:ext uri="{FF2B5EF4-FFF2-40B4-BE49-F238E27FC236}">
                  <a16:creationId xmlns:a16="http://schemas.microsoft.com/office/drawing/2014/main" id="{25D673F2-5319-4923-8309-15C84FD81325}"/>
                </a:ext>
              </a:extLst>
            </p:cNvPr>
            <p:cNvSpPr/>
            <p:nvPr/>
          </p:nvSpPr>
          <p:spPr>
            <a:xfrm>
              <a:off x="114300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grpSp>
    </p:spTree>
    <p:extLst>
      <p:ext uri="{BB962C8B-B14F-4D97-AF65-F5344CB8AC3E}">
        <p14:creationId xmlns:p14="http://schemas.microsoft.com/office/powerpoint/2010/main" val="435230906"/>
      </p:ext>
    </p:extLst>
  </p:cSld>
  <p:clrMapOvr>
    <a:masterClrMapping/>
  </p:clrMapOvr>
  <mc:AlternateContent xmlns:mc="http://schemas.openxmlformats.org/markup-compatibility/2006" xmlns:p14="http://schemas.microsoft.com/office/powerpoint/2010/main">
    <mc:Choice Requires="p14">
      <p:transition spd="slow" p14:dur="2000" advTm="29018"/>
    </mc:Choice>
    <mc:Fallback xmlns="">
      <p:transition spd="slow" advTm="290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0"/>
                                        <p:tgtEl>
                                          <p:spTgt spid="9"/>
                                        </p:tgtEl>
                                      </p:cBhvr>
                                    </p:animEffect>
                                  </p:childTnLst>
                                </p:cTn>
                              </p:par>
                            </p:childTnLst>
                          </p:cTn>
                        </p:par>
                        <p:par>
                          <p:cTn id="8" fill="hold">
                            <p:stCondLst>
                              <p:cond delay="4000"/>
                            </p:stCondLst>
                            <p:childTnLst>
                              <p:par>
                                <p:cTn id="9" presetID="10" presetClass="entr" presetSubtype="0" fill="hold" nodeType="afterEffect">
                                  <p:stCondLst>
                                    <p:cond delay="300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2000"/>
                                        <p:tgtEl>
                                          <p:spTgt spid="5">
                                            <p:txEl>
                                              <p:pRg st="0" end="0"/>
                                            </p:txEl>
                                          </p:spTgt>
                                        </p:tgtEl>
                                      </p:cBhvr>
                                    </p:animEffect>
                                  </p:childTnLst>
                                </p:cTn>
                              </p:par>
                            </p:childTnLst>
                          </p:cTn>
                        </p:par>
                        <p:par>
                          <p:cTn id="12" fill="hold">
                            <p:stCondLst>
                              <p:cond delay="9000"/>
                            </p:stCondLst>
                            <p:childTnLst>
                              <p:par>
                                <p:cTn id="13" presetID="10" presetClass="entr" presetSubtype="0" fill="hold" nodeType="afterEffect">
                                  <p:stCondLst>
                                    <p:cond delay="10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000"/>
                                        <p:tgtEl>
                                          <p:spTgt spid="6">
                                            <p:txEl>
                                              <p:pRg st="0" end="0"/>
                                            </p:txEl>
                                          </p:spTgt>
                                        </p:tgtEl>
                                      </p:cBhvr>
                                    </p:animEffect>
                                  </p:childTnLst>
                                </p:cTn>
                              </p:par>
                            </p:childTnLst>
                          </p:cTn>
                        </p:par>
                        <p:par>
                          <p:cTn id="16" fill="hold">
                            <p:stCondLst>
                              <p:cond delay="12000"/>
                            </p:stCondLst>
                            <p:childTnLst>
                              <p:par>
                                <p:cTn id="17" presetID="10" presetClass="entr" presetSubtype="0" fill="hold" nodeType="afterEffect">
                                  <p:stCondLst>
                                    <p:cond delay="100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2000"/>
                                        <p:tgtEl>
                                          <p:spTgt spid="6">
                                            <p:txEl>
                                              <p:pRg st="1" end="1"/>
                                            </p:txEl>
                                          </p:spTgt>
                                        </p:tgtEl>
                                      </p:cBhvr>
                                    </p:animEffect>
                                  </p:childTnLst>
                                </p:cTn>
                              </p:par>
                            </p:childTnLst>
                          </p:cTn>
                        </p:par>
                        <p:par>
                          <p:cTn id="20" fill="hold">
                            <p:stCondLst>
                              <p:cond delay="15000"/>
                            </p:stCondLst>
                            <p:childTnLst>
                              <p:par>
                                <p:cTn id="21" presetID="10" presetClass="entr" presetSubtype="0" fill="hold" nodeType="afterEffect">
                                  <p:stCondLst>
                                    <p:cond delay="100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id="{37FE7397-6ADD-411D-BF65-6F0C96DDA6A8}"/>
              </a:ext>
            </a:extLst>
          </p:cNvPr>
          <p:cNvSpPr>
            <a:spLocks noGrp="1"/>
          </p:cNvSpPr>
          <p:nvPr>
            <p:ph idx="1"/>
          </p:nvPr>
        </p:nvSpPr>
        <p:spPr>
          <a:xfrm>
            <a:off x="497541" y="1801906"/>
            <a:ext cx="11308977" cy="4948518"/>
          </a:xfrm>
        </p:spPr>
        <p:txBody>
          <a:bodyPr>
            <a:normAutofit/>
          </a:bodyPr>
          <a:lstStyle/>
          <a:p>
            <a:pPr algn="l">
              <a:buFont typeface="+mj-lt"/>
              <a:buAutoNum type="arabicPeriod"/>
            </a:pPr>
            <a:r>
              <a:rPr lang="en-US" altLang="ja-JP" b="1" dirty="0">
                <a:solidFill>
                  <a:srgbClr val="C00000"/>
                </a:solidFill>
                <a:latin typeface="Söhne"/>
              </a:rPr>
              <a:t>HTML</a:t>
            </a:r>
            <a:r>
              <a:rPr lang="ja-JP" altLang="en-US" b="1" dirty="0">
                <a:solidFill>
                  <a:srgbClr val="C00000"/>
                </a:solidFill>
                <a:latin typeface="Söhne"/>
              </a:rPr>
              <a:t>や</a:t>
            </a:r>
            <a:r>
              <a:rPr lang="en-US" altLang="ja-JP" b="1" dirty="0" err="1">
                <a:solidFill>
                  <a:srgbClr val="C00000"/>
                </a:solidFill>
                <a:latin typeface="Söhne"/>
              </a:rPr>
              <a:t>Javascript</a:t>
            </a:r>
            <a:r>
              <a:rPr lang="ja-JP" altLang="en-US" b="1" dirty="0">
                <a:solidFill>
                  <a:srgbClr val="C00000"/>
                </a:solidFill>
                <a:latin typeface="Söhne"/>
              </a:rPr>
              <a:t>による動的な動き</a:t>
            </a:r>
            <a:endParaRPr lang="ja-JP" altLang="en-US" b="0" i="0" dirty="0">
              <a:solidFill>
                <a:srgbClr val="C00000"/>
              </a:solidFill>
              <a:effectLst/>
              <a:latin typeface="Söhne"/>
            </a:endParaRPr>
          </a:p>
          <a:p>
            <a:pPr marL="457200" lvl="1" indent="0">
              <a:buNone/>
            </a:pPr>
            <a:r>
              <a:rPr lang="ja-JP" altLang="en-US" dirty="0">
                <a:solidFill>
                  <a:srgbClr val="374151"/>
                </a:solidFill>
                <a:latin typeface="Söhne"/>
              </a:rPr>
              <a:t>ページ内移動や画像クリックによるページ移動を行う。</a:t>
            </a:r>
            <a:endParaRPr lang="ja-JP" altLang="en-US" b="0" i="0" dirty="0">
              <a:solidFill>
                <a:srgbClr val="374151"/>
              </a:solidFill>
              <a:effectLst/>
              <a:latin typeface="Söhne"/>
            </a:endParaRPr>
          </a:p>
          <a:p>
            <a:pPr algn="l">
              <a:buFont typeface="+mj-lt"/>
              <a:buAutoNum type="arabicPeriod"/>
            </a:pPr>
            <a:r>
              <a:rPr lang="ja-JP" altLang="en-US" b="1" dirty="0">
                <a:solidFill>
                  <a:srgbClr val="C00000"/>
                </a:solidFill>
                <a:latin typeface="Söhne"/>
              </a:rPr>
              <a:t>レスポンシブ対応を</a:t>
            </a:r>
            <a:r>
              <a:rPr lang="en-US" altLang="ja-JP" b="1" dirty="0">
                <a:solidFill>
                  <a:srgbClr val="C00000"/>
                </a:solidFill>
                <a:latin typeface="Söhne"/>
              </a:rPr>
              <a:t>3</a:t>
            </a:r>
            <a:r>
              <a:rPr lang="ja-JP" altLang="en-US" b="1" dirty="0">
                <a:solidFill>
                  <a:srgbClr val="C00000"/>
                </a:solidFill>
                <a:latin typeface="Söhne"/>
              </a:rPr>
              <a:t>段階で調整</a:t>
            </a:r>
            <a:endParaRPr lang="ja-JP" altLang="en-US" b="0" i="0" dirty="0">
              <a:solidFill>
                <a:srgbClr val="C00000"/>
              </a:solidFill>
              <a:effectLst/>
              <a:latin typeface="Söhne"/>
            </a:endParaRPr>
          </a:p>
          <a:p>
            <a:pPr marL="457200" lvl="1" indent="0" algn="l">
              <a:buNone/>
            </a:pPr>
            <a:r>
              <a:rPr lang="ja-JP" altLang="en-US" dirty="0">
                <a:solidFill>
                  <a:srgbClr val="374151"/>
                </a:solidFill>
                <a:latin typeface="Söhne"/>
              </a:rPr>
              <a:t>さまざまなタブレットに対応する為、</a:t>
            </a:r>
            <a:r>
              <a:rPr lang="en-US" altLang="ja-JP" dirty="0">
                <a:solidFill>
                  <a:srgbClr val="374151"/>
                </a:solidFill>
                <a:latin typeface="Söhne"/>
              </a:rPr>
              <a:t>866px</a:t>
            </a:r>
            <a:r>
              <a:rPr lang="ja-JP" altLang="en-US" dirty="0">
                <a:solidFill>
                  <a:srgbClr val="374151"/>
                </a:solidFill>
                <a:latin typeface="Söhne"/>
              </a:rPr>
              <a:t>以上の画面・</a:t>
            </a:r>
            <a:r>
              <a:rPr lang="en-US" altLang="ja-JP" dirty="0">
                <a:solidFill>
                  <a:srgbClr val="374151"/>
                </a:solidFill>
                <a:latin typeface="Söhne"/>
              </a:rPr>
              <a:t>865px</a:t>
            </a:r>
            <a:r>
              <a:rPr lang="ja-JP" altLang="en-US" dirty="0">
                <a:solidFill>
                  <a:srgbClr val="374151"/>
                </a:solidFill>
                <a:latin typeface="Söhne"/>
              </a:rPr>
              <a:t>以下の画面・</a:t>
            </a:r>
            <a:r>
              <a:rPr lang="en-US" altLang="ja-JP" dirty="0">
                <a:solidFill>
                  <a:srgbClr val="374151"/>
                </a:solidFill>
                <a:latin typeface="Söhne"/>
              </a:rPr>
              <a:t>600px</a:t>
            </a:r>
            <a:r>
              <a:rPr lang="ja-JP" altLang="en-US" dirty="0">
                <a:solidFill>
                  <a:srgbClr val="374151"/>
                </a:solidFill>
                <a:latin typeface="Söhne"/>
              </a:rPr>
              <a:t>以下の画面でレスポンシブに対応したレイアウトを作成。</a:t>
            </a:r>
            <a:endParaRPr lang="ja-JP" altLang="en-US" b="0" i="0" dirty="0">
              <a:solidFill>
                <a:srgbClr val="374151"/>
              </a:solidFill>
              <a:effectLst/>
              <a:latin typeface="Söhne"/>
            </a:endParaRPr>
          </a:p>
          <a:p>
            <a:pPr algn="l">
              <a:buFont typeface="+mj-lt"/>
              <a:buAutoNum type="arabicPeriod"/>
            </a:pPr>
            <a:r>
              <a:rPr lang="ja-JP" altLang="en-US" b="1" i="0" dirty="0">
                <a:solidFill>
                  <a:srgbClr val="C00000"/>
                </a:solidFill>
                <a:effectLst/>
                <a:latin typeface="Söhne"/>
              </a:rPr>
              <a:t> サイトの閲覧数の表示・閲覧数を</a:t>
            </a:r>
            <a:r>
              <a:rPr lang="en-US" altLang="ja-JP" b="1" i="0" dirty="0">
                <a:solidFill>
                  <a:srgbClr val="C00000"/>
                </a:solidFill>
                <a:effectLst/>
                <a:latin typeface="Söhne"/>
              </a:rPr>
              <a:t>java</a:t>
            </a:r>
            <a:r>
              <a:rPr lang="ja-JP" altLang="en-US" b="1" i="0" dirty="0">
                <a:solidFill>
                  <a:srgbClr val="C00000"/>
                </a:solidFill>
                <a:effectLst/>
                <a:latin typeface="Söhne"/>
              </a:rPr>
              <a:t>・</a:t>
            </a:r>
            <a:r>
              <a:rPr lang="en-US" altLang="ja-JP" b="1" i="0" dirty="0" err="1">
                <a:solidFill>
                  <a:srgbClr val="C00000"/>
                </a:solidFill>
                <a:effectLst/>
                <a:latin typeface="Söhne"/>
              </a:rPr>
              <a:t>postgresSQL</a:t>
            </a:r>
            <a:r>
              <a:rPr lang="ja-JP" altLang="en-US" b="1" i="0" dirty="0">
                <a:solidFill>
                  <a:srgbClr val="C00000"/>
                </a:solidFill>
                <a:effectLst/>
                <a:latin typeface="Söhne"/>
              </a:rPr>
              <a:t>で管理</a:t>
            </a:r>
            <a:endParaRPr lang="ja-JP" altLang="en-US" b="0" i="0" dirty="0">
              <a:solidFill>
                <a:srgbClr val="C00000"/>
              </a:solidFill>
              <a:effectLst/>
              <a:latin typeface="Söhne"/>
            </a:endParaRPr>
          </a:p>
          <a:p>
            <a:pPr marL="457200" lvl="1" indent="0" algn="l">
              <a:buNone/>
            </a:pPr>
            <a:r>
              <a:rPr lang="ja-JP" altLang="en-US" sz="2200" dirty="0">
                <a:solidFill>
                  <a:srgbClr val="374151"/>
                </a:solidFill>
                <a:latin typeface="Söhne"/>
              </a:rPr>
              <a:t>サイトの閲覧数の表示を行う事でサイトの活動を可視化。</a:t>
            </a:r>
            <a:endParaRPr lang="en-US" altLang="ja-JP" sz="2200" dirty="0">
              <a:solidFill>
                <a:srgbClr val="374151"/>
              </a:solidFill>
              <a:latin typeface="Söhne"/>
            </a:endParaRPr>
          </a:p>
          <a:p>
            <a:pPr marL="457200" lvl="1" indent="0" algn="l">
              <a:buNone/>
            </a:pPr>
            <a:r>
              <a:rPr lang="ja-JP" altLang="en-US" sz="2200" b="0" i="0" dirty="0">
                <a:solidFill>
                  <a:srgbClr val="374151"/>
                </a:solidFill>
                <a:effectLst/>
                <a:latin typeface="Söhne"/>
              </a:rPr>
              <a:t>また、閲覧数を</a:t>
            </a:r>
            <a:r>
              <a:rPr lang="en-US" altLang="ja-JP" sz="2200" b="0" i="0" dirty="0" err="1">
                <a:solidFill>
                  <a:srgbClr val="374151"/>
                </a:solidFill>
                <a:effectLst/>
                <a:latin typeface="Söhne"/>
              </a:rPr>
              <a:t>postgresSQL</a:t>
            </a:r>
            <a:r>
              <a:rPr lang="ja-JP" altLang="en-US" sz="2200" b="0" i="0" dirty="0">
                <a:solidFill>
                  <a:srgbClr val="374151"/>
                </a:solidFill>
                <a:effectLst/>
                <a:latin typeface="Söhne"/>
              </a:rPr>
              <a:t>で管理する事が可能になる。</a:t>
            </a:r>
          </a:p>
        </p:txBody>
      </p:sp>
      <p:sp>
        <p:nvSpPr>
          <p:cNvPr id="3" name="スライド番号プレースホルダー 2">
            <a:extLst>
              <a:ext uri="{FF2B5EF4-FFF2-40B4-BE49-F238E27FC236}">
                <a16:creationId xmlns:a16="http://schemas.microsoft.com/office/drawing/2014/main" id="{2ECAFB44-EC10-4D73-A150-CA446AC95332}"/>
              </a:ext>
            </a:extLst>
          </p:cNvPr>
          <p:cNvSpPr>
            <a:spLocks noGrp="1"/>
          </p:cNvSpPr>
          <p:nvPr>
            <p:ph type="sldNum" sz="quarter" idx="12"/>
          </p:nvPr>
        </p:nvSpPr>
        <p:spPr/>
        <p:txBody>
          <a:bodyPr/>
          <a:lstStyle/>
          <a:p>
            <a:fld id="{59764920-0091-458A-B18C-DE96E50F5115}" type="slidenum">
              <a:rPr kumimoji="1" lang="ja-JP" altLang="en-US" smtClean="0"/>
              <a:t>9</a:t>
            </a:fld>
            <a:endParaRPr kumimoji="1" lang="ja-JP" altLang="en-US"/>
          </a:p>
        </p:txBody>
      </p:sp>
      <p:grpSp>
        <p:nvGrpSpPr>
          <p:cNvPr id="9" name="グループ化 8">
            <a:extLst>
              <a:ext uri="{FF2B5EF4-FFF2-40B4-BE49-F238E27FC236}">
                <a16:creationId xmlns:a16="http://schemas.microsoft.com/office/drawing/2014/main" id="{152F9325-AD6C-4D3A-B0F9-C8BAD351716E}"/>
              </a:ext>
            </a:extLst>
          </p:cNvPr>
          <p:cNvGrpSpPr/>
          <p:nvPr/>
        </p:nvGrpSpPr>
        <p:grpSpPr>
          <a:xfrm>
            <a:off x="1143000" y="368492"/>
            <a:ext cx="7292169" cy="1099361"/>
            <a:chOff x="1143000" y="368492"/>
            <a:chExt cx="7292169" cy="1389427"/>
          </a:xfrm>
        </p:grpSpPr>
        <p:sp>
          <p:nvSpPr>
            <p:cNvPr id="10" name="テキスト ボックス 9">
              <a:extLst>
                <a:ext uri="{FF2B5EF4-FFF2-40B4-BE49-F238E27FC236}">
                  <a16:creationId xmlns:a16="http://schemas.microsoft.com/office/drawing/2014/main" id="{A22830DA-771B-4C42-AB12-CE767FB88760}"/>
                </a:ext>
              </a:extLst>
            </p:cNvPr>
            <p:cNvSpPr txBox="1"/>
            <p:nvPr/>
          </p:nvSpPr>
          <p:spPr>
            <a:xfrm>
              <a:off x="1517954" y="775197"/>
              <a:ext cx="4801314" cy="646331"/>
            </a:xfrm>
            <a:prstGeom prst="rect">
              <a:avLst/>
            </a:prstGeom>
            <a:noFill/>
          </p:spPr>
          <p:txBody>
            <a:bodyPr wrap="none" rtlCol="0">
              <a:spAutoFit/>
            </a:bodyPr>
            <a:lstStyle/>
            <a:p>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ポートフォリオサイト</a:t>
              </a:r>
            </a:p>
          </p:txBody>
        </p:sp>
        <p:sp>
          <p:nvSpPr>
            <p:cNvPr id="11" name="テキスト ボックス 10">
              <a:extLst>
                <a:ext uri="{FF2B5EF4-FFF2-40B4-BE49-F238E27FC236}">
                  <a16:creationId xmlns:a16="http://schemas.microsoft.com/office/drawing/2014/main" id="{79240F04-96DF-4163-9D6D-9CD163D1A3C9}"/>
                </a:ext>
              </a:extLst>
            </p:cNvPr>
            <p:cNvSpPr txBox="1"/>
            <p:nvPr/>
          </p:nvSpPr>
          <p:spPr>
            <a:xfrm>
              <a:off x="1517954" y="1388585"/>
              <a:ext cx="6917215"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仕様言語</a:t>
              </a:r>
              <a:r>
                <a:rPr lang="en-US" altLang="ja-JP" dirty="0">
                  <a:solidFill>
                    <a:schemeClr val="tx1">
                      <a:lumMod val="75000"/>
                      <a:lumOff val="25000"/>
                    </a:schemeClr>
                  </a:solidFill>
                  <a:latin typeface="メイリオ"/>
                  <a:ea typeface="メイリオ"/>
                  <a:cs typeface="メイリオ"/>
                </a:rPr>
                <a:t>(JAVA</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HTML</a:t>
              </a:r>
              <a:r>
                <a:rPr lang="ja-JP" altLang="en-US" dirty="0">
                  <a:solidFill>
                    <a:schemeClr val="tx1">
                      <a:lumMod val="75000"/>
                      <a:lumOff val="25000"/>
                    </a:schemeClr>
                  </a:solidFill>
                  <a:latin typeface="メイリオ"/>
                  <a:ea typeface="メイリオ"/>
                  <a:cs typeface="メイリオ"/>
                </a:rPr>
                <a:t>・</a:t>
              </a:r>
              <a:r>
                <a:rPr lang="en-US" altLang="ja-JP" dirty="0">
                  <a:solidFill>
                    <a:schemeClr val="tx1">
                      <a:lumMod val="75000"/>
                      <a:lumOff val="25000"/>
                    </a:schemeClr>
                  </a:solidFill>
                  <a:latin typeface="メイリオ"/>
                  <a:ea typeface="メイリオ"/>
                  <a:cs typeface="メイリオ"/>
                </a:rPr>
                <a:t>CSS</a:t>
              </a:r>
              <a:r>
                <a:rPr lang="ja-JP" altLang="en-US" dirty="0">
                  <a:solidFill>
                    <a:schemeClr val="tx1">
                      <a:lumMod val="75000"/>
                      <a:lumOff val="25000"/>
                    </a:schemeClr>
                  </a:solidFill>
                  <a:latin typeface="メイリオ"/>
                  <a:ea typeface="メイリオ"/>
                  <a:cs typeface="メイリオ"/>
                </a:rPr>
                <a:t>・</a:t>
              </a:r>
              <a:r>
                <a:rPr lang="en-US" altLang="ja-JP" dirty="0" err="1">
                  <a:solidFill>
                    <a:schemeClr val="tx1">
                      <a:lumMod val="75000"/>
                      <a:lumOff val="25000"/>
                    </a:schemeClr>
                  </a:solidFill>
                  <a:latin typeface="メイリオ"/>
                  <a:ea typeface="メイリオ"/>
                  <a:cs typeface="メイリオ"/>
                </a:rPr>
                <a:t>javaScript</a:t>
              </a:r>
              <a:r>
                <a:rPr lang="ja-JP" altLang="en-US" dirty="0">
                  <a:solidFill>
                    <a:schemeClr val="tx1">
                      <a:lumMod val="75000"/>
                      <a:lumOff val="25000"/>
                    </a:schemeClr>
                  </a:solidFill>
                  <a:latin typeface="メイリオ"/>
                  <a:ea typeface="メイリオ"/>
                  <a:cs typeface="メイリオ"/>
                </a:rPr>
                <a:t>・</a:t>
              </a:r>
              <a:r>
                <a:rPr lang="en-US" altLang="ja-JP" dirty="0" err="1">
                  <a:solidFill>
                    <a:schemeClr val="tx1">
                      <a:lumMod val="75000"/>
                      <a:lumOff val="25000"/>
                    </a:schemeClr>
                  </a:solidFill>
                  <a:latin typeface="メイリオ"/>
                  <a:ea typeface="メイリオ"/>
                  <a:cs typeface="メイリオ"/>
                </a:rPr>
                <a:t>postgresSQL</a:t>
              </a:r>
              <a:r>
                <a:rPr lang="en-US" altLang="ja-JP" dirty="0">
                  <a:solidFill>
                    <a:schemeClr val="tx1">
                      <a:lumMod val="75000"/>
                      <a:lumOff val="25000"/>
                    </a:schemeClr>
                  </a:solidFill>
                  <a:latin typeface="メイリオ"/>
                  <a:ea typeface="メイリオ"/>
                  <a:cs typeface="メイリオ"/>
                </a:rPr>
                <a:t>)〜</a:t>
              </a:r>
              <a:endParaRPr lang="ja-JP" altLang="en-US"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4A275718-5E67-413A-8BBC-9B1B809A29F3}"/>
                </a:ext>
              </a:extLst>
            </p:cNvPr>
            <p:cNvSpPr txBox="1"/>
            <p:nvPr/>
          </p:nvSpPr>
          <p:spPr>
            <a:xfrm>
              <a:off x="1517954" y="368492"/>
              <a:ext cx="3956532" cy="369332"/>
            </a:xfrm>
            <a:prstGeom prst="rect">
              <a:avLst/>
            </a:prstGeom>
            <a:noFill/>
          </p:spPr>
          <p:txBody>
            <a:bodyPr wrap="none" rtlCol="0">
              <a:spAutoFit/>
            </a:bodyPr>
            <a:lstStyle/>
            <a:p>
              <a:r>
                <a:rPr lang="ja-JP" altLang="en-US" dirty="0">
                  <a:solidFill>
                    <a:schemeClr val="tx1">
                      <a:lumMod val="75000"/>
                      <a:lumOff val="25000"/>
                    </a:schemeClr>
                  </a:solidFill>
                  <a:latin typeface="メイリオ"/>
                  <a:ea typeface="メイリオ"/>
                  <a:cs typeface="メイリオ"/>
                </a:rPr>
                <a:t>リカレントスクール福岡校 最終課題</a:t>
              </a:r>
            </a:p>
          </p:txBody>
        </p:sp>
        <p:sp>
          <p:nvSpPr>
            <p:cNvPr id="13" name="正方形/長方形 12">
              <a:extLst>
                <a:ext uri="{FF2B5EF4-FFF2-40B4-BE49-F238E27FC236}">
                  <a16:creationId xmlns:a16="http://schemas.microsoft.com/office/drawing/2014/main" id="{A5450E02-57E9-47AA-B1C3-CB58E0D70114}"/>
                </a:ext>
              </a:extLst>
            </p:cNvPr>
            <p:cNvSpPr/>
            <p:nvPr/>
          </p:nvSpPr>
          <p:spPr>
            <a:xfrm>
              <a:off x="1143000" y="721830"/>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sp>
          <p:nvSpPr>
            <p:cNvPr id="14" name="正方形/長方形 13">
              <a:extLst>
                <a:ext uri="{FF2B5EF4-FFF2-40B4-BE49-F238E27FC236}">
                  <a16:creationId xmlns:a16="http://schemas.microsoft.com/office/drawing/2014/main" id="{DDA650FE-4A98-4043-A1F4-72BAE92742BB}"/>
                </a:ext>
              </a:extLst>
            </p:cNvPr>
            <p:cNvSpPr/>
            <p:nvPr/>
          </p:nvSpPr>
          <p:spPr>
            <a:xfrm>
              <a:off x="114300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p>
          </p:txBody>
        </p:sp>
      </p:grpSp>
    </p:spTree>
    <p:extLst>
      <p:ext uri="{BB962C8B-B14F-4D97-AF65-F5344CB8AC3E}">
        <p14:creationId xmlns:p14="http://schemas.microsoft.com/office/powerpoint/2010/main" val="3691668080"/>
      </p:ext>
    </p:extLst>
  </p:cSld>
  <p:clrMapOvr>
    <a:masterClrMapping/>
  </p:clrMapOvr>
  <mc:AlternateContent xmlns:mc="http://schemas.openxmlformats.org/markup-compatibility/2006" xmlns:p14="http://schemas.microsoft.com/office/powerpoint/2010/main">
    <mc:Choice Requires="p14">
      <p:transition spd="slow" p14:dur="2000" advTm="28069"/>
    </mc:Choice>
    <mc:Fallback xmlns="">
      <p:transition spd="slow" advTm="280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100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6000"/>
                            </p:stCondLst>
                            <p:childTnLst>
                              <p:par>
                                <p:cTn id="13" presetID="10" presetClass="entr" presetSubtype="0" fill="hold" nodeType="afterEffect">
                                  <p:stCondLst>
                                    <p:cond delay="100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9000"/>
                            </p:stCondLst>
                            <p:childTnLst>
                              <p:par>
                                <p:cTn id="17" presetID="10" presetClass="entr" presetSubtype="0" fill="hold" nodeType="afterEffect">
                                  <p:stCondLst>
                                    <p:cond delay="100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12000"/>
                            </p:stCondLst>
                            <p:childTnLst>
                              <p:par>
                                <p:cTn id="21" presetID="10" presetClass="entr" presetSubtype="0" fill="hold" nodeType="afterEffect">
                                  <p:stCondLst>
                                    <p:cond delay="100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5000"/>
                            </p:stCondLst>
                            <p:childTnLst>
                              <p:par>
                                <p:cTn id="25" presetID="10" presetClass="entr" presetSubtype="0" fill="hold" nodeType="afterEffect">
                                  <p:stCondLst>
                                    <p:cond delay="100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par>
                          <p:cTn id="28" fill="hold">
                            <p:stCondLst>
                              <p:cond delay="18000"/>
                            </p:stCondLst>
                            <p:childTnLst>
                              <p:par>
                                <p:cTn id="29" presetID="10" presetClass="entr" presetSubtype="0" fill="hold" nodeType="afterEffect">
                                  <p:stCondLst>
                                    <p:cond delay="100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
</p:tagLst>
</file>

<file path=ppt/tags/tag2.xml><?xml version="1.0" encoding="utf-8"?>
<p:tagLst xmlns:a="http://schemas.openxmlformats.org/drawingml/2006/main" xmlns:r="http://schemas.openxmlformats.org/officeDocument/2006/relationships" xmlns:p="http://schemas.openxmlformats.org/presentationml/2006/main">
  <p:tag name="TIMING" val="|11.3|10.4|8.8"/>
</p:tagLst>
</file>

<file path=ppt/tags/tag3.xml><?xml version="1.0" encoding="utf-8"?>
<p:tagLst xmlns:a="http://schemas.openxmlformats.org/drawingml/2006/main" xmlns:r="http://schemas.openxmlformats.org/officeDocument/2006/relationships" xmlns:p="http://schemas.openxmlformats.org/presentationml/2006/main">
  <p:tag name="TIMING" val="|7.9|6.7|7"/>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1733</Words>
  <Application>Microsoft Office PowerPoint</Application>
  <PresentationFormat>ワイド画面</PresentationFormat>
  <Paragraphs>108</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Söhne</vt:lpstr>
      <vt:lpstr>メイリオ</vt:lpstr>
      <vt:lpstr>メイリオ</vt:lpstr>
      <vt:lpstr>游ゴシック</vt:lpstr>
      <vt:lpstr>游ゴシック Light</vt:lpstr>
      <vt:lpstr>Arial</vt:lpstr>
      <vt:lpstr>Office テーマ</vt:lpstr>
      <vt:lpstr>7D訓練校最終課題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7D訓練校最終課題</dc:title>
  <dc:creator>7d06</dc:creator>
  <cp:lastModifiedBy>7d06</cp:lastModifiedBy>
  <cp:revision>98</cp:revision>
  <dcterms:created xsi:type="dcterms:W3CDTF">2024-02-05T01:02:12Z</dcterms:created>
  <dcterms:modified xsi:type="dcterms:W3CDTF">2024-02-06T08:15:58Z</dcterms:modified>
</cp:coreProperties>
</file>