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6" r:id="rId2"/>
    <p:sldId id="285" r:id="rId3"/>
    <p:sldId id="308" r:id="rId4"/>
    <p:sldId id="286" r:id="rId5"/>
    <p:sldId id="287" r:id="rId6"/>
    <p:sldId id="288" r:id="rId7"/>
    <p:sldId id="309" r:id="rId8"/>
    <p:sldId id="289" r:id="rId9"/>
    <p:sldId id="256"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2" d="100"/>
          <a:sy n="82" d="100"/>
        </p:scale>
        <p:origin x="6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ssam Fawaz" userId="4449442be24a0540" providerId="LiveId" clId="{DEA0EC18-495C-40CF-A10A-1FEAB063F2E6}"/>
    <pc:docChg chg="custSel modSld">
      <pc:chgData name="Wissam Fawaz" userId="4449442be24a0540" providerId="LiveId" clId="{DEA0EC18-495C-40CF-A10A-1FEAB063F2E6}" dt="2024-12-29T21:49:58.817" v="127" actId="14100"/>
      <pc:docMkLst>
        <pc:docMk/>
      </pc:docMkLst>
      <pc:sldChg chg="modSp">
        <pc:chgData name="Wissam Fawaz" userId="4449442be24a0540" providerId="LiveId" clId="{DEA0EC18-495C-40CF-A10A-1FEAB063F2E6}" dt="2024-12-29T21:36:34.661" v="2" actId="20577"/>
        <pc:sldMkLst>
          <pc:docMk/>
          <pc:sldMk cId="0" sldId="287"/>
        </pc:sldMkLst>
        <pc:spChg chg="mod">
          <ac:chgData name="Wissam Fawaz" userId="4449442be24a0540" providerId="LiveId" clId="{DEA0EC18-495C-40CF-A10A-1FEAB063F2E6}" dt="2024-12-29T21:36:34.661" v="2" actId="20577"/>
          <ac:spMkLst>
            <pc:docMk/>
            <pc:sldMk cId="0" sldId="287"/>
            <ac:spMk id="5" creationId="{00000000-0000-0000-0000-000000000000}"/>
          </ac:spMkLst>
        </pc:spChg>
      </pc:sldChg>
      <pc:sldChg chg="modSp">
        <pc:chgData name="Wissam Fawaz" userId="4449442be24a0540" providerId="LiveId" clId="{DEA0EC18-495C-40CF-A10A-1FEAB063F2E6}" dt="2024-12-29T21:37:40.851" v="6" actId="20577"/>
        <pc:sldMkLst>
          <pc:docMk/>
          <pc:sldMk cId="0" sldId="288"/>
        </pc:sldMkLst>
        <pc:spChg chg="mod">
          <ac:chgData name="Wissam Fawaz" userId="4449442be24a0540" providerId="LiveId" clId="{DEA0EC18-495C-40CF-A10A-1FEAB063F2E6}" dt="2024-12-29T21:37:40.851" v="6" actId="20577"/>
          <ac:spMkLst>
            <pc:docMk/>
            <pc:sldMk cId="0" sldId="288"/>
            <ac:spMk id="4" creationId="{00000000-0000-0000-0000-000000000000}"/>
          </ac:spMkLst>
        </pc:spChg>
      </pc:sldChg>
      <pc:sldChg chg="modSp">
        <pc:chgData name="Wissam Fawaz" userId="4449442be24a0540" providerId="LiveId" clId="{DEA0EC18-495C-40CF-A10A-1FEAB063F2E6}" dt="2024-12-29T21:49:58.817" v="127" actId="14100"/>
        <pc:sldMkLst>
          <pc:docMk/>
          <pc:sldMk cId="0" sldId="289"/>
        </pc:sldMkLst>
        <pc:spChg chg="mod">
          <ac:chgData name="Wissam Fawaz" userId="4449442be24a0540" providerId="LiveId" clId="{DEA0EC18-495C-40CF-A10A-1FEAB063F2E6}" dt="2024-12-29T21:49:58.817" v="127" actId="14100"/>
          <ac:spMkLst>
            <pc:docMk/>
            <pc:sldMk cId="0" sldId="289"/>
            <ac:spMk id="2" creationId="{00000000-0000-0000-0000-000000000000}"/>
          </ac:spMkLst>
        </pc:spChg>
        <pc:spChg chg="mod">
          <ac:chgData name="Wissam Fawaz" userId="4449442be24a0540" providerId="LiveId" clId="{DEA0EC18-495C-40CF-A10A-1FEAB063F2E6}" dt="2024-12-29T21:49:36.211" v="123" actId="21"/>
          <ac:spMkLst>
            <pc:docMk/>
            <pc:sldMk cId="0" sldId="289"/>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818DD-B1CC-4770-9D99-6E8C6F70029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818DD-B1CC-4770-9D99-6E8C6F70029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818DD-B1CC-4770-9D99-6E8C6F70029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818DD-B1CC-4770-9D99-6E8C6F70029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0818DD-B1CC-4770-9D99-6E8C6F700296}"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0818DD-B1CC-4770-9D99-6E8C6F70029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0818DD-B1CC-4770-9D99-6E8C6F700296}" type="datetimeFigureOut">
              <a:rPr lang="en-US" smtClean="0"/>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0818DD-B1CC-4770-9D99-6E8C6F700296}" type="datetimeFigureOut">
              <a:rPr lang="en-US" smtClean="0"/>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818DD-B1CC-4770-9D99-6E8C6F700296}" type="datetimeFigureOut">
              <a:rPr lang="en-US" smtClean="0"/>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0818DD-B1CC-4770-9D99-6E8C6F70029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0818DD-B1CC-4770-9D99-6E8C6F700296}" type="datetimeFigureOut">
              <a:rPr lang="en-US" smtClean="0"/>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EDC38-E3F0-4629-9D35-BF1F9A948A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818DD-B1CC-4770-9D99-6E8C6F700296}" type="datetimeFigureOut">
              <a:rPr lang="en-US" smtClean="0"/>
              <a:t>12/30/2024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EDC38-E3F0-4629-9D35-BF1F9A948A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new_logo-removebg-preview"/>
          <p:cNvPicPr>
            <a:picLocks noChangeAspect="1"/>
          </p:cNvPicPr>
          <p:nvPr/>
        </p:nvPicPr>
        <p:blipFill>
          <a:blip r:embed="rId3"/>
          <a:stretch>
            <a:fillRect/>
          </a:stretch>
        </p:blipFill>
        <p:spPr>
          <a:xfrm rot="21360000">
            <a:off x="7353935" y="2240280"/>
            <a:ext cx="5029835" cy="2834640"/>
          </a:xfrm>
          <a:prstGeom prst="rect">
            <a:avLst/>
          </a:prstGeom>
          <a:effectLst>
            <a:outerShdw blurRad="50800" dist="38100" dir="2700000" algn="tl" rotWithShape="0">
              <a:prstClr val="black">
                <a:alpha val="40000"/>
              </a:prstClr>
            </a:outerShdw>
          </a:effectLst>
        </p:spPr>
      </p:pic>
      <p:sp>
        <p:nvSpPr>
          <p:cNvPr id="4" name="Text Box 3"/>
          <p:cNvSpPr txBox="1"/>
          <p:nvPr/>
        </p:nvSpPr>
        <p:spPr>
          <a:xfrm>
            <a:off x="0" y="323215"/>
            <a:ext cx="11830050" cy="742315"/>
          </a:xfrm>
          <a:prstGeom prst="rect">
            <a:avLst/>
          </a:prstGeom>
          <a:noFill/>
        </p:spPr>
        <p:txBody>
          <a:bodyPr wrap="square" rtlCol="0">
            <a:noAutofit/>
          </a:bodyPr>
          <a:lstStyle/>
          <a:p>
            <a:pPr algn="l"/>
            <a:r>
              <a:rPr lang="en-US" sz="2800" b="1" u="sng">
                <a:solidFill>
                  <a:schemeClr val="tx1"/>
                </a:solidFill>
                <a:effectLst>
                  <a:outerShdw blurRad="38100" dist="38100" dir="2700000" algn="tl">
                    <a:srgbClr val="000000">
                      <a:alpha val="43137"/>
                    </a:srgbClr>
                  </a:outerShdw>
                </a:effectLst>
                <a:uFillTx/>
              </a:rPr>
              <a:t>Group Project-1:</a:t>
            </a:r>
            <a:r>
              <a:rPr lang="en-US" sz="2800" b="1">
                <a:solidFill>
                  <a:schemeClr val="tx1"/>
                </a:solidFill>
                <a:effectLst>
                  <a:outerShdw blurRad="38100" dist="38100" dir="2700000" algn="tl">
                    <a:srgbClr val="000000">
                      <a:alpha val="43137"/>
                    </a:srgbClr>
                  </a:outerShdw>
                </a:effectLst>
                <a:uFillTx/>
              </a:rPr>
              <a:t> </a:t>
            </a:r>
            <a:r>
              <a:rPr lang="en-US" sz="2800" b="1" u="sng">
                <a:solidFill>
                  <a:schemeClr val="tx1"/>
                </a:solidFill>
                <a:effectLst>
                  <a:outerShdw blurRad="38100" dist="38100" dir="2700000" algn="tl">
                    <a:srgbClr val="000000">
                      <a:alpha val="43137"/>
                    </a:srgbClr>
                  </a:outerShdw>
                </a:effectLst>
                <a:uFillTx/>
              </a:rPr>
              <a:t>Numeric System Converter - (NSC)</a:t>
            </a:r>
            <a:endParaRPr lang="en-US" sz="2800">
              <a:effectLst>
                <a:outerShdw blurRad="38100" dist="38100" dir="2700000" algn="tl">
                  <a:srgbClr val="000000">
                    <a:alpha val="43137"/>
                  </a:srgbClr>
                </a:outerShdw>
              </a:effectLst>
            </a:endParaRPr>
          </a:p>
          <a:p>
            <a:pPr algn="ctr"/>
            <a:endParaRPr lang="en-US" sz="2800" b="1" i="1">
              <a:solidFill>
                <a:schemeClr val="tx1"/>
              </a:solidFill>
              <a:effectLst>
                <a:outerShdw blurRad="38100" dist="38100" dir="2700000" algn="tl">
                  <a:srgbClr val="000000">
                    <a:alpha val="43137"/>
                  </a:srgbClr>
                </a:outerShdw>
              </a:effectLst>
              <a:uFillTx/>
            </a:endParaRPr>
          </a:p>
          <a:p>
            <a:pPr algn="ctr"/>
            <a:endParaRPr lang="en-US" sz="2800" b="1" u="sng">
              <a:solidFill>
                <a:schemeClr val="tx1"/>
              </a:solidFill>
              <a:uFillTx/>
            </a:endParaRPr>
          </a:p>
          <a:p>
            <a:pPr algn="ctr"/>
            <a:endParaRPr lang="en-US" sz="2800" b="1">
              <a:ln w="15875"/>
              <a:solidFill>
                <a:schemeClr val="tx1"/>
              </a:solidFill>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endParaRPr>
          </a:p>
        </p:txBody>
      </p:sp>
      <p:graphicFrame>
        <p:nvGraphicFramePr>
          <p:cNvPr id="9" name="Table 8"/>
          <p:cNvGraphicFramePr/>
          <p:nvPr>
            <p:custDataLst>
              <p:tags r:id="rId1"/>
            </p:custDataLst>
          </p:nvPr>
        </p:nvGraphicFramePr>
        <p:xfrm>
          <a:off x="127000" y="3001010"/>
          <a:ext cx="5610225" cy="3200400"/>
        </p:xfrm>
        <a:graphic>
          <a:graphicData uri="http://schemas.openxmlformats.org/drawingml/2006/table">
            <a:tbl>
              <a:tblPr firstRow="1" bandRow="1">
                <a:tableStyleId>{5C22544A-7EE6-4342-B048-85BDC9FD1C3A}</a:tableStyleId>
              </a:tblPr>
              <a:tblGrid>
                <a:gridCol w="3650615">
                  <a:extLst>
                    <a:ext uri="{9D8B030D-6E8A-4147-A177-3AD203B41FA5}">
                      <a16:colId xmlns:a16="http://schemas.microsoft.com/office/drawing/2014/main" val="20000"/>
                    </a:ext>
                  </a:extLst>
                </a:gridCol>
                <a:gridCol w="1959610">
                  <a:extLst>
                    <a:ext uri="{9D8B030D-6E8A-4147-A177-3AD203B41FA5}">
                      <a16:colId xmlns:a16="http://schemas.microsoft.com/office/drawing/2014/main" val="20001"/>
                    </a:ext>
                  </a:extLst>
                </a:gridCol>
              </a:tblGrid>
              <a:tr h="365760">
                <a:tc>
                  <a:txBody>
                    <a:bodyPr/>
                    <a:lstStyle/>
                    <a:p>
                      <a:pPr>
                        <a:buNone/>
                      </a:pPr>
                      <a:r>
                        <a:rPr lang="en-US" sz="1800" i="1">
                          <a:solidFill>
                            <a:schemeClr val="tx1"/>
                          </a:solidFill>
                          <a:effectLst>
                            <a:outerShdw blurRad="38100" dist="38100" dir="2700000" algn="tl">
                              <a:srgbClr val="000000">
                                <a:alpha val="43137"/>
                              </a:srgbClr>
                            </a:outerShdw>
                          </a:effectLst>
                          <a:sym typeface="+mn-ea"/>
                        </a:rPr>
                        <a:t>   </a:t>
                      </a:r>
                      <a:r>
                        <a:rPr lang="en-US" sz="1800" i="1" u="sng">
                          <a:solidFill>
                            <a:schemeClr val="tx1"/>
                          </a:solidFill>
                          <a:effectLst>
                            <a:outerShdw blurRad="38100" dist="38100" dir="2700000" algn="tl">
                              <a:srgbClr val="000000">
                                <a:alpha val="43137"/>
                              </a:srgbClr>
                            </a:outerShdw>
                          </a:effectLst>
                          <a:sym typeface="+mn-ea"/>
                        </a:rPr>
                        <a:t>group members</a:t>
                      </a:r>
                    </a:p>
                  </a:txBody>
                  <a:tcPr>
                    <a:solidFill>
                      <a:schemeClr val="bg1"/>
                    </a:solidFill>
                  </a:tcPr>
                </a:tc>
                <a:tc>
                  <a:txBody>
                    <a:bodyPr/>
                    <a:lstStyle/>
                    <a:p>
                      <a:pPr algn="ctr">
                        <a:buNone/>
                      </a:pPr>
                      <a:r>
                        <a:rPr lang="en-US" b="1" i="1">
                          <a:solidFill>
                            <a:schemeClr val="tx1"/>
                          </a:solidFill>
                        </a:rPr>
                        <a:t>     </a:t>
                      </a:r>
                      <a:r>
                        <a:rPr lang="en-US" b="1" i="1" u="sng">
                          <a:solidFill>
                            <a:schemeClr val="tx1"/>
                          </a:solidFill>
                          <a:effectLst>
                            <a:outerShdw blurRad="38100" dist="38100" dir="2700000" algn="tl">
                              <a:srgbClr val="000000">
                                <a:alpha val="43137"/>
                              </a:srgbClr>
                            </a:outerShdw>
                          </a:effectLst>
                        </a:rPr>
                        <a:t>group ID</a:t>
                      </a:r>
                    </a:p>
                  </a:txBody>
                  <a:tcPr>
                    <a:solidFill>
                      <a:schemeClr val="bg1"/>
                    </a:solidFill>
                  </a:tcPr>
                </a:tc>
                <a:extLst>
                  <a:ext uri="{0D108BD9-81ED-4DB2-BD59-A6C34878D82A}">
                    <a16:rowId xmlns:a16="http://schemas.microsoft.com/office/drawing/2014/main" val="10000"/>
                  </a:ext>
                </a:extLst>
              </a:tr>
              <a:tr h="365760">
                <a:tc>
                  <a:txBody>
                    <a:bodyPr/>
                    <a:lstStyle/>
                    <a:p>
                      <a:pPr marL="285750" indent="-285750">
                        <a:buFont typeface="Arial" panose="020B0604020202020204" pitchFamily="34" charset="0"/>
                        <a:buChar char="•"/>
                      </a:pPr>
                      <a:r>
                        <a:rPr lang="en-US" sz="1800" i="1">
                          <a:effectLst>
                            <a:outerShdw blurRad="38100" dist="38100" dir="2700000" algn="tl">
                              <a:srgbClr val="000000">
                                <a:alpha val="43137"/>
                              </a:srgbClr>
                            </a:outerShdw>
                          </a:effectLst>
                          <a:sym typeface="+mn-ea"/>
                        </a:rPr>
                        <a:t>Sidi Mohammed Chirani      </a:t>
                      </a:r>
                      <a:endParaRPr lang="en-US"/>
                    </a:p>
                  </a:txBody>
                  <a:tcPr>
                    <a:solidFill>
                      <a:schemeClr val="bg1"/>
                    </a:solidFill>
                  </a:tcPr>
                </a:tc>
                <a:tc>
                  <a:txBody>
                    <a:bodyPr/>
                    <a:lstStyle/>
                    <a:p>
                      <a:pPr algn="ctr">
                        <a:buNone/>
                      </a:pPr>
                      <a:r>
                        <a:rPr lang="en-US" sz="1800" i="1">
                          <a:effectLst>
                            <a:outerShdw blurRad="38100" dist="38100" dir="2700000" algn="tl">
                              <a:srgbClr val="000000">
                                <a:alpha val="43137"/>
                              </a:srgbClr>
                            </a:outerShdw>
                          </a:effectLst>
                          <a:sym typeface="+mn-ea"/>
                        </a:rPr>
                        <a:t>230417423</a:t>
                      </a:r>
                      <a:endParaRPr lang="en-US"/>
                    </a:p>
                  </a:txBody>
                  <a:tcPr>
                    <a:solidFill>
                      <a:schemeClr val="bg1"/>
                    </a:solidFill>
                  </a:tcPr>
                </a:tc>
                <a:extLst>
                  <a:ext uri="{0D108BD9-81ED-4DB2-BD59-A6C34878D82A}">
                    <a16:rowId xmlns:a16="http://schemas.microsoft.com/office/drawing/2014/main" val="10001"/>
                  </a:ext>
                </a:extLst>
              </a:tr>
              <a:tr h="365760">
                <a:tc>
                  <a:txBody>
                    <a:bodyPr/>
                    <a:lstStyle/>
                    <a:p>
                      <a:pPr marL="285750" indent="-285750">
                        <a:buFont typeface="Arial" panose="020B0604020202020204" pitchFamily="34" charset="0"/>
                        <a:buChar char="•"/>
                      </a:pPr>
                      <a:r>
                        <a:rPr lang="en-US" sz="1800" i="1">
                          <a:effectLst>
                            <a:outerShdw blurRad="38100" dist="38100" dir="2700000" algn="tl">
                              <a:srgbClr val="000000">
                                <a:alpha val="43137"/>
                              </a:srgbClr>
                            </a:outerShdw>
                          </a:effectLst>
                          <a:sym typeface="+mn-ea"/>
                        </a:rPr>
                        <a:t>Wisam Fawaz </a:t>
                      </a:r>
                      <a:endParaRPr lang="en-US"/>
                    </a:p>
                  </a:txBody>
                  <a:tcPr>
                    <a:solidFill>
                      <a:schemeClr val="bg1"/>
                    </a:solidFill>
                  </a:tcPr>
                </a:tc>
                <a:tc>
                  <a:txBody>
                    <a:bodyPr/>
                    <a:lstStyle/>
                    <a:p>
                      <a:pPr algn="ctr">
                        <a:buNone/>
                      </a:pPr>
                      <a:r>
                        <a:rPr lang="en-US" sz="1800" i="1">
                          <a:effectLst>
                            <a:outerShdw blurRad="38100" dist="38100" dir="2700000" algn="tl">
                              <a:srgbClr val="000000">
                                <a:alpha val="43137"/>
                              </a:srgbClr>
                            </a:outerShdw>
                          </a:effectLst>
                          <a:sym typeface="+mn-ea"/>
                        </a:rPr>
                        <a:t>240417959</a:t>
                      </a:r>
                      <a:endParaRPr lang="en-US"/>
                    </a:p>
                  </a:txBody>
                  <a:tcPr>
                    <a:solidFill>
                      <a:schemeClr val="bg1"/>
                    </a:solidFill>
                  </a:tcPr>
                </a:tc>
                <a:extLst>
                  <a:ext uri="{0D108BD9-81ED-4DB2-BD59-A6C34878D82A}">
                    <a16:rowId xmlns:a16="http://schemas.microsoft.com/office/drawing/2014/main" val="10002"/>
                  </a:ext>
                </a:extLst>
              </a:tr>
              <a:tr h="365760">
                <a:tc>
                  <a:txBody>
                    <a:bodyPr/>
                    <a:lstStyle/>
                    <a:p>
                      <a:pPr marL="285750" indent="-285750">
                        <a:buFont typeface="Arial" panose="020B0604020202020204" pitchFamily="34" charset="0"/>
                        <a:buChar char="•"/>
                      </a:pPr>
                      <a:r>
                        <a:rPr lang="en-US" sz="1800" i="1">
                          <a:effectLst>
                            <a:outerShdw blurRad="38100" dist="38100" dir="2700000" algn="tl">
                              <a:srgbClr val="000000">
                                <a:alpha val="43137"/>
                              </a:srgbClr>
                            </a:outerShdw>
                          </a:effectLst>
                          <a:sym typeface="+mn-ea"/>
                        </a:rPr>
                        <a:t>Kasim Zamir Chogle </a:t>
                      </a:r>
                      <a:endParaRPr lang="en-US"/>
                    </a:p>
                  </a:txBody>
                  <a:tcPr>
                    <a:solidFill>
                      <a:schemeClr val="bg1"/>
                    </a:solidFill>
                  </a:tcPr>
                </a:tc>
                <a:tc>
                  <a:txBody>
                    <a:bodyPr/>
                    <a:lstStyle/>
                    <a:p>
                      <a:pPr algn="ctr">
                        <a:buNone/>
                      </a:pPr>
                      <a:r>
                        <a:rPr lang="en-US" sz="1800" i="1">
                          <a:effectLst>
                            <a:outerShdw blurRad="38100" dist="38100" dir="2700000" algn="tl">
                              <a:srgbClr val="000000">
                                <a:alpha val="43137"/>
                              </a:srgbClr>
                            </a:outerShdw>
                          </a:effectLst>
                          <a:sym typeface="+mn-ea"/>
                        </a:rPr>
                        <a:t>240417961</a:t>
                      </a:r>
                      <a:endParaRPr lang="en-US"/>
                    </a:p>
                  </a:txBody>
                  <a:tcPr>
                    <a:solidFill>
                      <a:schemeClr val="bg1"/>
                    </a:solidFill>
                  </a:tcPr>
                </a:tc>
                <a:extLst>
                  <a:ext uri="{0D108BD9-81ED-4DB2-BD59-A6C34878D82A}">
                    <a16:rowId xmlns:a16="http://schemas.microsoft.com/office/drawing/2014/main" val="10003"/>
                  </a:ext>
                </a:extLst>
              </a:tr>
              <a:tr h="365760">
                <a:tc>
                  <a:txBody>
                    <a:bodyPr/>
                    <a:lstStyle/>
                    <a:p>
                      <a:pPr marL="285750" indent="-285750">
                        <a:buFont typeface="Arial" panose="020B0604020202020204" pitchFamily="34" charset="0"/>
                        <a:buChar char="•"/>
                      </a:pPr>
                      <a:r>
                        <a:rPr lang="en-US" sz="1800" i="1">
                          <a:effectLst>
                            <a:outerShdw blurRad="38100" dist="38100" dir="2700000" algn="tl">
                              <a:srgbClr val="000000">
                                <a:alpha val="43137"/>
                              </a:srgbClr>
                            </a:outerShdw>
                          </a:effectLst>
                          <a:sym typeface="+mn-ea"/>
                        </a:rPr>
                        <a:t>M. Omar Safa Ahmady    </a:t>
                      </a:r>
                      <a:endParaRPr lang="en-US"/>
                    </a:p>
                  </a:txBody>
                  <a:tcPr>
                    <a:solidFill>
                      <a:schemeClr val="bg1"/>
                    </a:solidFill>
                  </a:tcPr>
                </a:tc>
                <a:tc>
                  <a:txBody>
                    <a:bodyPr/>
                    <a:lstStyle/>
                    <a:p>
                      <a:pPr algn="ctr">
                        <a:buNone/>
                      </a:pPr>
                      <a:r>
                        <a:rPr lang="en-US" sz="1800" i="1">
                          <a:effectLst>
                            <a:outerShdw blurRad="38100" dist="38100" dir="2700000" algn="tl">
                              <a:srgbClr val="000000">
                                <a:alpha val="43137"/>
                              </a:srgbClr>
                            </a:outerShdw>
                          </a:effectLst>
                          <a:sym typeface="+mn-ea"/>
                        </a:rPr>
                        <a:t>240417638</a:t>
                      </a:r>
                      <a:endParaRPr lang="en-US"/>
                    </a:p>
                  </a:txBody>
                  <a:tcPr>
                    <a:solidFill>
                      <a:schemeClr val="bg1"/>
                    </a:solidFill>
                  </a:tcPr>
                </a:tc>
                <a:extLst>
                  <a:ext uri="{0D108BD9-81ED-4DB2-BD59-A6C34878D82A}">
                    <a16:rowId xmlns:a16="http://schemas.microsoft.com/office/drawing/2014/main" val="10004"/>
                  </a:ext>
                </a:extLst>
              </a:tr>
              <a:tr h="640080">
                <a:tc>
                  <a:txBody>
                    <a:bodyPr/>
                    <a:lstStyle/>
                    <a:p>
                      <a:pPr marL="285750" indent="-285750">
                        <a:buFont typeface="Arial" panose="020B0604020202020204" pitchFamily="34" charset="0"/>
                        <a:buChar char="•"/>
                      </a:pPr>
                      <a:r>
                        <a:rPr lang="en-US" sz="1800" i="1">
                          <a:effectLst>
                            <a:outerShdw blurRad="38100" dist="38100" dir="2700000" algn="tl">
                              <a:srgbClr val="000000">
                                <a:alpha val="43137"/>
                              </a:srgbClr>
                            </a:outerShdw>
                          </a:effectLst>
                          <a:sym typeface="+mn-ea"/>
                        </a:rPr>
                        <a:t>Tarek Adel Mohsen  Abdullah Al-Sharafi </a:t>
                      </a:r>
                      <a:endParaRPr lang="en-US"/>
                    </a:p>
                  </a:txBody>
                  <a:tcPr>
                    <a:solidFill>
                      <a:schemeClr val="bg1"/>
                    </a:solidFill>
                  </a:tcPr>
                </a:tc>
                <a:tc>
                  <a:txBody>
                    <a:bodyPr/>
                    <a:lstStyle/>
                    <a:p>
                      <a:pPr algn="ctr">
                        <a:buNone/>
                      </a:pPr>
                      <a:r>
                        <a:rPr lang="en-US" sz="1800" i="1">
                          <a:effectLst>
                            <a:outerShdw blurRad="38100" dist="38100" dir="2700000" algn="tl">
                              <a:srgbClr val="000000">
                                <a:alpha val="43137"/>
                              </a:srgbClr>
                            </a:outerShdw>
                          </a:effectLst>
                          <a:sym typeface="+mn-ea"/>
                        </a:rPr>
                        <a:t>240417694</a:t>
                      </a:r>
                      <a:endParaRPr lang="en-US"/>
                    </a:p>
                  </a:txBody>
                  <a:tcPr>
                    <a:solidFill>
                      <a:schemeClr val="bg1"/>
                    </a:solidFill>
                  </a:tcPr>
                </a:tc>
                <a:extLst>
                  <a:ext uri="{0D108BD9-81ED-4DB2-BD59-A6C34878D82A}">
                    <a16:rowId xmlns:a16="http://schemas.microsoft.com/office/drawing/2014/main" val="10005"/>
                  </a:ext>
                </a:extLst>
              </a:tr>
              <a:tr h="365760">
                <a:tc>
                  <a:txBody>
                    <a:bodyPr/>
                    <a:lstStyle/>
                    <a:p>
                      <a:pPr marL="285750" indent="-285750">
                        <a:buFont typeface="Arial" panose="020B0604020202020204" pitchFamily="34" charset="0"/>
                        <a:buChar char="•"/>
                      </a:pPr>
                      <a:r>
                        <a:rPr lang="en-US" sz="1800" i="1">
                          <a:effectLst>
                            <a:outerShdw blurRad="38100" dist="38100" dir="2700000" algn="tl">
                              <a:srgbClr val="000000">
                                <a:alpha val="43137"/>
                              </a:srgbClr>
                            </a:outerShdw>
                          </a:effectLst>
                          <a:sym typeface="+mn-ea"/>
                        </a:rPr>
                        <a:t>Sepehr Fallah   </a:t>
                      </a:r>
                      <a:endParaRPr lang="en-US"/>
                    </a:p>
                  </a:txBody>
                  <a:tcPr>
                    <a:solidFill>
                      <a:schemeClr val="bg1"/>
                    </a:solidFill>
                  </a:tcPr>
                </a:tc>
                <a:tc>
                  <a:txBody>
                    <a:bodyPr/>
                    <a:lstStyle/>
                    <a:p>
                      <a:pPr algn="ctr">
                        <a:buNone/>
                      </a:pPr>
                      <a:r>
                        <a:rPr lang="en-US" sz="1800" i="1">
                          <a:effectLst>
                            <a:outerShdw blurRad="38100" dist="38100" dir="2700000" algn="tl">
                              <a:srgbClr val="000000">
                                <a:alpha val="43137"/>
                              </a:srgbClr>
                            </a:outerShdw>
                          </a:effectLst>
                          <a:sym typeface="+mn-ea"/>
                        </a:rPr>
                        <a:t>240417510</a:t>
                      </a:r>
                      <a:endParaRPr lang="en-US"/>
                    </a:p>
                  </a:txBody>
                  <a:tcPr>
                    <a:solidFill>
                      <a:schemeClr val="bg1"/>
                    </a:solidFill>
                  </a:tcPr>
                </a:tc>
                <a:extLst>
                  <a:ext uri="{0D108BD9-81ED-4DB2-BD59-A6C34878D82A}">
                    <a16:rowId xmlns:a16="http://schemas.microsoft.com/office/drawing/2014/main" val="10006"/>
                  </a:ext>
                </a:extLst>
              </a:tr>
              <a:tr h="365760">
                <a:tc>
                  <a:txBody>
                    <a:bodyPr/>
                    <a:lstStyle/>
                    <a:p>
                      <a:pPr marL="285750" indent="-285750">
                        <a:buFont typeface="Arial" panose="020B0604020202020204" pitchFamily="34" charset="0"/>
                        <a:buChar char="•"/>
                      </a:pPr>
                      <a:r>
                        <a:rPr lang="en-US" sz="1800" i="1">
                          <a:effectLst>
                            <a:outerShdw blurRad="38100" dist="38100" dir="2700000" algn="tl">
                              <a:srgbClr val="000000">
                                <a:alpha val="43137"/>
                              </a:srgbClr>
                            </a:outerShdw>
                          </a:effectLst>
                          <a:sym typeface="+mn-ea"/>
                        </a:rPr>
                        <a:t>Mohammed Karimi Pour</a:t>
                      </a:r>
                      <a:endParaRPr lang="en-US"/>
                    </a:p>
                  </a:txBody>
                  <a:tcPr>
                    <a:solidFill>
                      <a:schemeClr val="bg1"/>
                    </a:solidFill>
                  </a:tcPr>
                </a:tc>
                <a:tc>
                  <a:txBody>
                    <a:bodyPr/>
                    <a:lstStyle/>
                    <a:p>
                      <a:pPr algn="ctr">
                        <a:buNone/>
                      </a:pPr>
                      <a:r>
                        <a:rPr lang="en-US" sz="1800" i="1">
                          <a:effectLst>
                            <a:outerShdw blurRad="38100" dist="38100" dir="2700000" algn="tl">
                              <a:srgbClr val="000000">
                                <a:alpha val="43137"/>
                              </a:srgbClr>
                            </a:outerShdw>
                          </a:effectLst>
                          <a:sym typeface="+mn-ea"/>
                        </a:rPr>
                        <a:t>240417842</a:t>
                      </a:r>
                      <a:endParaRPr lang="en-US"/>
                    </a:p>
                  </a:txBody>
                  <a:tcPr>
                    <a:solidFill>
                      <a:schemeClr val="bg1"/>
                    </a:solidFill>
                  </a:tcPr>
                </a:tc>
                <a:extLst>
                  <a:ext uri="{0D108BD9-81ED-4DB2-BD59-A6C34878D82A}">
                    <a16:rowId xmlns:a16="http://schemas.microsoft.com/office/drawing/2014/main" val="10007"/>
                  </a:ext>
                </a:extLst>
              </a:tr>
            </a:tbl>
          </a:graphicData>
        </a:graphic>
      </p:graphicFrame>
      <p:sp>
        <p:nvSpPr>
          <p:cNvPr id="11" name="Half Frame 10"/>
          <p:cNvSpPr/>
          <p:nvPr/>
        </p:nvSpPr>
        <p:spPr>
          <a:xfrm rot="10800000">
            <a:off x="5278755" y="5915660"/>
            <a:ext cx="257175" cy="285750"/>
          </a:xfrm>
          <a:prstGeom prst="halfFram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2" name="Half Frame 11"/>
          <p:cNvSpPr/>
          <p:nvPr/>
        </p:nvSpPr>
        <p:spPr>
          <a:xfrm>
            <a:off x="127000" y="3001010"/>
            <a:ext cx="304800" cy="323850"/>
          </a:xfrm>
          <a:prstGeom prst="halfFrame">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3" name="Text Box 12"/>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cxnSp>
        <p:nvCxnSpPr>
          <p:cNvPr id="16" name="Straight Connector 15"/>
          <p:cNvCxnSpPr/>
          <p:nvPr/>
        </p:nvCxnSpPr>
        <p:spPr>
          <a:xfrm flipH="1" flipV="1">
            <a:off x="842010" y="6201410"/>
            <a:ext cx="4179570" cy="10160"/>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
        <p:nvSpPr>
          <p:cNvPr id="17" name="Text Box 16"/>
          <p:cNvSpPr txBox="1"/>
          <p:nvPr/>
        </p:nvSpPr>
        <p:spPr>
          <a:xfrm>
            <a:off x="234315" y="1216660"/>
            <a:ext cx="11099800" cy="1546860"/>
          </a:xfrm>
          <a:prstGeom prst="rect">
            <a:avLst/>
          </a:prstGeom>
          <a:noFill/>
        </p:spPr>
        <p:txBody>
          <a:bodyPr wrap="square" rtlCol="0">
            <a:noAutofit/>
          </a:bodyPr>
          <a:lstStyle/>
          <a:p>
            <a:r>
              <a:rPr lang="en-US" altLang="en-US"/>
              <a:t> </a:t>
            </a:r>
            <a:r>
              <a:rPr lang="en-US" altLang="en-US" sz="2400" b="1" i="1">
                <a:effectLst>
                  <a:outerShdw blurRad="38100" dist="38100" dir="2700000" algn="tl">
                    <a:srgbClr val="000000">
                      <a:alpha val="43137"/>
                    </a:srgbClr>
                  </a:outerShdw>
                </a:effectLst>
              </a:rPr>
              <a:t>NSC:</a:t>
            </a:r>
            <a:r>
              <a:rPr lang="en-US" altLang="en-US"/>
              <a:t> </a:t>
            </a:r>
            <a:r>
              <a:rPr lang="en-US" altLang="en-US" i="1">
                <a:effectLst>
                  <a:outerShdw blurRad="38100" dist="38100" dir="2700000" algn="tl">
                    <a:srgbClr val="000000">
                      <a:alpha val="43137"/>
                    </a:srgbClr>
                  </a:outerShdw>
                </a:effectLst>
              </a:rPr>
              <a:t>I</a:t>
            </a:r>
            <a:r>
              <a:rPr lang="en-US" altLang="en-US" sz="2000" i="1">
                <a:effectLst>
                  <a:outerShdw blurRad="38100" dist="38100" dir="2700000" algn="tl">
                    <a:srgbClr val="000000">
                      <a:alpha val="43137"/>
                    </a:srgbClr>
                  </a:outerShdw>
                </a:effectLst>
              </a:rPr>
              <a:t>s an application that will help every interested user that wants to convert between Positional Numeral Systems easily without wasting time in doing the calculations by hand. The application will also be featuring the ability of converting from ASCII to the Positional numeral systems like the decimals, hexadecimals, and the binary.</a:t>
            </a:r>
          </a:p>
        </p:txBody>
      </p:sp>
      <p:cxnSp>
        <p:nvCxnSpPr>
          <p:cNvPr id="18" name="Straight Connector 17"/>
          <p:cNvCxnSpPr/>
          <p:nvPr/>
        </p:nvCxnSpPr>
        <p:spPr>
          <a:xfrm flipH="1">
            <a:off x="127000" y="2881630"/>
            <a:ext cx="8362950" cy="0"/>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
        <p:nvSpPr>
          <p:cNvPr id="19" name="Text Box 18"/>
          <p:cNvSpPr txBox="1"/>
          <p:nvPr/>
        </p:nvSpPr>
        <p:spPr>
          <a:xfrm>
            <a:off x="8374380" y="3001010"/>
            <a:ext cx="3455670" cy="368300"/>
          </a:xfrm>
          <a:prstGeom prst="rect">
            <a:avLst/>
          </a:prstGeom>
          <a:noFill/>
        </p:spPr>
        <p:txBody>
          <a:bodyPr wrap="square" rtlCol="0">
            <a:spAutoFit/>
          </a:bodyPr>
          <a:lstStyle/>
          <a:p>
            <a:pPr algn="ctr"/>
            <a:r>
              <a:rPr lang="en-US" b="1" i="1" u="sng">
                <a:effectLst>
                  <a:outerShdw blurRad="38100" dist="38100" dir="2700000" algn="tl">
                    <a:srgbClr val="000000">
                      <a:alpha val="43137"/>
                    </a:srgbClr>
                  </a:outerShdw>
                </a:effectLst>
              </a:rPr>
              <a:t>Group name:</a:t>
            </a:r>
            <a:r>
              <a:rPr lang="en-US" b="1" i="1">
                <a:effectLst>
                  <a:outerShdw blurRad="38100" dist="38100" dir="2700000" algn="tl">
                    <a:srgbClr val="000000">
                      <a:alpha val="43137"/>
                    </a:srgbClr>
                  </a:outerShdw>
                </a:effectLst>
              </a:rPr>
              <a:t> </a:t>
            </a:r>
            <a:r>
              <a:rPr lang="en-US" b="1" i="1" u="sng">
                <a:effectLst>
                  <a:outerShdw blurRad="38100" dist="38100" dir="2700000" algn="tl">
                    <a:srgbClr val="000000">
                      <a:alpha val="43137"/>
                    </a:srgbClr>
                  </a:outerShdw>
                </a:effectLst>
              </a:rPr>
              <a:t>Charlie-Impact (CI)</a:t>
            </a:r>
          </a:p>
        </p:txBody>
      </p:sp>
      <p:sp>
        <p:nvSpPr>
          <p:cNvPr id="22" name="Text Box 21"/>
          <p:cNvSpPr txBox="1"/>
          <p:nvPr/>
        </p:nvSpPr>
        <p:spPr>
          <a:xfrm>
            <a:off x="8958580" y="4003040"/>
            <a:ext cx="998855" cy="314325"/>
          </a:xfrm>
          <a:prstGeom prst="rect">
            <a:avLst/>
          </a:prstGeom>
          <a:noFill/>
          <a:effectLst>
            <a:outerShdw blurRad="50800" dist="38100" dir="2700000" algn="tl" rotWithShape="0">
              <a:prstClr val="black">
                <a:alpha val="40000"/>
              </a:prstClr>
            </a:outerShdw>
          </a:effectLst>
        </p:spPr>
        <p:txBody>
          <a:bodyPr wrap="square" rtlCol="0">
            <a:noAutofit/>
          </a:bodyPr>
          <a:lstStyle/>
          <a:p>
            <a:r>
              <a:rPr lang="en-US" sz="800">
                <a:latin typeface="Copperplate Gothic Bold" panose="020E0705020206020404" charset="0"/>
                <a:cs typeface="Copperplate Gothic Bold" panose="020E0705020206020404" charset="0"/>
              </a:rPr>
              <a:t>Charlie</a:t>
            </a:r>
            <a:r>
              <a:rPr lang="en-US" sz="700">
                <a:latin typeface="Copperplate Gothic Bold" panose="020E0705020206020404" charset="0"/>
                <a:cs typeface="Copperplate Gothic Bold" panose="020E0705020206020404" charset="0"/>
              </a:rPr>
              <a:t>-Impact</a:t>
            </a:r>
          </a:p>
        </p:txBody>
      </p:sp>
      <p:cxnSp>
        <p:nvCxnSpPr>
          <p:cNvPr id="23" name="Straight Connector 22"/>
          <p:cNvCxnSpPr/>
          <p:nvPr/>
        </p:nvCxnSpPr>
        <p:spPr>
          <a:xfrm flipH="1">
            <a:off x="9011285" y="4162425"/>
            <a:ext cx="880745" cy="3810"/>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24" name="Straight Connector 23"/>
          <p:cNvCxnSpPr/>
          <p:nvPr/>
        </p:nvCxnSpPr>
        <p:spPr>
          <a:xfrm>
            <a:off x="9437370" y="4208780"/>
            <a:ext cx="504825" cy="0"/>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2" name="Straight Connector 1"/>
          <p:cNvCxnSpPr/>
          <p:nvPr/>
        </p:nvCxnSpPr>
        <p:spPr>
          <a:xfrm>
            <a:off x="5535930" y="3155950"/>
            <a:ext cx="6350" cy="2485390"/>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Diamond 1030"/>
          <p:cNvSpPr/>
          <p:nvPr/>
        </p:nvSpPr>
        <p:spPr>
          <a:xfrm>
            <a:off x="5858510" y="1541145"/>
            <a:ext cx="1101090"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Decimal</a:t>
            </a:r>
          </a:p>
        </p:txBody>
      </p:sp>
      <p:sp>
        <p:nvSpPr>
          <p:cNvPr id="54" name="TextBox 53"/>
          <p:cNvSpPr txBox="1"/>
          <p:nvPr/>
        </p:nvSpPr>
        <p:spPr>
          <a:xfrm>
            <a:off x="5595760" y="2718165"/>
            <a:ext cx="342836" cy="215444"/>
          </a:xfrm>
          <a:prstGeom prst="rect">
            <a:avLst/>
          </a:prstGeom>
          <a:noFill/>
        </p:spPr>
        <p:txBody>
          <a:bodyPr wrap="square" rtlCol="0">
            <a:spAutoFit/>
          </a:bodyPr>
          <a:lstStyle/>
          <a:p>
            <a:r>
              <a:rPr lang="en-US" sz="800" dirty="0"/>
              <a:t>yes</a:t>
            </a:r>
          </a:p>
        </p:txBody>
      </p:sp>
      <p:sp>
        <p:nvSpPr>
          <p:cNvPr id="55" name="TextBox 54"/>
          <p:cNvSpPr txBox="1"/>
          <p:nvPr/>
        </p:nvSpPr>
        <p:spPr>
          <a:xfrm>
            <a:off x="5613652" y="3871694"/>
            <a:ext cx="322524" cy="215444"/>
          </a:xfrm>
          <a:prstGeom prst="rect">
            <a:avLst/>
          </a:prstGeom>
          <a:noFill/>
        </p:spPr>
        <p:txBody>
          <a:bodyPr wrap="none" rtlCol="0">
            <a:spAutoFit/>
          </a:bodyPr>
          <a:lstStyle/>
          <a:p>
            <a:r>
              <a:rPr lang="en-US" sz="800" dirty="0"/>
              <a:t>yes</a:t>
            </a:r>
          </a:p>
        </p:txBody>
      </p:sp>
      <p:sp>
        <p:nvSpPr>
          <p:cNvPr id="1046" name="TextBox 1045"/>
          <p:cNvSpPr txBox="1"/>
          <p:nvPr/>
        </p:nvSpPr>
        <p:spPr>
          <a:xfrm>
            <a:off x="6407150" y="3361055"/>
            <a:ext cx="372745" cy="250190"/>
          </a:xfrm>
          <a:prstGeom prst="rect">
            <a:avLst/>
          </a:prstGeom>
          <a:noFill/>
        </p:spPr>
        <p:txBody>
          <a:bodyPr wrap="square" rtlCol="0">
            <a:noAutofit/>
          </a:bodyPr>
          <a:lstStyle/>
          <a:p>
            <a:r>
              <a:rPr lang="en-US" sz="800" dirty="0"/>
              <a:t>no</a:t>
            </a:r>
          </a:p>
        </p:txBody>
      </p:sp>
      <p:sp>
        <p:nvSpPr>
          <p:cNvPr id="58" name="TextBox 57"/>
          <p:cNvSpPr txBox="1"/>
          <p:nvPr/>
        </p:nvSpPr>
        <p:spPr>
          <a:xfrm>
            <a:off x="2104171" y="3871838"/>
            <a:ext cx="293670" cy="215444"/>
          </a:xfrm>
          <a:prstGeom prst="rect">
            <a:avLst/>
          </a:prstGeom>
          <a:noFill/>
        </p:spPr>
        <p:txBody>
          <a:bodyPr wrap="none" rtlCol="0">
            <a:spAutoFit/>
          </a:bodyPr>
          <a:lstStyle/>
          <a:p>
            <a:r>
              <a:rPr lang="en-US" sz="800" dirty="0"/>
              <a:t>no</a:t>
            </a:r>
          </a:p>
        </p:txBody>
      </p:sp>
      <p:sp>
        <p:nvSpPr>
          <p:cNvPr id="1050" name="Flowchart: Data 1049"/>
          <p:cNvSpPr/>
          <p:nvPr/>
        </p:nvSpPr>
        <p:spPr>
          <a:xfrm>
            <a:off x="4773930" y="1619885"/>
            <a:ext cx="887095" cy="60452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an  8-bit binary value</a:t>
            </a:r>
            <a:endParaRPr lang="en-US" sz="600" dirty="0">
              <a:solidFill>
                <a:schemeClr val="tx1"/>
              </a:solidFill>
            </a:endParaRPr>
          </a:p>
          <a:p>
            <a:pPr algn="ctr"/>
            <a:endParaRPr lang="en-US" sz="600" dirty="0">
              <a:solidFill>
                <a:schemeClr val="tx1"/>
              </a:solidFill>
            </a:endParaRPr>
          </a:p>
        </p:txBody>
      </p:sp>
      <p:sp>
        <p:nvSpPr>
          <p:cNvPr id="1053" name="Rectangle 1052"/>
          <p:cNvSpPr/>
          <p:nvPr/>
        </p:nvSpPr>
        <p:spPr>
          <a:xfrm>
            <a:off x="4015818" y="1700079"/>
            <a:ext cx="604590" cy="446502"/>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(d * 2^n-1)</a:t>
            </a:r>
            <a:endParaRPr lang="en-US" sz="600" dirty="0">
              <a:solidFill>
                <a:schemeClr val="tx1"/>
              </a:solidFill>
            </a:endParaRPr>
          </a:p>
          <a:p>
            <a:pPr algn="ctr"/>
            <a:r>
              <a:rPr lang="en-US" sz="600" dirty="0">
                <a:solidFill>
                  <a:schemeClr val="tx1"/>
                </a:solidFill>
                <a:sym typeface="+mn-ea"/>
              </a:rPr>
              <a:t>+… +</a:t>
            </a:r>
            <a:endParaRPr lang="en-US" sz="600" dirty="0">
              <a:solidFill>
                <a:schemeClr val="tx1"/>
              </a:solidFill>
            </a:endParaRPr>
          </a:p>
          <a:p>
            <a:pPr algn="ctr"/>
            <a:r>
              <a:rPr lang="en-US" sz="600" dirty="0">
                <a:solidFill>
                  <a:schemeClr val="tx1"/>
                </a:solidFill>
                <a:sym typeface="+mn-ea"/>
              </a:rPr>
              <a:t>(d * 2^0)</a:t>
            </a:r>
          </a:p>
        </p:txBody>
      </p:sp>
      <p:sp>
        <p:nvSpPr>
          <p:cNvPr id="32" name="Flowchart: Document 31"/>
          <p:cNvSpPr/>
          <p:nvPr/>
        </p:nvSpPr>
        <p:spPr>
          <a:xfrm>
            <a:off x="3212224" y="1729616"/>
            <a:ext cx="515916" cy="384526"/>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35" name="Flowchart: Decision 34"/>
          <p:cNvSpPr/>
          <p:nvPr/>
        </p:nvSpPr>
        <p:spPr>
          <a:xfrm>
            <a:off x="2365678" y="1729246"/>
            <a:ext cx="640254" cy="384526"/>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sp>
        <p:nvSpPr>
          <p:cNvPr id="86" name="TextBox 85"/>
          <p:cNvSpPr txBox="1"/>
          <p:nvPr/>
        </p:nvSpPr>
        <p:spPr>
          <a:xfrm>
            <a:off x="2084070" y="1612265"/>
            <a:ext cx="313690" cy="214630"/>
          </a:xfrm>
          <a:prstGeom prst="rect">
            <a:avLst/>
          </a:prstGeom>
          <a:noFill/>
        </p:spPr>
        <p:txBody>
          <a:bodyPr wrap="square" rtlCol="0">
            <a:noAutofit/>
          </a:bodyPr>
          <a:lstStyle/>
          <a:p>
            <a:r>
              <a:rPr lang="en-US" sz="800" dirty="0"/>
              <a:t>no</a:t>
            </a:r>
          </a:p>
        </p:txBody>
      </p:sp>
      <p:sp>
        <p:nvSpPr>
          <p:cNvPr id="48" name="Flowchart: Data 47"/>
          <p:cNvSpPr/>
          <p:nvPr/>
        </p:nvSpPr>
        <p:spPr>
          <a:xfrm>
            <a:off x="4773930" y="2660650"/>
            <a:ext cx="887095" cy="55372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an  8-bit binary value</a:t>
            </a:r>
            <a:endParaRPr lang="en-US" sz="600" dirty="0">
              <a:solidFill>
                <a:schemeClr val="tx1"/>
              </a:solidFill>
            </a:endParaRPr>
          </a:p>
          <a:p>
            <a:pPr algn="ctr"/>
            <a:endParaRPr lang="en-US" sz="600" dirty="0">
              <a:solidFill>
                <a:schemeClr val="tx1"/>
              </a:solidFill>
            </a:endParaRPr>
          </a:p>
        </p:txBody>
      </p:sp>
      <p:sp>
        <p:nvSpPr>
          <p:cNvPr id="51" name="Rectangle 50"/>
          <p:cNvSpPr/>
          <p:nvPr/>
        </p:nvSpPr>
        <p:spPr>
          <a:xfrm>
            <a:off x="3968750" y="2630170"/>
            <a:ext cx="650875" cy="619760"/>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sym typeface="+mn-ea"/>
              </a:rPr>
              <a:t>(d * 2^n-1)</a:t>
            </a:r>
            <a:endParaRPr lang="en-US" sz="500" dirty="0">
              <a:solidFill>
                <a:schemeClr val="tx1"/>
              </a:solidFill>
            </a:endParaRPr>
          </a:p>
          <a:p>
            <a:pPr algn="ctr"/>
            <a:r>
              <a:rPr lang="en-US" sz="500" dirty="0">
                <a:solidFill>
                  <a:schemeClr val="tx1"/>
                </a:solidFill>
                <a:sym typeface="+mn-ea"/>
              </a:rPr>
              <a:t>+… +</a:t>
            </a:r>
            <a:endParaRPr lang="en-US" sz="500" dirty="0">
              <a:solidFill>
                <a:schemeClr val="tx1"/>
              </a:solidFill>
            </a:endParaRPr>
          </a:p>
          <a:p>
            <a:pPr algn="ctr"/>
            <a:r>
              <a:rPr lang="en-US" sz="500" dirty="0">
                <a:solidFill>
                  <a:schemeClr val="tx1"/>
                </a:solidFill>
                <a:sym typeface="+mn-ea"/>
              </a:rPr>
              <a:t>(d * 2^0)</a:t>
            </a:r>
            <a:endParaRPr lang="en-US" sz="500" dirty="0">
              <a:solidFill>
                <a:schemeClr val="tx1"/>
              </a:solidFill>
            </a:endParaRPr>
          </a:p>
          <a:p>
            <a:pPr algn="ctr"/>
            <a:r>
              <a:rPr lang="en-US" sz="500" dirty="0">
                <a:solidFill>
                  <a:schemeClr val="tx1"/>
                </a:solidFill>
                <a:sym typeface="+mn-ea"/>
              </a:rPr>
              <a:t>After getting decimal convert easily to hexadecimal</a:t>
            </a:r>
          </a:p>
        </p:txBody>
      </p:sp>
      <p:sp>
        <p:nvSpPr>
          <p:cNvPr id="56" name="Flowchart: Document 55"/>
          <p:cNvSpPr/>
          <p:nvPr/>
        </p:nvSpPr>
        <p:spPr>
          <a:xfrm>
            <a:off x="3216275" y="2718435"/>
            <a:ext cx="511810" cy="443865"/>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103" name="Flowchart: Data 102"/>
          <p:cNvSpPr/>
          <p:nvPr/>
        </p:nvSpPr>
        <p:spPr>
          <a:xfrm>
            <a:off x="4774565" y="3804285"/>
            <a:ext cx="887095" cy="58039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an  8-bit binary value</a:t>
            </a:r>
            <a:endParaRPr lang="en-US" sz="600" dirty="0">
              <a:solidFill>
                <a:schemeClr val="tx1"/>
              </a:solidFill>
            </a:endParaRPr>
          </a:p>
          <a:p>
            <a:pPr algn="ctr"/>
            <a:endParaRPr lang="en-US" sz="600" dirty="0">
              <a:solidFill>
                <a:schemeClr val="tx1"/>
              </a:solidFill>
            </a:endParaRPr>
          </a:p>
        </p:txBody>
      </p:sp>
      <p:sp>
        <p:nvSpPr>
          <p:cNvPr id="105" name="Rectangle 104"/>
          <p:cNvSpPr/>
          <p:nvPr/>
        </p:nvSpPr>
        <p:spPr>
          <a:xfrm>
            <a:off x="3969385" y="3767455"/>
            <a:ext cx="651510" cy="657225"/>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sym typeface="+mn-ea"/>
              </a:rPr>
              <a:t>(d * 2^n-1)</a:t>
            </a:r>
            <a:endParaRPr lang="en-US" sz="500" dirty="0">
              <a:solidFill>
                <a:schemeClr val="tx1"/>
              </a:solidFill>
            </a:endParaRPr>
          </a:p>
          <a:p>
            <a:pPr algn="ctr"/>
            <a:r>
              <a:rPr lang="en-US" sz="500" dirty="0">
                <a:solidFill>
                  <a:schemeClr val="tx1"/>
                </a:solidFill>
                <a:sym typeface="+mn-ea"/>
              </a:rPr>
              <a:t>+… +</a:t>
            </a:r>
            <a:endParaRPr lang="en-US" sz="500" dirty="0">
              <a:solidFill>
                <a:schemeClr val="tx1"/>
              </a:solidFill>
            </a:endParaRPr>
          </a:p>
          <a:p>
            <a:pPr algn="ctr"/>
            <a:r>
              <a:rPr lang="en-US" sz="500" dirty="0">
                <a:solidFill>
                  <a:schemeClr val="tx1"/>
                </a:solidFill>
                <a:sym typeface="+mn-ea"/>
              </a:rPr>
              <a:t>(d * 2^0)</a:t>
            </a:r>
            <a:endParaRPr lang="en-US" sz="500" dirty="0">
              <a:solidFill>
                <a:schemeClr val="tx1"/>
              </a:solidFill>
            </a:endParaRPr>
          </a:p>
          <a:p>
            <a:pPr algn="ctr"/>
            <a:r>
              <a:rPr lang="en-US" sz="500" dirty="0">
                <a:solidFill>
                  <a:schemeClr val="tx1"/>
                </a:solidFill>
                <a:sym typeface="+mn-ea"/>
              </a:rPr>
              <a:t>After getting decimal map decimal value to its </a:t>
            </a:r>
            <a:r>
              <a:rPr lang="en-US" sz="500" dirty="0" err="1">
                <a:solidFill>
                  <a:schemeClr val="tx1"/>
                </a:solidFill>
                <a:sym typeface="+mn-ea"/>
              </a:rPr>
              <a:t>ascii</a:t>
            </a:r>
            <a:r>
              <a:rPr lang="en-US" sz="500" dirty="0">
                <a:solidFill>
                  <a:schemeClr val="tx1"/>
                </a:solidFill>
                <a:sym typeface="+mn-ea"/>
              </a:rPr>
              <a:t> character</a:t>
            </a:r>
            <a:endParaRPr lang="en-US" sz="500" dirty="0">
              <a:solidFill>
                <a:schemeClr val="tx1"/>
              </a:solidFill>
            </a:endParaRPr>
          </a:p>
          <a:p>
            <a:pPr algn="ctr"/>
            <a:endParaRPr lang="en-US" sz="500" dirty="0">
              <a:solidFill>
                <a:schemeClr val="tx1"/>
              </a:solidFill>
            </a:endParaRPr>
          </a:p>
        </p:txBody>
      </p:sp>
      <p:sp>
        <p:nvSpPr>
          <p:cNvPr id="106" name="Flowchart: Document 105"/>
          <p:cNvSpPr/>
          <p:nvPr/>
        </p:nvSpPr>
        <p:spPr>
          <a:xfrm>
            <a:off x="3216910" y="3895725"/>
            <a:ext cx="511810" cy="406400"/>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62" name="Flowchart: Decision 61"/>
          <p:cNvSpPr/>
          <p:nvPr/>
        </p:nvSpPr>
        <p:spPr>
          <a:xfrm>
            <a:off x="6890521" y="656976"/>
            <a:ext cx="1278129" cy="643788"/>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sym typeface="+mn-ea"/>
              </a:rPr>
              <a:t> </a:t>
            </a:r>
          </a:p>
          <a:p>
            <a:pPr algn="ctr"/>
            <a:r>
              <a:rPr lang="en-US" sz="900" dirty="0">
                <a:solidFill>
                  <a:schemeClr val="tx1"/>
                </a:solidFill>
                <a:sym typeface="+mn-ea"/>
              </a:rPr>
              <a:t>Option 2. binary</a:t>
            </a:r>
            <a:endParaRPr lang="en-US" sz="900" dirty="0">
              <a:solidFill>
                <a:schemeClr val="tx1"/>
              </a:solidFill>
            </a:endParaRPr>
          </a:p>
          <a:p>
            <a:pPr algn="ctr"/>
            <a:endParaRPr lang="en-US" sz="900" dirty="0">
              <a:solidFill>
                <a:schemeClr val="tx1"/>
              </a:solidFill>
            </a:endParaRPr>
          </a:p>
        </p:txBody>
      </p:sp>
      <p:sp>
        <p:nvSpPr>
          <p:cNvPr id="74" name="TextBox 73"/>
          <p:cNvSpPr txBox="1"/>
          <p:nvPr/>
        </p:nvSpPr>
        <p:spPr>
          <a:xfrm>
            <a:off x="5595619" y="1595793"/>
            <a:ext cx="340158" cy="230832"/>
          </a:xfrm>
          <a:prstGeom prst="rect">
            <a:avLst/>
          </a:prstGeom>
          <a:noFill/>
        </p:spPr>
        <p:txBody>
          <a:bodyPr wrap="none" rtlCol="0">
            <a:spAutoFit/>
          </a:bodyPr>
          <a:lstStyle/>
          <a:p>
            <a:r>
              <a:rPr lang="en-US" sz="900" dirty="0"/>
              <a:t>yes</a:t>
            </a:r>
          </a:p>
        </p:txBody>
      </p:sp>
      <p:cxnSp>
        <p:nvCxnSpPr>
          <p:cNvPr id="4" name="Elbow Connector 3"/>
          <p:cNvCxnSpPr>
            <a:stCxn id="16" idx="1"/>
            <a:endCxn id="62" idx="0"/>
          </p:cNvCxnSpPr>
          <p:nvPr/>
        </p:nvCxnSpPr>
        <p:spPr>
          <a:xfrm rot="10800000" flipH="1">
            <a:off x="2367280" y="656590"/>
            <a:ext cx="5162550" cy="3439795"/>
          </a:xfrm>
          <a:prstGeom prst="bentConnector4">
            <a:avLst>
              <a:gd name="adj1" fmla="val -4613"/>
              <a:gd name="adj2" fmla="val 106923"/>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 name="Elbow Connector 4"/>
          <p:cNvCxnSpPr>
            <a:stCxn id="8" idx="1"/>
            <a:endCxn id="62" idx="0"/>
          </p:cNvCxnSpPr>
          <p:nvPr/>
        </p:nvCxnSpPr>
        <p:spPr>
          <a:xfrm rot="10800000" flipH="1">
            <a:off x="2366010" y="656590"/>
            <a:ext cx="5163820" cy="2282825"/>
          </a:xfrm>
          <a:prstGeom prst="bentConnector4">
            <a:avLst>
              <a:gd name="adj1" fmla="val -4611"/>
              <a:gd name="adj2" fmla="val 11043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6" name="Elbow Connector 5"/>
          <p:cNvCxnSpPr>
            <a:stCxn id="35" idx="1"/>
            <a:endCxn id="62" idx="0"/>
          </p:cNvCxnSpPr>
          <p:nvPr/>
        </p:nvCxnSpPr>
        <p:spPr>
          <a:xfrm rot="10800000" flipH="1">
            <a:off x="2364740" y="656590"/>
            <a:ext cx="5164455" cy="1264285"/>
          </a:xfrm>
          <a:prstGeom prst="bentConnector4">
            <a:avLst>
              <a:gd name="adj1" fmla="val -4611"/>
              <a:gd name="adj2" fmla="val 118835"/>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8" name="Flowchart: Decision 7"/>
          <p:cNvSpPr/>
          <p:nvPr/>
        </p:nvSpPr>
        <p:spPr>
          <a:xfrm>
            <a:off x="2366010" y="2718435"/>
            <a:ext cx="640080" cy="443230"/>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0" name="Elbow Connector 9"/>
          <p:cNvCxnSpPr>
            <a:stCxn id="35" idx="0"/>
            <a:endCxn id="1050" idx="0"/>
          </p:cNvCxnSpPr>
          <p:nvPr/>
        </p:nvCxnSpPr>
        <p:spPr>
          <a:xfrm rot="16200000">
            <a:off x="3941128" y="364173"/>
            <a:ext cx="109220" cy="2620645"/>
          </a:xfrm>
          <a:prstGeom prst="bentConnector3">
            <a:avLst>
              <a:gd name="adj1" fmla="val 318314"/>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13" name="Elbow Connector 12"/>
          <p:cNvCxnSpPr>
            <a:stCxn id="8" idx="0"/>
            <a:endCxn id="48" idx="0"/>
          </p:cNvCxnSpPr>
          <p:nvPr/>
        </p:nvCxnSpPr>
        <p:spPr>
          <a:xfrm rot="16200000">
            <a:off x="3967163" y="1379538"/>
            <a:ext cx="57785" cy="2620010"/>
          </a:xfrm>
          <a:prstGeom prst="bentConnector3">
            <a:avLst>
              <a:gd name="adj1" fmla="val 512637"/>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14" name="Diamond 13"/>
          <p:cNvSpPr/>
          <p:nvPr/>
        </p:nvSpPr>
        <p:spPr>
          <a:xfrm>
            <a:off x="5858510" y="2555875"/>
            <a:ext cx="1101725"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Hexa-decimal</a:t>
            </a:r>
          </a:p>
        </p:txBody>
      </p:sp>
      <p:sp>
        <p:nvSpPr>
          <p:cNvPr id="15" name="Diamond 14"/>
          <p:cNvSpPr/>
          <p:nvPr/>
        </p:nvSpPr>
        <p:spPr>
          <a:xfrm>
            <a:off x="5858510" y="3712210"/>
            <a:ext cx="1101090"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ASCII</a:t>
            </a:r>
          </a:p>
        </p:txBody>
      </p:sp>
      <p:sp>
        <p:nvSpPr>
          <p:cNvPr id="16" name="Flowchart: Decision 15"/>
          <p:cNvSpPr/>
          <p:nvPr/>
        </p:nvSpPr>
        <p:spPr>
          <a:xfrm>
            <a:off x="2367280" y="3891915"/>
            <a:ext cx="640080" cy="410210"/>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7" name="Elbow Connector 16"/>
          <p:cNvCxnSpPr>
            <a:stCxn id="16" idx="0"/>
            <a:endCxn id="103" idx="0"/>
          </p:cNvCxnSpPr>
          <p:nvPr/>
        </p:nvCxnSpPr>
        <p:spPr>
          <a:xfrm rot="16200000">
            <a:off x="3953193" y="2538413"/>
            <a:ext cx="87630" cy="2619375"/>
          </a:xfrm>
          <a:prstGeom prst="bentConnector3">
            <a:avLst>
              <a:gd name="adj1" fmla="val 37210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a:stCxn id="1031" idx="1"/>
            <a:endCxn id="1050" idx="5"/>
          </p:cNvCxnSpPr>
          <p:nvPr/>
        </p:nvCxnSpPr>
        <p:spPr>
          <a:xfrm flipH="1" flipV="1">
            <a:off x="5572125" y="1922145"/>
            <a:ext cx="286385" cy="63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14" idx="1"/>
            <a:endCxn id="48" idx="5"/>
          </p:cNvCxnSpPr>
          <p:nvPr/>
        </p:nvCxnSpPr>
        <p:spPr>
          <a:xfrm flipH="1">
            <a:off x="5572125" y="2937510"/>
            <a:ext cx="286385" cy="0"/>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a:stCxn id="15" idx="1"/>
            <a:endCxn id="103" idx="5"/>
          </p:cNvCxnSpPr>
          <p:nvPr/>
        </p:nvCxnSpPr>
        <p:spPr>
          <a:xfrm flipH="1">
            <a:off x="5572760" y="4093845"/>
            <a:ext cx="285750" cy="63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22" name="TextBox 81"/>
          <p:cNvSpPr txBox="1"/>
          <p:nvPr/>
        </p:nvSpPr>
        <p:spPr>
          <a:xfrm>
            <a:off x="2671178" y="2555913"/>
            <a:ext cx="334653" cy="215444"/>
          </a:xfrm>
          <a:prstGeom prst="rect">
            <a:avLst/>
          </a:prstGeom>
          <a:noFill/>
        </p:spPr>
        <p:txBody>
          <a:bodyPr wrap="square" rtlCol="0">
            <a:spAutoFit/>
          </a:bodyPr>
          <a:lstStyle/>
          <a:p>
            <a:r>
              <a:rPr lang="en-US" sz="800" dirty="0"/>
              <a:t>yes</a:t>
            </a:r>
          </a:p>
        </p:txBody>
      </p:sp>
      <p:sp>
        <p:nvSpPr>
          <p:cNvPr id="23" name="TextBox 81"/>
          <p:cNvSpPr txBox="1"/>
          <p:nvPr/>
        </p:nvSpPr>
        <p:spPr>
          <a:xfrm>
            <a:off x="2671178" y="3712248"/>
            <a:ext cx="334653" cy="215444"/>
          </a:xfrm>
          <a:prstGeom prst="rect">
            <a:avLst/>
          </a:prstGeom>
          <a:noFill/>
        </p:spPr>
        <p:txBody>
          <a:bodyPr wrap="square" rtlCol="0">
            <a:spAutoFit/>
          </a:bodyPr>
          <a:lstStyle/>
          <a:p>
            <a:r>
              <a:rPr lang="en-US" sz="800" dirty="0"/>
              <a:t>yes</a:t>
            </a:r>
          </a:p>
        </p:txBody>
      </p:sp>
      <p:sp>
        <p:nvSpPr>
          <p:cNvPr id="25" name="TextBox 81"/>
          <p:cNvSpPr txBox="1"/>
          <p:nvPr/>
        </p:nvSpPr>
        <p:spPr>
          <a:xfrm>
            <a:off x="6625323" y="763308"/>
            <a:ext cx="334653" cy="215444"/>
          </a:xfrm>
          <a:prstGeom prst="rect">
            <a:avLst/>
          </a:prstGeom>
          <a:noFill/>
        </p:spPr>
        <p:txBody>
          <a:bodyPr wrap="square" rtlCol="0">
            <a:spAutoFit/>
          </a:bodyPr>
          <a:lstStyle/>
          <a:p>
            <a:r>
              <a:rPr lang="en-US" sz="800" dirty="0"/>
              <a:t>yes</a:t>
            </a:r>
          </a:p>
        </p:txBody>
      </p:sp>
      <p:sp>
        <p:nvSpPr>
          <p:cNvPr id="26" name="TextBox 81"/>
          <p:cNvSpPr txBox="1"/>
          <p:nvPr/>
        </p:nvSpPr>
        <p:spPr>
          <a:xfrm>
            <a:off x="2672448" y="1419263"/>
            <a:ext cx="334653" cy="215444"/>
          </a:xfrm>
          <a:prstGeom prst="rect">
            <a:avLst/>
          </a:prstGeom>
          <a:noFill/>
        </p:spPr>
        <p:txBody>
          <a:bodyPr wrap="square" rtlCol="0">
            <a:spAutoFit/>
          </a:bodyPr>
          <a:lstStyle/>
          <a:p>
            <a:r>
              <a:rPr lang="en-US" sz="800" dirty="0"/>
              <a:t>yes</a:t>
            </a:r>
          </a:p>
        </p:txBody>
      </p:sp>
      <p:sp>
        <p:nvSpPr>
          <p:cNvPr id="37" name="TextBox 1045"/>
          <p:cNvSpPr txBox="1"/>
          <p:nvPr/>
        </p:nvSpPr>
        <p:spPr>
          <a:xfrm>
            <a:off x="6409690" y="4475480"/>
            <a:ext cx="372745" cy="250190"/>
          </a:xfrm>
          <a:prstGeom prst="rect">
            <a:avLst/>
          </a:prstGeom>
          <a:noFill/>
        </p:spPr>
        <p:txBody>
          <a:bodyPr wrap="square" rtlCol="0">
            <a:noAutofit/>
          </a:bodyPr>
          <a:lstStyle/>
          <a:p>
            <a:r>
              <a:rPr lang="en-US" sz="800" dirty="0"/>
              <a:t>no</a:t>
            </a:r>
          </a:p>
        </p:txBody>
      </p:sp>
      <p:sp>
        <p:nvSpPr>
          <p:cNvPr id="42" name="TextBox 1045"/>
          <p:cNvSpPr txBox="1"/>
          <p:nvPr/>
        </p:nvSpPr>
        <p:spPr>
          <a:xfrm>
            <a:off x="6407150" y="2305685"/>
            <a:ext cx="372745" cy="250190"/>
          </a:xfrm>
          <a:prstGeom prst="rect">
            <a:avLst/>
          </a:prstGeom>
          <a:noFill/>
        </p:spPr>
        <p:txBody>
          <a:bodyPr wrap="square" rtlCol="0">
            <a:noAutofit/>
          </a:bodyPr>
          <a:lstStyle/>
          <a:p>
            <a:r>
              <a:rPr lang="en-US" sz="800" dirty="0"/>
              <a:t>no</a:t>
            </a:r>
          </a:p>
        </p:txBody>
      </p:sp>
      <p:cxnSp>
        <p:nvCxnSpPr>
          <p:cNvPr id="43" name="Elbow Connector 42"/>
          <p:cNvCxnSpPr>
            <a:stCxn id="62" idx="1"/>
            <a:endCxn id="1031" idx="0"/>
          </p:cNvCxnSpPr>
          <p:nvPr/>
        </p:nvCxnSpPr>
        <p:spPr>
          <a:xfrm rot="10800000" flipV="1">
            <a:off x="6409055" y="978535"/>
            <a:ext cx="481330" cy="561975"/>
          </a:xfrm>
          <a:prstGeom prst="bentConnector2">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44" name="Elbow Connector 43"/>
          <p:cNvCxnSpPr>
            <a:stCxn id="1031" idx="2"/>
            <a:endCxn id="14" idx="0"/>
          </p:cNvCxnSpPr>
          <p:nvPr/>
        </p:nvCxnSpPr>
        <p:spPr>
          <a:xfrm rot="5400000" flipV="1">
            <a:off x="6283643" y="2429828"/>
            <a:ext cx="251460" cy="635"/>
          </a:xfrm>
          <a:prstGeom prst="bentConnector3">
            <a:avLst>
              <a:gd name="adj1" fmla="val 4987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46" name="Elbow Connector 45"/>
          <p:cNvCxnSpPr>
            <a:stCxn id="14" idx="2"/>
            <a:endCxn id="15" idx="0"/>
          </p:cNvCxnSpPr>
          <p:nvPr/>
        </p:nvCxnSpPr>
        <p:spPr>
          <a:xfrm rot="5400000">
            <a:off x="6212840" y="3515360"/>
            <a:ext cx="393065" cy="635"/>
          </a:xfrm>
          <a:prstGeom prst="bentConnector3">
            <a:avLst>
              <a:gd name="adj1" fmla="val 5008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47" name="Flowchart: Data 46"/>
          <p:cNvSpPr/>
          <p:nvPr/>
        </p:nvSpPr>
        <p:spPr>
          <a:xfrm>
            <a:off x="5858510" y="5806440"/>
            <a:ext cx="1101090" cy="58928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000">
                <a:solidFill>
                  <a:schemeClr val="tx1"/>
                </a:solidFill>
              </a:rPr>
              <a:t>invalid</a:t>
            </a:r>
          </a:p>
        </p:txBody>
      </p:sp>
      <p:cxnSp>
        <p:nvCxnSpPr>
          <p:cNvPr id="50" name="Elbow Connector 49"/>
          <p:cNvCxnSpPr>
            <a:stCxn id="47" idx="5"/>
            <a:endCxn id="62" idx="2"/>
          </p:cNvCxnSpPr>
          <p:nvPr/>
        </p:nvCxnSpPr>
        <p:spPr>
          <a:xfrm flipV="1">
            <a:off x="6849745" y="1301115"/>
            <a:ext cx="680085" cy="4799965"/>
          </a:xfrm>
          <a:prstGeom prst="bent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52" name="Diamond 51"/>
          <p:cNvSpPr/>
          <p:nvPr/>
        </p:nvSpPr>
        <p:spPr>
          <a:xfrm>
            <a:off x="5858510" y="4770120"/>
            <a:ext cx="1101725"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go back to the menu</a:t>
            </a:r>
          </a:p>
        </p:txBody>
      </p:sp>
      <p:cxnSp>
        <p:nvCxnSpPr>
          <p:cNvPr id="53" name="Elbow Connector 52"/>
          <p:cNvCxnSpPr>
            <a:stCxn id="15" idx="2"/>
            <a:endCxn id="52" idx="0"/>
          </p:cNvCxnSpPr>
          <p:nvPr/>
        </p:nvCxnSpPr>
        <p:spPr>
          <a:xfrm rot="5400000" flipV="1">
            <a:off x="6262053" y="4622483"/>
            <a:ext cx="294640" cy="635"/>
          </a:xfrm>
          <a:prstGeom prst="bentConnector3">
            <a:avLst>
              <a:gd name="adj1" fmla="val 4989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7" name="Elbow Connector 56"/>
          <p:cNvCxnSpPr>
            <a:stCxn id="52" idx="2"/>
            <a:endCxn id="47" idx="1"/>
          </p:cNvCxnSpPr>
          <p:nvPr/>
        </p:nvCxnSpPr>
        <p:spPr>
          <a:xfrm rot="5400000">
            <a:off x="6272848" y="5669598"/>
            <a:ext cx="273050" cy="635"/>
          </a:xfrm>
          <a:prstGeom prst="bentConnector3">
            <a:avLst>
              <a:gd name="adj1" fmla="val 4988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9" name="Elbow Connector 58"/>
          <p:cNvCxnSpPr>
            <a:stCxn id="52" idx="1"/>
          </p:cNvCxnSpPr>
          <p:nvPr/>
        </p:nvCxnSpPr>
        <p:spPr>
          <a:xfrm rot="10800000">
            <a:off x="152400" y="-172085"/>
            <a:ext cx="5706110" cy="5323205"/>
          </a:xfrm>
          <a:prstGeom prst="bentConnector3">
            <a:avLst>
              <a:gd name="adj1" fmla="val 99899"/>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60" name="TextBox 81"/>
          <p:cNvSpPr txBox="1"/>
          <p:nvPr/>
        </p:nvSpPr>
        <p:spPr>
          <a:xfrm>
            <a:off x="5571858" y="4936528"/>
            <a:ext cx="334653" cy="215444"/>
          </a:xfrm>
          <a:prstGeom prst="rect">
            <a:avLst/>
          </a:prstGeom>
          <a:noFill/>
        </p:spPr>
        <p:txBody>
          <a:bodyPr wrap="square" rtlCol="0">
            <a:spAutoFit/>
          </a:bodyPr>
          <a:lstStyle/>
          <a:p>
            <a:r>
              <a:rPr lang="en-US" sz="800" dirty="0"/>
              <a:t>yes</a:t>
            </a:r>
          </a:p>
        </p:txBody>
      </p:sp>
      <p:cxnSp>
        <p:nvCxnSpPr>
          <p:cNvPr id="61" name="Elbow Connector 60"/>
          <p:cNvCxnSpPr>
            <a:stCxn id="1050" idx="2"/>
            <a:endCxn id="1053" idx="3"/>
          </p:cNvCxnSpPr>
          <p:nvPr/>
        </p:nvCxnSpPr>
        <p:spPr>
          <a:xfrm rot="10800000" flipV="1">
            <a:off x="4620260" y="1922145"/>
            <a:ext cx="242570" cy="1270"/>
          </a:xfrm>
          <a:prstGeom prst="bentConnector3">
            <a:avLst>
              <a:gd name="adj1" fmla="val 6832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3" name="Elbow Connector 62"/>
          <p:cNvCxnSpPr>
            <a:stCxn id="1053" idx="1"/>
            <a:endCxn id="32" idx="3"/>
          </p:cNvCxnSpPr>
          <p:nvPr/>
        </p:nvCxnSpPr>
        <p:spPr>
          <a:xfrm rot="10800000">
            <a:off x="3728085" y="1922145"/>
            <a:ext cx="287655" cy="1270"/>
          </a:xfrm>
          <a:prstGeom prst="bentConnector3">
            <a:avLst>
              <a:gd name="adj1" fmla="val 4989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4" name="Elbow Connector 63"/>
          <p:cNvCxnSpPr>
            <a:stCxn id="32" idx="1"/>
            <a:endCxn id="35" idx="3"/>
          </p:cNvCxnSpPr>
          <p:nvPr/>
        </p:nvCxnSpPr>
        <p:spPr>
          <a:xfrm rot="10800000">
            <a:off x="3005455" y="1921510"/>
            <a:ext cx="207010" cy="635"/>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5" name="Elbow Connector 64"/>
          <p:cNvCxnSpPr>
            <a:stCxn id="48" idx="2"/>
            <a:endCxn id="51" idx="3"/>
          </p:cNvCxnSpPr>
          <p:nvPr/>
        </p:nvCxnSpPr>
        <p:spPr>
          <a:xfrm rot="10800000" flipV="1">
            <a:off x="4619625" y="2937510"/>
            <a:ext cx="243205" cy="2540"/>
          </a:xfrm>
          <a:prstGeom prst="bentConnector3">
            <a:avLst>
              <a:gd name="adj1" fmla="val 68146"/>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6" name="Elbow Connector 65"/>
          <p:cNvCxnSpPr>
            <a:stCxn id="51" idx="1"/>
            <a:endCxn id="56" idx="3"/>
          </p:cNvCxnSpPr>
          <p:nvPr/>
        </p:nvCxnSpPr>
        <p:spPr>
          <a:xfrm rot="10800000" flipV="1">
            <a:off x="3728085" y="2940050"/>
            <a:ext cx="240665" cy="635"/>
          </a:xfrm>
          <a:prstGeom prst="bentConnector3">
            <a:avLst>
              <a:gd name="adj1" fmla="val 4986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7" name="Elbow Connector 66"/>
          <p:cNvCxnSpPr>
            <a:stCxn id="56" idx="1"/>
            <a:endCxn id="8" idx="3"/>
          </p:cNvCxnSpPr>
          <p:nvPr/>
        </p:nvCxnSpPr>
        <p:spPr>
          <a:xfrm rot="10800000">
            <a:off x="3006090" y="2940050"/>
            <a:ext cx="210185" cy="635"/>
          </a:xfrm>
          <a:prstGeom prst="bentConnector3">
            <a:avLst>
              <a:gd name="adj1" fmla="val 49849"/>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8" name="Elbow Connector 67"/>
          <p:cNvCxnSpPr>
            <a:stCxn id="103" idx="2"/>
            <a:endCxn id="105" idx="3"/>
          </p:cNvCxnSpPr>
          <p:nvPr/>
        </p:nvCxnSpPr>
        <p:spPr>
          <a:xfrm rot="10800000" flipV="1">
            <a:off x="4620895" y="4094480"/>
            <a:ext cx="242570" cy="1905"/>
          </a:xfrm>
          <a:prstGeom prst="bentConnector3">
            <a:avLst>
              <a:gd name="adj1" fmla="val 6832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9" name="Elbow Connector 68"/>
          <p:cNvCxnSpPr>
            <a:stCxn id="105" idx="1"/>
            <a:endCxn id="106" idx="3"/>
          </p:cNvCxnSpPr>
          <p:nvPr/>
        </p:nvCxnSpPr>
        <p:spPr>
          <a:xfrm rot="10800000" flipV="1">
            <a:off x="3728720" y="4096385"/>
            <a:ext cx="240665" cy="2540"/>
          </a:xfrm>
          <a:prstGeom prst="bentConnector3">
            <a:avLst>
              <a:gd name="adj1" fmla="val 4986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70" name="Elbow Connector 69"/>
          <p:cNvCxnSpPr>
            <a:stCxn id="106" idx="1"/>
            <a:endCxn id="16" idx="3"/>
          </p:cNvCxnSpPr>
          <p:nvPr/>
        </p:nvCxnSpPr>
        <p:spPr>
          <a:xfrm rot="10800000">
            <a:off x="3007360" y="4097020"/>
            <a:ext cx="209550" cy="1905"/>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71" name="TextBox 1045"/>
          <p:cNvSpPr txBox="1"/>
          <p:nvPr/>
        </p:nvSpPr>
        <p:spPr>
          <a:xfrm>
            <a:off x="2084070" y="2683510"/>
            <a:ext cx="372745" cy="250190"/>
          </a:xfrm>
          <a:prstGeom prst="rect">
            <a:avLst/>
          </a:prstGeom>
          <a:noFill/>
        </p:spPr>
        <p:txBody>
          <a:bodyPr wrap="square" rtlCol="0">
            <a:noAutofit/>
          </a:bodyPr>
          <a:lstStyle/>
          <a:p>
            <a:r>
              <a:rPr lang="en-US" sz="800" dirty="0"/>
              <a:t>no</a:t>
            </a:r>
          </a:p>
        </p:txBody>
      </p:sp>
      <p:sp>
        <p:nvSpPr>
          <p:cNvPr id="72" name="TextBox 1045"/>
          <p:cNvSpPr txBox="1"/>
          <p:nvPr/>
        </p:nvSpPr>
        <p:spPr>
          <a:xfrm>
            <a:off x="6407150" y="5533390"/>
            <a:ext cx="372745" cy="250190"/>
          </a:xfrm>
          <a:prstGeom prst="rect">
            <a:avLst/>
          </a:prstGeom>
          <a:noFill/>
        </p:spPr>
        <p:txBody>
          <a:bodyPr wrap="square" rtlCol="0">
            <a:noAutofit/>
          </a:bodyPr>
          <a:lstStyle/>
          <a:p>
            <a:r>
              <a:rPr lang="en-US" sz="800" dirty="0"/>
              <a:t>no</a:t>
            </a:r>
          </a:p>
        </p:txBody>
      </p:sp>
      <p:cxnSp>
        <p:nvCxnSpPr>
          <p:cNvPr id="95" name="Elbow Connector 94"/>
          <p:cNvCxnSpPr>
            <a:stCxn id="62" idx="3"/>
          </p:cNvCxnSpPr>
          <p:nvPr/>
        </p:nvCxnSpPr>
        <p:spPr>
          <a:xfrm flipH="1">
            <a:off x="7524750" y="979170"/>
            <a:ext cx="643890" cy="6421755"/>
          </a:xfrm>
          <a:prstGeom prst="bentConnector4">
            <a:avLst>
              <a:gd name="adj1" fmla="val -36982"/>
              <a:gd name="adj2" fmla="val 85286"/>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96" name="Elbow Connector 95"/>
          <p:cNvCxnSpPr>
            <a:endCxn id="62" idx="0"/>
          </p:cNvCxnSpPr>
          <p:nvPr/>
        </p:nvCxnSpPr>
        <p:spPr>
          <a:xfrm rot="5400000">
            <a:off x="7143115" y="267970"/>
            <a:ext cx="775970" cy="3175"/>
          </a:xfrm>
          <a:prstGeom prst="bentConnector3">
            <a:avLst>
              <a:gd name="adj1" fmla="val 5008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Diamond 1030"/>
          <p:cNvSpPr/>
          <p:nvPr/>
        </p:nvSpPr>
        <p:spPr>
          <a:xfrm>
            <a:off x="5858510" y="1541145"/>
            <a:ext cx="1101090"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Decimal</a:t>
            </a:r>
          </a:p>
        </p:txBody>
      </p:sp>
      <p:sp>
        <p:nvSpPr>
          <p:cNvPr id="54" name="TextBox 53"/>
          <p:cNvSpPr txBox="1"/>
          <p:nvPr/>
        </p:nvSpPr>
        <p:spPr>
          <a:xfrm>
            <a:off x="5595760" y="2718165"/>
            <a:ext cx="342836" cy="215444"/>
          </a:xfrm>
          <a:prstGeom prst="rect">
            <a:avLst/>
          </a:prstGeom>
          <a:noFill/>
        </p:spPr>
        <p:txBody>
          <a:bodyPr wrap="square" rtlCol="0">
            <a:spAutoFit/>
          </a:bodyPr>
          <a:lstStyle/>
          <a:p>
            <a:r>
              <a:rPr lang="en-US" sz="800" dirty="0"/>
              <a:t>yes</a:t>
            </a:r>
          </a:p>
        </p:txBody>
      </p:sp>
      <p:sp>
        <p:nvSpPr>
          <p:cNvPr id="55" name="TextBox 54"/>
          <p:cNvSpPr txBox="1"/>
          <p:nvPr/>
        </p:nvSpPr>
        <p:spPr>
          <a:xfrm>
            <a:off x="5613652" y="3871694"/>
            <a:ext cx="322524" cy="215444"/>
          </a:xfrm>
          <a:prstGeom prst="rect">
            <a:avLst/>
          </a:prstGeom>
          <a:noFill/>
        </p:spPr>
        <p:txBody>
          <a:bodyPr wrap="none" rtlCol="0">
            <a:spAutoFit/>
          </a:bodyPr>
          <a:lstStyle/>
          <a:p>
            <a:r>
              <a:rPr lang="en-US" sz="800" dirty="0"/>
              <a:t>yes</a:t>
            </a:r>
          </a:p>
        </p:txBody>
      </p:sp>
      <p:sp>
        <p:nvSpPr>
          <p:cNvPr id="1046" name="TextBox 1045"/>
          <p:cNvSpPr txBox="1"/>
          <p:nvPr/>
        </p:nvSpPr>
        <p:spPr>
          <a:xfrm>
            <a:off x="6407150" y="3361055"/>
            <a:ext cx="372745" cy="250190"/>
          </a:xfrm>
          <a:prstGeom prst="rect">
            <a:avLst/>
          </a:prstGeom>
          <a:noFill/>
        </p:spPr>
        <p:txBody>
          <a:bodyPr wrap="square" rtlCol="0">
            <a:noAutofit/>
          </a:bodyPr>
          <a:lstStyle/>
          <a:p>
            <a:r>
              <a:rPr lang="en-US" sz="800" dirty="0"/>
              <a:t>no</a:t>
            </a:r>
          </a:p>
        </p:txBody>
      </p:sp>
      <p:sp>
        <p:nvSpPr>
          <p:cNvPr id="58" name="TextBox 57"/>
          <p:cNvSpPr txBox="1"/>
          <p:nvPr/>
        </p:nvSpPr>
        <p:spPr>
          <a:xfrm>
            <a:off x="2104171" y="3871838"/>
            <a:ext cx="293670" cy="215444"/>
          </a:xfrm>
          <a:prstGeom prst="rect">
            <a:avLst/>
          </a:prstGeom>
          <a:noFill/>
        </p:spPr>
        <p:txBody>
          <a:bodyPr wrap="none" rtlCol="0">
            <a:spAutoFit/>
          </a:bodyPr>
          <a:lstStyle/>
          <a:p>
            <a:r>
              <a:rPr lang="en-US" sz="800" dirty="0"/>
              <a:t>no</a:t>
            </a:r>
          </a:p>
        </p:txBody>
      </p:sp>
      <p:sp>
        <p:nvSpPr>
          <p:cNvPr id="1050" name="Flowchart: Data 1049"/>
          <p:cNvSpPr/>
          <p:nvPr/>
        </p:nvSpPr>
        <p:spPr>
          <a:xfrm>
            <a:off x="4773930" y="1619885"/>
            <a:ext cx="887095" cy="60452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 hexa-decimal value</a:t>
            </a:r>
            <a:endParaRPr lang="en-US" sz="600" dirty="0">
              <a:solidFill>
                <a:schemeClr val="tx1"/>
              </a:solidFill>
            </a:endParaRPr>
          </a:p>
          <a:p>
            <a:pPr algn="ctr"/>
            <a:endParaRPr lang="en-US" sz="600" dirty="0">
              <a:solidFill>
                <a:schemeClr val="tx1"/>
              </a:solidFill>
            </a:endParaRPr>
          </a:p>
        </p:txBody>
      </p:sp>
      <p:sp>
        <p:nvSpPr>
          <p:cNvPr id="1053" name="Rectangle 1052"/>
          <p:cNvSpPr/>
          <p:nvPr/>
        </p:nvSpPr>
        <p:spPr>
          <a:xfrm>
            <a:off x="4015818" y="1700079"/>
            <a:ext cx="604590" cy="446502"/>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1"/>
                </a:solidFill>
                <a:sym typeface="+mn-ea"/>
              </a:rPr>
              <a:t>d</a:t>
            </a:r>
            <a:r>
              <a:rPr lang="pt-BR" sz="600" baseline="-25000" dirty="0">
                <a:solidFill>
                  <a:schemeClr val="tx1"/>
                </a:solidFill>
                <a:sym typeface="+mn-ea"/>
              </a:rPr>
              <a:t>n-1</a:t>
            </a:r>
            <a:r>
              <a:rPr lang="pt-BR" sz="600" dirty="0">
                <a:solidFill>
                  <a:schemeClr val="tx1"/>
                </a:solidFill>
                <a:sym typeface="+mn-ea"/>
              </a:rPr>
              <a:t> × 16</a:t>
            </a:r>
            <a:r>
              <a:rPr lang="pt-BR" sz="600" baseline="30000" dirty="0">
                <a:solidFill>
                  <a:schemeClr val="tx1"/>
                </a:solidFill>
                <a:sym typeface="+mn-ea"/>
              </a:rPr>
              <a:t>r-1</a:t>
            </a:r>
            <a:r>
              <a:rPr lang="pt-BR" sz="600" dirty="0">
                <a:solidFill>
                  <a:schemeClr val="tx1"/>
                </a:solidFill>
                <a:sym typeface="+mn-ea"/>
              </a:rPr>
              <a:t>+....+ d</a:t>
            </a:r>
            <a:r>
              <a:rPr lang="pt-BR" sz="600" baseline="-25000" dirty="0">
                <a:solidFill>
                  <a:schemeClr val="tx1"/>
                </a:solidFill>
                <a:sym typeface="+mn-ea"/>
              </a:rPr>
              <a:t>2</a:t>
            </a:r>
            <a:r>
              <a:rPr lang="pt-BR" sz="600" dirty="0">
                <a:solidFill>
                  <a:schemeClr val="tx1"/>
                </a:solidFill>
                <a:sym typeface="+mn-ea"/>
              </a:rPr>
              <a:t> × 16</a:t>
            </a:r>
            <a:r>
              <a:rPr lang="pt-BR" sz="600" baseline="30000" dirty="0">
                <a:solidFill>
                  <a:schemeClr val="tx1"/>
                </a:solidFill>
                <a:sym typeface="+mn-ea"/>
              </a:rPr>
              <a:t>2</a:t>
            </a:r>
            <a:r>
              <a:rPr lang="pt-BR" sz="600" dirty="0">
                <a:solidFill>
                  <a:schemeClr val="tx1"/>
                </a:solidFill>
                <a:sym typeface="+mn-ea"/>
              </a:rPr>
              <a:t> + d</a:t>
            </a:r>
            <a:r>
              <a:rPr lang="pt-BR" sz="600" baseline="-25000" dirty="0">
                <a:solidFill>
                  <a:schemeClr val="tx1"/>
                </a:solidFill>
                <a:sym typeface="+mn-ea"/>
              </a:rPr>
              <a:t>1</a:t>
            </a:r>
            <a:r>
              <a:rPr lang="pt-BR" sz="600" dirty="0">
                <a:solidFill>
                  <a:schemeClr val="tx1"/>
                </a:solidFill>
                <a:sym typeface="+mn-ea"/>
              </a:rPr>
              <a:t> × 16</a:t>
            </a:r>
            <a:r>
              <a:rPr lang="pt-BR" sz="600" baseline="30000" dirty="0">
                <a:solidFill>
                  <a:schemeClr val="tx1"/>
                </a:solidFill>
                <a:sym typeface="+mn-ea"/>
              </a:rPr>
              <a:t>1</a:t>
            </a:r>
            <a:r>
              <a:rPr lang="pt-BR" sz="600" dirty="0">
                <a:solidFill>
                  <a:schemeClr val="tx1"/>
                </a:solidFill>
                <a:sym typeface="+mn-ea"/>
              </a:rPr>
              <a:t> + d</a:t>
            </a:r>
            <a:r>
              <a:rPr lang="pt-BR" sz="600" baseline="-25000" dirty="0">
                <a:solidFill>
                  <a:schemeClr val="tx1"/>
                </a:solidFill>
                <a:sym typeface="+mn-ea"/>
              </a:rPr>
              <a:t>0</a:t>
            </a:r>
            <a:r>
              <a:rPr lang="pt-BR" sz="600" dirty="0">
                <a:solidFill>
                  <a:schemeClr val="tx1"/>
                </a:solidFill>
                <a:sym typeface="+mn-ea"/>
              </a:rPr>
              <a:t> × 16</a:t>
            </a:r>
            <a:r>
              <a:rPr lang="pt-BR" sz="600" baseline="30000" dirty="0">
                <a:solidFill>
                  <a:schemeClr val="tx1"/>
                </a:solidFill>
                <a:sym typeface="+mn-ea"/>
              </a:rPr>
              <a:t>0</a:t>
            </a:r>
            <a:br>
              <a:rPr lang="en-US" sz="600" dirty="0">
                <a:solidFill>
                  <a:schemeClr val="tx1"/>
                </a:solidFill>
                <a:sym typeface="+mn-ea"/>
              </a:rPr>
            </a:br>
            <a:endParaRPr lang="en-US" sz="600" dirty="0">
              <a:solidFill>
                <a:schemeClr val="tx1"/>
              </a:solidFill>
              <a:sym typeface="+mn-ea"/>
            </a:endParaRPr>
          </a:p>
        </p:txBody>
      </p:sp>
      <p:sp>
        <p:nvSpPr>
          <p:cNvPr id="32" name="Flowchart: Document 31"/>
          <p:cNvSpPr/>
          <p:nvPr/>
        </p:nvSpPr>
        <p:spPr>
          <a:xfrm>
            <a:off x="3212224" y="1729616"/>
            <a:ext cx="515916" cy="384526"/>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35" name="Flowchart: Decision 34"/>
          <p:cNvSpPr/>
          <p:nvPr/>
        </p:nvSpPr>
        <p:spPr>
          <a:xfrm>
            <a:off x="2365678" y="1729246"/>
            <a:ext cx="640254" cy="384526"/>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sp>
        <p:nvSpPr>
          <p:cNvPr id="86" name="TextBox 85"/>
          <p:cNvSpPr txBox="1"/>
          <p:nvPr/>
        </p:nvSpPr>
        <p:spPr>
          <a:xfrm>
            <a:off x="2104390" y="1699895"/>
            <a:ext cx="313690" cy="214630"/>
          </a:xfrm>
          <a:prstGeom prst="rect">
            <a:avLst/>
          </a:prstGeom>
          <a:noFill/>
        </p:spPr>
        <p:txBody>
          <a:bodyPr wrap="square" rtlCol="0">
            <a:noAutofit/>
          </a:bodyPr>
          <a:lstStyle/>
          <a:p>
            <a:r>
              <a:rPr lang="en-US" sz="800" dirty="0"/>
              <a:t>no</a:t>
            </a:r>
          </a:p>
        </p:txBody>
      </p:sp>
      <p:sp>
        <p:nvSpPr>
          <p:cNvPr id="48" name="Flowchart: Data 47"/>
          <p:cNvSpPr/>
          <p:nvPr/>
        </p:nvSpPr>
        <p:spPr>
          <a:xfrm>
            <a:off x="4773930" y="2660650"/>
            <a:ext cx="887095" cy="55372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 hexa-decimal value</a:t>
            </a:r>
            <a:endParaRPr lang="en-US" sz="600" dirty="0">
              <a:solidFill>
                <a:schemeClr val="tx1"/>
              </a:solidFill>
            </a:endParaRPr>
          </a:p>
          <a:p>
            <a:pPr algn="ctr"/>
            <a:endParaRPr lang="en-US" sz="600" dirty="0">
              <a:solidFill>
                <a:schemeClr val="tx1"/>
              </a:solidFill>
            </a:endParaRPr>
          </a:p>
        </p:txBody>
      </p:sp>
      <p:sp>
        <p:nvSpPr>
          <p:cNvPr id="51" name="Rectangle 50"/>
          <p:cNvSpPr/>
          <p:nvPr/>
        </p:nvSpPr>
        <p:spPr>
          <a:xfrm>
            <a:off x="3968750" y="2630170"/>
            <a:ext cx="650875" cy="619760"/>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solidFill>
                  <a:schemeClr val="tx1"/>
                </a:solidFill>
                <a:sym typeface="+mn-ea"/>
              </a:rPr>
              <a:t>d</a:t>
            </a:r>
            <a:r>
              <a:rPr lang="pt-BR" sz="500" baseline="-25000" dirty="0">
                <a:solidFill>
                  <a:schemeClr val="tx1"/>
                </a:solidFill>
                <a:sym typeface="+mn-ea"/>
              </a:rPr>
              <a:t>n-1</a:t>
            </a:r>
            <a:r>
              <a:rPr lang="pt-BR" sz="500" dirty="0">
                <a:solidFill>
                  <a:schemeClr val="tx1"/>
                </a:solidFill>
                <a:sym typeface="+mn-ea"/>
              </a:rPr>
              <a:t> × 16</a:t>
            </a:r>
            <a:r>
              <a:rPr lang="pt-BR" sz="500" baseline="30000" dirty="0">
                <a:solidFill>
                  <a:schemeClr val="tx1"/>
                </a:solidFill>
                <a:sym typeface="+mn-ea"/>
              </a:rPr>
              <a:t>r-1</a:t>
            </a:r>
            <a:r>
              <a:rPr lang="pt-BR" sz="500" dirty="0">
                <a:solidFill>
                  <a:schemeClr val="tx1"/>
                </a:solidFill>
                <a:sym typeface="+mn-ea"/>
              </a:rPr>
              <a:t>+....+ d</a:t>
            </a:r>
            <a:r>
              <a:rPr lang="pt-BR" sz="500" baseline="-25000" dirty="0">
                <a:solidFill>
                  <a:schemeClr val="tx1"/>
                </a:solidFill>
                <a:sym typeface="+mn-ea"/>
              </a:rPr>
              <a:t>2</a:t>
            </a:r>
            <a:r>
              <a:rPr lang="pt-BR" sz="500" dirty="0">
                <a:solidFill>
                  <a:schemeClr val="tx1"/>
                </a:solidFill>
                <a:sym typeface="+mn-ea"/>
              </a:rPr>
              <a:t> × 16</a:t>
            </a:r>
            <a:r>
              <a:rPr lang="pt-BR" sz="500" baseline="30000" dirty="0">
                <a:solidFill>
                  <a:schemeClr val="tx1"/>
                </a:solidFill>
                <a:sym typeface="+mn-ea"/>
              </a:rPr>
              <a:t>2</a:t>
            </a:r>
            <a:r>
              <a:rPr lang="pt-BR" sz="500" dirty="0">
                <a:solidFill>
                  <a:schemeClr val="tx1"/>
                </a:solidFill>
                <a:sym typeface="+mn-ea"/>
              </a:rPr>
              <a:t> + d</a:t>
            </a:r>
            <a:r>
              <a:rPr lang="pt-BR" sz="500" baseline="-25000" dirty="0">
                <a:solidFill>
                  <a:schemeClr val="tx1"/>
                </a:solidFill>
                <a:sym typeface="+mn-ea"/>
              </a:rPr>
              <a:t>1</a:t>
            </a:r>
            <a:r>
              <a:rPr lang="pt-BR" sz="500" dirty="0">
                <a:solidFill>
                  <a:schemeClr val="tx1"/>
                </a:solidFill>
                <a:sym typeface="+mn-ea"/>
              </a:rPr>
              <a:t> × 16</a:t>
            </a:r>
            <a:r>
              <a:rPr lang="pt-BR" sz="500" baseline="30000" dirty="0">
                <a:solidFill>
                  <a:schemeClr val="tx1"/>
                </a:solidFill>
                <a:sym typeface="+mn-ea"/>
              </a:rPr>
              <a:t>1</a:t>
            </a:r>
            <a:r>
              <a:rPr lang="pt-BR" sz="500" dirty="0">
                <a:solidFill>
                  <a:schemeClr val="tx1"/>
                </a:solidFill>
                <a:sym typeface="+mn-ea"/>
              </a:rPr>
              <a:t> + d</a:t>
            </a:r>
            <a:r>
              <a:rPr lang="pt-BR" sz="500" baseline="-25000" dirty="0">
                <a:solidFill>
                  <a:schemeClr val="tx1"/>
                </a:solidFill>
                <a:sym typeface="+mn-ea"/>
              </a:rPr>
              <a:t>0</a:t>
            </a:r>
            <a:r>
              <a:rPr lang="pt-BR" sz="500" dirty="0">
                <a:solidFill>
                  <a:schemeClr val="tx1"/>
                </a:solidFill>
                <a:sym typeface="+mn-ea"/>
              </a:rPr>
              <a:t> × 16</a:t>
            </a:r>
            <a:r>
              <a:rPr lang="pt-BR" sz="500" baseline="30000" dirty="0">
                <a:solidFill>
                  <a:schemeClr val="tx1"/>
                </a:solidFill>
                <a:sym typeface="+mn-ea"/>
              </a:rPr>
              <a:t>0</a:t>
            </a:r>
            <a:endParaRPr lang="pt-BR" sz="500" baseline="30000" dirty="0">
              <a:solidFill>
                <a:schemeClr val="tx1"/>
              </a:solidFill>
            </a:endParaRPr>
          </a:p>
          <a:p>
            <a:pPr algn="ctr"/>
            <a:r>
              <a:rPr lang="pt-BR" sz="500" baseline="30000" dirty="0">
                <a:solidFill>
                  <a:schemeClr val="tx1"/>
                </a:solidFill>
                <a:sym typeface="+mn-ea"/>
              </a:rPr>
              <a:t> </a:t>
            </a:r>
            <a:r>
              <a:rPr lang="pt-BR" sz="500" dirty="0">
                <a:solidFill>
                  <a:schemeClr val="tx1"/>
                </a:solidFill>
                <a:sym typeface="+mn-ea"/>
              </a:rPr>
              <a:t> after that  convert from decimal to binary  n</a:t>
            </a:r>
            <a:r>
              <a:rPr lang="en-US" altLang="pt-BR" sz="500" dirty="0">
                <a:solidFill>
                  <a:schemeClr val="tx1"/>
                </a:solidFill>
                <a:sym typeface="+mn-ea"/>
              </a:rPr>
              <a:t>or</a:t>
            </a:r>
            <a:r>
              <a:rPr lang="pt-BR" sz="500" dirty="0">
                <a:solidFill>
                  <a:schemeClr val="tx1"/>
                </a:solidFill>
                <a:sym typeface="+mn-ea"/>
              </a:rPr>
              <a:t>mally</a:t>
            </a:r>
            <a:br>
              <a:rPr lang="en-US" sz="500" dirty="0">
                <a:solidFill>
                  <a:schemeClr val="tx1"/>
                </a:solidFill>
                <a:sym typeface="+mn-ea"/>
              </a:rPr>
            </a:br>
            <a:endParaRPr lang="en-US" sz="500" dirty="0">
              <a:solidFill>
                <a:schemeClr val="tx1"/>
              </a:solidFill>
              <a:sym typeface="+mn-ea"/>
            </a:endParaRPr>
          </a:p>
        </p:txBody>
      </p:sp>
      <p:sp>
        <p:nvSpPr>
          <p:cNvPr id="56" name="Flowchart: Document 55"/>
          <p:cNvSpPr/>
          <p:nvPr/>
        </p:nvSpPr>
        <p:spPr>
          <a:xfrm>
            <a:off x="3216275" y="2718435"/>
            <a:ext cx="511810" cy="443865"/>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103" name="Flowchart: Data 102"/>
          <p:cNvSpPr/>
          <p:nvPr/>
        </p:nvSpPr>
        <p:spPr>
          <a:xfrm>
            <a:off x="4774565" y="3804285"/>
            <a:ext cx="887095" cy="58039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 hexa-decimal value</a:t>
            </a:r>
            <a:endParaRPr lang="en-US" sz="600" dirty="0">
              <a:solidFill>
                <a:schemeClr val="tx1"/>
              </a:solidFill>
            </a:endParaRPr>
          </a:p>
          <a:p>
            <a:pPr algn="ctr"/>
            <a:endParaRPr lang="en-US" sz="600" dirty="0">
              <a:solidFill>
                <a:schemeClr val="tx1"/>
              </a:solidFill>
            </a:endParaRPr>
          </a:p>
        </p:txBody>
      </p:sp>
      <p:sp>
        <p:nvSpPr>
          <p:cNvPr id="105" name="Rectangle 104"/>
          <p:cNvSpPr/>
          <p:nvPr/>
        </p:nvSpPr>
        <p:spPr>
          <a:xfrm>
            <a:off x="3969385" y="3767455"/>
            <a:ext cx="651510" cy="657225"/>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500" dirty="0">
                <a:solidFill>
                  <a:schemeClr val="tx1"/>
                </a:solidFill>
                <a:sym typeface="+mn-ea"/>
              </a:rPr>
              <a:t>d</a:t>
            </a:r>
            <a:r>
              <a:rPr lang="pt-BR" sz="500" baseline="-25000" dirty="0">
                <a:solidFill>
                  <a:schemeClr val="tx1"/>
                </a:solidFill>
                <a:sym typeface="+mn-ea"/>
              </a:rPr>
              <a:t>n-1</a:t>
            </a:r>
            <a:r>
              <a:rPr lang="pt-BR" sz="500" dirty="0">
                <a:solidFill>
                  <a:schemeClr val="tx1"/>
                </a:solidFill>
                <a:sym typeface="+mn-ea"/>
              </a:rPr>
              <a:t> × 16</a:t>
            </a:r>
            <a:r>
              <a:rPr lang="pt-BR" sz="500" baseline="30000" dirty="0">
                <a:solidFill>
                  <a:schemeClr val="tx1"/>
                </a:solidFill>
                <a:sym typeface="+mn-ea"/>
              </a:rPr>
              <a:t>r-1</a:t>
            </a:r>
            <a:r>
              <a:rPr lang="pt-BR" sz="500" dirty="0">
                <a:solidFill>
                  <a:schemeClr val="tx1"/>
                </a:solidFill>
                <a:sym typeface="+mn-ea"/>
              </a:rPr>
              <a:t>+....+ d</a:t>
            </a:r>
            <a:r>
              <a:rPr lang="pt-BR" sz="500" baseline="-25000" dirty="0">
                <a:solidFill>
                  <a:schemeClr val="tx1"/>
                </a:solidFill>
                <a:sym typeface="+mn-ea"/>
              </a:rPr>
              <a:t>2</a:t>
            </a:r>
            <a:r>
              <a:rPr lang="pt-BR" sz="500" dirty="0">
                <a:solidFill>
                  <a:schemeClr val="tx1"/>
                </a:solidFill>
                <a:sym typeface="+mn-ea"/>
              </a:rPr>
              <a:t> × 16</a:t>
            </a:r>
            <a:r>
              <a:rPr lang="pt-BR" sz="500" baseline="30000" dirty="0">
                <a:solidFill>
                  <a:schemeClr val="tx1"/>
                </a:solidFill>
                <a:sym typeface="+mn-ea"/>
              </a:rPr>
              <a:t>2</a:t>
            </a:r>
            <a:r>
              <a:rPr lang="pt-BR" sz="500" dirty="0">
                <a:solidFill>
                  <a:schemeClr val="tx1"/>
                </a:solidFill>
                <a:sym typeface="+mn-ea"/>
              </a:rPr>
              <a:t> + d</a:t>
            </a:r>
            <a:r>
              <a:rPr lang="pt-BR" sz="500" baseline="-25000" dirty="0">
                <a:solidFill>
                  <a:schemeClr val="tx1"/>
                </a:solidFill>
                <a:sym typeface="+mn-ea"/>
              </a:rPr>
              <a:t>1</a:t>
            </a:r>
            <a:r>
              <a:rPr lang="pt-BR" sz="500" dirty="0">
                <a:solidFill>
                  <a:schemeClr val="tx1"/>
                </a:solidFill>
                <a:sym typeface="+mn-ea"/>
              </a:rPr>
              <a:t> × 16</a:t>
            </a:r>
            <a:r>
              <a:rPr lang="pt-BR" sz="500" baseline="30000" dirty="0">
                <a:solidFill>
                  <a:schemeClr val="tx1"/>
                </a:solidFill>
                <a:sym typeface="+mn-ea"/>
              </a:rPr>
              <a:t>1</a:t>
            </a:r>
            <a:r>
              <a:rPr lang="pt-BR" sz="500" dirty="0">
                <a:solidFill>
                  <a:schemeClr val="tx1"/>
                </a:solidFill>
                <a:sym typeface="+mn-ea"/>
              </a:rPr>
              <a:t> + d</a:t>
            </a:r>
            <a:r>
              <a:rPr lang="pt-BR" sz="500" baseline="-25000" dirty="0">
                <a:solidFill>
                  <a:schemeClr val="tx1"/>
                </a:solidFill>
                <a:sym typeface="+mn-ea"/>
              </a:rPr>
              <a:t>0</a:t>
            </a:r>
            <a:r>
              <a:rPr lang="pt-BR" sz="500" dirty="0">
                <a:solidFill>
                  <a:schemeClr val="tx1"/>
                </a:solidFill>
                <a:sym typeface="+mn-ea"/>
              </a:rPr>
              <a:t> × 16</a:t>
            </a:r>
            <a:r>
              <a:rPr lang="pt-BR" sz="500" baseline="30000" dirty="0">
                <a:solidFill>
                  <a:schemeClr val="tx1"/>
                </a:solidFill>
                <a:sym typeface="+mn-ea"/>
              </a:rPr>
              <a:t>0</a:t>
            </a:r>
            <a:endParaRPr lang="pt-BR" sz="500" baseline="30000" dirty="0">
              <a:solidFill>
                <a:schemeClr val="tx1"/>
              </a:solidFill>
            </a:endParaRPr>
          </a:p>
          <a:p>
            <a:pPr algn="ctr"/>
            <a:r>
              <a:rPr lang="pt-BR" sz="500" baseline="30000" dirty="0">
                <a:solidFill>
                  <a:schemeClr val="tx1"/>
                </a:solidFill>
                <a:sym typeface="+mn-ea"/>
              </a:rPr>
              <a:t> </a:t>
            </a:r>
            <a:r>
              <a:rPr lang="pt-BR" sz="500" dirty="0">
                <a:solidFill>
                  <a:schemeClr val="tx1"/>
                </a:solidFill>
                <a:sym typeface="+mn-ea"/>
              </a:rPr>
              <a:t> after that  </a:t>
            </a:r>
            <a:r>
              <a:rPr lang="en-US" sz="500" dirty="0">
                <a:solidFill>
                  <a:schemeClr val="tx1"/>
                </a:solidFill>
                <a:sym typeface="+mn-ea"/>
              </a:rPr>
              <a:t>map the decimal value to its </a:t>
            </a:r>
            <a:r>
              <a:rPr lang="en-US" sz="500" dirty="0" err="1">
                <a:solidFill>
                  <a:schemeClr val="tx1"/>
                </a:solidFill>
                <a:sym typeface="+mn-ea"/>
              </a:rPr>
              <a:t>ascii</a:t>
            </a:r>
            <a:r>
              <a:rPr lang="en-US" sz="500" dirty="0">
                <a:solidFill>
                  <a:schemeClr val="tx1"/>
                </a:solidFill>
                <a:sym typeface="+mn-ea"/>
              </a:rPr>
              <a:t> character value</a:t>
            </a:r>
            <a:endParaRPr lang="en-US" sz="500" dirty="0">
              <a:solidFill>
                <a:schemeClr val="tx1"/>
              </a:solidFill>
            </a:endParaRPr>
          </a:p>
          <a:p>
            <a:pPr algn="ctr"/>
            <a:endParaRPr lang="en-US" sz="500" dirty="0">
              <a:solidFill>
                <a:schemeClr val="tx1"/>
              </a:solidFill>
            </a:endParaRPr>
          </a:p>
        </p:txBody>
      </p:sp>
      <p:sp>
        <p:nvSpPr>
          <p:cNvPr id="106" name="Flowchart: Document 105"/>
          <p:cNvSpPr/>
          <p:nvPr/>
        </p:nvSpPr>
        <p:spPr>
          <a:xfrm>
            <a:off x="3216910" y="3895725"/>
            <a:ext cx="511810" cy="406400"/>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62" name="Flowchart: Decision 61"/>
          <p:cNvSpPr/>
          <p:nvPr/>
        </p:nvSpPr>
        <p:spPr>
          <a:xfrm>
            <a:off x="6890521" y="656976"/>
            <a:ext cx="1278129" cy="643788"/>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sym typeface="+mn-ea"/>
              </a:rPr>
              <a:t> </a:t>
            </a:r>
          </a:p>
          <a:p>
            <a:pPr algn="ctr"/>
            <a:r>
              <a:rPr lang="en-US" sz="900" dirty="0">
                <a:solidFill>
                  <a:schemeClr val="tx1"/>
                </a:solidFill>
                <a:sym typeface="+mn-ea"/>
              </a:rPr>
              <a:t>Option 3. Hexa-decimal</a:t>
            </a:r>
            <a:endParaRPr lang="en-US" sz="900" dirty="0">
              <a:solidFill>
                <a:schemeClr val="tx1"/>
              </a:solidFill>
            </a:endParaRPr>
          </a:p>
          <a:p>
            <a:pPr algn="ctr"/>
            <a:endParaRPr lang="en-US" sz="900" dirty="0">
              <a:solidFill>
                <a:schemeClr val="tx1"/>
              </a:solidFill>
            </a:endParaRPr>
          </a:p>
        </p:txBody>
      </p:sp>
      <p:sp>
        <p:nvSpPr>
          <p:cNvPr id="74" name="TextBox 73"/>
          <p:cNvSpPr txBox="1"/>
          <p:nvPr/>
        </p:nvSpPr>
        <p:spPr>
          <a:xfrm>
            <a:off x="5595619" y="1595793"/>
            <a:ext cx="340158" cy="230832"/>
          </a:xfrm>
          <a:prstGeom prst="rect">
            <a:avLst/>
          </a:prstGeom>
          <a:noFill/>
        </p:spPr>
        <p:txBody>
          <a:bodyPr wrap="none" rtlCol="0">
            <a:spAutoFit/>
          </a:bodyPr>
          <a:lstStyle/>
          <a:p>
            <a:r>
              <a:rPr lang="en-US" sz="900" dirty="0"/>
              <a:t>yes</a:t>
            </a:r>
          </a:p>
        </p:txBody>
      </p:sp>
      <p:cxnSp>
        <p:nvCxnSpPr>
          <p:cNvPr id="4" name="Elbow Connector 3"/>
          <p:cNvCxnSpPr>
            <a:stCxn id="16" idx="1"/>
            <a:endCxn id="62" idx="0"/>
          </p:cNvCxnSpPr>
          <p:nvPr/>
        </p:nvCxnSpPr>
        <p:spPr>
          <a:xfrm rot="10800000" flipH="1">
            <a:off x="2367280" y="656590"/>
            <a:ext cx="5162550" cy="3439795"/>
          </a:xfrm>
          <a:prstGeom prst="bentConnector4">
            <a:avLst>
              <a:gd name="adj1" fmla="val -4613"/>
              <a:gd name="adj2" fmla="val 106923"/>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 name="Elbow Connector 4"/>
          <p:cNvCxnSpPr>
            <a:stCxn id="8" idx="1"/>
            <a:endCxn id="62" idx="0"/>
          </p:cNvCxnSpPr>
          <p:nvPr/>
        </p:nvCxnSpPr>
        <p:spPr>
          <a:xfrm rot="10800000" flipH="1">
            <a:off x="2366010" y="656590"/>
            <a:ext cx="5163820" cy="2282825"/>
          </a:xfrm>
          <a:prstGeom prst="bentConnector4">
            <a:avLst>
              <a:gd name="adj1" fmla="val -4611"/>
              <a:gd name="adj2" fmla="val 11043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6" name="Elbow Connector 5"/>
          <p:cNvCxnSpPr>
            <a:stCxn id="35" idx="1"/>
            <a:endCxn id="62" idx="0"/>
          </p:cNvCxnSpPr>
          <p:nvPr/>
        </p:nvCxnSpPr>
        <p:spPr>
          <a:xfrm rot="10800000" flipH="1">
            <a:off x="2364740" y="656590"/>
            <a:ext cx="5164455" cy="1264285"/>
          </a:xfrm>
          <a:prstGeom prst="bentConnector4">
            <a:avLst>
              <a:gd name="adj1" fmla="val -4611"/>
              <a:gd name="adj2" fmla="val 118835"/>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8" name="Flowchart: Decision 7"/>
          <p:cNvSpPr/>
          <p:nvPr/>
        </p:nvSpPr>
        <p:spPr>
          <a:xfrm>
            <a:off x="2366010" y="2718435"/>
            <a:ext cx="640080" cy="443230"/>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0" name="Elbow Connector 9"/>
          <p:cNvCxnSpPr>
            <a:stCxn id="35" idx="0"/>
            <a:endCxn id="1050" idx="0"/>
          </p:cNvCxnSpPr>
          <p:nvPr/>
        </p:nvCxnSpPr>
        <p:spPr>
          <a:xfrm rot="16200000">
            <a:off x="3941128" y="364173"/>
            <a:ext cx="109220" cy="2620645"/>
          </a:xfrm>
          <a:prstGeom prst="bentConnector3">
            <a:avLst>
              <a:gd name="adj1" fmla="val 318314"/>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13" name="Elbow Connector 12"/>
          <p:cNvCxnSpPr>
            <a:stCxn id="8" idx="0"/>
            <a:endCxn id="48" idx="0"/>
          </p:cNvCxnSpPr>
          <p:nvPr/>
        </p:nvCxnSpPr>
        <p:spPr>
          <a:xfrm rot="16200000">
            <a:off x="3967163" y="1379538"/>
            <a:ext cx="57785" cy="2620010"/>
          </a:xfrm>
          <a:prstGeom prst="bentConnector3">
            <a:avLst>
              <a:gd name="adj1" fmla="val 512637"/>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14" name="Diamond 13"/>
          <p:cNvSpPr/>
          <p:nvPr/>
        </p:nvSpPr>
        <p:spPr>
          <a:xfrm>
            <a:off x="5858510" y="2555875"/>
            <a:ext cx="1101725"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Binary</a:t>
            </a:r>
          </a:p>
        </p:txBody>
      </p:sp>
      <p:sp>
        <p:nvSpPr>
          <p:cNvPr id="15" name="Diamond 14"/>
          <p:cNvSpPr/>
          <p:nvPr/>
        </p:nvSpPr>
        <p:spPr>
          <a:xfrm>
            <a:off x="5858510" y="3712210"/>
            <a:ext cx="1101090"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ASCII</a:t>
            </a:r>
          </a:p>
        </p:txBody>
      </p:sp>
      <p:sp>
        <p:nvSpPr>
          <p:cNvPr id="16" name="Flowchart: Decision 15"/>
          <p:cNvSpPr/>
          <p:nvPr/>
        </p:nvSpPr>
        <p:spPr>
          <a:xfrm>
            <a:off x="2367280" y="3891915"/>
            <a:ext cx="640080" cy="410210"/>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7" name="Elbow Connector 16"/>
          <p:cNvCxnSpPr>
            <a:stCxn id="16" idx="0"/>
            <a:endCxn id="103" idx="0"/>
          </p:cNvCxnSpPr>
          <p:nvPr/>
        </p:nvCxnSpPr>
        <p:spPr>
          <a:xfrm rot="16200000">
            <a:off x="3953193" y="2538413"/>
            <a:ext cx="87630" cy="2619375"/>
          </a:xfrm>
          <a:prstGeom prst="bentConnector3">
            <a:avLst>
              <a:gd name="adj1" fmla="val 37210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a:stCxn id="1031" idx="1"/>
            <a:endCxn id="1050" idx="5"/>
          </p:cNvCxnSpPr>
          <p:nvPr/>
        </p:nvCxnSpPr>
        <p:spPr>
          <a:xfrm flipH="1" flipV="1">
            <a:off x="5572125" y="1922145"/>
            <a:ext cx="286385" cy="63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14" idx="1"/>
            <a:endCxn id="48" idx="5"/>
          </p:cNvCxnSpPr>
          <p:nvPr/>
        </p:nvCxnSpPr>
        <p:spPr>
          <a:xfrm flipH="1">
            <a:off x="5572125" y="2937510"/>
            <a:ext cx="286385" cy="0"/>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a:stCxn id="15" idx="1"/>
            <a:endCxn id="103" idx="5"/>
          </p:cNvCxnSpPr>
          <p:nvPr/>
        </p:nvCxnSpPr>
        <p:spPr>
          <a:xfrm flipH="1">
            <a:off x="5572760" y="4093845"/>
            <a:ext cx="285750" cy="63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22" name="TextBox 81"/>
          <p:cNvSpPr txBox="1"/>
          <p:nvPr/>
        </p:nvSpPr>
        <p:spPr>
          <a:xfrm>
            <a:off x="2671178" y="2555913"/>
            <a:ext cx="334653" cy="215444"/>
          </a:xfrm>
          <a:prstGeom prst="rect">
            <a:avLst/>
          </a:prstGeom>
          <a:noFill/>
        </p:spPr>
        <p:txBody>
          <a:bodyPr wrap="square" rtlCol="0">
            <a:spAutoFit/>
          </a:bodyPr>
          <a:lstStyle/>
          <a:p>
            <a:r>
              <a:rPr lang="en-US" sz="800" dirty="0"/>
              <a:t>yes</a:t>
            </a:r>
          </a:p>
        </p:txBody>
      </p:sp>
      <p:sp>
        <p:nvSpPr>
          <p:cNvPr id="23" name="TextBox 81"/>
          <p:cNvSpPr txBox="1"/>
          <p:nvPr/>
        </p:nvSpPr>
        <p:spPr>
          <a:xfrm>
            <a:off x="2671178" y="3712248"/>
            <a:ext cx="334653" cy="215444"/>
          </a:xfrm>
          <a:prstGeom prst="rect">
            <a:avLst/>
          </a:prstGeom>
          <a:noFill/>
        </p:spPr>
        <p:txBody>
          <a:bodyPr wrap="square" rtlCol="0">
            <a:spAutoFit/>
          </a:bodyPr>
          <a:lstStyle/>
          <a:p>
            <a:r>
              <a:rPr lang="en-US" sz="800" dirty="0"/>
              <a:t>yes</a:t>
            </a:r>
          </a:p>
        </p:txBody>
      </p:sp>
      <p:sp>
        <p:nvSpPr>
          <p:cNvPr id="25" name="TextBox 81"/>
          <p:cNvSpPr txBox="1"/>
          <p:nvPr/>
        </p:nvSpPr>
        <p:spPr>
          <a:xfrm>
            <a:off x="6625323" y="763308"/>
            <a:ext cx="334653" cy="215444"/>
          </a:xfrm>
          <a:prstGeom prst="rect">
            <a:avLst/>
          </a:prstGeom>
          <a:noFill/>
        </p:spPr>
        <p:txBody>
          <a:bodyPr wrap="square" rtlCol="0">
            <a:spAutoFit/>
          </a:bodyPr>
          <a:lstStyle/>
          <a:p>
            <a:r>
              <a:rPr lang="en-US" sz="800" dirty="0"/>
              <a:t>yes</a:t>
            </a:r>
          </a:p>
        </p:txBody>
      </p:sp>
      <p:sp>
        <p:nvSpPr>
          <p:cNvPr id="26" name="TextBox 81"/>
          <p:cNvSpPr txBox="1"/>
          <p:nvPr/>
        </p:nvSpPr>
        <p:spPr>
          <a:xfrm>
            <a:off x="2672448" y="1419263"/>
            <a:ext cx="334653" cy="215444"/>
          </a:xfrm>
          <a:prstGeom prst="rect">
            <a:avLst/>
          </a:prstGeom>
          <a:noFill/>
        </p:spPr>
        <p:txBody>
          <a:bodyPr wrap="square" rtlCol="0">
            <a:spAutoFit/>
          </a:bodyPr>
          <a:lstStyle/>
          <a:p>
            <a:r>
              <a:rPr lang="en-US" sz="800" dirty="0"/>
              <a:t>yes</a:t>
            </a:r>
          </a:p>
        </p:txBody>
      </p:sp>
      <p:sp>
        <p:nvSpPr>
          <p:cNvPr id="37" name="TextBox 1045"/>
          <p:cNvSpPr txBox="1"/>
          <p:nvPr/>
        </p:nvSpPr>
        <p:spPr>
          <a:xfrm>
            <a:off x="6409690" y="4475480"/>
            <a:ext cx="372745" cy="250190"/>
          </a:xfrm>
          <a:prstGeom prst="rect">
            <a:avLst/>
          </a:prstGeom>
          <a:noFill/>
        </p:spPr>
        <p:txBody>
          <a:bodyPr wrap="square" rtlCol="0">
            <a:noAutofit/>
          </a:bodyPr>
          <a:lstStyle/>
          <a:p>
            <a:r>
              <a:rPr lang="en-US" sz="800" dirty="0"/>
              <a:t>no</a:t>
            </a:r>
          </a:p>
        </p:txBody>
      </p:sp>
      <p:sp>
        <p:nvSpPr>
          <p:cNvPr id="42" name="TextBox 1045"/>
          <p:cNvSpPr txBox="1"/>
          <p:nvPr/>
        </p:nvSpPr>
        <p:spPr>
          <a:xfrm>
            <a:off x="6407150" y="2305685"/>
            <a:ext cx="372745" cy="250190"/>
          </a:xfrm>
          <a:prstGeom prst="rect">
            <a:avLst/>
          </a:prstGeom>
          <a:noFill/>
        </p:spPr>
        <p:txBody>
          <a:bodyPr wrap="square" rtlCol="0">
            <a:noAutofit/>
          </a:bodyPr>
          <a:lstStyle/>
          <a:p>
            <a:r>
              <a:rPr lang="en-US" sz="800" dirty="0"/>
              <a:t>no</a:t>
            </a:r>
          </a:p>
        </p:txBody>
      </p:sp>
      <p:cxnSp>
        <p:nvCxnSpPr>
          <p:cNvPr id="43" name="Elbow Connector 42"/>
          <p:cNvCxnSpPr>
            <a:stCxn id="62" idx="1"/>
            <a:endCxn id="1031" idx="0"/>
          </p:cNvCxnSpPr>
          <p:nvPr/>
        </p:nvCxnSpPr>
        <p:spPr>
          <a:xfrm rot="10800000" flipV="1">
            <a:off x="6409055" y="978535"/>
            <a:ext cx="481330" cy="561975"/>
          </a:xfrm>
          <a:prstGeom prst="bentConnector2">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44" name="Elbow Connector 43"/>
          <p:cNvCxnSpPr>
            <a:stCxn id="1031" idx="2"/>
            <a:endCxn id="14" idx="0"/>
          </p:cNvCxnSpPr>
          <p:nvPr/>
        </p:nvCxnSpPr>
        <p:spPr>
          <a:xfrm rot="5400000" flipV="1">
            <a:off x="6283643" y="2429828"/>
            <a:ext cx="251460" cy="635"/>
          </a:xfrm>
          <a:prstGeom prst="bentConnector3">
            <a:avLst>
              <a:gd name="adj1" fmla="val 4987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46" name="Elbow Connector 45"/>
          <p:cNvCxnSpPr>
            <a:stCxn id="14" idx="2"/>
            <a:endCxn id="15" idx="0"/>
          </p:cNvCxnSpPr>
          <p:nvPr/>
        </p:nvCxnSpPr>
        <p:spPr>
          <a:xfrm rot="5400000">
            <a:off x="6212840" y="3515360"/>
            <a:ext cx="393065" cy="635"/>
          </a:xfrm>
          <a:prstGeom prst="bentConnector3">
            <a:avLst>
              <a:gd name="adj1" fmla="val 5008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47" name="Flowchart: Data 46"/>
          <p:cNvSpPr/>
          <p:nvPr/>
        </p:nvSpPr>
        <p:spPr>
          <a:xfrm>
            <a:off x="5858510" y="5806440"/>
            <a:ext cx="1101090" cy="58928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000">
                <a:solidFill>
                  <a:schemeClr val="tx1"/>
                </a:solidFill>
              </a:rPr>
              <a:t>invalid</a:t>
            </a:r>
          </a:p>
        </p:txBody>
      </p:sp>
      <p:cxnSp>
        <p:nvCxnSpPr>
          <p:cNvPr id="50" name="Elbow Connector 49"/>
          <p:cNvCxnSpPr>
            <a:stCxn id="47" idx="5"/>
            <a:endCxn id="62" idx="2"/>
          </p:cNvCxnSpPr>
          <p:nvPr/>
        </p:nvCxnSpPr>
        <p:spPr>
          <a:xfrm flipV="1">
            <a:off x="6849745" y="1301115"/>
            <a:ext cx="680085" cy="4799965"/>
          </a:xfrm>
          <a:prstGeom prst="bent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52" name="Diamond 51"/>
          <p:cNvSpPr/>
          <p:nvPr/>
        </p:nvSpPr>
        <p:spPr>
          <a:xfrm>
            <a:off x="5858510" y="4770120"/>
            <a:ext cx="1101725"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go back to the menu</a:t>
            </a:r>
          </a:p>
        </p:txBody>
      </p:sp>
      <p:cxnSp>
        <p:nvCxnSpPr>
          <p:cNvPr id="53" name="Elbow Connector 52"/>
          <p:cNvCxnSpPr>
            <a:stCxn id="15" idx="2"/>
            <a:endCxn id="52" idx="0"/>
          </p:cNvCxnSpPr>
          <p:nvPr/>
        </p:nvCxnSpPr>
        <p:spPr>
          <a:xfrm rot="5400000" flipV="1">
            <a:off x="6262053" y="4622483"/>
            <a:ext cx="294640" cy="635"/>
          </a:xfrm>
          <a:prstGeom prst="bentConnector3">
            <a:avLst>
              <a:gd name="adj1" fmla="val 4989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7" name="Elbow Connector 56"/>
          <p:cNvCxnSpPr>
            <a:stCxn id="52" idx="2"/>
            <a:endCxn id="47" idx="1"/>
          </p:cNvCxnSpPr>
          <p:nvPr/>
        </p:nvCxnSpPr>
        <p:spPr>
          <a:xfrm rot="5400000">
            <a:off x="6272848" y="5669598"/>
            <a:ext cx="273050" cy="635"/>
          </a:xfrm>
          <a:prstGeom prst="bentConnector3">
            <a:avLst>
              <a:gd name="adj1" fmla="val 4988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9" name="Elbow Connector 58"/>
          <p:cNvCxnSpPr>
            <a:stCxn id="52" idx="1"/>
          </p:cNvCxnSpPr>
          <p:nvPr/>
        </p:nvCxnSpPr>
        <p:spPr>
          <a:xfrm rot="10800000">
            <a:off x="152400" y="-172085"/>
            <a:ext cx="5706110" cy="5323205"/>
          </a:xfrm>
          <a:prstGeom prst="bentConnector3">
            <a:avLst>
              <a:gd name="adj1" fmla="val 99899"/>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60" name="TextBox 81"/>
          <p:cNvSpPr txBox="1"/>
          <p:nvPr/>
        </p:nvSpPr>
        <p:spPr>
          <a:xfrm>
            <a:off x="5571858" y="4936528"/>
            <a:ext cx="334653" cy="215444"/>
          </a:xfrm>
          <a:prstGeom prst="rect">
            <a:avLst/>
          </a:prstGeom>
          <a:noFill/>
        </p:spPr>
        <p:txBody>
          <a:bodyPr wrap="square" rtlCol="0">
            <a:spAutoFit/>
          </a:bodyPr>
          <a:lstStyle/>
          <a:p>
            <a:r>
              <a:rPr lang="en-US" sz="800" dirty="0"/>
              <a:t>yes</a:t>
            </a:r>
          </a:p>
        </p:txBody>
      </p:sp>
      <p:cxnSp>
        <p:nvCxnSpPr>
          <p:cNvPr id="61" name="Elbow Connector 60"/>
          <p:cNvCxnSpPr>
            <a:stCxn id="1050" idx="2"/>
            <a:endCxn id="1053" idx="3"/>
          </p:cNvCxnSpPr>
          <p:nvPr/>
        </p:nvCxnSpPr>
        <p:spPr>
          <a:xfrm rot="10800000" flipV="1">
            <a:off x="4620260" y="1922145"/>
            <a:ext cx="242570" cy="1270"/>
          </a:xfrm>
          <a:prstGeom prst="bentConnector3">
            <a:avLst>
              <a:gd name="adj1" fmla="val 6832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3" name="Elbow Connector 62"/>
          <p:cNvCxnSpPr>
            <a:stCxn id="1053" idx="1"/>
            <a:endCxn id="32" idx="3"/>
          </p:cNvCxnSpPr>
          <p:nvPr/>
        </p:nvCxnSpPr>
        <p:spPr>
          <a:xfrm rot="10800000">
            <a:off x="3728085" y="1922145"/>
            <a:ext cx="287655" cy="1270"/>
          </a:xfrm>
          <a:prstGeom prst="bentConnector3">
            <a:avLst>
              <a:gd name="adj1" fmla="val 4989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4" name="Elbow Connector 63"/>
          <p:cNvCxnSpPr>
            <a:stCxn id="32" idx="1"/>
            <a:endCxn id="35" idx="3"/>
          </p:cNvCxnSpPr>
          <p:nvPr/>
        </p:nvCxnSpPr>
        <p:spPr>
          <a:xfrm rot="10800000">
            <a:off x="3005455" y="1921510"/>
            <a:ext cx="207010" cy="635"/>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5" name="Elbow Connector 64"/>
          <p:cNvCxnSpPr>
            <a:stCxn id="48" idx="2"/>
            <a:endCxn id="51" idx="3"/>
          </p:cNvCxnSpPr>
          <p:nvPr/>
        </p:nvCxnSpPr>
        <p:spPr>
          <a:xfrm rot="10800000" flipV="1">
            <a:off x="4619625" y="2937510"/>
            <a:ext cx="243205" cy="2540"/>
          </a:xfrm>
          <a:prstGeom prst="bentConnector3">
            <a:avLst>
              <a:gd name="adj1" fmla="val 68146"/>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6" name="Elbow Connector 65"/>
          <p:cNvCxnSpPr>
            <a:stCxn id="51" idx="1"/>
            <a:endCxn id="56" idx="3"/>
          </p:cNvCxnSpPr>
          <p:nvPr/>
        </p:nvCxnSpPr>
        <p:spPr>
          <a:xfrm rot="10800000" flipV="1">
            <a:off x="3728085" y="2940050"/>
            <a:ext cx="240665" cy="635"/>
          </a:xfrm>
          <a:prstGeom prst="bentConnector3">
            <a:avLst>
              <a:gd name="adj1" fmla="val 4986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7" name="Elbow Connector 66"/>
          <p:cNvCxnSpPr>
            <a:stCxn id="56" idx="1"/>
            <a:endCxn id="8" idx="3"/>
          </p:cNvCxnSpPr>
          <p:nvPr/>
        </p:nvCxnSpPr>
        <p:spPr>
          <a:xfrm rot="10800000">
            <a:off x="3006090" y="2940050"/>
            <a:ext cx="210185" cy="635"/>
          </a:xfrm>
          <a:prstGeom prst="bentConnector3">
            <a:avLst>
              <a:gd name="adj1" fmla="val 49849"/>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8" name="Elbow Connector 67"/>
          <p:cNvCxnSpPr>
            <a:stCxn id="103" idx="2"/>
            <a:endCxn id="105" idx="3"/>
          </p:cNvCxnSpPr>
          <p:nvPr/>
        </p:nvCxnSpPr>
        <p:spPr>
          <a:xfrm rot="10800000" flipV="1">
            <a:off x="4620895" y="4094480"/>
            <a:ext cx="242570" cy="1905"/>
          </a:xfrm>
          <a:prstGeom prst="bentConnector3">
            <a:avLst>
              <a:gd name="adj1" fmla="val 6832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9" name="Elbow Connector 68"/>
          <p:cNvCxnSpPr>
            <a:stCxn id="105" idx="1"/>
            <a:endCxn id="106" idx="3"/>
          </p:cNvCxnSpPr>
          <p:nvPr/>
        </p:nvCxnSpPr>
        <p:spPr>
          <a:xfrm rot="10800000" flipV="1">
            <a:off x="3728720" y="4096385"/>
            <a:ext cx="240665" cy="2540"/>
          </a:xfrm>
          <a:prstGeom prst="bentConnector3">
            <a:avLst>
              <a:gd name="adj1" fmla="val 4986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70" name="Elbow Connector 69"/>
          <p:cNvCxnSpPr>
            <a:stCxn id="106" idx="1"/>
            <a:endCxn id="16" idx="3"/>
          </p:cNvCxnSpPr>
          <p:nvPr/>
        </p:nvCxnSpPr>
        <p:spPr>
          <a:xfrm rot="10800000">
            <a:off x="3007360" y="4097020"/>
            <a:ext cx="209550" cy="1905"/>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71" name="TextBox 1045"/>
          <p:cNvSpPr txBox="1"/>
          <p:nvPr/>
        </p:nvSpPr>
        <p:spPr>
          <a:xfrm>
            <a:off x="2084070" y="2683510"/>
            <a:ext cx="372745" cy="250190"/>
          </a:xfrm>
          <a:prstGeom prst="rect">
            <a:avLst/>
          </a:prstGeom>
          <a:noFill/>
        </p:spPr>
        <p:txBody>
          <a:bodyPr wrap="square" rtlCol="0">
            <a:noAutofit/>
          </a:bodyPr>
          <a:lstStyle/>
          <a:p>
            <a:r>
              <a:rPr lang="en-US" sz="800" dirty="0"/>
              <a:t>no</a:t>
            </a:r>
          </a:p>
        </p:txBody>
      </p:sp>
      <p:sp>
        <p:nvSpPr>
          <p:cNvPr id="72" name="TextBox 1045"/>
          <p:cNvSpPr txBox="1"/>
          <p:nvPr/>
        </p:nvSpPr>
        <p:spPr>
          <a:xfrm>
            <a:off x="6407150" y="5533390"/>
            <a:ext cx="372745" cy="250190"/>
          </a:xfrm>
          <a:prstGeom prst="rect">
            <a:avLst/>
          </a:prstGeom>
          <a:noFill/>
        </p:spPr>
        <p:txBody>
          <a:bodyPr wrap="square" rtlCol="0">
            <a:noAutofit/>
          </a:bodyPr>
          <a:lstStyle/>
          <a:p>
            <a:r>
              <a:rPr lang="en-US" sz="800" dirty="0"/>
              <a:t>no</a:t>
            </a:r>
          </a:p>
        </p:txBody>
      </p:sp>
      <p:cxnSp>
        <p:nvCxnSpPr>
          <p:cNvPr id="95" name="Elbow Connector 94"/>
          <p:cNvCxnSpPr>
            <a:stCxn id="62" idx="3"/>
          </p:cNvCxnSpPr>
          <p:nvPr/>
        </p:nvCxnSpPr>
        <p:spPr>
          <a:xfrm flipH="1">
            <a:off x="7524750" y="979170"/>
            <a:ext cx="643890" cy="6421755"/>
          </a:xfrm>
          <a:prstGeom prst="bentConnector4">
            <a:avLst>
              <a:gd name="adj1" fmla="val -36982"/>
              <a:gd name="adj2" fmla="val 85286"/>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7" name="TextBox 85"/>
          <p:cNvSpPr txBox="1"/>
          <p:nvPr/>
        </p:nvSpPr>
        <p:spPr>
          <a:xfrm>
            <a:off x="8100060" y="764540"/>
            <a:ext cx="313690" cy="214630"/>
          </a:xfrm>
          <a:prstGeom prst="rect">
            <a:avLst/>
          </a:prstGeom>
          <a:noFill/>
        </p:spPr>
        <p:txBody>
          <a:bodyPr wrap="square" rtlCol="0">
            <a:noAutofit/>
          </a:bodyPr>
          <a:lstStyle/>
          <a:p>
            <a:r>
              <a:rPr lang="en-US" sz="800" dirty="0"/>
              <a:t>no</a:t>
            </a:r>
          </a:p>
        </p:txBody>
      </p:sp>
      <p:cxnSp>
        <p:nvCxnSpPr>
          <p:cNvPr id="96" name="Elbow Connector 95"/>
          <p:cNvCxnSpPr/>
          <p:nvPr/>
        </p:nvCxnSpPr>
        <p:spPr>
          <a:xfrm rot="5400000">
            <a:off x="7143115" y="267970"/>
            <a:ext cx="775970" cy="3175"/>
          </a:xfrm>
          <a:prstGeom prst="bentConnector3">
            <a:avLst>
              <a:gd name="adj1" fmla="val 5008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Diamond 1030"/>
          <p:cNvSpPr/>
          <p:nvPr/>
        </p:nvSpPr>
        <p:spPr>
          <a:xfrm>
            <a:off x="5858510" y="1541145"/>
            <a:ext cx="1101090"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Decimal</a:t>
            </a:r>
          </a:p>
        </p:txBody>
      </p:sp>
      <p:sp>
        <p:nvSpPr>
          <p:cNvPr id="54" name="TextBox 53"/>
          <p:cNvSpPr txBox="1"/>
          <p:nvPr/>
        </p:nvSpPr>
        <p:spPr>
          <a:xfrm>
            <a:off x="5595760" y="2718165"/>
            <a:ext cx="342836" cy="215444"/>
          </a:xfrm>
          <a:prstGeom prst="rect">
            <a:avLst/>
          </a:prstGeom>
          <a:noFill/>
        </p:spPr>
        <p:txBody>
          <a:bodyPr wrap="square" rtlCol="0">
            <a:spAutoFit/>
          </a:bodyPr>
          <a:lstStyle/>
          <a:p>
            <a:r>
              <a:rPr lang="en-US" sz="800" dirty="0"/>
              <a:t>yes</a:t>
            </a:r>
          </a:p>
        </p:txBody>
      </p:sp>
      <p:sp>
        <p:nvSpPr>
          <p:cNvPr id="55" name="TextBox 54"/>
          <p:cNvSpPr txBox="1"/>
          <p:nvPr/>
        </p:nvSpPr>
        <p:spPr>
          <a:xfrm>
            <a:off x="5613652" y="3871694"/>
            <a:ext cx="322524" cy="215444"/>
          </a:xfrm>
          <a:prstGeom prst="rect">
            <a:avLst/>
          </a:prstGeom>
          <a:noFill/>
        </p:spPr>
        <p:txBody>
          <a:bodyPr wrap="none" rtlCol="0">
            <a:spAutoFit/>
          </a:bodyPr>
          <a:lstStyle/>
          <a:p>
            <a:r>
              <a:rPr lang="en-US" sz="800" dirty="0"/>
              <a:t>yes</a:t>
            </a:r>
          </a:p>
        </p:txBody>
      </p:sp>
      <p:sp>
        <p:nvSpPr>
          <p:cNvPr id="1046" name="TextBox 1045"/>
          <p:cNvSpPr txBox="1"/>
          <p:nvPr/>
        </p:nvSpPr>
        <p:spPr>
          <a:xfrm>
            <a:off x="6407150" y="3361055"/>
            <a:ext cx="372745" cy="250190"/>
          </a:xfrm>
          <a:prstGeom prst="rect">
            <a:avLst/>
          </a:prstGeom>
          <a:noFill/>
        </p:spPr>
        <p:txBody>
          <a:bodyPr wrap="square" rtlCol="0">
            <a:noAutofit/>
          </a:bodyPr>
          <a:lstStyle/>
          <a:p>
            <a:r>
              <a:rPr lang="en-US" sz="800" dirty="0"/>
              <a:t>no</a:t>
            </a:r>
          </a:p>
        </p:txBody>
      </p:sp>
      <p:sp>
        <p:nvSpPr>
          <p:cNvPr id="58" name="TextBox 57"/>
          <p:cNvSpPr txBox="1"/>
          <p:nvPr/>
        </p:nvSpPr>
        <p:spPr>
          <a:xfrm>
            <a:off x="2104171" y="3871838"/>
            <a:ext cx="293670" cy="215444"/>
          </a:xfrm>
          <a:prstGeom prst="rect">
            <a:avLst/>
          </a:prstGeom>
          <a:noFill/>
        </p:spPr>
        <p:txBody>
          <a:bodyPr wrap="none" rtlCol="0">
            <a:spAutoFit/>
          </a:bodyPr>
          <a:lstStyle/>
          <a:p>
            <a:r>
              <a:rPr lang="en-US" sz="800" dirty="0"/>
              <a:t>no</a:t>
            </a:r>
          </a:p>
        </p:txBody>
      </p:sp>
      <p:sp>
        <p:nvSpPr>
          <p:cNvPr id="1050" name="Flowchart: Data 1049"/>
          <p:cNvSpPr/>
          <p:nvPr/>
        </p:nvSpPr>
        <p:spPr>
          <a:xfrm>
            <a:off x="4773930" y="1619885"/>
            <a:ext cx="887095" cy="60452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an </a:t>
            </a:r>
            <a:r>
              <a:rPr lang="en-US" sz="600" dirty="0" err="1">
                <a:solidFill>
                  <a:schemeClr val="tx1"/>
                </a:solidFill>
                <a:sym typeface="+mn-ea"/>
              </a:rPr>
              <a:t>ascii</a:t>
            </a:r>
            <a:r>
              <a:rPr lang="en-US" sz="600" dirty="0">
                <a:solidFill>
                  <a:schemeClr val="tx1"/>
                </a:solidFill>
                <a:sym typeface="+mn-ea"/>
              </a:rPr>
              <a:t> string</a:t>
            </a:r>
            <a:endParaRPr lang="en-US" sz="600" dirty="0">
              <a:solidFill>
                <a:schemeClr val="tx1"/>
              </a:solidFill>
            </a:endParaRPr>
          </a:p>
          <a:p>
            <a:pPr algn="ctr"/>
            <a:endParaRPr lang="en-US" sz="600" dirty="0">
              <a:solidFill>
                <a:schemeClr val="tx1"/>
              </a:solidFill>
            </a:endParaRPr>
          </a:p>
        </p:txBody>
      </p:sp>
      <p:sp>
        <p:nvSpPr>
          <p:cNvPr id="1053" name="Rectangle 1052"/>
          <p:cNvSpPr/>
          <p:nvPr/>
        </p:nvSpPr>
        <p:spPr>
          <a:xfrm>
            <a:off x="4015740" y="1700530"/>
            <a:ext cx="604520" cy="445770"/>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solidFill>
                <a:schemeClr val="tx1"/>
              </a:solidFill>
              <a:sym typeface="+mn-ea"/>
            </a:endParaRPr>
          </a:p>
          <a:p>
            <a:pPr algn="ctr"/>
            <a:endParaRPr lang="en-US" sz="600" dirty="0">
              <a:solidFill>
                <a:schemeClr val="tx1"/>
              </a:solidFill>
              <a:sym typeface="+mn-ea"/>
            </a:endParaRPr>
          </a:p>
          <a:p>
            <a:pPr algn="ctr"/>
            <a:r>
              <a:rPr lang="en-US" sz="600" dirty="0">
                <a:solidFill>
                  <a:schemeClr val="tx1"/>
                </a:solidFill>
                <a:sym typeface="+mn-ea"/>
              </a:rPr>
              <a:t>Map the character’s value to decimal </a:t>
            </a:r>
            <a:endParaRPr lang="en-US" sz="600" dirty="0">
              <a:solidFill>
                <a:schemeClr val="tx1"/>
              </a:solidFill>
            </a:endParaRPr>
          </a:p>
          <a:p>
            <a:pPr algn="ctr"/>
            <a:br>
              <a:rPr lang="en-US" sz="600" dirty="0">
                <a:solidFill>
                  <a:schemeClr val="tx1"/>
                </a:solidFill>
                <a:sym typeface="+mn-ea"/>
              </a:rPr>
            </a:br>
            <a:endParaRPr lang="en-US" sz="600" dirty="0">
              <a:solidFill>
                <a:schemeClr val="tx1"/>
              </a:solidFill>
              <a:sym typeface="+mn-ea"/>
            </a:endParaRPr>
          </a:p>
        </p:txBody>
      </p:sp>
      <p:sp>
        <p:nvSpPr>
          <p:cNvPr id="32" name="Flowchart: Document 31"/>
          <p:cNvSpPr/>
          <p:nvPr/>
        </p:nvSpPr>
        <p:spPr>
          <a:xfrm>
            <a:off x="3212224" y="1729616"/>
            <a:ext cx="515916" cy="384526"/>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35" name="Flowchart: Decision 34"/>
          <p:cNvSpPr/>
          <p:nvPr/>
        </p:nvSpPr>
        <p:spPr>
          <a:xfrm>
            <a:off x="2365678" y="1729246"/>
            <a:ext cx="640254" cy="384526"/>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sp>
        <p:nvSpPr>
          <p:cNvPr id="86" name="TextBox 85"/>
          <p:cNvSpPr txBox="1"/>
          <p:nvPr/>
        </p:nvSpPr>
        <p:spPr>
          <a:xfrm>
            <a:off x="2104390" y="1699895"/>
            <a:ext cx="313690" cy="214630"/>
          </a:xfrm>
          <a:prstGeom prst="rect">
            <a:avLst/>
          </a:prstGeom>
          <a:noFill/>
        </p:spPr>
        <p:txBody>
          <a:bodyPr wrap="square" rtlCol="0">
            <a:noAutofit/>
          </a:bodyPr>
          <a:lstStyle/>
          <a:p>
            <a:r>
              <a:rPr lang="en-US" sz="800" dirty="0"/>
              <a:t>no</a:t>
            </a:r>
          </a:p>
        </p:txBody>
      </p:sp>
      <p:sp>
        <p:nvSpPr>
          <p:cNvPr id="48" name="Flowchart: Data 47"/>
          <p:cNvSpPr/>
          <p:nvPr/>
        </p:nvSpPr>
        <p:spPr>
          <a:xfrm>
            <a:off x="4773930" y="2660650"/>
            <a:ext cx="887095" cy="55372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an </a:t>
            </a:r>
            <a:r>
              <a:rPr lang="en-US" sz="600" dirty="0" err="1">
                <a:solidFill>
                  <a:schemeClr val="tx1"/>
                </a:solidFill>
                <a:sym typeface="+mn-ea"/>
              </a:rPr>
              <a:t>ascii</a:t>
            </a:r>
            <a:r>
              <a:rPr lang="en-US" sz="600" dirty="0">
                <a:solidFill>
                  <a:schemeClr val="tx1"/>
                </a:solidFill>
                <a:sym typeface="+mn-ea"/>
              </a:rPr>
              <a:t> string</a:t>
            </a:r>
            <a:endParaRPr lang="en-US" sz="600" dirty="0">
              <a:solidFill>
                <a:schemeClr val="tx1"/>
              </a:solidFill>
            </a:endParaRPr>
          </a:p>
          <a:p>
            <a:pPr algn="ctr"/>
            <a:endParaRPr lang="en-US" sz="600" dirty="0">
              <a:solidFill>
                <a:schemeClr val="tx1"/>
              </a:solidFill>
            </a:endParaRPr>
          </a:p>
        </p:txBody>
      </p:sp>
      <p:sp>
        <p:nvSpPr>
          <p:cNvPr id="51" name="Rectangle 50"/>
          <p:cNvSpPr/>
          <p:nvPr/>
        </p:nvSpPr>
        <p:spPr>
          <a:xfrm>
            <a:off x="3968750" y="2630170"/>
            <a:ext cx="650875" cy="619760"/>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Map the character’s value to hexadecimal</a:t>
            </a:r>
            <a:endParaRPr lang="en-US" sz="600" dirty="0">
              <a:solidFill>
                <a:schemeClr val="tx1"/>
              </a:solidFill>
            </a:endParaRPr>
          </a:p>
          <a:p>
            <a:pPr algn="ctr"/>
            <a:endParaRPr lang="en-US" sz="600" dirty="0">
              <a:solidFill>
                <a:schemeClr val="tx1"/>
              </a:solidFill>
              <a:sym typeface="+mn-ea"/>
            </a:endParaRPr>
          </a:p>
        </p:txBody>
      </p:sp>
      <p:sp>
        <p:nvSpPr>
          <p:cNvPr id="56" name="Flowchart: Document 55"/>
          <p:cNvSpPr/>
          <p:nvPr/>
        </p:nvSpPr>
        <p:spPr>
          <a:xfrm>
            <a:off x="3216275" y="2718435"/>
            <a:ext cx="511810" cy="443865"/>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103" name="Flowchart: Data 102"/>
          <p:cNvSpPr/>
          <p:nvPr/>
        </p:nvSpPr>
        <p:spPr>
          <a:xfrm>
            <a:off x="4774565" y="3804285"/>
            <a:ext cx="887095" cy="58039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Please enter an </a:t>
            </a:r>
            <a:r>
              <a:rPr lang="en-US" sz="600" dirty="0" err="1">
                <a:solidFill>
                  <a:schemeClr val="tx1"/>
                </a:solidFill>
                <a:sym typeface="+mn-ea"/>
              </a:rPr>
              <a:t>ascii</a:t>
            </a:r>
            <a:r>
              <a:rPr lang="en-US" sz="600" dirty="0">
                <a:solidFill>
                  <a:schemeClr val="tx1"/>
                </a:solidFill>
                <a:sym typeface="+mn-ea"/>
              </a:rPr>
              <a:t> string</a:t>
            </a:r>
            <a:endParaRPr lang="en-US" sz="600" dirty="0">
              <a:solidFill>
                <a:schemeClr val="tx1"/>
              </a:solidFill>
            </a:endParaRPr>
          </a:p>
          <a:p>
            <a:pPr algn="ctr"/>
            <a:endParaRPr lang="en-US" sz="600" dirty="0">
              <a:solidFill>
                <a:schemeClr val="tx1"/>
              </a:solidFill>
            </a:endParaRPr>
          </a:p>
        </p:txBody>
      </p:sp>
      <p:sp>
        <p:nvSpPr>
          <p:cNvPr id="105" name="Rectangle 104"/>
          <p:cNvSpPr/>
          <p:nvPr/>
        </p:nvSpPr>
        <p:spPr>
          <a:xfrm>
            <a:off x="3969385" y="3767455"/>
            <a:ext cx="651510" cy="657225"/>
          </a:xfrm>
          <a:prstGeom prst="rec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sym typeface="+mn-ea"/>
              </a:rPr>
              <a:t>Map the character’s value to decimal then to 8-bit binary digit</a:t>
            </a:r>
          </a:p>
        </p:txBody>
      </p:sp>
      <p:sp>
        <p:nvSpPr>
          <p:cNvPr id="106" name="Flowchart: Document 105"/>
          <p:cNvSpPr/>
          <p:nvPr/>
        </p:nvSpPr>
        <p:spPr>
          <a:xfrm>
            <a:off x="3216910" y="3895725"/>
            <a:ext cx="511810" cy="406400"/>
          </a:xfrm>
          <a:prstGeom prst="flowChartDocumen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62" name="Flowchart: Decision 61"/>
          <p:cNvSpPr/>
          <p:nvPr/>
        </p:nvSpPr>
        <p:spPr>
          <a:xfrm>
            <a:off x="6890521" y="656976"/>
            <a:ext cx="1278129" cy="643788"/>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sym typeface="+mn-ea"/>
              </a:rPr>
              <a:t> </a:t>
            </a:r>
          </a:p>
          <a:p>
            <a:pPr algn="ctr"/>
            <a:r>
              <a:rPr lang="en-US" sz="900" dirty="0">
                <a:solidFill>
                  <a:schemeClr val="tx1"/>
                </a:solidFill>
                <a:sym typeface="+mn-ea"/>
              </a:rPr>
              <a:t>Option 4. ASCII</a:t>
            </a:r>
            <a:endParaRPr lang="en-US" sz="900" dirty="0">
              <a:solidFill>
                <a:schemeClr val="tx1"/>
              </a:solidFill>
            </a:endParaRPr>
          </a:p>
          <a:p>
            <a:pPr algn="ctr"/>
            <a:endParaRPr lang="en-US" sz="900" dirty="0">
              <a:solidFill>
                <a:schemeClr val="tx1"/>
              </a:solidFill>
            </a:endParaRPr>
          </a:p>
        </p:txBody>
      </p:sp>
      <p:sp>
        <p:nvSpPr>
          <p:cNvPr id="74" name="TextBox 73"/>
          <p:cNvSpPr txBox="1"/>
          <p:nvPr/>
        </p:nvSpPr>
        <p:spPr>
          <a:xfrm>
            <a:off x="5595619" y="1595793"/>
            <a:ext cx="340158" cy="230832"/>
          </a:xfrm>
          <a:prstGeom prst="rect">
            <a:avLst/>
          </a:prstGeom>
          <a:noFill/>
        </p:spPr>
        <p:txBody>
          <a:bodyPr wrap="none" rtlCol="0">
            <a:spAutoFit/>
          </a:bodyPr>
          <a:lstStyle/>
          <a:p>
            <a:r>
              <a:rPr lang="en-US" sz="900" dirty="0"/>
              <a:t>yes</a:t>
            </a:r>
          </a:p>
        </p:txBody>
      </p:sp>
      <p:cxnSp>
        <p:nvCxnSpPr>
          <p:cNvPr id="4" name="Elbow Connector 3"/>
          <p:cNvCxnSpPr>
            <a:stCxn id="16" idx="1"/>
            <a:endCxn id="62" idx="0"/>
          </p:cNvCxnSpPr>
          <p:nvPr/>
        </p:nvCxnSpPr>
        <p:spPr>
          <a:xfrm rot="10800000" flipH="1">
            <a:off x="2367280" y="656590"/>
            <a:ext cx="5162550" cy="3439795"/>
          </a:xfrm>
          <a:prstGeom prst="bentConnector4">
            <a:avLst>
              <a:gd name="adj1" fmla="val -4613"/>
              <a:gd name="adj2" fmla="val 106923"/>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 name="Elbow Connector 4"/>
          <p:cNvCxnSpPr>
            <a:stCxn id="8" idx="1"/>
            <a:endCxn id="62" idx="0"/>
          </p:cNvCxnSpPr>
          <p:nvPr/>
        </p:nvCxnSpPr>
        <p:spPr>
          <a:xfrm rot="10800000" flipH="1">
            <a:off x="2366010" y="656590"/>
            <a:ext cx="5163820" cy="2282825"/>
          </a:xfrm>
          <a:prstGeom prst="bentConnector4">
            <a:avLst>
              <a:gd name="adj1" fmla="val -4611"/>
              <a:gd name="adj2" fmla="val 11043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6" name="Elbow Connector 5"/>
          <p:cNvCxnSpPr>
            <a:stCxn id="35" idx="1"/>
            <a:endCxn id="62" idx="0"/>
          </p:cNvCxnSpPr>
          <p:nvPr/>
        </p:nvCxnSpPr>
        <p:spPr>
          <a:xfrm rot="10800000" flipH="1">
            <a:off x="2364740" y="656590"/>
            <a:ext cx="5164455" cy="1264285"/>
          </a:xfrm>
          <a:prstGeom prst="bentConnector4">
            <a:avLst>
              <a:gd name="adj1" fmla="val -4611"/>
              <a:gd name="adj2" fmla="val 118835"/>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8" name="Flowchart: Decision 7"/>
          <p:cNvSpPr/>
          <p:nvPr/>
        </p:nvSpPr>
        <p:spPr>
          <a:xfrm>
            <a:off x="2366010" y="2718435"/>
            <a:ext cx="640080" cy="443230"/>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0" name="Elbow Connector 9"/>
          <p:cNvCxnSpPr>
            <a:stCxn id="35" idx="0"/>
            <a:endCxn id="1050" idx="0"/>
          </p:cNvCxnSpPr>
          <p:nvPr/>
        </p:nvCxnSpPr>
        <p:spPr>
          <a:xfrm rot="16200000">
            <a:off x="3941128" y="364173"/>
            <a:ext cx="109220" cy="2620645"/>
          </a:xfrm>
          <a:prstGeom prst="bentConnector3">
            <a:avLst>
              <a:gd name="adj1" fmla="val 318314"/>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13" name="Elbow Connector 12"/>
          <p:cNvCxnSpPr>
            <a:stCxn id="8" idx="0"/>
            <a:endCxn id="48" idx="0"/>
          </p:cNvCxnSpPr>
          <p:nvPr/>
        </p:nvCxnSpPr>
        <p:spPr>
          <a:xfrm rot="16200000">
            <a:off x="3967163" y="1379538"/>
            <a:ext cx="57785" cy="2620010"/>
          </a:xfrm>
          <a:prstGeom prst="bentConnector3">
            <a:avLst>
              <a:gd name="adj1" fmla="val 512637"/>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14" name="Diamond 13"/>
          <p:cNvSpPr/>
          <p:nvPr/>
        </p:nvSpPr>
        <p:spPr>
          <a:xfrm>
            <a:off x="5858510" y="2555875"/>
            <a:ext cx="1101725"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Hexa-decimal</a:t>
            </a:r>
          </a:p>
        </p:txBody>
      </p:sp>
      <p:sp>
        <p:nvSpPr>
          <p:cNvPr id="15" name="Diamond 14"/>
          <p:cNvSpPr/>
          <p:nvPr/>
        </p:nvSpPr>
        <p:spPr>
          <a:xfrm>
            <a:off x="5858510" y="3712210"/>
            <a:ext cx="1101090"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Binary</a:t>
            </a:r>
          </a:p>
        </p:txBody>
      </p:sp>
      <p:sp>
        <p:nvSpPr>
          <p:cNvPr id="16" name="Flowchart: Decision 15"/>
          <p:cNvSpPr/>
          <p:nvPr/>
        </p:nvSpPr>
        <p:spPr>
          <a:xfrm>
            <a:off x="2367280" y="3891915"/>
            <a:ext cx="640080" cy="410210"/>
          </a:xfrm>
          <a:prstGeom prst="flowChartDecision">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7" name="Elbow Connector 16"/>
          <p:cNvCxnSpPr>
            <a:stCxn id="16" idx="0"/>
            <a:endCxn id="103" idx="0"/>
          </p:cNvCxnSpPr>
          <p:nvPr/>
        </p:nvCxnSpPr>
        <p:spPr>
          <a:xfrm rot="16200000">
            <a:off x="3953193" y="2538413"/>
            <a:ext cx="87630" cy="2619375"/>
          </a:xfrm>
          <a:prstGeom prst="bentConnector3">
            <a:avLst>
              <a:gd name="adj1" fmla="val 37210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a:stCxn id="1031" idx="1"/>
            <a:endCxn id="1050" idx="5"/>
          </p:cNvCxnSpPr>
          <p:nvPr/>
        </p:nvCxnSpPr>
        <p:spPr>
          <a:xfrm flipH="1" flipV="1">
            <a:off x="5572125" y="1922145"/>
            <a:ext cx="286385" cy="63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14" idx="1"/>
            <a:endCxn id="48" idx="5"/>
          </p:cNvCxnSpPr>
          <p:nvPr/>
        </p:nvCxnSpPr>
        <p:spPr>
          <a:xfrm flipH="1">
            <a:off x="5572125" y="2937510"/>
            <a:ext cx="286385" cy="0"/>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a:stCxn id="15" idx="1"/>
            <a:endCxn id="103" idx="5"/>
          </p:cNvCxnSpPr>
          <p:nvPr/>
        </p:nvCxnSpPr>
        <p:spPr>
          <a:xfrm flipH="1">
            <a:off x="5572760" y="4093845"/>
            <a:ext cx="285750" cy="63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22" name="TextBox 81"/>
          <p:cNvSpPr txBox="1"/>
          <p:nvPr/>
        </p:nvSpPr>
        <p:spPr>
          <a:xfrm>
            <a:off x="2671178" y="2555913"/>
            <a:ext cx="334653" cy="215444"/>
          </a:xfrm>
          <a:prstGeom prst="rect">
            <a:avLst/>
          </a:prstGeom>
          <a:noFill/>
        </p:spPr>
        <p:txBody>
          <a:bodyPr wrap="square" rtlCol="0">
            <a:spAutoFit/>
          </a:bodyPr>
          <a:lstStyle/>
          <a:p>
            <a:r>
              <a:rPr lang="en-US" sz="800" dirty="0"/>
              <a:t>yes</a:t>
            </a:r>
          </a:p>
        </p:txBody>
      </p:sp>
      <p:sp>
        <p:nvSpPr>
          <p:cNvPr id="23" name="TextBox 81"/>
          <p:cNvSpPr txBox="1"/>
          <p:nvPr/>
        </p:nvSpPr>
        <p:spPr>
          <a:xfrm>
            <a:off x="2671178" y="3712248"/>
            <a:ext cx="334653" cy="215444"/>
          </a:xfrm>
          <a:prstGeom prst="rect">
            <a:avLst/>
          </a:prstGeom>
          <a:noFill/>
        </p:spPr>
        <p:txBody>
          <a:bodyPr wrap="square" rtlCol="0">
            <a:spAutoFit/>
          </a:bodyPr>
          <a:lstStyle/>
          <a:p>
            <a:r>
              <a:rPr lang="en-US" sz="800" dirty="0"/>
              <a:t>yes</a:t>
            </a:r>
          </a:p>
        </p:txBody>
      </p:sp>
      <p:sp>
        <p:nvSpPr>
          <p:cNvPr id="25" name="TextBox 81"/>
          <p:cNvSpPr txBox="1"/>
          <p:nvPr/>
        </p:nvSpPr>
        <p:spPr>
          <a:xfrm>
            <a:off x="6625323" y="763308"/>
            <a:ext cx="334653" cy="215444"/>
          </a:xfrm>
          <a:prstGeom prst="rect">
            <a:avLst/>
          </a:prstGeom>
          <a:noFill/>
        </p:spPr>
        <p:txBody>
          <a:bodyPr wrap="square" rtlCol="0">
            <a:spAutoFit/>
          </a:bodyPr>
          <a:lstStyle/>
          <a:p>
            <a:r>
              <a:rPr lang="en-US" sz="800" dirty="0"/>
              <a:t>yes</a:t>
            </a:r>
          </a:p>
        </p:txBody>
      </p:sp>
      <p:sp>
        <p:nvSpPr>
          <p:cNvPr id="26" name="TextBox 81"/>
          <p:cNvSpPr txBox="1"/>
          <p:nvPr/>
        </p:nvSpPr>
        <p:spPr>
          <a:xfrm>
            <a:off x="2672448" y="1419263"/>
            <a:ext cx="334653" cy="215444"/>
          </a:xfrm>
          <a:prstGeom prst="rect">
            <a:avLst/>
          </a:prstGeom>
          <a:noFill/>
        </p:spPr>
        <p:txBody>
          <a:bodyPr wrap="square" rtlCol="0">
            <a:spAutoFit/>
          </a:bodyPr>
          <a:lstStyle/>
          <a:p>
            <a:r>
              <a:rPr lang="en-US" sz="800" dirty="0"/>
              <a:t>yes</a:t>
            </a:r>
          </a:p>
        </p:txBody>
      </p:sp>
      <p:sp>
        <p:nvSpPr>
          <p:cNvPr id="37" name="TextBox 1045"/>
          <p:cNvSpPr txBox="1"/>
          <p:nvPr/>
        </p:nvSpPr>
        <p:spPr>
          <a:xfrm>
            <a:off x="6409690" y="4475480"/>
            <a:ext cx="372745" cy="250190"/>
          </a:xfrm>
          <a:prstGeom prst="rect">
            <a:avLst/>
          </a:prstGeom>
          <a:noFill/>
        </p:spPr>
        <p:txBody>
          <a:bodyPr wrap="square" rtlCol="0">
            <a:noAutofit/>
          </a:bodyPr>
          <a:lstStyle/>
          <a:p>
            <a:r>
              <a:rPr lang="en-US" sz="800" dirty="0"/>
              <a:t>no</a:t>
            </a:r>
          </a:p>
        </p:txBody>
      </p:sp>
      <p:sp>
        <p:nvSpPr>
          <p:cNvPr id="42" name="TextBox 1045"/>
          <p:cNvSpPr txBox="1"/>
          <p:nvPr/>
        </p:nvSpPr>
        <p:spPr>
          <a:xfrm>
            <a:off x="6407150" y="2305685"/>
            <a:ext cx="372745" cy="250190"/>
          </a:xfrm>
          <a:prstGeom prst="rect">
            <a:avLst/>
          </a:prstGeom>
          <a:noFill/>
        </p:spPr>
        <p:txBody>
          <a:bodyPr wrap="square" rtlCol="0">
            <a:noAutofit/>
          </a:bodyPr>
          <a:lstStyle/>
          <a:p>
            <a:r>
              <a:rPr lang="en-US" sz="800" dirty="0"/>
              <a:t>no</a:t>
            </a:r>
          </a:p>
        </p:txBody>
      </p:sp>
      <p:cxnSp>
        <p:nvCxnSpPr>
          <p:cNvPr id="43" name="Elbow Connector 42"/>
          <p:cNvCxnSpPr>
            <a:stCxn id="62" idx="1"/>
            <a:endCxn id="1031" idx="0"/>
          </p:cNvCxnSpPr>
          <p:nvPr/>
        </p:nvCxnSpPr>
        <p:spPr>
          <a:xfrm rot="10800000" flipV="1">
            <a:off x="6409055" y="978535"/>
            <a:ext cx="481330" cy="561975"/>
          </a:xfrm>
          <a:prstGeom prst="bentConnector2">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44" name="Elbow Connector 43"/>
          <p:cNvCxnSpPr>
            <a:stCxn id="1031" idx="2"/>
            <a:endCxn id="14" idx="0"/>
          </p:cNvCxnSpPr>
          <p:nvPr/>
        </p:nvCxnSpPr>
        <p:spPr>
          <a:xfrm rot="5400000" flipV="1">
            <a:off x="6283643" y="2429828"/>
            <a:ext cx="251460" cy="635"/>
          </a:xfrm>
          <a:prstGeom prst="bentConnector3">
            <a:avLst>
              <a:gd name="adj1" fmla="val 4987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46" name="Elbow Connector 45"/>
          <p:cNvCxnSpPr>
            <a:stCxn id="14" idx="2"/>
            <a:endCxn id="15" idx="0"/>
          </p:cNvCxnSpPr>
          <p:nvPr/>
        </p:nvCxnSpPr>
        <p:spPr>
          <a:xfrm rot="5400000">
            <a:off x="6212840" y="3515360"/>
            <a:ext cx="393065" cy="635"/>
          </a:xfrm>
          <a:prstGeom prst="bentConnector3">
            <a:avLst>
              <a:gd name="adj1" fmla="val 5008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47" name="Flowchart: Data 46"/>
          <p:cNvSpPr/>
          <p:nvPr/>
        </p:nvSpPr>
        <p:spPr>
          <a:xfrm>
            <a:off x="5858510" y="5806440"/>
            <a:ext cx="1101090" cy="589280"/>
          </a:xfrm>
          <a:prstGeom prst="flowChartInputOutput">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000">
                <a:solidFill>
                  <a:schemeClr val="tx1"/>
                </a:solidFill>
              </a:rPr>
              <a:t>invalid</a:t>
            </a:r>
          </a:p>
        </p:txBody>
      </p:sp>
      <p:cxnSp>
        <p:nvCxnSpPr>
          <p:cNvPr id="50" name="Elbow Connector 49"/>
          <p:cNvCxnSpPr>
            <a:stCxn id="47" idx="5"/>
            <a:endCxn id="62" idx="2"/>
          </p:cNvCxnSpPr>
          <p:nvPr/>
        </p:nvCxnSpPr>
        <p:spPr>
          <a:xfrm flipV="1">
            <a:off x="6849745" y="1301115"/>
            <a:ext cx="680085" cy="4799965"/>
          </a:xfrm>
          <a:prstGeom prst="bent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52" name="Diamond 51"/>
          <p:cNvSpPr/>
          <p:nvPr/>
        </p:nvSpPr>
        <p:spPr>
          <a:xfrm>
            <a:off x="5858510" y="4770120"/>
            <a:ext cx="1101725" cy="763270"/>
          </a:xfrm>
          <a:prstGeom prst="diamond">
            <a:avLst/>
          </a:prstGeom>
          <a:solidFill>
            <a:schemeClr val="bg1"/>
          </a:solidFill>
          <a:ln w="12700" cmpd="sng">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go back to the menu</a:t>
            </a:r>
          </a:p>
        </p:txBody>
      </p:sp>
      <p:cxnSp>
        <p:nvCxnSpPr>
          <p:cNvPr id="53" name="Elbow Connector 52"/>
          <p:cNvCxnSpPr>
            <a:stCxn id="15" idx="2"/>
            <a:endCxn id="52" idx="0"/>
          </p:cNvCxnSpPr>
          <p:nvPr/>
        </p:nvCxnSpPr>
        <p:spPr>
          <a:xfrm rot="5400000" flipV="1">
            <a:off x="6262053" y="4622483"/>
            <a:ext cx="294640" cy="635"/>
          </a:xfrm>
          <a:prstGeom prst="bentConnector3">
            <a:avLst>
              <a:gd name="adj1" fmla="val 4989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7" name="Elbow Connector 56"/>
          <p:cNvCxnSpPr>
            <a:stCxn id="52" idx="2"/>
            <a:endCxn id="47" idx="1"/>
          </p:cNvCxnSpPr>
          <p:nvPr/>
        </p:nvCxnSpPr>
        <p:spPr>
          <a:xfrm rot="5400000">
            <a:off x="6272848" y="5669598"/>
            <a:ext cx="273050" cy="635"/>
          </a:xfrm>
          <a:prstGeom prst="bentConnector3">
            <a:avLst>
              <a:gd name="adj1" fmla="val 4988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9" name="Elbow Connector 58"/>
          <p:cNvCxnSpPr>
            <a:stCxn id="52" idx="1"/>
          </p:cNvCxnSpPr>
          <p:nvPr/>
        </p:nvCxnSpPr>
        <p:spPr>
          <a:xfrm rot="10800000">
            <a:off x="152400" y="-172085"/>
            <a:ext cx="5706110" cy="5323205"/>
          </a:xfrm>
          <a:prstGeom prst="bentConnector3">
            <a:avLst>
              <a:gd name="adj1" fmla="val 99899"/>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60" name="TextBox 81"/>
          <p:cNvSpPr txBox="1"/>
          <p:nvPr/>
        </p:nvSpPr>
        <p:spPr>
          <a:xfrm>
            <a:off x="5571858" y="4936528"/>
            <a:ext cx="334653" cy="215444"/>
          </a:xfrm>
          <a:prstGeom prst="rect">
            <a:avLst/>
          </a:prstGeom>
          <a:noFill/>
        </p:spPr>
        <p:txBody>
          <a:bodyPr wrap="square" rtlCol="0">
            <a:spAutoFit/>
          </a:bodyPr>
          <a:lstStyle/>
          <a:p>
            <a:r>
              <a:rPr lang="en-US" sz="800" dirty="0"/>
              <a:t>yes</a:t>
            </a:r>
          </a:p>
        </p:txBody>
      </p:sp>
      <p:cxnSp>
        <p:nvCxnSpPr>
          <p:cNvPr id="61" name="Elbow Connector 60"/>
          <p:cNvCxnSpPr>
            <a:stCxn id="1050" idx="2"/>
            <a:endCxn id="1053" idx="3"/>
          </p:cNvCxnSpPr>
          <p:nvPr/>
        </p:nvCxnSpPr>
        <p:spPr>
          <a:xfrm rot="10800000" flipV="1">
            <a:off x="4620260" y="1922145"/>
            <a:ext cx="242570" cy="1270"/>
          </a:xfrm>
          <a:prstGeom prst="bentConnector3">
            <a:avLst>
              <a:gd name="adj1" fmla="val 6832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3" name="Elbow Connector 62"/>
          <p:cNvCxnSpPr>
            <a:stCxn id="1053" idx="1"/>
            <a:endCxn id="32" idx="3"/>
          </p:cNvCxnSpPr>
          <p:nvPr/>
        </p:nvCxnSpPr>
        <p:spPr>
          <a:xfrm rot="10800000">
            <a:off x="3728085" y="1922145"/>
            <a:ext cx="287655" cy="1270"/>
          </a:xfrm>
          <a:prstGeom prst="bentConnector3">
            <a:avLst>
              <a:gd name="adj1" fmla="val 4989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4" name="Elbow Connector 63"/>
          <p:cNvCxnSpPr>
            <a:stCxn id="32" idx="1"/>
            <a:endCxn id="35" idx="3"/>
          </p:cNvCxnSpPr>
          <p:nvPr/>
        </p:nvCxnSpPr>
        <p:spPr>
          <a:xfrm rot="10800000">
            <a:off x="3005455" y="1921510"/>
            <a:ext cx="207010" cy="635"/>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5" name="Elbow Connector 64"/>
          <p:cNvCxnSpPr>
            <a:stCxn id="48" idx="2"/>
            <a:endCxn id="51" idx="3"/>
          </p:cNvCxnSpPr>
          <p:nvPr/>
        </p:nvCxnSpPr>
        <p:spPr>
          <a:xfrm rot="10800000" flipV="1">
            <a:off x="4619625" y="2937510"/>
            <a:ext cx="243205" cy="2540"/>
          </a:xfrm>
          <a:prstGeom prst="bentConnector3">
            <a:avLst>
              <a:gd name="adj1" fmla="val 68146"/>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6" name="Elbow Connector 65"/>
          <p:cNvCxnSpPr>
            <a:stCxn id="51" idx="1"/>
            <a:endCxn id="56" idx="3"/>
          </p:cNvCxnSpPr>
          <p:nvPr/>
        </p:nvCxnSpPr>
        <p:spPr>
          <a:xfrm rot="10800000" flipV="1">
            <a:off x="3728085" y="2940050"/>
            <a:ext cx="240665" cy="635"/>
          </a:xfrm>
          <a:prstGeom prst="bentConnector3">
            <a:avLst>
              <a:gd name="adj1" fmla="val 4986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7" name="Elbow Connector 66"/>
          <p:cNvCxnSpPr>
            <a:stCxn id="56" idx="1"/>
            <a:endCxn id="8" idx="3"/>
          </p:cNvCxnSpPr>
          <p:nvPr/>
        </p:nvCxnSpPr>
        <p:spPr>
          <a:xfrm rot="10800000">
            <a:off x="3006090" y="2940050"/>
            <a:ext cx="210185" cy="635"/>
          </a:xfrm>
          <a:prstGeom prst="bentConnector3">
            <a:avLst>
              <a:gd name="adj1" fmla="val 49849"/>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8" name="Elbow Connector 67"/>
          <p:cNvCxnSpPr>
            <a:stCxn id="103" idx="2"/>
            <a:endCxn id="105" idx="3"/>
          </p:cNvCxnSpPr>
          <p:nvPr/>
        </p:nvCxnSpPr>
        <p:spPr>
          <a:xfrm rot="10800000" flipV="1">
            <a:off x="4620895" y="4094480"/>
            <a:ext cx="242570" cy="1905"/>
          </a:xfrm>
          <a:prstGeom prst="bentConnector3">
            <a:avLst>
              <a:gd name="adj1" fmla="val 6832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9" name="Elbow Connector 68"/>
          <p:cNvCxnSpPr>
            <a:stCxn id="105" idx="1"/>
            <a:endCxn id="106" idx="3"/>
          </p:cNvCxnSpPr>
          <p:nvPr/>
        </p:nvCxnSpPr>
        <p:spPr>
          <a:xfrm rot="10800000" flipV="1">
            <a:off x="3728720" y="4096385"/>
            <a:ext cx="240665" cy="2540"/>
          </a:xfrm>
          <a:prstGeom prst="bentConnector3">
            <a:avLst>
              <a:gd name="adj1" fmla="val 4986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70" name="Elbow Connector 69"/>
          <p:cNvCxnSpPr>
            <a:stCxn id="106" idx="1"/>
            <a:endCxn id="16" idx="3"/>
          </p:cNvCxnSpPr>
          <p:nvPr/>
        </p:nvCxnSpPr>
        <p:spPr>
          <a:xfrm rot="10800000">
            <a:off x="3007360" y="4097020"/>
            <a:ext cx="209550" cy="1905"/>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71" name="TextBox 1045"/>
          <p:cNvSpPr txBox="1"/>
          <p:nvPr/>
        </p:nvSpPr>
        <p:spPr>
          <a:xfrm>
            <a:off x="2084070" y="2683510"/>
            <a:ext cx="372745" cy="250190"/>
          </a:xfrm>
          <a:prstGeom prst="rect">
            <a:avLst/>
          </a:prstGeom>
          <a:noFill/>
        </p:spPr>
        <p:txBody>
          <a:bodyPr wrap="square" rtlCol="0">
            <a:noAutofit/>
          </a:bodyPr>
          <a:lstStyle/>
          <a:p>
            <a:r>
              <a:rPr lang="en-US" sz="800" dirty="0"/>
              <a:t>no</a:t>
            </a:r>
          </a:p>
        </p:txBody>
      </p:sp>
      <p:sp>
        <p:nvSpPr>
          <p:cNvPr id="72" name="TextBox 1045"/>
          <p:cNvSpPr txBox="1"/>
          <p:nvPr/>
        </p:nvSpPr>
        <p:spPr>
          <a:xfrm>
            <a:off x="6407150" y="5533390"/>
            <a:ext cx="372745" cy="250190"/>
          </a:xfrm>
          <a:prstGeom prst="rect">
            <a:avLst/>
          </a:prstGeom>
          <a:noFill/>
        </p:spPr>
        <p:txBody>
          <a:bodyPr wrap="square" rtlCol="0">
            <a:noAutofit/>
          </a:bodyPr>
          <a:lstStyle/>
          <a:p>
            <a:r>
              <a:rPr lang="en-US" sz="800" dirty="0"/>
              <a:t>no</a:t>
            </a:r>
          </a:p>
        </p:txBody>
      </p:sp>
      <p:cxnSp>
        <p:nvCxnSpPr>
          <p:cNvPr id="95" name="Elbow Connector 94"/>
          <p:cNvCxnSpPr>
            <a:stCxn id="62" idx="3"/>
            <a:endCxn id="94" idx="0"/>
          </p:cNvCxnSpPr>
          <p:nvPr/>
        </p:nvCxnSpPr>
        <p:spPr>
          <a:xfrm>
            <a:off x="8168640" y="979170"/>
            <a:ext cx="1672590" cy="1115060"/>
          </a:xfrm>
          <a:prstGeom prst="bent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7" name="TextBox 85"/>
          <p:cNvSpPr txBox="1"/>
          <p:nvPr/>
        </p:nvSpPr>
        <p:spPr>
          <a:xfrm>
            <a:off x="8100060" y="764540"/>
            <a:ext cx="313690" cy="214630"/>
          </a:xfrm>
          <a:prstGeom prst="rect">
            <a:avLst/>
          </a:prstGeom>
          <a:noFill/>
        </p:spPr>
        <p:txBody>
          <a:bodyPr wrap="square" rtlCol="0">
            <a:noAutofit/>
          </a:bodyPr>
          <a:lstStyle/>
          <a:p>
            <a:r>
              <a:rPr lang="en-US" sz="800" dirty="0"/>
              <a:t>no</a:t>
            </a:r>
          </a:p>
        </p:txBody>
      </p:sp>
      <p:sp>
        <p:nvSpPr>
          <p:cNvPr id="94" name="Flowchart: Manual Operation 93"/>
          <p:cNvSpPr/>
          <p:nvPr/>
        </p:nvSpPr>
        <p:spPr>
          <a:xfrm>
            <a:off x="9477215" y="2094393"/>
            <a:ext cx="727456" cy="461394"/>
          </a:xfrm>
          <a:prstGeom prst="flowChartManualOperation">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End loop</a:t>
            </a:r>
          </a:p>
        </p:txBody>
      </p:sp>
      <p:cxnSp>
        <p:nvCxnSpPr>
          <p:cNvPr id="96" name="Straight Arrow Connector 95"/>
          <p:cNvCxnSpPr>
            <a:stCxn id="94" idx="2"/>
          </p:cNvCxnSpPr>
          <p:nvPr/>
        </p:nvCxnSpPr>
        <p:spPr>
          <a:xfrm>
            <a:off x="9840943" y="2555787"/>
            <a:ext cx="0" cy="310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Flowchart: Terminator 96"/>
          <p:cNvSpPr/>
          <p:nvPr/>
        </p:nvSpPr>
        <p:spPr>
          <a:xfrm>
            <a:off x="9274705" y="2866180"/>
            <a:ext cx="1174574" cy="427839"/>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end</a:t>
            </a:r>
          </a:p>
        </p:txBody>
      </p:sp>
      <p:cxnSp>
        <p:nvCxnSpPr>
          <p:cNvPr id="9" name="Elbow Connector 8"/>
          <p:cNvCxnSpPr/>
          <p:nvPr/>
        </p:nvCxnSpPr>
        <p:spPr>
          <a:xfrm rot="5400000">
            <a:off x="7143115" y="267970"/>
            <a:ext cx="775970" cy="3175"/>
          </a:xfrm>
          <a:prstGeom prst="bentConnector3">
            <a:avLst>
              <a:gd name="adj1" fmla="val 5008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6200" y="53340"/>
            <a:ext cx="6407150" cy="6857365"/>
          </a:xfrm>
          <a:prstGeom prst="rect">
            <a:avLst/>
          </a:prstGeom>
          <a:noFill/>
        </p:spPr>
        <p:txBody>
          <a:bodyPr wrap="square" rtlCol="0">
            <a:noAutofit/>
          </a:bodyPr>
          <a:lstStyle/>
          <a:p>
            <a:endParaRPr lang="en-US" altLang="en-US" b="1">
              <a:effectLst>
                <a:outerShdw blurRad="38100" dist="38100" dir="2700000" algn="tl">
                  <a:srgbClr val="000000">
                    <a:alpha val="43137"/>
                  </a:srgbClr>
                </a:outerShdw>
              </a:effectLst>
            </a:endParaRPr>
          </a:p>
          <a:p>
            <a:endParaRPr lang="en-US" altLang="en-US" b="1">
              <a:effectLst>
                <a:outerShdw blurRad="38100" dist="38100" dir="2700000" algn="tl">
                  <a:srgbClr val="000000">
                    <a:alpha val="43137"/>
                  </a:srgbClr>
                </a:outerShdw>
              </a:effectLst>
            </a:endParaRPr>
          </a:p>
          <a:p>
            <a:r>
              <a:rPr lang="en-US" altLang="en-US" b="1">
                <a:effectLst>
                  <a:outerShdw blurRad="38100" dist="38100" dir="2700000" algn="tl">
                    <a:srgbClr val="000000">
                      <a:alpha val="43137"/>
                    </a:srgbClr>
                  </a:outerShdw>
                </a:effectLst>
              </a:rPr>
              <a:t>START</a:t>
            </a:r>
          </a:p>
          <a:p>
            <a:r>
              <a:rPr lang="en-US" altLang="en-US" b="1" i="1" u="sng">
                <a:effectLst>
                  <a:outerShdw blurRad="38100" dist="38100" dir="2700000" algn="tl">
                    <a:srgbClr val="000000">
                      <a:alpha val="43137"/>
                    </a:srgbClr>
                  </a:outerShdw>
                </a:effectLst>
              </a:rPr>
              <a:t>define functions for:</a:t>
            </a: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rPr>
              <a:t>1-Decimal to             ASCII / Binary / Hexa-Decimal</a:t>
            </a:r>
          </a:p>
          <a:p>
            <a:r>
              <a:rPr lang="en-US" altLang="en-US">
                <a:effectLst>
                  <a:outerShdw blurRad="38100" dist="38100" dir="2700000" algn="tl">
                    <a:srgbClr val="000000">
                      <a:alpha val="43137"/>
                    </a:srgbClr>
                  </a:outerShdw>
                </a:effectLst>
              </a:rPr>
              <a:t>2-Binary to                Decimal / Hexa-decimal / ASCII</a:t>
            </a:r>
          </a:p>
          <a:p>
            <a:r>
              <a:rPr lang="en-US" altLang="en-US">
                <a:effectLst>
                  <a:outerShdw blurRad="38100" dist="38100" dir="2700000" algn="tl">
                    <a:srgbClr val="000000">
                      <a:alpha val="43137"/>
                    </a:srgbClr>
                  </a:outerShdw>
                </a:effectLst>
              </a:rPr>
              <a:t>3-Hexadecimal to     Decimal / ASCII / Binary</a:t>
            </a:r>
          </a:p>
          <a:p>
            <a:r>
              <a:rPr lang="en-US" altLang="en-US">
                <a:effectLst>
                  <a:outerShdw blurRad="38100" dist="38100" dir="2700000" algn="tl">
                    <a:srgbClr val="000000">
                      <a:alpha val="43137"/>
                    </a:srgbClr>
                  </a:outerShdw>
                </a:effectLst>
              </a:rPr>
              <a:t>4-ASCII to                   Decimal / Binary / Hexa-decimal</a:t>
            </a:r>
          </a:p>
          <a:p>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r>
              <a:rPr lang="en-US" altLang="en-US" b="1" i="1" u="sng">
                <a:effectLst>
                  <a:outerShdw blurRad="38100" dist="38100" dir="2700000" algn="tl">
                    <a:srgbClr val="000000">
                      <a:alpha val="43137"/>
                    </a:srgbClr>
                  </a:outerShdw>
                </a:effectLst>
              </a:rPr>
              <a:t>FUNCTION binaryToDecimal(binaryString, result)</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rPr>
              <a:t>convert binaryString from Binary to Decimal</a:t>
            </a:r>
          </a:p>
          <a:p>
            <a:r>
              <a:rPr lang="en-US" altLang="en-US">
                <a:effectLst>
                  <a:outerShdw blurRad="38100" dist="38100" dir="2700000" algn="tl">
                    <a:srgbClr val="000000">
                      <a:alpha val="43137"/>
                    </a:srgbClr>
                  </a:outerShdw>
                </a:effectLst>
              </a:rPr>
              <a:t>store the Decimal value in result</a:t>
            </a:r>
          </a:p>
          <a:p>
            <a:r>
              <a:rPr lang="en-US" altLang="en-US">
                <a:effectLst>
                  <a:outerShdw blurRad="38100" dist="38100" dir="2700000" algn="tl">
                    <a:srgbClr val="000000">
                      <a:alpha val="43137"/>
                    </a:srgbClr>
                  </a:outerShdw>
                </a:effectLst>
              </a:rPr>
              <a:t>end function</a:t>
            </a:r>
          </a:p>
          <a:p>
            <a:endParaRPr 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r>
              <a:rPr lang="en-US" altLang="en-US" b="1" i="1" u="sng">
                <a:effectLst>
                  <a:outerShdw blurRad="38100" dist="38100" dir="2700000" algn="tl">
                    <a:srgbClr val="000000">
                      <a:alpha val="43137"/>
                    </a:srgbClr>
                  </a:outerShdw>
                </a:effectLst>
              </a:rPr>
              <a:t>FUNCTION binaryToHexadecimal(binaryString)</a:t>
            </a:r>
          </a:p>
          <a:p>
            <a:r>
              <a:rPr lang="en-US" altLang="en-US">
                <a:effectLst>
                  <a:outerShdw blurRad="38100" dist="38100" dir="2700000" algn="tl">
                    <a:srgbClr val="000000">
                      <a:alpha val="43137"/>
                    </a:srgbClr>
                  </a:outerShdw>
                </a:effectLst>
              </a:rPr>
              <a:t>    decimalValue = convert binaryString to decimal using base 2</a:t>
            </a:r>
          </a:p>
          <a:p>
            <a:r>
              <a:rPr lang="en-US" altLang="en-US">
                <a:effectLst>
                  <a:outerShdw blurRad="38100" dist="38100" dir="2700000" algn="tl">
                    <a:srgbClr val="000000">
                      <a:alpha val="43137"/>
                    </a:srgbClr>
                  </a:outerShdw>
                </a:effectLst>
              </a:rPr>
              <a:t>    hexadecimalValue = convert decimalValue to hexadecimal</a:t>
            </a:r>
          </a:p>
          <a:p>
            <a:r>
              <a:rPr lang="en-US" altLang="en-US">
                <a:effectLst>
                  <a:outerShdw blurRad="38100" dist="38100" dir="2700000" algn="tl">
                    <a:srgbClr val="000000">
                      <a:alpha val="43137"/>
                    </a:srgbClr>
                  </a:outerShdw>
                </a:effectLst>
              </a:rPr>
              <a:t>    print "Hexadecimal: " + hexadecimalValue</a:t>
            </a:r>
          </a:p>
          <a:p>
            <a:r>
              <a:rPr lang="en-US" altLang="en-US">
                <a:effectLst>
                  <a:outerShdw blurRad="38100" dist="38100" dir="2700000" algn="tl">
                    <a:srgbClr val="000000">
                      <a:alpha val="43137"/>
                    </a:srgbClr>
                  </a:outerShdw>
                </a:effectLst>
              </a:rPr>
              <a:t>end function</a:t>
            </a:r>
          </a:p>
        </p:txBody>
      </p:sp>
      <p:sp>
        <p:nvSpPr>
          <p:cNvPr id="5" name="Text Box 4"/>
          <p:cNvSpPr txBox="1"/>
          <p:nvPr/>
        </p:nvSpPr>
        <p:spPr>
          <a:xfrm>
            <a:off x="6407150" y="133350"/>
            <a:ext cx="5546090" cy="6858635"/>
          </a:xfrm>
          <a:prstGeom prst="rect">
            <a:avLst/>
          </a:prstGeom>
          <a:noFill/>
        </p:spPr>
        <p:txBody>
          <a:bodyPr wrap="square" rtlCol="0">
            <a:noAutofit/>
          </a:bodyPr>
          <a:lstStyle/>
          <a:p>
            <a:r>
              <a:rPr lang="en-US" altLang="en-US" b="1" i="1" u="sng">
                <a:effectLst>
                  <a:outerShdw blurRad="38100" dist="38100" dir="2700000" algn="tl">
                    <a:srgbClr val="000000">
                      <a:alpha val="43137"/>
                    </a:srgbClr>
                  </a:outerShdw>
                </a:effectLst>
              </a:rPr>
              <a:t>FUNCTION binaryToASCII(binaryString)</a:t>
            </a:r>
          </a:p>
          <a:p>
            <a:r>
              <a:rPr lang="en-US" altLang="en-US">
                <a:effectLst>
                  <a:outerShdw blurRad="38100" dist="38100" dir="2700000" algn="tl">
                    <a:srgbClr val="000000">
                      <a:alpha val="43137"/>
                    </a:srgbClr>
                  </a:outerShdw>
                </a:effectLst>
              </a:rPr>
              <a:t>  set length to length of binaryString</a:t>
            </a:r>
          </a:p>
          <a:p>
            <a:r>
              <a:rPr lang="en-US" altLang="en-US">
                <a:effectLst>
                  <a:outerShdw blurRad="38100" dist="38100" dir="2700000" algn="tl">
                    <a:srgbClr val="000000">
                      <a:alpha val="43137"/>
                    </a:srgbClr>
                  </a:outerShdw>
                </a:effectLst>
              </a:rPr>
              <a:t>    if length modulo 8 is not 0</a:t>
            </a:r>
          </a:p>
          <a:p>
            <a:r>
              <a:rPr lang="en-US" altLang="en-US">
                <a:effectLst>
                  <a:outerShdw blurRad="38100" dist="38100" dir="2700000" algn="tl">
                    <a:srgbClr val="000000">
                      <a:alpha val="43137"/>
                    </a:srgbClr>
                  </a:outerShdw>
                </a:effectLst>
              </a:rPr>
              <a:t>          print "Binary length not multiple of 8."</a:t>
            </a:r>
          </a:p>
          <a:p>
            <a:r>
              <a:rPr lang="en-US" altLang="en-US">
                <a:effectLst>
                  <a:outerShdw blurRad="38100" dist="38100" dir="2700000" algn="tl">
                    <a:srgbClr val="000000">
                      <a:alpha val="43137"/>
                    </a:srgbClr>
                  </a:outerShdw>
                </a:effectLst>
              </a:rPr>
              <a:t>     return</a:t>
            </a:r>
          </a:p>
          <a:p>
            <a:r>
              <a:rPr lang="en-US" altLang="en-US">
                <a:effectLst>
                  <a:outerShdw blurRad="38100" dist="38100" dir="2700000" algn="tl">
                    <a:srgbClr val="000000">
                      <a:alpha val="43137"/>
                    </a:srgbClr>
                  </a:outerShdw>
                </a:effectLst>
              </a:rPr>
              <a:t>    end if</a:t>
            </a:r>
          </a:p>
          <a:p>
            <a:endParaRPr 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rPr>
              <a:t>for i from 0 to (length - 1) in steps of 8</a:t>
            </a:r>
          </a:p>
          <a:p>
            <a:r>
              <a:rPr lang="en-US" altLang="en-US">
                <a:effectLst>
                  <a:outerShdw blurRad="38100" dist="38100" dir="2700000" algn="tl">
                    <a:srgbClr val="000000">
                      <a:alpha val="43137"/>
                    </a:srgbClr>
                  </a:outerShdw>
                </a:effectLst>
              </a:rPr>
              <a:t>   set byte to substring of binaryString from i to(i + 7)</a:t>
            </a: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rPr>
              <a:t> convert byte from binary to integer decimalValue</a:t>
            </a:r>
          </a:p>
          <a:p>
            <a:r>
              <a:rPr lang="en-US" altLang="en-US">
                <a:effectLst>
                  <a:outerShdw blurRad="38100" dist="38100" dir="2700000" algn="tl">
                    <a:srgbClr val="000000">
                      <a:alpha val="43137"/>
                    </a:srgbClr>
                  </a:outerShdw>
                </a:effectLst>
              </a:rPr>
              <a:t> convert decimalValue to character asciiChar</a:t>
            </a:r>
          </a:p>
          <a:p>
            <a:r>
              <a:rPr lang="en-US" altLang="en-US">
                <a:effectLst>
                  <a:outerShdw blurRad="38100" dist="38100" dir="2700000" algn="tl">
                    <a:srgbClr val="000000">
                      <a:alpha val="43137"/>
                    </a:srgbClr>
                  </a:outerShdw>
                </a:effectLst>
              </a:rPr>
              <a:t> print asciiChar</a:t>
            </a:r>
          </a:p>
          <a:p>
            <a:r>
              <a:rPr lang="en-US" altLang="en-US">
                <a:effectLst>
                  <a:outerShdw blurRad="38100" dist="38100" dir="2700000" algn="tl">
                    <a:srgbClr val="000000">
                      <a:alpha val="43137"/>
                    </a:srgbClr>
                  </a:outerShdw>
                </a:effectLst>
              </a:rPr>
              <a:t>end for</a:t>
            </a: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rPr>
              <a:t>print newline</a:t>
            </a:r>
          </a:p>
          <a:p>
            <a:r>
              <a:rPr lang="en-US" altLang="en-US">
                <a:effectLst>
                  <a:outerShdw blurRad="38100" dist="38100" dir="2700000" algn="tl">
                    <a:srgbClr val="000000">
                      <a:alpha val="43137"/>
                    </a:srgbClr>
                  </a:outerShdw>
                </a:effectLst>
              </a:rPr>
              <a:t>end function</a:t>
            </a:r>
          </a:p>
          <a:p>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p:txBody>
      </p:sp>
      <p:sp>
        <p:nvSpPr>
          <p:cNvPr id="6" name="Text Box 5"/>
          <p:cNvSpPr txBox="1"/>
          <p:nvPr/>
        </p:nvSpPr>
        <p:spPr>
          <a:xfrm>
            <a:off x="147955" y="53340"/>
            <a:ext cx="4298950" cy="460375"/>
          </a:xfrm>
          <a:prstGeom prst="rect">
            <a:avLst/>
          </a:prstGeom>
          <a:noFill/>
        </p:spPr>
        <p:txBody>
          <a:bodyPr wrap="square" rtlCol="0">
            <a:spAutoFit/>
          </a:bodyPr>
          <a:lstStyle/>
          <a:p>
            <a:r>
              <a:rPr lang="en-US" sz="2400" b="1" i="1" u="sng">
                <a:effectLst>
                  <a:outerShdw blurRad="38100" dist="38100" dir="2700000" algn="tl">
                    <a:srgbClr val="000000">
                      <a:alpha val="43137"/>
                    </a:srgbClr>
                  </a:outerShdw>
                </a:effectLst>
              </a:rPr>
              <a:t>NSC Program’s Pseudo-code </a:t>
            </a:r>
          </a:p>
        </p:txBody>
      </p:sp>
      <p:cxnSp>
        <p:nvCxnSpPr>
          <p:cNvPr id="7" name="Straight Connector 6"/>
          <p:cNvCxnSpPr/>
          <p:nvPr/>
        </p:nvCxnSpPr>
        <p:spPr>
          <a:xfrm flipH="1">
            <a:off x="6133465" y="-26670"/>
            <a:ext cx="6350" cy="6927850"/>
          </a:xfrm>
          <a:prstGeom prst="line">
            <a:avLst/>
          </a:prstGeom>
          <a:ln w="28575" cmpd="sng">
            <a:solidFill>
              <a:schemeClr val="tx1"/>
            </a:solidFill>
            <a:prstDash val="solid"/>
          </a:ln>
          <a:effectLst/>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cxnSp>
        <p:nvCxnSpPr>
          <p:cNvPr id="3" name="Straight Connector 2"/>
          <p:cNvCxnSpPr/>
          <p:nvPr/>
        </p:nvCxnSpPr>
        <p:spPr>
          <a:xfrm>
            <a:off x="600075" y="3032125"/>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a:off x="600075" y="4790440"/>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7315" y="139700"/>
            <a:ext cx="5988685" cy="6718300"/>
          </a:xfrm>
          <a:prstGeom prst="rect">
            <a:avLst/>
          </a:prstGeom>
          <a:noFill/>
        </p:spPr>
        <p:txBody>
          <a:bodyPr wrap="square" rtlCol="0">
            <a:noAutofit/>
          </a:bodyPr>
          <a:lstStyle/>
          <a:p>
            <a:r>
              <a:rPr lang="en-US" altLang="en-US" b="1" i="1" u="sng">
                <a:effectLst>
                  <a:outerShdw blurRad="38100" dist="38100" dir="2700000" algn="tl">
                    <a:srgbClr val="000000">
                      <a:alpha val="43137"/>
                    </a:srgbClr>
                  </a:outerShdw>
                </a:effectLst>
                <a:sym typeface="+mn-ea"/>
              </a:rPr>
              <a:t>FUNCTION decimalToBinary(n)</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if n is equal to 0</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"0000"</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return</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if</a:t>
            </a:r>
          </a:p>
          <a:p>
            <a:r>
              <a:rPr lang="en-US" altLang="en-US">
                <a:effectLst>
                  <a:outerShdw blurRad="38100" dist="38100" dir="2700000" algn="tl">
                    <a:srgbClr val="000000">
                      <a:alpha val="43137"/>
                    </a:srgbClr>
                  </a:outerShdw>
                </a:effectLst>
                <a:sym typeface="+mn-ea"/>
              </a:rPr>
              <a:t>    initialize binaryArray as array of size 32 filled with 0</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set index to 31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while n is greater than 0</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set binaryArray[index] to (n mod 2) + ASCII value of '0'          </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decrement index by 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divide n by 2</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end while</a:t>
            </a:r>
            <a:endParaRPr lang="en-US" alt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set fixedWidth to 8</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for i from (32 - fixedWidth) to 31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if binaryArray[i] is not 0</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binaryArray[i]</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else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'0' end if</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end for</a:t>
            </a:r>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print newline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p>
          <a:p>
            <a:endParaRPr lang="en-US" altLang="en-US">
              <a:effectLst>
                <a:outerShdw blurRad="38100" dist="38100" dir="2700000" algn="tl">
                  <a:srgbClr val="000000">
                    <a:alpha val="43137"/>
                  </a:srgbClr>
                </a:outerShdw>
              </a:effectLst>
              <a:sym typeface="+mn-ea"/>
            </a:endParaRPr>
          </a:p>
          <a:p>
            <a:endParaRPr lang="en-US"/>
          </a:p>
          <a:p>
            <a:endParaRPr lang="en-US"/>
          </a:p>
        </p:txBody>
      </p:sp>
      <p:sp>
        <p:nvSpPr>
          <p:cNvPr id="5" name="Text Box 4"/>
          <p:cNvSpPr txBox="1"/>
          <p:nvPr/>
        </p:nvSpPr>
        <p:spPr>
          <a:xfrm>
            <a:off x="6275705" y="139700"/>
            <a:ext cx="6174105" cy="6831965"/>
          </a:xfrm>
          <a:prstGeom prst="rect">
            <a:avLst/>
          </a:prstGeom>
          <a:noFill/>
        </p:spPr>
        <p:txBody>
          <a:bodyPr wrap="square" rtlCol="0">
            <a:noAutofit/>
          </a:bodyPr>
          <a:lstStyle/>
          <a:p>
            <a:r>
              <a:rPr lang="en-US" altLang="en-US" b="1" i="1" u="sng">
                <a:effectLst>
                  <a:outerShdw blurRad="38100" dist="38100" dir="2700000" algn="tl">
                    <a:srgbClr val="000000">
                      <a:alpha val="43137"/>
                    </a:srgbClr>
                  </a:outerShdw>
                </a:effectLst>
                <a:sym typeface="+mn-ea"/>
              </a:rPr>
              <a:t>FUNCTION decimalToHexadecimal(decimalNumber)</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convert decimalNumber to a hexadecimal Value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"Hexadecimal: " + hexadecimalValue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p>
          <a:p>
            <a:endParaRPr lang="en-US" altLang="en-US">
              <a:effectLst>
                <a:outerShdw blurRad="38100" dist="38100" dir="2700000" algn="tl">
                  <a:srgbClr val="000000">
                    <a:alpha val="43137"/>
                  </a:srgbClr>
                </a:outerShdw>
              </a:effectLst>
              <a:sym typeface="+mn-ea"/>
            </a:endParaRPr>
          </a:p>
          <a:p>
            <a:endParaRPr lang="en-US" altLang="en-US">
              <a:effectLst>
                <a:outerShdw blurRad="38100" dist="38100" dir="2700000" algn="tl">
                  <a:srgbClr val="000000">
                    <a:alpha val="43137"/>
                  </a:srgbClr>
                </a:outerShdw>
              </a:effectLst>
              <a:sym typeface="+mn-ea"/>
            </a:endParaRPr>
          </a:p>
          <a:p>
            <a:r>
              <a:rPr lang="en-US" altLang="en-US" b="1" i="1" u="sng">
                <a:effectLst>
                  <a:outerShdw blurRad="38100" dist="38100" dir="2700000" algn="tl">
                    <a:srgbClr val="000000">
                      <a:alpha val="43137"/>
                    </a:srgbClr>
                  </a:outerShdw>
                </a:effectLst>
                <a:sym typeface="+mn-ea"/>
              </a:rPr>
              <a:t>FUNCTION decimalToASCII(decimalValue)</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if decimalValue is between 0 and 127 (inclusive)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"ASCII character: " + convert decimalValue to character</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else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"Error: Out of ASCII range." end if</a:t>
            </a:r>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p>
          <a:p>
            <a:endParaRPr lang="en-US"/>
          </a:p>
          <a:p>
            <a:endParaRPr lang="en-US"/>
          </a:p>
          <a:p>
            <a:endParaRPr lang="en-US"/>
          </a:p>
        </p:txBody>
      </p:sp>
      <p:cxnSp>
        <p:nvCxnSpPr>
          <p:cNvPr id="6" name="Straight Connector 5"/>
          <p:cNvCxnSpPr/>
          <p:nvPr/>
        </p:nvCxnSpPr>
        <p:spPr>
          <a:xfrm>
            <a:off x="6796405" y="1529715"/>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7" name="Straight Connector 6"/>
          <p:cNvCxnSpPr/>
          <p:nvPr/>
        </p:nvCxnSpPr>
        <p:spPr>
          <a:xfrm flipH="1">
            <a:off x="6133465" y="-26670"/>
            <a:ext cx="6350" cy="6927850"/>
          </a:xfrm>
          <a:prstGeom prst="line">
            <a:avLst/>
          </a:prstGeom>
          <a:ln w="28575" cmpd="sng">
            <a:solidFill>
              <a:schemeClr val="tx1"/>
            </a:solidFill>
            <a:prstDash val="solid"/>
          </a:ln>
          <a:effectLst/>
        </p:spPr>
        <p:style>
          <a:lnRef idx="2">
            <a:schemeClr val="accent1"/>
          </a:lnRef>
          <a:fillRef idx="0">
            <a:srgbClr val="FFFFFF"/>
          </a:fillRef>
          <a:effectRef idx="0">
            <a:srgbClr val="FFFFFF"/>
          </a:effectRef>
          <a:fontRef idx="minor">
            <a:schemeClr val="tx1"/>
          </a:fontRef>
        </p:style>
      </p:cxnSp>
      <p:sp>
        <p:nvSpPr>
          <p:cNvPr id="13" name="Text Box 12"/>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6015990" cy="6864350"/>
          </a:xfrm>
          <a:prstGeom prst="rect">
            <a:avLst/>
          </a:prstGeom>
          <a:noFill/>
        </p:spPr>
        <p:txBody>
          <a:bodyPr wrap="square" rtlCol="0">
            <a:noAutofit/>
          </a:bodyPr>
          <a:lstStyle/>
          <a:p>
            <a:r>
              <a:rPr lang="en-US" altLang="en-US" b="1" i="1" u="sng">
                <a:effectLst>
                  <a:outerShdw blurRad="38100" dist="38100" dir="2700000" algn="tl">
                    <a:srgbClr val="000000">
                      <a:alpha val="43137"/>
                    </a:srgbClr>
                  </a:outerShdw>
                </a:effectLst>
                <a:sym typeface="+mn-ea"/>
              </a:rPr>
              <a:t>FUNCTION hexToBinary(hexString)</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"Binary: "</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for each character in hexString</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convert character to uppercase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switch (character)</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'0': PRINT "0000";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'1': PRINT "0001";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'2': PRINT "0010";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'3': PRINT "0011";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'4': PRINT "0100";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'5': PRINT "0101";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'6': PRINT "0110";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'7': PRINT "0111";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'8': PRINT "1000";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'9': PRINT "1001";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'A': PRINT "1010";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'B': PRINT "1011";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'C': PRINT "1100";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'D': PRINT "1101";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'E': PRINT "1110";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CASE 'F': PRINT "1111";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DEFAULT: PRINT "Invalid hex"; return</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switch</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for</a:t>
            </a:r>
            <a:endParaRPr lang="en-US" altLang="en-US">
              <a:effectLst>
                <a:outerShdw blurRad="38100" dist="38100" dir="2700000" algn="tl">
                  <a:srgbClr val="000000">
                    <a:alpha val="43137"/>
                  </a:srgbClr>
                </a:outerShdw>
              </a:effectLst>
            </a:endParaRPr>
          </a:p>
        </p:txBody>
      </p:sp>
      <p:sp>
        <p:nvSpPr>
          <p:cNvPr id="5" name="Text Box 4"/>
          <p:cNvSpPr txBox="1"/>
          <p:nvPr/>
        </p:nvSpPr>
        <p:spPr>
          <a:xfrm>
            <a:off x="6148070" y="8890"/>
            <a:ext cx="5887085" cy="6849110"/>
          </a:xfrm>
          <a:prstGeom prst="rect">
            <a:avLst/>
          </a:prstGeom>
          <a:noFill/>
        </p:spPr>
        <p:txBody>
          <a:bodyPr wrap="square" rtlCol="0">
            <a:noAutofit/>
          </a:bodyPr>
          <a:lstStyle/>
          <a:p>
            <a:r>
              <a:rPr lang="en-US" altLang="en-US">
                <a:effectLst>
                  <a:outerShdw blurRad="38100" dist="38100" dir="2700000" algn="tl">
                    <a:srgbClr val="000000">
                      <a:alpha val="43137"/>
                    </a:srgbClr>
                  </a:outerShdw>
                </a:effectLst>
                <a:sym typeface="+mn-ea"/>
              </a:rPr>
              <a:t>print newline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p>
          <a:p>
            <a:endParaRPr lang="en-US" altLang="en-US">
              <a:effectLst>
                <a:outerShdw blurRad="38100" dist="38100" dir="2700000" algn="tl">
                  <a:srgbClr val="000000">
                    <a:alpha val="43137"/>
                  </a:srgbClr>
                </a:outerShdw>
              </a:effectLst>
            </a:endParaRPr>
          </a:p>
          <a:p>
            <a:r>
              <a:rPr lang="en-US" altLang="en-US" b="1" i="1" u="sng">
                <a:effectLst>
                  <a:outerShdw blurRad="38100" dist="38100" dir="2700000" algn="tl">
                    <a:srgbClr val="000000">
                      <a:alpha val="43137"/>
                    </a:srgbClr>
                  </a:outerShdw>
                </a:effectLst>
                <a:sym typeface="+mn-ea"/>
              </a:rPr>
              <a:t>FUNCTION hexToDecimal(hexString)</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convert hexString from Hexadecimal to integer  decimalValue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"Decimal: " + decimalValue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p>
          <a:p>
            <a:endParaRPr lang="en-US" altLang="en-US">
              <a:effectLst>
                <a:outerShdw blurRad="38100" dist="38100" dir="2700000" algn="tl">
                  <a:srgbClr val="000000">
                    <a:alpha val="43137"/>
                  </a:srgbClr>
                </a:outerShdw>
              </a:effectLst>
              <a:sym typeface="+mn-ea"/>
            </a:endParaRPr>
          </a:p>
          <a:p>
            <a:r>
              <a:rPr lang="en-US" altLang="en-US" b="1" i="1" u="sng">
                <a:effectLst>
                  <a:outerShdw blurRad="38100" dist="38100" dir="2700000" algn="tl">
                    <a:srgbClr val="000000">
                      <a:alpha val="43137"/>
                    </a:srgbClr>
                  </a:outerShdw>
                </a:effectLst>
                <a:sym typeface="+mn-ea"/>
              </a:rPr>
              <a:t>FUNCTION hexToASCII(hexString)</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set length to length of hexString</a:t>
            </a:r>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for</a:t>
            </a:r>
            <a:r>
              <a:rPr lang="en-US" altLang="en-US">
                <a:effectLst>
                  <a:outerShdw blurRad="38100" dist="38100" dir="2700000" algn="tl">
                    <a:srgbClr val="000000">
                      <a:alpha val="43137"/>
                    </a:srgbClr>
                  </a:outerShdw>
                </a:effectLst>
                <a:sym typeface="+mn-ea"/>
              </a:rPr>
              <a:t> i from 0 to (length - 1) in steps of 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if</a:t>
            </a:r>
            <a:r>
              <a:rPr lang="en-US" altLang="en-US">
                <a:effectLst>
                  <a:outerShdw blurRad="38100" dist="38100" dir="2700000" algn="tl">
                    <a:srgbClr val="000000">
                      <a:alpha val="43137"/>
                    </a:srgbClr>
                  </a:outerShdw>
                </a:effectLst>
                <a:sym typeface="+mn-ea"/>
              </a:rPr>
              <a:t> character at position i of hexString is not a valid hexadecimal digit</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printf</a:t>
            </a:r>
            <a:r>
              <a:rPr lang="en-US" altLang="en-US">
                <a:effectLst>
                  <a:outerShdw blurRad="38100" dist="38100" dir="2700000" algn="tl">
                    <a:srgbClr val="000000">
                      <a:alpha val="43137"/>
                    </a:srgbClr>
                  </a:outerShdw>
                </a:effectLst>
                <a:sym typeface="+mn-ea"/>
              </a:rPr>
              <a:t> "Error: Invalid hexadecimal input"</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return</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end if</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end for</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if length is odd</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print</a:t>
            </a:r>
            <a:r>
              <a:rPr lang="en-US" altLang="en-US">
                <a:effectLst>
                  <a:outerShdw blurRad="38100" dist="38100" dir="2700000" algn="tl">
                    <a:srgbClr val="000000">
                      <a:alpha val="43137"/>
                    </a:srgbClr>
                  </a:outerShdw>
                </a:effectLst>
                <a:sym typeface="+mn-ea"/>
              </a:rPr>
              <a:t> "Error: Hexadecimal input length must be even"</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return</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end if</a:t>
            </a:r>
            <a:endParaRPr 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p:txBody>
      </p:sp>
      <p:cxnSp>
        <p:nvCxnSpPr>
          <p:cNvPr id="6" name="Straight Connector 5"/>
          <p:cNvCxnSpPr/>
          <p:nvPr/>
        </p:nvCxnSpPr>
        <p:spPr>
          <a:xfrm>
            <a:off x="6138545" y="-52070"/>
            <a:ext cx="9525" cy="6947535"/>
          </a:xfrm>
          <a:prstGeom prst="line">
            <a:avLst/>
          </a:prstGeom>
          <a:ln w="28575" cmpd="sng">
            <a:solidFill>
              <a:schemeClr val="tx1"/>
            </a:solidFill>
            <a:prstDash val="solid"/>
          </a:ln>
          <a:effectLst/>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cxnSp>
        <p:nvCxnSpPr>
          <p:cNvPr id="7" name="Straight Connector 6"/>
          <p:cNvCxnSpPr/>
          <p:nvPr/>
        </p:nvCxnSpPr>
        <p:spPr>
          <a:xfrm>
            <a:off x="6923405" y="749935"/>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a:off x="6923405" y="2420620"/>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8900" y="3810"/>
            <a:ext cx="5380355" cy="6854190"/>
          </a:xfrm>
          <a:prstGeom prst="rect">
            <a:avLst/>
          </a:prstGeom>
          <a:noFill/>
        </p:spPr>
        <p:txBody>
          <a:bodyPr wrap="square" rtlCol="0">
            <a:noAutofit/>
          </a:bodyPr>
          <a:lstStyle/>
          <a:p>
            <a:r>
              <a:rPr lang="en-US" altLang="en-US">
                <a:effectLst>
                  <a:outerShdw blurRad="38100" dist="38100" dir="2700000" algn="tl">
                    <a:srgbClr val="000000">
                      <a:alpha val="43137"/>
                    </a:srgbClr>
                  </a:outerShdw>
                </a:effectLst>
                <a:sym typeface="+mn-ea"/>
              </a:rPr>
              <a:t>for i from 0 to (length - 1) in steps of 2</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set</a:t>
            </a:r>
            <a:r>
              <a:rPr lang="en-US" altLang="en-US">
                <a:effectLst>
                  <a:outerShdw blurRad="38100" dist="38100" dir="2700000" algn="tl">
                    <a:srgbClr val="000000">
                      <a:alpha val="43137"/>
                    </a:srgbClr>
                  </a:outerShdw>
                </a:effectLst>
                <a:sym typeface="+mn-ea"/>
              </a:rPr>
              <a:t> asciiValue to convert substring of hexString from i to (i + 1)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  printf</a:t>
            </a:r>
            <a:r>
              <a:rPr lang="en-US" altLang="en-US">
                <a:effectLst>
                  <a:outerShdw blurRad="38100" dist="38100" dir="2700000" algn="tl">
                    <a:srgbClr val="000000">
                      <a:alpha val="43137"/>
                    </a:srgbClr>
                  </a:outerShdw>
                </a:effectLst>
                <a:sym typeface="+mn-ea"/>
              </a:rPr>
              <a:t> character representation of asciiValue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end for</a:t>
            </a:r>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effectLst>
                  <a:outerShdw blurRad="38100" dist="38100" dir="2700000" algn="tl">
                    <a:srgbClr val="000000">
                      <a:alpha val="43137"/>
                    </a:srgbClr>
                  </a:outerShdw>
                </a:effectLst>
                <a:sym typeface="+mn-ea"/>
              </a:rPr>
              <a:t>print</a:t>
            </a:r>
            <a:r>
              <a:rPr lang="en-US" altLang="en-US">
                <a:effectLst>
                  <a:outerShdw blurRad="38100" dist="38100" dir="2700000" algn="tl">
                    <a:srgbClr val="000000">
                      <a:alpha val="43137"/>
                    </a:srgbClr>
                  </a:outerShdw>
                </a:effectLst>
                <a:sym typeface="+mn-ea"/>
              </a:rPr>
              <a:t> newline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p>
          <a:p>
            <a:endParaRPr 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r>
              <a:rPr lang="en-US" altLang="en-US" b="1" i="1" u="sng">
                <a:effectLst>
                  <a:outerShdw blurRad="38100" dist="38100" dir="2700000" algn="tl">
                    <a:srgbClr val="000000">
                      <a:alpha val="43137"/>
                    </a:srgbClr>
                  </a:outerShdw>
                </a:effectLst>
                <a:sym typeface="+mn-ea"/>
              </a:rPr>
              <a:t>FUNCTION asciiToBinary(asciiString)</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for i from 0 to length of asciiString - 1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for j from 7 down to 0</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bit of asciiString[i] at position j</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end for</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space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end for</a:t>
            </a:r>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print newline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endParaRPr 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p:txBody>
      </p:sp>
      <p:sp>
        <p:nvSpPr>
          <p:cNvPr id="5" name="Text Box 4"/>
          <p:cNvSpPr txBox="1"/>
          <p:nvPr/>
        </p:nvSpPr>
        <p:spPr>
          <a:xfrm>
            <a:off x="6315075" y="107950"/>
            <a:ext cx="5767705" cy="6883400"/>
          </a:xfrm>
          <a:prstGeom prst="rect">
            <a:avLst/>
          </a:prstGeom>
          <a:noFill/>
        </p:spPr>
        <p:txBody>
          <a:bodyPr wrap="square" rtlCol="0">
            <a:noAutofit/>
          </a:bodyPr>
          <a:lstStyle/>
          <a:p>
            <a:r>
              <a:rPr lang="en-US" altLang="en-US" b="1" i="1" u="sng" dirty="0">
                <a:effectLst>
                  <a:outerShdw blurRad="38100" dist="38100" dir="2700000" algn="tl">
                    <a:srgbClr val="000000">
                      <a:alpha val="43137"/>
                    </a:srgbClr>
                  </a:outerShdw>
                </a:effectLst>
                <a:sym typeface="+mn-ea"/>
              </a:rPr>
              <a:t>FUNCTION </a:t>
            </a:r>
            <a:r>
              <a:rPr lang="en-US" altLang="en-US" b="1" i="1" u="sng" dirty="0" err="1">
                <a:effectLst>
                  <a:outerShdw blurRad="38100" dist="38100" dir="2700000" algn="tl">
                    <a:srgbClr val="000000">
                      <a:alpha val="43137"/>
                    </a:srgbClr>
                  </a:outerShdw>
                </a:effectLst>
                <a:sym typeface="+mn-ea"/>
              </a:rPr>
              <a:t>asciiToDecimal</a:t>
            </a:r>
            <a:r>
              <a:rPr lang="en-US" altLang="en-US" b="1" i="1" u="sng" dirty="0">
                <a:effectLst>
                  <a:outerShdw blurRad="38100" dist="38100" dir="2700000" algn="tl">
                    <a:srgbClr val="000000">
                      <a:alpha val="43137"/>
                    </a:srgbClr>
                  </a:outerShdw>
                </a:effectLst>
                <a:sym typeface="+mn-ea"/>
              </a:rPr>
              <a:t>(</a:t>
            </a:r>
            <a:r>
              <a:rPr lang="en-US" altLang="en-US" b="1" i="1" u="sng" dirty="0" err="1">
                <a:effectLst>
                  <a:outerShdw blurRad="38100" dist="38100" dir="2700000" algn="tl">
                    <a:srgbClr val="000000">
                      <a:alpha val="43137"/>
                    </a:srgbClr>
                  </a:outerShdw>
                </a:effectLst>
                <a:sym typeface="+mn-ea"/>
              </a:rPr>
              <a:t>asciiString</a:t>
            </a:r>
            <a:r>
              <a:rPr lang="en-US" altLang="en-US" b="1" i="1" u="sng" dirty="0">
                <a:effectLst>
                  <a:outerShdw blurRad="38100" dist="38100" dir="2700000" algn="tl">
                    <a:srgbClr val="000000">
                      <a:alpha val="43137"/>
                    </a:srgbClr>
                  </a:outerShdw>
                </a:effectLst>
                <a:sym typeface="+mn-ea"/>
              </a:rPr>
              <a:t>)</a:t>
            </a:r>
            <a:endParaRPr lang="en-US" altLang="en-US" b="1" i="1" u="sng"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for </a:t>
            </a:r>
            <a:r>
              <a:rPr lang="en-US" altLang="en-US" dirty="0" err="1">
                <a:effectLst>
                  <a:outerShdw blurRad="38100" dist="38100" dir="2700000" algn="tl">
                    <a:srgbClr val="000000">
                      <a:alpha val="43137"/>
                    </a:srgbClr>
                  </a:outerShdw>
                </a:effectLst>
                <a:sym typeface="+mn-ea"/>
              </a:rPr>
              <a:t>i</a:t>
            </a:r>
            <a:r>
              <a:rPr lang="en-US" altLang="en-US" dirty="0">
                <a:effectLst>
                  <a:outerShdw blurRad="38100" dist="38100" dir="2700000" algn="tl">
                    <a:srgbClr val="000000">
                      <a:alpha val="43137"/>
                    </a:srgbClr>
                  </a:outerShdw>
                </a:effectLst>
                <a:sym typeface="+mn-ea"/>
              </a:rPr>
              <a:t> from 0 to length of </a:t>
            </a:r>
            <a:r>
              <a:rPr lang="en-US" altLang="en-US" dirty="0" err="1">
                <a:effectLst>
                  <a:outerShdw blurRad="38100" dist="38100" dir="2700000" algn="tl">
                    <a:srgbClr val="000000">
                      <a:alpha val="43137"/>
                    </a:srgbClr>
                  </a:outerShdw>
                </a:effectLst>
                <a:sym typeface="+mn-ea"/>
              </a:rPr>
              <a:t>asciiString</a:t>
            </a:r>
            <a:r>
              <a:rPr lang="en-US" altLang="en-US" dirty="0">
                <a:effectLst>
                  <a:outerShdw blurRad="38100" dist="38100" dir="2700000" algn="tl">
                    <a:srgbClr val="000000">
                      <a:alpha val="43137"/>
                    </a:srgbClr>
                  </a:outerShdw>
                </a:effectLst>
                <a:sym typeface="+mn-ea"/>
              </a:rPr>
              <a:t> - 1</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print </a:t>
            </a:r>
            <a:r>
              <a:rPr lang="en-US" altLang="en-US" dirty="0" err="1">
                <a:effectLst>
                  <a:outerShdw blurRad="38100" dist="38100" dir="2700000" algn="tl">
                    <a:srgbClr val="000000">
                      <a:alpha val="43137"/>
                    </a:srgbClr>
                  </a:outerShdw>
                </a:effectLst>
                <a:sym typeface="+mn-ea"/>
              </a:rPr>
              <a:t>asciiString</a:t>
            </a:r>
            <a:r>
              <a:rPr lang="en-US" altLang="en-US" dirty="0">
                <a:effectLst>
                  <a:outerShdw blurRad="38100" dist="38100" dir="2700000" algn="tl">
                    <a:srgbClr val="000000">
                      <a:alpha val="43137"/>
                    </a:srgbClr>
                  </a:outerShdw>
                </a:effectLst>
                <a:sym typeface="+mn-ea"/>
              </a:rPr>
              <a:t>[</a:t>
            </a:r>
            <a:r>
              <a:rPr lang="en-US" altLang="en-US" dirty="0" err="1">
                <a:effectLst>
                  <a:outerShdw blurRad="38100" dist="38100" dir="2700000" algn="tl">
                    <a:srgbClr val="000000">
                      <a:alpha val="43137"/>
                    </a:srgbClr>
                  </a:outerShdw>
                </a:effectLst>
                <a:sym typeface="+mn-ea"/>
              </a:rPr>
              <a:t>i</a:t>
            </a:r>
            <a:r>
              <a:rPr lang="en-US" altLang="en-US" dirty="0">
                <a:effectLst>
                  <a:outerShdw blurRad="38100" dist="38100" dir="2700000" algn="tl">
                    <a:srgbClr val="000000">
                      <a:alpha val="43137"/>
                    </a:srgbClr>
                  </a:outerShdw>
                </a:effectLst>
                <a:sym typeface="+mn-ea"/>
              </a:rPr>
              <a:t>] and the decimal value of </a:t>
            </a:r>
            <a:r>
              <a:rPr lang="en-US" altLang="en-US" dirty="0" err="1">
                <a:effectLst>
                  <a:outerShdw blurRad="38100" dist="38100" dir="2700000" algn="tl">
                    <a:srgbClr val="000000">
                      <a:alpha val="43137"/>
                    </a:srgbClr>
                  </a:outerShdw>
                </a:effectLst>
                <a:sym typeface="+mn-ea"/>
              </a:rPr>
              <a:t>asciiString</a:t>
            </a:r>
            <a:r>
              <a:rPr lang="en-US" altLang="en-US" dirty="0">
                <a:effectLst>
                  <a:outerShdw blurRad="38100" dist="38100" dir="2700000" algn="tl">
                    <a:srgbClr val="000000">
                      <a:alpha val="43137"/>
                    </a:srgbClr>
                  </a:outerShdw>
                </a:effectLst>
                <a:sym typeface="+mn-ea"/>
              </a:rPr>
              <a:t>[</a:t>
            </a:r>
            <a:r>
              <a:rPr lang="en-US" altLang="en-US" dirty="0" err="1">
                <a:effectLst>
                  <a:outerShdw blurRad="38100" dist="38100" dir="2700000" algn="tl">
                    <a:srgbClr val="000000">
                      <a:alpha val="43137"/>
                    </a:srgbClr>
                  </a:outerShdw>
                </a:effectLst>
                <a:sym typeface="+mn-ea"/>
              </a:rPr>
              <a:t>i</a:t>
            </a:r>
            <a:r>
              <a:rPr lang="en-US" altLang="en-US" dirty="0">
                <a:effectLst>
                  <a:outerShdw blurRad="38100" dist="38100" dir="2700000" algn="tl">
                    <a:srgbClr val="000000">
                      <a:alpha val="43137"/>
                    </a:srgbClr>
                  </a:outerShdw>
                </a:effectLst>
                <a:sym typeface="+mn-ea"/>
              </a:rPr>
              <a:t>]</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end for</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end function</a:t>
            </a:r>
          </a:p>
          <a:p>
            <a:endParaRPr lang="en-US" altLang="en-US" dirty="0">
              <a:effectLst>
                <a:outerShdw blurRad="38100" dist="38100" dir="2700000" algn="tl">
                  <a:srgbClr val="000000">
                    <a:alpha val="43137"/>
                  </a:srgbClr>
                </a:outerShdw>
              </a:effectLst>
            </a:endParaRPr>
          </a:p>
          <a:p>
            <a:endParaRPr lang="en-US" altLang="en-US" b="1" i="1" u="sng" dirty="0">
              <a:effectLst>
                <a:outerShdw blurRad="38100" dist="38100" dir="2700000" algn="tl">
                  <a:srgbClr val="000000">
                    <a:alpha val="43137"/>
                  </a:srgbClr>
                </a:outerShdw>
              </a:effectLst>
            </a:endParaRPr>
          </a:p>
          <a:p>
            <a:r>
              <a:rPr lang="en-US" altLang="en-US" b="1" i="1" u="sng" dirty="0">
                <a:effectLst>
                  <a:outerShdw blurRad="38100" dist="38100" dir="2700000" algn="tl">
                    <a:srgbClr val="000000">
                      <a:alpha val="43137"/>
                    </a:srgbClr>
                  </a:outerShdw>
                </a:effectLst>
                <a:sym typeface="+mn-ea"/>
              </a:rPr>
              <a:t>FUNCTION </a:t>
            </a:r>
            <a:r>
              <a:rPr lang="en-US" altLang="en-US" b="1" i="1" u="sng" dirty="0" err="1">
                <a:effectLst>
                  <a:outerShdw blurRad="38100" dist="38100" dir="2700000" algn="tl">
                    <a:srgbClr val="000000">
                      <a:alpha val="43137"/>
                    </a:srgbClr>
                  </a:outerShdw>
                </a:effectLst>
                <a:sym typeface="+mn-ea"/>
              </a:rPr>
              <a:t>asciiToHex</a:t>
            </a:r>
            <a:r>
              <a:rPr lang="en-US" altLang="en-US" b="1" i="1" u="sng" dirty="0">
                <a:effectLst>
                  <a:outerShdw blurRad="38100" dist="38100" dir="2700000" algn="tl">
                    <a:srgbClr val="000000">
                      <a:alpha val="43137"/>
                    </a:srgbClr>
                  </a:outerShdw>
                </a:effectLst>
                <a:sym typeface="+mn-ea"/>
              </a:rPr>
              <a:t>(</a:t>
            </a:r>
            <a:r>
              <a:rPr lang="en-US" altLang="en-US" b="1" i="1" u="sng" dirty="0" err="1">
                <a:effectLst>
                  <a:outerShdw blurRad="38100" dist="38100" dir="2700000" algn="tl">
                    <a:srgbClr val="000000">
                      <a:alpha val="43137"/>
                    </a:srgbClr>
                  </a:outerShdw>
                </a:effectLst>
                <a:sym typeface="+mn-ea"/>
              </a:rPr>
              <a:t>asciiString</a:t>
            </a:r>
            <a:r>
              <a:rPr lang="en-US" altLang="en-US" b="1" i="1" u="sng" dirty="0">
                <a:effectLst>
                  <a:outerShdw blurRad="38100" dist="38100" dir="2700000" algn="tl">
                    <a:srgbClr val="000000">
                      <a:alpha val="43137"/>
                    </a:srgbClr>
                  </a:outerShdw>
                </a:effectLst>
                <a:sym typeface="+mn-ea"/>
              </a:rPr>
              <a:t>)</a:t>
            </a:r>
            <a:endParaRPr lang="en-US" altLang="en-US" b="1" i="1" u="sng"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for </a:t>
            </a:r>
            <a:r>
              <a:rPr lang="en-US" altLang="en-US" dirty="0" err="1">
                <a:effectLst>
                  <a:outerShdw blurRad="38100" dist="38100" dir="2700000" algn="tl">
                    <a:srgbClr val="000000">
                      <a:alpha val="43137"/>
                    </a:srgbClr>
                  </a:outerShdw>
                </a:effectLst>
                <a:sym typeface="+mn-ea"/>
              </a:rPr>
              <a:t>i</a:t>
            </a:r>
            <a:r>
              <a:rPr lang="en-US" altLang="en-US" dirty="0">
                <a:effectLst>
                  <a:outerShdw blurRad="38100" dist="38100" dir="2700000" algn="tl">
                    <a:srgbClr val="000000">
                      <a:alpha val="43137"/>
                    </a:srgbClr>
                  </a:outerShdw>
                </a:effectLst>
                <a:sym typeface="+mn-ea"/>
              </a:rPr>
              <a:t> from 0 to length of </a:t>
            </a:r>
            <a:r>
              <a:rPr lang="en-US" altLang="en-US" dirty="0" err="1">
                <a:effectLst>
                  <a:outerShdw blurRad="38100" dist="38100" dir="2700000" algn="tl">
                    <a:srgbClr val="000000">
                      <a:alpha val="43137"/>
                    </a:srgbClr>
                  </a:outerShdw>
                </a:effectLst>
                <a:sym typeface="+mn-ea"/>
              </a:rPr>
              <a:t>asciiString</a:t>
            </a:r>
            <a:r>
              <a:rPr lang="en-US" altLang="en-US" dirty="0">
                <a:effectLst>
                  <a:outerShdw blurRad="38100" dist="38100" dir="2700000" algn="tl">
                    <a:srgbClr val="000000">
                      <a:alpha val="43137"/>
                    </a:srgbClr>
                  </a:outerShdw>
                </a:effectLst>
                <a:sym typeface="+mn-ea"/>
              </a:rPr>
              <a:t> - 1</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convert </a:t>
            </a:r>
            <a:r>
              <a:rPr lang="en-US" altLang="en-US" dirty="0" err="1">
                <a:effectLst>
                  <a:outerShdw blurRad="38100" dist="38100" dir="2700000" algn="tl">
                    <a:srgbClr val="000000">
                      <a:alpha val="43137"/>
                    </a:srgbClr>
                  </a:outerShdw>
                </a:effectLst>
                <a:sym typeface="+mn-ea"/>
              </a:rPr>
              <a:t>asciiString</a:t>
            </a:r>
            <a:r>
              <a:rPr lang="en-US" altLang="en-US" dirty="0">
                <a:effectLst>
                  <a:outerShdw blurRad="38100" dist="38100" dir="2700000" algn="tl">
                    <a:srgbClr val="000000">
                      <a:alpha val="43137"/>
                    </a:srgbClr>
                  </a:outerShdw>
                </a:effectLst>
                <a:sym typeface="+mn-ea"/>
              </a:rPr>
              <a:t>[</a:t>
            </a:r>
            <a:r>
              <a:rPr lang="en-US" altLang="en-US" dirty="0" err="1">
                <a:effectLst>
                  <a:outerShdw blurRad="38100" dist="38100" dir="2700000" algn="tl">
                    <a:srgbClr val="000000">
                      <a:alpha val="43137"/>
                    </a:srgbClr>
                  </a:outerShdw>
                </a:effectLst>
                <a:sym typeface="+mn-ea"/>
              </a:rPr>
              <a:t>i</a:t>
            </a:r>
            <a:r>
              <a:rPr lang="en-US" altLang="en-US" dirty="0">
                <a:effectLst>
                  <a:outerShdw blurRad="38100" dist="38100" dir="2700000" algn="tl">
                    <a:srgbClr val="000000">
                      <a:alpha val="43137"/>
                    </a:srgbClr>
                  </a:outerShdw>
                </a:effectLst>
                <a:sym typeface="+mn-ea"/>
              </a:rPr>
              <a:t>] to unsigned character</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print the HEXADECIMAL REPRESENTATION of </a:t>
            </a:r>
            <a:r>
              <a:rPr lang="en-US" altLang="en-US" dirty="0" err="1">
                <a:effectLst>
                  <a:outerShdw blurRad="38100" dist="38100" dir="2700000" algn="tl">
                    <a:srgbClr val="000000">
                      <a:alpha val="43137"/>
                    </a:srgbClr>
                  </a:outerShdw>
                </a:effectLst>
                <a:sym typeface="+mn-ea"/>
              </a:rPr>
              <a:t>asciiString</a:t>
            </a:r>
            <a:r>
              <a:rPr lang="en-US" altLang="en-US" dirty="0">
                <a:effectLst>
                  <a:outerShdw blurRad="38100" dist="38100" dir="2700000" algn="tl">
                    <a:srgbClr val="000000">
                      <a:alpha val="43137"/>
                    </a:srgbClr>
                  </a:outerShdw>
                </a:effectLst>
                <a:sym typeface="+mn-ea"/>
              </a:rPr>
              <a:t>[</a:t>
            </a:r>
            <a:r>
              <a:rPr lang="en-US" altLang="en-US" dirty="0" err="1">
                <a:effectLst>
                  <a:outerShdw blurRad="38100" dist="38100" dir="2700000" algn="tl">
                    <a:srgbClr val="000000">
                      <a:alpha val="43137"/>
                    </a:srgbClr>
                  </a:outerShdw>
                </a:effectLst>
                <a:sym typeface="+mn-ea"/>
              </a:rPr>
              <a:t>i</a:t>
            </a:r>
            <a:r>
              <a:rPr lang="en-US" altLang="en-US" dirty="0">
                <a:effectLst>
                  <a:outerShdw blurRad="38100" dist="38100" dir="2700000" algn="tl">
                    <a:srgbClr val="000000">
                      <a:alpha val="43137"/>
                    </a:srgbClr>
                  </a:outerShdw>
                </a:effectLst>
                <a:sym typeface="+mn-ea"/>
              </a:rPr>
              <a:t>] with 2 digits</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end for</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print newline</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end function</a:t>
            </a:r>
          </a:p>
          <a:p>
            <a:endParaRPr lang="en-US" altLang="en-US" dirty="0">
              <a:effectLst>
                <a:outerShdw blurRad="38100" dist="38100" dir="2700000" algn="tl">
                  <a:srgbClr val="000000">
                    <a:alpha val="43137"/>
                  </a:srgbClr>
                </a:outerShdw>
              </a:effectLst>
              <a:sym typeface="+mn-ea"/>
            </a:endParaRPr>
          </a:p>
          <a:p>
            <a:endParaRPr lang="en-US" dirty="0">
              <a:effectLst>
                <a:outerShdw blurRad="38100" dist="38100" dir="2700000" algn="tl">
                  <a:srgbClr val="000000">
                    <a:alpha val="43137"/>
                  </a:srgbClr>
                </a:outerShdw>
              </a:effectLst>
            </a:endParaRPr>
          </a:p>
          <a:p>
            <a:r>
              <a:rPr lang="en-US" altLang="en-US" b="1" i="1" u="sng" dirty="0">
                <a:effectLst>
                  <a:outerShdw blurRad="38100" dist="38100" dir="2700000" algn="tl">
                    <a:srgbClr val="000000">
                      <a:alpha val="43137"/>
                    </a:srgbClr>
                  </a:outerShdw>
                </a:effectLst>
                <a:sym typeface="+mn-ea"/>
              </a:rPr>
              <a:t>FUNCTION </a:t>
            </a:r>
            <a:r>
              <a:rPr lang="en-US" altLang="en-US" b="1" i="1" u="sng" dirty="0" err="1">
                <a:effectLst>
                  <a:outerShdw blurRad="38100" dist="38100" dir="2700000" algn="tl">
                    <a:srgbClr val="000000">
                      <a:alpha val="43137"/>
                    </a:srgbClr>
                  </a:outerShdw>
                </a:effectLst>
                <a:sym typeface="+mn-ea"/>
              </a:rPr>
              <a:t>removeNewline</a:t>
            </a:r>
            <a:r>
              <a:rPr lang="en-US" altLang="en-US" b="1" i="1" u="sng" dirty="0">
                <a:effectLst>
                  <a:outerShdw blurRad="38100" dist="38100" dir="2700000" algn="tl">
                    <a:srgbClr val="000000">
                      <a:alpha val="43137"/>
                    </a:srgbClr>
                  </a:outerShdw>
                </a:effectLst>
                <a:sym typeface="+mn-ea"/>
              </a:rPr>
              <a:t>(str)</a:t>
            </a:r>
            <a:endParaRPr lang="en-US" altLang="en-US" b="1" i="1" u="sng"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set length to length of str</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if length is greater than 0 and last character of str is       </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'\n' set last character of str to '\0' </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end if</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end function</a:t>
            </a:r>
            <a:endParaRPr lang="en-US" dirty="0">
              <a:effectLst>
                <a:outerShdw blurRad="38100" dist="38100" dir="2700000" algn="tl">
                  <a:srgbClr val="000000">
                    <a:alpha val="43137"/>
                  </a:srgbClr>
                </a:outerShdw>
              </a:effectLst>
            </a:endParaRPr>
          </a:p>
        </p:txBody>
      </p:sp>
      <p:cxnSp>
        <p:nvCxnSpPr>
          <p:cNvPr id="7" name="Straight Connector 6"/>
          <p:cNvCxnSpPr/>
          <p:nvPr/>
        </p:nvCxnSpPr>
        <p:spPr>
          <a:xfrm>
            <a:off x="6138545" y="-52070"/>
            <a:ext cx="9525" cy="6947535"/>
          </a:xfrm>
          <a:prstGeom prst="line">
            <a:avLst/>
          </a:prstGeom>
          <a:ln w="28575" cmpd="sng">
            <a:solidFill>
              <a:schemeClr val="tx1"/>
            </a:solidFill>
            <a:prstDash val="solid"/>
          </a:ln>
          <a:effectLst/>
        </p:spPr>
        <p:style>
          <a:lnRef idx="2">
            <a:schemeClr val="accent1"/>
          </a:lnRef>
          <a:fillRef idx="0">
            <a:srgbClr val="FFFFFF"/>
          </a:fillRef>
          <a:effectRef idx="0">
            <a:srgbClr val="FFFFFF"/>
          </a:effectRef>
          <a:fontRef idx="minor">
            <a:schemeClr val="tx1"/>
          </a:fontRef>
        </p:style>
      </p:cxnSp>
      <p:sp>
        <p:nvSpPr>
          <p:cNvPr id="13" name="Text Box 12"/>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cxnSp>
        <p:nvCxnSpPr>
          <p:cNvPr id="3" name="Straight Connector 2"/>
          <p:cNvCxnSpPr/>
          <p:nvPr/>
        </p:nvCxnSpPr>
        <p:spPr>
          <a:xfrm>
            <a:off x="600075" y="2645410"/>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a:off x="6891020" y="1840230"/>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a:off x="6891020" y="4536440"/>
            <a:ext cx="4616450" cy="6985"/>
          </a:xfrm>
          <a:prstGeom prst="line">
            <a:avLst/>
          </a:prstGeom>
          <a:ln>
            <a:solidFill>
              <a:schemeClr val="tx1"/>
            </a:solidFill>
          </a:ln>
          <a:effectLst>
            <a:outerShdw blurRad="50800" dist="38100" dir="2700000" algn="tl"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065" y="37465"/>
            <a:ext cx="6136005" cy="6858000"/>
          </a:xfrm>
          <a:prstGeom prst="rect">
            <a:avLst/>
          </a:prstGeom>
          <a:noFill/>
        </p:spPr>
        <p:txBody>
          <a:bodyPr wrap="square" rtlCol="0">
            <a:noAutofit/>
          </a:bodyPr>
          <a:lstStyle/>
          <a:p>
            <a:r>
              <a:rPr lang="en-US" altLang="en-US" b="1" i="1" u="sng" dirty="0">
                <a:effectLst>
                  <a:outerShdw blurRad="38100" dist="38100" dir="2700000" algn="tl">
                    <a:srgbClr val="000000">
                      <a:alpha val="43137"/>
                    </a:srgbClr>
                  </a:outerShdw>
                </a:effectLst>
                <a:sym typeface="+mn-ea"/>
              </a:rPr>
              <a:t>FUNCTION </a:t>
            </a:r>
            <a:r>
              <a:rPr lang="en-US" altLang="en-US" b="1" i="1" u="sng" dirty="0" err="1">
                <a:effectLst>
                  <a:outerShdw blurRad="38100" dist="38100" dir="2700000" algn="tl">
                    <a:srgbClr val="000000">
                      <a:alpha val="43137"/>
                    </a:srgbClr>
                  </a:outerShdw>
                </a:effectLst>
                <a:sym typeface="+mn-ea"/>
              </a:rPr>
              <a:t>handleConversion</a:t>
            </a:r>
            <a:r>
              <a:rPr lang="en-US" altLang="en-US" b="1" i="1" u="sng" dirty="0">
                <a:effectLst>
                  <a:outerShdw blurRad="38100" dist="38100" dir="2700000" algn="tl">
                    <a:srgbClr val="000000">
                      <a:alpha val="43137"/>
                    </a:srgbClr>
                  </a:outerShdw>
                </a:effectLst>
                <a:sym typeface="+mn-ea"/>
              </a:rPr>
              <a:t>(category, option, input, </a:t>
            </a:r>
            <a:r>
              <a:rPr lang="en-US" altLang="en-US" b="1" i="1" u="sng" dirty="0" err="1">
                <a:effectLst>
                  <a:outerShdw blurRad="38100" dist="38100" dir="2700000" algn="tl">
                    <a:srgbClr val="000000">
                      <a:alpha val="43137"/>
                    </a:srgbClr>
                  </a:outerShdw>
                </a:effectLst>
                <a:sym typeface="+mn-ea"/>
              </a:rPr>
              <a:t>decimalValue</a:t>
            </a:r>
            <a:r>
              <a:rPr lang="en-US" altLang="en-US" b="1" i="1" u="sng" dirty="0">
                <a:effectLst>
                  <a:outerShdw blurRad="38100" dist="38100" dir="2700000" algn="tl">
                    <a:srgbClr val="000000">
                      <a:alpha val="43137"/>
                    </a:srgbClr>
                  </a:outerShdw>
                </a:effectLst>
                <a:sym typeface="+mn-ea"/>
              </a:rPr>
              <a:t>)</a:t>
            </a:r>
            <a:endParaRPr lang="en-US" altLang="en-US" b="1" i="1" u="sng"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switch category</a:t>
            </a:r>
          </a:p>
          <a:p>
            <a:endParaRPr lang="en-US" altLang="en-US" dirty="0">
              <a:effectLst>
                <a:outerShdw blurRad="38100" dist="38100" dir="2700000" algn="tl">
                  <a:srgbClr val="000000">
                    <a:alpha val="43137"/>
                  </a:srgbClr>
                </a:outerShdw>
              </a:effectLst>
            </a:endParaRPr>
          </a:p>
          <a:p>
            <a:r>
              <a:rPr lang="en-US" altLang="en-US" b="1" dirty="0">
                <a:effectLst>
                  <a:outerShdw blurRad="38100" dist="38100" dir="2700000" algn="tl">
                    <a:srgbClr val="000000">
                      <a:alpha val="43137"/>
                    </a:srgbClr>
                  </a:outerShdw>
                </a:effectLst>
                <a:sym typeface="+mn-ea"/>
              </a:rPr>
              <a:t>  </a:t>
            </a:r>
            <a:r>
              <a:rPr lang="en-US" altLang="en-US" b="1" u="sng" dirty="0">
                <a:effectLst>
                  <a:outerShdw blurRad="38100" dist="38100" dir="2700000" algn="tl">
                    <a:srgbClr val="000000">
                      <a:alpha val="43137"/>
                    </a:srgbClr>
                  </a:outerShdw>
                </a:effectLst>
                <a:sym typeface="+mn-ea"/>
              </a:rPr>
              <a:t>CASE 1: Decimal</a:t>
            </a:r>
            <a:endParaRPr lang="en-US" altLang="en-US" b="1"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if option == 1 then call </a:t>
            </a:r>
            <a:r>
              <a:rPr lang="en-US" altLang="en-US" dirty="0" err="1">
                <a:effectLst>
                  <a:outerShdw blurRad="38100" dist="38100" dir="2700000" algn="tl">
                    <a:srgbClr val="000000">
                      <a:alpha val="43137"/>
                    </a:srgbClr>
                  </a:outerShdw>
                </a:effectLst>
                <a:sym typeface="+mn-ea"/>
              </a:rPr>
              <a:t>decimalToAscii</a:t>
            </a:r>
            <a:r>
              <a:rPr lang="en-US" altLang="en-US" dirty="0">
                <a:effectLst>
                  <a:outerShdw blurRad="38100" dist="38100" dir="2700000" algn="tl">
                    <a:srgbClr val="000000">
                      <a:alpha val="43137"/>
                    </a:srgbClr>
                  </a:outerShdw>
                </a:effectLst>
                <a:sym typeface="+mn-ea"/>
              </a:rPr>
              <a:t> (</a:t>
            </a:r>
            <a:r>
              <a:rPr lang="en-US" altLang="en-US" dirty="0" err="1">
                <a:effectLst>
                  <a:outerShdw blurRad="38100" dist="38100" dir="2700000" algn="tl">
                    <a:srgbClr val="000000">
                      <a:alpha val="43137"/>
                    </a:srgbClr>
                  </a:outerShdw>
                </a:effectLst>
                <a:sym typeface="+mn-ea"/>
              </a:rPr>
              <a:t>decimalValue</a:t>
            </a:r>
            <a:r>
              <a:rPr lang="en-US" altLang="en-US" dirty="0">
                <a:effectLst>
                  <a:outerShdw blurRad="38100" dist="38100" dir="2700000" algn="tl">
                    <a:srgbClr val="000000">
                      <a:alpha val="43137"/>
                    </a:srgbClr>
                  </a:outerShdw>
                </a:effectLst>
                <a:sym typeface="+mn-ea"/>
              </a:rPr>
              <a:t>)</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else if option == 2 then call </a:t>
            </a:r>
            <a:r>
              <a:rPr lang="en-US" altLang="en-US" dirty="0" err="1">
                <a:effectLst>
                  <a:outerShdw blurRad="38100" dist="38100" dir="2700000" algn="tl">
                    <a:srgbClr val="000000">
                      <a:alpha val="43137"/>
                    </a:srgbClr>
                  </a:outerShdw>
                </a:effectLst>
                <a:sym typeface="+mn-ea"/>
              </a:rPr>
              <a:t>decimalToBinary</a:t>
            </a:r>
            <a:r>
              <a:rPr lang="en-US" altLang="en-US" dirty="0">
                <a:effectLst>
                  <a:outerShdw blurRad="38100" dist="38100" dir="2700000" algn="tl">
                    <a:srgbClr val="000000">
                      <a:alpha val="43137"/>
                    </a:srgbClr>
                  </a:outerShdw>
                </a:effectLst>
                <a:sym typeface="+mn-ea"/>
              </a:rPr>
              <a:t> (</a:t>
            </a:r>
            <a:r>
              <a:rPr lang="en-US" altLang="en-US" dirty="0" err="1">
                <a:effectLst>
                  <a:outerShdw blurRad="38100" dist="38100" dir="2700000" algn="tl">
                    <a:srgbClr val="000000">
                      <a:alpha val="43137"/>
                    </a:srgbClr>
                  </a:outerShdw>
                </a:effectLst>
                <a:sym typeface="+mn-ea"/>
              </a:rPr>
              <a:t>decimalValue</a:t>
            </a:r>
            <a:r>
              <a:rPr lang="en-US" altLang="en-US" dirty="0">
                <a:effectLst>
                  <a:outerShdw blurRad="38100" dist="38100" dir="2700000" algn="tl">
                    <a:srgbClr val="000000">
                      <a:alpha val="43137"/>
                    </a:srgbClr>
                  </a:outerShdw>
                </a:effectLst>
                <a:sym typeface="+mn-ea"/>
              </a:rPr>
              <a:t>)      </a:t>
            </a:r>
          </a:p>
          <a:p>
            <a:r>
              <a:rPr lang="en-US" altLang="en-US" dirty="0">
                <a:effectLst>
                  <a:outerShdw blurRad="38100" dist="38100" dir="2700000" algn="tl">
                    <a:srgbClr val="000000">
                      <a:alpha val="43137"/>
                    </a:srgbClr>
                  </a:outerShdw>
                </a:effectLst>
                <a:sym typeface="+mn-ea"/>
              </a:rPr>
              <a:t>    else if option == 3 then call </a:t>
            </a:r>
            <a:r>
              <a:rPr lang="en-US" altLang="en-US" dirty="0" err="1">
                <a:effectLst>
                  <a:outerShdw blurRad="38100" dist="38100" dir="2700000" algn="tl">
                    <a:srgbClr val="000000">
                      <a:alpha val="43137"/>
                    </a:srgbClr>
                  </a:outerShdw>
                </a:effectLst>
                <a:sym typeface="+mn-ea"/>
              </a:rPr>
              <a:t>decimalToHexadecimal</a:t>
            </a:r>
            <a:r>
              <a:rPr lang="en-US" altLang="en-US" dirty="0">
                <a:effectLst>
                  <a:outerShdw blurRad="38100" dist="38100" dir="2700000" algn="tl">
                    <a:srgbClr val="000000">
                      <a:alpha val="43137"/>
                    </a:srgbClr>
                  </a:outerShdw>
                </a:effectLst>
                <a:sym typeface="+mn-ea"/>
              </a:rPr>
              <a:t> (</a:t>
            </a:r>
            <a:r>
              <a:rPr lang="en-US" altLang="en-US" dirty="0" err="1">
                <a:effectLst>
                  <a:outerShdw blurRad="38100" dist="38100" dir="2700000" algn="tl">
                    <a:srgbClr val="000000">
                      <a:alpha val="43137"/>
                    </a:srgbClr>
                  </a:outerShdw>
                </a:effectLst>
                <a:sym typeface="+mn-ea"/>
              </a:rPr>
              <a:t>decimalValue</a:t>
            </a:r>
            <a:r>
              <a:rPr lang="en-US" altLang="en-US" dirty="0">
                <a:effectLst>
                  <a:outerShdw blurRad="38100" dist="38100" dir="2700000" algn="tl">
                    <a:srgbClr val="000000">
                      <a:alpha val="43137"/>
                    </a:srgbClr>
                  </a:outerShdw>
                </a:effectLst>
                <a:sym typeface="+mn-ea"/>
              </a:rPr>
              <a:t>)</a:t>
            </a:r>
          </a:p>
          <a:p>
            <a:r>
              <a:rPr lang="en-US" altLang="en-US" dirty="0">
                <a:effectLst>
                  <a:outerShdw blurRad="38100" dist="38100" dir="2700000" algn="tl">
                    <a:srgbClr val="000000">
                      <a:alpha val="43137"/>
                    </a:srgbClr>
                  </a:outerShdw>
                </a:effectLst>
                <a:sym typeface="+mn-ea"/>
              </a:rPr>
              <a:t>    else print Invalid option</a:t>
            </a:r>
          </a:p>
          <a:p>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a:t>
            </a:r>
            <a:r>
              <a:rPr lang="en-US" altLang="en-US" b="1" u="sng" dirty="0">
                <a:effectLst>
                  <a:outerShdw blurRad="38100" dist="38100" dir="2700000" algn="tl">
                    <a:srgbClr val="000000">
                      <a:alpha val="43137"/>
                    </a:srgbClr>
                  </a:outerShdw>
                </a:effectLst>
                <a:sym typeface="+mn-ea"/>
              </a:rPr>
              <a:t>CASE 2: Binary</a:t>
            </a:r>
          </a:p>
          <a:p>
            <a:r>
              <a:rPr lang="en-US" altLang="en-US" dirty="0">
                <a:effectLst>
                  <a:outerShdw blurRad="38100" dist="38100" dir="2700000" algn="tl">
                    <a:srgbClr val="000000">
                      <a:alpha val="43137"/>
                    </a:srgbClr>
                  </a:outerShdw>
                </a:effectLst>
                <a:sym typeface="+mn-ea"/>
              </a:rPr>
              <a:t>    if option == 1 then call </a:t>
            </a:r>
            <a:r>
              <a:rPr lang="en-US" altLang="en-US" dirty="0" err="1">
                <a:effectLst>
                  <a:outerShdw blurRad="38100" dist="38100" dir="2700000" algn="tl">
                    <a:srgbClr val="000000">
                      <a:alpha val="43137"/>
                    </a:srgbClr>
                  </a:outerShdw>
                </a:effectLst>
                <a:sym typeface="+mn-ea"/>
              </a:rPr>
              <a:t>binaryToDecimal</a:t>
            </a:r>
            <a:r>
              <a:rPr lang="en-US" altLang="en-US" dirty="0">
                <a:effectLst>
                  <a:outerShdw blurRad="38100" dist="38100" dir="2700000" algn="tl">
                    <a:srgbClr val="000000">
                      <a:alpha val="43137"/>
                    </a:srgbClr>
                  </a:outerShdw>
                </a:effectLst>
                <a:sym typeface="+mn-ea"/>
              </a:rPr>
              <a:t> (input, </a:t>
            </a:r>
            <a:r>
              <a:rPr lang="en-US" altLang="en-US" dirty="0" err="1">
                <a:effectLst>
                  <a:outerShdw blurRad="38100" dist="38100" dir="2700000" algn="tl">
                    <a:srgbClr val="000000">
                      <a:alpha val="43137"/>
                    </a:srgbClr>
                  </a:outerShdw>
                </a:effectLst>
                <a:sym typeface="+mn-ea"/>
              </a:rPr>
              <a:t>decimalValue</a:t>
            </a:r>
            <a:r>
              <a:rPr lang="en-US" altLang="en-US" dirty="0">
                <a:effectLst>
                  <a:outerShdw blurRad="38100" dist="38100" dir="2700000" algn="tl">
                    <a:srgbClr val="000000">
                      <a:alpha val="43137"/>
                    </a:srgbClr>
                  </a:outerShdw>
                </a:effectLst>
                <a:sym typeface="+mn-ea"/>
              </a:rPr>
              <a:t>)</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else if option == 2 then call </a:t>
            </a:r>
            <a:r>
              <a:rPr lang="en-US" altLang="en-US" dirty="0" err="1">
                <a:effectLst>
                  <a:outerShdw blurRad="38100" dist="38100" dir="2700000" algn="tl">
                    <a:srgbClr val="000000">
                      <a:alpha val="43137"/>
                    </a:srgbClr>
                  </a:outerShdw>
                </a:effectLst>
                <a:sym typeface="+mn-ea"/>
              </a:rPr>
              <a:t>binaryToHexadecimal</a:t>
            </a:r>
            <a:r>
              <a:rPr lang="en-US" altLang="en-US" dirty="0">
                <a:effectLst>
                  <a:outerShdw blurRad="38100" dist="38100" dir="2700000" algn="tl">
                    <a:srgbClr val="000000">
                      <a:alpha val="43137"/>
                    </a:srgbClr>
                  </a:outerShdw>
                </a:effectLst>
                <a:sym typeface="+mn-ea"/>
              </a:rPr>
              <a:t> (input)</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else if option == 3 then call </a:t>
            </a:r>
            <a:r>
              <a:rPr lang="en-US" altLang="en-US" dirty="0" err="1">
                <a:effectLst>
                  <a:outerShdw blurRad="38100" dist="38100" dir="2700000" algn="tl">
                    <a:srgbClr val="000000">
                      <a:alpha val="43137"/>
                    </a:srgbClr>
                  </a:outerShdw>
                </a:effectLst>
                <a:sym typeface="+mn-ea"/>
              </a:rPr>
              <a:t>binaryToAscii</a:t>
            </a:r>
            <a:r>
              <a:rPr lang="en-US" altLang="en-US" dirty="0">
                <a:effectLst>
                  <a:outerShdw blurRad="38100" dist="38100" dir="2700000" algn="tl">
                    <a:srgbClr val="000000">
                      <a:alpha val="43137"/>
                    </a:srgbClr>
                  </a:outerShdw>
                </a:effectLst>
                <a:sym typeface="+mn-ea"/>
              </a:rPr>
              <a:t> (input)</a:t>
            </a:r>
          </a:p>
          <a:p>
            <a:r>
              <a:rPr lang="en-US" altLang="en-US" dirty="0">
                <a:effectLst>
                  <a:outerShdw blurRad="38100" dist="38100" dir="2700000" algn="tl">
                    <a:srgbClr val="000000">
                      <a:alpha val="43137"/>
                    </a:srgbClr>
                  </a:outerShdw>
                </a:effectLst>
                <a:sym typeface="+mn-ea"/>
              </a:rPr>
              <a:t>    else print Invalid option</a:t>
            </a:r>
          </a:p>
          <a:p>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a:t>
            </a:r>
            <a:r>
              <a:rPr lang="en-US" altLang="en-US" b="1" u="sng" dirty="0">
                <a:effectLst>
                  <a:outerShdw blurRad="38100" dist="38100" dir="2700000" algn="tl">
                    <a:srgbClr val="000000">
                      <a:alpha val="43137"/>
                    </a:srgbClr>
                  </a:outerShdw>
                </a:effectLst>
                <a:sym typeface="+mn-ea"/>
              </a:rPr>
              <a:t>CASE 3: Hexa-decimal</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if option == 1 then call </a:t>
            </a:r>
            <a:r>
              <a:rPr lang="en-US" altLang="en-US" dirty="0" err="1">
                <a:effectLst>
                  <a:outerShdw blurRad="38100" dist="38100" dir="2700000" algn="tl">
                    <a:srgbClr val="000000">
                      <a:alpha val="43137"/>
                    </a:srgbClr>
                  </a:outerShdw>
                </a:effectLst>
                <a:sym typeface="+mn-ea"/>
              </a:rPr>
              <a:t>hexToBinary</a:t>
            </a:r>
            <a:r>
              <a:rPr lang="en-US" altLang="en-US" dirty="0">
                <a:effectLst>
                  <a:outerShdw blurRad="38100" dist="38100" dir="2700000" algn="tl">
                    <a:srgbClr val="000000">
                      <a:alpha val="43137"/>
                    </a:srgbClr>
                  </a:outerShdw>
                </a:effectLst>
                <a:sym typeface="+mn-ea"/>
              </a:rPr>
              <a:t> (input)</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else if option == 2 then call </a:t>
            </a:r>
            <a:r>
              <a:rPr lang="en-US" altLang="en-US" dirty="0" err="1">
                <a:effectLst>
                  <a:outerShdw blurRad="38100" dist="38100" dir="2700000" algn="tl">
                    <a:srgbClr val="000000">
                      <a:alpha val="43137"/>
                    </a:srgbClr>
                  </a:outerShdw>
                </a:effectLst>
                <a:sym typeface="+mn-ea"/>
              </a:rPr>
              <a:t>hexToDecimal</a:t>
            </a:r>
            <a:r>
              <a:rPr lang="en-US" altLang="en-US" dirty="0">
                <a:effectLst>
                  <a:outerShdw blurRad="38100" dist="38100" dir="2700000" algn="tl">
                    <a:srgbClr val="000000">
                      <a:alpha val="43137"/>
                    </a:srgbClr>
                  </a:outerShdw>
                </a:effectLst>
                <a:sym typeface="+mn-ea"/>
              </a:rPr>
              <a:t> (input)</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else if option == 3 then call </a:t>
            </a:r>
            <a:r>
              <a:rPr lang="en-US" altLang="en-US" dirty="0" err="1">
                <a:effectLst>
                  <a:outerShdw blurRad="38100" dist="38100" dir="2700000" algn="tl">
                    <a:srgbClr val="000000">
                      <a:alpha val="43137"/>
                    </a:srgbClr>
                  </a:outerShdw>
                </a:effectLst>
                <a:sym typeface="+mn-ea"/>
              </a:rPr>
              <a:t>hexToAscii</a:t>
            </a:r>
            <a:r>
              <a:rPr lang="en-US" altLang="en-US" dirty="0">
                <a:effectLst>
                  <a:outerShdw blurRad="38100" dist="38100" dir="2700000" algn="tl">
                    <a:srgbClr val="000000">
                      <a:alpha val="43137"/>
                    </a:srgbClr>
                  </a:outerShdw>
                </a:effectLst>
                <a:sym typeface="+mn-ea"/>
              </a:rPr>
              <a:t> (input)</a:t>
            </a:r>
          </a:p>
          <a:p>
            <a:r>
              <a:rPr lang="en-US" altLang="en-US" dirty="0">
                <a:effectLst>
                  <a:outerShdw blurRad="38100" dist="38100" dir="2700000" algn="tl">
                    <a:srgbClr val="000000">
                      <a:alpha val="43137"/>
                    </a:srgbClr>
                  </a:outerShdw>
                </a:effectLst>
                <a:sym typeface="+mn-ea"/>
              </a:rPr>
              <a:t>     else print invalid option</a:t>
            </a:r>
            <a:endParaRPr lang="en-US" altLang="en-US" dirty="0">
              <a:effectLst>
                <a:outerShdw blurRad="38100" dist="38100" dir="2700000" algn="tl">
                  <a:srgbClr val="000000">
                    <a:alpha val="43137"/>
                  </a:srgbClr>
                </a:outerShdw>
              </a:effectLst>
            </a:endParaRPr>
          </a:p>
        </p:txBody>
      </p:sp>
      <p:sp>
        <p:nvSpPr>
          <p:cNvPr id="5" name="Text Box 4"/>
          <p:cNvSpPr txBox="1"/>
          <p:nvPr/>
        </p:nvSpPr>
        <p:spPr>
          <a:xfrm>
            <a:off x="6227445" y="0"/>
            <a:ext cx="6196330" cy="6858000"/>
          </a:xfrm>
          <a:prstGeom prst="rect">
            <a:avLst/>
          </a:prstGeom>
          <a:noFill/>
        </p:spPr>
        <p:txBody>
          <a:bodyPr wrap="square" rtlCol="0">
            <a:noAutofit/>
          </a:bodyPr>
          <a:lstStyle/>
          <a:p>
            <a:r>
              <a:rPr lang="en-US" altLang="en-US">
                <a:effectLst>
                  <a:outerShdw blurRad="38100" dist="38100" dir="2700000" algn="tl">
                    <a:srgbClr val="000000">
                      <a:alpha val="43137"/>
                    </a:srgbClr>
                  </a:outerShdw>
                </a:effectLst>
                <a:sym typeface="+mn-ea"/>
              </a:rPr>
              <a:t>     </a:t>
            </a:r>
            <a:r>
              <a:rPr lang="en-US" altLang="en-US" b="1" u="sng">
                <a:effectLst>
                  <a:outerShdw blurRad="38100" dist="38100" dir="2700000" algn="tl">
                    <a:srgbClr val="000000">
                      <a:alpha val="43137"/>
                    </a:srgbClr>
                  </a:outerShdw>
                </a:effectLst>
                <a:sym typeface="+mn-ea"/>
              </a:rPr>
              <a:t>CASE 4: ascii</a:t>
            </a:r>
            <a:endParaRPr lang="en-US" altLang="en-US" b="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if option == 1 then call asciiToBinary (input)</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else if option == 2 then call asciiToDecimal (input)</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else option == 3 then call asciiToHex (input)</a:t>
            </a:r>
            <a:endParaRPr lang="en-US" altLang="en-US">
              <a:effectLst>
                <a:outerShdw blurRad="38100" dist="38100" dir="2700000" algn="tl">
                  <a:srgbClr val="000000">
                    <a:alpha val="43137"/>
                  </a:srgbClr>
                </a:outerShdw>
              </a:effectLst>
            </a:endParaRPr>
          </a:p>
          <a:p>
            <a:endParaRPr 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switch</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end function</a:t>
            </a:r>
          </a:p>
          <a:p>
            <a:endParaRPr lang="en-US" altLang="en-US">
              <a:effectLst>
                <a:outerShdw blurRad="38100" dist="38100" dir="2700000" algn="tl">
                  <a:srgbClr val="000000">
                    <a:alpha val="43137"/>
                  </a:srgbClr>
                </a:outerShdw>
              </a:effectLst>
            </a:endParaRPr>
          </a:p>
          <a:p>
            <a:r>
              <a:rPr lang="en-US" altLang="en-US" b="1" i="1" u="sng">
                <a:effectLst>
                  <a:outerShdw blurRad="38100" dist="38100" dir="2700000" algn="tl">
                    <a:srgbClr val="000000">
                      <a:alpha val="43137"/>
                    </a:srgbClr>
                  </a:outerShdw>
                </a:effectLst>
                <a:sym typeface="+mn-ea"/>
              </a:rPr>
              <a:t>MAIN FUNCTION:</a:t>
            </a:r>
            <a:endParaRPr lang="en-US" altLang="en-US" b="1" i="1" u="sng">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(Numeric System Converter)</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(1. 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(2. Binary)</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(3. Hexa-decimal)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(4. Ascii)</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(5. Exit)</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(Enter your choice)</a:t>
            </a:r>
          </a:p>
          <a:p>
            <a:r>
              <a:rPr lang="en-US" altLang="en-US">
                <a:effectLst>
                  <a:outerShdw blurRad="38100" dist="38100" dir="2700000" algn="tl">
                    <a:srgbClr val="000000">
                      <a:alpha val="43137"/>
                    </a:srgbClr>
                  </a:outerShdw>
                </a:effectLst>
                <a:sym typeface="+mn-ea"/>
              </a:rPr>
              <a:t>do</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input mainChoice</a:t>
            </a:r>
          </a:p>
          <a:p>
            <a:r>
              <a:rPr lang="en-US" altLang="en-US">
                <a:effectLst>
                  <a:outerShdw blurRad="38100" dist="38100" dir="2700000" algn="tl">
                    <a:srgbClr val="000000">
                      <a:alpha val="43137"/>
                    </a:srgbClr>
                  </a:outerShdw>
                </a:effectLst>
                <a:sym typeface="+mn-ea"/>
              </a:rPr>
              <a:t>        if mainchoice is not a valid integer then print Invalid input</a:t>
            </a:r>
          </a:p>
          <a:p>
            <a:r>
              <a:rPr lang="en-US" altLang="en-US">
                <a:effectLst>
                  <a:outerShdw blurRad="38100" dist="38100" dir="2700000" algn="tl">
                    <a:srgbClr val="000000">
                      <a:alpha val="43137"/>
                    </a:srgbClr>
                  </a:outerShdw>
                </a:effectLst>
                <a:sym typeface="+mn-ea"/>
              </a:rPr>
              <a:t>  please enter a number.</a:t>
            </a:r>
          </a:p>
          <a:p>
            <a:r>
              <a:rPr lang="en-US" altLang="en-US">
                <a:effectLst>
                  <a:outerShdw blurRad="38100" dist="38100" dir="2700000" algn="tl">
                    <a:srgbClr val="000000">
                      <a:alpha val="43137"/>
                    </a:srgbClr>
                  </a:outerShdw>
                </a:effectLst>
                <a:sym typeface="+mn-ea"/>
              </a:rPr>
              <a:t>         continue</a:t>
            </a:r>
          </a:p>
          <a:p>
            <a:r>
              <a:rPr lang="en-US" altLang="en-US">
                <a:effectLst>
                  <a:outerShdw blurRad="38100" dist="38100" dir="2700000" algn="tl">
                    <a:srgbClr val="000000">
                      <a:alpha val="43137"/>
                    </a:srgbClr>
                  </a:outerShdw>
                </a:effectLst>
                <a:sym typeface="+mn-ea"/>
              </a:rPr>
              <a:t>         end if</a:t>
            </a:r>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p:txBody>
      </p:sp>
      <p:cxnSp>
        <p:nvCxnSpPr>
          <p:cNvPr id="7" name="Straight Connector 6"/>
          <p:cNvCxnSpPr/>
          <p:nvPr/>
        </p:nvCxnSpPr>
        <p:spPr>
          <a:xfrm>
            <a:off x="6138545" y="-52070"/>
            <a:ext cx="9525" cy="6947535"/>
          </a:xfrm>
          <a:prstGeom prst="line">
            <a:avLst/>
          </a:prstGeom>
          <a:ln w="28575" cmpd="sng">
            <a:solidFill>
              <a:schemeClr val="tx1"/>
            </a:solidFill>
            <a:prstDash val="solid"/>
          </a:ln>
          <a:effectLst/>
        </p:spPr>
        <p:style>
          <a:lnRef idx="2">
            <a:schemeClr val="accent1"/>
          </a:lnRef>
          <a:fillRef idx="0">
            <a:srgbClr val="FFFFFF"/>
          </a:fillRef>
          <a:effectRef idx="0">
            <a:srgbClr val="FFFFFF"/>
          </a:effectRef>
          <a:fontRef idx="minor">
            <a:schemeClr val="tx1"/>
          </a:fontRef>
        </p:style>
      </p:cxnSp>
      <p:sp>
        <p:nvSpPr>
          <p:cNvPr id="13" name="Text Box 12"/>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6309995" cy="6858635"/>
          </a:xfrm>
          <a:prstGeom prst="rect">
            <a:avLst/>
          </a:prstGeom>
          <a:noFill/>
        </p:spPr>
        <p:txBody>
          <a:bodyPr wrap="square" rtlCol="0">
            <a:noAutofit/>
          </a:bodyPr>
          <a:lstStyle/>
          <a:p>
            <a:r>
              <a:rPr lang="en-US" altLang="en-US">
                <a:effectLst>
                  <a:outerShdw blurRad="38100" dist="38100" dir="2700000" algn="tl">
                    <a:srgbClr val="000000">
                      <a:alpha val="43137"/>
                    </a:srgbClr>
                  </a:outerShdw>
                </a:effectLst>
                <a:sym typeface="+mn-ea"/>
              </a:rPr>
              <a:t> if mainChoice == 5 then</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break</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end if</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returnToMain = 0</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do</a:t>
            </a:r>
          </a:p>
          <a:p>
            <a:r>
              <a:rPr lang="en-US" altLang="en-US" b="1" i="1">
                <a:effectLst>
                  <a:outerShdw blurRad="38100" dist="38100" dir="2700000" algn="tl">
                    <a:srgbClr val="000000">
                      <a:alpha val="43137"/>
                    </a:srgbClr>
                  </a:outerShdw>
                </a:effectLst>
                <a:sym typeface="+mn-ea"/>
              </a:rPr>
              <a:t>SWITCH mainChoice</a:t>
            </a:r>
            <a:endParaRPr lang="en-US" altLang="en-US" b="1" i="1">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ltLang="en-US" b="1" u="sng">
                <a:effectLst>
                  <a:outerShdw blurRad="38100" dist="38100" dir="2700000" algn="tl">
                    <a:srgbClr val="000000">
                      <a:alpha val="43137"/>
                    </a:srgbClr>
                  </a:outerShdw>
                </a:effectLst>
                <a:sym typeface="+mn-ea"/>
              </a:rPr>
              <a:t>CASE 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(Decimal Options: )</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(1. decimal to ascii)</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(2. decimal to binary)</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(3. decimal to hexa-decimal)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(4. back to main menu)</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(5. enter conversion type: )</a:t>
            </a:r>
          </a:p>
          <a:p>
            <a:r>
              <a:rPr lang="en-US" altLang="en-US" b="1">
                <a:effectLst>
                  <a:outerShdw blurRad="38100" dist="38100" dir="2700000" algn="tl">
                    <a:srgbClr val="000000">
                      <a:alpha val="43137"/>
                    </a:srgbClr>
                  </a:outerShdw>
                </a:effectLst>
                <a:sym typeface="+mn-ea"/>
              </a:rPr>
              <a:t>      </a:t>
            </a:r>
            <a:r>
              <a:rPr lang="en-US" altLang="en-US" b="1" u="sng">
                <a:effectLst>
                  <a:outerShdw blurRad="38100" dist="38100" dir="2700000" algn="tl">
                    <a:srgbClr val="000000">
                      <a:alpha val="43137"/>
                    </a:srgbClr>
                  </a:outerShdw>
                </a:effectLst>
                <a:sym typeface="+mn-ea"/>
              </a:rPr>
              <a:t>CASE 2:</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(Binary Options: )</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(1. binary to 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(2. binary to hexa-decimal)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(3. binary to ascii)</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(4. back to main menu)</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(enter conversion type: )</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endParaRPr lang="en-US" altLang="en-US">
              <a:effectLst>
                <a:outerShdw blurRad="38100" dist="38100" dir="2700000" algn="tl">
                  <a:srgbClr val="000000">
                    <a:alpha val="43137"/>
                  </a:srgbClr>
                </a:outerShdw>
              </a:effectLst>
            </a:endParaRPr>
          </a:p>
          <a:p>
            <a:endParaRPr lang="en-US"/>
          </a:p>
        </p:txBody>
      </p:sp>
      <p:sp>
        <p:nvSpPr>
          <p:cNvPr id="5" name="Text Box 4"/>
          <p:cNvSpPr txBox="1"/>
          <p:nvPr/>
        </p:nvSpPr>
        <p:spPr>
          <a:xfrm>
            <a:off x="6309995" y="-1905"/>
            <a:ext cx="6351905" cy="6682740"/>
          </a:xfrm>
          <a:prstGeom prst="rect">
            <a:avLst/>
          </a:prstGeom>
          <a:noFill/>
        </p:spPr>
        <p:txBody>
          <a:bodyPr wrap="square" rtlCol="0">
            <a:noAutofit/>
          </a:bodyPr>
          <a:lstStyle/>
          <a:p>
            <a:r>
              <a:rPr lang="en-US" altLang="en-US">
                <a:effectLst>
                  <a:outerShdw blurRad="38100" dist="38100" dir="2700000" algn="tl">
                    <a:srgbClr val="000000">
                      <a:alpha val="43137"/>
                    </a:srgbClr>
                  </a:outerShdw>
                </a:effectLst>
                <a:sym typeface="+mn-ea"/>
              </a:rPr>
              <a:t>  </a:t>
            </a:r>
            <a:r>
              <a:rPr lang="en-US" altLang="en-US" b="1" u="sng">
                <a:effectLst>
                  <a:outerShdw blurRad="38100" dist="38100" dir="2700000" algn="tl">
                    <a:srgbClr val="000000">
                      <a:alpha val="43137"/>
                    </a:srgbClr>
                  </a:outerShdw>
                </a:effectLst>
                <a:sym typeface="+mn-ea"/>
              </a:rPr>
              <a:t>CASE 3:</a:t>
            </a:r>
            <a:endParaRPr lang="en-US" altLang="en-US" b="1">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(Hexa-decimal Options: )</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(1. hexadecimal to binary)</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(2. hexadecimal to 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(3. hexadecimal to ascii)</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(4. back to main menu)</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(enter your conversion type:)</a:t>
            </a:r>
          </a:p>
          <a:p>
            <a:r>
              <a:rPr lang="en-US" altLang="en-US" b="1" u="sng">
                <a:effectLst>
                  <a:outerShdw blurRad="38100" dist="38100" dir="2700000" algn="tl">
                    <a:srgbClr val="000000">
                      <a:alpha val="43137"/>
                    </a:srgbClr>
                  </a:outerShdw>
                </a:effectLst>
                <a:sym typeface="+mn-ea"/>
              </a:rPr>
              <a:t>CASE 4:</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(ASCII Options: )</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(1. ascii to binary)</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(2. ascii to 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(3. ascii to hexa-decimal)</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(4. back to main menu)</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(enter your conversion type: )</a:t>
            </a:r>
            <a:endParaRPr lang="en-US" altLang="en-US">
              <a:effectLst>
                <a:outerShdw blurRad="38100" dist="38100" dir="2700000" algn="tl">
                  <a:srgbClr val="000000">
                    <a:alpha val="43137"/>
                  </a:srgbClr>
                </a:outerShdw>
              </a:effectLst>
            </a:endParaRPr>
          </a:p>
          <a:p>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r>
              <a:rPr lang="en-US" altLang="en-US" b="1" u="sng">
                <a:effectLst>
                  <a:outerShdw blurRad="38100" dist="38100" dir="2700000" algn="tl">
                    <a:srgbClr val="000000">
                      <a:alpha val="43137"/>
                    </a:srgbClr>
                  </a:outerShdw>
                </a:effectLst>
                <a:sym typeface="+mn-ea"/>
              </a:rPr>
              <a:t>default:</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print (invalid choice)</a:t>
            </a:r>
          </a:p>
          <a:p>
            <a:endParaRPr lang="en-US" altLang="en-US">
              <a:effectLst>
                <a:outerShdw blurRad="38100" dist="38100" dir="2700000" algn="tl">
                  <a:srgbClr val="000000">
                    <a:alpha val="43137"/>
                  </a:srgbClr>
                </a:outerShdw>
              </a:effectLst>
            </a:endParaRPr>
          </a:p>
          <a:p>
            <a:r>
              <a:rPr lang="en-US" altLang="en-US">
                <a:sym typeface="+mn-ea"/>
              </a:rPr>
              <a:t>  </a:t>
            </a:r>
            <a:r>
              <a:rPr lang="en-US" altLang="en-US">
                <a:effectLst>
                  <a:outerShdw blurRad="38100" dist="38100" dir="2700000" algn="tl">
                    <a:srgbClr val="000000">
                      <a:alpha val="43137"/>
                    </a:srgbClr>
                  </a:outerShdw>
                </a:effectLst>
                <a:sym typeface="+mn-ea"/>
              </a:rPr>
              <a:t>returnToMain = 1</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continue</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end switch</a:t>
            </a:r>
            <a:endParaRPr lang="en-US" altLang="en-US">
              <a:effectLst>
                <a:outerShdw blurRad="38100" dist="38100" dir="2700000" algn="tl">
                  <a:srgbClr val="000000">
                    <a:alpha val="43137"/>
                  </a:srgbClr>
                </a:outerShdw>
              </a:effectLst>
            </a:endParaRPr>
          </a:p>
          <a:p>
            <a:r>
              <a:rPr lang="en-US" altLang="en-US">
                <a:effectLst>
                  <a:outerShdw blurRad="38100" dist="38100" dir="2700000" algn="tl">
                    <a:srgbClr val="000000">
                      <a:alpha val="43137"/>
                    </a:srgbClr>
                  </a:outerShdw>
                </a:effectLst>
                <a:sym typeface="+mn-ea"/>
              </a:rPr>
              <a:t> </a:t>
            </a:r>
            <a:endParaRPr lang="en-US"/>
          </a:p>
        </p:txBody>
      </p:sp>
      <p:cxnSp>
        <p:nvCxnSpPr>
          <p:cNvPr id="7" name="Straight Connector 6"/>
          <p:cNvCxnSpPr/>
          <p:nvPr/>
        </p:nvCxnSpPr>
        <p:spPr>
          <a:xfrm>
            <a:off x="6138545" y="-52070"/>
            <a:ext cx="9525" cy="6947535"/>
          </a:xfrm>
          <a:prstGeom prst="line">
            <a:avLst/>
          </a:prstGeom>
          <a:ln w="28575" cmpd="sng">
            <a:solidFill>
              <a:schemeClr val="tx1"/>
            </a:solidFill>
            <a:prstDash val="solid"/>
          </a:ln>
          <a:effectLst/>
        </p:spPr>
        <p:style>
          <a:lnRef idx="2">
            <a:schemeClr val="accent1"/>
          </a:lnRef>
          <a:fillRef idx="0">
            <a:srgbClr val="FFFFFF"/>
          </a:fillRef>
          <a:effectRef idx="0">
            <a:srgbClr val="FFFFFF"/>
          </a:effectRef>
          <a:fontRef idx="minor">
            <a:schemeClr val="tx1"/>
          </a:fontRef>
        </p:style>
      </p:cxnSp>
      <p:sp>
        <p:nvSpPr>
          <p:cNvPr id="13" name="Text Box 12"/>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050" y="12700"/>
            <a:ext cx="5984875" cy="6845300"/>
          </a:xfrm>
          <a:prstGeom prst="rect">
            <a:avLst/>
          </a:prstGeom>
          <a:noFill/>
        </p:spPr>
        <p:txBody>
          <a:bodyPr wrap="square" rtlCol="0">
            <a:noAutofit/>
          </a:bodyPr>
          <a:lstStyle/>
          <a:p>
            <a:r>
              <a:rPr lang="en-US" altLang="en-US" dirty="0">
                <a:effectLst>
                  <a:outerShdw blurRad="38100" dist="38100" dir="2700000" algn="tl">
                    <a:srgbClr val="000000">
                      <a:alpha val="43137"/>
                    </a:srgbClr>
                  </a:outerShdw>
                </a:effectLst>
              </a:rPr>
              <a:t>do</a:t>
            </a:r>
          </a:p>
          <a:p>
            <a:r>
              <a:rPr lang="en-US" altLang="en-US" dirty="0">
                <a:effectLst>
                  <a:outerShdw blurRad="38100" dist="38100" dir="2700000" algn="tl">
                    <a:srgbClr val="000000">
                      <a:alpha val="43137"/>
                    </a:srgbClr>
                  </a:outerShdw>
                </a:effectLst>
              </a:rPr>
              <a:t>       input </a:t>
            </a:r>
            <a:r>
              <a:rPr lang="en-US" altLang="en-US" dirty="0" err="1">
                <a:effectLst>
                  <a:outerShdw blurRad="38100" dist="38100" dir="2700000" algn="tl">
                    <a:srgbClr val="000000">
                      <a:alpha val="43137"/>
                    </a:srgbClr>
                  </a:outerShdw>
                </a:effectLst>
              </a:rPr>
              <a:t>subChoice</a:t>
            </a:r>
            <a:r>
              <a:rPr lang="en-US" altLang="en-US" dirty="0">
                <a:effectLst>
                  <a:outerShdw blurRad="38100" dist="38100" dir="2700000" algn="tl">
                    <a:srgbClr val="000000">
                      <a:alpha val="43137"/>
                    </a:srgbClr>
                  </a:outerShdw>
                </a:effectLst>
              </a:rPr>
              <a:t> </a:t>
            </a:r>
          </a:p>
          <a:p>
            <a:r>
              <a:rPr lang="en-US" altLang="en-US" dirty="0">
                <a:effectLst>
                  <a:outerShdw blurRad="38100" dist="38100" dir="2700000" algn="tl">
                    <a:srgbClr val="000000">
                      <a:alpha val="43137"/>
                    </a:srgbClr>
                  </a:outerShdw>
                </a:effectLst>
              </a:rPr>
              <a:t>          if </a:t>
            </a:r>
            <a:r>
              <a:rPr lang="en-US" altLang="en-US" dirty="0" err="1">
                <a:effectLst>
                  <a:outerShdw blurRad="38100" dist="38100" dir="2700000" algn="tl">
                    <a:srgbClr val="000000">
                      <a:alpha val="43137"/>
                    </a:srgbClr>
                  </a:outerShdw>
                </a:effectLst>
              </a:rPr>
              <a:t>subChoice</a:t>
            </a:r>
            <a:r>
              <a:rPr lang="en-US" altLang="en-US" dirty="0">
                <a:effectLst>
                  <a:outerShdw blurRad="38100" dist="38100" dir="2700000" algn="tl">
                    <a:srgbClr val="000000">
                      <a:alpha val="43137"/>
                    </a:srgbClr>
                  </a:outerShdw>
                </a:effectLst>
              </a:rPr>
              <a:t> is not a valid integer then print Invalid input.</a:t>
            </a:r>
          </a:p>
          <a:p>
            <a:r>
              <a:rPr lang="en-US" altLang="en-US" dirty="0">
                <a:effectLst>
                  <a:outerShdw blurRad="38100" dist="38100" dir="2700000" algn="tl">
                    <a:srgbClr val="000000">
                      <a:alpha val="43137"/>
                    </a:srgbClr>
                  </a:outerShdw>
                </a:effectLst>
              </a:rPr>
              <a:t>Please enter a valid number.</a:t>
            </a:r>
          </a:p>
          <a:p>
            <a:r>
              <a:rPr lang="en-US" altLang="en-US" dirty="0">
                <a:effectLst>
                  <a:outerShdw blurRad="38100" dist="38100" dir="2700000" algn="tl">
                    <a:srgbClr val="000000">
                      <a:alpha val="43137"/>
                    </a:srgbClr>
                  </a:outerShdw>
                </a:effectLst>
              </a:rPr>
              <a:t>            continue</a:t>
            </a:r>
          </a:p>
          <a:p>
            <a:r>
              <a:rPr lang="en-US" altLang="en-US" dirty="0">
                <a:effectLst>
                  <a:outerShdw blurRad="38100" dist="38100" dir="2700000" algn="tl">
                    <a:srgbClr val="000000">
                      <a:alpha val="43137"/>
                    </a:srgbClr>
                  </a:outerShdw>
                </a:effectLst>
              </a:rPr>
              <a:t>          end if</a:t>
            </a:r>
          </a:p>
          <a:p>
            <a:r>
              <a:rPr lang="en-US" altLang="en-US" dirty="0">
                <a:effectLst>
                  <a:outerShdw blurRad="38100" dist="38100" dir="2700000" algn="tl">
                    <a:srgbClr val="000000">
                      <a:alpha val="43137"/>
                    </a:srgbClr>
                  </a:outerShdw>
                </a:effectLst>
              </a:rPr>
              <a:t>       </a:t>
            </a:r>
            <a:r>
              <a:rPr lang="en-US" altLang="en-US" dirty="0">
                <a:effectLst>
                  <a:outerShdw blurRad="38100" dist="38100" dir="2700000" algn="tl">
                    <a:srgbClr val="000000">
                      <a:alpha val="43137"/>
                    </a:srgbClr>
                  </a:outerShdw>
                </a:effectLst>
                <a:sym typeface="+mn-ea"/>
              </a:rPr>
              <a:t> input </a:t>
            </a:r>
            <a:r>
              <a:rPr lang="en-US" altLang="en-US" dirty="0" err="1">
                <a:effectLst>
                  <a:outerShdw blurRad="38100" dist="38100" dir="2700000" algn="tl">
                    <a:srgbClr val="000000">
                      <a:alpha val="43137"/>
                    </a:srgbClr>
                  </a:outerShdw>
                </a:effectLst>
                <a:sym typeface="+mn-ea"/>
              </a:rPr>
              <a:t>subChoice</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if </a:t>
            </a:r>
            <a:r>
              <a:rPr lang="en-US" altLang="en-US" dirty="0" err="1">
                <a:effectLst>
                  <a:outerShdw blurRad="38100" dist="38100" dir="2700000" algn="tl">
                    <a:srgbClr val="000000">
                      <a:alpha val="43137"/>
                    </a:srgbClr>
                  </a:outerShdw>
                </a:effectLst>
                <a:sym typeface="+mn-ea"/>
              </a:rPr>
              <a:t>subChoice</a:t>
            </a:r>
            <a:r>
              <a:rPr lang="en-US" altLang="en-US" dirty="0">
                <a:effectLst>
                  <a:outerShdw blurRad="38100" dist="38100" dir="2700000" algn="tl">
                    <a:srgbClr val="000000">
                      <a:alpha val="43137"/>
                    </a:srgbClr>
                  </a:outerShdw>
                </a:effectLst>
                <a:sym typeface="+mn-ea"/>
              </a:rPr>
              <a:t> == 4 then</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a:t>
            </a:r>
            <a:r>
              <a:rPr lang="en-US" altLang="en-US" dirty="0" err="1">
                <a:effectLst>
                  <a:outerShdw blurRad="38100" dist="38100" dir="2700000" algn="tl">
                    <a:srgbClr val="000000">
                      <a:alpha val="43137"/>
                    </a:srgbClr>
                  </a:outerShdw>
                </a:effectLst>
                <a:sym typeface="+mn-ea"/>
              </a:rPr>
              <a:t>returnToMain</a:t>
            </a:r>
            <a:r>
              <a:rPr lang="en-US" altLang="en-US" dirty="0">
                <a:effectLst>
                  <a:outerShdw blurRad="38100" dist="38100" dir="2700000" algn="tl">
                    <a:srgbClr val="000000">
                      <a:alpha val="43137"/>
                    </a:srgbClr>
                  </a:outerShdw>
                </a:effectLst>
                <a:sym typeface="+mn-ea"/>
              </a:rPr>
              <a:t> = 1</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break</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end if</a:t>
            </a:r>
          </a:p>
          <a:p>
            <a:r>
              <a:rPr lang="en-US" altLang="en-US" dirty="0">
                <a:effectLst>
                  <a:outerShdw blurRad="38100" dist="38100" dir="2700000" algn="tl">
                    <a:srgbClr val="000000">
                      <a:alpha val="43137"/>
                    </a:srgbClr>
                  </a:outerShdw>
                </a:effectLst>
                <a:sym typeface="+mn-ea"/>
              </a:rPr>
              <a:t>           if </a:t>
            </a:r>
            <a:r>
              <a:rPr lang="en-US" altLang="en-US" dirty="0" err="1">
                <a:effectLst>
                  <a:outerShdw blurRad="38100" dist="38100" dir="2700000" algn="tl">
                    <a:srgbClr val="000000">
                      <a:alpha val="43137"/>
                    </a:srgbClr>
                  </a:outerShdw>
                </a:effectLst>
                <a:sym typeface="+mn-ea"/>
              </a:rPr>
              <a:t>subChoice</a:t>
            </a:r>
            <a:r>
              <a:rPr lang="en-US" altLang="en-US" dirty="0">
                <a:effectLst>
                  <a:outerShdw blurRad="38100" dist="38100" dir="2700000" algn="tl">
                    <a:srgbClr val="000000">
                      <a:alpha val="43137"/>
                    </a:srgbClr>
                  </a:outerShdw>
                </a:effectLst>
                <a:sym typeface="+mn-ea"/>
              </a:rPr>
              <a:t> &gt;= 5 then</a:t>
            </a:r>
          </a:p>
          <a:p>
            <a:r>
              <a:rPr lang="en-US" altLang="en-US" dirty="0">
                <a:effectLst>
                  <a:outerShdw blurRad="38100" dist="38100" dir="2700000" algn="tl">
                    <a:srgbClr val="000000">
                      <a:alpha val="43137"/>
                    </a:srgbClr>
                  </a:outerShdw>
                </a:effectLst>
                <a:sym typeface="+mn-ea"/>
              </a:rPr>
              <a:t>	print (Invalid choice. Please enter a number between 1 and 4.)</a:t>
            </a:r>
          </a:p>
          <a:p>
            <a:r>
              <a:rPr lang="en-US" altLang="en-US" dirty="0">
                <a:effectLst>
                  <a:outerShdw blurRad="38100" dist="38100" dir="2700000" algn="tl">
                    <a:srgbClr val="000000">
                      <a:alpha val="43137"/>
                    </a:srgbClr>
                  </a:outerShdw>
                </a:effectLst>
                <a:sym typeface="+mn-ea"/>
              </a:rPr>
              <a:t>            end if</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do</a:t>
            </a:r>
          </a:p>
          <a:p>
            <a:r>
              <a:rPr lang="en-US" altLang="en-US" dirty="0">
                <a:effectLst>
                  <a:outerShdw blurRad="38100" dist="38100" dir="2700000" algn="tl">
                    <a:srgbClr val="000000">
                      <a:alpha val="43137"/>
                    </a:srgbClr>
                  </a:outerShdw>
                </a:effectLst>
                <a:sym typeface="+mn-ea"/>
              </a:rPr>
              <a:t>        print (enter value: )</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if </a:t>
            </a:r>
            <a:r>
              <a:rPr lang="en-US" altLang="en-US" dirty="0" err="1">
                <a:effectLst>
                  <a:outerShdw blurRad="38100" dist="38100" dir="2700000" algn="tl">
                    <a:srgbClr val="000000">
                      <a:alpha val="43137"/>
                    </a:srgbClr>
                  </a:outerShdw>
                </a:effectLst>
                <a:sym typeface="+mn-ea"/>
              </a:rPr>
              <a:t>mainChoice</a:t>
            </a:r>
            <a:r>
              <a:rPr lang="en-US" altLang="en-US" dirty="0">
                <a:effectLst>
                  <a:outerShdw blurRad="38100" dist="38100" dir="2700000" algn="tl">
                    <a:srgbClr val="000000">
                      <a:alpha val="43137"/>
                    </a:srgbClr>
                  </a:outerShdw>
                </a:effectLst>
                <a:sym typeface="+mn-ea"/>
              </a:rPr>
              <a:t> == 1  then input decimal value</a:t>
            </a:r>
          </a:p>
          <a:p>
            <a:r>
              <a:rPr lang="en-US" altLang="en-US" dirty="0">
                <a:effectLst>
                  <a:outerShdw blurRad="38100" dist="38100" dir="2700000" algn="tl">
                    <a:srgbClr val="000000">
                      <a:alpha val="43137"/>
                    </a:srgbClr>
                  </a:outerShdw>
                </a:effectLst>
                <a:sym typeface="+mn-ea"/>
              </a:rPr>
              <a:t>       if decimal value is not a valid integer then print Invalid input. Please enter a valid number.</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continue</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end if</a:t>
            </a:r>
          </a:p>
          <a:p>
            <a:endParaRPr lang="en-US" altLang="en-US" dirty="0">
              <a:effectLst>
                <a:outerShdw blurRad="38100" dist="38100" dir="2700000" algn="tl">
                  <a:srgbClr val="000000">
                    <a:alpha val="43137"/>
                  </a:srgbClr>
                </a:outerShdw>
              </a:effectLst>
            </a:endParaRPr>
          </a:p>
          <a:p>
            <a:endParaRPr lang="en-US" altLang="en-US" dirty="0">
              <a:effectLst>
                <a:outerShdw blurRad="38100" dist="38100" dir="2700000" algn="tl">
                  <a:srgbClr val="000000">
                    <a:alpha val="43137"/>
                  </a:srgbClr>
                </a:outerShdw>
              </a:effectLst>
              <a:sym typeface="+mn-ea"/>
            </a:endParaRPr>
          </a:p>
          <a:p>
            <a:endParaRPr lang="en-US" altLang="en-US" dirty="0">
              <a:effectLst>
                <a:outerShdw blurRad="38100" dist="38100" dir="2700000" algn="tl">
                  <a:srgbClr val="000000">
                    <a:alpha val="43137"/>
                  </a:srgbClr>
                </a:outerShdw>
              </a:effectLst>
            </a:endParaRPr>
          </a:p>
          <a:p>
            <a:r>
              <a:rPr lang="en-US" dirty="0"/>
              <a:t>      </a:t>
            </a:r>
          </a:p>
          <a:p>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rPr>
              <a:t>       </a:t>
            </a:r>
          </a:p>
        </p:txBody>
      </p:sp>
      <p:sp>
        <p:nvSpPr>
          <p:cNvPr id="13" name="Text Box 12"/>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
        <p:nvSpPr>
          <p:cNvPr id="2" name="Text Box 1"/>
          <p:cNvSpPr txBox="1"/>
          <p:nvPr/>
        </p:nvSpPr>
        <p:spPr>
          <a:xfrm>
            <a:off x="6133465" y="43815"/>
            <a:ext cx="6052185" cy="6857365"/>
          </a:xfrm>
          <a:prstGeom prst="rect">
            <a:avLst/>
          </a:prstGeom>
          <a:noFill/>
        </p:spPr>
        <p:txBody>
          <a:bodyPr wrap="square" rtlCol="0">
            <a:noAutofit/>
          </a:bodyPr>
          <a:lstStyle/>
          <a:p>
            <a:r>
              <a:rPr lang="en-US" altLang="en-US" dirty="0">
                <a:effectLst>
                  <a:outerShdw blurRad="38100" dist="38100" dir="2700000" algn="tl">
                    <a:srgbClr val="000000">
                      <a:alpha val="43137"/>
                    </a:srgbClr>
                  </a:outerShdw>
                </a:effectLst>
                <a:sym typeface="+mn-ea"/>
              </a:rPr>
              <a:t> else</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input </a:t>
            </a:r>
            <a:r>
              <a:rPr lang="en-US" altLang="en-US" dirty="0" err="1">
                <a:effectLst>
                  <a:outerShdw blurRad="38100" dist="38100" dir="2700000" algn="tl">
                    <a:srgbClr val="000000">
                      <a:alpha val="43137"/>
                    </a:srgbClr>
                  </a:outerShdw>
                </a:effectLst>
                <a:sym typeface="+mn-ea"/>
              </a:rPr>
              <a:t>input</a:t>
            </a:r>
            <a:r>
              <a:rPr lang="en-US" altLang="en-US" dirty="0">
                <a:effectLst>
                  <a:outerShdw blurRad="38100" dist="38100" dir="2700000" algn="tl">
                    <a:srgbClr val="000000">
                      <a:alpha val="43137"/>
                    </a:srgbClr>
                  </a:outerShdw>
                </a:effectLst>
                <a:sym typeface="+mn-ea"/>
              </a:rPr>
              <a:t> (read binary, hexadecimal, ascii as a string)</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call </a:t>
            </a:r>
            <a:r>
              <a:rPr lang="en-US" altLang="en-US" dirty="0" err="1">
                <a:effectLst>
                  <a:outerShdw blurRad="38100" dist="38100" dir="2700000" algn="tl">
                    <a:srgbClr val="000000">
                      <a:alpha val="43137"/>
                    </a:srgbClr>
                  </a:outerShdw>
                </a:effectLst>
                <a:sym typeface="+mn-ea"/>
              </a:rPr>
              <a:t>removeNewLine</a:t>
            </a:r>
            <a:r>
              <a:rPr lang="en-US" altLang="en-US" dirty="0">
                <a:effectLst>
                  <a:outerShdw blurRad="38100" dist="38100" dir="2700000" algn="tl">
                    <a:srgbClr val="000000">
                      <a:alpha val="43137"/>
                    </a:srgbClr>
                  </a:outerShdw>
                </a:effectLst>
                <a:sym typeface="+mn-ea"/>
              </a:rPr>
              <a:t>(input)</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end if</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call </a:t>
            </a:r>
            <a:r>
              <a:rPr lang="en-US" altLang="en-US" dirty="0" err="1">
                <a:effectLst>
                  <a:outerShdw blurRad="38100" dist="38100" dir="2700000" algn="tl">
                    <a:srgbClr val="000000">
                      <a:alpha val="43137"/>
                    </a:srgbClr>
                  </a:outerShdw>
                </a:effectLst>
                <a:sym typeface="+mn-ea"/>
              </a:rPr>
              <a:t>handleConversion</a:t>
            </a:r>
            <a:r>
              <a:rPr lang="en-US" altLang="en-US" dirty="0">
                <a:effectLst>
                  <a:outerShdw blurRad="38100" dist="38100" dir="2700000" algn="tl">
                    <a:srgbClr val="000000">
                      <a:alpha val="43137"/>
                    </a:srgbClr>
                  </a:outerShdw>
                </a:effectLst>
                <a:sym typeface="+mn-ea"/>
              </a:rPr>
              <a:t>(</a:t>
            </a:r>
            <a:r>
              <a:rPr lang="en-US" altLang="en-US" dirty="0" err="1">
                <a:effectLst>
                  <a:outerShdw blurRad="38100" dist="38100" dir="2700000" algn="tl">
                    <a:srgbClr val="000000">
                      <a:alpha val="43137"/>
                    </a:srgbClr>
                  </a:outerShdw>
                </a:effectLst>
                <a:sym typeface="+mn-ea"/>
              </a:rPr>
              <a:t>mainChoice</a:t>
            </a:r>
            <a:r>
              <a:rPr lang="en-US" altLang="en-US" dirty="0">
                <a:effectLst>
                  <a:outerShdw blurRad="38100" dist="38100" dir="2700000" algn="tl">
                    <a:srgbClr val="000000">
                      <a:alpha val="43137"/>
                    </a:srgbClr>
                  </a:outerShdw>
                </a:effectLst>
                <a:sym typeface="+mn-ea"/>
              </a:rPr>
              <a:t>, </a:t>
            </a:r>
            <a:r>
              <a:rPr lang="en-US" altLang="en-US" dirty="0" err="1">
                <a:effectLst>
                  <a:outerShdw blurRad="38100" dist="38100" dir="2700000" algn="tl">
                    <a:srgbClr val="000000">
                      <a:alpha val="43137"/>
                    </a:srgbClr>
                  </a:outerShdw>
                </a:effectLst>
                <a:sym typeface="+mn-ea"/>
              </a:rPr>
              <a:t>subChoice</a:t>
            </a:r>
            <a:r>
              <a:rPr lang="en-US" altLang="en-US" dirty="0">
                <a:effectLst>
                  <a:outerShdw blurRad="38100" dist="38100" dir="2700000" algn="tl">
                    <a:srgbClr val="000000">
                      <a:alpha val="43137"/>
                    </a:srgbClr>
                  </a:outerShdw>
                </a:effectLst>
                <a:sym typeface="+mn-ea"/>
              </a:rPr>
              <a:t>, input, </a:t>
            </a:r>
            <a:r>
              <a:rPr lang="en-US" altLang="en-US" dirty="0" err="1">
                <a:effectLst>
                  <a:outerShdw blurRad="38100" dist="38100" dir="2700000" algn="tl">
                    <a:srgbClr val="000000">
                      <a:alpha val="43137"/>
                    </a:srgbClr>
                  </a:outerShdw>
                </a:effectLst>
                <a:sym typeface="+mn-ea"/>
              </a:rPr>
              <a:t>decimalValue</a:t>
            </a:r>
            <a:r>
              <a:rPr lang="en-US" altLang="en-US" dirty="0">
                <a:effectLst>
                  <a:outerShdw blurRad="38100" dist="38100" dir="2700000" algn="tl">
                    <a:srgbClr val="000000">
                      <a:alpha val="43137"/>
                    </a:srgbClr>
                  </a:outerShdw>
                </a:effectLst>
                <a:sym typeface="+mn-ea"/>
              </a:rPr>
              <a:t>)</a:t>
            </a:r>
            <a:endParaRPr lang="en-US" dirty="0"/>
          </a:p>
          <a:p>
            <a:endParaRPr lang="en-US" dirty="0"/>
          </a:p>
          <a:p>
            <a:r>
              <a:rPr lang="en-US" dirty="0"/>
              <a:t>do</a:t>
            </a:r>
          </a:p>
          <a:p>
            <a:r>
              <a:rPr lang="en-US" altLang="en-US" dirty="0">
                <a:effectLst>
                  <a:outerShdw blurRad="38100" dist="38100" dir="2700000" algn="tl">
                    <a:srgbClr val="000000">
                      <a:alpha val="43137"/>
                    </a:srgbClr>
                  </a:outerShdw>
                </a:effectLst>
                <a:sym typeface="+mn-ea"/>
              </a:rPr>
              <a:t>   print(do you want to redo this option?) (1. yes, 0. no)</a:t>
            </a:r>
          </a:p>
          <a:p>
            <a:r>
              <a:rPr lang="en-US" altLang="en-US" dirty="0">
                <a:effectLst>
                  <a:outerShdw blurRad="38100" dist="38100" dir="2700000" algn="tl">
                    <a:srgbClr val="000000">
                      <a:alpha val="43137"/>
                    </a:srgbClr>
                  </a:outerShdw>
                </a:effectLst>
                <a:sym typeface="+mn-ea"/>
              </a:rPr>
              <a:t>     input redo</a:t>
            </a:r>
          </a:p>
          <a:p>
            <a:r>
              <a:rPr lang="en-US" altLang="en-US" dirty="0">
                <a:effectLst>
                  <a:outerShdw blurRad="38100" dist="38100" dir="2700000" algn="tl">
                    <a:srgbClr val="000000">
                      <a:alpha val="43137"/>
                    </a:srgbClr>
                  </a:outerShdw>
                </a:effectLst>
                <a:sym typeface="+mn-ea"/>
              </a:rPr>
              <a:t>   if redo is not a valid integer or (redo != 0) and (redo!=1) then</a:t>
            </a:r>
          </a:p>
          <a:p>
            <a:r>
              <a:rPr lang="en-US" altLang="en-US" dirty="0">
                <a:effectLst>
                  <a:outerShdw blurRad="38100" dist="38100" dir="2700000" algn="tl">
                    <a:srgbClr val="000000">
                      <a:alpha val="43137"/>
                    </a:srgbClr>
                  </a:outerShdw>
                </a:effectLst>
                <a:sym typeface="+mn-ea"/>
              </a:rPr>
              <a:t>     </a:t>
            </a:r>
            <a:r>
              <a:rPr lang="en-US" altLang="en-US" dirty="0" err="1">
                <a:effectLst>
                  <a:outerShdw blurRad="38100" dist="38100" dir="2700000" algn="tl">
                    <a:srgbClr val="000000">
                      <a:alpha val="43137"/>
                    </a:srgbClr>
                  </a:outerShdw>
                </a:effectLst>
                <a:sym typeface="+mn-ea"/>
              </a:rPr>
              <a:t>printf</a:t>
            </a:r>
            <a:r>
              <a:rPr lang="en-US" altLang="en-US" dirty="0">
                <a:effectLst>
                  <a:outerShdw blurRad="38100" dist="38100" dir="2700000" algn="tl">
                    <a:srgbClr val="000000">
                      <a:alpha val="43137"/>
                    </a:srgbClr>
                  </a:outerShdw>
                </a:effectLst>
                <a:sym typeface="+mn-ea"/>
              </a:rPr>
              <a:t>  </a:t>
            </a:r>
            <a:r>
              <a:rPr lang="en-US" altLang="en-US" dirty="0">
                <a:effectLst>
                  <a:outerShdw blurRad="38100" dist="38100" dir="2700000" algn="tl">
                    <a:srgbClr val="000000">
                      <a:alpha val="43137"/>
                    </a:srgbClr>
                  </a:outerShdw>
                </a:effectLst>
              </a:rPr>
              <a:t>Invalid input. Please enter 1 (Yes) or 0 (No).</a:t>
            </a:r>
          </a:p>
          <a:p>
            <a:r>
              <a:rPr lang="en-US" altLang="en-US" dirty="0">
                <a:effectLst>
                  <a:outerShdw blurRad="38100" dist="38100" dir="2700000" algn="tl">
                    <a:srgbClr val="000000">
                      <a:alpha val="43137"/>
                    </a:srgbClr>
                  </a:outerShdw>
                </a:effectLst>
              </a:rPr>
              <a:t>   end if</a:t>
            </a:r>
          </a:p>
          <a:p>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rPr>
              <a:t>while redo !=0 and redo !=1  </a:t>
            </a:r>
          </a:p>
          <a:p>
            <a:r>
              <a:rPr lang="en-US" altLang="en-US" dirty="0">
                <a:effectLst>
                  <a:outerShdw blurRad="38100" dist="38100" dir="2700000" algn="tl">
                    <a:srgbClr val="000000">
                      <a:alpha val="43137"/>
                    </a:srgbClr>
                  </a:outerShdw>
                </a:effectLst>
                <a:sym typeface="+mn-ea"/>
              </a:rPr>
              <a:t>   while redo == 1</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while </a:t>
            </a:r>
            <a:r>
              <a:rPr lang="en-US" altLang="en-US" dirty="0" err="1">
                <a:effectLst>
                  <a:outerShdw blurRad="38100" dist="38100" dir="2700000" algn="tl">
                    <a:srgbClr val="000000">
                      <a:alpha val="43137"/>
                    </a:srgbClr>
                  </a:outerShdw>
                </a:effectLst>
                <a:sym typeface="+mn-ea"/>
              </a:rPr>
              <a:t>returnToMain</a:t>
            </a:r>
            <a:r>
              <a:rPr lang="en-US" altLang="en-US" dirty="0">
                <a:effectLst>
                  <a:outerShdw blurRad="38100" dist="38100" dir="2700000" algn="tl">
                    <a:srgbClr val="000000">
                      <a:alpha val="43137"/>
                    </a:srgbClr>
                  </a:outerShdw>
                </a:effectLst>
                <a:sym typeface="+mn-ea"/>
              </a:rPr>
              <a:t> == 0</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while true</a:t>
            </a:r>
            <a:endParaRPr lang="en-US" altLang="en-US" dirty="0">
              <a:effectLst>
                <a:outerShdw blurRad="38100" dist="38100" dir="2700000" algn="tl">
                  <a:srgbClr val="000000">
                    <a:alpha val="43137"/>
                  </a:srgbClr>
                </a:outerShdw>
              </a:effectLst>
            </a:endParaRPr>
          </a:p>
          <a:p>
            <a:r>
              <a:rPr lang="en-US" altLang="en-US" dirty="0">
                <a:effectLst>
                  <a:outerShdw blurRad="38100" dist="38100" dir="2700000" algn="tl">
                    <a:srgbClr val="000000">
                      <a:alpha val="43137"/>
                    </a:srgbClr>
                  </a:outerShdw>
                </a:effectLst>
                <a:sym typeface="+mn-ea"/>
              </a:rPr>
              <a:t>          print(exiting program...)</a:t>
            </a:r>
          </a:p>
          <a:p>
            <a:endParaRPr lang="en-US" altLang="en-US" dirty="0">
              <a:effectLst>
                <a:outerShdw blurRad="38100" dist="38100" dir="2700000" algn="tl">
                  <a:srgbClr val="000000">
                    <a:alpha val="43137"/>
                  </a:srgbClr>
                </a:outerShdw>
              </a:effectLst>
            </a:endParaRPr>
          </a:p>
          <a:p>
            <a:r>
              <a:rPr lang="en-US" altLang="en-US" b="1" dirty="0">
                <a:effectLst>
                  <a:outerShdw blurRad="38100" dist="38100" dir="2700000" algn="tl">
                    <a:srgbClr val="000000">
                      <a:alpha val="43137"/>
                    </a:srgbClr>
                  </a:outerShdw>
                </a:effectLst>
                <a:sym typeface="+mn-ea"/>
              </a:rPr>
              <a:t>  END</a:t>
            </a:r>
            <a:endParaRPr lang="en-US" altLang="en-US" dirty="0">
              <a:effectLst>
                <a:outerShdw blurRad="38100" dist="38100" dir="2700000" algn="tl">
                  <a:srgbClr val="000000">
                    <a:alpha val="43137"/>
                  </a:srgbClr>
                </a:outerShdw>
              </a:effectLst>
            </a:endParaRPr>
          </a:p>
          <a:p>
            <a:endParaRPr lang="en-US" altLang="en-US" dirty="0">
              <a:effectLst>
                <a:outerShdw blurRad="38100" dist="38100" dir="2700000" algn="tl">
                  <a:srgbClr val="000000">
                    <a:alpha val="43137"/>
                  </a:srgbClr>
                </a:outerShdw>
              </a:effectLst>
            </a:endParaRPr>
          </a:p>
          <a:p>
            <a:r>
              <a:rPr lang="en-US" dirty="0"/>
              <a:t> </a:t>
            </a:r>
          </a:p>
          <a:p>
            <a:r>
              <a:rPr lang="en-US" dirty="0"/>
              <a:t>    </a:t>
            </a:r>
          </a:p>
        </p:txBody>
      </p:sp>
      <p:cxnSp>
        <p:nvCxnSpPr>
          <p:cNvPr id="7" name="Straight Connector 6"/>
          <p:cNvCxnSpPr/>
          <p:nvPr/>
        </p:nvCxnSpPr>
        <p:spPr>
          <a:xfrm flipH="1">
            <a:off x="6133465" y="-26670"/>
            <a:ext cx="6350" cy="6927850"/>
          </a:xfrm>
          <a:prstGeom prst="line">
            <a:avLst/>
          </a:prstGeom>
          <a:ln w="28575" cmpd="sng">
            <a:solidFill>
              <a:schemeClr val="tx1"/>
            </a:solidFill>
            <a:prstDash val="solid"/>
          </a:ln>
          <a:effectLst/>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Terminator 4"/>
          <p:cNvSpPr/>
          <p:nvPr/>
        </p:nvSpPr>
        <p:spPr>
          <a:xfrm>
            <a:off x="7240905" y="116205"/>
            <a:ext cx="782320" cy="244475"/>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start</a:t>
            </a:r>
          </a:p>
        </p:txBody>
      </p:sp>
      <p:sp>
        <p:nvSpPr>
          <p:cNvPr id="9" name="Flowchart: Data 8"/>
          <p:cNvSpPr/>
          <p:nvPr/>
        </p:nvSpPr>
        <p:spPr>
          <a:xfrm>
            <a:off x="6927664" y="885571"/>
            <a:ext cx="1173361" cy="482845"/>
          </a:xfrm>
          <a:prstGeom prst="flowChartInputOutpu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Please enter your choice of conversion</a:t>
            </a:r>
          </a:p>
        </p:txBody>
      </p:sp>
      <p:sp>
        <p:nvSpPr>
          <p:cNvPr id="12" name="Diamond 11"/>
          <p:cNvSpPr/>
          <p:nvPr/>
        </p:nvSpPr>
        <p:spPr>
          <a:xfrm>
            <a:off x="6927850" y="1484630"/>
            <a:ext cx="1175385" cy="534670"/>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Is input valid?</a:t>
            </a:r>
          </a:p>
        </p:txBody>
      </p:sp>
      <p:sp>
        <p:nvSpPr>
          <p:cNvPr id="1031" name="Diamond 1030"/>
          <p:cNvSpPr/>
          <p:nvPr/>
        </p:nvSpPr>
        <p:spPr>
          <a:xfrm>
            <a:off x="3948211" y="2807570"/>
            <a:ext cx="1031846" cy="763399"/>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Binary</a:t>
            </a:r>
          </a:p>
        </p:txBody>
      </p:sp>
      <p:sp>
        <p:nvSpPr>
          <p:cNvPr id="54" name="TextBox 53"/>
          <p:cNvSpPr txBox="1"/>
          <p:nvPr/>
        </p:nvSpPr>
        <p:spPr>
          <a:xfrm>
            <a:off x="3625990" y="4012295"/>
            <a:ext cx="342836" cy="215444"/>
          </a:xfrm>
          <a:prstGeom prst="rect">
            <a:avLst/>
          </a:prstGeom>
          <a:noFill/>
        </p:spPr>
        <p:txBody>
          <a:bodyPr wrap="square" rtlCol="0">
            <a:spAutoFit/>
          </a:bodyPr>
          <a:lstStyle/>
          <a:p>
            <a:r>
              <a:rPr lang="en-US" sz="800" dirty="0"/>
              <a:t>yes</a:t>
            </a:r>
          </a:p>
        </p:txBody>
      </p:sp>
      <p:sp>
        <p:nvSpPr>
          <p:cNvPr id="55" name="TextBox 54"/>
          <p:cNvSpPr txBox="1"/>
          <p:nvPr/>
        </p:nvSpPr>
        <p:spPr>
          <a:xfrm>
            <a:off x="3626102" y="5165824"/>
            <a:ext cx="322524" cy="215444"/>
          </a:xfrm>
          <a:prstGeom prst="rect">
            <a:avLst/>
          </a:prstGeom>
          <a:noFill/>
        </p:spPr>
        <p:txBody>
          <a:bodyPr wrap="none" rtlCol="0">
            <a:spAutoFit/>
          </a:bodyPr>
          <a:lstStyle/>
          <a:p>
            <a:r>
              <a:rPr lang="en-US" sz="800" dirty="0"/>
              <a:t>yes</a:t>
            </a:r>
          </a:p>
        </p:txBody>
      </p:sp>
      <p:sp>
        <p:nvSpPr>
          <p:cNvPr id="1046" name="TextBox 1045"/>
          <p:cNvSpPr txBox="1"/>
          <p:nvPr/>
        </p:nvSpPr>
        <p:spPr>
          <a:xfrm>
            <a:off x="180975" y="3977640"/>
            <a:ext cx="372745" cy="250190"/>
          </a:xfrm>
          <a:prstGeom prst="rect">
            <a:avLst/>
          </a:prstGeom>
          <a:noFill/>
        </p:spPr>
        <p:txBody>
          <a:bodyPr wrap="square" rtlCol="0">
            <a:noAutofit/>
          </a:bodyPr>
          <a:lstStyle/>
          <a:p>
            <a:r>
              <a:rPr lang="en-US" sz="800" dirty="0"/>
              <a:t>no</a:t>
            </a:r>
          </a:p>
        </p:txBody>
      </p:sp>
      <p:sp>
        <p:nvSpPr>
          <p:cNvPr id="58" name="TextBox 57"/>
          <p:cNvSpPr txBox="1"/>
          <p:nvPr/>
        </p:nvSpPr>
        <p:spPr>
          <a:xfrm>
            <a:off x="201076" y="5165968"/>
            <a:ext cx="293670" cy="215444"/>
          </a:xfrm>
          <a:prstGeom prst="rect">
            <a:avLst/>
          </a:prstGeom>
          <a:noFill/>
        </p:spPr>
        <p:txBody>
          <a:bodyPr wrap="none" rtlCol="0">
            <a:spAutoFit/>
          </a:bodyPr>
          <a:lstStyle/>
          <a:p>
            <a:r>
              <a:rPr lang="en-US" sz="800" dirty="0"/>
              <a:t>no</a:t>
            </a:r>
          </a:p>
        </p:txBody>
      </p:sp>
      <p:sp>
        <p:nvSpPr>
          <p:cNvPr id="61" name="TextBox 60"/>
          <p:cNvSpPr txBox="1"/>
          <p:nvPr/>
        </p:nvSpPr>
        <p:spPr>
          <a:xfrm>
            <a:off x="6207492" y="2058167"/>
            <a:ext cx="293670" cy="215444"/>
          </a:xfrm>
          <a:prstGeom prst="rect">
            <a:avLst/>
          </a:prstGeom>
          <a:noFill/>
        </p:spPr>
        <p:txBody>
          <a:bodyPr wrap="none" rtlCol="0">
            <a:spAutoFit/>
          </a:bodyPr>
          <a:lstStyle/>
          <a:p>
            <a:r>
              <a:rPr lang="en-US" sz="800" dirty="0"/>
              <a:t>no</a:t>
            </a:r>
          </a:p>
        </p:txBody>
      </p:sp>
      <p:sp>
        <p:nvSpPr>
          <p:cNvPr id="1049" name="Flowchart: Data 1048"/>
          <p:cNvSpPr/>
          <p:nvPr/>
        </p:nvSpPr>
        <p:spPr>
          <a:xfrm>
            <a:off x="8798914" y="2919140"/>
            <a:ext cx="817403" cy="461395"/>
          </a:xfrm>
          <a:prstGeom prst="flowChartInputOutpu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invalid</a:t>
            </a:r>
          </a:p>
        </p:txBody>
      </p:sp>
      <p:sp>
        <p:nvSpPr>
          <p:cNvPr id="1050" name="Flowchart: Data 1049"/>
          <p:cNvSpPr/>
          <p:nvPr/>
        </p:nvSpPr>
        <p:spPr>
          <a:xfrm>
            <a:off x="2861766" y="2978543"/>
            <a:ext cx="745262" cy="421335"/>
          </a:xfrm>
          <a:prstGeom prst="flowChartInputOutpu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Please enter a decimal value</a:t>
            </a:r>
          </a:p>
        </p:txBody>
      </p:sp>
      <p:sp>
        <p:nvSpPr>
          <p:cNvPr id="1053" name="Rectangle 1052"/>
          <p:cNvSpPr/>
          <p:nvPr/>
        </p:nvSpPr>
        <p:spPr>
          <a:xfrm>
            <a:off x="2066290" y="2955290"/>
            <a:ext cx="604520" cy="469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Quotient /2 </a:t>
            </a:r>
            <a:br>
              <a:rPr lang="en-US" sz="600" dirty="0">
                <a:solidFill>
                  <a:schemeClr val="tx1"/>
                </a:solidFill>
              </a:rPr>
            </a:br>
            <a:r>
              <a:rPr lang="en-US" sz="600" dirty="0">
                <a:solidFill>
                  <a:schemeClr val="tx1"/>
                </a:solidFill>
              </a:rPr>
              <a:t>repeat until remainder makes the quotient =0</a:t>
            </a:r>
          </a:p>
        </p:txBody>
      </p:sp>
      <p:sp>
        <p:nvSpPr>
          <p:cNvPr id="32" name="Flowchart: Document 31"/>
          <p:cNvSpPr/>
          <p:nvPr/>
        </p:nvSpPr>
        <p:spPr>
          <a:xfrm>
            <a:off x="1294524" y="2996441"/>
            <a:ext cx="515916" cy="384526"/>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35" name="Flowchart: Decision 34"/>
          <p:cNvSpPr/>
          <p:nvPr/>
        </p:nvSpPr>
        <p:spPr>
          <a:xfrm>
            <a:off x="462583" y="2996071"/>
            <a:ext cx="640254" cy="384526"/>
          </a:xfrm>
          <a:prstGeom prst="flowChartDecision">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sp>
        <p:nvSpPr>
          <p:cNvPr id="82" name="TextBox 81"/>
          <p:cNvSpPr txBox="1"/>
          <p:nvPr/>
        </p:nvSpPr>
        <p:spPr>
          <a:xfrm>
            <a:off x="780148" y="2713393"/>
            <a:ext cx="334653" cy="215444"/>
          </a:xfrm>
          <a:prstGeom prst="rect">
            <a:avLst/>
          </a:prstGeom>
          <a:noFill/>
        </p:spPr>
        <p:txBody>
          <a:bodyPr wrap="square" rtlCol="0">
            <a:spAutoFit/>
          </a:bodyPr>
          <a:lstStyle/>
          <a:p>
            <a:r>
              <a:rPr lang="en-US" sz="800" dirty="0"/>
              <a:t>yes</a:t>
            </a:r>
          </a:p>
        </p:txBody>
      </p:sp>
      <p:sp>
        <p:nvSpPr>
          <p:cNvPr id="86" name="TextBox 85"/>
          <p:cNvSpPr txBox="1"/>
          <p:nvPr/>
        </p:nvSpPr>
        <p:spPr>
          <a:xfrm>
            <a:off x="180975" y="2906395"/>
            <a:ext cx="313690" cy="214630"/>
          </a:xfrm>
          <a:prstGeom prst="rect">
            <a:avLst/>
          </a:prstGeom>
          <a:noFill/>
        </p:spPr>
        <p:txBody>
          <a:bodyPr wrap="square" rtlCol="0">
            <a:noAutofit/>
          </a:bodyPr>
          <a:lstStyle/>
          <a:p>
            <a:r>
              <a:rPr lang="en-US" sz="800" dirty="0"/>
              <a:t>no</a:t>
            </a:r>
          </a:p>
        </p:txBody>
      </p:sp>
      <p:sp>
        <p:nvSpPr>
          <p:cNvPr id="48" name="Flowchart: Data 47"/>
          <p:cNvSpPr/>
          <p:nvPr/>
        </p:nvSpPr>
        <p:spPr>
          <a:xfrm>
            <a:off x="2871496" y="4041169"/>
            <a:ext cx="754175" cy="392379"/>
          </a:xfrm>
          <a:prstGeom prst="flowChartInputOutpu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Please enter a decimal value</a:t>
            </a:r>
          </a:p>
        </p:txBody>
      </p:sp>
      <p:sp>
        <p:nvSpPr>
          <p:cNvPr id="51" name="Rectangle 50"/>
          <p:cNvSpPr/>
          <p:nvPr/>
        </p:nvSpPr>
        <p:spPr>
          <a:xfrm>
            <a:off x="2064385" y="3996055"/>
            <a:ext cx="651510" cy="4794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Quotient /16</a:t>
            </a:r>
            <a:br>
              <a:rPr lang="en-US" sz="600" dirty="0">
                <a:solidFill>
                  <a:schemeClr val="tx1"/>
                </a:solidFill>
              </a:rPr>
            </a:br>
            <a:r>
              <a:rPr lang="en-US" sz="600" dirty="0">
                <a:solidFill>
                  <a:schemeClr val="tx1"/>
                </a:solidFill>
              </a:rPr>
              <a:t>repeat until remainder makes the quotient =0</a:t>
            </a:r>
          </a:p>
        </p:txBody>
      </p:sp>
      <p:sp>
        <p:nvSpPr>
          <p:cNvPr id="56" name="Flowchart: Document 55"/>
          <p:cNvSpPr/>
          <p:nvPr/>
        </p:nvSpPr>
        <p:spPr>
          <a:xfrm>
            <a:off x="1313750" y="4041089"/>
            <a:ext cx="511741" cy="383990"/>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102" name="TextBox 101"/>
          <p:cNvSpPr txBox="1"/>
          <p:nvPr/>
        </p:nvSpPr>
        <p:spPr>
          <a:xfrm>
            <a:off x="780362" y="3820096"/>
            <a:ext cx="322524" cy="215444"/>
          </a:xfrm>
          <a:prstGeom prst="rect">
            <a:avLst/>
          </a:prstGeom>
          <a:noFill/>
        </p:spPr>
        <p:txBody>
          <a:bodyPr wrap="none" rtlCol="0">
            <a:spAutoFit/>
          </a:bodyPr>
          <a:lstStyle/>
          <a:p>
            <a:r>
              <a:rPr lang="en-US" sz="800" dirty="0"/>
              <a:t>yes</a:t>
            </a:r>
          </a:p>
        </p:txBody>
      </p:sp>
      <p:sp>
        <p:nvSpPr>
          <p:cNvPr id="103" name="Flowchart: Data 102"/>
          <p:cNvSpPr/>
          <p:nvPr/>
        </p:nvSpPr>
        <p:spPr>
          <a:xfrm>
            <a:off x="2871313" y="5004837"/>
            <a:ext cx="754175" cy="392379"/>
          </a:xfrm>
          <a:prstGeom prst="flowChartInputOutpu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Please enter a decimal value</a:t>
            </a:r>
          </a:p>
        </p:txBody>
      </p:sp>
      <p:sp>
        <p:nvSpPr>
          <p:cNvPr id="105" name="Rectangle 104"/>
          <p:cNvSpPr/>
          <p:nvPr/>
        </p:nvSpPr>
        <p:spPr>
          <a:xfrm>
            <a:off x="2064582" y="4922039"/>
            <a:ext cx="650672" cy="56267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for equivalent characters</a:t>
            </a:r>
            <a:br>
              <a:rPr lang="en-US" sz="600" dirty="0">
                <a:solidFill>
                  <a:schemeClr val="tx1"/>
                </a:solidFill>
              </a:rPr>
            </a:br>
            <a:r>
              <a:rPr lang="en-US" sz="600" dirty="0">
                <a:solidFill>
                  <a:schemeClr val="tx1"/>
                </a:solidFill>
              </a:rPr>
              <a:t>mapping decimal digits to characters</a:t>
            </a:r>
          </a:p>
        </p:txBody>
      </p:sp>
      <p:sp>
        <p:nvSpPr>
          <p:cNvPr id="106" name="Flowchart: Document 105"/>
          <p:cNvSpPr/>
          <p:nvPr/>
        </p:nvSpPr>
        <p:spPr>
          <a:xfrm>
            <a:off x="1317913" y="5013182"/>
            <a:ext cx="511741" cy="383990"/>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Your value is : ..</a:t>
            </a:r>
          </a:p>
        </p:txBody>
      </p:sp>
      <p:sp>
        <p:nvSpPr>
          <p:cNvPr id="118" name="TextBox 117"/>
          <p:cNvSpPr txBox="1"/>
          <p:nvPr/>
        </p:nvSpPr>
        <p:spPr>
          <a:xfrm>
            <a:off x="780912" y="4973322"/>
            <a:ext cx="322524" cy="215444"/>
          </a:xfrm>
          <a:prstGeom prst="rect">
            <a:avLst/>
          </a:prstGeom>
          <a:noFill/>
        </p:spPr>
        <p:txBody>
          <a:bodyPr wrap="none" rtlCol="0">
            <a:spAutoFit/>
          </a:bodyPr>
          <a:lstStyle/>
          <a:p>
            <a:r>
              <a:rPr lang="en-US" sz="800" dirty="0"/>
              <a:t>yes</a:t>
            </a:r>
          </a:p>
        </p:txBody>
      </p:sp>
      <p:sp>
        <p:nvSpPr>
          <p:cNvPr id="62" name="Flowchart: Decision 61"/>
          <p:cNvSpPr/>
          <p:nvPr/>
        </p:nvSpPr>
        <p:spPr>
          <a:xfrm>
            <a:off x="4987426" y="1951106"/>
            <a:ext cx="1278129" cy="643788"/>
          </a:xfrm>
          <a:prstGeom prst="flowChartDecision">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Option 1. Decimal</a:t>
            </a:r>
          </a:p>
        </p:txBody>
      </p:sp>
      <p:sp>
        <p:nvSpPr>
          <p:cNvPr id="74" name="TextBox 73"/>
          <p:cNvSpPr txBox="1"/>
          <p:nvPr/>
        </p:nvSpPr>
        <p:spPr>
          <a:xfrm>
            <a:off x="3625849" y="2889923"/>
            <a:ext cx="340158" cy="230832"/>
          </a:xfrm>
          <a:prstGeom prst="rect">
            <a:avLst/>
          </a:prstGeom>
          <a:noFill/>
        </p:spPr>
        <p:txBody>
          <a:bodyPr wrap="none" rtlCol="0">
            <a:spAutoFit/>
          </a:bodyPr>
          <a:lstStyle/>
          <a:p>
            <a:r>
              <a:rPr lang="en-US" sz="900" dirty="0"/>
              <a:t>yes</a:t>
            </a:r>
          </a:p>
        </p:txBody>
      </p:sp>
      <p:sp>
        <p:nvSpPr>
          <p:cNvPr id="76" name="TextBox 75"/>
          <p:cNvSpPr txBox="1"/>
          <p:nvPr/>
        </p:nvSpPr>
        <p:spPr>
          <a:xfrm>
            <a:off x="8103097" y="1484797"/>
            <a:ext cx="377504" cy="230832"/>
          </a:xfrm>
          <a:prstGeom prst="rect">
            <a:avLst/>
          </a:prstGeom>
          <a:noFill/>
        </p:spPr>
        <p:txBody>
          <a:bodyPr wrap="square" rtlCol="0">
            <a:spAutoFit/>
          </a:bodyPr>
          <a:lstStyle/>
          <a:p>
            <a:r>
              <a:rPr lang="en-US" sz="900" dirty="0"/>
              <a:t>no</a:t>
            </a:r>
          </a:p>
        </p:txBody>
      </p:sp>
      <p:sp>
        <p:nvSpPr>
          <p:cNvPr id="109" name="Flowchart: Manual Operation 108"/>
          <p:cNvSpPr/>
          <p:nvPr/>
        </p:nvSpPr>
        <p:spPr>
          <a:xfrm>
            <a:off x="7179310" y="472440"/>
            <a:ext cx="906780" cy="295910"/>
          </a:xfrm>
          <a:prstGeom prst="flowChartManualOperation">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start loop</a:t>
            </a:r>
          </a:p>
        </p:txBody>
      </p:sp>
      <p:cxnSp>
        <p:nvCxnSpPr>
          <p:cNvPr id="2" name="Elbow Connector 1"/>
          <p:cNvCxnSpPr>
            <a:stCxn id="16" idx="1"/>
            <a:endCxn id="62" idx="1"/>
          </p:cNvCxnSpPr>
          <p:nvPr/>
        </p:nvCxnSpPr>
        <p:spPr>
          <a:xfrm rot="10800000" flipH="1">
            <a:off x="463550" y="2273300"/>
            <a:ext cx="4523740" cy="2931160"/>
          </a:xfrm>
          <a:prstGeom prst="bentConnector3">
            <a:avLst>
              <a:gd name="adj1" fmla="val -526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3" name="Elbow Connector 2"/>
          <p:cNvCxnSpPr>
            <a:stCxn id="8" idx="1"/>
            <a:endCxn id="62" idx="1"/>
          </p:cNvCxnSpPr>
          <p:nvPr/>
        </p:nvCxnSpPr>
        <p:spPr>
          <a:xfrm rot="10800000" flipH="1">
            <a:off x="462280" y="2273300"/>
            <a:ext cx="4525010" cy="1959610"/>
          </a:xfrm>
          <a:prstGeom prst="bentConnector3">
            <a:avLst>
              <a:gd name="adj1" fmla="val -526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4" name="Elbow Connector 3"/>
          <p:cNvCxnSpPr>
            <a:stCxn id="35" idx="1"/>
          </p:cNvCxnSpPr>
          <p:nvPr/>
        </p:nvCxnSpPr>
        <p:spPr>
          <a:xfrm rot="10800000" flipH="1">
            <a:off x="462280" y="2272665"/>
            <a:ext cx="4525010" cy="915035"/>
          </a:xfrm>
          <a:prstGeom prst="bentConnector3">
            <a:avLst>
              <a:gd name="adj1" fmla="val -526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8" name="Flowchart: Decision 7"/>
          <p:cNvSpPr/>
          <p:nvPr/>
        </p:nvSpPr>
        <p:spPr>
          <a:xfrm>
            <a:off x="462583" y="4040646"/>
            <a:ext cx="640254" cy="384526"/>
          </a:xfrm>
          <a:prstGeom prst="flowChartDecision">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0" name="Elbow Connector 9"/>
          <p:cNvCxnSpPr>
            <a:stCxn id="35" idx="0"/>
            <a:endCxn id="1050" idx="0"/>
          </p:cNvCxnSpPr>
          <p:nvPr/>
        </p:nvCxnSpPr>
        <p:spPr>
          <a:xfrm rot="16200000">
            <a:off x="2037080" y="1724025"/>
            <a:ext cx="17145" cy="2526665"/>
          </a:xfrm>
          <a:prstGeom prst="bentConnector3">
            <a:avLst>
              <a:gd name="adj1" fmla="val 1488889"/>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13" name="Elbow Connector 12"/>
          <p:cNvCxnSpPr>
            <a:stCxn id="8" idx="0"/>
            <a:endCxn id="48" idx="0"/>
          </p:cNvCxnSpPr>
          <p:nvPr/>
        </p:nvCxnSpPr>
        <p:spPr>
          <a:xfrm rot="16200000" flipH="1">
            <a:off x="2052955" y="2769870"/>
            <a:ext cx="635" cy="2541905"/>
          </a:xfrm>
          <a:prstGeom prst="bentConnector3">
            <a:avLst>
              <a:gd name="adj1" fmla="val -37500000"/>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14" name="Diamond 13"/>
          <p:cNvSpPr/>
          <p:nvPr/>
        </p:nvSpPr>
        <p:spPr>
          <a:xfrm>
            <a:off x="3947576" y="3850875"/>
            <a:ext cx="1031846" cy="763399"/>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Hexa-decimal</a:t>
            </a:r>
          </a:p>
        </p:txBody>
      </p:sp>
      <p:sp>
        <p:nvSpPr>
          <p:cNvPr id="15" name="Diamond 14"/>
          <p:cNvSpPr/>
          <p:nvPr/>
        </p:nvSpPr>
        <p:spPr>
          <a:xfrm>
            <a:off x="3943350" y="4821555"/>
            <a:ext cx="1043940" cy="763270"/>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ASCII</a:t>
            </a:r>
          </a:p>
        </p:txBody>
      </p:sp>
      <p:sp>
        <p:nvSpPr>
          <p:cNvPr id="16" name="Flowchart: Decision 15"/>
          <p:cNvSpPr/>
          <p:nvPr/>
        </p:nvSpPr>
        <p:spPr>
          <a:xfrm>
            <a:off x="463550" y="5005070"/>
            <a:ext cx="640080" cy="398780"/>
          </a:xfrm>
          <a:prstGeom prst="flowChartDecision">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Re-do?</a:t>
            </a:r>
          </a:p>
        </p:txBody>
      </p:sp>
      <p:cxnSp>
        <p:nvCxnSpPr>
          <p:cNvPr id="17" name="Elbow Connector 16"/>
          <p:cNvCxnSpPr>
            <a:stCxn id="16" idx="0"/>
            <a:endCxn id="103" idx="0"/>
          </p:cNvCxnSpPr>
          <p:nvPr/>
        </p:nvCxnSpPr>
        <p:spPr>
          <a:xfrm rot="16200000" flipH="1">
            <a:off x="2053908" y="3734753"/>
            <a:ext cx="3175" cy="2540635"/>
          </a:xfrm>
          <a:prstGeom prst="bentConnector3">
            <a:avLst>
              <a:gd name="adj1" fmla="val -7460000"/>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22" name="Straight Arrow Connector 21"/>
          <p:cNvCxnSpPr>
            <a:stCxn id="5" idx="2"/>
            <a:endCxn id="109" idx="0"/>
          </p:cNvCxnSpPr>
          <p:nvPr/>
        </p:nvCxnSpPr>
        <p:spPr>
          <a:xfrm>
            <a:off x="7632065" y="360680"/>
            <a:ext cx="635" cy="11176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a:stCxn id="109" idx="2"/>
            <a:endCxn id="9" idx="0"/>
          </p:cNvCxnSpPr>
          <p:nvPr/>
        </p:nvCxnSpPr>
        <p:spPr>
          <a:xfrm flipH="1">
            <a:off x="7632065" y="768350"/>
            <a:ext cx="635" cy="1174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4" name="Straight Arrow Connector 23"/>
          <p:cNvCxnSpPr>
            <a:stCxn id="9" idx="4"/>
            <a:endCxn id="12" idx="0"/>
          </p:cNvCxnSpPr>
          <p:nvPr/>
        </p:nvCxnSpPr>
        <p:spPr>
          <a:xfrm>
            <a:off x="7514590" y="1368425"/>
            <a:ext cx="1270" cy="116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a:stCxn id="1031" idx="1"/>
            <a:endCxn id="1050" idx="5"/>
          </p:cNvCxnSpPr>
          <p:nvPr/>
        </p:nvCxnSpPr>
        <p:spPr>
          <a:xfrm flipH="1">
            <a:off x="3533140" y="3188970"/>
            <a:ext cx="415290" cy="63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14" idx="1"/>
            <a:endCxn id="48" idx="5"/>
          </p:cNvCxnSpPr>
          <p:nvPr/>
        </p:nvCxnSpPr>
        <p:spPr>
          <a:xfrm flipH="1">
            <a:off x="3550285" y="4232275"/>
            <a:ext cx="397510" cy="5080"/>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a:stCxn id="15" idx="1"/>
            <a:endCxn id="103" idx="5"/>
          </p:cNvCxnSpPr>
          <p:nvPr/>
        </p:nvCxnSpPr>
        <p:spPr>
          <a:xfrm flipH="1" flipV="1">
            <a:off x="3550285" y="5201285"/>
            <a:ext cx="393065" cy="1905"/>
          </a:xfrm>
          <a:prstGeom prst="straightConnector1">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36" name="TextBox 73"/>
          <p:cNvSpPr txBox="1"/>
          <p:nvPr/>
        </p:nvSpPr>
        <p:spPr>
          <a:xfrm>
            <a:off x="6704329" y="1520863"/>
            <a:ext cx="340158" cy="230832"/>
          </a:xfrm>
          <a:prstGeom prst="rect">
            <a:avLst/>
          </a:prstGeom>
          <a:noFill/>
        </p:spPr>
        <p:txBody>
          <a:bodyPr wrap="none" rtlCol="0">
            <a:spAutoFit/>
          </a:bodyPr>
          <a:lstStyle/>
          <a:p>
            <a:r>
              <a:rPr lang="en-US" sz="900" dirty="0"/>
              <a:t>yes</a:t>
            </a:r>
          </a:p>
        </p:txBody>
      </p:sp>
      <p:cxnSp>
        <p:nvCxnSpPr>
          <p:cNvPr id="37" name="Elbow Connector 36"/>
          <p:cNvCxnSpPr>
            <a:stCxn id="12" idx="3"/>
            <a:endCxn id="1049" idx="0"/>
          </p:cNvCxnSpPr>
          <p:nvPr/>
        </p:nvCxnSpPr>
        <p:spPr>
          <a:xfrm>
            <a:off x="8103235" y="1751965"/>
            <a:ext cx="1186180" cy="1167130"/>
          </a:xfrm>
          <a:prstGeom prst="bent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38" name="Elbow Connector 37"/>
          <p:cNvCxnSpPr>
            <a:stCxn id="12" idx="1"/>
            <a:endCxn id="62" idx="0"/>
          </p:cNvCxnSpPr>
          <p:nvPr/>
        </p:nvCxnSpPr>
        <p:spPr>
          <a:xfrm rot="10800000" flipV="1">
            <a:off x="5626100" y="1751965"/>
            <a:ext cx="1301115" cy="199390"/>
          </a:xfrm>
          <a:prstGeom prst="bentConnector2">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49" name="Elbow Connector 48"/>
          <p:cNvCxnSpPr>
            <a:stCxn id="62" idx="2"/>
            <a:endCxn id="1031" idx="0"/>
          </p:cNvCxnSpPr>
          <p:nvPr/>
        </p:nvCxnSpPr>
        <p:spPr>
          <a:xfrm rot="5400000">
            <a:off x="4939665" y="2120265"/>
            <a:ext cx="212090" cy="1162050"/>
          </a:xfrm>
          <a:prstGeom prst="bentConnector3">
            <a:avLst>
              <a:gd name="adj1" fmla="val 50000"/>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52" name="Elbow Connector 51"/>
          <p:cNvCxnSpPr>
            <a:stCxn id="1031" idx="2"/>
            <a:endCxn id="14" idx="0"/>
          </p:cNvCxnSpPr>
          <p:nvPr/>
        </p:nvCxnSpPr>
        <p:spPr>
          <a:xfrm rot="5400000">
            <a:off x="4324350" y="3710305"/>
            <a:ext cx="280035" cy="635"/>
          </a:xfrm>
          <a:prstGeom prst="bentConnector3">
            <a:avLst>
              <a:gd name="adj1" fmla="val 50113"/>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57" name="Elbow Connector 56"/>
          <p:cNvCxnSpPr>
            <a:stCxn id="14" idx="2"/>
            <a:endCxn id="15" idx="0"/>
          </p:cNvCxnSpPr>
          <p:nvPr/>
        </p:nvCxnSpPr>
        <p:spPr>
          <a:xfrm rot="5400000" flipV="1">
            <a:off x="4360863" y="4717098"/>
            <a:ext cx="207645" cy="1270"/>
          </a:xfrm>
          <a:prstGeom prst="bentConnector3">
            <a:avLst>
              <a:gd name="adj1" fmla="val 50000"/>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59" name="Diamond 58"/>
          <p:cNvSpPr/>
          <p:nvPr/>
        </p:nvSpPr>
        <p:spPr>
          <a:xfrm>
            <a:off x="3948211" y="5752700"/>
            <a:ext cx="1031846" cy="763399"/>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go back to the menu</a:t>
            </a:r>
          </a:p>
        </p:txBody>
      </p:sp>
      <p:cxnSp>
        <p:nvCxnSpPr>
          <p:cNvPr id="66" name="Elbow Connector 65"/>
          <p:cNvCxnSpPr>
            <a:stCxn id="59" idx="1"/>
            <a:endCxn id="9" idx="2"/>
          </p:cNvCxnSpPr>
          <p:nvPr/>
        </p:nvCxnSpPr>
        <p:spPr>
          <a:xfrm rot="10800000" flipH="1">
            <a:off x="3947795" y="1126490"/>
            <a:ext cx="3096895" cy="5006975"/>
          </a:xfrm>
          <a:prstGeom prst="bentConnector3">
            <a:avLst>
              <a:gd name="adj1" fmla="val -124256"/>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68" name="Straight Connector 67"/>
          <p:cNvCxnSpPr/>
          <p:nvPr/>
        </p:nvCxnSpPr>
        <p:spPr>
          <a:xfrm flipH="1">
            <a:off x="95250" y="3648075"/>
            <a:ext cx="9525" cy="3362325"/>
          </a:xfrm>
          <a:prstGeom prst="line">
            <a:avLst/>
          </a:prstGeom>
          <a:ln>
            <a:solidFill>
              <a:schemeClr val="accent6"/>
            </a:solidFill>
          </a:ln>
        </p:spPr>
        <p:style>
          <a:lnRef idx="2">
            <a:schemeClr val="accent1"/>
          </a:lnRef>
          <a:fillRef idx="0">
            <a:srgbClr val="FFFFFF"/>
          </a:fillRef>
          <a:effectRef idx="0">
            <a:srgbClr val="FFFFFF"/>
          </a:effectRef>
          <a:fontRef idx="minor">
            <a:schemeClr val="tx1"/>
          </a:fontRef>
        </p:style>
      </p:cxnSp>
      <p:cxnSp>
        <p:nvCxnSpPr>
          <p:cNvPr id="70" name="Straight Arrow Connector 69"/>
          <p:cNvCxnSpPr>
            <a:stCxn id="15" idx="2"/>
            <a:endCxn id="59" idx="0"/>
          </p:cNvCxnSpPr>
          <p:nvPr/>
        </p:nvCxnSpPr>
        <p:spPr>
          <a:xfrm flipH="1">
            <a:off x="4464685" y="5584825"/>
            <a:ext cx="635" cy="16764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78" name="Flowchart: Data 77"/>
          <p:cNvSpPr/>
          <p:nvPr/>
        </p:nvSpPr>
        <p:spPr>
          <a:xfrm>
            <a:off x="5217514" y="6287180"/>
            <a:ext cx="817403" cy="461395"/>
          </a:xfrm>
          <a:prstGeom prst="flowChartInputOutpu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invalid</a:t>
            </a:r>
          </a:p>
        </p:txBody>
      </p:sp>
      <p:cxnSp>
        <p:nvCxnSpPr>
          <p:cNvPr id="80" name="Straight Arrow Connector 79"/>
          <p:cNvCxnSpPr>
            <a:stCxn id="59" idx="2"/>
            <a:endCxn id="78" idx="2"/>
          </p:cNvCxnSpPr>
          <p:nvPr/>
        </p:nvCxnSpPr>
        <p:spPr>
          <a:xfrm>
            <a:off x="4464050" y="6515735"/>
            <a:ext cx="835025" cy="254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83" name="Elbow Connector 82"/>
          <p:cNvCxnSpPr>
            <a:stCxn id="1050" idx="2"/>
            <a:endCxn id="1053" idx="3"/>
          </p:cNvCxnSpPr>
          <p:nvPr/>
        </p:nvCxnSpPr>
        <p:spPr>
          <a:xfrm rot="10800000" flipV="1">
            <a:off x="2670810" y="3189605"/>
            <a:ext cx="265430" cy="635"/>
          </a:xfrm>
          <a:prstGeom prst="bentConnector3">
            <a:avLst>
              <a:gd name="adj1" fmla="val 63876"/>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4" name="Elbow Connector 83"/>
          <p:cNvCxnSpPr>
            <a:stCxn id="1053" idx="1"/>
            <a:endCxn id="32" idx="3"/>
          </p:cNvCxnSpPr>
          <p:nvPr/>
        </p:nvCxnSpPr>
        <p:spPr>
          <a:xfrm rot="10800000">
            <a:off x="1810385" y="3188970"/>
            <a:ext cx="255905" cy="1270"/>
          </a:xfrm>
          <a:prstGeom prst="bentConnector3">
            <a:avLst>
              <a:gd name="adj1" fmla="val 49876"/>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5" name="Elbow Connector 84"/>
          <p:cNvCxnSpPr>
            <a:stCxn id="32" idx="1"/>
            <a:endCxn id="35" idx="3"/>
          </p:cNvCxnSpPr>
          <p:nvPr/>
        </p:nvCxnSpPr>
        <p:spPr>
          <a:xfrm rot="10800000">
            <a:off x="1102360" y="3188335"/>
            <a:ext cx="192405" cy="635"/>
          </a:xfrm>
          <a:prstGeom prst="bentConnector3">
            <a:avLst>
              <a:gd name="adj1" fmla="val 4983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8" name="Elbow Connector 87"/>
          <p:cNvCxnSpPr>
            <a:stCxn id="48" idx="2"/>
            <a:endCxn id="51" idx="3"/>
          </p:cNvCxnSpPr>
          <p:nvPr/>
        </p:nvCxnSpPr>
        <p:spPr>
          <a:xfrm rot="10800000">
            <a:off x="2715895" y="4236085"/>
            <a:ext cx="231140" cy="1270"/>
          </a:xfrm>
          <a:prstGeom prst="bentConnector3">
            <a:avLst>
              <a:gd name="adj1" fmla="val 66209"/>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9" name="Elbow Connector 88"/>
          <p:cNvCxnSpPr>
            <a:stCxn id="51" idx="1"/>
            <a:endCxn id="56" idx="3"/>
          </p:cNvCxnSpPr>
          <p:nvPr/>
        </p:nvCxnSpPr>
        <p:spPr>
          <a:xfrm rot="10800000">
            <a:off x="1825625" y="4233545"/>
            <a:ext cx="238760" cy="2540"/>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0" name="Elbow Connector 89"/>
          <p:cNvCxnSpPr>
            <a:stCxn id="56" idx="1"/>
            <a:endCxn id="8" idx="3"/>
          </p:cNvCxnSpPr>
          <p:nvPr/>
        </p:nvCxnSpPr>
        <p:spPr>
          <a:xfrm rot="10800000">
            <a:off x="1102360" y="4232910"/>
            <a:ext cx="211455" cy="635"/>
          </a:xfrm>
          <a:prstGeom prst="bentConnector3">
            <a:avLst>
              <a:gd name="adj1" fmla="val 4985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1" name="Elbow Connector 90"/>
          <p:cNvCxnSpPr>
            <a:stCxn id="103" idx="2"/>
            <a:endCxn id="105" idx="3"/>
          </p:cNvCxnSpPr>
          <p:nvPr/>
        </p:nvCxnSpPr>
        <p:spPr>
          <a:xfrm rot="10800000" flipV="1">
            <a:off x="2715260" y="5201285"/>
            <a:ext cx="231775" cy="1905"/>
          </a:xfrm>
          <a:prstGeom prst="bentConnector3">
            <a:avLst>
              <a:gd name="adj1" fmla="val 6630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2" name="Elbow Connector 91"/>
          <p:cNvCxnSpPr>
            <a:stCxn id="105" idx="1"/>
            <a:endCxn id="106" idx="3"/>
          </p:cNvCxnSpPr>
          <p:nvPr/>
        </p:nvCxnSpPr>
        <p:spPr>
          <a:xfrm rot="10800000" flipV="1">
            <a:off x="1829435" y="5203190"/>
            <a:ext cx="234950" cy="2540"/>
          </a:xfrm>
          <a:prstGeom prst="bent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3" name="Elbow Connector 92"/>
          <p:cNvCxnSpPr>
            <a:stCxn id="106" idx="1"/>
            <a:endCxn id="16" idx="3"/>
          </p:cNvCxnSpPr>
          <p:nvPr/>
        </p:nvCxnSpPr>
        <p:spPr>
          <a:xfrm rot="10800000">
            <a:off x="1103630" y="5204460"/>
            <a:ext cx="213995" cy="1270"/>
          </a:xfrm>
          <a:prstGeom prst="bentConnector3">
            <a:avLst>
              <a:gd name="adj1" fmla="val 49852"/>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94" name="TextBox 75"/>
          <p:cNvSpPr txBox="1"/>
          <p:nvPr/>
        </p:nvSpPr>
        <p:spPr>
          <a:xfrm>
            <a:off x="4463912" y="6519712"/>
            <a:ext cx="377504" cy="230832"/>
          </a:xfrm>
          <a:prstGeom prst="rect">
            <a:avLst/>
          </a:prstGeom>
          <a:noFill/>
        </p:spPr>
        <p:txBody>
          <a:bodyPr wrap="square" rtlCol="0">
            <a:spAutoFit/>
          </a:bodyPr>
          <a:lstStyle/>
          <a:p>
            <a:r>
              <a:rPr lang="en-US" sz="900" dirty="0"/>
              <a:t>no</a:t>
            </a:r>
          </a:p>
        </p:txBody>
      </p:sp>
      <p:sp>
        <p:nvSpPr>
          <p:cNvPr id="95" name="TextBox 75"/>
          <p:cNvSpPr txBox="1"/>
          <p:nvPr/>
        </p:nvSpPr>
        <p:spPr>
          <a:xfrm>
            <a:off x="4463912" y="5584992"/>
            <a:ext cx="377504" cy="230832"/>
          </a:xfrm>
          <a:prstGeom prst="rect">
            <a:avLst/>
          </a:prstGeom>
          <a:noFill/>
        </p:spPr>
        <p:txBody>
          <a:bodyPr wrap="square" rtlCol="0">
            <a:spAutoFit/>
          </a:bodyPr>
          <a:lstStyle/>
          <a:p>
            <a:r>
              <a:rPr lang="en-US" sz="900" dirty="0"/>
              <a:t>no</a:t>
            </a:r>
          </a:p>
        </p:txBody>
      </p:sp>
      <p:sp>
        <p:nvSpPr>
          <p:cNvPr id="96" name="TextBox 75"/>
          <p:cNvSpPr txBox="1"/>
          <p:nvPr/>
        </p:nvSpPr>
        <p:spPr>
          <a:xfrm>
            <a:off x="4463912" y="4590582"/>
            <a:ext cx="377504" cy="230832"/>
          </a:xfrm>
          <a:prstGeom prst="rect">
            <a:avLst/>
          </a:prstGeom>
          <a:noFill/>
        </p:spPr>
        <p:txBody>
          <a:bodyPr wrap="square" rtlCol="0">
            <a:spAutoFit/>
          </a:bodyPr>
          <a:lstStyle/>
          <a:p>
            <a:r>
              <a:rPr lang="en-US" sz="900" dirty="0"/>
              <a:t>no</a:t>
            </a:r>
          </a:p>
        </p:txBody>
      </p:sp>
      <p:sp>
        <p:nvSpPr>
          <p:cNvPr id="98" name="TextBox 75"/>
          <p:cNvSpPr txBox="1"/>
          <p:nvPr/>
        </p:nvSpPr>
        <p:spPr>
          <a:xfrm>
            <a:off x="4465182" y="3570772"/>
            <a:ext cx="377504" cy="230832"/>
          </a:xfrm>
          <a:prstGeom prst="rect">
            <a:avLst/>
          </a:prstGeom>
          <a:noFill/>
        </p:spPr>
        <p:txBody>
          <a:bodyPr wrap="square" rtlCol="0">
            <a:spAutoFit/>
          </a:bodyPr>
          <a:lstStyle/>
          <a:p>
            <a:r>
              <a:rPr lang="en-US" sz="900" dirty="0"/>
              <a:t>no</a:t>
            </a:r>
          </a:p>
        </p:txBody>
      </p:sp>
      <p:sp>
        <p:nvSpPr>
          <p:cNvPr id="99" name="TextBox 73"/>
          <p:cNvSpPr txBox="1"/>
          <p:nvPr/>
        </p:nvSpPr>
        <p:spPr>
          <a:xfrm>
            <a:off x="5156834" y="2482253"/>
            <a:ext cx="340158" cy="230832"/>
          </a:xfrm>
          <a:prstGeom prst="rect">
            <a:avLst/>
          </a:prstGeom>
          <a:noFill/>
        </p:spPr>
        <p:txBody>
          <a:bodyPr wrap="none" rtlCol="0">
            <a:spAutoFit/>
          </a:bodyPr>
          <a:lstStyle/>
          <a:p>
            <a:r>
              <a:rPr lang="en-US" sz="900" dirty="0"/>
              <a:t>yes</a:t>
            </a:r>
          </a:p>
        </p:txBody>
      </p:sp>
      <p:cxnSp>
        <p:nvCxnSpPr>
          <p:cNvPr id="104" name="Elbow Connector 103"/>
          <p:cNvCxnSpPr>
            <a:stCxn id="62" idx="3"/>
          </p:cNvCxnSpPr>
          <p:nvPr/>
        </p:nvCxnSpPr>
        <p:spPr>
          <a:xfrm>
            <a:off x="6265545" y="2273300"/>
            <a:ext cx="1249680" cy="4784725"/>
          </a:xfrm>
          <a:prstGeom prst="bent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08" name="Elbow Connector 107"/>
          <p:cNvCxnSpPr>
            <a:stCxn id="78" idx="5"/>
            <a:endCxn id="62" idx="2"/>
          </p:cNvCxnSpPr>
          <p:nvPr/>
        </p:nvCxnSpPr>
        <p:spPr>
          <a:xfrm flipH="1" flipV="1">
            <a:off x="5626735" y="2595245"/>
            <a:ext cx="326390" cy="3923030"/>
          </a:xfrm>
          <a:prstGeom prst="bentConnector4">
            <a:avLst>
              <a:gd name="adj1" fmla="val -168677"/>
              <a:gd name="adj2" fmla="val 52946"/>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10" name="Text Box 109"/>
          <p:cNvSpPr txBox="1"/>
          <p:nvPr/>
        </p:nvSpPr>
        <p:spPr>
          <a:xfrm>
            <a:off x="401320" y="102870"/>
            <a:ext cx="3239770" cy="829945"/>
          </a:xfrm>
          <a:prstGeom prst="rect">
            <a:avLst/>
          </a:prstGeom>
          <a:noFill/>
        </p:spPr>
        <p:txBody>
          <a:bodyPr wrap="square" rtlCol="0">
            <a:spAutoFit/>
          </a:bodyPr>
          <a:lstStyle/>
          <a:p>
            <a:r>
              <a:rPr lang="en-US" sz="2400" b="1" i="1" u="sng" dirty="0">
                <a:effectLst>
                  <a:outerShdw blurRad="38100" dist="38100" dir="2700000" algn="tl">
                    <a:srgbClr val="000000">
                      <a:alpha val="43137"/>
                    </a:srgbClr>
                  </a:outerShdw>
                </a:effectLst>
              </a:rPr>
              <a:t>NSC Program’s Flow-chart</a:t>
            </a:r>
          </a:p>
        </p:txBody>
      </p:sp>
      <p:sp>
        <p:nvSpPr>
          <p:cNvPr id="6" name="Text Box 5"/>
          <p:cNvSpPr txBox="1"/>
          <p:nvPr/>
        </p:nvSpPr>
        <p:spPr>
          <a:xfrm>
            <a:off x="10871200" y="6337300"/>
            <a:ext cx="1320800" cy="368300"/>
          </a:xfrm>
          <a:prstGeom prst="rect">
            <a:avLst/>
          </a:prstGeom>
          <a:noFill/>
        </p:spPr>
        <p:txBody>
          <a:bodyPr wrap="square" rtlCol="0">
            <a:spAutoFit/>
          </a:bodyPr>
          <a:lstStyle/>
          <a:p>
            <a:pPr algn="ctr"/>
            <a:r>
              <a:rPr lang="en-US" b="1">
                <a:ln w="15875"/>
                <a:effectLst>
                  <a:glow rad="63500">
                    <a:schemeClr val="accent3">
                      <a:satMod val="175000"/>
                      <a:alpha val="40000"/>
                    </a:schemeClr>
                  </a:glow>
                  <a:outerShdw blurRad="50800" dist="38100" dir="2700000" algn="tl" rotWithShape="0">
                    <a:prstClr val="black">
                      <a:alpha val="40000"/>
                    </a:prstClr>
                  </a:outerShdw>
                </a:effectLst>
                <a:uFillTx/>
                <a:latin typeface="ROG Fonts" panose="00000500000000000000" charset="0"/>
                <a:cs typeface="ROG Fonts" panose="00000500000000000000" charset="0"/>
                <a:sym typeface="+mn-ea"/>
              </a:rPr>
              <a:t>NSC</a:t>
            </a:r>
            <a:endParaRPr 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41*194"/>
  <p:tag name="TABLE_ENDDRAG_RECT" val="10*125*441*19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1947</Words>
  <Application>Microsoft Office PowerPoint</Application>
  <PresentationFormat>Widescreen</PresentationFormat>
  <Paragraphs>494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Copperplate Gothic Bold</vt:lpstr>
      <vt:lpstr>ROG Fonts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Wissam Fawaz</dc:creator>
  <cp:lastModifiedBy>Wissam Fawaz</cp:lastModifiedBy>
  <cp:revision>27</cp:revision>
  <dcterms:created xsi:type="dcterms:W3CDTF">2024-12-24T21:39:00Z</dcterms:created>
  <dcterms:modified xsi:type="dcterms:W3CDTF">2024-12-29T21:50:48Z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74FCBBFD3B9C44A89ADE91E45C56C98D_12</vt:lpwstr>
  </property>
  <property fmtid="{D5CDD505-2E9C-101B-9397-08002B2CF9AE}" pid="3" name="KSOProductBuildVer">
    <vt:lpwstr>1033-12.2.0.19307</vt:lpwstr>
  </property>
</Properties>
</file>