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4" autoAdjust="0"/>
    <p:restoredTop sz="94673" autoAdjust="0"/>
  </p:normalViewPr>
  <p:slideViewPr>
    <p:cSldViewPr>
      <p:cViewPr varScale="1">
        <p:scale>
          <a:sx n="123" d="100"/>
          <a:sy n="123" d="100"/>
        </p:scale>
        <p:origin x="5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48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9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54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8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29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6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5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9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37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8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5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2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1CCF-7666-4D44-83CF-B1D9081B196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77-30FA-477C-9A84-AFCB3E072BC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4E52-550E-4B84-9D4F-14979F5A0D6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E77799-E3A9-4516-B428-D2DCE16620C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BAC977-30FA-477C-9A84-AFCB3E072BC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3566160"/>
          </a:xfrm>
        </p:spPr>
        <p:txBody>
          <a:bodyPr>
            <a:normAutofit/>
          </a:bodyPr>
          <a:lstStyle/>
          <a:p>
            <a:r>
              <a:rPr lang="ru-RU" sz="6200" dirty="0" smtClean="0">
                <a:solidFill>
                  <a:srgbClr val="1BAEB5"/>
                </a:solidFill>
              </a:rPr>
              <a:t>Интернет магазин</a:t>
            </a:r>
            <a:r>
              <a:rPr lang="ru-RU" sz="6200" noProof="0" dirty="0" smtClean="0">
                <a:solidFill>
                  <a:srgbClr val="1BAEB5"/>
                </a:solidFill>
              </a:rPr>
              <a:t/>
            </a:r>
            <a:br>
              <a:rPr lang="ru-RU" sz="6200" noProof="0" dirty="0" smtClean="0">
                <a:solidFill>
                  <a:srgbClr val="1BAEB5"/>
                </a:solidFill>
              </a:rPr>
            </a:br>
            <a:endParaRPr lang="ru-RU" sz="6200" noProof="0" dirty="0">
              <a:solidFill>
                <a:srgbClr val="1BAEB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Герасько Артем</a:t>
            </a:r>
            <a:endParaRPr lang="ru-RU" noProof="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52" y="0"/>
            <a:ext cx="2016224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1152128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>
                <a:solidFill>
                  <a:srgbClr val="1BAEB5"/>
                </a:solidFill>
              </a:rPr>
              <a:t>Засоби</a:t>
            </a:r>
            <a:r>
              <a:rPr lang="ru-RU" sz="3600" dirty="0">
                <a:solidFill>
                  <a:srgbClr val="1BAEB5"/>
                </a:solidFill>
              </a:rPr>
              <a:t> </a:t>
            </a:r>
            <a:r>
              <a:rPr lang="ru-RU" sz="3600" dirty="0" err="1">
                <a:solidFill>
                  <a:srgbClr val="1BAEB5"/>
                </a:solidFill>
              </a:rPr>
              <a:t>просування</a:t>
            </a:r>
            <a:r>
              <a:rPr lang="ru-RU" sz="3600" dirty="0">
                <a:solidFill>
                  <a:srgbClr val="1BAEB5"/>
                </a:solidFill>
              </a:rPr>
              <a:t> 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rgbClr val="1BAEB5"/>
                </a:solidFill>
              </a:rPr>
              <a:t>SEO</a:t>
            </a:r>
            <a:r>
              <a:rPr lang="ru-RU" sz="31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sz="3100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10" y="5409295"/>
            <a:ext cx="1279773" cy="91959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331264" cy="44644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/>
              <a:t>Абревіатура</a:t>
            </a:r>
            <a:r>
              <a:rPr lang="ru-RU" dirty="0"/>
              <a:t> </a:t>
            </a:r>
            <a:r>
              <a:rPr lang="en-US" dirty="0"/>
              <a:t>SEO </a:t>
            </a:r>
            <a:r>
              <a:rPr lang="ru-RU" dirty="0"/>
              <a:t>в </a:t>
            </a:r>
            <a:r>
              <a:rPr lang="ru-RU" dirty="0" err="1"/>
              <a:t>оригіналі</a:t>
            </a:r>
            <a:r>
              <a:rPr lang="ru-RU" dirty="0"/>
              <a:t> </a:t>
            </a:r>
            <a:r>
              <a:rPr lang="ru-RU" dirty="0" err="1"/>
              <a:t>звучить</a:t>
            </a:r>
            <a:r>
              <a:rPr lang="ru-RU" dirty="0"/>
              <a:t> </a:t>
            </a:r>
            <a:r>
              <a:rPr lang="en-US" dirty="0"/>
              <a:t>Search Engine </a:t>
            </a:r>
            <a:r>
              <a:rPr lang="en-US" dirty="0" smtClean="0"/>
              <a:t>Optimization </a:t>
            </a:r>
            <a:r>
              <a:rPr lang="en-US" dirty="0"/>
              <a:t>- </a:t>
            </a:r>
            <a:r>
              <a:rPr lang="ru-RU" dirty="0" err="1"/>
              <a:t>Оптимізація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пошукові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; </a:t>
            </a:r>
            <a:r>
              <a:rPr lang="ru-RU" dirty="0" err="1" smtClean="0"/>
              <a:t>пошукова</a:t>
            </a:r>
            <a:r>
              <a:rPr lang="ru-RU" dirty="0" smtClean="0"/>
              <a:t> </a:t>
            </a:r>
            <a:r>
              <a:rPr lang="ru-RU" dirty="0" err="1" smtClean="0"/>
              <a:t>оптимізація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Seo</a:t>
            </a:r>
            <a:r>
              <a:rPr lang="en-US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спрямовані</a:t>
            </a:r>
            <a:r>
              <a:rPr lang="ru-RU" dirty="0"/>
              <a:t> на: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позицій</a:t>
            </a:r>
            <a:r>
              <a:rPr lang="ru-RU" dirty="0"/>
              <a:t> сайту у </a:t>
            </a:r>
            <a:r>
              <a:rPr lang="ru-RU" dirty="0" err="1"/>
              <a:t>видачі</a:t>
            </a:r>
            <a:r>
              <a:rPr lang="ru-RU" dirty="0"/>
              <a:t> </a:t>
            </a:r>
            <a:r>
              <a:rPr lang="ru-RU" dirty="0" err="1"/>
              <a:t>пошукових</a:t>
            </a:r>
            <a:r>
              <a:rPr lang="ru-RU" dirty="0"/>
              <a:t> систем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відвідуваності</a:t>
            </a:r>
            <a:r>
              <a:rPr lang="ru-RU" dirty="0"/>
              <a:t> сайту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конверсії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довіри</a:t>
            </a:r>
            <a:r>
              <a:rPr lang="ru-RU" dirty="0"/>
              <a:t> у ПС (</a:t>
            </a:r>
            <a:r>
              <a:rPr lang="ru-RU" dirty="0" err="1"/>
              <a:t>тІЦ</a:t>
            </a:r>
            <a:r>
              <a:rPr lang="ru-RU" dirty="0"/>
              <a:t>; </a:t>
            </a:r>
            <a:r>
              <a:rPr lang="en-US" dirty="0"/>
              <a:t>PR)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1152128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>
                <a:solidFill>
                  <a:srgbClr val="1BAEB5"/>
                </a:solidFill>
              </a:rPr>
              <a:t>Засоби</a:t>
            </a:r>
            <a:r>
              <a:rPr lang="ru-RU" sz="3600" dirty="0">
                <a:solidFill>
                  <a:srgbClr val="1BAEB5"/>
                </a:solidFill>
              </a:rPr>
              <a:t> </a:t>
            </a:r>
            <a:r>
              <a:rPr lang="ru-RU" sz="3600" dirty="0" err="1">
                <a:solidFill>
                  <a:srgbClr val="1BAEB5"/>
                </a:solidFill>
              </a:rPr>
              <a:t>просування</a:t>
            </a:r>
            <a:r>
              <a:rPr lang="ru-RU" sz="3600" dirty="0">
                <a:solidFill>
                  <a:srgbClr val="1BAEB5"/>
                </a:solidFill>
              </a:rPr>
              <a:t> 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rgbClr val="1BAEB5"/>
                </a:solidFill>
              </a:rPr>
              <a:t>SEO</a:t>
            </a:r>
            <a:r>
              <a:rPr lang="ru-RU" sz="31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sz="3100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10" y="5409295"/>
            <a:ext cx="1279773" cy="91959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331264" cy="44644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/>
              <a:t>проводяться</a:t>
            </a:r>
            <a:r>
              <a:rPr lang="ru-RU" dirty="0"/>
              <a:t> </a:t>
            </a:r>
            <a:r>
              <a:rPr lang="en-US" dirty="0" err="1"/>
              <a:t>Seo</a:t>
            </a:r>
            <a:r>
              <a:rPr lang="en-US" dirty="0"/>
              <a:t>-</a:t>
            </a:r>
            <a:r>
              <a:rPr lang="ru-RU" dirty="0" err="1"/>
              <a:t>оптимізатором</a:t>
            </a:r>
            <a:r>
              <a:rPr lang="ru-RU" dirty="0"/>
              <a:t> </a:t>
            </a:r>
            <a:r>
              <a:rPr lang="ru-RU" dirty="0" err="1"/>
              <a:t>спрямовані</a:t>
            </a:r>
            <a:r>
              <a:rPr lang="ru-RU" dirty="0"/>
              <a:t> на: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З</a:t>
            </a:r>
            <a:r>
              <a:rPr lang="ru-RU" dirty="0" err="1" smtClean="0"/>
              <a:t>ацікавленя</a:t>
            </a:r>
            <a:r>
              <a:rPr lang="ru-RU" dirty="0" smtClean="0"/>
              <a:t> </a:t>
            </a:r>
            <a:r>
              <a:rPr lang="ru-RU" dirty="0" err="1"/>
              <a:t>користувача</a:t>
            </a:r>
            <a:endParaRPr lang="ru-RU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О</a:t>
            </a:r>
            <a:r>
              <a:rPr lang="ru-RU" dirty="0" err="1" smtClean="0"/>
              <a:t>бх</a:t>
            </a:r>
            <a:r>
              <a:rPr lang="uk-UA" dirty="0" smtClean="0"/>
              <a:t>іт</a:t>
            </a:r>
            <a:r>
              <a:rPr lang="ru-RU" dirty="0" smtClean="0"/>
              <a:t> </a:t>
            </a:r>
            <a:r>
              <a:rPr lang="ru-RU" dirty="0" err="1"/>
              <a:t>конкурентів</a:t>
            </a:r>
            <a:endParaRPr lang="ru-RU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Поліпшити</a:t>
            </a:r>
            <a:r>
              <a:rPr lang="ru-RU" dirty="0"/>
              <a:t> ресурс «</a:t>
            </a:r>
            <a:r>
              <a:rPr lang="ru-RU" dirty="0" err="1"/>
              <a:t>зсередини</a:t>
            </a:r>
            <a:r>
              <a:rPr lang="ru-RU" dirty="0"/>
              <a:t>» </a:t>
            </a:r>
            <a:r>
              <a:rPr lang="ru-RU" dirty="0" smtClean="0"/>
              <a:t>та </a:t>
            </a:r>
            <a:r>
              <a:rPr lang="ru-RU" dirty="0"/>
              <a:t>«</a:t>
            </a:r>
            <a:r>
              <a:rPr lang="ru-RU" dirty="0" err="1"/>
              <a:t>зовні</a:t>
            </a:r>
            <a:r>
              <a:rPr lang="ru-RU" dirty="0"/>
              <a:t>» для </a:t>
            </a:r>
            <a:r>
              <a:rPr lang="ru-RU" dirty="0" err="1"/>
              <a:t>досягнення</a:t>
            </a:r>
            <a:r>
              <a:rPr lang="ru-RU" dirty="0"/>
              <a:t> </a:t>
            </a:r>
            <a:r>
              <a:rPr lang="ru-RU" dirty="0" err="1"/>
              <a:t>кінцевої</a:t>
            </a:r>
            <a:r>
              <a:rPr lang="ru-RU" dirty="0"/>
              <a:t> мети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Знайти</a:t>
            </a:r>
            <a:r>
              <a:rPr lang="ru-RU" dirty="0"/>
              <a:t> золоту середину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пошуковим</a:t>
            </a:r>
            <a:r>
              <a:rPr lang="ru-RU" dirty="0"/>
              <a:t> роботом і </a:t>
            </a:r>
            <a:r>
              <a:rPr lang="ru-RU" dirty="0" err="1"/>
              <a:t>користувачем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1152128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>
                <a:solidFill>
                  <a:srgbClr val="1BAEB5"/>
                </a:solidFill>
              </a:rPr>
              <a:t>Засоби</a:t>
            </a:r>
            <a:r>
              <a:rPr lang="ru-RU" sz="3600" dirty="0">
                <a:solidFill>
                  <a:srgbClr val="1BAEB5"/>
                </a:solidFill>
              </a:rPr>
              <a:t> </a:t>
            </a:r>
            <a:r>
              <a:rPr lang="ru-RU" sz="3600" dirty="0" err="1">
                <a:solidFill>
                  <a:srgbClr val="1BAEB5"/>
                </a:solidFill>
              </a:rPr>
              <a:t>просування</a:t>
            </a:r>
            <a:r>
              <a:rPr lang="ru-RU" sz="3600" dirty="0">
                <a:solidFill>
                  <a:srgbClr val="1BAEB5"/>
                </a:solidFill>
              </a:rPr>
              <a:t> 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rgbClr val="1BAEB5"/>
                </a:solidFill>
              </a:rPr>
              <a:t>SEO</a:t>
            </a:r>
            <a:r>
              <a:rPr lang="ru-RU" sz="31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sz="3100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10" y="5409295"/>
            <a:ext cx="1279773" cy="919598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1891830" y="1988840"/>
            <a:ext cx="5127276" cy="3755577"/>
            <a:chOff x="3615093" y="2413727"/>
            <a:chExt cx="3777523" cy="4196649"/>
          </a:xfrm>
        </p:grpSpPr>
        <p:sp>
          <p:nvSpPr>
            <p:cNvPr id="22" name="Полилиния 21"/>
            <p:cNvSpPr/>
            <p:nvPr/>
          </p:nvSpPr>
          <p:spPr>
            <a:xfrm>
              <a:off x="6357545" y="4940621"/>
              <a:ext cx="91440" cy="4708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70841"/>
                  </a:lnTo>
                </a:path>
              </a:pathLst>
            </a:custGeom>
            <a:no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Полилиния 22"/>
            <p:cNvSpPr/>
            <p:nvPr/>
          </p:nvSpPr>
          <p:spPr>
            <a:xfrm>
              <a:off x="5413913" y="3441754"/>
              <a:ext cx="1359918" cy="4708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0864"/>
                  </a:lnTo>
                  <a:lnTo>
                    <a:pt x="989351" y="320864"/>
                  </a:lnTo>
                  <a:lnTo>
                    <a:pt x="989351" y="470841"/>
                  </a:lnTo>
                </a:path>
              </a:pathLst>
            </a:custGeom>
            <a:noFill/>
          </p:spPr>
          <p:style>
            <a:lnRef idx="2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Полилиния 23"/>
            <p:cNvSpPr/>
            <p:nvPr/>
          </p:nvSpPr>
          <p:spPr>
            <a:xfrm>
              <a:off x="4378842" y="4940621"/>
              <a:ext cx="91440" cy="4708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70841"/>
                  </a:lnTo>
                </a:path>
              </a:pathLst>
            </a:custGeom>
            <a:no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Полилиния 24"/>
            <p:cNvSpPr/>
            <p:nvPr/>
          </p:nvSpPr>
          <p:spPr>
            <a:xfrm>
              <a:off x="4424562" y="3441754"/>
              <a:ext cx="989351" cy="4708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89351" y="0"/>
                  </a:moveTo>
                  <a:lnTo>
                    <a:pt x="989351" y="320864"/>
                  </a:lnTo>
                  <a:lnTo>
                    <a:pt x="0" y="320864"/>
                  </a:lnTo>
                  <a:lnTo>
                    <a:pt x="0" y="470841"/>
                  </a:lnTo>
                </a:path>
              </a:pathLst>
            </a:custGeom>
            <a:noFill/>
          </p:spPr>
          <p:style>
            <a:lnRef idx="2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Скругленный прямоугольник 25"/>
            <p:cNvSpPr/>
            <p:nvPr/>
          </p:nvSpPr>
          <p:spPr>
            <a:xfrm>
              <a:off x="4604444" y="2413727"/>
              <a:ext cx="1618938" cy="102802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7" name="Полилиния 26"/>
            <p:cNvSpPr/>
            <p:nvPr/>
          </p:nvSpPr>
          <p:spPr>
            <a:xfrm>
              <a:off x="4784326" y="2584615"/>
              <a:ext cx="1618938" cy="1028026"/>
            </a:xfrm>
            <a:custGeom>
              <a:avLst/>
              <a:gdLst>
                <a:gd name="connsiteX0" fmla="*/ 0 w 1618938"/>
                <a:gd name="connsiteY0" fmla="*/ 102803 h 1028026"/>
                <a:gd name="connsiteX1" fmla="*/ 102803 w 1618938"/>
                <a:gd name="connsiteY1" fmla="*/ 0 h 1028026"/>
                <a:gd name="connsiteX2" fmla="*/ 1516135 w 1618938"/>
                <a:gd name="connsiteY2" fmla="*/ 0 h 1028026"/>
                <a:gd name="connsiteX3" fmla="*/ 1618938 w 1618938"/>
                <a:gd name="connsiteY3" fmla="*/ 102803 h 1028026"/>
                <a:gd name="connsiteX4" fmla="*/ 1618938 w 1618938"/>
                <a:gd name="connsiteY4" fmla="*/ 925223 h 1028026"/>
                <a:gd name="connsiteX5" fmla="*/ 1516135 w 1618938"/>
                <a:gd name="connsiteY5" fmla="*/ 1028026 h 1028026"/>
                <a:gd name="connsiteX6" fmla="*/ 102803 w 1618938"/>
                <a:gd name="connsiteY6" fmla="*/ 1028026 h 1028026"/>
                <a:gd name="connsiteX7" fmla="*/ 0 w 1618938"/>
                <a:gd name="connsiteY7" fmla="*/ 925223 h 1028026"/>
                <a:gd name="connsiteX8" fmla="*/ 0 w 1618938"/>
                <a:gd name="connsiteY8" fmla="*/ 102803 h 102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8938" h="1028026">
                  <a:moveTo>
                    <a:pt x="0" y="102803"/>
                  </a:moveTo>
                  <a:cubicBezTo>
                    <a:pt x="0" y="46026"/>
                    <a:pt x="46026" y="0"/>
                    <a:pt x="102803" y="0"/>
                  </a:cubicBezTo>
                  <a:lnTo>
                    <a:pt x="1516135" y="0"/>
                  </a:lnTo>
                  <a:cubicBezTo>
                    <a:pt x="1572912" y="0"/>
                    <a:pt x="1618938" y="46026"/>
                    <a:pt x="1618938" y="102803"/>
                  </a:cubicBezTo>
                  <a:lnTo>
                    <a:pt x="1618938" y="925223"/>
                  </a:lnTo>
                  <a:cubicBezTo>
                    <a:pt x="1618938" y="982000"/>
                    <a:pt x="1572912" y="1028026"/>
                    <a:pt x="1516135" y="1028026"/>
                  </a:cubicBezTo>
                  <a:lnTo>
                    <a:pt x="102803" y="1028026"/>
                  </a:lnTo>
                  <a:cubicBezTo>
                    <a:pt x="46026" y="1028026"/>
                    <a:pt x="0" y="982000"/>
                    <a:pt x="0" y="925223"/>
                  </a:cubicBezTo>
                  <a:lnTo>
                    <a:pt x="0" y="102803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90" tIns="98690" rIns="98690" bIns="986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err="1" smtClean="0"/>
                <a:t>Оптимізация</a:t>
              </a:r>
              <a:endParaRPr lang="ru-RU" sz="2400" b="1" kern="1200" dirty="0"/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3615093" y="3912595"/>
              <a:ext cx="1618938" cy="102802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9" name="Полилиния 28"/>
            <p:cNvSpPr/>
            <p:nvPr/>
          </p:nvSpPr>
          <p:spPr>
            <a:xfrm>
              <a:off x="3794975" y="4083483"/>
              <a:ext cx="1618938" cy="1028026"/>
            </a:xfrm>
            <a:custGeom>
              <a:avLst/>
              <a:gdLst>
                <a:gd name="connsiteX0" fmla="*/ 0 w 1618938"/>
                <a:gd name="connsiteY0" fmla="*/ 102803 h 1028026"/>
                <a:gd name="connsiteX1" fmla="*/ 102803 w 1618938"/>
                <a:gd name="connsiteY1" fmla="*/ 0 h 1028026"/>
                <a:gd name="connsiteX2" fmla="*/ 1516135 w 1618938"/>
                <a:gd name="connsiteY2" fmla="*/ 0 h 1028026"/>
                <a:gd name="connsiteX3" fmla="*/ 1618938 w 1618938"/>
                <a:gd name="connsiteY3" fmla="*/ 102803 h 1028026"/>
                <a:gd name="connsiteX4" fmla="*/ 1618938 w 1618938"/>
                <a:gd name="connsiteY4" fmla="*/ 925223 h 1028026"/>
                <a:gd name="connsiteX5" fmla="*/ 1516135 w 1618938"/>
                <a:gd name="connsiteY5" fmla="*/ 1028026 h 1028026"/>
                <a:gd name="connsiteX6" fmla="*/ 102803 w 1618938"/>
                <a:gd name="connsiteY6" fmla="*/ 1028026 h 1028026"/>
                <a:gd name="connsiteX7" fmla="*/ 0 w 1618938"/>
                <a:gd name="connsiteY7" fmla="*/ 925223 h 1028026"/>
                <a:gd name="connsiteX8" fmla="*/ 0 w 1618938"/>
                <a:gd name="connsiteY8" fmla="*/ 102803 h 102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8938" h="1028026">
                  <a:moveTo>
                    <a:pt x="0" y="102803"/>
                  </a:moveTo>
                  <a:cubicBezTo>
                    <a:pt x="0" y="46026"/>
                    <a:pt x="46026" y="0"/>
                    <a:pt x="102803" y="0"/>
                  </a:cubicBezTo>
                  <a:lnTo>
                    <a:pt x="1516135" y="0"/>
                  </a:lnTo>
                  <a:cubicBezTo>
                    <a:pt x="1572912" y="0"/>
                    <a:pt x="1618938" y="46026"/>
                    <a:pt x="1618938" y="102803"/>
                  </a:cubicBezTo>
                  <a:lnTo>
                    <a:pt x="1618938" y="925223"/>
                  </a:lnTo>
                  <a:cubicBezTo>
                    <a:pt x="1618938" y="982000"/>
                    <a:pt x="1572912" y="1028026"/>
                    <a:pt x="1516135" y="1028026"/>
                  </a:cubicBezTo>
                  <a:lnTo>
                    <a:pt x="102803" y="1028026"/>
                  </a:lnTo>
                  <a:cubicBezTo>
                    <a:pt x="46026" y="1028026"/>
                    <a:pt x="0" y="982000"/>
                    <a:pt x="0" y="925223"/>
                  </a:cubicBezTo>
                  <a:lnTo>
                    <a:pt x="0" y="102803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90" tIns="98690" rIns="98690" bIns="986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kern="1200" dirty="0" err="1" smtClean="0"/>
                <a:t>Внутрішня</a:t>
              </a:r>
              <a:r>
                <a:rPr lang="ru-RU" sz="1800" kern="1200" dirty="0" smtClean="0"/>
                <a:t> </a:t>
              </a:r>
              <a:endParaRPr lang="ru-RU" sz="1800" kern="1200" dirty="0"/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3615093" y="5411462"/>
              <a:ext cx="1618938" cy="102802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31" name="Полилиния 30"/>
            <p:cNvSpPr/>
            <p:nvPr/>
          </p:nvSpPr>
          <p:spPr>
            <a:xfrm>
              <a:off x="3794975" y="5582350"/>
              <a:ext cx="1618938" cy="1028026"/>
            </a:xfrm>
            <a:custGeom>
              <a:avLst/>
              <a:gdLst>
                <a:gd name="connsiteX0" fmla="*/ 0 w 1618938"/>
                <a:gd name="connsiteY0" fmla="*/ 102803 h 1028026"/>
                <a:gd name="connsiteX1" fmla="*/ 102803 w 1618938"/>
                <a:gd name="connsiteY1" fmla="*/ 0 h 1028026"/>
                <a:gd name="connsiteX2" fmla="*/ 1516135 w 1618938"/>
                <a:gd name="connsiteY2" fmla="*/ 0 h 1028026"/>
                <a:gd name="connsiteX3" fmla="*/ 1618938 w 1618938"/>
                <a:gd name="connsiteY3" fmla="*/ 102803 h 1028026"/>
                <a:gd name="connsiteX4" fmla="*/ 1618938 w 1618938"/>
                <a:gd name="connsiteY4" fmla="*/ 925223 h 1028026"/>
                <a:gd name="connsiteX5" fmla="*/ 1516135 w 1618938"/>
                <a:gd name="connsiteY5" fmla="*/ 1028026 h 1028026"/>
                <a:gd name="connsiteX6" fmla="*/ 102803 w 1618938"/>
                <a:gd name="connsiteY6" fmla="*/ 1028026 h 1028026"/>
                <a:gd name="connsiteX7" fmla="*/ 0 w 1618938"/>
                <a:gd name="connsiteY7" fmla="*/ 925223 h 1028026"/>
                <a:gd name="connsiteX8" fmla="*/ 0 w 1618938"/>
                <a:gd name="connsiteY8" fmla="*/ 102803 h 102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8938" h="1028026">
                  <a:moveTo>
                    <a:pt x="0" y="102803"/>
                  </a:moveTo>
                  <a:cubicBezTo>
                    <a:pt x="0" y="46026"/>
                    <a:pt x="46026" y="0"/>
                    <a:pt x="102803" y="0"/>
                  </a:cubicBezTo>
                  <a:lnTo>
                    <a:pt x="1516135" y="0"/>
                  </a:lnTo>
                  <a:cubicBezTo>
                    <a:pt x="1572912" y="0"/>
                    <a:pt x="1618938" y="46026"/>
                    <a:pt x="1618938" y="102803"/>
                  </a:cubicBezTo>
                  <a:lnTo>
                    <a:pt x="1618938" y="925223"/>
                  </a:lnTo>
                  <a:cubicBezTo>
                    <a:pt x="1618938" y="982000"/>
                    <a:pt x="1572912" y="1028026"/>
                    <a:pt x="1516135" y="1028026"/>
                  </a:cubicBezTo>
                  <a:lnTo>
                    <a:pt x="102803" y="1028026"/>
                  </a:lnTo>
                  <a:cubicBezTo>
                    <a:pt x="46026" y="1028026"/>
                    <a:pt x="0" y="982000"/>
                    <a:pt x="0" y="925223"/>
                  </a:cubicBezTo>
                  <a:lnTo>
                    <a:pt x="0" y="102803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90" tIns="98690" rIns="98690" bIns="986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kern="1200" dirty="0" smtClean="0"/>
                <a:t>структура, контент, код </a:t>
              </a:r>
              <a:r>
                <a:rPr lang="en-US" kern="1200" dirty="0" smtClean="0"/>
                <a:t>HTML</a:t>
              </a:r>
              <a:r>
                <a:rPr lang="ru-RU" kern="1200" dirty="0" smtClean="0"/>
                <a:t>, </a:t>
              </a:r>
              <a:r>
                <a:rPr lang="ru-RU" kern="1200" dirty="0" err="1" smtClean="0"/>
                <a:t>перелінковка</a:t>
              </a:r>
              <a:r>
                <a:rPr lang="ru-RU" kern="1200" dirty="0" smtClean="0"/>
                <a:t> и т.д.</a:t>
              </a:r>
              <a:endParaRPr lang="ru-RU" kern="1200" dirty="0"/>
            </a:p>
          </p:txBody>
        </p:sp>
        <p:sp>
          <p:nvSpPr>
            <p:cNvPr id="32" name="Скругленный прямоугольник 31"/>
            <p:cNvSpPr/>
            <p:nvPr/>
          </p:nvSpPr>
          <p:spPr>
            <a:xfrm>
              <a:off x="5593796" y="3912595"/>
              <a:ext cx="1618938" cy="102802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33" name="Полилиния 32"/>
            <p:cNvSpPr/>
            <p:nvPr/>
          </p:nvSpPr>
          <p:spPr>
            <a:xfrm>
              <a:off x="5773678" y="4083483"/>
              <a:ext cx="1618938" cy="1028026"/>
            </a:xfrm>
            <a:custGeom>
              <a:avLst/>
              <a:gdLst>
                <a:gd name="connsiteX0" fmla="*/ 0 w 1618938"/>
                <a:gd name="connsiteY0" fmla="*/ 102803 h 1028026"/>
                <a:gd name="connsiteX1" fmla="*/ 102803 w 1618938"/>
                <a:gd name="connsiteY1" fmla="*/ 0 h 1028026"/>
                <a:gd name="connsiteX2" fmla="*/ 1516135 w 1618938"/>
                <a:gd name="connsiteY2" fmla="*/ 0 h 1028026"/>
                <a:gd name="connsiteX3" fmla="*/ 1618938 w 1618938"/>
                <a:gd name="connsiteY3" fmla="*/ 102803 h 1028026"/>
                <a:gd name="connsiteX4" fmla="*/ 1618938 w 1618938"/>
                <a:gd name="connsiteY4" fmla="*/ 925223 h 1028026"/>
                <a:gd name="connsiteX5" fmla="*/ 1516135 w 1618938"/>
                <a:gd name="connsiteY5" fmla="*/ 1028026 h 1028026"/>
                <a:gd name="connsiteX6" fmla="*/ 102803 w 1618938"/>
                <a:gd name="connsiteY6" fmla="*/ 1028026 h 1028026"/>
                <a:gd name="connsiteX7" fmla="*/ 0 w 1618938"/>
                <a:gd name="connsiteY7" fmla="*/ 925223 h 1028026"/>
                <a:gd name="connsiteX8" fmla="*/ 0 w 1618938"/>
                <a:gd name="connsiteY8" fmla="*/ 102803 h 102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8938" h="1028026">
                  <a:moveTo>
                    <a:pt x="0" y="102803"/>
                  </a:moveTo>
                  <a:cubicBezTo>
                    <a:pt x="0" y="46026"/>
                    <a:pt x="46026" y="0"/>
                    <a:pt x="102803" y="0"/>
                  </a:cubicBezTo>
                  <a:lnTo>
                    <a:pt x="1516135" y="0"/>
                  </a:lnTo>
                  <a:cubicBezTo>
                    <a:pt x="1572912" y="0"/>
                    <a:pt x="1618938" y="46026"/>
                    <a:pt x="1618938" y="102803"/>
                  </a:cubicBezTo>
                  <a:lnTo>
                    <a:pt x="1618938" y="925223"/>
                  </a:lnTo>
                  <a:cubicBezTo>
                    <a:pt x="1618938" y="982000"/>
                    <a:pt x="1572912" y="1028026"/>
                    <a:pt x="1516135" y="1028026"/>
                  </a:cubicBezTo>
                  <a:lnTo>
                    <a:pt x="102803" y="1028026"/>
                  </a:lnTo>
                  <a:cubicBezTo>
                    <a:pt x="46026" y="1028026"/>
                    <a:pt x="0" y="982000"/>
                    <a:pt x="0" y="925223"/>
                  </a:cubicBezTo>
                  <a:lnTo>
                    <a:pt x="0" y="102803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90" tIns="98690" rIns="98690" bIns="986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dirty="0" err="1" smtClean="0"/>
                <a:t>Зовнішня</a:t>
              </a:r>
              <a:endParaRPr lang="ru-RU" sz="1800" kern="1200" dirty="0"/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5593796" y="5411462"/>
              <a:ext cx="1618938" cy="102802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35" name="Полилиния 34"/>
            <p:cNvSpPr/>
            <p:nvPr/>
          </p:nvSpPr>
          <p:spPr>
            <a:xfrm>
              <a:off x="5773678" y="5582350"/>
              <a:ext cx="1618938" cy="1028026"/>
            </a:xfrm>
            <a:custGeom>
              <a:avLst/>
              <a:gdLst>
                <a:gd name="connsiteX0" fmla="*/ 0 w 1618938"/>
                <a:gd name="connsiteY0" fmla="*/ 102803 h 1028026"/>
                <a:gd name="connsiteX1" fmla="*/ 102803 w 1618938"/>
                <a:gd name="connsiteY1" fmla="*/ 0 h 1028026"/>
                <a:gd name="connsiteX2" fmla="*/ 1516135 w 1618938"/>
                <a:gd name="connsiteY2" fmla="*/ 0 h 1028026"/>
                <a:gd name="connsiteX3" fmla="*/ 1618938 w 1618938"/>
                <a:gd name="connsiteY3" fmla="*/ 102803 h 1028026"/>
                <a:gd name="connsiteX4" fmla="*/ 1618938 w 1618938"/>
                <a:gd name="connsiteY4" fmla="*/ 925223 h 1028026"/>
                <a:gd name="connsiteX5" fmla="*/ 1516135 w 1618938"/>
                <a:gd name="connsiteY5" fmla="*/ 1028026 h 1028026"/>
                <a:gd name="connsiteX6" fmla="*/ 102803 w 1618938"/>
                <a:gd name="connsiteY6" fmla="*/ 1028026 h 1028026"/>
                <a:gd name="connsiteX7" fmla="*/ 0 w 1618938"/>
                <a:gd name="connsiteY7" fmla="*/ 925223 h 1028026"/>
                <a:gd name="connsiteX8" fmla="*/ 0 w 1618938"/>
                <a:gd name="connsiteY8" fmla="*/ 102803 h 102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8938" h="1028026">
                  <a:moveTo>
                    <a:pt x="0" y="102803"/>
                  </a:moveTo>
                  <a:cubicBezTo>
                    <a:pt x="0" y="46026"/>
                    <a:pt x="46026" y="0"/>
                    <a:pt x="102803" y="0"/>
                  </a:cubicBezTo>
                  <a:lnTo>
                    <a:pt x="1516135" y="0"/>
                  </a:lnTo>
                  <a:cubicBezTo>
                    <a:pt x="1572912" y="0"/>
                    <a:pt x="1618938" y="46026"/>
                    <a:pt x="1618938" y="102803"/>
                  </a:cubicBezTo>
                  <a:lnTo>
                    <a:pt x="1618938" y="925223"/>
                  </a:lnTo>
                  <a:cubicBezTo>
                    <a:pt x="1618938" y="982000"/>
                    <a:pt x="1572912" y="1028026"/>
                    <a:pt x="1516135" y="1028026"/>
                  </a:cubicBezTo>
                  <a:lnTo>
                    <a:pt x="102803" y="1028026"/>
                  </a:lnTo>
                  <a:cubicBezTo>
                    <a:pt x="46026" y="1028026"/>
                    <a:pt x="0" y="982000"/>
                    <a:pt x="0" y="925223"/>
                  </a:cubicBezTo>
                  <a:lnTo>
                    <a:pt x="0" y="102803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90" tIns="98690" rIns="98690" bIns="986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 err="1"/>
                <a:t>збільшення</a:t>
              </a:r>
              <a:r>
                <a:rPr lang="ru-RU" dirty="0"/>
                <a:t> </a:t>
              </a:r>
              <a:r>
                <a:rPr lang="ru-RU" dirty="0" err="1"/>
                <a:t>популярності</a:t>
              </a:r>
              <a:r>
                <a:rPr lang="ru-RU" dirty="0"/>
                <a:t> ресурсу</a:t>
              </a:r>
              <a:endParaRPr lang="ru-RU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1152128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 smtClean="0">
                <a:solidFill>
                  <a:srgbClr val="1BAEB5"/>
                </a:solidFill>
              </a:rPr>
              <a:t>Засоби</a:t>
            </a:r>
            <a:r>
              <a:rPr lang="ru-RU" sz="3600" dirty="0" smtClean="0">
                <a:solidFill>
                  <a:srgbClr val="1BAEB5"/>
                </a:solidFill>
              </a:rPr>
              <a:t> </a:t>
            </a:r>
            <a:r>
              <a:rPr lang="ru-RU" sz="3600" dirty="0" err="1" smtClean="0">
                <a:solidFill>
                  <a:srgbClr val="1BAEB5"/>
                </a:solidFill>
              </a:rPr>
              <a:t>просування</a:t>
            </a:r>
            <a:r>
              <a:rPr lang="ru-RU" sz="3600" dirty="0" smtClean="0">
                <a:solidFill>
                  <a:srgbClr val="1BAEB5"/>
                </a:solidFill>
              </a:rPr>
              <a:t> 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uk-UA" sz="3200" dirty="0" smtClean="0">
                <a:solidFill>
                  <a:srgbClr val="1BAEB5"/>
                </a:solidFill>
              </a:rPr>
              <a:t>Внутрішня оптимізація</a:t>
            </a:r>
            <a:r>
              <a:rPr lang="ru-RU" sz="31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sz="3100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10" y="5409295"/>
            <a:ext cx="1279773" cy="91959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331264" cy="4464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err="1"/>
              <a:t>Роботи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проводяться</a:t>
            </a:r>
            <a:r>
              <a:rPr lang="ru-RU" dirty="0"/>
              <a:t> </a:t>
            </a:r>
            <a:r>
              <a:rPr lang="ru-RU" dirty="0" smtClean="0"/>
              <a:t> на </a:t>
            </a:r>
            <a:r>
              <a:rPr lang="ru-RU" dirty="0" err="1" smtClean="0"/>
              <a:t>сайті</a:t>
            </a:r>
            <a:r>
              <a:rPr lang="ru-RU" dirty="0" smtClean="0"/>
              <a:t> в </a:t>
            </a:r>
            <a:r>
              <a:rPr lang="ru-RU" dirty="0"/>
              <a:t>рамках </a:t>
            </a:r>
            <a:r>
              <a:rPr lang="ru-RU" dirty="0" err="1"/>
              <a:t>внутрішньої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роботи</a:t>
            </a:r>
            <a:r>
              <a:rPr lang="ru-RU" dirty="0"/>
              <a:t> з семантикою сайту (</a:t>
            </a:r>
            <a:r>
              <a:rPr lang="ru-RU" dirty="0" err="1"/>
              <a:t>семантичне</a:t>
            </a:r>
            <a:r>
              <a:rPr lang="ru-RU" dirty="0"/>
              <a:t> ядро)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технічний</a:t>
            </a:r>
            <a:r>
              <a:rPr lang="ru-RU" dirty="0"/>
              <a:t> аудит сайту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оптимізація</a:t>
            </a:r>
            <a:r>
              <a:rPr lang="ru-RU" dirty="0"/>
              <a:t> мета-</a:t>
            </a:r>
            <a:r>
              <a:rPr lang="ru-RU" dirty="0" err="1"/>
              <a:t>тегів</a:t>
            </a:r>
            <a:endParaRPr lang="ru-RU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оптимізація</a:t>
            </a:r>
            <a:r>
              <a:rPr lang="ru-RU" dirty="0"/>
              <a:t> контенту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внутрішня</a:t>
            </a:r>
            <a:r>
              <a:rPr lang="ru-RU" dirty="0"/>
              <a:t> </a:t>
            </a:r>
            <a:r>
              <a:rPr lang="ru-RU" dirty="0" err="1"/>
              <a:t>перелінковка</a:t>
            </a:r>
            <a:r>
              <a:rPr lang="ru-RU" dirty="0"/>
              <a:t> </a:t>
            </a:r>
            <a:r>
              <a:rPr lang="ru-RU" dirty="0" err="1"/>
              <a:t>сторінок</a:t>
            </a:r>
            <a:r>
              <a:rPr lang="ru-RU" dirty="0"/>
              <a:t> сайту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недоліків</a:t>
            </a:r>
            <a:r>
              <a:rPr lang="ru-RU" dirty="0"/>
              <a:t> у </a:t>
            </a:r>
            <a:r>
              <a:rPr lang="ru-RU" dirty="0" err="1"/>
              <a:t>юзабіліті</a:t>
            </a:r>
            <a:r>
              <a:rPr lang="ru-RU" dirty="0"/>
              <a:t> сайту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1152128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 smtClean="0">
                <a:solidFill>
                  <a:srgbClr val="1BAEB5"/>
                </a:solidFill>
              </a:rPr>
              <a:t>Засоби</a:t>
            </a:r>
            <a:r>
              <a:rPr lang="ru-RU" sz="3600" dirty="0" smtClean="0">
                <a:solidFill>
                  <a:srgbClr val="1BAEB5"/>
                </a:solidFill>
              </a:rPr>
              <a:t> </a:t>
            </a:r>
            <a:r>
              <a:rPr lang="ru-RU" sz="3600" dirty="0" err="1" smtClean="0">
                <a:solidFill>
                  <a:srgbClr val="1BAEB5"/>
                </a:solidFill>
              </a:rPr>
              <a:t>просування</a:t>
            </a:r>
            <a:r>
              <a:rPr lang="ru-RU" sz="3600" dirty="0" smtClean="0">
                <a:solidFill>
                  <a:srgbClr val="1BAEB5"/>
                </a:solidFill>
              </a:rPr>
              <a:t> 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uk-UA" sz="3200" dirty="0" smtClean="0">
                <a:solidFill>
                  <a:srgbClr val="1BAEB5"/>
                </a:solidFill>
              </a:rPr>
              <a:t>Зовнішня оптимізація</a:t>
            </a:r>
            <a:r>
              <a:rPr lang="ru-RU" sz="31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sz="3100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10" y="5409295"/>
            <a:ext cx="1279773" cy="91959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331264" cy="4464496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/>
              <a:t>роботи</a:t>
            </a:r>
            <a:r>
              <a:rPr lang="ru-RU" dirty="0"/>
              <a:t>, </a:t>
            </a:r>
            <a:r>
              <a:rPr lang="ru-RU" dirty="0" err="1"/>
              <a:t>спрямовані</a:t>
            </a:r>
            <a:r>
              <a:rPr lang="ru-RU" dirty="0"/>
              <a:t> на </a:t>
            </a:r>
            <a:r>
              <a:rPr lang="ru-RU" dirty="0" err="1"/>
              <a:t>оптимізацію</a:t>
            </a:r>
            <a:r>
              <a:rPr lang="ru-RU" dirty="0"/>
              <a:t> </a:t>
            </a:r>
            <a:r>
              <a:rPr lang="ru-RU" dirty="0" err="1"/>
              <a:t>зовнішніх</a:t>
            </a:r>
            <a:r>
              <a:rPr lang="ru-RU" dirty="0"/>
              <a:t> </a:t>
            </a:r>
            <a:r>
              <a:rPr lang="ru-RU" dirty="0" err="1" smtClean="0"/>
              <a:t>факторів</a:t>
            </a:r>
            <a:r>
              <a:rPr lang="ru-RU" dirty="0" smtClean="0"/>
              <a:t> </a:t>
            </a:r>
            <a:r>
              <a:rPr lang="ru-RU" dirty="0" err="1" smtClean="0"/>
              <a:t>ранжирування</a:t>
            </a:r>
            <a:r>
              <a:rPr lang="ru-RU" dirty="0" smtClean="0"/>
              <a:t>.</a:t>
            </a:r>
          </a:p>
          <a:p>
            <a:pPr algn="just">
              <a:buFontTx/>
              <a:buChar char="-"/>
            </a:pPr>
            <a:r>
              <a:rPr lang="ru-RU" dirty="0" smtClean="0"/>
              <a:t> </a:t>
            </a:r>
            <a:r>
              <a:rPr lang="ru-RU" dirty="0" err="1" smtClean="0"/>
              <a:t>Зовнішня</a:t>
            </a:r>
            <a:r>
              <a:rPr lang="ru-RU" dirty="0" smtClean="0"/>
              <a:t> </a:t>
            </a:r>
            <a:r>
              <a:rPr lang="ru-RU" dirty="0" err="1"/>
              <a:t>оптимізація</a:t>
            </a:r>
            <a:r>
              <a:rPr lang="ru-RU" dirty="0"/>
              <a:t> </a:t>
            </a:r>
            <a:r>
              <a:rPr lang="ru-RU" dirty="0" err="1"/>
              <a:t>можлива</a:t>
            </a:r>
            <a:r>
              <a:rPr lang="ru-RU" dirty="0"/>
              <a:t> без </a:t>
            </a:r>
            <a:r>
              <a:rPr lang="ru-RU" dirty="0" err="1"/>
              <a:t>внутрішньої</a:t>
            </a:r>
            <a:r>
              <a:rPr lang="ru-RU" dirty="0"/>
              <a:t>, але </a:t>
            </a:r>
            <a:r>
              <a:rPr lang="ru-RU" dirty="0" err="1" smtClean="0"/>
              <a:t>значно</a:t>
            </a:r>
            <a:r>
              <a:rPr lang="ru-RU" dirty="0" smtClean="0"/>
              <a:t> </a:t>
            </a:r>
            <a:r>
              <a:rPr lang="ru-RU" dirty="0" err="1" smtClean="0"/>
              <a:t>менш</a:t>
            </a:r>
            <a:r>
              <a:rPr lang="ru-RU" dirty="0" smtClean="0"/>
              <a:t> </a:t>
            </a:r>
            <a:r>
              <a:rPr lang="ru-RU" dirty="0" err="1"/>
              <a:t>ефективна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при </a:t>
            </a:r>
            <a:r>
              <a:rPr lang="ru-RU" dirty="0" err="1"/>
              <a:t>застосуванні</a:t>
            </a:r>
            <a:r>
              <a:rPr lang="ru-RU" dirty="0"/>
              <a:t> </a:t>
            </a:r>
            <a:r>
              <a:rPr lang="ru-RU" dirty="0" err="1"/>
              <a:t>обох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Внутрішня</a:t>
            </a:r>
            <a:r>
              <a:rPr lang="ru-RU" dirty="0" smtClean="0"/>
              <a:t> </a:t>
            </a:r>
            <a:r>
              <a:rPr lang="ru-RU" dirty="0" err="1"/>
              <a:t>оптимізація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нарощування</a:t>
            </a:r>
            <a:r>
              <a:rPr lang="ru-RU" dirty="0"/>
              <a:t> </a:t>
            </a:r>
            <a:r>
              <a:rPr lang="ru-RU" dirty="0" err="1" smtClean="0"/>
              <a:t>посилальної</a:t>
            </a:r>
            <a:r>
              <a:rPr lang="ru-RU" dirty="0" smtClean="0"/>
              <a:t> </a:t>
            </a:r>
            <a:r>
              <a:rPr lang="ru-RU" dirty="0" err="1" smtClean="0"/>
              <a:t>маси</a:t>
            </a:r>
            <a:r>
              <a:rPr lang="ru-RU" dirty="0" smtClean="0"/>
              <a:t> </a:t>
            </a:r>
            <a:r>
              <a:rPr lang="ru-RU" dirty="0"/>
              <a:t>на ваш сайт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грамотної</a:t>
            </a:r>
            <a:r>
              <a:rPr lang="ru-RU" dirty="0"/>
              <a:t> </a:t>
            </a:r>
            <a:r>
              <a:rPr lang="ru-RU" dirty="0" err="1"/>
              <a:t>зовнішньої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позицій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трафіку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тИЦ</a:t>
            </a:r>
            <a:r>
              <a:rPr lang="ru-RU" dirty="0"/>
              <a:t> і </a:t>
            </a:r>
            <a:r>
              <a:rPr lang="en-US" dirty="0"/>
              <a:t>PR </a:t>
            </a:r>
            <a:r>
              <a:rPr lang="ru-RU" dirty="0"/>
              <a:t>сайту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1152128"/>
          </a:xfrm>
        </p:spPr>
        <p:txBody>
          <a:bodyPr>
            <a:normAutofit/>
          </a:bodyPr>
          <a:lstStyle/>
          <a:p>
            <a:pPr algn="ctr"/>
            <a:endParaRPr lang="ru-RU" sz="3100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10" y="5409295"/>
            <a:ext cx="1279773" cy="91959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331264" cy="4464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uk-UA" sz="5400" dirty="0" smtClean="0"/>
          </a:p>
          <a:p>
            <a:pPr marL="0" indent="0" algn="ctr">
              <a:buNone/>
            </a:pPr>
            <a:r>
              <a:rPr lang="uk-UA" sz="5400" dirty="0" smtClean="0"/>
              <a:t>Кінець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68" y="476672"/>
            <a:ext cx="7543800" cy="972657"/>
          </a:xfrm>
        </p:spPr>
        <p:txBody>
          <a:bodyPr/>
          <a:lstStyle/>
          <a:p>
            <a:pPr algn="ctr"/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Мета </a:t>
            </a:r>
            <a:r>
              <a:rPr kumimoji="0" lang="uk-UA" sz="4200" kern="120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розробки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</a:rPr>
              <a:t> сайту.</a:t>
            </a:r>
            <a:endParaRPr lang="ru-RU" noProof="0" dirty="0">
              <a:solidFill>
                <a:srgbClr val="1BAEB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543801" cy="402336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kumimoji="0" lang="uk-UA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Створення</a:t>
            </a:r>
            <a:r>
              <a:rPr kumimoji="0" lang="ru-RU" sz="3000" kern="1200" noProof="0" dirty="0" smtClean="0">
                <a:solidFill>
                  <a:schemeClr val="tx1"/>
                </a:solidFill>
              </a:rPr>
              <a:t> нового дизайну сайту.</a:t>
            </a:r>
            <a:endParaRPr lang="ru-RU" noProof="0" dirty="0" smtClean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3000" dirty="0" err="1" smtClean="0">
                <a:solidFill>
                  <a:schemeClr val="tx1"/>
                </a:solidFill>
              </a:rPr>
              <a:t>Адаптація</a:t>
            </a:r>
            <a:r>
              <a:rPr lang="ru-RU" sz="3000" dirty="0" smtClean="0">
                <a:solidFill>
                  <a:schemeClr val="tx1"/>
                </a:solidFill>
              </a:rPr>
              <a:t> сайту </a:t>
            </a:r>
            <a:r>
              <a:rPr lang="ru-RU" sz="3000" dirty="0" err="1" smtClean="0">
                <a:solidFill>
                  <a:schemeClr val="tx1"/>
                </a:solidFill>
              </a:rPr>
              <a:t>під</a:t>
            </a:r>
            <a:r>
              <a:rPr lang="ru-RU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err="1" smtClean="0">
                <a:solidFill>
                  <a:schemeClr val="tx1"/>
                </a:solidFill>
              </a:rPr>
              <a:t>мобільні</a:t>
            </a:r>
            <a:r>
              <a:rPr lang="ru-RU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err="1" smtClean="0">
                <a:solidFill>
                  <a:schemeClr val="tx1"/>
                </a:solidFill>
              </a:rPr>
              <a:t>пристрої</a:t>
            </a:r>
            <a:r>
              <a:rPr lang="ru-RU" sz="3000" dirty="0" smtClean="0">
                <a:solidFill>
                  <a:schemeClr val="tx1"/>
                </a:solidFill>
              </a:rPr>
              <a:t>.</a:t>
            </a:r>
            <a:endParaRPr kumimoji="0" lang="ru-RU" sz="3000" kern="1200" noProof="0" dirty="0" smtClean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0" lang="ru-RU" sz="30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Впровадження</a:t>
            </a:r>
            <a:r>
              <a:rPr kumimoji="0" lang="ru-RU" sz="3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нового </a:t>
            </a:r>
            <a:r>
              <a:rPr kumimoji="0" lang="ru-RU" sz="30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функціоналу</a:t>
            </a:r>
            <a:r>
              <a:rPr kumimoji="0" lang="ru-RU" sz="3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ru-RU" sz="30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Збільшеня</a:t>
            </a:r>
            <a:r>
              <a:rPr kumimoji="0" lang="ru-RU" sz="3000" kern="1200" noProof="0" dirty="0" smtClean="0">
                <a:solidFill>
                  <a:schemeClr val="tx1"/>
                </a:solidFill>
              </a:rPr>
              <a:t> продаж.</a:t>
            </a:r>
            <a:endParaRPr lang="ru-RU" noProof="0" dirty="0" smtClean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140750"/>
            <a:ext cx="1483605" cy="106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972657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Мета </a:t>
            </a:r>
            <a:r>
              <a:rPr kumimoji="0" lang="uk-UA" sz="4200" kern="120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розробки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 сайту.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ru-RU" sz="4200" dirty="0" err="1" smtClean="0">
                <a:ln w="6350">
                  <a:noFill/>
                </a:ln>
                <a:solidFill>
                  <a:srgbClr val="1BAEB5"/>
                </a:solidFill>
              </a:rPr>
              <a:t>Старий</a:t>
            </a:r>
            <a:r>
              <a:rPr lang="ru-RU" sz="4200" dirty="0" smtClean="0">
                <a:ln w="6350">
                  <a:noFill/>
                </a:ln>
                <a:solidFill>
                  <a:srgbClr val="1BAEB5"/>
                </a:solidFill>
              </a:rPr>
              <a:t> дизайн.</a:t>
            </a:r>
            <a:endParaRPr lang="ru-RU" noProof="0" dirty="0">
              <a:solidFill>
                <a:srgbClr val="1BAEB5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7704" y="1844824"/>
            <a:ext cx="4833106" cy="42527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140750"/>
            <a:ext cx="1483605" cy="106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972657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Мета </a:t>
            </a:r>
            <a:r>
              <a:rPr kumimoji="0" lang="uk-UA" sz="4200" kern="120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розробки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 сайту.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ru-RU" sz="4200" noProof="0" dirty="0" err="1" smtClean="0">
                <a:ln w="6350">
                  <a:noFill/>
                </a:ln>
                <a:solidFill>
                  <a:srgbClr val="1BAEB5"/>
                </a:solidFill>
              </a:rPr>
              <a:t>Новий</a:t>
            </a:r>
            <a:r>
              <a:rPr lang="ru-RU" sz="4200" dirty="0" smtClean="0">
                <a:ln w="6350">
                  <a:noFill/>
                </a:ln>
                <a:solidFill>
                  <a:srgbClr val="1BAEB5"/>
                </a:solidFill>
              </a:rPr>
              <a:t> дизайн.</a:t>
            </a:r>
            <a:endParaRPr lang="ru-RU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140750"/>
            <a:ext cx="1483605" cy="1066064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29097" y="1844824"/>
            <a:ext cx="6552728" cy="402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9726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err="1" smtClean="0">
                <a:solidFill>
                  <a:srgbClr val="1BAEB5"/>
                </a:solidFill>
              </a:rPr>
              <a:t>Технічн</a:t>
            </a:r>
            <a:r>
              <a:rPr lang="ru-RU" sz="4000" dirty="0" err="1">
                <a:solidFill>
                  <a:srgbClr val="1BAEB5"/>
                </a:solidFill>
              </a:rPr>
              <a:t>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lang="ru-RU" sz="4000" dirty="0" err="1" smtClean="0">
                <a:solidFill>
                  <a:srgbClr val="1BAEB5"/>
                </a:solidFill>
              </a:rPr>
              <a:t>складова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kumimoji="0" lang="ru-RU" sz="40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ru-RU" sz="4200" noProof="0" dirty="0" smtClean="0">
                <a:ln w="6350">
                  <a:noFill/>
                </a:ln>
                <a:solidFill>
                  <a:srgbClr val="1BAEB5"/>
                </a:solidFill>
              </a:rPr>
              <a:t>С</a:t>
            </a:r>
            <a:r>
              <a:rPr lang="en-US" sz="4200" noProof="0" dirty="0" smtClean="0">
                <a:ln w="6350">
                  <a:noFill/>
                </a:ln>
                <a:solidFill>
                  <a:srgbClr val="1BAEB5"/>
                </a:solidFill>
              </a:rPr>
              <a:t>MS Joomla</a:t>
            </a:r>
            <a:r>
              <a:rPr lang="ru-RU" sz="42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140750"/>
            <a:ext cx="1483605" cy="106606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Сайт </a:t>
            </a:r>
            <a:r>
              <a:rPr lang="ru-RU" dirty="0" err="1" smtClean="0"/>
              <a:t>розроблено</a:t>
            </a:r>
            <a:r>
              <a:rPr lang="ru-RU" dirty="0" smtClean="0"/>
              <a:t> на </a:t>
            </a:r>
            <a:r>
              <a:rPr lang="en-US" dirty="0" smtClean="0"/>
              <a:t>CMS Joomla 3.3.4</a:t>
            </a:r>
          </a:p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en-US" dirty="0"/>
              <a:t>CMS </a:t>
            </a:r>
            <a:r>
              <a:rPr lang="en-US" dirty="0" smtClean="0"/>
              <a:t>Joomla</a:t>
            </a:r>
            <a:endParaRPr lang="en-US" dirty="0"/>
          </a:p>
          <a:p>
            <a:r>
              <a:rPr lang="en-US" dirty="0"/>
              <a:t>1. </a:t>
            </a:r>
            <a:r>
              <a:rPr lang="ru-RU" dirty="0" err="1"/>
              <a:t>Безкоштовність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Незаперечну</a:t>
            </a:r>
            <a:r>
              <a:rPr lang="ru-RU" dirty="0"/>
              <a:t> </a:t>
            </a:r>
            <a:r>
              <a:rPr lang="ru-RU" dirty="0" err="1" smtClean="0"/>
              <a:t>перевага</a:t>
            </a:r>
            <a:r>
              <a:rPr lang="ru-RU" dirty="0" smtClean="0"/>
              <a:t>. </a:t>
            </a:r>
            <a:r>
              <a:rPr lang="ru-RU" dirty="0" err="1" smtClean="0"/>
              <a:t>Багатофункціональна</a:t>
            </a:r>
            <a:r>
              <a:rPr lang="ru-RU" dirty="0" smtClean="0"/>
              <a:t> та </a:t>
            </a:r>
            <a:r>
              <a:rPr lang="ru-RU" dirty="0" err="1"/>
              <a:t>безпечна</a:t>
            </a:r>
            <a:r>
              <a:rPr lang="ru-RU" dirty="0"/>
              <a:t> система, </a:t>
            </a:r>
            <a:r>
              <a:rPr lang="ru-RU" dirty="0" err="1" smtClean="0"/>
              <a:t>поширюеться</a:t>
            </a:r>
            <a:r>
              <a:rPr lang="ru-RU" dirty="0" smtClean="0"/>
              <a:t>  абсолютно </a:t>
            </a:r>
            <a:r>
              <a:rPr lang="ru-RU" dirty="0" err="1" smtClean="0"/>
              <a:t>безкоштовно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2. </a:t>
            </a:r>
            <a:r>
              <a:rPr lang="ru-RU" dirty="0" err="1"/>
              <a:t>Безпека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Розробники</a:t>
            </a:r>
            <a:r>
              <a:rPr lang="ru-RU" dirty="0"/>
              <a:t> </a:t>
            </a:r>
            <a:r>
              <a:rPr lang="en-US" dirty="0"/>
              <a:t>Joomla </a:t>
            </a:r>
            <a:r>
              <a:rPr lang="ru-RU" dirty="0"/>
              <a:t>регулярно </a:t>
            </a:r>
            <a:r>
              <a:rPr lang="ru-RU" dirty="0" err="1"/>
              <a:t>випускають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en-US" dirty="0"/>
              <a:t>CMS. </a:t>
            </a:r>
            <a:r>
              <a:rPr lang="ru-RU" dirty="0" err="1"/>
              <a:t>Всі</a:t>
            </a:r>
            <a:r>
              <a:rPr lang="ru-RU" dirty="0"/>
              <a:t> вони </a:t>
            </a:r>
            <a:r>
              <a:rPr lang="ru-RU" dirty="0" err="1"/>
              <a:t>націлені</a:t>
            </a:r>
            <a:r>
              <a:rPr lang="ru-RU" dirty="0"/>
              <a:t> на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недолыкыв</a:t>
            </a:r>
            <a:r>
              <a:rPr lang="ru-RU" dirty="0" smtClean="0"/>
              <a:t>»,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використані</a:t>
            </a:r>
            <a:r>
              <a:rPr lang="ru-RU" dirty="0"/>
              <a:t> для злому. </a:t>
            </a:r>
            <a:r>
              <a:rPr lang="ru-RU" dirty="0" err="1"/>
              <a:t>Додатково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можете </a:t>
            </a:r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ru-RU" dirty="0" err="1" smtClean="0"/>
              <a:t>декілька</a:t>
            </a:r>
            <a:r>
              <a:rPr lang="ru-RU" dirty="0" smtClean="0"/>
              <a:t> </a:t>
            </a:r>
            <a:r>
              <a:rPr lang="ru-RU" dirty="0" err="1" smtClean="0"/>
              <a:t>плагінів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1772816"/>
            <a:ext cx="1339589" cy="998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9726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err="1" smtClean="0">
                <a:solidFill>
                  <a:srgbClr val="1BAEB5"/>
                </a:solidFill>
              </a:rPr>
              <a:t>Технічна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lang="ru-RU" sz="4000" dirty="0" err="1" smtClean="0">
                <a:solidFill>
                  <a:srgbClr val="1BAEB5"/>
                </a:solidFill>
              </a:rPr>
              <a:t>складова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kumimoji="0" lang="ru-RU" sz="40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ru-RU" sz="4200" noProof="0" dirty="0" smtClean="0">
                <a:ln w="6350">
                  <a:noFill/>
                </a:ln>
                <a:solidFill>
                  <a:srgbClr val="1BAEB5"/>
                </a:solidFill>
              </a:rPr>
              <a:t>С</a:t>
            </a:r>
            <a:r>
              <a:rPr lang="en-US" sz="4200" noProof="0" dirty="0" smtClean="0">
                <a:ln w="6350">
                  <a:noFill/>
                </a:ln>
                <a:solidFill>
                  <a:srgbClr val="1BAEB5"/>
                </a:solidFill>
              </a:rPr>
              <a:t>MS Joomla</a:t>
            </a:r>
            <a:r>
              <a:rPr lang="ru-RU" sz="42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140750"/>
            <a:ext cx="1483605" cy="106606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Сайт </a:t>
            </a:r>
            <a:r>
              <a:rPr lang="ru-RU" dirty="0" err="1" smtClean="0"/>
              <a:t>розроблено</a:t>
            </a:r>
            <a:r>
              <a:rPr lang="ru-RU" dirty="0" smtClean="0"/>
              <a:t> на </a:t>
            </a:r>
            <a:r>
              <a:rPr lang="en-US" dirty="0" smtClean="0"/>
              <a:t>CMS Joomla 3.3.4</a:t>
            </a:r>
          </a:p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en-US" dirty="0"/>
              <a:t>CMS </a:t>
            </a:r>
            <a:r>
              <a:rPr lang="en-US" dirty="0" smtClean="0"/>
              <a:t>Joomla:</a:t>
            </a:r>
            <a:endParaRPr lang="en-US" dirty="0"/>
          </a:p>
          <a:p>
            <a:r>
              <a:rPr lang="ru-RU" dirty="0"/>
              <a:t>3. </a:t>
            </a:r>
            <a:r>
              <a:rPr lang="ru-RU" dirty="0" err="1"/>
              <a:t>Широкі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.</a:t>
            </a:r>
          </a:p>
          <a:p>
            <a:r>
              <a:rPr lang="ru-RU" dirty="0" err="1"/>
              <a:t>Розширений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en-US" dirty="0"/>
              <a:t>CMS Joomla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сайти</a:t>
            </a:r>
            <a:r>
              <a:rPr lang="ru-RU" dirty="0"/>
              <a:t> </a:t>
            </a:r>
            <a:r>
              <a:rPr lang="ru-RU" dirty="0" err="1"/>
              <a:t>різного</a:t>
            </a:r>
            <a:r>
              <a:rPr lang="ru-RU" dirty="0"/>
              <a:t> </a:t>
            </a:r>
            <a:r>
              <a:rPr lang="ru-RU" dirty="0" err="1"/>
              <a:t>ступеня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/>
              <a:t>: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smtClean="0"/>
              <a:t>сайт</a:t>
            </a:r>
            <a:r>
              <a:rPr lang="uk-UA" dirty="0" err="1" smtClean="0"/>
              <a:t>ів</a:t>
            </a:r>
            <a:r>
              <a:rPr lang="uk-UA" dirty="0" smtClean="0"/>
              <a:t>-візиток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 smtClean="0"/>
              <a:t>соціальних</a:t>
            </a:r>
            <a:r>
              <a:rPr lang="ru-RU" dirty="0" smtClean="0"/>
              <a:t> мереж. </a:t>
            </a:r>
            <a:r>
              <a:rPr lang="ru-RU" dirty="0"/>
              <a:t>Все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вашої</a:t>
            </a:r>
            <a:r>
              <a:rPr lang="ru-RU" dirty="0"/>
              <a:t> </a:t>
            </a:r>
            <a:r>
              <a:rPr lang="ru-RU" dirty="0" err="1"/>
              <a:t>фантазії</a:t>
            </a:r>
            <a:r>
              <a:rPr lang="ru-RU" dirty="0"/>
              <a:t>.</a:t>
            </a:r>
          </a:p>
          <a:p>
            <a:r>
              <a:rPr lang="ru-RU" dirty="0"/>
              <a:t>4.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розширень</a:t>
            </a:r>
            <a:r>
              <a:rPr lang="ru-RU" dirty="0"/>
              <a:t>.</a:t>
            </a:r>
          </a:p>
          <a:p>
            <a:r>
              <a:rPr lang="ru-RU" dirty="0"/>
              <a:t>Великий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доповнень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розширюють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сайту, </a:t>
            </a:r>
            <a:r>
              <a:rPr lang="ru-RU" dirty="0" err="1"/>
              <a:t>які</a:t>
            </a:r>
            <a:r>
              <a:rPr lang="ru-RU" dirty="0"/>
              <a:t> в свою </a:t>
            </a:r>
            <a:r>
              <a:rPr lang="ru-RU" dirty="0" err="1"/>
              <a:t>чергу</a:t>
            </a:r>
            <a:r>
              <a:rPr lang="ru-RU" dirty="0"/>
              <a:t> </a:t>
            </a:r>
            <a:r>
              <a:rPr lang="ru-RU" dirty="0" err="1"/>
              <a:t>діляться</a:t>
            </a:r>
            <a:r>
              <a:rPr lang="ru-RU" dirty="0"/>
              <a:t> на 3 </a:t>
            </a:r>
            <a:r>
              <a:rPr lang="ru-RU" dirty="0" err="1"/>
              <a:t>види</a:t>
            </a:r>
            <a:r>
              <a:rPr lang="ru-RU" dirty="0"/>
              <a:t>:</a:t>
            </a:r>
          </a:p>
          <a:p>
            <a:r>
              <a:rPr lang="ru-RU" dirty="0" err="1"/>
              <a:t>плагіни</a:t>
            </a:r>
            <a:r>
              <a:rPr lang="ru-RU" dirty="0"/>
              <a:t>,</a:t>
            </a:r>
          </a:p>
          <a:p>
            <a:r>
              <a:rPr lang="ru-RU" dirty="0" err="1"/>
              <a:t>модулі</a:t>
            </a:r>
            <a:r>
              <a:rPr lang="ru-RU" dirty="0"/>
              <a:t>,</a:t>
            </a:r>
          </a:p>
          <a:p>
            <a:r>
              <a:rPr lang="ru-RU" dirty="0" err="1"/>
              <a:t>компоненти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1916832"/>
            <a:ext cx="1296144" cy="966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9726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err="1" smtClean="0">
                <a:solidFill>
                  <a:srgbClr val="1BAEB5"/>
                </a:solidFill>
              </a:rPr>
              <a:t>Технічна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lang="ru-RU" sz="4000" dirty="0" err="1" smtClean="0">
                <a:solidFill>
                  <a:srgbClr val="1BAEB5"/>
                </a:solidFill>
              </a:rPr>
              <a:t>складова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kumimoji="0" lang="ru-RU" sz="40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uk-UA" sz="4200" noProof="0" dirty="0" smtClean="0">
                <a:ln w="6350">
                  <a:noFill/>
                </a:ln>
                <a:solidFill>
                  <a:srgbClr val="1BAEB5"/>
                </a:solidFill>
              </a:rPr>
              <a:t>Шаблон сайту </a:t>
            </a:r>
            <a:r>
              <a:rPr lang="en-US" sz="4200" dirty="0" smtClean="0">
                <a:ln w="6350">
                  <a:noFill/>
                </a:ln>
                <a:solidFill>
                  <a:srgbClr val="1BAEB5"/>
                </a:solidFill>
              </a:rPr>
              <a:t>TZ DEKOR</a:t>
            </a:r>
            <a:r>
              <a:rPr lang="uk-UA" sz="4200" noProof="0" dirty="0" smtClean="0">
                <a:ln w="6350">
                  <a:noFill/>
                </a:ln>
                <a:solidFill>
                  <a:srgbClr val="1BAEB5"/>
                </a:solidFill>
              </a:rPr>
              <a:t> </a:t>
            </a:r>
            <a:r>
              <a:rPr lang="ru-RU" sz="42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375666"/>
            <a:ext cx="1279773" cy="91959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568" y="1111905"/>
            <a:ext cx="8013875" cy="4263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1152128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solidFill>
                  <a:srgbClr val="1BAEB5"/>
                </a:solidFill>
              </a:rPr>
              <a:t>Технічна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lang="ru-RU" sz="4000" dirty="0" err="1" smtClean="0">
                <a:solidFill>
                  <a:srgbClr val="1BAEB5"/>
                </a:solidFill>
              </a:rPr>
              <a:t>складова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kumimoji="0" lang="ru-RU" sz="40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100" noProof="0" dirty="0" smtClean="0">
                <a:ln w="6350">
                  <a:noFill/>
                </a:ln>
                <a:solidFill>
                  <a:srgbClr val="1BAEB5"/>
                </a:solidFill>
              </a:rPr>
              <a:t>K</a:t>
            </a:r>
            <a:r>
              <a:rPr lang="ru-RU" sz="3100" noProof="0" dirty="0" err="1" smtClean="0">
                <a:ln w="6350">
                  <a:noFill/>
                </a:ln>
                <a:solidFill>
                  <a:srgbClr val="1BAEB5"/>
                </a:solidFill>
              </a:rPr>
              <a:t>омпонет</a:t>
            </a:r>
            <a:r>
              <a:rPr lang="ru-RU" sz="3100" noProof="0" dirty="0" smtClean="0">
                <a:ln w="6350">
                  <a:noFill/>
                </a:ln>
                <a:solidFill>
                  <a:srgbClr val="1BAEB5"/>
                </a:solidFill>
              </a:rPr>
              <a:t> Интернет Магазину </a:t>
            </a:r>
            <a:r>
              <a:rPr lang="en-US" sz="3100" noProof="0" dirty="0" err="1" smtClean="0">
                <a:ln w="6350">
                  <a:noFill/>
                </a:ln>
                <a:solidFill>
                  <a:srgbClr val="1BAEB5"/>
                </a:solidFill>
              </a:rPr>
              <a:t>JoomShopping</a:t>
            </a:r>
            <a:r>
              <a:rPr lang="ru-RU" sz="31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sz="3100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375666"/>
            <a:ext cx="1279773" cy="91959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 smtClean="0"/>
              <a:t>Переваги</a:t>
            </a:r>
            <a:r>
              <a:rPr lang="ru-RU" dirty="0" smtClean="0"/>
              <a:t> </a:t>
            </a:r>
            <a:r>
              <a:rPr lang="en-US" dirty="0" err="1">
                <a:ln w="6350">
                  <a:noFill/>
                </a:ln>
                <a:solidFill>
                  <a:schemeClr val="tx1"/>
                </a:solidFill>
              </a:rPr>
              <a:t>JoomShopping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smtClean="0"/>
              <a:t>характеристик.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Зручність</a:t>
            </a:r>
            <a:r>
              <a:rPr lang="ru-RU" dirty="0"/>
              <a:t> в </a:t>
            </a:r>
            <a:r>
              <a:rPr lang="ru-RU" dirty="0" err="1"/>
              <a:t>налаштуванні</a:t>
            </a:r>
            <a:r>
              <a:rPr lang="ru-RU" dirty="0"/>
              <a:t> і </a:t>
            </a:r>
            <a:r>
              <a:rPr lang="ru-RU" dirty="0" err="1"/>
              <a:t>управлінні</a:t>
            </a:r>
            <a:r>
              <a:rPr lang="ru-RU" dirty="0"/>
              <a:t> магазином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Хороша </a:t>
            </a:r>
            <a:r>
              <a:rPr lang="ru-RU" dirty="0" err="1"/>
              <a:t>русифікація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компонента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заголовка і </a:t>
            </a:r>
            <a:r>
              <a:rPr lang="ru-RU" dirty="0" err="1"/>
              <a:t>опису</a:t>
            </a:r>
            <a:r>
              <a:rPr lang="ru-RU" dirty="0"/>
              <a:t> на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мовах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Імпорт</a:t>
            </a:r>
            <a:r>
              <a:rPr lang="ru-RU" dirty="0"/>
              <a:t> і </a:t>
            </a:r>
            <a:r>
              <a:rPr lang="ru-RU" dirty="0" err="1"/>
              <a:t>експорт</a:t>
            </a:r>
            <a:r>
              <a:rPr lang="ru-RU" dirty="0"/>
              <a:t> </a:t>
            </a:r>
            <a:r>
              <a:rPr lang="ru-RU" dirty="0" err="1"/>
              <a:t>сторонніх</a:t>
            </a:r>
            <a:r>
              <a:rPr lang="ru-RU" dirty="0"/>
              <a:t> </a:t>
            </a:r>
            <a:r>
              <a:rPr lang="en-US" dirty="0"/>
              <a:t>CSV-</a:t>
            </a:r>
            <a:r>
              <a:rPr lang="ru-RU" dirty="0" err="1"/>
              <a:t>файлів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спеціальних</a:t>
            </a:r>
            <a:r>
              <a:rPr lang="ru-RU" dirty="0"/>
              <a:t> </a:t>
            </a:r>
            <a:r>
              <a:rPr lang="ru-RU" dirty="0" err="1"/>
              <a:t>стікерів</a:t>
            </a:r>
            <a:r>
              <a:rPr lang="ru-RU" dirty="0"/>
              <a:t> (</a:t>
            </a:r>
            <a:r>
              <a:rPr lang="ru-RU" dirty="0" err="1"/>
              <a:t>Новий</a:t>
            </a:r>
            <a:r>
              <a:rPr lang="ru-RU" dirty="0"/>
              <a:t>, </a:t>
            </a:r>
            <a:r>
              <a:rPr lang="ru-RU" dirty="0" err="1"/>
              <a:t>Розпродаж</a:t>
            </a:r>
            <a:r>
              <a:rPr lang="ru-RU" dirty="0"/>
              <a:t> та </a:t>
            </a:r>
            <a:r>
              <a:rPr lang="ru-RU" dirty="0" err="1"/>
              <a:t>ін</a:t>
            </a:r>
            <a:r>
              <a:rPr lang="ru-RU" dirty="0"/>
              <a:t>.)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Установка мета-</a:t>
            </a:r>
            <a:r>
              <a:rPr lang="ru-RU" dirty="0" err="1"/>
              <a:t>тегів</a:t>
            </a:r>
            <a:r>
              <a:rPr lang="ru-RU" dirty="0"/>
              <a:t> на </a:t>
            </a:r>
            <a:r>
              <a:rPr lang="ru-RU" dirty="0" err="1"/>
              <a:t>товари</a:t>
            </a:r>
            <a:r>
              <a:rPr lang="ru-RU" dirty="0"/>
              <a:t> і не </a:t>
            </a:r>
            <a:r>
              <a:rPr lang="ru-RU" dirty="0" err="1"/>
              <a:t>тільки</a:t>
            </a:r>
            <a:r>
              <a:rPr lang="ru-RU" dirty="0"/>
              <a:t>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190" y="2132856"/>
            <a:ext cx="2496278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err="1" smtClean="0">
                <a:solidFill>
                  <a:srgbClr val="1BAEB5"/>
                </a:solidFill>
              </a:rPr>
              <a:t>Технічна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lang="ru-RU" sz="4000" dirty="0" err="1" smtClean="0">
                <a:solidFill>
                  <a:srgbClr val="1BAEB5"/>
                </a:solidFill>
              </a:rPr>
              <a:t>складова</a:t>
            </a:r>
            <a:r>
              <a:rPr lang="ru-RU" sz="4000" dirty="0" smtClean="0">
                <a:solidFill>
                  <a:srgbClr val="1BAEB5"/>
                </a:solidFill>
              </a:rPr>
              <a:t> </a:t>
            </a:r>
            <a:r>
              <a:rPr kumimoji="0" lang="ru-RU" sz="40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сайту</a:t>
            </a:r>
            <a: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ru-RU" sz="4200" kern="1200" noProof="0" dirty="0" smtClean="0">
                <a:ln w="6350">
                  <a:noFill/>
                </a:ln>
                <a:solidFill>
                  <a:srgbClr val="1BAEB5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200" dirty="0">
                <a:ln w="6350">
                  <a:noFill/>
                </a:ln>
                <a:solidFill>
                  <a:srgbClr val="1BAEB5"/>
                </a:solidFill>
              </a:rPr>
              <a:t>framework B</a:t>
            </a:r>
            <a:r>
              <a:rPr lang="en-US" sz="4200" dirty="0" smtClean="0">
                <a:ln w="6350">
                  <a:noFill/>
                </a:ln>
                <a:solidFill>
                  <a:srgbClr val="1BAEB5"/>
                </a:solidFill>
              </a:rPr>
              <a:t>ootstrap</a:t>
            </a:r>
            <a:r>
              <a:rPr lang="ru-RU" sz="3100" dirty="0" smtClean="0">
                <a:ln w="6350">
                  <a:noFill/>
                </a:ln>
                <a:solidFill>
                  <a:srgbClr val="1BAEB5"/>
                </a:solidFill>
              </a:rPr>
              <a:t>.</a:t>
            </a:r>
            <a:endParaRPr lang="ru-RU" sz="3100" noProof="0" dirty="0">
              <a:solidFill>
                <a:srgbClr val="1BAEB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10" y="5409295"/>
            <a:ext cx="1279773" cy="91959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en-US" dirty="0"/>
              <a:t>Bootstrap: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 smtClean="0"/>
              <a:t>Повний</a:t>
            </a:r>
            <a:r>
              <a:rPr lang="ru-RU" dirty="0" smtClean="0"/>
              <a:t>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компонентів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стилів</a:t>
            </a:r>
            <a:r>
              <a:rPr lang="ru-RU" dirty="0" smtClean="0"/>
              <a:t> і </a:t>
            </a:r>
            <a:r>
              <a:rPr lang="ru-RU" dirty="0" err="1" smtClean="0"/>
              <a:t>анімацій</a:t>
            </a:r>
            <a:r>
              <a:rPr lang="ru-RU" dirty="0" smtClean="0"/>
              <a:t> </a:t>
            </a:r>
            <a:r>
              <a:rPr lang="ru-RU" dirty="0" err="1" smtClean="0"/>
              <a:t>поведінки</a:t>
            </a:r>
            <a:r>
              <a:rPr lang="ru-RU" dirty="0" smtClean="0"/>
              <a:t> для </a:t>
            </a:r>
            <a:r>
              <a:rPr lang="ru-RU" dirty="0" err="1" smtClean="0"/>
              <a:t>елементів</a:t>
            </a:r>
            <a:r>
              <a:rPr lang="ru-RU" dirty="0" smtClean="0"/>
              <a:t> </a:t>
            </a:r>
            <a:r>
              <a:rPr lang="ru-RU" dirty="0" err="1" smtClean="0"/>
              <a:t>інтерфейсу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 smtClean="0"/>
              <a:t>Підтримка</a:t>
            </a:r>
            <a:r>
              <a:rPr lang="ru-RU" dirty="0" smtClean="0"/>
              <a:t> </a:t>
            </a:r>
            <a:r>
              <a:rPr lang="ru-RU" dirty="0" err="1"/>
              <a:t>можливостей</a:t>
            </a:r>
            <a:r>
              <a:rPr lang="ru-RU" dirty="0"/>
              <a:t> </a:t>
            </a:r>
            <a:r>
              <a:rPr lang="en-US" dirty="0"/>
              <a:t>HTML5, CSS3 (</a:t>
            </a:r>
            <a:r>
              <a:rPr lang="ru-RU" dirty="0"/>
              <a:t>але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і в </a:t>
            </a:r>
            <a:r>
              <a:rPr lang="en-US" dirty="0"/>
              <a:t>IE7!)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ідеології</a:t>
            </a:r>
            <a:r>
              <a:rPr lang="ru-RU" dirty="0"/>
              <a:t> 940-піксельної </a:t>
            </a:r>
            <a:r>
              <a:rPr lang="ru-RU" dirty="0" err="1"/>
              <a:t>сітки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ідеології</a:t>
            </a:r>
            <a:r>
              <a:rPr lang="ru-RU" dirty="0"/>
              <a:t> </a:t>
            </a:r>
            <a:r>
              <a:rPr lang="en-US" dirty="0"/>
              <a:t>fluid-grid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Міжплатформенних</a:t>
            </a:r>
            <a:r>
              <a:rPr lang="ru-RU" dirty="0"/>
              <a:t> - </a:t>
            </a:r>
            <a:r>
              <a:rPr lang="ru-RU" dirty="0" err="1"/>
              <a:t>набори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r>
              <a:rPr lang="ru-RU" dirty="0"/>
              <a:t> для </a:t>
            </a:r>
            <a:r>
              <a:rPr lang="ru-RU" dirty="0" err="1"/>
              <a:t>десктопних</a:t>
            </a:r>
            <a:r>
              <a:rPr lang="ru-RU" dirty="0"/>
              <a:t> і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браузерів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кастомізації</a:t>
            </a:r>
            <a:r>
              <a:rPr lang="ru-RU" dirty="0"/>
              <a:t> і </a:t>
            </a:r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власних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додавати</a:t>
            </a:r>
            <a:r>
              <a:rPr lang="ru-RU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ru-RU" dirty="0" err="1"/>
              <a:t>плагіни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060" y="890292"/>
            <a:ext cx="2458616" cy="75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515</Words>
  <Application>Microsoft Office PowerPoint</Application>
  <PresentationFormat>Экран (4:3)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Courier New</vt:lpstr>
      <vt:lpstr>Ретро</vt:lpstr>
      <vt:lpstr>Интернет магазин </vt:lpstr>
      <vt:lpstr>Мета розробки сайту.</vt:lpstr>
      <vt:lpstr>Мета розробки сайту. Старий дизайн.</vt:lpstr>
      <vt:lpstr>Мета розробки сайту. Новий дизайн.</vt:lpstr>
      <vt:lpstr>Технічна складова сайту. СMS Joomla.</vt:lpstr>
      <vt:lpstr>Технічна складова сайту. СMS Joomla.</vt:lpstr>
      <vt:lpstr>Технічна складова сайту. Шаблон сайту TZ DEKOR .</vt:lpstr>
      <vt:lpstr>Технічна складова сайту. Kомпонет Интернет Магазину JoomShopping.</vt:lpstr>
      <vt:lpstr>Технічна складова сайту. framework Bootstrap.</vt:lpstr>
      <vt:lpstr>Засоби просування сайту. SEO.</vt:lpstr>
      <vt:lpstr>Засоби просування сайту. SEO.</vt:lpstr>
      <vt:lpstr>Засоби просування сайту. SEO.</vt:lpstr>
      <vt:lpstr>Засоби просування сайту. Внутрішня оптимізація.</vt:lpstr>
      <vt:lpstr>Засоби просування сайту. Зовнішня оптимізація.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2015-03-28T12:35:00Z</dcterms:created>
  <dcterms:modified xsi:type="dcterms:W3CDTF">2018-03-18T07:26:10Z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  <property fmtid="{D5CDD505-2E9C-101B-9397-08002B2CF9AE}" pid="3" name="KSOProductBuildVer">
    <vt:lpwstr>1049-10.2.0.5820</vt:lpwstr>
  </property>
</Properties>
</file>