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61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9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1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8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2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59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4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38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D0F2-7647-4E73-B8A9-CCC94DB2A4E8}" type="datetimeFigureOut">
              <a:rPr lang="ru-RU" smtClean="0"/>
              <a:t>30.04.2017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0575-3981-4267-A93F-7FBD1F6EF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2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BB7781-A8E3-46BB-89ED-D85501166DAA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6238" y="2060575"/>
            <a:ext cx="3130550" cy="175418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CSS</a:t>
            </a: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/>
            </a:r>
            <a:b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СВОЙСТВА</a:t>
            </a:r>
            <a:b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ТЕКСТА</a:t>
            </a:r>
          </a:p>
        </p:txBody>
      </p:sp>
    </p:spTree>
    <p:extLst>
      <p:ext uri="{BB962C8B-B14F-4D97-AF65-F5344CB8AC3E}">
        <p14:creationId xmlns:p14="http://schemas.microsoft.com/office/powerpoint/2010/main" val="40205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77E6F7-3B2E-4FFF-BD9D-36BC63ABD8F7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250825" y="1052513"/>
            <a:ext cx="8424863" cy="3878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&lt;html&gt;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&lt;head&gt;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&lt;style type='text/</a:t>
            </a:r>
            <a:r>
              <a:rPr lang="en-US" dirty="0" err="1">
                <a:latin typeface="Franklin Gothic Book" pitchFamily="34" charset="0"/>
              </a:rPr>
              <a:t>css</a:t>
            </a:r>
            <a:r>
              <a:rPr lang="en-US" dirty="0">
                <a:latin typeface="Franklin Gothic Book" pitchFamily="34" charset="0"/>
              </a:rPr>
              <a:t>'&gt;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00B050"/>
                </a:solidFill>
                <a:latin typeface="Franklin Gothic Book" pitchFamily="34" charset="0"/>
              </a:rPr>
              <a:t>/* </a:t>
            </a:r>
            <a:r>
              <a:rPr lang="ru-RU" sz="2400" b="1" dirty="0">
                <a:solidFill>
                  <a:srgbClr val="00B050"/>
                </a:solidFill>
                <a:latin typeface="Franklin Gothic Book" pitchFamily="34" charset="0"/>
              </a:rPr>
              <a:t>Если на компьютере пользователя нет шрифта </a:t>
            </a:r>
            <a:r>
              <a:rPr lang="en-US" sz="2400" b="1" dirty="0">
                <a:solidFill>
                  <a:srgbClr val="00B050"/>
                </a:solidFill>
                <a:latin typeface="Franklin Gothic Book" pitchFamily="34" charset="0"/>
              </a:rPr>
              <a:t>Verdana, </a:t>
            </a:r>
            <a:r>
              <a:rPr lang="ru-RU" sz="2400" b="1" dirty="0">
                <a:solidFill>
                  <a:srgbClr val="00B050"/>
                </a:solidFill>
                <a:latin typeface="Franklin Gothic Book" pitchFamily="34" charset="0"/>
              </a:rPr>
              <a:t>то будет использован </a:t>
            </a:r>
            <a:r>
              <a:rPr lang="en-US" sz="2400" b="1" dirty="0">
                <a:solidFill>
                  <a:srgbClr val="00B050"/>
                </a:solidFill>
                <a:latin typeface="Franklin Gothic Book" pitchFamily="34" charset="0"/>
              </a:rPr>
              <a:t>Times New Roman, </a:t>
            </a:r>
            <a:r>
              <a:rPr lang="ru-RU" sz="2400" b="1" dirty="0">
                <a:solidFill>
                  <a:srgbClr val="00B050"/>
                </a:solidFill>
                <a:latin typeface="Franklin Gothic Book" pitchFamily="34" charset="0"/>
              </a:rPr>
              <a:t>если </a:t>
            </a:r>
          </a:p>
          <a:p>
            <a:pPr eaLnBrk="1" hangingPunct="1">
              <a:defRPr/>
            </a:pPr>
            <a:r>
              <a:rPr lang="ru-RU" sz="2400" b="1" dirty="0">
                <a:solidFill>
                  <a:srgbClr val="00B050"/>
                </a:solidFill>
                <a:latin typeface="Franklin Gothic Book" pitchFamily="34" charset="0"/>
              </a:rPr>
              <a:t>на компьютере нет </a:t>
            </a:r>
            <a:r>
              <a:rPr lang="en-US" sz="2400" b="1" dirty="0">
                <a:solidFill>
                  <a:srgbClr val="00B050"/>
                </a:solidFill>
                <a:latin typeface="Franklin Gothic Book" pitchFamily="34" charset="0"/>
              </a:rPr>
              <a:t>Times New Roman, </a:t>
            </a:r>
            <a:r>
              <a:rPr lang="ru-RU" sz="2400" b="1" dirty="0">
                <a:solidFill>
                  <a:srgbClr val="00B050"/>
                </a:solidFill>
                <a:latin typeface="Franklin Gothic Book" pitchFamily="34" charset="0"/>
              </a:rPr>
              <a:t>то будет использован </a:t>
            </a:r>
            <a:r>
              <a:rPr lang="en-US" sz="2400" b="1" dirty="0">
                <a:solidFill>
                  <a:srgbClr val="00B050"/>
                </a:solidFill>
                <a:latin typeface="Franklin Gothic Book" pitchFamily="34" charset="0"/>
              </a:rPr>
              <a:t>Arial */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p {</a:t>
            </a:r>
            <a:r>
              <a:rPr lang="en-US" sz="2400" b="1" dirty="0" err="1">
                <a:latin typeface="Franklin Gothic Book" pitchFamily="34" charset="0"/>
              </a:rPr>
              <a:t>font-family:</a:t>
            </a:r>
            <a:r>
              <a:rPr lang="en-US" sz="2400" b="1" dirty="0" err="1">
                <a:solidFill>
                  <a:srgbClr val="FF0000"/>
                </a:solidFill>
                <a:latin typeface="Franklin Gothic Book" pitchFamily="34" charset="0"/>
              </a:rPr>
              <a:t>Verdana</a:t>
            </a:r>
            <a:r>
              <a:rPr lang="en-US" sz="2400" b="1" dirty="0">
                <a:latin typeface="Franklin Gothic Book" pitchFamily="34" charset="0"/>
              </a:rPr>
              <a:t>,"</a:t>
            </a:r>
            <a:r>
              <a:rPr lang="en-US" sz="2400" b="1" dirty="0">
                <a:solidFill>
                  <a:srgbClr val="FF00FF"/>
                </a:solidFill>
                <a:latin typeface="Franklin Gothic Book" pitchFamily="34" charset="0"/>
              </a:rPr>
              <a:t>Times New </a:t>
            </a:r>
            <a:r>
              <a:rPr lang="en-US" sz="2400" b="1" dirty="0" err="1">
                <a:solidFill>
                  <a:srgbClr val="FF00FF"/>
                </a:solidFill>
                <a:latin typeface="Franklin Gothic Book" pitchFamily="34" charset="0"/>
              </a:rPr>
              <a:t>Roman</a:t>
            </a:r>
            <a:r>
              <a:rPr lang="en-US" sz="2400" b="1" dirty="0" err="1">
                <a:latin typeface="Franklin Gothic Book" pitchFamily="34" charset="0"/>
              </a:rPr>
              <a:t>",</a:t>
            </a:r>
            <a:r>
              <a:rPr lang="en-US" sz="2400" b="1" dirty="0" err="1">
                <a:solidFill>
                  <a:srgbClr val="0070C0"/>
                </a:solidFill>
                <a:latin typeface="Franklin Gothic Book" pitchFamily="34" charset="0"/>
              </a:rPr>
              <a:t>Arial</a:t>
            </a:r>
            <a:r>
              <a:rPr lang="en-US" sz="2400" b="1" dirty="0">
                <a:latin typeface="Franklin Gothic Book" pitchFamily="34" charset="0"/>
              </a:rPr>
              <a:t>;</a:t>
            </a:r>
            <a:r>
              <a:rPr lang="en-US" dirty="0">
                <a:latin typeface="Franklin Gothic Book" pitchFamily="34" charset="0"/>
              </a:rPr>
              <a:t>}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&lt;/style&gt;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&lt;/head&gt;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&lt;p&gt; </a:t>
            </a:r>
            <a:r>
              <a:rPr lang="ru-RU" dirty="0">
                <a:latin typeface="Franklin Gothic Book" pitchFamily="34" charset="0"/>
              </a:rPr>
              <a:t>Данный абзац был оформлен с помощью </a:t>
            </a:r>
            <a:r>
              <a:rPr lang="en-US" dirty="0">
                <a:latin typeface="Franklin Gothic Book" pitchFamily="34" charset="0"/>
              </a:rPr>
              <a:t>CSS.&lt;/p&gt;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&lt;/html&gt;</a:t>
            </a:r>
            <a:endParaRPr lang="en-US" dirty="0" smtClean="0">
              <a:latin typeface="Franklin Gothic Boo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Резервные шрифты</a:t>
            </a:r>
          </a:p>
        </p:txBody>
      </p:sp>
    </p:spTree>
    <p:extLst>
      <p:ext uri="{BB962C8B-B14F-4D97-AF65-F5344CB8AC3E}">
        <p14:creationId xmlns:p14="http://schemas.microsoft.com/office/powerpoint/2010/main" val="33712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B655C-D64D-40B8-A76B-A18839E6CA3D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755650" y="6021388"/>
            <a:ext cx="7488238" cy="64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2400" b="1" dirty="0">
                <a:latin typeface="NSimSun" pitchFamily="49" charset="-122"/>
                <a:ea typeface="NSimSun" pitchFamily="49" charset="-122"/>
              </a:rPr>
              <a:t>p {</a:t>
            </a:r>
            <a:r>
              <a:rPr lang="en-US" sz="2400" b="1" dirty="0" err="1">
                <a:latin typeface="NSimSun" pitchFamily="49" charset="-122"/>
                <a:ea typeface="NSimSun" pitchFamily="49" charset="-122"/>
              </a:rPr>
              <a:t>font-family:Verdana,Arial,</a:t>
            </a:r>
            <a:r>
              <a:rPr lang="en-US" sz="3600" b="1" dirty="0" err="1">
                <a:solidFill>
                  <a:srgbClr val="FF0000"/>
                </a:solidFill>
                <a:latin typeface="NSimSun" pitchFamily="49" charset="-122"/>
                <a:ea typeface="NSimSun" pitchFamily="49" charset="-122"/>
              </a:rPr>
              <a:t>sans-serif</a:t>
            </a:r>
            <a:r>
              <a:rPr lang="en-US" sz="2400" b="1" dirty="0">
                <a:latin typeface="NSimSun" pitchFamily="49" charset="-122"/>
                <a:ea typeface="NSimSun" pitchFamily="49" charset="-122"/>
              </a:rPr>
              <a:t>;}</a:t>
            </a:r>
            <a:endParaRPr lang="ru-RU" sz="2400" b="1" dirty="0" smtClean="0">
              <a:latin typeface="Franklin Gothic Book" pitchFamily="34" charset="0"/>
              <a:ea typeface="NSimSun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Замыкающее семейство шрифтов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450" y="860425"/>
            <a:ext cx="8207375" cy="5140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В качестве замыкающего резервного шрифта часто указывают </a:t>
            </a:r>
            <a:r>
              <a:rPr lang="ru-RU" b="1" dirty="0">
                <a:latin typeface="Microsoft Sans Serif" pitchFamily="34" charset="0"/>
                <a:cs typeface="Microsoft Sans Serif" pitchFamily="34" charset="0"/>
              </a:rPr>
              <a:t>СЕМЕЙСТВО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, к которому принадлежит основной шрифт, чтобы в крайнем случае браузер автоматически выбрал один из шрифтов данного семейства установленных на компьютере пользователя.</a:t>
            </a:r>
          </a:p>
          <a:p>
            <a:pPr algn="ctr" eaLnBrk="1" hangingPunct="1">
              <a:defRPr/>
            </a:pPr>
            <a:r>
              <a:rPr lang="ru-RU" u="sng" dirty="0">
                <a:solidFill>
                  <a:srgbClr val="FF00FF"/>
                </a:solidFill>
                <a:latin typeface="Franklin Gothic Demi Cond" pitchFamily="34" charset="0"/>
                <a:cs typeface="Microsoft Sans Serif" pitchFamily="34" charset="0"/>
              </a:rPr>
              <a:t>В CSS шрифты делятся на следующие "семейства":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dirty="0" err="1">
                <a:solidFill>
                  <a:srgbClr val="FF0000"/>
                </a:solidFill>
                <a:latin typeface="Franklin Gothic Demi Cond" pitchFamily="34" charset="0"/>
                <a:cs typeface="Microsoft Sans Serif" pitchFamily="34" charset="0"/>
              </a:rPr>
              <a:t>Serif</a:t>
            </a:r>
            <a:r>
              <a:rPr lang="ru-RU" dirty="0">
                <a:solidFill>
                  <a:srgbClr val="FF0000"/>
                </a:solidFill>
                <a:latin typeface="Franklin Gothic Demi Cond" pitchFamily="34" charset="0"/>
                <a:cs typeface="Microsoft Sans Serif" pitchFamily="34" charset="0"/>
              </a:rPr>
              <a:t> 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шрифты данного семейства имеют небольшие засечки на концах символов. Примеры шрифтов данного семейства: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Times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New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Roman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Georgia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dirty="0" err="1">
                <a:solidFill>
                  <a:srgbClr val="FF0000"/>
                </a:solidFill>
                <a:latin typeface="Franklin Gothic Demi Cond" pitchFamily="34" charset="0"/>
                <a:cs typeface="Microsoft Sans Serif" pitchFamily="34" charset="0"/>
              </a:rPr>
              <a:t>Sans-Serif</a:t>
            </a:r>
            <a:r>
              <a:rPr lang="ru-RU" dirty="0">
                <a:solidFill>
                  <a:srgbClr val="FF0000"/>
                </a:solidFill>
                <a:latin typeface="Franklin Gothic Demi Cond" pitchFamily="34" charset="0"/>
                <a:cs typeface="Microsoft Sans Serif" pitchFamily="34" charset="0"/>
              </a:rPr>
              <a:t> 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шрифты данного семейства не имеют засечек. Примеры: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Arial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Arial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Black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Trebuchet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 MS,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Verdana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dirty="0" err="1">
                <a:solidFill>
                  <a:srgbClr val="FF0000"/>
                </a:solidFill>
                <a:latin typeface="Franklin Gothic Demi Cond" pitchFamily="34" charset="0"/>
                <a:cs typeface="Microsoft Sans Serif" pitchFamily="34" charset="0"/>
              </a:rPr>
              <a:t>Monospace</a:t>
            </a:r>
            <a:r>
              <a:rPr lang="ru-RU" dirty="0">
                <a:solidFill>
                  <a:srgbClr val="FF0000"/>
                </a:solidFill>
                <a:latin typeface="Franklin Gothic Demi Cond" pitchFamily="34" charset="0"/>
                <a:cs typeface="Microsoft Sans Serif" pitchFamily="34" charset="0"/>
              </a:rPr>
              <a:t> 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все символы шрифтов данного семейства занимают одинаковую ширину. Примеры: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Courier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New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ru-RU" dirty="0" err="1">
                <a:solidFill>
                  <a:srgbClr val="FF0000"/>
                </a:solidFill>
                <a:latin typeface="Franklin Gothic Demi Cond" pitchFamily="34" charset="0"/>
                <a:cs typeface="Microsoft Sans Serif" pitchFamily="34" charset="0"/>
              </a:rPr>
              <a:t>Fantasy</a:t>
            </a:r>
            <a:r>
              <a:rPr lang="ru-RU" dirty="0">
                <a:solidFill>
                  <a:srgbClr val="FF0000"/>
                </a:solidFill>
                <a:latin typeface="Franklin Gothic Demi Cond" pitchFamily="34" charset="0"/>
                <a:cs typeface="Microsoft Sans Serif" pitchFamily="34" charset="0"/>
              </a:rPr>
              <a:t> 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семейство "причудливых" шрифтов использующихся в основном для создания красочных заголовков. Примеры: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Impact</a:t>
            </a:r>
            <a:endParaRPr lang="ru-RU" dirty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ru-RU" dirty="0" err="1">
                <a:solidFill>
                  <a:srgbClr val="FF0000"/>
                </a:solidFill>
                <a:latin typeface="Franklin Gothic Demi Cond" pitchFamily="34" charset="0"/>
                <a:cs typeface="Microsoft Sans Serif" pitchFamily="34" charset="0"/>
              </a:rPr>
              <a:t>Cursive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 семейство шрифтов рукописного начертания. Примеры: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Comic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ru-RU" dirty="0" err="1">
                <a:latin typeface="Microsoft Sans Serif" pitchFamily="34" charset="0"/>
                <a:cs typeface="Microsoft Sans Serif" pitchFamily="34" charset="0"/>
              </a:rPr>
              <a:t>Sans</a:t>
            </a:r>
            <a:r>
              <a:rPr lang="ru-RU" dirty="0">
                <a:latin typeface="Microsoft Sans Serif" pitchFamily="34" charset="0"/>
                <a:cs typeface="Microsoft Sans Serif" pitchFamily="34" charset="0"/>
              </a:rPr>
              <a:t> MS.</a:t>
            </a:r>
          </a:p>
        </p:txBody>
      </p:sp>
    </p:spTree>
    <p:extLst>
      <p:ext uri="{BB962C8B-B14F-4D97-AF65-F5344CB8AC3E}">
        <p14:creationId xmlns:p14="http://schemas.microsoft.com/office/powerpoint/2010/main" val="37101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0E767-C8DF-42AE-9174-A47E00F1FEF1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9388" y="908050"/>
            <a:ext cx="7848600" cy="2247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  <a:cs typeface="Andalus" pitchFamily="18" charset="-78"/>
              </a:rPr>
              <a:t>&lt;html&gt;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  <a:cs typeface="Andalus" pitchFamily="18" charset="-78"/>
              </a:rPr>
              <a:t>&lt;head&gt;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  <a:cs typeface="Andalus" pitchFamily="18" charset="-78"/>
              </a:rPr>
              <a:t>&lt;style type='text/</a:t>
            </a:r>
            <a:r>
              <a:rPr lang="en-US" sz="1400" dirty="0" err="1">
                <a:latin typeface="Lucida Console" pitchFamily="49" charset="0"/>
                <a:cs typeface="Andalus" pitchFamily="18" charset="-78"/>
              </a:rPr>
              <a:t>css</a:t>
            </a:r>
            <a:r>
              <a:rPr lang="en-US" sz="1400" dirty="0">
                <a:latin typeface="Lucida Console" pitchFamily="49" charset="0"/>
                <a:cs typeface="Andalus" pitchFamily="18" charset="-78"/>
              </a:rPr>
              <a:t>'&gt;</a:t>
            </a:r>
          </a:p>
          <a:p>
            <a:pPr eaLnBrk="1" hangingPunct="1">
              <a:defRPr/>
            </a:pPr>
            <a:r>
              <a:rPr lang="en-US" sz="1400" dirty="0" err="1">
                <a:latin typeface="Lucida Console" pitchFamily="49" charset="0"/>
                <a:cs typeface="Andalus" pitchFamily="18" charset="-78"/>
              </a:rPr>
              <a:t>p.italic</a:t>
            </a:r>
            <a:r>
              <a:rPr lang="en-US" sz="1400" dirty="0">
                <a:latin typeface="Lucida Console" pitchFamily="49" charset="0"/>
                <a:cs typeface="Andalus" pitchFamily="18" charset="-78"/>
              </a:rPr>
              <a:t> {</a:t>
            </a: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  <a:cs typeface="Andalus" pitchFamily="18" charset="-78"/>
              </a:rPr>
              <a:t>font-style:italic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  <a:cs typeface="Andalus" pitchFamily="18" charset="-78"/>
              </a:rPr>
              <a:t>;</a:t>
            </a:r>
            <a:r>
              <a:rPr lang="en-US" sz="1400" dirty="0">
                <a:latin typeface="Lucida Console" pitchFamily="49" charset="0"/>
                <a:cs typeface="Andalus" pitchFamily="18" charset="-78"/>
              </a:rPr>
              <a:t>}</a:t>
            </a:r>
          </a:p>
          <a:p>
            <a:pPr eaLnBrk="1" hangingPunct="1">
              <a:defRPr/>
            </a:pPr>
            <a:r>
              <a:rPr lang="en-US" sz="1400" dirty="0" err="1">
                <a:latin typeface="Lucida Console" pitchFamily="49" charset="0"/>
                <a:cs typeface="Andalus" pitchFamily="18" charset="-78"/>
              </a:rPr>
              <a:t>p.bold</a:t>
            </a:r>
            <a:r>
              <a:rPr lang="en-US" sz="1400" dirty="0">
                <a:latin typeface="Lucida Console" pitchFamily="49" charset="0"/>
                <a:cs typeface="Andalus" pitchFamily="18" charset="-78"/>
              </a:rPr>
              <a:t> {</a:t>
            </a: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  <a:cs typeface="Andalus" pitchFamily="18" charset="-78"/>
              </a:rPr>
              <a:t>font-weight:bold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  <a:cs typeface="Andalus" pitchFamily="18" charset="-78"/>
              </a:rPr>
              <a:t>;</a:t>
            </a:r>
            <a:r>
              <a:rPr lang="en-US" sz="1400" dirty="0">
                <a:latin typeface="Lucida Console" pitchFamily="49" charset="0"/>
                <a:cs typeface="Andalus" pitchFamily="18" charset="-78"/>
              </a:rPr>
              <a:t>}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  <a:cs typeface="Andalus" pitchFamily="18" charset="-78"/>
              </a:rPr>
              <a:t>&lt;/style&gt;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  <a:cs typeface="Andalus" pitchFamily="18" charset="-78"/>
              </a:rPr>
              <a:t>&lt;/head&gt;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  <a:cs typeface="Andalus" pitchFamily="18" charset="-78"/>
              </a:rPr>
              <a:t>&lt;p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  <a:cs typeface="Andalus" pitchFamily="18" charset="-78"/>
              </a:rPr>
              <a:t>class='italic'</a:t>
            </a:r>
            <a:r>
              <a:rPr lang="en-US" sz="1400" dirty="0">
                <a:latin typeface="Lucida Console" pitchFamily="49" charset="0"/>
                <a:cs typeface="Andalus" pitchFamily="18" charset="-78"/>
              </a:rPr>
              <a:t>&gt;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Данный абзац написан курсивным шрифтом</a:t>
            </a:r>
            <a:r>
              <a:rPr lang="ru-RU" sz="1400" dirty="0">
                <a:latin typeface="Lucida Console" pitchFamily="49" charset="0"/>
                <a:cs typeface="Andalus" pitchFamily="18" charset="-78"/>
              </a:rPr>
              <a:t>&lt;/</a:t>
            </a:r>
            <a:r>
              <a:rPr lang="en-US" sz="1400" dirty="0">
                <a:latin typeface="Lucida Console" pitchFamily="49" charset="0"/>
                <a:cs typeface="Andalus" pitchFamily="18" charset="-78"/>
              </a:rPr>
              <a:t>p&gt;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  <a:cs typeface="Andalus" pitchFamily="18" charset="-78"/>
              </a:rPr>
              <a:t>&lt;p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  <a:cs typeface="Andalus" pitchFamily="18" charset="-78"/>
              </a:rPr>
              <a:t>class='bold'</a:t>
            </a:r>
            <a:r>
              <a:rPr lang="en-US" sz="1400" dirty="0">
                <a:latin typeface="Lucida Console" pitchFamily="49" charset="0"/>
                <a:cs typeface="Andalus" pitchFamily="18" charset="-78"/>
              </a:rPr>
              <a:t>&gt;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Данный абзац написан жирным шрифтом</a:t>
            </a:r>
            <a:r>
              <a:rPr lang="ru-RU" sz="1400" dirty="0">
                <a:latin typeface="Lucida Console" pitchFamily="49" charset="0"/>
                <a:cs typeface="Andalus" pitchFamily="18" charset="-78"/>
              </a:rPr>
              <a:t>&lt;/</a:t>
            </a:r>
            <a:r>
              <a:rPr lang="en-US" sz="1400" dirty="0">
                <a:latin typeface="Lucida Console" pitchFamily="49" charset="0"/>
                <a:cs typeface="Andalus" pitchFamily="18" charset="-78"/>
              </a:rPr>
              <a:t>p&gt;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  <a:cs typeface="Andalus" pitchFamily="18" charset="-78"/>
              </a:rPr>
              <a:t>&lt;/html&gt;</a:t>
            </a:r>
            <a:endParaRPr lang="ru-RU" sz="1400" dirty="0" smtClean="0">
              <a:latin typeface="Lucida Console" pitchFamily="49" charset="0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Стиль шрифта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68638"/>
            <a:ext cx="3476625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1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A90C4B-34F4-47A1-98E3-ED70DA4FC7C0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213" y="1773238"/>
            <a:ext cx="3130550" cy="9223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ФОН</a:t>
            </a:r>
          </a:p>
        </p:txBody>
      </p:sp>
      <p:sp>
        <p:nvSpPr>
          <p:cNvPr id="38916" name="TextBox 1"/>
          <p:cNvSpPr txBox="1">
            <a:spLocks noChangeArrowheads="1"/>
          </p:cNvSpPr>
          <p:nvPr/>
        </p:nvSpPr>
        <p:spPr bwMode="auto">
          <a:xfrm>
            <a:off x="2843213" y="3141663"/>
            <a:ext cx="446563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ru-RU" sz="2800">
                <a:solidFill>
                  <a:schemeClr val="tx1"/>
                </a:solidFill>
                <a:latin typeface="Palatino Linotype" pitchFamily="18" charset="0"/>
              </a:rPr>
              <a:t>background-attachment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ru-RU" sz="2800">
                <a:solidFill>
                  <a:schemeClr val="tx1"/>
                </a:solidFill>
                <a:latin typeface="Palatino Linotype" pitchFamily="18" charset="0"/>
              </a:rPr>
              <a:t>background-color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ru-RU" sz="2800">
                <a:solidFill>
                  <a:schemeClr val="tx1"/>
                </a:solidFill>
                <a:latin typeface="Palatino Linotype" pitchFamily="18" charset="0"/>
              </a:rPr>
              <a:t>background-image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ru-RU" sz="2800">
                <a:solidFill>
                  <a:schemeClr val="tx1"/>
                </a:solidFill>
                <a:latin typeface="Palatino Linotype" pitchFamily="18" charset="0"/>
              </a:rPr>
              <a:t>background-position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ru-RU" sz="2800">
                <a:solidFill>
                  <a:schemeClr val="tx1"/>
                </a:solidFill>
                <a:latin typeface="Palatino Linotype" pitchFamily="18" charset="0"/>
              </a:rPr>
              <a:t>background-repeat</a:t>
            </a:r>
            <a:endParaRPr lang="ru-RU" altLang="ru-RU" sz="2800">
              <a:solidFill>
                <a:schemeClr val="tx1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AD7189-DE9F-4F20-B5A0-842DFF0166B0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971550" y="981075"/>
            <a:ext cx="6192838" cy="3108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&lt;html&gt;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&lt;head&gt;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&lt;style type='text/</a:t>
            </a:r>
            <a:r>
              <a:rPr lang="en-US" sz="1400" dirty="0" err="1">
                <a:latin typeface="Lucida Console" pitchFamily="49" charset="0"/>
              </a:rPr>
              <a:t>css</a:t>
            </a:r>
            <a:r>
              <a:rPr lang="en-US" sz="1400" dirty="0">
                <a:latin typeface="Lucida Console" pitchFamily="49" charset="0"/>
              </a:rPr>
              <a:t>'&gt;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body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b="1" dirty="0" err="1" smtClean="0">
                <a:solidFill>
                  <a:srgbClr val="FF0000"/>
                </a:solidFill>
                <a:latin typeface="Lucida Console" pitchFamily="49" charset="0"/>
              </a:rPr>
              <a:t>background-color:green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&lt;/style&gt;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&lt;/head&gt;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&lt;body&gt;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&lt;h2 style='</a:t>
            </a:r>
            <a:r>
              <a:rPr lang="en-US" sz="1400" dirty="0" err="1">
                <a:latin typeface="Lucida Console" pitchFamily="49" charset="0"/>
              </a:rPr>
              <a:t>color:white</a:t>
            </a:r>
            <a:r>
              <a:rPr lang="en-US" sz="1400" dirty="0">
                <a:latin typeface="Lucida Console" pitchFamily="49" charset="0"/>
              </a:rPr>
              <a:t>;'&gt;</a:t>
            </a:r>
            <a:r>
              <a:rPr lang="ru-RU" sz="1400" dirty="0">
                <a:latin typeface="Lucida Console" pitchFamily="49" charset="0"/>
              </a:rPr>
              <a:t>С помощью </a:t>
            </a:r>
            <a:r>
              <a:rPr lang="en-US" sz="1400" dirty="0">
                <a:latin typeface="Lucida Console" pitchFamily="49" charset="0"/>
              </a:rPr>
              <a:t>CSS </a:t>
            </a:r>
            <a:r>
              <a:rPr lang="ru-RU" sz="1400" dirty="0">
                <a:latin typeface="Lucida Console" pitchFamily="49" charset="0"/>
              </a:rPr>
              <a:t>мы изменили &lt;</a:t>
            </a:r>
            <a:r>
              <a:rPr lang="en-US" sz="1400" dirty="0" err="1">
                <a:latin typeface="Lucida Console" pitchFamily="49" charset="0"/>
              </a:rPr>
              <a:t>br</a:t>
            </a:r>
            <a:r>
              <a:rPr lang="en-US" sz="1400" dirty="0">
                <a:latin typeface="Lucida Console" pitchFamily="49" charset="0"/>
              </a:rPr>
              <a:t>&gt;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цвет фона данной страницы на зеленый.&lt;/</a:t>
            </a:r>
            <a:r>
              <a:rPr lang="en-US" sz="1400" dirty="0">
                <a:latin typeface="Lucida Console" pitchFamily="49" charset="0"/>
              </a:rPr>
              <a:t>h2&gt;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&lt;/body&gt;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&lt;/html&gt;</a:t>
            </a:r>
            <a:endParaRPr lang="ru-RU" sz="14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Цвет фона  -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  <a:cs typeface="+mn-cs"/>
              </a:rPr>
              <a:t>background-color</a:t>
            </a:r>
            <a:endParaRPr lang="ru-R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  <a:cs typeface="+mn-cs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365625"/>
            <a:ext cx="4838700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авая круглая скобка 2"/>
          <p:cNvSpPr/>
          <p:nvPr/>
        </p:nvSpPr>
        <p:spPr>
          <a:xfrm flipH="1">
            <a:off x="900113" y="3068638"/>
            <a:ext cx="142875" cy="647700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Правая круглая скобка 8"/>
          <p:cNvSpPr/>
          <p:nvPr/>
        </p:nvSpPr>
        <p:spPr>
          <a:xfrm flipH="1">
            <a:off x="904875" y="1773238"/>
            <a:ext cx="142875" cy="647700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авая круглая скобка 9"/>
          <p:cNvSpPr/>
          <p:nvPr/>
        </p:nvSpPr>
        <p:spPr>
          <a:xfrm flipH="1">
            <a:off x="766763" y="1557338"/>
            <a:ext cx="276225" cy="1079500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0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C3132-2AE7-4BFB-ABE8-318BD14B3107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241300" y="1125538"/>
            <a:ext cx="7488238" cy="2892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&lt;html&gt;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&lt;head&gt;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&lt;style type='text/</a:t>
            </a:r>
            <a:r>
              <a:rPr lang="en-US" sz="1400" dirty="0" err="1">
                <a:latin typeface="Lucida Console" pitchFamily="49" charset="0"/>
              </a:rPr>
              <a:t>css</a:t>
            </a:r>
            <a:r>
              <a:rPr lang="en-US" sz="1400" dirty="0">
                <a:latin typeface="Lucida Console" pitchFamily="49" charset="0"/>
              </a:rPr>
              <a:t>'&gt;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body 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 err="1">
                <a:latin typeface="Lucida Console" pitchFamily="49" charset="0"/>
              </a:rPr>
              <a:t>background-image:url</a:t>
            </a:r>
            <a:r>
              <a:rPr lang="en-US" sz="1400" dirty="0">
                <a:latin typeface="Lucida Console" pitchFamily="49" charset="0"/>
              </a:rPr>
              <a:t>('http://www.wisdomweb.ru/editor/spider2.gif');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&lt;/style&gt;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&lt;/head&gt;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&lt;body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endParaRPr lang="ru-RU" sz="1400" dirty="0" smtClean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400" dirty="0" smtClean="0">
                <a:solidFill>
                  <a:srgbClr val="00B050"/>
                </a:solidFill>
                <a:latin typeface="Lucida Console" pitchFamily="49" charset="0"/>
              </a:rPr>
              <a:t>&lt;!– </a:t>
            </a:r>
            <a:r>
              <a:rPr lang="ru-RU" sz="1400" dirty="0" smtClean="0">
                <a:solidFill>
                  <a:srgbClr val="00B050"/>
                </a:solidFill>
                <a:latin typeface="Lucida Console" pitchFamily="49" charset="0"/>
              </a:rPr>
              <a:t>ничего не написали на странице -</a:t>
            </a:r>
            <a:r>
              <a:rPr lang="en-US" sz="1400" dirty="0" smtClean="0">
                <a:solidFill>
                  <a:srgbClr val="00B050"/>
                </a:solidFill>
                <a:latin typeface="Lucida Console" pitchFamily="49" charset="0"/>
              </a:rPr>
              <a:t>-&gt;</a:t>
            </a:r>
            <a:endParaRPr lang="en-US" sz="1400" dirty="0">
              <a:solidFill>
                <a:srgbClr val="00B050"/>
              </a:solidFill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&lt;/body&gt;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&lt;/html&gt;</a:t>
            </a:r>
            <a:endParaRPr lang="ru-RU" sz="14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-88900"/>
            <a:ext cx="8280400" cy="12017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Изображение в качестве фона </a:t>
            </a:r>
            <a:b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- </a:t>
            </a:r>
            <a:r>
              <a:rPr lang="ru-RU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background-image</a:t>
            </a:r>
            <a:endParaRPr lang="ru-RU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" name="Правая круглая скобка 5"/>
          <p:cNvSpPr/>
          <p:nvPr/>
        </p:nvSpPr>
        <p:spPr>
          <a:xfrm flipH="1">
            <a:off x="34925" y="1924050"/>
            <a:ext cx="277813" cy="641350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571750"/>
            <a:ext cx="23336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7" name="TextBox 1"/>
          <p:cNvSpPr txBox="1">
            <a:spLocks noChangeArrowheads="1"/>
          </p:cNvSpPr>
          <p:nvPr/>
        </p:nvSpPr>
        <p:spPr bwMode="auto">
          <a:xfrm>
            <a:off x="611188" y="4216400"/>
            <a:ext cx="7848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chemeClr val="tx1"/>
                </a:solidFill>
                <a:latin typeface="Palatino Linotype" pitchFamily="18" charset="0"/>
              </a:rPr>
              <a:t>CSS свойства </a:t>
            </a:r>
            <a:r>
              <a:rPr lang="ru-RU" altLang="ru-RU" sz="1800" b="1" dirty="0" err="1">
                <a:solidFill>
                  <a:schemeClr val="tx1"/>
                </a:solidFill>
                <a:latin typeface="Palatino Linotype" pitchFamily="18" charset="0"/>
              </a:rPr>
              <a:t>background-repeat</a:t>
            </a:r>
            <a:r>
              <a:rPr lang="ru-RU" altLang="ru-RU" sz="1800" dirty="0">
                <a:solidFill>
                  <a:schemeClr val="tx1"/>
                </a:solidFill>
                <a:latin typeface="Palatino Linotype" pitchFamily="18" charset="0"/>
              </a:rPr>
              <a:t> позволяет определить как должно повторяться фоновое изображение при вставке: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 err="1">
                <a:solidFill>
                  <a:srgbClr val="FF0000"/>
                </a:solidFill>
                <a:latin typeface="Lucida Console" pitchFamily="49" charset="0"/>
              </a:rPr>
              <a:t>background-repeat:repeat-x</a:t>
            </a:r>
            <a:r>
              <a:rPr lang="ru-RU" altLang="ru-RU" sz="16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ru-RU" altLang="ru-RU" sz="1800" dirty="0">
                <a:solidFill>
                  <a:schemeClr val="tx1"/>
                </a:solidFill>
                <a:latin typeface="Palatino Linotype" pitchFamily="18" charset="0"/>
              </a:rPr>
              <a:t>- изображение будет повторятся только по горизонтали;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 err="1">
                <a:solidFill>
                  <a:srgbClr val="FF0000"/>
                </a:solidFill>
                <a:latin typeface="Lucida Console" pitchFamily="49" charset="0"/>
              </a:rPr>
              <a:t>background-repeat:repeat-y</a:t>
            </a:r>
            <a:r>
              <a:rPr lang="ru-RU" altLang="ru-RU" sz="16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ru-RU" altLang="ru-RU" sz="1800" dirty="0">
                <a:solidFill>
                  <a:schemeClr val="tx1"/>
                </a:solidFill>
                <a:latin typeface="Palatino Linotype" pitchFamily="18" charset="0"/>
              </a:rPr>
              <a:t>- изображение будет повторятся только по вертикали;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 err="1">
                <a:solidFill>
                  <a:srgbClr val="FF0000"/>
                </a:solidFill>
                <a:latin typeface="Lucida Console" pitchFamily="49" charset="0"/>
              </a:rPr>
              <a:t>background-repeat:no-repeat</a:t>
            </a:r>
            <a:r>
              <a:rPr lang="ru-RU" altLang="ru-RU" sz="16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ru-RU" altLang="ru-RU" sz="1800" dirty="0">
                <a:solidFill>
                  <a:schemeClr val="tx1"/>
                </a:solidFill>
                <a:latin typeface="Palatino Linotype" pitchFamily="18" charset="0"/>
              </a:rPr>
              <a:t>- изображение не будет повторятся.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chemeClr val="tx1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C6D13-600D-45AC-B535-5B10C82236C9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9388" y="877888"/>
            <a:ext cx="7632700" cy="1384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body 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 err="1">
                <a:latin typeface="Lucida Console" pitchFamily="49" charset="0"/>
              </a:rPr>
              <a:t>background-image:url</a:t>
            </a:r>
            <a:r>
              <a:rPr lang="en-US" sz="1400" dirty="0">
                <a:latin typeface="Lucida Console" pitchFamily="49" charset="0"/>
              </a:rPr>
              <a:t>('http://www.wisdomweb.ru/editor/spider2.gif');</a:t>
            </a:r>
          </a:p>
          <a:p>
            <a:pPr eaLnBrk="1" hangingPunct="1">
              <a:defRPr/>
            </a:pPr>
            <a:r>
              <a:rPr lang="en-US" sz="1400" dirty="0" err="1">
                <a:latin typeface="Lucida Console" pitchFamily="49" charset="0"/>
              </a:rPr>
              <a:t>background-repeat:no-repeat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background-position</a:t>
            </a:r>
            <a:r>
              <a:rPr lang="en-US" sz="1400" dirty="0">
                <a:latin typeface="Lucida Console" pitchFamily="49" charset="0"/>
              </a:rPr>
              <a:t>:40px 60px;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  <a:endParaRPr lang="ru-RU" sz="14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675687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background-position</a:t>
            </a:r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и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background-attachment</a:t>
            </a: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179512" y="2348880"/>
            <a:ext cx="2736304" cy="367326"/>
          </a:xfrm>
          <a:prstGeom prst="wedgeRoundRectCallout">
            <a:avLst>
              <a:gd name="adj1" fmla="val 35772"/>
              <a:gd name="adj2" fmla="val -15849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ПО ГОРИЗОНТАЛИ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3059832" y="2348880"/>
            <a:ext cx="2736304" cy="367326"/>
          </a:xfrm>
          <a:prstGeom prst="wedgeRoundRectCallout">
            <a:avLst>
              <a:gd name="adj1" fmla="val -51522"/>
              <a:gd name="adj2" fmla="val -14833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ПО ВЕРТИКАЛИ</a:t>
            </a:r>
          </a:p>
        </p:txBody>
      </p:sp>
      <p:pic>
        <p:nvPicPr>
          <p:cNvPr id="419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744663"/>
            <a:ext cx="1209675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79388" y="3357563"/>
            <a:ext cx="8208962" cy="22764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ru-RU" sz="1400" dirty="0">
                <a:solidFill>
                  <a:srgbClr val="00B050"/>
                </a:solidFill>
                <a:latin typeface="Lucida Console" pitchFamily="49" charset="0"/>
              </a:rPr>
              <a:t>/* Фоновая картинка </a:t>
            </a:r>
            <a:r>
              <a:rPr lang="ru-RU" sz="1400" b="1" u="sng" dirty="0">
                <a:solidFill>
                  <a:srgbClr val="002060"/>
                </a:solidFill>
                <a:latin typeface="Lucida Console" pitchFamily="49" charset="0"/>
              </a:rPr>
              <a:t>будет оставаться на одном месте даже при прокрутке</a:t>
            </a:r>
            <a:r>
              <a:rPr lang="ru-RU" sz="1400" b="1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ru-RU" sz="1400" dirty="0">
                <a:solidFill>
                  <a:srgbClr val="00B050"/>
                </a:solidFill>
                <a:latin typeface="Lucida Console" pitchFamily="49" charset="0"/>
              </a:rPr>
              <a:t>страницы */</a:t>
            </a:r>
          </a:p>
          <a:p>
            <a:pPr eaLnBrk="1" hangingPunct="1">
              <a:defRPr/>
            </a:pPr>
            <a:r>
              <a:rPr lang="ru-RU" sz="1400" dirty="0" err="1">
                <a:latin typeface="Lucida Console" pitchFamily="49" charset="0"/>
              </a:rPr>
              <a:t>body</a:t>
            </a:r>
            <a:r>
              <a:rPr lang="ru-RU" sz="1400" dirty="0">
                <a:latin typeface="Lucida Console" pitchFamily="49" charset="0"/>
              </a:rPr>
              <a:t> 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{</a:t>
            </a:r>
          </a:p>
          <a:p>
            <a:pPr eaLnBrk="1" hangingPunct="1">
              <a:defRPr/>
            </a:pPr>
            <a:r>
              <a:rPr lang="ru-RU" sz="1400" dirty="0" err="1">
                <a:latin typeface="Lucida Console" pitchFamily="49" charset="0"/>
              </a:rPr>
              <a:t>background-image:url</a:t>
            </a:r>
            <a:r>
              <a:rPr lang="ru-RU" sz="1400" dirty="0">
                <a:latin typeface="Lucida Console" pitchFamily="49" charset="0"/>
              </a:rPr>
              <a:t>('http://www.wisdomweb.ru/editor/spider2.gif');</a:t>
            </a:r>
          </a:p>
          <a:p>
            <a:pPr eaLnBrk="1" hangingPunct="1">
              <a:defRPr/>
            </a:pPr>
            <a:r>
              <a:rPr lang="ru-RU" sz="1400" dirty="0" err="1">
                <a:latin typeface="Lucida Console" pitchFamily="49" charset="0"/>
              </a:rPr>
              <a:t>background-repeat:no-repeat</a:t>
            </a:r>
            <a:r>
              <a:rPr lang="ru-RU" sz="1400" dirty="0"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ru-RU" sz="1600" b="1" dirty="0" err="1">
                <a:solidFill>
                  <a:srgbClr val="FF0000"/>
                </a:solidFill>
                <a:latin typeface="Lucida Console" pitchFamily="49" charset="0"/>
              </a:rPr>
              <a:t>background-attachment:fixed</a:t>
            </a:r>
            <a:r>
              <a:rPr lang="ru-RU" sz="1600" b="1" dirty="0" smtClean="0">
                <a:solidFill>
                  <a:srgbClr val="FF0000"/>
                </a:solidFill>
                <a:latin typeface="Lucida Console" pitchFamily="49" charset="0"/>
              </a:rPr>
              <a:t>; /*по умолчанию </a:t>
            </a:r>
            <a:r>
              <a:rPr lang="en-US" sz="1600" b="1" dirty="0" smtClean="0">
                <a:solidFill>
                  <a:srgbClr val="FF0000"/>
                </a:solidFill>
                <a:latin typeface="Lucida Console" pitchFamily="49" charset="0"/>
              </a:rPr>
              <a:t>scroll</a:t>
            </a:r>
            <a:r>
              <a:rPr lang="ru-RU" sz="1600" b="1" dirty="0" smtClean="0">
                <a:solidFill>
                  <a:srgbClr val="FF0000"/>
                </a:solidFill>
                <a:latin typeface="Lucida Console" pitchFamily="49" charset="0"/>
              </a:rPr>
              <a:t>*/</a:t>
            </a:r>
            <a:endParaRPr lang="ru-RU" sz="16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ru-RU" sz="1400" dirty="0" err="1">
                <a:latin typeface="Lucida Console" pitchFamily="49" charset="0"/>
              </a:rPr>
              <a:t>background-position:</a:t>
            </a:r>
            <a:r>
              <a:rPr lang="ru-RU" sz="1400" b="1" dirty="0" err="1">
                <a:latin typeface="Lucida Console" pitchFamily="49" charset="0"/>
              </a:rPr>
              <a:t>right</a:t>
            </a:r>
            <a:r>
              <a:rPr lang="ru-RU" sz="1400" b="1" dirty="0">
                <a:latin typeface="Lucida Console" pitchFamily="49" charset="0"/>
              </a:rPr>
              <a:t> </a:t>
            </a:r>
            <a:r>
              <a:rPr lang="ru-RU" sz="1400" b="1" dirty="0" err="1">
                <a:latin typeface="Lucida Console" pitchFamily="49" charset="0"/>
              </a:rPr>
              <a:t>top</a:t>
            </a:r>
            <a:r>
              <a:rPr lang="ru-RU" sz="1400" dirty="0" smtClean="0">
                <a:latin typeface="Lucida Console" pitchFamily="49" charset="0"/>
              </a:rPr>
              <a:t>;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ru-RU" sz="1400" dirty="0" smtClean="0">
                <a:latin typeface="Lucida Console" pitchFamily="49" charset="0"/>
              </a:rPr>
              <a:t>/*Прижато в элементе ВПРАВО и ВВЕРХ*/</a:t>
            </a:r>
            <a:endParaRPr lang="ru-RU" sz="1400" dirty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}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en-US" sz="1400" dirty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}</a:t>
            </a:r>
            <a:endParaRPr lang="ru-RU" sz="14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C7B188-2D3F-4408-B118-50BA1A21CEEF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79388" y="877888"/>
            <a:ext cx="7632700" cy="4984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</a:t>
            </a:r>
            <a:r>
              <a:rPr lang="ru-RU" sz="1400" dirty="0" err="1">
                <a:latin typeface="Lucida Console" pitchFamily="49" charset="0"/>
              </a:rPr>
              <a:t>html</a:t>
            </a:r>
            <a:r>
              <a:rPr lang="ru-RU" sz="1400" dirty="0">
                <a:latin typeface="Lucida Console" pitchFamily="49" charset="0"/>
              </a:rPr>
              <a:t>&gt;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</a:t>
            </a:r>
            <a:r>
              <a:rPr lang="ru-RU" sz="1400" dirty="0" err="1">
                <a:latin typeface="Lucida Console" pitchFamily="49" charset="0"/>
              </a:rPr>
              <a:t>head</a:t>
            </a:r>
            <a:r>
              <a:rPr lang="ru-RU" sz="1400" dirty="0">
                <a:latin typeface="Lucida Console" pitchFamily="49" charset="0"/>
              </a:rPr>
              <a:t>&gt;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</a:t>
            </a:r>
            <a:r>
              <a:rPr lang="ru-RU" sz="1400" dirty="0" err="1">
                <a:latin typeface="Lucida Console" pitchFamily="49" charset="0"/>
              </a:rPr>
              <a:t>style</a:t>
            </a:r>
            <a:r>
              <a:rPr lang="ru-RU" sz="1400" dirty="0">
                <a:latin typeface="Lucida Console" pitchFamily="49" charset="0"/>
              </a:rPr>
              <a:t> </a:t>
            </a:r>
            <a:r>
              <a:rPr lang="ru-RU" sz="1400" dirty="0" err="1">
                <a:latin typeface="Lucida Console" pitchFamily="49" charset="0"/>
              </a:rPr>
              <a:t>type</a:t>
            </a:r>
            <a:r>
              <a:rPr lang="ru-RU" sz="1400" dirty="0">
                <a:latin typeface="Lucida Console" pitchFamily="49" charset="0"/>
              </a:rPr>
              <a:t>='</a:t>
            </a:r>
            <a:r>
              <a:rPr lang="ru-RU" sz="1400" dirty="0" err="1">
                <a:latin typeface="Lucida Console" pitchFamily="49" charset="0"/>
              </a:rPr>
              <a:t>text</a:t>
            </a:r>
            <a:r>
              <a:rPr lang="ru-RU" sz="1400" dirty="0">
                <a:latin typeface="Lucida Console" pitchFamily="49" charset="0"/>
              </a:rPr>
              <a:t>/</a:t>
            </a:r>
            <a:r>
              <a:rPr lang="ru-RU" sz="1400" dirty="0" err="1">
                <a:latin typeface="Lucida Console" pitchFamily="49" charset="0"/>
              </a:rPr>
              <a:t>css</a:t>
            </a:r>
            <a:r>
              <a:rPr lang="ru-RU" sz="1400" dirty="0">
                <a:latin typeface="Lucida Console" pitchFamily="49" charset="0"/>
              </a:rPr>
              <a:t>'&gt; </a:t>
            </a:r>
          </a:p>
          <a:p>
            <a:pPr eaLnBrk="1" hangingPunct="1">
              <a:defRPr/>
            </a:pPr>
            <a:r>
              <a:rPr lang="ru-RU" sz="1400" dirty="0">
                <a:solidFill>
                  <a:srgbClr val="0070C0"/>
                </a:solidFill>
                <a:latin typeface="Lucida Console" pitchFamily="49" charset="0"/>
              </a:rPr>
              <a:t>/* Фоновое изображение будет размещено в правом верхнем углу </a:t>
            </a:r>
          </a:p>
          <a:p>
            <a:pPr eaLnBrk="1" hangingPunct="1">
              <a:defRPr/>
            </a:pPr>
            <a:r>
              <a:rPr lang="ru-RU" sz="1400" b="1" dirty="0">
                <a:solidFill>
                  <a:srgbClr val="0070C0"/>
                </a:solidFill>
                <a:latin typeface="Lucida Console" pitchFamily="49" charset="0"/>
              </a:rPr>
              <a:t>(в предыдущем примере нам приходилось </a:t>
            </a:r>
          </a:p>
          <a:p>
            <a:pPr eaLnBrk="1" hangingPunct="1">
              <a:defRPr/>
            </a:pPr>
            <a:r>
              <a:rPr lang="ru-RU" sz="1400" b="1" dirty="0">
                <a:solidFill>
                  <a:srgbClr val="0070C0"/>
                </a:solidFill>
                <a:latin typeface="Lucida Console" pitchFamily="49" charset="0"/>
              </a:rPr>
              <a:t>использовать 4 </a:t>
            </a:r>
            <a:r>
              <a:rPr lang="ru-RU" sz="1400" b="1" dirty="0" smtClean="0">
                <a:solidFill>
                  <a:srgbClr val="0070C0"/>
                </a:solidFill>
                <a:latin typeface="Lucida Console" pitchFamily="49" charset="0"/>
              </a:rPr>
              <a:t>(!) различных </a:t>
            </a:r>
            <a:r>
              <a:rPr lang="ru-RU" sz="1400" b="1" dirty="0">
                <a:solidFill>
                  <a:srgbClr val="0070C0"/>
                </a:solidFill>
                <a:latin typeface="Lucida Console" pitchFamily="49" charset="0"/>
              </a:rPr>
              <a:t>свойства для того, </a:t>
            </a:r>
          </a:p>
          <a:p>
            <a:pPr eaLnBrk="1" hangingPunct="1">
              <a:defRPr/>
            </a:pPr>
            <a:r>
              <a:rPr lang="ru-RU" sz="1400" b="1" dirty="0">
                <a:solidFill>
                  <a:srgbClr val="0070C0"/>
                </a:solidFill>
                <a:latin typeface="Lucida Console" pitchFamily="49" charset="0"/>
              </a:rPr>
              <a:t>чтобы добиться того же.)</a:t>
            </a:r>
            <a:r>
              <a:rPr lang="ru-RU" sz="1400" dirty="0">
                <a:solidFill>
                  <a:srgbClr val="0070C0"/>
                </a:solidFill>
                <a:latin typeface="Lucida Console" pitchFamily="49" charset="0"/>
              </a:rPr>
              <a:t> */</a:t>
            </a:r>
          </a:p>
          <a:p>
            <a:pPr eaLnBrk="1" hangingPunct="1">
              <a:defRPr/>
            </a:pPr>
            <a:r>
              <a:rPr lang="ru-RU" sz="1400" b="1" dirty="0" err="1">
                <a:solidFill>
                  <a:srgbClr val="C00000"/>
                </a:solidFill>
                <a:latin typeface="Lucida Console" pitchFamily="49" charset="0"/>
              </a:rPr>
              <a:t>body</a:t>
            </a:r>
            <a:r>
              <a:rPr lang="ru-RU" sz="1400" b="1" dirty="0">
                <a:solidFill>
                  <a:srgbClr val="C00000"/>
                </a:solidFill>
                <a:latin typeface="Lucida Console" pitchFamily="49" charset="0"/>
              </a:rPr>
              <a:t> </a:t>
            </a:r>
          </a:p>
          <a:p>
            <a:pPr eaLnBrk="1" hangingPunct="1">
              <a:defRPr/>
            </a:pPr>
            <a:r>
              <a:rPr lang="ru-RU" sz="1400" b="1" dirty="0">
                <a:solidFill>
                  <a:srgbClr val="C00000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defRPr/>
            </a:pPr>
            <a:r>
              <a:rPr lang="ru-RU" sz="1400" b="1" dirty="0" err="1">
                <a:solidFill>
                  <a:srgbClr val="C00000"/>
                </a:solidFill>
                <a:latin typeface="Lucida Console" pitchFamily="49" charset="0"/>
              </a:rPr>
              <a:t>background:url</a:t>
            </a:r>
            <a:r>
              <a:rPr lang="ru-RU" sz="1400" b="1" dirty="0">
                <a:solidFill>
                  <a:srgbClr val="C00000"/>
                </a:solidFill>
                <a:latin typeface="Lucida Console" pitchFamily="49" charset="0"/>
              </a:rPr>
              <a:t>('http://www.wisdomweb.ru/editor/spider2.gif') </a:t>
            </a:r>
            <a:endParaRPr lang="ru-RU" sz="1400" b="1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ru-RU" sz="1400" b="1" dirty="0">
                <a:solidFill>
                  <a:srgbClr val="C00000"/>
                </a:solidFill>
                <a:latin typeface="Lucida Console" pitchFamily="49" charset="0"/>
              </a:rPr>
              <a:t>	</a:t>
            </a:r>
            <a:r>
              <a:rPr lang="ru-RU" sz="1400" b="1" dirty="0" smtClean="0">
                <a:solidFill>
                  <a:srgbClr val="C00000"/>
                </a:solidFill>
                <a:latin typeface="Lucida Console" pitchFamily="49" charset="0"/>
              </a:rPr>
              <a:t>	</a:t>
            </a:r>
            <a:r>
              <a:rPr lang="ru-RU" sz="2400" b="1" dirty="0" err="1" smtClean="0">
                <a:solidFill>
                  <a:srgbClr val="FF0000"/>
                </a:solidFill>
                <a:latin typeface="Lucida Console" pitchFamily="49" charset="0"/>
              </a:rPr>
              <a:t>no-repeat</a:t>
            </a:r>
            <a:r>
              <a:rPr lang="ru-RU" sz="2400" b="1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latin typeface="Lucida Console" pitchFamily="49" charset="0"/>
              </a:rPr>
              <a:t>fixed</a:t>
            </a:r>
            <a:r>
              <a:rPr lang="ru-RU" sz="24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latin typeface="Lucida Console" pitchFamily="49" charset="0"/>
              </a:rPr>
              <a:t>right</a:t>
            </a:r>
            <a:r>
              <a:rPr lang="ru-RU" sz="24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latin typeface="Lucida Console" pitchFamily="49" charset="0"/>
              </a:rPr>
              <a:t>top</a:t>
            </a:r>
            <a:r>
              <a:rPr lang="ru-RU" sz="1400" b="1" dirty="0">
                <a:solidFill>
                  <a:srgbClr val="C00000"/>
                </a:solidFill>
                <a:latin typeface="Lucida Console" pitchFamily="49" charset="0"/>
              </a:rPr>
              <a:t>;</a:t>
            </a:r>
          </a:p>
          <a:p>
            <a:pPr eaLnBrk="1" hangingPunct="1">
              <a:defRPr/>
            </a:pPr>
            <a:r>
              <a:rPr lang="ru-RU" sz="1400" b="1" dirty="0">
                <a:solidFill>
                  <a:srgbClr val="C00000"/>
                </a:solidFill>
                <a:latin typeface="Lucida Console" pitchFamily="49" charset="0"/>
              </a:rPr>
              <a:t>}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&lt;/</a:t>
            </a:r>
            <a:r>
              <a:rPr lang="ru-RU" sz="1400" dirty="0" err="1">
                <a:latin typeface="Lucida Console" pitchFamily="49" charset="0"/>
              </a:rPr>
              <a:t>style</a:t>
            </a:r>
            <a:r>
              <a:rPr lang="ru-RU" sz="1400" dirty="0">
                <a:latin typeface="Lucida Console" pitchFamily="49" charset="0"/>
              </a:rPr>
              <a:t>&gt;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&lt;/</a:t>
            </a:r>
            <a:r>
              <a:rPr lang="ru-RU" sz="1400" dirty="0" err="1">
                <a:latin typeface="Lucida Console" pitchFamily="49" charset="0"/>
              </a:rPr>
              <a:t>head</a:t>
            </a:r>
            <a:r>
              <a:rPr lang="ru-RU" sz="1400" dirty="0">
                <a:latin typeface="Lucida Console" pitchFamily="49" charset="0"/>
              </a:rPr>
              <a:t>&gt;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</a:t>
            </a:r>
            <a:r>
              <a:rPr lang="ru-RU" sz="1400" dirty="0" err="1">
                <a:latin typeface="Lucida Console" pitchFamily="49" charset="0"/>
              </a:rPr>
              <a:t>body</a:t>
            </a:r>
            <a:r>
              <a:rPr lang="ru-RU" sz="1400" dirty="0">
                <a:latin typeface="Lucida Console" pitchFamily="49" charset="0"/>
              </a:rPr>
              <a:t>&gt;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&lt;p&gt; Попробуйте прокрутить страницу. &lt;/p&gt;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</a:t>
            </a:r>
            <a:r>
              <a:rPr lang="ru-RU" sz="1400" dirty="0" err="1">
                <a:latin typeface="Lucida Console" pitchFamily="49" charset="0"/>
              </a:rPr>
              <a:t>br</a:t>
            </a:r>
            <a:r>
              <a:rPr lang="ru-RU" sz="1400" dirty="0">
                <a:latin typeface="Lucida Console" pitchFamily="49" charset="0"/>
              </a:rPr>
              <a:t> </a:t>
            </a:r>
            <a:r>
              <a:rPr lang="ru-RU" sz="1400" dirty="0" smtClean="0">
                <a:latin typeface="Lucida Console" pitchFamily="49" charset="0"/>
              </a:rPr>
              <a:t>/&gt;</a:t>
            </a:r>
          </a:p>
          <a:p>
            <a:pPr eaLnBrk="1" hangingPunct="1">
              <a:defRPr/>
            </a:pPr>
            <a:r>
              <a:rPr lang="ru-RU" sz="1400" dirty="0" smtClean="0">
                <a:latin typeface="Lucida Console" pitchFamily="49" charset="0"/>
              </a:rPr>
              <a:t>… …</a:t>
            </a:r>
            <a:endParaRPr lang="ru-RU" sz="1400" dirty="0"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</a:t>
            </a:r>
            <a:r>
              <a:rPr lang="ru-RU" sz="1400" dirty="0" err="1">
                <a:latin typeface="Lucida Console" pitchFamily="49" charset="0"/>
              </a:rPr>
              <a:t>br</a:t>
            </a:r>
            <a:r>
              <a:rPr lang="ru-RU" sz="1400" dirty="0">
                <a:latin typeface="Lucida Console" pitchFamily="49" charset="0"/>
              </a:rPr>
              <a:t> /&gt;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… …</a:t>
            </a:r>
          </a:p>
          <a:p>
            <a:pPr eaLnBrk="1" hangingPunct="1">
              <a:defRPr/>
            </a:pPr>
            <a:r>
              <a:rPr lang="ru-RU" sz="1400" dirty="0" smtClean="0">
                <a:latin typeface="Lucida Console" pitchFamily="49" charset="0"/>
              </a:rPr>
              <a:t>&lt;/</a:t>
            </a:r>
            <a:r>
              <a:rPr lang="ru-RU" sz="1400" dirty="0" err="1">
                <a:latin typeface="Lucida Console" pitchFamily="49" charset="0"/>
              </a:rPr>
              <a:t>body</a:t>
            </a:r>
            <a:r>
              <a:rPr lang="ru-RU" sz="1400" dirty="0">
                <a:latin typeface="Lucida Console" pitchFamily="49" charset="0"/>
              </a:rPr>
              <a:t>&gt;</a:t>
            </a:r>
          </a:p>
          <a:p>
            <a:pPr eaLnBrk="1" hangingPunct="1">
              <a:defRPr/>
            </a:pPr>
            <a:r>
              <a:rPr lang="ru-RU" sz="1400" dirty="0">
                <a:latin typeface="Lucida Console" pitchFamily="49" charset="0"/>
              </a:rPr>
              <a:t>&lt;/</a:t>
            </a:r>
            <a:r>
              <a:rPr lang="ru-RU" sz="1400" dirty="0" err="1">
                <a:latin typeface="Lucida Console" pitchFamily="49" charset="0"/>
              </a:rPr>
              <a:t>html</a:t>
            </a:r>
            <a:r>
              <a:rPr lang="ru-RU" sz="1400" dirty="0">
                <a:latin typeface="Lucida Console" pitchFamily="49" charset="0"/>
              </a:rPr>
              <a:t>&gt;</a:t>
            </a:r>
            <a:endParaRPr lang="ru-RU" sz="14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Краткая форма записи</a:t>
            </a: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933825"/>
            <a:ext cx="2879725" cy="225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1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0A1FA5-49A0-400C-B05F-DD60FD8BFF65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427163" y="877888"/>
            <a:ext cx="6240462" cy="307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algn="ctr" eaLnBrk="1" hangingPunct="1">
              <a:defRPr/>
            </a:pPr>
            <a:r>
              <a:rPr lang="ru-RU" sz="1400" dirty="0" smtClean="0">
                <a:latin typeface="Lucida Console" pitchFamily="49" charset="0"/>
              </a:rPr>
              <a:t>Справочная информация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825" y="188913"/>
            <a:ext cx="8675688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Список всех свойств оформления фона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1233488"/>
            <a:ext cx="6240462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0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E7524-817C-475D-A391-107ECD67CEEF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4265613" y="585788"/>
            <a:ext cx="4843462" cy="6156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&lt;html&gt;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&lt;head&gt;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&lt;style type='text/</a:t>
            </a:r>
            <a:r>
              <a:rPr lang="en-US" sz="1400" dirty="0" err="1">
                <a:latin typeface="Lucida Console" pitchFamily="49" charset="0"/>
              </a:rPr>
              <a:t>css</a:t>
            </a:r>
            <a:r>
              <a:rPr lang="en-US" sz="1400" dirty="0">
                <a:latin typeface="Lucida Console" pitchFamily="49" charset="0"/>
              </a:rPr>
              <a:t>'&gt;</a:t>
            </a:r>
          </a:p>
          <a:p>
            <a:pPr lvl="1" eaLnBrk="1" hangingPunct="1">
              <a:defRPr/>
            </a:pP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a:link 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</a:rPr>
              <a:t>text-decoration:none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</a:rPr>
              <a:t>color:green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  <a:r>
              <a:rPr lang="ru-RU" sz="1400" b="1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}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a:visited 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</a:rPr>
              <a:t>text-decoration:none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</a:rPr>
              <a:t>color:green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;}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a:hover 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</a:rPr>
              <a:t>text-decoration:underline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lvl="1" eaLnBrk="1" hangingPunct="1">
              <a:defRPr/>
            </a:pP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</a:rPr>
              <a:t>color:red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font-size:1.1em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;}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a:active 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</a:rPr>
              <a:t>text-decoration:none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lvl="1" eaLnBrk="1" hangingPunct="1">
              <a:defRPr/>
            </a:pPr>
            <a:r>
              <a:rPr lang="en-US" sz="1400" b="1" dirty="0" err="1">
                <a:solidFill>
                  <a:srgbClr val="FF0000"/>
                </a:solidFill>
                <a:latin typeface="Lucida Console" pitchFamily="49" charset="0"/>
              </a:rPr>
              <a:t>color:red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lvl="1" eaLnBrk="1" hangingPunct="1">
              <a:defRPr/>
            </a:pP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font-size:1.1em</a:t>
            </a:r>
            <a:r>
              <a:rPr lang="en-US" sz="1400" b="1" dirty="0" smtClean="0">
                <a:solidFill>
                  <a:srgbClr val="FF0000"/>
                </a:solidFill>
                <a:latin typeface="Lucida Console" pitchFamily="49" charset="0"/>
              </a:rPr>
              <a:t>;}</a:t>
            </a:r>
            <a:endParaRPr lang="en-US" sz="14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&lt;/style&gt;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&lt;/head&gt;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&lt;body&gt;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&lt;a </a:t>
            </a:r>
            <a:r>
              <a:rPr lang="en-US" sz="1400" dirty="0" err="1">
                <a:latin typeface="Lucida Console" pitchFamily="49" charset="0"/>
              </a:rPr>
              <a:t>href</a:t>
            </a:r>
            <a:r>
              <a:rPr lang="en-US" sz="1400" dirty="0">
                <a:latin typeface="Lucida Console" pitchFamily="49" charset="0"/>
              </a:rPr>
              <a:t>='http://www.wisdomweb.ru'&gt; </a:t>
            </a:r>
            <a:r>
              <a:rPr lang="ru-RU" sz="1400" dirty="0" smtClean="0">
                <a:latin typeface="Lucida Console" pitchFamily="49" charset="0"/>
              </a:rPr>
              <a:t>		</a:t>
            </a:r>
            <a:r>
              <a:rPr lang="en-US" sz="1400" dirty="0" smtClean="0">
                <a:latin typeface="Lucida Console" pitchFamily="49" charset="0"/>
              </a:rPr>
              <a:t>wisdomweb.ru </a:t>
            </a:r>
            <a:r>
              <a:rPr lang="en-US" sz="1400" dirty="0">
                <a:latin typeface="Lucida Console" pitchFamily="49" charset="0"/>
              </a:rPr>
              <a:t>&lt;/a&gt;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&lt;p&gt; </a:t>
            </a:r>
            <a:r>
              <a:rPr lang="ru-RU" sz="1400" dirty="0">
                <a:latin typeface="Lucida Console" pitchFamily="49" charset="0"/>
              </a:rPr>
              <a:t>Попробуйте навести курсор мыши на </a:t>
            </a:r>
            <a:r>
              <a:rPr lang="ru-RU" sz="1400" dirty="0" smtClean="0">
                <a:latin typeface="Lucida Console" pitchFamily="49" charset="0"/>
              </a:rPr>
              <a:t>		ссылку </a:t>
            </a:r>
            <a:r>
              <a:rPr lang="ru-RU" sz="1400" dirty="0">
                <a:latin typeface="Lucida Console" pitchFamily="49" charset="0"/>
              </a:rPr>
              <a:t>выше. &lt;/</a:t>
            </a:r>
            <a:r>
              <a:rPr lang="en-US" sz="1400" dirty="0">
                <a:latin typeface="Lucida Console" pitchFamily="49" charset="0"/>
              </a:rPr>
              <a:t>p&gt;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&lt;/body&gt;</a:t>
            </a:r>
          </a:p>
          <a:p>
            <a:pPr eaLnBrk="1" hangingPunct="1">
              <a:defRPr/>
            </a:pPr>
            <a:r>
              <a:rPr lang="en-US" sz="1400" dirty="0">
                <a:latin typeface="Lucida Console" pitchFamily="49" charset="0"/>
              </a:rPr>
              <a:t>&lt;/html&gt;</a:t>
            </a:r>
            <a:endParaRPr lang="en-US" sz="14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0"/>
            <a:ext cx="8280400" cy="64611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Оформление ссылок</a:t>
            </a:r>
          </a:p>
        </p:txBody>
      </p:sp>
      <p:sp>
        <p:nvSpPr>
          <p:cNvPr id="45061" name="TextBox 1"/>
          <p:cNvSpPr txBox="1">
            <a:spLocks noChangeArrowheads="1"/>
          </p:cNvSpPr>
          <p:nvPr/>
        </p:nvSpPr>
        <p:spPr bwMode="auto">
          <a:xfrm>
            <a:off x="107950" y="835025"/>
            <a:ext cx="39592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ru-RU" altLang="ru-RU" sz="1600">
                <a:solidFill>
                  <a:schemeClr val="tx1"/>
                </a:solidFill>
                <a:latin typeface="Arial Narrow" pitchFamily="34" charset="0"/>
              </a:rPr>
              <a:t>Ссылки могут находится в четырех различных состояниях и каждое из этих состояний может быть отдельно оформлено с помощью специальных </a:t>
            </a:r>
            <a:r>
              <a:rPr lang="ru-RU" altLang="ru-RU" sz="1600" b="1">
                <a:solidFill>
                  <a:schemeClr val="tx1"/>
                </a:solidFill>
                <a:latin typeface="Arial Narrow" pitchFamily="34" charset="0"/>
              </a:rPr>
              <a:t>псевдо-классов</a:t>
            </a:r>
            <a:r>
              <a:rPr lang="ru-RU" altLang="ru-RU" sz="160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ru-RU" altLang="ru-RU" sz="1600">
                <a:solidFill>
                  <a:schemeClr val="tx1"/>
                </a:solidFill>
                <a:latin typeface="Arial Narrow" pitchFamily="34" charset="0"/>
              </a:rPr>
              <a:t>Псевдо-класс должен добавляться к селектору элемента, отделяясь от него двоеточием (:).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ru-RU" altLang="ru-RU" sz="1600">
                <a:solidFill>
                  <a:schemeClr val="tx1"/>
                </a:solidFill>
                <a:latin typeface="Arial Narrow" pitchFamily="34" charset="0"/>
              </a:rPr>
              <a:t>Оформление для псевдо-классов должно задаваться ТОЧНО в перечисленном ниже порядке: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ru-RU" altLang="ru-RU" sz="1600" b="1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a:link</a:t>
            </a:r>
            <a:r>
              <a:rPr lang="ru-RU" altLang="ru-RU" sz="1600">
                <a:solidFill>
                  <a:schemeClr val="tx1"/>
                </a:solidFill>
                <a:latin typeface="Arial Narrow" pitchFamily="34" charset="0"/>
              </a:rPr>
              <a:t> - определяет оформление обычной не посещенной ссылки.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ru-RU" altLang="ru-RU" sz="1600" b="1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a:visited</a:t>
            </a:r>
            <a:r>
              <a:rPr lang="ru-RU" altLang="ru-RU" sz="1600">
                <a:solidFill>
                  <a:schemeClr val="tx1"/>
                </a:solidFill>
                <a:latin typeface="Arial Narrow" pitchFamily="34" charset="0"/>
              </a:rPr>
              <a:t> - определяет оформление посещенной пользователем ссылки.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ru-RU" altLang="ru-RU" sz="1600" b="1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а:hover</a:t>
            </a:r>
            <a:r>
              <a:rPr lang="ru-RU" altLang="ru-RU" sz="1600">
                <a:solidFill>
                  <a:schemeClr val="tx1"/>
                </a:solidFill>
                <a:latin typeface="Arial Narrow" pitchFamily="34" charset="0"/>
              </a:rPr>
              <a:t> - определяет оформление ссылки, на которую наведен курсор мыши.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ru-RU" altLang="ru-RU" sz="1600" b="1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a:active</a:t>
            </a:r>
            <a:r>
              <a:rPr lang="ru-RU" altLang="ru-RU" sz="1600">
                <a:solidFill>
                  <a:schemeClr val="tx1"/>
                </a:solidFill>
                <a:latin typeface="Arial Narrow" pitchFamily="34" charset="0"/>
              </a:rPr>
              <a:t> - определяет оформление ссылки, на которую щелкнули мышкой.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492500" y="1412875"/>
            <a:ext cx="1295400" cy="2212975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132138" y="2205038"/>
            <a:ext cx="1727200" cy="230346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3814763" y="2997200"/>
            <a:ext cx="971550" cy="192563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814763" y="3959225"/>
            <a:ext cx="973137" cy="156210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B05527-4F79-4327-B933-0606F1A91943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Цвет текста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835025"/>
            <a:ext cx="4824413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835025"/>
            <a:ext cx="1285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1331913" y="1844675"/>
            <a:ext cx="3384550" cy="3603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1331640" y="3429000"/>
            <a:ext cx="4032448" cy="864096"/>
          </a:xfrm>
          <a:prstGeom prst="wedgeRoundRectCallout">
            <a:avLst>
              <a:gd name="adj1" fmla="val -15280"/>
              <a:gd name="adj2" fmla="val -19881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На практике применяется </a:t>
            </a:r>
            <a:br>
              <a:rPr lang="ru-RU" dirty="0"/>
            </a:br>
            <a:r>
              <a:rPr lang="ru-RU" dirty="0"/>
              <a:t>чаще всего</a:t>
            </a:r>
          </a:p>
        </p:txBody>
      </p:sp>
    </p:spTree>
    <p:extLst>
      <p:ext uri="{BB962C8B-B14F-4D97-AF65-F5344CB8AC3E}">
        <p14:creationId xmlns:p14="http://schemas.microsoft.com/office/powerpoint/2010/main" val="41936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C2615A-1EB6-4F74-B989-390CB10D4F85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323850" y="981075"/>
            <a:ext cx="8496300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</a:t>
            </a:r>
            <a:r>
              <a:rPr lang="ru-RU" sz="1200" dirty="0" err="1">
                <a:latin typeface="Franklin Gothic Book" pitchFamily="34" charset="0"/>
              </a:rPr>
              <a:t>html</a:t>
            </a:r>
            <a:r>
              <a:rPr lang="ru-RU" sz="1200" dirty="0">
                <a:latin typeface="Franklin Gothic Book" pitchFamily="34" charset="0"/>
              </a:rPr>
              <a:t>&gt;</a:t>
            </a: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</a:t>
            </a:r>
            <a:r>
              <a:rPr lang="ru-RU" sz="1200" dirty="0" err="1">
                <a:latin typeface="Franklin Gothic Book" pitchFamily="34" charset="0"/>
              </a:rPr>
              <a:t>head</a:t>
            </a:r>
            <a:r>
              <a:rPr lang="ru-RU" sz="1200" dirty="0">
                <a:latin typeface="Franklin Gothic Book" pitchFamily="34" charset="0"/>
              </a:rPr>
              <a:t>&gt;</a:t>
            </a: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</a:t>
            </a:r>
            <a:r>
              <a:rPr lang="ru-RU" sz="1200" dirty="0" err="1">
                <a:latin typeface="Franklin Gothic Book" pitchFamily="34" charset="0"/>
              </a:rPr>
              <a:t>style</a:t>
            </a:r>
            <a:r>
              <a:rPr lang="ru-RU" sz="1200" dirty="0">
                <a:latin typeface="Franklin Gothic Book" pitchFamily="34" charset="0"/>
              </a:rPr>
              <a:t> </a:t>
            </a:r>
            <a:r>
              <a:rPr lang="ru-RU" sz="1200" dirty="0" err="1">
                <a:latin typeface="Franklin Gothic Book" pitchFamily="34" charset="0"/>
              </a:rPr>
              <a:t>type</a:t>
            </a:r>
            <a:r>
              <a:rPr lang="ru-RU" sz="1200" dirty="0">
                <a:latin typeface="Franklin Gothic Book" pitchFamily="34" charset="0"/>
              </a:rPr>
              <a:t>='</a:t>
            </a:r>
            <a:r>
              <a:rPr lang="ru-RU" sz="1200" dirty="0" err="1">
                <a:latin typeface="Franklin Gothic Book" pitchFamily="34" charset="0"/>
              </a:rPr>
              <a:t>text</a:t>
            </a:r>
            <a:r>
              <a:rPr lang="ru-RU" sz="1200" dirty="0">
                <a:latin typeface="Franklin Gothic Book" pitchFamily="34" charset="0"/>
              </a:rPr>
              <a:t>/</a:t>
            </a:r>
            <a:r>
              <a:rPr lang="ru-RU" sz="1200" dirty="0" err="1">
                <a:latin typeface="Franklin Gothic Book" pitchFamily="34" charset="0"/>
              </a:rPr>
              <a:t>css</a:t>
            </a:r>
            <a:r>
              <a:rPr lang="ru-RU" sz="1200" dirty="0">
                <a:latin typeface="Franklin Gothic Book" pitchFamily="34" charset="0"/>
              </a:rPr>
              <a:t>'&gt;</a:t>
            </a:r>
          </a:p>
          <a:p>
            <a:pPr eaLnBrk="1" hangingPunct="1">
              <a:defRPr/>
            </a:pPr>
            <a:r>
              <a:rPr lang="ru-RU" sz="1600" b="1" dirty="0">
                <a:solidFill>
                  <a:srgbClr val="FF00FF"/>
                </a:solidFill>
                <a:latin typeface="Franklin Gothic Book" pitchFamily="34" charset="0"/>
              </a:rPr>
              <a:t>p.ta1</a:t>
            </a:r>
            <a:r>
              <a:rPr lang="ru-RU" sz="1200" dirty="0" smtClean="0">
                <a:latin typeface="Franklin Gothic Book" pitchFamily="34" charset="0"/>
              </a:rPr>
              <a:t> {</a:t>
            </a:r>
            <a:endParaRPr lang="ru-RU" sz="1200" dirty="0">
              <a:latin typeface="Franklin Gothic Book" pitchFamily="34" charset="0"/>
            </a:endParaRPr>
          </a:p>
          <a:p>
            <a:pPr eaLnBrk="1" hangingPunct="1">
              <a:defRPr/>
            </a:pPr>
            <a:r>
              <a:rPr lang="ru-RU" sz="1600" b="1" dirty="0" err="1">
                <a:solidFill>
                  <a:srgbClr val="FF0000"/>
                </a:solidFill>
                <a:latin typeface="Franklin Gothic Book" pitchFamily="34" charset="0"/>
              </a:rPr>
              <a:t>text-align:center</a:t>
            </a:r>
            <a:r>
              <a:rPr lang="ru-RU" sz="1600" b="1" dirty="0" smtClean="0">
                <a:solidFill>
                  <a:srgbClr val="FF0000"/>
                </a:solidFill>
                <a:latin typeface="Franklin Gothic Book" pitchFamily="34" charset="0"/>
              </a:rPr>
              <a:t>;</a:t>
            </a:r>
            <a:r>
              <a:rPr lang="ru-RU" sz="1200" dirty="0" smtClean="0">
                <a:latin typeface="Franklin Gothic Book" pitchFamily="34" charset="0"/>
              </a:rPr>
              <a:t> }</a:t>
            </a:r>
            <a:endParaRPr lang="ru-RU" sz="1200" dirty="0">
              <a:latin typeface="Franklin Gothic Book" pitchFamily="34" charset="0"/>
            </a:endParaRPr>
          </a:p>
          <a:p>
            <a:pPr eaLnBrk="1" hangingPunct="1">
              <a:defRPr/>
            </a:pPr>
            <a:r>
              <a:rPr lang="ru-RU" sz="1600" b="1" dirty="0">
                <a:solidFill>
                  <a:srgbClr val="FF00FF"/>
                </a:solidFill>
                <a:latin typeface="Franklin Gothic Book" pitchFamily="34" charset="0"/>
              </a:rPr>
              <a:t>p.ta2</a:t>
            </a:r>
            <a:r>
              <a:rPr lang="ru-RU" sz="1200" dirty="0">
                <a:latin typeface="Franklin Gothic Book" pitchFamily="34" charset="0"/>
              </a:rPr>
              <a:t> </a:t>
            </a:r>
            <a:r>
              <a:rPr lang="ru-RU" sz="1200" dirty="0" smtClean="0">
                <a:latin typeface="Franklin Gothic Book" pitchFamily="34" charset="0"/>
              </a:rPr>
              <a:t> {</a:t>
            </a:r>
            <a:endParaRPr lang="ru-RU" sz="1200" dirty="0">
              <a:latin typeface="Franklin Gothic Book" pitchFamily="34" charset="0"/>
            </a:endParaRPr>
          </a:p>
          <a:p>
            <a:pPr eaLnBrk="1" hangingPunct="1">
              <a:defRPr/>
            </a:pPr>
            <a:r>
              <a:rPr lang="ru-RU" sz="1600" b="1" dirty="0" err="1">
                <a:solidFill>
                  <a:srgbClr val="FF0000"/>
                </a:solidFill>
                <a:latin typeface="Franklin Gothic Book" pitchFamily="34" charset="0"/>
              </a:rPr>
              <a:t>text-align:left</a:t>
            </a:r>
            <a:r>
              <a:rPr lang="ru-RU" sz="1600" b="1" dirty="0">
                <a:solidFill>
                  <a:srgbClr val="FF0000"/>
                </a:solidFill>
                <a:latin typeface="Franklin Gothic Book" pitchFamily="34" charset="0"/>
              </a:rPr>
              <a:t>;</a:t>
            </a:r>
            <a:r>
              <a:rPr lang="ru-RU" sz="1200" dirty="0" smtClean="0">
                <a:latin typeface="Franklin Gothic Book" pitchFamily="34" charset="0"/>
              </a:rPr>
              <a:t>  }</a:t>
            </a:r>
            <a:endParaRPr lang="ru-RU" sz="1200" dirty="0">
              <a:latin typeface="Franklin Gothic Book" pitchFamily="34" charset="0"/>
            </a:endParaRPr>
          </a:p>
          <a:p>
            <a:pPr eaLnBrk="1" hangingPunct="1">
              <a:defRPr/>
            </a:pPr>
            <a:r>
              <a:rPr lang="ru-RU" sz="1600" b="1" dirty="0">
                <a:solidFill>
                  <a:srgbClr val="FF00FF"/>
                </a:solidFill>
                <a:latin typeface="Franklin Gothic Book" pitchFamily="34" charset="0"/>
              </a:rPr>
              <a:t>p.ta3</a:t>
            </a:r>
            <a:r>
              <a:rPr lang="ru-RU" sz="1200" dirty="0">
                <a:latin typeface="Franklin Gothic Book" pitchFamily="34" charset="0"/>
              </a:rPr>
              <a:t> </a:t>
            </a:r>
            <a:r>
              <a:rPr lang="ru-RU" sz="1200" dirty="0" smtClean="0">
                <a:latin typeface="Franklin Gothic Book" pitchFamily="34" charset="0"/>
              </a:rPr>
              <a:t> {</a:t>
            </a:r>
            <a:endParaRPr lang="ru-RU" sz="1200" dirty="0">
              <a:latin typeface="Franklin Gothic Book" pitchFamily="34" charset="0"/>
            </a:endParaRPr>
          </a:p>
          <a:p>
            <a:pPr eaLnBrk="1" hangingPunct="1">
              <a:defRPr/>
            </a:pPr>
            <a:r>
              <a:rPr lang="ru-RU" sz="1600" b="1" dirty="0" err="1">
                <a:solidFill>
                  <a:srgbClr val="FF0000"/>
                </a:solidFill>
                <a:latin typeface="Franklin Gothic Book" pitchFamily="34" charset="0"/>
              </a:rPr>
              <a:t>text-align:right</a:t>
            </a:r>
            <a:r>
              <a:rPr lang="ru-RU" sz="1600" b="1" dirty="0">
                <a:solidFill>
                  <a:srgbClr val="FF0000"/>
                </a:solidFill>
                <a:latin typeface="Franklin Gothic Book" pitchFamily="34" charset="0"/>
              </a:rPr>
              <a:t>;</a:t>
            </a:r>
            <a:r>
              <a:rPr lang="ru-RU" sz="1200" dirty="0" smtClean="0">
                <a:latin typeface="Franklin Gothic Book" pitchFamily="34" charset="0"/>
              </a:rPr>
              <a:t>  }</a:t>
            </a:r>
            <a:endParaRPr lang="ru-RU" sz="1200" dirty="0">
              <a:latin typeface="Franklin Gothic Book" pitchFamily="34" charset="0"/>
            </a:endParaRPr>
          </a:p>
          <a:p>
            <a:pPr eaLnBrk="1" hangingPunct="1">
              <a:defRPr/>
            </a:pPr>
            <a:r>
              <a:rPr lang="ru-RU" sz="1600" b="1" dirty="0">
                <a:solidFill>
                  <a:srgbClr val="FF00FF"/>
                </a:solidFill>
                <a:latin typeface="Franklin Gothic Book" pitchFamily="34" charset="0"/>
              </a:rPr>
              <a:t>p.ta4</a:t>
            </a:r>
            <a:r>
              <a:rPr lang="ru-RU" sz="1200" dirty="0" smtClean="0">
                <a:latin typeface="Franklin Gothic Book" pitchFamily="34" charset="0"/>
              </a:rPr>
              <a:t> {</a:t>
            </a:r>
            <a:endParaRPr lang="ru-RU" sz="1200" dirty="0">
              <a:latin typeface="Franklin Gothic Book" pitchFamily="34" charset="0"/>
            </a:endParaRPr>
          </a:p>
          <a:p>
            <a:pPr eaLnBrk="1" hangingPunct="1">
              <a:defRPr/>
            </a:pPr>
            <a:r>
              <a:rPr lang="ru-RU" sz="1600" b="1" dirty="0" err="1">
                <a:solidFill>
                  <a:srgbClr val="FF0000"/>
                </a:solidFill>
                <a:latin typeface="Franklin Gothic Book" pitchFamily="34" charset="0"/>
              </a:rPr>
              <a:t>text-align:justify</a:t>
            </a:r>
            <a:r>
              <a:rPr lang="ru-RU" sz="1600" b="1" dirty="0">
                <a:solidFill>
                  <a:srgbClr val="FF0000"/>
                </a:solidFill>
                <a:latin typeface="Franklin Gothic Book" pitchFamily="34" charset="0"/>
              </a:rPr>
              <a:t>; </a:t>
            </a:r>
            <a:r>
              <a:rPr lang="ru-RU" sz="1200" dirty="0" smtClean="0">
                <a:latin typeface="Franklin Gothic Book" pitchFamily="34" charset="0"/>
              </a:rPr>
              <a:t> }</a:t>
            </a:r>
            <a:endParaRPr lang="ru-RU" sz="1200" dirty="0">
              <a:latin typeface="Franklin Gothic Book" pitchFamily="34" charset="0"/>
            </a:endParaRP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&lt;/</a:t>
            </a:r>
            <a:r>
              <a:rPr lang="ru-RU" sz="1200" dirty="0" err="1">
                <a:latin typeface="Franklin Gothic Book" pitchFamily="34" charset="0"/>
              </a:rPr>
              <a:t>style</a:t>
            </a:r>
            <a:r>
              <a:rPr lang="ru-RU" sz="1200" dirty="0">
                <a:latin typeface="Franklin Gothic Book" pitchFamily="34" charset="0"/>
              </a:rPr>
              <a:t>&gt;</a:t>
            </a: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&lt;/</a:t>
            </a:r>
            <a:r>
              <a:rPr lang="ru-RU" sz="1200" dirty="0" err="1">
                <a:latin typeface="Franklin Gothic Book" pitchFamily="34" charset="0"/>
              </a:rPr>
              <a:t>head</a:t>
            </a:r>
            <a:r>
              <a:rPr lang="ru-RU" sz="1200" dirty="0">
                <a:latin typeface="Franklin Gothic Book" pitchFamily="34" charset="0"/>
              </a:rPr>
              <a:t>&gt;</a:t>
            </a: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&lt;p </a:t>
            </a:r>
            <a:r>
              <a:rPr lang="ru-RU" sz="1200" dirty="0" err="1">
                <a:latin typeface="Franklin Gothic Book" pitchFamily="34" charset="0"/>
              </a:rPr>
              <a:t>class</a:t>
            </a:r>
            <a:r>
              <a:rPr lang="ru-RU" sz="1200" dirty="0">
                <a:latin typeface="Franklin Gothic Book" pitchFamily="34" charset="0"/>
              </a:rPr>
              <a:t>='</a:t>
            </a:r>
            <a:r>
              <a:rPr lang="ru-RU" sz="1600" b="1" dirty="0">
                <a:solidFill>
                  <a:srgbClr val="FF00FF"/>
                </a:solidFill>
                <a:latin typeface="Franklin Gothic Book" pitchFamily="34" charset="0"/>
              </a:rPr>
              <a:t>ta1</a:t>
            </a:r>
            <a:r>
              <a:rPr lang="ru-RU" sz="1200" dirty="0">
                <a:latin typeface="Franklin Gothic Book" pitchFamily="34" charset="0"/>
              </a:rPr>
              <a:t>'&gt;Текст данного элемента выравнен по центру.&lt;/p&gt;</a:t>
            </a: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&lt;p </a:t>
            </a:r>
            <a:r>
              <a:rPr lang="ru-RU" sz="1200" dirty="0" err="1">
                <a:latin typeface="Franklin Gothic Book" pitchFamily="34" charset="0"/>
              </a:rPr>
              <a:t>class</a:t>
            </a:r>
            <a:r>
              <a:rPr lang="ru-RU" sz="1200" dirty="0">
                <a:latin typeface="Franklin Gothic Book" pitchFamily="34" charset="0"/>
              </a:rPr>
              <a:t>='</a:t>
            </a:r>
            <a:r>
              <a:rPr lang="ru-RU" sz="1600" b="1" dirty="0">
                <a:solidFill>
                  <a:srgbClr val="FF00FF"/>
                </a:solidFill>
                <a:latin typeface="Franklin Gothic Book" pitchFamily="34" charset="0"/>
              </a:rPr>
              <a:t>ta2</a:t>
            </a:r>
            <a:r>
              <a:rPr lang="ru-RU" sz="1200" dirty="0">
                <a:latin typeface="Franklin Gothic Book" pitchFamily="34" charset="0"/>
              </a:rPr>
              <a:t>'&gt;Текст данного элемента выравнен по левому краю. &lt;/p&gt;</a:t>
            </a: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&lt;p </a:t>
            </a:r>
            <a:r>
              <a:rPr lang="ru-RU" sz="1200" dirty="0" err="1">
                <a:latin typeface="Franklin Gothic Book" pitchFamily="34" charset="0"/>
              </a:rPr>
              <a:t>class</a:t>
            </a:r>
            <a:r>
              <a:rPr lang="ru-RU" sz="1200" dirty="0">
                <a:latin typeface="Franklin Gothic Book" pitchFamily="34" charset="0"/>
              </a:rPr>
              <a:t>='</a:t>
            </a:r>
            <a:r>
              <a:rPr lang="ru-RU" sz="1600" b="1" dirty="0">
                <a:solidFill>
                  <a:srgbClr val="FF00FF"/>
                </a:solidFill>
                <a:latin typeface="Franklin Gothic Book" pitchFamily="34" charset="0"/>
              </a:rPr>
              <a:t>ta3</a:t>
            </a:r>
            <a:r>
              <a:rPr lang="ru-RU" sz="1200" dirty="0">
                <a:latin typeface="Franklin Gothic Book" pitchFamily="34" charset="0"/>
              </a:rPr>
              <a:t>'&gt;Текст данного элемента выравнен по правому краю. &lt;/p&gt;</a:t>
            </a:r>
          </a:p>
          <a:p>
            <a:pPr eaLnBrk="1" hangingPunct="1">
              <a:defRPr/>
            </a:pPr>
            <a:r>
              <a:rPr lang="ru-RU" sz="1600" b="1" dirty="0">
                <a:latin typeface="Franklin Gothic Book" pitchFamily="34" charset="0"/>
              </a:rPr>
              <a:t>&lt;</a:t>
            </a:r>
            <a:r>
              <a:rPr lang="ru-RU" sz="1600" b="1" dirty="0" err="1">
                <a:latin typeface="Franklin Gothic Book" pitchFamily="34" charset="0"/>
              </a:rPr>
              <a:t>div</a:t>
            </a:r>
            <a:r>
              <a:rPr lang="ru-RU" sz="1600" b="1" dirty="0">
                <a:latin typeface="Franklin Gothic Book" pitchFamily="34" charset="0"/>
              </a:rPr>
              <a:t> </a:t>
            </a:r>
            <a:r>
              <a:rPr lang="ru-RU" sz="1600" b="1" dirty="0" err="1">
                <a:latin typeface="Franklin Gothic Book" pitchFamily="34" charset="0"/>
              </a:rPr>
              <a:t>style</a:t>
            </a:r>
            <a:r>
              <a:rPr lang="ru-RU" sz="1600" b="1" dirty="0">
                <a:latin typeface="Franklin Gothic Book" pitchFamily="34" charset="0"/>
              </a:rPr>
              <a:t>='width:48</a:t>
            </a:r>
            <a:r>
              <a:rPr lang="ru-RU" sz="1600" b="1" dirty="0" smtClean="0">
                <a:latin typeface="Franklin Gothic Book" pitchFamily="34" charset="0"/>
              </a:rPr>
              <a:t>%; </a:t>
            </a:r>
            <a:r>
              <a:rPr lang="ru-RU" sz="1600" b="1" dirty="0" err="1" smtClean="0">
                <a:latin typeface="Franklin Gothic Book" pitchFamily="34" charset="0"/>
              </a:rPr>
              <a:t>float:left</a:t>
            </a:r>
            <a:r>
              <a:rPr lang="ru-RU" sz="1600" b="1" dirty="0">
                <a:latin typeface="Franklin Gothic Book" pitchFamily="34" charset="0"/>
              </a:rPr>
              <a:t>;'&gt;</a:t>
            </a: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&lt;p </a:t>
            </a:r>
            <a:r>
              <a:rPr lang="ru-RU" sz="1200" dirty="0" err="1">
                <a:latin typeface="Franklin Gothic Book" pitchFamily="34" charset="0"/>
              </a:rPr>
              <a:t>class</a:t>
            </a:r>
            <a:r>
              <a:rPr lang="ru-RU" sz="1200" dirty="0">
                <a:latin typeface="Franklin Gothic Book" pitchFamily="34" charset="0"/>
              </a:rPr>
              <a:t>='</a:t>
            </a:r>
            <a:r>
              <a:rPr lang="ru-RU" sz="1600" b="1" dirty="0">
                <a:solidFill>
                  <a:srgbClr val="FF00FF"/>
                </a:solidFill>
                <a:latin typeface="Franklin Gothic Book" pitchFamily="34" charset="0"/>
              </a:rPr>
              <a:t>ta4</a:t>
            </a:r>
            <a:r>
              <a:rPr lang="ru-RU" sz="1200" dirty="0">
                <a:latin typeface="Franklin Gothic Book" pitchFamily="34" charset="0"/>
              </a:rPr>
              <a:t>'&gt;Текст данного элемента выравнен с помощью значения </a:t>
            </a:r>
            <a:r>
              <a:rPr lang="ru-RU" sz="1200" dirty="0" err="1">
                <a:latin typeface="Franklin Gothic Book" pitchFamily="34" charset="0"/>
              </a:rPr>
              <a:t>justified</a:t>
            </a:r>
            <a:r>
              <a:rPr lang="ru-RU" sz="1200" dirty="0">
                <a:latin typeface="Franklin Gothic Book" pitchFamily="34" charset="0"/>
              </a:rPr>
              <a:t>. Как Вы можете видеть, браузер автоматически растягивает строчки до одинаковой длинны путем изменения величины отступов между словами. Попробуйте убрать выравнивание или измените ширину окна браузера, чтобы лучше понять принцип действия. &lt;/p&gt;</a:t>
            </a:r>
          </a:p>
          <a:p>
            <a:pPr eaLnBrk="1" hangingPunct="1">
              <a:defRPr/>
            </a:pPr>
            <a:r>
              <a:rPr lang="ru-RU" sz="1200" b="1" dirty="0">
                <a:latin typeface="Franklin Gothic Book" pitchFamily="34" charset="0"/>
              </a:rPr>
              <a:t>&lt;/</a:t>
            </a:r>
            <a:r>
              <a:rPr lang="ru-RU" sz="1200" b="1" dirty="0" err="1">
                <a:latin typeface="Franklin Gothic Book" pitchFamily="34" charset="0"/>
              </a:rPr>
              <a:t>div</a:t>
            </a:r>
            <a:r>
              <a:rPr lang="ru-RU" sz="1200" b="1" dirty="0">
                <a:latin typeface="Franklin Gothic Book" pitchFamily="34" charset="0"/>
              </a:rPr>
              <a:t>&gt;</a:t>
            </a:r>
          </a:p>
          <a:p>
            <a:pPr eaLnBrk="1" hangingPunct="1">
              <a:defRPr/>
            </a:pPr>
            <a:r>
              <a:rPr lang="ru-RU" sz="1600" b="1" dirty="0">
                <a:latin typeface="Franklin Gothic Book" pitchFamily="34" charset="0"/>
              </a:rPr>
              <a:t>&lt;</a:t>
            </a:r>
            <a:r>
              <a:rPr lang="ru-RU" sz="1600" b="1" dirty="0" err="1">
                <a:latin typeface="Franklin Gothic Book" pitchFamily="34" charset="0"/>
              </a:rPr>
              <a:t>div</a:t>
            </a:r>
            <a:r>
              <a:rPr lang="ru-RU" sz="1600" b="1" dirty="0">
                <a:latin typeface="Franklin Gothic Book" pitchFamily="34" charset="0"/>
              </a:rPr>
              <a:t> </a:t>
            </a:r>
            <a:r>
              <a:rPr lang="ru-RU" sz="1600" b="1" dirty="0" err="1">
                <a:latin typeface="Franklin Gothic Book" pitchFamily="34" charset="0"/>
              </a:rPr>
              <a:t>style</a:t>
            </a:r>
            <a:r>
              <a:rPr lang="ru-RU" sz="1600" b="1" dirty="0">
                <a:latin typeface="Franklin Gothic Book" pitchFamily="34" charset="0"/>
              </a:rPr>
              <a:t>='width:48</a:t>
            </a:r>
            <a:r>
              <a:rPr lang="ru-RU" sz="1600" b="1" dirty="0" smtClean="0">
                <a:latin typeface="Franklin Gothic Book" pitchFamily="34" charset="0"/>
              </a:rPr>
              <a:t>%; </a:t>
            </a:r>
            <a:r>
              <a:rPr lang="ru-RU" sz="1600" b="1" dirty="0" err="1" smtClean="0">
                <a:latin typeface="Franklin Gothic Book" pitchFamily="34" charset="0"/>
              </a:rPr>
              <a:t>float:right</a:t>
            </a:r>
            <a:r>
              <a:rPr lang="ru-RU" sz="1600" b="1" dirty="0">
                <a:latin typeface="Franklin Gothic Book" pitchFamily="34" charset="0"/>
              </a:rPr>
              <a:t>;'&gt;</a:t>
            </a: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&lt;p </a:t>
            </a:r>
            <a:r>
              <a:rPr lang="ru-RU" sz="1200" dirty="0" err="1">
                <a:latin typeface="Franklin Gothic Book" pitchFamily="34" charset="0"/>
              </a:rPr>
              <a:t>class</a:t>
            </a:r>
            <a:r>
              <a:rPr lang="ru-RU" sz="1200" dirty="0">
                <a:latin typeface="Franklin Gothic Book" pitchFamily="34" charset="0"/>
              </a:rPr>
              <a:t>='</a:t>
            </a:r>
            <a:r>
              <a:rPr lang="ru-RU" sz="1600" b="1" dirty="0">
                <a:solidFill>
                  <a:srgbClr val="FF00FF"/>
                </a:solidFill>
                <a:latin typeface="Franklin Gothic Book" pitchFamily="34" charset="0"/>
              </a:rPr>
              <a:t>ta4</a:t>
            </a:r>
            <a:r>
              <a:rPr lang="ru-RU" sz="1200" dirty="0">
                <a:latin typeface="Franklin Gothic Book" pitchFamily="34" charset="0"/>
              </a:rPr>
              <a:t>'&gt;Текст данного элемента будет с помощью значения </a:t>
            </a:r>
            <a:r>
              <a:rPr lang="ru-RU" sz="1200" dirty="0" err="1">
                <a:latin typeface="Franklin Gothic Book" pitchFamily="34" charset="0"/>
              </a:rPr>
              <a:t>justified</a:t>
            </a:r>
            <a:r>
              <a:rPr lang="ru-RU" sz="1200" dirty="0">
                <a:latin typeface="Franklin Gothic Book" pitchFamily="34" charset="0"/>
              </a:rPr>
              <a:t>. Как Вы можете видеть, браузер автоматически растягивает строчки до одинаковой длинны путем изменения величины отступов между словами. Попробуйте убрать выравнивание или измените ширину окна браузера, чтобы лучше понять принцип действия. &lt;/p&gt;</a:t>
            </a:r>
          </a:p>
          <a:p>
            <a:pPr eaLnBrk="1" hangingPunct="1">
              <a:defRPr/>
            </a:pPr>
            <a:r>
              <a:rPr lang="ru-RU" sz="1200" b="1" dirty="0">
                <a:latin typeface="Franklin Gothic Book" pitchFamily="34" charset="0"/>
              </a:rPr>
              <a:t>&lt;/</a:t>
            </a:r>
            <a:r>
              <a:rPr lang="ru-RU" sz="1200" b="1" dirty="0" err="1">
                <a:latin typeface="Franklin Gothic Book" pitchFamily="34" charset="0"/>
              </a:rPr>
              <a:t>div</a:t>
            </a:r>
            <a:r>
              <a:rPr lang="ru-RU" sz="1200" b="1" dirty="0">
                <a:latin typeface="Franklin Gothic Book" pitchFamily="34" charset="0"/>
              </a:rPr>
              <a:t>&gt;</a:t>
            </a:r>
          </a:p>
          <a:p>
            <a:pPr eaLnBrk="1" hangingPunct="1">
              <a:defRPr/>
            </a:pPr>
            <a:r>
              <a:rPr lang="ru-RU" sz="1200" dirty="0">
                <a:latin typeface="Franklin Gothic Book" pitchFamily="34" charset="0"/>
              </a:rPr>
              <a:t>&lt;/</a:t>
            </a:r>
            <a:r>
              <a:rPr lang="ru-RU" sz="1200" dirty="0" err="1">
                <a:latin typeface="Franklin Gothic Book" pitchFamily="34" charset="0"/>
              </a:rPr>
              <a:t>html</a:t>
            </a:r>
            <a:r>
              <a:rPr lang="ru-RU" sz="1200" dirty="0">
                <a:latin typeface="Franklin Gothic Book" pitchFamily="34" charset="0"/>
              </a:rPr>
              <a:t>&gt;</a:t>
            </a:r>
            <a:endParaRPr lang="ru-RU" sz="1200" dirty="0" smtClean="0">
              <a:latin typeface="Franklin Gothic Boo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Выравнивание текста</a:t>
            </a: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835025"/>
            <a:ext cx="5761038" cy="29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6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301166-22B0-430F-9791-8C64B6134EA6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619250" y="835025"/>
            <a:ext cx="6480175" cy="369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algn="ctr" eaLnBrk="1" hangingPunct="1">
              <a:defRPr/>
            </a:pPr>
            <a:r>
              <a:rPr lang="ru-RU" b="1" dirty="0" smtClean="0"/>
              <a:t>Над-, под-  и  ПЕРЕ </a:t>
            </a:r>
            <a:r>
              <a:rPr lang="ru-RU" b="1" dirty="0" err="1" smtClean="0"/>
              <a:t>черкнутость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Свойство </a:t>
            </a:r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text-decoration </a:t>
            </a:r>
            <a:endParaRPr lang="ru-RU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8438" y="1304925"/>
            <a:ext cx="4572000" cy="424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&lt;html&gt;</a:t>
            </a:r>
          </a:p>
          <a:p>
            <a:pPr eaLnBrk="1" hangingPunct="1">
              <a:defRPr/>
            </a:pPr>
            <a:r>
              <a:rPr lang="en-US" dirty="0"/>
              <a:t>&lt;head&gt;</a:t>
            </a:r>
          </a:p>
          <a:p>
            <a:pPr eaLnBrk="1" hangingPunct="1">
              <a:defRPr/>
            </a:pPr>
            <a:r>
              <a:rPr lang="en-US" dirty="0"/>
              <a:t>&lt;style type='text/</a:t>
            </a:r>
            <a:r>
              <a:rPr lang="en-US" dirty="0" err="1"/>
              <a:t>css</a:t>
            </a:r>
            <a:r>
              <a:rPr lang="en-US" dirty="0"/>
              <a:t>'&gt;</a:t>
            </a:r>
          </a:p>
          <a:p>
            <a:pPr eaLnBrk="1" hangingPunct="1">
              <a:defRPr/>
            </a:pPr>
            <a:r>
              <a:rPr lang="en-US" dirty="0"/>
              <a:t>p.td1 {</a:t>
            </a:r>
            <a:r>
              <a:rPr lang="en-US" b="1" dirty="0" err="1">
                <a:solidFill>
                  <a:srgbClr val="FF0000"/>
                </a:solidFill>
              </a:rPr>
              <a:t>text-decoration:underline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en-US" dirty="0"/>
              <a:t>}</a:t>
            </a:r>
          </a:p>
          <a:p>
            <a:pPr eaLnBrk="1" hangingPunct="1">
              <a:defRPr/>
            </a:pPr>
            <a:r>
              <a:rPr lang="en-US" dirty="0"/>
              <a:t>p.td2 {</a:t>
            </a:r>
            <a:r>
              <a:rPr lang="en-US" b="1" dirty="0" err="1">
                <a:solidFill>
                  <a:srgbClr val="FF0000"/>
                </a:solidFill>
              </a:rPr>
              <a:t>text-decoration:line-through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en-US" dirty="0"/>
              <a:t>}</a:t>
            </a:r>
          </a:p>
          <a:p>
            <a:pPr eaLnBrk="1" hangingPunct="1">
              <a:defRPr/>
            </a:pPr>
            <a:r>
              <a:rPr lang="en-US" dirty="0"/>
              <a:t>p.td3 {</a:t>
            </a:r>
            <a:r>
              <a:rPr lang="en-US" b="1" dirty="0" err="1">
                <a:solidFill>
                  <a:srgbClr val="FF0000"/>
                </a:solidFill>
              </a:rPr>
              <a:t>text-decoration:overline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en-US" dirty="0"/>
              <a:t>}</a:t>
            </a:r>
          </a:p>
          <a:p>
            <a:pPr eaLnBrk="1" hangingPunct="1">
              <a:defRPr/>
            </a:pPr>
            <a:r>
              <a:rPr lang="en-US" dirty="0"/>
              <a:t>&lt;/style&gt;</a:t>
            </a:r>
          </a:p>
          <a:p>
            <a:pPr eaLnBrk="1" hangingPunct="1">
              <a:defRPr/>
            </a:pPr>
            <a:r>
              <a:rPr lang="en-US" dirty="0"/>
              <a:t>&lt;/head&gt;</a:t>
            </a:r>
          </a:p>
          <a:p>
            <a:pPr eaLnBrk="1" hangingPunct="1">
              <a:defRPr/>
            </a:pPr>
            <a:r>
              <a:rPr lang="en-US" dirty="0"/>
              <a:t>&lt;p class=</a:t>
            </a:r>
            <a:r>
              <a:rPr lang="en-US" b="1" dirty="0">
                <a:solidFill>
                  <a:srgbClr val="FF0000"/>
                </a:solidFill>
              </a:rPr>
              <a:t>'td1</a:t>
            </a:r>
            <a:r>
              <a:rPr lang="en-US" dirty="0"/>
              <a:t>'&gt;</a:t>
            </a:r>
            <a:r>
              <a:rPr lang="ru-RU" dirty="0"/>
              <a:t>Текст данного элемента подчеркнут.&lt;/</a:t>
            </a:r>
            <a:r>
              <a:rPr lang="en-US" dirty="0"/>
              <a:t>p&gt;</a:t>
            </a:r>
          </a:p>
          <a:p>
            <a:pPr eaLnBrk="1" hangingPunct="1">
              <a:defRPr/>
            </a:pPr>
            <a:r>
              <a:rPr lang="en-US" dirty="0"/>
              <a:t>&lt;p class='</a:t>
            </a:r>
            <a:r>
              <a:rPr lang="en-US" b="1" dirty="0">
                <a:solidFill>
                  <a:srgbClr val="FF0000"/>
                </a:solidFill>
              </a:rPr>
              <a:t>td2</a:t>
            </a:r>
            <a:r>
              <a:rPr lang="en-US" dirty="0"/>
              <a:t>'&gt;</a:t>
            </a:r>
            <a:r>
              <a:rPr lang="ru-RU" dirty="0"/>
              <a:t>Текст данного элемента перечеркнут.&lt;/</a:t>
            </a:r>
            <a:r>
              <a:rPr lang="en-US" dirty="0"/>
              <a:t>p&gt;</a:t>
            </a:r>
          </a:p>
          <a:p>
            <a:pPr eaLnBrk="1" hangingPunct="1">
              <a:defRPr/>
            </a:pPr>
            <a:r>
              <a:rPr lang="en-US" dirty="0"/>
              <a:t>&lt;p class=</a:t>
            </a:r>
            <a:r>
              <a:rPr lang="en-US" b="1" dirty="0">
                <a:solidFill>
                  <a:srgbClr val="FF0000"/>
                </a:solidFill>
              </a:rPr>
              <a:t>'td3'</a:t>
            </a:r>
            <a:r>
              <a:rPr lang="en-US" dirty="0"/>
              <a:t>&gt;</a:t>
            </a:r>
            <a:r>
              <a:rPr lang="ru-RU" dirty="0"/>
              <a:t>Текст данного элемента находится под линией.&lt;/</a:t>
            </a:r>
            <a:r>
              <a:rPr lang="en-US" dirty="0"/>
              <a:t>p&gt;</a:t>
            </a:r>
          </a:p>
          <a:p>
            <a:pPr eaLnBrk="1" hangingPunct="1">
              <a:defRPr/>
            </a:pPr>
            <a:r>
              <a:rPr lang="en-US" dirty="0"/>
              <a:t>&lt;/html&gt;</a:t>
            </a:r>
            <a:endParaRPr lang="ru-RU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484313"/>
            <a:ext cx="4768850" cy="178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2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62A357-4CCE-444C-97EC-02C73155E183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387350" y="1384300"/>
            <a:ext cx="6692900" cy="3970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&lt;html&gt;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&lt;head&gt;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&lt;style type='text/</a:t>
            </a:r>
            <a:r>
              <a:rPr lang="en-US" dirty="0" err="1">
                <a:latin typeface="Franklin Gothic Book" pitchFamily="34" charset="0"/>
              </a:rPr>
              <a:t>css</a:t>
            </a:r>
            <a:r>
              <a:rPr lang="en-US" dirty="0">
                <a:latin typeface="Franklin Gothic Book" pitchFamily="34" charset="0"/>
              </a:rPr>
              <a:t>'&gt;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Franklin Gothic Book" pitchFamily="34" charset="0"/>
              </a:rPr>
              <a:t>p.ls1 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Franklin Gothic Book" pitchFamily="34" charset="0"/>
              </a:rPr>
              <a:t>letter-spacing:5px</a:t>
            </a:r>
            <a:r>
              <a:rPr lang="en-US" dirty="0">
                <a:latin typeface="Franklin Gothic Book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Franklin Gothic Book" pitchFamily="34" charset="0"/>
              </a:rPr>
              <a:t>word-spacing:15px</a:t>
            </a:r>
            <a:r>
              <a:rPr lang="en-US" dirty="0">
                <a:latin typeface="Franklin Gothic Book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}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&lt;/style&gt;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&lt;/head&gt;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&lt;p class=</a:t>
            </a:r>
            <a:r>
              <a:rPr lang="en-US" b="1" dirty="0">
                <a:solidFill>
                  <a:srgbClr val="FF0000"/>
                </a:solidFill>
                <a:latin typeface="Franklin Gothic Book" pitchFamily="34" charset="0"/>
              </a:rPr>
              <a:t>'ls1'</a:t>
            </a:r>
            <a:r>
              <a:rPr lang="en-US" dirty="0">
                <a:latin typeface="Franklin Gothic Book" pitchFamily="34" charset="0"/>
              </a:rPr>
              <a:t>&gt; </a:t>
            </a:r>
            <a:r>
              <a:rPr lang="ru-RU" dirty="0">
                <a:latin typeface="Franklin Gothic Book" pitchFamily="34" charset="0"/>
              </a:rPr>
              <a:t>Величина отступа между буквами &lt;/</a:t>
            </a:r>
            <a:r>
              <a:rPr lang="en-US" dirty="0">
                <a:latin typeface="Franklin Gothic Book" pitchFamily="34" charset="0"/>
              </a:rPr>
              <a:t>p&gt;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&lt;p class=</a:t>
            </a:r>
            <a:r>
              <a:rPr lang="en-US" b="1" dirty="0">
                <a:solidFill>
                  <a:srgbClr val="FF0000"/>
                </a:solidFill>
                <a:latin typeface="Franklin Gothic Book" pitchFamily="34" charset="0"/>
              </a:rPr>
              <a:t>'ls1'</a:t>
            </a:r>
            <a:r>
              <a:rPr lang="en-US" dirty="0">
                <a:latin typeface="Franklin Gothic Book" pitchFamily="34" charset="0"/>
              </a:rPr>
              <a:t>&gt; </a:t>
            </a:r>
            <a:r>
              <a:rPr lang="ru-RU" dirty="0">
                <a:latin typeface="Franklin Gothic Book" pitchFamily="34" charset="0"/>
              </a:rPr>
              <a:t>в данном элементе равна 10 </a:t>
            </a:r>
            <a:r>
              <a:rPr lang="ru-RU" dirty="0" err="1">
                <a:latin typeface="Franklin Gothic Book" pitchFamily="34" charset="0"/>
              </a:rPr>
              <a:t>пикс</a:t>
            </a:r>
            <a:r>
              <a:rPr lang="ru-RU" dirty="0">
                <a:latin typeface="Franklin Gothic Book" pitchFamily="34" charset="0"/>
              </a:rPr>
              <a:t>. &lt;/</a:t>
            </a:r>
            <a:r>
              <a:rPr lang="en-US" dirty="0">
                <a:latin typeface="Franklin Gothic Book" pitchFamily="34" charset="0"/>
              </a:rPr>
              <a:t>p&gt;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&lt;p class=</a:t>
            </a:r>
            <a:r>
              <a:rPr lang="en-US" b="1" dirty="0">
                <a:solidFill>
                  <a:srgbClr val="FF0000"/>
                </a:solidFill>
                <a:latin typeface="Franklin Gothic Book" pitchFamily="34" charset="0"/>
              </a:rPr>
              <a:t>'ls1'</a:t>
            </a:r>
            <a:r>
              <a:rPr lang="en-US" dirty="0">
                <a:latin typeface="Franklin Gothic Book" pitchFamily="34" charset="0"/>
              </a:rPr>
              <a:t>&gt; </a:t>
            </a:r>
            <a:r>
              <a:rPr lang="ru-RU" dirty="0">
                <a:latin typeface="Franklin Gothic Book" pitchFamily="34" charset="0"/>
              </a:rPr>
              <a:t>А между словами - 15 пикселов.&lt;/</a:t>
            </a:r>
            <a:r>
              <a:rPr lang="en-US" dirty="0">
                <a:latin typeface="Franklin Gothic Book" pitchFamily="34" charset="0"/>
              </a:rPr>
              <a:t>p&gt;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&lt;/html&gt;</a:t>
            </a:r>
            <a:endParaRPr lang="ru-RU" dirty="0" smtClean="0">
              <a:latin typeface="Franklin Gothic Boo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-88900"/>
            <a:ext cx="8280400" cy="12017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Отступы между словами </a:t>
            </a:r>
            <a:b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и буквами в тексте </a:t>
            </a: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133600"/>
            <a:ext cx="5010150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5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01585-BC04-49D0-85C6-A7A0370E3834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-88900"/>
            <a:ext cx="8280400" cy="12017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Остальные CSS свойства </a:t>
            </a:r>
            <a:b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</a:b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оформления текста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28775"/>
            <a:ext cx="7705725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2995613" y="1112838"/>
            <a:ext cx="309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Palatino Linotype" pitchFamily="18" charset="0"/>
              </a:rPr>
              <a:t>Справочная информация:</a:t>
            </a:r>
          </a:p>
        </p:txBody>
      </p:sp>
    </p:spTree>
    <p:extLst>
      <p:ext uri="{BB962C8B-B14F-4D97-AF65-F5344CB8AC3E}">
        <p14:creationId xmlns:p14="http://schemas.microsoft.com/office/powerpoint/2010/main" val="32360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01B3A-560D-4439-8337-8AD520864D0F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6238" y="2476500"/>
            <a:ext cx="3130550" cy="9223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ШРИФТ</a:t>
            </a:r>
          </a:p>
        </p:txBody>
      </p:sp>
    </p:spTree>
    <p:extLst>
      <p:ext uri="{BB962C8B-B14F-4D97-AF65-F5344CB8AC3E}">
        <p14:creationId xmlns:p14="http://schemas.microsoft.com/office/powerpoint/2010/main" val="3721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D43334-1EBC-489D-81BE-9C8EA405D62B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5329238" cy="4246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&lt;html&gt;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&lt;head&gt;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&lt;style type='text/</a:t>
            </a:r>
            <a:r>
              <a:rPr lang="en-US" dirty="0" err="1">
                <a:latin typeface="Franklin Gothic Book" pitchFamily="34" charset="0"/>
              </a:rPr>
              <a:t>css</a:t>
            </a:r>
            <a:r>
              <a:rPr lang="en-US" dirty="0">
                <a:latin typeface="Franklin Gothic Book" pitchFamily="34" charset="0"/>
              </a:rPr>
              <a:t>'&gt;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/* </a:t>
            </a:r>
            <a:r>
              <a:rPr lang="ru-RU" dirty="0">
                <a:latin typeface="Franklin Gothic Book" pitchFamily="34" charset="0"/>
              </a:rPr>
              <a:t>Оформим абзац шрифтом </a:t>
            </a:r>
            <a:r>
              <a:rPr lang="en-US" dirty="0">
                <a:latin typeface="Franklin Gothic Book" pitchFamily="34" charset="0"/>
              </a:rPr>
              <a:t>Arial */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Franklin Gothic Book" pitchFamily="34" charset="0"/>
              </a:rPr>
              <a:t>p</a:t>
            </a:r>
            <a:r>
              <a:rPr lang="en-US" dirty="0">
                <a:latin typeface="Franklin Gothic Book" pitchFamily="34" charset="0"/>
              </a:rPr>
              <a:t> {</a:t>
            </a:r>
            <a:r>
              <a:rPr lang="en-US" b="1" dirty="0" err="1">
                <a:solidFill>
                  <a:srgbClr val="FF0000"/>
                </a:solidFill>
                <a:latin typeface="Franklin Gothic Book" pitchFamily="34" charset="0"/>
              </a:rPr>
              <a:t>font-family:Arial</a:t>
            </a:r>
            <a:r>
              <a:rPr lang="en-US" dirty="0">
                <a:latin typeface="Franklin Gothic Book" pitchFamily="34" charset="0"/>
              </a:rPr>
              <a:t>;} 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.</a:t>
            </a:r>
            <a:r>
              <a:rPr lang="en-US" dirty="0" err="1">
                <a:latin typeface="Franklin Gothic Book" pitchFamily="34" charset="0"/>
              </a:rPr>
              <a:t>tim</a:t>
            </a:r>
            <a:r>
              <a:rPr lang="en-US" dirty="0">
                <a:latin typeface="Franklin Gothic Book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FF0000"/>
                </a:solidFill>
                <a:latin typeface="Franklin Gothic Book" pitchFamily="34" charset="0"/>
              </a:rPr>
              <a:t>font-family:"Times</a:t>
            </a:r>
            <a:r>
              <a:rPr lang="en-US" b="1" dirty="0">
                <a:solidFill>
                  <a:srgbClr val="FF0000"/>
                </a:solidFill>
                <a:latin typeface="Franklin Gothic Book" pitchFamily="34" charset="0"/>
              </a:rPr>
              <a:t> New Roman"</a:t>
            </a:r>
            <a:r>
              <a:rPr lang="en-US" dirty="0">
                <a:latin typeface="Franklin Gothic Book" pitchFamily="34" charset="0"/>
              </a:rPr>
              <a:t>; font-size:24px}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&lt;/style&gt;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&lt;/head&gt;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&lt;body&gt;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&lt;p&gt; </a:t>
            </a:r>
            <a:r>
              <a:rPr lang="ru-RU" dirty="0">
                <a:latin typeface="Franklin Gothic Book" pitchFamily="34" charset="0"/>
              </a:rPr>
              <a:t>Данный абзац был оформлен с помощью </a:t>
            </a:r>
            <a:r>
              <a:rPr lang="en-US" dirty="0">
                <a:latin typeface="Franklin Gothic Book" pitchFamily="34" charset="0"/>
              </a:rPr>
              <a:t>CSS.&lt;/p&gt;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&lt;p class='</a:t>
            </a:r>
            <a:r>
              <a:rPr lang="en-US" dirty="0" err="1">
                <a:latin typeface="Franklin Gothic Book" pitchFamily="34" charset="0"/>
              </a:rPr>
              <a:t>tim</a:t>
            </a:r>
            <a:r>
              <a:rPr lang="en-US" dirty="0">
                <a:latin typeface="Franklin Gothic Book" pitchFamily="34" charset="0"/>
              </a:rPr>
              <a:t>'&gt; </a:t>
            </a:r>
            <a:r>
              <a:rPr lang="ru-RU" dirty="0">
                <a:latin typeface="Franklin Gothic Book" pitchFamily="34" charset="0"/>
              </a:rPr>
              <a:t>Шрифт Таймс.&lt;/</a:t>
            </a:r>
            <a:r>
              <a:rPr lang="en-US" dirty="0">
                <a:latin typeface="Franklin Gothic Book" pitchFamily="34" charset="0"/>
              </a:rPr>
              <a:t>p&gt;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&lt;/body&gt;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</a:rPr>
              <a:t>&lt;/html&gt;</a:t>
            </a:r>
            <a:endParaRPr lang="ru-RU" dirty="0" smtClean="0">
              <a:latin typeface="Franklin Gothic Boo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Установка шрифта</a:t>
            </a: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989138"/>
            <a:ext cx="39147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V="1">
            <a:off x="3348038" y="3132138"/>
            <a:ext cx="0" cy="3392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1476375" y="3068638"/>
            <a:ext cx="0" cy="3394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69CC0-F9AE-4955-9731-9564AB367441}" type="slidenum">
              <a:rPr lang="ru-RU" altLang="ru-RU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 smtClean="0">
              <a:solidFill>
                <a:srgbClr val="595959"/>
              </a:solidFill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395288" y="835025"/>
            <a:ext cx="8208962" cy="6461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ru-RU" dirty="0" smtClean="0"/>
              <a:t>Вероятность их поддержки на </a:t>
            </a:r>
            <a:r>
              <a:rPr lang="ru-RU" dirty="0"/>
              <a:t>любом компьютере с любой установленной ОС близка к 100%. </a:t>
            </a:r>
            <a:endParaRPr lang="ru-RU" dirty="0" smtClean="0">
              <a:latin typeface="Franklin Gothic Boo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13" y="188913"/>
            <a:ext cx="8280400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Безопасные шрифты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950" y="1695450"/>
            <a:ext cx="7777163" cy="3108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&lt;html&gt;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&lt;body&gt;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&lt;p 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style=“</a:t>
            </a:r>
            <a:r>
              <a:rPr lang="en-US" sz="1400" dirty="0" err="1" smtClean="0">
                <a:latin typeface="NSimSun" pitchFamily="49" charset="-122"/>
                <a:ea typeface="NSimSun" pitchFamily="49" charset="-122"/>
              </a:rPr>
              <a:t>font-family:Arial</a:t>
            </a:r>
            <a:r>
              <a:rPr lang="en-US" sz="1400" smtClean="0">
                <a:latin typeface="NSimSun" pitchFamily="49" charset="-122"/>
                <a:ea typeface="NSimSun" pitchFamily="49" charset="-122"/>
              </a:rPr>
              <a:t>;”&gt;</a:t>
            </a:r>
            <a:r>
              <a:rPr lang="ru-RU" sz="1400" dirty="0">
                <a:ea typeface="NSimSun" pitchFamily="49" charset="-122"/>
              </a:rPr>
              <a:t>Демонстрация шрифта 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Arial.&lt;/p&gt; 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&lt;p 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style=“</a:t>
            </a:r>
            <a:r>
              <a:rPr lang="en-US" sz="1400" dirty="0" err="1" smtClean="0">
                <a:latin typeface="NSimSun" pitchFamily="49" charset="-122"/>
                <a:ea typeface="NSimSun" pitchFamily="49" charset="-122"/>
              </a:rPr>
              <a:t>font-family</a:t>
            </a:r>
            <a:r>
              <a:rPr lang="en-US" sz="1400" dirty="0" err="1">
                <a:latin typeface="NSimSun" pitchFamily="49" charset="-122"/>
                <a:ea typeface="NSimSun" pitchFamily="49" charset="-122"/>
              </a:rPr>
              <a:t>:"Arial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 Black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";”&gt;</a:t>
            </a:r>
            <a:r>
              <a:rPr lang="ru-RU" sz="1400" dirty="0">
                <a:ea typeface="NSimSun" pitchFamily="49" charset="-122"/>
              </a:rPr>
              <a:t>Демонстрация шрифта 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Arial Black.&lt;/p&gt; 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&lt;p 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style=“</a:t>
            </a:r>
            <a:r>
              <a:rPr lang="en-US" sz="1400" dirty="0" err="1" smtClean="0">
                <a:latin typeface="NSimSun" pitchFamily="49" charset="-122"/>
                <a:ea typeface="NSimSun" pitchFamily="49" charset="-122"/>
              </a:rPr>
              <a:t>font-family</a:t>
            </a:r>
            <a:r>
              <a:rPr lang="en-US" sz="1400" dirty="0" err="1">
                <a:latin typeface="NSimSun" pitchFamily="49" charset="-122"/>
                <a:ea typeface="NSimSun" pitchFamily="49" charset="-122"/>
              </a:rPr>
              <a:t>:"Comic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 Sans MS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";”&gt;</a:t>
            </a:r>
            <a:r>
              <a:rPr lang="ru-RU" sz="1400" dirty="0">
                <a:ea typeface="NSimSun" pitchFamily="49" charset="-122"/>
              </a:rPr>
              <a:t>Демонстрация шрифта 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Comic Sans MS.&lt;/p&gt; 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&lt;p 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style=“</a:t>
            </a:r>
            <a:r>
              <a:rPr lang="en-US" sz="1400" dirty="0" err="1" smtClean="0">
                <a:latin typeface="NSimSun" pitchFamily="49" charset="-122"/>
                <a:ea typeface="NSimSun" pitchFamily="49" charset="-122"/>
              </a:rPr>
              <a:t>font-family</a:t>
            </a:r>
            <a:r>
              <a:rPr lang="en-US" sz="1400" dirty="0" err="1">
                <a:latin typeface="NSimSun" pitchFamily="49" charset="-122"/>
                <a:ea typeface="NSimSun" pitchFamily="49" charset="-122"/>
              </a:rPr>
              <a:t>:"Courier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 New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";”&gt;</a:t>
            </a:r>
            <a:r>
              <a:rPr lang="ru-RU" sz="1400" dirty="0">
                <a:ea typeface="NSimSun" pitchFamily="49" charset="-122"/>
              </a:rPr>
              <a:t>Демонстрация шрифта 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Courier New.&lt;/p&gt;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&lt;p 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style=“</a:t>
            </a:r>
            <a:r>
              <a:rPr lang="en-US" sz="1400" dirty="0" err="1" smtClean="0">
                <a:latin typeface="NSimSun" pitchFamily="49" charset="-122"/>
                <a:ea typeface="NSimSun" pitchFamily="49" charset="-122"/>
              </a:rPr>
              <a:t>font-family:Georgia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;”&gt;</a:t>
            </a:r>
            <a:r>
              <a:rPr lang="ru-RU" sz="1400" dirty="0">
                <a:ea typeface="NSimSun" pitchFamily="49" charset="-122"/>
              </a:rPr>
              <a:t>Демонстрация шрифта 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Georgia.&lt;/p&gt;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&lt;p 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style=“</a:t>
            </a:r>
            <a:r>
              <a:rPr lang="en-US" sz="1400" dirty="0" err="1" smtClean="0">
                <a:latin typeface="NSimSun" pitchFamily="49" charset="-122"/>
                <a:ea typeface="NSimSun" pitchFamily="49" charset="-122"/>
              </a:rPr>
              <a:t>font-family:Impact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;”&gt;</a:t>
            </a:r>
            <a:r>
              <a:rPr lang="ru-RU" sz="1400" dirty="0">
                <a:ea typeface="NSimSun" pitchFamily="49" charset="-122"/>
              </a:rPr>
              <a:t>Демонстрация шрифта 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Impact.&lt;/p&gt;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&lt;p 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style=“</a:t>
            </a:r>
            <a:r>
              <a:rPr lang="en-US" sz="1400" dirty="0" err="1" smtClean="0">
                <a:latin typeface="NSimSun" pitchFamily="49" charset="-122"/>
                <a:ea typeface="NSimSun" pitchFamily="49" charset="-122"/>
              </a:rPr>
              <a:t>font-family</a:t>
            </a:r>
            <a:r>
              <a:rPr lang="en-US" sz="1400" dirty="0" err="1">
                <a:latin typeface="NSimSun" pitchFamily="49" charset="-122"/>
                <a:ea typeface="NSimSun" pitchFamily="49" charset="-122"/>
              </a:rPr>
              <a:t>:"Times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 New Roman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";”&gt;</a:t>
            </a:r>
            <a:r>
              <a:rPr lang="ru-RU" sz="1400" dirty="0">
                <a:ea typeface="NSimSun" pitchFamily="49" charset="-122"/>
              </a:rPr>
              <a:t>Демонстрация шрифта 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Times New Roman.&lt;/p&gt;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&lt;p 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style=“</a:t>
            </a:r>
            <a:r>
              <a:rPr lang="en-US" sz="1400" dirty="0" err="1" smtClean="0">
                <a:latin typeface="NSimSun" pitchFamily="49" charset="-122"/>
                <a:ea typeface="NSimSun" pitchFamily="49" charset="-122"/>
              </a:rPr>
              <a:t>font-family</a:t>
            </a:r>
            <a:r>
              <a:rPr lang="en-US" sz="1400" dirty="0" err="1">
                <a:latin typeface="NSimSun" pitchFamily="49" charset="-122"/>
                <a:ea typeface="NSimSun" pitchFamily="49" charset="-122"/>
              </a:rPr>
              <a:t>:"Trebuchet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 MS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";”&gt;</a:t>
            </a:r>
            <a:r>
              <a:rPr lang="ru-RU" sz="1400" dirty="0">
                <a:ea typeface="NSimSun" pitchFamily="49" charset="-122"/>
              </a:rPr>
              <a:t>Демонстрация шрифта 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Trebuchet MS.&lt;/p&gt;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&lt;p 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style=“</a:t>
            </a:r>
            <a:r>
              <a:rPr lang="en-US" sz="1400" dirty="0" err="1" smtClean="0">
                <a:latin typeface="NSimSun" pitchFamily="49" charset="-122"/>
                <a:ea typeface="NSimSun" pitchFamily="49" charset="-122"/>
              </a:rPr>
              <a:t>font-family:Verdana</a:t>
            </a:r>
            <a:r>
              <a:rPr lang="en-US" sz="1400" dirty="0" smtClean="0">
                <a:latin typeface="NSimSun" pitchFamily="49" charset="-122"/>
                <a:ea typeface="NSimSun" pitchFamily="49" charset="-122"/>
              </a:rPr>
              <a:t>;”&gt;</a:t>
            </a:r>
            <a:r>
              <a:rPr lang="ru-RU" sz="1400" dirty="0">
                <a:ea typeface="NSimSun" pitchFamily="49" charset="-122"/>
              </a:rPr>
              <a:t>Демонстрация шрифта </a:t>
            </a:r>
            <a:r>
              <a:rPr lang="en-US" sz="1400" dirty="0">
                <a:latin typeface="NSimSun" pitchFamily="49" charset="-122"/>
                <a:ea typeface="NSimSun" pitchFamily="49" charset="-122"/>
              </a:rPr>
              <a:t>Verdana.&lt;/p&gt;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&lt;/body&gt;</a:t>
            </a:r>
          </a:p>
          <a:p>
            <a:pPr eaLnBrk="1" hangingPunct="1">
              <a:defRPr/>
            </a:pPr>
            <a:r>
              <a:rPr lang="en-US" sz="1400" dirty="0">
                <a:latin typeface="NSimSun" pitchFamily="49" charset="-122"/>
                <a:ea typeface="NSimSun" pitchFamily="49" charset="-122"/>
              </a:rPr>
              <a:t>&lt;/html&gt;</a:t>
            </a:r>
            <a:endParaRPr lang="ru-RU" sz="1400" dirty="0" smtClean="0">
              <a:latin typeface="Franklin Gothic Book" pitchFamily="34" charset="0"/>
              <a:ea typeface="NSimSun" pitchFamily="49" charset="-122"/>
            </a:endParaRP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997200"/>
            <a:ext cx="33051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3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1328</Words>
  <Application>Microsoft Office PowerPoint</Application>
  <PresentationFormat>Экран (4:3)</PresentationFormat>
  <Paragraphs>253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teacher</cp:lastModifiedBy>
  <cp:revision>1</cp:revision>
  <dcterms:created xsi:type="dcterms:W3CDTF">2017-04-30T08:48:15Z</dcterms:created>
  <dcterms:modified xsi:type="dcterms:W3CDTF">2017-04-30T08:49:20Z</dcterms:modified>
</cp:coreProperties>
</file>