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67DCF-86BE-4350-B63B-CE0ABB104318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5B7E-1F0A-4ABC-A4EA-89503C567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68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C37E90D-EEEA-4D7E-AF14-700DDEBBAAED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CA51C47-8F3C-4DB9-A9E6-B68789002C31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3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A2E20A5E-27F6-48EA-875E-EBC6755DC5DE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4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3394086D-3DF5-491F-AD64-0C88F749ACF3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5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049EEF69-0215-4D4B-89B4-292189A77CCE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6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8AB5670F-48C1-4C67-958D-E36DFD307F42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7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>
              <a:solidFill>
                <a:srgbClr val="000000"/>
              </a:solidFill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CDEA00CA-9310-4CB6-8F7F-24B4FFD69B5F}" type="slidenum">
              <a:rPr lang="ru-RU" altLang="ru-RU" smtClean="0">
                <a:solidFill>
                  <a:srgbClr val="000000"/>
                </a:solidFill>
                <a:sym typeface="Tw Cen MT" pitchFamily="34" charset="0"/>
              </a:rPr>
              <a:pPr eaLnBrk="0" hangingPunct="0">
                <a:spcBef>
                  <a:spcPct val="0"/>
                </a:spcBef>
              </a:pPr>
              <a:t>8</a:t>
            </a:fld>
            <a:endParaRPr lang="ru-RU" altLang="ru-RU" smtClean="0">
              <a:solidFill>
                <a:srgbClr val="000000"/>
              </a:solidFill>
              <a:sym typeface="Tw Cen MT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7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9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17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0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DDBD-1F43-4139-A317-885D072E86C4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09B8-932E-4321-AD12-AAC048A62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539750" y="256540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mtClean="0"/>
              <a:t>ФОРМЫ в </a:t>
            </a:r>
            <a:r>
              <a:rPr lang="en-US" altLang="ru-RU" smtClean="0"/>
              <a:t>HTML</a:t>
            </a:r>
            <a:r>
              <a:rPr lang="ru-RU" altLang="ru-RU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/>
          </p:cNvSpPr>
          <p:nvPr>
            <p:ph type="title"/>
          </p:nvPr>
        </p:nvSpPr>
        <p:spPr>
          <a:xfrm>
            <a:off x="512763" y="363538"/>
            <a:ext cx="8153400" cy="3921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Зачем нужны формы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950" y="755650"/>
            <a:ext cx="89281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dirty="0" smtClean="0"/>
              <a:t>Для сбора информации от пользователя и отправки ее на сервер для обработки. 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1196975"/>
            <a:ext cx="52768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750" y="1211263"/>
            <a:ext cx="243205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dirty="0" smtClean="0"/>
              <a:t>Вот пример формы: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50" y="1844675"/>
            <a:ext cx="3527425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dirty="0"/>
              <a:t>Теги форм задают:</a:t>
            </a:r>
          </a:p>
          <a:p>
            <a:pPr eaLnBrk="1" hangingPunct="1">
              <a:defRPr/>
            </a:pPr>
            <a:r>
              <a:rPr lang="ru-RU" dirty="0"/>
              <a:t>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b="1" dirty="0">
                <a:solidFill>
                  <a:srgbClr val="FF0000"/>
                </a:solidFill>
              </a:rPr>
              <a:t>поля ввода </a:t>
            </a:r>
            <a:r>
              <a:rPr lang="ru-RU" dirty="0"/>
              <a:t>разного типа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кнопки</a:t>
            </a:r>
            <a:r>
              <a:rPr lang="ru-RU" dirty="0"/>
              <a:t>, вызывающие отправку данных и (при необходимости) отмену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25179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153400" cy="3921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Тег-контейнер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FORM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endParaRPr lang="ru-RU" altLang="ru-RU" sz="3600" b="1" smtClean="0">
              <a:solidFill>
                <a:srgbClr val="444D26"/>
              </a:solidFill>
              <a:effectLst>
                <a:outerShdw blurRad="38100" dist="38100" dir="2700000" algn="tl">
                  <a:srgbClr val="C0C0C0"/>
                </a:outerShdw>
              </a:effectLst>
              <a:ea typeface="Tw Cen MT" pitchFamily="34" charset="0"/>
              <a:cs typeface="Tw Cen MT" pitchFamily="34" charset="0"/>
              <a:sym typeface="Tw Cen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50" y="620713"/>
            <a:ext cx="892810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dirty="0" smtClean="0"/>
              <a:t>Все элементы формы заключаются в тег-контейнер </a:t>
            </a:r>
            <a:r>
              <a:rPr lang="en-US" sz="2400" b="1" dirty="0" smtClean="0"/>
              <a:t>&lt;form&gt;…&lt;/form&gt;</a:t>
            </a:r>
            <a:endParaRPr lang="ru-RU" sz="24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403350" y="1125538"/>
            <a:ext cx="6210300" cy="92233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b="1" dirty="0"/>
              <a:t>&lt;</a:t>
            </a:r>
            <a:r>
              <a:rPr lang="ru-RU" b="1" dirty="0" err="1"/>
              <a:t>form</a:t>
            </a:r>
            <a:r>
              <a:rPr lang="ru-RU" b="1" dirty="0"/>
              <a:t>&gt;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&lt;!-- сюда вставляют различные элементы --&gt;</a:t>
            </a:r>
            <a:br>
              <a:rPr lang="ru-RU" dirty="0"/>
            </a:br>
            <a:r>
              <a:rPr lang="ru-RU" b="1" dirty="0"/>
              <a:t>&lt;/</a:t>
            </a:r>
            <a:r>
              <a:rPr lang="ru-RU" b="1" dirty="0" err="1"/>
              <a:t>form</a:t>
            </a:r>
            <a:r>
              <a:rPr lang="ru-RU" b="1" dirty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6525" y="2133600"/>
            <a:ext cx="8928100" cy="276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b="1" dirty="0">
                <a:solidFill>
                  <a:srgbClr val="0070C0"/>
                </a:solidFill>
              </a:rPr>
              <a:t>Атрибуты:</a:t>
            </a:r>
            <a:endParaRPr lang="ru-RU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ru-RU" sz="2800" b="1" dirty="0"/>
              <a:t>NAME</a:t>
            </a:r>
            <a:r>
              <a:rPr lang="ru-RU" b="1" dirty="0"/>
              <a:t> </a:t>
            </a:r>
            <a:r>
              <a:rPr lang="ru-RU" dirty="0"/>
              <a:t>– определяет имя формы, уникальное для данного документа. Используется только , если в документе присутствует несколько форм.</a:t>
            </a:r>
            <a:br>
              <a:rPr lang="ru-RU" dirty="0"/>
            </a:br>
            <a:endParaRPr lang="ru-RU" dirty="0"/>
          </a:p>
          <a:p>
            <a:pPr>
              <a:defRPr/>
            </a:pPr>
            <a:r>
              <a:rPr lang="ru-RU" sz="2800" b="1" dirty="0"/>
              <a:t>ACTION</a:t>
            </a:r>
            <a:r>
              <a:rPr lang="ru-RU" b="1" dirty="0"/>
              <a:t> </a:t>
            </a:r>
            <a:r>
              <a:rPr lang="ru-RU" dirty="0"/>
              <a:t>– обязательный атрибут. Указывает путь к скрипту( или программе) сервера, обслуживающему данную форму. </a:t>
            </a:r>
          </a:p>
          <a:p>
            <a:pPr>
              <a:defRPr/>
            </a:pPr>
            <a:r>
              <a:rPr lang="ru-RU" sz="2800" b="1" dirty="0"/>
              <a:t>METHOD</a:t>
            </a:r>
            <a:r>
              <a:rPr lang="ru-RU" b="1" dirty="0"/>
              <a:t> </a:t>
            </a:r>
            <a:r>
              <a:rPr lang="ru-RU" dirty="0"/>
              <a:t>– определяет способ отправки содержимого </a:t>
            </a:r>
            <a:r>
              <a:rPr lang="ru-RU" dirty="0" err="1"/>
              <a:t>html</a:t>
            </a:r>
            <a:r>
              <a:rPr lang="ru-RU" dirty="0"/>
              <a:t> формы. Возможные значения GET (по умолчанию) и POST.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8313" y="5013325"/>
            <a:ext cx="8189912" cy="9239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/>
              <a:t>&lt;form name="forma </a:t>
            </a:r>
            <a:r>
              <a:rPr lang="en-US" b="1" dirty="0" err="1"/>
              <a:t>zakaza</a:t>
            </a:r>
            <a:r>
              <a:rPr lang="en-US" b="1" dirty="0"/>
              <a:t>" method="post" action="</a:t>
            </a:r>
            <a:r>
              <a:rPr lang="en-US" b="1" dirty="0" err="1"/>
              <a:t>obrabotchik.php</a:t>
            </a:r>
            <a:r>
              <a:rPr lang="en-US" b="1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&lt;!-- </a:t>
            </a:r>
            <a:r>
              <a:rPr lang="ru-RU" dirty="0"/>
              <a:t>сюда вставляют различные элементы --&gt;</a:t>
            </a:r>
            <a:br>
              <a:rPr lang="ru-RU" dirty="0"/>
            </a:br>
            <a:r>
              <a:rPr lang="ru-RU" b="1" dirty="0"/>
              <a:t>&lt;/</a:t>
            </a:r>
            <a:r>
              <a:rPr lang="en-US" b="1" dirty="0"/>
              <a:t>form&gt;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/>
          </p:cNvSpPr>
          <p:nvPr>
            <p:ph type="title"/>
          </p:nvPr>
        </p:nvSpPr>
        <p:spPr>
          <a:xfrm>
            <a:off x="515938" y="433388"/>
            <a:ext cx="8153400" cy="3921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INPUT…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, ввод строки текста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08050"/>
            <a:ext cx="6553200" cy="2032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&lt;form name="primer1" method="post" action="</a:t>
            </a:r>
            <a:r>
              <a:rPr lang="en-US" dirty="0" err="1"/>
              <a:t>obrabotchik.php</a:t>
            </a:r>
            <a:r>
              <a:rPr lang="en-US" dirty="0"/>
              <a:t>"&gt;</a:t>
            </a:r>
            <a:r>
              <a:rPr lang="en-US" b="1" dirty="0"/>
              <a:t/>
            </a:r>
            <a:br>
              <a:rPr lang="en-US" b="1" dirty="0"/>
            </a:br>
            <a:r>
              <a:rPr lang="ru-RU" dirty="0"/>
              <a:t>Введите ФИО: 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&lt;input </a:t>
            </a:r>
            <a:r>
              <a:rPr lang="en-US" b="1" dirty="0">
                <a:solidFill>
                  <a:srgbClr val="FF0000"/>
                </a:solidFill>
              </a:rPr>
              <a:t>type="text" </a:t>
            </a:r>
            <a:r>
              <a:rPr lang="en-US" b="1" dirty="0"/>
              <a:t>name="</a:t>
            </a:r>
            <a:r>
              <a:rPr lang="en-US" b="1" dirty="0" err="1"/>
              <a:t>fio</a:t>
            </a:r>
            <a:r>
              <a:rPr lang="en-US" b="1" dirty="0"/>
              <a:t>" size="30"&gt;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ru-RU" dirty="0"/>
              <a:t>Введите пароль:&lt;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&lt;input </a:t>
            </a:r>
            <a:r>
              <a:rPr lang="en-US" b="1" dirty="0">
                <a:solidFill>
                  <a:srgbClr val="FF0000"/>
                </a:solidFill>
              </a:rPr>
              <a:t>type="password" </a:t>
            </a:r>
            <a:r>
              <a:rPr lang="en-US" b="1" dirty="0"/>
              <a:t>name ="pass"&gt;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&lt;</a:t>
            </a:r>
            <a:r>
              <a:rPr lang="en-US" dirty="0"/>
              <a:t>/form&gt;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4213" y="3789363"/>
            <a:ext cx="7766050" cy="2462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b="1" dirty="0">
                <a:solidFill>
                  <a:srgbClr val="0070C0"/>
                </a:solidFill>
              </a:rPr>
              <a:t>Атрибуты</a:t>
            </a:r>
            <a:r>
              <a:rPr lang="ru-RU" sz="1100" b="1" dirty="0">
                <a:solidFill>
                  <a:srgbClr val="0070C0"/>
                </a:solidFill>
              </a:rPr>
              <a:t>:</a:t>
            </a:r>
            <a:endParaRPr lang="ru-RU" sz="11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ru-RU" sz="1600" b="1" dirty="0"/>
              <a:t>TYPE</a:t>
            </a:r>
            <a:r>
              <a:rPr lang="ru-RU" sz="1600" dirty="0"/>
              <a:t> - определяет тип поля для ввода данных. По умолчанию – это "</a:t>
            </a:r>
            <a:r>
              <a:rPr lang="ru-RU" sz="1600" dirty="0" err="1"/>
              <a:t>text</a:t>
            </a:r>
            <a:r>
              <a:rPr lang="ru-RU" sz="1600" dirty="0"/>
              <a:t>". </a:t>
            </a:r>
            <a:r>
              <a:rPr lang="ru-RU" sz="1600" dirty="0" smtClean="0"/>
              <a:t>Если </a:t>
            </a:r>
            <a:r>
              <a:rPr lang="ru-RU" sz="1600" dirty="0"/>
              <a:t>тип "</a:t>
            </a:r>
            <a:r>
              <a:rPr lang="ru-RU" sz="1600" dirty="0" err="1" smtClean="0"/>
              <a:t>password</a:t>
            </a:r>
            <a:r>
              <a:rPr lang="en-US" sz="1600" dirty="0" smtClean="0"/>
              <a:t>”</a:t>
            </a:r>
            <a:r>
              <a:rPr lang="ru-RU" sz="1600" dirty="0" smtClean="0"/>
              <a:t>, то строка показывается </a:t>
            </a:r>
            <a:r>
              <a:rPr lang="ru-RU" sz="1600" dirty="0"/>
              <a:t>звездочками.</a:t>
            </a:r>
          </a:p>
          <a:p>
            <a:pPr>
              <a:defRPr/>
            </a:pPr>
            <a:r>
              <a:rPr lang="ru-RU" sz="1600" b="1" dirty="0"/>
              <a:t>NAME -</a:t>
            </a:r>
            <a:r>
              <a:rPr lang="ru-RU" sz="1600" dirty="0"/>
              <a:t> определяет </a:t>
            </a:r>
            <a:r>
              <a:rPr lang="ru-RU" sz="1600" dirty="0" smtClean="0"/>
              <a:t>имя для передачи </a:t>
            </a:r>
            <a:r>
              <a:rPr lang="ru-RU" sz="1600" dirty="0"/>
              <a:t>содержания данной </a:t>
            </a:r>
            <a:r>
              <a:rPr lang="ru-RU" sz="2400" dirty="0" err="1"/>
              <a:t>html</a:t>
            </a:r>
            <a:r>
              <a:rPr lang="ru-RU" sz="1600" dirty="0"/>
              <a:t> формы на сервер. </a:t>
            </a:r>
            <a:endParaRPr lang="ru-RU" sz="1600" dirty="0" smtClean="0"/>
          </a:p>
          <a:p>
            <a:pPr>
              <a:defRPr/>
            </a:pPr>
            <a:r>
              <a:rPr lang="ru-RU" sz="1600" b="1" dirty="0" smtClean="0"/>
              <a:t>SIZE </a:t>
            </a:r>
            <a:r>
              <a:rPr lang="ru-RU" sz="1600" b="1" dirty="0"/>
              <a:t>-</a:t>
            </a:r>
            <a:r>
              <a:rPr lang="ru-RU" sz="1600" dirty="0"/>
              <a:t> определяет </a:t>
            </a:r>
            <a:r>
              <a:rPr lang="ru-RU" sz="1600" dirty="0" smtClean="0"/>
              <a:t>ширину </a:t>
            </a:r>
            <a:r>
              <a:rPr lang="ru-RU" sz="1600" dirty="0"/>
              <a:t>поля в символах. По умолчанию </a:t>
            </a:r>
            <a:r>
              <a:rPr lang="ru-RU" sz="1600" dirty="0" smtClean="0"/>
              <a:t>24</a:t>
            </a:r>
            <a:r>
              <a:rPr lang="ru-RU" sz="1600" dirty="0"/>
              <a:t>. </a:t>
            </a:r>
            <a:endParaRPr lang="ru-RU" sz="1600" dirty="0" smtClean="0"/>
          </a:p>
          <a:p>
            <a:pPr>
              <a:defRPr/>
            </a:pPr>
            <a:r>
              <a:rPr lang="ru-RU" sz="1600" b="1" dirty="0"/>
              <a:t>MAXLENGTH</a:t>
            </a:r>
            <a:r>
              <a:rPr lang="ru-RU" sz="1600" dirty="0"/>
              <a:t> , который определяет максимальное количество символов, которые можно ввести в текстовом поле. </a:t>
            </a:r>
            <a:endParaRPr lang="ru-RU" sz="1600" dirty="0" smtClean="0"/>
          </a:p>
          <a:p>
            <a:pPr>
              <a:defRPr/>
            </a:pPr>
            <a:r>
              <a:rPr lang="en-US" sz="1600" b="1" dirty="0"/>
              <a:t>VALUE</a:t>
            </a:r>
            <a:r>
              <a:rPr lang="en-US" sz="1600" dirty="0" smtClean="0"/>
              <a:t> – </a:t>
            </a:r>
            <a:r>
              <a:rPr lang="ru-RU" sz="1600" dirty="0" smtClean="0"/>
              <a:t>значение поля по умолчанию.</a:t>
            </a:r>
            <a:endParaRPr lang="ru-RU" sz="1600" dirty="0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25688"/>
            <a:ext cx="2400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9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/>
          </p:cNvSpPr>
          <p:nvPr>
            <p:ph type="title"/>
          </p:nvPr>
        </p:nvSpPr>
        <p:spPr>
          <a:xfrm>
            <a:off x="477838" y="158750"/>
            <a:ext cx="8153400" cy="39211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INPUT…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, радиокнопки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00338" y="627063"/>
            <a:ext cx="6408737" cy="203041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&lt;form name="primer4" method="post" action="</a:t>
            </a:r>
            <a:r>
              <a:rPr lang="en-US" dirty="0" err="1"/>
              <a:t>obrabotchik.php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 </a:t>
            </a:r>
            <a:r>
              <a:rPr lang="ru-RU" dirty="0"/>
              <a:t>Какой диск вы хотите получить?&lt;/</a:t>
            </a:r>
            <a:r>
              <a:rPr lang="en-US" dirty="0"/>
              <a:t>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b="1" dirty="0"/>
              <a:t>&lt;input name="disc" </a:t>
            </a:r>
            <a:r>
              <a:rPr lang="en-US" b="1" dirty="0">
                <a:solidFill>
                  <a:srgbClr val="FF0000"/>
                </a:solidFill>
              </a:rPr>
              <a:t>type="radio" </a:t>
            </a:r>
            <a:r>
              <a:rPr lang="en-US" b="1" dirty="0"/>
              <a:t>value="cd" checked&gt;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CD&lt;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&lt;input name="disc" </a:t>
            </a:r>
            <a:r>
              <a:rPr lang="en-US" b="1" dirty="0">
                <a:solidFill>
                  <a:srgbClr val="FF0000"/>
                </a:solidFill>
              </a:rPr>
              <a:t>type="radio" </a:t>
            </a:r>
            <a:r>
              <a:rPr lang="en-US" b="1" dirty="0"/>
              <a:t>value="</a:t>
            </a:r>
            <a:r>
              <a:rPr lang="en-US" b="1" dirty="0" err="1"/>
              <a:t>dvd</a:t>
            </a:r>
            <a:r>
              <a:rPr lang="en-US" b="1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DVD &lt;/p&gt;&lt;/form&gt; </a:t>
            </a:r>
            <a:endParaRPr lang="ru-RU" dirty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688975"/>
            <a:ext cx="2505075" cy="952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Rectangle 1"/>
          <p:cNvSpPr txBox="1">
            <a:spLocks/>
          </p:cNvSpPr>
          <p:nvPr/>
        </p:nvSpPr>
        <p:spPr bwMode="auto">
          <a:xfrm>
            <a:off x="0" y="2781300"/>
            <a:ext cx="91090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b="1">
                <a:solidFill>
                  <a:srgbClr val="444D26"/>
                </a:solidFill>
                <a:latin typeface="Calibri" pitchFamily="34" charset="0"/>
                <a:sym typeface="Tw Cen MT" pitchFamily="34" charset="0"/>
              </a:rPr>
              <a:t>Тег </a:t>
            </a:r>
            <a:r>
              <a:rPr lang="en-US" altLang="ru-RU" sz="3600" b="1">
                <a:solidFill>
                  <a:srgbClr val="444D26"/>
                </a:solidFill>
                <a:latin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>
                <a:solidFill>
                  <a:srgbClr val="0070C0"/>
                </a:solidFill>
                <a:latin typeface="Tw Cen MT" pitchFamily="34" charset="0"/>
                <a:sym typeface="Tw Cen MT" pitchFamily="34" charset="0"/>
              </a:rPr>
              <a:t>INPUT…</a:t>
            </a:r>
            <a:r>
              <a:rPr lang="en-US" altLang="ru-RU" sz="3600" b="1">
                <a:solidFill>
                  <a:srgbClr val="444D26"/>
                </a:solidFill>
                <a:latin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>
                <a:solidFill>
                  <a:srgbClr val="444D26"/>
                </a:solidFill>
                <a:latin typeface="Calibri" pitchFamily="34" charset="0"/>
                <a:sym typeface="Tw Cen MT" pitchFamily="34" charset="0"/>
              </a:rPr>
              <a:t>, группа чекбоксов (флажков)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327400"/>
            <a:ext cx="3676650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00338" y="3716338"/>
            <a:ext cx="6408737" cy="31400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&lt;form name="primer5" method="post" action="</a:t>
            </a:r>
            <a:r>
              <a:rPr lang="en-US" dirty="0" err="1"/>
              <a:t>obrabotchik.php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r>
              <a:rPr lang="ru-RU" dirty="0"/>
              <a:t>Какие обучающие курсы вы хотите видеть на диске?&lt;/</a:t>
            </a:r>
            <a:r>
              <a:rPr lang="en-US" dirty="0"/>
              <a:t>p&gt;</a:t>
            </a:r>
            <a:br>
              <a:rPr lang="en-US" dirty="0"/>
            </a:br>
            <a:r>
              <a:rPr lang="en-US" b="1" dirty="0"/>
              <a:t>&lt;input </a:t>
            </a:r>
            <a:r>
              <a:rPr lang="en-US" b="1" dirty="0">
                <a:solidFill>
                  <a:srgbClr val="FF0000"/>
                </a:solidFill>
              </a:rPr>
              <a:t>type="checkbox" </a:t>
            </a:r>
            <a:r>
              <a:rPr lang="en-US" b="1" dirty="0"/>
              <a:t>name="</a:t>
            </a:r>
            <a:r>
              <a:rPr lang="en-US" b="1" dirty="0" err="1"/>
              <a:t>fotoshop</a:t>
            </a:r>
            <a:r>
              <a:rPr lang="en-US" b="1" dirty="0"/>
              <a:t>" value="yes" checked&gt;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Курсы по </a:t>
            </a:r>
            <a:r>
              <a:rPr lang="ru-RU" dirty="0" err="1"/>
              <a:t>Фотошопу</a:t>
            </a:r>
            <a:r>
              <a:rPr lang="ru-RU" dirty="0"/>
              <a:t> 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&lt;input </a:t>
            </a:r>
            <a:r>
              <a:rPr lang="en-US" b="1" dirty="0">
                <a:solidFill>
                  <a:srgbClr val="FF0000"/>
                </a:solidFill>
              </a:rPr>
              <a:t>type="checkbox" </a:t>
            </a:r>
            <a:r>
              <a:rPr lang="en-US" b="1" dirty="0"/>
              <a:t>name="</a:t>
            </a:r>
            <a:r>
              <a:rPr lang="en-US" b="1" dirty="0" err="1"/>
              <a:t>dreamweaver</a:t>
            </a:r>
            <a:r>
              <a:rPr lang="en-US" b="1" dirty="0"/>
              <a:t>" value="yes"&gt;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Курсы по </a:t>
            </a:r>
            <a:r>
              <a:rPr lang="en-US" dirty="0"/>
              <a:t>Adobe Dreamweaver 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/>
              <a:t>&lt;input </a:t>
            </a:r>
            <a:r>
              <a:rPr lang="en-US" b="1" dirty="0">
                <a:solidFill>
                  <a:srgbClr val="FF0000"/>
                </a:solidFill>
              </a:rPr>
              <a:t>type="checkbox" </a:t>
            </a:r>
            <a:r>
              <a:rPr lang="en-US" b="1" dirty="0"/>
              <a:t>name="</a:t>
            </a:r>
            <a:r>
              <a:rPr lang="en-US" b="1" dirty="0" err="1"/>
              <a:t>php</a:t>
            </a:r>
            <a:r>
              <a:rPr lang="en-US" b="1" dirty="0"/>
              <a:t>" value="yes"&gt;</a:t>
            </a:r>
            <a:r>
              <a:rPr lang="ru-RU" dirty="0"/>
              <a:t>Курсы по </a:t>
            </a:r>
            <a:r>
              <a:rPr lang="en-US" dirty="0"/>
              <a:t>PHP</a:t>
            </a:r>
            <a:br>
              <a:rPr lang="en-US" dirty="0"/>
            </a:br>
            <a:r>
              <a:rPr lang="en-US" dirty="0"/>
              <a:t>&lt;/form&gt;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/>
          </p:cNvSpPr>
          <p:nvPr>
            <p:ph type="title"/>
          </p:nvPr>
        </p:nvSpPr>
        <p:spPr>
          <a:xfrm>
            <a:off x="179388" y="357188"/>
            <a:ext cx="8785225" cy="3921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SELECT…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, выбор </a:t>
            </a:r>
            <a:r>
              <a:rPr lang="ru-RU" altLang="ru-RU" sz="24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ОДНОЙ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 строки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55875" y="711200"/>
            <a:ext cx="6408738" cy="313848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&lt;form name="primer6" method="post" action="</a:t>
            </a:r>
            <a:r>
              <a:rPr lang="en-US" dirty="0" err="1"/>
              <a:t>obrabotchik.php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&lt;p&gt;</a:t>
            </a:r>
            <a:r>
              <a:rPr lang="ru-RU" dirty="0"/>
              <a:t>Выберите способ доставки:&lt;/</a:t>
            </a:r>
            <a:r>
              <a:rPr lang="en-US" dirty="0"/>
              <a:t>p&gt;</a:t>
            </a:r>
            <a:br>
              <a:rPr lang="en-US" dirty="0"/>
            </a:br>
            <a:r>
              <a:rPr lang="en-US" dirty="0"/>
              <a:t>&lt;p&gt;</a:t>
            </a:r>
            <a:br>
              <a:rPr lang="en-US" dirty="0"/>
            </a:br>
            <a:r>
              <a:rPr lang="en-US" b="1" dirty="0"/>
              <a:t>&lt;select name="</a:t>
            </a:r>
            <a:r>
              <a:rPr lang="en-US" b="1" dirty="0" err="1"/>
              <a:t>dostavka</a:t>
            </a:r>
            <a:r>
              <a:rPr lang="en-US" b="1" dirty="0"/>
              <a:t>" size="1"&gt;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179955"/>
                </a:solidFill>
              </a:rPr>
              <a:t>&lt;option value="</a:t>
            </a:r>
            <a:r>
              <a:rPr lang="en-US" b="1" dirty="0" err="1">
                <a:solidFill>
                  <a:srgbClr val="179955"/>
                </a:solidFill>
              </a:rPr>
              <a:t>srochnaya</a:t>
            </a:r>
            <a:r>
              <a:rPr lang="en-US" b="1" dirty="0">
                <a:solidFill>
                  <a:srgbClr val="179955"/>
                </a:solidFill>
              </a:rPr>
              <a:t>" &gt; </a:t>
            </a:r>
            <a:r>
              <a:rPr lang="ru-RU" b="1" dirty="0">
                <a:solidFill>
                  <a:srgbClr val="179955"/>
                </a:solidFill>
              </a:rPr>
              <a:t>Срочная &lt;/</a:t>
            </a:r>
            <a:r>
              <a:rPr lang="en-US" b="1" dirty="0">
                <a:solidFill>
                  <a:srgbClr val="179955"/>
                </a:solidFill>
              </a:rPr>
              <a:t>option&gt;</a:t>
            </a:r>
            <a:br>
              <a:rPr lang="en-US" b="1" dirty="0">
                <a:solidFill>
                  <a:srgbClr val="179955"/>
                </a:solidFill>
              </a:rPr>
            </a:br>
            <a:r>
              <a:rPr lang="en-US" b="1" dirty="0">
                <a:solidFill>
                  <a:srgbClr val="179955"/>
                </a:solidFill>
              </a:rPr>
              <a:t>&lt;option value="ne </a:t>
            </a:r>
            <a:r>
              <a:rPr lang="en-US" b="1" dirty="0" err="1">
                <a:solidFill>
                  <a:srgbClr val="179955"/>
                </a:solidFill>
              </a:rPr>
              <a:t>srochnaya</a:t>
            </a:r>
            <a:r>
              <a:rPr lang="en-US" b="1" dirty="0">
                <a:solidFill>
                  <a:srgbClr val="179955"/>
                </a:solidFill>
              </a:rPr>
              <a:t>" </a:t>
            </a:r>
            <a:r>
              <a:rPr lang="en-US" b="1" dirty="0">
                <a:solidFill>
                  <a:srgbClr val="FF0000"/>
                </a:solidFill>
              </a:rPr>
              <a:t>selected</a:t>
            </a:r>
            <a:r>
              <a:rPr lang="en-US" b="1" dirty="0">
                <a:solidFill>
                  <a:srgbClr val="179955"/>
                </a:solidFill>
              </a:rPr>
              <a:t>&gt; </a:t>
            </a:r>
            <a:r>
              <a:rPr lang="ru-RU" b="1" dirty="0">
                <a:solidFill>
                  <a:srgbClr val="179955"/>
                </a:solidFill>
              </a:rPr>
              <a:t>Не срочная &lt;/</a:t>
            </a:r>
            <a:r>
              <a:rPr lang="en-US" b="1" dirty="0">
                <a:solidFill>
                  <a:srgbClr val="179955"/>
                </a:solidFill>
              </a:rPr>
              <a:t>option&gt;</a:t>
            </a:r>
            <a:br>
              <a:rPr lang="en-US" b="1" dirty="0">
                <a:solidFill>
                  <a:srgbClr val="179955"/>
                </a:solidFill>
              </a:rPr>
            </a:br>
            <a:r>
              <a:rPr lang="en-US" b="1" dirty="0">
                <a:solidFill>
                  <a:srgbClr val="179955"/>
                </a:solidFill>
              </a:rPr>
              <a:t>&lt;option value="</a:t>
            </a:r>
            <a:r>
              <a:rPr lang="en-US" b="1" dirty="0" err="1">
                <a:solidFill>
                  <a:srgbClr val="179955"/>
                </a:solidFill>
              </a:rPr>
              <a:t>kurierom</a:t>
            </a:r>
            <a:r>
              <a:rPr lang="en-US" b="1" dirty="0">
                <a:solidFill>
                  <a:srgbClr val="179955"/>
                </a:solidFill>
              </a:rPr>
              <a:t>"&gt; </a:t>
            </a:r>
            <a:r>
              <a:rPr lang="ru-RU" b="1" dirty="0">
                <a:solidFill>
                  <a:srgbClr val="179955"/>
                </a:solidFill>
              </a:rPr>
              <a:t>Курьером &lt;/</a:t>
            </a:r>
            <a:r>
              <a:rPr lang="en-US" b="1" dirty="0">
                <a:solidFill>
                  <a:srgbClr val="179955"/>
                </a:solidFill>
              </a:rPr>
              <a:t>option&gt;</a:t>
            </a:r>
            <a:br>
              <a:rPr lang="en-US" b="1" dirty="0">
                <a:solidFill>
                  <a:srgbClr val="179955"/>
                </a:solidFill>
              </a:rPr>
            </a:br>
            <a:r>
              <a:rPr lang="en-US" b="1" dirty="0"/>
              <a:t>&lt;/select&gt;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&lt;/p&gt; </a:t>
            </a:r>
            <a:br>
              <a:rPr lang="en-US" dirty="0"/>
            </a:br>
            <a:r>
              <a:rPr lang="en-US" dirty="0"/>
              <a:t>&lt;/form&gt; </a:t>
            </a:r>
            <a:endParaRPr lang="ru-RU" dirty="0"/>
          </a:p>
        </p:txBody>
      </p:sp>
      <p:pic>
        <p:nvPicPr>
          <p:cNvPr id="9220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2066925" cy="1190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468313" y="4005263"/>
            <a:ext cx="84963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Атрибут </a:t>
            </a:r>
            <a:r>
              <a:rPr lang="ru-RU" altLang="ru-RU" sz="2800" b="1">
                <a:solidFill>
                  <a:schemeClr val="tx1"/>
                </a:solidFill>
                <a:latin typeface="Tw Cen MT" pitchFamily="34" charset="0"/>
              </a:rPr>
              <a:t>SIZE </a:t>
            </a: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задает количество одновременно видимых пунктов меню. В нашем случае это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Атрибут флаг </a:t>
            </a:r>
            <a:r>
              <a:rPr lang="ru-RU" altLang="ru-RU" sz="2800" b="1">
                <a:solidFill>
                  <a:schemeClr val="tx1"/>
                </a:solidFill>
                <a:latin typeface="Tw Cen MT" pitchFamily="34" charset="0"/>
              </a:rPr>
              <a:t>SELECTED</a:t>
            </a:r>
            <a:r>
              <a:rPr lang="ru-RU" altLang="ru-RU" sz="1800" b="1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означает что данное значение, будет выбрано по умолчанию.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chemeClr val="tx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/>
          </p:cNvSpPr>
          <p:nvPr>
            <p:ph type="title"/>
          </p:nvPr>
        </p:nvSpPr>
        <p:spPr>
          <a:xfrm>
            <a:off x="0" y="144463"/>
            <a:ext cx="8685213" cy="9810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500"/>
              </a:lnSpc>
            </a:pP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SELECT…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,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Ctrl-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выбор </a:t>
            </a:r>
            <a:r>
              <a:rPr lang="ru-RU" altLang="ru-RU" sz="24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НЕСКОЛЬКИХ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 строк списка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84438" y="1106488"/>
            <a:ext cx="6408737" cy="224631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/>
              <a:t>&lt;form name="primer7" method="post" action="</a:t>
            </a:r>
            <a:r>
              <a:rPr lang="en-US" sz="1400" dirty="0" err="1"/>
              <a:t>obrabotchik.php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en-US" sz="1400" dirty="0"/>
              <a:t>&lt;p&gt;</a:t>
            </a:r>
            <a:r>
              <a:rPr lang="ru-RU" sz="1400" dirty="0"/>
              <a:t>Выберите способ доставки:&lt;/</a:t>
            </a:r>
            <a:r>
              <a:rPr lang="en-US" sz="1400" dirty="0"/>
              <a:t>p&gt;</a:t>
            </a:r>
            <a:br>
              <a:rPr lang="en-US" sz="1400" dirty="0"/>
            </a:br>
            <a:r>
              <a:rPr lang="en-US" sz="1400" dirty="0"/>
              <a:t>&lt;p&gt;</a:t>
            </a:r>
            <a:br>
              <a:rPr lang="en-US" sz="1400" dirty="0"/>
            </a:br>
            <a:r>
              <a:rPr lang="en-US" sz="1400" b="1" dirty="0"/>
              <a:t>&lt;select name="</a:t>
            </a:r>
            <a:r>
              <a:rPr lang="en-US" sz="1400" b="1" dirty="0" err="1"/>
              <a:t>dostavka</a:t>
            </a:r>
            <a:r>
              <a:rPr lang="en-US" sz="1400" b="1" dirty="0"/>
              <a:t>" size="3" </a:t>
            </a:r>
            <a:r>
              <a:rPr lang="en-US" sz="1400" b="1" dirty="0">
                <a:solidFill>
                  <a:srgbClr val="FF0000"/>
                </a:solidFill>
              </a:rPr>
              <a:t>multiple</a:t>
            </a:r>
            <a:r>
              <a:rPr lang="en-US" sz="1400" b="1" dirty="0"/>
              <a:t> 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>
                <a:solidFill>
                  <a:srgbClr val="179955"/>
                </a:solidFill>
              </a:rPr>
              <a:t>&lt;option value="</a:t>
            </a:r>
            <a:r>
              <a:rPr lang="en-US" sz="1400" b="1" dirty="0" err="1">
                <a:solidFill>
                  <a:srgbClr val="179955"/>
                </a:solidFill>
              </a:rPr>
              <a:t>srochnaya</a:t>
            </a:r>
            <a:r>
              <a:rPr lang="en-US" sz="1400" b="1" dirty="0">
                <a:solidFill>
                  <a:srgbClr val="179955"/>
                </a:solidFill>
              </a:rPr>
              <a:t>" &gt; </a:t>
            </a:r>
            <a:r>
              <a:rPr lang="ru-RU" sz="1400" b="1" dirty="0">
                <a:solidFill>
                  <a:srgbClr val="179955"/>
                </a:solidFill>
              </a:rPr>
              <a:t>Срочная &lt;/</a:t>
            </a:r>
            <a:r>
              <a:rPr lang="en-US" sz="1400" b="1" dirty="0">
                <a:solidFill>
                  <a:srgbClr val="179955"/>
                </a:solidFill>
              </a:rPr>
              <a:t>option&gt;</a:t>
            </a:r>
            <a:br>
              <a:rPr lang="en-US" sz="1400" b="1" dirty="0">
                <a:solidFill>
                  <a:srgbClr val="179955"/>
                </a:solidFill>
              </a:rPr>
            </a:br>
            <a:r>
              <a:rPr lang="en-US" sz="1400" b="1" dirty="0">
                <a:solidFill>
                  <a:srgbClr val="179955"/>
                </a:solidFill>
              </a:rPr>
              <a:t>&lt;option value="ne </a:t>
            </a:r>
            <a:r>
              <a:rPr lang="en-US" sz="1400" b="1" dirty="0" err="1">
                <a:solidFill>
                  <a:srgbClr val="179955"/>
                </a:solidFill>
              </a:rPr>
              <a:t>srochnaya</a:t>
            </a:r>
            <a:r>
              <a:rPr lang="en-US" sz="1400" b="1" dirty="0">
                <a:solidFill>
                  <a:srgbClr val="179955"/>
                </a:solidFill>
              </a:rPr>
              <a:t>"&gt; </a:t>
            </a:r>
            <a:r>
              <a:rPr lang="ru-RU" sz="1400" b="1" dirty="0">
                <a:solidFill>
                  <a:srgbClr val="179955"/>
                </a:solidFill>
              </a:rPr>
              <a:t>Не срочная &lt;/</a:t>
            </a:r>
            <a:r>
              <a:rPr lang="en-US" sz="1400" b="1" dirty="0">
                <a:solidFill>
                  <a:srgbClr val="179955"/>
                </a:solidFill>
              </a:rPr>
              <a:t>option&gt;</a:t>
            </a:r>
            <a:br>
              <a:rPr lang="en-US" sz="1400" b="1" dirty="0">
                <a:solidFill>
                  <a:srgbClr val="179955"/>
                </a:solidFill>
              </a:rPr>
            </a:br>
            <a:r>
              <a:rPr lang="en-US" sz="1400" b="1" dirty="0">
                <a:solidFill>
                  <a:srgbClr val="179955"/>
                </a:solidFill>
              </a:rPr>
              <a:t>&lt;option value="</a:t>
            </a:r>
            <a:r>
              <a:rPr lang="en-US" sz="1400" b="1" dirty="0" err="1">
                <a:solidFill>
                  <a:srgbClr val="179955"/>
                </a:solidFill>
              </a:rPr>
              <a:t>kurierom</a:t>
            </a:r>
            <a:r>
              <a:rPr lang="en-US" sz="1400" b="1" dirty="0">
                <a:solidFill>
                  <a:srgbClr val="179955"/>
                </a:solidFill>
              </a:rPr>
              <a:t>"&gt; </a:t>
            </a:r>
            <a:r>
              <a:rPr lang="ru-RU" sz="1400" b="1" dirty="0">
                <a:solidFill>
                  <a:srgbClr val="179955"/>
                </a:solidFill>
              </a:rPr>
              <a:t>Курьером &lt;/</a:t>
            </a:r>
            <a:r>
              <a:rPr lang="en-US" sz="1400" b="1" dirty="0">
                <a:solidFill>
                  <a:srgbClr val="179955"/>
                </a:solidFill>
              </a:rPr>
              <a:t>option&gt;</a:t>
            </a:r>
            <a:br>
              <a:rPr lang="en-US" sz="1400" b="1" dirty="0">
                <a:solidFill>
                  <a:srgbClr val="179955"/>
                </a:solidFill>
              </a:rPr>
            </a:br>
            <a:r>
              <a:rPr lang="en-US" sz="1400" b="1" dirty="0"/>
              <a:t>&lt;/select&gt;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&lt;/p&gt; </a:t>
            </a:r>
            <a:br>
              <a:rPr lang="en-US" sz="1400" dirty="0"/>
            </a:br>
            <a:r>
              <a:rPr lang="en-US" sz="1400" dirty="0"/>
              <a:t>&lt;/form&gt; </a:t>
            </a:r>
            <a:endParaRPr lang="ru-RU" sz="1400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2162175" cy="1104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1"/>
          <p:cNvSpPr txBox="1">
            <a:spLocks/>
          </p:cNvSpPr>
          <p:nvPr/>
        </p:nvSpPr>
        <p:spPr bwMode="auto">
          <a:xfrm>
            <a:off x="250825" y="3429000"/>
            <a:ext cx="87137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600" b="1">
                <a:solidFill>
                  <a:srgbClr val="444D26"/>
                </a:solidFill>
                <a:latin typeface="Calibri" pitchFamily="34" charset="0"/>
                <a:sym typeface="Tw Cen MT" pitchFamily="34" charset="0"/>
              </a:rPr>
              <a:t>Тег </a:t>
            </a:r>
            <a:r>
              <a:rPr lang="en-US" altLang="ru-RU" sz="3600" b="1">
                <a:solidFill>
                  <a:srgbClr val="444D26"/>
                </a:solidFill>
                <a:latin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>
                <a:solidFill>
                  <a:srgbClr val="0070C0"/>
                </a:solidFill>
                <a:latin typeface="Tw Cen MT" pitchFamily="34" charset="0"/>
                <a:sym typeface="Tw Cen MT" pitchFamily="34" charset="0"/>
              </a:rPr>
              <a:t>TEXTAREA…</a:t>
            </a:r>
            <a:r>
              <a:rPr lang="en-US" altLang="ru-RU" sz="3600" b="1">
                <a:solidFill>
                  <a:srgbClr val="444D26"/>
                </a:solidFill>
                <a:latin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>
                <a:solidFill>
                  <a:srgbClr val="444D26"/>
                </a:solidFill>
                <a:latin typeface="Calibri" pitchFamily="34" charset="0"/>
                <a:sym typeface="Tw Cen MT" pitchFamily="34" charset="0"/>
              </a:rPr>
              <a:t>, большое поле текста</a:t>
            </a:r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76700"/>
            <a:ext cx="4076700" cy="1438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08400" y="5559425"/>
            <a:ext cx="4967288" cy="116998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/>
              <a:t>&lt;form name="primer8" method="post" action="</a:t>
            </a:r>
            <a:r>
              <a:rPr lang="en-US" sz="1400" dirty="0" err="1"/>
              <a:t>obrabotchik.php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ru-RU" sz="1400" dirty="0"/>
              <a:t>Введите адрес для доставки:&lt;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b="1" dirty="0"/>
              <a:t>&lt;</a:t>
            </a:r>
            <a:r>
              <a:rPr lang="en-US" sz="1400" b="1" dirty="0" err="1"/>
              <a:t>textarea</a:t>
            </a:r>
            <a:r>
              <a:rPr lang="en-US" sz="1400" b="1" dirty="0"/>
              <a:t> name="</a:t>
            </a:r>
            <a:r>
              <a:rPr lang="en-US" sz="1400" b="1" dirty="0" err="1"/>
              <a:t>adress</a:t>
            </a:r>
            <a:r>
              <a:rPr lang="en-US" sz="1400" b="1" dirty="0"/>
              <a:t>" </a:t>
            </a:r>
            <a:r>
              <a:rPr lang="en-US" sz="1400" b="1" dirty="0">
                <a:solidFill>
                  <a:srgbClr val="FF0000"/>
                </a:solidFill>
              </a:rPr>
              <a:t>cols="45" rows="5"</a:t>
            </a:r>
            <a:r>
              <a:rPr lang="en-US" sz="1400" b="1" dirty="0"/>
              <a:t>&gt;&lt;/</a:t>
            </a:r>
            <a:r>
              <a:rPr lang="en-US" sz="1400" b="1" dirty="0" err="1"/>
              <a:t>textarea</a:t>
            </a:r>
            <a:r>
              <a:rPr lang="en-US" sz="1400" b="1" dirty="0"/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&lt;/form&gt;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581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/>
          </p:cNvSpPr>
          <p:nvPr>
            <p:ph type="title"/>
          </p:nvPr>
        </p:nvSpPr>
        <p:spPr>
          <a:xfrm>
            <a:off x="-36513" y="658813"/>
            <a:ext cx="9144001" cy="3921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lnSpc>
                <a:spcPts val="3300"/>
              </a:lnSpc>
            </a:pP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Тег 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&lt;</a:t>
            </a:r>
            <a:r>
              <a:rPr lang="en-US" altLang="ru-RU" sz="36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INPUT…</a:t>
            </a:r>
            <a:r>
              <a:rPr lang="en-US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&gt;</a:t>
            </a:r>
            <a:r>
              <a:rPr lang="ru-RU" altLang="ru-RU" sz="3600" b="1" smtClean="0">
                <a:solidFill>
                  <a:srgbClr val="444D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Tw Cen MT" pitchFamily="34" charset="0"/>
                <a:cs typeface="Tw Cen MT" pitchFamily="34" charset="0"/>
                <a:sym typeface="Tw Cen MT" pitchFamily="34" charset="0"/>
              </a:rPr>
              <a:t>, кнопки отправки и сброса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31913" y="2276475"/>
            <a:ext cx="6408737" cy="147796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&lt;form name="primer8" method="post" action="</a:t>
            </a:r>
            <a:r>
              <a:rPr lang="en-US" dirty="0" err="1"/>
              <a:t>obrabotchik.php</a:t>
            </a:r>
            <a:r>
              <a:rPr lang="en-US" dirty="0"/>
              <a:t>"&gt;</a:t>
            </a:r>
            <a:br>
              <a:rPr lang="en-US" dirty="0"/>
            </a:br>
            <a:r>
              <a:rPr lang="en-US" b="1" dirty="0"/>
              <a:t>&lt;input type="submit" value="</a:t>
            </a:r>
            <a:r>
              <a:rPr lang="ru-RU" b="1" dirty="0"/>
              <a:t>Сделать заказ"&gt;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;&amp;</a:t>
            </a:r>
            <a:r>
              <a:rPr lang="en-US" dirty="0" err="1"/>
              <a:t>nbsp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&lt;input type="reset" value="</a:t>
            </a:r>
            <a:r>
              <a:rPr lang="ru-RU" b="1" dirty="0"/>
              <a:t>Отмена"&gt;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&lt;/</a:t>
            </a:r>
            <a:r>
              <a:rPr lang="en-US" dirty="0"/>
              <a:t>form&gt;</a:t>
            </a:r>
            <a:endParaRPr lang="ru-RU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1075"/>
            <a:ext cx="5283200" cy="1152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68313" y="4076700"/>
            <a:ext cx="820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Строка   </a:t>
            </a:r>
            <a:r>
              <a:rPr lang="ru-RU" altLang="ru-RU" sz="1800" b="1">
                <a:solidFill>
                  <a:srgbClr val="FF0000"/>
                </a:solidFill>
                <a:latin typeface="Tw Cen MT" pitchFamily="34" charset="0"/>
              </a:rPr>
              <a:t>&amp;</a:t>
            </a:r>
            <a:r>
              <a:rPr lang="en-US" altLang="ru-RU" sz="1800" b="1">
                <a:solidFill>
                  <a:srgbClr val="FF0000"/>
                </a:solidFill>
                <a:latin typeface="Tw Cen MT" pitchFamily="34" charset="0"/>
              </a:rPr>
              <a:t>nbsp;&amp;nbsp;&amp;nbsp;&amp;nbsp;&amp;nbsp;&amp;nbsp;</a:t>
            </a:r>
            <a:br>
              <a:rPr lang="en-US" altLang="ru-RU" sz="1800" b="1">
                <a:solidFill>
                  <a:srgbClr val="FF0000"/>
                </a:solidFill>
                <a:latin typeface="Tw Cen MT" pitchFamily="34" charset="0"/>
              </a:rPr>
            </a:b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это шесть </a:t>
            </a:r>
            <a:r>
              <a:rPr lang="en-US" altLang="ru-RU" sz="1800">
                <a:solidFill>
                  <a:schemeClr val="tx1"/>
                </a:solidFill>
                <a:latin typeface="Tw Cen MT" pitchFamily="34" charset="0"/>
              </a:rPr>
              <a:t>“Non-Breakable SPace”</a:t>
            </a:r>
            <a:r>
              <a:rPr lang="ru-RU" altLang="ru-RU" sz="1800">
                <a:solidFill>
                  <a:schemeClr val="tx1"/>
                </a:solidFill>
                <a:latin typeface="Tw Cen MT" pitchFamily="34" charset="0"/>
              </a:rPr>
              <a:t>, которые разделяют кнопки по горизонтали.</a:t>
            </a:r>
          </a:p>
        </p:txBody>
      </p:sp>
    </p:spTree>
    <p:extLst>
      <p:ext uri="{BB962C8B-B14F-4D97-AF65-F5344CB8AC3E}">
        <p14:creationId xmlns:p14="http://schemas.microsoft.com/office/powerpoint/2010/main" val="39255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Экран (4:3)</PresentationFormat>
  <Paragraphs>46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ФОРМЫ в HTML.</vt:lpstr>
      <vt:lpstr>Зачем нужны формы</vt:lpstr>
      <vt:lpstr>Тег-контейнер &lt;FORM&gt;</vt:lpstr>
      <vt:lpstr>Тег &lt;INPUT…&gt;, ввод строки текста</vt:lpstr>
      <vt:lpstr>Тег &lt;INPUT…&gt;, радиокнопки</vt:lpstr>
      <vt:lpstr>Тег &lt;SELECT…&gt;, выбор ОДНОЙ строки</vt:lpstr>
      <vt:lpstr>Тег &lt;SELECT…&gt;, Ctrl-выбор НЕСКОЛЬКИХ строк списка</vt:lpstr>
      <vt:lpstr>Тег &lt;INPUT…&gt;, кнопки отправки и сброса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ФОРМЫ в HTML.</dc:title>
  <dc:creator>teacher</dc:creator>
  <cp:lastModifiedBy>teacher</cp:lastModifiedBy>
  <cp:revision>1</cp:revision>
  <dcterms:created xsi:type="dcterms:W3CDTF">2017-04-09T09:00:15Z</dcterms:created>
  <dcterms:modified xsi:type="dcterms:W3CDTF">2017-04-09T09:00:41Z</dcterms:modified>
</cp:coreProperties>
</file>