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AC34-5E38-4F62-B913-B324949B9405}" type="datetimeFigureOut">
              <a:rPr lang="ru-RU" smtClean="0"/>
              <a:t>28.05.2017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98F6-8084-469F-994C-C12CFE28D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52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AC34-5E38-4F62-B913-B324949B9405}" type="datetimeFigureOut">
              <a:rPr lang="ru-RU" smtClean="0"/>
              <a:t>28.05.2017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98F6-8084-469F-994C-C12CFE28D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56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AC34-5E38-4F62-B913-B324949B9405}" type="datetimeFigureOut">
              <a:rPr lang="ru-RU" smtClean="0"/>
              <a:t>28.05.2017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98F6-8084-469F-994C-C12CFE28D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09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AC34-5E38-4F62-B913-B324949B9405}" type="datetimeFigureOut">
              <a:rPr lang="ru-RU" smtClean="0"/>
              <a:t>28.05.2017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98F6-8084-469F-994C-C12CFE28D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69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AC34-5E38-4F62-B913-B324949B9405}" type="datetimeFigureOut">
              <a:rPr lang="ru-RU" smtClean="0"/>
              <a:t>28.05.2017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98F6-8084-469F-994C-C12CFE28D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45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AC34-5E38-4F62-B913-B324949B9405}" type="datetimeFigureOut">
              <a:rPr lang="ru-RU" smtClean="0"/>
              <a:t>28.05.2017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98F6-8084-469F-994C-C12CFE28D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60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AC34-5E38-4F62-B913-B324949B9405}" type="datetimeFigureOut">
              <a:rPr lang="ru-RU" smtClean="0"/>
              <a:t>28.05.2017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98F6-8084-469F-994C-C12CFE28D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09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AC34-5E38-4F62-B913-B324949B9405}" type="datetimeFigureOut">
              <a:rPr lang="ru-RU" smtClean="0"/>
              <a:t>28.05.2017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98F6-8084-469F-994C-C12CFE28D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2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AC34-5E38-4F62-B913-B324949B9405}" type="datetimeFigureOut">
              <a:rPr lang="ru-RU" smtClean="0"/>
              <a:t>28.05.2017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98F6-8084-469F-994C-C12CFE28D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07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AC34-5E38-4F62-B913-B324949B9405}" type="datetimeFigureOut">
              <a:rPr lang="ru-RU" smtClean="0"/>
              <a:t>28.05.2017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98F6-8084-469F-994C-C12CFE28D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99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AC34-5E38-4F62-B913-B324949B9405}" type="datetimeFigureOut">
              <a:rPr lang="ru-RU" smtClean="0"/>
              <a:t>28.05.2017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98F6-8084-469F-994C-C12CFE28D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03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FAC34-5E38-4F62-B913-B324949B9405}" type="datetimeFigureOut">
              <a:rPr lang="ru-RU" smtClean="0"/>
              <a:t>28.05.2017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098F6-8084-469F-994C-C12CFE28D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4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F796F3-6593-47E1-B0AF-FD972605E9E2}" type="slidenum">
              <a:rPr lang="ru-RU" altLang="ru-RU" sz="1200" smtClean="0">
                <a:solidFill>
                  <a:srgbClr val="59595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ru-RU" altLang="ru-RU" sz="1200" smtClean="0">
              <a:solidFill>
                <a:srgbClr val="59595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250" y="2103438"/>
            <a:ext cx="6048375" cy="1570037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РАЗМЕЩЕНИЕ </a:t>
            </a:r>
            <a:br>
              <a:rPr lang="ru-RU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</a:br>
            <a:r>
              <a:rPr lang="ru-RU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172759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12DD04-4FF5-4C1F-820B-32367C5035ED}" type="slidenum">
              <a:rPr lang="ru-RU" altLang="ru-RU" sz="1200" smtClean="0">
                <a:solidFill>
                  <a:srgbClr val="59595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ru-RU" altLang="ru-RU" sz="1200" smtClean="0">
              <a:solidFill>
                <a:srgbClr val="59595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88" y="30163"/>
            <a:ext cx="9082087" cy="585787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Размещение элементов. Основные понятия</a:t>
            </a:r>
          </a:p>
        </p:txBody>
      </p:sp>
      <p:sp>
        <p:nvSpPr>
          <p:cNvPr id="65541" name="TextBox 1"/>
          <p:cNvSpPr txBox="1">
            <a:spLocks noChangeArrowheads="1"/>
          </p:cNvSpPr>
          <p:nvPr/>
        </p:nvSpPr>
        <p:spPr bwMode="auto">
          <a:xfrm>
            <a:off x="292100" y="549275"/>
            <a:ext cx="8785225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ru-RU" dirty="0" smtClean="0"/>
              <a:t>Местоположение элементов задается с помощью следующих CSS свойств: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ru-RU" b="1" dirty="0" err="1" smtClean="0"/>
              <a:t>top</a:t>
            </a:r>
            <a:r>
              <a:rPr lang="ru-RU" dirty="0" smtClean="0"/>
              <a:t> - устанавливает величину смещения текущего элемента от верхнего края родительского элемента;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ru-RU" b="1" dirty="0" err="1" smtClean="0"/>
              <a:t>bottom</a:t>
            </a:r>
            <a:r>
              <a:rPr lang="ru-RU" dirty="0" smtClean="0"/>
              <a:t> - устанавливает величину смещения текущего элемента от нижнего края родительского элемента;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ru-RU" b="1" dirty="0" err="1" smtClean="0"/>
              <a:t>left</a:t>
            </a:r>
            <a:r>
              <a:rPr lang="ru-RU" dirty="0" smtClean="0"/>
              <a:t> - устанавливает величину смещения текущего элемента от левого края родительского элемента;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ru-RU" b="1" dirty="0" err="1" smtClean="0"/>
              <a:t>right</a:t>
            </a:r>
            <a:r>
              <a:rPr lang="ru-RU" dirty="0" smtClean="0"/>
              <a:t> - устанавливает величину смещения текущего элемента от правого края родительского элемента.</a:t>
            </a:r>
          </a:p>
          <a:p>
            <a:pPr>
              <a:defRPr/>
            </a:pPr>
            <a:r>
              <a:rPr lang="ru-RU" dirty="0" smtClean="0"/>
              <a:t>Описанные выше свойства не вступят в силу, </a:t>
            </a:r>
            <a:br>
              <a:rPr lang="ru-RU" dirty="0" smtClean="0"/>
            </a:br>
            <a:r>
              <a:rPr lang="ru-RU" dirty="0" smtClean="0"/>
              <a:t>пока Вы не зададите </a:t>
            </a:r>
            <a:r>
              <a:rPr lang="ru-RU" b="1" dirty="0" smtClean="0"/>
              <a:t>способ размещения</a:t>
            </a:r>
            <a:r>
              <a:rPr lang="ru-RU" dirty="0" smtClean="0"/>
              <a:t>. </a:t>
            </a:r>
            <a:br>
              <a:rPr lang="ru-RU" dirty="0" smtClean="0"/>
            </a:br>
            <a:r>
              <a:rPr lang="ru-RU" dirty="0" smtClean="0"/>
              <a:t>Способ размещения также определяет поведение данных свойств.</a:t>
            </a:r>
          </a:p>
          <a:p>
            <a:pPr>
              <a:defRPr/>
            </a:pPr>
            <a:endParaRPr lang="ru-RU" dirty="0" smtClean="0"/>
          </a:p>
          <a:p>
            <a:pPr>
              <a:defRPr/>
            </a:pPr>
            <a:r>
              <a:rPr lang="ru-RU" dirty="0" smtClean="0"/>
              <a:t>В CSS существуют 4 различных способа размещения элементов: 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611560" y="5239078"/>
            <a:ext cx="3096344" cy="35016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dirty="0"/>
              <a:t>Статическое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27584" y="5877272"/>
            <a:ext cx="3096344" cy="350162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dirty="0"/>
              <a:t>Фиксированное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39952" y="5239078"/>
            <a:ext cx="3096344" cy="35016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dirty="0"/>
              <a:t>Относительное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355976" y="5877272"/>
            <a:ext cx="3096344" cy="35016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dirty="0"/>
              <a:t>Абсолютное</a:t>
            </a:r>
          </a:p>
        </p:txBody>
      </p:sp>
    </p:spTree>
    <p:extLst>
      <p:ext uri="{BB962C8B-B14F-4D97-AF65-F5344CB8AC3E}">
        <p14:creationId xmlns:p14="http://schemas.microsoft.com/office/powerpoint/2010/main" val="303432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C99806-2BE7-43F9-8B54-1AF3FEFCB7BA}" type="slidenum">
              <a:rPr lang="ru-RU" altLang="ru-RU" sz="1200" smtClean="0">
                <a:solidFill>
                  <a:srgbClr val="59595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ru-RU" altLang="ru-RU" sz="1200" smtClean="0">
              <a:solidFill>
                <a:srgbClr val="595959"/>
              </a:solidFill>
            </a:endParaRPr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468313" y="3051175"/>
            <a:ext cx="6191250" cy="3416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Lucida Console" pitchFamily="49" charset="0"/>
              </a:rPr>
              <a:t>&lt;html&gt;</a:t>
            </a:r>
            <a:endParaRPr lang="ru-RU" sz="1200" dirty="0" smtClean="0">
              <a:latin typeface="Lucida Console" pitchFamily="49" charset="0"/>
            </a:endParaRPr>
          </a:p>
          <a:p>
            <a:pPr eaLnBrk="1" hangingPunct="1">
              <a:defRPr/>
            </a:pPr>
            <a:r>
              <a:rPr lang="en-US" sz="1200" dirty="0">
                <a:latin typeface="Lucida Console" pitchFamily="49" charset="0"/>
              </a:rPr>
              <a:t>&lt;head&gt;</a:t>
            </a:r>
          </a:p>
          <a:p>
            <a:pPr eaLnBrk="1" hangingPunct="1">
              <a:defRPr/>
            </a:pPr>
            <a:r>
              <a:rPr lang="en-US" sz="1200" dirty="0">
                <a:latin typeface="Lucida Console" pitchFamily="49" charset="0"/>
              </a:rPr>
              <a:t>&lt;style type='text/</a:t>
            </a:r>
            <a:r>
              <a:rPr lang="en-US" sz="1200" dirty="0" err="1">
                <a:latin typeface="Lucida Console" pitchFamily="49" charset="0"/>
              </a:rPr>
              <a:t>css</a:t>
            </a:r>
            <a:r>
              <a:rPr lang="en-US" sz="1200" dirty="0">
                <a:latin typeface="Lucida Console" pitchFamily="49" charset="0"/>
              </a:rPr>
              <a:t>'&gt;</a:t>
            </a:r>
          </a:p>
          <a:p>
            <a:pPr eaLnBrk="1" hangingPunct="1">
              <a:defRPr/>
            </a:pP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#</a:t>
            </a:r>
            <a:r>
              <a:rPr lang="en-US" sz="1200" b="1" dirty="0" smtClean="0">
                <a:solidFill>
                  <a:srgbClr val="FF0000"/>
                </a:solidFill>
                <a:latin typeface="Lucida Console" pitchFamily="49" charset="0"/>
              </a:rPr>
              <a:t>pos1</a:t>
            </a:r>
            <a:r>
              <a:rPr lang="ru-RU" sz="1200" b="1" dirty="0" smtClean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Lucida Console" pitchFamily="49" charset="0"/>
              </a:rPr>
              <a:t>{</a:t>
            </a:r>
            <a:endParaRPr lang="en-US" sz="1200" b="1" dirty="0">
              <a:solidFill>
                <a:srgbClr val="FF0000"/>
              </a:solidFill>
              <a:latin typeface="Lucida Console" pitchFamily="49" charset="0"/>
            </a:endParaRPr>
          </a:p>
          <a:p>
            <a:pPr eaLnBrk="1" hangingPunct="1">
              <a:defRPr/>
            </a:pP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top:40px;</a:t>
            </a:r>
          </a:p>
          <a:p>
            <a:pPr eaLnBrk="1" hangingPunct="1">
              <a:defRPr/>
            </a:pP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left:17px;</a:t>
            </a:r>
          </a:p>
          <a:p>
            <a:pPr eaLnBrk="1" hangingPunct="1">
              <a:defRPr/>
            </a:pP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}</a:t>
            </a:r>
          </a:p>
          <a:p>
            <a:pPr eaLnBrk="1" hangingPunct="1">
              <a:defRPr/>
            </a:pPr>
            <a:r>
              <a:rPr lang="en-US" sz="1200" b="1" dirty="0">
                <a:solidFill>
                  <a:srgbClr val="FF00FF"/>
                </a:solidFill>
                <a:latin typeface="Lucida Console" pitchFamily="49" charset="0"/>
              </a:rPr>
              <a:t>#</a:t>
            </a:r>
            <a:r>
              <a:rPr lang="en-US" sz="1200" b="1" dirty="0" smtClean="0">
                <a:solidFill>
                  <a:srgbClr val="FF00FF"/>
                </a:solidFill>
                <a:latin typeface="Lucida Console" pitchFamily="49" charset="0"/>
              </a:rPr>
              <a:t>pos2</a:t>
            </a:r>
            <a:r>
              <a:rPr lang="ru-RU" sz="1200" b="1" dirty="0" smtClean="0">
                <a:solidFill>
                  <a:srgbClr val="FF00FF"/>
                </a:solidFill>
                <a:latin typeface="Lucida Console" pitchFamily="49" charset="0"/>
              </a:rPr>
              <a:t> </a:t>
            </a:r>
            <a:r>
              <a:rPr lang="en-US" sz="1200" b="1" dirty="0" smtClean="0">
                <a:solidFill>
                  <a:srgbClr val="FF00FF"/>
                </a:solidFill>
                <a:latin typeface="Lucida Console" pitchFamily="49" charset="0"/>
              </a:rPr>
              <a:t>{</a:t>
            </a:r>
            <a:endParaRPr lang="en-US" sz="1200" b="1" dirty="0">
              <a:solidFill>
                <a:srgbClr val="FF00FF"/>
              </a:solidFill>
              <a:latin typeface="Lucida Console" pitchFamily="49" charset="0"/>
            </a:endParaRPr>
          </a:p>
          <a:p>
            <a:pPr eaLnBrk="1" hangingPunct="1">
              <a:defRPr/>
            </a:pPr>
            <a:r>
              <a:rPr lang="en-US" sz="1200" b="1" dirty="0">
                <a:solidFill>
                  <a:srgbClr val="FF00FF"/>
                </a:solidFill>
                <a:latin typeface="Lucida Console" pitchFamily="49" charset="0"/>
              </a:rPr>
              <a:t>right:50px;</a:t>
            </a:r>
          </a:p>
          <a:p>
            <a:pPr eaLnBrk="1" hangingPunct="1">
              <a:defRPr/>
            </a:pPr>
            <a:r>
              <a:rPr lang="en-US" sz="1200" b="1" dirty="0">
                <a:solidFill>
                  <a:srgbClr val="FF00FF"/>
                </a:solidFill>
                <a:latin typeface="Lucida Console" pitchFamily="49" charset="0"/>
              </a:rPr>
              <a:t>bottom:15px;</a:t>
            </a:r>
          </a:p>
          <a:p>
            <a:pPr eaLnBrk="1" hangingPunct="1">
              <a:defRPr/>
            </a:pPr>
            <a:r>
              <a:rPr lang="en-US" sz="1200" b="1" dirty="0">
                <a:solidFill>
                  <a:srgbClr val="FF00FF"/>
                </a:solidFill>
                <a:latin typeface="Lucida Console" pitchFamily="49" charset="0"/>
              </a:rPr>
              <a:t>}</a:t>
            </a:r>
          </a:p>
          <a:p>
            <a:pPr eaLnBrk="1" hangingPunct="1">
              <a:defRPr/>
            </a:pPr>
            <a:r>
              <a:rPr lang="en-US" sz="1200" dirty="0">
                <a:latin typeface="Lucida Console" pitchFamily="49" charset="0"/>
              </a:rPr>
              <a:t>&lt;/style&gt;</a:t>
            </a:r>
          </a:p>
          <a:p>
            <a:pPr eaLnBrk="1" hangingPunct="1">
              <a:defRPr/>
            </a:pPr>
            <a:r>
              <a:rPr lang="en-US" sz="1200" dirty="0">
                <a:latin typeface="Lucida Console" pitchFamily="49" charset="0"/>
              </a:rPr>
              <a:t>&lt;/head&gt;</a:t>
            </a:r>
          </a:p>
          <a:p>
            <a:pPr eaLnBrk="1" hangingPunct="1">
              <a:defRPr/>
            </a:pPr>
            <a:r>
              <a:rPr lang="en-US" sz="1200" dirty="0">
                <a:latin typeface="Lucida Console" pitchFamily="49" charset="0"/>
              </a:rPr>
              <a:t>&lt;body&gt;</a:t>
            </a:r>
          </a:p>
          <a:p>
            <a:pPr eaLnBrk="1" hangingPunct="1">
              <a:defRPr/>
            </a:pPr>
            <a:r>
              <a:rPr lang="en-US" sz="1200" dirty="0">
                <a:latin typeface="Lucida Console" pitchFamily="49" charset="0"/>
              </a:rPr>
              <a:t>&lt;p id='pos1'&gt;</a:t>
            </a:r>
            <a:r>
              <a:rPr lang="ru-RU" sz="1200" b="1" dirty="0">
                <a:solidFill>
                  <a:srgbClr val="FF0000"/>
                </a:solidFill>
                <a:latin typeface="Lucida Console" pitchFamily="49" charset="0"/>
              </a:rPr>
              <a:t>Абзац </a:t>
            </a:r>
            <a:r>
              <a:rPr lang="ru-RU" sz="1200" b="1" dirty="0" smtClean="0">
                <a:solidFill>
                  <a:srgbClr val="FF0000"/>
                </a:solidFill>
                <a:latin typeface="Lucida Console" pitchFamily="49" charset="0"/>
              </a:rPr>
              <a:t>статический, координаты не работают</a:t>
            </a:r>
            <a:r>
              <a:rPr lang="ru-RU" sz="1200" dirty="0" smtClean="0">
                <a:latin typeface="Lucida Console" pitchFamily="49" charset="0"/>
              </a:rPr>
              <a:t>.&lt;/</a:t>
            </a:r>
            <a:r>
              <a:rPr lang="en-US" sz="1200" dirty="0">
                <a:latin typeface="Lucida Console" pitchFamily="49" charset="0"/>
              </a:rPr>
              <a:t>p&gt;</a:t>
            </a:r>
          </a:p>
          <a:p>
            <a:pPr eaLnBrk="1" hangingPunct="1">
              <a:defRPr/>
            </a:pPr>
            <a:r>
              <a:rPr lang="en-US" sz="1200" dirty="0">
                <a:latin typeface="Lucida Console" pitchFamily="49" charset="0"/>
              </a:rPr>
              <a:t>&lt;p id='pos2'&gt;</a:t>
            </a:r>
            <a:r>
              <a:rPr lang="ru-RU" sz="1200" dirty="0">
                <a:latin typeface="Lucida Console" pitchFamily="49" charset="0"/>
              </a:rPr>
              <a:t>Еще один </a:t>
            </a:r>
            <a:r>
              <a:rPr lang="ru-RU" sz="1200" dirty="0" smtClean="0">
                <a:latin typeface="Lucida Console" pitchFamily="49" charset="0"/>
              </a:rPr>
              <a:t>абзац, </a:t>
            </a:r>
            <a:r>
              <a:rPr lang="ru-RU" sz="1200" dirty="0">
                <a:latin typeface="Lucida Console" pitchFamily="49" charset="0"/>
              </a:rPr>
              <a:t>размещенный статично.&lt;/</a:t>
            </a:r>
            <a:r>
              <a:rPr lang="en-US" sz="1200" dirty="0">
                <a:latin typeface="Lucida Console" pitchFamily="49" charset="0"/>
              </a:rPr>
              <a:t>p&gt;</a:t>
            </a:r>
          </a:p>
          <a:p>
            <a:pPr eaLnBrk="1" hangingPunct="1">
              <a:defRPr/>
            </a:pPr>
            <a:r>
              <a:rPr lang="en-US" sz="1200" dirty="0">
                <a:latin typeface="Lucida Console" pitchFamily="49" charset="0"/>
              </a:rPr>
              <a:t>&lt;/body&gt;</a:t>
            </a:r>
          </a:p>
          <a:p>
            <a:pPr eaLnBrk="1" hangingPunct="1">
              <a:defRPr/>
            </a:pPr>
            <a:r>
              <a:rPr lang="en-US" sz="1200" dirty="0">
                <a:latin typeface="Lucida Console" pitchFamily="49" charset="0"/>
              </a:rPr>
              <a:t>&lt;/html&gt;</a:t>
            </a:r>
            <a:endParaRPr lang="ru-RU" sz="1200" dirty="0" smtClean="0"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88913"/>
            <a:ext cx="9144000" cy="646112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СТАТИЧЕСКОЕ  размещение</a:t>
            </a:r>
          </a:p>
        </p:txBody>
      </p:sp>
      <p:sp>
        <p:nvSpPr>
          <p:cNvPr id="77829" name="TextBox 1"/>
          <p:cNvSpPr txBox="1">
            <a:spLocks noChangeArrowheads="1"/>
          </p:cNvSpPr>
          <p:nvPr/>
        </p:nvSpPr>
        <p:spPr bwMode="auto">
          <a:xfrm>
            <a:off x="468313" y="835025"/>
            <a:ext cx="7991475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Palatino Linotype" pitchFamily="18" charset="0"/>
              </a:rPr>
              <a:t>Статические элементы всегда отображаются </a:t>
            </a:r>
            <a:r>
              <a:rPr lang="ru-RU" altLang="ru-RU" sz="2800">
                <a:solidFill>
                  <a:schemeClr val="tx1"/>
                </a:solidFill>
                <a:latin typeface="Myriad Pro Light" pitchFamily="34" charset="0"/>
              </a:rPr>
              <a:t>там, где они были объявлены</a:t>
            </a:r>
            <a:r>
              <a:rPr lang="ru-RU" altLang="ru-RU" sz="1800">
                <a:solidFill>
                  <a:schemeClr val="tx1"/>
                </a:solidFill>
                <a:latin typeface="Palatino Linotype" pitchFamily="18" charset="0"/>
              </a:rPr>
              <a:t>. CSS свойства </a:t>
            </a:r>
            <a:r>
              <a:rPr lang="ru-RU" altLang="ru-RU" sz="1800" b="1">
                <a:solidFill>
                  <a:schemeClr val="tx1"/>
                </a:solidFill>
                <a:latin typeface="Palatino Linotype" pitchFamily="18" charset="0"/>
              </a:rPr>
              <a:t>top, bottom, left </a:t>
            </a:r>
            <a:r>
              <a:rPr lang="ru-RU" altLang="ru-RU" sz="1800">
                <a:solidFill>
                  <a:schemeClr val="tx1"/>
                </a:solidFill>
                <a:latin typeface="Palatino Linotype" pitchFamily="18" charset="0"/>
              </a:rPr>
              <a:t>и</a:t>
            </a:r>
            <a:r>
              <a:rPr lang="ru-RU" altLang="ru-RU" sz="1800" b="1">
                <a:solidFill>
                  <a:schemeClr val="tx1"/>
                </a:solidFill>
                <a:latin typeface="Palatino Linotype" pitchFamily="18" charset="0"/>
              </a:rPr>
              <a:t> right </a:t>
            </a:r>
            <a:r>
              <a:rPr lang="ru-RU" altLang="ru-RU" sz="1800">
                <a:solidFill>
                  <a:schemeClr val="tx1"/>
                </a:solidFill>
                <a:latin typeface="Palatino Linotype" pitchFamily="18" charset="0"/>
              </a:rPr>
              <a:t>не работают со статическими элементами.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Palatino Linotype" pitchFamily="18" charset="0"/>
              </a:rPr>
              <a:t>Все элементы </a:t>
            </a:r>
            <a:r>
              <a:rPr lang="ru-RU" altLang="ru-RU" sz="2800">
                <a:solidFill>
                  <a:schemeClr val="tx1"/>
                </a:solidFill>
                <a:latin typeface="Myriad Pro Light" pitchFamily="34" charset="0"/>
              </a:rPr>
              <a:t>по умолчанию </a:t>
            </a:r>
            <a:r>
              <a:rPr lang="ru-RU" altLang="ru-RU" sz="1800">
                <a:solidFill>
                  <a:schemeClr val="tx1"/>
                </a:solidFill>
                <a:latin typeface="Palatino Linotype" pitchFamily="18" charset="0"/>
              </a:rPr>
              <a:t>размещаются данным способом, но Вы также можете явно объявить элемент </a:t>
            </a:r>
            <a:r>
              <a:rPr lang="ru-RU" altLang="ru-RU" sz="1800" b="1">
                <a:solidFill>
                  <a:schemeClr val="tx1"/>
                </a:solidFill>
                <a:latin typeface="Palatino Linotype" pitchFamily="18" charset="0"/>
              </a:rPr>
              <a:t>статичным</a:t>
            </a:r>
            <a:r>
              <a:rPr lang="ru-RU" altLang="ru-RU" sz="1800">
                <a:solidFill>
                  <a:schemeClr val="tx1"/>
                </a:solidFill>
                <a:latin typeface="Palatino Linotype" pitchFamily="18" charset="0"/>
              </a:rPr>
              <a:t> с помощью </a:t>
            </a:r>
            <a:r>
              <a:rPr lang="ru-RU" altLang="ru-RU" sz="1800" b="1">
                <a:solidFill>
                  <a:schemeClr val="tx1"/>
                </a:solidFill>
                <a:latin typeface="Palatino Linotype" pitchFamily="18" charset="0"/>
              </a:rPr>
              <a:t>position:static</a:t>
            </a:r>
            <a:r>
              <a:rPr lang="ru-RU" altLang="ru-RU" sz="1800">
                <a:solidFill>
                  <a:schemeClr val="tx1"/>
                </a:solidFill>
                <a:latin typeface="Palatino Linotype" pitchFamily="18" charset="0"/>
              </a:rPr>
              <a:t>.</a:t>
            </a:r>
          </a:p>
        </p:txBody>
      </p:sp>
      <p:pic>
        <p:nvPicPr>
          <p:cNvPr id="778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288" y="3644900"/>
            <a:ext cx="3238500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63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97E791-E5E8-448A-831E-C7FF1F1B6497}" type="slidenum">
              <a:rPr lang="ru-RU" altLang="ru-RU" sz="1200" smtClean="0">
                <a:solidFill>
                  <a:srgbClr val="59595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ru-RU" altLang="ru-RU" sz="1200" smtClean="0">
              <a:solidFill>
                <a:srgbClr val="595959"/>
              </a:solidFill>
            </a:endParaRPr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566738" y="2730500"/>
            <a:ext cx="4751387" cy="4000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>
              <a:defRPr/>
            </a:pPr>
            <a:r>
              <a:rPr lang="en-US" sz="1100" dirty="0" smtClean="0">
                <a:latin typeface="Lucida Console" pitchFamily="49" charset="0"/>
              </a:rPr>
              <a:t>&lt;</a:t>
            </a:r>
            <a:r>
              <a:rPr lang="en-US" sz="1100" dirty="0">
                <a:latin typeface="Lucida Console" pitchFamily="49" charset="0"/>
              </a:rPr>
              <a:t>html&gt;</a:t>
            </a:r>
          </a:p>
          <a:p>
            <a:pPr eaLnBrk="1" hangingPunct="1">
              <a:defRPr/>
            </a:pPr>
            <a:r>
              <a:rPr lang="en-US" sz="1100" dirty="0">
                <a:latin typeface="Lucida Console" pitchFamily="49" charset="0"/>
              </a:rPr>
              <a:t>&lt;head&gt;</a:t>
            </a:r>
          </a:p>
          <a:p>
            <a:pPr eaLnBrk="1" hangingPunct="1">
              <a:defRPr/>
            </a:pPr>
            <a:r>
              <a:rPr lang="en-US" sz="1100" dirty="0">
                <a:latin typeface="Lucida Console" pitchFamily="49" charset="0"/>
              </a:rPr>
              <a:t>&lt;style type='text/</a:t>
            </a:r>
            <a:r>
              <a:rPr lang="en-US" sz="1100" dirty="0" err="1">
                <a:latin typeface="Lucida Console" pitchFamily="49" charset="0"/>
              </a:rPr>
              <a:t>css</a:t>
            </a:r>
            <a:r>
              <a:rPr lang="en-US" sz="1100" dirty="0">
                <a:latin typeface="Lucida Console" pitchFamily="49" charset="0"/>
              </a:rPr>
              <a:t>'&gt;</a:t>
            </a:r>
          </a:p>
          <a:p>
            <a:pPr eaLnBrk="1" hangingPunct="1">
              <a:defRPr/>
            </a:pPr>
            <a:r>
              <a:rPr lang="en-US" sz="1100" b="1" dirty="0">
                <a:latin typeface="Lucida Console" pitchFamily="49" charset="0"/>
              </a:rPr>
              <a:t>#</a:t>
            </a:r>
            <a:r>
              <a:rPr lang="en-US" sz="1100" b="1" dirty="0" smtClean="0">
                <a:latin typeface="Lucida Console" pitchFamily="49" charset="0"/>
              </a:rPr>
              <a:t>pos1</a:t>
            </a:r>
            <a:r>
              <a:rPr lang="ru-RU" sz="1100" b="1" dirty="0" smtClean="0">
                <a:latin typeface="Lucida Console" pitchFamily="49" charset="0"/>
              </a:rPr>
              <a:t> </a:t>
            </a:r>
            <a:r>
              <a:rPr lang="en-US" sz="1100" b="1" dirty="0" smtClean="0">
                <a:latin typeface="Lucida Console" pitchFamily="49" charset="0"/>
              </a:rPr>
              <a:t>{</a:t>
            </a:r>
            <a:endParaRPr lang="en-US" sz="1100" b="1" dirty="0">
              <a:latin typeface="Lucida Console" pitchFamily="49" charset="0"/>
            </a:endParaRPr>
          </a:p>
          <a:p>
            <a:pPr eaLnBrk="1" hangingPunct="1">
              <a:defRPr/>
            </a:pPr>
            <a:r>
              <a:rPr lang="en-US" sz="1200" b="1" dirty="0" err="1">
                <a:solidFill>
                  <a:srgbClr val="FF0000"/>
                </a:solidFill>
                <a:latin typeface="Lucida Console" pitchFamily="49" charset="0"/>
              </a:rPr>
              <a:t>position:fixed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100" b="1" dirty="0">
                <a:latin typeface="Lucida Console" pitchFamily="49" charset="0"/>
              </a:rPr>
              <a:t>right:40px;</a:t>
            </a:r>
          </a:p>
          <a:p>
            <a:pPr eaLnBrk="1" hangingPunct="1">
              <a:defRPr/>
            </a:pPr>
            <a:r>
              <a:rPr lang="en-US" sz="1100" b="1" dirty="0">
                <a:latin typeface="Lucida Console" pitchFamily="49" charset="0"/>
              </a:rPr>
              <a:t>top:17px;</a:t>
            </a:r>
          </a:p>
          <a:p>
            <a:pPr eaLnBrk="1" hangingPunct="1">
              <a:defRPr/>
            </a:pPr>
            <a:r>
              <a:rPr lang="en-US" sz="1100" b="1" dirty="0">
                <a:latin typeface="Lucida Console" pitchFamily="49" charset="0"/>
              </a:rPr>
              <a:t>border:1px solid;</a:t>
            </a:r>
          </a:p>
          <a:p>
            <a:pPr eaLnBrk="1" hangingPunct="1">
              <a:defRPr/>
            </a:pPr>
            <a:r>
              <a:rPr lang="en-US" sz="1100" b="1" dirty="0" err="1">
                <a:latin typeface="Lucida Console" pitchFamily="49" charset="0"/>
              </a:rPr>
              <a:t>background-color:pink</a:t>
            </a:r>
            <a:r>
              <a:rPr lang="en-US" sz="1100" b="1" dirty="0">
                <a:latin typeface="Lucida Console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100" b="1" dirty="0">
                <a:latin typeface="Lucida Console" pitchFamily="49" charset="0"/>
              </a:rPr>
              <a:t>}</a:t>
            </a:r>
          </a:p>
          <a:p>
            <a:pPr eaLnBrk="1" hangingPunct="1">
              <a:defRPr/>
            </a:pPr>
            <a:r>
              <a:rPr lang="en-US" sz="1100" dirty="0">
                <a:latin typeface="Lucida Console" pitchFamily="49" charset="0"/>
              </a:rPr>
              <a:t>&lt;/style&gt;</a:t>
            </a:r>
          </a:p>
          <a:p>
            <a:pPr eaLnBrk="1" hangingPunct="1">
              <a:defRPr/>
            </a:pPr>
            <a:r>
              <a:rPr lang="en-US" sz="1100" dirty="0">
                <a:latin typeface="Lucida Console" pitchFamily="49" charset="0"/>
              </a:rPr>
              <a:t>&lt;/head&gt;</a:t>
            </a:r>
          </a:p>
          <a:p>
            <a:pPr eaLnBrk="1" hangingPunct="1">
              <a:defRPr/>
            </a:pPr>
            <a:r>
              <a:rPr lang="en-US" sz="1100" dirty="0">
                <a:latin typeface="Lucida Console" pitchFamily="49" charset="0"/>
              </a:rPr>
              <a:t>&lt;body&gt;</a:t>
            </a:r>
          </a:p>
          <a:p>
            <a:pPr eaLnBrk="1" hangingPunct="1">
              <a:defRPr/>
            </a:pPr>
            <a:r>
              <a:rPr lang="en-US" sz="1100" dirty="0">
                <a:latin typeface="Lucida Console" pitchFamily="49" charset="0"/>
              </a:rPr>
              <a:t>&lt;p id='pos1'&gt;</a:t>
            </a:r>
            <a:r>
              <a:rPr lang="ru-RU" sz="1100" dirty="0">
                <a:latin typeface="Lucida Console" pitchFamily="49" charset="0"/>
              </a:rPr>
              <a:t>Данный абзац зафиксирован.&lt;/</a:t>
            </a:r>
            <a:r>
              <a:rPr lang="en-US" sz="1100" dirty="0">
                <a:latin typeface="Lucida Console" pitchFamily="49" charset="0"/>
              </a:rPr>
              <a:t>p&gt;</a:t>
            </a:r>
          </a:p>
          <a:p>
            <a:pPr eaLnBrk="1" hangingPunct="1">
              <a:defRPr/>
            </a:pPr>
            <a:r>
              <a:rPr lang="en-US" sz="1100" dirty="0">
                <a:latin typeface="Lucida Console" pitchFamily="49" charset="0"/>
              </a:rPr>
              <a:t>&lt;p&gt; </a:t>
            </a:r>
            <a:r>
              <a:rPr lang="ru-RU" sz="1100" dirty="0">
                <a:latin typeface="Lucida Console" pitchFamily="49" charset="0"/>
              </a:rPr>
              <a:t>Попробуйте прокрутить окно. &lt;/</a:t>
            </a:r>
            <a:r>
              <a:rPr lang="en-US" sz="1100" dirty="0">
                <a:latin typeface="Lucida Console" pitchFamily="49" charset="0"/>
              </a:rPr>
              <a:t>p&gt;</a:t>
            </a:r>
          </a:p>
          <a:p>
            <a:pPr eaLnBrk="1" hangingPunct="1">
              <a:defRPr/>
            </a:pPr>
            <a:r>
              <a:rPr lang="en-US" sz="1100" dirty="0">
                <a:latin typeface="Lucida Console" pitchFamily="49" charset="0"/>
              </a:rPr>
              <a:t>&lt;</a:t>
            </a:r>
            <a:r>
              <a:rPr lang="en-US" sz="1100" dirty="0" err="1">
                <a:latin typeface="Lucida Console" pitchFamily="49" charset="0"/>
              </a:rPr>
              <a:t>br</a:t>
            </a:r>
            <a:r>
              <a:rPr lang="en-US" sz="1100" dirty="0">
                <a:latin typeface="Lucida Console" pitchFamily="49" charset="0"/>
              </a:rPr>
              <a:t> </a:t>
            </a:r>
            <a:r>
              <a:rPr lang="en-US" sz="1100" dirty="0" smtClean="0">
                <a:latin typeface="Lucida Console" pitchFamily="49" charset="0"/>
              </a:rPr>
              <a:t>/&gt;</a:t>
            </a:r>
            <a:r>
              <a:rPr lang="ru-RU" sz="1100" dirty="0" smtClean="0">
                <a:latin typeface="Lucida Console" pitchFamily="49" charset="0"/>
              </a:rPr>
              <a:t>… … .. . . . . .</a:t>
            </a:r>
            <a:endParaRPr lang="en-US" sz="1100" dirty="0">
              <a:latin typeface="Lucida Console" pitchFamily="49" charset="0"/>
            </a:endParaRPr>
          </a:p>
          <a:p>
            <a:pPr eaLnBrk="1" hangingPunct="1">
              <a:defRPr/>
            </a:pPr>
            <a:r>
              <a:rPr lang="en-US" sz="1100" dirty="0">
                <a:latin typeface="Lucida Console" pitchFamily="49" charset="0"/>
              </a:rPr>
              <a:t>&lt;</a:t>
            </a:r>
            <a:r>
              <a:rPr lang="en-US" sz="1100" dirty="0" err="1">
                <a:latin typeface="Lucida Console" pitchFamily="49" charset="0"/>
              </a:rPr>
              <a:t>br</a:t>
            </a:r>
            <a:r>
              <a:rPr lang="en-US" sz="1100" dirty="0">
                <a:latin typeface="Lucida Console" pitchFamily="49" charset="0"/>
              </a:rPr>
              <a:t> /&gt;</a:t>
            </a:r>
          </a:p>
          <a:p>
            <a:pPr eaLnBrk="1" hangingPunct="1">
              <a:defRPr/>
            </a:pPr>
            <a:r>
              <a:rPr lang="en-US" sz="1100" dirty="0">
                <a:latin typeface="Lucida Console" pitchFamily="49" charset="0"/>
              </a:rPr>
              <a:t>&lt;p&gt; </a:t>
            </a:r>
            <a:r>
              <a:rPr lang="ru-RU" sz="1100" dirty="0">
                <a:latin typeface="Lucida Console" pitchFamily="49" charset="0"/>
              </a:rPr>
              <a:t>Попробуйте прокрутить окно. &lt;/</a:t>
            </a:r>
            <a:r>
              <a:rPr lang="en-US" sz="1100" dirty="0">
                <a:latin typeface="Lucida Console" pitchFamily="49" charset="0"/>
              </a:rPr>
              <a:t>p&gt;</a:t>
            </a:r>
          </a:p>
          <a:p>
            <a:pPr eaLnBrk="1" hangingPunct="1">
              <a:defRPr/>
            </a:pPr>
            <a:r>
              <a:rPr lang="en-US" sz="1100" dirty="0">
                <a:latin typeface="Lucida Console" pitchFamily="49" charset="0"/>
              </a:rPr>
              <a:t>&lt;</a:t>
            </a:r>
            <a:r>
              <a:rPr lang="en-US" sz="1100" dirty="0" err="1">
                <a:latin typeface="Lucida Console" pitchFamily="49" charset="0"/>
              </a:rPr>
              <a:t>br</a:t>
            </a:r>
            <a:r>
              <a:rPr lang="en-US" sz="1100" dirty="0">
                <a:latin typeface="Lucida Console" pitchFamily="49" charset="0"/>
              </a:rPr>
              <a:t> /&gt;</a:t>
            </a:r>
          </a:p>
          <a:p>
            <a:pPr eaLnBrk="1" hangingPunct="1">
              <a:defRPr/>
            </a:pPr>
            <a:r>
              <a:rPr lang="en-US" sz="1100" dirty="0" smtClean="0">
                <a:latin typeface="Lucida Console" pitchFamily="49" charset="0"/>
              </a:rPr>
              <a:t>&lt;</a:t>
            </a:r>
            <a:r>
              <a:rPr lang="en-US" sz="1100" dirty="0">
                <a:latin typeface="Lucida Console" pitchFamily="49" charset="0"/>
              </a:rPr>
              <a:t>p&gt; </a:t>
            </a:r>
            <a:r>
              <a:rPr lang="ru-RU" sz="1100" dirty="0">
                <a:latin typeface="Lucida Console" pitchFamily="49" charset="0"/>
              </a:rPr>
              <a:t>Попробуйте прокрутить окно. &lt;/</a:t>
            </a:r>
            <a:r>
              <a:rPr lang="en-US" sz="1100" dirty="0">
                <a:latin typeface="Lucida Console" pitchFamily="49" charset="0"/>
              </a:rPr>
              <a:t>p&gt;</a:t>
            </a:r>
          </a:p>
          <a:p>
            <a:pPr eaLnBrk="1" hangingPunct="1">
              <a:defRPr/>
            </a:pPr>
            <a:r>
              <a:rPr lang="en-US" sz="1100" dirty="0" smtClean="0">
                <a:latin typeface="Lucida Console" pitchFamily="49" charset="0"/>
              </a:rPr>
              <a:t>&lt;</a:t>
            </a:r>
            <a:r>
              <a:rPr lang="en-US" sz="1100" dirty="0" err="1" smtClean="0">
                <a:latin typeface="Lucida Console" pitchFamily="49" charset="0"/>
              </a:rPr>
              <a:t>br</a:t>
            </a:r>
            <a:r>
              <a:rPr lang="en-US" sz="1100" dirty="0" smtClean="0">
                <a:latin typeface="Lucida Console" pitchFamily="49" charset="0"/>
              </a:rPr>
              <a:t> </a:t>
            </a:r>
            <a:r>
              <a:rPr lang="en-US" sz="1100" dirty="0">
                <a:latin typeface="Lucida Console" pitchFamily="49" charset="0"/>
              </a:rPr>
              <a:t>/&gt;</a:t>
            </a:r>
          </a:p>
          <a:p>
            <a:pPr eaLnBrk="1" hangingPunct="1">
              <a:defRPr/>
            </a:pPr>
            <a:r>
              <a:rPr lang="en-US" sz="1100" dirty="0" smtClean="0">
                <a:latin typeface="Lucida Console" pitchFamily="49" charset="0"/>
              </a:rPr>
              <a:t>&lt;/</a:t>
            </a:r>
            <a:r>
              <a:rPr lang="en-US" sz="1100" dirty="0">
                <a:latin typeface="Lucida Console" pitchFamily="49" charset="0"/>
              </a:rPr>
              <a:t>body&gt;</a:t>
            </a:r>
          </a:p>
          <a:p>
            <a:pPr eaLnBrk="1" hangingPunct="1">
              <a:defRPr/>
            </a:pPr>
            <a:r>
              <a:rPr lang="en-US" sz="1100" dirty="0">
                <a:latin typeface="Lucida Console" pitchFamily="49" charset="0"/>
              </a:rPr>
              <a:t>&lt;/html&gt;</a:t>
            </a:r>
            <a:endParaRPr lang="ru-RU" sz="1100" dirty="0" smtClean="0"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2225"/>
            <a:ext cx="9144000" cy="646113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ФИКСИРОВАННОЕ  размещение</a:t>
            </a:r>
          </a:p>
        </p:txBody>
      </p:sp>
      <p:sp>
        <p:nvSpPr>
          <p:cNvPr id="78853" name="TextBox 1"/>
          <p:cNvSpPr txBox="1">
            <a:spLocks noChangeArrowheads="1"/>
          </p:cNvSpPr>
          <p:nvPr/>
        </p:nvSpPr>
        <p:spPr bwMode="auto">
          <a:xfrm>
            <a:off x="576263" y="668338"/>
            <a:ext cx="7991475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Palatino Linotype" pitchFamily="18" charset="0"/>
              </a:rPr>
              <a:t>Фиксировано размещенные элементы </a:t>
            </a:r>
            <a:r>
              <a:rPr lang="ru-RU" altLang="ru-RU" sz="2800">
                <a:solidFill>
                  <a:schemeClr val="tx1"/>
                </a:solidFill>
                <a:latin typeface="Myriad Pro Light" pitchFamily="34" charset="0"/>
              </a:rPr>
              <a:t>не изменяют своего местоположения даже при прокрутке </a:t>
            </a:r>
            <a:r>
              <a:rPr lang="ru-RU" altLang="ru-RU" sz="1800">
                <a:solidFill>
                  <a:schemeClr val="tx1"/>
                </a:solidFill>
                <a:latin typeface="Palatino Linotype" pitchFamily="18" charset="0"/>
              </a:rPr>
              <a:t>окна браузера. К фиксировано размещенным элементам могут применяться CSS свойства </a:t>
            </a:r>
            <a:r>
              <a:rPr lang="ru-RU" altLang="ru-RU" sz="1800" b="1">
                <a:solidFill>
                  <a:schemeClr val="tx1"/>
                </a:solidFill>
                <a:latin typeface="Palatino Linotype" pitchFamily="18" charset="0"/>
              </a:rPr>
              <a:t>top, bottom, left, right</a:t>
            </a:r>
            <a:r>
              <a:rPr lang="ru-RU" altLang="ru-RU" sz="1800">
                <a:solidFill>
                  <a:schemeClr val="tx1"/>
                </a:solidFill>
                <a:latin typeface="Palatino Linotype" pitchFamily="18" charset="0"/>
              </a:rPr>
              <a:t>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Palatino Linotype" pitchFamily="18" charset="0"/>
              </a:rPr>
              <a:t>Элемент может быть объявлен фиксировано размещенным с помощью </a:t>
            </a:r>
            <a:r>
              <a:rPr lang="ru-RU" altLang="ru-RU" sz="1800" b="1">
                <a:solidFill>
                  <a:schemeClr val="tx1"/>
                </a:solidFill>
                <a:latin typeface="Palatino Linotype" pitchFamily="18" charset="0"/>
              </a:rPr>
              <a:t>position:fixed</a:t>
            </a:r>
            <a:r>
              <a:rPr lang="ru-RU" altLang="ru-RU" sz="1800">
                <a:solidFill>
                  <a:schemeClr val="tx1"/>
                </a:solidFill>
                <a:latin typeface="Palatino Linotype" pitchFamily="18" charset="0"/>
              </a:rPr>
              <a:t>.</a:t>
            </a:r>
          </a:p>
        </p:txBody>
      </p:sp>
      <p:pic>
        <p:nvPicPr>
          <p:cNvPr id="788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609850"/>
            <a:ext cx="4200525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715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C703B2-C031-4149-BD89-6807A3C40BAB}" type="slidenum">
              <a:rPr lang="ru-RU" altLang="ru-RU" sz="1200" smtClean="0">
                <a:solidFill>
                  <a:srgbClr val="59595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ru-RU" altLang="ru-RU" sz="1200" smtClean="0">
              <a:solidFill>
                <a:srgbClr val="595959"/>
              </a:solidFill>
            </a:endParaRPr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107950" y="2636838"/>
            <a:ext cx="6408738" cy="3478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>
              <a:defRPr/>
            </a:pPr>
            <a:r>
              <a:rPr lang="en-US" sz="1100" dirty="0" smtClean="0">
                <a:latin typeface="Lucida Console" pitchFamily="49" charset="0"/>
              </a:rPr>
              <a:t>&lt;html&gt;</a:t>
            </a:r>
            <a:endParaRPr lang="ru-RU" sz="1100" dirty="0" smtClean="0">
              <a:latin typeface="Lucida Console" pitchFamily="49" charset="0"/>
            </a:endParaRPr>
          </a:p>
          <a:p>
            <a:pPr eaLnBrk="1" hangingPunct="1">
              <a:defRPr/>
            </a:pPr>
            <a:r>
              <a:rPr lang="en-US" sz="1100" dirty="0">
                <a:latin typeface="Lucida Console" pitchFamily="49" charset="0"/>
              </a:rPr>
              <a:t>&lt;head&gt;</a:t>
            </a:r>
          </a:p>
          <a:p>
            <a:pPr eaLnBrk="1" hangingPunct="1">
              <a:defRPr/>
            </a:pPr>
            <a:r>
              <a:rPr lang="en-US" sz="1100" dirty="0">
                <a:latin typeface="Lucida Console" pitchFamily="49" charset="0"/>
              </a:rPr>
              <a:t>&lt;style type='text/</a:t>
            </a:r>
            <a:r>
              <a:rPr lang="en-US" sz="1100" dirty="0" err="1">
                <a:latin typeface="Lucida Console" pitchFamily="49" charset="0"/>
              </a:rPr>
              <a:t>css</a:t>
            </a:r>
            <a:r>
              <a:rPr lang="en-US" sz="1100" dirty="0">
                <a:latin typeface="Lucida Console" pitchFamily="49" charset="0"/>
              </a:rPr>
              <a:t>'&gt;</a:t>
            </a:r>
          </a:p>
          <a:p>
            <a:pPr eaLnBrk="1" hangingPunct="1">
              <a:defRPr/>
            </a:pPr>
            <a:r>
              <a:rPr lang="en-US" sz="1100" dirty="0">
                <a:latin typeface="Lucida Console" pitchFamily="49" charset="0"/>
              </a:rPr>
              <a:t>#pos1 {</a:t>
            </a:r>
          </a:p>
          <a:p>
            <a:pPr eaLnBrk="1" hangingPunct="1">
              <a:defRPr/>
            </a:pPr>
            <a:r>
              <a:rPr lang="en-US" sz="1100" b="1" dirty="0" err="1">
                <a:solidFill>
                  <a:srgbClr val="FF0000"/>
                </a:solidFill>
                <a:latin typeface="Lucida Console" pitchFamily="49" charset="0"/>
              </a:rPr>
              <a:t>position:relative</a:t>
            </a:r>
            <a:r>
              <a:rPr lang="en-US" sz="1100" b="1" dirty="0">
                <a:solidFill>
                  <a:srgbClr val="FF0000"/>
                </a:solidFill>
                <a:latin typeface="Lucida Console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100" dirty="0">
                <a:latin typeface="Lucida Console" pitchFamily="49" charset="0"/>
              </a:rPr>
              <a:t>top:50px;</a:t>
            </a:r>
          </a:p>
          <a:p>
            <a:pPr eaLnBrk="1" hangingPunct="1">
              <a:defRPr/>
            </a:pPr>
            <a:r>
              <a:rPr lang="en-US" sz="1100" dirty="0">
                <a:latin typeface="Lucida Console" pitchFamily="49" charset="0"/>
              </a:rPr>
              <a:t>left:200px;</a:t>
            </a:r>
          </a:p>
          <a:p>
            <a:pPr eaLnBrk="1" hangingPunct="1">
              <a:defRPr/>
            </a:pPr>
            <a:r>
              <a:rPr lang="en-US" sz="1100" dirty="0" err="1">
                <a:latin typeface="Lucida Console" pitchFamily="49" charset="0"/>
              </a:rPr>
              <a:t>border-style:solid</a:t>
            </a:r>
            <a:r>
              <a:rPr lang="en-US" sz="1100" dirty="0">
                <a:latin typeface="Lucida Console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100" dirty="0">
                <a:latin typeface="Lucida Console" pitchFamily="49" charset="0"/>
              </a:rPr>
              <a:t>width:300px;</a:t>
            </a:r>
          </a:p>
          <a:p>
            <a:pPr eaLnBrk="1" hangingPunct="1">
              <a:defRPr/>
            </a:pPr>
            <a:r>
              <a:rPr lang="en-US" sz="1100" dirty="0">
                <a:latin typeface="Lucida Console" pitchFamily="49" charset="0"/>
              </a:rPr>
              <a:t>}</a:t>
            </a:r>
          </a:p>
          <a:p>
            <a:pPr eaLnBrk="1" hangingPunct="1">
              <a:defRPr/>
            </a:pPr>
            <a:r>
              <a:rPr lang="en-US" sz="1100" dirty="0">
                <a:latin typeface="Lucida Console" pitchFamily="49" charset="0"/>
              </a:rPr>
              <a:t>&lt;/style&gt;</a:t>
            </a:r>
          </a:p>
          <a:p>
            <a:pPr eaLnBrk="1" hangingPunct="1">
              <a:defRPr/>
            </a:pPr>
            <a:r>
              <a:rPr lang="en-US" sz="1100" dirty="0">
                <a:latin typeface="Lucida Console" pitchFamily="49" charset="0"/>
              </a:rPr>
              <a:t>&lt;/head&gt;</a:t>
            </a:r>
          </a:p>
          <a:p>
            <a:pPr eaLnBrk="1" hangingPunct="1">
              <a:defRPr/>
            </a:pPr>
            <a:r>
              <a:rPr lang="en-US" sz="1100" dirty="0">
                <a:latin typeface="Lucida Console" pitchFamily="49" charset="0"/>
              </a:rPr>
              <a:t>&lt;body&gt;</a:t>
            </a:r>
          </a:p>
          <a:p>
            <a:pPr eaLnBrk="1" hangingPunct="1">
              <a:defRPr/>
            </a:pPr>
            <a:r>
              <a:rPr lang="en-US" sz="1100" dirty="0">
                <a:latin typeface="Lucida Console" pitchFamily="49" charset="0"/>
              </a:rPr>
              <a:t>&lt;p id='pos2'&gt;1.</a:t>
            </a:r>
            <a:r>
              <a:rPr lang="ru-RU" sz="1100" dirty="0">
                <a:latin typeface="Lucida Console" pitchFamily="49" charset="0"/>
              </a:rPr>
              <a:t>Первый абзац, он статический&lt;/</a:t>
            </a:r>
            <a:r>
              <a:rPr lang="en-US" sz="1100" dirty="0">
                <a:latin typeface="Lucida Console" pitchFamily="49" charset="0"/>
              </a:rPr>
              <a:t>p&gt;</a:t>
            </a:r>
          </a:p>
          <a:p>
            <a:pPr eaLnBrk="1" hangingPunct="1">
              <a:defRPr/>
            </a:pPr>
            <a:r>
              <a:rPr lang="en-US" sz="1100" dirty="0">
                <a:latin typeface="Lucida Console" pitchFamily="49" charset="0"/>
              </a:rPr>
              <a:t>&lt;p id='pos1'&gt; 2.</a:t>
            </a:r>
            <a:r>
              <a:rPr lang="ru-RU" sz="1100" dirty="0">
                <a:latin typeface="Lucida Console" pitchFamily="49" charset="0"/>
              </a:rPr>
              <a:t>Это относительный абзац. &lt;/</a:t>
            </a:r>
            <a:r>
              <a:rPr lang="en-US" sz="1100" dirty="0">
                <a:latin typeface="Lucida Console" pitchFamily="49" charset="0"/>
              </a:rPr>
              <a:t>p&gt;</a:t>
            </a:r>
          </a:p>
          <a:p>
            <a:pPr eaLnBrk="1" hangingPunct="1">
              <a:defRPr/>
            </a:pPr>
            <a:r>
              <a:rPr lang="en-US" sz="1100" dirty="0">
                <a:latin typeface="Lucida Console" pitchFamily="49" charset="0"/>
              </a:rPr>
              <a:t>&lt;</a:t>
            </a:r>
            <a:r>
              <a:rPr lang="en-US" sz="1100" dirty="0" err="1">
                <a:latin typeface="Lucida Console" pitchFamily="49" charset="0"/>
              </a:rPr>
              <a:t>br</a:t>
            </a:r>
            <a:r>
              <a:rPr lang="en-US" sz="1100" dirty="0">
                <a:latin typeface="Lucida Console" pitchFamily="49" charset="0"/>
              </a:rPr>
              <a:t> /&gt;</a:t>
            </a:r>
          </a:p>
          <a:p>
            <a:pPr eaLnBrk="1" hangingPunct="1">
              <a:defRPr/>
            </a:pPr>
            <a:r>
              <a:rPr lang="en-US" sz="1100" dirty="0">
                <a:latin typeface="Lucida Console" pitchFamily="49" charset="0"/>
              </a:rPr>
              <a:t>&lt;p&gt;3.</a:t>
            </a:r>
            <a:r>
              <a:rPr lang="ru-RU" sz="1100" dirty="0">
                <a:latin typeface="Lucida Console" pitchFamily="49" charset="0"/>
              </a:rPr>
              <a:t>Положение относительного элемента измеряется относительно &lt;</a:t>
            </a:r>
            <a:r>
              <a:rPr lang="en-US" sz="1100" dirty="0" err="1">
                <a:latin typeface="Lucida Console" pitchFamily="49" charset="0"/>
              </a:rPr>
              <a:t>br</a:t>
            </a:r>
            <a:r>
              <a:rPr lang="en-US" sz="1100" dirty="0">
                <a:latin typeface="Lucida Console" pitchFamily="49" charset="0"/>
              </a:rPr>
              <a:t> /&gt;</a:t>
            </a:r>
          </a:p>
          <a:p>
            <a:pPr eaLnBrk="1" hangingPunct="1">
              <a:defRPr/>
            </a:pPr>
            <a:r>
              <a:rPr lang="ru-RU" sz="1100" dirty="0">
                <a:latin typeface="Lucida Console" pitchFamily="49" charset="0"/>
              </a:rPr>
              <a:t>его "статического" положения.&lt;/</a:t>
            </a:r>
            <a:r>
              <a:rPr lang="en-US" sz="1100" dirty="0">
                <a:latin typeface="Lucida Console" pitchFamily="49" charset="0"/>
              </a:rPr>
              <a:t>p&gt;</a:t>
            </a:r>
          </a:p>
          <a:p>
            <a:pPr eaLnBrk="1" hangingPunct="1">
              <a:defRPr/>
            </a:pPr>
            <a:r>
              <a:rPr lang="en-US" sz="1100" dirty="0">
                <a:latin typeface="Lucida Console" pitchFamily="49" charset="0"/>
              </a:rPr>
              <a:t>&lt;/body&gt;</a:t>
            </a:r>
          </a:p>
          <a:p>
            <a:pPr eaLnBrk="1" hangingPunct="1">
              <a:defRPr/>
            </a:pPr>
            <a:r>
              <a:rPr lang="en-US" sz="1100" dirty="0">
                <a:latin typeface="Lucida Console" pitchFamily="49" charset="0"/>
              </a:rPr>
              <a:t>&lt;/html&gt;</a:t>
            </a:r>
            <a:endParaRPr lang="ru-RU" sz="1100" dirty="0" smtClean="0"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88913"/>
            <a:ext cx="9144000" cy="646112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ОТНОСИТЕЛЬНОЕ  размещение</a:t>
            </a:r>
          </a:p>
        </p:txBody>
      </p:sp>
      <p:sp>
        <p:nvSpPr>
          <p:cNvPr id="79877" name="TextBox 1"/>
          <p:cNvSpPr txBox="1">
            <a:spLocks noChangeArrowheads="1"/>
          </p:cNvSpPr>
          <p:nvPr/>
        </p:nvSpPr>
        <p:spPr bwMode="auto">
          <a:xfrm>
            <a:off x="0" y="765175"/>
            <a:ext cx="79914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Palatino Linotype" pitchFamily="18" charset="0"/>
              </a:rPr>
              <a:t>Относительно размещенные элементы имеют координаты  относительно их обычной позиции.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Palatino Linotype" pitchFamily="18" charset="0"/>
              </a:rPr>
              <a:t>Элемент может быть объявлен относительно размещенным с помощью </a:t>
            </a:r>
            <a:r>
              <a:rPr lang="ru-RU" altLang="ru-RU" sz="1800" b="1">
                <a:solidFill>
                  <a:schemeClr val="tx1"/>
                </a:solidFill>
                <a:latin typeface="Palatino Linotype" pitchFamily="18" charset="0"/>
              </a:rPr>
              <a:t>position:relative</a:t>
            </a:r>
            <a:r>
              <a:rPr lang="ru-RU" altLang="ru-RU" sz="1800">
                <a:solidFill>
                  <a:schemeClr val="tx1"/>
                </a:solidFill>
                <a:latin typeface="Palatino Linotype" pitchFamily="18" charset="0"/>
              </a:rPr>
              <a:t>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>
                <a:solidFill>
                  <a:schemeClr val="tx1"/>
                </a:solidFill>
                <a:latin typeface="Palatino Linotype" pitchFamily="18" charset="0"/>
              </a:rPr>
              <a:t>Обратите внимание: </a:t>
            </a:r>
            <a:r>
              <a:rPr lang="ru-RU" altLang="ru-RU" sz="1800">
                <a:solidFill>
                  <a:schemeClr val="tx1"/>
                </a:solidFill>
                <a:latin typeface="Palatino Linotype" pitchFamily="18" charset="0"/>
              </a:rPr>
              <a:t>элемент будет по прежнему «занимать» свою изначальную позицию, а показываться – в смещенной.</a:t>
            </a:r>
          </a:p>
        </p:txBody>
      </p:sp>
      <p:pic>
        <p:nvPicPr>
          <p:cNvPr id="798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2852738"/>
            <a:ext cx="5048250" cy="1724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779838" y="3284538"/>
            <a:ext cx="2952750" cy="215900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sz="1100" dirty="0">
                <a:solidFill>
                  <a:schemeClr val="accent6">
                    <a:lumMod val="75000"/>
                  </a:schemeClr>
                </a:solidFill>
              </a:rPr>
              <a:t>Статическое положение абзаца 2 </a:t>
            </a:r>
          </a:p>
        </p:txBody>
      </p:sp>
      <p:sp>
        <p:nvSpPr>
          <p:cNvPr id="3" name="Двойная стрелка вверх/вниз 2"/>
          <p:cNvSpPr/>
          <p:nvPr/>
        </p:nvSpPr>
        <p:spPr>
          <a:xfrm>
            <a:off x="7164288" y="3284984"/>
            <a:ext cx="324036" cy="576064"/>
          </a:xfrm>
          <a:prstGeom prst="up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4" name="Двойная стрелка влево/вправо 3"/>
          <p:cNvSpPr/>
          <p:nvPr/>
        </p:nvSpPr>
        <p:spPr>
          <a:xfrm>
            <a:off x="3779912" y="3501008"/>
            <a:ext cx="1872208" cy="504056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dirty="0">
                <a:solidFill>
                  <a:schemeClr val="tx1"/>
                </a:solidFill>
              </a:rPr>
              <a:t>200</a:t>
            </a:r>
            <a:r>
              <a:rPr lang="en-US" dirty="0" err="1">
                <a:solidFill>
                  <a:schemeClr val="tx1"/>
                </a:solidFill>
              </a:rPr>
              <a:t>px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9886" name="TextBox 5"/>
          <p:cNvSpPr txBox="1">
            <a:spLocks noChangeArrowheads="1"/>
          </p:cNvSpPr>
          <p:nvPr/>
        </p:nvSpPr>
        <p:spPr bwMode="auto">
          <a:xfrm>
            <a:off x="7380288" y="3419475"/>
            <a:ext cx="86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chemeClr val="tx1"/>
                </a:solidFill>
                <a:latin typeface="Palatino Linotype" pitchFamily="18" charset="0"/>
              </a:rPr>
              <a:t>50px</a:t>
            </a:r>
            <a:endParaRPr lang="ru-RU" altLang="ru-RU" sz="1800">
              <a:solidFill>
                <a:schemeClr val="tx1"/>
              </a:solidFill>
              <a:latin typeface="Palatino Linotype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381897" y="4653136"/>
            <a:ext cx="2701381" cy="33855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ru-RU" sz="16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ПРИМЕНЯЕТСЯ РЕДКО.</a:t>
            </a:r>
          </a:p>
        </p:txBody>
      </p:sp>
    </p:spTree>
    <p:extLst>
      <p:ext uri="{BB962C8B-B14F-4D97-AF65-F5344CB8AC3E}">
        <p14:creationId xmlns:p14="http://schemas.microsoft.com/office/powerpoint/2010/main" val="281243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A6E6AE-A7E7-4FC9-B478-A869D41ECA57}" type="slidenum">
              <a:rPr lang="ru-RU" altLang="ru-RU" sz="1200" smtClean="0">
                <a:solidFill>
                  <a:srgbClr val="59595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ru-RU" altLang="ru-RU" sz="1200" smtClean="0">
              <a:solidFill>
                <a:srgbClr val="59595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88913"/>
            <a:ext cx="9144000" cy="646112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АБСОЛЮТНОЕ размещение </a:t>
            </a:r>
          </a:p>
        </p:txBody>
      </p:sp>
      <p:sp>
        <p:nvSpPr>
          <p:cNvPr id="80900" name="TextBox 1"/>
          <p:cNvSpPr txBox="1">
            <a:spLocks noChangeArrowheads="1"/>
          </p:cNvSpPr>
          <p:nvPr/>
        </p:nvSpPr>
        <p:spPr bwMode="auto">
          <a:xfrm>
            <a:off x="468313" y="1557338"/>
            <a:ext cx="7991475" cy="313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Palatino Linotype" pitchFamily="18" charset="0"/>
              </a:rPr>
              <a:t>Абсолютно размещенные элементы располагаются относительно </a:t>
            </a:r>
            <a:r>
              <a:rPr lang="ru-RU" altLang="ru-RU" sz="2000" b="1">
                <a:solidFill>
                  <a:schemeClr val="tx1"/>
                </a:solidFill>
                <a:latin typeface="Myriad Pro Light" pitchFamily="34" charset="0"/>
              </a:rPr>
              <a:t>первого родительского элемента</a:t>
            </a:r>
            <a:r>
              <a:rPr lang="ru-RU" altLang="ru-RU" sz="1800">
                <a:solidFill>
                  <a:schemeClr val="tx1"/>
                </a:solidFill>
                <a:latin typeface="Palatino Linotype" pitchFamily="18" charset="0"/>
              </a:rPr>
              <a:t>, способ размещения которого </a:t>
            </a:r>
            <a:r>
              <a:rPr lang="ru-RU" altLang="ru-RU" sz="2000" b="1">
                <a:solidFill>
                  <a:schemeClr val="tx1"/>
                </a:solidFill>
                <a:latin typeface="Myriad Pro Light" pitchFamily="34" charset="0"/>
              </a:rPr>
              <a:t>отличен от статического</a:t>
            </a:r>
            <a:r>
              <a:rPr lang="ru-RU" altLang="ru-RU" sz="1800">
                <a:solidFill>
                  <a:schemeClr val="tx1"/>
                </a:solidFill>
                <a:latin typeface="Palatino Linotype" pitchFamily="18" charset="0"/>
              </a:rPr>
              <a:t>. Если такие элементы не были найдены, то элемент будет расположен </a:t>
            </a:r>
            <a:r>
              <a:rPr lang="ru-RU" altLang="ru-RU" sz="2000" b="1">
                <a:solidFill>
                  <a:schemeClr val="tx1"/>
                </a:solidFill>
                <a:latin typeface="Myriad Pro Light" pitchFamily="34" charset="0"/>
              </a:rPr>
              <a:t>относительно корневого элемента (html).</a:t>
            </a:r>
          </a:p>
          <a:p>
            <a:pPr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Palatino Linotype" pitchFamily="18" charset="0"/>
              </a:rPr>
              <a:t>Иногда для того, чтобы добиться желаемого эффекта родительский элемент специально определяется как относительно размещенный с нулевым смещением. </a:t>
            </a:r>
          </a:p>
          <a:p>
            <a:pPr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Palatino Linotype" pitchFamily="18" charset="0"/>
              </a:rPr>
              <a:t>Вы можете объявить элемент абсолютно размещенным с помощью </a:t>
            </a:r>
            <a:r>
              <a:rPr lang="ru-RU" altLang="ru-RU" sz="1800" b="1">
                <a:solidFill>
                  <a:schemeClr val="tx1"/>
                </a:solidFill>
                <a:latin typeface="Palatino Linotype" pitchFamily="18" charset="0"/>
              </a:rPr>
              <a:t>position:absolute</a:t>
            </a:r>
            <a:r>
              <a:rPr lang="ru-RU" altLang="ru-RU" sz="1800">
                <a:solidFill>
                  <a:schemeClr val="tx1"/>
                </a:solidFill>
                <a:latin typeface="Palatino Linotype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045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2F7357-1936-4C31-B4A0-F7165F25EA45}" type="slidenum">
              <a:rPr lang="ru-RU" altLang="ru-RU" sz="1200" smtClean="0">
                <a:solidFill>
                  <a:srgbClr val="59595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ru-RU" altLang="ru-RU" sz="1200" smtClean="0">
              <a:solidFill>
                <a:srgbClr val="595959"/>
              </a:solidFill>
            </a:endParaRPr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179388" y="658813"/>
            <a:ext cx="4751387" cy="3986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>
              <a:defRPr/>
            </a:pPr>
            <a:r>
              <a:rPr lang="en-US" sz="1100" dirty="0" smtClean="0">
                <a:latin typeface="Lucida Console" pitchFamily="49" charset="0"/>
              </a:rPr>
              <a:t>&lt;html&gt;</a:t>
            </a:r>
            <a:endParaRPr lang="ru-RU" sz="1100" dirty="0" smtClean="0">
              <a:latin typeface="Lucida Console" pitchFamily="49" charset="0"/>
            </a:endParaRPr>
          </a:p>
          <a:p>
            <a:pPr eaLnBrk="1" hangingPunct="1">
              <a:defRPr/>
            </a:pPr>
            <a:r>
              <a:rPr lang="en-US" sz="1100" dirty="0">
                <a:latin typeface="Lucida Console" pitchFamily="49" charset="0"/>
              </a:rPr>
              <a:t>&lt;head&gt;</a:t>
            </a:r>
          </a:p>
          <a:p>
            <a:pPr eaLnBrk="1" hangingPunct="1">
              <a:defRPr/>
            </a:pPr>
            <a:r>
              <a:rPr lang="en-US" sz="1100" dirty="0">
                <a:latin typeface="Lucida Console" pitchFamily="49" charset="0"/>
              </a:rPr>
              <a:t>&lt;style type='text/</a:t>
            </a:r>
            <a:r>
              <a:rPr lang="en-US" sz="1100" dirty="0" err="1">
                <a:latin typeface="Lucida Console" pitchFamily="49" charset="0"/>
              </a:rPr>
              <a:t>css</a:t>
            </a:r>
            <a:r>
              <a:rPr lang="en-US" sz="1100" dirty="0">
                <a:latin typeface="Lucida Console" pitchFamily="49" charset="0"/>
              </a:rPr>
              <a:t>'&gt;</a:t>
            </a:r>
          </a:p>
          <a:p>
            <a:pPr eaLnBrk="1" hangingPunct="1">
              <a:defRPr/>
            </a:pPr>
            <a:r>
              <a:rPr lang="en-US" sz="1100" dirty="0" smtClean="0">
                <a:latin typeface="Lucida Console" pitchFamily="49" charset="0"/>
              </a:rPr>
              <a:t>#</a:t>
            </a:r>
            <a:r>
              <a:rPr lang="en-US" sz="1100" dirty="0" err="1">
                <a:latin typeface="Lucida Console" pitchFamily="49" charset="0"/>
              </a:rPr>
              <a:t>ndiv</a:t>
            </a:r>
            <a:r>
              <a:rPr lang="en-US" sz="1100" dirty="0">
                <a:latin typeface="Lucida Console" pitchFamily="49" charset="0"/>
              </a:rPr>
              <a:t>  {</a:t>
            </a:r>
          </a:p>
          <a:p>
            <a:pPr eaLnBrk="1" hangingPunct="1">
              <a:defRPr/>
            </a:pPr>
            <a:r>
              <a:rPr lang="en-US" sz="1100" dirty="0" err="1">
                <a:latin typeface="Lucida Console" pitchFamily="49" charset="0"/>
              </a:rPr>
              <a:t>position:relative</a:t>
            </a:r>
            <a:r>
              <a:rPr lang="en-US" sz="1100" dirty="0">
                <a:latin typeface="Lucida Console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100" dirty="0">
                <a:latin typeface="Lucida Console" pitchFamily="49" charset="0"/>
              </a:rPr>
              <a:t>top:50px;</a:t>
            </a:r>
          </a:p>
          <a:p>
            <a:pPr eaLnBrk="1" hangingPunct="1">
              <a:defRPr/>
            </a:pPr>
            <a:r>
              <a:rPr lang="en-US" sz="1100" dirty="0">
                <a:latin typeface="Lucida Console" pitchFamily="49" charset="0"/>
              </a:rPr>
              <a:t>right:0px;</a:t>
            </a:r>
          </a:p>
          <a:p>
            <a:pPr eaLnBrk="1" hangingPunct="1">
              <a:defRPr/>
            </a:pPr>
            <a:r>
              <a:rPr lang="en-US" sz="1100" dirty="0" err="1">
                <a:latin typeface="Lucida Console" pitchFamily="49" charset="0"/>
              </a:rPr>
              <a:t>background-color:grey</a:t>
            </a:r>
            <a:r>
              <a:rPr lang="en-US" sz="1100" dirty="0">
                <a:latin typeface="Lucida Console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100" dirty="0">
                <a:latin typeface="Lucida Console" pitchFamily="49" charset="0"/>
              </a:rPr>
              <a:t>padding:2px;</a:t>
            </a:r>
          </a:p>
          <a:p>
            <a:pPr eaLnBrk="1" hangingPunct="1">
              <a:defRPr/>
            </a:pPr>
            <a:r>
              <a:rPr lang="en-US" sz="1100" dirty="0">
                <a:latin typeface="Lucida Console" pitchFamily="49" charset="0"/>
              </a:rPr>
              <a:t>border:1px solid;height:600px</a:t>
            </a:r>
            <a:r>
              <a:rPr lang="en-US" sz="1100" dirty="0" smtClean="0">
                <a:latin typeface="Lucida Console" pitchFamily="49" charset="0"/>
              </a:rPr>
              <a:t>;}</a:t>
            </a:r>
            <a:endParaRPr lang="en-US" sz="1100" dirty="0">
              <a:latin typeface="Lucida Console" pitchFamily="49" charset="0"/>
            </a:endParaRPr>
          </a:p>
          <a:p>
            <a:pPr eaLnBrk="1" hangingPunct="1">
              <a:defRPr/>
            </a:pPr>
            <a:r>
              <a:rPr lang="en-US" sz="1100" dirty="0">
                <a:latin typeface="Lucida Console" pitchFamily="49" charset="0"/>
              </a:rPr>
              <a:t>&lt;/style&gt;</a:t>
            </a:r>
          </a:p>
          <a:p>
            <a:pPr eaLnBrk="1" hangingPunct="1">
              <a:defRPr/>
            </a:pPr>
            <a:r>
              <a:rPr lang="en-US" sz="1100" dirty="0">
                <a:latin typeface="Lucida Console" pitchFamily="49" charset="0"/>
              </a:rPr>
              <a:t>&lt;/head&gt;</a:t>
            </a:r>
          </a:p>
          <a:p>
            <a:pPr eaLnBrk="1" hangingPunct="1">
              <a:defRPr/>
            </a:pPr>
            <a:r>
              <a:rPr lang="en-US" sz="1100" dirty="0">
                <a:latin typeface="Lucida Console" pitchFamily="49" charset="0"/>
              </a:rPr>
              <a:t>&lt;body&gt;</a:t>
            </a:r>
          </a:p>
          <a:p>
            <a:pPr eaLnBrk="1" hangingPunct="1">
              <a:defRPr/>
            </a:pPr>
            <a:r>
              <a:rPr lang="en-US" sz="1100" dirty="0">
                <a:latin typeface="Lucida Console" pitchFamily="49" charset="0"/>
              </a:rPr>
              <a:t>&lt;p id='pos0'&gt;</a:t>
            </a:r>
            <a:r>
              <a:rPr lang="ru-RU" sz="1100" dirty="0">
                <a:latin typeface="Lucida Console" pitchFamily="49" charset="0"/>
              </a:rPr>
              <a:t>Абзац фиксированный, НЕ ПРОКРУЧИВАЕТСЯ</a:t>
            </a:r>
            <a:r>
              <a:rPr lang="ru-RU" sz="1100" dirty="0" smtClean="0">
                <a:latin typeface="Lucida Console" pitchFamily="49" charset="0"/>
              </a:rPr>
              <a:t>.&lt;/</a:t>
            </a:r>
            <a:r>
              <a:rPr lang="en-US" sz="1100" dirty="0" smtClean="0">
                <a:latin typeface="Lucida Console" pitchFamily="49" charset="0"/>
              </a:rPr>
              <a:t>p&gt;</a:t>
            </a:r>
            <a:endParaRPr lang="en-US" sz="1100" dirty="0">
              <a:latin typeface="Lucida Console" pitchFamily="49" charset="0"/>
            </a:endParaRPr>
          </a:p>
          <a:p>
            <a:pPr eaLnBrk="1" hangingPunct="1">
              <a:defRPr/>
            </a:pPr>
            <a:r>
              <a:rPr lang="en-US" sz="1100" dirty="0">
                <a:latin typeface="Lucida Console" pitchFamily="49" charset="0"/>
              </a:rPr>
              <a:t>&lt;div id="</a:t>
            </a:r>
            <a:r>
              <a:rPr lang="en-US" sz="1100" dirty="0" err="1">
                <a:latin typeface="Lucida Console" pitchFamily="49" charset="0"/>
              </a:rPr>
              <a:t>ndiv</a:t>
            </a:r>
            <a:r>
              <a:rPr lang="en-US" sz="1100" dirty="0">
                <a:latin typeface="Lucida Console" pitchFamily="49" charset="0"/>
              </a:rPr>
              <a:t>"&gt;</a:t>
            </a:r>
          </a:p>
          <a:p>
            <a:pPr eaLnBrk="1" hangingPunct="1">
              <a:defRPr/>
            </a:pPr>
            <a:r>
              <a:rPr lang="en-US" sz="1100" dirty="0">
                <a:latin typeface="Lucida Console" pitchFamily="49" charset="0"/>
              </a:rPr>
              <a:t>&lt;p id='pos1'&gt;</a:t>
            </a:r>
            <a:r>
              <a:rPr lang="ru-RU" sz="1100" dirty="0">
                <a:latin typeface="Lucida Console" pitchFamily="49" charset="0"/>
              </a:rPr>
              <a:t>Абзац </a:t>
            </a:r>
            <a:r>
              <a:rPr lang="ru-RU" sz="1100" dirty="0" err="1">
                <a:latin typeface="Lucida Console" pitchFamily="49" charset="0"/>
              </a:rPr>
              <a:t>абс</a:t>
            </a:r>
            <a:r>
              <a:rPr lang="ru-RU" sz="1100" dirty="0">
                <a:latin typeface="Lucida Console" pitchFamily="49" charset="0"/>
              </a:rPr>
              <a:t>, прокручивается.&lt;/</a:t>
            </a:r>
            <a:r>
              <a:rPr lang="en-US" sz="1100" dirty="0">
                <a:latin typeface="Lucida Console" pitchFamily="49" charset="0"/>
              </a:rPr>
              <a:t>a&gt;</a:t>
            </a:r>
          </a:p>
          <a:p>
            <a:pPr eaLnBrk="1" hangingPunct="1">
              <a:defRPr/>
            </a:pPr>
            <a:r>
              <a:rPr lang="en-US" sz="1100" dirty="0">
                <a:latin typeface="Lucida Console" pitchFamily="49" charset="0"/>
              </a:rPr>
              <a:t>&lt;</a:t>
            </a:r>
            <a:r>
              <a:rPr lang="en-US" sz="1100" dirty="0" err="1">
                <a:latin typeface="Lucida Console" pitchFamily="49" charset="0"/>
              </a:rPr>
              <a:t>br</a:t>
            </a:r>
            <a:r>
              <a:rPr lang="en-US" sz="1100" dirty="0">
                <a:latin typeface="Lucida Console" pitchFamily="49" charset="0"/>
              </a:rPr>
              <a:t> /&gt;</a:t>
            </a:r>
          </a:p>
          <a:p>
            <a:pPr eaLnBrk="1" hangingPunct="1">
              <a:defRPr/>
            </a:pPr>
            <a:r>
              <a:rPr lang="en-US" sz="1100" dirty="0">
                <a:latin typeface="Lucida Console" pitchFamily="49" charset="0"/>
              </a:rPr>
              <a:t>&lt;p id='pos2'&gt;</a:t>
            </a:r>
            <a:r>
              <a:rPr lang="ru-RU" sz="1100" dirty="0">
                <a:latin typeface="Lucida Console" pitchFamily="49" charset="0"/>
              </a:rPr>
              <a:t>Абзац </a:t>
            </a:r>
            <a:r>
              <a:rPr lang="ru-RU" sz="1100" dirty="0" err="1">
                <a:latin typeface="Lucida Console" pitchFamily="49" charset="0"/>
              </a:rPr>
              <a:t>абс</a:t>
            </a:r>
            <a:r>
              <a:rPr lang="ru-RU" sz="1100" dirty="0">
                <a:latin typeface="Lucida Console" pitchFamily="49" charset="0"/>
              </a:rPr>
              <a:t>, прокручивается.&lt;/</a:t>
            </a:r>
            <a:r>
              <a:rPr lang="en-US" sz="1100" dirty="0">
                <a:latin typeface="Lucida Console" pitchFamily="49" charset="0"/>
              </a:rPr>
              <a:t>a&gt;</a:t>
            </a:r>
          </a:p>
          <a:p>
            <a:pPr eaLnBrk="1" hangingPunct="1">
              <a:defRPr/>
            </a:pPr>
            <a:r>
              <a:rPr lang="en-US" sz="1100" dirty="0">
                <a:latin typeface="Lucida Console" pitchFamily="49" charset="0"/>
              </a:rPr>
              <a:t>&lt;p id='pos3'&gt;</a:t>
            </a:r>
            <a:r>
              <a:rPr lang="ru-RU" sz="1100" dirty="0">
                <a:latin typeface="Lucida Console" pitchFamily="49" charset="0"/>
              </a:rPr>
              <a:t>Абзац </a:t>
            </a:r>
            <a:r>
              <a:rPr lang="ru-RU" sz="1100" dirty="0" err="1">
                <a:latin typeface="Lucida Console" pitchFamily="49" charset="0"/>
              </a:rPr>
              <a:t>абс</a:t>
            </a:r>
            <a:r>
              <a:rPr lang="ru-RU" sz="1100" dirty="0">
                <a:latin typeface="Lucida Console" pitchFamily="49" charset="0"/>
              </a:rPr>
              <a:t>, прокручивается &lt;/</a:t>
            </a:r>
            <a:r>
              <a:rPr lang="en-US" sz="1100" dirty="0">
                <a:latin typeface="Lucida Console" pitchFamily="49" charset="0"/>
              </a:rPr>
              <a:t>p&gt;</a:t>
            </a:r>
          </a:p>
          <a:p>
            <a:pPr eaLnBrk="1" hangingPunct="1">
              <a:defRPr/>
            </a:pPr>
            <a:r>
              <a:rPr lang="en-US" sz="1100" dirty="0">
                <a:latin typeface="Lucida Console" pitchFamily="49" charset="0"/>
              </a:rPr>
              <a:t>&lt;/div&gt;</a:t>
            </a:r>
          </a:p>
          <a:p>
            <a:pPr eaLnBrk="1" hangingPunct="1">
              <a:defRPr/>
            </a:pPr>
            <a:r>
              <a:rPr lang="en-US" sz="1100" dirty="0">
                <a:latin typeface="Lucida Console" pitchFamily="49" charset="0"/>
              </a:rPr>
              <a:t>&lt;/body&gt;</a:t>
            </a:r>
          </a:p>
          <a:p>
            <a:pPr eaLnBrk="1" hangingPunct="1">
              <a:defRPr/>
            </a:pPr>
            <a:r>
              <a:rPr lang="en-US" sz="1100" dirty="0">
                <a:latin typeface="Lucida Console" pitchFamily="49" charset="0"/>
              </a:rPr>
              <a:t>&lt;/html&gt;</a:t>
            </a:r>
            <a:endParaRPr lang="ru-RU" sz="1100" dirty="0" smtClean="0"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2700" y="12700"/>
            <a:ext cx="9144000" cy="646113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Пример на АБСОЛЮТНОЕ размещение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843213" y="658813"/>
            <a:ext cx="1512887" cy="14414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000" dirty="0">
                <a:latin typeface="Lucida Console" pitchFamily="49" charset="0"/>
              </a:rPr>
              <a:t>#pos0 {</a:t>
            </a:r>
          </a:p>
          <a:p>
            <a:pPr eaLnBrk="1" hangingPunct="1">
              <a:defRPr/>
            </a:pPr>
            <a:r>
              <a:rPr lang="en-US" sz="1000" dirty="0" err="1">
                <a:latin typeface="Lucida Console" pitchFamily="49" charset="0"/>
              </a:rPr>
              <a:t>position:fixed</a:t>
            </a:r>
            <a:r>
              <a:rPr lang="en-US" sz="1000" dirty="0">
                <a:latin typeface="Lucida Console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000" dirty="0">
                <a:latin typeface="Lucida Console" pitchFamily="49" charset="0"/>
              </a:rPr>
              <a:t>right:40px;</a:t>
            </a:r>
          </a:p>
          <a:p>
            <a:pPr eaLnBrk="1" hangingPunct="1">
              <a:defRPr/>
            </a:pPr>
            <a:r>
              <a:rPr lang="en-US" sz="1000" dirty="0">
                <a:latin typeface="Lucida Console" pitchFamily="49" charset="0"/>
              </a:rPr>
              <a:t>top:17px;</a:t>
            </a:r>
          </a:p>
          <a:p>
            <a:pPr eaLnBrk="1" hangingPunct="1">
              <a:defRPr/>
            </a:pPr>
            <a:r>
              <a:rPr lang="en-US" sz="1000" dirty="0">
                <a:latin typeface="Lucida Console" pitchFamily="49" charset="0"/>
              </a:rPr>
              <a:t>border:1px solid;</a:t>
            </a:r>
          </a:p>
          <a:p>
            <a:pPr eaLnBrk="1" hangingPunct="1">
              <a:defRPr/>
            </a:pPr>
            <a:r>
              <a:rPr lang="en-US" sz="1000" dirty="0">
                <a:latin typeface="Lucida Console" pitchFamily="49" charset="0"/>
              </a:rPr>
              <a:t>height:60px;</a:t>
            </a:r>
          </a:p>
          <a:p>
            <a:pPr eaLnBrk="1" hangingPunct="1">
              <a:defRPr/>
            </a:pPr>
            <a:r>
              <a:rPr lang="en-US" sz="1000" dirty="0" err="1">
                <a:latin typeface="Lucida Console" pitchFamily="49" charset="0"/>
              </a:rPr>
              <a:t>background-color:yellow</a:t>
            </a:r>
            <a:r>
              <a:rPr lang="en-US" sz="1000" dirty="0">
                <a:latin typeface="Lucida Console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000" dirty="0">
                <a:latin typeface="Lucida Console" pitchFamily="49" charset="0"/>
              </a:rPr>
              <a:t>z-index:15;</a:t>
            </a:r>
            <a:r>
              <a:rPr lang="ru-RU" sz="1000" dirty="0">
                <a:latin typeface="Lucida Console" pitchFamily="49" charset="0"/>
              </a:rPr>
              <a:t> </a:t>
            </a:r>
            <a:r>
              <a:rPr lang="en-US" sz="1000" dirty="0">
                <a:latin typeface="Lucida Console" pitchFamily="49" charset="0"/>
              </a:rPr>
              <a:t>}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527550" y="658813"/>
            <a:ext cx="1944688" cy="14414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000" dirty="0">
                <a:latin typeface="Lucida Console" pitchFamily="49" charset="0"/>
              </a:rPr>
              <a:t>#pos1 {</a:t>
            </a:r>
          </a:p>
          <a:p>
            <a:pPr eaLnBrk="1" hangingPunct="1">
              <a:defRPr/>
            </a:pPr>
            <a:r>
              <a:rPr lang="en-US" sz="1000" dirty="0" err="1">
                <a:latin typeface="Lucida Console" pitchFamily="49" charset="0"/>
              </a:rPr>
              <a:t>position:absolute</a:t>
            </a:r>
            <a:r>
              <a:rPr lang="en-US" sz="1000" dirty="0">
                <a:latin typeface="Lucida Console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000" dirty="0">
                <a:latin typeface="Lucida Console" pitchFamily="49" charset="0"/>
              </a:rPr>
              <a:t>top:20px;</a:t>
            </a:r>
          </a:p>
          <a:p>
            <a:pPr eaLnBrk="1" hangingPunct="1">
              <a:defRPr/>
            </a:pPr>
            <a:r>
              <a:rPr lang="en-US" sz="1000" dirty="0">
                <a:latin typeface="Lucida Console" pitchFamily="49" charset="0"/>
              </a:rPr>
              <a:t>left:200px;</a:t>
            </a:r>
          </a:p>
          <a:p>
            <a:pPr eaLnBrk="1" hangingPunct="1">
              <a:defRPr/>
            </a:pPr>
            <a:r>
              <a:rPr lang="en-US" sz="1000" dirty="0" err="1">
                <a:latin typeface="Lucida Console" pitchFamily="49" charset="0"/>
              </a:rPr>
              <a:t>background-color:green</a:t>
            </a:r>
            <a:r>
              <a:rPr lang="en-US" sz="1000" dirty="0">
                <a:latin typeface="Lucida Console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000" dirty="0">
                <a:latin typeface="Lucida Console" pitchFamily="49" charset="0"/>
              </a:rPr>
              <a:t>padding:2px;</a:t>
            </a:r>
          </a:p>
          <a:p>
            <a:pPr eaLnBrk="1" hangingPunct="1">
              <a:defRPr/>
            </a:pPr>
            <a:r>
              <a:rPr lang="en-US" sz="1000" dirty="0">
                <a:latin typeface="Lucida Console" pitchFamily="49" charset="0"/>
              </a:rPr>
              <a:t>width:300px;</a:t>
            </a:r>
          </a:p>
          <a:p>
            <a:pPr eaLnBrk="1" hangingPunct="1">
              <a:defRPr/>
            </a:pPr>
            <a:r>
              <a:rPr lang="en-US" sz="1000" dirty="0">
                <a:latin typeface="Lucida Console" pitchFamily="49" charset="0"/>
              </a:rPr>
              <a:t>border:1px solid;}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659563" y="658813"/>
            <a:ext cx="1944687" cy="14414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000" dirty="0">
                <a:latin typeface="Lucida Console" pitchFamily="49" charset="0"/>
              </a:rPr>
              <a:t>#pos2 {</a:t>
            </a:r>
          </a:p>
          <a:p>
            <a:pPr eaLnBrk="1" hangingPunct="1">
              <a:defRPr/>
            </a:pPr>
            <a:r>
              <a:rPr lang="en-US" sz="1000" dirty="0" err="1">
                <a:latin typeface="Lucida Console" pitchFamily="49" charset="0"/>
              </a:rPr>
              <a:t>position:absolute</a:t>
            </a:r>
            <a:r>
              <a:rPr lang="en-US" sz="1000" dirty="0">
                <a:latin typeface="Lucida Console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000" dirty="0">
                <a:latin typeface="Lucida Console" pitchFamily="49" charset="0"/>
              </a:rPr>
              <a:t>top:1px;</a:t>
            </a:r>
          </a:p>
          <a:p>
            <a:pPr eaLnBrk="1" hangingPunct="1">
              <a:defRPr/>
            </a:pPr>
            <a:r>
              <a:rPr lang="en-US" sz="1000" dirty="0">
                <a:latin typeface="Lucida Console" pitchFamily="49" charset="0"/>
              </a:rPr>
              <a:t>left:0px;</a:t>
            </a:r>
          </a:p>
          <a:p>
            <a:pPr eaLnBrk="1" hangingPunct="1">
              <a:defRPr/>
            </a:pPr>
            <a:r>
              <a:rPr lang="en-US" sz="1000" dirty="0" err="1">
                <a:latin typeface="Lucida Console" pitchFamily="49" charset="0"/>
              </a:rPr>
              <a:t>background-color:pink</a:t>
            </a:r>
            <a:r>
              <a:rPr lang="en-US" sz="1000" dirty="0">
                <a:latin typeface="Lucida Console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000" dirty="0">
                <a:latin typeface="Lucida Console" pitchFamily="49" charset="0"/>
              </a:rPr>
              <a:t>padding:2px;</a:t>
            </a:r>
          </a:p>
          <a:p>
            <a:pPr eaLnBrk="1" hangingPunct="1">
              <a:defRPr/>
            </a:pPr>
            <a:r>
              <a:rPr lang="en-US" sz="1000" dirty="0">
                <a:latin typeface="Lucida Console" pitchFamily="49" charset="0"/>
              </a:rPr>
              <a:t>width:400px;</a:t>
            </a:r>
          </a:p>
          <a:p>
            <a:pPr eaLnBrk="1" hangingPunct="1">
              <a:defRPr/>
            </a:pPr>
            <a:r>
              <a:rPr lang="en-US" sz="1000" dirty="0">
                <a:latin typeface="Lucida Console" pitchFamily="49" charset="0"/>
              </a:rPr>
              <a:t>border:1px solid;</a:t>
            </a:r>
            <a:r>
              <a:rPr lang="ru-RU" sz="1000" dirty="0">
                <a:latin typeface="Lucida Console" pitchFamily="49" charset="0"/>
              </a:rPr>
              <a:t> </a:t>
            </a:r>
            <a:r>
              <a:rPr lang="en-US" sz="1000" dirty="0">
                <a:latin typeface="Lucida Console" pitchFamily="49" charset="0"/>
              </a:rPr>
              <a:t>}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716463" y="2185988"/>
            <a:ext cx="3887787" cy="9334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000" dirty="0">
                <a:latin typeface="Lucida Console" pitchFamily="49" charset="0"/>
              </a:rPr>
              <a:t>#pos3  {</a:t>
            </a:r>
          </a:p>
          <a:p>
            <a:pPr eaLnBrk="1" hangingPunct="1">
              <a:defRPr/>
            </a:pPr>
            <a:r>
              <a:rPr lang="en-US" sz="1000" dirty="0" err="1">
                <a:latin typeface="Lucida Console" pitchFamily="49" charset="0"/>
              </a:rPr>
              <a:t>position:absolute</a:t>
            </a:r>
            <a:r>
              <a:rPr lang="en-US" sz="1000" dirty="0">
                <a:latin typeface="Lucida Console" pitchFamily="49" charset="0"/>
              </a:rPr>
              <a:t>;</a:t>
            </a:r>
            <a:r>
              <a:rPr lang="ru-RU" sz="1000" dirty="0">
                <a:latin typeface="Lucida Console" pitchFamily="49" charset="0"/>
              </a:rPr>
              <a:t> </a:t>
            </a:r>
            <a:r>
              <a:rPr lang="en-US" sz="1000" dirty="0">
                <a:latin typeface="Lucida Console" pitchFamily="49" charset="0"/>
              </a:rPr>
              <a:t>top:160px;</a:t>
            </a:r>
            <a:r>
              <a:rPr lang="ru-RU" sz="1000" dirty="0">
                <a:latin typeface="Lucida Console" pitchFamily="49" charset="0"/>
              </a:rPr>
              <a:t> </a:t>
            </a:r>
            <a:r>
              <a:rPr lang="en-US" sz="1000" dirty="0">
                <a:latin typeface="Lucida Console" pitchFamily="49" charset="0"/>
              </a:rPr>
              <a:t>right:170px;</a:t>
            </a:r>
          </a:p>
          <a:p>
            <a:pPr eaLnBrk="1" hangingPunct="1">
              <a:defRPr/>
            </a:pPr>
            <a:r>
              <a:rPr lang="en-US" sz="1000" dirty="0">
                <a:latin typeface="Lucida Console" pitchFamily="49" charset="0"/>
              </a:rPr>
              <a:t>background-color:red;padding:2px;</a:t>
            </a:r>
            <a:r>
              <a:rPr lang="ru-RU" sz="1000" dirty="0">
                <a:latin typeface="Lucida Console" pitchFamily="49" charset="0"/>
              </a:rPr>
              <a:t> </a:t>
            </a:r>
            <a:r>
              <a:rPr lang="en-US" sz="1000" dirty="0">
                <a:latin typeface="Lucida Console" pitchFamily="49" charset="0"/>
              </a:rPr>
              <a:t>height:90px;</a:t>
            </a:r>
          </a:p>
          <a:p>
            <a:pPr eaLnBrk="1" hangingPunct="1">
              <a:defRPr/>
            </a:pPr>
            <a:r>
              <a:rPr lang="en-US" sz="1000" dirty="0">
                <a:latin typeface="Lucida Console" pitchFamily="49" charset="0"/>
              </a:rPr>
              <a:t>width:130px;</a:t>
            </a:r>
            <a:r>
              <a:rPr lang="ru-RU" sz="1000" dirty="0">
                <a:latin typeface="Lucida Console" pitchFamily="49" charset="0"/>
              </a:rPr>
              <a:t> </a:t>
            </a:r>
            <a:r>
              <a:rPr lang="en-US" sz="1000" dirty="0">
                <a:latin typeface="Lucida Console" pitchFamily="49" charset="0"/>
              </a:rPr>
              <a:t>border:1px solid;</a:t>
            </a:r>
          </a:p>
          <a:p>
            <a:pPr eaLnBrk="1" hangingPunct="1">
              <a:defRPr/>
            </a:pPr>
            <a:r>
              <a:rPr lang="en-US" sz="1000" dirty="0">
                <a:latin typeface="Lucida Console" pitchFamily="49" charset="0"/>
              </a:rPr>
              <a:t>}</a:t>
            </a:r>
          </a:p>
        </p:txBody>
      </p:sp>
      <p:pic>
        <p:nvPicPr>
          <p:cNvPr id="8192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3349625"/>
            <a:ext cx="3948113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259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032281-B046-48B8-AC5C-96677909B416}" type="slidenum">
              <a:rPr lang="ru-RU" altLang="ru-RU" sz="1200" smtClean="0">
                <a:solidFill>
                  <a:srgbClr val="59595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ru-RU" altLang="ru-RU" sz="1200" smtClean="0">
              <a:solidFill>
                <a:srgbClr val="595959"/>
              </a:solidFill>
            </a:endParaRPr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517525" y="2867025"/>
            <a:ext cx="2038350" cy="30464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Lucida Console" pitchFamily="49" charset="0"/>
              </a:rPr>
              <a:t>#pos1</a:t>
            </a:r>
          </a:p>
          <a:p>
            <a:pPr eaLnBrk="1" hangingPunct="1">
              <a:defRPr/>
            </a:pPr>
            <a:r>
              <a:rPr lang="en-US" sz="1600" dirty="0">
                <a:latin typeface="Lucida Console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sz="1600" dirty="0">
                <a:latin typeface="Lucida Console" pitchFamily="49" charset="0"/>
              </a:rPr>
              <a:t>z-index:10;</a:t>
            </a:r>
          </a:p>
          <a:p>
            <a:pPr eaLnBrk="1" hangingPunct="1">
              <a:defRPr/>
            </a:pPr>
            <a:r>
              <a:rPr lang="en-US" sz="1600" dirty="0">
                <a:latin typeface="Lucida Console" pitchFamily="49" charset="0"/>
              </a:rPr>
              <a:t>}</a:t>
            </a:r>
          </a:p>
          <a:p>
            <a:pPr eaLnBrk="1" hangingPunct="1">
              <a:defRPr/>
            </a:pPr>
            <a:r>
              <a:rPr lang="en-US" sz="1600" dirty="0">
                <a:latin typeface="Lucida Console" pitchFamily="49" charset="0"/>
              </a:rPr>
              <a:t>#pos2</a:t>
            </a:r>
          </a:p>
          <a:p>
            <a:pPr eaLnBrk="1" hangingPunct="1">
              <a:defRPr/>
            </a:pPr>
            <a:r>
              <a:rPr lang="en-US" sz="1600" dirty="0">
                <a:latin typeface="Lucida Console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sz="1600" dirty="0">
                <a:latin typeface="Lucida Console" pitchFamily="49" charset="0"/>
              </a:rPr>
              <a:t>z-index:5;</a:t>
            </a:r>
          </a:p>
          <a:p>
            <a:pPr eaLnBrk="1" hangingPunct="1">
              <a:defRPr/>
            </a:pPr>
            <a:r>
              <a:rPr lang="en-US" sz="1600" dirty="0">
                <a:latin typeface="Lucida Console" pitchFamily="49" charset="0"/>
              </a:rPr>
              <a:t>}</a:t>
            </a:r>
          </a:p>
          <a:p>
            <a:pPr eaLnBrk="1" hangingPunct="1">
              <a:defRPr/>
            </a:pPr>
            <a:r>
              <a:rPr lang="en-US" sz="1600" dirty="0">
                <a:latin typeface="Lucida Console" pitchFamily="49" charset="0"/>
              </a:rPr>
              <a:t>#pos3</a:t>
            </a:r>
          </a:p>
          <a:p>
            <a:pPr eaLnBrk="1" hangingPunct="1">
              <a:defRPr/>
            </a:pPr>
            <a:r>
              <a:rPr lang="en-US" sz="1600" dirty="0">
                <a:latin typeface="Lucida Console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sz="1600" dirty="0">
                <a:latin typeface="Lucida Console" pitchFamily="49" charset="0"/>
              </a:rPr>
              <a:t>z-index:-1;</a:t>
            </a:r>
          </a:p>
          <a:p>
            <a:pPr eaLnBrk="1" hangingPunct="1">
              <a:defRPr/>
            </a:pPr>
            <a:r>
              <a:rPr lang="en-US" sz="1600" dirty="0">
                <a:latin typeface="Lucida Console" pitchFamily="49" charset="0"/>
              </a:rPr>
              <a:t>}</a:t>
            </a:r>
            <a:endParaRPr lang="ru-RU" sz="1600" dirty="0" smtClean="0"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Наложение элементов</a:t>
            </a:r>
          </a:p>
        </p:txBody>
      </p:sp>
      <p:sp>
        <p:nvSpPr>
          <p:cNvPr id="82949" name="TextBox 1"/>
          <p:cNvSpPr txBox="1">
            <a:spLocks noChangeArrowheads="1"/>
          </p:cNvSpPr>
          <p:nvPr/>
        </p:nvSpPr>
        <p:spPr bwMode="auto">
          <a:xfrm>
            <a:off x="468313" y="835025"/>
            <a:ext cx="79914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Palatino Linotype" pitchFamily="18" charset="0"/>
              </a:rPr>
              <a:t>При применении свойств позиционирования элементы могут накладываться друг на друга. Свойство </a:t>
            </a:r>
            <a:r>
              <a:rPr lang="ru-RU" altLang="ru-RU" sz="1800" b="1">
                <a:solidFill>
                  <a:schemeClr val="tx1"/>
                </a:solidFill>
                <a:latin typeface="Palatino Linotype" pitchFamily="18" charset="0"/>
              </a:rPr>
              <a:t>z-index</a:t>
            </a:r>
            <a:r>
              <a:rPr lang="ru-RU" altLang="ru-RU" sz="1800">
                <a:solidFill>
                  <a:schemeClr val="tx1"/>
                </a:solidFill>
                <a:latin typeface="Palatino Linotype" pitchFamily="18" charset="0"/>
              </a:rPr>
              <a:t> позволяет установить какой элемент в случае наложения будет сверху, а какой снизу.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Palatino Linotype" pitchFamily="18" charset="0"/>
              </a:rPr>
              <a:t>Элементы с большим значением свойства </a:t>
            </a:r>
            <a:r>
              <a:rPr lang="ru-RU" altLang="ru-RU" sz="1800" b="1">
                <a:solidFill>
                  <a:schemeClr val="tx1"/>
                </a:solidFill>
                <a:latin typeface="Palatino Linotype" pitchFamily="18" charset="0"/>
              </a:rPr>
              <a:t>z-index</a:t>
            </a:r>
            <a:r>
              <a:rPr lang="ru-RU" altLang="ru-RU" sz="1800">
                <a:solidFill>
                  <a:schemeClr val="tx1"/>
                </a:solidFill>
                <a:latin typeface="Palatino Linotype" pitchFamily="18" charset="0"/>
              </a:rPr>
              <a:t> располагаются выше других.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>
                <a:solidFill>
                  <a:schemeClr val="tx1"/>
                </a:solidFill>
                <a:latin typeface="Palatino Linotype" pitchFamily="18" charset="0"/>
              </a:rPr>
              <a:t>Обратите внимание:</a:t>
            </a:r>
            <a:r>
              <a:rPr lang="ru-RU" altLang="ru-RU" sz="1800">
                <a:solidFill>
                  <a:schemeClr val="tx1"/>
                </a:solidFill>
                <a:latin typeface="Palatino Linotype" pitchFamily="18" charset="0"/>
              </a:rPr>
              <a:t> свойство </a:t>
            </a:r>
            <a:r>
              <a:rPr lang="ru-RU" altLang="ru-RU" sz="1800" b="1">
                <a:solidFill>
                  <a:schemeClr val="tx1"/>
                </a:solidFill>
                <a:latin typeface="Palatino Linotype" pitchFamily="18" charset="0"/>
              </a:rPr>
              <a:t>z-index</a:t>
            </a:r>
            <a:r>
              <a:rPr lang="ru-RU" altLang="ru-RU" sz="1800">
                <a:solidFill>
                  <a:schemeClr val="tx1"/>
                </a:solidFill>
                <a:latin typeface="Palatino Linotype" pitchFamily="18" charset="0"/>
              </a:rPr>
              <a:t> может принимать отрицательные значения.</a:t>
            </a:r>
          </a:p>
        </p:txBody>
      </p:sp>
      <p:pic>
        <p:nvPicPr>
          <p:cNvPr id="829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878138"/>
            <a:ext cx="3790950" cy="1924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663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816</Words>
  <Application>Microsoft Office PowerPoint</Application>
  <PresentationFormat>Экран (4:3)</PresentationFormat>
  <Paragraphs>169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teacher</dc:creator>
  <cp:lastModifiedBy>teacher</cp:lastModifiedBy>
  <cp:revision>1</cp:revision>
  <dcterms:created xsi:type="dcterms:W3CDTF">2017-05-28T07:19:44Z</dcterms:created>
  <dcterms:modified xsi:type="dcterms:W3CDTF">2017-05-28T07:24:20Z</dcterms:modified>
</cp:coreProperties>
</file>