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6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0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37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0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4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45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4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50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1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5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4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5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56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57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8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2"/>
  </p:notesMasterIdLst>
  <p:handoutMasterIdLst>
    <p:handoutMasterId r:id="rId63"/>
  </p:handoutMasterIdLst>
  <p:sldIdLst>
    <p:sldId id="259" r:id="rId3"/>
    <p:sldId id="570" r:id="rId4"/>
    <p:sldId id="695" r:id="rId5"/>
    <p:sldId id="696" r:id="rId6"/>
    <p:sldId id="698" r:id="rId7"/>
    <p:sldId id="697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40" r:id="rId48"/>
    <p:sldId id="739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48" r:id="rId57"/>
    <p:sldId id="749" r:id="rId58"/>
    <p:sldId id="750" r:id="rId59"/>
    <p:sldId id="751" r:id="rId60"/>
    <p:sldId id="691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9CC93D-E52E-4D84-901B-11D7331DD495}">
          <p14:sldIdLst>
            <p14:sldId id="259"/>
          </p14:sldIdLst>
        </p14:section>
        <p14:section name="Обзор и цели" id="{ABA716BF-3A5C-4ADB-94C9-CFEF84EBA240}">
          <p14:sldIdLst>
            <p14:sldId id="570"/>
            <p14:sldId id="695"/>
            <p14:sldId id="696"/>
            <p14:sldId id="698"/>
            <p14:sldId id="697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40"/>
            <p14:sldId id="739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691"/>
          </p14:sldIdLst>
        </p14:section>
        <p14:section name="Раздел 1" id="{6D9936A3-3945-4757-BC8B-B5C252D8E036}">
          <p14:sldIdLst/>
        </p14:section>
        <p14:section name="Образцы слайдов для визуальных элементов" id="{BAB3A466-96C9-4230-9978-795378D75699}">
          <p14:sldIdLst/>
        </p14:section>
        <p14:section name="Пример" id="{8C0305C9-B152-4FBA-A789-FE1976D53990}">
          <p14:sldIdLst/>
        </p14:section>
        <p14:section name="Заключение и итог" id="{790CEF5B-569A-4C2F-BED5-750B08C0E5AD}">
          <p14:sldIdLst/>
        </p14:section>
        <p14:section name="Приложение" id="{3F78B471-41DA-46F2-A8E4-97E471896AB3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6600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6625" autoAdjust="0"/>
  </p:normalViewPr>
  <p:slideViewPr>
    <p:cSldViewPr>
      <p:cViewPr>
        <p:scale>
          <a:sx n="66" d="100"/>
          <a:sy n="66" d="100"/>
        </p:scale>
        <p:origin x="-160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22.07.2017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76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22.07.2017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8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dirty="0" smtClean="0"/>
              <a:t>Этот шаблон можно использовать как начальный файл для представления учебных материалов группе слушателей.</a:t>
            </a:r>
          </a:p>
          <a:p>
            <a:endParaRPr lang="ru-RU" dirty="0" smtClean="0"/>
          </a:p>
          <a:p>
            <a:pPr lvl="0"/>
            <a:r>
              <a:rPr lang="ru-RU" sz="1200" b="1" dirty="0" smtClean="0"/>
              <a:t>Разделы</a:t>
            </a:r>
            <a:endParaRPr lang="ru-RU" sz="1200" b="0" dirty="0" smtClean="0"/>
          </a:p>
          <a:p>
            <a:pPr lvl="0"/>
            <a:r>
              <a:rPr lang="ru-RU" sz="1200" b="0" dirty="0" smtClean="0"/>
              <a:t>Для добавления разделов щелкните слайд правой кнопкой мыши.</a:t>
            </a:r>
            <a:r>
              <a:rPr lang="ru-RU" sz="1200" b="0" baseline="0" dirty="0" smtClean="0"/>
              <a:t> Разделы позволяют упорядочить слайды и организовать совместную работу нескольких авторов.</a:t>
            </a:r>
            <a:endParaRPr lang="ru-RU" sz="1200" b="0" dirty="0" smtClean="0"/>
          </a:p>
          <a:p>
            <a:pPr lvl="0"/>
            <a:endParaRPr lang="ru-RU" sz="1200" b="1" dirty="0" smtClean="0"/>
          </a:p>
          <a:p>
            <a:pPr lvl="0"/>
            <a:r>
              <a:rPr lang="ru-RU" sz="1200" b="1" dirty="0" smtClean="0"/>
              <a:t>Заметки</a:t>
            </a:r>
          </a:p>
          <a:p>
            <a:pPr lvl="0"/>
            <a:r>
              <a:rPr lang="ru-RU" sz="1200" dirty="0" smtClean="0"/>
              <a:t>Используйте раздел заметок для размещения заметок докладчика или дополнительных сведений для аудитории.</a:t>
            </a:r>
            <a:r>
              <a:rPr lang="ru-RU" sz="1200" baseline="0" dirty="0" smtClean="0"/>
              <a:t> Во время воспроизведения презентации эти заметки отображаются в представлении презентации. </a:t>
            </a:r>
          </a:p>
          <a:p>
            <a:pPr lvl="0">
              <a:buFontTx/>
              <a:buNone/>
            </a:pPr>
            <a:r>
              <a:rPr lang="ru-RU" sz="1200" dirty="0" smtClean="0"/>
              <a:t>Обращайте внимание на размер шрифта (важно обеспечить различимость при ослабленном зрении, видеосъемке и чтении с экрана)</a:t>
            </a:r>
          </a:p>
          <a:p>
            <a:pPr lvl="0"/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Сочетаемые цвета </a:t>
            </a:r>
          </a:p>
          <a:p>
            <a:pPr lvl="0">
              <a:buFontTx/>
              <a:buNone/>
            </a:pPr>
            <a:r>
              <a:rPr lang="ru-RU" sz="1200" dirty="0" smtClean="0"/>
              <a:t>Обратите особое внимание на графики, диаграммы и надписи.</a:t>
            </a:r>
            <a:r>
              <a:rPr lang="ru-RU" sz="1200" baseline="0" dirty="0" smtClean="0"/>
              <a:t> </a:t>
            </a:r>
            <a:endParaRPr lang="ru-RU" sz="1200" dirty="0" smtClean="0"/>
          </a:p>
          <a:p>
            <a:pPr lvl="0"/>
            <a:r>
              <a:rPr lang="ru-RU" sz="1200" dirty="0" smtClean="0"/>
              <a:t>Учтите, что печать будет выполняться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 Выполните пробную печать, чтобы убедиться в сохранении разницы между цветами при печати </a:t>
            </a:r>
            <a:r>
              <a:rPr lang="ru-RU" sz="1200" dirty="0" err="1" smtClean="0"/>
              <a:t>в черно-белом режиме или в оттенках серого</a:t>
            </a:r>
            <a:r>
              <a:rPr lang="ru-RU" sz="1200" dirty="0" smtClean="0"/>
              <a:t>.</a:t>
            </a:r>
          </a:p>
          <a:p>
            <a:pPr lvl="0">
              <a:buFontTx/>
              <a:buNone/>
            </a:pPr>
            <a:endParaRPr lang="ru-RU" sz="1200" dirty="0" smtClean="0"/>
          </a:p>
          <a:p>
            <a:pPr lvl="0">
              <a:buFontTx/>
              <a:buNone/>
            </a:pPr>
            <a:r>
              <a:rPr lang="ru-RU" sz="1200" b="1" dirty="0" smtClean="0"/>
              <a:t>Диаграммы, таблицы и графики</a:t>
            </a:r>
          </a:p>
          <a:p>
            <a:pPr lvl="0"/>
            <a:r>
              <a:rPr lang="ru-RU" sz="1200" dirty="0" smtClean="0"/>
              <a:t>Не усложняйте восприятие: по возможности используйте согласованные, простые стили и цвета.</a:t>
            </a:r>
          </a:p>
          <a:p>
            <a:pPr lvl="0"/>
            <a:r>
              <a:rPr lang="ru-RU" sz="1200" dirty="0" smtClean="0"/>
              <a:t>Снабдите все диаграммы и таблицы подписями.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8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15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2000" baseline="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ru-RU" sz="1800"/>
            </a:lvl1pPr>
          </a:lstStyle>
          <a:p>
            <a:r>
              <a:rPr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ru-RU" sz="3200">
                <a:latin typeface="Arial" pitchFamily="34" charset="0"/>
              </a:defRPr>
            </a:lvl1pPr>
            <a:lvl2pPr latinLnBrk="0">
              <a:defRPr lang="ru-RU" sz="2800">
                <a:latin typeface="Arial" pitchFamily="34" charset="0"/>
              </a:defRPr>
            </a:lvl2pPr>
            <a:lvl3pPr latinLnBrk="0">
              <a:defRPr lang="ru-RU" sz="2400">
                <a:latin typeface="Arial" pitchFamily="34" charset="0"/>
              </a:defRPr>
            </a:lvl3pPr>
            <a:lvl4pPr latinLnBrk="0">
              <a:defRPr lang="ru-RU" sz="2400">
                <a:latin typeface="Arial" pitchFamily="34" charset="0"/>
              </a:defRPr>
            </a:lvl4pPr>
            <a:lvl5pPr latinLnBrk="0">
              <a:defRPr lang="ru-RU" sz="2400">
                <a:latin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ru-RU" sz="2800"/>
            </a:lvl1pPr>
            <a:lvl2pPr latinLnBrk="0">
              <a:defRPr lang="ru-RU" sz="2400"/>
            </a:lvl2pPr>
            <a:lvl3pPr latinLnBrk="0">
              <a:defRPr lang="ru-RU" sz="2000"/>
            </a:lvl3pPr>
            <a:lvl4pPr latinLnBrk="0">
              <a:defRPr lang="ru-RU" sz="1800"/>
            </a:lvl4pPr>
            <a:lvl5pPr latinLnBrk="0">
              <a:defRPr lang="ru-RU" sz="1800"/>
            </a:lvl5pPr>
            <a:lvl6pPr latinLnBrk="0">
              <a:defRPr lang="ru-RU" sz="1800"/>
            </a:lvl6pPr>
            <a:lvl7pPr latinLnBrk="0">
              <a:defRPr lang="ru-RU" sz="1800"/>
            </a:lvl7pPr>
            <a:lvl8pPr latinLnBrk="0">
              <a:defRPr lang="ru-RU" sz="1800"/>
            </a:lvl8pPr>
            <a:lvl9pPr latinLnBrk="0">
              <a:defRPr lang="ru-RU"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  <a:lvl6pPr latinLnBrk="0">
              <a:defRPr lang="ru-RU" sz="1600"/>
            </a:lvl6pPr>
            <a:lvl7pPr latinLnBrk="0">
              <a:defRPr lang="ru-RU" sz="1600"/>
            </a:lvl7pPr>
            <a:lvl8pPr latinLnBrk="0">
              <a:defRPr lang="ru-RU" sz="1600"/>
            </a:lvl8pPr>
            <a:lvl9pPr latinLnBrk="0">
              <a:defRPr lang="ru-RU"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ru-RU" sz="3200"/>
            </a:lvl1pPr>
            <a:lvl2pPr latinLnBrk="0">
              <a:defRPr lang="ru-RU" sz="2800"/>
            </a:lvl2pPr>
            <a:lvl3pPr latinLnBrk="0">
              <a:defRPr lang="ru-RU" sz="2400"/>
            </a:lvl3pPr>
            <a:lvl4pPr latinLnBrk="0">
              <a:defRPr lang="ru-RU" sz="2000"/>
            </a:lvl4pPr>
            <a:lvl5pPr latinLnBrk="0">
              <a:defRPr lang="ru-RU" sz="2000"/>
            </a:lvl5pPr>
            <a:lvl6pPr latinLnBrk="0">
              <a:defRPr lang="ru-RU" sz="2000"/>
            </a:lvl6pPr>
            <a:lvl7pPr latinLnBrk="0">
              <a:defRPr lang="ru-RU" sz="2000"/>
            </a:lvl7pPr>
            <a:lvl8pPr latinLnBrk="0">
              <a:defRPr lang="ru-RU" sz="2000"/>
            </a:lvl8pPr>
            <a:lvl9pPr latinLnBrk="0">
              <a:defRPr lang="ru-RU"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ru-RU"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22.07.2017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757B281C-5159-4971-8228-52B9A72E9ED2}" type="datetimeFigureOut">
              <a:rPr lang="ru-RU" smtClean="0"/>
              <a:pPr/>
              <a:t>22.07.2017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33D6E5A2-EC83-451F-A719-9AC1370DD5C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ru-RU"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image" Target="../media/image13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JavaScript</a:t>
            </a:r>
            <a:endParaRPr lang="ru-RU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4038600"/>
            <a:ext cx="4955016" cy="1694656"/>
          </a:xfrm>
        </p:spPr>
        <p:txBody>
          <a:bodyPr>
            <a:noAutofit/>
          </a:bodyPr>
          <a:lstStyle/>
          <a:p>
            <a:r>
              <a:rPr lang="uk-UA" sz="3200" i="1" dirty="0" err="1" smtClean="0"/>
              <a:t>Занятие</a:t>
            </a:r>
            <a:r>
              <a:rPr lang="uk-UA" sz="3200" i="1" dirty="0" smtClean="0"/>
              <a:t> </a:t>
            </a:r>
            <a:r>
              <a:rPr lang="en-US" sz="3200" i="1" dirty="0" smtClean="0"/>
              <a:t>1.</a:t>
            </a:r>
            <a:endParaRPr lang="ru-RU" sz="3200" i="1" dirty="0" smtClean="0"/>
          </a:p>
          <a:p>
            <a:r>
              <a:rPr lang="ru-RU" sz="3200" i="1" dirty="0"/>
              <a:t>Основы </a:t>
            </a:r>
            <a:r>
              <a:rPr lang="en-US" sz="3200" i="1" dirty="0" smtClean="0"/>
              <a:t>JavaScript</a:t>
            </a:r>
            <a:r>
              <a:rPr lang="ru-RU" sz="3200" i="1" dirty="0" smtClean="0"/>
              <a:t>.</a:t>
            </a:r>
            <a:endParaRPr lang="en-US" sz="3200" i="1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 smtClean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1700" dirty="0" smtClean="0"/>
              <a:t>Функция </a:t>
            </a:r>
            <a:r>
              <a:rPr lang="ru-RU" sz="1700" b="1" dirty="0" err="1"/>
              <a:t>calculate</a:t>
            </a:r>
            <a:r>
              <a:rPr lang="ru-RU" sz="1700" b="1" dirty="0"/>
              <a:t>()</a:t>
            </a:r>
            <a:r>
              <a:rPr lang="ru-RU" sz="1700" dirty="0"/>
              <a:t> определена во второй половине примера внутри тега &lt;</a:t>
            </a:r>
            <a:r>
              <a:rPr lang="ru-RU" sz="1700" dirty="0" err="1"/>
              <a:t>script</a:t>
            </a:r>
            <a:r>
              <a:rPr lang="ru-RU" sz="1700" dirty="0" smtClean="0"/>
              <a:t>&gt;. Функция </a:t>
            </a:r>
            <a:r>
              <a:rPr lang="ru-RU" sz="1700" dirty="0"/>
              <a:t>читает введенные пользователем данные из формы, выполняет </a:t>
            </a:r>
            <a:r>
              <a:rPr lang="ru-RU" sz="1700" dirty="0" smtClean="0"/>
              <a:t>математические </a:t>
            </a:r>
            <a:r>
              <a:rPr lang="ru-RU" sz="1700" dirty="0"/>
              <a:t>действия, требуемые для вычисления платежей по ссуде, и </a:t>
            </a:r>
            <a:r>
              <a:rPr lang="ru-RU" sz="1700" dirty="0" smtClean="0"/>
              <a:t>отображает </a:t>
            </a:r>
            <a:r>
              <a:rPr lang="ru-RU" sz="1700" dirty="0"/>
              <a:t>результаты этих действий внутри тегов &lt;</a:t>
            </a:r>
            <a:r>
              <a:rPr lang="ru-RU" sz="1700" dirty="0" err="1"/>
              <a:t>span</a:t>
            </a:r>
            <a:r>
              <a:rPr lang="ru-RU" sz="1700" dirty="0"/>
              <a:t>&gt;, каждый из которых </a:t>
            </a:r>
            <a:r>
              <a:rPr lang="ru-RU" sz="1700" dirty="0" smtClean="0"/>
              <a:t>имеет уникальный </a:t>
            </a:r>
            <a:r>
              <a:rPr lang="ru-RU" sz="1700" dirty="0"/>
              <a:t>идентификатор, </a:t>
            </a:r>
            <a:r>
              <a:rPr lang="ru-RU" sz="1700" dirty="0" smtClean="0"/>
              <a:t>определяемый </a:t>
            </a:r>
            <a:r>
              <a:rPr lang="ru-RU" sz="1700" dirty="0"/>
              <a:t>атрибутом </a:t>
            </a:r>
            <a:r>
              <a:rPr lang="ru-RU" sz="1700" dirty="0" err="1"/>
              <a:t>id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/>
              <a:t>Пример </a:t>
            </a:r>
            <a:r>
              <a:rPr lang="ru-RU" sz="1700" dirty="0" smtClean="0"/>
              <a:t>этот </a:t>
            </a:r>
            <a:r>
              <a:rPr lang="ru-RU" sz="1700" dirty="0"/>
              <a:t>прост, но на его внимательное рассмотрение стоит потратить </a:t>
            </a:r>
            <a:r>
              <a:rPr lang="ru-RU" sz="1700" dirty="0" smtClean="0"/>
              <a:t>время. Вам </a:t>
            </a:r>
            <a:r>
              <a:rPr lang="ru-RU" sz="1700" dirty="0"/>
              <a:t>не обязательно сейчас понимать весь </a:t>
            </a:r>
            <a:r>
              <a:rPr lang="ru-RU" sz="1700" dirty="0" err="1" smtClean="0"/>
              <a:t>JavaScript</a:t>
            </a:r>
            <a:r>
              <a:rPr lang="ru-RU" sz="1700" dirty="0" smtClean="0"/>
              <a:t>-код</a:t>
            </a:r>
            <a:r>
              <a:rPr lang="ru-RU" sz="1700" dirty="0"/>
              <a:t>, однако </a:t>
            </a:r>
            <a:r>
              <a:rPr lang="ru-RU" sz="1700" dirty="0" smtClean="0"/>
              <a:t>комментарии в </a:t>
            </a:r>
            <a:r>
              <a:rPr lang="ru-RU" sz="1700" dirty="0"/>
              <a:t>HTMLL, </a:t>
            </a:r>
            <a:r>
              <a:rPr lang="ru-RU" sz="1700" dirty="0" smtClean="0"/>
              <a:t>CSS </a:t>
            </a:r>
            <a:r>
              <a:rPr lang="ru-RU" sz="1700" dirty="0"/>
              <a:t>и </a:t>
            </a:r>
            <a:r>
              <a:rPr lang="ru-RU" sz="1700" dirty="0" err="1" smtClean="0"/>
              <a:t>JavaScript</a:t>
            </a:r>
            <a:r>
              <a:rPr lang="ru-RU" sz="1700" dirty="0" smtClean="0"/>
              <a:t>-коде</a:t>
            </a:r>
            <a:r>
              <a:rPr lang="ru-RU" sz="1700" dirty="0"/>
              <a:t>, а также внимательное изучение этого </a:t>
            </a:r>
            <a:r>
              <a:rPr lang="ru-RU" sz="1700" dirty="0" smtClean="0"/>
              <a:t>примера должны </a:t>
            </a:r>
            <a:r>
              <a:rPr lang="ru-RU" sz="1700" dirty="0"/>
              <a:t>дать вам хорошее представление о том, как выглядят программы </a:t>
            </a:r>
            <a:r>
              <a:rPr lang="ru-RU" sz="1700" dirty="0" smtClean="0"/>
              <a:t>на клиентском </a:t>
            </a:r>
            <a:r>
              <a:rPr lang="ru-RU" sz="1700" dirty="0"/>
              <a:t>языке </a:t>
            </a:r>
            <a:r>
              <a:rPr lang="ru-RU" sz="1700" dirty="0" err="1"/>
              <a:t>JavaScript</a:t>
            </a:r>
            <a:r>
              <a:rPr lang="ru-RU" sz="17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64705"/>
            <a:ext cx="4122812" cy="29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764704"/>
            <a:ext cx="41764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latin typeface="Arial" pitchFamily="34" charset="0"/>
                <a:cs typeface="Arial" pitchFamily="34" charset="0"/>
              </a:rPr>
              <a:t>Веб-</a:t>
            </a:r>
            <a:r>
              <a:rPr lang="ru-RU" sz="1700" dirty="0" err="1">
                <a:latin typeface="Arial" pitchFamily="34" charset="0"/>
                <a:cs typeface="Arial" pitchFamily="34" charset="0"/>
              </a:rPr>
              <a:t>броузер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 запускает эти </a:t>
            </a:r>
            <a:r>
              <a:rPr lang="ru-RU" sz="1700" dirty="0" err="1" smtClean="0">
                <a:latin typeface="Arial" pitchFamily="34" charset="0"/>
                <a:cs typeface="Arial" pitchFamily="34" charset="0"/>
              </a:rPr>
              <a:t>обработ-чики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в тот момент, когда 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пользователь 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изменяет входные данные или </a:t>
            </a:r>
            <a:r>
              <a:rPr lang="ru-RU" sz="1700" dirty="0" err="1" smtClean="0">
                <a:latin typeface="Arial" pitchFamily="34" charset="0"/>
                <a:cs typeface="Arial" pitchFamily="34" charset="0"/>
              </a:rPr>
              <a:t>щел-кает</a:t>
            </a:r>
            <a:r>
              <a:rPr lang="ru-RU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на кнопке Рассчитать, </a:t>
            </a:r>
            <a:r>
              <a:rPr lang="ru-RU" sz="1700" dirty="0" err="1">
                <a:latin typeface="Arial" pitchFamily="34" charset="0"/>
                <a:cs typeface="Arial" pitchFamily="34" charset="0"/>
              </a:rPr>
              <a:t>отобража-емой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 на форме. Во всех этих случаях значением атрибута обработчика события является строка </a:t>
            </a:r>
            <a:r>
              <a:rPr lang="ru-RU" sz="17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-кода </a:t>
            </a:r>
            <a:r>
              <a:rPr lang="ru-RU" sz="1700" b="1" dirty="0" err="1">
                <a:latin typeface="Arial" pitchFamily="34" charset="0"/>
                <a:cs typeface="Arial" pitchFamily="34" charset="0"/>
              </a:rPr>
              <a:t>calculate</a:t>
            </a:r>
            <a:r>
              <a:rPr lang="ru-RU" sz="1700" b="1" dirty="0">
                <a:latin typeface="Arial" pitchFamily="34" charset="0"/>
                <a:cs typeface="Arial" pitchFamily="34" charset="0"/>
              </a:rPr>
              <a:t>()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. Вызываемый обработчик события исполняет этот код, приводящий к вызову функции </a:t>
            </a:r>
            <a:r>
              <a:rPr lang="ru-RU" sz="1700" b="1" dirty="0" err="1">
                <a:latin typeface="Arial" pitchFamily="34" charset="0"/>
                <a:cs typeface="Arial" pitchFamily="34" charset="0"/>
              </a:rPr>
              <a:t>calculate</a:t>
            </a:r>
            <a:r>
              <a:rPr lang="ru-RU" sz="1700" b="1" dirty="0">
                <a:latin typeface="Arial" pitchFamily="34" charset="0"/>
                <a:cs typeface="Arial" pitchFamily="34" charset="0"/>
              </a:rPr>
              <a:t>()</a:t>
            </a:r>
            <a:r>
              <a:rPr lang="ru-RU" sz="17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17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1655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Другие области использования </a:t>
            </a:r>
            <a:r>
              <a:rPr lang="ru-RU" sz="1800" b="1" dirty="0" err="1"/>
              <a:t>JavaScript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– это язык программирования общего назначения, и его </a:t>
            </a:r>
            <a:r>
              <a:rPr lang="ru-RU" sz="1800" dirty="0" smtClean="0"/>
              <a:t>использование </a:t>
            </a:r>
            <a:r>
              <a:rPr lang="ru-RU" sz="1800" dirty="0"/>
              <a:t>не ограничено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броузерами</a:t>
            </a:r>
            <a:r>
              <a:rPr lang="ru-RU" sz="1800" dirty="0"/>
              <a:t>. Изначально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smtClean="0"/>
              <a:t>разрабатывался с </a:t>
            </a:r>
            <a:r>
              <a:rPr lang="ru-RU" sz="1800" dirty="0"/>
              <a:t>прицелом на встраивание в любые приложения и предоставление </a:t>
            </a:r>
            <a:r>
              <a:rPr lang="ru-RU" sz="1800" dirty="0" smtClean="0"/>
              <a:t>возможности исполнять </a:t>
            </a:r>
            <a:r>
              <a:rPr lang="ru-RU" sz="1800" dirty="0"/>
              <a:t>сценарии. С самых первых дней </a:t>
            </a:r>
            <a:r>
              <a:rPr lang="ru-RU" sz="1800" dirty="0" smtClean="0"/>
              <a:t>веб-серверы </a:t>
            </a:r>
            <a:r>
              <a:rPr lang="ru-RU" sz="1800" dirty="0"/>
              <a:t>компании </a:t>
            </a:r>
            <a:r>
              <a:rPr lang="ru-RU" sz="1800" dirty="0" err="1" smtClean="0"/>
              <a:t>Netscape</a:t>
            </a:r>
            <a:r>
              <a:rPr lang="ru-RU" sz="1800" dirty="0" smtClean="0"/>
              <a:t> включали </a:t>
            </a:r>
            <a:r>
              <a:rPr lang="ru-RU" sz="1800" dirty="0"/>
              <a:t>в себя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, что позволяло исполнять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-сценарии </a:t>
            </a:r>
            <a:r>
              <a:rPr lang="ru-RU" sz="1800" dirty="0"/>
              <a:t>на стороне сервера. Аналогичным образом в дополнение к </a:t>
            </a:r>
            <a:r>
              <a:rPr lang="ru-RU" sz="1800" dirty="0" err="1"/>
              <a:t>Internet</a:t>
            </a:r>
            <a:r>
              <a:rPr lang="ru-RU" sz="1800" dirty="0"/>
              <a:t> </a:t>
            </a:r>
            <a:r>
              <a:rPr lang="ru-RU" sz="1800" dirty="0" err="1" smtClean="0"/>
              <a:t>Explorer</a:t>
            </a:r>
            <a:r>
              <a:rPr lang="ru-RU" sz="1800" dirty="0" smtClean="0"/>
              <a:t> </a:t>
            </a:r>
            <a:r>
              <a:rPr lang="ru-RU" sz="1800" dirty="0"/>
              <a:t>корпорация </a:t>
            </a:r>
            <a:r>
              <a:rPr lang="ru-RU" sz="1800" dirty="0" err="1"/>
              <a:t>Microsoft</a:t>
            </a:r>
            <a:r>
              <a:rPr lang="ru-RU" sz="1800" dirty="0"/>
              <a:t> использует интерпретатор </a:t>
            </a:r>
            <a:r>
              <a:rPr lang="ru-RU" sz="1800" dirty="0" err="1"/>
              <a:t>JScript</a:t>
            </a:r>
            <a:r>
              <a:rPr lang="ru-RU" sz="1800" dirty="0"/>
              <a:t> в своем </a:t>
            </a:r>
            <a:r>
              <a:rPr lang="ru-RU" sz="1800" dirty="0" smtClean="0"/>
              <a:t>веб-сервере </a:t>
            </a:r>
            <a:r>
              <a:rPr lang="ru-RU" sz="1800" dirty="0"/>
              <a:t>IIS и в продукте </a:t>
            </a:r>
            <a:r>
              <a:rPr lang="ru-RU" sz="1800" dirty="0" err="1"/>
              <a:t>Windows</a:t>
            </a:r>
            <a:r>
              <a:rPr lang="ru-RU" sz="1800" dirty="0"/>
              <a:t> </a:t>
            </a:r>
            <a:r>
              <a:rPr lang="ru-RU" sz="1800" dirty="0" err="1"/>
              <a:t>Scripting</a:t>
            </a:r>
            <a:r>
              <a:rPr lang="ru-RU" sz="1800" dirty="0"/>
              <a:t> </a:t>
            </a:r>
            <a:r>
              <a:rPr lang="ru-RU" sz="1800" dirty="0" err="1"/>
              <a:t>Host</a:t>
            </a:r>
            <a:r>
              <a:rPr lang="ru-RU" sz="1800" dirty="0"/>
              <a:t>. Компания </a:t>
            </a:r>
            <a:r>
              <a:rPr lang="ru-RU" sz="1800" dirty="0" err="1"/>
              <a:t>Adobe</a:t>
            </a:r>
            <a:r>
              <a:rPr lang="ru-RU" sz="1800" dirty="0"/>
              <a:t> задействует </a:t>
            </a:r>
            <a:r>
              <a:rPr lang="ru-RU" sz="1800" dirty="0" smtClean="0"/>
              <a:t>производный </a:t>
            </a:r>
            <a:r>
              <a:rPr lang="ru-RU" sz="1800" dirty="0"/>
              <a:t>от </a:t>
            </a:r>
            <a:r>
              <a:rPr lang="ru-RU" sz="1800" dirty="0" err="1"/>
              <a:t>JavaScript</a:t>
            </a:r>
            <a:r>
              <a:rPr lang="ru-RU" sz="1800" dirty="0"/>
              <a:t> язык для управления своим проигрывателем </a:t>
            </a:r>
            <a:r>
              <a:rPr lang="ru-RU" sz="1800" dirty="0" err="1" smtClean="0"/>
              <a:t>Flash</a:t>
            </a:r>
            <a:r>
              <a:rPr lang="ru-RU" sz="1800" dirty="0" smtClean="0"/>
              <a:t>-файлов</a:t>
            </a:r>
            <a:r>
              <a:rPr lang="ru-RU" sz="1800" dirty="0"/>
              <a:t>. Компания </a:t>
            </a:r>
            <a:r>
              <a:rPr lang="ru-RU" sz="1800" dirty="0" err="1"/>
              <a:t>Sun</a:t>
            </a:r>
            <a:r>
              <a:rPr lang="ru-RU" sz="1800" dirty="0"/>
              <a:t> также встроила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в </a:t>
            </a:r>
            <a:r>
              <a:rPr lang="ru-RU" sz="1800" dirty="0" smtClean="0"/>
              <a:t>дистрибутив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/>
              <a:t>6.0, что существенно облегчает возможность встраивания сценариев в </a:t>
            </a:r>
            <a:r>
              <a:rPr lang="ru-RU" sz="1800" dirty="0" smtClean="0"/>
              <a:t>любое </a:t>
            </a:r>
            <a:r>
              <a:rPr lang="ru-RU" sz="1800" dirty="0" err="1" smtClean="0"/>
              <a:t>Java</a:t>
            </a:r>
            <a:r>
              <a:rPr lang="ru-RU" sz="1800" dirty="0" smtClean="0"/>
              <a:t>-приложение. И </a:t>
            </a:r>
            <a:r>
              <a:rPr lang="ru-RU" sz="1800" dirty="0" err="1"/>
              <a:t>Netscape</a:t>
            </a:r>
            <a:r>
              <a:rPr lang="ru-RU" sz="1800" dirty="0"/>
              <a:t>, и </a:t>
            </a:r>
            <a:r>
              <a:rPr lang="ru-RU" sz="1800" dirty="0" err="1"/>
              <a:t>Microsoft</a:t>
            </a:r>
            <a:r>
              <a:rPr lang="ru-RU" sz="1800" dirty="0"/>
              <a:t> сделали доступными свои реализации </a:t>
            </a:r>
            <a:r>
              <a:rPr lang="ru-RU" sz="1800" dirty="0" smtClean="0"/>
              <a:t>интерпретаторов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для компаний и программистов, желающих включить их в свои </a:t>
            </a:r>
            <a:r>
              <a:rPr lang="ru-RU" sz="1800" dirty="0" smtClean="0"/>
              <a:t>приложения</a:t>
            </a:r>
            <a:r>
              <a:rPr lang="ru-RU" sz="1800" dirty="0"/>
              <a:t>. Интерпретатор, созданный в компании </a:t>
            </a:r>
            <a:r>
              <a:rPr lang="ru-RU" sz="1800" dirty="0" err="1"/>
              <a:t>Netscape</a:t>
            </a:r>
            <a:r>
              <a:rPr lang="ru-RU" sz="1800" dirty="0"/>
              <a:t>, был выпущен </a:t>
            </a:r>
            <a:r>
              <a:rPr lang="ru-RU" sz="1800" dirty="0" smtClean="0"/>
              <a:t>как свободно </a:t>
            </a:r>
            <a:r>
              <a:rPr lang="ru-RU" sz="1800" dirty="0"/>
              <a:t>распространяемое ПО с открытыми исходными текстами и ныне </a:t>
            </a:r>
            <a:r>
              <a:rPr lang="ru-RU" sz="1800" dirty="0" smtClean="0"/>
              <a:t>доступен </a:t>
            </a:r>
            <a:r>
              <a:rPr lang="ru-RU" sz="1800" dirty="0"/>
              <a:t>через организацию </a:t>
            </a:r>
            <a:r>
              <a:rPr lang="ru-RU" sz="1800" dirty="0" err="1"/>
              <a:t>Mozilla</a:t>
            </a:r>
            <a:r>
              <a:rPr lang="ru-RU" sz="1800" dirty="0"/>
              <a:t> (http://www.mozilla.org/js</a:t>
            </a:r>
            <a:r>
              <a:rPr lang="ru-RU" sz="1800" dirty="0" smtClean="0"/>
              <a:t>/).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7965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/>
              <a:t>Mozilla</a:t>
            </a:r>
            <a:r>
              <a:rPr lang="ru-RU" sz="1800" dirty="0"/>
              <a:t> </a:t>
            </a:r>
            <a:r>
              <a:rPr lang="ru-RU" sz="1800" dirty="0" smtClean="0"/>
              <a:t>фактически распространяет </a:t>
            </a:r>
            <a:r>
              <a:rPr lang="ru-RU" sz="1800" dirty="0"/>
              <a:t>две разные версии интерпретатора </a:t>
            </a:r>
            <a:r>
              <a:rPr lang="ru-RU" sz="1800" dirty="0" err="1"/>
              <a:t>JavaScript</a:t>
            </a:r>
            <a:r>
              <a:rPr lang="ru-RU" sz="1800" dirty="0"/>
              <a:t> 1.5: один </a:t>
            </a:r>
            <a:r>
              <a:rPr lang="ru-RU" sz="1800" dirty="0" smtClean="0"/>
              <a:t>написан на </a:t>
            </a:r>
            <a:r>
              <a:rPr lang="ru-RU" sz="1800" dirty="0"/>
              <a:t>языке C и называется </a:t>
            </a:r>
            <a:r>
              <a:rPr lang="ru-RU" sz="1800" dirty="0" err="1"/>
              <a:t>SpiderMonkey</a:t>
            </a:r>
            <a:r>
              <a:rPr lang="ru-RU" sz="1800" dirty="0"/>
              <a:t>, другой написан на языке </a:t>
            </a:r>
            <a:r>
              <a:rPr lang="ru-RU" sz="1800" dirty="0" err="1"/>
              <a:t>Java</a:t>
            </a:r>
            <a:r>
              <a:rPr lang="ru-RU" sz="1800" dirty="0"/>
              <a:t> </a:t>
            </a:r>
            <a:r>
              <a:rPr lang="ru-RU" sz="1800" dirty="0" smtClean="0"/>
              <a:t>и называется </a:t>
            </a:r>
            <a:r>
              <a:rPr lang="ru-RU" sz="1800" dirty="0" err="1"/>
              <a:t>Rhino</a:t>
            </a:r>
            <a:r>
              <a:rPr lang="ru-RU" sz="1800" dirty="0"/>
              <a:t> (носорог).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5617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Изучение </a:t>
            </a:r>
            <a:r>
              <a:rPr lang="ru-RU" sz="1800" b="1" dirty="0" err="1"/>
              <a:t>JavaScript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Реальное изучение нового языка программирования невозможно без </a:t>
            </a:r>
            <a:r>
              <a:rPr lang="ru-RU" sz="1800" dirty="0" smtClean="0"/>
              <a:t>написания программ. </a:t>
            </a:r>
            <a:r>
              <a:rPr lang="ru-RU" sz="1800" dirty="0"/>
              <a:t>Вот несколько приемов, призванных </a:t>
            </a:r>
            <a:r>
              <a:rPr lang="ru-RU" sz="1800" dirty="0" smtClean="0"/>
              <a:t>облегчить эти </a:t>
            </a:r>
            <a:r>
              <a:rPr lang="ru-RU" sz="1800" dirty="0"/>
              <a:t>эксперименты.</a:t>
            </a:r>
          </a:p>
          <a:p>
            <a:pPr marL="0" indent="0">
              <a:buNone/>
            </a:pPr>
            <a:r>
              <a:rPr lang="ru-RU" sz="1800" dirty="0"/>
              <a:t>Наиболее очевидный подход к изучению </a:t>
            </a:r>
            <a:r>
              <a:rPr lang="ru-RU" sz="1800" dirty="0" err="1"/>
              <a:t>JavaScript</a:t>
            </a:r>
            <a:r>
              <a:rPr lang="ru-RU" sz="1800" dirty="0"/>
              <a:t> – это написание </a:t>
            </a:r>
            <a:r>
              <a:rPr lang="ru-RU" sz="1800" dirty="0" smtClean="0"/>
              <a:t>простых сценариев</a:t>
            </a:r>
            <a:r>
              <a:rPr lang="ru-RU" sz="1800" dirty="0"/>
              <a:t>. Одно из достоинств клиентского </a:t>
            </a:r>
            <a:r>
              <a:rPr lang="ru-RU" sz="1800" dirty="0" err="1"/>
              <a:t>JavaScript</a:t>
            </a:r>
            <a:r>
              <a:rPr lang="ru-RU" sz="1800" dirty="0"/>
              <a:t> состоит в том, что </a:t>
            </a:r>
            <a:r>
              <a:rPr lang="ru-RU" sz="1800" dirty="0" smtClean="0"/>
              <a:t>любой, кто </a:t>
            </a:r>
            <a:r>
              <a:rPr lang="ru-RU" sz="1800" dirty="0"/>
              <a:t>имеет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</a:t>
            </a:r>
            <a:r>
              <a:rPr lang="ru-RU" sz="1800" dirty="0" smtClean="0"/>
              <a:t> </a:t>
            </a:r>
            <a:r>
              <a:rPr lang="ru-RU" sz="1800" dirty="0"/>
              <a:t>и простейший текстовый редактор, имеет и </a:t>
            </a:r>
            <a:r>
              <a:rPr lang="ru-RU" sz="1800" dirty="0" smtClean="0"/>
              <a:t>полноценную среду </a:t>
            </a:r>
            <a:r>
              <a:rPr lang="ru-RU" sz="1800" dirty="0"/>
              <a:t>разработки. Для того чтобы начать писать программы на </a:t>
            </a:r>
            <a:r>
              <a:rPr lang="ru-RU" sz="1800" dirty="0" err="1"/>
              <a:t>JavaScript</a:t>
            </a:r>
            <a:r>
              <a:rPr lang="ru-RU" sz="1800" dirty="0"/>
              <a:t>, </a:t>
            </a:r>
            <a:r>
              <a:rPr lang="ru-RU" sz="1800" dirty="0" smtClean="0"/>
              <a:t>нет необходимости </a:t>
            </a:r>
            <a:r>
              <a:rPr lang="ru-RU" sz="1800" dirty="0"/>
              <a:t>в покупке или загрузке специального ПО. </a:t>
            </a:r>
          </a:p>
          <a:p>
            <a:pPr marL="0" indent="0">
              <a:buNone/>
            </a:pPr>
            <a:r>
              <a:rPr lang="ru-RU" sz="1800" dirty="0"/>
              <a:t>Например, чтобы вместо факториалов вывести последовательность чисел </a:t>
            </a:r>
            <a:r>
              <a:rPr lang="ru-RU" sz="1800" dirty="0" smtClean="0"/>
              <a:t>Фибоначчи</a:t>
            </a:r>
            <a:r>
              <a:rPr lang="ru-RU" sz="1800" dirty="0"/>
              <a:t>, пример </a:t>
            </a:r>
            <a:r>
              <a:rPr lang="ru-RU" sz="1800" dirty="0" smtClean="0"/>
              <a:t>выше </a:t>
            </a:r>
            <a:r>
              <a:rPr lang="ru-RU" sz="1800" dirty="0"/>
              <a:t>можно переписать следующим образом: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("&lt;h2&gt;Числа Фибоначчи &lt;/h2&gt;");</a:t>
            </a:r>
          </a:p>
          <a:p>
            <a:pPr marL="0" indent="0">
              <a:buNone/>
            </a:pP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(i=0, j=1, k=0, </a:t>
            </a:r>
            <a:r>
              <a:rPr lang="ru-RU" sz="1700" dirty="0" err="1" smtClean="0">
                <a:latin typeface="Courier New" pitchFamily="49" charset="0"/>
                <a:cs typeface="Courier New" pitchFamily="49" charset="0"/>
              </a:rPr>
              <a:t>fib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=0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; i&lt;50; i++,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j+k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, j=k, k=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(" + i + ") = " +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script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4185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Этот отрывок может показаться запутанным (и не волнуйтесь, если вы пока </a:t>
            </a:r>
            <a:r>
              <a:rPr lang="ru-RU" sz="1800" dirty="0" smtClean="0"/>
              <a:t>не понимаете </a:t>
            </a:r>
            <a:r>
              <a:rPr lang="ru-RU" sz="1800" dirty="0"/>
              <a:t>его), но для того чтобы поэкспериментировать с подобными </a:t>
            </a:r>
            <a:r>
              <a:rPr lang="ru-RU" sz="1800" dirty="0" smtClean="0"/>
              <a:t>короткими </a:t>
            </a:r>
            <a:r>
              <a:rPr lang="ru-RU" sz="1800" dirty="0"/>
              <a:t>программами, достаточно набрать код и запустить его в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броузере</a:t>
            </a:r>
            <a:r>
              <a:rPr lang="ru-RU" sz="1800" dirty="0" smtClean="0"/>
              <a:t> </a:t>
            </a:r>
            <a:r>
              <a:rPr lang="ru-RU" sz="1800" dirty="0"/>
              <a:t>в </a:t>
            </a:r>
            <a:r>
              <a:rPr lang="ru-RU" sz="1800" dirty="0" smtClean="0"/>
              <a:t>качестве </a:t>
            </a:r>
            <a:r>
              <a:rPr lang="ru-RU" sz="1800" dirty="0"/>
              <a:t>файла с локальным </a:t>
            </a:r>
            <a:r>
              <a:rPr lang="ru-RU" sz="1800" dirty="0" smtClean="0"/>
              <a:t>URL-адресом</a:t>
            </a:r>
            <a:r>
              <a:rPr lang="ru-RU" sz="1800" dirty="0"/>
              <a:t>. Обратите внимание, что для вывода </a:t>
            </a:r>
            <a:r>
              <a:rPr lang="ru-RU" sz="1800" dirty="0" smtClean="0"/>
              <a:t>результатов </a:t>
            </a:r>
            <a:r>
              <a:rPr lang="ru-RU" sz="1800" dirty="0"/>
              <a:t>вычислений </a:t>
            </a:r>
            <a:r>
              <a:rPr lang="ru-RU" sz="1800" dirty="0" smtClean="0"/>
              <a:t>использует-</a:t>
            </a:r>
            <a:r>
              <a:rPr lang="ru-RU" sz="1800" dirty="0" err="1" smtClean="0"/>
              <a:t>ся</a:t>
            </a:r>
            <a:r>
              <a:rPr lang="ru-RU" sz="1800" dirty="0" smtClean="0"/>
              <a:t> </a:t>
            </a:r>
            <a:r>
              <a:rPr lang="ru-RU" sz="1800" dirty="0"/>
              <a:t>метод </a:t>
            </a:r>
            <a:r>
              <a:rPr lang="ru-RU" sz="1800" b="1" dirty="0" err="1"/>
              <a:t>document.write</a:t>
            </a:r>
            <a:r>
              <a:rPr lang="ru-RU" sz="1800" b="1" dirty="0"/>
              <a:t>()</a:t>
            </a:r>
            <a:r>
              <a:rPr lang="ru-RU" sz="1800" dirty="0"/>
              <a:t>. Это полезный </a:t>
            </a:r>
            <a:r>
              <a:rPr lang="ru-RU" sz="1800" dirty="0" smtClean="0"/>
              <a:t>прием при </a:t>
            </a:r>
            <a:r>
              <a:rPr lang="ru-RU" sz="1800" dirty="0"/>
              <a:t>экспериментах с </a:t>
            </a:r>
            <a:r>
              <a:rPr lang="ru-RU" sz="1800" dirty="0" err="1"/>
              <a:t>JavaScript</a:t>
            </a:r>
            <a:r>
              <a:rPr lang="ru-RU" sz="1800" dirty="0"/>
              <a:t>. В качестве альтернативы для отображения </a:t>
            </a:r>
            <a:r>
              <a:rPr lang="ru-RU" sz="1800" dirty="0" smtClean="0"/>
              <a:t>текстового </a:t>
            </a:r>
            <a:r>
              <a:rPr lang="ru-RU" sz="1800" dirty="0"/>
              <a:t>результата в диалоговом окне можно применять метод </a:t>
            </a:r>
            <a:r>
              <a:rPr lang="ru-RU" sz="1800" b="1" dirty="0" err="1"/>
              <a:t>alert</a:t>
            </a:r>
            <a:r>
              <a:rPr lang="ru-RU" sz="1800" b="1" dirty="0" smtClean="0"/>
              <a:t>()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(" + i + ") = " +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fib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Отметьте, что в подобных простых экспериментах с </a:t>
            </a:r>
            <a:r>
              <a:rPr lang="ru-RU" sz="1800" dirty="0" err="1"/>
              <a:t>JavaScript</a:t>
            </a:r>
            <a:r>
              <a:rPr lang="ru-RU" sz="1800" dirty="0"/>
              <a:t> можно </a:t>
            </a:r>
            <a:r>
              <a:rPr lang="ru-RU" sz="1800" dirty="0" smtClean="0"/>
              <a:t>опускать теги </a:t>
            </a:r>
            <a:r>
              <a:rPr lang="ru-RU" sz="1800" dirty="0"/>
              <a:t>&lt;</a:t>
            </a:r>
            <a:r>
              <a:rPr lang="ru-RU" sz="1800" dirty="0" err="1"/>
              <a:t>html</a:t>
            </a:r>
            <a:r>
              <a:rPr lang="ru-RU" sz="1800" dirty="0"/>
              <a:t>&gt;, &lt;</a:t>
            </a:r>
            <a:r>
              <a:rPr lang="ru-RU" sz="1800" dirty="0" err="1"/>
              <a:t>head</a:t>
            </a:r>
            <a:r>
              <a:rPr lang="ru-RU" sz="1800" dirty="0"/>
              <a:t>&gt; и &lt;</a:t>
            </a:r>
            <a:r>
              <a:rPr lang="ru-RU" sz="1800" dirty="0" err="1"/>
              <a:t>body</a:t>
            </a:r>
            <a:r>
              <a:rPr lang="ru-RU" sz="1800" dirty="0"/>
              <a:t>&gt; в </a:t>
            </a:r>
            <a:r>
              <a:rPr lang="ru-RU" sz="1800" dirty="0" smtClean="0"/>
              <a:t>HTML-файле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Для еще большего упрощения экспериментов с </a:t>
            </a:r>
            <a:r>
              <a:rPr lang="ru-RU" sz="1800" dirty="0" err="1"/>
              <a:t>JavaScript</a:t>
            </a:r>
            <a:r>
              <a:rPr lang="ru-RU" sz="1800" dirty="0"/>
              <a:t> можно </a:t>
            </a:r>
            <a:r>
              <a:rPr lang="ru-RU" sz="1800" dirty="0" smtClean="0"/>
              <a:t>использовать URL-адрес </a:t>
            </a:r>
            <a:r>
              <a:rPr lang="ru-RU" sz="1800" dirty="0"/>
              <a:t>со спецификатором </a:t>
            </a:r>
            <a:r>
              <a:rPr lang="ru-RU" sz="1800" dirty="0" err="1"/>
              <a:t>псевдопротокола</a:t>
            </a:r>
            <a:r>
              <a:rPr lang="ru-RU" sz="1800" dirty="0"/>
              <a:t> </a:t>
            </a:r>
            <a:r>
              <a:rPr lang="ru-RU" sz="1800" b="1" dirty="0" err="1"/>
              <a:t>javascript</a:t>
            </a:r>
            <a:r>
              <a:rPr lang="ru-RU" sz="1800" b="1" dirty="0"/>
              <a:t>:</a:t>
            </a:r>
            <a:r>
              <a:rPr lang="ru-RU" sz="1800" dirty="0"/>
              <a:t> для вычисления </a:t>
            </a:r>
            <a:r>
              <a:rPr lang="ru-RU" sz="1800" dirty="0" smtClean="0"/>
              <a:t>значения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-выражения </a:t>
            </a:r>
            <a:r>
              <a:rPr lang="ru-RU" sz="1800" dirty="0"/>
              <a:t>и получения результата. Такой </a:t>
            </a:r>
            <a:r>
              <a:rPr lang="ru-RU" sz="1800" dirty="0" smtClean="0"/>
              <a:t>URL-адрес состоит из </a:t>
            </a:r>
            <a:r>
              <a:rPr lang="ru-RU" sz="1800" dirty="0"/>
              <a:t>спецификатора </a:t>
            </a:r>
            <a:r>
              <a:rPr lang="ru-RU" sz="1800" dirty="0" err="1"/>
              <a:t>псевдопротокола</a:t>
            </a:r>
            <a:r>
              <a:rPr lang="ru-RU" sz="1800" dirty="0"/>
              <a:t> (</a:t>
            </a:r>
            <a:r>
              <a:rPr lang="ru-RU" sz="1800" b="1" dirty="0" err="1"/>
              <a:t>javascript</a:t>
            </a:r>
            <a:r>
              <a:rPr lang="ru-RU" sz="1800" b="1" dirty="0"/>
              <a:t>:</a:t>
            </a:r>
            <a:r>
              <a:rPr lang="ru-RU" sz="1800" dirty="0"/>
              <a:t>), за которым указывается </a:t>
            </a:r>
            <a:r>
              <a:rPr lang="ru-RU" sz="1800" dirty="0" smtClean="0"/>
              <a:t>произвольный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 </a:t>
            </a:r>
            <a:r>
              <a:rPr lang="ru-RU" sz="1800" dirty="0"/>
              <a:t>(инструкции отделяются одна от другой точками с запятой). 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315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Загружая </a:t>
            </a:r>
            <a:r>
              <a:rPr lang="ru-RU" sz="1800" dirty="0" smtClean="0"/>
              <a:t>URL-адрес </a:t>
            </a:r>
            <a:r>
              <a:rPr lang="ru-RU" sz="1800" dirty="0"/>
              <a:t>с </a:t>
            </a:r>
            <a:r>
              <a:rPr lang="ru-RU" sz="1800" dirty="0" err="1"/>
              <a:t>псевдопротоколом</a:t>
            </a:r>
            <a:r>
              <a:rPr lang="ru-RU" sz="1800" dirty="0"/>
              <a:t>, </a:t>
            </a:r>
            <a:r>
              <a:rPr lang="ru-RU" sz="1800" dirty="0" err="1"/>
              <a:t>броузер</a:t>
            </a:r>
            <a:r>
              <a:rPr lang="ru-RU" sz="1800" dirty="0"/>
              <a:t> просто </a:t>
            </a:r>
            <a:r>
              <a:rPr lang="ru-RU" sz="1800" dirty="0" smtClean="0"/>
              <a:t>исполняет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</a:t>
            </a:r>
            <a:r>
              <a:rPr lang="ru-RU" sz="1800" dirty="0"/>
              <a:t>. Значение последнего выражения в таком </a:t>
            </a:r>
            <a:r>
              <a:rPr lang="ru-RU" sz="1800" dirty="0" smtClean="0"/>
              <a:t>URL-адресе преобразуется в </a:t>
            </a:r>
            <a:r>
              <a:rPr lang="ru-RU" sz="1800" dirty="0"/>
              <a:t>строку, и эта строка выводится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броузером</a:t>
            </a:r>
            <a:r>
              <a:rPr lang="ru-RU" sz="1800" dirty="0" smtClean="0"/>
              <a:t> </a:t>
            </a:r>
            <a:r>
              <a:rPr lang="ru-RU" sz="1800" dirty="0"/>
              <a:t>в качестве нового документа. </a:t>
            </a:r>
            <a:r>
              <a:rPr lang="ru-RU" sz="1800" dirty="0" smtClean="0"/>
              <a:t>Например</a:t>
            </a:r>
            <a:r>
              <a:rPr lang="ru-RU" sz="1800" dirty="0"/>
              <a:t>, для того чтобы проверить свое понимание некоторых операторов и </a:t>
            </a:r>
            <a:r>
              <a:rPr lang="ru-RU" sz="1800" dirty="0" smtClean="0"/>
              <a:t>инструкций </a:t>
            </a:r>
            <a:r>
              <a:rPr lang="ru-RU" sz="1800" dirty="0"/>
              <a:t>языка </a:t>
            </a:r>
            <a:r>
              <a:rPr lang="ru-RU" sz="1800" dirty="0" err="1"/>
              <a:t>JavaScript</a:t>
            </a:r>
            <a:r>
              <a:rPr lang="ru-RU" sz="1800" dirty="0"/>
              <a:t>, можно набрать следующие </a:t>
            </a:r>
            <a:r>
              <a:rPr lang="ru-RU" sz="1800" dirty="0" smtClean="0"/>
              <a:t>URL-адреса </a:t>
            </a:r>
            <a:r>
              <a:rPr lang="ru-RU" sz="1800" dirty="0"/>
              <a:t>в адресном </a:t>
            </a:r>
            <a:r>
              <a:rPr lang="ru-RU" sz="1800" dirty="0" smtClean="0"/>
              <a:t>поле веб-</a:t>
            </a:r>
            <a:r>
              <a:rPr lang="ru-RU" sz="1800" dirty="0" err="1" smtClean="0"/>
              <a:t>броузера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javascript:5%2</a:t>
            </a:r>
          </a:p>
          <a:p>
            <a:pPr marL="0" indent="0"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javascript:x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3; (x &lt; 5)? "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значение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меньше": "значение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больше"</a:t>
            </a:r>
          </a:p>
          <a:p>
            <a:pPr marL="0" indent="0"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javascript:d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= new Date();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7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javascript:for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(i=0,j=1,k=0,fib=1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i&lt;5; i++,fib=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j+k,k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j,j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=fib) alert(fib);</a:t>
            </a:r>
          </a:p>
          <a:p>
            <a:pPr marL="0" indent="0"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javascript:s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=""; for(i in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navigator)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s+=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i+":"+navigator[i]+"\n"; alert(s);</a:t>
            </a:r>
          </a:p>
          <a:p>
            <a:pPr marL="0" indent="0">
              <a:buNone/>
            </a:pPr>
            <a:endParaRPr lang="ru-RU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334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В </a:t>
            </a:r>
            <a:r>
              <a:rPr lang="ru-RU" sz="1600" dirty="0" smtClean="0"/>
              <a:t>веб-</a:t>
            </a:r>
            <a:r>
              <a:rPr lang="ru-RU" sz="1600" dirty="0" err="1" smtClean="0"/>
              <a:t>броузере</a:t>
            </a:r>
            <a:r>
              <a:rPr lang="ru-RU" sz="1600" dirty="0" smtClean="0"/>
              <a:t> </a:t>
            </a:r>
            <a:r>
              <a:rPr lang="ru-RU" sz="1600" dirty="0" err="1"/>
              <a:t>Firefox</a:t>
            </a:r>
            <a:r>
              <a:rPr lang="ru-RU" sz="1600" dirty="0"/>
              <a:t> однострочные сценарии вводятся в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-консоли, доступ </a:t>
            </a:r>
            <a:r>
              <a:rPr lang="ru-RU" sz="1600" dirty="0"/>
              <a:t>к которой можно получить из меню Инструменты. Просто введите </a:t>
            </a:r>
            <a:r>
              <a:rPr lang="ru-RU" sz="1600" dirty="0" smtClean="0"/>
              <a:t>выражение </a:t>
            </a:r>
            <a:r>
              <a:rPr lang="ru-RU" sz="1600" dirty="0"/>
              <a:t>или инструкцию, которую требуется проверить. При использовании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-консоли </a:t>
            </a:r>
            <a:r>
              <a:rPr lang="ru-RU" sz="1600" dirty="0"/>
              <a:t>спецификатор </a:t>
            </a:r>
            <a:r>
              <a:rPr lang="ru-RU" sz="1600" dirty="0" err="1"/>
              <a:t>псевдопротокола</a:t>
            </a:r>
            <a:r>
              <a:rPr lang="ru-RU" sz="1600" dirty="0"/>
              <a:t> (</a:t>
            </a:r>
            <a:r>
              <a:rPr lang="ru-RU" sz="1600" b="1" dirty="0" err="1"/>
              <a:t>javascript</a:t>
            </a:r>
            <a:r>
              <a:rPr lang="ru-RU" sz="1600" b="1" dirty="0"/>
              <a:t>:</a:t>
            </a:r>
            <a:r>
              <a:rPr lang="ru-RU" sz="1600" dirty="0"/>
              <a:t>) можно опустить.</a:t>
            </a:r>
          </a:p>
          <a:p>
            <a:pPr marL="0" indent="0">
              <a:buNone/>
            </a:pPr>
            <a:r>
              <a:rPr lang="ru-RU" sz="1600" dirty="0"/>
              <a:t>Не любой код, написанный вами при изучении </a:t>
            </a:r>
            <a:r>
              <a:rPr lang="ru-RU" sz="1600" dirty="0" err="1"/>
              <a:t>JavaScript</a:t>
            </a:r>
            <a:r>
              <a:rPr lang="ru-RU" sz="1600" dirty="0"/>
              <a:t>, будет работать </a:t>
            </a:r>
            <a:r>
              <a:rPr lang="ru-RU" sz="1600" dirty="0" smtClean="0"/>
              <a:t>так, как </a:t>
            </a:r>
            <a:r>
              <a:rPr lang="ru-RU" sz="1600" dirty="0"/>
              <a:t>ожидается, и вам захочется его отладить. Базовая методика отладки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-кода </a:t>
            </a:r>
            <a:r>
              <a:rPr lang="ru-RU" sz="1600" dirty="0"/>
              <a:t>совпадает с методикой для многих других языков: вставка в код </a:t>
            </a:r>
            <a:r>
              <a:rPr lang="ru-RU" sz="1600" dirty="0" smtClean="0"/>
              <a:t>инструкций</a:t>
            </a:r>
            <a:r>
              <a:rPr lang="ru-RU" sz="1600" dirty="0"/>
              <a:t>, которые будут выводить значения нужных переменных так, </a:t>
            </a:r>
            <a:r>
              <a:rPr lang="ru-RU" sz="1600" dirty="0" smtClean="0"/>
              <a:t>чтобы можно </a:t>
            </a:r>
            <a:r>
              <a:rPr lang="ru-RU" sz="1600" dirty="0"/>
              <a:t>было понять, что же на самом деле происходит. Как мы уже видели, </a:t>
            </a:r>
            <a:r>
              <a:rPr lang="ru-RU" sz="1600" dirty="0" smtClean="0"/>
              <a:t>иногда </a:t>
            </a:r>
            <a:r>
              <a:rPr lang="ru-RU" sz="1600" dirty="0"/>
              <a:t>для этих целей можно использовать метод </a:t>
            </a:r>
            <a:r>
              <a:rPr lang="ru-RU" sz="1600" b="1" dirty="0" err="1"/>
              <a:t>document.write</a:t>
            </a:r>
            <a:r>
              <a:rPr lang="ru-RU" sz="1600" b="1" dirty="0"/>
              <a:t>()</a:t>
            </a:r>
            <a:r>
              <a:rPr lang="ru-RU" sz="1600" dirty="0"/>
              <a:t> или </a:t>
            </a:r>
            <a:r>
              <a:rPr lang="ru-RU" sz="1600" b="1" dirty="0" err="1"/>
              <a:t>alert</a:t>
            </a:r>
            <a:r>
              <a:rPr lang="ru-RU" sz="1600" b="1" dirty="0" smtClean="0"/>
              <a:t>()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В отладке также может быть полезен цикл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for</a:t>
            </a:r>
            <a:r>
              <a:rPr lang="ru-RU" sz="1600" dirty="0" smtClean="0">
                <a:latin typeface="+mj-lt"/>
                <a:cs typeface="Courier New" pitchFamily="49" charset="0"/>
              </a:rPr>
              <a:t>/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in</a:t>
            </a:r>
            <a:r>
              <a:rPr lang="ru-RU" sz="1600" dirty="0" smtClean="0">
                <a:latin typeface="+mj-lt"/>
                <a:cs typeface="Courier New" pitchFamily="49" charset="0"/>
              </a:rPr>
              <a:t>. Например</a:t>
            </a:r>
            <a:r>
              <a:rPr lang="ru-RU" sz="1600" dirty="0">
                <a:latin typeface="+mj-lt"/>
                <a:cs typeface="Courier New" pitchFamily="49" charset="0"/>
              </a:rPr>
              <a:t>, его можно применять вместе с методом </a:t>
            </a:r>
            <a:r>
              <a:rPr lang="ru-RU" sz="1600" b="1" dirty="0" err="1">
                <a:latin typeface="+mj-lt"/>
                <a:cs typeface="Courier New" pitchFamily="49" charset="0"/>
              </a:rPr>
              <a:t>alert</a:t>
            </a:r>
            <a:r>
              <a:rPr lang="ru-RU" sz="1600" b="1" dirty="0">
                <a:latin typeface="+mj-lt"/>
                <a:cs typeface="Courier New" pitchFamily="49" charset="0"/>
              </a:rPr>
              <a:t>()</a:t>
            </a:r>
            <a:r>
              <a:rPr lang="ru-RU" sz="1600" dirty="0">
                <a:latin typeface="+mj-lt"/>
                <a:cs typeface="Courier New" pitchFamily="49" charset="0"/>
              </a:rPr>
              <a:t> для написания </a:t>
            </a:r>
            <a:r>
              <a:rPr lang="ru-RU" sz="1600" dirty="0" smtClean="0">
                <a:latin typeface="+mj-lt"/>
                <a:cs typeface="Courier New" pitchFamily="49" charset="0"/>
              </a:rPr>
              <a:t>функции, отображающей </a:t>
            </a:r>
            <a:r>
              <a:rPr lang="ru-RU" sz="1600" dirty="0">
                <a:latin typeface="+mj-lt"/>
                <a:cs typeface="Courier New" pitchFamily="49" charset="0"/>
              </a:rPr>
              <a:t>имена и значения всех свойств объекта. Такая функция </a:t>
            </a:r>
            <a:r>
              <a:rPr lang="ru-RU" sz="1600" dirty="0" smtClean="0">
                <a:latin typeface="+mj-lt"/>
                <a:cs typeface="Courier New" pitchFamily="49" charset="0"/>
              </a:rPr>
              <a:t>может быть </a:t>
            </a:r>
            <a:r>
              <a:rPr lang="ru-RU" sz="1600" dirty="0">
                <a:latin typeface="+mj-lt"/>
                <a:cs typeface="Courier New" pitchFamily="49" charset="0"/>
              </a:rPr>
              <a:t>удобна при изучении языка или при отладке кода.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Если вам постоянно приходится сталкиваться с ошибками в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ru-RU" sz="1600" dirty="0" smtClean="0">
                <a:latin typeface="+mj-lt"/>
                <a:cs typeface="Courier New" pitchFamily="49" charset="0"/>
              </a:rPr>
              <a:t>-сценариях</a:t>
            </a:r>
            <a:r>
              <a:rPr lang="ru-RU" sz="1600" dirty="0">
                <a:latin typeface="+mj-lt"/>
                <a:cs typeface="Courier New" pitchFamily="49" charset="0"/>
              </a:rPr>
              <a:t>, вероятно, вас заинтересует настоящий отладчик </a:t>
            </a:r>
            <a:r>
              <a:rPr lang="ru-RU" sz="1600" dirty="0" err="1">
                <a:latin typeface="+mj-lt"/>
                <a:cs typeface="Courier New" pitchFamily="49" charset="0"/>
              </a:rPr>
              <a:t>JavaScript</a:t>
            </a:r>
            <a:r>
              <a:rPr lang="ru-RU" sz="1600" dirty="0">
                <a:latin typeface="+mj-lt"/>
                <a:cs typeface="Courier New" pitchFamily="49" charset="0"/>
              </a:rPr>
              <a:t>. В </a:t>
            </a:r>
            <a:r>
              <a:rPr lang="ru-RU" sz="1600" dirty="0" err="1">
                <a:latin typeface="+mj-lt"/>
                <a:cs typeface="Courier New" pitchFamily="49" charset="0"/>
              </a:rPr>
              <a:t>Internet</a:t>
            </a:r>
            <a:r>
              <a:rPr lang="ru-RU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Explorer</a:t>
            </a:r>
            <a:r>
              <a:rPr lang="ru-RU" sz="1600" dirty="0" smtClean="0">
                <a:latin typeface="+mj-lt"/>
                <a:cs typeface="Courier New" pitchFamily="49" charset="0"/>
              </a:rPr>
              <a:t> </a:t>
            </a:r>
            <a:r>
              <a:rPr lang="ru-RU" sz="1600" dirty="0">
                <a:latin typeface="+mj-lt"/>
                <a:cs typeface="Courier New" pitchFamily="49" charset="0"/>
              </a:rPr>
              <a:t>можно воспользоваться отладчиком </a:t>
            </a:r>
            <a:r>
              <a:rPr lang="ru-RU" sz="1600" dirty="0" err="1">
                <a:latin typeface="+mj-lt"/>
                <a:cs typeface="Courier New" pitchFamily="49" charset="0"/>
              </a:rPr>
              <a:t>Microsoft</a:t>
            </a:r>
            <a:r>
              <a:rPr lang="ru-RU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 err="1">
                <a:latin typeface="+mj-lt"/>
                <a:cs typeface="Courier New" pitchFamily="49" charset="0"/>
              </a:rPr>
              <a:t>Script</a:t>
            </a:r>
            <a:r>
              <a:rPr lang="ru-RU" sz="1600" dirty="0">
                <a:latin typeface="+mj-lt"/>
                <a:cs typeface="Courier New" pitchFamily="49" charset="0"/>
              </a:rPr>
              <a:t> </a:t>
            </a:r>
            <a:r>
              <a:rPr lang="ru-RU" sz="1600" dirty="0" err="1">
                <a:latin typeface="+mj-lt"/>
                <a:cs typeface="Courier New" pitchFamily="49" charset="0"/>
              </a:rPr>
              <a:t>Debugger</a:t>
            </a:r>
            <a:r>
              <a:rPr lang="ru-RU" sz="1600" dirty="0">
                <a:latin typeface="+mj-lt"/>
                <a:cs typeface="Courier New" pitchFamily="49" charset="0"/>
              </a:rPr>
              <a:t>, в </a:t>
            </a:r>
            <a:r>
              <a:rPr lang="ru-RU" sz="1600" dirty="0" err="1">
                <a:latin typeface="+mj-lt"/>
                <a:cs typeface="Courier New" pitchFamily="49" charset="0"/>
              </a:rPr>
              <a:t>Firefox</a:t>
            </a:r>
            <a:r>
              <a:rPr lang="ru-RU" sz="1600" dirty="0">
                <a:latin typeface="+mj-lt"/>
                <a:cs typeface="Courier New" pitchFamily="49" charset="0"/>
              </a:rPr>
              <a:t> – </a:t>
            </a:r>
            <a:r>
              <a:rPr lang="ru-RU" sz="1600" dirty="0" smtClean="0">
                <a:latin typeface="+mj-lt"/>
                <a:cs typeface="Courier New" pitchFamily="49" charset="0"/>
              </a:rPr>
              <a:t>модулем </a:t>
            </a:r>
            <a:r>
              <a:rPr lang="ru-RU" sz="1600" dirty="0">
                <a:latin typeface="+mj-lt"/>
                <a:cs typeface="Courier New" pitchFamily="49" charset="0"/>
              </a:rPr>
              <a:t>расширения, известным под названием </a:t>
            </a:r>
            <a:r>
              <a:rPr lang="ru-RU" sz="1600" dirty="0" err="1">
                <a:latin typeface="+mj-lt"/>
                <a:cs typeface="Courier New" pitchFamily="49" charset="0"/>
              </a:rPr>
              <a:t>Venkman</a:t>
            </a:r>
            <a:r>
              <a:rPr lang="ru-RU" sz="1600" dirty="0">
                <a:latin typeface="+mj-lt"/>
                <a:cs typeface="Courier New" pitchFamily="49" charset="0"/>
              </a:rPr>
              <a:t>. Описание этих </a:t>
            </a:r>
            <a:r>
              <a:rPr lang="ru-RU" sz="1600" dirty="0" smtClean="0">
                <a:latin typeface="+mj-lt"/>
                <a:cs typeface="Courier New" pitchFamily="49" charset="0"/>
              </a:rPr>
              <a:t>инструментов можно </a:t>
            </a:r>
            <a:r>
              <a:rPr lang="ru-RU" sz="1600" dirty="0">
                <a:latin typeface="+mj-lt"/>
                <a:cs typeface="Courier New" pitchFamily="49" charset="0"/>
              </a:rPr>
              <a:t>без труда </a:t>
            </a:r>
            <a:r>
              <a:rPr lang="ru-RU" sz="1600" dirty="0" smtClean="0">
                <a:latin typeface="+mj-lt"/>
                <a:cs typeface="Courier New" pitchFamily="49" charset="0"/>
              </a:rPr>
              <a:t>найти в </a:t>
            </a:r>
            <a:r>
              <a:rPr lang="ru-RU" sz="1600" dirty="0">
                <a:latin typeface="+mj-lt"/>
                <a:cs typeface="Courier New" pitchFamily="49" charset="0"/>
              </a:rPr>
              <a:t>Интернете, воспользовавшись </a:t>
            </a:r>
            <a:r>
              <a:rPr lang="ru-RU" sz="1600" dirty="0" smtClean="0">
                <a:latin typeface="+mj-lt"/>
                <a:cs typeface="Courier New" pitchFamily="49" charset="0"/>
              </a:rPr>
              <a:t>поисковой </a:t>
            </a:r>
            <a:r>
              <a:rPr lang="ru-RU" sz="1600" dirty="0">
                <a:latin typeface="+mj-lt"/>
                <a:cs typeface="Courier New" pitchFamily="49" charset="0"/>
              </a:rPr>
              <a:t>системой. Еще один </a:t>
            </a:r>
            <a:r>
              <a:rPr lang="ru-RU" sz="1600" dirty="0" smtClean="0">
                <a:latin typeface="+mj-lt"/>
                <a:cs typeface="Courier New" pitchFamily="49" charset="0"/>
              </a:rPr>
              <a:t>инструмент</a:t>
            </a:r>
            <a:r>
              <a:rPr lang="ru-RU" sz="1600" dirty="0">
                <a:latin typeface="+mj-lt"/>
                <a:cs typeface="Courier New" pitchFamily="49" charset="0"/>
              </a:rPr>
              <a:t>, который, строго говоря, не является отладчиком, – это </a:t>
            </a:r>
            <a:r>
              <a:rPr lang="ru-RU" sz="1600" dirty="0" err="1">
                <a:latin typeface="+mj-lt"/>
                <a:cs typeface="Courier New" pitchFamily="49" charset="0"/>
              </a:rPr>
              <a:t>jslint</a:t>
            </a:r>
            <a:r>
              <a:rPr lang="ru-RU" sz="1600" dirty="0">
                <a:latin typeface="+mj-lt"/>
                <a:cs typeface="Courier New" pitchFamily="49" charset="0"/>
              </a:rPr>
              <a:t>; он </a:t>
            </a:r>
            <a:r>
              <a:rPr lang="ru-RU" sz="1600" dirty="0" smtClean="0">
                <a:latin typeface="+mj-lt"/>
                <a:cs typeface="Courier New" pitchFamily="49" charset="0"/>
              </a:rPr>
              <a:t>способен </a:t>
            </a:r>
            <a:r>
              <a:rPr lang="ru-RU" sz="1600" dirty="0">
                <a:latin typeface="+mj-lt"/>
                <a:cs typeface="Courier New" pitchFamily="49" charset="0"/>
              </a:rPr>
              <a:t>отыскивать распространенные ошибки в </a:t>
            </a:r>
            <a:r>
              <a:rPr lang="ru-RU" sz="16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en-US" sz="1600" dirty="0" smtClean="0">
                <a:latin typeface="+mj-lt"/>
                <a:cs typeface="Courier New" pitchFamily="49" charset="0"/>
              </a:rPr>
              <a:t>-</a:t>
            </a:r>
            <a:r>
              <a:rPr lang="ru-RU" sz="1600" dirty="0" smtClean="0">
                <a:latin typeface="+mj-lt"/>
                <a:cs typeface="Courier New" pitchFamily="49" charset="0"/>
              </a:rPr>
              <a:t>коде </a:t>
            </a:r>
            <a:r>
              <a:rPr lang="ru-RU" sz="1600" dirty="0">
                <a:latin typeface="+mj-lt"/>
                <a:cs typeface="Courier New" pitchFamily="49" charset="0"/>
              </a:rPr>
              <a:t>программ (http://</a:t>
            </a:r>
          </a:p>
          <a:p>
            <a:pPr marL="0" indent="0">
              <a:buNone/>
            </a:pPr>
            <a:r>
              <a:rPr lang="ru-RU" sz="1600" dirty="0">
                <a:latin typeface="+mj-lt"/>
                <a:cs typeface="Courier New" pitchFamily="49" charset="0"/>
              </a:rPr>
              <a:t>jslint.com).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5066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Лексическая структура</a:t>
            </a:r>
          </a:p>
          <a:p>
            <a:pPr marL="0" indent="0">
              <a:buNone/>
            </a:pPr>
            <a:r>
              <a:rPr lang="ru-RU" sz="1800" dirty="0"/>
              <a:t>Лексическая структура языка программирования – это набор </a:t>
            </a:r>
            <a:r>
              <a:rPr lang="ru-RU" sz="1800" dirty="0" smtClean="0"/>
              <a:t>элементарных правил</a:t>
            </a:r>
            <a:r>
              <a:rPr lang="ru-RU" sz="1800" dirty="0"/>
              <a:t>, определяющих, как пишутся программы на этом языке. Это </a:t>
            </a:r>
            <a:r>
              <a:rPr lang="ru-RU" sz="1800" dirty="0" smtClean="0"/>
              <a:t>низкоуровневый </a:t>
            </a:r>
            <a:r>
              <a:rPr lang="ru-RU" sz="1800" dirty="0"/>
              <a:t>синтаксис языка; он задает вид имен переменных, символы, </a:t>
            </a:r>
            <a:r>
              <a:rPr lang="ru-RU" sz="1800" dirty="0" smtClean="0"/>
              <a:t>используемые </a:t>
            </a:r>
            <a:r>
              <a:rPr lang="ru-RU" sz="1800" dirty="0"/>
              <a:t>для комментариев, и то, как одна инструкция отделяется от другой. Эта </a:t>
            </a:r>
            <a:r>
              <a:rPr lang="ru-RU" sz="1800" dirty="0" smtClean="0"/>
              <a:t>короткая </a:t>
            </a:r>
            <a:r>
              <a:rPr lang="ru-RU" sz="1800" dirty="0"/>
              <a:t>глава документирует лексическую структуру </a:t>
            </a:r>
            <a:r>
              <a:rPr lang="ru-RU" sz="1800" dirty="0" err="1"/>
              <a:t>JavaScript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b="1" dirty="0"/>
              <a:t>Набор символов</a:t>
            </a:r>
          </a:p>
          <a:p>
            <a:pPr marL="0" indent="0">
              <a:buNone/>
            </a:pPr>
            <a:r>
              <a:rPr lang="ru-RU" sz="1800" dirty="0"/>
              <a:t>При написании программ на </a:t>
            </a:r>
            <a:r>
              <a:rPr lang="ru-RU" sz="1800" dirty="0" err="1"/>
              <a:t>JavaScript</a:t>
            </a:r>
            <a:r>
              <a:rPr lang="ru-RU" sz="1800" dirty="0"/>
              <a:t> используется набор символов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. В </a:t>
            </a:r>
            <a:r>
              <a:rPr lang="ru-RU" sz="1800" dirty="0"/>
              <a:t>отличие от </a:t>
            </a:r>
            <a:r>
              <a:rPr lang="ru-RU" sz="1800" dirty="0" smtClean="0"/>
              <a:t>7-разрядной </a:t>
            </a:r>
            <a:r>
              <a:rPr lang="ru-RU" sz="1800" dirty="0"/>
              <a:t>кодировки ASCII, подходящей только для </a:t>
            </a:r>
            <a:r>
              <a:rPr lang="ru-RU" sz="1800" dirty="0" smtClean="0"/>
              <a:t>английского </a:t>
            </a:r>
            <a:r>
              <a:rPr lang="ru-RU" sz="1800" dirty="0"/>
              <a:t>языка, и </a:t>
            </a:r>
            <a:r>
              <a:rPr lang="ru-RU" sz="1800" dirty="0" smtClean="0"/>
              <a:t>8-разрядной </a:t>
            </a:r>
            <a:r>
              <a:rPr lang="ru-RU" sz="1800" dirty="0"/>
              <a:t>кодировки ISO Latinn1, подходящей только для </a:t>
            </a:r>
            <a:r>
              <a:rPr lang="ru-RU" sz="1800" dirty="0" smtClean="0"/>
              <a:t>английского </a:t>
            </a:r>
            <a:r>
              <a:rPr lang="ru-RU" sz="1800" dirty="0"/>
              <a:t>и основных западноевропейских языков, </a:t>
            </a:r>
            <a:r>
              <a:rPr lang="ru-RU" sz="1800" dirty="0" smtClean="0"/>
              <a:t>16-разрядная </a:t>
            </a:r>
            <a:r>
              <a:rPr lang="ru-RU" sz="1800" dirty="0"/>
              <a:t>кодировка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 обеспечивает </a:t>
            </a:r>
            <a:r>
              <a:rPr lang="ru-RU" sz="1800" dirty="0"/>
              <a:t>представление практически любого письменного языка. Эта </a:t>
            </a:r>
            <a:r>
              <a:rPr lang="ru-RU" sz="1800" dirty="0" smtClean="0"/>
              <a:t>возможность </a:t>
            </a:r>
            <a:r>
              <a:rPr lang="ru-RU" sz="1800" dirty="0"/>
              <a:t>важна для </a:t>
            </a:r>
            <a:r>
              <a:rPr lang="ru-RU" sz="1800" dirty="0" err="1" smtClean="0"/>
              <a:t>интернационали-зации</a:t>
            </a:r>
            <a:r>
              <a:rPr lang="ru-RU" sz="1800" dirty="0" smtClean="0"/>
              <a:t> </a:t>
            </a:r>
            <a:r>
              <a:rPr lang="ru-RU" sz="1800" dirty="0"/>
              <a:t>и особенно для программистов, </a:t>
            </a:r>
            <a:r>
              <a:rPr lang="ru-RU" sz="1800" dirty="0" smtClean="0"/>
              <a:t>не говорящих </a:t>
            </a:r>
            <a:r>
              <a:rPr lang="ru-RU" sz="1800" dirty="0"/>
              <a:t>на английском языке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Стандарт </a:t>
            </a:r>
            <a:r>
              <a:rPr lang="ru-RU" sz="1800" dirty="0" err="1"/>
              <a:t>ECMAScript</a:t>
            </a:r>
            <a:r>
              <a:rPr lang="ru-RU" sz="1800" dirty="0"/>
              <a:t> v3 допускает наличие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-символов </a:t>
            </a:r>
            <a:r>
              <a:rPr lang="ru-RU" sz="1800" dirty="0"/>
              <a:t>в любом </a:t>
            </a:r>
            <a:r>
              <a:rPr lang="ru-RU" sz="1800" dirty="0" smtClean="0"/>
              <a:t>месте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-программы</a:t>
            </a:r>
            <a:r>
              <a:rPr lang="ru-RU" sz="1800" dirty="0"/>
              <a:t>. Однако версии 1 и 2 стандарта допускают </a:t>
            </a:r>
            <a:r>
              <a:rPr lang="ru-RU" sz="1800" dirty="0" smtClean="0"/>
              <a:t>использование </a:t>
            </a:r>
            <a:r>
              <a:rPr lang="ru-RU" sz="1800" dirty="0" err="1" smtClean="0"/>
              <a:t>Unicode</a:t>
            </a:r>
            <a:r>
              <a:rPr lang="en-US" sz="1800" dirty="0" smtClean="0"/>
              <a:t>-</a:t>
            </a:r>
            <a:r>
              <a:rPr lang="ru-RU" sz="1800" dirty="0" smtClean="0"/>
              <a:t>символов </a:t>
            </a:r>
            <a:r>
              <a:rPr lang="ru-RU" sz="1800" dirty="0"/>
              <a:t>только в комментариях и строковых литералах, </a:t>
            </a:r>
            <a:r>
              <a:rPr lang="ru-RU" sz="1800" dirty="0" smtClean="0"/>
              <a:t>заключенных </a:t>
            </a:r>
            <a:r>
              <a:rPr lang="ru-RU" sz="1800" dirty="0"/>
              <a:t>в кавычки, все остальные составляющие программы ограничены </a:t>
            </a:r>
            <a:r>
              <a:rPr lang="ru-RU" sz="1800" dirty="0" smtClean="0"/>
              <a:t>набором </a:t>
            </a:r>
            <a:r>
              <a:rPr lang="en-US" sz="1800" dirty="0" smtClean="0"/>
              <a:t>ASCII</a:t>
            </a:r>
            <a:r>
              <a:rPr lang="ru-RU" sz="1800" dirty="0" smtClean="0"/>
              <a:t>-символов.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5496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Чувствительность к регистру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– это язык, чувствительный к регистру. Это значит, что </a:t>
            </a:r>
            <a:r>
              <a:rPr lang="ru-RU" sz="1800" dirty="0" smtClean="0"/>
              <a:t>ключевые слова</a:t>
            </a:r>
            <a:r>
              <a:rPr lang="ru-RU" sz="1800" dirty="0"/>
              <a:t>, переменные, имена функций и любые другие идентификаторы </a:t>
            </a:r>
            <a:r>
              <a:rPr lang="ru-RU" sz="1800" dirty="0" smtClean="0"/>
              <a:t>языка должны </a:t>
            </a:r>
            <a:r>
              <a:rPr lang="ru-RU" sz="1800" dirty="0"/>
              <a:t>всегда содержать одинаковые наборы прописных и строчных букв. </a:t>
            </a:r>
            <a:r>
              <a:rPr lang="ru-RU" sz="1800" dirty="0" smtClean="0"/>
              <a:t>Например</a:t>
            </a:r>
            <a:r>
              <a:rPr lang="ru-RU" sz="1800" dirty="0"/>
              <a:t>, ключевое слово </a:t>
            </a:r>
            <a:r>
              <a:rPr lang="ru-RU" sz="1800" dirty="0" err="1"/>
              <a:t>while</a:t>
            </a:r>
            <a:r>
              <a:rPr lang="ru-RU" sz="1800" dirty="0"/>
              <a:t> должно набираться как «</a:t>
            </a:r>
            <a:r>
              <a:rPr lang="ru-RU" sz="1800" dirty="0" err="1"/>
              <a:t>while</a:t>
            </a:r>
            <a:r>
              <a:rPr lang="ru-RU" sz="1800" dirty="0"/>
              <a:t>», а не «</a:t>
            </a:r>
            <a:r>
              <a:rPr lang="ru-RU" sz="1800" dirty="0" err="1"/>
              <a:t>While</a:t>
            </a:r>
            <a:r>
              <a:rPr lang="ru-RU" sz="1800" dirty="0"/>
              <a:t>» </a:t>
            </a:r>
            <a:r>
              <a:rPr lang="ru-RU" sz="1800" dirty="0" smtClean="0"/>
              <a:t>или «WHILE</a:t>
            </a:r>
            <a:r>
              <a:rPr lang="ru-RU" sz="1800" dirty="0"/>
              <a:t>». Аналогично </a:t>
            </a:r>
            <a:r>
              <a:rPr lang="ru-RU" sz="1800" dirty="0" err="1"/>
              <a:t>online</a:t>
            </a:r>
            <a:r>
              <a:rPr lang="ru-RU" sz="1800" dirty="0"/>
              <a:t>, </a:t>
            </a:r>
            <a:r>
              <a:rPr lang="ru-RU" sz="1800" dirty="0" err="1"/>
              <a:t>Online</a:t>
            </a:r>
            <a:r>
              <a:rPr lang="ru-RU" sz="1800" dirty="0"/>
              <a:t>, </a:t>
            </a:r>
            <a:r>
              <a:rPr lang="ru-RU" sz="1800" dirty="0" err="1"/>
              <a:t>OnLine</a:t>
            </a:r>
            <a:r>
              <a:rPr lang="ru-RU" sz="1800" dirty="0"/>
              <a:t> и ONLINE – это имена четырех </a:t>
            </a:r>
            <a:r>
              <a:rPr lang="ru-RU" sz="1800" dirty="0" smtClean="0"/>
              <a:t>разных переменных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dirty="0"/>
              <a:t>Заметим, однако, что язык HTML, в отличие от </a:t>
            </a:r>
            <a:r>
              <a:rPr lang="ru-RU" sz="1800" dirty="0" err="1"/>
              <a:t>JavaScript</a:t>
            </a:r>
            <a:r>
              <a:rPr lang="ru-RU" sz="1800" dirty="0"/>
              <a:t>, не чувствителен к </a:t>
            </a:r>
            <a:r>
              <a:rPr lang="ru-RU" sz="1800" dirty="0" smtClean="0"/>
              <a:t>регистру</a:t>
            </a:r>
            <a:r>
              <a:rPr lang="ru-RU" sz="1800" dirty="0"/>
              <a:t>. По причине близкой связи HTML и клиентского </a:t>
            </a:r>
            <a:r>
              <a:rPr lang="ru-RU" sz="1800" dirty="0" err="1"/>
              <a:t>JavaScript</a:t>
            </a:r>
            <a:r>
              <a:rPr lang="ru-RU" sz="1800" dirty="0"/>
              <a:t> это </a:t>
            </a:r>
            <a:r>
              <a:rPr lang="ru-RU" sz="1800" dirty="0" smtClean="0"/>
              <a:t>различие может </a:t>
            </a:r>
            <a:r>
              <a:rPr lang="ru-RU" sz="1800" dirty="0"/>
              <a:t>привести к путанице. Многие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-объекты </a:t>
            </a:r>
            <a:r>
              <a:rPr lang="ru-RU" sz="1800" dirty="0"/>
              <a:t>и их свойства имеют </a:t>
            </a:r>
            <a:r>
              <a:rPr lang="ru-RU" sz="1800" dirty="0" smtClean="0"/>
              <a:t>те же </a:t>
            </a:r>
            <a:r>
              <a:rPr lang="ru-RU" sz="1800" dirty="0"/>
              <a:t>имена, что и теги и атрибуты языка HTML, которые они обозначают. </a:t>
            </a:r>
            <a:r>
              <a:rPr lang="ru-RU" sz="1800" dirty="0" smtClean="0"/>
              <a:t>Если в </a:t>
            </a:r>
            <a:r>
              <a:rPr lang="ru-RU" sz="1800" dirty="0"/>
              <a:t>HTML эти теги и атрибуты могут набираться в любом регистре, то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они </a:t>
            </a:r>
            <a:r>
              <a:rPr lang="ru-RU" sz="1800" dirty="0"/>
              <a:t>обычно должны набираться строчными буквами. Например, атрибут </a:t>
            </a:r>
            <a:r>
              <a:rPr lang="ru-RU" sz="1800" dirty="0" smtClean="0"/>
              <a:t>обработчика </a:t>
            </a:r>
            <a:r>
              <a:rPr lang="ru-RU" sz="1800" dirty="0"/>
              <a:t>события </a:t>
            </a:r>
            <a:r>
              <a:rPr lang="ru-RU" sz="1800" b="1" dirty="0" err="1"/>
              <a:t>onclick</a:t>
            </a:r>
            <a:r>
              <a:rPr lang="ru-RU" sz="1800" dirty="0"/>
              <a:t> чаще всего задается в HTML как </a:t>
            </a:r>
            <a:r>
              <a:rPr lang="ru-RU" sz="1800" b="1" dirty="0" err="1"/>
              <a:t>onClick</a:t>
            </a:r>
            <a:r>
              <a:rPr lang="ru-RU" sz="1800" dirty="0"/>
              <a:t>, однако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-коде </a:t>
            </a:r>
            <a:r>
              <a:rPr lang="ru-RU" sz="1800" dirty="0"/>
              <a:t>(или в </a:t>
            </a:r>
            <a:r>
              <a:rPr lang="ru-RU" sz="1800" dirty="0" smtClean="0"/>
              <a:t>XHTML-документе</a:t>
            </a:r>
            <a:r>
              <a:rPr lang="ru-RU" sz="1800" dirty="0"/>
              <a:t>) он должен быть обозначен как </a:t>
            </a:r>
            <a:r>
              <a:rPr lang="ru-RU" sz="1800" b="1" dirty="0" err="1"/>
              <a:t>onclick</a:t>
            </a:r>
            <a:r>
              <a:rPr lang="ru-RU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8143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smtClean="0"/>
              <a:t>Символы-разделители </a:t>
            </a:r>
            <a:r>
              <a:rPr lang="ru-RU" sz="1800" b="1" dirty="0"/>
              <a:t>и переводы строк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игнорирует пробелы, табуляции и переводы строк, </a:t>
            </a:r>
            <a:r>
              <a:rPr lang="ru-RU" sz="1800" dirty="0" smtClean="0"/>
              <a:t>присутствующие между </a:t>
            </a:r>
            <a:r>
              <a:rPr lang="ru-RU" sz="1800" dirty="0"/>
              <a:t>лексемами в программе. Поэтому символы пробела, табуляции и </a:t>
            </a:r>
            <a:r>
              <a:rPr lang="ru-RU" sz="1800" dirty="0" smtClean="0"/>
              <a:t>перевода строки </a:t>
            </a:r>
            <a:r>
              <a:rPr lang="ru-RU" sz="1800" dirty="0"/>
              <a:t>могут без ограничений использоваться в исходных текстах программ </a:t>
            </a:r>
            <a:r>
              <a:rPr lang="ru-RU" sz="1800" dirty="0" smtClean="0"/>
              <a:t>для форматирования </a:t>
            </a:r>
            <a:r>
              <a:rPr lang="ru-RU" sz="1800" dirty="0"/>
              <a:t>и придания им удобочитаемого внешнего вида. Однако </a:t>
            </a:r>
            <a:r>
              <a:rPr lang="ru-RU" sz="1800" dirty="0" smtClean="0"/>
              <a:t>имеется небольшое </a:t>
            </a:r>
            <a:r>
              <a:rPr lang="ru-RU" sz="1800" dirty="0"/>
              <a:t>ограничение, которое касается символов перевода строк и о </a:t>
            </a:r>
            <a:r>
              <a:rPr lang="ru-RU" sz="1800" dirty="0" smtClean="0"/>
              <a:t>котором рассказывается </a:t>
            </a:r>
            <a:r>
              <a:rPr lang="ru-RU" sz="1800" dirty="0"/>
              <a:t>в следующем разделе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b="1" dirty="0"/>
              <a:t>Необязательные точки с запятой</a:t>
            </a:r>
          </a:p>
          <a:p>
            <a:pPr marL="0" indent="0">
              <a:buNone/>
            </a:pPr>
            <a:r>
              <a:rPr lang="ru-RU" sz="1800" dirty="0"/>
              <a:t>Простые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-инструкции </a:t>
            </a:r>
            <a:r>
              <a:rPr lang="ru-RU" sz="1800" dirty="0"/>
              <a:t>обычно завершаются символами точки с </a:t>
            </a:r>
            <a:r>
              <a:rPr lang="ru-RU" sz="1800" dirty="0" smtClean="0"/>
              <a:t>запятой </a:t>
            </a:r>
            <a:r>
              <a:rPr lang="ru-RU" sz="1800" dirty="0"/>
              <a:t>(;), как в C, C++ и </a:t>
            </a:r>
            <a:r>
              <a:rPr lang="ru-RU" sz="1800" dirty="0" err="1"/>
              <a:t>Java</a:t>
            </a:r>
            <a:r>
              <a:rPr lang="ru-RU" sz="1800" dirty="0"/>
              <a:t>. Точка с запятой служит для отделения </a:t>
            </a:r>
            <a:r>
              <a:rPr lang="ru-RU" sz="1800" dirty="0" smtClean="0"/>
              <a:t>инструкций друг </a:t>
            </a:r>
            <a:r>
              <a:rPr lang="ru-RU" sz="1800" dirty="0"/>
              <a:t>от друга. Однако в </a:t>
            </a:r>
            <a:r>
              <a:rPr lang="ru-RU" sz="1800" dirty="0" err="1"/>
              <a:t>JavaScript</a:t>
            </a:r>
            <a:r>
              <a:rPr lang="ru-RU" sz="1800" dirty="0"/>
              <a:t> точку с запятой можно не ставить, если </a:t>
            </a:r>
            <a:r>
              <a:rPr lang="ru-RU" sz="1800" dirty="0" smtClean="0"/>
              <a:t>каждая </a:t>
            </a:r>
            <a:r>
              <a:rPr lang="ru-RU" sz="1800" dirty="0"/>
              <a:t>инструкция помещается в отдельной строке. Например, следующий </a:t>
            </a:r>
            <a:r>
              <a:rPr lang="ru-RU" sz="1800" dirty="0" smtClean="0"/>
              <a:t>фрагмент </a:t>
            </a:r>
            <a:r>
              <a:rPr lang="ru-RU" sz="1800" dirty="0"/>
              <a:t>может быть записан без точек с запятой: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a = 3;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b = 4;</a:t>
            </a:r>
          </a:p>
          <a:p>
            <a:pPr marL="0" indent="0">
              <a:buNone/>
            </a:pPr>
            <a:r>
              <a:rPr lang="ru-RU" sz="1800" dirty="0"/>
              <a:t>Однако если обе инструкции расположены в одной строке, то первая точка с </a:t>
            </a:r>
            <a:r>
              <a:rPr lang="ru-RU" sz="1800" dirty="0" smtClean="0"/>
              <a:t>запятой </a:t>
            </a:r>
            <a:r>
              <a:rPr lang="ru-RU" sz="1800" dirty="0"/>
              <a:t>должна присутствовать обязательно: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a = 3; b = 4;</a:t>
            </a:r>
          </a:p>
          <a:p>
            <a:pPr marL="0" indent="0">
              <a:buNone/>
            </a:pPr>
            <a:endParaRPr lang="ru-RU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674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err="1"/>
              <a:t>JavaScript</a:t>
            </a:r>
            <a:r>
              <a:rPr lang="ru-RU" sz="1700" dirty="0"/>
              <a:t> – это интерпретируемый язык программирования с </a:t>
            </a:r>
            <a:r>
              <a:rPr lang="ru-RU" sz="1700" dirty="0" smtClean="0"/>
              <a:t>объектно</a:t>
            </a:r>
            <a:r>
              <a:rPr lang="en-US" sz="1700" dirty="0" smtClean="0"/>
              <a:t>-</a:t>
            </a:r>
            <a:r>
              <a:rPr lang="ru-RU" sz="1700" dirty="0" smtClean="0"/>
              <a:t>ориентированными </a:t>
            </a:r>
            <a:r>
              <a:rPr lang="ru-RU" sz="1700" dirty="0"/>
              <a:t>возможностями. </a:t>
            </a:r>
            <a:r>
              <a:rPr lang="ru-RU" sz="1700" dirty="0" err="1" smtClean="0"/>
              <a:t>JavaScript</a:t>
            </a:r>
            <a:r>
              <a:rPr lang="ru-RU" sz="1700" dirty="0" smtClean="0"/>
              <a:t> </a:t>
            </a:r>
            <a:r>
              <a:rPr lang="ru-RU" sz="1700" dirty="0"/>
              <a:t>– это </a:t>
            </a:r>
            <a:r>
              <a:rPr lang="ru-RU" sz="1700" dirty="0" err="1"/>
              <a:t>нетипизированный</a:t>
            </a:r>
            <a:r>
              <a:rPr lang="ru-RU" sz="1700" dirty="0"/>
              <a:t> язык, т. е. в нем </a:t>
            </a:r>
            <a:r>
              <a:rPr lang="ru-RU" sz="1700" dirty="0" smtClean="0"/>
              <a:t>не</a:t>
            </a:r>
            <a:r>
              <a:rPr lang="en-US" sz="1700" dirty="0" smtClean="0"/>
              <a:t> </a:t>
            </a:r>
            <a:r>
              <a:rPr lang="ru-RU" sz="1700" dirty="0" smtClean="0"/>
              <a:t>требуется </a:t>
            </a:r>
            <a:r>
              <a:rPr lang="ru-RU" sz="1700" dirty="0"/>
              <a:t>определять типы переменных</a:t>
            </a:r>
            <a:r>
              <a:rPr lang="ru-RU" sz="1700" dirty="0" smtClean="0"/>
              <a:t>.</a:t>
            </a:r>
            <a:endParaRPr lang="en-US" sz="1700" dirty="0" smtClean="0"/>
          </a:p>
          <a:p>
            <a:pPr marL="0" indent="0">
              <a:buNone/>
            </a:pPr>
            <a:r>
              <a:rPr lang="ru-RU" sz="1700" dirty="0"/>
              <a:t>Ядро языка </a:t>
            </a:r>
            <a:r>
              <a:rPr lang="ru-RU" sz="1700" dirty="0" err="1"/>
              <a:t>JavaScript</a:t>
            </a:r>
            <a:r>
              <a:rPr lang="ru-RU" sz="1700" dirty="0"/>
              <a:t> поддерживает работу с такими простыми типами </a:t>
            </a:r>
            <a:r>
              <a:rPr lang="ru-RU" sz="1700" dirty="0" smtClean="0"/>
              <a:t>данных</a:t>
            </a:r>
            <a:r>
              <a:rPr lang="ru-RU" sz="1700" dirty="0"/>
              <a:t>, как числа, строки и булевы значения. Помимо этого он обладает </a:t>
            </a:r>
            <a:r>
              <a:rPr lang="ru-RU" sz="1700" dirty="0" smtClean="0"/>
              <a:t>встроенной </a:t>
            </a:r>
            <a:r>
              <a:rPr lang="ru-RU" sz="1700" dirty="0"/>
              <a:t>поддержкой массивов, дат и объектов регулярных выражений.</a:t>
            </a:r>
          </a:p>
          <a:p>
            <a:pPr marL="0" indent="0">
              <a:buNone/>
            </a:pPr>
            <a:r>
              <a:rPr lang="ru-RU" sz="1700" dirty="0"/>
              <a:t>Обычно </a:t>
            </a:r>
            <a:r>
              <a:rPr lang="ru-RU" sz="1700" dirty="0" err="1"/>
              <a:t>JavaScript</a:t>
            </a:r>
            <a:r>
              <a:rPr lang="ru-RU" sz="1700" dirty="0"/>
              <a:t> применяется в </a:t>
            </a:r>
            <a:r>
              <a:rPr lang="ru-RU" sz="1700" dirty="0" smtClean="0"/>
              <a:t>веб</a:t>
            </a:r>
            <a:r>
              <a:rPr lang="en-US" sz="1700" dirty="0" smtClean="0"/>
              <a:t>-</a:t>
            </a:r>
            <a:r>
              <a:rPr lang="ru-RU" sz="1700" dirty="0" err="1" smtClean="0"/>
              <a:t>броузерах</a:t>
            </a:r>
            <a:r>
              <a:rPr lang="ru-RU" sz="1700" dirty="0"/>
              <a:t>, а расширение его </a:t>
            </a:r>
            <a:r>
              <a:rPr lang="ru-RU" sz="1700" dirty="0" smtClean="0"/>
              <a:t>возможностей </a:t>
            </a:r>
            <a:r>
              <a:rPr lang="ru-RU" sz="1700" dirty="0"/>
              <a:t>за счет введения объектов позволяет организовать взаимодействие с </a:t>
            </a:r>
            <a:r>
              <a:rPr lang="ru-RU" sz="1700" dirty="0" smtClean="0"/>
              <a:t>пользователем</a:t>
            </a:r>
            <a:r>
              <a:rPr lang="ru-RU" sz="1700" dirty="0"/>
              <a:t>, управлять </a:t>
            </a:r>
            <a:r>
              <a:rPr lang="ru-RU" sz="1700" dirty="0" smtClean="0"/>
              <a:t>веб</a:t>
            </a:r>
            <a:r>
              <a:rPr lang="en-US" sz="1700" dirty="0" smtClean="0"/>
              <a:t>-</a:t>
            </a:r>
            <a:r>
              <a:rPr lang="ru-RU" sz="1700" dirty="0" err="1" smtClean="0"/>
              <a:t>броузером</a:t>
            </a:r>
            <a:r>
              <a:rPr lang="ru-RU" sz="1700" dirty="0" smtClean="0"/>
              <a:t> </a:t>
            </a:r>
            <a:r>
              <a:rPr lang="ru-RU" sz="1700" dirty="0"/>
              <a:t>и изменять содержимое документа, </a:t>
            </a:r>
            <a:r>
              <a:rPr lang="ru-RU" sz="1700" dirty="0" smtClean="0"/>
              <a:t>отображаемое </a:t>
            </a:r>
            <a:r>
              <a:rPr lang="ru-RU" sz="1700" dirty="0"/>
              <a:t>в пределах окна </a:t>
            </a:r>
            <a:r>
              <a:rPr lang="ru-RU" sz="1700" dirty="0" smtClean="0"/>
              <a:t>веб</a:t>
            </a:r>
            <a:r>
              <a:rPr lang="en-US" sz="1700" dirty="0" smtClean="0"/>
              <a:t>-</a:t>
            </a:r>
            <a:r>
              <a:rPr lang="ru-RU" sz="1700" dirty="0" err="1" smtClean="0"/>
              <a:t>броузера</a:t>
            </a:r>
            <a:r>
              <a:rPr lang="ru-RU" sz="1700" dirty="0"/>
              <a:t>. Эта встроенная версия </a:t>
            </a:r>
            <a:r>
              <a:rPr lang="ru-RU" sz="1700" dirty="0" err="1"/>
              <a:t>JavaScript</a:t>
            </a:r>
            <a:r>
              <a:rPr lang="ru-RU" sz="1700" dirty="0"/>
              <a:t> </a:t>
            </a:r>
            <a:r>
              <a:rPr lang="ru-RU" sz="1700" dirty="0" smtClean="0"/>
              <a:t>запускает</a:t>
            </a:r>
            <a:r>
              <a:rPr lang="en-US" sz="1700" dirty="0" smtClean="0"/>
              <a:t> </a:t>
            </a:r>
            <a:r>
              <a:rPr lang="ru-RU" sz="1700" dirty="0" smtClean="0"/>
              <a:t>сценарии</a:t>
            </a:r>
            <a:r>
              <a:rPr lang="ru-RU" sz="1700" dirty="0"/>
              <a:t>, внедренные в </a:t>
            </a:r>
            <a:r>
              <a:rPr lang="ru-RU" sz="1700" dirty="0" smtClean="0"/>
              <a:t>HTML</a:t>
            </a:r>
            <a:r>
              <a:rPr lang="en-US" sz="1700" dirty="0" smtClean="0"/>
              <a:t>-</a:t>
            </a:r>
            <a:r>
              <a:rPr lang="ru-RU" sz="1700" dirty="0" smtClean="0"/>
              <a:t>код веб</a:t>
            </a:r>
            <a:r>
              <a:rPr lang="en-US" sz="1700" dirty="0" smtClean="0"/>
              <a:t>-</a:t>
            </a:r>
            <a:r>
              <a:rPr lang="ru-RU" sz="1700" dirty="0" smtClean="0"/>
              <a:t>страниц</a:t>
            </a:r>
            <a:r>
              <a:rPr lang="ru-RU" sz="1700" dirty="0"/>
              <a:t>. Как правило, эта версия </a:t>
            </a:r>
            <a:r>
              <a:rPr lang="ru-RU" sz="1700" dirty="0" smtClean="0"/>
              <a:t>называется  </a:t>
            </a:r>
            <a:r>
              <a:rPr lang="ru-RU" sz="1700" dirty="0"/>
              <a:t>клиентским  языком </a:t>
            </a:r>
            <a:r>
              <a:rPr lang="ru-RU" sz="1700" dirty="0" err="1" smtClean="0"/>
              <a:t>JavaScript</a:t>
            </a:r>
            <a:r>
              <a:rPr lang="ru-RU" sz="1700" dirty="0"/>
              <a:t>, чтобы подчеркнуть, что сценарий </a:t>
            </a:r>
            <a:r>
              <a:rPr lang="ru-RU" sz="1700" dirty="0" smtClean="0"/>
              <a:t>исполняется </a:t>
            </a:r>
            <a:r>
              <a:rPr lang="ru-RU" sz="1700" dirty="0"/>
              <a:t>на клиентском компьютере, а не на </a:t>
            </a:r>
            <a:r>
              <a:rPr lang="ru-RU" sz="1700" dirty="0" smtClean="0"/>
              <a:t>веб</a:t>
            </a:r>
            <a:r>
              <a:rPr lang="en-US" sz="1700" dirty="0" smtClean="0"/>
              <a:t>-</a:t>
            </a:r>
            <a:r>
              <a:rPr lang="ru-RU" sz="1700" dirty="0" smtClean="0"/>
              <a:t>сервере</a:t>
            </a:r>
            <a:r>
              <a:rPr lang="ru-RU" sz="1700" dirty="0"/>
              <a:t>. </a:t>
            </a:r>
            <a:endParaRPr lang="en-US" sz="1700" dirty="0" smtClean="0"/>
          </a:p>
          <a:p>
            <a:pPr marL="0" indent="0">
              <a:buNone/>
            </a:pPr>
            <a:r>
              <a:rPr lang="ru-RU" sz="1700" dirty="0"/>
              <a:t>Последовательность инструкций (называемая программой, скриптом или сценарием) выполняется интерпретатором, встроенным в обычный </a:t>
            </a:r>
            <a:r>
              <a:rPr lang="ru-RU" sz="1700" dirty="0" err="1"/>
              <a:t>Web</a:t>
            </a:r>
            <a:r>
              <a:rPr lang="ru-RU" sz="1700" dirty="0"/>
              <a:t>-браузер. Иными словами, код программы внедряется в HTML-документ и выполняется на стороне клиента. Для выполнения программы даже не нужно перезагружать </a:t>
            </a:r>
            <a:r>
              <a:rPr lang="ru-RU" sz="1700" dirty="0" err="1"/>
              <a:t>Web</a:t>
            </a:r>
            <a:r>
              <a:rPr lang="ru-RU" sz="1700" dirty="0"/>
              <a:t>-страницу. Все программы выполняются в результате возникновения какого-то события. Например, перед отправкой данных формы можно проверить их на допустимые значения и, если значения не соответствуют ожидаемым, запретить отправку данных</a:t>
            </a:r>
            <a:r>
              <a:rPr lang="ru-RU" sz="1700" dirty="0" smtClean="0"/>
              <a:t>.</a:t>
            </a:r>
            <a:endParaRPr lang="ru-RU" sz="17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9820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Пропуск точек с запятой нельзя признать правильной практикой </a:t>
            </a:r>
            <a:r>
              <a:rPr lang="ru-RU" sz="1800" dirty="0" smtClean="0"/>
              <a:t>программирования</a:t>
            </a:r>
            <a:r>
              <a:rPr lang="ru-RU" sz="1800" dirty="0"/>
              <a:t>, и поэтому желательно выработать привычку их использовать.</a:t>
            </a:r>
          </a:p>
          <a:p>
            <a:pPr marL="0" indent="0">
              <a:buNone/>
            </a:pPr>
            <a:r>
              <a:rPr lang="ru-RU" sz="1800" dirty="0"/>
              <a:t>Теоретически </a:t>
            </a:r>
            <a:r>
              <a:rPr lang="ru-RU" sz="1800" dirty="0" err="1"/>
              <a:t>JavaScript</a:t>
            </a:r>
            <a:r>
              <a:rPr lang="ru-RU" sz="1800" dirty="0"/>
              <a:t> допускает переводы строк между любыми двумя </a:t>
            </a:r>
            <a:r>
              <a:rPr lang="ru-RU" sz="1800" dirty="0" smtClean="0"/>
              <a:t>лексемами</a:t>
            </a:r>
            <a:r>
              <a:rPr lang="ru-RU" sz="1800" dirty="0"/>
              <a:t>, но привычка синтаксического анализатора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smtClean="0"/>
              <a:t>автоматически вставлять </a:t>
            </a:r>
            <a:r>
              <a:rPr lang="ru-RU" sz="1800" dirty="0"/>
              <a:t>точки с запятой за программиста приводит к некоторым </a:t>
            </a:r>
            <a:r>
              <a:rPr lang="ru-RU" sz="1800" dirty="0" smtClean="0"/>
              <a:t>исключениям </a:t>
            </a:r>
            <a:r>
              <a:rPr lang="ru-RU" sz="1800" dirty="0"/>
              <a:t>из этого правила. Если в результате разделения строки программного кода </a:t>
            </a:r>
            <a:r>
              <a:rPr lang="ru-RU" sz="1800" dirty="0" smtClean="0"/>
              <a:t>та ее </a:t>
            </a:r>
            <a:r>
              <a:rPr lang="ru-RU" sz="1800" dirty="0"/>
              <a:t>часть, которая предшествует символу перевода, оказывается законченной </a:t>
            </a:r>
            <a:r>
              <a:rPr lang="ru-RU" sz="1800" dirty="0" smtClean="0"/>
              <a:t>инструкцией</a:t>
            </a:r>
            <a:r>
              <a:rPr lang="ru-RU" sz="1800" dirty="0"/>
              <a:t>, синтаксический анализатор </a:t>
            </a:r>
            <a:r>
              <a:rPr lang="ru-RU" sz="1800" dirty="0" err="1"/>
              <a:t>JavaScript</a:t>
            </a:r>
            <a:r>
              <a:rPr lang="ru-RU" sz="1800" dirty="0"/>
              <a:t> может решить, что </a:t>
            </a:r>
            <a:r>
              <a:rPr lang="ru-RU" sz="1800" dirty="0" smtClean="0"/>
              <a:t>точка с </a:t>
            </a:r>
            <a:r>
              <a:rPr lang="ru-RU" sz="1800" dirty="0"/>
              <a:t>запятой пропущена случайно, и вставить ее, изменив смысл программы. К </a:t>
            </a:r>
            <a:r>
              <a:rPr lang="ru-RU" sz="1800" dirty="0" smtClean="0"/>
              <a:t>подобным </a:t>
            </a:r>
            <a:r>
              <a:rPr lang="ru-RU" sz="1800" dirty="0"/>
              <a:t>требующим внимания ситуациям относятся, среди прочих, </a:t>
            </a:r>
            <a:r>
              <a:rPr lang="ru-RU" sz="1800" dirty="0" smtClean="0"/>
              <a:t>инструкции </a:t>
            </a:r>
            <a:r>
              <a:rPr lang="ru-RU" sz="1800" b="1" dirty="0" err="1" smtClean="0"/>
              <a:t>return</a:t>
            </a:r>
            <a:r>
              <a:rPr lang="ru-RU" sz="1800" dirty="0"/>
              <a:t>, </a:t>
            </a:r>
            <a:r>
              <a:rPr lang="ru-RU" sz="1800" b="1" dirty="0" err="1"/>
              <a:t>break</a:t>
            </a:r>
            <a:r>
              <a:rPr lang="ru-RU" sz="1800" dirty="0"/>
              <a:t> и </a:t>
            </a:r>
            <a:r>
              <a:rPr lang="ru-RU" sz="1800" b="1" dirty="0" err="1" smtClean="0"/>
              <a:t>continue</a:t>
            </a:r>
            <a:r>
              <a:rPr lang="ru-RU" sz="1800" dirty="0" smtClean="0"/>
              <a:t>. </a:t>
            </a:r>
            <a:r>
              <a:rPr lang="ru-RU" sz="1800" dirty="0"/>
              <a:t>Рассмотрим, например, </a:t>
            </a:r>
            <a:r>
              <a:rPr lang="ru-RU" sz="1800" dirty="0" smtClean="0"/>
              <a:t>следующий </a:t>
            </a:r>
            <a:r>
              <a:rPr lang="ru-RU" sz="1800" dirty="0"/>
              <a:t>фрагмент: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return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Хотя на самом деле программист, видимо, хотел написать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3768" y="4505423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Синтаксический анализатор </a:t>
            </a:r>
            <a:r>
              <a:rPr lang="ru-RU" dirty="0" err="1">
                <a:latin typeface="+mj-lt"/>
              </a:rPr>
              <a:t>JavaScript</a:t>
            </a:r>
            <a:r>
              <a:rPr lang="ru-RU" dirty="0">
                <a:latin typeface="+mj-lt"/>
              </a:rPr>
              <a:t> предполагает, что программист имеет в виду следующее:</a:t>
            </a: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157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Вот случай, когда следует быть внимательным, – данный код не вызовет </a:t>
            </a:r>
            <a:r>
              <a:rPr lang="ru-RU" sz="1800" dirty="0" smtClean="0"/>
              <a:t>синтаксической </a:t>
            </a:r>
            <a:r>
              <a:rPr lang="ru-RU" sz="1800" dirty="0"/>
              <a:t>ошибки, но приведет к неочевидному сбою. Похожая </a:t>
            </a:r>
            <a:r>
              <a:rPr lang="ru-RU" sz="1800" dirty="0" smtClean="0"/>
              <a:t>неприятность возникает</a:t>
            </a:r>
            <a:r>
              <a:rPr lang="ru-RU" sz="1800" dirty="0"/>
              <a:t>, если написать: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break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outerloop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вставляет точку с запятой после ключевого слова </a:t>
            </a:r>
            <a:r>
              <a:rPr lang="ru-RU" sz="1800" b="1" dirty="0" err="1"/>
              <a:t>break</a:t>
            </a:r>
            <a:r>
              <a:rPr lang="ru-RU" sz="1800" dirty="0"/>
              <a:t>, что </a:t>
            </a:r>
            <a:r>
              <a:rPr lang="ru-RU" sz="1800" dirty="0" smtClean="0"/>
              <a:t>вызывает синтаксическую </a:t>
            </a:r>
            <a:r>
              <a:rPr lang="ru-RU" sz="1800" dirty="0"/>
              <a:t>ошибку при попытке интерпретировать следующую строку. </a:t>
            </a:r>
            <a:r>
              <a:rPr lang="ru-RU" sz="1800" dirty="0" smtClean="0"/>
              <a:t>По аналогичным </a:t>
            </a:r>
            <a:r>
              <a:rPr lang="ru-RU" sz="1800" dirty="0"/>
              <a:t>причинам постфиксные операторы ++ и </a:t>
            </a:r>
            <a:r>
              <a:rPr lang="ru-RU" sz="1800" dirty="0" smtClean="0"/>
              <a:t>– должны располагаться </a:t>
            </a:r>
            <a:r>
              <a:rPr lang="ru-RU" sz="1800" dirty="0"/>
              <a:t>в той же строке, что и выражения, к которым они относятся.</a:t>
            </a:r>
            <a:endParaRPr lang="ru-RU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640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Комментарии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, как и </a:t>
            </a:r>
            <a:r>
              <a:rPr lang="ru-RU" sz="1800" dirty="0" err="1"/>
              <a:t>Java</a:t>
            </a:r>
            <a:r>
              <a:rPr lang="ru-RU" sz="1800" dirty="0"/>
              <a:t>, поддерживает комментарии и в стиле C++, и в стиле </a:t>
            </a:r>
            <a:r>
              <a:rPr lang="ru-RU" sz="1800" dirty="0" smtClean="0"/>
              <a:t>C. Любой </a:t>
            </a:r>
            <a:r>
              <a:rPr lang="ru-RU" sz="1800" dirty="0"/>
              <a:t>текст, присутствующий между символами // и концом строки, </a:t>
            </a:r>
            <a:r>
              <a:rPr lang="ru-RU" sz="1800" dirty="0" smtClean="0"/>
              <a:t>рассматривается </a:t>
            </a:r>
            <a:r>
              <a:rPr lang="ru-RU" sz="1800" dirty="0"/>
              <a:t>как комментарий и игнорируется </a:t>
            </a:r>
            <a:r>
              <a:rPr lang="ru-RU" sz="1800" dirty="0" err="1"/>
              <a:t>JavaScript</a:t>
            </a:r>
            <a:r>
              <a:rPr lang="ru-RU" sz="1800" dirty="0"/>
              <a:t>. Любой текст между </a:t>
            </a:r>
            <a:r>
              <a:rPr lang="ru-RU" sz="1800" dirty="0" smtClean="0"/>
              <a:t>символами </a:t>
            </a:r>
            <a:r>
              <a:rPr lang="ru-RU" sz="1800" dirty="0"/>
              <a:t>/* и */ также рассматривается как комментарий. Эти комментарии в </a:t>
            </a:r>
            <a:r>
              <a:rPr lang="ru-RU" sz="1800" dirty="0" smtClean="0"/>
              <a:t>стиле </a:t>
            </a:r>
            <a:r>
              <a:rPr lang="ru-RU" sz="1800" dirty="0"/>
              <a:t>C могут состоять из нескольких строк и не могут быть вложенными. </a:t>
            </a:r>
            <a:r>
              <a:rPr lang="ru-RU" sz="1800" dirty="0" smtClean="0"/>
              <a:t>Следующие </a:t>
            </a:r>
            <a:r>
              <a:rPr lang="ru-RU" sz="1800" dirty="0"/>
              <a:t>строки кода представляют собой корректные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-комментарии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Это однострочный комментарий.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/* Это тоже комментарий */ // а это другой комментарий.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* Это еще один комментарий.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* Он располагается в нескольких строках.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564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/>
              <a:t>Литералы</a:t>
            </a:r>
          </a:p>
          <a:p>
            <a:pPr marL="0" indent="0">
              <a:buNone/>
            </a:pPr>
            <a:r>
              <a:rPr lang="ru-RU" sz="1700" dirty="0"/>
              <a:t>Литерал – это значение, указанное непосредственно в тексте программы. </a:t>
            </a:r>
            <a:r>
              <a:rPr lang="ru-RU" sz="1700" dirty="0" smtClean="0"/>
              <a:t>Ниже приведены </a:t>
            </a:r>
            <a:r>
              <a:rPr lang="ru-RU" sz="1700" dirty="0"/>
              <a:t>примеры литералов: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12               // Число двенадцать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1.2              // Число одна целая две десятых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"    // Строка текста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Hi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'             // Другая строка</a:t>
            </a:r>
          </a:p>
          <a:p>
            <a:pPr marL="0" indent="0">
              <a:buNone/>
            </a:pP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            // Логическое значение</a:t>
            </a:r>
          </a:p>
          <a:p>
            <a:pPr marL="0" indent="0">
              <a:buNone/>
            </a:pP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           // Другое логическое значение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gi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  // Регулярное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выражение(для 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поиска по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шаблон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700" dirty="0" err="1"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             // Отсутствие объекта</a:t>
            </a:r>
          </a:p>
          <a:p>
            <a:pPr marL="0" indent="0">
              <a:buNone/>
            </a:pPr>
            <a:r>
              <a:rPr lang="ru-RU" sz="1700" dirty="0"/>
              <a:t>В </a:t>
            </a:r>
            <a:r>
              <a:rPr lang="ru-RU" sz="1700" dirty="0" err="1"/>
              <a:t>ECMAScript</a:t>
            </a:r>
            <a:r>
              <a:rPr lang="ru-RU" sz="1700" dirty="0"/>
              <a:t> v3 также поддерживаются выражения, которые могут </a:t>
            </a:r>
            <a:r>
              <a:rPr lang="ru-RU" sz="1700" dirty="0" smtClean="0"/>
              <a:t>служить в </a:t>
            </a:r>
            <a:r>
              <a:rPr lang="ru-RU" sz="1700" dirty="0"/>
              <a:t>качестве </a:t>
            </a:r>
            <a:r>
              <a:rPr lang="ru-RU" sz="1700" dirty="0" smtClean="0"/>
              <a:t>массивов-литералов </a:t>
            </a:r>
            <a:r>
              <a:rPr lang="ru-RU" sz="1700" dirty="0"/>
              <a:t>и </a:t>
            </a:r>
            <a:r>
              <a:rPr lang="ru-RU" sz="1700" dirty="0" smtClean="0"/>
              <a:t>объектов-литералов</a:t>
            </a:r>
            <a:r>
              <a:rPr lang="ru-RU" sz="1700" dirty="0"/>
              <a:t>. Например: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{ x:1, y:2 }     // Инициализатор объекта</a:t>
            </a:r>
          </a:p>
          <a:p>
            <a:pPr marL="0" indent="0">
              <a:buNone/>
            </a:pPr>
            <a:r>
              <a:rPr lang="ru-RU" sz="1700" dirty="0">
                <a:latin typeface="Courier New" pitchFamily="49" charset="0"/>
                <a:cs typeface="Courier New" pitchFamily="49" charset="0"/>
              </a:rPr>
              <a:t>[1,2,3,4,5]      // Инициализатор массива</a:t>
            </a:r>
          </a:p>
          <a:p>
            <a:pPr marL="0" indent="0">
              <a:buNone/>
            </a:pPr>
            <a:r>
              <a:rPr lang="ru-RU" sz="1700" dirty="0"/>
              <a:t>Литералы – важная часть любого языка программирования, поскольку </a:t>
            </a:r>
            <a:r>
              <a:rPr lang="ru-RU" sz="1700" dirty="0" smtClean="0"/>
              <a:t>написать </a:t>
            </a:r>
            <a:r>
              <a:rPr lang="ru-RU" sz="1700" dirty="0"/>
              <a:t>программу без них невозможно. Различные литералы </a:t>
            </a:r>
            <a:r>
              <a:rPr lang="ru-RU" sz="1700" dirty="0" err="1"/>
              <a:t>JavaScript</a:t>
            </a:r>
            <a:r>
              <a:rPr lang="ru-RU" sz="1700" dirty="0"/>
              <a:t> </a:t>
            </a:r>
            <a:r>
              <a:rPr lang="ru-RU" sz="1700" dirty="0" smtClean="0"/>
              <a:t>будут описаны ниже.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3636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Идентификаторы</a:t>
            </a:r>
          </a:p>
          <a:p>
            <a:pPr marL="0" indent="0">
              <a:buNone/>
            </a:pPr>
            <a:r>
              <a:rPr lang="ru-RU" sz="1800" dirty="0"/>
              <a:t>Идентификатор – это просто имя. В </a:t>
            </a:r>
            <a:r>
              <a:rPr lang="ru-RU" sz="1800" dirty="0" err="1"/>
              <a:t>JavaScript</a:t>
            </a:r>
            <a:r>
              <a:rPr lang="ru-RU" sz="1800" dirty="0"/>
              <a:t> идентификаторы </a:t>
            </a:r>
            <a:r>
              <a:rPr lang="ru-RU" sz="1800" dirty="0" smtClean="0"/>
              <a:t>выступают в </a:t>
            </a:r>
            <a:r>
              <a:rPr lang="ru-RU" sz="1800" dirty="0"/>
              <a:t>качестве названий переменных и функций, а также меток некоторых </a:t>
            </a:r>
            <a:r>
              <a:rPr lang="ru-RU" sz="1800" dirty="0" smtClean="0"/>
              <a:t>циклов. Правила </a:t>
            </a:r>
            <a:r>
              <a:rPr lang="ru-RU" sz="1800" dirty="0"/>
              <a:t>формирования допустимых идентификаторов совпадают с </a:t>
            </a:r>
            <a:r>
              <a:rPr lang="ru-RU" sz="1800" dirty="0" smtClean="0"/>
              <a:t>правилами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/>
              <a:t>и многих других языков программирования. Первым символом должна </a:t>
            </a:r>
            <a:r>
              <a:rPr lang="ru-RU" sz="1800" dirty="0" smtClean="0"/>
              <a:t>быть буква</a:t>
            </a:r>
            <a:r>
              <a:rPr lang="ru-RU" sz="1800" dirty="0"/>
              <a:t>, символ подчеркивания (_) или знак доллара </a:t>
            </a:r>
            <a:r>
              <a:rPr lang="ru-RU" sz="1800" dirty="0" smtClean="0"/>
              <a:t>($). </a:t>
            </a:r>
            <a:r>
              <a:rPr lang="ru-RU" sz="1800" dirty="0"/>
              <a:t>Последующие </a:t>
            </a:r>
            <a:r>
              <a:rPr lang="ru-RU" sz="1800" dirty="0" smtClean="0"/>
              <a:t>символы могут </a:t>
            </a:r>
            <a:r>
              <a:rPr lang="ru-RU" sz="1800" dirty="0"/>
              <a:t>быть любой буквой, цифрой, символом подчеркивания или знаком </a:t>
            </a:r>
            <a:r>
              <a:rPr lang="ru-RU" sz="1800" dirty="0" smtClean="0"/>
              <a:t>доллара</a:t>
            </a:r>
            <a:r>
              <a:rPr lang="ru-RU" sz="1800" dirty="0"/>
              <a:t>. (Цифра не может быть первым символом, т. к. тогда интерпретатору </a:t>
            </a:r>
            <a:r>
              <a:rPr lang="ru-RU" sz="1800" dirty="0" smtClean="0"/>
              <a:t>труднее отличать </a:t>
            </a:r>
            <a:r>
              <a:rPr lang="ru-RU" sz="1800" dirty="0"/>
              <a:t>идентификаторы от чисел.) Примеры допустимых идентификаторов: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i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my_variable_name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v13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dummy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 err="1"/>
              <a:t>ECMAScript</a:t>
            </a:r>
            <a:r>
              <a:rPr lang="ru-RU" sz="1800" dirty="0"/>
              <a:t> v3 идентификаторы могут содержать буквы и цифры из </a:t>
            </a:r>
            <a:r>
              <a:rPr lang="ru-RU" sz="1800" dirty="0" smtClean="0"/>
              <a:t>полного набора </a:t>
            </a:r>
            <a:r>
              <a:rPr lang="ru-RU" sz="1800" dirty="0"/>
              <a:t>символов </a:t>
            </a:r>
            <a:r>
              <a:rPr lang="ru-RU" sz="1800" dirty="0" err="1"/>
              <a:t>Unicode</a:t>
            </a:r>
            <a:r>
              <a:rPr lang="ru-RU" sz="1800" dirty="0"/>
              <a:t>. До этой версии стандарта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-идентификаторы были </a:t>
            </a:r>
            <a:r>
              <a:rPr lang="ru-RU" sz="1800" dirty="0"/>
              <a:t>ограничены набором ASCII.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9872" y="3823880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Знак  $ недопустим в идентификаторах для более ранних версий, чем </a:t>
            </a:r>
            <a:r>
              <a:rPr lang="ru-RU" dirty="0" err="1" smtClean="0">
                <a:latin typeface="+mj-lt"/>
              </a:rPr>
              <a:t>JavaScript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1.1. Этот знак предназначен только для средств г</a:t>
            </a:r>
            <a:r>
              <a:rPr lang="ru-RU" dirty="0" smtClean="0">
                <a:latin typeface="+mj-lt"/>
              </a:rPr>
              <a:t>енерации </a:t>
            </a:r>
            <a:r>
              <a:rPr lang="ru-RU" dirty="0">
                <a:latin typeface="+mj-lt"/>
              </a:rPr>
              <a:t>кода, </a:t>
            </a:r>
            <a:r>
              <a:rPr lang="ru-RU" dirty="0" smtClean="0">
                <a:latin typeface="+mj-lt"/>
              </a:rPr>
              <a:t>поэтому следует </a:t>
            </a:r>
            <a:r>
              <a:rPr lang="ru-RU" dirty="0">
                <a:latin typeface="+mj-lt"/>
              </a:rPr>
              <a:t>избегать его использования в идентификаторах.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9658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err="1"/>
              <a:t>ECMAScript</a:t>
            </a:r>
            <a:r>
              <a:rPr lang="ru-RU" sz="1800" dirty="0"/>
              <a:t> v3 также допускает </a:t>
            </a:r>
            <a:r>
              <a:rPr lang="ru-RU" sz="1800" dirty="0" smtClean="0"/>
              <a:t>наличие в </a:t>
            </a:r>
            <a:r>
              <a:rPr lang="ru-RU" sz="1800" dirty="0"/>
              <a:t>идентификаторах </a:t>
            </a:r>
            <a:r>
              <a:rPr lang="ru-RU" sz="1800" dirty="0" err="1" smtClean="0"/>
              <a:t>escape</a:t>
            </a:r>
            <a:r>
              <a:rPr lang="ru-RU" sz="1800" dirty="0" smtClean="0"/>
              <a:t>-последовательностей </a:t>
            </a:r>
            <a:r>
              <a:rPr lang="ru-RU" sz="1800" dirty="0" err="1"/>
              <a:t>Unicode</a:t>
            </a:r>
            <a:r>
              <a:rPr lang="ru-RU" sz="1800" dirty="0"/>
              <a:t> – символов \u, за </a:t>
            </a:r>
            <a:r>
              <a:rPr lang="ru-RU" sz="1800" dirty="0" smtClean="0"/>
              <a:t>которыми </a:t>
            </a:r>
            <a:r>
              <a:rPr lang="ru-RU" sz="1800" dirty="0"/>
              <a:t>расположены 4 шестнадцатеричные цифры, обозначающие </a:t>
            </a:r>
            <a:r>
              <a:rPr lang="ru-RU" sz="1800" dirty="0" smtClean="0"/>
              <a:t>16-разрядный код </a:t>
            </a:r>
            <a:r>
              <a:rPr lang="ru-RU" sz="1800" dirty="0"/>
              <a:t>символа. Например, идентификатор π можно записать как \u03c0. Этот </a:t>
            </a:r>
            <a:r>
              <a:rPr lang="ru-RU" sz="1800" dirty="0" smtClean="0"/>
              <a:t>синтаксис </a:t>
            </a:r>
            <a:r>
              <a:rPr lang="ru-RU" sz="1800" dirty="0"/>
              <a:t>неудобен, но обеспечивает возможность транслитерации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 </a:t>
            </a:r>
            <a:r>
              <a:rPr lang="ru-RU" sz="1800" dirty="0"/>
              <a:t>с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-символами </a:t>
            </a:r>
            <a:r>
              <a:rPr lang="ru-RU" sz="1800" dirty="0"/>
              <a:t>в форму, допускающую работу с ними в </a:t>
            </a:r>
            <a:r>
              <a:rPr lang="ru-RU" sz="1800" dirty="0" smtClean="0"/>
              <a:t>текстовых редакторах </a:t>
            </a:r>
            <a:r>
              <a:rPr lang="ru-RU" sz="1800" dirty="0"/>
              <a:t>и других средствах, не поддерживающих полный набор </a:t>
            </a:r>
            <a:r>
              <a:rPr lang="ru-RU" sz="1800" dirty="0" err="1"/>
              <a:t>Unicode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Наконец, идентификаторы не могут совпадать ни с одним из ключевых </a:t>
            </a:r>
            <a:r>
              <a:rPr lang="ru-RU" sz="1800" dirty="0" smtClean="0"/>
              <a:t>слов, предназначенных </a:t>
            </a: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для других целей. В следующем разделе </a:t>
            </a:r>
            <a:r>
              <a:rPr lang="ru-RU" sz="1800" dirty="0" smtClean="0"/>
              <a:t>перечислены </a:t>
            </a:r>
            <a:r>
              <a:rPr lang="ru-RU" sz="1800" dirty="0"/>
              <a:t>ключевые слова, зарезервированные для специальных нужд </a:t>
            </a:r>
            <a:r>
              <a:rPr lang="ru-RU" sz="1800" dirty="0" err="1"/>
              <a:t>JavaScript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0420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Зарезервированные слова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имеется несколько зарезервированных слов. Они не могут </a:t>
            </a:r>
            <a:r>
              <a:rPr lang="ru-RU" sz="1800" dirty="0" smtClean="0"/>
              <a:t>быть идентификаторами </a:t>
            </a:r>
            <a:r>
              <a:rPr lang="ru-RU" sz="1800" dirty="0"/>
              <a:t>(именами переменных, функций и меток циклов)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-программах</a:t>
            </a:r>
            <a:r>
              <a:rPr lang="ru-RU" sz="1800" dirty="0"/>
              <a:t>. В </a:t>
            </a:r>
            <a:r>
              <a:rPr lang="ru-RU" sz="1800" dirty="0" smtClean="0"/>
              <a:t>таблице перечислены </a:t>
            </a:r>
            <a:r>
              <a:rPr lang="ru-RU" sz="1800" dirty="0"/>
              <a:t>ключевые слова, </a:t>
            </a:r>
            <a:r>
              <a:rPr lang="ru-RU" sz="1800" dirty="0" smtClean="0"/>
              <a:t>стандартизованные </a:t>
            </a:r>
            <a:r>
              <a:rPr lang="ru-RU" sz="1800" dirty="0"/>
              <a:t>в </a:t>
            </a:r>
            <a:r>
              <a:rPr lang="ru-RU" sz="1800" dirty="0" err="1"/>
              <a:t>ECMAScript</a:t>
            </a:r>
            <a:r>
              <a:rPr lang="ru-RU" sz="1800" dirty="0"/>
              <a:t> v3. Для интерпретатора </a:t>
            </a:r>
            <a:r>
              <a:rPr lang="ru-RU" sz="1800" dirty="0" err="1"/>
              <a:t>JavaScript</a:t>
            </a:r>
            <a:r>
              <a:rPr lang="ru-RU" sz="1800" dirty="0"/>
              <a:t> они </a:t>
            </a:r>
            <a:r>
              <a:rPr lang="ru-RU" sz="1800" dirty="0" smtClean="0"/>
              <a:t>имеют специальное значение</a:t>
            </a:r>
            <a:r>
              <a:rPr lang="ru-RU" sz="1800" dirty="0"/>
              <a:t>, т. к. являются частью синтаксиса языка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smtClean="0"/>
              <a:t>таблице ниже </a:t>
            </a:r>
            <a:r>
              <a:rPr lang="ru-RU" sz="1800" dirty="0"/>
              <a:t>перечислены другие ключевые слова. В настоящее время они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не используются, но зарезервированы </a:t>
            </a:r>
            <a:r>
              <a:rPr lang="ru-RU" sz="1800" dirty="0" err="1"/>
              <a:t>ECMAScript</a:t>
            </a:r>
            <a:r>
              <a:rPr lang="ru-RU" sz="1800" dirty="0"/>
              <a:t> v3 в качестве </a:t>
            </a:r>
            <a:r>
              <a:rPr lang="ru-RU" sz="1800" dirty="0" smtClean="0"/>
              <a:t>возможных </a:t>
            </a:r>
            <a:r>
              <a:rPr lang="ru-RU" sz="1800" dirty="0"/>
              <a:t>будущих расширений языка.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800368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7108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ru-RU" sz="1800" dirty="0" smtClean="0"/>
              <a:t>Помимо </a:t>
            </a:r>
            <a:r>
              <a:rPr lang="ru-RU" sz="1800" dirty="0"/>
              <a:t>нескольких только что перечисленных формально </a:t>
            </a:r>
            <a:r>
              <a:rPr lang="ru-RU" sz="1800" dirty="0" err="1" smtClean="0"/>
              <a:t>зарезервиро</a:t>
            </a:r>
            <a:r>
              <a:rPr lang="ru-RU" sz="1800" dirty="0" smtClean="0"/>
              <a:t>-ванных слов </a:t>
            </a:r>
            <a:r>
              <a:rPr lang="ru-RU" sz="1800" dirty="0"/>
              <a:t>текущие проекты стандарта </a:t>
            </a:r>
            <a:r>
              <a:rPr lang="ru-RU" sz="1800" dirty="0" err="1"/>
              <a:t>ECMAScript</a:t>
            </a:r>
            <a:r>
              <a:rPr lang="ru-RU" sz="1800" dirty="0"/>
              <a:t> v4 рассматривают </a:t>
            </a:r>
            <a:r>
              <a:rPr lang="ru-RU" sz="1800" dirty="0" smtClean="0"/>
              <a:t>применение ключевых </a:t>
            </a:r>
            <a:r>
              <a:rPr lang="ru-RU" sz="1800" dirty="0"/>
              <a:t>слов </a:t>
            </a:r>
            <a:r>
              <a:rPr lang="ru-RU" sz="1800" dirty="0" err="1"/>
              <a:t>as</a:t>
            </a:r>
            <a:r>
              <a:rPr lang="ru-RU" sz="1800" dirty="0"/>
              <a:t>, </a:t>
            </a:r>
            <a:r>
              <a:rPr lang="ru-RU" sz="1800" dirty="0" err="1"/>
              <a:t>is</a:t>
            </a:r>
            <a:r>
              <a:rPr lang="ru-RU" sz="1800" dirty="0"/>
              <a:t>, </a:t>
            </a:r>
            <a:r>
              <a:rPr lang="ru-RU" sz="1800" dirty="0" err="1"/>
              <a:t>namespace</a:t>
            </a:r>
            <a:r>
              <a:rPr lang="ru-RU" sz="1800" dirty="0"/>
              <a:t> и </a:t>
            </a:r>
            <a:r>
              <a:rPr lang="ru-RU" sz="1800" dirty="0" err="1"/>
              <a:t>use</a:t>
            </a:r>
            <a:r>
              <a:rPr lang="ru-RU" sz="1800" dirty="0"/>
              <a:t>. Хотя текущие </a:t>
            </a:r>
            <a:r>
              <a:rPr lang="ru-RU" sz="1800" dirty="0" err="1" smtClean="0"/>
              <a:t>интер-претаторы</a:t>
            </a:r>
            <a:r>
              <a:rPr lang="ru-RU" sz="1800" dirty="0" smtClean="0"/>
              <a:t>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не </a:t>
            </a:r>
            <a:r>
              <a:rPr lang="ru-RU" sz="1800" dirty="0"/>
              <a:t>запрещают использование этих четырех слов в качестве </a:t>
            </a:r>
            <a:r>
              <a:rPr lang="ru-RU" sz="1800" dirty="0" smtClean="0"/>
              <a:t>идентификаторов, однако </a:t>
            </a:r>
            <a:r>
              <a:rPr lang="ru-RU" sz="1800" dirty="0"/>
              <a:t>все равно следует этого избегать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/>
              <a:t>Кроме того, следует избегать использования идентификаторов глобальных </a:t>
            </a:r>
            <a:r>
              <a:rPr lang="ru-RU" sz="1800" dirty="0" smtClean="0"/>
              <a:t>переменных </a:t>
            </a:r>
            <a:r>
              <a:rPr lang="ru-RU" sz="1800" dirty="0"/>
              <a:t>и функций, предопределенных в языке </a:t>
            </a:r>
            <a:r>
              <a:rPr lang="ru-RU" sz="1800" dirty="0" err="1"/>
              <a:t>JavaScript</a:t>
            </a:r>
            <a:r>
              <a:rPr lang="ru-RU" sz="1800" dirty="0"/>
              <a:t>. Если </a:t>
            </a:r>
            <a:r>
              <a:rPr lang="ru-RU" sz="1800" dirty="0" smtClean="0"/>
              <a:t>попытаться создать </a:t>
            </a:r>
            <a:r>
              <a:rPr lang="ru-RU" sz="1800" dirty="0"/>
              <a:t>переменную или функцию с таким идентификатором, то это будет </a:t>
            </a:r>
            <a:r>
              <a:rPr lang="ru-RU" sz="1800" dirty="0" smtClean="0"/>
              <a:t>приводить </a:t>
            </a:r>
            <a:r>
              <a:rPr lang="ru-RU" sz="1800" dirty="0"/>
              <a:t>либо к ошибке (если свойство определено как доступное только для </a:t>
            </a:r>
            <a:r>
              <a:rPr lang="ru-RU" sz="1800" dirty="0" smtClean="0"/>
              <a:t>чтения</a:t>
            </a:r>
            <a:r>
              <a:rPr lang="ru-RU" sz="1800" dirty="0"/>
              <a:t>), либо к переопределению глобальной переменной или функции, чего </a:t>
            </a:r>
            <a:r>
              <a:rPr lang="ru-RU" sz="1800" dirty="0" smtClean="0"/>
              <a:t>точно не </a:t>
            </a:r>
            <a:r>
              <a:rPr lang="ru-RU" sz="1800" dirty="0"/>
              <a:t>стоит делать, если вы не стремитесь к этому преднамеренно.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343689" cy="251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6581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smtClean="0"/>
              <a:t>таблице ниже перечислены </a:t>
            </a:r>
            <a:r>
              <a:rPr lang="ru-RU" sz="1800" dirty="0"/>
              <a:t>имена глобальных переменных и функций, определяемых </a:t>
            </a:r>
            <a:r>
              <a:rPr lang="ru-RU" sz="1800" dirty="0" smtClean="0"/>
              <a:t>стандартом </a:t>
            </a:r>
            <a:r>
              <a:rPr lang="ru-RU" sz="1800" dirty="0" err="1" smtClean="0"/>
              <a:t>ECMAScript</a:t>
            </a:r>
            <a:r>
              <a:rPr lang="ru-RU" sz="1800" dirty="0" smtClean="0"/>
              <a:t> </a:t>
            </a:r>
            <a:r>
              <a:rPr lang="ru-RU" sz="1800" dirty="0"/>
              <a:t>v 3. Конкретные реализации могут содержать свои </a:t>
            </a:r>
            <a:r>
              <a:rPr lang="ru-RU" sz="1800" dirty="0" smtClean="0"/>
              <a:t>предопределенные </a:t>
            </a:r>
            <a:r>
              <a:rPr lang="ru-RU" sz="1800" dirty="0"/>
              <a:t>элементы с глобальной областью видимости, кроме того, каждая </a:t>
            </a:r>
            <a:r>
              <a:rPr lang="ru-RU" sz="1800" dirty="0" smtClean="0"/>
              <a:t>конкретная </a:t>
            </a:r>
            <a:r>
              <a:rPr lang="ru-RU" sz="1800" dirty="0"/>
              <a:t>платформа </a:t>
            </a:r>
            <a:r>
              <a:rPr lang="ru-RU" sz="1800" dirty="0" err="1"/>
              <a:t>JavaScript</a:t>
            </a:r>
            <a:r>
              <a:rPr lang="ru-RU" sz="1800" dirty="0"/>
              <a:t> (клиентская, серверная и прочие) может еще </a:t>
            </a:r>
            <a:r>
              <a:rPr lang="ru-RU" sz="1800" dirty="0" smtClean="0"/>
              <a:t>больше расширять </a:t>
            </a:r>
            <a:r>
              <a:rPr lang="ru-RU" sz="1800" dirty="0"/>
              <a:t>этот список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920880" cy="229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898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Типы данных и значения</a:t>
            </a:r>
          </a:p>
          <a:p>
            <a:pPr marL="0" indent="0">
              <a:buNone/>
            </a:pPr>
            <a:r>
              <a:rPr lang="ru-RU" sz="1800" dirty="0"/>
              <a:t>Компьютерные программы работают, манипулируя значениями (</a:t>
            </a:r>
            <a:r>
              <a:rPr lang="ru-RU" sz="1800" dirty="0" err="1"/>
              <a:t>values</a:t>
            </a:r>
            <a:r>
              <a:rPr lang="ru-RU" sz="1800" dirty="0"/>
              <a:t>), </a:t>
            </a:r>
            <a:r>
              <a:rPr lang="ru-RU" sz="1800" dirty="0" smtClean="0"/>
              <a:t>такими </a:t>
            </a:r>
            <a:r>
              <a:rPr lang="ru-RU" sz="1800" dirty="0"/>
              <a:t>как число 3,14 или текст «</a:t>
            </a:r>
            <a:r>
              <a:rPr lang="ru-RU" sz="1800" dirty="0" err="1"/>
              <a:t>Hello</a:t>
            </a:r>
            <a:r>
              <a:rPr lang="ru-RU" sz="1800" dirty="0"/>
              <a:t> </a:t>
            </a:r>
            <a:r>
              <a:rPr lang="ru-RU" sz="1800" dirty="0" err="1"/>
              <a:t>World</a:t>
            </a:r>
            <a:r>
              <a:rPr lang="ru-RU" sz="1800" dirty="0"/>
              <a:t>». Типы значений, которые могут </a:t>
            </a:r>
            <a:r>
              <a:rPr lang="ru-RU" sz="1800" dirty="0" smtClean="0"/>
              <a:t>быть представлены </a:t>
            </a:r>
            <a:r>
              <a:rPr lang="ru-RU" sz="1800" dirty="0"/>
              <a:t>и обработаны в языке программирования, известны как </a:t>
            </a:r>
            <a:r>
              <a:rPr lang="ru-RU" sz="1800" dirty="0" smtClean="0"/>
              <a:t>типы данных </a:t>
            </a:r>
            <a:r>
              <a:rPr lang="ru-RU" sz="1800" dirty="0"/>
              <a:t>(</a:t>
            </a:r>
            <a:r>
              <a:rPr lang="ru-RU" sz="1800" b="1" dirty="0" err="1"/>
              <a:t>data</a:t>
            </a:r>
            <a:r>
              <a:rPr lang="ru-RU" sz="1800" b="1" dirty="0"/>
              <a:t> </a:t>
            </a:r>
            <a:r>
              <a:rPr lang="ru-RU" sz="1800" b="1" dirty="0" err="1"/>
              <a:t>types</a:t>
            </a:r>
            <a:r>
              <a:rPr lang="ru-RU" sz="1800" dirty="0"/>
              <a:t>), и одной из наиболее фундаментальных характеристик </a:t>
            </a:r>
            <a:r>
              <a:rPr lang="ru-RU" sz="1800" dirty="0" smtClean="0"/>
              <a:t>языка </a:t>
            </a:r>
            <a:r>
              <a:rPr lang="ru-RU" sz="1800" dirty="0"/>
              <a:t>программирования является поддерживаемый им набор типов данных.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позволяет работать с тремя элементарными типами данных: </a:t>
            </a:r>
            <a:r>
              <a:rPr lang="ru-RU" sz="1800" b="1" dirty="0" smtClean="0"/>
              <a:t>числами</a:t>
            </a:r>
            <a:r>
              <a:rPr lang="ru-RU" sz="1800" dirty="0" smtClean="0"/>
              <a:t>, </a:t>
            </a:r>
            <a:r>
              <a:rPr lang="ru-RU" sz="1800" b="1" dirty="0" smtClean="0"/>
              <a:t>строками </a:t>
            </a:r>
            <a:r>
              <a:rPr lang="ru-RU" sz="1800" b="1" dirty="0"/>
              <a:t>текста </a:t>
            </a:r>
            <a:r>
              <a:rPr lang="ru-RU" sz="1800" dirty="0"/>
              <a:t>(или просто </a:t>
            </a:r>
            <a:r>
              <a:rPr lang="ru-RU" sz="1800" b="1" dirty="0"/>
              <a:t>строками</a:t>
            </a:r>
            <a:r>
              <a:rPr lang="ru-RU" sz="1800" dirty="0"/>
              <a:t>) и </a:t>
            </a:r>
            <a:r>
              <a:rPr lang="ru-RU" sz="1800" b="1" dirty="0"/>
              <a:t>значениями логической </a:t>
            </a:r>
            <a:r>
              <a:rPr lang="ru-RU" sz="1800" b="1" dirty="0" smtClean="0"/>
              <a:t>истинности</a:t>
            </a:r>
            <a:r>
              <a:rPr lang="ru-RU" sz="1800" dirty="0" smtClean="0"/>
              <a:t> (или </a:t>
            </a:r>
            <a:r>
              <a:rPr lang="ru-RU" sz="1800" dirty="0"/>
              <a:t>просто </a:t>
            </a:r>
            <a:r>
              <a:rPr lang="ru-RU" sz="1800" b="1" dirty="0"/>
              <a:t>логическими значениями</a:t>
            </a:r>
            <a:r>
              <a:rPr lang="ru-RU" sz="1800" dirty="0"/>
              <a:t>). В </a:t>
            </a:r>
            <a:r>
              <a:rPr lang="ru-RU" sz="1800" dirty="0" err="1"/>
              <a:t>JavaScript</a:t>
            </a:r>
            <a:r>
              <a:rPr lang="ru-RU" sz="1800" dirty="0"/>
              <a:t> также определяются </a:t>
            </a:r>
            <a:r>
              <a:rPr lang="ru-RU" sz="1800" dirty="0" smtClean="0"/>
              <a:t>два тривиальных </a:t>
            </a:r>
            <a:r>
              <a:rPr lang="ru-RU" sz="1800" dirty="0"/>
              <a:t>типа данных, </a:t>
            </a:r>
            <a:r>
              <a:rPr lang="ru-RU" sz="1800" b="1" dirty="0" err="1"/>
              <a:t>null</a:t>
            </a:r>
            <a:r>
              <a:rPr lang="ru-RU" sz="1800" dirty="0"/>
              <a:t> и </a:t>
            </a:r>
            <a:r>
              <a:rPr lang="ru-RU" sz="1800" b="1" dirty="0" err="1"/>
              <a:t>undefined</a:t>
            </a:r>
            <a:r>
              <a:rPr lang="ru-RU" sz="1800" dirty="0"/>
              <a:t>, каждый из которых </a:t>
            </a:r>
            <a:r>
              <a:rPr lang="ru-RU" sz="1800" dirty="0" smtClean="0"/>
              <a:t>определяет только </a:t>
            </a:r>
            <a:r>
              <a:rPr lang="ru-RU" sz="1800" dirty="0"/>
              <a:t>одно значение.</a:t>
            </a:r>
          </a:p>
          <a:p>
            <a:pPr marL="0" indent="0">
              <a:buNone/>
            </a:pPr>
            <a:r>
              <a:rPr lang="ru-RU" sz="1800" dirty="0"/>
              <a:t>В дополнение к этим элементарным типам данных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smtClean="0"/>
              <a:t>поддержи-</a:t>
            </a:r>
            <a:r>
              <a:rPr lang="ru-RU" sz="1800" dirty="0" err="1" smtClean="0"/>
              <a:t>вает</a:t>
            </a:r>
            <a:r>
              <a:rPr lang="ru-RU" sz="1800" dirty="0" smtClean="0"/>
              <a:t> составной </a:t>
            </a:r>
            <a:r>
              <a:rPr lang="ru-RU" sz="1800" dirty="0"/>
              <a:t>тип данных, известный как </a:t>
            </a:r>
            <a:r>
              <a:rPr lang="ru-RU" sz="1800" b="1" dirty="0"/>
              <a:t>объект</a:t>
            </a:r>
            <a:r>
              <a:rPr lang="ru-RU" sz="1800" dirty="0"/>
              <a:t> (</a:t>
            </a:r>
            <a:r>
              <a:rPr lang="ru-RU" sz="1800" dirty="0" err="1"/>
              <a:t>object</a:t>
            </a:r>
            <a:r>
              <a:rPr lang="ru-RU" sz="1800" dirty="0"/>
              <a:t>). Объект (т. е. член </a:t>
            </a:r>
            <a:r>
              <a:rPr lang="ru-RU" sz="1800" dirty="0" smtClean="0"/>
              <a:t>объектного </a:t>
            </a:r>
            <a:r>
              <a:rPr lang="ru-RU" sz="1800" dirty="0"/>
              <a:t>типа данных) представляет собой коллекцию значений (либо </a:t>
            </a:r>
            <a:r>
              <a:rPr lang="ru-RU" sz="1800" dirty="0" smtClean="0"/>
              <a:t>элементарных, таких </a:t>
            </a:r>
            <a:r>
              <a:rPr lang="ru-RU" sz="1800" dirty="0"/>
              <a:t>как числа и строки, либо сложных, например других объектов). </a:t>
            </a:r>
            <a:r>
              <a:rPr lang="ru-RU" sz="1800" dirty="0" smtClean="0"/>
              <a:t>Объекты в </a:t>
            </a:r>
            <a:r>
              <a:rPr lang="ru-RU" sz="1800" dirty="0" err="1"/>
              <a:t>JavaScript</a:t>
            </a:r>
            <a:r>
              <a:rPr lang="ru-RU" sz="1800" dirty="0"/>
              <a:t> имеют двойственную природу: объект может быть представлен </a:t>
            </a:r>
            <a:r>
              <a:rPr lang="ru-RU" sz="1800" dirty="0" smtClean="0"/>
              <a:t>как </a:t>
            </a:r>
            <a:r>
              <a:rPr lang="ru-RU" sz="1800" dirty="0" smtClean="0"/>
              <a:t>неупорядоченная </a:t>
            </a:r>
            <a:r>
              <a:rPr lang="ru-RU" sz="1800" dirty="0"/>
              <a:t>коллекция </a:t>
            </a:r>
            <a:r>
              <a:rPr lang="ru-RU" sz="1800" dirty="0" err="1" smtClean="0"/>
              <a:t>имено</a:t>
            </a:r>
            <a:r>
              <a:rPr lang="ru-RU" sz="1800" dirty="0" smtClean="0"/>
              <a:t>-ванных </a:t>
            </a:r>
            <a:r>
              <a:rPr lang="ru-RU" sz="1800" dirty="0"/>
              <a:t>значений или как </a:t>
            </a:r>
            <a:r>
              <a:rPr lang="ru-RU" sz="1800" dirty="0" smtClean="0"/>
              <a:t>упорядоченная коллекция </a:t>
            </a:r>
            <a:r>
              <a:rPr lang="ru-RU" sz="1800" dirty="0"/>
              <a:t>пронумерованных значений. В последнем случае объект </a:t>
            </a:r>
            <a:r>
              <a:rPr lang="ru-RU" sz="1800" dirty="0" smtClean="0"/>
              <a:t>называется массивом </a:t>
            </a:r>
            <a:r>
              <a:rPr lang="ru-RU" sz="1800" dirty="0"/>
              <a:t>(</a:t>
            </a:r>
            <a:r>
              <a:rPr lang="ru-RU" sz="1800" dirty="0" err="1"/>
              <a:t>array</a:t>
            </a:r>
            <a:r>
              <a:rPr lang="ru-RU" sz="1800" dirty="0"/>
              <a:t>).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6322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Что такое </a:t>
            </a:r>
            <a:r>
              <a:rPr lang="ru-RU" sz="1800" b="1" dirty="0" err="1"/>
              <a:t>JavaScript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Вокруг </a:t>
            </a:r>
            <a:r>
              <a:rPr lang="ru-RU" sz="1800" dirty="0" err="1"/>
              <a:t>JavaScript</a:t>
            </a:r>
            <a:r>
              <a:rPr lang="ru-RU" sz="1800" dirty="0"/>
              <a:t> довольно много дезинформации и путаницы. Прежде чем </a:t>
            </a:r>
            <a:r>
              <a:rPr lang="ru-RU" sz="1800" dirty="0" smtClean="0"/>
              <a:t>двигаться </a:t>
            </a:r>
            <a:r>
              <a:rPr lang="ru-RU" sz="1800" dirty="0"/>
              <a:t>дальше в изучении </a:t>
            </a:r>
            <a:r>
              <a:rPr lang="ru-RU" sz="1800" dirty="0" err="1"/>
              <a:t>JavaScript</a:t>
            </a:r>
            <a:r>
              <a:rPr lang="ru-RU" sz="1800" dirty="0"/>
              <a:t>, важно развенчать некоторые </a:t>
            </a:r>
            <a:r>
              <a:rPr lang="ru-RU" sz="1800" dirty="0" smtClean="0"/>
              <a:t>распространенные </a:t>
            </a:r>
            <a:r>
              <a:rPr lang="ru-RU" sz="1800" dirty="0"/>
              <a:t>мифы, связанные с этим языком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b="1" dirty="0" err="1" smtClean="0"/>
              <a:t>JavaScript</a:t>
            </a:r>
            <a:r>
              <a:rPr lang="ru-RU" sz="1800" b="1" dirty="0" smtClean="0"/>
              <a:t> </a:t>
            </a:r>
            <a:r>
              <a:rPr lang="ru-RU" sz="1800" b="1" dirty="0"/>
              <a:t>– это не </a:t>
            </a:r>
            <a:r>
              <a:rPr lang="ru-RU" sz="1800" b="1" dirty="0" err="1"/>
              <a:t>Java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Одно из наиболее распространенных заблуждений о </a:t>
            </a:r>
            <a:r>
              <a:rPr lang="ru-RU" sz="1800" dirty="0" err="1"/>
              <a:t>JavaScript</a:t>
            </a:r>
            <a:r>
              <a:rPr lang="ru-RU" sz="1800" dirty="0"/>
              <a:t> состоит в том, </a:t>
            </a:r>
            <a:r>
              <a:rPr lang="ru-RU" sz="1800" dirty="0" smtClean="0"/>
              <a:t>что</a:t>
            </a:r>
            <a:r>
              <a:rPr lang="en-US" sz="1800" dirty="0" smtClean="0"/>
              <a:t> </a:t>
            </a:r>
            <a:r>
              <a:rPr lang="ru-RU" sz="1800" dirty="0" smtClean="0"/>
              <a:t>этот </a:t>
            </a:r>
            <a:r>
              <a:rPr lang="ru-RU" sz="1800" dirty="0"/>
              <a:t>язык представляет собой упрощенную версию </a:t>
            </a:r>
            <a:r>
              <a:rPr lang="ru-RU" sz="1800" dirty="0" err="1"/>
              <a:t>Java</a:t>
            </a:r>
            <a:r>
              <a:rPr lang="ru-RU" sz="1800" dirty="0"/>
              <a:t>, языка </a:t>
            </a:r>
            <a:r>
              <a:rPr lang="ru-RU" sz="1800" dirty="0" smtClean="0"/>
              <a:t>программирования</a:t>
            </a:r>
            <a:r>
              <a:rPr lang="ru-RU" sz="1800" dirty="0"/>
              <a:t>, разработанного в компании </a:t>
            </a:r>
            <a:r>
              <a:rPr lang="ru-RU" sz="1800" dirty="0" err="1"/>
              <a:t>Sun</a:t>
            </a:r>
            <a:r>
              <a:rPr lang="ru-RU" sz="1800" dirty="0"/>
              <a:t> </a:t>
            </a:r>
            <a:r>
              <a:rPr lang="ru-RU" sz="1800" dirty="0" err="1"/>
              <a:t>Microsystems</a:t>
            </a:r>
            <a:r>
              <a:rPr lang="ru-RU" sz="1800" dirty="0"/>
              <a:t>. Кроме некоторой </a:t>
            </a:r>
            <a:r>
              <a:rPr lang="ru-RU" sz="1800" dirty="0" smtClean="0"/>
              <a:t>синтаксической </a:t>
            </a:r>
            <a:r>
              <a:rPr lang="ru-RU" sz="1800" dirty="0"/>
              <a:t>схожести и способности предоставлять исполняемое содержимое для </a:t>
            </a:r>
            <a:r>
              <a:rPr lang="ru-RU" sz="1800" dirty="0" smtClean="0"/>
              <a:t>веб</a:t>
            </a:r>
            <a:r>
              <a:rPr lang="en-US" sz="1800" dirty="0" smtClean="0"/>
              <a:t>-</a:t>
            </a:r>
            <a:r>
              <a:rPr lang="ru-RU" sz="1800" dirty="0" err="1" smtClean="0"/>
              <a:t>броузеров</a:t>
            </a:r>
            <a:r>
              <a:rPr lang="ru-RU" sz="1800" dirty="0"/>
              <a:t>, эти два языка между собой ничто не связывает. Схожесть имен – </a:t>
            </a:r>
            <a:r>
              <a:rPr lang="ru-RU" sz="1800" dirty="0" smtClean="0"/>
              <a:t>не</a:t>
            </a:r>
            <a:r>
              <a:rPr lang="en-US" sz="1800" dirty="0" smtClean="0"/>
              <a:t> </a:t>
            </a:r>
            <a:r>
              <a:rPr lang="ru-RU" sz="1800" dirty="0" smtClean="0"/>
              <a:t>более </a:t>
            </a:r>
            <a:r>
              <a:rPr lang="ru-RU" sz="1800" dirty="0"/>
              <a:t>чем уловка </a:t>
            </a:r>
            <a:r>
              <a:rPr lang="ru-RU" sz="1800" dirty="0" smtClean="0"/>
              <a:t>маркетологов </a:t>
            </a:r>
            <a:r>
              <a:rPr lang="ru-RU" sz="1800" dirty="0"/>
              <a:t>(первоначальное название языка – </a:t>
            </a:r>
            <a:r>
              <a:rPr lang="ru-RU" sz="1800" dirty="0" err="1"/>
              <a:t>LiveScript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было </a:t>
            </a:r>
            <a:r>
              <a:rPr lang="ru-RU" sz="1800" dirty="0"/>
              <a:t>изменено на </a:t>
            </a:r>
            <a:r>
              <a:rPr lang="ru-RU" sz="1800" dirty="0" err="1"/>
              <a:t>JavaScript</a:t>
            </a:r>
            <a:r>
              <a:rPr lang="ru-RU" sz="1800" dirty="0"/>
              <a:t> в последнюю минуту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b="1" dirty="0" err="1"/>
              <a:t>JavaScript</a:t>
            </a:r>
            <a:r>
              <a:rPr lang="ru-RU" sz="1800" b="1" dirty="0"/>
              <a:t> не простой язык</a:t>
            </a:r>
          </a:p>
          <a:p>
            <a:pPr marL="0" indent="0">
              <a:buNone/>
            </a:pPr>
            <a:r>
              <a:rPr lang="ru-RU" sz="1800" dirty="0"/>
              <a:t>Поскольку </a:t>
            </a:r>
            <a:r>
              <a:rPr lang="ru-RU" sz="1800" dirty="0" err="1"/>
              <a:t>JavaScript</a:t>
            </a:r>
            <a:r>
              <a:rPr lang="ru-RU" sz="1800" dirty="0"/>
              <a:t> является интерпретируемым языком, очень часто он </a:t>
            </a:r>
            <a:r>
              <a:rPr lang="ru-RU" sz="1800" dirty="0" smtClean="0"/>
              <a:t>позиционируется </a:t>
            </a:r>
            <a:r>
              <a:rPr lang="ru-RU" sz="1800" dirty="0"/>
              <a:t>как язык сценариев, а не как язык программирования, при </a:t>
            </a:r>
            <a:r>
              <a:rPr lang="ru-RU" sz="1800" dirty="0" smtClean="0"/>
              <a:t>этом</a:t>
            </a:r>
            <a:r>
              <a:rPr lang="en-US" sz="1800" dirty="0" smtClean="0"/>
              <a:t> </a:t>
            </a:r>
            <a:r>
              <a:rPr lang="ru-RU" sz="1800" dirty="0" smtClean="0"/>
              <a:t>подразумевается</a:t>
            </a:r>
            <a:r>
              <a:rPr lang="ru-RU" sz="1800" dirty="0"/>
              <a:t>, что языки сценариев проще и в большей степени </a:t>
            </a:r>
            <a:r>
              <a:rPr lang="ru-RU" sz="1800" dirty="0" smtClean="0"/>
              <a:t>ориентированы </a:t>
            </a:r>
            <a:r>
              <a:rPr lang="ru-RU" sz="1800" dirty="0"/>
              <a:t>не на программистов, а на обычных пользователей. В самом деле, при </a:t>
            </a:r>
            <a:r>
              <a:rPr lang="ru-RU" sz="1800" dirty="0" smtClean="0"/>
              <a:t>отсутствии </a:t>
            </a:r>
            <a:r>
              <a:rPr lang="ru-RU" sz="1800" dirty="0"/>
              <a:t>контроля типов </a:t>
            </a:r>
            <a:r>
              <a:rPr lang="ru-RU" sz="1800" dirty="0" err="1"/>
              <a:t>JavaScript</a:t>
            </a:r>
            <a:r>
              <a:rPr lang="ru-RU" sz="1800" dirty="0"/>
              <a:t> прощает многие ошибки, которые допускают </a:t>
            </a:r>
            <a:r>
              <a:rPr lang="ru-RU" sz="1800" dirty="0" smtClean="0"/>
              <a:t>неопытные </a:t>
            </a:r>
            <a:r>
              <a:rPr lang="ru-RU" sz="1800" dirty="0"/>
              <a:t>программисты.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9199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Хотя в </a:t>
            </a:r>
            <a:r>
              <a:rPr lang="ru-RU" sz="1800" dirty="0" err="1"/>
              <a:t>JavaScript</a:t>
            </a:r>
            <a:r>
              <a:rPr lang="ru-RU" sz="1800" dirty="0"/>
              <a:t> объекты и массивы в основе являются </a:t>
            </a:r>
            <a:r>
              <a:rPr lang="ru-RU" sz="1800" dirty="0" smtClean="0"/>
              <a:t>одним </a:t>
            </a:r>
            <a:r>
              <a:rPr lang="ru-RU" sz="1800" dirty="0"/>
              <a:t>типом данных, они ведут себя совершенно </a:t>
            </a:r>
            <a:r>
              <a:rPr lang="ru-RU" sz="1800" dirty="0" smtClean="0"/>
              <a:t>по-разному.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определен еще один специальный тип объекта, известный как </a:t>
            </a:r>
            <a:r>
              <a:rPr lang="ru-RU" sz="1800" dirty="0" smtClean="0"/>
              <a:t>функция </a:t>
            </a:r>
            <a:r>
              <a:rPr lang="ru-RU" sz="1800" dirty="0"/>
              <a:t>(</a:t>
            </a:r>
            <a:r>
              <a:rPr lang="ru-RU" sz="1800" dirty="0" err="1"/>
              <a:t>function</a:t>
            </a:r>
            <a:r>
              <a:rPr lang="ru-RU" sz="1800" dirty="0"/>
              <a:t>). Функция – это объект, с которым связан исполняемый код. </a:t>
            </a:r>
            <a:r>
              <a:rPr lang="ru-RU" sz="1800" dirty="0" smtClean="0"/>
              <a:t>Функция </a:t>
            </a:r>
            <a:r>
              <a:rPr lang="ru-RU" sz="1800" dirty="0"/>
              <a:t>может вызываться (</a:t>
            </a:r>
            <a:r>
              <a:rPr lang="ru-RU" sz="1800" dirty="0" err="1"/>
              <a:t>invoked</a:t>
            </a:r>
            <a:r>
              <a:rPr lang="ru-RU" sz="1800" dirty="0"/>
              <a:t>) для выполнения определенной операции. </a:t>
            </a:r>
            <a:r>
              <a:rPr lang="ru-RU" sz="1800" dirty="0" smtClean="0"/>
              <a:t>Подобно </a:t>
            </a:r>
            <a:r>
              <a:rPr lang="ru-RU" sz="1800" dirty="0"/>
              <a:t>массивам, функции ведут себя не так, как другие виды объектов, и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определен специальный синтаксис для работы с ними. Поэтому мы </a:t>
            </a:r>
            <a:r>
              <a:rPr lang="ru-RU" sz="1800" dirty="0" smtClean="0"/>
              <a:t>будем рассматривать </a:t>
            </a:r>
            <a:r>
              <a:rPr lang="ru-RU" sz="1800" dirty="0"/>
              <a:t>функции независимо от объектов и массивов.</a:t>
            </a:r>
          </a:p>
          <a:p>
            <a:pPr marL="0" indent="0">
              <a:buNone/>
            </a:pPr>
            <a:r>
              <a:rPr lang="ru-RU" sz="1800" dirty="0"/>
              <a:t>Помимо функций и массивов в базовом языке </a:t>
            </a:r>
            <a:r>
              <a:rPr lang="ru-RU" sz="1800" dirty="0" err="1"/>
              <a:t>JavaScript</a:t>
            </a:r>
            <a:r>
              <a:rPr lang="ru-RU" sz="1800" dirty="0"/>
              <a:t> определено еще </a:t>
            </a:r>
            <a:r>
              <a:rPr lang="ru-RU" sz="1800" dirty="0" smtClean="0"/>
              <a:t>несколько </a:t>
            </a:r>
            <a:r>
              <a:rPr lang="ru-RU" sz="1800" dirty="0"/>
              <a:t>специальных видов объектов. Эти объекты представляют собой не </a:t>
            </a:r>
            <a:r>
              <a:rPr lang="ru-RU" sz="1800" dirty="0" smtClean="0"/>
              <a:t>новые типы </a:t>
            </a:r>
            <a:r>
              <a:rPr lang="ru-RU" sz="1800" dirty="0"/>
              <a:t>данных, а лишь новые классы (</a:t>
            </a:r>
            <a:r>
              <a:rPr lang="ru-RU" sz="1800" dirty="0" err="1"/>
              <a:t>classes</a:t>
            </a:r>
            <a:r>
              <a:rPr lang="ru-RU" sz="1800" dirty="0"/>
              <a:t>) объектов. Класс </a:t>
            </a:r>
            <a:r>
              <a:rPr lang="ru-RU" sz="1800" dirty="0" err="1"/>
              <a:t>Date</a:t>
            </a:r>
            <a:r>
              <a:rPr lang="ru-RU" sz="1800" dirty="0"/>
              <a:t> определяет </a:t>
            </a:r>
            <a:r>
              <a:rPr lang="ru-RU" sz="1800" dirty="0" smtClean="0"/>
              <a:t>объекты</a:t>
            </a:r>
            <a:r>
              <a:rPr lang="ru-RU" sz="1800" dirty="0"/>
              <a:t>, представляющие даты, класс </a:t>
            </a:r>
            <a:r>
              <a:rPr lang="ru-RU" sz="1800" dirty="0" err="1"/>
              <a:t>RegExp</a:t>
            </a:r>
            <a:r>
              <a:rPr lang="ru-RU" sz="1800" dirty="0"/>
              <a:t> – объекты, представляющие </a:t>
            </a:r>
            <a:r>
              <a:rPr lang="ru-RU" sz="1800" dirty="0" smtClean="0"/>
              <a:t>регулярные </a:t>
            </a:r>
            <a:r>
              <a:rPr lang="ru-RU" sz="1800" dirty="0"/>
              <a:t>выражения (мощное средство поиска по </a:t>
            </a:r>
            <a:r>
              <a:rPr lang="ru-RU" sz="1800" dirty="0" smtClean="0"/>
              <a:t>шаблону), и класс </a:t>
            </a:r>
            <a:r>
              <a:rPr lang="ru-RU" sz="1800" dirty="0" err="1"/>
              <a:t>Error</a:t>
            </a:r>
            <a:r>
              <a:rPr lang="ru-RU" sz="1800" dirty="0"/>
              <a:t> – объекты, представляющие синтаксические ошибки и </a:t>
            </a:r>
            <a:r>
              <a:rPr lang="ru-RU" sz="1800" dirty="0" smtClean="0"/>
              <a:t>ошибки времени </a:t>
            </a:r>
            <a:r>
              <a:rPr lang="ru-RU" sz="1800" dirty="0"/>
              <a:t>выполнения, которые могут возникать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-программе.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8952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Числа</a:t>
            </a:r>
          </a:p>
          <a:p>
            <a:pPr marL="0" indent="0">
              <a:buNone/>
            </a:pPr>
            <a:r>
              <a:rPr lang="ru-RU" sz="1800" dirty="0"/>
              <a:t>Числа – это основной тип данных, не требующий особых пояснений.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отличается </a:t>
            </a:r>
            <a:r>
              <a:rPr lang="ru-RU" sz="1800" dirty="0"/>
              <a:t>от таких языков программирования, как C и </a:t>
            </a:r>
            <a:r>
              <a:rPr lang="ru-RU" sz="1800" dirty="0" err="1"/>
              <a:t>Java</a:t>
            </a:r>
            <a:r>
              <a:rPr lang="ru-RU" sz="1800" dirty="0"/>
              <a:t>, тем, что не </a:t>
            </a:r>
            <a:r>
              <a:rPr lang="ru-RU" sz="1800" dirty="0" smtClean="0"/>
              <a:t>делает различия </a:t>
            </a:r>
            <a:r>
              <a:rPr lang="ru-RU" sz="1800" dirty="0"/>
              <a:t>между целыми и вещественными значениями. Все числа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представляются 64-разрядными </a:t>
            </a:r>
            <a:r>
              <a:rPr lang="ru-RU" sz="1800" dirty="0"/>
              <a:t>вещественными значениями (с плавающей </a:t>
            </a:r>
            <a:r>
              <a:rPr lang="ru-RU" sz="1800" dirty="0" smtClean="0"/>
              <a:t>точкой</a:t>
            </a:r>
            <a:r>
              <a:rPr lang="ru-RU" sz="1800" dirty="0"/>
              <a:t>), формат которых определяется стандартом IEEE 754</a:t>
            </a:r>
            <a:r>
              <a:rPr lang="ru-RU" sz="1800" dirty="0" smtClean="0"/>
              <a:t>. </a:t>
            </a:r>
            <a:r>
              <a:rPr lang="ru-RU" sz="1800" dirty="0"/>
              <a:t>Этот формат </a:t>
            </a:r>
            <a:r>
              <a:rPr lang="ru-RU" sz="1800" dirty="0" smtClean="0"/>
              <a:t>способен </a:t>
            </a:r>
            <a:r>
              <a:rPr lang="ru-RU" sz="1800" dirty="0"/>
              <a:t>представлять числа от ±1,7976931348623157 </a:t>
            </a:r>
            <a:r>
              <a:rPr lang="ru-RU" sz="1800" dirty="0" smtClean="0"/>
              <a:t>* 10</a:t>
            </a:r>
            <a:r>
              <a:rPr lang="ru-RU" sz="1800" baseline="30000" dirty="0" smtClean="0"/>
              <a:t>308</a:t>
            </a:r>
            <a:r>
              <a:rPr lang="ru-RU" sz="1800" dirty="0" smtClean="0"/>
              <a:t> </a:t>
            </a:r>
            <a:r>
              <a:rPr lang="ru-RU" sz="1800" dirty="0"/>
              <a:t>до ±5 </a:t>
            </a:r>
            <a:r>
              <a:rPr lang="ru-RU" sz="1800" dirty="0" smtClean="0"/>
              <a:t>* 10</a:t>
            </a:r>
            <a:r>
              <a:rPr lang="ru-RU" sz="1800" baseline="30000" dirty="0" smtClean="0"/>
              <a:t>-324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Число, находящееся непосредственно в коде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-программы</a:t>
            </a:r>
            <a:r>
              <a:rPr lang="ru-RU" sz="1800" dirty="0"/>
              <a:t>, </a:t>
            </a:r>
            <a:r>
              <a:rPr lang="ru-RU" sz="1800" dirty="0" smtClean="0"/>
              <a:t>называется числовым </a:t>
            </a:r>
            <a:r>
              <a:rPr lang="ru-RU" sz="1800" dirty="0"/>
              <a:t>литералом. </a:t>
            </a:r>
            <a:r>
              <a:rPr lang="ru-RU" sz="1800" dirty="0" err="1"/>
              <a:t>JavaScript</a:t>
            </a:r>
            <a:r>
              <a:rPr lang="ru-RU" sz="1800" dirty="0"/>
              <a:t> поддерживает числовые литералы </a:t>
            </a:r>
            <a:r>
              <a:rPr lang="ru-RU" sz="1800" dirty="0" smtClean="0"/>
              <a:t>нескольких форматов</a:t>
            </a:r>
            <a:r>
              <a:rPr lang="ru-RU" sz="1800" dirty="0"/>
              <a:t>, описанных в последующих разделах. Обратите внимание: любому </a:t>
            </a:r>
            <a:r>
              <a:rPr lang="ru-RU" sz="1800" dirty="0" smtClean="0"/>
              <a:t>числовому </a:t>
            </a:r>
            <a:r>
              <a:rPr lang="ru-RU" sz="1800" dirty="0"/>
              <a:t>литералу может предшествовать знак «минус» </a:t>
            </a:r>
            <a:r>
              <a:rPr lang="ru-RU" sz="1800" dirty="0" smtClean="0"/>
              <a:t>(-), </a:t>
            </a:r>
            <a:r>
              <a:rPr lang="ru-RU" sz="1800" dirty="0"/>
              <a:t>делающий числа </a:t>
            </a:r>
            <a:r>
              <a:rPr lang="ru-RU" sz="1800" dirty="0" smtClean="0"/>
              <a:t>отрицательными</a:t>
            </a:r>
            <a:r>
              <a:rPr lang="ru-RU" sz="1800" dirty="0"/>
              <a:t>. Однако фактически минус представляет собой унарный </a:t>
            </a:r>
            <a:r>
              <a:rPr lang="ru-RU" sz="1800" dirty="0" smtClean="0"/>
              <a:t>оператор </a:t>
            </a:r>
            <a:r>
              <a:rPr lang="ru-RU" sz="1800" dirty="0"/>
              <a:t>смены </a:t>
            </a:r>
            <a:r>
              <a:rPr lang="ru-RU" sz="1800" dirty="0" smtClean="0"/>
              <a:t>знака, </a:t>
            </a:r>
            <a:r>
              <a:rPr lang="ru-RU" sz="1800" dirty="0"/>
              <a:t>не являющийся частью синтаксиса числовых </a:t>
            </a:r>
            <a:r>
              <a:rPr lang="ru-RU" sz="1800" dirty="0" smtClean="0"/>
              <a:t>литералов</a:t>
            </a:r>
            <a:r>
              <a:rPr lang="ru-RU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227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Целые литералы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целые десятичные числа записываются как </a:t>
            </a:r>
            <a:r>
              <a:rPr lang="ru-RU" sz="1800" dirty="0" smtClean="0"/>
              <a:t>последователь-</a:t>
            </a:r>
            <a:r>
              <a:rPr lang="ru-RU" sz="1800" dirty="0" err="1" smtClean="0"/>
              <a:t>ность</a:t>
            </a:r>
            <a:r>
              <a:rPr lang="ru-RU" sz="1800" dirty="0" smtClean="0"/>
              <a:t> цифр</a:t>
            </a:r>
            <a:r>
              <a:rPr lang="ru-RU" sz="1800" dirty="0"/>
              <a:t>. Например: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10000000</a:t>
            </a:r>
          </a:p>
          <a:p>
            <a:pPr marL="0" indent="0">
              <a:buNone/>
            </a:pPr>
            <a:r>
              <a:rPr lang="ru-RU" sz="1800" dirty="0"/>
              <a:t>Числовой формат </a:t>
            </a:r>
            <a:r>
              <a:rPr lang="ru-RU" sz="1800" dirty="0" err="1"/>
              <a:t>JavaScript</a:t>
            </a:r>
            <a:r>
              <a:rPr lang="ru-RU" sz="1800" dirty="0"/>
              <a:t> позволяет точно представлять все целые числа в </a:t>
            </a:r>
            <a:r>
              <a:rPr lang="ru-RU" sz="1800" dirty="0" smtClean="0"/>
              <a:t>диапазоне </a:t>
            </a:r>
            <a:r>
              <a:rPr lang="ru-RU" sz="1800" dirty="0"/>
              <a:t>от –9007199254740992 (–2</a:t>
            </a:r>
            <a:r>
              <a:rPr lang="ru-RU" sz="1800" baseline="30000" dirty="0"/>
              <a:t>53</a:t>
            </a:r>
            <a:r>
              <a:rPr lang="ru-RU" sz="1800" dirty="0"/>
              <a:t>) до 9007199254740992 (2</a:t>
            </a:r>
            <a:r>
              <a:rPr lang="ru-RU" sz="1800" baseline="30000" dirty="0"/>
              <a:t>53</a:t>
            </a:r>
            <a:r>
              <a:rPr lang="ru-RU" sz="1800" dirty="0"/>
              <a:t>) </a:t>
            </a:r>
            <a:r>
              <a:rPr lang="ru-RU" sz="1800" dirty="0" smtClean="0"/>
              <a:t>включительно. Для </a:t>
            </a:r>
            <a:r>
              <a:rPr lang="ru-RU" sz="1800" dirty="0"/>
              <a:t>целых значений вне этого диапазона может теряться точность в младших </a:t>
            </a:r>
            <a:r>
              <a:rPr lang="ru-RU" sz="1800" dirty="0" smtClean="0"/>
              <a:t>разрядах</a:t>
            </a:r>
            <a:r>
              <a:rPr lang="ru-RU" sz="1800" dirty="0"/>
              <a:t>. Следует отметить, что некоторые целые операции в </a:t>
            </a:r>
            <a:r>
              <a:rPr lang="ru-RU" sz="1800" dirty="0" err="1"/>
              <a:t>JavaScript</a:t>
            </a:r>
            <a:r>
              <a:rPr lang="ru-RU" sz="1800" dirty="0"/>
              <a:t> (в </a:t>
            </a:r>
            <a:r>
              <a:rPr lang="ru-RU" sz="1800" dirty="0" smtClean="0"/>
              <a:t>особенности </a:t>
            </a:r>
            <a:r>
              <a:rPr lang="ru-RU" sz="1800" dirty="0"/>
              <a:t>битовые </a:t>
            </a:r>
            <a:r>
              <a:rPr lang="ru-RU" sz="1800" dirty="0" smtClean="0"/>
              <a:t>операторы) </a:t>
            </a:r>
            <a:r>
              <a:rPr lang="ru-RU" sz="1800" dirty="0"/>
              <a:t>выполняются с </a:t>
            </a:r>
            <a:r>
              <a:rPr lang="ru-RU" sz="1800" dirty="0" smtClean="0"/>
              <a:t>32-разрядными целыми</a:t>
            </a:r>
            <a:r>
              <a:rPr lang="ru-RU" sz="1800" dirty="0"/>
              <a:t>, принимающими значения от –2147483648 (–2</a:t>
            </a:r>
            <a:r>
              <a:rPr lang="ru-RU" sz="1800" baseline="30000" dirty="0"/>
              <a:t>31</a:t>
            </a:r>
            <a:r>
              <a:rPr lang="ru-RU" sz="1800" dirty="0"/>
              <a:t>) до 2147483647 (2</a:t>
            </a:r>
            <a:r>
              <a:rPr lang="ru-RU" sz="1800" baseline="30000" dirty="0"/>
              <a:t>31</a:t>
            </a:r>
            <a:r>
              <a:rPr lang="ru-RU" sz="1800" dirty="0"/>
              <a:t>–1). </a:t>
            </a:r>
            <a:endParaRPr lang="ru-RU" sz="18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7174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Шестнадцатеричные и восьмеричные литералы</a:t>
            </a:r>
          </a:p>
          <a:p>
            <a:pPr marL="0" indent="0">
              <a:buNone/>
            </a:pPr>
            <a:r>
              <a:rPr lang="ru-RU" sz="1800" dirty="0"/>
              <a:t>Помимо десятичных целых литералов </a:t>
            </a:r>
            <a:r>
              <a:rPr lang="ru-RU" sz="1800" dirty="0" err="1"/>
              <a:t>JavaScript</a:t>
            </a:r>
            <a:r>
              <a:rPr lang="ru-RU" sz="1800" dirty="0"/>
              <a:t> распознает шестнадцатеричные значения (по основанию 16). Шестнадцатеричные литералы начинаются с последовательности символов «0x» или «0X», за которой следует строка шестнадцатеричных цифр. Шестнадцатеричная цифра – это одна из цифр от 0 до 9 или букв от a (или A) до f (или F), представляющих значения от 10 до 15. </a:t>
            </a:r>
            <a:r>
              <a:rPr lang="ru-RU" sz="1800" dirty="0" smtClean="0"/>
              <a:t>Ниже приводятся </a:t>
            </a:r>
            <a:r>
              <a:rPr lang="ru-RU" sz="1800" dirty="0"/>
              <a:t>примеры шестнадцатеричных целых литералов: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0xff      // 15*16 + 15 = 255 (по основанию 10)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0xCAFE911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Хотя стандарт </a:t>
            </a:r>
            <a:r>
              <a:rPr lang="ru-RU" sz="1800" dirty="0" err="1">
                <a:latin typeface="+mj-lt"/>
                <a:cs typeface="Courier New" pitchFamily="49" charset="0"/>
              </a:rPr>
              <a:t>ECMAScript</a:t>
            </a:r>
            <a:r>
              <a:rPr lang="ru-RU" sz="1800" dirty="0">
                <a:latin typeface="+mj-lt"/>
                <a:cs typeface="Courier New" pitchFamily="49" charset="0"/>
              </a:rPr>
              <a:t> не поддерживает представление целых </a:t>
            </a:r>
            <a:r>
              <a:rPr lang="ru-RU" sz="1800" dirty="0" smtClean="0">
                <a:latin typeface="+mj-lt"/>
                <a:cs typeface="Courier New" pitchFamily="49" charset="0"/>
              </a:rPr>
              <a:t>литералов в </a:t>
            </a:r>
            <a:r>
              <a:rPr lang="ru-RU" sz="1800" dirty="0">
                <a:latin typeface="+mj-lt"/>
                <a:cs typeface="Courier New" pitchFamily="49" charset="0"/>
              </a:rPr>
              <a:t>восьмеричном формате (по основанию 8), некоторые реализации </a:t>
            </a:r>
            <a:r>
              <a:rPr lang="ru-RU" sz="1800" dirty="0" err="1">
                <a:latin typeface="+mj-lt"/>
                <a:cs typeface="Courier New" pitchFamily="49" charset="0"/>
              </a:rPr>
              <a:t>JavaScript</a:t>
            </a:r>
            <a:r>
              <a:rPr lang="ru-RU" sz="1800" dirty="0">
                <a:latin typeface="+mj-lt"/>
                <a:cs typeface="Courier New" pitchFamily="49" charset="0"/>
              </a:rPr>
              <a:t> </a:t>
            </a:r>
            <a:r>
              <a:rPr lang="ru-RU" sz="1800" dirty="0" smtClean="0">
                <a:latin typeface="+mj-lt"/>
                <a:cs typeface="Courier New" pitchFamily="49" charset="0"/>
              </a:rPr>
              <a:t>допускают </a:t>
            </a:r>
            <a:r>
              <a:rPr lang="ru-RU" sz="1800" dirty="0">
                <a:latin typeface="+mj-lt"/>
                <a:cs typeface="Courier New" pitchFamily="49" charset="0"/>
              </a:rPr>
              <a:t>подобную возможность. Восьмеричный литерал начинается с цифры </a:t>
            </a:r>
            <a:r>
              <a:rPr lang="ru-RU" sz="1800" dirty="0" smtClean="0">
                <a:latin typeface="+mj-lt"/>
                <a:cs typeface="Courier New" pitchFamily="49" charset="0"/>
              </a:rPr>
              <a:t>0, за </a:t>
            </a:r>
            <a:r>
              <a:rPr lang="ru-RU" sz="1800" dirty="0">
                <a:latin typeface="+mj-lt"/>
                <a:cs typeface="Courier New" pitchFamily="49" charset="0"/>
              </a:rPr>
              <a:t>ней следуют цифры, каждая из которых может быть от 0 до 7. Например: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0377     // 3*64 + 7*8 + 7 = 255 (по основанию 10)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Поскольку некоторые реализации поддерживают восьмеричные </a:t>
            </a:r>
            <a:r>
              <a:rPr lang="ru-RU" sz="1800" dirty="0" smtClean="0">
                <a:latin typeface="+mj-lt"/>
                <a:cs typeface="Courier New" pitchFamily="49" charset="0"/>
              </a:rPr>
              <a:t>литера-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лы</a:t>
            </a:r>
            <a:r>
              <a:rPr lang="ru-RU" sz="1800" dirty="0">
                <a:latin typeface="+mj-lt"/>
                <a:cs typeface="Courier New" pitchFamily="49" charset="0"/>
              </a:rPr>
              <a:t>, а </a:t>
            </a:r>
            <a:r>
              <a:rPr lang="ru-RU" sz="1800" dirty="0" smtClean="0">
                <a:latin typeface="+mj-lt"/>
                <a:cs typeface="Courier New" pitchFamily="49" charset="0"/>
              </a:rPr>
              <a:t>некоторые </a:t>
            </a:r>
            <a:r>
              <a:rPr lang="ru-RU" sz="1800" dirty="0">
                <a:latin typeface="+mj-lt"/>
                <a:cs typeface="Courier New" pitchFamily="49" charset="0"/>
              </a:rPr>
              <a:t>нет, никогда не следует писать целый литерал с ведущим нулем, </a:t>
            </a:r>
            <a:r>
              <a:rPr lang="ru-RU" sz="1800" dirty="0" smtClean="0">
                <a:latin typeface="+mj-lt"/>
                <a:cs typeface="Courier New" pitchFamily="49" charset="0"/>
              </a:rPr>
              <a:t>ибо нельзя </a:t>
            </a:r>
            <a:r>
              <a:rPr lang="ru-RU" sz="1800" dirty="0">
                <a:latin typeface="+mj-lt"/>
                <a:cs typeface="Courier New" pitchFamily="49" charset="0"/>
              </a:rPr>
              <a:t>сказать наверняка, как он будет интерпретирован данной реализацией </a:t>
            </a:r>
            <a:r>
              <a:rPr lang="ru-RU" sz="1800" dirty="0" smtClean="0">
                <a:latin typeface="+mj-lt"/>
                <a:cs typeface="Courier New" pitchFamily="49" charset="0"/>
              </a:rPr>
              <a:t>– как </a:t>
            </a:r>
            <a:r>
              <a:rPr lang="ru-RU" sz="1800" dirty="0">
                <a:latin typeface="+mj-lt"/>
                <a:cs typeface="Courier New" pitchFamily="49" charset="0"/>
              </a:rPr>
              <a:t>восьмеричное число или как десятичное</a:t>
            </a:r>
            <a:r>
              <a:rPr lang="ru-RU" sz="1800" dirty="0" smtClean="0">
                <a:latin typeface="+mj-lt"/>
                <a:cs typeface="Courier New" pitchFamily="49" charset="0"/>
              </a:rPr>
              <a:t>.</a:t>
            </a:r>
            <a:endParaRPr lang="ru-RU" sz="18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3162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Литералы вещественных чисел</a:t>
            </a:r>
          </a:p>
          <a:p>
            <a:pPr marL="0" indent="0">
              <a:buNone/>
            </a:pPr>
            <a:r>
              <a:rPr lang="ru-RU" sz="1800" dirty="0"/>
              <a:t>Литералы вещественных чисел должны иметь десятичную точку; в них </a:t>
            </a:r>
            <a:r>
              <a:rPr lang="ru-RU" sz="1800" dirty="0" smtClean="0"/>
              <a:t>используется </a:t>
            </a:r>
            <a:r>
              <a:rPr lang="ru-RU" sz="1800" dirty="0"/>
              <a:t>традиционный синтаксис вещественных чисел. </a:t>
            </a:r>
            <a:r>
              <a:rPr lang="ru-RU" sz="1800" dirty="0" smtClean="0"/>
              <a:t>Веществен-</a:t>
            </a:r>
            <a:r>
              <a:rPr lang="ru-RU" sz="1800" dirty="0" err="1" smtClean="0"/>
              <a:t>ное</a:t>
            </a:r>
            <a:r>
              <a:rPr lang="ru-RU" sz="1800" dirty="0" smtClean="0"/>
              <a:t> значение представлено </a:t>
            </a:r>
            <a:r>
              <a:rPr lang="ru-RU" sz="1800" dirty="0"/>
              <a:t>как целая часть числа, за которой следуют десятичная точка и </a:t>
            </a:r>
            <a:r>
              <a:rPr lang="ru-RU" sz="1800" dirty="0" smtClean="0"/>
              <a:t>дробная </a:t>
            </a:r>
            <a:r>
              <a:rPr lang="ru-RU" sz="1800" dirty="0"/>
              <a:t>часть числа.</a:t>
            </a:r>
          </a:p>
          <a:p>
            <a:pPr marL="0" indent="0">
              <a:buNone/>
            </a:pPr>
            <a:r>
              <a:rPr lang="ru-RU" sz="1800" dirty="0"/>
              <a:t>Литералы вещественных чисел могут также представляться в </a:t>
            </a:r>
            <a:r>
              <a:rPr lang="ru-RU" sz="1800" dirty="0" smtClean="0"/>
              <a:t>экспоненциальной </a:t>
            </a:r>
            <a:r>
              <a:rPr lang="ru-RU" sz="1800" dirty="0"/>
              <a:t>нотации: вещественное число, за которым следует буква e (или E), а </a:t>
            </a:r>
            <a:r>
              <a:rPr lang="ru-RU" sz="1800" dirty="0" smtClean="0"/>
              <a:t>затем необязательный </a:t>
            </a:r>
            <a:r>
              <a:rPr lang="ru-RU" sz="1800" dirty="0"/>
              <a:t>знак плюс или минус и целая экспонента. Эта нотация </a:t>
            </a:r>
            <a:r>
              <a:rPr lang="ru-RU" sz="1800" dirty="0" smtClean="0"/>
              <a:t>обозначает </a:t>
            </a:r>
            <a:r>
              <a:rPr lang="ru-RU" sz="1800" dirty="0"/>
              <a:t>вещественное число, умноженное на 10 в степени, определяемой </a:t>
            </a:r>
            <a:r>
              <a:rPr lang="ru-RU" sz="1800" dirty="0" smtClean="0"/>
              <a:t>значением экспоненты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Более лаконичное определение синтаксиса таково: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[цифры][.цифры][(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E|e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)[(+||)]цифры]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Например: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3.14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2345.789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.333333333333333333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6.02e23              // 6.02 X 10</a:t>
            </a:r>
            <a:r>
              <a:rPr lang="ru-RU" sz="1800" baseline="30000" dirty="0">
                <a:latin typeface="Courier New" pitchFamily="49" charset="0"/>
                <a:cs typeface="Courier New" pitchFamily="49" charset="0"/>
              </a:rPr>
              <a:t>23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1.4738223E-32       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// 1.4738223 X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ru-RU" sz="1800" baseline="30000" dirty="0" smtClean="0">
                <a:latin typeface="Courier New" pitchFamily="49" charset="0"/>
                <a:cs typeface="Courier New" pitchFamily="49" charset="0"/>
              </a:rPr>
              <a:t>-32</a:t>
            </a:r>
            <a:endParaRPr lang="ru-RU" sz="1800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797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Обратите внимание: вещественных чисел существует бесконечно много, но </a:t>
            </a:r>
            <a:r>
              <a:rPr lang="ru-RU" sz="1800" dirty="0" smtClean="0"/>
              <a:t>формат </a:t>
            </a:r>
            <a:r>
              <a:rPr lang="ru-RU" sz="1800" dirty="0"/>
              <a:t>представления вещественных чисел в </a:t>
            </a:r>
            <a:r>
              <a:rPr lang="ru-RU" sz="1800" dirty="0" err="1"/>
              <a:t>JavaScript</a:t>
            </a:r>
            <a:r>
              <a:rPr lang="ru-RU" sz="1800" dirty="0"/>
              <a:t> позволяет точно </a:t>
            </a:r>
            <a:r>
              <a:rPr lang="ru-RU" sz="1800" dirty="0" smtClean="0"/>
              <a:t>выразить лишь </a:t>
            </a:r>
            <a:r>
              <a:rPr lang="ru-RU" sz="1800" dirty="0"/>
              <a:t>ограниченное их количество (точнее 18437736874454810627). Это </a:t>
            </a:r>
            <a:r>
              <a:rPr lang="ru-RU" sz="1800" dirty="0" smtClean="0"/>
              <a:t>значит, что </a:t>
            </a:r>
            <a:r>
              <a:rPr lang="ru-RU" sz="1800" dirty="0"/>
              <a:t>при работе с вещественными числами в </a:t>
            </a:r>
            <a:r>
              <a:rPr lang="ru-RU" sz="1800" dirty="0" err="1"/>
              <a:t>JavaScript</a:t>
            </a:r>
            <a:r>
              <a:rPr lang="ru-RU" sz="1800" dirty="0"/>
              <a:t> представление числа </a:t>
            </a:r>
            <a:r>
              <a:rPr lang="ru-RU" sz="1800" dirty="0" smtClean="0"/>
              <a:t>часто </a:t>
            </a:r>
            <a:r>
              <a:rPr lang="ru-RU" sz="1800" dirty="0"/>
              <a:t>будет округлением реального числа. Точность округления, как правило, </a:t>
            </a:r>
            <a:r>
              <a:rPr lang="ru-RU" sz="1800" dirty="0" smtClean="0"/>
              <a:t>достаточна </a:t>
            </a:r>
            <a:r>
              <a:rPr lang="ru-RU" sz="1800" dirty="0"/>
              <a:t>и на практике редко приводит к ошибкам.</a:t>
            </a:r>
            <a:endParaRPr lang="ru-RU" sz="1800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867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Работа с числами</a:t>
            </a:r>
          </a:p>
          <a:p>
            <a:pPr marL="0" indent="0">
              <a:buNone/>
            </a:pPr>
            <a:r>
              <a:rPr lang="ru-RU" sz="1800" dirty="0"/>
              <a:t>Для работы с числами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-программах </a:t>
            </a:r>
            <a:r>
              <a:rPr lang="ru-RU" sz="1800" dirty="0"/>
              <a:t>используются </a:t>
            </a:r>
            <a:r>
              <a:rPr lang="ru-RU" sz="1800" dirty="0" smtClean="0"/>
              <a:t>поддерживаемые языком </a:t>
            </a:r>
            <a:r>
              <a:rPr lang="ru-RU" sz="1800" dirty="0"/>
              <a:t>арифметические операторы, к которым относятся операторы </a:t>
            </a:r>
            <a:r>
              <a:rPr lang="ru-RU" sz="1800" dirty="0" smtClean="0"/>
              <a:t>сложения (+), </a:t>
            </a:r>
            <a:r>
              <a:rPr lang="ru-RU" sz="1800" dirty="0"/>
              <a:t>вычитания </a:t>
            </a:r>
            <a:r>
              <a:rPr lang="ru-RU" sz="1800" dirty="0" smtClean="0"/>
              <a:t>(-), </a:t>
            </a:r>
            <a:r>
              <a:rPr lang="ru-RU" sz="1800" dirty="0"/>
              <a:t>умножения (*) и деления (/). Подробное описание этих и </a:t>
            </a:r>
            <a:r>
              <a:rPr lang="ru-RU" sz="1800" dirty="0" smtClean="0"/>
              <a:t>других </a:t>
            </a:r>
            <a:r>
              <a:rPr lang="ru-RU" sz="1800" dirty="0"/>
              <a:t>арифметических операторов </a:t>
            </a:r>
            <a:r>
              <a:rPr lang="ru-RU" sz="1800" dirty="0" smtClean="0"/>
              <a:t>рассмотрим ниже.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Помимо перечисленных основных арифметических операторов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smtClean="0"/>
              <a:t>поддерживает </a:t>
            </a:r>
            <a:r>
              <a:rPr lang="ru-RU" sz="1800" dirty="0"/>
              <a:t>выполнение более сложных математических операций с </a:t>
            </a:r>
            <a:r>
              <a:rPr lang="ru-RU" sz="1800" dirty="0" smtClean="0"/>
              <a:t>помощью большого </a:t>
            </a:r>
            <a:r>
              <a:rPr lang="ru-RU" sz="1800" dirty="0"/>
              <a:t>количества математических функций, относящихся к базовой </a:t>
            </a:r>
            <a:r>
              <a:rPr lang="ru-RU" sz="1800" dirty="0" smtClean="0"/>
              <a:t>части языка</a:t>
            </a:r>
            <a:r>
              <a:rPr lang="ru-RU" sz="1800" dirty="0"/>
              <a:t>. Для удобства эти функции хранятся в виде свойств одного объекта </a:t>
            </a:r>
            <a:r>
              <a:rPr lang="ru-RU" sz="1800" dirty="0" err="1" smtClean="0"/>
              <a:t>Math</a:t>
            </a:r>
            <a:r>
              <a:rPr lang="ru-RU" sz="1800" dirty="0" smtClean="0"/>
              <a:t>, и </a:t>
            </a:r>
            <a:r>
              <a:rPr lang="ru-RU" sz="1800" dirty="0"/>
              <a:t>для доступа к ним всегда используется литеральное имя </a:t>
            </a:r>
            <a:r>
              <a:rPr lang="ru-RU" sz="1800" dirty="0" err="1"/>
              <a:t>Math</a:t>
            </a:r>
            <a:r>
              <a:rPr lang="ru-RU" sz="1800" dirty="0"/>
              <a:t>. Например, </a:t>
            </a:r>
            <a:r>
              <a:rPr lang="ru-RU" sz="1800" dirty="0" smtClean="0"/>
              <a:t>синус числового </a:t>
            </a:r>
            <a:r>
              <a:rPr lang="ru-RU" sz="1800" dirty="0"/>
              <a:t>значения переменной x можно вычислить следующим образом: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sine_of_x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marL="0" indent="0">
              <a:buNone/>
            </a:pPr>
            <a:r>
              <a:rPr lang="ru-RU" sz="1800" dirty="0" smtClean="0"/>
              <a:t>А </a:t>
            </a:r>
            <a:r>
              <a:rPr lang="ru-RU" sz="1800" dirty="0"/>
              <a:t>так вычисляется квадратный корень числового выражения: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hypot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(x*x +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y*y);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Подробные сведения обо всех математических функциях, </a:t>
            </a:r>
            <a:r>
              <a:rPr lang="ru-RU" sz="1800" dirty="0" smtClean="0">
                <a:latin typeface="+mj-lt"/>
                <a:cs typeface="Courier New" pitchFamily="49" charset="0"/>
              </a:rPr>
              <a:t>поддерживаемых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JavaScript</a:t>
            </a:r>
            <a:r>
              <a:rPr lang="ru-RU" sz="1800" dirty="0">
                <a:latin typeface="+mj-lt"/>
                <a:cs typeface="Courier New" pitchFamily="49" charset="0"/>
              </a:rPr>
              <a:t>, приведены в описании объекта </a:t>
            </a:r>
            <a:r>
              <a:rPr lang="ru-RU" sz="1800" dirty="0" err="1">
                <a:latin typeface="+mj-lt"/>
                <a:cs typeface="Courier New" pitchFamily="49" charset="0"/>
              </a:rPr>
              <a:t>Math</a:t>
            </a:r>
            <a:r>
              <a:rPr lang="ru-RU" sz="1800" dirty="0">
                <a:latin typeface="+mj-lt"/>
                <a:cs typeface="Courier New" pitchFamily="49" charset="0"/>
              </a:rPr>
              <a:t> и соответствующих </a:t>
            </a:r>
            <a:r>
              <a:rPr lang="ru-RU" sz="1800" dirty="0" smtClean="0">
                <a:latin typeface="+mj-lt"/>
                <a:cs typeface="Courier New" pitchFamily="49" charset="0"/>
              </a:rPr>
              <a:t>листингах.</a:t>
            </a:r>
            <a:endParaRPr lang="ru-RU" sz="18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873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Специальные числовые значения</a:t>
            </a:r>
          </a:p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err="1"/>
              <a:t>JavaScript</a:t>
            </a:r>
            <a:r>
              <a:rPr lang="ru-RU" sz="1800" dirty="0"/>
              <a:t> определено несколько специальных числовых значений. Когда </a:t>
            </a:r>
            <a:r>
              <a:rPr lang="ru-RU" sz="1800" dirty="0" smtClean="0"/>
              <a:t>вещественное </a:t>
            </a:r>
            <a:r>
              <a:rPr lang="ru-RU" sz="1800" dirty="0"/>
              <a:t>число превышает самое большое представимое конечное </a:t>
            </a:r>
            <a:r>
              <a:rPr lang="ru-RU" sz="1800" dirty="0" smtClean="0"/>
              <a:t>значение, результату </a:t>
            </a:r>
            <a:r>
              <a:rPr lang="ru-RU" sz="1800" dirty="0"/>
              <a:t>присваивается специальное значение бесконечности, которое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обозначается как </a:t>
            </a:r>
            <a:r>
              <a:rPr lang="ru-RU" sz="1800" dirty="0" err="1"/>
              <a:t>Infinity</a:t>
            </a:r>
            <a:r>
              <a:rPr lang="ru-RU" sz="1800" dirty="0"/>
              <a:t>. А когда отрицательное число становится </a:t>
            </a:r>
            <a:r>
              <a:rPr lang="ru-RU" sz="1800" dirty="0" smtClean="0"/>
              <a:t>меньше </a:t>
            </a:r>
            <a:r>
              <a:rPr lang="ru-RU" sz="1800" dirty="0"/>
              <a:t>наименьшего представимого отрицательного числа, результатом </a:t>
            </a:r>
            <a:r>
              <a:rPr lang="ru-RU" sz="1800" dirty="0" smtClean="0"/>
              <a:t>является отрицательная </a:t>
            </a:r>
            <a:r>
              <a:rPr lang="ru-RU" sz="1800" dirty="0"/>
              <a:t>бесконечность, обозначаемая как </a:t>
            </a:r>
            <a:r>
              <a:rPr lang="ru-RU" sz="1800" dirty="0" smtClean="0"/>
              <a:t>-</a:t>
            </a:r>
            <a:r>
              <a:rPr lang="ru-RU" sz="1800" dirty="0" err="1" smtClean="0"/>
              <a:t>Infinity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Еще одно специальное числовое значение возвращается </a:t>
            </a:r>
            <a:r>
              <a:rPr lang="ru-RU" sz="1800" dirty="0" err="1"/>
              <a:t>JavaScript</a:t>
            </a:r>
            <a:r>
              <a:rPr lang="ru-RU" sz="1800" dirty="0"/>
              <a:t>, когда </a:t>
            </a:r>
            <a:r>
              <a:rPr lang="ru-RU" sz="1800" dirty="0" smtClean="0"/>
              <a:t>математическая </a:t>
            </a:r>
            <a:r>
              <a:rPr lang="ru-RU" sz="1800" dirty="0"/>
              <a:t>операция (например, деление нуля на ноль) приводит к </a:t>
            </a:r>
            <a:r>
              <a:rPr lang="ru-RU" sz="1800" dirty="0" smtClean="0"/>
              <a:t>неопределенному </a:t>
            </a:r>
            <a:r>
              <a:rPr lang="ru-RU" sz="1800" dirty="0"/>
              <a:t>результату или ошибке. В этом случае результатом является </a:t>
            </a:r>
            <a:r>
              <a:rPr lang="ru-RU" sz="1800" dirty="0" smtClean="0"/>
              <a:t>специальное </a:t>
            </a:r>
            <a:r>
              <a:rPr lang="ru-RU" sz="1800" dirty="0"/>
              <a:t>значение «</a:t>
            </a:r>
            <a:r>
              <a:rPr lang="ru-RU" sz="1800" dirty="0" err="1"/>
              <a:t>нечисло</a:t>
            </a:r>
            <a:r>
              <a:rPr lang="ru-RU" sz="1800" dirty="0"/>
              <a:t>», обозначаемое как </a:t>
            </a:r>
            <a:r>
              <a:rPr lang="ru-RU" sz="1800" dirty="0" err="1"/>
              <a:t>NaN</a:t>
            </a:r>
            <a:r>
              <a:rPr lang="ru-RU" sz="1800" dirty="0"/>
              <a:t>. «</a:t>
            </a:r>
            <a:r>
              <a:rPr lang="ru-RU" sz="1800" dirty="0" err="1"/>
              <a:t>Нечисло</a:t>
            </a:r>
            <a:r>
              <a:rPr lang="ru-RU" sz="1800" dirty="0"/>
              <a:t>» (</a:t>
            </a:r>
            <a:r>
              <a:rPr lang="ru-RU" sz="1800" dirty="0" err="1" smtClean="0"/>
              <a:t>Not</a:t>
            </a:r>
            <a:r>
              <a:rPr lang="ru-RU" sz="1800" dirty="0" smtClean="0"/>
              <a:t>-a-</a:t>
            </a:r>
            <a:r>
              <a:rPr lang="ru-RU" sz="1800" dirty="0" err="1" smtClean="0"/>
              <a:t>Number</a:t>
            </a:r>
            <a:r>
              <a:rPr lang="ru-RU" sz="1800" dirty="0"/>
              <a:t>) </a:t>
            </a:r>
            <a:r>
              <a:rPr lang="ru-RU" sz="1800" dirty="0" smtClean="0"/>
              <a:t>ведет себя </a:t>
            </a:r>
            <a:r>
              <a:rPr lang="ru-RU" sz="1800" dirty="0"/>
              <a:t>необычно: оно не равно ни одному другому числу, в том числе и самому </a:t>
            </a:r>
            <a:r>
              <a:rPr lang="ru-RU" sz="1800" dirty="0" smtClean="0"/>
              <a:t>себе! По </a:t>
            </a:r>
            <a:r>
              <a:rPr lang="ru-RU" sz="1800" dirty="0"/>
              <a:t>данной причине для проверки на это значение имеется специальная </a:t>
            </a:r>
            <a:r>
              <a:rPr lang="ru-RU" sz="1800" dirty="0" smtClean="0"/>
              <a:t>функция </a:t>
            </a:r>
            <a:r>
              <a:rPr lang="ru-RU" sz="1800" dirty="0" err="1" smtClean="0"/>
              <a:t>isNaN</a:t>
            </a:r>
            <a:r>
              <a:rPr lang="ru-RU" sz="1800" dirty="0"/>
              <a:t>(). Похожая функция, </a:t>
            </a:r>
            <a:r>
              <a:rPr lang="ru-RU" sz="1800" dirty="0" err="1"/>
              <a:t>isFinite</a:t>
            </a:r>
            <a:r>
              <a:rPr lang="ru-RU" sz="1800" dirty="0"/>
              <a:t>(), позволяет проверить число на </a:t>
            </a:r>
            <a:r>
              <a:rPr lang="ru-RU" sz="1800" dirty="0" smtClean="0"/>
              <a:t>неравенство </a:t>
            </a:r>
            <a:r>
              <a:rPr lang="ru-RU" sz="1800" dirty="0" err="1"/>
              <a:t>NaN</a:t>
            </a:r>
            <a:r>
              <a:rPr lang="ru-RU" sz="1800" dirty="0"/>
              <a:t> или положительной/отрицательной бесконечности.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396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smtClean="0"/>
              <a:t>таблице </a:t>
            </a:r>
            <a:r>
              <a:rPr lang="ru-RU" sz="1800" dirty="0"/>
              <a:t>приведено несколько констант, определенных в </a:t>
            </a:r>
            <a:r>
              <a:rPr lang="ru-RU" sz="1800" dirty="0" err="1"/>
              <a:t>JavaScript</a:t>
            </a:r>
            <a:r>
              <a:rPr lang="ru-RU" sz="1800" dirty="0"/>
              <a:t> для </a:t>
            </a:r>
            <a:r>
              <a:rPr lang="ru-RU" sz="1800" dirty="0" smtClean="0"/>
              <a:t>обозначения </a:t>
            </a:r>
            <a:r>
              <a:rPr lang="ru-RU" sz="1800" dirty="0"/>
              <a:t>специальных числовых значений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Константы </a:t>
            </a:r>
            <a:r>
              <a:rPr lang="ru-RU" sz="1800" dirty="0" err="1"/>
              <a:t>Infinity</a:t>
            </a:r>
            <a:r>
              <a:rPr lang="ru-RU" sz="1800" dirty="0"/>
              <a:t> и </a:t>
            </a:r>
            <a:r>
              <a:rPr lang="ru-RU" sz="1800" dirty="0" err="1"/>
              <a:t>NaN</a:t>
            </a:r>
            <a:r>
              <a:rPr lang="ru-RU" sz="1800" dirty="0"/>
              <a:t>, определенные в </a:t>
            </a:r>
            <a:r>
              <a:rPr lang="ru-RU" sz="1800" dirty="0" err="1"/>
              <a:t>ECMAScript</a:t>
            </a:r>
            <a:r>
              <a:rPr lang="ru-RU" sz="1800" dirty="0"/>
              <a:t> v1, не были </a:t>
            </a:r>
            <a:r>
              <a:rPr lang="ru-RU" sz="1800" dirty="0" smtClean="0"/>
              <a:t>реализованы вплоть </a:t>
            </a:r>
            <a:r>
              <a:rPr lang="ru-RU" sz="1800" dirty="0"/>
              <a:t>до </a:t>
            </a:r>
            <a:r>
              <a:rPr lang="ru-RU" sz="1800" dirty="0" err="1"/>
              <a:t>JavaScript</a:t>
            </a:r>
            <a:r>
              <a:rPr lang="ru-RU" sz="1800" dirty="0"/>
              <a:t> 1.3. Однако различные константы </a:t>
            </a:r>
            <a:r>
              <a:rPr lang="ru-RU" sz="1800" dirty="0" err="1"/>
              <a:t>Number</a:t>
            </a:r>
            <a:r>
              <a:rPr lang="ru-RU" sz="1800" dirty="0"/>
              <a:t> реализованы </a:t>
            </a:r>
            <a:r>
              <a:rPr lang="ru-RU" sz="1800" dirty="0" smtClean="0"/>
              <a:t>начиная </a:t>
            </a:r>
            <a:r>
              <a:rPr lang="ru-RU" sz="1800" dirty="0"/>
              <a:t>с </a:t>
            </a:r>
            <a:r>
              <a:rPr lang="ru-RU" sz="1800" dirty="0" err="1"/>
              <a:t>JavaScript</a:t>
            </a:r>
            <a:r>
              <a:rPr lang="ru-RU" sz="1800" dirty="0"/>
              <a:t> 1.1.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2776"/>
            <a:ext cx="7467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2" y="3065168"/>
            <a:ext cx="7953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3019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Строки</a:t>
            </a:r>
          </a:p>
          <a:p>
            <a:pPr marL="0" indent="0">
              <a:buNone/>
            </a:pPr>
            <a:r>
              <a:rPr lang="ru-RU" sz="1800" dirty="0"/>
              <a:t>Строка представляет собой последовательность букв, цифр, знаков </a:t>
            </a:r>
            <a:r>
              <a:rPr lang="ru-RU" sz="1800" dirty="0" err="1" smtClean="0"/>
              <a:t>пунк-туации</a:t>
            </a:r>
            <a:r>
              <a:rPr lang="ru-RU" sz="1800" dirty="0" smtClean="0"/>
              <a:t> и </a:t>
            </a:r>
            <a:r>
              <a:rPr lang="ru-RU" sz="1800" dirty="0"/>
              <a:t>прочих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-символов </a:t>
            </a:r>
            <a:r>
              <a:rPr lang="ru-RU" sz="1800" dirty="0"/>
              <a:t>и является типом данных </a:t>
            </a:r>
            <a:r>
              <a:rPr lang="ru-RU" sz="1800" dirty="0" err="1"/>
              <a:t>JavaScript</a:t>
            </a:r>
            <a:r>
              <a:rPr lang="ru-RU" sz="1800" dirty="0"/>
              <a:t> для </a:t>
            </a:r>
            <a:r>
              <a:rPr lang="ru-RU" sz="1800" dirty="0" smtClean="0"/>
              <a:t>представления </a:t>
            </a:r>
            <a:r>
              <a:rPr lang="ru-RU" sz="1800" dirty="0"/>
              <a:t>текста. Как вы </a:t>
            </a:r>
            <a:r>
              <a:rPr lang="ru-RU" sz="1800" dirty="0" smtClean="0"/>
              <a:t> </a:t>
            </a:r>
            <a:r>
              <a:rPr lang="ru-RU" sz="1800" dirty="0"/>
              <a:t>увидите, строковые литералы можно </a:t>
            </a:r>
            <a:r>
              <a:rPr lang="ru-RU" sz="1800" dirty="0" smtClean="0"/>
              <a:t>использовать в </a:t>
            </a:r>
            <a:r>
              <a:rPr lang="ru-RU" sz="1800" dirty="0"/>
              <a:t>своих программах, заключая их в согласованные пары одинарных или </a:t>
            </a:r>
            <a:r>
              <a:rPr lang="ru-RU" sz="1800" dirty="0" smtClean="0"/>
              <a:t>двойных </a:t>
            </a:r>
            <a:r>
              <a:rPr lang="ru-RU" sz="1800" dirty="0"/>
              <a:t>кавычек. Обратите внимание: в </a:t>
            </a:r>
            <a:r>
              <a:rPr lang="ru-RU" sz="1800" dirty="0" err="1"/>
              <a:t>JavaScript</a:t>
            </a:r>
            <a:r>
              <a:rPr lang="ru-RU" sz="1800" dirty="0"/>
              <a:t> нет символьного типа </a:t>
            </a:r>
            <a:r>
              <a:rPr lang="ru-RU" sz="1800" dirty="0" smtClean="0"/>
              <a:t>данных. </a:t>
            </a:r>
            <a:r>
              <a:rPr lang="ru-RU" sz="1800" dirty="0"/>
              <a:t>Одиночный символ представлен строкой </a:t>
            </a:r>
            <a:r>
              <a:rPr lang="ru-RU" sz="1800" dirty="0" smtClean="0"/>
              <a:t>единичной </a:t>
            </a:r>
            <a:r>
              <a:rPr lang="ru-RU" sz="1800" dirty="0"/>
              <a:t>длины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b="1" dirty="0"/>
              <a:t>Строковые литералы</a:t>
            </a:r>
          </a:p>
          <a:p>
            <a:pPr marL="0" indent="0">
              <a:buNone/>
            </a:pPr>
            <a:r>
              <a:rPr lang="ru-RU" sz="1800" dirty="0"/>
              <a:t>Строковый литерал – это последовательность из нуля или более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-символов</a:t>
            </a:r>
            <a:r>
              <a:rPr lang="ru-RU" sz="1800" dirty="0"/>
              <a:t>, заключенная в одинарные или двойные кавычки (' или "). Сами </a:t>
            </a:r>
            <a:r>
              <a:rPr lang="ru-RU" sz="1800" dirty="0" smtClean="0"/>
              <a:t>символы двойных </a:t>
            </a:r>
            <a:r>
              <a:rPr lang="ru-RU" sz="1800" dirty="0"/>
              <a:t>кавычек могут содержаться в строках, ограниченных символами </a:t>
            </a:r>
            <a:r>
              <a:rPr lang="ru-RU" sz="1800" dirty="0" smtClean="0"/>
              <a:t>одинарных </a:t>
            </a:r>
            <a:r>
              <a:rPr lang="ru-RU" sz="1800" dirty="0"/>
              <a:t>кавычек, а символы одинарных кавычек – в строках, </a:t>
            </a:r>
            <a:r>
              <a:rPr lang="ru-RU" sz="1800" dirty="0" smtClean="0"/>
              <a:t>ограниченных символами </a:t>
            </a:r>
            <a:r>
              <a:rPr lang="ru-RU" sz="1800" dirty="0"/>
              <a:t>двойных кавычек. Строковые литералы должны записываться в </a:t>
            </a:r>
            <a:r>
              <a:rPr lang="ru-RU" sz="1800" dirty="0" smtClean="0"/>
              <a:t>одной </a:t>
            </a:r>
            <a:r>
              <a:rPr lang="ru-RU" sz="1800" dirty="0"/>
              <a:t>строке программы и не могут разбиваться на две строки. Чтобы </a:t>
            </a:r>
            <a:r>
              <a:rPr lang="ru-RU" sz="1800" dirty="0" smtClean="0"/>
              <a:t>включить в </a:t>
            </a:r>
            <a:r>
              <a:rPr lang="ru-RU" sz="1800" dirty="0"/>
              <a:t>строковый литерал символ перевода строки, следует использовать </a:t>
            </a:r>
            <a:r>
              <a:rPr lang="ru-RU" sz="1800" dirty="0" smtClean="0"/>
              <a:t>последовательность </a:t>
            </a:r>
            <a:r>
              <a:rPr lang="ru-RU" sz="1800" dirty="0"/>
              <a:t>символов \</a:t>
            </a:r>
            <a:r>
              <a:rPr lang="ru-RU" sz="1800" dirty="0" smtClean="0"/>
              <a:t>n. 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446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Благодаря этому многие веб</a:t>
            </a:r>
            <a:r>
              <a:rPr lang="en-US" sz="1800" dirty="0"/>
              <a:t>-</a:t>
            </a:r>
            <a:r>
              <a:rPr lang="ru-RU" sz="1800" dirty="0"/>
              <a:t>дизайнеры могут использовать </a:t>
            </a:r>
            <a:r>
              <a:rPr lang="ru-RU" sz="1800" dirty="0" err="1"/>
              <a:t>JavaScript</a:t>
            </a:r>
            <a:r>
              <a:rPr lang="ru-RU" sz="1800" dirty="0"/>
              <a:t> для решения ограниченного круга задач, выполняемых по точным рецептам.</a:t>
            </a:r>
          </a:p>
          <a:p>
            <a:pPr marL="0" indent="0">
              <a:buNone/>
            </a:pPr>
            <a:r>
              <a:rPr lang="ru-RU" sz="1800" dirty="0"/>
              <a:t>Однако за внешней простотой </a:t>
            </a:r>
            <a:r>
              <a:rPr lang="ru-RU" sz="1800" dirty="0" err="1"/>
              <a:t>JavaScript</a:t>
            </a:r>
            <a:r>
              <a:rPr lang="ru-RU" sz="1800" dirty="0"/>
              <a:t> скрывается полноценный язык программирования, столь же сложный, как любой другой, и даже более сложный,</a:t>
            </a:r>
            <a:r>
              <a:rPr lang="en-US" sz="1800" dirty="0"/>
              <a:t> </a:t>
            </a:r>
            <a:r>
              <a:rPr lang="ru-RU" sz="1800" dirty="0"/>
              <a:t>чем некоторые. Программисты, пытающиеся решать с помощью </a:t>
            </a:r>
            <a:r>
              <a:rPr lang="ru-RU" sz="1800" dirty="0" err="1"/>
              <a:t>JavaScript</a:t>
            </a:r>
            <a:r>
              <a:rPr lang="ru-RU" sz="1800" dirty="0"/>
              <a:t> нетривиальные задачи, часто разочаровываются в процессе разработки </a:t>
            </a:r>
            <a:r>
              <a:rPr lang="ru-RU" sz="1800" dirty="0" smtClean="0"/>
              <a:t>из-за </a:t>
            </a:r>
            <a:r>
              <a:rPr lang="ru-RU" sz="1800" dirty="0"/>
              <a:t>того,</a:t>
            </a:r>
            <a:r>
              <a:rPr lang="en-US" sz="1800" dirty="0"/>
              <a:t> </a:t>
            </a:r>
            <a:r>
              <a:rPr lang="ru-RU" sz="1800" dirty="0"/>
              <a:t>что недостаточно понимают </a:t>
            </a:r>
            <a:r>
              <a:rPr lang="ru-RU" sz="1800" dirty="0" smtClean="0"/>
              <a:t>возможности </a:t>
            </a:r>
            <a:r>
              <a:rPr lang="ru-RU" sz="1800" dirty="0"/>
              <a:t>языка.</a:t>
            </a:r>
          </a:p>
          <a:p>
            <a:pPr marL="0" indent="0">
              <a:buNone/>
            </a:pPr>
            <a:r>
              <a:rPr lang="ru-RU" sz="1800" b="1" dirty="0" smtClean="0"/>
              <a:t>Версии </a:t>
            </a:r>
            <a:r>
              <a:rPr lang="ru-RU" sz="1800" b="1" dirty="0" err="1"/>
              <a:t>JavaScript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Подобно любой другой новой технологии программирования, развитие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ru-RU" sz="1800" dirty="0"/>
              <a:t>самом начале шло быстрыми темпами. </a:t>
            </a:r>
            <a:r>
              <a:rPr lang="ru-RU" sz="1800" dirty="0" smtClean="0"/>
              <a:t>К </a:t>
            </a:r>
            <a:r>
              <a:rPr lang="ru-RU" sz="1800" dirty="0"/>
              <a:t>настоящему моменту язык стабилизировался и был стандартизован ассоциацией европейских производителей </a:t>
            </a:r>
            <a:r>
              <a:rPr lang="ru-RU" sz="1800" dirty="0" smtClean="0"/>
              <a:t>компьютеров </a:t>
            </a:r>
            <a:r>
              <a:rPr lang="ru-RU" sz="1800" dirty="0"/>
              <a:t>(</a:t>
            </a:r>
            <a:r>
              <a:rPr lang="ru-RU" sz="1800" dirty="0" err="1"/>
              <a:t>European</a:t>
            </a:r>
            <a:r>
              <a:rPr lang="ru-RU" sz="1800" dirty="0"/>
              <a:t> </a:t>
            </a:r>
            <a:r>
              <a:rPr lang="ru-RU" sz="1800" dirty="0" err="1"/>
              <a:t>Computer</a:t>
            </a:r>
            <a:r>
              <a:rPr lang="ru-RU" sz="1800" dirty="0"/>
              <a:t> </a:t>
            </a:r>
            <a:r>
              <a:rPr lang="ru-RU" sz="1800" dirty="0" err="1"/>
              <a:t>Manufacturer’s</a:t>
            </a:r>
            <a:r>
              <a:rPr lang="ru-RU" sz="1800" dirty="0"/>
              <a:t> </a:t>
            </a:r>
            <a:r>
              <a:rPr lang="ru-RU" sz="1800" dirty="0" err="1"/>
              <a:t>Association</a:t>
            </a:r>
            <a:r>
              <a:rPr lang="ru-RU" sz="1800" dirty="0"/>
              <a:t>, ECMA</a:t>
            </a:r>
            <a:r>
              <a:rPr lang="ru-RU" sz="1800" dirty="0" smtClean="0"/>
              <a:t>).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Обратите внимание, что в соответствии со стандартом ECMAA262 язык </a:t>
            </a:r>
            <a:r>
              <a:rPr lang="ru-RU" sz="1800" dirty="0" smtClean="0"/>
              <a:t>официально </a:t>
            </a:r>
            <a:r>
              <a:rPr lang="ru-RU" sz="1800" dirty="0"/>
              <a:t>называется </a:t>
            </a:r>
            <a:r>
              <a:rPr lang="ru-RU" sz="1800" dirty="0" err="1"/>
              <a:t>ECMAScript</a:t>
            </a:r>
            <a:r>
              <a:rPr lang="ru-RU" sz="1800" dirty="0"/>
              <a:t>. Но это несколько неудобное название </a:t>
            </a:r>
            <a:r>
              <a:rPr lang="ru-RU" sz="1800" dirty="0" smtClean="0"/>
              <a:t>используется </a:t>
            </a:r>
            <a:r>
              <a:rPr lang="ru-RU" sz="1800" dirty="0"/>
              <a:t>только в случае, если необходимо явно сослаться на стандарт. Чисто </a:t>
            </a:r>
            <a:r>
              <a:rPr lang="ru-RU" sz="1800" dirty="0" smtClean="0"/>
              <a:t>технически </a:t>
            </a:r>
            <a:r>
              <a:rPr lang="ru-RU" sz="1800" dirty="0"/>
              <a:t>название «</a:t>
            </a:r>
            <a:r>
              <a:rPr lang="ru-RU" sz="1800" dirty="0" err="1"/>
              <a:t>JavaScript</a:t>
            </a:r>
            <a:r>
              <a:rPr lang="ru-RU" sz="1800" dirty="0"/>
              <a:t>» относится только к реализации, выполненной </a:t>
            </a:r>
            <a:r>
              <a:rPr lang="ru-RU" sz="1800" dirty="0" err="1" smtClean="0"/>
              <a:t>Netscape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Mozilla</a:t>
            </a:r>
            <a:r>
              <a:rPr lang="ru-RU" sz="1800" dirty="0"/>
              <a:t> </a:t>
            </a:r>
            <a:r>
              <a:rPr lang="ru-RU" sz="1800" dirty="0" err="1"/>
              <a:t>Foundation</a:t>
            </a:r>
            <a:r>
              <a:rPr lang="ru-RU" sz="1800" dirty="0"/>
              <a:t>. Однако </a:t>
            </a:r>
            <a:r>
              <a:rPr lang="ru-RU" sz="1800" dirty="0" smtClean="0"/>
              <a:t>все </a:t>
            </a:r>
            <a:r>
              <a:rPr lang="ru-RU" sz="1800" dirty="0"/>
              <a:t>предпочитают </a:t>
            </a:r>
            <a:r>
              <a:rPr lang="ru-RU" sz="1800" dirty="0" smtClean="0"/>
              <a:t>использовать</a:t>
            </a:r>
            <a:r>
              <a:rPr lang="en-US" sz="1800" dirty="0" smtClean="0"/>
              <a:t> </a:t>
            </a:r>
            <a:r>
              <a:rPr lang="ru-RU" sz="1800" dirty="0" smtClean="0"/>
              <a:t>это </a:t>
            </a:r>
            <a:r>
              <a:rPr lang="ru-RU" sz="1800" dirty="0"/>
              <a:t>название для обозначения любой реализации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054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Примеры строковых литералов: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""    // Это пустая строка: в ней ноль символов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testing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"3.14"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"'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"Вы предпочитаете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книги,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не правда ли?"</a:t>
            </a: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"В этом строковом литерале\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nдве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строки"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l-GR" sz="18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отношение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длины окружности круга к его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диаметру«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Как иллюстрирует последний пример строки, стандарт </a:t>
            </a:r>
            <a:r>
              <a:rPr lang="ru-RU" sz="1800" dirty="0" err="1">
                <a:latin typeface="+mj-lt"/>
                <a:cs typeface="Courier New" pitchFamily="49" charset="0"/>
              </a:rPr>
              <a:t>ECMAScript</a:t>
            </a:r>
            <a:r>
              <a:rPr lang="ru-RU" sz="1800" dirty="0">
                <a:latin typeface="+mj-lt"/>
                <a:cs typeface="Courier New" pitchFamily="49" charset="0"/>
              </a:rPr>
              <a:t> v1 </a:t>
            </a:r>
            <a:r>
              <a:rPr lang="ru-RU" sz="1800" dirty="0" smtClean="0">
                <a:latin typeface="+mj-lt"/>
                <a:cs typeface="Courier New" pitchFamily="49" charset="0"/>
              </a:rPr>
              <a:t>допускает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Unicode</a:t>
            </a:r>
            <a:r>
              <a:rPr lang="ru-RU" sz="1800" dirty="0" smtClean="0">
                <a:latin typeface="+mj-lt"/>
                <a:cs typeface="Courier New" pitchFamily="49" charset="0"/>
              </a:rPr>
              <a:t>-символы </a:t>
            </a:r>
            <a:r>
              <a:rPr lang="ru-RU" sz="1800" dirty="0">
                <a:latin typeface="+mj-lt"/>
                <a:cs typeface="Courier New" pitchFamily="49" charset="0"/>
              </a:rPr>
              <a:t>в строковых литералах. Однако в реализациях, более </a:t>
            </a:r>
            <a:r>
              <a:rPr lang="ru-RU" sz="1800" dirty="0" smtClean="0">
                <a:latin typeface="+mj-lt"/>
                <a:cs typeface="Courier New" pitchFamily="49" charset="0"/>
              </a:rPr>
              <a:t>ранних</a:t>
            </a:r>
            <a:r>
              <a:rPr lang="ru-RU" sz="1800" dirty="0">
                <a:latin typeface="+mj-lt"/>
                <a:cs typeface="Courier New" pitchFamily="49" charset="0"/>
              </a:rPr>
              <a:t>, чем </a:t>
            </a:r>
            <a:r>
              <a:rPr lang="ru-RU" sz="1800" dirty="0" err="1">
                <a:latin typeface="+mj-lt"/>
                <a:cs typeface="Courier New" pitchFamily="49" charset="0"/>
              </a:rPr>
              <a:t>JavaScript</a:t>
            </a:r>
            <a:r>
              <a:rPr lang="ru-RU" sz="1800" dirty="0">
                <a:latin typeface="+mj-lt"/>
                <a:cs typeface="Courier New" pitchFamily="49" charset="0"/>
              </a:rPr>
              <a:t> 1.3, в строках обычно поддерживаются только символы </a:t>
            </a:r>
            <a:r>
              <a:rPr lang="ru-RU" sz="1800" dirty="0" smtClean="0">
                <a:latin typeface="+mj-lt"/>
                <a:cs typeface="Courier New" pitchFamily="49" charset="0"/>
              </a:rPr>
              <a:t>из набора </a:t>
            </a:r>
            <a:r>
              <a:rPr lang="ru-RU" sz="1800" dirty="0">
                <a:latin typeface="+mj-lt"/>
                <a:cs typeface="Courier New" pitchFamily="49" charset="0"/>
              </a:rPr>
              <a:t>ASCII или Latinn1. Как мы увидим в следующем разделе, </a:t>
            </a:r>
            <a:r>
              <a:rPr lang="ru-RU" sz="1800" dirty="0" err="1" smtClean="0">
                <a:latin typeface="+mj-lt"/>
                <a:cs typeface="Courier New" pitchFamily="49" charset="0"/>
              </a:rPr>
              <a:t>Unicode</a:t>
            </a:r>
            <a:r>
              <a:rPr lang="ru-RU" sz="1800" dirty="0" smtClean="0">
                <a:latin typeface="+mj-lt"/>
                <a:cs typeface="Courier New" pitchFamily="49" charset="0"/>
              </a:rPr>
              <a:t>-символы </a:t>
            </a:r>
            <a:r>
              <a:rPr lang="ru-RU" sz="1800" dirty="0">
                <a:latin typeface="+mj-lt"/>
                <a:cs typeface="Courier New" pitchFamily="49" charset="0"/>
              </a:rPr>
              <a:t>также можно включать в строковые литералы с помощью </a:t>
            </a:r>
            <a:r>
              <a:rPr lang="ru-RU" sz="1800" dirty="0" smtClean="0">
                <a:latin typeface="+mj-lt"/>
                <a:cs typeface="Courier New" pitchFamily="49" charset="0"/>
              </a:rPr>
              <a:t>специальных управляющих </a:t>
            </a:r>
            <a:r>
              <a:rPr lang="ru-RU" sz="1800" dirty="0">
                <a:latin typeface="+mj-lt"/>
                <a:cs typeface="Courier New" pitchFamily="49" charset="0"/>
              </a:rPr>
              <a:t>последовательностей. Это может потребоваться, если в </a:t>
            </a:r>
            <a:r>
              <a:rPr lang="ru-RU" sz="1800" dirty="0" smtClean="0">
                <a:latin typeface="+mj-lt"/>
                <a:cs typeface="Courier New" pitchFamily="49" charset="0"/>
              </a:rPr>
              <a:t>текстовом </a:t>
            </a:r>
            <a:r>
              <a:rPr lang="ru-RU" sz="1800" dirty="0">
                <a:latin typeface="+mj-lt"/>
                <a:cs typeface="Courier New" pitchFamily="49" charset="0"/>
              </a:rPr>
              <a:t>редакторе отсутствует полноценная поддержка </a:t>
            </a:r>
            <a:r>
              <a:rPr lang="ru-RU" sz="1800" dirty="0" err="1">
                <a:latin typeface="+mj-lt"/>
                <a:cs typeface="Courier New" pitchFamily="49" charset="0"/>
              </a:rPr>
              <a:t>Unicode</a:t>
            </a:r>
            <a:r>
              <a:rPr lang="ru-RU" sz="1800" dirty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65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Обратите внимание: ограничивая строку одинарными кавычками, </a:t>
            </a:r>
            <a:r>
              <a:rPr lang="ru-RU" sz="1800" dirty="0" smtClean="0"/>
              <a:t>необходимо проявлять </a:t>
            </a:r>
            <a:r>
              <a:rPr lang="ru-RU" sz="1800" dirty="0"/>
              <a:t>осторожность в обращении с апострофами, употребляемыми в английском языке для обозначения притяжательного падежа и в </a:t>
            </a:r>
            <a:r>
              <a:rPr lang="ru-RU" sz="1800" dirty="0" smtClean="0"/>
              <a:t>сокращениях, как</a:t>
            </a:r>
            <a:r>
              <a:rPr lang="ru-RU" sz="1800" dirty="0"/>
              <a:t>, например, в словах «</a:t>
            </a:r>
            <a:r>
              <a:rPr lang="ru-RU" sz="1800" dirty="0" err="1"/>
              <a:t>can't</a:t>
            </a:r>
            <a:r>
              <a:rPr lang="ru-RU" sz="1800" dirty="0"/>
              <a:t>» и «</a:t>
            </a:r>
            <a:r>
              <a:rPr lang="ru-RU" sz="1800" dirty="0" err="1"/>
              <a:t>O'Reilly's</a:t>
            </a:r>
            <a:r>
              <a:rPr lang="ru-RU" sz="1800" dirty="0"/>
              <a:t>». Поскольку апостроф и </a:t>
            </a:r>
            <a:r>
              <a:rPr lang="ru-RU" sz="1800" dirty="0" smtClean="0"/>
              <a:t>одиночная кавычка </a:t>
            </a:r>
            <a:r>
              <a:rPr lang="ru-RU" sz="1800" dirty="0"/>
              <a:t>– это одно и то же, необходимо при помощи символа обратного </a:t>
            </a:r>
            <a:r>
              <a:rPr lang="ru-RU" sz="1800" dirty="0" err="1" smtClean="0"/>
              <a:t>слэша</a:t>
            </a:r>
            <a:r>
              <a:rPr lang="ru-RU" sz="1800" dirty="0" smtClean="0"/>
              <a:t> (\) </a:t>
            </a:r>
            <a:r>
              <a:rPr lang="ru-RU" sz="1800" dirty="0"/>
              <a:t>экранировать апострофы, расположенные внутри одиночных </a:t>
            </a:r>
            <a:r>
              <a:rPr lang="ru-RU" sz="1800" dirty="0" smtClean="0"/>
              <a:t>кавычек.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Программы на клиентском </a:t>
            </a:r>
            <a:r>
              <a:rPr lang="ru-RU" sz="1800" dirty="0" err="1"/>
              <a:t>JavaScript</a:t>
            </a:r>
            <a:r>
              <a:rPr lang="ru-RU" sz="1800" dirty="0"/>
              <a:t> часто содержат строки </a:t>
            </a:r>
            <a:r>
              <a:rPr lang="ru-RU" sz="1800" dirty="0" smtClean="0"/>
              <a:t>HTML-кода</a:t>
            </a:r>
            <a:r>
              <a:rPr lang="ru-RU" sz="1800" dirty="0"/>
              <a:t>, а </a:t>
            </a:r>
            <a:r>
              <a:rPr lang="ru-RU" sz="1800" dirty="0" smtClean="0"/>
              <a:t>HTML-код</a:t>
            </a:r>
            <a:r>
              <a:rPr lang="ru-RU" sz="1800" dirty="0"/>
              <a:t>, в свою очередь, часто содержит строки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-кода</a:t>
            </a:r>
            <a:r>
              <a:rPr lang="ru-RU" sz="1800" dirty="0"/>
              <a:t>. Как и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, в </a:t>
            </a:r>
            <a:r>
              <a:rPr lang="ru-RU" sz="1800" dirty="0"/>
              <a:t>HTML для ограничения строк применяются либо одинарные, либо двойные </a:t>
            </a:r>
            <a:r>
              <a:rPr lang="ru-RU" sz="1800" dirty="0" smtClean="0"/>
              <a:t>кавычки</a:t>
            </a:r>
            <a:r>
              <a:rPr lang="ru-RU" sz="1800" dirty="0"/>
              <a:t>. Поэтому при объединении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 </a:t>
            </a:r>
            <a:r>
              <a:rPr lang="ru-RU" sz="1800" dirty="0"/>
              <a:t>и </a:t>
            </a:r>
            <a:r>
              <a:rPr lang="ru-RU" sz="1800" dirty="0" smtClean="0"/>
              <a:t>HTML-кода </a:t>
            </a:r>
            <a:r>
              <a:rPr lang="ru-RU" sz="1800" dirty="0"/>
              <a:t>есть смысл </a:t>
            </a:r>
            <a:r>
              <a:rPr lang="ru-RU" sz="1800" dirty="0" smtClean="0"/>
              <a:t>придерживаться </a:t>
            </a:r>
            <a:r>
              <a:rPr lang="ru-RU" sz="1800" dirty="0"/>
              <a:t>одного «стиля» кавычек для </a:t>
            </a:r>
            <a:r>
              <a:rPr lang="ru-RU" sz="1800" dirty="0" err="1"/>
              <a:t>JavaScript</a:t>
            </a:r>
            <a:r>
              <a:rPr lang="ru-RU" sz="1800" dirty="0"/>
              <a:t>, а другого – для HTML. В </a:t>
            </a:r>
            <a:r>
              <a:rPr lang="ru-RU" sz="1800" dirty="0" smtClean="0"/>
              <a:t>следующем </a:t>
            </a:r>
            <a:r>
              <a:rPr lang="ru-RU" sz="1800" dirty="0"/>
              <a:t>примере строка «Спасибо»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-выражении </a:t>
            </a:r>
            <a:r>
              <a:rPr lang="ru-RU" sz="1800" dirty="0"/>
              <a:t>заключена в </a:t>
            </a:r>
            <a:r>
              <a:rPr lang="ru-RU" sz="1800" dirty="0" smtClean="0"/>
              <a:t>одинарные </a:t>
            </a:r>
            <a:r>
              <a:rPr lang="ru-RU" sz="1800" dirty="0"/>
              <a:t>кавычки, а само выражение, в свою очередь, заключено в двойные </a:t>
            </a:r>
            <a:r>
              <a:rPr lang="ru-RU" sz="1800" dirty="0" smtClean="0"/>
              <a:t>кавычки </a:t>
            </a:r>
            <a:r>
              <a:rPr lang="ru-RU" sz="1800" dirty="0"/>
              <a:t>как значение </a:t>
            </a:r>
            <a:r>
              <a:rPr lang="ru-RU" sz="1800" dirty="0" smtClean="0"/>
              <a:t>HTML-атрибута </a:t>
            </a:r>
            <a:r>
              <a:rPr lang="ru-RU" sz="1800" dirty="0"/>
              <a:t>обработчика событий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=""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('Спасибо')"&gt;Щелкни на мне&lt;/a&gt;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470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Управляющие последовательности </a:t>
            </a:r>
            <a:r>
              <a:rPr lang="ru-RU" sz="1800" b="1" dirty="0" smtClean="0"/>
              <a:t>в </a:t>
            </a:r>
            <a:r>
              <a:rPr lang="ru-RU" sz="1800" b="1" dirty="0"/>
              <a:t>строковых литералах</a:t>
            </a:r>
          </a:p>
          <a:p>
            <a:pPr marL="0" indent="0">
              <a:buNone/>
            </a:pPr>
            <a:r>
              <a:rPr lang="ru-RU" sz="1800" dirty="0"/>
              <a:t>Символ обратного </a:t>
            </a:r>
            <a:r>
              <a:rPr lang="ru-RU" sz="1800" dirty="0" err="1"/>
              <a:t>слэша</a:t>
            </a:r>
            <a:r>
              <a:rPr lang="ru-RU" sz="1800" dirty="0"/>
              <a:t> (\) имеет специальное назначение 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-строках. Вместе </a:t>
            </a:r>
            <a:r>
              <a:rPr lang="ru-RU" sz="1800" dirty="0"/>
              <a:t>с символами, следующими за ним, он обозначает символ, не </a:t>
            </a:r>
            <a:r>
              <a:rPr lang="ru-RU" sz="1800" dirty="0" smtClean="0"/>
              <a:t>представимый </a:t>
            </a:r>
            <a:r>
              <a:rPr lang="ru-RU" sz="1800" dirty="0"/>
              <a:t>внутри строки другими способами. Например, \n – это управляющая </a:t>
            </a:r>
            <a:r>
              <a:rPr lang="ru-RU" sz="1800" dirty="0" smtClean="0"/>
              <a:t>последовательность </a:t>
            </a:r>
            <a:r>
              <a:rPr lang="ru-RU" sz="1800" dirty="0"/>
              <a:t>(</a:t>
            </a:r>
            <a:r>
              <a:rPr lang="ru-RU" sz="1800" dirty="0" err="1"/>
              <a:t>escape</a:t>
            </a:r>
            <a:r>
              <a:rPr lang="ru-RU" sz="1800" dirty="0"/>
              <a:t> </a:t>
            </a:r>
            <a:r>
              <a:rPr lang="ru-RU" sz="1800" dirty="0" err="1"/>
              <a:t>sequence</a:t>
            </a:r>
            <a:r>
              <a:rPr lang="ru-RU" sz="1800" dirty="0"/>
              <a:t>), обозначающая символ перевода строки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Другой пример, упомянутый в предыдущем разделе, – это </a:t>
            </a:r>
            <a:r>
              <a:rPr lang="ru-RU" sz="1800" dirty="0" smtClean="0"/>
              <a:t>последователь-</a:t>
            </a:r>
            <a:r>
              <a:rPr lang="ru-RU" sz="1800" dirty="0" err="1" smtClean="0"/>
              <a:t>ность</a:t>
            </a:r>
            <a:r>
              <a:rPr lang="ru-RU" sz="1800" dirty="0" smtClean="0"/>
              <a:t> \', </a:t>
            </a:r>
            <a:r>
              <a:rPr lang="ru-RU" sz="1800" dirty="0"/>
              <a:t>обозначающая символ одинарной кавычки. Эта управляющая </a:t>
            </a:r>
            <a:r>
              <a:rPr lang="ru-RU" sz="1800" dirty="0" smtClean="0"/>
              <a:t>последовательность </a:t>
            </a:r>
            <a:r>
              <a:rPr lang="ru-RU" sz="1800" dirty="0"/>
              <a:t>необходима для включения символа одинарной кавычки в </a:t>
            </a:r>
            <a:r>
              <a:rPr lang="ru-RU" sz="1800" dirty="0" smtClean="0"/>
              <a:t>строковый литерал</a:t>
            </a:r>
            <a:r>
              <a:rPr lang="ru-RU" sz="1800" dirty="0"/>
              <a:t>, заключенный в одинарные кавычки. Теперь становится понятно, </a:t>
            </a:r>
            <a:r>
              <a:rPr lang="ru-RU" sz="1800" dirty="0" smtClean="0"/>
              <a:t>почему </a:t>
            </a:r>
            <a:r>
              <a:rPr lang="ru-RU" sz="1800" dirty="0"/>
              <a:t>мы называем эти последовательности управляющими – здесь символ </a:t>
            </a:r>
            <a:r>
              <a:rPr lang="ru-RU" sz="1800" dirty="0" smtClean="0"/>
              <a:t>обратного </a:t>
            </a:r>
            <a:r>
              <a:rPr lang="ru-RU" sz="1800" dirty="0" err="1"/>
              <a:t>слэша</a:t>
            </a:r>
            <a:r>
              <a:rPr lang="ru-RU" sz="1800" dirty="0"/>
              <a:t> позволяет управлять интерпретацией символа одинарной </a:t>
            </a:r>
            <a:r>
              <a:rPr lang="ru-RU" sz="1800" dirty="0" smtClean="0"/>
              <a:t>кавычки. Вместо </a:t>
            </a:r>
            <a:r>
              <a:rPr lang="ru-RU" sz="1800" dirty="0"/>
              <a:t>того чтобы отмечать ею конец строки, мы используем ее как апостроф:</a:t>
            </a:r>
          </a:p>
          <a:p>
            <a:pPr marL="0" indent="0">
              <a:buNone/>
            </a:pP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\'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it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can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\'t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be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quote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627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</a:t>
            </a:r>
            <a:r>
              <a:rPr lang="ru-RU" sz="1800" dirty="0" smtClean="0"/>
              <a:t>таблице ниже </a:t>
            </a:r>
            <a:r>
              <a:rPr lang="ru-RU" sz="1800" dirty="0"/>
              <a:t>перечислены управляющие последовательности и обозначаемые </a:t>
            </a:r>
            <a:r>
              <a:rPr lang="ru-RU" sz="1800" dirty="0" smtClean="0"/>
              <a:t>ими символы</a:t>
            </a:r>
            <a:r>
              <a:rPr lang="ru-RU" sz="1800" dirty="0"/>
              <a:t>. Две управляющие последовательности являются обобщенными; </a:t>
            </a:r>
            <a:r>
              <a:rPr lang="ru-RU" sz="1800" dirty="0" smtClean="0"/>
              <a:t>они могут </a:t>
            </a:r>
            <a:r>
              <a:rPr lang="ru-RU" sz="1800" dirty="0"/>
              <a:t>применяться для представления любого символа путем указания </a:t>
            </a:r>
            <a:r>
              <a:rPr lang="ru-RU" sz="1800" dirty="0" smtClean="0"/>
              <a:t>кода символа </a:t>
            </a:r>
            <a:r>
              <a:rPr lang="ru-RU" sz="1800" dirty="0"/>
              <a:t>из набора </a:t>
            </a:r>
            <a:r>
              <a:rPr lang="ru-RU" sz="1800" dirty="0" smtClean="0"/>
              <a:t>Latin-1 </a:t>
            </a:r>
            <a:r>
              <a:rPr lang="ru-RU" sz="1800" dirty="0"/>
              <a:t>или </a:t>
            </a:r>
            <a:r>
              <a:rPr lang="ru-RU" sz="1800" dirty="0" err="1"/>
              <a:t>Unicode</a:t>
            </a:r>
            <a:r>
              <a:rPr lang="ru-RU" sz="1800" dirty="0"/>
              <a:t> в виде шестнадцатеричного числа. </a:t>
            </a:r>
            <a:r>
              <a:rPr lang="ru-RU" sz="1800" dirty="0" smtClean="0"/>
              <a:t>Например</a:t>
            </a:r>
            <a:r>
              <a:rPr lang="ru-RU" sz="1800" dirty="0"/>
              <a:t>, </a:t>
            </a:r>
            <a:r>
              <a:rPr lang="ru-RU" sz="1800" dirty="0" smtClean="0"/>
              <a:t>последователь-</a:t>
            </a:r>
            <a:r>
              <a:rPr lang="ru-RU" sz="1800" dirty="0" err="1" smtClean="0"/>
              <a:t>ность</a:t>
            </a:r>
            <a:r>
              <a:rPr lang="ru-RU" sz="1800" dirty="0" smtClean="0"/>
              <a:t> </a:t>
            </a:r>
            <a:r>
              <a:rPr lang="ru-RU" sz="1800" dirty="0"/>
              <a:t>\xA9 обозначает символ копирайта, который в </a:t>
            </a:r>
            <a:r>
              <a:rPr lang="ru-RU" sz="1800" dirty="0" smtClean="0"/>
              <a:t>кодировке Latin-1 </a:t>
            </a:r>
            <a:r>
              <a:rPr lang="ru-RU" sz="1800" dirty="0"/>
              <a:t>имеет шестнадцатеричный код A9. Аналогично управляющая </a:t>
            </a:r>
            <a:r>
              <a:rPr lang="ru-RU" sz="1800" dirty="0" smtClean="0"/>
              <a:t>последовательность</a:t>
            </a:r>
            <a:r>
              <a:rPr lang="ru-RU" sz="1800" dirty="0"/>
              <a:t>, начинающаяся с символов \u, обозначает произвольный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</a:t>
            </a:r>
            <a:r>
              <a:rPr lang="ru-RU" sz="1800" dirty="0"/>
              <a:t>, заданный четырьмя шестнадцатеричными цифрами. Например, \</a:t>
            </a:r>
            <a:r>
              <a:rPr lang="ru-RU" sz="1800" dirty="0" smtClean="0"/>
              <a:t>u03c0 обозначает </a:t>
            </a:r>
            <a:r>
              <a:rPr lang="ru-RU" sz="1800" dirty="0"/>
              <a:t>символ π. Следует отметить, что управляющие </a:t>
            </a:r>
            <a:r>
              <a:rPr lang="ru-RU" sz="1800" dirty="0" smtClean="0"/>
              <a:t>последовательности для </a:t>
            </a:r>
            <a:r>
              <a:rPr lang="ru-RU" sz="1800" dirty="0"/>
              <a:t>обозначения </a:t>
            </a:r>
            <a:r>
              <a:rPr lang="ru-RU" sz="1800" dirty="0" err="1" smtClean="0"/>
              <a:t>Unicode</a:t>
            </a:r>
            <a:r>
              <a:rPr lang="ru-RU" sz="1800" dirty="0" smtClean="0"/>
              <a:t>-символов </a:t>
            </a:r>
            <a:r>
              <a:rPr lang="ru-RU" sz="1800" dirty="0"/>
              <a:t>требуются по стандарту </a:t>
            </a:r>
            <a:r>
              <a:rPr lang="ru-RU" sz="1800" dirty="0" err="1"/>
              <a:t>ECMAScript</a:t>
            </a:r>
            <a:r>
              <a:rPr lang="ru-RU" sz="1800" dirty="0"/>
              <a:t> v1, </a:t>
            </a:r>
            <a:r>
              <a:rPr lang="ru-RU" sz="1800" dirty="0" smtClean="0"/>
              <a:t>но обычно </a:t>
            </a:r>
            <a:r>
              <a:rPr lang="ru-RU" sz="1800" dirty="0"/>
              <a:t>не поддерживаются в реализациях, вышедших ранее чем </a:t>
            </a:r>
            <a:r>
              <a:rPr lang="ru-RU" sz="1800" dirty="0" err="1"/>
              <a:t>JavaScript</a:t>
            </a:r>
            <a:r>
              <a:rPr lang="ru-RU" sz="1800" dirty="0"/>
              <a:t> </a:t>
            </a:r>
            <a:r>
              <a:rPr lang="ru-RU" sz="1800" dirty="0" smtClean="0"/>
              <a:t>1.3. Некоторые </a:t>
            </a:r>
            <a:r>
              <a:rPr lang="ru-RU" sz="1800" dirty="0"/>
              <a:t>реализации </a:t>
            </a:r>
            <a:r>
              <a:rPr lang="ru-RU" sz="1800" dirty="0" err="1"/>
              <a:t>JavaScript</a:t>
            </a:r>
            <a:r>
              <a:rPr lang="ru-RU" sz="1800" dirty="0"/>
              <a:t> также допускают задание символа </a:t>
            </a:r>
            <a:r>
              <a:rPr lang="ru-RU" sz="1800" dirty="0" smtClean="0"/>
              <a:t>Latin-1 тремя </a:t>
            </a:r>
            <a:r>
              <a:rPr lang="ru-RU" sz="1800" dirty="0"/>
              <a:t>восьмеричными символами, указанными после символа обратного </a:t>
            </a:r>
            <a:r>
              <a:rPr lang="ru-RU" sz="1800" dirty="0" err="1" smtClean="0"/>
              <a:t>слэша</a:t>
            </a:r>
            <a:r>
              <a:rPr lang="ru-RU" sz="1800" dirty="0" smtClean="0"/>
              <a:t>, но </a:t>
            </a:r>
            <a:r>
              <a:rPr lang="ru-RU" sz="1800" dirty="0"/>
              <a:t>такие управляющие последовательности не поддерживаются в </a:t>
            </a:r>
            <a:r>
              <a:rPr lang="ru-RU" sz="1800" dirty="0" smtClean="0"/>
              <a:t>стандарте </a:t>
            </a:r>
            <a:r>
              <a:rPr lang="ru-RU" sz="1800" dirty="0" err="1" smtClean="0"/>
              <a:t>ECMAScript</a:t>
            </a:r>
            <a:r>
              <a:rPr lang="ru-RU" sz="1800" dirty="0" smtClean="0"/>
              <a:t> </a:t>
            </a:r>
            <a:r>
              <a:rPr lang="ru-RU" sz="1800" dirty="0"/>
              <a:t>v3 и не должны использоваться.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47117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 </a:t>
            </a:r>
            <a:endParaRPr lang="ru-RU" sz="1800" dirty="0"/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5" y="980728"/>
            <a:ext cx="80105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5181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И наконец, следует заметить, что символ обратного </a:t>
            </a:r>
            <a:r>
              <a:rPr lang="ru-RU" sz="1800" dirty="0" err="1"/>
              <a:t>слэша</a:t>
            </a:r>
            <a:r>
              <a:rPr lang="ru-RU" sz="1800" dirty="0"/>
              <a:t> не может </a:t>
            </a:r>
            <a:r>
              <a:rPr lang="ru-RU" sz="1800" dirty="0" smtClean="0"/>
              <a:t>предшествовать </a:t>
            </a:r>
            <a:r>
              <a:rPr lang="ru-RU" sz="1800" dirty="0"/>
              <a:t>символу перевода строки для продолжения строки (или другой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-лексемы</a:t>
            </a:r>
            <a:r>
              <a:rPr lang="ru-RU" sz="1800" dirty="0"/>
              <a:t>) на следующей строке или включения буквального перевода </a:t>
            </a:r>
            <a:r>
              <a:rPr lang="ru-RU" sz="1800" dirty="0" smtClean="0"/>
              <a:t>строки в </a:t>
            </a:r>
            <a:r>
              <a:rPr lang="ru-RU" sz="1800" dirty="0"/>
              <a:t>строковый литерал. Если символ «\» предшествует любому символу, </a:t>
            </a:r>
            <a:r>
              <a:rPr lang="ru-RU" sz="1800" dirty="0" smtClean="0"/>
              <a:t>отличному </a:t>
            </a:r>
            <a:r>
              <a:rPr lang="ru-RU" sz="1800" dirty="0"/>
              <a:t>от приведенных в </a:t>
            </a:r>
            <a:r>
              <a:rPr lang="ru-RU" sz="1800" dirty="0" smtClean="0"/>
              <a:t>таблице, </a:t>
            </a:r>
            <a:r>
              <a:rPr lang="ru-RU" sz="1800" dirty="0"/>
              <a:t>обратный </a:t>
            </a:r>
            <a:r>
              <a:rPr lang="ru-RU" sz="1800" dirty="0" err="1"/>
              <a:t>слэш</a:t>
            </a:r>
            <a:r>
              <a:rPr lang="ru-RU" sz="1800" dirty="0"/>
              <a:t> просто игнорируется (хотя </a:t>
            </a:r>
            <a:r>
              <a:rPr lang="ru-RU" sz="1800" dirty="0" smtClean="0"/>
              <a:t>будущие </a:t>
            </a:r>
            <a:r>
              <a:rPr lang="ru-RU" sz="1800" dirty="0"/>
              <a:t>версии могут, конечно, определять новые управляющие </a:t>
            </a:r>
            <a:r>
              <a:rPr lang="ru-RU" sz="1800" dirty="0" smtClean="0"/>
              <a:t>последовательности</a:t>
            </a:r>
            <a:r>
              <a:rPr lang="ru-RU" sz="1800" dirty="0"/>
              <a:t>). Например, \# – это то же самое, что и #.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714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Работа со строками</a:t>
            </a:r>
          </a:p>
          <a:p>
            <a:pPr marL="0" indent="0">
              <a:buNone/>
            </a:pPr>
            <a:r>
              <a:rPr lang="ru-RU" sz="1800" dirty="0"/>
              <a:t>Одной из встроенных возможностей </a:t>
            </a:r>
            <a:r>
              <a:rPr lang="ru-RU" sz="1800" dirty="0" err="1"/>
              <a:t>JavaScript</a:t>
            </a:r>
            <a:r>
              <a:rPr lang="ru-RU" sz="1800" dirty="0"/>
              <a:t> является способность </a:t>
            </a:r>
            <a:r>
              <a:rPr lang="ru-RU" sz="1800" dirty="0" smtClean="0"/>
              <a:t>конкатенировать </a:t>
            </a:r>
            <a:r>
              <a:rPr lang="ru-RU" sz="1800" dirty="0"/>
              <a:t>строки. Если оператор + применяется к числам, они складываются, а </a:t>
            </a:r>
            <a:r>
              <a:rPr lang="ru-RU" sz="1800" dirty="0" smtClean="0"/>
              <a:t>если </a:t>
            </a:r>
            <a:r>
              <a:rPr lang="ru-RU" sz="1800" dirty="0"/>
              <a:t>к строкам, они объединяются, при этом вторая строка добавляется в </a:t>
            </a:r>
            <a:r>
              <a:rPr lang="ru-RU" sz="1800" dirty="0" smtClean="0"/>
              <a:t>конец первой</a:t>
            </a:r>
            <a:r>
              <a:rPr lang="ru-RU" sz="1800" dirty="0"/>
              <a:t>. Например: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, " + "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";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1800" dirty="0">
                <a:latin typeface="+mj-lt"/>
                <a:cs typeface="Courier New" pitchFamily="49" charset="0"/>
              </a:rPr>
              <a:t>Получается строка "</a:t>
            </a:r>
            <a:r>
              <a:rPr lang="ru-RU" sz="1800" dirty="0" err="1">
                <a:latin typeface="+mj-lt"/>
                <a:cs typeface="Courier New" pitchFamily="49" charset="0"/>
              </a:rPr>
              <a:t>Hello</a:t>
            </a:r>
            <a:r>
              <a:rPr lang="ru-RU" sz="1800" dirty="0">
                <a:latin typeface="+mj-lt"/>
                <a:cs typeface="Courier New" pitchFamily="49" charset="0"/>
              </a:rPr>
              <a:t>, </a:t>
            </a:r>
            <a:r>
              <a:rPr lang="ru-RU" sz="1800" dirty="0" err="1">
                <a:latin typeface="+mj-lt"/>
                <a:cs typeface="Courier New" pitchFamily="49" charset="0"/>
              </a:rPr>
              <a:t>world</a:t>
            </a:r>
            <a:r>
              <a:rPr lang="ru-RU" sz="1800" dirty="0">
                <a:latin typeface="+mj-lt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greeting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"Добро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пожаловать,"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+ " " +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определения длины строки – количества содержащихся в ней </a:t>
            </a:r>
            <a:r>
              <a:rPr lang="ru-RU" sz="1800" dirty="0" err="1" smtClean="0"/>
              <a:t>симво</a:t>
            </a:r>
            <a:r>
              <a:rPr lang="ru-RU" sz="1800" dirty="0" smtClean="0"/>
              <a:t>-лов – используется </a:t>
            </a:r>
            <a:r>
              <a:rPr lang="ru-RU" sz="1800" dirty="0"/>
              <a:t>свойство </a:t>
            </a:r>
            <a:r>
              <a:rPr lang="ru-RU" sz="1800" dirty="0" err="1"/>
              <a:t>length</a:t>
            </a:r>
            <a:r>
              <a:rPr lang="ru-RU" sz="1800" dirty="0"/>
              <a:t>. Так, если переменная s содержит строку, то </a:t>
            </a:r>
            <a:r>
              <a:rPr lang="ru-RU" sz="1800" dirty="0" smtClean="0"/>
              <a:t>длину последней </a:t>
            </a:r>
            <a:r>
              <a:rPr lang="ru-RU" sz="1800" dirty="0"/>
              <a:t>можно получить следующим образом: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s.length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/>
              <a:t>Для работы со строками существует несколько методов. Так можно получить </a:t>
            </a:r>
            <a:r>
              <a:rPr lang="ru-RU" sz="1800" dirty="0" smtClean="0"/>
              <a:t>последний </a:t>
            </a:r>
            <a:r>
              <a:rPr lang="ru-RU" sz="1800" dirty="0"/>
              <a:t>символ в строке </a:t>
            </a:r>
            <a:r>
              <a:rPr lang="ru-RU" sz="1800" dirty="0" smtClean="0"/>
              <a:t>s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last_char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– 1)</a:t>
            </a:r>
          </a:p>
          <a:p>
            <a:pPr marL="0" indent="0">
              <a:buNone/>
            </a:pPr>
            <a:r>
              <a:rPr lang="ru-RU" sz="1800" dirty="0"/>
              <a:t>Чтобы извлечь второй, третий и четвертый символы из строки s, </a:t>
            </a:r>
            <a:r>
              <a:rPr lang="ru-RU" sz="1800" dirty="0" smtClean="0"/>
              <a:t>применяется инструкция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sub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(1,4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Определить позицию первого символа «a» в строке s можно </a:t>
            </a:r>
            <a:r>
              <a:rPr lang="ru-RU" sz="1800" dirty="0" smtClean="0">
                <a:latin typeface="+mj-lt"/>
                <a:cs typeface="Courier New" pitchFamily="49" charset="0"/>
              </a:rPr>
              <a:t>так:</a:t>
            </a:r>
            <a:endParaRPr lang="ru-RU" sz="18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('a');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61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Есть и еще ряд методов, которые можно использовать при работе со </a:t>
            </a:r>
            <a:r>
              <a:rPr lang="ru-RU" sz="1800" dirty="0" smtClean="0"/>
              <a:t>строками. Полностью </a:t>
            </a:r>
            <a:r>
              <a:rPr lang="ru-RU" sz="1800" dirty="0"/>
              <a:t>эти методы документированы в описании объекта </a:t>
            </a:r>
            <a:r>
              <a:rPr lang="ru-RU" sz="1800" dirty="0" err="1" smtClean="0"/>
              <a:t>String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Из предыдущих примеров можно понять, что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-строки </a:t>
            </a:r>
            <a:r>
              <a:rPr lang="ru-RU" sz="1800" dirty="0"/>
              <a:t>(и, как мы </a:t>
            </a:r>
            <a:r>
              <a:rPr lang="ru-RU" sz="1800" dirty="0" smtClean="0"/>
              <a:t>увидим </a:t>
            </a:r>
            <a:r>
              <a:rPr lang="ru-RU" sz="1800" dirty="0"/>
              <a:t>позднее, массивы </a:t>
            </a:r>
            <a:r>
              <a:rPr lang="ru-RU" sz="1800" dirty="0" err="1"/>
              <a:t>JavaScript</a:t>
            </a:r>
            <a:r>
              <a:rPr lang="ru-RU" sz="1800" dirty="0"/>
              <a:t>) индексируются, начиная с 0. Другими </a:t>
            </a:r>
            <a:r>
              <a:rPr lang="ru-RU" sz="1800" dirty="0" smtClean="0"/>
              <a:t>словами</a:t>
            </a:r>
            <a:r>
              <a:rPr lang="ru-RU" sz="1800" dirty="0"/>
              <a:t>, порядковый номер первого символа строки равен нулю.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ru-RU" sz="1800" dirty="0"/>
              <a:t>некоторых реализациях </a:t>
            </a:r>
            <a:r>
              <a:rPr lang="ru-RU" sz="1800" dirty="0" err="1"/>
              <a:t>JavaScript</a:t>
            </a:r>
            <a:r>
              <a:rPr lang="ru-RU" sz="1800" dirty="0"/>
              <a:t> отдельные символы могут извлекаться </a:t>
            </a:r>
            <a:r>
              <a:rPr lang="ru-RU" sz="1800" dirty="0" smtClean="0"/>
              <a:t>из строк </a:t>
            </a:r>
            <a:r>
              <a:rPr lang="ru-RU" sz="1800" dirty="0"/>
              <a:t>(но не записываться в строки) при обращении к строкам как к </a:t>
            </a:r>
            <a:r>
              <a:rPr lang="ru-RU" sz="1800" dirty="0" smtClean="0"/>
              <a:t>массивам, в </a:t>
            </a:r>
            <a:r>
              <a:rPr lang="ru-RU" sz="1800" dirty="0"/>
              <a:t>результате приведенный ранее вызов метода </a:t>
            </a:r>
            <a:r>
              <a:rPr lang="ru-RU" sz="1800" dirty="0" err="1"/>
              <a:t>charAt</a:t>
            </a:r>
            <a:r>
              <a:rPr lang="ru-RU" sz="1800" dirty="0"/>
              <a:t>() может быть записан </a:t>
            </a:r>
            <a:r>
              <a:rPr lang="ru-RU" sz="1800" dirty="0" smtClean="0"/>
              <a:t>следующим </a:t>
            </a:r>
            <a:r>
              <a:rPr lang="ru-RU" sz="1800" dirty="0"/>
              <a:t>образом: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last_char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s[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– 1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Однако этот синтаксис не стандартизован в </a:t>
            </a:r>
            <a:r>
              <a:rPr lang="ru-RU" sz="1800" dirty="0" err="1">
                <a:latin typeface="+mj-lt"/>
                <a:cs typeface="Courier New" pitchFamily="49" charset="0"/>
              </a:rPr>
              <a:t>ECMAScript</a:t>
            </a:r>
            <a:r>
              <a:rPr lang="ru-RU" sz="1800" dirty="0">
                <a:latin typeface="+mj-lt"/>
                <a:cs typeface="Courier New" pitchFamily="49" charset="0"/>
              </a:rPr>
              <a:t> v3, не является </a:t>
            </a:r>
            <a:r>
              <a:rPr lang="ru-RU" sz="1800" dirty="0" smtClean="0">
                <a:latin typeface="+mj-lt"/>
                <a:cs typeface="Courier New" pitchFamily="49" charset="0"/>
              </a:rPr>
              <a:t>переносимым </a:t>
            </a:r>
            <a:r>
              <a:rPr lang="ru-RU" sz="1800" dirty="0">
                <a:latin typeface="+mj-lt"/>
                <a:cs typeface="Courier New" pitchFamily="49" charset="0"/>
              </a:rPr>
              <a:t>и его следует избегать</a:t>
            </a:r>
            <a:r>
              <a:rPr lang="ru-RU" sz="1800" dirty="0" smtClean="0">
                <a:latin typeface="+mj-lt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+mj-lt"/>
                <a:cs typeface="Courier New" pitchFamily="49" charset="0"/>
              </a:rPr>
              <a:t>Когда мы будем обсуждать объектный тип данных, вы увидите, что </a:t>
            </a:r>
            <a:r>
              <a:rPr lang="ru-RU" sz="1800" dirty="0" smtClean="0">
                <a:latin typeface="+mj-lt"/>
                <a:cs typeface="Courier New" pitchFamily="49" charset="0"/>
              </a:rPr>
              <a:t>свойства и </a:t>
            </a:r>
            <a:r>
              <a:rPr lang="ru-RU" sz="1800" dirty="0">
                <a:latin typeface="+mj-lt"/>
                <a:cs typeface="Courier New" pitchFamily="49" charset="0"/>
              </a:rPr>
              <a:t>методы объектов используются так же, как в предыдущих примерах </a:t>
            </a:r>
            <a:r>
              <a:rPr lang="ru-RU" sz="1800" dirty="0" smtClean="0">
                <a:latin typeface="+mj-lt"/>
                <a:cs typeface="Courier New" pitchFamily="49" charset="0"/>
              </a:rPr>
              <a:t>свойства и </a:t>
            </a:r>
            <a:r>
              <a:rPr lang="ru-RU" sz="1800" dirty="0">
                <a:latin typeface="+mj-lt"/>
                <a:cs typeface="Courier New" pitchFamily="49" charset="0"/>
              </a:rPr>
              <a:t>методы строк. Это не значит, что строки – это тип объектов. На самом </a:t>
            </a:r>
            <a:r>
              <a:rPr lang="ru-RU" sz="1800" dirty="0" smtClean="0">
                <a:latin typeface="+mj-lt"/>
                <a:cs typeface="Courier New" pitchFamily="49" charset="0"/>
              </a:rPr>
              <a:t>деле строки </a:t>
            </a:r>
            <a:r>
              <a:rPr lang="ru-RU" sz="1800" dirty="0">
                <a:latin typeface="+mj-lt"/>
                <a:cs typeface="Courier New" pitchFamily="49" charset="0"/>
              </a:rPr>
              <a:t>– это отдельный тип данных </a:t>
            </a:r>
            <a:r>
              <a:rPr lang="ru-RU" sz="1800" dirty="0" err="1">
                <a:latin typeface="+mj-lt"/>
                <a:cs typeface="Courier New" pitchFamily="49" charset="0"/>
              </a:rPr>
              <a:t>JavaScript</a:t>
            </a:r>
            <a:r>
              <a:rPr lang="ru-RU" sz="1800" dirty="0">
                <a:latin typeface="+mj-lt"/>
                <a:cs typeface="Courier New" pitchFamily="49" charset="0"/>
              </a:rPr>
              <a:t>. Для доступа к их свойствам и </a:t>
            </a:r>
            <a:r>
              <a:rPr lang="ru-RU" sz="1800" dirty="0" smtClean="0">
                <a:latin typeface="+mj-lt"/>
                <a:cs typeface="Courier New" pitchFamily="49" charset="0"/>
              </a:rPr>
              <a:t>методам </a:t>
            </a:r>
            <a:r>
              <a:rPr lang="ru-RU" sz="1800" dirty="0">
                <a:latin typeface="+mj-lt"/>
                <a:cs typeface="Courier New" pitchFamily="49" charset="0"/>
              </a:rPr>
              <a:t>используется объектный синтаксис, но сами они объектами не являются.</a:t>
            </a:r>
          </a:p>
          <a:p>
            <a:pPr marL="0" indent="0">
              <a:buNone/>
            </a:pPr>
            <a:endParaRPr lang="ru-RU" sz="1800" dirty="0">
              <a:latin typeface="+mj-lt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88375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Преобразование чисел в строки</a:t>
            </a:r>
          </a:p>
          <a:p>
            <a:pPr marL="0" indent="0">
              <a:buNone/>
            </a:pPr>
            <a:r>
              <a:rPr lang="ru-RU" sz="1800" dirty="0"/>
              <a:t>Преобразование чисел в строки производится автоматически, по мере </a:t>
            </a:r>
            <a:r>
              <a:rPr lang="ru-RU" sz="1800" dirty="0" smtClean="0"/>
              <a:t>необходимости</a:t>
            </a:r>
            <a:r>
              <a:rPr lang="ru-RU" sz="1800" dirty="0"/>
              <a:t>. Например, если число используется в операции конкатенации строк, </a:t>
            </a:r>
            <a:r>
              <a:rPr lang="ru-RU" sz="1800" dirty="0" smtClean="0"/>
              <a:t>оно будет </a:t>
            </a:r>
            <a:r>
              <a:rPr lang="ru-RU" sz="1800" dirty="0"/>
              <a:t>преобразовано в строку: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n = 100;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s = n + " бутылок пива на стене.";</a:t>
            </a:r>
          </a:p>
          <a:p>
            <a:pPr marL="0" indent="0">
              <a:buNone/>
            </a:pPr>
            <a:r>
              <a:rPr lang="ru-RU" sz="1800" dirty="0"/>
              <a:t>Такая способность </a:t>
            </a:r>
            <a:r>
              <a:rPr lang="ru-RU" sz="1800" dirty="0" err="1"/>
              <a:t>JavaScript</a:t>
            </a:r>
            <a:r>
              <a:rPr lang="ru-RU" sz="1800" dirty="0"/>
              <a:t> к автоматическому преобразованию числа в </a:t>
            </a:r>
            <a:r>
              <a:rPr lang="ru-RU" sz="1800" dirty="0" smtClean="0"/>
              <a:t>строку </a:t>
            </a:r>
            <a:r>
              <a:rPr lang="ru-RU" sz="1800" dirty="0"/>
              <a:t>реализует идиому программирования, которую часто можно встретить </a:t>
            </a:r>
            <a:r>
              <a:rPr lang="ru-RU" sz="1800" dirty="0" smtClean="0"/>
              <a:t>на практике</a:t>
            </a:r>
            <a:r>
              <a:rPr lang="ru-RU" sz="1800" dirty="0"/>
              <a:t>: чтобы преобразовать число в строку, достаточно просто сложить </a:t>
            </a:r>
            <a:r>
              <a:rPr lang="ru-RU" sz="1800" dirty="0" smtClean="0"/>
              <a:t>его </a:t>
            </a:r>
            <a:r>
              <a:rPr lang="ru-RU" sz="1800" dirty="0" err="1" smtClean="0"/>
              <a:t>спустой</a:t>
            </a:r>
            <a:r>
              <a:rPr lang="ru-RU" sz="1800" dirty="0" smtClean="0"/>
              <a:t> </a:t>
            </a:r>
            <a:r>
              <a:rPr lang="ru-RU" sz="1800" dirty="0"/>
              <a:t>строкой: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n_as_string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n + "";</a:t>
            </a:r>
          </a:p>
          <a:p>
            <a:pPr marL="0" indent="0">
              <a:buNone/>
            </a:pPr>
            <a:r>
              <a:rPr lang="ru-RU" sz="1800" dirty="0"/>
              <a:t>Для явного преобразования числа в строку используется функция </a:t>
            </a:r>
            <a:r>
              <a:rPr lang="ru-RU" sz="1800" b="1" dirty="0" err="1"/>
              <a:t>String</a:t>
            </a:r>
            <a:r>
              <a:rPr lang="ru-RU" sz="1800" b="1" dirty="0"/>
              <a:t>()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string_value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/>
              <a:t>Еще один способ преобразования числа в строку заключается в вызове </a:t>
            </a:r>
            <a:r>
              <a:rPr lang="ru-RU" sz="1800" dirty="0" smtClean="0"/>
              <a:t>метода </a:t>
            </a:r>
            <a:r>
              <a:rPr lang="ru-RU" sz="1800" b="1" dirty="0" err="1" smtClean="0"/>
              <a:t>toString</a:t>
            </a:r>
            <a:r>
              <a:rPr lang="ru-RU" sz="1800" b="1" dirty="0"/>
              <a:t>()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string_value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number.toString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 );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9210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Метод </a:t>
            </a:r>
            <a:r>
              <a:rPr lang="ru-RU" sz="1800" b="1" dirty="0" err="1"/>
              <a:t>toString</a:t>
            </a:r>
            <a:r>
              <a:rPr lang="ru-RU" sz="1800" b="1" dirty="0"/>
              <a:t>()</a:t>
            </a:r>
            <a:r>
              <a:rPr lang="ru-RU" sz="1800" dirty="0"/>
              <a:t> объекта </a:t>
            </a:r>
            <a:r>
              <a:rPr lang="ru-RU" sz="1800" b="1" dirty="0" err="1"/>
              <a:t>Number</a:t>
            </a:r>
            <a:r>
              <a:rPr lang="ru-RU" sz="1800" dirty="0"/>
              <a:t> (примитивы чисел автоматически </a:t>
            </a:r>
            <a:r>
              <a:rPr lang="ru-RU" sz="1800" dirty="0" smtClean="0"/>
              <a:t>преобразуются </a:t>
            </a:r>
            <a:r>
              <a:rPr lang="ru-RU" sz="1800" dirty="0"/>
              <a:t>в объекты типа </a:t>
            </a:r>
            <a:r>
              <a:rPr lang="ru-RU" sz="1800" dirty="0" err="1"/>
              <a:t>Number</a:t>
            </a:r>
            <a:r>
              <a:rPr lang="ru-RU" sz="1800" dirty="0"/>
              <a:t>, благодаря чему можно воспользоваться этим </a:t>
            </a:r>
            <a:r>
              <a:rPr lang="ru-RU" sz="1800" dirty="0" smtClean="0"/>
              <a:t>методом) может </a:t>
            </a:r>
            <a:r>
              <a:rPr lang="ru-RU" sz="1800" dirty="0"/>
              <a:t>принимать один необязательный аргумент, который определяет </a:t>
            </a:r>
            <a:r>
              <a:rPr lang="ru-RU" sz="1800" dirty="0" smtClean="0"/>
              <a:t>базу, или </a:t>
            </a:r>
            <a:r>
              <a:rPr lang="ru-RU" sz="1800" dirty="0"/>
              <a:t>основание, системы счисления для преобразования. Если основание </a:t>
            </a:r>
            <a:r>
              <a:rPr lang="ru-RU" sz="1800" dirty="0" smtClean="0"/>
              <a:t>системы </a:t>
            </a:r>
            <a:r>
              <a:rPr lang="ru-RU" sz="1800" dirty="0"/>
              <a:t>счисления не указывается, по умолчанию она предполагается равной 10. </a:t>
            </a:r>
            <a:r>
              <a:rPr lang="ru-RU" sz="1800" dirty="0" smtClean="0"/>
              <a:t>Однако </a:t>
            </a:r>
            <a:r>
              <a:rPr lang="ru-RU" sz="1800" dirty="0"/>
              <a:t>существует возможность выполнять преобразования и в других </a:t>
            </a:r>
            <a:r>
              <a:rPr lang="ru-RU" sz="1800" dirty="0" smtClean="0"/>
              <a:t>системах счисления </a:t>
            </a:r>
            <a:r>
              <a:rPr lang="ru-RU" sz="1800" dirty="0"/>
              <a:t>(от 2 до 36</a:t>
            </a:r>
            <a:r>
              <a:rPr lang="ru-RU" sz="1800" dirty="0" smtClean="0"/>
              <a:t>), </a:t>
            </a:r>
            <a:r>
              <a:rPr lang="ru-RU" sz="1800" dirty="0"/>
              <a:t>например: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n = 17;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binary_string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n.toString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(2);       // Вернет "10001"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octal_string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"0" +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n.toString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(8);  // Вернет "021"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hex_string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"0x" +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n.toString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(16);  // Вернет "0x11"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Одним </a:t>
            </a:r>
            <a:r>
              <a:rPr lang="ru-RU" sz="1800" dirty="0"/>
              <a:t>из недостатков реализаций </a:t>
            </a:r>
            <a:r>
              <a:rPr lang="ru-RU" sz="1800" dirty="0" err="1"/>
              <a:t>JavaScript</a:t>
            </a:r>
            <a:r>
              <a:rPr lang="ru-RU" sz="1800" dirty="0"/>
              <a:t>, существовавших до версии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 </a:t>
            </a:r>
            <a:r>
              <a:rPr lang="ru-RU" sz="1800" dirty="0"/>
              <a:t>1.5, было отсутствие встроенной возможности определить число </a:t>
            </a:r>
            <a:r>
              <a:rPr lang="ru-RU" sz="1800" dirty="0" smtClean="0"/>
              <a:t>десятичных </a:t>
            </a:r>
            <a:r>
              <a:rPr lang="ru-RU" sz="1800" dirty="0"/>
              <a:t>знаков, которые должны получиться в результате, или задать </a:t>
            </a:r>
            <a:r>
              <a:rPr lang="ru-RU" sz="1800" dirty="0" smtClean="0"/>
              <a:t>результат в </a:t>
            </a:r>
            <a:r>
              <a:rPr lang="ru-RU" sz="1800" dirty="0"/>
              <a:t>экспоненциальном представлении. В связи с этим могут возникать </a:t>
            </a:r>
            <a:r>
              <a:rPr lang="ru-RU" sz="1800" dirty="0" smtClean="0"/>
              <a:t>определенные </a:t>
            </a:r>
            <a:r>
              <a:rPr lang="ru-RU" sz="1800" dirty="0"/>
              <a:t>сложности с представлением чисел в традиционных форматах, таких </a:t>
            </a:r>
            <a:r>
              <a:rPr lang="ru-RU" sz="1800" dirty="0" smtClean="0"/>
              <a:t>как денежные </a:t>
            </a:r>
            <a:r>
              <a:rPr lang="ru-RU" sz="1800" dirty="0"/>
              <a:t>суммы.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41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Клиентский </a:t>
            </a:r>
            <a:r>
              <a:rPr lang="ru-RU" sz="1800" b="1" dirty="0" err="1"/>
              <a:t>JavaScript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Когда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встраивается в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</a:t>
            </a:r>
            <a:r>
              <a:rPr lang="ru-RU" sz="1800" dirty="0"/>
              <a:t>, результатом является клиентский </a:t>
            </a:r>
            <a:r>
              <a:rPr lang="ru-RU" sz="1800" dirty="0" err="1"/>
              <a:t>JavaScript</a:t>
            </a:r>
            <a:r>
              <a:rPr lang="ru-RU" sz="1800" dirty="0"/>
              <a:t>. Это, безусловно, наиболее распространенный вариант </a:t>
            </a:r>
            <a:r>
              <a:rPr lang="ru-RU" sz="1800" dirty="0" err="1"/>
              <a:t>JavaScript</a:t>
            </a:r>
            <a:r>
              <a:rPr lang="ru-RU" sz="1800" dirty="0"/>
              <a:t>, и большинство людей, упоминая </a:t>
            </a:r>
            <a:r>
              <a:rPr lang="ru-RU" sz="1800" dirty="0" err="1"/>
              <a:t>JavaScript</a:t>
            </a:r>
            <a:r>
              <a:rPr lang="ru-RU" sz="1800" dirty="0"/>
              <a:t>, обычно подразумевают именно клиентский </a:t>
            </a:r>
            <a:r>
              <a:rPr lang="ru-RU" sz="1800" dirty="0" err="1"/>
              <a:t>JavaScript</a:t>
            </a:r>
            <a:r>
              <a:rPr lang="ru-RU" sz="18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Клиентский </a:t>
            </a:r>
            <a:r>
              <a:rPr lang="ru-RU" sz="1800" dirty="0" err="1"/>
              <a:t>JavaScript</a:t>
            </a:r>
            <a:r>
              <a:rPr lang="ru-RU" sz="1800" dirty="0"/>
              <a:t> включает в себя интерпретатор </a:t>
            </a:r>
            <a:r>
              <a:rPr lang="ru-RU" sz="1800" dirty="0" err="1"/>
              <a:t>JavaScript</a:t>
            </a:r>
            <a:r>
              <a:rPr lang="ru-RU" sz="1800" dirty="0"/>
              <a:t> и объектную</a:t>
            </a:r>
            <a:r>
              <a:rPr lang="en-US" sz="1800" dirty="0"/>
              <a:t> </a:t>
            </a:r>
            <a:r>
              <a:rPr lang="ru-RU" sz="1800" dirty="0"/>
              <a:t>модель документа (</a:t>
            </a:r>
            <a:r>
              <a:rPr lang="ru-RU" sz="1800" dirty="0" err="1"/>
              <a:t>Document</a:t>
            </a:r>
            <a:r>
              <a:rPr lang="ru-RU" sz="1800" dirty="0"/>
              <a:t> </a:t>
            </a:r>
            <a:r>
              <a:rPr lang="ru-RU" sz="1800" dirty="0" err="1"/>
              <a:t>Object</a:t>
            </a:r>
            <a:r>
              <a:rPr lang="ru-RU" sz="1800" dirty="0"/>
              <a:t> </a:t>
            </a:r>
            <a:r>
              <a:rPr lang="ru-RU" sz="1800" dirty="0" err="1"/>
              <a:t>Model</a:t>
            </a:r>
            <a:r>
              <a:rPr lang="ru-RU" sz="1800" dirty="0"/>
              <a:t>, DOM), определяемую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броузером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r>
              <a:rPr lang="ru-RU" sz="1800" dirty="0"/>
              <a:t>Документы могут содержать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-сценарии</a:t>
            </a:r>
            <a:r>
              <a:rPr lang="ru-RU" sz="1800" dirty="0"/>
              <a:t>, которые в свою очередь могут</a:t>
            </a:r>
            <a:r>
              <a:rPr lang="en-US" sz="1800" dirty="0"/>
              <a:t> </a:t>
            </a:r>
            <a:r>
              <a:rPr lang="ru-RU" sz="1800" dirty="0"/>
              <a:t>использовать модель DOM для модификации документа или управления способом</a:t>
            </a:r>
            <a:r>
              <a:rPr lang="en-US" sz="1800" dirty="0"/>
              <a:t> </a:t>
            </a:r>
            <a:r>
              <a:rPr lang="ru-RU" sz="1800" dirty="0"/>
              <a:t>его отображения. Другими словами, можно сказать, что клиентский </a:t>
            </a:r>
            <a:r>
              <a:rPr lang="ru-RU" sz="1800" dirty="0" err="1"/>
              <a:t>JavaScript</a:t>
            </a:r>
            <a:r>
              <a:rPr lang="en-US" sz="1800" dirty="0"/>
              <a:t> </a:t>
            </a:r>
            <a:r>
              <a:rPr lang="ru-RU" sz="1800" dirty="0"/>
              <a:t>позволяет определить поведение статического содержимого веб</a:t>
            </a:r>
            <a:r>
              <a:rPr lang="en-US" sz="1800" dirty="0"/>
              <a:t>-</a:t>
            </a:r>
            <a:r>
              <a:rPr lang="ru-RU" sz="1800" dirty="0"/>
              <a:t>страниц. Клиент</a:t>
            </a:r>
            <a:r>
              <a:rPr lang="en-US" sz="1800" dirty="0"/>
              <a:t> </a:t>
            </a:r>
            <a:r>
              <a:rPr lang="ru-RU" sz="1800" dirty="0" err="1"/>
              <a:t>ский</a:t>
            </a:r>
            <a:r>
              <a:rPr lang="ru-RU" sz="1800" dirty="0"/>
              <a:t> </a:t>
            </a:r>
            <a:r>
              <a:rPr lang="ru-RU" sz="1800" dirty="0" err="1"/>
              <a:t>JavaScript</a:t>
            </a:r>
            <a:r>
              <a:rPr lang="ru-RU" sz="1800" dirty="0"/>
              <a:t> является основой таких технологий разработки веб</a:t>
            </a:r>
            <a:r>
              <a:rPr lang="en-US" sz="1800" dirty="0"/>
              <a:t>-</a:t>
            </a:r>
            <a:r>
              <a:rPr lang="ru-RU" sz="1800" dirty="0"/>
              <a:t>приложений,</a:t>
            </a:r>
            <a:r>
              <a:rPr lang="en-US" sz="1800" dirty="0"/>
              <a:t> </a:t>
            </a:r>
            <a:r>
              <a:rPr lang="ru-RU" sz="1800" dirty="0"/>
              <a:t>как DHTML, и таких архитектур, как </a:t>
            </a:r>
            <a:r>
              <a:rPr lang="ru-RU" sz="1800" dirty="0" err="1" smtClean="0"/>
              <a:t>Ajax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7874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В стандарте </a:t>
            </a:r>
            <a:r>
              <a:rPr lang="ru-RU" sz="1800" dirty="0" err="1"/>
              <a:t>ECMAScript</a:t>
            </a:r>
            <a:r>
              <a:rPr lang="ru-RU" sz="1800" dirty="0"/>
              <a:t> v3 и </a:t>
            </a:r>
            <a:r>
              <a:rPr lang="ru-RU" sz="1800" dirty="0" err="1"/>
              <a:t>JavaScript</a:t>
            </a:r>
            <a:r>
              <a:rPr lang="ru-RU" sz="1800" dirty="0"/>
              <a:t> 1.5 эта проблема была решена за счет </a:t>
            </a:r>
            <a:r>
              <a:rPr lang="ru-RU" sz="1800" dirty="0" smtClean="0"/>
              <a:t>добавления </a:t>
            </a:r>
            <a:r>
              <a:rPr lang="ru-RU" sz="1800" dirty="0"/>
              <a:t>нового метода преобразования числа в строку в классе </a:t>
            </a:r>
            <a:r>
              <a:rPr lang="ru-RU" sz="1800" dirty="0" err="1"/>
              <a:t>Number</a:t>
            </a:r>
            <a:r>
              <a:rPr lang="ru-RU" sz="1800" dirty="0"/>
              <a:t>. Метод </a:t>
            </a:r>
            <a:r>
              <a:rPr lang="ru-RU" sz="1800" b="1" dirty="0" err="1" smtClean="0"/>
              <a:t>toFixed</a:t>
            </a:r>
            <a:r>
              <a:rPr lang="ru-RU" sz="1800" b="1" dirty="0"/>
              <a:t>()</a:t>
            </a:r>
            <a:r>
              <a:rPr lang="ru-RU" sz="1800" dirty="0"/>
              <a:t> преобразует число в строку и отображает определенное число знаков </a:t>
            </a:r>
            <a:r>
              <a:rPr lang="ru-RU" sz="1800" dirty="0" smtClean="0"/>
              <a:t>после </a:t>
            </a:r>
            <a:r>
              <a:rPr lang="ru-RU" sz="1800" dirty="0"/>
              <a:t>десятичной точки. Однако данный метод не выполняет преобразование </a:t>
            </a:r>
            <a:r>
              <a:rPr lang="ru-RU" sz="1800" dirty="0" smtClean="0"/>
              <a:t>числа в </a:t>
            </a:r>
            <a:r>
              <a:rPr lang="ru-RU" sz="1800" dirty="0"/>
              <a:t>экспоненциальную форму. Эту задачу решает метод </a:t>
            </a:r>
            <a:r>
              <a:rPr lang="ru-RU" sz="1800" b="1" dirty="0" err="1"/>
              <a:t>toExponential</a:t>
            </a:r>
            <a:r>
              <a:rPr lang="ru-RU" sz="1800" b="1" dirty="0"/>
              <a:t>()</a:t>
            </a:r>
            <a:r>
              <a:rPr lang="ru-RU" sz="1800" dirty="0"/>
              <a:t>, </a:t>
            </a:r>
            <a:r>
              <a:rPr lang="ru-RU" sz="1800" dirty="0" smtClean="0"/>
              <a:t>который преобразует </a:t>
            </a:r>
            <a:r>
              <a:rPr lang="ru-RU" sz="1800" dirty="0"/>
              <a:t>число в экспоненциальное представление с одним знаком перед </a:t>
            </a:r>
            <a:r>
              <a:rPr lang="ru-RU" sz="1800" dirty="0" smtClean="0"/>
              <a:t>точкой </a:t>
            </a:r>
            <a:r>
              <a:rPr lang="ru-RU" sz="1800" dirty="0"/>
              <a:t>и с заданным числом десятичных знаков после точки. Для отображения </a:t>
            </a:r>
            <a:r>
              <a:rPr lang="ru-RU" sz="1800" dirty="0" smtClean="0"/>
              <a:t>определенного </a:t>
            </a:r>
            <a:r>
              <a:rPr lang="ru-RU" sz="1800" dirty="0"/>
              <a:t>числа значащих разрядов числа используется метод </a:t>
            </a:r>
            <a:r>
              <a:rPr lang="ru-RU" sz="1800" b="1" dirty="0" err="1"/>
              <a:t>toPrecision</a:t>
            </a:r>
            <a:r>
              <a:rPr lang="ru-RU" sz="1800" b="1" dirty="0"/>
              <a:t>()</a:t>
            </a:r>
            <a:r>
              <a:rPr lang="ru-RU" sz="1800" dirty="0"/>
              <a:t>. </a:t>
            </a:r>
            <a:r>
              <a:rPr lang="ru-RU" sz="1800" dirty="0" smtClean="0"/>
              <a:t>Он возвращает </a:t>
            </a:r>
            <a:r>
              <a:rPr lang="ru-RU" sz="1800" dirty="0"/>
              <a:t>строку с экспоненциальным </a:t>
            </a:r>
            <a:r>
              <a:rPr lang="ru-RU" sz="1800" dirty="0" smtClean="0"/>
              <a:t>представлением </a:t>
            </a:r>
            <a:r>
              <a:rPr lang="ru-RU" sz="1800" dirty="0"/>
              <a:t>числа, если </a:t>
            </a:r>
            <a:r>
              <a:rPr lang="ru-RU" sz="1800" dirty="0" smtClean="0"/>
              <a:t>заданного количества </a:t>
            </a:r>
            <a:r>
              <a:rPr lang="ru-RU" sz="1800" dirty="0"/>
              <a:t>значащих разрядов недостаточно для точного отображения </a:t>
            </a:r>
            <a:r>
              <a:rPr lang="ru-RU" sz="1800" dirty="0" smtClean="0"/>
              <a:t>целой части </a:t>
            </a:r>
            <a:r>
              <a:rPr lang="ru-RU" sz="1800" dirty="0"/>
              <a:t>числа. Обратите внимание: все три метода корректно выполняют </a:t>
            </a:r>
            <a:r>
              <a:rPr lang="ru-RU" sz="1800" dirty="0" smtClean="0"/>
              <a:t>округление </a:t>
            </a:r>
            <a:r>
              <a:rPr lang="ru-RU" sz="1800" dirty="0"/>
              <a:t>результата. Ниже приводятся примеры обращения к этим методам: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n = 123456.789;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n.toFixed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(0);       // "123457"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n.toFixed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(2);       // "123456.79"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n.toExponential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(1); // "1.2e+5"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n.toExponential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(3); // "1.235e+5"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n.toPrecision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(4);   // "1.235e+5"</a:t>
            </a:r>
          </a:p>
          <a:p>
            <a:pPr marL="0" indent="0">
              <a:buNone/>
            </a:pP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n.toPrecision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(7);   // "123456.8"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43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Преобразование строк в числа</a:t>
            </a:r>
          </a:p>
          <a:p>
            <a:pPr marL="0" indent="0">
              <a:buNone/>
            </a:pPr>
            <a:r>
              <a:rPr lang="ru-RU" sz="1800" dirty="0"/>
              <a:t>Когда строка используется в числовом контексте, она автоматически </a:t>
            </a:r>
            <a:r>
              <a:rPr lang="ru-RU" sz="1800" dirty="0" smtClean="0"/>
              <a:t>преобразуется </a:t>
            </a:r>
            <a:r>
              <a:rPr lang="ru-RU" sz="1800" dirty="0"/>
              <a:t>в число. Например, следующее выражение является вполне допустимым: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product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"21" * "2";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dirty="0">
                <a:latin typeface="+mj-lt"/>
                <a:cs typeface="Courier New" pitchFamily="49" charset="0"/>
              </a:rPr>
              <a:t>в результате получится число 42.</a:t>
            </a:r>
          </a:p>
          <a:p>
            <a:pPr marL="0" indent="0">
              <a:buNone/>
            </a:pPr>
            <a:r>
              <a:rPr lang="ru-RU" sz="1800" dirty="0"/>
              <a:t>Это обстоятельство можно взять на вооружение при необходимости </a:t>
            </a:r>
            <a:r>
              <a:rPr lang="ru-RU" sz="1800" dirty="0" smtClean="0"/>
              <a:t>преобразовать </a:t>
            </a:r>
            <a:r>
              <a:rPr lang="ru-RU" sz="1800" dirty="0"/>
              <a:t>строку в число; для этого достаточно просто вычесть из строки значение 0: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string_value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800" dirty="0"/>
              <a:t>(Будьте внимательны: операция сложения в данной ситуации будет </a:t>
            </a:r>
            <a:r>
              <a:rPr lang="ru-RU" sz="1800" dirty="0" smtClean="0"/>
              <a:t>интерпретирована </a:t>
            </a:r>
            <a:r>
              <a:rPr lang="ru-RU" sz="1800" dirty="0"/>
              <a:t>как операция конкатенации строк.)</a:t>
            </a:r>
          </a:p>
          <a:p>
            <a:pPr marL="0" indent="0">
              <a:buNone/>
            </a:pPr>
            <a:r>
              <a:rPr lang="ru-RU" sz="1800" dirty="0"/>
              <a:t>Менее изощренный и более прямолинейный способ преобразования строки в </a:t>
            </a:r>
            <a:r>
              <a:rPr lang="ru-RU" sz="1800" dirty="0" smtClean="0"/>
              <a:t>число </a:t>
            </a:r>
            <a:r>
              <a:rPr lang="ru-RU" sz="1800" dirty="0"/>
              <a:t>заключается в обращении к конструктору </a:t>
            </a:r>
            <a:r>
              <a:rPr lang="ru-RU" sz="1800" dirty="0" err="1"/>
              <a:t>Number</a:t>
            </a:r>
            <a:r>
              <a:rPr lang="ru-RU" sz="1800" dirty="0"/>
              <a:t>() как к обычной функции:</a:t>
            </a:r>
          </a:p>
          <a:p>
            <a:pPr marL="0" indent="0">
              <a:buNone/>
            </a:pP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string_value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/>
              <a:t>Недостаток такого способа преобразования строки в число заключается в </a:t>
            </a:r>
            <a:r>
              <a:rPr lang="ru-RU" sz="1800" dirty="0" smtClean="0"/>
              <a:t>его чрезмерной </a:t>
            </a:r>
            <a:r>
              <a:rPr lang="ru-RU" sz="1800" dirty="0"/>
              <a:t>строгости. Этот способ может использоваться только для </a:t>
            </a:r>
            <a:r>
              <a:rPr lang="ru-RU" sz="1800" dirty="0" smtClean="0"/>
              <a:t>преобразования </a:t>
            </a:r>
            <a:r>
              <a:rPr lang="ru-RU" sz="1800" dirty="0"/>
              <a:t>десятичных чисел, и хотя он допускает наличие ведущих и </a:t>
            </a:r>
            <a:r>
              <a:rPr lang="ru-RU" sz="1800" dirty="0" smtClean="0"/>
              <a:t>оконечных символов </a:t>
            </a:r>
            <a:r>
              <a:rPr lang="ru-RU" sz="1800" dirty="0"/>
              <a:t>пробела, появление других </a:t>
            </a:r>
            <a:r>
              <a:rPr lang="ru-RU" sz="1800"/>
              <a:t>нецифровых </a:t>
            </a:r>
            <a:r>
              <a:rPr lang="ru-RU" sz="1800" smtClean="0"/>
              <a:t>символов после </a:t>
            </a:r>
            <a:r>
              <a:rPr lang="ru-RU" sz="1800" dirty="0"/>
              <a:t>числа в </a:t>
            </a:r>
            <a:r>
              <a:rPr lang="ru-RU" sz="1800" dirty="0" smtClean="0"/>
              <a:t>строке недопустимо</a:t>
            </a:r>
            <a:r>
              <a:rPr lang="ru-RU" sz="1800" dirty="0"/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6962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 smtClean="0"/>
              <a:t>Более </a:t>
            </a:r>
            <a:r>
              <a:rPr lang="ru-RU" sz="1700" dirty="0"/>
              <a:t>гибкий способ преобразования обеспечивается функциями </a:t>
            </a:r>
            <a:r>
              <a:rPr lang="ru-RU" sz="1700" b="1" dirty="0" err="1"/>
              <a:t>parseInt</a:t>
            </a:r>
            <a:r>
              <a:rPr lang="ru-RU" sz="1700" b="1" dirty="0"/>
              <a:t>()</a:t>
            </a:r>
            <a:r>
              <a:rPr lang="ru-RU" sz="1700" dirty="0"/>
              <a:t> и </a:t>
            </a:r>
            <a:r>
              <a:rPr lang="ru-RU" sz="1700" b="1" dirty="0" err="1" smtClean="0"/>
              <a:t>parseFloat</a:t>
            </a:r>
            <a:r>
              <a:rPr lang="ru-RU" sz="1700" b="1" dirty="0"/>
              <a:t>()</a:t>
            </a:r>
            <a:r>
              <a:rPr lang="ru-RU" sz="1700" dirty="0"/>
              <a:t>. Эти функции преобразуют и возвращают произвольные числа, </a:t>
            </a:r>
            <a:r>
              <a:rPr lang="ru-RU" sz="1700" dirty="0" smtClean="0"/>
              <a:t>стоящие </a:t>
            </a:r>
            <a:r>
              <a:rPr lang="ru-RU" sz="1700" dirty="0"/>
              <a:t>в начале строки, игнорируя любые нецифровые символы, </a:t>
            </a:r>
            <a:r>
              <a:rPr lang="ru-RU" sz="1700" dirty="0" smtClean="0"/>
              <a:t>расположенные</a:t>
            </a:r>
            <a:r>
              <a:rPr lang="en-US" sz="1700" dirty="0" smtClean="0"/>
              <a:t> </a:t>
            </a:r>
            <a:r>
              <a:rPr lang="ru-RU" sz="1700" dirty="0" smtClean="0"/>
              <a:t>вслед </a:t>
            </a:r>
            <a:r>
              <a:rPr lang="ru-RU" sz="1700" dirty="0"/>
              <a:t>за числом. Функция </a:t>
            </a:r>
            <a:r>
              <a:rPr lang="ru-RU" sz="1700" dirty="0" err="1"/>
              <a:t>parseInt</a:t>
            </a:r>
            <a:r>
              <a:rPr lang="ru-RU" sz="1700" dirty="0"/>
              <a:t>() выполняет только целочисленное </a:t>
            </a:r>
            <a:r>
              <a:rPr lang="ru-RU" sz="1700" dirty="0" smtClean="0"/>
              <a:t>преобразование</a:t>
            </a:r>
            <a:r>
              <a:rPr lang="ru-RU" sz="1700" dirty="0"/>
              <a:t>, тогда как </a:t>
            </a:r>
            <a:r>
              <a:rPr lang="ru-RU" sz="1700" dirty="0" err="1"/>
              <a:t>parseFloat</a:t>
            </a:r>
            <a:r>
              <a:rPr lang="ru-RU" sz="1700" dirty="0"/>
              <a:t>() может преобразовывать как целые, так и </a:t>
            </a:r>
            <a:r>
              <a:rPr lang="ru-RU" sz="1700" dirty="0" smtClean="0"/>
              <a:t>вещественные </a:t>
            </a:r>
            <a:r>
              <a:rPr lang="ru-RU" sz="1700" dirty="0"/>
              <a:t>числа. Если строка начинается с символов «0x» или «0X», функция </a:t>
            </a:r>
            <a:r>
              <a:rPr lang="ru-RU" sz="1700" dirty="0" err="1" smtClean="0"/>
              <a:t>parseInt</a:t>
            </a:r>
            <a:r>
              <a:rPr lang="ru-RU" sz="1700" dirty="0"/>
              <a:t>() интерпретирует строку как шестнадцатеричное </a:t>
            </a:r>
            <a:r>
              <a:rPr lang="ru-RU" sz="1700" dirty="0" smtClean="0"/>
              <a:t>число.</a:t>
            </a:r>
            <a:r>
              <a:rPr lang="en-US" sz="1700" dirty="0" smtClean="0"/>
              <a:t> </a:t>
            </a:r>
            <a:r>
              <a:rPr lang="ru-RU" sz="1700" dirty="0" smtClean="0"/>
              <a:t>Например</a:t>
            </a:r>
            <a:r>
              <a:rPr lang="ru-RU" sz="1700" dirty="0"/>
              <a:t>: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("3 слепых мышки"); // Вернет 3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("3.14 метров"); // Вернет 3.14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("12.34"); // 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Вернет 12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("0xFF"); // 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Вернет 255</a:t>
            </a:r>
          </a:p>
          <a:p>
            <a:pPr marL="0" indent="0">
              <a:buNone/>
            </a:pPr>
            <a:r>
              <a:rPr lang="ru-RU" sz="1700" dirty="0"/>
              <a:t>В качестве второго аргумента функция </a:t>
            </a:r>
            <a:r>
              <a:rPr lang="ru-RU" sz="1700" dirty="0" err="1"/>
              <a:t>parseInt</a:t>
            </a:r>
            <a:r>
              <a:rPr lang="ru-RU" sz="1700" dirty="0"/>
              <a:t>() может принимать </a:t>
            </a:r>
            <a:r>
              <a:rPr lang="ru-RU" sz="1700" dirty="0" smtClean="0"/>
              <a:t>основание</a:t>
            </a:r>
            <a:r>
              <a:rPr lang="en-US" sz="1700" dirty="0" smtClean="0"/>
              <a:t> </a:t>
            </a:r>
            <a:r>
              <a:rPr lang="ru-RU" sz="1700" dirty="0" smtClean="0"/>
              <a:t>системы </a:t>
            </a:r>
            <a:r>
              <a:rPr lang="ru-RU" sz="1700" dirty="0"/>
              <a:t>счисления. Корректными значениями являются числа в диапазоне от </a:t>
            </a:r>
            <a:r>
              <a:rPr lang="ru-RU" sz="1700" dirty="0" smtClean="0"/>
              <a:t>2</a:t>
            </a:r>
            <a:r>
              <a:rPr lang="en-US" sz="1700" dirty="0" smtClean="0"/>
              <a:t> </a:t>
            </a:r>
            <a:r>
              <a:rPr lang="ru-RU" sz="1700" dirty="0" smtClean="0"/>
              <a:t>до </a:t>
            </a:r>
            <a:r>
              <a:rPr lang="ru-RU" sz="1700" dirty="0"/>
              <a:t>36, например: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("11", 2); // Вернет 3 (1*2 + 1)</a:t>
            </a:r>
          </a:p>
          <a:p>
            <a:pPr marL="0" indent="0">
              <a:buNone/>
            </a:pPr>
            <a:r>
              <a:rPr lang="fr-F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parseInt("ff", 16); // Вернет 255 (15*16 + 15)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", 36); // 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Вернет 1295 (35*36 + 35)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("077", 8); // Вернет 63 (7*8 + 7)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("077", 10); // Вернет 77 (7*10 + 7)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655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Если методы </a:t>
            </a:r>
            <a:r>
              <a:rPr lang="ru-RU" sz="1800" dirty="0" err="1"/>
              <a:t>parseInt</a:t>
            </a:r>
            <a:r>
              <a:rPr lang="ru-RU" sz="1800" dirty="0"/>
              <a:t>() и </a:t>
            </a:r>
            <a:r>
              <a:rPr lang="ru-RU" sz="1800" dirty="0" err="1"/>
              <a:t>parseFloat</a:t>
            </a:r>
            <a:r>
              <a:rPr lang="ru-RU" sz="1800" dirty="0"/>
              <a:t>() оказываются не в состоянии </a:t>
            </a:r>
            <a:r>
              <a:rPr lang="ru-RU" sz="1800" dirty="0" smtClean="0"/>
              <a:t>выполнить</a:t>
            </a:r>
            <a:r>
              <a:rPr lang="en-US" sz="1800" dirty="0" smtClean="0"/>
              <a:t> </a:t>
            </a:r>
            <a:r>
              <a:rPr lang="ru-RU" sz="1800" dirty="0" smtClean="0"/>
              <a:t>преобразование</a:t>
            </a:r>
            <a:r>
              <a:rPr lang="ru-RU" sz="1800" dirty="0"/>
              <a:t>, они возвращают значение </a:t>
            </a:r>
            <a:r>
              <a:rPr lang="ru-RU" sz="1800" dirty="0" err="1"/>
              <a:t>NaN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("eleven"); //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Вернет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("$72.47"); //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Вернет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038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Логические значения</a:t>
            </a:r>
          </a:p>
          <a:p>
            <a:pPr marL="0" indent="0">
              <a:buNone/>
            </a:pPr>
            <a:r>
              <a:rPr lang="ru-RU" sz="1800" dirty="0"/>
              <a:t>Числовые и строковые типы данных имеют большое или бесконечное </a:t>
            </a:r>
            <a:r>
              <a:rPr lang="ru-RU" sz="1800" dirty="0" smtClean="0"/>
              <a:t>количество </a:t>
            </a:r>
            <a:r>
              <a:rPr lang="ru-RU" sz="1800" dirty="0"/>
              <a:t>возможных значений. Логический тип данных, напротив, имеет только </a:t>
            </a:r>
            <a:r>
              <a:rPr lang="ru-RU" sz="1800" dirty="0" smtClean="0"/>
              <a:t>два</a:t>
            </a:r>
            <a:r>
              <a:rPr lang="en-US" sz="1800" dirty="0" smtClean="0"/>
              <a:t> </a:t>
            </a:r>
            <a:r>
              <a:rPr lang="ru-RU" sz="1800" dirty="0" smtClean="0"/>
              <a:t>допустимых </a:t>
            </a:r>
            <a:r>
              <a:rPr lang="ru-RU" sz="1800" dirty="0"/>
              <a:t>логических значения, представленных литералами </a:t>
            </a:r>
            <a:r>
              <a:rPr lang="ru-RU" sz="1800" dirty="0" err="1"/>
              <a:t>true</a:t>
            </a:r>
            <a:r>
              <a:rPr lang="ru-RU" sz="1800" dirty="0"/>
              <a:t> и </a:t>
            </a:r>
            <a:r>
              <a:rPr lang="ru-RU" sz="1800" dirty="0" err="1"/>
              <a:t>false</a:t>
            </a:r>
            <a:r>
              <a:rPr lang="ru-RU" sz="1800" dirty="0"/>
              <a:t>. </a:t>
            </a:r>
            <a:r>
              <a:rPr lang="ru-RU" sz="1800" dirty="0" smtClean="0"/>
              <a:t>Логическое </a:t>
            </a:r>
            <a:r>
              <a:rPr lang="ru-RU" sz="1800" dirty="0"/>
              <a:t>значение говорит об истинности </a:t>
            </a:r>
            <a:r>
              <a:rPr lang="ru-RU" sz="1800" dirty="0" smtClean="0"/>
              <a:t>чего</a:t>
            </a:r>
            <a:r>
              <a:rPr lang="en-US" sz="1800" dirty="0" smtClean="0"/>
              <a:t>-</a:t>
            </a:r>
            <a:r>
              <a:rPr lang="ru-RU" sz="1800" dirty="0" smtClean="0"/>
              <a:t>то</a:t>
            </a:r>
            <a:r>
              <a:rPr lang="ru-RU" sz="1800" dirty="0"/>
              <a:t>, т. е. о том, является это </a:t>
            </a:r>
            <a:r>
              <a:rPr lang="ru-RU" sz="1800" dirty="0" smtClean="0"/>
              <a:t>что</a:t>
            </a:r>
            <a:r>
              <a:rPr lang="en-US" sz="1800" dirty="0" smtClean="0"/>
              <a:t>-</a:t>
            </a:r>
            <a:r>
              <a:rPr lang="ru-RU" sz="1800" dirty="0" smtClean="0"/>
              <a:t>то</a:t>
            </a:r>
            <a:r>
              <a:rPr lang="en-US" sz="1800" dirty="0" smtClean="0"/>
              <a:t> </a:t>
            </a:r>
            <a:r>
              <a:rPr lang="ru-RU" sz="1800" dirty="0" smtClean="0"/>
              <a:t>истинным </a:t>
            </a:r>
            <a:r>
              <a:rPr lang="ru-RU" sz="1800" dirty="0"/>
              <a:t>или нет.</a:t>
            </a:r>
          </a:p>
          <a:p>
            <a:pPr marL="0" indent="0">
              <a:buNone/>
            </a:pPr>
            <a:r>
              <a:rPr lang="ru-RU" sz="1800" dirty="0"/>
              <a:t>Логические значения обычно представляют собой результат сравнений, </a:t>
            </a:r>
            <a:r>
              <a:rPr lang="ru-RU" sz="1800" dirty="0" smtClean="0"/>
              <a:t>выполняемых </a:t>
            </a:r>
            <a:r>
              <a:rPr lang="ru-RU" sz="1800" dirty="0"/>
              <a:t>в </a:t>
            </a:r>
            <a:r>
              <a:rPr lang="en-US" sz="1800" dirty="0"/>
              <a:t>JavaScript</a:t>
            </a:r>
            <a:r>
              <a:rPr lang="ru-RU" sz="1800" dirty="0"/>
              <a:t>программах. Например: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== 4</a:t>
            </a:r>
          </a:p>
          <a:p>
            <a:pPr marL="0" indent="0">
              <a:buNone/>
            </a:pPr>
            <a:r>
              <a:rPr lang="ru-RU" sz="1800" dirty="0"/>
              <a:t>Это выражение проверяет, равно ли значение переменной a числу 4. Если да, </a:t>
            </a:r>
            <a:r>
              <a:rPr lang="ru-RU" sz="1800" dirty="0" smtClean="0"/>
              <a:t>результатом </a:t>
            </a:r>
            <a:r>
              <a:rPr lang="ru-RU" sz="1800" dirty="0"/>
              <a:t>этого сравнения будет логическое значение </a:t>
            </a:r>
            <a:r>
              <a:rPr lang="ru-RU" sz="1800" dirty="0" err="1"/>
              <a:t>true</a:t>
            </a:r>
            <a:r>
              <a:rPr lang="ru-RU" sz="1800" dirty="0"/>
              <a:t>. Если переменная a </a:t>
            </a:r>
            <a:r>
              <a:rPr lang="ru-RU" sz="1800" dirty="0" smtClean="0"/>
              <a:t>не</a:t>
            </a:r>
            <a:r>
              <a:rPr lang="en-US" sz="1800" dirty="0" smtClean="0"/>
              <a:t> </a:t>
            </a:r>
            <a:r>
              <a:rPr lang="ru-RU" sz="1800" dirty="0" smtClean="0"/>
              <a:t>равна </a:t>
            </a:r>
            <a:r>
              <a:rPr lang="ru-RU" sz="1800" dirty="0"/>
              <a:t>4, результатом сравнения будет </a:t>
            </a:r>
            <a:r>
              <a:rPr lang="ru-RU" sz="1800" dirty="0" err="1"/>
              <a:t>false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Логические значения обычно используются в управляющих </a:t>
            </a:r>
            <a:r>
              <a:rPr lang="ru-RU" sz="1800" dirty="0" smtClean="0"/>
              <a:t>конструкциях</a:t>
            </a:r>
            <a:r>
              <a:rPr lang="en-US" sz="1800" dirty="0" smtClean="0"/>
              <a:t> </a:t>
            </a:r>
            <a:r>
              <a:rPr lang="ru-RU" sz="1800" dirty="0" err="1" smtClean="0"/>
              <a:t>JavaScript</a:t>
            </a:r>
            <a:r>
              <a:rPr lang="ru-RU" sz="1800" dirty="0"/>
              <a:t>. Например, инструкция </a:t>
            </a:r>
            <a:r>
              <a:rPr lang="ru-RU" sz="1800" dirty="0" err="1"/>
              <a:t>if</a:t>
            </a:r>
            <a:r>
              <a:rPr lang="ru-RU" sz="1800" dirty="0"/>
              <a:t>/</a:t>
            </a:r>
            <a:r>
              <a:rPr lang="ru-RU" sz="1800" dirty="0" err="1"/>
              <a:t>else</a:t>
            </a:r>
            <a:r>
              <a:rPr lang="ru-RU" sz="1800" dirty="0"/>
              <a:t> в </a:t>
            </a:r>
            <a:r>
              <a:rPr lang="ru-RU" sz="1800" dirty="0" err="1"/>
              <a:t>JavaScript</a:t>
            </a:r>
            <a:r>
              <a:rPr lang="ru-RU" sz="1800" dirty="0"/>
              <a:t> выполняет одно </a:t>
            </a:r>
            <a:r>
              <a:rPr lang="ru-RU" sz="1800" dirty="0" smtClean="0"/>
              <a:t>действие</a:t>
            </a:r>
            <a:r>
              <a:rPr lang="ru-RU" sz="1800" dirty="0"/>
              <a:t>, если логическое значение равно </a:t>
            </a:r>
            <a:r>
              <a:rPr lang="ru-RU" sz="1800" dirty="0" err="1"/>
              <a:t>true</a:t>
            </a:r>
            <a:r>
              <a:rPr lang="ru-RU" sz="1800" dirty="0"/>
              <a:t>, и другое действие, если </a:t>
            </a:r>
            <a:r>
              <a:rPr lang="ru-RU" sz="1800" dirty="0" err="1"/>
              <a:t>false</a:t>
            </a:r>
            <a:r>
              <a:rPr lang="ru-RU" sz="1800" dirty="0"/>
              <a:t>. </a:t>
            </a:r>
            <a:r>
              <a:rPr lang="ru-RU" sz="1800" dirty="0" smtClean="0"/>
              <a:t>Обычно</a:t>
            </a:r>
            <a:r>
              <a:rPr lang="en-US" sz="1800" dirty="0" smtClean="0"/>
              <a:t> </a:t>
            </a:r>
            <a:r>
              <a:rPr lang="ru-RU" sz="1800" dirty="0" smtClean="0"/>
              <a:t>сравнение</a:t>
            </a:r>
            <a:r>
              <a:rPr lang="ru-RU" sz="1800" dirty="0"/>
              <a:t>, создающее логическое значение, непосредственно объединяется с </a:t>
            </a:r>
            <a:r>
              <a:rPr lang="ru-RU" sz="1800" dirty="0" smtClean="0"/>
              <a:t>инструкцией</a:t>
            </a:r>
            <a:r>
              <a:rPr lang="ru-RU" sz="1800" dirty="0"/>
              <a:t>, в которой оно используется. 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450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Результат выглядит так: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4)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b + 1;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a +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/>
              <a:t>Здесь выполняется проверка, равна ли переменная a числу 4. Если да, к </a:t>
            </a:r>
            <a:r>
              <a:rPr lang="ru-RU" sz="1800" dirty="0" smtClean="0"/>
              <a:t>значению </a:t>
            </a:r>
            <a:r>
              <a:rPr lang="ru-RU" sz="1800" dirty="0"/>
              <a:t>переменной b добавляется 1; в противном случае число 1 добавляется к </a:t>
            </a:r>
            <a:r>
              <a:rPr lang="ru-RU" sz="1800" dirty="0" smtClean="0"/>
              <a:t>значению </a:t>
            </a:r>
            <a:r>
              <a:rPr lang="ru-RU" sz="1800" dirty="0"/>
              <a:t>переменной </a:t>
            </a:r>
            <a:r>
              <a:rPr lang="en-US" sz="1800" dirty="0"/>
              <a:t>a.</a:t>
            </a:r>
          </a:p>
          <a:p>
            <a:pPr marL="0" indent="0">
              <a:buNone/>
            </a:pPr>
            <a:r>
              <a:rPr lang="ru-RU" sz="1800" dirty="0"/>
              <a:t>Вместо того чтобы интерпретировать два возможных логических значения </a:t>
            </a:r>
            <a:r>
              <a:rPr lang="ru-RU" sz="1800" dirty="0" smtClean="0"/>
              <a:t>как</a:t>
            </a:r>
            <a:r>
              <a:rPr lang="en-US" sz="1800" dirty="0" smtClean="0"/>
              <a:t> </a:t>
            </a:r>
            <a:r>
              <a:rPr lang="ru-RU" sz="1800" dirty="0" err="1" smtClean="0"/>
              <a:t>true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false</a:t>
            </a:r>
            <a:r>
              <a:rPr lang="ru-RU" sz="1800" dirty="0"/>
              <a:t>, иногда удобно рассматривать их как «включено» (</a:t>
            </a:r>
            <a:r>
              <a:rPr lang="ru-RU" sz="1800" dirty="0" err="1"/>
              <a:t>true</a:t>
            </a:r>
            <a:r>
              <a:rPr lang="ru-RU" sz="1800" dirty="0"/>
              <a:t>) и «</a:t>
            </a:r>
            <a:r>
              <a:rPr lang="ru-RU" sz="1800" dirty="0" smtClean="0"/>
              <a:t>выключено</a:t>
            </a:r>
            <a:r>
              <a:rPr lang="ru-RU" sz="1800" dirty="0"/>
              <a:t>» (</a:t>
            </a:r>
            <a:r>
              <a:rPr lang="ru-RU" sz="1800" dirty="0" err="1"/>
              <a:t>false</a:t>
            </a:r>
            <a:r>
              <a:rPr lang="ru-RU" sz="1800" dirty="0"/>
              <a:t>) или «да» (</a:t>
            </a:r>
            <a:r>
              <a:rPr lang="ru-RU" sz="1800" dirty="0" err="1"/>
              <a:t>true</a:t>
            </a:r>
            <a:r>
              <a:rPr lang="ru-RU" sz="1800" dirty="0"/>
              <a:t>) и «нет» (</a:t>
            </a:r>
            <a:r>
              <a:rPr lang="ru-RU" sz="1800" dirty="0" err="1"/>
              <a:t>false</a:t>
            </a:r>
            <a:r>
              <a:rPr lang="ru-RU" sz="1800" dirty="0"/>
              <a:t>).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5377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/>
              <a:t>Преобразование логических значений</a:t>
            </a:r>
          </a:p>
          <a:p>
            <a:pPr marL="0" indent="0">
              <a:buNone/>
            </a:pPr>
            <a:r>
              <a:rPr lang="ru-RU" sz="1700" dirty="0"/>
              <a:t>Логические значения легко преобразуются в значения других типов, причем </a:t>
            </a:r>
            <a:r>
              <a:rPr lang="ru-RU" sz="1700" dirty="0" smtClean="0"/>
              <a:t>нередко </a:t>
            </a:r>
            <a:r>
              <a:rPr lang="ru-RU" sz="1700" dirty="0"/>
              <a:t>такое преобразование выполняется автоматически.1 Если логическое </a:t>
            </a:r>
            <a:r>
              <a:rPr lang="ru-RU" sz="1700" dirty="0" smtClean="0"/>
              <a:t>значе</a:t>
            </a:r>
            <a:r>
              <a:rPr lang="ru-RU" sz="1700" dirty="0"/>
              <a:t>ние используется в числовом контексте, тогда значение </a:t>
            </a:r>
            <a:r>
              <a:rPr lang="ru-RU" sz="1700" dirty="0" err="1"/>
              <a:t>true</a:t>
            </a:r>
            <a:r>
              <a:rPr lang="ru-RU" sz="1700" dirty="0"/>
              <a:t> преобразуется в </a:t>
            </a:r>
            <a:r>
              <a:rPr lang="ru-RU" sz="1700" dirty="0" smtClean="0"/>
              <a:t>число </a:t>
            </a:r>
            <a:r>
              <a:rPr lang="ru-RU" sz="1700" dirty="0"/>
              <a:t>1, а </a:t>
            </a:r>
            <a:r>
              <a:rPr lang="ru-RU" sz="1700" dirty="0" err="1"/>
              <a:t>false</a:t>
            </a:r>
            <a:r>
              <a:rPr lang="ru-RU" sz="1700" dirty="0"/>
              <a:t> – в 0. Если логическое значение используется в строковом </a:t>
            </a:r>
            <a:r>
              <a:rPr lang="ru-RU" sz="1700" dirty="0" smtClean="0"/>
              <a:t>контексте</a:t>
            </a:r>
            <a:r>
              <a:rPr lang="ru-RU" sz="1700" dirty="0"/>
              <a:t>, тогда значение </a:t>
            </a:r>
            <a:r>
              <a:rPr lang="ru-RU" sz="1700" dirty="0" err="1"/>
              <a:t>true</a:t>
            </a:r>
            <a:r>
              <a:rPr lang="ru-RU" sz="1700" dirty="0"/>
              <a:t> преобразуется в строку "</a:t>
            </a:r>
            <a:r>
              <a:rPr lang="ru-RU" sz="1700" dirty="0" err="1"/>
              <a:t>true</a:t>
            </a:r>
            <a:r>
              <a:rPr lang="ru-RU" sz="1700" dirty="0"/>
              <a:t>", а </a:t>
            </a:r>
            <a:r>
              <a:rPr lang="ru-RU" sz="1700" dirty="0" err="1"/>
              <a:t>false</a:t>
            </a:r>
            <a:r>
              <a:rPr lang="ru-RU" sz="1700" dirty="0"/>
              <a:t> – в строку "</a:t>
            </a:r>
            <a:r>
              <a:rPr lang="ru-RU" sz="1700" dirty="0" err="1"/>
              <a:t>false</a:t>
            </a:r>
            <a:r>
              <a:rPr lang="ru-RU" sz="1700" dirty="0"/>
              <a:t>".</a:t>
            </a:r>
          </a:p>
          <a:p>
            <a:pPr marL="0" indent="0">
              <a:buNone/>
            </a:pPr>
            <a:r>
              <a:rPr lang="ru-RU" sz="1700" dirty="0"/>
              <a:t>Когда в качестве логического значения используется число, оно </a:t>
            </a:r>
            <a:r>
              <a:rPr lang="ru-RU" sz="1700" dirty="0" smtClean="0"/>
              <a:t>преобразуется</a:t>
            </a:r>
            <a:r>
              <a:rPr lang="en-US" sz="1700" dirty="0" smtClean="0"/>
              <a:t> </a:t>
            </a:r>
            <a:r>
              <a:rPr lang="ru-RU" sz="1700" dirty="0" smtClean="0"/>
              <a:t>в </a:t>
            </a:r>
            <a:r>
              <a:rPr lang="ru-RU" sz="1700" dirty="0"/>
              <a:t>значение </a:t>
            </a:r>
            <a:r>
              <a:rPr lang="ru-RU" sz="1700" dirty="0" err="1"/>
              <a:t>true</a:t>
            </a:r>
            <a:r>
              <a:rPr lang="ru-RU" sz="1700" dirty="0"/>
              <a:t>, если оно не равно значениям 0 или </a:t>
            </a:r>
            <a:r>
              <a:rPr lang="ru-RU" sz="1700" dirty="0" err="1"/>
              <a:t>NaN</a:t>
            </a:r>
            <a:r>
              <a:rPr lang="ru-RU" sz="1700" dirty="0"/>
              <a:t>, которые </a:t>
            </a:r>
            <a:r>
              <a:rPr lang="ru-RU" sz="1700" dirty="0" smtClean="0"/>
              <a:t>преобразуются</a:t>
            </a:r>
            <a:r>
              <a:rPr lang="en-US" sz="1700" dirty="0" smtClean="0"/>
              <a:t> </a:t>
            </a:r>
            <a:r>
              <a:rPr lang="ru-RU" sz="1700" dirty="0" smtClean="0"/>
              <a:t>в </a:t>
            </a:r>
            <a:r>
              <a:rPr lang="ru-RU" sz="1700" dirty="0"/>
              <a:t>логическое значение </a:t>
            </a:r>
            <a:r>
              <a:rPr lang="ru-RU" sz="1700" dirty="0" err="1"/>
              <a:t>false</a:t>
            </a:r>
            <a:r>
              <a:rPr lang="ru-RU" sz="1700" dirty="0"/>
              <a:t>. Когда в качестве логического значения </a:t>
            </a:r>
            <a:r>
              <a:rPr lang="ru-RU" sz="1700" dirty="0" smtClean="0"/>
              <a:t>используется</a:t>
            </a:r>
            <a:r>
              <a:rPr lang="en-US" sz="1700" dirty="0" smtClean="0"/>
              <a:t> </a:t>
            </a:r>
            <a:r>
              <a:rPr lang="ru-RU" sz="1700" dirty="0" smtClean="0"/>
              <a:t>строка</a:t>
            </a:r>
            <a:r>
              <a:rPr lang="ru-RU" sz="1700" dirty="0"/>
              <a:t>, она преобразуется в значение </a:t>
            </a:r>
            <a:r>
              <a:rPr lang="ru-RU" sz="1700" dirty="0" err="1"/>
              <a:t>true</a:t>
            </a:r>
            <a:r>
              <a:rPr lang="ru-RU" sz="1700" dirty="0"/>
              <a:t>, если это не пустая строка, в </a:t>
            </a:r>
            <a:r>
              <a:rPr lang="ru-RU" sz="1700" dirty="0" smtClean="0"/>
              <a:t>противном </a:t>
            </a:r>
            <a:r>
              <a:rPr lang="ru-RU" sz="1700" dirty="0"/>
              <a:t>случае в результате преобразования получается значение </a:t>
            </a:r>
            <a:r>
              <a:rPr lang="ru-RU" sz="1700" dirty="0" err="1"/>
              <a:t>false</a:t>
            </a:r>
            <a:r>
              <a:rPr lang="ru-RU" sz="1700" dirty="0"/>
              <a:t>. </a:t>
            </a:r>
            <a:r>
              <a:rPr lang="ru-RU" sz="1700" dirty="0" smtClean="0"/>
              <a:t>Специальные </a:t>
            </a:r>
            <a:r>
              <a:rPr lang="ru-RU" sz="1700" dirty="0"/>
              <a:t>значения </a:t>
            </a:r>
            <a:r>
              <a:rPr lang="ru-RU" sz="1700" dirty="0" err="1"/>
              <a:t>null</a:t>
            </a:r>
            <a:r>
              <a:rPr lang="ru-RU" sz="1700" dirty="0"/>
              <a:t> и </a:t>
            </a:r>
            <a:r>
              <a:rPr lang="ru-RU" sz="1700" dirty="0" err="1"/>
              <a:t>undefined</a:t>
            </a:r>
            <a:r>
              <a:rPr lang="ru-RU" sz="1700" dirty="0"/>
              <a:t> преобразуются в </a:t>
            </a:r>
            <a:r>
              <a:rPr lang="ru-RU" sz="1700" dirty="0" err="1"/>
              <a:t>false</a:t>
            </a:r>
            <a:r>
              <a:rPr lang="ru-RU" sz="1700" dirty="0"/>
              <a:t>, а любые функция, </a:t>
            </a:r>
            <a:r>
              <a:rPr lang="ru-RU" sz="1700" dirty="0" smtClean="0"/>
              <a:t>объект</a:t>
            </a:r>
            <a:r>
              <a:rPr lang="en-US" sz="1700" dirty="0" smtClean="0"/>
              <a:t> </a:t>
            </a:r>
            <a:r>
              <a:rPr lang="ru-RU" sz="1700" dirty="0" smtClean="0"/>
              <a:t>или </a:t>
            </a:r>
            <a:r>
              <a:rPr lang="ru-RU" sz="1700" dirty="0"/>
              <a:t>массив, значения которых отличны от </a:t>
            </a:r>
            <a:r>
              <a:rPr lang="ru-RU" sz="1700" dirty="0" err="1"/>
              <a:t>null</a:t>
            </a:r>
            <a:r>
              <a:rPr lang="ru-RU" sz="1700" dirty="0"/>
              <a:t>, преобразуются в </a:t>
            </a:r>
            <a:r>
              <a:rPr lang="ru-RU" sz="1700" dirty="0" err="1"/>
              <a:t>true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/>
              <a:t>Если вы предпочитаете выполнять преобразование явно, можно </a:t>
            </a:r>
            <a:r>
              <a:rPr lang="ru-RU" sz="1700" dirty="0" smtClean="0"/>
              <a:t>воспользоваться </a:t>
            </a:r>
            <a:r>
              <a:rPr lang="ru-RU" sz="1700" dirty="0"/>
              <a:t>функцией </a:t>
            </a:r>
            <a:r>
              <a:rPr lang="en-US" sz="1700" dirty="0"/>
              <a:t>Boolean():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x_as_boolean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Boolean(x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700" dirty="0"/>
              <a:t>Другой способ явного преобразования заключается в использовании </a:t>
            </a:r>
            <a:r>
              <a:rPr lang="ru-RU" sz="1700" dirty="0" smtClean="0"/>
              <a:t>двойного</a:t>
            </a:r>
            <a:r>
              <a:rPr lang="en-US" sz="1700" dirty="0" smtClean="0"/>
              <a:t> </a:t>
            </a:r>
            <a:r>
              <a:rPr lang="ru-RU" sz="1700" dirty="0" smtClean="0"/>
              <a:t>оператора </a:t>
            </a:r>
            <a:r>
              <a:rPr lang="ru-RU" sz="1700" dirty="0"/>
              <a:t>логического отрицания: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x_as_boolean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!!x;</a:t>
            </a:r>
            <a:endParaRPr lang="ru-RU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3891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b="1" dirty="0"/>
              <a:t>Функции</a:t>
            </a:r>
          </a:p>
          <a:p>
            <a:pPr marL="0" indent="0">
              <a:buNone/>
            </a:pPr>
            <a:r>
              <a:rPr lang="ru-RU" sz="1700" i="1" dirty="0"/>
              <a:t>Функция – </a:t>
            </a:r>
            <a:r>
              <a:rPr lang="ru-RU" sz="1700" dirty="0"/>
              <a:t>это фрагмент исполняемого кода, который определен в </a:t>
            </a:r>
            <a:r>
              <a:rPr lang="ru-RU" sz="1700" dirty="0" err="1" smtClean="0"/>
              <a:t>JavaScript</a:t>
            </a:r>
            <a:r>
              <a:rPr lang="en-US" sz="1700" dirty="0" smtClean="0"/>
              <a:t>-</a:t>
            </a:r>
            <a:r>
              <a:rPr lang="ru-RU" sz="1700" dirty="0" smtClean="0"/>
              <a:t>программе </a:t>
            </a:r>
            <a:r>
              <a:rPr lang="ru-RU" sz="1700" dirty="0"/>
              <a:t>или заранее предопределен в реализации </a:t>
            </a:r>
            <a:r>
              <a:rPr lang="ru-RU" sz="1700" dirty="0" err="1"/>
              <a:t>JavaScript</a:t>
            </a:r>
            <a:r>
              <a:rPr lang="ru-RU" sz="1700" dirty="0"/>
              <a:t>. Хотя функция </a:t>
            </a:r>
            <a:r>
              <a:rPr lang="ru-RU" sz="1700" dirty="0" smtClean="0"/>
              <a:t>определяется </a:t>
            </a:r>
            <a:r>
              <a:rPr lang="ru-RU" sz="1700" dirty="0"/>
              <a:t>только один раз, </a:t>
            </a:r>
            <a:r>
              <a:rPr lang="ru-RU" sz="1700" dirty="0" err="1" smtClean="0"/>
              <a:t>JavaScript</a:t>
            </a:r>
            <a:r>
              <a:rPr lang="en-US" sz="1700" dirty="0" smtClean="0"/>
              <a:t>-</a:t>
            </a:r>
            <a:r>
              <a:rPr lang="ru-RU" sz="1700" dirty="0" smtClean="0"/>
              <a:t>программа </a:t>
            </a:r>
            <a:r>
              <a:rPr lang="ru-RU" sz="1700" dirty="0"/>
              <a:t>может исполнять или </a:t>
            </a:r>
            <a:r>
              <a:rPr lang="ru-RU" sz="1700" dirty="0" smtClean="0"/>
              <a:t>вызывать</a:t>
            </a:r>
            <a:r>
              <a:rPr lang="en-US" sz="1700" dirty="0" smtClean="0"/>
              <a:t> </a:t>
            </a:r>
            <a:r>
              <a:rPr lang="ru-RU" sz="1700" dirty="0" smtClean="0"/>
              <a:t>ее </a:t>
            </a:r>
            <a:r>
              <a:rPr lang="ru-RU" sz="1700" dirty="0"/>
              <a:t>сколько угодно. Функции могут передаваться </a:t>
            </a:r>
            <a:r>
              <a:rPr lang="ru-RU" sz="1700" i="1" dirty="0"/>
              <a:t>аргументы</a:t>
            </a:r>
            <a:r>
              <a:rPr lang="ru-RU" sz="1700" dirty="0"/>
              <a:t>, или </a:t>
            </a:r>
            <a:r>
              <a:rPr lang="ru-RU" sz="1700" i="1" dirty="0"/>
              <a:t>параметры</a:t>
            </a:r>
            <a:r>
              <a:rPr lang="ru-RU" sz="1700" dirty="0"/>
              <a:t>, </a:t>
            </a:r>
            <a:r>
              <a:rPr lang="ru-RU" sz="1700" dirty="0" smtClean="0"/>
              <a:t>определяющие </a:t>
            </a:r>
            <a:r>
              <a:rPr lang="ru-RU" sz="1700" dirty="0"/>
              <a:t>значение или значения, для которых она должна выполнять </a:t>
            </a:r>
            <a:r>
              <a:rPr lang="ru-RU" sz="1700" dirty="0" smtClean="0"/>
              <a:t>вычисления</a:t>
            </a:r>
            <a:r>
              <a:rPr lang="ru-RU" sz="1700" dirty="0"/>
              <a:t>; также функция может возвращать значение, представляющее собой </a:t>
            </a:r>
            <a:r>
              <a:rPr lang="ru-RU" sz="1700" dirty="0" smtClean="0"/>
              <a:t>результат </a:t>
            </a:r>
            <a:r>
              <a:rPr lang="ru-RU" sz="1700" dirty="0"/>
              <a:t>этих вычислений. Реализации </a:t>
            </a:r>
            <a:r>
              <a:rPr lang="ru-RU" sz="1700" dirty="0" err="1"/>
              <a:t>JavaScript</a:t>
            </a:r>
            <a:r>
              <a:rPr lang="ru-RU" sz="1700" dirty="0"/>
              <a:t> предоставляют много </a:t>
            </a:r>
            <a:r>
              <a:rPr lang="ru-RU" sz="1700" dirty="0" smtClean="0"/>
              <a:t>предопределенных </a:t>
            </a:r>
            <a:r>
              <a:rPr lang="ru-RU" sz="1700" dirty="0"/>
              <a:t>функций, таких как функция </a:t>
            </a:r>
            <a:r>
              <a:rPr lang="ru-RU" sz="1700" dirty="0" err="1"/>
              <a:t>Math.sin</a:t>
            </a:r>
            <a:r>
              <a:rPr lang="ru-RU" sz="1700" dirty="0"/>
              <a:t>(), возвращающая синус угла.</a:t>
            </a:r>
          </a:p>
          <a:p>
            <a:pPr marL="0" indent="0">
              <a:buNone/>
            </a:pPr>
            <a:r>
              <a:rPr lang="ru-RU" sz="1700" dirty="0" err="1" smtClean="0"/>
              <a:t>JavaScript</a:t>
            </a:r>
            <a:r>
              <a:rPr lang="en-US" sz="1700" dirty="0" smtClean="0"/>
              <a:t>-</a:t>
            </a:r>
            <a:r>
              <a:rPr lang="ru-RU" sz="1700" dirty="0" smtClean="0"/>
              <a:t>программы </a:t>
            </a:r>
            <a:r>
              <a:rPr lang="ru-RU" sz="1700" dirty="0"/>
              <a:t>могут также определять </a:t>
            </a:r>
            <a:r>
              <a:rPr lang="ru-RU" sz="1700" dirty="0" smtClean="0"/>
              <a:t>собственные </a:t>
            </a:r>
            <a:r>
              <a:rPr lang="ru-RU" sz="1700" dirty="0"/>
              <a:t>функции, </a:t>
            </a:r>
            <a:r>
              <a:rPr lang="ru-RU" sz="1700" dirty="0" smtClean="0"/>
              <a:t>содержащие</a:t>
            </a:r>
            <a:r>
              <a:rPr lang="ru-RU" sz="1700" dirty="0"/>
              <a:t>, например, такой код: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называется </a:t>
            </a: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 Она принимает один аргумент, x.</a:t>
            </a:r>
          </a:p>
          <a:p>
            <a:pPr marL="0" indent="0">
              <a:buNone/>
            </a:pP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 // Здесь начинается тело функции.</a:t>
            </a:r>
          </a:p>
          <a:p>
            <a:pPr marL="0" indent="0">
              <a:buNone/>
            </a:pPr>
            <a:r>
              <a:rPr lang="ru-RU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x*x; 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возводит свой аргумент в квадрат и возвращает</a:t>
            </a:r>
          </a:p>
          <a:p>
            <a:pPr marL="0" indent="0">
              <a:buNone/>
            </a:pP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// полученное значение.</a:t>
            </a:r>
          </a:p>
          <a:p>
            <a:pPr marL="0" indent="0">
              <a:buNone/>
            </a:pPr>
            <a:r>
              <a:rPr lang="ru-RU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// Здесь функция заканчивается.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689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Определив функцию, можно вызывать ее, указав имя, за которым следует </a:t>
            </a:r>
            <a:r>
              <a:rPr lang="ru-RU" sz="1800" dirty="0" smtClean="0"/>
              <a:t>заключенный </a:t>
            </a:r>
            <a:r>
              <a:rPr lang="ru-RU" sz="1800" dirty="0"/>
              <a:t>в скобки список необязательных аргументов, разделенных </a:t>
            </a:r>
            <a:r>
              <a:rPr lang="ru-RU" sz="1800" dirty="0" smtClean="0"/>
              <a:t>запятыми</a:t>
            </a:r>
            <a:r>
              <a:rPr lang="ru-RU" sz="1800" dirty="0"/>
              <a:t>. Следующие строки представляют собой вызовы функций: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square(x);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compute_distance(x1, y1, z1, x2, y2, z2);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move();</a:t>
            </a:r>
          </a:p>
          <a:p>
            <a:pPr marL="0" indent="0">
              <a:buNone/>
            </a:pPr>
            <a:r>
              <a:rPr lang="ru-RU" sz="1800" dirty="0"/>
              <a:t>Важной чертой </a:t>
            </a:r>
            <a:r>
              <a:rPr lang="ru-RU" sz="1800" dirty="0" err="1"/>
              <a:t>JavaScript</a:t>
            </a:r>
            <a:r>
              <a:rPr lang="ru-RU" sz="1800" dirty="0"/>
              <a:t> является то, что функции представляют собой </a:t>
            </a:r>
            <a:r>
              <a:rPr lang="ru-RU" sz="1800" dirty="0" smtClean="0"/>
              <a:t>значения</a:t>
            </a:r>
            <a:r>
              <a:rPr lang="ru-RU" sz="1800" dirty="0"/>
              <a:t>, которыми можно манипулировать в </a:t>
            </a:r>
            <a:r>
              <a:rPr lang="ru-RU" sz="1800" dirty="0" err="1" smtClean="0"/>
              <a:t>JavaScript</a:t>
            </a:r>
            <a:r>
              <a:rPr lang="en-US" sz="1800" dirty="0" smtClean="0"/>
              <a:t>-</a:t>
            </a:r>
            <a:r>
              <a:rPr lang="ru-RU" sz="1800" dirty="0" smtClean="0"/>
              <a:t>коде</a:t>
            </a:r>
            <a:r>
              <a:rPr lang="ru-RU" sz="1800" dirty="0"/>
              <a:t>. Во многих </a:t>
            </a:r>
            <a:r>
              <a:rPr lang="ru-RU" sz="1800" dirty="0" smtClean="0"/>
              <a:t>языках,</a:t>
            </a:r>
            <a:r>
              <a:rPr lang="en-US" sz="1800" dirty="0" smtClean="0"/>
              <a:t> </a:t>
            </a:r>
            <a:r>
              <a:rPr lang="ru-RU" sz="1800" dirty="0" smtClean="0"/>
              <a:t>в </a:t>
            </a:r>
            <a:r>
              <a:rPr lang="ru-RU" sz="1800" dirty="0"/>
              <a:t>том числе в </a:t>
            </a:r>
            <a:r>
              <a:rPr lang="ru-RU" sz="1800" dirty="0" err="1"/>
              <a:t>Java</a:t>
            </a:r>
            <a:r>
              <a:rPr lang="ru-RU" sz="1800" dirty="0"/>
              <a:t>, функции – это всего лишь синтаксические элементы языка, </a:t>
            </a:r>
            <a:r>
              <a:rPr lang="ru-RU" sz="1800" dirty="0" smtClean="0"/>
              <a:t>но</a:t>
            </a:r>
            <a:r>
              <a:rPr lang="en-US" sz="1800" dirty="0" smtClean="0"/>
              <a:t> </a:t>
            </a:r>
            <a:r>
              <a:rPr lang="ru-RU" sz="1800" dirty="0" smtClean="0"/>
              <a:t>не </a:t>
            </a:r>
            <a:r>
              <a:rPr lang="ru-RU" sz="1800" dirty="0"/>
              <a:t>тип данных: их можно определять и вызывать. То обстоятельство, что </a:t>
            </a:r>
            <a:r>
              <a:rPr lang="ru-RU" sz="1800" dirty="0" err="1" smtClean="0"/>
              <a:t>функции</a:t>
            </a:r>
            <a:r>
              <a:rPr lang="ru-RU" sz="1800" dirty="0" err="1"/>
              <a:t>в</a:t>
            </a:r>
            <a:r>
              <a:rPr lang="ru-RU" sz="1800" dirty="0"/>
              <a:t> </a:t>
            </a:r>
            <a:r>
              <a:rPr lang="ru-RU" sz="1800" dirty="0" err="1"/>
              <a:t>JavaScript</a:t>
            </a:r>
            <a:r>
              <a:rPr lang="ru-RU" sz="1800" dirty="0"/>
              <a:t> представляют собой настоящие значения, придает языку </a:t>
            </a:r>
            <a:r>
              <a:rPr lang="ru-RU" sz="1800" dirty="0" smtClean="0"/>
              <a:t>большую</a:t>
            </a:r>
            <a:r>
              <a:rPr lang="en-US" sz="1800" dirty="0" smtClean="0"/>
              <a:t> </a:t>
            </a:r>
            <a:r>
              <a:rPr lang="ru-RU" sz="1800" dirty="0" smtClean="0"/>
              <a:t>гибкость</a:t>
            </a:r>
            <a:r>
              <a:rPr lang="ru-RU" sz="1800" dirty="0"/>
              <a:t>. Это означает, что функции могут храниться в переменных, </a:t>
            </a:r>
            <a:r>
              <a:rPr lang="ru-RU" sz="1800" dirty="0" smtClean="0"/>
              <a:t>массивах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dirty="0"/>
              <a:t>объектах, а также передаваться в качестве аргументов другим функциям. </a:t>
            </a:r>
            <a:r>
              <a:rPr lang="ru-RU" sz="1800" dirty="0" smtClean="0"/>
              <a:t>Очень</a:t>
            </a:r>
            <a:r>
              <a:rPr lang="en-US" sz="1800" dirty="0" smtClean="0"/>
              <a:t> </a:t>
            </a:r>
            <a:r>
              <a:rPr lang="ru-RU" sz="1800" dirty="0" smtClean="0"/>
              <a:t>часто </a:t>
            </a:r>
            <a:r>
              <a:rPr lang="ru-RU" sz="1800" dirty="0"/>
              <a:t>это бывает очень удобно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/>
              <a:t>Поскольку функции представляют собой значения, такие же, как числа и </a:t>
            </a:r>
            <a:r>
              <a:rPr lang="ru-RU" sz="1800" dirty="0" smtClean="0"/>
              <a:t>строки</a:t>
            </a:r>
            <a:r>
              <a:rPr lang="ru-RU" sz="1800" dirty="0"/>
              <a:t>, они могут присваиваться свойствам объектов. Когда функция </a:t>
            </a:r>
            <a:r>
              <a:rPr lang="ru-RU" sz="1800" dirty="0" smtClean="0"/>
              <a:t>присваивается </a:t>
            </a:r>
            <a:r>
              <a:rPr lang="ru-RU" sz="1800" dirty="0"/>
              <a:t>свойству </a:t>
            </a:r>
            <a:r>
              <a:rPr lang="ru-RU" sz="1800" dirty="0" smtClean="0"/>
              <a:t>объекта, </a:t>
            </a:r>
            <a:r>
              <a:rPr lang="ru-RU" sz="1800" dirty="0"/>
              <a:t>она часто называется </a:t>
            </a:r>
            <a:r>
              <a:rPr lang="ru-RU" sz="1800" i="1" dirty="0"/>
              <a:t>методом </a:t>
            </a:r>
            <a:r>
              <a:rPr lang="ru-RU" sz="1800" dirty="0"/>
              <a:t>этого объекта.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Основы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5193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11760" y="269632"/>
            <a:ext cx="6427440" cy="6390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Домашнее задание 2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1720" y="764704"/>
            <a:ext cx="6912768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ru-RU" sz="1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 smtClean="0">
                <a:latin typeface="+mn-lt"/>
              </a:rPr>
              <a:t>Написать </a:t>
            </a:r>
            <a:r>
              <a:rPr lang="en-US" sz="2400" i="1" dirty="0" smtClean="0">
                <a:latin typeface="+mn-lt"/>
              </a:rPr>
              <a:t>JavaScript </a:t>
            </a:r>
            <a:r>
              <a:rPr lang="ru-RU" sz="2400" i="1" dirty="0" smtClean="0">
                <a:latin typeface="+mn-lt"/>
              </a:rPr>
              <a:t>со следующими действиями</a:t>
            </a:r>
            <a:r>
              <a:rPr lang="ru-RU" sz="2400" i="1" dirty="0" smtClean="0">
                <a:latin typeface="+mn-lt"/>
              </a:rPr>
              <a:t>:</a:t>
            </a:r>
            <a:endParaRPr lang="en-US" sz="2400" i="1" dirty="0" smtClean="0">
              <a:latin typeface="+mn-lt"/>
            </a:endParaRP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Назначить переменные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Присвоить переменным значения (числовые и текстовые)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Вычислить длину текстовых, вывести длину каждого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Сложить числовые – вывести общую сумму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Перевести числовые в текст – вывести все одной строкой через запятую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Написать функцию деления любого числа на 3, добавления к результату слова «метров».</a:t>
            </a:r>
          </a:p>
          <a:p>
            <a:pPr>
              <a:buFontTx/>
              <a:buChar char="-"/>
            </a:pPr>
            <a:r>
              <a:rPr lang="ru-RU" sz="2400" i="1" dirty="0" smtClean="0">
                <a:latin typeface="+mn-lt"/>
              </a:rPr>
              <a:t>Вывести через функцию результат по каждому </a:t>
            </a:r>
            <a:r>
              <a:rPr lang="ru-RU" sz="2400" i="1" smtClean="0">
                <a:latin typeface="+mn-lt"/>
              </a:rPr>
              <a:t>числовому значению</a:t>
            </a:r>
            <a:endParaRPr lang="ru-RU" sz="2400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66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Примеры использования клиентского </a:t>
            </a:r>
            <a:r>
              <a:rPr lang="en-US" sz="1800" b="1" dirty="0"/>
              <a:t>JavaScript</a:t>
            </a:r>
          </a:p>
          <a:p>
            <a:pPr marL="0" indent="0">
              <a:buNone/>
            </a:pPr>
            <a:r>
              <a:rPr lang="ru-RU" sz="1800" dirty="0" smtClean="0"/>
              <a:t>Веб</a:t>
            </a:r>
            <a:r>
              <a:rPr lang="en-US" sz="1800" dirty="0" smtClean="0"/>
              <a:t>-</a:t>
            </a:r>
            <a:r>
              <a:rPr lang="ru-RU" sz="1800" dirty="0" err="1" smtClean="0"/>
              <a:t>броузер</a:t>
            </a:r>
            <a:r>
              <a:rPr lang="ru-RU" sz="1800" dirty="0"/>
              <a:t>, оснащенный интерпретатором </a:t>
            </a:r>
            <a:r>
              <a:rPr lang="en-US" sz="1800" dirty="0"/>
              <a:t>JavaScript, </a:t>
            </a:r>
            <a:r>
              <a:rPr lang="ru-RU" sz="1800" dirty="0"/>
              <a:t>позволяет </a:t>
            </a:r>
            <a:r>
              <a:rPr lang="ru-RU" sz="1800" dirty="0" err="1" smtClean="0"/>
              <a:t>распро-странять</a:t>
            </a:r>
            <a:r>
              <a:rPr lang="en-US" sz="1800" dirty="0" smtClean="0"/>
              <a:t> </a:t>
            </a:r>
            <a:r>
              <a:rPr lang="ru-RU" sz="1800" dirty="0" smtClean="0"/>
              <a:t>через </a:t>
            </a:r>
            <a:r>
              <a:rPr lang="ru-RU" sz="1800" dirty="0"/>
              <a:t>Интернет исполняемое содержимое в виде </a:t>
            </a:r>
            <a:r>
              <a:rPr lang="en-US" sz="1800" dirty="0" smtClean="0"/>
              <a:t>JavaScript-</a:t>
            </a:r>
            <a:r>
              <a:rPr lang="ru-RU" sz="1800" dirty="0" err="1" smtClean="0"/>
              <a:t>сце-нариев</a:t>
            </a:r>
            <a:r>
              <a:rPr lang="ru-RU" sz="1800" dirty="0"/>
              <a:t>. В </a:t>
            </a:r>
            <a:r>
              <a:rPr lang="ru-RU" sz="1800" dirty="0" smtClean="0"/>
              <a:t>примере показана </a:t>
            </a:r>
            <a:r>
              <a:rPr lang="ru-RU" sz="1800" dirty="0"/>
              <a:t>простая программа на языке </a:t>
            </a:r>
            <a:r>
              <a:rPr lang="en-US" sz="1800" dirty="0"/>
              <a:t>JavaScript, </a:t>
            </a:r>
            <a:r>
              <a:rPr lang="ru-RU" sz="1800" dirty="0"/>
              <a:t>которая и </a:t>
            </a:r>
            <a:r>
              <a:rPr lang="ru-RU" sz="1800" dirty="0" smtClean="0"/>
              <a:t>представляет</a:t>
            </a:r>
            <a:r>
              <a:rPr lang="en-US" sz="1800" dirty="0" smtClean="0"/>
              <a:t> </a:t>
            </a:r>
            <a:r>
              <a:rPr lang="ru-RU" sz="1800" dirty="0" smtClean="0"/>
              <a:t>собой </a:t>
            </a:r>
            <a:r>
              <a:rPr lang="ru-RU" sz="1800" dirty="0"/>
              <a:t>сценарий, встроенный в </a:t>
            </a:r>
            <a:r>
              <a:rPr lang="ru-RU" sz="1800" dirty="0" smtClean="0"/>
              <a:t>веб</a:t>
            </a:r>
            <a:r>
              <a:rPr lang="en-US" sz="1800" dirty="0" smtClean="0"/>
              <a:t>-</a:t>
            </a:r>
            <a:r>
              <a:rPr lang="ru-RU" sz="1800" dirty="0" smtClean="0"/>
              <a:t>страницу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html&gt;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&lt;head&gt;&lt;title&gt;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Факториалы&lt;/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title&gt;&lt;/head&gt;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&lt;h2&gt;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Таблица факториалов&lt;/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h2&gt;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fact = 1;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for(i = 1; i &lt; 10; i++) {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fact = fact*i;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 + "! = " + fact + "&lt;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18" y="2332718"/>
            <a:ext cx="2524125" cy="2228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0602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Как видно из этого примера, для встраивания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-кода </a:t>
            </a:r>
            <a:r>
              <a:rPr lang="ru-RU" sz="1800" dirty="0"/>
              <a:t>в </a:t>
            </a:r>
            <a:r>
              <a:rPr lang="ru-RU" sz="1800" dirty="0" smtClean="0"/>
              <a:t>HTML-файл были использованы </a:t>
            </a:r>
            <a:r>
              <a:rPr lang="ru-RU" sz="1800" dirty="0"/>
              <a:t>теги &lt;</a:t>
            </a:r>
            <a:r>
              <a:rPr lang="ru-RU" sz="1800" dirty="0" err="1"/>
              <a:t>script</a:t>
            </a:r>
            <a:r>
              <a:rPr lang="ru-RU" sz="1800" dirty="0"/>
              <a:t>&gt; и &lt;/</a:t>
            </a:r>
            <a:r>
              <a:rPr lang="ru-RU" sz="1800" dirty="0" err="1"/>
              <a:t>script</a:t>
            </a:r>
            <a:r>
              <a:rPr lang="ru-RU" sz="1800" dirty="0"/>
              <a:t>&gt;. </a:t>
            </a:r>
            <a:r>
              <a:rPr lang="ru-RU" sz="1800" dirty="0" smtClean="0"/>
              <a:t>Главное</a:t>
            </a:r>
            <a:r>
              <a:rPr lang="ru-RU" sz="1800" dirty="0"/>
              <a:t>, что демонстрируется в данном примере, – это </a:t>
            </a:r>
            <a:r>
              <a:rPr lang="ru-RU" sz="1800" dirty="0" smtClean="0"/>
              <a:t>использование метода  </a:t>
            </a:r>
            <a:r>
              <a:rPr lang="ru-RU" sz="1800" dirty="0" err="1"/>
              <a:t>document.write</a:t>
            </a:r>
            <a:r>
              <a:rPr lang="ru-RU" sz="1800" dirty="0" smtClean="0"/>
              <a:t>(). Этот </a:t>
            </a:r>
            <a:r>
              <a:rPr lang="ru-RU" sz="1800" dirty="0"/>
              <a:t>метод позволяет динамически выводить </a:t>
            </a:r>
            <a:r>
              <a:rPr lang="ru-RU" sz="1800" dirty="0" smtClean="0"/>
              <a:t>HTML-текст </a:t>
            </a:r>
            <a:r>
              <a:rPr lang="ru-RU" sz="1800" dirty="0"/>
              <a:t>внутри </a:t>
            </a:r>
            <a:r>
              <a:rPr lang="ru-RU" sz="1800" dirty="0" smtClean="0"/>
              <a:t>HTML-документа </a:t>
            </a:r>
            <a:r>
              <a:rPr lang="ru-RU" sz="1800" dirty="0"/>
              <a:t>по мере его загрузки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броузером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 err="1"/>
              <a:t>JavaScript</a:t>
            </a:r>
            <a:r>
              <a:rPr lang="ru-RU" sz="1800" dirty="0"/>
              <a:t> обеспечивает возможность управления не только содержимым </a:t>
            </a:r>
            <a:r>
              <a:rPr lang="ru-RU" sz="1800" dirty="0" smtClean="0"/>
              <a:t>HTML-документов</a:t>
            </a:r>
            <a:r>
              <a:rPr lang="ru-RU" sz="1800" dirty="0"/>
              <a:t>, но и их поведением. Другими словами,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-программа может </a:t>
            </a:r>
            <a:r>
              <a:rPr lang="ru-RU" sz="1800" dirty="0"/>
              <a:t>реагировать на действия пользователя: ввод значения в текстовое поле </a:t>
            </a:r>
            <a:r>
              <a:rPr lang="ru-RU" sz="1800" dirty="0" smtClean="0"/>
              <a:t>или щелчок </a:t>
            </a:r>
            <a:r>
              <a:rPr lang="ru-RU" sz="1800" dirty="0"/>
              <a:t>мышью в области изображения в документе. Это достигается путем </a:t>
            </a:r>
            <a:r>
              <a:rPr lang="ru-RU" sz="1800" dirty="0" smtClean="0"/>
              <a:t>определения </a:t>
            </a:r>
            <a:r>
              <a:rPr lang="ru-RU" sz="1800" dirty="0"/>
              <a:t>обработчиков событий для документа – фрагментов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-кода, исполняемых </a:t>
            </a:r>
            <a:r>
              <a:rPr lang="ru-RU" sz="1800" dirty="0"/>
              <a:t>при возникновении </a:t>
            </a:r>
            <a:r>
              <a:rPr lang="ru-RU" sz="1800" dirty="0" smtClean="0"/>
              <a:t>определенного </a:t>
            </a:r>
            <a:r>
              <a:rPr lang="ru-RU" sz="1800" dirty="0"/>
              <a:t>события, например щелчка </a:t>
            </a:r>
            <a:r>
              <a:rPr lang="ru-RU" sz="1800" dirty="0" smtClean="0"/>
              <a:t>на кнопке</a:t>
            </a:r>
            <a:r>
              <a:rPr lang="ru-RU" sz="1800" dirty="0"/>
              <a:t>. В примере </a:t>
            </a:r>
            <a:r>
              <a:rPr lang="ru-RU" sz="1800" dirty="0" smtClean="0"/>
              <a:t>ниже </a:t>
            </a:r>
            <a:r>
              <a:rPr lang="ru-RU" sz="1800" dirty="0"/>
              <a:t>показан простой фрагмент </a:t>
            </a:r>
            <a:r>
              <a:rPr lang="ru-RU" sz="1800" dirty="0" smtClean="0"/>
              <a:t>HTML-кода</a:t>
            </a:r>
            <a:r>
              <a:rPr lang="ru-RU" sz="1800" dirty="0"/>
              <a:t>, который </a:t>
            </a:r>
            <a:r>
              <a:rPr lang="ru-RU" sz="1800" dirty="0" smtClean="0"/>
              <a:t>включает </a:t>
            </a:r>
            <a:r>
              <a:rPr lang="ru-RU" sz="1800" dirty="0"/>
              <a:t>в себя </a:t>
            </a:r>
            <a:r>
              <a:rPr lang="ru-RU" sz="1800" dirty="0" smtClean="0"/>
              <a:t>обработчик </a:t>
            </a:r>
            <a:r>
              <a:rPr lang="ru-RU" sz="1800" dirty="0"/>
              <a:t>события, вызываемый в ответ на такой щелчок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Был зафиксирован щелчок на кнопке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');"&gt;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Щелкни здесь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474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="alert('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Был зафиксирован щелчок на кнопке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');"&gt;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Щелкни здесь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button&gt;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Атрибут </a:t>
            </a:r>
            <a:r>
              <a:rPr lang="ru-RU" sz="1800" b="1" dirty="0" err="1"/>
              <a:t>onclick</a:t>
            </a:r>
            <a:r>
              <a:rPr lang="ru-RU" sz="1800" dirty="0"/>
              <a:t> из примера </a:t>
            </a:r>
            <a:r>
              <a:rPr lang="ru-RU" sz="1800" dirty="0" smtClean="0"/>
              <a:t>– </a:t>
            </a:r>
            <a:r>
              <a:rPr lang="ru-RU" sz="1800" dirty="0"/>
              <a:t>это строка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-кода</a:t>
            </a:r>
            <a:r>
              <a:rPr lang="ru-RU" sz="1800" dirty="0"/>
              <a:t>, исполняемого, </a:t>
            </a:r>
            <a:r>
              <a:rPr lang="ru-RU" sz="1800" dirty="0" smtClean="0"/>
              <a:t>когда </a:t>
            </a:r>
            <a:r>
              <a:rPr lang="ru-RU" sz="1800" dirty="0"/>
              <a:t>пользователь щелкает на кнопке. В данном случае обработчик события </a:t>
            </a:r>
            <a:r>
              <a:rPr lang="ru-RU" sz="1800" b="1" dirty="0" err="1" smtClean="0"/>
              <a:t>onclick</a:t>
            </a:r>
            <a:r>
              <a:rPr lang="ru-RU" sz="1800" dirty="0" smtClean="0"/>
              <a:t> </a:t>
            </a:r>
            <a:r>
              <a:rPr lang="ru-RU" sz="1800" dirty="0"/>
              <a:t>вызывает функцию </a:t>
            </a:r>
            <a:r>
              <a:rPr lang="ru-RU" sz="1800" b="1" dirty="0" err="1"/>
              <a:t>alert</a:t>
            </a:r>
            <a:r>
              <a:rPr lang="ru-RU" sz="1800" b="1" dirty="0"/>
              <a:t>()</a:t>
            </a:r>
            <a:r>
              <a:rPr lang="ru-RU" sz="1800" dirty="0"/>
              <a:t>. Как видно из </a:t>
            </a:r>
            <a:r>
              <a:rPr lang="ru-RU" sz="1800" dirty="0" smtClean="0"/>
              <a:t>рисунка, </a:t>
            </a:r>
            <a:r>
              <a:rPr lang="ru-RU" sz="1800" dirty="0"/>
              <a:t>функция </a:t>
            </a:r>
            <a:r>
              <a:rPr lang="ru-RU" sz="1800" b="1" dirty="0" err="1"/>
              <a:t>alert</a:t>
            </a:r>
            <a:r>
              <a:rPr lang="ru-RU" sz="1800" b="1" dirty="0"/>
              <a:t>()</a:t>
            </a:r>
            <a:r>
              <a:rPr lang="ru-RU" sz="1800" dirty="0"/>
              <a:t> </a:t>
            </a:r>
            <a:r>
              <a:rPr lang="ru-RU" sz="1800" dirty="0" smtClean="0"/>
              <a:t>выводит </a:t>
            </a:r>
            <a:r>
              <a:rPr lang="ru-RU" sz="1800" dirty="0"/>
              <a:t>диалоговое окно с указанным сообщением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84784"/>
            <a:ext cx="51720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8664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55576" y="692696"/>
            <a:ext cx="820891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Примеры демонстрируют лишь простейшие возможности </a:t>
            </a:r>
            <a:r>
              <a:rPr lang="ru-RU" sz="1800" dirty="0" smtClean="0"/>
              <a:t>клиентского </a:t>
            </a:r>
            <a:r>
              <a:rPr lang="ru-RU" sz="1800" dirty="0" err="1" smtClean="0"/>
              <a:t>JavaScript</a:t>
            </a:r>
            <a:r>
              <a:rPr lang="ru-RU" sz="1800" dirty="0"/>
              <a:t>. Реальная его мощь состоит в том, что сценарии имеют доступ к содержимому </a:t>
            </a:r>
            <a:r>
              <a:rPr lang="ru-RU" sz="1800" dirty="0" smtClean="0"/>
              <a:t>HTML-документов</a:t>
            </a:r>
            <a:r>
              <a:rPr lang="ru-RU" sz="1800" dirty="0"/>
              <a:t>. В </a:t>
            </a:r>
            <a:r>
              <a:rPr lang="ru-RU" sz="1800" dirty="0" smtClean="0"/>
              <a:t>папке </a:t>
            </a:r>
            <a:r>
              <a:rPr lang="ru-RU" sz="1800" b="1" dirty="0" smtClean="0"/>
              <a:t>01</a:t>
            </a:r>
            <a:r>
              <a:rPr lang="ru-RU" sz="1800" dirty="0" smtClean="0"/>
              <a:t> </a:t>
            </a:r>
            <a:r>
              <a:rPr lang="ru-RU" sz="1800" dirty="0"/>
              <a:t>приводится листинг </a:t>
            </a:r>
            <a:r>
              <a:rPr lang="ru-RU" sz="1800" dirty="0" smtClean="0"/>
              <a:t>полноценной нетривиальной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-программы</a:t>
            </a:r>
            <a:r>
              <a:rPr lang="ru-RU" sz="1800" dirty="0"/>
              <a:t>. Программа вычисляет месячный </a:t>
            </a:r>
            <a:r>
              <a:rPr lang="ru-RU" sz="1800" dirty="0" smtClean="0"/>
              <a:t>платеж по </a:t>
            </a:r>
            <a:r>
              <a:rPr lang="ru-RU" sz="1800" dirty="0"/>
              <a:t>закладной на дом или другой ссуде исходя из размера ссуды, </a:t>
            </a:r>
            <a:r>
              <a:rPr lang="ru-RU" sz="1800" dirty="0" smtClean="0"/>
              <a:t>процентной ставки </a:t>
            </a:r>
            <a:r>
              <a:rPr lang="ru-RU" sz="1800" dirty="0"/>
              <a:t>и периода выплаты. Программа считывает данные, введенные </a:t>
            </a:r>
            <a:r>
              <a:rPr lang="ru-RU" sz="1800" dirty="0" smtClean="0"/>
              <a:t>пользователем </a:t>
            </a:r>
            <a:r>
              <a:rPr lang="ru-RU" sz="1800" dirty="0"/>
              <a:t>в поля </a:t>
            </a:r>
            <a:r>
              <a:rPr lang="ru-RU" sz="1800" dirty="0" smtClean="0"/>
              <a:t>HTML-формы</a:t>
            </a:r>
            <a:r>
              <a:rPr lang="ru-RU" sz="1800" dirty="0"/>
              <a:t>, выполняет расчет на основании введенных </a:t>
            </a:r>
            <a:r>
              <a:rPr lang="ru-RU" sz="1800" dirty="0" smtClean="0"/>
              <a:t>данных, после </a:t>
            </a:r>
            <a:r>
              <a:rPr lang="ru-RU" sz="1800" dirty="0"/>
              <a:t>чего отображает полученные результаты. </a:t>
            </a:r>
          </a:p>
          <a:p>
            <a:pPr marL="0" indent="0">
              <a:buNone/>
            </a:pPr>
            <a:r>
              <a:rPr lang="ru-RU" sz="1800" dirty="0"/>
              <a:t>На </a:t>
            </a:r>
            <a:r>
              <a:rPr lang="ru-RU" sz="1800" dirty="0" smtClean="0"/>
              <a:t>рисунке ниже </a:t>
            </a:r>
            <a:r>
              <a:rPr lang="ru-RU" sz="1800" dirty="0"/>
              <a:t>показана </a:t>
            </a:r>
            <a:r>
              <a:rPr lang="ru-RU" sz="1800" dirty="0" smtClean="0"/>
              <a:t>HTML-форма </a:t>
            </a:r>
            <a:r>
              <a:rPr lang="ru-RU" sz="1800" dirty="0"/>
              <a:t>в окне </a:t>
            </a:r>
            <a:r>
              <a:rPr lang="ru-RU" sz="1800" dirty="0" smtClean="0"/>
              <a:t>веб-</a:t>
            </a:r>
            <a:r>
              <a:rPr lang="ru-RU" sz="1800" dirty="0" err="1" smtClean="0"/>
              <a:t>броузера</a:t>
            </a:r>
            <a:r>
              <a:rPr lang="ru-RU" sz="1800" dirty="0"/>
              <a:t>. Как видно из </a:t>
            </a:r>
            <a:r>
              <a:rPr lang="ru-RU" sz="1800" dirty="0" smtClean="0"/>
              <a:t>рисунка, HTML-документ </a:t>
            </a:r>
            <a:r>
              <a:rPr lang="ru-RU" sz="1800" dirty="0"/>
              <a:t>содержит саму форму и некоторый </a:t>
            </a:r>
            <a:r>
              <a:rPr lang="ru-RU" sz="1800" dirty="0" smtClean="0"/>
              <a:t>дополнительный </a:t>
            </a:r>
            <a:r>
              <a:rPr lang="ru-RU" sz="1800" dirty="0"/>
              <a:t>текст. </a:t>
            </a:r>
            <a:r>
              <a:rPr lang="ru-RU" sz="1800" dirty="0" smtClean="0"/>
              <a:t>Однако </a:t>
            </a:r>
            <a:r>
              <a:rPr lang="ru-RU" sz="1800" dirty="0"/>
              <a:t>рисунок – это лишь статический снимок окна программы. Благодаря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-коду </a:t>
            </a:r>
            <a:r>
              <a:rPr lang="ru-RU" sz="1800" dirty="0"/>
              <a:t>она становится динамической: как только пользователь </a:t>
            </a:r>
            <a:r>
              <a:rPr lang="ru-RU" sz="1800" dirty="0" smtClean="0"/>
              <a:t>изменяет сумму </a:t>
            </a:r>
            <a:r>
              <a:rPr lang="ru-RU" sz="1800" dirty="0"/>
              <a:t>ссуды, процентную ставку или количество платежей, </a:t>
            </a:r>
            <a:r>
              <a:rPr lang="ru-RU" sz="1800" dirty="0" err="1" smtClean="0"/>
              <a:t>JavaScript</a:t>
            </a:r>
            <a:r>
              <a:rPr lang="ru-RU" sz="1800" dirty="0" smtClean="0"/>
              <a:t>-код заново </a:t>
            </a:r>
            <a:r>
              <a:rPr lang="ru-RU" sz="1800" dirty="0"/>
              <a:t>вычисляет месячный платеж, общую сумму платежей и общий </a:t>
            </a:r>
            <a:r>
              <a:rPr lang="ru-RU" sz="1800" dirty="0" smtClean="0"/>
              <a:t>процент, уплаченный </a:t>
            </a:r>
            <a:r>
              <a:rPr lang="ru-RU" sz="1800" dirty="0"/>
              <a:t>за все время ссуды.</a:t>
            </a:r>
          </a:p>
          <a:p>
            <a:pPr marL="0" indent="0">
              <a:buNone/>
            </a:pPr>
            <a:r>
              <a:rPr lang="ru-RU" sz="1800" dirty="0"/>
              <a:t>Первая половина примера – это </a:t>
            </a:r>
            <a:r>
              <a:rPr lang="ru-RU" sz="1800" dirty="0" smtClean="0"/>
              <a:t>HTML-форма</a:t>
            </a:r>
            <a:r>
              <a:rPr lang="ru-RU" sz="1800" dirty="0"/>
              <a:t>, аккуратно </a:t>
            </a:r>
            <a:r>
              <a:rPr lang="ru-RU" sz="1800" dirty="0" err="1" smtClean="0"/>
              <a:t>отформатиро</a:t>
            </a:r>
            <a:r>
              <a:rPr lang="ru-RU" sz="1800" dirty="0" smtClean="0"/>
              <a:t>-ванная с </a:t>
            </a:r>
            <a:r>
              <a:rPr lang="ru-RU" sz="1800" dirty="0"/>
              <a:t>помощью </a:t>
            </a:r>
            <a:r>
              <a:rPr lang="ru-RU" sz="1800" dirty="0" smtClean="0"/>
              <a:t>HTML-таблицы</a:t>
            </a:r>
            <a:r>
              <a:rPr lang="ru-RU" sz="1800" dirty="0"/>
              <a:t>. Обратите внимание, что обработчики </a:t>
            </a:r>
            <a:r>
              <a:rPr lang="ru-RU" sz="1800" dirty="0" smtClean="0"/>
              <a:t>событий </a:t>
            </a:r>
            <a:r>
              <a:rPr lang="ru-RU" sz="1800" b="1" dirty="0" err="1" smtClean="0"/>
              <a:t>onchange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b="1" dirty="0" err="1"/>
              <a:t>onclick</a:t>
            </a:r>
            <a:r>
              <a:rPr lang="ru-RU" sz="1800" dirty="0"/>
              <a:t> определены лишь для нескольких элементов формы.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0" y="269632"/>
            <a:ext cx="8077200" cy="351056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Введение в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9070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BB791A-2264-44DD-BA10-93318C807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10554</Words>
  <Application>Microsoft Office PowerPoint</Application>
  <PresentationFormat>Экран (4:3)</PresentationFormat>
  <Paragraphs>691</Paragraphs>
  <Slides>59</Slides>
  <Notes>59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Training</vt:lpstr>
      <vt:lpstr>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Введение в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Основы JavaScript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2017-04-21T16:29:02Z</dcterms:created>
  <dcterms:modified xsi:type="dcterms:W3CDTF">2017-07-22T20:58:19Z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