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9" r:id="rId3"/>
    <p:sldId id="752" r:id="rId4"/>
    <p:sldId id="753" r:id="rId5"/>
    <p:sldId id="768" r:id="rId6"/>
    <p:sldId id="775" r:id="rId7"/>
    <p:sldId id="774" r:id="rId8"/>
    <p:sldId id="777" r:id="rId9"/>
    <p:sldId id="778" r:id="rId10"/>
    <p:sldId id="776" r:id="rId11"/>
    <p:sldId id="769" r:id="rId12"/>
    <p:sldId id="770" r:id="rId13"/>
    <p:sldId id="772" r:id="rId14"/>
    <p:sldId id="773" r:id="rId15"/>
    <p:sldId id="779" r:id="rId16"/>
    <p:sldId id="780" r:id="rId17"/>
    <p:sldId id="781" r:id="rId18"/>
    <p:sldId id="782" r:id="rId19"/>
    <p:sldId id="783" r:id="rId20"/>
    <p:sldId id="784" r:id="rId21"/>
    <p:sldId id="785" r:id="rId22"/>
    <p:sldId id="786" r:id="rId23"/>
    <p:sldId id="787" r:id="rId24"/>
    <p:sldId id="788" r:id="rId25"/>
    <p:sldId id="789" r:id="rId26"/>
    <p:sldId id="79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752"/>
            <p14:sldId id="753"/>
            <p14:sldId id="768"/>
            <p14:sldId id="775"/>
            <p14:sldId id="774"/>
            <p14:sldId id="777"/>
            <p14:sldId id="778"/>
            <p14:sldId id="776"/>
            <p14:sldId id="769"/>
            <p14:sldId id="770"/>
            <p14:sldId id="772"/>
            <p14:sldId id="773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32" autoAdjust="0"/>
  </p:normalViewPr>
  <p:slideViewPr>
    <p:cSldViewPr>
      <p:cViewPr>
        <p:scale>
          <a:sx n="66" d="100"/>
          <a:sy n="66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22.07.2017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23.09.2017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4038600"/>
            <a:ext cx="4955016" cy="1694656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smtClean="0"/>
              <a:t>2.</a:t>
            </a:r>
            <a:endParaRPr lang="ru-RU" sz="3200" i="1" dirty="0" smtClean="0"/>
          </a:p>
          <a:p>
            <a:r>
              <a:rPr lang="ru-RU" sz="3200" i="1" dirty="0"/>
              <a:t>Основы </a:t>
            </a:r>
            <a:r>
              <a:rPr lang="en-US" sz="3200" i="1" dirty="0" smtClean="0"/>
              <a:t>JavaScript</a:t>
            </a:r>
            <a:r>
              <a:rPr lang="ru-RU" sz="3200" i="1" dirty="0" smtClean="0"/>
              <a:t>.</a:t>
            </a:r>
            <a:endParaRPr lang="en-US" sz="32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Обратите внимание: описываемые здесь массивы отличаются от ассоциативных массивов. Здесь обсуждаются «настоящие» массивы, которые индексируются неотрицательными целыми </a:t>
            </a:r>
            <a:r>
              <a:rPr lang="ru-RU" sz="1800" dirty="0" smtClean="0"/>
              <a:t>числами. Ассоциативные </a:t>
            </a:r>
            <a:r>
              <a:rPr lang="ru-RU" sz="1800" dirty="0"/>
              <a:t>массивы </a:t>
            </a:r>
            <a:r>
              <a:rPr lang="ru-RU" sz="1800" dirty="0" smtClean="0"/>
              <a:t>индексируются </a:t>
            </a:r>
            <a:r>
              <a:rPr lang="ru-RU" sz="1800" dirty="0"/>
              <a:t>строками. Следует также отметить, что в </a:t>
            </a:r>
            <a:r>
              <a:rPr lang="ru-RU" sz="1800" dirty="0" err="1"/>
              <a:t>JavaScript</a:t>
            </a:r>
            <a:r>
              <a:rPr lang="ru-RU" sz="1800" dirty="0"/>
              <a:t> не </a:t>
            </a:r>
            <a:r>
              <a:rPr lang="ru-RU" sz="1800" dirty="0" smtClean="0"/>
              <a:t>поддерживаются </a:t>
            </a:r>
            <a:r>
              <a:rPr lang="ru-RU" sz="1800" dirty="0"/>
              <a:t>многомерные массивы (хотя допускается существование массивов из </a:t>
            </a:r>
            <a:r>
              <a:rPr lang="ru-RU" sz="1800" dirty="0" smtClean="0"/>
              <a:t>массивов</a:t>
            </a:r>
            <a:r>
              <a:rPr lang="ru-RU" sz="1800" dirty="0"/>
              <a:t>). И наконец, поскольку </a:t>
            </a:r>
            <a:r>
              <a:rPr lang="ru-RU" sz="1800" dirty="0" err="1"/>
              <a:t>JavaScript</a:t>
            </a:r>
            <a:r>
              <a:rPr lang="ru-RU" sz="1800" dirty="0"/>
              <a:t> является </a:t>
            </a:r>
            <a:r>
              <a:rPr lang="ru-RU" sz="1800" dirty="0" err="1"/>
              <a:t>нетипизированным</a:t>
            </a:r>
            <a:r>
              <a:rPr lang="ru-RU" sz="1800" dirty="0"/>
              <a:t> </a:t>
            </a:r>
            <a:r>
              <a:rPr lang="ru-RU" sz="1800" dirty="0" smtClean="0"/>
              <a:t>языком, элементы </a:t>
            </a:r>
            <a:r>
              <a:rPr lang="ru-RU" sz="1800" dirty="0"/>
              <a:t>массива не обязательно должны иметь одинаковый </a:t>
            </a:r>
            <a:r>
              <a:rPr lang="ru-RU" sz="1800" dirty="0" smtClean="0"/>
              <a:t>тип.</a:t>
            </a: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6121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Создание массивов</a:t>
            </a:r>
          </a:p>
          <a:p>
            <a:pPr marL="0" indent="0">
              <a:buNone/>
            </a:pPr>
            <a:r>
              <a:rPr lang="ru-RU" sz="1800" dirty="0"/>
              <a:t>Массив может быть создан с помощью </a:t>
            </a:r>
            <a:r>
              <a:rPr lang="ru-RU" sz="1800" dirty="0" smtClean="0"/>
              <a:t>функции</a:t>
            </a:r>
            <a:r>
              <a:rPr lang="en-US" sz="1800" dirty="0" smtClean="0"/>
              <a:t> </a:t>
            </a:r>
            <a:r>
              <a:rPr lang="ru-RU" sz="1800" dirty="0" smtClean="0"/>
              <a:t>конструктора </a:t>
            </a:r>
            <a:r>
              <a:rPr lang="ru-RU" sz="1800" dirty="0" err="1"/>
              <a:t>Array</a:t>
            </a:r>
            <a:r>
              <a:rPr lang="ru-RU" sz="1800" dirty="0"/>
              <a:t>(). </a:t>
            </a:r>
            <a:r>
              <a:rPr lang="ru-RU" sz="1800" dirty="0" smtClean="0"/>
              <a:t>Созданному массиву </a:t>
            </a:r>
            <a:r>
              <a:rPr lang="ru-RU" sz="1800" dirty="0"/>
              <a:t>допустимо присваивать любое количество индексированных элементов: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new Array();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a[0] = 1.2;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a[1] = "JavaScript";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a[2] = true;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a[3] = { x:1, y:3 };</a:t>
            </a:r>
          </a:p>
          <a:p>
            <a:pPr marL="0" indent="0">
              <a:buNone/>
            </a:pPr>
            <a:r>
              <a:rPr lang="ru-RU" sz="1800" dirty="0"/>
              <a:t>Массивы могут также быть инициализированы путем передачи элементов </a:t>
            </a:r>
            <a:r>
              <a:rPr lang="ru-RU" sz="1800" dirty="0" smtClean="0"/>
              <a:t>массива </a:t>
            </a:r>
            <a:r>
              <a:rPr lang="ru-RU" sz="1800" dirty="0"/>
              <a:t>конструктору </a:t>
            </a:r>
            <a:r>
              <a:rPr lang="ru-RU" sz="1800" dirty="0" err="1"/>
              <a:t>Array</a:t>
            </a:r>
            <a:r>
              <a:rPr lang="ru-RU" sz="1800" dirty="0"/>
              <a:t>(). Таким образом, предыдущий пример создания и </a:t>
            </a:r>
            <a:r>
              <a:rPr lang="ru-RU" sz="1800" dirty="0" smtClean="0"/>
              <a:t>инициализации </a:t>
            </a:r>
            <a:r>
              <a:rPr lang="ru-RU" sz="1800" dirty="0"/>
              <a:t>массива можно записать </a:t>
            </a:r>
            <a:r>
              <a:rPr lang="ru-RU" sz="1800" dirty="0" smtClean="0"/>
              <a:t>так: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new Array(1.2, "JavaScript", true, { x:1, y:3 });</a:t>
            </a:r>
          </a:p>
          <a:p>
            <a:pPr marL="0" indent="0">
              <a:buNone/>
            </a:pPr>
            <a:r>
              <a:rPr lang="ru-RU" sz="1800" dirty="0" smtClean="0"/>
              <a:t>Если </a:t>
            </a:r>
            <a:r>
              <a:rPr lang="ru-RU" sz="1800" dirty="0"/>
              <a:t>передать конструктору </a:t>
            </a:r>
            <a:r>
              <a:rPr lang="ru-RU" sz="1800" dirty="0" err="1"/>
              <a:t>Array</a:t>
            </a:r>
            <a:r>
              <a:rPr lang="ru-RU" sz="1800" dirty="0"/>
              <a:t>() только одно число, оно определит </a:t>
            </a:r>
            <a:r>
              <a:rPr lang="ru-RU" sz="1800" dirty="0" smtClean="0"/>
              <a:t>длину массива</a:t>
            </a:r>
            <a:r>
              <a:rPr lang="ru-RU" sz="1800" dirty="0"/>
              <a:t>. Таким образом, следующее выражение создает новый массив с 10 </a:t>
            </a:r>
            <a:r>
              <a:rPr lang="ru-RU" sz="1800" dirty="0" smtClean="0"/>
              <a:t>неопределенными </a:t>
            </a:r>
            <a:r>
              <a:rPr lang="ru-RU" sz="1800" dirty="0"/>
              <a:t>элементами: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680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/>
              <a:t>Литералы массивов</a:t>
            </a:r>
          </a:p>
          <a:p>
            <a:pPr marL="0" indent="0">
              <a:buNone/>
            </a:pPr>
            <a:r>
              <a:rPr lang="ru-RU" sz="1700" dirty="0"/>
              <a:t>В </a:t>
            </a:r>
            <a:r>
              <a:rPr lang="ru-RU" sz="1700" dirty="0" err="1"/>
              <a:t>JavaScript</a:t>
            </a:r>
            <a:r>
              <a:rPr lang="ru-RU" sz="1700" dirty="0"/>
              <a:t> определяется синтаксис литералов для создания и </a:t>
            </a:r>
            <a:r>
              <a:rPr lang="ru-RU" sz="1700" dirty="0" smtClean="0"/>
              <a:t>инициализации массивов</a:t>
            </a:r>
            <a:r>
              <a:rPr lang="ru-RU" sz="1700" dirty="0"/>
              <a:t>. Литерал, или инициализатор, массива – это список разделенных </a:t>
            </a:r>
            <a:r>
              <a:rPr lang="ru-RU" sz="1700" dirty="0" smtClean="0"/>
              <a:t>запятыми </a:t>
            </a:r>
            <a:r>
              <a:rPr lang="ru-RU" sz="1700" dirty="0"/>
              <a:t>значений, заключенных в квадратные скобки. Значения в скобках </a:t>
            </a:r>
            <a:r>
              <a:rPr lang="ru-RU" sz="1700" dirty="0" smtClean="0"/>
              <a:t>последовательно </a:t>
            </a:r>
            <a:r>
              <a:rPr lang="ru-RU" sz="1700" dirty="0"/>
              <a:t>присваиваются элементам массива с индексами, начиная с </a:t>
            </a:r>
            <a:r>
              <a:rPr lang="ru-RU" sz="1700" dirty="0" smtClean="0"/>
              <a:t>нуля. Например</a:t>
            </a:r>
            <a:r>
              <a:rPr lang="ru-RU" sz="1700" dirty="0"/>
              <a:t>, программный код, создающий и инициализирующий массив из </a:t>
            </a:r>
            <a:r>
              <a:rPr lang="ru-RU" sz="1700" dirty="0" smtClean="0"/>
              <a:t>предыдущего </a:t>
            </a:r>
            <a:r>
              <a:rPr lang="ru-RU" sz="1700" dirty="0"/>
              <a:t>раздела, можно записать следующим образом: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 = [1.2, "JavaScript", true, { x:1, y:3 }];</a:t>
            </a:r>
          </a:p>
          <a:p>
            <a:pPr marL="0" indent="0">
              <a:buNone/>
            </a:pPr>
            <a:r>
              <a:rPr lang="ru-RU" sz="1700" dirty="0"/>
              <a:t>Как и объектные литералы, литералы массивов могут быть вложенными: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matrix = [[1,2,3], [4,5,6], [7,8,9]];</a:t>
            </a:r>
          </a:p>
          <a:p>
            <a:pPr marL="0" indent="0">
              <a:buNone/>
            </a:pPr>
            <a:r>
              <a:rPr lang="ru-RU" sz="1700" dirty="0"/>
              <a:t>Как и в объектных литералах, элементы в литерале массива могут быть </a:t>
            </a:r>
            <a:r>
              <a:rPr lang="ru-RU" sz="1700" dirty="0" smtClean="0"/>
              <a:t>произвольными </a:t>
            </a:r>
            <a:r>
              <a:rPr lang="ru-RU" sz="1700" dirty="0"/>
              <a:t>выражениями и не обязательно должны быть константами: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base = 1024;</a:t>
            </a:r>
          </a:p>
          <a:p>
            <a:pPr marL="0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var table = 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[base</a:t>
            </a: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base+1, base+2, base+3</a:t>
            </a:r>
            <a:r>
              <a:rPr lang="fr-F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/>
              <a:t>Для того чтобы включить в литерал массива неопределенный элемент, </a:t>
            </a:r>
            <a:r>
              <a:rPr lang="ru-RU" sz="1700" dirty="0" smtClean="0"/>
              <a:t>достаточно </a:t>
            </a:r>
            <a:r>
              <a:rPr lang="ru-RU" sz="1700" dirty="0"/>
              <a:t>пропустить значение между запятыми. Следующий массив содержит </a:t>
            </a:r>
            <a:r>
              <a:rPr lang="ru-RU" sz="1700" dirty="0" smtClean="0"/>
              <a:t>пять элементов</a:t>
            </a:r>
            <a:r>
              <a:rPr lang="ru-RU" sz="1700" dirty="0"/>
              <a:t>, в том числе три неопределенных: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sparseArray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[1,,,,5];</a:t>
            </a:r>
            <a:endParaRPr lang="ru-R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8237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Значение </a:t>
            </a:r>
            <a:r>
              <a:rPr lang="en-US" sz="1800" b="1" dirty="0"/>
              <a:t>null</a:t>
            </a:r>
          </a:p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ru-RU" sz="1800" dirty="0" err="1"/>
              <a:t>null</a:t>
            </a:r>
            <a:r>
              <a:rPr lang="ru-RU" sz="1800" dirty="0"/>
              <a:t> в </a:t>
            </a:r>
            <a:r>
              <a:rPr lang="ru-RU" sz="1800" dirty="0" err="1"/>
              <a:t>JavaScript</a:t>
            </a:r>
            <a:r>
              <a:rPr lang="ru-RU" sz="1800" dirty="0"/>
              <a:t> имеет специальный смысл. Обычно </a:t>
            </a:r>
            <a:r>
              <a:rPr lang="ru-RU" sz="1800" dirty="0" smtClean="0"/>
              <a:t>считается, что </a:t>
            </a:r>
            <a:r>
              <a:rPr lang="ru-RU" sz="1800" dirty="0"/>
              <a:t>у значения </a:t>
            </a:r>
            <a:r>
              <a:rPr lang="ru-RU" sz="1800" dirty="0" err="1"/>
              <a:t>null</a:t>
            </a:r>
            <a:r>
              <a:rPr lang="ru-RU" sz="1800" dirty="0"/>
              <a:t> объектный тип и оно говорит об отсутствии объекта. </a:t>
            </a:r>
            <a:r>
              <a:rPr lang="ru-RU" sz="1800" dirty="0" smtClean="0"/>
              <a:t>Значение </a:t>
            </a:r>
            <a:r>
              <a:rPr lang="ru-RU" sz="1800" dirty="0" err="1"/>
              <a:t>null</a:t>
            </a:r>
            <a:r>
              <a:rPr lang="ru-RU" sz="1800" dirty="0"/>
              <a:t> уникально и отличается от любых других. Если переменная равна </a:t>
            </a:r>
            <a:r>
              <a:rPr lang="ru-RU" sz="1800" dirty="0" err="1" smtClean="0"/>
              <a:t>null</a:t>
            </a:r>
            <a:r>
              <a:rPr lang="ru-RU" sz="1800" dirty="0" smtClean="0"/>
              <a:t>, следовательно</a:t>
            </a:r>
            <a:r>
              <a:rPr lang="ru-RU" sz="1800" dirty="0"/>
              <a:t>, в ней не содержится допустимого объекта, массива, числа, </a:t>
            </a:r>
            <a:r>
              <a:rPr lang="ru-RU" sz="1800" dirty="0" smtClean="0"/>
              <a:t>строки </a:t>
            </a:r>
            <a:r>
              <a:rPr lang="ru-RU" sz="1800" dirty="0"/>
              <a:t>или логического значения.1</a:t>
            </a:r>
          </a:p>
          <a:p>
            <a:pPr marL="0" indent="0">
              <a:buNone/>
            </a:pPr>
            <a:r>
              <a:rPr lang="ru-RU" sz="1800" dirty="0"/>
              <a:t>Когда значение </a:t>
            </a:r>
            <a:r>
              <a:rPr lang="ru-RU" sz="1800" dirty="0" err="1"/>
              <a:t>null</a:t>
            </a:r>
            <a:r>
              <a:rPr lang="ru-RU" sz="1800" dirty="0"/>
              <a:t> используется в логическом контексте, оно </a:t>
            </a:r>
            <a:r>
              <a:rPr lang="ru-RU" sz="1800" dirty="0" smtClean="0"/>
              <a:t>преобразуется в </a:t>
            </a:r>
            <a:r>
              <a:rPr lang="ru-RU" sz="1800" dirty="0"/>
              <a:t>значение </a:t>
            </a:r>
            <a:r>
              <a:rPr lang="ru-RU" sz="1800" dirty="0" err="1"/>
              <a:t>false</a:t>
            </a:r>
            <a:r>
              <a:rPr lang="ru-RU" sz="1800" dirty="0"/>
              <a:t>, в числовом контексте оно преобразуется в значение 0, а в </a:t>
            </a:r>
            <a:r>
              <a:rPr lang="ru-RU" sz="1800" dirty="0" smtClean="0"/>
              <a:t>строковом </a:t>
            </a:r>
            <a:r>
              <a:rPr lang="ru-RU" sz="1800" dirty="0"/>
              <a:t>контексте— в строку "</a:t>
            </a:r>
            <a:r>
              <a:rPr lang="ru-RU" sz="1800" dirty="0" err="1"/>
              <a:t>null</a:t>
            </a:r>
            <a:r>
              <a:rPr lang="ru-RU" sz="1800" dirty="0" smtClean="0"/>
              <a:t>".</a:t>
            </a:r>
          </a:p>
          <a:p>
            <a:pPr marL="0" indent="0">
              <a:buNone/>
            </a:pPr>
            <a:endParaRPr lang="ru-RU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4160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Значение </a:t>
            </a:r>
            <a:r>
              <a:rPr lang="ru-RU" sz="1800" b="1" dirty="0" err="1"/>
              <a:t>undefined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Еще одно специальное значение, иногда используемое в </a:t>
            </a:r>
            <a:r>
              <a:rPr lang="ru-RU" sz="1800" dirty="0" err="1"/>
              <a:t>JavaScript</a:t>
            </a:r>
            <a:r>
              <a:rPr lang="ru-RU" sz="1800" dirty="0"/>
              <a:t>, – </a:t>
            </a:r>
            <a:r>
              <a:rPr lang="ru-RU" sz="1800" dirty="0" err="1" smtClean="0"/>
              <a:t>undefined</a:t>
            </a:r>
            <a:r>
              <a:rPr lang="ru-RU" sz="1800" dirty="0" smtClean="0"/>
              <a:t>. Оно </a:t>
            </a:r>
            <a:r>
              <a:rPr lang="ru-RU" sz="1800" dirty="0"/>
              <a:t>возвращается при обращении либо к переменной, которая была </a:t>
            </a:r>
            <a:r>
              <a:rPr lang="ru-RU" sz="1800" dirty="0" smtClean="0"/>
              <a:t>объявлена, но </a:t>
            </a:r>
            <a:r>
              <a:rPr lang="ru-RU" sz="1800" dirty="0"/>
              <a:t>которой никогда не присваивалось значение, либо к свойству объекта, </a:t>
            </a:r>
            <a:r>
              <a:rPr lang="ru-RU" sz="1800" dirty="0" smtClean="0"/>
              <a:t>которое </a:t>
            </a:r>
            <a:r>
              <a:rPr lang="ru-RU" sz="1800" dirty="0"/>
              <a:t>не существует. Заметьте, что специальное значение </a:t>
            </a:r>
            <a:r>
              <a:rPr lang="ru-RU" sz="1800" dirty="0" err="1"/>
              <a:t>undefined</a:t>
            </a:r>
            <a:r>
              <a:rPr lang="ru-RU" sz="1800" dirty="0"/>
              <a:t> – это не то </a:t>
            </a:r>
            <a:r>
              <a:rPr lang="ru-RU" sz="1800" dirty="0" smtClean="0"/>
              <a:t>же самое</a:t>
            </a:r>
            <a:r>
              <a:rPr lang="ru-RU" sz="1800" dirty="0"/>
              <a:t>, что </a:t>
            </a:r>
            <a:r>
              <a:rPr lang="ru-RU" sz="1800" dirty="0" err="1"/>
              <a:t>null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Хотя значения </a:t>
            </a:r>
            <a:r>
              <a:rPr lang="ru-RU" sz="1800" dirty="0" err="1"/>
              <a:t>null</a:t>
            </a:r>
            <a:r>
              <a:rPr lang="ru-RU" sz="1800" dirty="0"/>
              <a:t> и </a:t>
            </a:r>
            <a:r>
              <a:rPr lang="ru-RU" sz="1800" dirty="0" err="1"/>
              <a:t>undefined</a:t>
            </a:r>
            <a:r>
              <a:rPr lang="ru-RU" sz="1800" dirty="0"/>
              <a:t> не эквивалентны друг другу, оператор </a:t>
            </a:r>
            <a:r>
              <a:rPr lang="ru-RU" sz="1800" dirty="0" smtClean="0"/>
              <a:t>эквивалентности </a:t>
            </a:r>
            <a:r>
              <a:rPr lang="ru-RU" sz="1800" dirty="0"/>
              <a:t>== считает их равными. Рассмотрим следующее выражение: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my.prop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/>
              <a:t>Это сравнение истинно, либо если свойство </a:t>
            </a:r>
            <a:r>
              <a:rPr lang="ru-RU" sz="1800" dirty="0" err="1"/>
              <a:t>my.prop</a:t>
            </a:r>
            <a:r>
              <a:rPr lang="ru-RU" sz="1800" dirty="0"/>
              <a:t> не существует, либо если </a:t>
            </a:r>
            <a:r>
              <a:rPr lang="ru-RU" sz="1800" dirty="0" smtClean="0"/>
              <a:t>оно существует</a:t>
            </a:r>
            <a:r>
              <a:rPr lang="ru-RU" sz="1800" dirty="0"/>
              <a:t>, но содержит значение </a:t>
            </a:r>
            <a:r>
              <a:rPr lang="ru-RU" sz="1800" dirty="0" err="1"/>
              <a:t>null</a:t>
            </a:r>
            <a:r>
              <a:rPr lang="ru-RU" sz="1800" dirty="0"/>
              <a:t>. Поскольку значение </a:t>
            </a:r>
            <a:r>
              <a:rPr lang="ru-RU" sz="1800" dirty="0" err="1"/>
              <a:t>null</a:t>
            </a:r>
            <a:r>
              <a:rPr lang="ru-RU" sz="1800" dirty="0"/>
              <a:t> и </a:t>
            </a:r>
            <a:r>
              <a:rPr lang="ru-RU" sz="1800" dirty="0" err="1"/>
              <a:t>undefined</a:t>
            </a:r>
            <a:r>
              <a:rPr lang="ru-RU" sz="1800" dirty="0"/>
              <a:t> </a:t>
            </a:r>
            <a:r>
              <a:rPr lang="ru-RU" sz="1800" dirty="0" smtClean="0"/>
              <a:t>обозначают </a:t>
            </a:r>
            <a:r>
              <a:rPr lang="ru-RU" sz="1800" dirty="0"/>
              <a:t>отсутствие значения, это равенство часто оказывается тем, что </a:t>
            </a:r>
            <a:r>
              <a:rPr lang="ru-RU" sz="1800" dirty="0" smtClean="0"/>
              <a:t>нам нужно</a:t>
            </a:r>
            <a:r>
              <a:rPr lang="ru-RU" sz="1800" dirty="0"/>
              <a:t>. Однако когда действительно требуется отличить значение </a:t>
            </a:r>
            <a:r>
              <a:rPr lang="ru-RU" sz="1800" dirty="0" err="1"/>
              <a:t>null</a:t>
            </a:r>
            <a:r>
              <a:rPr lang="ru-RU" sz="1800" dirty="0"/>
              <a:t> от </a:t>
            </a:r>
            <a:r>
              <a:rPr lang="ru-RU" sz="1800" dirty="0" smtClean="0"/>
              <a:t>значения </a:t>
            </a:r>
            <a:r>
              <a:rPr lang="ru-RU" sz="1800" dirty="0" err="1"/>
              <a:t>undefined</a:t>
            </a:r>
            <a:r>
              <a:rPr lang="ru-RU" sz="1800" dirty="0"/>
              <a:t>, нужен оператор идентичности === или оператор </a:t>
            </a:r>
            <a:r>
              <a:rPr lang="ru-RU" sz="1800" dirty="0" err="1"/>
              <a:t>typeof</a:t>
            </a:r>
            <a:endParaRPr lang="ru-RU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137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отличие от </a:t>
            </a:r>
            <a:r>
              <a:rPr lang="ru-RU" sz="1800" dirty="0" err="1"/>
              <a:t>null</a:t>
            </a:r>
            <a:r>
              <a:rPr lang="ru-RU" sz="1800" dirty="0"/>
              <a:t>, значение </a:t>
            </a:r>
            <a:r>
              <a:rPr lang="ru-RU" sz="1800" dirty="0" err="1"/>
              <a:t>undefined</a:t>
            </a:r>
            <a:r>
              <a:rPr lang="ru-RU" sz="1800" dirty="0"/>
              <a:t> не является зарезервированным </a:t>
            </a:r>
            <a:r>
              <a:rPr lang="ru-RU" sz="1800" dirty="0" smtClean="0"/>
              <a:t>словом </a:t>
            </a:r>
            <a:r>
              <a:rPr lang="ru-RU" sz="1800" dirty="0" err="1" smtClean="0"/>
              <a:t>JavaScript</a:t>
            </a:r>
            <a:r>
              <a:rPr lang="ru-RU" sz="1800" dirty="0"/>
              <a:t>. Стандарт </a:t>
            </a:r>
            <a:r>
              <a:rPr lang="ru-RU" sz="1800" dirty="0" err="1"/>
              <a:t>ECMAScript</a:t>
            </a:r>
            <a:r>
              <a:rPr lang="ru-RU" sz="1800" dirty="0"/>
              <a:t> v3 указывает, что всегда существует </a:t>
            </a:r>
            <a:r>
              <a:rPr lang="ru-RU" sz="1800" dirty="0" smtClean="0"/>
              <a:t>глобальная </a:t>
            </a:r>
            <a:r>
              <a:rPr lang="ru-RU" sz="1800" dirty="0"/>
              <a:t>переменная с именем </a:t>
            </a:r>
            <a:r>
              <a:rPr lang="ru-RU" sz="1800" dirty="0" err="1"/>
              <a:t>undefined</a:t>
            </a:r>
            <a:r>
              <a:rPr lang="ru-RU" sz="1800" dirty="0"/>
              <a:t>, начальным значением которой является </a:t>
            </a:r>
            <a:r>
              <a:rPr lang="ru-RU" sz="1800" dirty="0" smtClean="0"/>
              <a:t>значение </a:t>
            </a:r>
            <a:r>
              <a:rPr lang="ru-RU" sz="1800" dirty="0" err="1"/>
              <a:t>undefined</a:t>
            </a:r>
            <a:r>
              <a:rPr lang="ru-RU" sz="1800" dirty="0"/>
              <a:t>. Следовательно, в реализации, соответствующей стандарту, </a:t>
            </a:r>
            <a:r>
              <a:rPr lang="ru-RU" sz="1800" dirty="0" err="1" smtClean="0"/>
              <a:t>undefined</a:t>
            </a:r>
            <a:r>
              <a:rPr lang="ru-RU" sz="1800" dirty="0" smtClean="0"/>
              <a:t> </a:t>
            </a:r>
            <a:r>
              <a:rPr lang="ru-RU" sz="1800" dirty="0"/>
              <a:t>можно рассматривать как ключевое слово, если только этой </a:t>
            </a:r>
            <a:r>
              <a:rPr lang="ru-RU" sz="1800" dirty="0" smtClean="0"/>
              <a:t>глобальной переменной </a:t>
            </a:r>
            <a:r>
              <a:rPr lang="ru-RU" sz="1800" dirty="0"/>
              <a:t>не присвоено другое значение.</a:t>
            </a:r>
          </a:p>
          <a:p>
            <a:pPr marL="0" indent="0">
              <a:buNone/>
            </a:pPr>
            <a:r>
              <a:rPr lang="ru-RU" sz="1800" dirty="0"/>
              <a:t>Если нельзя с уверенностью сказать, есть ли в данной реализации </a:t>
            </a:r>
            <a:r>
              <a:rPr lang="ru-RU" sz="1800" dirty="0" smtClean="0"/>
              <a:t>переменная </a:t>
            </a:r>
            <a:r>
              <a:rPr lang="ru-RU" sz="1800" dirty="0" err="1" smtClean="0"/>
              <a:t>undefined</a:t>
            </a:r>
            <a:r>
              <a:rPr lang="ru-RU" sz="1800" dirty="0"/>
              <a:t>, можно просто объявить собственную переменную: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/>
              <a:t>Объявив, но не инициализировав переменную, вы гарантируете, что </a:t>
            </a:r>
            <a:r>
              <a:rPr lang="ru-RU" sz="1800" dirty="0" smtClean="0"/>
              <a:t>переменная имеет </a:t>
            </a:r>
            <a:r>
              <a:rPr lang="ru-RU" sz="1800" dirty="0"/>
              <a:t>значение </a:t>
            </a:r>
            <a:r>
              <a:rPr lang="ru-RU" sz="1800" dirty="0" err="1"/>
              <a:t>undefined</a:t>
            </a:r>
            <a:r>
              <a:rPr lang="ru-RU" sz="1800" dirty="0"/>
              <a:t>. Оператор </a:t>
            </a:r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smtClean="0"/>
              <a:t>предоставляет </a:t>
            </a:r>
            <a:r>
              <a:rPr lang="ru-RU" sz="1800" dirty="0"/>
              <a:t>еще </a:t>
            </a:r>
            <a:r>
              <a:rPr lang="ru-RU" sz="1800" dirty="0" smtClean="0"/>
              <a:t>один способ </a:t>
            </a:r>
            <a:r>
              <a:rPr lang="ru-RU" sz="1800" dirty="0"/>
              <a:t>получения значения </a:t>
            </a:r>
            <a:r>
              <a:rPr lang="ru-RU" sz="1800" dirty="0" err="1"/>
              <a:t>undefined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Когда значение </a:t>
            </a:r>
            <a:r>
              <a:rPr lang="ru-RU" sz="1800" dirty="0" err="1"/>
              <a:t>undefined</a:t>
            </a:r>
            <a:r>
              <a:rPr lang="ru-RU" sz="1800" dirty="0"/>
              <a:t> используется в логическом контексте, оно </a:t>
            </a:r>
            <a:r>
              <a:rPr lang="ru-RU" sz="1800" dirty="0" smtClean="0"/>
              <a:t>преобразуется </a:t>
            </a:r>
            <a:r>
              <a:rPr lang="ru-RU" sz="1800" dirty="0"/>
              <a:t>в значение </a:t>
            </a:r>
            <a:r>
              <a:rPr lang="ru-RU" sz="1800" dirty="0" err="1"/>
              <a:t>false</a:t>
            </a:r>
            <a:r>
              <a:rPr lang="ru-RU" sz="1800" dirty="0"/>
              <a:t>. В числовом контексте – в значение </a:t>
            </a:r>
            <a:r>
              <a:rPr lang="ru-RU" sz="1800" dirty="0" err="1"/>
              <a:t>NaN</a:t>
            </a:r>
            <a:r>
              <a:rPr lang="ru-RU" sz="1800" dirty="0"/>
              <a:t>, а в строковом </a:t>
            </a:r>
            <a:r>
              <a:rPr lang="ru-RU" sz="1800" dirty="0" smtClean="0"/>
              <a:t>– в строку </a:t>
            </a:r>
            <a:r>
              <a:rPr lang="ru-RU" sz="1800" dirty="0"/>
              <a:t>"</a:t>
            </a:r>
            <a:r>
              <a:rPr lang="ru-RU" sz="1800" dirty="0" err="1"/>
              <a:t>undefined</a:t>
            </a:r>
            <a:r>
              <a:rPr lang="ru-RU" sz="1800" dirty="0" smtClean="0"/>
              <a:t>".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2408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Объект </a:t>
            </a:r>
            <a:r>
              <a:rPr lang="ru-RU" sz="1800" b="1" dirty="0" err="1"/>
              <a:t>Date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 предыдущих разделах мы описали все фундаментальные типы данных, </a:t>
            </a:r>
            <a:r>
              <a:rPr lang="ru-RU" sz="1800" dirty="0" smtClean="0"/>
              <a:t>поддерживаемые </a:t>
            </a:r>
            <a:r>
              <a:rPr lang="ru-RU" sz="1800" dirty="0" err="1"/>
              <a:t>JavaScript</a:t>
            </a:r>
            <a:r>
              <a:rPr lang="ru-RU" sz="1800" dirty="0"/>
              <a:t>. Значения даты и времени не относятся к этим </a:t>
            </a:r>
            <a:r>
              <a:rPr lang="ru-RU" sz="1800" dirty="0" smtClean="0"/>
              <a:t>фундаментальным </a:t>
            </a:r>
            <a:r>
              <a:rPr lang="ru-RU" sz="1800" dirty="0"/>
              <a:t>типам, однако в </a:t>
            </a:r>
            <a:r>
              <a:rPr lang="ru-RU" sz="1800" dirty="0" err="1"/>
              <a:t>JavaScript</a:t>
            </a:r>
            <a:r>
              <a:rPr lang="ru-RU" sz="1800" dirty="0"/>
              <a:t> имеется класс объектов, </a:t>
            </a:r>
            <a:r>
              <a:rPr lang="ru-RU" sz="1800" dirty="0" smtClean="0"/>
              <a:t>представляющих </a:t>
            </a:r>
            <a:r>
              <a:rPr lang="ru-RU" sz="1800" dirty="0"/>
              <a:t>дату и время, и этот класс можно </a:t>
            </a:r>
            <a:r>
              <a:rPr lang="ru-RU" sz="1800" dirty="0" err="1" smtClean="0"/>
              <a:t>использо-вать</a:t>
            </a:r>
            <a:r>
              <a:rPr lang="ru-RU" sz="1800" dirty="0" smtClean="0"/>
              <a:t> </a:t>
            </a:r>
            <a:r>
              <a:rPr lang="ru-RU" sz="1800" dirty="0"/>
              <a:t>для работы с этим </a:t>
            </a:r>
            <a:r>
              <a:rPr lang="ru-RU" sz="1800" dirty="0" smtClean="0"/>
              <a:t>типом данных</a:t>
            </a:r>
            <a:r>
              <a:rPr lang="ru-RU" sz="1800" dirty="0"/>
              <a:t>. Объект </a:t>
            </a:r>
            <a:r>
              <a:rPr lang="ru-RU" sz="1800" dirty="0" err="1"/>
              <a:t>Date</a:t>
            </a:r>
            <a:r>
              <a:rPr lang="ru-RU" sz="1800" dirty="0"/>
              <a:t> в </a:t>
            </a:r>
            <a:r>
              <a:rPr lang="ru-RU" sz="1800" dirty="0" err="1"/>
              <a:t>JavaScript</a:t>
            </a:r>
            <a:r>
              <a:rPr lang="ru-RU" sz="1800" dirty="0"/>
              <a:t> создается с помощью оператора </a:t>
            </a:r>
            <a:r>
              <a:rPr lang="ru-RU" sz="1800" dirty="0" err="1"/>
              <a:t>new</a:t>
            </a:r>
            <a:r>
              <a:rPr lang="ru-RU" sz="1800" dirty="0"/>
              <a:t> и </a:t>
            </a:r>
            <a:r>
              <a:rPr lang="ru-RU" sz="1800" dirty="0" smtClean="0"/>
              <a:t>конструктора </a:t>
            </a:r>
            <a:r>
              <a:rPr lang="ru-RU" sz="1800" dirty="0" err="1"/>
              <a:t>Date</a:t>
            </a:r>
            <a:r>
              <a:rPr lang="ru-RU" sz="1800" dirty="0" smtClean="0"/>
              <a:t>():</a:t>
            </a:r>
          </a:p>
          <a:p>
            <a:pPr marL="0" indent="0">
              <a:buNone/>
            </a:pP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();  // Создание объекта, в котором хранятся текущие дата и время.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// Создание объекта, в котором хранится дата Рождества.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// Обратите внимание:  номера месяцев начинаются с нуля, поэтому декабрь имеет номер 11!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xmas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(2000, 11, 25);</a:t>
            </a:r>
          </a:p>
          <a:p>
            <a:pPr marL="0" indent="0">
              <a:buNone/>
            </a:pPr>
            <a:r>
              <a:rPr lang="ru-RU" sz="1800" dirty="0"/>
              <a:t>Методы объекта </a:t>
            </a:r>
            <a:r>
              <a:rPr lang="ru-RU" sz="1800" dirty="0" err="1"/>
              <a:t>Date</a:t>
            </a:r>
            <a:r>
              <a:rPr lang="ru-RU" sz="1800" dirty="0"/>
              <a:t> позволяют получать и устанавливать различные </a:t>
            </a:r>
            <a:r>
              <a:rPr lang="ru-RU" sz="1800" dirty="0" smtClean="0"/>
              <a:t>значения даты </a:t>
            </a:r>
            <a:r>
              <a:rPr lang="ru-RU" sz="1800" dirty="0"/>
              <a:t>и времени и преобразовывать дату в строку с использованием либо </a:t>
            </a:r>
            <a:r>
              <a:rPr lang="ru-RU" sz="1800" dirty="0" smtClean="0"/>
              <a:t>локального </a:t>
            </a:r>
            <a:r>
              <a:rPr lang="ru-RU" sz="1800" dirty="0"/>
              <a:t>времени, либо времени по Гринвичу (GMT). Например</a:t>
            </a:r>
            <a:r>
              <a:rPr lang="ru-RU" sz="1800" dirty="0" smtClean="0"/>
              <a:t>: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3103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err="1"/>
              <a:t>xmas.setFullYear</a:t>
            </a:r>
            <a:r>
              <a:rPr lang="ru-RU" sz="1800" dirty="0"/>
              <a:t>(</a:t>
            </a:r>
            <a:r>
              <a:rPr lang="ru-RU" sz="1800" dirty="0" err="1"/>
              <a:t>xmas.getFullYear</a:t>
            </a:r>
            <a:r>
              <a:rPr lang="ru-RU" sz="1800" dirty="0"/>
              <a:t>() + 1);   // Заменяем дату датой следующего Рождества.</a:t>
            </a:r>
          </a:p>
          <a:p>
            <a:pPr marL="0" indent="0">
              <a:buNone/>
            </a:pPr>
            <a:r>
              <a:rPr lang="ru-RU" sz="1800" dirty="0" err="1"/>
              <a:t>var</a:t>
            </a:r>
            <a:r>
              <a:rPr lang="ru-RU" sz="1800" dirty="0"/>
              <a:t> </a:t>
            </a:r>
            <a:r>
              <a:rPr lang="ru-RU" sz="1800" dirty="0" err="1"/>
              <a:t>weekday</a:t>
            </a:r>
            <a:r>
              <a:rPr lang="ru-RU" sz="1800" dirty="0"/>
              <a:t> = </a:t>
            </a:r>
            <a:r>
              <a:rPr lang="ru-RU" sz="1800" dirty="0" err="1"/>
              <a:t>xmas.getDay</a:t>
            </a:r>
            <a:r>
              <a:rPr lang="ru-RU" sz="1800" dirty="0"/>
              <a:t>();                // В 2007 году Рождество выпадает на вторник.</a:t>
            </a:r>
          </a:p>
          <a:p>
            <a:pPr marL="0" indent="0">
              <a:buNone/>
            </a:pPr>
            <a:r>
              <a:rPr lang="ru-RU" sz="1800" dirty="0" err="1"/>
              <a:t>document.write</a:t>
            </a:r>
            <a:r>
              <a:rPr lang="ru-RU" sz="1800" dirty="0"/>
              <a:t>("Сегодня: " + </a:t>
            </a:r>
            <a:r>
              <a:rPr lang="ru-RU" sz="1800" dirty="0" err="1"/>
              <a:t>now.toLocaleString</a:t>
            </a:r>
            <a:r>
              <a:rPr lang="ru-RU" sz="1800" dirty="0"/>
              <a:t>());  // Текущие дата и время.</a:t>
            </a:r>
          </a:p>
          <a:p>
            <a:pPr marL="0" indent="0">
              <a:buNone/>
            </a:pPr>
            <a:r>
              <a:rPr lang="ru-RU" sz="1800" dirty="0"/>
              <a:t>В объекте </a:t>
            </a:r>
            <a:r>
              <a:rPr lang="ru-RU" sz="1800" dirty="0" err="1"/>
              <a:t>Date</a:t>
            </a:r>
            <a:r>
              <a:rPr lang="ru-RU" sz="1800" dirty="0"/>
              <a:t> также определяются функции (не методы, поскольку они не </a:t>
            </a:r>
            <a:r>
              <a:rPr lang="ru-RU" sz="1800" dirty="0" smtClean="0"/>
              <a:t>вызываются </a:t>
            </a:r>
            <a:r>
              <a:rPr lang="ru-RU" sz="1800" dirty="0"/>
              <a:t>через объект </a:t>
            </a:r>
            <a:r>
              <a:rPr lang="ru-RU" sz="1800" dirty="0" err="1"/>
              <a:t>Date</a:t>
            </a:r>
            <a:r>
              <a:rPr lang="ru-RU" sz="1800" dirty="0"/>
              <a:t>) для преобразования даты, заданной в строковой </a:t>
            </a:r>
            <a:r>
              <a:rPr lang="ru-RU" sz="1800" dirty="0" smtClean="0"/>
              <a:t>или числовой </a:t>
            </a:r>
            <a:r>
              <a:rPr lang="ru-RU" sz="1800" dirty="0"/>
              <a:t>форме, во внутреннее представление в </a:t>
            </a:r>
            <a:r>
              <a:rPr lang="ru-RU" sz="1800" dirty="0" smtClean="0"/>
              <a:t>миллисекундах, полезное для некоторых </a:t>
            </a:r>
            <a:r>
              <a:rPr lang="ru-RU" sz="1800" dirty="0"/>
              <a:t>видов операций с датами.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241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Регулярные выражения</a:t>
            </a:r>
          </a:p>
          <a:p>
            <a:pPr marL="0" indent="0">
              <a:buNone/>
            </a:pPr>
            <a:r>
              <a:rPr lang="ru-RU" sz="1800" dirty="0"/>
              <a:t>Регулярные выражения предоставляют богатый и мощный синтаксис </a:t>
            </a:r>
            <a:r>
              <a:rPr lang="ru-RU" sz="1800" dirty="0" smtClean="0"/>
              <a:t>описания текстовых </a:t>
            </a:r>
            <a:r>
              <a:rPr lang="ru-RU" sz="1800" dirty="0"/>
              <a:t>шаблонов. Они применяются для поиска соответствия </a:t>
            </a:r>
            <a:r>
              <a:rPr lang="ru-RU" sz="1800" dirty="0" smtClean="0"/>
              <a:t>заданному шаблону </a:t>
            </a:r>
            <a:r>
              <a:rPr lang="ru-RU" sz="1800" dirty="0"/>
              <a:t>и реализации операций поиска и замены. В </a:t>
            </a:r>
            <a:r>
              <a:rPr lang="ru-RU" sz="1800" dirty="0" err="1"/>
              <a:t>JavaScript</a:t>
            </a:r>
            <a:r>
              <a:rPr lang="ru-RU" sz="1800" dirty="0"/>
              <a:t> для </a:t>
            </a:r>
            <a:r>
              <a:rPr lang="ru-RU" sz="1800" dirty="0" smtClean="0"/>
              <a:t>формирования </a:t>
            </a:r>
            <a:r>
              <a:rPr lang="ru-RU" sz="1800" dirty="0"/>
              <a:t>регулярных выражений принят синтаксис языка </a:t>
            </a:r>
            <a:r>
              <a:rPr lang="ru-RU" sz="1800" dirty="0" err="1"/>
              <a:t>Perl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Регулярные выражения представляются в </a:t>
            </a:r>
            <a:r>
              <a:rPr lang="ru-RU" sz="1800" dirty="0" err="1"/>
              <a:t>JavaScript</a:t>
            </a:r>
            <a:r>
              <a:rPr lang="ru-RU" sz="1800" dirty="0"/>
              <a:t> объектом </a:t>
            </a:r>
            <a:r>
              <a:rPr lang="ru-RU" sz="1800" dirty="0" err="1"/>
              <a:t>RegExp</a:t>
            </a:r>
            <a:r>
              <a:rPr lang="ru-RU" sz="1800" dirty="0"/>
              <a:t> и </a:t>
            </a:r>
            <a:r>
              <a:rPr lang="ru-RU" sz="1800" dirty="0" smtClean="0"/>
              <a:t>могут создаваться </a:t>
            </a:r>
            <a:r>
              <a:rPr lang="ru-RU" sz="1800" dirty="0"/>
              <a:t>с помощью конструктора </a:t>
            </a:r>
            <a:r>
              <a:rPr lang="ru-RU" sz="1800" dirty="0" err="1"/>
              <a:t>RegExp</a:t>
            </a:r>
            <a:r>
              <a:rPr lang="ru-RU" sz="1800" dirty="0"/>
              <a:t>(). Как и объект </a:t>
            </a:r>
            <a:r>
              <a:rPr lang="ru-RU" sz="1800" dirty="0" err="1"/>
              <a:t>Date</a:t>
            </a:r>
            <a:r>
              <a:rPr lang="ru-RU" sz="1800" dirty="0"/>
              <a:t>, объект </a:t>
            </a:r>
            <a:r>
              <a:rPr lang="ru-RU" sz="1800" dirty="0" err="1" smtClean="0"/>
              <a:t>RegExp</a:t>
            </a:r>
            <a:r>
              <a:rPr lang="ru-RU" sz="1800" dirty="0" smtClean="0"/>
              <a:t> не </a:t>
            </a:r>
            <a:r>
              <a:rPr lang="ru-RU" sz="1800" dirty="0"/>
              <a:t>является одним из фундаментальных типов данных </a:t>
            </a:r>
            <a:r>
              <a:rPr lang="ru-RU" sz="1800" dirty="0" err="1"/>
              <a:t>JavaScript</a:t>
            </a:r>
            <a:r>
              <a:rPr lang="ru-RU" sz="1800" dirty="0"/>
              <a:t>; это </a:t>
            </a:r>
            <a:r>
              <a:rPr lang="ru-RU" sz="1800" dirty="0" smtClean="0"/>
              <a:t>лишь стандартизованный </a:t>
            </a:r>
            <a:r>
              <a:rPr lang="ru-RU" sz="1800" dirty="0"/>
              <a:t>тип объектов, предоставляемый всеми </a:t>
            </a:r>
            <a:r>
              <a:rPr lang="ru-RU" sz="1800" dirty="0" smtClean="0"/>
              <a:t>соответствующими реализациями </a:t>
            </a:r>
            <a:r>
              <a:rPr lang="ru-RU" sz="1800" dirty="0" err="1"/>
              <a:t>JavaScript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Однако в отличие от объекта </a:t>
            </a:r>
            <a:r>
              <a:rPr lang="ru-RU" sz="1800" dirty="0" err="1"/>
              <a:t>Date</a:t>
            </a:r>
            <a:r>
              <a:rPr lang="ru-RU" sz="1800" dirty="0"/>
              <a:t>, объекты </a:t>
            </a:r>
            <a:r>
              <a:rPr lang="ru-RU" sz="1800" dirty="0" err="1"/>
              <a:t>RegExp</a:t>
            </a:r>
            <a:r>
              <a:rPr lang="ru-RU" sz="1800" dirty="0"/>
              <a:t> имеют синтаксис </a:t>
            </a:r>
            <a:r>
              <a:rPr lang="ru-RU" sz="1800" dirty="0" smtClean="0"/>
              <a:t>литералов и </a:t>
            </a:r>
            <a:r>
              <a:rPr lang="ru-RU" sz="1800" dirty="0"/>
              <a:t>могут задаваться непосредственно в коде </a:t>
            </a:r>
            <a:r>
              <a:rPr lang="ru-RU" sz="1800" dirty="0" err="1" smtClean="0"/>
              <a:t>JavaScripttпрограммы</a:t>
            </a:r>
            <a:r>
              <a:rPr lang="ru-RU" sz="1800" dirty="0"/>
              <a:t>. Текст </a:t>
            </a:r>
            <a:r>
              <a:rPr lang="ru-RU" sz="1800" dirty="0" smtClean="0"/>
              <a:t>между парой </a:t>
            </a:r>
            <a:r>
              <a:rPr lang="ru-RU" sz="1800" dirty="0"/>
              <a:t>символов </a:t>
            </a:r>
            <a:r>
              <a:rPr lang="ru-RU" sz="1800" dirty="0" err="1"/>
              <a:t>слэша</a:t>
            </a:r>
            <a:r>
              <a:rPr lang="ru-RU" sz="1800" dirty="0"/>
              <a:t> образует литерал регулярного выражения. За </a:t>
            </a:r>
            <a:r>
              <a:rPr lang="ru-RU" sz="1800" dirty="0" smtClean="0"/>
              <a:t>вторым символом </a:t>
            </a:r>
            <a:r>
              <a:rPr lang="ru-RU" sz="1800" dirty="0" err="1"/>
              <a:t>слэша</a:t>
            </a:r>
            <a:r>
              <a:rPr lang="ru-RU" sz="1800" dirty="0"/>
              <a:t> в паре могут также следовать одна или несколько букв, </a:t>
            </a:r>
            <a:r>
              <a:rPr lang="ru-RU" sz="1800" dirty="0" smtClean="0"/>
              <a:t>изменяющих </a:t>
            </a:r>
            <a:r>
              <a:rPr lang="ru-RU" sz="1800" dirty="0"/>
              <a:t>смысл шаблона. Например: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/^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HTML/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/[119][009]*/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bjavascript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\b/i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888" y="5085184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Грамматика регулярных выражений сложна и подробно </a:t>
            </a:r>
            <a:r>
              <a:rPr lang="ru-RU" dirty="0" smtClean="0">
                <a:latin typeface="+mj-lt"/>
              </a:rPr>
              <a:t>будет изучена позже. </a:t>
            </a:r>
            <a:r>
              <a:rPr lang="ru-RU" dirty="0">
                <a:latin typeface="+mj-lt"/>
              </a:rPr>
              <a:t>Сейчас вам важно лишь знать, как литерал регулярного выражения выглядит в </a:t>
            </a:r>
            <a:r>
              <a:rPr lang="en-US" dirty="0" smtClean="0">
                <a:latin typeface="+mj-lt"/>
              </a:rPr>
              <a:t>JavaScript</a:t>
            </a:r>
            <a:r>
              <a:rPr lang="ru-RU" altLang="ja-JP" dirty="0" smtClean="0">
                <a:latin typeface="+mj-lt"/>
              </a:rPr>
              <a:t>-</a:t>
            </a:r>
            <a:r>
              <a:rPr lang="ru-RU" dirty="0" smtClean="0">
                <a:latin typeface="+mj-lt"/>
              </a:rPr>
              <a:t>коде</a:t>
            </a:r>
            <a:r>
              <a:rPr lang="ru-RU" dirty="0">
                <a:latin typeface="+mj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53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Объекты </a:t>
            </a:r>
            <a:r>
              <a:rPr lang="ru-RU" sz="1800" b="1" dirty="0" err="1"/>
              <a:t>Error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ECMAScript</a:t>
            </a:r>
            <a:r>
              <a:rPr lang="ru-RU" sz="1800" dirty="0"/>
              <a:t> v3 определяется несколько классов для представления </a:t>
            </a:r>
            <a:r>
              <a:rPr lang="ru-RU" sz="1800" dirty="0" smtClean="0"/>
              <a:t>ошибок. При </a:t>
            </a:r>
            <a:r>
              <a:rPr lang="ru-RU" sz="1800" dirty="0"/>
              <a:t>возникновении ошибки времени выполнения 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 «</a:t>
            </a:r>
            <a:r>
              <a:rPr lang="ru-RU" sz="1800" dirty="0" smtClean="0"/>
              <a:t>генерирует</a:t>
            </a:r>
            <a:r>
              <a:rPr lang="ru-RU" sz="1800" dirty="0"/>
              <a:t>» объект одного из этих типов. (Вопросы генерации и перехвата </a:t>
            </a:r>
            <a:r>
              <a:rPr lang="ru-RU" sz="1800" dirty="0" smtClean="0"/>
              <a:t>ошибок обсуждаются </a:t>
            </a:r>
            <a:r>
              <a:rPr lang="ru-RU" sz="1800" dirty="0"/>
              <a:t>в главе 6 при описании инструкций </a:t>
            </a:r>
            <a:r>
              <a:rPr lang="ru-RU" sz="1800" dirty="0" err="1"/>
              <a:t>throw</a:t>
            </a:r>
            <a:r>
              <a:rPr lang="ru-RU" sz="1800" dirty="0"/>
              <a:t> и </a:t>
            </a:r>
            <a:r>
              <a:rPr lang="ru-RU" sz="1800" dirty="0" err="1"/>
              <a:t>try</a:t>
            </a:r>
            <a:r>
              <a:rPr lang="ru-RU" sz="1800" dirty="0"/>
              <a:t>.) Каждый </a:t>
            </a:r>
            <a:r>
              <a:rPr lang="ru-RU" sz="1800" dirty="0" smtClean="0"/>
              <a:t>объект ошибки </a:t>
            </a:r>
            <a:r>
              <a:rPr lang="ru-RU" sz="1800" dirty="0"/>
              <a:t>имеет свойство </a:t>
            </a:r>
            <a:r>
              <a:rPr lang="ru-RU" sz="1800" dirty="0" err="1"/>
              <a:t>message</a:t>
            </a:r>
            <a:r>
              <a:rPr lang="ru-RU" sz="1800" dirty="0"/>
              <a:t>, которое содержит зависящее от реализации </a:t>
            </a:r>
            <a:r>
              <a:rPr lang="ru-RU" sz="1800" dirty="0" smtClean="0"/>
              <a:t>сообщение </a:t>
            </a:r>
            <a:r>
              <a:rPr lang="ru-RU" sz="1800" dirty="0"/>
              <a:t>об ошибке. Заранее определены следующие типы объектов ошибок </a:t>
            </a:r>
            <a:r>
              <a:rPr lang="ru-RU" sz="1800" dirty="0" smtClean="0"/>
              <a:t>– </a:t>
            </a:r>
            <a:r>
              <a:rPr lang="ru-RU" sz="1800" dirty="0" err="1" smtClean="0"/>
              <a:t>Error</a:t>
            </a:r>
            <a:r>
              <a:rPr lang="ru-RU" sz="1800" dirty="0"/>
              <a:t>, </a:t>
            </a:r>
            <a:r>
              <a:rPr lang="ru-RU" sz="1800" dirty="0" err="1"/>
              <a:t>EvalError</a:t>
            </a:r>
            <a:r>
              <a:rPr lang="ru-RU" sz="1800" dirty="0"/>
              <a:t>, </a:t>
            </a:r>
            <a:r>
              <a:rPr lang="ru-RU" sz="1800" dirty="0" err="1"/>
              <a:t>RangeError</a:t>
            </a:r>
            <a:r>
              <a:rPr lang="ru-RU" sz="1800" dirty="0"/>
              <a:t>, </a:t>
            </a:r>
            <a:r>
              <a:rPr lang="ru-RU" sz="1800" dirty="0" err="1"/>
              <a:t>ReferenceError</a:t>
            </a:r>
            <a:r>
              <a:rPr lang="ru-RU" sz="1800" dirty="0"/>
              <a:t>, </a:t>
            </a:r>
            <a:r>
              <a:rPr lang="ru-RU" sz="1800" dirty="0" err="1"/>
              <a:t>SyntaxError</a:t>
            </a:r>
            <a:r>
              <a:rPr lang="ru-RU" sz="1800" dirty="0"/>
              <a:t>, </a:t>
            </a:r>
            <a:r>
              <a:rPr lang="ru-RU" sz="1800" dirty="0" err="1"/>
              <a:t>TypeError</a:t>
            </a:r>
            <a:r>
              <a:rPr lang="ru-RU" sz="1800" dirty="0"/>
              <a:t> и </a:t>
            </a:r>
            <a:r>
              <a:rPr lang="ru-RU" sz="1800" dirty="0" err="1"/>
              <a:t>URIError</a:t>
            </a:r>
            <a:r>
              <a:rPr lang="ru-RU" sz="1800" dirty="0"/>
              <a:t>. </a:t>
            </a:r>
            <a:r>
              <a:rPr lang="ru-RU" sz="1800" dirty="0" smtClean="0"/>
              <a:t>Подробнее изучим их позднее.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1529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Функциональные литералы</a:t>
            </a:r>
          </a:p>
          <a:p>
            <a:pPr marL="0" indent="0">
              <a:buNone/>
            </a:pPr>
            <a:r>
              <a:rPr lang="ru-RU" sz="1800" dirty="0"/>
              <a:t>В предыдущем разделе мы видели определение функции </a:t>
            </a:r>
            <a:r>
              <a:rPr lang="ru-RU" sz="1800" dirty="0" err="1"/>
              <a:t>square</a:t>
            </a:r>
            <a:r>
              <a:rPr lang="ru-RU" sz="1800" dirty="0"/>
              <a:t>(). С </a:t>
            </a:r>
            <a:r>
              <a:rPr lang="ru-RU" sz="1800" dirty="0" smtClean="0"/>
              <a:t>помощью</a:t>
            </a:r>
            <a:r>
              <a:rPr lang="en-US" sz="1800" dirty="0" smtClean="0"/>
              <a:t> </a:t>
            </a:r>
            <a:r>
              <a:rPr lang="ru-RU" sz="1800" dirty="0" smtClean="0"/>
              <a:t>этого </a:t>
            </a:r>
            <a:r>
              <a:rPr lang="ru-RU" sz="1800" dirty="0"/>
              <a:t>синтаксиса обычно описывается большинство функций в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-</a:t>
            </a:r>
            <a:r>
              <a:rPr lang="ru-RU" sz="1800" dirty="0" smtClean="0"/>
              <a:t>программах</a:t>
            </a:r>
            <a:r>
              <a:rPr lang="ru-RU" sz="1800" dirty="0"/>
              <a:t>. Однако стандарт </a:t>
            </a:r>
            <a:r>
              <a:rPr lang="ru-RU" sz="1800" dirty="0" err="1"/>
              <a:t>ECMAScript</a:t>
            </a:r>
            <a:r>
              <a:rPr lang="ru-RU" sz="1800" dirty="0"/>
              <a:t> v3 предоставляет синтаксис (</a:t>
            </a:r>
            <a:r>
              <a:rPr lang="ru-RU" sz="1800" dirty="0" smtClean="0"/>
              <a:t>реализованный </a:t>
            </a: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1.2 и более поздних версиях) для определения </a:t>
            </a:r>
            <a:r>
              <a:rPr lang="ru-RU" sz="1800" dirty="0" smtClean="0"/>
              <a:t>функциональных</a:t>
            </a:r>
            <a:r>
              <a:rPr lang="en-US" sz="1800" dirty="0" smtClean="0"/>
              <a:t> </a:t>
            </a:r>
            <a:r>
              <a:rPr lang="ru-RU" sz="1800" dirty="0" smtClean="0"/>
              <a:t>литералов</a:t>
            </a:r>
            <a:r>
              <a:rPr lang="ru-RU" sz="1800" dirty="0"/>
              <a:t>. Функциональный литерал задается с помощью ключевого слова </a:t>
            </a:r>
            <a:r>
              <a:rPr lang="ru-RU" sz="1800" dirty="0" err="1" smtClean="0"/>
              <a:t>function</a:t>
            </a:r>
            <a:r>
              <a:rPr lang="ru-RU" sz="1800" dirty="0"/>
              <a:t>, за которым следуют необязательное имя функции, список </a:t>
            </a:r>
            <a:r>
              <a:rPr lang="ru-RU" sz="1800" dirty="0" smtClean="0"/>
              <a:t>аргументов</a:t>
            </a:r>
            <a:r>
              <a:rPr lang="en-US" sz="1800" dirty="0" smtClean="0"/>
              <a:t> </a:t>
            </a:r>
            <a:r>
              <a:rPr lang="ru-RU" sz="1800" dirty="0" smtClean="0"/>
              <a:t>функции</a:t>
            </a:r>
            <a:r>
              <a:rPr lang="ru-RU" sz="1800" dirty="0"/>
              <a:t>, заключенный в круглые скобки, и тело функции в фигурных </a:t>
            </a:r>
            <a:r>
              <a:rPr lang="ru-RU" sz="1800" dirty="0" smtClean="0"/>
              <a:t>скобках.</a:t>
            </a:r>
            <a:r>
              <a:rPr lang="en-US" sz="1800" dirty="0" smtClean="0"/>
              <a:t> </a:t>
            </a:r>
            <a:r>
              <a:rPr lang="ru-RU" sz="1800" dirty="0" smtClean="0"/>
              <a:t>Другими </a:t>
            </a:r>
            <a:r>
              <a:rPr lang="ru-RU" sz="1800" dirty="0"/>
              <a:t>словами, функциональный литерал выглядит так же, как </a:t>
            </a:r>
            <a:r>
              <a:rPr lang="ru-RU" sz="1800" dirty="0" smtClean="0"/>
              <a:t>определение</a:t>
            </a:r>
            <a:r>
              <a:rPr lang="en-US" sz="1800" dirty="0" smtClean="0"/>
              <a:t> </a:t>
            </a:r>
            <a:r>
              <a:rPr lang="ru-RU" sz="1800" dirty="0" smtClean="0"/>
              <a:t>функции</a:t>
            </a:r>
            <a:r>
              <a:rPr lang="ru-RU" sz="1800" dirty="0"/>
              <a:t>, правда, у него может не быть имени. Самое большое различие </a:t>
            </a:r>
            <a:r>
              <a:rPr lang="ru-RU" sz="1800" dirty="0" smtClean="0"/>
              <a:t>состоит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ru-RU" sz="1800" dirty="0"/>
              <a:t>том, что функциональные литералы могут входить в другие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-</a:t>
            </a:r>
            <a:r>
              <a:rPr lang="ru-RU" sz="1800" dirty="0" smtClean="0"/>
              <a:t>выражения</a:t>
            </a:r>
            <a:r>
              <a:rPr lang="ru-RU" sz="1800" dirty="0"/>
              <a:t>. То есть функцию </a:t>
            </a:r>
            <a:r>
              <a:rPr lang="ru-RU" sz="1800" dirty="0" err="1"/>
              <a:t>square</a:t>
            </a:r>
            <a:r>
              <a:rPr lang="ru-RU" sz="1800" dirty="0"/>
              <a:t>() не обязательно задавать в виде определения: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square(x) { return x*x; }</a:t>
            </a:r>
          </a:p>
          <a:p>
            <a:pPr marL="0" indent="0">
              <a:buNone/>
            </a:pPr>
            <a:r>
              <a:rPr lang="ru-RU" sz="1800" dirty="0"/>
              <a:t>Ее можно задать с помощью функционального литерала: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square = function(x) { return x*x; }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7939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Преобразование типов</a:t>
            </a:r>
          </a:p>
          <a:p>
            <a:pPr marL="0" indent="0">
              <a:buNone/>
            </a:pPr>
            <a:r>
              <a:rPr lang="ru-RU" sz="1800" dirty="0"/>
              <a:t>Поскольку все типы данных уже обсуждались в предыдущих разделах, здесь </a:t>
            </a:r>
            <a:r>
              <a:rPr lang="ru-RU" sz="1800" dirty="0" smtClean="0"/>
              <a:t>мы рассмотрим</a:t>
            </a:r>
            <a:r>
              <a:rPr lang="ru-RU" sz="1800" dirty="0"/>
              <a:t>, как значения каждого типа преобразуются в значения других </a:t>
            </a:r>
            <a:r>
              <a:rPr lang="ru-RU" sz="1800" dirty="0" smtClean="0"/>
              <a:t>типов</a:t>
            </a:r>
            <a:r>
              <a:rPr lang="ru-RU" sz="1800" dirty="0"/>
              <a:t>. Основное правило заключается в следующем: если значение одного типа </a:t>
            </a:r>
            <a:r>
              <a:rPr lang="ru-RU" sz="1800" dirty="0" smtClean="0"/>
              <a:t>используется </a:t>
            </a:r>
            <a:r>
              <a:rPr lang="ru-RU" sz="1800" dirty="0"/>
              <a:t>в контексте, требующем значение некоего другого типа, </a:t>
            </a:r>
            <a:r>
              <a:rPr lang="ru-RU" sz="1800" dirty="0" smtClean="0"/>
              <a:t>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 автоматически пытается преобразовать это значение. Так, </a:t>
            </a:r>
            <a:r>
              <a:rPr lang="ru-RU" sz="1800" dirty="0" smtClean="0"/>
              <a:t>например</a:t>
            </a:r>
            <a:r>
              <a:rPr lang="ru-RU" sz="1800" dirty="0"/>
              <a:t>, если в логическом контексте используется число, оно преобразуется в </a:t>
            </a:r>
            <a:r>
              <a:rPr lang="ru-RU" sz="1800" dirty="0" smtClean="0"/>
              <a:t>значение </a:t>
            </a:r>
            <a:r>
              <a:rPr lang="ru-RU" sz="1800" dirty="0"/>
              <a:t>логического типа. Если в контексте строки используется объект, </a:t>
            </a:r>
            <a:r>
              <a:rPr lang="ru-RU" sz="1800" dirty="0" smtClean="0"/>
              <a:t>он преобразуется </a:t>
            </a:r>
            <a:r>
              <a:rPr lang="ru-RU" sz="1800" dirty="0"/>
              <a:t>в строковое значение. Если в числовом контексте </a:t>
            </a:r>
            <a:r>
              <a:rPr lang="ru-RU" sz="1800" dirty="0" smtClean="0"/>
              <a:t>используется строка</a:t>
            </a:r>
            <a:r>
              <a:rPr lang="ru-RU" sz="1800" dirty="0"/>
              <a:t>, 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 пытается преобразовать ее в число. В </a:t>
            </a:r>
            <a:r>
              <a:rPr lang="ru-RU" sz="1800" dirty="0" smtClean="0"/>
              <a:t>таблице приводится </a:t>
            </a:r>
            <a:r>
              <a:rPr lang="ru-RU" sz="1800" dirty="0"/>
              <a:t>информация о том, как производится преобразование значений, </a:t>
            </a:r>
            <a:r>
              <a:rPr lang="ru-RU" sz="1800" dirty="0" smtClean="0"/>
              <a:t>когда </a:t>
            </a:r>
            <a:r>
              <a:rPr lang="ru-RU" sz="1800" dirty="0"/>
              <a:t>значение некоторого типа задействовано в определенном контексте.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6758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 rot="900000">
            <a:off x="871688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 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80200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2098" y="4154562"/>
            <a:ext cx="7972425" cy="239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5764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Объекты-обертки </a:t>
            </a:r>
            <a:r>
              <a:rPr lang="ru-RU" sz="1800" b="1" dirty="0"/>
              <a:t>для элементарных </a:t>
            </a:r>
            <a:r>
              <a:rPr lang="ru-RU" sz="1800" b="1" dirty="0" smtClean="0"/>
              <a:t>типов </a:t>
            </a:r>
            <a:r>
              <a:rPr lang="ru-RU" sz="1800" b="1" dirty="0"/>
              <a:t>данных</a:t>
            </a:r>
          </a:p>
          <a:p>
            <a:pPr marL="0" indent="0">
              <a:buNone/>
            </a:pPr>
            <a:r>
              <a:rPr lang="ru-RU" sz="1800" dirty="0"/>
              <a:t>Ранее в этой главе мы обсуждали строки, и тогда я обратил ваше внимание </a:t>
            </a:r>
            <a:r>
              <a:rPr lang="ru-RU" sz="1800" dirty="0" smtClean="0"/>
              <a:t>на странную </a:t>
            </a:r>
            <a:r>
              <a:rPr lang="ru-RU" sz="1800" dirty="0"/>
              <a:t>особенность этого типа данных: для работы со строками </a:t>
            </a:r>
            <a:r>
              <a:rPr lang="ru-RU" sz="1800" dirty="0" smtClean="0"/>
              <a:t>используется объектная </a:t>
            </a:r>
            <a:r>
              <a:rPr lang="ru-RU" sz="1800" dirty="0"/>
              <a:t>нотация</a:t>
            </a:r>
            <a:r>
              <a:rPr lang="ru-RU" sz="1800" dirty="0" smtClean="0"/>
              <a:t>. </a:t>
            </a:r>
            <a:r>
              <a:rPr lang="ru-RU" sz="1800" dirty="0"/>
              <a:t>Например, типичная операция со строками может </a:t>
            </a:r>
            <a:r>
              <a:rPr lang="ru-RU" sz="1800" dirty="0" smtClean="0"/>
              <a:t>выглядеть </a:t>
            </a:r>
            <a:r>
              <a:rPr lang="ru-RU" sz="1800" dirty="0"/>
              <a:t>следующим образом: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s = 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These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are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times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that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people's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souls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.";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last_word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s.lastIndexOf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(" ")+1,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/>
              <a:t>Если бы вы не знали, то могли бы подумать, что s – это объект, и вы </a:t>
            </a:r>
            <a:r>
              <a:rPr lang="ru-RU" sz="1800" dirty="0" smtClean="0"/>
              <a:t>вызываете методы </a:t>
            </a:r>
            <a:r>
              <a:rPr lang="ru-RU" sz="1800" dirty="0"/>
              <a:t>и читаете значения свойств этого объекта.</a:t>
            </a:r>
          </a:p>
          <a:p>
            <a:pPr marL="0" indent="0">
              <a:buNone/>
            </a:pPr>
            <a:r>
              <a:rPr lang="ru-RU" sz="1800" dirty="0"/>
              <a:t>Что же происходит? Являются ли строки объектами или это элементарный </a:t>
            </a:r>
            <a:r>
              <a:rPr lang="ru-RU" sz="1800" dirty="0" smtClean="0"/>
              <a:t>тип данных</a:t>
            </a:r>
            <a:r>
              <a:rPr lang="ru-RU" sz="1800" dirty="0"/>
              <a:t>? Оператор </a:t>
            </a:r>
            <a:r>
              <a:rPr lang="ru-RU" sz="1800" dirty="0" err="1"/>
              <a:t>typeof</a:t>
            </a:r>
            <a:r>
              <a:rPr lang="ru-RU" sz="1800" dirty="0"/>
              <a:t> (см. главу 5) убеждает нас, что строки имеют </a:t>
            </a:r>
            <a:r>
              <a:rPr lang="ru-RU" sz="1800" dirty="0" smtClean="0"/>
              <a:t>строковый </a:t>
            </a:r>
            <a:r>
              <a:rPr lang="ru-RU" sz="1800" dirty="0"/>
              <a:t>тип данных, отличный от объектного типа. Почему же тогда для </a:t>
            </a:r>
            <a:r>
              <a:rPr lang="ru-RU" sz="1800" dirty="0" smtClean="0"/>
              <a:t>манипуляций </a:t>
            </a:r>
            <a:r>
              <a:rPr lang="ru-RU" sz="1800" dirty="0"/>
              <a:t>со строками используется объектная нотация</a:t>
            </a:r>
            <a:r>
              <a:rPr lang="ru-RU" sz="1800" dirty="0" smtClean="0"/>
              <a:t>?</a:t>
            </a:r>
          </a:p>
          <a:p>
            <a:pPr marL="0" indent="0">
              <a:buNone/>
            </a:pPr>
            <a:r>
              <a:rPr lang="ru-RU" sz="1800" dirty="0"/>
              <a:t>Дело в том, что для каждого из трех базовых типов данных определен </a:t>
            </a:r>
            <a:r>
              <a:rPr lang="ru-RU" sz="1800" dirty="0" smtClean="0"/>
              <a:t>соответствующий </a:t>
            </a:r>
            <a:r>
              <a:rPr lang="ru-RU" sz="1800" dirty="0"/>
              <a:t>класс объектов. То есть помимо поддержки числовых, строковых и </a:t>
            </a:r>
            <a:r>
              <a:rPr lang="ru-RU" sz="1800" dirty="0" smtClean="0"/>
              <a:t>логических </a:t>
            </a:r>
            <a:r>
              <a:rPr lang="ru-RU" sz="1800" dirty="0"/>
              <a:t>типов данных </a:t>
            </a:r>
            <a:r>
              <a:rPr lang="ru-RU" sz="1800" dirty="0" err="1"/>
              <a:t>JavaScript</a:t>
            </a:r>
            <a:r>
              <a:rPr lang="ru-RU" sz="1800" dirty="0"/>
              <a:t> поддерживает классы </a:t>
            </a:r>
            <a:r>
              <a:rPr lang="ru-RU" sz="1800" dirty="0" err="1"/>
              <a:t>Number</a:t>
            </a:r>
            <a:r>
              <a:rPr lang="ru-RU" sz="1800" dirty="0"/>
              <a:t>, </a:t>
            </a:r>
            <a:r>
              <a:rPr lang="ru-RU" sz="1800" dirty="0" err="1"/>
              <a:t>String</a:t>
            </a:r>
            <a:r>
              <a:rPr lang="ru-RU" sz="1800" dirty="0"/>
              <a:t> и </a:t>
            </a:r>
            <a:r>
              <a:rPr lang="ru-RU" sz="1800" dirty="0" err="1"/>
              <a:t>Boolean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894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Эти классы представляют собой «обертки» для базовых типов данных. </a:t>
            </a:r>
            <a:r>
              <a:rPr lang="ru-RU" sz="1800" dirty="0" smtClean="0"/>
              <a:t>Обертка (</a:t>
            </a:r>
            <a:r>
              <a:rPr lang="ru-RU" sz="1800" dirty="0" err="1" smtClean="0"/>
              <a:t>wrapper</a:t>
            </a:r>
            <a:r>
              <a:rPr lang="ru-RU" sz="1800" dirty="0"/>
              <a:t>) содержит такое же значение базового типа, но кроме этого </a:t>
            </a:r>
            <a:r>
              <a:rPr lang="ru-RU" sz="1800" dirty="0" smtClean="0"/>
              <a:t>определяет еще </a:t>
            </a:r>
            <a:r>
              <a:rPr lang="ru-RU" sz="1800" dirty="0"/>
              <a:t>свойства и методы, которые могут использоваться для манипуляций с </a:t>
            </a:r>
            <a:r>
              <a:rPr lang="ru-RU" sz="1800" dirty="0" smtClean="0"/>
              <a:t>этим значением.</a:t>
            </a:r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 может гибко преобразовывать один тип в другой. Когда мы </a:t>
            </a:r>
            <a:r>
              <a:rPr lang="ru-RU" sz="1800" dirty="0" smtClean="0"/>
              <a:t>используем </a:t>
            </a:r>
            <a:r>
              <a:rPr lang="ru-RU" sz="1800" dirty="0"/>
              <a:t>строку в объектном контексте, т. е. когда пытаемся обратиться к свойству </a:t>
            </a:r>
            <a:r>
              <a:rPr lang="ru-RU" sz="1800" dirty="0" smtClean="0"/>
              <a:t>или методу </a:t>
            </a:r>
            <a:r>
              <a:rPr lang="ru-RU" sz="1800" dirty="0"/>
              <a:t>строки, </a:t>
            </a:r>
            <a:r>
              <a:rPr lang="ru-RU" sz="1800" dirty="0" err="1"/>
              <a:t>JavaScript</a:t>
            </a:r>
            <a:r>
              <a:rPr lang="ru-RU" sz="1800" dirty="0"/>
              <a:t> создает внутри себя </a:t>
            </a:r>
            <a:r>
              <a:rPr lang="ru-RU" sz="1800" dirty="0" smtClean="0"/>
              <a:t>объект-обертку </a:t>
            </a:r>
            <a:r>
              <a:rPr lang="ru-RU" sz="1800" dirty="0"/>
              <a:t>для </a:t>
            </a:r>
            <a:r>
              <a:rPr lang="ru-RU" sz="1800" dirty="0" smtClean="0"/>
              <a:t>строкового значения</a:t>
            </a:r>
            <a:r>
              <a:rPr lang="ru-RU" sz="1800" dirty="0"/>
              <a:t>. Этот объект </a:t>
            </a:r>
            <a:r>
              <a:rPr lang="ru-RU" sz="1800" dirty="0" err="1"/>
              <a:t>String</a:t>
            </a:r>
            <a:r>
              <a:rPr lang="ru-RU" sz="1800" dirty="0"/>
              <a:t> используется вместо базового строкового </a:t>
            </a:r>
            <a:r>
              <a:rPr lang="ru-RU" sz="1800" dirty="0" smtClean="0"/>
              <a:t>значения. Для </a:t>
            </a:r>
            <a:r>
              <a:rPr lang="ru-RU" sz="1800" dirty="0"/>
              <a:t>объекта определены свойства и методы, поэтому удается задействовать значение базового типа в объектном контексте. То же самое, конечно, верно и </a:t>
            </a:r>
            <a:r>
              <a:rPr lang="ru-RU" sz="1800" dirty="0" smtClean="0"/>
              <a:t>для других </a:t>
            </a:r>
            <a:r>
              <a:rPr lang="ru-RU" sz="1800" dirty="0"/>
              <a:t>базовых типов и соответствующих им </a:t>
            </a:r>
            <a:r>
              <a:rPr lang="ru-RU" sz="1800" dirty="0" smtClean="0"/>
              <a:t>объектов-оберток</a:t>
            </a:r>
            <a:r>
              <a:rPr lang="ru-RU" sz="1800" dirty="0"/>
              <a:t>; мы просто не </a:t>
            </a:r>
            <a:r>
              <a:rPr lang="ru-RU" sz="1800" dirty="0" smtClean="0"/>
              <a:t>работаем </a:t>
            </a:r>
            <a:r>
              <a:rPr lang="ru-RU" sz="1800" dirty="0"/>
              <a:t>с другими типами в объектном контексте так же часто, как со строками.</a:t>
            </a:r>
          </a:p>
          <a:p>
            <a:pPr marL="0" indent="0">
              <a:buNone/>
            </a:pPr>
            <a:r>
              <a:rPr lang="ru-RU" sz="1800" dirty="0"/>
              <a:t>Следует отметить, что объект </a:t>
            </a:r>
            <a:r>
              <a:rPr lang="ru-RU" sz="1800" dirty="0" err="1"/>
              <a:t>String</a:t>
            </a:r>
            <a:r>
              <a:rPr lang="ru-RU" sz="1800" dirty="0"/>
              <a:t>, созданный при использовании строки в </a:t>
            </a:r>
            <a:r>
              <a:rPr lang="ru-RU" sz="1800" dirty="0" smtClean="0"/>
              <a:t>объектном </a:t>
            </a:r>
            <a:r>
              <a:rPr lang="ru-RU" sz="1800" dirty="0"/>
              <a:t>контексте, временный – он служит для того, чтобы обеспечить </a:t>
            </a:r>
            <a:r>
              <a:rPr lang="ru-RU" sz="1800" dirty="0" smtClean="0"/>
              <a:t>доступ к </a:t>
            </a:r>
            <a:r>
              <a:rPr lang="ru-RU" sz="1800" dirty="0"/>
              <a:t>свойству или методу, после чего необходимость в нем отпадает, и потому он </a:t>
            </a:r>
            <a:r>
              <a:rPr lang="ru-RU" sz="1800" dirty="0" smtClean="0"/>
              <a:t>утилизируется </a:t>
            </a:r>
            <a:r>
              <a:rPr lang="ru-RU" sz="1800" dirty="0"/>
              <a:t>системой. Предположим, что s – это строка, и мы определяем </a:t>
            </a:r>
            <a:r>
              <a:rPr lang="ru-RU" sz="1800" dirty="0" smtClean="0"/>
              <a:t>длину строки </a:t>
            </a:r>
            <a:r>
              <a:rPr lang="ru-RU" sz="1800" dirty="0"/>
              <a:t>с помощью следующего предложения: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7684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smtClean="0"/>
              <a:t>Здесь s остается строкой, и ее исходное значение не меняется. Создается новый временный объект </a:t>
            </a:r>
            <a:r>
              <a:rPr lang="ru-RU" sz="1700" dirty="0" err="1" smtClean="0"/>
              <a:t>String</a:t>
            </a:r>
            <a:r>
              <a:rPr lang="ru-RU" sz="1700" dirty="0" smtClean="0"/>
              <a:t>, позволяющий обращаться к свойству </a:t>
            </a:r>
            <a:r>
              <a:rPr lang="ru-RU" sz="1700" dirty="0" err="1" smtClean="0"/>
              <a:t>length</a:t>
            </a:r>
            <a:r>
              <a:rPr lang="ru-RU" sz="1700" dirty="0" smtClean="0"/>
              <a:t>, а затем этот объект удаляется, не меняя исходного значения переменной s. Если эта схема кажется вам одновременно и элегантной, и неестественно сложной, вы правы. Однако обычно реализации </a:t>
            </a:r>
            <a:r>
              <a:rPr lang="ru-RU" sz="1700" dirty="0" err="1" smtClean="0"/>
              <a:t>JavaScript</a:t>
            </a:r>
            <a:r>
              <a:rPr lang="ru-RU" sz="1700" dirty="0" smtClean="0"/>
              <a:t> выполняют внутреннее преобразование очень эффективно, и вам не стоит об этом беспокоиться.</a:t>
            </a:r>
          </a:p>
          <a:p>
            <a:pPr marL="0" indent="0">
              <a:buNone/>
            </a:pPr>
            <a:r>
              <a:rPr lang="ru-RU" sz="1700" dirty="0" smtClean="0"/>
              <a:t>Чтобы явно использовать объект </a:t>
            </a:r>
            <a:r>
              <a:rPr lang="ru-RU" sz="1700" dirty="0" err="1" smtClean="0"/>
              <a:t>String</a:t>
            </a:r>
            <a:r>
              <a:rPr lang="ru-RU" sz="1700" dirty="0" smtClean="0"/>
              <a:t> в своей программе, надо создать постоянный объект, который не будет автоматически удаляться системой. Объекты </a:t>
            </a:r>
            <a:r>
              <a:rPr lang="ru-RU" sz="1700" dirty="0" err="1" smtClean="0"/>
              <a:t>String</a:t>
            </a:r>
            <a:r>
              <a:rPr lang="ru-RU" sz="1700" dirty="0" smtClean="0"/>
              <a:t> создаются так же, как и другие объекты, – с помощью оператора </a:t>
            </a:r>
            <a:r>
              <a:rPr lang="ru-RU" sz="1700" dirty="0" err="1" smtClean="0"/>
              <a:t>new</a:t>
            </a:r>
            <a:r>
              <a:rPr lang="ru-RU" sz="1700" dirty="0" smtClean="0"/>
              <a:t>. Например:</a:t>
            </a:r>
          </a:p>
          <a:p>
            <a:pPr marL="0" indent="0">
              <a:buNone/>
            </a:pP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s = "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";  // Значение строкового типа</a:t>
            </a:r>
          </a:p>
          <a:p>
            <a:pPr marL="0" indent="0">
              <a:buNone/>
            </a:pP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S = 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");  // Объект 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ru-RU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700" dirty="0" smtClean="0"/>
              <a:t>Что же можно делать с созданным объектом S типа </a:t>
            </a:r>
            <a:r>
              <a:rPr lang="ru-RU" sz="1700" dirty="0" err="1" smtClean="0"/>
              <a:t>String</a:t>
            </a:r>
            <a:r>
              <a:rPr lang="ru-RU" sz="1700" dirty="0" smtClean="0"/>
              <a:t>? Ничего такого, что нельзя сделать с соответствующим значением базового типа. Если мы воспользуемся оператором </a:t>
            </a:r>
            <a:r>
              <a:rPr lang="ru-RU" sz="1700" dirty="0" err="1" smtClean="0"/>
              <a:t>typeof</a:t>
            </a:r>
            <a:r>
              <a:rPr lang="ru-RU" sz="1700" dirty="0" smtClean="0"/>
              <a:t>, он сообщит нам, что S – это объект, а не строковое значение, но кроме того, мы не увидим различий между базовым строковым значением и объектом </a:t>
            </a:r>
            <a:r>
              <a:rPr lang="ru-RU" sz="1700" dirty="0" err="1" smtClean="0"/>
              <a:t>String</a:t>
            </a:r>
            <a:r>
              <a:rPr lang="ru-RU" sz="1700" dirty="0" smtClean="0"/>
              <a:t>. Однако при этом метод </a:t>
            </a:r>
            <a:r>
              <a:rPr lang="ru-RU" sz="1700" dirty="0" err="1" smtClean="0"/>
              <a:t>eval</a:t>
            </a:r>
            <a:r>
              <a:rPr lang="ru-RU" sz="1700" dirty="0" smtClean="0"/>
              <a:t>() рассматривает строковые значения и объекты </a:t>
            </a:r>
            <a:r>
              <a:rPr lang="ru-RU" sz="1700" dirty="0" err="1" smtClean="0"/>
              <a:t>String</a:t>
            </a:r>
            <a:r>
              <a:rPr lang="ru-RU" sz="1700" dirty="0" smtClean="0"/>
              <a:t> по-разному, и если непреднамеренно передать ему объект </a:t>
            </a:r>
            <a:r>
              <a:rPr lang="ru-RU" sz="1700" dirty="0" err="1" smtClean="0"/>
              <a:t>String</a:t>
            </a:r>
            <a:r>
              <a:rPr lang="ru-RU" sz="1700" dirty="0" smtClean="0"/>
              <a:t> вместо значения</a:t>
            </a:r>
          </a:p>
          <a:p>
            <a:pPr marL="0" indent="0">
              <a:buNone/>
            </a:pPr>
            <a:r>
              <a:rPr lang="ru-RU" sz="1700" dirty="0" smtClean="0"/>
              <a:t>базового строкового типа, он поведет себя не так, как вы предполагаете. </a:t>
            </a:r>
            <a:endParaRPr lang="ru-RU" sz="17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24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Как мы уже видели, строки автоматически </a:t>
            </a:r>
            <a:r>
              <a:rPr lang="ru-RU" sz="1800" dirty="0" smtClean="0"/>
              <a:t>преобразуются в </a:t>
            </a:r>
            <a:r>
              <a:rPr lang="ru-RU" sz="1800" dirty="0"/>
              <a:t>объекты </a:t>
            </a:r>
            <a:r>
              <a:rPr lang="ru-RU" sz="1800" dirty="0" err="1"/>
              <a:t>String</a:t>
            </a:r>
            <a:r>
              <a:rPr lang="ru-RU" sz="1800" dirty="0"/>
              <a:t>, когда это требуется. Оказывается, что обратное тоже верно. </a:t>
            </a:r>
            <a:r>
              <a:rPr lang="ru-RU" sz="1800" dirty="0" smtClean="0"/>
              <a:t>Когда </a:t>
            </a:r>
            <a:r>
              <a:rPr lang="ru-RU" sz="1800" dirty="0"/>
              <a:t>мы используем объект </a:t>
            </a:r>
            <a:r>
              <a:rPr lang="ru-RU" sz="1800" dirty="0" err="1"/>
              <a:t>String</a:t>
            </a:r>
            <a:r>
              <a:rPr lang="ru-RU" sz="1800" dirty="0"/>
              <a:t> там, где предполагается значение базового </a:t>
            </a:r>
            <a:r>
              <a:rPr lang="ru-RU" sz="1800" dirty="0" smtClean="0"/>
              <a:t>строкового </a:t>
            </a:r>
            <a:r>
              <a:rPr lang="ru-RU" sz="1800" dirty="0"/>
              <a:t>типа, </a:t>
            </a:r>
            <a:r>
              <a:rPr lang="ru-RU" sz="1800" dirty="0" err="1"/>
              <a:t>JavaScript</a:t>
            </a:r>
            <a:r>
              <a:rPr lang="ru-RU" sz="1800" dirty="0"/>
              <a:t> автоматически преобразует объект </a:t>
            </a:r>
            <a:r>
              <a:rPr lang="ru-RU" sz="1800" dirty="0" err="1"/>
              <a:t>String</a:t>
            </a:r>
            <a:r>
              <a:rPr lang="ru-RU" sz="1800" dirty="0"/>
              <a:t> в строку. </a:t>
            </a:r>
            <a:r>
              <a:rPr lang="ru-RU" sz="1800" dirty="0" smtClean="0"/>
              <a:t>Поэтому</a:t>
            </a:r>
            <a:r>
              <a:rPr lang="ru-RU" sz="1800" dirty="0"/>
              <a:t>, если мы используем наш объект </a:t>
            </a:r>
            <a:r>
              <a:rPr lang="ru-RU" sz="1800" dirty="0" err="1"/>
              <a:t>String</a:t>
            </a:r>
            <a:r>
              <a:rPr lang="ru-RU" sz="1800" dirty="0"/>
              <a:t> с оператором +, для </a:t>
            </a:r>
            <a:r>
              <a:rPr lang="ru-RU" sz="1800" dirty="0" smtClean="0"/>
              <a:t>выполнения операции </a:t>
            </a:r>
            <a:r>
              <a:rPr lang="ru-RU" sz="1800" dirty="0"/>
              <a:t>конкатенации создается временное значение базового строкового типа: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S + '!';</a:t>
            </a:r>
          </a:p>
          <a:p>
            <a:pPr marL="0" indent="0">
              <a:buNone/>
            </a:pPr>
            <a:r>
              <a:rPr lang="ru-RU" sz="1800" dirty="0"/>
              <a:t>Имейте в виду, все, что говорилось в этом разделе о строковых значениях и </a:t>
            </a:r>
            <a:r>
              <a:rPr lang="ru-RU" sz="1800" dirty="0" smtClean="0"/>
              <a:t>объектах </a:t>
            </a:r>
            <a:r>
              <a:rPr lang="ru-RU" sz="1800" dirty="0" err="1"/>
              <a:t>String</a:t>
            </a:r>
            <a:r>
              <a:rPr lang="ru-RU" sz="1800" dirty="0"/>
              <a:t>, также применимо к числовым и логическим значениям и </a:t>
            </a:r>
            <a:r>
              <a:rPr lang="ru-RU" sz="1800" dirty="0" smtClean="0"/>
              <a:t>соответствующим </a:t>
            </a:r>
            <a:r>
              <a:rPr lang="ru-RU" sz="1800" dirty="0"/>
              <a:t>объектам </a:t>
            </a:r>
            <a:r>
              <a:rPr lang="ru-RU" sz="1800" dirty="0" err="1"/>
              <a:t>Number</a:t>
            </a:r>
            <a:r>
              <a:rPr lang="ru-RU" sz="1800" dirty="0"/>
              <a:t> и </a:t>
            </a:r>
            <a:r>
              <a:rPr lang="ru-RU" sz="1800" dirty="0" err="1"/>
              <a:t>Boolean</a:t>
            </a:r>
            <a:r>
              <a:rPr lang="ru-RU" sz="1800" dirty="0"/>
              <a:t>. Более подробную информацию об </a:t>
            </a:r>
            <a:r>
              <a:rPr lang="ru-RU" sz="1800" dirty="0" smtClean="0"/>
              <a:t>этих классах </a:t>
            </a:r>
            <a:r>
              <a:rPr lang="ru-RU" sz="1800" dirty="0"/>
              <a:t>можно получить из соответствующих статей в третьей части книги.</a:t>
            </a:r>
          </a:p>
          <a:p>
            <a:pPr marL="0" indent="0">
              <a:buNone/>
            </a:pPr>
            <a:r>
              <a:rPr lang="ru-RU" sz="1800" dirty="0"/>
              <a:t>Наконец, следует отметить, что любые строки, числа или логические </a:t>
            </a:r>
            <a:r>
              <a:rPr lang="ru-RU" sz="1800" dirty="0" smtClean="0"/>
              <a:t>значения могут </a:t>
            </a:r>
            <a:r>
              <a:rPr lang="ru-RU" sz="1800" dirty="0"/>
              <a:t>быть преобразованы в соответствующий </a:t>
            </a:r>
            <a:r>
              <a:rPr lang="ru-RU" sz="1800" dirty="0" smtClean="0"/>
              <a:t>объект-обертку </a:t>
            </a:r>
            <a:r>
              <a:rPr lang="ru-RU" sz="1800" dirty="0"/>
              <a:t>с помощью </a:t>
            </a:r>
            <a:r>
              <a:rPr lang="ru-RU" sz="1800" dirty="0" smtClean="0"/>
              <a:t>функции </a:t>
            </a:r>
            <a:r>
              <a:rPr lang="ru-RU" sz="1800" dirty="0" err="1"/>
              <a:t>Object</a:t>
            </a:r>
            <a:r>
              <a:rPr lang="ru-RU" sz="1800" dirty="0"/>
              <a:t>():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number_wrapper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(3);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0161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Функции, определенные таким образом, иногда называют </a:t>
            </a:r>
            <a:r>
              <a:rPr lang="ru-RU" sz="1800" dirty="0" smtClean="0"/>
              <a:t>лямбда</a:t>
            </a:r>
            <a:r>
              <a:rPr lang="en-US" sz="1800" dirty="0" smtClean="0"/>
              <a:t>-</a:t>
            </a:r>
            <a:r>
              <a:rPr lang="ru-RU" sz="1800" dirty="0" smtClean="0"/>
              <a:t>функциями.</a:t>
            </a:r>
            <a:r>
              <a:rPr lang="en-US" sz="1800" dirty="0" smtClean="0"/>
              <a:t> </a:t>
            </a:r>
            <a:r>
              <a:rPr lang="ru-RU" sz="1800" dirty="0" smtClean="0"/>
              <a:t>Это </a:t>
            </a:r>
            <a:r>
              <a:rPr lang="ru-RU" sz="1800" dirty="0"/>
              <a:t>дань уважения языку программирования LISP, который одним из </a:t>
            </a:r>
            <a:r>
              <a:rPr lang="ru-RU" sz="1800" dirty="0" smtClean="0"/>
              <a:t>первых</a:t>
            </a:r>
            <a:r>
              <a:rPr lang="en-US" sz="1800" dirty="0" smtClean="0"/>
              <a:t> </a:t>
            </a:r>
            <a:r>
              <a:rPr lang="ru-RU" sz="1800" dirty="0" smtClean="0"/>
              <a:t>допускал </a:t>
            </a:r>
            <a:r>
              <a:rPr lang="ru-RU" sz="1800" dirty="0"/>
              <a:t>вставку неименованных функций в виде литералов внутрь </a:t>
            </a:r>
            <a:r>
              <a:rPr lang="ru-RU" sz="1800" dirty="0" smtClean="0"/>
              <a:t>программы.</a:t>
            </a:r>
            <a:r>
              <a:rPr lang="en-US" sz="1800" dirty="0" smtClean="0"/>
              <a:t> </a:t>
            </a:r>
            <a:r>
              <a:rPr lang="ru-RU" sz="1800" dirty="0" smtClean="0"/>
              <a:t>Хотя </a:t>
            </a:r>
            <a:r>
              <a:rPr lang="ru-RU" sz="1800" dirty="0"/>
              <a:t>в данный момент польза от функциональных литералов может быть </a:t>
            </a:r>
            <a:r>
              <a:rPr lang="ru-RU" sz="1800" dirty="0" smtClean="0"/>
              <a:t>неочевидной</a:t>
            </a:r>
            <a:r>
              <a:rPr lang="ru-RU" sz="1800" dirty="0"/>
              <a:t>, позднее, в сложных сценариях мы увидим, что они бывают </a:t>
            </a:r>
            <a:r>
              <a:rPr lang="ru-RU" sz="1800" dirty="0" smtClean="0"/>
              <a:t>довольно</a:t>
            </a:r>
            <a:r>
              <a:rPr lang="en-US" sz="1800" dirty="0" smtClean="0"/>
              <a:t> </a:t>
            </a:r>
            <a:r>
              <a:rPr lang="ru-RU" sz="1800" dirty="0" smtClean="0"/>
              <a:t>удобными </a:t>
            </a:r>
            <a:r>
              <a:rPr lang="ru-RU" sz="1800" dirty="0"/>
              <a:t>и полезными.</a:t>
            </a:r>
          </a:p>
          <a:p>
            <a:pPr marL="0" indent="0">
              <a:buNone/>
            </a:pPr>
            <a:r>
              <a:rPr lang="ru-RU" sz="1800" dirty="0"/>
              <a:t>Имеется еще один способ определения функции: можно передать список </a:t>
            </a:r>
            <a:r>
              <a:rPr lang="ru-RU" sz="1800" dirty="0" smtClean="0"/>
              <a:t>аргументов </a:t>
            </a:r>
            <a:r>
              <a:rPr lang="ru-RU" sz="1800" dirty="0"/>
              <a:t>и тело функции в виде строк в конструктор </a:t>
            </a:r>
            <a:r>
              <a:rPr lang="ru-RU" sz="1800" dirty="0" err="1"/>
              <a:t>Function</a:t>
            </a:r>
            <a:r>
              <a:rPr lang="ru-RU" sz="1800" dirty="0"/>
              <a:t>(). Например: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square = new Function("x", "return x*x;");</a:t>
            </a:r>
          </a:p>
          <a:p>
            <a:pPr marL="0" indent="0">
              <a:buNone/>
            </a:pPr>
            <a:r>
              <a:rPr lang="ru-RU" sz="1800" dirty="0"/>
              <a:t>Такое определение функций используется редко. Обычно неудобно задавать </a:t>
            </a:r>
            <a:r>
              <a:rPr lang="ru-RU" sz="1800" dirty="0" smtClean="0"/>
              <a:t>тело</a:t>
            </a:r>
            <a:r>
              <a:rPr lang="en-US" sz="1800" dirty="0" smtClean="0"/>
              <a:t> </a:t>
            </a:r>
            <a:r>
              <a:rPr lang="ru-RU" sz="1800" dirty="0" smtClean="0"/>
              <a:t>функции </a:t>
            </a:r>
            <a:r>
              <a:rPr lang="ru-RU" sz="1800" dirty="0"/>
              <a:t>в виде строки, и во многих реализациях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-</a:t>
            </a:r>
            <a:r>
              <a:rPr lang="ru-RU" sz="1800" dirty="0" smtClean="0"/>
              <a:t>функции</a:t>
            </a:r>
            <a:r>
              <a:rPr lang="ru-RU" sz="1800" dirty="0"/>
              <a:t>, </a:t>
            </a:r>
            <a:r>
              <a:rPr lang="ru-RU" sz="1800" dirty="0" smtClean="0"/>
              <a:t>определенные </a:t>
            </a:r>
            <a:r>
              <a:rPr lang="ru-RU" sz="1800" dirty="0"/>
              <a:t>подобным образом, менее эффективны, чем функции, определенные </a:t>
            </a:r>
            <a:r>
              <a:rPr lang="ru-RU" sz="1800" dirty="0" smtClean="0"/>
              <a:t>любым </a:t>
            </a:r>
            <a:r>
              <a:rPr lang="ru-RU" sz="1800" dirty="0"/>
              <a:t>из двух </a:t>
            </a:r>
            <a:r>
              <a:rPr lang="ru-RU" sz="1800" dirty="0" smtClean="0"/>
              <a:t>других </a:t>
            </a:r>
            <a:r>
              <a:rPr lang="ru-RU" sz="1800" dirty="0"/>
              <a:t>способов.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6894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Объекты</a:t>
            </a:r>
            <a:endParaRPr lang="en-US" sz="1800" b="1" dirty="0" smtClean="0"/>
          </a:p>
          <a:p>
            <a:pPr marL="0" indent="0">
              <a:buNone/>
            </a:pPr>
            <a:r>
              <a:rPr lang="ru-RU" sz="1800" dirty="0"/>
              <a:t>Объект – это коллекция именованных значений, которые обычно называют </a:t>
            </a:r>
            <a:r>
              <a:rPr lang="ru-RU" sz="1800" dirty="0" smtClean="0"/>
              <a:t>свойствами </a:t>
            </a:r>
            <a:r>
              <a:rPr lang="ru-RU" sz="1800" dirty="0"/>
              <a:t>(</a:t>
            </a:r>
            <a:r>
              <a:rPr lang="ru-RU" sz="1800" dirty="0" err="1"/>
              <a:t>properties</a:t>
            </a:r>
            <a:r>
              <a:rPr lang="ru-RU" sz="1800" dirty="0"/>
              <a:t>) объекта. (Иногда они называются полями  объекта, но </a:t>
            </a:r>
            <a:r>
              <a:rPr lang="ru-RU" sz="1800" dirty="0" smtClean="0"/>
              <a:t>употребление </a:t>
            </a:r>
            <a:r>
              <a:rPr lang="ru-RU" sz="1800" dirty="0"/>
              <a:t>этого термина может сбить с толку.) Чтобы сослаться на свойство </a:t>
            </a:r>
            <a:r>
              <a:rPr lang="ru-RU" sz="1800" dirty="0" smtClean="0"/>
              <a:t>объекта</a:t>
            </a:r>
            <a:r>
              <a:rPr lang="ru-RU" sz="1800" dirty="0"/>
              <a:t>, надо указать имя объекта, затем точку и имя свойства. Например, если </a:t>
            </a:r>
            <a:r>
              <a:rPr lang="ru-RU" sz="1800" dirty="0" smtClean="0"/>
              <a:t>объект </a:t>
            </a:r>
            <a:r>
              <a:rPr lang="ru-RU" sz="1800" dirty="0"/>
              <a:t>под названием </a:t>
            </a:r>
            <a:r>
              <a:rPr lang="ru-RU" sz="1800" dirty="0" err="1"/>
              <a:t>image</a:t>
            </a:r>
            <a:r>
              <a:rPr lang="ru-RU" sz="1800" dirty="0"/>
              <a:t> имеет свойства </a:t>
            </a:r>
            <a:r>
              <a:rPr lang="ru-RU" sz="1800" dirty="0" err="1"/>
              <a:t>width</a:t>
            </a:r>
            <a:r>
              <a:rPr lang="ru-RU" sz="1800" dirty="0"/>
              <a:t> и </a:t>
            </a:r>
            <a:r>
              <a:rPr lang="ru-RU" sz="1800" dirty="0" err="1"/>
              <a:t>height</a:t>
            </a:r>
            <a:r>
              <a:rPr lang="ru-RU" sz="1800" dirty="0"/>
              <a:t>, мы можем сослаться на </a:t>
            </a:r>
            <a:r>
              <a:rPr lang="ru-RU" sz="1800" dirty="0" smtClean="0"/>
              <a:t>эти</a:t>
            </a:r>
            <a:r>
              <a:rPr lang="en-US" sz="1800" dirty="0" smtClean="0"/>
              <a:t> </a:t>
            </a:r>
            <a:r>
              <a:rPr lang="ru-RU" sz="1800" dirty="0" smtClean="0"/>
              <a:t>свойства </a:t>
            </a:r>
            <a:r>
              <a:rPr lang="ru-RU" sz="1800" dirty="0"/>
              <a:t>следующим </a:t>
            </a:r>
            <a:r>
              <a:rPr lang="ru-RU" sz="1800" dirty="0" smtClean="0"/>
              <a:t>образом: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image.width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image.height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/>
              <a:t>Свойства объектов во многом похожи на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-</a:t>
            </a:r>
            <a:r>
              <a:rPr lang="ru-RU" sz="1800" dirty="0" smtClean="0"/>
              <a:t>переменные </a:t>
            </a:r>
            <a:r>
              <a:rPr lang="ru-RU" sz="1800" dirty="0"/>
              <a:t>– они могут </a:t>
            </a:r>
            <a:r>
              <a:rPr lang="ru-RU" sz="1800" dirty="0" smtClean="0"/>
              <a:t>содержать </a:t>
            </a:r>
            <a:r>
              <a:rPr lang="ru-RU" sz="1800" dirty="0"/>
              <a:t>любой тип данных, включая массивы, функции и другие объекты. </a:t>
            </a:r>
            <a:r>
              <a:rPr lang="ru-RU" sz="1800" dirty="0" smtClean="0"/>
              <a:t>Поэтому </a:t>
            </a:r>
            <a:r>
              <a:rPr lang="ru-RU" sz="1800" dirty="0"/>
              <a:t>можно встретить вот такой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-</a:t>
            </a:r>
            <a:r>
              <a:rPr lang="ru-RU" sz="1800" dirty="0" smtClean="0"/>
              <a:t>код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document.myform.button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/>
              <a:t>Этот фрагмент ссылается на свойство </a:t>
            </a:r>
            <a:r>
              <a:rPr lang="ru-RU" sz="1800" dirty="0" err="1"/>
              <a:t>button</a:t>
            </a:r>
            <a:r>
              <a:rPr lang="ru-RU" sz="1800" dirty="0"/>
              <a:t> </a:t>
            </a:r>
            <a:r>
              <a:rPr lang="ru-RU" sz="1800" dirty="0" smtClean="0"/>
              <a:t>объекта, который, в свою очередь,</a:t>
            </a:r>
            <a:r>
              <a:rPr lang="en-US" sz="1800" dirty="0" smtClean="0"/>
              <a:t> </a:t>
            </a:r>
            <a:r>
              <a:rPr lang="ru-RU" sz="1800" dirty="0" smtClean="0"/>
              <a:t>хранится </a:t>
            </a:r>
            <a:r>
              <a:rPr lang="ru-RU" sz="1800" dirty="0"/>
              <a:t>в свойстве </a:t>
            </a:r>
            <a:r>
              <a:rPr lang="ru-RU" sz="1800" dirty="0" err="1"/>
              <a:t>myform</a:t>
            </a:r>
            <a:r>
              <a:rPr lang="ru-RU" sz="1800" dirty="0"/>
              <a:t> объекта с именем </a:t>
            </a:r>
            <a:r>
              <a:rPr lang="ru-RU" sz="1800" dirty="0" err="1" smtClean="0"/>
              <a:t>document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Как </a:t>
            </a:r>
            <a:r>
              <a:rPr lang="ru-RU" sz="1800" dirty="0"/>
              <a:t>упоминалось раньше, функция, хранящаяся в свойстве объекта, часто </a:t>
            </a:r>
            <a:r>
              <a:rPr lang="ru-RU" sz="1800" dirty="0" smtClean="0"/>
              <a:t>называется </a:t>
            </a:r>
            <a:r>
              <a:rPr lang="ru-RU" sz="1800" dirty="0"/>
              <a:t>методом, а имя свойства становится именем метода.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4487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При вызове метода</a:t>
            </a:r>
            <a:r>
              <a:rPr lang="en-US" sz="1800" dirty="0"/>
              <a:t> </a:t>
            </a:r>
            <a:r>
              <a:rPr lang="ru-RU" sz="1800" dirty="0"/>
              <a:t>объекта сначала используется оператор «точка» для указания функции, а затем</a:t>
            </a:r>
            <a:r>
              <a:rPr lang="en-US" sz="1800" dirty="0"/>
              <a:t> </a:t>
            </a:r>
            <a:r>
              <a:rPr lang="ru-RU" sz="1800" dirty="0"/>
              <a:t>() для вызова этой функции. Например, метод </a:t>
            </a:r>
            <a:r>
              <a:rPr lang="ru-RU" sz="1800" dirty="0" err="1"/>
              <a:t>write</a:t>
            </a:r>
            <a:r>
              <a:rPr lang="ru-RU" sz="1800" dirty="0"/>
              <a:t>() объекта с именем </a:t>
            </a:r>
            <a:r>
              <a:rPr lang="ru-RU" sz="1800" dirty="0" err="1"/>
              <a:t>document</a:t>
            </a:r>
            <a:r>
              <a:rPr lang="ru-RU" sz="1800" dirty="0"/>
              <a:t> можно вызвать так: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("это проверка");</a:t>
            </a:r>
          </a:p>
          <a:p>
            <a:pPr marL="0" indent="0">
              <a:buNone/>
            </a:pPr>
            <a:r>
              <a:rPr lang="ru-RU" sz="1800" dirty="0" smtClean="0"/>
              <a:t>Объекты </a:t>
            </a: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могут выступать в качестве ассоциативных массивов, т. </a:t>
            </a:r>
            <a:r>
              <a:rPr lang="ru-RU" sz="1800" dirty="0" smtClean="0"/>
              <a:t>е. могут </a:t>
            </a:r>
            <a:r>
              <a:rPr lang="ru-RU" sz="1800" dirty="0"/>
              <a:t>ассоциировать произвольные значения с произвольными строками. </a:t>
            </a:r>
            <a:r>
              <a:rPr lang="ru-RU" sz="1800" dirty="0" smtClean="0"/>
              <a:t>При такой </a:t>
            </a:r>
            <a:r>
              <a:rPr lang="ru-RU" sz="1800" dirty="0"/>
              <a:t>работе с объектом обычно требуется другой синтаксис для доступа к </a:t>
            </a:r>
            <a:r>
              <a:rPr lang="ru-RU" sz="1800" dirty="0" smtClean="0"/>
              <a:t>его свойствам</a:t>
            </a:r>
            <a:r>
              <a:rPr lang="ru-RU" sz="1800" dirty="0"/>
              <a:t>: строка, содержащая имя требуемого свойства, заключается в </a:t>
            </a:r>
            <a:r>
              <a:rPr lang="ru-RU" sz="1800" dirty="0" smtClean="0"/>
              <a:t>квадратные </a:t>
            </a:r>
            <a:r>
              <a:rPr lang="ru-RU" sz="1800" dirty="0"/>
              <a:t>скобки. Тогда к свойствам объекта </a:t>
            </a:r>
            <a:r>
              <a:rPr lang="ru-RU" sz="1800" dirty="0" err="1"/>
              <a:t>image</a:t>
            </a:r>
            <a:r>
              <a:rPr lang="ru-RU" sz="1800" dirty="0"/>
              <a:t>, упомянутого ранее, можно </a:t>
            </a:r>
            <a:r>
              <a:rPr lang="ru-RU" sz="1800" dirty="0" smtClean="0"/>
              <a:t>обратиться </a:t>
            </a:r>
            <a:r>
              <a:rPr lang="ru-RU" sz="1800" dirty="0"/>
              <a:t>посредством следующего кода: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ru-RU" sz="1800" dirty="0"/>
              <a:t>Ассоциативные массивы – это мощный тип данных; они полезны при </a:t>
            </a:r>
            <a:r>
              <a:rPr lang="ru-RU" sz="1800" dirty="0" smtClean="0"/>
              <a:t>реализации </a:t>
            </a:r>
            <a:r>
              <a:rPr lang="ru-RU" sz="1800" dirty="0"/>
              <a:t>ряда технологий программирования.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08869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Создание объектов</a:t>
            </a:r>
          </a:p>
          <a:p>
            <a:pPr marL="0" indent="0">
              <a:buNone/>
            </a:pPr>
            <a:r>
              <a:rPr lang="ru-RU" sz="1800" dirty="0"/>
              <a:t>Как мы увидим </a:t>
            </a:r>
            <a:r>
              <a:rPr lang="ru-RU" sz="1800" dirty="0" smtClean="0"/>
              <a:t>позднее, </a:t>
            </a:r>
            <a:r>
              <a:rPr lang="ru-RU" sz="1800" dirty="0"/>
              <a:t>объекты создаются путем вызова специальных </a:t>
            </a:r>
            <a:r>
              <a:rPr lang="ru-RU" sz="1800" dirty="0" smtClean="0"/>
              <a:t>функций-конструкторов</a:t>
            </a:r>
            <a:r>
              <a:rPr lang="ru-RU" sz="1800" dirty="0"/>
              <a:t>. Все следующие строки создают новые объекты: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o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pattern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("\\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sjava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\\s", "i");</a:t>
            </a:r>
          </a:p>
          <a:p>
            <a:pPr marL="0" indent="0">
              <a:buNone/>
            </a:pPr>
            <a:r>
              <a:rPr lang="ru-RU" sz="1800" dirty="0"/>
              <a:t>Создав собственный объект, можно его как угодно использовать и </a:t>
            </a:r>
            <a:r>
              <a:rPr lang="ru-RU" sz="1800" dirty="0" smtClean="0"/>
              <a:t>устанавливать его </a:t>
            </a:r>
            <a:r>
              <a:rPr lang="ru-RU" sz="1800" dirty="0"/>
              <a:t>свойства: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point.x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2.3;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point.y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-1.2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808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Объектные литералы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определяется синтаксис объектных литералов, позволяющий </a:t>
            </a:r>
            <a:r>
              <a:rPr lang="ru-RU" sz="1800" dirty="0" smtClean="0"/>
              <a:t>создавать </a:t>
            </a:r>
            <a:r>
              <a:rPr lang="ru-RU" sz="1800" dirty="0"/>
              <a:t>объекты и указывать их свойства. Объектный литерал (также </a:t>
            </a:r>
            <a:r>
              <a:rPr lang="ru-RU" sz="1800" dirty="0" smtClean="0"/>
              <a:t>называемый </a:t>
            </a:r>
            <a:r>
              <a:rPr lang="ru-RU" sz="1800" dirty="0"/>
              <a:t>инициализатором объекта) представляет собой список разделенных </a:t>
            </a:r>
            <a:r>
              <a:rPr lang="ru-RU" sz="1800" dirty="0" smtClean="0"/>
              <a:t>запятыми </a:t>
            </a:r>
            <a:r>
              <a:rPr lang="ru-RU" sz="1800" dirty="0"/>
              <a:t>пар «свойство/значение», заключенный в фигурные скобки. Внутри </a:t>
            </a:r>
            <a:r>
              <a:rPr lang="ru-RU" sz="1800" dirty="0" smtClean="0"/>
              <a:t>пар роль </a:t>
            </a:r>
            <a:r>
              <a:rPr lang="ru-RU" sz="1800" dirty="0"/>
              <a:t>разделителя играет двоеточие. Таким образом, объект </a:t>
            </a:r>
            <a:r>
              <a:rPr lang="ru-RU" sz="1800" dirty="0" err="1"/>
              <a:t>point</a:t>
            </a:r>
            <a:r>
              <a:rPr lang="ru-RU" sz="1800" dirty="0"/>
              <a:t> из </a:t>
            </a:r>
            <a:r>
              <a:rPr lang="ru-RU" sz="1800" dirty="0" smtClean="0"/>
              <a:t>предыдущего </a:t>
            </a:r>
            <a:r>
              <a:rPr lang="ru-RU" sz="1800" dirty="0"/>
              <a:t>примера также может быть создан и инициализирован следующей строкой: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{ x:2.3, y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:-1.2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ru-RU" sz="1800" dirty="0"/>
              <a:t>Объектные литералы могут быть вложенными. Например: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upperLeft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: { x: 2, y: 2 },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lowerRight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: { x: 4, y: 4 }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         };</a:t>
            </a:r>
          </a:p>
          <a:p>
            <a:pPr marL="0" indent="0">
              <a:buNone/>
            </a:pPr>
            <a:r>
              <a:rPr lang="ru-RU" sz="1800" dirty="0"/>
              <a:t>Наконец, значениями свойств в объектных литералах не обязательно </a:t>
            </a:r>
            <a:r>
              <a:rPr lang="ru-RU" sz="1800" dirty="0" smtClean="0"/>
              <a:t>должны быть </a:t>
            </a:r>
            <a:r>
              <a:rPr lang="ru-RU" sz="1800" dirty="0"/>
              <a:t>константы – это могут быть произвольные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-выражения</a:t>
            </a:r>
            <a:r>
              <a:rPr lang="ru-RU" sz="1800" dirty="0"/>
              <a:t>. </a:t>
            </a:r>
            <a:r>
              <a:rPr lang="ru-RU" sz="1800" dirty="0" smtClean="0"/>
              <a:t>Кроме того</a:t>
            </a:r>
            <a:r>
              <a:rPr lang="ru-RU" sz="1800" dirty="0"/>
              <a:t>, в качестве имен свойств в объектных литералах допускается </a:t>
            </a:r>
            <a:r>
              <a:rPr lang="ru-RU" sz="1800" dirty="0" smtClean="0"/>
              <a:t>использовать строковые </a:t>
            </a:r>
            <a:r>
              <a:rPr lang="ru-RU" sz="1800" dirty="0"/>
              <a:t>значения: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square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{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upperLeft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": { x:point.x, y:point.y },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       '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lowerRight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': { x:(point.x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side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), y:(point.y+side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)}};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446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Преобразование объектов</a:t>
            </a:r>
          </a:p>
          <a:p>
            <a:pPr marL="0" indent="0">
              <a:buNone/>
            </a:pPr>
            <a:r>
              <a:rPr lang="ru-RU" sz="1800" dirty="0"/>
              <a:t>Когда непустой объект используется в логическом контексте, результатом </a:t>
            </a:r>
            <a:r>
              <a:rPr lang="ru-RU" sz="1800" dirty="0" smtClean="0"/>
              <a:t>преобразования </a:t>
            </a:r>
            <a:r>
              <a:rPr lang="ru-RU" sz="1800" dirty="0"/>
              <a:t>является значение </a:t>
            </a:r>
            <a:r>
              <a:rPr lang="ru-RU" sz="1800" dirty="0" err="1"/>
              <a:t>true</a:t>
            </a:r>
            <a:r>
              <a:rPr lang="ru-RU" sz="1800" dirty="0"/>
              <a:t>. Когда объект используется в строковом </a:t>
            </a:r>
            <a:r>
              <a:rPr lang="ru-RU" sz="1800" dirty="0" smtClean="0"/>
              <a:t>контексте</a:t>
            </a:r>
            <a:r>
              <a:rPr lang="ru-RU" sz="1800" dirty="0"/>
              <a:t>, преобразование выполняется методом </a:t>
            </a:r>
            <a:r>
              <a:rPr lang="ru-RU" sz="1800" dirty="0" err="1"/>
              <a:t>toString</a:t>
            </a:r>
            <a:r>
              <a:rPr lang="ru-RU" sz="1800" dirty="0"/>
              <a:t>() объекта и в </a:t>
            </a:r>
            <a:r>
              <a:rPr lang="ru-RU" sz="1800" dirty="0" smtClean="0"/>
              <a:t>дальнейших вычислениях </a:t>
            </a:r>
            <a:r>
              <a:rPr lang="ru-RU" sz="1800" dirty="0"/>
              <a:t>участвует строка, возвращаемая этим методом. Когда объект </a:t>
            </a:r>
            <a:r>
              <a:rPr lang="ru-RU" sz="1800" dirty="0" smtClean="0"/>
              <a:t>используется </a:t>
            </a:r>
            <a:r>
              <a:rPr lang="ru-RU" sz="1800" dirty="0"/>
              <a:t>в числовом контексте, сначала вызывается метод объекта </a:t>
            </a:r>
            <a:r>
              <a:rPr lang="ru-RU" sz="1800" dirty="0" err="1"/>
              <a:t>valueOf</a:t>
            </a:r>
            <a:r>
              <a:rPr lang="ru-RU" sz="1800" dirty="0"/>
              <a:t>().</a:t>
            </a:r>
          </a:p>
          <a:p>
            <a:pPr marL="0" indent="0">
              <a:buNone/>
            </a:pPr>
            <a:r>
              <a:rPr lang="ru-RU" sz="1800" dirty="0"/>
              <a:t>Если этот метод возвращает числовое значение примитивного типа, в </a:t>
            </a:r>
            <a:r>
              <a:rPr lang="ru-RU" sz="1800" dirty="0" smtClean="0"/>
              <a:t>дальнейших </a:t>
            </a:r>
            <a:r>
              <a:rPr lang="ru-RU" sz="1800" dirty="0"/>
              <a:t>вычислениях участвует это значение. Однако в большинстве случаев </a:t>
            </a:r>
            <a:r>
              <a:rPr lang="ru-RU" sz="1800" dirty="0" smtClean="0"/>
              <a:t>метод </a:t>
            </a:r>
            <a:r>
              <a:rPr lang="ru-RU" sz="1800" dirty="0" err="1" smtClean="0"/>
              <a:t>valueOf</a:t>
            </a:r>
            <a:r>
              <a:rPr lang="ru-RU" sz="1800" dirty="0"/>
              <a:t>() возвращает сам объект. В такой ситуации объект сначала </a:t>
            </a:r>
            <a:r>
              <a:rPr lang="ru-RU" sz="1800" dirty="0" smtClean="0"/>
              <a:t>преобразуется </a:t>
            </a:r>
            <a:r>
              <a:rPr lang="ru-RU" sz="1800" dirty="0"/>
              <a:t>в строку вызовом метода </a:t>
            </a:r>
            <a:r>
              <a:rPr lang="ru-RU" sz="1800" dirty="0" err="1"/>
              <a:t>toString</a:t>
            </a:r>
            <a:r>
              <a:rPr lang="ru-RU" sz="1800" dirty="0"/>
              <a:t>(), а </a:t>
            </a:r>
            <a:r>
              <a:rPr lang="ru-RU" sz="1800" dirty="0" smtClean="0"/>
              <a:t>затем выполняется </a:t>
            </a:r>
            <a:r>
              <a:rPr lang="ru-RU" sz="1800" dirty="0"/>
              <a:t>попытка </a:t>
            </a:r>
            <a:r>
              <a:rPr lang="ru-RU" sz="1800" dirty="0" smtClean="0"/>
              <a:t>преобразовать </a:t>
            </a:r>
            <a:r>
              <a:rPr lang="ru-RU" sz="1800" dirty="0"/>
              <a:t>строку в число.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9154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Массивы</a:t>
            </a:r>
          </a:p>
          <a:p>
            <a:pPr marL="0" indent="0">
              <a:buNone/>
            </a:pPr>
            <a:r>
              <a:rPr lang="ru-RU" sz="1800" i="1" dirty="0"/>
              <a:t>Массив </a:t>
            </a:r>
            <a:r>
              <a:rPr lang="ru-RU" sz="1800" dirty="0"/>
              <a:t>(</a:t>
            </a:r>
            <a:r>
              <a:rPr lang="ru-RU" sz="1800" i="1" dirty="0" err="1"/>
              <a:t>array</a:t>
            </a:r>
            <a:r>
              <a:rPr lang="ru-RU" sz="1800" dirty="0"/>
              <a:t>), как и объект, представляет собой коллекцию значений. Если </a:t>
            </a:r>
            <a:r>
              <a:rPr lang="ru-RU" sz="1800" dirty="0" smtClean="0"/>
              <a:t>каждое </a:t>
            </a:r>
            <a:r>
              <a:rPr lang="ru-RU" sz="1800" dirty="0"/>
              <a:t>значение, содержащееся в объекте, имеет имя, то в массиве каждое </a:t>
            </a:r>
            <a:r>
              <a:rPr lang="ru-RU" sz="1800" dirty="0" smtClean="0"/>
              <a:t>значение </a:t>
            </a:r>
            <a:r>
              <a:rPr lang="ru-RU" sz="1800" dirty="0"/>
              <a:t>имеет номер, или индекс. В </a:t>
            </a:r>
            <a:r>
              <a:rPr lang="ru-RU" sz="1800" dirty="0" err="1"/>
              <a:t>JavaScript</a:t>
            </a:r>
            <a:r>
              <a:rPr lang="ru-RU" sz="1800" dirty="0"/>
              <a:t> можно извлекать значения из </a:t>
            </a:r>
            <a:r>
              <a:rPr lang="ru-RU" sz="1800" dirty="0" smtClean="0"/>
              <a:t>массива</a:t>
            </a:r>
            <a:r>
              <a:rPr lang="ru-RU" sz="1800" dirty="0"/>
              <a:t>, указав после имени массива индекс, заключенный в квадратные скобки. </a:t>
            </a:r>
            <a:r>
              <a:rPr lang="ru-RU" sz="1800" dirty="0" smtClean="0"/>
              <a:t>Например</a:t>
            </a:r>
            <a:r>
              <a:rPr lang="ru-RU" sz="1800" dirty="0"/>
              <a:t>, если a – это имя массива, а i – неотрицательное целое число, то a[i] </a:t>
            </a:r>
            <a:r>
              <a:rPr lang="ru-RU" sz="1800" dirty="0" smtClean="0"/>
              <a:t>является элементом массива. Индексы массива начинаются с нуля, т. е. a[2] ссылается </a:t>
            </a:r>
            <a:r>
              <a:rPr lang="ru-RU" sz="1800" dirty="0"/>
              <a:t>на третий элемент массива a.</a:t>
            </a:r>
          </a:p>
          <a:p>
            <a:pPr marL="0" indent="0">
              <a:buNone/>
            </a:pPr>
            <a:r>
              <a:rPr lang="ru-RU" sz="1800" dirty="0"/>
              <a:t>Массивы могут содержать любой тип данных </a:t>
            </a:r>
            <a:r>
              <a:rPr lang="ru-RU" sz="1800" dirty="0" err="1"/>
              <a:t>JavaScript</a:t>
            </a:r>
            <a:r>
              <a:rPr lang="ru-RU" sz="1800" dirty="0"/>
              <a:t>, в том числе ссылки </a:t>
            </a:r>
            <a:r>
              <a:rPr lang="ru-RU" sz="1800" dirty="0" smtClean="0"/>
              <a:t>на другие </a:t>
            </a:r>
            <a:r>
              <a:rPr lang="ru-RU" sz="1800" dirty="0"/>
              <a:t>массивы или на объекты или функции. Например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document.images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[1].width</a:t>
            </a:r>
          </a:p>
          <a:p>
            <a:pPr marL="0" indent="0">
              <a:buNone/>
            </a:pPr>
            <a:r>
              <a:rPr lang="ru-RU" sz="1800" dirty="0"/>
              <a:t>Этот код ссылается на свойство </a:t>
            </a:r>
            <a:r>
              <a:rPr lang="ru-RU" sz="1800" dirty="0" err="1"/>
              <a:t>width</a:t>
            </a:r>
            <a:r>
              <a:rPr lang="ru-RU" sz="1800" dirty="0"/>
              <a:t> объекта, хранящегося во втором </a:t>
            </a:r>
            <a:r>
              <a:rPr lang="ru-RU" sz="1800" dirty="0" smtClean="0"/>
              <a:t>элементе массива</a:t>
            </a:r>
            <a:r>
              <a:rPr lang="ru-RU" sz="1800" dirty="0"/>
              <a:t>, в свою очередь хранящегося в свойстве </a:t>
            </a:r>
            <a:r>
              <a:rPr lang="ru-RU" sz="1800" dirty="0" err="1"/>
              <a:t>images</a:t>
            </a:r>
            <a:r>
              <a:rPr lang="ru-RU" sz="1800" dirty="0"/>
              <a:t> объекта </a:t>
            </a:r>
            <a:r>
              <a:rPr lang="ru-RU" sz="1800" dirty="0" err="1"/>
              <a:t>document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026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4443</Words>
  <Application>Microsoft Office PowerPoint</Application>
  <PresentationFormat>Экран (4:3)</PresentationFormat>
  <Paragraphs>271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Training</vt:lpstr>
      <vt:lpstr>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2017-09-23T18:24:14Z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