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0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4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5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6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7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38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40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1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2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3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4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45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46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47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48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49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3"/>
  </p:notesMasterIdLst>
  <p:handoutMasterIdLst>
    <p:handoutMasterId r:id="rId54"/>
  </p:handoutMasterIdLst>
  <p:sldIdLst>
    <p:sldId id="259" r:id="rId3"/>
    <p:sldId id="570" r:id="rId4"/>
    <p:sldId id="571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598" r:id="rId32"/>
    <p:sldId id="599" r:id="rId33"/>
    <p:sldId id="600" r:id="rId34"/>
    <p:sldId id="601" r:id="rId35"/>
    <p:sldId id="602" r:id="rId36"/>
    <p:sldId id="603" r:id="rId37"/>
    <p:sldId id="604" r:id="rId38"/>
    <p:sldId id="605" r:id="rId39"/>
    <p:sldId id="606" r:id="rId40"/>
    <p:sldId id="607" r:id="rId41"/>
    <p:sldId id="608" r:id="rId42"/>
    <p:sldId id="609" r:id="rId43"/>
    <p:sldId id="610" r:id="rId44"/>
    <p:sldId id="611" r:id="rId45"/>
    <p:sldId id="612" r:id="rId46"/>
    <p:sldId id="613" r:id="rId47"/>
    <p:sldId id="614" r:id="rId48"/>
    <p:sldId id="615" r:id="rId49"/>
    <p:sldId id="616" r:id="rId50"/>
    <p:sldId id="617" r:id="rId51"/>
    <p:sldId id="618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6600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8632" autoAdjust="0"/>
  </p:normalViewPr>
  <p:slideViewPr>
    <p:cSldViewPr>
      <p:cViewPr varScale="1">
        <p:scale>
          <a:sx n="65" d="100"/>
          <a:sy n="65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02.09.2017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02.09.2017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02.09.2017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02.09.2017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02.09.2017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3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91880" y="4038600"/>
            <a:ext cx="5243048" cy="1694656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en-US" sz="3200" i="1" dirty="0" smtClean="0"/>
              <a:t>3.</a:t>
            </a:r>
            <a:endParaRPr lang="ru-RU" sz="3200" i="1" dirty="0" smtClean="0"/>
          </a:p>
          <a:p>
            <a:r>
              <a:rPr lang="ru-RU" sz="3200" i="1" dirty="0" smtClean="0"/>
              <a:t>Выражения и операторы.</a:t>
            </a:r>
            <a:endParaRPr lang="en-US" sz="3200" i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Ассоциативность операторов</a:t>
            </a:r>
          </a:p>
          <a:p>
            <a:pPr marL="0" indent="0">
              <a:buNone/>
            </a:pPr>
            <a:r>
              <a:rPr lang="ru-RU" sz="1600" dirty="0"/>
              <a:t>В </a:t>
            </a:r>
            <a:r>
              <a:rPr lang="ru-RU" sz="1600" dirty="0" smtClean="0"/>
              <a:t>таблице выше, </a:t>
            </a:r>
            <a:r>
              <a:rPr lang="ru-RU" sz="1600" dirty="0"/>
              <a:t>помеченном буквой «A», указана ассоциативность </a:t>
            </a:r>
            <a:r>
              <a:rPr lang="ru-RU" sz="1600" dirty="0" smtClean="0"/>
              <a:t>оператора</a:t>
            </a:r>
            <a:r>
              <a:rPr lang="ru-RU" sz="1600" dirty="0"/>
              <a:t>. Значение L задает ассоциативность слева направо, а значение R – </a:t>
            </a:r>
            <a:r>
              <a:rPr lang="ru-RU" sz="1600" dirty="0" smtClean="0"/>
              <a:t>ассоциативность </a:t>
            </a:r>
            <a:r>
              <a:rPr lang="ru-RU" sz="1600" dirty="0"/>
              <a:t>справа налево. Ассоциативность оператора определяет </a:t>
            </a:r>
            <a:r>
              <a:rPr lang="ru-RU" sz="1600" dirty="0" smtClean="0"/>
              <a:t>порядок выполнения </a:t>
            </a:r>
            <a:r>
              <a:rPr lang="ru-RU" sz="1600" dirty="0"/>
              <a:t>операций с одинаковым приоритетом. Ассоциативность слева </a:t>
            </a:r>
            <a:r>
              <a:rPr lang="ru-RU" sz="1600" dirty="0" smtClean="0"/>
              <a:t>направо означает</a:t>
            </a:r>
            <a:r>
              <a:rPr lang="ru-RU" sz="1600" dirty="0"/>
              <a:t>, что операции выполняются слева направо. Например, оператор </a:t>
            </a:r>
            <a:r>
              <a:rPr lang="ru-RU" sz="1600" dirty="0" smtClean="0"/>
              <a:t>сложения </a:t>
            </a:r>
            <a:r>
              <a:rPr lang="ru-RU" sz="1600" dirty="0"/>
              <a:t>имеет ассоциативность слева направо, поэтому следующие два </a:t>
            </a:r>
            <a:r>
              <a:rPr lang="ru-RU" sz="1600" dirty="0" smtClean="0"/>
              <a:t>выражения эквивалентны</a:t>
            </a:r>
            <a:r>
              <a:rPr lang="ru-RU" sz="1600" dirty="0"/>
              <a:t>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w = x + y + z;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w = ((x + y) + z);</a:t>
            </a:r>
          </a:p>
          <a:p>
            <a:pPr marL="0" indent="0">
              <a:buNone/>
            </a:pPr>
            <a:r>
              <a:rPr lang="ru-RU" sz="1600" dirty="0"/>
              <a:t>Теперь обратите внимание на такие (практически бессмысленные) выражения: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x = ~~~y;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w = x = y = z;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q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a?b:c?d:e?f:g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/>
              <a:t>Они эквивалентны следующим выражениям: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x = ~(((~y));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w = (x = (y = z));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q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a?b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c?d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:(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e?f:g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/>
              <a:t>Причина в том, что унарные операторы, операторы присваивания и условные</a:t>
            </a:r>
          </a:p>
          <a:p>
            <a:pPr marL="0" indent="0">
              <a:buNone/>
            </a:pPr>
            <a:r>
              <a:rPr lang="ru-RU" sz="1600" dirty="0"/>
              <a:t>тернарные операторы имеют ассоциативность справа налево.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43447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Арифметические операторы</a:t>
            </a:r>
          </a:p>
          <a:p>
            <a:pPr marL="0" indent="0">
              <a:buNone/>
            </a:pPr>
            <a:r>
              <a:rPr lang="ru-RU" sz="1600" dirty="0"/>
              <a:t>Рассказав о приоритетах, ассоциативности и других второстепенных </a:t>
            </a:r>
            <a:r>
              <a:rPr lang="ru-RU" sz="1600" dirty="0" smtClean="0"/>
              <a:t>вопросах, мы </a:t>
            </a:r>
            <a:r>
              <a:rPr lang="ru-RU" sz="1600" dirty="0"/>
              <a:t>можем начать обсуждение самих операторов. В этом разделе приведены </a:t>
            </a:r>
            <a:r>
              <a:rPr lang="ru-RU" sz="1600" dirty="0" smtClean="0"/>
              <a:t>описания </a:t>
            </a:r>
            <a:r>
              <a:rPr lang="ru-RU" sz="1600" dirty="0"/>
              <a:t>арифметических операторов:</a:t>
            </a:r>
          </a:p>
          <a:p>
            <a:pPr marL="0" indent="0">
              <a:buNone/>
            </a:pPr>
            <a:r>
              <a:rPr lang="ru-RU" sz="1600" i="1" dirty="0"/>
              <a:t>Сложение (+)</a:t>
            </a:r>
          </a:p>
          <a:p>
            <a:pPr marL="0" indent="0">
              <a:buNone/>
            </a:pPr>
            <a:r>
              <a:rPr lang="ru-RU" sz="1600" dirty="0"/>
              <a:t>Оператор «плюс» складывает числовые операнды или выполняет </a:t>
            </a:r>
            <a:r>
              <a:rPr lang="ru-RU" sz="1600" dirty="0" smtClean="0"/>
              <a:t>конкатенацию </a:t>
            </a:r>
            <a:r>
              <a:rPr lang="ru-RU" sz="1600" dirty="0"/>
              <a:t>строк. Если одним из операндов является строка, другой операнд </a:t>
            </a:r>
            <a:r>
              <a:rPr lang="ru-RU" sz="1600" dirty="0" smtClean="0"/>
              <a:t>преобразуется в строку </a:t>
            </a:r>
            <a:r>
              <a:rPr lang="ru-RU" sz="1600" dirty="0"/>
              <a:t>и выполняется конкатенация. Операнды-объекты преобразуются в </a:t>
            </a:r>
            <a:r>
              <a:rPr lang="ru-RU" sz="1600" dirty="0" smtClean="0"/>
              <a:t>числа или </a:t>
            </a:r>
            <a:r>
              <a:rPr lang="ru-RU" sz="1600" dirty="0"/>
              <a:t>строки, которые могут быть сложены или </a:t>
            </a:r>
            <a:r>
              <a:rPr lang="ru-RU" sz="1600" dirty="0" smtClean="0"/>
              <a:t>конкатенированы. Преобразование </a:t>
            </a:r>
            <a:r>
              <a:rPr lang="ru-RU" sz="1600" dirty="0"/>
              <a:t>выполняется с помощью методов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/>
              <a:t> и/или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i="1" dirty="0"/>
              <a:t>Вычитание </a:t>
            </a:r>
            <a:r>
              <a:rPr lang="ru-RU" sz="1600" i="1" dirty="0" smtClean="0"/>
              <a:t>(-)</a:t>
            </a:r>
            <a:endParaRPr lang="ru-RU" sz="1600" i="1" dirty="0"/>
          </a:p>
          <a:p>
            <a:pPr marL="0" indent="0">
              <a:buNone/>
            </a:pPr>
            <a:r>
              <a:rPr lang="ru-RU" sz="1600" dirty="0"/>
              <a:t>Когда «минус» используется в качестве двухместного оператора, он </a:t>
            </a:r>
            <a:r>
              <a:rPr lang="ru-RU" sz="1600" dirty="0" smtClean="0"/>
              <a:t>выполняет </a:t>
            </a:r>
            <a:r>
              <a:rPr lang="ru-RU" sz="1600" dirty="0"/>
              <a:t>вычитание второго операнда из первого. Если указаны нечисловые </a:t>
            </a:r>
            <a:r>
              <a:rPr lang="ru-RU" sz="1600" dirty="0" smtClean="0"/>
              <a:t>операнды</a:t>
            </a:r>
            <a:r>
              <a:rPr lang="ru-RU" sz="1600" dirty="0"/>
              <a:t>, то оператор пытается преобразовать их в числа.</a:t>
            </a:r>
          </a:p>
          <a:p>
            <a:pPr marL="0" indent="0">
              <a:buNone/>
            </a:pPr>
            <a:r>
              <a:rPr lang="ru-RU" sz="1600" i="1" dirty="0"/>
              <a:t>Умножение (*)</a:t>
            </a:r>
          </a:p>
          <a:p>
            <a:pPr marL="0" indent="0">
              <a:buNone/>
            </a:pPr>
            <a:r>
              <a:rPr lang="ru-RU" sz="1600" dirty="0"/>
              <a:t>Оператор * умножает два своих операнда. Нечисловые операнды он </a:t>
            </a:r>
            <a:r>
              <a:rPr lang="ru-RU" sz="1600" dirty="0" smtClean="0"/>
              <a:t>пытается преобразовать </a:t>
            </a:r>
            <a:r>
              <a:rPr lang="ru-RU" sz="1600" dirty="0"/>
              <a:t>в числа.</a:t>
            </a:r>
          </a:p>
          <a:p>
            <a:pPr marL="0" indent="0">
              <a:buNone/>
            </a:pPr>
            <a:r>
              <a:rPr lang="ru-RU" sz="1600" i="1" dirty="0"/>
              <a:t>Деление (/)</a:t>
            </a:r>
          </a:p>
          <a:p>
            <a:pPr marL="0" indent="0">
              <a:buNone/>
            </a:pPr>
            <a:r>
              <a:rPr lang="ru-RU" sz="1600" dirty="0"/>
              <a:t>Оператор / делит первый операнд на второй. Нечисловые операнды он </a:t>
            </a:r>
            <a:r>
              <a:rPr lang="ru-RU" sz="1600" dirty="0" smtClean="0"/>
              <a:t>пытается </a:t>
            </a:r>
            <a:r>
              <a:rPr lang="ru-RU" sz="1600" dirty="0"/>
              <a:t>преобразовать в числа. Те, кто привык к языкам </a:t>
            </a:r>
            <a:r>
              <a:rPr lang="ru-RU" sz="1600" dirty="0" smtClean="0"/>
              <a:t>программирования, различающим </a:t>
            </a:r>
            <a:r>
              <a:rPr lang="ru-RU" sz="1600" dirty="0"/>
              <a:t>целые и вещественные числа, могут ожидать получения </a:t>
            </a:r>
            <a:r>
              <a:rPr lang="ru-RU" sz="1600" dirty="0" smtClean="0"/>
              <a:t>целочисленного результата </a:t>
            </a:r>
            <a:r>
              <a:rPr lang="ru-RU" sz="1600" dirty="0"/>
              <a:t>при делении одного целого на другое.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0316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Однако в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 </a:t>
            </a:r>
            <a:r>
              <a:rPr lang="ru-RU" sz="1600" dirty="0"/>
              <a:t>все числа вещественные, поэтому результатом любого деления </a:t>
            </a:r>
            <a:r>
              <a:rPr lang="ru-RU" sz="1600" dirty="0" smtClean="0"/>
              <a:t>является </a:t>
            </a:r>
            <a:r>
              <a:rPr lang="ru-RU" sz="1600" dirty="0"/>
              <a:t>значение с плавающей точкой. Операция 5/2 дает 2.5, а не 2. Результат </a:t>
            </a:r>
            <a:r>
              <a:rPr lang="ru-RU" sz="1600" dirty="0" smtClean="0"/>
              <a:t>деления </a:t>
            </a:r>
            <a:r>
              <a:rPr lang="ru-RU" sz="1600" dirty="0"/>
              <a:t>на ноль – плюс или минус бесконечность, а 0/0 дает </a:t>
            </a:r>
            <a:r>
              <a:rPr lang="ru-RU" sz="1600" dirty="0" err="1"/>
              <a:t>NaN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i="1" dirty="0"/>
              <a:t>Деление по модулю (%)</a:t>
            </a:r>
          </a:p>
          <a:p>
            <a:pPr marL="0" indent="0">
              <a:buNone/>
            </a:pPr>
            <a:r>
              <a:rPr lang="ru-RU" sz="1600" dirty="0"/>
              <a:t>Оператор % вычисляет остаток, получаемый при целочисленном делении </a:t>
            </a:r>
            <a:r>
              <a:rPr lang="ru-RU" sz="1600" dirty="0" smtClean="0"/>
              <a:t>первого </a:t>
            </a:r>
            <a:r>
              <a:rPr lang="ru-RU" sz="1600" dirty="0"/>
              <a:t>операнда на второй. Если заданы нечисловые операнды, то оператор </a:t>
            </a:r>
            <a:r>
              <a:rPr lang="ru-RU" sz="1600" dirty="0" smtClean="0"/>
              <a:t>пытается </a:t>
            </a:r>
            <a:r>
              <a:rPr lang="ru-RU" sz="1600" dirty="0"/>
              <a:t>преобразовать их в числа. Знак результата совпадает со знаком </a:t>
            </a:r>
            <a:r>
              <a:rPr lang="ru-RU" sz="1600" dirty="0" smtClean="0"/>
              <a:t>первого </a:t>
            </a:r>
            <a:r>
              <a:rPr lang="ru-RU" sz="1600" dirty="0"/>
              <a:t>операнда, например 5 % 2 дает 1. Оператор деления по модулю обычно </a:t>
            </a:r>
            <a:r>
              <a:rPr lang="ru-RU" sz="1600" dirty="0" smtClean="0"/>
              <a:t>применяется </a:t>
            </a:r>
            <a:r>
              <a:rPr lang="ru-RU" sz="1600" dirty="0"/>
              <a:t>к </a:t>
            </a:r>
            <a:r>
              <a:rPr lang="ru-RU" sz="1600" dirty="0" smtClean="0"/>
              <a:t>целым операндам</a:t>
            </a:r>
            <a:r>
              <a:rPr lang="ru-RU" sz="1600" dirty="0"/>
              <a:t>, но работает и для вещественных значений. </a:t>
            </a:r>
            <a:r>
              <a:rPr lang="ru-RU" sz="1600" dirty="0" smtClean="0"/>
              <a:t>Например</a:t>
            </a:r>
            <a:r>
              <a:rPr lang="ru-RU" sz="1600" dirty="0"/>
              <a:t>, </a:t>
            </a:r>
            <a:r>
              <a:rPr lang="ru-RU" sz="1600" dirty="0" smtClean="0"/>
              <a:t>-4.3 </a:t>
            </a:r>
            <a:r>
              <a:rPr lang="ru-RU" sz="1600" dirty="0"/>
              <a:t>% 2.1 дает результат </a:t>
            </a:r>
            <a:r>
              <a:rPr lang="ru-RU" sz="1600" dirty="0" smtClean="0"/>
              <a:t>-0.1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i="1" dirty="0"/>
              <a:t>Унарный минус </a:t>
            </a:r>
            <a:r>
              <a:rPr lang="ru-RU" sz="1600" i="1" dirty="0" smtClean="0"/>
              <a:t>(-)</a:t>
            </a:r>
            <a:endParaRPr lang="ru-RU" sz="1600" i="1" dirty="0"/>
          </a:p>
          <a:p>
            <a:pPr marL="0" indent="0">
              <a:buNone/>
            </a:pPr>
            <a:r>
              <a:rPr lang="ru-RU" sz="1600" dirty="0"/>
              <a:t>Когда минус используется в качестве унарного оператора, он указывается </a:t>
            </a:r>
            <a:r>
              <a:rPr lang="ru-RU" sz="1600" dirty="0" smtClean="0"/>
              <a:t>перед </a:t>
            </a:r>
            <a:r>
              <a:rPr lang="ru-RU" sz="1600" dirty="0"/>
              <a:t>одиночным операндом и выполняет унарную операцию смены </a:t>
            </a:r>
            <a:r>
              <a:rPr lang="ru-RU" sz="1600" dirty="0" smtClean="0"/>
              <a:t>знака. Другими словами</a:t>
            </a:r>
            <a:r>
              <a:rPr lang="ru-RU" sz="1600" dirty="0"/>
              <a:t>, он преобразует положительное значение в </a:t>
            </a:r>
            <a:r>
              <a:rPr lang="ru-RU" sz="1600" dirty="0" smtClean="0"/>
              <a:t>отрицательное, и </a:t>
            </a:r>
            <a:r>
              <a:rPr lang="ru-RU" sz="1600" dirty="0"/>
              <a:t>наоборот. Если операнд не является числом, этот оператор пытается </a:t>
            </a:r>
            <a:r>
              <a:rPr lang="ru-RU" sz="1600" dirty="0" err="1" smtClean="0"/>
              <a:t>преобразов</a:t>
            </a:r>
            <a:r>
              <a:rPr lang="ru-RU" sz="1600" dirty="0" smtClean="0"/>
              <a:t>. его </a:t>
            </a:r>
            <a:r>
              <a:rPr lang="ru-RU" sz="1600" dirty="0"/>
              <a:t>в число.</a:t>
            </a:r>
          </a:p>
          <a:p>
            <a:pPr marL="0" indent="0">
              <a:buNone/>
            </a:pPr>
            <a:r>
              <a:rPr lang="ru-RU" sz="1600" i="1" dirty="0"/>
              <a:t>Унарный плюс (+)</a:t>
            </a:r>
          </a:p>
          <a:p>
            <a:pPr marL="0" indent="0">
              <a:buNone/>
            </a:pPr>
            <a:r>
              <a:rPr lang="ru-RU" sz="1600" dirty="0"/>
              <a:t>Для симметрии с оператором «унарный минус» в </a:t>
            </a:r>
            <a:r>
              <a:rPr lang="ru-RU" sz="1600" dirty="0" err="1"/>
              <a:t>JavaScript</a:t>
            </a:r>
            <a:r>
              <a:rPr lang="ru-RU" sz="1600" dirty="0"/>
              <a:t> также </a:t>
            </a:r>
            <a:r>
              <a:rPr lang="ru-RU" sz="1600" dirty="0" smtClean="0"/>
              <a:t>имеется оператор </a:t>
            </a:r>
            <a:r>
              <a:rPr lang="ru-RU" sz="1600" dirty="0"/>
              <a:t>«унарный плюс». При помощи этого оператора можно явно </a:t>
            </a:r>
            <a:r>
              <a:rPr lang="ru-RU" sz="1600" dirty="0" smtClean="0"/>
              <a:t>задать знак </a:t>
            </a:r>
            <a:r>
              <a:rPr lang="ru-RU" sz="1600" dirty="0"/>
              <a:t>числовых литералов, если вы считаете, что это сделает текст </a:t>
            </a:r>
            <a:r>
              <a:rPr lang="ru-RU" sz="1600" dirty="0" smtClean="0"/>
              <a:t>программы более </a:t>
            </a:r>
            <a:r>
              <a:rPr lang="ru-RU" sz="1600" dirty="0"/>
              <a:t>понятным: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profit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+1000000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87016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В таком коде оператор «плюс» ничего не делает; результатом его работы </a:t>
            </a:r>
            <a:r>
              <a:rPr lang="ru-RU" sz="1600" dirty="0" smtClean="0"/>
              <a:t>является </a:t>
            </a:r>
            <a:r>
              <a:rPr lang="ru-RU" sz="1600" dirty="0"/>
              <a:t>значение его аргумента. Однако нечисловые аргументы он </a:t>
            </a:r>
            <a:r>
              <a:rPr lang="ru-RU" sz="1600" dirty="0" smtClean="0"/>
              <a:t>преобразует </a:t>
            </a:r>
            <a:r>
              <a:rPr lang="ru-RU" sz="1600" dirty="0"/>
              <a:t>в числа. Если аргумент не может быть преобразован, возвращается </a:t>
            </a:r>
            <a:r>
              <a:rPr lang="ru-RU" sz="1600" dirty="0" err="1"/>
              <a:t>NaN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i="1" dirty="0"/>
              <a:t>Инкремент (++)</a:t>
            </a:r>
          </a:p>
          <a:p>
            <a:pPr marL="0" indent="0">
              <a:buNone/>
            </a:pPr>
            <a:r>
              <a:rPr lang="ru-RU" sz="1600" dirty="0"/>
              <a:t>Этот оператор инкрементирует (т. е. увеличивает на единицу) свой </a:t>
            </a:r>
            <a:r>
              <a:rPr lang="ru-RU" sz="1600" dirty="0" smtClean="0"/>
              <a:t>единственный </a:t>
            </a:r>
            <a:r>
              <a:rPr lang="ru-RU" sz="1600" dirty="0"/>
              <a:t>операнд, который должен быть переменной, элементом массива </a:t>
            </a:r>
            <a:r>
              <a:rPr lang="ru-RU" sz="1600" dirty="0" smtClean="0"/>
              <a:t>или свойством </a:t>
            </a:r>
            <a:r>
              <a:rPr lang="ru-RU" sz="1600" dirty="0"/>
              <a:t>объекта. Если значение этой переменной, элемента массива </a:t>
            </a:r>
            <a:r>
              <a:rPr lang="ru-RU" sz="1600" dirty="0" smtClean="0"/>
              <a:t>или свойства </a:t>
            </a:r>
            <a:r>
              <a:rPr lang="ru-RU" sz="1600" dirty="0"/>
              <a:t>не является числом, оператор сначала пытается преобразовать </a:t>
            </a:r>
            <a:r>
              <a:rPr lang="ru-RU" sz="1600" dirty="0" smtClean="0"/>
              <a:t>его в </a:t>
            </a:r>
            <a:r>
              <a:rPr lang="ru-RU" sz="1600" dirty="0"/>
              <a:t>число. </a:t>
            </a:r>
            <a:r>
              <a:rPr lang="ru-RU" sz="1600" dirty="0" smtClean="0"/>
              <a:t>Точное поведение </a:t>
            </a:r>
            <a:r>
              <a:rPr lang="ru-RU" sz="1600" dirty="0"/>
              <a:t>этого оператора зависит от его положения по </a:t>
            </a:r>
            <a:r>
              <a:rPr lang="ru-RU" sz="1600" dirty="0" smtClean="0"/>
              <a:t>отношению </a:t>
            </a:r>
            <a:r>
              <a:rPr lang="ru-RU" sz="1600" dirty="0"/>
              <a:t>к операнду. Если поставить его перед операндом (префиксный </a:t>
            </a:r>
            <a:r>
              <a:rPr lang="ru-RU" sz="1600" dirty="0" smtClean="0"/>
              <a:t>оператор </a:t>
            </a:r>
            <a:r>
              <a:rPr lang="ru-RU" sz="1600" dirty="0"/>
              <a:t>инкремента), то к операнду прибавляется 1, а результатом является </a:t>
            </a:r>
            <a:r>
              <a:rPr lang="ru-RU" sz="1600" dirty="0" smtClean="0"/>
              <a:t>увеличенное </a:t>
            </a:r>
            <a:r>
              <a:rPr lang="ru-RU" sz="1600" dirty="0"/>
              <a:t>значение операнда. Если же он размещается после операнда (</a:t>
            </a:r>
            <a:r>
              <a:rPr lang="ru-RU" sz="1600" dirty="0" smtClean="0"/>
              <a:t>постфиксный </a:t>
            </a:r>
            <a:r>
              <a:rPr lang="ru-RU" sz="1600" dirty="0"/>
              <a:t>оператор инкремента), то к операнду прибавляется 1, однако </a:t>
            </a:r>
            <a:r>
              <a:rPr lang="ru-RU" sz="1600" dirty="0" smtClean="0"/>
              <a:t>результатом </a:t>
            </a:r>
            <a:r>
              <a:rPr lang="ru-RU" sz="1600" dirty="0"/>
              <a:t>является первоначальное значение операнда. Если </a:t>
            </a:r>
            <a:r>
              <a:rPr lang="ru-RU" sz="1600" dirty="0" smtClean="0"/>
              <a:t>увеличиваемое значение </a:t>
            </a:r>
            <a:r>
              <a:rPr lang="ru-RU" sz="1600" dirty="0"/>
              <a:t>не является числом, оно в процессе вычисления </a:t>
            </a:r>
            <a:r>
              <a:rPr lang="ru-RU" sz="1600" dirty="0" smtClean="0"/>
              <a:t>преобразуется в </a:t>
            </a:r>
            <a:r>
              <a:rPr lang="ru-RU" sz="1600" dirty="0"/>
              <a:t>число. Например, следующий код делает переменные i и j равными 2: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i = 1;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j = ++i;</a:t>
            </a:r>
          </a:p>
          <a:p>
            <a:pPr marL="0" indent="0">
              <a:buNone/>
            </a:pPr>
            <a:r>
              <a:rPr lang="ru-RU" sz="1600" dirty="0"/>
              <a:t>А этот устанавливает i в 2, а j в 1: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i = 1;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j = i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++;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0202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Данный оператор в обеих своих формах чаще всего применяется для </a:t>
            </a:r>
            <a:r>
              <a:rPr lang="ru-RU" sz="1600" dirty="0" smtClean="0"/>
              <a:t>увеличения </a:t>
            </a:r>
            <a:r>
              <a:rPr lang="ru-RU" sz="1600" dirty="0"/>
              <a:t>счетчика, управляющего циклом. Обратите внимание: нельзя </a:t>
            </a:r>
            <a:r>
              <a:rPr lang="ru-RU" sz="1600" dirty="0" smtClean="0"/>
              <a:t>вставлять перевод </a:t>
            </a:r>
            <a:r>
              <a:rPr lang="ru-RU" sz="1600" dirty="0"/>
              <a:t>строки между префиксным или постфиксным оператором </a:t>
            </a:r>
            <a:r>
              <a:rPr lang="ru-RU" sz="1600" dirty="0" smtClean="0"/>
              <a:t>инкремента </a:t>
            </a:r>
            <a:r>
              <a:rPr lang="ru-RU" sz="1600" dirty="0"/>
              <a:t>и его </a:t>
            </a:r>
            <a:r>
              <a:rPr lang="ru-RU" sz="1600" dirty="0" smtClean="0"/>
              <a:t>операндом</a:t>
            </a:r>
            <a:r>
              <a:rPr lang="ru-RU" sz="1600" dirty="0"/>
              <a:t>, поскольку точки с запятой в </a:t>
            </a:r>
            <a:r>
              <a:rPr lang="ru-RU" sz="1600" dirty="0" err="1"/>
              <a:t>JavaScript</a:t>
            </a:r>
            <a:r>
              <a:rPr lang="ru-RU" sz="1600" dirty="0"/>
              <a:t> вставляются </a:t>
            </a:r>
            <a:r>
              <a:rPr lang="ru-RU" sz="1600" dirty="0" smtClean="0"/>
              <a:t>автоматически</a:t>
            </a:r>
            <a:r>
              <a:rPr lang="ru-RU" sz="1600" dirty="0"/>
              <a:t>. Если это сделать, интерпретатор </a:t>
            </a:r>
            <a:r>
              <a:rPr lang="ru-RU" sz="1600" dirty="0" err="1"/>
              <a:t>JavaScript</a:t>
            </a:r>
            <a:r>
              <a:rPr lang="ru-RU" sz="1600" dirty="0"/>
              <a:t> будет </a:t>
            </a:r>
            <a:r>
              <a:rPr lang="ru-RU" sz="1600" dirty="0" smtClean="0"/>
              <a:t>рассматривать операнд </a:t>
            </a:r>
            <a:r>
              <a:rPr lang="ru-RU" sz="1600" dirty="0"/>
              <a:t>как полноценную инструкцию и вставит после него точку с запятой.</a:t>
            </a:r>
          </a:p>
          <a:p>
            <a:pPr marL="0" indent="0">
              <a:buNone/>
            </a:pPr>
            <a:r>
              <a:rPr lang="ru-RU" sz="1600" i="1" dirty="0"/>
              <a:t>Декремент </a:t>
            </a:r>
            <a:r>
              <a:rPr lang="ru-RU" sz="1600" i="1" dirty="0" smtClean="0"/>
              <a:t>(--)</a:t>
            </a:r>
            <a:endParaRPr lang="ru-RU" sz="1600" i="1" dirty="0"/>
          </a:p>
          <a:p>
            <a:pPr marL="0" indent="0">
              <a:buNone/>
            </a:pPr>
            <a:r>
              <a:rPr lang="ru-RU" sz="1600" dirty="0"/>
              <a:t>Этот оператор декрементирует (т. е. уменьшает на 1) свой единственный </a:t>
            </a:r>
            <a:r>
              <a:rPr lang="ru-RU" sz="1600" dirty="0" smtClean="0"/>
              <a:t>числовой </a:t>
            </a:r>
            <a:r>
              <a:rPr lang="ru-RU" sz="1600" dirty="0"/>
              <a:t>операнд, который может представлять собой переменную, </a:t>
            </a:r>
            <a:r>
              <a:rPr lang="ru-RU" sz="1600" dirty="0" smtClean="0"/>
              <a:t>элемент массива </a:t>
            </a:r>
            <a:r>
              <a:rPr lang="ru-RU" sz="1600" dirty="0"/>
              <a:t>или свойство объекта. Если значение этой переменной, элемента </a:t>
            </a:r>
            <a:r>
              <a:rPr lang="ru-RU" sz="1600" dirty="0" smtClean="0"/>
              <a:t>или свойства </a:t>
            </a:r>
            <a:r>
              <a:rPr lang="ru-RU" sz="1600" dirty="0"/>
              <a:t>не является числом, оператор сначала пытается преобразовать </a:t>
            </a:r>
            <a:r>
              <a:rPr lang="ru-RU" sz="1600" dirty="0" smtClean="0"/>
              <a:t>его в </a:t>
            </a:r>
            <a:r>
              <a:rPr lang="ru-RU" sz="1600" dirty="0"/>
              <a:t>число. Как и для оператора ++, точное поведение оператора </a:t>
            </a:r>
            <a:r>
              <a:rPr lang="ru-RU" sz="1600" dirty="0" smtClean="0"/>
              <a:t>-- </a:t>
            </a:r>
            <a:r>
              <a:rPr lang="ru-RU" sz="1600" dirty="0"/>
              <a:t>зависит от </a:t>
            </a:r>
            <a:r>
              <a:rPr lang="ru-RU" sz="1600" dirty="0" smtClean="0"/>
              <a:t>его положения </a:t>
            </a:r>
            <a:r>
              <a:rPr lang="ru-RU" sz="1600" dirty="0"/>
              <a:t>относительно операнда. Будучи поставленным перед </a:t>
            </a:r>
            <a:r>
              <a:rPr lang="ru-RU" sz="1600" dirty="0" smtClean="0"/>
              <a:t>операндом, он </a:t>
            </a:r>
            <a:r>
              <a:rPr lang="ru-RU" sz="1600" dirty="0"/>
              <a:t>уменьшает операнд и возвращает уменьшенное значение, после операнда </a:t>
            </a:r>
            <a:r>
              <a:rPr lang="ru-RU" sz="1600" dirty="0" smtClean="0"/>
              <a:t>– уменьшает </a:t>
            </a:r>
            <a:r>
              <a:rPr lang="ru-RU" sz="1600" dirty="0"/>
              <a:t>операнд, но возвращает первоначальное значение.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39701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Операторы равенства</a:t>
            </a:r>
          </a:p>
          <a:p>
            <a:pPr marL="0" indent="0">
              <a:buNone/>
            </a:pPr>
            <a:r>
              <a:rPr lang="ru-RU" sz="1600" dirty="0"/>
              <a:t>В этом разделе описаны операторы равенства и неравенства. Это </a:t>
            </a:r>
            <a:r>
              <a:rPr lang="ru-RU" sz="1600" dirty="0" smtClean="0"/>
              <a:t>операторы, сравнивающие </a:t>
            </a:r>
            <a:r>
              <a:rPr lang="ru-RU" sz="1600" dirty="0"/>
              <a:t>два значения и возвращающие логическое значение (</a:t>
            </a:r>
            <a:r>
              <a:rPr lang="ru-RU" sz="1600" dirty="0" err="1"/>
              <a:t>true</a:t>
            </a:r>
            <a:r>
              <a:rPr lang="ru-RU" sz="1600" dirty="0"/>
              <a:t> </a:t>
            </a:r>
            <a:r>
              <a:rPr lang="ru-RU" sz="1600" dirty="0" smtClean="0"/>
              <a:t>или </a:t>
            </a:r>
            <a:r>
              <a:rPr lang="ru-RU" sz="1600" dirty="0" err="1" smtClean="0"/>
              <a:t>false</a:t>
            </a:r>
            <a:r>
              <a:rPr lang="ru-RU" sz="1600" dirty="0"/>
              <a:t>) в зависимости от результата сравнения. </a:t>
            </a:r>
            <a:r>
              <a:rPr lang="ru-RU" sz="1600" dirty="0" smtClean="0"/>
              <a:t>Чаще всего </a:t>
            </a:r>
            <a:r>
              <a:rPr lang="ru-RU" sz="1600" dirty="0"/>
              <a:t>они применяются в инструкциях </a:t>
            </a:r>
            <a:r>
              <a:rPr lang="ru-RU" sz="1600" dirty="0" err="1"/>
              <a:t>if</a:t>
            </a:r>
            <a:r>
              <a:rPr lang="ru-RU" sz="1600" dirty="0"/>
              <a:t> и циклах </a:t>
            </a:r>
            <a:r>
              <a:rPr lang="ru-RU" sz="1600" dirty="0" err="1"/>
              <a:t>for</a:t>
            </a:r>
            <a:r>
              <a:rPr lang="ru-RU" sz="1600" dirty="0"/>
              <a:t> для управления ходом </a:t>
            </a:r>
            <a:r>
              <a:rPr lang="ru-RU" sz="1600" dirty="0" smtClean="0"/>
              <a:t>исполнения </a:t>
            </a:r>
            <a:r>
              <a:rPr lang="ru-RU" sz="1600" dirty="0"/>
              <a:t>программы.</a:t>
            </a:r>
          </a:p>
          <a:p>
            <a:pPr marL="0" indent="0">
              <a:buNone/>
            </a:pPr>
            <a:r>
              <a:rPr lang="ru-RU" sz="1600" b="1" dirty="0" smtClean="0"/>
              <a:t>Равенство </a:t>
            </a:r>
            <a:r>
              <a:rPr lang="ru-RU" sz="1600" b="1" dirty="0"/>
              <a:t>(==) и идентичность (===)</a:t>
            </a:r>
          </a:p>
          <a:p>
            <a:pPr marL="0" indent="0">
              <a:buNone/>
            </a:pPr>
            <a:r>
              <a:rPr lang="ru-RU" sz="1600" dirty="0"/>
              <a:t>Операторы == и === проверяют две величины на совпадение, руководствуясь </a:t>
            </a:r>
            <a:r>
              <a:rPr lang="ru-RU" sz="1600" dirty="0" smtClean="0"/>
              <a:t>двумя </a:t>
            </a:r>
            <a:r>
              <a:rPr lang="ru-RU" sz="1600" dirty="0"/>
              <a:t>разными определениями совпадения. Оба оператора принимают </a:t>
            </a:r>
            <a:r>
              <a:rPr lang="ru-RU" sz="1600" dirty="0" smtClean="0"/>
              <a:t>операнды любого </a:t>
            </a:r>
            <a:r>
              <a:rPr lang="ru-RU" sz="1600" dirty="0"/>
              <a:t>типа и возвращают </a:t>
            </a:r>
            <a:r>
              <a:rPr lang="ru-RU" sz="1600" dirty="0" err="1"/>
              <a:t>true</a:t>
            </a:r>
            <a:r>
              <a:rPr lang="ru-RU" sz="1600" dirty="0"/>
              <a:t>, если их операнды совпадают, и </a:t>
            </a:r>
            <a:r>
              <a:rPr lang="ru-RU" sz="1600" dirty="0" err="1"/>
              <a:t>false</a:t>
            </a:r>
            <a:r>
              <a:rPr lang="ru-RU" sz="1600" dirty="0"/>
              <a:t>, если </a:t>
            </a:r>
            <a:r>
              <a:rPr lang="ru-RU" sz="1600" dirty="0" smtClean="0"/>
              <a:t>они различны</a:t>
            </a:r>
            <a:r>
              <a:rPr lang="ru-RU" sz="1600" dirty="0"/>
              <a:t>. Оператор ===, известный как оператор идентичности, проверяет </a:t>
            </a:r>
            <a:r>
              <a:rPr lang="ru-RU" sz="1600" dirty="0" smtClean="0"/>
              <a:t>два операнда </a:t>
            </a:r>
            <a:r>
              <a:rPr lang="ru-RU" sz="1600" dirty="0"/>
              <a:t>на «идентичность», руководствуясь строгим определением </a:t>
            </a:r>
            <a:r>
              <a:rPr lang="ru-RU" sz="1600" dirty="0" smtClean="0"/>
              <a:t>совпадения</a:t>
            </a:r>
            <a:r>
              <a:rPr lang="ru-RU" sz="1600" dirty="0"/>
              <a:t>. Оператор == известен как оператор равенства, он проверяет, равны ли </a:t>
            </a:r>
            <a:r>
              <a:rPr lang="ru-RU" sz="1600" dirty="0" smtClean="0"/>
              <a:t>два его </a:t>
            </a:r>
            <a:r>
              <a:rPr lang="ru-RU" sz="1600" dirty="0"/>
              <a:t>операнда в соответствии с менее строгим определением совпадения, </a:t>
            </a:r>
            <a:r>
              <a:rPr lang="ru-RU" sz="1600" dirty="0" smtClean="0"/>
              <a:t>допускающим </a:t>
            </a:r>
            <a:r>
              <a:rPr lang="ru-RU" sz="1600" dirty="0"/>
              <a:t>преобразования типов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ru-RU" sz="1600" dirty="0"/>
              <a:t>Оператор идентичности стандартизован в </a:t>
            </a:r>
            <a:r>
              <a:rPr lang="ru-RU" sz="1600" dirty="0" err="1"/>
              <a:t>ECMAScript</a:t>
            </a:r>
            <a:r>
              <a:rPr lang="ru-RU" sz="1600" dirty="0"/>
              <a:t> v3 и реализован в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 </a:t>
            </a:r>
            <a:r>
              <a:rPr lang="ru-RU" sz="1600" dirty="0"/>
              <a:t>1.3 и более поздних версиях. С введением оператора идентичности </a:t>
            </a:r>
            <a:r>
              <a:rPr lang="ru-RU" sz="1600" dirty="0" smtClean="0"/>
              <a:t>язык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 </a:t>
            </a:r>
            <a:r>
              <a:rPr lang="ru-RU" sz="1600" dirty="0"/>
              <a:t>стал поддерживать операторы =, == и ===. Убедитесь, что вы </a:t>
            </a:r>
            <a:r>
              <a:rPr lang="ru-RU" sz="1600" dirty="0" smtClean="0"/>
              <a:t>понимаете </a:t>
            </a:r>
            <a:r>
              <a:rPr lang="ru-RU" sz="1600" dirty="0"/>
              <a:t>разницу между операторами присваивания, равенства и идентичности. </a:t>
            </a:r>
            <a:r>
              <a:rPr lang="ru-RU" sz="1600" dirty="0" smtClean="0"/>
              <a:t>Будьте </a:t>
            </a:r>
            <a:r>
              <a:rPr lang="ru-RU" sz="1600" dirty="0"/>
              <a:t>внимательны и применяйте правильные операторы при разработке своих </a:t>
            </a:r>
            <a:r>
              <a:rPr lang="ru-RU" sz="1600" dirty="0" smtClean="0"/>
              <a:t>программ</a:t>
            </a:r>
            <a:r>
              <a:rPr lang="ru-RU" sz="1600" dirty="0"/>
              <a:t>! Хотя очень заманчиво назвать все три оператора «равно», но во </a:t>
            </a:r>
            <a:r>
              <a:rPr lang="ru-RU" sz="1600" dirty="0" smtClean="0"/>
              <a:t>избежание </a:t>
            </a:r>
            <a:r>
              <a:rPr lang="ru-RU" sz="1600" dirty="0"/>
              <a:t>путаницы лучше читать оператор = как «получается», или «присваивается</a:t>
            </a:r>
            <a:r>
              <a:rPr lang="ru-RU" sz="1600" dirty="0" smtClean="0"/>
              <a:t>», оператор </a:t>
            </a:r>
            <a:r>
              <a:rPr lang="ru-RU" sz="1600" dirty="0"/>
              <a:t>== читать </a:t>
            </a:r>
            <a:r>
              <a:rPr lang="ru-RU" sz="1600" dirty="0" smtClean="0"/>
              <a:t>как «равно</a:t>
            </a:r>
            <a:r>
              <a:rPr lang="ru-RU" sz="1600" dirty="0"/>
              <a:t>», а словом «идентично» обозначать оператор </a:t>
            </a:r>
            <a:r>
              <a:rPr lang="ru-RU" sz="1600" dirty="0" smtClean="0"/>
              <a:t>===.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0429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В </a:t>
            </a:r>
            <a:r>
              <a:rPr lang="ru-RU" sz="1600" dirty="0" err="1"/>
              <a:t>JavaScript</a:t>
            </a:r>
            <a:r>
              <a:rPr lang="ru-RU" sz="1600" dirty="0"/>
              <a:t> числовые, строковые и логические значения сравниваются по </a:t>
            </a:r>
            <a:r>
              <a:rPr lang="ru-RU" sz="1600" dirty="0" smtClean="0"/>
              <a:t>значению</a:t>
            </a:r>
            <a:r>
              <a:rPr lang="ru-RU" sz="1600" dirty="0"/>
              <a:t>. В этом случае рассматриваются две различные величины, а операторы </a:t>
            </a:r>
            <a:r>
              <a:rPr lang="ru-RU" sz="1600" dirty="0" smtClean="0"/>
              <a:t>== и </a:t>
            </a:r>
            <a:r>
              <a:rPr lang="ru-RU" sz="1600" dirty="0"/>
              <a:t>=== проверяют, идентичны ли эти два значения. Это значит, что две </a:t>
            </a:r>
            <a:r>
              <a:rPr lang="ru-RU" sz="1600" dirty="0" smtClean="0"/>
              <a:t>переменные равны </a:t>
            </a:r>
            <a:r>
              <a:rPr lang="ru-RU" sz="1600" dirty="0"/>
              <a:t>или идентичны, только если они содержат одинаковое значение. </a:t>
            </a:r>
            <a:r>
              <a:rPr lang="ru-RU" sz="1600" dirty="0" smtClean="0"/>
              <a:t>Например</a:t>
            </a:r>
            <a:r>
              <a:rPr lang="ru-RU" sz="1600" dirty="0"/>
              <a:t>, две строки равны, только если обе содержат в точности одинаковые символы.</a:t>
            </a:r>
          </a:p>
          <a:p>
            <a:pPr marL="0" indent="0">
              <a:buNone/>
            </a:pPr>
            <a:r>
              <a:rPr lang="ru-RU" sz="1600" dirty="0"/>
              <a:t>В то же время объекты, массивы и функции сравниваются по ссылке. Это </a:t>
            </a:r>
            <a:r>
              <a:rPr lang="ru-RU" sz="1600" dirty="0" smtClean="0"/>
              <a:t>значит</a:t>
            </a:r>
            <a:r>
              <a:rPr lang="ru-RU" sz="1600" dirty="0"/>
              <a:t>, что две переменные равны, только если они ссылаются на один и тот же </a:t>
            </a:r>
            <a:r>
              <a:rPr lang="ru-RU" sz="1600" dirty="0" smtClean="0"/>
              <a:t>объект</a:t>
            </a:r>
            <a:r>
              <a:rPr lang="ru-RU" sz="1600" dirty="0"/>
              <a:t>. Два различных массива никогда не могут быть равными или </a:t>
            </a:r>
            <a:r>
              <a:rPr lang="ru-RU" sz="1600" dirty="0" smtClean="0"/>
              <a:t>идентичными, даже </a:t>
            </a:r>
            <a:r>
              <a:rPr lang="ru-RU" sz="1600" dirty="0"/>
              <a:t>если они содержат равные или идентичные элементы. Две переменные, </a:t>
            </a:r>
            <a:r>
              <a:rPr lang="ru-RU" sz="1600" dirty="0" smtClean="0"/>
              <a:t>содержащие </a:t>
            </a:r>
            <a:r>
              <a:rPr lang="ru-RU" sz="1600" dirty="0"/>
              <a:t>ссылки на объекты, массивы или функции, равны, только если </a:t>
            </a:r>
            <a:r>
              <a:rPr lang="ru-RU" sz="1600" dirty="0" smtClean="0"/>
              <a:t>ссылаются </a:t>
            </a:r>
            <a:r>
              <a:rPr lang="ru-RU" sz="1600" dirty="0"/>
              <a:t>на один и тот же объект, массив или функцию. Для того чтобы </a:t>
            </a:r>
            <a:r>
              <a:rPr lang="ru-RU" sz="1600" dirty="0" smtClean="0"/>
              <a:t>проверить</a:t>
            </a:r>
            <a:r>
              <a:rPr lang="ru-RU" sz="1600" dirty="0"/>
              <a:t>, содержат ли два различных объекта одинаковые свойства или содержат </a:t>
            </a:r>
            <a:r>
              <a:rPr lang="ru-RU" sz="1600" dirty="0" smtClean="0"/>
              <a:t>ли два </a:t>
            </a:r>
            <a:r>
              <a:rPr lang="ru-RU" sz="1600" dirty="0"/>
              <a:t>различных массива одинаковые элементы, надо их проверить на </a:t>
            </a:r>
            <a:r>
              <a:rPr lang="ru-RU" sz="1600" dirty="0" smtClean="0"/>
              <a:t>равенство или </a:t>
            </a:r>
            <a:r>
              <a:rPr lang="ru-RU" sz="1600" dirty="0"/>
              <a:t>идентичность каждого свойства или элемента. (И если </a:t>
            </a:r>
            <a:r>
              <a:rPr lang="ru-RU" sz="1600" dirty="0" smtClean="0"/>
              <a:t>какое-либо свойство или </a:t>
            </a:r>
            <a:r>
              <a:rPr lang="ru-RU" sz="1600" dirty="0"/>
              <a:t>элемент само является объектом или массивом, решить, на какую </a:t>
            </a:r>
            <a:r>
              <a:rPr lang="ru-RU" sz="1600" dirty="0" smtClean="0"/>
              <a:t>глубину вложенности </a:t>
            </a:r>
            <a:r>
              <a:rPr lang="ru-RU" sz="1600" dirty="0"/>
              <a:t>вы хотите выполнять сравнение</a:t>
            </a:r>
            <a:r>
              <a:rPr lang="ru-RU" sz="1600" dirty="0" smtClean="0"/>
              <a:t>.)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66860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При определении идентичности двух значений оператор === руководствуется следующими правилами:</a:t>
            </a:r>
          </a:p>
          <a:p>
            <a:pPr marL="0" indent="0">
              <a:buNone/>
            </a:pPr>
            <a:r>
              <a:rPr lang="ru-RU" sz="1600" dirty="0"/>
              <a:t>• Если два значения имеют различные типы, они не идентичны.</a:t>
            </a:r>
          </a:p>
          <a:p>
            <a:pPr marL="0" indent="0">
              <a:buNone/>
            </a:pPr>
            <a:r>
              <a:rPr lang="ru-RU" sz="1600" dirty="0"/>
              <a:t>• Два значения идентичны, только если оба они представляют собой числа, имеют одинаковые значения и не являются значением </a:t>
            </a:r>
            <a:r>
              <a:rPr lang="ru-RU" sz="1600" dirty="0" err="1"/>
              <a:t>NaN</a:t>
            </a:r>
            <a:r>
              <a:rPr lang="ru-RU" sz="1600" dirty="0"/>
              <a:t> (в этом, последнем случае они не идентичны). Значение </a:t>
            </a:r>
            <a:r>
              <a:rPr lang="ru-RU" sz="1600" dirty="0" err="1"/>
              <a:t>NaN</a:t>
            </a:r>
            <a:r>
              <a:rPr lang="ru-RU" sz="1600" dirty="0"/>
              <a:t> никогда не бывает идентичным ни какому значению, даже самому себе! Чтобы проверить, является ли значение значением </a:t>
            </a:r>
            <a:r>
              <a:rPr lang="ru-RU" sz="1600" dirty="0" err="1"/>
              <a:t>NaN</a:t>
            </a:r>
            <a:r>
              <a:rPr lang="ru-RU" sz="1600" dirty="0"/>
              <a:t>, следует использовать глобальную функцию </a:t>
            </a:r>
            <a:r>
              <a:rPr lang="ru-RU" sz="1600" dirty="0" err="1"/>
              <a:t>isNaN</a:t>
            </a:r>
            <a:r>
              <a:rPr lang="ru-RU" sz="1600" dirty="0"/>
              <a:t>().</a:t>
            </a:r>
          </a:p>
          <a:p>
            <a:pPr marL="0" indent="0">
              <a:buNone/>
            </a:pPr>
            <a:r>
              <a:rPr lang="ru-RU" sz="1600" dirty="0"/>
              <a:t>• Если оба значения представляют собой строки и содержат одни и те же </a:t>
            </a:r>
            <a:r>
              <a:rPr lang="ru-RU" sz="1600" dirty="0" smtClean="0"/>
              <a:t>символы </a:t>
            </a:r>
            <a:r>
              <a:rPr lang="ru-RU" sz="1600" dirty="0"/>
              <a:t>в тех же позициях, они идентичны. Если строки отличаются по длине </a:t>
            </a:r>
            <a:r>
              <a:rPr lang="ru-RU" sz="1600" dirty="0" smtClean="0"/>
              <a:t>или содержимому</a:t>
            </a:r>
            <a:r>
              <a:rPr lang="ru-RU" sz="1600" dirty="0"/>
              <a:t>, они не идентичны. Обратите внимание, что в некоторых </a:t>
            </a:r>
            <a:r>
              <a:rPr lang="ru-RU" sz="1600" dirty="0" smtClean="0"/>
              <a:t>случаях </a:t>
            </a:r>
            <a:r>
              <a:rPr lang="ru-RU" sz="1600" dirty="0"/>
              <a:t>стандарт </a:t>
            </a:r>
            <a:r>
              <a:rPr lang="ru-RU" sz="1600" dirty="0" err="1"/>
              <a:t>Unicode</a:t>
            </a:r>
            <a:r>
              <a:rPr lang="ru-RU" sz="1600" dirty="0"/>
              <a:t> допускает несколько способов кодирования одной и </a:t>
            </a:r>
            <a:r>
              <a:rPr lang="ru-RU" sz="1600" dirty="0" smtClean="0"/>
              <a:t>той же строки</a:t>
            </a:r>
            <a:r>
              <a:rPr lang="ru-RU" sz="1600" dirty="0"/>
              <a:t>. Однако для повышения эффективности сравнение строк в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 </a:t>
            </a:r>
            <a:r>
              <a:rPr lang="ru-RU" sz="1600" dirty="0"/>
              <a:t>выполняется строго посимвольно, при этом предполагается, что </a:t>
            </a:r>
            <a:r>
              <a:rPr lang="ru-RU" sz="1600" dirty="0" smtClean="0"/>
              <a:t>все строки </a:t>
            </a:r>
            <a:r>
              <a:rPr lang="ru-RU" sz="1600" dirty="0"/>
              <a:t>перед сравнением преобразованы в «нормализованную форму». </a:t>
            </a:r>
            <a:r>
              <a:rPr lang="ru-RU" sz="1600" dirty="0" smtClean="0"/>
              <a:t>Другой </a:t>
            </a:r>
            <a:r>
              <a:rPr lang="ru-RU" sz="1600" dirty="0"/>
              <a:t>способ сравнения строк </a:t>
            </a:r>
            <a:r>
              <a:rPr lang="ru-RU" sz="1600" dirty="0" smtClean="0"/>
              <a:t>будет рассмотрен </a:t>
            </a:r>
            <a:r>
              <a:rPr lang="ru-RU" sz="1600" dirty="0"/>
              <a:t>при </a:t>
            </a:r>
            <a:r>
              <a:rPr lang="ru-RU" sz="1600" dirty="0" smtClean="0"/>
              <a:t>изучении метода </a:t>
            </a:r>
            <a:r>
              <a:rPr lang="ru-RU" sz="1600" dirty="0" err="1"/>
              <a:t>String.localeCompare</a:t>
            </a:r>
            <a:r>
              <a:rPr lang="ru-RU" sz="1600" dirty="0"/>
              <a:t>(). </a:t>
            </a:r>
          </a:p>
          <a:p>
            <a:pPr marL="0" indent="0">
              <a:buNone/>
            </a:pPr>
            <a:r>
              <a:rPr lang="ru-RU" sz="1600" dirty="0"/>
              <a:t>• Если оба значения представляют собой логические значения </a:t>
            </a:r>
            <a:r>
              <a:rPr lang="ru-RU" sz="1600" dirty="0" err="1"/>
              <a:t>true</a:t>
            </a:r>
            <a:r>
              <a:rPr lang="ru-RU" sz="1600" dirty="0"/>
              <a:t> или </a:t>
            </a:r>
            <a:r>
              <a:rPr lang="ru-RU" sz="1600" dirty="0" err="1" smtClean="0"/>
              <a:t>false</a:t>
            </a:r>
            <a:r>
              <a:rPr lang="ru-RU" sz="1600" dirty="0" smtClean="0"/>
              <a:t>, то </a:t>
            </a:r>
            <a:r>
              <a:rPr lang="ru-RU" sz="1600" dirty="0"/>
              <a:t>они идентичны.</a:t>
            </a:r>
          </a:p>
          <a:p>
            <a:pPr marL="0" indent="0">
              <a:buNone/>
            </a:pPr>
            <a:r>
              <a:rPr lang="ru-RU" sz="1600" dirty="0"/>
              <a:t>• Если оба значения ссылаются на один и тот же объект, массив или </a:t>
            </a:r>
            <a:r>
              <a:rPr lang="ru-RU" sz="1600" dirty="0" smtClean="0"/>
              <a:t>функцию, то </a:t>
            </a:r>
            <a:r>
              <a:rPr lang="ru-RU" sz="1600" dirty="0"/>
              <a:t>они идентичны. Если они ссылаются на различные объекты (массивы </a:t>
            </a:r>
            <a:r>
              <a:rPr lang="ru-RU" sz="1600" dirty="0" smtClean="0"/>
              <a:t>или функции</a:t>
            </a:r>
            <a:r>
              <a:rPr lang="ru-RU" sz="1600" dirty="0"/>
              <a:t>), они не идентичны, даже если оба имеют идентичные свойства </a:t>
            </a:r>
            <a:r>
              <a:rPr lang="ru-RU" sz="1600" dirty="0" smtClean="0"/>
              <a:t>или идентичные </a:t>
            </a:r>
            <a:r>
              <a:rPr lang="ru-RU" sz="1600" dirty="0"/>
              <a:t>элементы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ru-RU" sz="1600" dirty="0"/>
              <a:t>• Если оба значения равны </a:t>
            </a:r>
            <a:r>
              <a:rPr lang="ru-RU" sz="1600" dirty="0" err="1"/>
              <a:t>null</a:t>
            </a:r>
            <a:r>
              <a:rPr lang="ru-RU" sz="1600" dirty="0"/>
              <a:t> или </a:t>
            </a:r>
            <a:r>
              <a:rPr lang="ru-RU" sz="1600" dirty="0" err="1"/>
              <a:t>undefined</a:t>
            </a:r>
            <a:r>
              <a:rPr lang="ru-RU" sz="1600" dirty="0"/>
              <a:t>, то они идентичны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914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Следующие </a:t>
            </a:r>
            <a:r>
              <a:rPr lang="ru-RU" sz="1600" dirty="0" smtClean="0"/>
              <a:t>правила </a:t>
            </a:r>
            <a:r>
              <a:rPr lang="ru-RU" sz="1600" dirty="0"/>
              <a:t>применяются для определения равенства при помощи </a:t>
            </a:r>
            <a:r>
              <a:rPr lang="ru-RU" sz="1600" dirty="0" smtClean="0"/>
              <a:t>оператора </a:t>
            </a:r>
            <a:r>
              <a:rPr lang="ru-RU" sz="1600" dirty="0"/>
              <a:t>==:</a:t>
            </a:r>
          </a:p>
          <a:p>
            <a:pPr marL="0" indent="0">
              <a:buNone/>
            </a:pPr>
            <a:r>
              <a:rPr lang="ru-RU" sz="1600" dirty="0"/>
              <a:t>• Если два значения имеют одинаковый тип, они проверяются на </a:t>
            </a:r>
            <a:r>
              <a:rPr lang="ru-RU" sz="1600" dirty="0" smtClean="0"/>
              <a:t>идентичность</a:t>
            </a:r>
            <a:r>
              <a:rPr lang="ru-RU" sz="1600" dirty="0"/>
              <a:t>. Если значения идентичны, они равны; если они не идентичны, они </a:t>
            </a:r>
            <a:r>
              <a:rPr lang="ru-RU" sz="1600" dirty="0" smtClean="0"/>
              <a:t>не равны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• Если два значения не относятся к одному и тому же типу, они все же </a:t>
            </a:r>
            <a:r>
              <a:rPr lang="ru-RU" sz="1600" dirty="0" smtClean="0"/>
              <a:t>могут быть </a:t>
            </a:r>
            <a:r>
              <a:rPr lang="ru-RU" sz="1600" dirty="0"/>
              <a:t>равными. Правила и преобразования типов при этом такие:</a:t>
            </a:r>
          </a:p>
          <a:p>
            <a:pPr marL="252000" lvl="1" indent="0">
              <a:buNone/>
            </a:pPr>
            <a:r>
              <a:rPr lang="ru-RU" sz="1600" dirty="0"/>
              <a:t>• Если одно значение равно </a:t>
            </a:r>
            <a:r>
              <a:rPr lang="ru-RU" sz="1600" dirty="0" err="1"/>
              <a:t>null</a:t>
            </a:r>
            <a:r>
              <a:rPr lang="ru-RU" sz="1600" dirty="0"/>
              <a:t>, а другое – </a:t>
            </a:r>
            <a:r>
              <a:rPr lang="ru-RU" sz="1600" dirty="0" err="1"/>
              <a:t>undefined</a:t>
            </a:r>
            <a:r>
              <a:rPr lang="ru-RU" sz="1600" dirty="0"/>
              <a:t>, то они равны.</a:t>
            </a:r>
          </a:p>
          <a:p>
            <a:pPr marL="252000" lvl="1" indent="0">
              <a:buNone/>
            </a:pPr>
            <a:r>
              <a:rPr lang="ru-RU" sz="1600" dirty="0"/>
              <a:t>• Если одно значение представляет собой число, а другое – строку, то </a:t>
            </a:r>
            <a:r>
              <a:rPr lang="ru-RU" sz="1600" dirty="0" smtClean="0"/>
              <a:t>строка преобразуется </a:t>
            </a:r>
            <a:r>
              <a:rPr lang="ru-RU" sz="1600" dirty="0"/>
              <a:t>в число и выполняется сравнение с преобразованным </a:t>
            </a:r>
            <a:r>
              <a:rPr lang="ru-RU" sz="1600" dirty="0" smtClean="0"/>
              <a:t>значением</a:t>
            </a:r>
            <a:r>
              <a:rPr lang="ru-RU" sz="1600" dirty="0"/>
              <a:t>. </a:t>
            </a:r>
          </a:p>
          <a:p>
            <a:pPr marL="252000" lvl="1" indent="0">
              <a:buNone/>
            </a:pPr>
            <a:r>
              <a:rPr lang="ru-RU" sz="1600" dirty="0"/>
              <a:t>• Если </a:t>
            </a:r>
            <a:r>
              <a:rPr lang="ru-RU" sz="1600" dirty="0" smtClean="0"/>
              <a:t>какое-либо </a:t>
            </a:r>
            <a:r>
              <a:rPr lang="ru-RU" sz="1600" dirty="0"/>
              <a:t>значение равно </a:t>
            </a:r>
            <a:r>
              <a:rPr lang="ru-RU" sz="1600" dirty="0" err="1"/>
              <a:t>true</a:t>
            </a:r>
            <a:r>
              <a:rPr lang="ru-RU" sz="1600" dirty="0"/>
              <a:t>, оно преобразуется в 1 и </a:t>
            </a:r>
            <a:r>
              <a:rPr lang="ru-RU" sz="1600" dirty="0" smtClean="0"/>
              <a:t>сравнение выполняется </a:t>
            </a:r>
            <a:r>
              <a:rPr lang="ru-RU" sz="1600" dirty="0"/>
              <a:t>снова. Если </a:t>
            </a:r>
            <a:r>
              <a:rPr lang="ru-RU" sz="1600" dirty="0" smtClean="0"/>
              <a:t>какое-либо </a:t>
            </a:r>
            <a:r>
              <a:rPr lang="ru-RU" sz="1600" dirty="0"/>
              <a:t>значение равно </a:t>
            </a:r>
            <a:r>
              <a:rPr lang="ru-RU" sz="1600" dirty="0" err="1"/>
              <a:t>false</a:t>
            </a:r>
            <a:r>
              <a:rPr lang="ru-RU" sz="1600" dirty="0"/>
              <a:t>, оно </a:t>
            </a:r>
            <a:r>
              <a:rPr lang="ru-RU" sz="1600" dirty="0" smtClean="0"/>
              <a:t>преобразуется </a:t>
            </a:r>
            <a:r>
              <a:rPr lang="ru-RU" sz="1600" dirty="0"/>
              <a:t>в 0 и сравнение выполняется снова.</a:t>
            </a:r>
          </a:p>
          <a:p>
            <a:pPr marL="252000" lvl="1" indent="0">
              <a:buNone/>
            </a:pPr>
            <a:r>
              <a:rPr lang="ru-RU" sz="1600" dirty="0"/>
              <a:t>• Если одно из значений представляет собой объект, а другое – число </a:t>
            </a:r>
            <a:r>
              <a:rPr lang="ru-RU" sz="1600" dirty="0" smtClean="0"/>
              <a:t>или строку</a:t>
            </a:r>
            <a:r>
              <a:rPr lang="ru-RU" sz="1600" dirty="0"/>
              <a:t>, объект преобразуется в элементарный тип и сравнение </a:t>
            </a:r>
            <a:r>
              <a:rPr lang="ru-RU" sz="1600" dirty="0" smtClean="0"/>
              <a:t>выполняется </a:t>
            </a:r>
            <a:r>
              <a:rPr lang="ru-RU" sz="1600" dirty="0"/>
              <a:t>снова. Объект преобразуется в значение элементарного типа либо с </a:t>
            </a:r>
            <a:r>
              <a:rPr lang="ru-RU" sz="1600" dirty="0" smtClean="0"/>
              <a:t>помощью </a:t>
            </a:r>
            <a:r>
              <a:rPr lang="ru-RU" sz="1600" dirty="0"/>
              <a:t>своего метода </a:t>
            </a:r>
            <a:r>
              <a:rPr lang="ru-RU" sz="1600" dirty="0" err="1"/>
              <a:t>toString</a:t>
            </a:r>
            <a:r>
              <a:rPr lang="ru-RU" sz="1600" dirty="0"/>
              <a:t>(), либо с помощью своего метода </a:t>
            </a:r>
            <a:r>
              <a:rPr lang="ru-RU" sz="1600" dirty="0" err="1"/>
              <a:t>valueOf</a:t>
            </a:r>
            <a:r>
              <a:rPr lang="ru-RU" sz="1600" dirty="0" smtClean="0"/>
              <a:t>(). Встроенные </a:t>
            </a:r>
            <a:r>
              <a:rPr lang="ru-RU" sz="1600" dirty="0"/>
              <a:t>классы базового языка </a:t>
            </a:r>
            <a:r>
              <a:rPr lang="ru-RU" sz="1600" dirty="0" err="1"/>
              <a:t>JavaScript</a:t>
            </a:r>
            <a:r>
              <a:rPr lang="ru-RU" sz="1600" dirty="0"/>
              <a:t> сначала пытаются </a:t>
            </a:r>
            <a:r>
              <a:rPr lang="ru-RU" sz="1600" dirty="0" smtClean="0"/>
              <a:t>выполнить </a:t>
            </a:r>
            <a:r>
              <a:rPr lang="ru-RU" sz="1600" dirty="0"/>
              <a:t>преобразование </a:t>
            </a:r>
            <a:r>
              <a:rPr lang="ru-RU" sz="1600" dirty="0" err="1"/>
              <a:t>valueOf</a:t>
            </a:r>
            <a:r>
              <a:rPr lang="ru-RU" sz="1600" dirty="0"/>
              <a:t>(), а затем </a:t>
            </a:r>
            <a:r>
              <a:rPr lang="ru-RU" sz="1600" dirty="0" err="1"/>
              <a:t>toString</a:t>
            </a:r>
            <a:r>
              <a:rPr lang="ru-RU" sz="1600" dirty="0"/>
              <a:t>(), кроме класса </a:t>
            </a:r>
            <a:r>
              <a:rPr lang="ru-RU" sz="1600" dirty="0" err="1"/>
              <a:t>Date</a:t>
            </a:r>
            <a:r>
              <a:rPr lang="ru-RU" sz="1600" dirty="0"/>
              <a:t>, </a:t>
            </a:r>
            <a:r>
              <a:rPr lang="ru-RU" sz="1600" dirty="0" smtClean="0"/>
              <a:t>который </a:t>
            </a:r>
            <a:r>
              <a:rPr lang="ru-RU" sz="1600" dirty="0"/>
              <a:t>всегда выполняет </a:t>
            </a:r>
            <a:r>
              <a:rPr lang="ru-RU" sz="1600" dirty="0" smtClean="0"/>
              <a:t>преобразование </a:t>
            </a:r>
            <a:r>
              <a:rPr lang="ru-RU" sz="1600" dirty="0" err="1"/>
              <a:t>toString</a:t>
            </a:r>
            <a:r>
              <a:rPr lang="ru-RU" sz="1600" dirty="0"/>
              <a:t>(). Объекты, не </a:t>
            </a:r>
            <a:r>
              <a:rPr lang="ru-RU" sz="1600" dirty="0" smtClean="0"/>
              <a:t>являющиеся частью базового </a:t>
            </a:r>
            <a:r>
              <a:rPr lang="ru-RU" sz="1600" dirty="0" err="1"/>
              <a:t>JavaScript</a:t>
            </a:r>
            <a:r>
              <a:rPr lang="ru-RU" sz="1600" dirty="0"/>
              <a:t>, могут преобразовывать себя в значения </a:t>
            </a:r>
            <a:r>
              <a:rPr lang="ru-RU" sz="1600" dirty="0" smtClean="0"/>
              <a:t>элементарных </a:t>
            </a:r>
            <a:r>
              <a:rPr lang="ru-RU" sz="1600" dirty="0"/>
              <a:t>типов способом, определенным в их реализации.</a:t>
            </a:r>
          </a:p>
          <a:p>
            <a:pPr marL="252000" lvl="1" indent="0">
              <a:buNone/>
            </a:pPr>
            <a:r>
              <a:rPr lang="ru-RU" sz="1600" dirty="0"/>
              <a:t>• Любые другие комбинации значений не являются равными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137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В качестве примера проверки на равенство рассмотрим сравнение: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"1" ==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true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/>
              <a:t>Результат этого выражения равен </a:t>
            </a:r>
            <a:r>
              <a:rPr lang="ru-RU" sz="1600" dirty="0" err="1"/>
              <a:t>true</a:t>
            </a:r>
            <a:r>
              <a:rPr lang="ru-RU" sz="1600" dirty="0"/>
              <a:t>, т. е. эти </a:t>
            </a:r>
            <a:r>
              <a:rPr lang="ru-RU" sz="1600" dirty="0" err="1"/>
              <a:t>пооразному</a:t>
            </a:r>
            <a:r>
              <a:rPr lang="ru-RU" sz="1600" dirty="0"/>
              <a:t> выглядящие </a:t>
            </a:r>
            <a:r>
              <a:rPr lang="ru-RU" sz="1600" dirty="0" smtClean="0"/>
              <a:t>значения </a:t>
            </a:r>
            <a:r>
              <a:rPr lang="ru-RU" sz="1600" dirty="0"/>
              <a:t>фактически равны. Логическое значение </a:t>
            </a:r>
            <a:r>
              <a:rPr lang="ru-RU" sz="1600" dirty="0" err="1"/>
              <a:t>true</a:t>
            </a:r>
            <a:r>
              <a:rPr lang="ru-RU" sz="1600" dirty="0"/>
              <a:t> преобразуется в число </a:t>
            </a:r>
            <a:r>
              <a:rPr lang="ru-RU" sz="1600" dirty="0" smtClean="0"/>
              <a:t>1, и </a:t>
            </a:r>
            <a:r>
              <a:rPr lang="ru-RU" sz="1600" dirty="0"/>
              <a:t>сравнение выполняется снова. Затем строка "1" преобразуется в число 1. </a:t>
            </a:r>
            <a:r>
              <a:rPr lang="ru-RU" sz="1600" dirty="0" smtClean="0"/>
              <a:t>Поскольку </a:t>
            </a:r>
            <a:r>
              <a:rPr lang="ru-RU" sz="1600" dirty="0"/>
              <a:t>оба числа теперь совпадают, оператор сравнения возвращает </a:t>
            </a:r>
            <a:r>
              <a:rPr lang="ru-RU" sz="1600" dirty="0" err="1"/>
              <a:t>true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Неравенство (!=) и </a:t>
            </a:r>
            <a:r>
              <a:rPr lang="ru-RU" sz="1600" b="1" dirty="0" err="1"/>
              <a:t>неидентичность</a:t>
            </a:r>
            <a:r>
              <a:rPr lang="ru-RU" sz="1600" b="1" dirty="0"/>
              <a:t> (!==)</a:t>
            </a:r>
          </a:p>
          <a:p>
            <a:pPr marL="0" indent="0">
              <a:buNone/>
            </a:pPr>
            <a:r>
              <a:rPr lang="ru-RU" sz="1600" dirty="0"/>
              <a:t>Операторы != и !== выполняют проверки, в точности противоположные </a:t>
            </a:r>
            <a:r>
              <a:rPr lang="ru-RU" sz="1600" dirty="0" smtClean="0"/>
              <a:t>операторам </a:t>
            </a:r>
            <a:r>
              <a:rPr lang="ru-RU" sz="1600" dirty="0"/>
              <a:t>== и ===. Оператор != возвращает </a:t>
            </a:r>
            <a:r>
              <a:rPr lang="ru-RU" sz="1600" dirty="0" err="1"/>
              <a:t>false</a:t>
            </a:r>
            <a:r>
              <a:rPr lang="ru-RU" sz="1600" dirty="0"/>
              <a:t>, если два значения равны друг </a:t>
            </a:r>
            <a:r>
              <a:rPr lang="ru-RU" sz="1600" dirty="0" smtClean="0"/>
              <a:t>другу, и </a:t>
            </a:r>
            <a:r>
              <a:rPr lang="ru-RU" sz="1600" dirty="0" err="1"/>
              <a:t>true</a:t>
            </a:r>
            <a:r>
              <a:rPr lang="ru-RU" sz="1600" dirty="0"/>
              <a:t> в противном случае. Оператор </a:t>
            </a:r>
            <a:r>
              <a:rPr lang="ru-RU" sz="1600" dirty="0" err="1"/>
              <a:t>неидентичности</a:t>
            </a:r>
            <a:r>
              <a:rPr lang="ru-RU" sz="1600" dirty="0"/>
              <a:t> !== возвращает </a:t>
            </a:r>
            <a:r>
              <a:rPr lang="ru-RU" sz="1600" dirty="0" err="1"/>
              <a:t>false</a:t>
            </a:r>
            <a:r>
              <a:rPr lang="ru-RU" sz="1600" dirty="0"/>
              <a:t>, </a:t>
            </a:r>
            <a:r>
              <a:rPr lang="ru-RU" sz="1600" dirty="0" smtClean="0"/>
              <a:t>если два </a:t>
            </a:r>
            <a:r>
              <a:rPr lang="ru-RU" sz="1600" dirty="0"/>
              <a:t>значения идентичны друг другу, и </a:t>
            </a:r>
            <a:r>
              <a:rPr lang="ru-RU" sz="1600" dirty="0" err="1"/>
              <a:t>true</a:t>
            </a:r>
            <a:r>
              <a:rPr lang="ru-RU" sz="1600" dirty="0"/>
              <a:t> – в противном случае. Этот </a:t>
            </a:r>
            <a:r>
              <a:rPr lang="ru-RU" sz="1600" dirty="0" smtClean="0"/>
              <a:t>оператор стандартизован </a:t>
            </a:r>
            <a:r>
              <a:rPr lang="ru-RU" sz="1600" dirty="0"/>
              <a:t>в </a:t>
            </a:r>
            <a:r>
              <a:rPr lang="ru-RU" sz="1600" dirty="0" err="1"/>
              <a:t>ECMAScript</a:t>
            </a:r>
            <a:r>
              <a:rPr lang="ru-RU" sz="1600" dirty="0"/>
              <a:t> v3 и реализован в </a:t>
            </a:r>
            <a:r>
              <a:rPr lang="ru-RU" sz="1600" dirty="0" err="1"/>
              <a:t>JavaScript</a:t>
            </a:r>
            <a:r>
              <a:rPr lang="ru-RU" sz="1600" dirty="0"/>
              <a:t> 1.3 и более </a:t>
            </a:r>
            <a:r>
              <a:rPr lang="ru-RU" sz="1600" dirty="0" smtClean="0"/>
              <a:t>поздних версиях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Как мы увидим позднее, оператор ! осуществляет операцию логического </a:t>
            </a:r>
            <a:r>
              <a:rPr lang="ru-RU" sz="1600" dirty="0" smtClean="0"/>
              <a:t>НЕ. Благодаря </a:t>
            </a:r>
            <a:r>
              <a:rPr lang="ru-RU" sz="1600" dirty="0"/>
              <a:t>этому легче запомнить, что != обозначает «не равно», а !== – «не </a:t>
            </a:r>
            <a:r>
              <a:rPr lang="ru-RU" sz="1600" dirty="0" smtClean="0"/>
              <a:t>идентично</a:t>
            </a:r>
            <a:r>
              <a:rPr lang="ru-RU" sz="1600" dirty="0"/>
              <a:t>».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1466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Выражения и </a:t>
            </a:r>
            <a:r>
              <a:rPr lang="ru-RU" sz="1600" b="1" dirty="0" smtClean="0"/>
              <a:t>операторы. Выражения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Выражение – это фраза языка </a:t>
            </a:r>
            <a:r>
              <a:rPr lang="ru-RU" sz="1600" dirty="0" err="1"/>
              <a:t>JavaScript</a:t>
            </a:r>
            <a:r>
              <a:rPr lang="ru-RU" sz="1600" dirty="0"/>
              <a:t>, которая может быть вычислена </a:t>
            </a:r>
            <a:r>
              <a:rPr lang="ru-RU" sz="1600" dirty="0" smtClean="0"/>
              <a:t>интерпретатором </a:t>
            </a:r>
            <a:r>
              <a:rPr lang="ru-RU" sz="1600" dirty="0"/>
              <a:t>для получения значения. Простейшие выражения – это </a:t>
            </a:r>
            <a:r>
              <a:rPr lang="ru-RU" sz="1600" dirty="0" smtClean="0"/>
              <a:t>литералы или </a:t>
            </a:r>
            <a:r>
              <a:rPr lang="ru-RU" sz="1600" dirty="0"/>
              <a:t>имена переменных, например: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1.7                      // Числовой литерал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!"     // Строковый литерал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                    // Логический литерал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                    // Литерал значения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null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/                   // Литерал регулярного выражения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{ x:2, y:2 }             // Объектный литерал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[2,3,5,7,11,13,17,19]    // Литерал массива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(x){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x*x;} // Функциональный литерал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i                        // Переменная i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sum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                     // Переменная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sum</a:t>
            </a:r>
            <a:endParaRPr lang="ru-RU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500" dirty="0"/>
              <a:t>Значение </a:t>
            </a:r>
            <a:r>
              <a:rPr lang="ru-RU" sz="1500" dirty="0" smtClean="0"/>
              <a:t>выражения-литерала </a:t>
            </a:r>
            <a:r>
              <a:rPr lang="ru-RU" sz="1500" dirty="0"/>
              <a:t>– это просто значение самого литерала. </a:t>
            </a:r>
            <a:r>
              <a:rPr lang="ru-RU" sz="1500" dirty="0" smtClean="0"/>
              <a:t>Значение выражения-переменной </a:t>
            </a:r>
            <a:r>
              <a:rPr lang="ru-RU" sz="1500" dirty="0"/>
              <a:t>– это значение, содержащееся в переменной, или </a:t>
            </a:r>
            <a:r>
              <a:rPr lang="ru-RU" sz="1500" dirty="0" err="1" smtClean="0"/>
              <a:t>значе-ние</a:t>
            </a:r>
            <a:r>
              <a:rPr lang="ru-RU" sz="1500" dirty="0"/>
              <a:t>, на которое переменная ссылается.</a:t>
            </a:r>
          </a:p>
          <a:p>
            <a:pPr marL="0" indent="0">
              <a:buNone/>
            </a:pPr>
            <a:r>
              <a:rPr lang="ru-RU" sz="1500" dirty="0"/>
              <a:t>Эти выражения не очень интересны. Путем объединения простых </a:t>
            </a:r>
            <a:r>
              <a:rPr lang="ru-RU" sz="1500" dirty="0" smtClean="0"/>
              <a:t>выражений могут </a:t>
            </a:r>
            <a:r>
              <a:rPr lang="ru-RU" sz="1500" dirty="0"/>
              <a:t>создаваться более сложные (и интересные) выражения. Например, мы </a:t>
            </a:r>
            <a:r>
              <a:rPr lang="ru-RU" sz="1500" dirty="0" smtClean="0"/>
              <a:t>видели</a:t>
            </a:r>
            <a:r>
              <a:rPr lang="ru-RU" sz="1500" dirty="0"/>
              <a:t>, что и 1.7 – это выражение, и i – это выражение. Следующий пример </a:t>
            </a:r>
            <a:r>
              <a:rPr lang="ru-RU" sz="1500" dirty="0" smtClean="0"/>
              <a:t>тоже представляет </a:t>
            </a:r>
            <a:r>
              <a:rPr lang="ru-RU" sz="1500" dirty="0"/>
              <a:t>собой выражение: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i + 1.7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9820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Операторы отношения</a:t>
            </a:r>
          </a:p>
          <a:p>
            <a:pPr marL="0" indent="0">
              <a:buNone/>
            </a:pPr>
            <a:r>
              <a:rPr lang="ru-RU" sz="1600" dirty="0"/>
              <a:t>В этом разделе описаны операторы отношения в </a:t>
            </a:r>
            <a:r>
              <a:rPr lang="ru-RU" sz="1600" dirty="0" err="1"/>
              <a:t>JavaScript</a:t>
            </a:r>
            <a:r>
              <a:rPr lang="ru-RU" sz="1600" dirty="0"/>
              <a:t>. Это операторы, </a:t>
            </a:r>
            <a:r>
              <a:rPr lang="ru-RU" sz="1600" dirty="0" smtClean="0"/>
              <a:t>проверяющие </a:t>
            </a:r>
            <a:r>
              <a:rPr lang="ru-RU" sz="1600" dirty="0"/>
              <a:t>отношение между двумя значениями (такое как «меньше» или «</a:t>
            </a:r>
            <a:r>
              <a:rPr lang="ru-RU" sz="1600" dirty="0" smtClean="0"/>
              <a:t>является </a:t>
            </a:r>
            <a:r>
              <a:rPr lang="ru-RU" sz="1600" dirty="0"/>
              <a:t>ли свойством») и возвращающие </a:t>
            </a:r>
            <a:r>
              <a:rPr lang="ru-RU" sz="1600" dirty="0" err="1"/>
              <a:t>true</a:t>
            </a:r>
            <a:r>
              <a:rPr lang="ru-RU" sz="1600" dirty="0"/>
              <a:t> или </a:t>
            </a:r>
            <a:r>
              <a:rPr lang="ru-RU" sz="1600" dirty="0" err="1"/>
              <a:t>false</a:t>
            </a:r>
            <a:r>
              <a:rPr lang="ru-RU" sz="1600" dirty="0"/>
              <a:t> в зависимости от того, </a:t>
            </a:r>
            <a:r>
              <a:rPr lang="ru-RU" sz="1600" dirty="0" smtClean="0"/>
              <a:t>как соотносятся </a:t>
            </a:r>
            <a:r>
              <a:rPr lang="ru-RU" sz="1600" dirty="0"/>
              <a:t>операнды. Как мы увидим </a:t>
            </a:r>
            <a:r>
              <a:rPr lang="ru-RU" sz="1600" dirty="0" smtClean="0"/>
              <a:t>ниже, </a:t>
            </a:r>
            <a:r>
              <a:rPr lang="ru-RU" sz="1600" dirty="0"/>
              <a:t>они чаще всего </a:t>
            </a:r>
            <a:r>
              <a:rPr lang="ru-RU" sz="1600" dirty="0" smtClean="0"/>
              <a:t>применяются в </a:t>
            </a:r>
            <a:r>
              <a:rPr lang="ru-RU" sz="1600" dirty="0"/>
              <a:t>инструкциях </a:t>
            </a:r>
            <a:r>
              <a:rPr lang="ru-RU" sz="1600" dirty="0" err="1"/>
              <a:t>if</a:t>
            </a:r>
            <a:r>
              <a:rPr lang="ru-RU" sz="1600" dirty="0"/>
              <a:t> и циклах </a:t>
            </a:r>
            <a:r>
              <a:rPr lang="ru-RU" sz="1600" dirty="0" err="1"/>
              <a:t>while</a:t>
            </a:r>
            <a:r>
              <a:rPr lang="ru-RU" sz="1600" dirty="0"/>
              <a:t> для управления ходом исполнения программы.</a:t>
            </a:r>
          </a:p>
          <a:p>
            <a:pPr marL="0" indent="0">
              <a:buNone/>
            </a:pPr>
            <a:r>
              <a:rPr lang="ru-RU" sz="1600" b="1" dirty="0" smtClean="0"/>
              <a:t>Операторы </a:t>
            </a:r>
            <a:r>
              <a:rPr lang="ru-RU" sz="1600" b="1" dirty="0"/>
              <a:t>сравнения</a:t>
            </a:r>
          </a:p>
          <a:p>
            <a:pPr marL="0" indent="0">
              <a:buNone/>
            </a:pPr>
            <a:r>
              <a:rPr lang="ru-RU" sz="1600" dirty="0"/>
              <a:t>Из всех типов операторов отношения чаще всего используются операторы </a:t>
            </a:r>
            <a:r>
              <a:rPr lang="ru-RU" sz="1600" dirty="0" smtClean="0"/>
              <a:t>сравнения </a:t>
            </a:r>
            <a:r>
              <a:rPr lang="ru-RU" sz="1600" dirty="0"/>
              <a:t>– для определения относительного порядка двух величин. Далее </a:t>
            </a:r>
            <a:r>
              <a:rPr lang="ru-RU" sz="1600" dirty="0" smtClean="0"/>
              <a:t>приводится </a:t>
            </a:r>
            <a:r>
              <a:rPr lang="ru-RU" sz="1600" dirty="0"/>
              <a:t>список операторов сравнения:</a:t>
            </a:r>
          </a:p>
          <a:p>
            <a:pPr marL="0" indent="0">
              <a:buNone/>
            </a:pPr>
            <a:r>
              <a:rPr lang="ru-RU" sz="1600" i="1" dirty="0"/>
              <a:t>Меньше (&lt;)</a:t>
            </a:r>
          </a:p>
          <a:p>
            <a:pPr marL="0" indent="0">
              <a:buNone/>
            </a:pPr>
            <a:r>
              <a:rPr lang="ru-RU" sz="1600" dirty="0"/>
              <a:t>Результат оператора &lt; равен </a:t>
            </a:r>
            <a:r>
              <a:rPr lang="ru-RU" sz="1600" dirty="0" err="1"/>
              <a:t>true</a:t>
            </a:r>
            <a:r>
              <a:rPr lang="ru-RU" sz="1600" dirty="0"/>
              <a:t>, если первый операнд меньше, чем </a:t>
            </a:r>
            <a:r>
              <a:rPr lang="ru-RU" sz="1600" dirty="0" smtClean="0"/>
              <a:t>второй операнд</a:t>
            </a:r>
            <a:r>
              <a:rPr lang="ru-RU" sz="1600" dirty="0"/>
              <a:t>; в противном случае он равен </a:t>
            </a:r>
            <a:r>
              <a:rPr lang="ru-RU" sz="1600" dirty="0" err="1"/>
              <a:t>false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i="1" dirty="0"/>
              <a:t>Больше (&gt;)</a:t>
            </a:r>
          </a:p>
          <a:p>
            <a:pPr marL="0" indent="0">
              <a:buNone/>
            </a:pPr>
            <a:r>
              <a:rPr lang="ru-RU" sz="1600" dirty="0"/>
              <a:t>Результат оператора &gt; равен </a:t>
            </a:r>
            <a:r>
              <a:rPr lang="ru-RU" sz="1600" dirty="0" err="1"/>
              <a:t>true</a:t>
            </a:r>
            <a:r>
              <a:rPr lang="ru-RU" sz="1600" dirty="0"/>
              <a:t>, если его первый операнд больше, чем </a:t>
            </a:r>
            <a:r>
              <a:rPr lang="ru-RU" sz="1600" dirty="0" smtClean="0"/>
              <a:t>второй </a:t>
            </a:r>
            <a:r>
              <a:rPr lang="ru-RU" sz="1600" dirty="0"/>
              <a:t>операнд; в противном случае он равен </a:t>
            </a:r>
            <a:r>
              <a:rPr lang="ru-RU" sz="1600" dirty="0" err="1"/>
              <a:t>false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i="1" dirty="0"/>
              <a:t>Меньше или равно (&lt;=)</a:t>
            </a:r>
          </a:p>
          <a:p>
            <a:pPr marL="0" indent="0">
              <a:buNone/>
            </a:pPr>
            <a:r>
              <a:rPr lang="ru-RU" sz="1600" dirty="0"/>
              <a:t>Результатом оператора &lt;= является </a:t>
            </a:r>
            <a:r>
              <a:rPr lang="ru-RU" sz="1600" dirty="0" err="1"/>
              <a:t>true</a:t>
            </a:r>
            <a:r>
              <a:rPr lang="ru-RU" sz="1600" dirty="0"/>
              <a:t>, если первый операнд меньше или </a:t>
            </a:r>
            <a:r>
              <a:rPr lang="ru-RU" sz="1600" dirty="0" smtClean="0"/>
              <a:t>равен </a:t>
            </a:r>
            <a:r>
              <a:rPr lang="ru-RU" sz="1600" dirty="0"/>
              <a:t>второму операнду; в противном случае результат равен </a:t>
            </a:r>
            <a:r>
              <a:rPr lang="ru-RU" sz="1600" dirty="0" err="1"/>
              <a:t>false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i="1" dirty="0"/>
              <a:t>Больше или равно (&gt;=)</a:t>
            </a:r>
          </a:p>
          <a:p>
            <a:pPr marL="0" indent="0">
              <a:buNone/>
            </a:pPr>
            <a:r>
              <a:rPr lang="ru-RU" sz="1600" dirty="0"/>
              <a:t>Результат оператора &gt;= равен </a:t>
            </a:r>
            <a:r>
              <a:rPr lang="ru-RU" sz="1600" dirty="0" err="1"/>
              <a:t>true</a:t>
            </a:r>
            <a:r>
              <a:rPr lang="ru-RU" sz="1600" dirty="0"/>
              <a:t>, если его первый операнд больше </a:t>
            </a:r>
            <a:r>
              <a:rPr lang="ru-RU" sz="1600" dirty="0" smtClean="0"/>
              <a:t>второго или </a:t>
            </a:r>
            <a:r>
              <a:rPr lang="ru-RU" sz="1600" dirty="0"/>
              <a:t>равен ему; в противном случае он равен </a:t>
            </a:r>
            <a:r>
              <a:rPr lang="ru-RU" sz="1600" dirty="0" err="1"/>
              <a:t>false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4981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Эти операторы позволяют сравнивать операнды любого типа. Однако </a:t>
            </a:r>
            <a:r>
              <a:rPr lang="ru-RU" sz="1600" dirty="0" smtClean="0"/>
              <a:t>сравнение может </a:t>
            </a:r>
            <a:r>
              <a:rPr lang="ru-RU" sz="1600" dirty="0"/>
              <a:t>выполняться только для чисел и строк, поэтому операнды, не </a:t>
            </a:r>
            <a:r>
              <a:rPr lang="ru-RU" sz="1600" dirty="0" smtClean="0"/>
              <a:t>являющиеся </a:t>
            </a:r>
            <a:r>
              <a:rPr lang="ru-RU" sz="1600" dirty="0"/>
              <a:t>числами или строками, преобразуются. Сравнение и преобразование </a:t>
            </a:r>
            <a:r>
              <a:rPr lang="ru-RU" sz="1600" dirty="0" smtClean="0"/>
              <a:t>выполняется </a:t>
            </a:r>
            <a:r>
              <a:rPr lang="ru-RU" sz="1600" dirty="0"/>
              <a:t>следующим образом:</a:t>
            </a:r>
          </a:p>
          <a:p>
            <a:pPr marL="0" indent="0">
              <a:buNone/>
            </a:pPr>
            <a:r>
              <a:rPr lang="ru-RU" sz="1600" dirty="0"/>
              <a:t>• Если оба операнда являются числами или преобразуются в числа, они </a:t>
            </a:r>
            <a:r>
              <a:rPr lang="ru-RU" sz="1600" dirty="0" smtClean="0"/>
              <a:t>сравниваются </a:t>
            </a:r>
            <a:r>
              <a:rPr lang="ru-RU" sz="1600" dirty="0"/>
              <a:t>как числа.</a:t>
            </a:r>
          </a:p>
          <a:p>
            <a:pPr marL="0" indent="0">
              <a:buNone/>
            </a:pPr>
            <a:r>
              <a:rPr lang="ru-RU" sz="1600" dirty="0"/>
              <a:t>• Если оба операнда являются строками или преобразуются в строки, они </a:t>
            </a:r>
            <a:r>
              <a:rPr lang="ru-RU" sz="1600" dirty="0" smtClean="0"/>
              <a:t>сравниваются </a:t>
            </a:r>
            <a:r>
              <a:rPr lang="ru-RU" sz="1600" dirty="0"/>
              <a:t>как строки.</a:t>
            </a:r>
          </a:p>
          <a:p>
            <a:pPr marL="0" indent="0">
              <a:buNone/>
            </a:pPr>
            <a:r>
              <a:rPr lang="ru-RU" sz="1600" dirty="0"/>
              <a:t>• Если один операнд является строкой или преобразуется в строку, а другой </a:t>
            </a:r>
            <a:r>
              <a:rPr lang="ru-RU" sz="1600" dirty="0" smtClean="0"/>
              <a:t>является </a:t>
            </a:r>
            <a:r>
              <a:rPr lang="ru-RU" sz="1600" dirty="0"/>
              <a:t>числом или преобразуется в число, оператор пытается </a:t>
            </a:r>
            <a:r>
              <a:rPr lang="ru-RU" sz="1600" dirty="0" smtClean="0"/>
              <a:t>преобразовать строку </a:t>
            </a:r>
            <a:r>
              <a:rPr lang="ru-RU" sz="1600" dirty="0"/>
              <a:t>в число и выполнить численное сравнение. Если строка не </a:t>
            </a:r>
            <a:r>
              <a:rPr lang="ru-RU" sz="1600" dirty="0" smtClean="0"/>
              <a:t>представляет </a:t>
            </a:r>
            <a:r>
              <a:rPr lang="ru-RU" sz="1600" dirty="0"/>
              <a:t>собой число, она преобразуется в значение </a:t>
            </a:r>
            <a:r>
              <a:rPr lang="ru-RU" sz="1600" dirty="0" err="1"/>
              <a:t>NaN</a:t>
            </a:r>
            <a:r>
              <a:rPr lang="ru-RU" sz="1600" dirty="0"/>
              <a:t> и результатом </a:t>
            </a:r>
            <a:r>
              <a:rPr lang="ru-RU" sz="1600" dirty="0" smtClean="0"/>
              <a:t>сравнения становится </a:t>
            </a:r>
            <a:r>
              <a:rPr lang="ru-RU" sz="1600" dirty="0" err="1" smtClean="0"/>
              <a:t>false</a:t>
            </a:r>
            <a:r>
              <a:rPr lang="ru-RU" sz="1600" dirty="0"/>
              <a:t>. (В </a:t>
            </a:r>
            <a:r>
              <a:rPr lang="ru-RU" sz="1600" dirty="0" err="1"/>
              <a:t>JavaScript</a:t>
            </a:r>
            <a:r>
              <a:rPr lang="ru-RU" sz="1600" dirty="0"/>
              <a:t> 1.1 преобразование строки в число не </a:t>
            </a:r>
            <a:r>
              <a:rPr lang="ru-RU" sz="1600" dirty="0" smtClean="0"/>
              <a:t>дает значения </a:t>
            </a:r>
            <a:r>
              <a:rPr lang="ru-RU" sz="1600" dirty="0" err="1"/>
              <a:t>NaN</a:t>
            </a:r>
            <a:r>
              <a:rPr lang="ru-RU" sz="1600" dirty="0"/>
              <a:t>, а приводит к ошибке.) </a:t>
            </a:r>
          </a:p>
          <a:p>
            <a:pPr marL="0" indent="0">
              <a:buNone/>
            </a:pPr>
            <a:r>
              <a:rPr lang="ru-RU" sz="1600" dirty="0"/>
              <a:t>• Если объект может быть преобразован как в число, так и в строку, </a:t>
            </a:r>
            <a:r>
              <a:rPr lang="ru-RU" sz="1600" dirty="0" smtClean="0"/>
              <a:t>интерпретатор </a:t>
            </a:r>
            <a:r>
              <a:rPr lang="ru-RU" sz="1600" dirty="0" err="1"/>
              <a:t>JavaScript</a:t>
            </a:r>
            <a:r>
              <a:rPr lang="ru-RU" sz="1600" dirty="0"/>
              <a:t> выполняет преобразование в число. Это значит, </a:t>
            </a:r>
            <a:r>
              <a:rPr lang="ru-RU" sz="1600" dirty="0" smtClean="0"/>
              <a:t>например, что </a:t>
            </a:r>
            <a:r>
              <a:rPr lang="ru-RU" sz="1600" dirty="0"/>
              <a:t>объекты </a:t>
            </a:r>
            <a:r>
              <a:rPr lang="ru-RU" sz="1600" dirty="0" err="1"/>
              <a:t>Date</a:t>
            </a:r>
            <a:r>
              <a:rPr lang="ru-RU" sz="1600" dirty="0"/>
              <a:t> сравниваются как числа, т. е. можно сравнить две даты и </a:t>
            </a:r>
            <a:r>
              <a:rPr lang="ru-RU" sz="1600" dirty="0" smtClean="0"/>
              <a:t>определить</a:t>
            </a:r>
            <a:r>
              <a:rPr lang="ru-RU" sz="1600" dirty="0"/>
              <a:t>, какая из них более ранняя.</a:t>
            </a:r>
          </a:p>
          <a:p>
            <a:pPr marL="0" indent="0">
              <a:buNone/>
            </a:pPr>
            <a:r>
              <a:rPr lang="ru-RU" sz="1600" dirty="0"/>
              <a:t>• Если оба операнда не могут быть успешно преобразованы в числа или </a:t>
            </a:r>
            <a:r>
              <a:rPr lang="ru-RU" sz="1600" dirty="0" smtClean="0"/>
              <a:t>строки, операторы </a:t>
            </a:r>
            <a:r>
              <a:rPr lang="ru-RU" sz="1600" dirty="0"/>
              <a:t>всегда возвращают </a:t>
            </a:r>
            <a:r>
              <a:rPr lang="ru-RU" sz="1600" dirty="0" err="1"/>
              <a:t>false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ru-RU" sz="1600" dirty="0"/>
              <a:t>• Если один из операндов равен или преобразуется в </a:t>
            </a:r>
            <a:r>
              <a:rPr lang="ru-RU" sz="1600" dirty="0" err="1"/>
              <a:t>NaN</a:t>
            </a:r>
            <a:r>
              <a:rPr lang="ru-RU" sz="1600" dirty="0"/>
              <a:t>, то результатом </a:t>
            </a:r>
            <a:r>
              <a:rPr lang="ru-RU" sz="1600" dirty="0" smtClean="0"/>
              <a:t>оператора </a:t>
            </a:r>
            <a:r>
              <a:rPr lang="ru-RU" sz="1600" dirty="0"/>
              <a:t>сравнения является </a:t>
            </a:r>
            <a:r>
              <a:rPr lang="ru-RU" sz="1600" dirty="0" err="1"/>
              <a:t>false</a:t>
            </a:r>
            <a:r>
              <a:rPr lang="ru-RU" sz="16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0954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Имейте в виду, что сравнение строк выполняется строго посимвольно, для </a:t>
            </a:r>
            <a:r>
              <a:rPr lang="ru-RU" sz="1600" dirty="0" smtClean="0"/>
              <a:t>числовых </a:t>
            </a:r>
            <a:r>
              <a:rPr lang="ru-RU" sz="1600" dirty="0"/>
              <a:t>значений каждого символа из кодировки </a:t>
            </a:r>
            <a:r>
              <a:rPr lang="ru-RU" sz="1600" dirty="0" err="1"/>
              <a:t>Unicode</a:t>
            </a:r>
            <a:r>
              <a:rPr lang="ru-RU" sz="1600" dirty="0"/>
              <a:t>. В некоторых </a:t>
            </a:r>
            <a:r>
              <a:rPr lang="ru-RU" sz="1600" dirty="0" smtClean="0"/>
              <a:t>случаях стандарт </a:t>
            </a:r>
            <a:r>
              <a:rPr lang="ru-RU" sz="1600" dirty="0" err="1"/>
              <a:t>Unicode</a:t>
            </a:r>
            <a:r>
              <a:rPr lang="ru-RU" sz="1600" dirty="0"/>
              <a:t> допускает кодирование эквивалентных строк с </a:t>
            </a:r>
            <a:r>
              <a:rPr lang="ru-RU" sz="1600" dirty="0" smtClean="0"/>
              <a:t>применением различных </a:t>
            </a:r>
            <a:r>
              <a:rPr lang="ru-RU" sz="1600" dirty="0"/>
              <a:t>последовательностей символов, но операторы сравнения в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 не </a:t>
            </a:r>
            <a:r>
              <a:rPr lang="ru-RU" sz="1600" dirty="0"/>
              <a:t>обнаруживают этих различий в кодировках; предполагается, что все </a:t>
            </a:r>
            <a:r>
              <a:rPr lang="ru-RU" sz="1600" dirty="0" smtClean="0"/>
              <a:t>строки представлены </a:t>
            </a:r>
            <a:r>
              <a:rPr lang="ru-RU" sz="1600" dirty="0"/>
              <a:t>в нормализованной форме. Обратите внимание: сравнение </a:t>
            </a:r>
            <a:r>
              <a:rPr lang="ru-RU" sz="1600" dirty="0" smtClean="0"/>
              <a:t>строк производится </a:t>
            </a:r>
            <a:r>
              <a:rPr lang="ru-RU" sz="1600" dirty="0"/>
              <a:t>с учетом регистра символов, т. е. в кодировке </a:t>
            </a:r>
            <a:r>
              <a:rPr lang="ru-RU" sz="1600" dirty="0" err="1"/>
              <a:t>Unicode</a:t>
            </a:r>
            <a:r>
              <a:rPr lang="ru-RU" sz="1600" dirty="0"/>
              <a:t> (по </a:t>
            </a:r>
            <a:r>
              <a:rPr lang="ru-RU" sz="1600" dirty="0" smtClean="0"/>
              <a:t>крайней мере</a:t>
            </a:r>
            <a:r>
              <a:rPr lang="ru-RU" sz="1600" dirty="0"/>
              <a:t>, для подмножества ASCII) все прописные буквы «меньше» всех </a:t>
            </a:r>
            <a:r>
              <a:rPr lang="ru-RU" sz="1600" dirty="0" smtClean="0"/>
              <a:t>строчных букв</a:t>
            </a:r>
            <a:r>
              <a:rPr lang="ru-RU" sz="1600" dirty="0"/>
              <a:t>. Это правило может приводить к непонятным результатам. Например, </a:t>
            </a:r>
            <a:r>
              <a:rPr lang="ru-RU" sz="1600" dirty="0" smtClean="0"/>
              <a:t>согласно </a:t>
            </a:r>
            <a:r>
              <a:rPr lang="ru-RU" sz="1600" dirty="0"/>
              <a:t>оператору &lt; строка "</a:t>
            </a:r>
            <a:r>
              <a:rPr lang="ru-RU" sz="1600" dirty="0" err="1"/>
              <a:t>Zoo</a:t>
            </a:r>
            <a:r>
              <a:rPr lang="ru-RU" sz="1600" dirty="0"/>
              <a:t>" меньше строки "</a:t>
            </a:r>
            <a:r>
              <a:rPr lang="ru-RU" sz="1600" dirty="0" err="1"/>
              <a:t>aardvark</a:t>
            </a:r>
            <a:r>
              <a:rPr lang="ru-RU" sz="1600" dirty="0"/>
              <a:t>".</a:t>
            </a:r>
          </a:p>
          <a:p>
            <a:pPr marL="0" indent="0">
              <a:buNone/>
            </a:pPr>
            <a:r>
              <a:rPr lang="ru-RU" sz="1600" dirty="0"/>
              <a:t>При сравнении строк более устойчив метод </a:t>
            </a:r>
            <a:r>
              <a:rPr lang="ru-RU" sz="1600" dirty="0" err="1"/>
              <a:t>String.localeCompare</a:t>
            </a:r>
            <a:r>
              <a:rPr lang="ru-RU" sz="1600" dirty="0"/>
              <a:t>(), который </a:t>
            </a:r>
            <a:r>
              <a:rPr lang="ru-RU" sz="1600" dirty="0" smtClean="0"/>
              <a:t>также </a:t>
            </a:r>
            <a:r>
              <a:rPr lang="ru-RU" sz="1600" dirty="0"/>
              <a:t>учитывает национальные определения «алфавитного порядка». Для </a:t>
            </a:r>
            <a:r>
              <a:rPr lang="ru-RU" sz="1600" dirty="0" smtClean="0"/>
              <a:t>сравнения </a:t>
            </a:r>
            <a:r>
              <a:rPr lang="ru-RU" sz="1600" dirty="0"/>
              <a:t>без учета регистра необходимо сначала преобразовать строки в нижний </a:t>
            </a:r>
            <a:r>
              <a:rPr lang="ru-RU" sz="1600" dirty="0" smtClean="0"/>
              <a:t>или верхний </a:t>
            </a:r>
            <a:r>
              <a:rPr lang="ru-RU" sz="1600" dirty="0"/>
              <a:t>регистр с помощью метода </a:t>
            </a:r>
            <a:r>
              <a:rPr lang="ru-RU" sz="1600" dirty="0" err="1"/>
              <a:t>String.toLowerCase</a:t>
            </a:r>
            <a:r>
              <a:rPr lang="ru-RU" sz="1600" dirty="0"/>
              <a:t>() или </a:t>
            </a:r>
            <a:r>
              <a:rPr lang="ru-RU" sz="1600" dirty="0" err="1"/>
              <a:t>String.toUpperCase</a:t>
            </a:r>
            <a:r>
              <a:rPr lang="ru-RU" sz="1600" dirty="0"/>
              <a:t>().</a:t>
            </a:r>
          </a:p>
          <a:p>
            <a:pPr marL="0" indent="0">
              <a:buNone/>
            </a:pPr>
            <a:r>
              <a:rPr lang="ru-RU" sz="1600" dirty="0"/>
              <a:t>Операторы &lt;= (меньше или равно) и &gt;= (больше или равно) определяют «</a:t>
            </a:r>
            <a:r>
              <a:rPr lang="ru-RU" sz="1600" dirty="0" smtClean="0"/>
              <a:t>равенство</a:t>
            </a:r>
            <a:r>
              <a:rPr lang="ru-RU" sz="1600" dirty="0"/>
              <a:t>» двух значений не при помощи операторов равенства </a:t>
            </a:r>
            <a:r>
              <a:rPr lang="ru-RU" sz="1600" dirty="0" smtClean="0"/>
              <a:t>или идентичности</a:t>
            </a:r>
            <a:r>
              <a:rPr lang="ru-RU" sz="1600" dirty="0"/>
              <a:t>. </a:t>
            </a:r>
            <a:r>
              <a:rPr lang="ru-RU" sz="1600" dirty="0" smtClean="0"/>
              <a:t>Оператор </a:t>
            </a:r>
            <a:r>
              <a:rPr lang="ru-RU" sz="1600" dirty="0"/>
              <a:t>«меньше или равно» определяется просто как «не </a:t>
            </a:r>
            <a:r>
              <a:rPr lang="ru-RU" sz="1600" dirty="0" smtClean="0"/>
              <a:t>больше</a:t>
            </a:r>
            <a:r>
              <a:rPr lang="ru-RU" sz="1600" dirty="0"/>
              <a:t>», а </a:t>
            </a:r>
            <a:r>
              <a:rPr lang="ru-RU" sz="1600" dirty="0" smtClean="0"/>
              <a:t>оператор «больше </a:t>
            </a:r>
            <a:r>
              <a:rPr lang="ru-RU" sz="1600" dirty="0"/>
              <a:t>или равно» – как «не меньше». </a:t>
            </a:r>
            <a:r>
              <a:rPr lang="ru-RU" sz="1600" dirty="0" smtClean="0"/>
              <a:t>Единственное исключение </a:t>
            </a:r>
            <a:r>
              <a:rPr lang="ru-RU" sz="1600" dirty="0"/>
              <a:t>имеет </a:t>
            </a:r>
            <a:r>
              <a:rPr lang="ru-RU" sz="1600" dirty="0" smtClean="0"/>
              <a:t>место, когда </a:t>
            </a:r>
            <a:r>
              <a:rPr lang="ru-RU" sz="1600" dirty="0"/>
              <a:t>один из операндов представляет собой значение </a:t>
            </a:r>
            <a:r>
              <a:rPr lang="ru-RU" sz="1600" dirty="0" err="1"/>
              <a:t>NaN</a:t>
            </a:r>
            <a:r>
              <a:rPr lang="ru-RU" sz="1600" dirty="0"/>
              <a:t> (или </a:t>
            </a:r>
            <a:r>
              <a:rPr lang="ru-RU" sz="1600" dirty="0" smtClean="0"/>
              <a:t>преобразуется в </a:t>
            </a:r>
            <a:r>
              <a:rPr lang="ru-RU" sz="1600" dirty="0"/>
              <a:t>него); в этом случае все четыре оператора сравнения возвращают </a:t>
            </a:r>
            <a:r>
              <a:rPr lang="ru-RU" sz="1600" dirty="0" err="1"/>
              <a:t>false</a:t>
            </a:r>
            <a:r>
              <a:rPr lang="ru-RU" sz="16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98361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Оператор </a:t>
            </a:r>
            <a:r>
              <a:rPr lang="en-US" sz="1600" b="1" dirty="0"/>
              <a:t>in</a:t>
            </a:r>
          </a:p>
          <a:p>
            <a:pPr marL="0" indent="0">
              <a:buNone/>
            </a:pPr>
            <a:r>
              <a:rPr lang="ru-RU" sz="1600" dirty="0"/>
              <a:t>Оператор </a:t>
            </a:r>
            <a:r>
              <a:rPr lang="en-US" sz="1600" dirty="0"/>
              <a:t>in </a:t>
            </a:r>
            <a:r>
              <a:rPr lang="ru-RU" sz="1600" dirty="0"/>
              <a:t>требует, чтобы левый операнд был строкой или мог быть </a:t>
            </a:r>
            <a:r>
              <a:rPr lang="ru-RU" sz="1600" dirty="0" smtClean="0"/>
              <a:t>преобразован </a:t>
            </a:r>
            <a:r>
              <a:rPr lang="ru-RU" sz="1600" dirty="0"/>
              <a:t>в строку. Правым операндом должен быть объект (или массив). </a:t>
            </a:r>
            <a:r>
              <a:rPr lang="ru-RU" sz="1600" dirty="0" smtClean="0"/>
              <a:t>Результатом оператора </a:t>
            </a:r>
            <a:r>
              <a:rPr lang="ru-RU" sz="1600" dirty="0"/>
              <a:t>будет </a:t>
            </a:r>
            <a:r>
              <a:rPr lang="en-US" sz="1600" dirty="0"/>
              <a:t>true, </a:t>
            </a:r>
            <a:r>
              <a:rPr lang="ru-RU" sz="1600" dirty="0"/>
              <a:t>если левое значение представляет собой имя свойства </a:t>
            </a:r>
            <a:r>
              <a:rPr lang="ru-RU" sz="1600" dirty="0" smtClean="0"/>
              <a:t>объекта</a:t>
            </a:r>
            <a:r>
              <a:rPr lang="ru-RU" sz="1600" dirty="0"/>
              <a:t>, указанного справа. Например: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point = { x:1, y:1 };    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Определяем объект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has_x_coord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"x" in point;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Равно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has_y_coord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"y" in point;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Равно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has_z_coord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"z" in point;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Равно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false;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это не трехмерная точка</a:t>
            </a:r>
          </a:p>
          <a:p>
            <a:pPr marL="0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in point;   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Унаследованное свойство; равно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true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2656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Оператор </a:t>
            </a:r>
            <a:r>
              <a:rPr lang="ru-RU" sz="1600" b="1" dirty="0" err="1"/>
              <a:t>instanceof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Оператор </a:t>
            </a:r>
            <a:r>
              <a:rPr lang="ru-RU" sz="1600" dirty="0" err="1"/>
              <a:t>instanceof</a:t>
            </a:r>
            <a:r>
              <a:rPr lang="ru-RU" sz="1600" dirty="0"/>
              <a:t> требует, чтобы левым операндом был объект, а правым </a:t>
            </a:r>
            <a:r>
              <a:rPr lang="ru-RU" sz="1600" dirty="0" smtClean="0"/>
              <a:t>– имя </a:t>
            </a:r>
            <a:r>
              <a:rPr lang="ru-RU" sz="1600" dirty="0"/>
              <a:t>класса объектов. Результатом оператора будет </a:t>
            </a:r>
            <a:r>
              <a:rPr lang="ru-RU" sz="1600" dirty="0" err="1"/>
              <a:t>true</a:t>
            </a:r>
            <a:r>
              <a:rPr lang="ru-RU" sz="1600" dirty="0"/>
              <a:t>, если объект, </a:t>
            </a:r>
            <a:r>
              <a:rPr lang="ru-RU" sz="1600" dirty="0" smtClean="0"/>
              <a:t>указанный слева</a:t>
            </a:r>
            <a:r>
              <a:rPr lang="ru-RU" sz="1600" dirty="0"/>
              <a:t>, представляет собой экземпляр класса, указанного справа; в </a:t>
            </a:r>
            <a:r>
              <a:rPr lang="ru-RU" sz="1600" dirty="0" smtClean="0"/>
              <a:t>противном случае </a:t>
            </a:r>
            <a:r>
              <a:rPr lang="ru-RU" sz="1600" dirty="0"/>
              <a:t>результатом будет </a:t>
            </a:r>
            <a:r>
              <a:rPr lang="ru-RU" sz="1600" dirty="0" err="1"/>
              <a:t>false</a:t>
            </a:r>
            <a:r>
              <a:rPr lang="ru-RU" sz="1600" dirty="0"/>
              <a:t>. </a:t>
            </a:r>
            <a:r>
              <a:rPr lang="ru-RU" sz="1600" dirty="0" smtClean="0"/>
              <a:t>Позднее </a:t>
            </a:r>
            <a:r>
              <a:rPr lang="ru-RU" sz="1600" dirty="0"/>
              <a:t>мы увидим, что в </a:t>
            </a:r>
            <a:r>
              <a:rPr lang="ru-RU" sz="1600" dirty="0" err="1"/>
              <a:t>JavaScript</a:t>
            </a:r>
            <a:r>
              <a:rPr lang="ru-RU" sz="1600" dirty="0"/>
              <a:t> </a:t>
            </a:r>
            <a:r>
              <a:rPr lang="ru-RU" sz="1600" dirty="0" smtClean="0"/>
              <a:t>классы объектов </a:t>
            </a:r>
            <a:r>
              <a:rPr lang="ru-RU" sz="1600" dirty="0"/>
              <a:t>определяются инициализировавшей их </a:t>
            </a:r>
            <a:r>
              <a:rPr lang="ru-RU" sz="1600" dirty="0" smtClean="0"/>
              <a:t>функцией-конструктором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Следовательно, правый операнд </a:t>
            </a:r>
            <a:r>
              <a:rPr lang="ru-RU" sz="1600" dirty="0" err="1"/>
              <a:t>instanceof</a:t>
            </a:r>
            <a:r>
              <a:rPr lang="ru-RU" sz="1600" dirty="0"/>
              <a:t> должен быть именем </a:t>
            </a:r>
            <a:r>
              <a:rPr lang="ru-RU" sz="1600" dirty="0" smtClean="0"/>
              <a:t>функции-конструктора</a:t>
            </a:r>
            <a:r>
              <a:rPr lang="ru-RU" sz="1600" dirty="0"/>
              <a:t>. Обратите внимание: все объекты представляют собой </a:t>
            </a:r>
            <a:r>
              <a:rPr lang="ru-RU" sz="1600" dirty="0" smtClean="0"/>
              <a:t>экземпляры класса </a:t>
            </a:r>
            <a:r>
              <a:rPr lang="ru-RU" sz="1600" dirty="0" err="1"/>
              <a:t>Object</a:t>
            </a:r>
            <a:r>
              <a:rPr lang="ru-RU" sz="1600" dirty="0"/>
              <a:t>. Например:</a:t>
            </a: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d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();  // Создаем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новый объект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с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помощью конструктора </a:t>
            </a:r>
            <a:r>
              <a:rPr lang="ru-RU" sz="1400" dirty="0" err="1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d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  // Равно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объект d был создан с помощью 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                 // функции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d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// Равно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все объекты </a:t>
            </a:r>
            <a:r>
              <a:rPr lang="ru-RU" sz="1400" dirty="0" err="1" smtClean="0">
                <a:latin typeface="Courier New" pitchFamily="49" charset="0"/>
                <a:cs typeface="Courier New" pitchFamily="49" charset="0"/>
              </a:rPr>
              <a:t>представл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собой экземпляры 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                     // класса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Object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d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// Равно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d не является объектом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Number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a = [1, 2, 3];   // Создаем массив с помощью литерала массива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 // Равно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a – это массив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// Равно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все массивы представляют собой объекты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// Равно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массивы не </a:t>
            </a:r>
            <a:r>
              <a:rPr lang="ru-RU" sz="1400" dirty="0" err="1" smtClean="0">
                <a:latin typeface="Courier New" pitchFamily="49" charset="0"/>
                <a:cs typeface="Courier New" pitchFamily="49" charset="0"/>
              </a:rPr>
              <a:t>явл.регулярными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выражениями</a:t>
            </a: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Если левый операнд </a:t>
            </a:r>
            <a:r>
              <a:rPr lang="ru-RU" sz="1600" dirty="0" err="1">
                <a:latin typeface="+mj-lt"/>
                <a:cs typeface="Courier New" pitchFamily="49" charset="0"/>
              </a:rPr>
              <a:t>instanceof</a:t>
            </a:r>
            <a:r>
              <a:rPr lang="ru-RU" sz="1600" dirty="0">
                <a:latin typeface="+mj-lt"/>
                <a:cs typeface="Courier New" pitchFamily="49" charset="0"/>
              </a:rPr>
              <a:t> не является объектом или если правый операнд </a:t>
            </a:r>
            <a:r>
              <a:rPr lang="ru-RU" sz="1600" dirty="0" smtClean="0">
                <a:latin typeface="+mj-lt"/>
                <a:cs typeface="Courier New" pitchFamily="49" charset="0"/>
              </a:rPr>
              <a:t>– это </a:t>
            </a:r>
            <a:r>
              <a:rPr lang="ru-RU" sz="1600" dirty="0">
                <a:latin typeface="+mj-lt"/>
                <a:cs typeface="Courier New" pitchFamily="49" charset="0"/>
              </a:rPr>
              <a:t>объект, не имеющий </a:t>
            </a:r>
            <a:r>
              <a:rPr lang="ru-RU" sz="1600" dirty="0" smtClean="0">
                <a:latin typeface="+mj-lt"/>
                <a:cs typeface="Courier New" pitchFamily="49" charset="0"/>
              </a:rPr>
              <a:t>функции-конструктора</a:t>
            </a:r>
            <a:r>
              <a:rPr lang="ru-RU" sz="1600" dirty="0">
                <a:latin typeface="+mj-lt"/>
                <a:cs typeface="Courier New" pitchFamily="49" charset="0"/>
              </a:rPr>
              <a:t>, </a:t>
            </a:r>
            <a:r>
              <a:rPr lang="ru-RU" sz="1600" dirty="0" err="1">
                <a:latin typeface="+mj-lt"/>
                <a:cs typeface="Courier New" pitchFamily="49" charset="0"/>
              </a:rPr>
              <a:t>instanceof</a:t>
            </a:r>
            <a:r>
              <a:rPr lang="ru-RU" sz="1600" dirty="0">
                <a:latin typeface="+mj-lt"/>
                <a:cs typeface="Courier New" pitchFamily="49" charset="0"/>
              </a:rPr>
              <a:t> возвращает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false</a:t>
            </a:r>
            <a:r>
              <a:rPr lang="ru-RU" sz="1600" dirty="0" smtClean="0">
                <a:latin typeface="+mj-lt"/>
                <a:cs typeface="Courier New" pitchFamily="49" charset="0"/>
              </a:rPr>
              <a:t>. Но </a:t>
            </a:r>
            <a:r>
              <a:rPr lang="ru-RU" sz="1600" dirty="0">
                <a:latin typeface="+mj-lt"/>
                <a:cs typeface="Courier New" pitchFamily="49" charset="0"/>
              </a:rPr>
              <a:t>если </a:t>
            </a:r>
            <a:r>
              <a:rPr lang="ru-RU" sz="1600" dirty="0" smtClean="0">
                <a:latin typeface="+mj-lt"/>
                <a:cs typeface="Courier New" pitchFamily="49" charset="0"/>
              </a:rPr>
              <a:t>прав. </a:t>
            </a:r>
            <a:r>
              <a:rPr lang="ru-RU" sz="1600" dirty="0">
                <a:latin typeface="+mj-lt"/>
                <a:cs typeface="Courier New" pitchFamily="49" charset="0"/>
              </a:rPr>
              <a:t>операнд вообще не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явл</a:t>
            </a:r>
            <a:r>
              <a:rPr lang="ru-RU" sz="1600" dirty="0" smtClean="0">
                <a:latin typeface="+mj-lt"/>
                <a:cs typeface="Courier New" pitchFamily="49" charset="0"/>
              </a:rPr>
              <a:t>. </a:t>
            </a:r>
            <a:r>
              <a:rPr lang="ru-RU" sz="1600" dirty="0">
                <a:latin typeface="+mj-lt"/>
                <a:cs typeface="Courier New" pitchFamily="49" charset="0"/>
              </a:rPr>
              <a:t>объектом,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возвращ.ошибка</a:t>
            </a:r>
            <a:r>
              <a:rPr lang="ru-RU" sz="1600" dirty="0" smtClean="0">
                <a:latin typeface="+mj-lt"/>
                <a:cs typeface="Courier New" pitchFamily="49" charset="0"/>
              </a:rPr>
              <a:t> времени выполнен.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5401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Строковые операторы</a:t>
            </a:r>
          </a:p>
          <a:p>
            <a:pPr marL="0" indent="0">
              <a:buNone/>
            </a:pPr>
            <a:r>
              <a:rPr lang="ru-RU" sz="1600" dirty="0"/>
              <a:t>Как уже говорилось в предыдущих разделах, существует несколько </a:t>
            </a:r>
            <a:r>
              <a:rPr lang="ru-RU" sz="1600" dirty="0" smtClean="0"/>
              <a:t>операторов, ведущих </a:t>
            </a:r>
            <a:r>
              <a:rPr lang="ru-RU" sz="1600" dirty="0"/>
              <a:t>себя особым образом, когда в качестве операндов выступают </a:t>
            </a:r>
            <a:r>
              <a:rPr lang="ru-RU" sz="1600" dirty="0" smtClean="0"/>
              <a:t>строки.</a:t>
            </a:r>
          </a:p>
          <a:p>
            <a:pPr marL="0" indent="0">
              <a:buNone/>
            </a:pPr>
            <a:r>
              <a:rPr lang="ru-RU" sz="1600" dirty="0" smtClean="0"/>
              <a:t>Оператор + выполняет конкатенацию двух строковых операндов. Другими словами</a:t>
            </a:r>
            <a:r>
              <a:rPr lang="ru-RU" sz="1600" dirty="0"/>
              <a:t>, создает новую строку, состоящую из первой строки, за которой </a:t>
            </a:r>
            <a:r>
              <a:rPr lang="ru-RU" sz="1600" dirty="0" smtClean="0"/>
              <a:t>следует вторая </a:t>
            </a:r>
            <a:r>
              <a:rPr lang="ru-RU" sz="1600" dirty="0"/>
              <a:t>строка. Так, следующее выражение равно строке "</a:t>
            </a:r>
            <a:r>
              <a:rPr lang="ru-RU" sz="1600" dirty="0" err="1"/>
              <a:t>hello</a:t>
            </a:r>
            <a:r>
              <a:rPr lang="ru-RU" sz="1600" dirty="0"/>
              <a:t> </a:t>
            </a:r>
            <a:r>
              <a:rPr lang="ru-RU" sz="1600" dirty="0" err="1"/>
              <a:t>there</a:t>
            </a:r>
            <a:r>
              <a:rPr lang="ru-RU" sz="1600" dirty="0"/>
              <a:t>":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+ " " +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there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/>
              <a:t>Следующие инструкции дают в результате строку "22":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 = "2"; b = "2";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c = a + b;</a:t>
            </a:r>
          </a:p>
          <a:p>
            <a:pPr marL="0" indent="0">
              <a:buNone/>
            </a:pPr>
            <a:r>
              <a:rPr lang="ru-RU" sz="1600" dirty="0"/>
              <a:t>Операторы &lt;, &lt;=, &gt; и &gt;= сравнивают две строки и определяют, в каком </a:t>
            </a:r>
            <a:r>
              <a:rPr lang="ru-RU" sz="1600" dirty="0" smtClean="0"/>
              <a:t>порядке они </a:t>
            </a:r>
            <a:r>
              <a:rPr lang="ru-RU" sz="1600" dirty="0"/>
              <a:t>следуют друг за другом. Сравнение основано на алфавитном порядке. </a:t>
            </a:r>
            <a:r>
              <a:rPr lang="ru-RU" sz="1600" dirty="0" smtClean="0"/>
              <a:t>Как было </a:t>
            </a:r>
            <a:r>
              <a:rPr lang="ru-RU" sz="1600" dirty="0"/>
              <a:t>отмечено </a:t>
            </a:r>
            <a:r>
              <a:rPr lang="ru-RU" sz="1600" dirty="0" smtClean="0"/>
              <a:t>ранее, </a:t>
            </a:r>
            <a:r>
              <a:rPr lang="ru-RU" sz="1600" dirty="0"/>
              <a:t>этот алфавитный порядок базируется на </a:t>
            </a:r>
            <a:r>
              <a:rPr lang="ru-RU" sz="1600" dirty="0" smtClean="0"/>
              <a:t>используемой </a:t>
            </a:r>
            <a:r>
              <a:rPr lang="ru-RU" sz="1600" dirty="0"/>
              <a:t>в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 </a:t>
            </a:r>
            <a:r>
              <a:rPr lang="ru-RU" sz="1600" dirty="0"/>
              <a:t>кодировке </a:t>
            </a:r>
            <a:r>
              <a:rPr lang="ru-RU" sz="1600" dirty="0" err="1"/>
              <a:t>Unicode</a:t>
            </a:r>
            <a:r>
              <a:rPr lang="ru-RU" sz="1600" dirty="0"/>
              <a:t>. В этой кодировке все прописные </a:t>
            </a:r>
            <a:r>
              <a:rPr lang="ru-RU" sz="1600" dirty="0" smtClean="0"/>
              <a:t>буквы латинского </a:t>
            </a:r>
            <a:r>
              <a:rPr lang="ru-RU" sz="1600" dirty="0"/>
              <a:t>алфавита идут раньше, чем все строчные буквы (прописные «</a:t>
            </a:r>
            <a:r>
              <a:rPr lang="ru-RU" sz="1600" dirty="0" smtClean="0"/>
              <a:t>меньше</a:t>
            </a:r>
            <a:r>
              <a:rPr lang="ru-RU" sz="1600" dirty="0"/>
              <a:t>» строчных), что может приводить к неожиданным результатам.</a:t>
            </a:r>
          </a:p>
          <a:p>
            <a:pPr marL="0" indent="0">
              <a:buNone/>
            </a:pPr>
            <a:r>
              <a:rPr lang="ru-RU" sz="1600" dirty="0"/>
              <a:t>Операторы равенства == и неравенства != применяются не только к строкам, </a:t>
            </a:r>
            <a:r>
              <a:rPr lang="ru-RU" sz="1600" dirty="0" smtClean="0"/>
              <a:t>но, как </a:t>
            </a:r>
            <a:r>
              <a:rPr lang="ru-RU" sz="1600" dirty="0"/>
              <a:t>мы видели, ко всем типам данных, и при работе со строками ничем </a:t>
            </a:r>
            <a:r>
              <a:rPr lang="ru-RU" sz="1600" dirty="0" smtClean="0"/>
              <a:t>особенным </a:t>
            </a:r>
            <a:r>
              <a:rPr lang="ru-RU" sz="1600" dirty="0"/>
              <a:t>не выделяются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1490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Оператор + особенный, поскольку дает приоритет строковым операндам перед числовыми. Как уже отмечалось, если один из операндов оператора + </a:t>
            </a:r>
            <a:r>
              <a:rPr lang="ru-RU" sz="1600" dirty="0" smtClean="0"/>
              <a:t>представляет </a:t>
            </a:r>
            <a:r>
              <a:rPr lang="ru-RU" sz="1600" dirty="0"/>
              <a:t>собой строку (или объект), то другой операнд преобразуется в строку (или оба операнда преобразуются в строки) и операнды конкатенируются, а не </a:t>
            </a:r>
            <a:r>
              <a:rPr lang="ru-RU" sz="1600" dirty="0" smtClean="0"/>
              <a:t>складываются</a:t>
            </a:r>
            <a:r>
              <a:rPr lang="ru-RU" sz="1600" dirty="0"/>
              <a:t>. С другой стороны, операторы сравнения выполняют строковое сравнение, только если оба операнда представляют собой строки. Если только один операнд – строка, то интерпретатор </a:t>
            </a:r>
            <a:r>
              <a:rPr lang="ru-RU" sz="1600" dirty="0" err="1"/>
              <a:t>JavaScript</a:t>
            </a:r>
            <a:r>
              <a:rPr lang="ru-RU" sz="1600" dirty="0"/>
              <a:t> пытается преобразовать ее в число. Далее следует иллюстрация этих правил: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1 + 2      // Сложение. Результат равен 3.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"1" + "2"  // Конкатенация. Результат равен "12".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"1" + 2    // Конкатенация; 2 преобразуется в "2". Результат равен "12".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11 &lt; 3     // Численное сравнение. Результат равен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"11" &lt; "3" // Строковое сравнение. Результат равен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"11" &lt; 3   // Численное сравнение; "11" преобразуется в 11. Результат равен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one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" &lt; 3  // Численное сравнение; 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one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" преобразуется в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NaN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. Результат равен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И наконец, важно заметить, что когда оператор + применяется к строкам и </a:t>
            </a:r>
            <a:r>
              <a:rPr lang="ru-RU" sz="1600" dirty="0" smtClean="0">
                <a:latin typeface="+mj-lt"/>
                <a:cs typeface="Courier New" pitchFamily="49" charset="0"/>
              </a:rPr>
              <a:t>числам</a:t>
            </a:r>
            <a:r>
              <a:rPr lang="ru-RU" sz="1600" dirty="0">
                <a:latin typeface="+mj-lt"/>
                <a:cs typeface="Courier New" pitchFamily="49" charset="0"/>
              </a:rPr>
              <a:t>, он может быть </a:t>
            </a:r>
            <a:r>
              <a:rPr lang="ru-RU" sz="1600" dirty="0" err="1">
                <a:latin typeface="+mj-lt"/>
                <a:cs typeface="Courier New" pitchFamily="49" charset="0"/>
              </a:rPr>
              <a:t>неассоциативным</a:t>
            </a:r>
            <a:r>
              <a:rPr lang="ru-RU" sz="1600" dirty="0">
                <a:latin typeface="+mj-lt"/>
                <a:cs typeface="Courier New" pitchFamily="49" charset="0"/>
              </a:rPr>
              <a:t>. Другими словами, результат может </a:t>
            </a:r>
            <a:r>
              <a:rPr lang="ru-RU" sz="1600" dirty="0" smtClean="0">
                <a:latin typeface="+mj-lt"/>
                <a:cs typeface="Courier New" pitchFamily="49" charset="0"/>
              </a:rPr>
              <a:t>зависеть </a:t>
            </a:r>
            <a:r>
              <a:rPr lang="ru-RU" sz="1600" dirty="0">
                <a:latin typeface="+mj-lt"/>
                <a:cs typeface="Courier New" pitchFamily="49" charset="0"/>
              </a:rPr>
              <a:t>от порядка, в котором выполняются операции. Это можно видеть на </a:t>
            </a:r>
            <a:r>
              <a:rPr lang="ru-RU" sz="1600" dirty="0" smtClean="0">
                <a:latin typeface="+mj-lt"/>
                <a:cs typeface="Courier New" pitchFamily="49" charset="0"/>
              </a:rPr>
              <a:t>следующих </a:t>
            </a:r>
            <a:r>
              <a:rPr lang="ru-RU" sz="1600" dirty="0">
                <a:latin typeface="+mj-lt"/>
                <a:cs typeface="Courier New" pitchFamily="49" charset="0"/>
              </a:rPr>
              <a:t>примерах: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s = 1 + 2 + " слепых мышей";   // Равно "3 слепых мышей"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t = "слепых мышей: " + 1 + 2;  // Равно " слепых мышей: 12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29746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Причина этой удивительной разницы в поведении заключается в том, что </a:t>
            </a:r>
            <a:r>
              <a:rPr lang="ru-RU" sz="1600" dirty="0" smtClean="0">
                <a:cs typeface="Courier New" pitchFamily="49" charset="0"/>
              </a:rPr>
              <a:t>оператор </a:t>
            </a:r>
            <a:r>
              <a:rPr lang="ru-RU" sz="1600" dirty="0">
                <a:cs typeface="Courier New" pitchFamily="49" charset="0"/>
              </a:rPr>
              <a:t>+ работает слева направо, если только скобки не меняют этот порядок. </a:t>
            </a:r>
            <a:r>
              <a:rPr lang="ru-RU" sz="1600" dirty="0" smtClean="0">
                <a:cs typeface="Courier New" pitchFamily="49" charset="0"/>
              </a:rPr>
              <a:t>Следовательно</a:t>
            </a:r>
            <a:r>
              <a:rPr lang="ru-RU" sz="1600" dirty="0">
                <a:cs typeface="Courier New" pitchFamily="49" charset="0"/>
              </a:rPr>
              <a:t>, последние два примера эквивалентны следующему: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s = (1 + 2) + "слепых мышей";   // Результат первой операции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число; второй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строка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t = ("слепых мышей: " + 1) + 2; // Результаты обеих операций   строки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4909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Логические операторы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Логические операторы обычно используются для выполнения операций </a:t>
            </a:r>
            <a:r>
              <a:rPr lang="ru-RU" sz="1600" dirty="0" smtClean="0">
                <a:cs typeface="Courier New" pitchFamily="49" charset="0"/>
              </a:rPr>
              <a:t>булевой алгебры</a:t>
            </a:r>
            <a:r>
              <a:rPr lang="ru-RU" sz="1600" dirty="0">
                <a:cs typeface="Courier New" pitchFamily="49" charset="0"/>
              </a:rPr>
              <a:t>. Они часто применяются в сочетании с операторами сравнения для </a:t>
            </a:r>
            <a:r>
              <a:rPr lang="ru-RU" sz="1600" dirty="0" smtClean="0">
                <a:cs typeface="Courier New" pitchFamily="49" charset="0"/>
              </a:rPr>
              <a:t>осуществления </a:t>
            </a:r>
            <a:r>
              <a:rPr lang="ru-RU" sz="1600" dirty="0">
                <a:cs typeface="Courier New" pitchFamily="49" charset="0"/>
              </a:rPr>
              <a:t>сложных сравнений с участием нескольких переменных в </a:t>
            </a:r>
            <a:r>
              <a:rPr lang="ru-RU" sz="1600" dirty="0" smtClean="0">
                <a:cs typeface="Courier New" pitchFamily="49" charset="0"/>
              </a:rPr>
              <a:t>инструкциях </a:t>
            </a:r>
            <a:r>
              <a:rPr lang="ru-RU" sz="1600" dirty="0" err="1">
                <a:cs typeface="Courier New" pitchFamily="49" charset="0"/>
              </a:rPr>
              <a:t>if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while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>
                <a:cs typeface="Courier New" pitchFamily="49" charset="0"/>
              </a:rPr>
              <a:t>for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Логическое </a:t>
            </a:r>
            <a:r>
              <a:rPr lang="ru-RU" sz="1600" b="1" dirty="0">
                <a:cs typeface="Courier New" pitchFamily="49" charset="0"/>
              </a:rPr>
              <a:t>И (&amp;&amp;)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При использовании с логическими операндами оператор &amp;&amp; выполняет </a:t>
            </a:r>
            <a:r>
              <a:rPr lang="ru-RU" sz="1600" dirty="0" smtClean="0">
                <a:cs typeface="Courier New" pitchFamily="49" charset="0"/>
              </a:rPr>
              <a:t>операцию логического </a:t>
            </a:r>
            <a:r>
              <a:rPr lang="ru-RU" sz="1600" dirty="0">
                <a:cs typeface="Courier New" pitchFamily="49" charset="0"/>
              </a:rPr>
              <a:t>И над двумя значениями: он возвращает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 тогда и только </a:t>
            </a:r>
            <a:r>
              <a:rPr lang="ru-RU" sz="1600" dirty="0" smtClean="0">
                <a:cs typeface="Courier New" pitchFamily="49" charset="0"/>
              </a:rPr>
              <a:t>тогда, когда </a:t>
            </a:r>
            <a:r>
              <a:rPr lang="ru-RU" sz="1600" dirty="0">
                <a:cs typeface="Courier New" pitchFamily="49" charset="0"/>
              </a:rPr>
              <a:t>первый и второй операнды равны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. Если один или оба операнда </a:t>
            </a:r>
            <a:r>
              <a:rPr lang="ru-RU" sz="1600" dirty="0" smtClean="0">
                <a:cs typeface="Courier New" pitchFamily="49" charset="0"/>
              </a:rPr>
              <a:t>равны </a:t>
            </a:r>
            <a:r>
              <a:rPr lang="ru-RU" sz="1600" dirty="0" err="1" smtClean="0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, оператор возвращает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Реальное поведение этого оператора несколько сложнее. Он начинает работу с </a:t>
            </a:r>
            <a:r>
              <a:rPr lang="ru-RU" sz="1600" dirty="0" smtClean="0">
                <a:cs typeface="Courier New" pitchFamily="49" charset="0"/>
              </a:rPr>
              <a:t>вычисления </a:t>
            </a:r>
            <a:r>
              <a:rPr lang="ru-RU" sz="1600" dirty="0">
                <a:cs typeface="Courier New" pitchFamily="49" charset="0"/>
              </a:rPr>
              <a:t>левого операнда. Если получившееся значение может </a:t>
            </a:r>
            <a:r>
              <a:rPr lang="ru-RU" sz="1600" dirty="0" smtClean="0">
                <a:cs typeface="Courier New" pitchFamily="49" charset="0"/>
              </a:rPr>
              <a:t>быть преобразовано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 (если левый операнд равен </a:t>
            </a:r>
            <a:r>
              <a:rPr lang="ru-RU" sz="1600" dirty="0" err="1">
                <a:cs typeface="Courier New" pitchFamily="49" charset="0"/>
              </a:rPr>
              <a:t>null</a:t>
            </a:r>
            <a:r>
              <a:rPr lang="ru-RU" sz="1600" dirty="0">
                <a:cs typeface="Courier New" pitchFamily="49" charset="0"/>
              </a:rPr>
              <a:t>, 0, "" или </a:t>
            </a:r>
            <a:r>
              <a:rPr lang="ru-RU" sz="1600" dirty="0" err="1">
                <a:cs typeface="Courier New" pitchFamily="49" charset="0"/>
              </a:rPr>
              <a:t>undefined</a:t>
            </a:r>
            <a:r>
              <a:rPr lang="ru-RU" sz="1600" dirty="0" smtClean="0">
                <a:cs typeface="Courier New" pitchFamily="49" charset="0"/>
              </a:rPr>
              <a:t>), оператор возвращает </a:t>
            </a:r>
            <a:r>
              <a:rPr lang="ru-RU" sz="1600" dirty="0">
                <a:cs typeface="Courier New" pitchFamily="49" charset="0"/>
              </a:rPr>
              <a:t>значение левого выражения. В противном случае оператор вычисляет </a:t>
            </a:r>
            <a:r>
              <a:rPr lang="ru-RU" sz="1600" dirty="0" smtClean="0">
                <a:cs typeface="Courier New" pitchFamily="49" charset="0"/>
              </a:rPr>
              <a:t>правый </a:t>
            </a:r>
            <a:r>
              <a:rPr lang="ru-RU" sz="1600" dirty="0">
                <a:cs typeface="Courier New" pitchFamily="49" charset="0"/>
              </a:rPr>
              <a:t>операнд и возвращает значение этого выражения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Следует отметить, что в зависимости от значения левого выражения этот </a:t>
            </a:r>
            <a:r>
              <a:rPr lang="ru-RU" sz="1600" dirty="0" smtClean="0">
                <a:cs typeface="Courier New" pitchFamily="49" charset="0"/>
              </a:rPr>
              <a:t>оператор </a:t>
            </a:r>
            <a:r>
              <a:rPr lang="ru-RU" sz="1600" dirty="0">
                <a:cs typeface="Courier New" pitchFamily="49" charset="0"/>
              </a:rPr>
              <a:t>либо вычисляет, либо не вычисляет правое выражение. Иногда </a:t>
            </a:r>
            <a:r>
              <a:rPr lang="ru-RU" sz="1600" dirty="0" smtClean="0">
                <a:cs typeface="Courier New" pitchFamily="49" charset="0"/>
              </a:rPr>
              <a:t>встречается код</a:t>
            </a:r>
            <a:r>
              <a:rPr lang="ru-RU" sz="1600" dirty="0">
                <a:cs typeface="Courier New" pitchFamily="49" charset="0"/>
              </a:rPr>
              <a:t>, намеренно использующий эту особенность оператора &amp;&amp;. Так, </a:t>
            </a:r>
            <a:r>
              <a:rPr lang="ru-RU" sz="1600" dirty="0" smtClean="0">
                <a:cs typeface="Courier New" pitchFamily="49" charset="0"/>
              </a:rPr>
              <a:t>следующие две </a:t>
            </a:r>
            <a:r>
              <a:rPr lang="ru-RU" sz="1600" dirty="0">
                <a:cs typeface="Courier New" pitchFamily="49" charset="0"/>
              </a:rPr>
              <a:t>строки </a:t>
            </a:r>
            <a:r>
              <a:rPr lang="ru-RU" sz="1600" dirty="0" err="1">
                <a:cs typeface="Courier New" pitchFamily="49" charset="0"/>
              </a:rPr>
              <a:t>JavaScripttкода</a:t>
            </a:r>
            <a:r>
              <a:rPr lang="ru-RU" sz="1600" dirty="0">
                <a:cs typeface="Courier New" pitchFamily="49" charset="0"/>
              </a:rPr>
              <a:t> дают эквивалентные результаты:</a:t>
            </a:r>
          </a:p>
          <a:p>
            <a:pPr marL="0" indent="0">
              <a:buNone/>
            </a:pPr>
            <a:endParaRPr lang="ru-RU" sz="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(a == b)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stop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(a == b) &amp;&amp;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stop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5856" y="5643245"/>
            <a:ext cx="5616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  <a:cs typeface="Courier New" pitchFamily="49" charset="0"/>
              </a:rPr>
              <a:t>Некоторые программисты (особенно работавшие с </a:t>
            </a:r>
            <a:r>
              <a:rPr lang="ru-RU" sz="1400" dirty="0" err="1">
                <a:latin typeface="+mj-lt"/>
                <a:cs typeface="Courier New" pitchFamily="49" charset="0"/>
              </a:rPr>
              <a:t>Perl</a:t>
            </a:r>
            <a:r>
              <a:rPr lang="ru-RU" sz="1400" dirty="0">
                <a:latin typeface="+mj-lt"/>
                <a:cs typeface="Courier New" pitchFamily="49" charset="0"/>
              </a:rPr>
              <a:t>) считают такой </a:t>
            </a:r>
            <a:r>
              <a:rPr lang="ru-RU" sz="1400" dirty="0" smtClean="0">
                <a:latin typeface="+mj-lt"/>
                <a:cs typeface="Courier New" pitchFamily="49" charset="0"/>
              </a:rPr>
              <a:t>стиль программирования </a:t>
            </a:r>
            <a:r>
              <a:rPr lang="ru-RU" sz="1400" dirty="0">
                <a:latin typeface="+mj-lt"/>
                <a:cs typeface="Courier New" pitchFamily="49" charset="0"/>
              </a:rPr>
              <a:t>естественным и </a:t>
            </a:r>
            <a:r>
              <a:rPr lang="ru-RU" sz="1400" dirty="0" smtClean="0">
                <a:latin typeface="+mj-lt"/>
                <a:cs typeface="Courier New" pitchFamily="49" charset="0"/>
              </a:rPr>
              <a:t>полезным. Однако тот </a:t>
            </a:r>
            <a:r>
              <a:rPr lang="ru-RU" sz="1400" dirty="0">
                <a:latin typeface="+mj-lt"/>
                <a:cs typeface="Courier New" pitchFamily="49" charset="0"/>
              </a:rPr>
              <a:t>факт, </a:t>
            </a:r>
            <a:r>
              <a:rPr lang="ru-RU" sz="1400" dirty="0" smtClean="0">
                <a:latin typeface="+mj-lt"/>
                <a:cs typeface="Courier New" pitchFamily="49" charset="0"/>
              </a:rPr>
              <a:t>что вычисление </a:t>
            </a:r>
            <a:r>
              <a:rPr lang="ru-RU" sz="1400" dirty="0">
                <a:latin typeface="+mj-lt"/>
                <a:cs typeface="Courier New" pitchFamily="49" charset="0"/>
              </a:rPr>
              <a:t>правой части не гарантируется, </a:t>
            </a:r>
            <a:r>
              <a:rPr lang="ru-RU" sz="1400" dirty="0" smtClean="0">
                <a:latin typeface="+mj-lt"/>
                <a:cs typeface="Courier New" pitchFamily="49" charset="0"/>
              </a:rPr>
              <a:t>часто </a:t>
            </a:r>
            <a:r>
              <a:rPr lang="ru-RU" sz="1400" dirty="0">
                <a:latin typeface="+mj-lt"/>
                <a:cs typeface="Courier New" pitchFamily="49" charset="0"/>
              </a:rPr>
              <a:t>является источником ошибок.</a:t>
            </a:r>
            <a:endParaRPr lang="ru-RU" sz="1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2615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Рассмотрим следующий код</a:t>
            </a:r>
            <a:r>
              <a:rPr lang="ru-RU" sz="1600" dirty="0" smtClean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((a ==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&amp;&amp; (b++ &gt; 10))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stop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Скорее всего, эта инструкция не делает того, что предполагал программист, т. </a:t>
            </a:r>
            <a:r>
              <a:rPr lang="ru-RU" sz="1600" dirty="0" smtClean="0">
                <a:cs typeface="Courier New" pitchFamily="49" charset="0"/>
              </a:rPr>
              <a:t>к. оператор </a:t>
            </a:r>
            <a:r>
              <a:rPr lang="ru-RU" sz="1600" dirty="0">
                <a:cs typeface="Courier New" pitchFamily="49" charset="0"/>
              </a:rPr>
              <a:t>инкремента в правой части не вычисляется в тех случаях, когда </a:t>
            </a:r>
            <a:r>
              <a:rPr lang="ru-RU" sz="1600" dirty="0" smtClean="0">
                <a:cs typeface="Courier New" pitchFamily="49" charset="0"/>
              </a:rPr>
              <a:t>левое выражение </a:t>
            </a:r>
            <a:r>
              <a:rPr lang="ru-RU" sz="1600" dirty="0">
                <a:cs typeface="Courier New" pitchFamily="49" charset="0"/>
              </a:rPr>
              <a:t>равно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. Чтобы обойти этот подводный камень, не помещайте </a:t>
            </a:r>
            <a:r>
              <a:rPr lang="ru-RU" sz="1600" dirty="0" smtClean="0">
                <a:cs typeface="Courier New" pitchFamily="49" charset="0"/>
              </a:rPr>
              <a:t>выражения</a:t>
            </a:r>
            <a:r>
              <a:rPr lang="ru-RU" sz="1600" dirty="0">
                <a:cs typeface="Courier New" pitchFamily="49" charset="0"/>
              </a:rPr>
              <a:t>, имеющие побочные эффекты (присваивания, инкременты, </a:t>
            </a:r>
            <a:r>
              <a:rPr lang="ru-RU" sz="1600" dirty="0" smtClean="0">
                <a:cs typeface="Courier New" pitchFamily="49" charset="0"/>
              </a:rPr>
              <a:t>декременты </a:t>
            </a:r>
            <a:r>
              <a:rPr lang="ru-RU" sz="1600" dirty="0">
                <a:cs typeface="Courier New" pitchFamily="49" charset="0"/>
              </a:rPr>
              <a:t>и вызовы функций), в правую часть оператора &amp;&amp;, если только не уверены </a:t>
            </a:r>
            <a:r>
              <a:rPr lang="ru-RU" sz="1600" dirty="0" smtClean="0">
                <a:cs typeface="Courier New" pitchFamily="49" charset="0"/>
              </a:rPr>
              <a:t>абсолютно </a:t>
            </a:r>
            <a:r>
              <a:rPr lang="ru-RU" sz="1600" dirty="0">
                <a:cs typeface="Courier New" pitchFamily="49" charset="0"/>
              </a:rPr>
              <a:t>в том, что делаете.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Несмотря на довольно запутанный алгоритм работы этого оператора, проще </a:t>
            </a:r>
            <a:r>
              <a:rPr lang="ru-RU" sz="1600" dirty="0" smtClean="0">
                <a:cs typeface="Courier New" pitchFamily="49" charset="0"/>
              </a:rPr>
              <a:t>всего </a:t>
            </a:r>
            <a:r>
              <a:rPr lang="ru-RU" sz="1600" dirty="0">
                <a:cs typeface="Courier New" pitchFamily="49" charset="0"/>
              </a:rPr>
              <a:t>и абсолютно безопасно рассматривать его как оператор булевой алгебры. </a:t>
            </a:r>
            <a:r>
              <a:rPr lang="ru-RU" sz="1600" dirty="0" smtClean="0">
                <a:cs typeface="Courier New" pitchFamily="49" charset="0"/>
              </a:rPr>
              <a:t>На самом </a:t>
            </a:r>
            <a:r>
              <a:rPr lang="ru-RU" sz="1600" dirty="0">
                <a:cs typeface="Courier New" pitchFamily="49" charset="0"/>
              </a:rPr>
              <a:t>деле он не возвращает логического значения, но то значение, которое </a:t>
            </a:r>
            <a:r>
              <a:rPr lang="ru-RU" sz="1600" dirty="0" smtClean="0">
                <a:cs typeface="Courier New" pitchFamily="49" charset="0"/>
              </a:rPr>
              <a:t>он возвращает</a:t>
            </a:r>
            <a:r>
              <a:rPr lang="ru-RU" sz="1600" dirty="0">
                <a:cs typeface="Courier New" pitchFamily="49" charset="0"/>
              </a:rPr>
              <a:t>, всегда может быть преобразовано в логическое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Логическое ИЛИ (||)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При использовании с логическими операндами оператор || выполняет </a:t>
            </a:r>
            <a:r>
              <a:rPr lang="ru-RU" sz="1600" dirty="0" smtClean="0">
                <a:cs typeface="Courier New" pitchFamily="49" charset="0"/>
              </a:rPr>
              <a:t>операцию «логическое </a:t>
            </a:r>
            <a:r>
              <a:rPr lang="ru-RU" sz="1600" dirty="0">
                <a:cs typeface="Courier New" pitchFamily="49" charset="0"/>
              </a:rPr>
              <a:t>ИЛИ» над двумя значениями: он возвращает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, если первый </a:t>
            </a:r>
            <a:r>
              <a:rPr lang="ru-RU" sz="1600" dirty="0" smtClean="0">
                <a:cs typeface="Courier New" pitchFamily="49" charset="0"/>
              </a:rPr>
              <a:t>или второй </a:t>
            </a:r>
            <a:r>
              <a:rPr lang="ru-RU" sz="1600" dirty="0">
                <a:cs typeface="Courier New" pitchFamily="49" charset="0"/>
              </a:rPr>
              <a:t>операнд (или оба операнда) равен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. Если оба операнда равны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он возвращает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Хотя оператор || чаще всего применяется просто как оператор «</a:t>
            </a:r>
            <a:r>
              <a:rPr lang="ru-RU" sz="1600" dirty="0" smtClean="0">
                <a:cs typeface="Courier New" pitchFamily="49" charset="0"/>
              </a:rPr>
              <a:t>логическое ИЛИ</a:t>
            </a:r>
            <a:r>
              <a:rPr lang="ru-RU" sz="1600" dirty="0">
                <a:cs typeface="Courier New" pitchFamily="49" charset="0"/>
              </a:rPr>
              <a:t>», он, как и оператор &amp;&amp;, ведет себя более сложным образом. Его работа </a:t>
            </a:r>
            <a:r>
              <a:rPr lang="ru-RU" sz="1600" dirty="0" smtClean="0">
                <a:cs typeface="Courier New" pitchFamily="49" charset="0"/>
              </a:rPr>
              <a:t>начинается </a:t>
            </a:r>
            <a:r>
              <a:rPr lang="ru-RU" sz="1600" dirty="0">
                <a:cs typeface="Courier New" pitchFamily="49" charset="0"/>
              </a:rPr>
              <a:t>с вычисления левого операнда. Если значение этого выражения </a:t>
            </a:r>
            <a:r>
              <a:rPr lang="ru-RU" sz="1600" dirty="0" smtClean="0">
                <a:cs typeface="Courier New" pitchFamily="49" charset="0"/>
              </a:rPr>
              <a:t>может быть пре-образовано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, возвращается значение левого выражения. В </a:t>
            </a:r>
            <a:r>
              <a:rPr lang="ru-RU" sz="1600" dirty="0" smtClean="0">
                <a:cs typeface="Courier New" pitchFamily="49" charset="0"/>
              </a:rPr>
              <a:t>противном </a:t>
            </a:r>
            <a:r>
              <a:rPr lang="ru-RU" sz="1600" dirty="0">
                <a:cs typeface="Courier New" pitchFamily="49" charset="0"/>
              </a:rPr>
              <a:t>случае оператор вычисляет правый операнд и возвращает значение </a:t>
            </a:r>
            <a:r>
              <a:rPr lang="ru-RU" sz="1600" dirty="0" smtClean="0">
                <a:cs typeface="Courier New" pitchFamily="49" charset="0"/>
              </a:rPr>
              <a:t>этого выражения.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44110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latin typeface="+mj-lt"/>
              </a:rPr>
              <a:t>Значение этого выражения определяется путем сложения значений двух </a:t>
            </a:r>
            <a:r>
              <a:rPr lang="ru-RU" sz="1600" dirty="0" smtClean="0">
                <a:latin typeface="+mj-lt"/>
              </a:rPr>
              <a:t>более простых </a:t>
            </a:r>
            <a:r>
              <a:rPr lang="ru-RU" sz="1600" dirty="0">
                <a:latin typeface="+mj-lt"/>
              </a:rPr>
              <a:t>выражений. Знак + в этом примере – это оператор, объединяющий </a:t>
            </a:r>
            <a:r>
              <a:rPr lang="ru-RU" sz="1600" dirty="0" smtClean="0">
                <a:latin typeface="+mj-lt"/>
              </a:rPr>
              <a:t>два выражения </a:t>
            </a:r>
            <a:r>
              <a:rPr lang="ru-RU" sz="1600" dirty="0">
                <a:latin typeface="+mj-lt"/>
              </a:rPr>
              <a:t>в одно более сложное. Другим оператором является </a:t>
            </a:r>
            <a:r>
              <a:rPr lang="ru-RU" sz="1600" dirty="0" smtClean="0">
                <a:latin typeface="+mj-lt"/>
              </a:rPr>
              <a:t>- </a:t>
            </a:r>
            <a:r>
              <a:rPr lang="ru-RU" sz="1600" dirty="0">
                <a:latin typeface="+mj-lt"/>
              </a:rPr>
              <a:t>(минус), </a:t>
            </a:r>
            <a:r>
              <a:rPr lang="ru-RU" sz="1600" dirty="0" smtClean="0">
                <a:latin typeface="+mj-lt"/>
              </a:rPr>
              <a:t>объединяющий </a:t>
            </a:r>
            <a:r>
              <a:rPr lang="ru-RU" sz="1600" dirty="0">
                <a:latin typeface="+mj-lt"/>
              </a:rPr>
              <a:t>выражения путем вычитания. Например:</a:t>
            </a:r>
          </a:p>
          <a:p>
            <a:pPr marL="0" indent="0">
              <a:buNone/>
            </a:pPr>
            <a:r>
              <a:rPr lang="ru-RU" sz="1600" dirty="0">
                <a:latin typeface="+mj-lt"/>
              </a:rPr>
              <a:t>(i + 1.7) </a:t>
            </a:r>
            <a:r>
              <a:rPr lang="ru-RU" sz="1600" dirty="0" smtClean="0">
                <a:latin typeface="+mj-lt"/>
              </a:rPr>
              <a:t>- </a:t>
            </a:r>
            <a:r>
              <a:rPr lang="ru-RU" sz="1600" dirty="0" err="1">
                <a:latin typeface="+mj-lt"/>
              </a:rPr>
              <a:t>sum</a:t>
            </a:r>
            <a:endParaRPr lang="ru-RU" sz="1600" dirty="0">
              <a:latin typeface="+mj-lt"/>
            </a:endParaRPr>
          </a:p>
          <a:p>
            <a:pPr marL="0" indent="0">
              <a:buNone/>
            </a:pPr>
            <a:r>
              <a:rPr lang="ru-RU" sz="1600" dirty="0">
                <a:latin typeface="+mj-lt"/>
              </a:rPr>
              <a:t>В этом выражении оператор «минус» применяется для вычитания </a:t>
            </a:r>
            <a:r>
              <a:rPr lang="ru-RU" sz="1600" dirty="0" smtClean="0">
                <a:latin typeface="+mj-lt"/>
              </a:rPr>
              <a:t>значения переменой  </a:t>
            </a:r>
            <a:r>
              <a:rPr lang="ru-RU" sz="1600" dirty="0" err="1">
                <a:latin typeface="+mj-lt"/>
              </a:rPr>
              <a:t>sum</a:t>
            </a:r>
            <a:r>
              <a:rPr lang="ru-RU" sz="1600" dirty="0">
                <a:latin typeface="+mj-lt"/>
              </a:rPr>
              <a:t> из значения предыдущего выражения, i  +  1.7. </a:t>
            </a:r>
            <a:endParaRPr lang="ru-RU" sz="1600" dirty="0" smtClean="0">
              <a:latin typeface="+mj-lt"/>
            </a:endParaRPr>
          </a:p>
          <a:p>
            <a:pPr marL="0" indent="0">
              <a:buNone/>
            </a:pPr>
            <a:endParaRPr lang="ru-RU" sz="1600" b="1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ru-RU" sz="1600" b="1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+mj-lt"/>
                <a:cs typeface="Courier New" pitchFamily="49" charset="0"/>
              </a:rPr>
              <a:t>Обзор </a:t>
            </a:r>
            <a:r>
              <a:rPr lang="ru-RU" sz="1600" b="1" dirty="0">
                <a:latin typeface="+mj-lt"/>
                <a:cs typeface="Courier New" pitchFamily="49" charset="0"/>
              </a:rPr>
              <a:t>операторов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Операторы </a:t>
            </a:r>
            <a:r>
              <a:rPr lang="ru-RU" sz="1600" dirty="0">
                <a:latin typeface="+mj-lt"/>
                <a:cs typeface="Courier New" pitchFamily="49" charset="0"/>
              </a:rPr>
              <a:t>сведены в </a:t>
            </a:r>
            <a:r>
              <a:rPr lang="ru-RU" sz="1600" dirty="0" smtClean="0">
                <a:latin typeface="+mj-lt"/>
                <a:cs typeface="Courier New" pitchFamily="49" charset="0"/>
              </a:rPr>
              <a:t>таблице ниже, </a:t>
            </a:r>
            <a:r>
              <a:rPr lang="ru-RU" sz="1600" dirty="0">
                <a:latin typeface="+mj-lt"/>
                <a:cs typeface="Courier New" pitchFamily="49" charset="0"/>
              </a:rPr>
              <a:t>к которой </a:t>
            </a:r>
            <a:r>
              <a:rPr lang="ru-RU" sz="1600" dirty="0" smtClean="0">
                <a:latin typeface="+mj-lt"/>
                <a:cs typeface="Courier New" pitchFamily="49" charset="0"/>
              </a:rPr>
              <a:t>можно </a:t>
            </a:r>
            <a:r>
              <a:rPr lang="ru-RU" sz="1600" dirty="0">
                <a:latin typeface="+mj-lt"/>
                <a:cs typeface="Courier New" pitchFamily="49" charset="0"/>
              </a:rPr>
              <a:t>обращаться как </a:t>
            </a:r>
            <a:r>
              <a:rPr lang="ru-RU" sz="1600" dirty="0" smtClean="0">
                <a:latin typeface="+mj-lt"/>
                <a:cs typeface="Courier New" pitchFamily="49" charset="0"/>
              </a:rPr>
              <a:t>к справочнику</a:t>
            </a:r>
            <a:r>
              <a:rPr lang="ru-RU" sz="1600" dirty="0">
                <a:latin typeface="+mj-lt"/>
                <a:cs typeface="Courier New" pitchFamily="49" charset="0"/>
              </a:rPr>
              <a:t>. Обратите внимание: большинство </a:t>
            </a:r>
            <a:r>
              <a:rPr lang="ru-RU" sz="1600" dirty="0" smtClean="0">
                <a:latin typeface="+mj-lt"/>
                <a:cs typeface="Courier New" pitchFamily="49" charset="0"/>
              </a:rPr>
              <a:t>операторов обозначаются символами </a:t>
            </a:r>
            <a:r>
              <a:rPr lang="ru-RU" sz="1600" dirty="0">
                <a:latin typeface="+mj-lt"/>
                <a:cs typeface="Courier New" pitchFamily="49" charset="0"/>
              </a:rPr>
              <a:t>пунктуации, такими как + и =, а некоторые – </a:t>
            </a:r>
            <a:r>
              <a:rPr lang="ru-RU" sz="1600" dirty="0" smtClean="0">
                <a:latin typeface="+mj-lt"/>
                <a:cs typeface="Courier New" pitchFamily="49" charset="0"/>
              </a:rPr>
              <a:t>ключевыми </a:t>
            </a:r>
            <a:r>
              <a:rPr lang="ru-RU" sz="1600" dirty="0">
                <a:latin typeface="+mj-lt"/>
                <a:cs typeface="Courier New" pitchFamily="49" charset="0"/>
              </a:rPr>
              <a:t>словами, например </a:t>
            </a:r>
            <a:r>
              <a:rPr lang="ru-RU" sz="1600" dirty="0" err="1">
                <a:latin typeface="+mj-lt"/>
                <a:cs typeface="Courier New" pitchFamily="49" charset="0"/>
              </a:rPr>
              <a:t>delete</a:t>
            </a:r>
            <a:r>
              <a:rPr lang="ru-RU" sz="1600" dirty="0">
                <a:latin typeface="+mj-lt"/>
                <a:cs typeface="Courier New" pitchFamily="49" charset="0"/>
              </a:rPr>
              <a:t> и </a:t>
            </a:r>
            <a:r>
              <a:rPr lang="ru-RU" sz="1600" dirty="0" err="1">
                <a:latin typeface="+mj-lt"/>
                <a:cs typeface="Courier New" pitchFamily="49" charset="0"/>
              </a:rPr>
              <a:t>instanceof</a:t>
            </a:r>
            <a:r>
              <a:rPr lang="ru-RU" sz="1600" dirty="0">
                <a:latin typeface="+mj-lt"/>
                <a:cs typeface="Courier New" pitchFamily="49" charset="0"/>
              </a:rPr>
              <a:t>. И ключевые слова, и знаки </a:t>
            </a:r>
            <a:r>
              <a:rPr lang="ru-RU" sz="1600" dirty="0" smtClean="0">
                <a:latin typeface="+mj-lt"/>
                <a:cs typeface="Courier New" pitchFamily="49" charset="0"/>
              </a:rPr>
              <a:t>пунктуации </a:t>
            </a:r>
            <a:r>
              <a:rPr lang="ru-RU" sz="1600" dirty="0">
                <a:latin typeface="+mj-lt"/>
                <a:cs typeface="Courier New" pitchFamily="49" charset="0"/>
              </a:rPr>
              <a:t>обозначают обычные операторы, просто в первом случае получается </a:t>
            </a:r>
            <a:r>
              <a:rPr lang="ru-RU" sz="1600" dirty="0" smtClean="0">
                <a:latin typeface="+mj-lt"/>
                <a:cs typeface="Courier New" pitchFamily="49" charset="0"/>
              </a:rPr>
              <a:t>более удобочитаемый </a:t>
            </a:r>
            <a:r>
              <a:rPr lang="ru-RU" sz="1600" dirty="0">
                <a:latin typeface="+mj-lt"/>
                <a:cs typeface="Courier New" pitchFamily="49" charset="0"/>
              </a:rPr>
              <a:t>и менее лаконичный синтаксис.</a:t>
            </a: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В этой таблице столбец, обозначенный буквой «P», содержит приоритет </a:t>
            </a:r>
            <a:r>
              <a:rPr lang="ru-RU" sz="1600" dirty="0" smtClean="0">
                <a:latin typeface="+mj-lt"/>
                <a:cs typeface="Courier New" pitchFamily="49" charset="0"/>
              </a:rPr>
              <a:t>оператора</a:t>
            </a:r>
            <a:r>
              <a:rPr lang="ru-RU" sz="1600" dirty="0">
                <a:latin typeface="+mj-lt"/>
                <a:cs typeface="Courier New" pitchFamily="49" charset="0"/>
              </a:rPr>
              <a:t>, а столбец, обозначенный буквой «A», – ассоциативность оператора (либо L </a:t>
            </a:r>
            <a:r>
              <a:rPr lang="ru-RU" sz="1600" dirty="0" smtClean="0">
                <a:latin typeface="+mj-lt"/>
                <a:cs typeface="Courier New" pitchFamily="49" charset="0"/>
              </a:rPr>
              <a:t>– слева </a:t>
            </a:r>
            <a:r>
              <a:rPr lang="ru-RU" sz="1600" dirty="0">
                <a:latin typeface="+mj-lt"/>
                <a:cs typeface="Courier New" pitchFamily="49" charset="0"/>
              </a:rPr>
              <a:t>направо, либо R – справа налево).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5257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и в операторе &amp;&amp;, следует избегать правых операндов, имеющих </a:t>
            </a:r>
            <a:r>
              <a:rPr lang="ru-RU" sz="1600" dirty="0" smtClean="0">
                <a:cs typeface="Courier New" pitchFamily="49" charset="0"/>
              </a:rPr>
              <a:t>побочные эффекты</a:t>
            </a:r>
            <a:r>
              <a:rPr lang="ru-RU" sz="1600" dirty="0">
                <a:cs typeface="Courier New" pitchFamily="49" charset="0"/>
              </a:rPr>
              <a:t>, если только вы умышленно не хотите воспользоваться тем </a:t>
            </a:r>
            <a:r>
              <a:rPr lang="ru-RU" sz="1600" dirty="0" smtClean="0">
                <a:cs typeface="Courier New" pitchFamily="49" charset="0"/>
              </a:rPr>
              <a:t>обстоятельством</a:t>
            </a:r>
            <a:r>
              <a:rPr lang="ru-RU" sz="1600" dirty="0">
                <a:cs typeface="Courier New" pitchFamily="49" charset="0"/>
              </a:rPr>
              <a:t>, что правое выражение может не вычисляться.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Даже когда оператор || применяется с операндами нелогического типа, его </a:t>
            </a:r>
            <a:r>
              <a:rPr lang="ru-RU" sz="1600" dirty="0" smtClean="0">
                <a:cs typeface="Courier New" pitchFamily="49" charset="0"/>
              </a:rPr>
              <a:t>все равно </a:t>
            </a:r>
            <a:r>
              <a:rPr lang="ru-RU" sz="1600" dirty="0">
                <a:cs typeface="Courier New" pitchFamily="49" charset="0"/>
              </a:rPr>
              <a:t>можно рассматривать как оператор «логическое ИЛИ», т. к. </a:t>
            </a:r>
            <a:r>
              <a:rPr lang="ru-RU" sz="1600" dirty="0" smtClean="0">
                <a:cs typeface="Courier New" pitchFamily="49" charset="0"/>
              </a:rPr>
              <a:t>возвращаемое </a:t>
            </a:r>
            <a:r>
              <a:rPr lang="ru-RU" sz="1600" dirty="0">
                <a:cs typeface="Courier New" pitchFamily="49" charset="0"/>
              </a:rPr>
              <a:t>им значение независимо от типа может быть преобразовано в логическое.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то же время иногда можно встретить конструкции, где оператор || </a:t>
            </a:r>
            <a:r>
              <a:rPr lang="ru-RU" sz="1600" dirty="0" smtClean="0">
                <a:cs typeface="Courier New" pitchFamily="49" charset="0"/>
              </a:rPr>
              <a:t>используется </a:t>
            </a:r>
            <a:r>
              <a:rPr lang="ru-RU" sz="1600" dirty="0">
                <a:cs typeface="Courier New" pitchFamily="49" charset="0"/>
              </a:rPr>
              <a:t>со значениями, не являющимися логическими, и где учитывается тот </a:t>
            </a:r>
            <a:r>
              <a:rPr lang="ru-RU" sz="1600" dirty="0" smtClean="0">
                <a:cs typeface="Courier New" pitchFamily="49" charset="0"/>
              </a:rPr>
              <a:t>факт, что </a:t>
            </a:r>
            <a:r>
              <a:rPr lang="ru-RU" sz="1600" dirty="0">
                <a:cs typeface="Courier New" pitchFamily="49" charset="0"/>
              </a:rPr>
              <a:t>оператор возвращает значение, также не являющееся логическим. Суть </a:t>
            </a:r>
            <a:r>
              <a:rPr lang="ru-RU" sz="1600" dirty="0" smtClean="0">
                <a:cs typeface="Courier New" pitchFamily="49" charset="0"/>
              </a:rPr>
              <a:t>такого </a:t>
            </a:r>
            <a:r>
              <a:rPr lang="ru-RU" sz="1600" dirty="0">
                <a:cs typeface="Courier New" pitchFamily="49" charset="0"/>
              </a:rPr>
              <a:t>подхода основана на том, что оператор || выбирает первое значение из </a:t>
            </a:r>
            <a:r>
              <a:rPr lang="ru-RU" sz="1600" dirty="0" smtClean="0">
                <a:cs typeface="Courier New" pitchFamily="49" charset="0"/>
              </a:rPr>
              <a:t>предложенных </a:t>
            </a:r>
            <a:r>
              <a:rPr lang="ru-RU" sz="1600" dirty="0">
                <a:cs typeface="Courier New" pitchFamily="49" charset="0"/>
              </a:rPr>
              <a:t>альтернатив, которое не является значением </a:t>
            </a:r>
            <a:r>
              <a:rPr lang="ru-RU" sz="1600" dirty="0" err="1">
                <a:cs typeface="Courier New" pitchFamily="49" charset="0"/>
              </a:rPr>
              <a:t>null</a:t>
            </a:r>
            <a:r>
              <a:rPr lang="ru-RU" sz="1600" dirty="0">
                <a:cs typeface="Courier New" pitchFamily="49" charset="0"/>
              </a:rPr>
              <a:t> (т. е. </a:t>
            </a:r>
            <a:r>
              <a:rPr lang="ru-RU" sz="1600" dirty="0" smtClean="0">
                <a:cs typeface="Courier New" pitchFamily="49" charset="0"/>
              </a:rPr>
              <a:t>первое значение</a:t>
            </a:r>
            <a:r>
              <a:rPr lang="ru-RU" sz="1600" dirty="0">
                <a:cs typeface="Courier New" pitchFamily="49" charset="0"/>
              </a:rPr>
              <a:t>, которое преобразуется в логическое значение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). Далее приводится </a:t>
            </a:r>
            <a:r>
              <a:rPr lang="ru-RU" sz="1600" dirty="0" smtClean="0">
                <a:cs typeface="Courier New" pitchFamily="49" charset="0"/>
              </a:rPr>
              <a:t>пример </a:t>
            </a:r>
            <a:r>
              <a:rPr lang="ru-RU" sz="1600" dirty="0">
                <a:cs typeface="Courier New" pitchFamily="49" charset="0"/>
              </a:rPr>
              <a:t>такой конструкции: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Если переменная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max_width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определена, используется ее значение.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В противном случае значение извлекается из объекта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preferences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. 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Если объект (или его свойство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max_with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) не определен, используется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// значение константы, жестко зашитой в текст программы.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max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max_width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||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preferences.max_width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|| 500;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7920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Логическое НЕ (!)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! представляет собой унарный оператор, помещаемый перед </a:t>
            </a:r>
            <a:r>
              <a:rPr lang="ru-RU" sz="1600" dirty="0" smtClean="0">
                <a:cs typeface="Courier New" pitchFamily="49" charset="0"/>
              </a:rPr>
              <a:t>одиночным </a:t>
            </a:r>
            <a:r>
              <a:rPr lang="ru-RU" sz="1600" dirty="0">
                <a:cs typeface="Courier New" pitchFamily="49" charset="0"/>
              </a:rPr>
              <a:t>операндом. Оператор инвертирует значение своего операнда. Так, если </a:t>
            </a:r>
            <a:r>
              <a:rPr lang="ru-RU" sz="1600" dirty="0" smtClean="0">
                <a:cs typeface="Courier New" pitchFamily="49" charset="0"/>
              </a:rPr>
              <a:t>перемен-</a:t>
            </a:r>
            <a:r>
              <a:rPr lang="ru-RU" sz="1600" dirty="0" err="1" smtClean="0">
                <a:cs typeface="Courier New" pitchFamily="49" charset="0"/>
              </a:rPr>
              <a:t>ная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a имеет значение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 (или представляет собой значение, </a:t>
            </a:r>
            <a:r>
              <a:rPr lang="ru-RU" sz="1600" dirty="0" smtClean="0">
                <a:cs typeface="Courier New" pitchFamily="49" charset="0"/>
              </a:rPr>
              <a:t>преобразуемое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), то выражение !a имеет значение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. И если выражение p &amp;&amp; q </a:t>
            </a:r>
            <a:r>
              <a:rPr lang="ru-RU" sz="1600" dirty="0" smtClean="0">
                <a:cs typeface="Courier New" pitchFamily="49" charset="0"/>
              </a:rPr>
              <a:t>равно </a:t>
            </a:r>
            <a:r>
              <a:rPr lang="ru-RU" sz="1600" dirty="0" err="1" smtClean="0">
                <a:cs typeface="Courier New" pitchFamily="49" charset="0"/>
              </a:rPr>
              <a:t>false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(или значению, преобразуемому в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), то выражение !(p &amp;&amp; q) равно </a:t>
            </a:r>
            <a:r>
              <a:rPr lang="ru-RU" sz="1600" dirty="0" err="1" smtClean="0">
                <a:cs typeface="Courier New" pitchFamily="49" charset="0"/>
              </a:rPr>
              <a:t>true</a:t>
            </a:r>
            <a:r>
              <a:rPr lang="ru-RU" sz="1600" dirty="0" smtClean="0">
                <a:cs typeface="Courier New" pitchFamily="49" charset="0"/>
              </a:rPr>
              <a:t>. Обратите </a:t>
            </a:r>
            <a:r>
              <a:rPr lang="ru-RU" sz="1600" dirty="0">
                <a:cs typeface="Courier New" pitchFamily="49" charset="0"/>
              </a:rPr>
              <a:t>внимание, что можно преобразовать значение любого типа в </a:t>
            </a:r>
            <a:r>
              <a:rPr lang="ru-RU" sz="1600" dirty="0" smtClean="0">
                <a:cs typeface="Courier New" pitchFamily="49" charset="0"/>
              </a:rPr>
              <a:t>логическое</a:t>
            </a:r>
            <a:r>
              <a:rPr lang="ru-RU" sz="1600" dirty="0">
                <a:cs typeface="Courier New" pitchFamily="49" charset="0"/>
              </a:rPr>
              <a:t>, применив этот оператор дважды: !!x.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01165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Поразрядные операторы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Несмотря на то, что все числа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вещественные, поразрядные </a:t>
            </a:r>
            <a:r>
              <a:rPr lang="ru-RU" sz="1600" dirty="0" smtClean="0">
                <a:cs typeface="Courier New" pitchFamily="49" charset="0"/>
              </a:rPr>
              <a:t>операторы требуют </a:t>
            </a:r>
            <a:r>
              <a:rPr lang="ru-RU" sz="1600" dirty="0">
                <a:cs typeface="Courier New" pitchFamily="49" charset="0"/>
              </a:rPr>
              <a:t>в качестве операндов целые числа. Они работают с такими </a:t>
            </a:r>
            <a:r>
              <a:rPr lang="ru-RU" sz="1600" dirty="0" smtClean="0">
                <a:cs typeface="Courier New" pitchFamily="49" charset="0"/>
              </a:rPr>
              <a:t>операндами с </a:t>
            </a:r>
            <a:r>
              <a:rPr lang="ru-RU" sz="1600" dirty="0">
                <a:cs typeface="Courier New" pitchFamily="49" charset="0"/>
              </a:rPr>
              <a:t>помощью </a:t>
            </a:r>
            <a:r>
              <a:rPr lang="ru-RU" sz="1600" dirty="0" smtClean="0">
                <a:cs typeface="Courier New" pitchFamily="49" charset="0"/>
              </a:rPr>
              <a:t>32-разрядного </a:t>
            </a:r>
            <a:r>
              <a:rPr lang="ru-RU" sz="1600" dirty="0">
                <a:cs typeface="Courier New" pitchFamily="49" charset="0"/>
              </a:rPr>
              <a:t>целого представления, а не эквивалентного </a:t>
            </a:r>
            <a:r>
              <a:rPr lang="ru-RU" sz="1600" dirty="0" smtClean="0">
                <a:cs typeface="Courier New" pitchFamily="49" charset="0"/>
              </a:rPr>
              <a:t>представления </a:t>
            </a:r>
            <a:r>
              <a:rPr lang="ru-RU" sz="1600" dirty="0">
                <a:cs typeface="Courier New" pitchFamily="49" charset="0"/>
              </a:rPr>
              <a:t>с плавающей точкой. Четыре из этих операторов выполняют </a:t>
            </a:r>
            <a:r>
              <a:rPr lang="ru-RU" sz="1600" dirty="0" smtClean="0">
                <a:cs typeface="Courier New" pitchFamily="49" charset="0"/>
              </a:rPr>
              <a:t>поразрядные операции </a:t>
            </a:r>
            <a:r>
              <a:rPr lang="ru-RU" sz="1600" dirty="0">
                <a:cs typeface="Courier New" pitchFamily="49" charset="0"/>
              </a:rPr>
              <a:t>булевой алгебры, аналогично описанным ранее логическим </a:t>
            </a:r>
            <a:r>
              <a:rPr lang="ru-RU" sz="1600" dirty="0" smtClean="0">
                <a:cs typeface="Courier New" pitchFamily="49" charset="0"/>
              </a:rPr>
              <a:t>операторам, но </a:t>
            </a:r>
            <a:r>
              <a:rPr lang="ru-RU" sz="1600" dirty="0">
                <a:cs typeface="Courier New" pitchFamily="49" charset="0"/>
              </a:rPr>
              <a:t>рассматривая каждый бит операнда как отдельное логическое значение. </a:t>
            </a:r>
            <a:r>
              <a:rPr lang="ru-RU" sz="1600" dirty="0" smtClean="0">
                <a:cs typeface="Courier New" pitchFamily="49" charset="0"/>
              </a:rPr>
              <a:t>Три других </a:t>
            </a:r>
            <a:r>
              <a:rPr lang="ru-RU" sz="1600" dirty="0">
                <a:cs typeface="Courier New" pitchFamily="49" charset="0"/>
              </a:rPr>
              <a:t>поразрядных оператора применяются для сдвига битов влево и вправо.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Если операнды не являются целыми числами или слишком велики и не </a:t>
            </a:r>
            <a:r>
              <a:rPr lang="ru-RU" sz="1600" dirty="0" smtClean="0">
                <a:cs typeface="Courier New" pitchFamily="49" charset="0"/>
              </a:rPr>
              <a:t>помещаются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32-разрядное </a:t>
            </a:r>
            <a:r>
              <a:rPr lang="ru-RU" sz="1600" dirty="0">
                <a:cs typeface="Courier New" pitchFamily="49" charset="0"/>
              </a:rPr>
              <a:t>целое, поразрядные операторы просто «втискивают» </a:t>
            </a:r>
            <a:r>
              <a:rPr lang="ru-RU" sz="1600" dirty="0" smtClean="0">
                <a:cs typeface="Courier New" pitchFamily="49" charset="0"/>
              </a:rPr>
              <a:t>операнды </a:t>
            </a: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smtClean="0">
                <a:cs typeface="Courier New" pitchFamily="49" charset="0"/>
              </a:rPr>
              <a:t>32-разрядное </a:t>
            </a:r>
            <a:r>
              <a:rPr lang="ru-RU" sz="1600" dirty="0">
                <a:cs typeface="Courier New" pitchFamily="49" charset="0"/>
              </a:rPr>
              <a:t>целое, отбрасывая дробную часть операнда и любые </a:t>
            </a:r>
            <a:r>
              <a:rPr lang="ru-RU" sz="1600" dirty="0" smtClean="0">
                <a:cs typeface="Courier New" pitchFamily="49" charset="0"/>
              </a:rPr>
              <a:t>биты старше 32-го</a:t>
            </a:r>
            <a:r>
              <a:rPr lang="ru-RU" sz="1600" dirty="0">
                <a:cs typeface="Courier New" pitchFamily="49" charset="0"/>
              </a:rPr>
              <a:t>. Операторы сдвига требуют, чтобы значение правого операнда </a:t>
            </a:r>
            <a:r>
              <a:rPr lang="ru-RU" sz="1600" dirty="0" smtClean="0">
                <a:cs typeface="Courier New" pitchFamily="49" charset="0"/>
              </a:rPr>
              <a:t>было целым </a:t>
            </a:r>
            <a:r>
              <a:rPr lang="ru-RU" sz="1600" dirty="0">
                <a:cs typeface="Courier New" pitchFamily="49" charset="0"/>
              </a:rPr>
              <a:t>числом от 0 до 31. После преобразования этого операнда </a:t>
            </a:r>
            <a:r>
              <a:rPr lang="ru-RU" sz="1600" dirty="0" smtClean="0">
                <a:cs typeface="Courier New" pitchFamily="49" charset="0"/>
              </a:rPr>
              <a:t>в 32-разрядное целое </a:t>
            </a:r>
            <a:r>
              <a:rPr lang="ru-RU" sz="1600" dirty="0">
                <a:cs typeface="Courier New" pitchFamily="49" charset="0"/>
              </a:rPr>
              <a:t>вышеописанным образом они отбрасывают любые биты старше </a:t>
            </a:r>
            <a:r>
              <a:rPr lang="ru-RU" sz="1600" dirty="0" smtClean="0">
                <a:cs typeface="Courier New" pitchFamily="49" charset="0"/>
              </a:rPr>
              <a:t>5-го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получая </a:t>
            </a:r>
            <a:r>
              <a:rPr lang="ru-RU" sz="1600" dirty="0">
                <a:cs typeface="Courier New" pitchFamily="49" charset="0"/>
              </a:rPr>
              <a:t>число в соответствующем диапазоне.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Те, кто не знаком с двоичными числами и двоичным представлением </a:t>
            </a:r>
            <a:r>
              <a:rPr lang="ru-RU" sz="1600" dirty="0" smtClean="0">
                <a:cs typeface="Courier New" pitchFamily="49" charset="0"/>
              </a:rPr>
              <a:t>десятичных </a:t>
            </a:r>
            <a:r>
              <a:rPr lang="ru-RU" sz="1600" dirty="0">
                <a:cs typeface="Courier New" pitchFamily="49" charset="0"/>
              </a:rPr>
              <a:t>целых чисел, могут пропустить операторы, рассматриваемые в этом </a:t>
            </a:r>
            <a:r>
              <a:rPr lang="ru-RU" sz="1600" dirty="0" smtClean="0">
                <a:cs typeface="Courier New" pitchFamily="49" charset="0"/>
              </a:rPr>
              <a:t>разделе</a:t>
            </a:r>
            <a:r>
              <a:rPr lang="ru-RU" sz="1600" dirty="0">
                <a:cs typeface="Courier New" pitchFamily="49" charset="0"/>
              </a:rPr>
              <a:t>. Они требуются для низкоуровневых манипуляций с двоичными </a:t>
            </a:r>
            <a:r>
              <a:rPr lang="ru-RU" sz="1600" dirty="0" smtClean="0">
                <a:cs typeface="Courier New" pitchFamily="49" charset="0"/>
              </a:rPr>
              <a:t>числами и </a:t>
            </a:r>
            <a:r>
              <a:rPr lang="ru-RU" sz="1600" dirty="0">
                <a:cs typeface="Courier New" pitchFamily="49" charset="0"/>
              </a:rPr>
              <a:t>достаточно редко применяются при программировании на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Далее приводится список поразрядных </a:t>
            </a:r>
            <a:r>
              <a:rPr lang="ru-RU" sz="1600" dirty="0">
                <a:cs typeface="Courier New" pitchFamily="49" charset="0"/>
              </a:rPr>
              <a:t>операторов</a:t>
            </a:r>
            <a:r>
              <a:rPr lang="ru-RU" sz="1600" dirty="0" smtClean="0">
                <a:cs typeface="Courier New" pitchFamily="49" charset="0"/>
              </a:rPr>
              <a:t>: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74629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i="1" dirty="0">
                <a:cs typeface="Courier New" pitchFamily="49" charset="0"/>
              </a:rPr>
              <a:t>Поразрядное И (&amp;)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&amp; выполняет операцию «логическое И» над каждым битом </a:t>
            </a:r>
            <a:r>
              <a:rPr lang="ru-RU" sz="1600" dirty="0" smtClean="0">
                <a:cs typeface="Courier New" pitchFamily="49" charset="0"/>
              </a:rPr>
              <a:t>своих операндов</a:t>
            </a:r>
            <a:r>
              <a:rPr lang="ru-RU" sz="1600" dirty="0">
                <a:cs typeface="Courier New" pitchFamily="49" charset="0"/>
              </a:rPr>
              <a:t>. Бит результата будет равен 1, только если равны 1 </a:t>
            </a:r>
            <a:r>
              <a:rPr lang="ru-RU" sz="1600" dirty="0" smtClean="0">
                <a:cs typeface="Courier New" pitchFamily="49" charset="0"/>
              </a:rPr>
              <a:t>соответствующие </a:t>
            </a:r>
            <a:r>
              <a:rPr lang="ru-RU" sz="1600" dirty="0">
                <a:cs typeface="Courier New" pitchFamily="49" charset="0"/>
              </a:rPr>
              <a:t>биты обоих операндов. То есть выражение 0x1234 &amp; 0x00FF даст в </a:t>
            </a:r>
            <a:r>
              <a:rPr lang="ru-RU" sz="1600" dirty="0" smtClean="0">
                <a:cs typeface="Courier New" pitchFamily="49" charset="0"/>
              </a:rPr>
              <a:t>результате </a:t>
            </a:r>
            <a:r>
              <a:rPr lang="ru-RU" sz="1600" dirty="0">
                <a:cs typeface="Courier New" pitchFamily="49" charset="0"/>
              </a:rPr>
              <a:t>число 0x0034.</a:t>
            </a:r>
          </a:p>
          <a:p>
            <a:pPr marL="0" indent="0">
              <a:buNone/>
            </a:pPr>
            <a:r>
              <a:rPr lang="ru-RU" sz="1600" i="1" dirty="0">
                <a:cs typeface="Courier New" pitchFamily="49" charset="0"/>
              </a:rPr>
              <a:t>Поразрядное ИЛИ (|)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| выполняет операцию «логическое ИЛИ» над каждым битом </a:t>
            </a:r>
            <a:r>
              <a:rPr lang="ru-RU" sz="1600" dirty="0" smtClean="0">
                <a:cs typeface="Courier New" pitchFamily="49" charset="0"/>
              </a:rPr>
              <a:t>своих операндов</a:t>
            </a:r>
            <a:r>
              <a:rPr lang="ru-RU" sz="1600" dirty="0">
                <a:cs typeface="Courier New" pitchFamily="49" charset="0"/>
              </a:rPr>
              <a:t>. Бит результата будет равен 1, если равен 1 соответствующий </a:t>
            </a:r>
            <a:r>
              <a:rPr lang="ru-RU" sz="1600" dirty="0" smtClean="0">
                <a:cs typeface="Courier New" pitchFamily="49" charset="0"/>
              </a:rPr>
              <a:t>бит хотя </a:t>
            </a:r>
            <a:r>
              <a:rPr lang="ru-RU" sz="1600" dirty="0">
                <a:cs typeface="Courier New" pitchFamily="49" charset="0"/>
              </a:rPr>
              <a:t>бы в одном операнде. Например, 9 | 10 равно 11.</a:t>
            </a:r>
          </a:p>
          <a:p>
            <a:pPr marL="0" indent="0">
              <a:buNone/>
            </a:pPr>
            <a:r>
              <a:rPr lang="ru-RU" sz="1600" i="1" dirty="0">
                <a:cs typeface="Courier New" pitchFamily="49" charset="0"/>
              </a:rPr>
              <a:t>Поразрядное исключающее ИЛИ (^)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^ выполняет логическую операцию «исключающее ИЛИ» над </a:t>
            </a:r>
            <a:r>
              <a:rPr lang="ru-RU" sz="1600" dirty="0" smtClean="0">
                <a:cs typeface="Courier New" pitchFamily="49" charset="0"/>
              </a:rPr>
              <a:t>каждым </a:t>
            </a:r>
            <a:r>
              <a:rPr lang="ru-RU" sz="1600" dirty="0">
                <a:cs typeface="Courier New" pitchFamily="49" charset="0"/>
              </a:rPr>
              <a:t>битом своих операндов. Исключающее ИЛИ обозначает, что </a:t>
            </a:r>
            <a:r>
              <a:rPr lang="ru-RU" sz="1600" dirty="0" smtClean="0">
                <a:cs typeface="Courier New" pitchFamily="49" charset="0"/>
              </a:rPr>
              <a:t>должен быть </a:t>
            </a:r>
            <a:r>
              <a:rPr lang="ru-RU" sz="1600" dirty="0">
                <a:cs typeface="Courier New" pitchFamily="49" charset="0"/>
              </a:rPr>
              <a:t>истинен либо первый операнд, либо второй, но не оба сразу. Бит </a:t>
            </a:r>
            <a:r>
              <a:rPr lang="ru-RU" sz="1600" dirty="0" smtClean="0">
                <a:cs typeface="Courier New" pitchFamily="49" charset="0"/>
              </a:rPr>
              <a:t>результата </a:t>
            </a:r>
            <a:r>
              <a:rPr lang="ru-RU" sz="1600" dirty="0">
                <a:cs typeface="Courier New" pitchFamily="49" charset="0"/>
              </a:rPr>
              <a:t>устанавливается, если соответствующий бит установлен в одном (но </a:t>
            </a:r>
            <a:r>
              <a:rPr lang="ru-RU" sz="1600" dirty="0" smtClean="0">
                <a:cs typeface="Courier New" pitchFamily="49" charset="0"/>
              </a:rPr>
              <a:t>не в </a:t>
            </a:r>
            <a:r>
              <a:rPr lang="ru-RU" sz="1600" dirty="0">
                <a:cs typeface="Courier New" pitchFamily="49" charset="0"/>
              </a:rPr>
              <a:t>обоих) из двух операндов. Например, 9 ^ 10 равно 3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i="1" dirty="0">
                <a:cs typeface="Courier New" pitchFamily="49" charset="0"/>
              </a:rPr>
              <a:t>Поразрядное НЕ (~)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~ представляет собой унарный оператор, указываемый перед </a:t>
            </a:r>
            <a:r>
              <a:rPr lang="ru-RU" sz="1600" dirty="0" smtClean="0">
                <a:cs typeface="Courier New" pitchFamily="49" charset="0"/>
              </a:rPr>
              <a:t>своим единственным </a:t>
            </a:r>
            <a:r>
              <a:rPr lang="ru-RU" sz="1600" dirty="0">
                <a:cs typeface="Courier New" pitchFamily="49" charset="0"/>
              </a:rPr>
              <a:t>целым аргументом. Он выполняет инверсию всех битов </a:t>
            </a:r>
            <a:r>
              <a:rPr lang="ru-RU" sz="1600" dirty="0" smtClean="0">
                <a:cs typeface="Courier New" pitchFamily="49" charset="0"/>
              </a:rPr>
              <a:t>операнда. Из-за </a:t>
            </a:r>
            <a:r>
              <a:rPr lang="ru-RU" sz="1600" dirty="0">
                <a:cs typeface="Courier New" pitchFamily="49" charset="0"/>
              </a:rPr>
              <a:t>способа представления целых со знаком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применение оператора </a:t>
            </a:r>
            <a:r>
              <a:rPr lang="ru-RU" sz="1600" dirty="0">
                <a:cs typeface="Courier New" pitchFamily="49" charset="0"/>
              </a:rPr>
              <a:t>~ к значению эквивалентно изменению его знака и вычитанию </a:t>
            </a:r>
            <a:r>
              <a:rPr lang="ru-RU" sz="1600" dirty="0" smtClean="0">
                <a:cs typeface="Courier New" pitchFamily="49" charset="0"/>
              </a:rPr>
              <a:t>1. 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Например</a:t>
            </a:r>
            <a:r>
              <a:rPr lang="ru-RU" sz="1600" dirty="0">
                <a:cs typeface="Courier New" pitchFamily="49" charset="0"/>
              </a:rPr>
              <a:t>, </a:t>
            </a: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0x0f равно 0xfffffff0, или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-16.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29656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i="1" dirty="0">
                <a:cs typeface="Courier New" pitchFamily="49" charset="0"/>
              </a:rPr>
              <a:t>Сдвиг влево (&lt;&lt;)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&lt;&lt; сдвигает все биты в первом операнде влево на количество </a:t>
            </a:r>
            <a:r>
              <a:rPr lang="ru-RU" sz="1600" dirty="0" smtClean="0">
                <a:cs typeface="Courier New" pitchFamily="49" charset="0"/>
              </a:rPr>
              <a:t>позиций</a:t>
            </a:r>
            <a:r>
              <a:rPr lang="ru-RU" sz="1600" dirty="0">
                <a:cs typeface="Courier New" pitchFamily="49" charset="0"/>
              </a:rPr>
              <a:t>, указанное во втором операнде, который должен быть целым </a:t>
            </a:r>
            <a:r>
              <a:rPr lang="ru-RU" sz="1600" dirty="0" smtClean="0">
                <a:cs typeface="Courier New" pitchFamily="49" charset="0"/>
              </a:rPr>
              <a:t>числом в </a:t>
            </a:r>
            <a:r>
              <a:rPr lang="ru-RU" sz="1600" dirty="0">
                <a:cs typeface="Courier New" pitchFamily="49" charset="0"/>
              </a:rPr>
              <a:t>диапазоне от 0 до 31. Например, в операции a &lt;&lt; 1 первый бит в a </a:t>
            </a:r>
            <a:r>
              <a:rPr lang="ru-RU" sz="1600" dirty="0" smtClean="0">
                <a:cs typeface="Courier New" pitchFamily="49" charset="0"/>
              </a:rPr>
              <a:t>становится вторым </a:t>
            </a:r>
            <a:r>
              <a:rPr lang="ru-RU" sz="1600" dirty="0">
                <a:cs typeface="Courier New" pitchFamily="49" charset="0"/>
              </a:rPr>
              <a:t>битом, второй бит становится третьим и т. д. Новым первым </a:t>
            </a:r>
            <a:r>
              <a:rPr lang="ru-RU" sz="1600" dirty="0" smtClean="0">
                <a:cs typeface="Courier New" pitchFamily="49" charset="0"/>
              </a:rPr>
              <a:t>битом становится </a:t>
            </a:r>
            <a:r>
              <a:rPr lang="ru-RU" sz="1600" dirty="0">
                <a:cs typeface="Courier New" pitchFamily="49" charset="0"/>
              </a:rPr>
              <a:t>ноль, значение </a:t>
            </a:r>
            <a:r>
              <a:rPr lang="ru-RU" sz="1600" dirty="0" smtClean="0">
                <a:cs typeface="Courier New" pitchFamily="49" charset="0"/>
              </a:rPr>
              <a:t>32-го </a:t>
            </a:r>
            <a:r>
              <a:rPr lang="ru-RU" sz="1600" dirty="0">
                <a:cs typeface="Courier New" pitchFamily="49" charset="0"/>
              </a:rPr>
              <a:t>бита теряется. Сдвиг значения влево на </a:t>
            </a:r>
            <a:r>
              <a:rPr lang="ru-RU" sz="1600" dirty="0" smtClean="0">
                <a:cs typeface="Courier New" pitchFamily="49" charset="0"/>
              </a:rPr>
              <a:t>одну позицию </a:t>
            </a:r>
            <a:r>
              <a:rPr lang="ru-RU" sz="1600" dirty="0">
                <a:cs typeface="Courier New" pitchFamily="49" charset="0"/>
              </a:rPr>
              <a:t>эквивалентен умножению на 2, на две позиции – умножению на </a:t>
            </a:r>
            <a:r>
              <a:rPr lang="ru-RU" sz="1600" dirty="0" smtClean="0">
                <a:cs typeface="Courier New" pitchFamily="49" charset="0"/>
              </a:rPr>
              <a:t>4,и т.д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Например </a:t>
            </a:r>
            <a:r>
              <a:rPr lang="ru-RU" sz="1600" dirty="0">
                <a:cs typeface="Courier New" pitchFamily="49" charset="0"/>
              </a:rPr>
              <a:t>7 &lt;&lt; 1 равно 14.</a:t>
            </a:r>
          </a:p>
          <a:p>
            <a:pPr marL="0" indent="0">
              <a:buNone/>
            </a:pPr>
            <a:r>
              <a:rPr lang="ru-RU" sz="1600" i="1" dirty="0">
                <a:cs typeface="Courier New" pitchFamily="49" charset="0"/>
              </a:rPr>
              <a:t>Сдвиг вправо с сохранением знака (&gt;&gt;)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&gt;&gt; перемещает все биты своего первого операнда вправо на </a:t>
            </a:r>
            <a:r>
              <a:rPr lang="ru-RU" sz="1600" dirty="0" smtClean="0">
                <a:cs typeface="Courier New" pitchFamily="49" charset="0"/>
              </a:rPr>
              <a:t>количество </a:t>
            </a:r>
            <a:r>
              <a:rPr lang="ru-RU" sz="1600" dirty="0">
                <a:cs typeface="Courier New" pitchFamily="49" charset="0"/>
              </a:rPr>
              <a:t>позиций, указанное во втором операнде (целое между 0 и 31). </a:t>
            </a:r>
            <a:r>
              <a:rPr lang="ru-RU" sz="1600" dirty="0" smtClean="0">
                <a:cs typeface="Courier New" pitchFamily="49" charset="0"/>
              </a:rPr>
              <a:t>Биты, сдвинутые </a:t>
            </a:r>
            <a:r>
              <a:rPr lang="ru-RU" sz="1600" dirty="0">
                <a:cs typeface="Courier New" pitchFamily="49" charset="0"/>
              </a:rPr>
              <a:t>за правый край, теряются. Самый старший бит (</a:t>
            </a:r>
            <a:r>
              <a:rPr lang="ru-RU" sz="1600" dirty="0" smtClean="0">
                <a:cs typeface="Courier New" pitchFamily="49" charset="0"/>
              </a:rPr>
              <a:t>32</a:t>
            </a:r>
            <a:r>
              <a:rPr lang="en-US" sz="1600" dirty="0" smtClean="0">
                <a:cs typeface="Courier New" pitchFamily="49" charset="0"/>
              </a:rPr>
              <a:t>-</a:t>
            </a:r>
            <a:r>
              <a:rPr lang="ru-RU" sz="1600" dirty="0" smtClean="0">
                <a:cs typeface="Courier New" pitchFamily="49" charset="0"/>
              </a:rPr>
              <a:t>й</a:t>
            </a:r>
            <a:r>
              <a:rPr lang="ru-RU" sz="1600" dirty="0">
                <a:cs typeface="Courier New" pitchFamily="49" charset="0"/>
              </a:rPr>
              <a:t>) не </a:t>
            </a:r>
            <a:r>
              <a:rPr lang="ru-RU" sz="1600" dirty="0" smtClean="0">
                <a:cs typeface="Courier New" pitchFamily="49" charset="0"/>
              </a:rPr>
              <a:t>меняется, чтобы </a:t>
            </a:r>
            <a:r>
              <a:rPr lang="ru-RU" sz="1600" dirty="0">
                <a:cs typeface="Courier New" pitchFamily="49" charset="0"/>
              </a:rPr>
              <a:t>сохранить знак результата. Если первый операнд положителен, </a:t>
            </a:r>
            <a:r>
              <a:rPr lang="ru-RU" sz="1600" dirty="0" smtClean="0">
                <a:cs typeface="Courier New" pitchFamily="49" charset="0"/>
              </a:rPr>
              <a:t>старшие </a:t>
            </a:r>
            <a:r>
              <a:rPr lang="ru-RU" sz="1600" dirty="0">
                <a:cs typeface="Courier New" pitchFamily="49" charset="0"/>
              </a:rPr>
              <a:t>биты результата заполняются нулями; если первый операнд </a:t>
            </a:r>
            <a:r>
              <a:rPr lang="ru-RU" sz="1600" dirty="0" smtClean="0">
                <a:cs typeface="Courier New" pitchFamily="49" charset="0"/>
              </a:rPr>
              <a:t>отрицателен</a:t>
            </a:r>
            <a:r>
              <a:rPr lang="ru-RU" sz="1600" dirty="0">
                <a:cs typeface="Courier New" pitchFamily="49" charset="0"/>
              </a:rPr>
              <a:t>, старшие биты результата заполняются единицами. Сдвиг </a:t>
            </a:r>
            <a:r>
              <a:rPr lang="ru-RU" sz="1600" dirty="0" smtClean="0">
                <a:cs typeface="Courier New" pitchFamily="49" charset="0"/>
              </a:rPr>
              <a:t>значения вправо </a:t>
            </a:r>
            <a:r>
              <a:rPr lang="ru-RU" sz="1600" dirty="0">
                <a:cs typeface="Courier New" pitchFamily="49" charset="0"/>
              </a:rPr>
              <a:t>на одну позицию эквивалентен делению на 2 (с отбрасыванием </a:t>
            </a:r>
            <a:r>
              <a:rPr lang="ru-RU" sz="1600" dirty="0" smtClean="0">
                <a:cs typeface="Courier New" pitchFamily="49" charset="0"/>
              </a:rPr>
              <a:t>остатка</a:t>
            </a:r>
            <a:r>
              <a:rPr lang="ru-RU" sz="1600" dirty="0">
                <a:cs typeface="Courier New" pitchFamily="49" charset="0"/>
              </a:rPr>
              <a:t>), а сдвиг вправо на две </a:t>
            </a:r>
            <a:r>
              <a:rPr lang="ru-RU" sz="1600" dirty="0" smtClean="0">
                <a:cs typeface="Courier New" pitchFamily="49" charset="0"/>
              </a:rPr>
              <a:t>позиции эквивалентен </a:t>
            </a:r>
            <a:r>
              <a:rPr lang="ru-RU" sz="1600" dirty="0">
                <a:cs typeface="Courier New" pitchFamily="49" charset="0"/>
              </a:rPr>
              <a:t>делению на 4 и т. д. </a:t>
            </a:r>
            <a:r>
              <a:rPr lang="ru-RU" sz="1600" dirty="0" smtClean="0">
                <a:cs typeface="Courier New" pitchFamily="49" charset="0"/>
              </a:rPr>
              <a:t>Например</a:t>
            </a:r>
            <a:r>
              <a:rPr lang="ru-RU" sz="1600" dirty="0">
                <a:cs typeface="Courier New" pitchFamily="49" charset="0"/>
              </a:rPr>
              <a:t>, </a:t>
            </a: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7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&gt;&gt; 1 равно 3, а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-7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&gt;&gt; 1 равно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-4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i="1" dirty="0">
                <a:cs typeface="Courier New" pitchFamily="49" charset="0"/>
              </a:rPr>
              <a:t>Сдвиг вправо с заполнением нулями (&gt;&gt;&gt;)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&gt;&gt;&gt; аналогичен оператору &gt;&gt; за исключением того, что при </a:t>
            </a:r>
            <a:r>
              <a:rPr lang="ru-RU" sz="1600" dirty="0" smtClean="0">
                <a:cs typeface="Courier New" pitchFamily="49" charset="0"/>
              </a:rPr>
              <a:t>сдвиге старшие </a:t>
            </a:r>
            <a:r>
              <a:rPr lang="ru-RU" sz="1600" dirty="0">
                <a:cs typeface="Courier New" pitchFamily="49" charset="0"/>
              </a:rPr>
              <a:t>разряды заполняются нулями независимо от знака первого </a:t>
            </a:r>
            <a:r>
              <a:rPr lang="ru-RU" sz="1600" dirty="0" smtClean="0">
                <a:cs typeface="Courier New" pitchFamily="49" charset="0"/>
              </a:rPr>
              <a:t>операнда</a:t>
            </a:r>
            <a:r>
              <a:rPr lang="ru-RU" sz="1600" dirty="0">
                <a:cs typeface="Courier New" pitchFamily="49" charset="0"/>
              </a:rPr>
              <a:t>. Например, </a:t>
            </a: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-1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&gt;&gt; 4 равно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а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-1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&gt;&gt;&gt; 4 равно 268435455 (0x0fffffff).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7751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Операторы присваивания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мы видели при обсуждении </a:t>
            </a:r>
            <a:r>
              <a:rPr lang="ru-RU" sz="1600" dirty="0" smtClean="0">
                <a:cs typeface="Courier New" pitchFamily="49" charset="0"/>
              </a:rPr>
              <a:t>переменных, </a:t>
            </a:r>
            <a:r>
              <a:rPr lang="ru-RU" sz="1600" dirty="0">
                <a:cs typeface="Courier New" pitchFamily="49" charset="0"/>
              </a:rPr>
              <a:t>для присваивания </a:t>
            </a:r>
            <a:r>
              <a:rPr lang="ru-RU" sz="1600" dirty="0" smtClean="0">
                <a:cs typeface="Courier New" pitchFamily="49" charset="0"/>
              </a:rPr>
              <a:t>значения </a:t>
            </a:r>
            <a:r>
              <a:rPr lang="ru-RU" sz="1600" dirty="0">
                <a:cs typeface="Courier New" pitchFamily="49" charset="0"/>
              </a:rPr>
              <a:t>переменной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используется символ =. Например: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можно не рассматривать такую строку как выражение, </a:t>
            </a:r>
            <a:r>
              <a:rPr lang="ru-RU" sz="1600" dirty="0" smtClean="0">
                <a:cs typeface="Courier New" pitchFamily="49" charset="0"/>
              </a:rPr>
              <a:t>которое имеет </a:t>
            </a:r>
            <a:r>
              <a:rPr lang="ru-RU" sz="1600" dirty="0">
                <a:cs typeface="Courier New" pitchFamily="49" charset="0"/>
              </a:rPr>
              <a:t>результат, но это действительно выражение и формально знак = </a:t>
            </a:r>
            <a:r>
              <a:rPr lang="ru-RU" sz="1600" dirty="0" smtClean="0">
                <a:cs typeface="Courier New" pitchFamily="49" charset="0"/>
              </a:rPr>
              <a:t>представляет </a:t>
            </a:r>
            <a:r>
              <a:rPr lang="ru-RU" sz="1600" dirty="0">
                <a:cs typeface="Courier New" pitchFamily="49" charset="0"/>
              </a:rPr>
              <a:t>собой оператор.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Левым операндом оператора = должна быть переменная, элемент массива </a:t>
            </a:r>
            <a:r>
              <a:rPr lang="ru-RU" sz="1600" dirty="0" smtClean="0">
                <a:cs typeface="Courier New" pitchFamily="49" charset="0"/>
              </a:rPr>
              <a:t>или свойство </a:t>
            </a:r>
            <a:r>
              <a:rPr lang="ru-RU" sz="1600" dirty="0">
                <a:cs typeface="Courier New" pitchFamily="49" charset="0"/>
              </a:rPr>
              <a:t>объекта. Правым операндом может быть любое значение любого </a:t>
            </a:r>
            <a:r>
              <a:rPr lang="ru-RU" sz="1600" dirty="0" smtClean="0">
                <a:cs typeface="Courier New" pitchFamily="49" charset="0"/>
              </a:rPr>
              <a:t>типа. Значением </a:t>
            </a:r>
            <a:r>
              <a:rPr lang="ru-RU" sz="1600" dirty="0">
                <a:cs typeface="Courier New" pitchFamily="49" charset="0"/>
              </a:rPr>
              <a:t>оператора присваивания является значение правого операнда. </a:t>
            </a:r>
            <a:r>
              <a:rPr lang="ru-RU" sz="1600" dirty="0" smtClean="0">
                <a:cs typeface="Courier New" pitchFamily="49" charset="0"/>
              </a:rPr>
              <a:t>Побочный </a:t>
            </a:r>
            <a:r>
              <a:rPr lang="ru-RU" sz="1600" dirty="0">
                <a:cs typeface="Courier New" pitchFamily="49" charset="0"/>
              </a:rPr>
              <a:t>эффект оператора = заключается в присваивании значения правого </a:t>
            </a:r>
            <a:r>
              <a:rPr lang="ru-RU" sz="1600" dirty="0" smtClean="0">
                <a:cs typeface="Courier New" pitchFamily="49" charset="0"/>
              </a:rPr>
              <a:t>операнда </a:t>
            </a:r>
            <a:r>
              <a:rPr lang="ru-RU" sz="1600" dirty="0">
                <a:cs typeface="Courier New" pitchFamily="49" charset="0"/>
              </a:rPr>
              <a:t>переменной, элементу массива или свойству, указанному слева, так </a:t>
            </a:r>
            <a:r>
              <a:rPr lang="ru-RU" sz="1600" dirty="0" smtClean="0">
                <a:cs typeface="Courier New" pitchFamily="49" charset="0"/>
              </a:rPr>
              <a:t>что при </a:t>
            </a:r>
            <a:r>
              <a:rPr lang="ru-RU" sz="1600" dirty="0">
                <a:cs typeface="Courier New" pitchFamily="49" charset="0"/>
              </a:rPr>
              <a:t>последующих обращениях к переменной, элементу массива или </a:t>
            </a:r>
            <a:r>
              <a:rPr lang="ru-RU" sz="1600" dirty="0" smtClean="0">
                <a:cs typeface="Courier New" pitchFamily="49" charset="0"/>
              </a:rPr>
              <a:t>свойству будет </a:t>
            </a:r>
            <a:r>
              <a:rPr lang="ru-RU" sz="1600" dirty="0">
                <a:cs typeface="Courier New" pitchFamily="49" charset="0"/>
              </a:rPr>
              <a:t>получено это значение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Поскольку = представляет собой оператор, его можно включать в более </a:t>
            </a:r>
            <a:r>
              <a:rPr lang="ru-RU" sz="1600" dirty="0" smtClean="0">
                <a:cs typeface="Courier New" pitchFamily="49" charset="0"/>
              </a:rPr>
              <a:t>сложные выражения</a:t>
            </a:r>
            <a:r>
              <a:rPr lang="ru-RU" sz="1600" dirty="0">
                <a:cs typeface="Courier New" pitchFamily="49" charset="0"/>
              </a:rPr>
              <a:t>. Так, в одном выражении можно совместить операции </a:t>
            </a:r>
            <a:r>
              <a:rPr lang="ru-RU" sz="1600" dirty="0" smtClean="0">
                <a:cs typeface="Courier New" pitchFamily="49" charset="0"/>
              </a:rPr>
              <a:t>присваивания </a:t>
            </a:r>
            <a:r>
              <a:rPr lang="ru-RU" sz="1600" dirty="0">
                <a:cs typeface="Courier New" pitchFamily="49" charset="0"/>
              </a:rPr>
              <a:t>и проверки значения: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(a = b) == 0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При этом следует отчетливо </a:t>
            </a:r>
            <a:r>
              <a:rPr lang="ru-RU" sz="1600" dirty="0" err="1" smtClean="0">
                <a:cs typeface="Courier New" pitchFamily="49" charset="0"/>
              </a:rPr>
              <a:t>понимать,что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между операторами = и == есть р</a:t>
            </a:r>
            <a:r>
              <a:rPr lang="ru-RU" sz="1600" dirty="0" smtClean="0">
                <a:cs typeface="Courier New" pitchFamily="49" charset="0"/>
              </a:rPr>
              <a:t>азница</a:t>
            </a:r>
            <a:r>
              <a:rPr lang="ru-RU" sz="1600" dirty="0">
                <a:cs typeface="Courier New" pitchFamily="49" charset="0"/>
              </a:rPr>
              <a:t>!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Если в выражении присутствует несколько операторов присваивания, они </a:t>
            </a:r>
            <a:r>
              <a:rPr lang="ru-RU" sz="1600" dirty="0" smtClean="0">
                <a:cs typeface="Courier New" pitchFamily="49" charset="0"/>
              </a:rPr>
              <a:t>вычисляются </a:t>
            </a:r>
            <a:r>
              <a:rPr lang="ru-RU" sz="1600" dirty="0">
                <a:cs typeface="Courier New" pitchFamily="49" charset="0"/>
              </a:rPr>
              <a:t>справа налево. Поэтому можно написать код, присваивающий </a:t>
            </a:r>
            <a:r>
              <a:rPr lang="ru-RU" sz="1600" dirty="0" smtClean="0">
                <a:cs typeface="Courier New" pitchFamily="49" charset="0"/>
              </a:rPr>
              <a:t>одно значение </a:t>
            </a:r>
            <a:r>
              <a:rPr lang="ru-RU" sz="1600" dirty="0">
                <a:cs typeface="Courier New" pitchFamily="49" charset="0"/>
              </a:rPr>
              <a:t>нескольким переменным, </a:t>
            </a:r>
            <a:r>
              <a:rPr lang="ru-RU" sz="1600" dirty="0" smtClean="0">
                <a:cs typeface="Courier New" pitchFamily="49" charset="0"/>
              </a:rPr>
              <a:t>например: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 j = k = 0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4450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Помните, что каждое выражение присваивания имеет значение, равное </a:t>
            </a:r>
            <a:r>
              <a:rPr lang="ru-RU" sz="1600" dirty="0" smtClean="0">
                <a:cs typeface="Courier New" pitchFamily="49" charset="0"/>
              </a:rPr>
              <a:t>значению правой </a:t>
            </a:r>
            <a:r>
              <a:rPr lang="ru-RU" sz="1600" dirty="0">
                <a:cs typeface="Courier New" pitchFamily="49" charset="0"/>
              </a:rPr>
              <a:t>части. Поэтому в приведенном коде значение первого присваивания (</a:t>
            </a:r>
            <a:r>
              <a:rPr lang="ru-RU" sz="1600" dirty="0" smtClean="0">
                <a:cs typeface="Courier New" pitchFamily="49" charset="0"/>
              </a:rPr>
              <a:t>самого </a:t>
            </a:r>
            <a:r>
              <a:rPr lang="ru-RU" sz="1600" dirty="0">
                <a:cs typeface="Courier New" pitchFamily="49" charset="0"/>
              </a:rPr>
              <a:t>правого) становится правой частью второго присваивания (среднего), а </a:t>
            </a:r>
            <a:r>
              <a:rPr lang="ru-RU" sz="1600" dirty="0" smtClean="0">
                <a:cs typeface="Courier New" pitchFamily="49" charset="0"/>
              </a:rPr>
              <a:t>это значение </a:t>
            </a:r>
            <a:r>
              <a:rPr lang="ru-RU" sz="1600" dirty="0">
                <a:cs typeface="Courier New" pitchFamily="49" charset="0"/>
              </a:rPr>
              <a:t>становится правой частью последнего (самого левого) присваивания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Присваивание </a:t>
            </a:r>
            <a:r>
              <a:rPr lang="ru-RU" sz="1600" b="1" dirty="0">
                <a:cs typeface="Courier New" pitchFamily="49" charset="0"/>
              </a:rPr>
              <a:t>с операцией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Помимо обычного оператора присваивания (=)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поддерживает </a:t>
            </a:r>
            <a:r>
              <a:rPr lang="ru-RU" sz="1600" dirty="0" smtClean="0">
                <a:cs typeface="Courier New" pitchFamily="49" charset="0"/>
              </a:rPr>
              <a:t>несколько </a:t>
            </a:r>
            <a:r>
              <a:rPr lang="ru-RU" sz="1600" dirty="0">
                <a:cs typeface="Courier New" pitchFamily="49" charset="0"/>
              </a:rPr>
              <a:t>других </a:t>
            </a:r>
            <a:r>
              <a:rPr lang="ru-RU" sz="1600" dirty="0" smtClean="0">
                <a:cs typeface="Courier New" pitchFamily="49" charset="0"/>
              </a:rPr>
              <a:t>операторов-сокращений</a:t>
            </a:r>
            <a:r>
              <a:rPr lang="ru-RU" sz="1600" dirty="0">
                <a:cs typeface="Courier New" pitchFamily="49" charset="0"/>
              </a:rPr>
              <a:t>, объединяющих присваивание с </a:t>
            </a:r>
            <a:r>
              <a:rPr lang="ru-RU" sz="1600" dirty="0" smtClean="0">
                <a:cs typeface="Courier New" pitchFamily="49" charset="0"/>
              </a:rPr>
              <a:t>некоторой другой </a:t>
            </a:r>
            <a:r>
              <a:rPr lang="ru-RU" sz="1600" dirty="0">
                <a:cs typeface="Courier New" pitchFamily="49" charset="0"/>
              </a:rPr>
              <a:t>операцией. Например, оператор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ru-RU" sz="1600" dirty="0">
                <a:cs typeface="Courier New" pitchFamily="49" charset="0"/>
              </a:rPr>
              <a:t> выполняет сложение и </a:t>
            </a:r>
            <a:r>
              <a:rPr lang="ru-RU" sz="1600" dirty="0" smtClean="0">
                <a:cs typeface="Courier New" pitchFamily="49" charset="0"/>
              </a:rPr>
              <a:t>присваивание. Следующие </a:t>
            </a:r>
            <a:r>
              <a:rPr lang="ru-RU" sz="1600" dirty="0">
                <a:cs typeface="Courier New" pitchFamily="49" charset="0"/>
              </a:rPr>
              <a:t>выражения эквивалентны: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total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sales_tax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total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total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sales_tax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можно было ожидать, оператор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ru-RU" sz="1600" dirty="0">
                <a:cs typeface="Courier New" pitchFamily="49" charset="0"/>
              </a:rPr>
              <a:t> работает и с числами, и со строками. </a:t>
            </a:r>
            <a:r>
              <a:rPr lang="ru-RU" sz="1600" dirty="0" smtClean="0">
                <a:cs typeface="Courier New" pitchFamily="49" charset="0"/>
              </a:rPr>
              <a:t>Если операнды </a:t>
            </a:r>
            <a:r>
              <a:rPr lang="ru-RU" sz="1600" dirty="0">
                <a:cs typeface="Courier New" pitchFamily="49" charset="0"/>
              </a:rPr>
              <a:t>числовые, он выполняет сложение и присваивание, а если строковые </a:t>
            </a:r>
            <a:r>
              <a:rPr lang="ru-RU" sz="1600" dirty="0" smtClean="0">
                <a:cs typeface="Courier New" pitchFamily="49" charset="0"/>
              </a:rPr>
              <a:t>– конкатенацию </a:t>
            </a:r>
            <a:r>
              <a:rPr lang="ru-RU" sz="1600" dirty="0">
                <a:cs typeface="Courier New" pitchFamily="49" charset="0"/>
              </a:rPr>
              <a:t>и присваивание.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Из подобных ему операторов можно назвать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-=</a:t>
            </a:r>
            <a:r>
              <a:rPr lang="ru-RU" sz="1600" dirty="0" smtClean="0">
                <a:cs typeface="Courier New" pitchFamily="49" charset="0"/>
              </a:rPr>
              <a:t>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*=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&amp;=</a:t>
            </a:r>
            <a:r>
              <a:rPr lang="ru-RU" sz="1600" dirty="0">
                <a:cs typeface="Courier New" pitchFamily="49" charset="0"/>
              </a:rPr>
              <a:t> и др. Все операторы </a:t>
            </a:r>
            <a:r>
              <a:rPr lang="ru-RU" sz="1600" dirty="0" smtClean="0">
                <a:cs typeface="Courier New" pitchFamily="49" charset="0"/>
              </a:rPr>
              <a:t>присваивания </a:t>
            </a:r>
            <a:r>
              <a:rPr lang="ru-RU" sz="1600" dirty="0">
                <a:cs typeface="Courier New" pitchFamily="49" charset="0"/>
              </a:rPr>
              <a:t>с операцией перечислены в </a:t>
            </a:r>
            <a:r>
              <a:rPr lang="ru-RU" sz="1600" dirty="0" smtClean="0">
                <a:cs typeface="Courier New" pitchFamily="49" charset="0"/>
              </a:rPr>
              <a:t>таблице ниже.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большинстве случаев следующие выражения эквивалентны (здесь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op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означает оператор</a:t>
            </a:r>
            <a:r>
              <a:rPr lang="ru-RU" sz="1600" dirty="0"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 b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a = a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9792" y="566124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  <a:cs typeface="Courier New" pitchFamily="49" charset="0"/>
              </a:rPr>
              <a:t>Эти выражения отличаются, только если a содержит операции, имеющие побочные эффекты, такие как вызов функции или оператор инкремента</a:t>
            </a:r>
            <a:r>
              <a:rPr lang="ru-RU" sz="1600" dirty="0" smtClean="0">
                <a:latin typeface="+mj-lt"/>
                <a:cs typeface="Courier New" pitchFamily="49" charset="0"/>
              </a:rPr>
              <a:t>.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16946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 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980728"/>
            <a:ext cx="7848871" cy="519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18168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Прочие операторы</a:t>
            </a:r>
          </a:p>
          <a:p>
            <a:pPr marL="0" indent="0">
              <a:buNone/>
            </a:pP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поддерживает еще несколько операторов, которые описываются в </a:t>
            </a:r>
            <a:r>
              <a:rPr lang="ru-RU" sz="1600" dirty="0" smtClean="0">
                <a:cs typeface="Courier New" pitchFamily="49" charset="0"/>
              </a:rPr>
              <a:t>следующих </a:t>
            </a:r>
            <a:r>
              <a:rPr lang="ru-RU" sz="1600" dirty="0">
                <a:cs typeface="Courier New" pitchFamily="49" charset="0"/>
              </a:rPr>
              <a:t>разделах.</a:t>
            </a: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Условный </a:t>
            </a:r>
            <a:r>
              <a:rPr lang="ru-RU" sz="1600" b="1" dirty="0">
                <a:cs typeface="Courier New" pitchFamily="49" charset="0"/>
              </a:rPr>
              <a:t>оператор (?:)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Условный оператор – это единственный тернарный оператор (с тремя </a:t>
            </a:r>
            <a:r>
              <a:rPr lang="ru-RU" sz="1600" dirty="0" smtClean="0">
                <a:cs typeface="Courier New" pitchFamily="49" charset="0"/>
              </a:rPr>
              <a:t>операндами</a:t>
            </a:r>
            <a:r>
              <a:rPr lang="ru-RU" sz="1600" dirty="0">
                <a:cs typeface="Courier New" pitchFamily="49" charset="0"/>
              </a:rPr>
              <a:t>)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и иногда он так и называется – «тернарный оператор». Этот </a:t>
            </a:r>
            <a:r>
              <a:rPr lang="ru-RU" sz="1600" dirty="0" smtClean="0">
                <a:cs typeface="Courier New" pitchFamily="49" charset="0"/>
              </a:rPr>
              <a:t>оператор </a:t>
            </a:r>
            <a:r>
              <a:rPr lang="ru-RU" sz="1600" dirty="0">
                <a:cs typeface="Courier New" pitchFamily="49" charset="0"/>
              </a:rPr>
              <a:t>обычно записывается как ?:, хотя в текстах программ он выглядит </a:t>
            </a:r>
            <a:r>
              <a:rPr lang="ru-RU" sz="1600" dirty="0" smtClean="0">
                <a:cs typeface="Courier New" pitchFamily="49" charset="0"/>
              </a:rPr>
              <a:t>по-другому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Он имеет </a:t>
            </a:r>
            <a:r>
              <a:rPr lang="ru-RU" sz="1600" dirty="0">
                <a:cs typeface="Courier New" pitchFamily="49" charset="0"/>
              </a:rPr>
              <a:t>три операнда, первый идет перед ?, второй – между ? и :, третий </a:t>
            </a:r>
            <a:r>
              <a:rPr lang="ru-RU" sz="1600" dirty="0" smtClean="0">
                <a:cs typeface="Courier New" pitchFamily="49" charset="0"/>
              </a:rPr>
              <a:t>– после </a:t>
            </a:r>
            <a:r>
              <a:rPr lang="ru-RU" sz="1600" dirty="0">
                <a:cs typeface="Courier New" pitchFamily="49" charset="0"/>
              </a:rPr>
              <a:t>:. Используется он следующим образом: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x &gt; 0 ? x*y :  x*y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Первый операнд условного оператора должен быть логическим значением (</a:t>
            </a:r>
            <a:r>
              <a:rPr lang="ru-RU" sz="1600" dirty="0" smtClean="0">
                <a:cs typeface="Courier New" pitchFamily="49" charset="0"/>
              </a:rPr>
              <a:t>или преобразовываться </a:t>
            </a:r>
            <a:r>
              <a:rPr lang="ru-RU" sz="1600" dirty="0">
                <a:cs typeface="Courier New" pitchFamily="49" charset="0"/>
              </a:rPr>
              <a:t>в логическое значение) – обычно это результат </a:t>
            </a:r>
            <a:r>
              <a:rPr lang="ru-RU" sz="1600" dirty="0" smtClean="0">
                <a:cs typeface="Courier New" pitchFamily="49" charset="0"/>
              </a:rPr>
              <a:t>выражения сравнения</a:t>
            </a:r>
            <a:r>
              <a:rPr lang="ru-RU" sz="1600" dirty="0">
                <a:cs typeface="Courier New" pitchFamily="49" charset="0"/>
              </a:rPr>
              <a:t>. Второй и третий операнды могут быть любыми значениями. </a:t>
            </a:r>
            <a:r>
              <a:rPr lang="ru-RU" sz="1600" dirty="0" smtClean="0">
                <a:cs typeface="Courier New" pitchFamily="49" charset="0"/>
              </a:rPr>
              <a:t>Значение</a:t>
            </a:r>
            <a:r>
              <a:rPr lang="ru-RU" sz="1600" dirty="0">
                <a:cs typeface="Courier New" pitchFamily="49" charset="0"/>
              </a:rPr>
              <a:t>, возвращаемое условным оператором, зависит от логического значения </a:t>
            </a:r>
            <a:r>
              <a:rPr lang="ru-RU" sz="1600" dirty="0" smtClean="0">
                <a:cs typeface="Courier New" pitchFamily="49" charset="0"/>
              </a:rPr>
              <a:t>первого </a:t>
            </a:r>
            <a:r>
              <a:rPr lang="ru-RU" sz="1600" dirty="0">
                <a:cs typeface="Courier New" pitchFamily="49" charset="0"/>
              </a:rPr>
              <a:t>операнда. Если этот операнд равен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, то условное выражение </a:t>
            </a:r>
            <a:r>
              <a:rPr lang="ru-RU" sz="1600" dirty="0" smtClean="0">
                <a:cs typeface="Courier New" pitchFamily="49" charset="0"/>
              </a:rPr>
              <a:t>принимает значение </a:t>
            </a:r>
            <a:r>
              <a:rPr lang="ru-RU" sz="1600" dirty="0">
                <a:cs typeface="Courier New" pitchFamily="49" charset="0"/>
              </a:rPr>
              <a:t>второго операнда. Если первый операнд равен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, то условное </a:t>
            </a:r>
            <a:r>
              <a:rPr lang="ru-RU" sz="1600" dirty="0" smtClean="0">
                <a:cs typeface="Courier New" pitchFamily="49" charset="0"/>
              </a:rPr>
              <a:t>выражение </a:t>
            </a:r>
            <a:r>
              <a:rPr lang="ru-RU" sz="1600" dirty="0">
                <a:cs typeface="Courier New" pitchFamily="49" charset="0"/>
              </a:rPr>
              <a:t>принимает значение третьего операнда.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Тот же результат можно получить с помощью инструкции </a:t>
            </a:r>
            <a:r>
              <a:rPr lang="ru-RU" sz="1600" dirty="0" err="1">
                <a:cs typeface="Courier New" pitchFamily="49" charset="0"/>
              </a:rPr>
              <a:t>if</a:t>
            </a:r>
            <a:r>
              <a:rPr lang="ru-RU" sz="1600" dirty="0">
                <a:cs typeface="Courier New" pitchFamily="49" charset="0"/>
              </a:rPr>
              <a:t>, но оператор ?: </a:t>
            </a:r>
            <a:r>
              <a:rPr lang="ru-RU" sz="1600" dirty="0" smtClean="0">
                <a:cs typeface="Courier New" pitchFamily="49" charset="0"/>
              </a:rPr>
              <a:t>часто </a:t>
            </a:r>
            <a:r>
              <a:rPr lang="ru-RU" sz="1600" dirty="0">
                <a:cs typeface="Courier New" pitchFamily="49" charset="0"/>
              </a:rPr>
              <a:t>оказывается удобным сокращением. Вот типичный пример, в котором </a:t>
            </a:r>
            <a:r>
              <a:rPr lang="ru-RU" sz="1600" dirty="0" smtClean="0">
                <a:cs typeface="Courier New" pitchFamily="49" charset="0"/>
              </a:rPr>
              <a:t>проверяется</a:t>
            </a:r>
            <a:r>
              <a:rPr lang="ru-RU" sz="1600" dirty="0">
                <a:cs typeface="Courier New" pitchFamily="49" charset="0"/>
              </a:rPr>
              <a:t>, определена ли переменная, и если да, то берется ее значение, а если </a:t>
            </a:r>
            <a:r>
              <a:rPr lang="ru-RU" sz="1600" dirty="0" smtClean="0">
                <a:cs typeface="Courier New" pitchFamily="49" charset="0"/>
              </a:rPr>
              <a:t>нет, берется значение </a:t>
            </a:r>
            <a:r>
              <a:rPr lang="ru-RU" sz="1600" dirty="0">
                <a:cs typeface="Courier New" pitchFamily="49" charset="0"/>
              </a:rPr>
              <a:t>по умолчанию</a:t>
            </a:r>
            <a:r>
              <a:rPr lang="ru-RU" sz="1600" dirty="0" smtClean="0">
                <a:cs typeface="Courier New" pitchFamily="49" charset="0"/>
              </a:rPr>
              <a:t>: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95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greeting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" + 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?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: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there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Эта </a:t>
            </a:r>
            <a:r>
              <a:rPr lang="ru-RU" sz="1600" dirty="0">
                <a:cs typeface="Courier New" pitchFamily="49" charset="0"/>
              </a:rPr>
              <a:t>запись эквивалентна следующей конструкции </a:t>
            </a:r>
            <a:r>
              <a:rPr lang="ru-RU" sz="1600" dirty="0" err="1">
                <a:cs typeface="Courier New" pitchFamily="49" charset="0"/>
              </a:rPr>
              <a:t>if</a:t>
            </a:r>
            <a:r>
              <a:rPr lang="ru-RU" sz="1600" dirty="0">
                <a:cs typeface="Courier New" pitchFamily="49" charset="0"/>
              </a:rPr>
              <a:t>, но более компактна: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greeting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";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greeting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greeting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+=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there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endParaRPr lang="ru-RU" sz="16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Оператор </a:t>
            </a:r>
            <a:r>
              <a:rPr lang="ru-RU" sz="1600" b="1" dirty="0" err="1">
                <a:cs typeface="Courier New" pitchFamily="49" charset="0"/>
              </a:rPr>
              <a:t>typeof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Унарный оператор </a:t>
            </a:r>
            <a:r>
              <a:rPr lang="ru-RU" sz="1600" dirty="0" err="1">
                <a:cs typeface="Courier New" pitchFamily="49" charset="0"/>
              </a:rPr>
              <a:t>typeof</a:t>
            </a:r>
            <a:r>
              <a:rPr lang="ru-RU" sz="1600" dirty="0">
                <a:cs typeface="Courier New" pitchFamily="49" charset="0"/>
              </a:rPr>
              <a:t> помещается перед единственным операндом, </a:t>
            </a:r>
            <a:r>
              <a:rPr lang="ru-RU" sz="1600" dirty="0" smtClean="0">
                <a:cs typeface="Courier New" pitchFamily="49" charset="0"/>
              </a:rPr>
              <a:t>который может </a:t>
            </a:r>
            <a:r>
              <a:rPr lang="ru-RU" sz="1600" dirty="0">
                <a:cs typeface="Courier New" pitchFamily="49" charset="0"/>
              </a:rPr>
              <a:t>иметь любой тип. Его значение представляет собой строку, </a:t>
            </a:r>
            <a:r>
              <a:rPr lang="ru-RU" sz="1600" dirty="0" smtClean="0">
                <a:cs typeface="Courier New" pitchFamily="49" charset="0"/>
              </a:rPr>
              <a:t>указывающую тип </a:t>
            </a:r>
            <a:r>
              <a:rPr lang="ru-RU" sz="1600" dirty="0">
                <a:cs typeface="Courier New" pitchFamily="49" charset="0"/>
              </a:rPr>
              <a:t>данных операнда.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Результатом оператора </a:t>
            </a:r>
            <a:r>
              <a:rPr lang="ru-RU" sz="1600" dirty="0" err="1">
                <a:cs typeface="Courier New" pitchFamily="49" charset="0"/>
              </a:rPr>
              <a:t>typeof</a:t>
            </a:r>
            <a:r>
              <a:rPr lang="ru-RU" sz="1600" dirty="0">
                <a:cs typeface="Courier New" pitchFamily="49" charset="0"/>
              </a:rPr>
              <a:t> будет строка "</a:t>
            </a:r>
            <a:r>
              <a:rPr lang="ru-RU" sz="1600" dirty="0" err="1">
                <a:cs typeface="Courier New" pitchFamily="49" charset="0"/>
              </a:rPr>
              <a:t>number</a:t>
            </a:r>
            <a:r>
              <a:rPr lang="ru-RU" sz="1600" dirty="0">
                <a:cs typeface="Courier New" pitchFamily="49" charset="0"/>
              </a:rPr>
              <a:t>", "</a:t>
            </a:r>
            <a:r>
              <a:rPr lang="ru-RU" sz="1600" dirty="0" err="1">
                <a:cs typeface="Courier New" pitchFamily="49" charset="0"/>
              </a:rPr>
              <a:t>string</a:t>
            </a:r>
            <a:r>
              <a:rPr lang="ru-RU" sz="1600" dirty="0">
                <a:cs typeface="Courier New" pitchFamily="49" charset="0"/>
              </a:rPr>
              <a:t>" или "</a:t>
            </a:r>
            <a:r>
              <a:rPr lang="ru-RU" sz="1600" dirty="0" err="1">
                <a:cs typeface="Courier New" pitchFamily="49" charset="0"/>
              </a:rPr>
              <a:t>boolean</a:t>
            </a:r>
            <a:r>
              <a:rPr lang="ru-RU" sz="1600" dirty="0">
                <a:cs typeface="Courier New" pitchFamily="49" charset="0"/>
              </a:rPr>
              <a:t>", </a:t>
            </a:r>
            <a:r>
              <a:rPr lang="ru-RU" sz="1600" dirty="0" smtClean="0">
                <a:cs typeface="Courier New" pitchFamily="49" charset="0"/>
              </a:rPr>
              <a:t>если его </a:t>
            </a:r>
            <a:r>
              <a:rPr lang="ru-RU" sz="1600" dirty="0">
                <a:cs typeface="Courier New" pitchFamily="49" charset="0"/>
              </a:rPr>
              <a:t>операндом является число, строка или логическое значение соответственно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Для объектов, массивов и (как ни странно) значения </a:t>
            </a:r>
            <a:r>
              <a:rPr lang="ru-RU" sz="1600" dirty="0" err="1">
                <a:cs typeface="Courier New" pitchFamily="49" charset="0"/>
              </a:rPr>
              <a:t>null</a:t>
            </a:r>
            <a:r>
              <a:rPr lang="ru-RU" sz="1600" dirty="0">
                <a:cs typeface="Courier New" pitchFamily="49" charset="0"/>
              </a:rPr>
              <a:t> результатом </a:t>
            </a:r>
            <a:r>
              <a:rPr lang="ru-RU" sz="1600" dirty="0" smtClean="0">
                <a:cs typeface="Courier New" pitchFamily="49" charset="0"/>
              </a:rPr>
              <a:t>будет строка  </a:t>
            </a:r>
            <a:r>
              <a:rPr lang="ru-RU" sz="1600" dirty="0">
                <a:cs typeface="Courier New" pitchFamily="49" charset="0"/>
              </a:rPr>
              <a:t>"</a:t>
            </a:r>
            <a:r>
              <a:rPr lang="ru-RU" sz="1600" dirty="0" err="1">
                <a:cs typeface="Courier New" pitchFamily="49" charset="0"/>
              </a:rPr>
              <a:t>object</a:t>
            </a:r>
            <a:r>
              <a:rPr lang="ru-RU" sz="1600" dirty="0">
                <a:cs typeface="Courier New" pitchFamily="49" charset="0"/>
              </a:rPr>
              <a:t>". Для </a:t>
            </a:r>
            <a:r>
              <a:rPr lang="ru-RU" sz="1600" dirty="0" smtClean="0">
                <a:cs typeface="Courier New" pitchFamily="49" charset="0"/>
              </a:rPr>
              <a:t>операндов-функций </a:t>
            </a:r>
            <a:r>
              <a:rPr lang="ru-RU" sz="1600" dirty="0">
                <a:cs typeface="Courier New" pitchFamily="49" charset="0"/>
              </a:rPr>
              <a:t>результатом будет строка "</a:t>
            </a:r>
            <a:r>
              <a:rPr lang="ru-RU" sz="1600" dirty="0" err="1">
                <a:cs typeface="Courier New" pitchFamily="49" charset="0"/>
              </a:rPr>
              <a:t>function</a:t>
            </a:r>
            <a:r>
              <a:rPr lang="ru-RU" sz="1600" dirty="0" smtClean="0">
                <a:cs typeface="Courier New" pitchFamily="49" charset="0"/>
              </a:rPr>
              <a:t>", а для неопределенного </a:t>
            </a:r>
            <a:r>
              <a:rPr lang="ru-RU" sz="1600" dirty="0">
                <a:cs typeface="Courier New" pitchFamily="49" charset="0"/>
              </a:rPr>
              <a:t>операнда – строка "</a:t>
            </a:r>
            <a:r>
              <a:rPr lang="ru-RU" sz="1600" dirty="0" err="1">
                <a:cs typeface="Courier New" pitchFamily="49" charset="0"/>
              </a:rPr>
              <a:t>undefined</a:t>
            </a:r>
            <a:r>
              <a:rPr lang="ru-RU" sz="1600" dirty="0">
                <a:cs typeface="Courier New" pitchFamily="49" charset="0"/>
              </a:rPr>
              <a:t>".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Значение оператора </a:t>
            </a:r>
            <a:r>
              <a:rPr lang="ru-RU" sz="1600" dirty="0" err="1">
                <a:cs typeface="Courier New" pitchFamily="49" charset="0"/>
              </a:rPr>
              <a:t>typeof</a:t>
            </a:r>
            <a:r>
              <a:rPr lang="ru-RU" sz="1600" dirty="0">
                <a:cs typeface="Courier New" pitchFamily="49" charset="0"/>
              </a:rPr>
              <a:t> равно "</a:t>
            </a:r>
            <a:r>
              <a:rPr lang="ru-RU" sz="1600" dirty="0" err="1">
                <a:cs typeface="Courier New" pitchFamily="49" charset="0"/>
              </a:rPr>
              <a:t>object</a:t>
            </a:r>
            <a:r>
              <a:rPr lang="ru-RU" sz="1600" dirty="0">
                <a:cs typeface="Courier New" pitchFamily="49" charset="0"/>
              </a:rPr>
              <a:t>", когда операнд представляет собой </a:t>
            </a:r>
            <a:r>
              <a:rPr lang="ru-RU" sz="1600" dirty="0" smtClean="0">
                <a:cs typeface="Courier New" pitchFamily="49" charset="0"/>
              </a:rPr>
              <a:t>объект-обертку </a:t>
            </a:r>
            <a:r>
              <a:rPr lang="ru-RU" sz="1600" dirty="0" err="1">
                <a:cs typeface="Courier New" pitchFamily="49" charset="0"/>
              </a:rPr>
              <a:t>Number</a:t>
            </a:r>
            <a:r>
              <a:rPr lang="ru-RU" sz="1600" dirty="0">
                <a:cs typeface="Courier New" pitchFamily="49" charset="0"/>
              </a:rPr>
              <a:t>,  </a:t>
            </a:r>
            <a:r>
              <a:rPr lang="ru-RU" sz="1600" dirty="0" err="1">
                <a:cs typeface="Courier New" pitchFamily="49" charset="0"/>
              </a:rPr>
              <a:t>String</a:t>
            </a:r>
            <a:r>
              <a:rPr lang="ru-RU" sz="1600" dirty="0">
                <a:cs typeface="Courier New" pitchFamily="49" charset="0"/>
              </a:rPr>
              <a:t> или </a:t>
            </a:r>
            <a:r>
              <a:rPr lang="ru-RU" sz="1600" dirty="0" err="1">
                <a:cs typeface="Courier New" pitchFamily="49" charset="0"/>
              </a:rPr>
              <a:t>Boolean</a:t>
            </a:r>
            <a:r>
              <a:rPr lang="ru-RU" sz="1600" dirty="0">
                <a:cs typeface="Courier New" pitchFamily="49" charset="0"/>
              </a:rPr>
              <a:t>. Оно также равно "</a:t>
            </a:r>
            <a:r>
              <a:rPr lang="ru-RU" sz="1600" dirty="0" err="1">
                <a:cs typeface="Courier New" pitchFamily="49" charset="0"/>
              </a:rPr>
              <a:t>object</a:t>
            </a:r>
            <a:r>
              <a:rPr lang="ru-RU" sz="1600" dirty="0">
                <a:cs typeface="Courier New" pitchFamily="49" charset="0"/>
              </a:rPr>
              <a:t>" для </a:t>
            </a:r>
            <a:r>
              <a:rPr lang="ru-RU" sz="1600" dirty="0" smtClean="0">
                <a:cs typeface="Courier New" pitchFamily="49" charset="0"/>
              </a:rPr>
              <a:t>объектов </a:t>
            </a:r>
            <a:r>
              <a:rPr lang="ru-RU" sz="1600" dirty="0" err="1" smtClean="0">
                <a:cs typeface="Courier New" pitchFamily="49" charset="0"/>
              </a:rPr>
              <a:t>Date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и </a:t>
            </a:r>
            <a:r>
              <a:rPr lang="ru-RU" sz="1600" dirty="0" err="1">
                <a:cs typeface="Courier New" pitchFamily="49" charset="0"/>
              </a:rPr>
              <a:t>RegExp</a:t>
            </a:r>
            <a:r>
              <a:rPr lang="ru-RU" sz="1600" dirty="0">
                <a:cs typeface="Courier New" pitchFamily="49" charset="0"/>
              </a:rPr>
              <a:t>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72676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 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86966"/>
            <a:ext cx="8162372" cy="542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2990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Для объектов, не являющихся частью базового языка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smtClean="0">
                <a:cs typeface="Courier New" pitchFamily="49" charset="0"/>
              </a:rPr>
              <a:t>а предоставляемых </a:t>
            </a:r>
            <a:r>
              <a:rPr lang="ru-RU" sz="1600" dirty="0">
                <a:cs typeface="Courier New" pitchFamily="49" charset="0"/>
              </a:rPr>
              <a:t>контекстом, в который встроен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, возвращаемое оператором </a:t>
            </a:r>
            <a:r>
              <a:rPr lang="ru-RU" sz="1600" dirty="0" err="1">
                <a:cs typeface="Courier New" pitchFamily="49" charset="0"/>
              </a:rPr>
              <a:t>typeof</a:t>
            </a:r>
            <a:r>
              <a:rPr lang="ru-RU" sz="1600" dirty="0">
                <a:cs typeface="Courier New" pitchFamily="49" charset="0"/>
              </a:rPr>
              <a:t> значение зависит от реализации. Однако в клиентском языке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значение оператора </a:t>
            </a:r>
            <a:r>
              <a:rPr lang="ru-RU" sz="1600" dirty="0" err="1">
                <a:cs typeface="Courier New" pitchFamily="49" charset="0"/>
              </a:rPr>
              <a:t>typeof</a:t>
            </a:r>
            <a:r>
              <a:rPr lang="ru-RU" sz="1600" dirty="0">
                <a:cs typeface="Courier New" pitchFamily="49" charset="0"/>
              </a:rPr>
              <a:t> обычно равно "</a:t>
            </a:r>
            <a:r>
              <a:rPr lang="ru-RU" sz="1600" dirty="0" err="1">
                <a:cs typeface="Courier New" pitchFamily="49" charset="0"/>
              </a:rPr>
              <a:t>object</a:t>
            </a:r>
            <a:r>
              <a:rPr lang="ru-RU" sz="1600" dirty="0">
                <a:cs typeface="Courier New" pitchFamily="49" charset="0"/>
              </a:rPr>
              <a:t>" для всех клиентских объектов – так же, как и для всех базовых объектов.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</a:t>
            </a:r>
            <a:r>
              <a:rPr lang="ru-RU" sz="1600" dirty="0" err="1">
                <a:cs typeface="Courier New" pitchFamily="49" charset="0"/>
              </a:rPr>
              <a:t>typeof</a:t>
            </a:r>
            <a:r>
              <a:rPr lang="ru-RU" sz="1600" dirty="0">
                <a:cs typeface="Courier New" pitchFamily="49" charset="0"/>
              </a:rPr>
              <a:t> может применяться, например, в таких выражениях: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i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==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") ? "'" +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 "'" :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value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Операнд </a:t>
            </a:r>
            <a:r>
              <a:rPr lang="ru-RU" sz="1600" dirty="0" err="1">
                <a:cs typeface="Courier New" pitchFamily="49" charset="0"/>
              </a:rPr>
              <a:t>typeof</a:t>
            </a:r>
            <a:r>
              <a:rPr lang="ru-RU" sz="1600" dirty="0">
                <a:cs typeface="Courier New" pitchFamily="49" charset="0"/>
              </a:rPr>
              <a:t> можно заключить в скобки, благодаря чему ключевое слово </a:t>
            </a:r>
            <a:r>
              <a:rPr lang="ru-RU" sz="1600" dirty="0" err="1" smtClean="0">
                <a:cs typeface="Courier New" pitchFamily="49" charset="0"/>
              </a:rPr>
              <a:t>typeof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выглядит как имя функции, а не как ключевое слово или оператор: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(i)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Для всех объектных типов и типов массивов результатом оператора </a:t>
            </a:r>
            <a:r>
              <a:rPr lang="ru-RU" sz="1600" dirty="0" err="1">
                <a:cs typeface="Courier New" pitchFamily="49" charset="0"/>
              </a:rPr>
              <a:t>typeof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является </a:t>
            </a:r>
            <a:r>
              <a:rPr lang="ru-RU" sz="1600" dirty="0">
                <a:cs typeface="Courier New" pitchFamily="49" charset="0"/>
              </a:rPr>
              <a:t>строка "</a:t>
            </a:r>
            <a:r>
              <a:rPr lang="ru-RU" sz="1600" dirty="0" err="1">
                <a:cs typeface="Courier New" pitchFamily="49" charset="0"/>
              </a:rPr>
              <a:t>object</a:t>
            </a:r>
            <a:r>
              <a:rPr lang="ru-RU" sz="1600" dirty="0">
                <a:cs typeface="Courier New" pitchFamily="49" charset="0"/>
              </a:rPr>
              <a:t>", поэтому он может быть полезен только для того, чтобы </a:t>
            </a:r>
            <a:r>
              <a:rPr lang="ru-RU" sz="1600" dirty="0" smtClean="0">
                <a:cs typeface="Courier New" pitchFamily="49" charset="0"/>
              </a:rPr>
              <a:t>отличить </a:t>
            </a:r>
            <a:r>
              <a:rPr lang="ru-RU" sz="1600" dirty="0">
                <a:cs typeface="Courier New" pitchFamily="49" charset="0"/>
              </a:rPr>
              <a:t>объекты от базовых типов. Для того чтобы отличить один объектный </a:t>
            </a:r>
            <a:r>
              <a:rPr lang="ru-RU" sz="1600" dirty="0" smtClean="0">
                <a:cs typeface="Courier New" pitchFamily="49" charset="0"/>
              </a:rPr>
              <a:t>тип от </a:t>
            </a:r>
            <a:r>
              <a:rPr lang="ru-RU" sz="1600" dirty="0">
                <a:cs typeface="Courier New" pitchFamily="49" charset="0"/>
              </a:rPr>
              <a:t>другого, следует обратиться к другим приемам, таким как использование </a:t>
            </a:r>
            <a:r>
              <a:rPr lang="ru-RU" sz="1600" dirty="0" smtClean="0">
                <a:cs typeface="Courier New" pitchFamily="49" charset="0"/>
              </a:rPr>
              <a:t>оператора </a:t>
            </a:r>
            <a:r>
              <a:rPr lang="ru-RU" sz="1600" dirty="0" err="1">
                <a:cs typeface="Courier New" pitchFamily="49" charset="0"/>
              </a:rPr>
              <a:t>instanceof</a:t>
            </a:r>
            <a:r>
              <a:rPr lang="ru-RU" sz="1600" dirty="0">
                <a:cs typeface="Courier New" pitchFamily="49" charset="0"/>
              </a:rPr>
              <a:t> или свойства </a:t>
            </a:r>
            <a:r>
              <a:rPr lang="ru-RU" sz="1600" dirty="0" err="1">
                <a:cs typeface="Courier New" pitchFamily="49" charset="0"/>
              </a:rPr>
              <a:t>constructor</a:t>
            </a:r>
            <a:r>
              <a:rPr lang="ru-RU" sz="1600" dirty="0">
                <a:cs typeface="Courier New" pitchFamily="49" charset="0"/>
              </a:rPr>
              <a:t> (</a:t>
            </a:r>
            <a:r>
              <a:rPr lang="ru-RU" sz="1600" dirty="0" err="1" smtClean="0">
                <a:cs typeface="Courier New" pitchFamily="49" charset="0"/>
              </a:rPr>
              <a:t>подробн.в</a:t>
            </a:r>
            <a:r>
              <a:rPr lang="ru-RU" sz="1600" dirty="0" smtClean="0">
                <a:cs typeface="Courier New" pitchFamily="49" charset="0"/>
              </a:rPr>
              <a:t> описании свойства </a:t>
            </a:r>
            <a:r>
              <a:rPr lang="ru-RU" sz="1600" dirty="0" err="1" smtClean="0">
                <a:cs typeface="Courier New" pitchFamily="49" charset="0"/>
              </a:rPr>
              <a:t>Object.constructor</a:t>
            </a:r>
            <a:r>
              <a:rPr lang="ru-RU" sz="1600" dirty="0" smtClean="0">
                <a:cs typeface="Courier New" pitchFamily="49" charset="0"/>
              </a:rPr>
              <a:t>)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4313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Оператор создания объекта (</a:t>
            </a:r>
            <a:r>
              <a:rPr lang="ru-RU" sz="1600" b="1" dirty="0" err="1">
                <a:cs typeface="Courier New" pitchFamily="49" charset="0"/>
              </a:rPr>
              <a:t>new</a:t>
            </a:r>
            <a:r>
              <a:rPr lang="ru-RU" sz="1600" b="1" dirty="0"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</a:t>
            </a:r>
            <a:r>
              <a:rPr lang="ru-RU" sz="1600" dirty="0" err="1">
                <a:cs typeface="Courier New" pitchFamily="49" charset="0"/>
              </a:rPr>
              <a:t>new</a:t>
            </a:r>
            <a:r>
              <a:rPr lang="ru-RU" sz="1600" dirty="0">
                <a:cs typeface="Courier New" pitchFamily="49" charset="0"/>
              </a:rPr>
              <a:t> создает новый объект и вызывает </a:t>
            </a:r>
            <a:r>
              <a:rPr lang="ru-RU" sz="1600" dirty="0" smtClean="0">
                <a:cs typeface="Courier New" pitchFamily="49" charset="0"/>
              </a:rPr>
              <a:t>функцию-конструктор </a:t>
            </a:r>
            <a:r>
              <a:rPr lang="ru-RU" sz="1600" dirty="0">
                <a:cs typeface="Courier New" pitchFamily="49" charset="0"/>
              </a:rPr>
              <a:t>для </a:t>
            </a:r>
            <a:r>
              <a:rPr lang="ru-RU" sz="1600" dirty="0" smtClean="0">
                <a:cs typeface="Courier New" pitchFamily="49" charset="0"/>
              </a:rPr>
              <a:t>его инициализации</a:t>
            </a:r>
            <a:r>
              <a:rPr lang="ru-RU" sz="1600" dirty="0">
                <a:cs typeface="Courier New" pitchFamily="49" charset="0"/>
              </a:rPr>
              <a:t>. Это унарный оператор, указываемый перед вызовом </a:t>
            </a:r>
            <a:r>
              <a:rPr lang="ru-RU" sz="1600" dirty="0" smtClean="0">
                <a:cs typeface="Courier New" pitchFamily="49" charset="0"/>
              </a:rPr>
              <a:t>конструктора </a:t>
            </a:r>
            <a:r>
              <a:rPr lang="ru-RU" sz="1600" dirty="0">
                <a:cs typeface="Courier New" pitchFamily="49" charset="0"/>
              </a:rPr>
              <a:t>и имеющий следующий синтаксис: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конструктор(аргументы)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Здесь  конструктор – это выражение, результатом которого является </a:t>
            </a:r>
            <a:r>
              <a:rPr lang="ru-RU" sz="1600" dirty="0" smtClean="0">
                <a:cs typeface="Courier New" pitchFamily="49" charset="0"/>
              </a:rPr>
              <a:t>функция-конструктор</a:t>
            </a:r>
            <a:r>
              <a:rPr lang="ru-RU" sz="1600" dirty="0">
                <a:cs typeface="Courier New" pitchFamily="49" charset="0"/>
              </a:rPr>
              <a:t>, и за ним должны следовать ноль или более аргументов, </a:t>
            </a:r>
            <a:r>
              <a:rPr lang="ru-RU" sz="1600" dirty="0" smtClean="0">
                <a:cs typeface="Courier New" pitchFamily="49" charset="0"/>
              </a:rPr>
              <a:t>разделенных </a:t>
            </a:r>
            <a:r>
              <a:rPr lang="ru-RU" sz="1600" dirty="0">
                <a:cs typeface="Courier New" pitchFamily="49" charset="0"/>
              </a:rPr>
              <a:t>запятыми и заключенных в круглые скобки. Как особый случай и </a:t>
            </a:r>
            <a:r>
              <a:rPr lang="ru-RU" sz="1600" dirty="0" smtClean="0">
                <a:cs typeface="Courier New" pitchFamily="49" charset="0"/>
              </a:rPr>
              <a:t>только для </a:t>
            </a:r>
            <a:r>
              <a:rPr lang="ru-RU" sz="1600" dirty="0">
                <a:cs typeface="Courier New" pitchFamily="49" charset="0"/>
              </a:rPr>
              <a:t>оператора </a:t>
            </a:r>
            <a:r>
              <a:rPr lang="ru-RU" sz="1600" dirty="0" err="1">
                <a:cs typeface="Courier New" pitchFamily="49" charset="0"/>
              </a:rPr>
              <a:t>new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упрощает грамматику, допуская отсутствие </a:t>
            </a:r>
            <a:r>
              <a:rPr lang="ru-RU" sz="1600" dirty="0" smtClean="0">
                <a:cs typeface="Courier New" pitchFamily="49" charset="0"/>
              </a:rPr>
              <a:t>скобок</a:t>
            </a:r>
            <a:r>
              <a:rPr lang="ru-RU" sz="1600" dirty="0">
                <a:cs typeface="Courier New" pitchFamily="49" charset="0"/>
              </a:rPr>
              <a:t>, если у функции нет аргументов. Вот несколько примеров </a:t>
            </a:r>
            <a:r>
              <a:rPr lang="ru-RU" sz="1600" dirty="0" smtClean="0">
                <a:cs typeface="Courier New" pitchFamily="49" charset="0"/>
              </a:rPr>
              <a:t>использования оператора </a:t>
            </a:r>
            <a:r>
              <a:rPr lang="ru-RU" sz="1600" dirty="0" err="1">
                <a:cs typeface="Courier New" pitchFamily="49" charset="0"/>
              </a:rPr>
              <a:t>new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o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   // Здесь необязательные скобки опущены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();    // Возвращает объект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, содержащий текущее время</a:t>
            </a: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c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(3.0, 4.0, 1.5, 2.75); // Создает объект класса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Rectangle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[i]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constructors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[i]();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</a:t>
            </a:r>
            <a:r>
              <a:rPr lang="ru-RU" sz="1600" dirty="0" err="1">
                <a:cs typeface="Courier New" pitchFamily="49" charset="0"/>
              </a:rPr>
              <a:t>new</a:t>
            </a:r>
            <a:r>
              <a:rPr lang="ru-RU" sz="1600" dirty="0">
                <a:cs typeface="Courier New" pitchFamily="49" charset="0"/>
              </a:rPr>
              <a:t> сначала создает новый объект с неопределенными свойствами, а </a:t>
            </a:r>
            <a:r>
              <a:rPr lang="ru-RU" sz="1600" dirty="0" smtClean="0">
                <a:cs typeface="Courier New" pitchFamily="49" charset="0"/>
              </a:rPr>
              <a:t>затем </a:t>
            </a:r>
            <a:r>
              <a:rPr lang="ru-RU" sz="1600" dirty="0">
                <a:cs typeface="Courier New" pitchFamily="49" charset="0"/>
              </a:rPr>
              <a:t>вызывает заданную </a:t>
            </a:r>
            <a:r>
              <a:rPr lang="ru-RU" sz="1600" dirty="0" smtClean="0">
                <a:cs typeface="Courier New" pitchFamily="49" charset="0"/>
              </a:rPr>
              <a:t>функцию-конструктор</a:t>
            </a:r>
            <a:r>
              <a:rPr lang="ru-RU" sz="1600" dirty="0">
                <a:cs typeface="Courier New" pitchFamily="49" charset="0"/>
              </a:rPr>
              <a:t>, передавая ей указанные </a:t>
            </a:r>
            <a:r>
              <a:rPr lang="ru-RU" sz="1600" dirty="0" smtClean="0">
                <a:cs typeface="Courier New" pitchFamily="49" charset="0"/>
              </a:rPr>
              <a:t>аргументы</a:t>
            </a:r>
            <a:r>
              <a:rPr lang="ru-RU" sz="1600" dirty="0">
                <a:cs typeface="Courier New" pitchFamily="49" charset="0"/>
              </a:rPr>
              <a:t>, а также только что созданный объект в качестве значения </a:t>
            </a:r>
            <a:r>
              <a:rPr lang="ru-RU" sz="1600" dirty="0" smtClean="0">
                <a:cs typeface="Courier New" pitchFamily="49" charset="0"/>
              </a:rPr>
              <a:t>ключевого слова </a:t>
            </a:r>
            <a:r>
              <a:rPr lang="ru-RU" sz="1600" dirty="0" err="1">
                <a:cs typeface="Courier New" pitchFamily="49" charset="0"/>
              </a:rPr>
              <a:t>this</a:t>
            </a:r>
            <a:r>
              <a:rPr lang="ru-RU" sz="1600" dirty="0">
                <a:cs typeface="Courier New" pitchFamily="49" charset="0"/>
              </a:rPr>
              <a:t>. С помощью этого слова </a:t>
            </a:r>
            <a:r>
              <a:rPr lang="ru-RU" sz="1600" dirty="0" smtClean="0">
                <a:cs typeface="Courier New" pitchFamily="49" charset="0"/>
              </a:rPr>
              <a:t>функция-конструктор </a:t>
            </a:r>
            <a:r>
              <a:rPr lang="ru-RU" sz="1600" dirty="0">
                <a:cs typeface="Courier New" pitchFamily="49" charset="0"/>
              </a:rPr>
              <a:t>может инициализировать новый объект любым необходимым образом. </a:t>
            </a:r>
            <a:r>
              <a:rPr lang="ru-RU" sz="1600" dirty="0" smtClean="0">
                <a:cs typeface="Courier New" pitchFamily="49" charset="0"/>
              </a:rPr>
              <a:t>Оператор </a:t>
            </a:r>
            <a:r>
              <a:rPr lang="ru-RU" sz="1600" dirty="0" err="1">
                <a:cs typeface="Courier New" pitchFamily="49" charset="0"/>
              </a:rPr>
              <a:t>new</a:t>
            </a:r>
            <a:r>
              <a:rPr lang="ru-RU" sz="1600" dirty="0">
                <a:cs typeface="Courier New" pitchFamily="49" charset="0"/>
              </a:rPr>
              <a:t> может </a:t>
            </a:r>
            <a:r>
              <a:rPr lang="ru-RU" sz="1600" dirty="0" smtClean="0">
                <a:cs typeface="Courier New" pitchFamily="49" charset="0"/>
              </a:rPr>
              <a:t>также применяться </a:t>
            </a:r>
            <a:r>
              <a:rPr lang="ru-RU" sz="1600" dirty="0">
                <a:cs typeface="Courier New" pitchFamily="49" charset="0"/>
              </a:rPr>
              <a:t>для создания массивов с помощью </a:t>
            </a:r>
            <a:r>
              <a:rPr lang="ru-RU" sz="1600" dirty="0" smtClean="0">
                <a:cs typeface="Courier New" pitchFamily="49" charset="0"/>
              </a:rPr>
              <a:t>синтаксиса </a:t>
            </a:r>
            <a:r>
              <a:rPr lang="ru-RU" sz="1600" dirty="0" err="1">
                <a:cs typeface="Courier New" pitchFamily="49" charset="0"/>
              </a:rPr>
              <a:t>new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Array</a:t>
            </a:r>
            <a:r>
              <a:rPr lang="ru-RU" sz="1600" dirty="0">
                <a:cs typeface="Courier New" pitchFamily="49" charset="0"/>
              </a:rPr>
              <a:t>().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6282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Оператор </a:t>
            </a:r>
            <a:r>
              <a:rPr lang="ru-RU" sz="1600" b="1" dirty="0" err="1">
                <a:cs typeface="Courier New" pitchFamily="49" charset="0"/>
              </a:rPr>
              <a:t>delete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Унарный оператор </a:t>
            </a:r>
            <a:r>
              <a:rPr lang="ru-RU" sz="1600" dirty="0" err="1">
                <a:cs typeface="Courier New" pitchFamily="49" charset="0"/>
              </a:rPr>
              <a:t>delete</a:t>
            </a:r>
            <a:r>
              <a:rPr lang="ru-RU" sz="1600" dirty="0">
                <a:cs typeface="Courier New" pitchFamily="49" charset="0"/>
              </a:rPr>
              <a:t> выполняет попытку удалить свойство объекта, </a:t>
            </a:r>
            <a:r>
              <a:rPr lang="ru-RU" sz="1600" dirty="0" smtClean="0">
                <a:cs typeface="Courier New" pitchFamily="49" charset="0"/>
              </a:rPr>
              <a:t>элемент </a:t>
            </a:r>
            <a:r>
              <a:rPr lang="ru-RU" sz="1600" dirty="0">
                <a:cs typeface="Courier New" pitchFamily="49" charset="0"/>
              </a:rPr>
              <a:t>массива или переменную, указанную в его операнде.1 Он возвращает </a:t>
            </a:r>
            <a:r>
              <a:rPr lang="ru-RU" sz="1600" dirty="0" err="1" smtClean="0">
                <a:cs typeface="Courier New" pitchFamily="49" charset="0"/>
              </a:rPr>
              <a:t>true</a:t>
            </a:r>
            <a:r>
              <a:rPr lang="ru-RU" sz="1600" dirty="0" smtClean="0">
                <a:cs typeface="Courier New" pitchFamily="49" charset="0"/>
              </a:rPr>
              <a:t>, если </a:t>
            </a:r>
            <a:r>
              <a:rPr lang="ru-RU" sz="1600" dirty="0">
                <a:cs typeface="Courier New" pitchFamily="49" charset="0"/>
              </a:rPr>
              <a:t>удаление прошло успешно, и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 в противном случае. Не все </a:t>
            </a:r>
            <a:r>
              <a:rPr lang="ru-RU" sz="1600" dirty="0" smtClean="0">
                <a:cs typeface="Courier New" pitchFamily="49" charset="0"/>
              </a:rPr>
              <a:t>переменные и </a:t>
            </a:r>
            <a:r>
              <a:rPr lang="ru-RU" sz="1600" dirty="0">
                <a:cs typeface="Courier New" pitchFamily="49" charset="0"/>
              </a:rPr>
              <a:t>свойства могут быть удалены – некоторые встроенные свойства из </a:t>
            </a:r>
            <a:r>
              <a:rPr lang="ru-RU" sz="1600" dirty="0" smtClean="0">
                <a:cs typeface="Courier New" pitchFamily="49" charset="0"/>
              </a:rPr>
              <a:t>базового и </a:t>
            </a:r>
            <a:r>
              <a:rPr lang="ru-RU" sz="1600" dirty="0">
                <a:cs typeface="Courier New" pitchFamily="49" charset="0"/>
              </a:rPr>
              <a:t>клиентского языков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устойчивы к операции удаления. Кроме </a:t>
            </a:r>
            <a:r>
              <a:rPr lang="ru-RU" sz="1600" dirty="0" smtClean="0">
                <a:cs typeface="Courier New" pitchFamily="49" charset="0"/>
              </a:rPr>
              <a:t>того, не </a:t>
            </a:r>
            <a:r>
              <a:rPr lang="ru-RU" sz="1600" dirty="0">
                <a:cs typeface="Courier New" pitchFamily="49" charset="0"/>
              </a:rPr>
              <a:t>могут быть удалены переменные, определенные пользователем с </a:t>
            </a:r>
            <a:r>
              <a:rPr lang="ru-RU" sz="1600" dirty="0" smtClean="0">
                <a:cs typeface="Courier New" pitchFamily="49" charset="0"/>
              </a:rPr>
              <a:t>помощью инструкции </a:t>
            </a:r>
            <a:r>
              <a:rPr lang="ru-RU" sz="1600" dirty="0" err="1">
                <a:cs typeface="Courier New" pitchFamily="49" charset="0"/>
              </a:rPr>
              <a:t>var</a:t>
            </a:r>
            <a:r>
              <a:rPr lang="ru-RU" sz="1600" dirty="0">
                <a:cs typeface="Courier New" pitchFamily="49" charset="0"/>
              </a:rPr>
              <a:t>. Если оператор </a:t>
            </a:r>
            <a:r>
              <a:rPr lang="ru-RU" sz="1600" dirty="0" err="1">
                <a:cs typeface="Courier New" pitchFamily="49" charset="0"/>
              </a:rPr>
              <a:t>delete</a:t>
            </a:r>
            <a:r>
              <a:rPr lang="ru-RU" sz="1600" dirty="0">
                <a:cs typeface="Courier New" pitchFamily="49" charset="0"/>
              </a:rPr>
              <a:t> вызывается для несуществующего </a:t>
            </a:r>
            <a:r>
              <a:rPr lang="ru-RU" sz="1600" dirty="0" smtClean="0">
                <a:cs typeface="Courier New" pitchFamily="49" charset="0"/>
              </a:rPr>
              <a:t>свойства</a:t>
            </a:r>
            <a:r>
              <a:rPr lang="ru-RU" sz="1600" dirty="0">
                <a:cs typeface="Courier New" pitchFamily="49" charset="0"/>
              </a:rPr>
              <a:t>, он возвращает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. (Как ни странно, стандарт </a:t>
            </a:r>
            <a:r>
              <a:rPr lang="ru-RU" sz="1600" dirty="0" err="1">
                <a:cs typeface="Courier New" pitchFamily="49" charset="0"/>
              </a:rPr>
              <a:t>ECMAScript</a:t>
            </a:r>
            <a:r>
              <a:rPr lang="ru-RU" sz="1600" dirty="0">
                <a:cs typeface="Courier New" pitchFamily="49" charset="0"/>
              </a:rPr>
              <a:t> определяет, </a:t>
            </a:r>
            <a:r>
              <a:rPr lang="ru-RU" sz="1600" dirty="0" smtClean="0">
                <a:cs typeface="Courier New" pitchFamily="49" charset="0"/>
              </a:rPr>
              <a:t>что оператор </a:t>
            </a:r>
            <a:r>
              <a:rPr lang="ru-RU" sz="1600" dirty="0" err="1">
                <a:cs typeface="Courier New" pitchFamily="49" charset="0"/>
              </a:rPr>
              <a:t>delete</a:t>
            </a:r>
            <a:r>
              <a:rPr lang="ru-RU" sz="1600" dirty="0">
                <a:cs typeface="Courier New" pitchFamily="49" charset="0"/>
              </a:rPr>
              <a:t> также возвращает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, если его операнд не является </a:t>
            </a:r>
            <a:r>
              <a:rPr lang="ru-RU" sz="1600" dirty="0" smtClean="0">
                <a:cs typeface="Courier New" pitchFamily="49" charset="0"/>
              </a:rPr>
              <a:t>свойством, элементом </a:t>
            </a:r>
            <a:r>
              <a:rPr lang="ru-RU" sz="1600" dirty="0">
                <a:cs typeface="Courier New" pitchFamily="49" charset="0"/>
              </a:rPr>
              <a:t>массива или переменной.) Далее приводится несколько </a:t>
            </a:r>
            <a:r>
              <a:rPr lang="ru-RU" sz="1600" dirty="0" smtClean="0">
                <a:cs typeface="Courier New" pitchFamily="49" charset="0"/>
              </a:rPr>
              <a:t>примеров применения </a:t>
            </a:r>
            <a:r>
              <a:rPr lang="ru-RU" sz="1600" dirty="0">
                <a:cs typeface="Courier New" pitchFamily="49" charset="0"/>
              </a:rPr>
              <a:t>этого оператора:</a:t>
            </a: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o = {x:1, y:2}; // Определяем переменную; инициализируем ее объектом</a:t>
            </a: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delete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o.x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        // Удаляем одно из свойств объекта; возвращает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true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o.x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        // Свойство не существует; возвращает 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delete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o.x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        // Удаляем несуществующее свойство; возвращает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true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delete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o;           // Объявленную переменную удалить нельзя; возвращает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false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delete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1;           // Нельзя удалить целое; возвращает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true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x = 1;              // Неявно объявляем переменную без ключевого слова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var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delete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x;           // Этот вид переменных можно удалять; возвращает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true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x;                  // Ошибка времени выполнения: x не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определено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13661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Обратите внимание: удаленное свойство, переменная или элемент массива </a:t>
            </a:r>
            <a:r>
              <a:rPr lang="ru-RU" sz="1600" dirty="0" smtClean="0">
                <a:cs typeface="Courier New" pitchFamily="49" charset="0"/>
              </a:rPr>
              <a:t>не просто </a:t>
            </a:r>
            <a:r>
              <a:rPr lang="ru-RU" sz="1600" dirty="0">
                <a:cs typeface="Courier New" pitchFamily="49" charset="0"/>
              </a:rPr>
              <a:t>устанавливается в </a:t>
            </a:r>
            <a:r>
              <a:rPr lang="ru-RU" sz="1600" dirty="0" err="1">
                <a:cs typeface="Courier New" pitchFamily="49" charset="0"/>
              </a:rPr>
              <a:t>undefined</a:t>
            </a:r>
            <a:r>
              <a:rPr lang="ru-RU" sz="1600" dirty="0">
                <a:cs typeface="Courier New" pitchFamily="49" charset="0"/>
              </a:rPr>
              <a:t>. Когда свойство удалено, оно прекращает </a:t>
            </a:r>
            <a:r>
              <a:rPr lang="ru-RU" sz="1600" dirty="0" smtClean="0">
                <a:cs typeface="Courier New" pitchFamily="49" charset="0"/>
              </a:rPr>
              <a:t>существование</a:t>
            </a:r>
            <a:r>
              <a:rPr lang="ru-RU" sz="1600" dirty="0">
                <a:cs typeface="Courier New" pitchFamily="49" charset="0"/>
              </a:rPr>
              <a:t>. </a:t>
            </a: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Важно </a:t>
            </a:r>
            <a:r>
              <a:rPr lang="ru-RU" sz="1600" dirty="0">
                <a:cs typeface="Courier New" pitchFamily="49" charset="0"/>
              </a:rPr>
              <a:t>понимать, что оператор </a:t>
            </a:r>
            <a:r>
              <a:rPr lang="ru-RU" sz="1600" dirty="0" err="1">
                <a:cs typeface="Courier New" pitchFamily="49" charset="0"/>
              </a:rPr>
              <a:t>delete</a:t>
            </a:r>
            <a:r>
              <a:rPr lang="ru-RU" sz="1600" dirty="0">
                <a:cs typeface="Courier New" pitchFamily="49" charset="0"/>
              </a:rPr>
              <a:t> влияет только на свойства, но не на </a:t>
            </a:r>
            <a:r>
              <a:rPr lang="ru-RU" sz="1600" dirty="0" smtClean="0">
                <a:cs typeface="Courier New" pitchFamily="49" charset="0"/>
              </a:rPr>
              <a:t>объекты</a:t>
            </a:r>
            <a:r>
              <a:rPr lang="ru-RU" sz="1600" dirty="0">
                <a:cs typeface="Courier New" pitchFamily="49" charset="0"/>
              </a:rPr>
              <a:t>, на которые эти свойства ссылаются. Взгляните на следующий фрагмент:</a:t>
            </a: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my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();   // Создаем объект по имени "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my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my.hire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();    //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my.hire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ссылается на объект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Date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my.fire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my.hire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      //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my.fire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ссылается на тот же объект</a:t>
            </a: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delete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my.hire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;          // свойство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hire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удалено; возвращает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true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my.fire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); // Но </a:t>
            </a:r>
            <a:r>
              <a:rPr lang="ru-RU" sz="1400" dirty="0" err="1">
                <a:latin typeface="Courier New" pitchFamily="49" charset="0"/>
                <a:cs typeface="Courier New" pitchFamily="49" charset="0"/>
              </a:rPr>
              <a:t>my.fire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продолжает ссылаться на объект </a:t>
            </a:r>
            <a:r>
              <a:rPr lang="ru-RU" sz="1400" dirty="0" err="1" smtClean="0">
                <a:latin typeface="Courier New" pitchFamily="49" charset="0"/>
                <a:cs typeface="Courier New" pitchFamily="49" charset="0"/>
              </a:rPr>
              <a:t>Date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Тем</a:t>
            </a:r>
            <a:r>
              <a:rPr lang="ru-RU" sz="1600" dirty="0">
                <a:latin typeface="+mj-lt"/>
                <a:cs typeface="Courier New" pitchFamily="49" charset="0"/>
              </a:rPr>
              <a:t>, кто программировал на C++, следует обратить внимание, что оператор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delete</a:t>
            </a:r>
            <a:r>
              <a:rPr lang="ru-RU" sz="1600" dirty="0" smtClean="0">
                <a:latin typeface="+mj-lt"/>
                <a:cs typeface="Courier New" pitchFamily="49" charset="0"/>
              </a:rPr>
              <a:t> в </a:t>
            </a:r>
            <a:r>
              <a:rPr lang="ru-RU" sz="1600" dirty="0" err="1">
                <a:latin typeface="+mj-lt"/>
                <a:cs typeface="Courier New" pitchFamily="49" charset="0"/>
              </a:rPr>
              <a:t>JavaScript</a:t>
            </a:r>
            <a:r>
              <a:rPr lang="ru-RU" sz="1600" dirty="0">
                <a:latin typeface="+mj-lt"/>
                <a:cs typeface="Courier New" pitchFamily="49" charset="0"/>
              </a:rPr>
              <a:t> совершенно не похож на оператор </a:t>
            </a:r>
            <a:r>
              <a:rPr lang="ru-RU" sz="1600" dirty="0" err="1">
                <a:latin typeface="+mj-lt"/>
                <a:cs typeface="Courier New" pitchFamily="49" charset="0"/>
              </a:rPr>
              <a:t>delete</a:t>
            </a:r>
            <a:r>
              <a:rPr lang="ru-RU" sz="1600" dirty="0">
                <a:latin typeface="+mj-lt"/>
                <a:cs typeface="Courier New" pitchFamily="49" charset="0"/>
              </a:rPr>
              <a:t> в C++. В </a:t>
            </a:r>
            <a:r>
              <a:rPr lang="ru-RU" sz="1600" dirty="0" err="1">
                <a:latin typeface="+mj-lt"/>
                <a:cs typeface="Courier New" pitchFamily="49" charset="0"/>
              </a:rPr>
              <a:t>JavaScript</a:t>
            </a:r>
            <a:r>
              <a:rPr lang="ru-RU" sz="1600" dirty="0">
                <a:latin typeface="+mj-lt"/>
                <a:cs typeface="Courier New" pitchFamily="49" charset="0"/>
              </a:rPr>
              <a:t> </a:t>
            </a:r>
            <a:r>
              <a:rPr lang="ru-RU" sz="1600" dirty="0" smtClean="0">
                <a:latin typeface="+mj-lt"/>
                <a:cs typeface="Courier New" pitchFamily="49" charset="0"/>
              </a:rPr>
              <a:t>освобождение </a:t>
            </a:r>
            <a:r>
              <a:rPr lang="ru-RU" sz="1600" dirty="0">
                <a:latin typeface="+mj-lt"/>
                <a:cs typeface="Courier New" pitchFamily="49" charset="0"/>
              </a:rPr>
              <a:t>памяти выполняется сборщиком мусора автоматически </a:t>
            </a:r>
            <a:r>
              <a:rPr lang="ru-RU" sz="1600" dirty="0" smtClean="0">
                <a:latin typeface="+mj-lt"/>
                <a:cs typeface="Courier New" pitchFamily="49" charset="0"/>
              </a:rPr>
              <a:t>и беспокоиться о </a:t>
            </a:r>
            <a:r>
              <a:rPr lang="ru-RU" sz="1600" dirty="0">
                <a:latin typeface="+mj-lt"/>
                <a:cs typeface="Courier New" pitchFamily="49" charset="0"/>
              </a:rPr>
              <a:t>явном освобождении памяти не надо. Поэтому в операторе </a:t>
            </a:r>
            <a:r>
              <a:rPr lang="ru-RU" sz="1600" dirty="0" err="1">
                <a:latin typeface="+mj-lt"/>
                <a:cs typeface="Courier New" pitchFamily="49" charset="0"/>
              </a:rPr>
              <a:t>delete</a:t>
            </a:r>
            <a:r>
              <a:rPr lang="ru-RU" sz="1600" dirty="0">
                <a:latin typeface="+mj-lt"/>
                <a:cs typeface="Courier New" pitchFamily="49" charset="0"/>
              </a:rPr>
              <a:t> в стиле C</a:t>
            </a:r>
            <a:r>
              <a:rPr lang="ru-RU" sz="1600" dirty="0" smtClean="0">
                <a:latin typeface="+mj-lt"/>
                <a:cs typeface="Courier New" pitchFamily="49" charset="0"/>
              </a:rPr>
              <a:t>++, удаляющем </a:t>
            </a:r>
            <a:r>
              <a:rPr lang="ru-RU" sz="1600" dirty="0">
                <a:latin typeface="+mj-lt"/>
                <a:cs typeface="Courier New" pitchFamily="49" charset="0"/>
              </a:rPr>
              <a:t>объекты без остатка, нет необходимости.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1340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Оператор </a:t>
            </a:r>
            <a:r>
              <a:rPr lang="ru-RU" sz="1600" b="1" dirty="0" err="1">
                <a:cs typeface="Courier New" pitchFamily="49" charset="0"/>
              </a:rPr>
              <a:t>void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Унарный оператор </a:t>
            </a:r>
            <a:r>
              <a:rPr lang="ru-RU" sz="1600" dirty="0" err="1">
                <a:cs typeface="Courier New" pitchFamily="49" charset="0"/>
              </a:rPr>
              <a:t>void</a:t>
            </a:r>
            <a:r>
              <a:rPr lang="ru-RU" sz="1600" dirty="0">
                <a:cs typeface="Courier New" pitchFamily="49" charset="0"/>
              </a:rPr>
              <a:t> указывается перед своим единственным операндом, </a:t>
            </a:r>
            <a:r>
              <a:rPr lang="ru-RU" sz="1600" dirty="0" smtClean="0">
                <a:cs typeface="Courier New" pitchFamily="49" charset="0"/>
              </a:rPr>
              <a:t>тип которого </a:t>
            </a:r>
            <a:r>
              <a:rPr lang="ru-RU" sz="1600" dirty="0">
                <a:cs typeface="Courier New" pitchFamily="49" charset="0"/>
              </a:rPr>
              <a:t>может быть любым. Действие этого оператора необычно: он отбрасывает значение операнда и возвращает </a:t>
            </a:r>
            <a:r>
              <a:rPr lang="ru-RU" sz="1600" dirty="0" err="1">
                <a:cs typeface="Courier New" pitchFamily="49" charset="0"/>
              </a:rPr>
              <a:t>undefined</a:t>
            </a:r>
            <a:r>
              <a:rPr lang="ru-RU" sz="1600" dirty="0">
                <a:cs typeface="Courier New" pitchFamily="49" charset="0"/>
              </a:rPr>
              <a:t>. Чаще всего этот оператор </a:t>
            </a:r>
            <a:r>
              <a:rPr lang="ru-RU" sz="1600" dirty="0" smtClean="0">
                <a:cs typeface="Courier New" pitchFamily="49" charset="0"/>
              </a:rPr>
              <a:t>применяется </a:t>
            </a:r>
            <a:r>
              <a:rPr lang="ru-RU" sz="1600" dirty="0">
                <a:cs typeface="Courier New" pitchFamily="49" charset="0"/>
              </a:rPr>
              <a:t>на стороне клиента в </a:t>
            </a:r>
            <a:r>
              <a:rPr lang="ru-RU" sz="1600" dirty="0" err="1">
                <a:cs typeface="Courier New" pitchFamily="49" charset="0"/>
              </a:rPr>
              <a:t>URLLадресе</a:t>
            </a:r>
            <a:r>
              <a:rPr lang="ru-RU" sz="1600" dirty="0">
                <a:cs typeface="Courier New" pitchFamily="49" charset="0"/>
              </a:rPr>
              <a:t> с признаком </a:t>
            </a:r>
            <a:r>
              <a:rPr lang="ru-RU" sz="1600" dirty="0" err="1">
                <a:cs typeface="Courier New" pitchFamily="49" charset="0"/>
              </a:rPr>
              <a:t>псевдопротокола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:, где </a:t>
            </a:r>
            <a:r>
              <a:rPr lang="ru-RU" sz="1600" dirty="0">
                <a:cs typeface="Courier New" pitchFamily="49" charset="0"/>
              </a:rPr>
              <a:t>позволяет вычислять выражение ради его побочных действий, не </a:t>
            </a:r>
            <a:r>
              <a:rPr lang="ru-RU" sz="1600" dirty="0" smtClean="0">
                <a:cs typeface="Courier New" pitchFamily="49" charset="0"/>
              </a:rPr>
              <a:t>отображая в </a:t>
            </a:r>
            <a:r>
              <a:rPr lang="ru-RU" sz="1600" dirty="0" err="1">
                <a:cs typeface="Courier New" pitchFamily="49" charset="0"/>
              </a:rPr>
              <a:t>броузере</a:t>
            </a:r>
            <a:r>
              <a:rPr lang="ru-RU" sz="1600" dirty="0">
                <a:cs typeface="Courier New" pitchFamily="49" charset="0"/>
              </a:rPr>
              <a:t> вычисленное значение.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Например, можно использовать оператор </a:t>
            </a:r>
            <a:r>
              <a:rPr lang="ru-RU" sz="1600" dirty="0" err="1">
                <a:cs typeface="Courier New" pitchFamily="49" charset="0"/>
              </a:rPr>
              <a:t>void</a:t>
            </a:r>
            <a:r>
              <a:rPr lang="ru-RU" sz="1600" dirty="0">
                <a:cs typeface="Courier New" pitchFamily="49" charset="0"/>
              </a:rPr>
              <a:t> в </a:t>
            </a:r>
            <a:r>
              <a:rPr lang="ru-RU" sz="1600" dirty="0" err="1">
                <a:cs typeface="Courier New" pitchFamily="49" charset="0"/>
              </a:rPr>
              <a:t>HTMLLтеге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javascript:void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window.open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();"&gt;Открыть новое окно&lt;/a&gt;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Другое применение </a:t>
            </a:r>
            <a:r>
              <a:rPr lang="ru-RU" sz="1600" dirty="0" err="1">
                <a:cs typeface="Courier New" pitchFamily="49" charset="0"/>
              </a:rPr>
              <a:t>void</a:t>
            </a:r>
            <a:r>
              <a:rPr lang="ru-RU" sz="1600" dirty="0">
                <a:cs typeface="Courier New" pitchFamily="49" charset="0"/>
              </a:rPr>
              <a:t> – это намеренная генерация значения </a:t>
            </a:r>
            <a:r>
              <a:rPr lang="ru-RU" sz="1600" dirty="0" err="1">
                <a:cs typeface="Courier New" pitchFamily="49" charset="0"/>
              </a:rPr>
              <a:t>undefined</a:t>
            </a:r>
            <a:r>
              <a:rPr lang="ru-RU" sz="1600" dirty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Оператор </a:t>
            </a:r>
            <a:r>
              <a:rPr lang="ru-RU" sz="1600" dirty="0" err="1">
                <a:cs typeface="Courier New" pitchFamily="49" charset="0"/>
              </a:rPr>
              <a:t>void</a:t>
            </a:r>
            <a:r>
              <a:rPr lang="ru-RU" sz="1600" dirty="0">
                <a:cs typeface="Courier New" pitchFamily="49" charset="0"/>
              </a:rPr>
              <a:t> определяется в </a:t>
            </a:r>
            <a:r>
              <a:rPr lang="ru-RU" sz="1600" dirty="0" err="1">
                <a:cs typeface="Courier New" pitchFamily="49" charset="0"/>
              </a:rPr>
              <a:t>ECMAScript</a:t>
            </a:r>
            <a:r>
              <a:rPr lang="ru-RU" sz="1600" dirty="0">
                <a:cs typeface="Courier New" pitchFamily="49" charset="0"/>
              </a:rPr>
              <a:t> v1 и реализуется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1.1. В </a:t>
            </a:r>
            <a:r>
              <a:rPr lang="ru-RU" sz="1600" dirty="0" smtClean="0">
                <a:cs typeface="Courier New" pitchFamily="49" charset="0"/>
              </a:rPr>
              <a:t>ECMAA </a:t>
            </a:r>
            <a:r>
              <a:rPr lang="ru-RU" sz="1600" dirty="0" err="1" smtClean="0">
                <a:cs typeface="Courier New" pitchFamily="49" charset="0"/>
              </a:rPr>
              <a:t>Script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v3 определяется глобальное свойство </a:t>
            </a:r>
            <a:r>
              <a:rPr lang="ru-RU" sz="1600" dirty="0" err="1">
                <a:cs typeface="Courier New" pitchFamily="49" charset="0"/>
              </a:rPr>
              <a:t>undefined</a:t>
            </a:r>
            <a:r>
              <a:rPr lang="ru-RU" sz="1600" dirty="0">
                <a:cs typeface="Courier New" pitchFamily="49" charset="0"/>
              </a:rPr>
              <a:t>, реализованное в </a:t>
            </a:r>
            <a:r>
              <a:rPr lang="ru-RU" sz="1600" dirty="0" err="1" smtClean="0">
                <a:cs typeface="Courier New" pitchFamily="49" charset="0"/>
              </a:rPr>
              <a:t>JavaScript</a:t>
            </a:r>
            <a:r>
              <a:rPr lang="ru-RU" sz="1600" dirty="0" smtClean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1.5. Однако для сохранения обратной совместимости лучше </a:t>
            </a:r>
            <a:r>
              <a:rPr lang="ru-RU" sz="1600" dirty="0" smtClean="0">
                <a:cs typeface="Courier New" pitchFamily="49" charset="0"/>
              </a:rPr>
              <a:t>обращаться к </a:t>
            </a:r>
            <a:r>
              <a:rPr lang="ru-RU" sz="1600" dirty="0">
                <a:cs typeface="Courier New" pitchFamily="49" charset="0"/>
              </a:rPr>
              <a:t>выражению вроде </a:t>
            </a:r>
            <a:r>
              <a:rPr lang="ru-RU" sz="1600" dirty="0" err="1">
                <a:cs typeface="Courier New" pitchFamily="49" charset="0"/>
              </a:rPr>
              <a:t>void</a:t>
            </a:r>
            <a:r>
              <a:rPr lang="ru-RU" sz="1600" dirty="0">
                <a:cs typeface="Courier New" pitchFamily="49" charset="0"/>
              </a:rPr>
              <a:t> 0, а не к свойству </a:t>
            </a:r>
            <a:r>
              <a:rPr lang="ru-RU" sz="1600" dirty="0" err="1">
                <a:cs typeface="Courier New" pitchFamily="49" charset="0"/>
              </a:rPr>
              <a:t>undefined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8475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Оператор «запятая» 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«запятая» (,) очень прост. Он вычисляет свой левый операнд, </a:t>
            </a:r>
            <a:r>
              <a:rPr lang="ru-RU" sz="1600" dirty="0" smtClean="0">
                <a:cs typeface="Courier New" pitchFamily="49" charset="0"/>
              </a:rPr>
              <a:t>вычисляет </a:t>
            </a:r>
            <a:r>
              <a:rPr lang="ru-RU" sz="1600" dirty="0">
                <a:cs typeface="Courier New" pitchFamily="49" charset="0"/>
              </a:rPr>
              <a:t>свой правый операнд и возвращает значение правого операнда, т. е. </a:t>
            </a:r>
            <a:r>
              <a:rPr lang="ru-RU" sz="1600" dirty="0" smtClean="0">
                <a:cs typeface="Courier New" pitchFamily="49" charset="0"/>
              </a:rPr>
              <a:t>следующая </a:t>
            </a:r>
            <a:r>
              <a:rPr lang="ru-RU" sz="1600" dirty="0">
                <a:cs typeface="Courier New" pitchFamily="49" charset="0"/>
              </a:rPr>
              <a:t>строка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i=0, j=1, k=2;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возвращает значение 2 и практически эквивалентна записи: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i = 0;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j = 1;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k = 2;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Этот странный оператор полезен лишь в ограниченных случаях; в основном </a:t>
            </a:r>
            <a:r>
              <a:rPr lang="ru-RU" sz="1600" dirty="0" smtClean="0">
                <a:cs typeface="Courier New" pitchFamily="49" charset="0"/>
              </a:rPr>
              <a:t>тогда</a:t>
            </a:r>
            <a:r>
              <a:rPr lang="ru-RU" sz="1600" dirty="0">
                <a:cs typeface="Courier New" pitchFamily="49" charset="0"/>
              </a:rPr>
              <a:t>, когда требуется вычислить несколько независимых выражений с </a:t>
            </a:r>
            <a:r>
              <a:rPr lang="ru-RU" sz="1600" dirty="0" smtClean="0">
                <a:cs typeface="Courier New" pitchFamily="49" charset="0"/>
              </a:rPr>
              <a:t>побочными </a:t>
            </a:r>
            <a:r>
              <a:rPr lang="ru-RU" sz="1600" dirty="0">
                <a:cs typeface="Courier New" pitchFamily="49" charset="0"/>
              </a:rPr>
              <a:t>эффектами там, где допускается только одно выражение. На практике </a:t>
            </a:r>
            <a:r>
              <a:rPr lang="ru-RU" sz="1600" dirty="0" smtClean="0">
                <a:cs typeface="Courier New" pitchFamily="49" charset="0"/>
              </a:rPr>
              <a:t>оператор </a:t>
            </a:r>
            <a:r>
              <a:rPr lang="ru-RU" sz="1600" dirty="0">
                <a:cs typeface="Courier New" pitchFamily="49" charset="0"/>
              </a:rPr>
              <a:t>«запятая» фактически используется только в сочетании с инструкцией </a:t>
            </a:r>
            <a:r>
              <a:rPr lang="ru-RU" sz="1600" dirty="0" err="1" smtClean="0">
                <a:cs typeface="Courier New" pitchFamily="49" charset="0"/>
              </a:rPr>
              <a:t>for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5136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Операторы доступа к массивам и объектам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отмечалось </a:t>
            </a:r>
            <a:r>
              <a:rPr lang="ru-RU" sz="1600" dirty="0" smtClean="0">
                <a:cs typeface="Courier New" pitchFamily="49" charset="0"/>
              </a:rPr>
              <a:t>ранее, </a:t>
            </a:r>
            <a:r>
              <a:rPr lang="ru-RU" sz="1600" dirty="0">
                <a:cs typeface="Courier New" pitchFamily="49" charset="0"/>
              </a:rPr>
              <a:t>можно обращаться к элементам массива </a:t>
            </a:r>
            <a:r>
              <a:rPr lang="ru-RU" sz="1600" dirty="0" smtClean="0">
                <a:cs typeface="Courier New" pitchFamily="49" charset="0"/>
              </a:rPr>
              <a:t>посредством квадратных </a:t>
            </a:r>
            <a:r>
              <a:rPr lang="ru-RU" sz="1600" dirty="0">
                <a:cs typeface="Courier New" pitchFamily="49" charset="0"/>
              </a:rPr>
              <a:t>скобок ([]), а к элементам объекта – посредством точки (.). И </a:t>
            </a:r>
            <a:r>
              <a:rPr lang="ru-RU" sz="1600" dirty="0" smtClean="0">
                <a:cs typeface="Courier New" pitchFamily="49" charset="0"/>
              </a:rPr>
              <a:t>квадратные </a:t>
            </a:r>
            <a:r>
              <a:rPr lang="ru-RU" sz="1600" dirty="0">
                <a:cs typeface="Courier New" pitchFamily="49" charset="0"/>
              </a:rPr>
              <a:t>скобки, и точка рассматриваются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как операторы.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Оператору «точка» в качестве левого операнда требуется объект, а в </a:t>
            </a:r>
            <a:r>
              <a:rPr lang="ru-RU" sz="1600" dirty="0" smtClean="0">
                <a:cs typeface="Courier New" pitchFamily="49" charset="0"/>
              </a:rPr>
              <a:t>качестве правого </a:t>
            </a:r>
            <a:r>
              <a:rPr lang="ru-RU" sz="1600" dirty="0">
                <a:cs typeface="Courier New" pitchFamily="49" charset="0"/>
              </a:rPr>
              <a:t>– идентификатор (имя свойства). Правый операнд не может быть </a:t>
            </a:r>
            <a:r>
              <a:rPr lang="ru-RU" sz="1600" dirty="0" smtClean="0">
                <a:cs typeface="Courier New" pitchFamily="49" charset="0"/>
              </a:rPr>
              <a:t>строкой </a:t>
            </a:r>
            <a:r>
              <a:rPr lang="ru-RU" sz="1600" dirty="0">
                <a:cs typeface="Courier New" pitchFamily="49" charset="0"/>
              </a:rPr>
              <a:t>или переменной, содержащей строку; он должен быть точным именем </a:t>
            </a:r>
            <a:r>
              <a:rPr lang="ru-RU" sz="1600" dirty="0" smtClean="0">
                <a:cs typeface="Courier New" pitchFamily="49" charset="0"/>
              </a:rPr>
              <a:t>свойства </a:t>
            </a:r>
            <a:r>
              <a:rPr lang="ru-RU" sz="1600" dirty="0">
                <a:cs typeface="Courier New" pitchFamily="49" charset="0"/>
              </a:rPr>
              <a:t>или метода без </a:t>
            </a:r>
            <a:r>
              <a:rPr lang="ru-RU" sz="1600" dirty="0" smtClean="0">
                <a:cs typeface="Courier New" pitchFamily="49" charset="0"/>
              </a:rPr>
              <a:t>каких-либо </a:t>
            </a:r>
            <a:r>
              <a:rPr lang="ru-RU" sz="1600" dirty="0">
                <a:cs typeface="Courier New" pitchFamily="49" charset="0"/>
              </a:rPr>
              <a:t>кавычек. Вот несколько примеров: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document.lastModified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navigator.appName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frames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length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world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Если указанное свойство в объекте отсутствует, интерпретатор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не </a:t>
            </a:r>
            <a:r>
              <a:rPr lang="ru-RU" sz="1600" dirty="0" smtClean="0">
                <a:cs typeface="Courier New" pitchFamily="49" charset="0"/>
              </a:rPr>
              <a:t>генерирует </a:t>
            </a:r>
            <a:r>
              <a:rPr lang="ru-RU" sz="1600" dirty="0">
                <a:cs typeface="Courier New" pitchFamily="49" charset="0"/>
              </a:rPr>
              <a:t>ошибку, а возвращает в качестве значения выражения </a:t>
            </a:r>
            <a:r>
              <a:rPr lang="ru-RU" sz="1600" dirty="0" err="1" smtClean="0">
                <a:cs typeface="Courier New" pitchFamily="49" charset="0"/>
              </a:rPr>
              <a:t>undefined</a:t>
            </a:r>
            <a:r>
              <a:rPr lang="ru-RU" sz="1600" dirty="0" smtClean="0">
                <a:cs typeface="Courier New" pitchFamily="49" charset="0"/>
              </a:rPr>
              <a:t>. 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Большинство </a:t>
            </a:r>
            <a:r>
              <a:rPr lang="ru-RU" sz="1600" dirty="0">
                <a:cs typeface="Courier New" pitchFamily="49" charset="0"/>
              </a:rPr>
              <a:t>операторов допускают произвольные выражения для всех </a:t>
            </a:r>
            <a:r>
              <a:rPr lang="ru-RU" sz="1600" dirty="0" smtClean="0">
                <a:cs typeface="Courier New" pitchFamily="49" charset="0"/>
              </a:rPr>
              <a:t>своих операндов</a:t>
            </a:r>
            <a:r>
              <a:rPr lang="ru-RU" sz="1600" dirty="0">
                <a:cs typeface="Courier New" pitchFamily="49" charset="0"/>
              </a:rPr>
              <a:t>, если только тип операнда в данном случае допустим. Оператор «</a:t>
            </a:r>
            <a:r>
              <a:rPr lang="ru-RU" sz="1600" dirty="0" smtClean="0">
                <a:cs typeface="Courier New" pitchFamily="49" charset="0"/>
              </a:rPr>
              <a:t>точка» представляет </a:t>
            </a:r>
            <a:r>
              <a:rPr lang="ru-RU" sz="1600" dirty="0">
                <a:cs typeface="Courier New" pitchFamily="49" charset="0"/>
              </a:rPr>
              <a:t>собой исключение: правый операнд должен быть </a:t>
            </a:r>
            <a:r>
              <a:rPr lang="ru-RU" sz="1600" dirty="0" smtClean="0">
                <a:cs typeface="Courier New" pitchFamily="49" charset="0"/>
              </a:rPr>
              <a:t>идентификатором</a:t>
            </a:r>
            <a:r>
              <a:rPr lang="ru-RU" sz="1600" dirty="0">
                <a:cs typeface="Courier New" pitchFamily="49" charset="0"/>
              </a:rPr>
              <a:t>. Ничего другого не допускается.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[] обеспечивает доступ к элементам массива. Он также </a:t>
            </a:r>
            <a:r>
              <a:rPr lang="ru-RU" sz="1600" dirty="0" smtClean="0">
                <a:cs typeface="Courier New" pitchFamily="49" charset="0"/>
              </a:rPr>
              <a:t>обеспечивает доступ </a:t>
            </a:r>
            <a:r>
              <a:rPr lang="ru-RU" sz="1600" dirty="0">
                <a:cs typeface="Courier New" pitchFamily="49" charset="0"/>
              </a:rPr>
              <a:t>к свойствам объекта без ограничений, накладываемых на правый </a:t>
            </a:r>
            <a:r>
              <a:rPr lang="ru-RU" sz="1600" dirty="0" smtClean="0">
                <a:cs typeface="Courier New" pitchFamily="49" charset="0"/>
              </a:rPr>
              <a:t>операнд </a:t>
            </a:r>
            <a:r>
              <a:rPr lang="ru-RU" sz="1600" dirty="0">
                <a:cs typeface="Courier New" pitchFamily="49" charset="0"/>
              </a:rPr>
              <a:t>оператора «точка».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3225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Если первый операнд (указанный перед левой скобкой) ссылается на массив, </a:t>
            </a:r>
            <a:r>
              <a:rPr lang="ru-RU" sz="1600" dirty="0" smtClean="0">
                <a:cs typeface="Courier New" pitchFamily="49" charset="0"/>
              </a:rPr>
              <a:t>то второй </a:t>
            </a:r>
            <a:r>
              <a:rPr lang="ru-RU" sz="1600" dirty="0">
                <a:cs typeface="Courier New" pitchFamily="49" charset="0"/>
              </a:rPr>
              <a:t>операнд (указанный между скобками) должен быть выражением, имеющим целое значение. 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frames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[i + j]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[i].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elements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[j++]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Если первый операнд оператора [] представляет собой ссылку на объект, то </a:t>
            </a:r>
            <a:r>
              <a:rPr lang="ru-RU" sz="1600" dirty="0" smtClean="0">
                <a:cs typeface="Courier New" pitchFamily="49" charset="0"/>
              </a:rPr>
              <a:t>второй </a:t>
            </a:r>
            <a:r>
              <a:rPr lang="ru-RU" sz="1600" dirty="0">
                <a:cs typeface="Courier New" pitchFamily="49" charset="0"/>
              </a:rPr>
              <a:t>должен быть выражением, результатом которого является строка, </a:t>
            </a:r>
            <a:r>
              <a:rPr lang="ru-RU" sz="1600" dirty="0" smtClean="0">
                <a:cs typeface="Courier New" pitchFamily="49" charset="0"/>
              </a:rPr>
              <a:t>соответствующая </a:t>
            </a:r>
            <a:r>
              <a:rPr lang="ru-RU" sz="1600" dirty="0">
                <a:cs typeface="Courier New" pitchFamily="49" charset="0"/>
              </a:rPr>
              <a:t>имени свойства объекта. Обратите внимание: в этом случае </a:t>
            </a:r>
            <a:r>
              <a:rPr lang="ru-RU" sz="1600" dirty="0" smtClean="0">
                <a:cs typeface="Courier New" pitchFamily="49" charset="0"/>
              </a:rPr>
              <a:t>второй операнд </a:t>
            </a:r>
            <a:r>
              <a:rPr lang="ru-RU" sz="1600" dirty="0">
                <a:cs typeface="Courier New" pitchFamily="49" charset="0"/>
              </a:rPr>
              <a:t>представляет собой строку, а не идентификатор. Она может быть </a:t>
            </a:r>
            <a:r>
              <a:rPr lang="ru-RU" sz="1600" dirty="0" smtClean="0">
                <a:cs typeface="Courier New" pitchFamily="49" charset="0"/>
              </a:rPr>
              <a:t>либо константой</a:t>
            </a:r>
            <a:r>
              <a:rPr lang="ru-RU" sz="1600" dirty="0">
                <a:cs typeface="Courier New" pitchFamily="49" charset="0"/>
              </a:rPr>
              <a:t>, заключенной в кавычки, либо переменной или выражением, </a:t>
            </a:r>
            <a:r>
              <a:rPr lang="ru-RU" sz="1600" dirty="0" smtClean="0">
                <a:cs typeface="Courier New" pitchFamily="49" charset="0"/>
              </a:rPr>
              <a:t>ссылающимся на строку</a:t>
            </a:r>
            <a:r>
              <a:rPr lang="ru-RU" sz="1600" dirty="0">
                <a:cs typeface="Courier New" pitchFamily="49" charset="0"/>
              </a:rPr>
              <a:t>. 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lastModified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"]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frames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[0]['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 + i]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[] обычно применяется для обращения к элементам массива. Для </a:t>
            </a:r>
            <a:r>
              <a:rPr lang="ru-RU" sz="1600" dirty="0" smtClean="0">
                <a:cs typeface="Courier New" pitchFamily="49" charset="0"/>
              </a:rPr>
              <a:t>доступа </a:t>
            </a:r>
            <a:r>
              <a:rPr lang="ru-RU" sz="1600" dirty="0">
                <a:cs typeface="Courier New" pitchFamily="49" charset="0"/>
              </a:rPr>
              <a:t>к свойствам объекта он менее удобен, чем оператор «точка», т. к. </a:t>
            </a:r>
            <a:r>
              <a:rPr lang="ru-RU" sz="1600" dirty="0" smtClean="0">
                <a:cs typeface="Courier New" pitchFamily="49" charset="0"/>
              </a:rPr>
              <a:t>требует заключения </a:t>
            </a:r>
            <a:r>
              <a:rPr lang="ru-RU" sz="1600" dirty="0">
                <a:cs typeface="Courier New" pitchFamily="49" charset="0"/>
              </a:rPr>
              <a:t>имени свойства в кавычки. Однако когда объект выступает в </a:t>
            </a:r>
            <a:r>
              <a:rPr lang="ru-RU" sz="1600" dirty="0" smtClean="0">
                <a:cs typeface="Courier New" pitchFamily="49" charset="0"/>
              </a:rPr>
              <a:t>роли ассоциативного </a:t>
            </a:r>
            <a:r>
              <a:rPr lang="ru-RU" sz="1600" dirty="0">
                <a:cs typeface="Courier New" pitchFamily="49" charset="0"/>
              </a:rPr>
              <a:t>массива, а имена свойств генерируются динамически, </a:t>
            </a:r>
            <a:r>
              <a:rPr lang="ru-RU" sz="1600" dirty="0" smtClean="0">
                <a:cs typeface="Courier New" pitchFamily="49" charset="0"/>
              </a:rPr>
              <a:t>оператор «точка</a:t>
            </a:r>
            <a:r>
              <a:rPr lang="ru-RU" sz="1600" dirty="0">
                <a:cs typeface="Courier New" pitchFamily="49" charset="0"/>
              </a:rPr>
              <a:t>» использоваться не может и следует применять оператор []. Чаще </a:t>
            </a:r>
            <a:r>
              <a:rPr lang="ru-RU" sz="1600" dirty="0" smtClean="0">
                <a:cs typeface="Courier New" pitchFamily="49" charset="0"/>
              </a:rPr>
              <a:t>всего такая </a:t>
            </a:r>
            <a:r>
              <a:rPr lang="ru-RU" sz="1600" dirty="0">
                <a:cs typeface="Courier New" pitchFamily="49" charset="0"/>
              </a:rPr>
              <a:t>ситуация возникает в случае применения цикла </a:t>
            </a:r>
            <a:r>
              <a:rPr lang="ru-RU" sz="1600" dirty="0" err="1" smtClean="0">
                <a:cs typeface="Courier New" pitchFamily="49" charset="0"/>
              </a:rPr>
              <a:t>for</a:t>
            </a:r>
            <a:r>
              <a:rPr lang="ru-RU" sz="1600" dirty="0" smtClean="0">
                <a:cs typeface="Courier New" pitchFamily="49" charset="0"/>
              </a:rPr>
              <a:t>/</a:t>
            </a:r>
            <a:r>
              <a:rPr lang="ru-RU" sz="1600" dirty="0" err="1" smtClean="0">
                <a:cs typeface="Courier New" pitchFamily="49" charset="0"/>
              </a:rPr>
              <a:t>in</a:t>
            </a:r>
            <a:r>
              <a:rPr lang="ru-RU" sz="1600" dirty="0" smtClean="0">
                <a:cs typeface="Courier New" pitchFamily="49" charset="0"/>
              </a:rPr>
              <a:t>. 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1895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Например, в следующем фрагменте для вывода имен и значений всех свойств объекта o используются цикл </a:t>
            </a:r>
            <a:r>
              <a:rPr lang="ru-RU" sz="1600" dirty="0" err="1">
                <a:cs typeface="Courier New" pitchFamily="49" charset="0"/>
              </a:rPr>
              <a:t>for</a:t>
            </a:r>
            <a:r>
              <a:rPr lang="ru-RU" sz="1600" dirty="0">
                <a:cs typeface="Courier New" pitchFamily="49" charset="0"/>
              </a:rPr>
              <a:t>/</a:t>
            </a:r>
            <a:r>
              <a:rPr lang="ru-RU" sz="1600" dirty="0" err="1">
                <a:cs typeface="Courier New" pitchFamily="49" charset="0"/>
              </a:rPr>
              <a:t>in</a:t>
            </a:r>
            <a:r>
              <a:rPr lang="ru-RU" sz="1600" dirty="0">
                <a:cs typeface="Courier New" pitchFamily="49" charset="0"/>
              </a:rPr>
              <a:t> и оператор []: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(f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o)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('o.' + f + ' = ' + o[f]);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('&lt;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&gt;');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14312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Оператор вызова функции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Оператор () предназначен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для вызова функций. Этот оператор </a:t>
            </a:r>
            <a:r>
              <a:rPr lang="ru-RU" sz="1600" dirty="0" smtClean="0">
                <a:cs typeface="Courier New" pitchFamily="49" charset="0"/>
              </a:rPr>
              <a:t>необычен </a:t>
            </a:r>
            <a:r>
              <a:rPr lang="ru-RU" sz="1600" dirty="0">
                <a:cs typeface="Courier New" pitchFamily="49" charset="0"/>
              </a:rPr>
              <a:t>в том отношении, что не имеет фиксированного количества операндов.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Первый операнд – это всегда имя функции или выражение, ссылающееся </a:t>
            </a:r>
            <a:r>
              <a:rPr lang="ru-RU" sz="1600" dirty="0" smtClean="0">
                <a:cs typeface="Courier New" pitchFamily="49" charset="0"/>
              </a:rPr>
              <a:t>на функцию</a:t>
            </a:r>
            <a:r>
              <a:rPr lang="ru-RU" sz="1600" dirty="0">
                <a:cs typeface="Courier New" pitchFamily="49" charset="0"/>
              </a:rPr>
              <a:t>. За ним следует левая скобка и любое количество дополнительных </a:t>
            </a:r>
            <a:r>
              <a:rPr lang="ru-RU" sz="1600" dirty="0" smtClean="0">
                <a:cs typeface="Courier New" pitchFamily="49" charset="0"/>
              </a:rPr>
              <a:t>операндов</a:t>
            </a:r>
            <a:r>
              <a:rPr lang="ru-RU" sz="1600" dirty="0">
                <a:cs typeface="Courier New" pitchFamily="49" charset="0"/>
              </a:rPr>
              <a:t>, которые могут быть произвольными выражениями, отделенными </a:t>
            </a:r>
            <a:r>
              <a:rPr lang="ru-RU" sz="1600" dirty="0" smtClean="0">
                <a:cs typeface="Courier New" pitchFamily="49" charset="0"/>
              </a:rPr>
              <a:t>друг от </a:t>
            </a:r>
            <a:r>
              <a:rPr lang="ru-RU" sz="1600" dirty="0">
                <a:cs typeface="Courier New" pitchFamily="49" charset="0"/>
              </a:rPr>
              <a:t>друга запятыми. За последним операндом следует правая скобка. Оператор </a:t>
            </a:r>
            <a:r>
              <a:rPr lang="ru-RU" sz="1600" dirty="0" smtClean="0">
                <a:cs typeface="Courier New" pitchFamily="49" charset="0"/>
              </a:rPr>
              <a:t>() вычисляет </a:t>
            </a:r>
            <a:r>
              <a:rPr lang="ru-RU" sz="1600" dirty="0">
                <a:cs typeface="Courier New" pitchFamily="49" charset="0"/>
              </a:rPr>
              <a:t>все свои операнды и затем вызывает функцию, заданную первым </a:t>
            </a:r>
            <a:r>
              <a:rPr lang="ru-RU" sz="1600" dirty="0" smtClean="0">
                <a:cs typeface="Courier New" pitchFamily="49" charset="0"/>
              </a:rPr>
              <a:t>операндом</a:t>
            </a:r>
            <a:r>
              <a:rPr lang="ru-RU" sz="1600" dirty="0">
                <a:cs typeface="Courier New" pitchFamily="49" charset="0"/>
              </a:rPr>
              <a:t>, используя в качестве аргументов оставшиеся операнды. 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document.close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Math.sin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Welcome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" +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Date.UTC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(2000, 11, 31, 23, 59, 59)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[i].f(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[i].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[i].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[1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38839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 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37" y="833071"/>
            <a:ext cx="80962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95330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Написать </a:t>
            </a:r>
            <a:r>
              <a:rPr lang="en-US" sz="2400" i="1" dirty="0" smtClean="0">
                <a:latin typeface="+mn-lt"/>
              </a:rPr>
              <a:t>JavaScript </a:t>
            </a:r>
            <a:r>
              <a:rPr lang="ru-RU" sz="2400" i="1" dirty="0" smtClean="0">
                <a:latin typeface="+mn-lt"/>
              </a:rPr>
              <a:t>программы: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1. Вычисления площади треугольника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в зависимости от длины стороны а.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Результат вывести на страницу.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2. Вывести на страницу рисунок,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аналогичный представленному справа.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От начального количества до 1 и снова</a:t>
            </a:r>
          </a:p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до начального.</a:t>
            </a:r>
          </a:p>
          <a:p>
            <a:pPr marL="0" indent="0">
              <a:buNone/>
            </a:pPr>
            <a:r>
              <a:rPr lang="ru-RU" sz="2400" i="1" smtClean="0">
                <a:latin typeface="+mn-lt"/>
              </a:rPr>
              <a:t>3. Создать </a:t>
            </a:r>
            <a:r>
              <a:rPr lang="ru-RU" sz="2400" i="1" dirty="0" smtClean="0">
                <a:latin typeface="+mn-lt"/>
              </a:rPr>
              <a:t>выпадающий список с числами от 1 до 31 и список </a:t>
            </a:r>
            <a:r>
              <a:rPr lang="en-US" sz="2400" i="1" dirty="0" smtClean="0">
                <a:latin typeface="+mn-lt"/>
              </a:rPr>
              <a:t>&lt;</a:t>
            </a:r>
            <a:r>
              <a:rPr lang="en-US" sz="2400" i="1" dirty="0" err="1" smtClean="0">
                <a:latin typeface="+mn-lt"/>
              </a:rPr>
              <a:t>ol</a:t>
            </a:r>
            <a:r>
              <a:rPr lang="en-US" sz="2400" i="1" dirty="0" smtClean="0">
                <a:latin typeface="+mn-lt"/>
              </a:rPr>
              <a:t>&gt; </a:t>
            </a:r>
            <a:r>
              <a:rPr lang="ru-RU" sz="2400" i="1" dirty="0" smtClean="0">
                <a:latin typeface="+mn-lt"/>
              </a:rPr>
              <a:t>с названиями месяцев из массива. Предварительно создать массив с названиями месяцев и использовать его.</a:t>
            </a:r>
          </a:p>
        </p:txBody>
      </p:sp>
      <p:pic>
        <p:nvPicPr>
          <p:cNvPr id="1028" name="Picture 4" descr="&amp;Pcy;&amp;ocy;&amp;khcy;&amp;ocy;&amp;zhcy;&amp;iecy;&amp;iecy; &amp;icy;&amp;zcy;&amp;ocy;&amp;bcy;&amp;rcy;&amp;acy;&amp;zhcy;&amp;iecy;&amp;ncy;&amp;icy;&amp;iecy;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975992"/>
            <a:ext cx="1477164" cy="9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8" y="2381248"/>
            <a:ext cx="629570" cy="182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782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 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44622"/>
            <a:ext cx="80772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8096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36157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latin typeface="+mj-lt"/>
              </a:rPr>
              <a:t>Количество операндов</a:t>
            </a:r>
          </a:p>
          <a:p>
            <a:pPr marL="0" indent="0">
              <a:buNone/>
            </a:pPr>
            <a:r>
              <a:rPr lang="ru-RU" sz="1600" dirty="0">
                <a:latin typeface="+mj-lt"/>
              </a:rPr>
              <a:t>Операторы могут быть разбиты на категории по количеству требуемых им </a:t>
            </a:r>
            <a:r>
              <a:rPr lang="ru-RU" sz="1600" dirty="0" smtClean="0">
                <a:latin typeface="+mj-lt"/>
              </a:rPr>
              <a:t>операндов</a:t>
            </a:r>
            <a:r>
              <a:rPr lang="ru-RU" sz="1600" dirty="0">
                <a:latin typeface="+mj-lt"/>
              </a:rPr>
              <a:t>. Большинство </a:t>
            </a:r>
            <a:r>
              <a:rPr lang="ru-RU" sz="1600" dirty="0" err="1" smtClean="0">
                <a:latin typeface="+mj-lt"/>
              </a:rPr>
              <a:t>JavaScript</a:t>
            </a:r>
            <a:r>
              <a:rPr lang="ru-RU" sz="1600" dirty="0" smtClean="0">
                <a:latin typeface="+mj-lt"/>
              </a:rPr>
              <a:t>-операторов</a:t>
            </a:r>
            <a:r>
              <a:rPr lang="ru-RU" sz="1600" dirty="0">
                <a:latin typeface="+mj-lt"/>
              </a:rPr>
              <a:t>, таких как оператор +, о </a:t>
            </a:r>
            <a:r>
              <a:rPr lang="ru-RU" sz="1600" dirty="0" smtClean="0">
                <a:latin typeface="+mj-lt"/>
              </a:rPr>
              <a:t>котором мы </a:t>
            </a:r>
            <a:r>
              <a:rPr lang="ru-RU" sz="1600" dirty="0">
                <a:latin typeface="+mj-lt"/>
              </a:rPr>
              <a:t>уже говорили, </a:t>
            </a:r>
            <a:r>
              <a:rPr lang="ru-RU" sz="1600" i="1" dirty="0">
                <a:latin typeface="+mj-lt"/>
              </a:rPr>
              <a:t>двухместные</a:t>
            </a:r>
            <a:r>
              <a:rPr lang="ru-RU" sz="1600" dirty="0">
                <a:latin typeface="+mj-lt"/>
              </a:rPr>
              <a:t>. Такие операторы объединяют два </a:t>
            </a:r>
            <a:r>
              <a:rPr lang="ru-RU" sz="1600" dirty="0" smtClean="0">
                <a:latin typeface="+mj-lt"/>
              </a:rPr>
              <a:t>выражения в </a:t>
            </a:r>
            <a:r>
              <a:rPr lang="ru-RU" sz="1600" dirty="0">
                <a:latin typeface="+mj-lt"/>
              </a:rPr>
              <a:t>одно, более сложное. Таким образом, эти операторы работают с двумя </a:t>
            </a:r>
            <a:r>
              <a:rPr lang="ru-RU" sz="1600" dirty="0" smtClean="0">
                <a:latin typeface="+mj-lt"/>
              </a:rPr>
              <a:t>операндами</a:t>
            </a:r>
            <a:r>
              <a:rPr lang="ru-RU" sz="1600" dirty="0">
                <a:latin typeface="+mj-lt"/>
              </a:rPr>
              <a:t>. </a:t>
            </a:r>
            <a:r>
              <a:rPr lang="ru-RU" sz="1600" dirty="0" err="1">
                <a:latin typeface="+mj-lt"/>
              </a:rPr>
              <a:t>JavaScript</a:t>
            </a:r>
            <a:r>
              <a:rPr lang="ru-RU" sz="1600" dirty="0">
                <a:latin typeface="+mj-lt"/>
              </a:rPr>
              <a:t> поддерживает также несколько унарных операторов, которые преобразуют одно выражение в другое, более сложное. Оператор «минус» в </a:t>
            </a:r>
            <a:r>
              <a:rPr lang="ru-RU" sz="1600" dirty="0" smtClean="0">
                <a:latin typeface="+mj-lt"/>
              </a:rPr>
              <a:t>выражении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-3</a:t>
            </a:r>
            <a:r>
              <a:rPr lang="ru-RU" sz="1600" dirty="0" smtClean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представляет собой </a:t>
            </a:r>
            <a:r>
              <a:rPr lang="ru-RU" sz="1600" i="1" dirty="0">
                <a:latin typeface="+mj-lt"/>
              </a:rPr>
              <a:t>унарный оператор</a:t>
            </a:r>
            <a:r>
              <a:rPr lang="ru-RU" sz="1600" dirty="0">
                <a:latin typeface="+mj-lt"/>
              </a:rPr>
              <a:t>, выполняющий смену </a:t>
            </a:r>
            <a:r>
              <a:rPr lang="ru-RU" sz="1600" dirty="0" smtClean="0">
                <a:latin typeface="+mj-lt"/>
              </a:rPr>
              <a:t>знака для </a:t>
            </a:r>
            <a:r>
              <a:rPr lang="ru-RU" sz="1600" dirty="0">
                <a:latin typeface="+mj-lt"/>
              </a:rPr>
              <a:t>операнда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1600" dirty="0">
                <a:latin typeface="+mj-lt"/>
              </a:rPr>
              <a:t>. И наконец, </a:t>
            </a:r>
            <a:r>
              <a:rPr lang="ru-RU" sz="1600" dirty="0" err="1">
                <a:latin typeface="+mj-lt"/>
              </a:rPr>
              <a:t>JavaScript</a:t>
            </a:r>
            <a:r>
              <a:rPr lang="ru-RU" sz="1600" dirty="0">
                <a:latin typeface="+mj-lt"/>
              </a:rPr>
              <a:t> поддерживает один </a:t>
            </a:r>
            <a:r>
              <a:rPr lang="ru-RU" sz="1600" i="1" dirty="0">
                <a:latin typeface="+mj-lt"/>
              </a:rPr>
              <a:t>тернарный </a:t>
            </a:r>
            <a:r>
              <a:rPr lang="ru-RU" sz="1600" i="1" dirty="0" smtClean="0">
                <a:latin typeface="+mj-lt"/>
              </a:rPr>
              <a:t>оператор</a:t>
            </a:r>
            <a:r>
              <a:rPr lang="ru-RU" sz="1600" dirty="0" smtClean="0">
                <a:latin typeface="+mj-lt"/>
              </a:rPr>
              <a:t>, условный </a:t>
            </a:r>
            <a:r>
              <a:rPr lang="ru-RU" sz="1600" dirty="0">
                <a:latin typeface="+mj-lt"/>
              </a:rPr>
              <a:t>оператор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?:</a:t>
            </a:r>
            <a:r>
              <a:rPr lang="ru-RU" sz="1600" dirty="0">
                <a:latin typeface="+mj-lt"/>
              </a:rPr>
              <a:t>, который объединяет в одно значение три выражения</a:t>
            </a:r>
            <a:r>
              <a:rPr lang="ru-RU" sz="16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ru-RU" sz="1600" b="1" dirty="0" smtClean="0">
              <a:latin typeface="+mj-lt"/>
            </a:endParaRPr>
          </a:p>
          <a:p>
            <a:pPr marL="0" indent="0">
              <a:buNone/>
            </a:pPr>
            <a:r>
              <a:rPr lang="ru-RU" sz="1600" b="1" dirty="0" smtClean="0">
                <a:latin typeface="+mj-lt"/>
              </a:rPr>
              <a:t>Тип </a:t>
            </a:r>
            <a:r>
              <a:rPr lang="ru-RU" sz="1600" b="1" dirty="0">
                <a:latin typeface="+mj-lt"/>
              </a:rPr>
              <a:t>операндов</a:t>
            </a:r>
          </a:p>
          <a:p>
            <a:pPr marL="0" indent="0">
              <a:buNone/>
            </a:pPr>
            <a:r>
              <a:rPr lang="ru-RU" sz="1600" dirty="0">
                <a:latin typeface="+mj-lt"/>
              </a:rPr>
              <a:t>Создавая </a:t>
            </a:r>
            <a:r>
              <a:rPr lang="ru-RU" sz="1600" dirty="0" err="1" smtClean="0">
                <a:latin typeface="+mj-lt"/>
              </a:rPr>
              <a:t>JavaScript</a:t>
            </a:r>
            <a:r>
              <a:rPr lang="ru-RU" sz="1600" dirty="0" smtClean="0">
                <a:latin typeface="+mj-lt"/>
              </a:rPr>
              <a:t>-выражения</a:t>
            </a:r>
            <a:r>
              <a:rPr lang="ru-RU" sz="1600" dirty="0">
                <a:latin typeface="+mj-lt"/>
              </a:rPr>
              <a:t>, необходимо обращать внимание на типы </a:t>
            </a:r>
            <a:r>
              <a:rPr lang="ru-RU" sz="1600" dirty="0" smtClean="0">
                <a:latin typeface="+mj-lt"/>
              </a:rPr>
              <a:t>данных</a:t>
            </a:r>
            <a:r>
              <a:rPr lang="ru-RU" sz="1600" dirty="0">
                <a:latin typeface="+mj-lt"/>
              </a:rPr>
              <a:t>, передаваемых операторам, и на типы данных, которые они </a:t>
            </a:r>
            <a:r>
              <a:rPr lang="ru-RU" sz="1600" dirty="0" smtClean="0">
                <a:latin typeface="+mj-lt"/>
              </a:rPr>
              <a:t>возвращают. Различные </a:t>
            </a:r>
            <a:r>
              <a:rPr lang="ru-RU" sz="1600" dirty="0">
                <a:latin typeface="+mj-lt"/>
              </a:rPr>
              <a:t>операторы требуют, чтобы операнды возвращали значения </a:t>
            </a:r>
            <a:r>
              <a:rPr lang="ru-RU" sz="1600" dirty="0" smtClean="0">
                <a:latin typeface="+mj-lt"/>
              </a:rPr>
              <a:t>определенного </a:t>
            </a:r>
            <a:r>
              <a:rPr lang="ru-RU" sz="1600" dirty="0">
                <a:latin typeface="+mj-lt"/>
              </a:rPr>
              <a:t>типа. Например, нельзя выполнить умножение строк, поэтому </a:t>
            </a:r>
            <a:r>
              <a:rPr lang="ru-RU" sz="1600" dirty="0" smtClean="0">
                <a:latin typeface="+mj-lt"/>
              </a:rPr>
              <a:t>выражение </a:t>
            </a:r>
            <a:r>
              <a:rPr lang="ru-RU" sz="1600" dirty="0">
                <a:latin typeface="+mj-lt"/>
              </a:rPr>
              <a:t>"a" * "b" не является допустимым в </a:t>
            </a:r>
            <a:r>
              <a:rPr lang="ru-RU" sz="1600" dirty="0" err="1">
                <a:latin typeface="+mj-lt"/>
              </a:rPr>
              <a:t>JavaScript</a:t>
            </a:r>
            <a:r>
              <a:rPr lang="ru-RU" sz="1600" dirty="0">
                <a:latin typeface="+mj-lt"/>
              </a:rPr>
              <a:t>. Однако интерпретатор </a:t>
            </a:r>
            <a:r>
              <a:rPr lang="ru-RU" sz="1600" dirty="0" err="1" smtClean="0">
                <a:latin typeface="+mj-lt"/>
              </a:rPr>
              <a:t>JavaScript</a:t>
            </a:r>
            <a:r>
              <a:rPr lang="ru-RU" sz="1600" dirty="0" smtClean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по </a:t>
            </a:r>
            <a:r>
              <a:rPr lang="ru-RU" sz="1600" dirty="0" smtClean="0">
                <a:latin typeface="+mj-lt"/>
              </a:rPr>
              <a:t>мере возможности </a:t>
            </a:r>
            <a:r>
              <a:rPr lang="ru-RU" sz="1600" dirty="0">
                <a:latin typeface="+mj-lt"/>
              </a:rPr>
              <a:t>будет пытаться преобразовывать выражение в </a:t>
            </a:r>
            <a:r>
              <a:rPr lang="ru-RU" sz="1600" dirty="0" smtClean="0">
                <a:latin typeface="+mj-lt"/>
              </a:rPr>
              <a:t>требуемый тип, поэтому </a:t>
            </a:r>
            <a:r>
              <a:rPr lang="ru-RU" sz="1600" dirty="0">
                <a:latin typeface="+mj-lt"/>
              </a:rPr>
              <a:t>выражение "3" * "5" вполне допустимо. Его значением </a:t>
            </a:r>
            <a:r>
              <a:rPr lang="ru-RU" sz="1600" dirty="0" smtClean="0">
                <a:latin typeface="+mj-lt"/>
              </a:rPr>
              <a:t>будет число </a:t>
            </a:r>
            <a:r>
              <a:rPr lang="ru-RU" sz="1600" dirty="0">
                <a:latin typeface="+mj-lt"/>
              </a:rPr>
              <a:t>15, а не строка "15</a:t>
            </a:r>
            <a:r>
              <a:rPr lang="ru-RU" sz="1600" dirty="0" smtClean="0">
                <a:latin typeface="+mj-lt"/>
              </a:rPr>
              <a:t>".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18779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Некоторые операторы ведут себя по-разному в зависимости от типа операндов. Самый яркий пример – оператор +, который складывает числовые операнды и выполняет конкатенацию строк. Кроме того, если ему передать одну </a:t>
            </a:r>
            <a:r>
              <a:rPr lang="ru-RU" sz="1600" dirty="0" smtClean="0"/>
              <a:t>строку и </a:t>
            </a:r>
            <a:r>
              <a:rPr lang="ru-RU" sz="1600" dirty="0"/>
              <a:t>одно число, он преобразует число в строку и выполнит конкатенацию двух </a:t>
            </a:r>
            <a:r>
              <a:rPr lang="ru-RU" sz="1600" dirty="0" smtClean="0"/>
              <a:t>полученных </a:t>
            </a:r>
            <a:r>
              <a:rPr lang="ru-RU" sz="1600" dirty="0"/>
              <a:t>строк. Например, результатом выражения "1" + 0 будет строка "10".</a:t>
            </a:r>
          </a:p>
          <a:p>
            <a:pPr marL="0" indent="0">
              <a:buNone/>
            </a:pPr>
            <a:r>
              <a:rPr lang="ru-RU" sz="1600" dirty="0"/>
              <a:t>Обратите внимание, что операторы присваивания, как и некоторые другие, </a:t>
            </a:r>
            <a:r>
              <a:rPr lang="ru-RU" sz="1600" dirty="0" smtClean="0"/>
              <a:t>требуют </a:t>
            </a:r>
            <a:r>
              <a:rPr lang="ru-RU" sz="1600" dirty="0"/>
              <a:t>в качестве выражений в левой части левостороннего значения 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ru-RU" sz="1600" dirty="0"/>
              <a:t>). </a:t>
            </a:r>
            <a:r>
              <a:rPr lang="ru-RU" sz="1600" dirty="0" smtClean="0"/>
              <a:t>Левостороннее </a:t>
            </a:r>
            <a:r>
              <a:rPr lang="ru-RU" sz="1600" dirty="0"/>
              <a:t>значение – это исторический термин, обозначающий «</a:t>
            </a:r>
            <a:r>
              <a:rPr lang="ru-RU" sz="1600" dirty="0" smtClean="0"/>
              <a:t>выражение, которое </a:t>
            </a:r>
            <a:r>
              <a:rPr lang="ru-RU" sz="1600" dirty="0"/>
              <a:t>может присутствовать в левой части оператора присваивания». В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 </a:t>
            </a:r>
            <a:r>
              <a:rPr lang="ru-RU" sz="1600" dirty="0"/>
              <a:t>левосторонними значениями являются переменные, свойства </a:t>
            </a:r>
            <a:r>
              <a:rPr lang="ru-RU" sz="1600" dirty="0" smtClean="0"/>
              <a:t>объектов и </a:t>
            </a:r>
            <a:r>
              <a:rPr lang="ru-RU" sz="1600" dirty="0"/>
              <a:t>элементы массивов. Спецификация </a:t>
            </a:r>
            <a:r>
              <a:rPr lang="ru-RU" sz="1600" dirty="0" err="1"/>
              <a:t>ECMAScript</a:t>
            </a:r>
            <a:r>
              <a:rPr lang="ru-RU" sz="1600" dirty="0"/>
              <a:t> разрешает встроенным </a:t>
            </a:r>
            <a:r>
              <a:rPr lang="ru-RU" sz="1600" dirty="0" smtClean="0"/>
              <a:t>функциям </a:t>
            </a:r>
            <a:r>
              <a:rPr lang="ru-RU" sz="1600" dirty="0"/>
              <a:t>возвращать левосторонние значения, но не определяет никаких </a:t>
            </a:r>
            <a:r>
              <a:rPr lang="ru-RU" sz="1600" dirty="0" smtClean="0"/>
              <a:t>встроенных </a:t>
            </a:r>
            <a:r>
              <a:rPr lang="ru-RU" sz="1600" dirty="0"/>
              <a:t>функций, ведущих себя подобным образом.</a:t>
            </a:r>
          </a:p>
          <a:p>
            <a:pPr marL="0" indent="0">
              <a:buNone/>
            </a:pPr>
            <a:r>
              <a:rPr lang="ru-RU" sz="1600" dirty="0"/>
              <a:t>И наконец, операторы не всегда возвращают значения того же типа, к </a:t>
            </a:r>
            <a:r>
              <a:rPr lang="ru-RU" sz="1600" dirty="0" smtClean="0"/>
              <a:t>которому принадлежат </a:t>
            </a:r>
            <a:r>
              <a:rPr lang="ru-RU" sz="1600" dirty="0"/>
              <a:t>операнды. Операторы сравнения (меньше, равно, больше и т. д</a:t>
            </a:r>
            <a:r>
              <a:rPr lang="ru-RU" sz="1600" dirty="0" smtClean="0"/>
              <a:t>.) принимают </a:t>
            </a:r>
            <a:r>
              <a:rPr lang="ru-RU" sz="1600" dirty="0"/>
              <a:t>в качестве аргументов различные типы, но всегда возвращают </a:t>
            </a:r>
            <a:r>
              <a:rPr lang="ru-RU" sz="1600" dirty="0" smtClean="0"/>
              <a:t>результат </a:t>
            </a:r>
            <a:r>
              <a:rPr lang="ru-RU" sz="1600" dirty="0"/>
              <a:t>логического типа, показывающий, истинно ли сравнение. Так, </a:t>
            </a:r>
            <a:r>
              <a:rPr lang="ru-RU" sz="1600" dirty="0" smtClean="0"/>
              <a:t>выражение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a &lt; 3 </a:t>
            </a:r>
            <a:r>
              <a:rPr lang="ru-RU" sz="1600" dirty="0"/>
              <a:t>возвращает значение </a:t>
            </a:r>
            <a:r>
              <a:rPr lang="ru-RU" sz="1600" dirty="0" err="1"/>
              <a:t>true</a:t>
            </a:r>
            <a:r>
              <a:rPr lang="ru-RU" sz="1600" dirty="0"/>
              <a:t>, если значение переменной a </a:t>
            </a:r>
            <a:r>
              <a:rPr lang="ru-RU" sz="1600" dirty="0" smtClean="0"/>
              <a:t>действительно меньше</a:t>
            </a:r>
            <a:r>
              <a:rPr lang="ru-RU" sz="1600" dirty="0"/>
              <a:t>, чем 3. Как мы увидим, логические значения, возвращаемые </a:t>
            </a:r>
            <a:r>
              <a:rPr lang="ru-RU" sz="1600" dirty="0" smtClean="0"/>
              <a:t>операторами </a:t>
            </a:r>
            <a:r>
              <a:rPr lang="ru-RU" sz="1600" dirty="0"/>
              <a:t>сравнения, используются в инструкциях </a:t>
            </a:r>
            <a:r>
              <a:rPr lang="ru-RU" sz="1600" dirty="0" err="1"/>
              <a:t>if</a:t>
            </a:r>
            <a:r>
              <a:rPr lang="ru-RU" sz="1600" dirty="0"/>
              <a:t>, циклах </a:t>
            </a:r>
            <a:r>
              <a:rPr lang="ru-RU" sz="1600" dirty="0" err="1"/>
              <a:t>while</a:t>
            </a:r>
            <a:r>
              <a:rPr lang="ru-RU" sz="1600" dirty="0"/>
              <a:t> и </a:t>
            </a:r>
            <a:r>
              <a:rPr lang="ru-RU" sz="1600" dirty="0" err="1"/>
              <a:t>for</a:t>
            </a:r>
            <a:r>
              <a:rPr lang="ru-RU" sz="1600" dirty="0"/>
              <a:t>, </a:t>
            </a:r>
            <a:r>
              <a:rPr lang="ru-RU" sz="1600" dirty="0" smtClean="0"/>
              <a:t>управляющих в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 </a:t>
            </a:r>
            <a:r>
              <a:rPr lang="ru-RU" sz="1600" dirty="0"/>
              <a:t>исполнением программы в зависимости от результатов </a:t>
            </a:r>
            <a:r>
              <a:rPr lang="ru-RU" sz="1600" dirty="0" smtClean="0"/>
              <a:t>вычисления </a:t>
            </a:r>
            <a:r>
              <a:rPr lang="ru-RU" sz="1600" dirty="0"/>
              <a:t>выражений с операторами сравнения.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42489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Приоритет операторов</a:t>
            </a:r>
          </a:p>
          <a:p>
            <a:pPr marL="0" indent="0">
              <a:buNone/>
            </a:pPr>
            <a:r>
              <a:rPr lang="ru-RU" sz="1600" dirty="0"/>
              <a:t>В </a:t>
            </a:r>
            <a:r>
              <a:rPr lang="ru-RU" sz="1600" dirty="0" smtClean="0"/>
              <a:t>таблице выше, </a:t>
            </a:r>
            <a:r>
              <a:rPr lang="ru-RU" sz="1600" dirty="0"/>
              <a:t>помеченном буквой «P», указан приоритет каждого </a:t>
            </a:r>
            <a:r>
              <a:rPr lang="ru-RU" sz="1600" dirty="0" smtClean="0"/>
              <a:t>оператора</a:t>
            </a:r>
            <a:r>
              <a:rPr lang="ru-RU" sz="1600" dirty="0"/>
              <a:t>. Приоритет оператора управляет порядком, в котором выполняются </a:t>
            </a:r>
            <a:r>
              <a:rPr lang="ru-RU" sz="1600" dirty="0" smtClean="0"/>
              <a:t>операции</a:t>
            </a:r>
            <a:r>
              <a:rPr lang="ru-RU" sz="1600" dirty="0"/>
              <a:t>. Операторы с большим значением приоритета в столбце «P» </a:t>
            </a:r>
            <a:r>
              <a:rPr lang="ru-RU" sz="1600" dirty="0" smtClean="0"/>
              <a:t>выполняются раньше</a:t>
            </a:r>
            <a:r>
              <a:rPr lang="ru-RU" sz="1600" dirty="0"/>
              <a:t>, чем те, для которых указаны меньшие значения приоритетов.</a:t>
            </a:r>
          </a:p>
          <a:p>
            <a:pPr marL="0" indent="0">
              <a:buNone/>
            </a:pPr>
            <a:r>
              <a:rPr lang="ru-RU" sz="1600" dirty="0"/>
              <a:t>Рассмотрим следующее выражение: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w = x + y * z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/>
              <a:t>Оператор умножения * имеет больший приоритет по сравнению с </a:t>
            </a:r>
            <a:r>
              <a:rPr lang="ru-RU" sz="1600" dirty="0" smtClean="0"/>
              <a:t>оператором сложения +, </a:t>
            </a:r>
            <a:r>
              <a:rPr lang="ru-RU" sz="1600" dirty="0"/>
              <a:t>поэтому умножение выполняется раньше сложения. Кроме </a:t>
            </a:r>
            <a:r>
              <a:rPr lang="ru-RU" sz="1600" dirty="0" smtClean="0"/>
              <a:t>того, оператор </a:t>
            </a:r>
            <a:r>
              <a:rPr lang="ru-RU" sz="1600" dirty="0"/>
              <a:t>присваивания = имеет наименьший приоритет, поэтому </a:t>
            </a:r>
            <a:r>
              <a:rPr lang="ru-RU" sz="1600" dirty="0" smtClean="0"/>
              <a:t>присваивание выполняется </a:t>
            </a:r>
            <a:r>
              <a:rPr lang="ru-RU" sz="1600" dirty="0"/>
              <a:t>после завершения всех операций в правой части.</a:t>
            </a:r>
          </a:p>
          <a:p>
            <a:pPr marL="0" indent="0">
              <a:buNone/>
            </a:pPr>
            <a:r>
              <a:rPr lang="ru-RU" sz="1600" dirty="0"/>
              <a:t>Приоритет операторов может быть переопределен с помощью скобок. Для </a:t>
            </a:r>
            <a:r>
              <a:rPr lang="ru-RU" sz="1600" dirty="0" smtClean="0"/>
              <a:t>того чтобы </a:t>
            </a:r>
            <a:r>
              <a:rPr lang="ru-RU" sz="1600" dirty="0"/>
              <a:t>сложение в предыдущем примере выполнялось раньше, надо написать: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w = (x + y)* z;</a:t>
            </a:r>
          </a:p>
          <a:p>
            <a:pPr marL="0" indent="0">
              <a:buNone/>
            </a:pPr>
            <a:r>
              <a:rPr lang="ru-RU" sz="1600" dirty="0"/>
              <a:t>На практике, если вы не уверены в приоритетах операторов, проще всего </a:t>
            </a:r>
            <a:r>
              <a:rPr lang="ru-RU" sz="1600" dirty="0" smtClean="0"/>
              <a:t>явно задать </a:t>
            </a:r>
            <a:r>
              <a:rPr lang="ru-RU" sz="1600" dirty="0"/>
              <a:t>порядок вычислений с помощью скобок. Важно знать лишь </a:t>
            </a:r>
            <a:r>
              <a:rPr lang="ru-RU" sz="1600" dirty="0" smtClean="0"/>
              <a:t>следующие правила</a:t>
            </a:r>
            <a:r>
              <a:rPr lang="ru-RU" sz="1600" dirty="0"/>
              <a:t>: умножение и деление выполняются раньше сложения и </a:t>
            </a:r>
            <a:r>
              <a:rPr lang="ru-RU" sz="1600" dirty="0" smtClean="0"/>
              <a:t>вычитания, а </a:t>
            </a:r>
            <a:r>
              <a:rPr lang="ru-RU" sz="1600" dirty="0"/>
              <a:t>присваивание имеет очень низкий приоритет и почти всегда выполняется </a:t>
            </a:r>
            <a:r>
              <a:rPr lang="ru-RU" sz="1600" dirty="0" smtClean="0"/>
              <a:t>последним</a:t>
            </a:r>
            <a:r>
              <a:rPr lang="ru-RU" sz="16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95219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10779</Words>
  <Application>Microsoft Office PowerPoint</Application>
  <PresentationFormat>Экран (4:3)</PresentationFormat>
  <Paragraphs>625</Paragraphs>
  <Slides>50</Slides>
  <Notes>50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Training</vt:lpstr>
      <vt:lpstr>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2017-09-02T20:44:54Z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