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4"/>
  </p:notesMasterIdLst>
  <p:handoutMasterIdLst>
    <p:handoutMasterId r:id="rId45"/>
  </p:handoutMasterIdLst>
  <p:sldIdLst>
    <p:sldId id="259" r:id="rId3"/>
    <p:sldId id="618" r:id="rId4"/>
    <p:sldId id="619" r:id="rId5"/>
    <p:sldId id="620" r:id="rId6"/>
    <p:sldId id="621" r:id="rId7"/>
    <p:sldId id="622"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5" r:id="rId31"/>
    <p:sldId id="646" r:id="rId32"/>
    <p:sldId id="647" r:id="rId33"/>
    <p:sldId id="648" r:id="rId34"/>
    <p:sldId id="649" r:id="rId35"/>
    <p:sldId id="650" r:id="rId36"/>
    <p:sldId id="651" r:id="rId37"/>
    <p:sldId id="652" r:id="rId38"/>
    <p:sldId id="653" r:id="rId39"/>
    <p:sldId id="654" r:id="rId40"/>
    <p:sldId id="655" r:id="rId41"/>
    <p:sldId id="656" r:id="rId42"/>
    <p:sldId id="657" r:id="rId43"/>
  </p:sldIdLst>
  <p:sldSz cx="9144000" cy="6858000" type="screen4x3"/>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79CC93D-E52E-4D84-901B-11D7331DD495}">
          <p14:sldIdLst>
            <p14:sldId id="259"/>
          </p14:sldIdLst>
        </p14:section>
        <p14:section name="Обзор и цели" id="{ABA716BF-3A5C-4ADB-94C9-CFEF84EBA240}">
          <p14:sldIdLst>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Lst>
        </p14:section>
        <p14:section name="Раздел 1" id="{6D9936A3-3945-4757-BC8B-B5C252D8E036}">
          <p14:sldIdLst/>
        </p14:section>
        <p14:section name="Образцы слайдов для визуальных элементов" id="{BAB3A466-96C9-4230-9978-795378D75699}">
          <p14:sldIdLst/>
        </p14:section>
        <p14:section name="Пример" id="{8C0305C9-B152-4FBA-A789-FE1976D53990}">
          <p14:sldIdLst/>
        </p14:section>
        <p14:section name="Заключение и итог" id="{790CEF5B-569A-4C2F-BED5-750B08C0E5AD}">
          <p14:sldIdLst/>
        </p14:section>
        <p14:section name="Приложение" id="{3F78B471-41DA-46F2-A8E4-97E471896AB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6600"/>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8632" autoAdjust="0"/>
  </p:normalViewPr>
  <p:slideViewPr>
    <p:cSldViewPr>
      <p:cViewPr varScale="1">
        <p:scale>
          <a:sx n="65" d="100"/>
          <a:sy n="65" d="100"/>
        </p:scale>
        <p:origin x="-1632" y="-10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D83FDC75-7F73-4A4A-A77C-09AADF00E0EA}" type="datetimeFigureOut">
              <a:rPr lang="ru-RU" smtClean="0"/>
              <a:pPr/>
              <a:t>07.09.2017</a:t>
            </a:fld>
            <a:endParaRPr lang="ru-RU"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459226BF-1F13-42D3-80DC-373E7ADD1EBC}" type="slidenum">
              <a:rPr lang="ru-RU" smtClean="0"/>
              <a:pPr/>
              <a:t>‹#›</a:t>
            </a:fld>
            <a:endParaRPr lang="ru-RU" dirty="0"/>
          </a:p>
        </p:txBody>
      </p:sp>
    </p:spTree>
    <p:extLst>
      <p:ext uri="{BB962C8B-B14F-4D97-AF65-F5344CB8AC3E}">
        <p14:creationId xmlns:p14="http://schemas.microsoft.com/office/powerpoint/2010/main" val="1931769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48AEF76B-3757-4A0B-AF93-28494465C1DD}" type="datetimeFigureOut">
              <a:pPr/>
              <a:t>02.09.2017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75693FD4-8F83-4EF7-AC3F-0DC0388986B0}" type="slidenum">
              <a:pPr/>
              <a:t>‹#›</a:t>
            </a:fld>
            <a:endParaRPr lang="ru-RU"/>
          </a:p>
        </p:txBody>
      </p:sp>
    </p:spTree>
    <p:extLst>
      <p:ext uri="{BB962C8B-B14F-4D97-AF65-F5344CB8AC3E}">
        <p14:creationId xmlns:p14="http://schemas.microsoft.com/office/powerpoint/2010/main" val="613852772"/>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smtClean="0"/>
              <a:t>Этот шаблон можно использовать как начальный файл для представления учебных материалов группе слушателей.</a:t>
            </a:r>
          </a:p>
          <a:p>
            <a:endParaRPr lang="ru-RU" dirty="0" smtClean="0"/>
          </a:p>
          <a:p>
            <a:pPr lvl="0"/>
            <a:r>
              <a:rPr lang="ru-RU" sz="1200" b="1" dirty="0" smtClean="0"/>
              <a:t>Разделы</a:t>
            </a:r>
            <a:endParaRPr lang="ru-RU" sz="1200" b="0" dirty="0" smtClean="0"/>
          </a:p>
          <a:p>
            <a:pPr lvl="0"/>
            <a:r>
              <a:rPr lang="ru-RU" sz="1200" b="0" dirty="0" smtClean="0"/>
              <a:t>Для добавления разделов щелкните слайд правой кнопкой мыши.</a:t>
            </a:r>
            <a:r>
              <a:rPr lang="ru-RU" sz="1200" b="0" baseline="0" dirty="0" smtClean="0"/>
              <a:t> Разделы позволяют упорядочить слайды и организовать совместную работу нескольких авторов.</a:t>
            </a:r>
            <a:endParaRPr lang="ru-RU" sz="1200" b="0" dirty="0" smtClean="0"/>
          </a:p>
          <a:p>
            <a:pPr lvl="0"/>
            <a:endParaRPr lang="ru-RU" sz="1200" b="1" dirty="0" smtClean="0"/>
          </a:p>
          <a:p>
            <a:pPr lvl="0"/>
            <a:r>
              <a:rPr lang="ru-RU" sz="1200" b="1" dirty="0" smtClean="0"/>
              <a:t>Заметки</a:t>
            </a:r>
          </a:p>
          <a:p>
            <a:pPr lvl="0"/>
            <a:r>
              <a:rPr lang="ru-RU" sz="1200" dirty="0" smtClean="0"/>
              <a:t>Используйте раздел заметок для размещения заметок докладчика или дополнительных сведений для аудитории.</a:t>
            </a:r>
            <a:r>
              <a:rPr lang="ru-RU" sz="1200" baseline="0" dirty="0" smtClean="0"/>
              <a:t> Во время воспроизведения презентации эти заметки отображаются в представлении презентации. </a:t>
            </a:r>
          </a:p>
          <a:p>
            <a:pPr lvl="0">
              <a:buFontTx/>
              <a:buNone/>
            </a:pPr>
            <a:r>
              <a:rPr lang="ru-RU" sz="1200" dirty="0" smtClean="0"/>
              <a:t>Обращайте внимание на размер шрифта (важно обеспечить различимость при ослабленном зрении, видеосъемке и чтении с экрана)</a:t>
            </a:r>
          </a:p>
          <a:p>
            <a:pPr lvl="0"/>
            <a:endParaRPr lang="ru-RU" sz="1200" dirty="0" smtClean="0"/>
          </a:p>
          <a:p>
            <a:pPr lvl="0">
              <a:buFontTx/>
              <a:buNone/>
            </a:pPr>
            <a:r>
              <a:rPr lang="ru-RU" sz="1200" b="1" dirty="0" smtClean="0"/>
              <a:t>Сочетаемые цвета </a:t>
            </a:r>
          </a:p>
          <a:p>
            <a:pPr lvl="0">
              <a:buFontTx/>
              <a:buNone/>
            </a:pPr>
            <a:r>
              <a:rPr lang="ru-RU" sz="1200" dirty="0" smtClean="0"/>
              <a:t>Обратите особое внимание на графики, диаграммы и надписи.</a:t>
            </a:r>
            <a:r>
              <a:rPr lang="ru-RU" sz="1200" baseline="0" dirty="0" smtClean="0"/>
              <a:t> </a:t>
            </a:r>
            <a:endParaRPr lang="ru-RU" sz="1200" dirty="0" smtClean="0"/>
          </a:p>
          <a:p>
            <a:pPr lvl="0"/>
            <a:r>
              <a:rPr lang="ru-RU" sz="1200" dirty="0" smtClean="0"/>
              <a:t>Учтите, что печать будет выполняться </a:t>
            </a:r>
            <a:r>
              <a:rPr lang="ru-RU" sz="1200" dirty="0" err="1" smtClean="0"/>
              <a:t>в черно-белом режиме или в оттенках серого</a:t>
            </a:r>
            <a:r>
              <a:rPr lang="ru-RU" sz="1200" dirty="0" smtClean="0"/>
              <a:t>. Выполните пробную печать, чтобы убедиться в сохранении разницы между цветами при печати </a:t>
            </a:r>
            <a:r>
              <a:rPr lang="ru-RU" sz="1200" dirty="0" err="1" smtClean="0"/>
              <a:t>в черно-белом режиме или в оттенках серого</a:t>
            </a:r>
            <a:r>
              <a:rPr lang="ru-RU" sz="1200" dirty="0" smtClean="0"/>
              <a:t>.</a:t>
            </a:r>
          </a:p>
          <a:p>
            <a:pPr lvl="0">
              <a:buFontTx/>
              <a:buNone/>
            </a:pPr>
            <a:endParaRPr lang="ru-RU" sz="1200" dirty="0" smtClean="0"/>
          </a:p>
          <a:p>
            <a:pPr lvl="0">
              <a:buFontTx/>
              <a:buNone/>
            </a:pPr>
            <a:r>
              <a:rPr lang="ru-RU" sz="1200" b="1" dirty="0" smtClean="0"/>
              <a:t>Диаграммы, таблицы и графики</a:t>
            </a:r>
          </a:p>
          <a:p>
            <a:pPr lvl="0"/>
            <a:r>
              <a:rPr lang="ru-RU" sz="1200" dirty="0" smtClean="0"/>
              <a:t>Не усложняйте восприятие: по возможности используйте согласованные, простые стили и цвета.</a:t>
            </a:r>
          </a:p>
          <a:p>
            <a:pPr lvl="0"/>
            <a:r>
              <a:rPr lang="ru-RU" sz="1200" dirty="0" smtClean="0"/>
              <a:t>Снабдите все диаграммы и таблицы подписями.</a:t>
            </a:r>
          </a:p>
          <a:p>
            <a:endParaRPr lang="ru-RU" dirty="0" smtClean="0"/>
          </a:p>
          <a:p>
            <a:endParaRPr lang="ru-RU" dirty="0" smtClean="0"/>
          </a:p>
          <a:p>
            <a:endParaRPr lang="ru-RU" dirty="0"/>
          </a:p>
        </p:txBody>
      </p:sp>
      <p:sp>
        <p:nvSpPr>
          <p:cNvPr id="4" name="Slide Number Placeholder 3"/>
          <p:cNvSpPr>
            <a:spLocks noGrp="1"/>
          </p:cNvSpPr>
          <p:nvPr>
            <p:ph type="sldNum" sz="quarter" idx="10"/>
          </p:nvPr>
        </p:nvSpPr>
        <p:spPr/>
        <p:txBody>
          <a:bodyPr/>
          <a:lstStyle/>
          <a:p>
            <a:fld id="{EC6EAC7D-5A89-47C2-8ABA-56C9C2DEF7A4}" type="slidenum">
              <a:rPr lang="ru-RU" smtClean="0"/>
              <a:pPr/>
              <a:t>1</a:t>
            </a:fld>
            <a:endParaRPr lang="ru-RU"/>
          </a:p>
        </p:txBody>
      </p:sp>
    </p:spTree>
    <p:extLst>
      <p:ext uri="{BB962C8B-B14F-4D97-AF65-F5344CB8AC3E}">
        <p14:creationId xmlns:p14="http://schemas.microsoft.com/office/powerpoint/2010/main" val="271728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5693FD4-8F83-4EF7-AC3F-0DC0388986B0}" type="slidenum">
              <a:rPr lang="ru-RU" smtClean="0"/>
              <a:pPr/>
              <a:t>41</a:t>
            </a:fld>
            <a:endParaRPr lang="ru-RU"/>
          </a:p>
        </p:txBody>
      </p:sp>
    </p:spTree>
    <p:extLst>
      <p:ext uri="{BB962C8B-B14F-4D97-AF65-F5344CB8AC3E}">
        <p14:creationId xmlns:p14="http://schemas.microsoft.com/office/powerpoint/2010/main" val="381615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9</a:t>
            </a:fld>
            <a:endParaRPr lang="ru-RU"/>
          </a:p>
        </p:txBody>
      </p:sp>
    </p:spTree>
    <p:extLst>
      <p:ext uri="{BB962C8B-B14F-4D97-AF65-F5344CB8AC3E}">
        <p14:creationId xmlns:p14="http://schemas.microsoft.com/office/powerpoint/2010/main" val="2099646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latinLnBrk="0">
              <a:defRPr lang="ru-RU" b="1" cap="small" baseline="0">
                <a:solidFill>
                  <a:srgbClr val="003300"/>
                </a:solidFill>
              </a:defRPr>
            </a:lvl1pPr>
          </a:lstStyle>
          <a:p>
            <a:r>
              <a:rPr lang="ru-RU"/>
              <a:t>Образец заголовка</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latinLnBrk="0">
              <a:buNone/>
              <a:defRPr lang="ru-RU" sz="2000" b="0">
                <a:solidFill>
                  <a:schemeClr val="tx1"/>
                </a:solidFill>
                <a:latin typeface="Georgia" pitchFamily="18" charset="0"/>
              </a:defRPr>
            </a:lvl1pPr>
            <a:lvl2pPr marL="457200" indent="0" algn="ctr" latinLnBrk="0">
              <a:buNone/>
              <a:defRPr lang="ru-RU">
                <a:solidFill>
                  <a:schemeClr val="tx1">
                    <a:tint val="75000"/>
                  </a:schemeClr>
                </a:solidFill>
              </a:defRPr>
            </a:lvl2pPr>
            <a:lvl3pPr marL="914400" indent="0" algn="ctr" latinLnBrk="0">
              <a:buNone/>
              <a:defRPr lang="ru-RU">
                <a:solidFill>
                  <a:schemeClr val="tx1">
                    <a:tint val="75000"/>
                  </a:schemeClr>
                </a:solidFill>
              </a:defRPr>
            </a:lvl3pPr>
            <a:lvl4pPr marL="1371600" indent="0" algn="ctr" latinLnBrk="0">
              <a:buNone/>
              <a:defRPr lang="ru-RU">
                <a:solidFill>
                  <a:schemeClr val="tx1">
                    <a:tint val="75000"/>
                  </a:schemeClr>
                </a:solidFill>
              </a:defRPr>
            </a:lvl4pPr>
            <a:lvl5pPr marL="1828800" indent="0" algn="ctr" latinLnBrk="0">
              <a:buNone/>
              <a:defRPr lang="ru-RU">
                <a:solidFill>
                  <a:schemeClr val="tx1">
                    <a:tint val="75000"/>
                  </a:schemeClr>
                </a:solidFill>
              </a:defRPr>
            </a:lvl5pPr>
            <a:lvl6pPr marL="2286000" indent="0" algn="ctr" latinLnBrk="0">
              <a:buNone/>
              <a:defRPr lang="ru-RU">
                <a:solidFill>
                  <a:schemeClr val="tx1">
                    <a:tint val="75000"/>
                  </a:schemeClr>
                </a:solidFill>
              </a:defRPr>
            </a:lvl6pPr>
            <a:lvl7pPr marL="2743200" indent="0" algn="ctr" latinLnBrk="0">
              <a:buNone/>
              <a:defRPr lang="ru-RU">
                <a:solidFill>
                  <a:schemeClr val="tx1">
                    <a:tint val="75000"/>
                  </a:schemeClr>
                </a:solidFill>
              </a:defRPr>
            </a:lvl7pPr>
            <a:lvl8pPr marL="3200400" indent="0" algn="ctr" latinLnBrk="0">
              <a:buNone/>
              <a:defRPr lang="ru-RU">
                <a:solidFill>
                  <a:schemeClr val="tx1">
                    <a:tint val="75000"/>
                  </a:schemeClr>
                </a:solidFill>
              </a:defRPr>
            </a:lvl8pPr>
            <a:lvl9pPr marL="3657600" indent="0" algn="ctr" latinLnBrk="0">
              <a:buNone/>
              <a:defRPr lang="ru-RU">
                <a:solidFill>
                  <a:schemeClr val="tx1">
                    <a:tint val="75000"/>
                  </a:schemeClr>
                </a:solidFill>
              </a:defRPr>
            </a:lvl9pPr>
          </a:lstStyle>
          <a:p>
            <a:r>
              <a:rPr lang="ru-RU" smtClean="0"/>
              <a:t>Образец подзаголовка</a:t>
            </a:r>
            <a:endParaRPr lang="ru-RU"/>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latinLnBrk="0">
              <a:buNone/>
              <a:defRPr lang="ru-RU" sz="2000" baseline="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Date Placeholder 2"/>
          <p:cNvSpPr>
            <a:spLocks noGrp="1"/>
          </p:cNvSpPr>
          <p:nvPr>
            <p:ph type="dt" sz="half" idx="10"/>
          </p:nvPr>
        </p:nvSpPr>
        <p:spPr/>
        <p:txBody>
          <a:bodyPr/>
          <a:lstStyle/>
          <a:p>
            <a:fld id="{757B281C-5159-4971-8228-52B9A72E9ED2}" type="datetimeFigureOut">
              <a:pPr/>
              <a:t>02.09.2017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02.09.2017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Только фон">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02.09.2017</a:t>
            </a:fld>
            <a:endParaRPr lang="ru-RU"/>
          </a:p>
        </p:txBody>
      </p:sp>
      <p:sp>
        <p:nvSpPr>
          <p:cNvPr id="4" name="Footer Placeholder 4"/>
          <p:cNvSpPr>
            <a:spLocks noGrp="1"/>
          </p:cNvSpPr>
          <p:nvPr>
            <p:ph type="ftr" sz="quarter" idx="11"/>
          </p:nvPr>
        </p:nvSpPr>
        <p:spPr>
          <a:xfrm>
            <a:off x="3352800" y="6356350"/>
            <a:ext cx="2895600" cy="365125"/>
          </a:xfrm>
        </p:spPr>
        <p:txBody>
          <a:bodyPr/>
          <a:lstStyle/>
          <a:p>
            <a:endParaRPr lang="ru-RU"/>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раздела">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latinLnBrk="0">
              <a:defRPr lang="ru-RU" sz="4000" b="1" cap="small" baseline="0">
                <a:solidFill>
                  <a:srgbClr val="003300"/>
                </a:solidFill>
              </a:defRPr>
            </a:lvl1pPr>
          </a:lstStyle>
          <a:p>
            <a:r>
              <a:rPr lang="ru-RU"/>
              <a:t>Образец заголовка</a:t>
            </a:r>
          </a:p>
        </p:txBody>
      </p:sp>
      <p:sp>
        <p:nvSpPr>
          <p:cNvPr id="4" name="Date Placeholder 3"/>
          <p:cNvSpPr>
            <a:spLocks noGrp="1"/>
          </p:cNvSpPr>
          <p:nvPr>
            <p:ph type="dt" sz="half" idx="10"/>
          </p:nvPr>
        </p:nvSpPr>
        <p:spPr/>
        <p:txBody>
          <a:bodyPr/>
          <a:lstStyle/>
          <a:p>
            <a:fld id="{757B281C-5159-4971-8228-52B9A72E9ED2}" type="datetimeFigureOut">
              <a:pPr/>
              <a:t>02.09.2017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latinLnBrk="0">
              <a:buNone/>
              <a:defRPr lang="ru-RU" sz="180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latinLnBrk="0">
              <a:defRPr lang="ru-RU"/>
            </a:lvl1pPr>
          </a:lstStyle>
          <a:p>
            <a:r>
              <a:rPr lang="ru-RU" dirty="0"/>
              <a:t>Образец заголовка</a:t>
            </a:r>
          </a:p>
        </p:txBody>
      </p:sp>
      <p:sp>
        <p:nvSpPr>
          <p:cNvPr id="3" name="Content Placeholder 2"/>
          <p:cNvSpPr>
            <a:spLocks noGrp="1"/>
          </p:cNvSpPr>
          <p:nvPr>
            <p:ph idx="1"/>
          </p:nvPr>
        </p:nvSpPr>
        <p:spPr>
          <a:xfrm>
            <a:off x="762000" y="1596413"/>
            <a:ext cx="8077200" cy="4297363"/>
          </a:xfrm>
        </p:spPr>
        <p:txBody>
          <a:bodyPr>
            <a:normAutofit/>
          </a:bodyPr>
          <a:lstStyle>
            <a:lvl1pPr latinLnBrk="0">
              <a:defRPr lang="ru-RU" sz="3200">
                <a:latin typeface="Arial" pitchFamily="34" charset="0"/>
              </a:defRPr>
            </a:lvl1pPr>
            <a:lvl2pPr latinLnBrk="0">
              <a:defRPr lang="ru-RU" sz="2800">
                <a:latin typeface="Arial" pitchFamily="34" charset="0"/>
              </a:defRPr>
            </a:lvl2pPr>
            <a:lvl3pPr latinLnBrk="0">
              <a:defRPr lang="ru-RU" sz="2400">
                <a:latin typeface="Arial" pitchFamily="34" charset="0"/>
              </a:defRPr>
            </a:lvl3pPr>
            <a:lvl4pPr latinLnBrk="0">
              <a:defRPr lang="ru-RU" sz="2400">
                <a:latin typeface="Arial" pitchFamily="34" charset="0"/>
              </a:defRPr>
            </a:lvl4pPr>
            <a:lvl5pPr latinLnBrk="0">
              <a:defRPr lang="ru-RU" sz="2400">
                <a:latin typeface="Arial"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Date Placeholder 3"/>
          <p:cNvSpPr>
            <a:spLocks noGrp="1"/>
          </p:cNvSpPr>
          <p:nvPr>
            <p:ph type="dt" sz="half" idx="10"/>
          </p:nvPr>
        </p:nvSpPr>
        <p:spPr/>
        <p:txBody>
          <a:bodyPr/>
          <a:lstStyle/>
          <a:p>
            <a:fld id="{757B281C-5159-4971-8228-52B9A72E9ED2}" type="datetimeFigureOut">
              <a:pPr/>
              <a:t>02.09.2017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sz="half" idx="1"/>
          </p:nvPr>
        </p:nvSpPr>
        <p:spPr>
          <a:xfrm>
            <a:off x="685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Content Placeholder 3"/>
          <p:cNvSpPr>
            <a:spLocks noGrp="1"/>
          </p:cNvSpPr>
          <p:nvPr>
            <p:ph sz="half" idx="2"/>
          </p:nvPr>
        </p:nvSpPr>
        <p:spPr>
          <a:xfrm>
            <a:off x="4876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Date Placeholder 4"/>
          <p:cNvSpPr>
            <a:spLocks noGrp="1"/>
          </p:cNvSpPr>
          <p:nvPr>
            <p:ph type="dt" sz="half" idx="10"/>
          </p:nvPr>
        </p:nvSpPr>
        <p:spPr/>
        <p:txBody>
          <a:bodyPr/>
          <a:lstStyle/>
          <a:p>
            <a:fld id="{757B281C-5159-4971-8228-52B9A72E9ED2}" type="datetimeFigureOut">
              <a:pPr/>
              <a:t>02.09.2017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ru-RU"/>
            </a:lvl1pPr>
          </a:lstStyle>
          <a:p>
            <a:r>
              <a:rPr lang="ru-RU" smtClean="0"/>
              <a:t>Образец заголовка</a:t>
            </a:r>
            <a:endParaRPr lang="ru-RU"/>
          </a:p>
        </p:txBody>
      </p:sp>
      <p:sp>
        <p:nvSpPr>
          <p:cNvPr id="3" name="Text Placeholder 2"/>
          <p:cNvSpPr>
            <a:spLocks noGrp="1"/>
          </p:cNvSpPr>
          <p:nvPr>
            <p:ph type="body" idx="1"/>
          </p:nvPr>
        </p:nvSpPr>
        <p:spPr>
          <a:xfrm>
            <a:off x="685800" y="1535113"/>
            <a:ext cx="4040188"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4" name="Content Placeholder 3"/>
          <p:cNvSpPr>
            <a:spLocks noGrp="1"/>
          </p:cNvSpPr>
          <p:nvPr>
            <p:ph sz="half" idx="2"/>
          </p:nvPr>
        </p:nvSpPr>
        <p:spPr>
          <a:xfrm>
            <a:off x="685800" y="2174875"/>
            <a:ext cx="4040188"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Text Placeholder 4"/>
          <p:cNvSpPr>
            <a:spLocks noGrp="1"/>
          </p:cNvSpPr>
          <p:nvPr>
            <p:ph type="body" sz="quarter" idx="3"/>
          </p:nvPr>
        </p:nvSpPr>
        <p:spPr>
          <a:xfrm>
            <a:off x="4873625" y="1535113"/>
            <a:ext cx="4041775"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6" name="Content Placeholder 5"/>
          <p:cNvSpPr>
            <a:spLocks noGrp="1"/>
          </p:cNvSpPr>
          <p:nvPr>
            <p:ph sz="quarter" idx="4"/>
          </p:nvPr>
        </p:nvSpPr>
        <p:spPr>
          <a:xfrm>
            <a:off x="4873625" y="2174875"/>
            <a:ext cx="4041775"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Date Placeholder 6"/>
          <p:cNvSpPr>
            <a:spLocks noGrp="1"/>
          </p:cNvSpPr>
          <p:nvPr>
            <p:ph type="dt" sz="half" idx="10"/>
          </p:nvPr>
        </p:nvSpPr>
        <p:spPr/>
        <p:txBody>
          <a:bodyPr/>
          <a:lstStyle/>
          <a:p>
            <a:fld id="{757B281C-5159-4971-8228-52B9A72E9ED2}" type="datetimeFigureOut">
              <a:pPr/>
              <a:t>02.09.2017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latinLnBrk="0">
              <a:defRPr lang="ru-RU" sz="2000" b="1"/>
            </a:lvl1pPr>
          </a:lstStyle>
          <a:p>
            <a:r>
              <a:rPr lang="ru-RU" smtClean="0"/>
              <a:t>Образец заголовка</a:t>
            </a:r>
            <a:endParaRPr lang="ru-RU"/>
          </a:p>
        </p:txBody>
      </p:sp>
      <p:sp>
        <p:nvSpPr>
          <p:cNvPr id="3" name="Content Placeholder 2"/>
          <p:cNvSpPr>
            <a:spLocks noGrp="1"/>
          </p:cNvSpPr>
          <p:nvPr>
            <p:ph idx="1"/>
          </p:nvPr>
        </p:nvSpPr>
        <p:spPr>
          <a:xfrm>
            <a:off x="3803650" y="273050"/>
            <a:ext cx="5111750" cy="5853113"/>
          </a:xfrm>
        </p:spPr>
        <p:txBody>
          <a:bodyPr/>
          <a:lstStyle>
            <a:lvl1pPr latinLnBrk="0">
              <a:defRPr lang="ru-RU" sz="3200"/>
            </a:lvl1pPr>
            <a:lvl2pPr latinLnBrk="0">
              <a:defRPr lang="ru-RU" sz="2800"/>
            </a:lvl2pPr>
            <a:lvl3pPr latinLnBrk="0">
              <a:defRPr lang="ru-RU" sz="2400"/>
            </a:lvl3pPr>
            <a:lvl4pPr latinLnBrk="0">
              <a:defRPr lang="ru-RU" sz="2000"/>
            </a:lvl4pPr>
            <a:lvl5pPr latinLnBrk="0">
              <a:defRPr lang="ru-RU" sz="2000"/>
            </a:lvl5pPr>
            <a:lvl6pPr latinLnBrk="0">
              <a:defRPr lang="ru-RU" sz="2000"/>
            </a:lvl6pPr>
            <a:lvl7pPr latinLnBrk="0">
              <a:defRPr lang="ru-RU" sz="2000"/>
            </a:lvl7pPr>
            <a:lvl8pPr latinLnBrk="0">
              <a:defRPr lang="ru-RU" sz="2000"/>
            </a:lvl8pPr>
            <a:lvl9pPr latinLnBrk="0">
              <a:defRPr lang="ru-RU"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Text Placeholder 3"/>
          <p:cNvSpPr>
            <a:spLocks noGrp="1"/>
          </p:cNvSpPr>
          <p:nvPr>
            <p:ph type="body" sz="half" idx="2"/>
          </p:nvPr>
        </p:nvSpPr>
        <p:spPr>
          <a:xfrm>
            <a:off x="685800" y="1435100"/>
            <a:ext cx="3008313" cy="4691063"/>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02.09.2017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ru-RU" sz="2000" b="1"/>
            </a:lvl1pPr>
          </a:lstStyle>
          <a:p>
            <a:r>
              <a:rPr lang="ru-RU" smtClean="0"/>
              <a:t>Образец заголовка</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latinLnBrk="0">
              <a:buNone/>
              <a:defRPr lang="ru-RU" sz="3200"/>
            </a:lvl1pPr>
            <a:lvl2pPr marL="457200" indent="0" latinLnBrk="0">
              <a:buNone/>
              <a:defRPr lang="ru-RU" sz="2800"/>
            </a:lvl2pPr>
            <a:lvl3pPr marL="914400" indent="0" latinLnBrk="0">
              <a:buNone/>
              <a:defRPr lang="ru-RU" sz="2400"/>
            </a:lvl3pPr>
            <a:lvl4pPr marL="1371600" indent="0" latinLnBrk="0">
              <a:buNone/>
              <a:defRPr lang="ru-RU" sz="2000"/>
            </a:lvl4pPr>
            <a:lvl5pPr marL="1828800" indent="0" latinLnBrk="0">
              <a:buNone/>
              <a:defRPr lang="ru-RU" sz="2000"/>
            </a:lvl5pPr>
            <a:lvl6pPr marL="2286000" indent="0" latinLnBrk="0">
              <a:buNone/>
              <a:defRPr lang="ru-RU" sz="2000"/>
            </a:lvl6pPr>
            <a:lvl7pPr marL="2743200" indent="0" latinLnBrk="0">
              <a:buNone/>
              <a:defRPr lang="ru-RU" sz="2000"/>
            </a:lvl7pPr>
            <a:lvl8pPr marL="3200400" indent="0" latinLnBrk="0">
              <a:buNone/>
              <a:defRPr lang="ru-RU" sz="2000"/>
            </a:lvl8pPr>
            <a:lvl9pPr marL="3657600" indent="0" latinLnBrk="0">
              <a:buNone/>
              <a:defRPr lang="ru-RU" sz="2000"/>
            </a:lvl9pPr>
          </a:lstStyle>
          <a:p>
            <a:r>
              <a:rPr lang="ru-RU" smtClean="0"/>
              <a:t>Вставка рисунка</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02.09.2017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02.09.2017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ru-RU" smtClean="0"/>
              <a:t>Образец заголовка</a:t>
            </a:r>
            <a:endParaRPr lang="ru-RU"/>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02.09.2017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ru-RU"/>
              <a:t>Образец заголовка</a:t>
            </a:r>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latinLnBrk="0">
              <a:defRPr lang="ru-RU" sz="1200">
                <a:solidFill>
                  <a:schemeClr val="tx1">
                    <a:tint val="75000"/>
                  </a:schemeClr>
                </a:solidFill>
                <a:latin typeface="Arial" pitchFamily="34" charset="0"/>
              </a:defRPr>
            </a:lvl1pPr>
          </a:lstStyle>
          <a:p>
            <a:fld id="{757B281C-5159-4971-8228-52B9A72E9ED2}" type="datetimeFigureOut">
              <a:rPr lang="ru-RU" smtClean="0"/>
              <a:pPr/>
              <a:t>07.09.2017</a:t>
            </a:fld>
            <a:endParaRPr lang="ru-RU"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latinLnBrk="0">
              <a:defRPr lang="ru-RU" sz="1200">
                <a:solidFill>
                  <a:schemeClr val="tx1">
                    <a:tint val="75000"/>
                  </a:schemeClr>
                </a:solidFill>
                <a:latin typeface="Arial" pitchFamily="34" charset="0"/>
              </a:defRPr>
            </a:lvl1pPr>
          </a:lstStyle>
          <a:p>
            <a:endParaRPr lang="ru-RU"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latinLnBrk="0">
              <a:defRPr lang="ru-RU" sz="1200">
                <a:solidFill>
                  <a:schemeClr val="tx1">
                    <a:tint val="75000"/>
                  </a:schemeClr>
                </a:solidFill>
                <a:latin typeface="Arial" pitchFamily="34" charset="0"/>
              </a:defRPr>
            </a:lvl1pPr>
          </a:lstStyle>
          <a:p>
            <a:fld id="{33D6E5A2-EC83-451F-A719-9AC1370DD5CF}" type="slidenum">
              <a:rPr lang="ru-RU" smtClean="0"/>
              <a:pPr/>
              <a:t>‹#›</a:t>
            </a:fld>
            <a:endParaRPr lang="ru-RU"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ru-RU"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40.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6.png"/><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sz="8800" dirty="0"/>
              <a:t>JavaScript</a:t>
            </a:r>
            <a:endParaRPr lang="ru-RU" sz="8800" dirty="0"/>
          </a:p>
        </p:txBody>
      </p:sp>
      <p:sp>
        <p:nvSpPr>
          <p:cNvPr id="3" name="Subtitle 2"/>
          <p:cNvSpPr>
            <a:spLocks noGrp="1"/>
          </p:cNvSpPr>
          <p:nvPr>
            <p:ph type="subTitle" idx="1"/>
            <p:custDataLst>
              <p:tags r:id="rId3"/>
            </p:custDataLst>
          </p:nvPr>
        </p:nvSpPr>
        <p:spPr>
          <a:xfrm>
            <a:off x="3491880" y="4038600"/>
            <a:ext cx="5243048" cy="1694656"/>
          </a:xfrm>
        </p:spPr>
        <p:txBody>
          <a:bodyPr>
            <a:noAutofit/>
          </a:bodyPr>
          <a:lstStyle/>
          <a:p>
            <a:r>
              <a:rPr lang="uk-UA" sz="3200" i="1" dirty="0" err="1" smtClean="0"/>
              <a:t>Занятие</a:t>
            </a:r>
            <a:r>
              <a:rPr lang="uk-UA" sz="3200" i="1" dirty="0" smtClean="0"/>
              <a:t> </a:t>
            </a:r>
            <a:r>
              <a:rPr lang="ru-RU" sz="3200" i="1" dirty="0" smtClean="0"/>
              <a:t>4</a:t>
            </a:r>
            <a:r>
              <a:rPr lang="en-US" sz="3200" i="1" dirty="0" smtClean="0"/>
              <a:t>.</a:t>
            </a:r>
            <a:endParaRPr lang="ru-RU" sz="3200" i="1" dirty="0" smtClean="0"/>
          </a:p>
          <a:p>
            <a:r>
              <a:rPr lang="ru-RU" sz="3200" i="1" dirty="0" smtClean="0"/>
              <a:t>Инструкции, </a:t>
            </a:r>
          </a:p>
          <a:p>
            <a:r>
              <a:rPr lang="ru-RU" sz="3200" i="1" dirty="0" smtClean="0"/>
              <a:t>объекты и массивы</a:t>
            </a:r>
            <a:endParaRPr lang="en-US" sz="3200" i="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При наличии вложенных инструкций </a:t>
            </a:r>
            <a:r>
              <a:rPr lang="ru-RU" sz="1600" dirty="0" err="1">
                <a:cs typeface="Courier New" pitchFamily="49" charset="0"/>
              </a:rPr>
              <a:t>if</a:t>
            </a:r>
            <a:r>
              <a:rPr lang="ru-RU" sz="1600" dirty="0">
                <a:cs typeface="Courier New" pitchFamily="49" charset="0"/>
              </a:rPr>
              <a:t> с блоками </a:t>
            </a:r>
            <a:r>
              <a:rPr lang="ru-RU" sz="1600" dirty="0" err="1">
                <a:cs typeface="Courier New" pitchFamily="49" charset="0"/>
              </a:rPr>
              <a:t>else</a:t>
            </a:r>
            <a:r>
              <a:rPr lang="ru-RU" sz="1600" dirty="0">
                <a:cs typeface="Courier New" pitchFamily="49" charset="0"/>
              </a:rPr>
              <a:t> требуется некоторая осторожность – необходимо гарантировать, что </a:t>
            </a:r>
            <a:r>
              <a:rPr lang="ru-RU" sz="1600" dirty="0" err="1">
                <a:cs typeface="Courier New" pitchFamily="49" charset="0"/>
              </a:rPr>
              <a:t>else</a:t>
            </a:r>
            <a:r>
              <a:rPr lang="ru-RU" sz="1600" dirty="0">
                <a:cs typeface="Courier New" pitchFamily="49" charset="0"/>
              </a:rPr>
              <a:t> относится к соответствующей инструкции </a:t>
            </a:r>
            <a:r>
              <a:rPr lang="ru-RU" sz="1600" dirty="0" err="1">
                <a:cs typeface="Courier New" pitchFamily="49" charset="0"/>
              </a:rPr>
              <a:t>if</a:t>
            </a:r>
            <a:r>
              <a:rPr lang="ru-RU" sz="1600" dirty="0">
                <a:cs typeface="Courier New" pitchFamily="49" charset="0"/>
              </a:rPr>
              <a:t>. Рассмотрим следующие строки:</a:t>
            </a:r>
          </a:p>
          <a:p>
            <a:pPr marL="0" indent="0">
              <a:buNone/>
            </a:pPr>
            <a:r>
              <a:rPr lang="ru-RU" sz="1600" dirty="0">
                <a:latin typeface="Courier New" pitchFamily="49" charset="0"/>
                <a:cs typeface="Courier New" pitchFamily="49" charset="0"/>
              </a:rPr>
              <a:t>i = j = 1;</a:t>
            </a:r>
          </a:p>
          <a:p>
            <a:pPr marL="0" indent="0">
              <a:buNone/>
            </a:pPr>
            <a:r>
              <a:rPr lang="ru-RU" sz="1600" dirty="0">
                <a:latin typeface="Courier New" pitchFamily="49" charset="0"/>
                <a:cs typeface="Courier New" pitchFamily="49" charset="0"/>
              </a:rPr>
              <a:t>k = 2;</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(i == j)</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(j == k)</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равно k");</a:t>
            </a:r>
          </a:p>
          <a:p>
            <a:pPr marL="0" indent="0">
              <a:buNone/>
            </a:pPr>
            <a:r>
              <a:rPr lang="ru-RU" sz="1600" dirty="0" err="1">
                <a:latin typeface="Courier New" pitchFamily="49" charset="0"/>
                <a:cs typeface="Courier New" pitchFamily="49" charset="0"/>
              </a:rPr>
              <a:t>else</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не равно j"); // НЕПРАВИЛЬНО!!</a:t>
            </a:r>
          </a:p>
          <a:p>
            <a:pPr marL="0" indent="0">
              <a:buNone/>
            </a:pPr>
            <a:r>
              <a:rPr lang="ru-RU" sz="1600" dirty="0">
                <a:cs typeface="Courier New" pitchFamily="49" charset="0"/>
              </a:rPr>
              <a:t>В этом примере внутренняя инструкция </a:t>
            </a:r>
            <a:r>
              <a:rPr lang="ru-RU" sz="1600" dirty="0" err="1">
                <a:cs typeface="Courier New" pitchFamily="49" charset="0"/>
              </a:rPr>
              <a:t>if</a:t>
            </a:r>
            <a:r>
              <a:rPr lang="ru-RU" sz="1600" dirty="0">
                <a:cs typeface="Courier New" pitchFamily="49" charset="0"/>
              </a:rPr>
              <a:t> является единственной </a:t>
            </a:r>
            <a:r>
              <a:rPr lang="ru-RU" sz="1600" dirty="0" smtClean="0">
                <a:cs typeface="Courier New" pitchFamily="49" charset="0"/>
              </a:rPr>
              <a:t>инструкцией</a:t>
            </a:r>
            <a:r>
              <a:rPr lang="en-US" sz="1600" dirty="0" smtClean="0">
                <a:cs typeface="Courier New" pitchFamily="49" charset="0"/>
              </a:rPr>
              <a:t> </a:t>
            </a:r>
            <a:r>
              <a:rPr lang="ru-RU" sz="1600" dirty="0" smtClean="0">
                <a:cs typeface="Courier New" pitchFamily="49" charset="0"/>
              </a:rPr>
              <a:t>внешней </a:t>
            </a:r>
            <a:r>
              <a:rPr lang="ru-RU" sz="1600" dirty="0">
                <a:cs typeface="Courier New" pitchFamily="49" charset="0"/>
              </a:rPr>
              <a:t>инструкции </a:t>
            </a:r>
            <a:r>
              <a:rPr lang="ru-RU" sz="1600" dirty="0" err="1">
                <a:cs typeface="Courier New" pitchFamily="49" charset="0"/>
              </a:rPr>
              <a:t>if</a:t>
            </a:r>
            <a:r>
              <a:rPr lang="ru-RU" sz="1600" dirty="0">
                <a:cs typeface="Courier New" pitchFamily="49" charset="0"/>
              </a:rPr>
              <a:t>. К сожалению, не ясно (если исключить подсказку, которую дают отступы), к какой инструкции </a:t>
            </a:r>
            <a:r>
              <a:rPr lang="ru-RU" sz="1600" dirty="0" err="1">
                <a:cs typeface="Courier New" pitchFamily="49" charset="0"/>
              </a:rPr>
              <a:t>if</a:t>
            </a:r>
            <a:r>
              <a:rPr lang="ru-RU" sz="1600" dirty="0">
                <a:cs typeface="Courier New" pitchFamily="49" charset="0"/>
              </a:rPr>
              <a:t> относится блок </a:t>
            </a:r>
            <a:r>
              <a:rPr lang="ru-RU" sz="1600" dirty="0" err="1">
                <a:cs typeface="Courier New" pitchFamily="49" charset="0"/>
              </a:rPr>
              <a:t>else</a:t>
            </a:r>
            <a:r>
              <a:rPr lang="ru-RU" sz="1600" dirty="0">
                <a:cs typeface="Courier New" pitchFamily="49" charset="0"/>
              </a:rPr>
              <a:t>. А отступы в этом примере выставлены неправильно, ведь интерпретатор </a:t>
            </a:r>
            <a:r>
              <a:rPr lang="ru-RU" sz="1600" dirty="0" err="1">
                <a:cs typeface="Courier New" pitchFamily="49" charset="0"/>
              </a:rPr>
              <a:t>JavaScript</a:t>
            </a:r>
            <a:r>
              <a:rPr lang="ru-RU" sz="1600" dirty="0">
                <a:cs typeface="Courier New" pitchFamily="49" charset="0"/>
              </a:rPr>
              <a:t> реально интерпретирует предыдущий пример так:</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(i == j)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(j == k)</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равно k");</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else</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не равно j"); // OOPS!</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01228648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Правило </a:t>
            </a:r>
            <a:r>
              <a:rPr lang="ru-RU" sz="1600" dirty="0" err="1">
                <a:cs typeface="Courier New" pitchFamily="49" charset="0"/>
              </a:rPr>
              <a:t>JavaScript</a:t>
            </a:r>
            <a:r>
              <a:rPr lang="ru-RU" sz="1600" dirty="0">
                <a:cs typeface="Courier New" pitchFamily="49" charset="0"/>
              </a:rPr>
              <a:t> (и большинства других языков программирования): </a:t>
            </a:r>
            <a:r>
              <a:rPr lang="ru-RU" sz="1600" dirty="0" err="1">
                <a:cs typeface="Courier New" pitchFamily="49" charset="0"/>
              </a:rPr>
              <a:t>констт</a:t>
            </a:r>
            <a:endParaRPr lang="ru-RU" sz="1600" dirty="0">
              <a:cs typeface="Courier New" pitchFamily="49" charset="0"/>
            </a:endParaRPr>
          </a:p>
          <a:p>
            <a:pPr marL="0" indent="0">
              <a:buNone/>
            </a:pPr>
            <a:r>
              <a:rPr lang="ru-RU" sz="1600" dirty="0" err="1">
                <a:cs typeface="Courier New" pitchFamily="49" charset="0"/>
              </a:rPr>
              <a:t>рукция</a:t>
            </a:r>
            <a:r>
              <a:rPr lang="ru-RU" sz="1600" dirty="0">
                <a:cs typeface="Courier New" pitchFamily="49" charset="0"/>
              </a:rPr>
              <a:t> </a:t>
            </a:r>
            <a:r>
              <a:rPr lang="ru-RU" sz="1600" dirty="0" err="1">
                <a:cs typeface="Courier New" pitchFamily="49" charset="0"/>
              </a:rPr>
              <a:t>else</a:t>
            </a:r>
            <a:r>
              <a:rPr lang="ru-RU" sz="1600" dirty="0">
                <a:cs typeface="Courier New" pitchFamily="49" charset="0"/>
              </a:rPr>
              <a:t> является частью ближайшей к ней инструкции </a:t>
            </a:r>
            <a:r>
              <a:rPr lang="ru-RU" sz="1600" dirty="0" err="1">
                <a:cs typeface="Courier New" pitchFamily="49" charset="0"/>
              </a:rPr>
              <a:t>if</a:t>
            </a:r>
            <a:r>
              <a:rPr lang="ru-RU" sz="1600" dirty="0">
                <a:cs typeface="Courier New" pitchFamily="49" charset="0"/>
              </a:rPr>
              <a:t>. Чтобы сделать</a:t>
            </a:r>
          </a:p>
          <a:p>
            <a:pPr marL="0" indent="0">
              <a:buNone/>
            </a:pPr>
            <a:r>
              <a:rPr lang="ru-RU" sz="1600" dirty="0">
                <a:cs typeface="Courier New" pitchFamily="49" charset="0"/>
              </a:rPr>
              <a:t>этот пример менее двусмысленным и более легким для чтения, понимания, </a:t>
            </a:r>
            <a:r>
              <a:rPr lang="ru-RU" sz="1600" dirty="0" err="1">
                <a:cs typeface="Courier New" pitchFamily="49" charset="0"/>
              </a:rPr>
              <a:t>соо</a:t>
            </a:r>
            <a:endParaRPr lang="ru-RU" sz="1600" dirty="0">
              <a:cs typeface="Courier New" pitchFamily="49" charset="0"/>
            </a:endParaRPr>
          </a:p>
          <a:p>
            <a:pPr marL="0" indent="0">
              <a:buNone/>
            </a:pPr>
            <a:r>
              <a:rPr lang="ru-RU" sz="1600" dirty="0">
                <a:cs typeface="Courier New" pitchFamily="49" charset="0"/>
              </a:rPr>
              <a:t>провождения и отладки, надо поставить фигурные скобки:</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(i == j)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(j == k)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равно k");</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 // Вот какая разница возникает </a:t>
            </a:r>
            <a:r>
              <a:rPr lang="ru-RU" sz="1600" dirty="0" smtClean="0">
                <a:latin typeface="Courier New" pitchFamily="49" charset="0"/>
                <a:cs typeface="Courier New" pitchFamily="49" charset="0"/>
              </a:rPr>
              <a:t>из</a:t>
            </a:r>
            <a:r>
              <a:rPr lang="en-US" sz="1600" dirty="0" smtClean="0">
                <a:latin typeface="Courier New" pitchFamily="49" charset="0"/>
                <a:cs typeface="Courier New" pitchFamily="49" charset="0"/>
              </a:rPr>
              <a:t>-</a:t>
            </a:r>
            <a:r>
              <a:rPr lang="ru-RU" sz="1600" dirty="0" smtClean="0">
                <a:latin typeface="Courier New" pitchFamily="49" charset="0"/>
                <a:cs typeface="Courier New" pitchFamily="49" charset="0"/>
              </a:rPr>
              <a:t>за </a:t>
            </a:r>
            <a:r>
              <a:rPr lang="ru-RU" sz="1600" dirty="0">
                <a:latin typeface="Courier New" pitchFamily="49" charset="0"/>
                <a:cs typeface="Courier New" pitchFamily="49" charset="0"/>
              </a:rPr>
              <a:t>местоположения фигурных скобок!</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("i не равно j");</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Многие программисты заключают тело инструкций </a:t>
            </a:r>
            <a:r>
              <a:rPr lang="ru-RU" sz="1600" dirty="0" err="1">
                <a:cs typeface="Courier New" pitchFamily="49" charset="0"/>
              </a:rPr>
              <a:t>if</a:t>
            </a:r>
            <a:r>
              <a:rPr lang="ru-RU" sz="1600" dirty="0">
                <a:cs typeface="Courier New" pitchFamily="49" charset="0"/>
              </a:rPr>
              <a:t> и </a:t>
            </a:r>
            <a:r>
              <a:rPr lang="ru-RU" sz="1600" dirty="0" err="1">
                <a:cs typeface="Courier New" pitchFamily="49" charset="0"/>
              </a:rPr>
              <a:t>else</a:t>
            </a:r>
            <a:r>
              <a:rPr lang="ru-RU" sz="1600" dirty="0">
                <a:cs typeface="Courier New" pitchFamily="49" charset="0"/>
              </a:rPr>
              <a:t> (а также других </a:t>
            </a:r>
            <a:r>
              <a:rPr lang="ru-RU" sz="1600" dirty="0" err="1">
                <a:cs typeface="Courier New" pitchFamily="49" charset="0"/>
              </a:rPr>
              <a:t>соо</a:t>
            </a:r>
            <a:endParaRPr lang="ru-RU" sz="1600" dirty="0">
              <a:cs typeface="Courier New" pitchFamily="49" charset="0"/>
            </a:endParaRPr>
          </a:p>
          <a:p>
            <a:pPr marL="0" indent="0">
              <a:buNone/>
            </a:pPr>
            <a:r>
              <a:rPr lang="ru-RU" sz="1600" dirty="0">
                <a:cs typeface="Courier New" pitchFamily="49" charset="0"/>
              </a:rPr>
              <a:t>ставных инструкций, таких как циклы </a:t>
            </a:r>
            <a:r>
              <a:rPr lang="ru-RU" sz="1600" dirty="0" err="1">
                <a:cs typeface="Courier New" pitchFamily="49" charset="0"/>
              </a:rPr>
              <a:t>while</a:t>
            </a:r>
            <a:r>
              <a:rPr lang="ru-RU" sz="1600" dirty="0">
                <a:cs typeface="Courier New" pitchFamily="49" charset="0"/>
              </a:rPr>
              <a:t>) в фигурные скобки, даже когда </a:t>
            </a:r>
            <a:r>
              <a:rPr lang="ru-RU" sz="1600" dirty="0" err="1">
                <a:cs typeface="Courier New" pitchFamily="49" charset="0"/>
              </a:rPr>
              <a:t>тее</a:t>
            </a:r>
            <a:endParaRPr lang="ru-RU" sz="1600" dirty="0">
              <a:cs typeface="Courier New" pitchFamily="49" charset="0"/>
            </a:endParaRPr>
          </a:p>
          <a:p>
            <a:pPr marL="0" indent="0">
              <a:buNone/>
            </a:pPr>
            <a:r>
              <a:rPr lang="ru-RU" sz="1600" dirty="0" err="1">
                <a:cs typeface="Courier New" pitchFamily="49" charset="0"/>
              </a:rPr>
              <a:t>ло</a:t>
            </a:r>
            <a:r>
              <a:rPr lang="ru-RU" sz="1600" dirty="0">
                <a:cs typeface="Courier New" pitchFamily="49" charset="0"/>
              </a:rPr>
              <a:t> состоит только из одной инструкции. Последовательное применение этого</a:t>
            </a:r>
          </a:p>
          <a:p>
            <a:pPr marL="0" indent="0">
              <a:buNone/>
            </a:pPr>
            <a:r>
              <a:rPr lang="ru-RU" sz="1600" dirty="0">
                <a:cs typeface="Courier New" pitchFamily="49" charset="0"/>
              </a:rPr>
              <a:t>правила поможет избежать неприятностей, подобных только что описанной.</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59710965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cs typeface="Courier New" pitchFamily="49" charset="0"/>
              </a:rPr>
              <a:t>Инструкция </a:t>
            </a:r>
            <a:r>
              <a:rPr lang="ru-RU" sz="1600" b="1" dirty="0" err="1">
                <a:cs typeface="Courier New" pitchFamily="49" charset="0"/>
              </a:rPr>
              <a:t>else</a:t>
            </a:r>
            <a:r>
              <a:rPr lang="ru-RU" sz="1600" b="1" dirty="0">
                <a:cs typeface="Courier New" pitchFamily="49" charset="0"/>
              </a:rPr>
              <a:t> </a:t>
            </a:r>
            <a:r>
              <a:rPr lang="ru-RU" sz="1600" b="1" dirty="0" err="1">
                <a:cs typeface="Courier New" pitchFamily="49" charset="0"/>
              </a:rPr>
              <a:t>if</a:t>
            </a:r>
            <a:endParaRPr lang="ru-RU" sz="1600" b="1" dirty="0">
              <a:cs typeface="Courier New" pitchFamily="49" charset="0"/>
            </a:endParaRPr>
          </a:p>
          <a:p>
            <a:pPr marL="0" indent="0">
              <a:buNone/>
            </a:pPr>
            <a:r>
              <a:rPr lang="ru-RU" sz="1600" dirty="0">
                <a:cs typeface="Courier New" pitchFamily="49" charset="0"/>
              </a:rPr>
              <a:t>Мы видели, что инструкция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else</a:t>
            </a:r>
            <a:r>
              <a:rPr lang="ru-RU" sz="1600" dirty="0">
                <a:cs typeface="Courier New" pitchFamily="49" charset="0"/>
              </a:rPr>
              <a:t> используется для проверки условия и </a:t>
            </a:r>
            <a:r>
              <a:rPr lang="ru-RU" sz="1600" dirty="0" smtClean="0">
                <a:cs typeface="Courier New" pitchFamily="49" charset="0"/>
              </a:rPr>
              <a:t>выполнения </a:t>
            </a:r>
            <a:r>
              <a:rPr lang="ru-RU" sz="1600" dirty="0">
                <a:cs typeface="Courier New" pitchFamily="49" charset="0"/>
              </a:rPr>
              <a:t>одного из двух фрагментов кода в зависимости от результата проверки. Но что если требуется выполнить один из многих фрагментов кода? </a:t>
            </a:r>
            <a:r>
              <a:rPr lang="ru-RU" sz="1600" dirty="0" smtClean="0">
                <a:cs typeface="Courier New" pitchFamily="49" charset="0"/>
              </a:rPr>
              <a:t>Возможный </a:t>
            </a:r>
            <a:r>
              <a:rPr lang="ru-RU" sz="1600" dirty="0">
                <a:cs typeface="Courier New" pitchFamily="49" charset="0"/>
              </a:rPr>
              <a:t>способ сделать это состоит в применении инструкции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cs typeface="Courier New" pitchFamily="49" charset="0"/>
              </a:rPr>
              <a:t>. Формально </a:t>
            </a:r>
            <a:r>
              <a:rPr lang="ru-RU" sz="1600" dirty="0" smtClean="0">
                <a:cs typeface="Courier New" pitchFamily="49" charset="0"/>
              </a:rPr>
              <a:t>это</a:t>
            </a:r>
            <a:r>
              <a:rPr lang="en-US" sz="1600" dirty="0" smtClean="0">
                <a:cs typeface="Courier New" pitchFamily="49" charset="0"/>
              </a:rPr>
              <a:t> </a:t>
            </a:r>
            <a:r>
              <a:rPr lang="ru-RU" sz="1600" dirty="0" smtClean="0">
                <a:cs typeface="Courier New" pitchFamily="49" charset="0"/>
              </a:rPr>
              <a:t>не </a:t>
            </a:r>
            <a:r>
              <a:rPr lang="ru-RU" sz="1600" dirty="0" err="1" smtClean="0">
                <a:cs typeface="Courier New" pitchFamily="49" charset="0"/>
              </a:rPr>
              <a:t>JavaScript</a:t>
            </a:r>
            <a:r>
              <a:rPr lang="en-US" sz="1600" dirty="0" smtClean="0">
                <a:cs typeface="Courier New" pitchFamily="49" charset="0"/>
              </a:rPr>
              <a:t>-</a:t>
            </a:r>
            <a:r>
              <a:rPr lang="ru-RU" sz="1600" dirty="0" smtClean="0">
                <a:cs typeface="Courier New" pitchFamily="49" charset="0"/>
              </a:rPr>
              <a:t>инструкция</a:t>
            </a:r>
            <a:r>
              <a:rPr lang="ru-RU" sz="1600" dirty="0">
                <a:cs typeface="Courier New" pitchFamily="49" charset="0"/>
              </a:rPr>
              <a:t>, а лишь распространенный стиль </a:t>
            </a:r>
            <a:r>
              <a:rPr lang="ru-RU" sz="1600" dirty="0" smtClean="0">
                <a:cs typeface="Courier New" pitchFamily="49" charset="0"/>
              </a:rPr>
              <a:t>программирования,</a:t>
            </a:r>
            <a:r>
              <a:rPr lang="en-US" sz="1600" dirty="0" smtClean="0">
                <a:cs typeface="Courier New" pitchFamily="49" charset="0"/>
              </a:rPr>
              <a:t> </a:t>
            </a:r>
            <a:r>
              <a:rPr lang="ru-RU" sz="1600" dirty="0" smtClean="0">
                <a:cs typeface="Courier New" pitchFamily="49" charset="0"/>
              </a:rPr>
              <a:t>состоящий </a:t>
            </a:r>
            <a:r>
              <a:rPr lang="ru-RU" sz="1600" dirty="0">
                <a:cs typeface="Courier New" pitchFamily="49" charset="0"/>
              </a:rPr>
              <a:t>в применении повторяющихся инструкций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else</a:t>
            </a:r>
            <a:r>
              <a:rPr lang="ru-RU" sz="1600" dirty="0">
                <a:cs typeface="Courier New" pitchFamily="49" charset="0"/>
              </a:rPr>
              <a:t>:</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1) {</a:t>
            </a:r>
          </a:p>
          <a:p>
            <a:pPr marL="0" indent="0">
              <a:buNone/>
            </a:pPr>
            <a:r>
              <a:rPr lang="ru-RU" sz="1600" dirty="0">
                <a:latin typeface="Courier New" pitchFamily="49" charset="0"/>
                <a:cs typeface="Courier New" pitchFamily="49" charset="0"/>
              </a:rPr>
              <a:t>    // Исполняем блок кода 1</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2) {</a:t>
            </a:r>
          </a:p>
          <a:p>
            <a:pPr marL="0" indent="0">
              <a:buNone/>
            </a:pPr>
            <a:r>
              <a:rPr lang="ru-RU" sz="1600" dirty="0">
                <a:latin typeface="Courier New" pitchFamily="49" charset="0"/>
                <a:cs typeface="Courier New" pitchFamily="49" charset="0"/>
              </a:rPr>
              <a:t>    // Исполняем блок кода 2</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3) {</a:t>
            </a:r>
          </a:p>
          <a:p>
            <a:pPr marL="0" indent="0">
              <a:buNone/>
            </a:pPr>
            <a:r>
              <a:rPr lang="ru-RU" sz="1600" dirty="0">
                <a:latin typeface="Courier New" pitchFamily="49" charset="0"/>
                <a:cs typeface="Courier New" pitchFamily="49" charset="0"/>
              </a:rPr>
              <a:t>    // Исполняем блок кода 3</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 Если все остальные условия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не выполняются, исполняем блок 4</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82947838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В этом фрагменте нет ничего особенного. Это просто последовательность </a:t>
            </a:r>
            <a:r>
              <a:rPr lang="ru-RU" sz="1600" dirty="0" err="1" smtClean="0">
                <a:cs typeface="Courier New" pitchFamily="49" charset="0"/>
              </a:rPr>
              <a:t>инструк</a:t>
            </a:r>
            <a:r>
              <a:rPr lang="en-US" sz="1600" dirty="0" smtClean="0">
                <a:cs typeface="Courier New" pitchFamily="49" charset="0"/>
              </a:rPr>
              <a:t>-</a:t>
            </a:r>
            <a:r>
              <a:rPr lang="ru-RU" sz="1600" dirty="0" err="1" smtClean="0">
                <a:cs typeface="Courier New" pitchFamily="49" charset="0"/>
              </a:rPr>
              <a:t>ций</a:t>
            </a:r>
            <a:r>
              <a:rPr lang="ru-RU" sz="1600" dirty="0" smtClean="0">
                <a:cs typeface="Courier New" pitchFamily="49" charset="0"/>
              </a:rPr>
              <a:t> </a:t>
            </a:r>
            <a:r>
              <a:rPr lang="ru-RU" sz="1600" dirty="0" err="1">
                <a:cs typeface="Courier New" pitchFamily="49" charset="0"/>
              </a:rPr>
              <a:t>if</a:t>
            </a:r>
            <a:r>
              <a:rPr lang="ru-RU" sz="1600" dirty="0">
                <a:cs typeface="Courier New" pitchFamily="49" charset="0"/>
              </a:rPr>
              <a:t>, где каждая инструкция </a:t>
            </a:r>
            <a:r>
              <a:rPr lang="ru-RU" sz="1600" dirty="0" err="1">
                <a:cs typeface="Courier New" pitchFamily="49" charset="0"/>
              </a:rPr>
              <a:t>if</a:t>
            </a:r>
            <a:r>
              <a:rPr lang="ru-RU" sz="1600" dirty="0">
                <a:cs typeface="Courier New" pitchFamily="49" charset="0"/>
              </a:rPr>
              <a:t> является частью конструкции </a:t>
            </a:r>
            <a:r>
              <a:rPr lang="ru-RU" sz="1600" dirty="0" err="1">
                <a:cs typeface="Courier New" pitchFamily="49" charset="0"/>
              </a:rPr>
              <a:t>else</a:t>
            </a:r>
            <a:r>
              <a:rPr lang="ru-RU" sz="1600" dirty="0">
                <a:cs typeface="Courier New" pitchFamily="49" charset="0"/>
              </a:rPr>
              <a:t> предыдущей</a:t>
            </a:r>
          </a:p>
          <a:p>
            <a:pPr marL="0" indent="0">
              <a:buNone/>
            </a:pPr>
            <a:r>
              <a:rPr lang="ru-RU" sz="1600" dirty="0">
                <a:cs typeface="Courier New" pitchFamily="49" charset="0"/>
              </a:rPr>
              <a:t>инструкции. Стиль </a:t>
            </a:r>
            <a:r>
              <a:rPr lang="ru-RU" sz="1600" dirty="0" err="1">
                <a:cs typeface="Courier New" pitchFamily="49" charset="0"/>
              </a:rPr>
              <a:t>else</a:t>
            </a:r>
            <a:r>
              <a:rPr lang="ru-RU" sz="1600" dirty="0">
                <a:cs typeface="Courier New" pitchFamily="49" charset="0"/>
              </a:rPr>
              <a:t> </a:t>
            </a:r>
            <a:r>
              <a:rPr lang="ru-RU" sz="1600" dirty="0" err="1">
                <a:cs typeface="Courier New" pitchFamily="49" charset="0"/>
              </a:rPr>
              <a:t>if</a:t>
            </a:r>
            <a:r>
              <a:rPr lang="ru-RU" sz="1600" dirty="0">
                <a:cs typeface="Courier New" pitchFamily="49" charset="0"/>
              </a:rPr>
              <a:t> предпочтительнее и понятнее записи в синтаксически</a:t>
            </a:r>
          </a:p>
          <a:p>
            <a:pPr marL="0" indent="0">
              <a:buNone/>
            </a:pPr>
            <a:r>
              <a:rPr lang="ru-RU" sz="1600" dirty="0">
                <a:cs typeface="Courier New" pitchFamily="49" charset="0"/>
              </a:rPr>
              <a:t>эквивалентной форме, полностью показывающей вложенность инструкций:</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1) {</a:t>
            </a:r>
          </a:p>
          <a:p>
            <a:pPr marL="0" indent="0">
              <a:buNone/>
            </a:pPr>
            <a:r>
              <a:rPr lang="ru-RU" sz="1600" dirty="0">
                <a:latin typeface="Courier New" pitchFamily="49" charset="0"/>
                <a:cs typeface="Courier New" pitchFamily="49" charset="0"/>
              </a:rPr>
              <a:t>    // Исполняем блок кода 1</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2) {</a:t>
            </a:r>
          </a:p>
          <a:p>
            <a:pPr marL="0" indent="0">
              <a:buNone/>
            </a:pPr>
            <a:r>
              <a:rPr lang="ru-RU" sz="1600" dirty="0">
                <a:latin typeface="Courier New" pitchFamily="49" charset="0"/>
                <a:cs typeface="Courier New" pitchFamily="49" charset="0"/>
              </a:rPr>
              <a:t>        // Исполняем блок кода 2</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(n == 3) {</a:t>
            </a:r>
          </a:p>
          <a:p>
            <a:pPr marL="0" indent="0">
              <a:buNone/>
            </a:pPr>
            <a:r>
              <a:rPr lang="ru-RU" sz="1600" dirty="0">
                <a:latin typeface="Courier New" pitchFamily="49" charset="0"/>
                <a:cs typeface="Courier New" pitchFamily="49" charset="0"/>
              </a:rPr>
              <a:t>            // Исполняем блок кода 3</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 Если все остальные условия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не выполняются, </a:t>
            </a:r>
            <a:endParaRPr lang="ru-RU"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 </a:t>
            </a:r>
            <a:r>
              <a:rPr lang="ru-RU" sz="1600" dirty="0">
                <a:latin typeface="Courier New" pitchFamily="49" charset="0"/>
                <a:cs typeface="Courier New" pitchFamily="49" charset="0"/>
              </a:rPr>
              <a:t>исполняем блок кода 4</a:t>
            </a:r>
            <a:endParaRPr lang="ru-RU"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621211731"/>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cs typeface="Courier New" pitchFamily="49" charset="0"/>
              </a:rPr>
              <a:t>Инструкция </a:t>
            </a:r>
            <a:r>
              <a:rPr lang="ru-RU" sz="1600" b="1" dirty="0" err="1">
                <a:cs typeface="Courier New" pitchFamily="49" charset="0"/>
              </a:rPr>
              <a:t>switch</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if</a:t>
            </a:r>
            <a:r>
              <a:rPr lang="ru-RU" sz="1600" dirty="0">
                <a:cs typeface="Courier New" pitchFamily="49" charset="0"/>
              </a:rPr>
              <a:t> создает ветвление в потоке исполнения программы. </a:t>
            </a:r>
            <a:r>
              <a:rPr lang="ru-RU" sz="1600" dirty="0" err="1" smtClean="0">
                <a:cs typeface="Courier New" pitchFamily="49" charset="0"/>
              </a:rPr>
              <a:t>Многопозици</a:t>
            </a:r>
            <a:r>
              <a:rPr lang="en-US" sz="1600" dirty="0" smtClean="0">
                <a:cs typeface="Courier New" pitchFamily="49" charset="0"/>
              </a:rPr>
              <a:t>-</a:t>
            </a:r>
            <a:r>
              <a:rPr lang="ru-RU" sz="1600" dirty="0" err="1" smtClean="0">
                <a:cs typeface="Courier New" pitchFamily="49" charset="0"/>
              </a:rPr>
              <a:t>онное</a:t>
            </a:r>
            <a:r>
              <a:rPr lang="ru-RU" sz="1600" dirty="0" smtClean="0">
                <a:cs typeface="Courier New" pitchFamily="49" charset="0"/>
              </a:rPr>
              <a:t> </a:t>
            </a:r>
            <a:r>
              <a:rPr lang="ru-RU" sz="1600" dirty="0">
                <a:cs typeface="Courier New" pitchFamily="49" charset="0"/>
              </a:rPr>
              <a:t>ветвление можно реализовать посредством нескольких инструкций </a:t>
            </a:r>
            <a:r>
              <a:rPr lang="ru-RU" sz="1600" dirty="0" err="1" smtClean="0">
                <a:cs typeface="Courier New" pitchFamily="49" charset="0"/>
              </a:rPr>
              <a:t>if</a:t>
            </a:r>
            <a:r>
              <a:rPr lang="ru-RU" sz="1600" dirty="0" smtClean="0">
                <a:cs typeface="Courier New" pitchFamily="49" charset="0"/>
              </a:rPr>
              <a:t>,</a:t>
            </a:r>
            <a:r>
              <a:rPr lang="en-US" sz="1600" dirty="0" smtClean="0">
                <a:cs typeface="Courier New" pitchFamily="49" charset="0"/>
              </a:rPr>
              <a:t> </a:t>
            </a:r>
            <a:r>
              <a:rPr lang="ru-RU" sz="1600" dirty="0" smtClean="0">
                <a:cs typeface="Courier New" pitchFamily="49" charset="0"/>
              </a:rPr>
              <a:t>как </a:t>
            </a:r>
            <a:r>
              <a:rPr lang="ru-RU" sz="1600" dirty="0">
                <a:cs typeface="Courier New" pitchFamily="49" charset="0"/>
              </a:rPr>
              <a:t>показано в предыдущем разделе. Однако это не всегда наилучшее </a:t>
            </a:r>
            <a:r>
              <a:rPr lang="ru-RU" sz="1600" dirty="0" smtClean="0">
                <a:cs typeface="Courier New" pitchFamily="49" charset="0"/>
              </a:rPr>
              <a:t>решение,</a:t>
            </a:r>
            <a:r>
              <a:rPr lang="en-US" sz="1600" dirty="0" smtClean="0">
                <a:cs typeface="Courier New" pitchFamily="49" charset="0"/>
              </a:rPr>
              <a:t> </a:t>
            </a:r>
            <a:r>
              <a:rPr lang="ru-RU" sz="1600" dirty="0" smtClean="0">
                <a:cs typeface="Courier New" pitchFamily="49" charset="0"/>
              </a:rPr>
              <a:t>особенно </a:t>
            </a:r>
            <a:r>
              <a:rPr lang="ru-RU" sz="1600" dirty="0">
                <a:cs typeface="Courier New" pitchFamily="49" charset="0"/>
              </a:rPr>
              <a:t>если все ветви зависят от значения одной переменной. В этом </a:t>
            </a:r>
            <a:r>
              <a:rPr lang="ru-RU" sz="1600" dirty="0" smtClean="0">
                <a:cs typeface="Courier New" pitchFamily="49" charset="0"/>
              </a:rPr>
              <a:t>случае</a:t>
            </a:r>
            <a:r>
              <a:rPr lang="en-US" sz="1600" dirty="0" smtClean="0">
                <a:cs typeface="Courier New" pitchFamily="49" charset="0"/>
              </a:rPr>
              <a:t> </a:t>
            </a:r>
            <a:r>
              <a:rPr lang="ru-RU" sz="1600" dirty="0" smtClean="0">
                <a:cs typeface="Courier New" pitchFamily="49" charset="0"/>
              </a:rPr>
              <a:t>расточительно </a:t>
            </a:r>
            <a:r>
              <a:rPr lang="ru-RU" sz="1600" dirty="0">
                <a:cs typeface="Courier New" pitchFamily="49" charset="0"/>
              </a:rPr>
              <a:t>повторно проверять значение одной и той же переменной в </a:t>
            </a:r>
            <a:r>
              <a:rPr lang="ru-RU" sz="1600" dirty="0" smtClean="0">
                <a:cs typeface="Courier New" pitchFamily="49" charset="0"/>
              </a:rPr>
              <a:t>нее</a:t>
            </a:r>
            <a:r>
              <a:rPr lang="en-US" sz="1600" dirty="0" smtClean="0">
                <a:cs typeface="Courier New" pitchFamily="49" charset="0"/>
              </a:rPr>
              <a:t> </a:t>
            </a:r>
            <a:r>
              <a:rPr lang="ru-RU" sz="1600" dirty="0" smtClean="0">
                <a:cs typeface="Courier New" pitchFamily="49" charset="0"/>
              </a:rPr>
              <a:t>скольких </a:t>
            </a:r>
            <a:r>
              <a:rPr lang="ru-RU" sz="1600" dirty="0">
                <a:cs typeface="Courier New" pitchFamily="49" charset="0"/>
              </a:rPr>
              <a:t>инструкциях </a:t>
            </a:r>
            <a:r>
              <a:rPr lang="ru-RU" sz="1600" dirty="0" err="1">
                <a:cs typeface="Courier New" pitchFamily="49" charset="0"/>
              </a:rPr>
              <a:t>if</a:t>
            </a:r>
            <a:r>
              <a:rPr lang="ru-RU" sz="1600" dirty="0">
                <a:cs typeface="Courier New" pitchFamily="49" charset="0"/>
              </a:rPr>
              <a:t>.</a:t>
            </a:r>
          </a:p>
          <a:p>
            <a:pPr marL="0" indent="0">
              <a:buNone/>
            </a:pPr>
            <a:r>
              <a:rPr lang="ru-RU" sz="1600" dirty="0">
                <a:cs typeface="Courier New" pitchFamily="49" charset="0"/>
              </a:rPr>
              <a:t>Инструкция </a:t>
            </a:r>
            <a:r>
              <a:rPr lang="ru-RU" sz="1600" dirty="0" err="1">
                <a:cs typeface="Courier New" pitchFamily="49" charset="0"/>
              </a:rPr>
              <a:t>switch</a:t>
            </a:r>
            <a:r>
              <a:rPr lang="ru-RU" sz="1600" dirty="0">
                <a:cs typeface="Courier New" pitchFamily="49" charset="0"/>
              </a:rPr>
              <a:t> работает именно в такой ситуации и делает это более </a:t>
            </a:r>
            <a:r>
              <a:rPr lang="ru-RU" sz="1600" dirty="0" err="1" smtClean="0">
                <a:cs typeface="Courier New" pitchFamily="49" charset="0"/>
              </a:rPr>
              <a:t>эффек</a:t>
            </a:r>
            <a:r>
              <a:rPr lang="en-US" sz="1600" dirty="0" smtClean="0">
                <a:cs typeface="Courier New" pitchFamily="49" charset="0"/>
              </a:rPr>
              <a:t>-</a:t>
            </a:r>
            <a:r>
              <a:rPr lang="ru-RU" sz="1600" dirty="0" err="1" smtClean="0">
                <a:cs typeface="Courier New" pitchFamily="49" charset="0"/>
              </a:rPr>
              <a:t>тивно</a:t>
            </a:r>
            <a:r>
              <a:rPr lang="ru-RU" sz="1600" dirty="0">
                <a:cs typeface="Courier New" pitchFamily="49" charset="0"/>
              </a:rPr>
              <a:t>, чем повторяющиеся инструкции </a:t>
            </a:r>
            <a:r>
              <a:rPr lang="ru-RU" sz="1600" dirty="0" err="1">
                <a:cs typeface="Courier New" pitchFamily="49" charset="0"/>
              </a:rPr>
              <a:t>if</a:t>
            </a:r>
            <a:r>
              <a:rPr lang="ru-RU" sz="1600" dirty="0">
                <a:cs typeface="Courier New" pitchFamily="49" charset="0"/>
              </a:rPr>
              <a:t>. Инструкция </a:t>
            </a:r>
            <a:r>
              <a:rPr lang="ru-RU" sz="1600" dirty="0" err="1">
                <a:cs typeface="Courier New" pitchFamily="49" charset="0"/>
              </a:rPr>
              <a:t>switch</a:t>
            </a:r>
            <a:r>
              <a:rPr lang="ru-RU" sz="1600" dirty="0">
                <a:cs typeface="Courier New" pitchFamily="49" charset="0"/>
              </a:rPr>
              <a:t> в </a:t>
            </a:r>
            <a:r>
              <a:rPr lang="ru-RU" sz="1600" dirty="0" err="1" smtClean="0">
                <a:cs typeface="Courier New" pitchFamily="49" charset="0"/>
              </a:rPr>
              <a:t>JavaScript</a:t>
            </a:r>
            <a:r>
              <a:rPr lang="en-US" sz="1600" dirty="0" smtClean="0">
                <a:cs typeface="Courier New" pitchFamily="49" charset="0"/>
              </a:rPr>
              <a:t> </a:t>
            </a:r>
            <a:r>
              <a:rPr lang="ru-RU" sz="1600" dirty="0" smtClean="0">
                <a:cs typeface="Courier New" pitchFamily="49" charset="0"/>
              </a:rPr>
              <a:t>очень </a:t>
            </a:r>
            <a:r>
              <a:rPr lang="ru-RU" sz="1600" dirty="0">
                <a:cs typeface="Courier New" pitchFamily="49" charset="0"/>
              </a:rPr>
              <a:t>похожа на инструкцию </a:t>
            </a:r>
            <a:r>
              <a:rPr lang="ru-RU" sz="1600" dirty="0" err="1">
                <a:cs typeface="Courier New" pitchFamily="49" charset="0"/>
              </a:rPr>
              <a:t>switch</a:t>
            </a:r>
            <a:r>
              <a:rPr lang="ru-RU" sz="1600" dirty="0">
                <a:cs typeface="Courier New" pitchFamily="49" charset="0"/>
              </a:rPr>
              <a:t> в </a:t>
            </a:r>
            <a:r>
              <a:rPr lang="ru-RU" sz="1600" dirty="0" err="1">
                <a:cs typeface="Courier New" pitchFamily="49" charset="0"/>
              </a:rPr>
              <a:t>Java</a:t>
            </a:r>
            <a:r>
              <a:rPr lang="ru-RU" sz="1600" dirty="0">
                <a:cs typeface="Courier New" pitchFamily="49" charset="0"/>
              </a:rPr>
              <a:t> или C. За инструкцией </a:t>
            </a:r>
            <a:r>
              <a:rPr lang="ru-RU" sz="1600" dirty="0" err="1">
                <a:cs typeface="Courier New" pitchFamily="49" charset="0"/>
              </a:rPr>
              <a:t>switch</a:t>
            </a:r>
            <a:r>
              <a:rPr lang="ru-RU" sz="1600" dirty="0">
                <a:cs typeface="Courier New" pitchFamily="49" charset="0"/>
              </a:rPr>
              <a:t> </a:t>
            </a:r>
            <a:r>
              <a:rPr lang="ru-RU" sz="1600" dirty="0" smtClean="0">
                <a:cs typeface="Courier New" pitchFamily="49" charset="0"/>
              </a:rPr>
              <a:t>следует</a:t>
            </a:r>
            <a:r>
              <a:rPr lang="en-US" sz="1600" dirty="0" smtClean="0">
                <a:cs typeface="Courier New" pitchFamily="49" charset="0"/>
              </a:rPr>
              <a:t> </a:t>
            </a:r>
            <a:r>
              <a:rPr lang="ru-RU" sz="1600" dirty="0" smtClean="0">
                <a:cs typeface="Courier New" pitchFamily="49" charset="0"/>
              </a:rPr>
              <a:t>выражение </a:t>
            </a:r>
            <a:r>
              <a:rPr lang="ru-RU" sz="1600" dirty="0">
                <a:cs typeface="Courier New" pitchFamily="49" charset="0"/>
              </a:rPr>
              <a:t>и блок кода – почти так же, как в инструкции </a:t>
            </a:r>
            <a:r>
              <a:rPr lang="ru-RU" sz="1600" dirty="0" err="1">
                <a:cs typeface="Courier New" pitchFamily="49" charset="0"/>
              </a:rPr>
              <a:t>if</a:t>
            </a:r>
            <a:r>
              <a:rPr lang="ru-RU" sz="1600" dirty="0" smtClean="0">
                <a:cs typeface="Courier New" pitchFamily="49" charset="0"/>
              </a:rPr>
              <a:t>:</a:t>
            </a:r>
            <a:endParaRPr lang="en-US" sz="1600" dirty="0" smtClean="0">
              <a:cs typeface="Courier New" pitchFamily="49" charset="0"/>
            </a:endParaRPr>
          </a:p>
          <a:p>
            <a:pPr marL="0" indent="0">
              <a:buNone/>
            </a:pPr>
            <a:r>
              <a:rPr lang="ru-RU" sz="1600" dirty="0" err="1">
                <a:latin typeface="Courier New" pitchFamily="49" charset="0"/>
                <a:cs typeface="Courier New" pitchFamily="49" charset="0"/>
              </a:rPr>
              <a:t>switch</a:t>
            </a:r>
            <a:r>
              <a:rPr lang="ru-RU" sz="1600" dirty="0">
                <a:latin typeface="Courier New" pitchFamily="49" charset="0"/>
                <a:cs typeface="Courier New" pitchFamily="49" charset="0"/>
              </a:rPr>
              <a:t>(выражение) {</a:t>
            </a:r>
          </a:p>
          <a:p>
            <a:pPr marL="0" indent="0">
              <a:buNone/>
            </a:pPr>
            <a:r>
              <a:rPr lang="ru-RU" sz="1600" dirty="0">
                <a:latin typeface="Courier New" pitchFamily="49" charset="0"/>
                <a:cs typeface="Courier New" pitchFamily="49" charset="0"/>
              </a:rPr>
              <a:t>    инструкции</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Однако полный синтаксис инструкции </a:t>
            </a:r>
            <a:r>
              <a:rPr lang="ru-RU" sz="1600" dirty="0" err="1">
                <a:cs typeface="Courier New" pitchFamily="49" charset="0"/>
              </a:rPr>
              <a:t>switch</a:t>
            </a:r>
            <a:r>
              <a:rPr lang="ru-RU" sz="1600" dirty="0">
                <a:cs typeface="Courier New" pitchFamily="49" charset="0"/>
              </a:rPr>
              <a:t> более сложен, чем показано </a:t>
            </a:r>
            <a:r>
              <a:rPr lang="ru-RU" sz="1600" dirty="0" smtClean="0">
                <a:cs typeface="Courier New" pitchFamily="49" charset="0"/>
              </a:rPr>
              <a:t>здесь.</a:t>
            </a:r>
            <a:r>
              <a:rPr lang="en-US" sz="1600" dirty="0" smtClean="0">
                <a:cs typeface="Courier New" pitchFamily="49" charset="0"/>
              </a:rPr>
              <a:t> </a:t>
            </a:r>
            <a:r>
              <a:rPr lang="ru-RU" sz="1600" dirty="0" smtClean="0">
                <a:cs typeface="Courier New" pitchFamily="49" charset="0"/>
              </a:rPr>
              <a:t>Различные </a:t>
            </a:r>
            <a:r>
              <a:rPr lang="ru-RU" sz="1600" dirty="0">
                <a:cs typeface="Courier New" pitchFamily="49" charset="0"/>
              </a:rPr>
              <a:t>места в блоке кода помечены ключевым словом </a:t>
            </a:r>
            <a:r>
              <a:rPr lang="ru-RU" sz="1600" dirty="0" err="1">
                <a:cs typeface="Courier New" pitchFamily="49" charset="0"/>
              </a:rPr>
              <a:t>case</a:t>
            </a:r>
            <a:r>
              <a:rPr lang="ru-RU" sz="1600" dirty="0">
                <a:cs typeface="Courier New" pitchFamily="49" charset="0"/>
              </a:rPr>
              <a:t>, за которым </a:t>
            </a:r>
            <a:r>
              <a:rPr lang="ru-RU" sz="1600" dirty="0" smtClean="0">
                <a:cs typeface="Courier New" pitchFamily="49" charset="0"/>
              </a:rPr>
              <a:t>следует </a:t>
            </a:r>
            <a:r>
              <a:rPr lang="ru-RU" sz="1600" dirty="0">
                <a:cs typeface="Courier New" pitchFamily="49" charset="0"/>
              </a:rPr>
              <a:t>значение и символ двоеточия. Когда выполняется инструкция </a:t>
            </a:r>
            <a:r>
              <a:rPr lang="ru-RU" sz="1600" dirty="0" err="1">
                <a:cs typeface="Courier New" pitchFamily="49" charset="0"/>
              </a:rPr>
              <a:t>switch</a:t>
            </a:r>
            <a:r>
              <a:rPr lang="ru-RU" sz="1600" dirty="0">
                <a:cs typeface="Courier New" pitchFamily="49" charset="0"/>
              </a:rPr>
              <a:t>, она </a:t>
            </a:r>
            <a:r>
              <a:rPr lang="ru-RU" sz="1600" dirty="0" smtClean="0">
                <a:cs typeface="Courier New" pitchFamily="49" charset="0"/>
              </a:rPr>
              <a:t>вычисляет </a:t>
            </a:r>
            <a:r>
              <a:rPr lang="ru-RU" sz="1600" dirty="0">
                <a:cs typeface="Courier New" pitchFamily="49" charset="0"/>
              </a:rPr>
              <a:t>значение выражения, а затем ищет метку </a:t>
            </a:r>
            <a:r>
              <a:rPr lang="ru-RU" sz="1600" dirty="0" err="1">
                <a:cs typeface="Courier New" pitchFamily="49" charset="0"/>
              </a:rPr>
              <a:t>case</a:t>
            </a:r>
            <a:r>
              <a:rPr lang="ru-RU" sz="1600" dirty="0">
                <a:cs typeface="Courier New" pitchFamily="49" charset="0"/>
              </a:rPr>
              <a:t>, соответствующую </a:t>
            </a:r>
            <a:r>
              <a:rPr lang="ru-RU" sz="1600" dirty="0" smtClean="0">
                <a:cs typeface="Courier New" pitchFamily="49" charset="0"/>
              </a:rPr>
              <a:t>этому</a:t>
            </a:r>
            <a:r>
              <a:rPr lang="en-US" sz="1600" dirty="0" smtClean="0">
                <a:cs typeface="Courier New" pitchFamily="49" charset="0"/>
              </a:rPr>
              <a:t> </a:t>
            </a:r>
            <a:r>
              <a:rPr lang="ru-RU" sz="1600" dirty="0" smtClean="0">
                <a:cs typeface="Courier New" pitchFamily="49" charset="0"/>
              </a:rPr>
              <a:t>значению</a:t>
            </a:r>
            <a:r>
              <a:rPr lang="ru-RU" sz="1600" dirty="0">
                <a:cs typeface="Courier New" pitchFamily="49" charset="0"/>
              </a:rPr>
              <a:t>. Если метка найдена, исполняется блок кода, начиная с первой </a:t>
            </a:r>
            <a:r>
              <a:rPr lang="ru-RU" sz="1600" dirty="0" err="1" smtClean="0">
                <a:cs typeface="Courier New" pitchFamily="49" charset="0"/>
              </a:rPr>
              <a:t>инструк</a:t>
            </a:r>
            <a:r>
              <a:rPr lang="en-US" sz="1600" dirty="0" smtClean="0">
                <a:cs typeface="Courier New" pitchFamily="49" charset="0"/>
              </a:rPr>
              <a:t>-</a:t>
            </a:r>
            <a:r>
              <a:rPr lang="ru-RU" sz="1600" dirty="0" err="1" smtClean="0">
                <a:cs typeface="Courier New" pitchFamily="49" charset="0"/>
              </a:rPr>
              <a:t>ции</a:t>
            </a:r>
            <a:r>
              <a:rPr lang="ru-RU" sz="1600" dirty="0">
                <a:cs typeface="Courier New" pitchFamily="49" charset="0"/>
              </a:rPr>
              <a:t>, следующей за меткой </a:t>
            </a:r>
            <a:r>
              <a:rPr lang="ru-RU" sz="1600" dirty="0" err="1">
                <a:cs typeface="Courier New" pitchFamily="49" charset="0"/>
              </a:rPr>
              <a:t>case</a:t>
            </a:r>
            <a:r>
              <a:rPr lang="ru-RU" sz="1600" dirty="0">
                <a:cs typeface="Courier New" pitchFamily="49" charset="0"/>
              </a:rPr>
              <a:t>. Если метка </a:t>
            </a:r>
            <a:r>
              <a:rPr lang="ru-RU" sz="1600" dirty="0" err="1">
                <a:cs typeface="Courier New" pitchFamily="49" charset="0"/>
              </a:rPr>
              <a:t>case</a:t>
            </a:r>
            <a:r>
              <a:rPr lang="ru-RU" sz="1600" dirty="0">
                <a:cs typeface="Courier New" pitchFamily="49" charset="0"/>
              </a:rPr>
              <a:t> с соответствующим </a:t>
            </a:r>
            <a:r>
              <a:rPr lang="ru-RU" sz="1600" dirty="0" smtClean="0">
                <a:cs typeface="Courier New" pitchFamily="49" charset="0"/>
              </a:rPr>
              <a:t>значением</a:t>
            </a:r>
            <a:r>
              <a:rPr lang="en-US" sz="1600" dirty="0" smtClean="0">
                <a:cs typeface="Courier New" pitchFamily="49" charset="0"/>
              </a:rPr>
              <a:t> </a:t>
            </a:r>
            <a:r>
              <a:rPr lang="ru-RU" sz="1600" dirty="0" smtClean="0">
                <a:cs typeface="Courier New" pitchFamily="49" charset="0"/>
              </a:rPr>
              <a:t>не </a:t>
            </a:r>
            <a:r>
              <a:rPr lang="ru-RU" sz="1600" dirty="0">
                <a:cs typeface="Courier New" pitchFamily="49" charset="0"/>
              </a:rPr>
              <a:t>найдена, исполнение начинается с первой инструкции, следующей за </a:t>
            </a:r>
            <a:r>
              <a:rPr lang="ru-RU" sz="1600" dirty="0" smtClean="0">
                <a:cs typeface="Courier New" pitchFamily="49" charset="0"/>
              </a:rPr>
              <a:t>специальной </a:t>
            </a:r>
            <a:r>
              <a:rPr lang="ru-RU" sz="1600" dirty="0">
                <a:cs typeface="Courier New" pitchFamily="49" charset="0"/>
              </a:rPr>
              <a:t>меткой </a:t>
            </a:r>
            <a:r>
              <a:rPr lang="ru-RU" sz="1600" dirty="0" err="1">
                <a:latin typeface="Courier New" pitchFamily="49" charset="0"/>
                <a:cs typeface="Courier New" pitchFamily="49" charset="0"/>
              </a:rPr>
              <a:t>default</a:t>
            </a:r>
            <a:r>
              <a:rPr lang="ru-RU" sz="1600" dirty="0">
                <a:latin typeface="Courier New" pitchFamily="49" charset="0"/>
                <a:cs typeface="Courier New" pitchFamily="49" charset="0"/>
              </a:rPr>
              <a:t>:</a:t>
            </a:r>
            <a:r>
              <a:rPr lang="ru-RU" sz="1600" dirty="0">
                <a:cs typeface="Courier New" pitchFamily="49" charset="0"/>
              </a:rPr>
              <a:t>. Если метки </a:t>
            </a:r>
            <a:r>
              <a:rPr lang="ru-RU" sz="1600" dirty="0" err="1">
                <a:latin typeface="Courier New" pitchFamily="49" charset="0"/>
                <a:cs typeface="Courier New" pitchFamily="49" charset="0"/>
              </a:rPr>
              <a:t>default</a:t>
            </a:r>
            <a:r>
              <a:rPr lang="ru-RU" sz="1600" dirty="0">
                <a:latin typeface="Courier New" pitchFamily="49" charset="0"/>
                <a:cs typeface="Courier New" pitchFamily="49" charset="0"/>
              </a:rPr>
              <a:t>:</a:t>
            </a:r>
            <a:r>
              <a:rPr lang="ru-RU" sz="1600" dirty="0">
                <a:cs typeface="Courier New" pitchFamily="49" charset="0"/>
              </a:rPr>
              <a:t> нет, блок кода пропускается целиком</a:t>
            </a:r>
            <a:r>
              <a:rPr lang="ru-RU" sz="1600" dirty="0" smtClean="0">
                <a:cs typeface="Courier New" pitchFamily="49" charset="0"/>
              </a:rPr>
              <a:t>.</a:t>
            </a: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443448225"/>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Работу инструкции </a:t>
            </a:r>
            <a:r>
              <a:rPr lang="ru-RU" sz="1600" dirty="0" err="1">
                <a:cs typeface="Courier New" pitchFamily="49" charset="0"/>
              </a:rPr>
              <a:t>switch</a:t>
            </a:r>
            <a:r>
              <a:rPr lang="ru-RU" sz="1600" dirty="0">
                <a:cs typeface="Courier New" pitchFamily="49" charset="0"/>
              </a:rPr>
              <a:t> сложно объяснить на словах, поэтому приведем </a:t>
            </a:r>
            <a:r>
              <a:rPr lang="ru-RU" sz="1600" dirty="0" smtClean="0">
                <a:cs typeface="Courier New" pitchFamily="49" charset="0"/>
              </a:rPr>
              <a:t>пример</a:t>
            </a:r>
            <a:r>
              <a:rPr lang="ru-RU" sz="1600" dirty="0">
                <a:cs typeface="Courier New" pitchFamily="49" charset="0"/>
              </a:rPr>
              <a:t>. Следующая инструкция </a:t>
            </a:r>
            <a:r>
              <a:rPr lang="ru-RU" sz="1600" dirty="0" err="1">
                <a:cs typeface="Courier New" pitchFamily="49" charset="0"/>
              </a:rPr>
              <a:t>switch</a:t>
            </a:r>
            <a:r>
              <a:rPr lang="ru-RU" sz="1600" dirty="0">
                <a:cs typeface="Courier New" pitchFamily="49" charset="0"/>
              </a:rPr>
              <a:t> эквивалентна повторяющимся </a:t>
            </a:r>
            <a:r>
              <a:rPr lang="ru-RU" sz="1600" dirty="0" smtClean="0">
                <a:cs typeface="Courier New" pitchFamily="49" charset="0"/>
              </a:rPr>
              <a:t>инструкциям</a:t>
            </a:r>
            <a:r>
              <a:rPr lang="en-US" sz="1600" dirty="0" smtClean="0">
                <a:cs typeface="Courier New" pitchFamily="49" charset="0"/>
              </a:rPr>
              <a:t> </a:t>
            </a:r>
            <a:r>
              <a:rPr lang="ru-RU" sz="1600" dirty="0" err="1" smtClean="0">
                <a:cs typeface="Courier New" pitchFamily="49" charset="0"/>
              </a:rPr>
              <a:t>if</a:t>
            </a:r>
            <a:r>
              <a:rPr lang="ru-RU" sz="1600" dirty="0" smtClean="0">
                <a:cs typeface="Courier New" pitchFamily="49" charset="0"/>
              </a:rPr>
              <a:t>/</a:t>
            </a:r>
            <a:r>
              <a:rPr lang="ru-RU" sz="1600" dirty="0" err="1" smtClean="0">
                <a:cs typeface="Courier New" pitchFamily="49" charset="0"/>
              </a:rPr>
              <a:t>else</a:t>
            </a:r>
            <a:r>
              <a:rPr lang="ru-RU" sz="1600" dirty="0">
                <a:cs typeface="Courier New" pitchFamily="49" charset="0"/>
              </a:rPr>
              <a:t>, показанным в предыдущем разделе:</a:t>
            </a:r>
          </a:p>
          <a:p>
            <a:pPr marL="0" indent="0">
              <a:buNone/>
            </a:pPr>
            <a:r>
              <a:rPr lang="ru-RU" sz="1600" dirty="0" err="1">
                <a:latin typeface="Courier New" pitchFamily="49" charset="0"/>
                <a:cs typeface="Courier New" pitchFamily="49" charset="0"/>
              </a:rPr>
              <a:t>switch</a:t>
            </a:r>
            <a:r>
              <a:rPr lang="ru-RU" sz="1600" dirty="0">
                <a:latin typeface="Courier New" pitchFamily="49" charset="0"/>
                <a:cs typeface="Courier New" pitchFamily="49" charset="0"/>
              </a:rPr>
              <a:t>(n)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1:    // Выполняется, если n == 1</a:t>
            </a:r>
          </a:p>
          <a:p>
            <a:pPr marL="0" indent="0">
              <a:buNone/>
            </a:pPr>
            <a:r>
              <a:rPr lang="ru-RU" sz="1600" dirty="0">
                <a:latin typeface="Courier New" pitchFamily="49" charset="0"/>
                <a:cs typeface="Courier New" pitchFamily="49" charset="0"/>
              </a:rPr>
              <a:t>        // Исполняем блок кода 1.</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 // Здесь останавливаемся</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2:    // Выполняется, если n == 2</a:t>
            </a:r>
          </a:p>
          <a:p>
            <a:pPr marL="0" indent="0">
              <a:buNone/>
            </a:pPr>
            <a:r>
              <a:rPr lang="ru-RU" sz="1600" dirty="0">
                <a:latin typeface="Courier New" pitchFamily="49" charset="0"/>
                <a:cs typeface="Courier New" pitchFamily="49" charset="0"/>
              </a:rPr>
              <a:t>        // Исполняем блок кода 2.</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 // Здесь останавливаемся</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3:    // Выполняется, если n == 3</a:t>
            </a:r>
          </a:p>
          <a:p>
            <a:pPr marL="0" indent="0">
              <a:buNone/>
            </a:pPr>
            <a:r>
              <a:rPr lang="ru-RU" sz="1600" dirty="0">
                <a:latin typeface="Courier New" pitchFamily="49" charset="0"/>
                <a:cs typeface="Courier New" pitchFamily="49" charset="0"/>
              </a:rPr>
              <a:t>        // Исполняем блок кода 3.</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 // Здесь останавливаемся</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default</a:t>
            </a:r>
            <a:r>
              <a:rPr lang="ru-RU" sz="1600" dirty="0">
                <a:latin typeface="Courier New" pitchFamily="49" charset="0"/>
                <a:cs typeface="Courier New" pitchFamily="49" charset="0"/>
              </a:rPr>
              <a:t>:   // Если все остальное не подходит...</a:t>
            </a:r>
          </a:p>
          <a:p>
            <a:pPr marL="0" indent="0">
              <a:buNone/>
            </a:pPr>
            <a:r>
              <a:rPr lang="ru-RU" sz="1600" dirty="0">
                <a:latin typeface="Courier New" pitchFamily="49" charset="0"/>
                <a:cs typeface="Courier New" pitchFamily="49" charset="0"/>
              </a:rPr>
              <a:t>        // Исполняем блок кода 4.</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 // Здесь останавливаемся</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Обратите внимание на ключевое слово </a:t>
            </a:r>
            <a:r>
              <a:rPr lang="ru-RU" sz="1600" dirty="0" err="1">
                <a:cs typeface="Courier New" pitchFamily="49" charset="0"/>
              </a:rPr>
              <a:t>break</a:t>
            </a:r>
            <a:r>
              <a:rPr lang="ru-RU" sz="1600" dirty="0">
                <a:cs typeface="Courier New" pitchFamily="49" charset="0"/>
              </a:rPr>
              <a:t> в конце каждого блока </a:t>
            </a:r>
            <a:r>
              <a:rPr lang="ru-RU" sz="1600" dirty="0" err="1">
                <a:cs typeface="Courier New" pitchFamily="49" charset="0"/>
              </a:rPr>
              <a:t>case</a:t>
            </a:r>
            <a:r>
              <a:rPr lang="ru-RU" sz="1600" dirty="0">
                <a:cs typeface="Courier New" pitchFamily="49" charset="0"/>
              </a:rPr>
              <a:t>. </a:t>
            </a:r>
            <a:r>
              <a:rPr lang="ru-RU" sz="1600" dirty="0" smtClean="0">
                <a:cs typeface="Courier New" pitchFamily="49" charset="0"/>
              </a:rPr>
              <a:t>Инструкция </a:t>
            </a:r>
            <a:r>
              <a:rPr lang="ru-RU" sz="1600" dirty="0" err="1">
                <a:cs typeface="Courier New" pitchFamily="49" charset="0"/>
              </a:rPr>
              <a:t>break</a:t>
            </a:r>
            <a:r>
              <a:rPr lang="ru-RU" sz="1600" dirty="0">
                <a:cs typeface="Courier New" pitchFamily="49" charset="0"/>
              </a:rPr>
              <a:t>, описываемая далее в этой главе, приводит к передаче </a:t>
            </a:r>
            <a:r>
              <a:rPr lang="ru-RU" sz="1600" dirty="0" smtClean="0">
                <a:cs typeface="Courier New" pitchFamily="49" charset="0"/>
              </a:rPr>
              <a:t>управления</a:t>
            </a:r>
            <a:r>
              <a:rPr lang="en-US" sz="1600" dirty="0" smtClean="0">
                <a:cs typeface="Courier New" pitchFamily="49" charset="0"/>
              </a:rPr>
              <a:t> </a:t>
            </a:r>
            <a:r>
              <a:rPr lang="ru-RU" sz="1600" dirty="0" smtClean="0">
                <a:cs typeface="Courier New" pitchFamily="49" charset="0"/>
              </a:rPr>
              <a:t>вконец </a:t>
            </a:r>
            <a:r>
              <a:rPr lang="ru-RU" sz="1600" dirty="0">
                <a:cs typeface="Courier New" pitchFamily="49" charset="0"/>
              </a:rPr>
              <a:t>инструкции </a:t>
            </a:r>
            <a:r>
              <a:rPr lang="ru-RU" sz="1600" dirty="0" err="1">
                <a:cs typeface="Courier New" pitchFamily="49" charset="0"/>
              </a:rPr>
              <a:t>switch</a:t>
            </a:r>
            <a:r>
              <a:rPr lang="ru-RU" sz="1600" dirty="0">
                <a:cs typeface="Courier New" pitchFamily="49" charset="0"/>
              </a:rPr>
              <a:t> или цикла.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608184591"/>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Конструкции </a:t>
            </a:r>
            <a:r>
              <a:rPr lang="ru-RU" sz="1600" dirty="0" err="1">
                <a:cs typeface="Courier New" pitchFamily="49" charset="0"/>
              </a:rPr>
              <a:t>case</a:t>
            </a:r>
            <a:r>
              <a:rPr lang="ru-RU" sz="1600" dirty="0">
                <a:cs typeface="Courier New" pitchFamily="49" charset="0"/>
              </a:rPr>
              <a:t> в инструкции</a:t>
            </a:r>
            <a:r>
              <a:rPr lang="en-US" sz="1600" dirty="0">
                <a:cs typeface="Courier New" pitchFamily="49" charset="0"/>
              </a:rPr>
              <a:t> </a:t>
            </a:r>
            <a:r>
              <a:rPr lang="ru-RU" sz="1600" dirty="0" err="1">
                <a:cs typeface="Courier New" pitchFamily="49" charset="0"/>
              </a:rPr>
              <a:t>switch</a:t>
            </a:r>
            <a:r>
              <a:rPr lang="ru-RU" sz="1600" dirty="0">
                <a:cs typeface="Courier New" pitchFamily="49" charset="0"/>
              </a:rPr>
              <a:t> задают только начальную </a:t>
            </a:r>
            <a:r>
              <a:rPr lang="ru-RU" sz="1600" dirty="0" smtClean="0">
                <a:cs typeface="Courier New" pitchFamily="49" charset="0"/>
              </a:rPr>
              <a:t>точку</a:t>
            </a:r>
            <a:r>
              <a:rPr lang="en-US" sz="1600" dirty="0" smtClean="0">
                <a:cs typeface="Courier New" pitchFamily="49" charset="0"/>
              </a:rPr>
              <a:t> </a:t>
            </a:r>
            <a:r>
              <a:rPr lang="ru-RU" sz="1600" dirty="0" smtClean="0">
                <a:cs typeface="Courier New" pitchFamily="49" charset="0"/>
              </a:rPr>
              <a:t>исполняемо</a:t>
            </a:r>
            <a:r>
              <a:rPr lang="en-US" sz="1600" dirty="0" smtClean="0">
                <a:cs typeface="Courier New" pitchFamily="49" charset="0"/>
              </a:rPr>
              <a:t>-</a:t>
            </a:r>
            <a:r>
              <a:rPr lang="ru-RU" sz="1600" dirty="0" err="1" smtClean="0">
                <a:cs typeface="Courier New" pitchFamily="49" charset="0"/>
              </a:rPr>
              <a:t>го</a:t>
            </a:r>
            <a:r>
              <a:rPr lang="ru-RU" sz="1600" dirty="0" smtClean="0">
                <a:cs typeface="Courier New" pitchFamily="49" charset="0"/>
              </a:rPr>
              <a:t> </a:t>
            </a:r>
            <a:r>
              <a:rPr lang="ru-RU" sz="1600" dirty="0">
                <a:cs typeface="Courier New" pitchFamily="49" charset="0"/>
              </a:rPr>
              <a:t>кода, но не задают никаких конечных точек. В случае отсутствия инструкций </a:t>
            </a:r>
            <a:r>
              <a:rPr lang="ru-RU" sz="1600" dirty="0" err="1">
                <a:cs typeface="Courier New" pitchFamily="49" charset="0"/>
              </a:rPr>
              <a:t>break</a:t>
            </a:r>
            <a:r>
              <a:rPr lang="ru-RU" sz="1600" dirty="0">
                <a:cs typeface="Courier New" pitchFamily="49" charset="0"/>
              </a:rPr>
              <a:t> инструкция </a:t>
            </a:r>
            <a:r>
              <a:rPr lang="ru-RU" sz="1600" dirty="0" err="1">
                <a:cs typeface="Courier New" pitchFamily="49" charset="0"/>
              </a:rPr>
              <a:t>switch</a:t>
            </a:r>
            <a:r>
              <a:rPr lang="ru-RU" sz="1600" dirty="0">
                <a:cs typeface="Courier New" pitchFamily="49" charset="0"/>
              </a:rPr>
              <a:t> </a:t>
            </a:r>
            <a:r>
              <a:rPr lang="ru-RU" sz="1600" dirty="0" smtClean="0">
                <a:cs typeface="Courier New" pitchFamily="49" charset="0"/>
              </a:rPr>
              <a:t>начинает</a:t>
            </a:r>
            <a:r>
              <a:rPr lang="en-US" sz="1600" dirty="0" smtClean="0">
                <a:cs typeface="Courier New" pitchFamily="49" charset="0"/>
              </a:rPr>
              <a:t> </a:t>
            </a:r>
            <a:r>
              <a:rPr lang="ru-RU" sz="1600" dirty="0" smtClean="0">
                <a:cs typeface="Courier New" pitchFamily="49" charset="0"/>
              </a:rPr>
              <a:t>исполнение </a:t>
            </a:r>
            <a:r>
              <a:rPr lang="ru-RU" sz="1600" dirty="0">
                <a:cs typeface="Courier New" pitchFamily="49" charset="0"/>
              </a:rPr>
              <a:t>блока кода с метки </a:t>
            </a:r>
            <a:r>
              <a:rPr lang="ru-RU" sz="1600" dirty="0" err="1">
                <a:cs typeface="Courier New" pitchFamily="49" charset="0"/>
              </a:rPr>
              <a:t>case</a:t>
            </a:r>
            <a:r>
              <a:rPr lang="ru-RU" sz="1600" dirty="0">
                <a:cs typeface="Courier New" pitchFamily="49" charset="0"/>
              </a:rPr>
              <a:t>, </a:t>
            </a:r>
            <a:r>
              <a:rPr lang="ru-RU" sz="1600" dirty="0" err="1" smtClean="0">
                <a:cs typeface="Courier New" pitchFamily="49" charset="0"/>
              </a:rPr>
              <a:t>соответству</a:t>
            </a:r>
            <a:r>
              <a:rPr lang="en-US" sz="1600" dirty="0" smtClean="0">
                <a:cs typeface="Courier New" pitchFamily="49" charset="0"/>
              </a:rPr>
              <a:t>-</a:t>
            </a:r>
            <a:r>
              <a:rPr lang="ru-RU" sz="1600" dirty="0" err="1" smtClean="0">
                <a:cs typeface="Courier New" pitchFamily="49" charset="0"/>
              </a:rPr>
              <a:t>ющей</a:t>
            </a:r>
            <a:r>
              <a:rPr lang="ru-RU" sz="1600" dirty="0" smtClean="0">
                <a:cs typeface="Courier New" pitchFamily="49" charset="0"/>
              </a:rPr>
              <a:t> </a:t>
            </a:r>
            <a:r>
              <a:rPr lang="ru-RU" sz="1600" dirty="0">
                <a:cs typeface="Courier New" pitchFamily="49" charset="0"/>
              </a:rPr>
              <a:t>значению </a:t>
            </a:r>
            <a:r>
              <a:rPr lang="ru-RU" sz="1600" dirty="0" smtClean="0">
                <a:cs typeface="Courier New" pitchFamily="49" charset="0"/>
              </a:rPr>
              <a:t>выражения,</a:t>
            </a:r>
            <a:r>
              <a:rPr lang="en-US" sz="1600" dirty="0" smtClean="0">
                <a:cs typeface="Courier New" pitchFamily="49" charset="0"/>
              </a:rPr>
              <a:t> </a:t>
            </a:r>
            <a:r>
              <a:rPr lang="ru-RU" sz="1600" dirty="0" smtClean="0">
                <a:cs typeface="Courier New" pitchFamily="49" charset="0"/>
              </a:rPr>
              <a:t>и </a:t>
            </a:r>
            <a:r>
              <a:rPr lang="ru-RU" sz="1600" dirty="0">
                <a:cs typeface="Courier New" pitchFamily="49" charset="0"/>
              </a:rPr>
              <a:t>продолжает исполнение до тех пор, пока не дойдет до конца блока. В </a:t>
            </a:r>
            <a:r>
              <a:rPr lang="ru-RU" sz="1600" dirty="0" smtClean="0">
                <a:cs typeface="Courier New" pitchFamily="49" charset="0"/>
              </a:rPr>
              <a:t>редких</a:t>
            </a:r>
            <a:r>
              <a:rPr lang="en-US" sz="1600" dirty="0" smtClean="0">
                <a:cs typeface="Courier New" pitchFamily="49" charset="0"/>
              </a:rPr>
              <a:t> </a:t>
            </a:r>
            <a:r>
              <a:rPr lang="ru-RU" sz="1600" dirty="0" smtClean="0">
                <a:cs typeface="Courier New" pitchFamily="49" charset="0"/>
              </a:rPr>
              <a:t>случаях </a:t>
            </a:r>
            <a:r>
              <a:rPr lang="ru-RU" sz="1600" dirty="0">
                <a:cs typeface="Courier New" pitchFamily="49" charset="0"/>
              </a:rPr>
              <a:t>это полезно для написания кода, который переходит от одной метки </a:t>
            </a:r>
            <a:r>
              <a:rPr lang="ru-RU" sz="1600" dirty="0" err="1" smtClean="0">
                <a:cs typeface="Courier New" pitchFamily="49" charset="0"/>
              </a:rPr>
              <a:t>case</a:t>
            </a:r>
            <a:r>
              <a:rPr lang="en-US" sz="1600" dirty="0" smtClean="0">
                <a:cs typeface="Courier New" pitchFamily="49" charset="0"/>
              </a:rPr>
              <a:t> </a:t>
            </a:r>
            <a:r>
              <a:rPr lang="ru-RU" sz="1600" dirty="0" smtClean="0">
                <a:cs typeface="Courier New" pitchFamily="49" charset="0"/>
              </a:rPr>
              <a:t>к </a:t>
            </a:r>
            <a:r>
              <a:rPr lang="ru-RU" sz="1600" dirty="0">
                <a:cs typeface="Courier New" pitchFamily="49" charset="0"/>
              </a:rPr>
              <a:t>следующей, но в 99 % случаев следует аккуратно завершать каждый блок </a:t>
            </a:r>
            <a:r>
              <a:rPr lang="ru-RU" sz="1600" dirty="0" err="1" smtClean="0">
                <a:cs typeface="Courier New" pitchFamily="49" charset="0"/>
              </a:rPr>
              <a:t>case</a:t>
            </a:r>
            <a:r>
              <a:rPr lang="en-US" sz="1600" dirty="0" smtClean="0">
                <a:cs typeface="Courier New" pitchFamily="49" charset="0"/>
              </a:rPr>
              <a:t> </a:t>
            </a:r>
            <a:r>
              <a:rPr lang="ru-RU" sz="1600" dirty="0" smtClean="0">
                <a:cs typeface="Courier New" pitchFamily="49" charset="0"/>
              </a:rPr>
              <a:t>инструкцией </a:t>
            </a:r>
            <a:r>
              <a:rPr lang="ru-RU" sz="1600" dirty="0" err="1">
                <a:cs typeface="Courier New" pitchFamily="49" charset="0"/>
              </a:rPr>
              <a:t>break</a:t>
            </a:r>
            <a:r>
              <a:rPr lang="ru-RU" sz="1600" dirty="0">
                <a:cs typeface="Courier New" pitchFamily="49" charset="0"/>
              </a:rPr>
              <a:t>. (При использовании </a:t>
            </a:r>
            <a:r>
              <a:rPr lang="ru-RU" sz="1600" dirty="0" err="1">
                <a:cs typeface="Courier New" pitchFamily="49" charset="0"/>
              </a:rPr>
              <a:t>switch</a:t>
            </a:r>
            <a:r>
              <a:rPr lang="ru-RU" sz="1600" dirty="0">
                <a:cs typeface="Courier New" pitchFamily="49" charset="0"/>
              </a:rPr>
              <a:t> внутри функции можно </a:t>
            </a:r>
            <a:r>
              <a:rPr lang="ru-RU" sz="1600" dirty="0" smtClean="0">
                <a:cs typeface="Courier New" pitchFamily="49" charset="0"/>
              </a:rPr>
              <a:t>помещать</a:t>
            </a:r>
            <a:r>
              <a:rPr lang="en-US" sz="1600" dirty="0" smtClean="0">
                <a:cs typeface="Courier New" pitchFamily="49" charset="0"/>
              </a:rPr>
              <a:t> </a:t>
            </a:r>
            <a:r>
              <a:rPr lang="ru-RU" sz="1600" dirty="0" smtClean="0">
                <a:cs typeface="Courier New" pitchFamily="49" charset="0"/>
              </a:rPr>
              <a:t>вместо </a:t>
            </a:r>
            <a:r>
              <a:rPr lang="ru-RU" sz="1600" dirty="0" err="1">
                <a:cs typeface="Courier New" pitchFamily="49" charset="0"/>
              </a:rPr>
              <a:t>break</a:t>
            </a:r>
            <a:r>
              <a:rPr lang="ru-RU" sz="1600" dirty="0">
                <a:cs typeface="Courier New" pitchFamily="49" charset="0"/>
              </a:rPr>
              <a:t> инструкцию </a:t>
            </a:r>
            <a:r>
              <a:rPr lang="ru-RU" sz="1600" dirty="0" err="1">
                <a:cs typeface="Courier New" pitchFamily="49" charset="0"/>
              </a:rPr>
              <a:t>return</a:t>
            </a:r>
            <a:r>
              <a:rPr lang="ru-RU" sz="1600" dirty="0">
                <a:cs typeface="Courier New" pitchFamily="49" charset="0"/>
              </a:rPr>
              <a:t>. Обе эти инструкции служат для завершения </a:t>
            </a:r>
            <a:r>
              <a:rPr lang="ru-RU" sz="1600" dirty="0" smtClean="0">
                <a:cs typeface="Courier New" pitchFamily="49" charset="0"/>
              </a:rPr>
              <a:t>работы </a:t>
            </a:r>
            <a:r>
              <a:rPr lang="ru-RU" sz="1600" dirty="0">
                <a:cs typeface="Courier New" pitchFamily="49" charset="0"/>
              </a:rPr>
              <a:t>инструкции </a:t>
            </a:r>
            <a:r>
              <a:rPr lang="ru-RU" sz="1600" dirty="0" err="1">
                <a:cs typeface="Courier New" pitchFamily="49" charset="0"/>
              </a:rPr>
              <a:t>switch</a:t>
            </a:r>
            <a:r>
              <a:rPr lang="ru-RU" sz="1600" dirty="0">
                <a:cs typeface="Courier New" pitchFamily="49" charset="0"/>
              </a:rPr>
              <a:t> и предотвращения перехода к следующей метке </a:t>
            </a:r>
            <a:r>
              <a:rPr lang="ru-RU" sz="1600" dirty="0" err="1">
                <a:cs typeface="Courier New" pitchFamily="49" charset="0"/>
              </a:rPr>
              <a:t>case</a:t>
            </a:r>
            <a:r>
              <a:rPr lang="ru-RU" sz="1600" dirty="0">
                <a:cs typeface="Courier New" pitchFamily="49" charset="0"/>
              </a:rPr>
              <a:t>.)</a:t>
            </a:r>
          </a:p>
          <a:p>
            <a:pPr marL="0" indent="0">
              <a:buNone/>
            </a:pPr>
            <a:r>
              <a:rPr lang="ru-RU" sz="1600" dirty="0" err="1" smtClean="0">
                <a:latin typeface="Courier New" pitchFamily="49" charset="0"/>
                <a:cs typeface="Courier New" pitchFamily="49" charset="0"/>
              </a:rPr>
              <a:t>function</a:t>
            </a:r>
            <a:r>
              <a:rPr lang="ru-RU" sz="1600" dirty="0" smtClean="0">
                <a:latin typeface="Courier New" pitchFamily="49" charset="0"/>
                <a:cs typeface="Courier New" pitchFamily="49" charset="0"/>
              </a:rPr>
              <a:t> </a:t>
            </a:r>
            <a:r>
              <a:rPr lang="ru-RU" sz="1600" dirty="0" err="1">
                <a:latin typeface="Courier New" pitchFamily="49" charset="0"/>
                <a:cs typeface="Courier New" pitchFamily="49" charset="0"/>
              </a:rPr>
              <a:t>convert</a:t>
            </a:r>
            <a:r>
              <a:rPr lang="ru-RU" sz="1600" dirty="0">
                <a:latin typeface="Courier New" pitchFamily="49" charset="0"/>
                <a:cs typeface="Courier New" pitchFamily="49" charset="0"/>
              </a:rPr>
              <a:t>(x)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switch</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typeof</a:t>
            </a:r>
            <a:r>
              <a:rPr lang="ru-RU" sz="1600" dirty="0">
                <a:latin typeface="Courier New" pitchFamily="49" charset="0"/>
                <a:cs typeface="Courier New" pitchFamily="49" charset="0"/>
              </a:rPr>
              <a:t> x)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number</a:t>
            </a:r>
            <a:r>
              <a:rPr lang="ru-RU" sz="1600" dirty="0">
                <a:latin typeface="Courier New" pitchFamily="49" charset="0"/>
                <a:cs typeface="Courier New" pitchFamily="49" charset="0"/>
              </a:rPr>
              <a:t>':  // Преобразуем число в </a:t>
            </a:r>
            <a:r>
              <a:rPr lang="ru-RU" sz="1600" dirty="0" err="1" smtClean="0">
                <a:latin typeface="Courier New" pitchFamily="49" charset="0"/>
                <a:cs typeface="Courier New" pitchFamily="49" charset="0"/>
              </a:rPr>
              <a:t>шестнадцат</a:t>
            </a:r>
            <a:r>
              <a:rPr lang="ru-RU" sz="1600" dirty="0">
                <a:latin typeface="Courier New" pitchFamily="49" charset="0"/>
                <a:cs typeface="Courier New" pitchFamily="49" charset="0"/>
              </a:rPr>
              <a:t>.</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целое</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return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x.toString</a:t>
            </a:r>
            <a:r>
              <a:rPr lang="ru-RU" sz="1600" dirty="0">
                <a:latin typeface="Courier New" pitchFamily="49" charset="0"/>
                <a:cs typeface="Courier New" pitchFamily="49" charset="0"/>
              </a:rPr>
              <a:t>(16);</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string</a:t>
            </a:r>
            <a:r>
              <a:rPr lang="ru-RU" sz="1600" dirty="0">
                <a:latin typeface="Courier New" pitchFamily="49" charset="0"/>
                <a:cs typeface="Courier New" pitchFamily="49" charset="0"/>
              </a:rPr>
              <a:t>':  // Возвращаем строку, </a:t>
            </a:r>
            <a:r>
              <a:rPr lang="ru-RU" sz="1600" dirty="0" smtClean="0">
                <a:latin typeface="Courier New" pitchFamily="49" charset="0"/>
                <a:cs typeface="Courier New" pitchFamily="49" charset="0"/>
              </a:rPr>
              <a:t>заключен. </a:t>
            </a:r>
            <a:r>
              <a:rPr lang="ru-RU" sz="1600" dirty="0">
                <a:latin typeface="Courier New" pitchFamily="49" charset="0"/>
                <a:cs typeface="Courier New" pitchFamily="49" charset="0"/>
              </a:rPr>
              <a:t>в кавычки</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return</a:t>
            </a:r>
            <a:r>
              <a:rPr lang="ru-RU" sz="1600" dirty="0">
                <a:latin typeface="Courier New" pitchFamily="49" charset="0"/>
                <a:cs typeface="Courier New" pitchFamily="49" charset="0"/>
              </a:rPr>
              <a:t> '"' + x +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boolean</a:t>
            </a:r>
            <a:r>
              <a:rPr lang="ru-RU" sz="1600" dirty="0">
                <a:latin typeface="Courier New" pitchFamily="49" charset="0"/>
                <a:cs typeface="Courier New" pitchFamily="49" charset="0"/>
              </a:rPr>
              <a:t>': // </a:t>
            </a:r>
            <a:r>
              <a:rPr lang="ru-RU" sz="1600" dirty="0" err="1" smtClean="0">
                <a:latin typeface="Courier New" pitchFamily="49" charset="0"/>
                <a:cs typeface="Courier New" pitchFamily="49" charset="0"/>
              </a:rPr>
              <a:t>Преобраз.в</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TRUE или FALSE, в </a:t>
            </a:r>
            <a:r>
              <a:rPr lang="ru-RU" sz="1600" dirty="0" smtClean="0">
                <a:latin typeface="Courier New" pitchFamily="49" charset="0"/>
                <a:cs typeface="Courier New" pitchFamily="49" charset="0"/>
              </a:rPr>
              <a:t>верх. </a:t>
            </a:r>
            <a:r>
              <a:rPr lang="ru-RU" sz="1600" dirty="0" err="1" smtClean="0">
                <a:latin typeface="Courier New" pitchFamily="49" charset="0"/>
                <a:cs typeface="Courier New" pitchFamily="49" charset="0"/>
              </a:rPr>
              <a:t>рег</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a:t>
            </a:r>
            <a:r>
              <a:rPr lang="en-US" sz="1600" dirty="0" err="1">
                <a:latin typeface="Courier New" pitchFamily="49" charset="0"/>
                <a:cs typeface="Courier New" pitchFamily="49" charset="0"/>
              </a:rPr>
              <a:t>x.toString</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toUpperCase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default:        // </a:t>
            </a:r>
            <a:r>
              <a:rPr lang="ru-RU" sz="1600" dirty="0">
                <a:latin typeface="Courier New" pitchFamily="49" charset="0"/>
                <a:cs typeface="Courier New" pitchFamily="49" charset="0"/>
              </a:rPr>
              <a:t>Любой другой тип </a:t>
            </a:r>
            <a:r>
              <a:rPr lang="ru-RU" sz="1600" dirty="0" err="1" smtClean="0">
                <a:latin typeface="Courier New" pitchFamily="49" charset="0"/>
                <a:cs typeface="Courier New" pitchFamily="49" charset="0"/>
              </a:rPr>
              <a:t>преобр.обычн.способом</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return </a:t>
            </a:r>
            <a:r>
              <a:rPr lang="en-US" sz="1600" dirty="0" err="1">
                <a:latin typeface="Courier New" pitchFamily="49" charset="0"/>
                <a:cs typeface="Courier New" pitchFamily="49" charset="0"/>
              </a:rPr>
              <a:t>x.toString</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
        <p:nvSpPr>
          <p:cNvPr id="2" name="TextBox 1"/>
          <p:cNvSpPr txBox="1"/>
          <p:nvPr/>
        </p:nvSpPr>
        <p:spPr>
          <a:xfrm>
            <a:off x="3707904" y="2996952"/>
            <a:ext cx="5184576" cy="738664"/>
          </a:xfrm>
          <a:prstGeom prst="rect">
            <a:avLst/>
          </a:prstGeom>
          <a:noFill/>
        </p:spPr>
        <p:txBody>
          <a:bodyPr wrap="square" rtlCol="0">
            <a:spAutoFit/>
          </a:bodyPr>
          <a:lstStyle/>
          <a:p>
            <a:r>
              <a:rPr lang="ru-RU" sz="1400" dirty="0">
                <a:latin typeface="+mj-lt"/>
                <a:cs typeface="Courier New" pitchFamily="49" charset="0"/>
              </a:rPr>
              <a:t>Ниже приводится более реальный пример использования инструкции </a:t>
            </a:r>
            <a:r>
              <a:rPr lang="ru-RU" sz="1400" dirty="0" err="1">
                <a:latin typeface="+mj-lt"/>
                <a:cs typeface="Courier New" pitchFamily="49" charset="0"/>
              </a:rPr>
              <a:t>switch</a:t>
            </a:r>
            <a:r>
              <a:rPr lang="ru-RU" sz="1400" dirty="0">
                <a:latin typeface="+mj-lt"/>
                <a:cs typeface="Courier New" pitchFamily="49" charset="0"/>
              </a:rPr>
              <a:t>; он</a:t>
            </a:r>
            <a:r>
              <a:rPr lang="en-US" sz="1400" dirty="0">
                <a:latin typeface="+mj-lt"/>
                <a:cs typeface="Courier New" pitchFamily="49" charset="0"/>
              </a:rPr>
              <a:t> </a:t>
            </a:r>
            <a:r>
              <a:rPr lang="ru-RU" sz="1400" dirty="0">
                <a:latin typeface="+mj-lt"/>
                <a:cs typeface="Courier New" pitchFamily="49" charset="0"/>
              </a:rPr>
              <a:t>преобразует значение в строку способом, зависящим от типа значения</a:t>
            </a:r>
            <a:r>
              <a:rPr lang="ru-RU" sz="1400" dirty="0" smtClean="0">
                <a:latin typeface="+mj-lt"/>
                <a:cs typeface="Courier New" pitchFamily="49" charset="0"/>
              </a:rPr>
              <a:t>:</a:t>
            </a:r>
            <a:endParaRPr lang="ru-RU" sz="1400" dirty="0">
              <a:latin typeface="+mj-lt"/>
              <a:cs typeface="Courier New" pitchFamily="49" charset="0"/>
            </a:endParaRPr>
          </a:p>
        </p:txBody>
      </p:sp>
    </p:spTree>
    <p:custDataLst>
      <p:tags r:id="rId1"/>
    </p:custDataLst>
    <p:extLst>
      <p:ext uri="{BB962C8B-B14F-4D97-AF65-F5344CB8AC3E}">
        <p14:creationId xmlns:p14="http://schemas.microsoft.com/office/powerpoint/2010/main" val="719733691"/>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Обратите внимание: в двух предыдущих примерах за ключевыми словами </a:t>
            </a:r>
            <a:r>
              <a:rPr lang="ru-RU" sz="1600" dirty="0" err="1" smtClean="0">
                <a:cs typeface="Courier New" pitchFamily="49" charset="0"/>
              </a:rPr>
              <a:t>case</a:t>
            </a:r>
            <a:r>
              <a:rPr lang="ru-RU" sz="1600" dirty="0" smtClean="0">
                <a:cs typeface="Courier New" pitchFamily="49" charset="0"/>
              </a:rPr>
              <a:t> следовали </a:t>
            </a:r>
            <a:r>
              <a:rPr lang="ru-RU" sz="1600" dirty="0">
                <a:cs typeface="Courier New" pitchFamily="49" charset="0"/>
              </a:rPr>
              <a:t>числа или строковые литералы. Именно так инструкция </a:t>
            </a:r>
            <a:r>
              <a:rPr lang="ru-RU" sz="1600" dirty="0" err="1">
                <a:cs typeface="Courier New" pitchFamily="49" charset="0"/>
              </a:rPr>
              <a:t>switch</a:t>
            </a:r>
            <a:r>
              <a:rPr lang="ru-RU" sz="1600" dirty="0">
                <a:cs typeface="Courier New" pitchFamily="49" charset="0"/>
              </a:rPr>
              <a:t> </a:t>
            </a:r>
            <a:r>
              <a:rPr lang="ru-RU" sz="1600" dirty="0" smtClean="0">
                <a:cs typeface="Courier New" pitchFamily="49" charset="0"/>
              </a:rPr>
              <a:t>чаще всего </a:t>
            </a:r>
            <a:r>
              <a:rPr lang="ru-RU" sz="1600" dirty="0">
                <a:cs typeface="Courier New" pitchFamily="49" charset="0"/>
              </a:rPr>
              <a:t>используется на практике, но стандарт </a:t>
            </a:r>
            <a:r>
              <a:rPr lang="ru-RU" sz="1600" dirty="0" err="1">
                <a:cs typeface="Courier New" pitchFamily="49" charset="0"/>
              </a:rPr>
              <a:t>ECMAScript</a:t>
            </a:r>
            <a:r>
              <a:rPr lang="ru-RU" sz="1600" dirty="0">
                <a:cs typeface="Courier New" pitchFamily="49" charset="0"/>
              </a:rPr>
              <a:t> v3 допускает </a:t>
            </a:r>
            <a:r>
              <a:rPr lang="ru-RU" sz="1600" dirty="0" smtClean="0">
                <a:cs typeface="Courier New" pitchFamily="49" charset="0"/>
              </a:rPr>
              <a:t>указание после </a:t>
            </a:r>
            <a:r>
              <a:rPr lang="ru-RU" sz="1600" dirty="0" err="1">
                <a:cs typeface="Courier New" pitchFamily="49" charset="0"/>
              </a:rPr>
              <a:t>case</a:t>
            </a:r>
            <a:r>
              <a:rPr lang="ru-RU" sz="1600" dirty="0">
                <a:cs typeface="Courier New" pitchFamily="49" charset="0"/>
              </a:rPr>
              <a:t> произвольного выражения</a:t>
            </a:r>
            <a:r>
              <a:rPr lang="ru-RU" sz="1600" dirty="0" smtClean="0">
                <a:cs typeface="Courier New" pitchFamily="49" charset="0"/>
              </a:rPr>
              <a:t>. </a:t>
            </a:r>
            <a:r>
              <a:rPr lang="ru-RU" sz="1600" dirty="0">
                <a:cs typeface="Courier New" pitchFamily="49" charset="0"/>
              </a:rPr>
              <a:t>Например:</a:t>
            </a:r>
          </a:p>
          <a:p>
            <a:pPr marL="0" indent="0">
              <a:buNone/>
            </a:pP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60*60*24:</a:t>
            </a:r>
          </a:p>
          <a:p>
            <a:pPr marL="0" indent="0">
              <a:buNone/>
            </a:pP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Math.PI</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n+1:</a:t>
            </a:r>
          </a:p>
          <a:p>
            <a:pPr marL="0" indent="0">
              <a:buNone/>
            </a:pPr>
            <a:r>
              <a:rPr lang="ru-RU" sz="1600" dirty="0" err="1">
                <a:latin typeface="Courier New" pitchFamily="49" charset="0"/>
                <a:cs typeface="Courier New" pitchFamily="49" charset="0"/>
              </a:rPr>
              <a:t>case</a:t>
            </a:r>
            <a:r>
              <a:rPr lang="ru-RU" sz="1600" dirty="0">
                <a:latin typeface="Courier New" pitchFamily="49" charset="0"/>
                <a:cs typeface="Courier New" pitchFamily="49" charset="0"/>
              </a:rPr>
              <a:t> a[0]:</a:t>
            </a:r>
          </a:p>
          <a:p>
            <a:pPr marL="0" indent="0">
              <a:buNone/>
            </a:pPr>
            <a:r>
              <a:rPr lang="ru-RU" sz="1600" dirty="0">
                <a:cs typeface="Courier New" pitchFamily="49" charset="0"/>
              </a:rPr>
              <a:t>Инструкция </a:t>
            </a:r>
            <a:r>
              <a:rPr lang="ru-RU" sz="1600" b="1" dirty="0" err="1">
                <a:cs typeface="Courier New" pitchFamily="49" charset="0"/>
              </a:rPr>
              <a:t>switch</a:t>
            </a:r>
            <a:r>
              <a:rPr lang="ru-RU" sz="1600" dirty="0">
                <a:cs typeface="Courier New" pitchFamily="49" charset="0"/>
              </a:rPr>
              <a:t> сначала вычисляет выражение после ключевого слова </a:t>
            </a:r>
            <a:r>
              <a:rPr lang="ru-RU" sz="1600" b="1" dirty="0" err="1" smtClean="0">
                <a:cs typeface="Courier New" pitchFamily="49" charset="0"/>
              </a:rPr>
              <a:t>switch</a:t>
            </a:r>
            <a:r>
              <a:rPr lang="ru-RU" sz="1600" dirty="0" smtClean="0">
                <a:cs typeface="Courier New" pitchFamily="49" charset="0"/>
              </a:rPr>
              <a:t>, а </a:t>
            </a:r>
            <a:r>
              <a:rPr lang="ru-RU" sz="1600" dirty="0">
                <a:cs typeface="Courier New" pitchFamily="49" charset="0"/>
              </a:rPr>
              <a:t>затем выражения </a:t>
            </a:r>
            <a:r>
              <a:rPr lang="ru-RU" sz="1600" b="1" dirty="0" err="1">
                <a:cs typeface="Courier New" pitchFamily="49" charset="0"/>
              </a:rPr>
              <a:t>case</a:t>
            </a:r>
            <a:r>
              <a:rPr lang="ru-RU" sz="1600" dirty="0">
                <a:cs typeface="Courier New" pitchFamily="49" charset="0"/>
              </a:rPr>
              <a:t> в том порядке, в котором они указаны, пока не </a:t>
            </a:r>
            <a:r>
              <a:rPr lang="ru-RU" sz="1600" dirty="0" smtClean="0">
                <a:cs typeface="Courier New" pitchFamily="49" charset="0"/>
              </a:rPr>
              <a:t>будет найдено </a:t>
            </a:r>
            <a:r>
              <a:rPr lang="ru-RU" sz="1600" dirty="0">
                <a:cs typeface="Courier New" pitchFamily="49" charset="0"/>
              </a:rPr>
              <a:t>совпадающее значение</a:t>
            </a:r>
            <a:r>
              <a:rPr lang="ru-RU" sz="1600" dirty="0" smtClean="0">
                <a:cs typeface="Courier New" pitchFamily="49" charset="0"/>
              </a:rPr>
              <a:t>. </a:t>
            </a:r>
            <a:r>
              <a:rPr lang="ru-RU" sz="1600" dirty="0">
                <a:cs typeface="Courier New" pitchFamily="49" charset="0"/>
              </a:rPr>
              <a:t>Факт совпадения определяется в </a:t>
            </a:r>
            <a:r>
              <a:rPr lang="ru-RU" sz="1600" dirty="0" smtClean="0">
                <a:cs typeface="Courier New" pitchFamily="49" charset="0"/>
              </a:rPr>
              <a:t>соответствии с </a:t>
            </a:r>
            <a:r>
              <a:rPr lang="ru-RU" sz="1600" dirty="0">
                <a:cs typeface="Courier New" pitchFamily="49" charset="0"/>
              </a:rPr>
              <a:t>оператором идентичности ===, а не оператором равенства ==, поэтому </a:t>
            </a:r>
            <a:r>
              <a:rPr lang="ru-RU" sz="1600" dirty="0" smtClean="0">
                <a:cs typeface="Courier New" pitchFamily="49" charset="0"/>
              </a:rPr>
              <a:t>выражения </a:t>
            </a:r>
            <a:r>
              <a:rPr lang="ru-RU" sz="1600" dirty="0">
                <a:cs typeface="Courier New" pitchFamily="49" charset="0"/>
              </a:rPr>
              <a:t>должны совпадать без </a:t>
            </a:r>
            <a:r>
              <a:rPr lang="ru-RU" sz="1600" dirty="0" smtClean="0">
                <a:cs typeface="Courier New" pitchFamily="49" charset="0"/>
              </a:rPr>
              <a:t>какого-либо </a:t>
            </a:r>
            <a:r>
              <a:rPr lang="ru-RU" sz="1600" dirty="0">
                <a:cs typeface="Courier New" pitchFamily="49" charset="0"/>
              </a:rPr>
              <a:t>преобразования типов.</a:t>
            </a:r>
          </a:p>
          <a:p>
            <a:pPr marL="0" indent="0">
              <a:buNone/>
            </a:pPr>
            <a:r>
              <a:rPr lang="ru-RU" sz="1600" dirty="0">
                <a:cs typeface="Courier New" pitchFamily="49" charset="0"/>
              </a:rPr>
              <a:t>Обратите внимание: использование выражений </a:t>
            </a:r>
            <a:r>
              <a:rPr lang="ru-RU" sz="1600" b="1" dirty="0" err="1">
                <a:cs typeface="Courier New" pitchFamily="49" charset="0"/>
              </a:rPr>
              <a:t>case</a:t>
            </a:r>
            <a:r>
              <a:rPr lang="ru-RU" sz="1600" dirty="0">
                <a:cs typeface="Courier New" pitchFamily="49" charset="0"/>
              </a:rPr>
              <a:t>, имеющих побочные </a:t>
            </a:r>
            <a:r>
              <a:rPr lang="ru-RU" sz="1600" dirty="0" err="1" smtClean="0">
                <a:cs typeface="Courier New" pitchFamily="49" charset="0"/>
              </a:rPr>
              <a:t>эффек</a:t>
            </a:r>
            <a:r>
              <a:rPr lang="ru-RU" sz="1600" dirty="0" smtClean="0">
                <a:cs typeface="Courier New" pitchFamily="49" charset="0"/>
              </a:rPr>
              <a:t>-ты</a:t>
            </a:r>
            <a:r>
              <a:rPr lang="ru-RU" sz="1600" dirty="0">
                <a:cs typeface="Courier New" pitchFamily="49" charset="0"/>
              </a:rPr>
              <a:t>, такие как вызовы функций и присваивания, не является хорошей </a:t>
            </a:r>
            <a:r>
              <a:rPr lang="ru-RU" sz="1600" dirty="0" smtClean="0">
                <a:cs typeface="Courier New" pitchFamily="49" charset="0"/>
              </a:rPr>
              <a:t>практикой </a:t>
            </a:r>
            <a:r>
              <a:rPr lang="ru-RU" sz="1600" dirty="0">
                <a:cs typeface="Courier New" pitchFamily="49" charset="0"/>
              </a:rPr>
              <a:t>программирования, т. к. при каждом исполнении инструкции </a:t>
            </a:r>
            <a:r>
              <a:rPr lang="ru-RU" sz="1600" b="1" dirty="0" err="1">
                <a:cs typeface="Courier New" pitchFamily="49" charset="0"/>
              </a:rPr>
              <a:t>switch</a:t>
            </a:r>
            <a:r>
              <a:rPr lang="ru-RU" sz="1600" dirty="0">
                <a:cs typeface="Courier New" pitchFamily="49" charset="0"/>
              </a:rPr>
              <a:t> </a:t>
            </a:r>
            <a:r>
              <a:rPr lang="ru-RU" sz="1600" dirty="0" smtClean="0">
                <a:cs typeface="Courier New" pitchFamily="49" charset="0"/>
              </a:rPr>
              <a:t>вычисляются </a:t>
            </a:r>
            <a:r>
              <a:rPr lang="ru-RU" sz="1600" dirty="0">
                <a:cs typeface="Courier New" pitchFamily="49" charset="0"/>
              </a:rPr>
              <a:t>не все выражения </a:t>
            </a:r>
            <a:r>
              <a:rPr lang="ru-RU" sz="1600" b="1" dirty="0" err="1">
                <a:cs typeface="Courier New" pitchFamily="49" charset="0"/>
              </a:rPr>
              <a:t>case</a:t>
            </a:r>
            <a:r>
              <a:rPr lang="ru-RU" sz="1600" dirty="0">
                <a:cs typeface="Courier New" pitchFamily="49" charset="0"/>
              </a:rPr>
              <a:t>. Когда побочные эффекты возникают лишь в </a:t>
            </a:r>
            <a:r>
              <a:rPr lang="ru-RU" sz="1600" dirty="0" smtClean="0">
                <a:cs typeface="Courier New" pitchFamily="49" charset="0"/>
              </a:rPr>
              <a:t>нее которых </a:t>
            </a:r>
            <a:r>
              <a:rPr lang="ru-RU" sz="1600" dirty="0">
                <a:cs typeface="Courier New" pitchFamily="49" charset="0"/>
              </a:rPr>
              <a:t>случаях, трудно понять и предсказать поведение программы. </a:t>
            </a:r>
            <a:r>
              <a:rPr lang="ru-RU" sz="1600" dirty="0" smtClean="0">
                <a:cs typeface="Courier New" pitchFamily="49" charset="0"/>
              </a:rPr>
              <a:t>Безопаснее </a:t>
            </a:r>
            <a:r>
              <a:rPr lang="ru-RU" sz="1600" dirty="0">
                <a:cs typeface="Courier New" pitchFamily="49" charset="0"/>
              </a:rPr>
              <a:t>всего ограничиваться в выражениях </a:t>
            </a:r>
            <a:r>
              <a:rPr lang="ru-RU" sz="1600" b="1" dirty="0" err="1">
                <a:cs typeface="Courier New" pitchFamily="49" charset="0"/>
              </a:rPr>
              <a:t>case</a:t>
            </a:r>
            <a:r>
              <a:rPr lang="ru-RU" sz="1600" dirty="0">
                <a:cs typeface="Courier New" pitchFamily="49" charset="0"/>
              </a:rPr>
              <a:t> константными выражениями</a:t>
            </a:r>
            <a:r>
              <a:rPr lang="ru-RU" sz="1600" dirty="0" smtClean="0">
                <a:cs typeface="Courier New" pitchFamily="49" charset="0"/>
              </a:rPr>
              <a:t>.</a:t>
            </a: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31950968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Как объяснялось ранее, если ни одно из выражений </a:t>
            </a:r>
            <a:r>
              <a:rPr lang="ru-RU" sz="1600" b="1" dirty="0" err="1">
                <a:cs typeface="Courier New" pitchFamily="49" charset="0"/>
              </a:rPr>
              <a:t>case</a:t>
            </a:r>
            <a:r>
              <a:rPr lang="ru-RU" sz="1600" dirty="0">
                <a:cs typeface="Courier New" pitchFamily="49" charset="0"/>
              </a:rPr>
              <a:t> не соответствует </a:t>
            </a:r>
            <a:r>
              <a:rPr lang="ru-RU" sz="1600" dirty="0" err="1">
                <a:cs typeface="Courier New" pitchFamily="49" charset="0"/>
              </a:rPr>
              <a:t>выраже-нию</a:t>
            </a:r>
            <a:r>
              <a:rPr lang="ru-RU" sz="1600" dirty="0">
                <a:cs typeface="Courier New" pitchFamily="49" charset="0"/>
              </a:rPr>
              <a:t> </a:t>
            </a:r>
            <a:r>
              <a:rPr lang="ru-RU" sz="1600" b="1" dirty="0" err="1">
                <a:cs typeface="Courier New" pitchFamily="49" charset="0"/>
              </a:rPr>
              <a:t>switch</a:t>
            </a:r>
            <a:r>
              <a:rPr lang="ru-RU" sz="1600" dirty="0">
                <a:cs typeface="Courier New" pitchFamily="49" charset="0"/>
              </a:rPr>
              <a:t>, инструкция </a:t>
            </a:r>
            <a:r>
              <a:rPr lang="ru-RU" sz="1600" b="1" dirty="0" err="1">
                <a:cs typeface="Courier New" pitchFamily="49" charset="0"/>
              </a:rPr>
              <a:t>switch</a:t>
            </a:r>
            <a:r>
              <a:rPr lang="ru-RU" sz="1600" dirty="0">
                <a:cs typeface="Courier New" pitchFamily="49" charset="0"/>
              </a:rPr>
              <a:t> начинает </a:t>
            </a:r>
            <a:r>
              <a:rPr lang="ru-RU" sz="1600" dirty="0" smtClean="0">
                <a:cs typeface="Courier New" pitchFamily="49" charset="0"/>
              </a:rPr>
              <a:t>выполнен</a:t>
            </a:r>
            <a:r>
              <a:rPr lang="ru-RU" sz="1600" dirty="0">
                <a:cs typeface="Courier New" pitchFamily="49" charset="0"/>
              </a:rPr>
              <a:t>.</a:t>
            </a:r>
            <a:r>
              <a:rPr lang="ru-RU" sz="1600" dirty="0" smtClean="0">
                <a:cs typeface="Courier New" pitchFamily="49" charset="0"/>
              </a:rPr>
              <a:t> </a:t>
            </a:r>
            <a:r>
              <a:rPr lang="ru-RU" sz="1600" dirty="0">
                <a:cs typeface="Courier New" pitchFamily="49" charset="0"/>
              </a:rPr>
              <a:t>с инструкции с меткой </a:t>
            </a:r>
            <a:r>
              <a:rPr lang="ru-RU" sz="1600" b="1" dirty="0" err="1">
                <a:cs typeface="Courier New" pitchFamily="49" charset="0"/>
              </a:rPr>
              <a:t>default</a:t>
            </a:r>
            <a:r>
              <a:rPr lang="ru-RU" sz="1600" b="1" dirty="0">
                <a:cs typeface="Courier New" pitchFamily="49" charset="0"/>
              </a:rPr>
              <a:t>:</a:t>
            </a:r>
            <a:r>
              <a:rPr lang="ru-RU" sz="1600" dirty="0">
                <a:cs typeface="Courier New" pitchFamily="49" charset="0"/>
              </a:rPr>
              <a:t>. Если метка </a:t>
            </a:r>
            <a:r>
              <a:rPr lang="ru-RU" sz="1600" dirty="0" err="1">
                <a:cs typeface="Courier New" pitchFamily="49" charset="0"/>
              </a:rPr>
              <a:t>default</a:t>
            </a:r>
            <a:r>
              <a:rPr lang="ru-RU" sz="1600" dirty="0">
                <a:cs typeface="Courier New" pitchFamily="49" charset="0"/>
              </a:rPr>
              <a:t>: отсутствует, инструкция </a:t>
            </a:r>
            <a:r>
              <a:rPr lang="ru-RU" sz="1600" dirty="0" err="1">
                <a:cs typeface="Courier New" pitchFamily="49" charset="0"/>
              </a:rPr>
              <a:t>switch</a:t>
            </a:r>
            <a:r>
              <a:rPr lang="ru-RU" sz="1600" dirty="0">
                <a:cs typeface="Courier New" pitchFamily="49" charset="0"/>
              </a:rPr>
              <a:t> полностью пропускается. </a:t>
            </a:r>
            <a:r>
              <a:rPr lang="ru-RU" sz="1600" dirty="0" err="1" smtClean="0">
                <a:cs typeface="Courier New" pitchFamily="49" charset="0"/>
              </a:rPr>
              <a:t>Обра-тите</a:t>
            </a:r>
            <a:r>
              <a:rPr lang="ru-RU" sz="1600" dirty="0" smtClean="0">
                <a:cs typeface="Courier New" pitchFamily="49" charset="0"/>
              </a:rPr>
              <a:t> </a:t>
            </a:r>
            <a:r>
              <a:rPr lang="ru-RU" sz="1600" dirty="0">
                <a:cs typeface="Courier New" pitchFamily="49" charset="0"/>
              </a:rPr>
              <a:t>внимание, что в предыдущих примерах метка </a:t>
            </a:r>
            <a:r>
              <a:rPr lang="ru-RU" sz="1600" dirty="0" err="1">
                <a:cs typeface="Courier New" pitchFamily="49" charset="0"/>
              </a:rPr>
              <a:t>default</a:t>
            </a:r>
            <a:r>
              <a:rPr lang="ru-RU" sz="1600" dirty="0">
                <a:cs typeface="Courier New" pitchFamily="49" charset="0"/>
              </a:rPr>
              <a:t>: указана в конце тела </a:t>
            </a:r>
            <a:r>
              <a:rPr lang="ru-RU" sz="1600" dirty="0" smtClean="0">
                <a:cs typeface="Courier New" pitchFamily="49" charset="0"/>
              </a:rPr>
              <a:t>ин-</a:t>
            </a:r>
            <a:r>
              <a:rPr lang="ru-RU" sz="1600" dirty="0" err="1" smtClean="0">
                <a:cs typeface="Courier New" pitchFamily="49" charset="0"/>
              </a:rPr>
              <a:t>струкции</a:t>
            </a:r>
            <a:r>
              <a:rPr lang="ru-RU" sz="1600" dirty="0" smtClean="0">
                <a:cs typeface="Courier New" pitchFamily="49" charset="0"/>
              </a:rPr>
              <a:t> </a:t>
            </a:r>
            <a:r>
              <a:rPr lang="ru-RU" sz="1600" dirty="0" err="1">
                <a:cs typeface="Courier New" pitchFamily="49" charset="0"/>
              </a:rPr>
              <a:t>switch</a:t>
            </a:r>
            <a:r>
              <a:rPr lang="ru-RU" sz="1600" dirty="0">
                <a:cs typeface="Courier New" pitchFamily="49" charset="0"/>
              </a:rPr>
              <a:t> после всех меток </a:t>
            </a:r>
            <a:r>
              <a:rPr lang="ru-RU" sz="1600" dirty="0" err="1">
                <a:cs typeface="Courier New" pitchFamily="49" charset="0"/>
              </a:rPr>
              <a:t>case</a:t>
            </a:r>
            <a:r>
              <a:rPr lang="ru-RU" sz="1600" dirty="0">
                <a:cs typeface="Courier New" pitchFamily="49" charset="0"/>
              </a:rPr>
              <a:t>. Это логичное и обычное место для нее, но на самом деле она может располагаться в любом месте внутри инструкции </a:t>
            </a:r>
            <a:r>
              <a:rPr lang="ru-RU" sz="1600" dirty="0" err="1">
                <a:cs typeface="Courier New" pitchFamily="49" charset="0"/>
              </a:rPr>
              <a:t>switch</a:t>
            </a:r>
            <a:r>
              <a:rPr lang="ru-RU" sz="1600" dirty="0">
                <a:cs typeface="Courier New" pitchFamily="49" charset="0"/>
              </a:rPr>
              <a:t>.</a:t>
            </a:r>
          </a:p>
          <a:p>
            <a:pPr marL="0" indent="0">
              <a:buNone/>
            </a:pPr>
            <a:endParaRPr lang="en-US" sz="1600" b="1" dirty="0" smtClean="0">
              <a:cs typeface="Courier New" pitchFamily="49" charset="0"/>
            </a:endParaRPr>
          </a:p>
          <a:p>
            <a:pPr marL="0" indent="0">
              <a:buNone/>
            </a:pPr>
            <a:r>
              <a:rPr lang="ru-RU" sz="1600" b="1" dirty="0" smtClean="0">
                <a:cs typeface="Courier New" pitchFamily="49" charset="0"/>
              </a:rPr>
              <a:t>Инструкция </a:t>
            </a:r>
            <a:r>
              <a:rPr lang="ru-RU" sz="1600" b="1" dirty="0" err="1">
                <a:cs typeface="Courier New" pitchFamily="49" charset="0"/>
              </a:rPr>
              <a:t>while</a:t>
            </a:r>
            <a:endParaRPr lang="ru-RU" sz="1600" b="1" dirty="0">
              <a:cs typeface="Courier New" pitchFamily="49" charset="0"/>
            </a:endParaRPr>
          </a:p>
          <a:p>
            <a:pPr marL="0" indent="0">
              <a:buNone/>
            </a:pPr>
            <a:r>
              <a:rPr lang="ru-RU" sz="1600" dirty="0">
                <a:cs typeface="Courier New" pitchFamily="49" charset="0"/>
              </a:rPr>
              <a:t>Так же как инструкция </a:t>
            </a:r>
            <a:r>
              <a:rPr lang="ru-RU" sz="1600" dirty="0" err="1">
                <a:cs typeface="Courier New" pitchFamily="49" charset="0"/>
              </a:rPr>
              <a:t>if</a:t>
            </a:r>
            <a:r>
              <a:rPr lang="ru-RU" sz="1600" dirty="0">
                <a:cs typeface="Courier New" pitchFamily="49" charset="0"/>
              </a:rPr>
              <a:t> является базовой управляющей инструкцией, </a:t>
            </a:r>
            <a:r>
              <a:rPr lang="ru-RU" sz="1600" dirty="0" smtClean="0">
                <a:cs typeface="Courier New" pitchFamily="49" charset="0"/>
              </a:rPr>
              <a:t>позволяющей </a:t>
            </a:r>
            <a:r>
              <a:rPr lang="ru-RU" sz="1600" dirty="0">
                <a:cs typeface="Courier New" pitchFamily="49" charset="0"/>
              </a:rPr>
              <a:t>интерпретатору </a:t>
            </a:r>
            <a:r>
              <a:rPr lang="ru-RU" sz="1600" dirty="0" err="1">
                <a:cs typeface="Courier New" pitchFamily="49" charset="0"/>
              </a:rPr>
              <a:t>JavaScript</a:t>
            </a:r>
            <a:r>
              <a:rPr lang="ru-RU" sz="1600" dirty="0">
                <a:cs typeface="Courier New" pitchFamily="49" charset="0"/>
              </a:rPr>
              <a:t> принимать решения, инструкция </a:t>
            </a:r>
            <a:r>
              <a:rPr lang="ru-RU" sz="1600" dirty="0" err="1">
                <a:cs typeface="Courier New" pitchFamily="49" charset="0"/>
              </a:rPr>
              <a:t>while</a:t>
            </a:r>
            <a:r>
              <a:rPr lang="ru-RU" sz="1600" dirty="0">
                <a:cs typeface="Courier New" pitchFamily="49" charset="0"/>
              </a:rPr>
              <a:t> – это базовая инструкция, позволяющая </a:t>
            </a:r>
            <a:r>
              <a:rPr lang="ru-RU" sz="1600" dirty="0" err="1">
                <a:cs typeface="Courier New" pitchFamily="49" charset="0"/>
              </a:rPr>
              <a:t>JavaScript</a:t>
            </a:r>
            <a:r>
              <a:rPr lang="ru-RU" sz="1600" dirty="0">
                <a:cs typeface="Courier New" pitchFamily="49" charset="0"/>
              </a:rPr>
              <a:t> выполнять повторяющиеся </a:t>
            </a:r>
            <a:r>
              <a:rPr lang="ru-RU" sz="1600" dirty="0" smtClean="0">
                <a:cs typeface="Courier New" pitchFamily="49" charset="0"/>
              </a:rPr>
              <a:t>действия</a:t>
            </a:r>
            <a:r>
              <a:rPr lang="ru-RU" sz="1600" dirty="0">
                <a:cs typeface="Courier New" pitchFamily="49" charset="0"/>
              </a:rPr>
              <a:t>. Она имеет следующий синтаксис:</a:t>
            </a:r>
          </a:p>
          <a:p>
            <a:pPr marL="0" indent="0">
              <a:buNone/>
            </a:pPr>
            <a:r>
              <a:rPr lang="ru-RU" sz="1600" dirty="0" err="1">
                <a:latin typeface="Courier New" pitchFamily="49" charset="0"/>
                <a:cs typeface="Courier New" pitchFamily="49" charset="0"/>
              </a:rPr>
              <a:t>while</a:t>
            </a:r>
            <a:r>
              <a:rPr lang="ru-RU" sz="1600" dirty="0">
                <a:latin typeface="Courier New" pitchFamily="49" charset="0"/>
                <a:cs typeface="Courier New" pitchFamily="49" charset="0"/>
              </a:rPr>
              <a:t> (выражение)</a:t>
            </a:r>
          </a:p>
          <a:p>
            <a:pPr marL="0" indent="0">
              <a:buNone/>
            </a:pPr>
            <a:r>
              <a:rPr lang="ru-RU" sz="1600" dirty="0">
                <a:latin typeface="Courier New" pitchFamily="49" charset="0"/>
                <a:cs typeface="Courier New" pitchFamily="49" charset="0"/>
              </a:rPr>
              <a:t>    инструкция</a:t>
            </a:r>
          </a:p>
          <a:p>
            <a:pPr marL="0" indent="0">
              <a:buNone/>
            </a:pPr>
            <a:r>
              <a:rPr lang="ru-RU" sz="1600" dirty="0">
                <a:cs typeface="Courier New" pitchFamily="49" charset="0"/>
              </a:rPr>
              <a:t>Инструкция </a:t>
            </a:r>
            <a:r>
              <a:rPr lang="ru-RU" sz="1600" dirty="0" err="1">
                <a:cs typeface="Courier New" pitchFamily="49" charset="0"/>
              </a:rPr>
              <a:t>while</a:t>
            </a:r>
            <a:r>
              <a:rPr lang="ru-RU" sz="1600" dirty="0">
                <a:cs typeface="Courier New" pitchFamily="49" charset="0"/>
              </a:rPr>
              <a:t> начинает работу с вычисления выражения. Если оно </a:t>
            </a:r>
            <a:r>
              <a:rPr lang="ru-RU" sz="1600" dirty="0" smtClean="0">
                <a:cs typeface="Courier New" pitchFamily="49" charset="0"/>
              </a:rPr>
              <a:t>равно </a:t>
            </a:r>
            <a:r>
              <a:rPr lang="ru-RU" sz="1600" dirty="0" err="1" smtClean="0">
                <a:cs typeface="Courier New" pitchFamily="49" charset="0"/>
              </a:rPr>
              <a:t>false</a:t>
            </a:r>
            <a:r>
              <a:rPr lang="ru-RU" sz="1600" dirty="0">
                <a:cs typeface="Courier New" pitchFamily="49" charset="0"/>
              </a:rPr>
              <a:t>, интерпретатор </a:t>
            </a:r>
            <a:r>
              <a:rPr lang="ru-RU" sz="1600" dirty="0" err="1">
                <a:cs typeface="Courier New" pitchFamily="49" charset="0"/>
              </a:rPr>
              <a:t>JavaScript</a:t>
            </a:r>
            <a:r>
              <a:rPr lang="ru-RU" sz="1600" dirty="0">
                <a:cs typeface="Courier New" pitchFamily="49" charset="0"/>
              </a:rPr>
              <a:t> переходит к следующей инструкции </a:t>
            </a:r>
            <a:r>
              <a:rPr lang="ru-RU" sz="1600" dirty="0" smtClean="0">
                <a:cs typeface="Courier New" pitchFamily="49" charset="0"/>
              </a:rPr>
              <a:t>программы</a:t>
            </a:r>
            <a:r>
              <a:rPr lang="ru-RU" sz="1600" dirty="0">
                <a:cs typeface="Courier New" pitchFamily="49" charset="0"/>
              </a:rPr>
              <a:t>, а если </a:t>
            </a:r>
            <a:r>
              <a:rPr lang="ru-RU" sz="1600" dirty="0" err="1">
                <a:cs typeface="Courier New" pitchFamily="49" charset="0"/>
              </a:rPr>
              <a:t>true</a:t>
            </a:r>
            <a:r>
              <a:rPr lang="ru-RU" sz="1600" dirty="0">
                <a:cs typeface="Courier New" pitchFamily="49" charset="0"/>
              </a:rPr>
              <a:t>, то исполняется инструкция, образующая тело цикла, и </a:t>
            </a:r>
            <a:r>
              <a:rPr lang="ru-RU" sz="1600" dirty="0" smtClean="0">
                <a:cs typeface="Courier New" pitchFamily="49" charset="0"/>
              </a:rPr>
              <a:t>выражение </a:t>
            </a:r>
            <a:r>
              <a:rPr lang="ru-RU" sz="1600" dirty="0">
                <a:cs typeface="Courier New" pitchFamily="49" charset="0"/>
              </a:rPr>
              <a:t>вычисляется снова. И опять, если значение равно </a:t>
            </a:r>
            <a:r>
              <a:rPr lang="ru-RU" sz="1600" dirty="0" err="1">
                <a:cs typeface="Courier New" pitchFamily="49" charset="0"/>
              </a:rPr>
              <a:t>false</a:t>
            </a:r>
            <a:r>
              <a:rPr lang="ru-RU" sz="1600" dirty="0">
                <a:cs typeface="Courier New" pitchFamily="49" charset="0"/>
              </a:rPr>
              <a:t>, интерпретатор </a:t>
            </a:r>
            <a:r>
              <a:rPr lang="ru-RU" sz="1600" dirty="0" err="1" smtClean="0">
                <a:cs typeface="Courier New" pitchFamily="49" charset="0"/>
              </a:rPr>
              <a:t>JavaScript</a:t>
            </a:r>
            <a:r>
              <a:rPr lang="ru-RU" sz="1600" dirty="0" smtClean="0">
                <a:cs typeface="Courier New" pitchFamily="49" charset="0"/>
              </a:rPr>
              <a:t> </a:t>
            </a:r>
            <a:r>
              <a:rPr lang="ru-RU" sz="1600" dirty="0">
                <a:cs typeface="Courier New" pitchFamily="49" charset="0"/>
              </a:rPr>
              <a:t>переходит к следующей инструкции программы, в противном случае </a:t>
            </a:r>
            <a:r>
              <a:rPr lang="ru-RU" sz="1600" dirty="0" smtClean="0">
                <a:cs typeface="Courier New" pitchFamily="49" charset="0"/>
              </a:rPr>
              <a:t>он исполняет </a:t>
            </a:r>
            <a:r>
              <a:rPr lang="ru-RU" sz="1600" dirty="0">
                <a:cs typeface="Courier New" pitchFamily="49" charset="0"/>
              </a:rPr>
              <a:t>инструкцию снова. Цикл продолжается, пока выражение не </a:t>
            </a:r>
            <a:r>
              <a:rPr lang="ru-RU" sz="1600" dirty="0" smtClean="0">
                <a:cs typeface="Courier New" pitchFamily="49" charset="0"/>
              </a:rPr>
              <a:t>станет равно </a:t>
            </a:r>
            <a:r>
              <a:rPr lang="ru-RU" sz="1600" dirty="0" err="1">
                <a:cs typeface="Courier New" pitchFamily="49" charset="0"/>
              </a:rPr>
              <a:t>false</a:t>
            </a:r>
            <a:r>
              <a:rPr lang="ru-RU" sz="1600" dirty="0">
                <a:cs typeface="Courier New" pitchFamily="49" charset="0"/>
              </a:rPr>
              <a:t>, тогда инструкция </a:t>
            </a:r>
            <a:r>
              <a:rPr lang="ru-RU" sz="1600" dirty="0" err="1">
                <a:cs typeface="Courier New" pitchFamily="49" charset="0"/>
              </a:rPr>
              <a:t>while</a:t>
            </a:r>
            <a:r>
              <a:rPr lang="ru-RU" sz="1600" dirty="0">
                <a:cs typeface="Courier New" pitchFamily="49" charset="0"/>
              </a:rPr>
              <a:t> завершит работу и </a:t>
            </a:r>
            <a:r>
              <a:rPr lang="ru-RU" sz="1600" dirty="0" err="1">
                <a:cs typeface="Courier New" pitchFamily="49" charset="0"/>
              </a:rPr>
              <a:t>JavaScript</a:t>
            </a:r>
            <a:r>
              <a:rPr lang="ru-RU" sz="1600" dirty="0">
                <a:cs typeface="Courier New" pitchFamily="49" charset="0"/>
              </a:rPr>
              <a:t> пойдет </a:t>
            </a:r>
            <a:r>
              <a:rPr lang="ru-RU" sz="1600" dirty="0" smtClean="0">
                <a:cs typeface="Courier New" pitchFamily="49" charset="0"/>
              </a:rPr>
              <a:t>дальше</a:t>
            </a:r>
            <a:r>
              <a:rPr lang="ru-RU" sz="1600" dirty="0">
                <a:cs typeface="Courier New" pitchFamily="49" charset="0"/>
              </a:rPr>
              <a:t>. С помощью синтаксиса </a:t>
            </a:r>
            <a:r>
              <a:rPr lang="ru-RU" sz="1600" dirty="0" err="1">
                <a:cs typeface="Courier New" pitchFamily="49" charset="0"/>
              </a:rPr>
              <a:t>while</a:t>
            </a:r>
            <a:r>
              <a:rPr lang="ru-RU" sz="1600" dirty="0">
                <a:cs typeface="Courier New" pitchFamily="49" charset="0"/>
              </a:rPr>
              <a:t>(</a:t>
            </a:r>
            <a:r>
              <a:rPr lang="ru-RU" sz="1600" dirty="0" err="1">
                <a:cs typeface="Courier New" pitchFamily="49" charset="0"/>
              </a:rPr>
              <a:t>true</a:t>
            </a:r>
            <a:r>
              <a:rPr lang="ru-RU" sz="1600" dirty="0">
                <a:cs typeface="Courier New" pitchFamily="49" charset="0"/>
              </a:rPr>
              <a:t>) можно записать бесконечный цикл.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80934572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Обычно не требуется, чтобы интерпретатор </a:t>
            </a:r>
            <a:r>
              <a:rPr lang="ru-RU" sz="1600" dirty="0" err="1">
                <a:cs typeface="Courier New" pitchFamily="49" charset="0"/>
              </a:rPr>
              <a:t>JavaScript</a:t>
            </a:r>
            <a:r>
              <a:rPr lang="ru-RU" sz="1600" dirty="0">
                <a:cs typeface="Courier New" pitchFamily="49" charset="0"/>
              </a:rPr>
              <a:t> снова и снова выполнял одну и ту же операцию. Почти в каждом цикле с каждой итерацией цикла одна или несколько переменных изменяют свои значения. Поскольку переменная меняется, действия, которые выполняет инструкция, при каждом проходе тела цикла могут отличаться. Кроме того, если изменяемая переменная (или переменные) присутствует в выражении, значение выражения может меняться при каждом проходе цикла. Это важно, т. к. в противном случае выражение, значение которого было равно </a:t>
            </a:r>
            <a:r>
              <a:rPr lang="ru-RU" sz="1600" dirty="0" err="1">
                <a:cs typeface="Courier New" pitchFamily="49" charset="0"/>
              </a:rPr>
              <a:t>true</a:t>
            </a:r>
            <a:r>
              <a:rPr lang="ru-RU" sz="1600" dirty="0">
                <a:cs typeface="Courier New" pitchFamily="49" charset="0"/>
              </a:rPr>
              <a:t>, никогда не изменится и цикл никогда не завершится! </a:t>
            </a:r>
            <a:endParaRPr lang="ru-RU" sz="1600" dirty="0" smtClean="0">
              <a:cs typeface="Courier New" pitchFamily="49" charset="0"/>
            </a:endParaRPr>
          </a:p>
          <a:p>
            <a:pPr marL="0" indent="0">
              <a:buNone/>
            </a:pPr>
            <a:r>
              <a:rPr lang="ru-RU" sz="1600" dirty="0" smtClean="0">
                <a:cs typeface="Courier New" pitchFamily="49" charset="0"/>
              </a:rPr>
              <a:t>Пример </a:t>
            </a:r>
            <a:r>
              <a:rPr lang="ru-RU" sz="1600" dirty="0">
                <a:cs typeface="Courier New" pitchFamily="49" charset="0"/>
              </a:rPr>
              <a:t>цикла </a:t>
            </a:r>
            <a:r>
              <a:rPr lang="ru-RU" sz="1600" dirty="0" err="1">
                <a:cs typeface="Courier New" pitchFamily="49" charset="0"/>
              </a:rPr>
              <a:t>while</a:t>
            </a:r>
            <a:r>
              <a:rPr lang="ru-RU" sz="1600" dirty="0">
                <a:cs typeface="Courier New" pitchFamily="49" charset="0"/>
              </a:rPr>
              <a:t>:</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 0;</a:t>
            </a:r>
          </a:p>
          <a:p>
            <a:pPr marL="0" indent="0">
              <a:buNone/>
            </a:pPr>
            <a:r>
              <a:rPr lang="ru-RU" sz="1600" dirty="0" err="1">
                <a:latin typeface="Courier New" pitchFamily="49" charset="0"/>
                <a:cs typeface="Courier New" pitchFamily="49" charset="0"/>
              </a:rPr>
              <a:t>while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&lt; 10)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 "&lt;</a:t>
            </a:r>
            <a:r>
              <a:rPr lang="ru-RU" sz="1600" dirty="0" err="1">
                <a:latin typeface="Courier New" pitchFamily="49" charset="0"/>
                <a:cs typeface="Courier New" pitchFamily="49" charset="0"/>
              </a:rPr>
              <a:t>br</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Как видите, в начале примера переменной </a:t>
            </a:r>
            <a:r>
              <a:rPr lang="ru-RU" sz="1600" dirty="0" err="1">
                <a:cs typeface="Courier New" pitchFamily="49" charset="0"/>
              </a:rPr>
              <a:t>count</a:t>
            </a:r>
            <a:r>
              <a:rPr lang="ru-RU" sz="1600" dirty="0">
                <a:cs typeface="Courier New" pitchFamily="49" charset="0"/>
              </a:rPr>
              <a:t> присваивается значение 0, а </a:t>
            </a:r>
            <a:r>
              <a:rPr lang="ru-RU" sz="1600" dirty="0" smtClean="0">
                <a:cs typeface="Courier New" pitchFamily="49" charset="0"/>
              </a:rPr>
              <a:t>затем </a:t>
            </a:r>
            <a:r>
              <a:rPr lang="ru-RU" sz="1600" dirty="0">
                <a:cs typeface="Courier New" pitchFamily="49" charset="0"/>
              </a:rPr>
              <a:t>ее значение увеличивается каждый раз, когда выполняется тело цикла. </a:t>
            </a:r>
            <a:r>
              <a:rPr lang="ru-RU" sz="1600" dirty="0" smtClean="0">
                <a:cs typeface="Courier New" pitchFamily="49" charset="0"/>
              </a:rPr>
              <a:t>После </a:t>
            </a:r>
            <a:r>
              <a:rPr lang="ru-RU" sz="1600" dirty="0">
                <a:cs typeface="Courier New" pitchFamily="49" charset="0"/>
              </a:rPr>
              <a:t>того как цикл будет выполнен 10 раз, выражение становится равным </a:t>
            </a:r>
            <a:r>
              <a:rPr lang="ru-RU" sz="1600" dirty="0" err="1" smtClean="0">
                <a:cs typeface="Courier New" pitchFamily="49" charset="0"/>
              </a:rPr>
              <a:t>false</a:t>
            </a:r>
            <a:r>
              <a:rPr lang="ru-RU" sz="1600" dirty="0" smtClean="0">
                <a:cs typeface="Courier New" pitchFamily="49" charset="0"/>
              </a:rPr>
              <a:t> (т</a:t>
            </a:r>
            <a:r>
              <a:rPr lang="ru-RU" sz="1600" dirty="0">
                <a:cs typeface="Courier New" pitchFamily="49" charset="0"/>
              </a:rPr>
              <a:t>. е. переменная </a:t>
            </a:r>
            <a:r>
              <a:rPr lang="ru-RU" sz="1600" dirty="0" err="1">
                <a:cs typeface="Courier New" pitchFamily="49" charset="0"/>
              </a:rPr>
              <a:t>count</a:t>
            </a:r>
            <a:r>
              <a:rPr lang="ru-RU" sz="1600" dirty="0">
                <a:cs typeface="Courier New" pitchFamily="49" charset="0"/>
              </a:rPr>
              <a:t> уже не меньше 10), инструкция </a:t>
            </a:r>
            <a:r>
              <a:rPr lang="ru-RU" sz="1600" dirty="0" err="1">
                <a:cs typeface="Courier New" pitchFamily="49" charset="0"/>
              </a:rPr>
              <a:t>while</a:t>
            </a:r>
            <a:r>
              <a:rPr lang="ru-RU" sz="1600" dirty="0">
                <a:cs typeface="Courier New" pitchFamily="49" charset="0"/>
              </a:rPr>
              <a:t> завершается и </a:t>
            </a:r>
            <a:r>
              <a:rPr lang="ru-RU" sz="1600" dirty="0" err="1" smtClean="0">
                <a:cs typeface="Courier New" pitchFamily="49" charset="0"/>
              </a:rPr>
              <a:t>JavaScript</a:t>
            </a:r>
            <a:r>
              <a:rPr lang="ru-RU" sz="1600" dirty="0" smtClean="0">
                <a:cs typeface="Courier New" pitchFamily="49" charset="0"/>
              </a:rPr>
              <a:t> </a:t>
            </a:r>
            <a:r>
              <a:rPr lang="ru-RU" sz="1600" dirty="0">
                <a:cs typeface="Courier New" pitchFamily="49" charset="0"/>
              </a:rPr>
              <a:t>может перейти к следующей инструкции программы. Большинство </a:t>
            </a:r>
            <a:r>
              <a:rPr lang="ru-RU" sz="1600" dirty="0" smtClean="0">
                <a:cs typeface="Courier New" pitchFamily="49" charset="0"/>
              </a:rPr>
              <a:t>циклов </a:t>
            </a:r>
            <a:r>
              <a:rPr lang="ru-RU" sz="1600" dirty="0">
                <a:cs typeface="Courier New" pitchFamily="49" charset="0"/>
              </a:rPr>
              <a:t>имеют </a:t>
            </a:r>
            <a:r>
              <a:rPr lang="ru-RU" sz="1600" dirty="0" smtClean="0">
                <a:cs typeface="Courier New" pitchFamily="49" charset="0"/>
              </a:rPr>
              <a:t>переменные-счетчики</a:t>
            </a:r>
            <a:r>
              <a:rPr lang="ru-RU" sz="1600" dirty="0">
                <a:cs typeface="Courier New" pitchFamily="49" charset="0"/>
              </a:rPr>
              <a:t>, аналогичные </a:t>
            </a:r>
            <a:r>
              <a:rPr lang="ru-RU" sz="1600" dirty="0" err="1">
                <a:cs typeface="Courier New" pitchFamily="49" charset="0"/>
              </a:rPr>
              <a:t>count</a:t>
            </a:r>
            <a:r>
              <a:rPr lang="ru-RU" sz="1600" dirty="0">
                <a:cs typeface="Courier New" pitchFamily="49" charset="0"/>
              </a:rPr>
              <a:t>. Чаще всего в </a:t>
            </a:r>
            <a:r>
              <a:rPr lang="ru-RU" sz="1600" dirty="0" smtClean="0">
                <a:cs typeface="Courier New" pitchFamily="49" charset="0"/>
              </a:rPr>
              <a:t>качестве счетчиков </a:t>
            </a:r>
            <a:r>
              <a:rPr lang="ru-RU" sz="1600" dirty="0">
                <a:cs typeface="Courier New" pitchFamily="49" charset="0"/>
              </a:rPr>
              <a:t>цикла выступают переменные с именами i, j и k, хотя для того </a:t>
            </a:r>
            <a:r>
              <a:rPr lang="ru-RU" sz="1600" dirty="0" smtClean="0">
                <a:cs typeface="Courier New" pitchFamily="49" charset="0"/>
              </a:rPr>
              <a:t>чтобы сделать </a:t>
            </a:r>
            <a:r>
              <a:rPr lang="ru-RU" sz="1600" dirty="0">
                <a:cs typeface="Courier New" pitchFamily="49" charset="0"/>
              </a:rPr>
              <a:t>код более понятным, следует давать счетчикам более наглядные имена.</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952391451"/>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Инструкции</a:t>
            </a:r>
          </a:p>
          <a:p>
            <a:pPr marL="0" indent="0">
              <a:buNone/>
            </a:pPr>
            <a:r>
              <a:rPr lang="ru-RU" sz="1600" dirty="0">
                <a:cs typeface="Courier New" pitchFamily="49" charset="0"/>
              </a:rPr>
              <a:t>Как мы видели </a:t>
            </a:r>
            <a:r>
              <a:rPr lang="ru-RU" sz="1600" dirty="0" smtClean="0">
                <a:cs typeface="Courier New" pitchFamily="49" charset="0"/>
              </a:rPr>
              <a:t>ранее, </a:t>
            </a:r>
            <a:r>
              <a:rPr lang="ru-RU" sz="1600" dirty="0">
                <a:cs typeface="Courier New" pitchFamily="49" charset="0"/>
              </a:rPr>
              <a:t>выражения – это «фразы» на языке </a:t>
            </a:r>
            <a:r>
              <a:rPr lang="ru-RU" sz="1600" dirty="0" err="1" smtClean="0">
                <a:cs typeface="Courier New" pitchFamily="49" charset="0"/>
              </a:rPr>
              <a:t>JavaScript</a:t>
            </a:r>
            <a:r>
              <a:rPr lang="ru-RU" sz="1600" dirty="0">
                <a:cs typeface="Courier New" pitchFamily="49" charset="0"/>
              </a:rPr>
              <a:t>, а в результате вычисления выражений получаются значения. </a:t>
            </a:r>
            <a:r>
              <a:rPr lang="ru-RU" sz="1600" dirty="0" smtClean="0">
                <a:cs typeface="Courier New" pitchFamily="49" charset="0"/>
              </a:rPr>
              <a:t>Входящие в </a:t>
            </a:r>
            <a:r>
              <a:rPr lang="ru-RU" sz="1600" dirty="0">
                <a:cs typeface="Courier New" pitchFamily="49" charset="0"/>
              </a:rPr>
              <a:t>выражения операторы могут иметь побочные эффекты, но обычно сами </a:t>
            </a:r>
            <a:r>
              <a:rPr lang="ru-RU" sz="1600" dirty="0" smtClean="0">
                <a:cs typeface="Courier New" pitchFamily="49" charset="0"/>
              </a:rPr>
              <a:t>выражения </a:t>
            </a:r>
            <a:r>
              <a:rPr lang="ru-RU" sz="1600" dirty="0">
                <a:cs typeface="Courier New" pitchFamily="49" charset="0"/>
              </a:rPr>
              <a:t>ничего не </a:t>
            </a:r>
            <a:r>
              <a:rPr lang="ru-RU" sz="1600" dirty="0" smtClean="0">
                <a:cs typeface="Courier New" pitchFamily="49" charset="0"/>
              </a:rPr>
              <a:t>делают. Чтобы что-то </a:t>
            </a:r>
            <a:r>
              <a:rPr lang="ru-RU" sz="1600" dirty="0">
                <a:cs typeface="Courier New" pitchFamily="49" charset="0"/>
              </a:rPr>
              <a:t>произошло, необходимо использовать </a:t>
            </a:r>
            <a:r>
              <a:rPr lang="ru-RU" sz="1600" dirty="0" smtClean="0">
                <a:cs typeface="Courier New" pitchFamily="49" charset="0"/>
              </a:rPr>
              <a:t>инструкции </a:t>
            </a:r>
            <a:r>
              <a:rPr lang="ru-RU" sz="1600" dirty="0" err="1">
                <a:cs typeface="Courier New" pitchFamily="49" charset="0"/>
              </a:rPr>
              <a:t>JavaScript</a:t>
            </a:r>
            <a:r>
              <a:rPr lang="ru-RU" sz="1600" dirty="0">
                <a:cs typeface="Courier New" pitchFamily="49" charset="0"/>
              </a:rPr>
              <a:t>, которые похожи на полноценные предложения </a:t>
            </a:r>
            <a:r>
              <a:rPr lang="ru-RU" sz="1600" dirty="0" smtClean="0">
                <a:cs typeface="Courier New" pitchFamily="49" charset="0"/>
              </a:rPr>
              <a:t>обычного языка </a:t>
            </a:r>
            <a:r>
              <a:rPr lang="ru-RU" sz="1600" dirty="0">
                <a:cs typeface="Courier New" pitchFamily="49" charset="0"/>
              </a:rPr>
              <a:t>или команды. В данной главе описано назначение и синтаксис </a:t>
            </a:r>
            <a:r>
              <a:rPr lang="ru-RU" sz="1600" dirty="0" smtClean="0">
                <a:cs typeface="Courier New" pitchFamily="49" charset="0"/>
              </a:rPr>
              <a:t>различных </a:t>
            </a:r>
            <a:r>
              <a:rPr lang="ru-RU" sz="1600" dirty="0" err="1" smtClean="0">
                <a:cs typeface="Courier New" pitchFamily="49" charset="0"/>
              </a:rPr>
              <a:t>JavaScript</a:t>
            </a:r>
            <a:r>
              <a:rPr lang="ru-RU" sz="1600" dirty="0" smtClean="0">
                <a:cs typeface="Courier New" pitchFamily="49" charset="0"/>
              </a:rPr>
              <a:t>-инструкций</a:t>
            </a:r>
            <a:r>
              <a:rPr lang="ru-RU" sz="1600" dirty="0">
                <a:cs typeface="Courier New" pitchFamily="49" charset="0"/>
              </a:rPr>
              <a:t>. Программа на </a:t>
            </a:r>
            <a:r>
              <a:rPr lang="ru-RU" sz="1600" dirty="0" err="1">
                <a:cs typeface="Courier New" pitchFamily="49" charset="0"/>
              </a:rPr>
              <a:t>JavaScript</a:t>
            </a:r>
            <a:r>
              <a:rPr lang="ru-RU" sz="1600" dirty="0">
                <a:cs typeface="Courier New" pitchFamily="49" charset="0"/>
              </a:rPr>
              <a:t> представляет собой набор </a:t>
            </a:r>
            <a:r>
              <a:rPr lang="ru-RU" sz="1600" dirty="0" smtClean="0">
                <a:cs typeface="Courier New" pitchFamily="49" charset="0"/>
              </a:rPr>
              <a:t>инструкций</a:t>
            </a:r>
            <a:r>
              <a:rPr lang="ru-RU" sz="1600" dirty="0">
                <a:cs typeface="Courier New" pitchFamily="49" charset="0"/>
              </a:rPr>
              <a:t>, и как только вы познакомитесь с этими инструкциями, вы </a:t>
            </a:r>
            <a:r>
              <a:rPr lang="ru-RU" sz="1600" dirty="0" smtClean="0">
                <a:cs typeface="Courier New" pitchFamily="49" charset="0"/>
              </a:rPr>
              <a:t>сможете приступить </a:t>
            </a:r>
            <a:r>
              <a:rPr lang="ru-RU" sz="1600" dirty="0">
                <a:cs typeface="Courier New" pitchFamily="49" charset="0"/>
              </a:rPr>
              <a:t>к написанию программ.</a:t>
            </a:r>
          </a:p>
          <a:p>
            <a:pPr marL="0" indent="0">
              <a:buNone/>
            </a:pPr>
            <a:r>
              <a:rPr lang="ru-RU" sz="1600" dirty="0" smtClean="0">
                <a:cs typeface="Courier New" pitchFamily="49" charset="0"/>
              </a:rPr>
              <a:t>Вспомним</a:t>
            </a:r>
            <a:r>
              <a:rPr lang="ru-RU" sz="1600" dirty="0">
                <a:cs typeface="Courier New" pitchFamily="49" charset="0"/>
              </a:rPr>
              <a:t>, что в </a:t>
            </a:r>
            <a:r>
              <a:rPr lang="ru-RU" sz="1600" dirty="0" smtClean="0">
                <a:cs typeface="Courier New" pitchFamily="49" charset="0"/>
              </a:rPr>
              <a:t>ранее разбирали, </a:t>
            </a:r>
            <a:r>
              <a:rPr lang="ru-RU" sz="1600" dirty="0">
                <a:cs typeface="Courier New" pitchFamily="49" charset="0"/>
              </a:rPr>
              <a:t>что в </a:t>
            </a:r>
            <a:r>
              <a:rPr lang="ru-RU" sz="1600" dirty="0" err="1">
                <a:cs typeface="Courier New" pitchFamily="49" charset="0"/>
              </a:rPr>
              <a:t>JavaScript</a:t>
            </a:r>
            <a:r>
              <a:rPr lang="ru-RU" sz="1600" dirty="0">
                <a:cs typeface="Courier New" pitchFamily="49" charset="0"/>
              </a:rPr>
              <a:t> инструкции отделяются друг от друга </a:t>
            </a:r>
            <a:r>
              <a:rPr lang="ru-RU" sz="1600" dirty="0" smtClean="0">
                <a:cs typeface="Courier New" pitchFamily="49" charset="0"/>
              </a:rPr>
              <a:t>точками </a:t>
            </a:r>
            <a:r>
              <a:rPr lang="ru-RU" sz="1600" dirty="0">
                <a:cs typeface="Courier New" pitchFamily="49" charset="0"/>
              </a:rPr>
              <a:t>с запятой. Однако если каждая инструкция помещается на отдельной </a:t>
            </a:r>
            <a:r>
              <a:rPr lang="ru-RU" sz="1600" dirty="0" smtClean="0">
                <a:cs typeface="Courier New" pitchFamily="49" charset="0"/>
              </a:rPr>
              <a:t>строке, интерпретатор </a:t>
            </a:r>
            <a:r>
              <a:rPr lang="ru-RU" sz="1600" dirty="0" err="1">
                <a:cs typeface="Courier New" pitchFamily="49" charset="0"/>
              </a:rPr>
              <a:t>JavaScript</a:t>
            </a:r>
            <a:r>
              <a:rPr lang="ru-RU" sz="1600" dirty="0">
                <a:cs typeface="Courier New" pitchFamily="49" charset="0"/>
              </a:rPr>
              <a:t> допускает их отсутствие. Тем не </a:t>
            </a:r>
            <a:r>
              <a:rPr lang="ru-RU" sz="1600" dirty="0" smtClean="0">
                <a:cs typeface="Courier New" pitchFamily="49" charset="0"/>
              </a:rPr>
              <a:t>менее желательно выработать </a:t>
            </a:r>
            <a:r>
              <a:rPr lang="ru-RU" sz="1600" dirty="0">
                <a:cs typeface="Courier New" pitchFamily="49" charset="0"/>
              </a:rPr>
              <a:t>привычку всегда ставить точки с запятой.</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371693911"/>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Цикл </a:t>
            </a:r>
            <a:r>
              <a:rPr lang="ru-RU" sz="1600" b="1" dirty="0" err="1">
                <a:cs typeface="Courier New" pitchFamily="49" charset="0"/>
              </a:rPr>
              <a:t>do</a:t>
            </a:r>
            <a:r>
              <a:rPr lang="ru-RU" sz="1600" b="1" dirty="0">
                <a:cs typeface="Courier New" pitchFamily="49" charset="0"/>
              </a:rPr>
              <a:t>/</a:t>
            </a:r>
            <a:r>
              <a:rPr lang="ru-RU" sz="1600" b="1" dirty="0" err="1">
                <a:cs typeface="Courier New" pitchFamily="49" charset="0"/>
              </a:rPr>
              <a:t>while</a:t>
            </a:r>
            <a:endParaRPr lang="ru-RU" sz="1600" b="1" dirty="0">
              <a:cs typeface="Courier New" pitchFamily="49" charset="0"/>
            </a:endParaRPr>
          </a:p>
          <a:p>
            <a:pPr marL="0" indent="0">
              <a:buNone/>
            </a:pPr>
            <a:r>
              <a:rPr lang="ru-RU" sz="1600" dirty="0">
                <a:cs typeface="Courier New" pitchFamily="49" charset="0"/>
              </a:rPr>
              <a:t>Цикл </a:t>
            </a:r>
            <a:r>
              <a:rPr lang="ru-RU" sz="1600" dirty="0" err="1">
                <a:cs typeface="Courier New" pitchFamily="49" charset="0"/>
              </a:rPr>
              <a:t>do</a:t>
            </a:r>
            <a:r>
              <a:rPr lang="ru-RU" sz="1600" dirty="0">
                <a:cs typeface="Courier New" pitchFamily="49" charset="0"/>
              </a:rPr>
              <a:t>/</a:t>
            </a:r>
            <a:r>
              <a:rPr lang="ru-RU" sz="1600" dirty="0" err="1">
                <a:cs typeface="Courier New" pitchFamily="49" charset="0"/>
              </a:rPr>
              <a:t>while</a:t>
            </a:r>
            <a:r>
              <a:rPr lang="ru-RU" sz="1600" dirty="0">
                <a:cs typeface="Courier New" pitchFamily="49" charset="0"/>
              </a:rPr>
              <a:t> во многом похож на цикл </a:t>
            </a:r>
            <a:r>
              <a:rPr lang="ru-RU" sz="1600" dirty="0" err="1">
                <a:cs typeface="Courier New" pitchFamily="49" charset="0"/>
              </a:rPr>
              <a:t>while</a:t>
            </a:r>
            <a:r>
              <a:rPr lang="ru-RU" sz="1600" dirty="0">
                <a:cs typeface="Courier New" pitchFamily="49" charset="0"/>
              </a:rPr>
              <a:t>, за исключением того, что </a:t>
            </a:r>
            <a:r>
              <a:rPr lang="ru-RU" sz="1600" dirty="0" smtClean="0">
                <a:cs typeface="Courier New" pitchFamily="49" charset="0"/>
              </a:rPr>
              <a:t>выражение </a:t>
            </a:r>
            <a:r>
              <a:rPr lang="ru-RU" sz="1600" dirty="0">
                <a:cs typeface="Courier New" pitchFamily="49" charset="0"/>
              </a:rPr>
              <a:t>цикла проверяется в конце, а не в начале цикла. Это значит, что тело цикла</a:t>
            </a:r>
          </a:p>
          <a:p>
            <a:pPr marL="0" indent="0">
              <a:buNone/>
            </a:pPr>
            <a:r>
              <a:rPr lang="ru-RU" sz="1600" dirty="0">
                <a:cs typeface="Courier New" pitchFamily="49" charset="0"/>
              </a:rPr>
              <a:t>всегда исполняется хотя бы один раз. Синтаксис этого предложения таков:</a:t>
            </a:r>
          </a:p>
          <a:p>
            <a:pPr marL="0" indent="0">
              <a:buNone/>
            </a:pPr>
            <a:r>
              <a:rPr lang="ru-RU" sz="1600" dirty="0" err="1">
                <a:latin typeface="Courier New" pitchFamily="49" charset="0"/>
                <a:cs typeface="Courier New" pitchFamily="49" charset="0"/>
              </a:rPr>
              <a:t>do</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инструкция</a:t>
            </a:r>
          </a:p>
          <a:p>
            <a:pPr marL="0" indent="0">
              <a:buNone/>
            </a:pPr>
            <a:r>
              <a:rPr lang="ru-RU" sz="1600" dirty="0" err="1">
                <a:latin typeface="Courier New" pitchFamily="49" charset="0"/>
                <a:cs typeface="Courier New" pitchFamily="49" charset="0"/>
              </a:rPr>
              <a:t>while</a:t>
            </a:r>
            <a:r>
              <a:rPr lang="ru-RU" sz="1600" dirty="0">
                <a:latin typeface="Courier New" pitchFamily="49" charset="0"/>
                <a:cs typeface="Courier New" pitchFamily="49" charset="0"/>
              </a:rPr>
              <a:t> (выражение);</a:t>
            </a:r>
          </a:p>
          <a:p>
            <a:pPr marL="0" indent="0">
              <a:buNone/>
            </a:pPr>
            <a:r>
              <a:rPr lang="ru-RU" sz="1600" dirty="0">
                <a:cs typeface="Courier New" pitchFamily="49" charset="0"/>
              </a:rPr>
              <a:t>Цикл </a:t>
            </a:r>
            <a:r>
              <a:rPr lang="ru-RU" sz="1600" dirty="0" err="1">
                <a:cs typeface="Courier New" pitchFamily="49" charset="0"/>
              </a:rPr>
              <a:t>do</a:t>
            </a:r>
            <a:r>
              <a:rPr lang="ru-RU" sz="1600" dirty="0">
                <a:cs typeface="Courier New" pitchFamily="49" charset="0"/>
              </a:rPr>
              <a:t>/</a:t>
            </a:r>
            <a:r>
              <a:rPr lang="ru-RU" sz="1600" dirty="0" err="1">
                <a:cs typeface="Courier New" pitchFamily="49" charset="0"/>
              </a:rPr>
              <a:t>while</a:t>
            </a:r>
            <a:r>
              <a:rPr lang="ru-RU" sz="1600" dirty="0">
                <a:cs typeface="Courier New" pitchFamily="49" charset="0"/>
              </a:rPr>
              <a:t> используется реже, чем родственный ему цикл </a:t>
            </a:r>
            <a:r>
              <a:rPr lang="ru-RU" sz="1600" dirty="0" err="1">
                <a:cs typeface="Courier New" pitchFamily="49" charset="0"/>
              </a:rPr>
              <a:t>while</a:t>
            </a:r>
            <a:r>
              <a:rPr lang="ru-RU" sz="1600" dirty="0">
                <a:cs typeface="Courier New" pitchFamily="49" charset="0"/>
              </a:rPr>
              <a:t>. Дело в том,</a:t>
            </a:r>
          </a:p>
          <a:p>
            <a:pPr marL="0" indent="0">
              <a:buNone/>
            </a:pPr>
            <a:r>
              <a:rPr lang="ru-RU" sz="1600" dirty="0">
                <a:cs typeface="Courier New" pitchFamily="49" charset="0"/>
              </a:rPr>
              <a:t>что на практике ситуация, когда требуется хотя бы однократное исполнение</a:t>
            </a:r>
          </a:p>
          <a:p>
            <a:pPr marL="0" indent="0">
              <a:buNone/>
            </a:pPr>
            <a:r>
              <a:rPr lang="ru-RU" sz="1600" dirty="0">
                <a:cs typeface="Courier New" pitchFamily="49" charset="0"/>
              </a:rPr>
              <a:t>цикла, несколько необычна. Например</a:t>
            </a:r>
            <a:r>
              <a:rPr lang="ru-RU" sz="1600" dirty="0" smtClean="0">
                <a:cs typeface="Courier New" pitchFamily="49" charset="0"/>
              </a:rPr>
              <a:t>:</a:t>
            </a:r>
          </a:p>
          <a:p>
            <a:pPr marL="0" indent="0">
              <a:buNone/>
            </a:pPr>
            <a:r>
              <a:rPr lang="en-US" sz="1600" dirty="0">
                <a:latin typeface="Courier New" pitchFamily="49" charset="0"/>
                <a:cs typeface="Courier New" pitchFamily="49" charset="0"/>
              </a:rPr>
              <a:t>function </a:t>
            </a:r>
            <a:r>
              <a:rPr lang="en-US" sz="1600" dirty="0" err="1">
                <a:latin typeface="Courier New" pitchFamily="49" charset="0"/>
                <a:cs typeface="Courier New" pitchFamily="49" charset="0"/>
              </a:rPr>
              <a:t>printArray</a:t>
            </a:r>
            <a:r>
              <a:rPr lang="en-US" sz="1600" dirty="0">
                <a:latin typeface="Courier New" pitchFamily="49" charset="0"/>
                <a:cs typeface="Courier New" pitchFamily="49" charset="0"/>
              </a:rPr>
              <a:t>(a) {</a:t>
            </a:r>
          </a:p>
          <a:p>
            <a:pPr marL="0" indent="0">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a.length</a:t>
            </a:r>
            <a:r>
              <a:rPr lang="en-US" sz="1600" dirty="0">
                <a:latin typeface="Courier New" pitchFamily="49" charset="0"/>
                <a:cs typeface="Courier New" pitchFamily="49" charset="0"/>
              </a:rPr>
              <a:t> == 0)</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a:t>
            </a:r>
            <a:r>
              <a:rPr lang="ru-RU" sz="1600" dirty="0">
                <a:latin typeface="Courier New" pitchFamily="49" charset="0"/>
                <a:cs typeface="Courier New" pitchFamily="49" charset="0"/>
              </a:rPr>
              <a:t>Пустой массив");</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else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a:t>
            </a:r>
          </a:p>
          <a:p>
            <a:pPr marL="0" indent="0">
              <a:buNone/>
            </a:pPr>
            <a:r>
              <a:rPr lang="en-US" sz="1600" dirty="0">
                <a:latin typeface="Courier New" pitchFamily="49" charset="0"/>
                <a:cs typeface="Courier New" pitchFamily="49" charset="0"/>
              </a:rPr>
              <a:t>        do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(a[i] + "&lt;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 while (++i &lt; </a:t>
            </a:r>
            <a:r>
              <a:rPr lang="en-US" sz="1600" dirty="0" err="1">
                <a:latin typeface="Courier New" pitchFamily="49" charset="0"/>
                <a:cs typeface="Courier New" pitchFamily="49" charset="0"/>
              </a:rPr>
              <a:t>a.length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85680094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Между циклом </a:t>
            </a:r>
            <a:r>
              <a:rPr lang="en-US" sz="1600" dirty="0">
                <a:cs typeface="Courier New" pitchFamily="49" charset="0"/>
              </a:rPr>
              <a:t>do/while </a:t>
            </a:r>
            <a:r>
              <a:rPr lang="ru-RU" sz="1600" dirty="0">
                <a:cs typeface="Courier New" pitchFamily="49" charset="0"/>
              </a:rPr>
              <a:t>и обычным циклом </a:t>
            </a:r>
            <a:r>
              <a:rPr lang="en-US" sz="1600" dirty="0">
                <a:cs typeface="Courier New" pitchFamily="49" charset="0"/>
              </a:rPr>
              <a:t>while </a:t>
            </a:r>
            <a:r>
              <a:rPr lang="ru-RU" sz="1600" dirty="0">
                <a:cs typeface="Courier New" pitchFamily="49" charset="0"/>
              </a:rPr>
              <a:t>есть два отличия. </a:t>
            </a:r>
            <a:r>
              <a:rPr lang="ru-RU" sz="1600" dirty="0" smtClean="0">
                <a:cs typeface="Courier New" pitchFamily="49" charset="0"/>
              </a:rPr>
              <a:t>Во-первых</a:t>
            </a:r>
            <a:r>
              <a:rPr lang="ru-RU" sz="1600" dirty="0">
                <a:cs typeface="Courier New" pitchFamily="49" charset="0"/>
              </a:rPr>
              <a:t>,</a:t>
            </a:r>
          </a:p>
          <a:p>
            <a:pPr marL="0" indent="0">
              <a:buNone/>
            </a:pPr>
            <a:r>
              <a:rPr lang="ru-RU" sz="1600" dirty="0">
                <a:cs typeface="Courier New" pitchFamily="49" charset="0"/>
              </a:rPr>
              <a:t>цикл </a:t>
            </a:r>
            <a:r>
              <a:rPr lang="en-US" sz="1600" dirty="0">
                <a:cs typeface="Courier New" pitchFamily="49" charset="0"/>
              </a:rPr>
              <a:t>do </a:t>
            </a:r>
            <a:r>
              <a:rPr lang="ru-RU" sz="1600" dirty="0">
                <a:cs typeface="Courier New" pitchFamily="49" charset="0"/>
              </a:rPr>
              <a:t>требует как ключевого слова </a:t>
            </a:r>
            <a:r>
              <a:rPr lang="en-US" sz="1600" dirty="0">
                <a:cs typeface="Courier New" pitchFamily="49" charset="0"/>
              </a:rPr>
              <a:t>do (</a:t>
            </a:r>
            <a:r>
              <a:rPr lang="ru-RU" sz="1600" dirty="0">
                <a:cs typeface="Courier New" pitchFamily="49" charset="0"/>
              </a:rPr>
              <a:t>для отметки начала цикла), так и </a:t>
            </a:r>
            <a:r>
              <a:rPr lang="ru-RU" sz="1600" dirty="0" smtClean="0">
                <a:cs typeface="Courier New" pitchFamily="49" charset="0"/>
              </a:rPr>
              <a:t>ключевого </a:t>
            </a:r>
            <a:r>
              <a:rPr lang="ru-RU" sz="1600" dirty="0">
                <a:cs typeface="Courier New" pitchFamily="49" charset="0"/>
              </a:rPr>
              <a:t>слова </a:t>
            </a:r>
            <a:r>
              <a:rPr lang="en-US" sz="1600" dirty="0">
                <a:cs typeface="Courier New" pitchFamily="49" charset="0"/>
              </a:rPr>
              <a:t>while (</a:t>
            </a:r>
            <a:r>
              <a:rPr lang="ru-RU" sz="1600" dirty="0">
                <a:cs typeface="Courier New" pitchFamily="49" charset="0"/>
              </a:rPr>
              <a:t>для отметки конца цикла и указания условия). </a:t>
            </a:r>
            <a:r>
              <a:rPr lang="ru-RU" sz="1600" dirty="0" smtClean="0">
                <a:cs typeface="Courier New" pitchFamily="49" charset="0"/>
              </a:rPr>
              <a:t>Во-вторых</a:t>
            </a:r>
            <a:r>
              <a:rPr lang="ru-RU" sz="1600" dirty="0">
                <a:cs typeface="Courier New" pitchFamily="49" charset="0"/>
              </a:rPr>
              <a:t>,</a:t>
            </a:r>
          </a:p>
          <a:p>
            <a:pPr marL="0" indent="0">
              <a:buNone/>
            </a:pPr>
            <a:r>
              <a:rPr lang="ru-RU" sz="1600" dirty="0">
                <a:cs typeface="Courier New" pitchFamily="49" charset="0"/>
              </a:rPr>
              <a:t>в отличие от цикла </a:t>
            </a:r>
            <a:r>
              <a:rPr lang="en-US" sz="1600" dirty="0">
                <a:cs typeface="Courier New" pitchFamily="49" charset="0"/>
              </a:rPr>
              <a:t>while, </a:t>
            </a:r>
            <a:r>
              <a:rPr lang="ru-RU" sz="1600" dirty="0">
                <a:cs typeface="Courier New" pitchFamily="49" charset="0"/>
              </a:rPr>
              <a:t>цикл </a:t>
            </a:r>
            <a:r>
              <a:rPr lang="en-US" sz="1600" dirty="0">
                <a:cs typeface="Courier New" pitchFamily="49" charset="0"/>
              </a:rPr>
              <a:t>do </a:t>
            </a:r>
            <a:r>
              <a:rPr lang="ru-RU" sz="1600" dirty="0">
                <a:cs typeface="Courier New" pitchFamily="49" charset="0"/>
              </a:rPr>
              <a:t>завершается точкой с запятой. Причина в том,</a:t>
            </a:r>
          </a:p>
          <a:p>
            <a:pPr marL="0" indent="0">
              <a:buNone/>
            </a:pPr>
            <a:r>
              <a:rPr lang="ru-RU" sz="1600" dirty="0">
                <a:cs typeface="Courier New" pitchFamily="49" charset="0"/>
              </a:rPr>
              <a:t>что цикл </a:t>
            </a:r>
            <a:r>
              <a:rPr lang="en-US" sz="1600" dirty="0">
                <a:cs typeface="Courier New" pitchFamily="49" charset="0"/>
              </a:rPr>
              <a:t>do </a:t>
            </a:r>
            <a:r>
              <a:rPr lang="ru-RU" sz="1600" dirty="0">
                <a:cs typeface="Courier New" pitchFamily="49" charset="0"/>
              </a:rPr>
              <a:t>завершается условием цикла, а не просто фигурной скобкой, </a:t>
            </a:r>
            <a:r>
              <a:rPr lang="ru-RU" sz="1600" dirty="0" smtClean="0">
                <a:cs typeface="Courier New" pitchFamily="49" charset="0"/>
              </a:rPr>
              <a:t>отмечающей </a:t>
            </a:r>
            <a:r>
              <a:rPr lang="ru-RU" sz="1600" dirty="0">
                <a:cs typeface="Courier New" pitchFamily="49" charset="0"/>
              </a:rPr>
              <a:t>конец тела цикла.</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52320436"/>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for</a:t>
            </a:r>
            <a:endParaRPr lang="ru-RU" sz="1600" b="1" dirty="0">
              <a:cs typeface="Courier New" pitchFamily="49" charset="0"/>
            </a:endParaRPr>
          </a:p>
          <a:p>
            <a:pPr marL="0" indent="0">
              <a:buNone/>
            </a:pPr>
            <a:r>
              <a:rPr lang="ru-RU" sz="1600" dirty="0">
                <a:cs typeface="Courier New" pitchFamily="49" charset="0"/>
              </a:rPr>
              <a:t>Цикл, начинающийся с инструкции </a:t>
            </a:r>
            <a:r>
              <a:rPr lang="ru-RU" sz="1600" dirty="0" err="1">
                <a:cs typeface="Courier New" pitchFamily="49" charset="0"/>
              </a:rPr>
              <a:t>for</a:t>
            </a:r>
            <a:r>
              <a:rPr lang="ru-RU" sz="1600" dirty="0">
                <a:cs typeface="Courier New" pitchFamily="49" charset="0"/>
              </a:rPr>
              <a:t>, часто оказывается более удобным, </a:t>
            </a:r>
            <a:r>
              <a:rPr lang="ru-RU" sz="1600" dirty="0" smtClean="0">
                <a:cs typeface="Courier New" pitchFamily="49" charset="0"/>
              </a:rPr>
              <a:t>чем </a:t>
            </a:r>
            <a:r>
              <a:rPr lang="ru-RU" sz="1600" dirty="0" err="1" smtClean="0">
                <a:cs typeface="Courier New" pitchFamily="49" charset="0"/>
              </a:rPr>
              <a:t>while</a:t>
            </a:r>
            <a:r>
              <a:rPr lang="ru-RU" sz="1600" dirty="0">
                <a:cs typeface="Courier New" pitchFamily="49" charset="0"/>
              </a:rPr>
              <a:t>. Инструкция </a:t>
            </a:r>
            <a:r>
              <a:rPr lang="ru-RU" sz="1600" dirty="0" err="1">
                <a:cs typeface="Courier New" pitchFamily="49" charset="0"/>
              </a:rPr>
              <a:t>for</a:t>
            </a:r>
            <a:r>
              <a:rPr lang="ru-RU" sz="1600" dirty="0">
                <a:cs typeface="Courier New" pitchFamily="49" charset="0"/>
              </a:rPr>
              <a:t> использует шаблон, общий для большинства циклов (в </a:t>
            </a:r>
            <a:r>
              <a:rPr lang="ru-RU" sz="1600" dirty="0" smtClean="0">
                <a:cs typeface="Courier New" pitchFamily="49" charset="0"/>
              </a:rPr>
              <a:t>том числе </a:t>
            </a:r>
            <a:r>
              <a:rPr lang="ru-RU" sz="1600" dirty="0">
                <a:cs typeface="Courier New" pitchFamily="49" charset="0"/>
              </a:rPr>
              <a:t>приведенного ранее примера цикла </a:t>
            </a:r>
            <a:r>
              <a:rPr lang="ru-RU" sz="1600" dirty="0" err="1">
                <a:cs typeface="Courier New" pitchFamily="49" charset="0"/>
              </a:rPr>
              <a:t>while</a:t>
            </a:r>
            <a:r>
              <a:rPr lang="ru-RU" sz="1600" dirty="0">
                <a:cs typeface="Courier New" pitchFamily="49" charset="0"/>
              </a:rPr>
              <a:t>). Большинство циклов имеют </a:t>
            </a:r>
            <a:r>
              <a:rPr lang="ru-RU" sz="1600" dirty="0" smtClean="0">
                <a:cs typeface="Courier New" pitchFamily="49" charset="0"/>
              </a:rPr>
              <a:t>некоторую переменную-счетчик</a:t>
            </a:r>
            <a:r>
              <a:rPr lang="ru-RU" sz="1600" dirty="0">
                <a:cs typeface="Courier New" pitchFamily="49" charset="0"/>
              </a:rPr>
              <a:t>. Эта переменная инициализируется перед </a:t>
            </a:r>
            <a:r>
              <a:rPr lang="ru-RU" sz="1600" dirty="0" smtClean="0">
                <a:cs typeface="Courier New" pitchFamily="49" charset="0"/>
              </a:rPr>
              <a:t>началом </a:t>
            </a:r>
            <a:r>
              <a:rPr lang="ru-RU" sz="1600" dirty="0">
                <a:cs typeface="Courier New" pitchFamily="49" charset="0"/>
              </a:rPr>
              <a:t>цикла и проверяется в выражении, вычисляемом перед каждой </a:t>
            </a:r>
            <a:r>
              <a:rPr lang="ru-RU" sz="1600" dirty="0" smtClean="0">
                <a:cs typeface="Courier New" pitchFamily="49" charset="0"/>
              </a:rPr>
              <a:t>итерацией цикла</a:t>
            </a:r>
            <a:r>
              <a:rPr lang="ru-RU" sz="1600" dirty="0">
                <a:cs typeface="Courier New" pitchFamily="49" charset="0"/>
              </a:rPr>
              <a:t>. И наконец, </a:t>
            </a:r>
            <a:r>
              <a:rPr lang="ru-RU" sz="1600" dirty="0" smtClean="0">
                <a:cs typeface="Courier New" pitchFamily="49" charset="0"/>
              </a:rPr>
              <a:t>переменная-счетчик </a:t>
            </a:r>
            <a:r>
              <a:rPr lang="ru-RU" sz="1600" dirty="0">
                <a:cs typeface="Courier New" pitchFamily="49" charset="0"/>
              </a:rPr>
              <a:t>инкрементируется или изменяется </a:t>
            </a:r>
            <a:r>
              <a:rPr lang="ru-RU" sz="1600" dirty="0" smtClean="0">
                <a:cs typeface="Courier New" pitchFamily="49" charset="0"/>
              </a:rPr>
              <a:t>каким-либо </a:t>
            </a:r>
            <a:r>
              <a:rPr lang="ru-RU" sz="1600" dirty="0">
                <a:cs typeface="Courier New" pitchFamily="49" charset="0"/>
              </a:rPr>
              <a:t>другим образом в конце тела цикла, непосредственно перед </a:t>
            </a:r>
            <a:r>
              <a:rPr lang="ru-RU" sz="1600" dirty="0" smtClean="0">
                <a:cs typeface="Courier New" pitchFamily="49" charset="0"/>
              </a:rPr>
              <a:t>повторным вычислением </a:t>
            </a:r>
            <a:r>
              <a:rPr lang="ru-RU" sz="1600" dirty="0">
                <a:cs typeface="Courier New" pitchFamily="49" charset="0"/>
              </a:rPr>
              <a:t>выражения.</a:t>
            </a:r>
          </a:p>
          <a:p>
            <a:pPr marL="0" indent="0">
              <a:buNone/>
            </a:pPr>
            <a:r>
              <a:rPr lang="ru-RU" sz="1600" dirty="0">
                <a:cs typeface="Courier New" pitchFamily="49" charset="0"/>
              </a:rPr>
              <a:t>Инициализация, проверка и обновление – это три ключевых операции, </a:t>
            </a:r>
            <a:r>
              <a:rPr lang="ru-RU" sz="1600" dirty="0" smtClean="0">
                <a:cs typeface="Courier New" pitchFamily="49" charset="0"/>
              </a:rPr>
              <a:t>выполняемых </a:t>
            </a:r>
            <a:r>
              <a:rPr lang="ru-RU" sz="1600" dirty="0">
                <a:cs typeface="Courier New" pitchFamily="49" charset="0"/>
              </a:rPr>
              <a:t>с переменной цикла; инструкция </a:t>
            </a:r>
            <a:r>
              <a:rPr lang="ru-RU" sz="1600" dirty="0" err="1">
                <a:cs typeface="Courier New" pitchFamily="49" charset="0"/>
              </a:rPr>
              <a:t>for</a:t>
            </a:r>
            <a:r>
              <a:rPr lang="ru-RU" sz="1600" dirty="0">
                <a:cs typeface="Courier New" pitchFamily="49" charset="0"/>
              </a:rPr>
              <a:t> делает эти три шага </a:t>
            </a:r>
            <a:r>
              <a:rPr lang="ru-RU" sz="1600" dirty="0" smtClean="0">
                <a:cs typeface="Courier New" pitchFamily="49" charset="0"/>
              </a:rPr>
              <a:t>явной частью синтаксиса </a:t>
            </a:r>
            <a:r>
              <a:rPr lang="ru-RU" sz="1600" dirty="0">
                <a:cs typeface="Courier New" pitchFamily="49" charset="0"/>
              </a:rPr>
              <a:t>цикла. Это особенно облегчает понимание </a:t>
            </a:r>
            <a:r>
              <a:rPr lang="ru-RU" sz="1600" dirty="0" smtClean="0">
                <a:cs typeface="Courier New" pitchFamily="49" charset="0"/>
              </a:rPr>
              <a:t>действий, выполняемых циклом </a:t>
            </a:r>
            <a:r>
              <a:rPr lang="ru-RU" sz="1600" dirty="0" err="1">
                <a:cs typeface="Courier New" pitchFamily="49" charset="0"/>
              </a:rPr>
              <a:t>for</a:t>
            </a:r>
            <a:r>
              <a:rPr lang="ru-RU" sz="1600" dirty="0">
                <a:cs typeface="Courier New" pitchFamily="49" charset="0"/>
              </a:rPr>
              <a:t>, и предотвращает такие ошибки, как пропуск инициализации </a:t>
            </a:r>
            <a:r>
              <a:rPr lang="ru-RU" sz="1600" dirty="0" smtClean="0">
                <a:cs typeface="Courier New" pitchFamily="49" charset="0"/>
              </a:rPr>
              <a:t>или инкрементирования </a:t>
            </a:r>
            <a:r>
              <a:rPr lang="ru-RU" sz="1600" dirty="0">
                <a:cs typeface="Courier New" pitchFamily="49" charset="0"/>
              </a:rPr>
              <a:t>переменной цикла. </a:t>
            </a:r>
            <a:endParaRPr lang="ru-RU" sz="1600" dirty="0" smtClean="0">
              <a:cs typeface="Courier New" pitchFamily="49" charset="0"/>
            </a:endParaRPr>
          </a:p>
          <a:p>
            <a:pPr marL="0" indent="0">
              <a:buNone/>
            </a:pPr>
            <a:r>
              <a:rPr lang="ru-RU" sz="1600" dirty="0" smtClean="0">
                <a:cs typeface="Courier New" pitchFamily="49" charset="0"/>
              </a:rPr>
              <a:t>Синтаксис </a:t>
            </a:r>
            <a:r>
              <a:rPr lang="ru-RU" sz="1600" dirty="0">
                <a:cs typeface="Courier New" pitchFamily="49" charset="0"/>
              </a:rPr>
              <a:t>цикла </a:t>
            </a:r>
            <a:r>
              <a:rPr lang="ru-RU" sz="1600" dirty="0" err="1" smtClean="0">
                <a:cs typeface="Courier New" pitchFamily="49" charset="0"/>
              </a:rPr>
              <a:t>for</a:t>
            </a:r>
            <a:r>
              <a:rPr lang="ru-RU" sz="1600" dirty="0" smtClean="0">
                <a:cs typeface="Courier New" pitchFamily="49" charset="0"/>
              </a:rPr>
              <a:t>: </a:t>
            </a:r>
          </a:p>
          <a:p>
            <a:pPr marL="0" indent="0">
              <a:buNone/>
            </a:pPr>
            <a:r>
              <a:rPr lang="ru-RU" sz="1600" dirty="0" err="1" smtClean="0">
                <a:latin typeface="Courier New" pitchFamily="49" charset="0"/>
                <a:cs typeface="Courier New" pitchFamily="49" charset="0"/>
              </a:rPr>
              <a:t>for</a:t>
            </a:r>
            <a:r>
              <a:rPr lang="ru-RU" sz="1600" dirty="0" smtClean="0">
                <a:latin typeface="Courier New" pitchFamily="49" charset="0"/>
                <a:cs typeface="Courier New" pitchFamily="49" charset="0"/>
              </a:rPr>
              <a:t>(инициализация</a:t>
            </a:r>
            <a:r>
              <a:rPr lang="ru-RU" sz="1600" dirty="0">
                <a:latin typeface="Courier New" pitchFamily="49" charset="0"/>
                <a:cs typeface="Courier New" pitchFamily="49" charset="0"/>
              </a:rPr>
              <a:t>; проверка; инкремент)</a:t>
            </a:r>
          </a:p>
          <a:p>
            <a:pPr marL="0" indent="0">
              <a:buNone/>
            </a:pPr>
            <a:r>
              <a:rPr lang="ru-RU" sz="1600" dirty="0">
                <a:latin typeface="Courier New" pitchFamily="49" charset="0"/>
                <a:cs typeface="Courier New" pitchFamily="49" charset="0"/>
              </a:rPr>
              <a:t>    </a:t>
            </a:r>
            <a:r>
              <a:rPr lang="ru-RU" sz="1600" dirty="0" smtClean="0">
                <a:latin typeface="Courier New" pitchFamily="49" charset="0"/>
                <a:cs typeface="Courier New" pitchFamily="49" charset="0"/>
              </a:rPr>
              <a:t>инструкция</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
        <p:nvSpPr>
          <p:cNvPr id="2" name="TextBox 1"/>
          <p:cNvSpPr txBox="1"/>
          <p:nvPr/>
        </p:nvSpPr>
        <p:spPr>
          <a:xfrm>
            <a:off x="827584" y="5229200"/>
            <a:ext cx="4752528" cy="1323439"/>
          </a:xfrm>
          <a:prstGeom prst="rect">
            <a:avLst/>
          </a:prstGeom>
          <a:noFill/>
        </p:spPr>
        <p:txBody>
          <a:bodyPr wrap="square" rtlCol="0">
            <a:spAutoFit/>
          </a:bodyPr>
          <a:lstStyle/>
          <a:p>
            <a:r>
              <a:rPr lang="ru-RU" sz="1600" dirty="0">
                <a:latin typeface="+mj-lt"/>
                <a:cs typeface="Courier New" pitchFamily="49" charset="0"/>
              </a:rPr>
              <a:t>Проще всего объяснить работу цикла </a:t>
            </a:r>
            <a:r>
              <a:rPr lang="ru-RU" sz="1600" dirty="0" err="1">
                <a:latin typeface="+mj-lt"/>
                <a:cs typeface="Courier New" pitchFamily="49" charset="0"/>
              </a:rPr>
              <a:t>for</a:t>
            </a:r>
            <a:r>
              <a:rPr lang="ru-RU" sz="1600" dirty="0">
                <a:latin typeface="+mj-lt"/>
                <a:cs typeface="Courier New" pitchFamily="49" charset="0"/>
              </a:rPr>
              <a:t>, показав эквивалентный ему </a:t>
            </a:r>
            <a:r>
              <a:rPr lang="ru-RU" sz="1600" dirty="0" smtClean="0">
                <a:latin typeface="+mj-lt"/>
                <a:cs typeface="Courier New" pitchFamily="49" charset="0"/>
              </a:rPr>
              <a:t>цикл </a:t>
            </a:r>
            <a:r>
              <a:rPr lang="ru-RU" sz="1600" dirty="0" err="1" smtClean="0">
                <a:latin typeface="+mj-lt"/>
                <a:cs typeface="Courier New" pitchFamily="49" charset="0"/>
              </a:rPr>
              <a:t>while</a:t>
            </a:r>
            <a:r>
              <a:rPr lang="ru-RU" sz="1600" dirty="0" smtClean="0">
                <a:latin typeface="+mj-lt"/>
                <a:cs typeface="Courier New" pitchFamily="49" charset="0"/>
              </a:rPr>
              <a:t>:</a:t>
            </a:r>
          </a:p>
          <a:p>
            <a:r>
              <a:rPr lang="ru-RU" sz="1600" dirty="0" smtClean="0">
                <a:latin typeface="+mj-lt"/>
                <a:cs typeface="Courier New" pitchFamily="49" charset="0"/>
              </a:rPr>
              <a:t>(как </a:t>
            </a:r>
            <a:r>
              <a:rPr lang="ru-RU" sz="1600" dirty="0">
                <a:latin typeface="+mj-lt"/>
                <a:cs typeface="Courier New" pitchFamily="49" charset="0"/>
              </a:rPr>
              <a:t>мы увидим при рассмотрении инструкции </a:t>
            </a:r>
            <a:r>
              <a:rPr lang="ru-RU" sz="1600" dirty="0" err="1">
                <a:latin typeface="+mj-lt"/>
                <a:cs typeface="Courier New" pitchFamily="49" charset="0"/>
              </a:rPr>
              <a:t>continue</a:t>
            </a:r>
            <a:r>
              <a:rPr lang="ru-RU" sz="1600" dirty="0">
                <a:latin typeface="+mj-lt"/>
                <a:cs typeface="Courier New" pitchFamily="49" charset="0"/>
              </a:rPr>
              <a:t>, этот цикл </a:t>
            </a:r>
            <a:r>
              <a:rPr lang="ru-RU" sz="1600" dirty="0" err="1">
                <a:latin typeface="+mj-lt"/>
                <a:cs typeface="Courier New" pitchFamily="49" charset="0"/>
              </a:rPr>
              <a:t>while</a:t>
            </a:r>
            <a:r>
              <a:rPr lang="ru-RU" sz="1600" dirty="0">
                <a:latin typeface="+mj-lt"/>
                <a:cs typeface="Courier New" pitchFamily="49" charset="0"/>
              </a:rPr>
              <a:t> не </a:t>
            </a:r>
            <a:r>
              <a:rPr lang="ru-RU" sz="1600" dirty="0" smtClean="0">
                <a:latin typeface="+mj-lt"/>
                <a:cs typeface="Courier New" pitchFamily="49" charset="0"/>
              </a:rPr>
              <a:t>является </a:t>
            </a:r>
            <a:r>
              <a:rPr lang="ru-RU" sz="1600" dirty="0">
                <a:latin typeface="+mj-lt"/>
                <a:cs typeface="Courier New" pitchFamily="49" charset="0"/>
              </a:rPr>
              <a:t>точным эквивалентом цикла </a:t>
            </a:r>
            <a:r>
              <a:rPr lang="ru-RU" sz="1600" dirty="0" err="1">
                <a:latin typeface="+mj-lt"/>
                <a:cs typeface="Courier New" pitchFamily="49" charset="0"/>
              </a:rPr>
              <a:t>for</a:t>
            </a:r>
            <a:r>
              <a:rPr lang="ru-RU" sz="1600" dirty="0" smtClean="0">
                <a:latin typeface="+mj-lt"/>
                <a:cs typeface="Courier New" pitchFamily="49" charset="0"/>
              </a:rPr>
              <a:t>.)</a:t>
            </a:r>
            <a:endParaRPr lang="ru-RU" sz="1600" dirty="0">
              <a:latin typeface="+mj-lt"/>
              <a:cs typeface="Courier New" pitchFamily="49" charset="0"/>
            </a:endParaRPr>
          </a:p>
        </p:txBody>
      </p:sp>
      <p:sp>
        <p:nvSpPr>
          <p:cNvPr id="7" name="TextBox 6"/>
          <p:cNvSpPr txBox="1"/>
          <p:nvPr/>
        </p:nvSpPr>
        <p:spPr>
          <a:xfrm>
            <a:off x="5625234" y="5230535"/>
            <a:ext cx="2592288" cy="1323439"/>
          </a:xfrm>
          <a:prstGeom prst="rect">
            <a:avLst/>
          </a:prstGeom>
          <a:noFill/>
        </p:spPr>
        <p:txBody>
          <a:bodyPr wrap="square" rtlCol="0">
            <a:spAutoFit/>
          </a:bodyPr>
          <a:lstStyle/>
          <a:p>
            <a:r>
              <a:rPr lang="ru-RU" sz="1600" dirty="0">
                <a:latin typeface="Courier New" pitchFamily="49" charset="0"/>
                <a:cs typeface="Courier New" pitchFamily="49" charset="0"/>
              </a:rPr>
              <a:t>инициализация;</a:t>
            </a:r>
          </a:p>
          <a:p>
            <a:r>
              <a:rPr lang="ru-RU" sz="1600" dirty="0" err="1">
                <a:latin typeface="Courier New" pitchFamily="49" charset="0"/>
                <a:cs typeface="Courier New" pitchFamily="49" charset="0"/>
              </a:rPr>
              <a:t>while</a:t>
            </a:r>
            <a:r>
              <a:rPr lang="ru-RU" sz="1600" dirty="0">
                <a:latin typeface="Courier New" pitchFamily="49" charset="0"/>
                <a:cs typeface="Courier New" pitchFamily="49" charset="0"/>
              </a:rPr>
              <a:t>(проверка) {</a:t>
            </a:r>
          </a:p>
          <a:p>
            <a:r>
              <a:rPr lang="ru-RU" sz="1600" dirty="0">
                <a:latin typeface="Courier New" pitchFamily="49" charset="0"/>
                <a:cs typeface="Courier New" pitchFamily="49" charset="0"/>
              </a:rPr>
              <a:t>    инструкция</a:t>
            </a:r>
          </a:p>
          <a:p>
            <a:r>
              <a:rPr lang="ru-RU" sz="1600" dirty="0">
                <a:latin typeface="Courier New" pitchFamily="49" charset="0"/>
                <a:cs typeface="Courier New" pitchFamily="49" charset="0"/>
              </a:rPr>
              <a:t>    инкремент;</a:t>
            </a:r>
          </a:p>
          <a:p>
            <a:r>
              <a:rPr lang="ru-RU" sz="1600"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2467038145"/>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Другими словами, выражение инициализация  вычисляется один раз перед </a:t>
            </a:r>
            <a:r>
              <a:rPr lang="ru-RU" sz="1600" dirty="0" smtClean="0">
                <a:cs typeface="Courier New" pitchFamily="49" charset="0"/>
              </a:rPr>
              <a:t>началом </a:t>
            </a:r>
            <a:r>
              <a:rPr lang="ru-RU" sz="1600" dirty="0">
                <a:cs typeface="Courier New" pitchFamily="49" charset="0"/>
              </a:rPr>
              <a:t>цикла. Это выражение, как правило, является выражением с побочными </a:t>
            </a:r>
            <a:r>
              <a:rPr lang="ru-RU" sz="1600" dirty="0" smtClean="0">
                <a:cs typeface="Courier New" pitchFamily="49" charset="0"/>
              </a:rPr>
              <a:t>эффектами </a:t>
            </a:r>
            <a:r>
              <a:rPr lang="ru-RU" sz="1600" dirty="0">
                <a:cs typeface="Courier New" pitchFamily="49" charset="0"/>
              </a:rPr>
              <a:t>(обычно присваиванием), т. к. от него должна быть </a:t>
            </a:r>
            <a:r>
              <a:rPr lang="ru-RU" sz="1600" dirty="0" smtClean="0">
                <a:cs typeface="Courier New" pitchFamily="49" charset="0"/>
              </a:rPr>
              <a:t>какая-то </a:t>
            </a:r>
            <a:r>
              <a:rPr lang="ru-RU" sz="1600" dirty="0">
                <a:cs typeface="Courier New" pitchFamily="49" charset="0"/>
              </a:rPr>
              <a:t>польза</a:t>
            </a:r>
            <a:r>
              <a:rPr lang="ru-RU" sz="1600" dirty="0" smtClean="0">
                <a:cs typeface="Courier New" pitchFamily="49" charset="0"/>
              </a:rPr>
              <a:t>.</a:t>
            </a:r>
          </a:p>
          <a:p>
            <a:pPr marL="0" indent="0">
              <a:buNone/>
            </a:pPr>
            <a:r>
              <a:rPr lang="ru-RU" sz="1600" dirty="0" err="1">
                <a:cs typeface="Courier New" pitchFamily="49" charset="0"/>
              </a:rPr>
              <a:t>JavaScript</a:t>
            </a:r>
            <a:r>
              <a:rPr lang="ru-RU" sz="1600" dirty="0">
                <a:cs typeface="Courier New" pitchFamily="49" charset="0"/>
              </a:rPr>
              <a:t> также допускает, чтобы выражение инициализация было </a:t>
            </a:r>
            <a:r>
              <a:rPr lang="ru-RU" sz="1600" dirty="0" smtClean="0">
                <a:cs typeface="Courier New" pitchFamily="49" charset="0"/>
              </a:rPr>
              <a:t>инструкцией объявления </a:t>
            </a:r>
            <a:r>
              <a:rPr lang="ru-RU" sz="1600" dirty="0">
                <a:cs typeface="Courier New" pitchFamily="49" charset="0"/>
              </a:rPr>
              <a:t>переменной </a:t>
            </a:r>
            <a:r>
              <a:rPr lang="ru-RU" sz="1600" dirty="0" err="1">
                <a:cs typeface="Courier New" pitchFamily="49" charset="0"/>
              </a:rPr>
              <a:t>var</a:t>
            </a:r>
            <a:r>
              <a:rPr lang="ru-RU" sz="1600" dirty="0">
                <a:cs typeface="Courier New" pitchFamily="49" charset="0"/>
              </a:rPr>
              <a:t>, поэтому можно одновременно объявить и </a:t>
            </a:r>
            <a:r>
              <a:rPr lang="ru-RU" sz="1600" dirty="0" smtClean="0">
                <a:cs typeface="Courier New" pitchFamily="49" charset="0"/>
              </a:rPr>
              <a:t>проинициализировать </a:t>
            </a:r>
            <a:r>
              <a:rPr lang="ru-RU" sz="1600" dirty="0">
                <a:cs typeface="Courier New" pitchFamily="49" charset="0"/>
              </a:rPr>
              <a:t>счетчик цикла. Выражение проверка вычисляется перед </a:t>
            </a:r>
            <a:r>
              <a:rPr lang="ru-RU" sz="1600" dirty="0" smtClean="0">
                <a:cs typeface="Courier New" pitchFamily="49" charset="0"/>
              </a:rPr>
              <a:t>каждой итерацией </a:t>
            </a:r>
            <a:r>
              <a:rPr lang="ru-RU" sz="1600" dirty="0">
                <a:cs typeface="Courier New" pitchFamily="49" charset="0"/>
              </a:rPr>
              <a:t>и определяет, будет ли выполняться тело цикла. Если результат </a:t>
            </a:r>
            <a:r>
              <a:rPr lang="ru-RU" sz="1600" dirty="0" smtClean="0">
                <a:cs typeface="Courier New" pitchFamily="49" charset="0"/>
              </a:rPr>
              <a:t>проверки </a:t>
            </a:r>
            <a:r>
              <a:rPr lang="ru-RU" sz="1600" dirty="0">
                <a:cs typeface="Courier New" pitchFamily="49" charset="0"/>
              </a:rPr>
              <a:t>равен </a:t>
            </a:r>
            <a:r>
              <a:rPr lang="ru-RU" sz="1600" dirty="0" err="1">
                <a:cs typeface="Courier New" pitchFamily="49" charset="0"/>
              </a:rPr>
              <a:t>true</a:t>
            </a:r>
            <a:r>
              <a:rPr lang="ru-RU" sz="1600" dirty="0">
                <a:cs typeface="Courier New" pitchFamily="49" charset="0"/>
              </a:rPr>
              <a:t>, выполняется инструкция, являющаяся телом цикла. В </a:t>
            </a:r>
            <a:r>
              <a:rPr lang="ru-RU" sz="1600" dirty="0" smtClean="0">
                <a:cs typeface="Courier New" pitchFamily="49" charset="0"/>
              </a:rPr>
              <a:t>конце цикла </a:t>
            </a:r>
            <a:r>
              <a:rPr lang="ru-RU" sz="1600" dirty="0">
                <a:cs typeface="Courier New" pitchFamily="49" charset="0"/>
              </a:rPr>
              <a:t>вычисляется выражение инкремент. И это выражение, чтобы </a:t>
            </a:r>
            <a:r>
              <a:rPr lang="ru-RU" sz="1600" dirty="0" smtClean="0">
                <a:cs typeface="Courier New" pitchFamily="49" charset="0"/>
              </a:rPr>
              <a:t>приносить пользу</a:t>
            </a:r>
            <a:r>
              <a:rPr lang="ru-RU" sz="1600" dirty="0">
                <a:cs typeface="Courier New" pitchFamily="49" charset="0"/>
              </a:rPr>
              <a:t>, должно быть выражением с побочными эффектами. Обычно это либо </a:t>
            </a:r>
            <a:r>
              <a:rPr lang="ru-RU" sz="1600" dirty="0" smtClean="0">
                <a:cs typeface="Courier New" pitchFamily="49" charset="0"/>
              </a:rPr>
              <a:t>выражение </a:t>
            </a:r>
            <a:r>
              <a:rPr lang="ru-RU" sz="1600" dirty="0">
                <a:cs typeface="Courier New" pitchFamily="49" charset="0"/>
              </a:rPr>
              <a:t>присваивания, либо выражение, использующее оператор ++ или </a:t>
            </a:r>
            <a:r>
              <a:rPr lang="ru-RU" sz="1600" dirty="0" smtClean="0">
                <a:cs typeface="Courier New" pitchFamily="49" charset="0"/>
              </a:rPr>
              <a:t>--.</a:t>
            </a:r>
            <a:endParaRPr lang="ru-RU" sz="1600" dirty="0">
              <a:cs typeface="Courier New" pitchFamily="49" charset="0"/>
            </a:endParaRPr>
          </a:p>
          <a:p>
            <a:pPr marL="0" indent="0">
              <a:buNone/>
            </a:pPr>
            <a:r>
              <a:rPr lang="ru-RU" sz="1600" dirty="0">
                <a:cs typeface="Courier New" pitchFamily="49" charset="0"/>
              </a:rPr>
              <a:t>Пример цикла </a:t>
            </a:r>
            <a:r>
              <a:rPr lang="ru-RU" sz="1600" dirty="0" err="1">
                <a:cs typeface="Courier New" pitchFamily="49" charset="0"/>
              </a:rPr>
              <a:t>while</a:t>
            </a:r>
            <a:r>
              <a:rPr lang="ru-RU" sz="1600" dirty="0">
                <a:cs typeface="Courier New" pitchFamily="49" charset="0"/>
              </a:rPr>
              <a:t> из предыдущего раздела, выводящий числа от 0 до 9, </a:t>
            </a:r>
            <a:r>
              <a:rPr lang="ru-RU" sz="1600" dirty="0" smtClean="0">
                <a:cs typeface="Courier New" pitchFamily="49" charset="0"/>
              </a:rPr>
              <a:t>может быть </a:t>
            </a:r>
            <a:r>
              <a:rPr lang="ru-RU" sz="1600" dirty="0">
                <a:cs typeface="Courier New" pitchFamily="49" charset="0"/>
              </a:rPr>
              <a:t>переписан в виде следующего цикла </a:t>
            </a:r>
            <a:r>
              <a:rPr lang="ru-RU" sz="1600" dirty="0" err="1">
                <a:cs typeface="Courier New" pitchFamily="49" charset="0"/>
              </a:rPr>
              <a:t>for</a:t>
            </a:r>
            <a:r>
              <a:rPr lang="ru-RU" sz="1600" dirty="0">
                <a:cs typeface="Courier New" pitchFamily="49" charset="0"/>
              </a:rPr>
              <a:t>:</a:t>
            </a: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 0;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&lt; 10; </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document.write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count</a:t>
            </a:r>
            <a:r>
              <a:rPr lang="ru-RU" sz="1600" dirty="0">
                <a:latin typeface="Courier New" pitchFamily="49" charset="0"/>
                <a:cs typeface="Courier New" pitchFamily="49" charset="0"/>
              </a:rPr>
              <a:t> + "&lt;</a:t>
            </a:r>
            <a:r>
              <a:rPr lang="ru-RU" sz="1600" dirty="0" err="1">
                <a:latin typeface="Courier New" pitchFamily="49" charset="0"/>
                <a:cs typeface="Courier New" pitchFamily="49" charset="0"/>
              </a:rPr>
              <a:t>br</a:t>
            </a:r>
            <a:r>
              <a:rPr lang="ru-RU" sz="1600" dirty="0">
                <a:latin typeface="Courier New" pitchFamily="49" charset="0"/>
                <a:cs typeface="Courier New" pitchFamily="49" charset="0"/>
              </a:rPr>
              <a:t>&gt;");</a:t>
            </a:r>
          </a:p>
          <a:p>
            <a:pPr marL="0" indent="0">
              <a:buNone/>
            </a:pPr>
            <a:r>
              <a:rPr lang="ru-RU" sz="1600" dirty="0" smtClean="0">
                <a:cs typeface="Courier New" pitchFamily="49" charset="0"/>
              </a:rPr>
              <a:t>Обратите </a:t>
            </a:r>
            <a:r>
              <a:rPr lang="ru-RU" sz="1600" dirty="0">
                <a:cs typeface="Courier New" pitchFamily="49" charset="0"/>
              </a:rPr>
              <a:t>внимание, что этот синтаксис помещает всю важную информацию о </a:t>
            </a:r>
            <a:r>
              <a:rPr lang="ru-RU" sz="1600" dirty="0" smtClean="0">
                <a:cs typeface="Courier New" pitchFamily="49" charset="0"/>
              </a:rPr>
              <a:t>переменной </a:t>
            </a:r>
            <a:r>
              <a:rPr lang="ru-RU" sz="1600" dirty="0">
                <a:cs typeface="Courier New" pitchFamily="49" charset="0"/>
              </a:rPr>
              <a:t>цикла в одну строку, делая работу цикла более понятной. Кроме </a:t>
            </a:r>
            <a:r>
              <a:rPr lang="ru-RU" sz="1600" dirty="0" smtClean="0">
                <a:cs typeface="Courier New" pitchFamily="49" charset="0"/>
              </a:rPr>
              <a:t>того, помещение </a:t>
            </a:r>
            <a:r>
              <a:rPr lang="ru-RU" sz="1600" dirty="0">
                <a:cs typeface="Courier New" pitchFamily="49" charset="0"/>
              </a:rPr>
              <a:t>выражения инкремент в инструкцию </a:t>
            </a:r>
            <a:r>
              <a:rPr lang="ru-RU" sz="1600" dirty="0" err="1">
                <a:cs typeface="Courier New" pitchFamily="49" charset="0"/>
              </a:rPr>
              <a:t>for</a:t>
            </a:r>
            <a:r>
              <a:rPr lang="ru-RU" sz="1600" dirty="0">
                <a:cs typeface="Courier New" pitchFamily="49" charset="0"/>
              </a:rPr>
              <a:t> само по себе упрощает </a:t>
            </a:r>
            <a:r>
              <a:rPr lang="ru-RU" sz="1600" dirty="0" smtClean="0">
                <a:cs typeface="Courier New" pitchFamily="49" charset="0"/>
              </a:rPr>
              <a:t>тело цикла </a:t>
            </a:r>
            <a:r>
              <a:rPr lang="ru-RU" sz="1600" dirty="0">
                <a:cs typeface="Courier New" pitchFamily="49" charset="0"/>
              </a:rPr>
              <a:t>до одной инструкции; нам даже не потребовалось ставить фигурные </a:t>
            </a:r>
            <a:r>
              <a:rPr lang="ru-RU" sz="1600" dirty="0" smtClean="0">
                <a:cs typeface="Courier New" pitchFamily="49" charset="0"/>
              </a:rPr>
              <a:t>скобки </a:t>
            </a:r>
            <a:r>
              <a:rPr lang="ru-RU" sz="1600" dirty="0">
                <a:cs typeface="Courier New" pitchFamily="49" charset="0"/>
              </a:rPr>
              <a:t>для формирования блока инструкций.</a:t>
            </a:r>
          </a:p>
          <a:p>
            <a:pPr marL="0" indent="0">
              <a:buNone/>
            </a:pPr>
            <a:r>
              <a:rPr lang="ru-RU" sz="1600" dirty="0">
                <a:cs typeface="Courier New" pitchFamily="49" charset="0"/>
              </a:rPr>
              <a:t>Конечно, циклы могут быть значительно более сложными, чем в этих </a:t>
            </a:r>
            <a:r>
              <a:rPr lang="ru-RU" sz="1600" dirty="0" smtClean="0">
                <a:cs typeface="Courier New" pitchFamily="49" charset="0"/>
              </a:rPr>
              <a:t>простых примерах</a:t>
            </a:r>
            <a:r>
              <a:rPr lang="ru-RU" sz="1600" dirty="0">
                <a:cs typeface="Courier New" pitchFamily="49" charset="0"/>
              </a:rPr>
              <a:t>, и иногда на каждой итерации цикла изменяется несколько </a:t>
            </a:r>
            <a:r>
              <a:rPr lang="ru-RU" sz="1600" dirty="0" smtClean="0">
                <a:cs typeface="Courier New" pitchFamily="49" charset="0"/>
              </a:rPr>
              <a:t>переменных</a:t>
            </a:r>
            <a:r>
              <a:rPr lang="ru-RU" sz="1600" dirty="0">
                <a:cs typeface="Courier New" pitchFamily="49" charset="0"/>
              </a:rPr>
              <a:t>.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66335235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Эта ситуация – единственный случай в </a:t>
            </a:r>
            <a:r>
              <a:rPr lang="ru-RU" sz="1600" dirty="0" err="1">
                <a:cs typeface="Courier New" pitchFamily="49" charset="0"/>
              </a:rPr>
              <a:t>JavaScript</a:t>
            </a:r>
            <a:r>
              <a:rPr lang="ru-RU" sz="1600" dirty="0">
                <a:cs typeface="Courier New" pitchFamily="49" charset="0"/>
              </a:rPr>
              <a:t>, когда часто </a:t>
            </a:r>
            <a:r>
              <a:rPr lang="ru-RU" sz="1600" dirty="0" smtClean="0">
                <a:cs typeface="Courier New" pitchFamily="49" charset="0"/>
              </a:rPr>
              <a:t>применяется </a:t>
            </a:r>
            <a:r>
              <a:rPr lang="ru-RU" sz="1600" dirty="0">
                <a:cs typeface="Courier New" pitchFamily="49" charset="0"/>
              </a:rPr>
              <a:t>оператор «запятая» – он позволяет объединить несколько выражений </a:t>
            </a:r>
            <a:r>
              <a:rPr lang="ru-RU" sz="1600" dirty="0" smtClean="0">
                <a:cs typeface="Courier New" pitchFamily="49" charset="0"/>
              </a:rPr>
              <a:t>инициализации </a:t>
            </a:r>
            <a:r>
              <a:rPr lang="ru-RU" sz="1600" dirty="0">
                <a:cs typeface="Courier New" pitchFamily="49" charset="0"/>
              </a:rPr>
              <a:t>и инкрементирования в одно выражение, подходящее для </a:t>
            </a:r>
            <a:r>
              <a:rPr lang="ru-RU" sz="1600" dirty="0" smtClean="0">
                <a:cs typeface="Courier New" pitchFamily="49" charset="0"/>
              </a:rPr>
              <a:t>использования </a:t>
            </a:r>
            <a:r>
              <a:rPr lang="ru-RU" sz="1600" dirty="0">
                <a:cs typeface="Courier New" pitchFamily="49" charset="0"/>
              </a:rPr>
              <a:t>в цикле </a:t>
            </a:r>
            <a:r>
              <a:rPr lang="ru-RU" sz="1600" dirty="0" err="1">
                <a:cs typeface="Courier New" pitchFamily="49" charset="0"/>
              </a:rPr>
              <a:t>for</a:t>
            </a:r>
            <a:r>
              <a:rPr lang="ru-RU" sz="1600" dirty="0">
                <a:cs typeface="Courier New" pitchFamily="49" charset="0"/>
              </a:rPr>
              <a:t>. Например:</a:t>
            </a: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(i = 0, j = 10; i &lt; 10; i++, </a:t>
            </a:r>
            <a:r>
              <a:rPr lang="ru-RU" sz="1600" dirty="0" err="1">
                <a:latin typeface="Courier New" pitchFamily="49" charset="0"/>
                <a:cs typeface="Courier New" pitchFamily="49" charset="0"/>
              </a:rPr>
              <a:t>jjj</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sum</a:t>
            </a:r>
            <a:r>
              <a:rPr lang="ru-RU" sz="1600" dirty="0">
                <a:latin typeface="Courier New" pitchFamily="49" charset="0"/>
                <a:cs typeface="Courier New" pitchFamily="49" charset="0"/>
              </a:rPr>
              <a:t> += i * j;</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94583161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for</a:t>
            </a:r>
            <a:r>
              <a:rPr lang="ru-RU" sz="1600" b="1" dirty="0">
                <a:cs typeface="Courier New" pitchFamily="49" charset="0"/>
              </a:rPr>
              <a:t>/</a:t>
            </a:r>
            <a:r>
              <a:rPr lang="ru-RU" sz="1600" b="1" dirty="0" err="1">
                <a:cs typeface="Courier New" pitchFamily="49" charset="0"/>
              </a:rPr>
              <a:t>in</a:t>
            </a:r>
            <a:endParaRPr lang="ru-RU" sz="1600" b="1" dirty="0">
              <a:cs typeface="Courier New" pitchFamily="49" charset="0"/>
            </a:endParaRPr>
          </a:p>
          <a:p>
            <a:pPr marL="0" indent="0">
              <a:buNone/>
            </a:pPr>
            <a:r>
              <a:rPr lang="ru-RU" sz="1600" dirty="0">
                <a:cs typeface="Courier New" pitchFamily="49" charset="0"/>
              </a:rPr>
              <a:t>Ключевое слово </a:t>
            </a:r>
            <a:r>
              <a:rPr lang="ru-RU" sz="1600" dirty="0" err="1">
                <a:cs typeface="Courier New" pitchFamily="49" charset="0"/>
              </a:rPr>
              <a:t>for</a:t>
            </a:r>
            <a:r>
              <a:rPr lang="ru-RU" sz="1600" dirty="0">
                <a:cs typeface="Courier New" pitchFamily="49" charset="0"/>
              </a:rPr>
              <a:t> в </a:t>
            </a:r>
            <a:r>
              <a:rPr lang="ru-RU" sz="1600" dirty="0" err="1">
                <a:cs typeface="Courier New" pitchFamily="49" charset="0"/>
              </a:rPr>
              <a:t>JavaScript</a:t>
            </a:r>
            <a:r>
              <a:rPr lang="ru-RU" sz="1600" dirty="0">
                <a:cs typeface="Courier New" pitchFamily="49" charset="0"/>
              </a:rPr>
              <a:t> существует в двух ипостасях. Мы только что </a:t>
            </a:r>
            <a:r>
              <a:rPr lang="ru-RU" sz="1600" dirty="0" smtClean="0">
                <a:cs typeface="Courier New" pitchFamily="49" charset="0"/>
              </a:rPr>
              <a:t>видели </a:t>
            </a:r>
            <a:r>
              <a:rPr lang="ru-RU" sz="1600" dirty="0">
                <a:cs typeface="Courier New" pitchFamily="49" charset="0"/>
              </a:rPr>
              <a:t>его в цикле </a:t>
            </a:r>
            <a:r>
              <a:rPr lang="ru-RU" sz="1600" dirty="0" err="1">
                <a:cs typeface="Courier New" pitchFamily="49" charset="0"/>
              </a:rPr>
              <a:t>for</a:t>
            </a:r>
            <a:r>
              <a:rPr lang="ru-RU" sz="1600" dirty="0">
                <a:cs typeface="Courier New" pitchFamily="49" charset="0"/>
              </a:rPr>
              <a:t>. Оно также используется в инструкции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Эта </a:t>
            </a:r>
            <a:r>
              <a:rPr lang="ru-RU" sz="1600" dirty="0" smtClean="0">
                <a:cs typeface="Courier New" pitchFamily="49" charset="0"/>
              </a:rPr>
              <a:t>инструкция </a:t>
            </a:r>
            <a:r>
              <a:rPr lang="ru-RU" sz="1600" dirty="0">
                <a:cs typeface="Courier New" pitchFamily="49" charset="0"/>
              </a:rPr>
              <a:t>– несколько иной вид цикла, имеющего следующий синтаксис:</a:t>
            </a: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 (переменная </a:t>
            </a:r>
            <a:r>
              <a:rPr lang="ru-RU" sz="1600" dirty="0" err="1">
                <a:latin typeface="Courier New" pitchFamily="49" charset="0"/>
                <a:cs typeface="Courier New" pitchFamily="49" charset="0"/>
              </a:rPr>
              <a:t>in</a:t>
            </a:r>
            <a:r>
              <a:rPr lang="ru-RU" sz="1600" dirty="0">
                <a:latin typeface="Courier New" pitchFamily="49" charset="0"/>
                <a:cs typeface="Courier New" pitchFamily="49" charset="0"/>
              </a:rPr>
              <a:t> объект)</a:t>
            </a:r>
          </a:p>
          <a:p>
            <a:pPr marL="0" indent="0">
              <a:buNone/>
            </a:pPr>
            <a:r>
              <a:rPr lang="ru-RU" sz="1600" dirty="0">
                <a:latin typeface="Courier New" pitchFamily="49" charset="0"/>
                <a:cs typeface="Courier New" pitchFamily="49" charset="0"/>
              </a:rPr>
              <a:t>    инструкция</a:t>
            </a:r>
          </a:p>
          <a:p>
            <a:pPr marL="0" indent="0">
              <a:buNone/>
            </a:pPr>
            <a:r>
              <a:rPr lang="ru-RU" sz="1600" dirty="0">
                <a:cs typeface="Courier New" pitchFamily="49" charset="0"/>
              </a:rPr>
              <a:t>Здесь переменная должна быть либо именем переменной, либо инструкцией </a:t>
            </a:r>
            <a:r>
              <a:rPr lang="ru-RU" sz="1600" dirty="0" err="1" smtClean="0">
                <a:cs typeface="Courier New" pitchFamily="49" charset="0"/>
              </a:rPr>
              <a:t>var</a:t>
            </a:r>
            <a:r>
              <a:rPr lang="ru-RU" sz="1600" dirty="0" smtClean="0">
                <a:cs typeface="Courier New" pitchFamily="49" charset="0"/>
              </a:rPr>
              <a:t>, объявляющей </a:t>
            </a:r>
            <a:r>
              <a:rPr lang="ru-RU" sz="1600" dirty="0">
                <a:cs typeface="Courier New" pitchFamily="49" charset="0"/>
              </a:rPr>
              <a:t>переменную, либо элементом массива, либо свойством </a:t>
            </a:r>
            <a:r>
              <a:rPr lang="ru-RU" sz="1600" dirty="0" smtClean="0">
                <a:cs typeface="Courier New" pitchFamily="49" charset="0"/>
              </a:rPr>
              <a:t>объекта (т</a:t>
            </a:r>
            <a:r>
              <a:rPr lang="ru-RU" sz="1600" dirty="0">
                <a:cs typeface="Courier New" pitchFamily="49" charset="0"/>
              </a:rPr>
              <a:t>. е. должна быть </a:t>
            </a:r>
            <a:r>
              <a:rPr lang="ru-RU" sz="1600" dirty="0" smtClean="0">
                <a:cs typeface="Courier New" pitchFamily="49" charset="0"/>
              </a:rPr>
              <a:t>чем-то</a:t>
            </a:r>
            <a:r>
              <a:rPr lang="ru-RU" sz="1600" dirty="0">
                <a:cs typeface="Courier New" pitchFamily="49" charset="0"/>
              </a:rPr>
              <a:t>, что может находиться левой части выражения </a:t>
            </a:r>
            <a:r>
              <a:rPr lang="ru-RU" sz="1600" dirty="0" smtClean="0">
                <a:cs typeface="Courier New" pitchFamily="49" charset="0"/>
              </a:rPr>
              <a:t>присваивания</a:t>
            </a:r>
            <a:r>
              <a:rPr lang="ru-RU" sz="1600" dirty="0">
                <a:cs typeface="Courier New" pitchFamily="49" charset="0"/>
              </a:rPr>
              <a:t>). Параметр объект – это имя объекта или выражение, результатом </a:t>
            </a:r>
            <a:r>
              <a:rPr lang="ru-RU" sz="1600" dirty="0" smtClean="0">
                <a:cs typeface="Courier New" pitchFamily="49" charset="0"/>
              </a:rPr>
              <a:t>которого </a:t>
            </a:r>
            <a:r>
              <a:rPr lang="ru-RU" sz="1600" dirty="0">
                <a:cs typeface="Courier New" pitchFamily="49" charset="0"/>
              </a:rPr>
              <a:t>является объект. И как обычно, инструкция – это инструкция или блок </a:t>
            </a:r>
            <a:r>
              <a:rPr lang="ru-RU" sz="1600" dirty="0" smtClean="0">
                <a:cs typeface="Courier New" pitchFamily="49" charset="0"/>
              </a:rPr>
              <a:t>инструкций</a:t>
            </a:r>
            <a:r>
              <a:rPr lang="ru-RU" sz="1600" dirty="0">
                <a:cs typeface="Courier New" pitchFamily="49" charset="0"/>
              </a:rPr>
              <a:t>, образующих тело цикла. </a:t>
            </a:r>
          </a:p>
          <a:p>
            <a:pPr marL="0" indent="0">
              <a:buNone/>
            </a:pPr>
            <a:r>
              <a:rPr lang="ru-RU" sz="1600" dirty="0">
                <a:cs typeface="Courier New" pitchFamily="49" charset="0"/>
              </a:rPr>
              <a:t>Элементы массива можно перебирать простым увеличением индексной </a:t>
            </a:r>
            <a:r>
              <a:rPr lang="ru-RU" sz="1600" dirty="0" smtClean="0">
                <a:cs typeface="Courier New" pitchFamily="49" charset="0"/>
              </a:rPr>
              <a:t>переменной </a:t>
            </a:r>
            <a:r>
              <a:rPr lang="ru-RU" sz="1600" dirty="0">
                <a:cs typeface="Courier New" pitchFamily="49" charset="0"/>
              </a:rPr>
              <a:t>при каждом исполнении тела цикла </a:t>
            </a:r>
            <a:r>
              <a:rPr lang="ru-RU" sz="1600" dirty="0" err="1">
                <a:cs typeface="Courier New" pitchFamily="49" charset="0"/>
              </a:rPr>
              <a:t>while</a:t>
            </a:r>
            <a:r>
              <a:rPr lang="ru-RU" sz="1600" dirty="0">
                <a:cs typeface="Courier New" pitchFamily="49" charset="0"/>
              </a:rPr>
              <a:t> или </a:t>
            </a:r>
            <a:r>
              <a:rPr lang="ru-RU" sz="1600" dirty="0" err="1">
                <a:cs typeface="Courier New" pitchFamily="49" charset="0"/>
              </a:rPr>
              <a:t>for</a:t>
            </a:r>
            <a:r>
              <a:rPr lang="ru-RU" sz="1600" dirty="0">
                <a:cs typeface="Courier New" pitchFamily="49" charset="0"/>
              </a:rPr>
              <a:t>. Инструкция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a:t>
            </a:r>
            <a:r>
              <a:rPr lang="ru-RU" sz="1600" dirty="0" smtClean="0">
                <a:cs typeface="Courier New" pitchFamily="49" charset="0"/>
              </a:rPr>
              <a:t>предоставляет </a:t>
            </a:r>
            <a:r>
              <a:rPr lang="ru-RU" sz="1600" dirty="0">
                <a:cs typeface="Courier New" pitchFamily="49" charset="0"/>
              </a:rPr>
              <a:t>средство перебора всех свойств объекта. Тело цикла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a:t>
            </a:r>
            <a:r>
              <a:rPr lang="ru-RU" sz="1600" dirty="0" smtClean="0">
                <a:cs typeface="Courier New" pitchFamily="49" charset="0"/>
              </a:rPr>
              <a:t>исполняется </a:t>
            </a:r>
            <a:r>
              <a:rPr lang="ru-RU" sz="1600" dirty="0">
                <a:cs typeface="Courier New" pitchFamily="49" charset="0"/>
              </a:rPr>
              <a:t>единожды для каждого свойства объекта. Перед исполнением </a:t>
            </a:r>
            <a:r>
              <a:rPr lang="ru-RU" sz="1600" dirty="0" smtClean="0">
                <a:cs typeface="Courier New" pitchFamily="49" charset="0"/>
              </a:rPr>
              <a:t>тела цикла имя </a:t>
            </a:r>
            <a:r>
              <a:rPr lang="ru-RU" sz="1600" dirty="0">
                <a:cs typeface="Courier New" pitchFamily="49" charset="0"/>
              </a:rPr>
              <a:t>одного из свойств объекта присваивается переменной в виде строки. В </a:t>
            </a:r>
            <a:r>
              <a:rPr lang="ru-RU" sz="1600" dirty="0" smtClean="0">
                <a:cs typeface="Courier New" pitchFamily="49" charset="0"/>
              </a:rPr>
              <a:t>теле цикла </a:t>
            </a:r>
            <a:r>
              <a:rPr lang="ru-RU" sz="1600" dirty="0">
                <a:cs typeface="Courier New" pitchFamily="49" charset="0"/>
              </a:rPr>
              <a:t>эту переменную можно использовать для получения значения </a:t>
            </a:r>
            <a:r>
              <a:rPr lang="ru-RU" sz="1600" dirty="0" smtClean="0">
                <a:cs typeface="Courier New" pitchFamily="49" charset="0"/>
              </a:rPr>
              <a:t>свойства объекта </a:t>
            </a:r>
            <a:r>
              <a:rPr lang="ru-RU" sz="1600" dirty="0">
                <a:cs typeface="Courier New" pitchFamily="49" charset="0"/>
              </a:rPr>
              <a:t>с помощью оператора [].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986240007"/>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Например, следующий цикл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печатает имена и значения всех свойств объекта:</a:t>
            </a:r>
          </a:p>
          <a:p>
            <a:pPr marL="0" indent="0">
              <a:buNone/>
            </a:pPr>
            <a:r>
              <a:rPr lang="ru-RU" sz="1400" dirty="0" err="1">
                <a:latin typeface="Courier New" pitchFamily="49" charset="0"/>
                <a:cs typeface="Courier New" pitchFamily="49" charset="0"/>
              </a:rPr>
              <a:t>for</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var</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prop</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in</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my_object</a:t>
            </a:r>
            <a:r>
              <a:rPr lang="ru-RU" sz="1400" dirty="0">
                <a:latin typeface="Courier New" pitchFamily="49" charset="0"/>
                <a:cs typeface="Courier New" pitchFamily="49" charset="0"/>
              </a:rPr>
              <a:t>) {</a:t>
            </a:r>
          </a:p>
          <a:p>
            <a:pPr marL="0" indent="0">
              <a:buNone/>
            </a:pP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document.write</a:t>
            </a:r>
            <a:r>
              <a:rPr lang="ru-RU" sz="1400" dirty="0">
                <a:latin typeface="Courier New" pitchFamily="49" charset="0"/>
                <a:cs typeface="Courier New" pitchFamily="49" charset="0"/>
              </a:rPr>
              <a:t>("имя: </a:t>
            </a:r>
            <a:r>
              <a:rPr lang="ru-RU" sz="1400" dirty="0" smtClean="0">
                <a:latin typeface="Courier New" pitchFamily="49" charset="0"/>
                <a:cs typeface="Courier New" pitchFamily="49" charset="0"/>
              </a:rPr>
              <a:t>"+ </a:t>
            </a:r>
            <a:r>
              <a:rPr lang="ru-RU" sz="1400" dirty="0" err="1">
                <a:latin typeface="Courier New" pitchFamily="49" charset="0"/>
                <a:cs typeface="Courier New" pitchFamily="49" charset="0"/>
              </a:rPr>
              <a:t>prop</a:t>
            </a:r>
            <a:r>
              <a:rPr lang="ru-RU" sz="1400" dirty="0">
                <a:latin typeface="Courier New" pitchFamily="49" charset="0"/>
                <a:cs typeface="Courier New" pitchFamily="49" charset="0"/>
              </a:rPr>
              <a:t> </a:t>
            </a:r>
            <a:r>
              <a:rPr lang="ru-RU" sz="1400" dirty="0" smtClean="0">
                <a:latin typeface="Courier New" pitchFamily="49" charset="0"/>
                <a:cs typeface="Courier New" pitchFamily="49" charset="0"/>
              </a:rPr>
              <a:t>+"; </a:t>
            </a:r>
            <a:r>
              <a:rPr lang="ru-RU" sz="1400" dirty="0">
                <a:latin typeface="Courier New" pitchFamily="49" charset="0"/>
                <a:cs typeface="Courier New" pitchFamily="49" charset="0"/>
              </a:rPr>
              <a:t>значение: </a:t>
            </a:r>
            <a:r>
              <a:rPr lang="ru-RU" sz="1400" dirty="0" smtClean="0">
                <a:latin typeface="Courier New" pitchFamily="49" charset="0"/>
                <a:cs typeface="Courier New" pitchFamily="49" charset="0"/>
              </a:rPr>
              <a:t>"+ </a:t>
            </a:r>
            <a:r>
              <a:rPr lang="ru-RU" sz="1400" dirty="0" err="1">
                <a:latin typeface="Courier New" pitchFamily="49" charset="0"/>
                <a:cs typeface="Courier New" pitchFamily="49" charset="0"/>
              </a:rPr>
              <a:t>my_object</a:t>
            </a:r>
            <a:r>
              <a:rPr lang="ru-RU" sz="1400" dirty="0">
                <a:latin typeface="Courier New" pitchFamily="49" charset="0"/>
                <a:cs typeface="Courier New" pitchFamily="49" charset="0"/>
              </a:rPr>
              <a:t>[</a:t>
            </a:r>
            <a:r>
              <a:rPr lang="ru-RU" sz="1400" dirty="0" err="1">
                <a:latin typeface="Courier New" pitchFamily="49" charset="0"/>
                <a:cs typeface="Courier New" pitchFamily="49" charset="0"/>
              </a:rPr>
              <a:t>prop</a:t>
            </a:r>
            <a:r>
              <a:rPr lang="ru-RU" sz="1400" dirty="0" smtClean="0">
                <a:latin typeface="Courier New" pitchFamily="49" charset="0"/>
                <a:cs typeface="Courier New" pitchFamily="49" charset="0"/>
              </a:rPr>
              <a:t>], "&lt;</a:t>
            </a:r>
            <a:r>
              <a:rPr lang="ru-RU" sz="1400" dirty="0" err="1">
                <a:latin typeface="Courier New" pitchFamily="49" charset="0"/>
                <a:cs typeface="Courier New" pitchFamily="49" charset="0"/>
              </a:rPr>
              <a:t>br</a:t>
            </a:r>
            <a:r>
              <a:rPr lang="ru-RU" sz="1400" dirty="0">
                <a:latin typeface="Courier New" pitchFamily="49" charset="0"/>
                <a:cs typeface="Courier New" pitchFamily="49" charset="0"/>
              </a:rPr>
              <a:t>&gt;");</a:t>
            </a:r>
          </a:p>
          <a:p>
            <a:pPr marL="0" indent="0">
              <a:buNone/>
            </a:pPr>
            <a:r>
              <a:rPr lang="ru-RU" sz="1400" dirty="0">
                <a:latin typeface="Courier New" pitchFamily="49" charset="0"/>
                <a:cs typeface="Courier New" pitchFamily="49" charset="0"/>
              </a:rPr>
              <a:t>}</a:t>
            </a:r>
          </a:p>
          <a:p>
            <a:pPr marL="0" indent="0">
              <a:buNone/>
            </a:pPr>
            <a:r>
              <a:rPr lang="ru-RU" sz="1600" dirty="0">
                <a:cs typeface="Courier New" pitchFamily="49" charset="0"/>
              </a:rPr>
              <a:t>Обратите внимание: переменной в цикле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может быть любое </a:t>
            </a:r>
            <a:r>
              <a:rPr lang="ru-RU" sz="1600" dirty="0" smtClean="0">
                <a:cs typeface="Courier New" pitchFamily="49" charset="0"/>
              </a:rPr>
              <a:t>выражение, если </a:t>
            </a:r>
            <a:r>
              <a:rPr lang="ru-RU" sz="1600" dirty="0">
                <a:cs typeface="Courier New" pitchFamily="49" charset="0"/>
              </a:rPr>
              <a:t>только результатом его является нечто, подходящее для левой части </a:t>
            </a:r>
            <a:r>
              <a:rPr lang="ru-RU" sz="1600" dirty="0" smtClean="0">
                <a:cs typeface="Courier New" pitchFamily="49" charset="0"/>
              </a:rPr>
              <a:t>присваивания</a:t>
            </a:r>
            <a:r>
              <a:rPr lang="ru-RU" sz="1600" dirty="0">
                <a:cs typeface="Courier New" pitchFamily="49" charset="0"/>
              </a:rPr>
              <a:t>. Это выражение вычисляется при каждом вызове тела цикла, т. е. </a:t>
            </a:r>
            <a:r>
              <a:rPr lang="ru-RU" sz="1600" dirty="0" smtClean="0">
                <a:cs typeface="Courier New" pitchFamily="49" charset="0"/>
              </a:rPr>
              <a:t>каждый </a:t>
            </a:r>
            <a:r>
              <a:rPr lang="ru-RU" sz="1600" dirty="0">
                <a:cs typeface="Courier New" pitchFamily="49" charset="0"/>
              </a:rPr>
              <a:t>раз оно может быть разным. Так, скопировать имена всех свойств </a:t>
            </a:r>
            <a:r>
              <a:rPr lang="ru-RU" sz="1600" dirty="0" smtClean="0">
                <a:cs typeface="Courier New" pitchFamily="49" charset="0"/>
              </a:rPr>
              <a:t>объекта в </a:t>
            </a:r>
            <a:r>
              <a:rPr lang="ru-RU" sz="1600" dirty="0">
                <a:cs typeface="Courier New" pitchFamily="49" charset="0"/>
              </a:rPr>
              <a:t>массив можно следующим образом:</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o = {x:1, y:2, z:3};</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 = </a:t>
            </a:r>
            <a:r>
              <a:rPr lang="ru-RU" sz="1600" dirty="0" err="1">
                <a:latin typeface="Courier New" pitchFamily="49" charset="0"/>
                <a:cs typeface="Courier New" pitchFamily="49" charset="0"/>
              </a:rPr>
              <a:t>new</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Array</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i = 0;</a:t>
            </a: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(a[i++] </a:t>
            </a:r>
            <a:r>
              <a:rPr lang="ru-RU" sz="1600" dirty="0" err="1">
                <a:latin typeface="Courier New" pitchFamily="49" charset="0"/>
                <a:cs typeface="Courier New" pitchFamily="49" charset="0"/>
              </a:rPr>
              <a:t>in</a:t>
            </a:r>
            <a:r>
              <a:rPr lang="ru-RU" sz="1600" dirty="0">
                <a:latin typeface="Courier New" pitchFamily="49" charset="0"/>
                <a:cs typeface="Courier New" pitchFamily="49" charset="0"/>
              </a:rPr>
              <a:t> o) /* пустое тело цикла */;</a:t>
            </a:r>
          </a:p>
          <a:p>
            <a:pPr marL="0" indent="0">
              <a:buNone/>
            </a:pPr>
            <a:r>
              <a:rPr lang="ru-RU" sz="1600" dirty="0">
                <a:cs typeface="Courier New" pitchFamily="49" charset="0"/>
              </a:rPr>
              <a:t>Массивы в </a:t>
            </a:r>
            <a:r>
              <a:rPr lang="ru-RU" sz="1600" dirty="0" err="1">
                <a:cs typeface="Courier New" pitchFamily="49" charset="0"/>
              </a:rPr>
              <a:t>JavaScript</a:t>
            </a:r>
            <a:r>
              <a:rPr lang="ru-RU" sz="1600" dirty="0">
                <a:cs typeface="Courier New" pitchFamily="49" charset="0"/>
              </a:rPr>
              <a:t> – это просто специальный тип объектов. </a:t>
            </a:r>
            <a:r>
              <a:rPr lang="ru-RU" sz="1600" dirty="0" smtClean="0">
                <a:cs typeface="Courier New" pitchFamily="49" charset="0"/>
              </a:rPr>
              <a:t>Следовательно, цикл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может использоваться для перебора элементов массива так же, </a:t>
            </a:r>
            <a:r>
              <a:rPr lang="ru-RU" sz="1600" dirty="0" smtClean="0">
                <a:cs typeface="Courier New" pitchFamily="49" charset="0"/>
              </a:rPr>
              <a:t>как свойств </a:t>
            </a:r>
            <a:r>
              <a:rPr lang="ru-RU" sz="1600" dirty="0">
                <a:cs typeface="Courier New" pitchFamily="49" charset="0"/>
              </a:rPr>
              <a:t>объекта. Например, предыдущий блок кода при замене строки на </a:t>
            </a:r>
            <a:r>
              <a:rPr lang="ru-RU" sz="1600" dirty="0" smtClean="0">
                <a:cs typeface="Courier New" pitchFamily="49" charset="0"/>
              </a:rPr>
              <a:t>приведенную </a:t>
            </a:r>
            <a:r>
              <a:rPr lang="ru-RU" sz="1600" dirty="0">
                <a:cs typeface="Courier New" pitchFamily="49" charset="0"/>
              </a:rPr>
              <a:t>ниже перечисляет «свойства» 0, 1 и 2 массива:</a:t>
            </a: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(i </a:t>
            </a:r>
            <a:r>
              <a:rPr lang="ru-RU" sz="1600" dirty="0" err="1">
                <a:latin typeface="Courier New" pitchFamily="49" charset="0"/>
                <a:cs typeface="Courier New" pitchFamily="49" charset="0"/>
              </a:rPr>
              <a:t>in</a:t>
            </a:r>
            <a:r>
              <a:rPr lang="ru-RU" sz="1600" dirty="0">
                <a:latin typeface="Courier New" pitchFamily="49" charset="0"/>
                <a:cs typeface="Courier New" pitchFamily="49" charset="0"/>
              </a:rPr>
              <a:t> a)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(i);</a:t>
            </a:r>
          </a:p>
          <a:p>
            <a:pPr marL="0" indent="0">
              <a:buNone/>
            </a:pPr>
            <a:r>
              <a:rPr lang="ru-RU" sz="1600" dirty="0">
                <a:cs typeface="Courier New" pitchFamily="49" charset="0"/>
              </a:rPr>
              <a:t>Цикл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не задает порядка, в котором свойства объекта присваиваются </a:t>
            </a:r>
            <a:r>
              <a:rPr lang="ru-RU" sz="1600" dirty="0" smtClean="0">
                <a:cs typeface="Courier New" pitchFamily="49" charset="0"/>
              </a:rPr>
              <a:t>переменной</a:t>
            </a:r>
            <a:r>
              <a:rPr lang="ru-RU" sz="1600" dirty="0">
                <a:cs typeface="Courier New" pitchFamily="49" charset="0"/>
              </a:rPr>
              <a:t>. Нельзя заранее узнать, каким будет этот порядок, и в </a:t>
            </a:r>
            <a:r>
              <a:rPr lang="ru-RU" sz="1600" dirty="0" smtClean="0">
                <a:cs typeface="Courier New" pitchFamily="49" charset="0"/>
              </a:rPr>
              <a:t>различных реализациях </a:t>
            </a:r>
            <a:r>
              <a:rPr lang="ru-RU" sz="1600" dirty="0">
                <a:cs typeface="Courier New" pitchFamily="49" charset="0"/>
              </a:rPr>
              <a:t>и версиях </a:t>
            </a:r>
            <a:r>
              <a:rPr lang="ru-RU" sz="1600" dirty="0" err="1">
                <a:cs typeface="Courier New" pitchFamily="49" charset="0"/>
              </a:rPr>
              <a:t>JavaScript</a:t>
            </a:r>
            <a:r>
              <a:rPr lang="ru-RU" sz="1600" dirty="0">
                <a:cs typeface="Courier New" pitchFamily="49" charset="0"/>
              </a:rPr>
              <a:t> поведение может быть разным.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693624378"/>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Если тело </a:t>
            </a:r>
            <a:r>
              <a:rPr lang="ru-RU" sz="1600" dirty="0" smtClean="0">
                <a:cs typeface="Courier New" pitchFamily="49" charset="0"/>
              </a:rPr>
              <a:t>цикла </a:t>
            </a:r>
            <a:r>
              <a:rPr lang="ru-RU" sz="1600" dirty="0" err="1" smtClean="0">
                <a:cs typeface="Courier New" pitchFamily="49" charset="0"/>
              </a:rPr>
              <a:t>for</a:t>
            </a:r>
            <a:r>
              <a:rPr lang="ru-RU" sz="1600" dirty="0" smtClean="0">
                <a:cs typeface="Courier New" pitchFamily="49" charset="0"/>
              </a:rPr>
              <a:t>/</a:t>
            </a:r>
            <a:r>
              <a:rPr lang="ru-RU" sz="1600" dirty="0" err="1" smtClean="0">
                <a:cs typeface="Courier New" pitchFamily="49" charset="0"/>
              </a:rPr>
              <a:t>in</a:t>
            </a:r>
            <a:r>
              <a:rPr lang="ru-RU" sz="1600" dirty="0" smtClean="0">
                <a:cs typeface="Courier New" pitchFamily="49" charset="0"/>
              </a:rPr>
              <a:t> </a:t>
            </a:r>
            <a:r>
              <a:rPr lang="ru-RU" sz="1600" dirty="0">
                <a:cs typeface="Courier New" pitchFamily="49" charset="0"/>
              </a:rPr>
              <a:t>удалит свойство, которое еще не было перечислено, это свойство </a:t>
            </a:r>
            <a:r>
              <a:rPr lang="ru-RU" sz="1600" dirty="0" smtClean="0">
                <a:cs typeface="Courier New" pitchFamily="49" charset="0"/>
              </a:rPr>
              <a:t>перечислено </a:t>
            </a:r>
            <a:r>
              <a:rPr lang="ru-RU" sz="1600" dirty="0">
                <a:cs typeface="Courier New" pitchFamily="49" charset="0"/>
              </a:rPr>
              <a:t>не будет. Если тело цикла определяет новые свойства, то будут или нет </a:t>
            </a:r>
            <a:r>
              <a:rPr lang="ru-RU" sz="1600" dirty="0" smtClean="0">
                <a:cs typeface="Courier New" pitchFamily="49" charset="0"/>
              </a:rPr>
              <a:t>перечислены </a:t>
            </a:r>
            <a:r>
              <a:rPr lang="ru-RU" sz="1600" dirty="0">
                <a:cs typeface="Courier New" pitchFamily="49" charset="0"/>
              </a:rPr>
              <a:t>эти свойства, зависит от реализации.</a:t>
            </a:r>
          </a:p>
          <a:p>
            <a:pPr marL="0" indent="0">
              <a:buNone/>
            </a:pPr>
            <a:r>
              <a:rPr lang="ru-RU" sz="1600" dirty="0">
                <a:cs typeface="Courier New" pitchFamily="49" charset="0"/>
              </a:rPr>
              <a:t>Цикл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на самом деле не перебирает все свойства всех объектов. Так же </a:t>
            </a:r>
            <a:r>
              <a:rPr lang="ru-RU" sz="1600" dirty="0" smtClean="0">
                <a:cs typeface="Courier New" pitchFamily="49" charset="0"/>
              </a:rPr>
              <a:t>как некоторые </a:t>
            </a:r>
            <a:r>
              <a:rPr lang="ru-RU" sz="1600" dirty="0">
                <a:cs typeface="Courier New" pitchFamily="49" charset="0"/>
              </a:rPr>
              <a:t>свойства объектов помечаются как доступные только для чтения </a:t>
            </a:r>
            <a:r>
              <a:rPr lang="ru-RU" sz="1600" dirty="0" smtClean="0">
                <a:cs typeface="Courier New" pitchFamily="49" charset="0"/>
              </a:rPr>
              <a:t>или постоянные </a:t>
            </a:r>
            <a:r>
              <a:rPr lang="ru-RU" sz="1600" dirty="0">
                <a:cs typeface="Courier New" pitchFamily="49" charset="0"/>
              </a:rPr>
              <a:t>(не удаляемые), свойства могут помечаться как </a:t>
            </a:r>
            <a:r>
              <a:rPr lang="ru-RU" sz="1600" dirty="0" err="1" smtClean="0">
                <a:cs typeface="Courier New" pitchFamily="49" charset="0"/>
              </a:rPr>
              <a:t>неперечислимые</a:t>
            </a:r>
            <a:r>
              <a:rPr lang="ru-RU" sz="1600" dirty="0" smtClean="0">
                <a:cs typeface="Courier New" pitchFamily="49" charset="0"/>
              </a:rPr>
              <a:t>. Такие </a:t>
            </a:r>
            <a:r>
              <a:rPr lang="ru-RU" sz="1600" dirty="0">
                <a:cs typeface="Courier New" pitchFamily="49" charset="0"/>
              </a:rPr>
              <a:t>свойства не перечисляются циклом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Если все свойства, </a:t>
            </a:r>
            <a:r>
              <a:rPr lang="ru-RU" sz="1600" dirty="0" smtClean="0">
                <a:cs typeface="Courier New" pitchFamily="49" charset="0"/>
              </a:rPr>
              <a:t>определенные </a:t>
            </a:r>
            <a:r>
              <a:rPr lang="ru-RU" sz="1600" dirty="0">
                <a:cs typeface="Courier New" pitchFamily="49" charset="0"/>
              </a:rPr>
              <a:t>пользователем, перечисляются, то многие встроенные свойства, </a:t>
            </a:r>
            <a:r>
              <a:rPr lang="ru-RU" sz="1600" dirty="0" smtClean="0">
                <a:cs typeface="Courier New" pitchFamily="49" charset="0"/>
              </a:rPr>
              <a:t>включая все </a:t>
            </a:r>
            <a:r>
              <a:rPr lang="ru-RU" sz="1600" dirty="0">
                <a:cs typeface="Courier New" pitchFamily="49" charset="0"/>
              </a:rPr>
              <a:t>встроенные методы, не перечисляются. Как мы увидим в главе 7, </a:t>
            </a:r>
            <a:r>
              <a:rPr lang="ru-RU" sz="1600" dirty="0" smtClean="0">
                <a:cs typeface="Courier New" pitchFamily="49" charset="0"/>
              </a:rPr>
              <a:t>объекты могут </a:t>
            </a:r>
            <a:r>
              <a:rPr lang="ru-RU" sz="1600" dirty="0">
                <a:cs typeface="Courier New" pitchFamily="49" charset="0"/>
              </a:rPr>
              <a:t>наследовать свойства от других объектов. Унаследованные свойства, </a:t>
            </a:r>
            <a:r>
              <a:rPr lang="ru-RU" sz="1600" dirty="0" smtClean="0">
                <a:cs typeface="Courier New" pitchFamily="49" charset="0"/>
              </a:rPr>
              <a:t>которые </a:t>
            </a:r>
            <a:r>
              <a:rPr lang="ru-RU" sz="1600" dirty="0">
                <a:cs typeface="Courier New" pitchFamily="49" charset="0"/>
              </a:rPr>
              <a:t>определены пользователем, также перечисляются циклом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229526249"/>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Метки</a:t>
            </a:r>
          </a:p>
          <a:p>
            <a:pPr marL="0" indent="0">
              <a:buNone/>
            </a:pPr>
            <a:r>
              <a:rPr lang="ru-RU" sz="1600" dirty="0">
                <a:cs typeface="Courier New" pitchFamily="49" charset="0"/>
              </a:rPr>
              <a:t>Метки </a:t>
            </a:r>
            <a:r>
              <a:rPr lang="ru-RU" sz="1600" dirty="0" err="1">
                <a:cs typeface="Courier New" pitchFamily="49" charset="0"/>
              </a:rPr>
              <a:t>case</a:t>
            </a:r>
            <a:r>
              <a:rPr lang="ru-RU" sz="1600" dirty="0">
                <a:cs typeface="Courier New" pitchFamily="49" charset="0"/>
              </a:rPr>
              <a:t> и </a:t>
            </a:r>
            <a:r>
              <a:rPr lang="ru-RU" sz="1600" dirty="0" err="1">
                <a:cs typeface="Courier New" pitchFamily="49" charset="0"/>
              </a:rPr>
              <a:t>default</a:t>
            </a:r>
            <a:r>
              <a:rPr lang="ru-RU" sz="1600" dirty="0">
                <a:cs typeface="Courier New" pitchFamily="49" charset="0"/>
              </a:rPr>
              <a:t>: в сочетании с инструкцией </a:t>
            </a:r>
            <a:r>
              <a:rPr lang="ru-RU" sz="1600" dirty="0" err="1">
                <a:cs typeface="Courier New" pitchFamily="49" charset="0"/>
              </a:rPr>
              <a:t>switch</a:t>
            </a:r>
            <a:r>
              <a:rPr lang="ru-RU" sz="1600" dirty="0">
                <a:cs typeface="Courier New" pitchFamily="49" charset="0"/>
              </a:rPr>
              <a:t> – это особый вариант </a:t>
            </a:r>
            <a:r>
              <a:rPr lang="ru-RU" sz="1600" dirty="0" smtClean="0">
                <a:cs typeface="Courier New" pitchFamily="49" charset="0"/>
              </a:rPr>
              <a:t>более </a:t>
            </a:r>
            <a:r>
              <a:rPr lang="ru-RU" sz="1600" dirty="0">
                <a:cs typeface="Courier New" pitchFamily="49" charset="0"/>
              </a:rPr>
              <a:t>общего случая. Любая инструкция может быть помечена указанным </a:t>
            </a:r>
            <a:r>
              <a:rPr lang="ru-RU" sz="1600" dirty="0" smtClean="0">
                <a:cs typeface="Courier New" pitchFamily="49" charset="0"/>
              </a:rPr>
              <a:t>перед</a:t>
            </a:r>
            <a:r>
              <a:rPr lang="en-US" sz="1600" dirty="0" smtClean="0">
                <a:cs typeface="Courier New" pitchFamily="49" charset="0"/>
              </a:rPr>
              <a:t> </a:t>
            </a:r>
            <a:r>
              <a:rPr lang="ru-RU" sz="1600" dirty="0" smtClean="0">
                <a:cs typeface="Courier New" pitchFamily="49" charset="0"/>
              </a:rPr>
              <a:t>ней </a:t>
            </a:r>
            <a:r>
              <a:rPr lang="ru-RU" sz="1600" dirty="0">
                <a:cs typeface="Courier New" pitchFamily="49" charset="0"/>
              </a:rPr>
              <a:t>именем идентификатора и двоеточием:</a:t>
            </a:r>
          </a:p>
          <a:p>
            <a:pPr marL="0" indent="0">
              <a:buNone/>
            </a:pPr>
            <a:r>
              <a:rPr lang="ru-RU" sz="1600" dirty="0">
                <a:latin typeface="Courier New" pitchFamily="49" charset="0"/>
                <a:cs typeface="Courier New" pitchFamily="49" charset="0"/>
              </a:rPr>
              <a:t>идентификатор: инструкция</a:t>
            </a:r>
          </a:p>
          <a:p>
            <a:pPr marL="0" indent="0">
              <a:buNone/>
            </a:pPr>
            <a:r>
              <a:rPr lang="ru-RU" sz="1600" dirty="0">
                <a:cs typeface="Courier New" pitchFamily="49" charset="0"/>
              </a:rPr>
              <a:t>Здесь идентификатор может быть любым допустимым в </a:t>
            </a:r>
            <a:r>
              <a:rPr lang="ru-RU" sz="1600" dirty="0" err="1">
                <a:cs typeface="Courier New" pitchFamily="49" charset="0"/>
              </a:rPr>
              <a:t>JavaScript</a:t>
            </a:r>
            <a:r>
              <a:rPr lang="ru-RU" sz="1600" dirty="0">
                <a:cs typeface="Courier New" pitchFamily="49" charset="0"/>
              </a:rPr>
              <a:t> </a:t>
            </a:r>
            <a:r>
              <a:rPr lang="ru-RU" sz="1600" dirty="0" err="1" smtClean="0">
                <a:cs typeface="Courier New" pitchFamily="49" charset="0"/>
              </a:rPr>
              <a:t>идентификато</a:t>
            </a:r>
            <a:r>
              <a:rPr lang="en-US" sz="1600" dirty="0" smtClean="0">
                <a:cs typeface="Courier New" pitchFamily="49" charset="0"/>
              </a:rPr>
              <a:t>-</a:t>
            </a:r>
            <a:r>
              <a:rPr lang="ru-RU" sz="1600" dirty="0" smtClean="0">
                <a:cs typeface="Courier New" pitchFamily="49" charset="0"/>
              </a:rPr>
              <a:t>ром</a:t>
            </a:r>
            <a:r>
              <a:rPr lang="ru-RU" sz="1600" dirty="0">
                <a:cs typeface="Courier New" pitchFamily="49" charset="0"/>
              </a:rPr>
              <a:t>, не являющимся зарезервированным словом. Имена меток отделены от </a:t>
            </a:r>
            <a:r>
              <a:rPr lang="ru-RU" sz="1600" dirty="0" smtClean="0">
                <a:cs typeface="Courier New" pitchFamily="49" charset="0"/>
              </a:rPr>
              <a:t>имен</a:t>
            </a:r>
            <a:r>
              <a:rPr lang="en-US" sz="1600" dirty="0" smtClean="0">
                <a:cs typeface="Courier New" pitchFamily="49" charset="0"/>
              </a:rPr>
              <a:t> </a:t>
            </a:r>
            <a:r>
              <a:rPr lang="ru-RU" sz="1600" dirty="0" smtClean="0">
                <a:cs typeface="Courier New" pitchFamily="49" charset="0"/>
              </a:rPr>
              <a:t>переменных </a:t>
            </a:r>
            <a:r>
              <a:rPr lang="ru-RU" sz="1600" dirty="0">
                <a:cs typeface="Courier New" pitchFamily="49" charset="0"/>
              </a:rPr>
              <a:t>и функций, поэтому программист не должен беспокоиться о </a:t>
            </a:r>
            <a:r>
              <a:rPr lang="ru-RU" sz="1600" dirty="0" smtClean="0">
                <a:cs typeface="Courier New" pitchFamily="49" charset="0"/>
              </a:rPr>
              <a:t>конфликте </a:t>
            </a:r>
            <a:r>
              <a:rPr lang="ru-RU" sz="1600" dirty="0">
                <a:cs typeface="Courier New" pitchFamily="49" charset="0"/>
              </a:rPr>
              <a:t>имен, если имя метки совпадает с именем переменной или функции.</a:t>
            </a:r>
          </a:p>
          <a:p>
            <a:pPr marL="0" indent="0">
              <a:buNone/>
            </a:pPr>
            <a:r>
              <a:rPr lang="ru-RU" sz="1600" dirty="0">
                <a:cs typeface="Courier New" pitchFamily="49" charset="0"/>
              </a:rPr>
              <a:t>Пример инструкции </a:t>
            </a:r>
            <a:r>
              <a:rPr lang="ru-RU" sz="1600" dirty="0" err="1">
                <a:cs typeface="Courier New" pitchFamily="49" charset="0"/>
              </a:rPr>
              <a:t>while</a:t>
            </a:r>
            <a:r>
              <a:rPr lang="ru-RU" sz="1600" dirty="0">
                <a:cs typeface="Courier New" pitchFamily="49" charset="0"/>
              </a:rPr>
              <a:t> </a:t>
            </a:r>
            <a:r>
              <a:rPr lang="ru-RU" sz="1600" dirty="0" smtClean="0">
                <a:cs typeface="Courier New" pitchFamily="49" charset="0"/>
              </a:rPr>
              <a:t>с </a:t>
            </a:r>
            <a:r>
              <a:rPr lang="ru-RU" sz="1600" dirty="0">
                <a:cs typeface="Courier New" pitchFamily="49" charset="0"/>
              </a:rPr>
              <a:t>меткой</a:t>
            </a:r>
            <a:r>
              <a:rPr lang="ru-RU" sz="1600" dirty="0" smtClean="0">
                <a:cs typeface="Courier New" pitchFamily="49" charset="0"/>
              </a:rPr>
              <a:t>:</a:t>
            </a:r>
            <a:endParaRPr lang="en-US" sz="1600" dirty="0" smtClean="0">
              <a:cs typeface="Courier New" pitchFamily="49" charset="0"/>
            </a:endParaRPr>
          </a:p>
          <a:p>
            <a:pPr marL="0" indent="0">
              <a:buNone/>
            </a:pPr>
            <a:r>
              <a:rPr lang="en-US" sz="1600" dirty="0">
                <a:latin typeface="Courier New" pitchFamily="49" charset="0"/>
                <a:cs typeface="Courier New" pitchFamily="49" charset="0"/>
              </a:rPr>
              <a:t>parser:</a:t>
            </a:r>
          </a:p>
          <a:p>
            <a:pPr marL="0" indent="0">
              <a:buNone/>
            </a:pPr>
            <a:r>
              <a:rPr lang="en-US" sz="1600" dirty="0">
                <a:latin typeface="Courier New" pitchFamily="49" charset="0"/>
                <a:cs typeface="Courier New" pitchFamily="49" charset="0"/>
              </a:rPr>
              <a:t>while(token != null) {</a:t>
            </a:r>
          </a:p>
          <a:p>
            <a:pPr marL="0" indent="0">
              <a:buNone/>
            </a:pPr>
            <a:r>
              <a:rPr lang="en-US" sz="1600" dirty="0">
                <a:latin typeface="Courier New" pitchFamily="49" charset="0"/>
                <a:cs typeface="Courier New" pitchFamily="49" charset="0"/>
              </a:rPr>
              <a:t>    // </a:t>
            </a:r>
            <a:r>
              <a:rPr lang="ru-RU" sz="1600" dirty="0">
                <a:latin typeface="Courier New" pitchFamily="49" charset="0"/>
                <a:cs typeface="Courier New" pitchFamily="49" charset="0"/>
              </a:rPr>
              <a:t>здесь код опущен</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Пометив инструкцию, мы даем ей имя, по которому на нее можно ссылаться </a:t>
            </a:r>
            <a:r>
              <a:rPr lang="ru-RU" sz="1600" dirty="0" smtClean="0">
                <a:cs typeface="Courier New" pitchFamily="49" charset="0"/>
              </a:rPr>
              <a:t>из</a:t>
            </a:r>
            <a:r>
              <a:rPr lang="en-US" sz="1600" dirty="0" smtClean="0">
                <a:cs typeface="Courier New" pitchFamily="49" charset="0"/>
              </a:rPr>
              <a:t> </a:t>
            </a:r>
            <a:r>
              <a:rPr lang="ru-RU" sz="1600" dirty="0" smtClean="0">
                <a:cs typeface="Courier New" pitchFamily="49" charset="0"/>
              </a:rPr>
              <a:t>любого </a:t>
            </a:r>
            <a:r>
              <a:rPr lang="ru-RU" sz="1600" dirty="0">
                <a:cs typeface="Courier New" pitchFamily="49" charset="0"/>
              </a:rPr>
              <a:t>места программы. Пометить можно любую инструкцию, хотя обычно </a:t>
            </a:r>
            <a:r>
              <a:rPr lang="ru-RU" sz="1600" dirty="0" smtClean="0">
                <a:cs typeface="Courier New" pitchFamily="49" charset="0"/>
              </a:rPr>
              <a:t>помечаются </a:t>
            </a:r>
            <a:r>
              <a:rPr lang="ru-RU" sz="1600" dirty="0">
                <a:cs typeface="Courier New" pitchFamily="49" charset="0"/>
              </a:rPr>
              <a:t>только циклы </a:t>
            </a:r>
            <a:r>
              <a:rPr lang="ru-RU" sz="1600" dirty="0" err="1">
                <a:cs typeface="Courier New" pitchFamily="49" charset="0"/>
              </a:rPr>
              <a:t>while</a:t>
            </a:r>
            <a:r>
              <a:rPr lang="ru-RU" sz="1600" dirty="0">
                <a:cs typeface="Courier New" pitchFamily="49" charset="0"/>
              </a:rPr>
              <a:t>, </a:t>
            </a:r>
            <a:r>
              <a:rPr lang="ru-RU" sz="1600" dirty="0" err="1">
                <a:cs typeface="Courier New" pitchFamily="49" charset="0"/>
              </a:rPr>
              <a:t>do</a:t>
            </a:r>
            <a:r>
              <a:rPr lang="ru-RU" sz="1600" dirty="0">
                <a:cs typeface="Courier New" pitchFamily="49" charset="0"/>
              </a:rPr>
              <a:t>/</a:t>
            </a:r>
            <a:r>
              <a:rPr lang="ru-RU" sz="1600" dirty="0" err="1">
                <a:cs typeface="Courier New" pitchFamily="49" charset="0"/>
              </a:rPr>
              <a:t>while</a:t>
            </a:r>
            <a:r>
              <a:rPr lang="ru-RU" sz="1600" dirty="0">
                <a:cs typeface="Courier New" pitchFamily="49" charset="0"/>
              </a:rPr>
              <a:t>, </a:t>
            </a:r>
            <a:r>
              <a:rPr lang="ru-RU" sz="1600" dirty="0" err="1">
                <a:cs typeface="Courier New" pitchFamily="49" charset="0"/>
              </a:rPr>
              <a:t>for</a:t>
            </a:r>
            <a:r>
              <a:rPr lang="ru-RU" sz="1600" dirty="0">
                <a:cs typeface="Courier New" pitchFamily="49" charset="0"/>
              </a:rPr>
              <a:t> и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Дав циклу имя, можно </a:t>
            </a:r>
            <a:r>
              <a:rPr lang="ru-RU" sz="1600" dirty="0" smtClean="0">
                <a:cs typeface="Courier New" pitchFamily="49" charset="0"/>
              </a:rPr>
              <a:t>посредством </a:t>
            </a:r>
            <a:r>
              <a:rPr lang="ru-RU" sz="1600" dirty="0">
                <a:cs typeface="Courier New" pitchFamily="49" charset="0"/>
              </a:rPr>
              <a:t>инструкций </a:t>
            </a:r>
            <a:r>
              <a:rPr lang="ru-RU" sz="1600" dirty="0" err="1">
                <a:cs typeface="Courier New" pitchFamily="49" charset="0"/>
              </a:rPr>
              <a:t>break</a:t>
            </a:r>
            <a:r>
              <a:rPr lang="ru-RU" sz="1600" dirty="0">
                <a:cs typeface="Courier New" pitchFamily="49" charset="0"/>
              </a:rPr>
              <a:t> и </a:t>
            </a:r>
            <a:r>
              <a:rPr lang="ru-RU" sz="1600" dirty="0" err="1">
                <a:cs typeface="Courier New" pitchFamily="49" charset="0"/>
              </a:rPr>
              <a:t>continue</a:t>
            </a:r>
            <a:r>
              <a:rPr lang="ru-RU" sz="1600" dirty="0">
                <a:cs typeface="Courier New" pitchFamily="49" charset="0"/>
              </a:rPr>
              <a:t> выходить из цикла или из отдельной </a:t>
            </a:r>
            <a:r>
              <a:rPr lang="ru-RU" sz="1600" dirty="0" smtClean="0">
                <a:cs typeface="Courier New" pitchFamily="49" charset="0"/>
              </a:rPr>
              <a:t>итерации </a:t>
            </a:r>
            <a:r>
              <a:rPr lang="ru-RU" sz="1600" dirty="0">
                <a:cs typeface="Courier New" pitchFamily="49" charset="0"/>
              </a:rPr>
              <a:t>цикла.</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214100837"/>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break</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break</a:t>
            </a:r>
            <a:r>
              <a:rPr lang="ru-RU" sz="1600" dirty="0">
                <a:cs typeface="Courier New" pitchFamily="49" charset="0"/>
              </a:rPr>
              <a:t> приводит к немедленному выходу из самого внутреннего </a:t>
            </a:r>
            <a:r>
              <a:rPr lang="ru-RU" sz="1600" dirty="0" smtClean="0">
                <a:cs typeface="Courier New" pitchFamily="49" charset="0"/>
              </a:rPr>
              <a:t>цикла </a:t>
            </a:r>
            <a:r>
              <a:rPr lang="ru-RU" sz="1600" dirty="0">
                <a:cs typeface="Courier New" pitchFamily="49" charset="0"/>
              </a:rPr>
              <a:t>или инструкции </a:t>
            </a:r>
            <a:r>
              <a:rPr lang="ru-RU" sz="1600" dirty="0" err="1">
                <a:cs typeface="Courier New" pitchFamily="49" charset="0"/>
              </a:rPr>
              <a:t>switch</a:t>
            </a:r>
            <a:r>
              <a:rPr lang="ru-RU" sz="1600" dirty="0">
                <a:cs typeface="Courier New" pitchFamily="49" charset="0"/>
              </a:rPr>
              <a:t>. Синтаксис ее прост:</a:t>
            </a:r>
          </a:p>
          <a:p>
            <a:pPr marL="0" indent="0">
              <a:buNone/>
            </a:pPr>
            <a:r>
              <a:rPr lang="ru-RU" sz="1600" dirty="0" err="1">
                <a:latin typeface="Courier New" pitchFamily="49" charset="0"/>
                <a:cs typeface="Courier New" pitchFamily="49" charset="0"/>
              </a:rPr>
              <a:t>break</a:t>
            </a:r>
            <a:r>
              <a:rPr lang="ru-RU" sz="1600" dirty="0" smtClean="0">
                <a:latin typeface="Courier New" pitchFamily="49" charset="0"/>
                <a:cs typeface="Courier New" pitchFamily="49" charset="0"/>
              </a:rPr>
              <a:t>;</a:t>
            </a:r>
          </a:p>
          <a:p>
            <a:pPr marL="0" indent="0">
              <a:buNone/>
            </a:pPr>
            <a:endParaRPr lang="ru-RU" sz="1600" dirty="0">
              <a:latin typeface="Courier New" pitchFamily="49" charset="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break</a:t>
            </a:r>
            <a:r>
              <a:rPr lang="ru-RU" sz="1600" dirty="0">
                <a:cs typeface="Courier New" pitchFamily="49" charset="0"/>
              </a:rPr>
              <a:t> приводит к выходу из цикла или инструкции </a:t>
            </a:r>
            <a:r>
              <a:rPr lang="ru-RU" sz="1600" dirty="0" err="1">
                <a:cs typeface="Courier New" pitchFamily="49" charset="0"/>
              </a:rPr>
              <a:t>switch</a:t>
            </a:r>
            <a:r>
              <a:rPr lang="ru-RU" sz="1600" dirty="0">
                <a:cs typeface="Courier New" pitchFamily="49" charset="0"/>
              </a:rPr>
              <a:t>, поэтому</a:t>
            </a:r>
          </a:p>
          <a:p>
            <a:pPr marL="0" indent="0">
              <a:buNone/>
            </a:pPr>
            <a:r>
              <a:rPr lang="ru-RU" sz="1600" dirty="0">
                <a:cs typeface="Courier New" pitchFamily="49" charset="0"/>
              </a:rPr>
              <a:t>такая форма </a:t>
            </a:r>
            <a:r>
              <a:rPr lang="ru-RU" sz="1600" dirty="0" err="1">
                <a:cs typeface="Courier New" pitchFamily="49" charset="0"/>
              </a:rPr>
              <a:t>break</a:t>
            </a:r>
            <a:r>
              <a:rPr lang="ru-RU" sz="1600" dirty="0">
                <a:cs typeface="Courier New" pitchFamily="49" charset="0"/>
              </a:rPr>
              <a:t> допустима только внутри этих инструкций.</a:t>
            </a:r>
          </a:p>
          <a:p>
            <a:pPr marL="0" indent="0">
              <a:buNone/>
            </a:pPr>
            <a:r>
              <a:rPr lang="ru-RU" sz="1600" dirty="0" err="1">
                <a:cs typeface="Courier New" pitchFamily="49" charset="0"/>
              </a:rPr>
              <a:t>JavaScript</a:t>
            </a:r>
            <a:r>
              <a:rPr lang="ru-RU" sz="1600" dirty="0">
                <a:cs typeface="Courier New" pitchFamily="49" charset="0"/>
              </a:rPr>
              <a:t> допускает указание имени метки за ключевым словом </a:t>
            </a:r>
            <a:r>
              <a:rPr lang="ru-RU" sz="1600" dirty="0" err="1">
                <a:cs typeface="Courier New" pitchFamily="49" charset="0"/>
              </a:rPr>
              <a:t>break</a:t>
            </a:r>
            <a:r>
              <a:rPr lang="ru-RU" sz="1600" dirty="0">
                <a:cs typeface="Courier New" pitchFamily="49" charset="0"/>
              </a:rPr>
              <a:t>:</a:t>
            </a:r>
          </a:p>
          <a:p>
            <a:pPr marL="0" indent="0">
              <a:buNone/>
            </a:pP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имя_метки</a:t>
            </a:r>
            <a:r>
              <a:rPr lang="ru-RU" sz="1600" dirty="0" smtClean="0">
                <a:latin typeface="Courier New" pitchFamily="49" charset="0"/>
                <a:cs typeface="Courier New" pitchFamily="49" charset="0"/>
              </a:rPr>
              <a:t>;</a:t>
            </a:r>
          </a:p>
          <a:p>
            <a:pPr marL="0" indent="0">
              <a:buNone/>
            </a:pPr>
            <a:endParaRPr lang="ru-RU" sz="1600" dirty="0">
              <a:latin typeface="Courier New" pitchFamily="49" charset="0"/>
              <a:cs typeface="Courier New" pitchFamily="49" charset="0"/>
            </a:endParaRPr>
          </a:p>
          <a:p>
            <a:pPr marL="0" indent="0">
              <a:buNone/>
            </a:pPr>
            <a:r>
              <a:rPr lang="ru-RU" sz="1600" dirty="0">
                <a:cs typeface="Courier New" pitchFamily="49" charset="0"/>
              </a:rPr>
              <a:t>Обратите внимание: </a:t>
            </a:r>
            <a:r>
              <a:rPr lang="ru-RU" sz="1600" dirty="0" err="1">
                <a:cs typeface="Courier New" pitchFamily="49" charset="0"/>
              </a:rPr>
              <a:t>имя_метки</a:t>
            </a:r>
            <a:r>
              <a:rPr lang="ru-RU" sz="1600" dirty="0">
                <a:cs typeface="Courier New" pitchFamily="49" charset="0"/>
              </a:rPr>
              <a:t> – это просто идентификатор; за ним не </a:t>
            </a:r>
            <a:r>
              <a:rPr lang="ru-RU" sz="1600" dirty="0" smtClean="0">
                <a:cs typeface="Courier New" pitchFamily="49" charset="0"/>
              </a:rPr>
              <a:t>указывается </a:t>
            </a:r>
            <a:r>
              <a:rPr lang="ru-RU" sz="1600" dirty="0">
                <a:cs typeface="Courier New" pitchFamily="49" charset="0"/>
              </a:rPr>
              <a:t>двоеточие, как в случае определения метки </a:t>
            </a:r>
            <a:r>
              <a:rPr lang="ru-RU" sz="1600" dirty="0" smtClean="0">
                <a:cs typeface="Courier New" pitchFamily="49" charset="0"/>
              </a:rPr>
              <a:t>инструкции.</a:t>
            </a:r>
            <a:r>
              <a:rPr lang="en-US" sz="1600" dirty="0" smtClean="0">
                <a:cs typeface="Courier New" pitchFamily="49" charset="0"/>
              </a:rPr>
              <a:t> </a:t>
            </a:r>
            <a:r>
              <a:rPr lang="ru-RU" sz="1600" dirty="0" smtClean="0">
                <a:cs typeface="Courier New" pitchFamily="49" charset="0"/>
              </a:rPr>
              <a:t>Когда </a:t>
            </a:r>
            <a:r>
              <a:rPr lang="ru-RU" sz="1600" dirty="0" err="1">
                <a:cs typeface="Courier New" pitchFamily="49" charset="0"/>
              </a:rPr>
              <a:t>break</a:t>
            </a:r>
            <a:r>
              <a:rPr lang="ru-RU" sz="1600" dirty="0">
                <a:cs typeface="Courier New" pitchFamily="49" charset="0"/>
              </a:rPr>
              <a:t> используется с меткой, происходит переход в конец </a:t>
            </a:r>
            <a:r>
              <a:rPr lang="ru-RU" sz="1600" dirty="0" smtClean="0">
                <a:cs typeface="Courier New" pitchFamily="49" charset="0"/>
              </a:rPr>
              <a:t>именованной</a:t>
            </a:r>
            <a:r>
              <a:rPr lang="en-US" sz="1600" dirty="0" smtClean="0">
                <a:cs typeface="Courier New" pitchFamily="49" charset="0"/>
              </a:rPr>
              <a:t> </a:t>
            </a:r>
            <a:r>
              <a:rPr lang="ru-RU" sz="1600" dirty="0" smtClean="0">
                <a:cs typeface="Courier New" pitchFamily="49" charset="0"/>
              </a:rPr>
              <a:t>инструкции </a:t>
            </a:r>
            <a:r>
              <a:rPr lang="ru-RU" sz="1600" dirty="0">
                <a:cs typeface="Courier New" pitchFamily="49" charset="0"/>
              </a:rPr>
              <a:t>или прекращение ее выполнения; именованной инструкцией </a:t>
            </a:r>
            <a:r>
              <a:rPr lang="ru-RU" sz="1600" dirty="0" smtClean="0">
                <a:cs typeface="Courier New" pitchFamily="49" charset="0"/>
              </a:rPr>
              <a:t>может</a:t>
            </a:r>
            <a:r>
              <a:rPr lang="en-US" sz="1600" dirty="0" smtClean="0">
                <a:cs typeface="Courier New" pitchFamily="49" charset="0"/>
              </a:rPr>
              <a:t> </a:t>
            </a:r>
            <a:r>
              <a:rPr lang="ru-RU" sz="1600" dirty="0" smtClean="0">
                <a:cs typeface="Courier New" pitchFamily="49" charset="0"/>
              </a:rPr>
              <a:t>быть </a:t>
            </a:r>
            <a:r>
              <a:rPr lang="ru-RU" sz="1600" dirty="0">
                <a:cs typeface="Courier New" pitchFamily="49" charset="0"/>
              </a:rPr>
              <a:t>любая инструкция, внешняя по отношению к </a:t>
            </a:r>
            <a:r>
              <a:rPr lang="ru-RU" sz="1600" dirty="0" err="1">
                <a:cs typeface="Courier New" pitchFamily="49" charset="0"/>
              </a:rPr>
              <a:t>break</a:t>
            </a:r>
            <a:r>
              <a:rPr lang="ru-RU" sz="1600" dirty="0">
                <a:cs typeface="Courier New" pitchFamily="49" charset="0"/>
              </a:rPr>
              <a:t>. Именованная </a:t>
            </a:r>
            <a:r>
              <a:rPr lang="ru-RU" sz="1600" dirty="0" smtClean="0">
                <a:cs typeface="Courier New" pitchFamily="49" charset="0"/>
              </a:rPr>
              <a:t>инструкция </a:t>
            </a:r>
            <a:r>
              <a:rPr lang="ru-RU" sz="1600" dirty="0">
                <a:cs typeface="Courier New" pitchFamily="49" charset="0"/>
              </a:rPr>
              <a:t>не обязана быть циклом или инструкцией </a:t>
            </a:r>
            <a:r>
              <a:rPr lang="ru-RU" sz="1600" dirty="0" err="1">
                <a:cs typeface="Courier New" pitchFamily="49" charset="0"/>
              </a:rPr>
              <a:t>switch</a:t>
            </a:r>
            <a:r>
              <a:rPr lang="ru-RU" sz="1600" dirty="0">
                <a:cs typeface="Courier New" pitchFamily="49" charset="0"/>
              </a:rPr>
              <a:t>; инструкция </a:t>
            </a:r>
            <a:r>
              <a:rPr lang="ru-RU" sz="1600" dirty="0" err="1">
                <a:cs typeface="Courier New" pitchFamily="49" charset="0"/>
              </a:rPr>
              <a:t>break</a:t>
            </a:r>
            <a:r>
              <a:rPr lang="ru-RU" sz="1600" dirty="0">
                <a:cs typeface="Courier New" pitchFamily="49" charset="0"/>
              </a:rPr>
              <a:t>, </a:t>
            </a:r>
            <a:r>
              <a:rPr lang="ru-RU" sz="1600" dirty="0" smtClean="0">
                <a:cs typeface="Courier New" pitchFamily="49" charset="0"/>
              </a:rPr>
              <a:t>использованная </a:t>
            </a:r>
            <a:r>
              <a:rPr lang="ru-RU" sz="1600" dirty="0">
                <a:cs typeface="Courier New" pitchFamily="49" charset="0"/>
              </a:rPr>
              <a:t>с меткой, даже не обязана находиться внутри цикла или </a:t>
            </a:r>
            <a:r>
              <a:rPr lang="ru-RU" sz="1600" dirty="0" smtClean="0">
                <a:cs typeface="Courier New" pitchFamily="49" charset="0"/>
              </a:rPr>
              <a:t>инструкции</a:t>
            </a:r>
            <a:r>
              <a:rPr lang="en-US" sz="1600" dirty="0" smtClean="0">
                <a:cs typeface="Courier New" pitchFamily="49" charset="0"/>
              </a:rPr>
              <a:t> </a:t>
            </a:r>
            <a:r>
              <a:rPr lang="ru-RU" sz="1600" dirty="0" err="1" smtClean="0">
                <a:cs typeface="Courier New" pitchFamily="49" charset="0"/>
              </a:rPr>
              <a:t>switch</a:t>
            </a:r>
            <a:r>
              <a:rPr lang="ru-RU" sz="1600" dirty="0">
                <a:cs typeface="Courier New" pitchFamily="49" charset="0"/>
              </a:rPr>
              <a:t>. Единственное ограничение на метку, указанную в инструкции </a:t>
            </a:r>
            <a:r>
              <a:rPr lang="ru-RU" sz="1600" dirty="0" err="1">
                <a:cs typeface="Courier New" pitchFamily="49" charset="0"/>
              </a:rPr>
              <a:t>break</a:t>
            </a:r>
            <a:r>
              <a:rPr lang="ru-RU" sz="1600" dirty="0">
                <a:cs typeface="Courier New" pitchFamily="49" charset="0"/>
              </a:rPr>
              <a:t>, </a:t>
            </a:r>
            <a:r>
              <a:rPr lang="ru-RU" sz="1600" dirty="0" smtClean="0">
                <a:cs typeface="Courier New" pitchFamily="49" charset="0"/>
              </a:rPr>
              <a:t>–</a:t>
            </a:r>
            <a:r>
              <a:rPr lang="en-US" sz="1600" dirty="0" smtClean="0">
                <a:cs typeface="Courier New" pitchFamily="49" charset="0"/>
              </a:rPr>
              <a:t> </a:t>
            </a:r>
            <a:r>
              <a:rPr lang="ru-RU" sz="1600" dirty="0" smtClean="0">
                <a:cs typeface="Courier New" pitchFamily="49" charset="0"/>
              </a:rPr>
              <a:t>она </a:t>
            </a:r>
            <a:r>
              <a:rPr lang="ru-RU" sz="1600" dirty="0">
                <a:cs typeface="Courier New" pitchFamily="49" charset="0"/>
              </a:rPr>
              <a:t>должна быть именем внешней по отношению к </a:t>
            </a:r>
            <a:r>
              <a:rPr lang="ru-RU" sz="1600" dirty="0" err="1">
                <a:cs typeface="Courier New" pitchFamily="49" charset="0"/>
              </a:rPr>
              <a:t>break</a:t>
            </a:r>
            <a:r>
              <a:rPr lang="ru-RU" sz="1600" dirty="0">
                <a:cs typeface="Courier New" pitchFamily="49" charset="0"/>
              </a:rPr>
              <a:t> инструкции. Метка </a:t>
            </a:r>
            <a:r>
              <a:rPr lang="ru-RU" sz="1600" dirty="0" smtClean="0">
                <a:cs typeface="Courier New" pitchFamily="49" charset="0"/>
              </a:rPr>
              <a:t>может </a:t>
            </a:r>
            <a:r>
              <a:rPr lang="ru-RU" sz="1600" dirty="0">
                <a:cs typeface="Courier New" pitchFamily="49" charset="0"/>
              </a:rPr>
              <a:t>быть, например, именем инструкции </a:t>
            </a:r>
            <a:r>
              <a:rPr lang="ru-RU" sz="1600" dirty="0" err="1">
                <a:cs typeface="Courier New" pitchFamily="49" charset="0"/>
              </a:rPr>
              <a:t>if</a:t>
            </a:r>
            <a:r>
              <a:rPr lang="ru-RU" sz="1600" dirty="0">
                <a:cs typeface="Courier New" pitchFamily="49" charset="0"/>
              </a:rPr>
              <a:t> или даже блока инструкций, </a:t>
            </a:r>
            <a:r>
              <a:rPr lang="ru-RU" sz="1600" dirty="0" smtClean="0">
                <a:cs typeface="Courier New" pitchFamily="49" charset="0"/>
              </a:rPr>
              <a:t>заключенных </a:t>
            </a:r>
            <a:r>
              <a:rPr lang="ru-RU" sz="1600" dirty="0">
                <a:cs typeface="Courier New" pitchFamily="49" charset="0"/>
              </a:rPr>
              <a:t>в фигурные скобки только для присвоения метки этому блоку</a:t>
            </a:r>
            <a:r>
              <a:rPr lang="ru-RU" sz="1600" dirty="0" smtClean="0">
                <a:cs typeface="Courier New" pitchFamily="49" charset="0"/>
              </a:rPr>
              <a:t>.</a:t>
            </a: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87809292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cs typeface="Courier New" pitchFamily="49" charset="0"/>
              </a:rPr>
              <a:t>Инструкции-выражения</a:t>
            </a:r>
            <a:endParaRPr lang="ru-RU" sz="1600" b="1" dirty="0">
              <a:cs typeface="Courier New" pitchFamily="49" charset="0"/>
            </a:endParaRPr>
          </a:p>
          <a:p>
            <a:pPr marL="0" indent="0">
              <a:buNone/>
            </a:pPr>
            <a:r>
              <a:rPr lang="ru-RU" sz="1600" dirty="0">
                <a:cs typeface="Courier New" pitchFamily="49" charset="0"/>
              </a:rPr>
              <a:t>Простейший вид инструкций в </a:t>
            </a:r>
            <a:r>
              <a:rPr lang="ru-RU" sz="1600" dirty="0" err="1">
                <a:cs typeface="Courier New" pitchFamily="49" charset="0"/>
              </a:rPr>
              <a:t>JavaScript</a:t>
            </a:r>
            <a:r>
              <a:rPr lang="ru-RU" sz="1600" dirty="0">
                <a:cs typeface="Courier New" pitchFamily="49" charset="0"/>
              </a:rPr>
              <a:t> – это выражения, имеющие </a:t>
            </a:r>
            <a:r>
              <a:rPr lang="ru-RU" sz="1600" dirty="0" smtClean="0">
                <a:cs typeface="Courier New" pitchFamily="49" charset="0"/>
              </a:rPr>
              <a:t>побочные эффекты</a:t>
            </a:r>
            <a:r>
              <a:rPr lang="ru-RU" sz="1600" dirty="0">
                <a:cs typeface="Courier New" pitchFamily="49" charset="0"/>
              </a:rPr>
              <a:t>. </a:t>
            </a:r>
            <a:r>
              <a:rPr lang="ru-RU" sz="1600" dirty="0" smtClean="0">
                <a:cs typeface="Courier New" pitchFamily="49" charset="0"/>
              </a:rPr>
              <a:t>Основная </a:t>
            </a:r>
            <a:r>
              <a:rPr lang="ru-RU" sz="1600" dirty="0">
                <a:cs typeface="Courier New" pitchFamily="49" charset="0"/>
              </a:rPr>
              <a:t>категория </a:t>
            </a:r>
            <a:r>
              <a:rPr lang="ru-RU" sz="1600" dirty="0" smtClean="0">
                <a:cs typeface="Courier New" pitchFamily="49" charset="0"/>
              </a:rPr>
              <a:t>инструкций-выражений </a:t>
            </a:r>
            <a:r>
              <a:rPr lang="ru-RU" sz="1600" dirty="0">
                <a:cs typeface="Courier New" pitchFamily="49" charset="0"/>
              </a:rPr>
              <a:t>– это </a:t>
            </a:r>
            <a:r>
              <a:rPr lang="ru-RU" sz="1600" dirty="0" smtClean="0">
                <a:cs typeface="Courier New" pitchFamily="49" charset="0"/>
              </a:rPr>
              <a:t>инструкции присваивания</a:t>
            </a:r>
            <a:r>
              <a:rPr lang="ru-RU" sz="1600" dirty="0">
                <a:cs typeface="Courier New" pitchFamily="49" charset="0"/>
              </a:rPr>
              <a:t>. Например:</a:t>
            </a:r>
          </a:p>
          <a:p>
            <a:pPr marL="0" indent="0">
              <a:buNone/>
            </a:pPr>
            <a:r>
              <a:rPr lang="ru-RU" sz="1600" dirty="0">
                <a:latin typeface="Courier New" pitchFamily="49" charset="0"/>
                <a:cs typeface="Courier New" pitchFamily="49" charset="0"/>
              </a:rPr>
              <a:t>s = "Привет " + </a:t>
            </a:r>
            <a:r>
              <a:rPr lang="ru-RU" sz="1600" dirty="0" err="1">
                <a:latin typeface="Courier New" pitchFamily="49" charset="0"/>
                <a:cs typeface="Courier New" pitchFamily="49" charset="0"/>
              </a:rPr>
              <a:t>name</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i *= 3;</a:t>
            </a:r>
          </a:p>
          <a:p>
            <a:pPr marL="0" indent="0">
              <a:buNone/>
            </a:pPr>
            <a:r>
              <a:rPr lang="ru-RU" sz="1600" dirty="0">
                <a:cs typeface="Courier New" pitchFamily="49" charset="0"/>
              </a:rPr>
              <a:t>Операторы инкремента и декремента, ++ и </a:t>
            </a:r>
            <a:r>
              <a:rPr lang="ru-RU" sz="1600" dirty="0" smtClean="0">
                <a:cs typeface="Courier New" pitchFamily="49" charset="0"/>
              </a:rPr>
              <a:t>--, </a:t>
            </a:r>
            <a:r>
              <a:rPr lang="ru-RU" sz="1600" dirty="0">
                <a:cs typeface="Courier New" pitchFamily="49" charset="0"/>
              </a:rPr>
              <a:t>родственны операторам </a:t>
            </a:r>
            <a:r>
              <a:rPr lang="ru-RU" sz="1600" dirty="0" smtClean="0">
                <a:cs typeface="Courier New" pitchFamily="49" charset="0"/>
              </a:rPr>
              <a:t>присваивания</a:t>
            </a:r>
            <a:r>
              <a:rPr lang="ru-RU" sz="1600" dirty="0">
                <a:cs typeface="Courier New" pitchFamily="49" charset="0"/>
              </a:rPr>
              <a:t>. Их побочным эффектом является изменение значения переменной, </a:t>
            </a:r>
            <a:r>
              <a:rPr lang="ru-RU" sz="1600" dirty="0" smtClean="0">
                <a:cs typeface="Courier New" pitchFamily="49" charset="0"/>
              </a:rPr>
              <a:t>как при </a:t>
            </a:r>
            <a:r>
              <a:rPr lang="ru-RU" sz="1600" dirty="0">
                <a:cs typeface="Courier New" pitchFamily="49" charset="0"/>
              </a:rPr>
              <a:t>выполнении присваивания:</a:t>
            </a:r>
          </a:p>
          <a:p>
            <a:pPr marL="0" indent="0">
              <a:buNone/>
            </a:pPr>
            <a:r>
              <a:rPr lang="ru-RU" sz="1600" dirty="0" err="1">
                <a:latin typeface="Courier New" pitchFamily="49" charset="0"/>
                <a:cs typeface="Courier New" pitchFamily="49" charset="0"/>
              </a:rPr>
              <a:t>counter</a:t>
            </a:r>
            <a:r>
              <a:rPr lang="ru-RU" sz="1600" dirty="0">
                <a:latin typeface="Courier New" pitchFamily="49" charset="0"/>
                <a:cs typeface="Courier New" pitchFamily="49" charset="0"/>
              </a:rPr>
              <a:t>++;</a:t>
            </a:r>
          </a:p>
          <a:p>
            <a:pPr marL="0" indent="0">
              <a:buNone/>
            </a:pPr>
            <a:r>
              <a:rPr lang="ru-RU" sz="1600" dirty="0">
                <a:cs typeface="Courier New" pitchFamily="49" charset="0"/>
              </a:rPr>
              <a:t>Оператор </a:t>
            </a:r>
            <a:r>
              <a:rPr lang="ru-RU" sz="1600" dirty="0" err="1">
                <a:cs typeface="Courier New" pitchFamily="49" charset="0"/>
              </a:rPr>
              <a:t>delete</a:t>
            </a:r>
            <a:r>
              <a:rPr lang="ru-RU" sz="1600" dirty="0">
                <a:cs typeface="Courier New" pitchFamily="49" charset="0"/>
              </a:rPr>
              <a:t> имеет важный побочный эффект – удаление свойства </a:t>
            </a:r>
            <a:r>
              <a:rPr lang="ru-RU" sz="1600" dirty="0" smtClean="0">
                <a:cs typeface="Courier New" pitchFamily="49" charset="0"/>
              </a:rPr>
              <a:t>объекта. Поэтому </a:t>
            </a:r>
            <a:r>
              <a:rPr lang="ru-RU" sz="1600" dirty="0">
                <a:cs typeface="Courier New" pitchFamily="49" charset="0"/>
              </a:rPr>
              <a:t>он почти всегда применяется как инструкция, а не как часть </a:t>
            </a:r>
            <a:r>
              <a:rPr lang="ru-RU" sz="1600" dirty="0" smtClean="0">
                <a:cs typeface="Courier New" pitchFamily="49" charset="0"/>
              </a:rPr>
              <a:t>более сложного </a:t>
            </a:r>
            <a:r>
              <a:rPr lang="ru-RU" sz="1600" dirty="0">
                <a:cs typeface="Courier New" pitchFamily="49" charset="0"/>
              </a:rPr>
              <a:t>выражения</a:t>
            </a:r>
            <a:r>
              <a:rPr lang="ru-RU" sz="1600" dirty="0" smtClean="0">
                <a:cs typeface="Courier New" pitchFamily="49" charset="0"/>
              </a:rPr>
              <a:t>:</a:t>
            </a:r>
          </a:p>
          <a:p>
            <a:pPr marL="0" indent="0">
              <a:buNone/>
            </a:pPr>
            <a:r>
              <a:rPr lang="ru-RU" sz="1600" dirty="0" err="1">
                <a:latin typeface="Courier New" pitchFamily="49" charset="0"/>
                <a:cs typeface="Courier New" pitchFamily="49" charset="0"/>
              </a:rPr>
              <a:t>delete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o.x</a:t>
            </a:r>
            <a:r>
              <a:rPr lang="ru-RU" sz="1600" dirty="0">
                <a:latin typeface="Courier New" pitchFamily="49" charset="0"/>
                <a:cs typeface="Courier New" pitchFamily="49" charset="0"/>
              </a:rPr>
              <a:t>;</a:t>
            </a:r>
          </a:p>
          <a:p>
            <a:pPr marL="0" indent="0">
              <a:buNone/>
            </a:pPr>
            <a:r>
              <a:rPr lang="ru-RU" sz="1600" dirty="0">
                <a:cs typeface="Courier New" pitchFamily="49" charset="0"/>
              </a:rPr>
              <a:t>Вызовы функций – еще одна большая категория </a:t>
            </a:r>
            <a:r>
              <a:rPr lang="ru-RU" sz="1600" dirty="0" smtClean="0">
                <a:cs typeface="Courier New" pitchFamily="49" charset="0"/>
              </a:rPr>
              <a:t>инструкций-выражений</a:t>
            </a:r>
            <a:r>
              <a:rPr lang="ru-RU" sz="1600" dirty="0">
                <a:cs typeface="Courier New" pitchFamily="49" charset="0"/>
              </a:rPr>
              <a:t>. </a:t>
            </a:r>
            <a:r>
              <a:rPr lang="ru-RU" sz="1600" dirty="0" smtClean="0">
                <a:cs typeface="Courier New" pitchFamily="49" charset="0"/>
              </a:rPr>
              <a:t>Например</a:t>
            </a:r>
            <a:r>
              <a:rPr lang="ru-RU" sz="1600" dirty="0">
                <a:cs typeface="Courier New" pitchFamily="49" charset="0"/>
              </a:rPr>
              <a:t>:</a:t>
            </a:r>
          </a:p>
          <a:p>
            <a:pPr marL="0" indent="0">
              <a:buNone/>
            </a:pP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("Добро пожаловать, " + </a:t>
            </a:r>
            <a:r>
              <a:rPr lang="ru-RU" sz="1600" dirty="0" err="1">
                <a:latin typeface="Courier New" pitchFamily="49" charset="0"/>
                <a:cs typeface="Courier New" pitchFamily="49" charset="0"/>
              </a:rPr>
              <a:t>name</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window.close</a:t>
            </a:r>
            <a:r>
              <a:rPr lang="ru-RU" sz="1600" dirty="0">
                <a:latin typeface="Courier New" pitchFamily="49" charset="0"/>
                <a:cs typeface="Courier New" pitchFamily="49" charset="0"/>
              </a:rPr>
              <a:t>();</a:t>
            </a:r>
          </a:p>
          <a:p>
            <a:pPr marL="0" indent="0">
              <a:buNone/>
            </a:pPr>
            <a:r>
              <a:rPr lang="ru-RU" sz="1600" dirty="0">
                <a:cs typeface="Courier New" pitchFamily="49" charset="0"/>
              </a:rPr>
              <a:t>Эти вызовы клиентских функций представляют собой выражения, однако </a:t>
            </a:r>
            <a:r>
              <a:rPr lang="ru-RU" sz="1600" dirty="0" smtClean="0">
                <a:cs typeface="Courier New" pitchFamily="49" charset="0"/>
              </a:rPr>
              <a:t>они влияют </a:t>
            </a:r>
            <a:r>
              <a:rPr lang="ru-RU" sz="1600" dirty="0">
                <a:cs typeface="Courier New" pitchFamily="49" charset="0"/>
              </a:rPr>
              <a:t>на </a:t>
            </a:r>
            <a:r>
              <a:rPr lang="ru-RU" sz="1600" dirty="0" smtClean="0">
                <a:cs typeface="Courier New" pitchFamily="49" charset="0"/>
              </a:rPr>
              <a:t>веб-</a:t>
            </a:r>
            <a:r>
              <a:rPr lang="ru-RU" sz="1600" dirty="0" err="1" smtClean="0">
                <a:cs typeface="Courier New" pitchFamily="49" charset="0"/>
              </a:rPr>
              <a:t>броузер</a:t>
            </a:r>
            <a:r>
              <a:rPr lang="ru-RU" sz="1600" dirty="0">
                <a:cs typeface="Courier New" pitchFamily="49" charset="0"/>
              </a:rPr>
              <a:t>, поэтому являются также и инструкциями</a:t>
            </a:r>
            <a:r>
              <a:rPr lang="ru-RU" sz="1600" dirty="0" smtClean="0">
                <a:cs typeface="Courier New" pitchFamily="49" charset="0"/>
              </a:rPr>
              <a:t>.</a:t>
            </a:r>
            <a:endParaRPr lang="ru-RU" sz="1600" dirty="0">
              <a:cs typeface="Courier New" pitchFamily="49" charset="0"/>
            </a:endParaRPr>
          </a:p>
          <a:p>
            <a:pPr marL="0" indent="0">
              <a:buNone/>
            </a:pPr>
            <a:r>
              <a:rPr lang="ru-RU" sz="1600" dirty="0">
                <a:cs typeface="Courier New" pitchFamily="49" charset="0"/>
              </a:rPr>
              <a:t>Если функция не имеет </a:t>
            </a:r>
            <a:r>
              <a:rPr lang="ru-RU" sz="1600" dirty="0" smtClean="0">
                <a:cs typeface="Courier New" pitchFamily="49" charset="0"/>
              </a:rPr>
              <a:t>каких-либо </a:t>
            </a:r>
            <a:r>
              <a:rPr lang="ru-RU" sz="1600" dirty="0">
                <a:cs typeface="Courier New" pitchFamily="49" charset="0"/>
              </a:rPr>
              <a:t>побочных эффектов, нет смысла </a:t>
            </a:r>
            <a:r>
              <a:rPr lang="ru-RU" sz="1600" dirty="0" smtClean="0">
                <a:cs typeface="Courier New" pitchFamily="49" charset="0"/>
              </a:rPr>
              <a:t>вызывать ее</a:t>
            </a:r>
            <a:r>
              <a:rPr lang="ru-RU" sz="1600" dirty="0">
                <a:cs typeface="Courier New" pitchFamily="49" charset="0"/>
              </a:rPr>
              <a:t>, если только она не является частью инструкции присваивания</a:t>
            </a:r>
            <a:r>
              <a:rPr lang="ru-RU" sz="1600" dirty="0" smtClean="0">
                <a:cs typeface="Courier New" pitchFamily="49" charset="0"/>
              </a:rPr>
              <a:t>.</a:t>
            </a: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25184480"/>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Как обсуждалось ранее, между ключевым словом </a:t>
            </a:r>
            <a:r>
              <a:rPr lang="ru-RU" sz="1600" dirty="0" err="1">
                <a:cs typeface="Courier New" pitchFamily="49" charset="0"/>
              </a:rPr>
              <a:t>break</a:t>
            </a:r>
            <a:r>
              <a:rPr lang="ru-RU" sz="1600" dirty="0">
                <a:cs typeface="Courier New" pitchFamily="49" charset="0"/>
              </a:rPr>
              <a:t> и именем метки перевод строки не допускается. Дело в том, что интерпретатор </a:t>
            </a:r>
            <a:r>
              <a:rPr lang="ru-RU" sz="1600" dirty="0" err="1">
                <a:cs typeface="Courier New" pitchFamily="49" charset="0"/>
              </a:rPr>
              <a:t>JavaScript</a:t>
            </a:r>
            <a:r>
              <a:rPr lang="ru-RU" sz="1600" dirty="0">
                <a:cs typeface="Courier New" pitchFamily="49" charset="0"/>
              </a:rPr>
              <a:t> автоматически вставляет пропущенные точки с запятой. Если разбить строку кода между ключевым словом </a:t>
            </a:r>
            <a:r>
              <a:rPr lang="ru-RU" sz="1600" dirty="0" err="1">
                <a:cs typeface="Courier New" pitchFamily="49" charset="0"/>
              </a:rPr>
              <a:t>break</a:t>
            </a:r>
            <a:r>
              <a:rPr lang="ru-RU" sz="1600" dirty="0">
                <a:cs typeface="Courier New" pitchFamily="49" charset="0"/>
              </a:rPr>
              <a:t> и следующей за ним меткой, интерпретатор предположит, что имелась в виду простая форма этой инструкции без метки, и добавит точку с запятой.</a:t>
            </a:r>
          </a:p>
          <a:p>
            <a:pPr marL="0" indent="0">
              <a:buNone/>
            </a:pPr>
            <a:r>
              <a:rPr lang="ru-RU" sz="1600" dirty="0">
                <a:cs typeface="Courier New" pitchFamily="49" charset="0"/>
              </a:rPr>
              <a:t>Ранее уже демонстрировались примеры инструкции </a:t>
            </a:r>
            <a:r>
              <a:rPr lang="ru-RU" sz="1600" dirty="0" err="1">
                <a:cs typeface="Courier New" pitchFamily="49" charset="0"/>
              </a:rPr>
              <a:t>break</a:t>
            </a:r>
            <a:r>
              <a:rPr lang="ru-RU" sz="1600" dirty="0">
                <a:cs typeface="Courier New" pitchFamily="49" charset="0"/>
              </a:rPr>
              <a:t>, помещенной в </a:t>
            </a:r>
            <a:r>
              <a:rPr lang="ru-RU" sz="1600" dirty="0" err="1" smtClean="0">
                <a:cs typeface="Courier New" pitchFamily="49" charset="0"/>
              </a:rPr>
              <a:t>инструк-цию</a:t>
            </a:r>
            <a:r>
              <a:rPr lang="ru-RU" sz="1600" dirty="0" smtClean="0">
                <a:cs typeface="Courier New" pitchFamily="49" charset="0"/>
              </a:rPr>
              <a:t> </a:t>
            </a:r>
            <a:r>
              <a:rPr lang="ru-RU" sz="1600" dirty="0" err="1">
                <a:cs typeface="Courier New" pitchFamily="49" charset="0"/>
              </a:rPr>
              <a:t>switch</a:t>
            </a:r>
            <a:r>
              <a:rPr lang="ru-RU" sz="1600" dirty="0">
                <a:cs typeface="Courier New" pitchFamily="49" charset="0"/>
              </a:rPr>
              <a:t>. В циклах она обычно используется для преждевременного </a:t>
            </a:r>
            <a:r>
              <a:rPr lang="ru-RU" sz="1600" dirty="0" smtClean="0">
                <a:cs typeface="Courier New" pitchFamily="49" charset="0"/>
              </a:rPr>
              <a:t>выхода </a:t>
            </a:r>
            <a:r>
              <a:rPr lang="ru-RU" sz="1600" dirty="0">
                <a:cs typeface="Courier New" pitchFamily="49" charset="0"/>
              </a:rPr>
              <a:t>в тех случаях, когда по </a:t>
            </a:r>
            <a:r>
              <a:rPr lang="ru-RU" sz="1600" dirty="0" smtClean="0">
                <a:cs typeface="Courier New" pitchFamily="49" charset="0"/>
              </a:rPr>
              <a:t>какой-либо </a:t>
            </a:r>
            <a:r>
              <a:rPr lang="ru-RU" sz="1600" dirty="0">
                <a:cs typeface="Courier New" pitchFamily="49" charset="0"/>
              </a:rPr>
              <a:t>причине отпала необходимость </a:t>
            </a:r>
            <a:r>
              <a:rPr lang="ru-RU" sz="1600" dirty="0" smtClean="0">
                <a:cs typeface="Courier New" pitchFamily="49" charset="0"/>
              </a:rPr>
              <a:t>доводить выполнение </a:t>
            </a:r>
            <a:r>
              <a:rPr lang="ru-RU" sz="1600" dirty="0">
                <a:cs typeface="Courier New" pitchFamily="49" charset="0"/>
              </a:rPr>
              <a:t>цикла до конца. Когда в цикле имеются сложные условия </a:t>
            </a:r>
            <a:r>
              <a:rPr lang="ru-RU" sz="1600" dirty="0" smtClean="0">
                <a:cs typeface="Courier New" pitchFamily="49" charset="0"/>
              </a:rPr>
              <a:t>выхода, часто </a:t>
            </a:r>
            <a:r>
              <a:rPr lang="ru-RU" sz="1600" dirty="0">
                <a:cs typeface="Courier New" pitchFamily="49" charset="0"/>
              </a:rPr>
              <a:t>проще реализовать некоторые из этих условий с помощью </a:t>
            </a:r>
            <a:r>
              <a:rPr lang="ru-RU" sz="1600" dirty="0" smtClean="0">
                <a:cs typeface="Courier New" pitchFamily="49" charset="0"/>
              </a:rPr>
              <a:t>инструкции </a:t>
            </a:r>
            <a:r>
              <a:rPr lang="ru-RU" sz="1600" dirty="0" err="1" smtClean="0">
                <a:cs typeface="Courier New" pitchFamily="49" charset="0"/>
              </a:rPr>
              <a:t>break</a:t>
            </a:r>
            <a:r>
              <a:rPr lang="ru-RU" sz="1600" dirty="0">
                <a:cs typeface="Courier New" pitchFamily="49" charset="0"/>
              </a:rPr>
              <a:t>, а не пытаться включить их все в одно выражение цикла.</a:t>
            </a:r>
          </a:p>
          <a:p>
            <a:pPr marL="0" indent="0">
              <a:buNone/>
            </a:pPr>
            <a:r>
              <a:rPr lang="ru-RU" sz="1600" dirty="0">
                <a:cs typeface="Courier New" pitchFamily="49" charset="0"/>
              </a:rPr>
              <a:t>Следующий фрагмент выполняет поиск определенного значения среди </a:t>
            </a:r>
            <a:r>
              <a:rPr lang="ru-RU" sz="1600" dirty="0" smtClean="0">
                <a:cs typeface="Courier New" pitchFamily="49" charset="0"/>
              </a:rPr>
              <a:t>элементов </a:t>
            </a:r>
            <a:r>
              <a:rPr lang="ru-RU" sz="1600" dirty="0">
                <a:cs typeface="Courier New" pitchFamily="49" charset="0"/>
              </a:rPr>
              <a:t>массива. Цикл прерывается естественным образом, когда доходит до конца массива; если искомое значение найдено, он прерывается с помощью </a:t>
            </a:r>
            <a:r>
              <a:rPr lang="ru-RU" sz="1600" dirty="0" smtClean="0">
                <a:cs typeface="Courier New" pitchFamily="49" charset="0"/>
              </a:rPr>
              <a:t>инструкции </a:t>
            </a:r>
            <a:r>
              <a:rPr lang="ru-RU" sz="1600" dirty="0" err="1">
                <a:cs typeface="Courier New" pitchFamily="49" charset="0"/>
              </a:rPr>
              <a:t>break</a:t>
            </a:r>
            <a:r>
              <a:rPr lang="ru-RU" sz="1600" dirty="0" smtClean="0">
                <a:cs typeface="Courier New" pitchFamily="49" charset="0"/>
              </a:rPr>
              <a:t>:</a:t>
            </a:r>
          </a:p>
          <a:p>
            <a:pPr marL="0" indent="0">
              <a:buNone/>
            </a:pPr>
            <a:endParaRPr lang="ru-RU" sz="1600" dirty="0">
              <a:cs typeface="Courier New" pitchFamily="49" charset="0"/>
            </a:endParaRP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(i = 0; i &lt; </a:t>
            </a:r>
            <a:r>
              <a:rPr lang="ru-RU" sz="1600" dirty="0" err="1">
                <a:latin typeface="Courier New" pitchFamily="49" charset="0"/>
                <a:cs typeface="Courier New" pitchFamily="49" charset="0"/>
              </a:rPr>
              <a:t>a.length</a:t>
            </a:r>
            <a:r>
              <a:rPr lang="ru-RU" sz="1600" dirty="0">
                <a:latin typeface="Courier New" pitchFamily="49" charset="0"/>
                <a:cs typeface="Courier New" pitchFamily="49" charset="0"/>
              </a:rPr>
              <a:t>; i++)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(a[i] == </a:t>
            </a:r>
            <a:r>
              <a:rPr lang="ru-RU" sz="1600" dirty="0" err="1">
                <a:latin typeface="Courier New" pitchFamily="49" charset="0"/>
                <a:cs typeface="Courier New" pitchFamily="49" charset="0"/>
              </a:rPr>
              <a:t>target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break</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a:t>
            </a:r>
          </a:p>
          <a:p>
            <a:pPr marL="0" indent="0">
              <a:buNone/>
            </a:pP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6559347"/>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Форма инструкции </a:t>
            </a:r>
            <a:r>
              <a:rPr lang="en-US" sz="1600" dirty="0">
                <a:cs typeface="Courier New" pitchFamily="49" charset="0"/>
              </a:rPr>
              <a:t>break </a:t>
            </a:r>
            <a:r>
              <a:rPr lang="ru-RU" sz="1600" dirty="0">
                <a:cs typeface="Courier New" pitchFamily="49" charset="0"/>
              </a:rPr>
              <a:t>с меткой требуется только во вложенных циклах или</a:t>
            </a:r>
          </a:p>
          <a:p>
            <a:pPr marL="0" indent="0">
              <a:buNone/>
            </a:pPr>
            <a:r>
              <a:rPr lang="ru-RU" sz="1600" dirty="0">
                <a:cs typeface="Courier New" pitchFamily="49" charset="0"/>
              </a:rPr>
              <a:t>в инструкции </a:t>
            </a:r>
            <a:r>
              <a:rPr lang="en-US" sz="1600" dirty="0">
                <a:cs typeface="Courier New" pitchFamily="49" charset="0"/>
              </a:rPr>
              <a:t>switch </a:t>
            </a:r>
            <a:r>
              <a:rPr lang="ru-RU" sz="1600" dirty="0">
                <a:cs typeface="Courier New" pitchFamily="49" charset="0"/>
              </a:rPr>
              <a:t>при необходимости выйти из инструкции, не являющейся</a:t>
            </a:r>
          </a:p>
          <a:p>
            <a:pPr marL="0" indent="0">
              <a:buNone/>
            </a:pPr>
            <a:r>
              <a:rPr lang="ru-RU" sz="1600" dirty="0">
                <a:cs typeface="Courier New" pitchFamily="49" charset="0"/>
              </a:rPr>
              <a:t>самой внутренней.</a:t>
            </a:r>
          </a:p>
          <a:p>
            <a:pPr marL="0" indent="0">
              <a:buNone/>
            </a:pPr>
            <a:r>
              <a:rPr lang="ru-RU" sz="1600" dirty="0">
                <a:cs typeface="Courier New" pitchFamily="49" charset="0"/>
              </a:rPr>
              <a:t>Следующий пример показывает помеченные циклы </a:t>
            </a:r>
            <a:r>
              <a:rPr lang="en-US" sz="1600" dirty="0">
                <a:cs typeface="Courier New" pitchFamily="49" charset="0"/>
              </a:rPr>
              <a:t>for </a:t>
            </a:r>
            <a:r>
              <a:rPr lang="ru-RU" sz="1600" dirty="0">
                <a:cs typeface="Courier New" pitchFamily="49" charset="0"/>
              </a:rPr>
              <a:t>и инструкции </a:t>
            </a:r>
            <a:r>
              <a:rPr lang="en-US" sz="1600" dirty="0">
                <a:cs typeface="Courier New" pitchFamily="49" charset="0"/>
              </a:rPr>
              <a:t>break</a:t>
            </a:r>
          </a:p>
          <a:p>
            <a:pPr marL="0" indent="0">
              <a:buNone/>
            </a:pPr>
            <a:r>
              <a:rPr lang="ru-RU" sz="1600" dirty="0">
                <a:cs typeface="Courier New" pitchFamily="49" charset="0"/>
              </a:rPr>
              <a:t>с метками. Проверьте, удастся ли вам понять, каким будет результат работы </a:t>
            </a:r>
            <a:r>
              <a:rPr lang="ru-RU" sz="1600" dirty="0" err="1">
                <a:cs typeface="Courier New" pitchFamily="49" charset="0"/>
              </a:rPr>
              <a:t>этоо</a:t>
            </a:r>
            <a:endParaRPr lang="ru-RU" sz="1600" dirty="0">
              <a:cs typeface="Courier New" pitchFamily="49" charset="0"/>
            </a:endParaRPr>
          </a:p>
          <a:p>
            <a:pPr marL="0" indent="0">
              <a:buNone/>
            </a:pPr>
            <a:r>
              <a:rPr lang="ru-RU" sz="1600" dirty="0" err="1">
                <a:cs typeface="Courier New" pitchFamily="49" charset="0"/>
              </a:rPr>
              <a:t>го</a:t>
            </a:r>
            <a:r>
              <a:rPr lang="ru-RU" sz="1600" dirty="0">
                <a:cs typeface="Courier New" pitchFamily="49" charset="0"/>
              </a:rPr>
              <a:t> фрагмента</a:t>
            </a:r>
            <a:r>
              <a:rPr lang="ru-RU" sz="1600" dirty="0" smtClean="0">
                <a:cs typeface="Courier New" pitchFamily="49" charset="0"/>
              </a:rPr>
              <a:t>:</a:t>
            </a:r>
          </a:p>
          <a:p>
            <a:pPr marL="0" indent="0">
              <a:buNone/>
            </a:pPr>
            <a:endParaRPr lang="ru-RU" sz="1600" dirty="0">
              <a:cs typeface="Courier New" pitchFamily="49" charset="0"/>
            </a:endParaRPr>
          </a:p>
          <a:p>
            <a:pPr marL="0" indent="0">
              <a:buNone/>
            </a:pPr>
            <a:r>
              <a:rPr lang="en-US" sz="1600" dirty="0" err="1">
                <a:latin typeface="Courier New" pitchFamily="49" charset="0"/>
                <a:cs typeface="Courier New" pitchFamily="49" charset="0"/>
              </a:rPr>
              <a:t>outerloop</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10; i++)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innerloop</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j = 0; j &lt; 10; j++) {</a:t>
            </a:r>
          </a:p>
          <a:p>
            <a:pPr marL="0" indent="0">
              <a:buNone/>
            </a:pPr>
            <a:r>
              <a:rPr lang="en-US" sz="1600" dirty="0">
                <a:latin typeface="Courier New" pitchFamily="49" charset="0"/>
                <a:cs typeface="Courier New" pitchFamily="49" charset="0"/>
              </a:rPr>
              <a:t>                if (j &gt; 3) break; // </a:t>
            </a:r>
            <a:r>
              <a:rPr lang="ru-RU" sz="1600" dirty="0">
                <a:latin typeface="Courier New" pitchFamily="49" charset="0"/>
                <a:cs typeface="Courier New" pitchFamily="49" charset="0"/>
              </a:rPr>
              <a:t>Выход из самого </a:t>
            </a:r>
            <a:r>
              <a:rPr lang="ru-RU" sz="1600" dirty="0" err="1" smtClean="0">
                <a:latin typeface="Courier New" pitchFamily="49" charset="0"/>
                <a:cs typeface="Courier New" pitchFamily="49" charset="0"/>
              </a:rPr>
              <a:t>внутр</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цикла</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if (i == 2) break </a:t>
            </a:r>
            <a:r>
              <a:rPr lang="en-US" sz="1600" dirty="0" err="1">
                <a:latin typeface="Courier New" pitchFamily="49" charset="0"/>
                <a:cs typeface="Courier New" pitchFamily="49" charset="0"/>
              </a:rPr>
              <a:t>innerloop</a:t>
            </a:r>
            <a:r>
              <a:rPr lang="en-US" sz="1600" dirty="0">
                <a:latin typeface="Courier New" pitchFamily="49" charset="0"/>
                <a:cs typeface="Courier New" pitchFamily="49" charset="0"/>
              </a:rPr>
              <a:t>; // </a:t>
            </a:r>
            <a:r>
              <a:rPr lang="ru-RU" sz="1600" dirty="0">
                <a:latin typeface="Courier New" pitchFamily="49" charset="0"/>
                <a:cs typeface="Courier New" pitchFamily="49" charset="0"/>
              </a:rPr>
              <a:t>То же самое</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if (i == 4) break </a:t>
            </a:r>
            <a:r>
              <a:rPr lang="en-US" sz="1600" dirty="0" err="1">
                <a:latin typeface="Courier New" pitchFamily="49" charset="0"/>
                <a:cs typeface="Courier New" pitchFamily="49" charset="0"/>
              </a:rPr>
              <a:t>outerloop</a:t>
            </a:r>
            <a:r>
              <a:rPr lang="en-US" sz="1600" dirty="0">
                <a:latin typeface="Courier New" pitchFamily="49" charset="0"/>
                <a:cs typeface="Courier New" pitchFamily="49" charset="0"/>
              </a:rPr>
              <a:t>; // </a:t>
            </a:r>
            <a:r>
              <a:rPr lang="ru-RU" sz="1600" dirty="0" err="1" smtClean="0">
                <a:latin typeface="Courier New" pitchFamily="49" charset="0"/>
                <a:cs typeface="Courier New" pitchFamily="49" charset="0"/>
              </a:rPr>
              <a:t>Вых.из</a:t>
            </a:r>
            <a:r>
              <a:rPr lang="ru-RU" sz="1600" dirty="0" smtClean="0">
                <a:latin typeface="Courier New" pitchFamily="49" charset="0"/>
                <a:cs typeface="Courier New" pitchFamily="49" charset="0"/>
              </a:rPr>
              <a:t> </a:t>
            </a:r>
            <a:r>
              <a:rPr lang="ru-RU" sz="1600" dirty="0" err="1" smtClean="0">
                <a:latin typeface="Courier New" pitchFamily="49" charset="0"/>
                <a:cs typeface="Courier New" pitchFamily="49" charset="0"/>
              </a:rPr>
              <a:t>внеш.цикла</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("i = </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i + " j = " + j </a:t>
            </a:r>
            <a:r>
              <a:rPr lang="en-US" sz="1600" dirty="0" smtClean="0">
                <a:latin typeface="Courier New" pitchFamily="49" charset="0"/>
                <a:cs typeface="Courier New" pitchFamily="49" charset="0"/>
              </a:rPr>
              <a: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("FINAL i = " + i + " j = " + j + "&lt;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734979825"/>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continue</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continue</a:t>
            </a:r>
            <a:r>
              <a:rPr lang="ru-RU" sz="1600" dirty="0">
                <a:cs typeface="Courier New" pitchFamily="49" charset="0"/>
              </a:rPr>
              <a:t> схожа с инструкцией </a:t>
            </a:r>
            <a:r>
              <a:rPr lang="ru-RU" sz="1600" dirty="0" err="1">
                <a:cs typeface="Courier New" pitchFamily="49" charset="0"/>
              </a:rPr>
              <a:t>break</a:t>
            </a:r>
            <a:r>
              <a:rPr lang="ru-RU" sz="1600" dirty="0">
                <a:cs typeface="Courier New" pitchFamily="49" charset="0"/>
              </a:rPr>
              <a:t>. Однако вместо выхода из </a:t>
            </a:r>
            <a:r>
              <a:rPr lang="ru-RU" sz="1600" dirty="0" smtClean="0">
                <a:cs typeface="Courier New" pitchFamily="49" charset="0"/>
              </a:rPr>
              <a:t>цикла </a:t>
            </a:r>
            <a:r>
              <a:rPr lang="ru-RU" sz="1600" dirty="0" err="1" smtClean="0">
                <a:cs typeface="Courier New" pitchFamily="49" charset="0"/>
              </a:rPr>
              <a:t>continue</a:t>
            </a:r>
            <a:r>
              <a:rPr lang="ru-RU" sz="1600" dirty="0" smtClean="0">
                <a:cs typeface="Courier New" pitchFamily="49" charset="0"/>
              </a:rPr>
              <a:t> </a:t>
            </a:r>
            <a:r>
              <a:rPr lang="ru-RU" sz="1600" dirty="0">
                <a:cs typeface="Courier New" pitchFamily="49" charset="0"/>
              </a:rPr>
              <a:t>запускает новую итерацию цикла. Синтаксис инструкции </a:t>
            </a:r>
            <a:r>
              <a:rPr lang="ru-RU" sz="1600" dirty="0" err="1">
                <a:cs typeface="Courier New" pitchFamily="49" charset="0"/>
              </a:rPr>
              <a:t>continue</a:t>
            </a:r>
            <a:r>
              <a:rPr lang="ru-RU" sz="1600" dirty="0">
                <a:cs typeface="Courier New" pitchFamily="49" charset="0"/>
              </a:rPr>
              <a:t> </a:t>
            </a:r>
            <a:r>
              <a:rPr lang="ru-RU" sz="1600" dirty="0" smtClean="0">
                <a:cs typeface="Courier New" pitchFamily="49" charset="0"/>
              </a:rPr>
              <a:t>столь же </a:t>
            </a:r>
            <a:r>
              <a:rPr lang="ru-RU" sz="1600" dirty="0">
                <a:cs typeface="Courier New" pitchFamily="49" charset="0"/>
              </a:rPr>
              <a:t>прост, как и у инструкции </a:t>
            </a:r>
            <a:r>
              <a:rPr lang="ru-RU" sz="1600" dirty="0" err="1">
                <a:cs typeface="Courier New" pitchFamily="49" charset="0"/>
              </a:rPr>
              <a:t>break</a:t>
            </a:r>
            <a:r>
              <a:rPr lang="ru-RU" sz="1600" dirty="0">
                <a:cs typeface="Courier New" pitchFamily="49" charset="0"/>
              </a:rPr>
              <a:t>:</a:t>
            </a:r>
          </a:p>
          <a:p>
            <a:pPr marL="0" indent="0">
              <a:buNone/>
            </a:pPr>
            <a:r>
              <a:rPr lang="ru-RU" sz="1600" dirty="0" err="1">
                <a:latin typeface="Courier New" pitchFamily="49" charset="0"/>
                <a:cs typeface="Courier New" pitchFamily="49" charset="0"/>
              </a:rPr>
              <a:t>continue</a:t>
            </a:r>
            <a:r>
              <a:rPr lang="ru-RU" sz="1600" dirty="0">
                <a:latin typeface="Courier New" pitchFamily="49" charset="0"/>
                <a:cs typeface="Courier New" pitchFamily="49" charset="0"/>
              </a:rPr>
              <a:t>;</a:t>
            </a:r>
          </a:p>
          <a:p>
            <a:pPr marL="0" indent="0">
              <a:buNone/>
            </a:pPr>
            <a:r>
              <a:rPr lang="ru-RU" sz="1600" dirty="0" smtClean="0">
                <a:cs typeface="Courier New" pitchFamily="49" charset="0"/>
              </a:rPr>
              <a:t>Инструкция </a:t>
            </a:r>
            <a:r>
              <a:rPr lang="ru-RU" sz="1600" dirty="0" err="1">
                <a:cs typeface="Courier New" pitchFamily="49" charset="0"/>
              </a:rPr>
              <a:t>continue</a:t>
            </a:r>
            <a:r>
              <a:rPr lang="ru-RU" sz="1600" dirty="0">
                <a:cs typeface="Courier New" pitchFamily="49" charset="0"/>
              </a:rPr>
              <a:t> может также использоваться с меткой:</a:t>
            </a:r>
          </a:p>
          <a:p>
            <a:pPr marL="0" indent="0">
              <a:buNone/>
            </a:pPr>
            <a:r>
              <a:rPr lang="ru-RU" sz="1600" dirty="0" err="1">
                <a:latin typeface="Courier New" pitchFamily="49" charset="0"/>
                <a:cs typeface="Courier New" pitchFamily="49" charset="0"/>
              </a:rPr>
              <a:t>continue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имя_метки</a:t>
            </a:r>
            <a:r>
              <a:rPr lang="ru-RU" sz="1600" dirty="0">
                <a:latin typeface="Courier New" pitchFamily="49" charset="0"/>
                <a:cs typeface="Courier New" pitchFamily="49" charset="0"/>
              </a:rPr>
              <a:t>;</a:t>
            </a:r>
          </a:p>
          <a:p>
            <a:pPr marL="0" indent="0">
              <a:buNone/>
            </a:pPr>
            <a:r>
              <a:rPr lang="ru-RU" sz="1600" dirty="0" smtClean="0">
                <a:cs typeface="Courier New" pitchFamily="49" charset="0"/>
              </a:rPr>
              <a:t>Инструкция </a:t>
            </a:r>
            <a:r>
              <a:rPr lang="ru-RU" sz="1600" dirty="0" err="1">
                <a:cs typeface="Courier New" pitchFamily="49" charset="0"/>
              </a:rPr>
              <a:t>continue</a:t>
            </a:r>
            <a:r>
              <a:rPr lang="ru-RU" sz="1600" dirty="0">
                <a:cs typeface="Courier New" pitchFamily="49" charset="0"/>
              </a:rPr>
              <a:t> как в форме без метки, так и с меткой может </a:t>
            </a:r>
            <a:r>
              <a:rPr lang="ru-RU" sz="1600" dirty="0" smtClean="0">
                <a:cs typeface="Courier New" pitchFamily="49" charset="0"/>
              </a:rPr>
              <a:t>использоваться </a:t>
            </a:r>
            <a:r>
              <a:rPr lang="ru-RU" sz="1600" dirty="0">
                <a:cs typeface="Courier New" pitchFamily="49" charset="0"/>
              </a:rPr>
              <a:t>только в теле циклов </a:t>
            </a:r>
            <a:r>
              <a:rPr lang="ru-RU" sz="1600" dirty="0" err="1">
                <a:cs typeface="Courier New" pitchFamily="49" charset="0"/>
              </a:rPr>
              <a:t>while</a:t>
            </a:r>
            <a:r>
              <a:rPr lang="ru-RU" sz="1600" dirty="0">
                <a:cs typeface="Courier New" pitchFamily="49" charset="0"/>
              </a:rPr>
              <a:t>, </a:t>
            </a:r>
            <a:r>
              <a:rPr lang="ru-RU" sz="1600" dirty="0" err="1">
                <a:cs typeface="Courier New" pitchFamily="49" charset="0"/>
              </a:rPr>
              <a:t>do</a:t>
            </a:r>
            <a:r>
              <a:rPr lang="ru-RU" sz="1600" dirty="0">
                <a:cs typeface="Courier New" pitchFamily="49" charset="0"/>
              </a:rPr>
              <a:t>/</a:t>
            </a:r>
            <a:r>
              <a:rPr lang="ru-RU" sz="1600" dirty="0" err="1">
                <a:cs typeface="Courier New" pitchFamily="49" charset="0"/>
              </a:rPr>
              <a:t>while</a:t>
            </a:r>
            <a:r>
              <a:rPr lang="ru-RU" sz="1600" dirty="0">
                <a:cs typeface="Courier New" pitchFamily="49" charset="0"/>
              </a:rPr>
              <a:t>, </a:t>
            </a:r>
            <a:r>
              <a:rPr lang="ru-RU" sz="1600" dirty="0" err="1">
                <a:cs typeface="Courier New" pitchFamily="49" charset="0"/>
              </a:rPr>
              <a:t>for</a:t>
            </a:r>
            <a:r>
              <a:rPr lang="ru-RU" sz="1600" dirty="0">
                <a:cs typeface="Courier New" pitchFamily="49" charset="0"/>
              </a:rPr>
              <a:t> и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Использование ее в </a:t>
            </a:r>
            <a:r>
              <a:rPr lang="ru-RU" sz="1600" dirty="0" smtClean="0">
                <a:cs typeface="Courier New" pitchFamily="49" charset="0"/>
              </a:rPr>
              <a:t>любых других </a:t>
            </a:r>
            <a:r>
              <a:rPr lang="ru-RU" sz="1600" dirty="0">
                <a:cs typeface="Courier New" pitchFamily="49" charset="0"/>
              </a:rPr>
              <a:t>местах приводит к синтаксической ошибке.</a:t>
            </a:r>
          </a:p>
          <a:p>
            <a:pPr marL="0" indent="0">
              <a:buNone/>
            </a:pPr>
            <a:r>
              <a:rPr lang="ru-RU" sz="1600" dirty="0">
                <a:cs typeface="Courier New" pitchFamily="49" charset="0"/>
              </a:rPr>
              <a:t>Когда выполняется инструкция </a:t>
            </a:r>
            <a:r>
              <a:rPr lang="ru-RU" sz="1600" dirty="0" err="1">
                <a:cs typeface="Courier New" pitchFamily="49" charset="0"/>
              </a:rPr>
              <a:t>continue</a:t>
            </a:r>
            <a:r>
              <a:rPr lang="ru-RU" sz="1600" dirty="0">
                <a:cs typeface="Courier New" pitchFamily="49" charset="0"/>
              </a:rPr>
              <a:t>, текущая итерация цикла </a:t>
            </a:r>
            <a:r>
              <a:rPr lang="ru-RU" sz="1600" dirty="0" smtClean="0">
                <a:cs typeface="Courier New" pitchFamily="49" charset="0"/>
              </a:rPr>
              <a:t>прерывается и </a:t>
            </a:r>
            <a:r>
              <a:rPr lang="ru-RU" sz="1600" dirty="0">
                <a:cs typeface="Courier New" pitchFamily="49" charset="0"/>
              </a:rPr>
              <a:t>начинается следующая. Для разных типов циклов это означает разное:</a:t>
            </a:r>
          </a:p>
          <a:p>
            <a:pPr marL="400050" lvl="1" indent="0">
              <a:buNone/>
            </a:pPr>
            <a:r>
              <a:rPr lang="ru-RU" sz="1600" dirty="0">
                <a:cs typeface="Courier New" pitchFamily="49" charset="0"/>
              </a:rPr>
              <a:t>• В цикле </a:t>
            </a:r>
            <a:r>
              <a:rPr lang="ru-RU" sz="1600" dirty="0" err="1">
                <a:cs typeface="Courier New" pitchFamily="49" charset="0"/>
              </a:rPr>
              <a:t>while</a:t>
            </a:r>
            <a:r>
              <a:rPr lang="ru-RU" sz="1600" dirty="0">
                <a:cs typeface="Courier New" pitchFamily="49" charset="0"/>
              </a:rPr>
              <a:t> указанное в начале цикла выражение проверяется снова, и </a:t>
            </a:r>
            <a:r>
              <a:rPr lang="ru-RU" sz="1600" dirty="0" smtClean="0">
                <a:cs typeface="Courier New" pitchFamily="49" charset="0"/>
              </a:rPr>
              <a:t>если оно </a:t>
            </a:r>
            <a:r>
              <a:rPr lang="ru-RU" sz="1600" dirty="0">
                <a:cs typeface="Courier New" pitchFamily="49" charset="0"/>
              </a:rPr>
              <a:t>равно </a:t>
            </a:r>
            <a:r>
              <a:rPr lang="ru-RU" sz="1600" dirty="0" err="1">
                <a:cs typeface="Courier New" pitchFamily="49" charset="0"/>
              </a:rPr>
              <a:t>true</a:t>
            </a:r>
            <a:r>
              <a:rPr lang="ru-RU" sz="1600" dirty="0">
                <a:cs typeface="Courier New" pitchFamily="49" charset="0"/>
              </a:rPr>
              <a:t>, тело цикла выполняется сначала.</a:t>
            </a:r>
          </a:p>
          <a:p>
            <a:pPr marL="400050" lvl="1" indent="0">
              <a:buNone/>
            </a:pPr>
            <a:r>
              <a:rPr lang="ru-RU" sz="1600" dirty="0">
                <a:cs typeface="Courier New" pitchFamily="49" charset="0"/>
              </a:rPr>
              <a:t>• В цикле </a:t>
            </a:r>
            <a:r>
              <a:rPr lang="ru-RU" sz="1600" dirty="0" err="1">
                <a:cs typeface="Courier New" pitchFamily="49" charset="0"/>
              </a:rPr>
              <a:t>do</a:t>
            </a:r>
            <a:r>
              <a:rPr lang="ru-RU" sz="1600" dirty="0">
                <a:cs typeface="Courier New" pitchFamily="49" charset="0"/>
              </a:rPr>
              <a:t>/</a:t>
            </a:r>
            <a:r>
              <a:rPr lang="ru-RU" sz="1600" dirty="0" err="1">
                <a:cs typeface="Courier New" pitchFamily="49" charset="0"/>
              </a:rPr>
              <a:t>while</a:t>
            </a:r>
            <a:r>
              <a:rPr lang="ru-RU" sz="1600" dirty="0">
                <a:cs typeface="Courier New" pitchFamily="49" charset="0"/>
              </a:rPr>
              <a:t> исполнение переходит в конец цикла, где перед </a:t>
            </a:r>
            <a:r>
              <a:rPr lang="ru-RU" sz="1600" dirty="0" smtClean="0">
                <a:cs typeface="Courier New" pitchFamily="49" charset="0"/>
              </a:rPr>
              <a:t>повторным исполнением </a:t>
            </a:r>
            <a:r>
              <a:rPr lang="ru-RU" sz="1600" dirty="0">
                <a:cs typeface="Courier New" pitchFamily="49" charset="0"/>
              </a:rPr>
              <a:t>цикла снова проверяется условие. </a:t>
            </a:r>
          </a:p>
          <a:p>
            <a:pPr marL="400050" lvl="1" indent="0">
              <a:buNone/>
            </a:pPr>
            <a:r>
              <a:rPr lang="ru-RU" sz="1600" dirty="0">
                <a:cs typeface="Courier New" pitchFamily="49" charset="0"/>
              </a:rPr>
              <a:t>• В цикле </a:t>
            </a:r>
            <a:r>
              <a:rPr lang="ru-RU" sz="1600" dirty="0" err="1">
                <a:cs typeface="Courier New" pitchFamily="49" charset="0"/>
              </a:rPr>
              <a:t>for</a:t>
            </a:r>
            <a:r>
              <a:rPr lang="ru-RU" sz="1600" dirty="0">
                <a:cs typeface="Courier New" pitchFamily="49" charset="0"/>
              </a:rPr>
              <a:t> вычисляется выражение инкремента и снова проверяется </a:t>
            </a:r>
            <a:r>
              <a:rPr lang="ru-RU" sz="1600" dirty="0" err="1" smtClean="0">
                <a:cs typeface="Courier New" pitchFamily="49" charset="0"/>
              </a:rPr>
              <a:t>выра-жение</a:t>
            </a:r>
            <a:r>
              <a:rPr lang="ru-RU" sz="1600" dirty="0" smtClean="0">
                <a:cs typeface="Courier New" pitchFamily="49" charset="0"/>
              </a:rPr>
              <a:t> </a:t>
            </a:r>
            <a:r>
              <a:rPr lang="ru-RU" sz="1600" dirty="0">
                <a:cs typeface="Courier New" pitchFamily="49" charset="0"/>
              </a:rPr>
              <a:t>проверки, чтобы определить, следует ли выполнять следующую </a:t>
            </a:r>
            <a:r>
              <a:rPr lang="ru-RU" sz="1600" dirty="0" smtClean="0">
                <a:cs typeface="Courier New" pitchFamily="49" charset="0"/>
              </a:rPr>
              <a:t>итерацию</a:t>
            </a:r>
            <a:r>
              <a:rPr lang="ru-RU" sz="1600" dirty="0">
                <a:cs typeface="Courier New" pitchFamily="49" charset="0"/>
              </a:rPr>
              <a:t>. </a:t>
            </a:r>
            <a:endParaRPr lang="ru-RU" sz="1600" dirty="0" smtClean="0">
              <a:cs typeface="Courier New" pitchFamily="49" charset="0"/>
            </a:endParaRPr>
          </a:p>
          <a:p>
            <a:pPr marL="400050" lvl="1" indent="0">
              <a:buNone/>
            </a:pPr>
            <a:r>
              <a:rPr lang="ru-RU" sz="1600" dirty="0">
                <a:cs typeface="Courier New" pitchFamily="49" charset="0"/>
              </a:rPr>
              <a:t>• </a:t>
            </a:r>
            <a:r>
              <a:rPr lang="ru-RU" sz="1600" dirty="0" smtClean="0">
                <a:cs typeface="Courier New" pitchFamily="49" charset="0"/>
              </a:rPr>
              <a:t>В </a:t>
            </a:r>
            <a:r>
              <a:rPr lang="ru-RU" sz="1600" dirty="0">
                <a:cs typeface="Courier New" pitchFamily="49" charset="0"/>
              </a:rPr>
              <a:t>цикле </a:t>
            </a:r>
            <a:r>
              <a:rPr lang="ru-RU" sz="1600" dirty="0" err="1">
                <a:cs typeface="Courier New" pitchFamily="49" charset="0"/>
              </a:rPr>
              <a:t>for</a:t>
            </a:r>
            <a:r>
              <a:rPr lang="ru-RU" sz="1600" dirty="0">
                <a:cs typeface="Courier New" pitchFamily="49" charset="0"/>
              </a:rPr>
              <a:t>/</a:t>
            </a:r>
            <a:r>
              <a:rPr lang="ru-RU" sz="1600" dirty="0" err="1">
                <a:cs typeface="Courier New" pitchFamily="49" charset="0"/>
              </a:rPr>
              <a:t>in</a:t>
            </a:r>
            <a:r>
              <a:rPr lang="ru-RU" sz="1600" dirty="0">
                <a:cs typeface="Courier New" pitchFamily="49" charset="0"/>
              </a:rPr>
              <a:t> цикл начинается заново с присвоением указанной </a:t>
            </a:r>
            <a:r>
              <a:rPr lang="ru-RU" sz="1600" dirty="0" smtClean="0">
                <a:cs typeface="Courier New" pitchFamily="49" charset="0"/>
              </a:rPr>
              <a:t>переменной имени </a:t>
            </a:r>
            <a:r>
              <a:rPr lang="ru-RU" sz="1600" dirty="0">
                <a:cs typeface="Courier New" pitchFamily="49" charset="0"/>
              </a:rPr>
              <a:t>следующего свойства.</a:t>
            </a:r>
          </a:p>
          <a:p>
            <a:pPr marL="400050" lvl="1" indent="0">
              <a:buNone/>
            </a:pP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749001198"/>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Обратите внимание на различия в поведении инструкции </a:t>
            </a:r>
            <a:r>
              <a:rPr lang="ru-RU" sz="1600" dirty="0" err="1">
                <a:cs typeface="Courier New" pitchFamily="49" charset="0"/>
              </a:rPr>
              <a:t>continue</a:t>
            </a:r>
            <a:r>
              <a:rPr lang="ru-RU" sz="1600" dirty="0">
                <a:cs typeface="Courier New" pitchFamily="49" charset="0"/>
              </a:rPr>
              <a:t> в циклах </a:t>
            </a:r>
            <a:r>
              <a:rPr lang="ru-RU" sz="1600" dirty="0" err="1" smtClean="0">
                <a:cs typeface="Courier New" pitchFamily="49" charset="0"/>
              </a:rPr>
              <a:t>while</a:t>
            </a:r>
            <a:r>
              <a:rPr lang="ru-RU" sz="1600" dirty="0" smtClean="0">
                <a:cs typeface="Courier New" pitchFamily="49" charset="0"/>
              </a:rPr>
              <a:t> и </a:t>
            </a:r>
            <a:r>
              <a:rPr lang="ru-RU" sz="1600" dirty="0" err="1">
                <a:cs typeface="Courier New" pitchFamily="49" charset="0"/>
              </a:rPr>
              <a:t>for</a:t>
            </a:r>
            <a:r>
              <a:rPr lang="ru-RU" sz="1600" dirty="0">
                <a:cs typeface="Courier New" pitchFamily="49" charset="0"/>
              </a:rPr>
              <a:t> – цикл </a:t>
            </a:r>
            <a:r>
              <a:rPr lang="ru-RU" sz="1600" dirty="0" err="1">
                <a:cs typeface="Courier New" pitchFamily="49" charset="0"/>
              </a:rPr>
              <a:t>while</a:t>
            </a:r>
            <a:r>
              <a:rPr lang="ru-RU" sz="1600" dirty="0">
                <a:cs typeface="Courier New" pitchFamily="49" charset="0"/>
              </a:rPr>
              <a:t> возвращается непосредственно к своему условию, а цикл </a:t>
            </a:r>
            <a:r>
              <a:rPr lang="ru-RU" sz="1600" dirty="0" err="1" smtClean="0">
                <a:cs typeface="Courier New" pitchFamily="49" charset="0"/>
              </a:rPr>
              <a:t>for</a:t>
            </a:r>
            <a:r>
              <a:rPr lang="ru-RU" sz="1600" dirty="0" smtClean="0">
                <a:cs typeface="Courier New" pitchFamily="49" charset="0"/>
              </a:rPr>
              <a:t> сначала </a:t>
            </a:r>
            <a:r>
              <a:rPr lang="ru-RU" sz="1600" dirty="0">
                <a:cs typeface="Courier New" pitchFamily="49" charset="0"/>
              </a:rPr>
              <a:t>вычисляет выражение инкремента, а затем возвращается к </a:t>
            </a:r>
            <a:r>
              <a:rPr lang="ru-RU" sz="1600" dirty="0" smtClean="0">
                <a:cs typeface="Courier New" pitchFamily="49" charset="0"/>
              </a:rPr>
              <a:t>условию. Ранее </a:t>
            </a:r>
            <a:r>
              <a:rPr lang="ru-RU" sz="1600" dirty="0">
                <a:cs typeface="Courier New" pitchFamily="49" charset="0"/>
              </a:rPr>
              <a:t>при обсуждении цикла </a:t>
            </a:r>
            <a:r>
              <a:rPr lang="ru-RU" sz="1600" dirty="0" err="1">
                <a:cs typeface="Courier New" pitchFamily="49" charset="0"/>
              </a:rPr>
              <a:t>for</a:t>
            </a:r>
            <a:r>
              <a:rPr lang="ru-RU" sz="1600" dirty="0">
                <a:cs typeface="Courier New" pitchFamily="49" charset="0"/>
              </a:rPr>
              <a:t> я объяснял поведение цикла </a:t>
            </a:r>
            <a:r>
              <a:rPr lang="ru-RU" sz="1600" dirty="0" err="1">
                <a:cs typeface="Courier New" pitchFamily="49" charset="0"/>
              </a:rPr>
              <a:t>for</a:t>
            </a:r>
            <a:r>
              <a:rPr lang="ru-RU" sz="1600" dirty="0">
                <a:cs typeface="Courier New" pitchFamily="49" charset="0"/>
              </a:rPr>
              <a:t> в терминах </a:t>
            </a:r>
            <a:r>
              <a:rPr lang="ru-RU" sz="1600" dirty="0" smtClean="0">
                <a:cs typeface="Courier New" pitchFamily="49" charset="0"/>
              </a:rPr>
              <a:t>эквивалентного </a:t>
            </a:r>
            <a:r>
              <a:rPr lang="ru-RU" sz="1600" dirty="0">
                <a:cs typeface="Courier New" pitchFamily="49" charset="0"/>
              </a:rPr>
              <a:t>цикла </a:t>
            </a:r>
            <a:r>
              <a:rPr lang="ru-RU" sz="1600" dirty="0" err="1">
                <a:cs typeface="Courier New" pitchFamily="49" charset="0"/>
              </a:rPr>
              <a:t>while</a:t>
            </a:r>
            <a:r>
              <a:rPr lang="ru-RU" sz="1600" dirty="0">
                <a:cs typeface="Courier New" pitchFamily="49" charset="0"/>
              </a:rPr>
              <a:t>. Поскольку инструкция </a:t>
            </a:r>
            <a:r>
              <a:rPr lang="ru-RU" sz="1600" dirty="0" err="1">
                <a:cs typeface="Courier New" pitchFamily="49" charset="0"/>
              </a:rPr>
              <a:t>continue</a:t>
            </a:r>
            <a:r>
              <a:rPr lang="ru-RU" sz="1600" dirty="0">
                <a:cs typeface="Courier New" pitchFamily="49" charset="0"/>
              </a:rPr>
              <a:t> ведет себя в этих </a:t>
            </a:r>
            <a:r>
              <a:rPr lang="ru-RU" sz="1600" dirty="0" smtClean="0">
                <a:cs typeface="Courier New" pitchFamily="49" charset="0"/>
              </a:rPr>
              <a:t>двух циклах по-разному</a:t>
            </a:r>
            <a:r>
              <a:rPr lang="ru-RU" sz="1600" dirty="0">
                <a:cs typeface="Courier New" pitchFamily="49" charset="0"/>
              </a:rPr>
              <a:t>, точно имитировать цикл </a:t>
            </a:r>
            <a:r>
              <a:rPr lang="ru-RU" sz="1600" dirty="0" err="1">
                <a:cs typeface="Courier New" pitchFamily="49" charset="0"/>
              </a:rPr>
              <a:t>for</a:t>
            </a:r>
            <a:r>
              <a:rPr lang="ru-RU" sz="1600" dirty="0">
                <a:cs typeface="Courier New" pitchFamily="49" charset="0"/>
              </a:rPr>
              <a:t> с помощью цикла </a:t>
            </a:r>
            <a:r>
              <a:rPr lang="ru-RU" sz="1600" dirty="0" err="1">
                <a:cs typeface="Courier New" pitchFamily="49" charset="0"/>
              </a:rPr>
              <a:t>while</a:t>
            </a:r>
            <a:r>
              <a:rPr lang="ru-RU" sz="1600" dirty="0">
                <a:cs typeface="Courier New" pitchFamily="49" charset="0"/>
              </a:rPr>
              <a:t> </a:t>
            </a:r>
            <a:r>
              <a:rPr lang="ru-RU" sz="1600" dirty="0" smtClean="0">
                <a:cs typeface="Courier New" pitchFamily="49" charset="0"/>
              </a:rPr>
              <a:t>невозможно</a:t>
            </a:r>
            <a:r>
              <a:rPr lang="ru-RU" sz="1600" dirty="0">
                <a:cs typeface="Courier New" pitchFamily="49" charset="0"/>
              </a:rPr>
              <a:t>.</a:t>
            </a:r>
          </a:p>
          <a:p>
            <a:pPr marL="0" indent="0">
              <a:buNone/>
            </a:pPr>
            <a:r>
              <a:rPr lang="ru-RU" sz="1600" dirty="0">
                <a:cs typeface="Courier New" pitchFamily="49" charset="0"/>
              </a:rPr>
              <a:t>В следующем примере показано использование инструкции </a:t>
            </a:r>
            <a:r>
              <a:rPr lang="ru-RU" sz="1600" dirty="0" err="1">
                <a:cs typeface="Courier New" pitchFamily="49" charset="0"/>
              </a:rPr>
              <a:t>continue</a:t>
            </a:r>
            <a:r>
              <a:rPr lang="ru-RU" sz="1600" dirty="0">
                <a:cs typeface="Courier New" pitchFamily="49" charset="0"/>
              </a:rPr>
              <a:t> без </a:t>
            </a:r>
            <a:r>
              <a:rPr lang="ru-RU" sz="1600" dirty="0" smtClean="0">
                <a:cs typeface="Courier New" pitchFamily="49" charset="0"/>
              </a:rPr>
              <a:t>метки для </a:t>
            </a:r>
            <a:r>
              <a:rPr lang="ru-RU" sz="1600" dirty="0">
                <a:cs typeface="Courier New" pitchFamily="49" charset="0"/>
              </a:rPr>
              <a:t>выхода из текущей итерации цикла в случае ошибки</a:t>
            </a:r>
            <a:r>
              <a:rPr lang="ru-RU" sz="1600" dirty="0" smtClean="0">
                <a:cs typeface="Courier New" pitchFamily="49" charset="0"/>
              </a:rPr>
              <a:t>:</a:t>
            </a:r>
          </a:p>
          <a:p>
            <a:pPr marL="0" indent="0">
              <a:buNone/>
            </a:pPr>
            <a:endParaRPr lang="ru-RU" sz="1600" dirty="0">
              <a:cs typeface="Courier New" pitchFamily="49" charset="0"/>
            </a:endParaRPr>
          </a:p>
          <a:p>
            <a:pPr marL="0" indent="0">
              <a:buNone/>
            </a:pPr>
            <a:r>
              <a:rPr lang="ru-RU" sz="1600" dirty="0" err="1">
                <a:latin typeface="Courier New" pitchFamily="49" charset="0"/>
                <a:cs typeface="Courier New" pitchFamily="49" charset="0"/>
              </a:rPr>
              <a:t>for</a:t>
            </a:r>
            <a:r>
              <a:rPr lang="ru-RU" sz="1600" dirty="0">
                <a:latin typeface="Courier New" pitchFamily="49" charset="0"/>
                <a:cs typeface="Courier New" pitchFamily="49" charset="0"/>
              </a:rPr>
              <a:t>(i = 0; i &lt; </a:t>
            </a:r>
            <a:r>
              <a:rPr lang="ru-RU" sz="1600" dirty="0" err="1">
                <a:latin typeface="Courier New" pitchFamily="49" charset="0"/>
                <a:cs typeface="Courier New" pitchFamily="49" charset="0"/>
              </a:rPr>
              <a:t>data.length</a:t>
            </a:r>
            <a:r>
              <a:rPr lang="ru-RU" sz="1600" dirty="0">
                <a:latin typeface="Courier New" pitchFamily="49" charset="0"/>
                <a:cs typeface="Courier New" pitchFamily="49" charset="0"/>
              </a:rPr>
              <a:t>; i++)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data</a:t>
            </a:r>
            <a:r>
              <a:rPr lang="ru-RU" sz="1600" dirty="0">
                <a:latin typeface="Courier New" pitchFamily="49" charset="0"/>
                <a:cs typeface="Courier New" pitchFamily="49" charset="0"/>
              </a:rPr>
              <a:t>[i] == </a:t>
            </a:r>
            <a:r>
              <a:rPr lang="ru-RU" sz="1600" dirty="0" err="1">
                <a:latin typeface="Courier New" pitchFamily="49" charset="0"/>
                <a:cs typeface="Courier New" pitchFamily="49" charset="0"/>
              </a:rPr>
              <a:t>null</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continue</a:t>
            </a:r>
            <a:r>
              <a:rPr lang="ru-RU" sz="1600" dirty="0">
                <a:latin typeface="Courier New" pitchFamily="49" charset="0"/>
                <a:cs typeface="Courier New" pitchFamily="49" charset="0"/>
              </a:rPr>
              <a:t>; </a:t>
            </a:r>
            <a:r>
              <a:rPr lang="ru-RU" sz="1600" dirty="0" smtClean="0">
                <a:latin typeface="Courier New" pitchFamily="49" charset="0"/>
                <a:cs typeface="Courier New" pitchFamily="49" charset="0"/>
              </a:rPr>
              <a:t>//Продолжение </a:t>
            </a:r>
            <a:r>
              <a:rPr lang="ru-RU" sz="1600" dirty="0">
                <a:latin typeface="Courier New" pitchFamily="49" charset="0"/>
                <a:cs typeface="Courier New" pitchFamily="49" charset="0"/>
              </a:rPr>
              <a:t>с </a:t>
            </a:r>
            <a:r>
              <a:rPr lang="ru-RU" sz="1600" dirty="0" err="1" smtClean="0">
                <a:latin typeface="Courier New" pitchFamily="49" charset="0"/>
                <a:cs typeface="Courier New" pitchFamily="49" charset="0"/>
              </a:rPr>
              <a:t>неопределенн.данными</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невозможно</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total</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data</a:t>
            </a:r>
            <a:r>
              <a:rPr lang="ru-RU" sz="1600" dirty="0">
                <a:latin typeface="Courier New" pitchFamily="49" charset="0"/>
                <a:cs typeface="Courier New" pitchFamily="49" charset="0"/>
              </a:rPr>
              <a:t>[i];</a:t>
            </a:r>
          </a:p>
          <a:p>
            <a:pPr marL="0" indent="0">
              <a:buNone/>
            </a:pPr>
            <a:r>
              <a:rPr lang="ru-RU" sz="1600" dirty="0" smtClean="0">
                <a:latin typeface="Courier New" pitchFamily="49" charset="0"/>
                <a:cs typeface="Courier New" pitchFamily="49" charset="0"/>
              </a:rPr>
              <a:t>}</a:t>
            </a:r>
          </a:p>
          <a:p>
            <a:pPr marL="0" indent="0">
              <a:buNone/>
            </a:pPr>
            <a:endParaRPr lang="ru-RU" sz="1600" dirty="0">
              <a:latin typeface="Courier New" pitchFamily="49" charset="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continue</a:t>
            </a:r>
            <a:r>
              <a:rPr lang="ru-RU" sz="1600" dirty="0">
                <a:cs typeface="Courier New" pitchFamily="49" charset="0"/>
              </a:rPr>
              <a:t>, как и </a:t>
            </a:r>
            <a:r>
              <a:rPr lang="ru-RU" sz="1600" dirty="0" err="1">
                <a:cs typeface="Courier New" pitchFamily="49" charset="0"/>
              </a:rPr>
              <a:t>break</a:t>
            </a:r>
            <a:r>
              <a:rPr lang="ru-RU" sz="1600" dirty="0">
                <a:cs typeface="Courier New" pitchFamily="49" charset="0"/>
              </a:rPr>
              <a:t>, может применяться во вложенных </a:t>
            </a:r>
            <a:r>
              <a:rPr lang="ru-RU" sz="1600" dirty="0" smtClean="0">
                <a:cs typeface="Courier New" pitchFamily="49" charset="0"/>
              </a:rPr>
              <a:t>циклах в </a:t>
            </a:r>
            <a:r>
              <a:rPr lang="ru-RU" sz="1600" dirty="0">
                <a:cs typeface="Courier New" pitchFamily="49" charset="0"/>
              </a:rPr>
              <a:t>форме, включающей метку, и тогда заново запускаемый цикл – это не </a:t>
            </a:r>
            <a:r>
              <a:rPr lang="ru-RU" sz="1600" dirty="0" smtClean="0">
                <a:cs typeface="Courier New" pitchFamily="49" charset="0"/>
              </a:rPr>
              <a:t>обязательно </a:t>
            </a:r>
            <a:r>
              <a:rPr lang="ru-RU" sz="1600" dirty="0">
                <a:cs typeface="Courier New" pitchFamily="49" charset="0"/>
              </a:rPr>
              <a:t>цикл, непосредственно содержащий инструкцию </a:t>
            </a:r>
            <a:r>
              <a:rPr lang="ru-RU" sz="1600" dirty="0" err="1">
                <a:cs typeface="Courier New" pitchFamily="49" charset="0"/>
              </a:rPr>
              <a:t>continue</a:t>
            </a:r>
            <a:r>
              <a:rPr lang="ru-RU" sz="1600" dirty="0">
                <a:cs typeface="Courier New" pitchFamily="49" charset="0"/>
              </a:rPr>
              <a:t>. Кроме </a:t>
            </a:r>
            <a:r>
              <a:rPr lang="ru-RU" sz="1600" dirty="0" smtClean="0">
                <a:cs typeface="Courier New" pitchFamily="49" charset="0"/>
              </a:rPr>
              <a:t>того, как </a:t>
            </a:r>
            <a:r>
              <a:rPr lang="ru-RU" sz="1600" dirty="0">
                <a:cs typeface="Courier New" pitchFamily="49" charset="0"/>
              </a:rPr>
              <a:t>и для инструкции </a:t>
            </a:r>
            <a:r>
              <a:rPr lang="ru-RU" sz="1600" dirty="0" err="1">
                <a:cs typeface="Courier New" pitchFamily="49" charset="0"/>
              </a:rPr>
              <a:t>break</a:t>
            </a:r>
            <a:r>
              <a:rPr lang="ru-RU" sz="1600" dirty="0">
                <a:cs typeface="Courier New" pitchFamily="49" charset="0"/>
              </a:rPr>
              <a:t>, переводы строк между ключевым словом </a:t>
            </a:r>
            <a:r>
              <a:rPr lang="ru-RU" sz="1600" dirty="0" err="1" smtClean="0">
                <a:cs typeface="Courier New" pitchFamily="49" charset="0"/>
              </a:rPr>
              <a:t>continue</a:t>
            </a:r>
            <a:r>
              <a:rPr lang="ru-RU" sz="1600" dirty="0" smtClean="0">
                <a:cs typeface="Courier New" pitchFamily="49" charset="0"/>
              </a:rPr>
              <a:t> и </a:t>
            </a:r>
            <a:r>
              <a:rPr lang="ru-RU" sz="1600" dirty="0">
                <a:cs typeface="Courier New" pitchFamily="49" charset="0"/>
              </a:rPr>
              <a:t>именем метки не допускаются.</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675142706"/>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var</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var</a:t>
            </a:r>
            <a:r>
              <a:rPr lang="ru-RU" sz="1600" dirty="0">
                <a:cs typeface="Courier New" pitchFamily="49" charset="0"/>
              </a:rPr>
              <a:t> позволяет явно объявить одну или несколько переменных. </a:t>
            </a:r>
            <a:r>
              <a:rPr lang="ru-RU" sz="1600" dirty="0" smtClean="0">
                <a:cs typeface="Courier New" pitchFamily="49" charset="0"/>
              </a:rPr>
              <a:t>Инструкция </a:t>
            </a:r>
            <a:r>
              <a:rPr lang="ru-RU" sz="1600" dirty="0">
                <a:cs typeface="Courier New" pitchFamily="49" charset="0"/>
              </a:rPr>
              <a:t>имеет следующий синтаксис:</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имя_1 [ = значение_1] [ ,..., </a:t>
            </a:r>
            <a:r>
              <a:rPr lang="ru-RU" sz="1600" dirty="0" err="1">
                <a:latin typeface="Courier New" pitchFamily="49" charset="0"/>
                <a:cs typeface="Courier New" pitchFamily="49" charset="0"/>
              </a:rPr>
              <a:t>имя_n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значение_n</a:t>
            </a:r>
            <a:r>
              <a:rPr lang="ru-RU" sz="1600" dirty="0">
                <a:latin typeface="Courier New" pitchFamily="49" charset="0"/>
                <a:cs typeface="Courier New" pitchFamily="49" charset="0"/>
              </a:rPr>
              <a:t>]]</a:t>
            </a:r>
          </a:p>
          <a:p>
            <a:pPr marL="0" indent="0">
              <a:buNone/>
            </a:pPr>
            <a:r>
              <a:rPr lang="ru-RU" sz="1600" dirty="0">
                <a:cs typeface="Courier New" pitchFamily="49" charset="0"/>
              </a:rPr>
              <a:t>За ключевым словом </a:t>
            </a:r>
            <a:r>
              <a:rPr lang="ru-RU" sz="1600" dirty="0" err="1">
                <a:cs typeface="Courier New" pitchFamily="49" charset="0"/>
              </a:rPr>
              <a:t>var</a:t>
            </a:r>
            <a:r>
              <a:rPr lang="ru-RU" sz="1600" dirty="0">
                <a:cs typeface="Courier New" pitchFamily="49" charset="0"/>
              </a:rPr>
              <a:t> следует список объявляемых переменных через </a:t>
            </a:r>
            <a:r>
              <a:rPr lang="ru-RU" sz="1600" dirty="0" smtClean="0">
                <a:cs typeface="Courier New" pitchFamily="49" charset="0"/>
              </a:rPr>
              <a:t>запятую</a:t>
            </a:r>
            <a:r>
              <a:rPr lang="ru-RU" sz="1600" dirty="0">
                <a:cs typeface="Courier New" pitchFamily="49" charset="0"/>
              </a:rPr>
              <a:t>; каждая переменная в списке может иметь специальное </a:t>
            </a:r>
            <a:r>
              <a:rPr lang="ru-RU" sz="1600" dirty="0" smtClean="0">
                <a:cs typeface="Courier New" pitchFamily="49" charset="0"/>
              </a:rPr>
              <a:t>выражение-инициализатор</a:t>
            </a:r>
            <a:r>
              <a:rPr lang="ru-RU" sz="1600" dirty="0">
                <a:cs typeface="Courier New" pitchFamily="49" charset="0"/>
              </a:rPr>
              <a:t>, указывающее ее начальное значение. Например:</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i;</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j = 0;</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p, q;</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greeting</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hello</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name</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x = 2.34, y = </a:t>
            </a:r>
            <a:r>
              <a:rPr lang="ru-RU" sz="1600" dirty="0" err="1">
                <a:latin typeface="Courier New" pitchFamily="49" charset="0"/>
                <a:cs typeface="Courier New" pitchFamily="49" charset="0"/>
              </a:rPr>
              <a:t>Math.cos</a:t>
            </a:r>
            <a:r>
              <a:rPr lang="ru-RU" sz="1600" dirty="0">
                <a:latin typeface="Courier New" pitchFamily="49" charset="0"/>
                <a:cs typeface="Courier New" pitchFamily="49" charset="0"/>
              </a:rPr>
              <a:t>(0.75), r, </a:t>
            </a:r>
            <a:r>
              <a:rPr lang="ru-RU" sz="1600" dirty="0" err="1">
                <a:latin typeface="Courier New" pitchFamily="49" charset="0"/>
                <a:cs typeface="Courier New" pitchFamily="49" charset="0"/>
              </a:rPr>
              <a:t>theta</a:t>
            </a:r>
            <a:r>
              <a:rPr lang="ru-RU" sz="1600" dirty="0">
                <a:latin typeface="Courier New" pitchFamily="49" charset="0"/>
                <a:cs typeface="Courier New" pitchFamily="49" charset="0"/>
              </a:rPr>
              <a:t>;</a:t>
            </a:r>
          </a:p>
          <a:p>
            <a:pPr marL="0" indent="0">
              <a:buNone/>
            </a:pPr>
            <a:r>
              <a:rPr lang="ru-RU" sz="1600" dirty="0">
                <a:cs typeface="Courier New" pitchFamily="49" charset="0"/>
              </a:rPr>
              <a:t>Инструкция </a:t>
            </a:r>
            <a:r>
              <a:rPr lang="ru-RU" sz="1600" dirty="0" err="1">
                <a:cs typeface="Courier New" pitchFamily="49" charset="0"/>
              </a:rPr>
              <a:t>var</a:t>
            </a:r>
            <a:r>
              <a:rPr lang="ru-RU" sz="1600" dirty="0">
                <a:cs typeface="Courier New" pitchFamily="49" charset="0"/>
              </a:rPr>
              <a:t> определяет каждую из перечисленных переменных путем </a:t>
            </a:r>
            <a:r>
              <a:rPr lang="ru-RU" sz="1600" dirty="0" smtClean="0">
                <a:cs typeface="Courier New" pitchFamily="49" charset="0"/>
              </a:rPr>
              <a:t>создания </a:t>
            </a:r>
            <a:r>
              <a:rPr lang="ru-RU" sz="1600" dirty="0">
                <a:cs typeface="Courier New" pitchFamily="49" charset="0"/>
              </a:rPr>
              <a:t>свойства с этим именем в объекте вызова функции, в которой она </a:t>
            </a:r>
            <a:r>
              <a:rPr lang="ru-RU" sz="1600" dirty="0" smtClean="0">
                <a:cs typeface="Courier New" pitchFamily="49" charset="0"/>
              </a:rPr>
              <a:t>находится,</a:t>
            </a:r>
            <a:r>
              <a:rPr lang="en-US" sz="1600" dirty="0" smtClean="0">
                <a:cs typeface="Courier New" pitchFamily="49" charset="0"/>
              </a:rPr>
              <a:t> </a:t>
            </a:r>
            <a:r>
              <a:rPr lang="ru-RU" sz="1600" dirty="0" smtClean="0">
                <a:cs typeface="Courier New" pitchFamily="49" charset="0"/>
              </a:rPr>
              <a:t>или </a:t>
            </a:r>
            <a:r>
              <a:rPr lang="ru-RU" sz="1600" dirty="0">
                <a:cs typeface="Courier New" pitchFamily="49" charset="0"/>
              </a:rPr>
              <a:t>в глобальном объекте, если объявление находится не в теле функции. </a:t>
            </a:r>
            <a:r>
              <a:rPr lang="ru-RU" sz="1600" dirty="0" smtClean="0">
                <a:cs typeface="Courier New" pitchFamily="49" charset="0"/>
              </a:rPr>
              <a:t>Свойство </a:t>
            </a:r>
            <a:r>
              <a:rPr lang="ru-RU" sz="1600" dirty="0">
                <a:cs typeface="Courier New" pitchFamily="49" charset="0"/>
              </a:rPr>
              <a:t>или свойства, создаваемые с помощью инструкции </a:t>
            </a:r>
            <a:r>
              <a:rPr lang="ru-RU" sz="1600" dirty="0" err="1">
                <a:cs typeface="Courier New" pitchFamily="49" charset="0"/>
              </a:rPr>
              <a:t>var</a:t>
            </a:r>
            <a:r>
              <a:rPr lang="ru-RU" sz="1600" dirty="0">
                <a:cs typeface="Courier New" pitchFamily="49" charset="0"/>
              </a:rPr>
              <a:t>, не могут быть </a:t>
            </a:r>
            <a:r>
              <a:rPr lang="ru-RU" sz="1600" dirty="0" smtClean="0">
                <a:cs typeface="Courier New" pitchFamily="49" charset="0"/>
              </a:rPr>
              <a:t>удалены </a:t>
            </a:r>
            <a:r>
              <a:rPr lang="ru-RU" sz="1600" dirty="0">
                <a:cs typeface="Courier New" pitchFamily="49" charset="0"/>
              </a:rPr>
              <a:t>оператором </a:t>
            </a:r>
            <a:r>
              <a:rPr lang="ru-RU" sz="1600" dirty="0" err="1">
                <a:cs typeface="Courier New" pitchFamily="49" charset="0"/>
              </a:rPr>
              <a:t>delete</a:t>
            </a:r>
            <a:r>
              <a:rPr lang="ru-RU" sz="1600" dirty="0">
                <a:cs typeface="Courier New" pitchFamily="49" charset="0"/>
              </a:rPr>
              <a:t>. Обратите внимание: помещение инструкции </a:t>
            </a:r>
            <a:r>
              <a:rPr lang="ru-RU" sz="1600" dirty="0" err="1">
                <a:cs typeface="Courier New" pitchFamily="49" charset="0"/>
              </a:rPr>
              <a:t>var</a:t>
            </a:r>
            <a:r>
              <a:rPr lang="ru-RU" sz="1600" dirty="0">
                <a:cs typeface="Courier New" pitchFamily="49" charset="0"/>
              </a:rPr>
              <a:t> </a:t>
            </a:r>
            <a:r>
              <a:rPr lang="ru-RU" sz="1600" dirty="0" smtClean="0">
                <a:cs typeface="Courier New" pitchFamily="49" charset="0"/>
              </a:rPr>
              <a:t>внутрь</a:t>
            </a:r>
            <a:r>
              <a:rPr lang="en-US" sz="1600" dirty="0" smtClean="0">
                <a:cs typeface="Courier New" pitchFamily="49" charset="0"/>
              </a:rPr>
              <a:t> </a:t>
            </a:r>
            <a:r>
              <a:rPr lang="ru-RU" sz="1600" dirty="0" smtClean="0">
                <a:cs typeface="Courier New" pitchFamily="49" charset="0"/>
              </a:rPr>
              <a:t>инструкции </a:t>
            </a:r>
            <a:r>
              <a:rPr lang="ru-RU" sz="1600" dirty="0" err="1" smtClean="0">
                <a:cs typeface="Courier New" pitchFamily="49" charset="0"/>
              </a:rPr>
              <a:t>with</a:t>
            </a:r>
            <a:r>
              <a:rPr lang="ru-RU" sz="1600" dirty="0" smtClean="0">
                <a:cs typeface="Courier New" pitchFamily="49" charset="0"/>
              </a:rPr>
              <a:t> </a:t>
            </a:r>
            <a:r>
              <a:rPr lang="ru-RU" sz="1600" dirty="0">
                <a:cs typeface="Courier New" pitchFamily="49" charset="0"/>
              </a:rPr>
              <a:t>не изменяет ее поведения.</a:t>
            </a:r>
          </a:p>
          <a:p>
            <a:pPr marL="0" indent="0">
              <a:buNone/>
            </a:pPr>
            <a:r>
              <a:rPr lang="ru-RU" sz="1600" dirty="0">
                <a:cs typeface="Courier New" pitchFamily="49" charset="0"/>
              </a:rPr>
              <a:t>Если в инструкции </a:t>
            </a:r>
            <a:r>
              <a:rPr lang="ru-RU" sz="1600" dirty="0" err="1">
                <a:cs typeface="Courier New" pitchFamily="49" charset="0"/>
              </a:rPr>
              <a:t>var</a:t>
            </a:r>
            <a:r>
              <a:rPr lang="ru-RU" sz="1600" dirty="0">
                <a:cs typeface="Courier New" pitchFamily="49" charset="0"/>
              </a:rPr>
              <a:t> начальное значение переменной не указано, то </a:t>
            </a:r>
            <a:r>
              <a:rPr lang="ru-RU" sz="1600" dirty="0" smtClean="0">
                <a:cs typeface="Courier New" pitchFamily="49" charset="0"/>
              </a:rPr>
              <a:t>переменная </a:t>
            </a:r>
            <a:r>
              <a:rPr lang="ru-RU" sz="1600" dirty="0">
                <a:cs typeface="Courier New" pitchFamily="49" charset="0"/>
              </a:rPr>
              <a:t>определяется, однако ее начальное значение остается неопределенным (</a:t>
            </a:r>
            <a:r>
              <a:rPr lang="ru-RU" sz="1600" dirty="0" err="1" smtClean="0">
                <a:cs typeface="Courier New" pitchFamily="49" charset="0"/>
              </a:rPr>
              <a:t>undefined</a:t>
            </a:r>
            <a:r>
              <a:rPr lang="ru-RU" sz="1600" dirty="0">
                <a:cs typeface="Courier New" pitchFamily="49" charset="0"/>
              </a:rPr>
              <a:t>).</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94111327"/>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Кроме того, инструкция </a:t>
            </a:r>
            <a:r>
              <a:rPr lang="en-US" sz="1600" dirty="0" err="1">
                <a:cs typeface="Courier New" pitchFamily="49" charset="0"/>
              </a:rPr>
              <a:t>var</a:t>
            </a:r>
            <a:r>
              <a:rPr lang="en-US" sz="1600" dirty="0">
                <a:cs typeface="Courier New" pitchFamily="49" charset="0"/>
              </a:rPr>
              <a:t> </a:t>
            </a:r>
            <a:r>
              <a:rPr lang="ru-RU" sz="1600" dirty="0">
                <a:cs typeface="Courier New" pitchFamily="49" charset="0"/>
              </a:rPr>
              <a:t>может являться частью циклов </a:t>
            </a:r>
            <a:r>
              <a:rPr lang="en-US" sz="1600" dirty="0">
                <a:cs typeface="Courier New" pitchFamily="49" charset="0"/>
              </a:rPr>
              <a:t>for </a:t>
            </a:r>
            <a:r>
              <a:rPr lang="ru-RU" sz="1600" dirty="0">
                <a:cs typeface="Courier New" pitchFamily="49" charset="0"/>
              </a:rPr>
              <a:t>и </a:t>
            </a:r>
            <a:r>
              <a:rPr lang="en-US" sz="1600" dirty="0">
                <a:cs typeface="Courier New" pitchFamily="49" charset="0"/>
              </a:rPr>
              <a:t>for/in. </a:t>
            </a:r>
            <a:r>
              <a:rPr lang="ru-RU" sz="1600" dirty="0" smtClean="0">
                <a:cs typeface="Courier New" pitchFamily="49" charset="0"/>
              </a:rPr>
              <a:t>Например</a:t>
            </a:r>
            <a:r>
              <a:rPr lang="ru-RU" sz="1600" dirty="0">
                <a:cs typeface="Courier New" pitchFamily="49" charset="0"/>
              </a:rPr>
              <a:t>:</a:t>
            </a:r>
          </a:p>
          <a:p>
            <a:pPr marL="0" indent="0">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10; i++)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(i, "&lt;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i=0</a:t>
            </a:r>
            <a:r>
              <a:rPr lang="en-US" sz="1600" dirty="0">
                <a:latin typeface="Courier New" pitchFamily="49" charset="0"/>
                <a:cs typeface="Courier New" pitchFamily="49" charset="0"/>
              </a:rPr>
              <a:t>, j=10; i &lt; 10; i++,</a:t>
            </a:r>
            <a:r>
              <a:rPr lang="en-US" sz="1600" dirty="0" err="1">
                <a:latin typeface="Courier New" pitchFamily="49" charset="0"/>
                <a:cs typeface="Courier New" pitchFamily="49" charset="0"/>
              </a:rPr>
              <a:t>jjj</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(i*j, "&lt;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in o) </a:t>
            </a:r>
            <a:r>
              <a:rPr lang="en-US" sz="1600" dirty="0" err="1">
                <a:latin typeface="Courier New" pitchFamily="49" charset="0"/>
                <a:cs typeface="Courier New" pitchFamily="49" charset="0"/>
              </a:rPr>
              <a:t>document.write</a:t>
            </a:r>
            <a:r>
              <a:rPr lang="en-US" sz="1600" dirty="0">
                <a:latin typeface="Courier New" pitchFamily="49" charset="0"/>
                <a:cs typeface="Courier New" pitchFamily="49" charset="0"/>
              </a:rPr>
              <a:t>(i, "&lt;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847443660"/>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function</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function</a:t>
            </a:r>
            <a:r>
              <a:rPr lang="ru-RU" sz="1600" dirty="0">
                <a:cs typeface="Courier New" pitchFamily="49" charset="0"/>
              </a:rPr>
              <a:t> в </a:t>
            </a:r>
            <a:r>
              <a:rPr lang="ru-RU" sz="1600" dirty="0" err="1">
                <a:cs typeface="Courier New" pitchFamily="49" charset="0"/>
              </a:rPr>
              <a:t>JavaScript</a:t>
            </a:r>
            <a:r>
              <a:rPr lang="ru-RU" sz="1600" dirty="0">
                <a:cs typeface="Courier New" pitchFamily="49" charset="0"/>
              </a:rPr>
              <a:t> определяет функцию. Она имеет следующий</a:t>
            </a:r>
          </a:p>
          <a:p>
            <a:pPr marL="0" indent="0">
              <a:buNone/>
            </a:pPr>
            <a:r>
              <a:rPr lang="ru-RU" sz="1600" dirty="0">
                <a:cs typeface="Courier New" pitchFamily="49" charset="0"/>
              </a:rPr>
              <a:t>синтаксис:</a:t>
            </a:r>
          </a:p>
          <a:p>
            <a:pPr marL="0" indent="0">
              <a:buNone/>
            </a:pP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имя_функции</a:t>
            </a:r>
            <a:r>
              <a:rPr lang="ru-RU" sz="1600" dirty="0">
                <a:latin typeface="Courier New" pitchFamily="49" charset="0"/>
                <a:cs typeface="Courier New" pitchFamily="49" charset="0"/>
              </a:rPr>
              <a:t>([арг1 [,арг2 [..., </a:t>
            </a:r>
            <a:r>
              <a:rPr lang="ru-RU" sz="1600" dirty="0" err="1">
                <a:latin typeface="Courier New" pitchFamily="49" charset="0"/>
                <a:cs typeface="Courier New" pitchFamily="49" charset="0"/>
              </a:rPr>
              <a:t>аргn</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инструкции</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Здесь </a:t>
            </a:r>
            <a:r>
              <a:rPr lang="ru-RU" sz="1600" b="1" dirty="0" err="1">
                <a:cs typeface="Courier New" pitchFamily="49" charset="0"/>
              </a:rPr>
              <a:t>имя_функции</a:t>
            </a:r>
            <a:r>
              <a:rPr lang="ru-RU" sz="1600" dirty="0">
                <a:cs typeface="Courier New" pitchFamily="49" charset="0"/>
              </a:rPr>
              <a:t> – это имя определяемой функции. Оно должно быть </a:t>
            </a:r>
            <a:r>
              <a:rPr lang="ru-RU" sz="1600" dirty="0" smtClean="0">
                <a:cs typeface="Courier New" pitchFamily="49" charset="0"/>
              </a:rPr>
              <a:t>идентификатором</a:t>
            </a:r>
            <a:r>
              <a:rPr lang="ru-RU" sz="1600" dirty="0">
                <a:cs typeface="Courier New" pitchFamily="49" charset="0"/>
              </a:rPr>
              <a:t>, а не строкой или выражением. За именем функции следует </a:t>
            </a:r>
            <a:r>
              <a:rPr lang="ru-RU" sz="1600" dirty="0" smtClean="0">
                <a:cs typeface="Courier New" pitchFamily="49" charset="0"/>
              </a:rPr>
              <a:t>заключенный </a:t>
            </a:r>
            <a:r>
              <a:rPr lang="ru-RU" sz="1600" dirty="0">
                <a:cs typeface="Courier New" pitchFamily="49" charset="0"/>
              </a:rPr>
              <a:t>в скобки список имен аргументов, разделенных запятыми. Эти </a:t>
            </a:r>
            <a:r>
              <a:rPr lang="ru-RU" sz="1600" dirty="0" smtClean="0">
                <a:cs typeface="Courier New" pitchFamily="49" charset="0"/>
              </a:rPr>
              <a:t>идентификаторы </a:t>
            </a:r>
            <a:r>
              <a:rPr lang="ru-RU" sz="1600" dirty="0">
                <a:cs typeface="Courier New" pitchFamily="49" charset="0"/>
              </a:rPr>
              <a:t>могут использоваться в теле функции для ссылки на значения </a:t>
            </a:r>
            <a:r>
              <a:rPr lang="ru-RU" sz="1600" dirty="0" smtClean="0">
                <a:cs typeface="Courier New" pitchFamily="49" charset="0"/>
              </a:rPr>
              <a:t>аргументов</a:t>
            </a:r>
            <a:r>
              <a:rPr lang="ru-RU" sz="1600" dirty="0">
                <a:cs typeface="Courier New" pitchFamily="49" charset="0"/>
              </a:rPr>
              <a:t>, переданных при вызове функции. </a:t>
            </a:r>
          </a:p>
          <a:p>
            <a:pPr marL="0" indent="0">
              <a:buNone/>
            </a:pPr>
            <a:r>
              <a:rPr lang="ru-RU" sz="1600" dirty="0">
                <a:cs typeface="Courier New" pitchFamily="49" charset="0"/>
              </a:rPr>
              <a:t>Тело функции состоит из произвольного числа </a:t>
            </a:r>
            <a:r>
              <a:rPr lang="ru-RU" sz="1600" dirty="0" err="1" smtClean="0">
                <a:cs typeface="Courier New" pitchFamily="49" charset="0"/>
              </a:rPr>
              <a:t>JavaScript</a:t>
            </a:r>
            <a:r>
              <a:rPr lang="en-US" sz="1600" dirty="0" smtClean="0">
                <a:cs typeface="Courier New" pitchFamily="49" charset="0"/>
              </a:rPr>
              <a:t>-</a:t>
            </a:r>
            <a:r>
              <a:rPr lang="ru-RU" sz="1600" dirty="0" smtClean="0">
                <a:cs typeface="Courier New" pitchFamily="49" charset="0"/>
              </a:rPr>
              <a:t>инструкций</a:t>
            </a:r>
            <a:r>
              <a:rPr lang="ru-RU" sz="1600" dirty="0">
                <a:cs typeface="Courier New" pitchFamily="49" charset="0"/>
              </a:rPr>
              <a:t>, </a:t>
            </a:r>
            <a:r>
              <a:rPr lang="ru-RU" sz="1600" dirty="0" smtClean="0">
                <a:cs typeface="Courier New" pitchFamily="49" charset="0"/>
              </a:rPr>
              <a:t>заключенных </a:t>
            </a:r>
            <a:r>
              <a:rPr lang="ru-RU" sz="1600" dirty="0">
                <a:cs typeface="Courier New" pitchFamily="49" charset="0"/>
              </a:rPr>
              <a:t>в фигурные скобки. Эти инструкции не исполняются при </a:t>
            </a:r>
            <a:r>
              <a:rPr lang="ru-RU" sz="1600" dirty="0" smtClean="0">
                <a:cs typeface="Courier New" pitchFamily="49" charset="0"/>
              </a:rPr>
              <a:t>определении</a:t>
            </a:r>
            <a:r>
              <a:rPr lang="en-US" sz="1600" dirty="0" smtClean="0">
                <a:cs typeface="Courier New" pitchFamily="49" charset="0"/>
              </a:rPr>
              <a:t> </a:t>
            </a:r>
            <a:r>
              <a:rPr lang="ru-RU" sz="1600" dirty="0" smtClean="0">
                <a:cs typeface="Courier New" pitchFamily="49" charset="0"/>
              </a:rPr>
              <a:t>функции</a:t>
            </a:r>
            <a:r>
              <a:rPr lang="ru-RU" sz="1600" dirty="0">
                <a:cs typeface="Courier New" pitchFamily="49" charset="0"/>
              </a:rPr>
              <a:t>. Они компилируются и связываются с новым объектом функции </a:t>
            </a:r>
            <a:r>
              <a:rPr lang="ru-RU" sz="1600" dirty="0" smtClean="0">
                <a:cs typeface="Courier New" pitchFamily="49" charset="0"/>
              </a:rPr>
              <a:t>для</a:t>
            </a:r>
            <a:r>
              <a:rPr lang="en-US" sz="1600" dirty="0" smtClean="0">
                <a:cs typeface="Courier New" pitchFamily="49" charset="0"/>
              </a:rPr>
              <a:t> </a:t>
            </a:r>
            <a:r>
              <a:rPr lang="ru-RU" sz="1600" dirty="0" smtClean="0">
                <a:cs typeface="Courier New" pitchFamily="49" charset="0"/>
              </a:rPr>
              <a:t>исполнения </a:t>
            </a:r>
            <a:r>
              <a:rPr lang="ru-RU" sz="1600" dirty="0">
                <a:cs typeface="Courier New" pitchFamily="49" charset="0"/>
              </a:rPr>
              <a:t>при ее вызове с помощью оператора вызова (). Обратите </a:t>
            </a:r>
            <a:r>
              <a:rPr lang="ru-RU" sz="1600" dirty="0" smtClean="0">
                <a:cs typeface="Courier New" pitchFamily="49" charset="0"/>
              </a:rPr>
              <a:t>внимание,</a:t>
            </a:r>
            <a:r>
              <a:rPr lang="en-US" sz="1600" dirty="0" smtClean="0">
                <a:cs typeface="Courier New" pitchFamily="49" charset="0"/>
              </a:rPr>
              <a:t> </a:t>
            </a:r>
            <a:r>
              <a:rPr lang="ru-RU" sz="1600" dirty="0" smtClean="0">
                <a:cs typeface="Courier New" pitchFamily="49" charset="0"/>
              </a:rPr>
              <a:t>что </a:t>
            </a:r>
            <a:r>
              <a:rPr lang="ru-RU" sz="1600" dirty="0">
                <a:cs typeface="Courier New" pitchFamily="49" charset="0"/>
              </a:rPr>
              <a:t>фигурные скобки – это обязательная часть инструкции </a:t>
            </a:r>
            <a:r>
              <a:rPr lang="ru-RU" sz="1600" dirty="0" err="1">
                <a:cs typeface="Courier New" pitchFamily="49" charset="0"/>
              </a:rPr>
              <a:t>function</a:t>
            </a:r>
            <a:r>
              <a:rPr lang="ru-RU" sz="1600" dirty="0">
                <a:cs typeface="Courier New" pitchFamily="49" charset="0"/>
              </a:rPr>
              <a:t>. В </a:t>
            </a:r>
            <a:r>
              <a:rPr lang="ru-RU" sz="1600" dirty="0" smtClean="0">
                <a:cs typeface="Courier New" pitchFamily="49" charset="0"/>
              </a:rPr>
              <a:t>отличие</a:t>
            </a:r>
            <a:r>
              <a:rPr lang="en-US" sz="1600" dirty="0" smtClean="0">
                <a:cs typeface="Courier New" pitchFamily="49" charset="0"/>
              </a:rPr>
              <a:t> </a:t>
            </a:r>
            <a:r>
              <a:rPr lang="ru-RU" sz="1600" dirty="0" smtClean="0">
                <a:cs typeface="Courier New" pitchFamily="49" charset="0"/>
              </a:rPr>
              <a:t>от </a:t>
            </a:r>
            <a:r>
              <a:rPr lang="ru-RU" sz="1600" dirty="0">
                <a:cs typeface="Courier New" pitchFamily="49" charset="0"/>
              </a:rPr>
              <a:t>блоков инструкций в циклах </a:t>
            </a:r>
            <a:r>
              <a:rPr lang="ru-RU" sz="1600" dirty="0" err="1">
                <a:cs typeface="Courier New" pitchFamily="49" charset="0"/>
              </a:rPr>
              <a:t>while</a:t>
            </a:r>
            <a:r>
              <a:rPr lang="ru-RU" sz="1600" dirty="0">
                <a:cs typeface="Courier New" pitchFamily="49" charset="0"/>
              </a:rPr>
              <a:t> и других конструкциях, тело функции </a:t>
            </a:r>
            <a:r>
              <a:rPr lang="ru-RU" sz="1600" dirty="0" smtClean="0">
                <a:cs typeface="Courier New" pitchFamily="49" charset="0"/>
              </a:rPr>
              <a:t>требует </a:t>
            </a:r>
            <a:r>
              <a:rPr lang="ru-RU" sz="1600" dirty="0">
                <a:cs typeface="Courier New" pitchFamily="49" charset="0"/>
              </a:rPr>
              <a:t>фигурных скобок, даже если оно состоит только из одной инструкции.</a:t>
            </a:r>
          </a:p>
          <a:p>
            <a:pPr marL="0" indent="0">
              <a:buNone/>
            </a:pPr>
            <a:r>
              <a:rPr lang="ru-RU" sz="1600" dirty="0">
                <a:cs typeface="Courier New" pitchFamily="49" charset="0"/>
              </a:rPr>
              <a:t>Определение функции создает новый объект функции и сохраняет объект в </a:t>
            </a:r>
            <a:r>
              <a:rPr lang="ru-RU" sz="1600" dirty="0" smtClean="0">
                <a:cs typeface="Courier New" pitchFamily="49" charset="0"/>
              </a:rPr>
              <a:t>только </a:t>
            </a:r>
            <a:r>
              <a:rPr lang="ru-RU" sz="1600" dirty="0">
                <a:cs typeface="Courier New" pitchFamily="49" charset="0"/>
              </a:rPr>
              <a:t>что созданном свойстве с именем </a:t>
            </a:r>
            <a:r>
              <a:rPr lang="ru-RU" sz="1600" dirty="0" err="1">
                <a:cs typeface="Courier New" pitchFamily="49" charset="0"/>
              </a:rPr>
              <a:t>имя_функции</a:t>
            </a:r>
            <a:r>
              <a:rPr lang="ru-RU" sz="1600" dirty="0">
                <a:cs typeface="Courier New" pitchFamily="49" charset="0"/>
              </a:rPr>
              <a:t>. </a:t>
            </a:r>
            <a:endParaRPr lang="en-US" sz="1600" dirty="0" smtClean="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516118974"/>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500" dirty="0">
                <a:cs typeface="Courier New" pitchFamily="49" charset="0"/>
              </a:rPr>
              <a:t>Вот несколько примеров определений функций:</a:t>
            </a:r>
          </a:p>
          <a:p>
            <a:pPr marL="0" indent="0">
              <a:buNone/>
            </a:pPr>
            <a:r>
              <a:rPr lang="ru-RU" sz="1500" dirty="0" err="1">
                <a:latin typeface="Courier New" pitchFamily="49" charset="0"/>
                <a:cs typeface="Courier New" pitchFamily="49" charset="0"/>
              </a:rPr>
              <a:t>function</a:t>
            </a: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welcome</a:t>
            </a:r>
            <a:r>
              <a:rPr lang="ru-RU" sz="1500" dirty="0">
                <a:latin typeface="Courier New" pitchFamily="49" charset="0"/>
                <a:cs typeface="Courier New" pitchFamily="49" charset="0"/>
              </a:rPr>
              <a:t>() { </a:t>
            </a:r>
            <a:endParaRPr lang="en-US" sz="1500" dirty="0" smtClean="0">
              <a:latin typeface="Courier New" pitchFamily="49" charset="0"/>
              <a:cs typeface="Courier New" pitchFamily="49" charset="0"/>
            </a:endParaRPr>
          </a:p>
          <a:p>
            <a:pPr marL="0" indent="0">
              <a:buNone/>
            </a:pPr>
            <a:r>
              <a:rPr lang="en-US" sz="1500" dirty="0" smtClean="0">
                <a:latin typeface="Courier New" pitchFamily="49" charset="0"/>
                <a:cs typeface="Courier New" pitchFamily="49" charset="0"/>
              </a:rPr>
              <a:t>    </a:t>
            </a:r>
            <a:r>
              <a:rPr lang="ru-RU" sz="1500" dirty="0" err="1" smtClean="0">
                <a:latin typeface="Courier New" pitchFamily="49" charset="0"/>
                <a:cs typeface="Courier New" pitchFamily="49" charset="0"/>
              </a:rPr>
              <a:t>alert</a:t>
            </a:r>
            <a:r>
              <a:rPr lang="ru-RU" sz="1500" dirty="0">
                <a:latin typeface="Courier New" pitchFamily="49" charset="0"/>
                <a:cs typeface="Courier New" pitchFamily="49" charset="0"/>
              </a:rPr>
              <a:t>("Добро пожаловать на мою домашнюю страницу!"); }</a:t>
            </a:r>
          </a:p>
          <a:p>
            <a:pPr marL="0" indent="0">
              <a:buNone/>
            </a:pPr>
            <a:r>
              <a:rPr lang="ru-RU" sz="1500" dirty="0" err="1">
                <a:latin typeface="Courier New" pitchFamily="49" charset="0"/>
                <a:cs typeface="Courier New" pitchFamily="49" charset="0"/>
              </a:rPr>
              <a:t>function</a:t>
            </a: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print</a:t>
            </a:r>
            <a:r>
              <a:rPr lang="ru-RU" sz="1500" dirty="0">
                <a:latin typeface="Courier New" pitchFamily="49" charset="0"/>
                <a:cs typeface="Courier New" pitchFamily="49" charset="0"/>
              </a:rPr>
              <a:t>(</a:t>
            </a:r>
            <a:r>
              <a:rPr lang="ru-RU" sz="1500" dirty="0" err="1">
                <a:latin typeface="Courier New" pitchFamily="49" charset="0"/>
                <a:cs typeface="Courier New" pitchFamily="49" charset="0"/>
              </a:rPr>
              <a:t>msg</a:t>
            </a:r>
            <a:r>
              <a:rPr lang="ru-RU" sz="1500" dirty="0">
                <a:latin typeface="Courier New" pitchFamily="49" charset="0"/>
                <a:cs typeface="Courier New" pitchFamily="49" charset="0"/>
              </a:rPr>
              <a:t>) {</a:t>
            </a:r>
          </a:p>
          <a:p>
            <a:pPr marL="0" indent="0">
              <a:buNone/>
            </a:pP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document.write</a:t>
            </a:r>
            <a:r>
              <a:rPr lang="ru-RU" sz="1500" dirty="0">
                <a:latin typeface="Courier New" pitchFamily="49" charset="0"/>
                <a:cs typeface="Courier New" pitchFamily="49" charset="0"/>
              </a:rPr>
              <a:t>(</a:t>
            </a:r>
            <a:r>
              <a:rPr lang="ru-RU" sz="1500" dirty="0" err="1">
                <a:latin typeface="Courier New" pitchFamily="49" charset="0"/>
                <a:cs typeface="Courier New" pitchFamily="49" charset="0"/>
              </a:rPr>
              <a:t>msg</a:t>
            </a:r>
            <a:r>
              <a:rPr lang="ru-RU" sz="1500" dirty="0">
                <a:latin typeface="Courier New" pitchFamily="49" charset="0"/>
                <a:cs typeface="Courier New" pitchFamily="49" charset="0"/>
              </a:rPr>
              <a:t>, "&lt;</a:t>
            </a:r>
            <a:r>
              <a:rPr lang="ru-RU" sz="1500" dirty="0" err="1">
                <a:latin typeface="Courier New" pitchFamily="49" charset="0"/>
                <a:cs typeface="Courier New" pitchFamily="49" charset="0"/>
              </a:rPr>
              <a:t>br</a:t>
            </a:r>
            <a:r>
              <a:rPr lang="ru-RU" sz="1500" dirty="0">
                <a:latin typeface="Courier New" pitchFamily="49" charset="0"/>
                <a:cs typeface="Courier New" pitchFamily="49" charset="0"/>
              </a:rPr>
              <a:t>&gt;");</a:t>
            </a:r>
          </a:p>
          <a:p>
            <a:pPr marL="0" indent="0">
              <a:buNone/>
            </a:pPr>
            <a:r>
              <a:rPr lang="ru-RU" sz="1500" dirty="0">
                <a:latin typeface="Courier New" pitchFamily="49" charset="0"/>
                <a:cs typeface="Courier New" pitchFamily="49" charset="0"/>
              </a:rPr>
              <a:t>}</a:t>
            </a:r>
          </a:p>
          <a:p>
            <a:pPr marL="0" indent="0">
              <a:buNone/>
            </a:pPr>
            <a:r>
              <a:rPr lang="ru-RU" sz="1500" dirty="0" err="1">
                <a:latin typeface="Courier New" pitchFamily="49" charset="0"/>
                <a:cs typeface="Courier New" pitchFamily="49" charset="0"/>
              </a:rPr>
              <a:t>function</a:t>
            </a: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hypotenuse</a:t>
            </a:r>
            <a:r>
              <a:rPr lang="ru-RU" sz="1500" dirty="0">
                <a:latin typeface="Courier New" pitchFamily="49" charset="0"/>
                <a:cs typeface="Courier New" pitchFamily="49" charset="0"/>
              </a:rPr>
              <a:t>(x, y) {</a:t>
            </a:r>
          </a:p>
          <a:p>
            <a:pPr marL="0" indent="0">
              <a:buNone/>
            </a:pP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return</a:t>
            </a: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Math.sqrt</a:t>
            </a:r>
            <a:r>
              <a:rPr lang="ru-RU" sz="1500" dirty="0">
                <a:latin typeface="Courier New" pitchFamily="49" charset="0"/>
                <a:cs typeface="Courier New" pitchFamily="49" charset="0"/>
              </a:rPr>
              <a:t>(x*x + y*y); // </a:t>
            </a:r>
            <a:r>
              <a:rPr lang="ru-RU" sz="1500" dirty="0" smtClean="0">
                <a:latin typeface="Courier New" pitchFamily="49" charset="0"/>
                <a:cs typeface="Courier New" pitchFamily="49" charset="0"/>
              </a:rPr>
              <a:t>Инструкция </a:t>
            </a:r>
            <a:r>
              <a:rPr lang="ru-RU" sz="1500" dirty="0" err="1" smtClean="0">
                <a:latin typeface="Courier New" pitchFamily="49" charset="0"/>
                <a:cs typeface="Courier New" pitchFamily="49" charset="0"/>
              </a:rPr>
              <a:t>return</a:t>
            </a:r>
            <a:r>
              <a:rPr lang="ru-RU" sz="1500" dirty="0" smtClean="0">
                <a:latin typeface="Courier New" pitchFamily="49" charset="0"/>
                <a:cs typeface="Courier New" pitchFamily="49" charset="0"/>
              </a:rPr>
              <a:t> </a:t>
            </a:r>
            <a:r>
              <a:rPr lang="ru-RU" sz="1500" dirty="0">
                <a:latin typeface="Courier New" pitchFamily="49" charset="0"/>
                <a:cs typeface="Courier New" pitchFamily="49" charset="0"/>
              </a:rPr>
              <a:t>описана далее</a:t>
            </a:r>
          </a:p>
          <a:p>
            <a:pPr marL="0" indent="0">
              <a:buNone/>
            </a:pPr>
            <a:r>
              <a:rPr lang="ru-RU" sz="1500" dirty="0">
                <a:latin typeface="Courier New" pitchFamily="49" charset="0"/>
                <a:cs typeface="Courier New" pitchFamily="49" charset="0"/>
              </a:rPr>
              <a:t>}</a:t>
            </a:r>
          </a:p>
          <a:p>
            <a:pPr marL="0" indent="0">
              <a:buNone/>
            </a:pPr>
            <a:r>
              <a:rPr lang="ru-RU" sz="1500" dirty="0" err="1">
                <a:latin typeface="Courier New" pitchFamily="49" charset="0"/>
                <a:cs typeface="Courier New" pitchFamily="49" charset="0"/>
              </a:rPr>
              <a:t>function</a:t>
            </a: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factorial</a:t>
            </a:r>
            <a:r>
              <a:rPr lang="ru-RU" sz="1500" dirty="0">
                <a:latin typeface="Courier New" pitchFamily="49" charset="0"/>
                <a:cs typeface="Courier New" pitchFamily="49" charset="0"/>
              </a:rPr>
              <a:t>(n) { // Рекурсивная функция</a:t>
            </a:r>
          </a:p>
          <a:p>
            <a:pPr marL="0" indent="0">
              <a:buNone/>
            </a:pP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if</a:t>
            </a:r>
            <a:r>
              <a:rPr lang="ru-RU" sz="1500" dirty="0">
                <a:latin typeface="Courier New" pitchFamily="49" charset="0"/>
                <a:cs typeface="Courier New" pitchFamily="49" charset="0"/>
              </a:rPr>
              <a:t> (n &lt;= 1) </a:t>
            </a:r>
            <a:r>
              <a:rPr lang="ru-RU" sz="1500" dirty="0" err="1">
                <a:latin typeface="Courier New" pitchFamily="49" charset="0"/>
                <a:cs typeface="Courier New" pitchFamily="49" charset="0"/>
              </a:rPr>
              <a:t>return</a:t>
            </a:r>
            <a:r>
              <a:rPr lang="ru-RU" sz="1500" dirty="0">
                <a:latin typeface="Courier New" pitchFamily="49" charset="0"/>
                <a:cs typeface="Courier New" pitchFamily="49" charset="0"/>
              </a:rPr>
              <a:t> 1;</a:t>
            </a:r>
          </a:p>
          <a:p>
            <a:pPr marL="0" indent="0">
              <a:buNone/>
            </a:pPr>
            <a:r>
              <a:rPr lang="ru-RU" sz="1500" dirty="0">
                <a:latin typeface="Courier New" pitchFamily="49" charset="0"/>
                <a:cs typeface="Courier New" pitchFamily="49" charset="0"/>
              </a:rPr>
              <a:t>        </a:t>
            </a:r>
            <a:r>
              <a:rPr lang="ru-RU" sz="1500" dirty="0" err="1">
                <a:latin typeface="Courier New" pitchFamily="49" charset="0"/>
                <a:cs typeface="Courier New" pitchFamily="49" charset="0"/>
              </a:rPr>
              <a:t>return</a:t>
            </a:r>
            <a:r>
              <a:rPr lang="ru-RU" sz="1500" dirty="0">
                <a:latin typeface="Courier New" pitchFamily="49" charset="0"/>
                <a:cs typeface="Courier New" pitchFamily="49" charset="0"/>
              </a:rPr>
              <a:t> n * </a:t>
            </a:r>
            <a:r>
              <a:rPr lang="ru-RU" sz="1500" dirty="0" err="1">
                <a:latin typeface="Courier New" pitchFamily="49" charset="0"/>
                <a:cs typeface="Courier New" pitchFamily="49" charset="0"/>
              </a:rPr>
              <a:t>factorial</a:t>
            </a:r>
            <a:r>
              <a:rPr lang="ru-RU" sz="1500" dirty="0">
                <a:latin typeface="Courier New" pitchFamily="49" charset="0"/>
                <a:cs typeface="Courier New" pitchFamily="49" charset="0"/>
              </a:rPr>
              <a:t>(n   1</a:t>
            </a:r>
            <a:r>
              <a:rPr lang="ru-RU" sz="1500" dirty="0" smtClean="0">
                <a:latin typeface="Courier New" pitchFamily="49" charset="0"/>
                <a:cs typeface="Courier New" pitchFamily="49" charset="0"/>
              </a:rPr>
              <a:t>); }</a:t>
            </a:r>
            <a:endParaRPr lang="ru-RU" sz="1500" dirty="0">
              <a:latin typeface="Courier New" pitchFamily="49" charset="0"/>
              <a:cs typeface="Courier New" pitchFamily="49" charset="0"/>
            </a:endParaRPr>
          </a:p>
          <a:p>
            <a:pPr marL="0" indent="0">
              <a:buNone/>
            </a:pPr>
            <a:r>
              <a:rPr lang="ru-RU" sz="1500" dirty="0">
                <a:cs typeface="Courier New" pitchFamily="49" charset="0"/>
              </a:rPr>
              <a:t>Определения функций обычно находятся в </a:t>
            </a:r>
            <a:r>
              <a:rPr lang="ru-RU" sz="1500" dirty="0" err="1" smtClean="0">
                <a:cs typeface="Courier New" pitchFamily="49" charset="0"/>
              </a:rPr>
              <a:t>JavaScript</a:t>
            </a:r>
            <a:r>
              <a:rPr lang="ru-RU" sz="1500" dirty="0" smtClean="0">
                <a:cs typeface="Courier New" pitchFamily="49" charset="0"/>
              </a:rPr>
              <a:t>-коде </a:t>
            </a:r>
            <a:r>
              <a:rPr lang="ru-RU" sz="1500" dirty="0">
                <a:cs typeface="Courier New" pitchFamily="49" charset="0"/>
              </a:rPr>
              <a:t>верхнего </a:t>
            </a:r>
            <a:r>
              <a:rPr lang="ru-RU" sz="1500" dirty="0" smtClean="0">
                <a:cs typeface="Courier New" pitchFamily="49" charset="0"/>
              </a:rPr>
              <a:t>уровня. Они </a:t>
            </a:r>
            <a:r>
              <a:rPr lang="ru-RU" sz="1500" dirty="0">
                <a:cs typeface="Courier New" pitchFamily="49" charset="0"/>
              </a:rPr>
              <a:t>также могут быть вложенными в определения других функций, но </a:t>
            </a:r>
            <a:r>
              <a:rPr lang="ru-RU" sz="1500" dirty="0" smtClean="0">
                <a:cs typeface="Courier New" pitchFamily="49" charset="0"/>
              </a:rPr>
              <a:t>только на </a:t>
            </a:r>
            <a:r>
              <a:rPr lang="ru-RU" sz="1500" dirty="0">
                <a:cs typeface="Courier New" pitchFamily="49" charset="0"/>
              </a:rPr>
              <a:t>«верхнем уровне», т. е. определения функции не могут находиться </a:t>
            </a:r>
            <a:r>
              <a:rPr lang="ru-RU" sz="1500" dirty="0" smtClean="0">
                <a:cs typeface="Courier New" pitchFamily="49" charset="0"/>
              </a:rPr>
              <a:t>внутри инструкций </a:t>
            </a:r>
            <a:r>
              <a:rPr lang="ru-RU" sz="1500" dirty="0" err="1">
                <a:cs typeface="Courier New" pitchFamily="49" charset="0"/>
              </a:rPr>
              <a:t>if</a:t>
            </a:r>
            <a:r>
              <a:rPr lang="ru-RU" sz="1500" dirty="0">
                <a:cs typeface="Courier New" pitchFamily="49" charset="0"/>
              </a:rPr>
              <a:t>, циклов </a:t>
            </a:r>
            <a:r>
              <a:rPr lang="ru-RU" sz="1500" dirty="0" err="1">
                <a:cs typeface="Courier New" pitchFamily="49" charset="0"/>
              </a:rPr>
              <a:t>while</a:t>
            </a:r>
            <a:r>
              <a:rPr lang="ru-RU" sz="1500" dirty="0">
                <a:cs typeface="Courier New" pitchFamily="49" charset="0"/>
              </a:rPr>
              <a:t> или любых других конструкций</a:t>
            </a:r>
            <a:r>
              <a:rPr lang="ru-RU" sz="1500" dirty="0" smtClean="0">
                <a:cs typeface="Courier New" pitchFamily="49" charset="0"/>
              </a:rPr>
              <a:t>.</a:t>
            </a:r>
          </a:p>
          <a:p>
            <a:pPr marL="0" indent="0">
              <a:buNone/>
            </a:pPr>
            <a:r>
              <a:rPr lang="ru-RU" sz="1500" dirty="0">
                <a:latin typeface="+mj-lt"/>
                <a:cs typeface="Courier New" pitchFamily="49" charset="0"/>
              </a:rPr>
              <a:t>Формально </a:t>
            </a:r>
            <a:r>
              <a:rPr lang="ru-RU" sz="1500" dirty="0" err="1">
                <a:latin typeface="+mj-lt"/>
                <a:cs typeface="Courier New" pitchFamily="49" charset="0"/>
              </a:rPr>
              <a:t>function</a:t>
            </a:r>
            <a:r>
              <a:rPr lang="ru-RU" sz="1500" dirty="0">
                <a:latin typeface="+mj-lt"/>
                <a:cs typeface="Courier New" pitchFamily="49" charset="0"/>
              </a:rPr>
              <a:t> не является инструкцией. Инструкции приводят к </a:t>
            </a:r>
            <a:r>
              <a:rPr lang="ru-RU" sz="1500" dirty="0" smtClean="0">
                <a:latin typeface="+mj-lt"/>
                <a:cs typeface="Courier New" pitchFamily="49" charset="0"/>
              </a:rPr>
              <a:t>некоторым динами-</a:t>
            </a:r>
            <a:r>
              <a:rPr lang="ru-RU" sz="1500" dirty="0" err="1" smtClean="0">
                <a:latin typeface="+mj-lt"/>
                <a:cs typeface="Courier New" pitchFamily="49" charset="0"/>
              </a:rPr>
              <a:t>ческим</a:t>
            </a:r>
            <a:r>
              <a:rPr lang="ru-RU" sz="1500" dirty="0" smtClean="0">
                <a:latin typeface="+mj-lt"/>
                <a:cs typeface="Courier New" pitchFamily="49" charset="0"/>
              </a:rPr>
              <a:t> </a:t>
            </a:r>
            <a:r>
              <a:rPr lang="ru-RU" sz="1500" dirty="0">
                <a:latin typeface="+mj-lt"/>
                <a:cs typeface="Courier New" pitchFamily="49" charset="0"/>
              </a:rPr>
              <a:t>действиям в </a:t>
            </a:r>
            <a:r>
              <a:rPr lang="ru-RU" sz="1500" dirty="0" err="1" smtClean="0">
                <a:latin typeface="+mj-lt"/>
                <a:cs typeface="Courier New" pitchFamily="49" charset="0"/>
              </a:rPr>
              <a:t>JavaScript</a:t>
            </a:r>
            <a:r>
              <a:rPr lang="ru-RU" sz="1500" dirty="0" smtClean="0">
                <a:latin typeface="+mj-lt"/>
                <a:cs typeface="Courier New" pitchFamily="49" charset="0"/>
              </a:rPr>
              <a:t>-программе</a:t>
            </a:r>
            <a:r>
              <a:rPr lang="ru-RU" sz="1500" dirty="0">
                <a:latin typeface="+mj-lt"/>
                <a:cs typeface="Courier New" pitchFamily="49" charset="0"/>
              </a:rPr>
              <a:t>, а определения </a:t>
            </a:r>
            <a:r>
              <a:rPr lang="ru-RU" sz="1500" dirty="0" smtClean="0">
                <a:latin typeface="+mj-lt"/>
                <a:cs typeface="Courier New" pitchFamily="49" charset="0"/>
              </a:rPr>
              <a:t>функций описывают </a:t>
            </a:r>
            <a:r>
              <a:rPr lang="ru-RU" sz="1500" dirty="0" err="1" smtClean="0">
                <a:latin typeface="+mj-lt"/>
                <a:cs typeface="Courier New" pitchFamily="49" charset="0"/>
              </a:rPr>
              <a:t>статичес</a:t>
            </a:r>
            <a:r>
              <a:rPr lang="ru-RU" sz="1500" dirty="0" smtClean="0">
                <a:latin typeface="+mj-lt"/>
                <a:cs typeface="Courier New" pitchFamily="49" charset="0"/>
              </a:rPr>
              <a:t>-кую </a:t>
            </a:r>
            <a:r>
              <a:rPr lang="ru-RU" sz="1500" dirty="0">
                <a:latin typeface="+mj-lt"/>
                <a:cs typeface="Courier New" pitchFamily="49" charset="0"/>
              </a:rPr>
              <a:t>структуру программы. Инструкции исполняются </a:t>
            </a:r>
            <a:r>
              <a:rPr lang="ru-RU" sz="1500" dirty="0" smtClean="0">
                <a:latin typeface="+mj-lt"/>
                <a:cs typeface="Courier New" pitchFamily="49" charset="0"/>
              </a:rPr>
              <a:t>во время </a:t>
            </a:r>
            <a:r>
              <a:rPr lang="ru-RU" sz="1500" dirty="0">
                <a:latin typeface="+mj-lt"/>
                <a:cs typeface="Courier New" pitchFamily="49" charset="0"/>
              </a:rPr>
              <a:t>исполнения программы, а функции определяются во время анализа </a:t>
            </a:r>
            <a:r>
              <a:rPr lang="ru-RU" sz="1500" dirty="0" smtClean="0">
                <a:latin typeface="+mj-lt"/>
                <a:cs typeface="Courier New" pitchFamily="49" charset="0"/>
              </a:rPr>
              <a:t>или компиляции </a:t>
            </a:r>
            <a:r>
              <a:rPr lang="ru-RU" sz="1500" dirty="0" err="1">
                <a:latin typeface="+mj-lt"/>
                <a:cs typeface="Courier New" pitchFamily="49" charset="0"/>
              </a:rPr>
              <a:t>JavaScripttкода</a:t>
            </a:r>
            <a:r>
              <a:rPr lang="ru-RU" sz="1500" dirty="0">
                <a:latin typeface="+mj-lt"/>
                <a:cs typeface="Courier New" pitchFamily="49" charset="0"/>
              </a:rPr>
              <a:t>, </a:t>
            </a:r>
            <a:r>
              <a:rPr lang="ru-RU" sz="1500" dirty="0" smtClean="0">
                <a:latin typeface="+mj-lt"/>
                <a:cs typeface="Courier New" pitchFamily="49" charset="0"/>
              </a:rPr>
              <a:t>т.е</a:t>
            </a:r>
            <a:r>
              <a:rPr lang="ru-RU" sz="1500" dirty="0">
                <a:latin typeface="+mj-lt"/>
                <a:cs typeface="Courier New" pitchFamily="49" charset="0"/>
              </a:rPr>
              <a:t>. до их </a:t>
            </a:r>
            <a:r>
              <a:rPr lang="ru-RU" sz="1500" dirty="0" smtClean="0">
                <a:latin typeface="+mj-lt"/>
                <a:cs typeface="Courier New" pitchFamily="49" charset="0"/>
              </a:rPr>
              <a:t>фак-</a:t>
            </a:r>
            <a:r>
              <a:rPr lang="ru-RU" sz="1500" dirty="0" err="1" smtClean="0">
                <a:latin typeface="+mj-lt"/>
                <a:cs typeface="Courier New" pitchFamily="49" charset="0"/>
              </a:rPr>
              <a:t>тического</a:t>
            </a:r>
            <a:r>
              <a:rPr lang="ru-RU" sz="1500" dirty="0" smtClean="0">
                <a:latin typeface="+mj-lt"/>
                <a:cs typeface="Courier New" pitchFamily="49" charset="0"/>
              </a:rPr>
              <a:t> </a:t>
            </a:r>
            <a:r>
              <a:rPr lang="ru-RU" sz="1500" dirty="0">
                <a:latin typeface="+mj-lt"/>
                <a:cs typeface="Courier New" pitchFamily="49" charset="0"/>
              </a:rPr>
              <a:t>исполнения. Когда </a:t>
            </a:r>
            <a:r>
              <a:rPr lang="ru-RU" sz="1500" dirty="0" smtClean="0">
                <a:latin typeface="+mj-lt"/>
                <a:cs typeface="Courier New" pitchFamily="49" charset="0"/>
              </a:rPr>
              <a:t>синтаксический </a:t>
            </a:r>
            <a:r>
              <a:rPr lang="ru-RU" sz="1500" dirty="0">
                <a:latin typeface="+mj-lt"/>
                <a:cs typeface="Courier New" pitchFamily="49" charset="0"/>
              </a:rPr>
              <a:t>анализатор </a:t>
            </a:r>
            <a:r>
              <a:rPr lang="ru-RU" sz="1500" dirty="0" err="1">
                <a:latin typeface="+mj-lt"/>
                <a:cs typeface="Courier New" pitchFamily="49" charset="0"/>
              </a:rPr>
              <a:t>JavaScript</a:t>
            </a:r>
            <a:r>
              <a:rPr lang="ru-RU" sz="1500" dirty="0">
                <a:latin typeface="+mj-lt"/>
                <a:cs typeface="Courier New" pitchFamily="49" charset="0"/>
              </a:rPr>
              <a:t> встречает </a:t>
            </a:r>
            <a:r>
              <a:rPr lang="ru-RU" sz="1500" dirty="0" err="1" smtClean="0">
                <a:latin typeface="+mj-lt"/>
                <a:cs typeface="Courier New" pitchFamily="49" charset="0"/>
              </a:rPr>
              <a:t>определе-ние</a:t>
            </a:r>
            <a:r>
              <a:rPr lang="ru-RU" sz="1500" dirty="0" smtClean="0">
                <a:latin typeface="+mj-lt"/>
                <a:cs typeface="Courier New" pitchFamily="49" charset="0"/>
              </a:rPr>
              <a:t> </a:t>
            </a:r>
            <a:r>
              <a:rPr lang="ru-RU" sz="1500" dirty="0">
                <a:latin typeface="+mj-lt"/>
                <a:cs typeface="Courier New" pitchFamily="49" charset="0"/>
              </a:rPr>
              <a:t>функции, он </a:t>
            </a:r>
            <a:r>
              <a:rPr lang="ru-RU" sz="1500" dirty="0" smtClean="0">
                <a:latin typeface="+mj-lt"/>
                <a:cs typeface="Courier New" pitchFamily="49" charset="0"/>
              </a:rPr>
              <a:t>анализирует </a:t>
            </a:r>
            <a:r>
              <a:rPr lang="ru-RU" sz="1500" dirty="0">
                <a:latin typeface="+mj-lt"/>
                <a:cs typeface="Courier New" pitchFamily="49" charset="0"/>
              </a:rPr>
              <a:t>и сохраняет (без исполнения) составляющие тело функции инструкции</a:t>
            </a:r>
            <a:r>
              <a:rPr lang="ru-RU" sz="1500" dirty="0" smtClean="0">
                <a:latin typeface="+mj-lt"/>
                <a:cs typeface="Courier New" pitchFamily="49" charset="0"/>
              </a:rPr>
              <a:t>.</a:t>
            </a:r>
            <a:endParaRPr lang="ru-RU" sz="1500" dirty="0">
              <a:latin typeface="+mj-lt"/>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89254596"/>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Затем он определяет свойство (в объекте вызова, если определение </a:t>
            </a:r>
            <a:r>
              <a:rPr lang="ru-RU" sz="1600" dirty="0" smtClean="0">
                <a:cs typeface="Courier New" pitchFamily="49" charset="0"/>
              </a:rPr>
              <a:t>функции вложено </a:t>
            </a:r>
            <a:r>
              <a:rPr lang="ru-RU" sz="1600" dirty="0">
                <a:cs typeface="Courier New" pitchFamily="49" charset="0"/>
              </a:rPr>
              <a:t>в другую функцию; в противном случае – в глобальном объекте) с именем, которое было указано в определении функции.</a:t>
            </a:r>
          </a:p>
          <a:p>
            <a:pPr marL="0" indent="0">
              <a:buNone/>
            </a:pPr>
            <a:r>
              <a:rPr lang="ru-RU" sz="1600" dirty="0">
                <a:cs typeface="Courier New" pitchFamily="49" charset="0"/>
              </a:rPr>
              <a:t>Тот факт, что функции определяются на этапе синтаксического анализа, а не во время исполнения, приводит к некоторым интересным эффектам. Рассмотрим следующий фрагмент:</a:t>
            </a:r>
          </a:p>
          <a:p>
            <a:pPr marL="0" indent="0">
              <a:buNone/>
            </a:pP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(f(4));    // Показывает 16. Функция f() может быть </a:t>
            </a:r>
            <a:r>
              <a:rPr lang="ru-RU" sz="1600" dirty="0" smtClean="0">
                <a:latin typeface="Courier New" pitchFamily="49" charset="0"/>
                <a:cs typeface="Courier New" pitchFamily="49" charset="0"/>
              </a:rPr>
              <a:t>вызвана</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 до того, </a:t>
            </a:r>
            <a:r>
              <a:rPr lang="ru-RU" sz="1600" dirty="0" smtClean="0">
                <a:latin typeface="Courier New" pitchFamily="49" charset="0"/>
                <a:cs typeface="Courier New" pitchFamily="49" charset="0"/>
              </a:rPr>
              <a:t>как </a:t>
            </a:r>
            <a:r>
              <a:rPr lang="ru-RU" sz="1600" dirty="0">
                <a:latin typeface="Courier New" pitchFamily="49" charset="0"/>
                <a:cs typeface="Courier New" pitchFamily="49" charset="0"/>
              </a:rPr>
              <a:t>она определена.</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f = 0;      // Эта </a:t>
            </a:r>
            <a:r>
              <a:rPr lang="ru-RU" sz="1600" dirty="0" err="1" smtClean="0">
                <a:latin typeface="Courier New" pitchFamily="49" charset="0"/>
                <a:cs typeface="Courier New" pitchFamily="49" charset="0"/>
              </a:rPr>
              <a:t>инстр</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переписывает содержимое свойства f.</a:t>
            </a:r>
          </a:p>
          <a:p>
            <a:pPr marL="0" indent="0">
              <a:buNone/>
            </a:pP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f(x) { // Эта "инструкция" определяет функцию f до того,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return</a:t>
            </a:r>
            <a:r>
              <a:rPr lang="ru-RU" sz="1600" dirty="0">
                <a:latin typeface="Courier New" pitchFamily="49" charset="0"/>
                <a:cs typeface="Courier New" pitchFamily="49" charset="0"/>
              </a:rPr>
              <a:t> x*x; // как будут выполнены приведенные ранее строки.</a:t>
            </a:r>
          </a:p>
          <a:p>
            <a:pPr marL="0" indent="0">
              <a:buNone/>
            </a:pP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(f);       // Показывает </a:t>
            </a:r>
            <a:r>
              <a:rPr lang="ru-RU" sz="1600" dirty="0" smtClean="0">
                <a:latin typeface="Courier New" pitchFamily="49" charset="0"/>
                <a:cs typeface="Courier New" pitchFamily="49" charset="0"/>
              </a:rPr>
              <a:t>0. Функция </a:t>
            </a:r>
            <a:r>
              <a:rPr lang="ru-RU" sz="1600" dirty="0">
                <a:latin typeface="Courier New" pitchFamily="49" charset="0"/>
                <a:cs typeface="Courier New" pitchFamily="49" charset="0"/>
              </a:rPr>
              <a:t>f() перекрыта </a:t>
            </a:r>
            <a:r>
              <a:rPr lang="ru-RU" sz="1600" dirty="0" err="1" smtClean="0">
                <a:latin typeface="Courier New" pitchFamily="49" charset="0"/>
                <a:cs typeface="Courier New" pitchFamily="49" charset="0"/>
              </a:rPr>
              <a:t>переменн.f</a:t>
            </a:r>
            <a:endParaRPr lang="ru-RU" sz="1600" dirty="0">
              <a:latin typeface="Courier New" pitchFamily="49" charset="0"/>
              <a:cs typeface="Courier New" pitchFamily="49" charset="0"/>
            </a:endParaRPr>
          </a:p>
          <a:p>
            <a:pPr marL="0" indent="0">
              <a:buNone/>
            </a:pPr>
            <a:r>
              <a:rPr lang="ru-RU" sz="1600" dirty="0">
                <a:cs typeface="Courier New" pitchFamily="49" charset="0"/>
              </a:rPr>
              <a:t>Такие необычные результаты возникают из-за того, что функция определяется не в то время, в которое определяется переменная. К счастью, подобные ситуации возникают не очень часто.</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017808321"/>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return</a:t>
            </a:r>
            <a:endParaRPr lang="ru-RU" sz="1600" b="1" dirty="0">
              <a:cs typeface="Courier New" pitchFamily="49" charset="0"/>
            </a:endParaRPr>
          </a:p>
          <a:p>
            <a:pPr marL="0" indent="0">
              <a:buNone/>
            </a:pPr>
            <a:r>
              <a:rPr lang="ru-RU" sz="1600" dirty="0">
                <a:cs typeface="Courier New" pitchFamily="49" charset="0"/>
              </a:rPr>
              <a:t>Как вы помните, вызов функции с помощью оператора () представляет собой </a:t>
            </a:r>
            <a:r>
              <a:rPr lang="ru-RU" sz="1600" dirty="0" err="1" smtClean="0">
                <a:cs typeface="Courier New" pitchFamily="49" charset="0"/>
              </a:rPr>
              <a:t>выра-жение</a:t>
            </a:r>
            <a:r>
              <a:rPr lang="ru-RU" sz="1600" dirty="0">
                <a:cs typeface="Courier New" pitchFamily="49" charset="0"/>
              </a:rPr>
              <a:t>. Все выражения имеют значения, и инструкция </a:t>
            </a:r>
            <a:r>
              <a:rPr lang="ru-RU" sz="1600" dirty="0" err="1">
                <a:cs typeface="Courier New" pitchFamily="49" charset="0"/>
              </a:rPr>
              <a:t>return</a:t>
            </a:r>
            <a:r>
              <a:rPr lang="ru-RU" sz="1600" dirty="0">
                <a:cs typeface="Courier New" pitchFamily="49" charset="0"/>
              </a:rPr>
              <a:t> служит для </a:t>
            </a:r>
            <a:r>
              <a:rPr lang="ru-RU" sz="1600" dirty="0" err="1" smtClean="0">
                <a:cs typeface="Courier New" pitchFamily="49" charset="0"/>
              </a:rPr>
              <a:t>определе-ния</a:t>
            </a:r>
            <a:r>
              <a:rPr lang="ru-RU" sz="1600" dirty="0" smtClean="0">
                <a:cs typeface="Courier New" pitchFamily="49" charset="0"/>
              </a:rPr>
              <a:t> </a:t>
            </a:r>
            <a:r>
              <a:rPr lang="ru-RU" sz="1600" dirty="0">
                <a:cs typeface="Courier New" pitchFamily="49" charset="0"/>
              </a:rPr>
              <a:t>значения, возвращаемого функцией. Это значение становится </a:t>
            </a:r>
            <a:r>
              <a:rPr lang="ru-RU" sz="1600" dirty="0" smtClean="0">
                <a:cs typeface="Courier New" pitchFamily="49" charset="0"/>
              </a:rPr>
              <a:t>значением выражения </a:t>
            </a:r>
            <a:r>
              <a:rPr lang="ru-RU" sz="1600" dirty="0">
                <a:cs typeface="Courier New" pitchFamily="49" charset="0"/>
              </a:rPr>
              <a:t>вызова функции. Инструкция </a:t>
            </a:r>
            <a:r>
              <a:rPr lang="ru-RU" sz="1600" dirty="0" err="1">
                <a:cs typeface="Courier New" pitchFamily="49" charset="0"/>
              </a:rPr>
              <a:t>return</a:t>
            </a:r>
            <a:r>
              <a:rPr lang="ru-RU" sz="1600" dirty="0">
                <a:cs typeface="Courier New" pitchFamily="49" charset="0"/>
              </a:rPr>
              <a:t> имеет следующий синтаксис:</a:t>
            </a:r>
          </a:p>
          <a:p>
            <a:pPr marL="0" indent="0">
              <a:buNone/>
            </a:pPr>
            <a:r>
              <a:rPr lang="ru-RU" sz="1600" dirty="0" err="1">
                <a:latin typeface="Courier New" pitchFamily="49" charset="0"/>
                <a:cs typeface="Courier New" pitchFamily="49" charset="0"/>
              </a:rPr>
              <a:t>return</a:t>
            </a:r>
            <a:r>
              <a:rPr lang="ru-RU" sz="1600" dirty="0">
                <a:latin typeface="Courier New" pitchFamily="49" charset="0"/>
                <a:cs typeface="Courier New" pitchFamily="49" charset="0"/>
              </a:rPr>
              <a:t> выражение;</a:t>
            </a:r>
          </a:p>
          <a:p>
            <a:pPr marL="0" indent="0">
              <a:buNone/>
            </a:pPr>
            <a:r>
              <a:rPr lang="ru-RU" sz="1600" dirty="0">
                <a:cs typeface="Courier New" pitchFamily="49" charset="0"/>
              </a:rPr>
              <a:t>Инструкция </a:t>
            </a:r>
            <a:r>
              <a:rPr lang="ru-RU" sz="1600" dirty="0" err="1">
                <a:cs typeface="Courier New" pitchFamily="49" charset="0"/>
              </a:rPr>
              <a:t>return</a:t>
            </a:r>
            <a:r>
              <a:rPr lang="ru-RU" sz="1600" dirty="0">
                <a:cs typeface="Courier New" pitchFamily="49" charset="0"/>
              </a:rPr>
              <a:t> может располагаться только в теле функции. Присутствие </a:t>
            </a:r>
            <a:r>
              <a:rPr lang="ru-RU" sz="1600" dirty="0" smtClean="0">
                <a:cs typeface="Courier New" pitchFamily="49" charset="0"/>
              </a:rPr>
              <a:t>ее в </a:t>
            </a:r>
            <a:r>
              <a:rPr lang="ru-RU" sz="1600" dirty="0">
                <a:cs typeface="Courier New" pitchFamily="49" charset="0"/>
              </a:rPr>
              <a:t>любом другом месте является синтаксической ошибкой. Когда </a:t>
            </a:r>
            <a:r>
              <a:rPr lang="ru-RU" sz="1600" dirty="0" smtClean="0">
                <a:cs typeface="Courier New" pitchFamily="49" charset="0"/>
              </a:rPr>
              <a:t>выполняется инструкция </a:t>
            </a:r>
            <a:r>
              <a:rPr lang="ru-RU" sz="1600" dirty="0" err="1">
                <a:cs typeface="Courier New" pitchFamily="49" charset="0"/>
              </a:rPr>
              <a:t>return</a:t>
            </a:r>
            <a:r>
              <a:rPr lang="ru-RU" sz="1600" dirty="0">
                <a:cs typeface="Courier New" pitchFamily="49" charset="0"/>
              </a:rPr>
              <a:t>, вычисляется выражение и его значение возвращается в </a:t>
            </a:r>
            <a:r>
              <a:rPr lang="ru-RU" sz="1600" dirty="0" smtClean="0">
                <a:cs typeface="Courier New" pitchFamily="49" charset="0"/>
              </a:rPr>
              <a:t>качестве </a:t>
            </a:r>
            <a:r>
              <a:rPr lang="ru-RU" sz="1600" dirty="0">
                <a:cs typeface="Courier New" pitchFamily="49" charset="0"/>
              </a:rPr>
              <a:t>значения функции. Инструкция </a:t>
            </a:r>
            <a:r>
              <a:rPr lang="ru-RU" sz="1600" dirty="0" err="1">
                <a:cs typeface="Courier New" pitchFamily="49" charset="0"/>
              </a:rPr>
              <a:t>return</a:t>
            </a:r>
            <a:r>
              <a:rPr lang="ru-RU" sz="1600" dirty="0">
                <a:cs typeface="Courier New" pitchFamily="49" charset="0"/>
              </a:rPr>
              <a:t> прекращает исполнение </a:t>
            </a:r>
            <a:r>
              <a:rPr lang="ru-RU" sz="1600" dirty="0" smtClean="0">
                <a:cs typeface="Courier New" pitchFamily="49" charset="0"/>
              </a:rPr>
              <a:t>функции, даже </a:t>
            </a:r>
            <a:r>
              <a:rPr lang="ru-RU" sz="1600" dirty="0">
                <a:cs typeface="Courier New" pitchFamily="49" charset="0"/>
              </a:rPr>
              <a:t>если в теле функции остались другие инструкции. Инструкция </a:t>
            </a:r>
            <a:r>
              <a:rPr lang="ru-RU" sz="1600" dirty="0" err="1">
                <a:cs typeface="Courier New" pitchFamily="49" charset="0"/>
              </a:rPr>
              <a:t>return</a:t>
            </a:r>
            <a:r>
              <a:rPr lang="ru-RU" sz="1600" dirty="0">
                <a:cs typeface="Courier New" pitchFamily="49" charset="0"/>
              </a:rPr>
              <a:t> </a:t>
            </a:r>
            <a:r>
              <a:rPr lang="ru-RU" sz="1600" dirty="0" smtClean="0">
                <a:cs typeface="Courier New" pitchFamily="49" charset="0"/>
              </a:rPr>
              <a:t>используется </a:t>
            </a:r>
            <a:r>
              <a:rPr lang="ru-RU" sz="1600" dirty="0">
                <a:cs typeface="Courier New" pitchFamily="49" charset="0"/>
              </a:rPr>
              <a:t>для возвращения значения следующим образом:</a:t>
            </a:r>
          </a:p>
          <a:p>
            <a:pPr marL="0" indent="0">
              <a:buNone/>
            </a:pP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square</a:t>
            </a:r>
            <a:r>
              <a:rPr lang="ru-RU" sz="1600" dirty="0">
                <a:latin typeface="Courier New" pitchFamily="49" charset="0"/>
                <a:cs typeface="Courier New" pitchFamily="49" charset="0"/>
              </a:rPr>
              <a:t>(x) { </a:t>
            </a:r>
            <a:r>
              <a:rPr lang="ru-RU" sz="1600" dirty="0" err="1">
                <a:latin typeface="Courier New" pitchFamily="49" charset="0"/>
                <a:cs typeface="Courier New" pitchFamily="49" charset="0"/>
              </a:rPr>
              <a:t>return</a:t>
            </a:r>
            <a:r>
              <a:rPr lang="ru-RU" sz="1600" dirty="0">
                <a:latin typeface="Courier New" pitchFamily="49" charset="0"/>
                <a:cs typeface="Courier New" pitchFamily="49" charset="0"/>
              </a:rPr>
              <a:t> x*x; }</a:t>
            </a:r>
          </a:p>
          <a:p>
            <a:pPr marL="0" indent="0">
              <a:buNone/>
            </a:pPr>
            <a:r>
              <a:rPr lang="ru-RU" sz="1600" dirty="0">
                <a:cs typeface="Courier New" pitchFamily="49" charset="0"/>
              </a:rPr>
              <a:t>Инструкция </a:t>
            </a:r>
            <a:r>
              <a:rPr lang="ru-RU" sz="1600" dirty="0" err="1">
                <a:cs typeface="Courier New" pitchFamily="49" charset="0"/>
              </a:rPr>
              <a:t>return</a:t>
            </a:r>
            <a:r>
              <a:rPr lang="ru-RU" sz="1600" dirty="0">
                <a:cs typeface="Courier New" pitchFamily="49" charset="0"/>
              </a:rPr>
              <a:t> может также использоваться без выражения, тогда она </a:t>
            </a:r>
            <a:r>
              <a:rPr lang="ru-RU" sz="1600" dirty="0" smtClean="0">
                <a:cs typeface="Courier New" pitchFamily="49" charset="0"/>
              </a:rPr>
              <a:t>просто </a:t>
            </a:r>
            <a:r>
              <a:rPr lang="ru-RU" sz="1600" dirty="0">
                <a:cs typeface="Courier New" pitchFamily="49" charset="0"/>
              </a:rPr>
              <a:t>прерывает исполнение функции, не возвращая значение. Например:</a:t>
            </a:r>
          </a:p>
          <a:p>
            <a:pPr marL="0" indent="0">
              <a:buNone/>
            </a:pP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display_object</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obj</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 Сначала убедимся в корректности нашего аргумента</a:t>
            </a:r>
          </a:p>
          <a:p>
            <a:pPr marL="0" indent="0">
              <a:buNone/>
            </a:pPr>
            <a:r>
              <a:rPr lang="ru-RU" sz="1600" dirty="0">
                <a:latin typeface="Courier New" pitchFamily="49" charset="0"/>
                <a:cs typeface="Courier New" pitchFamily="49" charset="0"/>
              </a:rPr>
              <a:t>    // В случае некорректности пропускаем остаток функции</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obj</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null</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return</a:t>
            </a:r>
            <a:r>
              <a:rPr lang="ru-RU" sz="1600" dirty="0" smtClean="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Здесь находится оставшаяся часть функции...</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6009875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Например, никто не станет просто вычислять косинус и отбрасывать результат:</a:t>
            </a:r>
          </a:p>
          <a:p>
            <a:pPr marL="0" indent="0">
              <a:buNone/>
            </a:pPr>
            <a:r>
              <a:rPr lang="ru-RU" sz="1600" dirty="0" err="1">
                <a:latin typeface="Courier New" pitchFamily="49" charset="0"/>
                <a:cs typeface="Courier New" pitchFamily="49" charset="0"/>
              </a:rPr>
              <a:t>Math.cos</a:t>
            </a:r>
            <a:r>
              <a:rPr lang="ru-RU" sz="1600" dirty="0">
                <a:latin typeface="Courier New" pitchFamily="49" charset="0"/>
                <a:cs typeface="Courier New" pitchFamily="49" charset="0"/>
              </a:rPr>
              <a:t>(x);</a:t>
            </a:r>
          </a:p>
          <a:p>
            <a:pPr marL="0" indent="0">
              <a:buNone/>
            </a:pPr>
            <a:r>
              <a:rPr lang="ru-RU" sz="1600" dirty="0">
                <a:cs typeface="Courier New" pitchFamily="49" charset="0"/>
              </a:rPr>
              <a:t>Наоборот, надо вычислить значение и присвоить его переменной для </a:t>
            </a:r>
            <a:r>
              <a:rPr lang="ru-RU" sz="1600" dirty="0" smtClean="0">
                <a:cs typeface="Courier New" pitchFamily="49" charset="0"/>
              </a:rPr>
              <a:t>дальнейшего </a:t>
            </a:r>
            <a:r>
              <a:rPr lang="ru-RU" sz="1600" dirty="0">
                <a:cs typeface="Courier New" pitchFamily="49" charset="0"/>
              </a:rPr>
              <a:t>использования:</a:t>
            </a:r>
          </a:p>
          <a:p>
            <a:pPr marL="0" indent="0">
              <a:buNone/>
            </a:pPr>
            <a:r>
              <a:rPr lang="ru-RU" sz="1600" dirty="0" err="1">
                <a:latin typeface="Courier New" pitchFamily="49" charset="0"/>
                <a:cs typeface="Courier New" pitchFamily="49" charset="0"/>
              </a:rPr>
              <a:t>cx</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Math.cos</a:t>
            </a:r>
            <a:r>
              <a:rPr lang="ru-RU" sz="1600" dirty="0">
                <a:latin typeface="Courier New" pitchFamily="49" charset="0"/>
                <a:cs typeface="Courier New" pitchFamily="49" charset="0"/>
              </a:rPr>
              <a:t>(x);</a:t>
            </a:r>
          </a:p>
          <a:p>
            <a:pPr marL="0" indent="0">
              <a:buNone/>
            </a:pPr>
            <a:r>
              <a:rPr lang="ru-RU" sz="1600" dirty="0">
                <a:cs typeface="Courier New" pitchFamily="49" charset="0"/>
              </a:rPr>
              <a:t>Опять же обратите внимание: каждая строка этих примерах завершается </a:t>
            </a:r>
            <a:r>
              <a:rPr lang="ru-RU" sz="1600" dirty="0" smtClean="0">
                <a:cs typeface="Courier New" pitchFamily="49" charset="0"/>
              </a:rPr>
              <a:t>точкой с </a:t>
            </a:r>
            <a:r>
              <a:rPr lang="ru-RU" sz="1600" dirty="0">
                <a:cs typeface="Courier New" pitchFamily="49" charset="0"/>
              </a:rPr>
              <a:t>запятой</a:t>
            </a:r>
            <a:r>
              <a:rPr lang="ru-RU" sz="1600" dirty="0" smtClean="0">
                <a:cs typeface="Courier New" pitchFamily="49" charset="0"/>
              </a:rPr>
              <a:t>.</a:t>
            </a:r>
            <a:endParaRPr lang="ru-RU" sz="1600" dirty="0">
              <a:cs typeface="Courier New" pitchFamily="49" charset="0"/>
            </a:endParaRPr>
          </a:p>
          <a:p>
            <a:pPr marL="0" indent="0">
              <a:buNone/>
            </a:pP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955560284"/>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Если в функции выполняется инструкция </a:t>
            </a:r>
            <a:r>
              <a:rPr lang="ru-RU" sz="1600" dirty="0" err="1">
                <a:cs typeface="Courier New" pitchFamily="49" charset="0"/>
              </a:rPr>
              <a:t>return</a:t>
            </a:r>
            <a:r>
              <a:rPr lang="ru-RU" sz="1600" dirty="0">
                <a:cs typeface="Courier New" pitchFamily="49" charset="0"/>
              </a:rPr>
              <a:t> без выражения или если </a:t>
            </a:r>
            <a:r>
              <a:rPr lang="ru-RU" sz="1600" dirty="0" err="1" smtClean="0">
                <a:cs typeface="Courier New" pitchFamily="49" charset="0"/>
              </a:rPr>
              <a:t>выполне-ние</a:t>
            </a:r>
            <a:r>
              <a:rPr lang="ru-RU" sz="1600" dirty="0" smtClean="0">
                <a:cs typeface="Courier New" pitchFamily="49" charset="0"/>
              </a:rPr>
              <a:t> </a:t>
            </a:r>
            <a:r>
              <a:rPr lang="ru-RU" sz="1600" dirty="0">
                <a:cs typeface="Courier New" pitchFamily="49" charset="0"/>
              </a:rPr>
              <a:t>функции прекращается по причине достижения конца тела функции, </a:t>
            </a:r>
            <a:r>
              <a:rPr lang="ru-RU" sz="1600" dirty="0" smtClean="0">
                <a:cs typeface="Courier New" pitchFamily="49" charset="0"/>
              </a:rPr>
              <a:t>значение </a:t>
            </a:r>
            <a:r>
              <a:rPr lang="ru-RU" sz="1600" dirty="0">
                <a:cs typeface="Courier New" pitchFamily="49" charset="0"/>
              </a:rPr>
              <a:t>выражения вызова функции оказывается неопределенным (</a:t>
            </a:r>
            <a:r>
              <a:rPr lang="ru-RU" sz="1600" dirty="0" err="1">
                <a:cs typeface="Courier New" pitchFamily="49" charset="0"/>
              </a:rPr>
              <a:t>undefined</a:t>
            </a:r>
            <a:r>
              <a:rPr lang="ru-RU" sz="1600" dirty="0">
                <a:cs typeface="Courier New" pitchFamily="49" charset="0"/>
              </a:rPr>
              <a:t>).</a:t>
            </a:r>
          </a:p>
          <a:p>
            <a:pPr marL="0" indent="0">
              <a:buNone/>
            </a:pPr>
            <a:r>
              <a:rPr lang="ru-RU" sz="1600" dirty="0" err="1">
                <a:cs typeface="Courier New" pitchFamily="49" charset="0"/>
              </a:rPr>
              <a:t>JavaScript</a:t>
            </a:r>
            <a:r>
              <a:rPr lang="ru-RU" sz="1600" dirty="0">
                <a:cs typeface="Courier New" pitchFamily="49" charset="0"/>
              </a:rPr>
              <a:t> вставляет точку с запятой автоматически, поэтому нельзя </a:t>
            </a:r>
            <a:r>
              <a:rPr lang="ru-RU" sz="1600" dirty="0" smtClean="0">
                <a:cs typeface="Courier New" pitchFamily="49" charset="0"/>
              </a:rPr>
              <a:t>разделять переводом </a:t>
            </a:r>
            <a:r>
              <a:rPr lang="ru-RU" sz="1600" dirty="0">
                <a:cs typeface="Courier New" pitchFamily="49" charset="0"/>
              </a:rPr>
              <a:t>строки инструкцию </a:t>
            </a:r>
            <a:r>
              <a:rPr lang="ru-RU" sz="1600" dirty="0" err="1">
                <a:cs typeface="Courier New" pitchFamily="49" charset="0"/>
              </a:rPr>
              <a:t>return</a:t>
            </a:r>
            <a:r>
              <a:rPr lang="ru-RU" sz="1600" dirty="0">
                <a:cs typeface="Courier New" pitchFamily="49" charset="0"/>
              </a:rPr>
              <a:t> и следующее за ней выражение.</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400506407"/>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5" name="Title 1"/>
          <p:cNvSpPr txBox="1">
            <a:spLocks/>
          </p:cNvSpPr>
          <p:nvPr>
            <p:custDataLst>
              <p:tags r:id="rId1"/>
            </p:custDataLst>
          </p:nvPr>
        </p:nvSpPr>
        <p:spPr>
          <a:xfrm>
            <a:off x="2411760" y="269632"/>
            <a:ext cx="6427440" cy="639088"/>
          </a:xfrm>
          <a:prstGeom prst="rect">
            <a:avLst/>
          </a:prstGeom>
        </p:spPr>
        <p:txBody>
          <a:bodyPr>
            <a:noAutofit/>
          </a:bodyPr>
          <a:lstStyle>
            <a:lvl1pPr algn="l" defTabSz="914400" rtl="0" eaLnBrk="1" latinLnBrk="0" hangingPunct="1">
              <a:spcBef>
                <a:spcPct val="0"/>
              </a:spcBef>
              <a:buNone/>
              <a:defRPr lang="ru-RU" sz="4400" kern="1200">
                <a:solidFill>
                  <a:schemeClr val="tx1"/>
                </a:solidFill>
                <a:latin typeface="+mj-lt"/>
                <a:ea typeface="+mj-ea"/>
                <a:cs typeface="+mj-cs"/>
              </a:defRPr>
            </a:lvl1pPr>
          </a:lstStyle>
          <a:p>
            <a:pPr algn="ctr"/>
            <a:r>
              <a:rPr lang="ru-RU" sz="2800" b="1" dirty="0" smtClean="0">
                <a:solidFill>
                  <a:schemeClr val="tx2">
                    <a:lumMod val="60000"/>
                    <a:lumOff val="40000"/>
                  </a:schemeClr>
                </a:solidFill>
              </a:rPr>
              <a:t>Домашнее задание </a:t>
            </a:r>
            <a:r>
              <a:rPr lang="en-US" sz="2800" b="1" smtClean="0">
                <a:solidFill>
                  <a:schemeClr val="tx2">
                    <a:lumMod val="60000"/>
                    <a:lumOff val="40000"/>
                  </a:schemeClr>
                </a:solidFill>
              </a:rPr>
              <a:t>1</a:t>
            </a:r>
            <a:endParaRPr lang="ru-RU" sz="2800" b="1" dirty="0">
              <a:solidFill>
                <a:schemeClr val="tx2">
                  <a:lumMod val="60000"/>
                  <a:lumOff val="40000"/>
                </a:schemeClr>
              </a:solidFill>
            </a:endParaRPr>
          </a:p>
        </p:txBody>
      </p:sp>
      <p:sp>
        <p:nvSpPr>
          <p:cNvPr id="7" name="Content Placeholder 4"/>
          <p:cNvSpPr txBox="1">
            <a:spLocks/>
          </p:cNvSpPr>
          <p:nvPr>
            <p:custDataLst>
              <p:tags r:id="rId2"/>
            </p:custDataLst>
          </p:nvPr>
        </p:nvSpPr>
        <p:spPr>
          <a:xfrm>
            <a:off x="2051720" y="764704"/>
            <a:ext cx="6912768" cy="56886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a:lstStyle>
          <a:p>
            <a:pPr marL="0" indent="0">
              <a:buNone/>
            </a:pPr>
            <a:r>
              <a:rPr lang="ru-RU" sz="2200" i="1" dirty="0" smtClean="0">
                <a:latin typeface="+mn-lt"/>
              </a:rPr>
              <a:t>Написать </a:t>
            </a:r>
            <a:r>
              <a:rPr lang="en-US" sz="2200" i="1" dirty="0" smtClean="0">
                <a:latin typeface="+mn-lt"/>
              </a:rPr>
              <a:t>JavaScript </a:t>
            </a:r>
            <a:r>
              <a:rPr lang="ru-RU" sz="2200" i="1" dirty="0" smtClean="0">
                <a:latin typeface="+mn-lt"/>
              </a:rPr>
              <a:t>программы:</a:t>
            </a:r>
          </a:p>
          <a:p>
            <a:pPr marL="0" indent="0">
              <a:buNone/>
            </a:pPr>
            <a:r>
              <a:rPr lang="ru-RU" sz="2200" i="1" dirty="0" smtClean="0">
                <a:latin typeface="+mn-lt"/>
              </a:rPr>
              <a:t>1. </a:t>
            </a:r>
            <a:r>
              <a:rPr lang="ru-RU" sz="2200" i="1" dirty="0">
                <a:latin typeface="+mn-lt"/>
              </a:rPr>
              <a:t>Пройти по числам от заданного до 10. </a:t>
            </a:r>
            <a:r>
              <a:rPr lang="ru-RU" sz="2200" i="1" dirty="0" smtClean="0">
                <a:latin typeface="+mn-lt"/>
              </a:rPr>
              <a:t>При </a:t>
            </a:r>
            <a:r>
              <a:rPr lang="ru-RU" sz="2200" i="1" dirty="0" err="1" smtClean="0">
                <a:latin typeface="+mn-lt"/>
              </a:rPr>
              <a:t>прохож-дении</a:t>
            </a:r>
            <a:r>
              <a:rPr lang="ru-RU" sz="2200" i="1" dirty="0" smtClean="0">
                <a:latin typeface="+mn-lt"/>
              </a:rPr>
              <a:t> </a:t>
            </a:r>
            <a:r>
              <a:rPr lang="ru-RU" sz="2200" i="1" dirty="0">
                <a:latin typeface="+mn-lt"/>
              </a:rPr>
              <a:t>чисел 2, 4 или 6 выдать число </a:t>
            </a:r>
            <a:r>
              <a:rPr lang="ru-RU" sz="2200" i="1" dirty="0" smtClean="0">
                <a:latin typeface="+mn-lt"/>
              </a:rPr>
              <a:t>словом.</a:t>
            </a:r>
            <a:r>
              <a:rPr lang="en-US" sz="2200" i="1" dirty="0" smtClean="0">
                <a:latin typeface="+mn-lt"/>
              </a:rPr>
              <a:t> </a:t>
            </a:r>
            <a:r>
              <a:rPr lang="ru-RU" sz="2200" i="1" dirty="0" smtClean="0">
                <a:latin typeface="+mn-lt"/>
              </a:rPr>
              <a:t>При про-хождении </a:t>
            </a:r>
            <a:r>
              <a:rPr lang="ru-RU" sz="2200" i="1" dirty="0">
                <a:latin typeface="+mn-lt"/>
              </a:rPr>
              <a:t>числа 2 прекратить прохождение </a:t>
            </a:r>
            <a:r>
              <a:rPr lang="ru-RU" sz="2200" i="1" dirty="0" smtClean="0">
                <a:latin typeface="+mn-lt"/>
              </a:rPr>
              <a:t>дальше.</a:t>
            </a:r>
            <a:r>
              <a:rPr lang="en-US" sz="2200" i="1" dirty="0" smtClean="0">
                <a:latin typeface="+mn-lt"/>
              </a:rPr>
              <a:t> </a:t>
            </a:r>
            <a:r>
              <a:rPr lang="ru-RU" sz="2200" i="1" dirty="0" smtClean="0">
                <a:latin typeface="+mn-lt"/>
              </a:rPr>
              <a:t>Если </a:t>
            </a:r>
            <a:r>
              <a:rPr lang="ru-RU" sz="2200" i="1" dirty="0">
                <a:latin typeface="+mn-lt"/>
              </a:rPr>
              <a:t>числа не </a:t>
            </a:r>
            <a:r>
              <a:rPr lang="ru-RU" sz="2200" i="1" dirty="0" smtClean="0">
                <a:latin typeface="+mn-lt"/>
              </a:rPr>
              <a:t>встретились, </a:t>
            </a:r>
            <a:r>
              <a:rPr lang="ru-RU" sz="2200" i="1" dirty="0">
                <a:latin typeface="+mn-lt"/>
              </a:rPr>
              <a:t>выдать "работа окончена".</a:t>
            </a:r>
          </a:p>
          <a:p>
            <a:pPr marL="0" indent="0">
              <a:buNone/>
            </a:pPr>
            <a:r>
              <a:rPr lang="en-US" sz="2200" i="1" dirty="0" smtClean="0">
                <a:latin typeface="+mn-lt"/>
              </a:rPr>
              <a:t>2</a:t>
            </a:r>
            <a:r>
              <a:rPr lang="ru-RU" sz="2200" i="1" dirty="0" smtClean="0">
                <a:latin typeface="+mn-lt"/>
              </a:rPr>
              <a:t>. Создать </a:t>
            </a:r>
            <a:r>
              <a:rPr lang="ru-RU" sz="2200" i="1" dirty="0">
                <a:latin typeface="+mn-lt"/>
              </a:rPr>
              <a:t>массив с числовыми </a:t>
            </a:r>
            <a:r>
              <a:rPr lang="ru-RU" sz="2200" i="1" dirty="0" smtClean="0">
                <a:latin typeface="+mn-lt"/>
              </a:rPr>
              <a:t>значениями. Значком </a:t>
            </a:r>
            <a:r>
              <a:rPr lang="ru-RU" sz="2200" i="1" dirty="0">
                <a:latin typeface="+mn-lt"/>
              </a:rPr>
              <a:t>* выдать значения ячеек массива</a:t>
            </a:r>
            <a:r>
              <a:rPr lang="ru-RU" sz="2200" i="1" dirty="0" smtClean="0">
                <a:latin typeface="+mn-lt"/>
              </a:rPr>
              <a:t>. Количество линий по количеству ячеек массива.</a:t>
            </a:r>
            <a:endParaRPr lang="ru-RU" sz="2200" i="1" dirty="0">
              <a:latin typeface="+mn-lt"/>
            </a:endParaRPr>
          </a:p>
          <a:p>
            <a:pPr marL="0" indent="0">
              <a:buNone/>
            </a:pPr>
            <a:r>
              <a:rPr lang="ru-RU" sz="2200" i="1" dirty="0">
                <a:latin typeface="+mn-lt"/>
              </a:rPr>
              <a:t>*********</a:t>
            </a:r>
          </a:p>
          <a:p>
            <a:pPr marL="0" indent="0">
              <a:buNone/>
            </a:pPr>
            <a:r>
              <a:rPr lang="ru-RU" sz="2200" i="1" dirty="0">
                <a:latin typeface="+mn-lt"/>
              </a:rPr>
              <a:t>****</a:t>
            </a:r>
          </a:p>
          <a:p>
            <a:pPr marL="0" indent="0">
              <a:buNone/>
            </a:pPr>
            <a:r>
              <a:rPr lang="ru-RU" sz="2200" i="1" dirty="0" smtClean="0">
                <a:latin typeface="+mn-lt"/>
              </a:rPr>
              <a:t>*******************</a:t>
            </a:r>
            <a:endParaRPr lang="ru-RU" sz="2200" i="1" dirty="0">
              <a:latin typeface="+mn-lt"/>
            </a:endParaRPr>
          </a:p>
          <a:p>
            <a:pPr marL="0" indent="0">
              <a:buNone/>
            </a:pPr>
            <a:r>
              <a:rPr lang="ru-RU" sz="2200" i="1" dirty="0">
                <a:latin typeface="+mn-lt"/>
              </a:rPr>
              <a:t>**************************</a:t>
            </a:r>
          </a:p>
          <a:p>
            <a:pPr marL="0" indent="0">
              <a:buNone/>
            </a:pPr>
            <a:r>
              <a:rPr lang="ru-RU" sz="2200" i="1" dirty="0">
                <a:latin typeface="+mn-lt"/>
              </a:rPr>
              <a:t>***************</a:t>
            </a:r>
          </a:p>
          <a:p>
            <a:pPr marL="0" indent="0">
              <a:buNone/>
            </a:pPr>
            <a:r>
              <a:rPr lang="ru-RU" sz="2200" i="1" dirty="0" smtClean="0">
                <a:latin typeface="+mn-lt"/>
              </a:rPr>
              <a:t>3. Создать </a:t>
            </a:r>
            <a:r>
              <a:rPr lang="ru-RU" sz="2200" i="1" dirty="0">
                <a:latin typeface="+mn-lt"/>
              </a:rPr>
              <a:t>объект с набором </a:t>
            </a:r>
            <a:r>
              <a:rPr lang="ru-RU" sz="2200" i="1" dirty="0" smtClean="0">
                <a:latin typeface="+mn-lt"/>
              </a:rPr>
              <a:t>свойств. Собрать свой-</a:t>
            </a:r>
            <a:r>
              <a:rPr lang="ru-RU" sz="2200" i="1" dirty="0" err="1" smtClean="0">
                <a:latin typeface="+mn-lt"/>
              </a:rPr>
              <a:t>ства</a:t>
            </a:r>
            <a:r>
              <a:rPr lang="ru-RU" sz="2200" i="1" dirty="0" smtClean="0">
                <a:latin typeface="+mn-lt"/>
              </a:rPr>
              <a:t> </a:t>
            </a:r>
            <a:r>
              <a:rPr lang="ru-RU" sz="2200" i="1" dirty="0">
                <a:latin typeface="+mn-lt"/>
              </a:rPr>
              <a:t>в массив и выдать </a:t>
            </a:r>
            <a:r>
              <a:rPr lang="ru-RU" sz="2200" i="1" dirty="0" smtClean="0">
                <a:latin typeface="+mn-lt"/>
              </a:rPr>
              <a:t>названия </a:t>
            </a:r>
            <a:r>
              <a:rPr lang="ru-RU" sz="2200" i="1" smtClean="0">
                <a:latin typeface="+mn-lt"/>
              </a:rPr>
              <a:t>и значения на </a:t>
            </a:r>
            <a:r>
              <a:rPr lang="ru-RU" sz="2200" i="1" dirty="0">
                <a:latin typeface="+mn-lt"/>
              </a:rPr>
              <a:t>экран.</a:t>
            </a:r>
          </a:p>
        </p:txBody>
      </p:sp>
    </p:spTree>
    <p:extLst>
      <p:ext uri="{BB962C8B-B14F-4D97-AF65-F5344CB8AC3E}">
        <p14:creationId xmlns:p14="http://schemas.microsoft.com/office/powerpoint/2010/main" val="415716556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Составные инструкции</a:t>
            </a:r>
          </a:p>
          <a:p>
            <a:pPr marL="0" indent="0">
              <a:buNone/>
            </a:pPr>
            <a:r>
              <a:rPr lang="ru-RU" sz="1600" dirty="0" smtClean="0">
                <a:cs typeface="Courier New" pitchFamily="49" charset="0"/>
              </a:rPr>
              <a:t>Ранее </a:t>
            </a:r>
            <a:r>
              <a:rPr lang="ru-RU" sz="1600" dirty="0">
                <a:cs typeface="Courier New" pitchFamily="49" charset="0"/>
              </a:rPr>
              <a:t>мы видели, что объединить несколько выражений в одно можно </a:t>
            </a:r>
            <a:r>
              <a:rPr lang="ru-RU" sz="1600" dirty="0" smtClean="0">
                <a:cs typeface="Courier New" pitchFamily="49" charset="0"/>
              </a:rPr>
              <a:t>посредством </a:t>
            </a:r>
            <a:r>
              <a:rPr lang="ru-RU" sz="1600" dirty="0">
                <a:cs typeface="Courier New" pitchFamily="49" charset="0"/>
              </a:rPr>
              <a:t>оператора «запятая». В </a:t>
            </a:r>
            <a:r>
              <a:rPr lang="ru-RU" sz="1600" dirty="0" err="1">
                <a:cs typeface="Courier New" pitchFamily="49" charset="0"/>
              </a:rPr>
              <a:t>JavaScript</a:t>
            </a:r>
            <a:r>
              <a:rPr lang="ru-RU" sz="1600" dirty="0">
                <a:cs typeface="Courier New" pitchFamily="49" charset="0"/>
              </a:rPr>
              <a:t> имеется также способ </a:t>
            </a:r>
            <a:r>
              <a:rPr lang="ru-RU" sz="1600" dirty="0" smtClean="0">
                <a:cs typeface="Courier New" pitchFamily="49" charset="0"/>
              </a:rPr>
              <a:t>объединения нескольких </a:t>
            </a:r>
            <a:r>
              <a:rPr lang="ru-RU" sz="1600" dirty="0">
                <a:cs typeface="Courier New" pitchFamily="49" charset="0"/>
              </a:rPr>
              <a:t>инструкций в одну инструкцию или в блок инструкций. Это </a:t>
            </a:r>
            <a:r>
              <a:rPr lang="ru-RU" sz="1600" dirty="0" smtClean="0">
                <a:cs typeface="Courier New" pitchFamily="49" charset="0"/>
              </a:rPr>
              <a:t>делается </a:t>
            </a:r>
            <a:r>
              <a:rPr lang="ru-RU" sz="1600" dirty="0">
                <a:cs typeface="Courier New" pitchFamily="49" charset="0"/>
              </a:rPr>
              <a:t>простым заключением любого количества инструкций в фигурные скобки.</a:t>
            </a:r>
          </a:p>
          <a:p>
            <a:pPr marL="0" indent="0">
              <a:buNone/>
            </a:pPr>
            <a:r>
              <a:rPr lang="ru-RU" sz="1600" dirty="0">
                <a:cs typeface="Courier New" pitchFamily="49" charset="0"/>
              </a:rPr>
              <a:t>Таким образом, следующие строки рассматриваются как одна инструкция и </a:t>
            </a:r>
            <a:r>
              <a:rPr lang="ru-RU" sz="1600" dirty="0" smtClean="0">
                <a:cs typeface="Courier New" pitchFamily="49" charset="0"/>
              </a:rPr>
              <a:t>могут </a:t>
            </a:r>
            <a:r>
              <a:rPr lang="ru-RU" sz="1600" dirty="0">
                <a:cs typeface="Courier New" pitchFamily="49" charset="0"/>
              </a:rPr>
              <a:t>использоваться везде, где интерпретатор </a:t>
            </a:r>
            <a:r>
              <a:rPr lang="ru-RU" sz="1600" dirty="0" err="1">
                <a:cs typeface="Courier New" pitchFamily="49" charset="0"/>
              </a:rPr>
              <a:t>JavaScript</a:t>
            </a:r>
            <a:r>
              <a:rPr lang="ru-RU" sz="1600" dirty="0">
                <a:cs typeface="Courier New" pitchFamily="49" charset="0"/>
              </a:rPr>
              <a:t> требует наличия </a:t>
            </a:r>
            <a:r>
              <a:rPr lang="ru-RU" sz="1600" dirty="0" smtClean="0">
                <a:cs typeface="Courier New" pitchFamily="49" charset="0"/>
              </a:rPr>
              <a:t>единственной </a:t>
            </a:r>
            <a:r>
              <a:rPr lang="ru-RU" sz="1600" dirty="0">
                <a:cs typeface="Courier New" pitchFamily="49" charset="0"/>
              </a:rPr>
              <a:t>инструкции:</a:t>
            </a:r>
          </a:p>
          <a:p>
            <a:pPr marL="0" indent="0">
              <a:buNone/>
            </a:pP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x = </a:t>
            </a:r>
            <a:r>
              <a:rPr lang="ru-RU" sz="1600" dirty="0" err="1">
                <a:latin typeface="Courier New" pitchFamily="49" charset="0"/>
                <a:cs typeface="Courier New" pitchFamily="49" charset="0"/>
              </a:rPr>
              <a:t>Math.PI</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cx</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Math.cos</a:t>
            </a:r>
            <a:r>
              <a:rPr lang="ru-RU" sz="1600" dirty="0">
                <a:latin typeface="Courier New" pitchFamily="49" charset="0"/>
                <a:cs typeface="Courier New" pitchFamily="49" charset="0"/>
              </a:rPr>
              <a:t>(x);</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cos</a:t>
            </a:r>
            <a:r>
              <a:rPr lang="ru-RU" sz="1600" dirty="0">
                <a:latin typeface="Courier New" pitchFamily="49" charset="0"/>
                <a:cs typeface="Courier New" pitchFamily="49" charset="0"/>
              </a:rPr>
              <a:t>(" + x + ") = " + </a:t>
            </a:r>
            <a:r>
              <a:rPr lang="ru-RU" sz="1600" dirty="0" err="1">
                <a:latin typeface="Courier New" pitchFamily="49" charset="0"/>
                <a:cs typeface="Courier New" pitchFamily="49" charset="0"/>
              </a:rPr>
              <a:t>cx</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Обратите внимание, что хотя блок инструкций действует как одна </a:t>
            </a:r>
            <a:r>
              <a:rPr lang="ru-RU" sz="1600" dirty="0" smtClean="0">
                <a:cs typeface="Courier New" pitchFamily="49" charset="0"/>
              </a:rPr>
              <a:t>инструкция, он </a:t>
            </a:r>
            <a:r>
              <a:rPr lang="ru-RU" sz="1600" dirty="0">
                <a:cs typeface="Courier New" pitchFamily="49" charset="0"/>
              </a:rPr>
              <a:t>не завершается точкой с запятой. Отдельные инструкции внутри блока </a:t>
            </a:r>
            <a:r>
              <a:rPr lang="ru-RU" sz="1600" dirty="0" smtClean="0">
                <a:cs typeface="Courier New" pitchFamily="49" charset="0"/>
              </a:rPr>
              <a:t>завершаются </a:t>
            </a:r>
            <a:r>
              <a:rPr lang="ru-RU" sz="1600" dirty="0">
                <a:cs typeface="Courier New" pitchFamily="49" charset="0"/>
              </a:rPr>
              <a:t>точками с запятой, однако сам блок – нет.</a:t>
            </a:r>
          </a:p>
          <a:p>
            <a:pPr marL="0" indent="0">
              <a:buNone/>
            </a:pPr>
            <a:r>
              <a:rPr lang="ru-RU" sz="1600" dirty="0">
                <a:cs typeface="Courier New" pitchFamily="49" charset="0"/>
              </a:rPr>
              <a:t>Если объединение выражений с помощью оператора «запятая» редко </a:t>
            </a:r>
            <a:r>
              <a:rPr lang="ru-RU" sz="1600" dirty="0" smtClean="0">
                <a:cs typeface="Courier New" pitchFamily="49" charset="0"/>
              </a:rPr>
              <a:t>используется</a:t>
            </a:r>
            <a:r>
              <a:rPr lang="ru-RU" sz="1600" dirty="0">
                <a:cs typeface="Courier New" pitchFamily="49" charset="0"/>
              </a:rPr>
              <a:t>, то объединение инструкций в блоки кода </a:t>
            </a:r>
            <a:r>
              <a:rPr lang="ru-RU" sz="1600" dirty="0" smtClean="0">
                <a:cs typeface="Courier New" pitchFamily="49" charset="0"/>
              </a:rPr>
              <a:t>распространено повсеместно</a:t>
            </a:r>
            <a:r>
              <a:rPr lang="ru-RU" sz="1600" dirty="0">
                <a:cs typeface="Courier New" pitchFamily="49" charset="0"/>
              </a:rPr>
              <a:t>. </a:t>
            </a:r>
            <a:r>
              <a:rPr lang="ru-RU" sz="1600" dirty="0" smtClean="0">
                <a:cs typeface="Courier New" pitchFamily="49" charset="0"/>
              </a:rPr>
              <a:t>Как мы </a:t>
            </a:r>
            <a:r>
              <a:rPr lang="ru-RU" sz="1600" dirty="0">
                <a:cs typeface="Courier New" pitchFamily="49" charset="0"/>
              </a:rPr>
              <a:t>увидим </a:t>
            </a:r>
            <a:r>
              <a:rPr lang="ru-RU" sz="1600" dirty="0" smtClean="0">
                <a:cs typeface="Courier New" pitchFamily="49" charset="0"/>
              </a:rPr>
              <a:t>далее, </a:t>
            </a:r>
            <a:r>
              <a:rPr lang="ru-RU" sz="1600" dirty="0">
                <a:cs typeface="Courier New" pitchFamily="49" charset="0"/>
              </a:rPr>
              <a:t>некоторые </a:t>
            </a:r>
            <a:r>
              <a:rPr lang="ru-RU" sz="1600" dirty="0" err="1" smtClean="0">
                <a:cs typeface="Courier New" pitchFamily="49" charset="0"/>
              </a:rPr>
              <a:t>JavaScript</a:t>
            </a:r>
            <a:r>
              <a:rPr lang="ru-RU" sz="1600" dirty="0" smtClean="0">
                <a:cs typeface="Courier New" pitchFamily="49" charset="0"/>
              </a:rPr>
              <a:t>-инструкции </a:t>
            </a:r>
            <a:r>
              <a:rPr lang="ru-RU" sz="1600" dirty="0">
                <a:cs typeface="Courier New" pitchFamily="49" charset="0"/>
              </a:rPr>
              <a:t>сами </a:t>
            </a:r>
            <a:r>
              <a:rPr lang="ru-RU" sz="1600" dirty="0" smtClean="0">
                <a:cs typeface="Courier New" pitchFamily="49" charset="0"/>
              </a:rPr>
              <a:t>содержат </a:t>
            </a:r>
            <a:r>
              <a:rPr lang="ru-RU" sz="1600" dirty="0">
                <a:cs typeface="Courier New" pitchFamily="49" charset="0"/>
              </a:rPr>
              <a:t>другие инструкции (так же как выражения могут содержать другие </a:t>
            </a:r>
            <a:r>
              <a:rPr lang="ru-RU" sz="1600" dirty="0" smtClean="0">
                <a:cs typeface="Courier New" pitchFamily="49" charset="0"/>
              </a:rPr>
              <a:t>выражения</a:t>
            </a:r>
            <a:r>
              <a:rPr lang="ru-RU" sz="1600" dirty="0">
                <a:cs typeface="Courier New" pitchFamily="49" charset="0"/>
              </a:rPr>
              <a:t>); такие инструкции называются составными.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685919850"/>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Формальный синтаксис </a:t>
            </a:r>
            <a:r>
              <a:rPr lang="ru-RU" sz="1600" dirty="0" err="1">
                <a:cs typeface="Courier New" pitchFamily="49" charset="0"/>
              </a:rPr>
              <a:t>JavaScript</a:t>
            </a:r>
            <a:r>
              <a:rPr lang="ru-RU" sz="1600" dirty="0">
                <a:cs typeface="Courier New" pitchFamily="49" charset="0"/>
              </a:rPr>
              <a:t> определяет, что каждая из этих составных инструкций содержит одиночную </a:t>
            </a:r>
            <a:r>
              <a:rPr lang="ru-RU" sz="1600" dirty="0" err="1">
                <a:cs typeface="Courier New" pitchFamily="49" charset="0"/>
              </a:rPr>
              <a:t>подынструкцию</a:t>
            </a:r>
            <a:r>
              <a:rPr lang="ru-RU" sz="1600" dirty="0">
                <a:cs typeface="Courier New" pitchFamily="49" charset="0"/>
              </a:rPr>
              <a:t>. Блоки инструкций </a:t>
            </a:r>
            <a:r>
              <a:rPr lang="ru-RU" sz="1600" dirty="0" smtClean="0">
                <a:cs typeface="Courier New" pitchFamily="49" charset="0"/>
              </a:rPr>
              <a:t>позволяют помещать </a:t>
            </a:r>
            <a:r>
              <a:rPr lang="ru-RU" sz="1600" dirty="0">
                <a:cs typeface="Courier New" pitchFamily="49" charset="0"/>
              </a:rPr>
              <a:t>любое </a:t>
            </a:r>
            <a:r>
              <a:rPr lang="ru-RU" sz="1600" dirty="0" smtClean="0">
                <a:cs typeface="Courier New" pitchFamily="49" charset="0"/>
              </a:rPr>
              <a:t>количество </a:t>
            </a:r>
            <a:r>
              <a:rPr lang="ru-RU" sz="1600" dirty="0">
                <a:cs typeface="Courier New" pitchFamily="49" charset="0"/>
              </a:rPr>
              <a:t>инструкций там, где требуется наличие одной </a:t>
            </a:r>
            <a:r>
              <a:rPr lang="ru-RU" sz="1600" dirty="0" err="1">
                <a:cs typeface="Courier New" pitchFamily="49" charset="0"/>
              </a:rPr>
              <a:t>подынструкции</a:t>
            </a:r>
            <a:r>
              <a:rPr lang="ru-RU" sz="1600" dirty="0">
                <a:cs typeface="Courier New" pitchFamily="49" charset="0"/>
              </a:rPr>
              <a:t>.</a:t>
            </a:r>
          </a:p>
          <a:p>
            <a:pPr marL="0" indent="0">
              <a:buNone/>
            </a:pPr>
            <a:r>
              <a:rPr lang="ru-RU" sz="1600" dirty="0">
                <a:cs typeface="Courier New" pitchFamily="49" charset="0"/>
              </a:rPr>
              <a:t>Исполняя составную инструкцию, интерпретатор </a:t>
            </a:r>
            <a:r>
              <a:rPr lang="ru-RU" sz="1600" dirty="0" err="1">
                <a:cs typeface="Courier New" pitchFamily="49" charset="0"/>
              </a:rPr>
              <a:t>JavaScript</a:t>
            </a:r>
            <a:r>
              <a:rPr lang="ru-RU" sz="1600" dirty="0">
                <a:cs typeface="Courier New" pitchFamily="49" charset="0"/>
              </a:rPr>
              <a:t> просто </a:t>
            </a:r>
            <a:r>
              <a:rPr lang="ru-RU" sz="1600" dirty="0" smtClean="0">
                <a:cs typeface="Courier New" pitchFamily="49" charset="0"/>
              </a:rPr>
              <a:t>исполняет одну </a:t>
            </a:r>
            <a:r>
              <a:rPr lang="ru-RU" sz="1600" dirty="0">
                <a:cs typeface="Courier New" pitchFamily="49" charset="0"/>
              </a:rPr>
              <a:t>за другой составляющие ее инструкции в том порядке, в котором они записаны. Обычно интерпретатор исполняет все инструкции, однако в некоторых </a:t>
            </a:r>
            <a:r>
              <a:rPr lang="ru-RU" sz="1600" dirty="0" smtClean="0">
                <a:cs typeface="Courier New" pitchFamily="49" charset="0"/>
              </a:rPr>
              <a:t>случаях </a:t>
            </a:r>
            <a:r>
              <a:rPr lang="ru-RU" sz="1600" dirty="0">
                <a:cs typeface="Courier New" pitchFamily="49" charset="0"/>
              </a:rPr>
              <a:t>выполнение составной инструкции может быть внезапно прервано. Это </a:t>
            </a:r>
            <a:r>
              <a:rPr lang="ru-RU" sz="1600" dirty="0" smtClean="0">
                <a:cs typeface="Courier New" pitchFamily="49" charset="0"/>
              </a:rPr>
              <a:t>происходит</a:t>
            </a:r>
            <a:r>
              <a:rPr lang="ru-RU" sz="1600" dirty="0">
                <a:cs typeface="Courier New" pitchFamily="49" charset="0"/>
              </a:rPr>
              <a:t>, если в составной инструкции содержится инструкция </a:t>
            </a:r>
            <a:r>
              <a:rPr lang="ru-RU" sz="1600" dirty="0" err="1">
                <a:cs typeface="Courier New" pitchFamily="49" charset="0"/>
              </a:rPr>
              <a:t>break</a:t>
            </a:r>
            <a:r>
              <a:rPr lang="ru-RU" sz="1600" dirty="0">
                <a:cs typeface="Courier New" pitchFamily="49" charset="0"/>
              </a:rPr>
              <a:t>, </a:t>
            </a:r>
            <a:r>
              <a:rPr lang="ru-RU" sz="1600" dirty="0" err="1">
                <a:cs typeface="Courier New" pitchFamily="49" charset="0"/>
              </a:rPr>
              <a:t>continue</a:t>
            </a:r>
            <a:r>
              <a:rPr lang="ru-RU" sz="1600" dirty="0">
                <a:cs typeface="Courier New" pitchFamily="49" charset="0"/>
              </a:rPr>
              <a:t>, </a:t>
            </a:r>
            <a:r>
              <a:rPr lang="ru-RU" sz="1600" dirty="0" err="1" smtClean="0">
                <a:cs typeface="Courier New" pitchFamily="49" charset="0"/>
              </a:rPr>
              <a:t>return</a:t>
            </a:r>
            <a:r>
              <a:rPr lang="ru-RU" sz="1600" dirty="0" smtClean="0">
                <a:cs typeface="Courier New" pitchFamily="49" charset="0"/>
              </a:rPr>
              <a:t> </a:t>
            </a:r>
            <a:r>
              <a:rPr lang="ru-RU" sz="1600" dirty="0">
                <a:cs typeface="Courier New" pitchFamily="49" charset="0"/>
              </a:rPr>
              <a:t>или </a:t>
            </a:r>
            <a:r>
              <a:rPr lang="ru-RU" sz="1600" dirty="0" err="1">
                <a:cs typeface="Courier New" pitchFamily="49" charset="0"/>
              </a:rPr>
              <a:t>throw</a:t>
            </a:r>
            <a:r>
              <a:rPr lang="ru-RU" sz="1600" dirty="0">
                <a:cs typeface="Courier New" pitchFamily="49" charset="0"/>
              </a:rPr>
              <a:t> и если при выполнении возникает ошибка либо вызов </a:t>
            </a:r>
            <a:r>
              <a:rPr lang="ru-RU" sz="1600" dirty="0" smtClean="0">
                <a:cs typeface="Courier New" pitchFamily="49" charset="0"/>
              </a:rPr>
              <a:t>функции приводит </a:t>
            </a:r>
            <a:r>
              <a:rPr lang="ru-RU" sz="1600" dirty="0">
                <a:cs typeface="Courier New" pitchFamily="49" charset="0"/>
              </a:rPr>
              <a:t>к ошибке или генерации необрабатываемого исключения. Об этих </a:t>
            </a:r>
            <a:r>
              <a:rPr lang="ru-RU" sz="1600" dirty="0" smtClean="0">
                <a:cs typeface="Courier New" pitchFamily="49" charset="0"/>
              </a:rPr>
              <a:t>внезапных прерываниях </a:t>
            </a:r>
            <a:r>
              <a:rPr lang="ru-RU" sz="1600" dirty="0">
                <a:cs typeface="Courier New" pitchFamily="49" charset="0"/>
              </a:rPr>
              <a:t>работы мы узнаем больше в последующих разделах.</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750767513"/>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Инструкция </a:t>
            </a:r>
            <a:r>
              <a:rPr lang="ru-RU" sz="1600" b="1" dirty="0" err="1">
                <a:cs typeface="Courier New" pitchFamily="49" charset="0"/>
              </a:rPr>
              <a:t>if</a:t>
            </a:r>
            <a:endParaRPr lang="ru-RU" sz="1600" b="1" dirty="0">
              <a:cs typeface="Courier New" pitchFamily="49" charset="0"/>
            </a:endParaRPr>
          </a:p>
          <a:p>
            <a:pPr marL="0" indent="0">
              <a:buNone/>
            </a:pPr>
            <a:r>
              <a:rPr lang="ru-RU" sz="1600" dirty="0">
                <a:cs typeface="Courier New" pitchFamily="49" charset="0"/>
              </a:rPr>
              <a:t>Инструкция </a:t>
            </a:r>
            <a:r>
              <a:rPr lang="ru-RU" sz="1600" dirty="0" err="1">
                <a:cs typeface="Courier New" pitchFamily="49" charset="0"/>
              </a:rPr>
              <a:t>if</a:t>
            </a:r>
            <a:r>
              <a:rPr lang="ru-RU" sz="1600" dirty="0">
                <a:cs typeface="Courier New" pitchFamily="49" charset="0"/>
              </a:rPr>
              <a:t> – это базовая управляющая инструкция, позволяющая </a:t>
            </a:r>
            <a:r>
              <a:rPr lang="ru-RU" sz="1600" dirty="0" smtClean="0">
                <a:cs typeface="Courier New" pitchFamily="49" charset="0"/>
              </a:rPr>
              <a:t>интерпретатору </a:t>
            </a:r>
            <a:r>
              <a:rPr lang="ru-RU" sz="1600" dirty="0" err="1">
                <a:cs typeface="Courier New" pitchFamily="49" charset="0"/>
              </a:rPr>
              <a:t>JavaScript</a:t>
            </a:r>
            <a:r>
              <a:rPr lang="ru-RU" sz="1600" dirty="0">
                <a:cs typeface="Courier New" pitchFamily="49" charset="0"/>
              </a:rPr>
              <a:t> принимать решения или, точнее, исполнять </a:t>
            </a:r>
            <a:r>
              <a:rPr lang="ru-RU" sz="1600" dirty="0" smtClean="0">
                <a:cs typeface="Courier New" pitchFamily="49" charset="0"/>
              </a:rPr>
              <a:t>инструкции в </a:t>
            </a:r>
            <a:r>
              <a:rPr lang="ru-RU" sz="1600" dirty="0">
                <a:cs typeface="Courier New" pitchFamily="49" charset="0"/>
              </a:rPr>
              <a:t>зависимости от условий. Инструкция имеет две формы. Первая:</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(выражение)</a:t>
            </a:r>
          </a:p>
          <a:p>
            <a:pPr marL="0" indent="0">
              <a:buNone/>
            </a:pPr>
            <a:r>
              <a:rPr lang="ru-RU" sz="1600" dirty="0">
                <a:latin typeface="Courier New" pitchFamily="49" charset="0"/>
                <a:cs typeface="Courier New" pitchFamily="49" charset="0"/>
              </a:rPr>
              <a:t>    инструкция</a:t>
            </a:r>
          </a:p>
          <a:p>
            <a:pPr marL="0" indent="0">
              <a:buNone/>
            </a:pPr>
            <a:r>
              <a:rPr lang="ru-RU" sz="1600" dirty="0">
                <a:cs typeface="Courier New" pitchFamily="49" charset="0"/>
              </a:rPr>
              <a:t>В этой форме инструкции </a:t>
            </a:r>
            <a:r>
              <a:rPr lang="ru-RU" sz="1600" dirty="0" err="1">
                <a:cs typeface="Courier New" pitchFamily="49" charset="0"/>
              </a:rPr>
              <a:t>if</a:t>
            </a:r>
            <a:r>
              <a:rPr lang="ru-RU" sz="1600" dirty="0">
                <a:cs typeface="Courier New" pitchFamily="49" charset="0"/>
              </a:rPr>
              <a:t> сначала вычисляется выражение. Если </a:t>
            </a:r>
            <a:r>
              <a:rPr lang="ru-RU" sz="1600" dirty="0" smtClean="0">
                <a:cs typeface="Courier New" pitchFamily="49" charset="0"/>
              </a:rPr>
              <a:t>полученный результат </a:t>
            </a:r>
            <a:r>
              <a:rPr lang="ru-RU" sz="1600" dirty="0">
                <a:cs typeface="Courier New" pitchFamily="49" charset="0"/>
              </a:rPr>
              <a:t>равен </a:t>
            </a:r>
            <a:r>
              <a:rPr lang="ru-RU" sz="1600" dirty="0" err="1">
                <a:cs typeface="Courier New" pitchFamily="49" charset="0"/>
              </a:rPr>
              <a:t>true</a:t>
            </a:r>
            <a:r>
              <a:rPr lang="ru-RU" sz="1600" dirty="0">
                <a:cs typeface="Courier New" pitchFamily="49" charset="0"/>
              </a:rPr>
              <a:t> или может быть преобразован в </a:t>
            </a:r>
            <a:r>
              <a:rPr lang="ru-RU" sz="1600" dirty="0" err="1">
                <a:cs typeface="Courier New" pitchFamily="49" charset="0"/>
              </a:rPr>
              <a:t>true</a:t>
            </a:r>
            <a:r>
              <a:rPr lang="ru-RU" sz="1600" dirty="0">
                <a:cs typeface="Courier New" pitchFamily="49" charset="0"/>
              </a:rPr>
              <a:t>, то исполняется </a:t>
            </a:r>
            <a:r>
              <a:rPr lang="ru-RU" sz="1600" dirty="0" smtClean="0">
                <a:cs typeface="Courier New" pitchFamily="49" charset="0"/>
              </a:rPr>
              <a:t>инструкция</a:t>
            </a:r>
            <a:r>
              <a:rPr lang="ru-RU" sz="1600" dirty="0">
                <a:cs typeface="Courier New" pitchFamily="49" charset="0"/>
              </a:rPr>
              <a:t>. Если выражение равно </a:t>
            </a:r>
            <a:r>
              <a:rPr lang="ru-RU" sz="1600" dirty="0" err="1">
                <a:cs typeface="Courier New" pitchFamily="49" charset="0"/>
              </a:rPr>
              <a:t>false</a:t>
            </a:r>
            <a:r>
              <a:rPr lang="ru-RU" sz="1600" dirty="0">
                <a:cs typeface="Courier New" pitchFamily="49" charset="0"/>
              </a:rPr>
              <a:t> или преобразуется в </a:t>
            </a:r>
            <a:r>
              <a:rPr lang="ru-RU" sz="1600" dirty="0" err="1">
                <a:cs typeface="Courier New" pitchFamily="49" charset="0"/>
              </a:rPr>
              <a:t>false</a:t>
            </a:r>
            <a:r>
              <a:rPr lang="ru-RU" sz="1600" dirty="0">
                <a:cs typeface="Courier New" pitchFamily="49" charset="0"/>
              </a:rPr>
              <a:t>, то инструкция не </a:t>
            </a:r>
            <a:r>
              <a:rPr lang="ru-RU" sz="1600" dirty="0" smtClean="0">
                <a:cs typeface="Courier New" pitchFamily="49" charset="0"/>
              </a:rPr>
              <a:t>исполняется</a:t>
            </a:r>
            <a:r>
              <a:rPr lang="ru-RU" sz="1600" dirty="0">
                <a:cs typeface="Courier New" pitchFamily="49" charset="0"/>
              </a:rPr>
              <a:t>. Например:</a:t>
            </a:r>
          </a:p>
          <a:p>
            <a:pPr marL="0" indent="0">
              <a:buNone/>
            </a:pPr>
            <a:r>
              <a:rPr lang="ru-RU" sz="1400" dirty="0" err="1">
                <a:latin typeface="Courier New" pitchFamily="49" charset="0"/>
                <a:cs typeface="Courier New" pitchFamily="49" charset="0"/>
              </a:rPr>
              <a:t>if</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 </a:t>
            </a:r>
            <a:r>
              <a:rPr lang="ru-RU" sz="1400" dirty="0" err="1">
                <a:latin typeface="Courier New" pitchFamily="49" charset="0"/>
                <a:cs typeface="Courier New" pitchFamily="49" charset="0"/>
              </a:rPr>
              <a:t>null</a:t>
            </a:r>
            <a:r>
              <a:rPr lang="ru-RU" sz="1400" dirty="0" smtClean="0">
                <a:latin typeface="Courier New" pitchFamily="49" charset="0"/>
                <a:cs typeface="Courier New" pitchFamily="49" charset="0"/>
              </a:rPr>
              <a:t>) // </a:t>
            </a:r>
            <a:r>
              <a:rPr lang="ru-RU" sz="1400" dirty="0">
                <a:latin typeface="Courier New" pitchFamily="49" charset="0"/>
                <a:cs typeface="Courier New" pitchFamily="49" charset="0"/>
              </a:rPr>
              <a:t>Если переменная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равна </a:t>
            </a:r>
            <a:r>
              <a:rPr lang="ru-RU" sz="1400" dirty="0" err="1">
                <a:latin typeface="Courier New" pitchFamily="49" charset="0"/>
                <a:cs typeface="Courier New" pitchFamily="49" charset="0"/>
              </a:rPr>
              <a:t>null</a:t>
            </a:r>
            <a:r>
              <a:rPr lang="ru-RU" sz="1400" dirty="0">
                <a:latin typeface="Courier New" pitchFamily="49" charset="0"/>
                <a:cs typeface="Courier New" pitchFamily="49" charset="0"/>
              </a:rPr>
              <a:t> или </a:t>
            </a:r>
            <a:r>
              <a:rPr lang="ru-RU" sz="1400" dirty="0" err="1">
                <a:latin typeface="Courier New" pitchFamily="49" charset="0"/>
                <a:cs typeface="Courier New" pitchFamily="49" charset="0"/>
              </a:rPr>
              <a:t>undefined</a:t>
            </a:r>
            <a:r>
              <a:rPr lang="ru-RU" sz="1400" dirty="0">
                <a:latin typeface="Courier New" pitchFamily="49" charset="0"/>
                <a:cs typeface="Courier New" pitchFamily="49" charset="0"/>
              </a:rPr>
              <a:t>,</a:t>
            </a:r>
          </a:p>
          <a:p>
            <a:pPr marL="0" indent="0">
              <a:buNone/>
            </a:pP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 "</a:t>
            </a:r>
            <a:r>
              <a:rPr lang="ru-RU" sz="1400" dirty="0" err="1">
                <a:latin typeface="Courier New" pitchFamily="49" charset="0"/>
                <a:cs typeface="Courier New" pitchFamily="49" charset="0"/>
              </a:rPr>
              <a:t>John</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Doe</a:t>
            </a:r>
            <a:r>
              <a:rPr lang="ru-RU" sz="1400" dirty="0">
                <a:latin typeface="Courier New" pitchFamily="49" charset="0"/>
                <a:cs typeface="Courier New" pitchFamily="49" charset="0"/>
              </a:rPr>
              <a:t>";  // определяем ее</a:t>
            </a:r>
          </a:p>
          <a:p>
            <a:pPr marL="0" indent="0">
              <a:buNone/>
            </a:pPr>
            <a:r>
              <a:rPr lang="ru-RU" sz="1600" dirty="0">
                <a:cs typeface="Courier New" pitchFamily="49" charset="0"/>
              </a:rPr>
              <a:t>Аналогично:</a:t>
            </a:r>
          </a:p>
          <a:p>
            <a:pPr marL="0" indent="0">
              <a:buNone/>
            </a:pPr>
            <a:r>
              <a:rPr lang="ru-RU" sz="1400" dirty="0">
                <a:latin typeface="Courier New" pitchFamily="49" charset="0"/>
                <a:cs typeface="Courier New" pitchFamily="49" charset="0"/>
              </a:rPr>
              <a:t>// Если переменная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равна </a:t>
            </a:r>
            <a:r>
              <a:rPr lang="ru-RU" sz="1400" dirty="0" err="1">
                <a:latin typeface="Courier New" pitchFamily="49" charset="0"/>
                <a:cs typeface="Courier New" pitchFamily="49" charset="0"/>
              </a:rPr>
              <a:t>null</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undefined</a:t>
            </a:r>
            <a:r>
              <a:rPr lang="ru-RU" sz="1400" dirty="0">
                <a:latin typeface="Courier New" pitchFamily="49" charset="0"/>
                <a:cs typeface="Courier New" pitchFamily="49" charset="0"/>
              </a:rPr>
              <a:t>, 0, "" или </a:t>
            </a:r>
            <a:r>
              <a:rPr lang="ru-RU" sz="1400" dirty="0" err="1">
                <a:latin typeface="Courier New" pitchFamily="49" charset="0"/>
                <a:cs typeface="Courier New" pitchFamily="49" charset="0"/>
              </a:rPr>
              <a:t>NaN</a:t>
            </a:r>
            <a:r>
              <a:rPr lang="ru-RU" sz="1400" dirty="0">
                <a:latin typeface="Courier New" pitchFamily="49" charset="0"/>
                <a:cs typeface="Courier New" pitchFamily="49" charset="0"/>
              </a:rPr>
              <a:t>, она</a:t>
            </a:r>
          </a:p>
          <a:p>
            <a:pPr marL="0" indent="0">
              <a:buNone/>
            </a:pPr>
            <a:r>
              <a:rPr lang="ru-RU" sz="1400" dirty="0">
                <a:latin typeface="Courier New" pitchFamily="49" charset="0"/>
                <a:cs typeface="Courier New" pitchFamily="49" charset="0"/>
              </a:rPr>
              <a:t>// преобразуется в </a:t>
            </a:r>
            <a:r>
              <a:rPr lang="ru-RU" sz="1400" dirty="0" err="1">
                <a:latin typeface="Courier New" pitchFamily="49" charset="0"/>
                <a:cs typeface="Courier New" pitchFamily="49" charset="0"/>
              </a:rPr>
              <a:t>false</a:t>
            </a:r>
            <a:r>
              <a:rPr lang="ru-RU" sz="1400" dirty="0">
                <a:latin typeface="Courier New" pitchFamily="49" charset="0"/>
                <a:cs typeface="Courier New" pitchFamily="49" charset="0"/>
              </a:rPr>
              <a:t>, и эта инструкция присвоит переменной новое </a:t>
            </a:r>
            <a:r>
              <a:rPr lang="ru-RU" sz="1400" dirty="0" smtClean="0">
                <a:latin typeface="Courier New" pitchFamily="49" charset="0"/>
                <a:cs typeface="Courier New" pitchFamily="49" charset="0"/>
              </a:rPr>
              <a:t>знач.</a:t>
            </a:r>
            <a:endParaRPr lang="ru-RU" sz="1400" dirty="0">
              <a:latin typeface="Courier New" pitchFamily="49" charset="0"/>
              <a:cs typeface="Courier New" pitchFamily="49" charset="0"/>
            </a:endParaRPr>
          </a:p>
          <a:p>
            <a:pPr marL="0" indent="0">
              <a:buNone/>
            </a:pPr>
            <a:r>
              <a:rPr lang="ru-RU" sz="1400" dirty="0" err="1">
                <a:latin typeface="Courier New" pitchFamily="49" charset="0"/>
                <a:cs typeface="Courier New" pitchFamily="49" charset="0"/>
              </a:rPr>
              <a:t>if</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username</a:t>
            </a:r>
            <a:r>
              <a:rPr lang="ru-RU" sz="1400" dirty="0">
                <a:latin typeface="Courier New" pitchFamily="49" charset="0"/>
                <a:cs typeface="Courier New" pitchFamily="49" charset="0"/>
              </a:rPr>
              <a:t> = "</a:t>
            </a:r>
            <a:r>
              <a:rPr lang="ru-RU" sz="1400" dirty="0" err="1">
                <a:latin typeface="Courier New" pitchFamily="49" charset="0"/>
                <a:cs typeface="Courier New" pitchFamily="49" charset="0"/>
              </a:rPr>
              <a:t>John</a:t>
            </a:r>
            <a:r>
              <a:rPr lang="ru-RU" sz="1400" dirty="0">
                <a:latin typeface="Courier New" pitchFamily="49" charset="0"/>
                <a:cs typeface="Courier New" pitchFamily="49" charset="0"/>
              </a:rPr>
              <a:t> </a:t>
            </a:r>
            <a:r>
              <a:rPr lang="ru-RU" sz="1400" dirty="0" err="1">
                <a:latin typeface="Courier New" pitchFamily="49" charset="0"/>
                <a:cs typeface="Courier New" pitchFamily="49" charset="0"/>
              </a:rPr>
              <a:t>Doe</a:t>
            </a:r>
            <a:r>
              <a:rPr lang="ru-RU" sz="1400" dirty="0">
                <a:latin typeface="Courier New" pitchFamily="49" charset="0"/>
                <a:cs typeface="Courier New" pitchFamily="49" charset="0"/>
              </a:rPr>
              <a:t>";</a:t>
            </a:r>
          </a:p>
          <a:p>
            <a:pPr marL="0" indent="0">
              <a:buNone/>
            </a:pPr>
            <a:r>
              <a:rPr lang="ru-RU" sz="1600" dirty="0">
                <a:cs typeface="Courier New" pitchFamily="49" charset="0"/>
              </a:rPr>
              <a:t>Несмотря на кажущуюся избыточность, скобки вокруг выражения </a:t>
            </a:r>
            <a:r>
              <a:rPr lang="ru-RU" sz="1600" dirty="0" smtClean="0">
                <a:cs typeface="Courier New" pitchFamily="49" charset="0"/>
              </a:rPr>
              <a:t>являются обязательной </a:t>
            </a:r>
            <a:r>
              <a:rPr lang="ru-RU" sz="1600" dirty="0">
                <a:cs typeface="Courier New" pitchFamily="49" charset="0"/>
              </a:rPr>
              <a:t>частью синтаксиса инструкции </a:t>
            </a:r>
            <a:r>
              <a:rPr lang="ru-RU" sz="1600" dirty="0" err="1">
                <a:cs typeface="Courier New" pitchFamily="49" charset="0"/>
              </a:rPr>
              <a:t>if</a:t>
            </a:r>
            <a:r>
              <a:rPr lang="ru-RU" sz="1600" dirty="0">
                <a:cs typeface="Courier New" pitchFamily="49" charset="0"/>
              </a:rPr>
              <a:t>. Как было упомянуто в </a:t>
            </a:r>
            <a:r>
              <a:rPr lang="ru-RU" sz="1600" dirty="0" smtClean="0">
                <a:cs typeface="Courier New" pitchFamily="49" charset="0"/>
              </a:rPr>
              <a:t>предыдущем </a:t>
            </a:r>
            <a:r>
              <a:rPr lang="ru-RU" sz="1600" dirty="0">
                <a:cs typeface="Courier New" pitchFamily="49" charset="0"/>
              </a:rPr>
              <a:t>разделе, мы всегда можем заменить одиночную инструкцию блоком </a:t>
            </a:r>
            <a:r>
              <a:rPr lang="ru-RU" sz="1600" dirty="0" smtClean="0">
                <a:cs typeface="Courier New" pitchFamily="49" charset="0"/>
              </a:rPr>
              <a:t>инструкций</a:t>
            </a:r>
            <a:r>
              <a:rPr lang="ru-RU" sz="1600" dirty="0">
                <a:cs typeface="Courier New" pitchFamily="49" charset="0"/>
              </a:rPr>
              <a:t>.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52951551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Поэтому инструкция </a:t>
            </a:r>
            <a:r>
              <a:rPr lang="ru-RU" sz="1600" dirty="0" err="1">
                <a:cs typeface="Courier New" pitchFamily="49" charset="0"/>
              </a:rPr>
              <a:t>if</a:t>
            </a:r>
            <a:r>
              <a:rPr lang="ru-RU" sz="1600" dirty="0">
                <a:cs typeface="Courier New" pitchFamily="49" charset="0"/>
              </a:rPr>
              <a:t> может выглядеть так:</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address</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null</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address</a:t>
            </a:r>
            <a:r>
              <a:rPr lang="ru-RU" sz="1600" dirty="0">
                <a:latin typeface="Courier New" pitchFamily="49" charset="0"/>
                <a:cs typeface="Courier New" pitchFamily="49" charset="0"/>
              </a:rPr>
              <a:t> == ""))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address</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undefined</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("Пожалуйста, укажите почтовый адрес.");</a:t>
            </a:r>
          </a:p>
          <a:p>
            <a:pPr marL="0" indent="0">
              <a:buNone/>
            </a:pPr>
            <a:r>
              <a:rPr lang="ru-RU" sz="1600" dirty="0">
                <a:latin typeface="Courier New" pitchFamily="49" charset="0"/>
                <a:cs typeface="Courier New" pitchFamily="49" charset="0"/>
              </a:rPr>
              <a:t>}</a:t>
            </a:r>
          </a:p>
          <a:p>
            <a:pPr marL="0" indent="0">
              <a:buNone/>
            </a:pPr>
            <a:r>
              <a:rPr lang="ru-RU" sz="1600" dirty="0">
                <a:cs typeface="Courier New" pitchFamily="49" charset="0"/>
              </a:rPr>
              <a:t>Отступы, присутствующие в этих примерах, не обязательны. </a:t>
            </a:r>
            <a:r>
              <a:rPr lang="ru-RU" sz="1600" dirty="0" smtClean="0">
                <a:cs typeface="Courier New" pitchFamily="49" charset="0"/>
              </a:rPr>
              <a:t>Дополнительные пробелы </a:t>
            </a:r>
            <a:r>
              <a:rPr lang="ru-RU" sz="1600" dirty="0">
                <a:cs typeface="Courier New" pitchFamily="49" charset="0"/>
              </a:rPr>
              <a:t>и табуляции игнорируются в </a:t>
            </a:r>
            <a:r>
              <a:rPr lang="ru-RU" sz="1600" dirty="0" err="1">
                <a:cs typeface="Courier New" pitchFamily="49" charset="0"/>
              </a:rPr>
              <a:t>JavaScript</a:t>
            </a:r>
            <a:r>
              <a:rPr lang="ru-RU" sz="1600" dirty="0">
                <a:cs typeface="Courier New" pitchFamily="49" charset="0"/>
              </a:rPr>
              <a:t>, и поскольку мы ставили </a:t>
            </a:r>
            <a:r>
              <a:rPr lang="ru-RU" sz="1600" dirty="0" smtClean="0">
                <a:cs typeface="Courier New" pitchFamily="49" charset="0"/>
              </a:rPr>
              <a:t>после каждой </a:t>
            </a:r>
            <a:r>
              <a:rPr lang="ru-RU" sz="1600" dirty="0">
                <a:cs typeface="Courier New" pitchFamily="49" charset="0"/>
              </a:rPr>
              <a:t>отдельной инструкции точку с запятой, эти примеры могли быть </a:t>
            </a:r>
            <a:r>
              <a:rPr lang="ru-RU" sz="1600" dirty="0" smtClean="0">
                <a:cs typeface="Courier New" pitchFamily="49" charset="0"/>
              </a:rPr>
              <a:t>записаны </a:t>
            </a:r>
            <a:r>
              <a:rPr lang="ru-RU" sz="1600" dirty="0">
                <a:cs typeface="Courier New" pitchFamily="49" charset="0"/>
              </a:rPr>
              <a:t>в одну строку. Оформление текста с использованием символов </a:t>
            </a:r>
            <a:r>
              <a:rPr lang="ru-RU" sz="1600" dirty="0" smtClean="0">
                <a:cs typeface="Courier New" pitchFamily="49" charset="0"/>
              </a:rPr>
              <a:t>перевода строки </a:t>
            </a:r>
            <a:r>
              <a:rPr lang="ru-RU" sz="1600" dirty="0">
                <a:cs typeface="Courier New" pitchFamily="49" charset="0"/>
              </a:rPr>
              <a:t>и отступов, как это показано здесь, облегчает чтение и понимание кода.</a:t>
            </a:r>
          </a:p>
          <a:p>
            <a:pPr marL="0" indent="0">
              <a:buNone/>
            </a:pPr>
            <a:r>
              <a:rPr lang="ru-RU" sz="1600" dirty="0">
                <a:cs typeface="Courier New" pitchFamily="49" charset="0"/>
              </a:rPr>
              <a:t>Вторая форма инструкции </a:t>
            </a:r>
            <a:r>
              <a:rPr lang="ru-RU" sz="1600" dirty="0" err="1">
                <a:cs typeface="Courier New" pitchFamily="49" charset="0"/>
              </a:rPr>
              <a:t>if</a:t>
            </a:r>
            <a:r>
              <a:rPr lang="ru-RU" sz="1600" dirty="0">
                <a:cs typeface="Courier New" pitchFamily="49" charset="0"/>
              </a:rPr>
              <a:t> вводит конструкцию </a:t>
            </a:r>
            <a:r>
              <a:rPr lang="ru-RU" sz="1600" dirty="0" err="1">
                <a:cs typeface="Courier New" pitchFamily="49" charset="0"/>
              </a:rPr>
              <a:t>else</a:t>
            </a:r>
            <a:r>
              <a:rPr lang="ru-RU" sz="1600" dirty="0">
                <a:cs typeface="Courier New" pitchFamily="49" charset="0"/>
              </a:rPr>
              <a:t>, исполняемую в тех </a:t>
            </a:r>
            <a:r>
              <a:rPr lang="ru-RU" sz="1600" dirty="0" smtClean="0">
                <a:cs typeface="Courier New" pitchFamily="49" charset="0"/>
              </a:rPr>
              <a:t>случаях</a:t>
            </a:r>
            <a:r>
              <a:rPr lang="ru-RU" sz="1600" dirty="0">
                <a:cs typeface="Courier New" pitchFamily="49" charset="0"/>
              </a:rPr>
              <a:t>, когда выражение равно </a:t>
            </a:r>
            <a:r>
              <a:rPr lang="ru-RU" sz="1600" dirty="0" err="1">
                <a:cs typeface="Courier New" pitchFamily="49" charset="0"/>
              </a:rPr>
              <a:t>false</a:t>
            </a:r>
            <a:r>
              <a:rPr lang="ru-RU" sz="1600" dirty="0">
                <a:cs typeface="Courier New" pitchFamily="49" charset="0"/>
              </a:rPr>
              <a:t>. Ее синтаксис:</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(выражение)</a:t>
            </a:r>
          </a:p>
          <a:p>
            <a:pPr marL="0" indent="0">
              <a:buNone/>
            </a:pPr>
            <a:r>
              <a:rPr lang="ru-RU" sz="1600" dirty="0">
                <a:latin typeface="Courier New" pitchFamily="49" charset="0"/>
                <a:cs typeface="Courier New" pitchFamily="49" charset="0"/>
              </a:rPr>
              <a:t>    инструкция1</a:t>
            </a:r>
          </a:p>
          <a:p>
            <a:pPr marL="0" indent="0">
              <a:buNone/>
            </a:pPr>
            <a:r>
              <a:rPr lang="ru-RU" sz="1600" dirty="0" err="1">
                <a:latin typeface="Courier New" pitchFamily="49" charset="0"/>
                <a:cs typeface="Courier New" pitchFamily="49" charset="0"/>
              </a:rPr>
              <a:t>else</a:t>
            </a:r>
            <a:endParaRPr lang="ru-RU" sz="16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инструкция2</a:t>
            </a:r>
          </a:p>
          <a:p>
            <a:pPr marL="0" indent="0">
              <a:buNone/>
            </a:pPr>
            <a:r>
              <a:rPr lang="ru-RU" sz="1600" dirty="0">
                <a:cs typeface="Courier New" pitchFamily="49" charset="0"/>
              </a:rPr>
              <a:t>В этой форме инструкции сначала вычисляется выражение, и если оно равно </a:t>
            </a:r>
            <a:r>
              <a:rPr lang="ru-RU" sz="1600" dirty="0" err="1">
                <a:cs typeface="Courier New" pitchFamily="49" charset="0"/>
              </a:rPr>
              <a:t>true</a:t>
            </a:r>
            <a:r>
              <a:rPr lang="ru-RU" sz="1600" dirty="0">
                <a:cs typeface="Courier New" pitchFamily="49" charset="0"/>
              </a:rPr>
              <a:t>, </a:t>
            </a:r>
            <a:r>
              <a:rPr lang="ru-RU" sz="1600" dirty="0" smtClean="0">
                <a:cs typeface="Courier New" pitchFamily="49" charset="0"/>
              </a:rPr>
              <a:t>то исполняется </a:t>
            </a:r>
            <a:r>
              <a:rPr lang="ru-RU" sz="1600" dirty="0">
                <a:cs typeface="Courier New" pitchFamily="49" charset="0"/>
              </a:rPr>
              <a:t>инструкция1, в противном случае исполняется инструкция2.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42249184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cs typeface="Courier New" pitchFamily="49" charset="0"/>
              </a:rPr>
              <a:t>Например</a:t>
            </a:r>
            <a:r>
              <a:rPr lang="ru-RU" sz="1600" dirty="0" smtClean="0">
                <a:cs typeface="Courier New" pitchFamily="49" charset="0"/>
              </a:rPr>
              <a:t>:</a:t>
            </a:r>
          </a:p>
          <a:p>
            <a:pPr marL="0" indent="0">
              <a:buNone/>
            </a:pP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username</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null</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("Привет " + </a:t>
            </a:r>
            <a:r>
              <a:rPr lang="ru-RU" sz="1600" dirty="0" err="1">
                <a:latin typeface="Courier New" pitchFamily="49" charset="0"/>
                <a:cs typeface="Courier New" pitchFamily="49" charset="0"/>
              </a:rPr>
              <a:t>username</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nДобро</a:t>
            </a:r>
            <a:r>
              <a:rPr lang="ru-RU" sz="1600" dirty="0">
                <a:latin typeface="Courier New" pitchFamily="49" charset="0"/>
                <a:cs typeface="Courier New" pitchFamily="49" charset="0"/>
              </a:rPr>
              <a:t> пожаловать на мою домашнюю страницу.");</a:t>
            </a:r>
          </a:p>
          <a:p>
            <a:pPr marL="0" indent="0">
              <a:buNone/>
            </a:pP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username</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prompt</a:t>
            </a:r>
            <a:r>
              <a:rPr lang="ru-RU" sz="1600" dirty="0">
                <a:latin typeface="Courier New" pitchFamily="49" charset="0"/>
                <a:cs typeface="Courier New" pitchFamily="49" charset="0"/>
              </a:rPr>
              <a:t>("Добро пожаловать!\n Как вас зовут?");</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("Привет " + </a:t>
            </a:r>
            <a:r>
              <a:rPr lang="ru-RU" sz="1600" dirty="0" err="1">
                <a:latin typeface="Courier New" pitchFamily="49" charset="0"/>
                <a:cs typeface="Courier New" pitchFamily="49" charset="0"/>
              </a:rPr>
              <a:t>username</a:t>
            </a:r>
            <a:r>
              <a:rPr lang="ru-RU" sz="1600" dirty="0">
                <a:latin typeface="Courier New" pitchFamily="49" charset="0"/>
                <a:cs typeface="Courier New" pitchFamily="49" charset="0"/>
              </a:rPr>
              <a:t>);</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a:solidFill>
                  <a:schemeClr val="tx2">
                    <a:lumMod val="60000"/>
                    <a:lumOff val="40000"/>
                  </a:schemeClr>
                </a:solidFill>
              </a:rPr>
              <a:t>Введение в </a:t>
            </a:r>
            <a:r>
              <a:rPr lang="en-US" sz="2800" b="1" dirty="0">
                <a:solidFill>
                  <a:schemeClr val="tx2">
                    <a:lumMod val="60000"/>
                    <a:lumOff val="40000"/>
                  </a:schemeClr>
                </a:solidFill>
              </a:rPr>
              <a:t>JavaScript</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655418620"/>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BB791A-2264-44DD-BA10-93318C80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8124</Words>
  <Application>Microsoft Office PowerPoint</Application>
  <PresentationFormat>Экран (4:3)</PresentationFormat>
  <Paragraphs>610</Paragraphs>
  <Slides>41</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Training</vt:lpstr>
      <vt:lpstr>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Введение в JavaScript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2017-04-21T16:29:02Z</dcterms:created>
  <dcterms:modified xsi:type="dcterms:W3CDTF">2017-09-07T20:20:22Z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