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8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9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0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2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3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4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5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6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7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8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29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30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31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32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33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34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35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36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37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38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39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40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41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42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43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44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45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46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47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48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49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50.xml" ContentType="application/vnd.openxmlformats-officedocument.presentationml.notesSlid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51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52.xml" ContentType="application/vnd.openxmlformats-officedocument.presentationml.notesSlid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53.xml" ContentType="application/vnd.openxmlformats-officedocument.presentationml.notesSlide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54.xml" ContentType="application/vnd.openxmlformats-officedocument.presentationml.notesSl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55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59"/>
  </p:notesMasterIdLst>
  <p:handoutMasterIdLst>
    <p:handoutMasterId r:id="rId60"/>
  </p:handoutMasterIdLst>
  <p:sldIdLst>
    <p:sldId id="259" r:id="rId3"/>
    <p:sldId id="657" r:id="rId4"/>
    <p:sldId id="658" r:id="rId5"/>
    <p:sldId id="659" r:id="rId6"/>
    <p:sldId id="660" r:id="rId7"/>
    <p:sldId id="661" r:id="rId8"/>
    <p:sldId id="662" r:id="rId9"/>
    <p:sldId id="663" r:id="rId10"/>
    <p:sldId id="664" r:id="rId11"/>
    <p:sldId id="665" r:id="rId12"/>
    <p:sldId id="666" r:id="rId13"/>
    <p:sldId id="667" r:id="rId14"/>
    <p:sldId id="668" r:id="rId15"/>
    <p:sldId id="669" r:id="rId16"/>
    <p:sldId id="670" r:id="rId17"/>
    <p:sldId id="671" r:id="rId18"/>
    <p:sldId id="672" r:id="rId19"/>
    <p:sldId id="673" r:id="rId20"/>
    <p:sldId id="674" r:id="rId21"/>
    <p:sldId id="675" r:id="rId22"/>
    <p:sldId id="676" r:id="rId23"/>
    <p:sldId id="677" r:id="rId24"/>
    <p:sldId id="678" r:id="rId25"/>
    <p:sldId id="679" r:id="rId26"/>
    <p:sldId id="680" r:id="rId27"/>
    <p:sldId id="681" r:id="rId28"/>
    <p:sldId id="682" r:id="rId29"/>
    <p:sldId id="683" r:id="rId30"/>
    <p:sldId id="684" r:id="rId31"/>
    <p:sldId id="685" r:id="rId32"/>
    <p:sldId id="686" r:id="rId33"/>
    <p:sldId id="687" r:id="rId34"/>
    <p:sldId id="688" r:id="rId35"/>
    <p:sldId id="689" r:id="rId36"/>
    <p:sldId id="690" r:id="rId37"/>
    <p:sldId id="691" r:id="rId38"/>
    <p:sldId id="692" r:id="rId39"/>
    <p:sldId id="693" r:id="rId40"/>
    <p:sldId id="694" r:id="rId41"/>
    <p:sldId id="695" r:id="rId42"/>
    <p:sldId id="696" r:id="rId43"/>
    <p:sldId id="697" r:id="rId44"/>
    <p:sldId id="698" r:id="rId45"/>
    <p:sldId id="699" r:id="rId46"/>
    <p:sldId id="700" r:id="rId47"/>
    <p:sldId id="701" r:id="rId48"/>
    <p:sldId id="702" r:id="rId49"/>
    <p:sldId id="703" r:id="rId50"/>
    <p:sldId id="704" r:id="rId51"/>
    <p:sldId id="705" r:id="rId52"/>
    <p:sldId id="706" r:id="rId53"/>
    <p:sldId id="707" r:id="rId54"/>
    <p:sldId id="708" r:id="rId55"/>
    <p:sldId id="709" r:id="rId56"/>
    <p:sldId id="710" r:id="rId57"/>
    <p:sldId id="711" r:id="rId5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79CC93D-E52E-4D84-901B-11D7331DD495}">
          <p14:sldIdLst>
            <p14:sldId id="259"/>
          </p14:sldIdLst>
        </p14:section>
        <p14:section name="Обзор и цели" id="{ABA716BF-3A5C-4ADB-94C9-CFEF84EBA240}">
          <p14:sldIdLst>
            <p14:sldId id="657"/>
            <p14:sldId id="658"/>
            <p14:sldId id="659"/>
            <p14:sldId id="660"/>
            <p14:sldId id="661"/>
            <p14:sldId id="662"/>
            <p14:sldId id="663"/>
            <p14:sldId id="664"/>
            <p14:sldId id="665"/>
            <p14:sldId id="666"/>
            <p14:sldId id="667"/>
            <p14:sldId id="668"/>
            <p14:sldId id="669"/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89"/>
            <p14:sldId id="690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  <p14:sldId id="702"/>
            <p14:sldId id="703"/>
            <p14:sldId id="704"/>
            <p14:sldId id="705"/>
            <p14:sldId id="706"/>
            <p14:sldId id="707"/>
            <p14:sldId id="708"/>
            <p14:sldId id="709"/>
            <p14:sldId id="710"/>
            <p14:sldId id="711"/>
          </p14:sldIdLst>
        </p14:section>
        <p14:section name="Раздел 1" id="{6D9936A3-3945-4757-BC8B-B5C252D8E036}">
          <p14:sldIdLst/>
        </p14:section>
        <p14:section name="Образцы слайдов для визуальных элементов" id="{BAB3A466-96C9-4230-9978-795378D75699}">
          <p14:sldIdLst/>
        </p14:section>
        <p14:section name="Пример" id="{8C0305C9-B152-4FBA-A789-FE1976D53990}">
          <p14:sldIdLst/>
        </p14:section>
        <p14:section name="Заключение и итог" id="{790CEF5B-569A-4C2F-BED5-750B08C0E5AD}">
          <p14:sldIdLst/>
        </p14:section>
        <p14:section name="Приложение" id="{3F78B471-41DA-46F2-A8E4-97E471896AB3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6600"/>
    <a:srgbClr val="0033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8632" autoAdjust="0"/>
  </p:normalViewPr>
  <p:slideViewPr>
    <p:cSldViewPr>
      <p:cViewPr varScale="1">
        <p:scale>
          <a:sx n="65" d="100"/>
          <a:sy n="65" d="100"/>
        </p:scale>
        <p:origin x="-163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D83FDC75-7F73-4A4A-A77C-09AADF00E0EA}" type="datetimeFigureOut">
              <a:rPr lang="ru-RU" smtClean="0"/>
              <a:pPr/>
              <a:t>09.09.2017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459226BF-1F13-42D3-80DC-373E7ADD1EB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1769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48AEF76B-3757-4A0B-AF93-28494465C1DD}" type="datetimeFigureOut">
              <a:pPr/>
              <a:t>09.09.2017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75693FD4-8F83-4EF7-AC3F-0DC0388986B0}" type="slidenum"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85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r>
              <a:rPr lang="ru-RU" dirty="0" smtClean="0"/>
              <a:t>Этот шаблон можно использовать как начальный файл для представления учебных материалов группе слушателей.</a:t>
            </a:r>
          </a:p>
          <a:p>
            <a:endParaRPr lang="ru-RU" dirty="0" smtClean="0"/>
          </a:p>
          <a:p>
            <a:pPr lvl="0"/>
            <a:r>
              <a:rPr lang="ru-RU" sz="1200" b="1" dirty="0" smtClean="0"/>
              <a:t>Разделы</a:t>
            </a:r>
            <a:endParaRPr lang="ru-RU" sz="1200" b="0" dirty="0" smtClean="0"/>
          </a:p>
          <a:p>
            <a:pPr lvl="0"/>
            <a:r>
              <a:rPr lang="ru-RU" sz="1200" b="0" dirty="0" smtClean="0"/>
              <a:t>Для добавления разделов щелкните слайд правой кнопкой мыши.</a:t>
            </a:r>
            <a:r>
              <a:rPr lang="ru-RU" sz="1200" b="0" baseline="0" dirty="0" smtClean="0"/>
              <a:t> Разделы позволяют упорядочить слайды и организовать совместную работу нескольких авторов.</a:t>
            </a:r>
            <a:endParaRPr lang="ru-RU" sz="1200" b="0" dirty="0" smtClean="0"/>
          </a:p>
          <a:p>
            <a:pPr lvl="0"/>
            <a:endParaRPr lang="ru-RU" sz="1200" b="1" dirty="0" smtClean="0"/>
          </a:p>
          <a:p>
            <a:pPr lvl="0"/>
            <a:r>
              <a:rPr lang="ru-RU" sz="1200" b="1" dirty="0" smtClean="0"/>
              <a:t>Заметки</a:t>
            </a:r>
          </a:p>
          <a:p>
            <a:pPr lvl="0"/>
            <a:r>
              <a:rPr lang="ru-RU" sz="1200" dirty="0" smtClean="0"/>
              <a:t>Используйте раздел заметок для размещения заметок докладчика или дополнительных сведений для аудитории.</a:t>
            </a:r>
            <a:r>
              <a:rPr lang="ru-RU" sz="1200" baseline="0" dirty="0" smtClean="0"/>
              <a:t> Во время воспроизведения презентации эти заметки отображаются в представлении презентации. </a:t>
            </a:r>
          </a:p>
          <a:p>
            <a:pPr lvl="0">
              <a:buFontTx/>
              <a:buNone/>
            </a:pPr>
            <a:r>
              <a:rPr lang="ru-RU" sz="1200" dirty="0" smtClean="0"/>
              <a:t>Обращайте внимание на размер шрифта (важно обеспечить различимость при ослабленном зрении, видеосъемке и чтении с экрана)</a:t>
            </a:r>
          </a:p>
          <a:p>
            <a:pPr lvl="0"/>
            <a:endParaRPr lang="ru-RU" sz="1200" dirty="0" smtClean="0"/>
          </a:p>
          <a:p>
            <a:pPr lvl="0">
              <a:buFontTx/>
              <a:buNone/>
            </a:pPr>
            <a:r>
              <a:rPr lang="ru-RU" sz="1200" b="1" dirty="0" smtClean="0"/>
              <a:t>Сочетаемые цвета </a:t>
            </a:r>
          </a:p>
          <a:p>
            <a:pPr lvl="0">
              <a:buFontTx/>
              <a:buNone/>
            </a:pPr>
            <a:r>
              <a:rPr lang="ru-RU" sz="1200" dirty="0" smtClean="0"/>
              <a:t>Обратите особое внимание на графики, диаграммы и надписи.</a:t>
            </a:r>
            <a:r>
              <a:rPr lang="ru-RU" sz="1200" baseline="0" dirty="0" smtClean="0"/>
              <a:t> </a:t>
            </a:r>
            <a:endParaRPr lang="ru-RU" sz="1200" dirty="0" smtClean="0"/>
          </a:p>
          <a:p>
            <a:pPr lvl="0"/>
            <a:r>
              <a:rPr lang="ru-RU" sz="1200" dirty="0" smtClean="0"/>
              <a:t>Учтите, что печать будет выполняться </a:t>
            </a:r>
            <a:r>
              <a:rPr lang="ru-RU" sz="1200" dirty="0" err="1" smtClean="0"/>
              <a:t>в черно-белом режиме или в оттенках серого</a:t>
            </a:r>
            <a:r>
              <a:rPr lang="ru-RU" sz="1200" dirty="0" smtClean="0"/>
              <a:t>. Выполните пробную печать, чтобы убедиться в сохранении разницы между цветами при печати </a:t>
            </a:r>
            <a:r>
              <a:rPr lang="ru-RU" sz="1200" dirty="0" err="1" smtClean="0"/>
              <a:t>в черно-белом режиме или в оттенках серого</a:t>
            </a:r>
            <a:r>
              <a:rPr lang="ru-RU" sz="1200" dirty="0" smtClean="0"/>
              <a:t>.</a:t>
            </a:r>
          </a:p>
          <a:p>
            <a:pPr lvl="0">
              <a:buFontTx/>
              <a:buNone/>
            </a:pPr>
            <a:endParaRPr lang="ru-RU" sz="1200" dirty="0" smtClean="0"/>
          </a:p>
          <a:p>
            <a:pPr lvl="0">
              <a:buFontTx/>
              <a:buNone/>
            </a:pPr>
            <a:r>
              <a:rPr lang="ru-RU" sz="1200" b="1" dirty="0" smtClean="0"/>
              <a:t>Диаграммы, таблицы и графики</a:t>
            </a:r>
          </a:p>
          <a:p>
            <a:pPr lvl="0"/>
            <a:r>
              <a:rPr lang="ru-RU" sz="1200" dirty="0" smtClean="0"/>
              <a:t>Не усложняйте восприятие: по возможности используйте согласованные, простые стили и цвета.</a:t>
            </a:r>
          </a:p>
          <a:p>
            <a:pPr lvl="0"/>
            <a:r>
              <a:rPr lang="ru-RU" sz="1200" dirty="0" smtClean="0"/>
              <a:t>Снабдите все диаграммы и таблицы подписями.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289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ru-RU" smtClean="0"/>
              <a:pPr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159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latinLnBrk="0">
              <a:defRPr lang="ru-RU" b="1" cap="small" baseline="0">
                <a:solidFill>
                  <a:srgbClr val="003300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ru-RU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ru-RU" sz="2000" baseline="0"/>
            </a:lvl1pPr>
          </a:lstStyle>
          <a:p>
            <a:r>
              <a:rPr lang="ru-RU"/>
              <a:t>Эмблема организации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09.09.2017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09.09.2017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09.09.2017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latinLnBrk="0">
              <a:defRPr lang="ru-RU"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09.09.2017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ru-RU" sz="1800"/>
            </a:lvl1pPr>
          </a:lstStyle>
          <a:p>
            <a:r>
              <a:rPr lang="ru-RU"/>
              <a:t>Эмблема организации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latinLnBrk="0">
              <a:defRPr lang="ru-RU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latinLnBrk="0">
              <a:defRPr lang="ru-RU" sz="3200">
                <a:latin typeface="Arial" pitchFamily="34" charset="0"/>
              </a:defRPr>
            </a:lvl1pPr>
            <a:lvl2pPr latinLnBrk="0">
              <a:defRPr lang="ru-RU" sz="2800">
                <a:latin typeface="Arial" pitchFamily="34" charset="0"/>
              </a:defRPr>
            </a:lvl2pPr>
            <a:lvl3pPr latinLnBrk="0">
              <a:defRPr lang="ru-RU" sz="2400">
                <a:latin typeface="Arial" pitchFamily="34" charset="0"/>
              </a:defRPr>
            </a:lvl3pPr>
            <a:lvl4pPr latinLnBrk="0">
              <a:defRPr lang="ru-RU" sz="2400">
                <a:latin typeface="Arial" pitchFamily="34" charset="0"/>
              </a:defRPr>
            </a:lvl4pPr>
            <a:lvl5pPr latinLnBrk="0">
              <a:defRPr lang="ru-RU" sz="2400">
                <a:latin typeface="Arial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09.09.2017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latinLnBrk="0">
              <a:defRPr lang="ru-RU" sz="2800"/>
            </a:lvl1pPr>
            <a:lvl2pPr latinLnBrk="0">
              <a:defRPr lang="ru-RU" sz="2400"/>
            </a:lvl2pPr>
            <a:lvl3pPr latinLnBrk="0">
              <a:defRPr lang="ru-RU" sz="2000"/>
            </a:lvl3pPr>
            <a:lvl4pPr latinLnBrk="0">
              <a:defRPr lang="ru-RU" sz="1800"/>
            </a:lvl4pPr>
            <a:lvl5pPr latinLnBrk="0">
              <a:defRPr lang="ru-RU" sz="1800"/>
            </a:lvl5pPr>
            <a:lvl6pPr latinLnBrk="0">
              <a:defRPr lang="ru-RU" sz="1800"/>
            </a:lvl6pPr>
            <a:lvl7pPr latinLnBrk="0">
              <a:defRPr lang="ru-RU" sz="1800"/>
            </a:lvl7pPr>
            <a:lvl8pPr latinLnBrk="0">
              <a:defRPr lang="ru-RU" sz="1800"/>
            </a:lvl8pPr>
            <a:lvl9pPr latinLnBrk="0">
              <a:defRPr lang="ru-RU"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latinLnBrk="0">
              <a:defRPr lang="ru-RU" sz="2800"/>
            </a:lvl1pPr>
            <a:lvl2pPr latinLnBrk="0">
              <a:defRPr lang="ru-RU" sz="2400"/>
            </a:lvl2pPr>
            <a:lvl3pPr latinLnBrk="0">
              <a:defRPr lang="ru-RU" sz="2000"/>
            </a:lvl3pPr>
            <a:lvl4pPr latinLnBrk="0">
              <a:defRPr lang="ru-RU" sz="1800"/>
            </a:lvl4pPr>
            <a:lvl5pPr latinLnBrk="0">
              <a:defRPr lang="ru-RU" sz="1800"/>
            </a:lvl5pPr>
            <a:lvl6pPr latinLnBrk="0">
              <a:defRPr lang="ru-RU" sz="1800"/>
            </a:lvl6pPr>
            <a:lvl7pPr latinLnBrk="0">
              <a:defRPr lang="ru-RU" sz="1800"/>
            </a:lvl7pPr>
            <a:lvl8pPr latinLnBrk="0">
              <a:defRPr lang="ru-RU" sz="1800"/>
            </a:lvl8pPr>
            <a:lvl9pPr latinLnBrk="0">
              <a:defRPr lang="ru-RU"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09.09.2017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ru-RU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ru-RU" sz="2400" b="1"/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latinLnBrk="0">
              <a:defRPr lang="ru-RU" sz="2400"/>
            </a:lvl1pPr>
            <a:lvl2pPr latinLnBrk="0">
              <a:defRPr lang="ru-RU" sz="2000"/>
            </a:lvl2pPr>
            <a:lvl3pPr latinLnBrk="0">
              <a:defRPr lang="ru-RU" sz="1800"/>
            </a:lvl3pPr>
            <a:lvl4pPr latinLnBrk="0">
              <a:defRPr lang="ru-RU" sz="1600"/>
            </a:lvl4pPr>
            <a:lvl5pPr latinLnBrk="0">
              <a:defRPr lang="ru-RU" sz="1600"/>
            </a:lvl5pPr>
            <a:lvl6pPr latinLnBrk="0">
              <a:defRPr lang="ru-RU" sz="1600"/>
            </a:lvl6pPr>
            <a:lvl7pPr latinLnBrk="0">
              <a:defRPr lang="ru-RU" sz="1600"/>
            </a:lvl7pPr>
            <a:lvl8pPr latinLnBrk="0">
              <a:defRPr lang="ru-RU" sz="1600"/>
            </a:lvl8pPr>
            <a:lvl9pPr latinLnBrk="0">
              <a:defRPr lang="ru-RU"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ru-RU" sz="2400" b="1"/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latinLnBrk="0">
              <a:defRPr lang="ru-RU" sz="2400"/>
            </a:lvl1pPr>
            <a:lvl2pPr latinLnBrk="0">
              <a:defRPr lang="ru-RU" sz="2000"/>
            </a:lvl2pPr>
            <a:lvl3pPr latinLnBrk="0">
              <a:defRPr lang="ru-RU" sz="1800"/>
            </a:lvl3pPr>
            <a:lvl4pPr latinLnBrk="0">
              <a:defRPr lang="ru-RU" sz="1600"/>
            </a:lvl4pPr>
            <a:lvl5pPr latinLnBrk="0">
              <a:defRPr lang="ru-RU" sz="1600"/>
            </a:lvl5pPr>
            <a:lvl6pPr latinLnBrk="0">
              <a:defRPr lang="ru-RU" sz="1600"/>
            </a:lvl6pPr>
            <a:lvl7pPr latinLnBrk="0">
              <a:defRPr lang="ru-RU" sz="1600"/>
            </a:lvl7pPr>
            <a:lvl8pPr latinLnBrk="0">
              <a:defRPr lang="ru-RU" sz="1600"/>
            </a:lvl8pPr>
            <a:lvl9pPr latinLnBrk="0">
              <a:defRPr lang="ru-RU"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09.09.2017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latinLnBrk="0">
              <a:defRPr lang="ru-RU"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latinLnBrk="0">
              <a:defRPr lang="ru-RU" sz="3200"/>
            </a:lvl1pPr>
            <a:lvl2pPr latinLnBrk="0">
              <a:defRPr lang="ru-RU" sz="2800"/>
            </a:lvl2pPr>
            <a:lvl3pPr latinLnBrk="0">
              <a:defRPr lang="ru-RU" sz="2400"/>
            </a:lvl3pPr>
            <a:lvl4pPr latinLnBrk="0">
              <a:defRPr lang="ru-RU" sz="2000"/>
            </a:lvl4pPr>
            <a:lvl5pPr latinLnBrk="0">
              <a:defRPr lang="ru-RU" sz="2000"/>
            </a:lvl5pPr>
            <a:lvl6pPr latinLnBrk="0">
              <a:defRPr lang="ru-RU" sz="2000"/>
            </a:lvl6pPr>
            <a:lvl7pPr latinLnBrk="0">
              <a:defRPr lang="ru-RU" sz="2000"/>
            </a:lvl7pPr>
            <a:lvl8pPr latinLnBrk="0">
              <a:defRPr lang="ru-RU" sz="2000"/>
            </a:lvl8pPr>
            <a:lvl9pPr latinLnBrk="0">
              <a:defRPr lang="ru-RU"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latinLnBrk="0">
              <a:buNone/>
              <a:defRPr lang="ru-RU" sz="1400"/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09.09.2017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latinLnBrk="0">
              <a:defRPr lang="ru-RU"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ru-RU" sz="3200"/>
            </a:lvl1pPr>
            <a:lvl2pPr marL="457200" indent="0" latinLnBrk="0">
              <a:buNone/>
              <a:defRPr lang="ru-RU" sz="2800"/>
            </a:lvl2pPr>
            <a:lvl3pPr marL="914400" indent="0" latinLnBrk="0">
              <a:buNone/>
              <a:defRPr lang="ru-RU" sz="2400"/>
            </a:lvl3pPr>
            <a:lvl4pPr marL="1371600" indent="0" latinLnBrk="0">
              <a:buNone/>
              <a:defRPr lang="ru-RU" sz="2000"/>
            </a:lvl4pPr>
            <a:lvl5pPr marL="1828800" indent="0" latinLnBrk="0">
              <a:buNone/>
              <a:defRPr lang="ru-RU" sz="2000"/>
            </a:lvl5pPr>
            <a:lvl6pPr marL="2286000" indent="0" latinLnBrk="0">
              <a:buNone/>
              <a:defRPr lang="ru-RU" sz="2000"/>
            </a:lvl6pPr>
            <a:lvl7pPr marL="2743200" indent="0" latinLnBrk="0">
              <a:buNone/>
              <a:defRPr lang="ru-RU" sz="2000"/>
            </a:lvl7pPr>
            <a:lvl8pPr marL="3200400" indent="0" latinLnBrk="0">
              <a:buNone/>
              <a:defRPr lang="ru-RU" sz="2000"/>
            </a:lvl8pPr>
            <a:lvl9pPr marL="3657600" indent="0" latinLnBrk="0">
              <a:buNone/>
              <a:defRPr lang="ru-RU"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ru-RU" sz="1400"/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09.09.2017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09.09.2017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09.09.2017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ru-RU"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fld id="{757B281C-5159-4971-8228-52B9A72E9ED2}" type="datetimeFigureOut">
              <a:rPr lang="ru-RU" smtClean="0"/>
              <a:pPr/>
              <a:t>09.09.2017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ru-RU"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ru-RU"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fld id="{33D6E5A2-EC83-451F-A719-9AC1370DD5C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ru-RU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8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ru-RU"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ru-RU" sz="18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ru-RU" sz="18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image" Target="../media/image8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5" Type="http://schemas.openxmlformats.org/officeDocument/2006/relationships/notesSlide" Target="../notesSlides/notesSlide52.xml"/><Relationship Id="rId4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5" Type="http://schemas.openxmlformats.org/officeDocument/2006/relationships/notesSlide" Target="../notesSlides/notesSlide53.xml"/><Relationship Id="rId4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5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JavaScript</a:t>
            </a:r>
            <a:endParaRPr lang="ru-RU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491880" y="4038600"/>
            <a:ext cx="5243048" cy="1694656"/>
          </a:xfrm>
        </p:spPr>
        <p:txBody>
          <a:bodyPr>
            <a:noAutofit/>
          </a:bodyPr>
          <a:lstStyle/>
          <a:p>
            <a:r>
              <a:rPr lang="uk-UA" sz="3200" i="1" dirty="0" err="1" smtClean="0"/>
              <a:t>Занятие</a:t>
            </a:r>
            <a:r>
              <a:rPr lang="uk-UA" sz="3200" i="1" dirty="0" smtClean="0"/>
              <a:t> </a:t>
            </a:r>
            <a:r>
              <a:rPr lang="en-US" sz="3200" i="1" dirty="0" smtClean="0"/>
              <a:t>5.</a:t>
            </a:r>
            <a:endParaRPr lang="ru-RU" sz="3200" i="1" dirty="0" smtClean="0"/>
          </a:p>
          <a:p>
            <a:r>
              <a:rPr lang="ru-RU" sz="3200" i="1" dirty="0" smtClean="0"/>
              <a:t>Инструкции, </a:t>
            </a:r>
          </a:p>
          <a:p>
            <a:r>
              <a:rPr lang="ru-RU" sz="3200" i="1" dirty="0" smtClean="0"/>
              <a:t>объекты и массивы</a:t>
            </a:r>
            <a:endParaRPr lang="en-US" sz="3200" i="1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Это сокращает объем текста программы – больше не надо указывать </a:t>
            </a:r>
            <a:r>
              <a:rPr lang="ru-RU" sz="1600" dirty="0" smtClean="0">
                <a:cs typeface="Courier New" pitchFamily="49" charset="0"/>
              </a:rPr>
              <a:t>фрагмент </a:t>
            </a:r>
            <a:r>
              <a:rPr lang="ru-RU" sz="1600" dirty="0" err="1" smtClean="0">
                <a:cs typeface="Courier New" pitchFamily="49" charset="0"/>
              </a:rPr>
              <a:t>frames</a:t>
            </a:r>
            <a:r>
              <a:rPr lang="ru-RU" sz="1600" dirty="0" smtClean="0">
                <a:cs typeface="Courier New" pitchFamily="49" charset="0"/>
              </a:rPr>
              <a:t>[1</a:t>
            </a:r>
            <a:r>
              <a:rPr lang="ru-RU" sz="1600" dirty="0">
                <a:cs typeface="Courier New" pitchFamily="49" charset="0"/>
              </a:rPr>
              <a:t>].</a:t>
            </a:r>
            <a:r>
              <a:rPr lang="ru-RU" sz="1600" dirty="0" err="1">
                <a:cs typeface="Courier New" pitchFamily="49" charset="0"/>
              </a:rPr>
              <a:t>document.forms</a:t>
            </a:r>
            <a:r>
              <a:rPr lang="ru-RU" sz="1600" dirty="0">
                <a:cs typeface="Courier New" pitchFamily="49" charset="0"/>
              </a:rPr>
              <a:t>[0] перед каждым именем свойства. Этот объект </a:t>
            </a:r>
            <a:r>
              <a:rPr lang="ru-RU" sz="1600" dirty="0" smtClean="0">
                <a:cs typeface="Courier New" pitchFamily="49" charset="0"/>
              </a:rPr>
              <a:t>представляет </a:t>
            </a:r>
            <a:r>
              <a:rPr lang="ru-RU" sz="1600" dirty="0">
                <a:cs typeface="Courier New" pitchFamily="49" charset="0"/>
              </a:rPr>
              <a:t>собой временную часть цепочки областей видимости </a:t>
            </a:r>
            <a:r>
              <a:rPr lang="ru-RU" sz="1600" dirty="0" smtClean="0">
                <a:cs typeface="Courier New" pitchFamily="49" charset="0"/>
              </a:rPr>
              <a:t>и автоматически участвует </a:t>
            </a:r>
            <a:r>
              <a:rPr lang="ru-RU" sz="1600" dirty="0">
                <a:cs typeface="Courier New" pitchFamily="49" charset="0"/>
              </a:rPr>
              <a:t>в поиске, когда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требуется разрешить такой </a:t>
            </a:r>
            <a:r>
              <a:rPr lang="ru-RU" sz="1600" dirty="0" smtClean="0">
                <a:cs typeface="Courier New" pitchFamily="49" charset="0"/>
              </a:rPr>
              <a:t>идентификатор</a:t>
            </a:r>
            <a:r>
              <a:rPr lang="ru-RU" sz="1600" dirty="0">
                <a:cs typeface="Courier New" pitchFamily="49" charset="0"/>
              </a:rPr>
              <a:t>, как </a:t>
            </a:r>
            <a:r>
              <a:rPr lang="ru-RU" sz="1600" dirty="0" err="1">
                <a:cs typeface="Courier New" pitchFamily="49" charset="0"/>
              </a:rPr>
              <a:t>address</a:t>
            </a:r>
            <a:r>
              <a:rPr lang="ru-RU" sz="1600" dirty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Несмотря на удобство этой конструкции в некоторых случаях, ее </a:t>
            </a:r>
            <a:r>
              <a:rPr lang="ru-RU" sz="1600" dirty="0" smtClean="0">
                <a:cs typeface="Courier New" pitchFamily="49" charset="0"/>
              </a:rPr>
              <a:t>использование не </a:t>
            </a:r>
            <a:r>
              <a:rPr lang="ru-RU" sz="1600" dirty="0">
                <a:cs typeface="Courier New" pitchFamily="49" charset="0"/>
              </a:rPr>
              <a:t>приветствуется.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-код </a:t>
            </a:r>
            <a:r>
              <a:rPr lang="ru-RU" sz="1600" dirty="0">
                <a:cs typeface="Courier New" pitchFamily="49" charset="0"/>
              </a:rPr>
              <a:t>с инструкцией </a:t>
            </a:r>
            <a:r>
              <a:rPr lang="ru-RU" sz="1600" dirty="0" err="1">
                <a:cs typeface="Courier New" pitchFamily="49" charset="0"/>
              </a:rPr>
              <a:t>with</a:t>
            </a:r>
            <a:r>
              <a:rPr lang="ru-RU" sz="1600" dirty="0">
                <a:cs typeface="Courier New" pitchFamily="49" charset="0"/>
              </a:rPr>
              <a:t> сложен в </a:t>
            </a:r>
            <a:r>
              <a:rPr lang="ru-RU" sz="1600" dirty="0" smtClean="0">
                <a:cs typeface="Courier New" pitchFamily="49" charset="0"/>
              </a:rPr>
              <a:t>оптимизации и </a:t>
            </a:r>
            <a:r>
              <a:rPr lang="ru-RU" sz="1600" dirty="0">
                <a:cs typeface="Courier New" pitchFamily="49" charset="0"/>
              </a:rPr>
              <a:t>поэтому может работать медленнее, чем эквивалентный код, написанный без нее. </a:t>
            </a:r>
            <a:r>
              <a:rPr lang="ru-RU" sz="1600" dirty="0" smtClean="0">
                <a:cs typeface="Courier New" pitchFamily="49" charset="0"/>
              </a:rPr>
              <a:t>Кроме того</a:t>
            </a:r>
            <a:r>
              <a:rPr lang="ru-RU" sz="1600" dirty="0">
                <a:cs typeface="Courier New" pitchFamily="49" charset="0"/>
              </a:rPr>
              <a:t>, определения функций и инициализация переменных в теле </a:t>
            </a:r>
            <a:r>
              <a:rPr lang="ru-RU" sz="1600" dirty="0" smtClean="0">
                <a:cs typeface="Courier New" pitchFamily="49" charset="0"/>
              </a:rPr>
              <a:t>инструкции </a:t>
            </a:r>
            <a:r>
              <a:rPr lang="ru-RU" sz="1600" dirty="0" err="1">
                <a:cs typeface="Courier New" pitchFamily="49" charset="0"/>
              </a:rPr>
              <a:t>with</a:t>
            </a:r>
            <a:r>
              <a:rPr lang="ru-RU" sz="1600" dirty="0">
                <a:cs typeface="Courier New" pitchFamily="49" charset="0"/>
              </a:rPr>
              <a:t> могут приводить к странным и трудным для понимания </a:t>
            </a:r>
            <a:r>
              <a:rPr lang="ru-RU" sz="1600" dirty="0" smtClean="0">
                <a:cs typeface="Courier New" pitchFamily="49" charset="0"/>
              </a:rPr>
              <a:t>результатам. </a:t>
            </a:r>
            <a:r>
              <a:rPr lang="ru-RU" sz="1600" dirty="0">
                <a:cs typeface="Courier New" pitchFamily="49" charset="0"/>
              </a:rPr>
              <a:t>По этим причинам использовать инструкцию </a:t>
            </a:r>
            <a:r>
              <a:rPr lang="ru-RU" sz="1600" dirty="0" err="1">
                <a:cs typeface="Courier New" pitchFamily="49" charset="0"/>
              </a:rPr>
              <a:t>with</a:t>
            </a:r>
            <a:r>
              <a:rPr lang="ru-RU" sz="1600" dirty="0">
                <a:cs typeface="Courier New" pitchFamily="49" charset="0"/>
              </a:rPr>
              <a:t> не рекомендуется. 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К тому же существуют и другие абсолютно законные способы уменьшения </a:t>
            </a:r>
            <a:r>
              <a:rPr lang="ru-RU" sz="1600" dirty="0" smtClean="0">
                <a:cs typeface="Courier New" pitchFamily="49" charset="0"/>
              </a:rPr>
              <a:t>объема набираемого </a:t>
            </a:r>
            <a:r>
              <a:rPr lang="ru-RU" sz="1600" dirty="0">
                <a:cs typeface="Courier New" pitchFamily="49" charset="0"/>
              </a:rPr>
              <a:t>текста. Так, предыдущий пример можно переписать </a:t>
            </a:r>
            <a:r>
              <a:rPr lang="ru-RU" sz="1600" dirty="0" smtClean="0">
                <a:cs typeface="Courier New" pitchFamily="49" charset="0"/>
              </a:rPr>
              <a:t>следующим образом</a:t>
            </a:r>
            <a:r>
              <a:rPr lang="ru-RU" sz="1600" dirty="0"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form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frames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[1].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document.forms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[0];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form.name.value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"";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form.address.value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"";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form.email.value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"";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43743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Пустая инструкция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И наконец, последняя из допустимых в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инструкций – пустая </a:t>
            </a:r>
            <a:r>
              <a:rPr lang="ru-RU" sz="1600" dirty="0" smtClean="0">
                <a:cs typeface="Courier New" pitchFamily="49" charset="0"/>
              </a:rPr>
              <a:t>инструкция</a:t>
            </a:r>
            <a:r>
              <a:rPr lang="ru-RU" sz="1600" dirty="0">
                <a:cs typeface="Courier New" pitchFamily="49" charset="0"/>
              </a:rPr>
              <a:t>. Она выглядит следующим образом: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Выполнение пустой инструкции, очевидно, не имеет никакого эффекта и не </a:t>
            </a:r>
            <a:r>
              <a:rPr lang="ru-RU" sz="1600" dirty="0" smtClean="0">
                <a:cs typeface="Courier New" pitchFamily="49" charset="0"/>
              </a:rPr>
              <a:t>производит </a:t>
            </a:r>
            <a:r>
              <a:rPr lang="ru-RU" sz="1600" dirty="0">
                <a:cs typeface="Courier New" pitchFamily="49" charset="0"/>
              </a:rPr>
              <a:t>никаких действий. Можно подумать, что особых причин для ее </a:t>
            </a:r>
            <a:r>
              <a:rPr lang="ru-RU" sz="1600" dirty="0" smtClean="0">
                <a:cs typeface="Courier New" pitchFamily="49" charset="0"/>
              </a:rPr>
              <a:t>применения </a:t>
            </a:r>
            <a:r>
              <a:rPr lang="ru-RU" sz="1600" dirty="0">
                <a:cs typeface="Courier New" pitchFamily="49" charset="0"/>
              </a:rPr>
              <a:t>нет, однако изредка пустая инструкция может быть полезна, </a:t>
            </a:r>
            <a:r>
              <a:rPr lang="ru-RU" sz="1600" dirty="0" smtClean="0">
                <a:cs typeface="Courier New" pitchFamily="49" charset="0"/>
              </a:rPr>
              <a:t>когда требуется </a:t>
            </a:r>
            <a:r>
              <a:rPr lang="ru-RU" sz="1600" dirty="0">
                <a:cs typeface="Courier New" pitchFamily="49" charset="0"/>
              </a:rPr>
              <a:t>создать цикл, имеющий пустое тело. Например: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// Инициализация массива a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(i=0; i &lt;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a.length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; a[i++] = 0);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Обратите внимание, что случайное указание точки с запятой после правой </a:t>
            </a:r>
            <a:r>
              <a:rPr lang="ru-RU" sz="1600" dirty="0" smtClean="0">
                <a:cs typeface="Courier New" pitchFamily="49" charset="0"/>
              </a:rPr>
              <a:t>круглой </a:t>
            </a:r>
            <a:r>
              <a:rPr lang="ru-RU" sz="1600" dirty="0">
                <a:cs typeface="Courier New" pitchFamily="49" charset="0"/>
              </a:rPr>
              <a:t>скобки в циклах </a:t>
            </a:r>
            <a:r>
              <a:rPr lang="ru-RU" sz="1600" dirty="0" err="1">
                <a:cs typeface="Courier New" pitchFamily="49" charset="0"/>
              </a:rPr>
              <a:t>for</a:t>
            </a:r>
            <a:r>
              <a:rPr lang="ru-RU" sz="1600" dirty="0">
                <a:cs typeface="Courier New" pitchFamily="49" charset="0"/>
              </a:rPr>
              <a:t> и </a:t>
            </a:r>
            <a:r>
              <a:rPr lang="ru-RU" sz="1600" dirty="0" err="1">
                <a:cs typeface="Courier New" pitchFamily="49" charset="0"/>
              </a:rPr>
              <a:t>while</a:t>
            </a:r>
            <a:r>
              <a:rPr lang="ru-RU" sz="1600" dirty="0">
                <a:cs typeface="Courier New" pitchFamily="49" charset="0"/>
              </a:rPr>
              <a:t> или в инструкции </a:t>
            </a:r>
            <a:r>
              <a:rPr lang="ru-RU" sz="1600" dirty="0" err="1">
                <a:cs typeface="Courier New" pitchFamily="49" charset="0"/>
              </a:rPr>
              <a:t>if</a:t>
            </a:r>
            <a:r>
              <a:rPr lang="ru-RU" sz="1600" dirty="0">
                <a:cs typeface="Courier New" pitchFamily="49" charset="0"/>
              </a:rPr>
              <a:t> может привести к </a:t>
            </a:r>
            <a:r>
              <a:rPr lang="ru-RU" sz="1600" dirty="0" smtClean="0">
                <a:cs typeface="Courier New" pitchFamily="49" charset="0"/>
              </a:rPr>
              <a:t>неприятным </a:t>
            </a:r>
            <a:r>
              <a:rPr lang="ru-RU" sz="1600" dirty="0">
                <a:cs typeface="Courier New" pitchFamily="49" charset="0"/>
              </a:rPr>
              <a:t>ошибкам, которые сложно обнаружить. Например, следующий </a:t>
            </a:r>
            <a:r>
              <a:rPr lang="ru-RU" sz="1600" dirty="0" smtClean="0">
                <a:cs typeface="Courier New" pitchFamily="49" charset="0"/>
              </a:rPr>
              <a:t>фрагмент вряд </a:t>
            </a:r>
            <a:r>
              <a:rPr lang="ru-RU" sz="1600" dirty="0">
                <a:cs typeface="Courier New" pitchFamily="49" charset="0"/>
              </a:rPr>
              <a:t>ли делает то, что предполагал его автор: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((a == 0) || (b == 0)); // Ой! Эта строка ничего не делает...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o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;              // а эта строка выполняется всегда.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Когда пустая инструкция применяется специально, код желательно </a:t>
            </a:r>
            <a:r>
              <a:rPr lang="ru-RU" sz="1600" dirty="0" smtClean="0">
                <a:cs typeface="Courier New" pitchFamily="49" charset="0"/>
              </a:rPr>
              <a:t>снабжать исчерпывающими </a:t>
            </a:r>
            <a:r>
              <a:rPr lang="ru-RU" sz="1600" dirty="0">
                <a:cs typeface="Courier New" pitchFamily="49" charset="0"/>
              </a:rPr>
              <a:t>комментариями. Например: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(i=0; i &lt;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a.length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; a[i++] = 0) /* Пустое тело цикла */ 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68895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Итоговая таблица </a:t>
            </a:r>
            <a:r>
              <a:rPr lang="ru-RU" sz="1600" b="1" dirty="0" err="1" smtClean="0">
                <a:cs typeface="Courier New" pitchFamily="49" charset="0"/>
              </a:rPr>
              <a:t>JavaScript</a:t>
            </a:r>
            <a:r>
              <a:rPr lang="ru-RU" sz="1600" b="1" dirty="0" smtClean="0">
                <a:cs typeface="Courier New" pitchFamily="49" charset="0"/>
              </a:rPr>
              <a:t>-инструкций </a:t>
            </a:r>
          </a:p>
          <a:p>
            <a:pPr marL="0" indent="0">
              <a:buNone/>
            </a:pP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61" y="1124745"/>
            <a:ext cx="7670196" cy="4937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186001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 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80728"/>
            <a:ext cx="7338899" cy="5653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30" y="680306"/>
            <a:ext cx="7368716" cy="301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832884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 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04" y="836712"/>
            <a:ext cx="7461076" cy="4497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00565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Объекты и массивы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Ранее говорилось</a:t>
            </a:r>
            <a:r>
              <a:rPr lang="ru-RU" sz="1600" dirty="0">
                <a:cs typeface="Courier New" pitchFamily="49" charset="0"/>
              </a:rPr>
              <a:t>, что объекты и массивы – это два фундаментальных и </a:t>
            </a:r>
            <a:r>
              <a:rPr lang="ru-RU" sz="1600" dirty="0" smtClean="0">
                <a:cs typeface="Courier New" pitchFamily="49" charset="0"/>
              </a:rPr>
              <a:t>наиболее </a:t>
            </a:r>
            <a:r>
              <a:rPr lang="ru-RU" sz="1600" dirty="0">
                <a:cs typeface="Courier New" pitchFamily="49" charset="0"/>
              </a:rPr>
              <a:t>важных типа данных в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. Объекты и массивы отличаются от </a:t>
            </a:r>
            <a:r>
              <a:rPr lang="ru-RU" sz="1600" dirty="0" smtClean="0">
                <a:cs typeface="Courier New" pitchFamily="49" charset="0"/>
              </a:rPr>
              <a:t>элементарных </a:t>
            </a:r>
            <a:r>
              <a:rPr lang="ru-RU" sz="1600" dirty="0">
                <a:cs typeface="Courier New" pitchFamily="49" charset="0"/>
              </a:rPr>
              <a:t>типов данных, таких как строки или числа, тем, что они представляют </a:t>
            </a:r>
            <a:r>
              <a:rPr lang="ru-RU" sz="1600" dirty="0" smtClean="0">
                <a:cs typeface="Courier New" pitchFamily="49" charset="0"/>
              </a:rPr>
              <a:t>не единственное </a:t>
            </a:r>
            <a:r>
              <a:rPr lang="ru-RU" sz="1600" dirty="0">
                <a:cs typeface="Courier New" pitchFamily="49" charset="0"/>
              </a:rPr>
              <a:t>значение, а целые их наборы. Объекты являются коллекциями </a:t>
            </a:r>
            <a:r>
              <a:rPr lang="ru-RU" sz="1600" dirty="0" smtClean="0">
                <a:cs typeface="Courier New" pitchFamily="49" charset="0"/>
              </a:rPr>
              <a:t>именованных </a:t>
            </a:r>
            <a:r>
              <a:rPr lang="ru-RU" sz="1600" dirty="0">
                <a:cs typeface="Courier New" pitchFamily="49" charset="0"/>
              </a:rPr>
              <a:t>свойств, а массивы представляют собой специализированные </a:t>
            </a:r>
            <a:r>
              <a:rPr lang="ru-RU" sz="1600" dirty="0" smtClean="0">
                <a:cs typeface="Courier New" pitchFamily="49" charset="0"/>
              </a:rPr>
              <a:t>объекты, которые </a:t>
            </a:r>
            <a:r>
              <a:rPr lang="ru-RU" sz="1600" dirty="0">
                <a:cs typeface="Courier New" pitchFamily="49" charset="0"/>
              </a:rPr>
              <a:t>ведут себя как упорядоченные коллекции пронумерованных значений.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38388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Создание объектов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Объекты – это составной тип данных, они объединяют множество значений в </a:t>
            </a:r>
            <a:r>
              <a:rPr lang="ru-RU" sz="1600" dirty="0" smtClean="0">
                <a:cs typeface="Courier New" pitchFamily="49" charset="0"/>
              </a:rPr>
              <a:t>единый </a:t>
            </a:r>
            <a:r>
              <a:rPr lang="ru-RU" sz="1600" dirty="0">
                <a:cs typeface="Courier New" pitchFamily="49" charset="0"/>
              </a:rPr>
              <a:t>модуль и позволяют сохранять и извлекать значения по их именам. </a:t>
            </a:r>
            <a:r>
              <a:rPr lang="ru-RU" sz="1600" dirty="0" smtClean="0">
                <a:cs typeface="Courier New" pitchFamily="49" charset="0"/>
              </a:rPr>
              <a:t>Говоря другими </a:t>
            </a:r>
            <a:r>
              <a:rPr lang="ru-RU" sz="1600" dirty="0">
                <a:cs typeface="Courier New" pitchFamily="49" charset="0"/>
              </a:rPr>
              <a:t>словами, объекты – это неупорядоченные коллекции свойств, </a:t>
            </a:r>
            <a:r>
              <a:rPr lang="ru-RU" sz="1600" dirty="0" smtClean="0">
                <a:cs typeface="Courier New" pitchFamily="49" charset="0"/>
              </a:rPr>
              <a:t>каждое из </a:t>
            </a:r>
            <a:r>
              <a:rPr lang="ru-RU" sz="1600" dirty="0">
                <a:cs typeface="Courier New" pitchFamily="49" charset="0"/>
              </a:rPr>
              <a:t>которых имеет свои имя и значение. Именованные значения, </a:t>
            </a:r>
            <a:r>
              <a:rPr lang="ru-RU" sz="1600" dirty="0" smtClean="0">
                <a:cs typeface="Courier New" pitchFamily="49" charset="0"/>
              </a:rPr>
              <a:t>хранящиеся в </a:t>
            </a:r>
            <a:r>
              <a:rPr lang="ru-RU" sz="1600" dirty="0">
                <a:cs typeface="Courier New" pitchFamily="49" charset="0"/>
              </a:rPr>
              <a:t>объекте, могут быть данными элементарных типов, такими как числа </a:t>
            </a:r>
            <a:r>
              <a:rPr lang="ru-RU" sz="1600" dirty="0" smtClean="0">
                <a:cs typeface="Courier New" pitchFamily="49" charset="0"/>
              </a:rPr>
              <a:t>или строки</a:t>
            </a:r>
            <a:r>
              <a:rPr lang="ru-RU" sz="1600" dirty="0">
                <a:cs typeface="Courier New" pitchFamily="49" charset="0"/>
              </a:rPr>
              <a:t>, или сами могут быть объектами. 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Самый простой способ создания объектов заключается во включении в </a:t>
            </a:r>
            <a:r>
              <a:rPr lang="ru-RU" sz="1600" dirty="0" smtClean="0">
                <a:cs typeface="Courier New" pitchFamily="49" charset="0"/>
              </a:rPr>
              <a:t>программу </a:t>
            </a:r>
            <a:r>
              <a:rPr lang="ru-RU" sz="1600" dirty="0">
                <a:cs typeface="Courier New" pitchFamily="49" charset="0"/>
              </a:rPr>
              <a:t>литерала объекта. Литерал объекта – это заключенный в фигурные </a:t>
            </a:r>
            <a:r>
              <a:rPr lang="ru-RU" sz="1600" dirty="0" smtClean="0">
                <a:cs typeface="Courier New" pitchFamily="49" charset="0"/>
              </a:rPr>
              <a:t>скобки список </a:t>
            </a:r>
            <a:r>
              <a:rPr lang="ru-RU" sz="1600" dirty="0">
                <a:cs typeface="Courier New" pitchFamily="49" charset="0"/>
              </a:rPr>
              <a:t>свойств (пар «имя–значение»), разделенных запятыми. Имя </a:t>
            </a:r>
            <a:r>
              <a:rPr lang="ru-RU" sz="1600" dirty="0" smtClean="0">
                <a:cs typeface="Courier New" pitchFamily="49" charset="0"/>
              </a:rPr>
              <a:t>каждого свойства </a:t>
            </a:r>
            <a:r>
              <a:rPr lang="ru-RU" sz="1600" dirty="0">
                <a:cs typeface="Courier New" pitchFamily="49" charset="0"/>
              </a:rPr>
              <a:t>может быть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-идентификатором </a:t>
            </a:r>
            <a:r>
              <a:rPr lang="ru-RU" sz="1600" dirty="0">
                <a:cs typeface="Courier New" pitchFamily="49" charset="0"/>
              </a:rPr>
              <a:t>или строкой, а </a:t>
            </a:r>
            <a:r>
              <a:rPr lang="ru-RU" sz="1600" dirty="0" smtClean="0">
                <a:cs typeface="Courier New" pitchFamily="49" charset="0"/>
              </a:rPr>
              <a:t>значением любого </a:t>
            </a:r>
            <a:r>
              <a:rPr lang="ru-RU" sz="1600" dirty="0">
                <a:cs typeface="Courier New" pitchFamily="49" charset="0"/>
              </a:rPr>
              <a:t>свойства может быть константа или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-выражение</a:t>
            </a:r>
            <a:r>
              <a:rPr lang="ru-RU" sz="1600" dirty="0">
                <a:cs typeface="Courier New" pitchFamily="49" charset="0"/>
              </a:rPr>
              <a:t>. </a:t>
            </a:r>
            <a:r>
              <a:rPr lang="ru-RU" sz="1600" dirty="0" smtClean="0">
                <a:cs typeface="Courier New" pitchFamily="49" charset="0"/>
              </a:rPr>
              <a:t>Несколько примеров </a:t>
            </a:r>
            <a:r>
              <a:rPr lang="ru-RU" sz="1600" dirty="0">
                <a:cs typeface="Courier New" pitchFamily="49" charset="0"/>
              </a:rPr>
              <a:t>создания объектов: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empty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{}; // Объект без свойств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point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{ x:0, y:0 };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circle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{ x:point.x, y:point.y+1, radius:2 };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homer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": 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Homer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Simpson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age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": 34,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married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":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'email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':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"homer@example.com"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78560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Литерал объекта – это выражение, которое создает и инициализирует </a:t>
            </a:r>
            <a:r>
              <a:rPr lang="ru-RU" sz="1600" dirty="0" smtClean="0">
                <a:cs typeface="Courier New" pitchFamily="49" charset="0"/>
              </a:rPr>
              <a:t>новый объект </a:t>
            </a:r>
            <a:r>
              <a:rPr lang="ru-RU" sz="1600" dirty="0">
                <a:cs typeface="Courier New" pitchFamily="49" charset="0"/>
              </a:rPr>
              <a:t>всякий раз, когда производится вычисление этого выражения. Таким </a:t>
            </a:r>
            <a:r>
              <a:rPr lang="ru-RU" sz="1600" dirty="0" smtClean="0">
                <a:cs typeface="Courier New" pitchFamily="49" charset="0"/>
              </a:rPr>
              <a:t>образом</a:t>
            </a:r>
            <a:r>
              <a:rPr lang="ru-RU" sz="1600" dirty="0">
                <a:cs typeface="Courier New" pitchFamily="49" charset="0"/>
              </a:rPr>
              <a:t>, с помощью единственного литерала объекта можно создать </a:t>
            </a:r>
            <a:r>
              <a:rPr lang="ru-RU" sz="1600" dirty="0" smtClean="0">
                <a:cs typeface="Courier New" pitchFamily="49" charset="0"/>
              </a:rPr>
              <a:t>множество новых </a:t>
            </a:r>
            <a:r>
              <a:rPr lang="ru-RU" sz="1600" dirty="0">
                <a:cs typeface="Courier New" pitchFamily="49" charset="0"/>
              </a:rPr>
              <a:t>объектов, если этот литерал поместить в тело цикла или функции, </a:t>
            </a:r>
            <a:r>
              <a:rPr lang="ru-RU" sz="1600" dirty="0" smtClean="0">
                <a:cs typeface="Courier New" pitchFamily="49" charset="0"/>
              </a:rPr>
              <a:t>которая </a:t>
            </a:r>
            <a:r>
              <a:rPr lang="ru-RU" sz="1600" dirty="0">
                <a:cs typeface="Courier New" pitchFamily="49" charset="0"/>
              </a:rPr>
              <a:t>будет вызываться многократно.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С помощью оператора </a:t>
            </a:r>
            <a:r>
              <a:rPr lang="ru-RU" sz="1600" dirty="0" err="1">
                <a:cs typeface="Courier New" pitchFamily="49" charset="0"/>
              </a:rPr>
              <a:t>new</a:t>
            </a:r>
            <a:r>
              <a:rPr lang="ru-RU" sz="1600" dirty="0">
                <a:cs typeface="Courier New" pitchFamily="49" charset="0"/>
              </a:rPr>
              <a:t> можно создать другую разновидность объектов. </a:t>
            </a:r>
            <a:r>
              <a:rPr lang="ru-RU" sz="1600" dirty="0" smtClean="0">
                <a:cs typeface="Courier New" pitchFamily="49" charset="0"/>
              </a:rPr>
              <a:t>За этим </a:t>
            </a:r>
            <a:r>
              <a:rPr lang="ru-RU" sz="1600" dirty="0">
                <a:cs typeface="Courier New" pitchFamily="49" charset="0"/>
              </a:rPr>
              <a:t>оператором должно быть указано имя </a:t>
            </a:r>
            <a:r>
              <a:rPr lang="ru-RU" sz="1600" dirty="0" smtClean="0">
                <a:cs typeface="Courier New" pitchFamily="49" charset="0"/>
              </a:rPr>
              <a:t>функции-конструктора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smtClean="0">
                <a:cs typeface="Courier New" pitchFamily="49" charset="0"/>
              </a:rPr>
              <a:t>выполняющей </a:t>
            </a:r>
            <a:r>
              <a:rPr lang="ru-RU" sz="1600" dirty="0">
                <a:cs typeface="Courier New" pitchFamily="49" charset="0"/>
              </a:rPr>
              <a:t>инициализацию свойств объекта. Например: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a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); // Создать пустой массив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d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Date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);  // Создать объект с 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текущ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временем и датой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r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RegExp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", "i");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Создать объект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регулярного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выражения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Продемонстрированные здесь функции </a:t>
            </a:r>
            <a:r>
              <a:rPr lang="ru-RU" sz="1600" dirty="0" err="1">
                <a:cs typeface="Courier New" pitchFamily="49" charset="0"/>
              </a:rPr>
              <a:t>Array</a:t>
            </a:r>
            <a:r>
              <a:rPr lang="ru-RU" sz="1600" dirty="0">
                <a:cs typeface="Courier New" pitchFamily="49" charset="0"/>
              </a:rPr>
              <a:t>(), </a:t>
            </a:r>
            <a:r>
              <a:rPr lang="ru-RU" sz="1600" dirty="0" err="1">
                <a:cs typeface="Courier New" pitchFamily="49" charset="0"/>
              </a:rPr>
              <a:t>Date</a:t>
            </a:r>
            <a:r>
              <a:rPr lang="ru-RU" sz="1600" dirty="0">
                <a:cs typeface="Courier New" pitchFamily="49" charset="0"/>
              </a:rPr>
              <a:t>() и </a:t>
            </a:r>
            <a:r>
              <a:rPr lang="ru-RU" sz="1600" dirty="0" err="1">
                <a:cs typeface="Courier New" pitchFamily="49" charset="0"/>
              </a:rPr>
              <a:t>RegExp</a:t>
            </a:r>
            <a:r>
              <a:rPr lang="ru-RU" sz="1600" dirty="0">
                <a:cs typeface="Courier New" pitchFamily="49" charset="0"/>
              </a:rPr>
              <a:t>() являются </a:t>
            </a:r>
            <a:r>
              <a:rPr lang="ru-RU" sz="1600" dirty="0" smtClean="0">
                <a:cs typeface="Courier New" pitchFamily="49" charset="0"/>
              </a:rPr>
              <a:t>встроенными </a:t>
            </a:r>
            <a:r>
              <a:rPr lang="ru-RU" sz="1600" dirty="0">
                <a:cs typeface="Courier New" pitchFamily="49" charset="0"/>
              </a:rPr>
              <a:t>конструкторами базового языка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. </a:t>
            </a:r>
            <a:r>
              <a:rPr lang="ru-RU" sz="1600" dirty="0" smtClean="0">
                <a:cs typeface="Courier New" pitchFamily="49" charset="0"/>
              </a:rPr>
              <a:t>Конструктор </a:t>
            </a:r>
            <a:r>
              <a:rPr lang="ru-RU" sz="1600" dirty="0" err="1">
                <a:cs typeface="Courier New" pitchFamily="49" charset="0"/>
              </a:rPr>
              <a:t>Object</a:t>
            </a:r>
            <a:r>
              <a:rPr lang="ru-RU" sz="1600" dirty="0" smtClean="0">
                <a:cs typeface="Courier New" pitchFamily="49" charset="0"/>
              </a:rPr>
              <a:t>() создает </a:t>
            </a:r>
            <a:r>
              <a:rPr lang="ru-RU" sz="1600" dirty="0">
                <a:cs typeface="Courier New" pitchFamily="49" charset="0"/>
              </a:rPr>
              <a:t>пустой объект, как если бы </a:t>
            </a:r>
            <a:r>
              <a:rPr lang="ru-RU" sz="1600" dirty="0" smtClean="0">
                <a:cs typeface="Courier New" pitchFamily="49" charset="0"/>
              </a:rPr>
              <a:t>использовался </a:t>
            </a:r>
            <a:r>
              <a:rPr lang="ru-RU" sz="1600" dirty="0">
                <a:cs typeface="Courier New" pitchFamily="49" charset="0"/>
              </a:rPr>
              <a:t>литерал {}. 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Существует возможность определять собственные конструкторы для </a:t>
            </a:r>
            <a:r>
              <a:rPr lang="ru-RU" sz="1600" dirty="0" smtClean="0">
                <a:cs typeface="Courier New" pitchFamily="49" charset="0"/>
              </a:rPr>
              <a:t>инициализации </a:t>
            </a:r>
            <a:r>
              <a:rPr lang="ru-RU" sz="1600" dirty="0">
                <a:cs typeface="Courier New" pitchFamily="49" charset="0"/>
              </a:rPr>
              <a:t>вновь создаваемых объектов необходимым вам способом.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89957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500" b="1" dirty="0">
                <a:cs typeface="Courier New" pitchFamily="49" charset="0"/>
              </a:rPr>
              <a:t>Свойства объектов</a:t>
            </a:r>
          </a:p>
          <a:p>
            <a:pPr marL="0" indent="0">
              <a:buNone/>
            </a:pPr>
            <a:r>
              <a:rPr lang="ru-RU" sz="1500" dirty="0">
                <a:cs typeface="Courier New" pitchFamily="49" charset="0"/>
              </a:rPr>
              <a:t>Обычно для доступа к значениям свойств объекта используется оператор . (</a:t>
            </a:r>
            <a:r>
              <a:rPr lang="ru-RU" sz="1500" dirty="0" smtClean="0">
                <a:cs typeface="Courier New" pitchFamily="49" charset="0"/>
              </a:rPr>
              <a:t>точка</a:t>
            </a:r>
            <a:r>
              <a:rPr lang="ru-RU" sz="1500" dirty="0">
                <a:cs typeface="Courier New" pitchFamily="49" charset="0"/>
              </a:rPr>
              <a:t>). </a:t>
            </a:r>
            <a:r>
              <a:rPr lang="ru-RU" sz="1500" dirty="0" smtClean="0">
                <a:cs typeface="Courier New" pitchFamily="49" charset="0"/>
              </a:rPr>
              <a:t>Значение </a:t>
            </a:r>
            <a:r>
              <a:rPr lang="ru-RU" sz="1500" dirty="0">
                <a:cs typeface="Courier New" pitchFamily="49" charset="0"/>
              </a:rPr>
              <a:t>в левой части оператора должно быть ссылкой на объект, к </a:t>
            </a:r>
            <a:r>
              <a:rPr lang="ru-RU" sz="1500" dirty="0" smtClean="0">
                <a:cs typeface="Courier New" pitchFamily="49" charset="0"/>
              </a:rPr>
              <a:t>свойствам </a:t>
            </a:r>
            <a:r>
              <a:rPr lang="ru-RU" sz="1500" dirty="0">
                <a:cs typeface="Courier New" pitchFamily="49" charset="0"/>
              </a:rPr>
              <a:t>которого </a:t>
            </a:r>
            <a:r>
              <a:rPr lang="ru-RU" sz="1500" dirty="0" smtClean="0">
                <a:cs typeface="Courier New" pitchFamily="49" charset="0"/>
              </a:rPr>
              <a:t>требуется </a:t>
            </a:r>
            <a:r>
              <a:rPr lang="ru-RU" sz="1500" dirty="0">
                <a:cs typeface="Courier New" pitchFamily="49" charset="0"/>
              </a:rPr>
              <a:t>получить доступ. Обычно это просто имя переменной, </a:t>
            </a:r>
            <a:r>
              <a:rPr lang="ru-RU" sz="1500" dirty="0" smtClean="0">
                <a:cs typeface="Courier New" pitchFamily="49" charset="0"/>
              </a:rPr>
              <a:t>содержащей </a:t>
            </a:r>
            <a:r>
              <a:rPr lang="ru-RU" sz="1500" dirty="0">
                <a:cs typeface="Courier New" pitchFamily="49" charset="0"/>
              </a:rPr>
              <a:t>ссылку на объект, но это может быть любое допустимое в </a:t>
            </a:r>
            <a:r>
              <a:rPr lang="ru-RU" sz="1500" dirty="0" err="1" smtClean="0">
                <a:cs typeface="Courier New" pitchFamily="49" charset="0"/>
              </a:rPr>
              <a:t>JavaScript</a:t>
            </a:r>
            <a:r>
              <a:rPr lang="ru-RU" sz="1500" dirty="0" smtClean="0">
                <a:cs typeface="Courier New" pitchFamily="49" charset="0"/>
              </a:rPr>
              <a:t> выражение</a:t>
            </a:r>
            <a:r>
              <a:rPr lang="ru-RU" sz="1500" dirty="0">
                <a:cs typeface="Courier New" pitchFamily="49" charset="0"/>
              </a:rPr>
              <a:t>, являющееся </a:t>
            </a:r>
            <a:r>
              <a:rPr lang="ru-RU" sz="1500" dirty="0" smtClean="0">
                <a:cs typeface="Courier New" pitchFamily="49" charset="0"/>
              </a:rPr>
              <a:t>объектом</a:t>
            </a:r>
            <a:r>
              <a:rPr lang="ru-RU" sz="1500" dirty="0">
                <a:cs typeface="Courier New" pitchFamily="49" charset="0"/>
              </a:rPr>
              <a:t>. Значение в правой части оператора </a:t>
            </a:r>
            <a:r>
              <a:rPr lang="ru-RU" sz="1500" dirty="0" smtClean="0">
                <a:cs typeface="Courier New" pitchFamily="49" charset="0"/>
              </a:rPr>
              <a:t>должно быть </a:t>
            </a:r>
            <a:r>
              <a:rPr lang="ru-RU" sz="1500" dirty="0">
                <a:cs typeface="Courier New" pitchFamily="49" charset="0"/>
              </a:rPr>
              <a:t>именем свойства. Это должен быть идентификатор, а не строка или </a:t>
            </a:r>
            <a:r>
              <a:rPr lang="ru-RU" sz="1500" dirty="0" smtClean="0">
                <a:cs typeface="Courier New" pitchFamily="49" charset="0"/>
              </a:rPr>
              <a:t>выражение</a:t>
            </a:r>
            <a:r>
              <a:rPr lang="ru-RU" sz="1500" dirty="0">
                <a:cs typeface="Courier New" pitchFamily="49" charset="0"/>
              </a:rPr>
              <a:t>. Так, обратиться к свойству p объекта o можно посредством </a:t>
            </a:r>
            <a:r>
              <a:rPr lang="ru-RU" sz="1500" dirty="0" smtClean="0">
                <a:cs typeface="Courier New" pitchFamily="49" charset="0"/>
              </a:rPr>
              <a:t>выражения </a:t>
            </a:r>
            <a:r>
              <a:rPr lang="ru-RU" sz="1500" dirty="0" err="1" smtClean="0">
                <a:cs typeface="Courier New" pitchFamily="49" charset="0"/>
              </a:rPr>
              <a:t>o.p</a:t>
            </a:r>
            <a:r>
              <a:rPr lang="ru-RU" sz="1500" dirty="0">
                <a:cs typeface="Courier New" pitchFamily="49" charset="0"/>
              </a:rPr>
              <a:t>, а к свойству </a:t>
            </a:r>
            <a:r>
              <a:rPr lang="ru-RU" sz="1500" dirty="0" err="1">
                <a:cs typeface="Courier New" pitchFamily="49" charset="0"/>
              </a:rPr>
              <a:t>radius</a:t>
            </a:r>
            <a:r>
              <a:rPr lang="ru-RU" sz="1500" dirty="0">
                <a:cs typeface="Courier New" pitchFamily="49" charset="0"/>
              </a:rPr>
              <a:t> объекта </a:t>
            </a:r>
            <a:r>
              <a:rPr lang="ru-RU" sz="1500" dirty="0" err="1">
                <a:cs typeface="Courier New" pitchFamily="49" charset="0"/>
              </a:rPr>
              <a:t>circle</a:t>
            </a:r>
            <a:r>
              <a:rPr lang="ru-RU" sz="1500" dirty="0">
                <a:cs typeface="Courier New" pitchFamily="49" charset="0"/>
              </a:rPr>
              <a:t> – посредством выражения </a:t>
            </a:r>
            <a:r>
              <a:rPr lang="ru-RU" sz="1500" dirty="0" err="1">
                <a:cs typeface="Courier New" pitchFamily="49" charset="0"/>
              </a:rPr>
              <a:t>circle.radius</a:t>
            </a:r>
            <a:r>
              <a:rPr lang="ru-RU" sz="1500" dirty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500" dirty="0">
                <a:cs typeface="Courier New" pitchFamily="49" charset="0"/>
              </a:rPr>
              <a:t>Свойства объекта работают как переменные: в них можно сохранять </a:t>
            </a:r>
            <a:r>
              <a:rPr lang="ru-RU" sz="1500" dirty="0" smtClean="0">
                <a:cs typeface="Courier New" pitchFamily="49" charset="0"/>
              </a:rPr>
              <a:t>значения и </a:t>
            </a:r>
            <a:r>
              <a:rPr lang="ru-RU" sz="1500" dirty="0">
                <a:cs typeface="Courier New" pitchFamily="49" charset="0"/>
              </a:rPr>
              <a:t>считывать их. Например:</a:t>
            </a:r>
          </a:p>
          <a:p>
            <a:pPr marL="0" indent="0">
              <a:buNone/>
            </a:pPr>
            <a:r>
              <a:rPr lang="ru-RU" sz="15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book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(); //Создаем </a:t>
            </a:r>
            <a:r>
              <a:rPr lang="ru-RU" sz="1500" dirty="0" err="1" smtClean="0">
                <a:latin typeface="Courier New" pitchFamily="49" charset="0"/>
                <a:cs typeface="Courier New" pitchFamily="49" charset="0"/>
              </a:rPr>
              <a:t>объект.Сохр.ссылку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на него 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в </a:t>
            </a:r>
            <a:r>
              <a:rPr lang="ru-RU" sz="1500" dirty="0" err="1" smtClean="0">
                <a:latin typeface="Courier New" pitchFamily="49" charset="0"/>
                <a:cs typeface="Courier New" pitchFamily="49" charset="0"/>
              </a:rPr>
              <a:t>перем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ru-RU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500" dirty="0" err="1" smtClean="0">
                <a:latin typeface="Courier New" pitchFamily="49" charset="0"/>
                <a:cs typeface="Courier New" pitchFamily="49" charset="0"/>
              </a:rPr>
              <a:t>book.title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= "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: полное 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руководство"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500" dirty="0" err="1" smtClean="0">
                <a:latin typeface="Courier New" pitchFamily="49" charset="0"/>
                <a:cs typeface="Courier New" pitchFamily="49" charset="0"/>
              </a:rPr>
              <a:t>Устан.св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-во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в 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объекте</a:t>
            </a:r>
            <a:endParaRPr lang="ru-RU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Устанавливаем другие свойства. Обратите внимание на </a:t>
            </a:r>
            <a:r>
              <a:rPr lang="ru-RU" sz="1500" dirty="0" err="1" smtClean="0">
                <a:latin typeface="Courier New" pitchFamily="49" charset="0"/>
                <a:cs typeface="Courier New" pitchFamily="49" charset="0"/>
              </a:rPr>
              <a:t>вложен.объекты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book.chapter1 =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book.chapter1.title = "Введение в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book.chapter1.pages = 11;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book.chapter2 = {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title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: "Лексическая структура",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pages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: 6 };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// Читаем значения некоторых свойств из объекта.</a:t>
            </a:r>
          </a:p>
          <a:p>
            <a:pPr marL="0" indent="0">
              <a:buNone/>
            </a:pP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("Заголовок: " +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book.title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+ "\n\t" 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+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    "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Глава 1 " +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book.chapter1.title + "\n\t" +</a:t>
            </a:r>
          </a:p>
          <a:p>
            <a:pPr marL="0" indent="0">
              <a:buNone/>
            </a:pP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Глава 2 " +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book.chapter2.title);</a:t>
            </a:r>
            <a:endParaRPr lang="ru-RU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13963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Важно обратить внимание на один момент в этом примере – новое свойство </a:t>
            </a:r>
            <a:r>
              <a:rPr lang="ru-RU" sz="1600" dirty="0" smtClean="0">
                <a:cs typeface="Courier New" pitchFamily="49" charset="0"/>
              </a:rPr>
              <a:t>объекта </a:t>
            </a:r>
            <a:r>
              <a:rPr lang="ru-RU" sz="1600" dirty="0">
                <a:cs typeface="Courier New" pitchFamily="49" charset="0"/>
              </a:rPr>
              <a:t>можно добавить, просто присвоив этому свойству значение. Если </a:t>
            </a:r>
            <a:r>
              <a:rPr lang="ru-RU" sz="1600" dirty="0" smtClean="0">
                <a:cs typeface="Courier New" pitchFamily="49" charset="0"/>
              </a:rPr>
              <a:t>переменные </a:t>
            </a:r>
            <a:r>
              <a:rPr lang="ru-RU" sz="1600" dirty="0">
                <a:cs typeface="Courier New" pitchFamily="49" charset="0"/>
              </a:rPr>
              <a:t>должны объявляться с помощью ключевого слова </a:t>
            </a:r>
            <a:r>
              <a:rPr lang="ru-RU" sz="1600" dirty="0" err="1">
                <a:cs typeface="Courier New" pitchFamily="49" charset="0"/>
              </a:rPr>
              <a:t>var</a:t>
            </a:r>
            <a:r>
              <a:rPr lang="ru-RU" sz="1600" dirty="0">
                <a:cs typeface="Courier New" pitchFamily="49" charset="0"/>
              </a:rPr>
              <a:t>, то для свойств </a:t>
            </a:r>
            <a:r>
              <a:rPr lang="ru-RU" sz="1600" dirty="0" smtClean="0">
                <a:cs typeface="Courier New" pitchFamily="49" charset="0"/>
              </a:rPr>
              <a:t>объекта </a:t>
            </a:r>
            <a:r>
              <a:rPr lang="ru-RU" sz="1600" dirty="0">
                <a:cs typeface="Courier New" pitchFamily="49" charset="0"/>
              </a:rPr>
              <a:t>такой необходимости (и возможности) нет. К тому же после создания </a:t>
            </a:r>
            <a:r>
              <a:rPr lang="ru-RU" sz="1600" dirty="0" smtClean="0">
                <a:cs typeface="Courier New" pitchFamily="49" charset="0"/>
              </a:rPr>
              <a:t>свойства объекта </a:t>
            </a:r>
            <a:r>
              <a:rPr lang="ru-RU" sz="1600" dirty="0">
                <a:cs typeface="Courier New" pitchFamily="49" charset="0"/>
              </a:rPr>
              <a:t>(в результате присваивания) значение свойства можно будет </a:t>
            </a:r>
            <a:r>
              <a:rPr lang="ru-RU" sz="1600" dirty="0" smtClean="0">
                <a:cs typeface="Courier New" pitchFamily="49" charset="0"/>
              </a:rPr>
              <a:t>изменить в </a:t>
            </a:r>
            <a:r>
              <a:rPr lang="ru-RU" sz="1600" dirty="0">
                <a:cs typeface="Courier New" pitchFamily="49" charset="0"/>
              </a:rPr>
              <a:t>любой момент простым присваиванием ему нового значения: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book.title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Книга с носорогом"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15164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Инструкция </a:t>
            </a:r>
            <a:r>
              <a:rPr lang="ru-RU" sz="1600" b="1" dirty="0" err="1">
                <a:cs typeface="Courier New" pitchFamily="49" charset="0"/>
              </a:rPr>
              <a:t>throw</a:t>
            </a:r>
            <a:endParaRPr lang="ru-RU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Исключение – это сигнал, указывающий на возникновение </a:t>
            </a:r>
            <a:r>
              <a:rPr lang="ru-RU" sz="1600" dirty="0" smtClean="0">
                <a:cs typeface="Courier New" pitchFamily="49" charset="0"/>
              </a:rPr>
              <a:t>какой-либо </a:t>
            </a:r>
            <a:r>
              <a:rPr lang="ru-RU" sz="1600" dirty="0" err="1" smtClean="0">
                <a:cs typeface="Courier New" pitchFamily="49" charset="0"/>
              </a:rPr>
              <a:t>исключитель</a:t>
            </a:r>
            <a:r>
              <a:rPr lang="ru-RU" sz="1600" dirty="0" smtClean="0">
                <a:cs typeface="Courier New" pitchFamily="49" charset="0"/>
              </a:rPr>
              <a:t>-ной </a:t>
            </a:r>
            <a:r>
              <a:rPr lang="ru-RU" sz="1600" dirty="0">
                <a:cs typeface="Courier New" pitchFamily="49" charset="0"/>
              </a:rPr>
              <a:t>ситуации или ошибки. Генерация исключения (</a:t>
            </a:r>
            <a:r>
              <a:rPr lang="ru-RU" sz="1600" dirty="0" err="1">
                <a:cs typeface="Courier New" pitchFamily="49" charset="0"/>
              </a:rPr>
              <a:t>throw</a:t>
            </a:r>
            <a:r>
              <a:rPr lang="ru-RU" sz="1600" dirty="0">
                <a:cs typeface="Courier New" pitchFamily="49" charset="0"/>
              </a:rPr>
              <a:t>) – это </a:t>
            </a:r>
            <a:r>
              <a:rPr lang="ru-RU" sz="1600" dirty="0" smtClean="0">
                <a:cs typeface="Courier New" pitchFamily="49" charset="0"/>
              </a:rPr>
              <a:t>способ </a:t>
            </a:r>
            <a:r>
              <a:rPr lang="ru-RU" sz="1600" dirty="0" err="1" smtClean="0">
                <a:cs typeface="Courier New" pitchFamily="49" charset="0"/>
              </a:rPr>
              <a:t>просигнали-зировать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о такой ошибке или исключительной ситуации. </a:t>
            </a:r>
            <a:r>
              <a:rPr lang="ru-RU" sz="1600" dirty="0" smtClean="0">
                <a:cs typeface="Courier New" pitchFamily="49" charset="0"/>
              </a:rPr>
              <a:t>Перехватить </a:t>
            </a:r>
            <a:r>
              <a:rPr lang="ru-RU" sz="1600" dirty="0">
                <a:cs typeface="Courier New" pitchFamily="49" charset="0"/>
              </a:rPr>
              <a:t>исключение (</a:t>
            </a:r>
            <a:r>
              <a:rPr lang="ru-RU" sz="1600" dirty="0" err="1">
                <a:cs typeface="Courier New" pitchFamily="49" charset="0"/>
              </a:rPr>
              <a:t>catch</a:t>
            </a:r>
            <a:r>
              <a:rPr lang="ru-RU" sz="1600" dirty="0">
                <a:cs typeface="Courier New" pitchFamily="49" charset="0"/>
              </a:rPr>
              <a:t>), значит, обработать его, т. е. предпринять </a:t>
            </a:r>
            <a:r>
              <a:rPr lang="ru-RU" sz="1600" dirty="0" smtClean="0">
                <a:cs typeface="Courier New" pitchFamily="49" charset="0"/>
              </a:rPr>
              <a:t>действия, необходимые или подходящие </a:t>
            </a:r>
            <a:r>
              <a:rPr lang="ru-RU" sz="1600" dirty="0">
                <a:cs typeface="Courier New" pitchFamily="49" charset="0"/>
              </a:rPr>
              <a:t>для восстановления после исключения. В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 исключения генерируются </a:t>
            </a:r>
            <a:r>
              <a:rPr lang="ru-RU" sz="1600" dirty="0">
                <a:cs typeface="Courier New" pitchFamily="49" charset="0"/>
              </a:rPr>
              <a:t>в тех случаях, когда возникает ошибка </a:t>
            </a:r>
            <a:r>
              <a:rPr lang="ru-RU" sz="1600" dirty="0" smtClean="0">
                <a:cs typeface="Courier New" pitchFamily="49" charset="0"/>
              </a:rPr>
              <a:t>времени </a:t>
            </a:r>
            <a:r>
              <a:rPr lang="ru-RU" sz="1600" dirty="0">
                <a:cs typeface="Courier New" pitchFamily="49" charset="0"/>
              </a:rPr>
              <a:t>выполнения, тогда программа явно генерирует его с помощью </a:t>
            </a:r>
            <a:r>
              <a:rPr lang="ru-RU" sz="1600" dirty="0" smtClean="0">
                <a:cs typeface="Courier New" pitchFamily="49" charset="0"/>
              </a:rPr>
              <a:t>инструкции </a:t>
            </a:r>
            <a:r>
              <a:rPr lang="ru-RU" sz="1600" dirty="0" err="1" smtClean="0">
                <a:cs typeface="Courier New" pitchFamily="49" charset="0"/>
              </a:rPr>
              <a:t>throw</a:t>
            </a:r>
            <a:r>
              <a:rPr lang="ru-RU" sz="1600" dirty="0">
                <a:cs typeface="Courier New" pitchFamily="49" charset="0"/>
              </a:rPr>
              <a:t>. </a:t>
            </a:r>
            <a:r>
              <a:rPr lang="ru-RU" sz="1600" dirty="0" smtClean="0">
                <a:cs typeface="Courier New" pitchFamily="49" charset="0"/>
              </a:rPr>
              <a:t>Исключения перехватываются </a:t>
            </a:r>
            <a:r>
              <a:rPr lang="ru-RU" sz="1600" dirty="0">
                <a:cs typeface="Courier New" pitchFamily="49" charset="0"/>
              </a:rPr>
              <a:t>с помощью инструкции </a:t>
            </a:r>
            <a:r>
              <a:rPr lang="ru-RU" sz="1600" dirty="0" err="1" smtClean="0">
                <a:cs typeface="Courier New" pitchFamily="49" charset="0"/>
              </a:rPr>
              <a:t>try</a:t>
            </a:r>
            <a:r>
              <a:rPr lang="ru-RU" sz="1600" dirty="0" smtClean="0">
                <a:cs typeface="Courier New" pitchFamily="49" charset="0"/>
              </a:rPr>
              <a:t>/</a:t>
            </a:r>
            <a:r>
              <a:rPr lang="ru-RU" sz="1600" dirty="0" err="1" smtClean="0">
                <a:cs typeface="Courier New" pitchFamily="49" charset="0"/>
              </a:rPr>
              <a:t>catch</a:t>
            </a:r>
            <a:r>
              <a:rPr lang="ru-RU" sz="1600" dirty="0" smtClean="0">
                <a:cs typeface="Courier New" pitchFamily="49" charset="0"/>
              </a:rPr>
              <a:t>/</a:t>
            </a:r>
            <a:r>
              <a:rPr lang="ru-RU" sz="1600" dirty="0" err="1" smtClean="0">
                <a:cs typeface="Courier New" pitchFamily="49" charset="0"/>
              </a:rPr>
              <a:t>finally</a:t>
            </a:r>
            <a:r>
              <a:rPr lang="ru-RU" sz="1600" dirty="0" smtClean="0">
                <a:cs typeface="Courier New" pitchFamily="49" charset="0"/>
              </a:rPr>
              <a:t>, которая </a:t>
            </a:r>
            <a:r>
              <a:rPr lang="ru-RU" sz="1600" dirty="0">
                <a:cs typeface="Courier New" pitchFamily="49" charset="0"/>
              </a:rPr>
              <a:t>описана в следующем разделе</a:t>
            </a:r>
            <a:r>
              <a:rPr lang="ru-RU" sz="1600" dirty="0" smtClean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endParaRPr lang="ru-RU" sz="16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Инструкция </a:t>
            </a:r>
            <a:r>
              <a:rPr lang="ru-RU" sz="1600" dirty="0" err="1">
                <a:cs typeface="Courier New" pitchFamily="49" charset="0"/>
              </a:rPr>
              <a:t>throw</a:t>
            </a:r>
            <a:r>
              <a:rPr lang="ru-RU" sz="1600" dirty="0">
                <a:cs typeface="Courier New" pitchFamily="49" charset="0"/>
              </a:rPr>
              <a:t> имеет следующий синтаксис: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throw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выражение;</a:t>
            </a:r>
          </a:p>
          <a:p>
            <a:pPr marL="0" indent="0">
              <a:buNone/>
            </a:pPr>
            <a:endParaRPr lang="ru-RU" sz="16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Результатом выражения может быть значение любого типа. Однако обычно это объект </a:t>
            </a:r>
            <a:r>
              <a:rPr lang="ru-RU" sz="1600" dirty="0" err="1" smtClean="0">
                <a:cs typeface="Courier New" pitchFamily="49" charset="0"/>
              </a:rPr>
              <a:t>Error</a:t>
            </a:r>
            <a:r>
              <a:rPr lang="ru-RU" sz="1600" dirty="0" smtClean="0">
                <a:cs typeface="Courier New" pitchFamily="49" charset="0"/>
              </a:rPr>
              <a:t> или экземпляр одного из подклассов </a:t>
            </a:r>
            <a:r>
              <a:rPr lang="ru-RU" sz="1600" dirty="0" err="1" smtClean="0">
                <a:cs typeface="Courier New" pitchFamily="49" charset="0"/>
              </a:rPr>
              <a:t>Error</a:t>
            </a:r>
            <a:r>
              <a:rPr lang="ru-RU" sz="1600" dirty="0" smtClean="0">
                <a:cs typeface="Courier New" pitchFamily="49" charset="0"/>
              </a:rPr>
              <a:t>. Также бывает удобно использовать в качестве выражения строку, содержащую сообщение об ошибке или числовое значение, обозначающее некоторый код ошибки.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98043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Перечисление свойств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Цикл </a:t>
            </a:r>
            <a:r>
              <a:rPr lang="ru-RU" sz="1600" dirty="0" err="1" smtClean="0">
                <a:cs typeface="Courier New" pitchFamily="49" charset="0"/>
              </a:rPr>
              <a:t>for</a:t>
            </a:r>
            <a:r>
              <a:rPr lang="ru-RU" sz="1600" dirty="0" smtClean="0">
                <a:cs typeface="Courier New" pitchFamily="49" charset="0"/>
              </a:rPr>
              <a:t>/</a:t>
            </a:r>
            <a:r>
              <a:rPr lang="ru-RU" sz="1600" dirty="0" err="1" smtClean="0">
                <a:cs typeface="Courier New" pitchFamily="49" charset="0"/>
              </a:rPr>
              <a:t>in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предоставляет средство, </a:t>
            </a:r>
            <a:r>
              <a:rPr lang="ru-RU" sz="1600" dirty="0" smtClean="0">
                <a:cs typeface="Courier New" pitchFamily="49" charset="0"/>
              </a:rPr>
              <a:t>позволяющее перебрать</a:t>
            </a:r>
            <a:r>
              <a:rPr lang="ru-RU" sz="1600" dirty="0">
                <a:cs typeface="Courier New" pitchFamily="49" charset="0"/>
              </a:rPr>
              <a:t>, или </a:t>
            </a:r>
            <a:r>
              <a:rPr lang="ru-RU" sz="1600" dirty="0" smtClean="0">
                <a:cs typeface="Courier New" pitchFamily="49" charset="0"/>
              </a:rPr>
              <a:t>перечислить, свойства </a:t>
            </a:r>
            <a:r>
              <a:rPr lang="ru-RU" sz="1600" dirty="0">
                <a:cs typeface="Courier New" pitchFamily="49" charset="0"/>
              </a:rPr>
              <a:t>объекта. Это обстоятельство можно </a:t>
            </a:r>
            <a:r>
              <a:rPr lang="ru-RU" sz="1600" dirty="0" smtClean="0">
                <a:cs typeface="Courier New" pitchFamily="49" charset="0"/>
              </a:rPr>
              <a:t>использовать </a:t>
            </a:r>
            <a:r>
              <a:rPr lang="ru-RU" sz="1600" dirty="0">
                <a:cs typeface="Courier New" pitchFamily="49" charset="0"/>
              </a:rPr>
              <a:t>при отладке сценариев или при работе с объектами, которые могут </a:t>
            </a:r>
            <a:r>
              <a:rPr lang="ru-RU" sz="1600" dirty="0" smtClean="0">
                <a:cs typeface="Courier New" pitchFamily="49" charset="0"/>
              </a:rPr>
              <a:t>иметь произвольные </a:t>
            </a:r>
            <a:r>
              <a:rPr lang="ru-RU" sz="1600" dirty="0">
                <a:cs typeface="Courier New" pitchFamily="49" charset="0"/>
              </a:rPr>
              <a:t>свойства с заранее неизвестными именами. В следующем </a:t>
            </a:r>
            <a:r>
              <a:rPr lang="ru-RU" sz="1600" dirty="0" smtClean="0">
                <a:cs typeface="Courier New" pitchFamily="49" charset="0"/>
              </a:rPr>
              <a:t>фрагменте </a:t>
            </a:r>
            <a:r>
              <a:rPr lang="ru-RU" sz="1600" dirty="0">
                <a:cs typeface="Courier New" pitchFamily="49" charset="0"/>
              </a:rPr>
              <a:t>демонстрируется функция, которая выводит список имен свойств объекта: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DisplayPropertyNames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names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"";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names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+ "\n";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names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Обратите внимание, что цикл </a:t>
            </a:r>
            <a:r>
              <a:rPr lang="ru-RU" sz="1600" dirty="0" err="1">
                <a:cs typeface="Courier New" pitchFamily="49" charset="0"/>
              </a:rPr>
              <a:t>for</a:t>
            </a:r>
            <a:r>
              <a:rPr lang="ru-RU" sz="1600" dirty="0">
                <a:cs typeface="Courier New" pitchFamily="49" charset="0"/>
              </a:rPr>
              <a:t>/</a:t>
            </a:r>
            <a:r>
              <a:rPr lang="ru-RU" sz="1600" dirty="0" err="1">
                <a:cs typeface="Courier New" pitchFamily="49" charset="0"/>
              </a:rPr>
              <a:t>in</a:t>
            </a:r>
            <a:r>
              <a:rPr lang="ru-RU" sz="1600" dirty="0">
                <a:cs typeface="Courier New" pitchFamily="49" charset="0"/>
              </a:rPr>
              <a:t> не перечисляет свойства в </a:t>
            </a:r>
            <a:r>
              <a:rPr lang="ru-RU" sz="1600" dirty="0" smtClean="0">
                <a:cs typeface="Courier New" pitchFamily="49" charset="0"/>
              </a:rPr>
              <a:t>каком-либо задан-ном </a:t>
            </a:r>
            <a:r>
              <a:rPr lang="ru-RU" sz="1600" dirty="0">
                <a:cs typeface="Courier New" pitchFamily="49" charset="0"/>
              </a:rPr>
              <a:t>порядке, и хотя он перечисляет все свойства, определенные </a:t>
            </a:r>
            <a:r>
              <a:rPr lang="ru-RU" sz="1600" dirty="0" smtClean="0">
                <a:cs typeface="Courier New" pitchFamily="49" charset="0"/>
              </a:rPr>
              <a:t>пользователем</a:t>
            </a:r>
            <a:r>
              <a:rPr lang="ru-RU" sz="1600" dirty="0">
                <a:cs typeface="Courier New" pitchFamily="49" charset="0"/>
              </a:rPr>
              <a:t>, некоторые предопределенные свойства и методы он не перечисляет.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09721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500" b="1" dirty="0">
                <a:cs typeface="Courier New" pitchFamily="49" charset="0"/>
              </a:rPr>
              <a:t>Проверка существования свойств</a:t>
            </a:r>
          </a:p>
          <a:p>
            <a:pPr marL="0" indent="0">
              <a:buNone/>
            </a:pPr>
            <a:r>
              <a:rPr lang="ru-RU" sz="1500" dirty="0">
                <a:cs typeface="Courier New" pitchFamily="49" charset="0"/>
              </a:rPr>
              <a:t>Для проверки факта наличия того или иного свойства у объекта может </a:t>
            </a:r>
            <a:r>
              <a:rPr lang="ru-RU" sz="1500" dirty="0" smtClean="0">
                <a:cs typeface="Courier New" pitchFamily="49" charset="0"/>
              </a:rPr>
              <a:t>использоваться </a:t>
            </a:r>
            <a:r>
              <a:rPr lang="ru-RU" sz="1500" dirty="0">
                <a:cs typeface="Courier New" pitchFamily="49" charset="0"/>
              </a:rPr>
              <a:t>оператор </a:t>
            </a:r>
            <a:r>
              <a:rPr lang="ru-RU" sz="1500" dirty="0" err="1" smtClean="0">
                <a:cs typeface="Courier New" pitchFamily="49" charset="0"/>
              </a:rPr>
              <a:t>in</a:t>
            </a:r>
            <a:r>
              <a:rPr lang="ru-RU" sz="1500" dirty="0" smtClean="0">
                <a:cs typeface="Courier New" pitchFamily="49" charset="0"/>
              </a:rPr>
              <a:t>. </a:t>
            </a:r>
            <a:r>
              <a:rPr lang="ru-RU" sz="1500" dirty="0">
                <a:cs typeface="Courier New" pitchFamily="49" charset="0"/>
              </a:rPr>
              <a:t>С левой стороны от оператора помещается </a:t>
            </a:r>
            <a:r>
              <a:rPr lang="ru-RU" sz="1500" dirty="0" smtClean="0">
                <a:cs typeface="Courier New" pitchFamily="49" charset="0"/>
              </a:rPr>
              <a:t>имя свойства </a:t>
            </a:r>
            <a:r>
              <a:rPr lang="ru-RU" sz="1500" dirty="0">
                <a:cs typeface="Courier New" pitchFamily="49" charset="0"/>
              </a:rPr>
              <a:t>в виде строки, с правой стороны – проверяемый объект. Например: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// Если объект o имеет свойство с именем "x", установить его</a:t>
            </a:r>
          </a:p>
          <a:p>
            <a:pPr marL="0" indent="0">
              <a:buNone/>
            </a:pP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("x"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in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o)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o.x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 marL="0" indent="0">
              <a:buNone/>
            </a:pPr>
            <a:r>
              <a:rPr lang="ru-RU" sz="1500" dirty="0">
                <a:cs typeface="Courier New" pitchFamily="49" charset="0"/>
              </a:rPr>
              <a:t>Однако потребность в операторе </a:t>
            </a:r>
            <a:r>
              <a:rPr lang="ru-RU" sz="1500" dirty="0" err="1">
                <a:cs typeface="Courier New" pitchFamily="49" charset="0"/>
              </a:rPr>
              <a:t>in</a:t>
            </a:r>
            <a:r>
              <a:rPr lang="ru-RU" sz="1500" dirty="0">
                <a:cs typeface="Courier New" pitchFamily="49" charset="0"/>
              </a:rPr>
              <a:t> возникает не так часто, потому что при </a:t>
            </a:r>
            <a:r>
              <a:rPr lang="ru-RU" sz="1500" dirty="0" smtClean="0">
                <a:cs typeface="Courier New" pitchFamily="49" charset="0"/>
              </a:rPr>
              <a:t>обращении </a:t>
            </a:r>
            <a:r>
              <a:rPr lang="ru-RU" sz="1500" dirty="0">
                <a:cs typeface="Courier New" pitchFamily="49" charset="0"/>
              </a:rPr>
              <a:t>к несуществующему свойству возвращается значение </a:t>
            </a:r>
            <a:r>
              <a:rPr lang="ru-RU" sz="1500" dirty="0" err="1">
                <a:cs typeface="Courier New" pitchFamily="49" charset="0"/>
              </a:rPr>
              <a:t>undefined</a:t>
            </a:r>
            <a:r>
              <a:rPr lang="ru-RU" sz="1500" dirty="0">
                <a:cs typeface="Courier New" pitchFamily="49" charset="0"/>
              </a:rPr>
              <a:t>. </a:t>
            </a:r>
            <a:r>
              <a:rPr lang="ru-RU" sz="1500" dirty="0" smtClean="0">
                <a:cs typeface="Courier New" pitchFamily="49" charset="0"/>
              </a:rPr>
              <a:t>Таким образом</a:t>
            </a:r>
            <a:r>
              <a:rPr lang="ru-RU" sz="1500" dirty="0">
                <a:cs typeface="Courier New" pitchFamily="49" charset="0"/>
              </a:rPr>
              <a:t>, указанный фрагмент обычно записывается следующим образом: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// Если </a:t>
            </a:r>
            <a:r>
              <a:rPr lang="ru-RU" sz="1500" dirty="0" err="1" smtClean="0">
                <a:latin typeface="Courier New" pitchFamily="49" charset="0"/>
                <a:cs typeface="Courier New" pitchFamily="49" charset="0"/>
              </a:rPr>
              <a:t>св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-во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ru-RU" sz="1500" dirty="0" err="1" smtClean="0">
                <a:latin typeface="Courier New" pitchFamily="49" charset="0"/>
                <a:cs typeface="Courier New" pitchFamily="49" charset="0"/>
              </a:rPr>
              <a:t>существ.и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его значение не равно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undefined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500" dirty="0" err="1" smtClean="0">
                <a:latin typeface="Courier New" pitchFamily="49" charset="0"/>
                <a:cs typeface="Courier New" pitchFamily="49" charset="0"/>
              </a:rPr>
              <a:t>установ.его</a:t>
            </a:r>
            <a:endParaRPr lang="ru-RU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5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o.x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!==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undefined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o.x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 marL="0" indent="0">
              <a:buNone/>
            </a:pPr>
            <a:r>
              <a:rPr lang="ru-RU" sz="1500" dirty="0">
                <a:cs typeface="Courier New" pitchFamily="49" charset="0"/>
              </a:rPr>
              <a:t>Обратите внимание: есть вероятность, что свойство фактически существует, </a:t>
            </a:r>
            <a:r>
              <a:rPr lang="ru-RU" sz="1500" dirty="0" smtClean="0">
                <a:cs typeface="Courier New" pitchFamily="49" charset="0"/>
              </a:rPr>
              <a:t>но еще </a:t>
            </a:r>
            <a:r>
              <a:rPr lang="ru-RU" sz="1500" dirty="0">
                <a:cs typeface="Courier New" pitchFamily="49" charset="0"/>
              </a:rPr>
              <a:t>не определено. Например, если записать такую строку:</a:t>
            </a:r>
          </a:p>
          <a:p>
            <a:pPr marL="0" indent="0">
              <a:buNone/>
            </a:pP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o.x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undefined</a:t>
            </a:r>
            <a:endParaRPr lang="ru-RU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500" dirty="0">
                <a:cs typeface="Courier New" pitchFamily="49" charset="0"/>
              </a:rPr>
              <a:t>то свойство x будет существовать, но не будет иметь значения. В этом </a:t>
            </a:r>
            <a:r>
              <a:rPr lang="ru-RU" sz="1500" dirty="0" smtClean="0">
                <a:cs typeface="Courier New" pitchFamily="49" charset="0"/>
              </a:rPr>
              <a:t>случае в </a:t>
            </a:r>
            <a:r>
              <a:rPr lang="ru-RU" sz="1500" dirty="0">
                <a:cs typeface="Courier New" pitchFamily="49" charset="0"/>
              </a:rPr>
              <a:t>первом из показанных фрагментов в свойство x будет записано значение </a:t>
            </a:r>
            <a:r>
              <a:rPr lang="ru-RU" sz="1500" dirty="0" smtClean="0">
                <a:cs typeface="Courier New" pitchFamily="49" charset="0"/>
              </a:rPr>
              <a:t>1, во </a:t>
            </a:r>
            <a:r>
              <a:rPr lang="ru-RU" sz="1500" dirty="0">
                <a:cs typeface="Courier New" pitchFamily="49" charset="0"/>
              </a:rPr>
              <a:t>втором – нет</a:t>
            </a:r>
            <a:r>
              <a:rPr lang="ru-RU" sz="1500" dirty="0" smtClean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500" dirty="0">
                <a:cs typeface="Courier New" pitchFamily="49" charset="0"/>
              </a:rPr>
              <a:t>Кроме того, обратите внимание, что вместо обычного оператора != был </a:t>
            </a:r>
            <a:r>
              <a:rPr lang="ru-RU" sz="1500" dirty="0" smtClean="0">
                <a:cs typeface="Courier New" pitchFamily="49" charset="0"/>
              </a:rPr>
              <a:t>использован </a:t>
            </a:r>
            <a:r>
              <a:rPr lang="ru-RU" sz="1500" dirty="0">
                <a:cs typeface="Courier New" pitchFamily="49" charset="0"/>
              </a:rPr>
              <a:t>оператор !==. Операторы !== и === различают значения </a:t>
            </a:r>
            <a:r>
              <a:rPr lang="ru-RU" sz="1500" dirty="0" err="1">
                <a:cs typeface="Courier New" pitchFamily="49" charset="0"/>
              </a:rPr>
              <a:t>undefined</a:t>
            </a:r>
            <a:r>
              <a:rPr lang="ru-RU" sz="1500" dirty="0">
                <a:cs typeface="Courier New" pitchFamily="49" charset="0"/>
              </a:rPr>
              <a:t> </a:t>
            </a:r>
            <a:r>
              <a:rPr lang="ru-RU" sz="1500" dirty="0" smtClean="0">
                <a:cs typeface="Courier New" pitchFamily="49" charset="0"/>
              </a:rPr>
              <a:t>и </a:t>
            </a:r>
            <a:r>
              <a:rPr lang="ru-RU" sz="1500" dirty="0" err="1" smtClean="0">
                <a:cs typeface="Courier New" pitchFamily="49" charset="0"/>
              </a:rPr>
              <a:t>null</a:t>
            </a:r>
            <a:r>
              <a:rPr lang="ru-RU" sz="1500" dirty="0">
                <a:cs typeface="Courier New" pitchFamily="49" charset="0"/>
              </a:rPr>
              <a:t>, </a:t>
            </a:r>
            <a:r>
              <a:rPr lang="ru-RU" sz="1500" dirty="0" smtClean="0">
                <a:cs typeface="Courier New" pitchFamily="49" charset="0"/>
              </a:rPr>
              <a:t>хотя иногда </a:t>
            </a:r>
            <a:r>
              <a:rPr lang="ru-RU" sz="1500" dirty="0">
                <a:cs typeface="Courier New" pitchFamily="49" charset="0"/>
              </a:rPr>
              <a:t>в этом нет необходимости:</a:t>
            </a:r>
          </a:p>
          <a:p>
            <a:pPr marL="0" indent="0">
              <a:buNone/>
            </a:pPr>
            <a:r>
              <a:rPr lang="ru-RU" sz="1500" dirty="0">
                <a:cs typeface="Courier New" pitchFamily="49" charset="0"/>
              </a:rPr>
              <a:t>// Если свойство </a:t>
            </a:r>
            <a:r>
              <a:rPr lang="ru-RU" sz="1500" dirty="0" err="1">
                <a:cs typeface="Courier New" pitchFamily="49" charset="0"/>
              </a:rPr>
              <a:t>doSomething</a:t>
            </a:r>
            <a:r>
              <a:rPr lang="ru-RU" sz="1500" dirty="0">
                <a:cs typeface="Courier New" pitchFamily="49" charset="0"/>
              </a:rPr>
              <a:t> существует и не содержит значение </a:t>
            </a:r>
            <a:r>
              <a:rPr lang="ru-RU" sz="1500" dirty="0" err="1">
                <a:cs typeface="Courier New" pitchFamily="49" charset="0"/>
              </a:rPr>
              <a:t>null</a:t>
            </a:r>
            <a:r>
              <a:rPr lang="ru-RU" sz="1500" dirty="0"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ru-RU" sz="1500" dirty="0">
                <a:cs typeface="Courier New" pitchFamily="49" charset="0"/>
              </a:rPr>
              <a:t>// или </a:t>
            </a:r>
            <a:r>
              <a:rPr lang="ru-RU" sz="1500" dirty="0" err="1">
                <a:cs typeface="Courier New" pitchFamily="49" charset="0"/>
              </a:rPr>
              <a:t>undefined</a:t>
            </a:r>
            <a:r>
              <a:rPr lang="ru-RU" sz="1500" dirty="0">
                <a:cs typeface="Courier New" pitchFamily="49" charset="0"/>
              </a:rPr>
              <a:t>, тогда предположить, что это функция и ее следует вызвать!</a:t>
            </a:r>
          </a:p>
          <a:p>
            <a:pPr marL="0" indent="0">
              <a:buNone/>
            </a:pPr>
            <a:r>
              <a:rPr lang="ru-RU" sz="1500" dirty="0" err="1">
                <a:cs typeface="Courier New" pitchFamily="49" charset="0"/>
              </a:rPr>
              <a:t>if</a:t>
            </a:r>
            <a:r>
              <a:rPr lang="ru-RU" sz="1500" dirty="0">
                <a:cs typeface="Courier New" pitchFamily="49" charset="0"/>
              </a:rPr>
              <a:t> (</a:t>
            </a:r>
            <a:r>
              <a:rPr lang="ru-RU" sz="1500" dirty="0" err="1">
                <a:cs typeface="Courier New" pitchFamily="49" charset="0"/>
              </a:rPr>
              <a:t>o.doSomething</a:t>
            </a:r>
            <a:r>
              <a:rPr lang="ru-RU" sz="1500" dirty="0">
                <a:cs typeface="Courier New" pitchFamily="49" charset="0"/>
              </a:rPr>
              <a:t>) </a:t>
            </a:r>
            <a:r>
              <a:rPr lang="ru-RU" sz="1500" dirty="0" err="1">
                <a:cs typeface="Courier New" pitchFamily="49" charset="0"/>
              </a:rPr>
              <a:t>o.doSomething</a:t>
            </a:r>
            <a:r>
              <a:rPr lang="ru-RU" sz="1500" dirty="0">
                <a:cs typeface="Courier New" pitchFamily="49" charset="0"/>
              </a:rPr>
              <a:t>();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76714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Удаление свойств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Для удаления свойства объекта предназначен оператор </a:t>
            </a:r>
            <a:r>
              <a:rPr lang="ru-RU" sz="1600" dirty="0" err="1">
                <a:cs typeface="Courier New" pitchFamily="49" charset="0"/>
              </a:rPr>
              <a:t>delete</a:t>
            </a:r>
            <a:r>
              <a:rPr lang="ru-RU" sz="1600" dirty="0"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delete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book.chapter2;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Обратите внимание, что при удалении свойства его значение не просто </a:t>
            </a:r>
            <a:r>
              <a:rPr lang="ru-RU" sz="1600" dirty="0" err="1" smtClean="0">
                <a:cs typeface="Courier New" pitchFamily="49" charset="0"/>
              </a:rPr>
              <a:t>устанав-ливается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в значение </a:t>
            </a:r>
            <a:r>
              <a:rPr lang="ru-RU" sz="1600" dirty="0" err="1">
                <a:cs typeface="Courier New" pitchFamily="49" charset="0"/>
              </a:rPr>
              <a:t>undefined</a:t>
            </a:r>
            <a:r>
              <a:rPr lang="ru-RU" sz="1600" dirty="0">
                <a:cs typeface="Courier New" pitchFamily="49" charset="0"/>
              </a:rPr>
              <a:t>; оператор </a:t>
            </a:r>
            <a:r>
              <a:rPr lang="ru-RU" sz="1600" dirty="0" err="1">
                <a:cs typeface="Courier New" pitchFamily="49" charset="0"/>
              </a:rPr>
              <a:t>delete</a:t>
            </a:r>
            <a:r>
              <a:rPr lang="ru-RU" sz="1600" dirty="0">
                <a:cs typeface="Courier New" pitchFamily="49" charset="0"/>
              </a:rPr>
              <a:t> действительно удаляет свойство </a:t>
            </a:r>
            <a:r>
              <a:rPr lang="ru-RU" sz="1600" dirty="0" smtClean="0">
                <a:cs typeface="Courier New" pitchFamily="49" charset="0"/>
              </a:rPr>
              <a:t>из объекта</a:t>
            </a:r>
            <a:r>
              <a:rPr lang="ru-RU" sz="1600" dirty="0">
                <a:cs typeface="Courier New" pitchFamily="49" charset="0"/>
              </a:rPr>
              <a:t>. Цикл </a:t>
            </a:r>
            <a:r>
              <a:rPr lang="ru-RU" sz="1600" dirty="0" err="1">
                <a:cs typeface="Courier New" pitchFamily="49" charset="0"/>
              </a:rPr>
              <a:t>for</a:t>
            </a:r>
            <a:r>
              <a:rPr lang="ru-RU" sz="1600" dirty="0">
                <a:cs typeface="Courier New" pitchFamily="49" charset="0"/>
              </a:rPr>
              <a:t>/</a:t>
            </a:r>
            <a:r>
              <a:rPr lang="ru-RU" sz="1600" dirty="0" err="1">
                <a:cs typeface="Courier New" pitchFamily="49" charset="0"/>
              </a:rPr>
              <a:t>in</a:t>
            </a:r>
            <a:r>
              <a:rPr lang="ru-RU" sz="1600" dirty="0">
                <a:cs typeface="Courier New" pitchFamily="49" charset="0"/>
              </a:rPr>
              <a:t> демонстрирует это отличие: он перечисляет свойства, </a:t>
            </a:r>
            <a:r>
              <a:rPr lang="ru-RU" sz="1600" dirty="0" smtClean="0">
                <a:cs typeface="Courier New" pitchFamily="49" charset="0"/>
              </a:rPr>
              <a:t>которым </a:t>
            </a:r>
            <a:r>
              <a:rPr lang="ru-RU" sz="1600" dirty="0">
                <a:cs typeface="Courier New" pitchFamily="49" charset="0"/>
              </a:rPr>
              <a:t>было присвоено значение </a:t>
            </a:r>
            <a:r>
              <a:rPr lang="ru-RU" sz="1600" dirty="0" err="1">
                <a:cs typeface="Courier New" pitchFamily="49" charset="0"/>
              </a:rPr>
              <a:t>undefined</a:t>
            </a:r>
            <a:r>
              <a:rPr lang="ru-RU" sz="1600" dirty="0">
                <a:cs typeface="Courier New" pitchFamily="49" charset="0"/>
              </a:rPr>
              <a:t>, но не перечисляет удаленные свойства.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11337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Объекты как ассоциативные массивы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Как мы знаем, доступ к свойствам объекта осуществляется посредством </a:t>
            </a:r>
            <a:r>
              <a:rPr lang="ru-RU" sz="1600" dirty="0" smtClean="0">
                <a:cs typeface="Courier New" pitchFamily="49" charset="0"/>
              </a:rPr>
              <a:t>оператора </a:t>
            </a:r>
            <a:r>
              <a:rPr lang="ru-RU" sz="1600" dirty="0">
                <a:cs typeface="Courier New" pitchFamily="49" charset="0"/>
              </a:rPr>
              <a:t>«точка». Доступ к свойствам объекта возможен также при помощи </a:t>
            </a:r>
            <a:r>
              <a:rPr lang="ru-RU" sz="1600" dirty="0" smtClean="0">
                <a:cs typeface="Courier New" pitchFamily="49" charset="0"/>
              </a:rPr>
              <a:t>оператора [], </a:t>
            </a:r>
            <a:r>
              <a:rPr lang="ru-RU" sz="1600" dirty="0">
                <a:cs typeface="Courier New" pitchFamily="49" charset="0"/>
              </a:rPr>
              <a:t>который обычно применяется при работе с массивами. Таким образом, </a:t>
            </a:r>
            <a:r>
              <a:rPr lang="ru-RU" sz="1600" dirty="0" smtClean="0">
                <a:cs typeface="Courier New" pitchFamily="49" charset="0"/>
              </a:rPr>
              <a:t>следующие </a:t>
            </a:r>
            <a:r>
              <a:rPr lang="ru-RU" sz="1600" dirty="0">
                <a:cs typeface="Courier New" pitchFamily="49" charset="0"/>
              </a:rPr>
              <a:t>два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-выражения </a:t>
            </a:r>
            <a:r>
              <a:rPr lang="ru-RU" sz="1600" dirty="0">
                <a:cs typeface="Courier New" pitchFamily="49" charset="0"/>
              </a:rPr>
              <a:t>имеют одинаковое значение: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object.property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["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property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"]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Важное различие между этими двумя синтаксисами, на которое следует </a:t>
            </a:r>
            <a:r>
              <a:rPr lang="ru-RU" sz="1600" dirty="0" smtClean="0">
                <a:cs typeface="Courier New" pitchFamily="49" charset="0"/>
              </a:rPr>
              <a:t>обратить внимание</a:t>
            </a:r>
            <a:r>
              <a:rPr lang="ru-RU" sz="1600" dirty="0">
                <a:cs typeface="Courier New" pitchFamily="49" charset="0"/>
              </a:rPr>
              <a:t>, состоит в том, что в первом варианте имя свойства представляет </a:t>
            </a:r>
            <a:r>
              <a:rPr lang="ru-RU" sz="1600" dirty="0" smtClean="0">
                <a:cs typeface="Courier New" pitchFamily="49" charset="0"/>
              </a:rPr>
              <a:t>собой идентификатор</a:t>
            </a:r>
            <a:r>
              <a:rPr lang="ru-RU" sz="1600" dirty="0">
                <a:cs typeface="Courier New" pitchFamily="49" charset="0"/>
              </a:rPr>
              <a:t>, а во втором – строку. Скоро мы узнаем, почему это так важно.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 </a:t>
            </a:r>
            <a:r>
              <a:rPr lang="ru-RU" sz="1600" dirty="0" err="1">
                <a:cs typeface="Courier New" pitchFamily="49" charset="0"/>
              </a:rPr>
              <a:t>Java</a:t>
            </a:r>
            <a:r>
              <a:rPr lang="ru-RU" sz="1600" dirty="0">
                <a:cs typeface="Courier New" pitchFamily="49" charset="0"/>
              </a:rPr>
              <a:t>, C, C++ и подобных языках со строгой типизацией объект может </a:t>
            </a:r>
            <a:r>
              <a:rPr lang="ru-RU" sz="1600" dirty="0" smtClean="0">
                <a:cs typeface="Courier New" pitchFamily="49" charset="0"/>
              </a:rPr>
              <a:t>иметь только </a:t>
            </a:r>
            <a:r>
              <a:rPr lang="ru-RU" sz="1600" dirty="0">
                <a:cs typeface="Courier New" pitchFamily="49" charset="0"/>
              </a:rPr>
              <a:t>фиксированное число свойств, и имена этих свойств должны быть </a:t>
            </a:r>
            <a:r>
              <a:rPr lang="ru-RU" sz="1600" dirty="0" smtClean="0">
                <a:cs typeface="Courier New" pitchFamily="49" charset="0"/>
              </a:rPr>
              <a:t>определены </a:t>
            </a:r>
            <a:r>
              <a:rPr lang="ru-RU" sz="1600" dirty="0">
                <a:cs typeface="Courier New" pitchFamily="49" charset="0"/>
              </a:rPr>
              <a:t>заранее. Поскольку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– слабо типизированный язык, к </a:t>
            </a:r>
            <a:r>
              <a:rPr lang="ru-RU" sz="1600" dirty="0" smtClean="0">
                <a:cs typeface="Courier New" pitchFamily="49" charset="0"/>
              </a:rPr>
              <a:t>нему данное </a:t>
            </a:r>
            <a:r>
              <a:rPr lang="ru-RU" sz="1600" dirty="0">
                <a:cs typeface="Courier New" pitchFamily="49" charset="0"/>
              </a:rPr>
              <a:t>правило неприменимо; программа может создавать любое </a:t>
            </a:r>
            <a:r>
              <a:rPr lang="ru-RU" sz="1600" dirty="0" smtClean="0">
                <a:cs typeface="Courier New" pitchFamily="49" charset="0"/>
              </a:rPr>
              <a:t>количество свойств </a:t>
            </a:r>
            <a:r>
              <a:rPr lang="ru-RU" sz="1600" dirty="0">
                <a:cs typeface="Courier New" pitchFamily="49" charset="0"/>
              </a:rPr>
              <a:t>в любом объекте. Однако в случае использования оператора «точка» </a:t>
            </a:r>
            <a:r>
              <a:rPr lang="ru-RU" sz="1600" dirty="0" smtClean="0">
                <a:cs typeface="Courier New" pitchFamily="49" charset="0"/>
              </a:rPr>
              <a:t>для доступа </a:t>
            </a:r>
            <a:r>
              <a:rPr lang="ru-RU" sz="1600" dirty="0">
                <a:cs typeface="Courier New" pitchFamily="49" charset="0"/>
              </a:rPr>
              <a:t>к свойству объекта имя свойства задается идентификатором. </a:t>
            </a:r>
            <a:r>
              <a:rPr lang="ru-RU" sz="1600" dirty="0" smtClean="0">
                <a:cs typeface="Courier New" pitchFamily="49" charset="0"/>
              </a:rPr>
              <a:t>Идентификаторы </a:t>
            </a:r>
            <a:r>
              <a:rPr lang="ru-RU" sz="1600" dirty="0">
                <a:cs typeface="Courier New" pitchFamily="49" charset="0"/>
              </a:rPr>
              <a:t>должны быть частью текста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-программы </a:t>
            </a:r>
            <a:r>
              <a:rPr lang="ru-RU" sz="1600" dirty="0">
                <a:cs typeface="Courier New" pitchFamily="49" charset="0"/>
              </a:rPr>
              <a:t>– они не </a:t>
            </a:r>
            <a:r>
              <a:rPr lang="ru-RU" sz="1600" dirty="0" smtClean="0">
                <a:cs typeface="Courier New" pitchFamily="49" charset="0"/>
              </a:rPr>
              <a:t>являются типом </a:t>
            </a:r>
            <a:r>
              <a:rPr lang="ru-RU" sz="1600" dirty="0">
                <a:cs typeface="Courier New" pitchFamily="49" charset="0"/>
              </a:rPr>
              <a:t>данных и ими нельзя манипулировать из программы.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 то же время при обращении к свойству объекта с помощью нотации </a:t>
            </a:r>
            <a:r>
              <a:rPr lang="ru-RU" sz="1600" dirty="0" smtClean="0">
                <a:cs typeface="Courier New" pitchFamily="49" charset="0"/>
              </a:rPr>
              <a:t>массивов [] </a:t>
            </a:r>
            <a:r>
              <a:rPr lang="ru-RU" sz="1600" dirty="0">
                <a:cs typeface="Courier New" pitchFamily="49" charset="0"/>
              </a:rPr>
              <a:t>имя свойства задается в виде строки. Строки в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– это тип </a:t>
            </a:r>
            <a:r>
              <a:rPr lang="ru-RU" sz="1600" dirty="0" smtClean="0">
                <a:cs typeface="Courier New" pitchFamily="49" charset="0"/>
              </a:rPr>
              <a:t>данных, поэтому </a:t>
            </a:r>
            <a:r>
              <a:rPr lang="ru-RU" sz="1600" dirty="0">
                <a:cs typeface="Courier New" pitchFamily="49" charset="0"/>
              </a:rPr>
              <a:t>они могут создаваться и изменяться во время работы программы.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68560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И поэтому в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можно, например, написать следующий код: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"";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(i = 0; i &lt; 4; i++)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customer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["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address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 + i] + '\n';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 этом фрагменте читаются и объединяются в одну строку свойства address0, </a:t>
            </a:r>
            <a:r>
              <a:rPr lang="ru-RU" sz="1600" dirty="0" smtClean="0">
                <a:cs typeface="Courier New" pitchFamily="49" charset="0"/>
              </a:rPr>
              <a:t>address1</a:t>
            </a:r>
            <a:r>
              <a:rPr lang="ru-RU" sz="1600" dirty="0">
                <a:cs typeface="Courier New" pitchFamily="49" charset="0"/>
              </a:rPr>
              <a:t>, address2 и address3 объекта </a:t>
            </a:r>
            <a:r>
              <a:rPr lang="ru-RU" sz="1600" dirty="0" err="1">
                <a:cs typeface="Courier New" pitchFamily="49" charset="0"/>
              </a:rPr>
              <a:t>customer</a:t>
            </a:r>
            <a:r>
              <a:rPr lang="ru-RU" sz="1600" dirty="0" smtClean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Этот короткий пример демонстрирует гибкость нотации массивов при </a:t>
            </a:r>
            <a:r>
              <a:rPr lang="ru-RU" sz="1600" dirty="0" smtClean="0">
                <a:cs typeface="Courier New" pitchFamily="49" charset="0"/>
              </a:rPr>
              <a:t>обращении </a:t>
            </a:r>
            <a:r>
              <a:rPr lang="ru-RU" sz="1600" dirty="0">
                <a:cs typeface="Courier New" pitchFamily="49" charset="0"/>
              </a:rPr>
              <a:t>к свойствам объекта с помощью строковых выражений. Мы могли бы </a:t>
            </a:r>
            <a:r>
              <a:rPr lang="ru-RU" sz="1600" dirty="0" smtClean="0">
                <a:cs typeface="Courier New" pitchFamily="49" charset="0"/>
              </a:rPr>
              <a:t>написать </a:t>
            </a:r>
            <a:r>
              <a:rPr lang="ru-RU" sz="1600" dirty="0">
                <a:cs typeface="Courier New" pitchFamily="49" charset="0"/>
              </a:rPr>
              <a:t>этот пример и с помощью оператора «точка», но есть ситуации, где </a:t>
            </a:r>
            <a:r>
              <a:rPr lang="ru-RU" sz="1600" dirty="0" smtClean="0">
                <a:cs typeface="Courier New" pitchFamily="49" charset="0"/>
              </a:rPr>
              <a:t>подойдет </a:t>
            </a:r>
            <a:r>
              <a:rPr lang="ru-RU" sz="1600" dirty="0">
                <a:cs typeface="Courier New" pitchFamily="49" charset="0"/>
              </a:rPr>
              <a:t>только нотация массивов. Предположим, что вы пишете программу, </a:t>
            </a:r>
            <a:r>
              <a:rPr lang="ru-RU" sz="1600" dirty="0" smtClean="0">
                <a:cs typeface="Courier New" pitchFamily="49" charset="0"/>
              </a:rPr>
              <a:t>обращающуюся </a:t>
            </a:r>
            <a:r>
              <a:rPr lang="ru-RU" sz="1600" dirty="0">
                <a:cs typeface="Courier New" pitchFamily="49" charset="0"/>
              </a:rPr>
              <a:t>к сетевым ресурсам для вычисления текущей суммы </a:t>
            </a:r>
            <a:r>
              <a:rPr lang="ru-RU" sz="1600" dirty="0" smtClean="0">
                <a:cs typeface="Courier New" pitchFamily="49" charset="0"/>
              </a:rPr>
              <a:t>инвестиций пользователя </a:t>
            </a:r>
            <a:r>
              <a:rPr lang="ru-RU" sz="1600" dirty="0">
                <a:cs typeface="Courier New" pitchFamily="49" charset="0"/>
              </a:rPr>
              <a:t>на фондовом рынке. Программа разрешает пользователю </a:t>
            </a:r>
            <a:r>
              <a:rPr lang="ru-RU" sz="1600" dirty="0" smtClean="0">
                <a:cs typeface="Courier New" pitchFamily="49" charset="0"/>
              </a:rPr>
              <a:t>вводить названия </a:t>
            </a:r>
            <a:r>
              <a:rPr lang="ru-RU" sz="1600" dirty="0">
                <a:cs typeface="Courier New" pitchFamily="49" charset="0"/>
              </a:rPr>
              <a:t>любых имеющихся у него акций, а также количество каждого вида </a:t>
            </a:r>
            <a:r>
              <a:rPr lang="ru-RU" sz="1600" dirty="0" smtClean="0">
                <a:cs typeface="Courier New" pitchFamily="49" charset="0"/>
              </a:rPr>
              <a:t>акций</a:t>
            </a:r>
            <a:r>
              <a:rPr lang="ru-RU" sz="1600" dirty="0">
                <a:cs typeface="Courier New" pitchFamily="49" charset="0"/>
              </a:rPr>
              <a:t>. Можно организовать хранение этой информации при помощи </a:t>
            </a:r>
            <a:r>
              <a:rPr lang="ru-RU" sz="1600" dirty="0" smtClean="0">
                <a:cs typeface="Courier New" pitchFamily="49" charset="0"/>
              </a:rPr>
              <a:t>объекта с </a:t>
            </a:r>
            <a:r>
              <a:rPr lang="ru-RU" sz="1600" dirty="0">
                <a:cs typeface="Courier New" pitchFamily="49" charset="0"/>
              </a:rPr>
              <a:t>именем </a:t>
            </a:r>
            <a:r>
              <a:rPr lang="ru-RU" sz="1600" dirty="0" err="1">
                <a:cs typeface="Courier New" pitchFamily="49" charset="0"/>
              </a:rPr>
              <a:t>portfolio</a:t>
            </a:r>
            <a:r>
              <a:rPr lang="ru-RU" sz="1600" dirty="0">
                <a:cs typeface="Courier New" pitchFamily="49" charset="0"/>
              </a:rPr>
              <a:t>, имеющего по одному свойству для акций каждого вида. </a:t>
            </a:r>
            <a:r>
              <a:rPr lang="ru-RU" sz="1600" dirty="0" smtClean="0">
                <a:cs typeface="Courier New" pitchFamily="49" charset="0"/>
              </a:rPr>
              <a:t>Имя свойства </a:t>
            </a:r>
            <a:r>
              <a:rPr lang="ru-RU" sz="1600" dirty="0">
                <a:cs typeface="Courier New" pitchFamily="49" charset="0"/>
              </a:rPr>
              <a:t>– это название акции, а значение свойства – количество акций </a:t>
            </a:r>
            <a:r>
              <a:rPr lang="ru-RU" sz="1600" dirty="0" smtClean="0">
                <a:cs typeface="Courier New" pitchFamily="49" charset="0"/>
              </a:rPr>
              <a:t>данного вида</a:t>
            </a:r>
            <a:r>
              <a:rPr lang="ru-RU" sz="1600" dirty="0">
                <a:cs typeface="Courier New" pitchFamily="49" charset="0"/>
              </a:rPr>
              <a:t>. Другими словами, если, например, у пользователя имеется 50 акций </a:t>
            </a:r>
            <a:r>
              <a:rPr lang="ru-RU" sz="1600" dirty="0" smtClean="0">
                <a:cs typeface="Courier New" pitchFamily="49" charset="0"/>
              </a:rPr>
              <a:t>IBM, то свойство </a:t>
            </a:r>
            <a:r>
              <a:rPr lang="ru-RU" sz="1600" dirty="0" err="1" smtClean="0">
                <a:cs typeface="Courier New" pitchFamily="49" charset="0"/>
              </a:rPr>
              <a:t>portfolio.ibm</a:t>
            </a:r>
            <a:r>
              <a:rPr lang="ru-RU" sz="1600" dirty="0" smtClean="0">
                <a:cs typeface="Courier New" pitchFamily="49" charset="0"/>
              </a:rPr>
              <a:t> имеет значение 50.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85024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Частью этой программы должен быть цикл, запрашивающий у </a:t>
            </a:r>
            <a:r>
              <a:rPr lang="ru-RU" sz="1600" dirty="0" smtClean="0">
                <a:cs typeface="Courier New" pitchFamily="49" charset="0"/>
              </a:rPr>
              <a:t>пользователя </a:t>
            </a:r>
            <a:r>
              <a:rPr lang="ru-RU" sz="1600" dirty="0" err="1" smtClean="0">
                <a:cs typeface="Courier New" pitchFamily="49" charset="0"/>
              </a:rPr>
              <a:t>назва-ние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имеющихся у него акций, а затем количество акций данного типа. Внутри цикла должен быть код, похожий на следующий: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stock_name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get_stock_name_from_user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shares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get_number_of_shares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portfolio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stock_name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shares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Поскольку пользователь вводит названия акций во время исполнения </a:t>
            </a:r>
            <a:r>
              <a:rPr lang="ru-RU" sz="1600" dirty="0" smtClean="0">
                <a:cs typeface="Courier New" pitchFamily="49" charset="0"/>
              </a:rPr>
              <a:t>программы</a:t>
            </a:r>
            <a:r>
              <a:rPr lang="ru-RU" sz="1600" dirty="0">
                <a:cs typeface="Courier New" pitchFamily="49" charset="0"/>
              </a:rPr>
              <a:t>, нет способа узнать имена свойств заранее. А раз имена свойств при </a:t>
            </a:r>
            <a:r>
              <a:rPr lang="ru-RU" sz="1600" dirty="0" smtClean="0">
                <a:cs typeface="Courier New" pitchFamily="49" charset="0"/>
              </a:rPr>
              <a:t>написании </a:t>
            </a:r>
            <a:r>
              <a:rPr lang="ru-RU" sz="1600" dirty="0">
                <a:cs typeface="Courier New" pitchFamily="49" charset="0"/>
              </a:rPr>
              <a:t>программы неизвестны, то доступ к свойствам объекта </a:t>
            </a:r>
            <a:r>
              <a:rPr lang="ru-RU" sz="1600" dirty="0" err="1">
                <a:cs typeface="Courier New" pitchFamily="49" charset="0"/>
              </a:rPr>
              <a:t>portfolio</a:t>
            </a:r>
            <a:r>
              <a:rPr lang="ru-RU" sz="1600" dirty="0">
                <a:cs typeface="Courier New" pitchFamily="49" charset="0"/>
              </a:rPr>
              <a:t> при </a:t>
            </a:r>
            <a:r>
              <a:rPr lang="ru-RU" sz="1600" dirty="0" smtClean="0">
                <a:cs typeface="Courier New" pitchFamily="49" charset="0"/>
              </a:rPr>
              <a:t>помощи </a:t>
            </a:r>
            <a:r>
              <a:rPr lang="ru-RU" sz="1600" dirty="0">
                <a:cs typeface="Courier New" pitchFamily="49" charset="0"/>
              </a:rPr>
              <a:t>оператора «точка» невозможен. Однако можно обратиться к оператору </a:t>
            </a:r>
            <a:r>
              <a:rPr lang="ru-RU" sz="1600" dirty="0" smtClean="0">
                <a:cs typeface="Courier New" pitchFamily="49" charset="0"/>
              </a:rPr>
              <a:t>[], т</a:t>
            </a:r>
            <a:r>
              <a:rPr lang="ru-RU" sz="1600" dirty="0">
                <a:cs typeface="Courier New" pitchFamily="49" charset="0"/>
              </a:rPr>
              <a:t>. к. в нем для имени свойства используется строковое значение (которое </a:t>
            </a:r>
            <a:r>
              <a:rPr lang="ru-RU" sz="1600" dirty="0" smtClean="0">
                <a:cs typeface="Courier New" pitchFamily="49" charset="0"/>
              </a:rPr>
              <a:t>может изменяться </a:t>
            </a:r>
            <a:r>
              <a:rPr lang="ru-RU" sz="1600" dirty="0">
                <a:cs typeface="Courier New" pitchFamily="49" charset="0"/>
              </a:rPr>
              <a:t>во время выполнения), а не идентификатор (который должен </a:t>
            </a:r>
            <a:r>
              <a:rPr lang="ru-RU" sz="1600" dirty="0" smtClean="0">
                <a:cs typeface="Courier New" pitchFamily="49" charset="0"/>
              </a:rPr>
              <a:t>быть задан </a:t>
            </a:r>
            <a:r>
              <a:rPr lang="ru-RU" sz="1600" dirty="0">
                <a:cs typeface="Courier New" pitchFamily="49" charset="0"/>
              </a:rPr>
              <a:t>непосредственно в тексте программы). 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Когда объект используется в такой форме, его часто называют </a:t>
            </a:r>
            <a:r>
              <a:rPr lang="ru-RU" sz="1600" dirty="0" smtClean="0">
                <a:cs typeface="Courier New" pitchFamily="49" charset="0"/>
              </a:rPr>
              <a:t>ассоциативным массивом </a:t>
            </a:r>
            <a:r>
              <a:rPr lang="ru-RU" sz="1600" dirty="0">
                <a:cs typeface="Courier New" pitchFamily="49" charset="0"/>
              </a:rPr>
              <a:t>– структурой данных, позволяющей связывать произвольные </a:t>
            </a:r>
            <a:r>
              <a:rPr lang="ru-RU" sz="1600" dirty="0" smtClean="0">
                <a:cs typeface="Courier New" pitchFamily="49" charset="0"/>
              </a:rPr>
              <a:t>значения </a:t>
            </a:r>
            <a:r>
              <a:rPr lang="ru-RU" sz="1600" dirty="0">
                <a:cs typeface="Courier New" pitchFamily="49" charset="0"/>
              </a:rPr>
              <a:t>с произвольными строками. Нередко для описания этой ситуации </a:t>
            </a:r>
            <a:r>
              <a:rPr lang="ru-RU" sz="1600" dirty="0" smtClean="0">
                <a:cs typeface="Courier New" pitchFamily="49" charset="0"/>
              </a:rPr>
              <a:t>используется </a:t>
            </a:r>
            <a:r>
              <a:rPr lang="ru-RU" sz="1600" dirty="0">
                <a:cs typeface="Courier New" pitchFamily="49" charset="0"/>
              </a:rPr>
              <a:t>термин отображение (</a:t>
            </a:r>
            <a:r>
              <a:rPr lang="ru-RU" sz="1600" dirty="0" err="1">
                <a:cs typeface="Courier New" pitchFamily="49" charset="0"/>
              </a:rPr>
              <a:t>map</a:t>
            </a:r>
            <a:r>
              <a:rPr lang="ru-RU" sz="1600" dirty="0">
                <a:cs typeface="Courier New" pitchFamily="49" charset="0"/>
              </a:rPr>
              <a:t>):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-объекты </a:t>
            </a:r>
            <a:r>
              <a:rPr lang="ru-RU" sz="1600" dirty="0">
                <a:cs typeface="Courier New" pitchFamily="49" charset="0"/>
              </a:rPr>
              <a:t>отображают строки (</a:t>
            </a:r>
            <a:r>
              <a:rPr lang="ru-RU" sz="1600" dirty="0" smtClean="0">
                <a:cs typeface="Courier New" pitchFamily="49" charset="0"/>
              </a:rPr>
              <a:t>имена свойств</a:t>
            </a:r>
            <a:r>
              <a:rPr lang="ru-RU" sz="1600" dirty="0">
                <a:cs typeface="Courier New" pitchFamily="49" charset="0"/>
              </a:rPr>
              <a:t>) на их значения.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Использование точки (.) для доступа к свойствам делает их похожими на </a:t>
            </a:r>
            <a:r>
              <a:rPr lang="ru-RU" sz="1600" dirty="0" err="1" smtClean="0">
                <a:cs typeface="Courier New" pitchFamily="49" charset="0"/>
              </a:rPr>
              <a:t>статичес</a:t>
            </a:r>
            <a:r>
              <a:rPr lang="ru-RU" sz="1600" dirty="0" smtClean="0">
                <a:cs typeface="Courier New" pitchFamily="49" charset="0"/>
              </a:rPr>
              <a:t>-кие </a:t>
            </a:r>
            <a:r>
              <a:rPr lang="ru-RU" sz="1600" dirty="0">
                <a:cs typeface="Courier New" pitchFamily="49" charset="0"/>
              </a:rPr>
              <a:t>объекты в языках C++ и </a:t>
            </a:r>
            <a:r>
              <a:rPr lang="ru-RU" sz="1600" dirty="0" err="1" smtClean="0">
                <a:cs typeface="Courier New" pitchFamily="49" charset="0"/>
              </a:rPr>
              <a:t>Java</a:t>
            </a:r>
            <a:r>
              <a:rPr lang="ru-RU" sz="1600" dirty="0" smtClean="0">
                <a:cs typeface="Courier New" pitchFamily="49" charset="0"/>
              </a:rPr>
              <a:t>. Но они </a:t>
            </a:r>
            <a:r>
              <a:rPr lang="ru-RU" sz="1600" dirty="0">
                <a:cs typeface="Courier New" pitchFamily="49" charset="0"/>
              </a:rPr>
              <a:t>также предоставляют мощное средство для связи значений с </a:t>
            </a:r>
            <a:r>
              <a:rPr lang="ru-RU" sz="1600" dirty="0" smtClean="0">
                <a:cs typeface="Courier New" pitchFamily="49" charset="0"/>
              </a:rPr>
              <a:t>произвольными </a:t>
            </a:r>
            <a:r>
              <a:rPr lang="ru-RU" sz="1600" dirty="0">
                <a:cs typeface="Courier New" pitchFamily="49" charset="0"/>
              </a:rPr>
              <a:t>строками. В этом отношении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-объекты значит. </a:t>
            </a:r>
            <a:r>
              <a:rPr lang="ru-RU" sz="1600" dirty="0">
                <a:cs typeface="Courier New" pitchFamily="49" charset="0"/>
              </a:rPr>
              <a:t>больше </a:t>
            </a:r>
            <a:r>
              <a:rPr lang="ru-RU" sz="1600" dirty="0" smtClean="0">
                <a:cs typeface="Courier New" pitchFamily="49" charset="0"/>
              </a:rPr>
              <a:t>похожи </a:t>
            </a:r>
            <a:r>
              <a:rPr lang="ru-RU" sz="1600" dirty="0">
                <a:cs typeface="Courier New" pitchFamily="49" charset="0"/>
              </a:rPr>
              <a:t>на массивы в </a:t>
            </a:r>
            <a:r>
              <a:rPr lang="ru-RU" sz="1600" dirty="0" err="1">
                <a:cs typeface="Courier New" pitchFamily="49" charset="0"/>
              </a:rPr>
              <a:t>Perl</a:t>
            </a:r>
            <a:r>
              <a:rPr lang="ru-RU" sz="1600" dirty="0">
                <a:cs typeface="Courier New" pitchFamily="49" charset="0"/>
              </a:rPr>
              <a:t>, чем на объекты в C++ или </a:t>
            </a:r>
            <a:r>
              <a:rPr lang="ru-RU" sz="1600" dirty="0" err="1">
                <a:cs typeface="Courier New" pitchFamily="49" charset="0"/>
              </a:rPr>
              <a:t>Java</a:t>
            </a:r>
            <a:r>
              <a:rPr lang="ru-RU" sz="1600" dirty="0" smtClean="0">
                <a:cs typeface="Courier New" pitchFamily="49" charset="0"/>
              </a:rPr>
              <a:t>.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99216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Ранее мы рассмотрели цикл </a:t>
            </a:r>
            <a:r>
              <a:rPr lang="ru-RU" sz="1600" dirty="0" err="1">
                <a:cs typeface="Courier New" pitchFamily="49" charset="0"/>
              </a:rPr>
              <a:t>for</a:t>
            </a:r>
            <a:r>
              <a:rPr lang="ru-RU" sz="1600" dirty="0">
                <a:cs typeface="Courier New" pitchFamily="49" charset="0"/>
              </a:rPr>
              <a:t>/</a:t>
            </a:r>
            <a:r>
              <a:rPr lang="ru-RU" sz="1600" dirty="0" err="1">
                <a:cs typeface="Courier New" pitchFamily="49" charset="0"/>
              </a:rPr>
              <a:t>in</a:t>
            </a:r>
            <a:r>
              <a:rPr lang="ru-RU" sz="1600" dirty="0">
                <a:cs typeface="Courier New" pitchFamily="49" charset="0"/>
              </a:rPr>
              <a:t>. Настоящая мощь этой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-конструкции становится </a:t>
            </a:r>
            <a:r>
              <a:rPr lang="ru-RU" sz="1600" dirty="0">
                <a:cs typeface="Courier New" pitchFamily="49" charset="0"/>
              </a:rPr>
              <a:t>понятной при ее использовании с ассоциативными массивами. </a:t>
            </a:r>
            <a:r>
              <a:rPr lang="ru-RU" sz="1600" dirty="0" smtClean="0">
                <a:cs typeface="Courier New" pitchFamily="49" charset="0"/>
              </a:rPr>
              <a:t>Возвращаясь </a:t>
            </a:r>
            <a:r>
              <a:rPr lang="ru-RU" sz="1600" dirty="0">
                <a:cs typeface="Courier New" pitchFamily="49" charset="0"/>
              </a:rPr>
              <a:t>к примеру с портфелем акций, после ввода пользователем данных </a:t>
            </a:r>
            <a:r>
              <a:rPr lang="ru-RU" sz="1600" dirty="0" smtClean="0">
                <a:cs typeface="Courier New" pitchFamily="49" charset="0"/>
              </a:rPr>
              <a:t>по своему </a:t>
            </a:r>
            <a:r>
              <a:rPr lang="ru-RU" sz="1600" dirty="0">
                <a:cs typeface="Courier New" pitchFamily="49" charset="0"/>
              </a:rPr>
              <a:t>портфелю вычислить текущую общую стоимость последнего можно </a:t>
            </a:r>
            <a:r>
              <a:rPr lang="ru-RU" sz="1600" dirty="0" smtClean="0">
                <a:cs typeface="Courier New" pitchFamily="49" charset="0"/>
              </a:rPr>
              <a:t>при помощи </a:t>
            </a:r>
            <a:r>
              <a:rPr lang="ru-RU" sz="1600" dirty="0">
                <a:cs typeface="Courier New" pitchFamily="49" charset="0"/>
              </a:rPr>
              <a:t>следующего кода: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stock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portfolio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// Для каждого вида акций в портфеле получаем стоимость 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// одной акции и умножаем ее на число акций.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get_share_value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stock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 *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portfolio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stock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ru-RU" sz="1600" dirty="0">
                <a:latin typeface="+mj-lt"/>
                <a:cs typeface="Courier New" pitchFamily="49" charset="0"/>
              </a:rPr>
              <a:t>Здесь не обойтись без цикла </a:t>
            </a:r>
            <a:r>
              <a:rPr lang="ru-RU" sz="1600" dirty="0" err="1">
                <a:latin typeface="+mj-lt"/>
                <a:cs typeface="Courier New" pitchFamily="49" charset="0"/>
              </a:rPr>
              <a:t>for</a:t>
            </a:r>
            <a:r>
              <a:rPr lang="ru-RU" sz="1600" dirty="0">
                <a:latin typeface="+mj-lt"/>
                <a:cs typeface="Courier New" pitchFamily="49" charset="0"/>
              </a:rPr>
              <a:t>/</a:t>
            </a:r>
            <a:r>
              <a:rPr lang="ru-RU" sz="1600" dirty="0" err="1">
                <a:latin typeface="+mj-lt"/>
                <a:cs typeface="Courier New" pitchFamily="49" charset="0"/>
              </a:rPr>
              <a:t>in</a:t>
            </a:r>
            <a:r>
              <a:rPr lang="ru-RU" sz="1600" dirty="0">
                <a:latin typeface="+mj-lt"/>
                <a:cs typeface="Courier New" pitchFamily="49" charset="0"/>
              </a:rPr>
              <a:t>, поскольку названия акций заранее </a:t>
            </a:r>
            <a:r>
              <a:rPr lang="ru-RU" sz="1600" dirty="0" smtClean="0">
                <a:latin typeface="+mj-lt"/>
                <a:cs typeface="Courier New" pitchFamily="49" charset="0"/>
              </a:rPr>
              <a:t>неизвестны</a:t>
            </a:r>
            <a:r>
              <a:rPr lang="ru-RU" sz="1600" dirty="0">
                <a:latin typeface="+mj-lt"/>
                <a:cs typeface="Courier New" pitchFamily="49" charset="0"/>
              </a:rPr>
              <a:t>. Это единственный способ извлечения имен этих свойств из </a:t>
            </a:r>
            <a:r>
              <a:rPr lang="ru-RU" sz="1600" dirty="0" smtClean="0">
                <a:latin typeface="+mj-lt"/>
                <a:cs typeface="Courier New" pitchFamily="49" charset="0"/>
              </a:rPr>
              <a:t>ассоциативного массива </a:t>
            </a:r>
            <a:r>
              <a:rPr lang="ru-RU" sz="1600" dirty="0">
                <a:latin typeface="+mj-lt"/>
                <a:cs typeface="Courier New" pitchFamily="49" charset="0"/>
              </a:rPr>
              <a:t>(</a:t>
            </a:r>
            <a:r>
              <a:rPr lang="ru-RU" sz="1600" dirty="0" err="1" smtClean="0">
                <a:latin typeface="+mj-lt"/>
                <a:cs typeface="Courier New" pitchFamily="49" charset="0"/>
              </a:rPr>
              <a:t>JavaScript</a:t>
            </a:r>
            <a:r>
              <a:rPr lang="ru-RU" sz="1600" dirty="0" smtClean="0">
                <a:latin typeface="+mj-lt"/>
                <a:cs typeface="Courier New" pitchFamily="49" charset="0"/>
              </a:rPr>
              <a:t>-объекта</a:t>
            </a:r>
            <a:r>
              <a:rPr lang="ru-RU" sz="1600" dirty="0">
                <a:latin typeface="+mj-lt"/>
                <a:cs typeface="Courier New" pitchFamily="49" charset="0"/>
              </a:rPr>
              <a:t>) по имени </a:t>
            </a:r>
            <a:r>
              <a:rPr lang="ru-RU" sz="1600" dirty="0" err="1">
                <a:latin typeface="+mj-lt"/>
                <a:cs typeface="Courier New" pitchFamily="49" charset="0"/>
              </a:rPr>
              <a:t>portfolio</a:t>
            </a:r>
            <a:r>
              <a:rPr lang="ru-RU" sz="1600" dirty="0">
                <a:latin typeface="+mj-lt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endParaRPr lang="ru-RU" sz="1600" dirty="0">
              <a:latin typeface="+mj-lt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14119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500" b="1" dirty="0">
                <a:cs typeface="Courier New" pitchFamily="49" charset="0"/>
              </a:rPr>
              <a:t>Свойства и методы </a:t>
            </a:r>
            <a:r>
              <a:rPr lang="ru-RU" sz="1500" b="1" dirty="0" smtClean="0">
                <a:cs typeface="Courier New" pitchFamily="49" charset="0"/>
              </a:rPr>
              <a:t>универсального </a:t>
            </a:r>
            <a:r>
              <a:rPr lang="ru-RU" sz="1500" b="1" dirty="0">
                <a:cs typeface="Courier New" pitchFamily="49" charset="0"/>
              </a:rPr>
              <a:t>класса </a:t>
            </a:r>
            <a:r>
              <a:rPr lang="ru-RU" sz="1500" b="1" dirty="0" err="1">
                <a:cs typeface="Courier New" pitchFamily="49" charset="0"/>
              </a:rPr>
              <a:t>Object</a:t>
            </a:r>
            <a:endParaRPr lang="ru-RU" sz="15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500" dirty="0">
                <a:cs typeface="Courier New" pitchFamily="49" charset="0"/>
              </a:rPr>
              <a:t>Как уже отмечалось, все объекты в </a:t>
            </a:r>
            <a:r>
              <a:rPr lang="ru-RU" sz="1500" dirty="0" err="1">
                <a:cs typeface="Courier New" pitchFamily="49" charset="0"/>
              </a:rPr>
              <a:t>JavaScript</a:t>
            </a:r>
            <a:r>
              <a:rPr lang="ru-RU" sz="1500" dirty="0">
                <a:cs typeface="Courier New" pitchFamily="49" charset="0"/>
              </a:rPr>
              <a:t> наследуют свойства и </a:t>
            </a:r>
            <a:r>
              <a:rPr lang="ru-RU" sz="1500" dirty="0" smtClean="0">
                <a:cs typeface="Courier New" pitchFamily="49" charset="0"/>
              </a:rPr>
              <a:t>методы класса </a:t>
            </a:r>
            <a:r>
              <a:rPr lang="ru-RU" sz="1500" dirty="0" err="1">
                <a:cs typeface="Courier New" pitchFamily="49" charset="0"/>
              </a:rPr>
              <a:t>Object</a:t>
            </a:r>
            <a:r>
              <a:rPr lang="ru-RU" sz="1500" dirty="0">
                <a:cs typeface="Courier New" pitchFamily="49" charset="0"/>
              </a:rPr>
              <a:t>. При этом специализированные классы объектов, как, </a:t>
            </a:r>
            <a:r>
              <a:rPr lang="ru-RU" sz="1500" dirty="0" smtClean="0">
                <a:cs typeface="Courier New" pitchFamily="49" charset="0"/>
              </a:rPr>
              <a:t>например, те</a:t>
            </a:r>
            <a:r>
              <a:rPr lang="ru-RU" sz="1500" dirty="0">
                <a:cs typeface="Courier New" pitchFamily="49" charset="0"/>
              </a:rPr>
              <a:t>, что создаются с помощью конструкторов </a:t>
            </a:r>
            <a:r>
              <a:rPr lang="ru-RU" sz="1500" dirty="0" err="1">
                <a:cs typeface="Courier New" pitchFamily="49" charset="0"/>
              </a:rPr>
              <a:t>Date</a:t>
            </a:r>
            <a:r>
              <a:rPr lang="ru-RU" sz="1500" dirty="0">
                <a:cs typeface="Courier New" pitchFamily="49" charset="0"/>
              </a:rPr>
              <a:t>() или </a:t>
            </a:r>
            <a:r>
              <a:rPr lang="ru-RU" sz="1500" dirty="0" err="1">
                <a:cs typeface="Courier New" pitchFamily="49" charset="0"/>
              </a:rPr>
              <a:t>RegExp</a:t>
            </a:r>
            <a:r>
              <a:rPr lang="ru-RU" sz="1500" dirty="0">
                <a:cs typeface="Courier New" pitchFamily="49" charset="0"/>
              </a:rPr>
              <a:t>(), определяют </a:t>
            </a:r>
            <a:r>
              <a:rPr lang="ru-RU" sz="1500" dirty="0" smtClean="0">
                <a:cs typeface="Courier New" pitchFamily="49" charset="0"/>
              </a:rPr>
              <a:t>собственные </a:t>
            </a:r>
            <a:r>
              <a:rPr lang="ru-RU" sz="1500" dirty="0">
                <a:cs typeface="Courier New" pitchFamily="49" charset="0"/>
              </a:rPr>
              <a:t>свойства и методы, но все объекты независимо от своего </a:t>
            </a:r>
            <a:r>
              <a:rPr lang="ru-RU" sz="1500" dirty="0" smtClean="0">
                <a:cs typeface="Courier New" pitchFamily="49" charset="0"/>
              </a:rPr>
              <a:t>происхождения </a:t>
            </a:r>
            <a:r>
              <a:rPr lang="ru-RU" sz="1500" dirty="0">
                <a:cs typeface="Courier New" pitchFamily="49" charset="0"/>
              </a:rPr>
              <a:t>помимо всего прочего поддерживают свойства и методы, </a:t>
            </a:r>
            <a:r>
              <a:rPr lang="ru-RU" sz="1500" dirty="0" smtClean="0">
                <a:cs typeface="Courier New" pitchFamily="49" charset="0"/>
              </a:rPr>
              <a:t>определенные классом </a:t>
            </a:r>
            <a:r>
              <a:rPr lang="ru-RU" sz="1500" dirty="0" err="1">
                <a:cs typeface="Courier New" pitchFamily="49" charset="0"/>
              </a:rPr>
              <a:t>Object</a:t>
            </a:r>
            <a:r>
              <a:rPr lang="ru-RU" sz="1500" dirty="0">
                <a:cs typeface="Courier New" pitchFamily="49" charset="0"/>
              </a:rPr>
              <a:t>. По причине их универсальности эти свойства и методы </a:t>
            </a:r>
            <a:r>
              <a:rPr lang="ru-RU" sz="1500" dirty="0" smtClean="0">
                <a:cs typeface="Courier New" pitchFamily="49" charset="0"/>
              </a:rPr>
              <a:t>представляют </a:t>
            </a:r>
            <a:r>
              <a:rPr lang="ru-RU" sz="1500" dirty="0">
                <a:cs typeface="Courier New" pitchFamily="49" charset="0"/>
              </a:rPr>
              <a:t>особый интерес.</a:t>
            </a:r>
          </a:p>
          <a:p>
            <a:pPr marL="0" indent="0">
              <a:buNone/>
            </a:pPr>
            <a:r>
              <a:rPr lang="ru-RU" sz="1500" b="1" dirty="0" smtClean="0">
                <a:cs typeface="Courier New" pitchFamily="49" charset="0"/>
              </a:rPr>
              <a:t>Свойство </a:t>
            </a:r>
            <a:r>
              <a:rPr lang="ru-RU" sz="1500" b="1" dirty="0" err="1">
                <a:cs typeface="Courier New" pitchFamily="49" charset="0"/>
              </a:rPr>
              <a:t>constructor</a:t>
            </a:r>
            <a:endParaRPr lang="ru-RU" sz="15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500" dirty="0">
                <a:cs typeface="Courier New" pitchFamily="49" charset="0"/>
              </a:rPr>
              <a:t>В </a:t>
            </a:r>
            <a:r>
              <a:rPr lang="ru-RU" sz="1500" dirty="0" err="1">
                <a:cs typeface="Courier New" pitchFamily="49" charset="0"/>
              </a:rPr>
              <a:t>JavaScript</a:t>
            </a:r>
            <a:r>
              <a:rPr lang="ru-RU" sz="1500" dirty="0">
                <a:cs typeface="Courier New" pitchFamily="49" charset="0"/>
              </a:rPr>
              <a:t> любой объект имеет свойство </a:t>
            </a:r>
            <a:r>
              <a:rPr lang="ru-RU" sz="1500" dirty="0" err="1">
                <a:cs typeface="Courier New" pitchFamily="49" charset="0"/>
              </a:rPr>
              <a:t>constructor</a:t>
            </a:r>
            <a:r>
              <a:rPr lang="ru-RU" sz="1500" dirty="0">
                <a:cs typeface="Courier New" pitchFamily="49" charset="0"/>
              </a:rPr>
              <a:t>, которое ссылается на </a:t>
            </a:r>
            <a:r>
              <a:rPr lang="ru-RU" sz="1500" dirty="0" smtClean="0">
                <a:cs typeface="Courier New" pitchFamily="49" charset="0"/>
              </a:rPr>
              <a:t>функцию-конструктор</a:t>
            </a:r>
            <a:r>
              <a:rPr lang="ru-RU" sz="1500" dirty="0">
                <a:cs typeface="Courier New" pitchFamily="49" charset="0"/>
              </a:rPr>
              <a:t>, используемую для инициализации объекта. Например, </a:t>
            </a:r>
            <a:r>
              <a:rPr lang="ru-RU" sz="1500" dirty="0" smtClean="0">
                <a:cs typeface="Courier New" pitchFamily="49" charset="0"/>
              </a:rPr>
              <a:t>если объект </a:t>
            </a:r>
            <a:r>
              <a:rPr lang="ru-RU" sz="1500" dirty="0">
                <a:cs typeface="Courier New" pitchFamily="49" charset="0"/>
              </a:rPr>
              <a:t>d создается с помощью конструктора </a:t>
            </a:r>
            <a:r>
              <a:rPr lang="ru-RU" sz="1500" dirty="0" err="1">
                <a:cs typeface="Courier New" pitchFamily="49" charset="0"/>
              </a:rPr>
              <a:t>Date</a:t>
            </a:r>
            <a:r>
              <a:rPr lang="ru-RU" sz="1500" dirty="0">
                <a:cs typeface="Courier New" pitchFamily="49" charset="0"/>
              </a:rPr>
              <a:t>(), то свойство </a:t>
            </a:r>
            <a:r>
              <a:rPr lang="ru-RU" sz="1500" dirty="0" err="1">
                <a:cs typeface="Courier New" pitchFamily="49" charset="0"/>
              </a:rPr>
              <a:t>d.constructor</a:t>
            </a:r>
            <a:r>
              <a:rPr lang="ru-RU" sz="1500" dirty="0">
                <a:cs typeface="Courier New" pitchFamily="49" charset="0"/>
              </a:rPr>
              <a:t> </a:t>
            </a:r>
            <a:r>
              <a:rPr lang="ru-RU" sz="1500" dirty="0" smtClean="0">
                <a:cs typeface="Courier New" pitchFamily="49" charset="0"/>
              </a:rPr>
              <a:t>ссылается </a:t>
            </a:r>
            <a:r>
              <a:rPr lang="ru-RU" sz="1500" dirty="0">
                <a:cs typeface="Courier New" pitchFamily="49" charset="0"/>
              </a:rPr>
              <a:t>на функцию </a:t>
            </a:r>
            <a:r>
              <a:rPr lang="ru-RU" sz="1500" dirty="0" err="1">
                <a:cs typeface="Courier New" pitchFamily="49" charset="0"/>
              </a:rPr>
              <a:t>Date</a:t>
            </a:r>
            <a:r>
              <a:rPr lang="ru-RU" sz="1500" dirty="0"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d =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Date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pPr marL="0" indent="0">
              <a:buNone/>
            </a:pP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d.constructor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Date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; // Равно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true</a:t>
            </a:r>
            <a:endParaRPr lang="ru-RU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500" dirty="0" smtClean="0">
                <a:cs typeface="Courier New" pitchFamily="49" charset="0"/>
              </a:rPr>
              <a:t>Функция-конструктор </a:t>
            </a:r>
            <a:r>
              <a:rPr lang="ru-RU" sz="1500" dirty="0">
                <a:cs typeface="Courier New" pitchFamily="49" charset="0"/>
              </a:rPr>
              <a:t>определяет категорию, или класс, объекта, поэтому </a:t>
            </a:r>
            <a:r>
              <a:rPr lang="ru-RU" sz="1500" dirty="0" smtClean="0">
                <a:cs typeface="Courier New" pitchFamily="49" charset="0"/>
              </a:rPr>
              <a:t>свойство </a:t>
            </a:r>
            <a:r>
              <a:rPr lang="ru-RU" sz="1500" dirty="0" err="1">
                <a:cs typeface="Courier New" pitchFamily="49" charset="0"/>
              </a:rPr>
              <a:t>constructor</a:t>
            </a:r>
            <a:r>
              <a:rPr lang="ru-RU" sz="1500" dirty="0">
                <a:cs typeface="Courier New" pitchFamily="49" charset="0"/>
              </a:rPr>
              <a:t> может использоваться для определения типа любого </a:t>
            </a:r>
            <a:r>
              <a:rPr lang="ru-RU" sz="1500" dirty="0" smtClean="0">
                <a:cs typeface="Courier New" pitchFamily="49" charset="0"/>
              </a:rPr>
              <a:t>заданного объекта</a:t>
            </a:r>
            <a:r>
              <a:rPr lang="ru-RU" sz="1500" dirty="0">
                <a:cs typeface="Courier New" pitchFamily="49" charset="0"/>
              </a:rPr>
              <a:t>. Например, тип неизвестного объекта можно выяснить таким способом:</a:t>
            </a:r>
          </a:p>
          <a:p>
            <a:pPr marL="0" indent="0">
              <a:buNone/>
            </a:pP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typeof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o == "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") &amp;&amp; (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o.constructor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Date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Какие-то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действия с объектом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Date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indent="0">
              <a:buNone/>
            </a:pPr>
            <a:r>
              <a:rPr lang="ru-RU" sz="1500" dirty="0">
                <a:cs typeface="Courier New" pitchFamily="49" charset="0"/>
              </a:rPr>
              <a:t>Проверить значение свойства </a:t>
            </a:r>
            <a:r>
              <a:rPr lang="ru-RU" sz="1500" dirty="0" err="1">
                <a:cs typeface="Courier New" pitchFamily="49" charset="0"/>
              </a:rPr>
              <a:t>constructor</a:t>
            </a:r>
            <a:r>
              <a:rPr lang="ru-RU" sz="1500" dirty="0">
                <a:cs typeface="Courier New" pitchFamily="49" charset="0"/>
              </a:rPr>
              <a:t> можно с помощью оператора </a:t>
            </a:r>
            <a:r>
              <a:rPr lang="ru-RU" sz="1500" dirty="0" err="1" smtClean="0">
                <a:cs typeface="Courier New" pitchFamily="49" charset="0"/>
              </a:rPr>
              <a:t>instanceof</a:t>
            </a:r>
            <a:r>
              <a:rPr lang="ru-RU" sz="1500" dirty="0">
                <a:cs typeface="Courier New" pitchFamily="49" charset="0"/>
              </a:rPr>
              <a:t>, </a:t>
            </a:r>
            <a:r>
              <a:rPr lang="ru-RU" sz="1500" dirty="0" smtClean="0">
                <a:cs typeface="Courier New" pitchFamily="49" charset="0"/>
              </a:rPr>
              <a:t>т.е</a:t>
            </a:r>
            <a:r>
              <a:rPr lang="ru-RU" sz="1500" dirty="0">
                <a:cs typeface="Courier New" pitchFamily="49" charset="0"/>
              </a:rPr>
              <a:t>. приведенный фрагмент можно записать несколько иначе:</a:t>
            </a:r>
          </a:p>
          <a:p>
            <a:pPr marL="0" indent="0">
              <a:buNone/>
            </a:pP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typeof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o == "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") &amp;&amp; (o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Date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Какие-то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действия с объектом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Date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ru-RU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2311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500" b="1" dirty="0" smtClean="0">
                <a:cs typeface="Courier New" pitchFamily="49" charset="0"/>
              </a:rPr>
              <a:t>Метод </a:t>
            </a:r>
            <a:r>
              <a:rPr lang="ru-RU" sz="1500" b="1" dirty="0" err="1">
                <a:cs typeface="Courier New" pitchFamily="49" charset="0"/>
              </a:rPr>
              <a:t>toString</a:t>
            </a:r>
            <a:r>
              <a:rPr lang="ru-RU" sz="1500" b="1" dirty="0"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ru-RU" sz="1500" dirty="0">
                <a:cs typeface="Courier New" pitchFamily="49" charset="0"/>
              </a:rPr>
              <a:t>Метод </a:t>
            </a:r>
            <a:r>
              <a:rPr lang="ru-RU" sz="1500" dirty="0" err="1">
                <a:cs typeface="Courier New" pitchFamily="49" charset="0"/>
              </a:rPr>
              <a:t>toString</a:t>
            </a:r>
            <a:r>
              <a:rPr lang="ru-RU" sz="1500" dirty="0">
                <a:cs typeface="Courier New" pitchFamily="49" charset="0"/>
              </a:rPr>
              <a:t>() не требует аргументов; он возвращает строку, </a:t>
            </a:r>
            <a:r>
              <a:rPr lang="ru-RU" sz="1500" dirty="0" smtClean="0">
                <a:cs typeface="Courier New" pitchFamily="49" charset="0"/>
              </a:rPr>
              <a:t>каким-либо образом </a:t>
            </a:r>
            <a:r>
              <a:rPr lang="ru-RU" sz="1500" dirty="0">
                <a:cs typeface="Courier New" pitchFamily="49" charset="0"/>
              </a:rPr>
              <a:t>представляющую тип и/или значение объекта, для которого он </a:t>
            </a:r>
            <a:r>
              <a:rPr lang="ru-RU" sz="1500" dirty="0" smtClean="0">
                <a:cs typeface="Courier New" pitchFamily="49" charset="0"/>
              </a:rPr>
              <a:t>вызывается. Интерпретатор </a:t>
            </a:r>
            <a:r>
              <a:rPr lang="ru-RU" sz="1500" dirty="0" err="1">
                <a:cs typeface="Courier New" pitchFamily="49" charset="0"/>
              </a:rPr>
              <a:t>JavaScript</a:t>
            </a:r>
            <a:r>
              <a:rPr lang="ru-RU" sz="1500" dirty="0">
                <a:cs typeface="Courier New" pitchFamily="49" charset="0"/>
              </a:rPr>
              <a:t> вызывает этот метод объекта во всех тех случаях, </a:t>
            </a:r>
            <a:r>
              <a:rPr lang="ru-RU" sz="1500" dirty="0" smtClean="0">
                <a:cs typeface="Courier New" pitchFamily="49" charset="0"/>
              </a:rPr>
              <a:t>когда </a:t>
            </a:r>
            <a:r>
              <a:rPr lang="ru-RU" sz="1500" dirty="0">
                <a:cs typeface="Courier New" pitchFamily="49" charset="0"/>
              </a:rPr>
              <a:t>ему требуется преобразовать объект в строку. Например, это происходит, </a:t>
            </a:r>
            <a:r>
              <a:rPr lang="ru-RU" sz="1500" dirty="0" smtClean="0">
                <a:cs typeface="Courier New" pitchFamily="49" charset="0"/>
              </a:rPr>
              <a:t>когда </a:t>
            </a:r>
            <a:r>
              <a:rPr lang="ru-RU" sz="1500" dirty="0">
                <a:cs typeface="Courier New" pitchFamily="49" charset="0"/>
              </a:rPr>
              <a:t>используется оператор + для конкатенации строки с объектом, или при </a:t>
            </a:r>
            <a:r>
              <a:rPr lang="ru-RU" sz="1500" dirty="0" smtClean="0">
                <a:cs typeface="Courier New" pitchFamily="49" charset="0"/>
              </a:rPr>
              <a:t>передаче </a:t>
            </a:r>
            <a:r>
              <a:rPr lang="ru-RU" sz="1500" dirty="0">
                <a:cs typeface="Courier New" pitchFamily="49" charset="0"/>
              </a:rPr>
              <a:t>объекта такому методу, как </a:t>
            </a:r>
            <a:r>
              <a:rPr lang="ru-RU" sz="1500" dirty="0" err="1">
                <a:cs typeface="Courier New" pitchFamily="49" charset="0"/>
              </a:rPr>
              <a:t>alert</a:t>
            </a:r>
            <a:r>
              <a:rPr lang="ru-RU" sz="1500" dirty="0">
                <a:cs typeface="Courier New" pitchFamily="49" charset="0"/>
              </a:rPr>
              <a:t>() или </a:t>
            </a:r>
            <a:r>
              <a:rPr lang="ru-RU" sz="1500" dirty="0" err="1">
                <a:cs typeface="Courier New" pitchFamily="49" charset="0"/>
              </a:rPr>
              <a:t>document.write</a:t>
            </a:r>
            <a:r>
              <a:rPr lang="ru-RU" sz="1500" dirty="0">
                <a:cs typeface="Courier New" pitchFamily="49" charset="0"/>
              </a:rPr>
              <a:t>().</a:t>
            </a:r>
          </a:p>
          <a:p>
            <a:pPr marL="0" indent="0">
              <a:buNone/>
            </a:pPr>
            <a:r>
              <a:rPr lang="ru-RU" sz="1500" dirty="0">
                <a:cs typeface="Courier New" pitchFamily="49" charset="0"/>
              </a:rPr>
              <a:t>Метод </a:t>
            </a:r>
            <a:r>
              <a:rPr lang="ru-RU" sz="1500" dirty="0" err="1">
                <a:cs typeface="Courier New" pitchFamily="49" charset="0"/>
              </a:rPr>
              <a:t>toString</a:t>
            </a:r>
            <a:r>
              <a:rPr lang="ru-RU" sz="1500" dirty="0">
                <a:cs typeface="Courier New" pitchFamily="49" charset="0"/>
              </a:rPr>
              <a:t>() по умолчанию не очень информативен. Например, </a:t>
            </a:r>
            <a:r>
              <a:rPr lang="ru-RU" sz="1500" dirty="0" smtClean="0">
                <a:cs typeface="Courier New" pitchFamily="49" charset="0"/>
              </a:rPr>
              <a:t>следующий фрагмент </a:t>
            </a:r>
            <a:r>
              <a:rPr lang="ru-RU" sz="1500" dirty="0">
                <a:cs typeface="Courier New" pitchFamily="49" charset="0"/>
              </a:rPr>
              <a:t>просто записывает в переменную s строку "[</a:t>
            </a:r>
            <a:r>
              <a:rPr lang="ru-RU" sz="1500" dirty="0" err="1">
                <a:cs typeface="Courier New" pitchFamily="49" charset="0"/>
              </a:rPr>
              <a:t>object</a:t>
            </a:r>
            <a:r>
              <a:rPr lang="ru-RU" sz="1500" dirty="0">
                <a:cs typeface="Courier New" pitchFamily="49" charset="0"/>
              </a:rPr>
              <a:t> </a:t>
            </a:r>
            <a:r>
              <a:rPr lang="ru-RU" sz="1500" dirty="0" err="1">
                <a:cs typeface="Courier New" pitchFamily="49" charset="0"/>
              </a:rPr>
              <a:t>Object</a:t>
            </a:r>
            <a:r>
              <a:rPr lang="ru-RU" sz="1500" dirty="0">
                <a:cs typeface="Courier New" pitchFamily="49" charset="0"/>
              </a:rPr>
              <a:t>]":</a:t>
            </a:r>
          </a:p>
          <a:p>
            <a:pPr marL="0" indent="0">
              <a:buNone/>
            </a:pP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s = { x:1, y:1 }.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pPr marL="0" indent="0">
              <a:buNone/>
            </a:pPr>
            <a:r>
              <a:rPr lang="ru-RU" sz="1500" dirty="0">
                <a:cs typeface="Courier New" pitchFamily="49" charset="0"/>
              </a:rPr>
              <a:t>Этот метод по умолчанию не отображает особенно полезной информации, </a:t>
            </a:r>
            <a:r>
              <a:rPr lang="ru-RU" sz="1500" dirty="0" smtClean="0">
                <a:cs typeface="Courier New" pitchFamily="49" charset="0"/>
              </a:rPr>
              <a:t>поэтому </a:t>
            </a:r>
            <a:r>
              <a:rPr lang="ru-RU" sz="1500" dirty="0">
                <a:cs typeface="Courier New" pitchFamily="49" charset="0"/>
              </a:rPr>
              <a:t>многие классы определяют собственные версии метода </a:t>
            </a:r>
            <a:r>
              <a:rPr lang="ru-RU" sz="1500" dirty="0" err="1">
                <a:cs typeface="Courier New" pitchFamily="49" charset="0"/>
              </a:rPr>
              <a:t>toString</a:t>
            </a:r>
            <a:r>
              <a:rPr lang="ru-RU" sz="1500" dirty="0">
                <a:cs typeface="Courier New" pitchFamily="49" charset="0"/>
              </a:rPr>
              <a:t>(). </a:t>
            </a:r>
            <a:r>
              <a:rPr lang="ru-RU" sz="1500" dirty="0" smtClean="0">
                <a:cs typeface="Courier New" pitchFamily="49" charset="0"/>
              </a:rPr>
              <a:t>Например, когда </a:t>
            </a:r>
            <a:r>
              <a:rPr lang="ru-RU" sz="1500" dirty="0">
                <a:cs typeface="Courier New" pitchFamily="49" charset="0"/>
              </a:rPr>
              <a:t>массив преобразуется в строку, мы получаем список элементов </a:t>
            </a:r>
            <a:r>
              <a:rPr lang="ru-RU" sz="1500" dirty="0" smtClean="0">
                <a:cs typeface="Courier New" pitchFamily="49" charset="0"/>
              </a:rPr>
              <a:t>массива, каждый </a:t>
            </a:r>
            <a:r>
              <a:rPr lang="ru-RU" sz="1500" dirty="0">
                <a:cs typeface="Courier New" pitchFamily="49" charset="0"/>
              </a:rPr>
              <a:t>из которых преобразуется в строку, а когда в строку </a:t>
            </a:r>
            <a:r>
              <a:rPr lang="ru-RU" sz="1500" dirty="0" smtClean="0">
                <a:cs typeface="Courier New" pitchFamily="49" charset="0"/>
              </a:rPr>
              <a:t>преобразуется функция</a:t>
            </a:r>
            <a:r>
              <a:rPr lang="ru-RU" sz="1500" dirty="0">
                <a:cs typeface="Courier New" pitchFamily="49" charset="0"/>
              </a:rPr>
              <a:t>, мы получаем исходный код этой </a:t>
            </a:r>
            <a:r>
              <a:rPr lang="ru-RU" sz="1500" dirty="0" smtClean="0">
                <a:cs typeface="Courier New" pitchFamily="49" charset="0"/>
              </a:rPr>
              <a:t>функции. Позже разберем, </a:t>
            </a:r>
            <a:r>
              <a:rPr lang="ru-RU" sz="1500" dirty="0">
                <a:cs typeface="Courier New" pitchFamily="49" charset="0"/>
              </a:rPr>
              <a:t>как можно переопределить метод </a:t>
            </a:r>
            <a:r>
              <a:rPr lang="ru-RU" sz="1500" dirty="0" err="1">
                <a:cs typeface="Courier New" pitchFamily="49" charset="0"/>
              </a:rPr>
              <a:t>toString</a:t>
            </a:r>
            <a:r>
              <a:rPr lang="ru-RU" sz="1500" dirty="0">
                <a:cs typeface="Courier New" pitchFamily="49" charset="0"/>
              </a:rPr>
              <a:t>() для </a:t>
            </a:r>
            <a:r>
              <a:rPr lang="ru-RU" sz="1500" dirty="0" smtClean="0">
                <a:cs typeface="Courier New" pitchFamily="49" charset="0"/>
              </a:rPr>
              <a:t>своих собственных </a:t>
            </a:r>
            <a:r>
              <a:rPr lang="ru-RU" sz="1500" dirty="0">
                <a:cs typeface="Courier New" pitchFamily="49" charset="0"/>
              </a:rPr>
              <a:t>типов объектов</a:t>
            </a:r>
            <a:r>
              <a:rPr lang="ru-RU" sz="1500" dirty="0" smtClean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endParaRPr lang="ru-RU" sz="8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500" b="1" dirty="0" smtClean="0">
                <a:cs typeface="Courier New" pitchFamily="49" charset="0"/>
              </a:rPr>
              <a:t>Метод </a:t>
            </a:r>
            <a:r>
              <a:rPr lang="ru-RU" sz="1500" b="1" dirty="0" err="1">
                <a:cs typeface="Courier New" pitchFamily="49" charset="0"/>
              </a:rPr>
              <a:t>toLocaleString</a:t>
            </a:r>
            <a:r>
              <a:rPr lang="ru-RU" sz="1500" b="1" dirty="0"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ru-RU" sz="1500" dirty="0">
                <a:cs typeface="Courier New" pitchFamily="49" charset="0"/>
              </a:rPr>
              <a:t>В </a:t>
            </a:r>
            <a:r>
              <a:rPr lang="ru-RU" sz="1500" dirty="0" err="1">
                <a:cs typeface="Courier New" pitchFamily="49" charset="0"/>
              </a:rPr>
              <a:t>ECMAScript</a:t>
            </a:r>
            <a:r>
              <a:rPr lang="ru-RU" sz="1500" dirty="0">
                <a:cs typeface="Courier New" pitchFamily="49" charset="0"/>
              </a:rPr>
              <a:t> v3 и </a:t>
            </a:r>
            <a:r>
              <a:rPr lang="ru-RU" sz="1500" dirty="0" err="1">
                <a:cs typeface="Courier New" pitchFamily="49" charset="0"/>
              </a:rPr>
              <a:t>JavaScript</a:t>
            </a:r>
            <a:r>
              <a:rPr lang="ru-RU" sz="1500" dirty="0">
                <a:cs typeface="Courier New" pitchFamily="49" charset="0"/>
              </a:rPr>
              <a:t> 1.5 класс </a:t>
            </a:r>
            <a:r>
              <a:rPr lang="ru-RU" sz="1500" dirty="0" err="1">
                <a:cs typeface="Courier New" pitchFamily="49" charset="0"/>
              </a:rPr>
              <a:t>Object</a:t>
            </a:r>
            <a:r>
              <a:rPr lang="ru-RU" sz="1500" dirty="0">
                <a:cs typeface="Courier New" pitchFamily="49" charset="0"/>
              </a:rPr>
              <a:t> в дополнение к методу </a:t>
            </a:r>
            <a:r>
              <a:rPr lang="ru-RU" sz="1500" dirty="0" err="1">
                <a:cs typeface="Courier New" pitchFamily="49" charset="0"/>
              </a:rPr>
              <a:t>toString</a:t>
            </a:r>
            <a:r>
              <a:rPr lang="ru-RU" sz="1500" dirty="0" smtClean="0">
                <a:cs typeface="Courier New" pitchFamily="49" charset="0"/>
              </a:rPr>
              <a:t>() </a:t>
            </a:r>
            <a:r>
              <a:rPr lang="ru-RU" sz="1500" dirty="0" err="1" smtClean="0">
                <a:cs typeface="Courier New" pitchFamily="49" charset="0"/>
              </a:rPr>
              <a:t>определя-ет</a:t>
            </a:r>
            <a:r>
              <a:rPr lang="ru-RU" sz="1500" dirty="0" smtClean="0">
                <a:cs typeface="Courier New" pitchFamily="49" charset="0"/>
              </a:rPr>
              <a:t> </a:t>
            </a:r>
            <a:r>
              <a:rPr lang="ru-RU" sz="1500" dirty="0">
                <a:cs typeface="Courier New" pitchFamily="49" charset="0"/>
              </a:rPr>
              <a:t>метод </a:t>
            </a:r>
            <a:r>
              <a:rPr lang="ru-RU" sz="1500" dirty="0" err="1">
                <a:cs typeface="Courier New" pitchFamily="49" charset="0"/>
              </a:rPr>
              <a:t>toLocaleString</a:t>
            </a:r>
            <a:r>
              <a:rPr lang="ru-RU" sz="1500" dirty="0">
                <a:cs typeface="Courier New" pitchFamily="49" charset="0"/>
              </a:rPr>
              <a:t>(). Назначение последнего состоит в </a:t>
            </a:r>
            <a:r>
              <a:rPr lang="ru-RU" sz="1500" dirty="0" smtClean="0">
                <a:cs typeface="Courier New" pitchFamily="49" charset="0"/>
              </a:rPr>
              <a:t>получении локализованного </a:t>
            </a:r>
            <a:r>
              <a:rPr lang="ru-RU" sz="1500" dirty="0">
                <a:cs typeface="Courier New" pitchFamily="49" charset="0"/>
              </a:rPr>
              <a:t>строкового представления объекта. По умолчанию метод </a:t>
            </a:r>
            <a:r>
              <a:rPr lang="ru-RU" sz="1500" dirty="0" err="1" smtClean="0">
                <a:cs typeface="Courier New" pitchFamily="49" charset="0"/>
              </a:rPr>
              <a:t>toLocaleString</a:t>
            </a:r>
            <a:r>
              <a:rPr lang="ru-RU" sz="1500" dirty="0">
                <a:cs typeface="Courier New" pitchFamily="49" charset="0"/>
              </a:rPr>
              <a:t>(), определяемый классом </a:t>
            </a:r>
            <a:r>
              <a:rPr lang="ru-RU" sz="1500" dirty="0" err="1">
                <a:cs typeface="Courier New" pitchFamily="49" charset="0"/>
              </a:rPr>
              <a:t>Object</a:t>
            </a:r>
            <a:r>
              <a:rPr lang="ru-RU" sz="1500" dirty="0">
                <a:cs typeface="Courier New" pitchFamily="49" charset="0"/>
              </a:rPr>
              <a:t>, никакой локализации не </a:t>
            </a:r>
            <a:r>
              <a:rPr lang="ru-RU" sz="1500" dirty="0" smtClean="0">
                <a:cs typeface="Courier New" pitchFamily="49" charset="0"/>
              </a:rPr>
              <a:t>выполняет; он </a:t>
            </a:r>
            <a:r>
              <a:rPr lang="ru-RU" sz="1500" dirty="0">
                <a:cs typeface="Courier New" pitchFamily="49" charset="0"/>
              </a:rPr>
              <a:t>всегда возвращает в точности такую же строку, что и </a:t>
            </a:r>
            <a:r>
              <a:rPr lang="ru-RU" sz="1500" dirty="0" err="1">
                <a:cs typeface="Courier New" pitchFamily="49" charset="0"/>
              </a:rPr>
              <a:t>toString</a:t>
            </a:r>
            <a:r>
              <a:rPr lang="ru-RU" sz="1500" dirty="0">
                <a:cs typeface="Courier New" pitchFamily="49" charset="0"/>
              </a:rPr>
              <a:t>(). Однако </a:t>
            </a:r>
            <a:r>
              <a:rPr lang="ru-RU" sz="1500" dirty="0" smtClean="0">
                <a:cs typeface="Courier New" pitchFamily="49" charset="0"/>
              </a:rPr>
              <a:t>подклассы </a:t>
            </a:r>
            <a:r>
              <a:rPr lang="ru-RU" sz="1500" dirty="0">
                <a:cs typeface="Courier New" pitchFamily="49" charset="0"/>
              </a:rPr>
              <a:t>могут определять собственные версии метода </a:t>
            </a:r>
            <a:r>
              <a:rPr lang="ru-RU" sz="1500" dirty="0" err="1">
                <a:cs typeface="Courier New" pitchFamily="49" charset="0"/>
              </a:rPr>
              <a:t>toLocaleString</a:t>
            </a:r>
            <a:r>
              <a:rPr lang="ru-RU" sz="1500" dirty="0" smtClean="0">
                <a:cs typeface="Courier New" pitchFamily="49" charset="0"/>
              </a:rPr>
              <a:t>().</a:t>
            </a:r>
            <a:endParaRPr lang="ru-RU" sz="15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00749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 smtClean="0">
                <a:cs typeface="Courier New" pitchFamily="49" charset="0"/>
              </a:rPr>
              <a:t>Метод </a:t>
            </a:r>
            <a:r>
              <a:rPr lang="ru-RU" sz="1600" b="1" dirty="0" err="1">
                <a:cs typeface="Courier New" pitchFamily="49" charset="0"/>
              </a:rPr>
              <a:t>valueOf</a:t>
            </a:r>
            <a:r>
              <a:rPr lang="ru-RU" sz="1600" b="1" dirty="0"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Метод </a:t>
            </a:r>
            <a:r>
              <a:rPr lang="ru-RU" sz="1600" dirty="0" err="1">
                <a:cs typeface="Courier New" pitchFamily="49" charset="0"/>
              </a:rPr>
              <a:t>valueOf</a:t>
            </a:r>
            <a:r>
              <a:rPr lang="ru-RU" sz="1600" dirty="0">
                <a:cs typeface="Courier New" pitchFamily="49" charset="0"/>
              </a:rPr>
              <a:t>() во многом похож на метод </a:t>
            </a:r>
            <a:r>
              <a:rPr lang="ru-RU" sz="1600" dirty="0" err="1">
                <a:cs typeface="Courier New" pitchFamily="49" charset="0"/>
              </a:rPr>
              <a:t>toString</a:t>
            </a:r>
            <a:r>
              <a:rPr lang="ru-RU" sz="1600" dirty="0">
                <a:cs typeface="Courier New" pitchFamily="49" charset="0"/>
              </a:rPr>
              <a:t>(), но вызывается, когда </a:t>
            </a:r>
            <a:r>
              <a:rPr lang="ru-RU" sz="1600" dirty="0" err="1" smtClean="0">
                <a:cs typeface="Courier New" pitchFamily="49" charset="0"/>
              </a:rPr>
              <a:t>интер-претатору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требуется преобразовать объект в значение </a:t>
            </a:r>
            <a:r>
              <a:rPr lang="ru-RU" sz="1600" dirty="0" smtClean="0">
                <a:cs typeface="Courier New" pitchFamily="49" charset="0"/>
              </a:rPr>
              <a:t>какого-либо эле-</a:t>
            </a:r>
            <a:r>
              <a:rPr lang="ru-RU" sz="1600" dirty="0" err="1" smtClean="0">
                <a:cs typeface="Courier New" pitchFamily="49" charset="0"/>
              </a:rPr>
              <a:t>ментарного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типа, отличного от строки, – обычно в число. Интерпретатор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вызывает этот метод автоматически, если объект используется в </a:t>
            </a:r>
            <a:r>
              <a:rPr lang="ru-RU" sz="1600" dirty="0" smtClean="0">
                <a:cs typeface="Courier New" pitchFamily="49" charset="0"/>
              </a:rPr>
              <a:t>контексте значения </a:t>
            </a:r>
            <a:r>
              <a:rPr lang="ru-RU" sz="1600" dirty="0">
                <a:cs typeface="Courier New" pitchFamily="49" charset="0"/>
              </a:rPr>
              <a:t>элементарного типа. По умолчанию метод </a:t>
            </a:r>
            <a:r>
              <a:rPr lang="ru-RU" sz="1600" dirty="0" err="1">
                <a:cs typeface="Courier New" pitchFamily="49" charset="0"/>
              </a:rPr>
              <a:t>valueOf</a:t>
            </a:r>
            <a:r>
              <a:rPr lang="ru-RU" sz="1600" dirty="0">
                <a:cs typeface="Courier New" pitchFamily="49" charset="0"/>
              </a:rPr>
              <a:t>() не выполняет </a:t>
            </a:r>
            <a:r>
              <a:rPr lang="ru-RU" sz="1600" dirty="0" smtClean="0">
                <a:cs typeface="Courier New" pitchFamily="49" charset="0"/>
              </a:rPr>
              <a:t>ничего</a:t>
            </a:r>
            <a:r>
              <a:rPr lang="ru-RU" sz="1600" dirty="0">
                <a:cs typeface="Courier New" pitchFamily="49" charset="0"/>
              </a:rPr>
              <a:t>, что представляло бы интерес, но некоторые встроенные категории </a:t>
            </a:r>
            <a:r>
              <a:rPr lang="ru-RU" sz="1600" dirty="0" smtClean="0">
                <a:cs typeface="Courier New" pitchFamily="49" charset="0"/>
              </a:rPr>
              <a:t>объектов переопределяют </a:t>
            </a:r>
            <a:r>
              <a:rPr lang="ru-RU" sz="1600" dirty="0">
                <a:cs typeface="Courier New" pitchFamily="49" charset="0"/>
              </a:rPr>
              <a:t>метод </a:t>
            </a:r>
            <a:r>
              <a:rPr lang="ru-RU" sz="1600" dirty="0" err="1">
                <a:cs typeface="Courier New" pitchFamily="49" charset="0"/>
              </a:rPr>
              <a:t>valueOf</a:t>
            </a:r>
            <a:r>
              <a:rPr lang="ru-RU" sz="1600" dirty="0" smtClean="0">
                <a:cs typeface="Courier New" pitchFamily="49" charset="0"/>
              </a:rPr>
              <a:t>() (</a:t>
            </a:r>
            <a:r>
              <a:rPr lang="ru-RU" sz="1600" dirty="0">
                <a:cs typeface="Courier New" pitchFamily="49" charset="0"/>
              </a:rPr>
              <a:t>например, </a:t>
            </a:r>
            <a:r>
              <a:rPr lang="ru-RU" sz="1600" dirty="0" err="1">
                <a:cs typeface="Courier New" pitchFamily="49" charset="0"/>
              </a:rPr>
              <a:t>Date.valueOf</a:t>
            </a:r>
            <a:r>
              <a:rPr lang="ru-RU" sz="1600" dirty="0">
                <a:cs typeface="Courier New" pitchFamily="49" charset="0"/>
              </a:rPr>
              <a:t>()). </a:t>
            </a:r>
            <a:r>
              <a:rPr lang="ru-RU" sz="1600" dirty="0" smtClean="0">
                <a:cs typeface="Courier New" pitchFamily="49" charset="0"/>
              </a:rPr>
              <a:t>Позже узнаем, </a:t>
            </a:r>
            <a:r>
              <a:rPr lang="ru-RU" sz="1600" dirty="0">
                <a:cs typeface="Courier New" pitchFamily="49" charset="0"/>
              </a:rPr>
              <a:t>как можно переопределить метод </a:t>
            </a:r>
            <a:r>
              <a:rPr lang="ru-RU" sz="1600" dirty="0" err="1">
                <a:cs typeface="Courier New" pitchFamily="49" charset="0"/>
              </a:rPr>
              <a:t>valueOf</a:t>
            </a:r>
            <a:r>
              <a:rPr lang="ru-RU" sz="1600" dirty="0">
                <a:cs typeface="Courier New" pitchFamily="49" charset="0"/>
              </a:rPr>
              <a:t>() в собственных типах объектов</a:t>
            </a:r>
            <a:r>
              <a:rPr lang="ru-RU" sz="1600" dirty="0" smtClean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endParaRPr lang="ru-RU" sz="16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b="1" dirty="0" smtClean="0">
                <a:cs typeface="Courier New" pitchFamily="49" charset="0"/>
              </a:rPr>
              <a:t>Метод </a:t>
            </a:r>
            <a:r>
              <a:rPr lang="ru-RU" sz="1600" b="1" dirty="0" err="1">
                <a:cs typeface="Courier New" pitchFamily="49" charset="0"/>
              </a:rPr>
              <a:t>hasOwnProperty</a:t>
            </a:r>
            <a:r>
              <a:rPr lang="ru-RU" sz="1600" b="1" dirty="0"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Метод </a:t>
            </a:r>
            <a:r>
              <a:rPr lang="ru-RU" sz="1600" dirty="0" err="1">
                <a:cs typeface="Courier New" pitchFamily="49" charset="0"/>
              </a:rPr>
              <a:t>hasOwnProperty</a:t>
            </a:r>
            <a:r>
              <a:rPr lang="ru-RU" sz="1600" dirty="0">
                <a:cs typeface="Courier New" pitchFamily="49" charset="0"/>
              </a:rPr>
              <a:t>() возвращает </a:t>
            </a:r>
            <a:r>
              <a:rPr lang="ru-RU" sz="1600" dirty="0" err="1">
                <a:cs typeface="Courier New" pitchFamily="49" charset="0"/>
              </a:rPr>
              <a:t>true</a:t>
            </a:r>
            <a:r>
              <a:rPr lang="ru-RU" sz="1600" dirty="0">
                <a:cs typeface="Courier New" pitchFamily="49" charset="0"/>
              </a:rPr>
              <a:t>, если для объекта определено не </a:t>
            </a:r>
            <a:r>
              <a:rPr lang="ru-RU" sz="1600" dirty="0" smtClean="0">
                <a:cs typeface="Courier New" pitchFamily="49" charset="0"/>
              </a:rPr>
              <a:t>унаследованное </a:t>
            </a:r>
            <a:r>
              <a:rPr lang="ru-RU" sz="1600" dirty="0">
                <a:cs typeface="Courier New" pitchFamily="49" charset="0"/>
              </a:rPr>
              <a:t>свойство с именем, указанным в единственном </a:t>
            </a:r>
            <a:r>
              <a:rPr lang="ru-RU" sz="1600" dirty="0" smtClean="0">
                <a:cs typeface="Courier New" pitchFamily="49" charset="0"/>
              </a:rPr>
              <a:t>строковом аргументе метода</a:t>
            </a:r>
            <a:r>
              <a:rPr lang="ru-RU" sz="1600" dirty="0">
                <a:cs typeface="Courier New" pitchFamily="49" charset="0"/>
              </a:rPr>
              <a:t>. В противном случае он возвращает </a:t>
            </a:r>
            <a:r>
              <a:rPr lang="ru-RU" sz="1600" dirty="0" err="1">
                <a:cs typeface="Courier New" pitchFamily="49" charset="0"/>
              </a:rPr>
              <a:t>false</a:t>
            </a:r>
            <a:r>
              <a:rPr lang="ru-RU" sz="1600" dirty="0">
                <a:cs typeface="Courier New" pitchFamily="49" charset="0"/>
              </a:rPr>
              <a:t>. Например: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o = {};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o.hasOwnProperty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undef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");    //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false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свойство не определено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o.hasOwnProperty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");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false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– это унаследованное свойство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Math.hasOwnProperty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");   // 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true:объект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Math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имеет 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св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-во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cos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Метод  </a:t>
            </a:r>
            <a:r>
              <a:rPr lang="ru-RU" sz="1600" dirty="0" err="1">
                <a:cs typeface="Courier New" pitchFamily="49" charset="0"/>
              </a:rPr>
              <a:t>hasOwnProperty</a:t>
            </a:r>
            <a:r>
              <a:rPr lang="ru-RU" sz="1600" dirty="0">
                <a:cs typeface="Courier New" pitchFamily="49" charset="0"/>
              </a:rPr>
              <a:t>() определяется стандартом </a:t>
            </a:r>
            <a:r>
              <a:rPr lang="ru-RU" sz="1600" dirty="0" err="1">
                <a:cs typeface="Courier New" pitchFamily="49" charset="0"/>
              </a:rPr>
              <a:t>ECMAScript</a:t>
            </a:r>
            <a:r>
              <a:rPr lang="ru-RU" sz="1600" dirty="0">
                <a:cs typeface="Courier New" pitchFamily="49" charset="0"/>
              </a:rPr>
              <a:t> v3 и реализован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1.5 и более поздних версиях</a:t>
            </a:r>
            <a:r>
              <a:rPr lang="ru-RU" sz="1600" dirty="0" smtClean="0">
                <a:cs typeface="Courier New" pitchFamily="49" charset="0"/>
              </a:rPr>
              <a:t>.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287362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Вот пример кода, в котором инструкция </a:t>
            </a:r>
            <a:r>
              <a:rPr lang="ru-RU" sz="1600" dirty="0" err="1">
                <a:cs typeface="Courier New" pitchFamily="49" charset="0"/>
              </a:rPr>
              <a:t>throw</a:t>
            </a:r>
            <a:r>
              <a:rPr lang="ru-RU" sz="1600" dirty="0">
                <a:cs typeface="Courier New" pitchFamily="49" charset="0"/>
              </a:rPr>
              <a:t> применяется для генерации исключения: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factorial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(x)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// Если входной аргумент не является допустимым,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// генерируем исключение!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(x &lt; 0)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throw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("x не может быть отрицательным");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// В противном случае вычисляем значение и нормальным образом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// выходим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из функции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f = 1; x &gt; 1; f *= x,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/* пустое тело цикла */ 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f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; }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500" dirty="0">
                <a:cs typeface="Courier New" pitchFamily="49" charset="0"/>
              </a:rPr>
              <a:t>Когда генерируется исключение, интерпретатор </a:t>
            </a:r>
            <a:r>
              <a:rPr lang="ru-RU" sz="1500" dirty="0" err="1">
                <a:cs typeface="Courier New" pitchFamily="49" charset="0"/>
              </a:rPr>
              <a:t>JavaScript</a:t>
            </a:r>
            <a:r>
              <a:rPr lang="ru-RU" sz="1500" dirty="0">
                <a:cs typeface="Courier New" pitchFamily="49" charset="0"/>
              </a:rPr>
              <a:t> немедленно прерывает </a:t>
            </a:r>
            <a:r>
              <a:rPr lang="ru-RU" sz="1500" dirty="0" smtClean="0">
                <a:cs typeface="Courier New" pitchFamily="49" charset="0"/>
              </a:rPr>
              <a:t>нор-</a:t>
            </a:r>
            <a:r>
              <a:rPr lang="ru-RU" sz="1500" dirty="0" err="1" smtClean="0">
                <a:cs typeface="Courier New" pitchFamily="49" charset="0"/>
              </a:rPr>
              <a:t>мальное</a:t>
            </a:r>
            <a:r>
              <a:rPr lang="ru-RU" sz="1500" dirty="0" smtClean="0">
                <a:cs typeface="Courier New" pitchFamily="49" charset="0"/>
              </a:rPr>
              <a:t> </a:t>
            </a:r>
            <a:r>
              <a:rPr lang="ru-RU" sz="1500" dirty="0">
                <a:cs typeface="Courier New" pitchFamily="49" charset="0"/>
              </a:rPr>
              <a:t>исполнение программы и переходит к ближайшему обработчику исключений. В обработчиках исключений используется конструкция </a:t>
            </a:r>
            <a:r>
              <a:rPr lang="ru-RU" sz="1500" dirty="0" err="1">
                <a:cs typeface="Courier New" pitchFamily="49" charset="0"/>
              </a:rPr>
              <a:t>catch</a:t>
            </a:r>
            <a:r>
              <a:rPr lang="ru-RU" sz="1500" dirty="0">
                <a:cs typeface="Courier New" pitchFamily="49" charset="0"/>
              </a:rPr>
              <a:t> инструкции </a:t>
            </a:r>
            <a:r>
              <a:rPr lang="ru-RU" sz="1500" dirty="0" err="1">
                <a:cs typeface="Courier New" pitchFamily="49" charset="0"/>
              </a:rPr>
              <a:t>try</a:t>
            </a:r>
            <a:r>
              <a:rPr lang="ru-RU" sz="1500" dirty="0">
                <a:cs typeface="Courier New" pitchFamily="49" charset="0"/>
              </a:rPr>
              <a:t>/</a:t>
            </a:r>
            <a:r>
              <a:rPr lang="ru-RU" sz="1500" dirty="0" err="1">
                <a:cs typeface="Courier New" pitchFamily="49" charset="0"/>
              </a:rPr>
              <a:t>catch</a:t>
            </a:r>
            <a:r>
              <a:rPr lang="ru-RU" sz="1500" dirty="0">
                <a:cs typeface="Courier New" pitchFamily="49" charset="0"/>
              </a:rPr>
              <a:t>/</a:t>
            </a:r>
            <a:r>
              <a:rPr lang="ru-RU" sz="1500" dirty="0" err="1">
                <a:cs typeface="Courier New" pitchFamily="49" charset="0"/>
              </a:rPr>
              <a:t>finally</a:t>
            </a:r>
            <a:r>
              <a:rPr lang="ru-RU" sz="1500" dirty="0">
                <a:cs typeface="Courier New" pitchFamily="49" charset="0"/>
              </a:rPr>
              <a:t>, описание которой приведено в следующем разделе. Если блок кода, в котором возникло исключение, не имеет соответствующей конструкции </a:t>
            </a:r>
            <a:r>
              <a:rPr lang="ru-RU" sz="1500" dirty="0" err="1">
                <a:cs typeface="Courier New" pitchFamily="49" charset="0"/>
              </a:rPr>
              <a:t>catch</a:t>
            </a:r>
            <a:r>
              <a:rPr lang="ru-RU" sz="1500" dirty="0">
                <a:cs typeface="Courier New" pitchFamily="49" charset="0"/>
              </a:rPr>
              <a:t>, интерпретатор анализирует следующий внешний блок кода и проверяет, связан ли с ним обработчик исключений. Это продолжается до </a:t>
            </a:r>
            <a:r>
              <a:rPr lang="ru-RU" sz="1500" dirty="0" smtClean="0">
                <a:cs typeface="Courier New" pitchFamily="49" charset="0"/>
              </a:rPr>
              <a:t>тех пор</a:t>
            </a:r>
            <a:r>
              <a:rPr lang="ru-RU" sz="1500" dirty="0">
                <a:cs typeface="Courier New" pitchFamily="49" charset="0"/>
              </a:rPr>
              <a:t>, пока обработчик не будет найден. Если исключение </a:t>
            </a:r>
            <a:r>
              <a:rPr lang="ru-RU" sz="1500" dirty="0" smtClean="0">
                <a:cs typeface="Courier New" pitchFamily="49" charset="0"/>
              </a:rPr>
              <a:t>генерируется </a:t>
            </a:r>
            <a:r>
              <a:rPr lang="ru-RU" sz="1500" dirty="0">
                <a:cs typeface="Courier New" pitchFamily="49" charset="0"/>
              </a:rPr>
              <a:t>в </a:t>
            </a:r>
            <a:r>
              <a:rPr lang="ru-RU" sz="1500" dirty="0" smtClean="0">
                <a:cs typeface="Courier New" pitchFamily="49" charset="0"/>
              </a:rPr>
              <a:t>функции</a:t>
            </a:r>
            <a:r>
              <a:rPr lang="ru-RU" sz="1500" dirty="0">
                <a:cs typeface="Courier New" pitchFamily="49" charset="0"/>
              </a:rPr>
              <a:t>, не содержащей инструкции </a:t>
            </a:r>
            <a:r>
              <a:rPr lang="ru-RU" sz="1500" dirty="0" err="1">
                <a:cs typeface="Courier New" pitchFamily="49" charset="0"/>
              </a:rPr>
              <a:t>try</a:t>
            </a:r>
            <a:r>
              <a:rPr lang="ru-RU" sz="1500" dirty="0">
                <a:cs typeface="Courier New" pitchFamily="49" charset="0"/>
              </a:rPr>
              <a:t>/</a:t>
            </a:r>
            <a:r>
              <a:rPr lang="ru-RU" sz="1500" dirty="0" err="1">
                <a:cs typeface="Courier New" pitchFamily="49" charset="0"/>
              </a:rPr>
              <a:t>catch</a:t>
            </a:r>
            <a:r>
              <a:rPr lang="ru-RU" sz="1500" dirty="0">
                <a:cs typeface="Courier New" pitchFamily="49" charset="0"/>
              </a:rPr>
              <a:t>/</a:t>
            </a:r>
            <a:r>
              <a:rPr lang="ru-RU" sz="1500" dirty="0" err="1">
                <a:cs typeface="Courier New" pitchFamily="49" charset="0"/>
              </a:rPr>
              <a:t>finally</a:t>
            </a:r>
            <a:r>
              <a:rPr lang="ru-RU" sz="1500" dirty="0">
                <a:cs typeface="Courier New" pitchFamily="49" charset="0"/>
              </a:rPr>
              <a:t>, предназначенной для его </a:t>
            </a:r>
            <a:r>
              <a:rPr lang="ru-RU" sz="1500" dirty="0" smtClean="0">
                <a:cs typeface="Courier New" pitchFamily="49" charset="0"/>
              </a:rPr>
              <a:t>обработки</a:t>
            </a:r>
            <a:r>
              <a:rPr lang="ru-RU" sz="1500" dirty="0">
                <a:cs typeface="Courier New" pitchFamily="49" charset="0"/>
              </a:rPr>
              <a:t>, то исключение распространяется на код, вызвавший функцию. Так </a:t>
            </a:r>
            <a:r>
              <a:rPr lang="ru-RU" sz="1500" dirty="0" smtClean="0">
                <a:cs typeface="Courier New" pitchFamily="49" charset="0"/>
              </a:rPr>
              <a:t>исключения </a:t>
            </a:r>
            <a:r>
              <a:rPr lang="ru-RU" sz="1500" dirty="0">
                <a:cs typeface="Courier New" pitchFamily="49" charset="0"/>
              </a:rPr>
              <a:t>распространяются по лексической структуре методов </a:t>
            </a:r>
            <a:r>
              <a:rPr lang="ru-RU" sz="1500" dirty="0" err="1" smtClean="0">
                <a:cs typeface="Courier New" pitchFamily="49" charset="0"/>
              </a:rPr>
              <a:t>JavaScript</a:t>
            </a:r>
            <a:r>
              <a:rPr lang="ru-RU" sz="1500" dirty="0" smtClean="0">
                <a:cs typeface="Courier New" pitchFamily="49" charset="0"/>
              </a:rPr>
              <a:t> вверх </a:t>
            </a:r>
            <a:r>
              <a:rPr lang="ru-RU" sz="1500" dirty="0">
                <a:cs typeface="Courier New" pitchFamily="49" charset="0"/>
              </a:rPr>
              <a:t>по стеку вызовов. Если обработчик исключения так и не будет найден, </a:t>
            </a:r>
            <a:r>
              <a:rPr lang="ru-RU" sz="1500" dirty="0" smtClean="0">
                <a:cs typeface="Courier New" pitchFamily="49" charset="0"/>
              </a:rPr>
              <a:t>исключение </a:t>
            </a:r>
            <a:r>
              <a:rPr lang="ru-RU" sz="1500" dirty="0">
                <a:cs typeface="Courier New" pitchFamily="49" charset="0"/>
              </a:rPr>
              <a:t>рассматривается как ошибка и о ней сообщается пользователю</a:t>
            </a:r>
            <a:r>
              <a:rPr lang="ru-RU" sz="1500" dirty="0" smtClean="0">
                <a:cs typeface="Courier New" pitchFamily="49" charset="0"/>
              </a:rPr>
              <a:t>.</a:t>
            </a:r>
            <a:endParaRPr lang="ru-RU" sz="15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59153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Метод </a:t>
            </a:r>
            <a:r>
              <a:rPr lang="ru-RU" sz="1600" b="1" dirty="0" err="1">
                <a:cs typeface="Courier New" pitchFamily="49" charset="0"/>
              </a:rPr>
              <a:t>propertyIsEnumerable</a:t>
            </a:r>
            <a:r>
              <a:rPr lang="ru-RU" sz="1600" b="1" dirty="0"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Метод </a:t>
            </a:r>
            <a:r>
              <a:rPr lang="ru-RU" sz="1600" dirty="0" err="1">
                <a:cs typeface="Courier New" pitchFamily="49" charset="0"/>
              </a:rPr>
              <a:t>propertyIsEnumerable</a:t>
            </a:r>
            <a:r>
              <a:rPr lang="ru-RU" sz="1600" dirty="0">
                <a:cs typeface="Courier New" pitchFamily="49" charset="0"/>
              </a:rPr>
              <a:t>() возвращает </a:t>
            </a:r>
            <a:r>
              <a:rPr lang="ru-RU" sz="1600" dirty="0" err="1">
                <a:cs typeface="Courier New" pitchFamily="49" charset="0"/>
              </a:rPr>
              <a:t>true</a:t>
            </a:r>
            <a:r>
              <a:rPr lang="ru-RU" sz="1600" dirty="0">
                <a:cs typeface="Courier New" pitchFamily="49" charset="0"/>
              </a:rPr>
              <a:t>, если в объекте определено </a:t>
            </a:r>
            <a:r>
              <a:rPr lang="ru-RU" sz="1600" dirty="0" smtClean="0">
                <a:cs typeface="Courier New" pitchFamily="49" charset="0"/>
              </a:rPr>
              <a:t>свойство </a:t>
            </a:r>
            <a:r>
              <a:rPr lang="ru-RU" sz="1600" dirty="0">
                <a:cs typeface="Courier New" pitchFamily="49" charset="0"/>
              </a:rPr>
              <a:t>с именем, указанным в единственном строковом аргументе метода, и это </a:t>
            </a:r>
            <a:r>
              <a:rPr lang="ru-RU" sz="1600" dirty="0" smtClean="0">
                <a:cs typeface="Courier New" pitchFamily="49" charset="0"/>
              </a:rPr>
              <a:t>свойство </a:t>
            </a:r>
            <a:r>
              <a:rPr lang="ru-RU" sz="1600" dirty="0">
                <a:cs typeface="Courier New" pitchFamily="49" charset="0"/>
              </a:rPr>
              <a:t>может быть перечислено циклом </a:t>
            </a:r>
            <a:r>
              <a:rPr lang="ru-RU" sz="1600" dirty="0" err="1">
                <a:cs typeface="Courier New" pitchFamily="49" charset="0"/>
              </a:rPr>
              <a:t>for</a:t>
            </a:r>
            <a:r>
              <a:rPr lang="ru-RU" sz="1600" dirty="0">
                <a:cs typeface="Courier New" pitchFamily="49" charset="0"/>
              </a:rPr>
              <a:t>/</a:t>
            </a:r>
            <a:r>
              <a:rPr lang="ru-RU" sz="1600" dirty="0" err="1">
                <a:cs typeface="Courier New" pitchFamily="49" charset="0"/>
              </a:rPr>
              <a:t>in</a:t>
            </a:r>
            <a:r>
              <a:rPr lang="ru-RU" sz="1600" dirty="0">
                <a:cs typeface="Courier New" pitchFamily="49" charset="0"/>
              </a:rPr>
              <a:t>. В противном случае метод </a:t>
            </a:r>
            <a:r>
              <a:rPr lang="ru-RU" sz="1600" dirty="0" smtClean="0">
                <a:cs typeface="Courier New" pitchFamily="49" charset="0"/>
              </a:rPr>
              <a:t>возвращает </a:t>
            </a:r>
            <a:r>
              <a:rPr lang="ru-RU" sz="1600" dirty="0" err="1">
                <a:cs typeface="Courier New" pitchFamily="49" charset="0"/>
              </a:rPr>
              <a:t>false</a:t>
            </a:r>
            <a:r>
              <a:rPr lang="ru-RU" sz="1600" dirty="0">
                <a:cs typeface="Courier New" pitchFamily="49" charset="0"/>
              </a:rPr>
              <a:t>. Например: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o = { x:1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o.propertyIsEnumerable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("x");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     //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свойство существует и является перечислимым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o.propertyIsEnumerable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("y");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false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свойство не существует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o.propertyIsEnumerable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valueOf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");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                       //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false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свойство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неперечислимое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6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Метод </a:t>
            </a:r>
            <a:r>
              <a:rPr lang="ru-RU" sz="1600" dirty="0" err="1">
                <a:cs typeface="Courier New" pitchFamily="49" charset="0"/>
              </a:rPr>
              <a:t>propertyIsEnumerable</a:t>
            </a:r>
            <a:r>
              <a:rPr lang="ru-RU" sz="1600" dirty="0">
                <a:cs typeface="Courier New" pitchFamily="49" charset="0"/>
              </a:rPr>
              <a:t>() определяется стандартом </a:t>
            </a:r>
            <a:r>
              <a:rPr lang="ru-RU" sz="1600" dirty="0" err="1">
                <a:cs typeface="Courier New" pitchFamily="49" charset="0"/>
              </a:rPr>
              <a:t>ECMAScript</a:t>
            </a:r>
            <a:r>
              <a:rPr lang="ru-RU" sz="1600" dirty="0">
                <a:cs typeface="Courier New" pitchFamily="49" charset="0"/>
              </a:rPr>
              <a:t> v3 и </a:t>
            </a:r>
            <a:r>
              <a:rPr lang="ru-RU" sz="1600" dirty="0" smtClean="0">
                <a:cs typeface="Courier New" pitchFamily="49" charset="0"/>
              </a:rPr>
              <a:t>реализован </a:t>
            </a:r>
            <a:r>
              <a:rPr lang="ru-RU" sz="1600" dirty="0">
                <a:cs typeface="Courier New" pitchFamily="49" charset="0"/>
              </a:rPr>
              <a:t>в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1.5 и более поздних версиях.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Обратите внимание: все свойства объекта, определяемые пользователем, </a:t>
            </a:r>
            <a:r>
              <a:rPr lang="ru-RU" sz="1600" dirty="0" smtClean="0">
                <a:cs typeface="Courier New" pitchFamily="49" charset="0"/>
              </a:rPr>
              <a:t>являются </a:t>
            </a:r>
            <a:r>
              <a:rPr lang="ru-RU" sz="1600" dirty="0">
                <a:cs typeface="Courier New" pitchFamily="49" charset="0"/>
              </a:rPr>
              <a:t>перечислимыми. </a:t>
            </a:r>
            <a:r>
              <a:rPr lang="ru-RU" sz="1600" dirty="0" err="1">
                <a:cs typeface="Courier New" pitchFamily="49" charset="0"/>
              </a:rPr>
              <a:t>Неперечислимыми</a:t>
            </a:r>
            <a:r>
              <a:rPr lang="ru-RU" sz="1600" dirty="0">
                <a:cs typeface="Courier New" pitchFamily="49" charset="0"/>
              </a:rPr>
              <a:t> обычно являются унаследованные </a:t>
            </a:r>
            <a:r>
              <a:rPr lang="ru-RU" sz="1600" dirty="0" smtClean="0">
                <a:cs typeface="Courier New" pitchFamily="49" charset="0"/>
              </a:rPr>
              <a:t>свойства, </a:t>
            </a:r>
            <a:r>
              <a:rPr lang="ru-RU" sz="1600" dirty="0">
                <a:cs typeface="Courier New" pitchFamily="49" charset="0"/>
              </a:rPr>
              <a:t>поэтому </a:t>
            </a:r>
            <a:r>
              <a:rPr lang="ru-RU" sz="1600" dirty="0" smtClean="0">
                <a:cs typeface="Courier New" pitchFamily="49" charset="0"/>
              </a:rPr>
              <a:t>практически </a:t>
            </a:r>
            <a:r>
              <a:rPr lang="ru-RU" sz="1600" dirty="0">
                <a:cs typeface="Courier New" pitchFamily="49" charset="0"/>
              </a:rPr>
              <a:t>всегда этот метод возвращает то же значение, что и метод </a:t>
            </a:r>
            <a:r>
              <a:rPr lang="ru-RU" sz="1600" dirty="0" err="1">
                <a:cs typeface="Courier New" pitchFamily="49" charset="0"/>
              </a:rPr>
              <a:t>hasOwnProperty</a:t>
            </a:r>
            <a:r>
              <a:rPr lang="ru-RU" sz="1600" dirty="0" smtClean="0">
                <a:cs typeface="Courier New" pitchFamily="49" charset="0"/>
              </a:rPr>
              <a:t>().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72656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 smtClean="0">
                <a:cs typeface="Courier New" pitchFamily="49" charset="0"/>
              </a:rPr>
              <a:t>Метод </a:t>
            </a:r>
            <a:r>
              <a:rPr lang="ru-RU" sz="1600" b="1" dirty="0" err="1">
                <a:cs typeface="Courier New" pitchFamily="49" charset="0"/>
              </a:rPr>
              <a:t>isPrototypeOf</a:t>
            </a:r>
            <a:r>
              <a:rPr lang="ru-RU" sz="1600" b="1" dirty="0"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Метод </a:t>
            </a:r>
            <a:r>
              <a:rPr lang="ru-RU" sz="1600" dirty="0" err="1">
                <a:cs typeface="Courier New" pitchFamily="49" charset="0"/>
              </a:rPr>
              <a:t>isPrototypeOf</a:t>
            </a:r>
            <a:r>
              <a:rPr lang="ru-RU" sz="1600" dirty="0">
                <a:cs typeface="Courier New" pitchFamily="49" charset="0"/>
              </a:rPr>
              <a:t>() возвращает </a:t>
            </a:r>
            <a:r>
              <a:rPr lang="ru-RU" sz="1600" dirty="0" err="1">
                <a:cs typeface="Courier New" pitchFamily="49" charset="0"/>
              </a:rPr>
              <a:t>true</a:t>
            </a:r>
            <a:r>
              <a:rPr lang="ru-RU" sz="1600" dirty="0">
                <a:cs typeface="Courier New" pitchFamily="49" charset="0"/>
              </a:rPr>
              <a:t>, если объект, которому принадлежит </a:t>
            </a:r>
            <a:r>
              <a:rPr lang="ru-RU" sz="1600" dirty="0" smtClean="0">
                <a:cs typeface="Courier New" pitchFamily="49" charset="0"/>
              </a:rPr>
              <a:t>метод</a:t>
            </a:r>
            <a:r>
              <a:rPr lang="ru-RU" sz="1600" dirty="0">
                <a:cs typeface="Courier New" pitchFamily="49" charset="0"/>
              </a:rPr>
              <a:t>, является прототипом объекта, передаваемого методу в качестве </a:t>
            </a:r>
            <a:r>
              <a:rPr lang="ru-RU" sz="1600" dirty="0" smtClean="0">
                <a:cs typeface="Courier New" pitchFamily="49" charset="0"/>
              </a:rPr>
              <a:t>аргумента. В </a:t>
            </a:r>
            <a:r>
              <a:rPr lang="ru-RU" sz="1600" dirty="0">
                <a:cs typeface="Courier New" pitchFamily="49" charset="0"/>
              </a:rPr>
              <a:t>противном случае метод возвращает </a:t>
            </a:r>
            <a:r>
              <a:rPr lang="ru-RU" sz="1600" dirty="0" err="1">
                <a:cs typeface="Courier New" pitchFamily="49" charset="0"/>
              </a:rPr>
              <a:t>false</a:t>
            </a:r>
            <a:r>
              <a:rPr lang="ru-RU" sz="1600" dirty="0">
                <a:cs typeface="Courier New" pitchFamily="49" charset="0"/>
              </a:rPr>
              <a:t>. Например: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o = {};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Object.prototype.isPrototypeOf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(o);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true:o.constructor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Object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Object.isPrototypeOf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(o);                  //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false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o.isPrototypeOf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Object.prototype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);        //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false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Function.prototype.isPrototypeOf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);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                 //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Object.constructor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86579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Массивы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Массив – это тип данных, содержащий (хранящий) пронумерованные </a:t>
            </a:r>
            <a:r>
              <a:rPr lang="ru-RU" sz="1600" dirty="0" smtClean="0">
                <a:cs typeface="Courier New" pitchFamily="49" charset="0"/>
              </a:rPr>
              <a:t>значения. Каждое </a:t>
            </a:r>
            <a:r>
              <a:rPr lang="ru-RU" sz="1600" dirty="0">
                <a:cs typeface="Courier New" pitchFamily="49" charset="0"/>
              </a:rPr>
              <a:t>пронумерованное значение называется элементом массива, а число, с </a:t>
            </a:r>
            <a:r>
              <a:rPr lang="ru-RU" sz="1600" dirty="0" smtClean="0">
                <a:cs typeface="Courier New" pitchFamily="49" charset="0"/>
              </a:rPr>
              <a:t>которым </a:t>
            </a:r>
            <a:r>
              <a:rPr lang="ru-RU" sz="1600" dirty="0">
                <a:cs typeface="Courier New" pitchFamily="49" charset="0"/>
              </a:rPr>
              <a:t>связывается элемент, называется его индексом. Так как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– </a:t>
            </a:r>
            <a:r>
              <a:rPr lang="ru-RU" sz="1600" dirty="0" smtClean="0">
                <a:cs typeface="Courier New" pitchFamily="49" charset="0"/>
              </a:rPr>
              <a:t>это </a:t>
            </a:r>
            <a:r>
              <a:rPr lang="ru-RU" sz="1600" dirty="0" err="1" smtClean="0">
                <a:cs typeface="Courier New" pitchFamily="49" charset="0"/>
              </a:rPr>
              <a:t>нетипизированный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язык, элемент массива может иметь любой тип, причем </a:t>
            </a:r>
            <a:r>
              <a:rPr lang="ru-RU" sz="1600" dirty="0" smtClean="0">
                <a:cs typeface="Courier New" pitchFamily="49" charset="0"/>
              </a:rPr>
              <a:t>разные </a:t>
            </a:r>
            <a:r>
              <a:rPr lang="ru-RU" sz="1600" dirty="0">
                <a:cs typeface="Courier New" pitchFamily="49" charset="0"/>
              </a:rPr>
              <a:t>элементы одного массива могут иметь разные типы. Элементы массива </a:t>
            </a:r>
            <a:r>
              <a:rPr lang="ru-RU" sz="1600" dirty="0" smtClean="0">
                <a:cs typeface="Courier New" pitchFamily="49" charset="0"/>
              </a:rPr>
              <a:t>могут даже </a:t>
            </a:r>
            <a:r>
              <a:rPr lang="ru-RU" sz="1600" dirty="0">
                <a:cs typeface="Courier New" pitchFamily="49" charset="0"/>
              </a:rPr>
              <a:t>содержать другие массивы, что позволяет создавать массивы массивов.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На протяжении всей книги мы часто рассматриваем объекты и массивы как </a:t>
            </a:r>
            <a:r>
              <a:rPr lang="ru-RU" sz="1600" dirty="0" smtClean="0">
                <a:cs typeface="Courier New" pitchFamily="49" charset="0"/>
              </a:rPr>
              <a:t>отдельные </a:t>
            </a:r>
            <a:r>
              <a:rPr lang="ru-RU" sz="1600" dirty="0">
                <a:cs typeface="Courier New" pitchFamily="49" charset="0"/>
              </a:rPr>
              <a:t>типы данных. Это полезное и разумное упрощение – в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smtClean="0">
                <a:cs typeface="Courier New" pitchFamily="49" charset="0"/>
              </a:rPr>
              <a:t>объекты </a:t>
            </a:r>
            <a:r>
              <a:rPr lang="ru-RU" sz="1600" dirty="0">
                <a:cs typeface="Courier New" pitchFamily="49" charset="0"/>
              </a:rPr>
              <a:t>и массивы можно рассматривать как разные типы для большинства </a:t>
            </a:r>
            <a:r>
              <a:rPr lang="ru-RU" sz="1600" dirty="0" smtClean="0">
                <a:cs typeface="Courier New" pitchFamily="49" charset="0"/>
              </a:rPr>
              <a:t>задач программирования</a:t>
            </a:r>
            <a:r>
              <a:rPr lang="ru-RU" sz="1600" dirty="0">
                <a:cs typeface="Courier New" pitchFamily="49" charset="0"/>
              </a:rPr>
              <a:t>. Однако, чтобы хорошо понять поведение объектов и </a:t>
            </a:r>
            <a:r>
              <a:rPr lang="ru-RU" sz="1600" dirty="0" smtClean="0">
                <a:cs typeface="Courier New" pitchFamily="49" charset="0"/>
              </a:rPr>
              <a:t>массивов</a:t>
            </a:r>
            <a:r>
              <a:rPr lang="ru-RU" sz="1600" dirty="0">
                <a:cs typeface="Courier New" pitchFamily="49" charset="0"/>
              </a:rPr>
              <a:t>, следует знать правду: массив – это не что иное, как объект с тонким </a:t>
            </a:r>
            <a:r>
              <a:rPr lang="ru-RU" sz="1600" dirty="0" smtClean="0">
                <a:cs typeface="Courier New" pitchFamily="49" charset="0"/>
              </a:rPr>
              <a:t>слоем дополнительной </a:t>
            </a:r>
            <a:r>
              <a:rPr lang="ru-RU" sz="1600" dirty="0">
                <a:cs typeface="Courier New" pitchFamily="49" charset="0"/>
              </a:rPr>
              <a:t>функциональности. Это можно увидеть, определив тип </a:t>
            </a:r>
            <a:r>
              <a:rPr lang="ru-RU" sz="1600" dirty="0" smtClean="0">
                <a:cs typeface="Courier New" pitchFamily="49" charset="0"/>
              </a:rPr>
              <a:t>массива с </a:t>
            </a:r>
            <a:r>
              <a:rPr lang="ru-RU" sz="1600" dirty="0">
                <a:cs typeface="Courier New" pitchFamily="49" charset="0"/>
              </a:rPr>
              <a:t>помощью оператора </a:t>
            </a:r>
            <a:r>
              <a:rPr lang="ru-RU" sz="1600" dirty="0" err="1">
                <a:cs typeface="Courier New" pitchFamily="49" charset="0"/>
              </a:rPr>
              <a:t>typeof</a:t>
            </a:r>
            <a:r>
              <a:rPr lang="ru-RU" sz="1600" dirty="0">
                <a:cs typeface="Courier New" pitchFamily="49" charset="0"/>
              </a:rPr>
              <a:t> – будет получена строка "</a:t>
            </a:r>
            <a:r>
              <a:rPr lang="ru-RU" sz="1600" dirty="0" err="1">
                <a:cs typeface="Courier New" pitchFamily="49" charset="0"/>
              </a:rPr>
              <a:t>object</a:t>
            </a:r>
            <a:r>
              <a:rPr lang="ru-RU" sz="1600" dirty="0">
                <a:cs typeface="Courier New" pitchFamily="49" charset="0"/>
              </a:rPr>
              <a:t>". 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Легче всего создать массив можно с помощью литерала, который </a:t>
            </a:r>
            <a:r>
              <a:rPr lang="ru-RU" sz="1600" dirty="0" smtClean="0">
                <a:cs typeface="Courier New" pitchFamily="49" charset="0"/>
              </a:rPr>
              <a:t>представляет собой </a:t>
            </a:r>
            <a:r>
              <a:rPr lang="ru-RU" sz="1600" dirty="0">
                <a:cs typeface="Courier New" pitchFamily="49" charset="0"/>
              </a:rPr>
              <a:t>простой список разделенных запятыми элементов массива в </a:t>
            </a:r>
            <a:r>
              <a:rPr lang="ru-RU" sz="1600" dirty="0" smtClean="0">
                <a:cs typeface="Courier New" pitchFamily="49" charset="0"/>
              </a:rPr>
              <a:t>квадратных скобках</a:t>
            </a:r>
            <a:r>
              <a:rPr lang="ru-RU" sz="1600" dirty="0">
                <a:cs typeface="Courier New" pitchFamily="49" charset="0"/>
              </a:rPr>
              <a:t>. Например: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empty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[];                 // Пустой массив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primes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[2, 3, 5, 7, 11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]; 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Массив с пятью 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числ.элементами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misc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[ 1.1,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"a" ];  // 3 элемента разных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типов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83478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Значения в литерале массива не обязательно должны быть константами – </a:t>
            </a:r>
            <a:r>
              <a:rPr lang="ru-RU" sz="1600" dirty="0" smtClean="0">
                <a:cs typeface="Courier New" pitchFamily="49" charset="0"/>
              </a:rPr>
              <a:t>это могут </a:t>
            </a:r>
            <a:r>
              <a:rPr lang="ru-RU" sz="1600" dirty="0">
                <a:cs typeface="Courier New" pitchFamily="49" charset="0"/>
              </a:rPr>
              <a:t>быть любые выражения: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base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1024;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table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[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base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base+1, base+2, base+3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Литералы массивов могут содержать литералы объектов или литералы </a:t>
            </a:r>
            <a:r>
              <a:rPr lang="ru-RU" sz="1600" dirty="0" smtClean="0">
                <a:cs typeface="Courier New" pitchFamily="49" charset="0"/>
              </a:rPr>
              <a:t>других массивов</a:t>
            </a:r>
            <a:r>
              <a:rPr lang="ru-RU" sz="1600" dirty="0"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b = [[1,{x:1, y:2}], [2, {x:3, y:4}]];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Во вновь созданном массиве первое значение литерала массива сохраняется в </a:t>
            </a:r>
            <a:r>
              <a:rPr lang="ru-RU" sz="1600" dirty="0" smtClean="0">
                <a:cs typeface="Courier New" pitchFamily="49" charset="0"/>
              </a:rPr>
              <a:t>элементе </a:t>
            </a:r>
            <a:r>
              <a:rPr lang="ru-RU" sz="1600" dirty="0">
                <a:cs typeface="Courier New" pitchFamily="49" charset="0"/>
              </a:rPr>
              <a:t>с индексом 0, второе значение – в элементе с индексом 1, и т. д. Если в </a:t>
            </a:r>
            <a:r>
              <a:rPr lang="ru-RU" sz="1600" dirty="0" smtClean="0">
                <a:cs typeface="Courier New" pitchFamily="49" charset="0"/>
              </a:rPr>
              <a:t>литерале </a:t>
            </a:r>
            <a:r>
              <a:rPr lang="ru-RU" sz="1600" dirty="0">
                <a:cs typeface="Courier New" pitchFamily="49" charset="0"/>
              </a:rPr>
              <a:t>значение элемента опущено, будет создан элемент с неопределенным </a:t>
            </a:r>
            <a:r>
              <a:rPr lang="ru-RU" sz="1600" dirty="0" smtClean="0">
                <a:cs typeface="Courier New" pitchFamily="49" charset="0"/>
              </a:rPr>
              <a:t>значением</a:t>
            </a:r>
            <a:r>
              <a:rPr lang="ru-RU" sz="1600" dirty="0">
                <a:cs typeface="Courier New" pitchFamily="49" charset="0"/>
              </a:rPr>
              <a:t>: 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count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[1,,3];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Массив из 3 элементов, средний элемент не определен.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undefs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[,]; 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// Массив из 2 элементов, оба не определены.</a:t>
            </a:r>
          </a:p>
          <a:p>
            <a:pPr marL="0" indent="0">
              <a:buNone/>
            </a:pPr>
            <a:endParaRPr lang="ru-RU" sz="8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Другой </a:t>
            </a:r>
            <a:r>
              <a:rPr lang="ru-RU" sz="1600" dirty="0">
                <a:cs typeface="Courier New" pitchFamily="49" charset="0"/>
              </a:rPr>
              <a:t>способ создания массива состоит в вызове конструктора </a:t>
            </a:r>
            <a:r>
              <a:rPr lang="ru-RU" sz="1600" dirty="0" err="1">
                <a:cs typeface="Courier New" pitchFamily="49" charset="0"/>
              </a:rPr>
              <a:t>Array</a:t>
            </a:r>
            <a:r>
              <a:rPr lang="ru-RU" sz="1600" dirty="0">
                <a:cs typeface="Courier New" pitchFamily="49" charset="0"/>
              </a:rPr>
              <a:t>(). </a:t>
            </a:r>
            <a:r>
              <a:rPr lang="ru-RU" sz="1600" dirty="0" smtClean="0">
                <a:cs typeface="Courier New" pitchFamily="49" charset="0"/>
              </a:rPr>
              <a:t>Вызывать </a:t>
            </a:r>
            <a:r>
              <a:rPr lang="ru-RU" sz="1600" dirty="0">
                <a:cs typeface="Courier New" pitchFamily="49" charset="0"/>
              </a:rPr>
              <a:t>конструктор можно тремя разными способами:</a:t>
            </a:r>
          </a:p>
          <a:p>
            <a:pPr marL="400050" lvl="1" indent="0">
              <a:buNone/>
            </a:pPr>
            <a:r>
              <a:rPr lang="ru-RU" sz="1600" dirty="0">
                <a:cs typeface="Courier New" pitchFamily="49" charset="0"/>
              </a:rPr>
              <a:t>• Вызов конструктора без аргументов:</a:t>
            </a:r>
          </a:p>
          <a:p>
            <a:pPr marL="400050" lvl="1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a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pPr marL="400050" lvl="1" indent="0">
              <a:buNone/>
            </a:pPr>
            <a:r>
              <a:rPr lang="ru-RU" sz="1600" dirty="0">
                <a:cs typeface="Courier New" pitchFamily="49" charset="0"/>
              </a:rPr>
              <a:t>В этом случае будет создан пустой массив, эквивалентный литералу </a:t>
            </a:r>
            <a:r>
              <a:rPr lang="ru-RU" sz="1600" dirty="0" smtClean="0">
                <a:cs typeface="Courier New" pitchFamily="49" charset="0"/>
              </a:rPr>
              <a:t>[].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83110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ru-RU" sz="1600" dirty="0">
                <a:cs typeface="Courier New" pitchFamily="49" charset="0"/>
              </a:rPr>
              <a:t>• Конструктору явно указываются значения первых n элементов массива:</a:t>
            </a:r>
          </a:p>
          <a:p>
            <a:pPr marL="400050" lvl="1" indent="0">
              <a:buNone/>
            </a:pPr>
            <a:r>
              <a:rPr lang="ru-RU" sz="1600" dirty="0" err="1">
                <a:cs typeface="Courier New" pitchFamily="49" charset="0"/>
              </a:rPr>
              <a:t>var</a:t>
            </a:r>
            <a:r>
              <a:rPr lang="ru-RU" sz="1600" dirty="0">
                <a:cs typeface="Courier New" pitchFamily="49" charset="0"/>
              </a:rPr>
              <a:t> a = </a:t>
            </a:r>
            <a:r>
              <a:rPr lang="ru-RU" sz="1600" dirty="0" err="1">
                <a:cs typeface="Courier New" pitchFamily="49" charset="0"/>
              </a:rPr>
              <a:t>new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err="1">
                <a:cs typeface="Courier New" pitchFamily="49" charset="0"/>
              </a:rPr>
              <a:t>Array</a:t>
            </a:r>
            <a:r>
              <a:rPr lang="ru-RU" sz="1600" dirty="0">
                <a:cs typeface="Courier New" pitchFamily="49" charset="0"/>
              </a:rPr>
              <a:t>(5, 4, 3, 2, 1, "</a:t>
            </a:r>
            <a:r>
              <a:rPr lang="ru-RU" sz="1600" dirty="0" err="1">
                <a:cs typeface="Courier New" pitchFamily="49" charset="0"/>
              </a:rPr>
              <a:t>testing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err="1">
                <a:cs typeface="Courier New" pitchFamily="49" charset="0"/>
              </a:rPr>
              <a:t>testing</a:t>
            </a:r>
            <a:r>
              <a:rPr lang="ru-RU" sz="1600" dirty="0">
                <a:cs typeface="Courier New" pitchFamily="49" charset="0"/>
              </a:rPr>
              <a:t>");</a:t>
            </a:r>
          </a:p>
          <a:p>
            <a:pPr marL="400050" lvl="1" indent="0">
              <a:buNone/>
            </a:pPr>
            <a:r>
              <a:rPr lang="ru-RU" sz="1600" dirty="0">
                <a:cs typeface="Courier New" pitchFamily="49" charset="0"/>
              </a:rPr>
              <a:t>В этом случае конструктор получает список аргументов. Каждый </a:t>
            </a:r>
            <a:r>
              <a:rPr lang="ru-RU" sz="1600" dirty="0" smtClean="0">
                <a:cs typeface="Courier New" pitchFamily="49" charset="0"/>
              </a:rPr>
              <a:t>аргумент определяет </a:t>
            </a:r>
            <a:r>
              <a:rPr lang="ru-RU" sz="1600" dirty="0">
                <a:cs typeface="Courier New" pitchFamily="49" charset="0"/>
              </a:rPr>
              <a:t>значение элемента и может иметь любой тип. Нумерация </a:t>
            </a:r>
            <a:r>
              <a:rPr lang="ru-RU" sz="1600" dirty="0" smtClean="0">
                <a:cs typeface="Courier New" pitchFamily="49" charset="0"/>
              </a:rPr>
              <a:t>элементов </a:t>
            </a:r>
            <a:r>
              <a:rPr lang="ru-RU" sz="1600" dirty="0">
                <a:cs typeface="Courier New" pitchFamily="49" charset="0"/>
              </a:rPr>
              <a:t>массива начинается с 0. Свойство </a:t>
            </a:r>
            <a:r>
              <a:rPr lang="ru-RU" sz="1600" dirty="0" err="1">
                <a:cs typeface="Courier New" pitchFamily="49" charset="0"/>
              </a:rPr>
              <a:t>length</a:t>
            </a:r>
            <a:r>
              <a:rPr lang="ru-RU" sz="1600" dirty="0">
                <a:cs typeface="Courier New" pitchFamily="49" charset="0"/>
              </a:rPr>
              <a:t> массива устанавливается </a:t>
            </a:r>
            <a:r>
              <a:rPr lang="ru-RU" sz="1600" dirty="0" smtClean="0">
                <a:cs typeface="Courier New" pitchFamily="49" charset="0"/>
              </a:rPr>
              <a:t>равным количеству </a:t>
            </a:r>
            <a:r>
              <a:rPr lang="ru-RU" sz="1600" dirty="0">
                <a:cs typeface="Courier New" pitchFamily="49" charset="0"/>
              </a:rPr>
              <a:t>элементов, переданных конструктору. </a:t>
            </a:r>
          </a:p>
          <a:p>
            <a:pPr marL="400050" lvl="1" indent="0">
              <a:buNone/>
            </a:pPr>
            <a:r>
              <a:rPr lang="ru-RU" sz="1600" dirty="0">
                <a:cs typeface="Courier New" pitchFamily="49" charset="0"/>
              </a:rPr>
              <a:t>• Вызов с единственным числовым аргументом, определяющим длину массива:</a:t>
            </a:r>
          </a:p>
          <a:p>
            <a:pPr marL="400050" lvl="1" indent="0">
              <a:buNone/>
            </a:pPr>
            <a:r>
              <a:rPr lang="ru-RU" sz="1600" dirty="0" err="1">
                <a:cs typeface="Courier New" pitchFamily="49" charset="0"/>
              </a:rPr>
              <a:t>var</a:t>
            </a:r>
            <a:r>
              <a:rPr lang="ru-RU" sz="1600" dirty="0">
                <a:cs typeface="Courier New" pitchFamily="49" charset="0"/>
              </a:rPr>
              <a:t> a = </a:t>
            </a:r>
            <a:r>
              <a:rPr lang="ru-RU" sz="1600" dirty="0" err="1">
                <a:cs typeface="Courier New" pitchFamily="49" charset="0"/>
              </a:rPr>
              <a:t>new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err="1">
                <a:cs typeface="Courier New" pitchFamily="49" charset="0"/>
              </a:rPr>
              <a:t>Array</a:t>
            </a:r>
            <a:r>
              <a:rPr lang="ru-RU" sz="1600" dirty="0">
                <a:cs typeface="Courier New" pitchFamily="49" charset="0"/>
              </a:rPr>
              <a:t>(10);</a:t>
            </a:r>
          </a:p>
          <a:p>
            <a:pPr marL="400050" lvl="1" indent="0">
              <a:buNone/>
            </a:pPr>
            <a:r>
              <a:rPr lang="ru-RU" sz="1600" dirty="0">
                <a:cs typeface="Courier New" pitchFamily="49" charset="0"/>
              </a:rPr>
              <a:t>Эта форма позволяет создать массив с заданным количеством элементов (</a:t>
            </a:r>
            <a:r>
              <a:rPr lang="ru-RU" sz="1600" dirty="0" smtClean="0">
                <a:cs typeface="Courier New" pitchFamily="49" charset="0"/>
              </a:rPr>
              <a:t>каждый </a:t>
            </a:r>
            <a:r>
              <a:rPr lang="ru-RU" sz="1600" dirty="0">
                <a:cs typeface="Courier New" pitchFamily="49" charset="0"/>
              </a:rPr>
              <a:t>из которых имеет значение </a:t>
            </a:r>
            <a:r>
              <a:rPr lang="ru-RU" sz="1600" dirty="0" err="1">
                <a:cs typeface="Courier New" pitchFamily="49" charset="0"/>
              </a:rPr>
              <a:t>undefined</a:t>
            </a:r>
            <a:r>
              <a:rPr lang="ru-RU" sz="1600" dirty="0">
                <a:cs typeface="Courier New" pitchFamily="49" charset="0"/>
              </a:rPr>
              <a:t>) и устанавливает свойство </a:t>
            </a:r>
            <a:r>
              <a:rPr lang="ru-RU" sz="1600" dirty="0" err="1" smtClean="0">
                <a:cs typeface="Courier New" pitchFamily="49" charset="0"/>
              </a:rPr>
              <a:t>length</a:t>
            </a:r>
            <a:r>
              <a:rPr lang="ru-RU" sz="1600" dirty="0" smtClean="0">
                <a:cs typeface="Courier New" pitchFamily="49" charset="0"/>
              </a:rPr>
              <a:t> массива </a:t>
            </a:r>
            <a:r>
              <a:rPr lang="ru-RU" sz="1600" dirty="0">
                <a:cs typeface="Courier New" pitchFamily="49" charset="0"/>
              </a:rPr>
              <a:t>равным указанному значению. Эта форма обращения к </a:t>
            </a:r>
            <a:r>
              <a:rPr lang="ru-RU" sz="1600" dirty="0" smtClean="0">
                <a:cs typeface="Courier New" pitchFamily="49" charset="0"/>
              </a:rPr>
              <a:t>конструктору </a:t>
            </a:r>
            <a:r>
              <a:rPr lang="ru-RU" sz="1600" dirty="0" err="1">
                <a:cs typeface="Courier New" pitchFamily="49" charset="0"/>
              </a:rPr>
              <a:t>Array</a:t>
            </a:r>
            <a:r>
              <a:rPr lang="ru-RU" sz="1600" dirty="0">
                <a:cs typeface="Courier New" pitchFamily="49" charset="0"/>
              </a:rPr>
              <a:t>() может использоваться для предварительного размещения </a:t>
            </a:r>
            <a:r>
              <a:rPr lang="ru-RU" sz="1600" dirty="0" smtClean="0">
                <a:cs typeface="Courier New" pitchFamily="49" charset="0"/>
              </a:rPr>
              <a:t>массива, если </a:t>
            </a:r>
            <a:r>
              <a:rPr lang="ru-RU" sz="1600" dirty="0">
                <a:cs typeface="Courier New" pitchFamily="49" charset="0"/>
              </a:rPr>
              <a:t>его длина известна заранее. В этой ситуации литералы массивов </a:t>
            </a:r>
            <a:r>
              <a:rPr lang="ru-RU" sz="1600" dirty="0" smtClean="0">
                <a:cs typeface="Courier New" pitchFamily="49" charset="0"/>
              </a:rPr>
              <a:t>не очень </a:t>
            </a:r>
            <a:r>
              <a:rPr lang="ru-RU" sz="1600" dirty="0">
                <a:cs typeface="Courier New" pitchFamily="49" charset="0"/>
              </a:rPr>
              <a:t>удобны.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40228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Чтение и запись элементов массива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Доступ к элементам массива осуществляется с помощью оператора []. Слева от скобок должна присутствовать ссылка на массив. Внутри скобок должно находиться произвольное выражение, имеющее неотрицательное целое значение. Этот синтаксис пригоден как для чтения, так и для записи значения элемента массива.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Следовательно</a:t>
            </a:r>
            <a:r>
              <a:rPr lang="ru-RU" sz="1600" dirty="0">
                <a:cs typeface="Courier New" pitchFamily="49" charset="0"/>
              </a:rPr>
              <a:t>, все приведенные далее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-инструкции </a:t>
            </a:r>
            <a:r>
              <a:rPr lang="ru-RU" sz="1600" dirty="0">
                <a:cs typeface="Courier New" pitchFamily="49" charset="0"/>
              </a:rPr>
              <a:t>допустимы: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a[0];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a[1] = 3.14;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i = 2;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a[i] = 3;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a[i + 1] = 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a[a[i]] =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a[0];</a:t>
            </a:r>
          </a:p>
          <a:p>
            <a:pPr marL="0" indent="0">
              <a:buNone/>
            </a:pPr>
            <a:r>
              <a:rPr lang="ru-RU" sz="1600" dirty="0">
                <a:latin typeface="+mj-lt"/>
                <a:cs typeface="Courier New" pitchFamily="49" charset="0"/>
              </a:rPr>
              <a:t>В некоторых языках первый элемент массива имеет индекс 1. Однако в </a:t>
            </a:r>
            <a:r>
              <a:rPr lang="ru-RU" sz="1600" dirty="0" err="1" smtClean="0">
                <a:latin typeface="+mj-lt"/>
                <a:cs typeface="Courier New" pitchFamily="49" charset="0"/>
              </a:rPr>
              <a:t>JavaScript</a:t>
            </a:r>
            <a:r>
              <a:rPr lang="ru-RU" sz="1600" dirty="0" smtClean="0">
                <a:latin typeface="+mj-lt"/>
                <a:cs typeface="Courier New" pitchFamily="49" charset="0"/>
              </a:rPr>
              <a:t> </a:t>
            </a:r>
            <a:r>
              <a:rPr lang="ru-RU" sz="1600" dirty="0">
                <a:latin typeface="+mj-lt"/>
                <a:cs typeface="Courier New" pitchFamily="49" charset="0"/>
              </a:rPr>
              <a:t>(как в C, C++ и </a:t>
            </a:r>
            <a:r>
              <a:rPr lang="ru-RU" sz="1600" dirty="0" err="1">
                <a:latin typeface="+mj-lt"/>
                <a:cs typeface="Courier New" pitchFamily="49" charset="0"/>
              </a:rPr>
              <a:t>Java</a:t>
            </a:r>
            <a:r>
              <a:rPr lang="ru-RU" sz="1600" dirty="0">
                <a:latin typeface="+mj-lt"/>
                <a:cs typeface="Courier New" pitchFamily="49" charset="0"/>
              </a:rPr>
              <a:t>) первый элемент массива имеет индекс </a:t>
            </a:r>
            <a:r>
              <a:rPr lang="ru-RU" sz="1600" dirty="0" smtClean="0">
                <a:latin typeface="+mj-lt"/>
                <a:cs typeface="Courier New" pitchFamily="49" charset="0"/>
              </a:rPr>
              <a:t>0. Как </a:t>
            </a:r>
            <a:r>
              <a:rPr lang="ru-RU" sz="1600" dirty="0">
                <a:latin typeface="+mj-lt"/>
                <a:cs typeface="Courier New" pitchFamily="49" charset="0"/>
              </a:rPr>
              <a:t>уже отмечалось, оператор [] может также использоваться для доступа к </a:t>
            </a:r>
            <a:r>
              <a:rPr lang="ru-RU" sz="1600" dirty="0" smtClean="0">
                <a:latin typeface="+mj-lt"/>
                <a:cs typeface="Courier New" pitchFamily="49" charset="0"/>
              </a:rPr>
              <a:t>именованным </a:t>
            </a:r>
            <a:r>
              <a:rPr lang="ru-RU" sz="1600" dirty="0">
                <a:latin typeface="+mj-lt"/>
                <a:cs typeface="Courier New" pitchFamily="49" charset="0"/>
              </a:rPr>
              <a:t>свойствам объекта: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my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['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salary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'] *= 2;</a:t>
            </a:r>
          </a:p>
          <a:p>
            <a:pPr marL="0" indent="0">
              <a:buNone/>
            </a:pPr>
            <a:r>
              <a:rPr lang="ru-RU" sz="1600" dirty="0">
                <a:latin typeface="+mj-lt"/>
                <a:cs typeface="Courier New" pitchFamily="49" charset="0"/>
              </a:rPr>
              <a:t>Поскольку массивы являются специализированным классом объектов, </a:t>
            </a:r>
            <a:r>
              <a:rPr lang="ru-RU" sz="1600" dirty="0" smtClean="0">
                <a:latin typeface="+mj-lt"/>
                <a:cs typeface="Courier New" pitchFamily="49" charset="0"/>
              </a:rPr>
              <a:t>существует </a:t>
            </a:r>
            <a:r>
              <a:rPr lang="ru-RU" sz="1600" dirty="0">
                <a:latin typeface="+mj-lt"/>
                <a:cs typeface="Courier New" pitchFamily="49" charset="0"/>
              </a:rPr>
              <a:t>возможность определять нечисловые свойства объекта и обращаться к </a:t>
            </a:r>
            <a:r>
              <a:rPr lang="ru-RU" sz="1600" dirty="0" smtClean="0">
                <a:latin typeface="+mj-lt"/>
                <a:cs typeface="Courier New" pitchFamily="49" charset="0"/>
              </a:rPr>
              <a:t>ним посредством </a:t>
            </a:r>
            <a:r>
              <a:rPr lang="ru-RU" sz="1600" dirty="0">
                <a:latin typeface="+mj-lt"/>
                <a:cs typeface="Courier New" pitchFamily="49" charset="0"/>
              </a:rPr>
              <a:t>операторов . (точка) и </a:t>
            </a:r>
            <a:r>
              <a:rPr lang="ru-RU" sz="1600" dirty="0" smtClean="0">
                <a:latin typeface="+mj-lt"/>
                <a:cs typeface="Courier New" pitchFamily="49" charset="0"/>
              </a:rPr>
              <a:t>[].</a:t>
            </a:r>
            <a:endParaRPr lang="ru-RU" sz="1600" dirty="0">
              <a:latin typeface="+mj-lt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35593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Обратите внимание, что индекс массива должен быть неотрицательным </a:t>
            </a:r>
            <a:r>
              <a:rPr lang="ru-RU" sz="1600" dirty="0" smtClean="0">
                <a:cs typeface="Courier New" pitchFamily="49" charset="0"/>
              </a:rPr>
              <a:t>числом, меньшим </a:t>
            </a:r>
            <a:r>
              <a:rPr lang="ru-RU" sz="1600" dirty="0">
                <a:cs typeface="Courier New" pitchFamily="49" charset="0"/>
              </a:rPr>
              <a:t>2</a:t>
            </a:r>
            <a:r>
              <a:rPr lang="ru-RU" sz="1600" baseline="30000" dirty="0">
                <a:cs typeface="Courier New" pitchFamily="49" charset="0"/>
              </a:rPr>
              <a:t>32</a:t>
            </a:r>
            <a:r>
              <a:rPr lang="ru-RU" sz="1600" dirty="0">
                <a:cs typeface="Courier New" pitchFamily="49" charset="0"/>
              </a:rPr>
              <a:t>–1. Если число слишком большое, отрицательное или </a:t>
            </a:r>
            <a:r>
              <a:rPr lang="ru-RU" sz="1600" dirty="0" smtClean="0">
                <a:cs typeface="Courier New" pitchFamily="49" charset="0"/>
              </a:rPr>
              <a:t>вещественное (или </a:t>
            </a:r>
            <a:r>
              <a:rPr lang="ru-RU" sz="1600" dirty="0">
                <a:cs typeface="Courier New" pitchFamily="49" charset="0"/>
              </a:rPr>
              <a:t>это логическое, объектное или другое значение),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преобразует </a:t>
            </a:r>
            <a:r>
              <a:rPr lang="ru-RU" sz="1600" dirty="0" smtClean="0">
                <a:cs typeface="Courier New" pitchFamily="49" charset="0"/>
              </a:rPr>
              <a:t>его в </a:t>
            </a:r>
            <a:r>
              <a:rPr lang="ru-RU" sz="1600" dirty="0">
                <a:cs typeface="Courier New" pitchFamily="49" charset="0"/>
              </a:rPr>
              <a:t>строку и рассматривает результирующую строку как имя свойства </a:t>
            </a:r>
            <a:r>
              <a:rPr lang="ru-RU" sz="1600" dirty="0" smtClean="0">
                <a:cs typeface="Courier New" pitchFamily="49" charset="0"/>
              </a:rPr>
              <a:t>объекта, а </a:t>
            </a:r>
            <a:r>
              <a:rPr lang="ru-RU" sz="1600" dirty="0">
                <a:cs typeface="Courier New" pitchFamily="49" charset="0"/>
              </a:rPr>
              <a:t>не как индекс массива. Таким образом, следующая строка создаст новое </a:t>
            </a:r>
            <a:r>
              <a:rPr lang="ru-RU" sz="1600" dirty="0" smtClean="0">
                <a:cs typeface="Courier New" pitchFamily="49" charset="0"/>
              </a:rPr>
              <a:t>свойство </a:t>
            </a:r>
            <a:r>
              <a:rPr lang="ru-RU" sz="1600" dirty="0">
                <a:cs typeface="Courier New" pitchFamily="49" charset="0"/>
              </a:rPr>
              <a:t>с именем "–1.23", а не новый элемент массива: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[-1.23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61051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Добавление новых элементов в массив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 таких языках, как C и </a:t>
            </a:r>
            <a:r>
              <a:rPr lang="ru-RU" sz="1600" dirty="0" err="1">
                <a:cs typeface="Courier New" pitchFamily="49" charset="0"/>
              </a:rPr>
              <a:t>Java</a:t>
            </a:r>
            <a:r>
              <a:rPr lang="ru-RU" sz="1600" dirty="0">
                <a:cs typeface="Courier New" pitchFamily="49" charset="0"/>
              </a:rPr>
              <a:t>, массив имеет фиксированное число элементов, </a:t>
            </a:r>
            <a:r>
              <a:rPr lang="ru-RU" sz="1600" dirty="0" smtClean="0">
                <a:cs typeface="Courier New" pitchFamily="49" charset="0"/>
              </a:rPr>
              <a:t>которое </a:t>
            </a:r>
            <a:r>
              <a:rPr lang="ru-RU" sz="1600" dirty="0">
                <a:cs typeface="Courier New" pitchFamily="49" charset="0"/>
              </a:rPr>
              <a:t>должно быть задано при создании массива. Это не относится к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smtClean="0">
                <a:cs typeface="Courier New" pitchFamily="49" charset="0"/>
              </a:rPr>
              <a:t>– массив </a:t>
            </a:r>
            <a:r>
              <a:rPr lang="ru-RU" sz="1600" dirty="0">
                <a:cs typeface="Courier New" pitchFamily="49" charset="0"/>
              </a:rPr>
              <a:t>в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может иметь любое количество элементов, и это </a:t>
            </a:r>
            <a:r>
              <a:rPr lang="ru-RU" sz="1600" dirty="0" smtClean="0">
                <a:cs typeface="Courier New" pitchFamily="49" charset="0"/>
              </a:rPr>
              <a:t>количество можно </a:t>
            </a:r>
            <a:r>
              <a:rPr lang="ru-RU" sz="1600" dirty="0">
                <a:cs typeface="Courier New" pitchFamily="49" charset="0"/>
              </a:rPr>
              <a:t>в любой момент изменить.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Чтобы добавить новый элемент в массив, достаточно присвоить ему значение: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a[10] = 10;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Массивы в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могут быть разреженными. Это значит, что индексы </a:t>
            </a:r>
            <a:r>
              <a:rPr lang="ru-RU" sz="1600" dirty="0" smtClean="0">
                <a:cs typeface="Courier New" pitchFamily="49" charset="0"/>
              </a:rPr>
              <a:t>массива </a:t>
            </a:r>
            <a:r>
              <a:rPr lang="ru-RU" sz="1600" dirty="0">
                <a:cs typeface="Courier New" pitchFamily="49" charset="0"/>
              </a:rPr>
              <a:t>не обязательно принадлежат непрерывному диапазону чисел; </a:t>
            </a:r>
            <a:r>
              <a:rPr lang="ru-RU" sz="1600" dirty="0" smtClean="0">
                <a:cs typeface="Courier New" pitchFamily="49" charset="0"/>
              </a:rPr>
              <a:t>реализация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может выделять память только для тех элементов массива, </a:t>
            </a:r>
            <a:r>
              <a:rPr lang="ru-RU" sz="1600" dirty="0" smtClean="0">
                <a:cs typeface="Courier New" pitchFamily="49" charset="0"/>
              </a:rPr>
              <a:t>которые фактически </a:t>
            </a:r>
            <a:r>
              <a:rPr lang="ru-RU" sz="1600" dirty="0">
                <a:cs typeface="Courier New" pitchFamily="49" charset="0"/>
              </a:rPr>
              <a:t>в нем хранятся. Поэтому в результате выполнения </a:t>
            </a:r>
            <a:r>
              <a:rPr lang="ru-RU" sz="1600" dirty="0" smtClean="0">
                <a:cs typeface="Courier New" pitchFamily="49" charset="0"/>
              </a:rPr>
              <a:t>следующего фрагмента </a:t>
            </a:r>
            <a:r>
              <a:rPr lang="ru-RU" sz="1600" dirty="0">
                <a:cs typeface="Courier New" pitchFamily="49" charset="0"/>
              </a:rPr>
              <a:t>интерпретатор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скорее всего выделит память только </a:t>
            </a:r>
            <a:r>
              <a:rPr lang="ru-RU" sz="1600" dirty="0" smtClean="0">
                <a:cs typeface="Courier New" pitchFamily="49" charset="0"/>
              </a:rPr>
              <a:t>для элементов </a:t>
            </a:r>
            <a:r>
              <a:rPr lang="ru-RU" sz="1600" dirty="0">
                <a:cs typeface="Courier New" pitchFamily="49" charset="0"/>
              </a:rPr>
              <a:t>массива с индексами 0 и 10000, но не выделит ее для 9999 </a:t>
            </a:r>
            <a:r>
              <a:rPr lang="ru-RU" sz="1600" dirty="0" smtClean="0">
                <a:cs typeface="Courier New" pitchFamily="49" charset="0"/>
              </a:rPr>
              <a:t>элементов, находящихся </a:t>
            </a:r>
            <a:r>
              <a:rPr lang="ru-RU" sz="1600" dirty="0">
                <a:cs typeface="Courier New" pitchFamily="49" charset="0"/>
              </a:rPr>
              <a:t>между ними: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a[0] = 1;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a[10000] = "это элемент 10,000";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Обратите внимание: элементы массива могут также добавляться к объектам: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c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Circle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(1,2,3);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c[0] = "это элемент массива в объекте!"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Этот пример просто определяет новое свойство объекта с именем "0". Однако </a:t>
            </a:r>
            <a:r>
              <a:rPr lang="ru-RU" sz="1600" dirty="0" smtClean="0">
                <a:cs typeface="Courier New" pitchFamily="49" charset="0"/>
              </a:rPr>
              <a:t>добавление </a:t>
            </a:r>
            <a:r>
              <a:rPr lang="ru-RU" sz="1600" dirty="0">
                <a:cs typeface="Courier New" pitchFamily="49" charset="0"/>
              </a:rPr>
              <a:t>элемента массива в объект не делает объект массивом.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36329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Удаление элементов массива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Оператор </a:t>
            </a:r>
            <a:r>
              <a:rPr lang="ru-RU" sz="1600" dirty="0" err="1">
                <a:cs typeface="Courier New" pitchFamily="49" charset="0"/>
              </a:rPr>
              <a:t>delete</a:t>
            </a:r>
            <a:r>
              <a:rPr lang="ru-RU" sz="1600" dirty="0">
                <a:cs typeface="Courier New" pitchFamily="49" charset="0"/>
              </a:rPr>
              <a:t> записывает в элемент массива значение </a:t>
            </a:r>
            <a:r>
              <a:rPr lang="ru-RU" sz="1600" dirty="0" err="1">
                <a:cs typeface="Courier New" pitchFamily="49" charset="0"/>
              </a:rPr>
              <a:t>undefined</a:t>
            </a:r>
            <a:r>
              <a:rPr lang="ru-RU" sz="1600" dirty="0">
                <a:cs typeface="Courier New" pitchFamily="49" charset="0"/>
              </a:rPr>
              <a:t>, при этом </a:t>
            </a:r>
            <a:r>
              <a:rPr lang="ru-RU" sz="1600" dirty="0" smtClean="0">
                <a:cs typeface="Courier New" pitchFamily="49" charset="0"/>
              </a:rPr>
              <a:t>сам элемент </a:t>
            </a:r>
            <a:r>
              <a:rPr lang="ru-RU" sz="1600" dirty="0">
                <a:cs typeface="Courier New" pitchFamily="49" charset="0"/>
              </a:rPr>
              <a:t>массива продолжает свое существование. Для удаления элементов </a:t>
            </a:r>
            <a:r>
              <a:rPr lang="ru-RU" sz="1600" dirty="0" smtClean="0">
                <a:cs typeface="Courier New" pitchFamily="49" charset="0"/>
              </a:rPr>
              <a:t>так, чтобы </a:t>
            </a:r>
            <a:r>
              <a:rPr lang="ru-RU" sz="1600" dirty="0">
                <a:cs typeface="Courier New" pitchFamily="49" charset="0"/>
              </a:rPr>
              <a:t>остающиеся элементы сместились к началу массива, необходимо </a:t>
            </a:r>
            <a:r>
              <a:rPr lang="ru-RU" sz="1600" dirty="0" smtClean="0">
                <a:cs typeface="Courier New" pitchFamily="49" charset="0"/>
              </a:rPr>
              <a:t>воспользоваться </a:t>
            </a:r>
            <a:r>
              <a:rPr lang="ru-RU" sz="1600" dirty="0">
                <a:cs typeface="Courier New" pitchFamily="49" charset="0"/>
              </a:rPr>
              <a:t>одним из методов массива. Метод </a:t>
            </a:r>
            <a:r>
              <a:rPr lang="ru-RU" sz="1600" dirty="0" err="1">
                <a:cs typeface="Courier New" pitchFamily="49" charset="0"/>
              </a:rPr>
              <a:t>Array.shift</a:t>
            </a:r>
            <a:r>
              <a:rPr lang="ru-RU" sz="1600" dirty="0">
                <a:cs typeface="Courier New" pitchFamily="49" charset="0"/>
              </a:rPr>
              <a:t>() удаляет первый элемент массива, метод </a:t>
            </a:r>
            <a:r>
              <a:rPr lang="ru-RU" sz="1600" dirty="0" err="1">
                <a:cs typeface="Courier New" pitchFamily="49" charset="0"/>
              </a:rPr>
              <a:t>Array.pop</a:t>
            </a:r>
            <a:r>
              <a:rPr lang="ru-RU" sz="1600" dirty="0">
                <a:cs typeface="Courier New" pitchFamily="49" charset="0"/>
              </a:rPr>
              <a:t>() – последний элемент массива, метод </a:t>
            </a:r>
            <a:r>
              <a:rPr lang="ru-RU" sz="1600" dirty="0" err="1">
                <a:cs typeface="Courier New" pitchFamily="49" charset="0"/>
              </a:rPr>
              <a:t>Array.splice</a:t>
            </a:r>
            <a:r>
              <a:rPr lang="ru-RU" sz="1600" dirty="0">
                <a:cs typeface="Courier New" pitchFamily="49" charset="0"/>
              </a:rPr>
              <a:t>() </a:t>
            </a:r>
            <a:r>
              <a:rPr lang="ru-RU" sz="1600" dirty="0" smtClean="0">
                <a:cs typeface="Courier New" pitchFamily="49" charset="0"/>
              </a:rPr>
              <a:t>– непрерывный </a:t>
            </a:r>
            <a:r>
              <a:rPr lang="ru-RU" sz="1600" dirty="0">
                <a:cs typeface="Courier New" pitchFamily="49" charset="0"/>
              </a:rPr>
              <a:t>диапазон элементов. Эти функции описываются </a:t>
            </a:r>
            <a:r>
              <a:rPr lang="ru-RU" sz="1600" dirty="0" smtClean="0">
                <a:cs typeface="Courier New" pitchFamily="49" charset="0"/>
              </a:rPr>
              <a:t>далее.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578842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Длина массива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Все массивы, как созданные с помощью конструктора </a:t>
            </a:r>
            <a:r>
              <a:rPr lang="ru-RU" sz="1600" dirty="0" err="1">
                <a:cs typeface="Courier New" pitchFamily="49" charset="0"/>
              </a:rPr>
              <a:t>Array</a:t>
            </a:r>
            <a:r>
              <a:rPr lang="ru-RU" sz="1600" dirty="0">
                <a:cs typeface="Courier New" pitchFamily="49" charset="0"/>
              </a:rPr>
              <a:t>(), так и </a:t>
            </a:r>
            <a:r>
              <a:rPr lang="ru-RU" sz="1600" dirty="0" smtClean="0">
                <a:cs typeface="Courier New" pitchFamily="49" charset="0"/>
              </a:rPr>
              <a:t>определенные </a:t>
            </a:r>
            <a:r>
              <a:rPr lang="ru-RU" sz="1600" dirty="0">
                <a:cs typeface="Courier New" pitchFamily="49" charset="0"/>
              </a:rPr>
              <a:t>с помощью литерала массива, имеют специальное свойство </a:t>
            </a:r>
            <a:r>
              <a:rPr lang="ru-RU" sz="1600" dirty="0" err="1">
                <a:cs typeface="Courier New" pitchFamily="49" charset="0"/>
              </a:rPr>
              <a:t>length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err="1" smtClean="0">
                <a:cs typeface="Courier New" pitchFamily="49" charset="0"/>
              </a:rPr>
              <a:t>устанавлива-ющее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количество элементов в массиве. Поскольку массивы могут иметь </a:t>
            </a:r>
            <a:r>
              <a:rPr lang="ru-RU" sz="1600" dirty="0" err="1" smtClean="0">
                <a:cs typeface="Courier New" pitchFamily="49" charset="0"/>
              </a:rPr>
              <a:t>неопреде</a:t>
            </a:r>
            <a:r>
              <a:rPr lang="ru-RU" sz="1600" dirty="0" smtClean="0">
                <a:cs typeface="Courier New" pitchFamily="49" charset="0"/>
              </a:rPr>
              <a:t>-ленные </a:t>
            </a:r>
            <a:r>
              <a:rPr lang="ru-RU" sz="1600" dirty="0">
                <a:cs typeface="Courier New" pitchFamily="49" charset="0"/>
              </a:rPr>
              <a:t>элементы, более точная формулировка звучит так: свойство </a:t>
            </a:r>
            <a:r>
              <a:rPr lang="ru-RU" sz="1600" dirty="0" err="1" smtClean="0">
                <a:cs typeface="Courier New" pitchFamily="49" charset="0"/>
              </a:rPr>
              <a:t>length</a:t>
            </a:r>
            <a:r>
              <a:rPr lang="ru-RU" sz="1600" dirty="0" smtClean="0">
                <a:cs typeface="Courier New" pitchFamily="49" charset="0"/>
              </a:rPr>
              <a:t> всегда </a:t>
            </a:r>
            <a:r>
              <a:rPr lang="ru-RU" sz="1600" dirty="0">
                <a:cs typeface="Courier New" pitchFamily="49" charset="0"/>
              </a:rPr>
              <a:t>на единицу больше, чем самый большой номер элемента массива. В </a:t>
            </a:r>
            <a:r>
              <a:rPr lang="ru-RU" sz="1600" dirty="0" smtClean="0">
                <a:cs typeface="Courier New" pitchFamily="49" charset="0"/>
              </a:rPr>
              <a:t>отличие </a:t>
            </a:r>
            <a:r>
              <a:rPr lang="ru-RU" sz="1600" dirty="0">
                <a:cs typeface="Courier New" pitchFamily="49" charset="0"/>
              </a:rPr>
              <a:t>от обычных свойств объектов, свойство </a:t>
            </a:r>
            <a:r>
              <a:rPr lang="ru-RU" sz="1600" dirty="0" err="1">
                <a:cs typeface="Courier New" pitchFamily="49" charset="0"/>
              </a:rPr>
              <a:t>length</a:t>
            </a:r>
            <a:r>
              <a:rPr lang="ru-RU" sz="1600" dirty="0">
                <a:cs typeface="Courier New" pitchFamily="49" charset="0"/>
              </a:rPr>
              <a:t> массива автоматически </a:t>
            </a:r>
            <a:r>
              <a:rPr lang="ru-RU" sz="1600" dirty="0" smtClean="0">
                <a:cs typeface="Courier New" pitchFamily="49" charset="0"/>
              </a:rPr>
              <a:t>обновляется</a:t>
            </a:r>
            <a:r>
              <a:rPr lang="ru-RU" sz="1600" dirty="0">
                <a:cs typeface="Courier New" pitchFamily="49" charset="0"/>
              </a:rPr>
              <a:t>, оставаясь корректным при добавлении новых элементов в массив. </a:t>
            </a:r>
            <a:r>
              <a:rPr lang="ru-RU" sz="1600" dirty="0" smtClean="0">
                <a:cs typeface="Courier New" pitchFamily="49" charset="0"/>
              </a:rPr>
              <a:t>Это обстоятельство </a:t>
            </a:r>
            <a:r>
              <a:rPr lang="ru-RU" sz="1600" dirty="0">
                <a:cs typeface="Courier New" pitchFamily="49" charset="0"/>
              </a:rPr>
              <a:t>иллюстрирует следующий фрагмент: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a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(); //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a.length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==0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(ни один элемент не определен)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(10);  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a.length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==10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определ.пустые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элем-ты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0–9)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(1,2,3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);//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a.length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== 3 (определены элементы 0–2)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a = [4, 5];         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a.length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== 2 (определены элементы 0 и 1)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a[5] =  1;      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//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a.length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== 6 (определены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элем-ты 0,1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и 5)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a[49] = 0; 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a.length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== 50 (определены элементы 0, 1, 5 и 49)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Помните, что индексы массива должны быть меньше 2</a:t>
            </a:r>
            <a:r>
              <a:rPr lang="ru-RU" sz="1600" baseline="30000" dirty="0">
                <a:cs typeface="Courier New" pitchFamily="49" charset="0"/>
              </a:rPr>
              <a:t>32</a:t>
            </a:r>
            <a:r>
              <a:rPr lang="ru-RU" sz="1600" dirty="0">
                <a:cs typeface="Courier New" pitchFamily="49" charset="0"/>
              </a:rPr>
              <a:t>–1, т. е. максимально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возможное значение свойства </a:t>
            </a:r>
            <a:r>
              <a:rPr lang="ru-RU" sz="1600" dirty="0" err="1">
                <a:cs typeface="Courier New" pitchFamily="49" charset="0"/>
              </a:rPr>
              <a:t>length</a:t>
            </a:r>
            <a:r>
              <a:rPr lang="ru-RU" sz="1600" dirty="0">
                <a:cs typeface="Courier New" pitchFamily="49" charset="0"/>
              </a:rPr>
              <a:t> равно 2</a:t>
            </a:r>
            <a:r>
              <a:rPr lang="ru-RU" sz="1600" baseline="30000" dirty="0">
                <a:cs typeface="Courier New" pitchFamily="49" charset="0"/>
              </a:rPr>
              <a:t>32</a:t>
            </a:r>
            <a:r>
              <a:rPr lang="ru-RU" sz="1600" dirty="0">
                <a:cs typeface="Courier New" pitchFamily="49" charset="0"/>
              </a:rPr>
              <a:t>–1.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57323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Инструкция </a:t>
            </a:r>
            <a:r>
              <a:rPr lang="ru-RU" sz="1600" b="1" dirty="0" err="1">
                <a:cs typeface="Courier New" pitchFamily="49" charset="0"/>
              </a:rPr>
              <a:t>try</a:t>
            </a:r>
            <a:r>
              <a:rPr lang="ru-RU" sz="1600" b="1" dirty="0">
                <a:cs typeface="Courier New" pitchFamily="49" charset="0"/>
              </a:rPr>
              <a:t>/</a:t>
            </a:r>
            <a:r>
              <a:rPr lang="ru-RU" sz="1600" b="1" dirty="0" err="1">
                <a:cs typeface="Courier New" pitchFamily="49" charset="0"/>
              </a:rPr>
              <a:t>catch</a:t>
            </a:r>
            <a:r>
              <a:rPr lang="ru-RU" sz="1600" b="1" dirty="0">
                <a:cs typeface="Courier New" pitchFamily="49" charset="0"/>
              </a:rPr>
              <a:t>/</a:t>
            </a:r>
            <a:r>
              <a:rPr lang="ru-RU" sz="1600" b="1" dirty="0" err="1">
                <a:cs typeface="Courier New" pitchFamily="49" charset="0"/>
              </a:rPr>
              <a:t>finally</a:t>
            </a:r>
            <a:endParaRPr lang="ru-RU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Инструкция </a:t>
            </a:r>
            <a:r>
              <a:rPr lang="ru-RU" sz="1600" dirty="0" err="1">
                <a:cs typeface="Courier New" pitchFamily="49" charset="0"/>
              </a:rPr>
              <a:t>try</a:t>
            </a:r>
            <a:r>
              <a:rPr lang="ru-RU" sz="1600" dirty="0">
                <a:cs typeface="Courier New" pitchFamily="49" charset="0"/>
              </a:rPr>
              <a:t>/</a:t>
            </a:r>
            <a:r>
              <a:rPr lang="ru-RU" sz="1600" dirty="0" err="1">
                <a:cs typeface="Courier New" pitchFamily="49" charset="0"/>
              </a:rPr>
              <a:t>catch</a:t>
            </a:r>
            <a:r>
              <a:rPr lang="ru-RU" sz="1600" dirty="0">
                <a:cs typeface="Courier New" pitchFamily="49" charset="0"/>
              </a:rPr>
              <a:t>/</a:t>
            </a:r>
            <a:r>
              <a:rPr lang="ru-RU" sz="1600" dirty="0" err="1">
                <a:cs typeface="Courier New" pitchFamily="49" charset="0"/>
              </a:rPr>
              <a:t>finally</a:t>
            </a:r>
            <a:r>
              <a:rPr lang="ru-RU" sz="1600" dirty="0">
                <a:cs typeface="Courier New" pitchFamily="49" charset="0"/>
              </a:rPr>
              <a:t> реализует механизм обработки исключений в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. Конструкция </a:t>
            </a:r>
            <a:r>
              <a:rPr lang="ru-RU" sz="1600" dirty="0" err="1">
                <a:cs typeface="Courier New" pitchFamily="49" charset="0"/>
              </a:rPr>
              <a:t>try</a:t>
            </a:r>
            <a:r>
              <a:rPr lang="ru-RU" sz="1600" dirty="0">
                <a:cs typeface="Courier New" pitchFamily="49" charset="0"/>
              </a:rPr>
              <a:t> в этой инструкции просто определяет блок кода, в </a:t>
            </a:r>
            <a:r>
              <a:rPr lang="ru-RU" sz="1600" dirty="0" smtClean="0">
                <a:cs typeface="Courier New" pitchFamily="49" charset="0"/>
              </a:rPr>
              <a:t>котором </a:t>
            </a:r>
            <a:r>
              <a:rPr lang="ru-RU" sz="1600" dirty="0" err="1" smtClean="0">
                <a:cs typeface="Courier New" pitchFamily="49" charset="0"/>
              </a:rPr>
              <a:t>обраба-тываются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исключения. За блоком </a:t>
            </a:r>
            <a:r>
              <a:rPr lang="ru-RU" sz="1600" dirty="0" err="1">
                <a:cs typeface="Courier New" pitchFamily="49" charset="0"/>
              </a:rPr>
              <a:t>try</a:t>
            </a:r>
            <a:r>
              <a:rPr lang="ru-RU" sz="1600" dirty="0">
                <a:cs typeface="Courier New" pitchFamily="49" charset="0"/>
              </a:rPr>
              <a:t> следует конструкция </a:t>
            </a:r>
            <a:r>
              <a:rPr lang="ru-RU" sz="1600" dirty="0" err="1" smtClean="0">
                <a:cs typeface="Courier New" pitchFamily="49" charset="0"/>
              </a:rPr>
              <a:t>catch</a:t>
            </a:r>
            <a:r>
              <a:rPr lang="ru-RU" sz="1600" dirty="0" smtClean="0">
                <a:cs typeface="Courier New" pitchFamily="49" charset="0"/>
              </a:rPr>
              <a:t> с </a:t>
            </a:r>
            <a:r>
              <a:rPr lang="ru-RU" sz="1600" dirty="0">
                <a:cs typeface="Courier New" pitchFamily="49" charset="0"/>
              </a:rPr>
              <a:t>блоком </a:t>
            </a:r>
            <a:r>
              <a:rPr lang="ru-RU" sz="1600" dirty="0" err="1" smtClean="0">
                <a:cs typeface="Courier New" pitchFamily="49" charset="0"/>
              </a:rPr>
              <a:t>инструк-ций</a:t>
            </a:r>
            <a:r>
              <a:rPr lang="ru-RU" sz="1600" dirty="0">
                <a:cs typeface="Courier New" pitchFamily="49" charset="0"/>
              </a:rPr>
              <a:t>, вызываемых, когда </a:t>
            </a:r>
            <a:r>
              <a:rPr lang="ru-RU" sz="1600" dirty="0" smtClean="0">
                <a:cs typeface="Courier New" pitchFamily="49" charset="0"/>
              </a:rPr>
              <a:t>где-либо </a:t>
            </a:r>
            <a:r>
              <a:rPr lang="ru-RU" sz="1600" dirty="0">
                <a:cs typeface="Courier New" pitchFamily="49" charset="0"/>
              </a:rPr>
              <a:t>в блоке </a:t>
            </a:r>
            <a:r>
              <a:rPr lang="ru-RU" sz="1600" dirty="0" err="1">
                <a:cs typeface="Courier New" pitchFamily="49" charset="0"/>
              </a:rPr>
              <a:t>try</a:t>
            </a:r>
            <a:r>
              <a:rPr lang="ru-RU" sz="1600" dirty="0">
                <a:cs typeface="Courier New" pitchFamily="49" charset="0"/>
              </a:rPr>
              <a:t> возникает </a:t>
            </a:r>
            <a:r>
              <a:rPr lang="ru-RU" sz="1600" dirty="0" smtClean="0">
                <a:cs typeface="Courier New" pitchFamily="49" charset="0"/>
              </a:rPr>
              <a:t>исключение</a:t>
            </a:r>
            <a:r>
              <a:rPr lang="ru-RU" sz="1600" dirty="0">
                <a:cs typeface="Courier New" pitchFamily="49" charset="0"/>
              </a:rPr>
              <a:t>. За </a:t>
            </a:r>
            <a:r>
              <a:rPr lang="ru-RU" sz="1600" dirty="0" err="1" smtClean="0">
                <a:cs typeface="Courier New" pitchFamily="49" charset="0"/>
              </a:rPr>
              <a:t>конструк-цией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 err="1">
                <a:cs typeface="Courier New" pitchFamily="49" charset="0"/>
              </a:rPr>
              <a:t>catch</a:t>
            </a:r>
            <a:r>
              <a:rPr lang="ru-RU" sz="1600" dirty="0">
                <a:cs typeface="Courier New" pitchFamily="49" charset="0"/>
              </a:rPr>
              <a:t> следует блок </a:t>
            </a:r>
            <a:r>
              <a:rPr lang="ru-RU" sz="1600" dirty="0" err="1">
                <a:cs typeface="Courier New" pitchFamily="49" charset="0"/>
              </a:rPr>
              <a:t>finally</a:t>
            </a:r>
            <a:r>
              <a:rPr lang="ru-RU" sz="1600" dirty="0">
                <a:cs typeface="Courier New" pitchFamily="49" charset="0"/>
              </a:rPr>
              <a:t>, содержащий код </a:t>
            </a:r>
            <a:r>
              <a:rPr lang="ru-RU" sz="1600" dirty="0" smtClean="0">
                <a:cs typeface="Courier New" pitchFamily="49" charset="0"/>
              </a:rPr>
              <a:t>зачистки, который </a:t>
            </a:r>
            <a:r>
              <a:rPr lang="ru-RU" sz="1600" dirty="0">
                <a:cs typeface="Courier New" pitchFamily="49" charset="0"/>
              </a:rPr>
              <a:t>гарантированно выполняется независимо от того, что происходит в </a:t>
            </a:r>
            <a:r>
              <a:rPr lang="ru-RU" sz="1600" dirty="0" smtClean="0">
                <a:cs typeface="Courier New" pitchFamily="49" charset="0"/>
              </a:rPr>
              <a:t>блоке </a:t>
            </a:r>
            <a:r>
              <a:rPr lang="ru-RU" sz="1600" dirty="0" err="1">
                <a:cs typeface="Courier New" pitchFamily="49" charset="0"/>
              </a:rPr>
              <a:t>try</a:t>
            </a:r>
            <a:r>
              <a:rPr lang="ru-RU" sz="1600" dirty="0">
                <a:cs typeface="Courier New" pitchFamily="49" charset="0"/>
              </a:rPr>
              <a:t>. И блок </a:t>
            </a:r>
            <a:r>
              <a:rPr lang="ru-RU" sz="1600" dirty="0" err="1">
                <a:cs typeface="Courier New" pitchFamily="49" charset="0"/>
              </a:rPr>
              <a:t>catch</a:t>
            </a:r>
            <a:r>
              <a:rPr lang="ru-RU" sz="1600" dirty="0">
                <a:cs typeface="Courier New" pitchFamily="49" charset="0"/>
              </a:rPr>
              <a:t>, и блок </a:t>
            </a:r>
            <a:r>
              <a:rPr lang="ru-RU" sz="1600" dirty="0" err="1">
                <a:cs typeface="Courier New" pitchFamily="49" charset="0"/>
              </a:rPr>
              <a:t>finally</a:t>
            </a:r>
            <a:r>
              <a:rPr lang="ru-RU" sz="1600" dirty="0">
                <a:cs typeface="Courier New" pitchFamily="49" charset="0"/>
              </a:rPr>
              <a:t> не являются обязательными, однако </a:t>
            </a:r>
            <a:r>
              <a:rPr lang="ru-RU" sz="1600" dirty="0" smtClean="0">
                <a:cs typeface="Courier New" pitchFamily="49" charset="0"/>
              </a:rPr>
              <a:t>после блока </a:t>
            </a:r>
            <a:r>
              <a:rPr lang="ru-RU" sz="1600" dirty="0" err="1">
                <a:cs typeface="Courier New" pitchFamily="49" charset="0"/>
              </a:rPr>
              <a:t>try</a:t>
            </a:r>
            <a:r>
              <a:rPr lang="ru-RU" sz="1600" dirty="0">
                <a:cs typeface="Courier New" pitchFamily="49" charset="0"/>
              </a:rPr>
              <a:t> должен обязательно присутствовать хотя бы один из них. Блоки </a:t>
            </a:r>
            <a:r>
              <a:rPr lang="ru-RU" sz="1600" dirty="0" err="1" smtClean="0">
                <a:cs typeface="Courier New" pitchFamily="49" charset="0"/>
              </a:rPr>
              <a:t>try</a:t>
            </a:r>
            <a:r>
              <a:rPr lang="ru-RU" sz="1600" dirty="0" smtClean="0">
                <a:cs typeface="Courier New" pitchFamily="49" charset="0"/>
              </a:rPr>
              <a:t>, </a:t>
            </a:r>
            <a:r>
              <a:rPr lang="ru-RU" sz="1600" dirty="0" err="1" smtClean="0">
                <a:cs typeface="Courier New" pitchFamily="49" charset="0"/>
              </a:rPr>
              <a:t>catch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и </a:t>
            </a:r>
            <a:r>
              <a:rPr lang="ru-RU" sz="1600" dirty="0" err="1">
                <a:cs typeface="Courier New" pitchFamily="49" charset="0"/>
              </a:rPr>
              <a:t>finally</a:t>
            </a:r>
            <a:r>
              <a:rPr lang="ru-RU" sz="1600" dirty="0">
                <a:cs typeface="Courier New" pitchFamily="49" charset="0"/>
              </a:rPr>
              <a:t> начинаются и </a:t>
            </a:r>
            <a:r>
              <a:rPr lang="ru-RU" sz="1600" dirty="0" err="1" smtClean="0">
                <a:cs typeface="Courier New" pitchFamily="49" charset="0"/>
              </a:rPr>
              <a:t>заканчи-ваются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фигурными скобками. Это </a:t>
            </a:r>
            <a:r>
              <a:rPr lang="ru-RU" sz="1600" dirty="0" smtClean="0">
                <a:cs typeface="Courier New" pitchFamily="49" charset="0"/>
              </a:rPr>
              <a:t>обязательная </a:t>
            </a:r>
            <a:r>
              <a:rPr lang="ru-RU" sz="1600" dirty="0">
                <a:cs typeface="Courier New" pitchFamily="49" charset="0"/>
              </a:rPr>
              <a:t>часть синтаксиса и она не может быть опущена, даже если между </a:t>
            </a:r>
            <a:r>
              <a:rPr lang="ru-RU" sz="1600" dirty="0" smtClean="0">
                <a:cs typeface="Courier New" pitchFamily="49" charset="0"/>
              </a:rPr>
              <a:t>ними содержится </a:t>
            </a:r>
            <a:r>
              <a:rPr lang="ru-RU" sz="1600" dirty="0">
                <a:cs typeface="Courier New" pitchFamily="49" charset="0"/>
              </a:rPr>
              <a:t>только одна инструкция. Как и инструкция </a:t>
            </a:r>
            <a:r>
              <a:rPr lang="ru-RU" sz="1600" dirty="0" err="1">
                <a:cs typeface="Courier New" pitchFamily="49" charset="0"/>
              </a:rPr>
              <a:t>throw</a:t>
            </a:r>
            <a:r>
              <a:rPr lang="ru-RU" sz="1600" dirty="0">
                <a:cs typeface="Courier New" pitchFamily="49" charset="0"/>
              </a:rPr>
              <a:t>, инструкция </a:t>
            </a:r>
            <a:r>
              <a:rPr lang="ru-RU" sz="1600" dirty="0" err="1" smtClean="0">
                <a:cs typeface="Courier New" pitchFamily="49" charset="0"/>
              </a:rPr>
              <a:t>try</a:t>
            </a:r>
            <a:r>
              <a:rPr lang="ru-RU" sz="1600" dirty="0" smtClean="0">
                <a:cs typeface="Courier New" pitchFamily="49" charset="0"/>
              </a:rPr>
              <a:t>/</a:t>
            </a:r>
            <a:r>
              <a:rPr lang="ru-RU" sz="1600" dirty="0" err="1" smtClean="0">
                <a:cs typeface="Courier New" pitchFamily="49" charset="0"/>
              </a:rPr>
              <a:t>catch</a:t>
            </a:r>
            <a:r>
              <a:rPr lang="ru-RU" sz="1600" dirty="0" smtClean="0">
                <a:cs typeface="Courier New" pitchFamily="49" charset="0"/>
              </a:rPr>
              <a:t>/</a:t>
            </a:r>
            <a:r>
              <a:rPr lang="ru-RU" sz="1600" dirty="0" err="1" smtClean="0">
                <a:cs typeface="Courier New" pitchFamily="49" charset="0"/>
              </a:rPr>
              <a:t>finally</a:t>
            </a:r>
            <a:r>
              <a:rPr lang="ru-RU" sz="1600" dirty="0" smtClean="0">
                <a:cs typeface="Courier New" pitchFamily="49" charset="0"/>
              </a:rPr>
              <a:t> стандартизована </a:t>
            </a:r>
            <a:r>
              <a:rPr lang="ru-RU" sz="1600" dirty="0">
                <a:cs typeface="Courier New" pitchFamily="49" charset="0"/>
              </a:rPr>
              <a:t>в </a:t>
            </a:r>
            <a:r>
              <a:rPr lang="ru-RU" sz="1600" dirty="0" err="1">
                <a:cs typeface="Courier New" pitchFamily="49" charset="0"/>
              </a:rPr>
              <a:t>ECMAScript</a:t>
            </a:r>
            <a:r>
              <a:rPr lang="ru-RU" sz="1600" dirty="0">
                <a:cs typeface="Courier New" pitchFamily="49" charset="0"/>
              </a:rPr>
              <a:t> v3 и реализована в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1.4.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Следующий фрагмент иллюстрирует синтаксис и суть инструкции </a:t>
            </a:r>
            <a:r>
              <a:rPr lang="ru-RU" sz="1600" dirty="0" err="1" smtClean="0">
                <a:cs typeface="Courier New" pitchFamily="49" charset="0"/>
              </a:rPr>
              <a:t>try</a:t>
            </a:r>
            <a:r>
              <a:rPr lang="ru-RU" sz="1600" dirty="0" smtClean="0">
                <a:cs typeface="Courier New" pitchFamily="49" charset="0"/>
              </a:rPr>
              <a:t>/</a:t>
            </a:r>
            <a:r>
              <a:rPr lang="ru-RU" sz="1600" dirty="0" err="1" smtClean="0">
                <a:cs typeface="Courier New" pitchFamily="49" charset="0"/>
              </a:rPr>
              <a:t>catch</a:t>
            </a:r>
            <a:r>
              <a:rPr lang="ru-RU" sz="1600" dirty="0" smtClean="0">
                <a:cs typeface="Courier New" pitchFamily="49" charset="0"/>
              </a:rPr>
              <a:t>/</a:t>
            </a:r>
            <a:r>
              <a:rPr lang="ru-RU" sz="1600" dirty="0" err="1" smtClean="0">
                <a:cs typeface="Courier New" pitchFamily="49" charset="0"/>
              </a:rPr>
              <a:t>finally</a:t>
            </a:r>
            <a:r>
              <a:rPr lang="ru-RU" sz="1600" dirty="0">
                <a:cs typeface="Courier New" pitchFamily="49" charset="0"/>
              </a:rPr>
              <a:t>. Обратите внимание, в частности, на то, что за ключевым словом </a:t>
            </a:r>
            <a:r>
              <a:rPr lang="ru-RU" sz="1600" dirty="0" err="1">
                <a:cs typeface="Courier New" pitchFamily="49" charset="0"/>
              </a:rPr>
              <a:t>catch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smtClean="0">
                <a:cs typeface="Courier New" pitchFamily="49" charset="0"/>
              </a:rPr>
              <a:t>следует </a:t>
            </a:r>
            <a:r>
              <a:rPr lang="ru-RU" sz="1600" dirty="0">
                <a:cs typeface="Courier New" pitchFamily="49" charset="0"/>
              </a:rPr>
              <a:t>идентификатор в скобках. Этот идентификатор похож на аргумент </a:t>
            </a:r>
            <a:r>
              <a:rPr lang="ru-RU" sz="1600" dirty="0" smtClean="0">
                <a:cs typeface="Courier New" pitchFamily="49" charset="0"/>
              </a:rPr>
              <a:t>функции</a:t>
            </a:r>
            <a:r>
              <a:rPr lang="ru-RU" sz="1600" dirty="0">
                <a:cs typeface="Courier New" pitchFamily="49" charset="0"/>
              </a:rPr>
              <a:t>. Он присваивает имя локальной переменной, существующей только в </a:t>
            </a:r>
            <a:r>
              <a:rPr lang="ru-RU" sz="1600" dirty="0" smtClean="0">
                <a:cs typeface="Courier New" pitchFamily="49" charset="0"/>
              </a:rPr>
              <a:t>теле блока </a:t>
            </a:r>
            <a:r>
              <a:rPr lang="ru-RU" sz="1600" dirty="0" err="1">
                <a:cs typeface="Courier New" pitchFamily="49" charset="0"/>
              </a:rPr>
              <a:t>catch</a:t>
            </a:r>
            <a:r>
              <a:rPr lang="ru-RU" sz="1600" dirty="0">
                <a:cs typeface="Courier New" pitchFamily="49" charset="0"/>
              </a:rPr>
              <a:t>.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присваивает этой переменной объект исключения </a:t>
            </a:r>
            <a:r>
              <a:rPr lang="ru-RU" sz="1600" dirty="0" smtClean="0">
                <a:cs typeface="Courier New" pitchFamily="49" charset="0"/>
              </a:rPr>
              <a:t>или значение</a:t>
            </a:r>
            <a:r>
              <a:rPr lang="ru-RU" sz="1600" dirty="0">
                <a:cs typeface="Courier New" pitchFamily="49" charset="0"/>
              </a:rPr>
              <a:t>, указанное при генерации исключения</a:t>
            </a:r>
            <a:r>
              <a:rPr lang="ru-RU" sz="1600" dirty="0" smtClean="0">
                <a:cs typeface="Courier New" pitchFamily="49" charset="0"/>
              </a:rPr>
              <a:t>: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51750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Обход элементов массива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Наиболее часто свойство </a:t>
            </a:r>
            <a:r>
              <a:rPr lang="en-US" sz="1600" dirty="0">
                <a:cs typeface="Courier New" pitchFamily="49" charset="0"/>
              </a:rPr>
              <a:t>length </a:t>
            </a:r>
            <a:r>
              <a:rPr lang="ru-RU" sz="1600" dirty="0">
                <a:cs typeface="Courier New" pitchFamily="49" charset="0"/>
              </a:rPr>
              <a:t>используется для перебора элементов </a:t>
            </a:r>
            <a:r>
              <a:rPr lang="ru-RU" sz="1600" dirty="0" smtClean="0">
                <a:cs typeface="Courier New" pitchFamily="49" charset="0"/>
              </a:rPr>
              <a:t>массива в цикле</a:t>
            </a:r>
            <a:r>
              <a:rPr lang="ru-RU" sz="1600" dirty="0"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fruits = ["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манго", "банан", "вишня", "персик"];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fruits.length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alert(fruits[i]);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Конечно, в этом примере предполагается, что элементы массива </a:t>
            </a:r>
            <a:r>
              <a:rPr lang="ru-RU" sz="1600" dirty="0" smtClean="0">
                <a:cs typeface="Courier New" pitchFamily="49" charset="0"/>
              </a:rPr>
              <a:t>расположены непрерывно </a:t>
            </a:r>
            <a:r>
              <a:rPr lang="ru-RU" sz="1600" dirty="0">
                <a:cs typeface="Courier New" pitchFamily="49" charset="0"/>
              </a:rPr>
              <a:t>и начинаются с элемента 0. Если это не так, перед обращением к </a:t>
            </a:r>
            <a:r>
              <a:rPr lang="ru-RU" sz="1600" dirty="0" smtClean="0">
                <a:cs typeface="Courier New" pitchFamily="49" charset="0"/>
              </a:rPr>
              <a:t>каждому </a:t>
            </a:r>
            <a:r>
              <a:rPr lang="ru-RU" sz="1600" dirty="0">
                <a:cs typeface="Courier New" pitchFamily="49" charset="0"/>
              </a:rPr>
              <a:t>элементу массива нужно проверять, определен ли он: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fruits.length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(fruits[i] != undefined) alert(fruits[i]);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Аналогичный подход может использоваться для инициализации элементов </a:t>
            </a:r>
            <a:r>
              <a:rPr lang="ru-RU" sz="1600" dirty="0" smtClean="0">
                <a:cs typeface="Courier New" pitchFamily="49" charset="0"/>
              </a:rPr>
              <a:t>массива</a:t>
            </a:r>
            <a:r>
              <a:rPr lang="ru-RU" sz="1600" dirty="0">
                <a:cs typeface="Courier New" pitchFamily="49" charset="0"/>
              </a:rPr>
              <a:t>, созданного вызовом конструктора </a:t>
            </a:r>
            <a:r>
              <a:rPr lang="en-US" sz="1600" dirty="0">
                <a:cs typeface="Courier New" pitchFamily="49" charset="0"/>
              </a:rPr>
              <a:t>Array():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lookup_table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new Array(1024);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lookup_table.length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lookup_table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[i] = i * 512;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27293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Усечение и увеличение массива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Свойство </a:t>
            </a:r>
            <a:r>
              <a:rPr lang="ru-RU" sz="1600" dirty="0" err="1">
                <a:cs typeface="Courier New" pitchFamily="49" charset="0"/>
              </a:rPr>
              <a:t>length</a:t>
            </a:r>
            <a:r>
              <a:rPr lang="ru-RU" sz="1600" dirty="0">
                <a:cs typeface="Courier New" pitchFamily="49" charset="0"/>
              </a:rPr>
              <a:t> массива доступно как для чтения, так и для записи. Если </a:t>
            </a:r>
            <a:r>
              <a:rPr lang="ru-RU" sz="1600" dirty="0" err="1" smtClean="0">
                <a:cs typeface="Courier New" pitchFamily="49" charset="0"/>
              </a:rPr>
              <a:t>устано</a:t>
            </a:r>
            <a:r>
              <a:rPr lang="ru-RU" sz="1600" dirty="0" smtClean="0">
                <a:cs typeface="Courier New" pitchFamily="49" charset="0"/>
              </a:rPr>
              <a:t>-вить </a:t>
            </a:r>
            <a:r>
              <a:rPr lang="ru-RU" sz="1600" dirty="0">
                <a:cs typeface="Courier New" pitchFamily="49" charset="0"/>
              </a:rPr>
              <a:t>свойство </a:t>
            </a:r>
            <a:r>
              <a:rPr lang="ru-RU" sz="1600" dirty="0" err="1">
                <a:cs typeface="Courier New" pitchFamily="49" charset="0"/>
              </a:rPr>
              <a:t>length</a:t>
            </a:r>
            <a:r>
              <a:rPr lang="ru-RU" sz="1600" dirty="0">
                <a:cs typeface="Courier New" pitchFamily="49" charset="0"/>
              </a:rPr>
              <a:t> в значение, меньшее текущего, массив укорачивается до </a:t>
            </a:r>
            <a:r>
              <a:rPr lang="ru-RU" sz="1600" dirty="0" smtClean="0">
                <a:cs typeface="Courier New" pitchFamily="49" charset="0"/>
              </a:rPr>
              <a:t>но-вой </a:t>
            </a:r>
            <a:r>
              <a:rPr lang="ru-RU" sz="1600" dirty="0">
                <a:cs typeface="Courier New" pitchFamily="49" charset="0"/>
              </a:rPr>
              <a:t>длины; любые элементы, не попадающие в новый диапазон индексов, </a:t>
            </a:r>
            <a:r>
              <a:rPr lang="ru-RU" sz="1600" dirty="0" err="1" smtClean="0">
                <a:cs typeface="Courier New" pitchFamily="49" charset="0"/>
              </a:rPr>
              <a:t>отбра-сываются</a:t>
            </a:r>
            <a:r>
              <a:rPr lang="ru-RU" sz="1600" dirty="0">
                <a:cs typeface="Courier New" pitchFamily="49" charset="0"/>
              </a:rPr>
              <a:t>, и их значения теряются</a:t>
            </a:r>
            <a:r>
              <a:rPr lang="ru-RU" sz="1600" dirty="0" smtClean="0">
                <a:cs typeface="Courier New" pitchFamily="49" charset="0"/>
              </a:rPr>
              <a:t>.</a:t>
            </a:r>
            <a:endParaRPr lang="en-US" sz="16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Если сделать свойство </a:t>
            </a:r>
            <a:r>
              <a:rPr lang="ru-RU" sz="1600" dirty="0" err="1">
                <a:cs typeface="Courier New" pitchFamily="49" charset="0"/>
              </a:rPr>
              <a:t>length</a:t>
            </a:r>
            <a:r>
              <a:rPr lang="ru-RU" sz="1600" dirty="0">
                <a:cs typeface="Courier New" pitchFamily="49" charset="0"/>
              </a:rPr>
              <a:t> большим, чем его текущее значение, в конец </a:t>
            </a:r>
            <a:r>
              <a:rPr lang="ru-RU" sz="1600" dirty="0" smtClean="0">
                <a:cs typeface="Courier New" pitchFamily="49" charset="0"/>
              </a:rPr>
              <a:t>массива </a:t>
            </a:r>
            <a:r>
              <a:rPr lang="ru-RU" sz="1600" dirty="0">
                <a:cs typeface="Courier New" pitchFamily="49" charset="0"/>
              </a:rPr>
              <a:t>добавляются новые неопределенные элементы, увеличивая массив до </a:t>
            </a:r>
            <a:r>
              <a:rPr lang="ru-RU" sz="1600" dirty="0" smtClean="0">
                <a:cs typeface="Courier New" pitchFamily="49" charset="0"/>
              </a:rPr>
              <a:t>нового размера</a:t>
            </a:r>
            <a:r>
              <a:rPr lang="ru-RU" sz="1600" dirty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Обратите внимание: хотя объектам могут быть присвоены элементы </a:t>
            </a:r>
            <a:r>
              <a:rPr lang="ru-RU" sz="1600" dirty="0" smtClean="0">
                <a:cs typeface="Courier New" pitchFamily="49" charset="0"/>
              </a:rPr>
              <a:t>массива, объекты </a:t>
            </a:r>
            <a:r>
              <a:rPr lang="ru-RU" sz="1600" dirty="0">
                <a:cs typeface="Courier New" pitchFamily="49" charset="0"/>
              </a:rPr>
              <a:t>не имеют свойства </a:t>
            </a:r>
            <a:r>
              <a:rPr lang="ru-RU" sz="1600" dirty="0" err="1">
                <a:cs typeface="Courier New" pitchFamily="49" charset="0"/>
              </a:rPr>
              <a:t>length</a:t>
            </a:r>
            <a:r>
              <a:rPr lang="ru-RU" sz="1600" dirty="0">
                <a:cs typeface="Courier New" pitchFamily="49" charset="0"/>
              </a:rPr>
              <a:t>. Это свойство и его специальное поведение </a:t>
            </a:r>
            <a:r>
              <a:rPr lang="ru-RU" sz="1600" dirty="0" smtClean="0">
                <a:cs typeface="Courier New" pitchFamily="49" charset="0"/>
              </a:rPr>
              <a:t>– наиболее </a:t>
            </a:r>
            <a:r>
              <a:rPr lang="ru-RU" sz="1600" dirty="0">
                <a:cs typeface="Courier New" pitchFamily="49" charset="0"/>
              </a:rPr>
              <a:t>важная особенность, свойственная массивам. Другие особенности, </a:t>
            </a:r>
            <a:r>
              <a:rPr lang="ru-RU" sz="1600" dirty="0" smtClean="0">
                <a:cs typeface="Courier New" pitchFamily="49" charset="0"/>
              </a:rPr>
              <a:t>отличающие </a:t>
            </a:r>
            <a:r>
              <a:rPr lang="ru-RU" sz="1600" dirty="0">
                <a:cs typeface="Courier New" pitchFamily="49" charset="0"/>
              </a:rPr>
              <a:t>массивы от объектов, – это различные методы, определяемые </a:t>
            </a:r>
            <a:r>
              <a:rPr lang="ru-RU" sz="1600" dirty="0" smtClean="0">
                <a:cs typeface="Courier New" pitchFamily="49" charset="0"/>
              </a:rPr>
              <a:t>классом </a:t>
            </a:r>
            <a:r>
              <a:rPr lang="ru-RU" sz="1600" dirty="0" err="1">
                <a:cs typeface="Courier New" pitchFamily="49" charset="0"/>
              </a:rPr>
              <a:t>Array</a:t>
            </a:r>
            <a:r>
              <a:rPr lang="ru-RU" sz="1600" dirty="0">
                <a:cs typeface="Courier New" pitchFamily="49" charset="0"/>
              </a:rPr>
              <a:t> и </a:t>
            </a:r>
            <a:r>
              <a:rPr lang="ru-RU" sz="1600" dirty="0" smtClean="0">
                <a:cs typeface="Courier New" pitchFamily="49" charset="0"/>
              </a:rPr>
              <a:t>описываемые</a:t>
            </a:r>
            <a:r>
              <a:rPr lang="en-US" sz="1600" dirty="0" smtClean="0">
                <a:cs typeface="Courier New" pitchFamily="49" charset="0"/>
              </a:rPr>
              <a:t> </a:t>
            </a:r>
            <a:r>
              <a:rPr lang="ru-RU" sz="1600" dirty="0" smtClean="0">
                <a:cs typeface="Courier New" pitchFamily="49" charset="0"/>
              </a:rPr>
              <a:t>далее.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92884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Многомерные массивы</a:t>
            </a:r>
          </a:p>
          <a:p>
            <a:pPr marL="0" indent="0">
              <a:buNone/>
            </a:pP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не поддерживает «настоящие» многомерные массивы, но </a:t>
            </a:r>
            <a:r>
              <a:rPr lang="ru-RU" sz="1600" dirty="0" smtClean="0">
                <a:cs typeface="Courier New" pitchFamily="49" charset="0"/>
              </a:rPr>
              <a:t>позволяет не-плохо </a:t>
            </a:r>
            <a:r>
              <a:rPr lang="ru-RU" sz="1600" dirty="0">
                <a:cs typeface="Courier New" pitchFamily="49" charset="0"/>
              </a:rPr>
              <a:t>имитировать их при помощи массивов из массивов. Для доступа к </a:t>
            </a:r>
            <a:r>
              <a:rPr lang="ru-RU" sz="1600" dirty="0" smtClean="0">
                <a:cs typeface="Courier New" pitchFamily="49" charset="0"/>
              </a:rPr>
              <a:t>элементу </a:t>
            </a:r>
            <a:r>
              <a:rPr lang="ru-RU" sz="1600" dirty="0">
                <a:cs typeface="Courier New" pitchFamily="49" charset="0"/>
              </a:rPr>
              <a:t>данных в массиве массивов достаточно использовать оператор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ru-RU" sz="1600" dirty="0">
                <a:cs typeface="Courier New" pitchFamily="49" charset="0"/>
              </a:rPr>
              <a:t>дважды.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Например, предположим, что переменная </a:t>
            </a:r>
            <a:r>
              <a:rPr lang="ru-RU" sz="1600" dirty="0" err="1">
                <a:cs typeface="Courier New" pitchFamily="49" charset="0"/>
              </a:rPr>
              <a:t>matrix</a:t>
            </a:r>
            <a:r>
              <a:rPr lang="ru-RU" sz="1600" dirty="0">
                <a:cs typeface="Courier New" pitchFamily="49" charset="0"/>
              </a:rPr>
              <a:t> – это массив массивов </a:t>
            </a:r>
            <a:r>
              <a:rPr lang="ru-RU" sz="1600" dirty="0" smtClean="0">
                <a:cs typeface="Courier New" pitchFamily="49" charset="0"/>
              </a:rPr>
              <a:t>чисел. Любой </a:t>
            </a:r>
            <a:r>
              <a:rPr lang="ru-RU" sz="1600" dirty="0">
                <a:cs typeface="Courier New" pitchFamily="49" charset="0"/>
              </a:rPr>
              <a:t>элемент </a:t>
            </a:r>
            <a:r>
              <a:rPr lang="ru-RU" sz="1600" dirty="0" err="1">
                <a:cs typeface="Courier New" pitchFamily="49" charset="0"/>
              </a:rPr>
              <a:t>matrix</a:t>
            </a:r>
            <a:r>
              <a:rPr lang="ru-RU" sz="1600" dirty="0">
                <a:cs typeface="Courier New" pitchFamily="49" charset="0"/>
              </a:rPr>
              <a:t>[x] – это массив чисел. Для доступа к определенному </a:t>
            </a:r>
            <a:r>
              <a:rPr lang="ru-RU" sz="1600" dirty="0" smtClean="0">
                <a:cs typeface="Courier New" pitchFamily="49" charset="0"/>
              </a:rPr>
              <a:t>числу в </a:t>
            </a:r>
            <a:r>
              <a:rPr lang="ru-RU" sz="1600" dirty="0">
                <a:cs typeface="Courier New" pitchFamily="49" charset="0"/>
              </a:rPr>
              <a:t>массиве надо написать </a:t>
            </a:r>
            <a:r>
              <a:rPr lang="ru-RU" sz="1600" dirty="0" err="1">
                <a:cs typeface="Courier New" pitchFamily="49" charset="0"/>
              </a:rPr>
              <a:t>matrix</a:t>
            </a:r>
            <a:r>
              <a:rPr lang="ru-RU" sz="1600" dirty="0">
                <a:cs typeface="Courier New" pitchFamily="49" charset="0"/>
              </a:rPr>
              <a:t>[x][y]. Вот конкретный пример, в котором </a:t>
            </a:r>
            <a:r>
              <a:rPr lang="ru-RU" sz="1600" dirty="0" smtClean="0">
                <a:cs typeface="Courier New" pitchFamily="49" charset="0"/>
              </a:rPr>
              <a:t>двухмерный </a:t>
            </a:r>
            <a:r>
              <a:rPr lang="ru-RU" sz="1600" dirty="0">
                <a:cs typeface="Courier New" pitchFamily="49" charset="0"/>
              </a:rPr>
              <a:t>массив используется в качестве таблицы умножения: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// Создать многомерный массив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table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(10);        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В таблице 10 строк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table.length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table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[i]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(10);    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В каждой строке 10 столбцов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// Инициализация массива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row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row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table.length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row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col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col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table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row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length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col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table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row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col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row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col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// Расчет произведения 5*7 с помощью многомерного массива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product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table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[5][7];            // 35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44898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Методы массивов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Помимо оператора [] с массивами можно работать посредством различных </a:t>
            </a:r>
            <a:r>
              <a:rPr lang="ru-RU" sz="1600" dirty="0" smtClean="0">
                <a:cs typeface="Courier New" pitchFamily="49" charset="0"/>
              </a:rPr>
              <a:t>методов</a:t>
            </a:r>
            <a:r>
              <a:rPr lang="ru-RU" sz="1600" dirty="0">
                <a:cs typeface="Courier New" pitchFamily="49" charset="0"/>
              </a:rPr>
              <a:t>, предоставляемых классом </a:t>
            </a:r>
            <a:r>
              <a:rPr lang="ru-RU" sz="1600" dirty="0" err="1">
                <a:cs typeface="Courier New" pitchFamily="49" charset="0"/>
              </a:rPr>
              <a:t>Array</a:t>
            </a:r>
            <a:r>
              <a:rPr lang="ru-RU" sz="1600" dirty="0">
                <a:cs typeface="Courier New" pitchFamily="49" charset="0"/>
              </a:rPr>
              <a:t>. Эти методы представлены в </a:t>
            </a:r>
            <a:r>
              <a:rPr lang="ru-RU" sz="1600" dirty="0" smtClean="0">
                <a:cs typeface="Courier New" pitchFamily="49" charset="0"/>
              </a:rPr>
              <a:t>следующих разделах</a:t>
            </a:r>
            <a:r>
              <a:rPr lang="ru-RU" sz="1600" dirty="0">
                <a:cs typeface="Courier New" pitchFamily="49" charset="0"/>
              </a:rPr>
              <a:t>. Многие из методов позаимствованы из языка программирования </a:t>
            </a:r>
            <a:r>
              <a:rPr lang="ru-RU" sz="1600" dirty="0" err="1" smtClean="0">
                <a:cs typeface="Courier New" pitchFamily="49" charset="0"/>
              </a:rPr>
              <a:t>Perl</a:t>
            </a:r>
            <a:r>
              <a:rPr lang="ru-RU" sz="1600" dirty="0" smtClean="0">
                <a:cs typeface="Courier New" pitchFamily="49" charset="0"/>
              </a:rPr>
              <a:t>; программистам</a:t>
            </a:r>
            <a:r>
              <a:rPr lang="ru-RU" sz="1600" dirty="0">
                <a:cs typeface="Courier New" pitchFamily="49" charset="0"/>
              </a:rPr>
              <a:t>, работавшим с </a:t>
            </a:r>
            <a:r>
              <a:rPr lang="ru-RU" sz="1600" dirty="0" err="1">
                <a:cs typeface="Courier New" pitchFamily="49" charset="0"/>
              </a:rPr>
              <a:t>Perl</a:t>
            </a:r>
            <a:r>
              <a:rPr lang="ru-RU" sz="1600" dirty="0">
                <a:cs typeface="Courier New" pitchFamily="49" charset="0"/>
              </a:rPr>
              <a:t>, они могут показаться знакомыми. </a:t>
            </a:r>
            <a:r>
              <a:rPr lang="ru-RU" sz="1600" dirty="0" smtClean="0">
                <a:cs typeface="Courier New" pitchFamily="49" charset="0"/>
              </a:rPr>
              <a:t>Как обычно</a:t>
            </a:r>
            <a:r>
              <a:rPr lang="ru-RU" sz="1600" dirty="0">
                <a:cs typeface="Courier New" pitchFamily="49" charset="0"/>
              </a:rPr>
              <a:t>, здесь приведен только их обзор, а полные описания находятся в третьей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части книги.</a:t>
            </a:r>
          </a:p>
          <a:p>
            <a:pPr marL="0" indent="0">
              <a:buNone/>
            </a:pPr>
            <a:r>
              <a:rPr lang="ru-RU" sz="1600" b="1" dirty="0" smtClean="0">
                <a:cs typeface="Courier New" pitchFamily="49" charset="0"/>
              </a:rPr>
              <a:t>Метод </a:t>
            </a:r>
            <a:r>
              <a:rPr lang="ru-RU" sz="1600" b="1" dirty="0" err="1">
                <a:cs typeface="Courier New" pitchFamily="49" charset="0"/>
              </a:rPr>
              <a:t>join</a:t>
            </a:r>
            <a:r>
              <a:rPr lang="ru-RU" sz="1600" b="1" dirty="0"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Метод </a:t>
            </a:r>
            <a:r>
              <a:rPr lang="ru-RU" sz="1600" dirty="0" err="1">
                <a:cs typeface="Courier New" pitchFamily="49" charset="0"/>
              </a:rPr>
              <a:t>Array.join</a:t>
            </a:r>
            <a:r>
              <a:rPr lang="ru-RU" sz="1600" dirty="0">
                <a:cs typeface="Courier New" pitchFamily="49" charset="0"/>
              </a:rPr>
              <a:t>() преобразует все элементы массива в строки и объединяет </a:t>
            </a:r>
            <a:r>
              <a:rPr lang="ru-RU" sz="1600" dirty="0" smtClean="0">
                <a:cs typeface="Courier New" pitchFamily="49" charset="0"/>
              </a:rPr>
              <a:t>их. Можно </a:t>
            </a:r>
            <a:r>
              <a:rPr lang="ru-RU" sz="1600" dirty="0">
                <a:cs typeface="Courier New" pitchFamily="49" charset="0"/>
              </a:rPr>
              <a:t>указать необязательный строковый аргумент, предназначенный для </a:t>
            </a:r>
            <a:r>
              <a:rPr lang="ru-RU" sz="1600" dirty="0" smtClean="0">
                <a:cs typeface="Courier New" pitchFamily="49" charset="0"/>
              </a:rPr>
              <a:t>разделения </a:t>
            </a:r>
            <a:r>
              <a:rPr lang="ru-RU" sz="1600" dirty="0">
                <a:cs typeface="Courier New" pitchFamily="49" charset="0"/>
              </a:rPr>
              <a:t>элементов в результирующей строке. Если разделитель не задан, </a:t>
            </a:r>
            <a:r>
              <a:rPr lang="ru-RU" sz="1600" dirty="0" smtClean="0">
                <a:cs typeface="Courier New" pitchFamily="49" charset="0"/>
              </a:rPr>
              <a:t>используется </a:t>
            </a:r>
            <a:r>
              <a:rPr lang="ru-RU" sz="1600" dirty="0">
                <a:cs typeface="Courier New" pitchFamily="49" charset="0"/>
              </a:rPr>
              <a:t>запятая. Например, следующий фрагмент дает в результате строку "1,2,3":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a = [1, 2, 3]; // Создает новый массив с указанными тремя элементами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s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a.join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();  // s == "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1,2,3"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 следующем примере задается необязательный разделитель, что приводит к </a:t>
            </a:r>
            <a:r>
              <a:rPr lang="ru-RU" sz="1600" dirty="0" smtClean="0">
                <a:cs typeface="Courier New" pitchFamily="49" charset="0"/>
              </a:rPr>
              <a:t>несколько </a:t>
            </a:r>
            <a:r>
              <a:rPr lang="ru-RU" sz="1600" dirty="0">
                <a:cs typeface="Courier New" pitchFamily="49" charset="0"/>
              </a:rPr>
              <a:t>иному результату: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a.join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(", "); // s == "1, 2, 3"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Обратите внимание на пробел после запятой. 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Метод  </a:t>
            </a:r>
            <a:r>
              <a:rPr lang="ru-RU" sz="1600" dirty="0" err="1">
                <a:cs typeface="Courier New" pitchFamily="49" charset="0"/>
              </a:rPr>
              <a:t>Array.join</a:t>
            </a:r>
            <a:r>
              <a:rPr lang="ru-RU" sz="1600" dirty="0">
                <a:cs typeface="Courier New" pitchFamily="49" charset="0"/>
              </a:rPr>
              <a:t>() является обратным по отношению к методу </a:t>
            </a:r>
            <a:r>
              <a:rPr lang="ru-RU" sz="1600" dirty="0" err="1">
                <a:cs typeface="Courier New" pitchFamily="49" charset="0"/>
              </a:rPr>
              <a:t>String.split</a:t>
            </a:r>
            <a:r>
              <a:rPr lang="ru-RU" sz="1600" dirty="0" smtClean="0">
                <a:cs typeface="Courier New" pitchFamily="49" charset="0"/>
              </a:rPr>
              <a:t>(), создающему </a:t>
            </a:r>
            <a:r>
              <a:rPr lang="ru-RU" sz="1600" dirty="0">
                <a:cs typeface="Courier New" pitchFamily="49" charset="0"/>
              </a:rPr>
              <a:t>массив путем разбиения строки на фрагменты</a:t>
            </a:r>
            <a:r>
              <a:rPr lang="ru-RU" sz="1600" dirty="0" smtClean="0">
                <a:cs typeface="Courier New" pitchFamily="49" charset="0"/>
              </a:rPr>
              <a:t>.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81094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Метод </a:t>
            </a:r>
            <a:r>
              <a:rPr lang="ru-RU" sz="1600" b="1" dirty="0" err="1">
                <a:cs typeface="Courier New" pitchFamily="49" charset="0"/>
              </a:rPr>
              <a:t>reverse</a:t>
            </a:r>
            <a:r>
              <a:rPr lang="ru-RU" sz="1600" b="1" dirty="0"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Метод </a:t>
            </a:r>
            <a:r>
              <a:rPr lang="ru-RU" sz="1600" dirty="0" err="1">
                <a:cs typeface="Courier New" pitchFamily="49" charset="0"/>
              </a:rPr>
              <a:t>Array.reverse</a:t>
            </a:r>
            <a:r>
              <a:rPr lang="ru-RU" sz="1600" dirty="0">
                <a:cs typeface="Courier New" pitchFamily="49" charset="0"/>
              </a:rPr>
              <a:t>() меняет порядок следования элементов в массиве на </a:t>
            </a:r>
            <a:r>
              <a:rPr lang="ru-RU" sz="1600" dirty="0" err="1" smtClean="0">
                <a:cs typeface="Courier New" pitchFamily="49" charset="0"/>
              </a:rPr>
              <a:t>противо-положный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и возвращает массив с переставленными элементами. Он делает </a:t>
            </a:r>
            <a:r>
              <a:rPr lang="ru-RU" sz="1600" dirty="0" smtClean="0">
                <a:cs typeface="Courier New" pitchFamily="49" charset="0"/>
              </a:rPr>
              <a:t>это на </a:t>
            </a:r>
            <a:r>
              <a:rPr lang="ru-RU" sz="1600" dirty="0">
                <a:cs typeface="Courier New" pitchFamily="49" charset="0"/>
              </a:rPr>
              <a:t>месте, другими словами, этот метод не создает новый массив с </a:t>
            </a:r>
            <a:r>
              <a:rPr lang="ru-RU" sz="1600" dirty="0" err="1" smtClean="0">
                <a:cs typeface="Courier New" pitchFamily="49" charset="0"/>
              </a:rPr>
              <a:t>переупорядоченны</a:t>
            </a:r>
            <a:r>
              <a:rPr lang="ru-RU" sz="1600" dirty="0" smtClean="0">
                <a:cs typeface="Courier New" pitchFamily="49" charset="0"/>
              </a:rPr>
              <a:t>-ми элементами, а переупорядочивает их в уже существующем массиве. Например</a:t>
            </a:r>
            <a:r>
              <a:rPr lang="ru-RU" sz="1600" dirty="0">
                <a:cs typeface="Courier New" pitchFamily="49" charset="0"/>
              </a:rPr>
              <a:t>, следующий фрагмент, где используются методы </a:t>
            </a:r>
            <a:r>
              <a:rPr lang="ru-RU" sz="1600" dirty="0" err="1">
                <a:cs typeface="Courier New" pitchFamily="49" charset="0"/>
              </a:rPr>
              <a:t>reverse</a:t>
            </a:r>
            <a:r>
              <a:rPr lang="ru-RU" sz="1600" dirty="0">
                <a:cs typeface="Courier New" pitchFamily="49" charset="0"/>
              </a:rPr>
              <a:t>() и </a:t>
            </a:r>
            <a:r>
              <a:rPr lang="ru-RU" sz="1600" dirty="0" err="1">
                <a:cs typeface="Courier New" pitchFamily="49" charset="0"/>
              </a:rPr>
              <a:t>join</a:t>
            </a:r>
            <a:r>
              <a:rPr lang="ru-RU" sz="1600" dirty="0" smtClean="0">
                <a:cs typeface="Courier New" pitchFamily="49" charset="0"/>
              </a:rPr>
              <a:t>(), дает </a:t>
            </a:r>
            <a:r>
              <a:rPr lang="ru-RU" sz="1600" dirty="0">
                <a:cs typeface="Courier New" pitchFamily="49" charset="0"/>
              </a:rPr>
              <a:t>в результате строку "3,2,1":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a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(1,2,3);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// a[0] = 1, a[1] = 2, a[2] = 3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a.reverse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();             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// теперь a[0] = 3, a[1] = 2, a[2] = 1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s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a.join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();        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// s == "3,2,1"</a:t>
            </a:r>
          </a:p>
          <a:p>
            <a:pPr marL="0" indent="0">
              <a:buNone/>
            </a:pPr>
            <a:endParaRPr lang="ru-RU" sz="1600" b="1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b="1" dirty="0" smtClean="0">
                <a:cs typeface="Courier New" pitchFamily="49" charset="0"/>
              </a:rPr>
              <a:t>Метод </a:t>
            </a:r>
            <a:r>
              <a:rPr lang="ru-RU" sz="1600" b="1" dirty="0" err="1">
                <a:cs typeface="Courier New" pitchFamily="49" charset="0"/>
              </a:rPr>
              <a:t>sort</a:t>
            </a:r>
            <a:r>
              <a:rPr lang="ru-RU" sz="1600" b="1" dirty="0"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Метод </a:t>
            </a:r>
            <a:r>
              <a:rPr lang="ru-RU" sz="1600" dirty="0" err="1">
                <a:cs typeface="Courier New" pitchFamily="49" charset="0"/>
              </a:rPr>
              <a:t>Array.sort</a:t>
            </a:r>
            <a:r>
              <a:rPr lang="ru-RU" sz="1600" dirty="0">
                <a:cs typeface="Courier New" pitchFamily="49" charset="0"/>
              </a:rPr>
              <a:t>() на месте сортирует элементы массива и возвращает </a:t>
            </a:r>
            <a:r>
              <a:rPr lang="ru-RU" sz="1600" dirty="0" err="1" smtClean="0">
                <a:cs typeface="Courier New" pitchFamily="49" charset="0"/>
              </a:rPr>
              <a:t>отсортиро</a:t>
            </a:r>
            <a:r>
              <a:rPr lang="ru-RU" sz="1600" dirty="0" smtClean="0">
                <a:cs typeface="Courier New" pitchFamily="49" charset="0"/>
              </a:rPr>
              <a:t>-ванный </a:t>
            </a:r>
            <a:r>
              <a:rPr lang="ru-RU" sz="1600" dirty="0">
                <a:cs typeface="Courier New" pitchFamily="49" charset="0"/>
              </a:rPr>
              <a:t>массив. Если метод </a:t>
            </a:r>
            <a:r>
              <a:rPr lang="ru-RU" sz="1600" dirty="0" err="1">
                <a:cs typeface="Courier New" pitchFamily="49" charset="0"/>
              </a:rPr>
              <a:t>sort</a:t>
            </a:r>
            <a:r>
              <a:rPr lang="ru-RU" sz="1600" dirty="0">
                <a:cs typeface="Courier New" pitchFamily="49" charset="0"/>
              </a:rPr>
              <a:t>() вызывается без аргументов, то он </a:t>
            </a:r>
            <a:r>
              <a:rPr lang="ru-RU" sz="1600" dirty="0" smtClean="0">
                <a:cs typeface="Courier New" pitchFamily="49" charset="0"/>
              </a:rPr>
              <a:t>сортирует эле-менты </a:t>
            </a:r>
            <a:r>
              <a:rPr lang="ru-RU" sz="1600" dirty="0">
                <a:cs typeface="Courier New" pitchFamily="49" charset="0"/>
              </a:rPr>
              <a:t>массива в алфавитном порядке (при необходимости временно </a:t>
            </a:r>
            <a:r>
              <a:rPr lang="ru-RU" sz="1600" dirty="0" smtClean="0">
                <a:cs typeface="Courier New" pitchFamily="49" charset="0"/>
              </a:rPr>
              <a:t>преобразуя </a:t>
            </a:r>
            <a:r>
              <a:rPr lang="ru-RU" sz="1600" dirty="0">
                <a:cs typeface="Courier New" pitchFamily="49" charset="0"/>
              </a:rPr>
              <a:t>их в строки для выполнения сравнения):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a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banana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cherry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apple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a.sort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s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a.join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(", ");     // s == 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apple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banana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cherry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Неопределенные элементы переносятся в конец массива</a:t>
            </a:r>
            <a:r>
              <a:rPr lang="ru-RU" sz="1600" dirty="0" smtClean="0">
                <a:cs typeface="Courier New" pitchFamily="49" charset="0"/>
              </a:rPr>
              <a:t>.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67640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Для сортировки в каком-либо ином порядке, отличном от алфавитного, </a:t>
            </a:r>
            <a:r>
              <a:rPr lang="ru-RU" sz="1600" dirty="0" smtClean="0">
                <a:cs typeface="Courier New" pitchFamily="49" charset="0"/>
              </a:rPr>
              <a:t>можно пере-дать </a:t>
            </a:r>
            <a:r>
              <a:rPr lang="ru-RU" sz="1600" dirty="0">
                <a:cs typeface="Courier New" pitchFamily="49" charset="0"/>
              </a:rPr>
              <a:t>методу </a:t>
            </a:r>
            <a:r>
              <a:rPr lang="ru-RU" sz="1600" dirty="0" err="1">
                <a:cs typeface="Courier New" pitchFamily="49" charset="0"/>
              </a:rPr>
              <a:t>sort</a:t>
            </a:r>
            <a:r>
              <a:rPr lang="ru-RU" sz="1600" dirty="0">
                <a:cs typeface="Courier New" pitchFamily="49" charset="0"/>
              </a:rPr>
              <a:t>() в качестве аргумента функцию сравнения. Эта </a:t>
            </a:r>
            <a:r>
              <a:rPr lang="ru-RU" sz="1600" dirty="0" smtClean="0">
                <a:cs typeface="Courier New" pitchFamily="49" charset="0"/>
              </a:rPr>
              <a:t>функция </a:t>
            </a:r>
            <a:r>
              <a:rPr lang="ru-RU" sz="1600" dirty="0" err="1" smtClean="0">
                <a:cs typeface="Courier New" pitchFamily="49" charset="0"/>
              </a:rPr>
              <a:t>устанав-ливает</a:t>
            </a:r>
            <a:r>
              <a:rPr lang="ru-RU" sz="1600" dirty="0">
                <a:cs typeface="Courier New" pitchFamily="49" charset="0"/>
              </a:rPr>
              <a:t>, какой из двух ее аргументов должен присутствовать раньше в </a:t>
            </a:r>
            <a:r>
              <a:rPr lang="ru-RU" sz="1600" dirty="0" err="1" smtClean="0">
                <a:cs typeface="Courier New" pitchFamily="49" charset="0"/>
              </a:rPr>
              <a:t>отсортиро</a:t>
            </a:r>
            <a:r>
              <a:rPr lang="ru-RU" sz="1600" dirty="0" smtClean="0">
                <a:cs typeface="Courier New" pitchFamily="49" charset="0"/>
              </a:rPr>
              <a:t>-ванном </a:t>
            </a:r>
            <a:r>
              <a:rPr lang="ru-RU" sz="1600" dirty="0">
                <a:cs typeface="Courier New" pitchFamily="49" charset="0"/>
              </a:rPr>
              <a:t>списке. Если первый аргумент должен предшествовать </a:t>
            </a:r>
            <a:r>
              <a:rPr lang="ru-RU" sz="1600" dirty="0" smtClean="0">
                <a:cs typeface="Courier New" pitchFamily="49" charset="0"/>
              </a:rPr>
              <a:t>второму, функция </a:t>
            </a:r>
            <a:r>
              <a:rPr lang="ru-RU" sz="1600" dirty="0">
                <a:cs typeface="Courier New" pitchFamily="49" charset="0"/>
              </a:rPr>
              <a:t>сравнения возвращает отрицательное число. Если первый </a:t>
            </a:r>
            <a:r>
              <a:rPr lang="ru-RU" sz="1600" dirty="0" smtClean="0">
                <a:cs typeface="Courier New" pitchFamily="49" charset="0"/>
              </a:rPr>
              <a:t>аргумент в </a:t>
            </a:r>
            <a:r>
              <a:rPr lang="ru-RU" sz="1600" dirty="0" err="1" smtClean="0">
                <a:cs typeface="Courier New" pitchFamily="49" charset="0"/>
              </a:rPr>
              <a:t>отсортиро</a:t>
            </a:r>
            <a:r>
              <a:rPr lang="ru-RU" sz="1600" dirty="0" smtClean="0">
                <a:cs typeface="Courier New" pitchFamily="49" charset="0"/>
              </a:rPr>
              <a:t>-ванном </a:t>
            </a:r>
            <a:r>
              <a:rPr lang="ru-RU" sz="1600" dirty="0">
                <a:cs typeface="Courier New" pitchFamily="49" charset="0"/>
              </a:rPr>
              <a:t>массиве должен следовать за вторым, то функция </a:t>
            </a:r>
            <a:r>
              <a:rPr lang="ru-RU" sz="1600" dirty="0" smtClean="0">
                <a:cs typeface="Courier New" pitchFamily="49" charset="0"/>
              </a:rPr>
              <a:t>возвращает </a:t>
            </a:r>
            <a:r>
              <a:rPr lang="ru-RU" sz="1600" dirty="0">
                <a:cs typeface="Courier New" pitchFamily="49" charset="0"/>
              </a:rPr>
              <a:t>число, большее нуля. А если два значения эквивалентны (т. е. порядок их </a:t>
            </a:r>
            <a:r>
              <a:rPr lang="ru-RU" sz="1600" dirty="0" smtClean="0">
                <a:cs typeface="Courier New" pitchFamily="49" charset="0"/>
              </a:rPr>
              <a:t> расположения </a:t>
            </a:r>
            <a:r>
              <a:rPr lang="ru-RU" sz="1600" dirty="0">
                <a:cs typeface="Courier New" pitchFamily="49" charset="0"/>
              </a:rPr>
              <a:t>не важен), функция сравнения возвращает 0. Поэтому, </a:t>
            </a:r>
            <a:r>
              <a:rPr lang="ru-RU" sz="1600" dirty="0" smtClean="0">
                <a:cs typeface="Courier New" pitchFamily="49" charset="0"/>
              </a:rPr>
              <a:t>например, для </a:t>
            </a:r>
            <a:r>
              <a:rPr lang="ru-RU" sz="1600" dirty="0">
                <a:cs typeface="Courier New" pitchFamily="49" charset="0"/>
              </a:rPr>
              <a:t>сортировки элемента в числовом порядке, а не в алфавитном, можно </a:t>
            </a:r>
            <a:r>
              <a:rPr lang="ru-RU" sz="1600" dirty="0" smtClean="0">
                <a:cs typeface="Courier New" pitchFamily="49" charset="0"/>
              </a:rPr>
              <a:t>сделать следующее</a:t>
            </a:r>
            <a:r>
              <a:rPr lang="ru-RU" sz="1600" dirty="0"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a = [33, 4, 1111, 222];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a.sort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();              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// Алфавитный порядок: 1111, 222, 33, 4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a.sort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 { 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// Числовой порядок: 4, 33, 222, 1111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// Возвращает значение &lt; 0, 0, или &gt; 0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   });          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в зависимости от порядка сортировки a и b</a:t>
            </a:r>
          </a:p>
          <a:p>
            <a:pPr marL="0" indent="0">
              <a:buNone/>
            </a:pPr>
            <a:endParaRPr lang="ru-RU" sz="16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Обратите </a:t>
            </a:r>
            <a:r>
              <a:rPr lang="ru-RU" sz="1600" dirty="0">
                <a:cs typeface="Courier New" pitchFamily="49" charset="0"/>
              </a:rPr>
              <a:t>внимание, насколько удобно использовать в этом фрагменте </a:t>
            </a:r>
            <a:r>
              <a:rPr lang="ru-RU" sz="1600" dirty="0" err="1" smtClean="0">
                <a:cs typeface="Courier New" pitchFamily="49" charset="0"/>
              </a:rPr>
              <a:t>функцио-нальный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литерал. Функция сравнения вызывается только один раз, поэтому </a:t>
            </a:r>
            <a:r>
              <a:rPr lang="ru-RU" sz="1600" dirty="0" smtClean="0">
                <a:cs typeface="Courier New" pitchFamily="49" charset="0"/>
              </a:rPr>
              <a:t>нет необходимости </a:t>
            </a:r>
            <a:r>
              <a:rPr lang="ru-RU" sz="1600" dirty="0">
                <a:cs typeface="Courier New" pitchFamily="49" charset="0"/>
              </a:rPr>
              <a:t>давать ей имя</a:t>
            </a:r>
            <a:r>
              <a:rPr lang="ru-RU" sz="1600" dirty="0" smtClean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 качестве еще одного примера сортировки элементов массива вы можете </a:t>
            </a:r>
            <a:r>
              <a:rPr lang="ru-RU" sz="1600" dirty="0" err="1" smtClean="0">
                <a:cs typeface="Courier New" pitchFamily="49" charset="0"/>
              </a:rPr>
              <a:t>выпол</a:t>
            </a:r>
            <a:r>
              <a:rPr lang="ru-RU" sz="1600" dirty="0" smtClean="0">
                <a:cs typeface="Courier New" pitchFamily="49" charset="0"/>
              </a:rPr>
              <a:t>-нить </a:t>
            </a:r>
            <a:r>
              <a:rPr lang="ru-RU" sz="1600" dirty="0">
                <a:cs typeface="Courier New" pitchFamily="49" charset="0"/>
              </a:rPr>
              <a:t>алфавитную сортировку массива строк без учета регистра символов, </a:t>
            </a:r>
            <a:r>
              <a:rPr lang="ru-RU" sz="1600" dirty="0" smtClean="0">
                <a:cs typeface="Courier New" pitchFamily="49" charset="0"/>
              </a:rPr>
              <a:t>передав методу </a:t>
            </a:r>
            <a:r>
              <a:rPr lang="ru-RU" sz="1600" dirty="0">
                <a:cs typeface="Courier New" pitchFamily="49" charset="0"/>
              </a:rPr>
              <a:t>функцию сравнения, преобразующую перед сравнением оба своих </a:t>
            </a:r>
            <a:r>
              <a:rPr lang="ru-RU" sz="1600" dirty="0" err="1" smtClean="0">
                <a:cs typeface="Courier New" pitchFamily="49" charset="0"/>
              </a:rPr>
              <a:t>аргумен</a:t>
            </a:r>
            <a:r>
              <a:rPr lang="ru-RU" sz="1600" dirty="0" smtClean="0">
                <a:cs typeface="Courier New" pitchFamily="49" charset="0"/>
              </a:rPr>
              <a:t>-та </a:t>
            </a:r>
            <a:r>
              <a:rPr lang="ru-RU" sz="1600" dirty="0">
                <a:cs typeface="Courier New" pitchFamily="49" charset="0"/>
              </a:rPr>
              <a:t>в нижний регистр (с помощью метода </a:t>
            </a:r>
            <a:r>
              <a:rPr lang="ru-RU" sz="1600" dirty="0" err="1">
                <a:cs typeface="Courier New" pitchFamily="49" charset="0"/>
              </a:rPr>
              <a:t>toLowerCase</a:t>
            </a:r>
            <a:r>
              <a:rPr lang="ru-RU" sz="1600" dirty="0">
                <a:cs typeface="Courier New" pitchFamily="49" charset="0"/>
              </a:rPr>
              <a:t>()). </a:t>
            </a:r>
            <a:endParaRPr lang="ru-RU" sz="1600" dirty="0" smtClean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876933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Можно придумать и другие функции сортировки, сортирующие числа в различном экзотическом порядке: обратном числовом, нечетные числа перед четными и т. д. Более интересные возможности, конечно же, открываются, когда сравниваемые элементы массива представляют собой объекты, а не простые типы, такие как числа и строки</a:t>
            </a:r>
            <a:r>
              <a:rPr lang="ru-RU" sz="1600" dirty="0" smtClean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endParaRPr lang="ru-RU" sz="16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Метод </a:t>
            </a:r>
            <a:r>
              <a:rPr lang="ru-RU" sz="1600" b="1" dirty="0" err="1">
                <a:cs typeface="Courier New" pitchFamily="49" charset="0"/>
              </a:rPr>
              <a:t>concat</a:t>
            </a:r>
            <a:r>
              <a:rPr lang="ru-RU" sz="1600" b="1" dirty="0"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Метод </a:t>
            </a:r>
            <a:r>
              <a:rPr lang="ru-RU" sz="1600" dirty="0" err="1">
                <a:cs typeface="Courier New" pitchFamily="49" charset="0"/>
              </a:rPr>
              <a:t>Array.concat</a:t>
            </a:r>
            <a:r>
              <a:rPr lang="ru-RU" sz="1600" dirty="0">
                <a:cs typeface="Courier New" pitchFamily="49" charset="0"/>
              </a:rPr>
              <a:t>() создает и возвращает новый массив, содержащий элементы исходного массива, для которого был вызван метод </a:t>
            </a:r>
            <a:r>
              <a:rPr lang="ru-RU" sz="1600" dirty="0" err="1">
                <a:cs typeface="Courier New" pitchFamily="49" charset="0"/>
              </a:rPr>
              <a:t>concat</a:t>
            </a:r>
            <a:r>
              <a:rPr lang="ru-RU" sz="1600" dirty="0">
                <a:cs typeface="Courier New" pitchFamily="49" charset="0"/>
              </a:rPr>
              <a:t>(), последовательно дополненный значениями всех аргументов, переданных методу </a:t>
            </a:r>
            <a:r>
              <a:rPr lang="ru-RU" sz="1600" dirty="0" err="1">
                <a:cs typeface="Courier New" pitchFamily="49" charset="0"/>
              </a:rPr>
              <a:t>concat</a:t>
            </a:r>
            <a:r>
              <a:rPr lang="ru-RU" sz="1600" dirty="0">
                <a:cs typeface="Courier New" pitchFamily="49" charset="0"/>
              </a:rPr>
              <a:t>(). Если какой-либо из этих аргументов сам является массивом, в результирующий массив добавляются его элементы. Однако обратите внимание, что рекурсивного разделения массивов из массивов не происходит. Вот несколько примеров: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a = [1,2,3];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a.concat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(4, 5)           // Возвращает [1,2,3,4,5]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a.concat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([4,5]);         // Возвращает [1,2,3,4,5]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a.concat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([4,5],[6,7])    // Возвращает [1,2,3,4,5,6,7]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a.concat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(4, [5,[6,7]])   // Возвращает [1,2,3,4,5,[6,7]]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79551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 smtClean="0">
                <a:cs typeface="Courier New" pitchFamily="49" charset="0"/>
              </a:rPr>
              <a:t>Метод </a:t>
            </a:r>
            <a:r>
              <a:rPr lang="ru-RU" sz="1600" b="1" dirty="0" err="1">
                <a:cs typeface="Courier New" pitchFamily="49" charset="0"/>
              </a:rPr>
              <a:t>slice</a:t>
            </a:r>
            <a:r>
              <a:rPr lang="ru-RU" sz="1600" b="1" dirty="0"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Метод </a:t>
            </a:r>
            <a:r>
              <a:rPr lang="ru-RU" sz="1600" dirty="0" err="1">
                <a:cs typeface="Courier New" pitchFamily="49" charset="0"/>
              </a:rPr>
              <a:t>Array.slice</a:t>
            </a:r>
            <a:r>
              <a:rPr lang="ru-RU" sz="1600" dirty="0">
                <a:cs typeface="Courier New" pitchFamily="49" charset="0"/>
              </a:rPr>
              <a:t>() возвращает фрагмент, или </a:t>
            </a:r>
            <a:r>
              <a:rPr lang="ru-RU" sz="1600" dirty="0" err="1">
                <a:cs typeface="Courier New" pitchFamily="49" charset="0"/>
              </a:rPr>
              <a:t>подмассив</a:t>
            </a:r>
            <a:r>
              <a:rPr lang="ru-RU" sz="1600" dirty="0">
                <a:cs typeface="Courier New" pitchFamily="49" charset="0"/>
              </a:rPr>
              <a:t>, указанного </a:t>
            </a:r>
            <a:r>
              <a:rPr lang="ru-RU" sz="1600" dirty="0" smtClean="0">
                <a:cs typeface="Courier New" pitchFamily="49" charset="0"/>
              </a:rPr>
              <a:t>массива. Два </a:t>
            </a:r>
            <a:r>
              <a:rPr lang="ru-RU" sz="1600" dirty="0">
                <a:cs typeface="Courier New" pitchFamily="49" charset="0"/>
              </a:rPr>
              <a:t>аргумента метода определяют начало и конец возвращаемого </a:t>
            </a:r>
            <a:r>
              <a:rPr lang="ru-RU" sz="1600" dirty="0" smtClean="0">
                <a:cs typeface="Courier New" pitchFamily="49" charset="0"/>
              </a:rPr>
              <a:t>фрагмента. </a:t>
            </a:r>
            <a:r>
              <a:rPr lang="ru-RU" sz="1600" dirty="0" err="1" smtClean="0">
                <a:cs typeface="Courier New" pitchFamily="49" charset="0"/>
              </a:rPr>
              <a:t>Возвра-щаемый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массив содержит элемент, номер которого указан в качестве </a:t>
            </a:r>
            <a:r>
              <a:rPr lang="ru-RU" sz="1600" dirty="0" smtClean="0">
                <a:cs typeface="Courier New" pitchFamily="49" charset="0"/>
              </a:rPr>
              <a:t>первого </a:t>
            </a:r>
            <a:r>
              <a:rPr lang="ru-RU" sz="1600" dirty="0">
                <a:cs typeface="Courier New" pitchFamily="49" charset="0"/>
              </a:rPr>
              <a:t>аргумента, плюс все последующие элементы, вплоть до (но не включая) </a:t>
            </a:r>
            <a:r>
              <a:rPr lang="ru-RU" sz="1600" dirty="0" smtClean="0">
                <a:cs typeface="Courier New" pitchFamily="49" charset="0"/>
              </a:rPr>
              <a:t>элемента</a:t>
            </a:r>
            <a:r>
              <a:rPr lang="ru-RU" sz="1600" dirty="0">
                <a:cs typeface="Courier New" pitchFamily="49" charset="0"/>
              </a:rPr>
              <a:t>, номер которого указан во втором аргументе. Если указан только один </a:t>
            </a:r>
            <a:r>
              <a:rPr lang="ru-RU" sz="1600" dirty="0" smtClean="0">
                <a:cs typeface="Courier New" pitchFamily="49" charset="0"/>
              </a:rPr>
              <a:t>аргумент</a:t>
            </a:r>
            <a:r>
              <a:rPr lang="ru-RU" sz="1600" dirty="0">
                <a:cs typeface="Courier New" pitchFamily="49" charset="0"/>
              </a:rPr>
              <a:t>, возвращаемый массив содержит все элементы от начальной позиции </a:t>
            </a:r>
            <a:r>
              <a:rPr lang="ru-RU" sz="1600" dirty="0" smtClean="0">
                <a:cs typeface="Courier New" pitchFamily="49" charset="0"/>
              </a:rPr>
              <a:t>до конца </a:t>
            </a:r>
            <a:r>
              <a:rPr lang="ru-RU" sz="1600" dirty="0">
                <a:cs typeface="Courier New" pitchFamily="49" charset="0"/>
              </a:rPr>
              <a:t>массива. Если </a:t>
            </a:r>
            <a:r>
              <a:rPr lang="ru-RU" sz="1600" dirty="0" smtClean="0">
                <a:cs typeface="Courier New" pitchFamily="49" charset="0"/>
              </a:rPr>
              <a:t>какой-либо </a:t>
            </a:r>
            <a:r>
              <a:rPr lang="ru-RU" sz="1600" dirty="0">
                <a:cs typeface="Courier New" pitchFamily="49" charset="0"/>
              </a:rPr>
              <a:t>из аргументов отрицателен, он задает </a:t>
            </a:r>
            <a:r>
              <a:rPr lang="ru-RU" sz="1600" dirty="0" smtClean="0">
                <a:cs typeface="Courier New" pitchFamily="49" charset="0"/>
              </a:rPr>
              <a:t>номер элемента </a:t>
            </a:r>
            <a:r>
              <a:rPr lang="ru-RU" sz="1600" dirty="0">
                <a:cs typeface="Courier New" pitchFamily="49" charset="0"/>
              </a:rPr>
              <a:t>массива относительно конца массива. Так, аргумент, равный –1, </a:t>
            </a:r>
            <a:r>
              <a:rPr lang="ru-RU" sz="1600" dirty="0" smtClean="0">
                <a:cs typeface="Courier New" pitchFamily="49" charset="0"/>
              </a:rPr>
              <a:t>задает последний </a:t>
            </a:r>
            <a:r>
              <a:rPr lang="ru-RU" sz="1600" dirty="0">
                <a:cs typeface="Courier New" pitchFamily="49" charset="0"/>
              </a:rPr>
              <a:t>элемент массива, а аргумент, равный –3, – третий элемент </a:t>
            </a:r>
            <a:r>
              <a:rPr lang="ru-RU" sz="1600" dirty="0" smtClean="0">
                <a:cs typeface="Courier New" pitchFamily="49" charset="0"/>
              </a:rPr>
              <a:t>массива с </a:t>
            </a:r>
            <a:r>
              <a:rPr lang="ru-RU" sz="1600" dirty="0">
                <a:cs typeface="Courier New" pitchFamily="49" charset="0"/>
              </a:rPr>
              <a:t>конца. Вот несколько примеров: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a = [1,2,3,4,5];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a.slice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(0,3);      // Возвращает [1,2,3]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a.slice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(3);        // Возвращает [4,5]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a.slice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(1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);     // Возвращает [2,3,4]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a.slice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3,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);    // Возвращает [3]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31169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Метод </a:t>
            </a:r>
            <a:r>
              <a:rPr lang="ru-RU" sz="1600" b="1" dirty="0" err="1">
                <a:cs typeface="Courier New" pitchFamily="49" charset="0"/>
              </a:rPr>
              <a:t>splice</a:t>
            </a:r>
            <a:r>
              <a:rPr lang="ru-RU" sz="1600" b="1" dirty="0"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Метод </a:t>
            </a:r>
            <a:r>
              <a:rPr lang="ru-RU" sz="1600" dirty="0" err="1">
                <a:cs typeface="Courier New" pitchFamily="49" charset="0"/>
              </a:rPr>
              <a:t>Array.splice</a:t>
            </a:r>
            <a:r>
              <a:rPr lang="ru-RU" sz="1600" dirty="0">
                <a:cs typeface="Courier New" pitchFamily="49" charset="0"/>
              </a:rPr>
              <a:t>() – это универсальный метод для вставки или удаления </a:t>
            </a:r>
            <a:r>
              <a:rPr lang="ru-RU" sz="1600" dirty="0" smtClean="0">
                <a:cs typeface="Courier New" pitchFamily="49" charset="0"/>
              </a:rPr>
              <a:t>элементов </a:t>
            </a:r>
            <a:r>
              <a:rPr lang="ru-RU" sz="1600" dirty="0">
                <a:cs typeface="Courier New" pitchFamily="49" charset="0"/>
              </a:rPr>
              <a:t>массива. Он изменяет массив на месте, а не возвращает новый </a:t>
            </a:r>
            <a:r>
              <a:rPr lang="ru-RU" sz="1600" dirty="0" smtClean="0">
                <a:cs typeface="Courier New" pitchFamily="49" charset="0"/>
              </a:rPr>
              <a:t>массив, как </a:t>
            </a:r>
            <a:r>
              <a:rPr lang="ru-RU" sz="1600" dirty="0">
                <a:cs typeface="Courier New" pitchFamily="49" charset="0"/>
              </a:rPr>
              <a:t>это делают методы </a:t>
            </a:r>
            <a:r>
              <a:rPr lang="ru-RU" sz="1600" dirty="0" err="1">
                <a:cs typeface="Courier New" pitchFamily="49" charset="0"/>
              </a:rPr>
              <a:t>slice</a:t>
            </a:r>
            <a:r>
              <a:rPr lang="ru-RU" sz="1600" dirty="0">
                <a:cs typeface="Courier New" pitchFamily="49" charset="0"/>
              </a:rPr>
              <a:t>() и </a:t>
            </a:r>
            <a:r>
              <a:rPr lang="ru-RU" sz="1600" dirty="0" err="1">
                <a:cs typeface="Courier New" pitchFamily="49" charset="0"/>
              </a:rPr>
              <a:t>concat</a:t>
            </a:r>
            <a:r>
              <a:rPr lang="ru-RU" sz="1600" dirty="0">
                <a:cs typeface="Courier New" pitchFamily="49" charset="0"/>
              </a:rPr>
              <a:t>(). Обратите внимание: </a:t>
            </a:r>
            <a:r>
              <a:rPr lang="ru-RU" sz="1600" dirty="0" err="1">
                <a:cs typeface="Courier New" pitchFamily="49" charset="0"/>
              </a:rPr>
              <a:t>splice</a:t>
            </a:r>
            <a:r>
              <a:rPr lang="ru-RU" sz="1600" dirty="0">
                <a:cs typeface="Courier New" pitchFamily="49" charset="0"/>
              </a:rPr>
              <a:t>() и </a:t>
            </a:r>
            <a:r>
              <a:rPr lang="ru-RU" sz="1600" dirty="0" err="1">
                <a:cs typeface="Courier New" pitchFamily="49" charset="0"/>
              </a:rPr>
              <a:t>slice</a:t>
            </a:r>
            <a:r>
              <a:rPr lang="ru-RU" sz="1600" dirty="0" smtClean="0">
                <a:cs typeface="Courier New" pitchFamily="49" charset="0"/>
              </a:rPr>
              <a:t>() имеют </a:t>
            </a:r>
            <a:r>
              <a:rPr lang="ru-RU" sz="1600" dirty="0">
                <a:cs typeface="Courier New" pitchFamily="49" charset="0"/>
              </a:rPr>
              <a:t>очень похожие имена, но выполняют разные операции.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Метод </a:t>
            </a:r>
            <a:r>
              <a:rPr lang="ru-RU" sz="1600" dirty="0" err="1">
                <a:cs typeface="Courier New" pitchFamily="49" charset="0"/>
              </a:rPr>
              <a:t>splice</a:t>
            </a:r>
            <a:r>
              <a:rPr lang="ru-RU" sz="1600" dirty="0">
                <a:cs typeface="Courier New" pitchFamily="49" charset="0"/>
              </a:rPr>
              <a:t>() может удалять элементы из массива, вставлять новые </a:t>
            </a:r>
            <a:r>
              <a:rPr lang="ru-RU" sz="1600" dirty="0" smtClean="0">
                <a:cs typeface="Courier New" pitchFamily="49" charset="0"/>
              </a:rPr>
              <a:t>элементы в </a:t>
            </a:r>
            <a:r>
              <a:rPr lang="ru-RU" sz="1600" dirty="0">
                <a:cs typeface="Courier New" pitchFamily="49" charset="0"/>
              </a:rPr>
              <a:t>массив или выполнять обе операции одновременно. Элементы массива при </a:t>
            </a:r>
            <a:r>
              <a:rPr lang="ru-RU" sz="1600" dirty="0" smtClean="0">
                <a:cs typeface="Courier New" pitchFamily="49" charset="0"/>
              </a:rPr>
              <a:t>необходимости </a:t>
            </a:r>
            <a:r>
              <a:rPr lang="ru-RU" sz="1600" dirty="0">
                <a:cs typeface="Courier New" pitchFamily="49" charset="0"/>
              </a:rPr>
              <a:t>смещаются, чтобы после вставки или удаления образовывалась </a:t>
            </a:r>
            <a:r>
              <a:rPr lang="ru-RU" sz="1600" dirty="0" smtClean="0">
                <a:cs typeface="Courier New" pitchFamily="49" charset="0"/>
              </a:rPr>
              <a:t>непрерывная </a:t>
            </a:r>
            <a:r>
              <a:rPr lang="ru-RU" sz="1600" dirty="0">
                <a:cs typeface="Courier New" pitchFamily="49" charset="0"/>
              </a:rPr>
              <a:t>последовательность. Первый аргумент </a:t>
            </a:r>
            <a:r>
              <a:rPr lang="ru-RU" sz="1600" dirty="0" err="1">
                <a:cs typeface="Courier New" pitchFamily="49" charset="0"/>
              </a:rPr>
              <a:t>splice</a:t>
            </a:r>
            <a:r>
              <a:rPr lang="ru-RU" sz="1600" dirty="0">
                <a:cs typeface="Courier New" pitchFamily="49" charset="0"/>
              </a:rPr>
              <a:t>() задает позицию в </a:t>
            </a:r>
            <a:r>
              <a:rPr lang="ru-RU" sz="1600" dirty="0" smtClean="0">
                <a:cs typeface="Courier New" pitchFamily="49" charset="0"/>
              </a:rPr>
              <a:t>массиве</a:t>
            </a:r>
            <a:r>
              <a:rPr lang="ru-RU" sz="1600" dirty="0">
                <a:cs typeface="Courier New" pitchFamily="49" charset="0"/>
              </a:rPr>
              <a:t>, с которой начинается вставка и/или удаление. Второй аргумент задает </a:t>
            </a:r>
            <a:r>
              <a:rPr lang="ru-RU" sz="1600" dirty="0" smtClean="0">
                <a:cs typeface="Courier New" pitchFamily="49" charset="0"/>
              </a:rPr>
              <a:t>количество </a:t>
            </a:r>
            <a:r>
              <a:rPr lang="ru-RU" sz="1600" dirty="0">
                <a:cs typeface="Courier New" pitchFamily="49" charset="0"/>
              </a:rPr>
              <a:t>элементов, которые должны быть удалены (вырезаны) из массива. </a:t>
            </a:r>
            <a:r>
              <a:rPr lang="ru-RU" sz="1600" dirty="0" smtClean="0">
                <a:cs typeface="Courier New" pitchFamily="49" charset="0"/>
              </a:rPr>
              <a:t>Если второй </a:t>
            </a:r>
            <a:r>
              <a:rPr lang="ru-RU" sz="1600" dirty="0">
                <a:cs typeface="Courier New" pitchFamily="49" charset="0"/>
              </a:rPr>
              <a:t>аргумент опущен, удаляются все элементы массива от начального до </a:t>
            </a:r>
            <a:r>
              <a:rPr lang="ru-RU" sz="1600" dirty="0" smtClean="0">
                <a:cs typeface="Courier New" pitchFamily="49" charset="0"/>
              </a:rPr>
              <a:t>конца </a:t>
            </a:r>
            <a:r>
              <a:rPr lang="ru-RU" sz="1600" dirty="0">
                <a:cs typeface="Courier New" pitchFamily="49" charset="0"/>
              </a:rPr>
              <a:t>массива. Метод </a:t>
            </a:r>
            <a:r>
              <a:rPr lang="ru-RU" sz="1600" dirty="0" err="1">
                <a:cs typeface="Courier New" pitchFamily="49" charset="0"/>
              </a:rPr>
              <a:t>splice</a:t>
            </a:r>
            <a:r>
              <a:rPr lang="ru-RU" sz="1600" dirty="0">
                <a:cs typeface="Courier New" pitchFamily="49" charset="0"/>
              </a:rPr>
              <a:t>() возвращает массив удаленных элементов или (</a:t>
            </a:r>
            <a:r>
              <a:rPr lang="ru-RU" sz="1600" dirty="0" smtClean="0">
                <a:cs typeface="Courier New" pitchFamily="49" charset="0"/>
              </a:rPr>
              <a:t>если ни </a:t>
            </a:r>
            <a:r>
              <a:rPr lang="ru-RU" sz="1600" dirty="0">
                <a:cs typeface="Courier New" pitchFamily="49" charset="0"/>
              </a:rPr>
              <a:t>один из элементов не был удален) пустой массив. Например: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a = [1,2,3,4,5,6,7,8];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a.splice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(4);      // Возвращает [5,6,7,8]; a равно [1,2,3,4]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a.splice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(1,2);    // Возвращает [2,3]; a равно [1,4]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a.splice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(1,1);    // Возвращает [4]; a равно [1]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Первые два аргумента </a:t>
            </a:r>
            <a:r>
              <a:rPr lang="ru-RU" sz="1600" dirty="0" err="1">
                <a:cs typeface="Courier New" pitchFamily="49" charset="0"/>
              </a:rPr>
              <a:t>splice</a:t>
            </a:r>
            <a:r>
              <a:rPr lang="ru-RU" sz="1600" dirty="0">
                <a:cs typeface="Courier New" pitchFamily="49" charset="0"/>
              </a:rPr>
              <a:t>() задают элементы массива, подлежащие </a:t>
            </a:r>
            <a:r>
              <a:rPr lang="ru-RU" sz="1600" dirty="0" smtClean="0">
                <a:cs typeface="Courier New" pitchFamily="49" charset="0"/>
              </a:rPr>
              <a:t>удалению</a:t>
            </a:r>
            <a:r>
              <a:rPr lang="ru-RU" sz="1600" dirty="0">
                <a:cs typeface="Courier New" pitchFamily="49" charset="0"/>
              </a:rPr>
              <a:t>. За этими аргументами может следовать любое количество </a:t>
            </a:r>
            <a:r>
              <a:rPr lang="ru-RU" sz="1600" dirty="0" smtClean="0">
                <a:cs typeface="Courier New" pitchFamily="49" charset="0"/>
              </a:rPr>
              <a:t>дополнительных аргументов</a:t>
            </a:r>
            <a:r>
              <a:rPr lang="ru-RU" sz="1600" dirty="0">
                <a:cs typeface="Courier New" pitchFamily="49" charset="0"/>
              </a:rPr>
              <a:t>, задающих элементы, которые будут вставлены в массив, </a:t>
            </a:r>
            <a:r>
              <a:rPr lang="ru-RU" sz="1600" dirty="0" smtClean="0">
                <a:cs typeface="Courier New" pitchFamily="49" charset="0"/>
              </a:rPr>
              <a:t>начиная с </a:t>
            </a:r>
            <a:r>
              <a:rPr lang="ru-RU" sz="1600" dirty="0">
                <a:cs typeface="Courier New" pitchFamily="49" charset="0"/>
              </a:rPr>
              <a:t>позиции, заданной первым аргументом. </a:t>
            </a:r>
            <a:endParaRPr lang="ru-RU" sz="1600" dirty="0" smtClean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60866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Например: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a = [1,2,3,4,5];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a.splice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(2,0,'a','b');   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Возвращает []; a равно [1,2,'a','b',3,4,5]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a.splice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(2,2,[1,2],3);   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Возвращает ['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a','b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']; a равно [1,2,[1,2],3,3,4,5]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Обратите внимание, что, в отличие от </a:t>
            </a:r>
            <a:r>
              <a:rPr lang="ru-RU" sz="1600" dirty="0" err="1">
                <a:cs typeface="Courier New" pitchFamily="49" charset="0"/>
              </a:rPr>
              <a:t>concat</a:t>
            </a:r>
            <a:r>
              <a:rPr lang="ru-RU" sz="1600" dirty="0">
                <a:cs typeface="Courier New" pitchFamily="49" charset="0"/>
              </a:rPr>
              <a:t>(), метод </a:t>
            </a:r>
            <a:r>
              <a:rPr lang="ru-RU" sz="1600" dirty="0" err="1">
                <a:cs typeface="Courier New" pitchFamily="49" charset="0"/>
              </a:rPr>
              <a:t>splice</a:t>
            </a:r>
            <a:r>
              <a:rPr lang="ru-RU" sz="1600" dirty="0">
                <a:cs typeface="Courier New" pitchFamily="49" charset="0"/>
              </a:rPr>
              <a:t>() не разбивает на </a:t>
            </a:r>
            <a:r>
              <a:rPr lang="ru-RU" sz="1600" dirty="0" smtClean="0">
                <a:cs typeface="Courier New" pitchFamily="49" charset="0"/>
              </a:rPr>
              <a:t>от-дельные </a:t>
            </a:r>
            <a:r>
              <a:rPr lang="ru-RU" sz="1600" dirty="0">
                <a:cs typeface="Courier New" pitchFamily="49" charset="0"/>
              </a:rPr>
              <a:t>элементы вставляемые </a:t>
            </a:r>
            <a:r>
              <a:rPr lang="ru-RU" sz="1600" dirty="0" smtClean="0">
                <a:cs typeface="Courier New" pitchFamily="49" charset="0"/>
              </a:rPr>
              <a:t>аргументы-массивы</a:t>
            </a:r>
            <a:r>
              <a:rPr lang="ru-RU" sz="1600" dirty="0">
                <a:cs typeface="Courier New" pitchFamily="49" charset="0"/>
              </a:rPr>
              <a:t>. То есть если </a:t>
            </a:r>
            <a:r>
              <a:rPr lang="ru-RU" sz="1600" dirty="0" smtClean="0">
                <a:cs typeface="Courier New" pitchFamily="49" charset="0"/>
              </a:rPr>
              <a:t>методу переда-</a:t>
            </a:r>
            <a:r>
              <a:rPr lang="ru-RU" sz="1600" dirty="0" err="1" smtClean="0">
                <a:cs typeface="Courier New" pitchFamily="49" charset="0"/>
              </a:rPr>
              <a:t>ется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массив для вставки, он вставляет сам массив, а не элементы этого массива</a:t>
            </a:r>
            <a:r>
              <a:rPr lang="ru-RU" sz="1600" dirty="0" smtClean="0">
                <a:cs typeface="Courier New" pitchFamily="49" charset="0"/>
              </a:rPr>
              <a:t>.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19839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500" dirty="0" err="1">
                <a:cs typeface="Courier New" pitchFamily="49" charset="0"/>
              </a:rPr>
              <a:t>try</a:t>
            </a:r>
            <a:r>
              <a:rPr lang="ru-RU" sz="1500" dirty="0"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ru-RU" sz="1500" dirty="0">
                <a:cs typeface="Courier New" pitchFamily="49" charset="0"/>
              </a:rPr>
              <a:t>    // Обычно этот код без сбоев работает от начала до конца</a:t>
            </a:r>
            <a:r>
              <a:rPr lang="ru-RU" sz="1500" dirty="0" smtClean="0">
                <a:cs typeface="Courier New" pitchFamily="49" charset="0"/>
              </a:rPr>
              <a:t>. </a:t>
            </a:r>
            <a:r>
              <a:rPr lang="ru-RU" sz="1500" dirty="0">
                <a:cs typeface="Courier New" pitchFamily="49" charset="0"/>
              </a:rPr>
              <a:t>Но в какой-то момент в нем</a:t>
            </a:r>
          </a:p>
          <a:p>
            <a:pPr marL="0" indent="0">
              <a:buNone/>
            </a:pPr>
            <a:r>
              <a:rPr lang="ru-RU" sz="1500" dirty="0">
                <a:cs typeface="Courier New" pitchFamily="49" charset="0"/>
              </a:rPr>
              <a:t>    </a:t>
            </a:r>
            <a:r>
              <a:rPr lang="ru-RU" sz="1500" dirty="0" smtClean="0">
                <a:cs typeface="Courier New" pitchFamily="49" charset="0"/>
              </a:rPr>
              <a:t>// может генерироваться исключение</a:t>
            </a:r>
            <a:r>
              <a:rPr lang="ru-RU" sz="1500" dirty="0">
                <a:cs typeface="Courier New" pitchFamily="49" charset="0"/>
              </a:rPr>
              <a:t> либо непосредственно с помощью инструкции </a:t>
            </a:r>
            <a:endParaRPr lang="ru-RU" sz="15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500" dirty="0">
                <a:cs typeface="Courier New" pitchFamily="49" charset="0"/>
              </a:rPr>
              <a:t> </a:t>
            </a:r>
            <a:r>
              <a:rPr lang="ru-RU" sz="1500" dirty="0" smtClean="0">
                <a:cs typeface="Courier New" pitchFamily="49" charset="0"/>
              </a:rPr>
              <a:t>   // </a:t>
            </a:r>
            <a:r>
              <a:rPr lang="ru-RU" sz="1500" dirty="0" err="1" smtClean="0">
                <a:cs typeface="Courier New" pitchFamily="49" charset="0"/>
              </a:rPr>
              <a:t>throw</a:t>
            </a:r>
            <a:r>
              <a:rPr lang="ru-RU" sz="1500" dirty="0" smtClean="0">
                <a:cs typeface="Courier New" pitchFamily="49" charset="0"/>
              </a:rPr>
              <a:t>, либо косвенно </a:t>
            </a:r>
            <a:r>
              <a:rPr lang="ru-RU" sz="1500" dirty="0">
                <a:cs typeface="Courier New" pitchFamily="49" charset="0"/>
              </a:rPr>
              <a:t>вызовом метода, генерирующего исключение</a:t>
            </a:r>
            <a:r>
              <a:rPr lang="ru-RU" sz="1500" dirty="0" smtClean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500" dirty="0" smtClean="0"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ru-RU" sz="1500" dirty="0" err="1" smtClean="0">
                <a:cs typeface="Courier New" pitchFamily="49" charset="0"/>
              </a:rPr>
              <a:t>catch</a:t>
            </a:r>
            <a:r>
              <a:rPr lang="ru-RU" sz="1500" dirty="0" smtClean="0">
                <a:cs typeface="Courier New" pitchFamily="49" charset="0"/>
              </a:rPr>
              <a:t> </a:t>
            </a:r>
            <a:r>
              <a:rPr lang="ru-RU" sz="1500" dirty="0">
                <a:cs typeface="Courier New" pitchFamily="49" charset="0"/>
              </a:rPr>
              <a:t>(e) {</a:t>
            </a:r>
          </a:p>
          <a:p>
            <a:pPr marL="0" indent="0">
              <a:buNone/>
            </a:pPr>
            <a:r>
              <a:rPr lang="ru-RU" sz="1500" dirty="0">
                <a:cs typeface="Courier New" pitchFamily="49" charset="0"/>
              </a:rPr>
              <a:t>    // Инструкции в этом блоке выполняются тогда и только тогда, </a:t>
            </a:r>
            <a:r>
              <a:rPr lang="ru-RU" sz="1500" dirty="0" smtClean="0">
                <a:cs typeface="Courier New" pitchFamily="49" charset="0"/>
              </a:rPr>
              <a:t>когда </a:t>
            </a:r>
            <a:r>
              <a:rPr lang="ru-RU" sz="1500" dirty="0">
                <a:cs typeface="Courier New" pitchFamily="49" charset="0"/>
              </a:rPr>
              <a:t>в блоке </a:t>
            </a:r>
            <a:r>
              <a:rPr lang="ru-RU" sz="1500" dirty="0" err="1" smtClean="0">
                <a:cs typeface="Courier New" pitchFamily="49" charset="0"/>
              </a:rPr>
              <a:t>try</a:t>
            </a:r>
            <a:r>
              <a:rPr lang="ru-RU" sz="1500" dirty="0" smtClean="0">
                <a:cs typeface="Courier New" pitchFamily="49" charset="0"/>
              </a:rPr>
              <a:t> </a:t>
            </a:r>
            <a:r>
              <a:rPr lang="ru-RU" sz="1500" dirty="0" err="1" smtClean="0">
                <a:cs typeface="Courier New" pitchFamily="49" charset="0"/>
              </a:rPr>
              <a:t>генери</a:t>
            </a:r>
            <a:r>
              <a:rPr lang="ru-RU" sz="1500" dirty="0" smtClean="0">
                <a:cs typeface="Courier New" pitchFamily="49" charset="0"/>
              </a:rPr>
              <a:t>-</a:t>
            </a:r>
            <a:endParaRPr lang="ru-RU" sz="15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500" dirty="0">
                <a:cs typeface="Courier New" pitchFamily="49" charset="0"/>
              </a:rPr>
              <a:t>    // </a:t>
            </a:r>
            <a:r>
              <a:rPr lang="ru-RU" sz="1500" dirty="0" err="1" smtClean="0">
                <a:cs typeface="Courier New" pitchFamily="49" charset="0"/>
              </a:rPr>
              <a:t>руется</a:t>
            </a:r>
            <a:r>
              <a:rPr lang="ru-RU" sz="1500" dirty="0" smtClean="0">
                <a:cs typeface="Courier New" pitchFamily="49" charset="0"/>
              </a:rPr>
              <a:t> </a:t>
            </a:r>
            <a:r>
              <a:rPr lang="ru-RU" sz="1500" dirty="0">
                <a:cs typeface="Courier New" pitchFamily="49" charset="0"/>
              </a:rPr>
              <a:t>исключение. Эти инструкции </a:t>
            </a:r>
            <a:r>
              <a:rPr lang="ru-RU" sz="1500" dirty="0" smtClean="0">
                <a:cs typeface="Courier New" pitchFamily="49" charset="0"/>
              </a:rPr>
              <a:t>могут </a:t>
            </a:r>
            <a:r>
              <a:rPr lang="ru-RU" sz="1500" dirty="0">
                <a:cs typeface="Courier New" pitchFamily="49" charset="0"/>
              </a:rPr>
              <a:t>использовать локальную переменную e,</a:t>
            </a:r>
          </a:p>
          <a:p>
            <a:pPr marL="0" indent="0">
              <a:buNone/>
            </a:pPr>
            <a:r>
              <a:rPr lang="ru-RU" sz="1500" dirty="0">
                <a:cs typeface="Courier New" pitchFamily="49" charset="0"/>
              </a:rPr>
              <a:t>    // </a:t>
            </a:r>
            <a:r>
              <a:rPr lang="ru-RU" sz="1500" dirty="0" smtClean="0">
                <a:cs typeface="Courier New" pitchFamily="49" charset="0"/>
              </a:rPr>
              <a:t>ссылающуюся </a:t>
            </a:r>
            <a:r>
              <a:rPr lang="ru-RU" sz="1500" dirty="0">
                <a:cs typeface="Courier New" pitchFamily="49" charset="0"/>
              </a:rPr>
              <a:t>на объект </a:t>
            </a:r>
            <a:r>
              <a:rPr lang="ru-RU" sz="1500" dirty="0" err="1">
                <a:cs typeface="Courier New" pitchFamily="49" charset="0"/>
              </a:rPr>
              <a:t>Error</a:t>
            </a:r>
            <a:r>
              <a:rPr lang="ru-RU" sz="1500" dirty="0">
                <a:cs typeface="Courier New" pitchFamily="49" charset="0"/>
              </a:rPr>
              <a:t> или на другое значение, указанное в инструкции </a:t>
            </a:r>
            <a:r>
              <a:rPr lang="ru-RU" sz="1500" dirty="0" err="1">
                <a:cs typeface="Courier New" pitchFamily="49" charset="0"/>
              </a:rPr>
              <a:t>throw</a:t>
            </a:r>
            <a:r>
              <a:rPr lang="ru-RU" sz="1500" dirty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500" dirty="0">
                <a:cs typeface="Courier New" pitchFamily="49" charset="0"/>
              </a:rPr>
              <a:t>    // </a:t>
            </a:r>
            <a:r>
              <a:rPr lang="ru-RU" sz="1500" dirty="0" smtClean="0">
                <a:cs typeface="Courier New" pitchFamily="49" charset="0"/>
              </a:rPr>
              <a:t>Этот </a:t>
            </a:r>
            <a:r>
              <a:rPr lang="ru-RU" sz="1500" dirty="0">
                <a:cs typeface="Courier New" pitchFamily="49" charset="0"/>
              </a:rPr>
              <a:t>блок </a:t>
            </a:r>
            <a:r>
              <a:rPr lang="ru-RU" sz="1500" dirty="0" smtClean="0">
                <a:cs typeface="Courier New" pitchFamily="49" charset="0"/>
              </a:rPr>
              <a:t>может </a:t>
            </a:r>
            <a:r>
              <a:rPr lang="ru-RU" sz="1500" dirty="0">
                <a:cs typeface="Courier New" pitchFamily="49" charset="0"/>
              </a:rPr>
              <a:t>либо </a:t>
            </a:r>
            <a:r>
              <a:rPr lang="ru-RU" sz="1500" dirty="0" smtClean="0">
                <a:cs typeface="Courier New" pitchFamily="49" charset="0"/>
              </a:rPr>
              <a:t>каким-либо </a:t>
            </a:r>
            <a:r>
              <a:rPr lang="ru-RU" sz="1500" dirty="0">
                <a:cs typeface="Courier New" pitchFamily="49" charset="0"/>
              </a:rPr>
              <a:t>образом обработать исключение, </a:t>
            </a:r>
            <a:r>
              <a:rPr lang="ru-RU" sz="1500" dirty="0" smtClean="0">
                <a:cs typeface="Courier New" pitchFamily="49" charset="0"/>
              </a:rPr>
              <a:t>либо </a:t>
            </a:r>
            <a:r>
              <a:rPr lang="ru-RU" sz="1500" dirty="0" err="1" smtClean="0">
                <a:cs typeface="Courier New" pitchFamily="49" charset="0"/>
              </a:rPr>
              <a:t>проигнори</a:t>
            </a:r>
            <a:r>
              <a:rPr lang="ru-RU" sz="1500" dirty="0" smtClean="0">
                <a:cs typeface="Courier New" pitchFamily="49" charset="0"/>
              </a:rPr>
              <a:t>-    </a:t>
            </a:r>
          </a:p>
          <a:p>
            <a:pPr marL="0" indent="0">
              <a:buNone/>
            </a:pPr>
            <a:r>
              <a:rPr lang="ru-RU" sz="1500" dirty="0">
                <a:cs typeface="Courier New" pitchFamily="49" charset="0"/>
              </a:rPr>
              <a:t> </a:t>
            </a:r>
            <a:r>
              <a:rPr lang="ru-RU" sz="1500" dirty="0" smtClean="0">
                <a:cs typeface="Courier New" pitchFamily="49" charset="0"/>
              </a:rPr>
              <a:t>   // </a:t>
            </a:r>
            <a:r>
              <a:rPr lang="ru-RU" sz="1500" dirty="0" err="1" smtClean="0">
                <a:cs typeface="Courier New" pitchFamily="49" charset="0"/>
              </a:rPr>
              <a:t>ровать</a:t>
            </a:r>
            <a:r>
              <a:rPr lang="ru-RU" sz="1500" dirty="0" smtClean="0">
                <a:cs typeface="Courier New" pitchFamily="49" charset="0"/>
              </a:rPr>
              <a:t> его</a:t>
            </a:r>
            <a:r>
              <a:rPr lang="ru-RU" sz="1500" dirty="0">
                <a:cs typeface="Courier New" pitchFamily="49" charset="0"/>
              </a:rPr>
              <a:t>, делая </a:t>
            </a:r>
            <a:r>
              <a:rPr lang="ru-RU" sz="1500" dirty="0" smtClean="0">
                <a:cs typeface="Courier New" pitchFamily="49" charset="0"/>
              </a:rPr>
              <a:t>что-то </a:t>
            </a:r>
            <a:r>
              <a:rPr lang="ru-RU" sz="1500" dirty="0">
                <a:cs typeface="Courier New" pitchFamily="49" charset="0"/>
              </a:rPr>
              <a:t>другое, либо заново сгенерировать исключение</a:t>
            </a:r>
          </a:p>
          <a:p>
            <a:pPr marL="0" indent="0">
              <a:buNone/>
            </a:pPr>
            <a:r>
              <a:rPr lang="ru-RU" sz="1500" dirty="0">
                <a:cs typeface="Courier New" pitchFamily="49" charset="0"/>
              </a:rPr>
              <a:t>    // с помощью инструкции </a:t>
            </a:r>
            <a:r>
              <a:rPr lang="ru-RU" sz="1500" dirty="0" err="1">
                <a:cs typeface="Courier New" pitchFamily="49" charset="0"/>
              </a:rPr>
              <a:t>throw</a:t>
            </a:r>
            <a:r>
              <a:rPr lang="ru-RU" sz="1500" dirty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500" dirty="0"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ru-RU" sz="1500" dirty="0" err="1">
                <a:cs typeface="Courier New" pitchFamily="49" charset="0"/>
              </a:rPr>
              <a:t>finally</a:t>
            </a:r>
            <a:r>
              <a:rPr lang="ru-RU" sz="1500" dirty="0"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ru-RU" sz="1500" dirty="0">
                <a:cs typeface="Courier New" pitchFamily="49" charset="0"/>
              </a:rPr>
              <a:t>    // Этот блок содержит инструкции, которые выполняются </a:t>
            </a:r>
            <a:r>
              <a:rPr lang="ru-RU" sz="1500" dirty="0" smtClean="0">
                <a:cs typeface="Courier New" pitchFamily="49" charset="0"/>
              </a:rPr>
              <a:t>всегда, независимо </a:t>
            </a:r>
            <a:r>
              <a:rPr lang="ru-RU" sz="1500" dirty="0">
                <a:cs typeface="Courier New" pitchFamily="49" charset="0"/>
              </a:rPr>
              <a:t>от </a:t>
            </a:r>
            <a:endParaRPr lang="ru-RU" sz="15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500" dirty="0">
                <a:cs typeface="Courier New" pitchFamily="49" charset="0"/>
              </a:rPr>
              <a:t> </a:t>
            </a:r>
            <a:r>
              <a:rPr lang="ru-RU" sz="1500" dirty="0" smtClean="0">
                <a:cs typeface="Courier New" pitchFamily="49" charset="0"/>
              </a:rPr>
              <a:t>   // того, что произошло </a:t>
            </a:r>
            <a:r>
              <a:rPr lang="ru-RU" sz="1500" dirty="0">
                <a:cs typeface="Courier New" pitchFamily="49" charset="0"/>
              </a:rPr>
              <a:t>в блоке </a:t>
            </a:r>
            <a:r>
              <a:rPr lang="ru-RU" sz="1500" dirty="0" err="1">
                <a:cs typeface="Courier New" pitchFamily="49" charset="0"/>
              </a:rPr>
              <a:t>try</a:t>
            </a:r>
            <a:r>
              <a:rPr lang="ru-RU" sz="1500" dirty="0">
                <a:cs typeface="Courier New" pitchFamily="49" charset="0"/>
              </a:rPr>
              <a:t>. Они выполняются, если блок </a:t>
            </a:r>
            <a:r>
              <a:rPr lang="ru-RU" sz="1500" dirty="0" err="1">
                <a:cs typeface="Courier New" pitchFamily="49" charset="0"/>
              </a:rPr>
              <a:t>try</a:t>
            </a:r>
            <a:r>
              <a:rPr lang="ru-RU" sz="1500" dirty="0">
                <a:cs typeface="Courier New" pitchFamily="49" charset="0"/>
              </a:rPr>
              <a:t> прерван</a:t>
            </a:r>
            <a:r>
              <a:rPr lang="ru-RU" sz="1500" dirty="0" smtClean="0"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ru-RU" sz="1500" dirty="0">
                <a:cs typeface="Courier New" pitchFamily="49" charset="0"/>
              </a:rPr>
              <a:t> </a:t>
            </a:r>
            <a:r>
              <a:rPr lang="ru-RU" sz="1500" dirty="0" smtClean="0">
                <a:cs typeface="Courier New" pitchFamily="49" charset="0"/>
              </a:rPr>
              <a:t>   //   </a:t>
            </a:r>
            <a:r>
              <a:rPr lang="ru-RU" sz="1500" dirty="0">
                <a:cs typeface="Courier New" pitchFamily="49" charset="0"/>
              </a:rPr>
              <a:t>1) нормальным образом, достигнув конца блока</a:t>
            </a:r>
          </a:p>
          <a:p>
            <a:pPr marL="0" indent="0">
              <a:buNone/>
            </a:pPr>
            <a:r>
              <a:rPr lang="ru-RU" sz="1500" dirty="0">
                <a:cs typeface="Courier New" pitchFamily="49" charset="0"/>
              </a:rPr>
              <a:t>    //   2) </a:t>
            </a:r>
            <a:r>
              <a:rPr lang="ru-RU" sz="1500" dirty="0" smtClean="0">
                <a:cs typeface="Courier New" pitchFamily="49" charset="0"/>
              </a:rPr>
              <a:t>из-за </a:t>
            </a:r>
            <a:r>
              <a:rPr lang="ru-RU" sz="1500" dirty="0">
                <a:cs typeface="Courier New" pitchFamily="49" charset="0"/>
              </a:rPr>
              <a:t>инструкции </a:t>
            </a:r>
            <a:r>
              <a:rPr lang="ru-RU" sz="1500" dirty="0" err="1">
                <a:cs typeface="Courier New" pitchFamily="49" charset="0"/>
              </a:rPr>
              <a:t>break</a:t>
            </a:r>
            <a:r>
              <a:rPr lang="ru-RU" sz="1500" dirty="0">
                <a:cs typeface="Courier New" pitchFamily="49" charset="0"/>
              </a:rPr>
              <a:t>, </a:t>
            </a:r>
            <a:r>
              <a:rPr lang="ru-RU" sz="1500" dirty="0" err="1">
                <a:cs typeface="Courier New" pitchFamily="49" charset="0"/>
              </a:rPr>
              <a:t>continue</a:t>
            </a:r>
            <a:r>
              <a:rPr lang="ru-RU" sz="1500" dirty="0">
                <a:cs typeface="Courier New" pitchFamily="49" charset="0"/>
              </a:rPr>
              <a:t> или </a:t>
            </a:r>
            <a:r>
              <a:rPr lang="ru-RU" sz="1500" dirty="0" err="1">
                <a:cs typeface="Courier New" pitchFamily="49" charset="0"/>
              </a:rPr>
              <a:t>return</a:t>
            </a:r>
            <a:endParaRPr lang="ru-RU" sz="15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500" dirty="0">
                <a:cs typeface="Courier New" pitchFamily="49" charset="0"/>
              </a:rPr>
              <a:t>    //   3) с исключением, обработанным приведенным ранее блоком </a:t>
            </a:r>
            <a:r>
              <a:rPr lang="ru-RU" sz="1500" dirty="0" err="1">
                <a:cs typeface="Courier New" pitchFamily="49" charset="0"/>
              </a:rPr>
              <a:t>catch</a:t>
            </a:r>
            <a:endParaRPr lang="ru-RU" sz="15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500" dirty="0">
                <a:cs typeface="Courier New" pitchFamily="49" charset="0"/>
              </a:rPr>
              <a:t>    //   4) с </a:t>
            </a:r>
            <a:r>
              <a:rPr lang="ru-RU" sz="1500" dirty="0" err="1">
                <a:cs typeface="Courier New" pitchFamily="49" charset="0"/>
              </a:rPr>
              <a:t>неперехваченным</a:t>
            </a:r>
            <a:r>
              <a:rPr lang="ru-RU" sz="1500" dirty="0">
                <a:cs typeface="Courier New" pitchFamily="49" charset="0"/>
              </a:rPr>
              <a:t> исключением, которое продолжает свое</a:t>
            </a:r>
          </a:p>
          <a:p>
            <a:pPr marL="0" indent="0">
              <a:buNone/>
            </a:pPr>
            <a:r>
              <a:rPr lang="ru-RU" sz="1500" dirty="0">
                <a:cs typeface="Courier New" pitchFamily="49" charset="0"/>
              </a:rPr>
              <a:t>    //      распространение на более высокие уровни</a:t>
            </a:r>
          </a:p>
          <a:p>
            <a:pPr marL="0" indent="0">
              <a:buNone/>
            </a:pPr>
            <a:r>
              <a:rPr lang="ru-RU" sz="1500" dirty="0">
                <a:cs typeface="Courier New" pitchFamily="49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39516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Методы </a:t>
            </a:r>
            <a:r>
              <a:rPr lang="ru-RU" sz="1600" b="1" dirty="0" err="1">
                <a:cs typeface="Courier New" pitchFamily="49" charset="0"/>
              </a:rPr>
              <a:t>push</a:t>
            </a:r>
            <a:r>
              <a:rPr lang="ru-RU" sz="1600" b="1" dirty="0">
                <a:cs typeface="Courier New" pitchFamily="49" charset="0"/>
              </a:rPr>
              <a:t>() и </a:t>
            </a:r>
            <a:r>
              <a:rPr lang="ru-RU" sz="1600" b="1" dirty="0" err="1">
                <a:cs typeface="Courier New" pitchFamily="49" charset="0"/>
              </a:rPr>
              <a:t>pop</a:t>
            </a:r>
            <a:r>
              <a:rPr lang="ru-RU" sz="1600" b="1" dirty="0"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Методы </a:t>
            </a:r>
            <a:r>
              <a:rPr lang="ru-RU" sz="1600" dirty="0" err="1">
                <a:cs typeface="Courier New" pitchFamily="49" charset="0"/>
              </a:rPr>
              <a:t>push</a:t>
            </a:r>
            <a:r>
              <a:rPr lang="ru-RU" sz="1600" dirty="0">
                <a:cs typeface="Courier New" pitchFamily="49" charset="0"/>
              </a:rPr>
              <a:t>() и </a:t>
            </a:r>
            <a:r>
              <a:rPr lang="ru-RU" sz="1600" dirty="0" err="1">
                <a:cs typeface="Courier New" pitchFamily="49" charset="0"/>
              </a:rPr>
              <a:t>pop</a:t>
            </a:r>
            <a:r>
              <a:rPr lang="ru-RU" sz="1600" dirty="0">
                <a:cs typeface="Courier New" pitchFamily="49" charset="0"/>
              </a:rPr>
              <a:t>() позволяют работать с массивами как со стеками. Метод </a:t>
            </a:r>
            <a:r>
              <a:rPr lang="ru-RU" sz="1600" dirty="0" err="1">
                <a:cs typeface="Courier New" pitchFamily="49" charset="0"/>
              </a:rPr>
              <a:t>push</a:t>
            </a:r>
            <a:r>
              <a:rPr lang="ru-RU" sz="1600" dirty="0">
                <a:cs typeface="Courier New" pitchFamily="49" charset="0"/>
              </a:rPr>
              <a:t>() добавляет один или несколько новых элементов в конец массива и возвращает его новую длину. Метод </a:t>
            </a:r>
            <a:r>
              <a:rPr lang="ru-RU" sz="1600" dirty="0" err="1">
                <a:cs typeface="Courier New" pitchFamily="49" charset="0"/>
              </a:rPr>
              <a:t>pop</a:t>
            </a:r>
            <a:r>
              <a:rPr lang="ru-RU" sz="1600" dirty="0">
                <a:cs typeface="Courier New" pitchFamily="49" charset="0"/>
              </a:rPr>
              <a:t>() выполняет обратную операцию – удаляет последний элемент массива, уменьшает длину массива и возвращает удаленное им значение. Обратите внимание: оба эти метода изменяют массив на месте, а не создают его модифицированную копию. Комбинация </a:t>
            </a:r>
            <a:r>
              <a:rPr lang="ru-RU" sz="1600" dirty="0" err="1">
                <a:cs typeface="Courier New" pitchFamily="49" charset="0"/>
              </a:rPr>
              <a:t>push</a:t>
            </a:r>
            <a:r>
              <a:rPr lang="ru-RU" sz="1600" dirty="0">
                <a:cs typeface="Courier New" pitchFamily="49" charset="0"/>
              </a:rPr>
              <a:t>() и </a:t>
            </a:r>
            <a:r>
              <a:rPr lang="ru-RU" sz="1600" dirty="0" err="1">
                <a:cs typeface="Courier New" pitchFamily="49" charset="0"/>
              </a:rPr>
              <a:t>pop</a:t>
            </a:r>
            <a:r>
              <a:rPr lang="ru-RU" sz="1600" dirty="0">
                <a:cs typeface="Courier New" pitchFamily="49" charset="0"/>
              </a:rPr>
              <a:t>() позволяет в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с помощью массива реализовать стек с дисциплиной обслуживания «первым вошел – последним вышел». </a:t>
            </a:r>
            <a:endParaRPr lang="ru-RU" sz="16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Например</a:t>
            </a:r>
            <a:r>
              <a:rPr lang="ru-RU" sz="1600" dirty="0"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stack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[];     // стек: []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stack.push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(1,2);    // стек: [1,2]     Возвращает 2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stack.pop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();        // стек: [1]       Возвращает 2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stack.push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(3);      // стек: [1,3]     Возвращает 2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stack.pop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();        // стек: [1]       Возвращает 3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stack.push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([4,5]);  // стек: [1,[4,5]] Возвращает 2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stack.pop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         // стек: [1]       Возвращает [4,5]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stack.pop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();        // стек: []        Возвращает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66948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Методы </a:t>
            </a:r>
            <a:r>
              <a:rPr lang="ru-RU" sz="1600" b="1" dirty="0" err="1">
                <a:cs typeface="Courier New" pitchFamily="49" charset="0"/>
              </a:rPr>
              <a:t>unshift</a:t>
            </a:r>
            <a:r>
              <a:rPr lang="ru-RU" sz="1600" b="1" dirty="0">
                <a:cs typeface="Courier New" pitchFamily="49" charset="0"/>
              </a:rPr>
              <a:t>() и </a:t>
            </a:r>
            <a:r>
              <a:rPr lang="ru-RU" sz="1600" b="1" dirty="0" err="1">
                <a:cs typeface="Courier New" pitchFamily="49" charset="0"/>
              </a:rPr>
              <a:t>shift</a:t>
            </a:r>
            <a:r>
              <a:rPr lang="ru-RU" sz="1600" b="1" dirty="0"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Методы </a:t>
            </a:r>
            <a:r>
              <a:rPr lang="ru-RU" sz="1600" dirty="0" err="1">
                <a:cs typeface="Courier New" pitchFamily="49" charset="0"/>
              </a:rPr>
              <a:t>unshift</a:t>
            </a:r>
            <a:r>
              <a:rPr lang="ru-RU" sz="1600" dirty="0">
                <a:cs typeface="Courier New" pitchFamily="49" charset="0"/>
              </a:rPr>
              <a:t>() и </a:t>
            </a:r>
            <a:r>
              <a:rPr lang="ru-RU" sz="1600" dirty="0" err="1">
                <a:cs typeface="Courier New" pitchFamily="49" charset="0"/>
              </a:rPr>
              <a:t>shift</a:t>
            </a:r>
            <a:r>
              <a:rPr lang="ru-RU" sz="1600" dirty="0">
                <a:cs typeface="Courier New" pitchFamily="49" charset="0"/>
              </a:rPr>
              <a:t>() ведут себя во многом так же, как </a:t>
            </a:r>
            <a:r>
              <a:rPr lang="ru-RU" sz="1600" dirty="0" err="1">
                <a:cs typeface="Courier New" pitchFamily="49" charset="0"/>
              </a:rPr>
              <a:t>push</a:t>
            </a:r>
            <a:r>
              <a:rPr lang="ru-RU" sz="1600" dirty="0">
                <a:cs typeface="Courier New" pitchFamily="49" charset="0"/>
              </a:rPr>
              <a:t>() и </a:t>
            </a:r>
            <a:r>
              <a:rPr lang="ru-RU" sz="1600" dirty="0" err="1">
                <a:cs typeface="Courier New" pitchFamily="49" charset="0"/>
              </a:rPr>
              <a:t>pop</a:t>
            </a:r>
            <a:r>
              <a:rPr lang="ru-RU" sz="1600" dirty="0">
                <a:cs typeface="Courier New" pitchFamily="49" charset="0"/>
              </a:rPr>
              <a:t>(), за исключением того, что они вставляют и удаляют элементы в начале массива, а не в его конце. Метод </a:t>
            </a:r>
            <a:r>
              <a:rPr lang="ru-RU" sz="1600" dirty="0" err="1">
                <a:cs typeface="Courier New" pitchFamily="49" charset="0"/>
              </a:rPr>
              <a:t>unshift</a:t>
            </a:r>
            <a:r>
              <a:rPr lang="ru-RU" sz="1600" dirty="0">
                <a:cs typeface="Courier New" pitchFamily="49" charset="0"/>
              </a:rPr>
              <a:t>() смещает существующие элементы в сторону больших индексов для освобождения места, добавляет элемент или элементы в начало массива и возвращает новую длину массива. Метод </a:t>
            </a:r>
            <a:r>
              <a:rPr lang="ru-RU" sz="1600" dirty="0" err="1">
                <a:cs typeface="Courier New" pitchFamily="49" charset="0"/>
              </a:rPr>
              <a:t>shift</a:t>
            </a:r>
            <a:r>
              <a:rPr lang="ru-RU" sz="1600" dirty="0">
                <a:cs typeface="Courier New" pitchFamily="49" charset="0"/>
              </a:rPr>
              <a:t>() удаляет и возвра</a:t>
            </a:r>
            <a:r>
              <a:rPr lang="ru-RU" sz="1600" dirty="0"/>
              <a:t>щает первый элемент массива, смещая все последующие элементы вперед на одну позицию для занятия свободного места в начале массива. </a:t>
            </a:r>
            <a:r>
              <a:rPr lang="ru-RU" sz="1600" dirty="0" smtClean="0"/>
              <a:t>Например</a:t>
            </a:r>
            <a:r>
              <a:rPr lang="ru-RU" sz="1600" dirty="0"/>
              <a:t>: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= []; // a:[]</a:t>
            </a:r>
          </a:p>
          <a:p>
            <a:pPr marL="0" indent="0">
              <a:buNone/>
            </a:pP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a.unshift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(1); // a:[1] Возвращает: 1</a:t>
            </a:r>
          </a:p>
          <a:p>
            <a:pPr marL="0" indent="0">
              <a:buNone/>
            </a:pP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a.unshift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(22); // a:[22,1] Возвращает: 2</a:t>
            </a:r>
          </a:p>
          <a:p>
            <a:pPr marL="0" indent="0">
              <a:buNone/>
            </a:pP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a.shift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// a:[1] Возвращает: 22</a:t>
            </a:r>
          </a:p>
          <a:p>
            <a:pPr marL="0" indent="0">
              <a:buNone/>
            </a:pP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a.unshift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(3,[4,5]); // a:[3,[4,5],1] Возвращает: 3</a:t>
            </a:r>
          </a:p>
          <a:p>
            <a:pPr marL="0" indent="0">
              <a:buNone/>
            </a:pP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a.shift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// a:[[4,5],1] Возвращает: 3</a:t>
            </a:r>
          </a:p>
          <a:p>
            <a:pPr marL="0" indent="0">
              <a:buNone/>
            </a:pP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a.shift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// a:[1] Возвращает: [4,5]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a.shift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// a:[] 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Возвращает: 1</a:t>
            </a:r>
          </a:p>
          <a:p>
            <a:pPr marL="0" indent="0">
              <a:buNone/>
            </a:pPr>
            <a:r>
              <a:rPr lang="ru-RU" sz="1600" dirty="0"/>
              <a:t>Обратите внимание на поведение метода </a:t>
            </a:r>
            <a:r>
              <a:rPr lang="ru-RU" sz="1600" dirty="0" err="1"/>
              <a:t>unshift</a:t>
            </a:r>
            <a:r>
              <a:rPr lang="ru-RU" sz="1600" dirty="0"/>
              <a:t>() при вызове с несколькими </a:t>
            </a:r>
            <a:r>
              <a:rPr lang="ru-RU" sz="1600" dirty="0" smtClean="0"/>
              <a:t>аргументами</a:t>
            </a:r>
            <a:r>
              <a:rPr lang="ru-RU" sz="1600" dirty="0"/>
              <a:t>. Аргументы вставляются не по одному, а все сразу (как в случае с </a:t>
            </a:r>
            <a:r>
              <a:rPr lang="ru-RU" sz="1600" dirty="0" smtClean="0"/>
              <a:t>методом </a:t>
            </a:r>
            <a:r>
              <a:rPr lang="ru-RU" sz="1600" dirty="0" err="1"/>
              <a:t>splice</a:t>
            </a:r>
            <a:r>
              <a:rPr lang="ru-RU" sz="1600" dirty="0"/>
              <a:t>()). Это значит, что в результирующем массиве они будут </a:t>
            </a:r>
            <a:r>
              <a:rPr lang="ru-RU" sz="1600" dirty="0" smtClean="0"/>
              <a:t>следовать в </a:t>
            </a:r>
            <a:r>
              <a:rPr lang="ru-RU" sz="1600" dirty="0"/>
              <a:t>том же порядке, в котором были указаны в списке аргументов. </a:t>
            </a:r>
            <a:r>
              <a:rPr lang="ru-RU" sz="1600" dirty="0" smtClean="0"/>
              <a:t>Будучи вставленными </a:t>
            </a:r>
            <a:r>
              <a:rPr lang="ru-RU" sz="1600" dirty="0"/>
              <a:t>по одному, они бы расположились в обратном порядке.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319499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Методы </a:t>
            </a:r>
            <a:r>
              <a:rPr lang="en-US" sz="1600" b="1" dirty="0" err="1"/>
              <a:t>toString</a:t>
            </a:r>
            <a:r>
              <a:rPr lang="en-US" sz="1600" b="1" dirty="0"/>
              <a:t>() </a:t>
            </a:r>
            <a:r>
              <a:rPr lang="ru-RU" sz="1600" b="1" dirty="0"/>
              <a:t>и </a:t>
            </a:r>
            <a:r>
              <a:rPr lang="en-US" sz="1600" b="1" dirty="0" err="1"/>
              <a:t>toLocaleString</a:t>
            </a:r>
            <a:r>
              <a:rPr lang="en-US" sz="1600" b="1" dirty="0"/>
              <a:t>()</a:t>
            </a:r>
          </a:p>
          <a:p>
            <a:pPr marL="0" indent="0">
              <a:buNone/>
            </a:pPr>
            <a:r>
              <a:rPr lang="ru-RU" sz="1600" dirty="0"/>
              <a:t>У массива, как и у любого другого объекта в </a:t>
            </a:r>
            <a:r>
              <a:rPr lang="ru-RU" sz="1600" dirty="0" err="1"/>
              <a:t>JavaScript</a:t>
            </a:r>
            <a:r>
              <a:rPr lang="ru-RU" sz="1600" dirty="0"/>
              <a:t>, имеется метод </a:t>
            </a:r>
            <a:r>
              <a:rPr lang="ru-RU" sz="1600" dirty="0" err="1"/>
              <a:t>toString</a:t>
            </a:r>
            <a:r>
              <a:rPr lang="ru-RU" sz="1600" dirty="0" smtClean="0"/>
              <a:t>(). Для </a:t>
            </a:r>
            <a:r>
              <a:rPr lang="ru-RU" sz="1600" dirty="0"/>
              <a:t>массива этот метод преобразует каждый из его элементов в строку (</a:t>
            </a:r>
            <a:r>
              <a:rPr lang="ru-RU" sz="1600" dirty="0" smtClean="0"/>
              <a:t>вызывая в </a:t>
            </a:r>
            <a:r>
              <a:rPr lang="ru-RU" sz="1600" dirty="0"/>
              <a:t>случае необходимости методы </a:t>
            </a:r>
            <a:r>
              <a:rPr lang="ru-RU" sz="1600" dirty="0" err="1"/>
              <a:t>toString</a:t>
            </a:r>
            <a:r>
              <a:rPr lang="ru-RU" sz="1600" dirty="0"/>
              <a:t>() для элементов массива) и выводит </a:t>
            </a:r>
            <a:r>
              <a:rPr lang="ru-RU" sz="1600" dirty="0" smtClean="0"/>
              <a:t>список </a:t>
            </a:r>
            <a:r>
              <a:rPr lang="ru-RU" sz="1600" dirty="0"/>
              <a:t>этих строк через запятую. Отметьте, что результат не включает </a:t>
            </a:r>
            <a:r>
              <a:rPr lang="ru-RU" sz="1600" dirty="0" smtClean="0"/>
              <a:t>квадратных скобок </a:t>
            </a:r>
            <a:r>
              <a:rPr lang="ru-RU" sz="1600" dirty="0"/>
              <a:t>или </a:t>
            </a:r>
            <a:r>
              <a:rPr lang="ru-RU" sz="1600" dirty="0" smtClean="0"/>
              <a:t>каких-либо </a:t>
            </a:r>
            <a:r>
              <a:rPr lang="ru-RU" sz="1600" dirty="0"/>
              <a:t>других разделителей вокруг значений массива. 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Например:</a:t>
            </a:r>
            <a:endParaRPr lang="ru-RU" sz="1600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[1,2,3].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Получается '1,2,3'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["a", "b", "c"].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// 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Получается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 [2,'c']].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Получается '1,2,c'</a:t>
            </a:r>
          </a:p>
          <a:p>
            <a:pPr marL="0" indent="0">
              <a:buNone/>
            </a:pPr>
            <a:r>
              <a:rPr lang="ru-RU" sz="1600" dirty="0"/>
              <a:t>Обратите внимание: </a:t>
            </a:r>
            <a:r>
              <a:rPr lang="ru-RU" sz="1600" dirty="0" err="1"/>
              <a:t>toString</a:t>
            </a:r>
            <a:r>
              <a:rPr lang="ru-RU" sz="1600" dirty="0"/>
              <a:t>() возвращает ту же строку, что и метод </a:t>
            </a:r>
            <a:r>
              <a:rPr lang="ru-RU" sz="1600" dirty="0" err="1"/>
              <a:t>join</a:t>
            </a:r>
            <a:r>
              <a:rPr lang="ru-RU" sz="1600" dirty="0"/>
              <a:t>() </a:t>
            </a:r>
            <a:r>
              <a:rPr lang="ru-RU" sz="1600" dirty="0" smtClean="0"/>
              <a:t>при вызове </a:t>
            </a:r>
            <a:r>
              <a:rPr lang="ru-RU" sz="1600" dirty="0"/>
              <a:t>его без аргументов.</a:t>
            </a:r>
          </a:p>
          <a:p>
            <a:pPr marL="0" indent="0">
              <a:buNone/>
            </a:pPr>
            <a:r>
              <a:rPr lang="ru-RU" sz="1600" dirty="0"/>
              <a:t>Метод </a:t>
            </a:r>
            <a:r>
              <a:rPr lang="ru-RU" sz="1600" dirty="0" err="1"/>
              <a:t>toLocaleString</a:t>
            </a:r>
            <a:r>
              <a:rPr lang="ru-RU" sz="1600" dirty="0"/>
              <a:t>() – это локализованная версия </a:t>
            </a:r>
            <a:r>
              <a:rPr lang="ru-RU" sz="1600" dirty="0" err="1"/>
              <a:t>toString</a:t>
            </a:r>
            <a:r>
              <a:rPr lang="ru-RU" sz="1600" dirty="0"/>
              <a:t>(). Каждый </a:t>
            </a:r>
            <a:r>
              <a:rPr lang="ru-RU" sz="1600" dirty="0" smtClean="0"/>
              <a:t>элемент массива </a:t>
            </a:r>
            <a:r>
              <a:rPr lang="ru-RU" sz="1600" dirty="0"/>
              <a:t>преобразуется в строку вызовом метода </a:t>
            </a:r>
            <a:r>
              <a:rPr lang="ru-RU" sz="1600" dirty="0" err="1"/>
              <a:t>toLocaleString</a:t>
            </a:r>
            <a:r>
              <a:rPr lang="ru-RU" sz="1600" dirty="0"/>
              <a:t>() элемента, а </a:t>
            </a:r>
            <a:r>
              <a:rPr lang="ru-RU" sz="1600" dirty="0" smtClean="0"/>
              <a:t>затем </a:t>
            </a:r>
            <a:r>
              <a:rPr lang="ru-RU" sz="1600" dirty="0"/>
              <a:t>результирующие строки конкатенируются с использованием </a:t>
            </a:r>
            <a:r>
              <a:rPr lang="ru-RU" sz="1600" dirty="0" smtClean="0"/>
              <a:t>специфического </a:t>
            </a:r>
            <a:r>
              <a:rPr lang="ru-RU" sz="1600" dirty="0"/>
              <a:t>для региона (и определенного реализацией) разделителя.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94019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Дополнительные методы массивов</a:t>
            </a:r>
          </a:p>
          <a:p>
            <a:pPr marL="0" indent="0">
              <a:buNone/>
            </a:pPr>
            <a:r>
              <a:rPr lang="ru-RU" sz="1600" dirty="0" err="1"/>
              <a:t>Броузер</a:t>
            </a:r>
            <a:r>
              <a:rPr lang="ru-RU" sz="1600" dirty="0"/>
              <a:t> </a:t>
            </a:r>
            <a:r>
              <a:rPr lang="ru-RU" sz="1600" dirty="0" err="1"/>
              <a:t>Firefox</a:t>
            </a:r>
            <a:r>
              <a:rPr lang="ru-RU" sz="1600" dirty="0"/>
              <a:t> </a:t>
            </a:r>
            <a:r>
              <a:rPr lang="ru-RU" sz="1600" dirty="0" err="1"/>
              <a:t>Mozilla</a:t>
            </a:r>
            <a:r>
              <a:rPr lang="ru-RU" sz="1600" dirty="0"/>
              <a:t> 1.5 включает в себя новую версию </a:t>
            </a:r>
            <a:r>
              <a:rPr lang="ru-RU" sz="1600" dirty="0" err="1"/>
              <a:t>JavaScript</a:t>
            </a:r>
            <a:r>
              <a:rPr lang="ru-RU" sz="1600" dirty="0"/>
              <a:t> 1.6, в </a:t>
            </a:r>
            <a:r>
              <a:rPr lang="ru-RU" sz="1600" dirty="0" smtClean="0"/>
              <a:t>которую </a:t>
            </a:r>
            <a:r>
              <a:rPr lang="ru-RU" sz="1600" dirty="0"/>
              <a:t>был добавлен набор дополнительных методов массивов, получивших </a:t>
            </a:r>
            <a:r>
              <a:rPr lang="ru-RU" sz="1600" dirty="0" smtClean="0"/>
              <a:t>название </a:t>
            </a:r>
            <a:r>
              <a:rPr lang="ru-RU" sz="1600" i="1" dirty="0"/>
              <a:t>дополнений к массивам </a:t>
            </a:r>
            <a:r>
              <a:rPr lang="ru-RU" sz="1600" dirty="0"/>
              <a:t>(</a:t>
            </a:r>
            <a:r>
              <a:rPr lang="ru-RU" sz="1600" i="1" dirty="0" err="1"/>
              <a:t>array</a:t>
            </a:r>
            <a:r>
              <a:rPr lang="ru-RU" sz="1600" i="1" dirty="0"/>
              <a:t> </a:t>
            </a:r>
            <a:r>
              <a:rPr lang="ru-RU" sz="1600" i="1" dirty="0" err="1"/>
              <a:t>extras</a:t>
            </a:r>
            <a:r>
              <a:rPr lang="ru-RU" sz="1600" dirty="0"/>
              <a:t>). Из наиболее примечательных </a:t>
            </a:r>
            <a:r>
              <a:rPr lang="ru-RU" sz="1600" dirty="0" smtClean="0"/>
              <a:t>можно назвать </a:t>
            </a:r>
            <a:r>
              <a:rPr lang="ru-RU" sz="1600" dirty="0"/>
              <a:t>методы </a:t>
            </a:r>
            <a:r>
              <a:rPr lang="ru-RU" sz="1600" dirty="0" err="1"/>
              <a:t>indexOf</a:t>
            </a:r>
            <a:r>
              <a:rPr lang="ru-RU" sz="1600" dirty="0"/>
              <a:t>() и </a:t>
            </a:r>
            <a:r>
              <a:rPr lang="ru-RU" sz="1600" dirty="0" err="1"/>
              <a:t>lastIndexOf</a:t>
            </a:r>
            <a:r>
              <a:rPr lang="ru-RU" sz="1600" dirty="0"/>
              <a:t>(), позволяющие быстро отыскать в </a:t>
            </a:r>
            <a:r>
              <a:rPr lang="ru-RU" sz="1600" dirty="0" smtClean="0"/>
              <a:t>массиве </a:t>
            </a:r>
            <a:r>
              <a:rPr lang="ru-RU" sz="1600" dirty="0"/>
              <a:t>заданное значение (описание аналогичного им метода </a:t>
            </a:r>
            <a:r>
              <a:rPr lang="ru-RU" sz="1600" dirty="0" err="1"/>
              <a:t>String.indexOf</a:t>
            </a:r>
            <a:r>
              <a:rPr lang="ru-RU" sz="1600" dirty="0"/>
              <a:t>() </a:t>
            </a:r>
            <a:r>
              <a:rPr lang="ru-RU" sz="1600" dirty="0" smtClean="0"/>
              <a:t>будет разобрано позднее). </a:t>
            </a:r>
            <a:r>
              <a:rPr lang="ru-RU" sz="1600" dirty="0"/>
              <a:t>Кроме того, в состав набора входят еще </a:t>
            </a:r>
            <a:r>
              <a:rPr lang="ru-RU" sz="1600" dirty="0" smtClean="0"/>
              <a:t>несколько интересных </a:t>
            </a:r>
            <a:r>
              <a:rPr lang="ru-RU" sz="1600" dirty="0"/>
              <a:t>методов: метод </a:t>
            </a:r>
            <a:r>
              <a:rPr lang="ru-RU" sz="1600" dirty="0" err="1"/>
              <a:t>forEach</a:t>
            </a:r>
            <a:r>
              <a:rPr lang="ru-RU" sz="1600" dirty="0"/>
              <a:t>() вызывает указанную функцию для </a:t>
            </a:r>
            <a:r>
              <a:rPr lang="ru-RU" sz="1600" dirty="0" smtClean="0"/>
              <a:t>каждого </a:t>
            </a:r>
            <a:r>
              <a:rPr lang="ru-RU" sz="1600" dirty="0"/>
              <a:t>элемента в массиве; метод </a:t>
            </a:r>
            <a:r>
              <a:rPr lang="ru-RU" sz="1600" dirty="0" err="1"/>
              <a:t>map</a:t>
            </a:r>
            <a:r>
              <a:rPr lang="ru-RU" sz="1600" dirty="0"/>
              <a:t>() возвращает массив, полученный в </a:t>
            </a:r>
            <a:r>
              <a:rPr lang="ru-RU" sz="1600" dirty="0" smtClean="0"/>
              <a:t>результате передачи </a:t>
            </a:r>
            <a:r>
              <a:rPr lang="ru-RU" sz="1600" dirty="0"/>
              <a:t>всех элементов массива указанной функции; метод </a:t>
            </a:r>
            <a:r>
              <a:rPr lang="ru-RU" sz="1600" dirty="0" err="1"/>
              <a:t>filter</a:t>
            </a:r>
            <a:r>
              <a:rPr lang="ru-RU" sz="1600" dirty="0"/>
              <a:t>() </a:t>
            </a:r>
            <a:r>
              <a:rPr lang="ru-RU" sz="1600" dirty="0" smtClean="0"/>
              <a:t>возвращает </a:t>
            </a:r>
            <a:r>
              <a:rPr lang="ru-RU" sz="1600" dirty="0"/>
              <a:t>массив элементов, для которых заданная функция возвратила значение </a:t>
            </a:r>
            <a:r>
              <a:rPr lang="ru-RU" sz="1600" dirty="0" err="1"/>
              <a:t>true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ru-RU" sz="1600" dirty="0"/>
              <a:t>На момент написания этих строк набор дополнительных методов массивов </a:t>
            </a:r>
            <a:r>
              <a:rPr lang="ru-RU" sz="1600" dirty="0" smtClean="0"/>
              <a:t>был доступен </a:t>
            </a:r>
            <a:r>
              <a:rPr lang="ru-RU" sz="1600" dirty="0"/>
              <a:t>только в </a:t>
            </a:r>
            <a:r>
              <a:rPr lang="ru-RU" sz="1600" dirty="0" err="1"/>
              <a:t>броузере</a:t>
            </a:r>
            <a:r>
              <a:rPr lang="ru-RU" sz="1600" dirty="0"/>
              <a:t> </a:t>
            </a:r>
            <a:r>
              <a:rPr lang="ru-RU" sz="1600" dirty="0" err="1"/>
              <a:t>Firefox</a:t>
            </a:r>
            <a:r>
              <a:rPr lang="ru-RU" sz="1600" dirty="0"/>
              <a:t> и пока еще не является стандартом </a:t>
            </a:r>
            <a:r>
              <a:rPr lang="ru-RU" sz="1600" dirty="0" smtClean="0"/>
              <a:t>ни официально</a:t>
            </a:r>
            <a:r>
              <a:rPr lang="ru-RU" sz="1600" dirty="0"/>
              <a:t>, ни </a:t>
            </a:r>
            <a:r>
              <a:rPr lang="ru-RU" sz="1600" dirty="0" err="1"/>
              <a:t>дефакто</a:t>
            </a:r>
            <a:r>
              <a:rPr lang="ru-RU" sz="1600" dirty="0"/>
              <a:t>. Здесь эти методы не описываются. Однако если </a:t>
            </a:r>
            <a:r>
              <a:rPr lang="ru-RU" sz="1600" dirty="0" smtClean="0"/>
              <a:t>вы предполагаете </a:t>
            </a:r>
            <a:r>
              <a:rPr lang="ru-RU" sz="1600" dirty="0"/>
              <a:t>заниматься разработкой сценариев только для </a:t>
            </a:r>
            <a:r>
              <a:rPr lang="ru-RU" sz="1600" dirty="0" err="1"/>
              <a:t>Firefox</a:t>
            </a:r>
            <a:r>
              <a:rPr lang="ru-RU" sz="1600" dirty="0"/>
              <a:t> или в вашем </a:t>
            </a:r>
            <a:r>
              <a:rPr lang="ru-RU" sz="1600" dirty="0" smtClean="0"/>
              <a:t>распоряжении </a:t>
            </a:r>
            <a:r>
              <a:rPr lang="ru-RU" sz="1600" dirty="0"/>
              <a:t>имеется библиотека, содержащая эти достаточно просто реализуемые </a:t>
            </a:r>
            <a:r>
              <a:rPr lang="ru-RU" sz="1600" dirty="0" smtClean="0"/>
              <a:t>методы</a:t>
            </a:r>
            <a:r>
              <a:rPr lang="ru-RU" sz="1600" dirty="0"/>
              <a:t>, то подробное их описание можно найти на сайте </a:t>
            </a:r>
            <a:r>
              <a:rPr lang="ru-RU" sz="1600" i="1" dirty="0"/>
              <a:t>http://developer.mozilla.org</a:t>
            </a:r>
            <a:r>
              <a:rPr lang="ru-RU" sz="1600" dirty="0"/>
              <a:t>.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574543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Объекты, подобные массивам</a:t>
            </a:r>
          </a:p>
          <a:p>
            <a:pPr marL="0" indent="0">
              <a:buNone/>
            </a:pPr>
            <a:r>
              <a:rPr lang="ru-RU" sz="1600" dirty="0"/>
              <a:t>Массивы в </a:t>
            </a:r>
            <a:r>
              <a:rPr lang="ru-RU" sz="1600" dirty="0" err="1"/>
              <a:t>JavaScript</a:t>
            </a:r>
            <a:r>
              <a:rPr lang="ru-RU" sz="1600" dirty="0"/>
              <a:t> являются особенными, потому что их свойство </a:t>
            </a:r>
            <a:r>
              <a:rPr lang="ru-RU" sz="1600" dirty="0" err="1"/>
              <a:t>length</a:t>
            </a:r>
            <a:r>
              <a:rPr lang="ru-RU" sz="1600" dirty="0"/>
              <a:t> </a:t>
            </a:r>
            <a:r>
              <a:rPr lang="ru-RU" sz="1600" dirty="0" smtClean="0"/>
              <a:t>обладает </a:t>
            </a:r>
            <a:r>
              <a:rPr lang="ru-RU" sz="1600" dirty="0"/>
              <a:t>особенным поведением:</a:t>
            </a:r>
          </a:p>
          <a:p>
            <a:pPr marL="0" indent="0">
              <a:buNone/>
            </a:pPr>
            <a:r>
              <a:rPr lang="ru-RU" sz="1600" b="1" dirty="0"/>
              <a:t>• </a:t>
            </a:r>
            <a:r>
              <a:rPr lang="ru-RU" sz="1600" dirty="0"/>
              <a:t>Значение этого свойства автоматически изменяется при добавлении к </a:t>
            </a:r>
            <a:r>
              <a:rPr lang="ru-RU" sz="1600" dirty="0" smtClean="0"/>
              <a:t>массиву </a:t>
            </a:r>
            <a:r>
              <a:rPr lang="ru-RU" sz="1600" dirty="0"/>
              <a:t>новых элементов.</a:t>
            </a:r>
          </a:p>
          <a:p>
            <a:pPr marL="0" indent="0">
              <a:buNone/>
            </a:pPr>
            <a:r>
              <a:rPr lang="ru-RU" sz="1600" b="1" dirty="0"/>
              <a:t>• </a:t>
            </a:r>
            <a:r>
              <a:rPr lang="ru-RU" sz="1600" dirty="0"/>
              <a:t>Изменение этого свойства в программе приводит к усечению или </a:t>
            </a:r>
            <a:r>
              <a:rPr lang="ru-RU" sz="1600" dirty="0" smtClean="0"/>
              <a:t>увеличению массива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ru-RU" sz="1600" dirty="0"/>
              <a:t>Массивы в </a:t>
            </a:r>
            <a:r>
              <a:rPr lang="en-US" sz="1600" dirty="0"/>
              <a:t>JavaScript </a:t>
            </a:r>
            <a:r>
              <a:rPr lang="ru-RU" sz="1600" dirty="0"/>
              <a:t>являются экземплярами класса </a:t>
            </a:r>
            <a:r>
              <a:rPr lang="en-US" sz="1600" dirty="0"/>
              <a:t>Array (</a:t>
            </a:r>
            <a:r>
              <a:rPr lang="en-US" sz="1600" dirty="0" err="1"/>
              <a:t>instanceof</a:t>
            </a:r>
            <a:r>
              <a:rPr lang="en-US" sz="1600" dirty="0"/>
              <a:t> Array</a:t>
            </a:r>
            <a:r>
              <a:rPr lang="en-US" sz="1600" dirty="0" smtClean="0"/>
              <a:t>),</a:t>
            </a:r>
            <a:r>
              <a:rPr lang="uk-UA" sz="1600" dirty="0" smtClean="0"/>
              <a:t> </a:t>
            </a:r>
            <a:r>
              <a:rPr lang="ru-RU" sz="1600" dirty="0" smtClean="0"/>
              <a:t>и </a:t>
            </a:r>
            <a:r>
              <a:rPr lang="ru-RU" sz="1600" dirty="0"/>
              <a:t>для работы с ними могут использоваться методы этого класса.</a:t>
            </a:r>
          </a:p>
          <a:p>
            <a:pPr marL="0" indent="0">
              <a:buNone/>
            </a:pPr>
            <a:r>
              <a:rPr lang="ru-RU" sz="1600" dirty="0"/>
              <a:t>Все эти характеристики являются уникальными для </a:t>
            </a:r>
            <a:r>
              <a:rPr lang="ru-RU" sz="1600" dirty="0" err="1" smtClean="0"/>
              <a:t>JavaScript</a:t>
            </a:r>
            <a:r>
              <a:rPr lang="ru-RU" sz="1600" dirty="0" smtClean="0"/>
              <a:t>-массивов</a:t>
            </a:r>
            <a:r>
              <a:rPr lang="ru-RU" sz="1600" dirty="0"/>
              <a:t>, но </a:t>
            </a:r>
            <a:r>
              <a:rPr lang="ru-RU" sz="1600" dirty="0" smtClean="0"/>
              <a:t>они не </a:t>
            </a:r>
            <a:r>
              <a:rPr lang="ru-RU" sz="1600" dirty="0"/>
              <a:t>главное, что определяет массив. Бывает полезно организовать работу с </a:t>
            </a:r>
            <a:r>
              <a:rPr lang="ru-RU" sz="1600" dirty="0" err="1" smtClean="0"/>
              <a:t>произволь-ным</a:t>
            </a:r>
            <a:r>
              <a:rPr lang="ru-RU" sz="1600" dirty="0" smtClean="0"/>
              <a:t> </a:t>
            </a:r>
            <a:r>
              <a:rPr lang="ru-RU" sz="1600" dirty="0"/>
              <a:t>объектом, как со своего рода массивом – через свойство </a:t>
            </a:r>
            <a:r>
              <a:rPr lang="ru-RU" sz="1600" dirty="0" err="1"/>
              <a:t>length</a:t>
            </a:r>
            <a:r>
              <a:rPr lang="ru-RU" sz="1600" dirty="0"/>
              <a:t> и </a:t>
            </a:r>
            <a:r>
              <a:rPr lang="ru-RU" sz="1600" dirty="0" err="1" smtClean="0"/>
              <a:t>соответству-ющие</a:t>
            </a:r>
            <a:r>
              <a:rPr lang="ru-RU" sz="1600" dirty="0" smtClean="0"/>
              <a:t> </a:t>
            </a:r>
            <a:r>
              <a:rPr lang="ru-RU" sz="1600" dirty="0"/>
              <a:t>неотрицательные целочисленные свойства. Такие объекты, «</a:t>
            </a:r>
            <a:r>
              <a:rPr lang="ru-RU" sz="1600" dirty="0" smtClean="0"/>
              <a:t>подобные </a:t>
            </a:r>
            <a:r>
              <a:rPr lang="ru-RU" sz="1600" dirty="0" err="1" smtClean="0"/>
              <a:t>мас-сивам</a:t>
            </a:r>
            <a:r>
              <a:rPr lang="ru-RU" sz="1600" dirty="0"/>
              <a:t>», иногда используются для решения практических задач. Хотя с </a:t>
            </a:r>
            <a:r>
              <a:rPr lang="ru-RU" sz="1600" dirty="0" smtClean="0"/>
              <a:t>ними нельзя </a:t>
            </a:r>
            <a:r>
              <a:rPr lang="ru-RU" sz="1600" dirty="0"/>
              <a:t>работать через методы массивов или ожидать специфического </a:t>
            </a:r>
            <a:r>
              <a:rPr lang="ru-RU" sz="1600" dirty="0" smtClean="0"/>
              <a:t>поведения свойства </a:t>
            </a:r>
            <a:r>
              <a:rPr lang="ru-RU" sz="1600" dirty="0" err="1"/>
              <a:t>length</a:t>
            </a:r>
            <a:r>
              <a:rPr lang="ru-RU" sz="1600" dirty="0"/>
              <a:t>, можно организовать перебор свойств объекта теми же </a:t>
            </a:r>
            <a:r>
              <a:rPr lang="ru-RU" sz="1600" dirty="0" smtClean="0"/>
              <a:t>программными </a:t>
            </a:r>
            <a:r>
              <a:rPr lang="ru-RU" sz="1600" dirty="0"/>
              <a:t>конструкциями, которые используются при работе с настоящими </a:t>
            </a:r>
            <a:r>
              <a:rPr lang="ru-RU" sz="1600" dirty="0" smtClean="0"/>
              <a:t>массивами</a:t>
            </a:r>
            <a:r>
              <a:rPr lang="ru-RU" sz="1600" dirty="0"/>
              <a:t>. Оказывается, что значительное число алгоритмов для работы с </a:t>
            </a:r>
            <a:r>
              <a:rPr lang="ru-RU" sz="1600" dirty="0" smtClean="0"/>
              <a:t>массивами вполне </a:t>
            </a:r>
            <a:r>
              <a:rPr lang="ru-RU" sz="1600" dirty="0"/>
              <a:t>пригодно для работы с объектами, подобными массивам. Пока вы не </a:t>
            </a:r>
            <a:r>
              <a:rPr lang="ru-RU" sz="1600" dirty="0" smtClean="0"/>
              <a:t>будете </a:t>
            </a:r>
            <a:r>
              <a:rPr lang="ru-RU" sz="1600" dirty="0"/>
              <a:t>пытаться добавлять элементы в массив или изменять свойство </a:t>
            </a:r>
            <a:r>
              <a:rPr lang="ru-RU" sz="1600" dirty="0" err="1"/>
              <a:t>length</a:t>
            </a:r>
            <a:r>
              <a:rPr lang="ru-RU" sz="1600" dirty="0"/>
              <a:t>, вы </a:t>
            </a:r>
            <a:r>
              <a:rPr lang="ru-RU" sz="1600" dirty="0" smtClean="0"/>
              <a:t>вполне </a:t>
            </a:r>
            <a:r>
              <a:rPr lang="ru-RU" sz="1600" dirty="0"/>
              <a:t>сможете обрабатывать объекты, подобные массивам, как обычные массивы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2543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В следующем фрагменте создается обычный объект и к нему добавляются </a:t>
            </a:r>
            <a:r>
              <a:rPr lang="ru-RU" sz="1600" dirty="0" err="1" smtClean="0"/>
              <a:t>допол-нительные</a:t>
            </a:r>
            <a:r>
              <a:rPr lang="ru-RU" sz="1600" dirty="0" smtClean="0"/>
              <a:t> </a:t>
            </a:r>
            <a:r>
              <a:rPr lang="ru-RU" sz="1600" dirty="0"/>
              <a:t>свойства, которые превращают его в объект, подобный массиву, </a:t>
            </a:r>
            <a:r>
              <a:rPr lang="ru-RU" sz="1600" dirty="0" smtClean="0"/>
              <a:t>после </a:t>
            </a:r>
            <a:r>
              <a:rPr lang="ru-RU" sz="1600" dirty="0"/>
              <a:t>чего производится перебор «элементов» получившегося </a:t>
            </a:r>
            <a:r>
              <a:rPr lang="ru-RU" sz="1600" dirty="0" err="1"/>
              <a:t>псевдомассива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= {}; // Для начала создать обычный пустой объект</a:t>
            </a:r>
          </a:p>
          <a:p>
            <a:pPr marL="0" indent="0">
              <a:buNone/>
            </a:pP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Добавить свойства, которые сделают его похожим на массив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Теперь можно перебрать свойства объекта, как если бы это был настоящий массив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total = 0;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j++)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total += a[j];</a:t>
            </a:r>
          </a:p>
          <a:p>
            <a:pPr marL="0" indent="0">
              <a:buNone/>
            </a:pPr>
            <a:r>
              <a:rPr lang="ru-RU" sz="1600" dirty="0"/>
              <a:t>Объект </a:t>
            </a:r>
            <a:r>
              <a:rPr lang="ru-RU" sz="1600" dirty="0" err="1"/>
              <a:t>Argument</a:t>
            </a:r>
            <a:r>
              <a:rPr lang="ru-RU" sz="1600" dirty="0"/>
              <a:t>, который описывается в </a:t>
            </a:r>
            <a:r>
              <a:rPr lang="ru-RU" sz="1600" dirty="0" smtClean="0"/>
              <a:t>следующих разделах, </a:t>
            </a:r>
            <a:r>
              <a:rPr lang="ru-RU" sz="1600" dirty="0"/>
              <a:t>является объектом, </a:t>
            </a:r>
            <a:r>
              <a:rPr lang="ru-RU" sz="1600" dirty="0" smtClean="0"/>
              <a:t>подобным </a:t>
            </a:r>
            <a:r>
              <a:rPr lang="ru-RU" sz="1600" dirty="0"/>
              <a:t>массиву. В клиентском языке </a:t>
            </a:r>
            <a:r>
              <a:rPr lang="ru-RU" sz="1600" dirty="0" err="1"/>
              <a:t>JavaScript</a:t>
            </a:r>
            <a:r>
              <a:rPr lang="ru-RU" sz="1600" dirty="0"/>
              <a:t> такие объекты возвращают </a:t>
            </a:r>
            <a:r>
              <a:rPr lang="ru-RU" sz="1600" dirty="0" smtClean="0"/>
              <a:t>многие методы </a:t>
            </a:r>
            <a:r>
              <a:rPr lang="ru-RU" sz="1600" dirty="0"/>
              <a:t>объектной модели документа (DOM), например метод </a:t>
            </a:r>
            <a:r>
              <a:rPr lang="ru-RU" sz="1600" dirty="0" err="1" smtClean="0"/>
              <a:t>document.getEle</a:t>
            </a:r>
            <a:r>
              <a:rPr lang="en-US" sz="1600" dirty="0" err="1" smtClean="0"/>
              <a:t>mentsByTagName</a:t>
            </a:r>
            <a:r>
              <a:rPr lang="en-US" sz="1600" dirty="0"/>
              <a:t>().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92816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11760" y="269632"/>
            <a:ext cx="6427440" cy="63908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Домашнее задание </a:t>
            </a:r>
            <a:r>
              <a:rPr lang="en-US" sz="28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051720" y="764704"/>
            <a:ext cx="6912768" cy="56886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ru-RU"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ru-RU"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ru-RU"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200" i="1" dirty="0" smtClean="0">
                <a:latin typeface="+mn-lt"/>
              </a:rPr>
              <a:t>Написать </a:t>
            </a:r>
            <a:r>
              <a:rPr lang="en-US" sz="2200" i="1" dirty="0" smtClean="0">
                <a:latin typeface="+mn-lt"/>
              </a:rPr>
              <a:t>JavaScript </a:t>
            </a:r>
            <a:r>
              <a:rPr lang="ru-RU" sz="2200" i="1" dirty="0" smtClean="0">
                <a:latin typeface="+mn-lt"/>
              </a:rPr>
              <a:t>программы:</a:t>
            </a:r>
          </a:p>
          <a:p>
            <a:pPr marL="0" indent="0">
              <a:buNone/>
            </a:pPr>
            <a:r>
              <a:rPr lang="ru-RU" sz="2200" i="1" dirty="0" smtClean="0">
                <a:latin typeface="+mn-lt"/>
              </a:rPr>
              <a:t>1. </a:t>
            </a:r>
            <a:r>
              <a:rPr lang="ru-RU" sz="2200" i="1" dirty="0" smtClean="0">
                <a:latin typeface="+mn-lt"/>
              </a:rPr>
              <a:t>Вычисления суммы чисел массива, деленных на первое число массива. В случае, если первое число 0 – выдать вместо результата текст ошибки: «результат – бесконечность». Если еще и сумма равна 0 – выдать: «результат – не число».</a:t>
            </a:r>
          </a:p>
          <a:p>
            <a:pPr marL="0" indent="0">
              <a:buNone/>
            </a:pPr>
            <a:r>
              <a:rPr lang="ru-RU" sz="2200" i="1" dirty="0" smtClean="0">
                <a:latin typeface="+mn-lt"/>
              </a:rPr>
              <a:t>2. Создать объект с 10-ю свойствами, заполненными значениями. Перебрать все свойства и выдать только те, что заполнены числом 0.</a:t>
            </a:r>
          </a:p>
          <a:p>
            <a:pPr marL="0" indent="0">
              <a:buNone/>
            </a:pPr>
            <a:r>
              <a:rPr lang="ru-RU" sz="2200" i="1" dirty="0" smtClean="0">
                <a:latin typeface="+mn-lt"/>
              </a:rPr>
              <a:t>3. Создать массив количеством введенного пользователем значения. Заполнить массив значениями по номеру ячейки, умноженному на 2 плюс 1. Числа, заканчивающиеся на 3 увеличить на 1. Узнать последнюю цифру числа можно переведя число </a:t>
            </a:r>
            <a:r>
              <a:rPr lang="ru-RU" sz="2200" i="1" smtClean="0">
                <a:latin typeface="+mn-lt"/>
              </a:rPr>
              <a:t>в строку.</a:t>
            </a:r>
            <a:endParaRPr lang="ru-RU" sz="22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7874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Далее приводится более реалистичный пример инструкции </a:t>
            </a:r>
            <a:r>
              <a:rPr lang="ru-RU" sz="1600" dirty="0" err="1">
                <a:cs typeface="Courier New" pitchFamily="49" charset="0"/>
              </a:rPr>
              <a:t>try</a:t>
            </a:r>
            <a:r>
              <a:rPr lang="ru-RU" sz="1600" dirty="0">
                <a:cs typeface="Courier New" pitchFamily="49" charset="0"/>
              </a:rPr>
              <a:t>/</a:t>
            </a:r>
            <a:r>
              <a:rPr lang="ru-RU" sz="1600" dirty="0" err="1">
                <a:cs typeface="Courier New" pitchFamily="49" charset="0"/>
              </a:rPr>
              <a:t>catch</a:t>
            </a:r>
            <a:r>
              <a:rPr lang="ru-RU" sz="1600" dirty="0">
                <a:cs typeface="Courier New" pitchFamily="49" charset="0"/>
              </a:rPr>
              <a:t>. В нем </a:t>
            </a:r>
            <a:r>
              <a:rPr lang="ru-RU" sz="1600" dirty="0" smtClean="0">
                <a:cs typeface="Courier New" pitchFamily="49" charset="0"/>
              </a:rPr>
              <a:t>вызываются </a:t>
            </a:r>
            <a:r>
              <a:rPr lang="ru-RU" sz="1600" dirty="0">
                <a:cs typeface="Courier New" pitchFamily="49" charset="0"/>
              </a:rPr>
              <a:t>метод </a:t>
            </a:r>
            <a:r>
              <a:rPr lang="ru-RU" sz="1600" dirty="0" err="1">
                <a:cs typeface="Courier New" pitchFamily="49" charset="0"/>
              </a:rPr>
              <a:t>factorial</a:t>
            </a:r>
            <a:r>
              <a:rPr lang="ru-RU" sz="1600" dirty="0">
                <a:cs typeface="Courier New" pitchFamily="49" charset="0"/>
              </a:rPr>
              <a:t>(), определенный в предыдущем разделе, и </a:t>
            </a:r>
            <a:r>
              <a:rPr lang="ru-RU" sz="1600" dirty="0" smtClean="0">
                <a:cs typeface="Courier New" pitchFamily="49" charset="0"/>
              </a:rPr>
              <a:t>методы </a:t>
            </a:r>
            <a:r>
              <a:rPr lang="ru-RU" sz="1600" dirty="0" err="1" smtClean="0">
                <a:cs typeface="Courier New" pitchFamily="49" charset="0"/>
              </a:rPr>
              <a:t>prompt</a:t>
            </a:r>
            <a:r>
              <a:rPr lang="ru-RU" sz="1600" dirty="0">
                <a:cs typeface="Courier New" pitchFamily="49" charset="0"/>
              </a:rPr>
              <a:t>() и </a:t>
            </a:r>
            <a:r>
              <a:rPr lang="ru-RU" sz="1600" dirty="0" err="1">
                <a:cs typeface="Courier New" pitchFamily="49" charset="0"/>
              </a:rPr>
              <a:t>alert</a:t>
            </a:r>
            <a:r>
              <a:rPr lang="ru-RU" sz="1600" dirty="0">
                <a:cs typeface="Courier New" pitchFamily="49" charset="0"/>
              </a:rPr>
              <a:t>() клиентского языка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для организации ввода и вывода: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// Просим пользователя ввести число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n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prompt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("Введите положительное число", "");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Вычисл.факториал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числа,предполагая,что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входн.данн.корректны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f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factorial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// Показываем результат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(n + "! = " + f);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catch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ex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 { // Если 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введенн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данные некорректны, мы попадем сюда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// Сообщаем пользователю об ошибке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ex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Это пример инструкции </a:t>
            </a:r>
            <a:r>
              <a:rPr lang="ru-RU" sz="1600" dirty="0" err="1">
                <a:cs typeface="Courier New" pitchFamily="49" charset="0"/>
              </a:rPr>
              <a:t>try</a:t>
            </a:r>
            <a:r>
              <a:rPr lang="ru-RU" sz="1600" dirty="0">
                <a:cs typeface="Courier New" pitchFamily="49" charset="0"/>
              </a:rPr>
              <a:t>/</a:t>
            </a:r>
            <a:r>
              <a:rPr lang="ru-RU" sz="1600" dirty="0" err="1">
                <a:cs typeface="Courier New" pitchFamily="49" charset="0"/>
              </a:rPr>
              <a:t>catch</a:t>
            </a:r>
            <a:r>
              <a:rPr lang="ru-RU" sz="1600" dirty="0">
                <a:cs typeface="Courier New" pitchFamily="49" charset="0"/>
              </a:rPr>
              <a:t> без конструкции </a:t>
            </a:r>
            <a:r>
              <a:rPr lang="ru-RU" sz="1600" dirty="0" err="1">
                <a:cs typeface="Courier New" pitchFamily="49" charset="0"/>
              </a:rPr>
              <a:t>finally</a:t>
            </a:r>
            <a:r>
              <a:rPr lang="ru-RU" sz="1600" dirty="0">
                <a:cs typeface="Courier New" pitchFamily="49" charset="0"/>
              </a:rPr>
              <a:t>. Хотя </a:t>
            </a:r>
            <a:r>
              <a:rPr lang="ru-RU" sz="1600" dirty="0" err="1">
                <a:cs typeface="Courier New" pitchFamily="49" charset="0"/>
              </a:rPr>
              <a:t>finally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smtClean="0">
                <a:cs typeface="Courier New" pitchFamily="49" charset="0"/>
              </a:rPr>
              <a:t>используется </a:t>
            </a:r>
            <a:r>
              <a:rPr lang="ru-RU" sz="1600" dirty="0">
                <a:cs typeface="Courier New" pitchFamily="49" charset="0"/>
              </a:rPr>
              <a:t>не так часто, как </a:t>
            </a:r>
            <a:r>
              <a:rPr lang="ru-RU" sz="1600" dirty="0" err="1">
                <a:cs typeface="Courier New" pitchFamily="49" charset="0"/>
              </a:rPr>
              <a:t>catch</a:t>
            </a:r>
            <a:r>
              <a:rPr lang="ru-RU" sz="1600" dirty="0">
                <a:cs typeface="Courier New" pitchFamily="49" charset="0"/>
              </a:rPr>
              <a:t>, тем не менее иногда эта конструкция </a:t>
            </a:r>
            <a:r>
              <a:rPr lang="ru-RU" sz="1600" dirty="0" smtClean="0">
                <a:cs typeface="Courier New" pitchFamily="49" charset="0"/>
              </a:rPr>
              <a:t>оказывается полезной</a:t>
            </a:r>
            <a:r>
              <a:rPr lang="ru-RU" sz="1600" dirty="0">
                <a:cs typeface="Courier New" pitchFamily="49" charset="0"/>
              </a:rPr>
              <a:t>. Однако ее поведение требует дополнительных объяснений. Блок </a:t>
            </a:r>
            <a:r>
              <a:rPr lang="ru-RU" sz="1600" dirty="0" err="1" smtClean="0">
                <a:cs typeface="Courier New" pitchFamily="49" charset="0"/>
              </a:rPr>
              <a:t>finally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гарантированно исполняется, если исполнялась хотя бы </a:t>
            </a:r>
            <a:r>
              <a:rPr lang="ru-RU" sz="1600" dirty="0" smtClean="0">
                <a:cs typeface="Courier New" pitchFamily="49" charset="0"/>
              </a:rPr>
              <a:t>какая-то часть блока </a:t>
            </a:r>
            <a:r>
              <a:rPr lang="ru-RU" sz="1600" dirty="0" err="1">
                <a:cs typeface="Courier New" pitchFamily="49" charset="0"/>
              </a:rPr>
              <a:t>try</a:t>
            </a:r>
            <a:r>
              <a:rPr lang="ru-RU" sz="1600" dirty="0">
                <a:cs typeface="Courier New" pitchFamily="49" charset="0"/>
              </a:rPr>
              <a:t>, независимо от того каким образом завершился код в блоке </a:t>
            </a:r>
            <a:r>
              <a:rPr lang="ru-RU" sz="1600" dirty="0" err="1">
                <a:cs typeface="Courier New" pitchFamily="49" charset="0"/>
              </a:rPr>
              <a:t>try</a:t>
            </a:r>
            <a:r>
              <a:rPr lang="ru-RU" sz="1600" dirty="0">
                <a:cs typeface="Courier New" pitchFamily="49" charset="0"/>
              </a:rPr>
              <a:t>. </a:t>
            </a:r>
            <a:r>
              <a:rPr lang="ru-RU" sz="1600" dirty="0" smtClean="0">
                <a:cs typeface="Courier New" pitchFamily="49" charset="0"/>
              </a:rPr>
              <a:t>Эта возможность </a:t>
            </a:r>
            <a:r>
              <a:rPr lang="ru-RU" sz="1600" dirty="0">
                <a:cs typeface="Courier New" pitchFamily="49" charset="0"/>
              </a:rPr>
              <a:t>обычно используется для зачистки после выполнения кода в </a:t>
            </a:r>
            <a:r>
              <a:rPr lang="ru-RU" sz="1600" dirty="0" smtClean="0">
                <a:cs typeface="Courier New" pitchFamily="49" charset="0"/>
              </a:rPr>
              <a:t>предложении </a:t>
            </a:r>
            <a:r>
              <a:rPr lang="ru-RU" sz="1600" dirty="0" err="1">
                <a:cs typeface="Courier New" pitchFamily="49" charset="0"/>
              </a:rPr>
              <a:t>try</a:t>
            </a:r>
            <a:r>
              <a:rPr lang="ru-RU" sz="1600" dirty="0" smtClean="0">
                <a:cs typeface="Courier New" pitchFamily="49" charset="0"/>
              </a:rPr>
              <a:t>.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75188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 обычной ситуации управление доходит до конца блока </a:t>
            </a:r>
            <a:r>
              <a:rPr lang="ru-RU" sz="1600" dirty="0" err="1">
                <a:cs typeface="Courier New" pitchFamily="49" charset="0"/>
              </a:rPr>
              <a:t>try</a:t>
            </a:r>
            <a:r>
              <a:rPr lang="ru-RU" sz="1600" dirty="0">
                <a:cs typeface="Courier New" pitchFamily="49" charset="0"/>
              </a:rPr>
              <a:t>, а затем </a:t>
            </a:r>
            <a:r>
              <a:rPr lang="ru-RU" sz="1600" dirty="0" smtClean="0">
                <a:cs typeface="Courier New" pitchFamily="49" charset="0"/>
              </a:rPr>
              <a:t>переходит к блоку </a:t>
            </a:r>
            <a:r>
              <a:rPr lang="ru-RU" sz="1600" dirty="0" err="1">
                <a:cs typeface="Courier New" pitchFamily="49" charset="0"/>
              </a:rPr>
              <a:t>finally</a:t>
            </a:r>
            <a:r>
              <a:rPr lang="ru-RU" sz="1600" dirty="0">
                <a:cs typeface="Courier New" pitchFamily="49" charset="0"/>
              </a:rPr>
              <a:t>, который выполняет всю необходимую зачистку. Если </a:t>
            </a:r>
            <a:r>
              <a:rPr lang="ru-RU" sz="1600" dirty="0" smtClean="0">
                <a:cs typeface="Courier New" pitchFamily="49" charset="0"/>
              </a:rPr>
              <a:t>управление вышло </a:t>
            </a:r>
            <a:r>
              <a:rPr lang="ru-RU" sz="1600" dirty="0">
                <a:cs typeface="Courier New" pitchFamily="49" charset="0"/>
              </a:rPr>
              <a:t>из блока </a:t>
            </a:r>
            <a:r>
              <a:rPr lang="ru-RU" sz="1600" dirty="0" err="1">
                <a:cs typeface="Courier New" pitchFamily="49" charset="0"/>
              </a:rPr>
              <a:t>try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smtClean="0">
                <a:cs typeface="Courier New" pitchFamily="49" charset="0"/>
              </a:rPr>
              <a:t>из-за </a:t>
            </a:r>
            <a:r>
              <a:rPr lang="ru-RU" sz="1600" dirty="0">
                <a:cs typeface="Courier New" pitchFamily="49" charset="0"/>
              </a:rPr>
              <a:t>инструкций </a:t>
            </a:r>
            <a:r>
              <a:rPr lang="ru-RU" sz="1600" dirty="0" err="1">
                <a:cs typeface="Courier New" pitchFamily="49" charset="0"/>
              </a:rPr>
              <a:t>return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err="1">
                <a:cs typeface="Courier New" pitchFamily="49" charset="0"/>
              </a:rPr>
              <a:t>continue</a:t>
            </a:r>
            <a:r>
              <a:rPr lang="ru-RU" sz="1600" dirty="0">
                <a:cs typeface="Courier New" pitchFamily="49" charset="0"/>
              </a:rPr>
              <a:t> или </a:t>
            </a:r>
            <a:r>
              <a:rPr lang="ru-RU" sz="1600" dirty="0" err="1">
                <a:cs typeface="Courier New" pitchFamily="49" charset="0"/>
              </a:rPr>
              <a:t>break</a:t>
            </a:r>
            <a:r>
              <a:rPr lang="ru-RU" sz="1600" dirty="0">
                <a:cs typeface="Courier New" pitchFamily="49" charset="0"/>
              </a:rPr>
              <a:t>, перед </a:t>
            </a:r>
            <a:r>
              <a:rPr lang="ru-RU" sz="1600" dirty="0" smtClean="0">
                <a:cs typeface="Courier New" pitchFamily="49" charset="0"/>
              </a:rPr>
              <a:t>передачей </a:t>
            </a:r>
            <a:r>
              <a:rPr lang="ru-RU" sz="1600" dirty="0">
                <a:cs typeface="Courier New" pitchFamily="49" charset="0"/>
              </a:rPr>
              <a:t>управления в другое место кода исполняется блок </a:t>
            </a:r>
            <a:r>
              <a:rPr lang="ru-RU" sz="1600" dirty="0" err="1">
                <a:cs typeface="Courier New" pitchFamily="49" charset="0"/>
              </a:rPr>
              <a:t>finally</a:t>
            </a:r>
            <a:r>
              <a:rPr lang="ru-RU" sz="1600" dirty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Если в блоке </a:t>
            </a:r>
            <a:r>
              <a:rPr lang="ru-RU" sz="1600" dirty="0" err="1">
                <a:cs typeface="Courier New" pitchFamily="49" charset="0"/>
              </a:rPr>
              <a:t>try</a:t>
            </a:r>
            <a:r>
              <a:rPr lang="ru-RU" sz="1600" dirty="0">
                <a:cs typeface="Courier New" pitchFamily="49" charset="0"/>
              </a:rPr>
              <a:t> возникает исключение и имеется соответствующий блок </a:t>
            </a:r>
            <a:r>
              <a:rPr lang="ru-RU" sz="1600" dirty="0" err="1" smtClean="0">
                <a:cs typeface="Courier New" pitchFamily="49" charset="0"/>
              </a:rPr>
              <a:t>catch</a:t>
            </a:r>
            <a:r>
              <a:rPr lang="ru-RU" sz="1600" dirty="0" smtClean="0">
                <a:cs typeface="Courier New" pitchFamily="49" charset="0"/>
              </a:rPr>
              <a:t> для </a:t>
            </a:r>
            <a:r>
              <a:rPr lang="ru-RU" sz="1600" dirty="0">
                <a:cs typeface="Courier New" pitchFamily="49" charset="0"/>
              </a:rPr>
              <a:t>его обработки, управление сначала передается в блок </a:t>
            </a:r>
            <a:r>
              <a:rPr lang="ru-RU" sz="1600" dirty="0" err="1">
                <a:cs typeface="Courier New" pitchFamily="49" charset="0"/>
              </a:rPr>
              <a:t>catch</a:t>
            </a:r>
            <a:r>
              <a:rPr lang="ru-RU" sz="1600" dirty="0">
                <a:cs typeface="Courier New" pitchFamily="49" charset="0"/>
              </a:rPr>
              <a:t>, а затем – в </a:t>
            </a:r>
            <a:r>
              <a:rPr lang="ru-RU" sz="1600" dirty="0" smtClean="0">
                <a:cs typeface="Courier New" pitchFamily="49" charset="0"/>
              </a:rPr>
              <a:t>блок </a:t>
            </a:r>
            <a:r>
              <a:rPr lang="ru-RU" sz="1600" dirty="0" err="1" smtClean="0">
                <a:cs typeface="Courier New" pitchFamily="49" charset="0"/>
              </a:rPr>
              <a:t>finally</a:t>
            </a:r>
            <a:r>
              <a:rPr lang="ru-RU" sz="1600" dirty="0">
                <a:cs typeface="Courier New" pitchFamily="49" charset="0"/>
              </a:rPr>
              <a:t>. Если отсутствует локальный блок </a:t>
            </a:r>
            <a:r>
              <a:rPr lang="ru-RU" sz="1600" dirty="0" err="1">
                <a:cs typeface="Courier New" pitchFamily="49" charset="0"/>
              </a:rPr>
              <a:t>catch</a:t>
            </a:r>
            <a:r>
              <a:rPr lang="ru-RU" sz="1600" dirty="0">
                <a:cs typeface="Courier New" pitchFamily="49" charset="0"/>
              </a:rPr>
              <a:t>, то управление сначала </a:t>
            </a:r>
            <a:r>
              <a:rPr lang="ru-RU" sz="1600" dirty="0" smtClean="0">
                <a:cs typeface="Courier New" pitchFamily="49" charset="0"/>
              </a:rPr>
              <a:t>передается </a:t>
            </a:r>
            <a:r>
              <a:rPr lang="ru-RU" sz="1600" dirty="0">
                <a:cs typeface="Courier New" pitchFamily="49" charset="0"/>
              </a:rPr>
              <a:t>в блок </a:t>
            </a:r>
            <a:r>
              <a:rPr lang="ru-RU" sz="1600" dirty="0" err="1">
                <a:cs typeface="Courier New" pitchFamily="49" charset="0"/>
              </a:rPr>
              <a:t>finally</a:t>
            </a:r>
            <a:r>
              <a:rPr lang="ru-RU" sz="1600" dirty="0">
                <a:cs typeface="Courier New" pitchFamily="49" charset="0"/>
              </a:rPr>
              <a:t>, а затем переходит на ближайший внешний блок </a:t>
            </a:r>
            <a:r>
              <a:rPr lang="ru-RU" sz="1600" dirty="0" err="1">
                <a:cs typeface="Courier New" pitchFamily="49" charset="0"/>
              </a:rPr>
              <a:t>catch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smtClean="0">
                <a:cs typeface="Courier New" pitchFamily="49" charset="0"/>
              </a:rPr>
              <a:t>который </a:t>
            </a:r>
            <a:r>
              <a:rPr lang="ru-RU" sz="1600" dirty="0">
                <a:cs typeface="Courier New" pitchFamily="49" charset="0"/>
              </a:rPr>
              <a:t>может обработать исключение. 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Если сам блок </a:t>
            </a:r>
            <a:r>
              <a:rPr lang="ru-RU" sz="1600" dirty="0" err="1">
                <a:cs typeface="Courier New" pitchFamily="49" charset="0"/>
              </a:rPr>
              <a:t>finally</a:t>
            </a:r>
            <a:r>
              <a:rPr lang="ru-RU" sz="1600" dirty="0">
                <a:cs typeface="Courier New" pitchFamily="49" charset="0"/>
              </a:rPr>
              <a:t> передает управление с помощью инструкции </a:t>
            </a:r>
            <a:r>
              <a:rPr lang="ru-RU" sz="1600" dirty="0" err="1">
                <a:cs typeface="Courier New" pitchFamily="49" charset="0"/>
              </a:rPr>
              <a:t>return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err="1" smtClean="0">
                <a:cs typeface="Courier New" pitchFamily="49" charset="0"/>
              </a:rPr>
              <a:t>continue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err="1">
                <a:cs typeface="Courier New" pitchFamily="49" charset="0"/>
              </a:rPr>
              <a:t>break</a:t>
            </a:r>
            <a:r>
              <a:rPr lang="ru-RU" sz="1600" dirty="0">
                <a:cs typeface="Courier New" pitchFamily="49" charset="0"/>
              </a:rPr>
              <a:t> или </a:t>
            </a:r>
            <a:r>
              <a:rPr lang="ru-RU" sz="1600" dirty="0" err="1">
                <a:cs typeface="Courier New" pitchFamily="49" charset="0"/>
              </a:rPr>
              <a:t>throw</a:t>
            </a:r>
            <a:r>
              <a:rPr lang="ru-RU" sz="1600" dirty="0">
                <a:cs typeface="Courier New" pitchFamily="49" charset="0"/>
              </a:rPr>
              <a:t> или путем вызова метода, генерирующего исключение, </a:t>
            </a:r>
            <a:r>
              <a:rPr lang="ru-RU" sz="1600" dirty="0" smtClean="0">
                <a:cs typeface="Courier New" pitchFamily="49" charset="0"/>
              </a:rPr>
              <a:t>незаконченная </a:t>
            </a:r>
            <a:r>
              <a:rPr lang="ru-RU" sz="1600" dirty="0">
                <a:cs typeface="Courier New" pitchFamily="49" charset="0"/>
              </a:rPr>
              <a:t>команда на передачу управления отменяется и выполняется </a:t>
            </a:r>
            <a:r>
              <a:rPr lang="ru-RU" sz="1600" dirty="0" smtClean="0">
                <a:cs typeface="Courier New" pitchFamily="49" charset="0"/>
              </a:rPr>
              <a:t>новая. Например</a:t>
            </a:r>
            <a:r>
              <a:rPr lang="ru-RU" sz="1600" dirty="0">
                <a:cs typeface="Courier New" pitchFamily="49" charset="0"/>
              </a:rPr>
              <a:t>, если блок </a:t>
            </a:r>
            <a:r>
              <a:rPr lang="ru-RU" sz="1600" dirty="0" err="1">
                <a:cs typeface="Courier New" pitchFamily="49" charset="0"/>
              </a:rPr>
              <a:t>finally</a:t>
            </a:r>
            <a:r>
              <a:rPr lang="ru-RU" sz="1600" dirty="0">
                <a:cs typeface="Courier New" pitchFamily="49" charset="0"/>
              </a:rPr>
              <a:t> генерирует исключение, это исключение </a:t>
            </a:r>
            <a:r>
              <a:rPr lang="ru-RU" sz="1600" dirty="0" smtClean="0">
                <a:cs typeface="Courier New" pitchFamily="49" charset="0"/>
              </a:rPr>
              <a:t>заменяет любое </a:t>
            </a:r>
            <a:r>
              <a:rPr lang="ru-RU" sz="1600" dirty="0">
                <a:cs typeface="Courier New" pitchFamily="49" charset="0"/>
              </a:rPr>
              <a:t>сгенерированное исключение. Если в блоке </a:t>
            </a:r>
            <a:r>
              <a:rPr lang="ru-RU" sz="1600" dirty="0" err="1">
                <a:cs typeface="Courier New" pitchFamily="49" charset="0"/>
              </a:rPr>
              <a:t>finally</a:t>
            </a:r>
            <a:r>
              <a:rPr lang="ru-RU" sz="1600" dirty="0">
                <a:cs typeface="Courier New" pitchFamily="49" charset="0"/>
              </a:rPr>
              <a:t> имеется </a:t>
            </a:r>
            <a:r>
              <a:rPr lang="ru-RU" sz="1600" dirty="0" smtClean="0">
                <a:cs typeface="Courier New" pitchFamily="49" charset="0"/>
              </a:rPr>
              <a:t>инструкция </a:t>
            </a:r>
            <a:r>
              <a:rPr lang="ru-RU" sz="1600" dirty="0" err="1" smtClean="0">
                <a:cs typeface="Courier New" pitchFamily="49" charset="0"/>
              </a:rPr>
              <a:t>return</a:t>
            </a:r>
            <a:r>
              <a:rPr lang="ru-RU" sz="1600" dirty="0">
                <a:cs typeface="Courier New" pitchFamily="49" charset="0"/>
              </a:rPr>
              <a:t>, происходит нормальный выход из метода, даже если генерировалось </a:t>
            </a:r>
            <a:r>
              <a:rPr lang="ru-RU" sz="1600" dirty="0" smtClean="0">
                <a:cs typeface="Courier New" pitchFamily="49" charset="0"/>
              </a:rPr>
              <a:t>исключение</a:t>
            </a:r>
            <a:r>
              <a:rPr lang="ru-RU" sz="1600" dirty="0">
                <a:cs typeface="Courier New" pitchFamily="49" charset="0"/>
              </a:rPr>
              <a:t>, которое не было обработано.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Инструкции </a:t>
            </a:r>
            <a:r>
              <a:rPr lang="ru-RU" sz="1600" dirty="0" err="1">
                <a:cs typeface="Courier New" pitchFamily="49" charset="0"/>
              </a:rPr>
              <a:t>try</a:t>
            </a:r>
            <a:r>
              <a:rPr lang="ru-RU" sz="1600" dirty="0">
                <a:cs typeface="Courier New" pitchFamily="49" charset="0"/>
              </a:rPr>
              <a:t> и </a:t>
            </a:r>
            <a:r>
              <a:rPr lang="ru-RU" sz="1600" dirty="0" err="1">
                <a:cs typeface="Courier New" pitchFamily="49" charset="0"/>
              </a:rPr>
              <a:t>finally</a:t>
            </a:r>
            <a:r>
              <a:rPr lang="ru-RU" sz="1600" dirty="0">
                <a:cs typeface="Courier New" pitchFamily="49" charset="0"/>
              </a:rPr>
              <a:t> могут использоваться вместе без конструкции </a:t>
            </a:r>
            <a:r>
              <a:rPr lang="ru-RU" sz="1600" dirty="0" err="1" smtClean="0">
                <a:cs typeface="Courier New" pitchFamily="49" charset="0"/>
              </a:rPr>
              <a:t>catch</a:t>
            </a:r>
            <a:r>
              <a:rPr lang="ru-RU" sz="1600" dirty="0" smtClean="0">
                <a:cs typeface="Courier New" pitchFamily="49" charset="0"/>
              </a:rPr>
              <a:t>. В </a:t>
            </a:r>
            <a:r>
              <a:rPr lang="ru-RU" sz="1600" dirty="0">
                <a:cs typeface="Courier New" pitchFamily="49" charset="0"/>
              </a:rPr>
              <a:t>этом случае блок </a:t>
            </a:r>
            <a:r>
              <a:rPr lang="ru-RU" sz="1600" dirty="0" err="1">
                <a:cs typeface="Courier New" pitchFamily="49" charset="0"/>
              </a:rPr>
              <a:t>finally</a:t>
            </a:r>
            <a:r>
              <a:rPr lang="ru-RU" sz="1600" dirty="0">
                <a:cs typeface="Courier New" pitchFamily="49" charset="0"/>
              </a:rPr>
              <a:t> – это просто код зачистки, который будет </a:t>
            </a:r>
            <a:r>
              <a:rPr lang="ru-RU" sz="1600" dirty="0" smtClean="0">
                <a:cs typeface="Courier New" pitchFamily="49" charset="0"/>
              </a:rPr>
              <a:t>гарантированно </a:t>
            </a:r>
            <a:r>
              <a:rPr lang="ru-RU" sz="1600" dirty="0">
                <a:cs typeface="Courier New" pitchFamily="49" charset="0"/>
              </a:rPr>
              <a:t>исполнен независимо от наличия в блоке </a:t>
            </a:r>
            <a:r>
              <a:rPr lang="ru-RU" sz="1600" dirty="0" err="1">
                <a:cs typeface="Courier New" pitchFamily="49" charset="0"/>
              </a:rPr>
              <a:t>try</a:t>
            </a:r>
            <a:r>
              <a:rPr lang="ru-RU" sz="1600" dirty="0">
                <a:cs typeface="Courier New" pitchFamily="49" charset="0"/>
              </a:rPr>
              <a:t> инструкции </a:t>
            </a:r>
            <a:r>
              <a:rPr lang="ru-RU" sz="1600" dirty="0" err="1">
                <a:cs typeface="Courier New" pitchFamily="49" charset="0"/>
              </a:rPr>
              <a:t>break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err="1" smtClean="0">
                <a:cs typeface="Courier New" pitchFamily="49" charset="0"/>
              </a:rPr>
              <a:t>continue</a:t>
            </a:r>
            <a:r>
              <a:rPr lang="ru-RU" sz="1600" dirty="0">
                <a:cs typeface="Courier New" pitchFamily="49" charset="0"/>
              </a:rPr>
              <a:t> или </a:t>
            </a:r>
            <a:r>
              <a:rPr lang="ru-RU" sz="1600" dirty="0" err="1">
                <a:cs typeface="Courier New" pitchFamily="49" charset="0"/>
              </a:rPr>
              <a:t>return</a:t>
            </a:r>
            <a:r>
              <a:rPr lang="ru-RU" sz="1600" dirty="0">
                <a:cs typeface="Courier New" pitchFamily="49" charset="0"/>
              </a:rPr>
              <a:t>.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55794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Например, в следующем коде используется инструкция </a:t>
            </a:r>
            <a:r>
              <a:rPr lang="ru-RU" sz="1600" dirty="0" err="1" smtClean="0">
                <a:cs typeface="Courier New" pitchFamily="49" charset="0"/>
              </a:rPr>
              <a:t>try</a:t>
            </a:r>
            <a:r>
              <a:rPr lang="ru-RU" sz="1600" dirty="0" smtClean="0">
                <a:cs typeface="Courier New" pitchFamily="49" charset="0"/>
              </a:rPr>
              <a:t>/</a:t>
            </a:r>
            <a:r>
              <a:rPr lang="ru-RU" sz="1600" dirty="0" err="1" smtClean="0">
                <a:cs typeface="Courier New" pitchFamily="49" charset="0"/>
              </a:rPr>
              <a:t>finally</a:t>
            </a:r>
            <a:r>
              <a:rPr lang="ru-RU" sz="1600" dirty="0" smtClean="0">
                <a:cs typeface="Courier New" pitchFamily="49" charset="0"/>
              </a:rPr>
              <a:t>, гарантирующая</a:t>
            </a:r>
            <a:r>
              <a:rPr lang="ru-RU" sz="1600" dirty="0">
                <a:cs typeface="Courier New" pitchFamily="49" charset="0"/>
              </a:rPr>
              <a:t>, что счетчик цикла будет инкрементирован в конце каждой </a:t>
            </a:r>
            <a:r>
              <a:rPr lang="ru-RU" sz="1600" dirty="0" smtClean="0">
                <a:cs typeface="Courier New" pitchFamily="49" charset="0"/>
              </a:rPr>
              <a:t>итерации</a:t>
            </a:r>
            <a:r>
              <a:rPr lang="ru-RU" sz="1600" dirty="0">
                <a:cs typeface="Courier New" pitchFamily="49" charset="0"/>
              </a:rPr>
              <a:t>, даже если итерация внезапно прервется инструкцией </a:t>
            </a:r>
            <a:r>
              <a:rPr lang="ru-RU" sz="1600" dirty="0" err="1">
                <a:cs typeface="Courier New" pitchFamily="49" charset="0"/>
              </a:rPr>
              <a:t>continue</a:t>
            </a:r>
            <a:r>
              <a:rPr lang="ru-RU" sz="1600" dirty="0"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i = 0,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total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(i &lt;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a.length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typeof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a[i] != 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number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") ||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isNaN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(a[i]))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Если это не число,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continue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;  // переходим к следующей итерации цикла.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total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+= a[i];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В противном случае добавляем число к общей сумме.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finally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i++;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Всегда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увеличиваем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i, даже если ранее была 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инструкц</a:t>
            </a:r>
            <a:r>
              <a:rPr lang="ru-RU" sz="160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continue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243326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Инструкция </a:t>
            </a:r>
            <a:r>
              <a:rPr lang="ru-RU" sz="1600" b="1" dirty="0" err="1">
                <a:cs typeface="Courier New" pitchFamily="49" charset="0"/>
              </a:rPr>
              <a:t>with</a:t>
            </a:r>
            <a:endParaRPr lang="ru-RU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Ранее </a:t>
            </a:r>
            <a:r>
              <a:rPr lang="ru-RU" sz="1600" dirty="0">
                <a:cs typeface="Courier New" pitchFamily="49" charset="0"/>
              </a:rPr>
              <a:t>мы обсуждали область видимости переменных и цепочку областей </a:t>
            </a:r>
            <a:r>
              <a:rPr lang="ru-RU" sz="1600" dirty="0" smtClean="0">
                <a:cs typeface="Courier New" pitchFamily="49" charset="0"/>
              </a:rPr>
              <a:t>видимости </a:t>
            </a:r>
            <a:r>
              <a:rPr lang="ru-RU" sz="1600" dirty="0">
                <a:cs typeface="Courier New" pitchFamily="49" charset="0"/>
              </a:rPr>
              <a:t>– список объектов, в которых выполняется поиск при разрешении </a:t>
            </a:r>
            <a:r>
              <a:rPr lang="ru-RU" sz="1600" dirty="0" smtClean="0">
                <a:cs typeface="Courier New" pitchFamily="49" charset="0"/>
              </a:rPr>
              <a:t>имени переменной</a:t>
            </a:r>
            <a:r>
              <a:rPr lang="ru-RU" sz="1600" dirty="0">
                <a:cs typeface="Courier New" pitchFamily="49" charset="0"/>
              </a:rPr>
              <a:t>. Инструкция </a:t>
            </a:r>
            <a:r>
              <a:rPr lang="ru-RU" sz="1600" dirty="0" err="1">
                <a:cs typeface="Courier New" pitchFamily="49" charset="0"/>
              </a:rPr>
              <a:t>with</a:t>
            </a:r>
            <a:r>
              <a:rPr lang="ru-RU" sz="1600" dirty="0">
                <a:cs typeface="Courier New" pitchFamily="49" charset="0"/>
              </a:rPr>
              <a:t> используется для временного изменения </a:t>
            </a:r>
            <a:r>
              <a:rPr lang="ru-RU" sz="1600" dirty="0" smtClean="0">
                <a:cs typeface="Courier New" pitchFamily="49" charset="0"/>
              </a:rPr>
              <a:t>цепочки </a:t>
            </a:r>
            <a:r>
              <a:rPr lang="ru-RU" sz="1600" dirty="0">
                <a:cs typeface="Courier New" pitchFamily="49" charset="0"/>
              </a:rPr>
              <a:t>областей видимости. Она имеет следующий синтаксис: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with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(объект)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инструкция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Эта инструкция добавляет объект  в начало цепочки областей видимости, </a:t>
            </a:r>
            <a:r>
              <a:rPr lang="ru-RU" sz="1600" dirty="0" err="1" smtClean="0">
                <a:cs typeface="Courier New" pitchFamily="49" charset="0"/>
              </a:rPr>
              <a:t>исполня-ет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инструкцию, а затем восстанавливает цепочку в ее первоначальном состоянии.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На практике инструкция </a:t>
            </a:r>
            <a:r>
              <a:rPr lang="ru-RU" sz="1600" dirty="0" err="1">
                <a:cs typeface="Courier New" pitchFamily="49" charset="0"/>
              </a:rPr>
              <a:t>with</a:t>
            </a:r>
            <a:r>
              <a:rPr lang="ru-RU" sz="1600" dirty="0">
                <a:cs typeface="Courier New" pitchFamily="49" charset="0"/>
              </a:rPr>
              <a:t> помогает значительно сократить объем </a:t>
            </a:r>
            <a:r>
              <a:rPr lang="ru-RU" sz="1600" dirty="0" smtClean="0">
                <a:cs typeface="Courier New" pitchFamily="49" charset="0"/>
              </a:rPr>
              <a:t>набираемого </a:t>
            </a:r>
            <a:r>
              <a:rPr lang="ru-RU" sz="1600" dirty="0">
                <a:cs typeface="Courier New" pitchFamily="49" charset="0"/>
              </a:rPr>
              <a:t>текста. В клиентском языке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часто работают с глубоко </a:t>
            </a:r>
            <a:r>
              <a:rPr lang="ru-RU" sz="1600" dirty="0" smtClean="0">
                <a:cs typeface="Courier New" pitchFamily="49" charset="0"/>
              </a:rPr>
              <a:t>вложенными </a:t>
            </a:r>
            <a:r>
              <a:rPr lang="ru-RU" sz="1600" dirty="0">
                <a:cs typeface="Courier New" pitchFamily="49" charset="0"/>
              </a:rPr>
              <a:t>иерархиями объектов. Например, для доступа к элементам </a:t>
            </a:r>
            <a:r>
              <a:rPr lang="ru-RU" sz="1600" dirty="0" smtClean="0">
                <a:cs typeface="Courier New" pitchFamily="49" charset="0"/>
              </a:rPr>
              <a:t>HTML-формы вам</a:t>
            </a:r>
            <a:r>
              <a:rPr lang="ru-RU" sz="1600" dirty="0">
                <a:cs typeface="Courier New" pitchFamily="49" charset="0"/>
              </a:rPr>
              <a:t>, возможно, придется пользоваться такими выражениями: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frames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[1].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document.forms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[0].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address.value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Если надо обратиться к этой форме несколько раз, можно воспользоваться </a:t>
            </a:r>
            <a:r>
              <a:rPr lang="ru-RU" sz="1600" dirty="0" smtClean="0">
                <a:cs typeface="Courier New" pitchFamily="49" charset="0"/>
              </a:rPr>
              <a:t>инструкцией </a:t>
            </a:r>
            <a:r>
              <a:rPr lang="ru-RU" sz="1600" dirty="0" err="1">
                <a:cs typeface="Courier New" pitchFamily="49" charset="0"/>
              </a:rPr>
              <a:t>with</a:t>
            </a:r>
            <a:r>
              <a:rPr lang="ru-RU" sz="1600" dirty="0">
                <a:cs typeface="Courier New" pitchFamily="49" charset="0"/>
              </a:rPr>
              <a:t> для добавления формы в цепочку областей видимости: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with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frames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[1].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document.forms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[0])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// Здесь обращаемся к элементам формы непосредственно, например: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name.value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"";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address.value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"";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33835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9BB791A-2264-44DD-BA10-93318C807D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11524</Words>
  <Application>Microsoft Office PowerPoint</Application>
  <PresentationFormat>Экран (4:3)</PresentationFormat>
  <Paragraphs>760</Paragraphs>
  <Slides>56</Slides>
  <Notes>56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57" baseType="lpstr">
      <vt:lpstr>Training</vt:lpstr>
      <vt:lpstr>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2017-04-21T16:29:02Z</dcterms:created>
  <dcterms:modified xsi:type="dcterms:W3CDTF">2017-09-09T20:25:34Z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