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59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6600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8632" autoAdjust="0"/>
  </p:normalViewPr>
  <p:slideViewPr>
    <p:cSldViewPr>
      <p:cViewPr varScale="1">
        <p:scale>
          <a:sx n="65" d="100"/>
          <a:sy n="65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13.09.2017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13.09.2017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13.09.2017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13.09.2017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13.09.2017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13.09.2017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13.09.2017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13.09.2017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13.09.2017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13.09.2017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91880" y="4038600"/>
            <a:ext cx="5243048" cy="1694656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en-US" sz="3200" i="1" dirty="0" smtClean="0"/>
              <a:t>6.</a:t>
            </a:r>
            <a:endParaRPr lang="ru-RU" sz="3200" i="1" dirty="0" smtClean="0"/>
          </a:p>
          <a:p>
            <a:r>
              <a:rPr lang="ru-RU" sz="3200" i="1" dirty="0" smtClean="0"/>
              <a:t>Функции</a:t>
            </a:r>
            <a:endParaRPr lang="en-US" sz="3200" i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Именование функций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качестве имени функции может использоваться любой допустимый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-идентификатор</a:t>
            </a:r>
            <a:r>
              <a:rPr lang="ru-RU" sz="1600" dirty="0">
                <a:cs typeface="Courier New" pitchFamily="49" charset="0"/>
              </a:rPr>
              <a:t>. Старайтесь выбирать функциям достаточно </a:t>
            </a:r>
            <a:r>
              <a:rPr lang="ru-RU" sz="1600" dirty="0" smtClean="0">
                <a:cs typeface="Courier New" pitchFamily="49" charset="0"/>
              </a:rPr>
              <a:t>описательные</a:t>
            </a:r>
            <a:r>
              <a:rPr lang="ru-RU" sz="1600" dirty="0">
                <a:cs typeface="Courier New" pitchFamily="49" charset="0"/>
              </a:rPr>
              <a:t>, но не длинные имена. Искусство сохранения баланса между </a:t>
            </a:r>
            <a:r>
              <a:rPr lang="ru-RU" sz="1600" dirty="0" smtClean="0">
                <a:cs typeface="Courier New" pitchFamily="49" charset="0"/>
              </a:rPr>
              <a:t>краткостью и </a:t>
            </a:r>
            <a:r>
              <a:rPr lang="ru-RU" sz="1600" dirty="0" err="1" smtClean="0">
                <a:cs typeface="Courier New" pitchFamily="49" charset="0"/>
              </a:rPr>
              <a:t>информатив-ностью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приходит с опытом. Правильно подобранные имена </a:t>
            </a:r>
            <a:r>
              <a:rPr lang="ru-RU" sz="1600" dirty="0" smtClean="0">
                <a:cs typeface="Courier New" pitchFamily="49" charset="0"/>
              </a:rPr>
              <a:t>функций </a:t>
            </a:r>
            <a:r>
              <a:rPr lang="ru-RU" sz="1600" dirty="0">
                <a:cs typeface="Courier New" pitchFamily="49" charset="0"/>
              </a:rPr>
              <a:t>могут </a:t>
            </a:r>
            <a:r>
              <a:rPr lang="ru-RU" sz="1600" dirty="0" err="1" smtClean="0">
                <a:cs typeface="Courier New" pitchFamily="49" charset="0"/>
              </a:rPr>
              <a:t>сущест</a:t>
            </a:r>
            <a:r>
              <a:rPr lang="ru-RU" sz="1600" dirty="0" smtClean="0">
                <a:cs typeface="Courier New" pitchFamily="49" charset="0"/>
              </a:rPr>
              <a:t>-венно </a:t>
            </a:r>
            <a:r>
              <a:rPr lang="ru-RU" sz="1600" dirty="0">
                <a:cs typeface="Courier New" pitchFamily="49" charset="0"/>
              </a:rPr>
              <a:t>повысить удобочитаемость (а значит, и простоту </a:t>
            </a:r>
            <a:r>
              <a:rPr lang="ru-RU" sz="1600" dirty="0" smtClean="0">
                <a:cs typeface="Courier New" pitchFamily="49" charset="0"/>
              </a:rPr>
              <a:t>сопровождения</a:t>
            </a:r>
            <a:r>
              <a:rPr lang="ru-RU" sz="1600" dirty="0">
                <a:cs typeface="Courier New" pitchFamily="49" charset="0"/>
              </a:rPr>
              <a:t>) ваших программ.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Чаще всего в качестве имен функций выбираются глаголы или фразы, </a:t>
            </a:r>
            <a:r>
              <a:rPr lang="ru-RU" sz="1600" dirty="0" err="1" smtClean="0">
                <a:cs typeface="Courier New" pitchFamily="49" charset="0"/>
              </a:rPr>
              <a:t>начинающи-еся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 глаголов. По общепринятому соглашению имена функций </a:t>
            </a:r>
            <a:r>
              <a:rPr lang="ru-RU" sz="1600" dirty="0" smtClean="0">
                <a:cs typeface="Courier New" pitchFamily="49" charset="0"/>
              </a:rPr>
              <a:t>начинаются со строчной </a:t>
            </a:r>
            <a:r>
              <a:rPr lang="ru-RU" sz="1600" dirty="0">
                <a:cs typeface="Courier New" pitchFamily="49" charset="0"/>
              </a:rPr>
              <a:t>буквы. Если имя состоит из нескольких слов, в соответствии с </a:t>
            </a:r>
            <a:r>
              <a:rPr lang="ru-RU" sz="1600" dirty="0" smtClean="0">
                <a:cs typeface="Courier New" pitchFamily="49" charset="0"/>
              </a:rPr>
              <a:t>одним из </a:t>
            </a:r>
            <a:r>
              <a:rPr lang="ru-RU" sz="1600" dirty="0">
                <a:cs typeface="Courier New" pitchFamily="49" charset="0"/>
              </a:rPr>
              <a:t>соглашений они отделяются друг от друга символом подчеркивания, </a:t>
            </a:r>
            <a:r>
              <a:rPr lang="ru-RU" sz="1600" dirty="0" smtClean="0">
                <a:cs typeface="Courier New" pitchFamily="49" charset="0"/>
              </a:rPr>
              <a:t>примерно </a:t>
            </a:r>
            <a:r>
              <a:rPr lang="ru-RU" sz="1600" dirty="0">
                <a:cs typeface="Courier New" pitchFamily="49" charset="0"/>
              </a:rPr>
              <a:t>так: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like_this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>
                <a:cs typeface="Courier New" pitchFamily="49" charset="0"/>
              </a:rPr>
              <a:t>, по другому соглашению все </a:t>
            </a:r>
            <a:r>
              <a:rPr lang="ru-RU" sz="1600" dirty="0" smtClean="0">
                <a:cs typeface="Courier New" pitchFamily="49" charset="0"/>
              </a:rPr>
              <a:t>слова, </a:t>
            </a:r>
            <a:r>
              <a:rPr lang="ru-RU" sz="1600" dirty="0">
                <a:cs typeface="Courier New" pitchFamily="49" charset="0"/>
              </a:rPr>
              <a:t>кроме первого, </a:t>
            </a:r>
            <a:r>
              <a:rPr lang="ru-RU" sz="1600" dirty="0" smtClean="0">
                <a:cs typeface="Courier New" pitchFamily="49" charset="0"/>
              </a:rPr>
              <a:t>начинаются </a:t>
            </a:r>
            <a:r>
              <a:rPr lang="ru-RU" sz="1600" dirty="0">
                <a:cs typeface="Courier New" pitchFamily="49" charset="0"/>
              </a:rPr>
              <a:t>с </a:t>
            </a:r>
            <a:r>
              <a:rPr lang="ru-RU" sz="1600" dirty="0" err="1" smtClean="0">
                <a:cs typeface="Courier New" pitchFamily="49" charset="0"/>
              </a:rPr>
              <a:t>пропис</a:t>
            </a:r>
            <a:r>
              <a:rPr lang="ru-RU" sz="1600" dirty="0" smtClean="0">
                <a:cs typeface="Courier New" pitchFamily="49" charset="0"/>
              </a:rPr>
              <a:t>-ной </a:t>
            </a:r>
            <a:r>
              <a:rPr lang="ru-RU" sz="1600" dirty="0">
                <a:cs typeface="Courier New" pitchFamily="49" charset="0"/>
              </a:rPr>
              <a:t>буквы, примерно так: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likeThis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>
                <a:cs typeface="Courier New" pitchFamily="49" charset="0"/>
              </a:rPr>
              <a:t>. Имена функций, которые, </a:t>
            </a:r>
            <a:r>
              <a:rPr lang="ru-RU" sz="1600" dirty="0" smtClean="0">
                <a:cs typeface="Courier New" pitchFamily="49" charset="0"/>
              </a:rPr>
              <a:t>как пред-полагается</a:t>
            </a:r>
            <a:r>
              <a:rPr lang="ru-RU" sz="1600" dirty="0">
                <a:cs typeface="Courier New" pitchFamily="49" charset="0"/>
              </a:rPr>
              <a:t>, реализуют внутреннюю, скрытую от посторонних глаз </a:t>
            </a:r>
            <a:r>
              <a:rPr lang="ru-RU" sz="1600" dirty="0" err="1" smtClean="0">
                <a:cs typeface="Courier New" pitchFamily="49" charset="0"/>
              </a:rPr>
              <a:t>функциональ-ность</a:t>
            </a:r>
            <a:r>
              <a:rPr lang="ru-RU" sz="1600" dirty="0">
                <a:cs typeface="Courier New" pitchFamily="49" charset="0"/>
              </a:rPr>
              <a:t>, иногда начинаются с символа подчеркивания.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некоторых стилях программирования или в четко определенных </a:t>
            </a:r>
            <a:r>
              <a:rPr lang="ru-RU" sz="1600" dirty="0" smtClean="0">
                <a:cs typeface="Courier New" pitchFamily="49" charset="0"/>
              </a:rPr>
              <a:t>программных платформах </a:t>
            </a:r>
            <a:r>
              <a:rPr lang="ru-RU" sz="1600" dirty="0">
                <a:cs typeface="Courier New" pitchFamily="49" charset="0"/>
              </a:rPr>
              <a:t>бывает полезно давать наиболее часто используемым </a:t>
            </a:r>
            <a:r>
              <a:rPr lang="ru-RU" sz="1600" dirty="0" smtClean="0">
                <a:cs typeface="Courier New" pitchFamily="49" charset="0"/>
              </a:rPr>
              <a:t>функциям очень </a:t>
            </a:r>
            <a:r>
              <a:rPr lang="ru-RU" sz="1600" dirty="0">
                <a:cs typeface="Courier New" pitchFamily="49" charset="0"/>
              </a:rPr>
              <a:t>короткие имена. Примером может служить платформа </a:t>
            </a:r>
            <a:r>
              <a:rPr lang="ru-RU" sz="1600" dirty="0" err="1">
                <a:cs typeface="Courier New" pitchFamily="49" charset="0"/>
              </a:rPr>
              <a:t>Prototype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клиентского </a:t>
            </a:r>
            <a:r>
              <a:rPr lang="ru-RU" sz="1600" dirty="0">
                <a:cs typeface="Courier New" pitchFamily="49" charset="0"/>
              </a:rPr>
              <a:t>языка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(http://prototype.conio.net), в которую весьма </a:t>
            </a:r>
            <a:r>
              <a:rPr lang="ru-RU" sz="1600" dirty="0" smtClean="0">
                <a:cs typeface="Courier New" pitchFamily="49" charset="0"/>
              </a:rPr>
              <a:t>элегантно вписалась </a:t>
            </a:r>
            <a:r>
              <a:rPr lang="ru-RU" sz="1600" dirty="0">
                <a:cs typeface="Courier New" pitchFamily="49" charset="0"/>
              </a:rPr>
              <a:t>функция с именем $() (</a:t>
            </a:r>
            <a:r>
              <a:rPr lang="ru-RU" sz="1600" dirty="0" smtClean="0">
                <a:cs typeface="Courier New" pitchFamily="49" charset="0"/>
              </a:rPr>
              <a:t>да-да</a:t>
            </a:r>
            <a:r>
              <a:rPr lang="ru-RU" sz="1600" dirty="0">
                <a:cs typeface="Courier New" pitchFamily="49" charset="0"/>
              </a:rPr>
              <a:t>, просто знак доллара) в качестве </a:t>
            </a:r>
            <a:r>
              <a:rPr lang="ru-RU" sz="1600" dirty="0" smtClean="0">
                <a:cs typeface="Courier New" pitchFamily="49" charset="0"/>
              </a:rPr>
              <a:t>замены сложному </a:t>
            </a:r>
            <a:r>
              <a:rPr lang="ru-RU" sz="1600" dirty="0">
                <a:cs typeface="Courier New" pitchFamily="49" charset="0"/>
              </a:rPr>
              <a:t>для набора с клавиатуры имени </a:t>
            </a:r>
            <a:r>
              <a:rPr lang="ru-RU" sz="1600" dirty="0" err="1">
                <a:cs typeface="Courier New" pitchFamily="49" charset="0"/>
              </a:rPr>
              <a:t>document.getElementById</a:t>
            </a:r>
            <a:r>
              <a:rPr lang="ru-RU" sz="1600" dirty="0">
                <a:cs typeface="Courier New" pitchFamily="49" charset="0"/>
              </a:rPr>
              <a:t>().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2816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Аргументы функций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Функции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могут вызываться с произвольным числом аргументов </a:t>
            </a:r>
            <a:r>
              <a:rPr lang="ru-RU" sz="1600" dirty="0" err="1" smtClean="0">
                <a:cs typeface="Courier New" pitchFamily="49" charset="0"/>
              </a:rPr>
              <a:t>незави-симо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от того, сколько аргументов указано в определении </a:t>
            </a:r>
            <a:r>
              <a:rPr lang="ru-RU" sz="1600" dirty="0" smtClean="0">
                <a:cs typeface="Courier New" pitchFamily="49" charset="0"/>
              </a:rPr>
              <a:t>именованной функции</a:t>
            </a:r>
            <a:r>
              <a:rPr lang="ru-RU" sz="1600" dirty="0">
                <a:cs typeface="Courier New" pitchFamily="49" charset="0"/>
              </a:rPr>
              <a:t>. Поскольку функции являются слабо типизированными, </a:t>
            </a:r>
            <a:r>
              <a:rPr lang="ru-RU" sz="1600" dirty="0" smtClean="0">
                <a:cs typeface="Courier New" pitchFamily="49" charset="0"/>
              </a:rPr>
              <a:t>отсутствует возможность </a:t>
            </a:r>
            <a:r>
              <a:rPr lang="ru-RU" sz="1600" dirty="0">
                <a:cs typeface="Courier New" pitchFamily="49" charset="0"/>
              </a:rPr>
              <a:t>задавать типы входных аргументов, в связи с чем считается </a:t>
            </a:r>
            <a:r>
              <a:rPr lang="ru-RU" sz="1600" dirty="0" smtClean="0">
                <a:cs typeface="Courier New" pitchFamily="49" charset="0"/>
              </a:rPr>
              <a:t>допустимым переда-</a:t>
            </a:r>
            <a:r>
              <a:rPr lang="ru-RU" sz="1600" dirty="0" err="1" smtClean="0">
                <a:cs typeface="Courier New" pitchFamily="49" charset="0"/>
              </a:rPr>
              <a:t>вать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значения любых типов любым функциям. Все эти вопросы </a:t>
            </a:r>
            <a:r>
              <a:rPr lang="ru-RU" sz="1600" dirty="0" smtClean="0">
                <a:cs typeface="Courier New" pitchFamily="49" charset="0"/>
              </a:rPr>
              <a:t>обсуждаются </a:t>
            </a:r>
            <a:r>
              <a:rPr lang="ru-RU" sz="1600" dirty="0">
                <a:cs typeface="Courier New" pitchFamily="49" charset="0"/>
              </a:rPr>
              <a:t>в следующих подразделах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6514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Необязательные аргументы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Когда функция вызывается с меньшим количеством аргументов, чем описывается в определении, недостающие аргументы получают значение 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>
                <a:cs typeface="Courier New" pitchFamily="49" charset="0"/>
              </a:rPr>
              <a:t>. Иногда </a:t>
            </a:r>
            <a:r>
              <a:rPr lang="ru-RU" sz="1600" dirty="0" err="1">
                <a:cs typeface="Courier New" pitchFamily="49" charset="0"/>
              </a:rPr>
              <a:t>быва-ет</a:t>
            </a:r>
            <a:r>
              <a:rPr lang="ru-RU" sz="1600" dirty="0">
                <a:cs typeface="Courier New" pitchFamily="49" charset="0"/>
              </a:rPr>
              <a:t> удобным учесть необязательность некоторых аргументов – тех, которые могут быть опущены при вызове функции. В этом случае желательно предусмотреть воз-</a:t>
            </a:r>
            <a:r>
              <a:rPr lang="ru-RU" sz="1600" dirty="0" err="1">
                <a:cs typeface="Courier New" pitchFamily="49" charset="0"/>
              </a:rPr>
              <a:t>можность</a:t>
            </a:r>
            <a:r>
              <a:rPr lang="ru-RU" sz="1600" dirty="0">
                <a:cs typeface="Courier New" pitchFamily="49" charset="0"/>
              </a:rPr>
              <a:t> присваивания по умолчанию достаточно разумных значений аргументам, которые были опущены (или переданы со значением </a:t>
            </a:r>
            <a:r>
              <a:rPr lang="ru-RU" sz="1600" dirty="0" err="1">
                <a:cs typeface="Courier New" pitchFamily="49" charset="0"/>
              </a:rPr>
              <a:t>null</a:t>
            </a:r>
            <a:r>
              <a:rPr lang="ru-RU" sz="1600" dirty="0">
                <a:cs typeface="Courier New" pitchFamily="49" charset="0"/>
              </a:rPr>
              <a:t>). Например: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Добавить в массив a перечислимые имена свойств объекта o и 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// вернуть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массив a.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Если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массив a не указан или равен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// создать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и вернуть новый массив a </a:t>
            </a: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copyPropertyNamesToArray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(o, /* необязательный */ a) {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(!a) a = []; // Если массив не определен или получено 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значение </a:t>
            </a:r>
            <a:r>
              <a:rPr lang="ru-RU" sz="1400" dirty="0" err="1" smtClean="0">
                <a:latin typeface="Courier New" pitchFamily="49" charset="0"/>
                <a:cs typeface="Courier New" pitchFamily="49" charset="0"/>
              </a:rPr>
              <a:t>null,создать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новый пустой массив a 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property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o)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property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Когда функция определена таким образом, появляются более широкие </a:t>
            </a:r>
            <a:r>
              <a:rPr lang="ru-RU" sz="1600" dirty="0" err="1" smtClean="0">
                <a:cs typeface="Courier New" pitchFamily="49" charset="0"/>
              </a:rPr>
              <a:t>возможнос-ти</a:t>
            </a:r>
            <a:r>
              <a:rPr lang="ru-RU" sz="1600" dirty="0" smtClean="0">
                <a:cs typeface="Courier New" pitchFamily="49" charset="0"/>
              </a:rPr>
              <a:t> обращения к ней:</a:t>
            </a: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// Получить имена свойств объектов o и p</a:t>
            </a:r>
          </a:p>
          <a:p>
            <a:pPr marL="0" indent="0">
              <a:buNone/>
            </a:pPr>
            <a:r>
              <a:rPr lang="ru-RU" sz="1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ru-RU" sz="1400" dirty="0" err="1" smtClean="0">
                <a:latin typeface="Courier New" pitchFamily="49" charset="0"/>
                <a:cs typeface="Courier New" pitchFamily="49" charset="0"/>
              </a:rPr>
              <a:t>copyPropertyNamesToArray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(o); // Получить свойства объекта o </a:t>
            </a: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                             // в виде нового массива</a:t>
            </a:r>
          </a:p>
          <a:p>
            <a:pPr marL="0" indent="0">
              <a:buNone/>
            </a:pPr>
            <a:r>
              <a:rPr lang="ru-RU" sz="1400" dirty="0" err="1" smtClean="0">
                <a:latin typeface="Courier New" pitchFamily="49" charset="0"/>
                <a:cs typeface="Courier New" pitchFamily="49" charset="0"/>
              </a:rPr>
              <a:t>copyPropertyNamesToArray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 smtClean="0">
                <a:latin typeface="Courier New" pitchFamily="49" charset="0"/>
                <a:cs typeface="Courier New" pitchFamily="49" charset="0"/>
              </a:rPr>
              <a:t>p,a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);     // добавить к массиву свойства объекта p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7333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Вместо инструкции </a:t>
            </a:r>
            <a:r>
              <a:rPr lang="ru-RU" sz="1600" dirty="0" err="1">
                <a:cs typeface="Courier New" pitchFamily="49" charset="0"/>
              </a:rPr>
              <a:t>if</a:t>
            </a:r>
            <a:r>
              <a:rPr lang="ru-RU" sz="1600" dirty="0">
                <a:cs typeface="Courier New" pitchFamily="49" charset="0"/>
              </a:rPr>
              <a:t> в первой строке этой функции можно использовать </a:t>
            </a:r>
            <a:r>
              <a:rPr lang="ru-RU" sz="1600" dirty="0" smtClean="0">
                <a:cs typeface="Courier New" pitchFamily="49" charset="0"/>
              </a:rPr>
              <a:t>оператор </a:t>
            </a:r>
            <a:r>
              <a:rPr lang="ru-RU" sz="1600" dirty="0">
                <a:cs typeface="Courier New" pitchFamily="49" charset="0"/>
              </a:rPr>
              <a:t>|| следующим образом: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 = a || [];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Ранее </a:t>
            </a:r>
            <a:r>
              <a:rPr lang="ru-RU" sz="1600" dirty="0">
                <a:cs typeface="Courier New" pitchFamily="49" charset="0"/>
              </a:rPr>
              <a:t>уже говорилось, что оператор || возвращает первый аргумент, если </a:t>
            </a:r>
            <a:r>
              <a:rPr lang="ru-RU" sz="1600" dirty="0" smtClean="0">
                <a:cs typeface="Courier New" pitchFamily="49" charset="0"/>
              </a:rPr>
              <a:t>он равен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 или преобразуется в логическое значение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. В противном </a:t>
            </a:r>
            <a:r>
              <a:rPr lang="ru-RU" sz="1600" dirty="0" smtClean="0">
                <a:cs typeface="Courier New" pitchFamily="49" charset="0"/>
              </a:rPr>
              <a:t>случае </a:t>
            </a:r>
            <a:r>
              <a:rPr lang="ru-RU" sz="1600" dirty="0" err="1" smtClean="0">
                <a:cs typeface="Courier New" pitchFamily="49" charset="0"/>
              </a:rPr>
              <a:t>возвраща-ется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второй аргумент. В данном случае он вернет a, если переменная </a:t>
            </a:r>
            <a:r>
              <a:rPr lang="ru-RU" sz="1600" dirty="0" smtClean="0">
                <a:cs typeface="Courier New" pitchFamily="49" charset="0"/>
              </a:rPr>
              <a:t>a определена </a:t>
            </a:r>
            <a:r>
              <a:rPr lang="ru-RU" sz="1600" dirty="0">
                <a:cs typeface="Courier New" pitchFamily="49" charset="0"/>
              </a:rPr>
              <a:t>и не содержит значение </a:t>
            </a:r>
            <a:r>
              <a:rPr lang="ru-RU" sz="1600" dirty="0" err="1">
                <a:cs typeface="Courier New" pitchFamily="49" charset="0"/>
              </a:rPr>
              <a:t>null</a:t>
            </a:r>
            <a:r>
              <a:rPr lang="ru-RU" sz="1600" dirty="0">
                <a:cs typeface="Courier New" pitchFamily="49" charset="0"/>
              </a:rPr>
              <a:t> даже в том случае, если a – это </a:t>
            </a:r>
            <a:r>
              <a:rPr lang="ru-RU" sz="1600" dirty="0" smtClean="0">
                <a:cs typeface="Courier New" pitchFamily="49" charset="0"/>
              </a:rPr>
              <a:t>пустой массив</a:t>
            </a:r>
            <a:r>
              <a:rPr lang="ru-RU" sz="1600" dirty="0">
                <a:cs typeface="Courier New" pitchFamily="49" charset="0"/>
              </a:rPr>
              <a:t>. В противном случае он вернет новый пустой массив.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внимание: при объявлении функций необязательные аргументы </a:t>
            </a:r>
            <a:r>
              <a:rPr lang="ru-RU" sz="1600" dirty="0" smtClean="0">
                <a:cs typeface="Courier New" pitchFamily="49" charset="0"/>
              </a:rPr>
              <a:t>должны </a:t>
            </a:r>
            <a:r>
              <a:rPr lang="ru-RU" sz="1600" dirty="0">
                <a:cs typeface="Courier New" pitchFamily="49" charset="0"/>
              </a:rPr>
              <a:t>завершать список аргументов, чтобы их можно было опустить. </a:t>
            </a:r>
            <a:r>
              <a:rPr lang="ru-RU" sz="1600" dirty="0" smtClean="0">
                <a:cs typeface="Courier New" pitchFamily="49" charset="0"/>
              </a:rPr>
              <a:t>Программист, который </a:t>
            </a:r>
            <a:r>
              <a:rPr lang="ru-RU" sz="1600" dirty="0">
                <a:cs typeface="Courier New" pitchFamily="49" charset="0"/>
              </a:rPr>
              <a:t>будет писать обращение к вашей функции, не сможет передать </a:t>
            </a:r>
            <a:r>
              <a:rPr lang="ru-RU" sz="1600" dirty="0" smtClean="0">
                <a:cs typeface="Courier New" pitchFamily="49" charset="0"/>
              </a:rPr>
              <a:t>второй аргумент </a:t>
            </a:r>
            <a:r>
              <a:rPr lang="ru-RU" sz="1600" dirty="0">
                <a:cs typeface="Courier New" pitchFamily="49" charset="0"/>
              </a:rPr>
              <a:t>и при этом опустить первый. В этом случае он вынужден будет явно </a:t>
            </a:r>
            <a:r>
              <a:rPr lang="ru-RU" sz="1600" dirty="0" smtClean="0">
                <a:cs typeface="Courier New" pitchFamily="49" charset="0"/>
              </a:rPr>
              <a:t>передать </a:t>
            </a:r>
            <a:r>
              <a:rPr lang="ru-RU" sz="1600" dirty="0">
                <a:cs typeface="Courier New" pitchFamily="49" charset="0"/>
              </a:rPr>
              <a:t>в первом аргументе значение 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>
                <a:cs typeface="Courier New" pitchFamily="49" charset="0"/>
              </a:rPr>
              <a:t> или </a:t>
            </a:r>
            <a:r>
              <a:rPr lang="ru-RU" sz="1600" dirty="0" err="1">
                <a:cs typeface="Courier New" pitchFamily="49" charset="0"/>
              </a:rPr>
              <a:t>null</a:t>
            </a:r>
            <a:r>
              <a:rPr lang="ru-RU" sz="1600" dirty="0">
                <a:cs typeface="Courier New" pitchFamily="49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93651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Функции как данные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Самые важные особенности функций заключаются в том, что они могут </a:t>
            </a:r>
            <a:r>
              <a:rPr lang="ru-RU" sz="1600" dirty="0" err="1" smtClean="0">
                <a:cs typeface="Courier New" pitchFamily="49" charset="0"/>
              </a:rPr>
              <a:t>определя-ться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 вызываться, что было показано в предыдущем разделе. </a:t>
            </a:r>
            <a:r>
              <a:rPr lang="ru-RU" sz="1600" dirty="0" smtClean="0">
                <a:cs typeface="Courier New" pitchFamily="49" charset="0"/>
              </a:rPr>
              <a:t>Определение и </a:t>
            </a:r>
            <a:r>
              <a:rPr lang="ru-RU" sz="1600" dirty="0">
                <a:cs typeface="Courier New" pitchFamily="49" charset="0"/>
              </a:rPr>
              <a:t>вызов функций – это синтаксические средства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и большинства </a:t>
            </a:r>
            <a:r>
              <a:rPr lang="ru-RU" sz="1600" dirty="0" smtClean="0">
                <a:cs typeface="Courier New" pitchFamily="49" charset="0"/>
              </a:rPr>
              <a:t>других </a:t>
            </a:r>
            <a:r>
              <a:rPr lang="ru-RU" sz="1600" dirty="0">
                <a:cs typeface="Courier New" pitchFamily="49" charset="0"/>
              </a:rPr>
              <a:t>языков программирования. Однако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функции – это не только </a:t>
            </a:r>
            <a:r>
              <a:rPr lang="ru-RU" sz="1600" dirty="0" err="1" smtClean="0">
                <a:cs typeface="Courier New" pitchFamily="49" charset="0"/>
              </a:rPr>
              <a:t>синтакси-ческие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конструкции, но и данные, а это означает, что они могут </a:t>
            </a:r>
            <a:r>
              <a:rPr lang="ru-RU" sz="1600" dirty="0" smtClean="0">
                <a:cs typeface="Courier New" pitchFamily="49" charset="0"/>
              </a:rPr>
              <a:t>присваиваться </a:t>
            </a:r>
            <a:r>
              <a:rPr lang="ru-RU" sz="1600" dirty="0">
                <a:cs typeface="Courier New" pitchFamily="49" charset="0"/>
              </a:rPr>
              <a:t>переменным, храниться в свойствах объектов или элементах </a:t>
            </a:r>
            <a:r>
              <a:rPr lang="ru-RU" sz="1600" dirty="0" smtClean="0">
                <a:cs typeface="Courier New" pitchFamily="49" charset="0"/>
              </a:rPr>
              <a:t>массивов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передава-ться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как аргументы функциями и т. д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Чтобы понять, как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функции могут быть одновременно </a:t>
            </a:r>
            <a:r>
              <a:rPr lang="ru-RU" sz="1600" dirty="0" smtClean="0">
                <a:cs typeface="Courier New" pitchFamily="49" charset="0"/>
              </a:rPr>
              <a:t>синтаксическими </a:t>
            </a:r>
            <a:r>
              <a:rPr lang="ru-RU" sz="1600" dirty="0">
                <a:cs typeface="Courier New" pitchFamily="49" charset="0"/>
              </a:rPr>
              <a:t>конструкциями и данными, рассмотрим следующее определение функции: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square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x*x; }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Это </a:t>
            </a:r>
            <a:r>
              <a:rPr lang="ru-RU" sz="1600" dirty="0">
                <a:cs typeface="Courier New" pitchFamily="49" charset="0"/>
              </a:rPr>
              <a:t>определение создает новый объект функции и присваивает его </a:t>
            </a:r>
            <a:r>
              <a:rPr lang="ru-RU" sz="1600" dirty="0" smtClean="0">
                <a:cs typeface="Courier New" pitchFamily="49" charset="0"/>
              </a:rPr>
              <a:t>переменной </a:t>
            </a:r>
            <a:r>
              <a:rPr lang="ru-RU" sz="1600" dirty="0" err="1" smtClean="0">
                <a:cs typeface="Courier New" pitchFamily="49" charset="0"/>
              </a:rPr>
              <a:t>square</a:t>
            </a:r>
            <a:r>
              <a:rPr lang="ru-RU" sz="1600" dirty="0">
                <a:cs typeface="Courier New" pitchFamily="49" charset="0"/>
              </a:rPr>
              <a:t>. Имя функции действительно нематериально – это просто имя </a:t>
            </a:r>
            <a:r>
              <a:rPr lang="ru-RU" sz="1600" dirty="0" smtClean="0">
                <a:cs typeface="Courier New" pitchFamily="49" charset="0"/>
              </a:rPr>
              <a:t>переменной</a:t>
            </a:r>
            <a:r>
              <a:rPr lang="ru-RU" sz="1600" dirty="0">
                <a:cs typeface="Courier New" pitchFamily="49" charset="0"/>
              </a:rPr>
              <a:t>, содержащей функцию. Функция может быть присвоена другой </a:t>
            </a:r>
            <a:r>
              <a:rPr lang="ru-RU" sz="1600" dirty="0" smtClean="0">
                <a:cs typeface="Courier New" pitchFamily="49" charset="0"/>
              </a:rPr>
              <a:t>переменной</a:t>
            </a:r>
            <a:r>
              <a:rPr lang="ru-RU" sz="1600" dirty="0">
                <a:cs typeface="Courier New" pitchFamily="49" charset="0"/>
              </a:rPr>
              <a:t>, и при этом работать так же, как и раньше: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square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(4); // a содержит число 16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b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square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b теперь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ссылает.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на ту же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функц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.,что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square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c = b(5);      // c содержит число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20121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Функции могут быть также присвоены не только глобальным переменным, </a:t>
            </a:r>
            <a:r>
              <a:rPr lang="ru-RU" sz="1600" dirty="0" smtClean="0">
                <a:cs typeface="Courier New" pitchFamily="49" charset="0"/>
              </a:rPr>
              <a:t>но и свойствам </a:t>
            </a:r>
            <a:r>
              <a:rPr lang="ru-RU" sz="1600" dirty="0">
                <a:cs typeface="Courier New" pitchFamily="49" charset="0"/>
              </a:rPr>
              <a:t>объектов. В этом случае их называют методами: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o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o.square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x*x; }; // функциональный литерал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o.square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(16);                       // y равно 256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У функций даже не обязательно должны быть имена, например в случае </a:t>
            </a:r>
            <a:r>
              <a:rPr lang="ru-RU" sz="1600" dirty="0" smtClean="0">
                <a:cs typeface="Courier New" pitchFamily="49" charset="0"/>
              </a:rPr>
              <a:t>присваивании </a:t>
            </a:r>
            <a:r>
              <a:rPr lang="ru-RU" sz="1600" dirty="0">
                <a:cs typeface="Courier New" pitchFamily="49" charset="0"/>
              </a:rPr>
              <a:t>их элементам массива: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a[0]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x*x; } 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a[1] = 20;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a[2] = a[0](a[1]); // a[2] содержит 400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Синтаксис вызова функции в последнем примере выглядит необычно, однако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это вполне допустимый вариант применения оператора ()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!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примере </a:t>
            </a:r>
            <a:r>
              <a:rPr lang="ru-RU" sz="1600" dirty="0" smtClean="0">
                <a:cs typeface="Courier New" pitchFamily="49" charset="0"/>
              </a:rPr>
              <a:t>ниже подробно </a:t>
            </a:r>
            <a:r>
              <a:rPr lang="ru-RU" sz="1600" dirty="0">
                <a:cs typeface="Courier New" pitchFamily="49" charset="0"/>
              </a:rPr>
              <a:t>показано, что можно делать, когда функции </a:t>
            </a:r>
            <a:r>
              <a:rPr lang="ru-RU" sz="1600" dirty="0" smtClean="0">
                <a:cs typeface="Courier New" pitchFamily="49" charset="0"/>
              </a:rPr>
              <a:t>выступают в </a:t>
            </a:r>
            <a:r>
              <a:rPr lang="ru-RU" sz="1600" dirty="0">
                <a:cs typeface="Courier New" pitchFamily="49" charset="0"/>
              </a:rPr>
              <a:t>качестве данных. Этот пример демонстрирует, каким образом функции </a:t>
            </a:r>
            <a:r>
              <a:rPr lang="ru-RU" sz="1600" dirty="0" smtClean="0">
                <a:cs typeface="Courier New" pitchFamily="49" charset="0"/>
              </a:rPr>
              <a:t>могут пере-даваться </a:t>
            </a:r>
            <a:r>
              <a:rPr lang="ru-RU" sz="1600" dirty="0">
                <a:cs typeface="Courier New" pitchFamily="49" charset="0"/>
              </a:rPr>
              <a:t>другим </a:t>
            </a:r>
            <a:r>
              <a:rPr lang="ru-RU" sz="1600" dirty="0" err="1" smtClean="0">
                <a:cs typeface="Courier New" pitchFamily="49" charset="0"/>
              </a:rPr>
              <a:t>функциям.Хотя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пример может показаться вам </a:t>
            </a:r>
            <a:r>
              <a:rPr lang="ru-RU" sz="1600" dirty="0" smtClean="0">
                <a:cs typeface="Courier New" pitchFamily="49" charset="0"/>
              </a:rPr>
              <a:t>несколько сложным</a:t>
            </a:r>
            <a:r>
              <a:rPr lang="ru-RU" sz="1600" dirty="0">
                <a:cs typeface="Courier New" pitchFamily="49" charset="0"/>
              </a:rPr>
              <a:t>, комментарии объясняют, что происходит, и он вполне достоин </a:t>
            </a:r>
            <a:r>
              <a:rPr lang="ru-RU" sz="1600" dirty="0" smtClean="0">
                <a:cs typeface="Courier New" pitchFamily="49" charset="0"/>
              </a:rPr>
              <a:t>тщательного изучения.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Пример: </a:t>
            </a:r>
            <a:r>
              <a:rPr lang="ru-RU" sz="1600" dirty="0">
                <a:cs typeface="Courier New" pitchFamily="49" charset="0"/>
              </a:rPr>
              <a:t>Использование функций как </a:t>
            </a:r>
            <a:r>
              <a:rPr lang="ru-RU" sz="1600" dirty="0" smtClean="0">
                <a:cs typeface="Courier New" pitchFamily="49" charset="0"/>
              </a:rPr>
              <a:t>данных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0677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Здесь определяются несколько простых функций</a:t>
            </a: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x + y; }</a:t>
            </a: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subtract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y; }</a:t>
            </a: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multiply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x * y; }</a:t>
            </a: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divide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x / y; }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Эта функция принимает одну из вышеприведенных функций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в качестве аргумента и вызывает ее для двух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операндов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function operate(operator, operand1, operand2)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operator(operand1, operand2);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Вот так можно вызвать эту функцию для вычисления значения выражения 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// (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2+3) + (4*5):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operate(add, operate(add, 2, 3), operate(multiply, 4, 5));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Ради примера, мы реализуем эти функции снова, на этот раз с помощью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функциональных литералов внутри литерала объекта.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operators =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add:      function(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},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subtract: function(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xxy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},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multiply: function(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 return x*y; },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divide:   function(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 return x/y; },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Для предопределенных функций это тоже работает</a:t>
            </a: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3945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Эта функция принимает имя оператора, отыскивает оператор в объекте, 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а затем вызывает его для переданных операндов. Обратите внимание  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на синтаксис вызова функции оператора.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function operate2(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operand1, operand2)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operators[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== "function")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operators[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](operand1, operand2);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 throw "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неизвестный оператор";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Вот так мы можем вызвать эту функцию для вычисления значения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("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hello" + " " + "world"):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j = operate2("add", "hello", operate2("add", " ", "world"))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Используем предопределенную функцию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k = operate2("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10, 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+mj-lt"/>
                <a:cs typeface="Courier New" pitchFamily="49" charset="0"/>
              </a:rPr>
              <a:t>Если предыдущий пример не убедил вас в удобстве передачи функций в </a:t>
            </a:r>
            <a:r>
              <a:rPr lang="ru-RU" sz="1400" dirty="0" smtClean="0">
                <a:latin typeface="+mj-lt"/>
                <a:cs typeface="Courier New" pitchFamily="49" charset="0"/>
              </a:rPr>
              <a:t>качестве аргументов </a:t>
            </a:r>
            <a:r>
              <a:rPr lang="ru-RU" sz="1400" dirty="0">
                <a:latin typeface="+mj-lt"/>
                <a:cs typeface="Courier New" pitchFamily="49" charset="0"/>
              </a:rPr>
              <a:t>другим функциям и других способов использования функций </a:t>
            </a:r>
            <a:r>
              <a:rPr lang="ru-RU" sz="1400" dirty="0" smtClean="0">
                <a:latin typeface="+mj-lt"/>
                <a:cs typeface="Courier New" pitchFamily="49" charset="0"/>
              </a:rPr>
              <a:t>как значений</a:t>
            </a:r>
            <a:r>
              <a:rPr lang="ru-RU" sz="1400" dirty="0">
                <a:latin typeface="+mj-lt"/>
                <a:cs typeface="Courier New" pitchFamily="49" charset="0"/>
              </a:rPr>
              <a:t>, обратите внимание на функцию </a:t>
            </a:r>
            <a:r>
              <a:rPr lang="ru-RU" sz="1400" dirty="0" err="1">
                <a:latin typeface="+mj-lt"/>
                <a:cs typeface="Courier New" pitchFamily="49" charset="0"/>
              </a:rPr>
              <a:t>Array.sort</a:t>
            </a:r>
            <a:r>
              <a:rPr lang="ru-RU" sz="1400" dirty="0">
                <a:latin typeface="+mj-lt"/>
                <a:cs typeface="Courier New" pitchFamily="49" charset="0"/>
              </a:rPr>
              <a:t>(). Она сортирует </a:t>
            </a:r>
            <a:r>
              <a:rPr lang="ru-RU" sz="1400" dirty="0" smtClean="0">
                <a:latin typeface="+mj-lt"/>
                <a:cs typeface="Courier New" pitchFamily="49" charset="0"/>
              </a:rPr>
              <a:t>элементы массива</a:t>
            </a:r>
            <a:r>
              <a:rPr lang="ru-RU" sz="1400" dirty="0">
                <a:latin typeface="+mj-lt"/>
                <a:cs typeface="Courier New" pitchFamily="49" charset="0"/>
              </a:rPr>
              <a:t>. Существует много возможных порядков сортировки (числовой, </a:t>
            </a:r>
            <a:r>
              <a:rPr lang="ru-RU" sz="1400" dirty="0" smtClean="0">
                <a:latin typeface="+mj-lt"/>
                <a:cs typeface="Courier New" pitchFamily="49" charset="0"/>
              </a:rPr>
              <a:t>алфавитный</a:t>
            </a:r>
            <a:r>
              <a:rPr lang="ru-RU" sz="1400" dirty="0">
                <a:latin typeface="+mj-lt"/>
                <a:cs typeface="Courier New" pitchFamily="49" charset="0"/>
              </a:rPr>
              <a:t>, по датам, по возрастанию, по убыванию и т. д.), поэтому функция </a:t>
            </a:r>
            <a:r>
              <a:rPr lang="ru-RU" sz="1400" dirty="0" err="1">
                <a:latin typeface="+mj-lt"/>
                <a:cs typeface="Courier New" pitchFamily="49" charset="0"/>
              </a:rPr>
              <a:t>sort</a:t>
            </a:r>
            <a:r>
              <a:rPr lang="ru-RU" sz="1400" dirty="0" smtClean="0">
                <a:latin typeface="+mj-lt"/>
                <a:cs typeface="Courier New" pitchFamily="49" charset="0"/>
              </a:rPr>
              <a:t>() принимает </a:t>
            </a:r>
            <a:r>
              <a:rPr lang="ru-RU" sz="1400" dirty="0">
                <a:latin typeface="+mj-lt"/>
                <a:cs typeface="Courier New" pitchFamily="49" charset="0"/>
              </a:rPr>
              <a:t>в качестве необязательного аргумента другую функцию, которая </a:t>
            </a:r>
            <a:r>
              <a:rPr lang="ru-RU" sz="1400" dirty="0" smtClean="0">
                <a:latin typeface="+mj-lt"/>
                <a:cs typeface="Courier New" pitchFamily="49" charset="0"/>
              </a:rPr>
              <a:t>сообщает </a:t>
            </a:r>
            <a:r>
              <a:rPr lang="ru-RU" sz="1400" dirty="0">
                <a:latin typeface="+mj-lt"/>
                <a:cs typeface="Courier New" pitchFamily="49" charset="0"/>
              </a:rPr>
              <a:t>о том, как выполнять сортировку. Эта функция делает простую работу </a:t>
            </a:r>
            <a:r>
              <a:rPr lang="ru-RU" sz="1400" dirty="0" smtClean="0">
                <a:latin typeface="+mj-lt"/>
                <a:cs typeface="Courier New" pitchFamily="49" charset="0"/>
              </a:rPr>
              <a:t>– получает </a:t>
            </a:r>
            <a:r>
              <a:rPr lang="ru-RU" sz="1400" dirty="0">
                <a:latin typeface="+mj-lt"/>
                <a:cs typeface="Courier New" pitchFamily="49" charset="0"/>
              </a:rPr>
              <a:t>два элемента массива, сравнивает их, а затем возвращает </a:t>
            </a:r>
            <a:r>
              <a:rPr lang="ru-RU" sz="1400" dirty="0" smtClean="0">
                <a:latin typeface="+mj-lt"/>
                <a:cs typeface="Courier New" pitchFamily="49" charset="0"/>
              </a:rPr>
              <a:t>результат, указывающий</a:t>
            </a:r>
            <a:r>
              <a:rPr lang="ru-RU" sz="1400" dirty="0">
                <a:latin typeface="+mj-lt"/>
                <a:cs typeface="Courier New" pitchFamily="49" charset="0"/>
              </a:rPr>
              <a:t>, какой из элементов должен быть первым. Этот аргумент </a:t>
            </a:r>
            <a:r>
              <a:rPr lang="ru-RU" sz="1400" dirty="0" smtClean="0">
                <a:latin typeface="+mj-lt"/>
                <a:cs typeface="Courier New" pitchFamily="49" charset="0"/>
              </a:rPr>
              <a:t>функции </a:t>
            </a:r>
            <a:r>
              <a:rPr lang="ru-RU" sz="1400" dirty="0">
                <a:latin typeface="+mj-lt"/>
                <a:cs typeface="Courier New" pitchFamily="49" charset="0"/>
              </a:rPr>
              <a:t>делает метод </a:t>
            </a:r>
            <a:r>
              <a:rPr lang="ru-RU" sz="1400" dirty="0" err="1">
                <a:latin typeface="+mj-lt"/>
                <a:cs typeface="Courier New" pitchFamily="49" charset="0"/>
              </a:rPr>
              <a:t>Array.sort</a:t>
            </a:r>
            <a:r>
              <a:rPr lang="ru-RU" sz="1400" dirty="0">
                <a:latin typeface="+mj-lt"/>
                <a:cs typeface="Courier New" pitchFamily="49" charset="0"/>
              </a:rPr>
              <a:t>() совершенно универсальным и бесконечно гибким </a:t>
            </a:r>
            <a:r>
              <a:rPr lang="ru-RU" sz="1400" dirty="0" smtClean="0">
                <a:latin typeface="+mj-lt"/>
                <a:cs typeface="Courier New" pitchFamily="49" charset="0"/>
              </a:rPr>
              <a:t>– он </a:t>
            </a:r>
            <a:r>
              <a:rPr lang="ru-RU" sz="1400" dirty="0">
                <a:latin typeface="+mj-lt"/>
                <a:cs typeface="Courier New" pitchFamily="49" charset="0"/>
              </a:rPr>
              <a:t>может сортировать любой тип данных в любом мыслимом порядке!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03686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Функции как методы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– это не что иное, как функция, которая хранится в свойстве </a:t>
            </a:r>
            <a:r>
              <a:rPr lang="ru-RU" sz="1600" dirty="0" smtClean="0">
                <a:cs typeface="Courier New" pitchFamily="49" charset="0"/>
              </a:rPr>
              <a:t>объекта и </a:t>
            </a:r>
            <a:r>
              <a:rPr lang="ru-RU" sz="1600" dirty="0" err="1" smtClean="0">
                <a:cs typeface="Courier New" pitchFamily="49" charset="0"/>
              </a:rPr>
              <a:t>вызы-вается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посредством этого объекта. Не забывайте, что функции – это </a:t>
            </a:r>
            <a:r>
              <a:rPr lang="ru-RU" sz="1600" dirty="0" smtClean="0">
                <a:cs typeface="Courier New" pitchFamily="49" charset="0"/>
              </a:rPr>
              <a:t>всего лишь </a:t>
            </a:r>
            <a:r>
              <a:rPr lang="ru-RU" sz="1600" dirty="0">
                <a:cs typeface="Courier New" pitchFamily="49" charset="0"/>
              </a:rPr>
              <a:t>значения данных, а в именах, с которыми они определены, нет ничего </a:t>
            </a:r>
            <a:r>
              <a:rPr lang="ru-RU" sz="1600" dirty="0" smtClean="0">
                <a:cs typeface="Courier New" pitchFamily="49" charset="0"/>
              </a:rPr>
              <a:t>необычного</a:t>
            </a:r>
            <a:r>
              <a:rPr lang="ru-RU" sz="1600" dirty="0">
                <a:cs typeface="Courier New" pitchFamily="49" charset="0"/>
              </a:rPr>
              <a:t>. Поэтому функции могут присваиваться любым переменным, равно как и свойствам объектов. Например, если имеется функция f и объект o, </a:t>
            </a:r>
            <a:r>
              <a:rPr lang="ru-RU" sz="1600" dirty="0" smtClean="0">
                <a:cs typeface="Courier New" pitchFamily="49" charset="0"/>
              </a:rPr>
              <a:t>вполне возможно </a:t>
            </a:r>
            <a:r>
              <a:rPr lang="ru-RU" sz="1600" dirty="0">
                <a:cs typeface="Courier New" pitchFamily="49" charset="0"/>
              </a:rPr>
              <a:t>так определить метод с именем m: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f;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Определив </a:t>
            </a:r>
            <a:r>
              <a:rPr lang="ru-RU" sz="1600" dirty="0">
                <a:cs typeface="Courier New" pitchFamily="49" charset="0"/>
              </a:rPr>
              <a:t>в объекте o метод m(), к нему можно обратиться следующим образом: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Или</a:t>
            </a:r>
            <a:r>
              <a:rPr lang="ru-RU" sz="1600" dirty="0">
                <a:cs typeface="Courier New" pitchFamily="49" charset="0"/>
              </a:rPr>
              <a:t>, если метод m() ожидает получить два аргумента: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(x, x+2);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Методы </a:t>
            </a:r>
            <a:r>
              <a:rPr lang="ru-RU" sz="1600" dirty="0">
                <a:cs typeface="Courier New" pitchFamily="49" charset="0"/>
              </a:rPr>
              <a:t>обладают одним очень важным свойством: объект, посредством </a:t>
            </a:r>
            <a:r>
              <a:rPr lang="ru-RU" sz="1600" dirty="0" smtClean="0">
                <a:cs typeface="Courier New" pitchFamily="49" charset="0"/>
              </a:rPr>
              <a:t>которого </a:t>
            </a:r>
            <a:r>
              <a:rPr lang="ru-RU" sz="1600" dirty="0">
                <a:cs typeface="Courier New" pitchFamily="49" charset="0"/>
              </a:rPr>
              <a:t>вызывается метод, становится значением ключевого слова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>
                <a:cs typeface="Courier New" pitchFamily="49" charset="0"/>
              </a:rPr>
              <a:t> в теле </a:t>
            </a:r>
            <a:r>
              <a:rPr lang="ru-RU" sz="1600" dirty="0" smtClean="0">
                <a:cs typeface="Courier New" pitchFamily="49" charset="0"/>
              </a:rPr>
              <a:t>метода. То </a:t>
            </a:r>
            <a:r>
              <a:rPr lang="ru-RU" sz="1600" dirty="0">
                <a:cs typeface="Courier New" pitchFamily="49" charset="0"/>
              </a:rPr>
              <a:t>есть когда вызывается метод </a:t>
            </a:r>
            <a:r>
              <a:rPr lang="ru-RU" sz="1600" dirty="0" err="1">
                <a:cs typeface="Courier New" pitchFamily="49" charset="0"/>
              </a:rPr>
              <a:t>o.m</a:t>
            </a:r>
            <a:r>
              <a:rPr lang="ru-RU" sz="1600" dirty="0">
                <a:cs typeface="Courier New" pitchFamily="49" charset="0"/>
              </a:rPr>
              <a:t>(), в теле метода можно получить </a:t>
            </a:r>
            <a:r>
              <a:rPr lang="ru-RU" sz="1600" dirty="0" smtClean="0">
                <a:cs typeface="Courier New" pitchFamily="49" charset="0"/>
              </a:rPr>
              <a:t>доступ </a:t>
            </a:r>
            <a:r>
              <a:rPr lang="ru-RU" sz="1600" dirty="0" err="1" smtClean="0">
                <a:cs typeface="Courier New" pitchFamily="49" charset="0"/>
              </a:rPr>
              <a:t>кобъекту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o с помощью ключевого слова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>
                <a:cs typeface="Courier New" pitchFamily="49" charset="0"/>
              </a:rPr>
              <a:t>. Это утверждение </a:t>
            </a:r>
            <a:r>
              <a:rPr lang="ru-RU" sz="1600" dirty="0" smtClean="0">
                <a:cs typeface="Courier New" pitchFamily="49" charset="0"/>
              </a:rPr>
              <a:t>демонстрируется в </a:t>
            </a:r>
            <a:r>
              <a:rPr lang="ru-RU" sz="1600" dirty="0">
                <a:cs typeface="Courier New" pitchFamily="49" charset="0"/>
              </a:rPr>
              <a:t>следующем примере</a:t>
            </a:r>
            <a:r>
              <a:rPr lang="ru-RU" sz="1600" dirty="0" smtClean="0">
                <a:cs typeface="Courier New" pitchFamily="49" charset="0"/>
              </a:rPr>
              <a:t>: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54079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calculator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          // Литерал объекта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operand1: 1,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operand2: 1,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compute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this.result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this.operand1 + this.operand2;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calculator.compute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      // Сколько будет 1+1?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calculator.result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  // Выводит результат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Ключевое слово </a:t>
            </a:r>
            <a:r>
              <a:rPr lang="ru-RU" sz="1500" dirty="0" err="1">
                <a:cs typeface="Courier New" pitchFamily="49" charset="0"/>
              </a:rPr>
              <a:t>this</a:t>
            </a:r>
            <a:r>
              <a:rPr lang="ru-RU" sz="1500" dirty="0">
                <a:cs typeface="Courier New" pitchFamily="49" charset="0"/>
              </a:rPr>
              <a:t> играет очень важную роль. Любая функция, </a:t>
            </a:r>
            <a:r>
              <a:rPr lang="ru-RU" sz="1500" dirty="0" smtClean="0">
                <a:cs typeface="Courier New" pitchFamily="49" charset="0"/>
              </a:rPr>
              <a:t>вызываемая как </a:t>
            </a:r>
            <a:r>
              <a:rPr lang="ru-RU" sz="1500" dirty="0">
                <a:cs typeface="Courier New" pitchFamily="49" charset="0"/>
              </a:rPr>
              <a:t>метод, получает в свое распоряжение дополнительный неявный аргумент </a:t>
            </a:r>
            <a:r>
              <a:rPr lang="ru-RU" sz="1500" dirty="0" smtClean="0">
                <a:cs typeface="Courier New" pitchFamily="49" charset="0"/>
              </a:rPr>
              <a:t>– объект</a:t>
            </a:r>
            <a:r>
              <a:rPr lang="ru-RU" sz="1500" dirty="0">
                <a:cs typeface="Courier New" pitchFamily="49" charset="0"/>
              </a:rPr>
              <a:t>, посредством которого эта функция была вызвана. Как правило, </a:t>
            </a:r>
            <a:r>
              <a:rPr lang="ru-RU" sz="1500" dirty="0" smtClean="0">
                <a:cs typeface="Courier New" pitchFamily="49" charset="0"/>
              </a:rPr>
              <a:t>методы выполняют </a:t>
            </a:r>
            <a:r>
              <a:rPr lang="ru-RU" sz="1500" dirty="0">
                <a:cs typeface="Courier New" pitchFamily="49" charset="0"/>
              </a:rPr>
              <a:t>некоторые действия над этим объектом, таким образом, </a:t>
            </a:r>
            <a:r>
              <a:rPr lang="ru-RU" sz="1500" dirty="0" smtClean="0">
                <a:cs typeface="Courier New" pitchFamily="49" charset="0"/>
              </a:rPr>
              <a:t>синтаксис вызова </a:t>
            </a:r>
            <a:r>
              <a:rPr lang="ru-RU" sz="1500" dirty="0">
                <a:cs typeface="Courier New" pitchFamily="49" charset="0"/>
              </a:rPr>
              <a:t>методов наглядно отражает тот факт, что функция оперирует объектом.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Сравните следующие две строки программы: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rect.setSize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setRectSize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Гипотетически функции, вызывающиеся в этих двух строках, могут </a:t>
            </a:r>
            <a:r>
              <a:rPr lang="ru-RU" sz="1500" dirty="0" smtClean="0">
                <a:cs typeface="Courier New" pitchFamily="49" charset="0"/>
              </a:rPr>
              <a:t>производить </a:t>
            </a:r>
            <a:r>
              <a:rPr lang="ru-RU" sz="1500" dirty="0">
                <a:cs typeface="Courier New" pitchFamily="49" charset="0"/>
              </a:rPr>
              <a:t>абсолютно идентичные действия над объектом </a:t>
            </a:r>
            <a:r>
              <a:rPr lang="ru-RU" sz="1500" dirty="0" err="1">
                <a:cs typeface="Courier New" pitchFamily="49" charset="0"/>
              </a:rPr>
              <a:t>rect</a:t>
            </a:r>
            <a:r>
              <a:rPr lang="ru-RU" sz="1500" dirty="0">
                <a:cs typeface="Courier New" pitchFamily="49" charset="0"/>
              </a:rPr>
              <a:t> (гипотетическим), </a:t>
            </a:r>
            <a:r>
              <a:rPr lang="ru-RU" sz="1500" dirty="0" smtClean="0">
                <a:cs typeface="Courier New" pitchFamily="49" charset="0"/>
              </a:rPr>
              <a:t>но синтаксис </a:t>
            </a:r>
            <a:r>
              <a:rPr lang="ru-RU" sz="1500" dirty="0">
                <a:cs typeface="Courier New" pitchFamily="49" charset="0"/>
              </a:rPr>
              <a:t>вызова метода в первой строке более наглядно демонстрирует, </a:t>
            </a:r>
            <a:r>
              <a:rPr lang="ru-RU" sz="1500" dirty="0" smtClean="0">
                <a:cs typeface="Courier New" pitchFamily="49" charset="0"/>
              </a:rPr>
              <a:t>что в </a:t>
            </a:r>
            <a:r>
              <a:rPr lang="ru-RU" sz="1500" dirty="0">
                <a:cs typeface="Courier New" pitchFamily="49" charset="0"/>
              </a:rPr>
              <a:t>центре внимания находится объект </a:t>
            </a:r>
            <a:r>
              <a:rPr lang="ru-RU" sz="1500" dirty="0" err="1">
                <a:cs typeface="Courier New" pitchFamily="49" charset="0"/>
              </a:rPr>
              <a:t>rect</a:t>
            </a:r>
            <a:r>
              <a:rPr lang="ru-RU" sz="1500" dirty="0">
                <a:cs typeface="Courier New" pitchFamily="49" charset="0"/>
              </a:rPr>
              <a:t>. (Если первая строка не </a:t>
            </a:r>
            <a:r>
              <a:rPr lang="ru-RU" sz="1500" dirty="0" smtClean="0">
                <a:cs typeface="Courier New" pitchFamily="49" charset="0"/>
              </a:rPr>
              <a:t>показалась вам </a:t>
            </a:r>
            <a:r>
              <a:rPr lang="ru-RU" sz="1500" dirty="0">
                <a:cs typeface="Courier New" pitchFamily="49" charset="0"/>
              </a:rPr>
              <a:t>более естественной, это означает, что у вас еще нет опыта </a:t>
            </a:r>
            <a:r>
              <a:rPr lang="ru-RU" sz="1500" dirty="0" smtClean="0">
                <a:cs typeface="Courier New" pitchFamily="49" charset="0"/>
              </a:rPr>
              <a:t>объектно-ориентированного </a:t>
            </a:r>
            <a:r>
              <a:rPr lang="ru-RU" sz="1500" dirty="0">
                <a:cs typeface="Courier New" pitchFamily="49" charset="0"/>
              </a:rPr>
              <a:t>программирования</a:t>
            </a:r>
            <a:r>
              <a:rPr lang="ru-RU" sz="1500" dirty="0" smtClean="0">
                <a:cs typeface="Courier New" pitchFamily="49" charset="0"/>
              </a:rPr>
              <a:t>.)</a:t>
            </a:r>
            <a:endParaRPr lang="ru-RU" sz="15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5937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Функции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Функция – это блок программного кода на языке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, который </a:t>
            </a:r>
            <a:r>
              <a:rPr lang="ru-RU" sz="1600" dirty="0" smtClean="0">
                <a:cs typeface="Courier New" pitchFamily="49" charset="0"/>
              </a:rPr>
              <a:t>определяется </a:t>
            </a:r>
            <a:r>
              <a:rPr lang="ru-RU" sz="1600" dirty="0">
                <a:cs typeface="Courier New" pitchFamily="49" charset="0"/>
              </a:rPr>
              <a:t>один раз и может вызываться многократно. Функции могут иметь </a:t>
            </a:r>
            <a:r>
              <a:rPr lang="ru-RU" sz="1600" dirty="0" smtClean="0">
                <a:cs typeface="Courier New" pitchFamily="49" charset="0"/>
              </a:rPr>
              <a:t>параметры</a:t>
            </a:r>
            <a:r>
              <a:rPr lang="ru-RU" sz="1600" dirty="0">
                <a:cs typeface="Courier New" pitchFamily="49" charset="0"/>
              </a:rPr>
              <a:t>, или аргументы, – локальные переменные, значения которых </a:t>
            </a:r>
            <a:r>
              <a:rPr lang="ru-RU" sz="1600" dirty="0" smtClean="0">
                <a:cs typeface="Courier New" pitchFamily="49" charset="0"/>
              </a:rPr>
              <a:t>определяются </a:t>
            </a:r>
            <a:r>
              <a:rPr lang="ru-RU" sz="1600" dirty="0">
                <a:cs typeface="Courier New" pitchFamily="49" charset="0"/>
              </a:rPr>
              <a:t>при вызове функции. Функции часто используют свои аргументы для </a:t>
            </a:r>
            <a:r>
              <a:rPr lang="ru-RU" sz="1600" dirty="0" smtClean="0">
                <a:cs typeface="Courier New" pitchFamily="49" charset="0"/>
              </a:rPr>
              <a:t>вычисления </a:t>
            </a:r>
            <a:r>
              <a:rPr lang="ru-RU" sz="1600" dirty="0" err="1" smtClean="0">
                <a:cs typeface="Courier New" pitchFamily="49" charset="0"/>
              </a:rPr>
              <a:t>возвращае-мого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значения, которое является значением выражения </a:t>
            </a:r>
            <a:r>
              <a:rPr lang="ru-RU" sz="1600" dirty="0" smtClean="0">
                <a:cs typeface="Courier New" pitchFamily="49" charset="0"/>
              </a:rPr>
              <a:t>вызова </a:t>
            </a:r>
            <a:r>
              <a:rPr lang="ru-RU" sz="1600" dirty="0">
                <a:cs typeface="Courier New" pitchFamily="49" charset="0"/>
              </a:rPr>
              <a:t>функции. Если функция вызывается в контексте объекта, она </a:t>
            </a:r>
            <a:r>
              <a:rPr lang="ru-RU" sz="1600" dirty="0" smtClean="0">
                <a:cs typeface="Courier New" pitchFamily="49" charset="0"/>
              </a:rPr>
              <a:t>называется методом</a:t>
            </a:r>
            <a:r>
              <a:rPr lang="ru-RU" sz="1600" dirty="0">
                <a:cs typeface="Courier New" pitchFamily="49" charset="0"/>
              </a:rPr>
              <a:t>, а сам объект передается ей в виде неявного аргумента. Вероятно, </a:t>
            </a:r>
            <a:r>
              <a:rPr lang="ru-RU" sz="1600" dirty="0" smtClean="0">
                <a:cs typeface="Courier New" pitchFamily="49" charset="0"/>
              </a:rPr>
              <a:t>вы уже </a:t>
            </a:r>
            <a:r>
              <a:rPr lang="ru-RU" sz="1600" dirty="0">
                <a:cs typeface="Courier New" pitchFamily="49" charset="0"/>
              </a:rPr>
              <a:t>знакомы с концепцией функции, если встречались с такими </a:t>
            </a:r>
            <a:r>
              <a:rPr lang="ru-RU" sz="1600" dirty="0" smtClean="0">
                <a:cs typeface="Courier New" pitchFamily="49" charset="0"/>
              </a:rPr>
              <a:t>понятиями, как </a:t>
            </a:r>
            <a:r>
              <a:rPr lang="ru-RU" sz="1600" dirty="0">
                <a:cs typeface="Courier New" pitchFamily="49" charset="0"/>
              </a:rPr>
              <a:t>подпрограмма и процедура.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этом разделе мы </a:t>
            </a:r>
            <a:r>
              <a:rPr lang="ru-RU" sz="1600" dirty="0">
                <a:cs typeface="Courier New" pitchFamily="49" charset="0"/>
              </a:rPr>
              <a:t>сосредоточимся на определении и вызове </a:t>
            </a:r>
            <a:r>
              <a:rPr lang="ru-RU" sz="1600" dirty="0" smtClean="0">
                <a:cs typeface="Courier New" pitchFamily="49" charset="0"/>
              </a:rPr>
              <a:t>собственных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-функций</a:t>
            </a:r>
            <a:r>
              <a:rPr lang="ru-RU" sz="1600" dirty="0">
                <a:cs typeface="Courier New" pitchFamily="49" charset="0"/>
              </a:rPr>
              <a:t>. Важно помнить, что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поддерживает некоторое </a:t>
            </a:r>
            <a:r>
              <a:rPr lang="ru-RU" sz="1600" dirty="0" smtClean="0">
                <a:cs typeface="Courier New" pitchFamily="49" charset="0"/>
              </a:rPr>
              <a:t>количество </a:t>
            </a:r>
            <a:r>
              <a:rPr lang="ru-RU" sz="1600" dirty="0">
                <a:cs typeface="Courier New" pitchFamily="49" charset="0"/>
              </a:rPr>
              <a:t>встроенных функций, таких как </a:t>
            </a:r>
            <a:r>
              <a:rPr lang="ru-RU" sz="1600" dirty="0" err="1">
                <a:cs typeface="Courier New" pitchFamily="49" charset="0"/>
              </a:rPr>
              <a:t>eval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parseInt</a:t>
            </a:r>
            <a:r>
              <a:rPr lang="ru-RU" sz="1600" dirty="0">
                <a:cs typeface="Courier New" pitchFamily="49" charset="0"/>
              </a:rPr>
              <a:t>() или метод </a:t>
            </a:r>
            <a:r>
              <a:rPr lang="ru-RU" sz="1600" dirty="0" err="1">
                <a:cs typeface="Courier New" pitchFamily="49" charset="0"/>
              </a:rPr>
              <a:t>sort</a:t>
            </a:r>
            <a:r>
              <a:rPr lang="ru-RU" sz="1600" dirty="0">
                <a:cs typeface="Courier New" pitchFamily="49" charset="0"/>
              </a:rPr>
              <a:t>() </a:t>
            </a:r>
            <a:r>
              <a:rPr lang="ru-RU" sz="1600" dirty="0" smtClean="0">
                <a:cs typeface="Courier New" pitchFamily="49" charset="0"/>
              </a:rPr>
              <a:t>класса </a:t>
            </a:r>
            <a:r>
              <a:rPr lang="ru-RU" sz="1600" dirty="0" err="1">
                <a:cs typeface="Courier New" pitchFamily="49" charset="0"/>
              </a:rPr>
              <a:t>Array</a:t>
            </a:r>
            <a:r>
              <a:rPr lang="ru-RU" sz="1600" dirty="0">
                <a:cs typeface="Courier New" pitchFamily="49" charset="0"/>
              </a:rPr>
              <a:t>. В клиентском языке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определяются другие функции, </a:t>
            </a:r>
            <a:r>
              <a:rPr lang="ru-RU" sz="1600" dirty="0" smtClean="0">
                <a:cs typeface="Courier New" pitchFamily="49" charset="0"/>
              </a:rPr>
              <a:t>например  </a:t>
            </a:r>
            <a:r>
              <a:rPr lang="ru-RU" sz="1600" dirty="0" err="1">
                <a:cs typeface="Courier New" pitchFamily="49" charset="0"/>
              </a:rPr>
              <a:t>document.write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alert</a:t>
            </a:r>
            <a:r>
              <a:rPr lang="ru-RU" sz="1600" dirty="0">
                <a:cs typeface="Courier New" pitchFamily="49" charset="0"/>
              </a:rPr>
              <a:t>(). Встроенные </a:t>
            </a:r>
            <a:r>
              <a:rPr lang="ru-RU" sz="1600" dirty="0" err="1">
                <a:cs typeface="Courier New" pitchFamily="49" charset="0"/>
              </a:rPr>
              <a:t>JavaScripttфункции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применяются точно </a:t>
            </a:r>
            <a:r>
              <a:rPr lang="ru-RU" sz="1600" dirty="0">
                <a:cs typeface="Courier New" pitchFamily="49" charset="0"/>
              </a:rPr>
              <a:t>так же, как и функции, определенные пользователем.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6939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Когда функция вызывается как функция, а не как метод, ключевое слово </a:t>
            </a:r>
            <a:r>
              <a:rPr lang="ru-RU" sz="1600" dirty="0" err="1" smtClean="0">
                <a:cs typeface="Courier New" pitchFamily="49" charset="0"/>
              </a:rPr>
              <a:t>this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 err="1" smtClean="0">
                <a:cs typeface="Courier New" pitchFamily="49" charset="0"/>
              </a:rPr>
              <a:t>ссыла-ется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на глобальный объект. Самое странное, что это верно даже для </a:t>
            </a:r>
            <a:r>
              <a:rPr lang="ru-RU" sz="1600" dirty="0" smtClean="0">
                <a:cs typeface="Courier New" pitchFamily="49" charset="0"/>
              </a:rPr>
              <a:t>функций </a:t>
            </a:r>
            <a:r>
              <a:rPr lang="ru-RU" sz="1600" dirty="0">
                <a:cs typeface="Courier New" pitchFamily="49" charset="0"/>
              </a:rPr>
              <a:t>(если они вызываются как функции), вложенных в методы, которые в </a:t>
            </a:r>
            <a:r>
              <a:rPr lang="ru-RU" sz="1600" dirty="0" smtClean="0">
                <a:cs typeface="Courier New" pitchFamily="49" charset="0"/>
              </a:rPr>
              <a:t>свою очередь </a:t>
            </a:r>
            <a:r>
              <a:rPr lang="ru-RU" sz="1600" dirty="0" err="1" smtClean="0">
                <a:cs typeface="Courier New" pitchFamily="49" charset="0"/>
              </a:rPr>
              <a:t>вызы-ваются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как методы. Ключевое слово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>
                <a:cs typeface="Courier New" pitchFamily="49" charset="0"/>
              </a:rPr>
              <a:t> имеет одно значение в </a:t>
            </a:r>
            <a:r>
              <a:rPr lang="ru-RU" sz="1600" dirty="0" smtClean="0">
                <a:cs typeface="Courier New" pitchFamily="49" charset="0"/>
              </a:rPr>
              <a:t>объемлющей </a:t>
            </a:r>
            <a:r>
              <a:rPr lang="ru-RU" sz="1600" dirty="0" err="1" smtClean="0">
                <a:cs typeface="Courier New" pitchFamily="49" charset="0"/>
              </a:rPr>
              <a:t>функ-ции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 ссылается на глобальный объект в теле вложенной </a:t>
            </a:r>
            <a:r>
              <a:rPr lang="ru-RU" sz="1600" dirty="0" smtClean="0">
                <a:cs typeface="Courier New" pitchFamily="49" charset="0"/>
              </a:rPr>
              <a:t>функции </a:t>
            </a:r>
            <a:r>
              <a:rPr lang="ru-RU" sz="1600" dirty="0">
                <a:cs typeface="Courier New" pitchFamily="49" charset="0"/>
              </a:rPr>
              <a:t>(что интуитивно совершенно не очевидно).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внимание: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>
                <a:cs typeface="Courier New" pitchFamily="49" charset="0"/>
              </a:rPr>
              <a:t> – это именно ключевое слово, а не имя переменной </a:t>
            </a:r>
            <a:r>
              <a:rPr lang="ru-RU" sz="1600" dirty="0" smtClean="0">
                <a:cs typeface="Courier New" pitchFamily="49" charset="0"/>
              </a:rPr>
              <a:t>или свойства</a:t>
            </a:r>
            <a:r>
              <a:rPr lang="ru-RU" sz="1600" dirty="0">
                <a:cs typeface="Courier New" pitchFamily="49" charset="0"/>
              </a:rPr>
              <a:t>. Синтаксис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не допускает возможность присваивания </a:t>
            </a:r>
            <a:r>
              <a:rPr lang="ru-RU" sz="1600" dirty="0" smtClean="0">
                <a:cs typeface="Courier New" pitchFamily="49" charset="0"/>
              </a:rPr>
              <a:t>значений </a:t>
            </a:r>
            <a:r>
              <a:rPr lang="ru-RU" sz="1600" dirty="0">
                <a:cs typeface="Courier New" pitchFamily="49" charset="0"/>
              </a:rPr>
              <a:t>элементу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Функция-конструктор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Конструктор – это функция, которая выполняет инициализацию свойств </a:t>
            </a:r>
            <a:r>
              <a:rPr lang="ru-RU" sz="1600" dirty="0" smtClean="0">
                <a:cs typeface="Courier New" pitchFamily="49" charset="0"/>
              </a:rPr>
              <a:t>объекта </a:t>
            </a:r>
            <a:r>
              <a:rPr lang="ru-RU" sz="1600" dirty="0">
                <a:cs typeface="Courier New" pitchFamily="49" charset="0"/>
              </a:rPr>
              <a:t>и предназначена для использования совместно с инструкцией </a:t>
            </a:r>
            <a:r>
              <a:rPr lang="ru-RU" sz="1600" dirty="0" err="1">
                <a:cs typeface="Courier New" pitchFamily="49" charset="0"/>
              </a:rPr>
              <a:t>new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Подробное </a:t>
            </a:r>
            <a:r>
              <a:rPr lang="ru-RU" sz="1600" dirty="0">
                <a:cs typeface="Courier New" pitchFamily="49" charset="0"/>
              </a:rPr>
              <a:t>описание конструкторов приводится </a:t>
            </a:r>
            <a:r>
              <a:rPr lang="ru-RU" sz="1600" dirty="0" smtClean="0">
                <a:cs typeface="Courier New" pitchFamily="49" charset="0"/>
              </a:rPr>
              <a:t>ниже. </a:t>
            </a:r>
            <a:r>
              <a:rPr lang="ru-RU" sz="1600" dirty="0">
                <a:cs typeface="Courier New" pitchFamily="49" charset="0"/>
              </a:rPr>
              <a:t>Однако коротко можно </a:t>
            </a:r>
            <a:r>
              <a:rPr lang="ru-RU" sz="1600" dirty="0" smtClean="0">
                <a:cs typeface="Courier New" pitchFamily="49" charset="0"/>
              </a:rPr>
              <a:t>отметить</a:t>
            </a:r>
            <a:r>
              <a:rPr lang="ru-RU" sz="1600" dirty="0">
                <a:cs typeface="Courier New" pitchFamily="49" charset="0"/>
              </a:rPr>
              <a:t>, что инструкция </a:t>
            </a:r>
            <a:r>
              <a:rPr lang="ru-RU" sz="1600" dirty="0" err="1">
                <a:cs typeface="Courier New" pitchFamily="49" charset="0"/>
              </a:rPr>
              <a:t>new</a:t>
            </a:r>
            <a:r>
              <a:rPr lang="ru-RU" sz="1600" dirty="0">
                <a:cs typeface="Courier New" pitchFamily="49" charset="0"/>
              </a:rPr>
              <a:t> создает новый объект </a:t>
            </a:r>
            <a:r>
              <a:rPr lang="ru-RU" sz="1600" dirty="0" err="1">
                <a:cs typeface="Courier New" pitchFamily="49" charset="0"/>
              </a:rPr>
              <a:t>Function</a:t>
            </a:r>
            <a:r>
              <a:rPr lang="ru-RU" sz="1600" dirty="0">
                <a:cs typeface="Courier New" pitchFamily="49" charset="0"/>
              </a:rPr>
              <a:t>, после чего </a:t>
            </a:r>
            <a:r>
              <a:rPr lang="ru-RU" sz="1600" dirty="0" smtClean="0">
                <a:cs typeface="Courier New" pitchFamily="49" charset="0"/>
              </a:rPr>
              <a:t>вызывает функцию-конструктор</a:t>
            </a:r>
            <a:r>
              <a:rPr lang="ru-RU" sz="1600" dirty="0">
                <a:cs typeface="Courier New" pitchFamily="49" charset="0"/>
              </a:rPr>
              <a:t>, передавая ей вновь созданный объект в качестве </a:t>
            </a:r>
            <a:r>
              <a:rPr lang="ru-RU" sz="1600" dirty="0" smtClean="0">
                <a:cs typeface="Courier New" pitchFamily="49" charset="0"/>
              </a:rPr>
              <a:t>значения </a:t>
            </a:r>
            <a:r>
              <a:rPr lang="ru-RU" sz="1600" dirty="0">
                <a:cs typeface="Courier New" pitchFamily="49" charset="0"/>
              </a:rPr>
              <a:t>ключевого слова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36483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Свойства и методы функций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Мы видели, что в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-программах </a:t>
            </a:r>
            <a:r>
              <a:rPr lang="ru-RU" sz="1600" dirty="0">
                <a:cs typeface="Courier New" pitchFamily="49" charset="0"/>
              </a:rPr>
              <a:t>функции могут использоваться </a:t>
            </a:r>
            <a:r>
              <a:rPr lang="ru-RU" sz="1600" dirty="0" smtClean="0">
                <a:cs typeface="Courier New" pitchFamily="49" charset="0"/>
              </a:rPr>
              <a:t>как </a:t>
            </a:r>
            <a:r>
              <a:rPr lang="ru-RU" sz="1600" dirty="0" err="1" smtClean="0">
                <a:cs typeface="Courier New" pitchFamily="49" charset="0"/>
              </a:rPr>
              <a:t>значе-ния</a:t>
            </a:r>
            <a:r>
              <a:rPr lang="ru-RU" sz="1600" dirty="0">
                <a:cs typeface="Courier New" pitchFamily="49" charset="0"/>
              </a:rPr>
              <a:t>. Инструкция </a:t>
            </a:r>
            <a:r>
              <a:rPr lang="ru-RU" sz="1600" dirty="0" err="1">
                <a:cs typeface="Courier New" pitchFamily="49" charset="0"/>
              </a:rPr>
              <a:t>typeof</a:t>
            </a:r>
            <a:r>
              <a:rPr lang="ru-RU" sz="1600" dirty="0">
                <a:cs typeface="Courier New" pitchFamily="49" charset="0"/>
              </a:rPr>
              <a:t> возвращает для функций строку "</a:t>
            </a:r>
            <a:r>
              <a:rPr lang="ru-RU" sz="1600" dirty="0" err="1">
                <a:cs typeface="Courier New" pitchFamily="49" charset="0"/>
              </a:rPr>
              <a:t>function</a:t>
            </a:r>
            <a:r>
              <a:rPr lang="ru-RU" sz="1600" dirty="0">
                <a:cs typeface="Courier New" pitchFamily="49" charset="0"/>
              </a:rPr>
              <a:t>", </a:t>
            </a:r>
            <a:r>
              <a:rPr lang="ru-RU" sz="1600" dirty="0" smtClean="0">
                <a:cs typeface="Courier New" pitchFamily="49" charset="0"/>
              </a:rPr>
              <a:t>однако в </a:t>
            </a:r>
            <a:r>
              <a:rPr lang="ru-RU" sz="1600" dirty="0" err="1" smtClean="0">
                <a:cs typeface="Courier New" pitchFamily="49" charset="0"/>
              </a:rPr>
              <a:t>действи-тельности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функции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– это особого рода объекты. А </a:t>
            </a:r>
            <a:r>
              <a:rPr lang="ru-RU" sz="1600" dirty="0" smtClean="0">
                <a:cs typeface="Courier New" pitchFamily="49" charset="0"/>
              </a:rPr>
              <a:t>раз функции </a:t>
            </a:r>
            <a:r>
              <a:rPr lang="ru-RU" sz="1600" dirty="0" err="1" smtClean="0">
                <a:cs typeface="Courier New" pitchFamily="49" charset="0"/>
              </a:rPr>
              <a:t>явля-ются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объектами, то они имеют свойства и методы – так же как, </a:t>
            </a:r>
            <a:r>
              <a:rPr lang="ru-RU" sz="1600" dirty="0" smtClean="0">
                <a:cs typeface="Courier New" pitchFamily="49" charset="0"/>
              </a:rPr>
              <a:t>например</a:t>
            </a:r>
            <a:r>
              <a:rPr lang="ru-RU" sz="1600" dirty="0">
                <a:cs typeface="Courier New" pitchFamily="49" charset="0"/>
              </a:rPr>
              <a:t>, объекты </a:t>
            </a:r>
            <a:r>
              <a:rPr lang="ru-RU" sz="1600" dirty="0" err="1">
                <a:cs typeface="Courier New" pitchFamily="49" charset="0"/>
              </a:rPr>
              <a:t>RegExp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Date</a:t>
            </a:r>
            <a:r>
              <a:rPr lang="ru-RU" sz="1600" dirty="0">
                <a:cs typeface="Courier New" pitchFamily="49" charset="0"/>
              </a:rPr>
              <a:t>. </a:t>
            </a: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Свойство </a:t>
            </a:r>
            <a:r>
              <a:rPr lang="ru-RU" sz="1600" b="1" dirty="0" err="1">
                <a:cs typeface="Courier New" pitchFamily="49" charset="0"/>
              </a:rPr>
              <a:t>length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мы видели, в теле функции свойство </a:t>
            </a:r>
            <a:r>
              <a:rPr lang="ru-RU" sz="1600" dirty="0" err="1">
                <a:cs typeface="Courier New" pitchFamily="49" charset="0"/>
              </a:rPr>
              <a:t>length</a:t>
            </a:r>
            <a:r>
              <a:rPr lang="ru-RU" sz="1600" dirty="0">
                <a:cs typeface="Courier New" pitchFamily="49" charset="0"/>
              </a:rPr>
              <a:t> массива </a:t>
            </a:r>
            <a:r>
              <a:rPr lang="ru-RU" sz="1600" dirty="0" err="1">
                <a:cs typeface="Courier New" pitchFamily="49" charset="0"/>
              </a:rPr>
              <a:t>arguments</a:t>
            </a:r>
            <a:r>
              <a:rPr lang="ru-RU" sz="1600" dirty="0">
                <a:cs typeface="Courier New" pitchFamily="49" charset="0"/>
              </a:rPr>
              <a:t> определяет </a:t>
            </a:r>
            <a:r>
              <a:rPr lang="ru-RU" sz="1600" dirty="0" smtClean="0">
                <a:cs typeface="Courier New" pitchFamily="49" charset="0"/>
              </a:rPr>
              <a:t>количество </a:t>
            </a:r>
            <a:r>
              <a:rPr lang="ru-RU" sz="1600" dirty="0">
                <a:cs typeface="Courier New" pitchFamily="49" charset="0"/>
              </a:rPr>
              <a:t>аргументов, переданных этой функции. Однако свойство </a:t>
            </a:r>
            <a:r>
              <a:rPr lang="ru-RU" sz="1600" dirty="0" err="1">
                <a:cs typeface="Courier New" pitchFamily="49" charset="0"/>
              </a:rPr>
              <a:t>length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самой функции </a:t>
            </a:r>
            <a:r>
              <a:rPr lang="ru-RU" sz="1600" dirty="0">
                <a:cs typeface="Courier New" pitchFamily="49" charset="0"/>
              </a:rPr>
              <a:t>имеет другой смысл. Это доступное только для чтения свойство </a:t>
            </a:r>
            <a:r>
              <a:rPr lang="ru-RU" sz="1600" dirty="0" err="1" smtClean="0">
                <a:cs typeface="Courier New" pitchFamily="49" charset="0"/>
              </a:rPr>
              <a:t>возвра-щает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количество аргументов, которое функция ожидает получить, т. е. </a:t>
            </a:r>
            <a:r>
              <a:rPr lang="ru-RU" sz="1600" dirty="0" smtClean="0">
                <a:cs typeface="Courier New" pitchFamily="49" charset="0"/>
              </a:rPr>
              <a:t>объявленных </a:t>
            </a:r>
            <a:r>
              <a:rPr lang="ru-RU" sz="1600" dirty="0">
                <a:cs typeface="Courier New" pitchFamily="49" charset="0"/>
              </a:rPr>
              <a:t>в ее списке параметров. Вспомним, что функция может </a:t>
            </a:r>
            <a:r>
              <a:rPr lang="ru-RU" sz="1600" dirty="0" smtClean="0">
                <a:cs typeface="Courier New" pitchFamily="49" charset="0"/>
              </a:rPr>
              <a:t>вызываться с </a:t>
            </a:r>
            <a:r>
              <a:rPr lang="ru-RU" sz="1600" dirty="0">
                <a:cs typeface="Courier New" pitchFamily="49" charset="0"/>
              </a:rPr>
              <a:t>любым </a:t>
            </a:r>
            <a:r>
              <a:rPr lang="ru-RU" sz="1600" dirty="0" smtClean="0">
                <a:cs typeface="Courier New" pitchFamily="49" charset="0"/>
              </a:rPr>
              <a:t>коли-</a:t>
            </a:r>
            <a:r>
              <a:rPr lang="ru-RU" sz="1600" dirty="0" err="1" smtClean="0">
                <a:cs typeface="Courier New" pitchFamily="49" charset="0"/>
              </a:rPr>
              <a:t>чеством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аргументов, которые могут быть извлечены через </a:t>
            </a:r>
            <a:r>
              <a:rPr lang="ru-RU" sz="1600" dirty="0" smtClean="0">
                <a:cs typeface="Courier New" pitchFamily="49" charset="0"/>
              </a:rPr>
              <a:t>массив </a:t>
            </a:r>
            <a:r>
              <a:rPr lang="ru-RU" sz="1600" dirty="0" err="1" smtClean="0">
                <a:cs typeface="Courier New" pitchFamily="49" charset="0"/>
              </a:rPr>
              <a:t>arguments</a:t>
            </a:r>
            <a:r>
              <a:rPr lang="ru-RU" sz="1600" dirty="0">
                <a:cs typeface="Courier New" pitchFamily="49" charset="0"/>
              </a:rPr>
              <a:t>, независимо от того, сколько их объявлено. Свойство </a:t>
            </a:r>
            <a:r>
              <a:rPr lang="ru-RU" sz="1600" dirty="0" err="1">
                <a:cs typeface="Courier New" pitchFamily="49" charset="0"/>
              </a:rPr>
              <a:t>length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объекта </a:t>
            </a:r>
            <a:r>
              <a:rPr lang="ru-RU" sz="1600" dirty="0" err="1" smtClean="0">
                <a:cs typeface="Courier New" pitchFamily="49" charset="0"/>
              </a:rPr>
              <a:t>Function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err="1" smtClean="0">
                <a:cs typeface="Courier New" pitchFamily="49" charset="0"/>
              </a:rPr>
              <a:t>точ-ности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определяет, сколько объявленных параметров </a:t>
            </a:r>
            <a:r>
              <a:rPr lang="ru-RU" sz="1600" dirty="0" smtClean="0">
                <a:cs typeface="Courier New" pitchFamily="49" charset="0"/>
              </a:rPr>
              <a:t>имеется у </a:t>
            </a:r>
            <a:r>
              <a:rPr lang="ru-RU" sz="1600" dirty="0">
                <a:cs typeface="Courier New" pitchFamily="49" charset="0"/>
              </a:rPr>
              <a:t>функции. Обратите внимание: в отличие от свойства </a:t>
            </a:r>
            <a:r>
              <a:rPr lang="ru-RU" sz="1600" dirty="0" err="1">
                <a:cs typeface="Courier New" pitchFamily="49" charset="0"/>
              </a:rPr>
              <a:t>arguments.length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указанное </a:t>
            </a:r>
            <a:r>
              <a:rPr lang="ru-RU" sz="1600" dirty="0">
                <a:cs typeface="Courier New" pitchFamily="49" charset="0"/>
              </a:rPr>
              <a:t>свойство </a:t>
            </a:r>
            <a:r>
              <a:rPr lang="ru-RU" sz="1600" dirty="0" err="1">
                <a:cs typeface="Courier New" pitchFamily="49" charset="0"/>
              </a:rPr>
              <a:t>length</a:t>
            </a:r>
            <a:r>
              <a:rPr lang="ru-RU" sz="1600" dirty="0">
                <a:cs typeface="Courier New" pitchFamily="49" charset="0"/>
              </a:rPr>
              <a:t> доступно как внутри, так и вне тела функции.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следующем фрагменте определяется функция с именем </a:t>
            </a:r>
            <a:r>
              <a:rPr lang="ru-RU" sz="1600" dirty="0" err="1">
                <a:cs typeface="Courier New" pitchFamily="49" charset="0"/>
              </a:rPr>
              <a:t>check</a:t>
            </a:r>
            <a:r>
              <a:rPr lang="ru-RU" sz="1600" dirty="0">
                <a:cs typeface="Courier New" pitchFamily="49" charset="0"/>
              </a:rPr>
              <a:t>(), </a:t>
            </a:r>
            <a:r>
              <a:rPr lang="ru-RU" sz="1600" dirty="0" smtClean="0">
                <a:cs typeface="Courier New" pitchFamily="49" charset="0"/>
              </a:rPr>
              <a:t>получающая массив </a:t>
            </a:r>
            <a:r>
              <a:rPr lang="ru-RU" sz="1600" dirty="0">
                <a:cs typeface="Courier New" pitchFamily="49" charset="0"/>
              </a:rPr>
              <a:t>аргументов от другой функции. Она сравнивает свойство </a:t>
            </a:r>
            <a:r>
              <a:rPr lang="ru-RU" sz="1600" dirty="0" err="1" smtClean="0">
                <a:cs typeface="Courier New" pitchFamily="49" charset="0"/>
              </a:rPr>
              <a:t>arguments.length</a:t>
            </a:r>
            <a:r>
              <a:rPr lang="ru-RU" sz="1600" dirty="0" smtClean="0">
                <a:cs typeface="Courier New" pitchFamily="49" charset="0"/>
              </a:rPr>
              <a:t> со </a:t>
            </a:r>
            <a:r>
              <a:rPr lang="ru-RU" sz="1600" dirty="0">
                <a:cs typeface="Courier New" pitchFamily="49" charset="0"/>
              </a:rPr>
              <a:t>свойством </a:t>
            </a:r>
            <a:r>
              <a:rPr lang="ru-RU" sz="1600" dirty="0" err="1">
                <a:cs typeface="Courier New" pitchFamily="49" charset="0"/>
              </a:rPr>
              <a:t>Function.length</a:t>
            </a:r>
            <a:r>
              <a:rPr lang="ru-RU" sz="1600" dirty="0">
                <a:cs typeface="Courier New" pitchFamily="49" charset="0"/>
              </a:rPr>
              <a:t> (доступным как </a:t>
            </a:r>
            <a:r>
              <a:rPr lang="ru-RU" sz="1600" dirty="0" err="1">
                <a:cs typeface="Courier New" pitchFamily="49" charset="0"/>
              </a:rPr>
              <a:t>arguments.callee.length</a:t>
            </a:r>
            <a:r>
              <a:rPr lang="ru-RU" sz="1600" dirty="0">
                <a:cs typeface="Courier New" pitchFamily="49" charset="0"/>
              </a:rPr>
              <a:t>) и </a:t>
            </a:r>
            <a:r>
              <a:rPr lang="ru-RU" sz="1600" dirty="0" smtClean="0">
                <a:cs typeface="Courier New" pitchFamily="49" charset="0"/>
              </a:rPr>
              <a:t>проверяет</a:t>
            </a:r>
            <a:r>
              <a:rPr lang="ru-RU" sz="1600" dirty="0">
                <a:cs typeface="Courier New" pitchFamily="49" charset="0"/>
              </a:rPr>
              <a:t>, передано ли функции столько аргументов, сколько она ожидает. Если это </a:t>
            </a:r>
            <a:r>
              <a:rPr lang="ru-RU" sz="1600" dirty="0" smtClean="0">
                <a:cs typeface="Courier New" pitchFamily="49" charset="0"/>
              </a:rPr>
              <a:t>не так</a:t>
            </a:r>
            <a:r>
              <a:rPr lang="ru-RU" sz="1600" dirty="0">
                <a:cs typeface="Courier New" pitchFamily="49" charset="0"/>
              </a:rPr>
              <a:t>, генерируется исключение. За функцией </a:t>
            </a:r>
            <a:r>
              <a:rPr lang="ru-RU" sz="1600" dirty="0" err="1">
                <a:cs typeface="Courier New" pitchFamily="49" charset="0"/>
              </a:rPr>
              <a:t>check</a:t>
            </a:r>
            <a:r>
              <a:rPr lang="ru-RU" sz="1600" dirty="0">
                <a:cs typeface="Courier New" pitchFamily="49" charset="0"/>
              </a:rPr>
              <a:t>() следует тестовая </a:t>
            </a:r>
            <a:r>
              <a:rPr lang="ru-RU" sz="1600" dirty="0" smtClean="0">
                <a:cs typeface="Courier New" pitchFamily="49" charset="0"/>
              </a:rPr>
              <a:t>функция f</a:t>
            </a:r>
            <a:r>
              <a:rPr lang="ru-RU" sz="1600" dirty="0">
                <a:cs typeface="Courier New" pitchFamily="49" charset="0"/>
              </a:rPr>
              <a:t>(), </a:t>
            </a:r>
            <a:r>
              <a:rPr lang="ru-RU" sz="1600" dirty="0" smtClean="0">
                <a:cs typeface="Courier New" pitchFamily="49" charset="0"/>
              </a:rPr>
              <a:t>демонстрирующая </a:t>
            </a:r>
            <a:r>
              <a:rPr lang="ru-RU" sz="1600" dirty="0">
                <a:cs typeface="Courier New" pitchFamily="49" charset="0"/>
              </a:rPr>
              <a:t>порядок вызова функции </a:t>
            </a:r>
            <a:r>
              <a:rPr lang="ru-RU" sz="1600" dirty="0" err="1">
                <a:cs typeface="Courier New" pitchFamily="49" charset="0"/>
              </a:rPr>
              <a:t>check</a:t>
            </a:r>
            <a:r>
              <a:rPr lang="ru-RU" sz="1600" dirty="0" smtClean="0">
                <a:cs typeface="Courier New" pitchFamily="49" charset="0"/>
              </a:rPr>
              <a:t>():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37508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check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actual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args.length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// Фактическое число аргументов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expected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args.callee.length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// Ожидаемое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число аргументов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actual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expected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 {     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Если числа не совпадают, 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                               // генерируется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исключение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throw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("неверное число аргументов: ожидается: " +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expected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+ "; фактически передано " +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actual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f(x, y, z) {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// Проверяем, соответствует ли ожидаемому фактическое количество 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// аргументов. Если не соответствует, генерируем исключение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check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// Теперь выполняем оставшуюся часть функции обычным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образом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x + y + z;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>
                <a:latin typeface="+mj-lt"/>
                <a:cs typeface="Courier New" pitchFamily="49" charset="0"/>
              </a:rPr>
              <a:t>Свойство </a:t>
            </a:r>
            <a:r>
              <a:rPr lang="ru-RU" sz="1600" b="1" dirty="0" err="1">
                <a:latin typeface="+mj-lt"/>
                <a:cs typeface="Courier New" pitchFamily="49" charset="0"/>
              </a:rPr>
              <a:t>prototype</a:t>
            </a:r>
            <a:endParaRPr lang="ru-RU" sz="1600" b="1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Любая функция имеет свойство </a:t>
            </a:r>
            <a:r>
              <a:rPr lang="ru-RU" sz="1600" dirty="0" err="1">
                <a:latin typeface="+mj-lt"/>
                <a:cs typeface="Courier New" pitchFamily="49" charset="0"/>
              </a:rPr>
              <a:t>prototype</a:t>
            </a:r>
            <a:r>
              <a:rPr lang="ru-RU" sz="1600" dirty="0">
                <a:latin typeface="+mj-lt"/>
                <a:cs typeface="Courier New" pitchFamily="49" charset="0"/>
              </a:rPr>
              <a:t>, ссылающееся на </a:t>
            </a:r>
            <a:r>
              <a:rPr lang="ru-RU" sz="1600" dirty="0" smtClean="0">
                <a:latin typeface="+mj-lt"/>
                <a:cs typeface="Courier New" pitchFamily="49" charset="0"/>
              </a:rPr>
              <a:t>предопределенный объект-прототип</a:t>
            </a:r>
            <a:r>
              <a:rPr lang="ru-RU" sz="1600" dirty="0">
                <a:latin typeface="+mj-lt"/>
                <a:cs typeface="Courier New" pitchFamily="49" charset="0"/>
              </a:rPr>
              <a:t>. Этот объект, который вступает в игру, когда функция </a:t>
            </a:r>
            <a:r>
              <a:rPr lang="ru-RU" sz="1600" dirty="0" smtClean="0">
                <a:latin typeface="+mj-lt"/>
                <a:cs typeface="Courier New" pitchFamily="49" charset="0"/>
              </a:rPr>
              <a:t>используется </a:t>
            </a:r>
            <a:r>
              <a:rPr lang="ru-RU" sz="1600" dirty="0">
                <a:latin typeface="+mj-lt"/>
                <a:cs typeface="Courier New" pitchFamily="49" charset="0"/>
              </a:rPr>
              <a:t>в качестве конструктора с оператором </a:t>
            </a:r>
            <a:r>
              <a:rPr lang="ru-RU" sz="1600" dirty="0" err="1">
                <a:latin typeface="+mj-lt"/>
                <a:cs typeface="Courier New" pitchFamily="49" charset="0"/>
              </a:rPr>
              <a:t>new</a:t>
            </a:r>
            <a:r>
              <a:rPr lang="ru-RU" sz="1600" dirty="0">
                <a:latin typeface="+mj-lt"/>
                <a:cs typeface="Courier New" pitchFamily="49" charset="0"/>
              </a:rPr>
              <a:t>, играет важную роль в </a:t>
            </a:r>
            <a:r>
              <a:rPr lang="ru-RU" sz="1600" dirty="0" smtClean="0">
                <a:latin typeface="+mj-lt"/>
                <a:cs typeface="Courier New" pitchFamily="49" charset="0"/>
              </a:rPr>
              <a:t>процессе </a:t>
            </a:r>
            <a:r>
              <a:rPr lang="ru-RU" sz="1600" dirty="0">
                <a:latin typeface="+mj-lt"/>
                <a:cs typeface="Courier New" pitchFamily="49" charset="0"/>
              </a:rPr>
              <a:t>определения новых типов объектов. Мы подробно изучим свойство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prototype</a:t>
            </a:r>
            <a:r>
              <a:rPr lang="ru-RU" sz="1600" dirty="0" smtClean="0">
                <a:latin typeface="+mj-lt"/>
                <a:cs typeface="Courier New" pitchFamily="49" charset="0"/>
              </a:rPr>
              <a:t> далее.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16865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b="1" dirty="0" smtClean="0">
                <a:latin typeface="+mj-lt"/>
                <a:cs typeface="Courier New" pitchFamily="49" charset="0"/>
              </a:rPr>
              <a:t>Определение </a:t>
            </a:r>
            <a:r>
              <a:rPr lang="ru-RU" sz="1500" b="1" dirty="0">
                <a:latin typeface="+mj-lt"/>
                <a:cs typeface="Courier New" pitchFamily="49" charset="0"/>
              </a:rPr>
              <a:t>собственных свойств функций</a:t>
            </a:r>
          </a:p>
          <a:p>
            <a:pPr marL="0" indent="0">
              <a:buNone/>
            </a:pPr>
            <a:r>
              <a:rPr lang="ru-RU" sz="1500" dirty="0">
                <a:latin typeface="+mj-lt"/>
                <a:cs typeface="Courier New" pitchFamily="49" charset="0"/>
              </a:rPr>
              <a:t>Когда функции требуется переменная, значение которой должно </a:t>
            </a:r>
            <a:r>
              <a:rPr lang="ru-RU" sz="1500" dirty="0" smtClean="0">
                <a:latin typeface="+mj-lt"/>
                <a:cs typeface="Courier New" pitchFamily="49" charset="0"/>
              </a:rPr>
              <a:t>сохраняться между </a:t>
            </a:r>
            <a:r>
              <a:rPr lang="ru-RU" sz="1500" dirty="0">
                <a:latin typeface="+mj-lt"/>
                <a:cs typeface="Courier New" pitchFamily="49" charset="0"/>
              </a:rPr>
              <a:t>ее вызовами, часто оказывается удобным использовать свойство </a:t>
            </a:r>
            <a:r>
              <a:rPr lang="ru-RU" sz="1500" dirty="0" smtClean="0">
                <a:latin typeface="+mj-lt"/>
                <a:cs typeface="Courier New" pitchFamily="49" charset="0"/>
              </a:rPr>
              <a:t>объекта </a:t>
            </a:r>
            <a:r>
              <a:rPr lang="ru-RU" sz="1500" dirty="0" err="1" smtClean="0">
                <a:latin typeface="+mj-lt"/>
                <a:cs typeface="Courier New" pitchFamily="49" charset="0"/>
              </a:rPr>
              <a:t>Function</a:t>
            </a:r>
            <a:r>
              <a:rPr lang="ru-RU" sz="1500" dirty="0">
                <a:latin typeface="+mj-lt"/>
                <a:cs typeface="Courier New" pitchFamily="49" charset="0"/>
              </a:rPr>
              <a:t>, позволяющее не занимать пространство имен определениями </a:t>
            </a:r>
            <a:r>
              <a:rPr lang="ru-RU" sz="1500" dirty="0" smtClean="0">
                <a:latin typeface="+mj-lt"/>
                <a:cs typeface="Courier New" pitchFamily="49" charset="0"/>
              </a:rPr>
              <a:t>глобальных </a:t>
            </a:r>
            <a:r>
              <a:rPr lang="ru-RU" sz="1500" dirty="0">
                <a:latin typeface="+mj-lt"/>
                <a:cs typeface="Courier New" pitchFamily="49" charset="0"/>
              </a:rPr>
              <a:t>переменных. Предположим, что надо написать функцию, </a:t>
            </a:r>
            <a:r>
              <a:rPr lang="ru-RU" sz="1500" dirty="0" smtClean="0">
                <a:latin typeface="+mj-lt"/>
                <a:cs typeface="Courier New" pitchFamily="49" charset="0"/>
              </a:rPr>
              <a:t>возвращающую уникальный </a:t>
            </a:r>
            <a:r>
              <a:rPr lang="ru-RU" sz="1500" dirty="0">
                <a:latin typeface="+mj-lt"/>
                <a:cs typeface="Courier New" pitchFamily="49" charset="0"/>
              </a:rPr>
              <a:t>идентификатор при каждом своем вызове. Функция никогда </a:t>
            </a:r>
            <a:r>
              <a:rPr lang="ru-RU" sz="1500" dirty="0" smtClean="0">
                <a:latin typeface="+mj-lt"/>
                <a:cs typeface="Courier New" pitchFamily="49" charset="0"/>
              </a:rPr>
              <a:t>не должна возвращать </a:t>
            </a:r>
            <a:r>
              <a:rPr lang="ru-RU" sz="1500" dirty="0">
                <a:latin typeface="+mj-lt"/>
                <a:cs typeface="Courier New" pitchFamily="49" charset="0"/>
              </a:rPr>
              <a:t>одно и то же значение дважды. Чтобы обеспечить это, </a:t>
            </a:r>
            <a:r>
              <a:rPr lang="ru-RU" sz="1500" dirty="0" smtClean="0">
                <a:latin typeface="+mj-lt"/>
                <a:cs typeface="Courier New" pitchFamily="49" charset="0"/>
              </a:rPr>
              <a:t>функция </a:t>
            </a:r>
            <a:r>
              <a:rPr lang="ru-RU" sz="1500" dirty="0">
                <a:latin typeface="+mj-lt"/>
                <a:cs typeface="Courier New" pitchFamily="49" charset="0"/>
              </a:rPr>
              <a:t>запоминает последнее возвращенное значение, и эта информация </a:t>
            </a:r>
            <a:r>
              <a:rPr lang="ru-RU" sz="1500" dirty="0" smtClean="0">
                <a:latin typeface="+mj-lt"/>
                <a:cs typeface="Courier New" pitchFamily="49" charset="0"/>
              </a:rPr>
              <a:t>сохраняется </a:t>
            </a:r>
            <a:r>
              <a:rPr lang="ru-RU" sz="1500" dirty="0">
                <a:latin typeface="+mj-lt"/>
                <a:cs typeface="Courier New" pitchFamily="49" charset="0"/>
              </a:rPr>
              <a:t>между ее вызовами. Хотя указанная информация может храниться в </a:t>
            </a:r>
            <a:r>
              <a:rPr lang="ru-RU" sz="1500" dirty="0" smtClean="0">
                <a:latin typeface="+mj-lt"/>
                <a:cs typeface="Courier New" pitchFamily="49" charset="0"/>
              </a:rPr>
              <a:t>глобальной </a:t>
            </a:r>
            <a:r>
              <a:rPr lang="ru-RU" sz="1500" dirty="0">
                <a:latin typeface="+mj-lt"/>
                <a:cs typeface="Courier New" pitchFamily="49" charset="0"/>
              </a:rPr>
              <a:t>переменной, в этом нет никакой необходимости, и лучше сохранять </a:t>
            </a:r>
            <a:r>
              <a:rPr lang="ru-RU" sz="1500" dirty="0" smtClean="0">
                <a:latin typeface="+mj-lt"/>
                <a:cs typeface="Courier New" pitchFamily="49" charset="0"/>
              </a:rPr>
              <a:t>ее в свойстве объекта </a:t>
            </a:r>
            <a:r>
              <a:rPr lang="ru-RU" sz="1500" dirty="0" err="1" smtClean="0">
                <a:latin typeface="+mj-lt"/>
                <a:cs typeface="Courier New" pitchFamily="49" charset="0"/>
              </a:rPr>
              <a:t>Function</a:t>
            </a:r>
            <a:r>
              <a:rPr lang="ru-RU" sz="1500" dirty="0">
                <a:latin typeface="+mj-lt"/>
                <a:cs typeface="Courier New" pitchFamily="49" charset="0"/>
              </a:rPr>
              <a:t>, т. к. эта информация используется только </a:t>
            </a:r>
            <a:r>
              <a:rPr lang="ru-RU" sz="1500" dirty="0" smtClean="0">
                <a:latin typeface="+mj-lt"/>
                <a:cs typeface="Courier New" pitchFamily="49" charset="0"/>
              </a:rPr>
              <a:t>самой функцией</a:t>
            </a:r>
            <a:r>
              <a:rPr lang="ru-RU" sz="1500" dirty="0">
                <a:latin typeface="+mj-lt"/>
                <a:cs typeface="Courier New" pitchFamily="49" charset="0"/>
              </a:rPr>
              <a:t>. Вот пример функции, которая возвращает уникальное целое </a:t>
            </a:r>
            <a:r>
              <a:rPr lang="ru-RU" sz="1500" dirty="0" smtClean="0">
                <a:latin typeface="+mj-lt"/>
                <a:cs typeface="Courier New" pitchFamily="49" charset="0"/>
              </a:rPr>
              <a:t>значение </a:t>
            </a:r>
            <a:r>
              <a:rPr lang="ru-RU" sz="1500" dirty="0">
                <a:latin typeface="+mj-lt"/>
                <a:cs typeface="Courier New" pitchFamily="49" charset="0"/>
              </a:rPr>
              <a:t>при каждом вызове: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Создаем и инициализируем "статическую"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переменную. Объявления </a:t>
            </a:r>
          </a:p>
          <a:p>
            <a:pPr marL="0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// функций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обрабатываются до исполнения кода,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поэтому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мы действительно </a:t>
            </a: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// можем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выполнить это присваивание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до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объявления функции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uniqueInteger.counter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Сама функция. Она возвращает разные значения при каждом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вызове и использует собственное "статическое" свойство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для отслеживания последнего возвращенного значения.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uniqueInteger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// Наращиваем и возвращаем значение "статической" переменной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uniqueInteger.counter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1748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Методы </a:t>
            </a:r>
            <a:r>
              <a:rPr lang="ru-RU" sz="1600" b="1" dirty="0" err="1">
                <a:cs typeface="Courier New" pitchFamily="49" charset="0"/>
              </a:rPr>
              <a:t>apply</a:t>
            </a:r>
            <a:r>
              <a:rPr lang="ru-RU" sz="1600" b="1" dirty="0">
                <a:cs typeface="Courier New" pitchFamily="49" charset="0"/>
              </a:rPr>
              <a:t> и </a:t>
            </a:r>
            <a:r>
              <a:rPr lang="ru-RU" sz="1600" b="1" dirty="0" err="1">
                <a:cs typeface="Courier New" pitchFamily="49" charset="0"/>
              </a:rPr>
              <a:t>call</a:t>
            </a:r>
            <a:r>
              <a:rPr lang="ru-RU" sz="16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err="1">
                <a:cs typeface="Courier New" pitchFamily="49" charset="0"/>
              </a:rPr>
              <a:t>ECMAScript</a:t>
            </a:r>
            <a:r>
              <a:rPr lang="ru-RU" sz="1600" dirty="0">
                <a:cs typeface="Courier New" pitchFamily="49" charset="0"/>
              </a:rPr>
              <a:t> есть два метода, определенные для всех функций, – </a:t>
            </a:r>
            <a:r>
              <a:rPr lang="ru-RU" sz="1600" dirty="0" err="1">
                <a:cs typeface="Courier New" pitchFamily="49" charset="0"/>
              </a:rPr>
              <a:t>call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apply</a:t>
            </a:r>
            <a:r>
              <a:rPr lang="ru-RU" sz="1600" dirty="0" smtClean="0">
                <a:cs typeface="Courier New" pitchFamily="49" charset="0"/>
              </a:rPr>
              <a:t>(). Эти </a:t>
            </a:r>
            <a:r>
              <a:rPr lang="ru-RU" sz="1600" dirty="0">
                <a:cs typeface="Courier New" pitchFamily="49" charset="0"/>
              </a:rPr>
              <a:t>методы позволяют вызывать функцию так, будто она является методом </a:t>
            </a:r>
            <a:r>
              <a:rPr lang="ru-RU" sz="1600" dirty="0" smtClean="0">
                <a:cs typeface="Courier New" pitchFamily="49" charset="0"/>
              </a:rPr>
              <a:t>некоторого </a:t>
            </a:r>
            <a:r>
              <a:rPr lang="ru-RU" sz="1600" dirty="0">
                <a:cs typeface="Courier New" pitchFamily="49" charset="0"/>
              </a:rPr>
              <a:t>объекта. Первый аргумент методов </a:t>
            </a:r>
            <a:r>
              <a:rPr lang="ru-RU" sz="1600" dirty="0" err="1">
                <a:cs typeface="Courier New" pitchFamily="49" charset="0"/>
              </a:rPr>
              <a:t>call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apply</a:t>
            </a:r>
            <a:r>
              <a:rPr lang="ru-RU" sz="1600" dirty="0">
                <a:cs typeface="Courier New" pitchFamily="49" charset="0"/>
              </a:rPr>
              <a:t>() – это объект, </a:t>
            </a:r>
            <a:r>
              <a:rPr lang="ru-RU" sz="1600" dirty="0" smtClean="0">
                <a:cs typeface="Courier New" pitchFamily="49" charset="0"/>
              </a:rPr>
              <a:t>для которого </a:t>
            </a:r>
            <a:r>
              <a:rPr lang="ru-RU" sz="1600" dirty="0">
                <a:cs typeface="Courier New" pitchFamily="49" charset="0"/>
              </a:rPr>
              <a:t>выполняется функция; этот аргумент становится значением </a:t>
            </a:r>
            <a:r>
              <a:rPr lang="ru-RU" sz="1600" dirty="0" smtClean="0">
                <a:cs typeface="Courier New" pitchFamily="49" charset="0"/>
              </a:rPr>
              <a:t>ключевого слова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>
                <a:cs typeface="Courier New" pitchFamily="49" charset="0"/>
              </a:rPr>
              <a:t> в теле функции. Все оставшиеся аргументы </a:t>
            </a:r>
            <a:r>
              <a:rPr lang="ru-RU" sz="1600" dirty="0" err="1">
                <a:cs typeface="Courier New" pitchFamily="49" charset="0"/>
              </a:rPr>
              <a:t>call</a:t>
            </a:r>
            <a:r>
              <a:rPr lang="ru-RU" sz="1600" dirty="0">
                <a:cs typeface="Courier New" pitchFamily="49" charset="0"/>
              </a:rPr>
              <a:t>() – это значения, </a:t>
            </a:r>
            <a:r>
              <a:rPr lang="ru-RU" sz="1600" dirty="0" smtClean="0">
                <a:cs typeface="Courier New" pitchFamily="49" charset="0"/>
              </a:rPr>
              <a:t>передаваемые </a:t>
            </a:r>
            <a:r>
              <a:rPr lang="ru-RU" sz="1600" dirty="0">
                <a:cs typeface="Courier New" pitchFamily="49" charset="0"/>
              </a:rPr>
              <a:t>вызываемой функции. Так, чтобы передать функции f() два числа и </a:t>
            </a:r>
            <a:r>
              <a:rPr lang="ru-RU" sz="1600" dirty="0" smtClean="0">
                <a:cs typeface="Courier New" pitchFamily="49" charset="0"/>
              </a:rPr>
              <a:t>вызвать </a:t>
            </a:r>
            <a:r>
              <a:rPr lang="ru-RU" sz="1600" dirty="0">
                <a:cs typeface="Courier New" pitchFamily="49" charset="0"/>
              </a:rPr>
              <a:t>ее как метод объекта o, можно использовать следующий прием: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f.call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(o, 1, 2);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Это аналогично </a:t>
            </a:r>
            <a:r>
              <a:rPr lang="ru-RU" sz="1600" dirty="0" smtClean="0">
                <a:cs typeface="Courier New" pitchFamily="49" charset="0"/>
              </a:rPr>
              <a:t>следующим </a:t>
            </a:r>
            <a:r>
              <a:rPr lang="ru-RU" sz="1600" dirty="0">
                <a:cs typeface="Courier New" pitchFamily="49" charset="0"/>
              </a:rPr>
              <a:t>строкам программы</a:t>
            </a:r>
            <a:r>
              <a:rPr lang="ru-RU" sz="1600" dirty="0" smtClean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f;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(1,2);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delete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apply</a:t>
            </a:r>
            <a:r>
              <a:rPr lang="ru-RU" sz="1600" dirty="0">
                <a:cs typeface="Courier New" pitchFamily="49" charset="0"/>
              </a:rPr>
              <a:t>() похож на метод </a:t>
            </a:r>
            <a:r>
              <a:rPr lang="ru-RU" sz="1600" dirty="0" err="1">
                <a:cs typeface="Courier New" pitchFamily="49" charset="0"/>
              </a:rPr>
              <a:t>call</a:t>
            </a:r>
            <a:r>
              <a:rPr lang="ru-RU" sz="1600" dirty="0">
                <a:cs typeface="Courier New" pitchFamily="49" charset="0"/>
              </a:rPr>
              <a:t>(), за исключением того, что </a:t>
            </a:r>
            <a:r>
              <a:rPr lang="ru-RU" sz="1600" dirty="0" smtClean="0">
                <a:cs typeface="Courier New" pitchFamily="49" charset="0"/>
              </a:rPr>
              <a:t>передаваемые функции </a:t>
            </a:r>
            <a:r>
              <a:rPr lang="ru-RU" sz="1600" dirty="0">
                <a:cs typeface="Courier New" pitchFamily="49" charset="0"/>
              </a:rPr>
              <a:t>аргументы задаются в виде массива: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f.apply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(o, [1,2]);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Например, чтобы найти наибольшее число в массиве чисел, можно вызвать </a:t>
            </a:r>
            <a:r>
              <a:rPr lang="ru-RU" sz="1600" dirty="0" smtClean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apply</a:t>
            </a:r>
            <a:r>
              <a:rPr lang="ru-RU" sz="1600" dirty="0">
                <a:cs typeface="Courier New" pitchFamily="49" charset="0"/>
              </a:rPr>
              <a:t>() для передачи элементов массива функции </a:t>
            </a:r>
            <a:r>
              <a:rPr lang="ru-RU" sz="1600" dirty="0" err="1">
                <a:cs typeface="Courier New" pitchFamily="49" charset="0"/>
              </a:rPr>
              <a:t>Math.max</a:t>
            </a:r>
            <a:r>
              <a:rPr lang="ru-RU" sz="1600" dirty="0"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biggest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Math.max.apply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array_of_numbers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3955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Практические примеры функций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этом </a:t>
            </a:r>
            <a:r>
              <a:rPr lang="ru-RU" sz="1600" dirty="0" smtClean="0">
                <a:cs typeface="Courier New" pitchFamily="49" charset="0"/>
              </a:rPr>
              <a:t>разделе </a:t>
            </a:r>
            <a:r>
              <a:rPr lang="ru-RU" sz="1600" dirty="0">
                <a:cs typeface="Courier New" pitchFamily="49" charset="0"/>
              </a:rPr>
              <a:t>приводятся примеры нескольких функций для работы с </a:t>
            </a:r>
            <a:r>
              <a:rPr lang="ru-RU" sz="1600" dirty="0" smtClean="0">
                <a:cs typeface="Courier New" pitchFamily="49" charset="0"/>
              </a:rPr>
              <a:t>объектами </a:t>
            </a:r>
            <a:r>
              <a:rPr lang="ru-RU" sz="1600" dirty="0">
                <a:cs typeface="Courier New" pitchFamily="49" charset="0"/>
              </a:rPr>
              <a:t>и массивами, имеющие практическую ценность. Пример </a:t>
            </a:r>
            <a:r>
              <a:rPr lang="ru-RU" sz="1600" dirty="0" smtClean="0">
                <a:cs typeface="Courier New" pitchFamily="49" charset="0"/>
              </a:rPr>
              <a:t>ниже </a:t>
            </a:r>
            <a:r>
              <a:rPr lang="ru-RU" sz="1600" dirty="0">
                <a:cs typeface="Courier New" pitchFamily="49" charset="0"/>
              </a:rPr>
              <a:t>содержит </a:t>
            </a:r>
            <a:r>
              <a:rPr lang="ru-RU" sz="1600" dirty="0" smtClean="0">
                <a:cs typeface="Courier New" pitchFamily="49" charset="0"/>
              </a:rPr>
              <a:t>функции </a:t>
            </a:r>
            <a:r>
              <a:rPr lang="ru-RU" sz="1600" dirty="0">
                <a:cs typeface="Courier New" pitchFamily="49" charset="0"/>
              </a:rPr>
              <a:t>для работы с объектами.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Пример: </a:t>
            </a:r>
            <a:r>
              <a:rPr lang="ru-RU" sz="1600" dirty="0">
                <a:cs typeface="Courier New" pitchFamily="49" charset="0"/>
              </a:rPr>
              <a:t>Функции для работы с объектами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Возвращает массив,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содерж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имена перечислимых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св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-в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объекта "o"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getPropertyNames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(/* объект */o)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r = [];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o)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r.push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r;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Копирует перечислимые свойства объекта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в объект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".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Если аргумент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равен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создается новый объект. 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Функция возвращает объект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или вновь созданный объект.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copyProperties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(/* объект */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/* необязательный объект */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{};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(p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[p]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[p];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5628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Копирует перечислимые свойства объекта 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" в объект 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но только те, которые еще не определены в объекте 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".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Это может оказаться необходимым,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когда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объект 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" содержит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значения по умолчанию, которые необходимо скопировать в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свойства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, 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если они еще не были определены в объекте 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".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copyUndefinedProperties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(/* объект */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, /* объект */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(p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(!p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[p]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[p];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10303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Пример: Функции для работы с массивами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Передать каждый элемент массива "a" заданной функции проверки.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Вернуть массив, хранящий только те элементы, для которых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функция проверки вернула значение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filterArray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(/*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массив */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a, /*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функция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пров-ки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*/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predicate)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results = [];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length 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На случай, если функция проверки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изменит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 = 0; i &lt; length; i++)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          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свойство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length!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element = a[i];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if (predicate(element))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results.push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(element);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return results;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Возвращает массив значений, которые являются результатом передачи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каждого элемента массива функции 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f"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mapArray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(/*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массив */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a, /*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функция */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f)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r = [];            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результаты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length 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На случай, если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f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изменит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св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-во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length!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 = 0; i &lt; length; i++) r[i] = f(a[i]);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return r;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9293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Наконец, функции из примера </a:t>
            </a:r>
            <a:r>
              <a:rPr lang="ru-RU" sz="1600" dirty="0" smtClean="0">
                <a:cs typeface="Courier New" pitchFamily="49" charset="0"/>
              </a:rPr>
              <a:t>ниже </a:t>
            </a:r>
            <a:r>
              <a:rPr lang="ru-RU" sz="1600" dirty="0">
                <a:cs typeface="Courier New" pitchFamily="49" charset="0"/>
              </a:rPr>
              <a:t>предназначены для работы с </a:t>
            </a:r>
            <a:r>
              <a:rPr lang="ru-RU" sz="1600" dirty="0" smtClean="0">
                <a:cs typeface="Courier New" pitchFamily="49" charset="0"/>
              </a:rPr>
              <a:t>функциями. Фак-</a:t>
            </a:r>
            <a:r>
              <a:rPr lang="ru-RU" sz="1600" dirty="0" err="1" smtClean="0">
                <a:cs typeface="Courier New" pitchFamily="49" charset="0"/>
              </a:rPr>
              <a:t>тически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они используют и возвращают вложенные функции. </a:t>
            </a:r>
            <a:r>
              <a:rPr lang="ru-RU" sz="1600" dirty="0" smtClean="0">
                <a:cs typeface="Courier New" pitchFamily="49" charset="0"/>
              </a:rPr>
              <a:t>Вложенные функции </a:t>
            </a:r>
            <a:r>
              <a:rPr lang="ru-RU" sz="1600" dirty="0">
                <a:cs typeface="Courier New" pitchFamily="49" charset="0"/>
              </a:rPr>
              <a:t>возвращаются способом, получившим некогда название «замыкание</a:t>
            </a:r>
            <a:r>
              <a:rPr lang="ru-RU" sz="1600" dirty="0" smtClean="0">
                <a:cs typeface="Courier New" pitchFamily="49" charset="0"/>
              </a:rPr>
              <a:t>». Замыкания</a:t>
            </a:r>
            <a:r>
              <a:rPr lang="ru-RU" sz="1600" dirty="0">
                <a:cs typeface="Courier New" pitchFamily="49" charset="0"/>
              </a:rPr>
              <a:t>, которые могут оказаться сложными для понимания, </a:t>
            </a:r>
            <a:r>
              <a:rPr lang="ru-RU" sz="1600" dirty="0" err="1" smtClean="0">
                <a:cs typeface="Courier New" pitchFamily="49" charset="0"/>
              </a:rPr>
              <a:t>рассматрив</a:t>
            </a:r>
            <a:r>
              <a:rPr lang="ru-RU" sz="1600" dirty="0" smtClean="0">
                <a:cs typeface="Courier New" pitchFamily="49" charset="0"/>
              </a:rPr>
              <a:t>.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след. </a:t>
            </a:r>
            <a:r>
              <a:rPr lang="ru-RU" sz="1600" dirty="0">
                <a:cs typeface="Courier New" pitchFamily="49" charset="0"/>
              </a:rPr>
              <a:t>разделе.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Пример: </a:t>
            </a:r>
            <a:r>
              <a:rPr lang="ru-RU" sz="1600" dirty="0">
                <a:cs typeface="Courier New" pitchFamily="49" charset="0"/>
              </a:rPr>
              <a:t>Функции для работы с функциями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Возвращает самостоятельную функцию, которая в свою очередь вызывает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функцию "f" как метод объекта "o". Эта функция может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использов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., 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когда возникает необходимость передать в функцию метод.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Если не связать метод с объектом,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ассоциац.будет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утрачена, и метод,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переданный функции, будет вызван как обычная функция.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bindMethod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(/* объект */ o, /* функция */ f) {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f.apply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(o,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) }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6806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Возвращает самостоятельную функцию, которая в свою очередь вызывает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функцию 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f"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с заданными аргументами и добавляет дополнительные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аргументы, передаваемые возвращаемой функции.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(Этот прием иногда называется 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currying".)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bindArguments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(/*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функция */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f /*,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начальн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аргументы... */) {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boundArgs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 arguments;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return function()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Создать массив аргументов. Он будет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начинат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с аргументов,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    // определенных ранее, и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заканчив.аргументами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переданн.сейчас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 [];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for(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 = 1; i &lt;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boundArgs.length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 i++) </a:t>
            </a: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args.push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boundArgs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for(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arguments.length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 i++) </a:t>
            </a: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args.push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(arguments[i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Теперь вызвать функцию с новым списком аргументов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f.apply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6124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Определение и вызов функций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Самый </a:t>
            </a:r>
            <a:r>
              <a:rPr lang="ru-RU" sz="1600" dirty="0">
                <a:cs typeface="Courier New" pitchFamily="49" charset="0"/>
              </a:rPr>
              <a:t>распространенный способ определения функции </a:t>
            </a:r>
            <a:r>
              <a:rPr lang="ru-RU" sz="1600" dirty="0" smtClean="0">
                <a:cs typeface="Courier New" pitchFamily="49" charset="0"/>
              </a:rPr>
              <a:t>– использование </a:t>
            </a:r>
            <a:r>
              <a:rPr lang="ru-RU" sz="1600" dirty="0" err="1" smtClean="0">
                <a:cs typeface="Courier New" pitchFamily="49" charset="0"/>
              </a:rPr>
              <a:t>инструк-ции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function</a:t>
            </a:r>
            <a:r>
              <a:rPr lang="ru-RU" sz="1600" dirty="0">
                <a:cs typeface="Courier New" pitchFamily="49" charset="0"/>
              </a:rPr>
              <a:t>. Она состоит из ключевого слова </a:t>
            </a:r>
            <a:r>
              <a:rPr lang="ru-RU" sz="1600" dirty="0" err="1">
                <a:cs typeface="Courier New" pitchFamily="49" charset="0"/>
              </a:rPr>
              <a:t>function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за которым </a:t>
            </a:r>
            <a:r>
              <a:rPr lang="ru-RU" sz="1600" dirty="0">
                <a:cs typeface="Courier New" pitchFamily="49" charset="0"/>
              </a:rPr>
              <a:t>следуют: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• имя функции;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• заключенный в круглые скобки необязательный список имен </a:t>
            </a:r>
            <a:r>
              <a:rPr lang="ru-RU" sz="1600" dirty="0" smtClean="0">
                <a:cs typeface="Courier New" pitchFamily="49" charset="0"/>
              </a:rPr>
              <a:t>параметров, разделенных </a:t>
            </a:r>
            <a:r>
              <a:rPr lang="ru-RU" sz="1600" dirty="0">
                <a:cs typeface="Courier New" pitchFamily="49" charset="0"/>
              </a:rPr>
              <a:t>запятыми;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•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-инструкции</a:t>
            </a:r>
            <a:r>
              <a:rPr lang="ru-RU" sz="1600" dirty="0">
                <a:cs typeface="Courier New" pitchFamily="49" charset="0"/>
              </a:rPr>
              <a:t>, составляющие тело функции, заключенные в </a:t>
            </a:r>
            <a:r>
              <a:rPr lang="ru-RU" sz="1600" dirty="0" smtClean="0">
                <a:cs typeface="Courier New" pitchFamily="49" charset="0"/>
              </a:rPr>
              <a:t>фигурные </a:t>
            </a:r>
            <a:r>
              <a:rPr lang="ru-RU" sz="1600" dirty="0">
                <a:cs typeface="Courier New" pitchFamily="49" charset="0"/>
              </a:rPr>
              <a:t>скобки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примере </a:t>
            </a:r>
            <a:r>
              <a:rPr lang="ru-RU" sz="1600" dirty="0" smtClean="0">
                <a:cs typeface="Courier New" pitchFamily="49" charset="0"/>
              </a:rPr>
              <a:t>ниже </a:t>
            </a:r>
            <a:r>
              <a:rPr lang="ru-RU" sz="1600" dirty="0">
                <a:cs typeface="Courier New" pitchFamily="49" charset="0"/>
              </a:rPr>
              <a:t>показаны определения некоторых функций. Хотя эти </a:t>
            </a:r>
            <a:r>
              <a:rPr lang="ru-RU" sz="1600" dirty="0" smtClean="0">
                <a:cs typeface="Courier New" pitchFamily="49" charset="0"/>
              </a:rPr>
              <a:t>функции короткие </a:t>
            </a:r>
            <a:r>
              <a:rPr lang="ru-RU" sz="1600" dirty="0">
                <a:cs typeface="Courier New" pitchFamily="49" charset="0"/>
              </a:rPr>
              <a:t>и простые, они содержат все перечисленные здесь элементы. </a:t>
            </a:r>
            <a:r>
              <a:rPr lang="ru-RU" sz="1600" dirty="0" smtClean="0">
                <a:cs typeface="Courier New" pitchFamily="49" charset="0"/>
              </a:rPr>
              <a:t>Обратите внимание</a:t>
            </a:r>
            <a:r>
              <a:rPr lang="ru-RU" sz="1600" dirty="0">
                <a:cs typeface="Courier New" pitchFamily="49" charset="0"/>
              </a:rPr>
              <a:t>: в функциях может быть определено различное количество </a:t>
            </a:r>
            <a:r>
              <a:rPr lang="ru-RU" sz="1600" dirty="0" smtClean="0">
                <a:cs typeface="Courier New" pitchFamily="49" charset="0"/>
              </a:rPr>
              <a:t>аргументов</a:t>
            </a:r>
            <a:r>
              <a:rPr lang="ru-RU" sz="1600" dirty="0">
                <a:cs typeface="Courier New" pitchFamily="49" charset="0"/>
              </a:rPr>
              <a:t>, функции также могут содержать или не содержать инструкцию </a:t>
            </a:r>
            <a:r>
              <a:rPr lang="ru-RU" sz="1600" dirty="0" err="1">
                <a:cs typeface="Courier New" pitchFamily="49" charset="0"/>
              </a:rPr>
              <a:t>return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Инструкция </a:t>
            </a:r>
            <a:r>
              <a:rPr lang="ru-RU" sz="1600" dirty="0" err="1">
                <a:cs typeface="Courier New" pitchFamily="49" charset="0"/>
              </a:rPr>
              <a:t>return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разбиралась ранее; </a:t>
            </a:r>
            <a:r>
              <a:rPr lang="ru-RU" sz="1600" dirty="0">
                <a:cs typeface="Courier New" pitchFamily="49" charset="0"/>
              </a:rPr>
              <a:t>она прекращает выполнение </a:t>
            </a:r>
            <a:r>
              <a:rPr lang="ru-RU" sz="1600" dirty="0" smtClean="0">
                <a:cs typeface="Courier New" pitchFamily="49" charset="0"/>
              </a:rPr>
              <a:t>функции и </a:t>
            </a:r>
            <a:r>
              <a:rPr lang="ru-RU" sz="1600" dirty="0">
                <a:cs typeface="Courier New" pitchFamily="49" charset="0"/>
              </a:rPr>
              <a:t>возвращает значение указанного в ней выражения (если оно есть) </a:t>
            </a:r>
            <a:r>
              <a:rPr lang="ru-RU" sz="1600" dirty="0" smtClean="0">
                <a:cs typeface="Courier New" pitchFamily="49" charset="0"/>
              </a:rPr>
              <a:t>вызывающей </a:t>
            </a:r>
            <a:r>
              <a:rPr lang="ru-RU" sz="1600" dirty="0">
                <a:cs typeface="Courier New" pitchFamily="49" charset="0"/>
              </a:rPr>
              <a:t>стороне; при отсутствии выражения инструкция возвращает значение </a:t>
            </a:r>
            <a:r>
              <a:rPr lang="ru-RU" sz="1600" dirty="0" err="1" smtClean="0">
                <a:cs typeface="Courier New" pitchFamily="49" charset="0"/>
              </a:rPr>
              <a:t>undefined</a:t>
            </a:r>
            <a:r>
              <a:rPr lang="ru-RU" sz="1600" dirty="0">
                <a:cs typeface="Courier New" pitchFamily="49" charset="0"/>
              </a:rPr>
              <a:t>. Если функция не содержит инструкцию </a:t>
            </a:r>
            <a:r>
              <a:rPr lang="ru-RU" sz="1600" dirty="0" err="1">
                <a:cs typeface="Courier New" pitchFamily="49" charset="0"/>
              </a:rPr>
              <a:t>return</a:t>
            </a:r>
            <a:r>
              <a:rPr lang="ru-RU" sz="1600" dirty="0">
                <a:cs typeface="Courier New" pitchFamily="49" charset="0"/>
              </a:rPr>
              <a:t>, она просто выполняет </a:t>
            </a:r>
            <a:r>
              <a:rPr lang="ru-RU" sz="1600" dirty="0" smtClean="0">
                <a:cs typeface="Courier New" pitchFamily="49" charset="0"/>
              </a:rPr>
              <a:t>все инструкции </a:t>
            </a:r>
            <a:r>
              <a:rPr lang="ru-RU" sz="1600" dirty="0">
                <a:cs typeface="Courier New" pitchFamily="49" charset="0"/>
              </a:rPr>
              <a:t>в своем теле и возвращает неопределенное значение (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 smtClean="0">
                <a:cs typeface="Courier New" pitchFamily="49" charset="0"/>
              </a:rPr>
              <a:t>).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Будучи один раз определенной, функция может вызываться с помощью </a:t>
            </a:r>
            <a:r>
              <a:rPr lang="ru-RU" sz="1600" dirty="0" smtClean="0">
                <a:cs typeface="Courier New" pitchFamily="49" charset="0"/>
              </a:rPr>
              <a:t>оператора (). </a:t>
            </a:r>
            <a:r>
              <a:rPr lang="ru-RU" sz="1600" dirty="0">
                <a:cs typeface="Courier New" pitchFamily="49" charset="0"/>
              </a:rPr>
              <a:t>Как вы помните, скобки указываются после </a:t>
            </a:r>
            <a:r>
              <a:rPr lang="ru-RU" sz="1600" dirty="0" smtClean="0">
                <a:cs typeface="Courier New" pitchFamily="49" charset="0"/>
              </a:rPr>
              <a:t>имени функции</a:t>
            </a:r>
            <a:r>
              <a:rPr lang="ru-RU" sz="1600" dirty="0">
                <a:cs typeface="Courier New" pitchFamily="49" charset="0"/>
              </a:rPr>
              <a:t>, а необязательный список значений (или выражений) аргументов </a:t>
            </a:r>
            <a:r>
              <a:rPr lang="ru-RU" sz="1600" dirty="0" smtClean="0">
                <a:cs typeface="Courier New" pitchFamily="49" charset="0"/>
              </a:rPr>
              <a:t>указывается </a:t>
            </a:r>
            <a:r>
              <a:rPr lang="ru-RU" sz="1600" dirty="0">
                <a:cs typeface="Courier New" pitchFamily="49" charset="0"/>
              </a:rPr>
              <a:t>в скобках через запятую (фактически перед круглыми скобками </a:t>
            </a:r>
            <a:r>
              <a:rPr lang="ru-RU" sz="1600" dirty="0" smtClean="0">
                <a:cs typeface="Courier New" pitchFamily="49" charset="0"/>
              </a:rPr>
              <a:t>может указываться </a:t>
            </a:r>
            <a:r>
              <a:rPr lang="ru-RU" sz="1600" dirty="0">
                <a:cs typeface="Courier New" pitchFamily="49" charset="0"/>
              </a:rPr>
              <a:t>любое </a:t>
            </a:r>
            <a:r>
              <a:rPr lang="ru-RU" sz="1600" dirty="0" err="1" smtClean="0">
                <a:cs typeface="Courier New" pitchFamily="49" charset="0"/>
              </a:rPr>
              <a:t>JavaScript-выра-жение</a:t>
            </a:r>
            <a:r>
              <a:rPr lang="ru-RU" sz="1600" dirty="0">
                <a:cs typeface="Courier New" pitchFamily="49" charset="0"/>
              </a:rPr>
              <a:t>, которое возвращает </a:t>
            </a:r>
            <a:r>
              <a:rPr lang="ru-RU" sz="1600" dirty="0" smtClean="0">
                <a:cs typeface="Courier New" pitchFamily="49" charset="0"/>
              </a:rPr>
              <a:t>значение-функцию</a:t>
            </a:r>
            <a:r>
              <a:rPr lang="ru-RU" sz="1600" dirty="0">
                <a:cs typeface="Courier New" pitchFamily="49" charset="0"/>
              </a:rPr>
              <a:t>).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6127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Написать </a:t>
            </a:r>
            <a:r>
              <a:rPr lang="en-US" sz="2400" i="1" dirty="0" smtClean="0">
                <a:latin typeface="+mn-lt"/>
              </a:rPr>
              <a:t>JavaScript </a:t>
            </a:r>
            <a:r>
              <a:rPr lang="ru-RU" sz="2400" i="1" dirty="0" smtClean="0">
                <a:latin typeface="+mn-lt"/>
              </a:rPr>
              <a:t>программы: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1. </a:t>
            </a:r>
            <a:r>
              <a:rPr lang="ru-RU" sz="2400" i="1" dirty="0" smtClean="0">
                <a:latin typeface="+mn-lt"/>
              </a:rPr>
              <a:t>Функция заполнения объекта </a:t>
            </a:r>
            <a:r>
              <a:rPr lang="en-US" sz="2400" i="1" dirty="0" err="1" smtClean="0">
                <a:latin typeface="+mn-lt"/>
              </a:rPr>
              <a:t>oneYear</a:t>
            </a:r>
            <a:r>
              <a:rPr lang="en-US" sz="2400" i="1" dirty="0" smtClean="0">
                <a:latin typeface="+mn-lt"/>
              </a:rPr>
              <a:t> </a:t>
            </a:r>
            <a:r>
              <a:rPr lang="ru-RU" sz="2400" i="1" dirty="0" smtClean="0">
                <a:latin typeface="+mn-lt"/>
              </a:rPr>
              <a:t>свойства-ми-месяцами (</a:t>
            </a:r>
            <a:r>
              <a:rPr lang="en-US" sz="2400" i="1" dirty="0" smtClean="0">
                <a:latin typeface="+mn-lt"/>
              </a:rPr>
              <a:t>January, February, March…</a:t>
            </a:r>
            <a:r>
              <a:rPr lang="ru-RU" sz="2400" i="1" dirty="0" smtClean="0">
                <a:latin typeface="+mn-lt"/>
              </a:rPr>
              <a:t>)</a:t>
            </a:r>
            <a:r>
              <a:rPr lang="en-US" sz="2400" i="1" dirty="0" smtClean="0">
                <a:latin typeface="+mn-lt"/>
              </a:rPr>
              <a:t> </a:t>
            </a:r>
            <a:r>
              <a:rPr lang="ru-RU" sz="2400" i="1" dirty="0" smtClean="0">
                <a:latin typeface="+mn-lt"/>
              </a:rPr>
              <a:t>со значениями – номерами месяца. Названия месяцев брать из массива. Подсказка: </a:t>
            </a:r>
            <a:r>
              <a:rPr lang="en-US" sz="2400" i="1" dirty="0" err="1" smtClean="0">
                <a:latin typeface="+mn-lt"/>
              </a:rPr>
              <a:t>oneYear</a:t>
            </a:r>
            <a:r>
              <a:rPr lang="en-US" sz="2400" i="1" dirty="0" smtClean="0">
                <a:latin typeface="+mn-lt"/>
              </a:rPr>
              <a:t>[</a:t>
            </a:r>
            <a:r>
              <a:rPr lang="en-US" sz="2400" i="1" dirty="0" err="1" smtClean="0">
                <a:latin typeface="+mn-lt"/>
              </a:rPr>
              <a:t>mon</a:t>
            </a:r>
            <a:r>
              <a:rPr lang="en-US" sz="2400" i="1" dirty="0" smtClean="0">
                <a:latin typeface="+mn-lt"/>
              </a:rPr>
              <a:t>[i]]</a:t>
            </a:r>
            <a:endParaRPr lang="ru-RU" sz="2400" i="1" dirty="0" smtClean="0">
              <a:latin typeface="+mn-lt"/>
            </a:endParaRP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2. Функция вывода на страницу </a:t>
            </a:r>
            <a:r>
              <a:rPr lang="en-US" sz="2400" i="1" dirty="0" smtClean="0">
                <a:latin typeface="+mn-lt"/>
              </a:rPr>
              <a:t>N </a:t>
            </a:r>
            <a:r>
              <a:rPr lang="en-US" sz="2400" i="1" dirty="0" smtClean="0">
                <a:latin typeface="+mn-lt"/>
              </a:rPr>
              <a:t>&lt;div&gt; </a:t>
            </a:r>
            <a:r>
              <a:rPr lang="ru-RU" sz="2400" i="1" dirty="0" smtClean="0">
                <a:latin typeface="+mn-lt"/>
              </a:rPr>
              <a:t>блоков шириной </a:t>
            </a:r>
            <a:r>
              <a:rPr lang="en-US" sz="2400" i="1" dirty="0" smtClean="0">
                <a:latin typeface="+mn-lt"/>
              </a:rPr>
              <a:t>i*50 </a:t>
            </a:r>
            <a:r>
              <a:rPr lang="ru-RU" sz="2400" i="1" dirty="0" smtClean="0">
                <a:latin typeface="+mn-lt"/>
              </a:rPr>
              <a:t>пикселей с чередующимся желтым/синим фоном. В каждый блок вставить надпись «Ширина = </a:t>
            </a:r>
            <a:r>
              <a:rPr lang="ru-RU" sz="2400" i="1" dirty="0"/>
              <a:t>» </a:t>
            </a:r>
            <a:r>
              <a:rPr lang="en-US" sz="2400" i="1" dirty="0" smtClean="0">
                <a:latin typeface="+mn-lt"/>
              </a:rPr>
              <a:t>i*50</a:t>
            </a:r>
            <a:r>
              <a:rPr lang="ru-RU" sz="2400" i="1" dirty="0" smtClean="0"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3. Функция, имеющая встроенную функцию вычисления площади круга, вычисляющая площади </a:t>
            </a:r>
            <a:r>
              <a:rPr lang="en-US" sz="2400" i="1" dirty="0" smtClean="0">
                <a:latin typeface="+mn-lt"/>
              </a:rPr>
              <a:t>N</a:t>
            </a:r>
            <a:r>
              <a:rPr lang="ru-RU" sz="2400" i="1" dirty="0" smtClean="0">
                <a:latin typeface="+mn-lt"/>
              </a:rPr>
              <a:t> кругов радиусом </a:t>
            </a:r>
            <a:r>
              <a:rPr lang="en-US" sz="2400" i="1" dirty="0" smtClean="0">
                <a:latin typeface="+mn-lt"/>
              </a:rPr>
              <a:t>i*40</a:t>
            </a:r>
            <a:r>
              <a:rPr lang="ru-RU" sz="2400" i="1" dirty="0" smtClean="0">
                <a:latin typeface="+mn-lt"/>
              </a:rPr>
              <a:t>. Добавить функцию вычисления площади квадрата для </a:t>
            </a:r>
            <a:r>
              <a:rPr lang="en-US" sz="2400" i="1" dirty="0" smtClean="0">
                <a:latin typeface="+mn-lt"/>
              </a:rPr>
              <a:t>N </a:t>
            </a:r>
            <a:r>
              <a:rPr lang="ru-RU" sz="2400" i="1" smtClean="0">
                <a:latin typeface="+mn-lt"/>
              </a:rPr>
              <a:t>квадратов, </a:t>
            </a:r>
            <a:r>
              <a:rPr lang="ru-RU" sz="2400" i="1" dirty="0" smtClean="0">
                <a:latin typeface="+mn-lt"/>
              </a:rPr>
              <a:t>присвоить ее переменной и вывести результат </a:t>
            </a:r>
            <a:r>
              <a:rPr lang="ru-RU" sz="2400" i="1" smtClean="0">
                <a:latin typeface="+mn-lt"/>
              </a:rPr>
              <a:t>обеих функций.</a:t>
            </a:r>
            <a:endParaRPr lang="ru-RU" sz="2400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45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Функция-обертка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, иногда ее удобно использовать вместо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В этой функции отсутствует инструкция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return,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поэтому она не возвращает 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// значение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function print(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Функция, вычисляющая и возвращающая расстояние между двумя точками.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function distance(x1, y1, x2, y2)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dx = x2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x1;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y2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y1;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(dx*dx +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Рекурсивная функция (вызывающая сама себя), вычисляющая факториалы.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Вспомните, что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x! –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это произведение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и всех положительных целых чисел, 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// меньших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х.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function factorial(x)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 (x &lt;= 1)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return x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factorial(x-1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0641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Функции, определенные в примере </a:t>
            </a:r>
            <a:r>
              <a:rPr lang="ru-RU" sz="1600" dirty="0" err="1" smtClean="0">
                <a:cs typeface="Courier New" pitchFamily="49" charset="0"/>
              </a:rPr>
              <a:t>выше,могут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быть вызваны </a:t>
            </a:r>
            <a:r>
              <a:rPr lang="ru-RU" sz="1600" dirty="0" smtClean="0">
                <a:cs typeface="Courier New" pitchFamily="49" charset="0"/>
              </a:rPr>
              <a:t>следующим образом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("Привет, " +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("Добро пожаловать на мою домашнюю страницу!");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total_dist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distance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(0,0,2,1) +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distance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(2,1,3,5);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("Вероятность этого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равна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" +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(5)/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(13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При </a:t>
            </a:r>
            <a:r>
              <a:rPr lang="ru-RU" sz="1600" dirty="0">
                <a:latin typeface="+mj-lt"/>
                <a:cs typeface="Courier New" pitchFamily="49" charset="0"/>
              </a:rPr>
              <a:t>вызове функции вычисляются все выражения, указанные между </a:t>
            </a:r>
            <a:r>
              <a:rPr lang="ru-RU" sz="1600" dirty="0" smtClean="0">
                <a:latin typeface="+mj-lt"/>
                <a:cs typeface="Courier New" pitchFamily="49" charset="0"/>
              </a:rPr>
              <a:t>скобками, и </a:t>
            </a:r>
            <a:r>
              <a:rPr lang="ru-RU" sz="1600" dirty="0">
                <a:latin typeface="+mj-lt"/>
                <a:cs typeface="Courier New" pitchFamily="49" charset="0"/>
              </a:rPr>
              <a:t>полученные значения используются в качестве аргументов функции. Эти </a:t>
            </a:r>
            <a:r>
              <a:rPr lang="ru-RU" sz="1600" dirty="0" smtClean="0">
                <a:latin typeface="+mj-lt"/>
                <a:cs typeface="Courier New" pitchFamily="49" charset="0"/>
              </a:rPr>
              <a:t>значения </a:t>
            </a:r>
            <a:r>
              <a:rPr lang="ru-RU" sz="1600" dirty="0">
                <a:latin typeface="+mj-lt"/>
                <a:cs typeface="Courier New" pitchFamily="49" charset="0"/>
              </a:rPr>
              <a:t>присваиваются параметрам, имена которых перечислены в </a:t>
            </a:r>
            <a:r>
              <a:rPr lang="ru-RU" sz="1600" dirty="0" smtClean="0">
                <a:latin typeface="+mj-lt"/>
                <a:cs typeface="Courier New" pitchFamily="49" charset="0"/>
              </a:rPr>
              <a:t>определении функции</a:t>
            </a:r>
            <a:r>
              <a:rPr lang="ru-RU" sz="1600" dirty="0">
                <a:latin typeface="+mj-lt"/>
                <a:cs typeface="Courier New" pitchFamily="49" charset="0"/>
              </a:rPr>
              <a:t>, и функция работает с ними, ссылаясь на эти параметры по </a:t>
            </a:r>
            <a:r>
              <a:rPr lang="ru-RU" sz="1600" dirty="0" smtClean="0">
                <a:latin typeface="+mj-lt"/>
                <a:cs typeface="Courier New" pitchFamily="49" charset="0"/>
              </a:rPr>
              <a:t>указанным именам. Обратите </a:t>
            </a:r>
            <a:r>
              <a:rPr lang="ru-RU" sz="1600" dirty="0">
                <a:latin typeface="+mj-lt"/>
                <a:cs typeface="Courier New" pitchFamily="49" charset="0"/>
              </a:rPr>
              <a:t>внимание: эти </a:t>
            </a:r>
            <a:r>
              <a:rPr lang="ru-RU" sz="1600" dirty="0" smtClean="0">
                <a:latin typeface="+mj-lt"/>
                <a:cs typeface="Courier New" pitchFamily="49" charset="0"/>
              </a:rPr>
              <a:t>переменные-параметры </a:t>
            </a:r>
            <a:r>
              <a:rPr lang="ru-RU" sz="1600" dirty="0">
                <a:latin typeface="+mj-lt"/>
                <a:cs typeface="Courier New" pitchFamily="49" charset="0"/>
              </a:rPr>
              <a:t>определены, только </a:t>
            </a:r>
            <a:r>
              <a:rPr lang="ru-RU" sz="1600" dirty="0" smtClean="0">
                <a:latin typeface="+mj-lt"/>
                <a:cs typeface="Courier New" pitchFamily="49" charset="0"/>
              </a:rPr>
              <a:t>пока выполняется </a:t>
            </a:r>
            <a:r>
              <a:rPr lang="ru-RU" sz="1600" dirty="0">
                <a:latin typeface="+mj-lt"/>
                <a:cs typeface="Courier New" pitchFamily="49" charset="0"/>
              </a:rPr>
              <a:t>функция; они не сохраняются после завершения ее </a:t>
            </a:r>
            <a:r>
              <a:rPr lang="ru-RU" sz="1600" dirty="0" smtClean="0">
                <a:latin typeface="+mj-lt"/>
                <a:cs typeface="Courier New" pitchFamily="49" charset="0"/>
              </a:rPr>
              <a:t>работы (за </a:t>
            </a:r>
            <a:r>
              <a:rPr lang="ru-RU" sz="1600" dirty="0">
                <a:latin typeface="+mj-lt"/>
                <a:cs typeface="Courier New" pitchFamily="49" charset="0"/>
              </a:rPr>
              <a:t>одним важным исключением, которое описывается </a:t>
            </a:r>
            <a:r>
              <a:rPr lang="ru-RU" sz="1600" dirty="0" smtClean="0">
                <a:latin typeface="+mj-lt"/>
                <a:cs typeface="Courier New" pitchFamily="49" charset="0"/>
              </a:rPr>
              <a:t>ниже).</a:t>
            </a:r>
            <a:endParaRPr lang="ru-RU" sz="16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+mj-lt"/>
                <a:cs typeface="Courier New" pitchFamily="49" charset="0"/>
              </a:rPr>
              <a:t>JavaScript</a:t>
            </a:r>
            <a:r>
              <a:rPr lang="ru-RU" sz="1600" dirty="0">
                <a:latin typeface="+mj-lt"/>
                <a:cs typeface="Courier New" pitchFamily="49" charset="0"/>
              </a:rPr>
              <a:t> – язык с нестрогой типизацией, поэтому тип параметров </a:t>
            </a:r>
            <a:r>
              <a:rPr lang="ru-RU" sz="1600" dirty="0" smtClean="0">
                <a:latin typeface="+mj-lt"/>
                <a:cs typeface="Courier New" pitchFamily="49" charset="0"/>
              </a:rPr>
              <a:t>функций указы-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вать</a:t>
            </a:r>
            <a:r>
              <a:rPr lang="ru-RU" sz="1600" dirty="0" smtClean="0">
                <a:latin typeface="+mj-lt"/>
                <a:cs typeface="Courier New" pitchFamily="49" charset="0"/>
              </a:rPr>
              <a:t> </a:t>
            </a:r>
            <a:r>
              <a:rPr lang="ru-RU" sz="1600" dirty="0">
                <a:latin typeface="+mj-lt"/>
                <a:cs typeface="Courier New" pitchFamily="49" charset="0"/>
              </a:rPr>
              <a:t>не требуется, и </a:t>
            </a:r>
            <a:r>
              <a:rPr lang="ru-RU" sz="1600" dirty="0" err="1">
                <a:latin typeface="+mj-lt"/>
                <a:cs typeface="Courier New" pitchFamily="49" charset="0"/>
              </a:rPr>
              <a:t>JavaScript</a:t>
            </a:r>
            <a:r>
              <a:rPr lang="ru-RU" sz="1600" dirty="0">
                <a:latin typeface="+mj-lt"/>
                <a:cs typeface="Courier New" pitchFamily="49" charset="0"/>
              </a:rPr>
              <a:t> не проверяет, соответствует ли тип </a:t>
            </a:r>
            <a:r>
              <a:rPr lang="ru-RU" sz="1600" dirty="0" smtClean="0">
                <a:latin typeface="+mj-lt"/>
                <a:cs typeface="Courier New" pitchFamily="49" charset="0"/>
              </a:rPr>
              <a:t>данных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требова-ниям</a:t>
            </a:r>
            <a:r>
              <a:rPr lang="ru-RU" sz="1600" dirty="0" smtClean="0">
                <a:latin typeface="+mj-lt"/>
                <a:cs typeface="Courier New" pitchFamily="49" charset="0"/>
              </a:rPr>
              <a:t> </a:t>
            </a:r>
            <a:r>
              <a:rPr lang="ru-RU" sz="1600" dirty="0">
                <a:latin typeface="+mj-lt"/>
                <a:cs typeface="Courier New" pitchFamily="49" charset="0"/>
              </a:rPr>
              <a:t>функции. Если тип аргумента важен, вы можете проверить его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самостоятель</a:t>
            </a:r>
            <a:r>
              <a:rPr lang="ru-RU" sz="1600" dirty="0" smtClean="0">
                <a:latin typeface="+mj-lt"/>
                <a:cs typeface="Courier New" pitchFamily="49" charset="0"/>
              </a:rPr>
              <a:t>-но </a:t>
            </a:r>
            <a:r>
              <a:rPr lang="ru-RU" sz="1600" dirty="0">
                <a:latin typeface="+mj-lt"/>
                <a:cs typeface="Courier New" pitchFamily="49" charset="0"/>
              </a:rPr>
              <a:t>с помощью оператора </a:t>
            </a:r>
            <a:r>
              <a:rPr lang="ru-RU" sz="1600" dirty="0" err="1">
                <a:latin typeface="+mj-lt"/>
                <a:cs typeface="Courier New" pitchFamily="49" charset="0"/>
              </a:rPr>
              <a:t>typeof</a:t>
            </a:r>
            <a:r>
              <a:rPr lang="ru-RU" sz="1600" dirty="0">
                <a:latin typeface="+mj-lt"/>
                <a:cs typeface="Courier New" pitchFamily="49" charset="0"/>
              </a:rPr>
              <a:t>. Кроме того, </a:t>
            </a:r>
            <a:r>
              <a:rPr lang="ru-RU" sz="1600" dirty="0" err="1">
                <a:latin typeface="+mj-lt"/>
                <a:cs typeface="Courier New" pitchFamily="49" charset="0"/>
              </a:rPr>
              <a:t>JavaScript</a:t>
            </a:r>
            <a:r>
              <a:rPr lang="ru-RU" sz="1600" dirty="0">
                <a:latin typeface="+mj-lt"/>
                <a:cs typeface="Courier New" pitchFamily="49" charset="0"/>
              </a:rPr>
              <a:t> не </a:t>
            </a:r>
            <a:r>
              <a:rPr lang="ru-RU" sz="1600" dirty="0" smtClean="0">
                <a:latin typeface="+mj-lt"/>
                <a:cs typeface="Courier New" pitchFamily="49" charset="0"/>
              </a:rPr>
              <a:t>проверяет, правильное </a:t>
            </a:r>
            <a:r>
              <a:rPr lang="ru-RU" sz="1600" dirty="0">
                <a:latin typeface="+mj-lt"/>
                <a:cs typeface="Courier New" pitchFamily="49" charset="0"/>
              </a:rPr>
              <a:t>ли количество параметров передано функции. Если </a:t>
            </a:r>
            <a:r>
              <a:rPr lang="ru-RU" sz="1600" dirty="0" smtClean="0">
                <a:latin typeface="+mj-lt"/>
                <a:cs typeface="Courier New" pitchFamily="49" charset="0"/>
              </a:rPr>
              <a:t>аргументов больше</a:t>
            </a:r>
            <a:r>
              <a:rPr lang="ru-RU" sz="1600" dirty="0">
                <a:latin typeface="+mj-lt"/>
                <a:cs typeface="Courier New" pitchFamily="49" charset="0"/>
              </a:rPr>
              <a:t>, чем </a:t>
            </a:r>
            <a:r>
              <a:rPr lang="ru-RU" sz="1600" dirty="0" smtClean="0">
                <a:latin typeface="+mj-lt"/>
                <a:cs typeface="Courier New" pitchFamily="49" charset="0"/>
              </a:rPr>
              <a:t>требу-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ется</a:t>
            </a:r>
            <a:r>
              <a:rPr lang="ru-RU" sz="1600" dirty="0" smtClean="0">
                <a:latin typeface="+mj-lt"/>
                <a:cs typeface="Courier New" pitchFamily="49" charset="0"/>
              </a:rPr>
              <a:t> </a:t>
            </a:r>
            <a:r>
              <a:rPr lang="ru-RU" sz="1600" dirty="0">
                <a:latin typeface="+mj-lt"/>
                <a:cs typeface="Courier New" pitchFamily="49" charset="0"/>
              </a:rPr>
              <a:t>функции, то дополнительные значения просто </a:t>
            </a:r>
            <a:r>
              <a:rPr lang="ru-RU" sz="1600" dirty="0" smtClean="0">
                <a:latin typeface="+mj-lt"/>
                <a:cs typeface="Courier New" pitchFamily="49" charset="0"/>
              </a:rPr>
              <a:t>игнорируются</a:t>
            </a:r>
            <a:r>
              <a:rPr lang="ru-RU" sz="1600" dirty="0">
                <a:latin typeface="+mj-lt"/>
                <a:cs typeface="Courier New" pitchFamily="49" charset="0"/>
              </a:rPr>
              <a:t>. </a:t>
            </a:r>
            <a:r>
              <a:rPr lang="ru-RU" sz="1600" dirty="0" smtClean="0">
                <a:latin typeface="+mj-lt"/>
                <a:cs typeface="Courier New" pitchFamily="49" charset="0"/>
              </a:rPr>
              <a:t>Если аргументов </a:t>
            </a:r>
            <a:r>
              <a:rPr lang="ru-RU" sz="1600" dirty="0">
                <a:latin typeface="+mj-lt"/>
                <a:cs typeface="Courier New" pitchFamily="49" charset="0"/>
              </a:rPr>
              <a:t>меньше, то отсутствующим присваивается значение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undefined</a:t>
            </a:r>
            <a:r>
              <a:rPr lang="ru-RU" sz="1600" dirty="0">
                <a:latin typeface="+mj-lt"/>
                <a:cs typeface="Courier New" pitchFamily="49" charset="0"/>
              </a:rPr>
              <a:t>. </a:t>
            </a:r>
            <a:r>
              <a:rPr lang="ru-RU" sz="1600" dirty="0" smtClean="0">
                <a:latin typeface="+mj-lt"/>
                <a:cs typeface="Courier New" pitchFamily="49" charset="0"/>
              </a:rPr>
              <a:t>Некоторые </a:t>
            </a:r>
            <a:r>
              <a:rPr lang="ru-RU" sz="1600" dirty="0">
                <a:latin typeface="+mj-lt"/>
                <a:cs typeface="Courier New" pitchFamily="49" charset="0"/>
              </a:rPr>
              <a:t>функции написаны так, что могут достаточно терпимо </a:t>
            </a:r>
            <a:r>
              <a:rPr lang="ru-RU" sz="1600" dirty="0" smtClean="0">
                <a:latin typeface="+mj-lt"/>
                <a:cs typeface="Courier New" pitchFamily="49" charset="0"/>
              </a:rPr>
              <a:t>относиться </a:t>
            </a:r>
            <a:r>
              <a:rPr lang="ru-RU" sz="1600" dirty="0">
                <a:latin typeface="+mj-lt"/>
                <a:cs typeface="Courier New" pitchFamily="49" charset="0"/>
              </a:rPr>
              <a:t>к нехватке аргументов, </a:t>
            </a:r>
            <a:r>
              <a:rPr lang="ru-RU" sz="1600" dirty="0" smtClean="0">
                <a:latin typeface="+mj-lt"/>
                <a:cs typeface="Courier New" pitchFamily="49" charset="0"/>
              </a:rPr>
              <a:t>другие </a:t>
            </a:r>
            <a:r>
              <a:rPr lang="ru-RU" sz="1600" dirty="0">
                <a:latin typeface="+mj-lt"/>
                <a:cs typeface="Courier New" pitchFamily="49" charset="0"/>
              </a:rPr>
              <a:t>ведут себя некорректно, если </a:t>
            </a:r>
            <a:r>
              <a:rPr lang="ru-RU" sz="1600" dirty="0" smtClean="0">
                <a:latin typeface="+mj-lt"/>
                <a:cs typeface="Courier New" pitchFamily="49" charset="0"/>
              </a:rPr>
              <a:t>получают меньшее </a:t>
            </a:r>
            <a:r>
              <a:rPr lang="ru-RU" sz="1600" dirty="0">
                <a:latin typeface="+mj-lt"/>
                <a:cs typeface="Courier New" pitchFamily="49" charset="0"/>
              </a:rPr>
              <a:t>число аргументов, чем </a:t>
            </a:r>
            <a:r>
              <a:rPr lang="ru-RU" sz="1600" dirty="0" smtClean="0">
                <a:latin typeface="+mj-lt"/>
                <a:cs typeface="Courier New" pitchFamily="49" charset="0"/>
              </a:rPr>
              <a:t>предполагалось.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3485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Далее </a:t>
            </a:r>
            <a:r>
              <a:rPr lang="ru-RU" sz="1600" dirty="0" smtClean="0">
                <a:cs typeface="Courier New" pitchFamily="49" charset="0"/>
              </a:rPr>
              <a:t>мы познакомимся </a:t>
            </a:r>
            <a:r>
              <a:rPr lang="ru-RU" sz="1600" dirty="0">
                <a:cs typeface="Courier New" pitchFamily="49" charset="0"/>
              </a:rPr>
              <a:t>с приемом, позволяющим проверить, правильное ли </a:t>
            </a:r>
            <a:r>
              <a:rPr lang="ru-RU" sz="1600" dirty="0" smtClean="0">
                <a:cs typeface="Courier New" pitchFamily="49" charset="0"/>
              </a:rPr>
              <a:t>коли-</a:t>
            </a:r>
            <a:r>
              <a:rPr lang="ru-RU" sz="1600" dirty="0" err="1" smtClean="0">
                <a:cs typeface="Courier New" pitchFamily="49" charset="0"/>
              </a:rPr>
              <a:t>чество</a:t>
            </a:r>
            <a:r>
              <a:rPr lang="ru-RU" sz="1600" dirty="0" smtClean="0">
                <a:cs typeface="Courier New" pitchFamily="49" charset="0"/>
              </a:rPr>
              <a:t> аргументов </a:t>
            </a:r>
            <a:r>
              <a:rPr lang="ru-RU" sz="1600" dirty="0">
                <a:cs typeface="Courier New" pitchFamily="49" charset="0"/>
              </a:rPr>
              <a:t>передано в функцию, и организовать доступ к этим аргументам по их </a:t>
            </a:r>
            <a:r>
              <a:rPr lang="ru-RU" sz="1600" dirty="0" smtClean="0">
                <a:cs typeface="Courier New" pitchFamily="49" charset="0"/>
              </a:rPr>
              <a:t>порядковым </a:t>
            </a:r>
            <a:r>
              <a:rPr lang="ru-RU" sz="1600" dirty="0">
                <a:cs typeface="Courier New" pitchFamily="49" charset="0"/>
              </a:rPr>
              <a:t>номерам в списке аргументов, а не по именам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внимание: в функции </a:t>
            </a:r>
            <a:r>
              <a:rPr lang="ru-RU" sz="1600" dirty="0" err="1">
                <a:cs typeface="Courier New" pitchFamily="49" charset="0"/>
              </a:rPr>
              <a:t>print</a:t>
            </a:r>
            <a:r>
              <a:rPr lang="ru-RU" sz="1600" dirty="0">
                <a:cs typeface="Courier New" pitchFamily="49" charset="0"/>
              </a:rPr>
              <a:t>() из примера </a:t>
            </a:r>
            <a:r>
              <a:rPr lang="ru-RU" sz="1600" dirty="0" smtClean="0">
                <a:cs typeface="Courier New" pitchFamily="49" charset="0"/>
              </a:rPr>
              <a:t>нет </a:t>
            </a:r>
            <a:r>
              <a:rPr lang="ru-RU" sz="1600" dirty="0">
                <a:cs typeface="Courier New" pitchFamily="49" charset="0"/>
              </a:rPr>
              <a:t>инструкции </a:t>
            </a:r>
            <a:r>
              <a:rPr lang="ru-RU" sz="1600" dirty="0" err="1">
                <a:cs typeface="Courier New" pitchFamily="49" charset="0"/>
              </a:rPr>
              <a:t>return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поэтому </a:t>
            </a:r>
            <a:r>
              <a:rPr lang="ru-RU" sz="1600" dirty="0">
                <a:cs typeface="Courier New" pitchFamily="49" charset="0"/>
              </a:rPr>
              <a:t>она всегда возвращает значение 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>
                <a:cs typeface="Courier New" pitchFamily="49" charset="0"/>
              </a:rPr>
              <a:t>, и использовать ее в качестве </a:t>
            </a:r>
            <a:r>
              <a:rPr lang="ru-RU" sz="1600" dirty="0" smtClean="0">
                <a:cs typeface="Courier New" pitchFamily="49" charset="0"/>
              </a:rPr>
              <a:t>части </a:t>
            </a:r>
            <a:r>
              <a:rPr lang="ru-RU" sz="1600" dirty="0">
                <a:cs typeface="Courier New" pitchFamily="49" charset="0"/>
              </a:rPr>
              <a:t>более сложного выражения не имеет смысла. А функции </a:t>
            </a:r>
            <a:r>
              <a:rPr lang="ru-RU" sz="1600" dirty="0" err="1">
                <a:cs typeface="Courier New" pitchFamily="49" charset="0"/>
              </a:rPr>
              <a:t>distance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 smtClean="0">
                <a:cs typeface="Courier New" pitchFamily="49" charset="0"/>
              </a:rPr>
              <a:t>factorial</a:t>
            </a:r>
            <a:r>
              <a:rPr lang="ru-RU" sz="1600" dirty="0">
                <a:cs typeface="Courier New" pitchFamily="49" charset="0"/>
              </a:rPr>
              <a:t>() могут вызываться в более сложных выражениях, что было показано в </a:t>
            </a:r>
            <a:r>
              <a:rPr lang="ru-RU" sz="1600" dirty="0" smtClean="0">
                <a:cs typeface="Courier New" pitchFamily="49" charset="0"/>
              </a:rPr>
              <a:t>предыдущих </a:t>
            </a:r>
            <a:r>
              <a:rPr lang="ru-RU" sz="1600" dirty="0">
                <a:cs typeface="Courier New" pitchFamily="49" charset="0"/>
              </a:rPr>
              <a:t>примерах.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95138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Вложенные функции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допускается вложение определений функций в другие функции.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hypotenuse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(a, b)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square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x*x;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square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(a) +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square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(b));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Вложенные функции могут определяться только в коде функций верхнего </a:t>
            </a:r>
            <a:r>
              <a:rPr lang="ru-RU" sz="1600" dirty="0" smtClean="0">
                <a:cs typeface="Courier New" pitchFamily="49" charset="0"/>
              </a:rPr>
              <a:t>уровня</a:t>
            </a:r>
            <a:r>
              <a:rPr lang="ru-RU" sz="1600" dirty="0">
                <a:cs typeface="Courier New" pitchFamily="49" charset="0"/>
              </a:rPr>
              <a:t>. Это значит, что определения функций не могут находиться, например, </a:t>
            </a:r>
            <a:r>
              <a:rPr lang="ru-RU" sz="1600" dirty="0" smtClean="0">
                <a:cs typeface="Courier New" pitchFamily="49" charset="0"/>
              </a:rPr>
              <a:t>внутри </a:t>
            </a:r>
            <a:r>
              <a:rPr lang="ru-RU" sz="1600" dirty="0">
                <a:cs typeface="Courier New" pitchFamily="49" charset="0"/>
              </a:rPr>
              <a:t>циклов или условных инструкций</a:t>
            </a:r>
            <a:r>
              <a:rPr lang="ru-RU" sz="1600" dirty="0" smtClean="0">
                <a:cs typeface="Courier New" pitchFamily="49" charset="0"/>
              </a:rPr>
              <a:t>. </a:t>
            </a:r>
            <a:r>
              <a:rPr lang="ru-RU" sz="1600" dirty="0">
                <a:cs typeface="Courier New" pitchFamily="49" charset="0"/>
              </a:rPr>
              <a:t>Обратите внимание: эти </a:t>
            </a:r>
            <a:r>
              <a:rPr lang="ru-RU" sz="1600" dirty="0" smtClean="0">
                <a:cs typeface="Courier New" pitchFamily="49" charset="0"/>
              </a:rPr>
              <a:t>ограничения распространяются </a:t>
            </a:r>
            <a:r>
              <a:rPr lang="ru-RU" sz="1600" dirty="0">
                <a:cs typeface="Courier New" pitchFamily="49" charset="0"/>
              </a:rPr>
              <a:t>только на объявления функций с помощью инструкции </a:t>
            </a:r>
            <a:r>
              <a:rPr lang="ru-RU" sz="1600" dirty="0" err="1" smtClean="0">
                <a:cs typeface="Courier New" pitchFamily="49" charset="0"/>
              </a:rPr>
              <a:t>function</a:t>
            </a:r>
            <a:r>
              <a:rPr lang="ru-RU" sz="1600" dirty="0">
                <a:cs typeface="Courier New" pitchFamily="49" charset="0"/>
              </a:rPr>
              <a:t>. Функциональные литералы (которые описываются </a:t>
            </a:r>
            <a:r>
              <a:rPr lang="ru-RU" sz="1600" dirty="0" smtClean="0">
                <a:cs typeface="Courier New" pitchFamily="49" charset="0"/>
              </a:rPr>
              <a:t>далее) могут </a:t>
            </a:r>
            <a:r>
              <a:rPr lang="ru-RU" sz="1600" dirty="0">
                <a:cs typeface="Courier New" pitchFamily="49" charset="0"/>
              </a:rPr>
              <a:t>присутствовать внутри любых выражений.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6209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Функциональные литералы</a:t>
            </a:r>
          </a:p>
          <a:p>
            <a:pPr marL="0" indent="0">
              <a:buNone/>
            </a:pP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позволяет определять функции в виде функциональных </a:t>
            </a:r>
            <a:r>
              <a:rPr lang="ru-RU" sz="1600" dirty="0" smtClean="0">
                <a:cs typeface="Courier New" pitchFamily="49" charset="0"/>
              </a:rPr>
              <a:t>литералов. Как изучили ранее, </a:t>
            </a:r>
            <a:r>
              <a:rPr lang="ru-RU" sz="1600" dirty="0">
                <a:cs typeface="Courier New" pitchFamily="49" charset="0"/>
              </a:rPr>
              <a:t>функциональный литерал – это выражение, </a:t>
            </a:r>
            <a:r>
              <a:rPr lang="ru-RU" sz="1600" dirty="0" smtClean="0">
                <a:cs typeface="Courier New" pitchFamily="49" charset="0"/>
              </a:rPr>
              <a:t>определяющее </a:t>
            </a:r>
            <a:r>
              <a:rPr lang="ru-RU" sz="1600" dirty="0" err="1" smtClean="0">
                <a:cs typeface="Courier New" pitchFamily="49" charset="0"/>
              </a:rPr>
              <a:t>неиме-нованную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функцию. Синтаксис функционального литерала во </a:t>
            </a:r>
            <a:r>
              <a:rPr lang="ru-RU" sz="1600" dirty="0" smtClean="0">
                <a:cs typeface="Courier New" pitchFamily="49" charset="0"/>
              </a:rPr>
              <a:t>многом напоминает </a:t>
            </a:r>
            <a:r>
              <a:rPr lang="ru-RU" sz="1600" dirty="0">
                <a:cs typeface="Courier New" pitchFamily="49" charset="0"/>
              </a:rPr>
              <a:t>синтаксис инструкции </a:t>
            </a:r>
            <a:r>
              <a:rPr lang="ru-RU" sz="1600" dirty="0" err="1">
                <a:cs typeface="Courier New" pitchFamily="49" charset="0"/>
              </a:rPr>
              <a:t>function</a:t>
            </a:r>
            <a:r>
              <a:rPr lang="ru-RU" sz="1600" dirty="0">
                <a:cs typeface="Courier New" pitchFamily="49" charset="0"/>
              </a:rPr>
              <a:t>, за исключением того, что он используется как </a:t>
            </a:r>
            <a:r>
              <a:rPr lang="ru-RU" sz="1600" dirty="0" err="1" smtClean="0">
                <a:cs typeface="Courier New" pitchFamily="49" charset="0"/>
              </a:rPr>
              <a:t>выра-жение</a:t>
            </a:r>
            <a:r>
              <a:rPr lang="ru-RU" sz="1600" dirty="0">
                <a:cs typeface="Courier New" pitchFamily="49" charset="0"/>
              </a:rPr>
              <a:t>, а не как инструкция, и ему не требуется имя </a:t>
            </a:r>
            <a:r>
              <a:rPr lang="ru-RU" sz="1600" dirty="0" smtClean="0">
                <a:cs typeface="Courier New" pitchFamily="49" charset="0"/>
              </a:rPr>
              <a:t>функции</a:t>
            </a:r>
            <a:r>
              <a:rPr lang="ru-RU" sz="1600" dirty="0">
                <a:cs typeface="Courier New" pitchFamily="49" charset="0"/>
              </a:rPr>
              <a:t>. Следующие две строки кода определяют две более или менее </a:t>
            </a:r>
            <a:r>
              <a:rPr lang="ru-RU" sz="1600" dirty="0" smtClean="0">
                <a:cs typeface="Courier New" pitchFamily="49" charset="0"/>
              </a:rPr>
              <a:t>идентичные функции </a:t>
            </a:r>
            <a:r>
              <a:rPr lang="ru-RU" sz="1600" dirty="0">
                <a:cs typeface="Courier New" pitchFamily="49" charset="0"/>
              </a:rPr>
              <a:t>с помощью инструкции </a:t>
            </a:r>
            <a:r>
              <a:rPr lang="ru-RU" sz="1600" dirty="0" err="1">
                <a:cs typeface="Courier New" pitchFamily="49" charset="0"/>
              </a:rPr>
              <a:t>function</a:t>
            </a:r>
            <a:r>
              <a:rPr lang="ru-RU" sz="1600" dirty="0">
                <a:cs typeface="Courier New" pitchFamily="49" charset="0"/>
              </a:rPr>
              <a:t> и функционального литерала: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f(x)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x*x; }        // инструкция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f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x*x; }; // функциональный литерал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Функциональные литералы создают неименованные функции, но синтаксис </a:t>
            </a:r>
            <a:r>
              <a:rPr lang="ru-RU" sz="1600" dirty="0" err="1" smtClean="0">
                <a:cs typeface="Courier New" pitchFamily="49" charset="0"/>
              </a:rPr>
              <a:t>допу-скает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указание имени функции, что может пригодиться при написании </a:t>
            </a:r>
            <a:r>
              <a:rPr lang="ru-RU" sz="1600" dirty="0" smtClean="0">
                <a:cs typeface="Courier New" pitchFamily="49" charset="0"/>
              </a:rPr>
              <a:t>рекурсивных </a:t>
            </a:r>
            <a:r>
              <a:rPr lang="ru-RU" sz="1600" dirty="0">
                <a:cs typeface="Courier New" pitchFamily="49" charset="0"/>
              </a:rPr>
              <a:t>функций, вызывающих самих себя. 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f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fact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(x) {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 &lt;= 1)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1;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x*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fact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(x-1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Эта строка кода определяет неименованную функцию и сохраняет ссылку на </a:t>
            </a:r>
            <a:r>
              <a:rPr lang="ru-RU" sz="1600" dirty="0" smtClean="0">
                <a:cs typeface="Courier New" pitchFamily="49" charset="0"/>
              </a:rPr>
              <a:t>нее в </a:t>
            </a:r>
            <a:r>
              <a:rPr lang="ru-RU" sz="1600" dirty="0">
                <a:cs typeface="Courier New" pitchFamily="49" charset="0"/>
              </a:rPr>
              <a:t>переменной f. Она на самом деле не создает функцию с именем </a:t>
            </a:r>
            <a:r>
              <a:rPr lang="ru-RU" sz="1600" dirty="0" err="1">
                <a:cs typeface="Courier New" pitchFamily="49" charset="0"/>
              </a:rPr>
              <a:t>fact</a:t>
            </a:r>
            <a:r>
              <a:rPr lang="ru-RU" sz="1600" dirty="0">
                <a:cs typeface="Courier New" pitchFamily="49" charset="0"/>
              </a:rPr>
              <a:t>, но </a:t>
            </a:r>
            <a:r>
              <a:rPr lang="ru-RU" sz="1600" dirty="0" smtClean="0">
                <a:cs typeface="Courier New" pitchFamily="49" charset="0"/>
              </a:rPr>
              <a:t>позволяет </a:t>
            </a:r>
            <a:r>
              <a:rPr lang="ru-RU" sz="1600" dirty="0">
                <a:cs typeface="Courier New" pitchFamily="49" charset="0"/>
              </a:rPr>
              <a:t>телу функции ссылаться с помощью этого имени на саму себя. Заметим, </a:t>
            </a:r>
            <a:r>
              <a:rPr lang="ru-RU" sz="1600" dirty="0" smtClean="0">
                <a:cs typeface="Courier New" pitchFamily="49" charset="0"/>
              </a:rPr>
              <a:t>однако</a:t>
            </a:r>
            <a:r>
              <a:rPr lang="ru-RU" sz="1600" dirty="0">
                <a:cs typeface="Courier New" pitchFamily="49" charset="0"/>
              </a:rPr>
              <a:t>, что именованные функциональные литералы до версии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1.5 </a:t>
            </a:r>
            <a:r>
              <a:rPr lang="ru-RU" sz="1600" dirty="0" smtClean="0">
                <a:cs typeface="Courier New" pitchFamily="49" charset="0"/>
              </a:rPr>
              <a:t>работали </a:t>
            </a:r>
            <a:r>
              <a:rPr lang="ru-RU" sz="1600" dirty="0">
                <a:cs typeface="Courier New" pitchFamily="49" charset="0"/>
              </a:rPr>
              <a:t>не вполне корректно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9914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Функциональные литералы создаются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-выражениями</a:t>
            </a:r>
            <a:r>
              <a:rPr lang="ru-RU" sz="1600" dirty="0">
                <a:cs typeface="Courier New" pitchFamily="49" charset="0"/>
              </a:rPr>
              <a:t>, а не </a:t>
            </a:r>
            <a:r>
              <a:rPr lang="ru-RU" sz="1600" dirty="0" smtClean="0">
                <a:cs typeface="Courier New" pitchFamily="49" charset="0"/>
              </a:rPr>
              <a:t>инструкциями</a:t>
            </a:r>
            <a:r>
              <a:rPr lang="ru-RU" sz="1600" dirty="0">
                <a:cs typeface="Courier New" pitchFamily="49" charset="0"/>
              </a:rPr>
              <a:t>, и потому могут использоваться более гибко. Это особенно подходит </a:t>
            </a:r>
            <a:r>
              <a:rPr lang="ru-RU" sz="1600" dirty="0" smtClean="0">
                <a:cs typeface="Courier New" pitchFamily="49" charset="0"/>
              </a:rPr>
              <a:t>для функций</a:t>
            </a:r>
            <a:r>
              <a:rPr lang="ru-RU" sz="1600" dirty="0">
                <a:cs typeface="Courier New" pitchFamily="49" charset="0"/>
              </a:rPr>
              <a:t>, которые вызываются только один раз и не должны иметь имени. </a:t>
            </a:r>
            <a:r>
              <a:rPr lang="ru-RU" sz="1600" dirty="0" err="1" smtClean="0">
                <a:cs typeface="Courier New" pitchFamily="49" charset="0"/>
              </a:rPr>
              <a:t>Наприм</a:t>
            </a:r>
            <a:r>
              <a:rPr lang="ru-RU" sz="1600" dirty="0" smtClean="0">
                <a:cs typeface="Courier New" pitchFamily="49" charset="0"/>
              </a:rPr>
              <a:t>., функция</a:t>
            </a:r>
            <a:r>
              <a:rPr lang="ru-RU" sz="1600" dirty="0">
                <a:cs typeface="Courier New" pitchFamily="49" charset="0"/>
              </a:rPr>
              <a:t>, определенная с помощью выражения функционального </a:t>
            </a:r>
            <a:r>
              <a:rPr lang="ru-RU" sz="1600" dirty="0" smtClean="0">
                <a:cs typeface="Courier New" pitchFamily="49" charset="0"/>
              </a:rPr>
              <a:t>литерала</a:t>
            </a:r>
            <a:r>
              <a:rPr lang="ru-RU" sz="1600" dirty="0">
                <a:cs typeface="Courier New" pitchFamily="49" charset="0"/>
              </a:rPr>
              <a:t>, может быть </a:t>
            </a:r>
            <a:r>
              <a:rPr lang="ru-RU" sz="1600" dirty="0" smtClean="0">
                <a:cs typeface="Courier New" pitchFamily="49" charset="0"/>
              </a:rPr>
              <a:t>сох-ранена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err="1" smtClean="0">
                <a:cs typeface="Courier New" pitchFamily="49" charset="0"/>
              </a:rPr>
              <a:t>переменн</a:t>
            </a:r>
            <a:r>
              <a:rPr lang="ru-RU" sz="1600" dirty="0" smtClean="0">
                <a:cs typeface="Courier New" pitchFamily="49" charset="0"/>
              </a:rPr>
              <a:t>., передана </a:t>
            </a:r>
            <a:r>
              <a:rPr lang="ru-RU" sz="1600" dirty="0">
                <a:cs typeface="Courier New" pitchFamily="49" charset="0"/>
              </a:rPr>
              <a:t>другой функции или </a:t>
            </a:r>
            <a:r>
              <a:rPr lang="ru-RU" sz="1600" dirty="0" smtClean="0">
                <a:cs typeface="Courier New" pitchFamily="49" charset="0"/>
              </a:rPr>
              <a:t>даже вызвана непосредственно.</a:t>
            </a: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Определить и сохранить функцию в переменной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f[0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x*x;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Определить функцию; передать ее другой функции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a.sort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){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a-b;});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Определить и вызывать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tensquared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(x) {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x*x;})(10);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7296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6194</Words>
  <Application>Microsoft Office PowerPoint</Application>
  <PresentationFormat>Экран (4:3)</PresentationFormat>
  <Paragraphs>474</Paragraphs>
  <Slides>30</Slides>
  <Notes>30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Training</vt:lpstr>
      <vt:lpstr>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2017-09-13T20:27:56Z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