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9" r:id="rId3"/>
    <p:sldId id="618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70" r:id="rId15"/>
    <p:sldId id="666" r:id="rId16"/>
    <p:sldId id="668" r:id="rId17"/>
    <p:sldId id="669" r:id="rId18"/>
    <p:sldId id="65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18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70"/>
            <p14:sldId id="666"/>
            <p14:sldId id="668"/>
            <p14:sldId id="669"/>
            <p14:sldId id="655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32" autoAdjust="0"/>
  </p:normalViewPr>
  <p:slideViewPr>
    <p:cSldViewPr>
      <p:cViewPr varScale="1">
        <p:scale>
          <a:sx n="65" d="100"/>
          <a:sy n="65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8.</a:t>
            </a:r>
            <a:endParaRPr lang="ru-RU" sz="3200" i="1" dirty="0" smtClean="0"/>
          </a:p>
          <a:p>
            <a:r>
              <a:rPr lang="ru-RU" sz="2800" i="1" dirty="0"/>
              <a:t>Методы объектов, </a:t>
            </a:r>
            <a:r>
              <a:rPr lang="ru-RU" sz="2800" i="1" dirty="0" err="1"/>
              <a:t>this</a:t>
            </a:r>
            <a:endParaRPr lang="ru-RU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Ссылочный тип</a:t>
            </a:r>
          </a:p>
          <a:p>
            <a:pPr marL="0" indent="0">
              <a:buNone/>
            </a:pPr>
            <a:r>
              <a:rPr lang="ru-RU" sz="1600" dirty="0" smtClean="0"/>
              <a:t>Контекст </a:t>
            </a:r>
            <a:r>
              <a:rPr lang="ru-RU" sz="1600" dirty="0" err="1"/>
              <a:t>this</a:t>
            </a:r>
            <a:r>
              <a:rPr lang="ru-RU" sz="1600" dirty="0"/>
              <a:t> никак не привязан к функции, даже если она создана в объявлении объекта. Чтобы </a:t>
            </a:r>
            <a:r>
              <a:rPr lang="ru-RU" sz="1600" dirty="0" err="1"/>
              <a:t>this</a:t>
            </a:r>
            <a:r>
              <a:rPr lang="ru-RU" sz="1600" dirty="0"/>
              <a:t> передался, нужно вызвать функцию именно через точку (или квадратные скобки).</a:t>
            </a:r>
          </a:p>
          <a:p>
            <a:pPr marL="0" indent="0">
              <a:buNone/>
            </a:pPr>
            <a:r>
              <a:rPr lang="ru-RU" sz="1600" dirty="0" smtClean="0"/>
              <a:t>Любой </a:t>
            </a:r>
            <a:r>
              <a:rPr lang="ru-RU" sz="1600" dirty="0"/>
              <a:t>более хитрый вызов приведёт к потере контекста, например: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"Вася",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(this.name); },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bye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("Пока");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Вася (простой вызов работает)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а теперь вызовем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или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user.bye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 зависимости от имени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(user.name == "Вася" ?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user.bye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)();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undefined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последней строке примера метод получен в результате выполнения тернарного оператора и тут же вызван. Но </a:t>
            </a:r>
            <a:r>
              <a:rPr lang="ru-RU" sz="1600" dirty="0" err="1"/>
              <a:t>this</a:t>
            </a:r>
            <a:r>
              <a:rPr lang="ru-RU" sz="1600" dirty="0"/>
              <a:t> при этом теряется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147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Если хочется понять, почему, то причина кроется в деталях работы вызова </a:t>
            </a:r>
            <a:r>
              <a:rPr lang="ru-RU" sz="1600" dirty="0" err="1"/>
              <a:t>obj.method</a:t>
            </a:r>
            <a:r>
              <a:rPr lang="ru-RU" sz="1600" dirty="0"/>
              <a:t>().</a:t>
            </a:r>
          </a:p>
          <a:p>
            <a:pPr marL="0" indent="0">
              <a:buNone/>
            </a:pPr>
            <a:r>
              <a:rPr lang="ru-RU" sz="1600" dirty="0" smtClean="0"/>
              <a:t>Он </a:t>
            </a:r>
            <a:r>
              <a:rPr lang="ru-RU" sz="1600" dirty="0"/>
              <a:t>ведь, на самом деле, состоит из двух независимых операций: точка . – получение свойства и скобки () – его вызов (предполагается, что это функция).</a:t>
            </a:r>
          </a:p>
          <a:p>
            <a:pPr marL="0" indent="0">
              <a:buNone/>
            </a:pPr>
            <a:r>
              <a:rPr lang="ru-RU" sz="1600" dirty="0" smtClean="0"/>
              <a:t>Функция,</a:t>
            </a:r>
            <a:r>
              <a:rPr lang="en-US" sz="1600" dirty="0" smtClean="0"/>
              <a:t> </a:t>
            </a:r>
            <a:r>
              <a:rPr lang="ru-RU" sz="1600" dirty="0" smtClean="0"/>
              <a:t>сама </a:t>
            </a:r>
            <a:r>
              <a:rPr lang="ru-RU" sz="1600" dirty="0"/>
              <a:t>по себе не запоминает контекст. Чтобы «донести его» до скобок, </a:t>
            </a:r>
            <a:r>
              <a:rPr lang="ru-RU" sz="1600" dirty="0" err="1"/>
              <a:t>JavaScript</a:t>
            </a:r>
            <a:r>
              <a:rPr lang="ru-RU" sz="1600" dirty="0"/>
              <a:t> применяет «финт ушами» – точка возвращает не функцию, а значение специального «ссылочного» типа </a:t>
            </a:r>
            <a:r>
              <a:rPr lang="ru-RU" sz="1600" dirty="0" err="1"/>
              <a:t>Reference</a:t>
            </a:r>
            <a:r>
              <a:rPr lang="ru-RU" sz="1600" dirty="0"/>
              <a:t> </a:t>
            </a:r>
            <a:r>
              <a:rPr lang="ru-RU" sz="1600" dirty="0" err="1"/>
              <a:t>Type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Этот </a:t>
            </a:r>
            <a:r>
              <a:rPr lang="ru-RU" sz="1600" dirty="0"/>
              <a:t>тип представляет собой связку «</a:t>
            </a:r>
            <a:r>
              <a:rPr lang="ru-RU" sz="1600" dirty="0" err="1"/>
              <a:t>base-name-strict</a:t>
            </a:r>
            <a:r>
              <a:rPr lang="ru-RU" sz="1600" dirty="0"/>
              <a:t>», где:</a:t>
            </a:r>
          </a:p>
          <a:p>
            <a:r>
              <a:rPr lang="ru-RU" sz="1600" dirty="0" err="1" smtClean="0"/>
              <a:t>base</a:t>
            </a:r>
            <a:r>
              <a:rPr lang="ru-RU" sz="1600" dirty="0" smtClean="0"/>
              <a:t> </a:t>
            </a:r>
            <a:r>
              <a:rPr lang="ru-RU" sz="1600" dirty="0"/>
              <a:t>– как раз объект,</a:t>
            </a:r>
          </a:p>
          <a:p>
            <a:r>
              <a:rPr lang="ru-RU" sz="1600" dirty="0" err="1" smtClean="0"/>
              <a:t>name</a:t>
            </a:r>
            <a:r>
              <a:rPr lang="ru-RU" sz="1600" dirty="0" smtClean="0"/>
              <a:t> </a:t>
            </a:r>
            <a:r>
              <a:rPr lang="ru-RU" sz="1600" dirty="0"/>
              <a:t>– имя свойства,</a:t>
            </a:r>
          </a:p>
          <a:p>
            <a:r>
              <a:rPr lang="ru-RU" sz="1600" dirty="0" err="1" smtClean="0"/>
              <a:t>strict</a:t>
            </a:r>
            <a:r>
              <a:rPr lang="ru-RU" sz="1600" dirty="0" smtClean="0"/>
              <a:t> </a:t>
            </a:r>
            <a:r>
              <a:rPr lang="ru-RU" sz="1600" dirty="0"/>
              <a:t>– вспомогательный флаг для передачи </a:t>
            </a:r>
            <a:r>
              <a:rPr lang="ru-RU" sz="1600" dirty="0" err="1"/>
              <a:t>use</a:t>
            </a:r>
            <a:r>
              <a:rPr lang="ru-RU" sz="1600" dirty="0"/>
              <a:t> </a:t>
            </a:r>
            <a:r>
              <a:rPr lang="ru-RU" sz="1600" dirty="0" err="1"/>
              <a:t>strict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То </a:t>
            </a:r>
            <a:r>
              <a:rPr lang="ru-RU" sz="1600" dirty="0"/>
              <a:t>есть, ссылочный тип (</a:t>
            </a:r>
            <a:r>
              <a:rPr lang="ru-RU" sz="1600" dirty="0" err="1"/>
              <a:t>Reference</a:t>
            </a:r>
            <a:r>
              <a:rPr lang="ru-RU" sz="1600" dirty="0"/>
              <a:t> </a:t>
            </a:r>
            <a:r>
              <a:rPr lang="ru-RU" sz="1600" dirty="0" err="1"/>
              <a:t>Type</a:t>
            </a:r>
            <a:r>
              <a:rPr lang="ru-RU" sz="1600" dirty="0"/>
              <a:t>) – это своеобразное «три-в-одном». Он существует исключительно для целей спецификации, мы его не видим, поскольку любой оператор тут же от него избавляется:</a:t>
            </a:r>
          </a:p>
          <a:p>
            <a:r>
              <a:rPr lang="ru-RU" sz="1600" dirty="0" smtClean="0"/>
              <a:t>Скобки </a:t>
            </a:r>
            <a:r>
              <a:rPr lang="ru-RU" sz="1600" dirty="0"/>
              <a:t>() получают из </a:t>
            </a:r>
            <a:r>
              <a:rPr lang="ru-RU" sz="1600" dirty="0" err="1"/>
              <a:t>base</a:t>
            </a:r>
            <a:r>
              <a:rPr lang="ru-RU" sz="1600" dirty="0"/>
              <a:t> значение свойства </a:t>
            </a:r>
            <a:r>
              <a:rPr lang="ru-RU" sz="1600" dirty="0" err="1"/>
              <a:t>name</a:t>
            </a:r>
            <a:r>
              <a:rPr lang="ru-RU" sz="1600" dirty="0"/>
              <a:t> и вызывают в контексте </a:t>
            </a:r>
            <a:r>
              <a:rPr lang="ru-RU" sz="1600" dirty="0" err="1"/>
              <a:t>base</a:t>
            </a:r>
            <a:r>
              <a:rPr lang="ru-RU" sz="1600" dirty="0"/>
              <a:t>.</a:t>
            </a:r>
          </a:p>
          <a:p>
            <a:r>
              <a:rPr lang="ru-RU" sz="1600" dirty="0" smtClean="0"/>
              <a:t>Другие </a:t>
            </a:r>
            <a:r>
              <a:rPr lang="ru-RU" sz="1600" dirty="0"/>
              <a:t>операторы получают из </a:t>
            </a:r>
            <a:r>
              <a:rPr lang="ru-RU" sz="1600" dirty="0" err="1"/>
              <a:t>base</a:t>
            </a:r>
            <a:r>
              <a:rPr lang="ru-RU" sz="1600" dirty="0"/>
              <a:t> значение свойства </a:t>
            </a:r>
            <a:r>
              <a:rPr lang="ru-RU" sz="1600" dirty="0" err="1"/>
              <a:t>name</a:t>
            </a:r>
            <a:r>
              <a:rPr lang="ru-RU" sz="1600" dirty="0"/>
              <a:t> и используют, а остальные компоненты игнорируют.</a:t>
            </a:r>
          </a:p>
          <a:p>
            <a:pPr marL="0" indent="0">
              <a:buNone/>
            </a:pPr>
            <a:r>
              <a:rPr lang="ru-RU" sz="1600" dirty="0" smtClean="0"/>
              <a:t>Поэтому </a:t>
            </a:r>
            <a:r>
              <a:rPr lang="ru-RU" sz="1600" dirty="0"/>
              <a:t>любая операция над результатом операции получения свойства, кроме вызова, приводит к потере контекста.</a:t>
            </a:r>
          </a:p>
          <a:p>
            <a:pPr marL="0" indent="0">
              <a:buNone/>
            </a:pPr>
            <a:r>
              <a:rPr lang="ru-RU" sz="1600" dirty="0" smtClean="0"/>
              <a:t>Аналогично </a:t>
            </a:r>
            <a:r>
              <a:rPr lang="ru-RU" sz="1600" dirty="0"/>
              <a:t>работает и получение свойства через квадратные скобки </a:t>
            </a:r>
            <a:r>
              <a:rPr lang="ru-RU" sz="1600" dirty="0" err="1"/>
              <a:t>obj</a:t>
            </a:r>
            <a:r>
              <a:rPr lang="ru-RU" sz="1600" dirty="0"/>
              <a:t>[</a:t>
            </a:r>
            <a:r>
              <a:rPr lang="ru-RU" sz="1600" dirty="0" err="1"/>
              <a:t>method</a:t>
            </a:r>
            <a:r>
              <a:rPr lang="ru-RU" sz="1600" dirty="0"/>
              <a:t>].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9444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адание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latin typeface="+mj-lt"/>
                <a:cs typeface="Courier New" pitchFamily="49" charset="0"/>
              </a:rPr>
              <a:t>Есть объект «лестница» </a:t>
            </a:r>
            <a:r>
              <a:rPr lang="en-US" sz="1400" dirty="0">
                <a:latin typeface="+mj-lt"/>
                <a:cs typeface="Courier New" pitchFamily="49" charset="0"/>
              </a:rPr>
              <a:t>ladder</a:t>
            </a:r>
            <a:r>
              <a:rPr lang="en-US" sz="1400" dirty="0" smtClean="0">
                <a:latin typeface="+mj-lt"/>
                <a:cs typeface="Courier New" pitchFamily="49" charset="0"/>
              </a:rPr>
              <a:t>:</a:t>
            </a:r>
            <a:endParaRPr lang="ru-RU" sz="14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ladder =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step: 0,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up: function() {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вверх по лестнице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down: function() {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вниз по лестнице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showStep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function() {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вывести текущую ступеньку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ru-RU" sz="1400" dirty="0" smtClean="0">
                <a:latin typeface="+mj-lt"/>
                <a:cs typeface="Courier New" pitchFamily="49" charset="0"/>
              </a:rPr>
              <a:t>Сейчас</a:t>
            </a:r>
            <a:r>
              <a:rPr lang="ru-RU" sz="1400" dirty="0">
                <a:latin typeface="+mj-lt"/>
                <a:cs typeface="Courier New" pitchFamily="49" charset="0"/>
              </a:rPr>
              <a:t>, если нужно последовательно вызвать несколько методов объекта, это можно сделать так: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ladder.up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ladder.up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ladder.down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ladder.showStep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//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Модифицируйте код методов объекта, чтобы вызовы можно было делать цепочкой, вот так: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ladder.up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().up().down().up().down().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showStep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// 1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27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Решение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latin typeface="+mj-lt"/>
                <a:cs typeface="Courier New" pitchFamily="49" charset="0"/>
              </a:rPr>
              <a:t>Решение состоит в том, чтобы каждый раз возвращать текущий объект. Это делается добавлением </a:t>
            </a:r>
            <a:r>
              <a:rPr lang="en-US" sz="1400" dirty="0">
                <a:latin typeface="+mj-lt"/>
                <a:cs typeface="Courier New" pitchFamily="49" charset="0"/>
              </a:rPr>
              <a:t>return this </a:t>
            </a:r>
            <a:r>
              <a:rPr lang="ru-RU" sz="1400" dirty="0">
                <a:latin typeface="+mj-lt"/>
                <a:cs typeface="Courier New" pitchFamily="49" charset="0"/>
              </a:rPr>
              <a:t>в конце каждого метода:</a:t>
            </a:r>
          </a:p>
          <a:p>
            <a:pPr marL="0" indent="0">
              <a:buNone/>
            </a:pPr>
            <a:endParaRPr lang="ru-RU" sz="14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ladder =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step: 0,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up: function()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down: function()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showStep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ladder.up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().up().down().up().down().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showStep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// 1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6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>
                <a:latin typeface="+mj-lt"/>
                <a:cs typeface="Courier New" pitchFamily="49" charset="0"/>
              </a:rPr>
              <a:t>Строим слайдер картинок на </a:t>
            </a:r>
            <a:r>
              <a:rPr lang="ru-RU" sz="1400" b="1" dirty="0" err="1" smtClean="0">
                <a:latin typeface="+mj-lt"/>
                <a:cs typeface="Courier New" pitchFamily="49" charset="0"/>
              </a:rPr>
              <a:t>javascript</a:t>
            </a:r>
            <a:endParaRPr lang="en-US" sz="1400" b="1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html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ru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&lt;title&gt;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>объектно-ориентированного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подхода.&lt;/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title&gt;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meta charset="utf-8"&gt;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#main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margin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100px auto;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padding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5px;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width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660px;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height:360px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background-color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silver;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border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5px solid grey;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border-radius:15px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scr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margin:20px auto;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width: 600px;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height: 320px;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margin-top:20px;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background-color: white;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background-size:cover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border: 2px solid black;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border-radius:10px;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5753" y="3933056"/>
            <a:ext cx="396044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button 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position: absolute;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top: 150px;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width: 25px;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height: 70px;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font: 12pt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arial,tahoma,sans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-serif;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text-align: center;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.left 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left:5px;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.right 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right:5px;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&lt;/style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3956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slider =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slides:['ch01.jpg','ch02.jpg','ch03.jpg','ch04.jpg','ch05.jpg'],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frame:0,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текущий кадр для </a:t>
            </a:r>
            <a:r>
              <a:rPr lang="ru-RU" sz="1100" dirty="0" err="1">
                <a:latin typeface="Courier New" pitchFamily="49" charset="0"/>
                <a:cs typeface="Courier New" pitchFamily="49" charset="0"/>
              </a:rPr>
              <a:t>отбражения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 - индекс картинки из массива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set: function(image) {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установка нужного фона слайдеру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scr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style.backgroundImage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("+image+")";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 function() {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запуск слайдера с картинкой с нулевым индексом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this.slides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left: function() {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крутим на один кадр влево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 0)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this.slides.length-1;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this.slides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right: function() {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крутим на один кадр вправо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this.slides.length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this.slides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this.frame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]);     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function() {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запуск слайдера после загрузки документа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slider.init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(function() {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ставим </a:t>
            </a:r>
            <a:r>
              <a:rPr lang="ru-RU" sz="1100" dirty="0" err="1" smtClean="0">
                <a:latin typeface="Courier New" pitchFamily="49" charset="0"/>
                <a:cs typeface="Courier New" pitchFamily="49" charset="0"/>
              </a:rPr>
              <a:t>пятисекунд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интервал для </a:t>
            </a:r>
            <a:r>
              <a:rPr lang="ru-RU" sz="1100" dirty="0" err="1" smtClean="0">
                <a:latin typeface="Courier New" pitchFamily="49" charset="0"/>
                <a:cs typeface="Courier New" pitchFamily="49" charset="0"/>
              </a:rPr>
              <a:t>перелист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картинок</a:t>
            </a:r>
          </a:p>
          <a:p>
            <a:pPr marL="0" indent="0">
              <a:buNone/>
            </a:pPr>
            <a:r>
              <a:rPr lang="ru-RU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slider.right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},5000);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2086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id="main"&gt;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&lt;button class="left"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slider.left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();"&gt;&lt;&lt;/button&gt;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&lt;div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"&gt;&lt;/div&gt;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&lt;button class="right"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slider.right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();"&gt;&gt;&lt;/button&gt;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&lt;/div&gt;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052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программы: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1. </a:t>
            </a:r>
            <a:r>
              <a:rPr lang="ru-RU" sz="2400" i="1" dirty="0">
                <a:latin typeface="+mn-lt"/>
              </a:rPr>
              <a:t>При помощи цикла </a:t>
            </a:r>
            <a:r>
              <a:rPr lang="ru-RU" sz="2400" i="1" dirty="0" err="1">
                <a:latin typeface="+mn-lt"/>
              </a:rPr>
              <a:t>for</a:t>
            </a:r>
            <a:r>
              <a:rPr lang="ru-RU" sz="2400" i="1" dirty="0">
                <a:latin typeface="+mn-lt"/>
              </a:rPr>
              <a:t> выведите чётные числа от </a:t>
            </a:r>
            <a:r>
              <a:rPr lang="en-US" sz="2400" i="1" dirty="0" smtClean="0">
                <a:latin typeface="+mn-lt"/>
              </a:rPr>
              <a:t>1</a:t>
            </a:r>
            <a:r>
              <a:rPr lang="ru-RU" sz="2400" i="1" dirty="0" smtClean="0">
                <a:latin typeface="+mn-lt"/>
              </a:rPr>
              <a:t> </a:t>
            </a:r>
            <a:r>
              <a:rPr lang="ru-RU" sz="2400" i="1" dirty="0">
                <a:latin typeface="+mn-lt"/>
              </a:rPr>
              <a:t>до </a:t>
            </a:r>
            <a:r>
              <a:rPr lang="en-US" sz="2400" i="1" dirty="0" smtClean="0">
                <a:latin typeface="+mn-lt"/>
              </a:rPr>
              <a:t>2</a:t>
            </a:r>
            <a:r>
              <a:rPr lang="ru-RU" sz="2400" i="1" dirty="0" smtClean="0">
                <a:latin typeface="+mn-lt"/>
              </a:rPr>
              <a:t>0. Подсказка: </a:t>
            </a:r>
            <a:r>
              <a:rPr lang="ru-RU" sz="2400" i="1" dirty="0">
                <a:latin typeface="+mn-lt"/>
              </a:rPr>
              <a:t>ч</a:t>
            </a:r>
            <a:r>
              <a:rPr lang="ru-RU" sz="2400" i="1" dirty="0" smtClean="0">
                <a:latin typeface="+mn-lt"/>
              </a:rPr>
              <a:t>ётность </a:t>
            </a:r>
            <a:r>
              <a:rPr lang="ru-RU" sz="2400" i="1" dirty="0">
                <a:latin typeface="+mn-lt"/>
              </a:rPr>
              <a:t>проверяется по остатку при делении на 2, используя оператор «деление с остатком» </a:t>
            </a:r>
            <a:r>
              <a:rPr lang="ru-RU" sz="2400" i="1" dirty="0" smtClean="0">
                <a:latin typeface="+mn-lt"/>
              </a:rPr>
              <a:t>%.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2. </a:t>
            </a:r>
            <a:r>
              <a:rPr lang="ru-RU" sz="2400" i="1" dirty="0">
                <a:latin typeface="+mn-lt"/>
              </a:rPr>
              <a:t>Цикл, который предлагает </a:t>
            </a:r>
            <a:r>
              <a:rPr lang="ru-RU" sz="2400" i="1" dirty="0" err="1">
                <a:latin typeface="+mn-lt"/>
              </a:rPr>
              <a:t>prompt</a:t>
            </a:r>
            <a:r>
              <a:rPr lang="ru-RU" sz="2400" i="1" dirty="0">
                <a:latin typeface="+mn-lt"/>
              </a:rPr>
              <a:t> ввести число, большее 100. Если посетитель ввёл другое число – попросить ввести ещё раз, и так далее.</a:t>
            </a:r>
          </a:p>
          <a:p>
            <a:pPr marL="0" indent="0">
              <a:buNone/>
            </a:pPr>
            <a:r>
              <a:rPr lang="ru-RU" sz="2400" i="1" dirty="0">
                <a:latin typeface="+mn-lt"/>
              </a:rPr>
              <a:t>Цикл должен спрашивать число пока либо посетитель не введёт число, большее 100, либо не нажмёт кнопку </a:t>
            </a:r>
            <a:r>
              <a:rPr lang="ru-RU" sz="2400" i="1" dirty="0" err="1">
                <a:latin typeface="+mn-lt"/>
              </a:rPr>
              <a:t>Cancel</a:t>
            </a:r>
            <a:r>
              <a:rPr lang="ru-RU" sz="2400" i="1" dirty="0">
                <a:latin typeface="+mn-lt"/>
              </a:rPr>
              <a:t> (</a:t>
            </a:r>
            <a:r>
              <a:rPr lang="ru-RU" sz="2400" i="1">
                <a:latin typeface="+mn-lt"/>
              </a:rPr>
              <a:t>ESC</a:t>
            </a:r>
            <a:r>
              <a:rPr lang="ru-RU" sz="2400" i="1" smtClean="0">
                <a:latin typeface="+mn-lt"/>
              </a:rPr>
              <a:t>).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Методы объектов, </a:t>
            </a:r>
            <a:r>
              <a:rPr lang="ru-RU" sz="1600" b="1" dirty="0" err="1"/>
              <a:t>this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До </a:t>
            </a:r>
            <a:r>
              <a:rPr lang="ru-RU" sz="1600" dirty="0"/>
              <a:t>этого мы говорили об объекте лишь как о хранилище значений. Теперь пойдём дальше и поговорим об объектах как о сущностях со своими функциями («методами»).</a:t>
            </a:r>
          </a:p>
          <a:p>
            <a:pPr marL="0" indent="0">
              <a:buNone/>
            </a:pPr>
            <a:r>
              <a:rPr lang="ru-RU" sz="1600" b="1" dirty="0"/>
              <a:t>Методы у объектов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объявлении объекта можно указать свойство-функцию, например: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'Василий',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// метод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'Привет!'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Вызов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user.sayHi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93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Свойства-функции </a:t>
            </a:r>
            <a:r>
              <a:rPr lang="ru-RU" sz="1600" dirty="0"/>
              <a:t>называют «методами» объектов. Их можно добавлять и удалять в любой момент, в том числе и явным присваиванием: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'Василий'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присвоили метод после создания объекта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('Привет!');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Вызов метода: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user.sayHi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0118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Доступ к объекту через </a:t>
            </a:r>
            <a:r>
              <a:rPr lang="ru-RU" sz="1600" b="1" dirty="0" err="1"/>
              <a:t>this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полноценной работы метод должен иметь доступ к данным объекта. В частности, вызов </a:t>
            </a:r>
            <a:r>
              <a:rPr lang="ru-RU" sz="1600" dirty="0" err="1"/>
              <a:t>user.sayHi</a:t>
            </a:r>
            <a:r>
              <a:rPr lang="ru-RU" sz="1600" dirty="0"/>
              <a:t>() может захотеть вывести имя пользователя.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доступа к текущему объекту из метода используется ключевое слово </a:t>
            </a:r>
            <a:r>
              <a:rPr lang="ru-RU" sz="1600" dirty="0" err="1"/>
              <a:t>this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Значением </a:t>
            </a:r>
            <a:r>
              <a:rPr lang="ru-RU" sz="1600" dirty="0" err="1"/>
              <a:t>this</a:t>
            </a:r>
            <a:r>
              <a:rPr lang="ru-RU" sz="1600" dirty="0"/>
              <a:t> является объект перед «точкой», в контексте которого вызван метод, например: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'Василий',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this.name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 контексте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Здесь при выполнении функции </a:t>
            </a:r>
            <a:r>
              <a:rPr lang="ru-RU" sz="1600" dirty="0" err="1"/>
              <a:t>user.sayHi</a:t>
            </a:r>
            <a:r>
              <a:rPr lang="ru-RU" sz="1600" dirty="0"/>
              <a:t>() в </a:t>
            </a:r>
            <a:r>
              <a:rPr lang="ru-RU" sz="1600" dirty="0" err="1"/>
              <a:t>this</a:t>
            </a:r>
            <a:r>
              <a:rPr lang="ru-RU" sz="1600" dirty="0"/>
              <a:t> будет храниться ссылка на текущий объект </a:t>
            </a:r>
            <a:r>
              <a:rPr lang="ru-RU" sz="1600" dirty="0" err="1"/>
              <a:t>user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8022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Вместо </a:t>
            </a:r>
            <a:r>
              <a:rPr lang="ru-RU" sz="1600" dirty="0" err="1"/>
              <a:t>this</a:t>
            </a:r>
            <a:r>
              <a:rPr lang="ru-RU" sz="1600" dirty="0"/>
              <a:t> внутри </a:t>
            </a:r>
            <a:r>
              <a:rPr lang="ru-RU" sz="1600" dirty="0" err="1"/>
              <a:t>sayHi</a:t>
            </a:r>
            <a:r>
              <a:rPr lang="ru-RU" sz="1600" dirty="0"/>
              <a:t> можно было бы обратиться к объекту, </a:t>
            </a:r>
            <a:r>
              <a:rPr lang="ru-RU" sz="1600" dirty="0" smtClean="0"/>
              <a:t>используя</a:t>
            </a:r>
            <a:r>
              <a:rPr lang="en-US" sz="1600" dirty="0" smtClean="0"/>
              <a:t> </a:t>
            </a:r>
            <a:r>
              <a:rPr lang="ru-RU" sz="1600" dirty="0" smtClean="0"/>
              <a:t>переменную </a:t>
            </a:r>
            <a:r>
              <a:rPr lang="ru-RU" sz="1600" dirty="0" err="1"/>
              <a:t>user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user.name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 smtClean="0"/>
              <a:t>…</a:t>
            </a:r>
            <a:r>
              <a:rPr lang="ru-RU" sz="1600" dirty="0"/>
              <a:t>Однако, такое решение нестабильно. Если мы решим скопировать объект в другую переменную, например </a:t>
            </a:r>
            <a:r>
              <a:rPr lang="ru-RU" sz="1600" dirty="0" err="1"/>
              <a:t>admin</a:t>
            </a:r>
            <a:r>
              <a:rPr lang="ru-RU" sz="1600" dirty="0"/>
              <a:t> = </a:t>
            </a:r>
            <a:r>
              <a:rPr lang="ru-RU" sz="1600" dirty="0" err="1"/>
              <a:t>user</a:t>
            </a:r>
            <a:r>
              <a:rPr lang="ru-RU" sz="1600" dirty="0"/>
              <a:t>, а в переменную </a:t>
            </a:r>
            <a:r>
              <a:rPr lang="ru-RU" sz="1600" dirty="0" err="1"/>
              <a:t>user</a:t>
            </a:r>
            <a:r>
              <a:rPr lang="ru-RU" sz="1600" dirty="0"/>
              <a:t> записать что-то другое – обращение будет совсем не по адресу: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'Василий',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user.name ); // приведёт к ошибке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admin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admin.sayHi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внутри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обращение по старому имени, ошибка</a:t>
            </a:r>
            <a:r>
              <a:rPr lang="ru-RU" sz="1600" dirty="0" smtClean="0"/>
              <a:t>!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681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Использование </a:t>
            </a:r>
            <a:r>
              <a:rPr lang="ru-RU" sz="1600" dirty="0" err="1"/>
              <a:t>this</a:t>
            </a:r>
            <a:r>
              <a:rPr lang="ru-RU" sz="1600" dirty="0"/>
              <a:t> гарантирует, что функция работает именно с тем объектом, в контексте которого вызвана.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Через </a:t>
            </a:r>
            <a:r>
              <a:rPr lang="ru-RU" sz="1600" dirty="0" err="1"/>
              <a:t>this</a:t>
            </a:r>
            <a:r>
              <a:rPr lang="ru-RU" sz="1600" dirty="0"/>
              <a:t> метод может не только обратиться к любому свойству объекта, но и передать куда-то ссылку на сам объект целиком: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'Василий',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showName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 передать текущий объект в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showName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showName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namedObj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namedObj.name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Василий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782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Подробнее про </a:t>
            </a:r>
            <a:r>
              <a:rPr lang="ru-RU" sz="1600" b="1" dirty="0" err="1"/>
              <a:t>this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Любая </a:t>
            </a:r>
            <a:r>
              <a:rPr lang="ru-RU" sz="1600" dirty="0"/>
              <a:t>функция может иметь в себе </a:t>
            </a:r>
            <a:r>
              <a:rPr lang="ru-RU" sz="1600" dirty="0" err="1"/>
              <a:t>this</a:t>
            </a:r>
            <a:r>
              <a:rPr lang="ru-RU" sz="1600" dirty="0"/>
              <a:t>. Совершенно неважно, объявлена ли она в объекте или отдельно от него.</a:t>
            </a:r>
          </a:p>
          <a:p>
            <a:pPr marL="0" indent="0">
              <a:buNone/>
            </a:pPr>
            <a:r>
              <a:rPr lang="ru-RU" sz="1600" dirty="0"/>
              <a:t>Значение </a:t>
            </a:r>
            <a:r>
              <a:rPr lang="ru-RU" sz="1600" dirty="0" err="1"/>
              <a:t>this</a:t>
            </a:r>
            <a:r>
              <a:rPr lang="ru-RU" sz="1600" dirty="0"/>
              <a:t> называется </a:t>
            </a:r>
            <a:r>
              <a:rPr lang="ru-RU" sz="1800" i="1" dirty="0">
                <a:latin typeface="+mn-lt"/>
              </a:rPr>
              <a:t>контекстом вызова</a:t>
            </a:r>
            <a:r>
              <a:rPr lang="ru-RU" sz="1600" dirty="0"/>
              <a:t> и будет определено в момент вызова </a:t>
            </a:r>
            <a:r>
              <a:rPr lang="ru-RU" sz="1600" dirty="0" smtClean="0"/>
              <a:t>функции.</a:t>
            </a:r>
            <a:r>
              <a:rPr lang="en-US" sz="1600" dirty="0" smtClean="0"/>
              <a:t> </a:t>
            </a:r>
            <a:r>
              <a:rPr lang="ru-RU" sz="1600" dirty="0" smtClean="0"/>
              <a:t>Например</a:t>
            </a:r>
            <a:r>
              <a:rPr lang="ru-RU" sz="1600" dirty="0"/>
              <a:t>, такая функция, объявленная без объекта, вполне допустима: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sayHi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this.firstName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Эта функция ещё не знает, каким будет </a:t>
            </a:r>
            <a:r>
              <a:rPr lang="ru-RU" sz="1600" dirty="0" err="1"/>
              <a:t>this</a:t>
            </a:r>
            <a:r>
              <a:rPr lang="ru-RU" sz="1600" dirty="0"/>
              <a:t>. Это выяснится при выполнении программы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87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Если одну и ту же функцию запускать в контексте разных объектов, она будет получать разный </a:t>
            </a:r>
            <a:r>
              <a:rPr lang="ru-RU" sz="1600" dirty="0" err="1"/>
              <a:t>this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"Вася" 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admin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"Админ" 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this.firstName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admin.g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равен объекту перед точкой: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user.f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Вася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admin.g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// Админ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admin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['g'](); // Админ (не важно, доступ к объекту через точку или квадратные скобки)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Итак, значение </a:t>
            </a:r>
            <a:r>
              <a:rPr lang="ru-RU" sz="1600" dirty="0" err="1"/>
              <a:t>this</a:t>
            </a:r>
            <a:r>
              <a:rPr lang="ru-RU" sz="1600" dirty="0"/>
              <a:t> не зависит от того, как функция была создана, оно определяется исключительно в момент вызова.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431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Значение </a:t>
            </a:r>
            <a:r>
              <a:rPr lang="ru-RU" sz="1600" b="1" dirty="0" err="1"/>
              <a:t>this</a:t>
            </a:r>
            <a:r>
              <a:rPr lang="ru-RU" sz="1600" b="1" dirty="0"/>
              <a:t> при вызове без контекста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функция использует </a:t>
            </a:r>
            <a:r>
              <a:rPr lang="ru-RU" sz="1600" dirty="0" err="1"/>
              <a:t>this</a:t>
            </a:r>
            <a:r>
              <a:rPr lang="ru-RU" sz="1600" dirty="0"/>
              <a:t> – это подразумевает работу с объектом. Но и прямой вызов </a:t>
            </a:r>
            <a:r>
              <a:rPr lang="ru-RU" sz="1600" dirty="0" err="1"/>
              <a:t>func</a:t>
            </a:r>
            <a:r>
              <a:rPr lang="ru-RU" sz="1600" dirty="0"/>
              <a:t>() технически возможен.</a:t>
            </a:r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правило, такая ситуация возникает при ошибке в разработке.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этом </a:t>
            </a:r>
            <a:r>
              <a:rPr lang="ru-RU" sz="1600" dirty="0" err="1"/>
              <a:t>this</a:t>
            </a:r>
            <a:r>
              <a:rPr lang="ru-RU" sz="1600" dirty="0"/>
              <a:t> получает значение </a:t>
            </a:r>
            <a:r>
              <a:rPr lang="ru-RU" sz="1600" dirty="0" err="1"/>
              <a:t>window</a:t>
            </a:r>
            <a:r>
              <a:rPr lang="ru-RU" sz="1600" dirty="0"/>
              <a:t>, глобального объекта: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выведет 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Window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 или 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global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Таково </a:t>
            </a:r>
            <a:r>
              <a:rPr lang="ru-RU" sz="1600" dirty="0"/>
              <a:t>поведение в старом стандарте.</a:t>
            </a:r>
          </a:p>
          <a:p>
            <a:pPr marL="0" indent="0">
              <a:buNone/>
            </a:pPr>
            <a:r>
              <a:rPr lang="ru-RU" sz="1600" dirty="0" smtClean="0"/>
              <a:t>А </a:t>
            </a:r>
            <a:r>
              <a:rPr lang="ru-RU" sz="1600" dirty="0"/>
              <a:t>в режиме </a:t>
            </a:r>
            <a:r>
              <a:rPr lang="ru-RU" sz="1600" dirty="0" err="1"/>
              <a:t>use</a:t>
            </a:r>
            <a:r>
              <a:rPr lang="ru-RU" sz="1600" dirty="0"/>
              <a:t> </a:t>
            </a:r>
            <a:r>
              <a:rPr lang="ru-RU" sz="1600" dirty="0" err="1"/>
              <a:t>strict</a:t>
            </a:r>
            <a:r>
              <a:rPr lang="ru-RU" sz="1600" dirty="0"/>
              <a:t> вместо глобального объекта </a:t>
            </a:r>
            <a:r>
              <a:rPr lang="ru-RU" sz="1600" dirty="0" err="1"/>
              <a:t>this</a:t>
            </a:r>
            <a:r>
              <a:rPr lang="ru-RU" sz="1600" dirty="0"/>
              <a:t> будет </a:t>
            </a:r>
            <a:r>
              <a:rPr lang="ru-RU" sz="1600" dirty="0" err="1"/>
              <a:t>undefined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выведет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(кроме IE9-)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Обычно </a:t>
            </a:r>
            <a:r>
              <a:rPr lang="ru-RU" sz="1600" dirty="0"/>
              <a:t>если в функции используется </a:t>
            </a:r>
            <a:r>
              <a:rPr lang="ru-RU" sz="1600" dirty="0" err="1"/>
              <a:t>this</a:t>
            </a:r>
            <a:r>
              <a:rPr lang="ru-RU" sz="1600" dirty="0"/>
              <a:t>, то она, всё же, служит для вызова в контексте объекта, так что такая ситуация – скорее исключение.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310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2569</Words>
  <Application>Microsoft Office PowerPoint</Application>
  <PresentationFormat>Экран (4:3)</PresentationFormat>
  <Paragraphs>368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Training</vt:lpstr>
      <vt:lpstr>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Презентация PowerPoint</vt:lpstr>
      <vt:lpstr>Презентация PowerPoint</vt:lpstr>
      <vt:lpstr>Введение в JavaScript</vt:lpstr>
      <vt:lpstr>Введение в JavaScript</vt:lpstr>
      <vt:lpstr>Введение в JavaScript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2017-09-23T18:12:22Z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