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5"/>
  </p:notesMasterIdLst>
  <p:handoutMasterIdLst>
    <p:handoutMasterId r:id="rId46"/>
  </p:handoutMasterIdLst>
  <p:sldIdLst>
    <p:sldId id="259" r:id="rId3"/>
    <p:sldId id="618" r:id="rId4"/>
    <p:sldId id="656"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20" r:id="rId27"/>
    <p:sldId id="719"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655" r:id="rId44"/>
  </p:sldIdLst>
  <p:sldSz cx="9144000" cy="6858000" type="screen4x3"/>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79CC93D-E52E-4D84-901B-11D7331DD495}">
          <p14:sldIdLst>
            <p14:sldId id="259"/>
          </p14:sldIdLst>
        </p14:section>
        <p14:section name="Обзор и цели" id="{ABA716BF-3A5C-4ADB-94C9-CFEF84EBA240}">
          <p14:sldIdLst>
            <p14:sldId id="618"/>
            <p14:sldId id="656"/>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20"/>
            <p14:sldId id="719"/>
            <p14:sldId id="721"/>
            <p14:sldId id="722"/>
            <p14:sldId id="723"/>
            <p14:sldId id="724"/>
            <p14:sldId id="725"/>
            <p14:sldId id="726"/>
            <p14:sldId id="727"/>
            <p14:sldId id="728"/>
            <p14:sldId id="729"/>
            <p14:sldId id="730"/>
            <p14:sldId id="731"/>
            <p14:sldId id="732"/>
            <p14:sldId id="733"/>
            <p14:sldId id="734"/>
            <p14:sldId id="735"/>
            <p14:sldId id="655"/>
          </p14:sldIdLst>
        </p14:section>
        <p14:section name="Раздел 1" id="{6D9936A3-3945-4757-BC8B-B5C252D8E036}">
          <p14:sldIdLst/>
        </p14:section>
        <p14:section name="Образцы слайдов для визуальных элементов" id="{BAB3A466-96C9-4230-9978-795378D75699}">
          <p14:sldIdLst/>
        </p14:section>
        <p14:section name="Пример" id="{8C0305C9-B152-4FBA-A789-FE1976D53990}">
          <p14:sldIdLst/>
        </p14:section>
        <p14:section name="Заключение и итог" id="{790CEF5B-569A-4C2F-BED5-750B08C0E5AD}">
          <p14:sldIdLst/>
        </p14:section>
        <p14:section name="Приложение" id="{3F78B471-41DA-46F2-A8E4-97E471896AB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6600"/>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autoAdjust="0"/>
    <p:restoredTop sz="88632" autoAdjust="0"/>
  </p:normalViewPr>
  <p:slideViewPr>
    <p:cSldViewPr>
      <p:cViewPr varScale="1">
        <p:scale>
          <a:sx n="74" d="100"/>
          <a:sy n="74" d="100"/>
        </p:scale>
        <p:origin x="-1362"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D83FDC75-7F73-4A4A-A77C-09AADF00E0EA}" type="datetimeFigureOut">
              <a:rPr lang="ru-RU" smtClean="0"/>
              <a:pPr/>
              <a:t>30.09.2017</a:t>
            </a:fld>
            <a:endParaRPr lang="ru-RU"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459226BF-1F13-42D3-80DC-373E7ADD1EBC}" type="slidenum">
              <a:rPr lang="ru-RU" smtClean="0"/>
              <a:pPr/>
              <a:t>‹#›</a:t>
            </a:fld>
            <a:endParaRPr lang="ru-RU" dirty="0"/>
          </a:p>
        </p:txBody>
      </p:sp>
    </p:spTree>
    <p:extLst>
      <p:ext uri="{BB962C8B-B14F-4D97-AF65-F5344CB8AC3E}">
        <p14:creationId xmlns:p14="http://schemas.microsoft.com/office/powerpoint/2010/main" val="1931769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48AEF76B-3757-4A0B-AF93-28494465C1DD}" type="datetimeFigureOut">
              <a:pPr/>
              <a:t>16.09.2017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75693FD4-8F83-4EF7-AC3F-0DC0388986B0}" type="slidenum">
              <a:pPr/>
              <a:t>‹#›</a:t>
            </a:fld>
            <a:endParaRPr lang="ru-RU"/>
          </a:p>
        </p:txBody>
      </p:sp>
    </p:spTree>
    <p:extLst>
      <p:ext uri="{BB962C8B-B14F-4D97-AF65-F5344CB8AC3E}">
        <p14:creationId xmlns:p14="http://schemas.microsoft.com/office/powerpoint/2010/main" val="613852772"/>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smtClean="0"/>
              <a:t>Этот шаблон можно использовать как начальный файл для представления учебных материалов группе слушателей.</a:t>
            </a:r>
          </a:p>
          <a:p>
            <a:endParaRPr lang="ru-RU" dirty="0" smtClean="0"/>
          </a:p>
          <a:p>
            <a:pPr lvl="0"/>
            <a:r>
              <a:rPr lang="ru-RU" sz="1200" b="1" dirty="0" smtClean="0"/>
              <a:t>Разделы</a:t>
            </a:r>
            <a:endParaRPr lang="ru-RU" sz="1200" b="0" dirty="0" smtClean="0"/>
          </a:p>
          <a:p>
            <a:pPr lvl="0"/>
            <a:r>
              <a:rPr lang="ru-RU" sz="1200" b="0" dirty="0" smtClean="0"/>
              <a:t>Для добавления разделов щелкните слайд правой кнопкой мыши.</a:t>
            </a:r>
            <a:r>
              <a:rPr lang="ru-RU" sz="1200" b="0" baseline="0" dirty="0" smtClean="0"/>
              <a:t> Разделы позволяют упорядочить слайды и организовать совместную работу нескольких авторов.</a:t>
            </a:r>
            <a:endParaRPr lang="ru-RU" sz="1200" b="0" dirty="0" smtClean="0"/>
          </a:p>
          <a:p>
            <a:pPr lvl="0"/>
            <a:endParaRPr lang="ru-RU" sz="1200" b="1" dirty="0" smtClean="0"/>
          </a:p>
          <a:p>
            <a:pPr lvl="0"/>
            <a:r>
              <a:rPr lang="ru-RU" sz="1200" b="1" dirty="0" smtClean="0"/>
              <a:t>Заметки</a:t>
            </a:r>
          </a:p>
          <a:p>
            <a:pPr lvl="0"/>
            <a:r>
              <a:rPr lang="ru-RU" sz="1200" dirty="0" smtClean="0"/>
              <a:t>Используйте раздел заметок для размещения заметок докладчика или дополнительных сведений для аудитории.</a:t>
            </a:r>
            <a:r>
              <a:rPr lang="ru-RU" sz="1200" baseline="0" dirty="0" smtClean="0"/>
              <a:t> Во время воспроизведения презентации эти заметки отображаются в представлении презентации. </a:t>
            </a:r>
          </a:p>
          <a:p>
            <a:pPr lvl="0">
              <a:buFontTx/>
              <a:buNone/>
            </a:pPr>
            <a:r>
              <a:rPr lang="ru-RU" sz="1200" dirty="0" smtClean="0"/>
              <a:t>Обращайте внимание на размер шрифта (важно обеспечить различимость при ослабленном зрении, видеосъемке и чтении с экрана)</a:t>
            </a:r>
          </a:p>
          <a:p>
            <a:pPr lvl="0"/>
            <a:endParaRPr lang="ru-RU" sz="1200" dirty="0" smtClean="0"/>
          </a:p>
          <a:p>
            <a:pPr lvl="0">
              <a:buFontTx/>
              <a:buNone/>
            </a:pPr>
            <a:r>
              <a:rPr lang="ru-RU" sz="1200" b="1" dirty="0" smtClean="0"/>
              <a:t>Сочетаемые цвета </a:t>
            </a:r>
          </a:p>
          <a:p>
            <a:pPr lvl="0">
              <a:buFontTx/>
              <a:buNone/>
            </a:pPr>
            <a:r>
              <a:rPr lang="ru-RU" sz="1200" dirty="0" smtClean="0"/>
              <a:t>Обратите особое внимание на графики, диаграммы и надписи.</a:t>
            </a:r>
            <a:r>
              <a:rPr lang="ru-RU" sz="1200" baseline="0" dirty="0" smtClean="0"/>
              <a:t> </a:t>
            </a:r>
            <a:endParaRPr lang="ru-RU" sz="1200" dirty="0" smtClean="0"/>
          </a:p>
          <a:p>
            <a:pPr lvl="0"/>
            <a:r>
              <a:rPr lang="ru-RU" sz="1200" dirty="0" smtClean="0"/>
              <a:t>Учтите, что печать будет выполняться </a:t>
            </a:r>
            <a:r>
              <a:rPr lang="ru-RU" sz="1200" dirty="0" err="1" smtClean="0"/>
              <a:t>в черно-белом режиме или в оттенках серого</a:t>
            </a:r>
            <a:r>
              <a:rPr lang="ru-RU" sz="1200" dirty="0" smtClean="0"/>
              <a:t>. Выполните пробную печать, чтобы убедиться в сохранении разницы между цветами при печати </a:t>
            </a:r>
            <a:r>
              <a:rPr lang="ru-RU" sz="1200" dirty="0" err="1" smtClean="0"/>
              <a:t>в черно-белом режиме или в оттенках серого</a:t>
            </a:r>
            <a:r>
              <a:rPr lang="ru-RU" sz="1200" dirty="0" smtClean="0"/>
              <a:t>.</a:t>
            </a:r>
          </a:p>
          <a:p>
            <a:pPr lvl="0">
              <a:buFontTx/>
              <a:buNone/>
            </a:pPr>
            <a:endParaRPr lang="ru-RU" sz="1200" dirty="0" smtClean="0"/>
          </a:p>
          <a:p>
            <a:pPr lvl="0">
              <a:buFontTx/>
              <a:buNone/>
            </a:pPr>
            <a:r>
              <a:rPr lang="ru-RU" sz="1200" b="1" dirty="0" smtClean="0"/>
              <a:t>Диаграммы, таблицы и графики</a:t>
            </a:r>
          </a:p>
          <a:p>
            <a:pPr lvl="0"/>
            <a:r>
              <a:rPr lang="ru-RU" sz="1200" dirty="0" smtClean="0"/>
              <a:t>Не усложняйте восприятие: по возможности используйте согласованные, простые стили и цвета.</a:t>
            </a:r>
          </a:p>
          <a:p>
            <a:pPr lvl="0"/>
            <a:r>
              <a:rPr lang="ru-RU" sz="1200" dirty="0" smtClean="0"/>
              <a:t>Снабдите все диаграммы и таблицы подписями.</a:t>
            </a:r>
          </a:p>
          <a:p>
            <a:endParaRPr lang="ru-RU" dirty="0" smtClean="0"/>
          </a:p>
          <a:p>
            <a:endParaRPr lang="ru-RU" dirty="0" smtClean="0"/>
          </a:p>
          <a:p>
            <a:endParaRPr lang="ru-RU" dirty="0"/>
          </a:p>
        </p:txBody>
      </p:sp>
      <p:sp>
        <p:nvSpPr>
          <p:cNvPr id="4" name="Slide Number Placeholder 3"/>
          <p:cNvSpPr>
            <a:spLocks noGrp="1"/>
          </p:cNvSpPr>
          <p:nvPr>
            <p:ph type="sldNum" sz="quarter" idx="10"/>
          </p:nvPr>
        </p:nvSpPr>
        <p:spPr/>
        <p:txBody>
          <a:bodyPr/>
          <a:lstStyle/>
          <a:p>
            <a:fld id="{EC6EAC7D-5A89-47C2-8ABA-56C9C2DEF7A4}" type="slidenum">
              <a:rPr lang="ru-RU" smtClean="0"/>
              <a:pPr/>
              <a:t>1</a:t>
            </a:fld>
            <a:endParaRPr lang="ru-RU"/>
          </a:p>
        </p:txBody>
      </p:sp>
    </p:spTree>
    <p:extLst>
      <p:ext uri="{BB962C8B-B14F-4D97-AF65-F5344CB8AC3E}">
        <p14:creationId xmlns:p14="http://schemas.microsoft.com/office/powerpoint/2010/main" val="271728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5693FD4-8F83-4EF7-AC3F-0DC0388986B0}" type="slidenum">
              <a:rPr lang="ru-RU" smtClean="0"/>
              <a:pPr/>
              <a:t>42</a:t>
            </a:fld>
            <a:endParaRPr lang="ru-RU"/>
          </a:p>
        </p:txBody>
      </p:sp>
    </p:spTree>
    <p:extLst>
      <p:ext uri="{BB962C8B-B14F-4D97-AF65-F5344CB8AC3E}">
        <p14:creationId xmlns:p14="http://schemas.microsoft.com/office/powerpoint/2010/main" val="381615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9</a:t>
            </a:fld>
            <a:endParaRPr lang="ru-RU"/>
          </a:p>
        </p:txBody>
      </p:sp>
    </p:spTree>
    <p:extLst>
      <p:ext uri="{BB962C8B-B14F-4D97-AF65-F5344CB8AC3E}">
        <p14:creationId xmlns:p14="http://schemas.microsoft.com/office/powerpoint/2010/main" val="2099646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latinLnBrk="0">
              <a:defRPr lang="ru-RU" b="1" cap="small" baseline="0">
                <a:solidFill>
                  <a:srgbClr val="003300"/>
                </a:solidFill>
              </a:defRPr>
            </a:lvl1pPr>
          </a:lstStyle>
          <a:p>
            <a:r>
              <a:rPr lang="ru-RU"/>
              <a:t>Образец заголовка</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latinLnBrk="0">
              <a:buNone/>
              <a:defRPr lang="ru-RU" sz="2000" b="0">
                <a:solidFill>
                  <a:schemeClr val="tx1"/>
                </a:solidFill>
                <a:latin typeface="Georgia" pitchFamily="18" charset="0"/>
              </a:defRPr>
            </a:lvl1pPr>
            <a:lvl2pPr marL="457200" indent="0" algn="ctr" latinLnBrk="0">
              <a:buNone/>
              <a:defRPr lang="ru-RU">
                <a:solidFill>
                  <a:schemeClr val="tx1">
                    <a:tint val="75000"/>
                  </a:schemeClr>
                </a:solidFill>
              </a:defRPr>
            </a:lvl2pPr>
            <a:lvl3pPr marL="914400" indent="0" algn="ctr" latinLnBrk="0">
              <a:buNone/>
              <a:defRPr lang="ru-RU">
                <a:solidFill>
                  <a:schemeClr val="tx1">
                    <a:tint val="75000"/>
                  </a:schemeClr>
                </a:solidFill>
              </a:defRPr>
            </a:lvl3pPr>
            <a:lvl4pPr marL="1371600" indent="0" algn="ctr" latinLnBrk="0">
              <a:buNone/>
              <a:defRPr lang="ru-RU">
                <a:solidFill>
                  <a:schemeClr val="tx1">
                    <a:tint val="75000"/>
                  </a:schemeClr>
                </a:solidFill>
              </a:defRPr>
            </a:lvl4pPr>
            <a:lvl5pPr marL="1828800" indent="0" algn="ctr" latinLnBrk="0">
              <a:buNone/>
              <a:defRPr lang="ru-RU">
                <a:solidFill>
                  <a:schemeClr val="tx1">
                    <a:tint val="75000"/>
                  </a:schemeClr>
                </a:solidFill>
              </a:defRPr>
            </a:lvl5pPr>
            <a:lvl6pPr marL="2286000" indent="0" algn="ctr" latinLnBrk="0">
              <a:buNone/>
              <a:defRPr lang="ru-RU">
                <a:solidFill>
                  <a:schemeClr val="tx1">
                    <a:tint val="75000"/>
                  </a:schemeClr>
                </a:solidFill>
              </a:defRPr>
            </a:lvl6pPr>
            <a:lvl7pPr marL="2743200" indent="0" algn="ctr" latinLnBrk="0">
              <a:buNone/>
              <a:defRPr lang="ru-RU">
                <a:solidFill>
                  <a:schemeClr val="tx1">
                    <a:tint val="75000"/>
                  </a:schemeClr>
                </a:solidFill>
              </a:defRPr>
            </a:lvl7pPr>
            <a:lvl8pPr marL="3200400" indent="0" algn="ctr" latinLnBrk="0">
              <a:buNone/>
              <a:defRPr lang="ru-RU">
                <a:solidFill>
                  <a:schemeClr val="tx1">
                    <a:tint val="75000"/>
                  </a:schemeClr>
                </a:solidFill>
              </a:defRPr>
            </a:lvl8pPr>
            <a:lvl9pPr marL="3657600" indent="0" algn="ctr" latinLnBrk="0">
              <a:buNone/>
              <a:defRPr lang="ru-RU">
                <a:solidFill>
                  <a:schemeClr val="tx1">
                    <a:tint val="75000"/>
                  </a:schemeClr>
                </a:solidFill>
              </a:defRPr>
            </a:lvl9pPr>
          </a:lstStyle>
          <a:p>
            <a:r>
              <a:rPr lang="ru-RU" smtClean="0"/>
              <a:t>Образец подзаголовка</a:t>
            </a:r>
            <a:endParaRPr lang="ru-RU"/>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latinLnBrk="0">
              <a:buNone/>
              <a:defRPr lang="ru-RU" sz="2000" baseline="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Date Placeholder 2"/>
          <p:cNvSpPr>
            <a:spLocks noGrp="1"/>
          </p:cNvSpPr>
          <p:nvPr>
            <p:ph type="dt" sz="half" idx="10"/>
          </p:nvPr>
        </p:nvSpPr>
        <p:spPr/>
        <p:txBody>
          <a:bodyPr/>
          <a:lstStyle/>
          <a:p>
            <a:fld id="{757B281C-5159-4971-8228-52B9A72E9ED2}" type="datetimeFigureOut">
              <a:pPr/>
              <a:t>16.09.2017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16.09.2017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Только фон">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16.09.2017</a:t>
            </a:fld>
            <a:endParaRPr lang="ru-RU"/>
          </a:p>
        </p:txBody>
      </p:sp>
      <p:sp>
        <p:nvSpPr>
          <p:cNvPr id="4" name="Footer Placeholder 4"/>
          <p:cNvSpPr>
            <a:spLocks noGrp="1"/>
          </p:cNvSpPr>
          <p:nvPr>
            <p:ph type="ftr" sz="quarter" idx="11"/>
          </p:nvPr>
        </p:nvSpPr>
        <p:spPr>
          <a:xfrm>
            <a:off x="3352800" y="6356350"/>
            <a:ext cx="2895600" cy="365125"/>
          </a:xfrm>
        </p:spPr>
        <p:txBody>
          <a:bodyPr/>
          <a:lstStyle/>
          <a:p>
            <a:endParaRPr lang="ru-RU"/>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раздела">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latinLnBrk="0">
              <a:defRPr lang="ru-RU" sz="4000" b="1" cap="small" baseline="0">
                <a:solidFill>
                  <a:srgbClr val="003300"/>
                </a:solidFill>
              </a:defRPr>
            </a:lvl1pPr>
          </a:lstStyle>
          <a:p>
            <a:r>
              <a:rPr lang="ru-RU"/>
              <a:t>Образец заголовка</a:t>
            </a:r>
          </a:p>
        </p:txBody>
      </p:sp>
      <p:sp>
        <p:nvSpPr>
          <p:cNvPr id="4" name="Date Placeholder 3"/>
          <p:cNvSpPr>
            <a:spLocks noGrp="1"/>
          </p:cNvSpPr>
          <p:nvPr>
            <p:ph type="dt" sz="half" idx="10"/>
          </p:nvPr>
        </p:nvSpPr>
        <p:spPr/>
        <p:txBody>
          <a:bodyPr/>
          <a:lstStyle/>
          <a:p>
            <a:fld id="{757B281C-5159-4971-8228-52B9A72E9ED2}" type="datetimeFigureOut">
              <a:pPr/>
              <a:t>16.09.2017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latinLnBrk="0">
              <a:buNone/>
              <a:defRPr lang="ru-RU" sz="180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latinLnBrk="0">
              <a:defRPr lang="ru-RU"/>
            </a:lvl1pPr>
          </a:lstStyle>
          <a:p>
            <a:r>
              <a:rPr lang="ru-RU" dirty="0"/>
              <a:t>Образец заголовка</a:t>
            </a:r>
          </a:p>
        </p:txBody>
      </p:sp>
      <p:sp>
        <p:nvSpPr>
          <p:cNvPr id="3" name="Content Placeholder 2"/>
          <p:cNvSpPr>
            <a:spLocks noGrp="1"/>
          </p:cNvSpPr>
          <p:nvPr>
            <p:ph idx="1"/>
          </p:nvPr>
        </p:nvSpPr>
        <p:spPr>
          <a:xfrm>
            <a:off x="762000" y="1596413"/>
            <a:ext cx="8077200" cy="4297363"/>
          </a:xfrm>
        </p:spPr>
        <p:txBody>
          <a:bodyPr>
            <a:normAutofit/>
          </a:bodyPr>
          <a:lstStyle>
            <a:lvl1pPr latinLnBrk="0">
              <a:defRPr lang="ru-RU" sz="3200">
                <a:latin typeface="Arial" pitchFamily="34" charset="0"/>
              </a:defRPr>
            </a:lvl1pPr>
            <a:lvl2pPr latinLnBrk="0">
              <a:defRPr lang="ru-RU" sz="2800">
                <a:latin typeface="Arial" pitchFamily="34" charset="0"/>
              </a:defRPr>
            </a:lvl2pPr>
            <a:lvl3pPr latinLnBrk="0">
              <a:defRPr lang="ru-RU" sz="2400">
                <a:latin typeface="Arial" pitchFamily="34" charset="0"/>
              </a:defRPr>
            </a:lvl3pPr>
            <a:lvl4pPr latinLnBrk="0">
              <a:defRPr lang="ru-RU" sz="2400">
                <a:latin typeface="Arial" pitchFamily="34" charset="0"/>
              </a:defRPr>
            </a:lvl4pPr>
            <a:lvl5pPr latinLnBrk="0">
              <a:defRPr lang="ru-RU" sz="2400">
                <a:latin typeface="Arial"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Date Placeholder 3"/>
          <p:cNvSpPr>
            <a:spLocks noGrp="1"/>
          </p:cNvSpPr>
          <p:nvPr>
            <p:ph type="dt" sz="half" idx="10"/>
          </p:nvPr>
        </p:nvSpPr>
        <p:spPr/>
        <p:txBody>
          <a:bodyPr/>
          <a:lstStyle/>
          <a:p>
            <a:fld id="{757B281C-5159-4971-8228-52B9A72E9ED2}" type="datetimeFigureOut">
              <a:pPr/>
              <a:t>16.09.2017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sz="half" idx="1"/>
          </p:nvPr>
        </p:nvSpPr>
        <p:spPr>
          <a:xfrm>
            <a:off x="685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Content Placeholder 3"/>
          <p:cNvSpPr>
            <a:spLocks noGrp="1"/>
          </p:cNvSpPr>
          <p:nvPr>
            <p:ph sz="half" idx="2"/>
          </p:nvPr>
        </p:nvSpPr>
        <p:spPr>
          <a:xfrm>
            <a:off x="4876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Date Placeholder 4"/>
          <p:cNvSpPr>
            <a:spLocks noGrp="1"/>
          </p:cNvSpPr>
          <p:nvPr>
            <p:ph type="dt" sz="half" idx="10"/>
          </p:nvPr>
        </p:nvSpPr>
        <p:spPr/>
        <p:txBody>
          <a:bodyPr/>
          <a:lstStyle/>
          <a:p>
            <a:fld id="{757B281C-5159-4971-8228-52B9A72E9ED2}" type="datetimeFigureOut">
              <a:pPr/>
              <a:t>16.09.2017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ru-RU"/>
            </a:lvl1pPr>
          </a:lstStyle>
          <a:p>
            <a:r>
              <a:rPr lang="ru-RU" smtClean="0"/>
              <a:t>Образец заголовка</a:t>
            </a:r>
            <a:endParaRPr lang="ru-RU"/>
          </a:p>
        </p:txBody>
      </p:sp>
      <p:sp>
        <p:nvSpPr>
          <p:cNvPr id="3" name="Text Placeholder 2"/>
          <p:cNvSpPr>
            <a:spLocks noGrp="1"/>
          </p:cNvSpPr>
          <p:nvPr>
            <p:ph type="body" idx="1"/>
          </p:nvPr>
        </p:nvSpPr>
        <p:spPr>
          <a:xfrm>
            <a:off x="685800" y="1535113"/>
            <a:ext cx="4040188"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4" name="Content Placeholder 3"/>
          <p:cNvSpPr>
            <a:spLocks noGrp="1"/>
          </p:cNvSpPr>
          <p:nvPr>
            <p:ph sz="half" idx="2"/>
          </p:nvPr>
        </p:nvSpPr>
        <p:spPr>
          <a:xfrm>
            <a:off x="685800" y="2174875"/>
            <a:ext cx="4040188"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Text Placeholder 4"/>
          <p:cNvSpPr>
            <a:spLocks noGrp="1"/>
          </p:cNvSpPr>
          <p:nvPr>
            <p:ph type="body" sz="quarter" idx="3"/>
          </p:nvPr>
        </p:nvSpPr>
        <p:spPr>
          <a:xfrm>
            <a:off x="4873625" y="1535113"/>
            <a:ext cx="4041775"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6" name="Content Placeholder 5"/>
          <p:cNvSpPr>
            <a:spLocks noGrp="1"/>
          </p:cNvSpPr>
          <p:nvPr>
            <p:ph sz="quarter" idx="4"/>
          </p:nvPr>
        </p:nvSpPr>
        <p:spPr>
          <a:xfrm>
            <a:off x="4873625" y="2174875"/>
            <a:ext cx="4041775"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Date Placeholder 6"/>
          <p:cNvSpPr>
            <a:spLocks noGrp="1"/>
          </p:cNvSpPr>
          <p:nvPr>
            <p:ph type="dt" sz="half" idx="10"/>
          </p:nvPr>
        </p:nvSpPr>
        <p:spPr/>
        <p:txBody>
          <a:bodyPr/>
          <a:lstStyle/>
          <a:p>
            <a:fld id="{757B281C-5159-4971-8228-52B9A72E9ED2}" type="datetimeFigureOut">
              <a:pPr/>
              <a:t>16.09.2017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latinLnBrk="0">
              <a:defRPr lang="ru-RU" sz="2000" b="1"/>
            </a:lvl1pPr>
          </a:lstStyle>
          <a:p>
            <a:r>
              <a:rPr lang="ru-RU" smtClean="0"/>
              <a:t>Образец заголовка</a:t>
            </a:r>
            <a:endParaRPr lang="ru-RU"/>
          </a:p>
        </p:txBody>
      </p:sp>
      <p:sp>
        <p:nvSpPr>
          <p:cNvPr id="3" name="Content Placeholder 2"/>
          <p:cNvSpPr>
            <a:spLocks noGrp="1"/>
          </p:cNvSpPr>
          <p:nvPr>
            <p:ph idx="1"/>
          </p:nvPr>
        </p:nvSpPr>
        <p:spPr>
          <a:xfrm>
            <a:off x="3803650" y="273050"/>
            <a:ext cx="5111750" cy="5853113"/>
          </a:xfrm>
        </p:spPr>
        <p:txBody>
          <a:bodyPr/>
          <a:lstStyle>
            <a:lvl1pPr latinLnBrk="0">
              <a:defRPr lang="ru-RU" sz="3200"/>
            </a:lvl1pPr>
            <a:lvl2pPr latinLnBrk="0">
              <a:defRPr lang="ru-RU" sz="2800"/>
            </a:lvl2pPr>
            <a:lvl3pPr latinLnBrk="0">
              <a:defRPr lang="ru-RU" sz="2400"/>
            </a:lvl3pPr>
            <a:lvl4pPr latinLnBrk="0">
              <a:defRPr lang="ru-RU" sz="2000"/>
            </a:lvl4pPr>
            <a:lvl5pPr latinLnBrk="0">
              <a:defRPr lang="ru-RU" sz="2000"/>
            </a:lvl5pPr>
            <a:lvl6pPr latinLnBrk="0">
              <a:defRPr lang="ru-RU" sz="2000"/>
            </a:lvl6pPr>
            <a:lvl7pPr latinLnBrk="0">
              <a:defRPr lang="ru-RU" sz="2000"/>
            </a:lvl7pPr>
            <a:lvl8pPr latinLnBrk="0">
              <a:defRPr lang="ru-RU" sz="2000"/>
            </a:lvl8pPr>
            <a:lvl9pPr latinLnBrk="0">
              <a:defRPr lang="ru-RU"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Text Placeholder 3"/>
          <p:cNvSpPr>
            <a:spLocks noGrp="1"/>
          </p:cNvSpPr>
          <p:nvPr>
            <p:ph type="body" sz="half" idx="2"/>
          </p:nvPr>
        </p:nvSpPr>
        <p:spPr>
          <a:xfrm>
            <a:off x="685800" y="1435100"/>
            <a:ext cx="3008313" cy="4691063"/>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16.09.2017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ru-RU" sz="2000" b="1"/>
            </a:lvl1pPr>
          </a:lstStyle>
          <a:p>
            <a:r>
              <a:rPr lang="ru-RU" smtClean="0"/>
              <a:t>Образец заголовка</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latinLnBrk="0">
              <a:buNone/>
              <a:defRPr lang="ru-RU" sz="3200"/>
            </a:lvl1pPr>
            <a:lvl2pPr marL="457200" indent="0" latinLnBrk="0">
              <a:buNone/>
              <a:defRPr lang="ru-RU" sz="2800"/>
            </a:lvl2pPr>
            <a:lvl3pPr marL="914400" indent="0" latinLnBrk="0">
              <a:buNone/>
              <a:defRPr lang="ru-RU" sz="2400"/>
            </a:lvl3pPr>
            <a:lvl4pPr marL="1371600" indent="0" latinLnBrk="0">
              <a:buNone/>
              <a:defRPr lang="ru-RU" sz="2000"/>
            </a:lvl4pPr>
            <a:lvl5pPr marL="1828800" indent="0" latinLnBrk="0">
              <a:buNone/>
              <a:defRPr lang="ru-RU" sz="2000"/>
            </a:lvl5pPr>
            <a:lvl6pPr marL="2286000" indent="0" latinLnBrk="0">
              <a:buNone/>
              <a:defRPr lang="ru-RU" sz="2000"/>
            </a:lvl6pPr>
            <a:lvl7pPr marL="2743200" indent="0" latinLnBrk="0">
              <a:buNone/>
              <a:defRPr lang="ru-RU" sz="2000"/>
            </a:lvl7pPr>
            <a:lvl8pPr marL="3200400" indent="0" latinLnBrk="0">
              <a:buNone/>
              <a:defRPr lang="ru-RU" sz="2000"/>
            </a:lvl8pPr>
            <a:lvl9pPr marL="3657600" indent="0" latinLnBrk="0">
              <a:buNone/>
              <a:defRPr lang="ru-RU" sz="2000"/>
            </a:lvl9pPr>
          </a:lstStyle>
          <a:p>
            <a:r>
              <a:rPr lang="ru-RU" smtClean="0"/>
              <a:t>Вставка рисунка</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16.09.2017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16.09.2017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ru-RU" smtClean="0"/>
              <a:t>Образец заголовка</a:t>
            </a:r>
            <a:endParaRPr lang="ru-RU"/>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16.09.2017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ru-RU"/>
              <a:t>Образец заголовка</a:t>
            </a:r>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latinLnBrk="0">
              <a:defRPr lang="ru-RU" sz="1200">
                <a:solidFill>
                  <a:schemeClr val="tx1">
                    <a:tint val="75000"/>
                  </a:schemeClr>
                </a:solidFill>
                <a:latin typeface="Arial" pitchFamily="34" charset="0"/>
              </a:defRPr>
            </a:lvl1pPr>
          </a:lstStyle>
          <a:p>
            <a:fld id="{757B281C-5159-4971-8228-52B9A72E9ED2}" type="datetimeFigureOut">
              <a:rPr lang="ru-RU" smtClean="0"/>
              <a:pPr/>
              <a:t>30.09.2017</a:t>
            </a:fld>
            <a:endParaRPr lang="ru-RU"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latinLnBrk="0">
              <a:defRPr lang="ru-RU" sz="1200">
                <a:solidFill>
                  <a:schemeClr val="tx1">
                    <a:tint val="75000"/>
                  </a:schemeClr>
                </a:solidFill>
                <a:latin typeface="Arial" pitchFamily="34" charset="0"/>
              </a:defRPr>
            </a:lvl1pPr>
          </a:lstStyle>
          <a:p>
            <a:endParaRPr lang="ru-RU"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latinLnBrk="0">
              <a:defRPr lang="ru-RU" sz="1200">
                <a:solidFill>
                  <a:schemeClr val="tx1">
                    <a:tint val="75000"/>
                  </a:schemeClr>
                </a:solidFill>
                <a:latin typeface="Arial" pitchFamily="34" charset="0"/>
              </a:defRPr>
            </a:lvl1pPr>
          </a:lstStyle>
          <a:p>
            <a:fld id="{33D6E5A2-EC83-451F-A719-9AC1370DD5CF}" type="slidenum">
              <a:rPr lang="ru-RU" smtClean="0"/>
              <a:pPr/>
              <a:t>‹#›</a:t>
            </a:fld>
            <a:endParaRPr lang="ru-RU"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ru-RU"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1.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2.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3.pn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hyperlink" Target="http://www.w3.org/TR/html5/tabular-data.html" TargetMode="Externa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hyperlink" Target="http://www.w3.org/TR/xpath/" TargetMode="External"/><Relationship Id="rId5" Type="http://schemas.openxmlformats.org/officeDocument/2006/relationships/notesSlide" Target="../notesSlides/notesSlide40.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14.png"/><Relationship Id="rId5" Type="http://schemas.openxmlformats.org/officeDocument/2006/relationships/notesSlide" Target="../notesSlides/notesSlide41.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5.png"/><Relationship Id="rId4"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0.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sz="8800" dirty="0"/>
              <a:t>JavaScript</a:t>
            </a:r>
            <a:endParaRPr lang="ru-RU" sz="8800" dirty="0"/>
          </a:p>
        </p:txBody>
      </p:sp>
      <p:sp>
        <p:nvSpPr>
          <p:cNvPr id="3" name="Subtitle 2"/>
          <p:cNvSpPr>
            <a:spLocks noGrp="1"/>
          </p:cNvSpPr>
          <p:nvPr>
            <p:ph type="subTitle" idx="1"/>
            <p:custDataLst>
              <p:tags r:id="rId3"/>
            </p:custDataLst>
          </p:nvPr>
        </p:nvSpPr>
        <p:spPr>
          <a:xfrm>
            <a:off x="3491880" y="4038600"/>
            <a:ext cx="5243048" cy="1910680"/>
          </a:xfrm>
        </p:spPr>
        <p:txBody>
          <a:bodyPr>
            <a:noAutofit/>
          </a:bodyPr>
          <a:lstStyle/>
          <a:p>
            <a:r>
              <a:rPr lang="uk-UA" sz="3200" i="1" dirty="0" err="1" smtClean="0"/>
              <a:t>Занятие</a:t>
            </a:r>
            <a:r>
              <a:rPr lang="uk-UA" sz="3200" i="1" dirty="0" smtClean="0"/>
              <a:t> </a:t>
            </a:r>
            <a:r>
              <a:rPr lang="ru-RU" sz="3200" i="1" dirty="0" smtClean="0"/>
              <a:t>1</a:t>
            </a:r>
            <a:r>
              <a:rPr lang="en-US" sz="3200" i="1" dirty="0" smtClean="0"/>
              <a:t>1.</a:t>
            </a:r>
            <a:endParaRPr lang="ru-RU" sz="3200" i="1" dirty="0" smtClean="0"/>
          </a:p>
          <a:p>
            <a:r>
              <a:rPr lang="en-US" sz="2800" i="1" dirty="0" smtClean="0"/>
              <a:t>DOM.</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765004"/>
            <a:ext cx="3906751" cy="496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Другие типы узлов</a:t>
            </a:r>
          </a:p>
          <a:p>
            <a:pPr marL="0" indent="0">
              <a:buNone/>
            </a:pPr>
            <a:r>
              <a:rPr lang="ru-RU" sz="1600" dirty="0" smtClean="0"/>
              <a:t>Дополним </a:t>
            </a:r>
            <a:r>
              <a:rPr lang="ru-RU" sz="1600" dirty="0"/>
              <a:t>страницу новыми тегами </a:t>
            </a:r>
            <a:endParaRPr lang="en-US" sz="1600" dirty="0" smtClean="0"/>
          </a:p>
          <a:p>
            <a:pPr marL="0" indent="0">
              <a:buNone/>
            </a:pPr>
            <a:r>
              <a:rPr lang="ru-RU" sz="1600" dirty="0" smtClean="0"/>
              <a:t>и </a:t>
            </a:r>
            <a:r>
              <a:rPr lang="ru-RU" sz="1600" dirty="0"/>
              <a:t>комментарием:</a:t>
            </a:r>
          </a:p>
          <a:p>
            <a:pPr marL="0" indent="0">
              <a:buNone/>
            </a:pP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a:latin typeface="Courier New" pitchFamily="49" charset="0"/>
                <a:cs typeface="Courier New" pitchFamily="49" charset="0"/>
              </a:rPr>
              <a:t>DOCTYPE HTML&gt;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Правда о лосях</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ol</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&gt;Лось — животное хитрое&lt;/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 комментарий --&gt;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&gt;...и коварное!&lt;/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ol</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smtClean="0">
                <a:latin typeface="Courier New" pitchFamily="49" charset="0"/>
                <a:cs typeface="Courier New" pitchFamily="49" charset="0"/>
              </a:rPr>
              <a:t>&gt;</a:t>
            </a:r>
            <a:endParaRPr lang="en-US" sz="1600" dirty="0" smtClean="0">
              <a:latin typeface="Courier New" pitchFamily="49" charset="0"/>
              <a:cs typeface="Courier New" pitchFamily="49" charset="0"/>
            </a:endParaRPr>
          </a:p>
          <a:p>
            <a:pPr marL="0" indent="0">
              <a:buNone/>
            </a:pPr>
            <a:endParaRPr lang="en-US" sz="1600" dirty="0">
              <a:latin typeface="+mj-lt"/>
              <a:cs typeface="Courier New" pitchFamily="49" charset="0"/>
            </a:endParaRPr>
          </a:p>
          <a:p>
            <a:pPr marL="0" indent="0">
              <a:buNone/>
            </a:pPr>
            <a:r>
              <a:rPr lang="ru-RU" sz="1600" b="1" dirty="0"/>
              <a:t>В этом примере тегов уже больше, и даже </a:t>
            </a:r>
            <a:endParaRPr lang="en-US" sz="1600" b="1" dirty="0" smtClean="0"/>
          </a:p>
          <a:p>
            <a:pPr marL="0" indent="0">
              <a:buNone/>
            </a:pPr>
            <a:r>
              <a:rPr lang="ru-RU" sz="1600" b="1" dirty="0" smtClean="0"/>
              <a:t>появился </a:t>
            </a:r>
            <a:r>
              <a:rPr lang="ru-RU" sz="1600" b="1" dirty="0"/>
              <a:t>узел нового типа – </a:t>
            </a:r>
            <a:r>
              <a:rPr lang="ru-RU" sz="1600" b="1" i="1" dirty="0"/>
              <a:t>комментарий</a:t>
            </a:r>
            <a:r>
              <a:rPr lang="ru-RU" sz="1600" b="1" dirty="0"/>
              <a:t>.</a:t>
            </a:r>
            <a:endParaRPr lang="ru-RU" sz="1600" dirty="0"/>
          </a:p>
          <a:p>
            <a:pPr marL="0" indent="0">
              <a:buNone/>
            </a:pPr>
            <a:r>
              <a:rPr lang="ru-RU" sz="1600" dirty="0"/>
              <a:t>Казалось бы, зачем комментарий в DOM? На отображение-то он всё равно не влияет. Но так как он есть в HTML – обязан присутствовать в DOM-дереве.</a:t>
            </a:r>
          </a:p>
          <a:p>
            <a:pPr marL="0" indent="0">
              <a:buNone/>
            </a:pPr>
            <a:endParaRPr lang="ru-RU" sz="1600" dirty="0">
              <a:latin typeface="+mj-lt"/>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62724477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Всё, что есть в HTML, находится и в DOM.</a:t>
            </a:r>
            <a:endParaRPr lang="ru-RU" sz="1600" dirty="0"/>
          </a:p>
          <a:p>
            <a:pPr marL="0" indent="0">
              <a:buNone/>
            </a:pPr>
            <a:r>
              <a:rPr lang="ru-RU" sz="1600" dirty="0"/>
              <a:t>Даже директива &lt;!DOCTYPE...&gt;, которую мы ставим в начале HTML, тоже является DOM-узлом, и находится в дереве DOM непосредственно перед &lt;</a:t>
            </a:r>
            <a:r>
              <a:rPr lang="ru-RU" sz="1600" dirty="0" err="1"/>
              <a:t>html</a:t>
            </a:r>
            <a:r>
              <a:rPr lang="ru-RU" sz="1600" dirty="0"/>
              <a:t>&gt;. На иллюстрациях выше этот факт скрыт, поскольку мы с этим узлом работать не будем, он никогда не нужен.</a:t>
            </a:r>
          </a:p>
          <a:p>
            <a:pPr marL="0" indent="0">
              <a:buNone/>
            </a:pPr>
            <a:r>
              <a:rPr lang="ru-RU" sz="1600" dirty="0"/>
              <a:t>Даже сам объект </a:t>
            </a:r>
            <a:r>
              <a:rPr lang="ru-RU" sz="1600" b="1" dirty="0" err="1"/>
              <a:t>document</a:t>
            </a:r>
            <a:r>
              <a:rPr lang="ru-RU" sz="1600" dirty="0"/>
              <a:t>, формально, является DOM-узлом, самым-самым корневым.</a:t>
            </a:r>
          </a:p>
          <a:p>
            <a:pPr marL="0" indent="0">
              <a:buNone/>
            </a:pPr>
            <a:r>
              <a:rPr lang="ru-RU" sz="1600" dirty="0"/>
              <a:t>Всего различают 12 типов узлов, но на практике мы работаем с четырьмя из них:</a:t>
            </a:r>
          </a:p>
          <a:p>
            <a:r>
              <a:rPr lang="ru-RU" sz="1600" dirty="0"/>
              <a:t>Документ – точка входа в DOM.</a:t>
            </a:r>
          </a:p>
          <a:p>
            <a:r>
              <a:rPr lang="ru-RU" sz="1600" dirty="0"/>
              <a:t>Элементы – основные строительные блоки.</a:t>
            </a:r>
          </a:p>
          <a:p>
            <a:r>
              <a:rPr lang="ru-RU" sz="1600" dirty="0"/>
              <a:t>Текстовые узлы – содержат, собственно, текст.</a:t>
            </a:r>
          </a:p>
          <a:p>
            <a:r>
              <a:rPr lang="ru-RU" sz="1600" dirty="0"/>
              <a:t>Комментарии – иногда в них можно включить информацию, которая не будет показана, но доступна из JS.</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75482099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Возможности, которые дает DOM</a:t>
            </a:r>
          </a:p>
          <a:p>
            <a:pPr marL="0" indent="0">
              <a:buNone/>
            </a:pPr>
            <a:r>
              <a:rPr lang="ru-RU" sz="1600" dirty="0"/>
              <a:t>Зачем, кроме красивых рисунков, нужна иерархическая модель DOM?</a:t>
            </a:r>
          </a:p>
          <a:p>
            <a:pPr marL="0" indent="0">
              <a:buNone/>
            </a:pPr>
            <a:r>
              <a:rPr lang="ru-RU" sz="1600" b="1" dirty="0"/>
              <a:t>DOM нужен для того, чтобы манипулировать страницей – читать информацию из HTML, создавать и изменять элементы.</a:t>
            </a:r>
            <a:endParaRPr lang="ru-RU" sz="1600" dirty="0"/>
          </a:p>
          <a:p>
            <a:pPr marL="0" indent="0">
              <a:buNone/>
            </a:pPr>
            <a:r>
              <a:rPr lang="ru-RU" sz="1600" dirty="0"/>
              <a:t>Узел HTML можно получить как </a:t>
            </a:r>
            <a:r>
              <a:rPr lang="ru-RU" sz="1600" b="1" dirty="0" err="1"/>
              <a:t>document.documentElement</a:t>
            </a:r>
            <a:r>
              <a:rPr lang="ru-RU" sz="1600" dirty="0"/>
              <a:t>, а BODY – как </a:t>
            </a:r>
            <a:r>
              <a:rPr lang="ru-RU" sz="1600" b="1" dirty="0" err="1"/>
              <a:t>document.body</a:t>
            </a:r>
            <a:r>
              <a:rPr lang="ru-RU" sz="1600" dirty="0"/>
              <a:t>.</a:t>
            </a:r>
          </a:p>
          <a:p>
            <a:pPr marL="0" indent="0">
              <a:buNone/>
            </a:pPr>
            <a:r>
              <a:rPr lang="ru-RU" sz="1600" dirty="0"/>
              <a:t>Получив узел, мы можем что-то сделать с ним.</a:t>
            </a:r>
          </a:p>
          <a:p>
            <a:pPr marL="0" indent="0">
              <a:buNone/>
            </a:pPr>
            <a:r>
              <a:rPr lang="ru-RU" sz="1600" dirty="0"/>
              <a:t>Например, можно поменять цвет BODY и вернуть обратно:</a:t>
            </a:r>
          </a:p>
          <a:p>
            <a:pPr marL="0" indent="0">
              <a:buNone/>
            </a:pPr>
            <a:r>
              <a:rPr lang="ru-RU" sz="1600" dirty="0" err="1">
                <a:latin typeface="Courier New" pitchFamily="49" charset="0"/>
                <a:cs typeface="Courier New" pitchFamily="49" charset="0"/>
              </a:rPr>
              <a:t>document.body.style.backgroundColor</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red</a:t>
            </a:r>
            <a:r>
              <a:rPr lang="ru-RU"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marL="0" indent="0">
              <a:buNone/>
            </a:pPr>
            <a:r>
              <a:rPr lang="ru-RU" sz="1600" dirty="0" err="1" smtClean="0">
                <a:latin typeface="Courier New" pitchFamily="49" charset="0"/>
                <a:cs typeface="Courier New" pitchFamily="49" charset="0"/>
              </a:rPr>
              <a:t>alert</a:t>
            </a:r>
            <a:r>
              <a:rPr lang="ru-RU" sz="1600" dirty="0">
                <a:latin typeface="Courier New" pitchFamily="49" charset="0"/>
                <a:cs typeface="Courier New" pitchFamily="49" charset="0"/>
              </a:rPr>
              <a:t>( 'Поменяли цвет BODY' ); </a:t>
            </a:r>
            <a:endParaRPr lang="en-US" sz="1600" dirty="0" smtClean="0">
              <a:latin typeface="Courier New" pitchFamily="49" charset="0"/>
              <a:cs typeface="Courier New" pitchFamily="49" charset="0"/>
            </a:endParaRPr>
          </a:p>
          <a:p>
            <a:pPr marL="0" indent="0">
              <a:buNone/>
            </a:pPr>
            <a:r>
              <a:rPr lang="ru-RU" sz="1600" dirty="0" err="1" smtClean="0">
                <a:latin typeface="Courier New" pitchFamily="49" charset="0"/>
                <a:cs typeface="Courier New" pitchFamily="49" charset="0"/>
              </a:rPr>
              <a:t>document.body.style.backgroundColor</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 ''; </a:t>
            </a:r>
            <a:endParaRPr lang="en-US" sz="1600" dirty="0" smtClean="0">
              <a:latin typeface="Courier New" pitchFamily="49" charset="0"/>
              <a:cs typeface="Courier New" pitchFamily="49" charset="0"/>
            </a:endParaRPr>
          </a:p>
          <a:p>
            <a:pPr marL="0" indent="0">
              <a:buNone/>
            </a:pPr>
            <a:r>
              <a:rPr lang="ru-RU" sz="1600" dirty="0" err="1" smtClean="0">
                <a:latin typeface="Courier New" pitchFamily="49" charset="0"/>
                <a:cs typeface="Courier New" pitchFamily="49" charset="0"/>
              </a:rPr>
              <a:t>alert</a:t>
            </a:r>
            <a:r>
              <a:rPr lang="ru-RU" sz="1600" dirty="0">
                <a:latin typeface="Courier New" pitchFamily="49" charset="0"/>
                <a:cs typeface="Courier New" pitchFamily="49" charset="0"/>
              </a:rPr>
              <a:t>( 'Сбросили цвет BODY' );</a:t>
            </a:r>
          </a:p>
          <a:p>
            <a:pPr marL="0" indent="0">
              <a:buNone/>
            </a:pPr>
            <a:endParaRPr lang="en-US" sz="1600" dirty="0" smtClean="0"/>
          </a:p>
          <a:p>
            <a:pPr marL="0" indent="0">
              <a:buNone/>
            </a:pPr>
            <a:r>
              <a:rPr lang="ru-RU" sz="1600" dirty="0" smtClean="0"/>
              <a:t>DOM </a:t>
            </a:r>
            <a:r>
              <a:rPr lang="ru-RU" sz="1600" dirty="0"/>
              <a:t>предоставляет возможность делать со страницей всё, что угодно.</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6397198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Особенности IE8-</a:t>
            </a:r>
          </a:p>
          <a:p>
            <a:pPr marL="0" indent="0">
              <a:buNone/>
            </a:pPr>
            <a:r>
              <a:rPr lang="ru-RU" sz="1600" dirty="0" smtClean="0"/>
              <a:t>IE8- </a:t>
            </a:r>
            <a:r>
              <a:rPr lang="ru-RU" sz="1600" dirty="0"/>
              <a:t>не генерирует текстовые узлы, если они состоят только из пробелов.</a:t>
            </a:r>
          </a:p>
          <a:p>
            <a:pPr marL="0" indent="0">
              <a:buNone/>
            </a:pPr>
            <a:r>
              <a:rPr lang="ru-RU" sz="1600" dirty="0" smtClean="0"/>
              <a:t>То </a:t>
            </a:r>
            <a:r>
              <a:rPr lang="ru-RU" sz="1600" dirty="0"/>
              <a:t>есть, такие два документа дадут идентичный DOM:</a:t>
            </a:r>
          </a:p>
          <a:p>
            <a:pPr marL="0" indent="0">
              <a:buNone/>
            </a:pPr>
            <a:r>
              <a:rPr lang="ru-RU" sz="1600" dirty="0" smtClean="0">
                <a:latin typeface="Courier New" pitchFamily="49" charset="0"/>
                <a:cs typeface="Courier New" pitchFamily="49" charset="0"/>
              </a:rPr>
              <a:t>&lt;!</a:t>
            </a:r>
            <a:r>
              <a:rPr lang="ru-RU" sz="1600" dirty="0">
                <a:latin typeface="Courier New" pitchFamily="49" charset="0"/>
                <a:cs typeface="Courier New" pitchFamily="49" charset="0"/>
              </a:rPr>
              <a:t>DOCTYPE HTML&gt;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&gt;О лосях&lt;/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&gt;Правда о лосях&lt;/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a:t>
            </a:r>
          </a:p>
          <a:p>
            <a:pPr marL="0" indent="0">
              <a:buNone/>
            </a:pPr>
            <a:r>
              <a:rPr lang="ru-RU" sz="1600" dirty="0" smtClean="0"/>
              <a:t>И </a:t>
            </a:r>
            <a:r>
              <a:rPr lang="ru-RU" sz="1600" dirty="0"/>
              <a:t>такой:</a:t>
            </a:r>
          </a:p>
          <a:p>
            <a:pPr marL="0" indent="0">
              <a:buNone/>
            </a:pPr>
            <a:r>
              <a:rPr lang="ru-RU" sz="1600" dirty="0" smtClean="0">
                <a:latin typeface="Courier New" pitchFamily="49" charset="0"/>
                <a:cs typeface="Courier New" pitchFamily="49" charset="0"/>
              </a:rPr>
              <a:t>&lt;!</a:t>
            </a:r>
            <a:r>
              <a:rPr lang="ru-RU" sz="1600" dirty="0">
                <a:latin typeface="Courier New" pitchFamily="49" charset="0"/>
                <a:cs typeface="Courier New" pitchFamily="49" charset="0"/>
              </a:rPr>
              <a:t>DOCTYPE HTML&gt;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&gt;О лосях&lt;/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Правда о лосях</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smtClean="0">
                <a:latin typeface="Courier New" pitchFamily="49" charset="0"/>
                <a:cs typeface="Courier New" pitchFamily="49" charset="0"/>
              </a:rPr>
              <a:t>&gt;</a:t>
            </a:r>
            <a:endParaRPr lang="en-US" sz="1600" dirty="0" smtClean="0">
              <a:latin typeface="Courier New" pitchFamily="49" charset="0"/>
              <a:cs typeface="Courier New" pitchFamily="49" charset="0"/>
            </a:endParaRPr>
          </a:p>
          <a:p>
            <a:pPr marL="0" indent="0">
              <a:buNone/>
            </a:pPr>
            <a:endParaRPr lang="ru-RU" sz="800" dirty="0">
              <a:latin typeface="Courier New" pitchFamily="49" charset="0"/>
              <a:cs typeface="Courier New" pitchFamily="49" charset="0"/>
            </a:endParaRPr>
          </a:p>
          <a:p>
            <a:pPr marL="0" indent="0">
              <a:buNone/>
            </a:pPr>
            <a:r>
              <a:rPr lang="ru-RU" sz="1600" dirty="0" smtClean="0"/>
              <a:t>К </a:t>
            </a:r>
            <a:r>
              <a:rPr lang="ru-RU" sz="1600" dirty="0"/>
              <a:t>счастью, свойства и методы DOM, которые мы пройдём далее, вполне позволяют писать код, который будет работать корректно во всех версиях браузеров. Так что знать об этом отличии надо, если вы хотите поддерживать старые IE, но проблем оно нам создавать не будет.</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
        <p:nvSpPr>
          <p:cNvPr id="2" name="TextBox 1"/>
          <p:cNvSpPr txBox="1"/>
          <p:nvPr/>
        </p:nvSpPr>
        <p:spPr>
          <a:xfrm>
            <a:off x="4139952" y="2890679"/>
            <a:ext cx="4752528" cy="2554545"/>
          </a:xfrm>
          <a:prstGeom prst="rect">
            <a:avLst/>
          </a:prstGeom>
          <a:noFill/>
        </p:spPr>
        <p:txBody>
          <a:bodyPr wrap="square" rtlCol="0">
            <a:spAutoFit/>
          </a:bodyPr>
          <a:lstStyle/>
          <a:p>
            <a:r>
              <a:rPr lang="ru-RU" sz="1600" dirty="0">
                <a:latin typeface="+mj-lt"/>
              </a:rPr>
              <a:t>Эта, с позволения сказать, «оптимизация» не соответствует стандарту и IE9+ уже работает как нужно, то есть как описано ранее.</a:t>
            </a:r>
          </a:p>
          <a:p>
            <a:r>
              <a:rPr lang="ru-RU" sz="1600" dirty="0">
                <a:latin typeface="+mj-lt"/>
              </a:rPr>
              <a:t>Но, по большому счёту, для нас это отличие должно быть без разницы, ведь при работе с DOM/HTML мы в любом случае не должны быть завязаны на то, есть пробел между тегами или его нет. Мало ли, сегодня он есть, а завтра решили переформатировать HTML и его не стало</a:t>
            </a:r>
            <a:r>
              <a:rPr lang="ru-RU" sz="1600" dirty="0" smtClean="0">
                <a:latin typeface="+mj-lt"/>
              </a:rPr>
              <a:t>.</a:t>
            </a:r>
            <a:endParaRPr lang="ru-RU" sz="1600" dirty="0">
              <a:latin typeface="+mj-lt"/>
            </a:endParaRPr>
          </a:p>
        </p:txBody>
      </p:sp>
    </p:spTree>
    <p:custDataLst>
      <p:tags r:id="rId1"/>
    </p:custDataLst>
    <p:extLst>
      <p:ext uri="{BB962C8B-B14F-4D97-AF65-F5344CB8AC3E}">
        <p14:creationId xmlns:p14="http://schemas.microsoft.com/office/powerpoint/2010/main" val="1275322542"/>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Навигация по DOM-элементам</a:t>
            </a:r>
          </a:p>
          <a:p>
            <a:pPr marL="0" indent="0">
              <a:buNone/>
            </a:pPr>
            <a:r>
              <a:rPr lang="ru-RU" sz="1600" dirty="0"/>
              <a:t>DOM позволяет делать что угодно с HTML-элементом и его содержимым, но для этого нужно сначала нужный элемент получить</a:t>
            </a:r>
            <a:r>
              <a:rPr lang="ru-RU" sz="1600" dirty="0" smtClean="0"/>
              <a:t>.</a:t>
            </a:r>
            <a:endParaRPr lang="en-US" sz="1600" dirty="0" smtClean="0"/>
          </a:p>
          <a:p>
            <a:pPr marL="0" indent="0">
              <a:buNone/>
            </a:pPr>
            <a:r>
              <a:rPr lang="ru-RU" sz="1600" dirty="0"/>
              <a:t>Так выглядят основные ссылки, по которым </a:t>
            </a:r>
            <a:endParaRPr lang="en-US" sz="1600" dirty="0" smtClean="0"/>
          </a:p>
          <a:p>
            <a:pPr marL="0" indent="0">
              <a:buNone/>
            </a:pPr>
            <a:r>
              <a:rPr lang="ru-RU" sz="1600" dirty="0" smtClean="0"/>
              <a:t>можно </a:t>
            </a:r>
            <a:r>
              <a:rPr lang="ru-RU" sz="1600" dirty="0"/>
              <a:t>переходить между узлами DOM:</a:t>
            </a:r>
            <a:endParaRPr lang="en-US" sz="1600" dirty="0"/>
          </a:p>
          <a:p>
            <a:pPr marL="0" indent="0">
              <a:buNone/>
            </a:pP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6146" name="Picture 2"/>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827585" y="2274456"/>
            <a:ext cx="4392487" cy="432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20072" y="1826815"/>
            <a:ext cx="3744416" cy="5016758"/>
          </a:xfrm>
          <a:prstGeom prst="rect">
            <a:avLst/>
          </a:prstGeom>
          <a:noFill/>
        </p:spPr>
        <p:txBody>
          <a:bodyPr wrap="square" rtlCol="0">
            <a:spAutoFit/>
          </a:bodyPr>
          <a:lstStyle/>
          <a:p>
            <a:r>
              <a:rPr lang="ru-RU" sz="1600" dirty="0">
                <a:latin typeface="+mj-lt"/>
              </a:rPr>
              <a:t>Доступ к DOM начинается с объекта </a:t>
            </a:r>
            <a:r>
              <a:rPr lang="ru-RU" sz="1600" b="1" dirty="0" err="1">
                <a:latin typeface="+mj-lt"/>
              </a:rPr>
              <a:t>document</a:t>
            </a:r>
            <a:r>
              <a:rPr lang="ru-RU" sz="1600" dirty="0">
                <a:latin typeface="+mj-lt"/>
              </a:rPr>
              <a:t>. Из него можно добраться до любых узлов.</a:t>
            </a:r>
          </a:p>
          <a:p>
            <a:endParaRPr lang="en-US" sz="1600" dirty="0">
              <a:latin typeface="+mj-lt"/>
            </a:endParaRPr>
          </a:p>
          <a:p>
            <a:r>
              <a:rPr lang="ru-RU" sz="1600" b="1" dirty="0">
                <a:latin typeface="+mj-lt"/>
              </a:rPr>
              <a:t>Сверху </a:t>
            </a:r>
            <a:r>
              <a:rPr lang="en-US" sz="1600" b="1" dirty="0" err="1">
                <a:latin typeface="+mj-lt"/>
              </a:rPr>
              <a:t>documentElement</a:t>
            </a:r>
            <a:r>
              <a:rPr lang="en-US" sz="1600" b="1" dirty="0">
                <a:latin typeface="+mj-lt"/>
              </a:rPr>
              <a:t> </a:t>
            </a:r>
            <a:r>
              <a:rPr lang="ru-RU" sz="1600" b="1" dirty="0">
                <a:latin typeface="+mj-lt"/>
              </a:rPr>
              <a:t>и </a:t>
            </a:r>
            <a:r>
              <a:rPr lang="en-US" sz="1600" b="1" dirty="0">
                <a:latin typeface="+mj-lt"/>
              </a:rPr>
              <a:t>body</a:t>
            </a:r>
          </a:p>
          <a:p>
            <a:r>
              <a:rPr lang="ru-RU" sz="1600" dirty="0">
                <a:latin typeface="+mj-lt"/>
              </a:rPr>
              <a:t>Самые верхние элементы дерева доступны напрямую из </a:t>
            </a:r>
            <a:r>
              <a:rPr lang="en-US" sz="1600" dirty="0">
                <a:latin typeface="+mj-lt"/>
              </a:rPr>
              <a:t>document.</a:t>
            </a:r>
          </a:p>
          <a:p>
            <a:r>
              <a:rPr lang="en-US" sz="1600" dirty="0" smtClean="0">
                <a:latin typeface="+mj-lt"/>
              </a:rPr>
              <a:t>&lt;</a:t>
            </a:r>
            <a:r>
              <a:rPr lang="en-US" sz="1600" dirty="0">
                <a:latin typeface="+mj-lt"/>
              </a:rPr>
              <a:t>HTML&gt; = </a:t>
            </a:r>
            <a:r>
              <a:rPr lang="en-US" sz="1600" b="1" dirty="0" err="1">
                <a:latin typeface="+mj-lt"/>
              </a:rPr>
              <a:t>document.documentElement</a:t>
            </a:r>
            <a:r>
              <a:rPr lang="en-US" sz="1600" dirty="0">
                <a:latin typeface="+mj-lt"/>
              </a:rPr>
              <a:t> </a:t>
            </a:r>
            <a:r>
              <a:rPr lang="ru-RU" sz="1600" dirty="0">
                <a:latin typeface="+mj-lt"/>
              </a:rPr>
              <a:t>Первая точка входа – </a:t>
            </a:r>
            <a:r>
              <a:rPr lang="en-US" sz="1600" dirty="0" err="1">
                <a:latin typeface="+mj-lt"/>
              </a:rPr>
              <a:t>document.documentElement</a:t>
            </a:r>
            <a:r>
              <a:rPr lang="en-US" sz="1600" dirty="0">
                <a:latin typeface="+mj-lt"/>
              </a:rPr>
              <a:t>. </a:t>
            </a:r>
            <a:r>
              <a:rPr lang="ru-RU" sz="1600" dirty="0">
                <a:latin typeface="+mj-lt"/>
              </a:rPr>
              <a:t>Это свойство ссылается на </a:t>
            </a:r>
            <a:r>
              <a:rPr lang="en-US" sz="1600" dirty="0">
                <a:latin typeface="+mj-lt"/>
              </a:rPr>
              <a:t>DOM-</a:t>
            </a:r>
            <a:r>
              <a:rPr lang="ru-RU" sz="1600" dirty="0">
                <a:latin typeface="+mj-lt"/>
              </a:rPr>
              <a:t>объект для тега &lt;</a:t>
            </a:r>
            <a:r>
              <a:rPr lang="en-US" sz="1600" dirty="0">
                <a:latin typeface="+mj-lt"/>
              </a:rPr>
              <a:t>html&gt;. </a:t>
            </a:r>
            <a:endParaRPr lang="en-US" sz="1600" dirty="0" smtClean="0">
              <a:latin typeface="+mj-lt"/>
            </a:endParaRPr>
          </a:p>
          <a:p>
            <a:r>
              <a:rPr lang="en-US" sz="1600" dirty="0" smtClean="0">
                <a:latin typeface="+mj-lt"/>
              </a:rPr>
              <a:t>&lt;</a:t>
            </a:r>
            <a:r>
              <a:rPr lang="en-US" sz="1600" dirty="0">
                <a:latin typeface="+mj-lt"/>
              </a:rPr>
              <a:t>BODY&gt; = </a:t>
            </a:r>
            <a:r>
              <a:rPr lang="en-US" sz="1600" b="1" dirty="0" err="1">
                <a:latin typeface="+mj-lt"/>
              </a:rPr>
              <a:t>document.body</a:t>
            </a:r>
            <a:r>
              <a:rPr lang="en-US" sz="1600" dirty="0">
                <a:latin typeface="+mj-lt"/>
              </a:rPr>
              <a:t> </a:t>
            </a:r>
            <a:endParaRPr lang="en-US" sz="1600" dirty="0" smtClean="0">
              <a:latin typeface="+mj-lt"/>
            </a:endParaRPr>
          </a:p>
          <a:p>
            <a:r>
              <a:rPr lang="ru-RU" sz="1600" dirty="0" smtClean="0">
                <a:latin typeface="+mj-lt"/>
              </a:rPr>
              <a:t>Вторая </a:t>
            </a:r>
            <a:r>
              <a:rPr lang="ru-RU" sz="1600" dirty="0">
                <a:latin typeface="+mj-lt"/>
              </a:rPr>
              <a:t>точка входа – </a:t>
            </a:r>
            <a:r>
              <a:rPr lang="en-US" sz="1600" b="1" dirty="0">
                <a:latin typeface="+mj-lt"/>
              </a:rPr>
              <a:t>document</a:t>
            </a:r>
            <a:r>
              <a:rPr lang="en-US" sz="1600" b="1" dirty="0" smtClean="0">
                <a:latin typeface="+mj-lt"/>
              </a:rPr>
              <a:t>.</a:t>
            </a:r>
            <a:r>
              <a:rPr lang="ru-RU" sz="1600" b="1" dirty="0" smtClean="0">
                <a:latin typeface="+mj-lt"/>
              </a:rPr>
              <a:t> </a:t>
            </a:r>
            <a:r>
              <a:rPr lang="en-US" sz="1600" b="1" dirty="0" smtClean="0">
                <a:latin typeface="+mj-lt"/>
              </a:rPr>
              <a:t>body</a:t>
            </a:r>
            <a:r>
              <a:rPr lang="en-US" sz="1600" dirty="0">
                <a:latin typeface="+mj-lt"/>
              </a:rPr>
              <a:t>, </a:t>
            </a:r>
            <a:r>
              <a:rPr lang="ru-RU" sz="1600" dirty="0">
                <a:latin typeface="+mj-lt"/>
              </a:rPr>
              <a:t>который соответствует тегу &lt;</a:t>
            </a:r>
            <a:r>
              <a:rPr lang="en-US" sz="1600" dirty="0">
                <a:latin typeface="+mj-lt"/>
              </a:rPr>
              <a:t>body&gt;. </a:t>
            </a:r>
            <a:r>
              <a:rPr lang="ru-RU" sz="1600" dirty="0">
                <a:latin typeface="+mj-lt"/>
              </a:rPr>
              <a:t>В современных браузерах (кроме </a:t>
            </a:r>
            <a:r>
              <a:rPr lang="en-US" sz="1600" dirty="0">
                <a:latin typeface="+mj-lt"/>
              </a:rPr>
              <a:t>IE8-) </a:t>
            </a:r>
            <a:r>
              <a:rPr lang="ru-RU" sz="1600" dirty="0">
                <a:latin typeface="+mj-lt"/>
              </a:rPr>
              <a:t>также есть </a:t>
            </a:r>
            <a:r>
              <a:rPr lang="en-US" sz="1600" b="1" dirty="0" err="1">
                <a:latin typeface="+mj-lt"/>
              </a:rPr>
              <a:t>document.head</a:t>
            </a:r>
            <a:r>
              <a:rPr lang="en-US" sz="1600" dirty="0">
                <a:latin typeface="+mj-lt"/>
              </a:rPr>
              <a:t> – </a:t>
            </a:r>
            <a:r>
              <a:rPr lang="ru-RU" sz="1600" dirty="0">
                <a:latin typeface="+mj-lt"/>
              </a:rPr>
              <a:t>прямая ссылка на &lt;</a:t>
            </a:r>
            <a:r>
              <a:rPr lang="en-US" sz="1600" dirty="0">
                <a:latin typeface="+mj-lt"/>
              </a:rPr>
              <a:t>head</a:t>
            </a:r>
            <a:r>
              <a:rPr lang="en-US" sz="1600" dirty="0" smtClean="0">
                <a:latin typeface="+mj-lt"/>
              </a:rPr>
              <a:t>&gt;</a:t>
            </a:r>
            <a:endParaRPr lang="en-US" sz="1600" dirty="0">
              <a:latin typeface="+mj-lt"/>
            </a:endParaRPr>
          </a:p>
        </p:txBody>
      </p:sp>
    </p:spTree>
    <p:custDataLst>
      <p:tags r:id="rId1"/>
    </p:custDataLst>
    <p:extLst>
      <p:ext uri="{BB962C8B-B14F-4D97-AF65-F5344CB8AC3E}">
        <p14:creationId xmlns:p14="http://schemas.microsoft.com/office/powerpoint/2010/main" val="222001020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Есть одна тонкость: </a:t>
            </a:r>
            <a:r>
              <a:rPr lang="en-US" sz="1600" b="1" dirty="0" err="1"/>
              <a:t>document.body</a:t>
            </a:r>
            <a:r>
              <a:rPr lang="en-US" sz="1600" b="1" dirty="0"/>
              <a:t> </a:t>
            </a:r>
            <a:r>
              <a:rPr lang="ru-RU" sz="1600" b="1" dirty="0"/>
              <a:t>может быть равен </a:t>
            </a:r>
            <a:r>
              <a:rPr lang="en-US" sz="1600" b="1" dirty="0"/>
              <a:t>null</a:t>
            </a:r>
          </a:p>
          <a:p>
            <a:pPr marL="0" indent="0">
              <a:buNone/>
            </a:pPr>
            <a:r>
              <a:rPr lang="ru-RU" sz="1600" dirty="0" smtClean="0"/>
              <a:t>Нельзя </a:t>
            </a:r>
            <a:r>
              <a:rPr lang="ru-RU" sz="1600" dirty="0"/>
              <a:t>получить доступ к элементу, которого еще не существует в момент выполнения скрипта.</a:t>
            </a:r>
          </a:p>
          <a:p>
            <a:pPr marL="0" indent="0">
              <a:buNone/>
            </a:pPr>
            <a:r>
              <a:rPr lang="ru-RU" sz="1600" dirty="0" smtClean="0"/>
              <a:t>В </a:t>
            </a:r>
            <a:r>
              <a:rPr lang="ru-RU" sz="1600" dirty="0"/>
              <a:t>частности, если скрипт находится в &lt;</a:t>
            </a:r>
            <a:r>
              <a:rPr lang="en-US" sz="1600" dirty="0"/>
              <a:t>head&gt;, </a:t>
            </a:r>
            <a:r>
              <a:rPr lang="ru-RU" sz="1600" dirty="0"/>
              <a:t>то в нём недоступен </a:t>
            </a:r>
            <a:r>
              <a:rPr lang="en-US" sz="1600" b="1" dirty="0" err="1"/>
              <a:t>document.body</a:t>
            </a:r>
            <a:r>
              <a:rPr lang="en-US" sz="1600" dirty="0"/>
              <a:t>.</a:t>
            </a:r>
          </a:p>
          <a:p>
            <a:pPr marL="0" indent="0">
              <a:buNone/>
            </a:pPr>
            <a:r>
              <a:rPr lang="ru-RU" sz="1600" dirty="0" smtClean="0"/>
              <a:t>Поэтому </a:t>
            </a:r>
            <a:r>
              <a:rPr lang="ru-RU" sz="1600" dirty="0"/>
              <a:t>в следующем примере первый </a:t>
            </a:r>
            <a:r>
              <a:rPr lang="en-US" sz="1600" dirty="0"/>
              <a:t>alert </a:t>
            </a:r>
            <a:r>
              <a:rPr lang="ru-RU" sz="1600" dirty="0"/>
              <a:t>выведет </a:t>
            </a:r>
            <a:r>
              <a:rPr lang="en-US" sz="1600" dirty="0"/>
              <a:t>null:</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DOCTYPE HTML&gt;</a:t>
            </a:r>
          </a:p>
          <a:p>
            <a:pPr marL="0" indent="0">
              <a:buNone/>
            </a:pPr>
            <a:r>
              <a:rPr lang="en-US" sz="1600" dirty="0">
                <a:latin typeface="Courier New" pitchFamily="49" charset="0"/>
                <a:cs typeface="Courier New" pitchFamily="49" charset="0"/>
              </a:rPr>
              <a:t>&lt;html&gt;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head&gt;</a:t>
            </a:r>
          </a:p>
          <a:p>
            <a:pPr marL="0" indent="0">
              <a:buNone/>
            </a:pPr>
            <a:r>
              <a:rPr lang="en-US" sz="1600" dirty="0">
                <a:latin typeface="Courier New" pitchFamily="49" charset="0"/>
                <a:cs typeface="Courier New" pitchFamily="49" charset="0"/>
              </a:rPr>
              <a:t>  &lt;script&gt;</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Из </a:t>
            </a:r>
            <a:r>
              <a:rPr lang="en-US" sz="1600" dirty="0">
                <a:latin typeface="Courier New" pitchFamily="49" charset="0"/>
                <a:cs typeface="Courier New" pitchFamily="49" charset="0"/>
              </a:rPr>
              <a:t>HEAD: " + </a:t>
            </a:r>
            <a:r>
              <a:rPr lang="en-US" sz="1600" dirty="0" err="1">
                <a:latin typeface="Courier New" pitchFamily="49" charset="0"/>
                <a:cs typeface="Courier New" pitchFamily="49" charset="0"/>
              </a:rPr>
              <a:t>document.body</a:t>
            </a:r>
            <a:r>
              <a:rPr lang="en-US" sz="1600" dirty="0">
                <a:latin typeface="Courier New" pitchFamily="49" charset="0"/>
                <a:cs typeface="Courier New" pitchFamily="49" charset="0"/>
              </a:rPr>
              <a:t> ); // null, body </a:t>
            </a:r>
            <a:r>
              <a:rPr lang="ru-RU" sz="1600" dirty="0">
                <a:latin typeface="Courier New" pitchFamily="49" charset="0"/>
                <a:cs typeface="Courier New" pitchFamily="49" charset="0"/>
              </a:rPr>
              <a:t>ещё нет</a:t>
            </a:r>
          </a:p>
          <a:p>
            <a:pPr marL="0" indent="0">
              <a:buNone/>
            </a:pPr>
            <a:r>
              <a:rPr lang="ru-RU" sz="1600" dirty="0">
                <a:latin typeface="Courier New" pitchFamily="49" charset="0"/>
                <a:cs typeface="Courier New" pitchFamily="49" charset="0"/>
              </a:rPr>
              <a:t>  &lt;/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&lt;/head&gt;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Из </a:t>
            </a:r>
            <a:r>
              <a:rPr lang="en-US" sz="1600" dirty="0">
                <a:latin typeface="Courier New" pitchFamily="49" charset="0"/>
                <a:cs typeface="Courier New" pitchFamily="49" charset="0"/>
              </a:rPr>
              <a:t>BODY: " + </a:t>
            </a:r>
            <a:r>
              <a:rPr lang="en-US" sz="1600" dirty="0" err="1">
                <a:latin typeface="Courier New" pitchFamily="49" charset="0"/>
                <a:cs typeface="Courier New" pitchFamily="49" charset="0"/>
              </a:rPr>
              <a:t>document.body</a:t>
            </a:r>
            <a:r>
              <a:rPr lang="en-US" sz="1600" dirty="0">
                <a:latin typeface="Courier New" pitchFamily="49" charset="0"/>
                <a:cs typeface="Courier New" pitchFamily="49" charset="0"/>
              </a:rPr>
              <a:t> ); // body </a:t>
            </a:r>
            <a:r>
              <a:rPr lang="ru-RU" sz="1600" dirty="0">
                <a:latin typeface="Courier New" pitchFamily="49" charset="0"/>
                <a:cs typeface="Courier New" pitchFamily="49" charset="0"/>
              </a:rPr>
              <a:t>есть</a:t>
            </a:r>
          </a:p>
          <a:p>
            <a:pPr marL="0" indent="0">
              <a:buNone/>
            </a:pPr>
            <a:r>
              <a:rPr lang="ru-RU" sz="1600" dirty="0">
                <a:latin typeface="Courier New" pitchFamily="49" charset="0"/>
                <a:cs typeface="Courier New" pitchFamily="49" charset="0"/>
              </a:rPr>
              <a:t>  &lt;/</a:t>
            </a:r>
            <a:r>
              <a:rPr lang="en-US" sz="1600" dirty="0">
                <a:latin typeface="Courier New" pitchFamily="49" charset="0"/>
                <a:cs typeface="Courier New" pitchFamily="49" charset="0"/>
              </a:rPr>
              <a:t>script&gt;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a:t>
            </a:r>
            <a:r>
              <a:rPr lang="en-US" sz="1600" dirty="0" smtClean="0">
                <a:latin typeface="Courier New" pitchFamily="49" charset="0"/>
                <a:cs typeface="Courier New" pitchFamily="49" charset="0"/>
              </a:rPr>
              <a:t>&gt;&lt;/</a:t>
            </a:r>
            <a:r>
              <a:rPr lang="en-US" sz="1600" dirty="0">
                <a:latin typeface="Courier New" pitchFamily="49" charset="0"/>
                <a:cs typeface="Courier New" pitchFamily="49" charset="0"/>
              </a:rPr>
              <a:t>html</a:t>
            </a:r>
            <a:r>
              <a:rPr lang="en-US" sz="1600" dirty="0" smtClean="0">
                <a:latin typeface="Courier New" pitchFamily="49" charset="0"/>
                <a:cs typeface="Courier New" pitchFamily="49" charset="0"/>
              </a:rPr>
              <a:t>&gt;</a:t>
            </a:r>
            <a:endParaRPr lang="ru-RU" sz="1600" dirty="0" smtClean="0">
              <a:latin typeface="Courier New" pitchFamily="49" charset="0"/>
              <a:cs typeface="Courier New" pitchFamily="49" charset="0"/>
            </a:endParaRPr>
          </a:p>
          <a:p>
            <a:pPr marL="0" indent="0">
              <a:buNone/>
            </a:pPr>
            <a:r>
              <a:rPr lang="ru-RU" sz="1600" b="1" dirty="0" smtClean="0">
                <a:latin typeface="+mj-lt"/>
                <a:cs typeface="Courier New" pitchFamily="49" charset="0"/>
              </a:rPr>
              <a:t>В </a:t>
            </a:r>
            <a:r>
              <a:rPr lang="ru-RU" sz="1600" b="1" dirty="0">
                <a:latin typeface="+mj-lt"/>
                <a:cs typeface="Courier New" pitchFamily="49" charset="0"/>
              </a:rPr>
              <a:t>DOM активно используется </a:t>
            </a:r>
            <a:r>
              <a:rPr lang="ru-RU" sz="1600" b="1" dirty="0" err="1" smtClean="0">
                <a:latin typeface="+mj-lt"/>
                <a:cs typeface="Courier New" pitchFamily="49" charset="0"/>
              </a:rPr>
              <a:t>null</a:t>
            </a:r>
            <a:endParaRPr lang="ru-RU" sz="1600" b="1" dirty="0">
              <a:latin typeface="+mj-lt"/>
              <a:cs typeface="Courier New" pitchFamily="49" charset="0"/>
            </a:endParaRPr>
          </a:p>
          <a:p>
            <a:pPr marL="0" indent="0">
              <a:buNone/>
            </a:pPr>
            <a:r>
              <a:rPr lang="ru-RU" sz="1600" dirty="0">
                <a:latin typeface="+mj-lt"/>
                <a:cs typeface="Courier New" pitchFamily="49" charset="0"/>
              </a:rPr>
              <a:t>В мире DOM в качестве значения, обозначающего «нет такого элемента» или «узел не найден», используется не </a:t>
            </a:r>
            <a:r>
              <a:rPr lang="ru-RU" sz="1600" dirty="0" err="1">
                <a:latin typeface="+mj-lt"/>
                <a:cs typeface="Courier New" pitchFamily="49" charset="0"/>
              </a:rPr>
              <a:t>undefined</a:t>
            </a:r>
            <a:r>
              <a:rPr lang="ru-RU" sz="1600" dirty="0">
                <a:latin typeface="+mj-lt"/>
                <a:cs typeface="Courier New" pitchFamily="49" charset="0"/>
              </a:rPr>
              <a:t>, а </a:t>
            </a:r>
            <a:r>
              <a:rPr lang="ru-RU" sz="1600" dirty="0" err="1">
                <a:latin typeface="+mj-lt"/>
                <a:cs typeface="Courier New" pitchFamily="49" charset="0"/>
              </a:rPr>
              <a:t>null</a:t>
            </a:r>
            <a:r>
              <a:rPr lang="ru-RU" sz="1600" dirty="0" smtClean="0">
                <a:latin typeface="+mj-lt"/>
                <a:cs typeface="Courier New" pitchFamily="49" charset="0"/>
              </a:rPr>
              <a:t>.</a:t>
            </a:r>
            <a:endParaRPr lang="ru-RU" sz="1600" dirty="0">
              <a:latin typeface="+mj-lt"/>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443567809"/>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Дети: childNodes, </a:t>
            </a:r>
            <a:r>
              <a:rPr lang="ru-RU" sz="1600" b="1" dirty="0" err="1"/>
              <a:t>firstChild</a:t>
            </a:r>
            <a:r>
              <a:rPr lang="ru-RU" sz="1600" b="1" dirty="0"/>
              <a:t>, </a:t>
            </a:r>
            <a:r>
              <a:rPr lang="ru-RU" sz="1600" b="1" dirty="0" err="1"/>
              <a:t>lastChild</a:t>
            </a:r>
            <a:endParaRPr lang="ru-RU" sz="1600" b="1" dirty="0"/>
          </a:p>
          <a:p>
            <a:pPr marL="0" indent="0">
              <a:buNone/>
            </a:pPr>
            <a:r>
              <a:rPr lang="ru-RU" sz="1600" dirty="0" smtClean="0"/>
              <a:t>Псевдо-массив </a:t>
            </a:r>
            <a:r>
              <a:rPr lang="ru-RU" sz="1600" b="1" dirty="0"/>
              <a:t>childNodes</a:t>
            </a:r>
            <a:r>
              <a:rPr lang="ru-RU" sz="1600" dirty="0"/>
              <a:t> хранит все дочерние элементы, включая текстовые.</a:t>
            </a:r>
          </a:p>
          <a:p>
            <a:pPr marL="0" indent="0">
              <a:buNone/>
            </a:pPr>
            <a:r>
              <a:rPr lang="ru-RU" sz="1600" dirty="0"/>
              <a:t>Пример ниже последовательно выведет дочерние элементы </a:t>
            </a:r>
            <a:r>
              <a:rPr lang="ru-RU" sz="1600" b="1" dirty="0" err="1"/>
              <a:t>document.body</a:t>
            </a:r>
            <a:r>
              <a:rPr lang="ru-RU" sz="1600" dirty="0" smtClean="0"/>
              <a:t>:</a:t>
            </a:r>
          </a:p>
          <a:p>
            <a:pPr marL="0" indent="0">
              <a:buNone/>
            </a:pPr>
            <a:r>
              <a:rPr lang="en-US" sz="1600" dirty="0">
                <a:latin typeface="Courier New" pitchFamily="49" charset="0"/>
                <a:cs typeface="Courier New" pitchFamily="49" charset="0"/>
              </a:rPr>
              <a:t>&lt;!DOCTYPE HTML&gt;</a:t>
            </a:r>
          </a:p>
          <a:p>
            <a:pPr marL="0" indent="0">
              <a:buNone/>
            </a:pPr>
            <a:r>
              <a:rPr lang="en-US" sz="1600" dirty="0">
                <a:latin typeface="Courier New" pitchFamily="49" charset="0"/>
                <a:cs typeface="Courier New" pitchFamily="49" charset="0"/>
              </a:rPr>
              <a:t>&lt;html&gt;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p>
          <a:p>
            <a:pPr marL="0" indent="0">
              <a:buNone/>
            </a:pPr>
            <a:r>
              <a:rPr lang="en-US" sz="1600" dirty="0">
                <a:latin typeface="Courier New" pitchFamily="49" charset="0"/>
                <a:cs typeface="Courier New" pitchFamily="49" charset="0"/>
              </a:rPr>
              <a:t>  &lt;div&gt;</a:t>
            </a:r>
            <a:r>
              <a:rPr lang="ru-RU" sz="1600" dirty="0">
                <a:latin typeface="Courier New" pitchFamily="49" charset="0"/>
                <a:cs typeface="Courier New" pitchFamily="49" charset="0"/>
              </a:rPr>
              <a:t>Начало&lt;/</a:t>
            </a:r>
            <a:r>
              <a:rPr lang="en-US" sz="1600" dirty="0">
                <a:latin typeface="Courier New" pitchFamily="49" charset="0"/>
                <a:cs typeface="Courier New" pitchFamily="49" charset="0"/>
              </a:rPr>
              <a:t>div&gt;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Информация&lt;/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&lt;div&gt;</a:t>
            </a:r>
            <a:r>
              <a:rPr lang="ru-RU" sz="1600" dirty="0">
                <a:latin typeface="Courier New" pitchFamily="49" charset="0"/>
                <a:cs typeface="Courier New" pitchFamily="49" charset="0"/>
              </a:rPr>
              <a:t>Конец&lt;/</a:t>
            </a:r>
            <a:r>
              <a:rPr lang="en-US" sz="1600" dirty="0">
                <a:latin typeface="Courier New" pitchFamily="49" charset="0"/>
                <a:cs typeface="Courier New" pitchFamily="49" charset="0"/>
              </a:rPr>
              <a:t>div&gt;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document.body.childNodes.length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document.body.childNodes</a:t>
            </a:r>
            <a:r>
              <a:rPr lang="en-US" sz="1600" dirty="0">
                <a:latin typeface="Courier New" pitchFamily="49" charset="0"/>
                <a:cs typeface="Courier New" pitchFamily="49" charset="0"/>
              </a:rPr>
              <a:t>[i] ); // Text, DIV, Text, UL, ..., SCRIPT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&lt;/script&gt;</a:t>
            </a:r>
          </a:p>
          <a:p>
            <a:pPr marL="0" indent="0">
              <a:buNone/>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&lt;/body&gt;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html&gt;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
        <p:nvSpPr>
          <p:cNvPr id="3" name="TextBox 2"/>
          <p:cNvSpPr txBox="1"/>
          <p:nvPr/>
        </p:nvSpPr>
        <p:spPr>
          <a:xfrm>
            <a:off x="3851920" y="1700808"/>
            <a:ext cx="5137189"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ru-RU" sz="1600" dirty="0">
                <a:latin typeface="+mj-lt"/>
              </a:rPr>
              <a:t>Здесь и далее мы будем использовать два принципиально разных термина.</a:t>
            </a:r>
          </a:p>
          <a:p>
            <a:pPr marL="285750" indent="-285750">
              <a:buFont typeface="Arial" pitchFamily="34" charset="0"/>
              <a:buChar char="•"/>
            </a:pPr>
            <a:r>
              <a:rPr lang="ru-RU" sz="1600" b="1" dirty="0">
                <a:latin typeface="+mj-lt"/>
              </a:rPr>
              <a:t>Дочерние элементы (или дети)</a:t>
            </a:r>
            <a:r>
              <a:rPr lang="ru-RU" sz="1600" dirty="0">
                <a:latin typeface="+mj-lt"/>
              </a:rPr>
              <a:t> – элементы, которые лежат </a:t>
            </a:r>
            <a:r>
              <a:rPr lang="ru-RU" sz="1600" i="1" dirty="0">
                <a:latin typeface="+mj-lt"/>
              </a:rPr>
              <a:t>непосредственно</a:t>
            </a:r>
            <a:r>
              <a:rPr lang="ru-RU" sz="1600" dirty="0">
                <a:latin typeface="+mj-lt"/>
              </a:rPr>
              <a:t> внутри данного. Например, внутри &lt;HTML&gt; обычно лежат &lt;HEAD&gt; и &lt;BODY&gt;.</a:t>
            </a:r>
          </a:p>
          <a:p>
            <a:pPr marL="285750" indent="-285750">
              <a:buFont typeface="Arial" pitchFamily="34" charset="0"/>
              <a:buChar char="•"/>
            </a:pPr>
            <a:r>
              <a:rPr lang="ru-RU" sz="1600" b="1" dirty="0">
                <a:latin typeface="+mj-lt"/>
              </a:rPr>
              <a:t>Потомки</a:t>
            </a:r>
            <a:r>
              <a:rPr lang="ru-RU" sz="1600" dirty="0">
                <a:latin typeface="+mj-lt"/>
              </a:rPr>
              <a:t> – все элементы, которые лежат внутри данного, вместе с их детьми, детьми их детей и так далее. То есть, всё поддерево DOM</a:t>
            </a:r>
            <a:r>
              <a:rPr lang="ru-RU" sz="1600" dirty="0" smtClean="0">
                <a:latin typeface="+mj-lt"/>
              </a:rPr>
              <a:t>.</a:t>
            </a:r>
            <a:endParaRPr lang="ru-RU" sz="1600" dirty="0">
              <a:latin typeface="+mj-lt"/>
            </a:endParaRPr>
          </a:p>
        </p:txBody>
      </p:sp>
      <p:sp>
        <p:nvSpPr>
          <p:cNvPr id="4" name="TextBox 3"/>
          <p:cNvSpPr txBox="1"/>
          <p:nvPr/>
        </p:nvSpPr>
        <p:spPr>
          <a:xfrm>
            <a:off x="2627784" y="5192032"/>
            <a:ext cx="6361325" cy="1477328"/>
          </a:xfrm>
          <a:prstGeom prst="rect">
            <a:avLst/>
          </a:prstGeom>
          <a:noFill/>
        </p:spPr>
        <p:txBody>
          <a:bodyPr wrap="square" rtlCol="0">
            <a:spAutoFit/>
          </a:bodyPr>
          <a:lstStyle/>
          <a:p>
            <a:r>
              <a:rPr lang="ru-RU" sz="1500" dirty="0">
                <a:latin typeface="+mj-lt"/>
              </a:rPr>
              <a:t>Обратим внимание на маленькую деталь. Если запустить </a:t>
            </a:r>
            <a:r>
              <a:rPr lang="ru-RU" sz="1500" dirty="0" smtClean="0">
                <a:latin typeface="+mj-lt"/>
              </a:rPr>
              <a:t>этот пример, </a:t>
            </a:r>
            <a:r>
              <a:rPr lang="ru-RU" sz="1500" dirty="0">
                <a:latin typeface="+mj-lt"/>
              </a:rPr>
              <a:t>то последним будет выведен элемент &lt;</a:t>
            </a:r>
            <a:r>
              <a:rPr lang="ru-RU" sz="1500" dirty="0" err="1">
                <a:latin typeface="+mj-lt"/>
              </a:rPr>
              <a:t>script</a:t>
            </a:r>
            <a:r>
              <a:rPr lang="ru-RU" sz="1500" dirty="0">
                <a:latin typeface="+mj-lt"/>
              </a:rPr>
              <a:t>&gt;. На самом-то деле в документе есть ещё текст (обозначенный троеточием), но на момент выполнения скрипта браузер ещё до него не дошёл.</a:t>
            </a:r>
          </a:p>
          <a:p>
            <a:r>
              <a:rPr lang="ru-RU" sz="1500" dirty="0">
                <a:latin typeface="+mj-lt"/>
              </a:rPr>
              <a:t>Пробельный узел будет в </a:t>
            </a:r>
            <a:r>
              <a:rPr lang="ru-RU" sz="1500" i="1" dirty="0">
                <a:latin typeface="+mj-lt"/>
              </a:rPr>
              <a:t>итоговом документе</a:t>
            </a:r>
            <a:r>
              <a:rPr lang="ru-RU" sz="1500" dirty="0">
                <a:latin typeface="+mj-lt"/>
              </a:rPr>
              <a:t>, но его еще нет на момент выполнения скрипта</a:t>
            </a:r>
            <a:r>
              <a:rPr lang="ru-RU" sz="1500" dirty="0" smtClean="0">
                <a:latin typeface="+mj-lt"/>
              </a:rPr>
              <a:t>.</a:t>
            </a:r>
            <a:endParaRPr lang="ru-RU" sz="1500" dirty="0">
              <a:latin typeface="+mj-lt"/>
            </a:endParaRPr>
          </a:p>
        </p:txBody>
      </p:sp>
    </p:spTree>
    <p:custDataLst>
      <p:tags r:id="rId1"/>
    </p:custDataLst>
    <p:extLst>
      <p:ext uri="{BB962C8B-B14F-4D97-AF65-F5344CB8AC3E}">
        <p14:creationId xmlns:p14="http://schemas.microsoft.com/office/powerpoint/2010/main" val="247098322"/>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400050" lvl="1" indent="0">
              <a:buNone/>
            </a:pPr>
            <a:r>
              <a:rPr lang="ru-RU" sz="1600" b="1" dirty="0"/>
              <a:t>Список детей – только для чтения!</a:t>
            </a:r>
          </a:p>
          <a:p>
            <a:pPr marL="400050" lvl="1" indent="0">
              <a:buNone/>
            </a:pPr>
            <a:r>
              <a:rPr lang="ru-RU" sz="1600" dirty="0"/>
              <a:t>Скажем больше – все навигационные свойства, которые перечислены </a:t>
            </a:r>
            <a:r>
              <a:rPr lang="ru-RU" sz="1600" dirty="0" smtClean="0"/>
              <a:t>ниже </a:t>
            </a:r>
            <a:r>
              <a:rPr lang="ru-RU" sz="1600" dirty="0"/>
              <a:t>– только для чтения. Нельзя просто заменить элемент присвоением </a:t>
            </a:r>
            <a:endParaRPr lang="ru-RU" sz="1600" dirty="0" smtClean="0"/>
          </a:p>
          <a:p>
            <a:pPr marL="400050" lvl="1" indent="0">
              <a:buNone/>
            </a:pPr>
            <a:r>
              <a:rPr lang="ru-RU" sz="1600" dirty="0" smtClean="0"/>
              <a:t>childNodes[i</a:t>
            </a:r>
            <a:r>
              <a:rPr lang="ru-RU" sz="1600" dirty="0"/>
              <a:t>] = ....</a:t>
            </a:r>
          </a:p>
          <a:p>
            <a:pPr marL="400050" lvl="1" indent="0">
              <a:buNone/>
            </a:pPr>
            <a:r>
              <a:rPr lang="ru-RU" sz="1600" dirty="0"/>
              <a:t>Изменение DOM осуществляется другими методами, которые мы рассмотрим далее, все навигационные ссылки при этом обновляются автоматически.</a:t>
            </a:r>
          </a:p>
          <a:p>
            <a:pPr marL="0" indent="0">
              <a:buNone/>
            </a:pPr>
            <a:endParaRPr lang="ru-RU" sz="1600" dirty="0" smtClean="0"/>
          </a:p>
          <a:p>
            <a:pPr marL="0" indent="0">
              <a:buNone/>
            </a:pPr>
            <a:r>
              <a:rPr lang="ru-RU" sz="1600" dirty="0" smtClean="0"/>
              <a:t>Свойства </a:t>
            </a:r>
            <a:r>
              <a:rPr lang="ru-RU" sz="1600" dirty="0" err="1"/>
              <a:t>firstChild</a:t>
            </a:r>
            <a:r>
              <a:rPr lang="ru-RU" sz="1600" dirty="0"/>
              <a:t> и </a:t>
            </a:r>
            <a:r>
              <a:rPr lang="ru-RU" sz="1600" dirty="0" err="1"/>
              <a:t>lastChild</a:t>
            </a:r>
            <a:r>
              <a:rPr lang="ru-RU" sz="1600" dirty="0"/>
              <a:t> обеспечивают быстрый доступ к первому и последнему элементу.</a:t>
            </a:r>
          </a:p>
          <a:p>
            <a:pPr marL="0" indent="0">
              <a:buNone/>
            </a:pPr>
            <a:r>
              <a:rPr lang="ru-RU" sz="1600" dirty="0"/>
              <a:t>При наличии дочерних узлов всегда верно:</a:t>
            </a:r>
          </a:p>
          <a:p>
            <a:pPr marL="0" indent="0">
              <a:buNone/>
            </a:pPr>
            <a:r>
              <a:rPr lang="ru-RU" sz="1600" dirty="0" err="1">
                <a:latin typeface="Courier New" pitchFamily="49" charset="0"/>
                <a:cs typeface="Courier New" pitchFamily="49" charset="0"/>
              </a:rPr>
              <a:t>elem.childNodes</a:t>
            </a:r>
            <a:r>
              <a:rPr lang="ru-RU" sz="1600" dirty="0">
                <a:latin typeface="Courier New" pitchFamily="49" charset="0"/>
                <a:cs typeface="Courier New" pitchFamily="49" charset="0"/>
              </a:rPr>
              <a:t>[0] === </a:t>
            </a:r>
            <a:r>
              <a:rPr lang="ru-RU" sz="1600" dirty="0" err="1">
                <a:latin typeface="Courier New" pitchFamily="49" charset="0"/>
                <a:cs typeface="Courier New" pitchFamily="49" charset="0"/>
              </a:rPr>
              <a:t>elem.firstChild</a:t>
            </a:r>
            <a:r>
              <a:rPr lang="ru-RU" sz="1600" dirty="0">
                <a:latin typeface="Courier New" pitchFamily="49" charset="0"/>
                <a:cs typeface="Courier New" pitchFamily="49" charset="0"/>
              </a:rPr>
              <a:t> </a:t>
            </a:r>
            <a:endParaRPr lang="ru-RU" sz="1600" dirty="0" smtClean="0">
              <a:latin typeface="Courier New" pitchFamily="49" charset="0"/>
              <a:cs typeface="Courier New" pitchFamily="49" charset="0"/>
            </a:endParaRPr>
          </a:p>
          <a:p>
            <a:pPr marL="0" indent="0">
              <a:buNone/>
            </a:pPr>
            <a:r>
              <a:rPr lang="ru-RU" sz="1600" dirty="0" err="1" smtClean="0">
                <a:latin typeface="Courier New" pitchFamily="49" charset="0"/>
                <a:cs typeface="Courier New" pitchFamily="49" charset="0"/>
              </a:rPr>
              <a:t>elem.childNodes</a:t>
            </a:r>
            <a:r>
              <a:rPr lang="ru-RU" sz="1600" dirty="0" smtClean="0">
                <a:latin typeface="Courier New" pitchFamily="49" charset="0"/>
                <a:cs typeface="Courier New" pitchFamily="49" charset="0"/>
              </a:rPr>
              <a:t>[</a:t>
            </a:r>
            <a:r>
              <a:rPr lang="ru-RU" sz="1600" dirty="0" err="1" smtClean="0">
                <a:latin typeface="Courier New" pitchFamily="49" charset="0"/>
                <a:cs typeface="Courier New" pitchFamily="49" charset="0"/>
              </a:rPr>
              <a:t>elem.childNodes.length</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- 1] === </a:t>
            </a:r>
            <a:r>
              <a:rPr lang="ru-RU" sz="1600" dirty="0" err="1">
                <a:latin typeface="Courier New" pitchFamily="49" charset="0"/>
                <a:cs typeface="Courier New" pitchFamily="49" charset="0"/>
              </a:rPr>
              <a:t>elem.lastChild</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41845888"/>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Коллекции – не массивы</a:t>
            </a:r>
          </a:p>
          <a:p>
            <a:pPr marL="0" indent="0">
              <a:buNone/>
            </a:pPr>
            <a:r>
              <a:rPr lang="en-US" sz="1600" dirty="0" smtClean="0"/>
              <a:t>DOM-</a:t>
            </a:r>
            <a:r>
              <a:rPr lang="ru-RU" sz="1600" dirty="0"/>
              <a:t>коллекции, такие как </a:t>
            </a:r>
            <a:r>
              <a:rPr lang="en-US" sz="1600" dirty="0" err="1"/>
              <a:t>childNodes</a:t>
            </a:r>
            <a:r>
              <a:rPr lang="en-US" sz="1600" dirty="0"/>
              <a:t> </a:t>
            </a:r>
            <a:r>
              <a:rPr lang="ru-RU" sz="1600" dirty="0"/>
              <a:t>и другие, которые мы увидим далее, не являются </a:t>
            </a:r>
            <a:r>
              <a:rPr lang="en-US" sz="1600" dirty="0"/>
              <a:t>JavaScript-</a:t>
            </a:r>
            <a:r>
              <a:rPr lang="ru-RU" sz="1600" dirty="0"/>
              <a:t>массивами.</a:t>
            </a:r>
          </a:p>
          <a:p>
            <a:pPr marL="0" indent="0">
              <a:buNone/>
            </a:pPr>
            <a:r>
              <a:rPr lang="ru-RU" sz="1600" dirty="0" smtClean="0"/>
              <a:t>В </a:t>
            </a:r>
            <a:r>
              <a:rPr lang="ru-RU" sz="1600" dirty="0"/>
              <a:t>них нет методов массивов, таких как </a:t>
            </a:r>
            <a:r>
              <a:rPr lang="en-US" sz="1600" dirty="0" err="1"/>
              <a:t>forEach</a:t>
            </a:r>
            <a:r>
              <a:rPr lang="en-US" sz="1600" dirty="0"/>
              <a:t>, map, push, pop </a:t>
            </a:r>
            <a:r>
              <a:rPr lang="ru-RU" sz="1600" dirty="0"/>
              <a:t>и других.</a:t>
            </a:r>
          </a:p>
          <a:p>
            <a:pPr marL="0" indent="0">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document.documentElement.childNodes</a:t>
            </a:r>
            <a:r>
              <a:rPr lang="en-US" sz="1600" dirty="0">
                <a:latin typeface="Courier New" pitchFamily="49" charset="0"/>
                <a:cs typeface="Courier New" pitchFamily="49" charset="0"/>
              </a:rPr>
              <a:t>;</a:t>
            </a:r>
          </a:p>
          <a:p>
            <a:pPr marL="0" indent="0">
              <a:buNone/>
            </a:pPr>
            <a:r>
              <a:rPr lang="en-US" sz="1600" dirty="0" err="1" smtClean="0">
                <a:latin typeface="Courier New" pitchFamily="49" charset="0"/>
                <a:cs typeface="Courier New" pitchFamily="49" charset="0"/>
              </a:rPr>
              <a:t>elems.forEach</a:t>
            </a:r>
            <a:r>
              <a:rPr lang="en-US" sz="1600" dirty="0" smtClean="0">
                <a:latin typeface="Courier New" pitchFamily="49" charset="0"/>
                <a:cs typeface="Courier New" pitchFamily="49" charset="0"/>
              </a:rPr>
              <a:t>(function(</a:t>
            </a:r>
            <a:r>
              <a:rPr lang="en-US" sz="1600" dirty="0" err="1" smtClean="0">
                <a:latin typeface="Courier New" pitchFamily="49" charset="0"/>
                <a:cs typeface="Courier New" pitchFamily="49" charset="0"/>
              </a:rPr>
              <a:t>elem</a:t>
            </a:r>
            <a:r>
              <a:rPr lang="en-US" sz="1600" dirty="0">
                <a:latin typeface="Courier New" pitchFamily="49" charset="0"/>
                <a:cs typeface="Courier New" pitchFamily="49" charset="0"/>
              </a:rPr>
              <a:t>) { // </a:t>
            </a:r>
            <a:r>
              <a:rPr lang="ru-RU" sz="1600" dirty="0">
                <a:latin typeface="Courier New" pitchFamily="49" charset="0"/>
                <a:cs typeface="Courier New" pitchFamily="49" charset="0"/>
              </a:rPr>
              <a:t>нет такого метода!</a:t>
            </a:r>
          </a:p>
          <a:p>
            <a:pPr marL="0" indent="0">
              <a:buNone/>
            </a:pPr>
            <a:r>
              <a:rPr lang="ru-RU" sz="1600" dirty="0">
                <a:latin typeface="Courier New" pitchFamily="49" charset="0"/>
                <a:cs typeface="Courier New" pitchFamily="49" charset="0"/>
              </a:rPr>
              <a:t>  /* ... */</a:t>
            </a:r>
          </a:p>
          <a:p>
            <a:pPr marL="0" indent="0">
              <a:buNone/>
            </a:pPr>
            <a:r>
              <a:rPr lang="ru-RU" sz="1600" dirty="0">
                <a:latin typeface="Courier New" pitchFamily="49" charset="0"/>
                <a:cs typeface="Courier New" pitchFamily="49" charset="0"/>
              </a:rPr>
              <a:t>});</a:t>
            </a:r>
          </a:p>
          <a:p>
            <a:pPr marL="0" indent="0">
              <a:buNone/>
            </a:pPr>
            <a:r>
              <a:rPr lang="ru-RU" sz="1600" dirty="0" smtClean="0"/>
              <a:t>Именно </a:t>
            </a:r>
            <a:r>
              <a:rPr lang="ru-RU" sz="1600" dirty="0"/>
              <a:t>поэтому </a:t>
            </a:r>
            <a:r>
              <a:rPr lang="en-US" sz="1600" dirty="0" err="1"/>
              <a:t>childNodes</a:t>
            </a:r>
            <a:r>
              <a:rPr lang="en-US" sz="1600" dirty="0"/>
              <a:t> </a:t>
            </a:r>
            <a:r>
              <a:rPr lang="ru-RU" sz="1600" dirty="0"/>
              <a:t>и называют «коллекция» или «</a:t>
            </a:r>
            <a:r>
              <a:rPr lang="ru-RU" sz="1600" dirty="0" err="1"/>
              <a:t>псевдомассив</a:t>
            </a:r>
            <a:r>
              <a:rPr lang="ru-RU" sz="1600" dirty="0"/>
              <a:t>».</a:t>
            </a:r>
          </a:p>
          <a:p>
            <a:pPr marL="0" indent="0">
              <a:buNone/>
            </a:pPr>
            <a:r>
              <a:rPr lang="ru-RU" sz="1600" dirty="0" smtClean="0"/>
              <a:t>Можно </a:t>
            </a:r>
            <a:r>
              <a:rPr lang="ru-RU" sz="1600" dirty="0"/>
              <a:t>для перебора коллекции использовать обычный цикл </a:t>
            </a:r>
            <a:endParaRPr lang="ru-RU" sz="1600" dirty="0" smtClean="0"/>
          </a:p>
          <a:p>
            <a:pPr marL="0" indent="0">
              <a:buNone/>
            </a:pPr>
            <a:r>
              <a:rPr lang="en-US" sz="1600" dirty="0" smtClean="0">
                <a:latin typeface="Courier New" pitchFamily="49" charset="0"/>
                <a:cs typeface="Courier New" pitchFamily="49" charset="0"/>
              </a:rPr>
              <a:t>for(</a:t>
            </a: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i=0; i&lt;</a:t>
            </a:r>
            <a:r>
              <a:rPr lang="en-US" sz="1600" dirty="0" err="1">
                <a:latin typeface="Courier New" pitchFamily="49" charset="0"/>
                <a:cs typeface="Courier New" pitchFamily="49" charset="0"/>
              </a:rPr>
              <a:t>elems.length</a:t>
            </a:r>
            <a:r>
              <a:rPr lang="en-US" sz="1600" dirty="0">
                <a:latin typeface="Courier New" pitchFamily="49" charset="0"/>
                <a:cs typeface="Courier New" pitchFamily="49" charset="0"/>
              </a:rPr>
              <a:t>; i++) ... </a:t>
            </a:r>
            <a:endParaRPr lang="ru-RU" sz="1600" dirty="0" smtClean="0">
              <a:latin typeface="Courier New" pitchFamily="49" charset="0"/>
              <a:cs typeface="Courier New" pitchFamily="49" charset="0"/>
            </a:endParaRPr>
          </a:p>
          <a:p>
            <a:pPr marL="0" indent="0">
              <a:buNone/>
            </a:pPr>
            <a:r>
              <a:rPr lang="ru-RU" sz="1600" dirty="0" smtClean="0"/>
              <a:t>Но </a:t>
            </a:r>
            <a:r>
              <a:rPr lang="ru-RU" sz="1600" dirty="0"/>
              <a:t>что делать, если уж очень хочется воспользоваться методами массива?</a:t>
            </a:r>
          </a:p>
          <a:p>
            <a:pPr marL="0" indent="0">
              <a:buNone/>
            </a:pPr>
            <a:r>
              <a:rPr lang="ru-RU" sz="1600" dirty="0" smtClean="0"/>
              <a:t>Это </a:t>
            </a:r>
            <a:r>
              <a:rPr lang="ru-RU" sz="1600" dirty="0"/>
              <a:t>возможно, основных варианта два:</a:t>
            </a:r>
          </a:p>
          <a:p>
            <a:pPr marL="0" indent="0">
              <a:buNone/>
            </a:pPr>
            <a:r>
              <a:rPr lang="ru-RU" sz="1600" dirty="0" smtClean="0"/>
              <a:t>1. Применить </a:t>
            </a:r>
            <a:r>
              <a:rPr lang="ru-RU" sz="1600" dirty="0"/>
              <a:t>метод массива через </a:t>
            </a:r>
            <a:r>
              <a:rPr lang="en-US" sz="1600" dirty="0"/>
              <a:t>call/apply:</a:t>
            </a:r>
          </a:p>
          <a:p>
            <a:pPr marL="0" indent="0">
              <a:buNone/>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document.documentElement.childNodes</a:t>
            </a:r>
            <a:r>
              <a:rPr lang="en-US" sz="1600" dirty="0">
                <a:latin typeface="Courier New" pitchFamily="49" charset="0"/>
                <a:cs typeface="Courier New" pitchFamily="49" charset="0"/>
              </a:rPr>
              <a:t>;</a:t>
            </a:r>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forEach.call</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function(</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 // HEAD, </a:t>
            </a:r>
            <a:r>
              <a:rPr lang="ru-RU" sz="1600" dirty="0">
                <a:latin typeface="Courier New" pitchFamily="49" charset="0"/>
                <a:cs typeface="Courier New" pitchFamily="49" charset="0"/>
              </a:rPr>
              <a:t>текст, </a:t>
            </a:r>
            <a:r>
              <a:rPr lang="en-US" sz="1600" dirty="0">
                <a:latin typeface="Courier New" pitchFamily="49" charset="0"/>
                <a:cs typeface="Courier New" pitchFamily="49" charset="0"/>
              </a:rPr>
              <a:t>BODY</a:t>
            </a:r>
          </a:p>
          <a:p>
            <a:pPr marL="0" indent="0">
              <a:buNone/>
            </a:pPr>
            <a:r>
              <a:rPr lang="en-US" sz="1600" dirty="0">
                <a:latin typeface="Courier New" pitchFamily="49" charset="0"/>
                <a:cs typeface="Courier New" pitchFamily="49" charset="0"/>
              </a:rPr>
              <a:t>    });</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17277679"/>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smtClean="0"/>
              <a:t>2. При </a:t>
            </a:r>
            <a:r>
              <a:rPr lang="ru-RU" sz="1600" dirty="0"/>
              <a:t>помощи </a:t>
            </a:r>
            <a:r>
              <a:rPr lang="en-US" sz="1600" dirty="0" err="1"/>
              <a:t>Array.prototype.slice</a:t>
            </a:r>
            <a:r>
              <a:rPr lang="en-US" sz="1600" dirty="0"/>
              <a:t> </a:t>
            </a:r>
            <a:r>
              <a:rPr lang="ru-RU" sz="1600" dirty="0"/>
              <a:t>сделать из коллекции массив.</a:t>
            </a:r>
          </a:p>
          <a:p>
            <a:pPr marL="0" indent="0">
              <a:buNone/>
            </a:pPr>
            <a:r>
              <a:rPr lang="ru-RU" sz="1600" dirty="0" smtClean="0"/>
              <a:t>Обычно </a:t>
            </a:r>
            <a:r>
              <a:rPr lang="ru-RU" sz="1600" dirty="0"/>
              <a:t>вызов </a:t>
            </a:r>
            <a:r>
              <a:rPr lang="en-US" sz="1600" dirty="0" err="1"/>
              <a:t>arr.slice</a:t>
            </a:r>
            <a:r>
              <a:rPr lang="en-US" sz="1600" dirty="0"/>
              <a:t>(a, b) </a:t>
            </a:r>
            <a:r>
              <a:rPr lang="ru-RU" sz="1600" dirty="0"/>
              <a:t>делает новый массив и копирует туда элементы </a:t>
            </a:r>
            <a:r>
              <a:rPr lang="en-US" sz="1600" dirty="0" err="1"/>
              <a:t>arr</a:t>
            </a:r>
            <a:r>
              <a:rPr lang="en-US" sz="1600" dirty="0"/>
              <a:t> </a:t>
            </a:r>
            <a:r>
              <a:rPr lang="ru-RU" sz="1600" dirty="0"/>
              <a:t>с индексами от </a:t>
            </a:r>
            <a:r>
              <a:rPr lang="en-US" sz="1600" dirty="0"/>
              <a:t>a </a:t>
            </a:r>
            <a:r>
              <a:rPr lang="ru-RU" sz="1600" dirty="0"/>
              <a:t>до </a:t>
            </a:r>
            <a:r>
              <a:rPr lang="en-US" sz="1600" dirty="0"/>
              <a:t>b-1 </a:t>
            </a:r>
            <a:r>
              <a:rPr lang="ru-RU" sz="1600" dirty="0"/>
              <a:t>включительно. Если же вызвать его без аргументов </a:t>
            </a:r>
            <a:r>
              <a:rPr lang="en-US" sz="1600" dirty="0" err="1"/>
              <a:t>arr.slice</a:t>
            </a:r>
            <a:r>
              <a:rPr lang="en-US" sz="1600" dirty="0"/>
              <a:t>(), </a:t>
            </a:r>
            <a:r>
              <a:rPr lang="ru-RU" sz="1600" dirty="0"/>
              <a:t>то он делает новый массив и копирует туда все элементы </a:t>
            </a:r>
            <a:r>
              <a:rPr lang="en-US" sz="1600" dirty="0"/>
              <a:t>arr.</a:t>
            </a:r>
          </a:p>
          <a:p>
            <a:pPr marL="0" indent="0">
              <a:buNone/>
            </a:pPr>
            <a:r>
              <a:rPr lang="ru-RU" sz="1600" dirty="0" smtClean="0"/>
              <a:t>Это </a:t>
            </a:r>
            <a:r>
              <a:rPr lang="ru-RU" sz="1600" dirty="0"/>
              <a:t>работает и для коллекции:</a:t>
            </a:r>
          </a:p>
          <a:p>
            <a:pPr marL="0" indent="0">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document.documentElement.childNodes</a:t>
            </a:r>
            <a:r>
              <a:rPr lang="en-US" sz="1600" dirty="0">
                <a:latin typeface="Courier New" pitchFamily="49" charset="0"/>
                <a:cs typeface="Courier New" pitchFamily="49" charset="0"/>
              </a:rPr>
              <a:t>;</a:t>
            </a:r>
          </a:p>
          <a:p>
            <a:pPr marL="0" indent="0">
              <a:buNone/>
            </a:pP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Array.prototype.slice.call</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ru-RU" sz="1600" dirty="0">
                <a:latin typeface="Courier New" pitchFamily="49" charset="0"/>
                <a:cs typeface="Courier New" pitchFamily="49" charset="0"/>
              </a:rPr>
              <a:t>теперь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ru-RU" sz="1600" dirty="0">
                <a:latin typeface="Courier New" pitchFamily="49" charset="0"/>
                <a:cs typeface="Courier New" pitchFamily="49" charset="0"/>
              </a:rPr>
              <a:t>массив</a:t>
            </a:r>
          </a:p>
          <a:p>
            <a:pPr marL="0" indent="0">
              <a:buNone/>
            </a:pPr>
            <a:endParaRPr lang="ru-RU" sz="1600" dirty="0">
              <a:latin typeface="Courier New" pitchFamily="49" charset="0"/>
              <a:cs typeface="Courier New" pitchFamily="49" charset="0"/>
            </a:endParaRPr>
          </a:p>
          <a:p>
            <a:pPr marL="0" indent="0">
              <a:buNone/>
            </a:pPr>
            <a:r>
              <a:rPr lang="en-US" sz="1600" dirty="0" err="1">
                <a:latin typeface="Courier New" pitchFamily="49" charset="0"/>
                <a:cs typeface="Courier New" pitchFamily="49" charset="0"/>
              </a:rPr>
              <a:t>elems.forEach</a:t>
            </a:r>
            <a:r>
              <a:rPr lang="en-US" sz="1600" dirty="0">
                <a:latin typeface="Courier New" pitchFamily="49" charset="0"/>
                <a:cs typeface="Courier New" pitchFamily="49" charset="0"/>
              </a:rPr>
              <a:t>(function(</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elem.tagName</a:t>
            </a:r>
            <a:r>
              <a:rPr lang="en-US" sz="1600" dirty="0">
                <a:latin typeface="Courier New" pitchFamily="49" charset="0"/>
                <a:cs typeface="Courier New" pitchFamily="49" charset="0"/>
              </a:rPr>
              <a:t> ); // HEAD, </a:t>
            </a:r>
            <a:r>
              <a:rPr lang="ru-RU" sz="1600" dirty="0">
                <a:latin typeface="Courier New" pitchFamily="49" charset="0"/>
                <a:cs typeface="Courier New" pitchFamily="49" charset="0"/>
              </a:rPr>
              <a:t>текст, </a:t>
            </a:r>
            <a:r>
              <a:rPr lang="en-US" sz="1600" dirty="0">
                <a:latin typeface="Courier New" pitchFamily="49" charset="0"/>
                <a:cs typeface="Courier New" pitchFamily="49" charset="0"/>
              </a:rPr>
              <a:t>BODY</a:t>
            </a:r>
          </a:p>
          <a:p>
            <a:pPr marL="0" indent="0">
              <a:buNone/>
            </a:pPr>
            <a:r>
              <a:rPr lang="en-US" sz="1600" dirty="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46635578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2492896"/>
            <a:ext cx="4746449" cy="412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Окружение: DOM, BOM и JS</a:t>
            </a:r>
          </a:p>
          <a:p>
            <a:pPr marL="0" indent="0">
              <a:buNone/>
            </a:pPr>
            <a:r>
              <a:rPr lang="ru-RU" sz="1600" dirty="0"/>
              <a:t>Сам по себе язык </a:t>
            </a:r>
            <a:r>
              <a:rPr lang="ru-RU" sz="1600" dirty="0" err="1"/>
              <a:t>JavaScript</a:t>
            </a:r>
            <a:r>
              <a:rPr lang="ru-RU" sz="1600" dirty="0"/>
              <a:t> не предусматривает работы с браузером.</a:t>
            </a:r>
          </a:p>
          <a:p>
            <a:pPr marL="0" indent="0">
              <a:buNone/>
            </a:pPr>
            <a:r>
              <a:rPr lang="ru-RU" sz="1600" dirty="0"/>
              <a:t>Он вообще не знает про HTML. Но позволяет легко расширять себя </a:t>
            </a:r>
            <a:r>
              <a:rPr lang="ru-RU" sz="1600" dirty="0" smtClean="0"/>
              <a:t>новыми функциями </a:t>
            </a:r>
            <a:r>
              <a:rPr lang="ru-RU" sz="1600" dirty="0"/>
              <a:t>и объектами.</a:t>
            </a:r>
          </a:p>
          <a:p>
            <a:pPr marL="0" indent="0">
              <a:buNone/>
            </a:pPr>
            <a:r>
              <a:rPr lang="ru-RU" sz="1600" dirty="0"/>
              <a:t>На рисунке ниже схематически отображена структура, которая получается если посмотреть на совокупность </a:t>
            </a:r>
            <a:r>
              <a:rPr lang="ru-RU" sz="1600" dirty="0" err="1"/>
              <a:t>браузерных</a:t>
            </a:r>
            <a:r>
              <a:rPr lang="ru-RU" sz="1600" dirty="0"/>
              <a:t> объектов с «высоты птичьего полёта</a:t>
            </a:r>
            <a:r>
              <a:rPr lang="ru-RU" sz="1600" dirty="0" smtClean="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ru-RU" sz="1600" dirty="0"/>
              <a:t>// открыть новое окно/вкладку с URL http://ya.ru </a:t>
            </a:r>
            <a:endParaRPr lang="en-US" sz="1600" dirty="0" smtClean="0"/>
          </a:p>
          <a:p>
            <a:pPr marL="0" indent="0">
              <a:buNone/>
            </a:pPr>
            <a:r>
              <a:rPr lang="ru-RU" sz="1600" dirty="0" err="1" smtClean="0">
                <a:latin typeface="Courier New" pitchFamily="49" charset="0"/>
                <a:cs typeface="Courier New" pitchFamily="49" charset="0"/>
              </a:rPr>
              <a:t>window.open</a:t>
            </a:r>
            <a:r>
              <a:rPr lang="ru-RU" sz="1600" dirty="0">
                <a:latin typeface="Courier New" pitchFamily="49" charset="0"/>
                <a:cs typeface="Courier New" pitchFamily="49" charset="0"/>
              </a:rPr>
              <a:t>('http://ya.ru');</a:t>
            </a:r>
          </a:p>
          <a:p>
            <a:pPr marL="0" indent="0">
              <a:buNone/>
            </a:pPr>
            <a:endParaRPr lang="ru-RU" sz="1600" dirty="0" smtClean="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
        <p:nvSpPr>
          <p:cNvPr id="3" name="TextBox 2"/>
          <p:cNvSpPr txBox="1"/>
          <p:nvPr/>
        </p:nvSpPr>
        <p:spPr>
          <a:xfrm>
            <a:off x="755576" y="3429000"/>
            <a:ext cx="3312368" cy="2308324"/>
          </a:xfrm>
          <a:prstGeom prst="rect">
            <a:avLst/>
          </a:prstGeom>
          <a:noFill/>
        </p:spPr>
        <p:txBody>
          <a:bodyPr wrap="square" rtlCol="0">
            <a:spAutoFit/>
          </a:bodyPr>
          <a:lstStyle/>
          <a:p>
            <a:r>
              <a:rPr lang="ru-RU" sz="1600" dirty="0">
                <a:latin typeface="+mj-lt"/>
              </a:rPr>
              <a:t>Как видно из рисунка, на вершине стоит </a:t>
            </a:r>
            <a:r>
              <a:rPr lang="ru-RU" sz="1600" dirty="0" err="1">
                <a:latin typeface="+mj-lt"/>
              </a:rPr>
              <a:t>window</a:t>
            </a:r>
            <a:r>
              <a:rPr lang="ru-RU" sz="1600" dirty="0">
                <a:latin typeface="+mj-lt"/>
              </a:rPr>
              <a:t>.</a:t>
            </a:r>
          </a:p>
          <a:p>
            <a:r>
              <a:rPr lang="ru-RU" sz="1600" dirty="0">
                <a:latin typeface="+mj-lt"/>
              </a:rPr>
              <a:t>У этого объекта двоякая позиция – он с одной стороны является глобальным объектом в </a:t>
            </a:r>
            <a:r>
              <a:rPr lang="ru-RU" sz="1600" dirty="0" err="1">
                <a:latin typeface="+mj-lt"/>
              </a:rPr>
              <a:t>JavaScript</a:t>
            </a:r>
            <a:r>
              <a:rPr lang="ru-RU" sz="1600" dirty="0">
                <a:latin typeface="+mj-lt"/>
              </a:rPr>
              <a:t>, с другой – содержит свойства и методы для управления окном браузера, открытия новых окон, например</a:t>
            </a:r>
            <a:r>
              <a:rPr lang="ru-RU" sz="1600" dirty="0" smtClean="0">
                <a:latin typeface="+mj-lt"/>
              </a:rPr>
              <a:t>:</a:t>
            </a:r>
            <a:endParaRPr lang="en-US" sz="1600" dirty="0" smtClean="0">
              <a:latin typeface="+mj-lt"/>
            </a:endParaRPr>
          </a:p>
        </p:txBody>
      </p:sp>
    </p:spTree>
    <p:custDataLst>
      <p:tags r:id="rId1"/>
    </p:custDataLst>
    <p:extLst>
      <p:ext uri="{BB962C8B-B14F-4D97-AF65-F5344CB8AC3E}">
        <p14:creationId xmlns:p14="http://schemas.microsoft.com/office/powerpoint/2010/main" val="3371693911"/>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Нельзя перебирать коллекцию через </a:t>
            </a:r>
            <a:r>
              <a:rPr lang="ru-RU" sz="1600" b="1" dirty="0" err="1"/>
              <a:t>for</a:t>
            </a:r>
            <a:r>
              <a:rPr lang="ru-RU" sz="1600" b="1" dirty="0"/>
              <a:t>..</a:t>
            </a:r>
            <a:r>
              <a:rPr lang="ru-RU" sz="1600" b="1" dirty="0" err="1"/>
              <a:t>in</a:t>
            </a:r>
            <a:endParaRPr lang="ru-RU" sz="1600" b="1" dirty="0"/>
          </a:p>
          <a:p>
            <a:pPr marL="0" indent="0">
              <a:buNone/>
            </a:pPr>
            <a:r>
              <a:rPr lang="ru-RU" sz="1600" dirty="0"/>
              <a:t>Ранее мы говорили, что не рекомендуется использовать для перебора массива цикл </a:t>
            </a:r>
            <a:r>
              <a:rPr lang="ru-RU" sz="1600" dirty="0" err="1"/>
              <a:t>for</a:t>
            </a:r>
            <a:r>
              <a:rPr lang="ru-RU" sz="1600" dirty="0"/>
              <a:t>..</a:t>
            </a:r>
            <a:r>
              <a:rPr lang="ru-RU" sz="1600" dirty="0" err="1"/>
              <a:t>in</a:t>
            </a:r>
            <a:r>
              <a:rPr lang="ru-RU" sz="1600" dirty="0"/>
              <a:t>.</a:t>
            </a:r>
          </a:p>
          <a:p>
            <a:pPr marL="0" indent="0">
              <a:buNone/>
            </a:pPr>
            <a:r>
              <a:rPr lang="ru-RU" sz="1600" b="1" dirty="0"/>
              <a:t>Коллекции – наглядный пример, почему нельзя. Они похожи на массивы, но у них есть свои свойства и методы, которых в массивах нет.</a:t>
            </a:r>
            <a:endParaRPr lang="ru-RU" sz="1600" dirty="0"/>
          </a:p>
          <a:p>
            <a:pPr marL="0" indent="0">
              <a:buNone/>
            </a:pPr>
            <a:r>
              <a:rPr lang="ru-RU" sz="1600" dirty="0"/>
              <a:t>К примеру, код ниже должен перебрать все дочерние элементы &lt;</a:t>
            </a:r>
            <a:r>
              <a:rPr lang="ru-RU" sz="1600" dirty="0" err="1"/>
              <a:t>html</a:t>
            </a:r>
            <a:r>
              <a:rPr lang="ru-RU" sz="1600" dirty="0"/>
              <a:t>&gt;. Их, естественно, два: &lt;</a:t>
            </a:r>
            <a:r>
              <a:rPr lang="ru-RU" sz="1600" dirty="0" err="1"/>
              <a:t>head</a:t>
            </a:r>
            <a:r>
              <a:rPr lang="ru-RU" sz="1600" dirty="0"/>
              <a:t>&gt; и &lt;</a:t>
            </a:r>
            <a:r>
              <a:rPr lang="ru-RU" sz="1600" dirty="0" err="1"/>
              <a:t>body</a:t>
            </a:r>
            <a:r>
              <a:rPr lang="ru-RU" sz="1600" dirty="0"/>
              <a:t>&gt;. Максимум, три, если взять ещё и текст между ними.</a:t>
            </a:r>
          </a:p>
          <a:p>
            <a:pPr marL="0" indent="0">
              <a:buNone/>
            </a:pPr>
            <a:r>
              <a:rPr lang="ru-RU" sz="1600" dirty="0"/>
              <a:t>Но в примере ниже </a:t>
            </a:r>
            <a:r>
              <a:rPr lang="ru-RU" sz="1600" dirty="0" err="1"/>
              <a:t>alert</a:t>
            </a:r>
            <a:r>
              <a:rPr lang="ru-RU" sz="1600" dirty="0"/>
              <a:t> сработает не три, а целых 5 раз!</a:t>
            </a:r>
          </a:p>
          <a:p>
            <a:pPr marL="0" indent="0">
              <a:buNone/>
            </a:pP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elems</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document.documentElement.childNodes</a:t>
            </a:r>
            <a:r>
              <a:rPr lang="ru-RU" sz="1600" dirty="0">
                <a:latin typeface="Courier New" pitchFamily="49" charset="0"/>
                <a:cs typeface="Courier New" pitchFamily="49" charset="0"/>
              </a:rPr>
              <a:t>; </a:t>
            </a:r>
            <a:endParaRPr lang="ru-RU" sz="1600" dirty="0" smtClean="0">
              <a:latin typeface="Courier New" pitchFamily="49" charset="0"/>
              <a:cs typeface="Courier New" pitchFamily="49" charset="0"/>
            </a:endParaRPr>
          </a:p>
          <a:p>
            <a:pPr marL="0" indent="0">
              <a:buNone/>
            </a:pPr>
            <a:r>
              <a:rPr lang="ru-RU" sz="1600" dirty="0" err="1" smtClean="0">
                <a:latin typeface="Courier New" pitchFamily="49" charset="0"/>
                <a:cs typeface="Courier New" pitchFamily="49" charset="0"/>
              </a:rPr>
              <a:t>for</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key</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elems</a:t>
            </a:r>
            <a:r>
              <a:rPr lang="ru-RU" sz="1600" dirty="0">
                <a:latin typeface="Courier New" pitchFamily="49" charset="0"/>
                <a:cs typeface="Courier New" pitchFamily="49" charset="0"/>
              </a:rPr>
              <a:t>) { </a:t>
            </a:r>
            <a:endParaRPr lang="ru-RU"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  </a:t>
            </a:r>
            <a:r>
              <a:rPr lang="ru-RU" sz="1600" dirty="0" err="1" smtClean="0">
                <a:latin typeface="Courier New" pitchFamily="49" charset="0"/>
                <a:cs typeface="Courier New" pitchFamily="49" charset="0"/>
              </a:rPr>
              <a:t>alert</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key</a:t>
            </a:r>
            <a:r>
              <a:rPr lang="ru-RU" sz="1600" dirty="0">
                <a:latin typeface="Courier New" pitchFamily="49" charset="0"/>
                <a:cs typeface="Courier New" pitchFamily="49" charset="0"/>
              </a:rPr>
              <a:t> ); // 0, 1, 2, </a:t>
            </a:r>
            <a:r>
              <a:rPr lang="ru-RU" sz="1600" dirty="0" err="1">
                <a:latin typeface="Courier New" pitchFamily="49" charset="0"/>
                <a:cs typeface="Courier New" pitchFamily="49" charset="0"/>
              </a:rPr>
              <a:t>length</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item</a:t>
            </a:r>
            <a:r>
              <a:rPr lang="ru-RU" sz="1600" dirty="0">
                <a:latin typeface="Courier New" pitchFamily="49" charset="0"/>
                <a:cs typeface="Courier New" pitchFamily="49" charset="0"/>
              </a:rPr>
              <a:t> </a:t>
            </a:r>
            <a:endParaRPr lang="ru-RU"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a:p>
            <a:pPr marL="0" indent="0">
              <a:buNone/>
            </a:pPr>
            <a:r>
              <a:rPr lang="ru-RU" sz="1600" dirty="0"/>
              <a:t>Цикл </a:t>
            </a:r>
            <a:r>
              <a:rPr lang="ru-RU" sz="1600" dirty="0" err="1"/>
              <a:t>for</a:t>
            </a:r>
            <a:r>
              <a:rPr lang="ru-RU" sz="1600" dirty="0"/>
              <a:t>..</a:t>
            </a:r>
            <a:r>
              <a:rPr lang="ru-RU" sz="1600" dirty="0" err="1"/>
              <a:t>in</a:t>
            </a:r>
            <a:r>
              <a:rPr lang="ru-RU" sz="1600" dirty="0"/>
              <a:t> выведет не только ожидаемые индексы 0, 1, 2, по которым лежат узлы в коллекции, но и свойство </a:t>
            </a:r>
            <a:r>
              <a:rPr lang="ru-RU" sz="1600" dirty="0" err="1"/>
              <a:t>length</a:t>
            </a:r>
            <a:r>
              <a:rPr lang="ru-RU" sz="1600" dirty="0"/>
              <a:t> (в коллекции оно </a:t>
            </a:r>
            <a:r>
              <a:rPr lang="ru-RU" sz="1600" dirty="0" err="1"/>
              <a:t>enumerable</a:t>
            </a:r>
            <a:r>
              <a:rPr lang="ru-RU" sz="1600" dirty="0"/>
              <a:t>), а также функцию </a:t>
            </a:r>
            <a:r>
              <a:rPr lang="ru-RU" sz="1600" dirty="0" err="1"/>
              <a:t>item</a:t>
            </a:r>
            <a:r>
              <a:rPr lang="ru-RU" sz="1600" dirty="0"/>
              <a:t>(n) – она никогда не используется, возвращает n-й элемент коллекции, проще обратиться по индексу [n].</a:t>
            </a:r>
          </a:p>
          <a:p>
            <a:pPr marL="0" indent="0">
              <a:buNone/>
            </a:pPr>
            <a:r>
              <a:rPr lang="ru-RU" sz="1600" dirty="0"/>
              <a:t>В реальном коде нам нужны только элементы, мы же будем работать с ними, а служебные свойства – не нужны. Поэтому желательно использовать </a:t>
            </a:r>
            <a:endParaRPr lang="ru-RU" sz="1600" dirty="0" smtClean="0"/>
          </a:p>
          <a:p>
            <a:pPr marL="0" indent="0">
              <a:buNone/>
            </a:pPr>
            <a:r>
              <a:rPr lang="ru-RU" sz="1600" dirty="0" err="1" smtClean="0">
                <a:latin typeface="Courier New" pitchFamily="49" charset="0"/>
                <a:cs typeface="Courier New" pitchFamily="49" charset="0"/>
              </a:rPr>
              <a:t>for</a:t>
            </a:r>
            <a:r>
              <a:rPr lang="ru-RU" sz="1600" dirty="0" smtClean="0">
                <a:latin typeface="Courier New" pitchFamily="49" charset="0"/>
                <a:cs typeface="Courier New" pitchFamily="49" charset="0"/>
              </a:rPr>
              <a:t>(</a:t>
            </a:r>
            <a:r>
              <a:rPr lang="ru-RU" sz="1600" dirty="0" err="1" smtClean="0">
                <a:latin typeface="Courier New" pitchFamily="49" charset="0"/>
                <a:cs typeface="Courier New" pitchFamily="49" charset="0"/>
              </a:rPr>
              <a:t>var</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i=0; i&lt;</a:t>
            </a:r>
            <a:r>
              <a:rPr lang="ru-RU" sz="1600" dirty="0" err="1">
                <a:latin typeface="Courier New" pitchFamily="49" charset="0"/>
                <a:cs typeface="Courier New" pitchFamily="49" charset="0"/>
              </a:rPr>
              <a:t>elems.length</a:t>
            </a:r>
            <a:r>
              <a:rPr lang="ru-RU" sz="1600" dirty="0">
                <a:latin typeface="Courier New" pitchFamily="49" charset="0"/>
                <a:cs typeface="Courier New" pitchFamily="49" charset="0"/>
              </a:rPr>
              <a:t>; i++).</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04410825"/>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Соседи и родитель</a:t>
            </a:r>
          </a:p>
          <a:p>
            <a:pPr marL="0" indent="0">
              <a:buNone/>
            </a:pPr>
            <a:r>
              <a:rPr lang="ru-RU" sz="1600" dirty="0"/>
              <a:t>Доступ к элементам слева и справа данного можно получить по ссылкам </a:t>
            </a:r>
            <a:r>
              <a:rPr lang="ru-RU" sz="1600" b="1" dirty="0" err="1"/>
              <a:t>previousSibling</a:t>
            </a:r>
            <a:r>
              <a:rPr lang="ru-RU" sz="1600" dirty="0"/>
              <a:t> / </a:t>
            </a:r>
            <a:r>
              <a:rPr lang="ru-RU" sz="1600" b="1" dirty="0" err="1"/>
              <a:t>nextSibling</a:t>
            </a:r>
            <a:r>
              <a:rPr lang="ru-RU" sz="1600" dirty="0"/>
              <a:t>.</a:t>
            </a:r>
          </a:p>
          <a:p>
            <a:pPr marL="0" indent="0">
              <a:buNone/>
            </a:pPr>
            <a:r>
              <a:rPr lang="ru-RU" sz="1600" dirty="0"/>
              <a:t>Родитель доступен через </a:t>
            </a:r>
            <a:r>
              <a:rPr lang="ru-RU" sz="1600" b="1" dirty="0" err="1"/>
              <a:t>parentNode</a:t>
            </a:r>
            <a:r>
              <a:rPr lang="ru-RU" sz="1600" dirty="0"/>
              <a:t>. Если долго идти от одного элемента к другому, то рано или поздно дойдёшь до корня DOM, то есть до </a:t>
            </a:r>
            <a:r>
              <a:rPr lang="ru-RU" sz="1600" b="1" dirty="0" err="1"/>
              <a:t>document.documentElement</a:t>
            </a:r>
            <a:r>
              <a:rPr lang="ru-RU" sz="1600" dirty="0"/>
              <a:t>, а затем и </a:t>
            </a:r>
            <a:r>
              <a:rPr lang="ru-RU" sz="1600" b="1" dirty="0" err="1" smtClean="0"/>
              <a:t>document</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7" name="Picture 2"/>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2411761" y="2345646"/>
            <a:ext cx="4392487" cy="432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5015822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Навигация только по элементам</a:t>
            </a:r>
          </a:p>
          <a:p>
            <a:pPr marL="0" indent="0">
              <a:buNone/>
            </a:pPr>
            <a:r>
              <a:rPr lang="ru-RU" sz="1600" dirty="0"/>
              <a:t>Навигационные ссылки, описанные выше, равно касаются всех узлов в документе. В частности, в </a:t>
            </a:r>
            <a:r>
              <a:rPr lang="ru-RU" sz="1600" b="1" dirty="0"/>
              <a:t>childNodes</a:t>
            </a:r>
            <a:r>
              <a:rPr lang="ru-RU" sz="1600" dirty="0"/>
              <a:t> сосуществуют и текстовые узлы и узлы-элементы и узлы-комментарии, если есть.</a:t>
            </a:r>
          </a:p>
          <a:p>
            <a:pPr marL="0" indent="0">
              <a:buNone/>
            </a:pPr>
            <a:r>
              <a:rPr lang="ru-RU" sz="1600" dirty="0"/>
              <a:t>Но для большинства задач текстовые узлы нам не интересны.</a:t>
            </a:r>
          </a:p>
          <a:p>
            <a:pPr marL="0" indent="0">
              <a:buNone/>
            </a:pPr>
            <a:r>
              <a:rPr lang="ru-RU" sz="1600" dirty="0"/>
              <a:t>Поэтому посмотрим на дополнительный набор ссылок, которые их не учитывают:</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91" y="2564904"/>
            <a:ext cx="4712422"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52121" y="2523668"/>
            <a:ext cx="3309526" cy="3785652"/>
          </a:xfrm>
          <a:prstGeom prst="rect">
            <a:avLst/>
          </a:prstGeom>
          <a:noFill/>
        </p:spPr>
        <p:txBody>
          <a:bodyPr wrap="square" rtlCol="0">
            <a:spAutoFit/>
          </a:bodyPr>
          <a:lstStyle/>
          <a:p>
            <a:r>
              <a:rPr lang="ru-RU" sz="1600" dirty="0">
                <a:latin typeface="+mj-lt"/>
              </a:rPr>
              <a:t>Эти ссылки похожи на те, что раньше, только в ряде мест стоит слово </a:t>
            </a:r>
            <a:r>
              <a:rPr lang="en-US" sz="1600" dirty="0">
                <a:latin typeface="+mj-lt"/>
              </a:rPr>
              <a:t>Element:</a:t>
            </a:r>
          </a:p>
          <a:p>
            <a:pPr marL="285750" indent="-285750">
              <a:buFont typeface="Arial" pitchFamily="34" charset="0"/>
              <a:buChar char="•"/>
            </a:pPr>
            <a:r>
              <a:rPr lang="en-US" sz="1600" b="1" dirty="0">
                <a:latin typeface="+mj-lt"/>
              </a:rPr>
              <a:t>children</a:t>
            </a:r>
            <a:r>
              <a:rPr lang="en-US" sz="1600" dirty="0">
                <a:latin typeface="+mj-lt"/>
              </a:rPr>
              <a:t> – </a:t>
            </a:r>
            <a:r>
              <a:rPr lang="ru-RU" sz="1600" dirty="0">
                <a:latin typeface="+mj-lt"/>
              </a:rPr>
              <a:t>только дочерние узлы-элементы, то есть соответствующие тегам.</a:t>
            </a:r>
          </a:p>
          <a:p>
            <a:pPr marL="285750" indent="-285750">
              <a:buFont typeface="Arial" pitchFamily="34" charset="0"/>
              <a:buChar char="•"/>
            </a:pPr>
            <a:r>
              <a:rPr lang="en-US" sz="1600" b="1" dirty="0" err="1">
                <a:latin typeface="+mj-lt"/>
              </a:rPr>
              <a:t>firstElementChild</a:t>
            </a:r>
            <a:r>
              <a:rPr lang="en-US" sz="1600" dirty="0">
                <a:latin typeface="+mj-lt"/>
              </a:rPr>
              <a:t>, </a:t>
            </a:r>
            <a:r>
              <a:rPr lang="en-US" sz="1600" b="1" dirty="0" err="1">
                <a:latin typeface="+mj-lt"/>
              </a:rPr>
              <a:t>lastElementChild</a:t>
            </a:r>
            <a:r>
              <a:rPr lang="en-US" sz="1600" dirty="0">
                <a:latin typeface="+mj-lt"/>
              </a:rPr>
              <a:t> – </a:t>
            </a:r>
            <a:r>
              <a:rPr lang="ru-RU" sz="1600" dirty="0">
                <a:latin typeface="+mj-lt"/>
              </a:rPr>
              <a:t>соответственно, первый и последний дети-элементы.</a:t>
            </a:r>
          </a:p>
          <a:p>
            <a:pPr marL="285750" indent="-285750">
              <a:buFont typeface="Arial" pitchFamily="34" charset="0"/>
              <a:buChar char="•"/>
            </a:pPr>
            <a:r>
              <a:rPr lang="en-US" sz="1600" b="1" dirty="0" err="1">
                <a:latin typeface="+mj-lt"/>
              </a:rPr>
              <a:t>previousElementSibling</a:t>
            </a:r>
            <a:r>
              <a:rPr lang="en-US" sz="1600" dirty="0">
                <a:latin typeface="+mj-lt"/>
              </a:rPr>
              <a:t>, </a:t>
            </a:r>
            <a:r>
              <a:rPr lang="en-US" sz="1600" b="1" dirty="0" err="1">
                <a:latin typeface="+mj-lt"/>
              </a:rPr>
              <a:t>nextElementSibling</a:t>
            </a:r>
            <a:r>
              <a:rPr lang="en-US" sz="1600" dirty="0">
                <a:latin typeface="+mj-lt"/>
              </a:rPr>
              <a:t> – </a:t>
            </a:r>
            <a:r>
              <a:rPr lang="ru-RU" sz="1600" dirty="0">
                <a:latin typeface="+mj-lt"/>
              </a:rPr>
              <a:t>соседи-элементы.</a:t>
            </a:r>
          </a:p>
          <a:p>
            <a:pPr marL="285750" indent="-285750">
              <a:buFont typeface="Arial" pitchFamily="34" charset="0"/>
              <a:buChar char="•"/>
            </a:pPr>
            <a:r>
              <a:rPr lang="en-US" sz="1600" b="1" dirty="0" err="1">
                <a:latin typeface="+mj-lt"/>
              </a:rPr>
              <a:t>parentElemen</a:t>
            </a:r>
            <a:r>
              <a:rPr lang="en-US" sz="1600" dirty="0" err="1">
                <a:latin typeface="+mj-lt"/>
              </a:rPr>
              <a:t>t</a:t>
            </a:r>
            <a:r>
              <a:rPr lang="en-US" sz="1600" dirty="0">
                <a:latin typeface="+mj-lt"/>
              </a:rPr>
              <a:t> – </a:t>
            </a:r>
            <a:r>
              <a:rPr lang="ru-RU" sz="1600" dirty="0">
                <a:latin typeface="+mj-lt"/>
              </a:rPr>
              <a:t>родитель-элемент</a:t>
            </a:r>
            <a:r>
              <a:rPr lang="ru-RU" sz="1600" dirty="0" smtClean="0">
                <a:latin typeface="+mj-lt"/>
              </a:rPr>
              <a:t>.</a:t>
            </a:r>
            <a:endParaRPr lang="ru-RU" sz="1600" dirty="0">
              <a:latin typeface="+mj-lt"/>
            </a:endParaRPr>
          </a:p>
        </p:txBody>
      </p:sp>
    </p:spTree>
    <p:custDataLst>
      <p:tags r:id="rId1"/>
    </p:custDataLst>
    <p:extLst>
      <p:ext uri="{BB962C8B-B14F-4D97-AF65-F5344CB8AC3E}">
        <p14:creationId xmlns:p14="http://schemas.microsoft.com/office/powerpoint/2010/main" val="3880131668"/>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Зачем </a:t>
            </a:r>
            <a:r>
              <a:rPr lang="en-US" sz="1600" b="1" dirty="0" err="1"/>
              <a:t>parentElement</a:t>
            </a:r>
            <a:r>
              <a:rPr lang="en-US" sz="1600" b="1" dirty="0"/>
              <a:t>? </a:t>
            </a:r>
            <a:r>
              <a:rPr lang="ru-RU" sz="1600" b="1" dirty="0"/>
              <a:t>Неужели бывают родители не-элементы?</a:t>
            </a:r>
          </a:p>
          <a:p>
            <a:pPr marL="0" indent="0">
              <a:buNone/>
            </a:pPr>
            <a:r>
              <a:rPr lang="ru-RU" sz="1600" dirty="0"/>
              <a:t>Свойство </a:t>
            </a:r>
            <a:r>
              <a:rPr lang="en-US" sz="1600" dirty="0" err="1"/>
              <a:t>elem.parentNode</a:t>
            </a:r>
            <a:r>
              <a:rPr lang="en-US" sz="1600" dirty="0"/>
              <a:t> </a:t>
            </a:r>
            <a:r>
              <a:rPr lang="ru-RU" sz="1600" dirty="0"/>
              <a:t>возвращает родитель элемента.</a:t>
            </a:r>
          </a:p>
          <a:p>
            <a:pPr marL="0" indent="0">
              <a:buNone/>
            </a:pPr>
            <a:r>
              <a:rPr lang="ru-RU" sz="1600" dirty="0"/>
              <a:t>Оно всегда равно </a:t>
            </a:r>
            <a:r>
              <a:rPr lang="en-US" sz="1600" dirty="0" err="1"/>
              <a:t>parentElement</a:t>
            </a:r>
            <a:r>
              <a:rPr lang="en-US" sz="1600" dirty="0"/>
              <a:t>, </a:t>
            </a:r>
            <a:r>
              <a:rPr lang="ru-RU" sz="1600" dirty="0"/>
              <a:t>кроме одного исключения:</a:t>
            </a:r>
          </a:p>
          <a:p>
            <a:pPr marL="0" indent="0">
              <a:buNone/>
            </a:pPr>
            <a:r>
              <a:rPr lang="en-US" sz="1600" dirty="0">
                <a:latin typeface="Courier New" pitchFamily="49" charset="0"/>
                <a:cs typeface="Courier New" pitchFamily="49" charset="0"/>
              </a:rPr>
              <a:t>alert( </a:t>
            </a:r>
            <a:r>
              <a:rPr lang="en-US" sz="1600" dirty="0" err="1">
                <a:latin typeface="Courier New" pitchFamily="49" charset="0"/>
                <a:cs typeface="Courier New" pitchFamily="49" charset="0"/>
              </a:rPr>
              <a:t>document.documentElement.parentNode</a:t>
            </a:r>
            <a:r>
              <a:rPr lang="en-US" sz="1600" dirty="0">
                <a:latin typeface="Courier New" pitchFamily="49" charset="0"/>
                <a:cs typeface="Courier New" pitchFamily="49" charset="0"/>
              </a:rPr>
              <a:t> ); // document </a:t>
            </a:r>
            <a:endParaRPr lang="ru-RU"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alert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document.documentElement.parentElement</a:t>
            </a:r>
            <a:r>
              <a:rPr lang="en-US" sz="1600" dirty="0">
                <a:latin typeface="Courier New" pitchFamily="49" charset="0"/>
                <a:cs typeface="Courier New" pitchFamily="49" charset="0"/>
              </a:rPr>
              <a:t> ); // null</a:t>
            </a:r>
          </a:p>
          <a:p>
            <a:pPr marL="0" indent="0">
              <a:buNone/>
            </a:pPr>
            <a:r>
              <a:rPr lang="ru-RU" sz="1600" dirty="0"/>
              <a:t>Иногда это имеет значение, если хочется перебрать всех предков и вызвать какой-то метод, а на документе его нет.</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38032139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Модифицируем предыдущий пример, применив </a:t>
            </a:r>
            <a:r>
              <a:rPr lang="en-US" sz="1600" dirty="0"/>
              <a:t>children </a:t>
            </a:r>
            <a:r>
              <a:rPr lang="ru-RU" sz="1600" dirty="0"/>
              <a:t>вместо </a:t>
            </a:r>
            <a:r>
              <a:rPr lang="en-US" sz="1600" dirty="0" err="1"/>
              <a:t>childNodes</a:t>
            </a:r>
            <a:r>
              <a:rPr lang="en-US" sz="1600" dirty="0"/>
              <a:t>.</a:t>
            </a:r>
          </a:p>
          <a:p>
            <a:pPr marL="0" indent="0">
              <a:buNone/>
            </a:pPr>
            <a:r>
              <a:rPr lang="ru-RU" sz="1600" dirty="0"/>
              <a:t>Теперь он будет выводить не все узлы, а только узлы-элементы</a:t>
            </a:r>
            <a:r>
              <a:rPr lang="ru-RU" sz="1600" dirty="0" smtClean="0"/>
              <a:t>:</a:t>
            </a:r>
          </a:p>
          <a:p>
            <a:pPr marL="0" indent="0">
              <a:buNone/>
            </a:pPr>
            <a:endParaRPr lang="ru-RU" sz="1600" dirty="0"/>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DOCTYPE HTML&gt;</a:t>
            </a:r>
          </a:p>
          <a:p>
            <a:pPr marL="0" indent="0">
              <a:buNone/>
            </a:pPr>
            <a:r>
              <a:rPr lang="en-US" sz="1600" dirty="0">
                <a:latin typeface="Courier New" pitchFamily="49" charset="0"/>
                <a:cs typeface="Courier New" pitchFamily="49" charset="0"/>
              </a:rPr>
              <a:t>&lt;html&gt;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p>
          <a:p>
            <a:pPr marL="0" indent="0">
              <a:buNone/>
            </a:pPr>
            <a:r>
              <a:rPr lang="en-US" sz="1600" dirty="0">
                <a:latin typeface="Courier New" pitchFamily="49" charset="0"/>
                <a:cs typeface="Courier New" pitchFamily="49" charset="0"/>
              </a:rPr>
              <a:t>  &lt;div&gt;</a:t>
            </a:r>
            <a:r>
              <a:rPr lang="ru-RU" sz="1600" dirty="0">
                <a:latin typeface="Courier New" pitchFamily="49" charset="0"/>
                <a:cs typeface="Courier New" pitchFamily="49" charset="0"/>
              </a:rPr>
              <a:t>Начало&lt;/</a:t>
            </a:r>
            <a:r>
              <a:rPr lang="en-US" sz="1600" dirty="0">
                <a:latin typeface="Courier New" pitchFamily="49" charset="0"/>
                <a:cs typeface="Courier New" pitchFamily="49" charset="0"/>
              </a:rPr>
              <a:t>div&gt;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Информация&lt;/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&lt;div&gt;</a:t>
            </a:r>
            <a:r>
              <a:rPr lang="ru-RU" sz="1600" dirty="0">
                <a:latin typeface="Courier New" pitchFamily="49" charset="0"/>
                <a:cs typeface="Courier New" pitchFamily="49" charset="0"/>
              </a:rPr>
              <a:t>Конец&lt;/</a:t>
            </a:r>
            <a:r>
              <a:rPr lang="en-US" sz="1600" dirty="0">
                <a:latin typeface="Courier New" pitchFamily="49" charset="0"/>
                <a:cs typeface="Courier New" pitchFamily="49" charset="0"/>
              </a:rPr>
              <a:t>div&gt;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document.body.children.length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document.body.children</a:t>
            </a:r>
            <a:r>
              <a:rPr lang="en-US" sz="1600" dirty="0">
                <a:latin typeface="Courier New" pitchFamily="49" charset="0"/>
                <a:cs typeface="Courier New" pitchFamily="49" charset="0"/>
              </a:rPr>
              <a:t>[i] ); // DIV, UL, DIV, SCRIPT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&lt;/script&gt;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&lt;/body&gt;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html</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
        <p:nvSpPr>
          <p:cNvPr id="2" name="TextBox 1"/>
          <p:cNvSpPr txBox="1"/>
          <p:nvPr/>
        </p:nvSpPr>
        <p:spPr>
          <a:xfrm>
            <a:off x="1979712" y="5428674"/>
            <a:ext cx="6840760" cy="1015663"/>
          </a:xfrm>
          <a:prstGeom prst="rect">
            <a:avLst/>
          </a:prstGeom>
          <a:noFill/>
        </p:spPr>
        <p:txBody>
          <a:bodyPr wrap="square" rtlCol="0">
            <a:spAutoFit/>
          </a:bodyPr>
          <a:lstStyle/>
          <a:p>
            <a:r>
              <a:rPr lang="ru-RU" sz="1500" dirty="0">
                <a:latin typeface="+mj-lt"/>
              </a:rPr>
              <a:t>Всегда верны равенства:</a:t>
            </a:r>
          </a:p>
          <a:p>
            <a:r>
              <a:rPr lang="en-US" sz="1500" dirty="0" err="1">
                <a:latin typeface="Courier New" pitchFamily="49" charset="0"/>
                <a:cs typeface="Courier New" pitchFamily="49" charset="0"/>
              </a:rPr>
              <a:t>elem.firstElementChild</a:t>
            </a:r>
            <a:r>
              <a:rPr lang="en-US" sz="1500" dirty="0">
                <a:latin typeface="Courier New" pitchFamily="49" charset="0"/>
                <a:cs typeface="Courier New" pitchFamily="49" charset="0"/>
              </a:rPr>
              <a:t> === </a:t>
            </a:r>
            <a:r>
              <a:rPr lang="en-US" sz="1500" dirty="0" err="1">
                <a:latin typeface="Courier New" pitchFamily="49" charset="0"/>
                <a:cs typeface="Courier New" pitchFamily="49" charset="0"/>
              </a:rPr>
              <a:t>elem.children</a:t>
            </a:r>
            <a:r>
              <a:rPr lang="en-US" sz="1500" dirty="0">
                <a:latin typeface="Courier New" pitchFamily="49" charset="0"/>
                <a:cs typeface="Courier New" pitchFamily="49" charset="0"/>
              </a:rPr>
              <a:t>[0]</a:t>
            </a:r>
          </a:p>
          <a:p>
            <a:r>
              <a:rPr lang="en-US" sz="1500" dirty="0" err="1">
                <a:latin typeface="Courier New" pitchFamily="49" charset="0"/>
                <a:cs typeface="Courier New" pitchFamily="49" charset="0"/>
              </a:rPr>
              <a:t>elem.lastElementChild</a:t>
            </a:r>
            <a:r>
              <a:rPr lang="en-US" sz="1500" dirty="0">
                <a:latin typeface="Courier New" pitchFamily="49" charset="0"/>
                <a:cs typeface="Courier New" pitchFamily="49" charset="0"/>
              </a:rPr>
              <a:t> === </a:t>
            </a:r>
            <a:r>
              <a:rPr lang="en-US" sz="1500" dirty="0" err="1">
                <a:latin typeface="Courier New" pitchFamily="49" charset="0"/>
                <a:cs typeface="Courier New" pitchFamily="49" charset="0"/>
              </a:rPr>
              <a:t>elem.children</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elem.children.length</a:t>
            </a:r>
            <a:r>
              <a:rPr lang="en-US" sz="1500" dirty="0">
                <a:latin typeface="Courier New" pitchFamily="49" charset="0"/>
                <a:cs typeface="Courier New" pitchFamily="49" charset="0"/>
              </a:rPr>
              <a:t> - 1</a:t>
            </a:r>
            <a:r>
              <a:rPr lang="en-US" sz="1500" dirty="0" smtClean="0">
                <a:latin typeface="Courier New" pitchFamily="49" charset="0"/>
                <a:cs typeface="Courier New" pitchFamily="49" charset="0"/>
              </a:rPr>
              <a:t>]</a:t>
            </a:r>
            <a:endParaRPr lang="ru-RU" sz="15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28564189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400050" lvl="1" indent="0">
              <a:buNone/>
            </a:pPr>
            <a:r>
              <a:rPr lang="ru-RU" sz="1600" b="1" dirty="0" smtClean="0"/>
              <a:t>В </a:t>
            </a:r>
            <a:r>
              <a:rPr lang="ru-RU" sz="1600" b="1" dirty="0"/>
              <a:t>IE8- поддерживается только </a:t>
            </a:r>
            <a:r>
              <a:rPr lang="ru-RU" sz="1600" b="1" dirty="0" err="1"/>
              <a:t>children</a:t>
            </a:r>
            <a:endParaRPr lang="ru-RU" sz="1600" b="1" dirty="0"/>
          </a:p>
          <a:p>
            <a:pPr marL="400050" lvl="1" indent="0">
              <a:buNone/>
            </a:pPr>
            <a:r>
              <a:rPr lang="ru-RU" sz="1600" dirty="0" smtClean="0"/>
              <a:t>Других </a:t>
            </a:r>
            <a:r>
              <a:rPr lang="ru-RU" sz="1600" dirty="0"/>
              <a:t>навигационных свойств в этих браузерах нет. Впрочем, как мы увидим далее, можно легко сделать </a:t>
            </a:r>
            <a:r>
              <a:rPr lang="ru-RU" sz="1600" dirty="0" err="1"/>
              <a:t>полифилл</a:t>
            </a:r>
            <a:r>
              <a:rPr lang="ru-RU" sz="1600" dirty="0"/>
              <a:t>, и они, всё же, будут.</a:t>
            </a:r>
          </a:p>
          <a:p>
            <a:pPr marL="0" indent="0">
              <a:buNone/>
            </a:pPr>
            <a:endParaRPr lang="en-US" sz="1600" dirty="0" smtClean="0"/>
          </a:p>
          <a:p>
            <a:pPr marL="400050" lvl="1" indent="0">
              <a:buNone/>
            </a:pPr>
            <a:r>
              <a:rPr lang="ru-RU" sz="1600" b="1" dirty="0" smtClean="0"/>
              <a:t>В </a:t>
            </a:r>
            <a:r>
              <a:rPr lang="ru-RU" sz="1600" b="1" dirty="0"/>
              <a:t>IE8- в </a:t>
            </a:r>
            <a:r>
              <a:rPr lang="ru-RU" sz="1600" b="1" dirty="0" err="1"/>
              <a:t>children</a:t>
            </a:r>
            <a:r>
              <a:rPr lang="ru-RU" sz="1600" b="1" dirty="0"/>
              <a:t> присутствуют узлы-комментарии</a:t>
            </a:r>
          </a:p>
          <a:p>
            <a:pPr marL="400050" lvl="1" indent="0">
              <a:buNone/>
            </a:pPr>
            <a:r>
              <a:rPr lang="ru-RU" sz="1600" dirty="0" smtClean="0"/>
              <a:t>С </a:t>
            </a:r>
            <a:r>
              <a:rPr lang="ru-RU" sz="1600" dirty="0"/>
              <a:t>точки зрения стандарта это ошибка, но IE8- также включает в </a:t>
            </a:r>
            <a:r>
              <a:rPr lang="ru-RU" sz="1600" dirty="0" err="1"/>
              <a:t>children</a:t>
            </a:r>
            <a:r>
              <a:rPr lang="ru-RU" sz="1600" dirty="0"/>
              <a:t> узлы, соответствующие HTML-комментариям.</a:t>
            </a:r>
          </a:p>
          <a:p>
            <a:pPr marL="400050" lvl="1" indent="0">
              <a:buNone/>
            </a:pPr>
            <a:r>
              <a:rPr lang="ru-RU" sz="1600" dirty="0" smtClean="0"/>
              <a:t>Это </a:t>
            </a:r>
            <a:r>
              <a:rPr lang="ru-RU" sz="1600" dirty="0"/>
              <a:t>может привести к сюрпризам при использовании свойства </a:t>
            </a:r>
            <a:r>
              <a:rPr lang="ru-RU" sz="1600" dirty="0" err="1"/>
              <a:t>children</a:t>
            </a:r>
            <a:r>
              <a:rPr lang="ru-RU" sz="1600" dirty="0"/>
              <a:t>, поэтому HTML-комментарии либо убирают либо используют </a:t>
            </a:r>
            <a:r>
              <a:rPr lang="ru-RU" sz="1600" dirty="0" err="1"/>
              <a:t>фреймворк</a:t>
            </a:r>
            <a:r>
              <a:rPr lang="ru-RU" sz="1600" dirty="0"/>
              <a:t>, к примеру, </a:t>
            </a:r>
            <a:r>
              <a:rPr lang="ru-RU" sz="1600" dirty="0" err="1"/>
              <a:t>jQuery</a:t>
            </a:r>
            <a:r>
              <a:rPr lang="ru-RU" sz="1600" dirty="0"/>
              <a:t>, который даёт свои методы перебора и отфильтрует их.</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66164472"/>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Особые ссылки для таблиц</a:t>
            </a:r>
          </a:p>
          <a:p>
            <a:pPr marL="0" indent="0">
              <a:buNone/>
            </a:pPr>
            <a:r>
              <a:rPr lang="ru-RU" sz="1600" dirty="0"/>
              <a:t>У конкретных элементов </a:t>
            </a:r>
            <a:r>
              <a:rPr lang="en-US" sz="1600" dirty="0"/>
              <a:t>DOM </a:t>
            </a:r>
            <a:r>
              <a:rPr lang="ru-RU" sz="1600" dirty="0"/>
              <a:t>могут быть свои дополнительные ссылки для большего удобства навигации.</a:t>
            </a:r>
          </a:p>
          <a:p>
            <a:pPr marL="0" indent="0">
              <a:buNone/>
            </a:pPr>
            <a:r>
              <a:rPr lang="ru-RU" sz="1600" dirty="0"/>
              <a:t>Здесь мы рассмотрим таблицу, так как это важный частный случай и просто для примера.</a:t>
            </a:r>
          </a:p>
          <a:p>
            <a:pPr marL="0" indent="0">
              <a:buNone/>
            </a:pPr>
            <a:r>
              <a:rPr lang="ru-RU" sz="1600" dirty="0"/>
              <a:t>В списке ниже выделены наиболее полезные:</a:t>
            </a:r>
          </a:p>
          <a:p>
            <a:pPr marL="0" indent="0">
              <a:buNone/>
            </a:pPr>
            <a:r>
              <a:rPr lang="en-US" sz="1600" dirty="0"/>
              <a:t>TABLE </a:t>
            </a:r>
            <a:endParaRPr lang="en-US" sz="1600" dirty="0" smtClean="0"/>
          </a:p>
          <a:p>
            <a:r>
              <a:rPr lang="en-US" sz="1600" b="1" dirty="0" err="1" smtClean="0"/>
              <a:t>table.rows</a:t>
            </a:r>
            <a:r>
              <a:rPr lang="en-US" sz="1600" dirty="0" smtClean="0"/>
              <a:t> </a:t>
            </a:r>
            <a:r>
              <a:rPr lang="en-US" sz="1600" dirty="0"/>
              <a:t>– </a:t>
            </a:r>
            <a:r>
              <a:rPr lang="ru-RU" sz="1600" dirty="0"/>
              <a:t>коллекция строк </a:t>
            </a:r>
            <a:r>
              <a:rPr lang="en-US" sz="1600" dirty="0"/>
              <a:t>TR </a:t>
            </a:r>
            <a:r>
              <a:rPr lang="ru-RU" sz="1600" dirty="0"/>
              <a:t>таблицы.</a:t>
            </a:r>
          </a:p>
          <a:p>
            <a:r>
              <a:rPr lang="en-US" sz="1600" b="1" dirty="0" err="1"/>
              <a:t>table.caption</a:t>
            </a:r>
            <a:r>
              <a:rPr lang="en-US" sz="1600" b="1" dirty="0"/>
              <a:t>/</a:t>
            </a:r>
            <a:r>
              <a:rPr lang="en-US" sz="1600" b="1" dirty="0" err="1"/>
              <a:t>tHead</a:t>
            </a:r>
            <a:r>
              <a:rPr lang="en-US" sz="1600" b="1" dirty="0"/>
              <a:t>/</a:t>
            </a:r>
            <a:r>
              <a:rPr lang="en-US" sz="1600" b="1" dirty="0" err="1"/>
              <a:t>tFoo</a:t>
            </a:r>
            <a:r>
              <a:rPr lang="en-US" sz="1600" dirty="0" err="1"/>
              <a:t>t</a:t>
            </a:r>
            <a:r>
              <a:rPr lang="en-US" sz="1600" dirty="0"/>
              <a:t> – </a:t>
            </a:r>
            <a:r>
              <a:rPr lang="ru-RU" sz="1600" dirty="0"/>
              <a:t>ссылки на элементы таблицы </a:t>
            </a:r>
            <a:r>
              <a:rPr lang="en-US" sz="1600" dirty="0"/>
              <a:t>CAPTION, THEAD, TFOOT.</a:t>
            </a:r>
          </a:p>
          <a:p>
            <a:r>
              <a:rPr lang="en-US" sz="1600" b="1" dirty="0" err="1"/>
              <a:t>table.tBodies</a:t>
            </a:r>
            <a:r>
              <a:rPr lang="en-US" sz="1600" dirty="0"/>
              <a:t> – </a:t>
            </a:r>
            <a:r>
              <a:rPr lang="ru-RU" sz="1600" dirty="0"/>
              <a:t>коллекция элементов таблицы </a:t>
            </a:r>
            <a:r>
              <a:rPr lang="en-US" sz="1600" dirty="0"/>
              <a:t>TBODY, </a:t>
            </a:r>
            <a:r>
              <a:rPr lang="ru-RU" sz="1600" dirty="0"/>
              <a:t>по спецификации их может быть несколько.</a:t>
            </a:r>
          </a:p>
          <a:p>
            <a:pPr marL="0" indent="0">
              <a:buNone/>
            </a:pPr>
            <a:r>
              <a:rPr lang="en-US" sz="1600" dirty="0"/>
              <a:t>THEAD/TFOOT/TBODY </a:t>
            </a:r>
            <a:endParaRPr lang="en-US" sz="1600" dirty="0" smtClean="0"/>
          </a:p>
          <a:p>
            <a:r>
              <a:rPr lang="en-US" sz="1600" b="1" dirty="0" err="1" smtClean="0"/>
              <a:t>tbody.rows</a:t>
            </a:r>
            <a:r>
              <a:rPr lang="en-US" sz="1600" dirty="0" smtClean="0"/>
              <a:t> </a:t>
            </a:r>
            <a:r>
              <a:rPr lang="en-US" sz="1600" dirty="0"/>
              <a:t>– </a:t>
            </a:r>
            <a:r>
              <a:rPr lang="ru-RU" sz="1600" dirty="0"/>
              <a:t>коллекция строк </a:t>
            </a:r>
            <a:r>
              <a:rPr lang="en-US" sz="1600" dirty="0"/>
              <a:t>TR </a:t>
            </a:r>
            <a:r>
              <a:rPr lang="ru-RU" sz="1600" dirty="0"/>
              <a:t>секции.</a:t>
            </a:r>
          </a:p>
          <a:p>
            <a:pPr marL="0" indent="0">
              <a:buNone/>
            </a:pPr>
            <a:r>
              <a:rPr lang="en-US" sz="1600" dirty="0"/>
              <a:t>TR </a:t>
            </a:r>
            <a:endParaRPr lang="en-US" sz="1600" dirty="0" smtClean="0"/>
          </a:p>
          <a:p>
            <a:r>
              <a:rPr lang="en-US" sz="1600" b="1" dirty="0" err="1" smtClean="0"/>
              <a:t>tr.cells</a:t>
            </a:r>
            <a:r>
              <a:rPr lang="en-US" sz="1600" dirty="0" smtClean="0"/>
              <a:t> </a:t>
            </a:r>
            <a:r>
              <a:rPr lang="en-US" sz="1600" dirty="0"/>
              <a:t>– </a:t>
            </a:r>
            <a:r>
              <a:rPr lang="ru-RU" sz="1600" dirty="0"/>
              <a:t>коллекция ячеек </a:t>
            </a:r>
            <a:r>
              <a:rPr lang="en-US" sz="1600" dirty="0"/>
              <a:t>TD/TH</a:t>
            </a:r>
          </a:p>
          <a:p>
            <a:r>
              <a:rPr lang="en-US" sz="1600" b="1" dirty="0" err="1"/>
              <a:t>tr.sectionRowIndex</a:t>
            </a:r>
            <a:r>
              <a:rPr lang="en-US" sz="1600" dirty="0"/>
              <a:t> – </a:t>
            </a:r>
            <a:r>
              <a:rPr lang="ru-RU" sz="1600" dirty="0"/>
              <a:t>номер строки в текущей секции </a:t>
            </a:r>
            <a:r>
              <a:rPr lang="en-US" sz="1600" dirty="0"/>
              <a:t>THEAD/TBODY</a:t>
            </a:r>
          </a:p>
          <a:p>
            <a:r>
              <a:rPr lang="en-US" sz="1600" b="1" dirty="0" err="1"/>
              <a:t>tr.rowIndex</a:t>
            </a:r>
            <a:r>
              <a:rPr lang="en-US" sz="1600" dirty="0"/>
              <a:t> – </a:t>
            </a:r>
            <a:r>
              <a:rPr lang="ru-RU" sz="1600" dirty="0"/>
              <a:t>номер строки в таблице</a:t>
            </a:r>
          </a:p>
          <a:p>
            <a:pPr marL="0" indent="0">
              <a:buNone/>
            </a:pPr>
            <a:r>
              <a:rPr lang="en-US" sz="1600" dirty="0"/>
              <a:t>TD/TH </a:t>
            </a:r>
            <a:endParaRPr lang="en-US" sz="1600" dirty="0" smtClean="0"/>
          </a:p>
          <a:p>
            <a:r>
              <a:rPr lang="en-US" sz="1600" b="1" dirty="0" err="1" smtClean="0"/>
              <a:t>td.cellIndex</a:t>
            </a:r>
            <a:r>
              <a:rPr lang="en-US" sz="1600" dirty="0" smtClean="0"/>
              <a:t> </a:t>
            </a:r>
            <a:r>
              <a:rPr lang="en-US" sz="1600" dirty="0"/>
              <a:t>– </a:t>
            </a:r>
            <a:r>
              <a:rPr lang="ru-RU" sz="1600" dirty="0"/>
              <a:t>номер ячейки в строке</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53362024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Пример использования:</a:t>
            </a:r>
          </a:p>
          <a:p>
            <a:pPr marL="0" indent="0">
              <a:buNone/>
            </a:pPr>
            <a:r>
              <a:rPr lang="en-US" sz="1600" dirty="0">
                <a:latin typeface="Courier New" pitchFamily="49" charset="0"/>
                <a:cs typeface="Courier New" pitchFamily="49" charset="0"/>
              </a:rPr>
              <a:t>&lt;table&gt;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&lt;td&gt;</a:t>
            </a:r>
            <a:r>
              <a:rPr lang="ru-RU" sz="1600" dirty="0">
                <a:latin typeface="Courier New" pitchFamily="49" charset="0"/>
                <a:cs typeface="Courier New" pitchFamily="49" charset="0"/>
              </a:rPr>
              <a:t>один&lt;/</a:t>
            </a:r>
            <a:r>
              <a:rPr lang="en-US" sz="1600" dirty="0">
                <a:latin typeface="Courier New" pitchFamily="49" charset="0"/>
                <a:cs typeface="Courier New" pitchFamily="49" charset="0"/>
              </a:rPr>
              <a:t>td&gt; &lt;td&gt;</a:t>
            </a:r>
            <a:r>
              <a:rPr lang="ru-RU" sz="1600" dirty="0">
                <a:latin typeface="Courier New" pitchFamily="49" charset="0"/>
                <a:cs typeface="Courier New" pitchFamily="49" charset="0"/>
              </a:rPr>
              <a:t>два&lt;/</a:t>
            </a:r>
            <a:r>
              <a:rPr lang="en-US" sz="1600" dirty="0">
                <a:latin typeface="Courier New" pitchFamily="49" charset="0"/>
                <a:cs typeface="Courier New" pitchFamily="49" charset="0"/>
              </a:rPr>
              <a:t>td&gt;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&lt;td&gt;</a:t>
            </a:r>
            <a:r>
              <a:rPr lang="ru-RU" sz="1600" dirty="0">
                <a:latin typeface="Courier New" pitchFamily="49" charset="0"/>
                <a:cs typeface="Courier New" pitchFamily="49" charset="0"/>
              </a:rPr>
              <a:t>три&lt;/</a:t>
            </a:r>
            <a:r>
              <a:rPr lang="en-US" sz="1600" dirty="0">
                <a:latin typeface="Courier New" pitchFamily="49" charset="0"/>
                <a:cs typeface="Courier New" pitchFamily="49" charset="0"/>
              </a:rPr>
              <a:t>td&gt;  &lt;td&gt;</a:t>
            </a:r>
            <a:r>
              <a:rPr lang="ru-RU" sz="1600" dirty="0">
                <a:latin typeface="Courier New" pitchFamily="49" charset="0"/>
                <a:cs typeface="Courier New" pitchFamily="49" charset="0"/>
              </a:rPr>
              <a:t>четыре&lt;/</a:t>
            </a:r>
            <a:r>
              <a:rPr lang="en-US" sz="1600" dirty="0">
                <a:latin typeface="Courier New" pitchFamily="49" charset="0"/>
                <a:cs typeface="Courier New" pitchFamily="49" charset="0"/>
              </a:rPr>
              <a:t>td&gt;</a:t>
            </a:r>
          </a:p>
          <a:p>
            <a:pPr marL="0" indent="0">
              <a:buNone/>
            </a:pP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tr</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&lt;/table&gt;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table = </a:t>
            </a:r>
            <a:r>
              <a:rPr lang="en-US" sz="1600" dirty="0" err="1">
                <a:latin typeface="Courier New" pitchFamily="49" charset="0"/>
                <a:cs typeface="Courier New" pitchFamily="49" charset="0"/>
              </a:rPr>
              <a:t>document.body.children</a:t>
            </a:r>
            <a:r>
              <a:rPr lang="en-US" sz="1600" dirty="0">
                <a:latin typeface="Courier New" pitchFamily="49" charset="0"/>
                <a:cs typeface="Courier New" pitchFamily="49" charset="0"/>
              </a:rPr>
              <a:t>[0];</a:t>
            </a:r>
          </a:p>
          <a:p>
            <a:pPr marL="0" indent="0">
              <a:buNone/>
            </a:pPr>
            <a:r>
              <a:rPr lang="en-US" sz="1600" dirty="0" smtClean="0">
                <a:latin typeface="Courier New" pitchFamily="49" charset="0"/>
                <a:cs typeface="Courier New" pitchFamily="49" charset="0"/>
              </a:rPr>
              <a:t>alert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table.rows</a:t>
            </a:r>
            <a:r>
              <a:rPr lang="en-US" sz="1600" dirty="0">
                <a:latin typeface="Courier New" pitchFamily="49" charset="0"/>
                <a:cs typeface="Courier New" pitchFamily="49" charset="0"/>
              </a:rPr>
              <a:t>[0].cells[0].</a:t>
            </a:r>
            <a:r>
              <a:rPr lang="en-US" sz="1600" dirty="0" err="1">
                <a:latin typeface="Courier New" pitchFamily="49" charset="0"/>
                <a:cs typeface="Courier New" pitchFamily="49" charset="0"/>
              </a:rPr>
              <a:t>innerHTML</a:t>
            </a:r>
            <a:r>
              <a:rPr lang="en-US" sz="1600" dirty="0">
                <a:latin typeface="Courier New" pitchFamily="49" charset="0"/>
                <a:cs typeface="Courier New" pitchFamily="49" charset="0"/>
              </a:rPr>
              <a:t> ) // "</a:t>
            </a:r>
            <a:r>
              <a:rPr lang="ru-RU" sz="1600" dirty="0">
                <a:latin typeface="Courier New" pitchFamily="49" charset="0"/>
                <a:cs typeface="Courier New" pitchFamily="49" charset="0"/>
              </a:rPr>
              <a:t>один"</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a:t>
            </a:r>
            <a:r>
              <a:rPr lang="en-US" sz="1600" dirty="0" smtClean="0">
                <a:latin typeface="Courier New" pitchFamily="49" charset="0"/>
                <a:cs typeface="Courier New" pitchFamily="49" charset="0"/>
              </a:rPr>
              <a:t>&gt;</a:t>
            </a:r>
          </a:p>
          <a:p>
            <a:pPr marL="0" indent="0">
              <a:buNone/>
            </a:pPr>
            <a:r>
              <a:rPr lang="ru-RU" sz="1600" dirty="0" smtClean="0"/>
              <a:t>Спецификация</a:t>
            </a:r>
            <a:r>
              <a:rPr lang="ru-RU" sz="1600" dirty="0"/>
              <a:t>: </a:t>
            </a:r>
            <a:r>
              <a:rPr lang="ru-RU" sz="1600" dirty="0">
                <a:hlinkClick r:id="rId6"/>
              </a:rPr>
              <a:t>HTML5: </a:t>
            </a:r>
            <a:r>
              <a:rPr lang="ru-RU" sz="1600" dirty="0" err="1">
                <a:hlinkClick r:id="rId6"/>
              </a:rPr>
              <a:t>tabular</a:t>
            </a:r>
            <a:r>
              <a:rPr lang="ru-RU" sz="1600" dirty="0">
                <a:hlinkClick r:id="rId6"/>
              </a:rPr>
              <a:t> </a:t>
            </a:r>
            <a:r>
              <a:rPr lang="ru-RU" sz="1600" dirty="0" err="1">
                <a:hlinkClick r:id="rId6"/>
              </a:rPr>
              <a:t>data</a:t>
            </a:r>
            <a:r>
              <a:rPr lang="ru-RU" sz="1600" dirty="0"/>
              <a:t>.</a:t>
            </a:r>
          </a:p>
          <a:p>
            <a:pPr marL="0" indent="0">
              <a:buNone/>
            </a:pPr>
            <a:r>
              <a:rPr lang="ru-RU" sz="1600" dirty="0"/>
              <a:t>Даже если эти свойства не нужны вам прямо сейчас, имейте их в виду на будущее, когда понадобится пройтись по таблице.</a:t>
            </a:r>
          </a:p>
          <a:p>
            <a:pPr marL="0" indent="0">
              <a:buNone/>
            </a:pPr>
            <a:r>
              <a:rPr lang="ru-RU" sz="1600" dirty="0"/>
              <a:t>Конечно же, таблицы – не исключение.</a:t>
            </a:r>
          </a:p>
          <a:p>
            <a:pPr marL="0" indent="0">
              <a:buNone/>
            </a:pPr>
            <a:r>
              <a:rPr lang="ru-RU" sz="1600" dirty="0"/>
              <a:t>Аналогичные полезные свойства есть у HTML-форм, они позволяют из формы получить все её элементы, а из них – в свою очередь, форму. Мы рассмотрим их позже.</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39295572"/>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Поиск: </a:t>
            </a:r>
            <a:r>
              <a:rPr lang="ru-RU" sz="1600" b="1" dirty="0" err="1"/>
              <a:t>getElement</a:t>
            </a:r>
            <a:r>
              <a:rPr lang="ru-RU" sz="1600" b="1" dirty="0"/>
              <a:t>* и querySelector* и не только</a:t>
            </a:r>
          </a:p>
          <a:p>
            <a:pPr marL="0" indent="0">
              <a:buNone/>
            </a:pPr>
            <a:r>
              <a:rPr lang="ru-RU" sz="1600" dirty="0"/>
              <a:t>Прямая навигация от родителя к потомку </a:t>
            </a:r>
            <a:r>
              <a:rPr lang="ru-RU" sz="1600" dirty="0" err="1" smtClean="0"/>
              <a:t>удобна,если</a:t>
            </a:r>
            <a:r>
              <a:rPr lang="ru-RU" sz="1600" dirty="0" smtClean="0"/>
              <a:t> </a:t>
            </a:r>
            <a:r>
              <a:rPr lang="ru-RU" sz="1600" dirty="0"/>
              <a:t>элементы рядом. А если нет?</a:t>
            </a:r>
          </a:p>
          <a:p>
            <a:pPr marL="0" indent="0">
              <a:buNone/>
            </a:pPr>
            <a:r>
              <a:rPr lang="ru-RU" sz="1600" dirty="0"/>
              <a:t>Как достать произвольный элемент откуда-то из глубины документа?</a:t>
            </a:r>
          </a:p>
          <a:p>
            <a:pPr marL="0" indent="0">
              <a:buNone/>
            </a:pPr>
            <a:r>
              <a:rPr lang="ru-RU" sz="1600" dirty="0"/>
              <a:t>Для этого в DOM есть дополнительные методы поиска.</a:t>
            </a:r>
          </a:p>
          <a:p>
            <a:pPr marL="0" indent="0">
              <a:buNone/>
            </a:pPr>
            <a:r>
              <a:rPr lang="ru-RU" sz="1600" b="1" dirty="0" smtClean="0"/>
              <a:t>document.getElementById </a:t>
            </a:r>
            <a:r>
              <a:rPr lang="ru-RU" sz="1600" b="1" dirty="0"/>
              <a:t>или просто </a:t>
            </a:r>
            <a:r>
              <a:rPr lang="ru-RU" sz="1600" b="1" dirty="0" err="1"/>
              <a:t>id</a:t>
            </a:r>
            <a:endParaRPr lang="ru-RU" sz="1600" b="1" dirty="0"/>
          </a:p>
          <a:p>
            <a:pPr marL="0" indent="0">
              <a:buNone/>
            </a:pPr>
            <a:r>
              <a:rPr lang="ru-RU" sz="1600" dirty="0"/>
              <a:t>Если элементу назначен специальный атрибут </a:t>
            </a:r>
            <a:r>
              <a:rPr lang="ru-RU" sz="1600" dirty="0" err="1"/>
              <a:t>id</a:t>
            </a:r>
            <a:r>
              <a:rPr lang="ru-RU" sz="1600" dirty="0"/>
              <a:t>, то можно получить его прямо по переменной с именем из значения </a:t>
            </a:r>
            <a:r>
              <a:rPr lang="ru-RU" sz="1600" dirty="0" err="1"/>
              <a:t>id</a:t>
            </a:r>
            <a:r>
              <a:rPr lang="ru-RU" sz="1600" dirty="0"/>
              <a:t>.</a:t>
            </a:r>
          </a:p>
          <a:p>
            <a:pPr marL="0" indent="0">
              <a:buNone/>
            </a:pPr>
            <a:r>
              <a:rPr lang="ru-RU" sz="1600" dirty="0"/>
              <a:t>Например</a:t>
            </a:r>
            <a:r>
              <a:rPr lang="ru-RU" sz="1600" dirty="0" smtClean="0"/>
              <a:t>:</a:t>
            </a:r>
            <a:endParaRPr lang="en-US" sz="1600" dirty="0" smtClean="0"/>
          </a:p>
          <a:p>
            <a:pPr marL="0" indent="0">
              <a:buNone/>
            </a:pPr>
            <a:r>
              <a:rPr lang="en-US" sz="1600" dirty="0">
                <a:latin typeface="Courier New" pitchFamily="49" charset="0"/>
                <a:cs typeface="Courier New" pitchFamily="49" charset="0"/>
              </a:rPr>
              <a:t>&lt;div id="content-holder"&gt;</a:t>
            </a:r>
          </a:p>
          <a:p>
            <a:pPr marL="0" indent="0">
              <a:buNone/>
            </a:pPr>
            <a:r>
              <a:rPr lang="en-US" sz="1600" dirty="0">
                <a:latin typeface="Courier New" pitchFamily="49" charset="0"/>
                <a:cs typeface="Courier New" pitchFamily="49" charset="0"/>
              </a:rPr>
              <a:t>  &lt;div id="content"&gt;</a:t>
            </a:r>
            <a:r>
              <a:rPr lang="ru-RU" sz="1600" dirty="0">
                <a:latin typeface="Courier New" pitchFamily="49" charset="0"/>
                <a:cs typeface="Courier New" pitchFamily="49" charset="0"/>
              </a:rPr>
              <a:t>Элемент&lt;/</a:t>
            </a:r>
            <a:r>
              <a:rPr lang="en-US" sz="1600" dirty="0">
                <a:latin typeface="Courier New" pitchFamily="49" charset="0"/>
                <a:cs typeface="Courier New" pitchFamily="49" charset="0"/>
              </a:rPr>
              <a:t>div&gt;</a:t>
            </a:r>
          </a:p>
          <a:p>
            <a:pPr marL="0" indent="0">
              <a:buNone/>
            </a:pPr>
            <a:r>
              <a:rPr lang="en-US" sz="1600" dirty="0">
                <a:latin typeface="Courier New" pitchFamily="49" charset="0"/>
                <a:cs typeface="Courier New" pitchFamily="49" charset="0"/>
              </a:rPr>
              <a:t>&lt;/div&gt;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alert( content ); // DOM-</a:t>
            </a:r>
            <a:r>
              <a:rPr lang="ru-RU" sz="1600" dirty="0">
                <a:latin typeface="Courier New" pitchFamily="49" charset="0"/>
                <a:cs typeface="Courier New" pitchFamily="49" charset="0"/>
              </a:rPr>
              <a:t>элемент</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alert( window['content-holder'] ); // </a:t>
            </a:r>
            <a:r>
              <a:rPr lang="ru-RU" sz="1600" dirty="0">
                <a:latin typeface="Courier New" pitchFamily="49" charset="0"/>
                <a:cs typeface="Courier New" pitchFamily="49" charset="0"/>
              </a:rPr>
              <a:t>в имени дефис, поэтому через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a:t>
            </a:r>
            <a:r>
              <a:rPr lang="en-US" sz="1600" dirty="0" smtClean="0">
                <a:latin typeface="Courier New" pitchFamily="49" charset="0"/>
                <a:cs typeface="Courier New" pitchFamily="49" charset="0"/>
              </a:rPr>
              <a:t>&gt;</a:t>
            </a:r>
          </a:p>
          <a:p>
            <a:pPr marL="0" indent="0">
              <a:buNone/>
            </a:pPr>
            <a:endParaRPr lang="en-US" sz="800" dirty="0" smtClean="0">
              <a:latin typeface="Courier New" pitchFamily="49" charset="0"/>
              <a:cs typeface="Courier New" pitchFamily="49" charset="0"/>
            </a:endParaRPr>
          </a:p>
          <a:p>
            <a:pPr marL="0" indent="0">
              <a:buNone/>
            </a:pPr>
            <a:r>
              <a:rPr lang="ru-RU" sz="1600" dirty="0"/>
              <a:t>Это поведение соответствует стандарту. Оно существует, в первую очередь, для совместимости, как осколок далёкого прошлого и не очень приветствуется, поскольку использует глобальные переменные. Браузер пытается помочь нам, смешивая пространства имён JS и DOM, но при этом возможны конфликты.</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98998513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Более правильной и общепринятой практикой является доступ к элементу вызовом </a:t>
            </a:r>
            <a:endParaRPr lang="en-US" sz="1600" dirty="0" smtClean="0"/>
          </a:p>
          <a:p>
            <a:pPr marL="0" indent="0">
              <a:buNone/>
            </a:pPr>
            <a:r>
              <a:rPr lang="en-US" sz="1600" b="1" dirty="0" err="1" smtClean="0">
                <a:latin typeface="Courier New" pitchFamily="49" charset="0"/>
                <a:cs typeface="Courier New" pitchFamily="49" charset="0"/>
              </a:rPr>
              <a:t>document.getElementById</a:t>
            </a:r>
            <a:r>
              <a:rPr lang="en-US" sz="1600" b="1" dirty="0">
                <a:latin typeface="Courier New" pitchFamily="49" charset="0"/>
                <a:cs typeface="Courier New" pitchFamily="49" charset="0"/>
              </a:rPr>
              <a:t>("</a:t>
            </a:r>
            <a:r>
              <a:rPr lang="ru-RU" sz="1600" b="1" dirty="0">
                <a:latin typeface="Courier New" pitchFamily="49" charset="0"/>
                <a:cs typeface="Courier New" pitchFamily="49" charset="0"/>
              </a:rPr>
              <a:t>идентификатор").</a:t>
            </a:r>
          </a:p>
          <a:p>
            <a:pPr marL="0" indent="0">
              <a:buNone/>
            </a:pPr>
            <a:endParaRPr lang="en-US" sz="1600" dirty="0" smtClean="0"/>
          </a:p>
          <a:p>
            <a:pPr marL="0" indent="0">
              <a:buNone/>
            </a:pPr>
            <a:r>
              <a:rPr lang="ru-RU" sz="1600" dirty="0" smtClean="0"/>
              <a:t>Например</a:t>
            </a:r>
            <a:r>
              <a:rPr lang="ru-RU" sz="1600" dirty="0"/>
              <a:t>:</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div id="content"&gt;</a:t>
            </a:r>
            <a:r>
              <a:rPr lang="ru-RU" sz="1600" dirty="0">
                <a:latin typeface="Courier New" pitchFamily="49" charset="0"/>
                <a:cs typeface="Courier New" pitchFamily="49" charset="0"/>
              </a:rPr>
              <a:t>Выделим этот элемент&lt;/</a:t>
            </a:r>
            <a:r>
              <a:rPr lang="en-US" sz="1600" dirty="0">
                <a:latin typeface="Courier New" pitchFamily="49" charset="0"/>
                <a:cs typeface="Courier New" pitchFamily="49" charset="0"/>
              </a:rPr>
              <a:t>div&gt;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document.getElementById</a:t>
            </a:r>
            <a:r>
              <a:rPr lang="en-US" sz="1600" dirty="0">
                <a:latin typeface="Courier New" pitchFamily="49" charset="0"/>
                <a:cs typeface="Courier New" pitchFamily="49" charset="0"/>
              </a:rPr>
              <a:t>('content');</a:t>
            </a:r>
          </a:p>
          <a:p>
            <a:pPr marL="0" indent="0">
              <a:buNone/>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elem.style.background</a:t>
            </a:r>
            <a:r>
              <a:rPr lang="en-US" sz="1600" dirty="0">
                <a:latin typeface="Courier New" pitchFamily="49" charset="0"/>
                <a:cs typeface="Courier New" pitchFamily="49" charset="0"/>
              </a:rPr>
              <a:t> = 'red';</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alert( </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 content ); // true</a:t>
            </a:r>
          </a:p>
          <a:p>
            <a:pPr marL="0" indent="0">
              <a:buNone/>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content.style.background</a:t>
            </a:r>
            <a:r>
              <a:rPr lang="en-US" sz="1600" dirty="0">
                <a:latin typeface="Courier New" pitchFamily="49" charset="0"/>
                <a:cs typeface="Courier New" pitchFamily="49" charset="0"/>
              </a:rPr>
              <a:t> = ""; // </a:t>
            </a:r>
            <a:r>
              <a:rPr lang="ru-RU" sz="1600" dirty="0">
                <a:latin typeface="Courier New" pitchFamily="49" charset="0"/>
                <a:cs typeface="Courier New" pitchFamily="49" charset="0"/>
              </a:rPr>
              <a:t>один и тот же элемент</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a:t>
            </a:r>
            <a:r>
              <a:rPr lang="en-US" sz="1600" dirty="0" smtClean="0">
                <a:latin typeface="Courier New" pitchFamily="49" charset="0"/>
                <a:cs typeface="Courier New" pitchFamily="49" charset="0"/>
              </a:rPr>
              <a:t>&gt;</a:t>
            </a:r>
          </a:p>
          <a:p>
            <a:pPr marL="0" indent="0">
              <a:buNone/>
            </a:pPr>
            <a:endParaRPr lang="en-US" sz="1600" dirty="0" smtClean="0"/>
          </a:p>
          <a:p>
            <a:pPr marL="400050" lvl="1" indent="0">
              <a:buNone/>
            </a:pPr>
            <a:r>
              <a:rPr lang="ru-RU" sz="1600" b="1" dirty="0"/>
              <a:t>Должен остаться только один</a:t>
            </a:r>
          </a:p>
          <a:p>
            <a:pPr marL="400050" lvl="1" indent="0">
              <a:buNone/>
            </a:pPr>
            <a:r>
              <a:rPr lang="ru-RU" sz="1600" dirty="0"/>
              <a:t>По стандарту значение </a:t>
            </a:r>
            <a:r>
              <a:rPr lang="ru-RU" sz="1600" dirty="0" err="1"/>
              <a:t>id</a:t>
            </a:r>
            <a:r>
              <a:rPr lang="ru-RU" sz="1600" dirty="0"/>
              <a:t> должно быть уникально, то есть в документе может быть только один элемент с данным </a:t>
            </a:r>
            <a:r>
              <a:rPr lang="ru-RU" sz="1600" dirty="0" err="1"/>
              <a:t>id</a:t>
            </a:r>
            <a:r>
              <a:rPr lang="ru-RU" sz="1600" dirty="0"/>
              <a:t>. И именно он будет возвращён.</a:t>
            </a:r>
          </a:p>
          <a:p>
            <a:pPr marL="400050" lvl="1" indent="0">
              <a:buNone/>
            </a:pPr>
            <a:r>
              <a:rPr lang="ru-RU" sz="1600" dirty="0"/>
              <a:t>Если в документе есть несколько элементов с уникальным </a:t>
            </a:r>
            <a:r>
              <a:rPr lang="ru-RU" sz="1600" dirty="0" err="1"/>
              <a:t>id</a:t>
            </a:r>
            <a:r>
              <a:rPr lang="ru-RU" sz="1600" dirty="0"/>
              <a:t>, то поведение </a:t>
            </a:r>
            <a:r>
              <a:rPr lang="ru-RU" sz="1600" dirty="0" err="1"/>
              <a:t>неопределено</a:t>
            </a:r>
            <a:r>
              <a:rPr lang="ru-RU" sz="1600" dirty="0"/>
              <a:t>. То есть, нет гарантии, что браузер вернёт именно первый или последний – вернёт случайным образом.</a:t>
            </a:r>
          </a:p>
          <a:p>
            <a:pPr marL="400050" lvl="1" indent="0">
              <a:buNone/>
            </a:pPr>
            <a:r>
              <a:rPr lang="ru-RU" sz="1600" dirty="0"/>
              <a:t>Поэтому стараются следовать правилу уникальности </a:t>
            </a:r>
            <a:r>
              <a:rPr lang="ru-RU" sz="1600" dirty="0" err="1"/>
              <a:t>id</a:t>
            </a:r>
            <a:r>
              <a:rPr lang="ru-RU" sz="1600" dirty="0"/>
              <a:t>.</a:t>
            </a:r>
          </a:p>
          <a:p>
            <a:pPr marL="0" indent="0">
              <a:buNone/>
            </a:pP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11340342"/>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Объектная модель документа (DOM)</a:t>
            </a:r>
          </a:p>
          <a:p>
            <a:pPr marL="0" indent="0">
              <a:buNone/>
            </a:pPr>
            <a:r>
              <a:rPr lang="ru-RU" sz="1600" dirty="0" smtClean="0">
                <a:cs typeface="Courier New" pitchFamily="49" charset="0"/>
              </a:rPr>
              <a:t>Глобальный </a:t>
            </a:r>
            <a:r>
              <a:rPr lang="ru-RU" sz="1600" dirty="0">
                <a:cs typeface="Courier New" pitchFamily="49" charset="0"/>
              </a:rPr>
              <a:t>объект </a:t>
            </a:r>
            <a:r>
              <a:rPr lang="ru-RU" sz="1600" b="1" dirty="0" err="1">
                <a:cs typeface="Courier New" pitchFamily="49" charset="0"/>
              </a:rPr>
              <a:t>document</a:t>
            </a:r>
            <a:r>
              <a:rPr lang="ru-RU" sz="1600" dirty="0">
                <a:cs typeface="Courier New" pitchFamily="49" charset="0"/>
              </a:rPr>
              <a:t> даёт возможность взаимодействовать с содержимым страницы.</a:t>
            </a:r>
          </a:p>
          <a:p>
            <a:pPr marL="0" indent="0">
              <a:buNone/>
            </a:pPr>
            <a:r>
              <a:rPr lang="ru-RU" sz="1600" dirty="0" smtClean="0">
                <a:cs typeface="Courier New" pitchFamily="49" charset="0"/>
              </a:rPr>
              <a:t>Пример </a:t>
            </a:r>
            <a:r>
              <a:rPr lang="ru-RU" sz="1600" dirty="0">
                <a:cs typeface="Courier New" pitchFamily="49" charset="0"/>
              </a:rPr>
              <a:t>использования:</a:t>
            </a:r>
          </a:p>
          <a:p>
            <a:pPr marL="0" indent="0">
              <a:buNone/>
            </a:pPr>
            <a:r>
              <a:rPr lang="ru-RU" sz="1600" dirty="0" err="1" smtClean="0">
                <a:latin typeface="Courier New" pitchFamily="49" charset="0"/>
                <a:cs typeface="Courier New" pitchFamily="49" charset="0"/>
              </a:rPr>
              <a:t>document.body.style.background</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red</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 'Элемент BODY стал красным, а сейчас обратно вернётся' );</a:t>
            </a:r>
          </a:p>
          <a:p>
            <a:pPr marL="0" indent="0">
              <a:buNone/>
            </a:pPr>
            <a:r>
              <a:rPr lang="ru-RU" sz="1600" dirty="0" err="1">
                <a:latin typeface="Courier New" pitchFamily="49" charset="0"/>
                <a:cs typeface="Courier New" pitchFamily="49" charset="0"/>
              </a:rPr>
              <a:t>document.body.style.background</a:t>
            </a:r>
            <a:r>
              <a:rPr lang="ru-RU" sz="1600" dirty="0">
                <a:latin typeface="Courier New" pitchFamily="49" charset="0"/>
                <a:cs typeface="Courier New" pitchFamily="49" charset="0"/>
              </a:rPr>
              <a:t> = </a:t>
            </a:r>
            <a:r>
              <a:rPr lang="ru-RU" sz="1600" dirty="0" smtClean="0">
                <a:latin typeface="Courier New" pitchFamily="49" charset="0"/>
                <a:cs typeface="Courier New" pitchFamily="49" charset="0"/>
              </a:rPr>
              <a:t>'';</a:t>
            </a:r>
            <a:endParaRPr lang="en-US" sz="1600" dirty="0" smtClean="0">
              <a:latin typeface="Courier New" pitchFamily="49" charset="0"/>
              <a:cs typeface="Courier New" pitchFamily="49" charset="0"/>
            </a:endParaRPr>
          </a:p>
          <a:p>
            <a:pPr marL="0" indent="0">
              <a:buNone/>
            </a:pPr>
            <a:endParaRPr lang="ru-RU" sz="1600" dirty="0">
              <a:latin typeface="Courier New" pitchFamily="49" charset="0"/>
              <a:cs typeface="Courier New" pitchFamily="49" charset="0"/>
            </a:endParaRPr>
          </a:p>
          <a:p>
            <a:pPr marL="0" indent="0">
              <a:buNone/>
            </a:pPr>
            <a:r>
              <a:rPr lang="ru-RU" sz="1600" dirty="0" smtClean="0">
                <a:cs typeface="Courier New" pitchFamily="49" charset="0"/>
              </a:rPr>
              <a:t>Он </a:t>
            </a:r>
            <a:r>
              <a:rPr lang="ru-RU" sz="1600" dirty="0">
                <a:cs typeface="Courier New" pitchFamily="49" charset="0"/>
              </a:rPr>
              <a:t>и громадное количество его свойств и методов описаны в стандарте W3C DOM.</a:t>
            </a:r>
          </a:p>
          <a:p>
            <a:pPr marL="0" indent="0">
              <a:buNone/>
            </a:pPr>
            <a:r>
              <a:rPr lang="ru-RU" sz="1600" dirty="0" smtClean="0">
                <a:cs typeface="Courier New" pitchFamily="49" charset="0"/>
              </a:rPr>
              <a:t>По </a:t>
            </a:r>
            <a:r>
              <a:rPr lang="ru-RU" sz="1600" dirty="0">
                <a:cs typeface="Courier New" pitchFamily="49" charset="0"/>
              </a:rPr>
              <a:t>историческим причинам когда-то появилась первая версия стандарта DOM </a:t>
            </a:r>
            <a:r>
              <a:rPr lang="ru-RU" sz="1600" dirty="0" err="1">
                <a:cs typeface="Courier New" pitchFamily="49" charset="0"/>
              </a:rPr>
              <a:t>Level</a:t>
            </a:r>
            <a:r>
              <a:rPr lang="ru-RU" sz="1600" dirty="0">
                <a:cs typeface="Courier New" pitchFamily="49" charset="0"/>
              </a:rPr>
              <a:t> 1, затем придумали ещё свойства и методы, и появился DOM </a:t>
            </a:r>
            <a:r>
              <a:rPr lang="ru-RU" sz="1600" dirty="0" err="1">
                <a:cs typeface="Courier New" pitchFamily="49" charset="0"/>
              </a:rPr>
              <a:t>Level</a:t>
            </a:r>
            <a:r>
              <a:rPr lang="ru-RU" sz="1600" dirty="0">
                <a:cs typeface="Courier New" pitchFamily="49" charset="0"/>
              </a:rPr>
              <a:t> 2, на текущий момент поверх них добавили ещё DOM </a:t>
            </a:r>
            <a:r>
              <a:rPr lang="ru-RU" sz="1600" dirty="0" err="1">
                <a:cs typeface="Courier New" pitchFamily="49" charset="0"/>
              </a:rPr>
              <a:t>Level</a:t>
            </a:r>
            <a:r>
              <a:rPr lang="ru-RU" sz="1600" dirty="0">
                <a:cs typeface="Courier New" pitchFamily="49" charset="0"/>
              </a:rPr>
              <a:t> 3 и готовится DOM 4.</a:t>
            </a:r>
          </a:p>
          <a:p>
            <a:pPr marL="0" indent="0">
              <a:buNone/>
            </a:pPr>
            <a:r>
              <a:rPr lang="ru-RU" sz="1600" dirty="0" smtClean="0">
                <a:cs typeface="Courier New" pitchFamily="49" charset="0"/>
              </a:rPr>
              <a:t>Современные </a:t>
            </a:r>
            <a:r>
              <a:rPr lang="ru-RU" sz="1600" dirty="0">
                <a:cs typeface="Courier New" pitchFamily="49" charset="0"/>
              </a:rPr>
              <a:t>браузеры также поддерживают некоторые возможности, которые не вошли в стандарты, но де-факто существуют давным-давно и отказываться от них никто не хочет. Их условно называют «DOM </a:t>
            </a:r>
            <a:r>
              <a:rPr lang="ru-RU" sz="1600" dirty="0" err="1">
                <a:cs typeface="Courier New" pitchFamily="49" charset="0"/>
              </a:rPr>
              <a:t>Level</a:t>
            </a:r>
            <a:r>
              <a:rPr lang="ru-RU" sz="1600" dirty="0">
                <a:cs typeface="Courier New" pitchFamily="49" charset="0"/>
              </a:rPr>
              <a:t> 0».</a:t>
            </a:r>
          </a:p>
          <a:p>
            <a:pPr marL="0" indent="0">
              <a:buNone/>
            </a:pPr>
            <a:r>
              <a:rPr lang="ru-RU" sz="1600" dirty="0" smtClean="0">
                <a:cs typeface="Courier New" pitchFamily="49" charset="0"/>
              </a:rPr>
              <a:t>Также </a:t>
            </a:r>
            <a:r>
              <a:rPr lang="ru-RU" sz="1600" dirty="0">
                <a:cs typeface="Courier New" pitchFamily="49" charset="0"/>
              </a:rPr>
              <a:t>информацию по работе с элементами страницы можно найти в стандарте HTML 5.</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92755173"/>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a:t>getElementsByTagName</a:t>
            </a:r>
          </a:p>
          <a:p>
            <a:pPr marL="0" indent="0">
              <a:buNone/>
            </a:pPr>
            <a:r>
              <a:rPr lang="ru-RU" sz="1600" dirty="0"/>
              <a:t>Метод </a:t>
            </a:r>
            <a:r>
              <a:rPr lang="en-US" sz="1600" dirty="0" err="1"/>
              <a:t>elem.getElementsByTagName</a:t>
            </a:r>
            <a:r>
              <a:rPr lang="en-US" sz="1600" dirty="0"/>
              <a:t>(tag) </a:t>
            </a:r>
            <a:r>
              <a:rPr lang="ru-RU" sz="1600" dirty="0"/>
              <a:t>ищет все элементы с заданным тегом </a:t>
            </a:r>
            <a:r>
              <a:rPr lang="en-US" sz="1600" dirty="0"/>
              <a:t>tag </a:t>
            </a:r>
            <a:r>
              <a:rPr lang="ru-RU" sz="1600" dirty="0"/>
              <a:t>внутри элемента </a:t>
            </a:r>
            <a:r>
              <a:rPr lang="en-US" sz="1600" dirty="0" err="1"/>
              <a:t>elem</a:t>
            </a:r>
            <a:r>
              <a:rPr lang="en-US" sz="1600" dirty="0"/>
              <a:t> </a:t>
            </a:r>
            <a:r>
              <a:rPr lang="ru-RU" sz="1600" dirty="0"/>
              <a:t>и возвращает их в виде списка.</a:t>
            </a:r>
          </a:p>
          <a:p>
            <a:pPr marL="0" indent="0">
              <a:buNone/>
            </a:pPr>
            <a:r>
              <a:rPr lang="ru-RU" sz="1600" dirty="0"/>
              <a:t>Регистр тега не имеет значения.</a:t>
            </a:r>
          </a:p>
          <a:p>
            <a:pPr marL="0" indent="0">
              <a:buNone/>
            </a:pPr>
            <a:r>
              <a:rPr lang="ru-RU" sz="1600" dirty="0"/>
              <a:t>Например</a:t>
            </a:r>
            <a:r>
              <a:rPr lang="ru-RU" sz="1600" dirty="0" smtClean="0"/>
              <a:t>:</a:t>
            </a:r>
            <a:endParaRPr lang="ru-RU" sz="1600" dirty="0"/>
          </a:p>
          <a:p>
            <a:pPr marL="0" indent="0">
              <a:buNone/>
            </a:pPr>
            <a:r>
              <a:rPr lang="ru-RU" sz="1600" dirty="0">
                <a:latin typeface="Courier New" pitchFamily="49" charset="0"/>
                <a:cs typeface="Courier New" pitchFamily="49" charset="0"/>
              </a:rPr>
              <a:t>// получить все </a:t>
            </a:r>
            <a:r>
              <a:rPr lang="en-US" sz="1600" dirty="0">
                <a:latin typeface="Courier New" pitchFamily="49" charset="0"/>
                <a:cs typeface="Courier New" pitchFamily="49" charset="0"/>
              </a:rPr>
              <a:t>div-</a:t>
            </a:r>
            <a:r>
              <a:rPr lang="ru-RU" sz="1600" dirty="0">
                <a:latin typeface="Courier New" pitchFamily="49" charset="0"/>
                <a:cs typeface="Courier New" pitchFamily="49" charset="0"/>
              </a:rPr>
              <a:t>элементы </a:t>
            </a:r>
            <a:endParaRPr lang="en-US" sz="1600" dirty="0" smtClean="0">
              <a:latin typeface="Courier New" pitchFamily="49" charset="0"/>
              <a:cs typeface="Courier New" pitchFamily="49" charset="0"/>
            </a:endParaRPr>
          </a:p>
          <a:p>
            <a:pPr marL="0" indent="0">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elements = </a:t>
            </a:r>
            <a:r>
              <a:rPr lang="en-US" sz="1600" dirty="0" err="1">
                <a:latin typeface="Courier New" pitchFamily="49" charset="0"/>
                <a:cs typeface="Courier New" pitchFamily="49" charset="0"/>
              </a:rPr>
              <a:t>document.getElementsByTagName</a:t>
            </a:r>
            <a:r>
              <a:rPr lang="en-US" sz="1600" dirty="0">
                <a:latin typeface="Courier New" pitchFamily="49" charset="0"/>
                <a:cs typeface="Courier New" pitchFamily="49" charset="0"/>
              </a:rPr>
              <a:t>('div');</a:t>
            </a:r>
          </a:p>
          <a:p>
            <a:pPr marL="0" indent="0">
              <a:buNone/>
            </a:pPr>
            <a:r>
              <a:rPr lang="ru-RU" sz="1600" b="1" dirty="0"/>
              <a:t>Обратим внимание: в отличие от </a:t>
            </a:r>
            <a:r>
              <a:rPr lang="en-US" sz="1600" b="1" dirty="0" err="1"/>
              <a:t>getElementById</a:t>
            </a:r>
            <a:r>
              <a:rPr lang="en-US" sz="1600" b="1" dirty="0"/>
              <a:t>, </a:t>
            </a:r>
            <a:r>
              <a:rPr lang="ru-RU" sz="1600" b="1" dirty="0"/>
              <a:t>который существует только в контексте </a:t>
            </a:r>
            <a:r>
              <a:rPr lang="en-US" sz="1600" b="1" dirty="0"/>
              <a:t>document, </a:t>
            </a:r>
            <a:r>
              <a:rPr lang="ru-RU" sz="1600" b="1" dirty="0"/>
              <a:t>метод </a:t>
            </a:r>
            <a:r>
              <a:rPr lang="en-US" sz="1600" b="1" dirty="0"/>
              <a:t>getElementsByTagName </a:t>
            </a:r>
            <a:r>
              <a:rPr lang="ru-RU" sz="1600" b="1" dirty="0"/>
              <a:t>может искать внутри любого элемента</a:t>
            </a:r>
            <a:r>
              <a:rPr lang="ru-RU" sz="1600" b="1" dirty="0" smtClean="0"/>
              <a:t>.</a:t>
            </a:r>
            <a:endParaRPr lang="en-US" sz="1600" b="1" dirty="0" smtClean="0"/>
          </a:p>
          <a:p>
            <a:pPr marL="0" indent="0">
              <a:buNone/>
            </a:pPr>
            <a:endParaRPr lang="en-US" sz="1600" dirty="0" smtClean="0"/>
          </a:p>
          <a:p>
            <a:pPr marL="400050" lvl="1" indent="0">
              <a:buNone/>
            </a:pPr>
            <a:r>
              <a:rPr lang="ru-RU" sz="1600" b="1" dirty="0" smtClean="0"/>
              <a:t>Не </a:t>
            </a:r>
            <a:r>
              <a:rPr lang="ru-RU" sz="1600" b="1" dirty="0"/>
              <a:t>забываем про букву "s"!</a:t>
            </a:r>
          </a:p>
          <a:p>
            <a:pPr marL="400050" lvl="1" indent="0">
              <a:buNone/>
            </a:pPr>
            <a:r>
              <a:rPr lang="ru-RU" sz="1600" dirty="0"/>
              <a:t>Одна из самых частых ошибок начинающих (впрочем, иногда и не только) – это забыть букву "s", то есть пробовать вызывать метод </a:t>
            </a:r>
            <a:r>
              <a:rPr lang="ru-RU" sz="1600" dirty="0" err="1"/>
              <a:t>getElementByTagName</a:t>
            </a:r>
            <a:r>
              <a:rPr lang="ru-RU" sz="1600" dirty="0"/>
              <a:t> вместо </a:t>
            </a:r>
            <a:r>
              <a:rPr lang="ru-RU" sz="1600" dirty="0" err="1"/>
              <a:t>getElement</a:t>
            </a:r>
            <a:r>
              <a:rPr lang="ru-RU" sz="1600" b="1" dirty="0" err="1"/>
              <a:t>s</a:t>
            </a:r>
            <a:r>
              <a:rPr lang="ru-RU" sz="1600" dirty="0" err="1"/>
              <a:t>ByTagName</a:t>
            </a:r>
            <a:r>
              <a:rPr lang="ru-RU" sz="1600" dirty="0"/>
              <a:t>.</a:t>
            </a:r>
          </a:p>
          <a:p>
            <a:pPr marL="400050" lvl="1" indent="0">
              <a:buNone/>
            </a:pPr>
            <a:r>
              <a:rPr lang="ru-RU" sz="1600" dirty="0"/>
              <a:t>Буква "s" не нужна там, где элемент только один, то есть в </a:t>
            </a:r>
            <a:r>
              <a:rPr lang="ru-RU" sz="1600" dirty="0" err="1"/>
              <a:t>getElementById</a:t>
            </a:r>
            <a:r>
              <a:rPr lang="ru-RU" sz="1600" dirty="0"/>
              <a:t>, в остальных методах она обязательна.</a:t>
            </a:r>
          </a:p>
          <a:p>
            <a:pPr marL="0" indent="0">
              <a:buNone/>
            </a:pPr>
            <a:endParaRPr lang="ru-RU" sz="1600" dirty="0"/>
          </a:p>
          <a:p>
            <a:pPr marL="0" indent="0">
              <a:buNone/>
            </a:pPr>
            <a:r>
              <a:rPr lang="ru-RU" sz="1600" dirty="0"/>
              <a:t>Например, найдём все элементы </a:t>
            </a:r>
            <a:r>
              <a:rPr lang="en-US" sz="1600" dirty="0"/>
              <a:t>input </a:t>
            </a:r>
            <a:r>
              <a:rPr lang="ru-RU" sz="1600" dirty="0"/>
              <a:t>внутри таблицы:</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350589675"/>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500" dirty="0">
                <a:latin typeface="Courier New" pitchFamily="49" charset="0"/>
                <a:cs typeface="Courier New" pitchFamily="49" charset="0"/>
              </a:rPr>
              <a:t>&lt;table id="age-table"&gt;</a:t>
            </a:r>
          </a:p>
          <a:p>
            <a:pPr marL="0" indent="0">
              <a:buNone/>
            </a:pPr>
            <a:r>
              <a:rPr lang="en-US" sz="1500" dirty="0">
                <a:latin typeface="Courier New" pitchFamily="49" charset="0"/>
                <a:cs typeface="Courier New" pitchFamily="49" charset="0"/>
              </a:rPr>
              <a:t>  &lt;</a:t>
            </a:r>
            <a:r>
              <a:rPr lang="en-US" sz="1500" dirty="0" err="1">
                <a:latin typeface="Courier New" pitchFamily="49" charset="0"/>
                <a:cs typeface="Courier New" pitchFamily="49" charset="0"/>
              </a:rPr>
              <a:t>tr</a:t>
            </a:r>
            <a:r>
              <a:rPr lang="en-US" sz="1500" dirty="0" smtClean="0">
                <a:latin typeface="Courier New" pitchFamily="49" charset="0"/>
                <a:cs typeface="Courier New" pitchFamily="49" charset="0"/>
              </a:rPr>
              <a:t>&gt;    </a:t>
            </a:r>
            <a:r>
              <a:rPr lang="en-US" sz="1500" dirty="0">
                <a:latin typeface="Courier New" pitchFamily="49" charset="0"/>
                <a:cs typeface="Courier New" pitchFamily="49" charset="0"/>
              </a:rPr>
              <a:t>&lt;td&gt;</a:t>
            </a:r>
            <a:r>
              <a:rPr lang="ru-RU" sz="1500" dirty="0">
                <a:latin typeface="Courier New" pitchFamily="49" charset="0"/>
                <a:cs typeface="Courier New" pitchFamily="49" charset="0"/>
              </a:rPr>
              <a:t>Ваш возраст:&lt;/</a:t>
            </a:r>
            <a:r>
              <a:rPr lang="en-US" sz="1500" dirty="0">
                <a:latin typeface="Courier New" pitchFamily="49" charset="0"/>
                <a:cs typeface="Courier New" pitchFamily="49" charset="0"/>
              </a:rPr>
              <a:t>td&gt;</a:t>
            </a:r>
          </a:p>
          <a:p>
            <a:pPr marL="0" indent="0">
              <a:buNone/>
            </a:pP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&lt;td&gt;</a:t>
            </a:r>
          </a:p>
          <a:p>
            <a:pPr marL="0" indent="0">
              <a:buNone/>
            </a:pPr>
            <a:r>
              <a:rPr lang="en-US" sz="1500" dirty="0">
                <a:latin typeface="Courier New" pitchFamily="49" charset="0"/>
                <a:cs typeface="Courier New" pitchFamily="49" charset="0"/>
              </a:rPr>
              <a:t>      &lt;label&gt;</a:t>
            </a: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 &lt;</a:t>
            </a:r>
            <a:r>
              <a:rPr lang="en-US" sz="1500" dirty="0">
                <a:latin typeface="Courier New" pitchFamily="49" charset="0"/>
                <a:cs typeface="Courier New" pitchFamily="49" charset="0"/>
              </a:rPr>
              <a:t>input type="radio" name="age" value="young" checked&gt; </a:t>
            </a:r>
            <a:r>
              <a:rPr lang="ru-RU" sz="1500" dirty="0">
                <a:latin typeface="Courier New" pitchFamily="49" charset="0"/>
                <a:cs typeface="Courier New" pitchFamily="49" charset="0"/>
              </a:rPr>
              <a:t>младше 18</a:t>
            </a:r>
          </a:p>
          <a:p>
            <a:pPr marL="0" indent="0">
              <a:buNone/>
            </a:pPr>
            <a:r>
              <a:rPr lang="ru-RU" sz="1500" dirty="0">
                <a:latin typeface="Courier New" pitchFamily="49" charset="0"/>
                <a:cs typeface="Courier New" pitchFamily="49" charset="0"/>
              </a:rPr>
              <a:t>      &lt;/</a:t>
            </a:r>
            <a:r>
              <a:rPr lang="en-US" sz="1500" dirty="0">
                <a:latin typeface="Courier New" pitchFamily="49" charset="0"/>
                <a:cs typeface="Courier New" pitchFamily="49" charset="0"/>
              </a:rPr>
              <a:t>label&gt;</a:t>
            </a:r>
          </a:p>
          <a:p>
            <a:pPr marL="0" indent="0">
              <a:buNone/>
            </a:pPr>
            <a:r>
              <a:rPr lang="en-US" sz="1500" dirty="0">
                <a:latin typeface="Courier New" pitchFamily="49" charset="0"/>
                <a:cs typeface="Courier New" pitchFamily="49" charset="0"/>
              </a:rPr>
              <a:t>      &lt;label&gt;</a:t>
            </a: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&lt;</a:t>
            </a:r>
            <a:r>
              <a:rPr lang="en-US" sz="1500" dirty="0">
                <a:latin typeface="Courier New" pitchFamily="49" charset="0"/>
                <a:cs typeface="Courier New" pitchFamily="49" charset="0"/>
              </a:rPr>
              <a:t>input type="radio" name="age" value="mature"&gt; </a:t>
            </a:r>
            <a:r>
              <a:rPr lang="ru-RU" sz="1500" dirty="0">
                <a:latin typeface="Courier New" pitchFamily="49" charset="0"/>
                <a:cs typeface="Courier New" pitchFamily="49" charset="0"/>
              </a:rPr>
              <a:t>от 18 до 50</a:t>
            </a:r>
          </a:p>
          <a:p>
            <a:pPr marL="0" indent="0">
              <a:buNone/>
            </a:pPr>
            <a:r>
              <a:rPr lang="ru-RU" sz="1500" dirty="0">
                <a:latin typeface="Courier New" pitchFamily="49" charset="0"/>
                <a:cs typeface="Courier New" pitchFamily="49" charset="0"/>
              </a:rPr>
              <a:t>      &lt;/</a:t>
            </a:r>
            <a:r>
              <a:rPr lang="en-US" sz="1500" dirty="0">
                <a:latin typeface="Courier New" pitchFamily="49" charset="0"/>
                <a:cs typeface="Courier New" pitchFamily="49" charset="0"/>
              </a:rPr>
              <a:t>label&gt;</a:t>
            </a:r>
          </a:p>
          <a:p>
            <a:pPr marL="0" indent="0">
              <a:buNone/>
            </a:pPr>
            <a:r>
              <a:rPr lang="en-US" sz="1500" dirty="0">
                <a:latin typeface="Courier New" pitchFamily="49" charset="0"/>
                <a:cs typeface="Courier New" pitchFamily="49" charset="0"/>
              </a:rPr>
              <a:t>      &lt;label&gt;</a:t>
            </a:r>
          </a:p>
          <a:p>
            <a:pPr marL="0" indent="0">
              <a:buNone/>
            </a:pP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&lt;</a:t>
            </a:r>
            <a:r>
              <a:rPr lang="en-US" sz="1500" dirty="0">
                <a:latin typeface="Courier New" pitchFamily="49" charset="0"/>
                <a:cs typeface="Courier New" pitchFamily="49" charset="0"/>
              </a:rPr>
              <a:t>input type="radio" name="age" value="senior"&gt; </a:t>
            </a:r>
            <a:r>
              <a:rPr lang="ru-RU" sz="1500" dirty="0">
                <a:latin typeface="Courier New" pitchFamily="49" charset="0"/>
                <a:cs typeface="Courier New" pitchFamily="49" charset="0"/>
              </a:rPr>
              <a:t>старше 60</a:t>
            </a:r>
          </a:p>
          <a:p>
            <a:pPr marL="0" indent="0">
              <a:buNone/>
            </a:pPr>
            <a:r>
              <a:rPr lang="ru-RU" sz="1500" dirty="0">
                <a:latin typeface="Courier New" pitchFamily="49" charset="0"/>
                <a:cs typeface="Courier New" pitchFamily="49" charset="0"/>
              </a:rPr>
              <a:t>      &lt;/</a:t>
            </a:r>
            <a:r>
              <a:rPr lang="en-US" sz="1500" dirty="0">
                <a:latin typeface="Courier New" pitchFamily="49" charset="0"/>
                <a:cs typeface="Courier New" pitchFamily="49" charset="0"/>
              </a:rPr>
              <a:t>label&gt;</a:t>
            </a:r>
          </a:p>
          <a:p>
            <a:pPr marL="0" indent="0">
              <a:buNone/>
            </a:pPr>
            <a:r>
              <a:rPr lang="en-US" sz="1500" dirty="0">
                <a:latin typeface="Courier New" pitchFamily="49" charset="0"/>
                <a:cs typeface="Courier New" pitchFamily="49" charset="0"/>
              </a:rPr>
              <a:t>    &lt;/td</a:t>
            </a:r>
            <a:r>
              <a:rPr lang="en-US" sz="1500" dirty="0" smtClean="0">
                <a:latin typeface="Courier New" pitchFamily="49" charset="0"/>
                <a:cs typeface="Courier New" pitchFamily="49" charset="0"/>
              </a:rPr>
              <a:t>&gt;  </a:t>
            </a:r>
            <a:r>
              <a:rPr lang="en-US" sz="1500" dirty="0">
                <a:latin typeface="Courier New" pitchFamily="49" charset="0"/>
                <a:cs typeface="Courier New" pitchFamily="49" charset="0"/>
              </a:rPr>
              <a:t>&lt;/</a:t>
            </a:r>
            <a:r>
              <a:rPr lang="en-US" sz="1500" dirty="0" err="1">
                <a:latin typeface="Courier New" pitchFamily="49" charset="0"/>
                <a:cs typeface="Courier New" pitchFamily="49" charset="0"/>
              </a:rPr>
              <a:t>tr</a:t>
            </a:r>
            <a:r>
              <a:rPr lang="en-US" sz="1500" dirty="0">
                <a:latin typeface="Courier New" pitchFamily="49" charset="0"/>
                <a:cs typeface="Courier New" pitchFamily="49" charset="0"/>
              </a:rPr>
              <a:t>&gt;</a:t>
            </a:r>
          </a:p>
          <a:p>
            <a:pPr marL="0" indent="0">
              <a:buNone/>
            </a:pPr>
            <a:r>
              <a:rPr lang="en-US" sz="1500" dirty="0" smtClean="0">
                <a:latin typeface="Courier New" pitchFamily="49" charset="0"/>
                <a:cs typeface="Courier New" pitchFamily="49" charset="0"/>
              </a:rPr>
              <a:t>&lt;/</a:t>
            </a:r>
            <a:r>
              <a:rPr lang="en-US" sz="1500" dirty="0">
                <a:latin typeface="Courier New" pitchFamily="49" charset="0"/>
                <a:cs typeface="Courier New" pitchFamily="49" charset="0"/>
              </a:rPr>
              <a:t>table&gt;</a:t>
            </a:r>
          </a:p>
          <a:p>
            <a:pPr marL="0" indent="0">
              <a:buNone/>
            </a:pPr>
            <a:r>
              <a:rPr lang="en-US" sz="1500" dirty="0" smtClean="0">
                <a:latin typeface="Courier New" pitchFamily="49" charset="0"/>
                <a:cs typeface="Courier New" pitchFamily="49" charset="0"/>
              </a:rPr>
              <a:t>&lt;</a:t>
            </a:r>
            <a:r>
              <a:rPr lang="en-US" sz="1500" dirty="0">
                <a:latin typeface="Courier New" pitchFamily="49" charset="0"/>
                <a:cs typeface="Courier New" pitchFamily="49" charset="0"/>
              </a:rPr>
              <a:t>script&gt;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var</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tableElem</a:t>
            </a:r>
            <a:r>
              <a:rPr lang="en-US" sz="1500" dirty="0">
                <a:latin typeface="Courier New" pitchFamily="49" charset="0"/>
                <a:cs typeface="Courier New" pitchFamily="49" charset="0"/>
              </a:rPr>
              <a:t> = </a:t>
            </a:r>
            <a:r>
              <a:rPr lang="en-US" sz="1500" dirty="0" err="1">
                <a:latin typeface="Courier New" pitchFamily="49" charset="0"/>
                <a:cs typeface="Courier New" pitchFamily="49" charset="0"/>
              </a:rPr>
              <a:t>document.getElementById</a:t>
            </a:r>
            <a:r>
              <a:rPr lang="en-US" sz="1500" dirty="0">
                <a:latin typeface="Courier New" pitchFamily="49" charset="0"/>
                <a:cs typeface="Courier New" pitchFamily="49" charset="0"/>
              </a:rPr>
              <a:t>('age-table');</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var</a:t>
            </a:r>
            <a:r>
              <a:rPr lang="en-US" sz="1500" dirty="0">
                <a:latin typeface="Courier New" pitchFamily="49" charset="0"/>
                <a:cs typeface="Courier New" pitchFamily="49" charset="0"/>
              </a:rPr>
              <a:t> elements = </a:t>
            </a:r>
            <a:r>
              <a:rPr lang="en-US" sz="1500" dirty="0" err="1">
                <a:latin typeface="Courier New" pitchFamily="49" charset="0"/>
                <a:cs typeface="Courier New" pitchFamily="49" charset="0"/>
              </a:rPr>
              <a:t>tableElem.getElementsByTagName</a:t>
            </a:r>
            <a:r>
              <a:rPr lang="en-US" sz="1500" dirty="0">
                <a:latin typeface="Courier New" pitchFamily="49" charset="0"/>
                <a:cs typeface="Courier New" pitchFamily="49" charset="0"/>
              </a:rPr>
              <a:t>('input');</a:t>
            </a:r>
          </a:p>
          <a:p>
            <a:pPr marL="0" indent="0">
              <a:buNone/>
            </a:pP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for (</a:t>
            </a:r>
            <a:r>
              <a:rPr lang="en-US" sz="1500" dirty="0" err="1">
                <a:latin typeface="Courier New" pitchFamily="49" charset="0"/>
                <a:cs typeface="Courier New" pitchFamily="49" charset="0"/>
              </a:rPr>
              <a:t>var</a:t>
            </a:r>
            <a:r>
              <a:rPr lang="en-US" sz="1500" dirty="0">
                <a:latin typeface="Courier New" pitchFamily="49" charset="0"/>
                <a:cs typeface="Courier New" pitchFamily="49" charset="0"/>
              </a:rPr>
              <a:t> i = 0; i &lt; </a:t>
            </a:r>
            <a:r>
              <a:rPr lang="en-US" sz="1500" dirty="0" err="1">
                <a:latin typeface="Courier New" pitchFamily="49" charset="0"/>
                <a:cs typeface="Courier New" pitchFamily="49" charset="0"/>
              </a:rPr>
              <a:t>elements.length</a:t>
            </a:r>
            <a:r>
              <a:rPr lang="en-US" sz="1500" dirty="0">
                <a:latin typeface="Courier New" pitchFamily="49" charset="0"/>
                <a:cs typeface="Courier New" pitchFamily="49" charset="0"/>
              </a:rPr>
              <a:t>; i++) {</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var</a:t>
            </a:r>
            <a:r>
              <a:rPr lang="en-US" sz="1500" dirty="0">
                <a:latin typeface="Courier New" pitchFamily="49" charset="0"/>
                <a:cs typeface="Courier New" pitchFamily="49" charset="0"/>
              </a:rPr>
              <a:t> input = elements[i];</a:t>
            </a:r>
          </a:p>
          <a:p>
            <a:pPr marL="0" indent="0">
              <a:buNone/>
            </a:pPr>
            <a:r>
              <a:rPr lang="en-US" sz="1500" dirty="0">
                <a:latin typeface="Courier New" pitchFamily="49" charset="0"/>
                <a:cs typeface="Courier New" pitchFamily="49" charset="0"/>
              </a:rPr>
              <a:t>    alert( </a:t>
            </a:r>
            <a:r>
              <a:rPr lang="en-US" sz="1500" dirty="0" err="1">
                <a:latin typeface="Courier New" pitchFamily="49" charset="0"/>
                <a:cs typeface="Courier New" pitchFamily="49" charset="0"/>
              </a:rPr>
              <a:t>input.value</a:t>
            </a:r>
            <a:r>
              <a:rPr lang="en-US" sz="1500" dirty="0">
                <a:latin typeface="Courier New" pitchFamily="49" charset="0"/>
                <a:cs typeface="Courier New" pitchFamily="49" charset="0"/>
              </a:rPr>
              <a:t> + ': ' + </a:t>
            </a:r>
            <a:r>
              <a:rPr lang="en-US" sz="1500" dirty="0" err="1">
                <a:latin typeface="Courier New" pitchFamily="49" charset="0"/>
                <a:cs typeface="Courier New" pitchFamily="49" charset="0"/>
              </a:rPr>
              <a:t>input.checked</a:t>
            </a: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  }</a:t>
            </a:r>
          </a:p>
          <a:p>
            <a:pPr marL="0" indent="0">
              <a:buNone/>
            </a:pPr>
            <a:r>
              <a:rPr lang="en-US" sz="1500" dirty="0">
                <a:latin typeface="Courier New" pitchFamily="49" charset="0"/>
                <a:cs typeface="Courier New" pitchFamily="49" charset="0"/>
              </a:rPr>
              <a:t>&lt;/script&gt;</a:t>
            </a:r>
            <a:endParaRPr lang="ru-RU" sz="15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104285916"/>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latin typeface="+mj-lt"/>
                <a:cs typeface="Courier New" pitchFamily="49" charset="0"/>
              </a:rPr>
              <a:t>Можно получить всех потомков, передав звездочку '*' вместо тега:</a:t>
            </a:r>
          </a:p>
          <a:p>
            <a:pPr marL="0" indent="0">
              <a:buNone/>
            </a:pP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получить все элементы документа</a:t>
            </a:r>
          </a:p>
          <a:p>
            <a:pPr marL="0" indent="0">
              <a:buNone/>
            </a:pPr>
            <a:r>
              <a:rPr lang="ru-RU" sz="1600" dirty="0" err="1">
                <a:latin typeface="Courier New" pitchFamily="49" charset="0"/>
                <a:cs typeface="Courier New" pitchFamily="49" charset="0"/>
              </a:rPr>
              <a:t>document.getElementsByTagName</a:t>
            </a:r>
            <a:r>
              <a:rPr lang="ru-RU" sz="1600" dirty="0">
                <a:latin typeface="Courier New" pitchFamily="49" charset="0"/>
                <a:cs typeface="Courier New" pitchFamily="49" charset="0"/>
              </a:rPr>
              <a:t>('*');</a:t>
            </a:r>
          </a:p>
          <a:p>
            <a:pPr marL="0" indent="0">
              <a:buNone/>
            </a:pP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получить всех потомков элемента </a:t>
            </a:r>
            <a:r>
              <a:rPr lang="ru-RU" sz="1600" dirty="0" err="1">
                <a:latin typeface="Courier New" pitchFamily="49" charset="0"/>
                <a:cs typeface="Courier New" pitchFamily="49" charset="0"/>
              </a:rPr>
              <a:t>elem</a:t>
            </a:r>
            <a:r>
              <a:rPr lang="ru-RU" sz="1600" dirty="0">
                <a:latin typeface="Courier New" pitchFamily="49" charset="0"/>
                <a:cs typeface="Courier New" pitchFamily="49" charset="0"/>
              </a:rPr>
              <a:t>:</a:t>
            </a:r>
          </a:p>
          <a:p>
            <a:pPr marL="0" indent="0">
              <a:buNone/>
            </a:pPr>
            <a:r>
              <a:rPr lang="ru-RU" sz="1600" dirty="0" err="1">
                <a:latin typeface="Courier New" pitchFamily="49" charset="0"/>
                <a:cs typeface="Courier New" pitchFamily="49" charset="0"/>
              </a:rPr>
              <a:t>elem.getElementsByTagName</a:t>
            </a:r>
            <a:r>
              <a:rPr lang="ru-RU" sz="1600" dirty="0" smtClean="0">
                <a:latin typeface="Courier New" pitchFamily="49" charset="0"/>
                <a:cs typeface="Courier New" pitchFamily="49" charset="0"/>
              </a:rPr>
              <a:t>('*');</a:t>
            </a:r>
            <a:endParaRPr lang="en-US" sz="1600" dirty="0" smtClean="0">
              <a:latin typeface="Courier New" pitchFamily="49" charset="0"/>
              <a:cs typeface="Courier New" pitchFamily="49" charset="0"/>
            </a:endParaRPr>
          </a:p>
          <a:p>
            <a:pPr marL="0" indent="0">
              <a:buNone/>
            </a:pPr>
            <a:endParaRPr lang="en-US" sz="1600" dirty="0">
              <a:latin typeface="+mj-lt"/>
              <a:cs typeface="Courier New" pitchFamily="49" charset="0"/>
            </a:endParaRPr>
          </a:p>
          <a:p>
            <a:pPr marL="400050" lvl="1" indent="0">
              <a:buNone/>
            </a:pPr>
            <a:r>
              <a:rPr lang="ru-RU" sz="1600" b="1" dirty="0"/>
              <a:t>Возвращается коллекция, а не элемент</a:t>
            </a:r>
          </a:p>
          <a:p>
            <a:pPr marL="400050" lvl="1" indent="0">
              <a:buNone/>
            </a:pPr>
            <a:r>
              <a:rPr lang="ru-RU" sz="1600" dirty="0" smtClean="0"/>
              <a:t>Еще одна ошибка </a:t>
            </a:r>
            <a:r>
              <a:rPr lang="ru-RU" sz="1600" dirty="0"/>
              <a:t>– это код вида:</a:t>
            </a:r>
          </a:p>
          <a:p>
            <a:pPr marL="400050" lvl="1" indent="0">
              <a:buNone/>
            </a:pPr>
            <a:r>
              <a:rPr lang="ru-RU" sz="1600" dirty="0">
                <a:latin typeface="Courier New" pitchFamily="49" charset="0"/>
                <a:cs typeface="Courier New" pitchFamily="49" charset="0"/>
              </a:rPr>
              <a:t>// не работает </a:t>
            </a:r>
            <a:endParaRPr lang="ru-RU" sz="1600" dirty="0" smtClean="0">
              <a:latin typeface="Courier New" pitchFamily="49" charset="0"/>
              <a:cs typeface="Courier New" pitchFamily="49" charset="0"/>
            </a:endParaRPr>
          </a:p>
          <a:p>
            <a:pPr marL="400050" lvl="1" indent="0">
              <a:buNone/>
            </a:pPr>
            <a:r>
              <a:rPr lang="ru-RU" sz="1600" dirty="0" err="1" smtClean="0">
                <a:latin typeface="Courier New" pitchFamily="49" charset="0"/>
                <a:cs typeface="Courier New" pitchFamily="49" charset="0"/>
              </a:rPr>
              <a:t>document.getElementsByTagName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input</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value</a:t>
            </a:r>
            <a:r>
              <a:rPr lang="ru-RU" sz="1600" dirty="0">
                <a:latin typeface="Courier New" pitchFamily="49" charset="0"/>
                <a:cs typeface="Courier New" pitchFamily="49" charset="0"/>
              </a:rPr>
              <a:t> = 5;</a:t>
            </a:r>
          </a:p>
          <a:p>
            <a:pPr marL="400050" lvl="1" indent="0">
              <a:buNone/>
            </a:pPr>
            <a:r>
              <a:rPr lang="ru-RU" sz="1600" dirty="0"/>
              <a:t>То есть, вместо элемента присваивают значение коллекции. Работать такое </a:t>
            </a:r>
            <a:r>
              <a:rPr lang="ru-RU" sz="1600" dirty="0" smtClean="0"/>
              <a:t>не будет</a:t>
            </a:r>
            <a:r>
              <a:rPr lang="ru-RU" sz="1600" dirty="0"/>
              <a:t>.</a:t>
            </a:r>
          </a:p>
          <a:p>
            <a:pPr marL="400050" lvl="1" indent="0">
              <a:buNone/>
            </a:pPr>
            <a:r>
              <a:rPr lang="ru-RU" sz="1600" dirty="0"/>
              <a:t>Коллекцию нужно или перебрать в цикле или получить элемент по номеру и уже ему присваивать </a:t>
            </a:r>
            <a:r>
              <a:rPr lang="ru-RU" sz="1600" dirty="0" err="1"/>
              <a:t>value</a:t>
            </a:r>
            <a:r>
              <a:rPr lang="ru-RU" sz="1600" dirty="0"/>
              <a:t>, например так:</a:t>
            </a:r>
          </a:p>
          <a:p>
            <a:pPr marL="400050" lvl="1" indent="0">
              <a:buNone/>
            </a:pPr>
            <a:r>
              <a:rPr lang="ru-RU" sz="1600" dirty="0">
                <a:latin typeface="Courier New" pitchFamily="49" charset="0"/>
                <a:cs typeface="Courier New" pitchFamily="49" charset="0"/>
              </a:rPr>
              <a:t>// работает </a:t>
            </a:r>
            <a:endParaRPr lang="ru-RU" sz="1600" dirty="0" smtClean="0">
              <a:latin typeface="Courier New" pitchFamily="49" charset="0"/>
              <a:cs typeface="Courier New" pitchFamily="49" charset="0"/>
            </a:endParaRPr>
          </a:p>
          <a:p>
            <a:pPr marL="400050" lvl="1" indent="0">
              <a:buNone/>
            </a:pPr>
            <a:r>
              <a:rPr lang="ru-RU" sz="1600" dirty="0" err="1" smtClean="0">
                <a:latin typeface="Courier New" pitchFamily="49" charset="0"/>
                <a:cs typeface="Courier New" pitchFamily="49" charset="0"/>
              </a:rPr>
              <a:t>document.getElementsByTagName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input</a:t>
            </a:r>
            <a:r>
              <a:rPr lang="ru-RU" sz="1600" dirty="0">
                <a:latin typeface="Courier New" pitchFamily="49" charset="0"/>
                <a:cs typeface="Courier New" pitchFamily="49" charset="0"/>
              </a:rPr>
              <a:t>')[0].</a:t>
            </a:r>
            <a:r>
              <a:rPr lang="ru-RU" sz="1600" dirty="0" err="1">
                <a:latin typeface="Courier New" pitchFamily="49" charset="0"/>
                <a:cs typeface="Courier New" pitchFamily="49" charset="0"/>
              </a:rPr>
              <a:t>value</a:t>
            </a:r>
            <a:r>
              <a:rPr lang="ru-RU" sz="1600" dirty="0">
                <a:latin typeface="Courier New" pitchFamily="49" charset="0"/>
                <a:cs typeface="Courier New" pitchFamily="49" charset="0"/>
              </a:rPr>
              <a:t> = 5</a:t>
            </a: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397499087"/>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a:t>document.getElementsByName</a:t>
            </a:r>
          </a:p>
          <a:p>
            <a:pPr marL="0" indent="0">
              <a:buNone/>
            </a:pPr>
            <a:r>
              <a:rPr lang="ru-RU" sz="1600" dirty="0"/>
              <a:t>Вызов </a:t>
            </a:r>
            <a:r>
              <a:rPr lang="en-US" sz="1600" dirty="0" err="1"/>
              <a:t>document.getElementsByName</a:t>
            </a:r>
            <a:r>
              <a:rPr lang="en-US" sz="1600" dirty="0"/>
              <a:t>(name) </a:t>
            </a:r>
            <a:r>
              <a:rPr lang="ru-RU" sz="1600" dirty="0"/>
              <a:t>позволяет получить все элементы с данным атрибутом </a:t>
            </a:r>
            <a:r>
              <a:rPr lang="en-US" sz="1600" dirty="0"/>
              <a:t>name.</a:t>
            </a:r>
          </a:p>
          <a:p>
            <a:pPr marL="0" indent="0">
              <a:buNone/>
            </a:pPr>
            <a:r>
              <a:rPr lang="ru-RU" sz="1600" dirty="0"/>
              <a:t>Например, все элементы с именем </a:t>
            </a:r>
            <a:r>
              <a:rPr lang="en-US" sz="1600" dirty="0"/>
              <a:t>age:</a:t>
            </a:r>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document.getElementsByName('age');</a:t>
            </a:r>
          </a:p>
          <a:p>
            <a:pPr marL="0" indent="0">
              <a:buNone/>
            </a:pPr>
            <a:r>
              <a:rPr lang="ru-RU" sz="1600" dirty="0"/>
              <a:t>До появления стандарта </a:t>
            </a:r>
            <a:r>
              <a:rPr lang="en-US" sz="1600" dirty="0"/>
              <a:t>HTML5 </a:t>
            </a:r>
            <a:r>
              <a:rPr lang="ru-RU" sz="1600" dirty="0"/>
              <a:t>этот метод возвращал только те элементы, в которых предусмотрена поддержка атрибута </a:t>
            </a:r>
            <a:r>
              <a:rPr lang="en-US" sz="1600" dirty="0"/>
              <a:t>name, </a:t>
            </a:r>
            <a:r>
              <a:rPr lang="ru-RU" sz="1600" dirty="0"/>
              <a:t>в частности: </a:t>
            </a:r>
            <a:r>
              <a:rPr lang="en-US" sz="1600" dirty="0" err="1"/>
              <a:t>iframe</a:t>
            </a:r>
            <a:r>
              <a:rPr lang="en-US" sz="1600" dirty="0"/>
              <a:t>, a, input </a:t>
            </a:r>
            <a:r>
              <a:rPr lang="ru-RU" sz="1600" dirty="0"/>
              <a:t>и другими. В современных браузерах (</a:t>
            </a:r>
            <a:r>
              <a:rPr lang="en-US" sz="1600" dirty="0"/>
              <a:t>IE10+) </a:t>
            </a:r>
            <a:r>
              <a:rPr lang="ru-RU" sz="1600" dirty="0"/>
              <a:t>тег не имеет значения.</a:t>
            </a:r>
          </a:p>
          <a:p>
            <a:pPr marL="0" indent="0">
              <a:buNone/>
            </a:pPr>
            <a:r>
              <a:rPr lang="ru-RU" sz="1600" dirty="0"/>
              <a:t>Используется этот метод весьма редко</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747809302"/>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a:t>getElementsByClassName</a:t>
            </a:r>
          </a:p>
          <a:p>
            <a:pPr marL="0" indent="0">
              <a:buNone/>
            </a:pPr>
            <a:r>
              <a:rPr lang="ru-RU" sz="1600" dirty="0"/>
              <a:t>Вызов </a:t>
            </a:r>
            <a:r>
              <a:rPr lang="en-US" sz="1600" dirty="0" err="1"/>
              <a:t>elem.getElementsByClassName</a:t>
            </a:r>
            <a:r>
              <a:rPr lang="en-US" sz="1600" dirty="0"/>
              <a:t>(</a:t>
            </a:r>
            <a:r>
              <a:rPr lang="en-US" sz="1600" dirty="0" err="1"/>
              <a:t>className</a:t>
            </a:r>
            <a:r>
              <a:rPr lang="en-US" sz="1600" dirty="0"/>
              <a:t>) </a:t>
            </a:r>
            <a:r>
              <a:rPr lang="ru-RU" sz="1600" dirty="0"/>
              <a:t>возвращает коллекцию элементов с классом </a:t>
            </a:r>
            <a:r>
              <a:rPr lang="en-US" sz="1600" dirty="0" err="1"/>
              <a:t>className</a:t>
            </a:r>
            <a:r>
              <a:rPr lang="en-US" sz="1600" dirty="0"/>
              <a:t>. </a:t>
            </a:r>
            <a:r>
              <a:rPr lang="ru-RU" sz="1600" dirty="0"/>
              <a:t>Находит элемент и в том случае, если у него несколько классов, а искомый – один из них.</a:t>
            </a:r>
          </a:p>
          <a:p>
            <a:pPr marL="0" indent="0">
              <a:buNone/>
            </a:pPr>
            <a:r>
              <a:rPr lang="ru-RU" sz="1600" dirty="0"/>
              <a:t>Поддерживается всеми современными браузерами, кроме </a:t>
            </a:r>
            <a:r>
              <a:rPr lang="en-US" sz="1600" dirty="0"/>
              <a:t>IE8-.</a:t>
            </a:r>
          </a:p>
          <a:p>
            <a:pPr marL="0" indent="0">
              <a:buNone/>
            </a:pPr>
            <a:r>
              <a:rPr lang="ru-RU" sz="1600" dirty="0"/>
              <a:t>Например:</a:t>
            </a:r>
          </a:p>
          <a:p>
            <a:pPr marL="0" indent="0">
              <a:buNone/>
            </a:pPr>
            <a:r>
              <a:rPr lang="en-US" sz="1600" dirty="0">
                <a:latin typeface="Courier New" pitchFamily="49" charset="0"/>
                <a:cs typeface="Courier New" pitchFamily="49" charset="0"/>
              </a:rPr>
              <a:t>&lt;div class="article"&gt;</a:t>
            </a:r>
            <a:r>
              <a:rPr lang="ru-RU" sz="1600" dirty="0">
                <a:latin typeface="Courier New" pitchFamily="49" charset="0"/>
                <a:cs typeface="Courier New" pitchFamily="49" charset="0"/>
              </a:rPr>
              <a:t>Статья&lt;/</a:t>
            </a:r>
            <a:r>
              <a:rPr lang="en-US" sz="1600" dirty="0">
                <a:latin typeface="Courier New" pitchFamily="49" charset="0"/>
                <a:cs typeface="Courier New" pitchFamily="49" charset="0"/>
              </a:rPr>
              <a:t>div&gt;</a:t>
            </a:r>
          </a:p>
          <a:p>
            <a:pPr marL="0" indent="0">
              <a:buNone/>
            </a:pPr>
            <a:r>
              <a:rPr lang="en-US" sz="1600" dirty="0">
                <a:latin typeface="Courier New" pitchFamily="49" charset="0"/>
                <a:cs typeface="Courier New" pitchFamily="49" charset="0"/>
              </a:rPr>
              <a:t>&lt;div class="long article"&gt;</a:t>
            </a:r>
            <a:r>
              <a:rPr lang="ru-RU" sz="1600" dirty="0">
                <a:latin typeface="Courier New" pitchFamily="49" charset="0"/>
                <a:cs typeface="Courier New" pitchFamily="49" charset="0"/>
              </a:rPr>
              <a:t>Длинная статья&lt;/</a:t>
            </a:r>
            <a:r>
              <a:rPr lang="en-US" sz="1600" dirty="0">
                <a:latin typeface="Courier New" pitchFamily="49" charset="0"/>
                <a:cs typeface="Courier New" pitchFamily="49" charset="0"/>
              </a:rPr>
              <a:t>div&gt;</a:t>
            </a: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articles = </a:t>
            </a:r>
            <a:r>
              <a:rPr lang="en-US" sz="1600" dirty="0" err="1">
                <a:latin typeface="Courier New" pitchFamily="49" charset="0"/>
                <a:cs typeface="Courier New" pitchFamily="49" charset="0"/>
              </a:rPr>
              <a:t>document.getElementsByClassName</a:t>
            </a:r>
            <a:r>
              <a:rPr lang="en-US" sz="1600" dirty="0">
                <a:latin typeface="Courier New" pitchFamily="49" charset="0"/>
                <a:cs typeface="Courier New" pitchFamily="49" charset="0"/>
              </a:rPr>
              <a:t>('article');</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articles.length</a:t>
            </a:r>
            <a:r>
              <a:rPr lang="en-US" sz="1600" dirty="0">
                <a:latin typeface="Courier New" pitchFamily="49" charset="0"/>
                <a:cs typeface="Courier New" pitchFamily="49" charset="0"/>
              </a:rPr>
              <a:t> ); // 2, </a:t>
            </a:r>
            <a:r>
              <a:rPr lang="ru-RU" sz="1600" dirty="0">
                <a:latin typeface="Courier New" pitchFamily="49" charset="0"/>
                <a:cs typeface="Courier New" pitchFamily="49" charset="0"/>
              </a:rPr>
              <a:t>найдёт оба элемента</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endParaRPr lang="ru-RU" sz="1600" dirty="0">
              <a:latin typeface="Courier New" pitchFamily="49" charset="0"/>
              <a:cs typeface="Courier New" pitchFamily="49" charset="0"/>
            </a:endParaRPr>
          </a:p>
          <a:p>
            <a:pPr marL="0" indent="0">
              <a:buNone/>
            </a:pPr>
            <a:r>
              <a:rPr lang="ru-RU" sz="1600" dirty="0"/>
              <a:t>Как и </a:t>
            </a:r>
            <a:r>
              <a:rPr lang="en-US" sz="1600" dirty="0"/>
              <a:t>getElementsByTagName, </a:t>
            </a:r>
            <a:r>
              <a:rPr lang="ru-RU" sz="1600" dirty="0"/>
              <a:t>этот метод может быть вызван и в контексте </a:t>
            </a:r>
            <a:r>
              <a:rPr lang="en-US" sz="1600" dirty="0"/>
              <a:t>DOM-</a:t>
            </a:r>
            <a:r>
              <a:rPr lang="ru-RU" sz="1600" dirty="0"/>
              <a:t>элемента, и в контексте документа.</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153589190"/>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a:t>querySelectorAll</a:t>
            </a:r>
          </a:p>
          <a:p>
            <a:pPr marL="0" indent="0">
              <a:buNone/>
            </a:pPr>
            <a:r>
              <a:rPr lang="ru-RU" sz="1600" dirty="0"/>
              <a:t>Вызов </a:t>
            </a:r>
            <a:r>
              <a:rPr lang="en-US" sz="1600" dirty="0" err="1"/>
              <a:t>elem.querySelectorAll</a:t>
            </a:r>
            <a:r>
              <a:rPr lang="en-US" sz="1600" dirty="0"/>
              <a:t>(</a:t>
            </a:r>
            <a:r>
              <a:rPr lang="en-US" sz="1600" dirty="0" err="1"/>
              <a:t>css</a:t>
            </a:r>
            <a:r>
              <a:rPr lang="en-US" sz="1600" dirty="0"/>
              <a:t>) </a:t>
            </a:r>
            <a:r>
              <a:rPr lang="ru-RU" sz="1600" dirty="0"/>
              <a:t>возвращает все элементы внутри </a:t>
            </a:r>
            <a:r>
              <a:rPr lang="en-US" sz="1600" dirty="0" err="1" smtClean="0"/>
              <a:t>elem</a:t>
            </a:r>
            <a:r>
              <a:rPr lang="en-US" sz="1600" dirty="0" smtClean="0"/>
              <a:t>, </a:t>
            </a:r>
            <a:r>
              <a:rPr lang="ru-RU" sz="1600" dirty="0" smtClean="0"/>
              <a:t>удовлетворяющие </a:t>
            </a:r>
            <a:r>
              <a:rPr lang="en-US" sz="1600" dirty="0"/>
              <a:t>CSS-</a:t>
            </a:r>
            <a:r>
              <a:rPr lang="ru-RU" sz="1600" dirty="0"/>
              <a:t>селектору </a:t>
            </a:r>
            <a:r>
              <a:rPr lang="en-US" sz="1600" dirty="0" err="1"/>
              <a:t>css</a:t>
            </a:r>
            <a:r>
              <a:rPr lang="en-US" sz="1600" dirty="0"/>
              <a:t>.</a:t>
            </a:r>
          </a:p>
          <a:p>
            <a:pPr marL="0" indent="0">
              <a:buNone/>
            </a:pPr>
            <a:r>
              <a:rPr lang="ru-RU" sz="1600" dirty="0"/>
              <a:t>Это один из самых часто используемых и полезных методов при работе с </a:t>
            </a:r>
            <a:r>
              <a:rPr lang="en-US" sz="1600" dirty="0"/>
              <a:t>DOM.</a:t>
            </a:r>
          </a:p>
          <a:p>
            <a:pPr marL="0" indent="0">
              <a:buNone/>
            </a:pPr>
            <a:r>
              <a:rPr lang="ru-RU" sz="1600" dirty="0"/>
              <a:t>Он есть во всех современных браузерах, включая </a:t>
            </a:r>
            <a:r>
              <a:rPr lang="en-US" sz="1600" dirty="0"/>
              <a:t>IE8+ (</a:t>
            </a:r>
            <a:r>
              <a:rPr lang="ru-RU" sz="1600" dirty="0"/>
              <a:t>в режиме соответствия стандарту).</a:t>
            </a:r>
          </a:p>
          <a:p>
            <a:pPr marL="0" indent="0">
              <a:buNone/>
            </a:pPr>
            <a:r>
              <a:rPr lang="en-US" sz="1600" dirty="0" smtClean="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Этот&lt;/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тест&lt;/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полностью&lt;/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  &lt;li&gt;</a:t>
            </a:r>
            <a:r>
              <a:rPr lang="ru-RU" sz="1600" dirty="0">
                <a:latin typeface="Courier New" pitchFamily="49" charset="0"/>
                <a:cs typeface="Courier New" pitchFamily="49" charset="0"/>
              </a:rPr>
              <a:t>пройден&lt;/</a:t>
            </a:r>
            <a:r>
              <a:rPr lang="en-US" sz="1600" dirty="0">
                <a:latin typeface="Courier New" pitchFamily="49" charset="0"/>
                <a:cs typeface="Courier New" pitchFamily="49" charset="0"/>
              </a:rPr>
              <a:t>li&gt;</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&gt;</a:t>
            </a: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elements = </a:t>
            </a:r>
            <a:r>
              <a:rPr lang="en-US" sz="1600" dirty="0" err="1">
                <a:latin typeface="Courier New" pitchFamily="49" charset="0"/>
                <a:cs typeface="Courier New" pitchFamily="49" charset="0"/>
              </a:rPr>
              <a:t>document.querySelectorAll</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ul</a:t>
            </a:r>
            <a:r>
              <a:rPr lang="en-US" sz="1600" dirty="0">
                <a:latin typeface="Courier New" pitchFamily="49" charset="0"/>
                <a:cs typeface="Courier New" pitchFamily="49" charset="0"/>
              </a:rPr>
              <a:t> &gt; </a:t>
            </a:r>
            <a:r>
              <a:rPr lang="en-US" sz="1600" dirty="0" err="1">
                <a:latin typeface="Courier New" pitchFamily="49" charset="0"/>
                <a:cs typeface="Courier New" pitchFamily="49" charset="0"/>
              </a:rPr>
              <a:t>li:last-child</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elements.length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alert( elements[i].</a:t>
            </a:r>
            <a:r>
              <a:rPr lang="en-US" sz="1600" dirty="0" err="1">
                <a:latin typeface="Courier New" pitchFamily="49" charset="0"/>
                <a:cs typeface="Courier New" pitchFamily="49" charset="0"/>
              </a:rPr>
              <a:t>innerHTML</a:t>
            </a:r>
            <a:r>
              <a:rPr lang="en-US" sz="1600" dirty="0">
                <a:latin typeface="Courier New" pitchFamily="49" charset="0"/>
                <a:cs typeface="Courier New" pitchFamily="49" charset="0"/>
              </a:rPr>
              <a:t> ); // "</a:t>
            </a:r>
            <a:r>
              <a:rPr lang="ru-RU" sz="1600" dirty="0">
                <a:latin typeface="Courier New" pitchFamily="49" charset="0"/>
                <a:cs typeface="Courier New" pitchFamily="49" charset="0"/>
              </a:rPr>
              <a:t>тест", "пройден"</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
        <p:nvSpPr>
          <p:cNvPr id="2" name="TextBox 1"/>
          <p:cNvSpPr txBox="1"/>
          <p:nvPr/>
        </p:nvSpPr>
        <p:spPr>
          <a:xfrm>
            <a:off x="2987824" y="2204864"/>
            <a:ext cx="5472608" cy="584775"/>
          </a:xfrm>
          <a:prstGeom prst="rect">
            <a:avLst/>
          </a:prstGeom>
          <a:noFill/>
        </p:spPr>
        <p:txBody>
          <a:bodyPr wrap="square" rtlCol="0">
            <a:spAutoFit/>
          </a:bodyPr>
          <a:lstStyle/>
          <a:p>
            <a:r>
              <a:rPr lang="ru-RU" sz="1600" dirty="0">
                <a:latin typeface="+mj-lt"/>
              </a:rPr>
              <a:t>Следующий запрос получает все элементы </a:t>
            </a:r>
            <a:r>
              <a:rPr lang="en-US" sz="1600" dirty="0">
                <a:latin typeface="+mj-lt"/>
              </a:rPr>
              <a:t>LI, </a:t>
            </a:r>
            <a:r>
              <a:rPr lang="ru-RU" sz="1600" dirty="0">
                <a:latin typeface="+mj-lt"/>
              </a:rPr>
              <a:t>которые являются последними потомками в </a:t>
            </a:r>
            <a:r>
              <a:rPr lang="en-US" sz="1600" dirty="0">
                <a:latin typeface="+mj-lt"/>
              </a:rPr>
              <a:t>UL</a:t>
            </a:r>
            <a:r>
              <a:rPr lang="en-US" sz="1600" dirty="0" smtClean="0">
                <a:latin typeface="+mj-lt"/>
              </a:rPr>
              <a:t>:</a:t>
            </a:r>
            <a:endParaRPr lang="en-US" sz="1600" dirty="0">
              <a:latin typeface="+mj-lt"/>
            </a:endParaRPr>
          </a:p>
        </p:txBody>
      </p:sp>
      <p:sp>
        <p:nvSpPr>
          <p:cNvPr id="3" name="TextBox 2"/>
          <p:cNvSpPr txBox="1"/>
          <p:nvPr/>
        </p:nvSpPr>
        <p:spPr>
          <a:xfrm>
            <a:off x="3672258" y="3011468"/>
            <a:ext cx="5076205" cy="1569660"/>
          </a:xfrm>
          <a:prstGeom prst="rect">
            <a:avLst/>
          </a:prstGeom>
          <a:noFill/>
        </p:spPr>
        <p:txBody>
          <a:bodyPr wrap="square" rtlCol="0">
            <a:spAutoFit/>
          </a:bodyPr>
          <a:lstStyle/>
          <a:p>
            <a:r>
              <a:rPr lang="ru-RU" sz="1600" b="1" dirty="0">
                <a:latin typeface="+mj-lt"/>
              </a:rPr>
              <a:t>Псевдо-класс тоже работает</a:t>
            </a:r>
          </a:p>
          <a:p>
            <a:r>
              <a:rPr lang="ru-RU" sz="1600" dirty="0">
                <a:latin typeface="+mj-lt"/>
              </a:rPr>
              <a:t>Псевдо-классы в CSS-селекторе, в частности :</a:t>
            </a:r>
            <a:r>
              <a:rPr lang="ru-RU" sz="1600" dirty="0" err="1">
                <a:latin typeface="+mj-lt"/>
              </a:rPr>
              <a:t>hover</a:t>
            </a:r>
            <a:r>
              <a:rPr lang="ru-RU" sz="1600" dirty="0">
                <a:latin typeface="+mj-lt"/>
              </a:rPr>
              <a:t> и :</a:t>
            </a:r>
            <a:r>
              <a:rPr lang="ru-RU" sz="1600" dirty="0" err="1">
                <a:latin typeface="+mj-lt"/>
              </a:rPr>
              <a:t>active</a:t>
            </a:r>
            <a:r>
              <a:rPr lang="ru-RU" sz="1600" dirty="0">
                <a:latin typeface="+mj-lt"/>
              </a:rPr>
              <a:t>, также поддерживаются. Например, </a:t>
            </a:r>
            <a:r>
              <a:rPr lang="ru-RU" sz="1600" dirty="0" err="1">
                <a:latin typeface="+mj-lt"/>
              </a:rPr>
              <a:t>document.querySelectorAll</a:t>
            </a:r>
            <a:r>
              <a:rPr lang="ru-RU" sz="1600" dirty="0">
                <a:latin typeface="+mj-lt"/>
              </a:rPr>
              <a:t>(':</a:t>
            </a:r>
            <a:r>
              <a:rPr lang="ru-RU" sz="1600" dirty="0" err="1">
                <a:latin typeface="+mj-lt"/>
              </a:rPr>
              <a:t>hover</a:t>
            </a:r>
            <a:r>
              <a:rPr lang="ru-RU" sz="1600" dirty="0">
                <a:latin typeface="+mj-lt"/>
              </a:rPr>
              <a:t>') вернёт список, в порядке вложенности, из текущих элементов под курсором мыши</a:t>
            </a:r>
            <a:r>
              <a:rPr lang="ru-RU" sz="1600" dirty="0" smtClean="0">
                <a:latin typeface="+mj-lt"/>
              </a:rPr>
              <a:t>.</a:t>
            </a:r>
            <a:endParaRPr lang="ru-RU" sz="1600" dirty="0">
              <a:latin typeface="+mj-lt"/>
            </a:endParaRPr>
          </a:p>
        </p:txBody>
      </p:sp>
    </p:spTree>
    <p:custDataLst>
      <p:tags r:id="rId1"/>
    </p:custDataLst>
    <p:extLst>
      <p:ext uri="{BB962C8B-B14F-4D97-AF65-F5344CB8AC3E}">
        <p14:creationId xmlns:p14="http://schemas.microsoft.com/office/powerpoint/2010/main" val="327953548"/>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querySelector</a:t>
            </a:r>
          </a:p>
          <a:p>
            <a:pPr marL="0" indent="0">
              <a:buNone/>
            </a:pPr>
            <a:r>
              <a:rPr lang="ru-RU" sz="1600" dirty="0"/>
              <a:t>Вызов </a:t>
            </a:r>
            <a:r>
              <a:rPr lang="ru-RU" sz="1600" dirty="0" err="1"/>
              <a:t>elem.querySelector</a:t>
            </a:r>
            <a:r>
              <a:rPr lang="ru-RU" sz="1600" dirty="0"/>
              <a:t>(</a:t>
            </a:r>
            <a:r>
              <a:rPr lang="ru-RU" sz="1600" dirty="0" err="1"/>
              <a:t>css</a:t>
            </a:r>
            <a:r>
              <a:rPr lang="ru-RU" sz="1600" dirty="0"/>
              <a:t>) возвращает не все, а только первый элемент, соответствующий CSS-селектору </a:t>
            </a:r>
            <a:r>
              <a:rPr lang="ru-RU" sz="1600" dirty="0" err="1"/>
              <a:t>css</a:t>
            </a:r>
            <a:r>
              <a:rPr lang="ru-RU" sz="1600" dirty="0"/>
              <a:t>.</a:t>
            </a:r>
          </a:p>
          <a:p>
            <a:pPr marL="0" indent="0">
              <a:buNone/>
            </a:pPr>
            <a:r>
              <a:rPr lang="ru-RU" sz="1600" dirty="0"/>
              <a:t>Иначе говоря, результат – такой же, как и при </a:t>
            </a:r>
            <a:r>
              <a:rPr lang="ru-RU" sz="1600" dirty="0" err="1"/>
              <a:t>elem.querySelectorAll</a:t>
            </a:r>
            <a:r>
              <a:rPr lang="ru-RU" sz="1600" dirty="0"/>
              <a:t>(</a:t>
            </a:r>
            <a:r>
              <a:rPr lang="ru-RU" sz="1600" dirty="0" err="1"/>
              <a:t>css</a:t>
            </a:r>
            <a:r>
              <a:rPr lang="ru-RU" sz="1600" dirty="0"/>
              <a:t>)[0], но в последнем вызове сначала ищутся все элементы, а потом берётся первый, а в </a:t>
            </a:r>
            <a:r>
              <a:rPr lang="ru-RU" sz="1600" dirty="0" err="1"/>
              <a:t>elem.querySelector</a:t>
            </a:r>
            <a:r>
              <a:rPr lang="ru-RU" sz="1600" dirty="0"/>
              <a:t>(</a:t>
            </a:r>
            <a:r>
              <a:rPr lang="ru-RU" sz="1600" dirty="0" err="1"/>
              <a:t>css</a:t>
            </a:r>
            <a:r>
              <a:rPr lang="ru-RU" sz="1600" dirty="0"/>
              <a:t>) ищется только первый, то есть он эффективнее.</a:t>
            </a:r>
          </a:p>
          <a:p>
            <a:pPr marL="0" indent="0">
              <a:buNone/>
            </a:pPr>
            <a:r>
              <a:rPr lang="ru-RU" sz="1600" dirty="0"/>
              <a:t>Этот метод часто используется, когда мы заведомо знаем, что подходящий элемент только один, и хотим получить в переменную сразу его.</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919675072"/>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matches</a:t>
            </a:r>
          </a:p>
          <a:p>
            <a:pPr marL="0" indent="0">
              <a:buNone/>
            </a:pPr>
            <a:r>
              <a:rPr lang="ru-RU" sz="1600" dirty="0"/>
              <a:t>Предыдущие методы искали по DOM.</a:t>
            </a:r>
          </a:p>
          <a:p>
            <a:pPr marL="0" indent="0">
              <a:buNone/>
            </a:pPr>
            <a:r>
              <a:rPr lang="ru-RU" sz="1600" dirty="0"/>
              <a:t>Метод elem.matches(</a:t>
            </a:r>
            <a:r>
              <a:rPr lang="ru-RU" sz="1600" dirty="0" err="1"/>
              <a:t>css</a:t>
            </a:r>
            <a:r>
              <a:rPr lang="ru-RU" sz="1600" dirty="0"/>
              <a:t>) ничего не ищет, а проверяет, удовлетворяет ли </a:t>
            </a:r>
            <a:r>
              <a:rPr lang="ru-RU" sz="1600" dirty="0" err="1"/>
              <a:t>elem</a:t>
            </a:r>
            <a:r>
              <a:rPr lang="ru-RU" sz="1600" dirty="0"/>
              <a:t> селектору </a:t>
            </a:r>
            <a:r>
              <a:rPr lang="ru-RU" sz="1600" dirty="0" err="1"/>
              <a:t>css</a:t>
            </a:r>
            <a:r>
              <a:rPr lang="ru-RU" sz="1600" dirty="0"/>
              <a:t>. Он возвращает </a:t>
            </a:r>
            <a:r>
              <a:rPr lang="ru-RU" sz="1600" dirty="0" err="1"/>
              <a:t>true</a:t>
            </a:r>
            <a:r>
              <a:rPr lang="ru-RU" sz="1600" dirty="0"/>
              <a:t> либо </a:t>
            </a:r>
            <a:r>
              <a:rPr lang="ru-RU" sz="1600" dirty="0" err="1"/>
              <a:t>false</a:t>
            </a:r>
            <a:r>
              <a:rPr lang="ru-RU" sz="1600" dirty="0"/>
              <a:t>.</a:t>
            </a:r>
          </a:p>
          <a:p>
            <a:pPr marL="0" indent="0">
              <a:buNone/>
            </a:pPr>
            <a:r>
              <a:rPr lang="ru-RU" sz="1600" dirty="0"/>
              <a:t>Не поддерживается в IE8-.</a:t>
            </a:r>
          </a:p>
          <a:p>
            <a:pPr marL="0" indent="0">
              <a:buNone/>
            </a:pPr>
            <a:r>
              <a:rPr lang="ru-RU" sz="1600" dirty="0"/>
              <a:t>Этот метод бывает полезным, когда мы перебираем элементы (в массиве или по обычным навигационным ссылкам) и пытаемся отфильтровать те из них, которые нам интересны.</a:t>
            </a:r>
          </a:p>
          <a:p>
            <a:pPr marL="0" indent="0">
              <a:buNone/>
            </a:pPr>
            <a:r>
              <a:rPr lang="ru-RU" sz="1600" dirty="0"/>
              <a:t>Ранее в спецификации он назывался </a:t>
            </a:r>
            <a:r>
              <a:rPr lang="ru-RU" sz="1600" dirty="0" err="1"/>
              <a:t>matchesSelector</a:t>
            </a:r>
            <a:r>
              <a:rPr lang="ru-RU" sz="1600" dirty="0"/>
              <a:t>, и большинство браузеров поддерживают его под этим старым именем, либо с префиксами </a:t>
            </a:r>
            <a:r>
              <a:rPr lang="ru-RU" sz="1600" dirty="0" err="1"/>
              <a:t>ms</a:t>
            </a:r>
            <a:r>
              <a:rPr lang="ru-RU" sz="1600" dirty="0"/>
              <a:t>/</a:t>
            </a:r>
            <a:r>
              <a:rPr lang="ru-RU" sz="1600" dirty="0" err="1"/>
              <a:t>moz</a:t>
            </a:r>
            <a:r>
              <a:rPr lang="ru-RU" sz="1600" dirty="0"/>
              <a:t>/</a:t>
            </a:r>
            <a:r>
              <a:rPr lang="ru-RU" sz="1600" dirty="0" err="1"/>
              <a:t>webkit</a:t>
            </a:r>
            <a:r>
              <a:rPr lang="ru-RU" sz="1600" dirty="0"/>
              <a:t>.</a:t>
            </a:r>
          </a:p>
          <a:p>
            <a:pPr marL="0" indent="0">
              <a:buNone/>
            </a:pPr>
            <a:r>
              <a:rPr lang="ru-RU" sz="1600" dirty="0"/>
              <a:t>Например</a:t>
            </a:r>
            <a:r>
              <a:rPr lang="ru-RU" sz="1600" dirty="0" smtClean="0"/>
              <a:t>:</a:t>
            </a:r>
          </a:p>
          <a:p>
            <a:pPr marL="0" indent="0">
              <a:buNone/>
            </a:pPr>
            <a:r>
              <a:rPr lang="en-US" sz="1600" dirty="0">
                <a:latin typeface="Courier New" pitchFamily="49" charset="0"/>
                <a:cs typeface="Courier New" pitchFamily="49" charset="0"/>
              </a:rPr>
              <a:t>&lt;a </a:t>
            </a:r>
            <a:r>
              <a:rPr lang="en-US" sz="1600" dirty="0" err="1">
                <a:latin typeface="Courier New" pitchFamily="49" charset="0"/>
                <a:cs typeface="Courier New" pitchFamily="49" charset="0"/>
              </a:rPr>
              <a:t>href</a:t>
            </a:r>
            <a:r>
              <a:rPr lang="en-US" sz="1600" dirty="0">
                <a:latin typeface="Courier New" pitchFamily="49" charset="0"/>
                <a:cs typeface="Courier New" pitchFamily="49" charset="0"/>
              </a:rPr>
              <a:t>="http://example.com/file.zip"&gt;...&lt;/a&gt;</a:t>
            </a:r>
          </a:p>
          <a:p>
            <a:pPr marL="0" indent="0">
              <a:buNone/>
            </a:pPr>
            <a:r>
              <a:rPr lang="en-US" sz="1600" dirty="0">
                <a:latin typeface="Courier New" pitchFamily="49" charset="0"/>
                <a:cs typeface="Courier New" pitchFamily="49" charset="0"/>
              </a:rPr>
              <a:t>&lt;a </a:t>
            </a:r>
            <a:r>
              <a:rPr lang="en-US" sz="1600" dirty="0" err="1">
                <a:latin typeface="Courier New" pitchFamily="49" charset="0"/>
                <a:cs typeface="Courier New" pitchFamily="49" charset="0"/>
              </a:rPr>
              <a:t>href</a:t>
            </a:r>
            <a:r>
              <a:rPr lang="en-US" sz="1600" dirty="0">
                <a:latin typeface="Courier New" pitchFamily="49" charset="0"/>
                <a:cs typeface="Courier New" pitchFamily="49" charset="0"/>
              </a:rPr>
              <a:t>="http://ya.ru"&gt;...&lt;/a&gt;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document.body.children</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elems.length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[i].matches('a[</a:t>
            </a:r>
            <a:r>
              <a:rPr lang="en-US" sz="1600" dirty="0" err="1">
                <a:latin typeface="Courier New" pitchFamily="49" charset="0"/>
                <a:cs typeface="Courier New" pitchFamily="49" charset="0"/>
              </a:rPr>
              <a:t>href</a:t>
            </a:r>
            <a:r>
              <a:rPr lang="en-US" sz="1600" dirty="0">
                <a:latin typeface="Courier New" pitchFamily="49" charset="0"/>
                <a:cs typeface="Courier New" pitchFamily="49" charset="0"/>
              </a:rPr>
              <a:t>$="zip"]'))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Ссылка на архив: " + </a:t>
            </a:r>
            <a:r>
              <a:rPr lang="en-US" sz="1600" dirty="0" err="1">
                <a:latin typeface="Courier New" pitchFamily="49" charset="0"/>
                <a:cs typeface="Courier New" pitchFamily="49" charset="0"/>
              </a:rPr>
              <a:t>elems</a:t>
            </a:r>
            <a:r>
              <a:rPr lang="en-US" sz="1600" dirty="0">
                <a:latin typeface="Courier New" pitchFamily="49" charset="0"/>
                <a:cs typeface="Courier New" pitchFamily="49" charset="0"/>
              </a:rPr>
              <a:t>[i].</a:t>
            </a:r>
            <a:r>
              <a:rPr lang="en-US" sz="1600" dirty="0" err="1">
                <a:latin typeface="Courier New" pitchFamily="49" charset="0"/>
                <a:cs typeface="Courier New" pitchFamily="49" charset="0"/>
              </a:rPr>
              <a:t>href</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&lt;/script&gt;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358534186"/>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closest</a:t>
            </a:r>
          </a:p>
          <a:p>
            <a:pPr marL="0" indent="0">
              <a:buNone/>
            </a:pPr>
            <a:r>
              <a:rPr lang="ru-RU" sz="1600" dirty="0"/>
              <a:t>Метод </a:t>
            </a:r>
            <a:r>
              <a:rPr lang="ru-RU" sz="1600" dirty="0" err="1"/>
              <a:t>elem.closest</a:t>
            </a:r>
            <a:r>
              <a:rPr lang="ru-RU" sz="1600" dirty="0"/>
              <a:t>(</a:t>
            </a:r>
            <a:r>
              <a:rPr lang="ru-RU" sz="1600" dirty="0" err="1"/>
              <a:t>css</a:t>
            </a:r>
            <a:r>
              <a:rPr lang="ru-RU" sz="1600" dirty="0"/>
              <a:t>) ищет ближайший элемент выше по иерархии DOM, подходящий под CSS-селектор </a:t>
            </a:r>
            <a:r>
              <a:rPr lang="ru-RU" sz="1600" dirty="0" err="1"/>
              <a:t>css</a:t>
            </a:r>
            <a:r>
              <a:rPr lang="ru-RU" sz="1600" dirty="0"/>
              <a:t>. Сам элемент тоже включается в поиск.</a:t>
            </a:r>
          </a:p>
          <a:p>
            <a:pPr marL="0" indent="0">
              <a:buNone/>
            </a:pPr>
            <a:r>
              <a:rPr lang="ru-RU" sz="1600" dirty="0"/>
              <a:t>Иначе говоря, метод closest бежит от текущего элемента вверх по цепочке родителей и проверяет, подходит ли элемент под указанный CSS-селектор. Если подходит – останавливается и возвращает его.</a:t>
            </a:r>
          </a:p>
          <a:p>
            <a:pPr marL="0" indent="0">
              <a:buNone/>
            </a:pPr>
            <a:r>
              <a:rPr lang="ru-RU" sz="1600" dirty="0"/>
              <a:t>Он самый новый из методов, рассмотренных в этой главе, поэтому старые браузеры его слабо поддерживают. Это, конечно, легко поправимо, как мы увидим </a:t>
            </a:r>
            <a:r>
              <a:rPr lang="ru-RU" sz="1600" dirty="0" smtClean="0"/>
              <a:t>позже.</a:t>
            </a:r>
            <a:endParaRPr lang="ru-RU" sz="1600" dirty="0"/>
          </a:p>
          <a:p>
            <a:pPr marL="0" indent="0">
              <a:buNone/>
            </a:pPr>
            <a:r>
              <a:rPr lang="ru-RU" sz="1600" dirty="0"/>
              <a:t>Пример </a:t>
            </a:r>
            <a:r>
              <a:rPr lang="ru-RU" sz="1600" dirty="0" smtClean="0"/>
              <a:t>использования </a:t>
            </a:r>
            <a:r>
              <a:rPr lang="ru-RU" sz="1600" dirty="0"/>
              <a:t>(браузер должен поддерживать closest</a:t>
            </a:r>
            <a:r>
              <a:rPr lang="ru-RU" sz="1600" dirty="0" smtClean="0"/>
              <a:t>):</a:t>
            </a:r>
          </a:p>
          <a:p>
            <a:pPr marL="0" indent="0">
              <a:buNone/>
            </a:pPr>
            <a:r>
              <a:rPr lang="en-US" sz="1400" dirty="0">
                <a:latin typeface="Courier New" pitchFamily="49" charset="0"/>
                <a:cs typeface="Courier New" pitchFamily="49" charset="0"/>
              </a:rPr>
              <a:t>&lt;script&gt;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numberSpan</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document.querySelector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num</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ближайший элемент сверху подходящий под селектор </a:t>
            </a:r>
            <a:r>
              <a:rPr lang="en-US" sz="1400" dirty="0">
                <a:latin typeface="Courier New" pitchFamily="49" charset="0"/>
                <a:cs typeface="Courier New" pitchFamily="49" charset="0"/>
              </a:rPr>
              <a:t>li</a:t>
            </a:r>
          </a:p>
          <a:p>
            <a:pPr marL="0" indent="0">
              <a:buNone/>
            </a:pPr>
            <a:r>
              <a:rPr lang="en-US" sz="1400" dirty="0">
                <a:latin typeface="Courier New" pitchFamily="49" charset="0"/>
                <a:cs typeface="Courier New" pitchFamily="49" charset="0"/>
              </a:rPr>
              <a:t>  alert(</a:t>
            </a:r>
            <a:r>
              <a:rPr lang="en-US" sz="1400" dirty="0" err="1">
                <a:latin typeface="Courier New" pitchFamily="49" charset="0"/>
                <a:cs typeface="Courier New" pitchFamily="49" charset="0"/>
              </a:rPr>
              <a:t>numberSpan.closest</a:t>
            </a:r>
            <a:r>
              <a:rPr lang="en-US" sz="1400" dirty="0">
                <a:latin typeface="Courier New" pitchFamily="49" charset="0"/>
                <a:cs typeface="Courier New" pitchFamily="49" charset="0"/>
              </a:rPr>
              <a:t>('li').</a:t>
            </a:r>
            <a:r>
              <a:rPr lang="en-US" sz="1400" dirty="0" err="1">
                <a:latin typeface="Courier New" pitchFamily="49" charset="0"/>
                <a:cs typeface="Courier New" pitchFamily="49" charset="0"/>
              </a:rPr>
              <a:t>className</a:t>
            </a:r>
            <a:r>
              <a:rPr lang="en-US" sz="1400" dirty="0">
                <a:latin typeface="Courier New" pitchFamily="49" charset="0"/>
                <a:cs typeface="Courier New" pitchFamily="49" charset="0"/>
              </a:rPr>
              <a:t>) // subchapter</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ближайший элемент сверху подходящий под селектор .</a:t>
            </a:r>
            <a:r>
              <a:rPr lang="en-US" sz="1400" dirty="0">
                <a:latin typeface="Courier New" pitchFamily="49" charset="0"/>
                <a:cs typeface="Courier New" pitchFamily="49" charset="0"/>
              </a:rPr>
              <a:t>chapter</a:t>
            </a:r>
          </a:p>
          <a:p>
            <a:pPr marL="0" indent="0">
              <a:buNone/>
            </a:pPr>
            <a:r>
              <a:rPr lang="en-US" sz="1400" dirty="0">
                <a:latin typeface="Courier New" pitchFamily="49" charset="0"/>
                <a:cs typeface="Courier New" pitchFamily="49" charset="0"/>
              </a:rPr>
              <a:t>  alert(</a:t>
            </a:r>
            <a:r>
              <a:rPr lang="en-US" sz="1400" dirty="0" err="1">
                <a:latin typeface="Courier New" pitchFamily="49" charset="0"/>
                <a:cs typeface="Courier New" pitchFamily="49" charset="0"/>
              </a:rPr>
              <a:t>numberSpan.closest</a:t>
            </a:r>
            <a:r>
              <a:rPr lang="en-US" sz="1400" dirty="0">
                <a:latin typeface="Courier New" pitchFamily="49" charset="0"/>
                <a:cs typeface="Courier New" pitchFamily="49" charset="0"/>
              </a:rPr>
              <a:t>('.chapter').</a:t>
            </a:r>
            <a:r>
              <a:rPr lang="en-US" sz="1400" dirty="0" err="1">
                <a:latin typeface="Courier New" pitchFamily="49" charset="0"/>
                <a:cs typeface="Courier New" pitchFamily="49" charset="0"/>
              </a:rPr>
              <a:t>tagName</a:t>
            </a:r>
            <a:r>
              <a:rPr lang="en-US" sz="1400" dirty="0">
                <a:latin typeface="Courier New" pitchFamily="49" charset="0"/>
                <a:cs typeface="Courier New" pitchFamily="49" charset="0"/>
              </a:rPr>
              <a:t>) // LI</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ближайший элемент сверху, подходящий под селектор </a:t>
            </a:r>
            <a:r>
              <a:rPr lang="en-US" sz="1400" dirty="0">
                <a:latin typeface="Courier New" pitchFamily="49" charset="0"/>
                <a:cs typeface="Courier New" pitchFamily="49" charset="0"/>
              </a:rPr>
              <a:t>span</a:t>
            </a:r>
          </a:p>
          <a:p>
            <a:pPr marL="0" indent="0">
              <a:buNone/>
            </a:pP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это сам </a:t>
            </a:r>
            <a:r>
              <a:rPr lang="en-US" sz="1400" dirty="0" err="1">
                <a:latin typeface="Courier New" pitchFamily="49" charset="0"/>
                <a:cs typeface="Courier New" pitchFamily="49" charset="0"/>
              </a:rPr>
              <a:t>numberSpan</a:t>
            </a:r>
            <a:r>
              <a:rPr lang="en-US" sz="1400" dirty="0">
                <a:latin typeface="Courier New" pitchFamily="49" charset="0"/>
                <a:cs typeface="Courier New" pitchFamily="49" charset="0"/>
              </a:rPr>
              <a:t>, </a:t>
            </a:r>
            <a:r>
              <a:rPr lang="ru-RU" sz="1400" dirty="0">
                <a:latin typeface="Courier New" pitchFamily="49" charset="0"/>
                <a:cs typeface="Courier New" pitchFamily="49" charset="0"/>
              </a:rPr>
              <a:t>так как поиск включает в себя сам элемент</a:t>
            </a:r>
          </a:p>
          <a:p>
            <a:pPr marL="0" indent="0">
              <a:buNone/>
            </a:pPr>
            <a:r>
              <a:rPr lang="ru-RU" sz="1400" dirty="0">
                <a:latin typeface="Courier New" pitchFamily="49" charset="0"/>
                <a:cs typeface="Courier New" pitchFamily="49" charset="0"/>
              </a:rPr>
              <a:t>  </a:t>
            </a:r>
            <a:r>
              <a:rPr lang="en-US" sz="1400" dirty="0">
                <a:latin typeface="Courier New" pitchFamily="49" charset="0"/>
                <a:cs typeface="Courier New" pitchFamily="49" charset="0"/>
              </a:rPr>
              <a:t>alert(</a:t>
            </a:r>
            <a:r>
              <a:rPr lang="en-US" sz="1400" dirty="0" err="1">
                <a:latin typeface="Courier New" pitchFamily="49" charset="0"/>
                <a:cs typeface="Courier New" pitchFamily="49" charset="0"/>
              </a:rPr>
              <a:t>numberSpan.closest</a:t>
            </a:r>
            <a:r>
              <a:rPr lang="en-US" sz="1400" dirty="0">
                <a:latin typeface="Courier New" pitchFamily="49" charset="0"/>
                <a:cs typeface="Courier New" pitchFamily="49" charset="0"/>
              </a:rPr>
              <a:t>('span') === </a:t>
            </a:r>
            <a:r>
              <a:rPr lang="en-US" sz="1400" dirty="0" err="1">
                <a:latin typeface="Courier New" pitchFamily="49" charset="0"/>
                <a:cs typeface="Courier New" pitchFamily="49" charset="0"/>
              </a:rPr>
              <a:t>numberSpan</a:t>
            </a:r>
            <a:r>
              <a:rPr lang="en-US" sz="1400" dirty="0">
                <a:latin typeface="Courier New" pitchFamily="49" charset="0"/>
                <a:cs typeface="Courier New" pitchFamily="49" charset="0"/>
              </a:rPr>
              <a:t>) // true</a:t>
            </a:r>
          </a:p>
          <a:p>
            <a:pPr marL="0" indent="0">
              <a:buNone/>
            </a:pPr>
            <a:r>
              <a:rPr lang="en-US" sz="1400" dirty="0">
                <a:latin typeface="Courier New" pitchFamily="49" charset="0"/>
                <a:cs typeface="Courier New" pitchFamily="49" charset="0"/>
              </a:rPr>
              <a:t>&lt;/script</a:t>
            </a:r>
            <a:r>
              <a:rPr lang="en-US" sz="1400" dirty="0" smtClean="0">
                <a:latin typeface="Courier New" pitchFamily="49" charset="0"/>
                <a:cs typeface="Courier New" pitchFamily="49" charset="0"/>
              </a:rPr>
              <a:t>&gt;</a:t>
            </a:r>
            <a:endParaRPr lang="ru-RU" sz="14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658724808"/>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500" dirty="0">
                <a:latin typeface="Courier New" pitchFamily="49" charset="0"/>
                <a:cs typeface="Courier New" pitchFamily="49" charset="0"/>
              </a:rPr>
              <a:t>&lt;</a:t>
            </a:r>
            <a:r>
              <a:rPr lang="en-US" sz="1500" dirty="0" err="1">
                <a:latin typeface="Courier New" pitchFamily="49" charset="0"/>
                <a:cs typeface="Courier New" pitchFamily="49" charset="0"/>
              </a:rPr>
              <a:t>ul</a:t>
            </a:r>
            <a:r>
              <a:rPr lang="en-US" sz="1500" dirty="0">
                <a:latin typeface="Courier New" pitchFamily="49" charset="0"/>
                <a:cs typeface="Courier New" pitchFamily="49" charset="0"/>
              </a:rPr>
              <a:t>&gt;</a:t>
            </a:r>
          </a:p>
          <a:p>
            <a:pPr marL="0" indent="0">
              <a:buNone/>
            </a:pPr>
            <a:r>
              <a:rPr lang="en-US" sz="1500" dirty="0">
                <a:latin typeface="Courier New" pitchFamily="49" charset="0"/>
                <a:cs typeface="Courier New" pitchFamily="49" charset="0"/>
              </a:rPr>
              <a:t>  &lt;li class="chapter"&gt;</a:t>
            </a:r>
            <a:r>
              <a:rPr lang="ru-RU" sz="1500" dirty="0">
                <a:latin typeface="Courier New" pitchFamily="49" charset="0"/>
                <a:cs typeface="Courier New" pitchFamily="49" charset="0"/>
              </a:rPr>
              <a:t>Глава </a:t>
            </a:r>
            <a:r>
              <a:rPr lang="en-US" sz="1500" dirty="0">
                <a:latin typeface="Courier New" pitchFamily="49" charset="0"/>
                <a:cs typeface="Courier New" pitchFamily="49" charset="0"/>
              </a:rPr>
              <a:t>I</a:t>
            </a:r>
          </a:p>
          <a:p>
            <a:pPr marL="0" indent="0">
              <a:buNone/>
            </a:pPr>
            <a:r>
              <a:rPr lang="en-US" sz="1500" dirty="0">
                <a:latin typeface="Courier New" pitchFamily="49" charset="0"/>
                <a:cs typeface="Courier New" pitchFamily="49" charset="0"/>
              </a:rPr>
              <a:t>    &lt;</a:t>
            </a:r>
            <a:r>
              <a:rPr lang="en-US" sz="1500" dirty="0" err="1">
                <a:latin typeface="Courier New" pitchFamily="49" charset="0"/>
                <a:cs typeface="Courier New" pitchFamily="49" charset="0"/>
              </a:rPr>
              <a:t>ul</a:t>
            </a:r>
            <a:r>
              <a:rPr lang="en-US" sz="1500" dirty="0">
                <a:latin typeface="Courier New" pitchFamily="49" charset="0"/>
                <a:cs typeface="Courier New" pitchFamily="49" charset="0"/>
              </a:rPr>
              <a:t>&gt;</a:t>
            </a:r>
          </a:p>
          <a:p>
            <a:pPr marL="0" indent="0">
              <a:buNone/>
            </a:pPr>
            <a:r>
              <a:rPr lang="en-US" sz="1500" dirty="0">
                <a:latin typeface="Courier New" pitchFamily="49" charset="0"/>
                <a:cs typeface="Courier New" pitchFamily="49" charset="0"/>
              </a:rPr>
              <a:t>      &lt;li class="subchapter"&gt;</a:t>
            </a:r>
            <a:r>
              <a:rPr lang="ru-RU" sz="1500" dirty="0">
                <a:latin typeface="Courier New" pitchFamily="49" charset="0"/>
                <a:cs typeface="Courier New" pitchFamily="49" charset="0"/>
              </a:rPr>
              <a:t>Глава &lt;</a:t>
            </a:r>
            <a:r>
              <a:rPr lang="en-US" sz="1500" dirty="0">
                <a:latin typeface="Courier New" pitchFamily="49" charset="0"/>
                <a:cs typeface="Courier New" pitchFamily="49" charset="0"/>
              </a:rPr>
              <a:t>span class="</a:t>
            </a:r>
            <a:r>
              <a:rPr lang="en-US" sz="1500" dirty="0" err="1">
                <a:latin typeface="Courier New" pitchFamily="49" charset="0"/>
                <a:cs typeface="Courier New" pitchFamily="49" charset="0"/>
              </a:rPr>
              <a:t>num</a:t>
            </a:r>
            <a:r>
              <a:rPr lang="en-US" sz="1500" dirty="0">
                <a:latin typeface="Courier New" pitchFamily="49" charset="0"/>
                <a:cs typeface="Courier New" pitchFamily="49" charset="0"/>
              </a:rPr>
              <a:t>"&gt;1.1&lt;/span&gt;&lt;/li&gt;</a:t>
            </a:r>
          </a:p>
          <a:p>
            <a:pPr marL="0" indent="0">
              <a:buNone/>
            </a:pPr>
            <a:r>
              <a:rPr lang="en-US" sz="1500" dirty="0">
                <a:latin typeface="Courier New" pitchFamily="49" charset="0"/>
                <a:cs typeface="Courier New" pitchFamily="49" charset="0"/>
              </a:rPr>
              <a:t>      &lt;li class="subchapter"&gt;</a:t>
            </a:r>
            <a:r>
              <a:rPr lang="ru-RU" sz="1500" dirty="0">
                <a:latin typeface="Courier New" pitchFamily="49" charset="0"/>
                <a:cs typeface="Courier New" pitchFamily="49" charset="0"/>
              </a:rPr>
              <a:t>Глава &lt;</a:t>
            </a:r>
            <a:r>
              <a:rPr lang="en-US" sz="1500" dirty="0">
                <a:latin typeface="Courier New" pitchFamily="49" charset="0"/>
                <a:cs typeface="Courier New" pitchFamily="49" charset="0"/>
              </a:rPr>
              <a:t>span class="</a:t>
            </a:r>
            <a:r>
              <a:rPr lang="en-US" sz="1500" dirty="0" err="1">
                <a:latin typeface="Courier New" pitchFamily="49" charset="0"/>
                <a:cs typeface="Courier New" pitchFamily="49" charset="0"/>
              </a:rPr>
              <a:t>num</a:t>
            </a:r>
            <a:r>
              <a:rPr lang="en-US" sz="1500" dirty="0">
                <a:latin typeface="Courier New" pitchFamily="49" charset="0"/>
                <a:cs typeface="Courier New" pitchFamily="49" charset="0"/>
              </a:rPr>
              <a:t>"&gt;1.2&lt;/span&gt;&lt;/li&gt;</a:t>
            </a:r>
          </a:p>
          <a:p>
            <a:pPr marL="0" indent="0">
              <a:buNone/>
            </a:pPr>
            <a:r>
              <a:rPr lang="en-US" sz="1500" dirty="0">
                <a:latin typeface="Courier New" pitchFamily="49" charset="0"/>
                <a:cs typeface="Courier New" pitchFamily="49" charset="0"/>
              </a:rPr>
              <a:t>    &lt;/</a:t>
            </a:r>
            <a:r>
              <a:rPr lang="en-US" sz="1500" dirty="0" err="1">
                <a:latin typeface="Courier New" pitchFamily="49" charset="0"/>
                <a:cs typeface="Courier New" pitchFamily="49" charset="0"/>
              </a:rPr>
              <a:t>ul</a:t>
            </a:r>
            <a:r>
              <a:rPr lang="en-US" sz="1500" dirty="0">
                <a:latin typeface="Courier New" pitchFamily="49" charset="0"/>
                <a:cs typeface="Courier New" pitchFamily="49" charset="0"/>
              </a:rPr>
              <a:t>&gt;</a:t>
            </a:r>
          </a:p>
          <a:p>
            <a:pPr marL="0" indent="0">
              <a:buNone/>
            </a:pPr>
            <a:r>
              <a:rPr lang="en-US" sz="1500" dirty="0">
                <a:latin typeface="Courier New" pitchFamily="49" charset="0"/>
                <a:cs typeface="Courier New" pitchFamily="49" charset="0"/>
              </a:rPr>
              <a:t>  &lt;/li&gt;</a:t>
            </a:r>
          </a:p>
          <a:p>
            <a:pPr marL="0" indent="0">
              <a:buNone/>
            </a:pPr>
            <a:r>
              <a:rPr lang="en-US" sz="1500" dirty="0">
                <a:latin typeface="Courier New" pitchFamily="49" charset="0"/>
                <a:cs typeface="Courier New" pitchFamily="49" charset="0"/>
              </a:rPr>
              <a:t>&lt;/</a:t>
            </a:r>
            <a:r>
              <a:rPr lang="en-US" sz="1500" dirty="0" err="1">
                <a:latin typeface="Courier New" pitchFamily="49" charset="0"/>
                <a:cs typeface="Courier New" pitchFamily="49" charset="0"/>
              </a:rPr>
              <a:t>ul</a:t>
            </a:r>
            <a:r>
              <a:rPr lang="en-US" sz="1500" dirty="0">
                <a:latin typeface="Courier New" pitchFamily="49" charset="0"/>
                <a:cs typeface="Courier New" pitchFamily="49" charset="0"/>
              </a:rPr>
              <a:t>&gt;</a:t>
            </a:r>
          </a:p>
          <a:p>
            <a:pPr marL="0" indent="0">
              <a:buNone/>
            </a:pPr>
            <a:r>
              <a:rPr lang="en-US" sz="1500" dirty="0" smtClean="0">
                <a:latin typeface="Courier New" pitchFamily="49" charset="0"/>
                <a:cs typeface="Courier New" pitchFamily="49" charset="0"/>
              </a:rPr>
              <a:t>&lt;</a:t>
            </a:r>
            <a:r>
              <a:rPr lang="en-US" sz="1500" dirty="0">
                <a:latin typeface="Courier New" pitchFamily="49" charset="0"/>
                <a:cs typeface="Courier New" pitchFamily="49" charset="0"/>
              </a:rPr>
              <a:t>script&gt;</a:t>
            </a:r>
          </a:p>
          <a:p>
            <a:pPr marL="0" indent="0">
              <a:buNone/>
            </a:pP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var</a:t>
            </a:r>
            <a:r>
              <a:rPr lang="en-US" sz="1500" dirty="0">
                <a:latin typeface="Courier New" pitchFamily="49" charset="0"/>
                <a:cs typeface="Courier New" pitchFamily="49" charset="0"/>
              </a:rPr>
              <a:t> </a:t>
            </a:r>
            <a:r>
              <a:rPr lang="en-US" sz="1500" dirty="0" err="1">
                <a:latin typeface="Courier New" pitchFamily="49" charset="0"/>
                <a:cs typeface="Courier New" pitchFamily="49" charset="0"/>
              </a:rPr>
              <a:t>numberSpan</a:t>
            </a:r>
            <a:r>
              <a:rPr lang="en-US" sz="1500" dirty="0">
                <a:latin typeface="Courier New" pitchFamily="49" charset="0"/>
                <a:cs typeface="Courier New" pitchFamily="49" charset="0"/>
              </a:rPr>
              <a:t> = </a:t>
            </a:r>
            <a:r>
              <a:rPr lang="en-US" sz="1500" dirty="0" err="1">
                <a:latin typeface="Courier New" pitchFamily="49" charset="0"/>
                <a:cs typeface="Courier New" pitchFamily="49" charset="0"/>
              </a:rPr>
              <a:t>document.querySelector</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num</a:t>
            </a:r>
            <a:r>
              <a:rPr lang="en-US" sz="1500" dirty="0">
                <a:latin typeface="Courier New" pitchFamily="49" charset="0"/>
                <a:cs typeface="Courier New" pitchFamily="49" charset="0"/>
              </a:rPr>
              <a:t>');</a:t>
            </a:r>
          </a:p>
          <a:p>
            <a:pPr marL="0" indent="0">
              <a:buNone/>
            </a:pP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 </a:t>
            </a:r>
            <a:r>
              <a:rPr lang="ru-RU" sz="1500" dirty="0">
                <a:latin typeface="Courier New" pitchFamily="49" charset="0"/>
                <a:cs typeface="Courier New" pitchFamily="49" charset="0"/>
              </a:rPr>
              <a:t>ближайший элемент сверху подходящий под селектор </a:t>
            </a:r>
            <a:r>
              <a:rPr lang="en-US" sz="1500" dirty="0">
                <a:latin typeface="Courier New" pitchFamily="49" charset="0"/>
                <a:cs typeface="Courier New" pitchFamily="49" charset="0"/>
              </a:rPr>
              <a:t>li</a:t>
            </a:r>
          </a:p>
          <a:p>
            <a:pPr marL="0" indent="0">
              <a:buNone/>
            </a:pPr>
            <a:r>
              <a:rPr lang="en-US" sz="1500" dirty="0">
                <a:latin typeface="Courier New" pitchFamily="49" charset="0"/>
                <a:cs typeface="Courier New" pitchFamily="49" charset="0"/>
              </a:rPr>
              <a:t>  alert(</a:t>
            </a:r>
            <a:r>
              <a:rPr lang="en-US" sz="1500" dirty="0" err="1">
                <a:latin typeface="Courier New" pitchFamily="49" charset="0"/>
                <a:cs typeface="Courier New" pitchFamily="49" charset="0"/>
              </a:rPr>
              <a:t>numberSpan.closest</a:t>
            </a:r>
            <a:r>
              <a:rPr lang="en-US" sz="1500" dirty="0">
                <a:latin typeface="Courier New" pitchFamily="49" charset="0"/>
                <a:cs typeface="Courier New" pitchFamily="49" charset="0"/>
              </a:rPr>
              <a:t>('li').</a:t>
            </a:r>
            <a:r>
              <a:rPr lang="en-US" sz="1500" dirty="0" err="1">
                <a:latin typeface="Courier New" pitchFamily="49" charset="0"/>
                <a:cs typeface="Courier New" pitchFamily="49" charset="0"/>
              </a:rPr>
              <a:t>className</a:t>
            </a:r>
            <a:r>
              <a:rPr lang="en-US" sz="1500" dirty="0">
                <a:latin typeface="Courier New" pitchFamily="49" charset="0"/>
                <a:cs typeface="Courier New" pitchFamily="49" charset="0"/>
              </a:rPr>
              <a:t>) // subchapter</a:t>
            </a:r>
          </a:p>
          <a:p>
            <a:pPr marL="0" indent="0">
              <a:buNone/>
            </a:pPr>
            <a:endParaRPr lang="en-US" sz="1500" dirty="0" smtClean="0">
              <a:latin typeface="Courier New" pitchFamily="49" charset="0"/>
              <a:cs typeface="Courier New" pitchFamily="49" charset="0"/>
            </a:endParaRPr>
          </a:p>
          <a:p>
            <a:pPr marL="0" indent="0">
              <a:buNone/>
            </a:pP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 </a:t>
            </a:r>
            <a:r>
              <a:rPr lang="ru-RU" sz="1500" dirty="0">
                <a:latin typeface="Courier New" pitchFamily="49" charset="0"/>
                <a:cs typeface="Courier New" pitchFamily="49" charset="0"/>
              </a:rPr>
              <a:t>ближайший элемент сверху подходящий под селектор .</a:t>
            </a:r>
            <a:r>
              <a:rPr lang="en-US" sz="1500" dirty="0">
                <a:latin typeface="Courier New" pitchFamily="49" charset="0"/>
                <a:cs typeface="Courier New" pitchFamily="49" charset="0"/>
              </a:rPr>
              <a:t>chapter</a:t>
            </a:r>
          </a:p>
          <a:p>
            <a:pPr marL="0" indent="0">
              <a:buNone/>
            </a:pPr>
            <a:r>
              <a:rPr lang="en-US" sz="1500" dirty="0">
                <a:latin typeface="Courier New" pitchFamily="49" charset="0"/>
                <a:cs typeface="Courier New" pitchFamily="49" charset="0"/>
              </a:rPr>
              <a:t>  alert(</a:t>
            </a:r>
            <a:r>
              <a:rPr lang="en-US" sz="1500" dirty="0" err="1">
                <a:latin typeface="Courier New" pitchFamily="49" charset="0"/>
                <a:cs typeface="Courier New" pitchFamily="49" charset="0"/>
              </a:rPr>
              <a:t>numberSpan.closest</a:t>
            </a:r>
            <a:r>
              <a:rPr lang="en-US" sz="1500" dirty="0">
                <a:latin typeface="Courier New" pitchFamily="49" charset="0"/>
                <a:cs typeface="Courier New" pitchFamily="49" charset="0"/>
              </a:rPr>
              <a:t>('.chapter').</a:t>
            </a:r>
            <a:r>
              <a:rPr lang="en-US" sz="1500" dirty="0" err="1">
                <a:latin typeface="Courier New" pitchFamily="49" charset="0"/>
                <a:cs typeface="Courier New" pitchFamily="49" charset="0"/>
              </a:rPr>
              <a:t>tagName</a:t>
            </a:r>
            <a:r>
              <a:rPr lang="en-US" sz="1500" dirty="0">
                <a:latin typeface="Courier New" pitchFamily="49" charset="0"/>
                <a:cs typeface="Courier New" pitchFamily="49" charset="0"/>
              </a:rPr>
              <a:t>) // LI</a:t>
            </a:r>
          </a:p>
          <a:p>
            <a:pPr marL="0" indent="0">
              <a:buNone/>
            </a:pPr>
            <a:endParaRPr lang="en-US" sz="1500" dirty="0" smtClean="0">
              <a:latin typeface="Courier New" pitchFamily="49" charset="0"/>
              <a:cs typeface="Courier New" pitchFamily="49" charset="0"/>
            </a:endParaRPr>
          </a:p>
          <a:p>
            <a:pPr marL="0" indent="0">
              <a:buNone/>
            </a:pPr>
            <a:r>
              <a:rPr lang="en-US" sz="1500" dirty="0" smtClean="0">
                <a:latin typeface="Courier New" pitchFamily="49" charset="0"/>
                <a:cs typeface="Courier New" pitchFamily="49" charset="0"/>
              </a:rPr>
              <a:t>  </a:t>
            </a:r>
            <a:r>
              <a:rPr lang="en-US" sz="1500" dirty="0">
                <a:latin typeface="Courier New" pitchFamily="49" charset="0"/>
                <a:cs typeface="Courier New" pitchFamily="49" charset="0"/>
              </a:rPr>
              <a:t>// </a:t>
            </a:r>
            <a:r>
              <a:rPr lang="ru-RU" sz="1500" dirty="0">
                <a:latin typeface="Courier New" pitchFamily="49" charset="0"/>
                <a:cs typeface="Courier New" pitchFamily="49" charset="0"/>
              </a:rPr>
              <a:t>ближайший элемент сверху, подходящий под селектор </a:t>
            </a:r>
            <a:r>
              <a:rPr lang="en-US" sz="1500" dirty="0">
                <a:latin typeface="Courier New" pitchFamily="49" charset="0"/>
                <a:cs typeface="Courier New" pitchFamily="49" charset="0"/>
              </a:rPr>
              <a:t>span</a:t>
            </a:r>
          </a:p>
          <a:p>
            <a:pPr marL="0" indent="0">
              <a:buNone/>
            </a:pPr>
            <a:r>
              <a:rPr lang="en-US" sz="1500" dirty="0">
                <a:latin typeface="Courier New" pitchFamily="49" charset="0"/>
                <a:cs typeface="Courier New" pitchFamily="49" charset="0"/>
              </a:rPr>
              <a:t>  // </a:t>
            </a:r>
            <a:r>
              <a:rPr lang="ru-RU" sz="1500" dirty="0">
                <a:latin typeface="Courier New" pitchFamily="49" charset="0"/>
                <a:cs typeface="Courier New" pitchFamily="49" charset="0"/>
              </a:rPr>
              <a:t>это сам </a:t>
            </a:r>
            <a:r>
              <a:rPr lang="en-US" sz="1500" dirty="0" err="1">
                <a:latin typeface="Courier New" pitchFamily="49" charset="0"/>
                <a:cs typeface="Courier New" pitchFamily="49" charset="0"/>
              </a:rPr>
              <a:t>numberSpan</a:t>
            </a:r>
            <a:r>
              <a:rPr lang="en-US" sz="1500" dirty="0">
                <a:latin typeface="Courier New" pitchFamily="49" charset="0"/>
                <a:cs typeface="Courier New" pitchFamily="49" charset="0"/>
              </a:rPr>
              <a:t>, </a:t>
            </a:r>
            <a:r>
              <a:rPr lang="ru-RU" sz="1500" dirty="0">
                <a:latin typeface="Courier New" pitchFamily="49" charset="0"/>
                <a:cs typeface="Courier New" pitchFamily="49" charset="0"/>
              </a:rPr>
              <a:t>так как поиск включает в себя сам элемент</a:t>
            </a:r>
          </a:p>
          <a:p>
            <a:pPr marL="0" indent="0">
              <a:buNone/>
            </a:pPr>
            <a:r>
              <a:rPr lang="ru-RU" sz="1500" dirty="0" smtClean="0">
                <a:latin typeface="Courier New" pitchFamily="49" charset="0"/>
                <a:cs typeface="Courier New" pitchFamily="49" charset="0"/>
              </a:rPr>
              <a:t>  </a:t>
            </a:r>
            <a:r>
              <a:rPr lang="en-US" sz="1500" dirty="0">
                <a:latin typeface="Courier New" pitchFamily="49" charset="0"/>
                <a:cs typeface="Courier New" pitchFamily="49" charset="0"/>
              </a:rPr>
              <a:t>alert(</a:t>
            </a:r>
            <a:r>
              <a:rPr lang="en-US" sz="1500" dirty="0" err="1">
                <a:latin typeface="Courier New" pitchFamily="49" charset="0"/>
                <a:cs typeface="Courier New" pitchFamily="49" charset="0"/>
              </a:rPr>
              <a:t>numberSpan.closest</a:t>
            </a:r>
            <a:r>
              <a:rPr lang="en-US" sz="1500" dirty="0">
                <a:latin typeface="Courier New" pitchFamily="49" charset="0"/>
                <a:cs typeface="Courier New" pitchFamily="49" charset="0"/>
              </a:rPr>
              <a:t>('span') === </a:t>
            </a:r>
            <a:r>
              <a:rPr lang="en-US" sz="1500" dirty="0" err="1">
                <a:latin typeface="Courier New" pitchFamily="49" charset="0"/>
                <a:cs typeface="Courier New" pitchFamily="49" charset="0"/>
              </a:rPr>
              <a:t>numberSpan</a:t>
            </a:r>
            <a:r>
              <a:rPr lang="en-US" sz="1500" dirty="0">
                <a:latin typeface="Courier New" pitchFamily="49" charset="0"/>
                <a:cs typeface="Courier New" pitchFamily="49" charset="0"/>
              </a:rPr>
              <a:t>) // true</a:t>
            </a:r>
          </a:p>
          <a:p>
            <a:pPr marL="0" indent="0">
              <a:buNone/>
            </a:pPr>
            <a:r>
              <a:rPr lang="en-US" sz="1500" dirty="0">
                <a:latin typeface="Courier New" pitchFamily="49" charset="0"/>
                <a:cs typeface="Courier New" pitchFamily="49" charset="0"/>
              </a:rPr>
              <a:t>&lt;/script&gt;</a:t>
            </a:r>
            <a:endParaRPr lang="ru-RU" sz="15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2311688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Объектная модель браузера (BOM)</a:t>
            </a:r>
          </a:p>
          <a:p>
            <a:pPr marL="0" indent="0">
              <a:buNone/>
            </a:pPr>
            <a:r>
              <a:rPr lang="ru-RU" sz="1600" dirty="0" smtClean="0">
                <a:cs typeface="Courier New" pitchFamily="49" charset="0"/>
              </a:rPr>
              <a:t>BOM </a:t>
            </a:r>
            <a:r>
              <a:rPr lang="ru-RU" sz="1600" dirty="0">
                <a:cs typeface="Courier New" pitchFamily="49" charset="0"/>
              </a:rPr>
              <a:t>– это объекты для работы с чем угодно, кроме документа.</a:t>
            </a:r>
          </a:p>
          <a:p>
            <a:pPr marL="0" indent="0">
              <a:buNone/>
            </a:pPr>
            <a:r>
              <a:rPr lang="ru-RU" sz="1600" dirty="0" smtClean="0">
                <a:cs typeface="Courier New" pitchFamily="49" charset="0"/>
              </a:rPr>
              <a:t>Например</a:t>
            </a:r>
            <a:r>
              <a:rPr lang="ru-RU" sz="1600" dirty="0">
                <a:cs typeface="Courier New" pitchFamily="49" charset="0"/>
              </a:rPr>
              <a:t>:</a:t>
            </a:r>
          </a:p>
          <a:p>
            <a:r>
              <a:rPr lang="ru-RU" sz="1600" dirty="0" smtClean="0">
                <a:cs typeface="Courier New" pitchFamily="49" charset="0"/>
              </a:rPr>
              <a:t>Объект </a:t>
            </a:r>
            <a:r>
              <a:rPr lang="ru-RU" sz="1600" b="1" dirty="0" err="1">
                <a:cs typeface="Courier New" pitchFamily="49" charset="0"/>
              </a:rPr>
              <a:t>navigator</a:t>
            </a:r>
            <a:r>
              <a:rPr lang="ru-RU" sz="1600" dirty="0">
                <a:cs typeface="Courier New" pitchFamily="49" charset="0"/>
              </a:rPr>
              <a:t> содержит общую информацию о браузере и операционной системе. Особенно примечательны два свойства: </a:t>
            </a:r>
            <a:r>
              <a:rPr lang="ru-RU" sz="1600" dirty="0" err="1">
                <a:cs typeface="Courier New" pitchFamily="49" charset="0"/>
              </a:rPr>
              <a:t>navigator.userAgent</a:t>
            </a:r>
            <a:r>
              <a:rPr lang="ru-RU" sz="1600" dirty="0">
                <a:cs typeface="Courier New" pitchFamily="49" charset="0"/>
              </a:rPr>
              <a:t> – содержит информацию о браузере и </a:t>
            </a:r>
            <a:r>
              <a:rPr lang="ru-RU" sz="1600" dirty="0" err="1">
                <a:cs typeface="Courier New" pitchFamily="49" charset="0"/>
              </a:rPr>
              <a:t>navigator.platform</a:t>
            </a:r>
            <a:r>
              <a:rPr lang="ru-RU" sz="1600" dirty="0">
                <a:cs typeface="Courier New" pitchFamily="49" charset="0"/>
              </a:rPr>
              <a:t> – содержит информацию о платформе, позволяет различать </a:t>
            </a:r>
            <a:r>
              <a:rPr lang="ru-RU" sz="1600" dirty="0" err="1">
                <a:cs typeface="Courier New" pitchFamily="49" charset="0"/>
              </a:rPr>
              <a:t>Windows</a:t>
            </a:r>
            <a:r>
              <a:rPr lang="ru-RU" sz="1600" dirty="0">
                <a:cs typeface="Courier New" pitchFamily="49" charset="0"/>
              </a:rPr>
              <a:t>/</a:t>
            </a:r>
            <a:r>
              <a:rPr lang="ru-RU" sz="1600" dirty="0" err="1">
                <a:cs typeface="Courier New" pitchFamily="49" charset="0"/>
              </a:rPr>
              <a:t>Linux</a:t>
            </a:r>
            <a:r>
              <a:rPr lang="ru-RU" sz="1600" dirty="0">
                <a:cs typeface="Courier New" pitchFamily="49" charset="0"/>
              </a:rPr>
              <a:t>/</a:t>
            </a:r>
            <a:r>
              <a:rPr lang="ru-RU" sz="1600" dirty="0" err="1">
                <a:cs typeface="Courier New" pitchFamily="49" charset="0"/>
              </a:rPr>
              <a:t>Mac</a:t>
            </a:r>
            <a:r>
              <a:rPr lang="ru-RU" sz="1600" dirty="0">
                <a:cs typeface="Courier New" pitchFamily="49" charset="0"/>
              </a:rPr>
              <a:t> и т.п.</a:t>
            </a:r>
          </a:p>
          <a:p>
            <a:r>
              <a:rPr lang="ru-RU" sz="1600" dirty="0" smtClean="0">
                <a:cs typeface="Courier New" pitchFamily="49" charset="0"/>
              </a:rPr>
              <a:t>Объект </a:t>
            </a:r>
            <a:r>
              <a:rPr lang="ru-RU" sz="1600" b="1" dirty="0" err="1">
                <a:cs typeface="Courier New" pitchFamily="49" charset="0"/>
              </a:rPr>
              <a:t>location</a:t>
            </a:r>
            <a:r>
              <a:rPr lang="ru-RU" sz="1600" dirty="0">
                <a:cs typeface="Courier New" pitchFamily="49" charset="0"/>
              </a:rPr>
              <a:t> содержит информацию о текущем URL страницы и позволяет перенаправить посетителя на новый URL.</a:t>
            </a:r>
          </a:p>
          <a:p>
            <a:r>
              <a:rPr lang="ru-RU" sz="1600" dirty="0" smtClean="0">
                <a:cs typeface="Courier New" pitchFamily="49" charset="0"/>
              </a:rPr>
              <a:t>Функции </a:t>
            </a:r>
            <a:r>
              <a:rPr lang="ru-RU" sz="1600" b="1" dirty="0" err="1">
                <a:cs typeface="Courier New" pitchFamily="49" charset="0"/>
              </a:rPr>
              <a:t>alert</a:t>
            </a:r>
            <a:r>
              <a:rPr lang="ru-RU" sz="1600" b="1" dirty="0">
                <a:cs typeface="Courier New" pitchFamily="49" charset="0"/>
              </a:rPr>
              <a:t>/</a:t>
            </a:r>
            <a:r>
              <a:rPr lang="ru-RU" sz="1600" b="1" dirty="0" err="1">
                <a:cs typeface="Courier New" pitchFamily="49" charset="0"/>
              </a:rPr>
              <a:t>confirm</a:t>
            </a:r>
            <a:r>
              <a:rPr lang="ru-RU" sz="1600" b="1" dirty="0">
                <a:cs typeface="Courier New" pitchFamily="49" charset="0"/>
              </a:rPr>
              <a:t>/</a:t>
            </a:r>
            <a:r>
              <a:rPr lang="ru-RU" sz="1600" b="1" dirty="0" err="1">
                <a:cs typeface="Courier New" pitchFamily="49" charset="0"/>
              </a:rPr>
              <a:t>prompt</a:t>
            </a:r>
            <a:r>
              <a:rPr lang="ru-RU" sz="1600" dirty="0">
                <a:cs typeface="Courier New" pitchFamily="49" charset="0"/>
              </a:rPr>
              <a:t> – тоже входят в BOM.</a:t>
            </a:r>
          </a:p>
          <a:p>
            <a:pPr marL="0" indent="0">
              <a:buNone/>
            </a:pPr>
            <a:endParaRPr lang="ru-RU" sz="1600" dirty="0">
              <a:cs typeface="Courier New" pitchFamily="49" charset="0"/>
            </a:endParaRPr>
          </a:p>
          <a:p>
            <a:pPr marL="0" indent="0">
              <a:buNone/>
            </a:pPr>
            <a:r>
              <a:rPr lang="ru-RU" sz="1600" dirty="0">
                <a:cs typeface="Courier New" pitchFamily="49" charset="0"/>
              </a:rPr>
              <a:t>Пример использования:</a:t>
            </a:r>
          </a:p>
          <a:p>
            <a:pPr marL="0" indent="0">
              <a:buNone/>
            </a:pPr>
            <a:r>
              <a:rPr lang="ru-RU" sz="1600" dirty="0" err="1" smtClean="0">
                <a:latin typeface="Courier New" pitchFamily="49" charset="0"/>
                <a:cs typeface="Courier New" pitchFamily="49" charset="0"/>
              </a:rPr>
              <a:t>alert</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location.href</a:t>
            </a:r>
            <a:r>
              <a:rPr lang="ru-RU" sz="1600" dirty="0">
                <a:latin typeface="Courier New" pitchFamily="49" charset="0"/>
                <a:cs typeface="Courier New" pitchFamily="49" charset="0"/>
              </a:rPr>
              <a:t> ); // выведет текущий адрес</a:t>
            </a:r>
          </a:p>
          <a:p>
            <a:pPr marL="0" indent="0">
              <a:buNone/>
            </a:pPr>
            <a:r>
              <a:rPr lang="ru-RU" sz="1600" dirty="0" smtClean="0">
                <a:cs typeface="Courier New" pitchFamily="49" charset="0"/>
              </a:rPr>
              <a:t>Большинство </a:t>
            </a:r>
            <a:r>
              <a:rPr lang="ru-RU" sz="1600" dirty="0">
                <a:cs typeface="Courier New" pitchFamily="49" charset="0"/>
              </a:rPr>
              <a:t>возможностей BOM стандартизированы в HTML 5, хотя различные браузеры и предоставляют зачастую что-то своё, в дополнение к стандарту.</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760535789"/>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a:t>XPath </a:t>
            </a:r>
            <a:r>
              <a:rPr lang="ru-RU" sz="1600" b="1" dirty="0"/>
              <a:t>в современных браузерах</a:t>
            </a:r>
          </a:p>
          <a:p>
            <a:pPr marL="0" indent="0">
              <a:buNone/>
            </a:pPr>
            <a:r>
              <a:rPr lang="ru-RU" sz="1600" dirty="0"/>
              <a:t>Для полноты картины рассмотрим ещё один способ поиска, который </a:t>
            </a:r>
            <a:r>
              <a:rPr lang="ru-RU" sz="1600" dirty="0" smtClean="0"/>
              <a:t>обычно используется </a:t>
            </a:r>
            <a:r>
              <a:rPr lang="ru-RU" sz="1600" dirty="0"/>
              <a:t>в </a:t>
            </a:r>
            <a:r>
              <a:rPr lang="en-US" sz="1600" dirty="0"/>
              <a:t>XML. </a:t>
            </a:r>
            <a:r>
              <a:rPr lang="ru-RU" sz="1600" dirty="0"/>
              <a:t>Это </a:t>
            </a:r>
            <a:r>
              <a:rPr lang="ru-RU" sz="1600" dirty="0">
                <a:hlinkClick r:id="rId6"/>
              </a:rPr>
              <a:t>язык запросов </a:t>
            </a:r>
            <a:r>
              <a:rPr lang="en-US" sz="1600" dirty="0">
                <a:hlinkClick r:id="rId6"/>
              </a:rPr>
              <a:t>XPath</a:t>
            </a:r>
            <a:r>
              <a:rPr lang="en-US" sz="1600" dirty="0"/>
              <a:t>.</a:t>
            </a:r>
          </a:p>
          <a:p>
            <a:pPr marL="0" indent="0">
              <a:buNone/>
            </a:pPr>
            <a:r>
              <a:rPr lang="ru-RU" sz="1600" dirty="0"/>
              <a:t>Он очень мощный, во многом мощнее </a:t>
            </a:r>
            <a:r>
              <a:rPr lang="en-US" sz="1600" dirty="0"/>
              <a:t>CSS, </a:t>
            </a:r>
            <a:r>
              <a:rPr lang="ru-RU" sz="1600" dirty="0"/>
              <a:t>но сложнее. Например, запрос для поиска элементов </a:t>
            </a:r>
            <a:r>
              <a:rPr lang="en-US" sz="1600" dirty="0"/>
              <a:t>H2, </a:t>
            </a:r>
            <a:r>
              <a:rPr lang="ru-RU" sz="1600" dirty="0"/>
              <a:t>содержащих текст "</a:t>
            </a:r>
            <a:r>
              <a:rPr lang="en-US" sz="1600" dirty="0"/>
              <a:t>XPath", </a:t>
            </a:r>
            <a:r>
              <a:rPr lang="ru-RU" sz="1600" dirty="0"/>
              <a:t>будет выглядеть так: //</a:t>
            </a:r>
            <a:r>
              <a:rPr lang="en-US" sz="1600" dirty="0"/>
              <a:t>h2[contains(., "XPath")].</a:t>
            </a:r>
          </a:p>
          <a:p>
            <a:pPr marL="0" indent="0">
              <a:buNone/>
            </a:pPr>
            <a:r>
              <a:rPr lang="ru-RU" sz="1600" dirty="0"/>
              <a:t>Все современные браузеры, кроме </a:t>
            </a:r>
            <a:r>
              <a:rPr lang="en-US" sz="1600" dirty="0"/>
              <a:t>IE, </a:t>
            </a:r>
            <a:r>
              <a:rPr lang="ru-RU" sz="1600" dirty="0"/>
              <a:t>поддерживают </a:t>
            </a:r>
            <a:r>
              <a:rPr lang="en-US" sz="1600" dirty="0"/>
              <a:t>XPath </a:t>
            </a:r>
            <a:r>
              <a:rPr lang="ru-RU" sz="1600" dirty="0"/>
              <a:t>с синтаксисом, близким к описанному в </a:t>
            </a:r>
            <a:r>
              <a:rPr lang="en-US" sz="1600" dirty="0"/>
              <a:t>MDN.</a:t>
            </a:r>
          </a:p>
          <a:p>
            <a:pPr marL="0" indent="0">
              <a:buNone/>
            </a:pPr>
            <a:r>
              <a:rPr lang="ru-RU" sz="1600" dirty="0"/>
              <a:t>Найдем заголовки с текстом </a:t>
            </a:r>
            <a:r>
              <a:rPr lang="en-US" sz="1600" dirty="0"/>
              <a:t>XPath </a:t>
            </a:r>
            <a:r>
              <a:rPr lang="ru-RU" sz="1600" dirty="0"/>
              <a:t>в текущем документе:</a:t>
            </a:r>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result = </a:t>
            </a:r>
            <a:r>
              <a:rPr lang="en-US" sz="1600" dirty="0" err="1">
                <a:latin typeface="Courier New" pitchFamily="49" charset="0"/>
                <a:cs typeface="Courier New" pitchFamily="49" charset="0"/>
              </a:rPr>
              <a:t>document.evaluate</a:t>
            </a:r>
            <a:r>
              <a:rPr lang="en-US" sz="1600" dirty="0">
                <a:latin typeface="Courier New" pitchFamily="49" charset="0"/>
                <a:cs typeface="Courier New" pitchFamily="49" charset="0"/>
              </a:rPr>
              <a:t>("//h2[contains(., 'XPath')]", </a:t>
            </a:r>
            <a:r>
              <a:rPr lang="en-US" sz="1600" dirty="0" err="1">
                <a:latin typeface="Courier New" pitchFamily="49" charset="0"/>
                <a:cs typeface="Courier New" pitchFamily="49" charset="0"/>
              </a:rPr>
              <a:t>document.documentElement</a:t>
            </a:r>
            <a:r>
              <a:rPr lang="en-US" sz="1600" dirty="0">
                <a:latin typeface="Courier New" pitchFamily="49" charset="0"/>
                <a:cs typeface="Courier New" pitchFamily="49" charset="0"/>
              </a:rPr>
              <a:t>, null,</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XPathResult.ORDERED_NODE_SNAPSHOT_TYPE</a:t>
            </a:r>
            <a:r>
              <a:rPr lang="en-US" sz="1600" dirty="0">
                <a:latin typeface="Courier New" pitchFamily="49" charset="0"/>
                <a:cs typeface="Courier New" pitchFamily="49" charset="0"/>
              </a:rPr>
              <a:t>, null);</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result.snapshotLength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result.snapshotItem</a:t>
            </a:r>
            <a:r>
              <a:rPr lang="en-US" sz="1600" dirty="0">
                <a:latin typeface="Courier New" pitchFamily="49" charset="0"/>
                <a:cs typeface="Courier New" pitchFamily="49" charset="0"/>
              </a:rPr>
              <a:t>(i).</a:t>
            </a:r>
            <a:r>
              <a:rPr lang="en-US" sz="1600" dirty="0" err="1">
                <a:latin typeface="Courier New" pitchFamily="49" charset="0"/>
                <a:cs typeface="Courier New" pitchFamily="49" charset="0"/>
              </a:rPr>
              <a:t>outerHTML</a:t>
            </a:r>
            <a:r>
              <a:rPr lang="en-US" sz="1600" dirty="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a:t>
            </a:r>
            <a:endParaRPr lang="ru-RU" sz="1600" dirty="0" smtClean="0">
              <a:latin typeface="Courier New" pitchFamily="49" charset="0"/>
              <a:cs typeface="Courier New" pitchFamily="49" charset="0"/>
            </a:endParaRPr>
          </a:p>
          <a:p>
            <a:pPr marL="0" indent="0">
              <a:buNone/>
            </a:pPr>
            <a:r>
              <a:rPr lang="en-US" sz="1600" dirty="0" smtClean="0"/>
              <a:t>IE </a:t>
            </a:r>
            <a:r>
              <a:rPr lang="ru-RU" sz="1600" dirty="0"/>
              <a:t>тоже поддерживает </a:t>
            </a:r>
            <a:r>
              <a:rPr lang="en-US" sz="1600" dirty="0"/>
              <a:t>XPath, </a:t>
            </a:r>
            <a:r>
              <a:rPr lang="ru-RU" sz="1600" dirty="0"/>
              <a:t>но эта поддержка не соответствует стандарту и работает только для </a:t>
            </a:r>
            <a:r>
              <a:rPr lang="en-US" sz="1600" dirty="0"/>
              <a:t>XML-</a:t>
            </a:r>
            <a:r>
              <a:rPr lang="ru-RU" sz="1600" dirty="0"/>
              <a:t>документов, например, полученных с помощью </a:t>
            </a:r>
            <a:r>
              <a:rPr lang="en-US" sz="1600" dirty="0" err="1"/>
              <a:t>XMLHTTPRequest</a:t>
            </a:r>
            <a:r>
              <a:rPr lang="en-US" sz="1600" dirty="0"/>
              <a:t> (AJAX). </a:t>
            </a:r>
            <a:r>
              <a:rPr lang="ru-RU" sz="1600" dirty="0"/>
              <a:t>Для обычных же </a:t>
            </a:r>
            <a:r>
              <a:rPr lang="en-US" sz="1600" dirty="0"/>
              <a:t>HTML-</a:t>
            </a:r>
            <a:r>
              <a:rPr lang="ru-RU" sz="1600" dirty="0"/>
              <a:t>документов </a:t>
            </a:r>
            <a:r>
              <a:rPr lang="en-US" sz="1600" dirty="0"/>
              <a:t>XPath </a:t>
            </a:r>
            <a:r>
              <a:rPr lang="ru-RU" sz="1600" dirty="0"/>
              <a:t>в </a:t>
            </a:r>
            <a:r>
              <a:rPr lang="en-US" sz="1600" dirty="0"/>
              <a:t>IE </a:t>
            </a:r>
            <a:r>
              <a:rPr lang="ru-RU" sz="1600" dirty="0"/>
              <a:t>не поддерживается.</a:t>
            </a:r>
          </a:p>
          <a:p>
            <a:pPr marL="0" indent="0">
              <a:buNone/>
            </a:pPr>
            <a:r>
              <a:rPr lang="ru-RU" sz="1600" dirty="0"/>
              <a:t>Так как </a:t>
            </a:r>
            <a:r>
              <a:rPr lang="en-US" sz="1600" dirty="0"/>
              <a:t>XPath </a:t>
            </a:r>
            <a:r>
              <a:rPr lang="ru-RU" sz="1600" dirty="0"/>
              <a:t>сложнее и длиннее </a:t>
            </a:r>
            <a:r>
              <a:rPr lang="en-US" sz="1600" dirty="0"/>
              <a:t>CSS, </a:t>
            </a:r>
            <a:r>
              <a:rPr lang="ru-RU" sz="1600" dirty="0"/>
              <a:t>то используют его очень редко</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558427276"/>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t>Итого</a:t>
            </a:r>
            <a:endParaRPr lang="ru-RU" sz="1600" b="1" dirty="0"/>
          </a:p>
          <a:p>
            <a:pPr marL="0" indent="0">
              <a:buNone/>
            </a:pPr>
            <a:r>
              <a:rPr lang="ru-RU" sz="1600" dirty="0"/>
              <a:t>Есть 6 основных методов поиска элементов DOM:</a:t>
            </a:r>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endParaRPr lang="ru-RU" sz="1600" dirty="0" smtClean="0"/>
          </a:p>
          <a:p>
            <a:pPr marL="0" indent="0">
              <a:buNone/>
            </a:pPr>
            <a:endParaRPr lang="ru-RU" sz="1600" dirty="0"/>
          </a:p>
          <a:p>
            <a:pPr marL="0" indent="0">
              <a:buNone/>
            </a:pPr>
            <a:r>
              <a:rPr lang="ru-RU" sz="1600" dirty="0" smtClean="0"/>
              <a:t>Практика </a:t>
            </a:r>
            <a:r>
              <a:rPr lang="ru-RU" sz="1600" dirty="0"/>
              <a:t>показывает, что в 95% ситуаций достаточно querySelector/</a:t>
            </a:r>
            <a:r>
              <a:rPr lang="ru-RU" sz="1600" dirty="0" err="1"/>
              <a:t>querySelectorAll</a:t>
            </a:r>
            <a:r>
              <a:rPr lang="ru-RU" sz="1600" dirty="0"/>
              <a:t>. Хотя более специализированные методы </a:t>
            </a:r>
            <a:r>
              <a:rPr lang="ru-RU" sz="1600" dirty="0" err="1"/>
              <a:t>getElement</a:t>
            </a:r>
            <a:r>
              <a:rPr lang="ru-RU" sz="1600" dirty="0"/>
              <a:t>* работают чуть быстрее, но разница в миллисекунду-другую редко играет роль.</a:t>
            </a:r>
          </a:p>
          <a:p>
            <a:pPr marL="0" indent="0">
              <a:buNone/>
            </a:pPr>
            <a:r>
              <a:rPr lang="ru-RU" sz="1600" dirty="0"/>
              <a:t>Кроме того:</a:t>
            </a:r>
          </a:p>
          <a:p>
            <a:r>
              <a:rPr lang="ru-RU" sz="1600" dirty="0"/>
              <a:t>Есть метод elem.matches(</a:t>
            </a:r>
            <a:r>
              <a:rPr lang="ru-RU" sz="1600" dirty="0" err="1"/>
              <a:t>css</a:t>
            </a:r>
            <a:r>
              <a:rPr lang="ru-RU" sz="1600" dirty="0"/>
              <a:t>), который проверяет, удовлетворяет ли элемент CSS-селектору. Он поддерживается большинством браузеров в префиксной форме (</a:t>
            </a:r>
            <a:r>
              <a:rPr lang="ru-RU" sz="1600" dirty="0" err="1"/>
              <a:t>ms</a:t>
            </a:r>
            <a:r>
              <a:rPr lang="ru-RU" sz="1600" dirty="0"/>
              <a:t>, </a:t>
            </a:r>
            <a:r>
              <a:rPr lang="ru-RU" sz="1600" dirty="0" err="1"/>
              <a:t>moz</a:t>
            </a:r>
            <a:r>
              <a:rPr lang="ru-RU" sz="1600" dirty="0"/>
              <a:t>, </a:t>
            </a:r>
            <a:r>
              <a:rPr lang="ru-RU" sz="1600" dirty="0" err="1"/>
              <a:t>webkit</a:t>
            </a:r>
            <a:r>
              <a:rPr lang="ru-RU" sz="1600" dirty="0"/>
              <a:t>).</a:t>
            </a:r>
          </a:p>
          <a:p>
            <a:r>
              <a:rPr lang="ru-RU" sz="1600" dirty="0"/>
              <a:t>Метод </a:t>
            </a:r>
            <a:r>
              <a:rPr lang="ru-RU" sz="1600" dirty="0" err="1"/>
              <a:t>elem.closest</a:t>
            </a:r>
            <a:r>
              <a:rPr lang="ru-RU" sz="1600" dirty="0"/>
              <a:t>(</a:t>
            </a:r>
            <a:r>
              <a:rPr lang="ru-RU" sz="1600" dirty="0" err="1"/>
              <a:t>css</a:t>
            </a:r>
            <a:r>
              <a:rPr lang="ru-RU" sz="1600" dirty="0"/>
              <a:t>) ищет ближайший элемент выше по иерархии DOM, подходящий под CSS-селектор </a:t>
            </a:r>
            <a:r>
              <a:rPr lang="ru-RU" sz="1600" dirty="0" err="1"/>
              <a:t>css</a:t>
            </a:r>
            <a:r>
              <a:rPr lang="ru-RU" sz="1600" dirty="0"/>
              <a:t>. Сам элемент тоже включается в поиск.</a:t>
            </a:r>
          </a:p>
          <a:p>
            <a:r>
              <a:rPr lang="ru-RU" sz="1600" dirty="0"/>
              <a:t>Язык запросов </a:t>
            </a:r>
            <a:r>
              <a:rPr lang="ru-RU" sz="1600" dirty="0" err="1"/>
              <a:t>XPath</a:t>
            </a:r>
            <a:r>
              <a:rPr lang="ru-RU" sz="1600" dirty="0"/>
              <a:t> поддерживается большинством браузеров, кроме IE, даже 9-й версии, но querySelector удобнее. Поэтому </a:t>
            </a:r>
            <a:r>
              <a:rPr lang="ru-RU" sz="1600" dirty="0" err="1"/>
              <a:t>XPath</a:t>
            </a:r>
            <a:r>
              <a:rPr lang="ru-RU" sz="1600" dirty="0"/>
              <a:t> используется редко.</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340768"/>
            <a:ext cx="6840760" cy="230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45401481"/>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5" name="Title 1"/>
          <p:cNvSpPr txBox="1">
            <a:spLocks/>
          </p:cNvSpPr>
          <p:nvPr>
            <p:custDataLst>
              <p:tags r:id="rId1"/>
            </p:custDataLst>
          </p:nvPr>
        </p:nvSpPr>
        <p:spPr>
          <a:xfrm>
            <a:off x="2411760" y="269632"/>
            <a:ext cx="6427440" cy="639088"/>
          </a:xfrm>
          <a:prstGeom prst="rect">
            <a:avLst/>
          </a:prstGeom>
        </p:spPr>
        <p:txBody>
          <a:bodyPr>
            <a:noAutofit/>
          </a:bodyPr>
          <a:lstStyle>
            <a:lvl1pPr algn="l" defTabSz="914400" rtl="0" eaLnBrk="1" latinLnBrk="0" hangingPunct="1">
              <a:spcBef>
                <a:spcPct val="0"/>
              </a:spcBef>
              <a:buNone/>
              <a:defRPr lang="ru-RU" sz="4400" kern="1200">
                <a:solidFill>
                  <a:schemeClr val="tx1"/>
                </a:solidFill>
                <a:latin typeface="+mj-lt"/>
                <a:ea typeface="+mj-ea"/>
                <a:cs typeface="+mj-cs"/>
              </a:defRPr>
            </a:lvl1pPr>
          </a:lstStyle>
          <a:p>
            <a:pPr algn="ctr"/>
            <a:r>
              <a:rPr lang="ru-RU" sz="2800" b="1" dirty="0" smtClean="0">
                <a:solidFill>
                  <a:schemeClr val="tx2">
                    <a:lumMod val="60000"/>
                    <a:lumOff val="40000"/>
                  </a:schemeClr>
                </a:solidFill>
              </a:rPr>
              <a:t>Домашнее задание </a:t>
            </a:r>
            <a:r>
              <a:rPr lang="en-US" sz="2800" b="1" smtClean="0">
                <a:solidFill>
                  <a:schemeClr val="tx2">
                    <a:lumMod val="60000"/>
                    <a:lumOff val="40000"/>
                  </a:schemeClr>
                </a:solidFill>
              </a:rPr>
              <a:t>1</a:t>
            </a:r>
            <a:endParaRPr lang="ru-RU" sz="2800" b="1" dirty="0">
              <a:solidFill>
                <a:schemeClr val="tx2">
                  <a:lumMod val="60000"/>
                  <a:lumOff val="40000"/>
                </a:schemeClr>
              </a:solidFill>
            </a:endParaRPr>
          </a:p>
        </p:txBody>
      </p:sp>
      <p:sp>
        <p:nvSpPr>
          <p:cNvPr id="7" name="Content Placeholder 4"/>
          <p:cNvSpPr txBox="1">
            <a:spLocks/>
          </p:cNvSpPr>
          <p:nvPr>
            <p:custDataLst>
              <p:tags r:id="rId2"/>
            </p:custDataLst>
          </p:nvPr>
        </p:nvSpPr>
        <p:spPr>
          <a:xfrm>
            <a:off x="2051720" y="764704"/>
            <a:ext cx="6912768" cy="597666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a:lstStyle>
          <a:p>
            <a:pPr marL="0" indent="0">
              <a:buNone/>
            </a:pPr>
            <a:r>
              <a:rPr lang="ru-RU" sz="2000" i="1" dirty="0" smtClean="0">
                <a:latin typeface="+mn-lt"/>
              </a:rPr>
              <a:t>Написать </a:t>
            </a:r>
            <a:r>
              <a:rPr lang="en-US" sz="2000" i="1" dirty="0" smtClean="0">
                <a:latin typeface="+mn-lt"/>
              </a:rPr>
              <a:t>JavaScript </a:t>
            </a:r>
            <a:r>
              <a:rPr lang="ru-RU" sz="2000" i="1" dirty="0" smtClean="0">
                <a:latin typeface="+mn-lt"/>
              </a:rPr>
              <a:t>программы </a:t>
            </a:r>
            <a:r>
              <a:rPr lang="en-US" sz="2000" i="1" dirty="0" smtClean="0">
                <a:latin typeface="+mn-lt"/>
              </a:rPr>
              <a:t>(</a:t>
            </a:r>
            <a:r>
              <a:rPr lang="ru-RU" sz="2000" i="1" dirty="0" smtClean="0">
                <a:latin typeface="+mn-lt"/>
              </a:rPr>
              <a:t>для файла </a:t>
            </a:r>
            <a:r>
              <a:rPr lang="en-US" sz="2000" i="1" dirty="0" smtClean="0">
                <a:latin typeface="+mn-lt"/>
              </a:rPr>
              <a:t>JS11example.html</a:t>
            </a:r>
            <a:r>
              <a:rPr lang="en-US" sz="2000" i="1" dirty="0">
                <a:latin typeface="+mn-lt"/>
              </a:rPr>
              <a:t>)</a:t>
            </a:r>
            <a:r>
              <a:rPr lang="ru-RU" sz="2000" i="1" dirty="0" smtClean="0">
                <a:latin typeface="+mn-lt"/>
              </a:rPr>
              <a:t>:</a:t>
            </a:r>
            <a:endParaRPr lang="en-US" sz="2000" i="1" dirty="0" smtClean="0">
              <a:latin typeface="+mn-lt"/>
            </a:endParaRPr>
          </a:p>
          <a:p>
            <a:pPr marL="0" indent="0">
              <a:buNone/>
            </a:pPr>
            <a:r>
              <a:rPr lang="ru-RU" sz="2000" i="1" dirty="0" smtClean="0">
                <a:latin typeface="+mn-lt"/>
              </a:rPr>
              <a:t>1. Настроить вывод результатов В ПОСЛЕДНИЙ </a:t>
            </a:r>
            <a:r>
              <a:rPr lang="en-US" sz="2000" i="1" dirty="0" smtClean="0">
                <a:latin typeface="+mn-lt"/>
              </a:rPr>
              <a:t>DIV</a:t>
            </a:r>
            <a:r>
              <a:rPr lang="ru-RU" sz="2000" i="1" dirty="0" smtClean="0">
                <a:latin typeface="+mn-lt"/>
              </a:rPr>
              <a:t> на странице. Именно так, как сказано. Все последующие результаты выводить туда.</a:t>
            </a:r>
          </a:p>
          <a:p>
            <a:pPr marL="0" indent="0">
              <a:buNone/>
            </a:pPr>
            <a:r>
              <a:rPr lang="ru-RU" sz="2000" i="1" dirty="0" smtClean="0">
                <a:latin typeface="+mn-lt"/>
              </a:rPr>
              <a:t>2. Найти в приложенном примере все названия мировых компаний и вывести их в нумерованный список</a:t>
            </a:r>
            <a:endParaRPr lang="ru-RU" sz="2000" i="1" dirty="0" smtClean="0">
              <a:latin typeface="+mn-lt"/>
            </a:endParaRPr>
          </a:p>
          <a:p>
            <a:pPr marL="0" indent="0">
              <a:buNone/>
            </a:pPr>
            <a:r>
              <a:rPr lang="ru-RU" sz="2000" i="1" dirty="0" smtClean="0">
                <a:latin typeface="+mn-lt"/>
              </a:rPr>
              <a:t>3. Из списка режиссера и «в ролях» получить все имена с фамилиями и создать </a:t>
            </a:r>
            <a:r>
              <a:rPr lang="en-US" sz="2000" i="1" dirty="0" smtClean="0">
                <a:latin typeface="+mn-lt"/>
              </a:rPr>
              <a:t>select </a:t>
            </a:r>
            <a:r>
              <a:rPr lang="ru-RU" sz="2000" i="1" dirty="0" smtClean="0">
                <a:latin typeface="+mn-lt"/>
              </a:rPr>
              <a:t>со списком людей.</a:t>
            </a:r>
          </a:p>
          <a:p>
            <a:pPr marL="0" indent="0">
              <a:buNone/>
            </a:pPr>
            <a:r>
              <a:rPr lang="ru-RU" sz="2000" i="1" dirty="0" smtClean="0">
                <a:latin typeface="+mn-lt"/>
              </a:rPr>
              <a:t>4. Из списка с подпунктами собрать всё содержимое элементов </a:t>
            </a:r>
            <a:r>
              <a:rPr lang="en-US" sz="2000" i="1" dirty="0" smtClean="0">
                <a:latin typeface="+mn-lt"/>
              </a:rPr>
              <a:t>&lt;li&gt; </a:t>
            </a:r>
            <a:r>
              <a:rPr lang="ru-RU" sz="2000" i="1" dirty="0" smtClean="0">
                <a:latin typeface="+mn-lt"/>
              </a:rPr>
              <a:t>и вывести их в абзац через запятую.</a:t>
            </a:r>
          </a:p>
          <a:p>
            <a:pPr marL="0" indent="0">
              <a:buNone/>
            </a:pPr>
            <a:r>
              <a:rPr lang="ru-RU" sz="2000" i="1" dirty="0" smtClean="0">
                <a:latin typeface="+mn-lt"/>
              </a:rPr>
              <a:t>5. Из формы получить все значения </a:t>
            </a:r>
            <a:r>
              <a:rPr lang="en-US" sz="2000" i="1" dirty="0" smtClean="0">
                <a:latin typeface="+mn-lt"/>
              </a:rPr>
              <a:t>value</a:t>
            </a:r>
            <a:r>
              <a:rPr lang="ru-RU" sz="2000" i="1" dirty="0" smtClean="0">
                <a:latin typeface="+mn-lt"/>
              </a:rPr>
              <a:t> и тексты </a:t>
            </a:r>
            <a:r>
              <a:rPr lang="ru-RU" sz="2000" i="1" dirty="0" err="1" smtClean="0">
                <a:latin typeface="+mn-lt"/>
              </a:rPr>
              <a:t>инпутов</a:t>
            </a:r>
            <a:r>
              <a:rPr lang="ru-RU" sz="2000" i="1" dirty="0" smtClean="0">
                <a:latin typeface="+mn-lt"/>
              </a:rPr>
              <a:t> и создать объект </a:t>
            </a:r>
            <a:r>
              <a:rPr lang="en-US" sz="2000" i="1" dirty="0" smtClean="0">
                <a:latin typeface="+mn-lt"/>
              </a:rPr>
              <a:t>OC </a:t>
            </a:r>
            <a:r>
              <a:rPr lang="ru-RU" sz="2000" i="1" dirty="0" smtClean="0">
                <a:latin typeface="+mn-lt"/>
              </a:rPr>
              <a:t>со свойствами из </a:t>
            </a:r>
            <a:r>
              <a:rPr lang="en-US" sz="2000" i="1" dirty="0" smtClean="0">
                <a:latin typeface="+mn-lt"/>
              </a:rPr>
              <a:t>value </a:t>
            </a:r>
            <a:r>
              <a:rPr lang="ru-RU" sz="2000" i="1" dirty="0" smtClean="0">
                <a:latin typeface="+mn-lt"/>
              </a:rPr>
              <a:t>и значениями из текстов. Вывести в таблицу свойства и значения объекта.</a:t>
            </a:r>
          </a:p>
          <a:p>
            <a:pPr marL="0" indent="0">
              <a:buNone/>
            </a:pPr>
            <a:r>
              <a:rPr lang="ru-RU" sz="2000" i="1" dirty="0" smtClean="0">
                <a:latin typeface="+mn-lt"/>
              </a:rPr>
              <a:t>6. Собрать в абзац все теги, дочерние к </a:t>
            </a:r>
            <a:r>
              <a:rPr lang="en-US" sz="2000" i="1" dirty="0" smtClean="0">
                <a:latin typeface="+mn-lt"/>
              </a:rPr>
              <a:t>BODY</a:t>
            </a:r>
            <a:r>
              <a:rPr lang="ru-RU" sz="2000" i="1" dirty="0" smtClean="0">
                <a:latin typeface="+mn-lt"/>
              </a:rPr>
              <a:t>, перечислить их через запятую.</a:t>
            </a:r>
          </a:p>
          <a:p>
            <a:pPr marL="0" indent="0">
              <a:buNone/>
            </a:pPr>
            <a:r>
              <a:rPr lang="ru-RU" sz="2000" i="1" dirty="0" smtClean="0">
                <a:latin typeface="+mn-lt"/>
              </a:rPr>
              <a:t>7. Собрать в </a:t>
            </a:r>
            <a:r>
              <a:rPr lang="en-US" sz="2000" i="1" dirty="0" smtClean="0">
                <a:latin typeface="+mn-lt"/>
              </a:rPr>
              <a:t>span </a:t>
            </a:r>
            <a:r>
              <a:rPr lang="ru-RU" sz="2000" i="1" dirty="0" smtClean="0">
                <a:latin typeface="+mn-lt"/>
              </a:rPr>
              <a:t>все родительские </a:t>
            </a:r>
            <a:r>
              <a:rPr lang="ru-RU" sz="2000" i="1" dirty="0">
                <a:latin typeface="+mn-lt"/>
              </a:rPr>
              <a:t>к элементу </a:t>
            </a:r>
            <a:r>
              <a:rPr lang="ru-RU" sz="2000" i="1" dirty="0" smtClean="0">
                <a:latin typeface="+mn-lt"/>
              </a:rPr>
              <a:t>«Подпункт </a:t>
            </a:r>
            <a:r>
              <a:rPr lang="ru-RU" sz="2000" i="1" dirty="0">
                <a:latin typeface="+mn-lt"/>
              </a:rPr>
              <a:t>2.2.1</a:t>
            </a:r>
            <a:r>
              <a:rPr lang="ru-RU" sz="2000" i="1" dirty="0" smtClean="0">
                <a:latin typeface="+mn-lt"/>
              </a:rPr>
              <a:t>.»</a:t>
            </a:r>
            <a:endParaRPr lang="ru-RU" sz="2000" i="1" dirty="0" smtClean="0">
              <a:latin typeface="+mn-lt"/>
            </a:endParaRPr>
          </a:p>
        </p:txBody>
      </p:sp>
    </p:spTree>
    <p:extLst>
      <p:ext uri="{BB962C8B-B14F-4D97-AF65-F5344CB8AC3E}">
        <p14:creationId xmlns:p14="http://schemas.microsoft.com/office/powerpoint/2010/main" val="3836368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cs typeface="Courier New" pitchFamily="49" charset="0"/>
              </a:rPr>
              <a:t>Дерево DOM</a:t>
            </a:r>
          </a:p>
          <a:p>
            <a:pPr marL="0" indent="0">
              <a:buNone/>
            </a:pPr>
            <a:r>
              <a:rPr lang="ru-RU" sz="1600" dirty="0" smtClean="0">
                <a:cs typeface="Courier New" pitchFamily="49" charset="0"/>
              </a:rPr>
              <a:t>Основным </a:t>
            </a:r>
            <a:r>
              <a:rPr lang="ru-RU" sz="1600" dirty="0">
                <a:cs typeface="Courier New" pitchFamily="49" charset="0"/>
              </a:rPr>
              <a:t>инструментом работы и динамических изменений на странице является DOM (</a:t>
            </a:r>
            <a:r>
              <a:rPr lang="ru-RU" sz="1600" dirty="0" err="1">
                <a:cs typeface="Courier New" pitchFamily="49" charset="0"/>
              </a:rPr>
              <a:t>Document</a:t>
            </a:r>
            <a:r>
              <a:rPr lang="ru-RU" sz="1600" dirty="0">
                <a:cs typeface="Courier New" pitchFamily="49" charset="0"/>
              </a:rPr>
              <a:t> </a:t>
            </a:r>
            <a:r>
              <a:rPr lang="ru-RU" sz="1600" dirty="0" err="1">
                <a:cs typeface="Courier New" pitchFamily="49" charset="0"/>
              </a:rPr>
              <a:t>Object</a:t>
            </a:r>
            <a:r>
              <a:rPr lang="ru-RU" sz="1600" dirty="0">
                <a:cs typeface="Courier New" pitchFamily="49" charset="0"/>
              </a:rPr>
              <a:t> </a:t>
            </a:r>
            <a:r>
              <a:rPr lang="ru-RU" sz="1600" dirty="0" err="1">
                <a:cs typeface="Courier New" pitchFamily="49" charset="0"/>
              </a:rPr>
              <a:t>Model</a:t>
            </a:r>
            <a:r>
              <a:rPr lang="ru-RU" sz="1600" dirty="0">
                <a:cs typeface="Courier New" pitchFamily="49" charset="0"/>
              </a:rPr>
              <a:t>) – объектная модель, используемая для XML/HTML-документов.</a:t>
            </a:r>
          </a:p>
          <a:p>
            <a:pPr marL="0" indent="0">
              <a:buNone/>
            </a:pPr>
            <a:r>
              <a:rPr lang="ru-RU" sz="1600" dirty="0" smtClean="0">
                <a:cs typeface="Courier New" pitchFamily="49" charset="0"/>
              </a:rPr>
              <a:t>Согласно </a:t>
            </a:r>
            <a:r>
              <a:rPr lang="ru-RU" sz="1600" dirty="0">
                <a:cs typeface="Courier New" pitchFamily="49" charset="0"/>
              </a:rPr>
              <a:t>DOM-модели, документ является иерархией, деревом. Каждый HTML-тег образует узел дерева с типом «элемент». Вложенные в него теги становятся дочерними узлами. Для представления текста создаются узлы с типом «текст».</a:t>
            </a:r>
          </a:p>
          <a:p>
            <a:pPr marL="0" indent="0">
              <a:buNone/>
            </a:pPr>
            <a:r>
              <a:rPr lang="ru-RU" sz="1600" dirty="0" smtClean="0">
                <a:cs typeface="Courier New" pitchFamily="49" charset="0"/>
              </a:rPr>
              <a:t>DOM </a:t>
            </a:r>
            <a:r>
              <a:rPr lang="ru-RU" sz="1600" dirty="0">
                <a:cs typeface="Courier New" pitchFamily="49" charset="0"/>
              </a:rPr>
              <a:t>– это представление документа в виде дерева объектов, доступное для изменения через </a:t>
            </a:r>
            <a:r>
              <a:rPr lang="ru-RU" sz="1600" dirty="0" err="1">
                <a:cs typeface="Courier New" pitchFamily="49" charset="0"/>
              </a:rPr>
              <a:t>JavaScript</a:t>
            </a:r>
            <a:r>
              <a:rPr lang="ru-RU" sz="1600" dirty="0">
                <a:cs typeface="Courier New" pitchFamily="49" charset="0"/>
              </a:rPr>
              <a:t>.</a:t>
            </a:r>
          </a:p>
          <a:p>
            <a:pPr marL="0" indent="0">
              <a:buNone/>
            </a:pPr>
            <a:r>
              <a:rPr lang="ru-RU" sz="1600" dirty="0">
                <a:cs typeface="Courier New" pitchFamily="49" charset="0"/>
              </a:rPr>
              <a:t>Пример DOM</a:t>
            </a:r>
          </a:p>
          <a:p>
            <a:pPr marL="0" indent="0">
              <a:buNone/>
            </a:pPr>
            <a:r>
              <a:rPr lang="ru-RU" sz="1600" dirty="0" smtClean="0">
                <a:cs typeface="Courier New" pitchFamily="49" charset="0"/>
              </a:rPr>
              <a:t>Построим</a:t>
            </a:r>
            <a:r>
              <a:rPr lang="ru-RU" sz="1600" dirty="0">
                <a:cs typeface="Courier New" pitchFamily="49" charset="0"/>
              </a:rPr>
              <a:t>, для начала, дерево DOM для следующего документа.</a:t>
            </a:r>
          </a:p>
          <a:p>
            <a:pPr marL="0" indent="0">
              <a:buNone/>
            </a:pPr>
            <a:r>
              <a:rPr lang="ru-RU" sz="1600" dirty="0" smtClean="0">
                <a:latin typeface="Courier New" pitchFamily="49" charset="0"/>
                <a:cs typeface="Courier New" pitchFamily="49" charset="0"/>
              </a:rPr>
              <a:t>&lt;!</a:t>
            </a:r>
            <a:r>
              <a:rPr lang="ru-RU" sz="1600" dirty="0">
                <a:latin typeface="Courier New" pitchFamily="49" charset="0"/>
                <a:cs typeface="Courier New" pitchFamily="49" charset="0"/>
              </a:rPr>
              <a:t>DOCTYPE HTML&gt;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&gt;О лосях&lt;/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Правда о лосях</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smtClean="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38449008"/>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smtClean="0">
                <a:cs typeface="Courier New" pitchFamily="49" charset="0"/>
              </a:rPr>
              <a:t>Его </a:t>
            </a:r>
            <a:r>
              <a:rPr lang="ru-RU" sz="1600" dirty="0">
                <a:cs typeface="Courier New" pitchFamily="49" charset="0"/>
              </a:rPr>
              <a:t>вид</a:t>
            </a:r>
            <a:r>
              <a:rPr lang="ru-RU" sz="1600" dirty="0" smtClean="0">
                <a:cs typeface="Courier New" pitchFamily="49" charset="0"/>
              </a:rPr>
              <a:t>:</a:t>
            </a:r>
            <a:endParaRPr lang="en-US" sz="1600" dirty="0" smtClean="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endParaRPr lang="en-US" sz="1600" dirty="0" smtClean="0">
              <a:cs typeface="Courier New" pitchFamily="49" charset="0"/>
            </a:endParaRPr>
          </a:p>
          <a:p>
            <a:pPr marL="0" indent="0">
              <a:buNone/>
            </a:pPr>
            <a:endParaRPr lang="en-US" sz="1600" dirty="0">
              <a:cs typeface="Courier New" pitchFamily="49" charset="0"/>
            </a:endParaRPr>
          </a:p>
          <a:p>
            <a:pPr marL="0" indent="0">
              <a:buNone/>
            </a:pPr>
            <a:r>
              <a:rPr lang="ru-RU" sz="1600" dirty="0" smtClean="0"/>
              <a:t>Обратите </a:t>
            </a:r>
            <a:r>
              <a:rPr lang="ru-RU" sz="1600" dirty="0"/>
              <a:t>внимание на специальные символы в текстовых узлах:</a:t>
            </a:r>
          </a:p>
          <a:p>
            <a:r>
              <a:rPr lang="ru-RU" sz="1600" dirty="0"/>
              <a:t>перевод строки: ↵</a:t>
            </a:r>
          </a:p>
          <a:p>
            <a:r>
              <a:rPr lang="ru-RU" sz="1600" dirty="0"/>
              <a:t>пробел: ␣</a:t>
            </a:r>
          </a:p>
          <a:p>
            <a:pPr marL="0" indent="0">
              <a:buNone/>
            </a:pPr>
            <a:r>
              <a:rPr lang="ru-RU" sz="1600" b="1" dirty="0"/>
              <a:t>Пробелы и переводы строки – это тоже текст, полноправные символы, которые учитываются в DOM.</a:t>
            </a:r>
            <a:endParaRPr lang="ru-RU" sz="1600" dirty="0"/>
          </a:p>
          <a:p>
            <a:pPr marL="0" indent="0">
              <a:buNone/>
            </a:pPr>
            <a:r>
              <a:rPr lang="ru-RU" sz="1600" dirty="0"/>
              <a:t>В частности, в примере выше тег &lt;</a:t>
            </a:r>
            <a:r>
              <a:rPr lang="ru-RU" sz="1600" dirty="0" err="1"/>
              <a:t>html</a:t>
            </a:r>
            <a:r>
              <a:rPr lang="ru-RU" sz="1600" dirty="0"/>
              <a:t>&gt; содержит не только узлы-элементы &lt;</a:t>
            </a:r>
            <a:r>
              <a:rPr lang="ru-RU" sz="1600" dirty="0" err="1"/>
              <a:t>head</a:t>
            </a:r>
            <a:r>
              <a:rPr lang="ru-RU" sz="1600" dirty="0"/>
              <a:t>&gt; и &lt;</a:t>
            </a:r>
            <a:r>
              <a:rPr lang="ru-RU" sz="1600" dirty="0" err="1"/>
              <a:t>body</a:t>
            </a:r>
            <a:r>
              <a:rPr lang="ru-RU" sz="1600" dirty="0"/>
              <a:t>&gt;, но и #</a:t>
            </a:r>
            <a:r>
              <a:rPr lang="ru-RU" sz="1600" dirty="0" err="1"/>
              <a:t>text</a:t>
            </a:r>
            <a:r>
              <a:rPr lang="ru-RU" sz="1600" dirty="0"/>
              <a:t> (пробелы, переводы строки) между ними</a:t>
            </a:r>
            <a:r>
              <a:rPr lang="ru-RU" sz="1600" dirty="0" smtClean="0"/>
              <a:t>.</a:t>
            </a:r>
            <a:endParaRPr lang="ru-RU" sz="1600" dirty="0"/>
          </a:p>
          <a:p>
            <a:pPr marL="0" indent="0">
              <a:buNone/>
            </a:pPr>
            <a:endParaRPr lang="ru-RU" sz="1600" dirty="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052736"/>
            <a:ext cx="4104456" cy="312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76056" y="692696"/>
            <a:ext cx="3888432" cy="3539430"/>
          </a:xfrm>
          <a:prstGeom prst="rect">
            <a:avLst/>
          </a:prstGeom>
          <a:noFill/>
        </p:spPr>
        <p:txBody>
          <a:bodyPr wrap="square" rtlCol="0">
            <a:spAutoFit/>
          </a:bodyPr>
          <a:lstStyle/>
          <a:p>
            <a:r>
              <a:rPr lang="ru-RU" sz="1600" dirty="0">
                <a:latin typeface="+mj-lt"/>
              </a:rPr>
              <a:t>В этом дереве выделено два типа узлов.</a:t>
            </a:r>
          </a:p>
          <a:p>
            <a:r>
              <a:rPr lang="en-US" sz="1600" dirty="0">
                <a:latin typeface="+mj-lt"/>
              </a:rPr>
              <a:t>1. </a:t>
            </a:r>
            <a:r>
              <a:rPr lang="ru-RU" sz="1600" dirty="0">
                <a:latin typeface="+mj-lt"/>
              </a:rPr>
              <a:t>Теги образуют </a:t>
            </a:r>
            <a:r>
              <a:rPr lang="ru-RU" sz="1600" i="1" dirty="0">
                <a:latin typeface="+mj-lt"/>
              </a:rPr>
              <a:t>узлы-элементы</a:t>
            </a:r>
            <a:r>
              <a:rPr lang="ru-RU" sz="1600" dirty="0">
                <a:latin typeface="+mj-lt"/>
              </a:rPr>
              <a:t> (</a:t>
            </a:r>
            <a:r>
              <a:rPr lang="ru-RU" sz="1600" dirty="0" err="1">
                <a:latin typeface="+mj-lt"/>
              </a:rPr>
              <a:t>element</a:t>
            </a:r>
            <a:r>
              <a:rPr lang="ru-RU" sz="1600" dirty="0">
                <a:latin typeface="+mj-lt"/>
              </a:rPr>
              <a:t> </a:t>
            </a:r>
            <a:r>
              <a:rPr lang="ru-RU" sz="1600" dirty="0" err="1">
                <a:latin typeface="+mj-lt"/>
              </a:rPr>
              <a:t>node</a:t>
            </a:r>
            <a:r>
              <a:rPr lang="ru-RU" sz="1600" dirty="0">
                <a:latin typeface="+mj-lt"/>
              </a:rPr>
              <a:t>). Естественным образом одни узлы вложены в другие. Структура дерева образована исключительно за счет них.</a:t>
            </a:r>
          </a:p>
          <a:p>
            <a:r>
              <a:rPr lang="en-US" sz="1600" dirty="0">
                <a:latin typeface="+mj-lt"/>
              </a:rPr>
              <a:t>2. </a:t>
            </a:r>
            <a:r>
              <a:rPr lang="ru-RU" sz="1600" dirty="0">
                <a:latin typeface="+mj-lt"/>
              </a:rPr>
              <a:t>Текст внутри элементов образует </a:t>
            </a:r>
            <a:r>
              <a:rPr lang="ru-RU" sz="1600" i="1" dirty="0">
                <a:latin typeface="+mj-lt"/>
              </a:rPr>
              <a:t>текстовые узлы</a:t>
            </a:r>
            <a:r>
              <a:rPr lang="ru-RU" sz="1600" dirty="0">
                <a:latin typeface="+mj-lt"/>
              </a:rPr>
              <a:t> (</a:t>
            </a:r>
            <a:r>
              <a:rPr lang="ru-RU" sz="1600" dirty="0" err="1">
                <a:latin typeface="+mj-lt"/>
              </a:rPr>
              <a:t>text</a:t>
            </a:r>
            <a:r>
              <a:rPr lang="ru-RU" sz="1600" dirty="0">
                <a:latin typeface="+mj-lt"/>
              </a:rPr>
              <a:t> </a:t>
            </a:r>
            <a:r>
              <a:rPr lang="ru-RU" sz="1600" dirty="0" err="1">
                <a:latin typeface="+mj-lt"/>
              </a:rPr>
              <a:t>node</a:t>
            </a:r>
            <a:r>
              <a:rPr lang="ru-RU" sz="1600" dirty="0">
                <a:latin typeface="+mj-lt"/>
              </a:rPr>
              <a:t>), обозначенные как #</a:t>
            </a:r>
            <a:r>
              <a:rPr lang="ru-RU" sz="1600" dirty="0" err="1">
                <a:latin typeface="+mj-lt"/>
              </a:rPr>
              <a:t>text</a:t>
            </a:r>
            <a:r>
              <a:rPr lang="ru-RU" sz="1600" dirty="0">
                <a:latin typeface="+mj-lt"/>
              </a:rPr>
              <a:t>. Текстовый узел содержит исключительно строку текста и не может иметь потомков, то есть он всегда на самом нижнем уровне.</a:t>
            </a:r>
            <a:endParaRPr lang="en-US" sz="1600" dirty="0">
              <a:latin typeface="+mj-lt"/>
            </a:endParaRPr>
          </a:p>
        </p:txBody>
      </p:sp>
    </p:spTree>
    <p:custDataLst>
      <p:tags r:id="rId1"/>
    </p:custDataLst>
    <p:extLst>
      <p:ext uri="{BB962C8B-B14F-4D97-AF65-F5344CB8AC3E}">
        <p14:creationId xmlns:p14="http://schemas.microsoft.com/office/powerpoint/2010/main" val="3213586978"/>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Впрочем, как раз на самом верхнем уровне из этого правила есть исключения: пробелы до &lt;</a:t>
            </a:r>
            <a:r>
              <a:rPr lang="ru-RU" sz="1600" dirty="0" err="1"/>
              <a:t>head</a:t>
            </a:r>
            <a:r>
              <a:rPr lang="ru-RU" sz="1600" dirty="0"/>
              <a:t>&gt; по стандарту игнорируются, а любое содержимое после &lt;/</a:t>
            </a:r>
            <a:r>
              <a:rPr lang="ru-RU" sz="1600" dirty="0" err="1"/>
              <a:t>body</a:t>
            </a:r>
            <a:r>
              <a:rPr lang="ru-RU" sz="1600" dirty="0"/>
              <a:t>&gt; не создаёт узла, браузер переносит его внутрь, в конец </a:t>
            </a:r>
            <a:r>
              <a:rPr lang="ru-RU" sz="1600" dirty="0" err="1"/>
              <a:t>body</a:t>
            </a:r>
            <a:r>
              <a:rPr lang="ru-RU" sz="1600" dirty="0"/>
              <a:t>.</a:t>
            </a:r>
          </a:p>
          <a:p>
            <a:pPr marL="0" indent="0">
              <a:buNone/>
            </a:pPr>
            <a:r>
              <a:rPr lang="ru-RU" sz="1600" dirty="0"/>
              <a:t>В остальных случаях всё честно – если пробелы есть в документе, то они есть и в DOM, а если их убрать, то и в DOM их не будет, получится так:</a:t>
            </a:r>
          </a:p>
          <a:p>
            <a:pPr marL="0" indent="0">
              <a:buNone/>
            </a:pPr>
            <a:r>
              <a:rPr lang="ru-RU" sz="1600" dirty="0">
                <a:latin typeface="Courier New" pitchFamily="49" charset="0"/>
                <a:cs typeface="Courier New" pitchFamily="49" charset="0"/>
              </a:rPr>
              <a:t>&lt;!DOCTYPE HTML</a:t>
            </a:r>
            <a:r>
              <a:rPr lang="ru-RU" sz="1600" dirty="0" smtClean="0">
                <a:latin typeface="Courier New" pitchFamily="49" charset="0"/>
                <a:cs typeface="Courier New" pitchFamily="49" charset="0"/>
              </a:rPr>
              <a:t>&gt;</a:t>
            </a: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&gt;О лосях&lt;/</a:t>
            </a:r>
            <a:r>
              <a:rPr lang="ru-RU" sz="1600" dirty="0" err="1">
                <a:latin typeface="Courier New" pitchFamily="49" charset="0"/>
                <a:cs typeface="Courier New" pitchFamily="49" charset="0"/>
              </a:rPr>
              <a:t>title</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head</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&gt;Правда о лосях&lt;/</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html</a:t>
            </a:r>
            <a:r>
              <a:rPr lang="ru-RU" sz="1600" dirty="0">
                <a:latin typeface="Courier New" pitchFamily="49" charset="0"/>
                <a:cs typeface="Courier New" pitchFamily="49" charset="0"/>
              </a:rPr>
              <a:t>&gt;</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924944"/>
            <a:ext cx="4752528" cy="24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2024050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Автоисправление</a:t>
            </a:r>
          </a:p>
          <a:p>
            <a:pPr marL="0" indent="0">
              <a:buNone/>
            </a:pPr>
            <a:r>
              <a:rPr lang="ru-RU" sz="1600" dirty="0"/>
              <a:t>При чтении неверного HTML браузер автоматически корректирует его для показа и при построении DOM.</a:t>
            </a:r>
          </a:p>
          <a:p>
            <a:pPr marL="0" indent="0">
              <a:buNone/>
            </a:pPr>
            <a:r>
              <a:rPr lang="ru-RU" sz="1600" dirty="0"/>
              <a:t>В частности, всегда будет верхний тег &lt;</a:t>
            </a:r>
            <a:r>
              <a:rPr lang="ru-RU" sz="1600" dirty="0" err="1"/>
              <a:t>html</a:t>
            </a:r>
            <a:r>
              <a:rPr lang="ru-RU" sz="1600" dirty="0"/>
              <a:t>&gt;. Даже если в тексте нет – в DOM он будет, браузер создаст его самостоятельно.</a:t>
            </a:r>
          </a:p>
          <a:p>
            <a:pPr marL="0" indent="0">
              <a:buNone/>
            </a:pPr>
            <a:r>
              <a:rPr lang="ru-RU" sz="1600" dirty="0"/>
              <a:t>То же самое касается и тега &lt;</a:t>
            </a:r>
            <a:r>
              <a:rPr lang="ru-RU" sz="1600" dirty="0" err="1"/>
              <a:t>body</a:t>
            </a:r>
            <a:r>
              <a:rPr lang="ru-RU" sz="1600" dirty="0"/>
              <a:t>&gt;.</a:t>
            </a:r>
          </a:p>
          <a:p>
            <a:pPr marL="0" indent="0">
              <a:buNone/>
            </a:pPr>
            <a:r>
              <a:rPr lang="ru-RU" sz="1600" dirty="0"/>
              <a:t>Например, если файл состоит из одного слова "Привет", то браузер автоматически обернёт его в &lt;</a:t>
            </a:r>
            <a:r>
              <a:rPr lang="ru-RU" sz="1600" dirty="0" err="1"/>
              <a:t>html</a:t>
            </a:r>
            <a:r>
              <a:rPr lang="ru-RU" sz="1600" dirty="0"/>
              <a:t>&gt; и &lt;</a:t>
            </a:r>
            <a:r>
              <a:rPr lang="ru-RU" sz="1600" dirty="0" err="1"/>
              <a:t>body</a:t>
            </a:r>
            <a:r>
              <a:rPr lang="ru-RU" sz="1600" dirty="0"/>
              <a:t>&gt;.</a:t>
            </a:r>
          </a:p>
          <a:p>
            <a:pPr marL="0" indent="0">
              <a:buNone/>
            </a:pPr>
            <a:r>
              <a:rPr lang="ru-RU" sz="1600" b="1" dirty="0"/>
              <a:t>При генерации DOM браузер </a:t>
            </a:r>
            <a:endParaRPr lang="en-US" sz="1600" b="1" dirty="0" smtClean="0"/>
          </a:p>
          <a:p>
            <a:pPr marL="0" indent="0">
              <a:buNone/>
            </a:pPr>
            <a:r>
              <a:rPr lang="ru-RU" sz="1600" b="1" dirty="0" smtClean="0"/>
              <a:t>самостоятельно </a:t>
            </a:r>
            <a:r>
              <a:rPr lang="ru-RU" sz="1600" b="1" dirty="0"/>
              <a:t>обрабатывает </a:t>
            </a:r>
            <a:endParaRPr lang="en-US" sz="1600" b="1" dirty="0" smtClean="0"/>
          </a:p>
          <a:p>
            <a:pPr marL="0" indent="0">
              <a:buNone/>
            </a:pPr>
            <a:r>
              <a:rPr lang="ru-RU" sz="1600" b="1" dirty="0" smtClean="0"/>
              <a:t>ошибки </a:t>
            </a:r>
            <a:r>
              <a:rPr lang="ru-RU" sz="1600" b="1" dirty="0"/>
              <a:t>в документе, закрывает </a:t>
            </a:r>
            <a:endParaRPr lang="en-US" sz="1600" b="1" dirty="0" smtClean="0"/>
          </a:p>
          <a:p>
            <a:pPr marL="0" indent="0">
              <a:buNone/>
            </a:pPr>
            <a:r>
              <a:rPr lang="ru-RU" sz="1600" b="1" dirty="0" smtClean="0"/>
              <a:t>теги </a:t>
            </a:r>
            <a:r>
              <a:rPr lang="ru-RU" sz="1600" b="1" dirty="0"/>
              <a:t>и так далее.</a:t>
            </a:r>
            <a:endParaRPr lang="ru-RU" sz="1600" dirty="0"/>
          </a:p>
          <a:p>
            <a:pPr marL="0" indent="0">
              <a:buNone/>
            </a:pPr>
            <a:r>
              <a:rPr lang="ru-RU" sz="1600" dirty="0"/>
              <a:t>Такой документ:</a:t>
            </a:r>
          </a:p>
          <a:p>
            <a:pPr marL="0" indent="0">
              <a:buNone/>
            </a:pPr>
            <a:r>
              <a:rPr lang="ru-RU" sz="1600" dirty="0">
                <a:latin typeface="Courier New" pitchFamily="49" charset="0"/>
                <a:cs typeface="Courier New" pitchFamily="49" charset="0"/>
              </a:rPr>
              <a:t>&lt;p&gt;Привет </a:t>
            </a: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&gt;Мама </a:t>
            </a: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&gt;и </a:t>
            </a: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li</a:t>
            </a:r>
            <a:r>
              <a:rPr lang="ru-RU" sz="1600" dirty="0">
                <a:latin typeface="Courier New" pitchFamily="49" charset="0"/>
                <a:cs typeface="Courier New" pitchFamily="49" charset="0"/>
              </a:rPr>
              <a:t>&gt;Папа</a:t>
            </a:r>
          </a:p>
          <a:p>
            <a:pPr marL="0" indent="0">
              <a:buNone/>
            </a:pPr>
            <a:r>
              <a:rPr lang="ru-RU" sz="1600" dirty="0"/>
              <a:t>…Превратится вот во вполне </a:t>
            </a:r>
            <a:endParaRPr lang="en-US" sz="1600" dirty="0" smtClean="0"/>
          </a:p>
          <a:p>
            <a:pPr marL="0" indent="0">
              <a:buNone/>
            </a:pPr>
            <a:r>
              <a:rPr lang="ru-RU" sz="1600" dirty="0" smtClean="0"/>
              <a:t>респектабельный </a:t>
            </a:r>
            <a:r>
              <a:rPr lang="ru-RU" sz="1600" dirty="0"/>
              <a:t>DOM, браузер </a:t>
            </a:r>
            <a:endParaRPr lang="en-US" sz="1600" dirty="0" smtClean="0"/>
          </a:p>
          <a:p>
            <a:pPr marL="0" indent="0">
              <a:buNone/>
            </a:pPr>
            <a:r>
              <a:rPr lang="ru-RU" sz="1600" dirty="0" smtClean="0"/>
              <a:t>сам </a:t>
            </a:r>
            <a:r>
              <a:rPr lang="ru-RU" sz="1600" dirty="0"/>
              <a:t>закроет теги:</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70024"/>
            <a:ext cx="4161114" cy="387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4883684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Таблицы всегда содержат &lt;</a:t>
            </a:r>
            <a:r>
              <a:rPr lang="ru-RU" sz="1600" b="1" dirty="0" err="1"/>
              <a:t>tbody</a:t>
            </a:r>
            <a:r>
              <a:rPr lang="ru-RU" sz="1600" b="1" dirty="0"/>
              <a:t>&gt;</a:t>
            </a:r>
          </a:p>
          <a:p>
            <a:pPr marL="0" indent="0">
              <a:buNone/>
            </a:pPr>
            <a:r>
              <a:rPr lang="ru-RU" sz="1600" dirty="0"/>
              <a:t>Важный «особый случай» при работе с DOM – таблицы. По стандарту DOM они обязаны иметь &lt;</a:t>
            </a:r>
            <a:r>
              <a:rPr lang="ru-RU" sz="1600" dirty="0" err="1"/>
              <a:t>tbody</a:t>
            </a:r>
            <a:r>
              <a:rPr lang="ru-RU" sz="1600" dirty="0"/>
              <a:t>&gt;, однако в HTML их можно написать без него. В этом случае браузер добавляет &lt;</a:t>
            </a:r>
            <a:r>
              <a:rPr lang="ru-RU" sz="1600" dirty="0" err="1"/>
              <a:t>tbody</a:t>
            </a:r>
            <a:r>
              <a:rPr lang="ru-RU" sz="1600" dirty="0"/>
              <a:t>&gt; самостоятельно.</a:t>
            </a:r>
          </a:p>
          <a:p>
            <a:pPr marL="0" indent="0">
              <a:buNone/>
            </a:pPr>
            <a:endParaRPr lang="en-US" sz="1600" dirty="0" smtClean="0"/>
          </a:p>
          <a:p>
            <a:pPr marL="0" indent="0">
              <a:buNone/>
            </a:pPr>
            <a:r>
              <a:rPr lang="ru-RU" sz="1600" dirty="0" smtClean="0"/>
              <a:t>Например</a:t>
            </a:r>
            <a:r>
              <a:rPr lang="ru-RU" sz="1600" dirty="0"/>
              <a:t>, для такого HTML:</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table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id</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table</a:t>
            </a:r>
            <a:r>
              <a:rPr lang="ru-RU" sz="1600" dirty="0" smtClean="0">
                <a:latin typeface="Courier New" pitchFamily="49" charset="0"/>
                <a:cs typeface="Courier New" pitchFamily="49" charset="0"/>
              </a:rPr>
              <a:t>"&gt;</a:t>
            </a: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tr</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td</a:t>
            </a:r>
            <a:r>
              <a:rPr lang="ru-RU" sz="1600" dirty="0">
                <a:latin typeface="Courier New" pitchFamily="49" charset="0"/>
                <a:cs typeface="Courier New" pitchFamily="49" charset="0"/>
              </a:rPr>
              <a:t>&gt;1&lt;/</a:t>
            </a:r>
            <a:r>
              <a:rPr lang="ru-RU" sz="1600" dirty="0" err="1">
                <a:latin typeface="Courier New" pitchFamily="49" charset="0"/>
                <a:cs typeface="Courier New" pitchFamily="49" charset="0"/>
              </a:rPr>
              <a:t>td</a:t>
            </a:r>
            <a:r>
              <a:rPr lang="ru-RU" sz="1600" dirty="0">
                <a:latin typeface="Courier New" pitchFamily="49" charset="0"/>
                <a:cs typeface="Courier New" pitchFamily="49" charset="0"/>
              </a:rPr>
              <a:t>&gt;&lt;/</a:t>
            </a:r>
            <a:r>
              <a:rPr lang="ru-RU" sz="1600" dirty="0" err="1" smtClean="0">
                <a:latin typeface="Courier New" pitchFamily="49" charset="0"/>
                <a:cs typeface="Courier New" pitchFamily="49" charset="0"/>
              </a:rPr>
              <a:t>tr</a:t>
            </a:r>
            <a:r>
              <a:rPr lang="ru-RU" sz="1600" dirty="0" smtClean="0">
                <a:latin typeface="Courier New" pitchFamily="49" charset="0"/>
                <a:cs typeface="Courier New" pitchFamily="49" charset="0"/>
              </a:rPr>
              <a:t>&gt;</a:t>
            </a:r>
            <a:endParaRPr lang="en-US" sz="16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table</a:t>
            </a:r>
            <a:r>
              <a:rPr lang="ru-RU" sz="1600" dirty="0">
                <a:latin typeface="Courier New" pitchFamily="49" charset="0"/>
                <a:cs typeface="Courier New" pitchFamily="49" charset="0"/>
              </a:rPr>
              <a:t>&gt;</a:t>
            </a:r>
          </a:p>
          <a:p>
            <a:pPr marL="0" indent="0">
              <a:buNone/>
            </a:pPr>
            <a:r>
              <a:rPr lang="ru-RU" sz="1600" dirty="0"/>
              <a:t>DOM-структура будет такой</a:t>
            </a:r>
            <a:r>
              <a:rPr lang="ru-RU" sz="1600" dirty="0" smtClean="0"/>
              <a:t>:</a:t>
            </a:r>
            <a:endParaRPr lang="en-US" sz="1600" dirty="0" smtClean="0"/>
          </a:p>
          <a:p>
            <a:pPr marL="0" indent="0">
              <a:buNone/>
            </a:pPr>
            <a:endParaRPr lang="en-US" sz="1600" dirty="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ru-RU" sz="1600" dirty="0">
                <a:latin typeface="+mj-lt"/>
                <a:cs typeface="Courier New" pitchFamily="49" charset="0"/>
              </a:rPr>
              <a:t>Появился &lt;</a:t>
            </a:r>
            <a:r>
              <a:rPr lang="ru-RU" sz="1600" dirty="0" err="1">
                <a:latin typeface="+mj-lt"/>
                <a:cs typeface="Courier New" pitchFamily="49" charset="0"/>
              </a:rPr>
              <a:t>tbody</a:t>
            </a:r>
            <a:r>
              <a:rPr lang="ru-RU" sz="1600" dirty="0">
                <a:latin typeface="+mj-lt"/>
                <a:cs typeface="Courier New" pitchFamily="49" charset="0"/>
              </a:rPr>
              <a:t>&gt;, как будто документ был таким:</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table</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tr</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td</a:t>
            </a:r>
            <a:r>
              <a:rPr lang="ru-RU" sz="1600" dirty="0">
                <a:latin typeface="Courier New" pitchFamily="49" charset="0"/>
                <a:cs typeface="Courier New" pitchFamily="49" charset="0"/>
              </a:rPr>
              <a:t>&gt;1&lt;/</a:t>
            </a:r>
            <a:r>
              <a:rPr lang="ru-RU" sz="1600" dirty="0" err="1">
                <a:latin typeface="Courier New" pitchFamily="49" charset="0"/>
                <a:cs typeface="Courier New" pitchFamily="49" charset="0"/>
              </a:rPr>
              <a:t>td</a:t>
            </a:r>
            <a:r>
              <a:rPr lang="ru-RU" sz="1600" dirty="0">
                <a:latin typeface="Courier New" pitchFamily="49" charset="0"/>
                <a:cs typeface="Courier New" pitchFamily="49" charset="0"/>
              </a:rPr>
              <a:t>&gt;&lt;/</a:t>
            </a:r>
            <a:r>
              <a:rPr lang="ru-RU" sz="1600" dirty="0" err="1">
                <a:latin typeface="Courier New" pitchFamily="49" charset="0"/>
                <a:cs typeface="Courier New" pitchFamily="49" charset="0"/>
              </a:rPr>
              <a:t>tr</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&lt;/</a:t>
            </a:r>
            <a:r>
              <a:rPr lang="ru-RU" sz="1600" dirty="0" err="1">
                <a:latin typeface="Courier New" pitchFamily="49" charset="0"/>
                <a:cs typeface="Courier New" pitchFamily="49" charset="0"/>
              </a:rPr>
              <a:t>tbody</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table</a:t>
            </a:r>
            <a:r>
              <a:rPr lang="ru-RU" sz="1600" dirty="0">
                <a:latin typeface="Courier New" pitchFamily="49" charset="0"/>
                <a:cs typeface="Courier New" pitchFamily="49" charset="0"/>
              </a:rPr>
              <a:t>&gt;</a:t>
            </a:r>
          </a:p>
          <a:p>
            <a:pPr marL="0" indent="0">
              <a:buNone/>
            </a:pPr>
            <a:r>
              <a:rPr lang="ru-RU" sz="1600" dirty="0" smtClean="0">
                <a:latin typeface="+mj-lt"/>
                <a:cs typeface="Courier New" pitchFamily="49" charset="0"/>
              </a:rPr>
              <a:t>Важно </a:t>
            </a:r>
            <a:r>
              <a:rPr lang="ru-RU" sz="1600" dirty="0">
                <a:latin typeface="+mj-lt"/>
                <a:cs typeface="Courier New" pitchFamily="49" charset="0"/>
              </a:rPr>
              <a:t>знать об этом, иначе при работе с таблицами возможны сюрпризы.</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en-US" sz="2800" b="1" dirty="0" smtClean="0">
                <a:solidFill>
                  <a:schemeClr val="tx2">
                    <a:lumMod val="60000"/>
                    <a:lumOff val="40000"/>
                  </a:schemeClr>
                </a:solidFill>
              </a:rPr>
              <a:t>DOM</a:t>
            </a:r>
            <a:endParaRPr lang="ru-RU" sz="2800" b="1" dirty="0">
              <a:solidFill>
                <a:schemeClr val="tx2">
                  <a:lumMod val="60000"/>
                  <a:lumOff val="40000"/>
                </a:schemeClr>
              </a:solidFill>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1916832"/>
            <a:ext cx="420243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20942220"/>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BB791A-2264-44DD-BA10-93318C80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7286</Words>
  <Application>Microsoft Office PowerPoint</Application>
  <PresentationFormat>Экран (4:3)</PresentationFormat>
  <Paragraphs>790</Paragraphs>
  <Slides>42</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Training</vt:lpstr>
      <vt:lpstr>JavaScript</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DOM</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2017-04-21T16:29:02Z</dcterms:created>
  <dcterms:modified xsi:type="dcterms:W3CDTF">2017-09-30T18:13:12Z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