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9" r:id="rId3"/>
    <p:sldId id="618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55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18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55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8632" autoAdjust="0"/>
  </p:normalViewPr>
  <p:slideViewPr>
    <p:cSldViewPr>
      <p:cViewPr varScale="1">
        <p:scale>
          <a:sx n="74" d="100"/>
          <a:sy n="74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04.10.2017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04.10.2017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hyperlink" Target="http://w3c.github.io/html-reference/elements.html" TargetMode="Externa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dirty="0" smtClean="0"/>
              <a:t>1</a:t>
            </a:r>
            <a:r>
              <a:rPr lang="en-US" sz="3200" i="1" dirty="0" smtClean="0"/>
              <a:t>2.</a:t>
            </a:r>
            <a:endParaRPr lang="ru-RU" sz="3200" i="1" dirty="0" smtClean="0"/>
          </a:p>
          <a:p>
            <a:r>
              <a:rPr lang="en-US" sz="2800" i="1" dirty="0" smtClean="0"/>
              <a:t>DOM. </a:t>
            </a:r>
            <a:r>
              <a:rPr lang="ru-RU" sz="2800" i="1" dirty="0"/>
              <a:t>Свойства узлов: </a:t>
            </a:r>
            <a:endParaRPr lang="en-US" sz="2800" i="1" dirty="0" smtClean="0"/>
          </a:p>
          <a:p>
            <a:r>
              <a:rPr lang="ru-RU" sz="2800" i="1" dirty="0" smtClean="0"/>
              <a:t>тип</a:t>
            </a:r>
            <a:r>
              <a:rPr lang="ru-RU" sz="2800" i="1" dirty="0"/>
              <a:t>, тег и </a:t>
            </a:r>
            <a:r>
              <a:rPr lang="ru-RU" sz="2800" i="1" dirty="0" smtClean="0"/>
              <a:t>содержимое.</a:t>
            </a:r>
            <a:endParaRPr lang="ru-RU" sz="28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dirty="0"/>
              <a:t>Так как новое значение записывается с нуля, то </a:t>
            </a:r>
            <a:r>
              <a:rPr lang="ru-RU" sz="1600" b="1" dirty="0"/>
              <a:t>все изображения и другие ресурсы будут перезагружены</a:t>
            </a:r>
            <a:r>
              <a:rPr lang="ru-RU" sz="1600" dirty="0"/>
              <a:t>. В примере выше вторая строчка перезагрузит smile.gif, который был до неё. Если в </a:t>
            </a:r>
            <a:r>
              <a:rPr lang="ru-RU" sz="1600" dirty="0" err="1"/>
              <a:t>chatDiv</a:t>
            </a:r>
            <a:r>
              <a:rPr lang="ru-RU" sz="1600" dirty="0"/>
              <a:t> много текста, то эта перезагрузка будет очень заметна.</a:t>
            </a:r>
          </a:p>
          <a:p>
            <a:pPr marL="400050" lvl="1" indent="0">
              <a:buNone/>
            </a:pPr>
            <a:r>
              <a:rPr lang="ru-RU" sz="1400" dirty="0"/>
              <a:t>Есть и другие побочные эффекты, например если существующий текст был выделен мышкой, то в большинстве браузеров это выделение пропадёт. Если в HTML был &lt;</a:t>
            </a:r>
            <a:r>
              <a:rPr lang="ru-RU" sz="1400" dirty="0" err="1"/>
              <a:t>input</a:t>
            </a:r>
            <a:r>
              <a:rPr lang="ru-RU" sz="1400" dirty="0"/>
              <a:t>&gt;, в который посетитель что-то ввёл, то введённое значение пропадёт. И тому подобное.</a:t>
            </a:r>
          </a:p>
          <a:p>
            <a:pPr marL="400050" lvl="1" indent="0">
              <a:buNone/>
            </a:pPr>
            <a:r>
              <a:rPr lang="ru-RU" sz="1400" dirty="0"/>
              <a:t>К счастью, есть и другие способы добавить содержимое, не использующие innerHTML</a:t>
            </a:r>
            <a:r>
              <a:rPr lang="ru-RU" sz="1400" dirty="0" smtClean="0"/>
              <a:t>.</a:t>
            </a:r>
          </a:p>
          <a:p>
            <a:pPr marL="400050" lvl="1" indent="0">
              <a:buNone/>
            </a:pPr>
            <a:endParaRPr lang="ru-RU" sz="800" dirty="0" smtClean="0"/>
          </a:p>
          <a:p>
            <a:pPr marL="400050" lvl="1" indent="0">
              <a:buNone/>
            </a:pPr>
            <a:r>
              <a:rPr lang="ru-RU" sz="1600" b="1" dirty="0"/>
              <a:t>Скрипты не выполняются</a:t>
            </a:r>
          </a:p>
          <a:p>
            <a:pPr marL="400050" lvl="1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в innerHTML есть тег </a:t>
            </a:r>
            <a:r>
              <a:rPr lang="ru-RU" sz="1600" dirty="0" err="1"/>
              <a:t>script</a:t>
            </a:r>
            <a:r>
              <a:rPr lang="ru-RU" sz="1600" dirty="0"/>
              <a:t> – он не будет выполнен.</a:t>
            </a:r>
          </a:p>
          <a:p>
            <a:pPr marL="400050" lvl="1" indent="0">
              <a:buNone/>
            </a:pPr>
            <a:r>
              <a:rPr lang="ru-RU" sz="1600" dirty="0" smtClean="0"/>
              <a:t>К </a:t>
            </a:r>
            <a:r>
              <a:rPr lang="ru-RU" sz="1600" dirty="0"/>
              <a:t>примеру:</a:t>
            </a:r>
          </a:p>
          <a:p>
            <a:pPr marL="800100" lvl="2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800100" lvl="2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elem.innerHTML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'ТЕСТ&lt;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( 1 );&lt;/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&gt;';</a:t>
            </a:r>
          </a:p>
          <a:p>
            <a:pPr marL="800100" lvl="2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примере закрывающий тег &lt;/</a:t>
            </a:r>
            <a:r>
              <a:rPr lang="ru-RU" sz="1600" dirty="0" err="1"/>
              <a:t>scr</a:t>
            </a:r>
            <a:r>
              <a:rPr lang="ru-RU" sz="1600" dirty="0"/>
              <a:t>'+'</a:t>
            </a:r>
            <a:r>
              <a:rPr lang="ru-RU" sz="1600" dirty="0" err="1"/>
              <a:t>ipt</a:t>
            </a:r>
            <a:r>
              <a:rPr lang="ru-RU" sz="1600" dirty="0"/>
              <a:t>&gt; разбит на две строки, т.к. иначе браузер подумает, что это конец скрипта. Вставленный скрипт не выполнится.</a:t>
            </a:r>
          </a:p>
          <a:p>
            <a:pPr marL="400050" lvl="1" indent="0">
              <a:buNone/>
            </a:pPr>
            <a:r>
              <a:rPr lang="ru-RU" sz="1600" dirty="0" smtClean="0"/>
              <a:t>Исключение </a:t>
            </a:r>
            <a:r>
              <a:rPr lang="ru-RU" sz="1600" dirty="0"/>
              <a:t>– IE9-, в нем вставляемый скрипт выполняется, если у него есть атрибут </a:t>
            </a:r>
            <a:r>
              <a:rPr lang="ru-RU" sz="1600" dirty="0" err="1"/>
              <a:t>defer</a:t>
            </a:r>
            <a:r>
              <a:rPr lang="ru-RU" sz="1600" dirty="0"/>
              <a:t>. Но это нестандартная возможность, которой не следует пользоваться.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9325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/>
              <a:t>IE8- обрезает </a:t>
            </a:r>
            <a:r>
              <a:rPr lang="ru-RU" sz="1600" b="1" dirty="0" err="1"/>
              <a:t>style</a:t>
            </a:r>
            <a:r>
              <a:rPr lang="ru-RU" sz="1600" b="1" dirty="0"/>
              <a:t> и </a:t>
            </a:r>
            <a:r>
              <a:rPr lang="ru-RU" sz="1600" b="1" dirty="0" err="1"/>
              <a:t>script</a:t>
            </a:r>
            <a:r>
              <a:rPr lang="ru-RU" sz="1600" b="1" dirty="0"/>
              <a:t> в начале innerHTML</a:t>
            </a:r>
          </a:p>
          <a:p>
            <a:pPr marL="400050" lvl="1" indent="0">
              <a:buNone/>
            </a:pPr>
            <a:r>
              <a:rPr lang="ru-RU" sz="1600" dirty="0"/>
              <a:t>Если в начале innerHTML находятся стили &lt;</a:t>
            </a:r>
            <a:r>
              <a:rPr lang="ru-RU" sz="1600" dirty="0" err="1"/>
              <a:t>style</a:t>
            </a:r>
            <a:r>
              <a:rPr lang="ru-RU" sz="1600" dirty="0"/>
              <a:t>&gt;, то старый IE проигнорирует их. То есть, иными словами, они не </a:t>
            </a:r>
            <a:r>
              <a:rPr lang="ru-RU" sz="1600" dirty="0" smtClean="0"/>
              <a:t>применятся</a:t>
            </a:r>
            <a:r>
              <a:rPr lang="ru-RU" sz="16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8060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outerHTML</a:t>
            </a:r>
            <a:r>
              <a:rPr lang="ru-RU" sz="1600" b="1" dirty="0"/>
              <a:t>: HTML элемента целиком</a:t>
            </a:r>
          </a:p>
          <a:p>
            <a:pPr marL="0" indent="0">
              <a:buNone/>
            </a:pPr>
            <a:r>
              <a:rPr lang="ru-RU" sz="1600" dirty="0" smtClean="0"/>
              <a:t>Свойство </a:t>
            </a:r>
            <a:r>
              <a:rPr lang="ru-RU" sz="1600" dirty="0" err="1"/>
              <a:t>outerHTML</a:t>
            </a:r>
            <a:r>
              <a:rPr lang="ru-RU" sz="1600" dirty="0"/>
              <a:t> содержит HTML элемента целиком.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Пример </a:t>
            </a:r>
            <a:r>
              <a:rPr lang="ru-RU" sz="1600" dirty="0"/>
              <a:t>чтения </a:t>
            </a:r>
            <a:r>
              <a:rPr lang="ru-RU" sz="1600" dirty="0" err="1"/>
              <a:t>outerHTML</a:t>
            </a:r>
            <a:r>
              <a:rPr lang="ru-RU" sz="1600" dirty="0"/>
              <a:t>:</a:t>
            </a:r>
          </a:p>
          <a:p>
            <a:pPr marL="400050" lvl="1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&gt;Привет &lt;b&gt;Мир&lt;/b&gt;&lt;/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div.outerHTML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&gt;Привет &lt;b&gt;Мир&lt;/b&gt;&lt;/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Изменить </a:t>
            </a:r>
            <a:r>
              <a:rPr lang="ru-RU" sz="1600" dirty="0" err="1"/>
              <a:t>outerHTML</a:t>
            </a:r>
            <a:r>
              <a:rPr lang="ru-RU" sz="1600" dirty="0"/>
              <a:t> элемента невозможно.</a:t>
            </a:r>
          </a:p>
          <a:p>
            <a:pPr marL="0" indent="0">
              <a:buNone/>
            </a:pPr>
            <a:r>
              <a:rPr lang="ru-RU" sz="1600" dirty="0" smtClean="0"/>
              <a:t>Дело </a:t>
            </a:r>
            <a:r>
              <a:rPr lang="ru-RU" sz="1600" dirty="0"/>
              <a:t>в том, что технически свойство </a:t>
            </a:r>
            <a:r>
              <a:rPr lang="ru-RU" sz="1600" dirty="0" err="1"/>
              <a:t>outerHTML</a:t>
            </a:r>
            <a:r>
              <a:rPr lang="ru-RU" sz="1600" dirty="0"/>
              <a:t> доступно на запись. Но при этом элемент не меняется, а заменяется на новый, который тут же создаётся из нового </a:t>
            </a:r>
            <a:r>
              <a:rPr lang="ru-RU" sz="1600" dirty="0" err="1"/>
              <a:t>outerHTML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этом переменная, в которой изначально был старый элемент, и в которой мы «перезаписали» </a:t>
            </a:r>
            <a:r>
              <a:rPr lang="ru-RU" sz="1600" dirty="0" err="1"/>
              <a:t>outerHTML</a:t>
            </a:r>
            <a:r>
              <a:rPr lang="ru-RU" sz="1600" dirty="0"/>
              <a:t>, остаётся со старым элементом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369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Это легко может привести к ошибкам, что видно на примере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&gt;Привет, Мир!&lt;/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// заменяем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div.outerHTML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на &lt;p&gt;...&lt;/p&gt;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div.outerHTML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'&lt;p&gt;Новый элемент!&lt;/p&gt;';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// ... но содержимое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div.outerHTML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осталось тем же, несмотря на "перезапись"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div.outerHTML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&gt;Привет, Мир!&lt;/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То</a:t>
            </a:r>
            <a:r>
              <a:rPr lang="ru-RU" sz="1600" dirty="0"/>
              <a:t>, что произошло в примере выше – так это замена </a:t>
            </a:r>
            <a:r>
              <a:rPr lang="ru-RU" sz="1600" dirty="0" err="1"/>
              <a:t>div</a:t>
            </a:r>
            <a:r>
              <a:rPr lang="ru-RU" sz="1600" dirty="0"/>
              <a:t> в документе на новый узел &lt;p&gt;...&lt;/p&gt;. При этом переменная </a:t>
            </a:r>
            <a:r>
              <a:rPr lang="ru-RU" sz="1600" dirty="0" err="1"/>
              <a:t>div</a:t>
            </a:r>
            <a:r>
              <a:rPr lang="ru-RU" sz="1600" dirty="0"/>
              <a:t> не получила этот новый узел! Она сохранила старое значение, чтение из неё это отлично показывает.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6910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/>
              <a:t>Записал </a:t>
            </a:r>
            <a:r>
              <a:rPr lang="ru-RU" sz="1600" b="1" dirty="0" err="1"/>
              <a:t>outerHTML</a:t>
            </a:r>
            <a:r>
              <a:rPr lang="ru-RU" sz="1600" b="1" dirty="0"/>
              <a:t>? Понимай последствия!</a:t>
            </a:r>
          </a:p>
          <a:p>
            <a:pPr marL="400050" lvl="1" indent="0">
              <a:buNone/>
            </a:pPr>
            <a:r>
              <a:rPr lang="ru-RU" sz="1600" dirty="0"/>
              <a:t>Иногда начинающие делают здесь ошибку: сначала заменяют </a:t>
            </a:r>
            <a:r>
              <a:rPr lang="ru-RU" sz="1600" dirty="0" err="1"/>
              <a:t>div.outerHTML</a:t>
            </a:r>
            <a:r>
              <a:rPr lang="ru-RU" sz="1600" dirty="0"/>
              <a:t>, а потом продолжают работать с </a:t>
            </a:r>
            <a:r>
              <a:rPr lang="ru-RU" sz="1600" dirty="0" err="1"/>
              <a:t>div</a:t>
            </a:r>
            <a:r>
              <a:rPr lang="ru-RU" sz="1600" dirty="0"/>
              <a:t>, как будто это изменившийся элемент. Такое возможно с innerHTML, но не с </a:t>
            </a:r>
            <a:r>
              <a:rPr lang="ru-RU" sz="1600" dirty="0" err="1"/>
              <a:t>outerHTML</a:t>
            </a:r>
            <a:r>
              <a:rPr lang="ru-RU" sz="1600" dirty="0"/>
              <a:t>.</a:t>
            </a:r>
          </a:p>
          <a:p>
            <a:pPr marL="400050" lvl="1" indent="0">
              <a:buNone/>
            </a:pPr>
            <a:r>
              <a:rPr lang="ru-RU" sz="1600" dirty="0"/>
              <a:t>Записать новый HTML в </a:t>
            </a:r>
            <a:r>
              <a:rPr lang="ru-RU" sz="1600" dirty="0" err="1"/>
              <a:t>outerHTML</a:t>
            </a:r>
            <a:r>
              <a:rPr lang="ru-RU" sz="1600" dirty="0"/>
              <a:t> можно, но нужно понимать, что это никакое не изменение свойств узла, а создание нового.</a:t>
            </a:r>
          </a:p>
          <a:p>
            <a:pPr marL="400050" lvl="1" indent="0">
              <a:buNone/>
            </a:pPr>
            <a:r>
              <a:rPr lang="ru-RU" sz="1600" dirty="0" err="1"/>
              <a:t>Новосозданный</a:t>
            </a:r>
            <a:r>
              <a:rPr lang="ru-RU" sz="1600" dirty="0"/>
              <a:t> узел не доступен сразу в переменной, хотя его, конечно, можно получить из DOM.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34496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nodeValue</a:t>
            </a:r>
            <a:r>
              <a:rPr lang="ru-RU" sz="1600" b="1" dirty="0"/>
              <a:t>/</a:t>
            </a:r>
            <a:r>
              <a:rPr lang="ru-RU" sz="1600" b="1" dirty="0" err="1"/>
              <a:t>data</a:t>
            </a:r>
            <a:r>
              <a:rPr lang="ru-RU" sz="1600" b="1" dirty="0"/>
              <a:t>: содержимое текстового узла</a:t>
            </a:r>
          </a:p>
          <a:p>
            <a:pPr marL="0" indent="0">
              <a:buNone/>
            </a:pPr>
            <a:r>
              <a:rPr lang="ru-RU" sz="1600" dirty="0" smtClean="0"/>
              <a:t>Свойство </a:t>
            </a:r>
            <a:r>
              <a:rPr lang="ru-RU" sz="1600" dirty="0"/>
              <a:t>innerHTML есть только у узлов-элементов.</a:t>
            </a:r>
          </a:p>
          <a:p>
            <a:pPr marL="0" indent="0">
              <a:buNone/>
            </a:pPr>
            <a:r>
              <a:rPr lang="ru-RU" sz="1600" dirty="0" smtClean="0"/>
              <a:t>Содержимое </a:t>
            </a:r>
            <a:r>
              <a:rPr lang="ru-RU" sz="1600" dirty="0"/>
              <a:t>других узлов, например, текстовых или комментариев, доступно на чтение и запись через свойство </a:t>
            </a:r>
            <a:r>
              <a:rPr lang="ru-RU" sz="1600" dirty="0" err="1"/>
              <a:t>data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Его </a:t>
            </a:r>
            <a:r>
              <a:rPr lang="ru-RU" sz="1600" dirty="0"/>
              <a:t>тоже можно читать и обновлять. Следующий пример демонстрирует это:</a:t>
            </a:r>
          </a:p>
          <a:p>
            <a:pPr marL="400050" lvl="1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Привет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&lt;!-- Комментарий --&gt;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document.body.childNodes.length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document.body.childNodes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[i].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Пока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вы запустите этот пример, то увидите, как выводятся последовательно:</a:t>
            </a:r>
          </a:p>
          <a:p>
            <a:r>
              <a:rPr lang="ru-RU" sz="1600" dirty="0" smtClean="0"/>
              <a:t>Привет </a:t>
            </a:r>
            <a:r>
              <a:rPr lang="ru-RU" sz="1600" dirty="0"/>
              <a:t>– это содержимое первого узла (текстового).</a:t>
            </a:r>
          </a:p>
          <a:p>
            <a:r>
              <a:rPr lang="ru-RU" sz="1600" dirty="0" smtClean="0"/>
              <a:t>Комментарий </a:t>
            </a:r>
            <a:r>
              <a:rPr lang="ru-RU" sz="1600" dirty="0"/>
              <a:t>– это содержимое второго узла (комментария).</a:t>
            </a:r>
          </a:p>
          <a:p>
            <a:r>
              <a:rPr lang="ru-RU" sz="1600" dirty="0" smtClean="0"/>
              <a:t>Пробелы </a:t>
            </a:r>
            <a:r>
              <a:rPr lang="ru-RU" sz="1600" dirty="0"/>
              <a:t>– это содержимое небольшого пробельного узла после комментария до </a:t>
            </a:r>
            <a:r>
              <a:rPr lang="ru-RU" sz="1600" dirty="0" smtClean="0"/>
              <a:t>скрипта</a:t>
            </a:r>
            <a:r>
              <a:rPr lang="ru-RU" sz="1600" dirty="0"/>
              <a:t>.</a:t>
            </a:r>
          </a:p>
          <a:p>
            <a:r>
              <a:rPr lang="ru-RU" sz="1600" dirty="0" err="1" smtClean="0"/>
              <a:t>undefined</a:t>
            </a:r>
            <a:r>
              <a:rPr lang="ru-RU" sz="1600" dirty="0" smtClean="0"/>
              <a:t> </a:t>
            </a:r>
            <a:r>
              <a:rPr lang="ru-RU" sz="1600" dirty="0"/>
              <a:t>– далее цикл дошёл до &lt;</a:t>
            </a:r>
            <a:r>
              <a:rPr lang="ru-RU" sz="1600" dirty="0" err="1"/>
              <a:t>script</a:t>
            </a:r>
            <a:r>
              <a:rPr lang="ru-RU" sz="1600" dirty="0"/>
              <a:t>&gt;, но это узел-элемент, у него нет </a:t>
            </a:r>
            <a:r>
              <a:rPr lang="ru-RU" sz="1600" dirty="0" err="1"/>
              <a:t>data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5773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Вообще говоря, после &lt;</a:t>
            </a:r>
            <a:r>
              <a:rPr lang="ru-RU" sz="1600" dirty="0" err="1"/>
              <a:t>script</a:t>
            </a:r>
            <a:r>
              <a:rPr lang="ru-RU" sz="1600" dirty="0"/>
              <a:t>&gt;…&lt;/</a:t>
            </a:r>
            <a:r>
              <a:rPr lang="ru-RU" sz="1600" dirty="0" err="1"/>
              <a:t>script</a:t>
            </a:r>
            <a:r>
              <a:rPr lang="ru-RU" sz="1600" dirty="0"/>
              <a:t>&gt; и до закрытия &lt;/</a:t>
            </a:r>
            <a:r>
              <a:rPr lang="ru-RU" sz="1600" dirty="0" err="1"/>
              <a:t>body</a:t>
            </a:r>
            <a:r>
              <a:rPr lang="ru-RU" sz="1600" dirty="0"/>
              <a:t>&gt; в документе есть еще один текстовый узел. Однако, на момент работы скрипта браузер ещё не знает о нём, поэтому не выведет.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b="1" dirty="0" smtClean="0"/>
              <a:t>Свойство </a:t>
            </a:r>
            <a:r>
              <a:rPr lang="ru-RU" sz="1600" b="1" dirty="0" err="1"/>
              <a:t>nodeValue</a:t>
            </a:r>
            <a:r>
              <a:rPr lang="ru-RU" sz="1600" b="1" dirty="0"/>
              <a:t> мы использовать не будем.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Оно работает так же, как </a:t>
            </a:r>
            <a:r>
              <a:rPr lang="ru-RU" sz="1600" dirty="0" err="1"/>
              <a:t>data</a:t>
            </a:r>
            <a:r>
              <a:rPr lang="ru-RU" sz="1600" dirty="0"/>
              <a:t>, но на некоторых узлах, где </a:t>
            </a:r>
            <a:r>
              <a:rPr lang="ru-RU" sz="1600" dirty="0" err="1"/>
              <a:t>data</a:t>
            </a:r>
            <a:r>
              <a:rPr lang="ru-RU" sz="1600" dirty="0"/>
              <a:t> нет, </a:t>
            </a:r>
            <a:r>
              <a:rPr lang="ru-RU" sz="1600" dirty="0" err="1"/>
              <a:t>nodeValue</a:t>
            </a:r>
            <a:r>
              <a:rPr lang="ru-RU" sz="1600" dirty="0"/>
              <a:t> есть и имеет значение </a:t>
            </a:r>
            <a:r>
              <a:rPr lang="ru-RU" sz="1600" dirty="0" err="1"/>
              <a:t>null</a:t>
            </a:r>
            <a:r>
              <a:rPr lang="ru-RU" sz="1600" dirty="0"/>
              <a:t>. Как-то использовать это тонкое отличие обычно нет причин.</a:t>
            </a:r>
          </a:p>
          <a:p>
            <a:pPr marL="0" indent="0">
              <a:buNone/>
            </a:pPr>
            <a:r>
              <a:rPr lang="ru-RU" sz="1600" dirty="0" smtClean="0"/>
              <a:t>Два </a:t>
            </a:r>
            <a:r>
              <a:rPr lang="ru-RU" sz="1600" dirty="0"/>
              <a:t>свойства существуют по историческим причинам, мы будем использовать лишь </a:t>
            </a:r>
            <a:r>
              <a:rPr lang="ru-RU" sz="1600" dirty="0" err="1"/>
              <a:t>data</a:t>
            </a:r>
            <a:r>
              <a:rPr lang="ru-RU" sz="1600" dirty="0"/>
              <a:t>, поскольку оно короче.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03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Текст: </a:t>
            </a:r>
            <a:r>
              <a:rPr lang="ru-RU" sz="1600" b="1" dirty="0" err="1"/>
              <a:t>textContent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Свойство </a:t>
            </a:r>
            <a:r>
              <a:rPr lang="ru-RU" sz="1600" dirty="0" err="1"/>
              <a:t>textContent</a:t>
            </a:r>
            <a:r>
              <a:rPr lang="ru-RU" sz="1600" dirty="0"/>
              <a:t> содержит только текст внутри элемента, за вычетом всех &lt;тегов</a:t>
            </a:r>
            <a:r>
              <a:rPr lang="ru-RU" sz="1600" dirty="0" smtClean="0"/>
              <a:t>&gt;. Оно </a:t>
            </a:r>
            <a:r>
              <a:rPr lang="ru-RU" sz="1600" dirty="0"/>
              <a:t>поддерживается везде, кроме IE8-.</a:t>
            </a:r>
          </a:p>
          <a:p>
            <a:pPr marL="0" indent="0">
              <a:buNone/>
            </a:pPr>
            <a:r>
              <a:rPr lang="ru-RU" sz="1600" dirty="0" smtClean="0"/>
              <a:t>Например:</a:t>
            </a:r>
          </a:p>
          <a:p>
            <a:pPr marL="0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&lt;h1&gt;Срочно в номер!&lt;/h1&gt;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&lt;p&gt;Марсиане атакуют людей!&lt;/p&gt;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\n  Срочно в номер!\n  Марсиане атакуют людей!\n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news.textContent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видно из примера выше, возвращается в точности весь текст, включая переводы строк и пробелы, но без тегов.</a:t>
            </a:r>
          </a:p>
          <a:p>
            <a:pPr marL="0" indent="0">
              <a:buNone/>
            </a:pPr>
            <a:r>
              <a:rPr lang="ru-RU" sz="1600" dirty="0" smtClean="0"/>
              <a:t>Иными </a:t>
            </a:r>
            <a:r>
              <a:rPr lang="ru-RU" sz="1600" dirty="0"/>
              <a:t>словами, </a:t>
            </a:r>
            <a:r>
              <a:rPr lang="ru-RU" sz="1600" dirty="0" err="1"/>
              <a:t>elem.textContent</a:t>
            </a:r>
            <a:r>
              <a:rPr lang="ru-RU" sz="1600" dirty="0"/>
              <a:t> возвращает конкатенацию всех текстовых узлов внутри </a:t>
            </a:r>
            <a:r>
              <a:rPr lang="ru-RU" sz="1600" dirty="0" err="1"/>
              <a:t>elem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Не </a:t>
            </a:r>
            <a:r>
              <a:rPr lang="ru-RU" sz="1600" dirty="0"/>
              <a:t>сказать, чтобы эта информация была часто востребована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678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Гораздо полезнее возможность записать текст в элемент, причём именно как текст!</a:t>
            </a:r>
          </a:p>
          <a:p>
            <a:pPr marL="0" indent="0">
              <a:buNone/>
            </a:pPr>
            <a:r>
              <a:rPr lang="ru-RU" sz="1600" dirty="0"/>
              <a:t>В этом примере имя посетителя попадёт в первый </a:t>
            </a:r>
            <a:r>
              <a:rPr lang="ru-RU" sz="1600" dirty="0" err="1"/>
              <a:t>div</a:t>
            </a:r>
            <a:r>
              <a:rPr lang="ru-RU" sz="1600" dirty="0"/>
              <a:t> как innerHTML, а во второй – как текст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prompt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("Введите имя?", "&lt;b&gt;Винни-пух&lt;/b&gt;");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[0].innerHTML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textContent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При запуске примера мы увидим, что в первый DIV текст от посетителя вставился именно как HTML, то есть теги стали именно тегами, а во второй – как обычный текст.</a:t>
            </a:r>
          </a:p>
          <a:p>
            <a:pPr marL="0" indent="0">
              <a:buNone/>
            </a:pPr>
            <a:r>
              <a:rPr lang="ru-RU" sz="1600" dirty="0" smtClean="0"/>
              <a:t>Вряд </a:t>
            </a:r>
            <a:r>
              <a:rPr lang="ru-RU" sz="1600" dirty="0"/>
              <a:t>ли мы действительно хотим, чтобы посетители вставляли в наш сайт произвольный HTML-код. Присваивание через </a:t>
            </a:r>
            <a:r>
              <a:rPr lang="ru-RU" sz="1600" dirty="0" err="1"/>
              <a:t>textContent</a:t>
            </a:r>
            <a:r>
              <a:rPr lang="ru-RU" sz="1600" dirty="0"/>
              <a:t> – один из способов от этого защититься.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1380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 smtClean="0"/>
              <a:t>Нестандартное </a:t>
            </a:r>
            <a:r>
              <a:rPr lang="ru-RU" sz="1600" b="1" dirty="0"/>
              <a:t>свойство </a:t>
            </a:r>
            <a:r>
              <a:rPr lang="ru-RU" sz="1600" b="1" dirty="0" err="1"/>
              <a:t>innerText</a:t>
            </a:r>
            <a:endParaRPr lang="ru-RU" sz="1600" b="1" dirty="0"/>
          </a:p>
          <a:p>
            <a:pPr marL="400050" lvl="1" indent="0">
              <a:buNone/>
            </a:pPr>
            <a:r>
              <a:rPr lang="ru-RU" sz="1600" dirty="0" smtClean="0"/>
              <a:t>Всеми </a:t>
            </a:r>
            <a:r>
              <a:rPr lang="ru-RU" sz="1600" dirty="0"/>
              <a:t>браузерами, кроме </a:t>
            </a:r>
            <a:r>
              <a:rPr lang="ru-RU" sz="1600" dirty="0" err="1"/>
              <a:t>Firefox</a:t>
            </a:r>
            <a:r>
              <a:rPr lang="ru-RU" sz="1600" dirty="0"/>
              <a:t> </a:t>
            </a:r>
            <a:r>
              <a:rPr lang="ru-RU" sz="1600" dirty="0" smtClean="0"/>
              <a:t>44-, </a:t>
            </a:r>
            <a:r>
              <a:rPr lang="ru-RU" sz="1600" dirty="0"/>
              <a:t>поддерживается нестандартное свойство </a:t>
            </a:r>
            <a:r>
              <a:rPr lang="ru-RU" sz="1600" dirty="0" err="1"/>
              <a:t>innerText</a:t>
            </a:r>
            <a:r>
              <a:rPr lang="ru-RU" sz="1600" dirty="0"/>
              <a:t>.</a:t>
            </a:r>
          </a:p>
          <a:p>
            <a:pPr marL="400050" lvl="1" indent="0">
              <a:buNone/>
            </a:pPr>
            <a:r>
              <a:rPr lang="ru-RU" sz="1600" dirty="0" smtClean="0"/>
              <a:t>У </a:t>
            </a:r>
            <a:r>
              <a:rPr lang="ru-RU" sz="1600" dirty="0"/>
              <a:t>него, в некотором роде, преимущество перед </a:t>
            </a:r>
            <a:r>
              <a:rPr lang="ru-RU" sz="1600" dirty="0" err="1"/>
              <a:t>textContent</a:t>
            </a:r>
            <a:r>
              <a:rPr lang="ru-RU" sz="1600" dirty="0"/>
              <a:t> в том, что оно по названию напоминает innerHTML, его проще запомнить.</a:t>
            </a:r>
          </a:p>
          <a:p>
            <a:pPr marL="400050" lvl="1" indent="0">
              <a:buNone/>
            </a:pPr>
            <a:r>
              <a:rPr lang="ru-RU" sz="1600" dirty="0" smtClean="0"/>
              <a:t>Однако</a:t>
            </a:r>
            <a:r>
              <a:rPr lang="ru-RU" sz="1600" dirty="0"/>
              <a:t>, свойство </a:t>
            </a:r>
            <a:r>
              <a:rPr lang="ru-RU" sz="1600" dirty="0" err="1"/>
              <a:t>innerText</a:t>
            </a:r>
            <a:r>
              <a:rPr lang="ru-RU" sz="1600" dirty="0"/>
              <a:t> не следует использовать, так как оно не стандартное и не будет стандартным.</a:t>
            </a:r>
          </a:p>
          <a:p>
            <a:pPr marL="400050" lvl="1" indent="0">
              <a:buNone/>
            </a:pPr>
            <a:r>
              <a:rPr lang="ru-RU" sz="1600" dirty="0" smtClean="0"/>
              <a:t>Это </a:t>
            </a:r>
            <a:r>
              <a:rPr lang="ru-RU" sz="1600" dirty="0"/>
              <a:t>свойство возвращает текст не в том виде, в котором он в DOM, а в том, в котором он виден – как если бы мы выбрали содержимое элемента мышкой и скопировали его. В частности, если элемент невидим, то его текст возвращён не будет. Это довольно странная особенность существует по историческим причинам и скорее мешает, чем помогает.</a:t>
            </a:r>
          </a:p>
          <a:p>
            <a:pPr marL="400050" lvl="1" indent="0">
              <a:buNone/>
            </a:pPr>
            <a:r>
              <a:rPr lang="ru-RU" sz="1600" dirty="0" smtClean="0"/>
              <a:t>Впрочем</a:t>
            </a:r>
            <a:r>
              <a:rPr lang="ru-RU" sz="1600" dirty="0"/>
              <a:t>, при записи значения </a:t>
            </a:r>
            <a:r>
              <a:rPr lang="ru-RU" sz="1600" dirty="0" err="1"/>
              <a:t>innerText</a:t>
            </a:r>
            <a:r>
              <a:rPr lang="ru-RU" sz="1600" dirty="0"/>
              <a:t> работает так же, как и </a:t>
            </a:r>
            <a:r>
              <a:rPr lang="ru-RU" sz="1600" dirty="0" err="1"/>
              <a:t>textContent</a:t>
            </a:r>
            <a:r>
              <a:rPr lang="ru-RU" sz="16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4771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Самое главное различие между DOM-узлами – разные узлы являются объектами различных </a:t>
            </a:r>
            <a:r>
              <a:rPr lang="ru-RU" sz="1600" dirty="0" smtClean="0"/>
              <a:t>классов. Поэтому</a:t>
            </a:r>
            <a:r>
              <a:rPr lang="ru-RU" sz="1600" dirty="0"/>
              <a:t>, к примеру, у узла, соответствующего тегу &lt;</a:t>
            </a:r>
            <a:r>
              <a:rPr lang="ru-RU" sz="1600" dirty="0" err="1"/>
              <a:t>td</a:t>
            </a:r>
            <a:r>
              <a:rPr lang="ru-RU" sz="1600" dirty="0"/>
              <a:t>&gt; – одни свойства, у &lt;</a:t>
            </a:r>
            <a:r>
              <a:rPr lang="ru-RU" sz="1600" dirty="0" err="1"/>
              <a:t>form</a:t>
            </a:r>
            <a:r>
              <a:rPr lang="ru-RU" sz="1600" dirty="0"/>
              <a:t>&gt; – другие, у &lt;a&gt; – третьи.</a:t>
            </a:r>
          </a:p>
          <a:p>
            <a:pPr marL="0" indent="0">
              <a:buNone/>
            </a:pPr>
            <a:r>
              <a:rPr lang="ru-RU" sz="1600" dirty="0"/>
              <a:t>Есть и кое-что общее, за счёт </a:t>
            </a:r>
            <a:r>
              <a:rPr lang="ru-RU" sz="1600" dirty="0" smtClean="0"/>
              <a:t>наследования. Классы </a:t>
            </a:r>
            <a:r>
              <a:rPr lang="ru-RU" sz="1600" dirty="0"/>
              <a:t>DOM образуют иерархию.</a:t>
            </a:r>
          </a:p>
          <a:p>
            <a:pPr marL="0" indent="0">
              <a:buNone/>
            </a:pPr>
            <a:r>
              <a:rPr lang="ru-RU" sz="1600" dirty="0"/>
              <a:t>Основной объект в ней: Node, от которого наследуют остальные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r>
              <a:rPr lang="ru-RU" sz="1600" dirty="0" smtClean="0"/>
              <a:t>От </a:t>
            </a:r>
            <a:r>
              <a:rPr lang="en-US" sz="1600" dirty="0" err="1"/>
              <a:t>HTMLElement</a:t>
            </a:r>
            <a:r>
              <a:rPr lang="en-US" sz="1600" dirty="0"/>
              <a:t> </a:t>
            </a:r>
            <a:r>
              <a:rPr lang="ru-RU" sz="1600" dirty="0"/>
              <a:t>уже наследуют разнообразные узлы </a:t>
            </a:r>
            <a:r>
              <a:rPr lang="en-US" sz="1600" dirty="0"/>
              <a:t>HTML: </a:t>
            </a:r>
          </a:p>
          <a:p>
            <a:pPr lvl="1"/>
            <a:r>
              <a:rPr lang="ru-RU" sz="1600" dirty="0"/>
              <a:t>Для &lt;</a:t>
            </a:r>
            <a:r>
              <a:rPr lang="en-US" sz="1600" dirty="0"/>
              <a:t>input&gt; – </a:t>
            </a:r>
            <a:r>
              <a:rPr lang="en-US" sz="1600" dirty="0" err="1"/>
              <a:t>HTMLInputElement</a:t>
            </a:r>
            <a:endParaRPr lang="en-US" sz="1600" dirty="0"/>
          </a:p>
          <a:p>
            <a:pPr lvl="1"/>
            <a:r>
              <a:rPr lang="ru-RU" sz="1600" dirty="0"/>
              <a:t>Для &lt;</a:t>
            </a:r>
            <a:r>
              <a:rPr lang="en-US" sz="1600" dirty="0"/>
              <a:t>body&gt; – </a:t>
            </a:r>
            <a:r>
              <a:rPr lang="en-US" sz="1600" dirty="0" err="1"/>
              <a:t>HTMLBodyElement</a:t>
            </a:r>
            <a:endParaRPr lang="en-US" sz="1600" dirty="0"/>
          </a:p>
          <a:p>
            <a:pPr lvl="1"/>
            <a:r>
              <a:rPr lang="ru-RU" sz="1600" dirty="0"/>
              <a:t>Для &lt;</a:t>
            </a:r>
            <a:r>
              <a:rPr lang="en-US" sz="1600" dirty="0"/>
              <a:t>a&gt; – </a:t>
            </a:r>
            <a:r>
              <a:rPr lang="en-US" sz="1600" dirty="0" err="1"/>
              <a:t>HTMLAnchorElement</a:t>
            </a:r>
            <a:r>
              <a:rPr lang="en-US" sz="1600" dirty="0"/>
              <a:t>… </a:t>
            </a:r>
            <a:r>
              <a:rPr lang="ru-RU" sz="1600" dirty="0"/>
              <a:t>и так далее.</a:t>
            </a:r>
          </a:p>
          <a:p>
            <a:pPr marL="0" indent="0">
              <a:buNone/>
            </a:pPr>
            <a:endParaRPr lang="ru-RU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Users\user\Downloads\hierarch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19908"/>
            <a:ext cx="53149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68" y="2060848"/>
            <a:ext cx="3888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На рисунке </a:t>
            </a:r>
            <a:r>
              <a:rPr lang="ru-RU" sz="1600" dirty="0" smtClean="0">
                <a:latin typeface="+mj-lt"/>
              </a:rPr>
              <a:t>изображены </a:t>
            </a:r>
            <a:r>
              <a:rPr lang="ru-RU" sz="1600" dirty="0">
                <a:latin typeface="+mj-lt"/>
              </a:rPr>
              <a:t>основные классы</a:t>
            </a:r>
            <a:r>
              <a:rPr lang="ru-RU" sz="16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>
                <a:latin typeface="+mj-lt"/>
              </a:rPr>
              <a:t>Прямо </a:t>
            </a:r>
            <a:r>
              <a:rPr lang="ru-RU" sz="1600" dirty="0">
                <a:latin typeface="+mj-lt"/>
              </a:rPr>
              <a:t>от </a:t>
            </a:r>
            <a:r>
              <a:rPr lang="en-US" sz="1600" dirty="0">
                <a:latin typeface="+mj-lt"/>
              </a:rPr>
              <a:t>Node </a:t>
            </a:r>
            <a:r>
              <a:rPr lang="ru-RU" sz="1600" dirty="0">
                <a:latin typeface="+mj-lt"/>
              </a:rPr>
              <a:t>наследуют текстовые узлы </a:t>
            </a:r>
            <a:r>
              <a:rPr lang="en-US" sz="1600" dirty="0">
                <a:latin typeface="+mj-lt"/>
              </a:rPr>
              <a:t>Text, </a:t>
            </a:r>
            <a:r>
              <a:rPr lang="ru-RU" sz="1600" dirty="0" smtClean="0">
                <a:latin typeface="+mj-lt"/>
              </a:rPr>
              <a:t>комментарии </a:t>
            </a:r>
            <a:r>
              <a:rPr lang="en-US" sz="1600" dirty="0">
                <a:latin typeface="+mj-lt"/>
              </a:rPr>
              <a:t>Comment </a:t>
            </a:r>
            <a:r>
              <a:rPr lang="ru-RU" sz="1600" dirty="0">
                <a:latin typeface="+mj-lt"/>
              </a:rPr>
              <a:t>и элементы </a:t>
            </a:r>
            <a:r>
              <a:rPr lang="en-US" sz="1600" dirty="0">
                <a:latin typeface="+mj-lt"/>
              </a:rPr>
              <a:t>Element.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>
                <a:latin typeface="+mj-lt"/>
              </a:rPr>
              <a:t>Элементы </a:t>
            </a:r>
            <a:r>
              <a:rPr lang="en-US" sz="1600" dirty="0">
                <a:latin typeface="+mj-lt"/>
              </a:rPr>
              <a:t>Element – </a:t>
            </a:r>
            <a:r>
              <a:rPr lang="ru-RU" sz="1600" dirty="0">
                <a:latin typeface="+mj-lt"/>
              </a:rPr>
              <a:t>это ещё не </a:t>
            </a:r>
            <a:r>
              <a:rPr lang="en-US" sz="1600" dirty="0">
                <a:latin typeface="+mj-lt"/>
              </a:rPr>
              <a:t>HTML-</a:t>
            </a:r>
            <a:r>
              <a:rPr lang="ru-RU" sz="1600" dirty="0">
                <a:latin typeface="+mj-lt"/>
              </a:rPr>
              <a:t>элементы, а более общий тип, который </a:t>
            </a:r>
            <a:r>
              <a:rPr lang="ru-RU" sz="1600" dirty="0" smtClean="0">
                <a:latin typeface="+mj-lt"/>
              </a:rPr>
              <a:t>используется </a:t>
            </a:r>
            <a:r>
              <a:rPr lang="ru-RU" sz="1600" dirty="0">
                <a:latin typeface="+mj-lt"/>
              </a:rPr>
              <a:t>в том числе в </a:t>
            </a:r>
            <a:r>
              <a:rPr lang="en-US" sz="1600" dirty="0">
                <a:latin typeface="+mj-lt"/>
              </a:rPr>
              <a:t>XML. </a:t>
            </a:r>
            <a:r>
              <a:rPr lang="ru-RU" sz="1600" dirty="0">
                <a:latin typeface="+mj-lt"/>
              </a:rPr>
              <a:t>От него наследует </a:t>
            </a:r>
            <a:r>
              <a:rPr lang="en-US" sz="1600" dirty="0" err="1">
                <a:latin typeface="+mj-lt"/>
              </a:rPr>
              <a:t>SVGElement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для </a:t>
            </a:r>
            <a:r>
              <a:rPr lang="en-US" sz="1600" dirty="0">
                <a:latin typeface="+mj-lt"/>
              </a:rPr>
              <a:t>SVG-</a:t>
            </a:r>
            <a:r>
              <a:rPr lang="ru-RU" sz="1600" dirty="0">
                <a:latin typeface="+mj-lt"/>
              </a:rPr>
              <a:t>графики и, конечно, </a:t>
            </a:r>
            <a:r>
              <a:rPr lang="en-US" sz="1600" dirty="0" err="1">
                <a:latin typeface="+mj-lt"/>
              </a:rPr>
              <a:t>HTMLElement</a:t>
            </a:r>
            <a:r>
              <a:rPr lang="en-US" sz="1600" dirty="0">
                <a:latin typeface="+mj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693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Свойство </a:t>
            </a:r>
            <a:r>
              <a:rPr lang="ru-RU" sz="1600" b="1" dirty="0" err="1"/>
              <a:t>hidden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правило, видим или невидим узел, определяется через CSS, свойствами </a:t>
            </a:r>
            <a:r>
              <a:rPr lang="ru-RU" sz="1600" dirty="0" err="1"/>
              <a:t>display</a:t>
            </a:r>
            <a:r>
              <a:rPr lang="ru-RU" sz="1600" dirty="0"/>
              <a:t> или </a:t>
            </a:r>
            <a:r>
              <a:rPr lang="ru-RU" sz="1600" dirty="0" err="1"/>
              <a:t>visibility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стандарте HTML5 предусмотрен специальный атрибут и свойство для этого: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b="1" dirty="0" err="1" smtClean="0"/>
              <a:t>hidden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Его </a:t>
            </a:r>
            <a:r>
              <a:rPr lang="ru-RU" sz="1600" dirty="0"/>
              <a:t>поддерживают все современные браузеры, кроме IE10-.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примере ниже второй и третий &lt;</a:t>
            </a:r>
            <a:r>
              <a:rPr lang="ru-RU" sz="1600" dirty="0" err="1"/>
              <a:t>div</a:t>
            </a:r>
            <a:r>
              <a:rPr lang="ru-RU" sz="1600" dirty="0"/>
              <a:t>&gt; скрыты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800" dirty="0"/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&gt;Текст&lt;/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hidden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&gt;С атрибутом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hidden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&gt;Со свойством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hidden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lastDiv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lastDiv.hidden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/>
              <a:t>Технически, атрибут </a:t>
            </a:r>
            <a:r>
              <a:rPr lang="ru-RU" sz="1600" dirty="0" err="1"/>
              <a:t>hidden</a:t>
            </a:r>
            <a:r>
              <a:rPr lang="ru-RU" sz="1600" dirty="0"/>
              <a:t> работает так же, как </a:t>
            </a:r>
            <a:r>
              <a:rPr lang="ru-RU" sz="1600" dirty="0" err="1"/>
              <a:t>style</a:t>
            </a:r>
            <a:r>
              <a:rPr lang="ru-RU" sz="1600" dirty="0"/>
              <a:t>="</a:t>
            </a:r>
            <a:r>
              <a:rPr lang="ru-RU" sz="1600" dirty="0" err="1"/>
              <a:t>display:none</a:t>
            </a:r>
            <a:r>
              <a:rPr lang="ru-RU" sz="1600" dirty="0"/>
              <a:t>". Но его проще поставить через </a:t>
            </a:r>
            <a:r>
              <a:rPr lang="ru-RU" sz="1600" dirty="0" err="1"/>
              <a:t>JavaScript</a:t>
            </a:r>
            <a:r>
              <a:rPr lang="ru-RU" sz="1600" dirty="0"/>
              <a:t> (меньше букв), и могут быть преимущества для </a:t>
            </a:r>
            <a:r>
              <a:rPr lang="ru-RU" sz="1600" dirty="0" err="1"/>
              <a:t>скринридеров</a:t>
            </a:r>
            <a:r>
              <a:rPr lang="ru-RU" sz="1600" dirty="0"/>
              <a:t> и прочих нестандартных браузеров.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старых IE тоже можно сделать, чтобы свойство поддерживалось, </a:t>
            </a:r>
            <a:r>
              <a:rPr lang="ru-RU" sz="1600" dirty="0" smtClean="0"/>
              <a:t>но делается это иначе.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371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Исследование элементов</a:t>
            </a:r>
          </a:p>
          <a:p>
            <a:pPr marL="0" indent="0">
              <a:buNone/>
            </a:pPr>
            <a:r>
              <a:rPr lang="ru-RU" sz="1600" dirty="0" smtClean="0"/>
              <a:t>У </a:t>
            </a:r>
            <a:r>
              <a:rPr lang="ru-RU" sz="1600" dirty="0"/>
              <a:t>DOM-узлов есть и другие свойства, зависящие от типа, например: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ru-RU" sz="1600" dirty="0" err="1"/>
              <a:t>value</a:t>
            </a:r>
            <a:r>
              <a:rPr lang="ru-RU" sz="1600" dirty="0"/>
              <a:t> – значение для INPUT, SELECT или TEXTAREA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ru-RU" sz="1600" dirty="0" err="1"/>
              <a:t>id</a:t>
            </a:r>
            <a:r>
              <a:rPr lang="ru-RU" sz="1600" dirty="0"/>
              <a:t> – идентификатор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ru-RU" sz="1600" dirty="0" err="1"/>
              <a:t>href</a:t>
            </a:r>
            <a:r>
              <a:rPr lang="ru-RU" sz="1600" dirty="0"/>
              <a:t> – адрес ссылки</a:t>
            </a:r>
          </a:p>
          <a:p>
            <a:pPr marL="0" indent="0">
              <a:buNone/>
            </a:pPr>
            <a:r>
              <a:rPr lang="ru-RU" sz="1600" dirty="0"/>
              <a:t>    …многие другие…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="значение"&gt;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input.type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input.id ); //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input.value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значение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узнать, какие свойства есть у данного типа элементов?</a:t>
            </a:r>
          </a:p>
          <a:p>
            <a:pPr marL="0" indent="0">
              <a:buNone/>
            </a:pPr>
            <a:r>
              <a:rPr lang="ru-RU" sz="1600" dirty="0" smtClean="0"/>
              <a:t>Это </a:t>
            </a:r>
            <a:r>
              <a:rPr lang="ru-RU" sz="1600" dirty="0"/>
              <a:t>просто. Нужно либо посмотреть </a:t>
            </a:r>
            <a:r>
              <a:rPr lang="ru-RU" sz="1600" dirty="0">
                <a:hlinkClick r:id="rId6"/>
              </a:rPr>
              <a:t>список элементов HTML5 </a:t>
            </a:r>
            <a:r>
              <a:rPr lang="ru-RU" sz="1600" dirty="0"/>
              <a:t>и найти в нём интересующий вас элемент и прочитать секцию с </a:t>
            </a:r>
            <a:r>
              <a:rPr lang="ru-RU" sz="1600" dirty="0" err="1"/>
              <a:t>interface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же недосуг или интересуют особенности конкретного браузера – элемент всегда можно вывести в консоль вызовом </a:t>
            </a:r>
            <a:r>
              <a:rPr lang="ru-RU" sz="1600" dirty="0" err="1"/>
              <a:t>console.dir</a:t>
            </a:r>
            <a:r>
              <a:rPr lang="ru-RU" sz="1600" dirty="0"/>
              <a:t>(элемент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8884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console.dir</a:t>
            </a:r>
            <a:r>
              <a:rPr lang="ru-RU" sz="1600" dirty="0"/>
              <a:t> выводит аргумент не в «красивом» виде, а как объект, который можно развернуть и исследовать.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консоли можно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увидеть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все свойства DOM-объекта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console.dir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036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>
                <a:latin typeface="+mn-lt"/>
              </a:rPr>
              <a:t>Написать </a:t>
            </a:r>
            <a:r>
              <a:rPr lang="en-US" sz="2000" i="1" dirty="0">
                <a:latin typeface="+mn-lt"/>
              </a:rPr>
              <a:t>JavaScript </a:t>
            </a:r>
            <a:r>
              <a:rPr lang="ru-RU" sz="2000" i="1" dirty="0">
                <a:latin typeface="+mn-lt"/>
              </a:rPr>
              <a:t>программы </a:t>
            </a:r>
            <a:r>
              <a:rPr lang="en-US" sz="2000" i="1" dirty="0">
                <a:latin typeface="+mn-lt"/>
              </a:rPr>
              <a:t>(</a:t>
            </a:r>
            <a:r>
              <a:rPr lang="ru-RU" sz="2000" i="1" dirty="0">
                <a:latin typeface="+mn-lt"/>
              </a:rPr>
              <a:t>для файла </a:t>
            </a:r>
            <a:r>
              <a:rPr lang="en-US" sz="2000" i="1" dirty="0" smtClean="0">
                <a:latin typeface="+mn-lt"/>
              </a:rPr>
              <a:t>JS12example.html</a:t>
            </a:r>
            <a:r>
              <a:rPr lang="en-US" sz="2000" i="1" dirty="0">
                <a:latin typeface="+mn-lt"/>
              </a:rPr>
              <a:t>)</a:t>
            </a:r>
            <a:r>
              <a:rPr lang="ru-RU" sz="2000" i="1" dirty="0" smtClean="0">
                <a:latin typeface="+mn-lt"/>
              </a:rPr>
              <a:t>:</a:t>
            </a:r>
            <a:endParaRPr lang="en-US" sz="2000" i="1" dirty="0" smtClean="0">
              <a:latin typeface="+mn-lt"/>
            </a:endParaRPr>
          </a:p>
          <a:p>
            <a:pPr marL="0" indent="0">
              <a:buNone/>
            </a:pPr>
            <a:r>
              <a:rPr lang="en-US" sz="2000" i="1" dirty="0" smtClean="0">
                <a:latin typeface="+mn-lt"/>
              </a:rPr>
              <a:t>1</a:t>
            </a:r>
            <a:r>
              <a:rPr lang="ru-RU" sz="2000" i="1" dirty="0" smtClean="0">
                <a:latin typeface="+mn-lt"/>
              </a:rPr>
              <a:t>. Собрать со страницы элементы с одинаковым именем и вывести маркированными списками во второй по порядку элемент </a:t>
            </a:r>
            <a:r>
              <a:rPr lang="en-US" sz="2000" i="1" dirty="0" smtClean="0">
                <a:latin typeface="+mn-lt"/>
              </a:rPr>
              <a:t>&lt;p&gt;</a:t>
            </a:r>
            <a:r>
              <a:rPr lang="ru-RU" sz="2000" i="1" dirty="0" smtClean="0">
                <a:latin typeface="+mn-lt"/>
              </a:rPr>
              <a:t> (</a:t>
            </a:r>
            <a:r>
              <a:rPr lang="ru-RU" sz="2000" i="1" smtClean="0">
                <a:latin typeface="+mn-lt"/>
              </a:rPr>
              <a:t>по списку </a:t>
            </a:r>
            <a:r>
              <a:rPr lang="ru-RU" sz="2000" i="1" dirty="0" smtClean="0">
                <a:latin typeface="+mn-lt"/>
              </a:rPr>
              <a:t>на каждое имя).</a:t>
            </a:r>
            <a:endParaRPr lang="en-US" sz="2000" i="1" dirty="0" smtClean="0">
              <a:latin typeface="+mn-lt"/>
            </a:endParaRPr>
          </a:p>
          <a:p>
            <a:pPr marL="0" indent="0">
              <a:buNone/>
            </a:pPr>
            <a:r>
              <a:rPr lang="en-US" sz="2000" i="1" dirty="0" smtClean="0">
                <a:latin typeface="+mn-lt"/>
              </a:rPr>
              <a:t>2. </a:t>
            </a:r>
            <a:r>
              <a:rPr lang="ru-RU" sz="2000" i="1" dirty="0" smtClean="0">
                <a:latin typeface="+mn-lt"/>
              </a:rPr>
              <a:t>Собрать все текстовые узлы со страницы, склеить их и поставить их в место первого узла, добавив всей надписи полужирный вариант начертания.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Узнать класс узла очень просто – достаточно привести его к строке, к примеру, вывести: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[object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HTMLBodyElement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 smtClean="0"/>
              <a:t>Можно </a:t>
            </a:r>
            <a:r>
              <a:rPr lang="ru-RU" sz="1600" dirty="0"/>
              <a:t>и проверить при помощи </a:t>
            </a:r>
            <a:r>
              <a:rPr lang="en-US" sz="1600" dirty="0" err="1"/>
              <a:t>instanceof</a:t>
            </a:r>
            <a:r>
              <a:rPr lang="en-US" sz="1600" dirty="0"/>
              <a:t>: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HTMLBodyElement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true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HTMLElement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true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Element ); // true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Node ); // true</a:t>
            </a:r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видно, </a:t>
            </a:r>
            <a:r>
              <a:rPr lang="en-US" sz="1600" dirty="0"/>
              <a:t>DOM-</a:t>
            </a:r>
            <a:r>
              <a:rPr lang="ru-RU" sz="1600" dirty="0"/>
              <a:t>узлы – обычные </a:t>
            </a:r>
            <a:r>
              <a:rPr lang="en-US" sz="1600" dirty="0"/>
              <a:t>JavaScript-</a:t>
            </a:r>
            <a:r>
              <a:rPr lang="ru-RU" sz="1600" dirty="0"/>
              <a:t>объекты. Их классы заданы в </a:t>
            </a:r>
            <a:r>
              <a:rPr lang="ru-RU" sz="1600" dirty="0" err="1"/>
              <a:t>прототипном</a:t>
            </a:r>
            <a:r>
              <a:rPr lang="ru-RU" sz="1600" dirty="0"/>
              <a:t> стиле. В этом легко убедиться, если вывести в консоли любой элемент через </a:t>
            </a:r>
            <a:r>
              <a:rPr lang="en-US" sz="1600" dirty="0" err="1"/>
              <a:t>console.dir</a:t>
            </a:r>
            <a:r>
              <a:rPr lang="en-US" sz="1600" dirty="0"/>
              <a:t>(</a:t>
            </a:r>
            <a:r>
              <a:rPr lang="en-US" sz="1600" dirty="0" err="1"/>
              <a:t>elem</a:t>
            </a:r>
            <a:r>
              <a:rPr lang="en-US" sz="1600" dirty="0"/>
              <a:t>). </a:t>
            </a:r>
            <a:r>
              <a:rPr lang="ru-RU" sz="1600" dirty="0"/>
              <a:t>Или даже можно напрямую обратиться к методам, которые хранятся в </a:t>
            </a:r>
            <a:r>
              <a:rPr lang="en-US" sz="1600" dirty="0" err="1"/>
              <a:t>Node.prototype</a:t>
            </a:r>
            <a:r>
              <a:rPr lang="en-US" sz="1600" dirty="0"/>
              <a:t>, </a:t>
            </a:r>
            <a:r>
              <a:rPr lang="en-US" sz="1600" dirty="0" err="1"/>
              <a:t>Element.prototype</a:t>
            </a:r>
            <a:r>
              <a:rPr lang="en-US" sz="1600" dirty="0"/>
              <a:t> </a:t>
            </a:r>
            <a:r>
              <a:rPr lang="ru-RU" sz="1600" dirty="0"/>
              <a:t>и так далее.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b="1" dirty="0" err="1" smtClean="0"/>
              <a:t>console.dir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elem</a:t>
            </a:r>
            <a:r>
              <a:rPr lang="en-US" sz="1600" b="1" dirty="0"/>
              <a:t>) </a:t>
            </a:r>
            <a:r>
              <a:rPr lang="ru-RU" sz="1600" b="1" dirty="0"/>
              <a:t>против </a:t>
            </a:r>
            <a:r>
              <a:rPr lang="en-US" sz="1600" b="1" dirty="0"/>
              <a:t>console.log(</a:t>
            </a:r>
            <a:r>
              <a:rPr lang="en-US" sz="1600" b="1" dirty="0" err="1"/>
              <a:t>elem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ru-RU" sz="1600" dirty="0" smtClean="0"/>
              <a:t>Вывод </a:t>
            </a:r>
            <a:r>
              <a:rPr lang="en-US" sz="1600" dirty="0"/>
              <a:t>console.log(</a:t>
            </a:r>
            <a:r>
              <a:rPr lang="en-US" sz="1600" dirty="0" err="1"/>
              <a:t>elem</a:t>
            </a:r>
            <a:r>
              <a:rPr lang="en-US" sz="1600" dirty="0"/>
              <a:t>) </a:t>
            </a:r>
            <a:r>
              <a:rPr lang="ru-RU" sz="1600" dirty="0"/>
              <a:t>и </a:t>
            </a:r>
            <a:r>
              <a:rPr lang="en-US" sz="1600" dirty="0" err="1"/>
              <a:t>console.dir</a:t>
            </a:r>
            <a:r>
              <a:rPr lang="en-US" sz="1600" dirty="0"/>
              <a:t>(</a:t>
            </a:r>
            <a:r>
              <a:rPr lang="en-US" sz="1600" dirty="0" err="1"/>
              <a:t>elem</a:t>
            </a:r>
            <a:r>
              <a:rPr lang="en-US" sz="1600" dirty="0"/>
              <a:t>) </a:t>
            </a:r>
            <a:r>
              <a:rPr lang="ru-RU" sz="1600" dirty="0"/>
              <a:t>различен.</a:t>
            </a:r>
          </a:p>
          <a:p>
            <a:r>
              <a:rPr lang="en-US" sz="1600" dirty="0" smtClean="0"/>
              <a:t>console.log </a:t>
            </a:r>
            <a:r>
              <a:rPr lang="ru-RU" sz="1600" dirty="0"/>
              <a:t>выводит элемент в виде, удобном для исследования </a:t>
            </a:r>
            <a:r>
              <a:rPr lang="en-US" sz="1600" dirty="0"/>
              <a:t>HTML-</a:t>
            </a:r>
            <a:r>
              <a:rPr lang="ru-RU" sz="1600" dirty="0"/>
              <a:t>структуры.</a:t>
            </a:r>
          </a:p>
          <a:p>
            <a:r>
              <a:rPr lang="en-US" sz="1600" dirty="0" err="1" smtClean="0"/>
              <a:t>console.dir</a:t>
            </a:r>
            <a:r>
              <a:rPr lang="en-US" sz="1600" dirty="0" smtClean="0"/>
              <a:t> </a:t>
            </a:r>
            <a:r>
              <a:rPr lang="ru-RU" sz="1600" dirty="0"/>
              <a:t>выводит элемент в виде </a:t>
            </a:r>
            <a:r>
              <a:rPr lang="en-US" sz="1600" dirty="0"/>
              <a:t>JavaScript-</a:t>
            </a:r>
            <a:r>
              <a:rPr lang="ru-RU" sz="1600" dirty="0"/>
              <a:t>объекта, удобно для анализа его свойств.</a:t>
            </a:r>
          </a:p>
          <a:p>
            <a:pPr marL="0" indent="0">
              <a:buNone/>
            </a:pPr>
            <a:r>
              <a:rPr lang="ru-RU" sz="1600" dirty="0" smtClean="0"/>
              <a:t>Попробуйте </a:t>
            </a:r>
            <a:r>
              <a:rPr lang="ru-RU" sz="1600" dirty="0"/>
              <a:t>сами на </a:t>
            </a:r>
            <a:r>
              <a:rPr lang="en-US" sz="1600" dirty="0" err="1"/>
              <a:t>document.body</a:t>
            </a:r>
            <a:r>
              <a:rPr lang="en-US" sz="16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265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Тип: </a:t>
            </a:r>
            <a:r>
              <a:rPr lang="ru-RU" sz="1600" b="1" dirty="0" err="1"/>
              <a:t>nodeType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Тип узла содержится в его свойстве </a:t>
            </a:r>
            <a:r>
              <a:rPr lang="ru-RU" sz="1600" dirty="0" err="1"/>
              <a:t>nodeType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Как правило, мы работаем всего с двумя типами узлов:</a:t>
            </a:r>
          </a:p>
          <a:p>
            <a:r>
              <a:rPr lang="ru-RU" sz="1600" dirty="0"/>
              <a:t>Элемент.</a:t>
            </a:r>
          </a:p>
          <a:p>
            <a:r>
              <a:rPr lang="ru-RU" sz="1600" dirty="0"/>
              <a:t>Текстовый узел.</a:t>
            </a:r>
          </a:p>
          <a:p>
            <a:pPr marL="0" indent="0">
              <a:buNone/>
            </a:pPr>
            <a:r>
              <a:rPr lang="ru-RU" sz="1600" dirty="0"/>
              <a:t>На самом деле типов узлов гораздо больше. Строго говоря, их 12, и они описаны в спецификации с древнейших </a:t>
            </a:r>
            <a:r>
              <a:rPr lang="ru-RU" sz="1600" dirty="0" smtClean="0"/>
              <a:t>времён.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interface Node {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Всевозможные значения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nodeType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ELEMENT_NODE = 1;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ATTRIBUTE_NODE = 2;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TEXT_NODE = 3;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CDATA_SECTION_NODE = 4;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ENTITY_REFERENCE_NODE = 5;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ENTITY_NODE = 6;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PROCESSING_INSTRUCTION_NODE = 7;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COMMENT_NODE = 8;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DOCUMENT_NODE = 9;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DOCUMENT_TYPE_NODE = 10;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DOCUMENT_FRAGMENT_NODE = 11;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unsigned short NOTATION_NODE = 12;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2492896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В частности, тип «Элемент» ELEMENT_NODE имеет номер 1, а «Текст» TEXT_NODE – номер 3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761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+mj-lt"/>
                <a:cs typeface="Courier New" pitchFamily="49" charset="0"/>
              </a:rPr>
              <a:t>Например</a:t>
            </a:r>
            <a:r>
              <a:rPr lang="ru-RU" sz="1400" dirty="0">
                <a:latin typeface="+mj-lt"/>
                <a:cs typeface="Courier New" pitchFamily="49" charset="0"/>
              </a:rPr>
              <a:t>, выведем все узлы-потомки </a:t>
            </a:r>
            <a:r>
              <a:rPr lang="en-US" sz="1400" dirty="0" err="1">
                <a:latin typeface="+mj-lt"/>
                <a:cs typeface="Courier New" pitchFamily="49" charset="0"/>
              </a:rPr>
              <a:t>document.body</a:t>
            </a:r>
            <a:r>
              <a:rPr lang="en-US" sz="1400" dirty="0">
                <a:latin typeface="+mj-lt"/>
                <a:cs typeface="Courier New" pitchFamily="49" charset="0"/>
              </a:rPr>
              <a:t>, </a:t>
            </a:r>
            <a:r>
              <a:rPr lang="ru-RU" sz="1400" dirty="0">
                <a:latin typeface="+mj-lt"/>
                <a:cs typeface="Courier New" pitchFamily="49" charset="0"/>
              </a:rPr>
              <a:t>являющиеся элементами:</a:t>
            </a:r>
          </a:p>
          <a:p>
            <a:pPr marL="0" indent="0"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					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JS12-0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_example.html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&lt;div&gt;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Читатели:&lt;/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&lt;li&gt;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Вася&lt;/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&lt;li&gt;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Петя&lt;/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комментарий --&gt;</a:t>
            </a:r>
          </a:p>
          <a:p>
            <a:pPr marL="0" indent="0"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document.body.childNodes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childNodes.length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отфильтровать не-элементы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!= 1) continue;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 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/>
              <a:t>Тип узла можно только читать, изменить его невозможно.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8632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>
                <a:latin typeface="+mj-lt"/>
                <a:cs typeface="Courier New" pitchFamily="49" charset="0"/>
              </a:rPr>
              <a:t>Тег: </a:t>
            </a:r>
            <a:r>
              <a:rPr lang="en-US" sz="1500" b="1" dirty="0" err="1">
                <a:latin typeface="+mj-lt"/>
                <a:cs typeface="Courier New" pitchFamily="49" charset="0"/>
              </a:rPr>
              <a:t>nodeName</a:t>
            </a:r>
            <a:r>
              <a:rPr lang="en-US" sz="1500" b="1" dirty="0">
                <a:latin typeface="+mj-lt"/>
                <a:cs typeface="Courier New" pitchFamily="49" charset="0"/>
              </a:rPr>
              <a:t> </a:t>
            </a:r>
            <a:r>
              <a:rPr lang="ru-RU" sz="1500" b="1" dirty="0">
                <a:latin typeface="+mj-lt"/>
                <a:cs typeface="Courier New" pitchFamily="49" charset="0"/>
              </a:rPr>
              <a:t>и </a:t>
            </a:r>
            <a:r>
              <a:rPr lang="en-US" sz="1500" b="1" dirty="0" err="1">
                <a:latin typeface="+mj-lt"/>
                <a:cs typeface="Courier New" pitchFamily="49" charset="0"/>
              </a:rPr>
              <a:t>tagName</a:t>
            </a:r>
            <a:endParaRPr lang="en-US" sz="15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smtClean="0">
                <a:latin typeface="+mj-lt"/>
                <a:cs typeface="Courier New" pitchFamily="49" charset="0"/>
              </a:rPr>
              <a:t>Существует </a:t>
            </a:r>
            <a:r>
              <a:rPr lang="ru-RU" sz="1500" dirty="0">
                <a:latin typeface="+mj-lt"/>
                <a:cs typeface="Courier New" pitchFamily="49" charset="0"/>
              </a:rPr>
              <a:t>целых два свойства: </a:t>
            </a:r>
            <a:r>
              <a:rPr lang="en-US" sz="1500" dirty="0" err="1">
                <a:latin typeface="+mj-lt"/>
                <a:cs typeface="Courier New" pitchFamily="49" charset="0"/>
              </a:rPr>
              <a:t>nodeName</a:t>
            </a:r>
            <a:r>
              <a:rPr lang="en-US" sz="1500" dirty="0">
                <a:latin typeface="+mj-lt"/>
                <a:cs typeface="Courier New" pitchFamily="49" charset="0"/>
              </a:rPr>
              <a:t> </a:t>
            </a:r>
            <a:r>
              <a:rPr lang="ru-RU" sz="1500" dirty="0">
                <a:latin typeface="+mj-lt"/>
                <a:cs typeface="Courier New" pitchFamily="49" charset="0"/>
              </a:rPr>
              <a:t>и </a:t>
            </a:r>
            <a:r>
              <a:rPr lang="en-US" sz="1500" dirty="0" err="1">
                <a:latin typeface="+mj-lt"/>
                <a:cs typeface="Courier New" pitchFamily="49" charset="0"/>
              </a:rPr>
              <a:t>tagName</a:t>
            </a:r>
            <a:r>
              <a:rPr lang="en-US" sz="1500" dirty="0">
                <a:latin typeface="+mj-lt"/>
                <a:cs typeface="Courier New" pitchFamily="49" charset="0"/>
              </a:rPr>
              <a:t>, </a:t>
            </a:r>
            <a:r>
              <a:rPr lang="ru-RU" sz="1500" dirty="0">
                <a:latin typeface="+mj-lt"/>
                <a:cs typeface="Courier New" pitchFamily="49" charset="0"/>
              </a:rPr>
              <a:t>которые содержат название(тег) элемента узла.</a:t>
            </a:r>
          </a:p>
          <a:p>
            <a:pPr marL="0" indent="0">
              <a:buNone/>
            </a:pPr>
            <a:r>
              <a:rPr lang="ru-RU" sz="1500" b="1" dirty="0" smtClean="0">
                <a:latin typeface="+mj-lt"/>
                <a:cs typeface="Courier New" pitchFamily="49" charset="0"/>
              </a:rPr>
              <a:t>Название </a:t>
            </a:r>
            <a:r>
              <a:rPr lang="en-US" sz="1500" b="1" dirty="0">
                <a:latin typeface="+mj-lt"/>
                <a:cs typeface="Courier New" pitchFamily="49" charset="0"/>
              </a:rPr>
              <a:t>HTML-</a:t>
            </a:r>
            <a:r>
              <a:rPr lang="ru-RU" sz="1500" b="1" dirty="0">
                <a:latin typeface="+mj-lt"/>
                <a:cs typeface="Courier New" pitchFamily="49" charset="0"/>
              </a:rPr>
              <a:t>тега всегда находится в верхнем регистре.</a:t>
            </a:r>
          </a:p>
          <a:p>
            <a:pPr marL="0" indent="0">
              <a:buNone/>
            </a:pPr>
            <a:r>
              <a:rPr lang="ru-RU" sz="1500" dirty="0" smtClean="0">
                <a:latin typeface="+mj-lt"/>
                <a:cs typeface="Courier New" pitchFamily="49" charset="0"/>
              </a:rPr>
              <a:t>Например</a:t>
            </a:r>
            <a:r>
              <a:rPr lang="ru-RU" sz="1500" dirty="0">
                <a:latin typeface="+mj-lt"/>
                <a:cs typeface="Courier New" pitchFamily="49" charset="0"/>
              </a:rPr>
              <a:t>, для </a:t>
            </a:r>
            <a:r>
              <a:rPr lang="en-US" sz="1500" dirty="0" err="1">
                <a:latin typeface="+mj-lt"/>
                <a:cs typeface="Courier New" pitchFamily="49" charset="0"/>
              </a:rPr>
              <a:t>document.body</a:t>
            </a:r>
            <a:r>
              <a:rPr lang="en-US" sz="1500" dirty="0">
                <a:latin typeface="+mj-lt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document.body.nodeName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); // BODY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document.body.tagName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); // BODY</a:t>
            </a:r>
          </a:p>
          <a:p>
            <a:pPr marL="0" indent="0">
              <a:buNone/>
            </a:pPr>
            <a:endParaRPr lang="en-US" sz="800" dirty="0">
              <a:latin typeface="+mj-lt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500" b="1" dirty="0">
                <a:latin typeface="+mj-lt"/>
                <a:cs typeface="Courier New" pitchFamily="49" charset="0"/>
              </a:rPr>
              <a:t>В </a:t>
            </a:r>
            <a:r>
              <a:rPr lang="en-US" sz="1500" b="1" dirty="0">
                <a:latin typeface="+mj-lt"/>
                <a:cs typeface="Courier New" pitchFamily="49" charset="0"/>
              </a:rPr>
              <a:t>XHTML </a:t>
            </a:r>
            <a:r>
              <a:rPr lang="en-US" sz="1500" b="1" dirty="0" err="1">
                <a:latin typeface="+mj-lt"/>
                <a:cs typeface="Courier New" pitchFamily="49" charset="0"/>
              </a:rPr>
              <a:t>nodeName</a:t>
            </a:r>
            <a:r>
              <a:rPr lang="en-US" sz="1500" b="1" dirty="0">
                <a:latin typeface="+mj-lt"/>
                <a:cs typeface="Courier New" pitchFamily="49" charset="0"/>
              </a:rPr>
              <a:t> </a:t>
            </a:r>
            <a:r>
              <a:rPr lang="ru-RU" sz="1500" b="1" dirty="0">
                <a:latin typeface="+mj-lt"/>
                <a:cs typeface="Courier New" pitchFamily="49" charset="0"/>
              </a:rPr>
              <a:t>может быть не в верхнем регистре</a:t>
            </a:r>
          </a:p>
          <a:p>
            <a:pPr marL="400050" lvl="1" indent="0">
              <a:buNone/>
            </a:pPr>
            <a:r>
              <a:rPr lang="ru-RU" sz="1500" dirty="0" smtClean="0">
                <a:latin typeface="+mj-lt"/>
                <a:cs typeface="Courier New" pitchFamily="49" charset="0"/>
              </a:rPr>
              <a:t>У </a:t>
            </a:r>
            <a:r>
              <a:rPr lang="ru-RU" sz="1500" dirty="0">
                <a:latin typeface="+mj-lt"/>
                <a:cs typeface="Courier New" pitchFamily="49" charset="0"/>
              </a:rPr>
              <a:t>браузера есть два режима обработки документа: </a:t>
            </a:r>
            <a:r>
              <a:rPr lang="en-US" sz="1500" dirty="0">
                <a:latin typeface="+mj-lt"/>
                <a:cs typeface="Courier New" pitchFamily="49" charset="0"/>
              </a:rPr>
              <a:t>HTML </a:t>
            </a:r>
            <a:r>
              <a:rPr lang="ru-RU" sz="1500" dirty="0">
                <a:latin typeface="+mj-lt"/>
                <a:cs typeface="Courier New" pitchFamily="49" charset="0"/>
              </a:rPr>
              <a:t>и </a:t>
            </a:r>
            <a:r>
              <a:rPr lang="en-US" sz="1500" dirty="0">
                <a:latin typeface="+mj-lt"/>
                <a:cs typeface="Courier New" pitchFamily="49" charset="0"/>
              </a:rPr>
              <a:t>XML-</a:t>
            </a:r>
            <a:r>
              <a:rPr lang="ru-RU" sz="1500" dirty="0">
                <a:latin typeface="+mj-lt"/>
                <a:cs typeface="Courier New" pitchFamily="49" charset="0"/>
              </a:rPr>
              <a:t>режим. Обычно используется режим </a:t>
            </a:r>
            <a:r>
              <a:rPr lang="en-US" sz="1500" dirty="0">
                <a:latin typeface="+mj-lt"/>
                <a:cs typeface="Courier New" pitchFamily="49" charset="0"/>
              </a:rPr>
              <a:t>HTML.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+mj-lt"/>
                <a:cs typeface="Courier New" pitchFamily="49" charset="0"/>
              </a:rPr>
              <a:t>XML-</a:t>
            </a:r>
            <a:r>
              <a:rPr lang="ru-RU" sz="1500" dirty="0">
                <a:latin typeface="+mj-lt"/>
                <a:cs typeface="Courier New" pitchFamily="49" charset="0"/>
              </a:rPr>
              <a:t>режим включается, когда браузер получает </a:t>
            </a:r>
            <a:r>
              <a:rPr lang="en-US" sz="1500" dirty="0">
                <a:latin typeface="+mj-lt"/>
                <a:cs typeface="Courier New" pitchFamily="49" charset="0"/>
              </a:rPr>
              <a:t>XML-</a:t>
            </a:r>
            <a:r>
              <a:rPr lang="ru-RU" sz="1500" dirty="0">
                <a:latin typeface="+mj-lt"/>
                <a:cs typeface="Courier New" pitchFamily="49" charset="0"/>
              </a:rPr>
              <a:t>документ </a:t>
            </a:r>
            <a:r>
              <a:rPr lang="ru-RU" sz="1500" dirty="0" smtClean="0">
                <a:latin typeface="+mj-lt"/>
                <a:cs typeface="Courier New" pitchFamily="49" charset="0"/>
              </a:rPr>
              <a:t>через </a:t>
            </a:r>
            <a:r>
              <a:rPr lang="en-US" sz="1500" dirty="0" err="1" smtClean="0">
                <a:latin typeface="+mj-lt"/>
                <a:cs typeface="Courier New" pitchFamily="49" charset="0"/>
              </a:rPr>
              <a:t>XMLHttpRequest</a:t>
            </a:r>
            <a:r>
              <a:rPr lang="en-US" sz="1500" dirty="0" smtClean="0">
                <a:latin typeface="+mj-lt"/>
                <a:cs typeface="Courier New" pitchFamily="49" charset="0"/>
              </a:rPr>
              <a:t>(</a:t>
            </a:r>
            <a:r>
              <a:rPr lang="ru-RU" sz="1500" dirty="0">
                <a:latin typeface="+mj-lt"/>
                <a:cs typeface="Courier New" pitchFamily="49" charset="0"/>
              </a:rPr>
              <a:t>технология </a:t>
            </a:r>
            <a:r>
              <a:rPr lang="en-US" sz="1500" dirty="0">
                <a:latin typeface="+mj-lt"/>
                <a:cs typeface="Courier New" pitchFamily="49" charset="0"/>
              </a:rPr>
              <a:t>AJAX) </a:t>
            </a:r>
            <a:r>
              <a:rPr lang="ru-RU" sz="1500" dirty="0">
                <a:latin typeface="+mj-lt"/>
                <a:cs typeface="Courier New" pitchFamily="49" charset="0"/>
              </a:rPr>
              <a:t>или при наличии заголовка </a:t>
            </a:r>
            <a:r>
              <a:rPr lang="en-US" sz="1500" dirty="0">
                <a:latin typeface="+mj-lt"/>
                <a:cs typeface="Courier New" pitchFamily="49" charset="0"/>
              </a:rPr>
              <a:t>Content-Type: application/</a:t>
            </a:r>
            <a:r>
              <a:rPr lang="en-US" sz="1500" dirty="0" err="1">
                <a:latin typeface="+mj-lt"/>
                <a:cs typeface="Courier New" pitchFamily="49" charset="0"/>
              </a:rPr>
              <a:t>xml+xhtml</a:t>
            </a:r>
            <a:r>
              <a:rPr lang="en-US" sz="1500" dirty="0">
                <a:latin typeface="+mj-lt"/>
                <a:cs typeface="Courier New" pitchFamily="49" charset="0"/>
              </a:rPr>
              <a:t>.</a:t>
            </a:r>
          </a:p>
          <a:p>
            <a:pPr marL="400050" lvl="1" indent="0">
              <a:buNone/>
            </a:pPr>
            <a:r>
              <a:rPr lang="ru-RU" sz="1500" dirty="0" smtClean="0">
                <a:latin typeface="+mj-lt"/>
                <a:cs typeface="Courier New" pitchFamily="49" charset="0"/>
              </a:rPr>
              <a:t>В </a:t>
            </a:r>
            <a:r>
              <a:rPr lang="en-US" sz="1500" dirty="0">
                <a:latin typeface="+mj-lt"/>
                <a:cs typeface="Courier New" pitchFamily="49" charset="0"/>
              </a:rPr>
              <a:t>XML-</a:t>
            </a:r>
            <a:r>
              <a:rPr lang="ru-RU" sz="1500" dirty="0">
                <a:latin typeface="+mj-lt"/>
                <a:cs typeface="Courier New" pitchFamily="49" charset="0"/>
              </a:rPr>
              <a:t>режиме сохраняется регистр и </a:t>
            </a:r>
            <a:r>
              <a:rPr lang="en-US" sz="1500" dirty="0" err="1">
                <a:latin typeface="+mj-lt"/>
                <a:cs typeface="Courier New" pitchFamily="49" charset="0"/>
              </a:rPr>
              <a:t>nodeName</a:t>
            </a:r>
            <a:r>
              <a:rPr lang="en-US" sz="1500" dirty="0">
                <a:latin typeface="+mj-lt"/>
                <a:cs typeface="Courier New" pitchFamily="49" charset="0"/>
              </a:rPr>
              <a:t> </a:t>
            </a:r>
            <a:r>
              <a:rPr lang="ru-RU" sz="1500" dirty="0">
                <a:latin typeface="+mj-lt"/>
                <a:cs typeface="Courier New" pitchFamily="49" charset="0"/>
              </a:rPr>
              <a:t>может выдать «</a:t>
            </a:r>
            <a:r>
              <a:rPr lang="en-US" sz="1500" dirty="0">
                <a:latin typeface="+mj-lt"/>
                <a:cs typeface="Courier New" pitchFamily="49" charset="0"/>
              </a:rPr>
              <a:t>body» </a:t>
            </a:r>
            <a:r>
              <a:rPr lang="ru-RU" sz="1500" dirty="0">
                <a:latin typeface="+mj-lt"/>
                <a:cs typeface="Courier New" pitchFamily="49" charset="0"/>
              </a:rPr>
              <a:t>или даже «</a:t>
            </a:r>
            <a:r>
              <a:rPr lang="en-US" sz="1500" dirty="0" err="1">
                <a:latin typeface="+mj-lt"/>
                <a:cs typeface="Courier New" pitchFamily="49" charset="0"/>
              </a:rPr>
              <a:t>bOdY</a:t>
            </a:r>
            <a:r>
              <a:rPr lang="en-US" sz="1500" dirty="0">
                <a:latin typeface="+mj-lt"/>
                <a:cs typeface="Courier New" pitchFamily="49" charset="0"/>
              </a:rPr>
              <a:t>» – </a:t>
            </a:r>
            <a:r>
              <a:rPr lang="ru-RU" sz="1500" dirty="0">
                <a:latin typeface="+mj-lt"/>
                <a:cs typeface="Courier New" pitchFamily="49" charset="0"/>
              </a:rPr>
              <a:t>в точности как указано в документе. </a:t>
            </a:r>
            <a:r>
              <a:rPr lang="en-US" sz="1500" dirty="0">
                <a:latin typeface="+mj-lt"/>
                <a:cs typeface="Courier New" pitchFamily="49" charset="0"/>
              </a:rPr>
              <a:t>XML-</a:t>
            </a:r>
            <a:r>
              <a:rPr lang="ru-RU" sz="1500" dirty="0">
                <a:latin typeface="+mj-lt"/>
                <a:cs typeface="Courier New" pitchFamily="49" charset="0"/>
              </a:rPr>
              <a:t>режим используют очень редко</a:t>
            </a:r>
            <a:r>
              <a:rPr lang="ru-RU" sz="1500" dirty="0" smtClean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800" b="1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b="1" dirty="0" smtClean="0">
                <a:latin typeface="+mj-lt"/>
                <a:cs typeface="Courier New" pitchFamily="49" charset="0"/>
              </a:rPr>
              <a:t>Какая </a:t>
            </a:r>
            <a:r>
              <a:rPr lang="ru-RU" sz="1500" b="1" dirty="0">
                <a:latin typeface="+mj-lt"/>
                <a:cs typeface="Courier New" pitchFamily="49" charset="0"/>
              </a:rPr>
              <a:t>разница между </a:t>
            </a:r>
            <a:r>
              <a:rPr lang="ru-RU" sz="1500" b="1" dirty="0" err="1">
                <a:latin typeface="+mj-lt"/>
                <a:cs typeface="Courier New" pitchFamily="49" charset="0"/>
              </a:rPr>
              <a:t>tagName</a:t>
            </a:r>
            <a:r>
              <a:rPr lang="ru-RU" sz="1500" b="1" dirty="0">
                <a:latin typeface="+mj-lt"/>
                <a:cs typeface="Courier New" pitchFamily="49" charset="0"/>
              </a:rPr>
              <a:t> и </a:t>
            </a:r>
            <a:r>
              <a:rPr lang="ru-RU" sz="1500" b="1" dirty="0" err="1">
                <a:latin typeface="+mj-lt"/>
                <a:cs typeface="Courier New" pitchFamily="49" charset="0"/>
              </a:rPr>
              <a:t>nodeName</a:t>
            </a:r>
            <a:r>
              <a:rPr lang="ru-RU" sz="1500" b="1" dirty="0">
                <a:latin typeface="+mj-lt"/>
                <a:cs typeface="Courier New" pitchFamily="49" charset="0"/>
              </a:rPr>
              <a:t> ?</a:t>
            </a:r>
          </a:p>
          <a:p>
            <a:pPr marL="0" indent="0">
              <a:buNone/>
            </a:pPr>
            <a:r>
              <a:rPr lang="ru-RU" sz="1500" dirty="0" smtClean="0">
                <a:latin typeface="+mj-lt"/>
                <a:cs typeface="Courier New" pitchFamily="49" charset="0"/>
              </a:rPr>
              <a:t>Разница </a:t>
            </a:r>
            <a:r>
              <a:rPr lang="ru-RU" sz="1500" dirty="0">
                <a:latin typeface="+mj-lt"/>
                <a:cs typeface="Courier New" pitchFamily="49" charset="0"/>
              </a:rPr>
              <a:t>отражена в названиях свойств, но неочевидна.</a:t>
            </a:r>
          </a:p>
          <a:p>
            <a:r>
              <a:rPr lang="ru-RU" sz="1500" dirty="0" smtClean="0">
                <a:latin typeface="+mj-lt"/>
                <a:cs typeface="Courier New" pitchFamily="49" charset="0"/>
              </a:rPr>
              <a:t>Свойство </a:t>
            </a:r>
            <a:r>
              <a:rPr lang="ru-RU" sz="1500" dirty="0" err="1">
                <a:latin typeface="+mj-lt"/>
                <a:cs typeface="Courier New" pitchFamily="49" charset="0"/>
              </a:rPr>
              <a:t>tagName</a:t>
            </a:r>
            <a:r>
              <a:rPr lang="ru-RU" sz="1500" dirty="0">
                <a:latin typeface="+mj-lt"/>
                <a:cs typeface="Courier New" pitchFamily="49" charset="0"/>
              </a:rPr>
              <a:t> есть только у элементов </a:t>
            </a:r>
            <a:r>
              <a:rPr lang="ru-RU" sz="1500" dirty="0" err="1">
                <a:latin typeface="+mj-lt"/>
                <a:cs typeface="Courier New" pitchFamily="49" charset="0"/>
              </a:rPr>
              <a:t>Element</a:t>
            </a:r>
            <a:r>
              <a:rPr lang="ru-RU" sz="1500" dirty="0">
                <a:latin typeface="+mj-lt"/>
                <a:cs typeface="Courier New" pitchFamily="49" charset="0"/>
              </a:rPr>
              <a:t> (в IE8- также у комментариев, но это ошибка в браузере).</a:t>
            </a:r>
          </a:p>
          <a:p>
            <a:r>
              <a:rPr lang="ru-RU" sz="1500" dirty="0" smtClean="0">
                <a:latin typeface="+mj-lt"/>
                <a:cs typeface="Courier New" pitchFamily="49" charset="0"/>
              </a:rPr>
              <a:t>Свойство </a:t>
            </a:r>
            <a:r>
              <a:rPr lang="ru-RU" sz="1500" dirty="0" err="1">
                <a:latin typeface="+mj-lt"/>
                <a:cs typeface="Courier New" pitchFamily="49" charset="0"/>
              </a:rPr>
              <a:t>nodeName</a:t>
            </a:r>
            <a:r>
              <a:rPr lang="ru-RU" sz="1500" dirty="0">
                <a:latin typeface="+mj-lt"/>
                <a:cs typeface="Courier New" pitchFamily="49" charset="0"/>
              </a:rPr>
              <a:t> определено для любых узлов Node, для элементов оно равно </a:t>
            </a:r>
            <a:r>
              <a:rPr lang="ru-RU" sz="1500" dirty="0" err="1">
                <a:latin typeface="+mj-lt"/>
                <a:cs typeface="Courier New" pitchFamily="49" charset="0"/>
              </a:rPr>
              <a:t>tagName</a:t>
            </a:r>
            <a:r>
              <a:rPr lang="ru-RU" sz="1500" dirty="0">
                <a:latin typeface="+mj-lt"/>
                <a:cs typeface="Courier New" pitchFamily="49" charset="0"/>
              </a:rPr>
              <a:t>, а для не-элементов обычно содержит строку с типом узла</a:t>
            </a:r>
            <a:r>
              <a:rPr lang="ru-RU" sz="1500" dirty="0" smtClean="0">
                <a:latin typeface="+mj-lt"/>
                <a:cs typeface="Courier New" pitchFamily="49" charset="0"/>
              </a:rPr>
              <a:t>.</a:t>
            </a:r>
            <a:endParaRPr lang="ru-RU" sz="15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1217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Таким образом, при помощи </a:t>
            </a:r>
            <a:r>
              <a:rPr lang="ru-RU" sz="1600" dirty="0" err="1">
                <a:cs typeface="Courier New" pitchFamily="49" charset="0"/>
              </a:rPr>
              <a:t>tagName</a:t>
            </a:r>
            <a:r>
              <a:rPr lang="ru-RU" sz="1600" dirty="0">
                <a:cs typeface="Courier New" pitchFamily="49" charset="0"/>
              </a:rPr>
              <a:t> мы можем работать только с элементами, а </a:t>
            </a:r>
            <a:r>
              <a:rPr lang="ru-RU" sz="1600" dirty="0" err="1">
                <a:cs typeface="Courier New" pitchFamily="49" charset="0"/>
              </a:rPr>
              <a:t>nodeName</a:t>
            </a:r>
            <a:r>
              <a:rPr lang="ru-RU" sz="1600" dirty="0">
                <a:cs typeface="Courier New" pitchFamily="49" charset="0"/>
              </a:rPr>
              <a:t> может что-то сказать и о других типах узлов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, сравним </a:t>
            </a:r>
            <a:r>
              <a:rPr lang="en-US" sz="1600" dirty="0" err="1">
                <a:cs typeface="Courier New" pitchFamily="49" charset="0"/>
              </a:rPr>
              <a:t>tagName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en-US" sz="1600" dirty="0" err="1">
                <a:cs typeface="Courier New" pitchFamily="49" charset="0"/>
              </a:rPr>
              <a:t>nodeName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на примере узла-комментария и объекта </a:t>
            </a:r>
            <a:r>
              <a:rPr lang="en-US" sz="1600" dirty="0">
                <a:cs typeface="Courier New" pitchFamily="49" charset="0"/>
              </a:rPr>
              <a:t>document:</a:t>
            </a:r>
          </a:p>
          <a:p>
            <a:pPr marL="0" indent="0">
              <a:buNone/>
            </a:pPr>
            <a:endParaRPr lang="ru-RU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			//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JS12-02_example.html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&lt;!--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комментарий --&gt;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для комментария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document.body.firstChild.nodeName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#comment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document.body.firstChild.tagName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undefined 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IE8-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воскл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. знак "!")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для документа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document.nodeName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#document,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т.к. корень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DOM --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не элемент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document.tagName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undefined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endParaRPr lang="en-US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 работе с элементами, как это обычно бывает, имеет смысл использовать свойство </a:t>
            </a:r>
            <a:r>
              <a:rPr lang="en-US" sz="1600" dirty="0" err="1">
                <a:cs typeface="Courier New" pitchFamily="49" charset="0"/>
              </a:rPr>
              <a:t>tagName</a:t>
            </a:r>
            <a:r>
              <a:rPr lang="en-US" sz="1600" dirty="0">
                <a:cs typeface="Courier New" pitchFamily="49" charset="0"/>
              </a:rPr>
              <a:t> – </a:t>
            </a:r>
            <a:r>
              <a:rPr lang="ru-RU" sz="1600" dirty="0">
                <a:cs typeface="Courier New" pitchFamily="49" charset="0"/>
              </a:rPr>
              <a:t>оно короче.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8716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cs typeface="Courier New" pitchFamily="49" charset="0"/>
              </a:rPr>
              <a:t>innerHTML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ru-RU" sz="1600" b="1" dirty="0">
                <a:cs typeface="Courier New" pitchFamily="49" charset="0"/>
              </a:rPr>
              <a:t>содержимое элемента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Свойство </a:t>
            </a:r>
            <a:r>
              <a:rPr lang="en-US" sz="1600" dirty="0" err="1" smtClean="0">
                <a:cs typeface="Courier New" pitchFamily="49" charset="0"/>
              </a:rPr>
              <a:t>innerHTML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позволяет получить </a:t>
            </a:r>
            <a:r>
              <a:rPr lang="en-US" sz="1600" dirty="0">
                <a:cs typeface="Courier New" pitchFamily="49" charset="0"/>
              </a:rPr>
              <a:t>HTML-</a:t>
            </a:r>
            <a:r>
              <a:rPr lang="ru-RU" sz="1600" dirty="0">
                <a:cs typeface="Courier New" pitchFamily="49" charset="0"/>
              </a:rPr>
              <a:t>содержимое элемента в виде строки. В </a:t>
            </a:r>
            <a:r>
              <a:rPr lang="en-US" sz="1600" dirty="0" err="1">
                <a:cs typeface="Courier New" pitchFamily="49" charset="0"/>
              </a:rPr>
              <a:t>innerHTML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можно и читать и писать.</a:t>
            </a:r>
          </a:p>
          <a:p>
            <a:pPr marL="0" indent="0">
              <a:buNone/>
            </a:pPr>
            <a:r>
              <a:rPr lang="ru-RU" sz="1500" dirty="0" smtClean="0">
                <a:cs typeface="Courier New" pitchFamily="49" charset="0"/>
              </a:rPr>
              <a:t>Пример </a:t>
            </a:r>
            <a:r>
              <a:rPr lang="ru-RU" sz="1500" dirty="0">
                <a:cs typeface="Courier New" pitchFamily="49" charset="0"/>
              </a:rPr>
              <a:t>выведет на экран все содержимое </a:t>
            </a:r>
            <a:r>
              <a:rPr lang="en-US" sz="1500" dirty="0" err="1" smtClean="0">
                <a:cs typeface="Courier New" pitchFamily="49" charset="0"/>
              </a:rPr>
              <a:t>document.body</a:t>
            </a:r>
            <a:r>
              <a:rPr lang="en-US" sz="1500" dirty="0" smtClean="0">
                <a:cs typeface="Courier New" pitchFamily="49" charset="0"/>
              </a:rPr>
              <a:t>, </a:t>
            </a:r>
            <a:r>
              <a:rPr lang="ru-RU" sz="1500" dirty="0" smtClean="0">
                <a:cs typeface="Courier New" pitchFamily="49" charset="0"/>
              </a:rPr>
              <a:t>а </a:t>
            </a:r>
            <a:r>
              <a:rPr lang="ru-RU" sz="1500" dirty="0">
                <a:cs typeface="Courier New" pitchFamily="49" charset="0"/>
              </a:rPr>
              <a:t>затем заменит </a:t>
            </a:r>
            <a:r>
              <a:rPr lang="ru-RU" sz="1500" dirty="0" smtClean="0">
                <a:cs typeface="Courier New" pitchFamily="49" charset="0"/>
              </a:rPr>
              <a:t>на </a:t>
            </a:r>
            <a:r>
              <a:rPr lang="ru-RU" sz="1500" dirty="0">
                <a:cs typeface="Courier New" pitchFamily="49" charset="0"/>
              </a:rPr>
              <a:t>другое: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&lt;p&gt;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Параграф&lt;/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&lt;div&gt;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читаем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содержимое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Новый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BODY!';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заменяем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Значение</a:t>
            </a:r>
            <a:r>
              <a:rPr lang="ru-RU" sz="1600" dirty="0">
                <a:latin typeface="+mj-lt"/>
                <a:cs typeface="Courier New" pitchFamily="49" charset="0"/>
              </a:rPr>
              <a:t>, возвращаемое </a:t>
            </a:r>
            <a:r>
              <a:rPr lang="en-US" sz="1600" dirty="0" err="1">
                <a:latin typeface="+mj-lt"/>
                <a:cs typeface="Courier New" pitchFamily="49" charset="0"/>
              </a:rPr>
              <a:t>innerHTML</a:t>
            </a:r>
            <a:r>
              <a:rPr lang="en-US" sz="1600" dirty="0">
                <a:latin typeface="+mj-lt"/>
                <a:cs typeface="Courier New" pitchFamily="49" charset="0"/>
              </a:rPr>
              <a:t> – </a:t>
            </a:r>
            <a:r>
              <a:rPr lang="ru-RU" sz="1600" dirty="0">
                <a:latin typeface="+mj-lt"/>
                <a:cs typeface="Courier New" pitchFamily="49" charset="0"/>
              </a:rPr>
              <a:t>всегда валидный </a:t>
            </a:r>
            <a:r>
              <a:rPr lang="en-US" sz="1600" dirty="0">
                <a:latin typeface="+mj-lt"/>
                <a:cs typeface="Courier New" pitchFamily="49" charset="0"/>
              </a:rPr>
              <a:t>HTML-</a:t>
            </a:r>
            <a:r>
              <a:rPr lang="ru-RU" sz="1600" dirty="0">
                <a:latin typeface="+mj-lt"/>
                <a:cs typeface="Courier New" pitchFamily="49" charset="0"/>
              </a:rPr>
              <a:t>код. При записи можно попробовать записать что угодно, но браузер исправит ошибки: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					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проверить самостоятельно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'&lt;b&gt;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тест'; // незакрытый тег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&lt;b&gt;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тест&lt;/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b&gt; 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исправлено)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>
                <a:cs typeface="Courier New" pitchFamily="49" charset="0"/>
              </a:rPr>
              <a:t>		// </a:t>
            </a:r>
            <a:r>
              <a:rPr lang="ru-RU" sz="1600" dirty="0">
                <a:cs typeface="Courier New" pitchFamily="49" charset="0"/>
              </a:rPr>
              <a:t>Свойство </a:t>
            </a:r>
            <a:r>
              <a:rPr lang="en-US" sz="1600" dirty="0" err="1">
                <a:cs typeface="Courier New" pitchFamily="49" charset="0"/>
              </a:rPr>
              <a:t>innerHTML</a:t>
            </a:r>
            <a:r>
              <a:rPr lang="en-US" sz="1600" dirty="0">
                <a:cs typeface="Courier New" pitchFamily="49" charset="0"/>
              </a:rPr>
              <a:t> – </a:t>
            </a:r>
            <a:r>
              <a:rPr lang="ru-RU" sz="1600" dirty="0">
                <a:cs typeface="Courier New" pitchFamily="49" charset="0"/>
              </a:rPr>
              <a:t>одно из самых часто используемых.</a:t>
            </a:r>
          </a:p>
          <a:p>
            <a:pPr marL="0" indent="0">
              <a:buNone/>
            </a:pPr>
            <a:endParaRPr lang="en-US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89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Тонкости innerHTML</a:t>
            </a:r>
          </a:p>
          <a:p>
            <a:pPr marL="0" indent="0">
              <a:buNone/>
            </a:pPr>
            <a:r>
              <a:rPr lang="ru-RU" sz="1600" dirty="0"/>
              <a:t>innerHTML не так прост, как может показаться, и таит в себе некоторые тонкости, которые могут сбить с толку новичка, а иногда и опытного программиста.</a:t>
            </a:r>
          </a:p>
          <a:p>
            <a:pPr marL="0" indent="0">
              <a:buNone/>
            </a:pPr>
            <a:r>
              <a:rPr lang="ru-RU" sz="1600" dirty="0"/>
              <a:t>Ознакомьтесь с ними. Даже если этих сложностей у вас </a:t>
            </a:r>
            <a:r>
              <a:rPr lang="ru-RU" sz="1600" i="1" dirty="0"/>
              <a:t>пока</a:t>
            </a:r>
            <a:r>
              <a:rPr lang="ru-RU" sz="1600" dirty="0"/>
              <a:t> нет, эта информация отложится где-то в голове и поможет, когда проблема появится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800" dirty="0"/>
          </a:p>
          <a:p>
            <a:pPr marL="400050" lvl="1" indent="0">
              <a:buNone/>
            </a:pPr>
            <a:r>
              <a:rPr lang="ru-RU" sz="1600" b="1" dirty="0">
                <a:latin typeface="+mj-lt"/>
              </a:rPr>
              <a:t>Для таблиц в IE9- – innerHTML только для чтения</a:t>
            </a:r>
          </a:p>
          <a:p>
            <a:pPr marL="400050" lvl="1" indent="0">
              <a:buNone/>
            </a:pPr>
            <a:r>
              <a:rPr lang="ru-RU" sz="1600" dirty="0">
                <a:latin typeface="+mj-lt"/>
              </a:rPr>
              <a:t>В </a:t>
            </a:r>
            <a:r>
              <a:rPr lang="ru-RU" sz="1600" dirty="0" err="1">
                <a:latin typeface="+mj-lt"/>
              </a:rPr>
              <a:t>Internet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Explorer</a:t>
            </a:r>
            <a:r>
              <a:rPr lang="ru-RU" sz="1600" dirty="0">
                <a:latin typeface="+mj-lt"/>
              </a:rPr>
              <a:t> версии 9 и ранее, innerHTML доступно только для чтения для элементов COL, COLGROUP, FRAMESET, HEAD, HTML, STYLE, TABLE, TBODY, TFOOT, THEAD, TITLE, TR.</a:t>
            </a:r>
          </a:p>
          <a:p>
            <a:pPr marL="400050" lvl="1" indent="0">
              <a:buNone/>
            </a:pPr>
            <a:r>
              <a:rPr lang="ru-RU" sz="1600" dirty="0">
                <a:latin typeface="+mj-lt"/>
              </a:rPr>
              <a:t>В частности, в IE9- запрещена запись в innerHTML для любых табличных элементов, кроме ячеек (TD/TH</a:t>
            </a:r>
            <a:r>
              <a:rPr lang="ru-RU" sz="1600" dirty="0" smtClean="0">
                <a:latin typeface="+mj-lt"/>
              </a:rPr>
              <a:t>).</a:t>
            </a:r>
          </a:p>
          <a:p>
            <a:pPr marL="400050" lvl="1" indent="0">
              <a:buNone/>
            </a:pPr>
            <a:endParaRPr lang="ru-RU" sz="800" dirty="0">
              <a:latin typeface="+mj-lt"/>
            </a:endParaRPr>
          </a:p>
          <a:p>
            <a:pPr marL="400050" lvl="1" indent="0">
              <a:buNone/>
            </a:pPr>
            <a:r>
              <a:rPr lang="ru-RU" sz="1600" b="1" dirty="0">
                <a:latin typeface="+mj-lt"/>
              </a:rPr>
              <a:t>Добавление innerHTML+= осуществляет перезапись</a:t>
            </a:r>
          </a:p>
          <a:p>
            <a:pPr marL="400050" lvl="1" indent="0">
              <a:buNone/>
            </a:pPr>
            <a:r>
              <a:rPr lang="ru-RU" sz="1600" dirty="0">
                <a:latin typeface="+mj-lt"/>
              </a:rPr>
              <a:t>Синтаксически, можно добавить текст к innerHTML через +=:</a:t>
            </a:r>
          </a:p>
          <a:p>
            <a:pPr marL="400050" lvl="1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chatDiv.innerHTML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+= "&lt;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&gt;Привет&lt;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='smile.gif'/&gt; !&lt;/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&gt;"; 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chatDiv.innerHTML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+= "Как дела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?";</a:t>
            </a:r>
          </a:p>
          <a:p>
            <a:pPr marL="400050" lvl="1" indent="0">
              <a:buNone/>
            </a:pPr>
            <a:r>
              <a:rPr lang="ru-RU" sz="1600" dirty="0"/>
              <a:t>На практике этим следует пользоваться с большой осторожностью, так как фактически происходит не добавление, а перезапись:</a:t>
            </a:r>
          </a:p>
          <a:p>
            <a:pPr lvl="1" indent="-342900">
              <a:buFont typeface="+mj-lt"/>
              <a:buAutoNum type="arabicPeriod"/>
            </a:pPr>
            <a:r>
              <a:rPr lang="ru-RU" sz="1600" dirty="0"/>
              <a:t>Удаляется старое содержание</a:t>
            </a:r>
          </a:p>
          <a:p>
            <a:pPr lvl="1" indent="-342900">
              <a:buFont typeface="+mj-lt"/>
              <a:buAutoNum type="arabicPeriod"/>
            </a:pPr>
            <a:r>
              <a:rPr lang="ru-RU" sz="1600" dirty="0"/>
              <a:t>На его место становится новое значение innerHTML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Классы, иерархия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0391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3784</Words>
  <Application>Microsoft Office PowerPoint</Application>
  <PresentationFormat>Экран (4:3)</PresentationFormat>
  <Paragraphs>423</Paragraphs>
  <Slides>23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Training</vt:lpstr>
      <vt:lpstr>JavaScript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Классы, иерархия DOM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2017-10-04T20:56:59Z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