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9" r:id="rId3"/>
    <p:sldId id="656" r:id="rId4"/>
    <p:sldId id="657" r:id="rId5"/>
    <p:sldId id="658" r:id="rId6"/>
    <p:sldId id="659" r:id="rId7"/>
    <p:sldId id="660" r:id="rId8"/>
    <p:sldId id="661" r:id="rId9"/>
    <p:sldId id="662" r:id="rId10"/>
    <p:sldId id="663" r:id="rId11"/>
    <p:sldId id="664" r:id="rId12"/>
    <p:sldId id="665" r:id="rId13"/>
    <p:sldId id="666" r:id="rId14"/>
    <p:sldId id="667" r:id="rId15"/>
    <p:sldId id="668" r:id="rId16"/>
    <p:sldId id="669" r:id="rId17"/>
    <p:sldId id="670" r:id="rId18"/>
    <p:sldId id="671" r:id="rId19"/>
    <p:sldId id="672" r:id="rId20"/>
    <p:sldId id="673" r:id="rId21"/>
    <p:sldId id="674" r:id="rId22"/>
    <p:sldId id="675" r:id="rId23"/>
    <p:sldId id="676" r:id="rId24"/>
    <p:sldId id="677" r:id="rId25"/>
    <p:sldId id="678" r:id="rId26"/>
    <p:sldId id="655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55"/>
          </p14:sldIdLst>
        </p14:section>
        <p14:section name="Раздел 1" id="{6D9936A3-3945-4757-BC8B-B5C252D8E036}">
          <p14:sldIdLst/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6600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88632" autoAdjust="0"/>
  </p:normalViewPr>
  <p:slideViewPr>
    <p:cSldViewPr>
      <p:cViewPr varScale="1">
        <p:scale>
          <a:sx n="74" d="100"/>
          <a:sy n="74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07.10.2017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6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16.09.2017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8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2000" baseline="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180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ru-RU" sz="3200">
                <a:latin typeface="Arial" pitchFamily="34" charset="0"/>
              </a:defRPr>
            </a:lvl1pPr>
            <a:lvl2pPr latinLnBrk="0">
              <a:defRPr lang="ru-RU" sz="2800">
                <a:latin typeface="Arial" pitchFamily="34" charset="0"/>
              </a:defRPr>
            </a:lvl2pPr>
            <a:lvl3pPr latinLnBrk="0">
              <a:defRPr lang="ru-RU" sz="2400">
                <a:latin typeface="Arial" pitchFamily="34" charset="0"/>
              </a:defRPr>
            </a:lvl3pPr>
            <a:lvl4pPr latinLnBrk="0">
              <a:defRPr lang="ru-RU" sz="2400">
                <a:latin typeface="Arial" pitchFamily="34" charset="0"/>
              </a:defRPr>
            </a:lvl4pPr>
            <a:lvl5pPr latinLnBrk="0">
              <a:defRPr lang="ru-RU" sz="2400">
                <a:latin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ru-RU" sz="3200"/>
            </a:lvl1pPr>
            <a:lvl2pPr latinLnBrk="0">
              <a:defRPr lang="ru-RU" sz="2800"/>
            </a:lvl2pPr>
            <a:lvl3pPr latinLnBrk="0">
              <a:defRPr lang="ru-RU" sz="2400"/>
            </a:lvl3pPr>
            <a:lvl4pPr latinLnBrk="0">
              <a:defRPr lang="ru-RU" sz="2000"/>
            </a:lvl4pPr>
            <a:lvl5pPr latinLnBrk="0">
              <a:defRPr lang="ru-RU" sz="2000"/>
            </a:lvl5pPr>
            <a:lvl6pPr latinLnBrk="0">
              <a:defRPr lang="ru-RU" sz="2000"/>
            </a:lvl6pPr>
            <a:lvl7pPr latinLnBrk="0">
              <a:defRPr lang="ru-RU" sz="2000"/>
            </a:lvl7pPr>
            <a:lvl8pPr latinLnBrk="0">
              <a:defRPr lang="ru-RU" sz="2000"/>
            </a:lvl8pPr>
            <a:lvl9pPr latinLnBrk="0">
              <a:defRPr lang="ru-RU"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757B281C-5159-4971-8228-52B9A72E9ED2}" type="datetimeFigureOut">
              <a:rPr lang="ru-RU" smtClean="0"/>
              <a:pPr/>
              <a:t>07.10.2017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33D6E5A2-EC83-451F-A719-9AC1370DD5C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JavaScript</a:t>
            </a:r>
            <a:endParaRPr lang="ru-R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91880" y="4038600"/>
            <a:ext cx="5243048" cy="1910680"/>
          </a:xfrm>
        </p:spPr>
        <p:txBody>
          <a:bodyPr>
            <a:noAutofit/>
          </a:bodyPr>
          <a:lstStyle/>
          <a:p>
            <a:r>
              <a:rPr lang="uk-UA" sz="3200" i="1" dirty="0" err="1" smtClean="0"/>
              <a:t>Занятие</a:t>
            </a:r>
            <a:r>
              <a:rPr lang="uk-UA" sz="3200" i="1" dirty="0" smtClean="0"/>
              <a:t> </a:t>
            </a:r>
            <a:r>
              <a:rPr lang="ru-RU" sz="3200" i="1" dirty="0" smtClean="0"/>
              <a:t>1</a:t>
            </a:r>
            <a:r>
              <a:rPr lang="en-US" sz="3200" i="1" dirty="0" smtClean="0"/>
              <a:t>3.</a:t>
            </a:r>
            <a:endParaRPr lang="ru-RU" sz="3200" i="1" dirty="0" smtClean="0"/>
          </a:p>
          <a:p>
            <a:r>
              <a:rPr lang="ru-RU" sz="2800" i="1" dirty="0"/>
              <a:t>Атрибуты и </a:t>
            </a:r>
            <a:r>
              <a:rPr lang="en-US" sz="2800" i="1" dirty="0"/>
              <a:t>DOM-</a:t>
            </a:r>
            <a:r>
              <a:rPr lang="ru-RU" sz="2800" i="1" dirty="0"/>
              <a:t>свойства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А вот изменение атрибута обновляет свойство: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&lt;input id="input" type="text" value="markup"&gt;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input.setAttribute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('value', 'new');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поменяли атрибут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'new',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изменилось!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Эту </a:t>
            </a:r>
            <a:r>
              <a:rPr lang="ru-RU" sz="1600" dirty="0" smtClean="0"/>
              <a:t>особенность можно красиво использовать.</a:t>
            </a:r>
          </a:p>
          <a:p>
            <a:pPr marL="0" indent="0">
              <a:buNone/>
            </a:pPr>
            <a:r>
              <a:rPr lang="ru-RU" sz="1600" dirty="0"/>
              <a:t>Получается, что атрибут </a:t>
            </a:r>
            <a:r>
              <a:rPr lang="ru-RU" sz="1600" dirty="0" err="1"/>
              <a:t>input.getAttribute</a:t>
            </a:r>
            <a:r>
              <a:rPr lang="ru-RU" sz="1600" dirty="0"/>
              <a:t>('</a:t>
            </a:r>
            <a:r>
              <a:rPr lang="ru-RU" sz="1600" dirty="0" err="1"/>
              <a:t>value</a:t>
            </a:r>
            <a:r>
              <a:rPr lang="ru-RU" sz="1600" dirty="0"/>
              <a:t>') хранит оригинальное (исходное) значение даже после того, как пользователь заполнил поле и свойство изменилось.</a:t>
            </a:r>
          </a:p>
          <a:p>
            <a:pPr marL="0" indent="0">
              <a:buNone/>
            </a:pPr>
            <a:r>
              <a:rPr lang="ru-RU" sz="1600" dirty="0"/>
              <a:t>Например, можно взять изначальное значение из атрибута и сравнить со свойством, чтобы узнать, изменилось ли значение. А при необходимости и перезаписать свойство атрибутом, отменив изменения.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1230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Классы в виде строки: </a:t>
            </a:r>
            <a:r>
              <a:rPr lang="en-US" sz="1600" b="1" dirty="0" err="1"/>
              <a:t>className</a:t>
            </a:r>
            <a:endParaRPr lang="en-US" sz="1600" b="1" dirty="0"/>
          </a:p>
          <a:p>
            <a:pPr marL="0" indent="0">
              <a:buNone/>
            </a:pPr>
            <a:r>
              <a:rPr lang="ru-RU" sz="1600" dirty="0" smtClean="0"/>
              <a:t>Атрибуту </a:t>
            </a:r>
            <a:r>
              <a:rPr lang="ru-RU" sz="1600" dirty="0"/>
              <a:t>"</a:t>
            </a:r>
            <a:r>
              <a:rPr lang="en-US" sz="1600" dirty="0"/>
              <a:t>class" </a:t>
            </a:r>
            <a:r>
              <a:rPr lang="ru-RU" sz="1600" dirty="0"/>
              <a:t>соответствует свойство </a:t>
            </a:r>
            <a:r>
              <a:rPr lang="en-US" sz="1600" dirty="0" err="1"/>
              <a:t>className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Так </a:t>
            </a:r>
            <a:r>
              <a:rPr lang="ru-RU" sz="1600" dirty="0"/>
              <a:t>как слово "</a:t>
            </a:r>
            <a:r>
              <a:rPr lang="en-US" sz="1600" dirty="0"/>
              <a:t>class" </a:t>
            </a:r>
            <a:r>
              <a:rPr lang="ru-RU" sz="1600" dirty="0"/>
              <a:t>является зарезервированным словом в </a:t>
            </a:r>
            <a:r>
              <a:rPr lang="en-US" sz="1600" dirty="0" err="1"/>
              <a:t>Javascript</a:t>
            </a:r>
            <a:r>
              <a:rPr lang="en-US" sz="1600" dirty="0"/>
              <a:t>, </a:t>
            </a:r>
            <a:r>
              <a:rPr lang="ru-RU" sz="1600" dirty="0"/>
              <a:t>то при проектировании </a:t>
            </a:r>
            <a:r>
              <a:rPr lang="en-US" sz="1600" dirty="0"/>
              <a:t>DOM </a:t>
            </a:r>
            <a:r>
              <a:rPr lang="ru-RU" sz="1600" dirty="0"/>
              <a:t>решили, что соответствующее свойство будет называться </a:t>
            </a:r>
            <a:r>
              <a:rPr lang="en-US" sz="1600" dirty="0" err="1"/>
              <a:t>className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 class="main page"&gt;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прочитать класс элемента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document.body.className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main page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поменять класс элемента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document.body.className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"class1 class2";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Кстати, есть и другие атрибуты, которые называются иначе, чем свойство. Например, атрибуту </a:t>
            </a:r>
            <a:r>
              <a:rPr lang="en-US" sz="1600" dirty="0"/>
              <a:t>for (&lt;label for="..."&gt;) </a:t>
            </a:r>
            <a:r>
              <a:rPr lang="ru-RU" sz="1600" dirty="0"/>
              <a:t>соответствует свойство с названием </a:t>
            </a:r>
            <a:r>
              <a:rPr lang="en-US" sz="1600" dirty="0" err="1"/>
              <a:t>htmlFor</a:t>
            </a:r>
            <a:r>
              <a:rPr lang="en-US" sz="1600" dirty="0"/>
              <a:t>.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84746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Классы в виде объекта: </a:t>
            </a:r>
            <a:r>
              <a:rPr lang="en-US" sz="1600" b="1" dirty="0" err="1"/>
              <a:t>classList</a:t>
            </a:r>
            <a:endParaRPr lang="en-US" sz="1600" b="1" dirty="0"/>
          </a:p>
          <a:p>
            <a:pPr marL="0" indent="0">
              <a:buNone/>
            </a:pPr>
            <a:r>
              <a:rPr lang="ru-RU" sz="1600" dirty="0" smtClean="0"/>
              <a:t>Атрибут </a:t>
            </a:r>
            <a:r>
              <a:rPr lang="en-US" sz="1600" dirty="0"/>
              <a:t>class – </a:t>
            </a:r>
            <a:r>
              <a:rPr lang="ru-RU" sz="1600" dirty="0"/>
              <a:t>уникален. Ему соответствует аж целых два свойства!</a:t>
            </a:r>
          </a:p>
          <a:p>
            <a:pPr marL="0" indent="0">
              <a:buNone/>
            </a:pPr>
            <a:r>
              <a:rPr lang="ru-RU" sz="1600" dirty="0" smtClean="0"/>
              <a:t>Работать </a:t>
            </a:r>
            <a:r>
              <a:rPr lang="ru-RU" sz="1600" dirty="0"/>
              <a:t>с классами как со строкой неудобно. Поэтому, кроме </a:t>
            </a:r>
            <a:r>
              <a:rPr lang="en-US" sz="1600" dirty="0" err="1"/>
              <a:t>className</a:t>
            </a:r>
            <a:r>
              <a:rPr lang="en-US" sz="1600" dirty="0"/>
              <a:t>, </a:t>
            </a:r>
            <a:r>
              <a:rPr lang="ru-RU" sz="1600" dirty="0"/>
              <a:t>в современных браузерах есть свойство </a:t>
            </a:r>
            <a:r>
              <a:rPr lang="en-US" sz="1600" dirty="0" err="1"/>
              <a:t>classList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ru-RU" sz="1600" b="1" dirty="0" smtClean="0"/>
              <a:t>Свойство </a:t>
            </a:r>
            <a:r>
              <a:rPr lang="en-US" sz="1600" b="1" dirty="0" err="1"/>
              <a:t>classList</a:t>
            </a:r>
            <a:r>
              <a:rPr lang="en-US" sz="1600" b="1" dirty="0"/>
              <a:t> – </a:t>
            </a:r>
            <a:r>
              <a:rPr lang="ru-RU" sz="1600" b="1" dirty="0"/>
              <a:t>это объект для работы с классами.</a:t>
            </a:r>
          </a:p>
          <a:p>
            <a:pPr marL="0" indent="0">
              <a:buNone/>
            </a:pPr>
            <a:r>
              <a:rPr lang="ru-RU" sz="1600" dirty="0" smtClean="0"/>
              <a:t>Оно </a:t>
            </a:r>
            <a:r>
              <a:rPr lang="ru-RU" sz="1600" dirty="0"/>
              <a:t>поддерживается в </a:t>
            </a:r>
            <a:r>
              <a:rPr lang="en-US" sz="1600" dirty="0"/>
              <a:t>IE </a:t>
            </a:r>
            <a:r>
              <a:rPr lang="ru-RU" sz="1600" dirty="0"/>
              <a:t>начиная с </a:t>
            </a:r>
            <a:r>
              <a:rPr lang="en-US" sz="1600" dirty="0"/>
              <a:t>IE10, </a:t>
            </a:r>
            <a:r>
              <a:rPr lang="ru-RU" sz="1600" dirty="0"/>
              <a:t>но его можно эмулировать в </a:t>
            </a:r>
            <a:r>
              <a:rPr lang="en-US" sz="1600" dirty="0"/>
              <a:t>IE8+, </a:t>
            </a:r>
            <a:r>
              <a:rPr lang="ru-RU" sz="1600" dirty="0"/>
              <a:t>подключив мини-библиотеку </a:t>
            </a:r>
            <a:r>
              <a:rPr lang="en-US" sz="1600" dirty="0"/>
              <a:t>classList.js.</a:t>
            </a:r>
          </a:p>
          <a:p>
            <a:pPr marL="0" indent="0">
              <a:buNone/>
            </a:pPr>
            <a:r>
              <a:rPr lang="ru-RU" sz="1600" dirty="0" smtClean="0"/>
              <a:t>Методы </a:t>
            </a:r>
            <a:r>
              <a:rPr lang="en-US" sz="1600" dirty="0" err="1"/>
              <a:t>classList</a:t>
            </a:r>
            <a:r>
              <a:rPr lang="en-US" sz="1600" dirty="0"/>
              <a:t>:</a:t>
            </a:r>
          </a:p>
          <a:p>
            <a:r>
              <a:rPr lang="en-US" sz="1600" dirty="0" err="1" smtClean="0"/>
              <a:t>elem.classList.contains</a:t>
            </a:r>
            <a:r>
              <a:rPr lang="en-US" sz="1600" dirty="0"/>
              <a:t>("class") – </a:t>
            </a:r>
            <a:r>
              <a:rPr lang="ru-RU" sz="1600" dirty="0"/>
              <a:t>возвращает </a:t>
            </a:r>
            <a:r>
              <a:rPr lang="en-US" sz="1600" dirty="0"/>
              <a:t>true/false, </a:t>
            </a:r>
            <a:r>
              <a:rPr lang="ru-RU" sz="1600" dirty="0"/>
              <a:t>в зависимости от того, есть ли у элемента класс </a:t>
            </a:r>
            <a:r>
              <a:rPr lang="en-US" sz="1600" dirty="0"/>
              <a:t>class.</a:t>
            </a:r>
          </a:p>
          <a:p>
            <a:r>
              <a:rPr lang="en-US" sz="1600" dirty="0" err="1" smtClean="0"/>
              <a:t>elem.classList.add</a:t>
            </a:r>
            <a:r>
              <a:rPr lang="en-US" sz="1600" dirty="0" smtClean="0"/>
              <a:t>/remove</a:t>
            </a:r>
            <a:r>
              <a:rPr lang="en-US" sz="1600" dirty="0"/>
              <a:t>("class") – </a:t>
            </a:r>
            <a:r>
              <a:rPr lang="ru-RU" sz="1600" dirty="0"/>
              <a:t>добавляет/удаляет класс </a:t>
            </a:r>
            <a:r>
              <a:rPr lang="en-US" sz="1600" dirty="0"/>
              <a:t>class</a:t>
            </a:r>
          </a:p>
          <a:p>
            <a:r>
              <a:rPr lang="en-US" sz="1600" dirty="0" err="1" smtClean="0"/>
              <a:t>elem.classList.toggle</a:t>
            </a:r>
            <a:r>
              <a:rPr lang="en-US" sz="1600" dirty="0"/>
              <a:t>("class") – </a:t>
            </a:r>
            <a:r>
              <a:rPr lang="ru-RU" sz="1600" dirty="0"/>
              <a:t>если класса </a:t>
            </a:r>
            <a:r>
              <a:rPr lang="en-US" sz="1600" dirty="0"/>
              <a:t>class </a:t>
            </a:r>
            <a:r>
              <a:rPr lang="ru-RU" sz="1600" dirty="0"/>
              <a:t>нет, добавляет его, если есть – удаляет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41109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Кроме того, можно перебрать классы через </a:t>
            </a:r>
            <a:r>
              <a:rPr lang="en-US" sz="1600" dirty="0"/>
              <a:t>for, </a:t>
            </a:r>
            <a:r>
              <a:rPr lang="ru-RU" sz="1600" dirty="0"/>
              <a:t>так как </a:t>
            </a:r>
            <a:r>
              <a:rPr lang="en-US" sz="1600" dirty="0" err="1"/>
              <a:t>classList</a:t>
            </a:r>
            <a:r>
              <a:rPr lang="en-US" sz="1600" dirty="0"/>
              <a:t> – </a:t>
            </a:r>
            <a:r>
              <a:rPr lang="ru-RU" sz="1600" dirty="0"/>
              <a:t>это псевдо-массив.</a:t>
            </a:r>
          </a:p>
          <a:p>
            <a:pPr marL="0" indent="0">
              <a:buNone/>
            </a:pPr>
            <a:r>
              <a:rPr lang="ru-RU" sz="1600" dirty="0"/>
              <a:t>Например: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 class="main page"&gt;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classList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document.body.classList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classList.remove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('page');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удалить класс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classList.add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('post');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добавить класс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classList.length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i++) {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перечислить классы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classList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[i] ); // main,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затем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classList.contains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('post') );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проверить наличие класса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document.body.className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main post,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тоже работает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2625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Нестандартные атрибуты</a:t>
            </a:r>
          </a:p>
          <a:p>
            <a:pPr marL="0" indent="0">
              <a:buNone/>
            </a:pPr>
            <a:r>
              <a:rPr lang="ru-RU" sz="1600" dirty="0" smtClean="0"/>
              <a:t>У </a:t>
            </a:r>
            <a:r>
              <a:rPr lang="ru-RU" sz="1600" dirty="0"/>
              <a:t>каждого элемента есть некоторый набор стандартных свойств, например для &lt;</a:t>
            </a:r>
            <a:r>
              <a:rPr lang="en-US" sz="1600" dirty="0"/>
              <a:t>a&gt; </a:t>
            </a:r>
            <a:r>
              <a:rPr lang="ru-RU" sz="1600" dirty="0"/>
              <a:t>это будут </a:t>
            </a:r>
            <a:r>
              <a:rPr lang="en-US" sz="1600" dirty="0" err="1"/>
              <a:t>href</a:t>
            </a:r>
            <a:r>
              <a:rPr lang="en-US" sz="1600" dirty="0"/>
              <a:t>, name, </a:t>
            </a:r>
            <a:r>
              <a:rPr lang="ru-RU" sz="1600" dirty="0"/>
              <a:t>а для &lt;</a:t>
            </a:r>
            <a:r>
              <a:rPr lang="en-US" sz="1600" dirty="0" err="1"/>
              <a:t>img</a:t>
            </a:r>
            <a:r>
              <a:rPr lang="en-US" sz="1600" dirty="0"/>
              <a:t>&gt; </a:t>
            </a:r>
            <a:r>
              <a:rPr lang="ru-RU" sz="1600" dirty="0"/>
              <a:t>это будут </a:t>
            </a:r>
            <a:r>
              <a:rPr lang="en-US" sz="1600" dirty="0" err="1"/>
              <a:t>src</a:t>
            </a:r>
            <a:r>
              <a:rPr lang="en-US" sz="1600" dirty="0"/>
              <a:t>, alt, </a:t>
            </a:r>
            <a:r>
              <a:rPr lang="ru-RU" sz="1600" dirty="0"/>
              <a:t>и так далее.</a:t>
            </a:r>
          </a:p>
          <a:p>
            <a:pPr marL="0" indent="0">
              <a:buNone/>
            </a:pPr>
            <a:r>
              <a:rPr lang="ru-RU" sz="1600" dirty="0" smtClean="0"/>
              <a:t>Точный </a:t>
            </a:r>
            <a:r>
              <a:rPr lang="ru-RU" sz="1600" dirty="0"/>
              <a:t>набор свойств описан в стандарте, обычно мы более-менее представляем, если пользуемся </a:t>
            </a:r>
            <a:r>
              <a:rPr lang="en-US" sz="1600" dirty="0"/>
              <a:t>HTML, </a:t>
            </a:r>
            <a:r>
              <a:rPr lang="ru-RU" sz="1600" dirty="0"/>
              <a:t>какие свойства могут быть, а какие – нет.</a:t>
            </a:r>
          </a:p>
          <a:p>
            <a:pPr marL="0" indent="0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нестандартных атрибутов </a:t>
            </a:r>
            <a:r>
              <a:rPr lang="en-US" sz="1600" dirty="0"/>
              <a:t>DOM-</a:t>
            </a:r>
            <a:r>
              <a:rPr lang="ru-RU" sz="1600" dirty="0"/>
              <a:t>свойство не создаётся.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div id="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="http://ya.ru" about="Elephant"&gt;&lt;/div&gt;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alert( elem.id ); //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elem.about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undefined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Свойство является стандартным, только если оно описано в стандарте именно для этого элемента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64974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То есть, если назначить элементу &lt;</a:t>
            </a:r>
            <a:r>
              <a:rPr lang="en-US" sz="1600" dirty="0" err="1"/>
              <a:t>img</a:t>
            </a:r>
            <a:r>
              <a:rPr lang="en-US" sz="1600" dirty="0"/>
              <a:t>&gt; </a:t>
            </a:r>
            <a:r>
              <a:rPr lang="ru-RU" sz="1600" dirty="0"/>
              <a:t>атрибут </a:t>
            </a:r>
            <a:r>
              <a:rPr lang="en-US" sz="1600" dirty="0" err="1"/>
              <a:t>href</a:t>
            </a:r>
            <a:r>
              <a:rPr lang="en-US" sz="1600" dirty="0"/>
              <a:t>, </a:t>
            </a:r>
            <a:r>
              <a:rPr lang="ru-RU" sz="1600" dirty="0"/>
              <a:t>то свойство </a:t>
            </a:r>
            <a:r>
              <a:rPr lang="en-US" sz="1600" dirty="0" err="1"/>
              <a:t>img.href</a:t>
            </a:r>
            <a:r>
              <a:rPr lang="en-US" sz="1600" dirty="0"/>
              <a:t> </a:t>
            </a:r>
            <a:r>
              <a:rPr lang="ru-RU" sz="1600" dirty="0"/>
              <a:t>от этого не появится. Как, впрочем, и если назначить ссылке &lt;</a:t>
            </a:r>
            <a:r>
              <a:rPr lang="en-US" sz="1600" dirty="0"/>
              <a:t>a&gt; </a:t>
            </a:r>
            <a:r>
              <a:rPr lang="ru-RU" sz="1600" dirty="0"/>
              <a:t>атрибут </a:t>
            </a:r>
            <a:r>
              <a:rPr lang="en-US" sz="1600" dirty="0"/>
              <a:t>alt: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="test"&gt;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&lt;a id="link" alt="test"&gt;&lt;/a&gt;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img.href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undefined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link.alt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undefined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Нестандартные </a:t>
            </a:r>
            <a:r>
              <a:rPr lang="ru-RU" sz="1600" dirty="0"/>
              <a:t>атрибуты иногда используют для </a:t>
            </a:r>
            <a:r>
              <a:rPr lang="en-US" sz="1600" dirty="0"/>
              <a:t>CSS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В примере ниже для показа «состояния заказа» используется атрибут </a:t>
            </a:r>
            <a:r>
              <a:rPr lang="en-US" sz="1600" dirty="0"/>
              <a:t>order-state: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6564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style&gt;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.order[order-state="new"]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color: green;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.order[order-state="pending"]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color: blue;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.order[order-state="canceled"]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color: red;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div class="order" order-state="new"&gt;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Новый заказ.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div class="order" order-state="pending"&gt;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Ожидающий заказ.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div class="order" order-state="canceled"&gt;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Заказ отменён.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div&gt;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98637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Почему именно атрибут? Разве нельзя было сделать классы .</a:t>
            </a:r>
            <a:r>
              <a:rPr lang="ru-RU" sz="1600" dirty="0" err="1"/>
              <a:t>order-state-new</a:t>
            </a:r>
            <a:r>
              <a:rPr lang="ru-RU" sz="1600" dirty="0"/>
              <a:t>, .</a:t>
            </a:r>
            <a:r>
              <a:rPr lang="ru-RU" sz="1600" dirty="0" err="1"/>
              <a:t>order-state-pending</a:t>
            </a:r>
            <a:r>
              <a:rPr lang="ru-RU" sz="1600" dirty="0"/>
              <a:t>, </a:t>
            </a:r>
            <a:r>
              <a:rPr lang="ru-RU" sz="1600" dirty="0" err="1"/>
              <a:t>order-state-canceled</a:t>
            </a:r>
            <a:r>
              <a:rPr lang="ru-RU" sz="1600" dirty="0"/>
              <a:t>?</a:t>
            </a:r>
          </a:p>
          <a:p>
            <a:pPr marL="0" indent="0">
              <a:buNone/>
            </a:pPr>
            <a:r>
              <a:rPr lang="ru-RU" sz="1600" dirty="0" smtClean="0"/>
              <a:t>Конечно </a:t>
            </a:r>
            <a:r>
              <a:rPr lang="ru-RU" sz="1600" dirty="0"/>
              <a:t>можно, но манипулировать атрибутом из </a:t>
            </a:r>
            <a:r>
              <a:rPr lang="ru-RU" sz="1600" dirty="0" err="1"/>
              <a:t>JavaScript</a:t>
            </a:r>
            <a:r>
              <a:rPr lang="ru-RU" sz="1600" dirty="0"/>
              <a:t> гораздо проще.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, если нужно отменить заказ, неважно в каком он состоянии сейчас – это сделает код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div.setAttribute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order-state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canceled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Для классов – нужно знать, какой класс у заказа сейчас. И тогда мы можем снять старый класс, и поставить новый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div.classList.remove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order-state-new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div.classList.add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order-state-canceled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…То есть, требуется больше исходной информации и надо написать больше букв. Это менее удобно.</a:t>
            </a:r>
          </a:p>
          <a:p>
            <a:pPr marL="0" indent="0">
              <a:buNone/>
            </a:pPr>
            <a:r>
              <a:rPr lang="ru-RU" sz="1600" dirty="0" smtClean="0"/>
              <a:t>Проще </a:t>
            </a:r>
            <a:r>
              <a:rPr lang="ru-RU" sz="1600" dirty="0"/>
              <a:t>говоря, значение атрибута – произвольная строка, значение класса – это «есть» или «нет», поэтому естественно, что атрибуты «мощнее» и бывают удобнее классов как в JS так и в CSS.</a:t>
            </a: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72727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Свойство </a:t>
            </a:r>
            <a:r>
              <a:rPr lang="en-US" sz="1600" b="1" dirty="0"/>
              <a:t>dataset, data-</a:t>
            </a:r>
            <a:r>
              <a:rPr lang="ru-RU" sz="1600" b="1" dirty="0"/>
              <a:t>атрибуты</a:t>
            </a:r>
          </a:p>
          <a:p>
            <a:pPr marL="0" indent="0">
              <a:buNone/>
            </a:pPr>
            <a:r>
              <a:rPr lang="ru-RU" sz="1600" dirty="0" smtClean="0"/>
              <a:t>С </a:t>
            </a:r>
            <a:r>
              <a:rPr lang="ru-RU" sz="1600" dirty="0"/>
              <a:t>помощью нестандартных атрибутов можно привязать к элементу данные, которые будут доступны в </a:t>
            </a:r>
            <a:r>
              <a:rPr lang="en-US" sz="1600" dirty="0"/>
              <a:t>JavaScript.</a:t>
            </a:r>
          </a:p>
          <a:p>
            <a:pPr marL="0" indent="0">
              <a:buNone/>
            </a:pPr>
            <a:r>
              <a:rPr lang="ru-RU" sz="1600" dirty="0" smtClean="0"/>
              <a:t>Как </a:t>
            </a:r>
            <a:r>
              <a:rPr lang="ru-RU" sz="1600" dirty="0"/>
              <a:t>правило, это делается при помощи атрибутов с названиями, начинающимися на </a:t>
            </a:r>
            <a:r>
              <a:rPr lang="en-US" sz="1600" b="1" dirty="0"/>
              <a:t>data-</a:t>
            </a:r>
            <a:r>
              <a:rPr lang="en-US" sz="1600" dirty="0"/>
              <a:t>, </a:t>
            </a:r>
            <a:r>
              <a:rPr lang="ru-RU" sz="1600" dirty="0"/>
              <a:t>например: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div id="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data-about="Elephant" data-user-location="street"&gt;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По улице прошёлся слон. Весьма красив и толст был он.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elem.getAttribute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('data-about') ); // Elephant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elem.getAttribute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('data-user-location') ); // street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Стандарт </a:t>
            </a:r>
            <a:r>
              <a:rPr lang="en-US" sz="1600" dirty="0"/>
              <a:t>HTML5 </a:t>
            </a:r>
            <a:r>
              <a:rPr lang="ru-RU" sz="1600" dirty="0"/>
              <a:t>специально разрешает атрибуты </a:t>
            </a:r>
            <a:r>
              <a:rPr lang="en-US" sz="1600" b="1" dirty="0"/>
              <a:t>data-*</a:t>
            </a:r>
            <a:r>
              <a:rPr lang="en-US" sz="1600" dirty="0"/>
              <a:t> </a:t>
            </a:r>
            <a:r>
              <a:rPr lang="ru-RU" sz="1600" dirty="0"/>
              <a:t>и резервирует их для пользовательских данных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94534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При этом во всех браузерах, кроме </a:t>
            </a:r>
            <a:r>
              <a:rPr lang="en-US" sz="1600" dirty="0"/>
              <a:t>IE10-, </a:t>
            </a:r>
            <a:r>
              <a:rPr lang="ru-RU" sz="1600" dirty="0"/>
              <a:t>к таким атрибутам можно обратиться не только как к атрибутам, но и как к свойствам, при помощи специального свойства </a:t>
            </a:r>
            <a:r>
              <a:rPr lang="en-US" sz="1600" b="1" dirty="0"/>
              <a:t>dataset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data-about="Elephant" data-user-location="street"&gt;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По улице прошёлся слон. Весьма красив и толст был он.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elem.dataset.about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Elephant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elem.dataset.userLocation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street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Обратим внимание – название </a:t>
            </a:r>
            <a:r>
              <a:rPr lang="en-US" sz="1600" dirty="0"/>
              <a:t>data-user-location </a:t>
            </a:r>
            <a:r>
              <a:rPr lang="ru-RU" sz="1600" dirty="0"/>
              <a:t>трансформировалось в </a:t>
            </a:r>
            <a:r>
              <a:rPr lang="en-US" sz="1600" b="1" dirty="0" err="1"/>
              <a:t>dataset.userLocation</a:t>
            </a:r>
            <a:r>
              <a:rPr lang="en-US" sz="1600" dirty="0"/>
              <a:t>. </a:t>
            </a:r>
            <a:r>
              <a:rPr lang="ru-RU" sz="1600" dirty="0"/>
              <a:t>Дефис превращается в большую букву.</a:t>
            </a: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13113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При чтении HTML браузер генерирует DOM-модель. При этом большинство стандартных HTML-атрибутов становятся свойствами соответствующих объектов.</a:t>
            </a:r>
          </a:p>
          <a:p>
            <a:pPr marL="0" indent="0">
              <a:buNone/>
            </a:pPr>
            <a:r>
              <a:rPr lang="ru-RU" sz="1600" dirty="0"/>
              <a:t>Например, если тег выглядит как &lt;</a:t>
            </a:r>
            <a:r>
              <a:rPr lang="ru-RU" sz="1600" dirty="0" err="1"/>
              <a:t>body</a:t>
            </a:r>
            <a:r>
              <a:rPr lang="ru-RU" sz="1600" dirty="0"/>
              <a:t> </a:t>
            </a:r>
            <a:r>
              <a:rPr lang="ru-RU" sz="1600" dirty="0" err="1"/>
              <a:t>id</a:t>
            </a:r>
            <a:r>
              <a:rPr lang="ru-RU" sz="1600" dirty="0"/>
              <a:t>="</a:t>
            </a:r>
            <a:r>
              <a:rPr lang="ru-RU" sz="1600" dirty="0" err="1"/>
              <a:t>page</a:t>
            </a:r>
            <a:r>
              <a:rPr lang="ru-RU" sz="1600" dirty="0"/>
              <a:t>"&gt;, то у объекта будет свойство body.id = "</a:t>
            </a:r>
            <a:r>
              <a:rPr lang="ru-RU" sz="1600" dirty="0" err="1"/>
              <a:t>page</a:t>
            </a:r>
            <a:r>
              <a:rPr lang="ru-RU" sz="1600" dirty="0"/>
              <a:t>".</a:t>
            </a:r>
          </a:p>
          <a:p>
            <a:pPr marL="0" indent="0">
              <a:buNone/>
            </a:pPr>
            <a:r>
              <a:rPr lang="ru-RU" sz="1600" dirty="0"/>
              <a:t>Но это преобразование – не один-в-один. Бывают ситуации, когда атрибут имеет одно значение, а свойство – другое. Бывает и так, что атрибут есть, а свойства с таким названием не создаётся.</a:t>
            </a:r>
          </a:p>
          <a:p>
            <a:pPr marL="0" indent="0">
              <a:buNone/>
            </a:pPr>
            <a:r>
              <a:rPr lang="ru-RU" sz="1600" dirty="0"/>
              <a:t>Если коротко – HTML-атрибуты и DOM-свойства обычно, но не всегда соответствуют друг другу, нужно понимать, что такое свойство и что такое атрибут, чтобы работать с ними правильно.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12658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Добавление и удаление узлов</a:t>
            </a:r>
          </a:p>
          <a:p>
            <a:pPr marL="0" indent="0">
              <a:buNone/>
            </a:pPr>
            <a:r>
              <a:rPr lang="ru-RU" sz="1600" dirty="0" smtClean="0"/>
              <a:t>Изменение </a:t>
            </a:r>
            <a:r>
              <a:rPr lang="ru-RU" sz="1600" dirty="0"/>
              <a:t>DOM – ключ к созданию «живых» </a:t>
            </a:r>
            <a:r>
              <a:rPr lang="ru-RU" sz="1600" dirty="0" smtClean="0"/>
              <a:t>страниц. Здесь </a:t>
            </a:r>
            <a:r>
              <a:rPr lang="ru-RU" sz="1600" dirty="0"/>
              <a:t>мы рассмотрим, как создавать новые элементы «на лету» и заполнять их данными.</a:t>
            </a:r>
          </a:p>
          <a:p>
            <a:pPr marL="0" indent="0">
              <a:buNone/>
            </a:pPr>
            <a:r>
              <a:rPr lang="ru-RU" sz="1600" dirty="0"/>
              <a:t>Пример: показ сообщения</a:t>
            </a:r>
          </a:p>
          <a:p>
            <a:pPr marL="0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качестве примера рассмотрим добавление сообщения на страницу, чтобы оно было </a:t>
            </a:r>
            <a:r>
              <a:rPr lang="ru-RU" sz="1600" dirty="0" err="1"/>
              <a:t>оформленно</a:t>
            </a:r>
            <a:r>
              <a:rPr lang="ru-RU" sz="1600" dirty="0"/>
              <a:t> красивее чем обычный </a:t>
            </a:r>
            <a:r>
              <a:rPr lang="ru-RU" sz="1600" dirty="0" err="1"/>
              <a:t>alert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HTML-код </a:t>
            </a:r>
            <a:r>
              <a:rPr lang="ru-RU" sz="1600" dirty="0"/>
              <a:t>для сообщения: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padding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15px;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border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1px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#d6e9c6;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border-radius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4px;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#3c763d;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#dff0d8;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strong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&gt;Ура!&lt;/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strong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 Вы прочитали это важное сообщение.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Добавление и удаление узлов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969450"/>
            <a:ext cx="4968552" cy="8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21899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Создание элемента</a:t>
            </a:r>
          </a:p>
          <a:p>
            <a:pPr marL="0" indent="0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создания элементов используются следующие методы: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(tag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 smtClean="0"/>
              <a:t>    Создает </a:t>
            </a:r>
            <a:r>
              <a:rPr lang="ru-RU" sz="1600" dirty="0"/>
              <a:t>новый элемент с указанным тегом: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div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('div');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ru-RU" sz="1600" dirty="0"/>
              <a:t>Создает новый *текстовый* узел с данным текстом: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textElem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Тут был я');</a:t>
            </a:r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r>
              <a:rPr lang="ru-RU" sz="1600" b="1" dirty="0" smtClean="0"/>
              <a:t>Создание </a:t>
            </a:r>
            <a:r>
              <a:rPr lang="ru-RU" sz="1600" b="1" dirty="0"/>
              <a:t>сообщения</a:t>
            </a:r>
          </a:p>
          <a:p>
            <a:pPr marL="0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нашем случае мы хотим сделать </a:t>
            </a:r>
            <a:r>
              <a:rPr lang="en-US" sz="1600" dirty="0"/>
              <a:t>DOM-</a:t>
            </a:r>
            <a:r>
              <a:rPr lang="ru-RU" sz="1600" dirty="0"/>
              <a:t>элемент </a:t>
            </a:r>
            <a:r>
              <a:rPr lang="en-US" sz="1600" dirty="0"/>
              <a:t>div, </a:t>
            </a:r>
            <a:r>
              <a:rPr lang="ru-RU" sz="1600" dirty="0"/>
              <a:t>дать ему классы и заполнить текстом: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div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('div');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div.className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"alert alert-success";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"&lt;strong&gt;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Ура!&lt;/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strong&gt;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Вы прочитали это важное сообщение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.";</a:t>
            </a:r>
          </a:p>
          <a:p>
            <a:pPr marL="0" indent="0">
              <a:buNone/>
            </a:pPr>
            <a:r>
              <a:rPr lang="ru-RU" sz="1600" dirty="0"/>
              <a:t>После этого кода у нас есть готовый DOM-элемент. Пока что он присвоен в переменную </a:t>
            </a:r>
            <a:r>
              <a:rPr lang="ru-RU" sz="1600" dirty="0" err="1"/>
              <a:t>div</a:t>
            </a:r>
            <a:r>
              <a:rPr lang="ru-RU" sz="1600" dirty="0"/>
              <a:t>, но не виден, так как никак не связан со страницей.</a:t>
            </a:r>
            <a:endParaRPr lang="en-US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Добавление и удаление узлов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0945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Добавление элемента: </a:t>
            </a:r>
            <a:r>
              <a:rPr lang="en-US" sz="1600" b="1" dirty="0" err="1"/>
              <a:t>appendChild</a:t>
            </a:r>
            <a:r>
              <a:rPr lang="en-US" sz="1600" b="1" dirty="0"/>
              <a:t>, </a:t>
            </a:r>
            <a:r>
              <a:rPr lang="en-US" sz="1600" b="1" dirty="0" err="1"/>
              <a:t>insertBefore</a:t>
            </a:r>
            <a:endParaRPr lang="en-US" sz="1600" b="1" dirty="0"/>
          </a:p>
          <a:p>
            <a:pPr marL="0" indent="0">
              <a:buNone/>
            </a:pPr>
            <a:r>
              <a:rPr lang="ru-RU" sz="1600" dirty="0" smtClean="0"/>
              <a:t>Чтобы </a:t>
            </a:r>
            <a:r>
              <a:rPr lang="en-US" sz="1600" dirty="0"/>
              <a:t>DOM-</a:t>
            </a:r>
            <a:r>
              <a:rPr lang="ru-RU" sz="1600" dirty="0"/>
              <a:t>узел был показан на странице, его необходимо вставить в </a:t>
            </a:r>
            <a:r>
              <a:rPr lang="en-US" sz="1600" dirty="0"/>
              <a:t>document.</a:t>
            </a:r>
          </a:p>
          <a:p>
            <a:pPr marL="0" indent="0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этого первым делом нужно решить, куда мы будем его вставлять. Предположим, что мы решили, что вставлять будем в некий элемент </a:t>
            </a:r>
            <a:r>
              <a:rPr lang="en-US" sz="1600" dirty="0" err="1"/>
              <a:t>parentElem</a:t>
            </a:r>
            <a:r>
              <a:rPr lang="en-US" sz="1600" dirty="0"/>
              <a:t>, </a:t>
            </a:r>
            <a:r>
              <a:rPr lang="ru-RU" sz="1600" dirty="0"/>
              <a:t>например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parentElem</a:t>
            </a:r>
            <a:r>
              <a:rPr lang="en-US" sz="1600" dirty="0"/>
              <a:t> = </a:t>
            </a:r>
            <a:r>
              <a:rPr lang="en-US" sz="1600" dirty="0" err="1"/>
              <a:t>document.body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ru-RU" sz="800" dirty="0" smtClean="0"/>
          </a:p>
          <a:p>
            <a:pPr marL="0" indent="0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вставки внутрь </a:t>
            </a:r>
            <a:r>
              <a:rPr lang="en-US" sz="1600" dirty="0" err="1"/>
              <a:t>parentElem</a:t>
            </a:r>
            <a:r>
              <a:rPr lang="en-US" sz="1600" dirty="0"/>
              <a:t> </a:t>
            </a:r>
            <a:r>
              <a:rPr lang="ru-RU" sz="1600" dirty="0"/>
              <a:t>есть следующие методы: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parentElem.appendChild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ru-RU" sz="1600" dirty="0"/>
              <a:t>Добавляет </a:t>
            </a:r>
            <a:r>
              <a:rPr lang="en-US" sz="1600" dirty="0" err="1"/>
              <a:t>elem</a:t>
            </a:r>
            <a:r>
              <a:rPr lang="en-US" sz="1600" dirty="0"/>
              <a:t> </a:t>
            </a:r>
            <a:r>
              <a:rPr lang="ru-RU" sz="1600" dirty="0"/>
              <a:t>в конец дочерних элементов </a:t>
            </a:r>
            <a:r>
              <a:rPr lang="en-US" sz="1600" dirty="0" err="1"/>
              <a:t>parentElem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ru-RU" sz="800" dirty="0" smtClean="0"/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ru-RU" sz="1600" dirty="0"/>
              <a:t>Следующий пример добавляет новый элемент в конец &lt;</a:t>
            </a:r>
            <a:r>
              <a:rPr lang="en-US" sz="1600" dirty="0" err="1"/>
              <a:t>ol</a:t>
            </a:r>
            <a:r>
              <a:rPr lang="en-US" sz="1600" dirty="0"/>
              <a:t>&gt;: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id="list"&gt;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&lt;li&gt;0&lt;/li&gt;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&lt;li&gt;1&lt;/li&gt;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&lt;li&gt;2&lt;/li&gt;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('li');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newLi.innerHTML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Привет, мир!';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list.appendChild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&lt;/script&gt;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Добавление и удаление узлов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2470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parentElem.insertBefore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nextSibling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ru-RU" sz="1600" dirty="0"/>
              <a:t>Вставляет </a:t>
            </a:r>
            <a:r>
              <a:rPr lang="en-US" sz="1600" dirty="0" err="1"/>
              <a:t>elem</a:t>
            </a:r>
            <a:r>
              <a:rPr lang="en-US" sz="1600" dirty="0"/>
              <a:t> </a:t>
            </a:r>
            <a:r>
              <a:rPr lang="ru-RU" sz="1600" dirty="0"/>
              <a:t>в коллекцию детей </a:t>
            </a:r>
            <a:r>
              <a:rPr lang="en-US" sz="1600" dirty="0" err="1"/>
              <a:t>parentElem</a:t>
            </a:r>
            <a:r>
              <a:rPr lang="en-US" sz="1600" dirty="0"/>
              <a:t>, </a:t>
            </a:r>
            <a:r>
              <a:rPr lang="ru-RU" sz="1600" dirty="0"/>
              <a:t>перед элементом </a:t>
            </a:r>
            <a:r>
              <a:rPr lang="en-US" sz="1600" dirty="0" err="1"/>
              <a:t>nextSibling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ru-RU" sz="1600" dirty="0"/>
              <a:t>Следующий код вставляет новый элемент перед вторым &lt;</a:t>
            </a:r>
            <a:r>
              <a:rPr lang="en-US" sz="1600" dirty="0"/>
              <a:t>li&gt;: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id="list"&gt;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&lt;li&gt;0&lt;/li&gt;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&lt;li&gt;1&lt;/li&gt;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&lt;li&gt;2&lt;/li&gt;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('li');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newLi.innerHTML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Привет, мир!';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list.insertBefore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list.children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&lt;/script&gt;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Для вставки элемента в начало достаточно указать, что вставлять будем перед первым потомком: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list.insertBefore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list.firstChild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/>
              <a:t>А </a:t>
            </a:r>
            <a:r>
              <a:rPr lang="ru-RU" sz="1600" dirty="0"/>
              <a:t>что, если </a:t>
            </a:r>
            <a:r>
              <a:rPr lang="en-US" sz="1600" dirty="0"/>
              <a:t>list </a:t>
            </a:r>
            <a:r>
              <a:rPr lang="ru-RU" sz="1600" dirty="0"/>
              <a:t>вообще пустой, в этом случае ведь </a:t>
            </a:r>
            <a:r>
              <a:rPr lang="en-US" sz="1600" dirty="0" err="1"/>
              <a:t>list.firstChild</a:t>
            </a:r>
            <a:r>
              <a:rPr lang="en-US" sz="1600" dirty="0"/>
              <a:t> = null, </a:t>
            </a:r>
            <a:r>
              <a:rPr lang="ru-RU" sz="1600" dirty="0"/>
              <a:t>произойдёт ли </a:t>
            </a:r>
            <a:r>
              <a:rPr lang="ru-RU" sz="1600" dirty="0" smtClean="0"/>
              <a:t>вставка? Ответ </a:t>
            </a:r>
            <a:r>
              <a:rPr lang="ru-RU" sz="1600" dirty="0"/>
              <a:t>– да, произойдёт.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Добавление и удаление узлов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1183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Дело в том, что если вторым аргументом указать </a:t>
            </a:r>
            <a:r>
              <a:rPr lang="en-US" sz="1600" dirty="0"/>
              <a:t>null, </a:t>
            </a:r>
            <a:r>
              <a:rPr lang="ru-RU" sz="1600" dirty="0"/>
              <a:t>то </a:t>
            </a:r>
            <a:r>
              <a:rPr lang="en-US" sz="1600" b="1" dirty="0" err="1"/>
              <a:t>insertBefore</a:t>
            </a:r>
            <a:r>
              <a:rPr lang="en-US" sz="1600" dirty="0"/>
              <a:t> </a:t>
            </a:r>
            <a:r>
              <a:rPr lang="ru-RU" sz="1600" dirty="0"/>
              <a:t>сработает как </a:t>
            </a:r>
            <a:r>
              <a:rPr lang="en-US" sz="1600" b="1" dirty="0" err="1"/>
              <a:t>appendChild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parentElem.insertBefore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null);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то же, что и: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parentElem.appendChild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ru-RU" sz="1600" dirty="0"/>
              <a:t>Так что </a:t>
            </a:r>
            <a:r>
              <a:rPr lang="en-US" sz="1600" b="1" dirty="0" err="1"/>
              <a:t>insertBefore</a:t>
            </a:r>
            <a:r>
              <a:rPr lang="en-US" sz="1600" dirty="0"/>
              <a:t> </a:t>
            </a:r>
            <a:r>
              <a:rPr lang="ru-RU" sz="1600" dirty="0"/>
              <a:t>универсален.</a:t>
            </a:r>
          </a:p>
          <a:p>
            <a:pPr marL="0" indent="0">
              <a:buNone/>
            </a:pPr>
            <a:endParaRPr lang="ru-RU" sz="1600" dirty="0"/>
          </a:p>
          <a:p>
            <a:pPr marL="400050" lvl="1" indent="0">
              <a:buNone/>
            </a:pPr>
            <a:r>
              <a:rPr lang="ru-RU" sz="1600" dirty="0"/>
              <a:t>На заметку:</a:t>
            </a:r>
          </a:p>
          <a:p>
            <a:pPr marL="400050" lvl="1" indent="0">
              <a:buNone/>
            </a:pPr>
            <a:r>
              <a:rPr lang="ru-RU" sz="1600" dirty="0" smtClean="0"/>
              <a:t>Все </a:t>
            </a:r>
            <a:r>
              <a:rPr lang="ru-RU" sz="1600" dirty="0"/>
              <a:t>методы вставки возвращают вставленный узел.</a:t>
            </a:r>
          </a:p>
          <a:p>
            <a:pPr marL="400050" lvl="1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parentElem.appendChild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/>
              <a:t> </a:t>
            </a:r>
            <a:r>
              <a:rPr lang="ru-RU" sz="1600" dirty="0"/>
              <a:t>возвращает </a:t>
            </a:r>
            <a:r>
              <a:rPr lang="en-US" sz="1600" dirty="0"/>
              <a:t>elem.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Добавление и удаление узлов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1507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Домашнее задание 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Создать вручную </a:t>
            </a:r>
            <a:r>
              <a:rPr lang="en-US" sz="2000" i="1" dirty="0" smtClean="0">
                <a:latin typeface="+mn-lt"/>
              </a:rPr>
              <a:t>HTML </a:t>
            </a:r>
            <a:r>
              <a:rPr lang="ru-RU" sz="2000" i="1" dirty="0" smtClean="0">
                <a:latin typeface="+mn-lt"/>
              </a:rPr>
              <a:t>с разными элементами на странице (</a:t>
            </a:r>
            <a:r>
              <a:rPr lang="en-US" sz="2000" i="1" dirty="0" smtClean="0">
                <a:latin typeface="+mn-lt"/>
              </a:rPr>
              <a:t>p,div,span,a,h1..h6,img,pre </a:t>
            </a:r>
            <a:r>
              <a:rPr lang="ru-RU" sz="2000" i="1" dirty="0" smtClean="0">
                <a:latin typeface="+mn-lt"/>
              </a:rPr>
              <a:t>и т.п.) и добавленными у некоторых классами.</a:t>
            </a:r>
          </a:p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Написать </a:t>
            </a:r>
            <a:r>
              <a:rPr lang="en-US" sz="2000" i="1" dirty="0">
                <a:latin typeface="+mn-lt"/>
              </a:rPr>
              <a:t>JavaScript </a:t>
            </a:r>
            <a:r>
              <a:rPr lang="ru-RU" sz="2000" i="1" dirty="0" smtClean="0">
                <a:latin typeface="+mn-lt"/>
              </a:rPr>
              <a:t>программу</a:t>
            </a:r>
            <a:r>
              <a:rPr lang="en-US" sz="2000" i="1" dirty="0" smtClean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для:</a:t>
            </a:r>
          </a:p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1. Проставления атрибутов тегам на странице с названием тега (</a:t>
            </a:r>
            <a:r>
              <a:rPr lang="en-US" sz="2000" i="1" dirty="0" err="1" smtClean="0">
                <a:latin typeface="+mn-lt"/>
              </a:rPr>
              <a:t>pAtr,divAtr,spanAtr,aAtr</a:t>
            </a:r>
            <a:r>
              <a:rPr lang="en-US" sz="2000" i="1" dirty="0" smtClean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и т.п.) со значением количества символов в имени тега х4 (</a:t>
            </a:r>
            <a:r>
              <a:rPr lang="en-US" sz="2000" i="1" dirty="0" err="1" smtClean="0">
                <a:latin typeface="+mn-lt"/>
              </a:rPr>
              <a:t>pAtr</a:t>
            </a:r>
            <a:r>
              <a:rPr lang="en-US" sz="2000" i="1" dirty="0" smtClean="0">
                <a:latin typeface="+mn-lt"/>
              </a:rPr>
              <a:t>=“4”,divAtr=“12” </a:t>
            </a:r>
            <a:r>
              <a:rPr lang="ru-RU" sz="2000" i="1" dirty="0" smtClean="0">
                <a:latin typeface="+mn-lt"/>
              </a:rPr>
              <a:t>и т.п.).</a:t>
            </a:r>
            <a:r>
              <a:rPr lang="en-US" sz="2000" i="1" dirty="0" smtClean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А также всем добавить атрибут </a:t>
            </a:r>
            <a:r>
              <a:rPr lang="en-US" sz="2000" i="1" dirty="0" smtClean="0">
                <a:latin typeface="+mn-lt"/>
              </a:rPr>
              <a:t>alt </a:t>
            </a:r>
            <a:r>
              <a:rPr lang="ru-RU" sz="2000" i="1" dirty="0" smtClean="0">
                <a:latin typeface="+mn-lt"/>
              </a:rPr>
              <a:t>со значением </a:t>
            </a:r>
            <a:r>
              <a:rPr lang="en-US" sz="2000" i="1" dirty="0" smtClean="0">
                <a:latin typeface="+mn-lt"/>
              </a:rPr>
              <a:t>“custom”</a:t>
            </a:r>
            <a:r>
              <a:rPr lang="ru-RU" sz="2000" i="1" dirty="0" smtClean="0">
                <a:latin typeface="+mn-lt"/>
              </a:rPr>
              <a:t>. Добавить классы тегам по имени тега (</a:t>
            </a:r>
            <a:r>
              <a:rPr lang="en-US" sz="2000" i="1" dirty="0" err="1" smtClean="0">
                <a:latin typeface="+mn-lt"/>
              </a:rPr>
              <a:t>pclass</a:t>
            </a:r>
            <a:r>
              <a:rPr lang="en-US" sz="2000" i="1" dirty="0" smtClean="0">
                <a:latin typeface="+mn-lt"/>
              </a:rPr>
              <a:t>, </a:t>
            </a:r>
            <a:r>
              <a:rPr lang="en-US" sz="2000" i="1" dirty="0" err="1" smtClean="0">
                <a:latin typeface="+mn-lt"/>
              </a:rPr>
              <a:t>divclass</a:t>
            </a:r>
            <a:r>
              <a:rPr lang="en-US" sz="2000" i="1" dirty="0" smtClean="0">
                <a:latin typeface="+mn-lt"/>
              </a:rPr>
              <a:t>…</a:t>
            </a:r>
            <a:r>
              <a:rPr lang="ru-RU" sz="2000" i="1" dirty="0" smtClean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2. Пройти по всем элементам и если у элемента есть класс – добавить еще один класс (с именем </a:t>
            </a:r>
            <a:r>
              <a:rPr lang="en-US" sz="2000" i="1" dirty="0" err="1" smtClean="0">
                <a:latin typeface="+mn-lt"/>
              </a:rPr>
              <a:t>bestclass</a:t>
            </a:r>
            <a:r>
              <a:rPr lang="ru-RU" sz="2000" i="1" dirty="0" smtClean="0">
                <a:latin typeface="+mn-lt"/>
              </a:rPr>
              <a:t>)</a:t>
            </a:r>
            <a:r>
              <a:rPr lang="en-US" sz="2000" i="1" dirty="0" smtClean="0">
                <a:latin typeface="+mn-lt"/>
              </a:rPr>
              <a:t>. </a:t>
            </a:r>
            <a:r>
              <a:rPr lang="ru-RU" sz="2000" i="1" dirty="0" smtClean="0">
                <a:latin typeface="+mn-lt"/>
              </a:rPr>
              <a:t>Перед каждым элементом </a:t>
            </a:r>
            <a:r>
              <a:rPr lang="en-US" sz="2000" i="1" dirty="0" smtClean="0">
                <a:latin typeface="+mn-lt"/>
              </a:rPr>
              <a:t>&lt;a&gt; </a:t>
            </a:r>
            <a:r>
              <a:rPr lang="ru-RU" sz="2000" i="1" dirty="0" smtClean="0">
                <a:latin typeface="+mn-lt"/>
              </a:rPr>
              <a:t>разместить элемент </a:t>
            </a:r>
            <a:r>
              <a:rPr lang="en-US" sz="2000" i="1" dirty="0" smtClean="0">
                <a:latin typeface="+mn-lt"/>
              </a:rPr>
              <a:t>&lt;</a:t>
            </a:r>
            <a:r>
              <a:rPr lang="en-US" sz="2000" i="1" dirty="0" err="1" smtClean="0">
                <a:latin typeface="+mn-lt"/>
              </a:rPr>
              <a:t>hr</a:t>
            </a:r>
            <a:r>
              <a:rPr lang="en-US" sz="2000" i="1" dirty="0" smtClean="0">
                <a:latin typeface="+mn-lt"/>
              </a:rPr>
              <a:t>&gt; </a:t>
            </a:r>
            <a:r>
              <a:rPr lang="ru-RU" sz="2000" i="1" dirty="0" smtClean="0">
                <a:latin typeface="+mn-lt"/>
              </a:rPr>
              <a:t>с атрибутом </a:t>
            </a:r>
            <a:r>
              <a:rPr lang="en-US" sz="2000" i="1" dirty="0" smtClean="0">
                <a:latin typeface="+mn-lt"/>
              </a:rPr>
              <a:t>line=“long”</a:t>
            </a:r>
            <a:r>
              <a:rPr lang="ru-RU" sz="2000" i="1" dirty="0">
                <a:latin typeface="+mn-lt"/>
              </a:rPr>
              <a:t>.</a:t>
            </a:r>
            <a:endParaRPr 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636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Свои DOM-свойства</a:t>
            </a:r>
          </a:p>
          <a:p>
            <a:pPr marL="0" indent="0">
              <a:buNone/>
            </a:pPr>
            <a:r>
              <a:rPr lang="ru-RU" sz="1600" dirty="0" smtClean="0"/>
              <a:t>Ранее </a:t>
            </a:r>
            <a:r>
              <a:rPr lang="ru-RU" sz="1600" dirty="0"/>
              <a:t>мы видели некоторые встроенные свойства DOM-узлов. Но, технически, никто нас ими не ограничивает.</a:t>
            </a:r>
          </a:p>
          <a:p>
            <a:pPr marL="0" indent="0">
              <a:buNone/>
            </a:pPr>
            <a:r>
              <a:rPr lang="ru-RU" sz="1600" b="1" dirty="0" smtClean="0"/>
              <a:t>Узел </a:t>
            </a:r>
            <a:r>
              <a:rPr lang="ru-RU" sz="1600" b="1" dirty="0"/>
              <a:t>DOM – это объект, поэтому, как и любой объект в </a:t>
            </a:r>
            <a:r>
              <a:rPr lang="ru-RU" sz="1600" b="1" dirty="0" err="1"/>
              <a:t>JavaScript</a:t>
            </a:r>
            <a:r>
              <a:rPr lang="ru-RU" sz="1600" b="1" dirty="0"/>
              <a:t>, он может содержать пользовательские свойства и методы.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, создадим в </a:t>
            </a:r>
            <a:r>
              <a:rPr lang="ru-RU" sz="1600" dirty="0" err="1"/>
              <a:t>document.body</a:t>
            </a:r>
            <a:r>
              <a:rPr lang="ru-RU" sz="1600" dirty="0"/>
              <a:t> новое свойство и запишем в него объект: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document.body.myData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'Петр',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familyName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'Петрович'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document.body.myData.name ); // Петр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Можно </a:t>
            </a:r>
            <a:r>
              <a:rPr lang="ru-RU" sz="1600" dirty="0"/>
              <a:t>добавить и новую функцию: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document.body.sayHi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this.nodeName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document.body.sayHi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// BODY, выполнилась с правильным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this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Нестандартные </a:t>
            </a:r>
            <a:r>
              <a:rPr lang="ru-RU" sz="1600" dirty="0"/>
              <a:t>свойства и методы видны только в </a:t>
            </a:r>
            <a:r>
              <a:rPr lang="ru-RU" sz="1600" dirty="0" err="1"/>
              <a:t>JavaScript</a:t>
            </a:r>
            <a:r>
              <a:rPr lang="ru-RU" sz="1600" dirty="0"/>
              <a:t> и никак не влияют на отображение соответствующего тега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0014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Обратим внимание, пользовательские DOM-свойства:</a:t>
            </a:r>
          </a:p>
          <a:p>
            <a:r>
              <a:rPr lang="ru-RU" sz="1600" dirty="0" smtClean="0"/>
              <a:t>Могут </a:t>
            </a:r>
            <a:r>
              <a:rPr lang="ru-RU" sz="1600" dirty="0"/>
              <a:t>иметь любое значение.</a:t>
            </a:r>
          </a:p>
          <a:p>
            <a:r>
              <a:rPr lang="ru-RU" sz="1600" dirty="0" smtClean="0"/>
              <a:t>Названия </a:t>
            </a:r>
            <a:r>
              <a:rPr lang="ru-RU" sz="1600" dirty="0"/>
              <a:t>свойств чувствительны к регистру.</a:t>
            </a:r>
          </a:p>
          <a:p>
            <a:r>
              <a:rPr lang="ru-RU" sz="1600" dirty="0" smtClean="0"/>
              <a:t>Работают </a:t>
            </a:r>
            <a:r>
              <a:rPr lang="ru-RU" sz="1600" dirty="0"/>
              <a:t>за счет того, что DOM-узлы являются объектами </a:t>
            </a:r>
            <a:r>
              <a:rPr lang="ru-RU" sz="1600" dirty="0" err="1"/>
              <a:t>JavaScript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b="1" dirty="0"/>
              <a:t>Атрибуты</a:t>
            </a:r>
          </a:p>
          <a:p>
            <a:pPr marL="0" indent="0">
              <a:buNone/>
            </a:pPr>
            <a:r>
              <a:rPr lang="ru-RU" sz="1600" dirty="0"/>
              <a:t>Элементам DOM, с другой стороны, соответствуют HTML-теги, у которых есть текстовые атрибуты.</a:t>
            </a:r>
          </a:p>
          <a:p>
            <a:pPr marL="0" indent="0">
              <a:buNone/>
            </a:pPr>
            <a:r>
              <a:rPr lang="ru-RU" sz="1600" dirty="0"/>
              <a:t>Конечно, здесь речь именно об узлах-элементах, не о текстовых узлах или комментариях.</a:t>
            </a:r>
          </a:p>
          <a:p>
            <a:pPr marL="0" indent="0">
              <a:buNone/>
            </a:pPr>
            <a:r>
              <a:rPr lang="ru-RU" sz="1600" dirty="0"/>
              <a:t>Доступ к атрибутам осуществляется при помощи стандартных методов:</a:t>
            </a:r>
          </a:p>
          <a:p>
            <a:r>
              <a:rPr lang="ru-RU" sz="1600" dirty="0" err="1"/>
              <a:t>elem.hasAttribute</a:t>
            </a:r>
            <a:r>
              <a:rPr lang="ru-RU" sz="1600" dirty="0"/>
              <a:t>(</a:t>
            </a:r>
            <a:r>
              <a:rPr lang="ru-RU" sz="1600" dirty="0" err="1"/>
              <a:t>name</a:t>
            </a:r>
            <a:r>
              <a:rPr lang="ru-RU" sz="1600" dirty="0"/>
              <a:t>) – проверяет наличие атрибута</a:t>
            </a:r>
          </a:p>
          <a:p>
            <a:r>
              <a:rPr lang="ru-RU" sz="1600" dirty="0" err="1"/>
              <a:t>elem.getAttribute</a:t>
            </a:r>
            <a:r>
              <a:rPr lang="ru-RU" sz="1600" dirty="0"/>
              <a:t>(</a:t>
            </a:r>
            <a:r>
              <a:rPr lang="ru-RU" sz="1600" dirty="0" err="1"/>
              <a:t>name</a:t>
            </a:r>
            <a:r>
              <a:rPr lang="ru-RU" sz="1600" dirty="0"/>
              <a:t>) – получает значение атрибута</a:t>
            </a:r>
          </a:p>
          <a:p>
            <a:r>
              <a:rPr lang="ru-RU" sz="1600" dirty="0" err="1"/>
              <a:t>elem.setAttribute</a:t>
            </a:r>
            <a:r>
              <a:rPr lang="ru-RU" sz="1600" dirty="0"/>
              <a:t>(</a:t>
            </a:r>
            <a:r>
              <a:rPr lang="ru-RU" sz="1600" dirty="0" err="1"/>
              <a:t>name</a:t>
            </a:r>
            <a:r>
              <a:rPr lang="ru-RU" sz="1600" dirty="0"/>
              <a:t>, </a:t>
            </a:r>
            <a:r>
              <a:rPr lang="ru-RU" sz="1600" dirty="0" err="1"/>
              <a:t>value</a:t>
            </a:r>
            <a:r>
              <a:rPr lang="ru-RU" sz="1600" dirty="0"/>
              <a:t>) – устанавливает атрибут</a:t>
            </a:r>
          </a:p>
          <a:p>
            <a:r>
              <a:rPr lang="ru-RU" sz="1600" dirty="0" err="1"/>
              <a:t>elem.removeAttribute</a:t>
            </a:r>
            <a:r>
              <a:rPr lang="ru-RU" sz="1600" dirty="0"/>
              <a:t>(</a:t>
            </a:r>
            <a:r>
              <a:rPr lang="ru-RU" sz="1600" dirty="0" err="1"/>
              <a:t>name</a:t>
            </a:r>
            <a:r>
              <a:rPr lang="ru-RU" sz="1600" dirty="0"/>
              <a:t>) – удаляет атрибут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Эти </a:t>
            </a:r>
            <a:r>
              <a:rPr lang="ru-RU" sz="1600" dirty="0"/>
              <a:t>методы работают со значением, которое находится в HTML.</a:t>
            </a:r>
          </a:p>
          <a:p>
            <a:pPr marL="0" indent="0">
              <a:buNone/>
            </a:pPr>
            <a:r>
              <a:rPr lang="ru-RU" sz="1600" dirty="0"/>
              <a:t>Также все атрибуты элемента можно получить с помощью свойства </a:t>
            </a:r>
            <a:r>
              <a:rPr lang="ru-RU" sz="1600" dirty="0" err="1"/>
              <a:t>elem.attributes</a:t>
            </a:r>
            <a:r>
              <a:rPr lang="ru-RU" sz="1600" dirty="0"/>
              <a:t>, которое содержит псевдо-массив объектов типа Attr.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35539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В отличие от свойств, атрибуты:</a:t>
            </a:r>
          </a:p>
          <a:p>
            <a:r>
              <a:rPr lang="ru-RU" sz="1600" dirty="0"/>
              <a:t>Всегда являются строками.</a:t>
            </a:r>
          </a:p>
          <a:p>
            <a:r>
              <a:rPr lang="ru-RU" sz="1600" dirty="0"/>
              <a:t>Их имя </a:t>
            </a:r>
            <a:r>
              <a:rPr lang="ru-RU" sz="1600" i="1" dirty="0"/>
              <a:t>нечувствительно</a:t>
            </a:r>
            <a:r>
              <a:rPr lang="ru-RU" sz="1600" dirty="0"/>
              <a:t> к регистру (ведь это HTML)</a:t>
            </a:r>
          </a:p>
          <a:p>
            <a:r>
              <a:rPr lang="ru-RU" sz="1600" dirty="0"/>
              <a:t>Видны в </a:t>
            </a:r>
            <a:r>
              <a:rPr lang="ru-RU" sz="1600" dirty="0" err="1"/>
              <a:t>innerHTML</a:t>
            </a:r>
            <a:r>
              <a:rPr lang="ru-RU" sz="1600" dirty="0"/>
              <a:t> (за исключением старых IE)</a:t>
            </a:r>
          </a:p>
          <a:p>
            <a:pPr marL="0" indent="0">
              <a:buNone/>
            </a:pPr>
            <a:r>
              <a:rPr lang="ru-RU" sz="1600" dirty="0"/>
              <a:t>Рассмотрим отличия между DOM-свойствами и атрибутами на примере HTML-кода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&lt;div id="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about="Elephant" class="smiling"&gt;&lt;/div&gt;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Пример </a:t>
            </a:r>
            <a:r>
              <a:rPr lang="ru-RU" sz="1600" dirty="0">
                <a:latin typeface="+mj-lt"/>
                <a:cs typeface="Courier New" pitchFamily="49" charset="0"/>
              </a:rPr>
              <a:t>ниже устанавливает атрибуты и демонстрирует их особенности.</a:t>
            </a:r>
          </a:p>
          <a:p>
            <a:pPr marL="0" indent="0"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&lt;div id="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" about="Elephant"&gt;&lt;/div&gt;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alert(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elem.getAttribute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('About') ); </a:t>
            </a:r>
            <a:r>
              <a:rPr lang="en-US" sz="1500" dirty="0">
                <a:latin typeface="+mj-lt"/>
                <a:cs typeface="Courier New" pitchFamily="49" charset="0"/>
              </a:rPr>
              <a:t>// (1) 'Elephant', </a:t>
            </a:r>
            <a:r>
              <a:rPr lang="ru-RU" sz="1500" dirty="0">
                <a:latin typeface="+mj-lt"/>
                <a:cs typeface="Courier New" pitchFamily="49" charset="0"/>
              </a:rPr>
              <a:t>атрибут получен</a:t>
            </a:r>
          </a:p>
          <a:p>
            <a:pPr marL="0" indent="0"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elem.setAttribute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('Test', 123); </a:t>
            </a:r>
            <a:r>
              <a:rPr lang="en-US" sz="1500" dirty="0">
                <a:latin typeface="+mj-lt"/>
                <a:cs typeface="Courier New" pitchFamily="49" charset="0"/>
              </a:rPr>
              <a:t>// (2) </a:t>
            </a:r>
            <a:r>
              <a:rPr lang="ru-RU" sz="1500" dirty="0">
                <a:latin typeface="+mj-lt"/>
                <a:cs typeface="Courier New" pitchFamily="49" charset="0"/>
              </a:rPr>
              <a:t>атрибут </a:t>
            </a:r>
            <a:r>
              <a:rPr lang="en-US" sz="1500" dirty="0">
                <a:latin typeface="+mj-lt"/>
                <a:cs typeface="Courier New" pitchFamily="49" charset="0"/>
              </a:rPr>
              <a:t>Test </a:t>
            </a:r>
            <a:r>
              <a:rPr lang="ru-RU" sz="1500" dirty="0">
                <a:latin typeface="+mj-lt"/>
                <a:cs typeface="Courier New" pitchFamily="49" charset="0"/>
              </a:rPr>
              <a:t>установлен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document.body.innerHTML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); </a:t>
            </a:r>
            <a:r>
              <a:rPr lang="en-US" sz="1500" dirty="0">
                <a:latin typeface="+mj-lt"/>
                <a:cs typeface="Courier New" pitchFamily="49" charset="0"/>
              </a:rPr>
              <a:t>// (3) </a:t>
            </a:r>
            <a:r>
              <a:rPr lang="ru-RU" sz="1500" dirty="0">
                <a:latin typeface="+mj-lt"/>
                <a:cs typeface="Courier New" pitchFamily="49" charset="0"/>
              </a:rPr>
              <a:t>в </a:t>
            </a:r>
            <a:r>
              <a:rPr lang="en-US" sz="1500" dirty="0">
                <a:latin typeface="+mj-lt"/>
                <a:cs typeface="Courier New" pitchFamily="49" charset="0"/>
              </a:rPr>
              <a:t>HTML </a:t>
            </a:r>
            <a:r>
              <a:rPr lang="ru-RU" sz="1500" dirty="0">
                <a:latin typeface="+mj-lt"/>
                <a:cs typeface="Courier New" pitchFamily="49" charset="0"/>
              </a:rPr>
              <a:t>видны все атрибуты!</a:t>
            </a:r>
          </a:p>
          <a:p>
            <a:pPr marL="0" indent="0"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elem.attributes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500" dirty="0">
                <a:latin typeface="+mj-lt"/>
                <a:cs typeface="Courier New" pitchFamily="49" charset="0"/>
              </a:rPr>
              <a:t>// (4) </a:t>
            </a:r>
            <a:r>
              <a:rPr lang="ru-RU" sz="1500" dirty="0">
                <a:latin typeface="+mj-lt"/>
                <a:cs typeface="Courier New" pitchFamily="49" charset="0"/>
              </a:rPr>
              <a:t>можно получить коллекцию атрибутов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attrs.length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alert(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[i].name + " = " +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[i].value 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&lt;/body&gt;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43572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При запуске кода выше обратите внимание:</a:t>
            </a:r>
          </a:p>
          <a:p>
            <a:r>
              <a:rPr lang="ru-RU" sz="1600" dirty="0" err="1"/>
              <a:t>getAttribute</a:t>
            </a:r>
            <a:r>
              <a:rPr lang="ru-RU" sz="1600" dirty="0"/>
              <a:t>('</a:t>
            </a:r>
            <a:r>
              <a:rPr lang="ru-RU" sz="1600" dirty="0" err="1"/>
              <a:t>About</a:t>
            </a:r>
            <a:r>
              <a:rPr lang="ru-RU" sz="1600" dirty="0"/>
              <a:t>') – первая буква имени атрибута </a:t>
            </a:r>
            <a:r>
              <a:rPr lang="ru-RU" sz="1600" dirty="0" err="1"/>
              <a:t>About</a:t>
            </a:r>
            <a:r>
              <a:rPr lang="ru-RU" sz="1600" dirty="0"/>
              <a:t> написана в верхнем регистре, а в HTML – в нижнем, но это не имеет значения, так как имена нечувствительны к регистру.</a:t>
            </a:r>
          </a:p>
          <a:p>
            <a:r>
              <a:rPr lang="ru-RU" sz="1600" dirty="0"/>
              <a:t>Мы можем записать в атрибут любое значение, но оно будет превращено в строку. Объекты также будут автоматически преобразованы.</a:t>
            </a:r>
          </a:p>
          <a:p>
            <a:r>
              <a:rPr lang="ru-RU" sz="1600" dirty="0"/>
              <a:t>После добавления атрибута его можно увидеть в </a:t>
            </a:r>
            <a:r>
              <a:rPr lang="ru-RU" sz="1600" dirty="0" err="1"/>
              <a:t>innerHTML</a:t>
            </a:r>
            <a:r>
              <a:rPr lang="ru-RU" sz="1600" dirty="0"/>
              <a:t> элемента.</a:t>
            </a:r>
          </a:p>
          <a:p>
            <a:r>
              <a:rPr lang="ru-RU" sz="1600" dirty="0"/>
              <a:t>Коллекция </a:t>
            </a:r>
            <a:r>
              <a:rPr lang="ru-RU" sz="1600" dirty="0" err="1"/>
              <a:t>attributes</a:t>
            </a:r>
            <a:r>
              <a:rPr lang="ru-RU" sz="1600" dirty="0"/>
              <a:t> содержит все атрибуты в виде объектов со свойствами </a:t>
            </a:r>
            <a:r>
              <a:rPr lang="ru-RU" sz="1600" dirty="0" err="1"/>
              <a:t>name</a:t>
            </a:r>
            <a:r>
              <a:rPr lang="ru-RU" sz="1600" dirty="0"/>
              <a:t> и </a:t>
            </a:r>
            <a:r>
              <a:rPr lang="ru-RU" sz="1600" dirty="0" err="1"/>
              <a:t>value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ru-RU" sz="1600" b="1" dirty="0" smtClean="0"/>
              <a:t>Когда </a:t>
            </a:r>
            <a:r>
              <a:rPr lang="ru-RU" sz="1600" b="1" dirty="0"/>
              <a:t>полезен доступ к атрибутам?</a:t>
            </a:r>
          </a:p>
          <a:p>
            <a:pPr marL="0" indent="0">
              <a:buNone/>
            </a:pPr>
            <a:r>
              <a:rPr lang="ru-RU" sz="1600" dirty="0"/>
              <a:t>Когда браузер читает HTML и создаёт DOM-модель, то он создаёт свойства для всех </a:t>
            </a:r>
            <a:r>
              <a:rPr lang="ru-RU" sz="1600" i="1" dirty="0"/>
              <a:t>стандартных</a:t>
            </a:r>
            <a:r>
              <a:rPr lang="ru-RU" sz="1600" dirty="0"/>
              <a:t> атрибутов.</a:t>
            </a:r>
          </a:p>
          <a:p>
            <a:pPr marL="0" indent="0">
              <a:buNone/>
            </a:pPr>
            <a:r>
              <a:rPr lang="ru-RU" sz="1600" dirty="0"/>
              <a:t>Например, свойства тега 'A' описаны в спецификации DOM: HTMLAnchorElement.</a:t>
            </a:r>
          </a:p>
          <a:p>
            <a:pPr marL="0" indent="0">
              <a:buNone/>
            </a:pPr>
            <a:r>
              <a:rPr lang="ru-RU" sz="1600" dirty="0"/>
              <a:t>Например, у него есть свойство "</a:t>
            </a:r>
            <a:r>
              <a:rPr lang="ru-RU" sz="1600" dirty="0" err="1"/>
              <a:t>href</a:t>
            </a:r>
            <a:r>
              <a:rPr lang="ru-RU" sz="1600" dirty="0"/>
              <a:t>". Кроме того, он имеет "</a:t>
            </a:r>
            <a:r>
              <a:rPr lang="ru-RU" sz="1600" dirty="0" err="1"/>
              <a:t>id</a:t>
            </a:r>
            <a:r>
              <a:rPr lang="ru-RU" sz="1600" dirty="0"/>
              <a:t>" и другие свойства, общие для всех элементов, которые описаны в спецификации в HTMLElement.</a:t>
            </a:r>
          </a:p>
          <a:p>
            <a:pPr marL="0" indent="0">
              <a:buNone/>
            </a:pPr>
            <a:r>
              <a:rPr lang="ru-RU" sz="1600" dirty="0"/>
              <a:t>Все стандартные свойства DOM синхронизируются с атрибутами, однако не всегда такая синхронизация происходит 1-в-1, поэтому иногда нам нужно значение именно из HTML, то есть атрибут.</a:t>
            </a:r>
          </a:p>
          <a:p>
            <a:pPr marL="0" indent="0">
              <a:buNone/>
            </a:pPr>
            <a:r>
              <a:rPr lang="ru-RU" sz="1600" dirty="0"/>
              <a:t>Рассмотрим несколько примеров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8050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Ссылка «как есть» из атрибута </a:t>
            </a:r>
            <a:r>
              <a:rPr lang="ru-RU" sz="1600" b="1" dirty="0" err="1"/>
              <a:t>href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Синхронизация не гарантирует одинакового значения в атрибуте и свойстве.</a:t>
            </a:r>
          </a:p>
          <a:p>
            <a:pPr marL="0" indent="0">
              <a:buNone/>
            </a:pPr>
            <a:r>
              <a:rPr lang="ru-RU" sz="1600" dirty="0"/>
              <a:t>Для примера, посмотрим, что произойдет с атрибутом "</a:t>
            </a:r>
            <a:r>
              <a:rPr lang="ru-RU" sz="1600" dirty="0" err="1"/>
              <a:t>href</a:t>
            </a:r>
            <a:r>
              <a:rPr lang="ru-RU" sz="1600" dirty="0"/>
              <a:t>" при изменении свойства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="a"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="#"&gt;&lt;/a&gt;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a.href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'/';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'атрибут:' +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a.getAttribute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') ); // '/'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'свойство:' +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a.href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 // полный URL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Это происходит потому, что атрибут может быть любым, а свойство </a:t>
            </a:r>
            <a:r>
              <a:rPr lang="ru-RU" sz="1600" dirty="0" err="1"/>
              <a:t>href</a:t>
            </a:r>
            <a:r>
              <a:rPr lang="ru-RU" sz="1600" dirty="0"/>
              <a:t>, в соответствии со спецификацией W3C, должно быть полной ссылкой.</a:t>
            </a:r>
          </a:p>
          <a:p>
            <a:pPr marL="0" indent="0">
              <a:buNone/>
            </a:pPr>
            <a:r>
              <a:rPr lang="ru-RU" sz="1600" dirty="0" smtClean="0"/>
              <a:t>Стало </a:t>
            </a:r>
            <a:r>
              <a:rPr lang="ru-RU" sz="1600" dirty="0"/>
              <a:t>быть, если мы хотим именно то, что в HTML, то нужно обращаться через атрибут.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9974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Есть и другие подобные атрибуты</a:t>
            </a:r>
          </a:p>
          <a:p>
            <a:pPr marL="0" indent="0">
              <a:buNone/>
            </a:pPr>
            <a:r>
              <a:rPr lang="ru-RU" sz="1600" dirty="0" smtClean="0"/>
              <a:t>Кстати</a:t>
            </a:r>
            <a:r>
              <a:rPr lang="ru-RU" sz="1600" dirty="0"/>
              <a:t>, есть и другие атрибуты, которые не копируются в точности. Например, </a:t>
            </a:r>
            <a:r>
              <a:rPr lang="en-US" sz="1600" dirty="0"/>
              <a:t>DOM-</a:t>
            </a:r>
            <a:r>
              <a:rPr lang="ru-RU" sz="1600" dirty="0"/>
              <a:t>свойство </a:t>
            </a:r>
            <a:r>
              <a:rPr lang="en-US" sz="1600" dirty="0" err="1"/>
              <a:t>input.checked</a:t>
            </a:r>
            <a:r>
              <a:rPr lang="en-US" sz="1600" dirty="0"/>
              <a:t> </a:t>
            </a:r>
            <a:r>
              <a:rPr lang="ru-RU" sz="1600" dirty="0"/>
              <a:t>имеет логическое значение </a:t>
            </a:r>
            <a:r>
              <a:rPr lang="en-US" sz="1600" dirty="0"/>
              <a:t>true/false, </a:t>
            </a:r>
            <a:r>
              <a:rPr lang="ru-RU" sz="1600" dirty="0"/>
              <a:t>а </a:t>
            </a:r>
            <a:r>
              <a:rPr lang="en-US" sz="1600" dirty="0"/>
              <a:t>HTML-</a:t>
            </a:r>
            <a:r>
              <a:rPr lang="ru-RU" sz="1600" dirty="0"/>
              <a:t>атрибут </a:t>
            </a:r>
            <a:r>
              <a:rPr lang="en-US" sz="1600" dirty="0"/>
              <a:t>checked – </a:t>
            </a:r>
            <a:r>
              <a:rPr lang="ru-RU" sz="1600" dirty="0"/>
              <a:t>любое строковое, важно лишь его наличие.</a:t>
            </a:r>
          </a:p>
          <a:p>
            <a:pPr marL="0" indent="0">
              <a:buNone/>
            </a:pPr>
            <a:r>
              <a:rPr lang="ru-RU" sz="1600" dirty="0" smtClean="0"/>
              <a:t>Работа </a:t>
            </a:r>
            <a:r>
              <a:rPr lang="ru-RU" sz="1600" dirty="0"/>
              <a:t>с </a:t>
            </a:r>
            <a:r>
              <a:rPr lang="en-US" sz="1600" dirty="0"/>
              <a:t>checked </a:t>
            </a:r>
            <a:r>
              <a:rPr lang="ru-RU" sz="1600" dirty="0"/>
              <a:t>через атрибут и свойство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 id="input" type="checkbox" checked&gt;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checked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через атрибут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input.getAttribute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('checked') );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пустая строка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input.removeAttribute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('checked');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снять галочку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checked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через свойство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input.checked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//false &lt;--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может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быть только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true/false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input.checked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true;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поставить галочку (при этом атрибут в элементе не появится)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script&gt;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97375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Исходное значение </a:t>
            </a:r>
            <a:r>
              <a:rPr lang="en-US" sz="1600" b="1" dirty="0"/>
              <a:t>value</a:t>
            </a:r>
          </a:p>
          <a:p>
            <a:pPr marL="0" indent="0">
              <a:buNone/>
            </a:pPr>
            <a:r>
              <a:rPr lang="ru-RU" sz="1600" dirty="0" smtClean="0"/>
              <a:t>Изменение </a:t>
            </a:r>
            <a:r>
              <a:rPr lang="ru-RU" sz="1600" dirty="0"/>
              <a:t>некоторых свойств обновляет атрибут. Но это скорее исключение, чем правило.</a:t>
            </a:r>
          </a:p>
          <a:p>
            <a:pPr marL="0" indent="0">
              <a:buNone/>
            </a:pPr>
            <a:r>
              <a:rPr lang="ru-RU" sz="1600" dirty="0" smtClean="0"/>
              <a:t>Чаще </a:t>
            </a:r>
            <a:r>
              <a:rPr lang="ru-RU" sz="1600" dirty="0"/>
              <a:t>синхронизация – односторонняя: свойство зависит от атрибута, но не наоборот.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, при изменении свойства </a:t>
            </a:r>
            <a:r>
              <a:rPr lang="en-US" sz="1600" dirty="0" err="1"/>
              <a:t>input.value</a:t>
            </a:r>
            <a:r>
              <a:rPr lang="en-US" sz="1600" dirty="0"/>
              <a:t> </a:t>
            </a:r>
            <a:r>
              <a:rPr lang="ru-RU" sz="1600" dirty="0"/>
              <a:t>атрибут </a:t>
            </a:r>
            <a:r>
              <a:rPr lang="en-US" sz="1600" dirty="0" err="1"/>
              <a:t>input.getAttribute</a:t>
            </a:r>
            <a:r>
              <a:rPr lang="en-US" sz="1600" dirty="0"/>
              <a:t>('value') </a:t>
            </a:r>
            <a:r>
              <a:rPr lang="ru-RU" sz="1600" dirty="0"/>
              <a:t>не меняется: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&lt;input id="input" type="text" value="markup"&gt;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'new';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поменяли свойство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input.getAttribute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')); //'markup',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не изменилос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ь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То есть, изменение </a:t>
            </a:r>
            <a:r>
              <a:rPr lang="en-US" sz="1600" dirty="0"/>
              <a:t>DOM-</a:t>
            </a:r>
            <a:r>
              <a:rPr lang="ru-RU" sz="1600" dirty="0"/>
              <a:t>свойства </a:t>
            </a:r>
            <a:r>
              <a:rPr lang="en-US" sz="1600" dirty="0"/>
              <a:t>value </a:t>
            </a:r>
            <a:r>
              <a:rPr lang="ru-RU" sz="1600" dirty="0"/>
              <a:t>на атрибут не </a:t>
            </a:r>
            <a:r>
              <a:rPr lang="ru-RU" sz="1600" dirty="0" smtClean="0"/>
              <a:t>влияет,</a:t>
            </a:r>
            <a:r>
              <a:rPr lang="en-US" sz="1600" dirty="0" smtClean="0"/>
              <a:t> </a:t>
            </a:r>
            <a:r>
              <a:rPr lang="ru-RU" sz="1600" dirty="0" smtClean="0"/>
              <a:t>он </a:t>
            </a:r>
            <a:r>
              <a:rPr lang="ru-RU" sz="1600" dirty="0"/>
              <a:t>остаётся таким же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701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BB791A-2264-44DD-BA10-93318C80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4134</Words>
  <Application>Microsoft Office PowerPoint</Application>
  <PresentationFormat>Экран (4:3)</PresentationFormat>
  <Paragraphs>471</Paragraphs>
  <Slides>25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Training</vt:lpstr>
      <vt:lpstr>JavaScript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Добавление и удаление узлов</vt:lpstr>
      <vt:lpstr>Добавление и удаление узлов</vt:lpstr>
      <vt:lpstr>Добавление и удаление узлов</vt:lpstr>
      <vt:lpstr>Добавление и удаление узлов</vt:lpstr>
      <vt:lpstr>Добавление и удаление узлов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2017-04-21T16:29:02Z</dcterms:created>
  <dcterms:modified xsi:type="dcterms:W3CDTF">2017-10-07T20:47:24Z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