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9" r:id="rId3"/>
    <p:sldId id="657" r:id="rId4"/>
    <p:sldId id="658" r:id="rId5"/>
    <p:sldId id="659" r:id="rId6"/>
    <p:sldId id="660" r:id="rId7"/>
    <p:sldId id="661" r:id="rId8"/>
    <p:sldId id="662" r:id="rId9"/>
    <p:sldId id="655" r:id="rId10"/>
    <p:sldId id="664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6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57"/>
            <p14:sldId id="658"/>
            <p14:sldId id="659"/>
            <p14:sldId id="660"/>
            <p14:sldId id="661"/>
            <p14:sldId id="662"/>
            <p14:sldId id="655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63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9900"/>
    <a:srgbClr val="006600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88632" autoAdjust="0"/>
  </p:normalViewPr>
  <p:slideViewPr>
    <p:cSldViewPr>
      <p:cViewPr varScale="1">
        <p:scale>
          <a:sx n="107" d="100"/>
          <a:sy n="107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11.10.2017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11.10.2017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dirty="0" smtClean="0"/>
              <a:t>1</a:t>
            </a:r>
            <a:r>
              <a:rPr lang="en-US" sz="3200" i="1" dirty="0" smtClean="0"/>
              <a:t>4.</a:t>
            </a:r>
            <a:endParaRPr lang="ru-RU" sz="3200" i="1" dirty="0" smtClean="0"/>
          </a:p>
          <a:p>
            <a:r>
              <a:rPr lang="ru-RU" sz="2800" i="1" dirty="0"/>
              <a:t>Атрибуты и </a:t>
            </a:r>
            <a:r>
              <a:rPr lang="en-US" sz="2800" i="1" dirty="0"/>
              <a:t>DOM-</a:t>
            </a:r>
            <a:r>
              <a:rPr lang="ru-RU" sz="2800" i="1" dirty="0"/>
              <a:t>свойства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Задание 3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i="1" dirty="0">
                <a:latin typeface="+mn-lt"/>
              </a:rPr>
              <a:t>Почему остаётся "</a:t>
            </a:r>
            <a:r>
              <a:rPr lang="ru-RU" sz="2000" b="1" i="1" dirty="0" err="1">
                <a:latin typeface="+mn-lt"/>
              </a:rPr>
              <a:t>ааа</a:t>
            </a:r>
            <a:r>
              <a:rPr lang="ru-RU" sz="2000" b="1" i="1" dirty="0">
                <a:latin typeface="+mn-lt"/>
              </a:rPr>
              <a:t>" ?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Запустите </a:t>
            </a:r>
            <a:r>
              <a:rPr lang="ru-RU" sz="2000" i="1" dirty="0">
                <a:latin typeface="+mn-lt"/>
              </a:rPr>
              <a:t>этот пример. Почему вызов </a:t>
            </a:r>
            <a:r>
              <a:rPr lang="en-US" sz="2000" i="1" dirty="0" err="1">
                <a:latin typeface="+mn-lt"/>
              </a:rPr>
              <a:t>removeChild</a:t>
            </a:r>
            <a:r>
              <a:rPr lang="en-US" sz="2000" i="1" dirty="0">
                <a:latin typeface="+mn-lt"/>
              </a:rPr>
              <a:t> </a:t>
            </a:r>
            <a:r>
              <a:rPr lang="ru-RU" sz="2000" i="1" dirty="0">
                <a:latin typeface="+mn-lt"/>
              </a:rPr>
              <a:t>не удалил текст "</a:t>
            </a:r>
            <a:r>
              <a:rPr lang="en-US" sz="2000" i="1" dirty="0" err="1">
                <a:latin typeface="+mn-lt"/>
              </a:rPr>
              <a:t>aaa</a:t>
            </a:r>
            <a:r>
              <a:rPr lang="en-US" sz="2000" i="1" dirty="0">
                <a:latin typeface="+mn-lt"/>
              </a:rPr>
              <a:t>"?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aaa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&lt;td&gt;Test&lt;/td&gt;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table =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alert( table );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900" dirty="0" err="1" smtClean="0">
                <a:latin typeface="Courier New" pitchFamily="49" charset="0"/>
                <a:cs typeface="Courier New" pitchFamily="49" charset="0"/>
              </a:rPr>
              <a:t>таблица,пока</a:t>
            </a:r>
            <a:r>
              <a:rPr lang="ru-R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900" dirty="0">
                <a:latin typeface="Courier New" pitchFamily="49" charset="0"/>
                <a:cs typeface="Courier New" pitchFamily="49" charset="0"/>
              </a:rPr>
              <a:t>всё правильно</a:t>
            </a:r>
          </a:p>
          <a:p>
            <a:pPr marL="0" indent="0">
              <a:buNone/>
            </a:pPr>
            <a:r>
              <a:rPr lang="ru-RU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document.body.removeChild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(table);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900" dirty="0">
                <a:latin typeface="Courier New" pitchFamily="49" charset="0"/>
                <a:cs typeface="Courier New" pitchFamily="49" charset="0"/>
              </a:rPr>
              <a:t>почему в документе остался текст?</a:t>
            </a:r>
          </a:p>
          <a:p>
            <a:pPr marL="0" indent="0">
              <a:buNone/>
            </a:pPr>
            <a:r>
              <a:rPr lang="ru-RU" sz="1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753706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Мультивставка</a:t>
            </a:r>
            <a:r>
              <a:rPr lang="ru-RU" sz="1600" b="1" dirty="0"/>
              <a:t>: </a:t>
            </a:r>
            <a:r>
              <a:rPr lang="ru-RU" sz="1600" b="1" dirty="0" err="1"/>
              <a:t>insertAdjacentHTML</a:t>
            </a:r>
            <a:r>
              <a:rPr lang="ru-RU" sz="1600" b="1" dirty="0"/>
              <a:t> и DocumentFragment</a:t>
            </a:r>
          </a:p>
          <a:p>
            <a:pPr marL="0" indent="0">
              <a:buNone/>
            </a:pPr>
            <a:r>
              <a:rPr lang="ru-RU" sz="1600" dirty="0"/>
              <a:t>Обычные методы вставки работают с одним узлом. Но есть и способы вставлять множество узлов одновременно.</a:t>
            </a:r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r>
              <a:rPr lang="ru-RU" sz="1600" b="1" dirty="0" smtClean="0"/>
              <a:t>Оптимизация </a:t>
            </a:r>
            <a:r>
              <a:rPr lang="ru-RU" sz="1600" b="1" dirty="0"/>
              <a:t>вставки в документ</a:t>
            </a:r>
          </a:p>
          <a:p>
            <a:pPr marL="0" indent="0">
              <a:buNone/>
            </a:pPr>
            <a:r>
              <a:rPr lang="ru-RU" sz="1600" dirty="0"/>
              <a:t>Рассмотрим задачу: сгенерировать список UL/LI.</a:t>
            </a:r>
          </a:p>
          <a:p>
            <a:pPr marL="0" indent="0">
              <a:buNone/>
            </a:pPr>
            <a:r>
              <a:rPr lang="ru-RU" sz="1600" dirty="0"/>
              <a:t>Есть две возможных последовательности:</a:t>
            </a:r>
          </a:p>
          <a:p>
            <a:pPr marL="0" indent="0">
              <a:buNone/>
            </a:pPr>
            <a:r>
              <a:rPr lang="ru-RU" sz="1600" dirty="0"/>
              <a:t>Сначала вставить UL в документ, а потом добавить к нему LI: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сначала в документ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(...)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потом узлы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Полностью </a:t>
            </a:r>
            <a:r>
              <a:rPr lang="ru-RU" sz="1600" dirty="0"/>
              <a:t>создать список «вне DOM», а потом – вставить в документ: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(...)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сначала вставить узлы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затем в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документ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Как </a:t>
            </a:r>
            <a:r>
              <a:rPr lang="ru-RU" sz="1600" dirty="0"/>
              <a:t>ни странно, между этими последовательностями есть разница. В большинстве браузеров, второй вариант – быстрее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0149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Почему же? Иногда говорят: «потому что браузер перерисовывает каждый раз при добавлении элемента». Это не так. Дело вовсе не в перерисовке.</a:t>
            </a:r>
          </a:p>
          <a:p>
            <a:pPr marL="0" indent="0">
              <a:buNone/>
            </a:pPr>
            <a:r>
              <a:rPr lang="ru-RU" sz="1600" dirty="0"/>
              <a:t>Браузер достаточно «умён», чтобы ничего не перерисовывать понапрасну. В большинстве случаев процессы перерисовки и сопутствующие вычисления будут отложены до окончания работы скрипта, и на тот момент уже совершенно без разницы, в какой последовательности были изменены узлы.</a:t>
            </a:r>
          </a:p>
          <a:p>
            <a:pPr marL="0" indent="0">
              <a:buNone/>
            </a:pPr>
            <a:r>
              <a:rPr lang="ru-RU" sz="1600" b="1" dirty="0"/>
              <a:t>Тем не менее, при вставке узла происходят разные внутренние события и обновления внутренних структур данных, скрытые от наших глаз.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Что именно происходит – зависит от конкретной, внутренней </a:t>
            </a:r>
            <a:r>
              <a:rPr lang="ru-RU" sz="1600" dirty="0" err="1"/>
              <a:t>браузерной</a:t>
            </a:r>
            <a:r>
              <a:rPr lang="ru-RU" sz="1600" dirty="0"/>
              <a:t> реализации DOM, но это отнимает время. Конечно, браузеры развиваются и стараются свести лишние действия к минимуму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Добавление множества узлов</a:t>
            </a:r>
          </a:p>
          <a:p>
            <a:pPr marL="0" indent="0">
              <a:buNone/>
            </a:pPr>
            <a:r>
              <a:rPr lang="ru-RU" sz="1600" dirty="0"/>
              <a:t>Продолжим работать со вставкой узлов.</a:t>
            </a:r>
          </a:p>
          <a:p>
            <a:pPr marL="0" indent="0">
              <a:buNone/>
            </a:pPr>
            <a:r>
              <a:rPr lang="ru-RU" sz="1600" dirty="0"/>
              <a:t>Рассмотрим случай, когда в документе </a:t>
            </a:r>
            <a:r>
              <a:rPr lang="ru-RU" sz="1600" i="1" dirty="0"/>
              <a:t>уже есть</a:t>
            </a:r>
            <a:r>
              <a:rPr lang="ru-RU" sz="1600" dirty="0"/>
              <a:t> большой список UL. И тут понадобилось срочно добавить еще 20 элементов LI.</a:t>
            </a:r>
          </a:p>
          <a:p>
            <a:pPr marL="0" indent="0">
              <a:buNone/>
            </a:pPr>
            <a:r>
              <a:rPr lang="ru-RU" sz="1600" dirty="0"/>
              <a:t>Как это сделать?</a:t>
            </a:r>
          </a:p>
          <a:p>
            <a:pPr marL="0" indent="0">
              <a:buNone/>
            </a:pPr>
            <a:r>
              <a:rPr lang="ru-RU" sz="1600" dirty="0"/>
              <a:t>Если новые элементы пришли в виде строки, то можно попробовать добавить их так: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"&lt;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&gt;2&lt;/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&gt;...";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06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Но операцию </a:t>
            </a:r>
            <a:r>
              <a:rPr lang="ru-RU" sz="1600" dirty="0" err="1"/>
              <a:t>ul.innerHTML</a:t>
            </a:r>
            <a:r>
              <a:rPr lang="ru-RU" sz="1600" dirty="0"/>
              <a:t> += "..." можно по-другому переписать как </a:t>
            </a:r>
            <a:r>
              <a:rPr lang="ru-RU" sz="1600" dirty="0" err="1"/>
              <a:t>ul.innerHTML</a:t>
            </a:r>
            <a:r>
              <a:rPr lang="ru-RU" sz="1600" dirty="0"/>
              <a:t> = </a:t>
            </a:r>
            <a:r>
              <a:rPr lang="ru-RU" sz="1600" dirty="0" err="1"/>
              <a:t>ul.innerHTML</a:t>
            </a:r>
            <a:r>
              <a:rPr lang="ru-RU" sz="1600" dirty="0"/>
              <a:t> + "...". Иначе говоря, она </a:t>
            </a:r>
            <a:r>
              <a:rPr lang="ru-RU" sz="1600" i="1" dirty="0"/>
              <a:t>не прибавляет, а заменяет</a:t>
            </a:r>
            <a:r>
              <a:rPr lang="ru-RU" sz="1600" dirty="0"/>
              <a:t> всё содержимое списка на дополненную строку. Это и нехорошо с точки зрения производительности, но и будут побочные эффекты. В частности, все внешние ресурсы (картинки) внутри перезаписываемого </a:t>
            </a:r>
            <a:r>
              <a:rPr lang="ru-RU" sz="1600" b="1" dirty="0" err="1"/>
              <a:t>innerHTML</a:t>
            </a:r>
            <a:r>
              <a:rPr lang="ru-RU" sz="1600" dirty="0"/>
              <a:t> будут загружены заново. Если в каких-то переменных были ссылки на элементы списка – они станут неверны, так как содержимое полностью заменяется. В общем, так лучше не делать.</a:t>
            </a:r>
          </a:p>
          <a:p>
            <a:pPr marL="0" indent="0">
              <a:buNone/>
            </a:pPr>
            <a:r>
              <a:rPr lang="ru-RU" sz="1600" dirty="0"/>
              <a:t>А если нужно вставить в середину списка? Здесь </a:t>
            </a:r>
            <a:r>
              <a:rPr lang="ru-RU" sz="1600" b="1" dirty="0" err="1"/>
              <a:t>innerHTML</a:t>
            </a:r>
            <a:r>
              <a:rPr lang="ru-RU" sz="1600" dirty="0"/>
              <a:t> вообще не поможет.</a:t>
            </a:r>
          </a:p>
          <a:p>
            <a:pPr marL="0" indent="0">
              <a:buNone/>
            </a:pPr>
            <a:r>
              <a:rPr lang="ru-RU" sz="1600" dirty="0"/>
              <a:t>Можно, конечно, вставить строку во временный DOM-элемент и перенести оттуда элементы, но есть и гораздо лучший вариант: метод </a:t>
            </a:r>
            <a:r>
              <a:rPr lang="ru-RU" sz="1600" b="1" dirty="0" err="1"/>
              <a:t>insertAdjacentHTML</a:t>
            </a:r>
            <a:r>
              <a:rPr lang="ru-RU" sz="1600" dirty="0" smtClean="0"/>
              <a:t>!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5179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insertAdjacent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en-US" sz="1600" dirty="0"/>
              <a:t>insertAdjacentHTML </a:t>
            </a:r>
            <a:r>
              <a:rPr lang="ru-RU" sz="1600" dirty="0"/>
              <a:t>позволяет вставлять произвольный </a:t>
            </a:r>
            <a:r>
              <a:rPr lang="en-US" sz="1600" dirty="0"/>
              <a:t>HTML </a:t>
            </a:r>
            <a:r>
              <a:rPr lang="ru-RU" sz="1600" dirty="0"/>
              <a:t>в любое место документа, в том числе </a:t>
            </a:r>
            <a:r>
              <a:rPr lang="ru-RU" sz="1600" i="1" dirty="0"/>
              <a:t>и между узлами</a:t>
            </a:r>
            <a:r>
              <a:rPr lang="ru-RU" sz="1600" dirty="0"/>
              <a:t>!</a:t>
            </a:r>
          </a:p>
          <a:p>
            <a:pPr marL="0" indent="0">
              <a:buNone/>
            </a:pPr>
            <a:r>
              <a:rPr lang="ru-RU" sz="1600" dirty="0"/>
              <a:t>Он поддерживается всеми браузерами, кроме </a:t>
            </a:r>
            <a:r>
              <a:rPr lang="en-US" sz="1600" dirty="0"/>
              <a:t>Firefox </a:t>
            </a:r>
            <a:r>
              <a:rPr lang="ru-RU" sz="1600" dirty="0"/>
              <a:t>меньше версии 8, ну а там его можно эмулировать.</a:t>
            </a:r>
          </a:p>
          <a:p>
            <a:pPr marL="0" indent="0">
              <a:buNone/>
            </a:pPr>
            <a:r>
              <a:rPr lang="ru-RU" sz="1600" dirty="0"/>
              <a:t>Синтаксис: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elem.insertAdjacentHTML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(where, html);</a:t>
            </a:r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n-US" sz="1600" dirty="0" smtClean="0"/>
              <a:t>tml</a:t>
            </a:r>
            <a:r>
              <a:rPr lang="ru-RU" sz="1600" dirty="0" smtClean="0"/>
              <a:t>:</a:t>
            </a:r>
            <a:r>
              <a:rPr lang="en-US" sz="1600" dirty="0" smtClean="0"/>
              <a:t> </a:t>
            </a:r>
            <a:r>
              <a:rPr lang="ru-RU" sz="1600" dirty="0"/>
              <a:t>Строка </a:t>
            </a:r>
            <a:r>
              <a:rPr lang="en-US" sz="1600" dirty="0"/>
              <a:t>HTML, </a:t>
            </a:r>
            <a:r>
              <a:rPr lang="ru-RU" sz="1600" dirty="0"/>
              <a:t>которую нужно вставить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where:</a:t>
            </a:r>
            <a:r>
              <a:rPr lang="ru-RU" sz="1600" dirty="0" smtClean="0"/>
              <a:t> Куда </a:t>
            </a:r>
            <a:r>
              <a:rPr lang="ru-RU" sz="1600" dirty="0"/>
              <a:t>по отношению к </a:t>
            </a:r>
            <a:r>
              <a:rPr lang="en-US" sz="1600" dirty="0" err="1"/>
              <a:t>elem</a:t>
            </a:r>
            <a:r>
              <a:rPr lang="en-US" sz="1600" dirty="0"/>
              <a:t> </a:t>
            </a:r>
            <a:r>
              <a:rPr lang="ru-RU" sz="1600" dirty="0"/>
              <a:t>вставлять строку. Всего четыре варианта:</a:t>
            </a:r>
          </a:p>
          <a:p>
            <a:pPr marL="0" indent="0">
              <a:buNone/>
            </a:pPr>
            <a:r>
              <a:rPr lang="ru-RU" sz="1600" dirty="0" smtClean="0"/>
              <a:t>1. `</a:t>
            </a:r>
            <a:r>
              <a:rPr lang="en-US" sz="1600" dirty="0" err="1"/>
              <a:t>beforeBegin</a:t>
            </a:r>
            <a:r>
              <a:rPr lang="en-US" sz="1600" dirty="0"/>
              <a:t>` -- </a:t>
            </a:r>
            <a:r>
              <a:rPr lang="ru-RU" sz="1600" dirty="0"/>
              <a:t>перед `</a:t>
            </a:r>
            <a:r>
              <a:rPr lang="en-US" sz="1600" dirty="0" err="1"/>
              <a:t>elem</a:t>
            </a:r>
            <a:r>
              <a:rPr lang="en-US" sz="1600" dirty="0"/>
              <a:t>`.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2</a:t>
            </a:r>
            <a:r>
              <a:rPr lang="en-US" sz="1600" dirty="0"/>
              <a:t>. `</a:t>
            </a:r>
            <a:r>
              <a:rPr lang="en-US" sz="1600" dirty="0" err="1"/>
              <a:t>afterBegin</a:t>
            </a:r>
            <a:r>
              <a:rPr lang="en-US" sz="1600" dirty="0"/>
              <a:t>` -- </a:t>
            </a:r>
            <a:r>
              <a:rPr lang="ru-RU" sz="1600" dirty="0"/>
              <a:t>внутрь `</a:t>
            </a:r>
            <a:r>
              <a:rPr lang="en-US" sz="1600" dirty="0" err="1"/>
              <a:t>elem</a:t>
            </a:r>
            <a:r>
              <a:rPr lang="en-US" sz="1600" dirty="0"/>
              <a:t>`, </a:t>
            </a:r>
            <a:r>
              <a:rPr lang="ru-RU" sz="1600" dirty="0"/>
              <a:t>в самое начало.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3</a:t>
            </a:r>
            <a:r>
              <a:rPr lang="ru-RU" sz="1600" dirty="0"/>
              <a:t>. `</a:t>
            </a:r>
            <a:r>
              <a:rPr lang="en-US" sz="1600" dirty="0" err="1"/>
              <a:t>beforeEnd</a:t>
            </a:r>
            <a:r>
              <a:rPr lang="en-US" sz="1600" dirty="0"/>
              <a:t>` -- </a:t>
            </a:r>
            <a:r>
              <a:rPr lang="ru-RU" sz="1600" dirty="0"/>
              <a:t>внутрь `</a:t>
            </a:r>
            <a:r>
              <a:rPr lang="en-US" sz="1600" dirty="0" err="1"/>
              <a:t>elem</a:t>
            </a:r>
            <a:r>
              <a:rPr lang="en-US" sz="1600" dirty="0"/>
              <a:t>`, </a:t>
            </a:r>
            <a:r>
              <a:rPr lang="ru-RU" sz="1600" dirty="0"/>
              <a:t>в конец.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4</a:t>
            </a:r>
            <a:r>
              <a:rPr lang="ru-RU" sz="1600" dirty="0"/>
              <a:t>. `</a:t>
            </a:r>
            <a:r>
              <a:rPr lang="en-US" sz="1600" dirty="0" err="1"/>
              <a:t>afterEnd</a:t>
            </a:r>
            <a:r>
              <a:rPr lang="en-US" sz="1600" dirty="0"/>
              <a:t>` -- </a:t>
            </a:r>
            <a:r>
              <a:rPr lang="ru-RU" sz="1600" dirty="0"/>
              <a:t>после `</a:t>
            </a:r>
            <a:r>
              <a:rPr lang="en-US" sz="1600" dirty="0" err="1"/>
              <a:t>elem</a:t>
            </a:r>
            <a:r>
              <a:rPr lang="en-US" sz="1600" dirty="0"/>
              <a:t>`. </a:t>
            </a:r>
            <a:endParaRPr lang="ru-RU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45" y="4797152"/>
            <a:ext cx="716879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82092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Например, вставим пропущенные элементы списка перед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li&gt;5&lt;/li&gt;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&lt;li&gt;1&lt;/li&gt;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&lt;li&gt;2&lt;/li&gt;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&lt;li&gt;5&lt;/li&gt;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li5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ul.children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li5.insertAdjacentHTML("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beforeBegin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"&lt;li&gt;3&lt;/li&gt;&lt;li&gt;4&lt;/li&gt;");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Единственный недостаток этого метода – он не работает в </a:t>
            </a:r>
            <a:r>
              <a:rPr lang="ru-RU" sz="1600" dirty="0" err="1"/>
              <a:t>Firefox</a:t>
            </a:r>
            <a:r>
              <a:rPr lang="ru-RU" sz="1600" dirty="0"/>
              <a:t> до версии 8. </a:t>
            </a:r>
            <a:endParaRPr lang="ru-RU" sz="1600" dirty="0" smtClean="0"/>
          </a:p>
          <a:p>
            <a:pPr marL="0" indent="0">
              <a:buNone/>
            </a:pPr>
            <a:r>
              <a:rPr lang="ru-RU" sz="1500" dirty="0"/>
              <a:t>У этого метода есть «близнецы-братья», которые поддерживаются везде, кроме </a:t>
            </a:r>
            <a:r>
              <a:rPr lang="ru-RU" sz="1500" dirty="0" err="1" smtClean="0"/>
              <a:t>Firefox</a:t>
            </a:r>
            <a:r>
              <a:rPr lang="ru-RU" sz="1500" dirty="0" smtClean="0"/>
              <a:t>:</a:t>
            </a:r>
            <a:endParaRPr lang="ru-RU" sz="1500" dirty="0"/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elem.insertAdjacentElement(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newElem</a:t>
            </a:r>
            <a:r>
              <a:rPr lang="ru-RU" sz="1600" dirty="0"/>
              <a:t>) – вставляет в произвольное место не строку HTML, а элемент </a:t>
            </a:r>
            <a:r>
              <a:rPr lang="ru-RU" sz="1600" dirty="0" err="1"/>
              <a:t>newElem</a:t>
            </a:r>
            <a:r>
              <a:rPr lang="ru-RU" sz="1600" dirty="0"/>
              <a:t>.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elem.insertAdjacentText(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600" dirty="0"/>
              <a:t>– создаёт текстовый узел из строки </a:t>
            </a:r>
            <a:r>
              <a:rPr lang="ru-RU" sz="1600" dirty="0" err="1"/>
              <a:t>text</a:t>
            </a:r>
            <a:r>
              <a:rPr lang="ru-RU" sz="1600" dirty="0"/>
              <a:t> и вставляет его в указанное место относительно </a:t>
            </a:r>
            <a:r>
              <a:rPr lang="ru-RU" sz="1600" dirty="0" err="1"/>
              <a:t>elem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Синтаксис этих методов, за исключением последнего параметра, полностью совпадает с </a:t>
            </a:r>
            <a:r>
              <a:rPr lang="ru-RU" sz="1600" dirty="0" err="1"/>
              <a:t>insertAdjacentHTML</a:t>
            </a:r>
            <a:r>
              <a:rPr lang="ru-RU" sz="1600" dirty="0"/>
              <a:t>. Вместе они образуют «универсальный швейцарский нож» для вставки чего угодно куда угодно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4998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DocumentFragment</a:t>
            </a:r>
          </a:p>
          <a:p>
            <a:pPr marL="0" indent="0">
              <a:buNone/>
            </a:pPr>
            <a:r>
              <a:rPr lang="ru-RU" sz="1600" dirty="0" smtClean="0"/>
              <a:t>До </a:t>
            </a:r>
            <a:r>
              <a:rPr lang="ru-RU" sz="1600" dirty="0"/>
              <a:t>этого мы говорили о вставке строки в DOM. А что делать в случае, когда надо в существующий UL вставить много </a:t>
            </a:r>
            <a:r>
              <a:rPr lang="ru-RU" sz="1600" i="1" dirty="0"/>
              <a:t>DOM-элементов</a:t>
            </a:r>
            <a:r>
              <a:rPr lang="ru-RU" sz="1600" dirty="0"/>
              <a:t>?</a:t>
            </a:r>
          </a:p>
          <a:p>
            <a:pPr marL="0" indent="0">
              <a:buNone/>
            </a:pPr>
            <a:r>
              <a:rPr lang="ru-RU" sz="1600" dirty="0"/>
              <a:t>Можно вставлять их один за другим, вызовом </a:t>
            </a:r>
            <a:r>
              <a:rPr lang="ru-RU" sz="1600" dirty="0" err="1"/>
              <a:t>insertBefore</a:t>
            </a:r>
            <a:r>
              <a:rPr lang="ru-RU" sz="1600" dirty="0"/>
              <a:t>/</a:t>
            </a:r>
            <a:r>
              <a:rPr lang="ru-RU" sz="1600" dirty="0" err="1"/>
              <a:t>appendChild</a:t>
            </a:r>
            <a:r>
              <a:rPr lang="ru-RU" sz="1600" dirty="0"/>
              <a:t>, но при этом получится много операций с большим живым документом.</a:t>
            </a:r>
          </a:p>
          <a:p>
            <a:pPr marL="0" indent="0">
              <a:buNone/>
            </a:pPr>
            <a:r>
              <a:rPr lang="ru-RU" sz="1600" b="1" dirty="0"/>
              <a:t>Вставить пачку узлов единовременно поможет DocumentFragment. Это особенный </a:t>
            </a:r>
            <a:r>
              <a:rPr lang="ru-RU" sz="1600" b="1" i="1" dirty="0"/>
              <a:t>кросс-</a:t>
            </a:r>
            <a:r>
              <a:rPr lang="ru-RU" sz="1600" b="1" i="1" dirty="0" err="1"/>
              <a:t>браузерный</a:t>
            </a:r>
            <a:r>
              <a:rPr lang="ru-RU" sz="1600" b="1" dirty="0"/>
              <a:t> DOM-объект, который похож на обычный DOM-узел, но им не является.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Синтаксис для его создания: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fragment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document.createDocumentFragment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/>
              <a:t>В него можно добавлять другие узлы.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fragment.appendChild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/>
              <a:t>Его можно клонировать: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fragment.cloneNode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// клонирование с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подэлементами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/>
              <a:t>У DocumentFragment нет обычных свойств DOM-узлов, таких как </a:t>
            </a:r>
            <a:r>
              <a:rPr lang="ru-RU" sz="1600" b="1" dirty="0" err="1"/>
              <a:t>innerHTML</a:t>
            </a:r>
            <a:r>
              <a:rPr lang="ru-RU" sz="1600" b="1" dirty="0"/>
              <a:t>, </a:t>
            </a:r>
            <a:r>
              <a:rPr lang="ru-RU" sz="1600" b="1" dirty="0" err="1"/>
              <a:t>tagName</a:t>
            </a:r>
            <a:r>
              <a:rPr lang="ru-RU" sz="1600" b="1" dirty="0"/>
              <a:t> и т.п. Это не узел.</a:t>
            </a:r>
            <a:endParaRPr lang="ru-RU" sz="1600" dirty="0"/>
          </a:p>
          <a:p>
            <a:pPr marL="0" indent="0">
              <a:buNone/>
            </a:pPr>
            <a:r>
              <a:rPr lang="ru-RU" sz="1500" dirty="0"/>
              <a:t>Его «Фишка» заключается в том, что когда DocumentFragment вставляется в DOM – то он исчезает, а вместо него вставляются его дети. Это свойство является уникальной особенностью DocumentFragment.</a:t>
            </a:r>
          </a:p>
          <a:p>
            <a:pPr marL="0" indent="0">
              <a:buNone/>
            </a:pPr>
            <a:r>
              <a:rPr lang="ru-RU" sz="1500" dirty="0"/>
              <a:t>Например, если добавить в него много LI, и потом вызвать </a:t>
            </a:r>
            <a:r>
              <a:rPr lang="ru-RU" sz="1500" dirty="0" err="1"/>
              <a:t>ul.appendChild</a:t>
            </a:r>
            <a:r>
              <a:rPr lang="ru-RU" sz="1500" dirty="0"/>
              <a:t>(</a:t>
            </a:r>
            <a:r>
              <a:rPr lang="ru-RU" sz="1500" dirty="0" err="1"/>
              <a:t>fragment</a:t>
            </a:r>
            <a:r>
              <a:rPr lang="ru-RU" sz="1500" dirty="0"/>
              <a:t>), то фрагмент растворится, и в DOM вставятся именно LI, причём в том же порядке, в котором были во фрагменте.</a:t>
            </a: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8649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хотим вставить в список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UL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много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делаем вспомогательный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DocumentFragment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fragment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document.createDocumentFragment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fragment.appendChild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(list[i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вставить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DocumentFragment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(fragment);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вместо фрагмента вставятся элементы списка</a:t>
            </a:r>
          </a:p>
          <a:p>
            <a:endParaRPr lang="ru-RU" sz="1600" dirty="0"/>
          </a:p>
          <a:p>
            <a:pPr marL="0" indent="0">
              <a:buNone/>
            </a:pPr>
            <a:r>
              <a:rPr lang="ru-RU" sz="1600" dirty="0"/>
              <a:t>В современных браузерах эффект от такой оптимизации может быть различным, а на небольших документах иногда и отрицательным.</a:t>
            </a:r>
            <a:endParaRPr lang="ru-RU" sz="1600" dirty="0" smtClean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66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append/prepend, before/after, </a:t>
            </a:r>
            <a:r>
              <a:rPr lang="en-US" sz="1600" b="1" dirty="0" err="1"/>
              <a:t>replaceWith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/>
              <a:t>Сравнительно недавно в стандарте появились методы, которые позволяют вставить что угодно и куда угодно.</a:t>
            </a:r>
          </a:p>
          <a:p>
            <a:pPr marL="0" indent="0">
              <a:buNone/>
            </a:pPr>
            <a:r>
              <a:rPr lang="ru-RU" sz="1600" dirty="0"/>
              <a:t>Синтаксис:</a:t>
            </a:r>
          </a:p>
          <a:p>
            <a:r>
              <a:rPr lang="en-US" sz="1600" dirty="0" err="1"/>
              <a:t>node.append</a:t>
            </a:r>
            <a:r>
              <a:rPr lang="en-US" sz="1600" dirty="0"/>
              <a:t>(...nodes) – </a:t>
            </a:r>
            <a:r>
              <a:rPr lang="ru-RU" sz="1600" dirty="0"/>
              <a:t>вставляет </a:t>
            </a:r>
            <a:r>
              <a:rPr lang="en-US" sz="1600" dirty="0"/>
              <a:t>nodes </a:t>
            </a:r>
            <a:r>
              <a:rPr lang="ru-RU" sz="1600" dirty="0"/>
              <a:t>в конец </a:t>
            </a:r>
            <a:r>
              <a:rPr lang="en-US" sz="1600" dirty="0"/>
              <a:t>node,</a:t>
            </a:r>
          </a:p>
          <a:p>
            <a:r>
              <a:rPr lang="en-US" sz="1600" dirty="0" err="1"/>
              <a:t>node.prepend</a:t>
            </a:r>
            <a:r>
              <a:rPr lang="en-US" sz="1600" dirty="0"/>
              <a:t>(...nodes) – </a:t>
            </a:r>
            <a:r>
              <a:rPr lang="ru-RU" sz="1600" dirty="0"/>
              <a:t>вставляет </a:t>
            </a:r>
            <a:r>
              <a:rPr lang="en-US" sz="1600" dirty="0"/>
              <a:t>nodes </a:t>
            </a:r>
            <a:r>
              <a:rPr lang="ru-RU" sz="1600" dirty="0"/>
              <a:t>в начало </a:t>
            </a:r>
            <a:r>
              <a:rPr lang="en-US" sz="1600" dirty="0"/>
              <a:t>node,</a:t>
            </a:r>
          </a:p>
          <a:p>
            <a:r>
              <a:rPr lang="en-US" sz="1600" dirty="0" err="1"/>
              <a:t>node.after</a:t>
            </a:r>
            <a:r>
              <a:rPr lang="en-US" sz="1600" dirty="0"/>
              <a:t>(...nodes) – </a:t>
            </a:r>
            <a:r>
              <a:rPr lang="ru-RU" sz="1600" dirty="0"/>
              <a:t>вставляет </a:t>
            </a:r>
            <a:r>
              <a:rPr lang="en-US" sz="1600" dirty="0"/>
              <a:t>nodes </a:t>
            </a:r>
            <a:r>
              <a:rPr lang="ru-RU" sz="1600" dirty="0"/>
              <a:t>после узла </a:t>
            </a:r>
            <a:r>
              <a:rPr lang="en-US" sz="1600" dirty="0"/>
              <a:t>node,</a:t>
            </a:r>
          </a:p>
          <a:p>
            <a:r>
              <a:rPr lang="en-US" sz="1600" dirty="0" err="1"/>
              <a:t>node.before</a:t>
            </a:r>
            <a:r>
              <a:rPr lang="en-US" sz="1600" dirty="0"/>
              <a:t>(...nodes) – </a:t>
            </a:r>
            <a:r>
              <a:rPr lang="ru-RU" sz="1600" dirty="0"/>
              <a:t>вставляет </a:t>
            </a:r>
            <a:r>
              <a:rPr lang="en-US" sz="1600" dirty="0"/>
              <a:t>nodes </a:t>
            </a:r>
            <a:r>
              <a:rPr lang="ru-RU" sz="1600" dirty="0"/>
              <a:t>перед узлом </a:t>
            </a:r>
            <a:r>
              <a:rPr lang="en-US" sz="1600" dirty="0"/>
              <a:t>node,</a:t>
            </a:r>
          </a:p>
          <a:p>
            <a:r>
              <a:rPr lang="en-US" sz="1600" dirty="0" err="1"/>
              <a:t>node.replaceWith</a:t>
            </a:r>
            <a:r>
              <a:rPr lang="en-US" sz="1600" dirty="0"/>
              <a:t>(...nodes) – </a:t>
            </a:r>
            <a:r>
              <a:rPr lang="ru-RU" sz="1600" dirty="0"/>
              <a:t>вставляет </a:t>
            </a:r>
            <a:r>
              <a:rPr lang="en-US" sz="1600" dirty="0"/>
              <a:t>nodes </a:t>
            </a:r>
            <a:r>
              <a:rPr lang="ru-RU" sz="1600" dirty="0"/>
              <a:t>вместо </a:t>
            </a:r>
            <a:r>
              <a:rPr lang="en-US" sz="1600" dirty="0"/>
              <a:t>node.</a:t>
            </a:r>
          </a:p>
          <a:p>
            <a:pPr marL="0" indent="0">
              <a:buNone/>
            </a:pPr>
            <a:r>
              <a:rPr lang="ru-RU" sz="1600" dirty="0"/>
              <a:t>Эти методы ничего не возвращают.</a:t>
            </a:r>
          </a:p>
          <a:p>
            <a:pPr marL="0" indent="0">
              <a:buNone/>
            </a:pPr>
            <a:r>
              <a:rPr lang="ru-RU" sz="1600" dirty="0"/>
              <a:t>Во всех этих методах </a:t>
            </a:r>
            <a:r>
              <a:rPr lang="en-US" sz="1600" dirty="0"/>
              <a:t>nodes – DOM-</a:t>
            </a:r>
            <a:r>
              <a:rPr lang="ru-RU" sz="1600" dirty="0"/>
              <a:t>узлы или строки, в любом сочетании и количестве. Причём строки вставляются именно как текстовые узлы, в отличие от </a:t>
            </a:r>
            <a:r>
              <a:rPr lang="en-US" sz="1600" dirty="0" smtClean="0"/>
              <a:t>insertAdjacentHTML</a:t>
            </a:r>
            <a:r>
              <a:rPr lang="en-US" sz="16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5993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добавим элемент в конец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('p');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Мир!');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вставить в параграф текстовый и обычный узлы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Привет, 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добавить элемент после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p.after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964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Клонирование узлов: </a:t>
            </a:r>
            <a:r>
              <a:rPr lang="ru-RU" sz="1600" b="1" dirty="0" err="1"/>
              <a:t>cloneNode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А как бы вставить второе похожее сообщение?</a:t>
            </a:r>
          </a:p>
          <a:p>
            <a:pPr marL="0" indent="0">
              <a:buNone/>
            </a:pPr>
            <a:r>
              <a:rPr lang="ru-RU" sz="1600" dirty="0"/>
              <a:t>Конечно, можно сделать функцию для генерации сообщений и поместить туда этот код, но в ряде случаев гораздо эффективнее – </a:t>
            </a:r>
            <a:r>
              <a:rPr lang="ru-RU" sz="1600" i="1" dirty="0"/>
              <a:t>клонировать</a:t>
            </a:r>
            <a:r>
              <a:rPr lang="ru-RU" sz="1600" dirty="0"/>
              <a:t> существующий </a:t>
            </a:r>
            <a:r>
              <a:rPr lang="ru-RU" sz="1600" dirty="0" err="1"/>
              <a:t>div</a:t>
            </a:r>
            <a:r>
              <a:rPr lang="ru-RU" sz="1600" dirty="0"/>
              <a:t>, а потом изменить текст внутри. В частности, если элемент большой, то клонировать его будет гораздо быстрее, чем пересоздавать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JS14-01.html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2637487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&lt;h3&gt;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Моя страница&lt;/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h3&gt;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div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('div');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"alert alert-success";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"&lt;strong&gt;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Ура!&lt;/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strong&gt;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 прочитали это важное сообщение.";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(div,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document.body.firstChild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создать копию узла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div2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div.cloneNode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копию можно подправить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div2.querySelector('strong').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Супер!';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// вставим её после текущего сообщения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div.parentNode.insertBefore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(div2,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div.nextSibling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2331457"/>
            <a:ext cx="5112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Вызов </a:t>
            </a:r>
            <a:r>
              <a:rPr lang="ru-RU" sz="1400" b="1" dirty="0" err="1">
                <a:latin typeface="+mj-lt"/>
              </a:rPr>
              <a:t>elem.cloneNode</a:t>
            </a:r>
            <a:r>
              <a:rPr lang="ru-RU" sz="1400" b="1" dirty="0">
                <a:latin typeface="+mj-lt"/>
              </a:rPr>
              <a:t>(</a:t>
            </a:r>
            <a:r>
              <a:rPr lang="ru-RU" sz="1400" b="1" dirty="0" err="1">
                <a:latin typeface="+mj-lt"/>
              </a:rPr>
              <a:t>true</a:t>
            </a:r>
            <a:r>
              <a:rPr lang="ru-RU" sz="1400" b="1" dirty="0">
                <a:latin typeface="+mj-lt"/>
              </a:rPr>
              <a:t>)</a:t>
            </a:r>
            <a:r>
              <a:rPr lang="ru-RU" sz="1400" dirty="0">
                <a:latin typeface="+mj-lt"/>
              </a:rPr>
              <a:t> создаст «глубокую» копию элемента – вместе с атрибутами, включая </a:t>
            </a:r>
            <a:r>
              <a:rPr lang="ru-RU" sz="1400" dirty="0" err="1">
                <a:latin typeface="+mj-lt"/>
              </a:rPr>
              <a:t>подэлементы</a:t>
            </a:r>
            <a:r>
              <a:rPr lang="ru-RU" sz="1400" dirty="0">
                <a:latin typeface="+mj-lt"/>
              </a:rPr>
              <a:t>. Если же вызвать с аргументом </a:t>
            </a:r>
            <a:r>
              <a:rPr lang="ru-RU" sz="1400" b="1" dirty="0" err="1">
                <a:latin typeface="+mj-lt"/>
              </a:rPr>
              <a:t>false</a:t>
            </a:r>
            <a:r>
              <a:rPr lang="ru-RU" sz="1400" dirty="0">
                <a:latin typeface="+mj-lt"/>
              </a:rPr>
              <a:t>, то копия будет сделана без дочерних элементов. Это нужно гораздо реже.</a:t>
            </a:r>
          </a:p>
          <a:p>
            <a:r>
              <a:rPr lang="ru-RU" sz="1400" dirty="0">
                <a:latin typeface="+mj-lt"/>
              </a:rPr>
              <a:t>Пример со вставкой копии сообщения</a:t>
            </a:r>
            <a:r>
              <a:rPr lang="ru-RU" sz="1400" dirty="0" smtClean="0">
                <a:latin typeface="+mj-lt"/>
              </a:rPr>
              <a:t>:</a:t>
            </a:r>
            <a:endParaRPr lang="en-US" sz="1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014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Задание 4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i="1" dirty="0">
                <a:latin typeface="+mn-lt"/>
              </a:rPr>
              <a:t>Вставьте элементы в конец списка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Напишите </a:t>
            </a:r>
            <a:r>
              <a:rPr lang="ru-RU" sz="2000" i="1" dirty="0">
                <a:latin typeface="+mn-lt"/>
              </a:rPr>
              <a:t>код для вставки текста </a:t>
            </a:r>
            <a:r>
              <a:rPr lang="ru-RU" sz="2000" i="1" dirty="0" err="1">
                <a:latin typeface="+mn-lt"/>
              </a:rPr>
              <a:t>html</a:t>
            </a:r>
            <a:r>
              <a:rPr lang="ru-RU" sz="2000" i="1" dirty="0">
                <a:latin typeface="+mn-lt"/>
              </a:rPr>
              <a:t> в конец списка </a:t>
            </a:r>
            <a:r>
              <a:rPr lang="ru-RU" sz="2000" i="1" dirty="0" err="1">
                <a:latin typeface="+mn-lt"/>
              </a:rPr>
              <a:t>ul</a:t>
            </a:r>
            <a:r>
              <a:rPr lang="ru-RU" sz="2000" i="1" dirty="0">
                <a:latin typeface="+mn-lt"/>
              </a:rPr>
              <a:t> с использованием метода </a:t>
            </a:r>
            <a:r>
              <a:rPr lang="ru-RU" sz="2000" i="1" dirty="0" err="1">
                <a:latin typeface="+mn-lt"/>
              </a:rPr>
              <a:t>insertAdjacentHTML</a:t>
            </a:r>
            <a:r>
              <a:rPr lang="ru-RU" sz="2000" i="1" dirty="0">
                <a:latin typeface="+mn-lt"/>
              </a:rPr>
              <a:t>. Такая вставка, в отличие от присвоения </a:t>
            </a:r>
            <a:r>
              <a:rPr lang="ru-RU" sz="2000" i="1" dirty="0" err="1">
                <a:latin typeface="+mn-lt"/>
              </a:rPr>
              <a:t>innerHTML</a:t>
            </a:r>
            <a:r>
              <a:rPr lang="ru-RU" sz="2000" i="1" dirty="0">
                <a:latin typeface="+mn-lt"/>
              </a:rPr>
              <a:t>+=, не будет перезаписывать текущее содержимое.</a:t>
            </a:r>
          </a:p>
          <a:p>
            <a:pPr marL="0" indent="0">
              <a:buNone/>
            </a:pPr>
            <a:endParaRPr lang="ru-RU" sz="2000" i="1" dirty="0">
              <a:latin typeface="+mn-lt"/>
            </a:endParaRP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Добавьте к списку ниже элементы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&gt;3&lt;/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&gt;4&lt;/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&gt;5&lt;/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endParaRPr lang="ru-RU" sz="2000" i="1" dirty="0">
              <a:latin typeface="+mn-lt"/>
            </a:endParaRPr>
          </a:p>
          <a:p>
            <a:pPr marL="0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&gt;2&lt;/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>
                <a:latin typeface="+mn-lt"/>
              </a:rPr>
              <a:t>Написать </a:t>
            </a:r>
            <a:r>
              <a:rPr lang="en-US" sz="2000" i="1" dirty="0">
                <a:latin typeface="+mn-lt"/>
              </a:rPr>
              <a:t>JavaScript </a:t>
            </a:r>
            <a:r>
              <a:rPr lang="ru-RU" sz="2000" i="1" smtClean="0">
                <a:latin typeface="+mn-lt"/>
              </a:rPr>
              <a:t>программы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813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Обратите внимание на последнюю строку, которая вставляет div2 после </a:t>
            </a:r>
            <a:r>
              <a:rPr lang="ru-RU" sz="1600" dirty="0" err="1"/>
              <a:t>div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div.parentNode.insertBefore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(div2,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div.nextSibling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/>
              <a:t>Для вставки нам нужен будущий родитель. Мы, возможно, не знаем, где точно находится </a:t>
            </a:r>
            <a:r>
              <a:rPr lang="ru-RU" sz="1600" dirty="0" err="1"/>
              <a:t>div</a:t>
            </a:r>
            <a:r>
              <a:rPr lang="ru-RU" sz="1600" dirty="0"/>
              <a:t> (или не хотим зависеть от того, где он), но если нужно вставить рядом с </a:t>
            </a:r>
            <a:r>
              <a:rPr lang="ru-RU" sz="1600" dirty="0" err="1"/>
              <a:t>div</a:t>
            </a:r>
            <a:r>
              <a:rPr lang="ru-RU" sz="1600" dirty="0"/>
              <a:t>, то родителем определённо будет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div.parentNode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Мы хотели бы вставить </a:t>
            </a:r>
            <a:r>
              <a:rPr lang="ru-RU" sz="1600" i="1" dirty="0"/>
              <a:t>после</a:t>
            </a:r>
            <a:r>
              <a:rPr lang="ru-RU" sz="1600" dirty="0"/>
              <a:t> </a:t>
            </a:r>
            <a:r>
              <a:rPr lang="ru-RU" sz="1600" dirty="0" err="1"/>
              <a:t>div</a:t>
            </a:r>
            <a:r>
              <a:rPr lang="ru-RU" sz="1600" dirty="0"/>
              <a:t>, но метода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insertAfter</a:t>
            </a:r>
            <a:r>
              <a:rPr lang="ru-RU" sz="1600" dirty="0"/>
              <a:t> нет, есть только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insertBefore</a:t>
            </a:r>
            <a:r>
              <a:rPr lang="ru-RU" sz="1600" dirty="0"/>
              <a:t>, поэтому </a:t>
            </a:r>
            <a:r>
              <a:rPr lang="ru-RU" sz="1600" dirty="0" smtClean="0"/>
              <a:t>вставляем </a:t>
            </a:r>
            <a:r>
              <a:rPr lang="ru-RU" sz="1600" i="1" dirty="0"/>
              <a:t>перед</a:t>
            </a:r>
            <a:r>
              <a:rPr lang="ru-RU" sz="1600" dirty="0"/>
              <a:t> его правым соседом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div.nextSibling</a:t>
            </a:r>
            <a:r>
              <a:rPr lang="ru-RU" sz="1600" dirty="0" smtClean="0"/>
              <a:t>.</a:t>
            </a:r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1217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Удаление узлов: </a:t>
            </a:r>
            <a:r>
              <a:rPr lang="ru-RU" sz="1600" b="1" dirty="0" err="1"/>
              <a:t>removeChild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Для удаления узла есть два метода: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parentElem.removeChild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dirty="0"/>
              <a:t> Удаляет </a:t>
            </a:r>
            <a:r>
              <a:rPr lang="ru-RU" sz="1600" dirty="0" err="1"/>
              <a:t>elem</a:t>
            </a:r>
            <a:r>
              <a:rPr lang="ru-RU" sz="1600" dirty="0"/>
              <a:t> из списка детей </a:t>
            </a:r>
            <a:r>
              <a:rPr lang="ru-RU" sz="1600" dirty="0" err="1" smtClean="0"/>
              <a:t>parentElem</a:t>
            </a:r>
            <a:r>
              <a:rPr lang="ru-RU" sz="1600" dirty="0"/>
              <a:t>.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parentElem.replaceChild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600" dirty="0"/>
              <a:t>Среди детей </a:t>
            </a:r>
            <a:r>
              <a:rPr lang="ru-RU" sz="1600" dirty="0" err="1"/>
              <a:t>parentElem</a:t>
            </a:r>
            <a:r>
              <a:rPr lang="ru-RU" sz="1600" dirty="0"/>
              <a:t> удаляет </a:t>
            </a:r>
            <a:r>
              <a:rPr lang="ru-RU" sz="1600" dirty="0" err="1"/>
              <a:t>elem</a:t>
            </a:r>
            <a:r>
              <a:rPr lang="ru-RU" sz="1600" dirty="0"/>
              <a:t> и вставляет на его место </a:t>
            </a:r>
            <a:r>
              <a:rPr lang="ru-RU" sz="1600" dirty="0" err="1"/>
              <a:t>newElem</a:t>
            </a:r>
            <a:r>
              <a:rPr lang="ru-RU" sz="1600" dirty="0"/>
              <a:t>. Оба этих метода возвращают удаленный узел, то есть </a:t>
            </a:r>
            <a:r>
              <a:rPr lang="ru-RU" sz="1600" dirty="0" err="1"/>
              <a:t>elem</a:t>
            </a:r>
            <a:r>
              <a:rPr lang="ru-RU" sz="1600" dirty="0"/>
              <a:t>. Если нужно, его можно вставить в другое место DOM тут же или в будущем.</a:t>
            </a:r>
          </a:p>
          <a:p>
            <a:pPr marL="400050" lvl="1" indent="0">
              <a:buNone/>
            </a:pPr>
            <a:r>
              <a:rPr lang="ru-RU" sz="1600" dirty="0"/>
              <a:t>На заметку:</a:t>
            </a:r>
          </a:p>
          <a:p>
            <a:pPr marL="400050" lvl="1" indent="0">
              <a:buNone/>
            </a:pPr>
            <a:r>
              <a:rPr lang="ru-RU" sz="1600" dirty="0"/>
              <a:t>Если вы хотите </a:t>
            </a:r>
            <a:r>
              <a:rPr lang="ru-RU" sz="1600" i="1" dirty="0"/>
              <a:t>переместить</a:t>
            </a:r>
            <a:r>
              <a:rPr lang="ru-RU" sz="1600" dirty="0"/>
              <a:t> элемент на новое место – не нужно его удалять со старого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b="1" dirty="0" smtClean="0"/>
              <a:t>Все </a:t>
            </a:r>
            <a:r>
              <a:rPr lang="ru-RU" sz="1600" b="1" dirty="0"/>
              <a:t>методы вставки автоматически удаляют вставляемый элемент со старого места.</a:t>
            </a:r>
            <a:endParaRPr lang="ru-RU" sz="1600" dirty="0"/>
          </a:p>
          <a:p>
            <a:pPr marL="400050" lvl="1" indent="0">
              <a:buNone/>
            </a:pPr>
            <a:r>
              <a:rPr lang="ru-RU" sz="1600" dirty="0"/>
              <a:t>Конечно же, это очень </a:t>
            </a:r>
            <a:r>
              <a:rPr lang="ru-RU" sz="1600" dirty="0" smtClean="0"/>
              <a:t>удобно.</a:t>
            </a:r>
            <a:r>
              <a:rPr lang="en-US" sz="1600" dirty="0" smtClean="0"/>
              <a:t> </a:t>
            </a:r>
          </a:p>
          <a:p>
            <a:pPr marL="400050" lvl="1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поменяем элементы местами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div&gt;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Первый&lt;/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Второй&lt;/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first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last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нет необходимости в предварительном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(last)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(last, first);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поменять местами</a:t>
            </a:r>
          </a:p>
          <a:p>
            <a:pPr marL="400050" lvl="1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script&gt;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2142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Метод </a:t>
            </a:r>
            <a:r>
              <a:rPr lang="ru-RU" sz="1600" b="1" dirty="0" err="1"/>
              <a:t>remove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В современном стандарте есть также метод </a:t>
            </a:r>
            <a:r>
              <a:rPr lang="ru-RU" sz="1600" b="1" dirty="0"/>
              <a:t>elem.remove()</a:t>
            </a:r>
            <a:r>
              <a:rPr lang="ru-RU" sz="1600" dirty="0"/>
              <a:t>, который удаляет элемент напрямую, не требуя ссылки на родителя. Это зачастую удобнее, чем </a:t>
            </a:r>
            <a:r>
              <a:rPr lang="ru-RU" sz="1600" b="1" dirty="0" err="1"/>
              <a:t>removeChild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Он поддерживается во всех современных браузерах, кроме IE11-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b="1" dirty="0" smtClean="0"/>
              <a:t>Удаление </a:t>
            </a:r>
            <a:r>
              <a:rPr lang="ru-RU" sz="1600" b="1" dirty="0"/>
              <a:t>сообщения</a:t>
            </a:r>
          </a:p>
          <a:p>
            <a:pPr marL="0" indent="0">
              <a:buNone/>
            </a:pPr>
            <a:r>
              <a:rPr lang="ru-RU" sz="1600" dirty="0"/>
              <a:t>Сделаем так, что через секунду сообщение пропадёт</a:t>
            </a:r>
            <a:r>
              <a:rPr lang="ru-RU" sz="1600" dirty="0" smtClean="0"/>
              <a:t>:</a:t>
            </a:r>
            <a:r>
              <a:rPr lang="en-US" sz="1600" dirty="0"/>
              <a:t>	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JS14-02.html</a:t>
            </a:r>
            <a:r>
              <a:rPr lang="en-US" sz="1600" dirty="0" smtClean="0"/>
              <a:t>)</a:t>
            </a:r>
            <a:endParaRPr lang="ru-RU" sz="1600" dirty="0"/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&lt;h3&gt;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Сообщение пропадёт через секунду&lt;/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h3&gt;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div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('div');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"alert alert-success";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"&lt;strong&gt;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Ура!&lt;/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strong&gt;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Вы прочитали это важное сообщение.";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(div);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div.parentNode.removeChild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(div);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}, 1000);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329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Текстовые узлы для вставки текста</a:t>
            </a:r>
          </a:p>
          <a:p>
            <a:pPr marL="0" indent="0">
              <a:buNone/>
            </a:pPr>
            <a:r>
              <a:rPr lang="ru-RU" sz="1600" dirty="0"/>
              <a:t>При работе с сообщением мы использовали только узлы-элементы и </a:t>
            </a:r>
            <a:r>
              <a:rPr lang="en-US" sz="1600" dirty="0" err="1"/>
              <a:t>innerHTML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Но и текстовые узлы тоже имеют интересную область применения!</a:t>
            </a:r>
          </a:p>
          <a:p>
            <a:pPr marL="0" indent="0">
              <a:buNone/>
            </a:pPr>
            <a:r>
              <a:rPr lang="ru-RU" sz="1600" dirty="0"/>
              <a:t>Если текст для сообщения нужно показать именно как текст, а не как </a:t>
            </a:r>
            <a:r>
              <a:rPr lang="en-US" sz="1600" dirty="0"/>
              <a:t>HTML, </a:t>
            </a:r>
            <a:r>
              <a:rPr lang="ru-RU" sz="1600" dirty="0"/>
              <a:t>то можно обернуть его в текстовый узел.</a:t>
            </a:r>
          </a:p>
          <a:p>
            <a:pPr marL="0" indent="0">
              <a:buNone/>
            </a:pPr>
            <a:r>
              <a:rPr lang="ru-RU" sz="1600" dirty="0"/>
              <a:t>Например</a:t>
            </a:r>
            <a:r>
              <a:rPr lang="ru-RU" sz="1600" dirty="0" smtClean="0"/>
              <a:t>:</a:t>
            </a:r>
            <a:r>
              <a:rPr lang="en-US" sz="1600" dirty="0" smtClean="0"/>
              <a:t>	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JS14-03.html</a:t>
            </a:r>
            <a:r>
              <a:rPr lang="en-US" sz="1600" dirty="0"/>
              <a:t>)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div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('div');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"alert alert-success";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(div);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text = prompt("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текст",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"Жили были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a&gt;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b&gt;!");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вставится именно как текст, без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HTML-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обработки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div.appendChild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(text));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8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В современных браузерах (кроме IE8-) в качестве альтернативы можно использовать присвоение </a:t>
            </a:r>
            <a:r>
              <a:rPr lang="ru-RU" sz="1600" dirty="0" err="1" smtClean="0"/>
              <a:t>textContent</a:t>
            </a:r>
            <a:r>
              <a:rPr lang="en-US" sz="1600" dirty="0" smtClean="0"/>
              <a:t>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5551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Итого:</a:t>
            </a:r>
            <a:endParaRPr lang="en-US" sz="1600" b="1" dirty="0" smtClean="0"/>
          </a:p>
          <a:p>
            <a:pPr marL="0" indent="0">
              <a:buNone/>
            </a:pPr>
            <a:r>
              <a:rPr lang="ru-RU" sz="1600" dirty="0" smtClean="0"/>
              <a:t>Методы </a:t>
            </a:r>
            <a:r>
              <a:rPr lang="ru-RU" sz="1600" dirty="0"/>
              <a:t>для создания узлов:</a:t>
            </a:r>
          </a:p>
          <a:p>
            <a:r>
              <a:rPr lang="en-US" sz="1600" dirty="0" err="1"/>
              <a:t>document.createElement</a:t>
            </a:r>
            <a:r>
              <a:rPr lang="en-US" sz="1600" dirty="0"/>
              <a:t>(tag) – </a:t>
            </a:r>
            <a:r>
              <a:rPr lang="ru-RU" sz="1600" dirty="0"/>
              <a:t>создает элемент</a:t>
            </a:r>
          </a:p>
          <a:p>
            <a:r>
              <a:rPr lang="en-US" sz="1600" dirty="0" err="1"/>
              <a:t>document.createTextNode</a:t>
            </a:r>
            <a:r>
              <a:rPr lang="en-US" sz="1600" dirty="0"/>
              <a:t>(value) – </a:t>
            </a:r>
            <a:r>
              <a:rPr lang="ru-RU" sz="1600" dirty="0"/>
              <a:t>создает текстовый узел</a:t>
            </a:r>
          </a:p>
          <a:p>
            <a:r>
              <a:rPr lang="en-US" sz="1600" dirty="0" err="1"/>
              <a:t>elem.cloneNode</a:t>
            </a:r>
            <a:r>
              <a:rPr lang="en-US" sz="1600" dirty="0"/>
              <a:t>(deep) – </a:t>
            </a:r>
            <a:r>
              <a:rPr lang="ru-RU" sz="1600" dirty="0"/>
              <a:t>клонирует элемент, если </a:t>
            </a:r>
            <a:r>
              <a:rPr lang="en-US" sz="1600" dirty="0"/>
              <a:t>deep == true, </a:t>
            </a:r>
            <a:r>
              <a:rPr lang="ru-RU" sz="1600" dirty="0"/>
              <a:t>то со всеми потомками, если </a:t>
            </a:r>
            <a:r>
              <a:rPr lang="en-US" sz="1600" dirty="0"/>
              <a:t>false – </a:t>
            </a:r>
            <a:r>
              <a:rPr lang="ru-RU" sz="1600" dirty="0"/>
              <a:t>без потомков.</a:t>
            </a:r>
          </a:p>
          <a:p>
            <a:pPr marL="0" indent="0">
              <a:buNone/>
            </a:pPr>
            <a:r>
              <a:rPr lang="ru-RU" sz="1600" dirty="0"/>
              <a:t>Вставка и удаление узлов:</a:t>
            </a:r>
          </a:p>
          <a:p>
            <a:r>
              <a:rPr lang="en-US" sz="1600" dirty="0" err="1"/>
              <a:t>parent.appendChild</a:t>
            </a:r>
            <a:r>
              <a:rPr lang="en-US" sz="1600" dirty="0"/>
              <a:t>(</a:t>
            </a:r>
            <a:r>
              <a:rPr lang="en-US" sz="1600" dirty="0" err="1"/>
              <a:t>elem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parent.insertBefore</a:t>
            </a:r>
            <a:r>
              <a:rPr lang="en-US" sz="1600" dirty="0"/>
              <a:t>(</a:t>
            </a:r>
            <a:r>
              <a:rPr lang="en-US" sz="1600" dirty="0" err="1"/>
              <a:t>elem</a:t>
            </a:r>
            <a:r>
              <a:rPr lang="en-US" sz="1600" dirty="0"/>
              <a:t>, </a:t>
            </a:r>
            <a:r>
              <a:rPr lang="en-US" sz="1600" dirty="0" err="1"/>
              <a:t>nextSibling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parent.removeChild</a:t>
            </a:r>
            <a:r>
              <a:rPr lang="en-US" sz="1600" dirty="0"/>
              <a:t>(</a:t>
            </a:r>
            <a:r>
              <a:rPr lang="en-US" sz="1600" dirty="0" err="1"/>
              <a:t>elem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parent.replaceChild</a:t>
            </a:r>
            <a:r>
              <a:rPr lang="en-US" sz="1600" dirty="0"/>
              <a:t>(</a:t>
            </a:r>
            <a:r>
              <a:rPr lang="en-US" sz="1600" dirty="0" err="1"/>
              <a:t>newElem</a:t>
            </a:r>
            <a:r>
              <a:rPr lang="en-US" sz="1600" dirty="0"/>
              <a:t>, </a:t>
            </a:r>
            <a:r>
              <a:rPr lang="en-US" sz="1600" dirty="0" err="1"/>
              <a:t>elem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ru-RU" sz="1600" dirty="0"/>
              <a:t>Все эти методы возвращают </a:t>
            </a:r>
            <a:r>
              <a:rPr lang="en-US" sz="1600" dirty="0"/>
              <a:t>elem.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Атрибуты 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DOM-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53204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Задание 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i="1" dirty="0">
                <a:latin typeface="+mn-lt"/>
              </a:rPr>
              <a:t>Одинаковый ли результат дадут эти скрипты?</a:t>
            </a:r>
            <a:endParaRPr lang="ru-RU" sz="2000" i="1" dirty="0">
              <a:latin typeface="+mn-lt"/>
            </a:endParaRP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Первый:</a:t>
            </a:r>
          </a:p>
          <a:p>
            <a:pPr marL="0" indent="0">
              <a:buNone/>
            </a:pPr>
            <a:r>
              <a:rPr lang="en-US" sz="2000" i="1" dirty="0" err="1">
                <a:latin typeface="+mn-lt"/>
              </a:rPr>
              <a:t>elem.appendChild</a:t>
            </a:r>
            <a:r>
              <a:rPr lang="en-US" sz="2000" i="1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document.createTextNode</a:t>
            </a:r>
            <a:r>
              <a:rPr lang="en-US" sz="2000" i="1" dirty="0">
                <a:latin typeface="+mn-lt"/>
              </a:rPr>
              <a:t>(text));</a:t>
            </a: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Второй:</a:t>
            </a:r>
          </a:p>
          <a:p>
            <a:pPr marL="0" indent="0">
              <a:buNone/>
            </a:pPr>
            <a:r>
              <a:rPr lang="en-US" sz="2000" i="1" dirty="0" err="1">
                <a:latin typeface="+mn-lt"/>
              </a:rPr>
              <a:t>elem.innerHTML</a:t>
            </a:r>
            <a:r>
              <a:rPr lang="en-US" sz="2000" i="1" dirty="0">
                <a:latin typeface="+mn-lt"/>
              </a:rPr>
              <a:t> = text;</a:t>
            </a: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Если нет – дайте пример значения </a:t>
            </a:r>
            <a:r>
              <a:rPr lang="en-US" sz="2000" i="1" dirty="0">
                <a:latin typeface="+mn-lt"/>
              </a:rPr>
              <a:t>text, </a:t>
            </a:r>
            <a:r>
              <a:rPr lang="ru-RU" sz="2000" i="1" dirty="0">
                <a:latin typeface="+mn-lt"/>
              </a:rPr>
              <a:t>для которого результат разный.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Задание 2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i="1" dirty="0">
                <a:latin typeface="+mn-lt"/>
              </a:rPr>
              <a:t>Напишите функцию </a:t>
            </a:r>
            <a:r>
              <a:rPr lang="en-US" sz="2000" b="1" i="1" dirty="0" err="1">
                <a:latin typeface="+mn-lt"/>
              </a:rPr>
              <a:t>removeChildren</a:t>
            </a:r>
            <a:r>
              <a:rPr lang="en-US" sz="2000" b="1" i="1" dirty="0">
                <a:latin typeface="+mn-lt"/>
              </a:rPr>
              <a:t>, </a:t>
            </a:r>
            <a:r>
              <a:rPr lang="ru-RU" sz="2000" b="1" i="1" dirty="0">
                <a:latin typeface="+mn-lt"/>
              </a:rPr>
              <a:t>которая удаляет всех потомков элемента.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table id="table"&gt;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&lt;td&gt;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Это&lt;/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&lt;td&gt;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Все&lt;/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&lt;td&gt;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Элементы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DOM&lt;/td&gt;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Вася&lt;/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Петя&lt;/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Маша&lt;/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&lt;li&gt;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Даша&lt;/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function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removeChildren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{ 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ваш код */ }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removeChildren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(table);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очищает таблицу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removeChildren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очищает список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script&gt;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1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2930</Words>
  <Application>Microsoft Office PowerPoint</Application>
  <PresentationFormat>Экран (4:3)</PresentationFormat>
  <Paragraphs>354</Paragraphs>
  <Slides>21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Training</vt:lpstr>
      <vt:lpstr>JavaScript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Презентация PowerPoint</vt:lpstr>
      <vt:lpstr>Презентация PowerPoint</vt:lpstr>
      <vt:lpstr>Презентация PowerPoint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Атрибуты и DOM-свойства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2017-10-11T14:13:09Z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