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9" r:id="rId3"/>
    <p:sldId id="658" r:id="rId4"/>
    <p:sldId id="676" r:id="rId5"/>
    <p:sldId id="677" r:id="rId6"/>
    <p:sldId id="678" r:id="rId7"/>
    <p:sldId id="679" r:id="rId8"/>
    <p:sldId id="684" r:id="rId9"/>
    <p:sldId id="683" r:id="rId10"/>
    <p:sldId id="682" r:id="rId11"/>
    <p:sldId id="681" r:id="rId12"/>
    <p:sldId id="680" r:id="rId13"/>
    <p:sldId id="690" r:id="rId14"/>
    <p:sldId id="689" r:id="rId15"/>
    <p:sldId id="688" r:id="rId16"/>
    <p:sldId id="686" r:id="rId17"/>
    <p:sldId id="685" r:id="rId18"/>
    <p:sldId id="695" r:id="rId19"/>
    <p:sldId id="694" r:id="rId20"/>
    <p:sldId id="693" r:id="rId21"/>
    <p:sldId id="692" r:id="rId22"/>
    <p:sldId id="704" r:id="rId23"/>
    <p:sldId id="691" r:id="rId24"/>
    <p:sldId id="703" r:id="rId25"/>
    <p:sldId id="702" r:id="rId26"/>
    <p:sldId id="701" r:id="rId27"/>
    <p:sldId id="705" r:id="rId28"/>
    <p:sldId id="700" r:id="rId29"/>
    <p:sldId id="699" r:id="rId30"/>
    <p:sldId id="66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58"/>
            <p14:sldId id="676"/>
            <p14:sldId id="677"/>
            <p14:sldId id="678"/>
            <p14:sldId id="679"/>
            <p14:sldId id="684"/>
            <p14:sldId id="683"/>
            <p14:sldId id="682"/>
            <p14:sldId id="681"/>
            <p14:sldId id="680"/>
            <p14:sldId id="690"/>
            <p14:sldId id="689"/>
            <p14:sldId id="688"/>
            <p14:sldId id="686"/>
            <p14:sldId id="685"/>
            <p14:sldId id="695"/>
            <p14:sldId id="694"/>
            <p14:sldId id="693"/>
            <p14:sldId id="692"/>
            <p14:sldId id="704"/>
            <p14:sldId id="691"/>
            <p14:sldId id="703"/>
            <p14:sldId id="702"/>
            <p14:sldId id="701"/>
            <p14:sldId id="705"/>
            <p14:sldId id="700"/>
            <p14:sldId id="699"/>
            <p14:sldId id="663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9900"/>
    <a:srgbClr val="0066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88632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16.10.2017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092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16.10.2017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5.</a:t>
            </a:r>
            <a:endParaRPr lang="ru-RU" sz="3200" i="1" dirty="0" smtClean="0"/>
          </a:p>
          <a:p>
            <a:r>
              <a:rPr lang="ru-RU" sz="2800" i="1" dirty="0" smtClean="0"/>
              <a:t>Стили.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Вычисленное (</a:t>
            </a:r>
            <a:r>
              <a:rPr lang="ru-RU" sz="1600" b="1" dirty="0" err="1"/>
              <a:t>computed</a:t>
            </a:r>
            <a:r>
              <a:rPr lang="ru-RU" sz="1600" b="1" dirty="0"/>
              <a:t>) и окончательное (</a:t>
            </a:r>
            <a:r>
              <a:rPr lang="ru-RU" sz="1600" b="1" dirty="0" err="1"/>
              <a:t>resolved</a:t>
            </a:r>
            <a:r>
              <a:rPr lang="ru-RU" sz="1600" b="1" dirty="0"/>
              <a:t>) значения</a:t>
            </a:r>
          </a:p>
          <a:p>
            <a:pPr marL="400050" lvl="1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CSS есть две концепции:</a:t>
            </a:r>
          </a:p>
          <a:p>
            <a:pPr marL="400050" lvl="1" indent="0">
              <a:buNone/>
            </a:pPr>
            <a:r>
              <a:rPr lang="ru-RU" sz="1600" dirty="0" smtClean="0"/>
              <a:t>1. Вычисленное </a:t>
            </a:r>
            <a:r>
              <a:rPr lang="ru-RU" sz="1600" dirty="0"/>
              <a:t>(</a:t>
            </a:r>
            <a:r>
              <a:rPr lang="ru-RU" sz="1600" dirty="0" err="1"/>
              <a:t>computed</a:t>
            </a:r>
            <a:r>
              <a:rPr lang="ru-RU" sz="1600" dirty="0"/>
              <a:t>) значение – это то, которое получено после применения всех правил CSS и CSS-наследования. Например, </a:t>
            </a:r>
            <a:r>
              <a:rPr lang="ru-RU" sz="1600" dirty="0" err="1"/>
              <a:t>width</a:t>
            </a:r>
            <a:r>
              <a:rPr lang="ru-RU" sz="1600" dirty="0"/>
              <a:t>: </a:t>
            </a:r>
            <a:r>
              <a:rPr lang="ru-RU" sz="1600" dirty="0" err="1"/>
              <a:t>auto</a:t>
            </a:r>
            <a:r>
              <a:rPr lang="ru-RU" sz="1600" dirty="0"/>
              <a:t> или </a:t>
            </a:r>
            <a:r>
              <a:rPr lang="ru-RU" sz="1600" dirty="0" err="1"/>
              <a:t>font-size</a:t>
            </a:r>
            <a:r>
              <a:rPr lang="ru-RU" sz="1600" dirty="0"/>
              <a:t>: 125%.</a:t>
            </a:r>
          </a:p>
          <a:p>
            <a:pPr marL="400050" lvl="1" indent="0">
              <a:buNone/>
            </a:pPr>
            <a:r>
              <a:rPr lang="ru-RU" sz="1600" dirty="0" smtClean="0"/>
              <a:t>2. Окончательное </a:t>
            </a:r>
            <a:r>
              <a:rPr lang="ru-RU" sz="1600" dirty="0"/>
              <a:t>(</a:t>
            </a:r>
            <a:r>
              <a:rPr lang="ru-RU" sz="1600" dirty="0" err="1"/>
              <a:t>resolved</a:t>
            </a:r>
            <a:r>
              <a:rPr lang="ru-RU" sz="1600" dirty="0"/>
              <a:t>) значение – непосредственно применяемое к элементу. При этом все размеры приводятся к пикселям, например </a:t>
            </a:r>
            <a:r>
              <a:rPr lang="ru-RU" sz="1600" dirty="0" err="1"/>
              <a:t>width</a:t>
            </a:r>
            <a:r>
              <a:rPr lang="ru-RU" sz="1600" dirty="0"/>
              <a:t>: 212px или </a:t>
            </a:r>
            <a:r>
              <a:rPr lang="ru-RU" sz="1600" dirty="0" err="1"/>
              <a:t>font-size</a:t>
            </a:r>
            <a:r>
              <a:rPr lang="ru-RU" sz="1600" dirty="0"/>
              <a:t>: 16px. В некоторых браузерах пиксели могут быть дробными.</a:t>
            </a:r>
          </a:p>
          <a:p>
            <a:pPr marL="400050" lvl="1" indent="0">
              <a:buNone/>
            </a:pPr>
            <a:r>
              <a:rPr lang="ru-RU" sz="1600" dirty="0" smtClean="0"/>
              <a:t>Когда-то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/>
              <a:t> задумывалось для возврата вычисленного значения, но со временем оказалось, что окончательное гораздо удобнее.</a:t>
            </a:r>
          </a:p>
          <a:p>
            <a:pPr marL="400050" lvl="1" indent="0">
              <a:buNone/>
            </a:pPr>
            <a:r>
              <a:rPr lang="ru-RU" sz="1600" dirty="0" smtClean="0"/>
              <a:t>Поэтому </a:t>
            </a:r>
            <a:r>
              <a:rPr lang="ru-RU" sz="1600" dirty="0"/>
              <a:t>сейчас в целом все значения возвращаются именно окончательные, кроме некоторых небольших глюков в браузерах, которые постепенно </a:t>
            </a:r>
            <a:r>
              <a:rPr lang="ru-RU" sz="1600" dirty="0" smtClean="0"/>
              <a:t>вычищаются.</a:t>
            </a:r>
            <a:endParaRPr lang="ru-RU" sz="1600" dirty="0"/>
          </a:p>
          <a:p>
            <a:pPr marL="0" lvl="1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600" b="1" dirty="0"/>
              <a:t>Стили посещенных ссылок – тайна!</a:t>
            </a:r>
          </a:p>
          <a:p>
            <a:pPr marL="0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посещенных ссылок может быть другой цвет, фон, чем у обычных. Это можно поставить в CSS с помощью </a:t>
            </a:r>
            <a:r>
              <a:rPr lang="ru-RU" sz="1600" dirty="0" err="1"/>
              <a:t>псевдокласса</a:t>
            </a:r>
            <a:r>
              <a:rPr lang="ru-RU" sz="1600" dirty="0"/>
              <a:t> :</a:t>
            </a:r>
            <a:r>
              <a:rPr lang="ru-RU" sz="1600" dirty="0" err="1"/>
              <a:t>visited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Но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/>
              <a:t> не дает доступ к этой информации, чтобы произвольная страница не могла определить, посещал ли пользователь ту или иную ссылку.</a:t>
            </a:r>
          </a:p>
          <a:p>
            <a:pPr marL="0" indent="0">
              <a:buNone/>
            </a:pPr>
            <a:r>
              <a:rPr lang="ru-RU" sz="1600" dirty="0" smtClean="0"/>
              <a:t>Кроме </a:t>
            </a:r>
            <a:r>
              <a:rPr lang="ru-RU" sz="1600" dirty="0"/>
              <a:t>того, большинство браузеров запрещают применять к :</a:t>
            </a:r>
            <a:r>
              <a:rPr lang="ru-RU" sz="1600" dirty="0" err="1"/>
              <a:t>visited</a:t>
            </a:r>
            <a:r>
              <a:rPr lang="ru-RU" sz="1600" dirty="0"/>
              <a:t> CSS-стили, которые могут изменить геометрию элемента, чтобы даже окольным путем нельзя было это понять. </a:t>
            </a:r>
            <a:r>
              <a:rPr lang="ru-RU" sz="1600" b="1" dirty="0"/>
              <a:t>В целях безопасности.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575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ru-RU" sz="1600" b="1" dirty="0" err="1"/>
              <a:t>getComputedStyle</a:t>
            </a:r>
            <a:r>
              <a:rPr lang="ru-RU" sz="1600" b="1" dirty="0"/>
              <a:t> требует полное свойство!</a:t>
            </a:r>
          </a:p>
          <a:p>
            <a:pPr marL="0" indent="0">
              <a:buNone/>
            </a:pPr>
            <a:r>
              <a:rPr lang="ru-RU" sz="1600" dirty="0"/>
              <a:t>Для правильного получения значения нужно указать точное свойство. Например: </a:t>
            </a:r>
            <a:r>
              <a:rPr lang="ru-RU" sz="1600" dirty="0" err="1"/>
              <a:t>paddingLeft</a:t>
            </a:r>
            <a:r>
              <a:rPr lang="ru-RU" sz="1600" dirty="0"/>
              <a:t>, </a:t>
            </a:r>
            <a:r>
              <a:rPr lang="ru-RU" sz="1600" dirty="0" err="1"/>
              <a:t>marginTop</a:t>
            </a:r>
            <a:r>
              <a:rPr lang="ru-RU" sz="1600" dirty="0"/>
              <a:t>, </a:t>
            </a:r>
            <a:r>
              <a:rPr lang="ru-RU" sz="1600" dirty="0" err="1"/>
              <a:t>borderLeftWidth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При обращении к сокращенному: </a:t>
            </a:r>
            <a:r>
              <a:rPr lang="ru-RU" sz="1600" dirty="0" err="1"/>
              <a:t>padding</a:t>
            </a:r>
            <a:r>
              <a:rPr lang="ru-RU" sz="1600" dirty="0"/>
              <a:t>, </a:t>
            </a:r>
            <a:r>
              <a:rPr lang="ru-RU" sz="1600" dirty="0" err="1"/>
              <a:t>margin</a:t>
            </a:r>
            <a:r>
              <a:rPr lang="ru-RU" sz="1600" dirty="0"/>
              <a:t>, </a:t>
            </a:r>
            <a:r>
              <a:rPr lang="ru-RU" sz="1600" dirty="0" err="1"/>
              <a:t>border</a:t>
            </a:r>
            <a:r>
              <a:rPr lang="ru-RU" sz="1600" dirty="0"/>
              <a:t> – правильный результат не гарантируется.</a:t>
            </a:r>
          </a:p>
          <a:p>
            <a:pPr marL="0" indent="0">
              <a:buNone/>
            </a:pPr>
            <a:r>
              <a:rPr lang="ru-RU" sz="1600" dirty="0"/>
              <a:t>Действительно, допустим свойства </a:t>
            </a:r>
            <a:r>
              <a:rPr lang="ru-RU" sz="1600" dirty="0" err="1"/>
              <a:t>paddingLeft</a:t>
            </a:r>
            <a:r>
              <a:rPr lang="ru-RU" sz="1600" dirty="0"/>
              <a:t>/</a:t>
            </a:r>
            <a:r>
              <a:rPr lang="ru-RU" sz="1600" dirty="0" err="1"/>
              <a:t>paddingTop</a:t>
            </a:r>
            <a:r>
              <a:rPr lang="ru-RU" sz="1600" dirty="0"/>
              <a:t> взяты из разных классов CSS. Браузер не обязан объединять их в одно свойство </a:t>
            </a:r>
            <a:r>
              <a:rPr lang="ru-RU" sz="1600" dirty="0" err="1"/>
              <a:t>padding</a:t>
            </a:r>
            <a:r>
              <a:rPr lang="ru-RU" sz="1600" dirty="0"/>
              <a:t>. Иногда, в простейших случаях, когда свойство задано сразу целиком, </a:t>
            </a:r>
            <a:r>
              <a:rPr lang="ru-RU" sz="1600" dirty="0" err="1"/>
              <a:t>getComputedStyle</a:t>
            </a:r>
            <a:r>
              <a:rPr lang="ru-RU" sz="1600" dirty="0"/>
              <a:t> сработает для сокращённого свойства, но не во всех браузерах.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некоторые браузеры (</a:t>
            </a:r>
            <a:r>
              <a:rPr lang="ru-RU" sz="1600" dirty="0" err="1"/>
              <a:t>Chrome</a:t>
            </a:r>
            <a:r>
              <a:rPr lang="ru-RU" sz="1600" dirty="0"/>
              <a:t>) выведут 10px в документе ниже, а некоторые (</a:t>
            </a:r>
            <a:r>
              <a:rPr lang="ru-RU" sz="1600" dirty="0" err="1"/>
              <a:t>Firefox</a:t>
            </a:r>
            <a:r>
              <a:rPr lang="ru-RU" sz="1600" dirty="0"/>
              <a:t>) – нет: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10px;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style.margin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в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пустая строка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22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latin typeface="+mj-lt"/>
                <a:cs typeface="Courier New" pitchFamily="49" charset="0"/>
              </a:rPr>
              <a:t>currentStyle</a:t>
            </a:r>
            <a:r>
              <a:rPr lang="ru-RU" sz="1600" b="1" dirty="0">
                <a:latin typeface="+mj-lt"/>
                <a:cs typeface="Courier New" pitchFamily="49" charset="0"/>
              </a:rPr>
              <a:t> для IE8-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IE8- нет </a:t>
            </a:r>
            <a:r>
              <a:rPr lang="ru-RU" sz="1600" dirty="0" err="1">
                <a:latin typeface="+mj-lt"/>
                <a:cs typeface="Courier New" pitchFamily="49" charset="0"/>
              </a:rPr>
              <a:t>getComputedStyle</a:t>
            </a:r>
            <a:r>
              <a:rPr lang="ru-RU" sz="1600" dirty="0">
                <a:latin typeface="+mj-lt"/>
                <a:cs typeface="Courier New" pitchFamily="49" charset="0"/>
              </a:rPr>
              <a:t>, но у элементов есть свойство </a:t>
            </a:r>
            <a:r>
              <a:rPr lang="ru-RU" sz="1600" dirty="0" err="1">
                <a:latin typeface="+mj-lt"/>
                <a:cs typeface="Courier New" pitchFamily="49" charset="0"/>
              </a:rPr>
              <a:t>currentStyle</a:t>
            </a:r>
            <a:r>
              <a:rPr lang="ru-RU" sz="1600" dirty="0">
                <a:latin typeface="+mj-lt"/>
                <a:cs typeface="Courier New" pitchFamily="49" charset="0"/>
              </a:rPr>
              <a:t>, которое возвращает вычисленное (</a:t>
            </a:r>
            <a:r>
              <a:rPr lang="ru-RU" sz="1600" dirty="0" err="1">
                <a:latin typeface="+mj-lt"/>
                <a:cs typeface="Courier New" pitchFamily="49" charset="0"/>
              </a:rPr>
              <a:t>computed</a:t>
            </a:r>
            <a:r>
              <a:rPr lang="ru-RU" sz="1600" dirty="0">
                <a:latin typeface="+mj-lt"/>
                <a:cs typeface="Courier New" pitchFamily="49" charset="0"/>
              </a:rPr>
              <a:t>) значение: уже с учётом CSS-каскада, но не всегда в окончательном формате.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Чтобы </a:t>
            </a:r>
            <a:r>
              <a:rPr lang="ru-RU" sz="1600" dirty="0">
                <a:latin typeface="+mj-lt"/>
                <a:cs typeface="Courier New" pitchFamily="49" charset="0"/>
              </a:rPr>
              <a:t>код работал и в старых и новых браузерах, обычно пишут кросс-</a:t>
            </a:r>
            <a:r>
              <a:rPr lang="ru-RU" sz="1600" dirty="0" err="1">
                <a:latin typeface="+mj-lt"/>
                <a:cs typeface="Courier New" pitchFamily="49" charset="0"/>
              </a:rPr>
              <a:t>браузерный</a:t>
            </a:r>
            <a:r>
              <a:rPr lang="ru-RU" sz="1600" dirty="0">
                <a:latin typeface="+mj-lt"/>
                <a:cs typeface="Courier New" pitchFamily="49" charset="0"/>
              </a:rPr>
              <a:t> код, наподобие такого:</a:t>
            </a: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window.getComputedStyle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"") 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elem.currentStyle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1041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вы откроете такой документ в IE8-, то размеры будут в процентах, а в современных браузерах – в пикселях.</a:t>
            </a:r>
            <a:endParaRPr lang="en-US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body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margin: 10%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getStyle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window.getComputedStyle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"")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elem.currentStyle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marginTop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getStyle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marginTop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marginTop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IE8-: 10%,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иначе пиксели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899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>
                <a:latin typeface="+mj-lt"/>
                <a:cs typeface="Courier New" pitchFamily="49" charset="0"/>
              </a:rPr>
              <a:t>IE8-: перевод </a:t>
            </a:r>
            <a:r>
              <a:rPr lang="ru-RU" sz="1600" b="1" dirty="0" err="1">
                <a:latin typeface="+mj-lt"/>
                <a:cs typeface="Courier New" pitchFamily="49" charset="0"/>
              </a:rPr>
              <a:t>pt,em</a:t>
            </a:r>
            <a:r>
              <a:rPr lang="ru-RU" sz="1600" b="1" dirty="0">
                <a:latin typeface="+mj-lt"/>
                <a:cs typeface="Courier New" pitchFamily="49" charset="0"/>
              </a:rPr>
              <a:t>,% из </a:t>
            </a:r>
            <a:r>
              <a:rPr lang="ru-RU" sz="1600" b="1" dirty="0" err="1">
                <a:latin typeface="+mj-lt"/>
                <a:cs typeface="Courier New" pitchFamily="49" charset="0"/>
              </a:rPr>
              <a:t>currentStyle</a:t>
            </a:r>
            <a:r>
              <a:rPr lang="ru-RU" sz="1600" b="1" dirty="0">
                <a:latin typeface="+mj-lt"/>
                <a:cs typeface="Courier New" pitchFamily="49" charset="0"/>
              </a:rPr>
              <a:t> в пиксели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IE для того, чтобы получить из процентов реальное значение в пикселях существует метод «</a:t>
            </a:r>
            <a:r>
              <a:rPr lang="ru-RU" sz="1600" dirty="0" err="1">
                <a:latin typeface="+mj-lt"/>
                <a:cs typeface="Courier New" pitchFamily="49" charset="0"/>
              </a:rPr>
              <a:t>runtimeStyle+pixel</a:t>
            </a:r>
            <a:r>
              <a:rPr lang="ru-RU" sz="1600" dirty="0">
                <a:latin typeface="+mj-lt"/>
                <a:cs typeface="Courier New" pitchFamily="49" charset="0"/>
              </a:rPr>
              <a:t>», описанный </a:t>
            </a:r>
            <a:r>
              <a:rPr lang="ru-RU" sz="1600" dirty="0" err="1">
                <a:latin typeface="+mj-lt"/>
                <a:cs typeface="Courier New" pitchFamily="49" charset="0"/>
              </a:rPr>
              <a:t>Дином</a:t>
            </a:r>
            <a:r>
              <a:rPr lang="ru-RU" sz="1600" dirty="0">
                <a:latin typeface="+mj-lt"/>
                <a:cs typeface="Courier New" pitchFamily="49" charset="0"/>
              </a:rPr>
              <a:t> Эдвардсом.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Он </a:t>
            </a:r>
            <a:r>
              <a:rPr lang="ru-RU" sz="1600" dirty="0">
                <a:latin typeface="+mj-lt"/>
                <a:cs typeface="Courier New" pitchFamily="49" charset="0"/>
              </a:rPr>
              <a:t>основан на свойствах </a:t>
            </a:r>
            <a:r>
              <a:rPr lang="ru-RU" sz="1600" dirty="0" err="1">
                <a:latin typeface="+mj-lt"/>
                <a:cs typeface="Courier New" pitchFamily="49" charset="0"/>
              </a:rPr>
              <a:t>runtimeStyle</a:t>
            </a:r>
            <a:r>
              <a:rPr lang="ru-RU" sz="1600" dirty="0">
                <a:latin typeface="+mj-lt"/>
                <a:cs typeface="Courier New" pitchFamily="49" charset="0"/>
              </a:rPr>
              <a:t> и </a:t>
            </a:r>
            <a:r>
              <a:rPr lang="ru-RU" sz="1600" dirty="0" err="1">
                <a:latin typeface="+mj-lt"/>
                <a:cs typeface="Courier New" pitchFamily="49" charset="0"/>
              </a:rPr>
              <a:t>pixelLeft</a:t>
            </a:r>
            <a:r>
              <a:rPr lang="ru-RU" sz="1600" dirty="0">
                <a:latin typeface="+mj-lt"/>
                <a:cs typeface="Courier New" pitchFamily="49" charset="0"/>
              </a:rPr>
              <a:t>, работающих только в IE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Размеры и прокрутка элементов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того, чтобы показывать элементы на произвольных местах страницы, необходимо во-первых, знать CSS-позиционирование, а во-вторых – уметь работать с «геометрией элементов» из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этой главе мы поговорим о размерах элементов DOM, способах их вычисления и метриках – различных свойствах, которые содержат эту информацию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118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earn.javascript.ru/article/metrics/metric-css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830044"/>
            <a:ext cx="5251607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Образец документа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Мы будем использовать для </a:t>
            </a:r>
            <a:r>
              <a:rPr lang="ru-RU" sz="1600" dirty="0" smtClean="0">
                <a:cs typeface="Courier New" pitchFamily="49" charset="0"/>
              </a:rPr>
              <a:t>примера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вот </a:t>
            </a:r>
            <a:r>
              <a:rPr lang="ru-RU" sz="1600" dirty="0">
                <a:cs typeface="Courier New" pitchFamily="49" charset="0"/>
              </a:rPr>
              <a:t>такой элемент, у которого есть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рамка 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border</a:t>
            </a:r>
            <a:r>
              <a:rPr lang="ru-RU" sz="1600" dirty="0">
                <a:cs typeface="Courier New" pitchFamily="49" charset="0"/>
              </a:rPr>
              <a:t>), поля (</a:t>
            </a:r>
            <a:r>
              <a:rPr lang="ru-RU" sz="1600" dirty="0" err="1">
                <a:cs typeface="Courier New" pitchFamily="49" charset="0"/>
              </a:rPr>
              <a:t>padding</a:t>
            </a:r>
            <a:r>
              <a:rPr lang="ru-RU" sz="1600" dirty="0">
                <a:cs typeface="Courier New" pitchFamily="49" charset="0"/>
              </a:rPr>
              <a:t>),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и </a:t>
            </a:r>
            <a:r>
              <a:rPr lang="ru-RU" sz="1600" dirty="0">
                <a:cs typeface="Courier New" pitchFamily="49" charset="0"/>
              </a:rPr>
              <a:t>прокрутка:</a:t>
            </a: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...Текст...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#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300px;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200px;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border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25px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#E8C48F; /* рамка 25px */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20px;              /* поля 20px */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overflow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auto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            /* прокрутка */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252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Внимание</a:t>
            </a:r>
            <a:r>
              <a:rPr lang="ru-RU" sz="1600" b="1" dirty="0">
                <a:latin typeface="+mj-lt"/>
                <a:cs typeface="Courier New" pitchFamily="49" charset="0"/>
              </a:rPr>
              <a:t>, полоса прокрутки!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иллюстрации выше намеренно продемонстрирован самый сложный и полный случай, когда у элемента есть ещё и полоса прокрутки.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этом случае полоса прокрутки «отодвигает» содержимое вместе с </a:t>
            </a:r>
            <a:r>
              <a:rPr lang="ru-RU" sz="1600" dirty="0" err="1">
                <a:latin typeface="+mj-lt"/>
                <a:cs typeface="Courier New" pitchFamily="49" charset="0"/>
              </a:rPr>
              <a:t>padding</a:t>
            </a:r>
            <a:r>
              <a:rPr lang="ru-RU" sz="1600" dirty="0">
                <a:latin typeface="+mj-lt"/>
                <a:cs typeface="Courier New" pitchFamily="49" charset="0"/>
              </a:rPr>
              <a:t> влево, отбирая у него место.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Именно </a:t>
            </a:r>
            <a:r>
              <a:rPr lang="ru-RU" sz="1600" dirty="0">
                <a:latin typeface="+mj-lt"/>
                <a:cs typeface="Courier New" pitchFamily="49" charset="0"/>
              </a:rPr>
              <a:t>поэтому ширина содержимого обозначена как </a:t>
            </a:r>
            <a:r>
              <a:rPr lang="ru-RU" sz="1600" dirty="0" err="1">
                <a:latin typeface="+mj-lt"/>
                <a:cs typeface="Courier New" pitchFamily="49" charset="0"/>
              </a:rPr>
              <a:t>content</a:t>
            </a:r>
            <a:r>
              <a:rPr lang="ru-RU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 err="1">
                <a:latin typeface="+mj-lt"/>
                <a:cs typeface="Courier New" pitchFamily="49" charset="0"/>
              </a:rPr>
              <a:t>width</a:t>
            </a:r>
            <a:r>
              <a:rPr lang="ru-RU" sz="1600" dirty="0">
                <a:latin typeface="+mj-lt"/>
                <a:cs typeface="Courier New" pitchFamily="49" charset="0"/>
              </a:rPr>
              <a:t> и равна 284px, а не 300px, как в CSS.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Точное </a:t>
            </a:r>
            <a:r>
              <a:rPr lang="ru-RU" sz="1600" dirty="0">
                <a:latin typeface="+mj-lt"/>
                <a:cs typeface="Courier New" pitchFamily="49" charset="0"/>
              </a:rPr>
              <a:t>значение получено в предположении, что ширина полосы прокрутки равна 16px, то есть после её вычитания на содержимое остаётся 300 - 16 = 284px. Конечно, она сильно зависит от браузера, устройства, ОС.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Мы </a:t>
            </a:r>
            <a:r>
              <a:rPr lang="ru-RU" sz="1600" dirty="0">
                <a:latin typeface="+mj-lt"/>
                <a:cs typeface="Courier New" pitchFamily="49" charset="0"/>
              </a:rPr>
              <a:t>должны в точности понимать, что происходит с размерами элемента при наличии полосы прокрутки, поэтому на картинке выше это отражено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Поля </a:t>
            </a:r>
            <a:r>
              <a:rPr lang="ru-RU" sz="1600" b="1" dirty="0" err="1">
                <a:latin typeface="+mj-lt"/>
                <a:cs typeface="Courier New" pitchFamily="49" charset="0"/>
              </a:rPr>
              <a:t>padding</a:t>
            </a:r>
            <a:r>
              <a:rPr lang="ru-RU" sz="1600" b="1" dirty="0">
                <a:latin typeface="+mj-lt"/>
                <a:cs typeface="Courier New" pitchFamily="49" charset="0"/>
              </a:rPr>
              <a:t> могут быть заполнены текстом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На </a:t>
            </a:r>
            <a:r>
              <a:rPr lang="ru-RU" sz="1600" dirty="0">
                <a:latin typeface="+mj-lt"/>
                <a:cs typeface="Courier New" pitchFamily="49" charset="0"/>
              </a:rPr>
              <a:t>рисунке выше поля </a:t>
            </a:r>
            <a:r>
              <a:rPr lang="ru-RU" sz="1600" dirty="0" err="1">
                <a:latin typeface="+mj-lt"/>
                <a:cs typeface="Courier New" pitchFamily="49" charset="0"/>
              </a:rPr>
              <a:t>padding</a:t>
            </a:r>
            <a:r>
              <a:rPr lang="ru-RU" sz="1600" dirty="0">
                <a:latin typeface="+mj-lt"/>
                <a:cs typeface="Courier New" pitchFamily="49" charset="0"/>
              </a:rPr>
              <a:t> изображены пустыми, но текст там вполне может быть, к примеру, при наличии вертикальной прокрутки.</a:t>
            </a:r>
          </a:p>
          <a:p>
            <a:pPr marL="400050" lvl="1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784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 </a:t>
            </a:r>
            <a:endParaRPr lang="ru-RU" sz="1600" b="1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1" y="669982"/>
            <a:ext cx="6502200" cy="6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3304143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  <a:cs typeface="Courier New" pitchFamily="49" charset="0"/>
              </a:rPr>
              <a:t>Метрики</a:t>
            </a:r>
          </a:p>
          <a:p>
            <a:endParaRPr lang="ru-RU" sz="1600" dirty="0" smtClean="0">
              <a:latin typeface="+mj-lt"/>
              <a:cs typeface="Courier New" pitchFamily="49" charset="0"/>
            </a:endParaRPr>
          </a:p>
          <a:p>
            <a:r>
              <a:rPr lang="ru-RU" sz="1600" dirty="0" smtClean="0">
                <a:latin typeface="+mj-lt"/>
                <a:cs typeface="Courier New" pitchFamily="49" charset="0"/>
              </a:rPr>
              <a:t>У </a:t>
            </a:r>
            <a:r>
              <a:rPr lang="ru-RU" sz="1600" dirty="0">
                <a:latin typeface="+mj-lt"/>
                <a:cs typeface="Courier New" pitchFamily="49" charset="0"/>
              </a:rPr>
              <a:t>элементов существует ряд свойств, содержащих их внешние и внутренние размеры. Мы будем называть их «метриками».</a:t>
            </a:r>
          </a:p>
          <a:p>
            <a:r>
              <a:rPr lang="ru-RU" sz="1600" dirty="0">
                <a:latin typeface="+mj-lt"/>
                <a:cs typeface="Courier New" pitchFamily="49" charset="0"/>
              </a:rPr>
              <a:t>Метрики, в отличие от свойств CSS, содержат числа, всегда в пикселях и без единиц измерения на конце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en-US" sz="1600" dirty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7709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latin typeface="+mj-lt"/>
                <a:cs typeface="Courier New" pitchFamily="49" charset="0"/>
              </a:rPr>
              <a:t>offsetParent</a:t>
            </a:r>
            <a:r>
              <a:rPr lang="ru-RU" sz="1600" b="1" dirty="0">
                <a:latin typeface="+mj-lt"/>
                <a:cs typeface="Courier New" pitchFamily="49" charset="0"/>
              </a:rPr>
              <a:t>, </a:t>
            </a:r>
            <a:r>
              <a:rPr lang="ru-RU" sz="1600" b="1" dirty="0" err="1">
                <a:latin typeface="+mj-lt"/>
                <a:cs typeface="Courier New" pitchFamily="49" charset="0"/>
              </a:rPr>
              <a:t>offsetLeft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Top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Ситуации</a:t>
            </a:r>
            <a:r>
              <a:rPr lang="ru-RU" sz="1600" dirty="0">
                <a:latin typeface="+mj-lt"/>
                <a:cs typeface="Courier New" pitchFamily="49" charset="0"/>
              </a:rPr>
              <a:t>, когда эти свойства нужны, можно перечислить по пальцам. Они возникают действительно редко. Как правило, эти свойства используют, потому что не знают средств правильной работы с координатами, о которых мы поговорим позже.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Несмотря </a:t>
            </a:r>
            <a:r>
              <a:rPr lang="ru-RU" sz="1600" dirty="0">
                <a:latin typeface="+mj-lt"/>
                <a:cs typeface="Courier New" pitchFamily="49" charset="0"/>
              </a:rPr>
              <a:t>на то, что эти свойства нужны реже всего, они – самые «внешние», поэтому начнём с них.</a:t>
            </a:r>
          </a:p>
          <a:p>
            <a:pPr marL="0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b="1" dirty="0" err="1">
                <a:latin typeface="+mj-lt"/>
                <a:cs typeface="Courier New" pitchFamily="49" charset="0"/>
              </a:rPr>
              <a:t>offsetParent</a:t>
            </a:r>
            <a:r>
              <a:rPr lang="ru-RU" sz="1600" b="1" dirty="0">
                <a:latin typeface="+mj-lt"/>
                <a:cs typeface="Courier New" pitchFamily="49" charset="0"/>
              </a:rPr>
              <a:t> находится ссылка на родительский элемент в смысле отображения на странице.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Уточним</a:t>
            </a:r>
            <a:r>
              <a:rPr lang="ru-RU" sz="1600" dirty="0">
                <a:latin typeface="+mj-lt"/>
                <a:cs typeface="Courier New" pitchFamily="49" charset="0"/>
              </a:rPr>
              <a:t>, что имеется в виду.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Когда </a:t>
            </a:r>
            <a:r>
              <a:rPr lang="ru-RU" sz="1600" dirty="0">
                <a:latin typeface="+mj-lt"/>
                <a:cs typeface="Courier New" pitchFamily="49" charset="0"/>
              </a:rPr>
              <a:t>браузер рисует страницу, то он высчитывает дерево расположения элементов, иначе говоря «дерево геометрии» или «дерево рендеринга», которое содержит всю информацию о размерах.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При </a:t>
            </a:r>
            <a:r>
              <a:rPr lang="ru-RU" sz="1600" dirty="0">
                <a:latin typeface="+mj-lt"/>
                <a:cs typeface="Courier New" pitchFamily="49" charset="0"/>
              </a:rPr>
              <a:t>этом одни элементы естественным образом рисуются внутри других. Но, к примеру, если у элемента стоит </a:t>
            </a:r>
            <a:r>
              <a:rPr lang="ru-RU" sz="1600" dirty="0" err="1">
                <a:latin typeface="+mj-lt"/>
                <a:cs typeface="Courier New" pitchFamily="49" charset="0"/>
              </a:rPr>
              <a:t>position:absolute</a:t>
            </a:r>
            <a:r>
              <a:rPr lang="ru-RU" sz="1600" dirty="0">
                <a:latin typeface="+mj-lt"/>
                <a:cs typeface="Courier New" pitchFamily="49" charset="0"/>
              </a:rPr>
              <a:t>, то его расположение вычисляется уже не относительно непосредственного родителя </a:t>
            </a:r>
            <a:r>
              <a:rPr lang="ru-RU" sz="1600" dirty="0" err="1">
                <a:latin typeface="+mj-lt"/>
                <a:cs typeface="Courier New" pitchFamily="49" charset="0"/>
              </a:rPr>
              <a:t>parentNode</a:t>
            </a:r>
            <a:r>
              <a:rPr lang="ru-RU" sz="1600" dirty="0">
                <a:latin typeface="+mj-lt"/>
                <a:cs typeface="Courier New" pitchFamily="49" charset="0"/>
              </a:rPr>
              <a:t>, а относительно ближайшего позиционированного элемента (т.е. свойство </a:t>
            </a:r>
            <a:r>
              <a:rPr lang="ru-RU" sz="1600" dirty="0" err="1">
                <a:latin typeface="+mj-lt"/>
                <a:cs typeface="Courier New" pitchFamily="49" charset="0"/>
              </a:rPr>
              <a:t>position</a:t>
            </a:r>
            <a:r>
              <a:rPr lang="ru-RU" sz="1600" dirty="0">
                <a:latin typeface="+mj-lt"/>
                <a:cs typeface="Courier New" pitchFamily="49" charset="0"/>
              </a:rPr>
              <a:t> которого не равно </a:t>
            </a:r>
            <a:r>
              <a:rPr lang="ru-RU" sz="1600" dirty="0" err="1">
                <a:latin typeface="+mj-lt"/>
                <a:cs typeface="Courier New" pitchFamily="49" charset="0"/>
              </a:rPr>
              <a:t>static</a:t>
            </a:r>
            <a:r>
              <a:rPr lang="ru-RU" sz="1600" dirty="0">
                <a:latin typeface="+mj-lt"/>
                <a:cs typeface="Courier New" pitchFamily="49" charset="0"/>
              </a:rPr>
              <a:t>), или BODY, если такой отсутствует.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Получается</a:t>
            </a:r>
            <a:r>
              <a:rPr lang="ru-RU" sz="1600" dirty="0">
                <a:latin typeface="+mj-lt"/>
                <a:cs typeface="Courier New" pitchFamily="49" charset="0"/>
              </a:rPr>
              <a:t>, что элемент имеет в дополнение к обычному родителю в DOM – ещё одного «родителя по позиционированию», то есть относительно которого он рисуется. Этот элемент и будет в свойстве </a:t>
            </a:r>
            <a:r>
              <a:rPr lang="ru-RU" sz="1600" dirty="0" err="1">
                <a:latin typeface="+mj-lt"/>
                <a:cs typeface="Courier New" pitchFamily="49" charset="0"/>
              </a:rPr>
              <a:t>offsetParent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2556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Свойства </a:t>
            </a:r>
            <a:r>
              <a:rPr lang="ru-RU" sz="1600" b="1" dirty="0" err="1">
                <a:cs typeface="Courier New" pitchFamily="49" charset="0"/>
              </a:rPr>
              <a:t>offsetLeft</a:t>
            </a:r>
            <a:r>
              <a:rPr lang="ru-RU" sz="1600" b="1" dirty="0">
                <a:cs typeface="Courier New" pitchFamily="49" charset="0"/>
              </a:rPr>
              <a:t>/</a:t>
            </a:r>
            <a:r>
              <a:rPr lang="ru-RU" sz="1600" b="1" dirty="0" err="1">
                <a:cs typeface="Courier New" pitchFamily="49" charset="0"/>
              </a:rPr>
              <a:t>Top</a:t>
            </a:r>
            <a:r>
              <a:rPr lang="ru-RU" sz="1600" b="1" dirty="0">
                <a:cs typeface="Courier New" pitchFamily="49" charset="0"/>
              </a:rPr>
              <a:t> задают смещение относительно </a:t>
            </a:r>
            <a:r>
              <a:rPr lang="ru-RU" sz="1600" b="1" dirty="0" err="1">
                <a:cs typeface="Courier New" pitchFamily="49" charset="0"/>
              </a:rPr>
              <a:t>offsetParent</a:t>
            </a:r>
            <a:r>
              <a:rPr lang="ru-RU" sz="1600" b="1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примере ниже внутренний &lt;</a:t>
            </a:r>
            <a:r>
              <a:rPr lang="ru-RU" sz="1600" dirty="0" err="1">
                <a:cs typeface="Courier New" pitchFamily="49" charset="0"/>
              </a:rPr>
              <a:t>div</a:t>
            </a:r>
            <a:r>
              <a:rPr lang="ru-RU" sz="1600" dirty="0">
                <a:cs typeface="Courier New" pitchFamily="49" charset="0"/>
              </a:rPr>
              <a:t>&gt; имеет DOM-родителя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&gt;, но </a:t>
            </a:r>
            <a:r>
              <a:rPr lang="ru-RU" sz="1600" dirty="0" err="1">
                <a:cs typeface="Courier New" pitchFamily="49" charset="0"/>
              </a:rPr>
              <a:t>offsetParent</a:t>
            </a:r>
            <a:r>
              <a:rPr lang="ru-RU" sz="1600" dirty="0">
                <a:cs typeface="Courier New" pitchFamily="49" charset="0"/>
              </a:rPr>
              <a:t> у него &lt;</a:t>
            </a:r>
            <a:r>
              <a:rPr lang="ru-RU" sz="1600" dirty="0" err="1">
                <a:cs typeface="Courier New" pitchFamily="49" charset="0"/>
              </a:rPr>
              <a:t>main</a:t>
            </a:r>
            <a:r>
              <a:rPr lang="ru-RU" sz="1600" dirty="0">
                <a:cs typeface="Courier New" pitchFamily="49" charset="0"/>
              </a:rPr>
              <a:t>&gt;, и сдвиги относительно его верхнего-левого угла будут в </a:t>
            </a:r>
            <a:r>
              <a:rPr lang="ru-RU" sz="1600" dirty="0" err="1">
                <a:cs typeface="Courier New" pitchFamily="49" charset="0"/>
              </a:rPr>
              <a:t>offsetLeft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Top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relative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absolute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180px;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180px"&gt;...&lt;/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83768" y="2763799"/>
            <a:ext cx="6192689" cy="378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2500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Стили элемента: свойство </a:t>
            </a:r>
            <a:r>
              <a:rPr lang="en-US" sz="1600" b="1" dirty="0"/>
              <a:t>style</a:t>
            </a:r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element.style</a:t>
            </a:r>
            <a:r>
              <a:rPr lang="en-US" sz="1600" dirty="0"/>
              <a:t> </a:t>
            </a:r>
            <a:r>
              <a:rPr lang="ru-RU" sz="1600" dirty="0"/>
              <a:t>возвращает объект, который дает доступ к стилю элемента на чтение и запись.</a:t>
            </a:r>
          </a:p>
          <a:p>
            <a:pPr marL="0" indent="0">
              <a:buNone/>
            </a:pPr>
            <a:r>
              <a:rPr lang="ru-RU" sz="1600" dirty="0" smtClean="0"/>
              <a:t>С </a:t>
            </a:r>
            <a:r>
              <a:rPr lang="ru-RU" sz="1600" dirty="0"/>
              <a:t>его помощью можно изменять большинство </a:t>
            </a:r>
            <a:r>
              <a:rPr lang="en-US" sz="1600" dirty="0"/>
              <a:t>CSS-</a:t>
            </a:r>
            <a:r>
              <a:rPr lang="ru-RU" sz="1600" dirty="0"/>
              <a:t>свойств, например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element.style.width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="100px"</a:t>
            </a:r>
            <a:r>
              <a:rPr lang="en-US" sz="1600" dirty="0"/>
              <a:t> </a:t>
            </a:r>
            <a:r>
              <a:rPr lang="ru-RU" sz="1600" dirty="0"/>
              <a:t>работает так, как будто у элемента в атрибуте прописано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style="width:100px"</a:t>
            </a:r>
            <a:r>
              <a:rPr lang="en-US" sz="1600" dirty="0"/>
              <a:t>.</a:t>
            </a:r>
          </a:p>
          <a:p>
            <a:pPr marL="800100" lvl="2" indent="0">
              <a:buNone/>
            </a:pPr>
            <a:endParaRPr lang="ru-RU" sz="1600" b="1" dirty="0" smtClean="0"/>
          </a:p>
          <a:p>
            <a:pPr marL="800100" lvl="2" indent="0">
              <a:buNone/>
            </a:pPr>
            <a:r>
              <a:rPr lang="ru-RU" sz="1600" b="1" dirty="0" smtClean="0"/>
              <a:t>Единицы </a:t>
            </a:r>
            <a:r>
              <a:rPr lang="ru-RU" sz="1600" b="1" dirty="0"/>
              <a:t>измерения обязательны в </a:t>
            </a:r>
            <a:r>
              <a:rPr lang="en-US" sz="1600" b="1" dirty="0"/>
              <a:t>style</a:t>
            </a:r>
          </a:p>
          <a:p>
            <a:pPr marL="800100" lvl="2" indent="0">
              <a:buNone/>
            </a:pPr>
            <a:r>
              <a:rPr lang="ru-RU" sz="1600" dirty="0" smtClean="0"/>
              <a:t>Об </a:t>
            </a:r>
            <a:r>
              <a:rPr lang="ru-RU" sz="1600" dirty="0"/>
              <a:t>этом иногда забывают, но в </a:t>
            </a:r>
            <a:r>
              <a:rPr lang="en-US" sz="1600" dirty="0"/>
              <a:t>style </a:t>
            </a:r>
            <a:r>
              <a:rPr lang="ru-RU" sz="1600" dirty="0"/>
              <a:t>так же, как и в </a:t>
            </a:r>
            <a:r>
              <a:rPr lang="en-US" sz="1600" dirty="0"/>
              <a:t>CSS, </a:t>
            </a:r>
            <a:r>
              <a:rPr lang="ru-RU" sz="1600" dirty="0"/>
              <a:t>нужно указывать единицы измерения, например </a:t>
            </a:r>
            <a:r>
              <a:rPr lang="en-US" sz="1600" dirty="0" err="1"/>
              <a:t>px</a:t>
            </a:r>
            <a:r>
              <a:rPr lang="en-US" sz="1600" dirty="0"/>
              <a:t>.</a:t>
            </a:r>
          </a:p>
          <a:p>
            <a:pPr marL="800100" lvl="2" indent="0">
              <a:buNone/>
            </a:pPr>
            <a:r>
              <a:rPr lang="ru-RU" sz="1600" dirty="0" smtClean="0"/>
              <a:t>Ни </a:t>
            </a:r>
            <a:r>
              <a:rPr lang="ru-RU" sz="1600" dirty="0"/>
              <a:t>в коем случае не просто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elem.style.width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600" dirty="0"/>
              <a:t> – </a:t>
            </a:r>
            <a:r>
              <a:rPr lang="ru-RU" sz="1600" dirty="0"/>
              <a:t>работать не будет.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Для свойств, названия которых состоят из нескольких слов, используется </a:t>
            </a:r>
            <a:r>
              <a:rPr lang="ru-RU" sz="1600" b="1" dirty="0" err="1"/>
              <a:t>вотТакаяЗапись</a:t>
            </a:r>
            <a:r>
              <a:rPr lang="ru-RU" sz="1600" b="1" dirty="0"/>
              <a:t>: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background-color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elem.style.backgroundColor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z-index          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elem.style.zIndex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border-left-width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elem.style.borderLeftWidth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Пример </a:t>
            </a:r>
            <a:r>
              <a:rPr lang="ru-RU" sz="1600" dirty="0"/>
              <a:t>использования </a:t>
            </a:r>
            <a:r>
              <a:rPr lang="en-US" sz="1600" dirty="0"/>
              <a:t>style: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document.body.style.backgroundColor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prompt('background color?', 'green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217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latin typeface="+mj-lt"/>
                <a:cs typeface="Courier New" pitchFamily="49" charset="0"/>
              </a:rPr>
              <a:t>offsetWidth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Height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Теперь </a:t>
            </a:r>
            <a:r>
              <a:rPr lang="ru-RU" sz="1600" dirty="0">
                <a:latin typeface="+mj-lt"/>
                <a:cs typeface="Courier New" pitchFamily="49" charset="0"/>
              </a:rPr>
              <a:t>переходим к самому элементу.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Эти </a:t>
            </a:r>
            <a:r>
              <a:rPr lang="ru-RU" sz="1600" dirty="0">
                <a:latin typeface="+mj-lt"/>
                <a:cs typeface="Courier New" pitchFamily="49" charset="0"/>
              </a:rPr>
              <a:t>два свойства – самые простые. Они содержат «внешнюю» ширину/высоту элемента, то есть его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полный </a:t>
            </a:r>
            <a:r>
              <a:rPr lang="ru-RU" sz="1600" dirty="0">
                <a:latin typeface="+mj-lt"/>
                <a:cs typeface="Courier New" pitchFamily="49" charset="0"/>
              </a:rPr>
              <a:t>размер, включая рамки </a:t>
            </a:r>
            <a:r>
              <a:rPr lang="ru-RU" sz="1600" dirty="0" err="1">
                <a:latin typeface="+mj-lt"/>
                <a:cs typeface="Courier New" pitchFamily="49" charset="0"/>
              </a:rPr>
              <a:t>border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2" y="2009775"/>
            <a:ext cx="48387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03785" y="316362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Для нашего элемента: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 err="1" smtClean="0">
                <a:latin typeface="+mj-lt"/>
              </a:rPr>
              <a:t>offsetWidth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= 390 – внешняя ширина блока, её можно получить сложением CSS-ширины (300px, но её часть на рисунке выше отнимает прокрутка, поэтому 284 + 16), полей(2*20px) и рамок (2*25px</a:t>
            </a:r>
            <a:r>
              <a:rPr lang="ru-RU" sz="1600" dirty="0" smtClean="0">
                <a:latin typeface="+mj-lt"/>
              </a:rPr>
              <a:t>).</a:t>
            </a:r>
          </a:p>
          <a:p>
            <a:r>
              <a:rPr lang="ru-RU" sz="1600" dirty="0" err="1" smtClean="0">
                <a:latin typeface="+mj-lt"/>
              </a:rPr>
              <a:t>offsetHeight</a:t>
            </a:r>
            <a:r>
              <a:rPr lang="ru-RU" sz="1600" dirty="0" smtClean="0">
                <a:latin typeface="+mj-lt"/>
              </a:rPr>
              <a:t> = 290 – внешняя высота блока.</a:t>
            </a:r>
            <a:endParaRPr lang="ru-RU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8564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>
                <a:latin typeface="+mj-lt"/>
                <a:cs typeface="Courier New" pitchFamily="49" charset="0"/>
              </a:rPr>
              <a:t>Метрики для невидимых элементов равны нулю.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Координаты </a:t>
            </a:r>
            <a:r>
              <a:rPr lang="ru-RU" sz="1600" dirty="0">
                <a:latin typeface="+mj-lt"/>
                <a:cs typeface="Courier New" pitchFamily="49" charset="0"/>
              </a:rPr>
              <a:t>и размеры в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устанавливаются только для видимых элементов.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Для </a:t>
            </a:r>
            <a:r>
              <a:rPr lang="ru-RU" sz="1600" dirty="0">
                <a:latin typeface="+mj-lt"/>
                <a:cs typeface="Courier New" pitchFamily="49" charset="0"/>
              </a:rPr>
              <a:t>элементов с </a:t>
            </a:r>
            <a:r>
              <a:rPr lang="ru-RU" sz="1600" dirty="0" err="1">
                <a:latin typeface="+mj-lt"/>
                <a:cs typeface="Courier New" pitchFamily="49" charset="0"/>
              </a:rPr>
              <a:t>display:none</a:t>
            </a:r>
            <a:r>
              <a:rPr lang="ru-RU" sz="1600" dirty="0">
                <a:latin typeface="+mj-lt"/>
                <a:cs typeface="Courier New" pitchFamily="49" charset="0"/>
              </a:rPr>
              <a:t> или находящихся вне документа дерево рендеринга не строится. Для них метрики равны нулю. Кстати, и </a:t>
            </a:r>
            <a:r>
              <a:rPr lang="ru-RU" sz="1600" dirty="0" err="1">
                <a:latin typeface="+mj-lt"/>
                <a:cs typeface="Courier New" pitchFamily="49" charset="0"/>
              </a:rPr>
              <a:t>offsetParent</a:t>
            </a:r>
            <a:r>
              <a:rPr lang="ru-RU" sz="1600" dirty="0">
                <a:latin typeface="+mj-lt"/>
                <a:cs typeface="Courier New" pitchFamily="49" charset="0"/>
              </a:rPr>
              <a:t> для таких элементов тоже </a:t>
            </a:r>
            <a:r>
              <a:rPr lang="ru-RU" sz="1600" dirty="0" err="1">
                <a:latin typeface="+mj-lt"/>
                <a:cs typeface="Courier New" pitchFamily="49" charset="0"/>
              </a:rPr>
              <a:t>null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Это </a:t>
            </a:r>
            <a:r>
              <a:rPr lang="ru-RU" sz="1600" dirty="0">
                <a:latin typeface="+mj-lt"/>
                <a:cs typeface="Courier New" pitchFamily="49" charset="0"/>
              </a:rPr>
              <a:t>дает нам замечательный способ для проверки, виден ли элемент:</a:t>
            </a:r>
          </a:p>
          <a:p>
            <a:pPr marL="400050" lvl="1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isHidden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elem.offsetWidth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&amp;&amp; !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elem.offsetHeight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lvl="1"/>
            <a:r>
              <a:rPr lang="ru-RU" sz="1600" dirty="0" smtClean="0">
                <a:latin typeface="+mj-lt"/>
                <a:cs typeface="Courier New" pitchFamily="49" charset="0"/>
              </a:rPr>
              <a:t>Работает</a:t>
            </a:r>
            <a:r>
              <a:rPr lang="ru-RU" sz="1600" dirty="0">
                <a:latin typeface="+mj-lt"/>
                <a:cs typeface="Courier New" pitchFamily="49" charset="0"/>
              </a:rPr>
              <a:t>, даже если родителю элемента установлено свойство </a:t>
            </a:r>
            <a:r>
              <a:rPr lang="ru-RU" sz="1600" dirty="0" err="1">
                <a:latin typeface="+mj-lt"/>
                <a:cs typeface="Courier New" pitchFamily="49" charset="0"/>
              </a:rPr>
              <a:t>display:none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lvl="1"/>
            <a:r>
              <a:rPr lang="ru-RU" sz="1600" dirty="0" smtClean="0">
                <a:latin typeface="+mj-lt"/>
                <a:cs typeface="Courier New" pitchFamily="49" charset="0"/>
              </a:rPr>
              <a:t>Работает </a:t>
            </a:r>
            <a:r>
              <a:rPr lang="ru-RU" sz="1600" dirty="0">
                <a:latin typeface="+mj-lt"/>
                <a:cs typeface="Courier New" pitchFamily="49" charset="0"/>
              </a:rPr>
              <a:t>для всех элементов, кроме TR, с которым возникают некоторые проблемы в разных браузерах. Обычно, проверяются не TR, поэтому всё </a:t>
            </a:r>
            <a:r>
              <a:rPr lang="ru-RU" sz="1600" dirty="0" err="1">
                <a:latin typeface="+mj-lt"/>
                <a:cs typeface="Courier New" pitchFamily="49" charset="0"/>
              </a:rPr>
              <a:t>ок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lvl="1"/>
            <a:r>
              <a:rPr lang="ru-RU" sz="1600" dirty="0" smtClean="0">
                <a:latin typeface="+mj-lt"/>
                <a:cs typeface="Courier New" pitchFamily="49" charset="0"/>
              </a:rPr>
              <a:t>Считает </a:t>
            </a:r>
            <a:r>
              <a:rPr lang="ru-RU" sz="1600" dirty="0">
                <a:latin typeface="+mj-lt"/>
                <a:cs typeface="Courier New" pitchFamily="49" charset="0"/>
              </a:rPr>
              <a:t>элемент видимым, даже если позиционирован за пределами экрана или имеет свойство </a:t>
            </a:r>
            <a:r>
              <a:rPr lang="ru-RU" sz="1600" dirty="0" err="1">
                <a:latin typeface="+mj-lt"/>
                <a:cs typeface="Courier New" pitchFamily="49" charset="0"/>
              </a:rPr>
              <a:t>visibility:hidden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lvl="1"/>
            <a:r>
              <a:rPr lang="ru-RU" sz="1600" dirty="0" smtClean="0">
                <a:latin typeface="+mj-lt"/>
                <a:cs typeface="Courier New" pitchFamily="49" charset="0"/>
              </a:rPr>
              <a:t>«</a:t>
            </a:r>
            <a:r>
              <a:rPr lang="ru-RU" sz="1600" dirty="0" err="1">
                <a:latin typeface="+mj-lt"/>
                <a:cs typeface="Courier New" pitchFamily="49" charset="0"/>
              </a:rPr>
              <a:t>Схлопнутый</a:t>
            </a:r>
            <a:r>
              <a:rPr lang="ru-RU" sz="1600" dirty="0">
                <a:latin typeface="+mj-lt"/>
                <a:cs typeface="Courier New" pitchFamily="49" charset="0"/>
              </a:rPr>
              <a:t>» элемент, например пустой </a:t>
            </a:r>
            <a:r>
              <a:rPr lang="ru-RU" sz="1600" dirty="0" err="1">
                <a:latin typeface="+mj-lt"/>
                <a:cs typeface="Courier New" pitchFamily="49" charset="0"/>
              </a:rPr>
              <a:t>div</a:t>
            </a:r>
            <a:r>
              <a:rPr lang="ru-RU" sz="1600" dirty="0">
                <a:latin typeface="+mj-lt"/>
                <a:cs typeface="Courier New" pitchFamily="49" charset="0"/>
              </a:rPr>
              <a:t> без высоты и ширины, будет считаться невидимым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212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+mj-lt"/>
                <a:cs typeface="Courier New" pitchFamily="49" charset="0"/>
              </a:rPr>
              <a:t>clientTop</a:t>
            </a:r>
            <a:r>
              <a:rPr lang="en-US" sz="1600" b="1" dirty="0">
                <a:latin typeface="+mj-lt"/>
                <a:cs typeface="Courier New" pitchFamily="49" charset="0"/>
              </a:rPr>
              <a:t>/Left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Далее </a:t>
            </a:r>
            <a:r>
              <a:rPr lang="ru-RU" sz="1600" dirty="0">
                <a:latin typeface="+mj-lt"/>
                <a:cs typeface="Courier New" pitchFamily="49" charset="0"/>
              </a:rPr>
              <a:t>внутри элемента у нас рамки </a:t>
            </a:r>
            <a:r>
              <a:rPr lang="en-US" sz="1600" dirty="0">
                <a:latin typeface="+mj-lt"/>
                <a:cs typeface="Courier New" pitchFamily="49" charset="0"/>
              </a:rPr>
              <a:t>border.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Для </a:t>
            </a:r>
            <a:r>
              <a:rPr lang="ru-RU" sz="1600" dirty="0">
                <a:latin typeface="+mj-lt"/>
                <a:cs typeface="Courier New" pitchFamily="49" charset="0"/>
              </a:rPr>
              <a:t>них есть свойства-метрики </a:t>
            </a:r>
            <a:r>
              <a:rPr lang="en-US" sz="1600" dirty="0" err="1">
                <a:latin typeface="+mj-lt"/>
                <a:cs typeface="Courier New" pitchFamily="49" charset="0"/>
              </a:rPr>
              <a:t>clientTop</a:t>
            </a:r>
            <a:r>
              <a:rPr lang="en-US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и </a:t>
            </a:r>
            <a:r>
              <a:rPr lang="en-US" sz="1600" dirty="0" err="1">
                <a:latin typeface="+mj-lt"/>
                <a:cs typeface="Courier New" pitchFamily="49" charset="0"/>
              </a:rPr>
              <a:t>clientLeft</a:t>
            </a:r>
            <a:r>
              <a:rPr lang="en-US" sz="1600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</a:t>
            </a:r>
            <a:r>
              <a:rPr lang="ru-RU" sz="1600" dirty="0">
                <a:latin typeface="+mj-lt"/>
                <a:cs typeface="Courier New" pitchFamily="49" charset="0"/>
              </a:rPr>
              <a:t>нашем примере: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    </a:t>
            </a:r>
            <a:r>
              <a:rPr lang="en-US" sz="1600" dirty="0" err="1">
                <a:latin typeface="+mj-lt"/>
                <a:cs typeface="Courier New" pitchFamily="49" charset="0"/>
              </a:rPr>
              <a:t>clientLeft</a:t>
            </a:r>
            <a:r>
              <a:rPr lang="en-US" sz="1600" dirty="0">
                <a:latin typeface="+mj-lt"/>
                <a:cs typeface="Courier New" pitchFamily="49" charset="0"/>
              </a:rPr>
              <a:t> = 25 – </a:t>
            </a:r>
            <a:r>
              <a:rPr lang="ru-RU" sz="1600" dirty="0">
                <a:latin typeface="+mj-lt"/>
                <a:cs typeface="Courier New" pitchFamily="49" charset="0"/>
              </a:rPr>
              <a:t>ширина левой рамки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    </a:t>
            </a:r>
            <a:r>
              <a:rPr lang="en-US" sz="1600" dirty="0" err="1">
                <a:latin typeface="+mj-lt"/>
                <a:cs typeface="Courier New" pitchFamily="49" charset="0"/>
              </a:rPr>
              <a:t>clientTop</a:t>
            </a:r>
            <a:r>
              <a:rPr lang="en-US" sz="1600" dirty="0">
                <a:latin typeface="+mj-lt"/>
                <a:cs typeface="Courier New" pitchFamily="49" charset="0"/>
              </a:rPr>
              <a:t> = 25 – </a:t>
            </a:r>
            <a:r>
              <a:rPr lang="ru-RU" sz="1600" dirty="0" smtClean="0">
                <a:latin typeface="+mj-lt"/>
                <a:cs typeface="Courier New" pitchFamily="49" charset="0"/>
              </a:rPr>
              <a:t>ширина </a:t>
            </a:r>
            <a:r>
              <a:rPr lang="ru-RU" sz="1600" dirty="0">
                <a:latin typeface="+mj-lt"/>
                <a:cs typeface="Courier New" pitchFamily="49" charset="0"/>
              </a:rPr>
              <a:t>верхней </a:t>
            </a:r>
            <a:r>
              <a:rPr lang="ru-RU" sz="1600" dirty="0" smtClean="0">
                <a:latin typeface="+mj-lt"/>
                <a:cs typeface="Courier New" pitchFamily="49" charset="0"/>
              </a:rPr>
              <a:t>рамки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0033" y="1700808"/>
            <a:ext cx="4013512" cy="276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830284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…Но на самом деле они – вовсе не рамки, а отступ внутренней части элемента от внешней.</a:t>
            </a:r>
          </a:p>
          <a:p>
            <a:r>
              <a:rPr lang="ru-RU" sz="1600" dirty="0">
                <a:latin typeface="+mj-lt"/>
              </a:rPr>
              <a:t>В чём же разница?</a:t>
            </a:r>
          </a:p>
          <a:p>
            <a:r>
              <a:rPr lang="ru-RU" sz="1600" dirty="0">
                <a:latin typeface="+mj-lt"/>
              </a:rPr>
              <a:t>Она возникает тогда, когда документ располагается </a:t>
            </a:r>
            <a:r>
              <a:rPr lang="ru-RU" sz="1600" i="1" dirty="0">
                <a:latin typeface="+mj-lt"/>
              </a:rPr>
              <a:t>справа налево</a:t>
            </a:r>
            <a:r>
              <a:rPr lang="ru-RU" sz="1600" dirty="0">
                <a:latin typeface="+mj-lt"/>
              </a:rPr>
              <a:t> (операционная система на арабском языке или иврите). Полоса прокрутки в этом случае находится слева, и тогда свойство </a:t>
            </a:r>
            <a:r>
              <a:rPr lang="ru-RU" sz="1600" dirty="0" err="1">
                <a:latin typeface="+mj-lt"/>
              </a:rPr>
              <a:t>clientLeft</a:t>
            </a:r>
            <a:r>
              <a:rPr lang="ru-RU" sz="1600" dirty="0">
                <a:latin typeface="+mj-lt"/>
              </a:rPr>
              <a:t> включает в себя еще и ширину полосы прокрутки.</a:t>
            </a:r>
          </a:p>
          <a:p>
            <a:r>
              <a:rPr lang="ru-RU" sz="1600" dirty="0">
                <a:latin typeface="+mj-lt"/>
              </a:rPr>
              <a:t>Получится так</a:t>
            </a:r>
            <a:r>
              <a:rPr lang="ru-RU" sz="1600" dirty="0" smtClean="0">
                <a:latin typeface="+mj-lt"/>
              </a:rPr>
              <a:t>:</a:t>
            </a:r>
            <a:endParaRPr lang="ru-RU" sz="1600" dirty="0">
              <a:latin typeface="+mj-lt"/>
            </a:endParaRPr>
          </a:p>
        </p:txBody>
      </p:sp>
      <p:pic>
        <p:nvPicPr>
          <p:cNvPr id="5124" name="Picture 4" descr="https://learn.javascript.ru/article/metrics/metric-client-left-top-rt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0032" y="4581128"/>
            <a:ext cx="263827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6521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 smtClean="0">
                <a:latin typeface="+mj-lt"/>
                <a:cs typeface="Courier New" pitchFamily="49" charset="0"/>
              </a:rPr>
              <a:t>clientWidth</a:t>
            </a:r>
            <a:r>
              <a:rPr lang="ru-RU" sz="1600" b="1" dirty="0" smtClean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 smtClean="0">
                <a:latin typeface="+mj-lt"/>
                <a:cs typeface="Courier New" pitchFamily="49" charset="0"/>
              </a:rPr>
              <a:t>Height</a:t>
            </a:r>
            <a:endParaRPr lang="ru-RU" sz="1600" b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Эти </a:t>
            </a:r>
            <a:r>
              <a:rPr lang="ru-RU" sz="1600" dirty="0">
                <a:latin typeface="+mj-lt"/>
                <a:cs typeface="Courier New" pitchFamily="49" charset="0"/>
              </a:rPr>
              <a:t>свойства – размер элемента внутри рамок </a:t>
            </a:r>
            <a:r>
              <a:rPr lang="ru-RU" sz="1600" dirty="0" err="1">
                <a:latin typeface="+mj-lt"/>
                <a:cs typeface="Courier New" pitchFamily="49" charset="0"/>
              </a:rPr>
              <a:t>border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Они </a:t>
            </a:r>
            <a:r>
              <a:rPr lang="ru-RU" sz="1600" dirty="0">
                <a:latin typeface="+mj-lt"/>
                <a:cs typeface="Courier New" pitchFamily="49" charset="0"/>
              </a:rPr>
              <a:t>включают в себя ширину содержимого </a:t>
            </a:r>
            <a:r>
              <a:rPr lang="ru-RU" sz="1600" dirty="0" err="1">
                <a:latin typeface="+mj-lt"/>
                <a:cs typeface="Courier New" pitchFamily="49" charset="0"/>
              </a:rPr>
              <a:t>width</a:t>
            </a:r>
            <a:r>
              <a:rPr lang="ru-RU" sz="1600" dirty="0">
                <a:latin typeface="+mj-lt"/>
                <a:cs typeface="Courier New" pitchFamily="49" charset="0"/>
              </a:rPr>
              <a:t> вместе с полями </a:t>
            </a:r>
            <a:r>
              <a:rPr lang="ru-RU" sz="1600" dirty="0" err="1">
                <a:latin typeface="+mj-lt"/>
                <a:cs typeface="Courier New" pitchFamily="49" charset="0"/>
              </a:rPr>
              <a:t>padding</a:t>
            </a:r>
            <a:r>
              <a:rPr lang="ru-RU" sz="1600" dirty="0">
                <a:latin typeface="+mj-lt"/>
                <a:cs typeface="Courier New" pitchFamily="49" charset="0"/>
              </a:rPr>
              <a:t>, но без прокрутки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38" y="1700808"/>
            <a:ext cx="5054622" cy="498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1844824"/>
            <a:ext cx="331236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+mj-lt"/>
              </a:rPr>
              <a:t>На рисунке </a:t>
            </a:r>
            <a:r>
              <a:rPr lang="ru-RU" sz="1500" dirty="0" smtClean="0">
                <a:latin typeface="+mj-lt"/>
              </a:rPr>
              <a:t>посмотрим </a:t>
            </a:r>
            <a:r>
              <a:rPr lang="ru-RU" sz="1500" dirty="0">
                <a:latin typeface="+mj-lt"/>
              </a:rPr>
              <a:t>вначале на </a:t>
            </a:r>
            <a:r>
              <a:rPr lang="ru-RU" sz="1500" dirty="0" err="1">
                <a:latin typeface="+mj-lt"/>
              </a:rPr>
              <a:t>clientHeight</a:t>
            </a:r>
            <a:r>
              <a:rPr lang="ru-RU" sz="1500" dirty="0">
                <a:latin typeface="+mj-lt"/>
              </a:rPr>
              <a:t>, её посчитать проще всего. Прокрутки нет, так что это в точности то, что внутри рамок: CSS-высота 200px плюс верхнее и нижнее поля </a:t>
            </a:r>
            <a:r>
              <a:rPr lang="ru-RU" sz="1500" dirty="0" err="1">
                <a:latin typeface="+mj-lt"/>
              </a:rPr>
              <a:t>padding</a:t>
            </a:r>
            <a:r>
              <a:rPr lang="ru-RU" sz="1500" dirty="0">
                <a:latin typeface="+mj-lt"/>
              </a:rPr>
              <a:t> (по 20px), итого 240px.</a:t>
            </a:r>
          </a:p>
          <a:p>
            <a:r>
              <a:rPr lang="ru-RU" sz="1500" dirty="0">
                <a:latin typeface="+mj-lt"/>
              </a:rPr>
              <a:t>На рисунке нижний </a:t>
            </a:r>
            <a:r>
              <a:rPr lang="ru-RU" sz="1500" dirty="0" err="1">
                <a:latin typeface="+mj-lt"/>
              </a:rPr>
              <a:t>padding</a:t>
            </a:r>
            <a:r>
              <a:rPr lang="ru-RU" sz="1500" dirty="0">
                <a:latin typeface="+mj-lt"/>
              </a:rPr>
              <a:t> заполнен текстом, но это неважно: по правилам он всегда входит в </a:t>
            </a:r>
            <a:r>
              <a:rPr lang="ru-RU" sz="1500" dirty="0" err="1">
                <a:latin typeface="+mj-lt"/>
              </a:rPr>
              <a:t>clientHeight</a:t>
            </a:r>
            <a:r>
              <a:rPr lang="ru-RU" sz="1500" dirty="0">
                <a:latin typeface="+mj-lt"/>
              </a:rPr>
              <a:t>.</a:t>
            </a:r>
          </a:p>
          <a:p>
            <a:r>
              <a:rPr lang="ru-RU" sz="1500" dirty="0">
                <a:latin typeface="+mj-lt"/>
              </a:rPr>
              <a:t>Теперь </a:t>
            </a:r>
            <a:r>
              <a:rPr lang="ru-RU" sz="1500" dirty="0" err="1">
                <a:latin typeface="+mj-lt"/>
              </a:rPr>
              <a:t>clientWidth</a:t>
            </a:r>
            <a:r>
              <a:rPr lang="ru-RU" sz="1500" dirty="0">
                <a:latin typeface="+mj-lt"/>
              </a:rPr>
              <a:t> – ширина содержимого здесь не равна CSS-ширине, её часть «съедает» полоса прокрутки. Поэтому в </a:t>
            </a:r>
            <a:r>
              <a:rPr lang="ru-RU" sz="1500" dirty="0" err="1">
                <a:latin typeface="+mj-lt"/>
              </a:rPr>
              <a:t>clientWidth</a:t>
            </a:r>
            <a:r>
              <a:rPr lang="ru-RU" sz="1500" dirty="0">
                <a:latin typeface="+mj-lt"/>
              </a:rPr>
              <a:t> входит не CSS-ширина, а реальная ширина содержимого 284px плюс левое и правое поля </a:t>
            </a:r>
            <a:r>
              <a:rPr lang="ru-RU" sz="1500" dirty="0" err="1">
                <a:latin typeface="+mj-lt"/>
              </a:rPr>
              <a:t>padding</a:t>
            </a:r>
            <a:r>
              <a:rPr lang="ru-RU" sz="1500" dirty="0">
                <a:latin typeface="+mj-lt"/>
              </a:rPr>
              <a:t> (по 20px), итого 324px</a:t>
            </a:r>
            <a:r>
              <a:rPr lang="ru-RU" sz="1500" dirty="0" smtClean="0">
                <a:latin typeface="+mj-lt"/>
              </a:rPr>
              <a:t>.</a:t>
            </a:r>
            <a:endParaRPr lang="ru-RU" sz="15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519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Если </a:t>
            </a:r>
            <a:r>
              <a:rPr lang="ru-RU" sz="1600" dirty="0" err="1">
                <a:latin typeface="+mj-lt"/>
                <a:cs typeface="Courier New" pitchFamily="49" charset="0"/>
              </a:rPr>
              <a:t>padding</a:t>
            </a:r>
            <a:r>
              <a:rPr lang="ru-RU" sz="1600" dirty="0">
                <a:latin typeface="+mj-lt"/>
                <a:cs typeface="Courier New" pitchFamily="49" charset="0"/>
              </a:rPr>
              <a:t> нет, то </a:t>
            </a:r>
            <a:r>
              <a:rPr lang="ru-RU" sz="1600" dirty="0" err="1">
                <a:latin typeface="+mj-lt"/>
                <a:cs typeface="Courier New" pitchFamily="49" charset="0"/>
              </a:rPr>
              <a:t>clientWidth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Height</a:t>
            </a:r>
            <a:r>
              <a:rPr lang="ru-RU" sz="1600" dirty="0">
                <a:latin typeface="+mj-lt"/>
                <a:cs typeface="Courier New" pitchFamily="49" charset="0"/>
              </a:rPr>
              <a:t> в точности равны размеру области содержимого, внутри рамок и полосы прокрутки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15" y="1268760"/>
            <a:ext cx="4895073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268760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Поэтому в тех случаях, когда мы точно знаем, что </a:t>
            </a:r>
            <a:r>
              <a:rPr lang="ru-RU" sz="1600" dirty="0" err="1">
                <a:latin typeface="+mj-lt"/>
              </a:rPr>
              <a:t>padding</a:t>
            </a:r>
            <a:r>
              <a:rPr lang="ru-RU" sz="1600" dirty="0">
                <a:latin typeface="+mj-lt"/>
              </a:rPr>
              <a:t> нет, их используют для определения внутренних размеров элемента.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12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element.style.height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element.scrollHeight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pic>
        <p:nvPicPr>
          <p:cNvPr id="2051" name="Picture 3" descr="https://learn.javascript.ru/article/metrics/metric-scroll-width-he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82" y="836713"/>
            <a:ext cx="4665069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8062" y="836712"/>
            <a:ext cx="34338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latin typeface="+mj-lt"/>
                <a:cs typeface="Courier New" pitchFamily="49" charset="0"/>
              </a:rPr>
              <a:t>scrollWidth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Height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r>
              <a:rPr lang="ru-RU" sz="1600" dirty="0">
                <a:latin typeface="+mj-lt"/>
                <a:cs typeface="Courier New" pitchFamily="49" charset="0"/>
              </a:rPr>
              <a:t>Эти свойства – аналоги </a:t>
            </a:r>
            <a:r>
              <a:rPr lang="ru-RU" sz="1600" dirty="0" err="1">
                <a:latin typeface="+mj-lt"/>
                <a:cs typeface="Courier New" pitchFamily="49" charset="0"/>
              </a:rPr>
              <a:t>clientWidth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clientHeight</a:t>
            </a:r>
            <a:r>
              <a:rPr lang="ru-RU" sz="1600" dirty="0">
                <a:latin typeface="+mj-lt"/>
                <a:cs typeface="Courier New" pitchFamily="49" charset="0"/>
              </a:rPr>
              <a:t>, но с учетом прокрутки.</a:t>
            </a:r>
          </a:p>
          <a:p>
            <a:r>
              <a:rPr lang="ru-RU" sz="1600" dirty="0">
                <a:latin typeface="+mj-lt"/>
                <a:cs typeface="Courier New" pitchFamily="49" charset="0"/>
              </a:rPr>
              <a:t>Свойства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clientWidth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smtClean="0">
                <a:latin typeface="+mj-lt"/>
                <a:cs typeface="Courier New" pitchFamily="49" charset="0"/>
              </a:rPr>
              <a:t>/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clientHeight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относятся только к видимой области элемента, а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scrollWidth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smtClean="0">
                <a:latin typeface="+mj-lt"/>
                <a:cs typeface="Courier New" pitchFamily="49" charset="0"/>
              </a:rPr>
              <a:t>/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scrollHeight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добавляют к ней прокрученную (которую не видно) по </a:t>
            </a:r>
            <a:r>
              <a:rPr lang="ru-RU" sz="1600" dirty="0" smtClean="0">
                <a:latin typeface="+mj-lt"/>
                <a:cs typeface="Courier New" pitchFamily="49" charset="0"/>
              </a:rPr>
              <a:t>горизонтали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smtClean="0">
                <a:latin typeface="+mj-lt"/>
                <a:cs typeface="Courier New" pitchFamily="49" charset="0"/>
              </a:rPr>
              <a:t>/</a:t>
            </a:r>
            <a:r>
              <a:rPr lang="en-US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 smtClean="0">
                <a:latin typeface="+mj-lt"/>
                <a:cs typeface="Courier New" pitchFamily="49" charset="0"/>
              </a:rPr>
              <a:t>вертикали.</a:t>
            </a:r>
            <a:endParaRPr lang="en-US" sz="1600" dirty="0" smtClean="0">
              <a:latin typeface="+mj-lt"/>
              <a:cs typeface="Courier New" pitchFamily="49" charset="0"/>
            </a:endParaRPr>
          </a:p>
          <a:p>
            <a:r>
              <a:rPr lang="ru-RU" sz="1600" dirty="0">
                <a:latin typeface="+mj-lt"/>
                <a:cs typeface="Courier New" pitchFamily="49" charset="0"/>
              </a:rPr>
              <a:t>На </a:t>
            </a:r>
            <a:r>
              <a:rPr lang="ru-RU" sz="1600" dirty="0" smtClean="0">
                <a:latin typeface="+mj-lt"/>
                <a:cs typeface="Courier New" pitchFamily="49" charset="0"/>
              </a:rPr>
              <a:t>рисунке:</a:t>
            </a:r>
            <a:endParaRPr lang="ru-RU" sz="1600" dirty="0">
              <a:latin typeface="+mj-lt"/>
              <a:cs typeface="Courier New" pitchFamily="49" charset="0"/>
            </a:endParaRPr>
          </a:p>
          <a:p>
            <a:r>
              <a:rPr lang="ru-RU" sz="1600" dirty="0" err="1" smtClean="0">
                <a:latin typeface="+mj-lt"/>
                <a:cs typeface="Courier New" pitchFamily="49" charset="0"/>
              </a:rPr>
              <a:t>scrollHeight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= 723 – полная внутренняя высота, включая прокрученную область.</a:t>
            </a:r>
          </a:p>
          <a:p>
            <a:r>
              <a:rPr lang="ru-RU" sz="1600" dirty="0" err="1">
                <a:latin typeface="+mj-lt"/>
                <a:cs typeface="Courier New" pitchFamily="49" charset="0"/>
              </a:rPr>
              <a:t>scrollWidth</a:t>
            </a:r>
            <a:r>
              <a:rPr lang="ru-RU" sz="1600" dirty="0">
                <a:latin typeface="+mj-lt"/>
                <a:cs typeface="Courier New" pitchFamily="49" charset="0"/>
              </a:rPr>
              <a:t> = 324 – полная внутренняя ширина, в данном случае прокрутки нет, поэтому она равна </a:t>
            </a:r>
            <a:r>
              <a:rPr lang="ru-RU" sz="1600" dirty="0" err="1">
                <a:latin typeface="+mj-lt"/>
                <a:cs typeface="Courier New" pitchFamily="49" charset="0"/>
              </a:rPr>
              <a:t>clientWidth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r>
              <a:rPr lang="ru-RU" sz="1600" dirty="0">
                <a:latin typeface="+mj-lt"/>
                <a:cs typeface="Courier New" pitchFamily="49" charset="0"/>
              </a:rPr>
              <a:t>Эти свойства можно использовать, чтобы «распахнуть» элемент на всю ширину/высоту, таким кодом</a:t>
            </a:r>
            <a:r>
              <a:rPr lang="ru-RU" sz="1600" dirty="0" smtClean="0">
                <a:latin typeface="+mj-lt"/>
                <a:cs typeface="Courier New" pitchFamily="49" charset="0"/>
              </a:rPr>
              <a:t>: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759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836712"/>
            <a:ext cx="33059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latin typeface="+mj-lt"/>
                <a:cs typeface="Courier New" pitchFamily="49" charset="0"/>
              </a:rPr>
              <a:t>scrollLeft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scrollTop</a:t>
            </a:r>
            <a:endParaRPr lang="ru-RU" sz="1600" b="1" dirty="0">
              <a:latin typeface="+mj-lt"/>
              <a:cs typeface="Courier New" pitchFamily="49" charset="0"/>
            </a:endParaRPr>
          </a:p>
          <a:p>
            <a:r>
              <a:rPr lang="ru-RU" sz="1600" dirty="0" smtClean="0">
                <a:latin typeface="+mj-lt"/>
                <a:cs typeface="Courier New" pitchFamily="49" charset="0"/>
              </a:rPr>
              <a:t>Свойства </a:t>
            </a:r>
            <a:r>
              <a:rPr lang="ru-RU" sz="1600" dirty="0" err="1">
                <a:latin typeface="+mj-lt"/>
                <a:cs typeface="Courier New" pitchFamily="49" charset="0"/>
              </a:rPr>
              <a:t>scrollLeft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scrollTop</a:t>
            </a:r>
            <a:r>
              <a:rPr lang="ru-RU" sz="1600" dirty="0">
                <a:latin typeface="+mj-lt"/>
                <a:cs typeface="Courier New" pitchFamily="49" charset="0"/>
              </a:rPr>
              <a:t> – ширина/высота невидимой, прокрученной в данный момент, части элемента слева и сверху.</a:t>
            </a:r>
          </a:p>
          <a:p>
            <a:r>
              <a:rPr lang="ru-RU" sz="1600" dirty="0" smtClean="0">
                <a:latin typeface="+mj-lt"/>
                <a:cs typeface="Courier New" pitchFamily="49" charset="0"/>
              </a:rPr>
              <a:t>Следующая </a:t>
            </a:r>
            <a:r>
              <a:rPr lang="ru-RU" sz="1600" dirty="0">
                <a:latin typeface="+mj-lt"/>
                <a:cs typeface="Courier New" pitchFamily="49" charset="0"/>
              </a:rPr>
              <a:t>иллюстрация показывает значения </a:t>
            </a:r>
            <a:r>
              <a:rPr lang="ru-RU" sz="1600" dirty="0" err="1">
                <a:latin typeface="+mj-lt"/>
                <a:cs typeface="Courier New" pitchFamily="49" charset="0"/>
              </a:rPr>
              <a:t>scrollHeight</a:t>
            </a:r>
            <a:r>
              <a:rPr lang="ru-RU" sz="1600" dirty="0">
                <a:latin typeface="+mj-lt"/>
                <a:cs typeface="Courier New" pitchFamily="49" charset="0"/>
              </a:rPr>
              <a:t> и </a:t>
            </a:r>
            <a:r>
              <a:rPr lang="ru-RU" sz="1600" dirty="0" err="1">
                <a:latin typeface="+mj-lt"/>
                <a:cs typeface="Courier New" pitchFamily="49" charset="0"/>
              </a:rPr>
              <a:t>scrollTop</a:t>
            </a:r>
            <a:r>
              <a:rPr lang="ru-RU" sz="1600" dirty="0">
                <a:latin typeface="+mj-lt"/>
                <a:cs typeface="Courier New" pitchFamily="49" charset="0"/>
              </a:rPr>
              <a:t> для блока с вертикальной прокруткой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en-US" sz="1600" dirty="0" smtClean="0">
              <a:latin typeface="+mj-lt"/>
              <a:cs typeface="Courier New" pitchFamily="49" charset="0"/>
            </a:endParaRPr>
          </a:p>
          <a:p>
            <a:r>
              <a:rPr lang="ru-RU" sz="1600" b="1" dirty="0" err="1">
                <a:latin typeface="+mj-lt"/>
                <a:cs typeface="Courier New" pitchFamily="49" charset="0"/>
              </a:rPr>
              <a:t>scrollLeft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scrollTop</a:t>
            </a:r>
            <a:r>
              <a:rPr lang="ru-RU" sz="1600" b="1" dirty="0">
                <a:latin typeface="+mj-lt"/>
                <a:cs typeface="Courier New" pitchFamily="49" charset="0"/>
              </a:rPr>
              <a:t> можно изменять</a:t>
            </a:r>
          </a:p>
          <a:p>
            <a:r>
              <a:rPr lang="ru-RU" sz="1600" dirty="0">
                <a:latin typeface="+mj-lt"/>
                <a:cs typeface="Courier New" pitchFamily="49" charset="0"/>
              </a:rPr>
              <a:t>В отличие от большинства свойств, которые доступны только для чтения, значения </a:t>
            </a:r>
            <a:r>
              <a:rPr lang="ru-RU" sz="1600" dirty="0" err="1">
                <a:latin typeface="+mj-lt"/>
                <a:cs typeface="Courier New" pitchFamily="49" charset="0"/>
              </a:rPr>
              <a:t>scrollLeft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scrollTop</a:t>
            </a:r>
            <a:r>
              <a:rPr lang="ru-RU" sz="1600" dirty="0">
                <a:latin typeface="+mj-lt"/>
                <a:cs typeface="Courier New" pitchFamily="49" charset="0"/>
              </a:rPr>
              <a:t> можно изменить, и браузер выполнит прокрутку элемента.</a:t>
            </a:r>
          </a:p>
          <a:p>
            <a:r>
              <a:rPr lang="ru-RU" sz="1600" dirty="0" smtClean="0">
                <a:latin typeface="+mj-lt"/>
                <a:cs typeface="Courier New" pitchFamily="49" charset="0"/>
              </a:rPr>
              <a:t>При </a:t>
            </a:r>
            <a:r>
              <a:rPr lang="ru-RU" sz="1600" dirty="0">
                <a:latin typeface="+mj-lt"/>
                <a:cs typeface="Courier New" pitchFamily="49" charset="0"/>
              </a:rPr>
              <a:t>клике на следующий элемент будет выполняться код </a:t>
            </a:r>
            <a:r>
              <a:rPr lang="ru-RU" sz="1600" dirty="0" err="1">
                <a:latin typeface="+mj-lt"/>
                <a:cs typeface="Courier New" pitchFamily="49" charset="0"/>
              </a:rPr>
              <a:t>elem.scrollTop</a:t>
            </a:r>
            <a:r>
              <a:rPr lang="ru-RU" sz="1600" dirty="0">
                <a:latin typeface="+mj-lt"/>
                <a:cs typeface="Courier New" pitchFamily="49" charset="0"/>
              </a:rPr>
              <a:t> += 10. Поэтому он будет прокручиваться на 10px </a:t>
            </a:r>
            <a:r>
              <a:rPr lang="ru-RU" sz="1600" dirty="0" smtClean="0">
                <a:latin typeface="+mj-lt"/>
                <a:cs typeface="Courier New" pitchFamily="49" charset="0"/>
              </a:rPr>
              <a:t>вниз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  <p:pic>
        <p:nvPicPr>
          <p:cNvPr id="3075" name="Picture 3" descr="https://learn.javascript.ru/article/metrics/metric-scroll-t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54" y="836712"/>
            <a:ext cx="480753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7066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+mj-lt"/>
                <a:cs typeface="Courier New" pitchFamily="49" charset="0"/>
              </a:rPr>
              <a:t>Не стоит брать </a:t>
            </a:r>
            <a:r>
              <a:rPr lang="ru-RU" sz="1600" b="1" dirty="0" err="1">
                <a:latin typeface="+mj-lt"/>
                <a:cs typeface="Courier New" pitchFamily="49" charset="0"/>
              </a:rPr>
              <a:t>width</a:t>
            </a:r>
            <a:r>
              <a:rPr lang="ru-RU" sz="1600" b="1" dirty="0">
                <a:latin typeface="+mj-lt"/>
                <a:cs typeface="Courier New" pitchFamily="49" charset="0"/>
              </a:rPr>
              <a:t>/</a:t>
            </a:r>
            <a:r>
              <a:rPr lang="ru-RU" sz="1600" b="1" dirty="0" err="1">
                <a:latin typeface="+mj-lt"/>
                <a:cs typeface="Courier New" pitchFamily="49" charset="0"/>
              </a:rPr>
              <a:t>height</a:t>
            </a:r>
            <a:r>
              <a:rPr lang="ru-RU" sz="1600" b="1" dirty="0">
                <a:latin typeface="+mj-lt"/>
                <a:cs typeface="Courier New" pitchFamily="49" charset="0"/>
              </a:rPr>
              <a:t> из CSS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Мы </a:t>
            </a:r>
            <a:r>
              <a:rPr lang="ru-RU" sz="1600" dirty="0">
                <a:latin typeface="+mj-lt"/>
                <a:cs typeface="Courier New" pitchFamily="49" charset="0"/>
              </a:rPr>
              <a:t>рассмотрели метрики – свойства, которые есть у DOM-элементов. Их обычно используют для получения их различных высот, ширин и прочих расстояний.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Теперь </a:t>
            </a:r>
            <a:r>
              <a:rPr lang="ru-RU" sz="1600" dirty="0">
                <a:latin typeface="+mj-lt"/>
                <a:cs typeface="Courier New" pitchFamily="49" charset="0"/>
              </a:rPr>
              <a:t>несколько слов о том, как не надо делать.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Как </a:t>
            </a:r>
            <a:r>
              <a:rPr lang="ru-RU" sz="1600" dirty="0">
                <a:latin typeface="+mj-lt"/>
                <a:cs typeface="Courier New" pitchFamily="49" charset="0"/>
              </a:rPr>
              <a:t>мы знаем, CSS-высоту и ширину можно установить с помощью </a:t>
            </a:r>
            <a:r>
              <a:rPr lang="ru-RU" sz="1600" dirty="0" err="1">
                <a:latin typeface="+mj-lt"/>
                <a:cs typeface="Courier New" pitchFamily="49" charset="0"/>
              </a:rPr>
              <a:t>elem.style</a:t>
            </a:r>
            <a:r>
              <a:rPr lang="ru-RU" sz="1600" dirty="0">
                <a:latin typeface="+mj-lt"/>
                <a:cs typeface="Courier New" pitchFamily="49" charset="0"/>
              </a:rPr>
              <a:t> и извлечь, используя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getComputedStyle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Получение </a:t>
            </a:r>
            <a:r>
              <a:rPr lang="ru-RU" sz="1600" dirty="0">
                <a:latin typeface="+mj-lt"/>
                <a:cs typeface="Courier New" pitchFamily="49" charset="0"/>
              </a:rPr>
              <a:t>ширины элемента может быть таким: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getComputedStyle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 // вывести CSS-ширину для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Не лучше ли получать ширину так, вместо метрик? Вовсе нет!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Во-первых</a:t>
            </a:r>
            <a:r>
              <a:rPr lang="ru-RU" sz="1600" dirty="0">
                <a:latin typeface="+mj-lt"/>
                <a:cs typeface="Courier New" pitchFamily="49" charset="0"/>
              </a:rPr>
              <a:t>, CSS-свойства </a:t>
            </a:r>
            <a:r>
              <a:rPr lang="ru-RU" sz="1600" dirty="0" err="1">
                <a:latin typeface="+mj-lt"/>
                <a:cs typeface="Courier New" pitchFamily="49" charset="0"/>
              </a:rPr>
              <a:t>width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height</a:t>
            </a:r>
            <a:r>
              <a:rPr lang="ru-RU" sz="1600" dirty="0">
                <a:latin typeface="+mj-lt"/>
                <a:cs typeface="Courier New" pitchFamily="49" charset="0"/>
              </a:rPr>
              <a:t> зависят от другого свойства – </a:t>
            </a:r>
            <a:r>
              <a:rPr lang="ru-RU" sz="1600" dirty="0" err="1">
                <a:latin typeface="+mj-lt"/>
                <a:cs typeface="Courier New" pitchFamily="49" charset="0"/>
              </a:rPr>
              <a:t>box-sizing</a:t>
            </a:r>
            <a:r>
              <a:rPr lang="ru-RU" sz="1600" dirty="0">
                <a:latin typeface="+mj-lt"/>
                <a:cs typeface="Courier New" pitchFamily="49" charset="0"/>
              </a:rPr>
              <a:t>, </a:t>
            </a:r>
            <a:r>
              <a:rPr lang="ru-RU" sz="1600" dirty="0" smtClean="0">
                <a:latin typeface="+mj-lt"/>
                <a:cs typeface="Courier New" pitchFamily="49" charset="0"/>
              </a:rPr>
              <a:t>которое </a:t>
            </a:r>
            <a:r>
              <a:rPr lang="ru-RU" sz="1600" dirty="0">
                <a:latin typeface="+mj-lt"/>
                <a:cs typeface="Courier New" pitchFamily="49" charset="0"/>
              </a:rPr>
              <a:t>определяет, что такое, собственно, эти ширина и высота. Получается, что изменение </a:t>
            </a:r>
            <a:r>
              <a:rPr lang="ru-RU" sz="1600" dirty="0" err="1">
                <a:latin typeface="+mj-lt"/>
                <a:cs typeface="Courier New" pitchFamily="49" charset="0"/>
              </a:rPr>
              <a:t>box-sizing</a:t>
            </a:r>
            <a:r>
              <a:rPr lang="ru-RU" sz="1600" dirty="0">
                <a:latin typeface="+mj-lt"/>
                <a:cs typeface="Courier New" pitchFamily="49" charset="0"/>
              </a:rPr>
              <a:t>, к примеру, для более удобной вёрстки, сломает такой </a:t>
            </a:r>
            <a:r>
              <a:rPr lang="ru-RU" sz="1600" dirty="0" smtClean="0">
                <a:latin typeface="+mj-lt"/>
                <a:cs typeface="Courier New" pitchFamily="49" charset="0"/>
              </a:rPr>
              <a:t>JS.</a:t>
            </a: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Во-вторых</a:t>
            </a:r>
            <a:r>
              <a:rPr lang="ru-RU" sz="1600" dirty="0">
                <a:latin typeface="+mj-lt"/>
                <a:cs typeface="Courier New" pitchFamily="49" charset="0"/>
              </a:rPr>
              <a:t>, в CSS свойства </a:t>
            </a:r>
            <a:r>
              <a:rPr lang="ru-RU" sz="1600" dirty="0" err="1">
                <a:latin typeface="+mj-lt"/>
                <a:cs typeface="Courier New" pitchFamily="49" charset="0"/>
              </a:rPr>
              <a:t>width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height</a:t>
            </a:r>
            <a:r>
              <a:rPr lang="ru-RU" sz="1600" dirty="0">
                <a:latin typeface="+mj-lt"/>
                <a:cs typeface="Courier New" pitchFamily="49" charset="0"/>
              </a:rPr>
              <a:t> могут быть равны </a:t>
            </a:r>
            <a:r>
              <a:rPr lang="ru-RU" sz="1600" dirty="0" err="1">
                <a:latin typeface="+mj-lt"/>
                <a:cs typeface="Courier New" pitchFamily="49" charset="0"/>
              </a:rPr>
              <a:t>auto</a:t>
            </a:r>
            <a:r>
              <a:rPr lang="ru-RU" sz="1600" dirty="0">
                <a:latin typeface="+mj-lt"/>
                <a:cs typeface="Courier New" pitchFamily="49" charset="0"/>
              </a:rPr>
              <a:t>, например, для </a:t>
            </a:r>
            <a:r>
              <a:rPr lang="ru-RU" sz="1600" dirty="0" err="1">
                <a:latin typeface="+mj-lt"/>
                <a:cs typeface="Courier New" pitchFamily="49" charset="0"/>
              </a:rPr>
              <a:t>инлайн</a:t>
            </a:r>
            <a:r>
              <a:rPr lang="ru-RU" sz="1600" dirty="0">
                <a:latin typeface="+mj-lt"/>
                <a:cs typeface="Courier New" pitchFamily="49" charset="0"/>
              </a:rPr>
              <a:t>-элемента: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"&gt;Привет!&lt;/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getComputedStyle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 //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1243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Конечно, с точки зрения CSS размер </a:t>
            </a:r>
            <a:r>
              <a:rPr lang="ru-RU" sz="1600" dirty="0" err="1">
                <a:cs typeface="Courier New" pitchFamily="49" charset="0"/>
              </a:rPr>
              <a:t>auto</a:t>
            </a:r>
            <a:r>
              <a:rPr lang="ru-RU" sz="1600" dirty="0">
                <a:cs typeface="Courier New" pitchFamily="49" charset="0"/>
              </a:rPr>
              <a:t> – совершенно нормально, но нам-то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нужен конкретный размер в пикселях, который мы могли бы использовать для вычислений. Получается, что в данном случае ширина </a:t>
            </a:r>
            <a:r>
              <a:rPr lang="ru-RU" sz="1600" dirty="0" err="1">
                <a:cs typeface="Courier New" pitchFamily="49" charset="0"/>
              </a:rPr>
              <a:t>width</a:t>
            </a:r>
            <a:r>
              <a:rPr lang="ru-RU" sz="1600" dirty="0">
                <a:cs typeface="Courier New" pitchFamily="49" charset="0"/>
              </a:rPr>
              <a:t> из CSS вообще бесполезна.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Есть </a:t>
            </a:r>
            <a:r>
              <a:rPr lang="ru-RU" sz="1600" dirty="0">
                <a:cs typeface="Courier New" pitchFamily="49" charset="0"/>
              </a:rPr>
              <a:t>и ещё одна причина.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Полоса </a:t>
            </a:r>
            <a:r>
              <a:rPr lang="ru-RU" sz="1600" dirty="0">
                <a:cs typeface="Courier New" pitchFamily="49" charset="0"/>
              </a:rPr>
              <a:t>прокрутки – причина многих проблем и </a:t>
            </a:r>
            <a:r>
              <a:rPr lang="ru-RU" sz="1600" dirty="0" err="1">
                <a:cs typeface="Courier New" pitchFamily="49" charset="0"/>
              </a:rPr>
              <a:t>недопониманий</a:t>
            </a:r>
            <a:r>
              <a:rPr lang="ru-RU" sz="1600" dirty="0">
                <a:cs typeface="Courier New" pitchFamily="49" charset="0"/>
              </a:rPr>
              <a:t>. Как говорится, «дьявол кроется в деталях». Недопустимо, чтобы наш код работал на элементах без прокрутки и начинал «глючить» с ней.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Как </a:t>
            </a:r>
            <a:r>
              <a:rPr lang="ru-RU" sz="1600" dirty="0">
                <a:cs typeface="Courier New" pitchFamily="49" charset="0"/>
              </a:rPr>
              <a:t>мы говорили ранее, при наличии вертикальной полосы прокрутки, в зависимости от браузера, устройства и операционной системы, она может сдвинуть содержимое.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Получается</a:t>
            </a:r>
            <a:r>
              <a:rPr lang="ru-RU" sz="1600" dirty="0">
                <a:cs typeface="Courier New" pitchFamily="49" charset="0"/>
              </a:rPr>
              <a:t>, что реальная ширина содержимого меньше CSS-ширины. И это учитывают свойства </a:t>
            </a:r>
            <a:r>
              <a:rPr lang="ru-RU" sz="1600" dirty="0" err="1">
                <a:cs typeface="Courier New" pitchFamily="49" charset="0"/>
              </a:rPr>
              <a:t>clientWidth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clientHeight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…</a:t>
            </a:r>
            <a:r>
              <a:rPr lang="ru-RU" sz="1600" dirty="0">
                <a:cs typeface="Courier New" pitchFamily="49" charset="0"/>
              </a:rPr>
              <a:t>Но при этом некоторые браузеры также учитывают это в результате </a:t>
            </a:r>
            <a:r>
              <a:rPr lang="ru-RU" sz="1600" dirty="0" err="1">
                <a:cs typeface="Courier New" pitchFamily="49" charset="0"/>
              </a:rPr>
              <a:t>getComputedStyle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elem</a:t>
            </a:r>
            <a:r>
              <a:rPr lang="ru-RU" sz="1600" dirty="0">
                <a:cs typeface="Courier New" pitchFamily="49" charset="0"/>
              </a:rPr>
              <a:t>).</a:t>
            </a:r>
            <a:r>
              <a:rPr lang="ru-RU" sz="1600" dirty="0" err="1">
                <a:cs typeface="Courier New" pitchFamily="49" charset="0"/>
              </a:rPr>
              <a:t>width</a:t>
            </a:r>
            <a:r>
              <a:rPr lang="ru-RU" sz="1600" dirty="0">
                <a:cs typeface="Courier New" pitchFamily="49" charset="0"/>
              </a:rPr>
              <a:t>, то есть возвращают реальную внутреннюю ширину, а некоторые – именно CSS-свойство. Эти кросс-</a:t>
            </a:r>
            <a:r>
              <a:rPr lang="ru-RU" sz="1600" dirty="0" err="1">
                <a:cs typeface="Courier New" pitchFamily="49" charset="0"/>
              </a:rPr>
              <a:t>браузерные</a:t>
            </a:r>
            <a:r>
              <a:rPr lang="ru-RU" sz="1600" dirty="0">
                <a:cs typeface="Courier New" pitchFamily="49" charset="0"/>
              </a:rPr>
              <a:t> отличия – ещё один повод не использовать такой подход, а использовать свойства-метрики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en-US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 элемента с текстом в стилях указано width:300px.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 </a:t>
            </a:r>
            <a:r>
              <a:rPr lang="ru-RU" sz="1600" dirty="0">
                <a:cs typeface="Courier New" pitchFamily="49" charset="0"/>
              </a:rPr>
              <a:t>момент написания этой главы при тестировании в </a:t>
            </a:r>
            <a:r>
              <a:rPr lang="ru-RU" sz="1600" dirty="0" err="1">
                <a:cs typeface="Courier New" pitchFamily="49" charset="0"/>
              </a:rPr>
              <a:t>Chrome</a:t>
            </a:r>
            <a:r>
              <a:rPr lang="ru-RU" sz="1600" dirty="0">
                <a:cs typeface="Courier New" pitchFamily="49" charset="0"/>
              </a:rPr>
              <a:t> под </a:t>
            </a:r>
            <a:r>
              <a:rPr lang="ru-RU" sz="1600" dirty="0" err="1">
                <a:cs typeface="Courier New" pitchFamily="49" charset="0"/>
              </a:rPr>
              <a:t>Windows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alert</a:t>
            </a:r>
            <a:r>
              <a:rPr lang="ru-RU" sz="1600" dirty="0">
                <a:cs typeface="Courier New" pitchFamily="49" charset="0"/>
              </a:rPr>
              <a:t> выводил 283px, а в </a:t>
            </a:r>
            <a:r>
              <a:rPr lang="ru-RU" sz="1600" dirty="0" err="1">
                <a:cs typeface="Courier New" pitchFamily="49" charset="0"/>
              </a:rPr>
              <a:t>Firefox</a:t>
            </a:r>
            <a:r>
              <a:rPr lang="ru-RU" sz="1600" dirty="0">
                <a:cs typeface="Courier New" pitchFamily="49" charset="0"/>
              </a:rPr>
              <a:t> – 300px. При этом оба браузера показывали прокрутку. Это из-за того, что </a:t>
            </a:r>
            <a:r>
              <a:rPr lang="ru-RU" sz="1600" dirty="0" err="1">
                <a:cs typeface="Courier New" pitchFamily="49" charset="0"/>
              </a:rPr>
              <a:t>Firefox</a:t>
            </a:r>
            <a:r>
              <a:rPr lang="ru-RU" sz="1600" dirty="0">
                <a:cs typeface="Courier New" pitchFamily="49" charset="0"/>
              </a:rPr>
              <a:t> возвращал именно CSS-ширину, а </a:t>
            </a:r>
            <a:r>
              <a:rPr lang="ru-RU" sz="1600" dirty="0" err="1">
                <a:cs typeface="Courier New" pitchFamily="49" charset="0"/>
              </a:rPr>
              <a:t>Chrome</a:t>
            </a:r>
            <a:r>
              <a:rPr lang="ru-RU" sz="1600" dirty="0">
                <a:cs typeface="Courier New" pitchFamily="49" charset="0"/>
              </a:rPr>
              <a:t> – реальную ширину, за вычетом прокрутки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2409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>
                <a:latin typeface="+mn-lt"/>
              </a:rPr>
              <a:t>Написать </a:t>
            </a:r>
            <a:r>
              <a:rPr lang="en-US" sz="2000" i="1" dirty="0">
                <a:latin typeface="+mn-lt"/>
              </a:rPr>
              <a:t>JavaScript </a:t>
            </a:r>
            <a:r>
              <a:rPr lang="ru-RU" sz="2000" i="1" dirty="0" smtClean="0">
                <a:latin typeface="+mn-lt"/>
              </a:rPr>
              <a:t>программы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для создания </a:t>
            </a:r>
            <a:r>
              <a:rPr lang="ru-RU" sz="2000" i="1" smtClean="0">
                <a:latin typeface="+mn-lt"/>
              </a:rPr>
              <a:t>длинных списков.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81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600" b="1" dirty="0" err="1"/>
              <a:t>style.cssFloat</a:t>
            </a:r>
            <a:r>
              <a:rPr lang="en-US" sz="1600" b="1" dirty="0"/>
              <a:t> </a:t>
            </a:r>
            <a:r>
              <a:rPr lang="ru-RU" sz="1600" b="1" dirty="0"/>
              <a:t>вместо </a:t>
            </a:r>
            <a:r>
              <a:rPr lang="en-US" sz="1600" b="1" dirty="0" err="1"/>
              <a:t>style.float</a:t>
            </a:r>
            <a:endParaRPr lang="en-US" sz="1600" b="1" dirty="0"/>
          </a:p>
          <a:p>
            <a:pPr marL="800100" lvl="2" indent="0">
              <a:buNone/>
            </a:pPr>
            <a:r>
              <a:rPr lang="ru-RU" sz="1600" dirty="0" smtClean="0"/>
              <a:t>Исключением </a:t>
            </a:r>
            <a:r>
              <a:rPr lang="ru-RU" sz="1600" dirty="0"/>
              <a:t>является свойство </a:t>
            </a:r>
            <a:r>
              <a:rPr lang="en-US" sz="1600" dirty="0"/>
              <a:t>float. </a:t>
            </a:r>
            <a:r>
              <a:rPr lang="ru-RU" sz="1600" dirty="0"/>
              <a:t>В старом стандарте </a:t>
            </a:r>
            <a:r>
              <a:rPr lang="en-US" sz="1600" dirty="0"/>
              <a:t>JavaScript </a:t>
            </a:r>
            <a:r>
              <a:rPr lang="ru-RU" sz="1600" dirty="0"/>
              <a:t>слово "</a:t>
            </a:r>
            <a:r>
              <a:rPr lang="en-US" sz="1600" dirty="0"/>
              <a:t>float" </a:t>
            </a:r>
            <a:r>
              <a:rPr lang="ru-RU" sz="1600" dirty="0"/>
              <a:t>было зарезервировано и недоступно для использования в качестве свойства объекта. Поэтому используется не </a:t>
            </a:r>
            <a:r>
              <a:rPr lang="en-US" sz="1600" dirty="0" err="1"/>
              <a:t>elem.style.float</a:t>
            </a:r>
            <a:r>
              <a:rPr lang="en-US" sz="1600" dirty="0"/>
              <a:t>, </a:t>
            </a:r>
            <a:r>
              <a:rPr lang="ru-RU" sz="1600" dirty="0"/>
              <a:t>а </a:t>
            </a:r>
            <a:r>
              <a:rPr lang="en-US" sz="1600" dirty="0" err="1"/>
              <a:t>elem.style.cssFloat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800100" lvl="2" indent="0">
              <a:buNone/>
            </a:pPr>
            <a:r>
              <a:rPr lang="ru-RU" sz="1600" b="1" dirty="0" smtClean="0"/>
              <a:t>Свойства </a:t>
            </a:r>
            <a:r>
              <a:rPr lang="ru-RU" sz="1600" b="1" dirty="0"/>
              <a:t>с префиксами</a:t>
            </a:r>
          </a:p>
          <a:p>
            <a:pPr marL="800100" lvl="2" indent="0">
              <a:buNone/>
            </a:pPr>
            <a:r>
              <a:rPr lang="ru-RU" sz="1600" dirty="0" smtClean="0"/>
              <a:t>Специфические </a:t>
            </a:r>
            <a:r>
              <a:rPr lang="ru-RU" sz="1600" dirty="0"/>
              <a:t>свойства браузеров, типа -</a:t>
            </a:r>
            <a:r>
              <a:rPr lang="en-US" sz="1600" dirty="0" err="1"/>
              <a:t>moz</a:t>
            </a:r>
            <a:r>
              <a:rPr lang="en-US" sz="1600" dirty="0"/>
              <a:t>-border-radius, -</a:t>
            </a:r>
            <a:r>
              <a:rPr lang="en-US" sz="1600" dirty="0" err="1"/>
              <a:t>webkit</a:t>
            </a:r>
            <a:r>
              <a:rPr lang="en-US" sz="1600" dirty="0"/>
              <a:t>-border-radius, </a:t>
            </a:r>
            <a:r>
              <a:rPr lang="ru-RU" sz="1600" dirty="0"/>
              <a:t>записываются следующим способом:</a:t>
            </a:r>
          </a:p>
          <a:p>
            <a:pPr marL="800100" lvl="2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button.style.MozBorderRadius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'5px';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button.style.WebkitBorderRadius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'5px';</a:t>
            </a:r>
          </a:p>
          <a:p>
            <a:pPr marL="800100" lvl="2" indent="0">
              <a:buNone/>
            </a:pPr>
            <a:r>
              <a:rPr lang="ru-RU" sz="1600" dirty="0" smtClean="0"/>
              <a:t>То </a:t>
            </a:r>
            <a:r>
              <a:rPr lang="ru-RU" sz="1600" dirty="0"/>
              <a:t>есть, каждый дефис даёт большую букву.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Чтобы сбросить поставленный стиль, присваивают в </a:t>
            </a:r>
            <a:r>
              <a:rPr lang="en-US" sz="1600" b="1" dirty="0"/>
              <a:t>style </a:t>
            </a:r>
            <a:r>
              <a:rPr lang="ru-RU" sz="1600" b="1" dirty="0"/>
              <a:t>пустую строку: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elem.style.width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=""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сбросе свойства </a:t>
            </a:r>
            <a:r>
              <a:rPr lang="en-US" sz="1600" dirty="0"/>
              <a:t>style </a:t>
            </a:r>
            <a:r>
              <a:rPr lang="ru-RU" sz="1600" dirty="0"/>
              <a:t>стиль будет взят из </a:t>
            </a:r>
            <a:r>
              <a:rPr lang="en-US" sz="1600" dirty="0"/>
              <a:t>CSS.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для того, чтобы спрятать элемент, можно присвоить: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"none"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А </a:t>
            </a:r>
            <a:r>
              <a:rPr lang="ru-RU" sz="1600" dirty="0"/>
              <a:t>вот чтобы показать его обратно – не обязательно явно указывать другой </a:t>
            </a:r>
            <a:r>
              <a:rPr lang="en-US" sz="1600" dirty="0"/>
              <a:t>display, </a:t>
            </a:r>
            <a:r>
              <a:rPr lang="ru-RU" sz="1600" dirty="0"/>
              <a:t>наподобие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"block"</a:t>
            </a:r>
            <a:r>
              <a:rPr lang="en-US" sz="1600" dirty="0"/>
              <a:t>. </a:t>
            </a:r>
            <a:r>
              <a:rPr lang="ru-RU" sz="1600" dirty="0"/>
              <a:t>Можно просто снять поставленный стиль: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elem.style.display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474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если запустить этот код, то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мигнёт"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}, 1000);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Стиль в </a:t>
            </a:r>
            <a:r>
              <a:rPr lang="en-US" sz="1600" b="1" dirty="0"/>
              <a:t>style </a:t>
            </a:r>
            <a:r>
              <a:rPr lang="ru-RU" sz="1600" b="1" dirty="0"/>
              <a:t>находится в формате браузера, а не в том, в котором его присвоили.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document.body.style.margin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'20px';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document.body.style.marginTop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20px!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document.body.style.color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document.body.style.color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(170, 187, 204)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ru-RU" sz="1600" dirty="0" smtClean="0"/>
              <a:t>Обратите </a:t>
            </a:r>
            <a:r>
              <a:rPr lang="ru-RU" sz="1600" dirty="0"/>
              <a:t>внимание на то, как браузер «распаковал» свойство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style.margin</a:t>
            </a:r>
            <a:r>
              <a:rPr lang="en-US" sz="1600" dirty="0"/>
              <a:t>, </a:t>
            </a:r>
            <a:r>
              <a:rPr lang="ru-RU" sz="1600" dirty="0"/>
              <a:t>предоставив для чтения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style.marginTop</a:t>
            </a:r>
            <a:r>
              <a:rPr lang="en-US" sz="1600" dirty="0"/>
              <a:t>. </a:t>
            </a:r>
            <a:r>
              <a:rPr lang="ru-RU" sz="1600" dirty="0"/>
              <a:t>То же самое произойдет и для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sz="1600" dirty="0"/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sz="1600" dirty="0"/>
              <a:t> </a:t>
            </a:r>
            <a:r>
              <a:rPr lang="ru-RU" sz="1600" dirty="0"/>
              <a:t>и т.д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стили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639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ru-RU" sz="1600" b="1" dirty="0"/>
              <a:t>Свойство </a:t>
            </a:r>
            <a:r>
              <a:rPr lang="en-US" sz="1600" b="1" dirty="0"/>
              <a:t>style </a:t>
            </a:r>
            <a:r>
              <a:rPr lang="ru-RU" sz="1600" b="1" dirty="0"/>
              <a:t>мы используем лишь там, где не работают классы</a:t>
            </a:r>
          </a:p>
          <a:p>
            <a:pPr marL="800100" lvl="2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большинстве случаев внешний вид элементов задаётся классами. А </a:t>
            </a:r>
            <a:r>
              <a:rPr lang="en-US" sz="1600" dirty="0"/>
              <a:t>JavaScript </a:t>
            </a:r>
            <a:r>
              <a:rPr lang="ru-RU" sz="1600" dirty="0"/>
              <a:t>добавляет или удаляет их. Такой код красив и гибок, дизайн можно легко изменять.</a:t>
            </a:r>
          </a:p>
          <a:p>
            <a:pPr marL="800100" lvl="2" indent="0">
              <a:buNone/>
            </a:pPr>
            <a:r>
              <a:rPr lang="ru-RU" sz="1600" dirty="0" smtClean="0"/>
              <a:t>Свойство </a:t>
            </a:r>
            <a:r>
              <a:rPr lang="en-US" sz="1600" dirty="0"/>
              <a:t>style </a:t>
            </a:r>
            <a:r>
              <a:rPr lang="ru-RU" sz="1600" dirty="0"/>
              <a:t>нужно использовать лишь там, где классы не подходят, например если точное значение цвета/отступа/высоты вычисляется в </a:t>
            </a:r>
            <a:r>
              <a:rPr lang="en-US" sz="1600" dirty="0"/>
              <a:t>JavaScript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Строка стилей </a:t>
            </a:r>
            <a:r>
              <a:rPr lang="ru-RU" sz="1600" b="1" dirty="0" err="1"/>
              <a:t>style.cssText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/>
              <a:t> является специальным объектом, ему нельзя присваивать строку.</a:t>
            </a:r>
          </a:p>
          <a:p>
            <a:pPr marL="0" indent="0">
              <a:buNone/>
            </a:pPr>
            <a:r>
              <a:rPr lang="ru-RU" sz="1600" dirty="0" smtClean="0"/>
              <a:t>Запись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/>
              <a:t> работать не будет. Но как же, всё-таки, поставить свойство стиля, если хочется задать его строкой?</a:t>
            </a:r>
          </a:p>
          <a:p>
            <a:pPr marL="0" indent="0">
              <a:buNone/>
            </a:pPr>
            <a:r>
              <a:rPr lang="ru-RU" sz="1600" dirty="0" smtClean="0"/>
              <a:t>Можно </a:t>
            </a:r>
            <a:r>
              <a:rPr lang="ru-RU" sz="1600" dirty="0"/>
              <a:t>попробовать использовать атрибут: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elem.setAttribute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...)</a:t>
            </a:r>
            <a:r>
              <a:rPr lang="ru-RU" sz="1600" dirty="0"/>
              <a:t>, но самым правильным и, главное, кросс-</a:t>
            </a:r>
            <a:r>
              <a:rPr lang="ru-RU" sz="1600" dirty="0" err="1"/>
              <a:t>браузерным</a:t>
            </a:r>
            <a:r>
              <a:rPr lang="ru-RU" sz="1600" dirty="0"/>
              <a:t> (с учётом старых IE) решением такой задачи будет использование свойства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style.cssText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800" b="1" dirty="0" smtClean="0"/>
          </a:p>
          <a:p>
            <a:pPr marL="0" indent="0">
              <a:buNone/>
            </a:pPr>
            <a:r>
              <a:rPr lang="ru-RU" sz="1600" b="1" dirty="0" smtClean="0"/>
              <a:t>Свойство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style.cssText</a:t>
            </a:r>
            <a:r>
              <a:rPr lang="ru-RU" sz="1600" b="1" dirty="0"/>
              <a:t> позволяет поставить стиль целиком в виде строки.</a:t>
            </a:r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600" dirty="0" smtClean="0"/>
              <a:t>Браузер </a:t>
            </a:r>
            <a:r>
              <a:rPr lang="ru-RU" sz="1600" dirty="0"/>
              <a:t>разбирает строку </a:t>
            </a:r>
            <a:r>
              <a:rPr lang="ru-RU" sz="1600" dirty="0" err="1"/>
              <a:t>style.cssText</a:t>
            </a:r>
            <a:r>
              <a:rPr lang="ru-RU" sz="1600" dirty="0"/>
              <a:t> и применяет известные ему свойства. Неизвестные, наподобие </a:t>
            </a:r>
            <a:r>
              <a:rPr lang="ru-RU" sz="1600" dirty="0" err="1"/>
              <a:t>blabla</a:t>
            </a:r>
            <a:r>
              <a:rPr lang="ru-RU" sz="1600" dirty="0"/>
              <a:t>, большинство браузеров просто проигнорируют.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852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document.body.children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div.style.cssText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important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yellow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100px; \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text-align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center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blabla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5; \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";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div.style.cssText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/>
              <a:t>установке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style.cssText</a:t>
            </a:r>
            <a:r>
              <a:rPr lang="ru-RU" sz="1600" dirty="0"/>
              <a:t> все предыдущие свойства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/>
              <a:t> удаляются.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/>
              <a:t>Итак,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style.cssText</a:t>
            </a:r>
            <a:r>
              <a:rPr lang="ru-RU" sz="1600" dirty="0"/>
              <a:t> осуществляет полную перезапись </a:t>
            </a:r>
            <a:r>
              <a:rPr lang="ru-RU" sz="1600" dirty="0" err="1"/>
              <a:t>style</a:t>
            </a:r>
            <a:r>
              <a:rPr lang="ru-RU" sz="1600" dirty="0"/>
              <a:t>. Если же нужно заменить какое-то конкретно свойство стиля, то обращаются именно к нему: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ru-RU" sz="1600" dirty="0"/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style.width</a:t>
            </a:r>
            <a:r>
              <a:rPr lang="ru-RU" sz="1600" dirty="0"/>
              <a:t> и </a:t>
            </a:r>
            <a:r>
              <a:rPr lang="ru-RU" sz="1600" dirty="0" err="1"/>
              <a:t>т.п</a:t>
            </a:r>
            <a:r>
              <a:rPr lang="ru-RU" sz="1600" dirty="0"/>
              <a:t>, чтобы не затереть что-то важное по ошибке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308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Свойство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style.cssText</a:t>
            </a:r>
            <a:r>
              <a:rPr lang="ru-RU" sz="1600" dirty="0"/>
              <a:t> используют, например, для </a:t>
            </a:r>
            <a:r>
              <a:rPr lang="ru-RU" sz="1600" dirty="0" err="1"/>
              <a:t>новосозданных</a:t>
            </a:r>
            <a:r>
              <a:rPr lang="ru-RU" sz="1600" dirty="0"/>
              <a:t> элементов, когда старых стилей точно нет.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b="1" dirty="0" smtClean="0"/>
              <a:t>Чтение </a:t>
            </a:r>
            <a:r>
              <a:rPr lang="ru-RU" sz="1600" b="1" dirty="0"/>
              <a:t>стиля из </a:t>
            </a:r>
            <a:r>
              <a:rPr lang="ru-RU" sz="1600" b="1" dirty="0" err="1"/>
              <a:t>style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Записать </a:t>
            </a:r>
            <a:r>
              <a:rPr lang="ru-RU" sz="1600" dirty="0"/>
              <a:t>в стиль очень просто. А как прочитать?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мы хотим узнать размер, отступы элемента, его цвет… Как это сделать?</a:t>
            </a:r>
          </a:p>
          <a:p>
            <a:pPr marL="0" indent="0">
              <a:buNone/>
            </a:pPr>
            <a:r>
              <a:rPr lang="ru-RU" sz="1600" dirty="0" smtClean="0"/>
              <a:t>Свойство </a:t>
            </a:r>
            <a:r>
              <a:rPr lang="ru-RU" sz="1600" dirty="0" err="1"/>
              <a:t>style</a:t>
            </a:r>
            <a:r>
              <a:rPr lang="ru-RU" sz="1600" dirty="0"/>
              <a:t> содержит лишь тот стиль, который указан в атрибуте элемента, без учёта каскада CSS.</a:t>
            </a:r>
          </a:p>
          <a:p>
            <a:pPr marL="0" indent="0">
              <a:buNone/>
            </a:pPr>
            <a:r>
              <a:rPr lang="ru-RU" sz="1600" dirty="0" smtClean="0"/>
              <a:t>Вот </a:t>
            </a:r>
            <a:r>
              <a:rPr lang="ru-RU" sz="1600" dirty="0"/>
              <a:t>так </a:t>
            </a:r>
            <a:r>
              <a:rPr lang="ru-RU" sz="1600" dirty="0" err="1"/>
              <a:t>style</a:t>
            </a:r>
            <a:r>
              <a:rPr lang="ru-RU" sz="1600" dirty="0"/>
              <a:t> уже ничего не увидит: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5px } 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Красный текст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document.body.style.color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//в большинстве браузеров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document.body.style.marginTop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 ничего не выведет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884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Полный стиль из </a:t>
            </a:r>
            <a:r>
              <a:rPr lang="ru-RU" sz="1600" b="1" dirty="0" err="1"/>
              <a:t>getComputedStyle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Итак</a:t>
            </a:r>
            <a:r>
              <a:rPr lang="ru-RU" sz="1600" dirty="0"/>
              <a:t>, свойство </a:t>
            </a:r>
            <a:r>
              <a:rPr lang="ru-RU" sz="1600" dirty="0" err="1"/>
              <a:t>style</a:t>
            </a:r>
            <a:r>
              <a:rPr lang="ru-RU" sz="1600" dirty="0"/>
              <a:t> дает доступ только к той информации, которая хранится в </a:t>
            </a:r>
            <a:r>
              <a:rPr lang="ru-RU" sz="1600" dirty="0" err="1"/>
              <a:t>elem.style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Он </a:t>
            </a:r>
            <a:r>
              <a:rPr lang="ru-RU" sz="1600" dirty="0"/>
              <a:t>не скажет ничего об отступе, если он появился в результате наложения CSS или встроенных стилей браузера:</a:t>
            </a:r>
          </a:p>
          <a:p>
            <a:pPr marL="0" indent="0">
              <a:buNone/>
            </a:pPr>
            <a:r>
              <a:rPr lang="ru-RU" sz="1600" dirty="0" smtClean="0"/>
              <a:t>А </a:t>
            </a:r>
            <a:r>
              <a:rPr lang="ru-RU" sz="1600" dirty="0"/>
              <a:t>если мы хотим, например, сделать анимацию и плавно увеличивать </a:t>
            </a:r>
            <a:r>
              <a:rPr lang="ru-RU" sz="1600" dirty="0" err="1"/>
              <a:t>marginTop</a:t>
            </a:r>
            <a:r>
              <a:rPr lang="ru-RU" sz="1600" dirty="0"/>
              <a:t> от текущего значения? Как нам сделать это? Ведь для начала нам надо это текущее значение получить.</a:t>
            </a:r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того, чтобы получить текущее используемое значение свойства, используется метод </a:t>
            </a:r>
            <a:r>
              <a:rPr lang="ru-RU" sz="1600" dirty="0" err="1"/>
              <a:t>window.getComputedStyle</a:t>
            </a:r>
            <a:r>
              <a:rPr lang="ru-RU" sz="1600" dirty="0"/>
              <a:t>, описанный в стандарте DOM </a:t>
            </a:r>
            <a:r>
              <a:rPr lang="ru-RU" sz="1600" dirty="0" err="1"/>
              <a:t>Level</a:t>
            </a:r>
            <a:r>
              <a:rPr lang="ru-RU" sz="1600" dirty="0"/>
              <a:t> 2.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Его </a:t>
            </a:r>
            <a:r>
              <a:rPr lang="ru-RU" sz="1600" dirty="0"/>
              <a:t>синтаксис таков:</a:t>
            </a:r>
          </a:p>
          <a:p>
            <a:pPr marL="400050" lvl="1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pseudo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/>
              <a:t>    Элемент, значения для которого нужно получить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pseudo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/>
              <a:t>    Указывается, если нужен стиль псевдо-элемента, например "::</a:t>
            </a:r>
            <a:r>
              <a:rPr lang="ru-RU" sz="1600" dirty="0" err="1"/>
              <a:t>before</a:t>
            </a:r>
            <a:r>
              <a:rPr lang="ru-RU" sz="1600" dirty="0"/>
              <a:t>". Пустая строка или отсутствие аргумента означают сам элемент.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Поддерживается </a:t>
            </a:r>
            <a:r>
              <a:rPr lang="ru-RU" sz="1600" dirty="0"/>
              <a:t>всеми браузерами, кроме IE8-.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91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Следующий код будет работать во всех не-IE браузерах и в IE9+: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10px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computedStyle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computedStyle.marginTop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выведет отступ в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пиксел.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computedStyle.color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выведет цвет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стили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9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4689</Words>
  <Application>Microsoft Office PowerPoint</Application>
  <PresentationFormat>Экран (4:3)</PresentationFormat>
  <Paragraphs>492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Georgia</vt:lpstr>
      <vt:lpstr>Times New Roman</vt:lpstr>
      <vt:lpstr>Training</vt:lpstr>
      <vt:lpstr>JavaScript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DOM: стили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2017-10-16T08:09:23Z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