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4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7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9" r:id="rId3"/>
    <p:sldId id="658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4" r:id="rId14"/>
    <p:sldId id="673" r:id="rId15"/>
    <p:sldId id="663" r:id="rId16"/>
    <p:sldId id="675" r:id="rId17"/>
    <p:sldId id="676" r:id="rId18"/>
    <p:sldId id="677" r:id="rId19"/>
    <p:sldId id="678" r:id="rId20"/>
    <p:sldId id="679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88" r:id="rId29"/>
    <p:sldId id="680" r:id="rId30"/>
    <p:sldId id="689" r:id="rId31"/>
    <p:sldId id="690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58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4"/>
            <p14:sldId id="673"/>
            <p14:sldId id="663"/>
            <p14:sldId id="675"/>
            <p14:sldId id="676"/>
            <p14:sldId id="677"/>
            <p14:sldId id="678"/>
            <p14:sldId id="679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0"/>
            <p14:sldId id="689"/>
            <p14:sldId id="690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9900"/>
    <a:srgbClr val="006600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8632" autoAdjust="0"/>
  </p:normalViewPr>
  <p:slideViewPr>
    <p:cSldViewPr>
      <p:cViewPr>
        <p:scale>
          <a:sx n="75" d="100"/>
          <a:sy n="75" d="100"/>
        </p:scale>
        <p:origin x="-133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18.10.2017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16.10.2017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18.10.2017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910680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ru-RU" sz="3200" i="1" dirty="0" smtClean="0"/>
              <a:t>1</a:t>
            </a:r>
            <a:r>
              <a:rPr lang="en-US" sz="3200" i="1" dirty="0" smtClean="0"/>
              <a:t>6.</a:t>
            </a:r>
            <a:endParaRPr lang="ru-RU" sz="3200" i="1" dirty="0" smtClean="0"/>
          </a:p>
          <a:p>
            <a:r>
              <a:rPr lang="en-US" sz="2800" i="1" dirty="0" smtClean="0"/>
              <a:t>JSON</a:t>
            </a:r>
            <a:r>
              <a:rPr lang="ru-RU" sz="2800" i="1" dirty="0" smtClean="0"/>
              <a:t>, формы, </a:t>
            </a:r>
          </a:p>
          <a:p>
            <a:r>
              <a:rPr lang="ru-RU" sz="2800" i="1" dirty="0" smtClean="0"/>
              <a:t>элементы управления.</a:t>
            </a:r>
            <a:endParaRPr lang="ru-RU" sz="28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Исключение свойств</a:t>
            </a:r>
          </a:p>
          <a:p>
            <a:pPr marL="0" indent="0">
              <a:buNone/>
            </a:pPr>
            <a:r>
              <a:rPr lang="ru-RU" sz="1600" dirty="0" smtClean="0"/>
              <a:t>Попытаемся </a:t>
            </a:r>
            <a:r>
              <a:rPr lang="ru-RU" sz="1600" dirty="0"/>
              <a:t>преобразовать в </a:t>
            </a:r>
            <a:r>
              <a:rPr lang="en-US" sz="1600" dirty="0"/>
              <a:t>JSON </a:t>
            </a:r>
            <a:r>
              <a:rPr lang="ru-RU" sz="1600" dirty="0"/>
              <a:t>объект, содержащий ссылку на </a:t>
            </a:r>
            <a:r>
              <a:rPr lang="en-US" sz="1600" dirty="0"/>
              <a:t>DOM.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user =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name: 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Вася",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age: 25,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window: window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(user) 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ошибка!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Converting circular structure to JSON 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текст из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Chrome)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Произошла ошибка! В чём же дело? Неужели некоторые объекты запрещены? Как видно из текста ошибки – дело совсем в другом. Глобальный объект </a:t>
            </a:r>
            <a:r>
              <a:rPr lang="en-US" sz="1600" dirty="0"/>
              <a:t>window – </a:t>
            </a:r>
            <a:r>
              <a:rPr lang="ru-RU" sz="1600" dirty="0"/>
              <a:t>сложная структура с кучей встроенных свойств и круговыми ссылками, поэтому его преобразовать невозможно. Да и нужно ли?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78808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Во втором параметре </a:t>
            </a:r>
            <a:r>
              <a:rPr lang="en-US" sz="1600" dirty="0" err="1"/>
              <a:t>JSON.stringify</a:t>
            </a:r>
            <a:r>
              <a:rPr lang="en-US" sz="1600" dirty="0"/>
              <a:t>(value, replacer) </a:t>
            </a:r>
            <a:r>
              <a:rPr lang="ru-RU" sz="1600" dirty="0"/>
              <a:t>можно указать массив свойств, которые подлежат </a:t>
            </a:r>
            <a:r>
              <a:rPr lang="ru-RU" sz="1600" dirty="0" err="1"/>
              <a:t>сериализации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user =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name: 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Вася",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age: 25,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window: window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(user, ["name", "age"]) 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{"name":"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Вася","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age":25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77282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Для более сложных ситуаций вторым параметром можно передать функцию </a:t>
            </a:r>
            <a:r>
              <a:rPr lang="en-US" sz="1600" dirty="0"/>
              <a:t>function(key, value), </a:t>
            </a:r>
            <a:r>
              <a:rPr lang="ru-RU" sz="1600" dirty="0"/>
              <a:t>которая возвращает </a:t>
            </a:r>
            <a:r>
              <a:rPr lang="ru-RU" sz="1600" dirty="0" err="1"/>
              <a:t>сериализованное</a:t>
            </a:r>
            <a:r>
              <a:rPr lang="ru-RU" sz="1600" dirty="0"/>
              <a:t> </a:t>
            </a:r>
            <a:r>
              <a:rPr lang="en-US" sz="1600" dirty="0"/>
              <a:t>value </a:t>
            </a:r>
            <a:r>
              <a:rPr lang="ru-RU" sz="1600" dirty="0"/>
              <a:t>либо </a:t>
            </a:r>
            <a:r>
              <a:rPr lang="en-US" sz="1600" dirty="0"/>
              <a:t>undefined, </a:t>
            </a:r>
            <a:r>
              <a:rPr lang="ru-RU" sz="1600" dirty="0"/>
              <a:t>если его не нужно включать в результат: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user =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name: 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Вася",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age: 25,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window: window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(user, function(key, value)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if (key == 'window') return undefined;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return value;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{"name":"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Вася","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age":25}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В примере выше функция пропустит свойство с названием </a:t>
            </a:r>
            <a:r>
              <a:rPr lang="en-US" sz="1600" dirty="0"/>
              <a:t>window. </a:t>
            </a:r>
            <a:r>
              <a:rPr lang="ru-RU" sz="1600" dirty="0"/>
              <a:t>Для остальных она просто возвращает значение, передавая его стандартному алгоритму. А могла бы и как-то обработать.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3968" y="1847726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Функция </a:t>
            </a:r>
            <a:r>
              <a:rPr lang="ru-RU" sz="1600" dirty="0" err="1">
                <a:latin typeface="+mj-lt"/>
              </a:rPr>
              <a:t>replacer</a:t>
            </a:r>
            <a:r>
              <a:rPr lang="ru-RU" sz="1600" dirty="0">
                <a:latin typeface="+mj-lt"/>
              </a:rPr>
              <a:t> работает рекурсивно</a:t>
            </a:r>
          </a:p>
          <a:p>
            <a:r>
              <a:rPr lang="ru-RU" sz="1600" dirty="0">
                <a:latin typeface="+mj-lt"/>
              </a:rPr>
              <a:t>То есть, если объект содержит вложенные объекты, массивы и т.п., то все они пройдут через </a:t>
            </a:r>
            <a:r>
              <a:rPr lang="ru-RU" sz="1600" dirty="0" err="1">
                <a:latin typeface="+mj-lt"/>
              </a:rPr>
              <a:t>replacer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211960" y="1916832"/>
            <a:ext cx="0" cy="9361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990101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692696"/>
            <a:ext cx="52565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Например: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user =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name: 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Вася",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age: 25,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roles: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isAdmin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false,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isEditor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true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(user, "", 4);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Результат -- красиво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сериализованный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объект: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name": 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Вася",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age": 25,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"roles":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isAdmin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": false,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isEditor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": true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692696"/>
            <a:ext cx="2880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+mj-lt"/>
              </a:rPr>
              <a:t>Красивое форматирование</a:t>
            </a:r>
          </a:p>
          <a:p>
            <a:r>
              <a:rPr lang="ru-RU" sz="1600" dirty="0">
                <a:latin typeface="+mj-lt"/>
              </a:rPr>
              <a:t>В методе </a:t>
            </a:r>
            <a:r>
              <a:rPr lang="en-US" sz="1600" dirty="0" err="1">
                <a:latin typeface="+mj-lt"/>
              </a:rPr>
              <a:t>JSON.stringify</a:t>
            </a:r>
            <a:r>
              <a:rPr lang="en-US" sz="1600" dirty="0">
                <a:latin typeface="+mj-lt"/>
              </a:rPr>
              <a:t>(value, replacer, space) </a:t>
            </a:r>
            <a:r>
              <a:rPr lang="ru-RU" sz="1600" dirty="0">
                <a:latin typeface="+mj-lt"/>
              </a:rPr>
              <a:t>есть ещё третий параметр </a:t>
            </a:r>
            <a:r>
              <a:rPr lang="en-US" sz="1600" dirty="0">
                <a:latin typeface="+mj-lt"/>
              </a:rPr>
              <a:t>space.</a:t>
            </a:r>
          </a:p>
          <a:p>
            <a:r>
              <a:rPr lang="ru-RU" sz="1600" dirty="0">
                <a:latin typeface="+mj-lt"/>
              </a:rPr>
              <a:t>Если он является числом – то уровни вложенности в </a:t>
            </a:r>
            <a:r>
              <a:rPr lang="en-US" sz="1600" dirty="0">
                <a:latin typeface="+mj-lt"/>
              </a:rPr>
              <a:t>JSON </a:t>
            </a:r>
            <a:r>
              <a:rPr lang="ru-RU" sz="1600" dirty="0">
                <a:latin typeface="+mj-lt"/>
              </a:rPr>
              <a:t>оформляются указанным количеством пробелов, если строкой – вставляется эта строка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0144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</a:t>
            </a: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адание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>
                <a:latin typeface="+mn-lt"/>
              </a:rPr>
              <a:t>Превратите объект </a:t>
            </a:r>
            <a:r>
              <a:rPr lang="ru-RU" sz="2000" i="1" dirty="0" err="1">
                <a:latin typeface="+mn-lt"/>
              </a:rPr>
              <a:t>leader</a:t>
            </a:r>
            <a:r>
              <a:rPr lang="ru-RU" sz="2000" i="1" dirty="0">
                <a:latin typeface="+mn-lt"/>
              </a:rPr>
              <a:t> из примера ниже в JSON:</a:t>
            </a:r>
          </a:p>
          <a:p>
            <a:pPr marL="0" indent="0">
              <a:buNone/>
            </a:pPr>
            <a:endParaRPr lang="ru-RU" sz="2000" i="1" dirty="0">
              <a:latin typeface="+mn-lt"/>
            </a:endParaRPr>
          </a:p>
          <a:p>
            <a:pPr marL="0" indent="0">
              <a:buNone/>
            </a:pPr>
            <a:r>
              <a:rPr lang="ru-RU" sz="2000" i="1" dirty="0" err="1">
                <a:latin typeface="+mn-lt"/>
              </a:rPr>
              <a:t>var</a:t>
            </a:r>
            <a:r>
              <a:rPr lang="ru-RU" sz="2000" i="1" dirty="0">
                <a:latin typeface="+mn-lt"/>
              </a:rPr>
              <a:t> </a:t>
            </a:r>
            <a:r>
              <a:rPr lang="ru-RU" sz="2000" i="1" dirty="0" err="1">
                <a:latin typeface="+mn-lt"/>
              </a:rPr>
              <a:t>leader</a:t>
            </a:r>
            <a:r>
              <a:rPr lang="ru-RU" sz="2000" i="1" dirty="0">
                <a:latin typeface="+mn-lt"/>
              </a:rPr>
              <a:t> = {</a:t>
            </a:r>
          </a:p>
          <a:p>
            <a:pPr marL="0" indent="0">
              <a:buNone/>
            </a:pPr>
            <a:r>
              <a:rPr lang="ru-RU" sz="2000" i="1" dirty="0">
                <a:latin typeface="+mn-lt"/>
              </a:rPr>
              <a:t>  </a:t>
            </a:r>
            <a:r>
              <a:rPr lang="ru-RU" sz="2000" i="1" dirty="0" err="1">
                <a:latin typeface="+mn-lt"/>
              </a:rPr>
              <a:t>name</a:t>
            </a:r>
            <a:r>
              <a:rPr lang="ru-RU" sz="2000" i="1" dirty="0">
                <a:latin typeface="+mn-lt"/>
              </a:rPr>
              <a:t>: "Василий Иванович",</a:t>
            </a:r>
          </a:p>
          <a:p>
            <a:pPr marL="0" indent="0">
              <a:buNone/>
            </a:pPr>
            <a:r>
              <a:rPr lang="ru-RU" sz="2000" i="1" dirty="0">
                <a:latin typeface="+mn-lt"/>
              </a:rPr>
              <a:t>  </a:t>
            </a:r>
            <a:r>
              <a:rPr lang="ru-RU" sz="2000" i="1" dirty="0" err="1">
                <a:latin typeface="+mn-lt"/>
              </a:rPr>
              <a:t>age</a:t>
            </a:r>
            <a:r>
              <a:rPr lang="ru-RU" sz="2000" i="1" dirty="0">
                <a:latin typeface="+mn-lt"/>
              </a:rPr>
              <a:t>: </a:t>
            </a:r>
            <a:r>
              <a:rPr lang="ru-RU" sz="2000" i="1" dirty="0" smtClean="0">
                <a:latin typeface="+mn-lt"/>
              </a:rPr>
              <a:t>35</a:t>
            </a:r>
            <a:r>
              <a:rPr lang="en-US" sz="2000" i="1" dirty="0" smtClean="0">
                <a:latin typeface="+mn-lt"/>
              </a:rPr>
              <a:t>,</a:t>
            </a:r>
            <a:endParaRPr lang="ru-RU" sz="2000" i="1" dirty="0" smtClean="0">
              <a:latin typeface="+mn-lt"/>
            </a:endParaRPr>
          </a:p>
          <a:p>
            <a:pPr marL="0" indent="0">
              <a:buNone/>
            </a:pPr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</a:t>
            </a:r>
            <a:r>
              <a:rPr lang="en-US" sz="2000" i="1" dirty="0" err="1" smtClean="0">
                <a:latin typeface="+mn-lt"/>
              </a:rPr>
              <a:t>marrige</a:t>
            </a:r>
            <a:r>
              <a:rPr lang="en-US" sz="2000" i="1" dirty="0" smtClean="0">
                <a:latin typeface="+mn-lt"/>
              </a:rPr>
              <a:t>: false,</a:t>
            </a:r>
          </a:p>
          <a:p>
            <a:pPr marL="0" indent="0">
              <a:buNone/>
            </a:pPr>
            <a:r>
              <a:rPr lang="en-US" sz="2000" i="1" dirty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 children: 2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};</a:t>
            </a:r>
            <a:endParaRPr lang="ru-RU" sz="2000" i="1" dirty="0">
              <a:latin typeface="+mn-lt"/>
            </a:endParaRPr>
          </a:p>
          <a:p>
            <a:pPr marL="0" indent="0">
              <a:buNone/>
            </a:pPr>
            <a:endParaRPr lang="ru-RU" sz="2000" i="1" dirty="0" smtClean="0">
              <a:latin typeface="+mn-lt"/>
            </a:endParaRP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Выведите строку в документ в новый элемент </a:t>
            </a:r>
            <a:r>
              <a:rPr lang="en-US" sz="2000" i="1" dirty="0" smtClean="0">
                <a:latin typeface="+mn-lt"/>
              </a:rPr>
              <a:t>&lt;p&gt;</a:t>
            </a:r>
            <a:r>
              <a:rPr lang="ru-RU" sz="2000" i="1" dirty="0" smtClean="0">
                <a:latin typeface="+mn-lt"/>
              </a:rPr>
              <a:t>.</a:t>
            </a:r>
            <a:endParaRPr lang="ru-RU" sz="2000" i="1" dirty="0">
              <a:latin typeface="+mn-lt"/>
            </a:endParaRPr>
          </a:p>
          <a:p>
            <a:pPr marL="0" indent="0">
              <a:buNone/>
            </a:pPr>
            <a:r>
              <a:rPr lang="ru-RU" sz="2000" i="1" dirty="0">
                <a:latin typeface="+mn-lt"/>
              </a:rPr>
              <a:t>После этого прочитайте получившуюся строку обратно в </a:t>
            </a:r>
            <a:r>
              <a:rPr lang="ru-RU" sz="2000" i="1" dirty="0" smtClean="0">
                <a:latin typeface="+mn-lt"/>
              </a:rPr>
              <a:t>новый объект. Затем выведите пары </a:t>
            </a:r>
            <a:r>
              <a:rPr lang="ru-RU" sz="2000" b="1" i="1" dirty="0" err="1" smtClean="0">
                <a:latin typeface="+mn-lt"/>
              </a:rPr>
              <a:t>ключ:значение</a:t>
            </a:r>
            <a:r>
              <a:rPr lang="ru-RU" sz="2000" i="1" dirty="0" smtClean="0">
                <a:latin typeface="+mn-lt"/>
              </a:rPr>
              <a:t> этого объекта в еще один новый элемент </a:t>
            </a:r>
            <a:r>
              <a:rPr lang="en-US" sz="2000" i="1" dirty="0">
                <a:latin typeface="+mn-lt"/>
              </a:rPr>
              <a:t>&lt;p</a:t>
            </a:r>
            <a:r>
              <a:rPr lang="en-US" sz="2000" i="1" dirty="0" smtClean="0">
                <a:latin typeface="+mn-lt"/>
              </a:rPr>
              <a:t>&gt;</a:t>
            </a:r>
            <a:r>
              <a:rPr lang="ru-RU" sz="2000" i="1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13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Навигация и свойства элементов формы</a:t>
            </a:r>
          </a:p>
          <a:p>
            <a:pPr marL="0" indent="0">
              <a:buNone/>
            </a:pPr>
            <a:r>
              <a:rPr lang="ru-RU" sz="1600" dirty="0" smtClean="0"/>
              <a:t>Элементы </a:t>
            </a:r>
            <a:r>
              <a:rPr lang="ru-RU" sz="1600" dirty="0"/>
              <a:t>управления, такие как &lt;</a:t>
            </a:r>
            <a:r>
              <a:rPr lang="ru-RU" sz="1600" dirty="0" err="1"/>
              <a:t>form</a:t>
            </a:r>
            <a:r>
              <a:rPr lang="ru-RU" sz="1600" dirty="0"/>
              <a:t>&gt;, &lt;</a:t>
            </a:r>
            <a:r>
              <a:rPr lang="ru-RU" sz="1600" dirty="0" err="1"/>
              <a:t>input</a:t>
            </a:r>
            <a:r>
              <a:rPr lang="ru-RU" sz="1600" dirty="0"/>
              <a:t>&gt; и другие имеют большое количество своих важных свойств и ссылок.</a:t>
            </a:r>
          </a:p>
          <a:p>
            <a:pPr marL="0" indent="0">
              <a:buNone/>
            </a:pPr>
            <a:r>
              <a:rPr lang="ru-RU" sz="1600" b="1" dirty="0" err="1"/>
              <a:t>Псевдомассив</a:t>
            </a:r>
            <a:r>
              <a:rPr lang="ru-RU" sz="1600" b="1" dirty="0"/>
              <a:t> </a:t>
            </a:r>
            <a:r>
              <a:rPr lang="ru-RU" sz="1600" b="1" dirty="0" err="1"/>
              <a:t>form.elements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Элементы </a:t>
            </a:r>
            <a:r>
              <a:rPr lang="ru-RU" sz="1600" dirty="0"/>
              <a:t>FORM можно получить по имени или номеру, используя свойство </a:t>
            </a:r>
            <a:r>
              <a:rPr lang="ru-RU" sz="1600" dirty="0" err="1"/>
              <a:t>document.forms</a:t>
            </a:r>
            <a:r>
              <a:rPr lang="ru-RU" sz="1600" dirty="0"/>
              <a:t>[</a:t>
            </a:r>
            <a:r>
              <a:rPr lang="ru-RU" sz="1600" dirty="0" err="1"/>
              <a:t>name</a:t>
            </a:r>
            <a:r>
              <a:rPr lang="ru-RU" sz="1600" dirty="0"/>
              <a:t>/</a:t>
            </a:r>
            <a:r>
              <a:rPr lang="ru-RU" sz="1600" dirty="0" err="1"/>
              <a:t>index</a:t>
            </a:r>
            <a:r>
              <a:rPr lang="ru-RU" sz="1600" dirty="0"/>
              <a:t>].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document.forms.my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--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форма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 именем 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 -- первая форма в документе</a:t>
            </a:r>
          </a:p>
          <a:p>
            <a:pPr marL="0" indent="0">
              <a:buNone/>
            </a:pPr>
            <a:r>
              <a:rPr lang="ru-RU" sz="1600" dirty="0" smtClean="0"/>
              <a:t>Любой </a:t>
            </a:r>
            <a:r>
              <a:rPr lang="ru-RU" sz="1600" dirty="0"/>
              <a:t>элемент формы </a:t>
            </a:r>
            <a:r>
              <a:rPr lang="ru-RU" sz="1600" dirty="0" err="1"/>
              <a:t>form</a:t>
            </a:r>
            <a:r>
              <a:rPr lang="ru-RU" sz="1600" dirty="0"/>
              <a:t> можно получить аналогичным образом, используя свойство </a:t>
            </a:r>
            <a:r>
              <a:rPr lang="ru-RU" sz="1600" dirty="0" err="1"/>
              <a:t>form.elements</a:t>
            </a:r>
            <a:r>
              <a:rPr lang="ru-RU" sz="1600" dirty="0"/>
              <a:t>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5064"/>
            <a:ext cx="609907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9040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Например: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&lt;form name="my"&gt;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&lt;input name="one" value="1"&gt;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&lt;input name="two" value="2"&gt;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&lt;/form&gt;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document.forms.my;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можно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form.elements.one;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можно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1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7348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Может быть несколько элементов с одинаковым именем. В таком случае </a:t>
            </a:r>
            <a:r>
              <a:rPr lang="en-US" sz="1600" dirty="0" err="1"/>
              <a:t>form.elements</a:t>
            </a:r>
            <a:r>
              <a:rPr lang="en-US" sz="1600" dirty="0"/>
              <a:t>[name] </a:t>
            </a:r>
            <a:r>
              <a:rPr lang="ru-RU" sz="1600" dirty="0"/>
              <a:t>вернет коллекцию элементов, например: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&lt;input type="radio" name="age" value="10"&gt;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&lt;input type="radio" name="age" value="20"&gt;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[0].value); // 10,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первый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Эти ссылки не зависят от окружающих тегов. Элемент может быть «зарыт» где-то глубоко в форме, но он всё равно доступен через </a:t>
            </a:r>
            <a:r>
              <a:rPr lang="en-US" sz="1600" dirty="0" err="1"/>
              <a:t>form.elements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2078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Свойство </a:t>
            </a:r>
            <a:r>
              <a:rPr lang="en-US" sz="1600" dirty="0"/>
              <a:t>elements </a:t>
            </a:r>
            <a:r>
              <a:rPr lang="ru-RU" sz="1600" dirty="0"/>
              <a:t>также есть у элементов &lt;</a:t>
            </a:r>
            <a:r>
              <a:rPr lang="en-US" sz="1600" dirty="0" err="1"/>
              <a:t>fieldset</a:t>
            </a:r>
            <a:r>
              <a:rPr lang="en-US" sz="1600" dirty="0"/>
              <a:t>&gt;. </a:t>
            </a:r>
            <a:r>
              <a:rPr lang="ru-RU" sz="1600" dirty="0"/>
              <a:t>Вот пример: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&lt;form&gt;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name="set"&gt;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&lt;legend&gt;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&lt;/legend&gt;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&lt;input name="text" type="text"&gt;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&lt;/form&gt;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INPUT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form.elements.set.elements.text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INPUT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4090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Доступ </a:t>
            </a:r>
            <a:r>
              <a:rPr lang="en-US" sz="1600" b="1" dirty="0"/>
              <a:t>form.name </a:t>
            </a:r>
            <a:r>
              <a:rPr lang="ru-RU" sz="1600" b="1" dirty="0"/>
              <a:t>тоже работает, но с особенностями</a:t>
            </a:r>
          </a:p>
          <a:p>
            <a:pPr marL="0" indent="0">
              <a:buNone/>
            </a:pPr>
            <a:r>
              <a:rPr lang="ru-RU" sz="1600" dirty="0" smtClean="0"/>
              <a:t>Получить </a:t>
            </a:r>
            <a:r>
              <a:rPr lang="ru-RU" sz="1600" dirty="0"/>
              <a:t>доступ к элементам формы можно не только через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[name/index]</a:t>
            </a:r>
            <a:r>
              <a:rPr lang="en-US" sz="1600" dirty="0"/>
              <a:t>, </a:t>
            </a:r>
            <a:r>
              <a:rPr lang="ru-RU" sz="1600" dirty="0"/>
              <a:t>но и проще: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form[index/name]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Этот </a:t>
            </a:r>
            <a:r>
              <a:rPr lang="ru-RU" sz="1600" dirty="0"/>
              <a:t>способ короче, но обладает одной неприятной особенностью: если к элементу обратиться по его </a:t>
            </a:r>
            <a:r>
              <a:rPr lang="en-US" sz="1600" dirty="0"/>
              <a:t>name, </a:t>
            </a:r>
            <a:r>
              <a:rPr lang="ru-RU" sz="1600" dirty="0"/>
              <a:t>а потом свойство </a:t>
            </a:r>
            <a:r>
              <a:rPr lang="en-US" sz="1600" dirty="0"/>
              <a:t>name </a:t>
            </a:r>
            <a:r>
              <a:rPr lang="ru-RU" sz="1600" dirty="0"/>
              <a:t>изменить, то он по-прежнему будет доступен под старым именем.</a:t>
            </a:r>
          </a:p>
          <a:p>
            <a:pPr marL="0" indent="0">
              <a:buNone/>
            </a:pPr>
            <a:r>
              <a:rPr lang="ru-RU" sz="1600" dirty="0" smtClean="0"/>
              <a:t>Звучит </a:t>
            </a:r>
            <a:r>
              <a:rPr lang="ru-RU" sz="1600" dirty="0"/>
              <a:t>странно, поэтому посмотрим на примере.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 name="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&lt;input name="text"&gt;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document.forms.myform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true,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это тот самый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form.text.name = "new-name";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меняем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ему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нет больше элемента с таким именем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undefined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 INPUT 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а должно быть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undefined!)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0470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Формат JSON, метод </a:t>
            </a:r>
            <a:r>
              <a:rPr lang="ru-RU" sz="1600" b="1" dirty="0" err="1"/>
              <a:t>toJSON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 smtClean="0"/>
              <a:t>Это </a:t>
            </a:r>
            <a:r>
              <a:rPr lang="ru-RU" sz="1600" dirty="0"/>
              <a:t>один из наиболее удобных форматов данных при взаимодействии с </a:t>
            </a:r>
            <a:r>
              <a:rPr lang="ru-RU" sz="1600" dirty="0" err="1"/>
              <a:t>JavaScript</a:t>
            </a:r>
            <a:r>
              <a:rPr lang="ru-RU" sz="1600" dirty="0"/>
              <a:t>. Если нужно с сервера взять объект с данными и передать его клиенту, то в качестве промежуточного формата – для передачи по сети, почти всегда используют именно его.</a:t>
            </a:r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современных браузерах есть замечательные методы, знание тонкостей которых делает операции с JSON простыми и комфортными.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ru-RU" sz="1600" b="1" dirty="0" smtClean="0"/>
              <a:t>Формат </a:t>
            </a:r>
            <a:r>
              <a:rPr lang="ru-RU" sz="1600" b="1" dirty="0"/>
              <a:t>JSON</a:t>
            </a:r>
          </a:p>
          <a:p>
            <a:pPr marL="0" indent="0">
              <a:buNone/>
            </a:pPr>
            <a:r>
              <a:rPr lang="ru-RU" sz="1600" dirty="0" smtClean="0"/>
              <a:t>Данные </a:t>
            </a:r>
            <a:r>
              <a:rPr lang="ru-RU" sz="1600" dirty="0"/>
              <a:t>в формате JSON (RFC 4627) представляют собой:</a:t>
            </a:r>
          </a:p>
          <a:p>
            <a:r>
              <a:rPr lang="ru-RU" sz="1600" dirty="0" err="1" smtClean="0"/>
              <a:t>JavaScript</a:t>
            </a:r>
            <a:r>
              <a:rPr lang="ru-RU" sz="1600" dirty="0" smtClean="0"/>
              <a:t>-объекты </a:t>
            </a:r>
            <a:r>
              <a:rPr lang="ru-RU" sz="1600" dirty="0"/>
              <a:t>{ ... } или</a:t>
            </a:r>
          </a:p>
          <a:p>
            <a:r>
              <a:rPr lang="ru-RU" sz="1600" dirty="0" smtClean="0"/>
              <a:t>Массивы </a:t>
            </a:r>
            <a:r>
              <a:rPr lang="ru-RU" sz="1600" dirty="0"/>
              <a:t>[ ... ] или</a:t>
            </a:r>
          </a:p>
          <a:p>
            <a:r>
              <a:rPr lang="ru-RU" sz="1600" dirty="0" smtClean="0"/>
              <a:t>Значения </a:t>
            </a:r>
            <a:r>
              <a:rPr lang="ru-RU" sz="1600" dirty="0"/>
              <a:t>одного из типов</a:t>
            </a:r>
            <a:r>
              <a:rPr lang="ru-RU" sz="1600" dirty="0" smtClean="0"/>
              <a:t>: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  </a:t>
            </a:r>
            <a:r>
              <a:rPr lang="en-US" sz="1600" dirty="0" smtClean="0"/>
              <a:t>-</a:t>
            </a:r>
            <a:r>
              <a:rPr lang="ru-RU" sz="1600" dirty="0" smtClean="0"/>
              <a:t>  </a:t>
            </a:r>
            <a:r>
              <a:rPr lang="ru-RU" sz="1600" dirty="0"/>
              <a:t>строки в двойных кавычках,</a:t>
            </a:r>
          </a:p>
          <a:p>
            <a:pPr marL="0" indent="0">
              <a:buNone/>
            </a:pPr>
            <a:r>
              <a:rPr lang="ru-RU" sz="1600" dirty="0"/>
              <a:t>      </a:t>
            </a:r>
            <a:r>
              <a:rPr lang="en-US" sz="1600" dirty="0" smtClean="0"/>
              <a:t>-</a:t>
            </a:r>
            <a:r>
              <a:rPr lang="ru-RU" sz="1600" dirty="0" smtClean="0"/>
              <a:t>  </a:t>
            </a:r>
            <a:r>
              <a:rPr lang="ru-RU" sz="1600" dirty="0"/>
              <a:t>число,</a:t>
            </a:r>
          </a:p>
          <a:p>
            <a:pPr marL="0" indent="0">
              <a:buNone/>
            </a:pPr>
            <a:r>
              <a:rPr lang="ru-RU" sz="1600" dirty="0"/>
              <a:t>      </a:t>
            </a:r>
            <a:r>
              <a:rPr lang="en-US" sz="1600" dirty="0" smtClean="0"/>
              <a:t>-</a:t>
            </a:r>
            <a:r>
              <a:rPr lang="ru-RU" sz="1600" dirty="0" smtClean="0"/>
              <a:t>  </a:t>
            </a:r>
            <a:r>
              <a:rPr lang="ru-RU" sz="1600" dirty="0"/>
              <a:t>логическое значение </a:t>
            </a:r>
            <a:r>
              <a:rPr lang="ru-RU" sz="1600" dirty="0" err="1"/>
              <a:t>true</a:t>
            </a:r>
            <a:r>
              <a:rPr lang="ru-RU" sz="1600" dirty="0"/>
              <a:t>/</a:t>
            </a:r>
            <a:r>
              <a:rPr lang="ru-RU" sz="1600" dirty="0" err="1"/>
              <a:t>false</a:t>
            </a:r>
            <a:r>
              <a:rPr lang="ru-RU" sz="1600" dirty="0"/>
              <a:t>,</a:t>
            </a:r>
          </a:p>
          <a:p>
            <a:pPr marL="0" indent="0">
              <a:buNone/>
            </a:pPr>
            <a:r>
              <a:rPr lang="ru-RU" sz="1600" dirty="0"/>
              <a:t>      </a:t>
            </a:r>
            <a:r>
              <a:rPr lang="en-US" sz="1600" dirty="0" smtClean="0"/>
              <a:t>-</a:t>
            </a:r>
            <a:r>
              <a:rPr lang="ru-RU" sz="1600" dirty="0" smtClean="0"/>
              <a:t>  </a:t>
            </a:r>
            <a:r>
              <a:rPr lang="ru-RU" sz="1600" dirty="0" err="1"/>
              <a:t>null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Почти все языки программирования имеют библиотеки для преобразования объектов в формат JSON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1217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Ссылка на форму </a:t>
            </a:r>
            <a:r>
              <a:rPr lang="en-US" sz="1600" b="1" dirty="0" err="1"/>
              <a:t>element.form</a:t>
            </a:r>
            <a:endParaRPr lang="en-US" sz="1600" b="1" dirty="0"/>
          </a:p>
          <a:p>
            <a:pPr marL="0" indent="0">
              <a:buNone/>
            </a:pPr>
            <a:r>
              <a:rPr lang="ru-RU" sz="1600" dirty="0" smtClean="0"/>
              <a:t>По </a:t>
            </a:r>
            <a:r>
              <a:rPr lang="ru-RU" sz="1600" dirty="0"/>
              <a:t>элементу можно получить его форму, используя свойство </a:t>
            </a:r>
            <a:r>
              <a:rPr lang="en-US" sz="1600" dirty="0" err="1"/>
              <a:t>element.form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Пример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&lt;input type="text" name="surname"&gt;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form.elements.surname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form); // true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9330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Элемент </a:t>
            </a:r>
            <a:r>
              <a:rPr lang="en-US" sz="1600" b="1" dirty="0"/>
              <a:t>label</a:t>
            </a:r>
          </a:p>
          <a:p>
            <a:pPr marL="0" indent="0">
              <a:buNone/>
            </a:pPr>
            <a:r>
              <a:rPr lang="ru-RU" sz="1600" dirty="0" smtClean="0"/>
              <a:t>Элемент </a:t>
            </a:r>
            <a:r>
              <a:rPr lang="en-US" sz="1600" dirty="0"/>
              <a:t>label – </a:t>
            </a:r>
            <a:r>
              <a:rPr lang="ru-RU" sz="1600" dirty="0"/>
              <a:t>один из самых важных в формах.</a:t>
            </a:r>
          </a:p>
          <a:p>
            <a:pPr marL="0" indent="0">
              <a:buNone/>
            </a:pPr>
            <a:r>
              <a:rPr lang="ru-RU" sz="1600" dirty="0" smtClean="0"/>
              <a:t>Клик </a:t>
            </a:r>
            <a:r>
              <a:rPr lang="ru-RU" sz="1600" dirty="0"/>
              <a:t>на </a:t>
            </a:r>
            <a:r>
              <a:rPr lang="en-US" sz="1600" dirty="0"/>
              <a:t>label </a:t>
            </a:r>
            <a:r>
              <a:rPr lang="ru-RU" sz="1600" dirty="0"/>
              <a:t>засчитывается как фокусировка или клик на элементе формы, к которому он относится.</a:t>
            </a:r>
          </a:p>
          <a:p>
            <a:pPr marL="0" indent="0">
              <a:buNone/>
            </a:pPr>
            <a:r>
              <a:rPr lang="ru-RU" sz="1600" dirty="0" smtClean="0"/>
              <a:t>Это позволяет посетителям кликать на большой красивой метке, а не на маленьком квадратике </a:t>
            </a:r>
            <a:r>
              <a:rPr lang="en-US" sz="1600" dirty="0" smtClean="0"/>
              <a:t>input type=checkbox (radio). </a:t>
            </a:r>
            <a:r>
              <a:rPr lang="ru-RU" sz="1600" dirty="0" smtClean="0"/>
              <a:t>Конечно, это очень удобно.</a:t>
            </a:r>
          </a:p>
          <a:p>
            <a:pPr marL="0" indent="0">
              <a:buNone/>
            </a:pPr>
            <a:r>
              <a:rPr lang="ru-RU" sz="1600" dirty="0" smtClean="0"/>
              <a:t>Есть два способа показать, какой элемент относится к </a:t>
            </a:r>
            <a:r>
              <a:rPr lang="en-US" sz="1600" dirty="0" smtClean="0"/>
              <a:t>label:</a:t>
            </a:r>
          </a:p>
          <a:p>
            <a:pPr marL="0" indent="0">
              <a:buNone/>
            </a:pPr>
            <a:r>
              <a:rPr lang="en-US" sz="1600" dirty="0" smtClean="0"/>
              <a:t>1. </a:t>
            </a:r>
            <a:r>
              <a:rPr lang="ru-RU" sz="1600" dirty="0" smtClean="0"/>
              <a:t>Дать метке атрибут </a:t>
            </a:r>
            <a:r>
              <a:rPr lang="en-US" sz="1600" dirty="0" smtClean="0"/>
              <a:t>for, </a:t>
            </a:r>
            <a:r>
              <a:rPr lang="ru-RU" sz="1600" dirty="0" smtClean="0"/>
              <a:t>равный </a:t>
            </a:r>
            <a:r>
              <a:rPr lang="en-US" sz="1600" dirty="0" smtClean="0"/>
              <a:t>id </a:t>
            </a:r>
            <a:r>
              <a:rPr lang="ru-RU" sz="1600" dirty="0" smtClean="0"/>
              <a:t>соответствующего </a:t>
            </a:r>
            <a:r>
              <a:rPr lang="en-US" sz="1600" dirty="0" smtClean="0"/>
              <a:t>input: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&lt;table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&lt;td&gt;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label for="agree"&gt;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Согласен с правилами&lt;/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&lt;input id="agree" type="checkbox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label for="not-a-robot"&gt;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Я не робот&lt;/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id="not-a-robot" type="checkbox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759549"/>
            <a:ext cx="259793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0722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2. </a:t>
            </a:r>
            <a:r>
              <a:rPr lang="ru-RU" sz="1600" dirty="0" smtClean="0"/>
              <a:t>Завернуть </a:t>
            </a:r>
            <a:r>
              <a:rPr lang="ru-RU" sz="1600" dirty="0"/>
              <a:t>элемент в </a:t>
            </a:r>
            <a:r>
              <a:rPr lang="ru-RU" sz="1600" dirty="0" err="1"/>
              <a:t>label</a:t>
            </a:r>
            <a:r>
              <a:rPr lang="ru-RU" sz="1600" dirty="0"/>
              <a:t>. В этом случае можно обойтись без дополнительных атрибутов: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label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&gt;Кликни меня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checkbox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label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88840"/>
            <a:ext cx="2011660" cy="40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5390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Элементы </a:t>
            </a:r>
            <a:r>
              <a:rPr lang="en-US" sz="1600" b="1" dirty="0"/>
              <a:t>input </a:t>
            </a:r>
            <a:r>
              <a:rPr lang="ru-RU" sz="1600" b="1" dirty="0"/>
              <a:t>и </a:t>
            </a:r>
            <a:r>
              <a:rPr lang="en-US" sz="1600" b="1" dirty="0" err="1"/>
              <a:t>textarea</a:t>
            </a:r>
            <a:endParaRPr lang="en-US" sz="1600" b="1" dirty="0"/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большинства типов </a:t>
            </a:r>
            <a:r>
              <a:rPr lang="en-US" sz="1600" dirty="0"/>
              <a:t>input </a:t>
            </a:r>
            <a:r>
              <a:rPr lang="ru-RU" sz="1600" dirty="0"/>
              <a:t>значение ставится/читается через свойство </a:t>
            </a:r>
            <a:r>
              <a:rPr lang="en-US" sz="1600" dirty="0"/>
              <a:t>value.</a:t>
            </a:r>
          </a:p>
          <a:p>
            <a:pPr marL="0" indent="0">
              <a:buNone/>
            </a:pPr>
            <a:r>
              <a:rPr lang="en-US" sz="1600" dirty="0" err="1" smtClean="0"/>
              <a:t>input.value</a:t>
            </a:r>
            <a:r>
              <a:rPr lang="en-US" sz="1600" dirty="0" smtClean="0"/>
              <a:t> </a:t>
            </a:r>
            <a:r>
              <a:rPr lang="en-US" sz="1600" dirty="0"/>
              <a:t>= "</a:t>
            </a:r>
            <a:r>
              <a:rPr lang="ru-RU" sz="1600" dirty="0"/>
              <a:t>Новое значение";</a:t>
            </a:r>
          </a:p>
          <a:p>
            <a:pPr marL="0" indent="0">
              <a:buNone/>
            </a:pPr>
            <a:r>
              <a:rPr lang="en-US" sz="1600" dirty="0" err="1"/>
              <a:t>textarea.value</a:t>
            </a:r>
            <a:r>
              <a:rPr lang="en-US" sz="1600" dirty="0"/>
              <a:t> = "</a:t>
            </a:r>
            <a:r>
              <a:rPr lang="ru-RU" sz="1600" dirty="0"/>
              <a:t>Новый текст";</a:t>
            </a:r>
          </a:p>
          <a:p>
            <a:pPr marL="0" indent="0">
              <a:buNone/>
            </a:pPr>
            <a:endParaRPr lang="ru-RU" sz="1600" dirty="0"/>
          </a:p>
          <a:p>
            <a:pPr marL="400050" lvl="1" indent="0">
              <a:buNone/>
            </a:pPr>
            <a:r>
              <a:rPr lang="ru-RU" sz="1600" dirty="0"/>
              <a:t>Не используйте </a:t>
            </a:r>
            <a:r>
              <a:rPr lang="en-US" sz="1600" dirty="0" err="1"/>
              <a:t>textarea.innerHTML</a:t>
            </a:r>
            <a:endParaRPr lang="en-US" sz="1600" dirty="0"/>
          </a:p>
          <a:p>
            <a:pPr marL="400050" lvl="1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элементов </a:t>
            </a:r>
            <a:r>
              <a:rPr lang="en-US" sz="1600" dirty="0" err="1"/>
              <a:t>textarea</a:t>
            </a:r>
            <a:r>
              <a:rPr lang="en-US" sz="1600" dirty="0"/>
              <a:t> </a:t>
            </a:r>
            <a:r>
              <a:rPr lang="ru-RU" sz="1600" dirty="0"/>
              <a:t>также доступно свойство </a:t>
            </a:r>
            <a:r>
              <a:rPr lang="en-US" sz="1600" dirty="0" err="1"/>
              <a:t>innerHTML</a:t>
            </a:r>
            <a:r>
              <a:rPr lang="en-US" sz="1600" dirty="0"/>
              <a:t>, </a:t>
            </a:r>
            <a:r>
              <a:rPr lang="ru-RU" sz="1600" dirty="0"/>
              <a:t>но лучше им не пользоваться: оно хранит только </a:t>
            </a:r>
            <a:r>
              <a:rPr lang="en-US" sz="1600" dirty="0"/>
              <a:t>HTML, </a:t>
            </a:r>
            <a:r>
              <a:rPr lang="ru-RU" sz="1600" dirty="0"/>
              <a:t>изначально присутствовавший в элементе, и не меняется при изменении значения.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Исключения – </a:t>
            </a:r>
            <a:r>
              <a:rPr lang="en-US" sz="1600" dirty="0"/>
              <a:t>input type="checkbox" </a:t>
            </a:r>
            <a:r>
              <a:rPr lang="ru-RU" sz="1600" dirty="0"/>
              <a:t>и </a:t>
            </a:r>
            <a:r>
              <a:rPr lang="en-US" sz="1600" dirty="0"/>
              <a:t>input type="radio"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b="1" dirty="0"/>
              <a:t>Текущее «отмеченное» состояние для </a:t>
            </a:r>
            <a:r>
              <a:rPr lang="en-US" sz="1600" b="1" dirty="0"/>
              <a:t>checkbox </a:t>
            </a:r>
            <a:r>
              <a:rPr lang="ru-RU" sz="1600" b="1" dirty="0"/>
              <a:t>и </a:t>
            </a:r>
            <a:r>
              <a:rPr lang="en-US" sz="1600" b="1" dirty="0"/>
              <a:t>radio </a:t>
            </a:r>
            <a:r>
              <a:rPr lang="ru-RU" sz="1600" b="1" dirty="0"/>
              <a:t>находится в свойстве </a:t>
            </a:r>
            <a:r>
              <a:rPr lang="en-US" sz="1600" b="1" dirty="0"/>
              <a:t>checked (true/false).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input.checked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alert(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Чекбокс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выбран" 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115616" y="2276872"/>
            <a:ext cx="0" cy="9361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349168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Элементы </a:t>
            </a:r>
            <a:r>
              <a:rPr lang="en-US" sz="1600" b="1" dirty="0"/>
              <a:t>select </a:t>
            </a:r>
            <a:r>
              <a:rPr lang="ru-RU" sz="1600" b="1" dirty="0"/>
              <a:t>и </a:t>
            </a:r>
            <a:r>
              <a:rPr lang="en-US" sz="1600" b="1" dirty="0"/>
              <a:t>option</a:t>
            </a:r>
          </a:p>
          <a:p>
            <a:pPr marL="0" indent="0">
              <a:buNone/>
            </a:pPr>
            <a:r>
              <a:rPr lang="ru-RU" sz="1600" dirty="0" err="1" smtClean="0"/>
              <a:t>Селект</a:t>
            </a:r>
            <a:r>
              <a:rPr lang="ru-RU" sz="1600" dirty="0" smtClean="0"/>
              <a:t> </a:t>
            </a:r>
            <a:r>
              <a:rPr lang="ru-RU" sz="1600" dirty="0"/>
              <a:t>в </a:t>
            </a:r>
            <a:r>
              <a:rPr lang="en-US" sz="1600" dirty="0"/>
              <a:t>JavaScript </a:t>
            </a:r>
            <a:r>
              <a:rPr lang="ru-RU" sz="1600" dirty="0"/>
              <a:t>можно установить двумя путями: поставив значение </a:t>
            </a:r>
            <a:r>
              <a:rPr lang="en-US" sz="1600" dirty="0" err="1"/>
              <a:t>select.value</a:t>
            </a:r>
            <a:r>
              <a:rPr lang="en-US" sz="1600" dirty="0"/>
              <a:t>, </a:t>
            </a:r>
            <a:r>
              <a:rPr lang="ru-RU" sz="1600" dirty="0"/>
              <a:t>либо установив свойство </a:t>
            </a:r>
            <a:r>
              <a:rPr lang="en-US" sz="1600" dirty="0" err="1"/>
              <a:t>select.selectedIndex</a:t>
            </a:r>
            <a:r>
              <a:rPr lang="en-US" sz="1600" dirty="0"/>
              <a:t> </a:t>
            </a:r>
            <a:r>
              <a:rPr lang="ru-RU" sz="1600" dirty="0"/>
              <a:t>в номер нужной </a:t>
            </a:r>
            <a:r>
              <a:rPr lang="ru-RU" sz="1600" dirty="0" smtClean="0"/>
              <a:t>опции: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select.selectedIndex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первая опция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Установка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selectedIndex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 </a:t>
            </a:r>
            <a:r>
              <a:rPr lang="ru-RU" sz="1600" dirty="0"/>
              <a:t>очистит выбор.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Список элементов-опций доступен через </a:t>
            </a:r>
            <a:r>
              <a:rPr lang="en-US" sz="1600" b="1" dirty="0" err="1"/>
              <a:t>select.options</a:t>
            </a:r>
            <a:r>
              <a:rPr lang="en-US" sz="1600" b="1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en-US" sz="1600" dirty="0"/>
              <a:t>select </a:t>
            </a:r>
            <a:r>
              <a:rPr lang="ru-RU" sz="1600" dirty="0"/>
              <a:t>допускает множественный выбор (атрибут </a:t>
            </a:r>
            <a:r>
              <a:rPr lang="en-US" sz="1600" dirty="0"/>
              <a:t>multiple), </a:t>
            </a:r>
            <a:r>
              <a:rPr lang="ru-RU" sz="1600" dirty="0"/>
              <a:t>то значения можно получить/установить, сделав цикл по </a:t>
            </a:r>
            <a:r>
              <a:rPr lang="en-US" sz="1600" dirty="0" err="1"/>
              <a:t>select.options</a:t>
            </a:r>
            <a:r>
              <a:rPr lang="en-US" sz="1600" dirty="0"/>
              <a:t>. </a:t>
            </a:r>
            <a:r>
              <a:rPr lang="ru-RU" sz="1600" dirty="0"/>
              <a:t>При этом выбранные опции будут иметь свойство </a:t>
            </a:r>
            <a:r>
              <a:rPr lang="en-US" sz="1600" dirty="0" err="1"/>
              <a:t>option.selected</a:t>
            </a:r>
            <a:r>
              <a:rPr lang="en-US" sz="1600" dirty="0"/>
              <a:t> = true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6864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Пример: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 name="form"&gt;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&lt;select name="genre" multiple&gt;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&lt;option value="blues" selected&gt;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Мягкий блюз&lt;/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option&gt;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&lt;option value="rock" selected&gt;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Жёсткий рок&lt;/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option&gt;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&lt;option value="classic"&gt;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Классика&lt;/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option&gt;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&lt;/select&gt;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select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form.elements.genre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select.options.length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option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select.options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option.selected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option.value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0758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new Option</a:t>
            </a:r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стандарте </a:t>
            </a:r>
            <a:r>
              <a:rPr lang="en-US" sz="1600" dirty="0"/>
              <a:t>the option element </a:t>
            </a:r>
            <a:r>
              <a:rPr lang="ru-RU" sz="1600" dirty="0"/>
              <a:t>есть любопытный короткий синтаксис для создания элемента с тегом </a:t>
            </a:r>
            <a:r>
              <a:rPr lang="en-US" sz="1600" dirty="0"/>
              <a:t>option: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option = new Option(text, value,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defaultSelected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selected);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Параметры: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en-US" sz="1600" dirty="0"/>
              <a:t>text – </a:t>
            </a:r>
            <a:r>
              <a:rPr lang="ru-RU" sz="1600" dirty="0"/>
              <a:t>содержимое,</a:t>
            </a:r>
          </a:p>
          <a:p>
            <a:pPr marL="0" indent="0">
              <a:buNone/>
            </a:pPr>
            <a:r>
              <a:rPr lang="ru-RU" sz="1600" dirty="0"/>
              <a:t>    </a:t>
            </a:r>
            <a:r>
              <a:rPr lang="en-US" sz="1600" dirty="0"/>
              <a:t>value – </a:t>
            </a:r>
            <a:r>
              <a:rPr lang="ru-RU" sz="1600" dirty="0"/>
              <a:t>значение,</a:t>
            </a:r>
          </a:p>
          <a:p>
            <a:pPr marL="0" indent="0">
              <a:buNone/>
            </a:pPr>
            <a:r>
              <a:rPr lang="ru-RU" sz="1600" dirty="0"/>
              <a:t>    </a:t>
            </a:r>
            <a:r>
              <a:rPr lang="en-US" sz="1600" dirty="0" err="1"/>
              <a:t>defaultSelected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/>
              <a:t>selected </a:t>
            </a:r>
            <a:r>
              <a:rPr lang="ru-RU" sz="1600" dirty="0"/>
              <a:t>поставьте в </a:t>
            </a:r>
            <a:r>
              <a:rPr lang="en-US" sz="1600" dirty="0"/>
              <a:t>true, </a:t>
            </a:r>
            <a:r>
              <a:rPr lang="ru-RU" sz="1600" dirty="0"/>
              <a:t>чтобы сделать элемент выбранным.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Его можно использовать вместо </a:t>
            </a:r>
            <a:r>
              <a:rPr lang="en-US" sz="1600" dirty="0" err="1"/>
              <a:t>document.createElement</a:t>
            </a:r>
            <a:r>
              <a:rPr lang="en-US" sz="1600" dirty="0"/>
              <a:t>('option'), </a:t>
            </a:r>
            <a:r>
              <a:rPr lang="ru-RU" sz="1600" dirty="0"/>
              <a:t>например: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option = new Option("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Текст",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value");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создаст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option value="value"&gt;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Текст&lt;/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option&gt;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Такой же элемент, но выбранный: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option = new Option("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Текст",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value", true, true);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344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/>
              <a:t>Дополнительные </a:t>
            </a:r>
            <a:r>
              <a:rPr lang="ru-RU" sz="1600" b="1" dirty="0"/>
              <a:t>свойства </a:t>
            </a:r>
            <a:r>
              <a:rPr lang="ru-RU" sz="1600" b="1" dirty="0" err="1"/>
              <a:t>option</a:t>
            </a:r>
            <a:endParaRPr lang="ru-RU" sz="1600" b="1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У элементов </a:t>
            </a:r>
            <a:r>
              <a:rPr lang="ru-RU" sz="1600" dirty="0" err="1"/>
              <a:t>option</a:t>
            </a:r>
            <a:r>
              <a:rPr lang="ru-RU" sz="1600" dirty="0"/>
              <a:t> также есть особые свойства, которые могут оказаться полезными (см.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option</a:t>
            </a:r>
            <a:r>
              <a:rPr lang="ru-RU" sz="1600" dirty="0"/>
              <a:t> </a:t>
            </a:r>
            <a:r>
              <a:rPr lang="ru-RU" sz="1600" dirty="0" err="1"/>
              <a:t>element</a:t>
            </a:r>
            <a:r>
              <a:rPr lang="ru-RU" sz="1600" dirty="0"/>
              <a:t>):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err="1"/>
              <a:t>selected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выбрана ли опция</a:t>
            </a:r>
          </a:p>
          <a:p>
            <a:pPr marL="0" indent="0">
              <a:buNone/>
            </a:pPr>
            <a:r>
              <a:rPr lang="ru-RU" sz="1600" dirty="0" err="1"/>
              <a:t>index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номер опции в списке </a:t>
            </a:r>
            <a:r>
              <a:rPr lang="ru-RU" sz="1600" dirty="0" err="1"/>
              <a:t>селекта</a:t>
            </a:r>
            <a:endParaRPr lang="ru-RU" sz="1600" dirty="0"/>
          </a:p>
          <a:p>
            <a:pPr marL="0" indent="0">
              <a:buNone/>
            </a:pPr>
            <a:r>
              <a:rPr lang="ru-RU" sz="1600" dirty="0" err="1"/>
              <a:t>text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Текстовое содержимое опции (то, что видит посетитель).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Формы, элементы управления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9488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Задание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>
                <a:latin typeface="+mn-lt"/>
              </a:rPr>
              <a:t>Есть </a:t>
            </a:r>
            <a:r>
              <a:rPr lang="ru-RU" sz="2000" i="1" dirty="0" err="1">
                <a:latin typeface="+mn-lt"/>
              </a:rPr>
              <a:t>селект</a:t>
            </a:r>
            <a:r>
              <a:rPr lang="ru-RU" sz="2000" i="1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&lt;</a:t>
            </a:r>
            <a:r>
              <a:rPr lang="en-US" sz="2000" i="1" dirty="0">
                <a:latin typeface="+mn-lt"/>
              </a:rPr>
              <a:t>select&gt;</a:t>
            </a:r>
          </a:p>
          <a:p>
            <a:pPr marL="0" indent="0">
              <a:buNone/>
            </a:pPr>
            <a:r>
              <a:rPr lang="en-US" sz="2000" i="1" dirty="0">
                <a:latin typeface="+mn-lt"/>
              </a:rPr>
              <a:t>  &lt;option value="Rock"&gt;</a:t>
            </a:r>
            <a:r>
              <a:rPr lang="ru-RU" sz="2000" i="1" dirty="0">
                <a:latin typeface="+mn-lt"/>
              </a:rPr>
              <a:t>Рок&lt;/</a:t>
            </a:r>
            <a:r>
              <a:rPr lang="en-US" sz="2000" i="1" dirty="0">
                <a:latin typeface="+mn-lt"/>
              </a:rPr>
              <a:t>option&gt;</a:t>
            </a:r>
          </a:p>
          <a:p>
            <a:pPr marL="0" indent="0">
              <a:buNone/>
            </a:pPr>
            <a:r>
              <a:rPr lang="en-US" sz="2000" i="1" dirty="0">
                <a:latin typeface="+mn-lt"/>
              </a:rPr>
              <a:t>  &lt;option value="Blues" selected&gt;</a:t>
            </a:r>
            <a:r>
              <a:rPr lang="ru-RU" sz="2000" i="1" dirty="0">
                <a:latin typeface="+mn-lt"/>
              </a:rPr>
              <a:t>Блюз&lt;/</a:t>
            </a:r>
            <a:r>
              <a:rPr lang="en-US" sz="2000" i="1" dirty="0">
                <a:latin typeface="+mn-lt"/>
              </a:rPr>
              <a:t>option&gt;</a:t>
            </a:r>
          </a:p>
          <a:p>
            <a:pPr marL="0" indent="0">
              <a:buNone/>
            </a:pPr>
            <a:r>
              <a:rPr lang="en-US" sz="2000" i="1" dirty="0">
                <a:latin typeface="+mn-lt"/>
              </a:rPr>
              <a:t>&lt;/select&gt;</a:t>
            </a:r>
          </a:p>
          <a:p>
            <a:pPr marL="0" indent="0">
              <a:buNone/>
            </a:pPr>
            <a:endParaRPr lang="en-US" sz="2000" i="1" dirty="0">
              <a:latin typeface="+mn-lt"/>
            </a:endParaRPr>
          </a:p>
          <a:p>
            <a:pPr marL="0" indent="0">
              <a:buNone/>
            </a:pPr>
            <a:r>
              <a:rPr lang="ru-RU" sz="2000" i="1" dirty="0">
                <a:latin typeface="+mn-lt"/>
              </a:rPr>
              <a:t>При помощи </a:t>
            </a:r>
            <a:r>
              <a:rPr lang="en-US" sz="2000" i="1" dirty="0">
                <a:latin typeface="+mn-lt"/>
              </a:rPr>
              <a:t>JavaScript: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1. Выведите </a:t>
            </a:r>
            <a:r>
              <a:rPr lang="ru-RU" sz="2000" i="1" dirty="0">
                <a:latin typeface="+mn-lt"/>
              </a:rPr>
              <a:t>значение и текст текущей выбранной опции.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2. </a:t>
            </a:r>
            <a:r>
              <a:rPr lang="ru-RU" sz="2000" i="1" dirty="0">
                <a:latin typeface="+mn-lt"/>
              </a:rPr>
              <a:t>Добавьте опцию: </a:t>
            </a:r>
            <a:endParaRPr lang="ru-RU" sz="2000" i="1" dirty="0" smtClean="0">
              <a:latin typeface="+mn-lt"/>
            </a:endParaRP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&lt;</a:t>
            </a:r>
            <a:r>
              <a:rPr lang="en-US" sz="2000" i="1" dirty="0">
                <a:latin typeface="+mn-lt"/>
              </a:rPr>
              <a:t>option value="Classic"&gt;</a:t>
            </a:r>
            <a:r>
              <a:rPr lang="ru-RU" sz="2000" i="1" dirty="0">
                <a:latin typeface="+mn-lt"/>
              </a:rPr>
              <a:t>Классика&lt;/</a:t>
            </a:r>
            <a:r>
              <a:rPr lang="en-US" sz="2000" i="1" dirty="0">
                <a:latin typeface="+mn-lt"/>
              </a:rPr>
              <a:t>option&gt;.</a:t>
            </a:r>
          </a:p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3.</a:t>
            </a:r>
            <a:r>
              <a:rPr lang="en-US" sz="2000" i="1" dirty="0" smtClean="0">
                <a:latin typeface="+mn-lt"/>
              </a:rPr>
              <a:t> </a:t>
            </a:r>
            <a:r>
              <a:rPr lang="ru-RU" sz="2000" i="1" dirty="0">
                <a:latin typeface="+mn-lt"/>
              </a:rPr>
              <a:t>Сделайте её выбранной.</a:t>
            </a:r>
          </a:p>
        </p:txBody>
      </p:sp>
    </p:spTree>
    <p:extLst>
      <p:ext uri="{BB962C8B-B14F-4D97-AF65-F5344CB8AC3E}">
        <p14:creationId xmlns:p14="http://schemas.microsoft.com/office/powerpoint/2010/main" val="347988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Разобрать </a:t>
            </a:r>
            <a:r>
              <a:rPr lang="en-US" sz="2000" i="1" dirty="0" smtClean="0">
                <a:latin typeface="+mn-lt"/>
              </a:rPr>
              <a:t>JSON </a:t>
            </a:r>
            <a:r>
              <a:rPr lang="ru-RU" sz="2000" i="1" dirty="0" smtClean="0">
                <a:latin typeface="+mn-lt"/>
              </a:rPr>
              <a:t>получить объект и вывести его содержимое. Определить количество вложенных объектов и вывести их. Собрать вложенные объекты и перевести их в </a:t>
            </a:r>
            <a:r>
              <a:rPr lang="en-US" sz="2000" i="1" dirty="0" smtClean="0">
                <a:latin typeface="+mn-lt"/>
              </a:rPr>
              <a:t>JSON</a:t>
            </a:r>
            <a:r>
              <a:rPr lang="ru-RU" sz="2000" i="1" dirty="0" smtClean="0">
                <a:latin typeface="+mn-lt"/>
              </a:rPr>
              <a:t> формат по отдельности.</a:t>
            </a:r>
          </a:p>
          <a:p>
            <a:pPr marL="0" indent="0">
              <a:buNone/>
            </a:pPr>
            <a:r>
              <a:rPr lang="en-US" sz="2000" i="1" dirty="0" smtClean="0">
                <a:latin typeface="+mn-lt"/>
              </a:rPr>
              <a:t>JSON:</a:t>
            </a:r>
            <a:endParaRPr lang="ru-RU" sz="2000" i="1" dirty="0" smtClean="0">
              <a:latin typeface="+mn-lt"/>
            </a:endParaRPr>
          </a:p>
          <a:p>
            <a:pPr marL="0" indent="0">
              <a:buNone/>
            </a:pPr>
            <a:r>
              <a:rPr lang="en-US" sz="1600" dirty="0"/>
              <a:t>{"widget": { "debug": "on", "window": { "title": "Sample </a:t>
            </a:r>
            <a:r>
              <a:rPr lang="en-US" sz="1600" dirty="0" err="1"/>
              <a:t>Konfabulator</a:t>
            </a:r>
            <a:r>
              <a:rPr lang="en-US" sz="1600" dirty="0"/>
              <a:t> Widget",</a:t>
            </a:r>
            <a:br>
              <a:rPr lang="en-US" sz="1600" dirty="0"/>
            </a:br>
            <a:r>
              <a:rPr lang="en-US" sz="1600" dirty="0"/>
              <a:t>"name": "</a:t>
            </a:r>
            <a:r>
              <a:rPr lang="en-US" sz="1600" dirty="0" err="1"/>
              <a:t>main_window</a:t>
            </a:r>
            <a:r>
              <a:rPr lang="en-US" sz="1600" dirty="0"/>
              <a:t>",</a:t>
            </a:r>
            <a:br>
              <a:rPr lang="en-US" sz="1600" dirty="0"/>
            </a:br>
            <a:r>
              <a:rPr lang="en-US" sz="1600" dirty="0"/>
              <a:t>"width": 500,</a:t>
            </a:r>
            <a:br>
              <a:rPr lang="en-US" sz="1600" dirty="0"/>
            </a:br>
            <a:r>
              <a:rPr lang="en-US" sz="1600" dirty="0"/>
              <a:t>"height": 500 },</a:t>
            </a:r>
            <a:br>
              <a:rPr lang="en-US" sz="1600" dirty="0"/>
            </a:br>
            <a:r>
              <a:rPr lang="en-US" sz="1600" dirty="0"/>
              <a:t>"image": { "</a:t>
            </a:r>
            <a:r>
              <a:rPr lang="en-US" sz="1600" dirty="0" err="1"/>
              <a:t>src</a:t>
            </a:r>
            <a:r>
              <a:rPr lang="en-US" sz="1600" dirty="0"/>
              <a:t>": "Images/Sun.png", "name": "sun1",</a:t>
            </a:r>
            <a:br>
              <a:rPr lang="en-US" sz="1600" dirty="0"/>
            </a:br>
            <a:r>
              <a:rPr lang="en-US" sz="1600" dirty="0"/>
              <a:t>"</a:t>
            </a:r>
            <a:r>
              <a:rPr lang="en-US" sz="1600" dirty="0" err="1"/>
              <a:t>hOffset</a:t>
            </a:r>
            <a:r>
              <a:rPr lang="en-US" sz="1600" dirty="0"/>
              <a:t>": 250,</a:t>
            </a:r>
            <a:br>
              <a:rPr lang="en-US" sz="1600" dirty="0"/>
            </a:br>
            <a:r>
              <a:rPr lang="en-US" sz="1600" dirty="0"/>
              <a:t>"</a:t>
            </a:r>
            <a:r>
              <a:rPr lang="en-US" sz="1600" dirty="0" err="1"/>
              <a:t>vOffset</a:t>
            </a:r>
            <a:r>
              <a:rPr lang="en-US" sz="1600" dirty="0"/>
              <a:t>": 250,</a:t>
            </a:r>
            <a:br>
              <a:rPr lang="en-US" sz="1600" dirty="0"/>
            </a:br>
            <a:r>
              <a:rPr lang="en-US" sz="1600" dirty="0"/>
              <a:t>"alignment": "center" },</a:t>
            </a:r>
            <a:br>
              <a:rPr lang="en-US" sz="1600" dirty="0"/>
            </a:br>
            <a:r>
              <a:rPr lang="en-US" sz="1600" dirty="0"/>
              <a:t>"text": { "data": "Click Here", "size": 36, "style": "bold",</a:t>
            </a:r>
            <a:br>
              <a:rPr lang="en-US" sz="1600" dirty="0"/>
            </a:br>
            <a:r>
              <a:rPr lang="en-US" sz="1600" dirty="0"/>
              <a:t>"name": "text1",</a:t>
            </a:r>
            <a:br>
              <a:rPr lang="en-US" sz="1600" dirty="0"/>
            </a:br>
            <a:r>
              <a:rPr lang="en-US" sz="1600" dirty="0"/>
              <a:t>"</a:t>
            </a:r>
            <a:r>
              <a:rPr lang="en-US" sz="1600" dirty="0" err="1"/>
              <a:t>hOffset</a:t>
            </a:r>
            <a:r>
              <a:rPr lang="en-US" sz="1600" dirty="0"/>
              <a:t>": 250,</a:t>
            </a:r>
            <a:br>
              <a:rPr lang="en-US" sz="1600" dirty="0"/>
            </a:br>
            <a:r>
              <a:rPr lang="en-US" sz="1600" dirty="0"/>
              <a:t>"</a:t>
            </a:r>
            <a:r>
              <a:rPr lang="en-US" sz="1600" dirty="0" err="1"/>
              <a:t>vOffset</a:t>
            </a:r>
            <a:r>
              <a:rPr lang="en-US" sz="1600" dirty="0"/>
              <a:t>": 100,</a:t>
            </a:r>
            <a:br>
              <a:rPr lang="en-US" sz="1600" dirty="0"/>
            </a:br>
            <a:r>
              <a:rPr lang="en-US" sz="1600" dirty="0"/>
              <a:t>"alignment": "center", "</a:t>
            </a:r>
            <a:r>
              <a:rPr lang="en-US" sz="1600" dirty="0" err="1"/>
              <a:t>onMouseUp</a:t>
            </a:r>
            <a:r>
              <a:rPr lang="en-US" sz="1600" dirty="0"/>
              <a:t>": "sun1.opacity = (sun1.opacity / 100) * 90;" } }} 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022266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Основные методы для работы с JSON в </a:t>
            </a:r>
            <a:r>
              <a:rPr lang="ru-RU" sz="1600" dirty="0" err="1"/>
              <a:t>JavaScript</a:t>
            </a:r>
            <a:r>
              <a:rPr lang="ru-RU" sz="1600" dirty="0"/>
              <a:t> – это:</a:t>
            </a:r>
          </a:p>
          <a:p>
            <a:r>
              <a:rPr lang="ru-RU" sz="1600" dirty="0" err="1" smtClean="0"/>
              <a:t>JSON.parse</a:t>
            </a:r>
            <a:r>
              <a:rPr lang="ru-RU" sz="1600" dirty="0" smtClean="0"/>
              <a:t> </a:t>
            </a:r>
            <a:r>
              <a:rPr lang="ru-RU" sz="1600" dirty="0"/>
              <a:t>– читает объекты из строки в формате JSON.</a:t>
            </a:r>
          </a:p>
          <a:p>
            <a:r>
              <a:rPr lang="ru-RU" sz="1600" dirty="0" err="1" smtClean="0"/>
              <a:t>JSON.stringify</a:t>
            </a:r>
            <a:r>
              <a:rPr lang="ru-RU" sz="1600" dirty="0" smtClean="0"/>
              <a:t> </a:t>
            </a:r>
            <a:r>
              <a:rPr lang="ru-RU" sz="1600" dirty="0"/>
              <a:t>– превращает объекты в строку в формате JSON, используется, когда нужно из </a:t>
            </a:r>
            <a:r>
              <a:rPr lang="ru-RU" sz="1600" dirty="0" err="1"/>
              <a:t>JavaScript</a:t>
            </a:r>
            <a:r>
              <a:rPr lang="ru-RU" sz="1600" dirty="0"/>
              <a:t> передать данные по сети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ru-RU" sz="1600" b="1" dirty="0" smtClean="0"/>
              <a:t>Метод </a:t>
            </a:r>
            <a:r>
              <a:rPr lang="en-US" sz="1600" b="1" dirty="0" err="1"/>
              <a:t>JSON.parse</a:t>
            </a:r>
            <a:endParaRPr lang="en-US" sz="1600" b="1" dirty="0"/>
          </a:p>
          <a:p>
            <a:pPr marL="0" indent="0">
              <a:buNone/>
            </a:pPr>
            <a:r>
              <a:rPr lang="ru-RU" sz="1600" dirty="0" smtClean="0"/>
              <a:t>Вызов </a:t>
            </a:r>
            <a:r>
              <a:rPr lang="en-US" sz="1600" dirty="0" err="1"/>
              <a:t>JSON.parse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) </a:t>
            </a:r>
            <a:r>
              <a:rPr lang="ru-RU" sz="1600" dirty="0"/>
              <a:t>превратит строку с данными в формате </a:t>
            </a:r>
            <a:r>
              <a:rPr lang="en-US" sz="1600" dirty="0"/>
              <a:t>JSON </a:t>
            </a:r>
            <a:r>
              <a:rPr lang="ru-RU" sz="1600" dirty="0"/>
              <a:t>в </a:t>
            </a:r>
            <a:r>
              <a:rPr lang="en-US" sz="1600" dirty="0"/>
              <a:t>JavaScript-</a:t>
            </a:r>
            <a:r>
              <a:rPr lang="ru-RU" sz="1600" dirty="0"/>
              <a:t>объект/массив/значение.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numbers = "[0, 1, 2, 3]";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(numbers);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numbers[1] ); // 1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ru-RU" sz="1600" dirty="0" smtClean="0"/>
              <a:t>Или </a:t>
            </a:r>
            <a:r>
              <a:rPr lang="ru-RU" sz="1600" dirty="0"/>
              <a:t>так: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user = '{ "name": 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Вася",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age": 35,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isAdmin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": false, "friends": [0,1,2,3] }';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(user);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user.friends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); // 1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ru-RU" sz="1600" dirty="0" smtClean="0"/>
              <a:t>Данные </a:t>
            </a:r>
            <a:r>
              <a:rPr lang="ru-RU" sz="1600" dirty="0"/>
              <a:t>могут быть сколь угодно сложными, объекты и массивы могут включать в себя другие объекты и массивы. Главное, чтобы они соответствовали формату</a:t>
            </a:r>
            <a:r>
              <a:rPr lang="ru-RU" sz="1600" dirty="0" smtClean="0"/>
              <a:t>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71125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Создать форму с разными элементами (</a:t>
            </a:r>
            <a:r>
              <a:rPr lang="en-US" sz="2000" i="1" dirty="0" smtClean="0">
                <a:latin typeface="+mn-lt"/>
              </a:rPr>
              <a:t>input, select, textbox, radio, checkbox)</a:t>
            </a:r>
            <a:r>
              <a:rPr lang="ru-RU" sz="2000" i="1" dirty="0" smtClean="0">
                <a:latin typeface="+mn-lt"/>
              </a:rPr>
              <a:t>. Заполнить элементы формы </a:t>
            </a:r>
            <a:r>
              <a:rPr lang="ru-RU" sz="2000" i="1" dirty="0" err="1" smtClean="0">
                <a:latin typeface="+mn-lt"/>
              </a:rPr>
              <a:t>джаваскриптом</a:t>
            </a:r>
            <a:r>
              <a:rPr lang="ru-RU" sz="2000" i="1" dirty="0" smtClean="0">
                <a:latin typeface="+mn-lt"/>
              </a:rPr>
              <a:t>. Все поля должны быть задействованы при заполнении. Добавить кнопку на форму для очистки формы. Действие – очистка всех полей, приведение их к </a:t>
            </a:r>
            <a:r>
              <a:rPr lang="ru-RU" sz="2000" i="1" smtClean="0">
                <a:latin typeface="+mn-lt"/>
              </a:rPr>
              <a:t>пустым значениям.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1415452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b="1" dirty="0"/>
              <a:t>JSON-объекты ≠ </a:t>
            </a:r>
            <a:r>
              <a:rPr lang="ru-RU" sz="1600" b="1" dirty="0" err="1"/>
              <a:t>JavaScript</a:t>
            </a:r>
            <a:r>
              <a:rPr lang="ru-RU" sz="1600" b="1" dirty="0"/>
              <a:t>-объекты</a:t>
            </a:r>
          </a:p>
          <a:p>
            <a:pPr marL="400050" lvl="1" indent="0">
              <a:buNone/>
            </a:pPr>
            <a:r>
              <a:rPr lang="ru-RU" sz="1600" dirty="0" smtClean="0"/>
              <a:t>Объекты </a:t>
            </a:r>
            <a:r>
              <a:rPr lang="ru-RU" sz="1600" dirty="0"/>
              <a:t>в формате JSON похожи на обычные </a:t>
            </a:r>
            <a:r>
              <a:rPr lang="ru-RU" sz="1600" dirty="0" err="1"/>
              <a:t>JavaScript</a:t>
            </a:r>
            <a:r>
              <a:rPr lang="ru-RU" sz="1600" dirty="0"/>
              <a:t>-объекты, но отличаются от них более строгими требованиями к строкам – они должны быть именно в двойных кавычках.</a:t>
            </a:r>
          </a:p>
          <a:p>
            <a:pPr marL="400050" lvl="1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частности, первые два свойства объекта ниже – некорректны: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"Вася",       // ошибка: ключ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без кавычек!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": 'Петров',// ошибка: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один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кавычки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у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знач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'Петров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'!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": 35,           // .. а тут всё в порядке.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isAdmin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   // и тут тоже всё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ок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ru-RU" sz="1600" dirty="0" smtClean="0"/>
              <a:t>Кроме </a:t>
            </a:r>
            <a:r>
              <a:rPr lang="ru-RU" sz="1600" dirty="0"/>
              <a:t>того, в формате JSON не поддерживаются комментарии. Он предназначен только для передачи данных.</a:t>
            </a:r>
          </a:p>
          <a:p>
            <a:pPr marL="400050" lvl="1" indent="0">
              <a:buNone/>
            </a:pPr>
            <a:r>
              <a:rPr lang="ru-RU" sz="1600" dirty="0" smtClean="0"/>
              <a:t>Есть </a:t>
            </a:r>
            <a:r>
              <a:rPr lang="ru-RU" sz="1600" dirty="0"/>
              <a:t>нестандартное расширение формата JSON, которое называется JSON5 и как раз разрешает ключи без кавычек, комментарии и </a:t>
            </a:r>
            <a:r>
              <a:rPr lang="ru-RU" sz="1600" dirty="0" err="1"/>
              <a:t>т.п</a:t>
            </a:r>
            <a:r>
              <a:rPr lang="ru-RU" sz="1600" dirty="0"/>
              <a:t>, как в обычном </a:t>
            </a:r>
            <a:r>
              <a:rPr lang="ru-RU" sz="1600" dirty="0" err="1"/>
              <a:t>JavaScript</a:t>
            </a:r>
            <a:r>
              <a:rPr lang="ru-RU" sz="1600" dirty="0"/>
              <a:t>. На данном этапе это отдельная библиотека.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115616" y="764704"/>
            <a:ext cx="0" cy="4320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316902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Умный разбор: </a:t>
            </a:r>
            <a:r>
              <a:rPr lang="ru-RU" sz="1600" b="1" dirty="0" err="1"/>
              <a:t>JSON.parse</a:t>
            </a:r>
            <a:r>
              <a:rPr lang="ru-RU" sz="1600" b="1" dirty="0"/>
              <a:t>(</a:t>
            </a:r>
            <a:r>
              <a:rPr lang="ru-RU" sz="1600" b="1" dirty="0" err="1"/>
              <a:t>str</a:t>
            </a:r>
            <a:r>
              <a:rPr lang="ru-RU" sz="1600" b="1" dirty="0"/>
              <a:t>, </a:t>
            </a:r>
            <a:r>
              <a:rPr lang="ru-RU" sz="1600" b="1" dirty="0" err="1"/>
              <a:t>reviver</a:t>
            </a:r>
            <a:r>
              <a:rPr lang="ru-RU" sz="1600" b="1" dirty="0"/>
              <a:t>)</a:t>
            </a:r>
          </a:p>
          <a:p>
            <a:pPr marL="0" indent="0">
              <a:buNone/>
            </a:pPr>
            <a:r>
              <a:rPr lang="ru-RU" sz="1600" dirty="0" smtClean="0"/>
              <a:t>Метод </a:t>
            </a:r>
            <a:r>
              <a:rPr lang="ru-RU" sz="1600" dirty="0" err="1"/>
              <a:t>JSON.parse</a:t>
            </a:r>
            <a:r>
              <a:rPr lang="ru-RU" sz="1600" dirty="0"/>
              <a:t> поддерживает и более сложные алгоритмы разбора.</a:t>
            </a:r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мы получили с сервера объект с данными события </a:t>
            </a:r>
            <a:r>
              <a:rPr lang="ru-RU" sz="1600" dirty="0" err="1"/>
              <a:t>event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ru-RU" sz="1600" dirty="0" smtClean="0"/>
              <a:t>Он </a:t>
            </a:r>
            <a:r>
              <a:rPr lang="ru-RU" sz="1600" dirty="0"/>
              <a:t>выглядит так:</a:t>
            </a:r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: название события,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: дата события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'{"title":"Конференция","date":"2014-11-30T12:00:00.000Z"}';</a:t>
            </a:r>
          </a:p>
          <a:p>
            <a:pPr marL="0" indent="0">
              <a:buNone/>
            </a:pPr>
            <a:r>
              <a:rPr lang="ru-RU" sz="1600" dirty="0" smtClean="0"/>
              <a:t>…</a:t>
            </a:r>
            <a:r>
              <a:rPr lang="ru-RU" sz="1600" dirty="0"/>
              <a:t>И теперь нужно </a:t>
            </a:r>
            <a:r>
              <a:rPr lang="ru-RU" sz="1600" i="1" dirty="0"/>
              <a:t>восстановить</a:t>
            </a:r>
            <a:r>
              <a:rPr lang="ru-RU" sz="1600" dirty="0"/>
              <a:t> его, то есть превратить в </a:t>
            </a:r>
            <a:r>
              <a:rPr lang="ru-RU" sz="1600" dirty="0" err="1"/>
              <a:t>JavaScript</a:t>
            </a:r>
            <a:r>
              <a:rPr lang="ru-RU" sz="1600" dirty="0"/>
              <a:t>-объект.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ru-RU" sz="1600" dirty="0" smtClean="0"/>
              <a:t>Попробуем </a:t>
            </a:r>
            <a:r>
              <a:rPr lang="ru-RU" sz="1600" dirty="0"/>
              <a:t>вызвать для этого </a:t>
            </a:r>
            <a:r>
              <a:rPr lang="ru-RU" sz="1600" dirty="0" err="1"/>
              <a:t>JSON.parse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'{"title":"Конференция","date":"2014-11-30T12:00:00.000Z"}';</a:t>
            </a: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event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event.date.getDate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); // ошибка!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ru-RU" sz="1600" dirty="0" smtClean="0"/>
              <a:t>…</a:t>
            </a:r>
            <a:r>
              <a:rPr lang="ru-RU" sz="1600" dirty="0"/>
              <a:t>Увы, ошибка!</a:t>
            </a:r>
          </a:p>
          <a:p>
            <a:pPr marL="0" indent="0">
              <a:buNone/>
            </a:pPr>
            <a:r>
              <a:rPr lang="ru-RU" sz="1600" dirty="0" smtClean="0"/>
              <a:t>Дело </a:t>
            </a:r>
            <a:r>
              <a:rPr lang="ru-RU" sz="1600" dirty="0"/>
              <a:t>в том, что значением </a:t>
            </a:r>
            <a:r>
              <a:rPr lang="ru-RU" sz="1600" dirty="0" err="1"/>
              <a:t>event.date</a:t>
            </a:r>
            <a:r>
              <a:rPr lang="ru-RU" sz="1600" dirty="0"/>
              <a:t> является строка, а отнюдь не объект </a:t>
            </a:r>
            <a:r>
              <a:rPr lang="ru-RU" sz="1600" dirty="0" err="1"/>
              <a:t>Date</a:t>
            </a:r>
            <a:r>
              <a:rPr lang="ru-RU" sz="1600" dirty="0"/>
              <a:t>. Откуда методу </a:t>
            </a:r>
            <a:r>
              <a:rPr lang="ru-RU" sz="1600" dirty="0" err="1"/>
              <a:t>JSON.parse</a:t>
            </a:r>
            <a:r>
              <a:rPr lang="ru-RU" sz="1600" dirty="0"/>
              <a:t> знать, что нужно превратить строку именно в дату?</a:t>
            </a:r>
          </a:p>
          <a:p>
            <a:pPr marL="0" indent="0">
              <a:buNone/>
            </a:pPr>
            <a:r>
              <a:rPr lang="ru-RU" sz="1600" b="1" dirty="0" smtClean="0"/>
              <a:t>Для </a:t>
            </a:r>
            <a:r>
              <a:rPr lang="ru-RU" sz="1600" b="1" dirty="0"/>
              <a:t>интеллектуального восстановления из строки у </a:t>
            </a:r>
            <a:r>
              <a:rPr lang="ru-RU" sz="1600" b="1" dirty="0" err="1"/>
              <a:t>JSON.parse</a:t>
            </a:r>
            <a:r>
              <a:rPr lang="ru-RU" sz="1600" b="1" dirty="0"/>
              <a:t>(</a:t>
            </a:r>
            <a:r>
              <a:rPr lang="ru-RU" sz="1600" b="1" dirty="0" err="1"/>
              <a:t>str</a:t>
            </a:r>
            <a:r>
              <a:rPr lang="ru-RU" sz="1600" b="1" dirty="0"/>
              <a:t>, </a:t>
            </a:r>
            <a:r>
              <a:rPr lang="ru-RU" sz="1600" b="1" dirty="0" err="1"/>
              <a:t>reviver</a:t>
            </a:r>
            <a:r>
              <a:rPr lang="ru-RU" sz="1600" b="1" dirty="0"/>
              <a:t>) есть второй параметр </a:t>
            </a:r>
            <a:r>
              <a:rPr lang="ru-RU" sz="1600" b="1" dirty="0" err="1"/>
              <a:t>reviver</a:t>
            </a:r>
            <a:r>
              <a:rPr lang="ru-RU" sz="1600" b="1" dirty="0"/>
              <a:t>, который является функцией </a:t>
            </a:r>
            <a:r>
              <a:rPr lang="ru-RU" sz="1600" b="1" dirty="0" err="1"/>
              <a:t>function</a:t>
            </a:r>
            <a:r>
              <a:rPr lang="ru-RU" sz="1600" b="1" dirty="0"/>
              <a:t>(</a:t>
            </a:r>
            <a:r>
              <a:rPr lang="ru-RU" sz="1600" b="1" dirty="0" err="1"/>
              <a:t>key</a:t>
            </a:r>
            <a:r>
              <a:rPr lang="ru-RU" sz="1600" b="1" dirty="0"/>
              <a:t>, </a:t>
            </a:r>
            <a:r>
              <a:rPr lang="ru-RU" sz="1600" b="1" dirty="0" err="1"/>
              <a:t>value</a:t>
            </a:r>
            <a:r>
              <a:rPr lang="ru-RU" sz="1600" b="1" dirty="0"/>
              <a:t>).</a:t>
            </a:r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она указана, то в процессе чтения объекта из строки </a:t>
            </a:r>
            <a:r>
              <a:rPr lang="ru-RU" sz="1600" dirty="0" err="1"/>
              <a:t>JSON.parse</a:t>
            </a:r>
            <a:r>
              <a:rPr lang="ru-RU" sz="1600" dirty="0"/>
              <a:t> передаёт ей по очереди все создаваемые пары ключ-значение и может возвратить либо преобразованное значение, либо </a:t>
            </a:r>
            <a:r>
              <a:rPr lang="ru-RU" sz="1600" dirty="0" err="1"/>
              <a:t>undefined</a:t>
            </a:r>
            <a:r>
              <a:rPr lang="ru-RU" sz="1600" dirty="0"/>
              <a:t>, если его нужно пропустить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4738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 данном случае мы можем создать правило, что ключ </a:t>
            </a:r>
            <a:r>
              <a:rPr lang="ru-RU" sz="1600" dirty="0" err="1"/>
              <a:t>date</a:t>
            </a:r>
            <a:r>
              <a:rPr lang="ru-RU" sz="1600" dirty="0"/>
              <a:t> всегда означает дату:</a:t>
            </a:r>
            <a:endParaRPr lang="en-US" sz="1600" dirty="0"/>
          </a:p>
          <a:p>
            <a:pPr marL="0" indent="0">
              <a:buNone/>
            </a:pP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дата в строке - в формате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UTC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'{"title":"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Конференция","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date":"2014-11-30T12:00:00.000Z"}';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event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function(key, value)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if (key == 'date') return new Date(value);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return value;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event.date.getDate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 ); 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теперь сработает!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ru-RU" sz="1600" dirty="0" smtClean="0"/>
              <a:t>Кстати</a:t>
            </a:r>
            <a:r>
              <a:rPr lang="ru-RU" sz="1600" dirty="0"/>
              <a:t>, эта возможность работает и для вложенных объектов тоже: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schedule = '{ \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"events": [ \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{"title":"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Конференция","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date":"2014-11-30T12:00:00.000Z"}, \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{"title":"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День рождения","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date":"2015-04-18T12:00:00.000Z"} \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]\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}';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schedule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(schedule, function(key, value)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if (key == 'date') return new Date(value);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return value;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schedule.events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[1].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date.getDate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() ); //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сработает!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35673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Сериализация</a:t>
            </a:r>
            <a:r>
              <a:rPr lang="ru-RU" sz="1600" b="1" dirty="0"/>
              <a:t>, метод </a:t>
            </a:r>
            <a:r>
              <a:rPr lang="en-US" sz="1600" b="1" dirty="0" err="1"/>
              <a:t>JSON.stringify</a:t>
            </a:r>
            <a:endParaRPr lang="en-US" sz="1600" b="1" dirty="0"/>
          </a:p>
          <a:p>
            <a:pPr marL="0" indent="0">
              <a:buNone/>
            </a:pPr>
            <a:r>
              <a:rPr lang="ru-RU" sz="1600" dirty="0" smtClean="0"/>
              <a:t>Метод </a:t>
            </a:r>
            <a:r>
              <a:rPr lang="en-US" sz="1600" dirty="0" err="1"/>
              <a:t>JSON.stringify</a:t>
            </a:r>
            <a:r>
              <a:rPr lang="en-US" sz="1600" dirty="0"/>
              <a:t>(value, replacer, space) </a:t>
            </a:r>
            <a:r>
              <a:rPr lang="ru-RU" sz="1600" dirty="0"/>
              <a:t>преобразует («</a:t>
            </a:r>
            <a:r>
              <a:rPr lang="ru-RU" sz="1600" dirty="0" err="1"/>
              <a:t>сериализует</a:t>
            </a:r>
            <a:r>
              <a:rPr lang="ru-RU" sz="1600" dirty="0"/>
              <a:t>») значение в </a:t>
            </a:r>
            <a:r>
              <a:rPr lang="en-US" sz="1600" dirty="0"/>
              <a:t>JSON-</a:t>
            </a:r>
            <a:r>
              <a:rPr lang="ru-RU" sz="1600" dirty="0"/>
              <a:t>строку.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Пример </a:t>
            </a:r>
            <a:r>
              <a:rPr lang="ru-RU" sz="1600" dirty="0"/>
              <a:t>использования: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event =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title: 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Конференция",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date: 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сегодня"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(event);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{"title":"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Конференция","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date":"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сегодня"}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Обратное преобразование.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event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При </a:t>
            </a:r>
            <a:r>
              <a:rPr lang="ru-RU" sz="1600" dirty="0" err="1"/>
              <a:t>сериализации</a:t>
            </a:r>
            <a:r>
              <a:rPr lang="ru-RU" sz="1600" dirty="0"/>
              <a:t> объекта вызывается его метод </a:t>
            </a:r>
            <a:r>
              <a:rPr lang="en-US" sz="1600" dirty="0" err="1"/>
              <a:t>toJSON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такого метода нет – перечисляются его свойства, кроме функций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7513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Посмотрим это в примере посложнее: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room =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number: 23,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occupy: 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this.number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event =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title: 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Конференция",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date: new Date(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Date.UTC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(2014, 0, 1)),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room: room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(event) 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"title":"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Конференция",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date":"2014-01-01T00:00:00.000Z",  // (1)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"room": {"number":23}               // (2)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*/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9202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Обратим внимание на два момента:</a:t>
            </a:r>
          </a:p>
          <a:p>
            <a:r>
              <a:rPr lang="ru-RU" sz="1600" dirty="0" smtClean="0"/>
              <a:t>Дата </a:t>
            </a:r>
            <a:r>
              <a:rPr lang="ru-RU" sz="1600" dirty="0"/>
              <a:t>превратилась в строку. Это не случайно: у всех дат есть встроенный метод </a:t>
            </a:r>
            <a:r>
              <a:rPr lang="ru-RU" sz="1600" dirty="0" err="1"/>
              <a:t>toJSON</a:t>
            </a:r>
            <a:r>
              <a:rPr lang="ru-RU" sz="1600" dirty="0"/>
              <a:t>. Его результат в данном случае – строка в </a:t>
            </a:r>
            <a:r>
              <a:rPr lang="ru-RU" sz="1600" dirty="0" err="1"/>
              <a:t>таймзоне</a:t>
            </a:r>
            <a:r>
              <a:rPr lang="ru-RU" sz="1600" dirty="0"/>
              <a:t> UTC.</a:t>
            </a:r>
          </a:p>
          <a:p>
            <a:r>
              <a:rPr lang="ru-RU" sz="1600" dirty="0" smtClean="0"/>
              <a:t>У </a:t>
            </a:r>
            <a:r>
              <a:rPr lang="ru-RU" sz="1600" dirty="0"/>
              <a:t>объекта </a:t>
            </a:r>
            <a:r>
              <a:rPr lang="ru-RU" sz="1600" dirty="0" err="1"/>
              <a:t>room</a:t>
            </a:r>
            <a:r>
              <a:rPr lang="ru-RU" sz="1600" dirty="0"/>
              <a:t> нет метода </a:t>
            </a:r>
            <a:r>
              <a:rPr lang="ru-RU" sz="1600" dirty="0" err="1"/>
              <a:t>toJSON</a:t>
            </a:r>
            <a:r>
              <a:rPr lang="ru-RU" sz="1600" dirty="0"/>
              <a:t>. Поэтому он </a:t>
            </a:r>
            <a:r>
              <a:rPr lang="ru-RU" sz="1600" dirty="0" err="1"/>
              <a:t>сериализуется</a:t>
            </a:r>
            <a:r>
              <a:rPr lang="ru-RU" sz="1600" dirty="0"/>
              <a:t> перечислением свойств.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ru-RU" sz="1600" dirty="0"/>
              <a:t>Мы, конечно, могли бы добавить такой метод, тогда в итог попал бы его результат: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room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23,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toJSON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this.number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room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); // 23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9589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4202</Words>
  <Application>Microsoft Office PowerPoint</Application>
  <PresentationFormat>Экран (4:3)</PresentationFormat>
  <Paragraphs>567</Paragraphs>
  <Slides>30</Slides>
  <Notes>30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Training</vt:lpstr>
      <vt:lpstr>JavaScript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Презентация PowerPoint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Формы, элементы управления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2017-10-18T20:55:15Z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