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9" r:id="rId3"/>
    <p:sldId id="700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658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68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658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689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9900"/>
    <a:srgbClr val="0066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21.10.2017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21.10.2017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21.10.2017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7.</a:t>
            </a:r>
            <a:endParaRPr lang="ru-RU" sz="3200" i="1" dirty="0" smtClean="0"/>
          </a:p>
          <a:p>
            <a:r>
              <a:rPr lang="ru-RU" sz="2800" i="1" dirty="0" smtClean="0"/>
              <a:t>Формы, элементы управления.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Разрешаем фокус на любом элементе: </a:t>
            </a:r>
            <a:r>
              <a:rPr lang="ru-RU" sz="1600" b="1" dirty="0" err="1"/>
              <a:t>tabindex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По </a:t>
            </a:r>
            <a:r>
              <a:rPr lang="ru-RU" sz="1600" dirty="0"/>
              <a:t>умолчанию не все элементы поддерживают фокусировку.</a:t>
            </a:r>
          </a:p>
          <a:p>
            <a:pPr marL="0" indent="0">
              <a:buNone/>
            </a:pPr>
            <a:r>
              <a:rPr lang="ru-RU" sz="1600" dirty="0" smtClean="0"/>
              <a:t>Перечень </a:t>
            </a:r>
            <a:r>
              <a:rPr lang="ru-RU" sz="1600" dirty="0"/>
              <a:t>элементов немного рознится от браузера к браузеру, например, список для IE описан в MSDN, одно лишь верно всегда – заведомо поддерживают </a:t>
            </a:r>
            <a:r>
              <a:rPr lang="ru-RU" sz="1600" dirty="0" err="1"/>
              <a:t>focus</a:t>
            </a:r>
            <a:r>
              <a:rPr lang="ru-RU" sz="1600" dirty="0"/>
              <a:t>/</a:t>
            </a:r>
            <a:r>
              <a:rPr lang="ru-RU" sz="1600" dirty="0" err="1"/>
              <a:t>blur</a:t>
            </a:r>
            <a:r>
              <a:rPr lang="ru-RU" sz="1600" dirty="0"/>
              <a:t> те элементы, c которыми посетитель может взаимодействовать: &lt;</a:t>
            </a:r>
            <a:r>
              <a:rPr lang="ru-RU" sz="1600" dirty="0" err="1"/>
              <a:t>button</a:t>
            </a:r>
            <a:r>
              <a:rPr lang="ru-RU" sz="1600" dirty="0"/>
              <a:t>&gt;, &lt;</a:t>
            </a:r>
            <a:r>
              <a:rPr lang="ru-RU" sz="1600" dirty="0" err="1"/>
              <a:t>input</a:t>
            </a:r>
            <a:r>
              <a:rPr lang="ru-RU" sz="1600" dirty="0"/>
              <a:t>&gt;, &lt;</a:t>
            </a:r>
            <a:r>
              <a:rPr lang="ru-RU" sz="1600" dirty="0" err="1"/>
              <a:t>select</a:t>
            </a:r>
            <a:r>
              <a:rPr lang="ru-RU" sz="1600" dirty="0"/>
              <a:t>&gt;, &lt;a&gt; и т.д.</a:t>
            </a:r>
          </a:p>
          <a:p>
            <a:pPr marL="0" indent="0">
              <a:buNone/>
            </a:pPr>
            <a:r>
              <a:rPr lang="ru-RU" sz="1600" dirty="0" smtClean="0"/>
              <a:t>С </a:t>
            </a:r>
            <a:r>
              <a:rPr lang="ru-RU" sz="1600" dirty="0"/>
              <a:t>другой стороны, на элементах для форматирования, таких как &lt;</a:t>
            </a:r>
            <a:r>
              <a:rPr lang="ru-RU" sz="1600" dirty="0" err="1"/>
              <a:t>div</a:t>
            </a:r>
            <a:r>
              <a:rPr lang="ru-RU" sz="1600" dirty="0"/>
              <a:t>&gt;, &lt;</a:t>
            </a:r>
            <a:r>
              <a:rPr lang="ru-RU" sz="1600" dirty="0" err="1"/>
              <a:t>span</a:t>
            </a:r>
            <a:r>
              <a:rPr lang="ru-RU" sz="1600" dirty="0"/>
              <a:t>&gt;, &lt;</a:t>
            </a:r>
            <a:r>
              <a:rPr lang="ru-RU" sz="1600" dirty="0" err="1"/>
              <a:t>table</a:t>
            </a:r>
            <a:r>
              <a:rPr lang="ru-RU" sz="1600" dirty="0"/>
              <a:t>&gt; – по умолчанию сфокусироваться нельзя. Впрочем, существует способ включить фокусировку и для них.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HTML есть атрибут </a:t>
            </a:r>
            <a:r>
              <a:rPr lang="ru-RU" sz="1600" dirty="0" err="1"/>
              <a:t>tabindex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Его </a:t>
            </a:r>
            <a:r>
              <a:rPr lang="ru-RU" sz="1600" dirty="0"/>
              <a:t>основной смысл – это указать номер элемента при переборе клавишей </a:t>
            </a:r>
            <a:r>
              <a:rPr lang="ru-RU" sz="1600" dirty="0" err="1"/>
              <a:t>Tab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То </a:t>
            </a:r>
            <a:r>
              <a:rPr lang="ru-RU" sz="1600" dirty="0"/>
              <a:t>есть, если есть два элемента, первый имеет </a:t>
            </a:r>
            <a:r>
              <a:rPr lang="ru-RU" sz="1600" dirty="0" err="1"/>
              <a:t>tabindex</a:t>
            </a:r>
            <a:r>
              <a:rPr lang="ru-RU" sz="1600" dirty="0"/>
              <a:t>="1", а второй </a:t>
            </a:r>
            <a:r>
              <a:rPr lang="ru-RU" sz="1600" dirty="0" err="1"/>
              <a:t>tabindex</a:t>
            </a:r>
            <a:r>
              <a:rPr lang="ru-RU" sz="1600" dirty="0"/>
              <a:t>="2", то нажатие </a:t>
            </a:r>
            <a:r>
              <a:rPr lang="ru-RU" sz="1600" dirty="0" err="1"/>
              <a:t>Tab</a:t>
            </a:r>
            <a:r>
              <a:rPr lang="ru-RU" sz="1600" dirty="0"/>
              <a:t> при фокусе на первом элементе – переведёт его на второй.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Исключением </a:t>
            </a:r>
            <a:r>
              <a:rPr lang="ru-RU" sz="1600" dirty="0"/>
              <a:t>являются специальные значения: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ru-RU" sz="1600" dirty="0" err="1"/>
              <a:t>tabindex</a:t>
            </a:r>
            <a:r>
              <a:rPr lang="ru-RU" sz="1600" dirty="0"/>
              <a:t>="0" делает элемент всегда последним.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ru-RU" sz="1600" dirty="0" err="1"/>
              <a:t>tabindex</a:t>
            </a:r>
            <a:r>
              <a:rPr lang="ru-RU" sz="1600" dirty="0"/>
              <a:t>="-1" означает, что клавиша </a:t>
            </a:r>
            <a:r>
              <a:rPr lang="ru-RU" sz="1600" dirty="0" err="1"/>
              <a:t>Tab</a:t>
            </a:r>
            <a:r>
              <a:rPr lang="ru-RU" sz="1600" dirty="0"/>
              <a:t> будет элемент игнорировать.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Любой </a:t>
            </a:r>
            <a:r>
              <a:rPr lang="ru-RU" sz="1600" dirty="0"/>
              <a:t>элемент поддерживает фокусировку, если у него есть </a:t>
            </a:r>
            <a:r>
              <a:rPr lang="ru-RU" sz="1600" dirty="0" err="1"/>
              <a:t>tabindex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0818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примере </a:t>
            </a:r>
            <a:r>
              <a:rPr lang="ru-RU" sz="1600" dirty="0" smtClean="0"/>
              <a:t>есть </a:t>
            </a:r>
            <a:r>
              <a:rPr lang="ru-RU" sz="1600" dirty="0"/>
              <a:t>список элементов. Кликните на любой из них и нажмите «</a:t>
            </a:r>
            <a:r>
              <a:rPr lang="ru-RU" sz="1600" dirty="0" err="1"/>
              <a:t>tab</a:t>
            </a:r>
            <a:r>
              <a:rPr lang="ru-RU" sz="1600" dirty="0"/>
              <a:t>».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&lt;li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="1"&gt;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Один&lt;/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&lt;li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="0"&gt;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Ноль&lt;/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&lt;li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="2"&gt;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Два&lt;/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&lt;li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="-1"&gt;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Минус один&lt;/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li { cursor: pointer;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:focus { outline: 1px dashed green;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Порядок перемещения по клавише «</a:t>
            </a:r>
            <a:r>
              <a:rPr lang="ru-RU" sz="1600" dirty="0" err="1">
                <a:latin typeface="+mj-lt"/>
                <a:cs typeface="Courier New" pitchFamily="49" charset="0"/>
              </a:rPr>
              <a:t>Tab</a:t>
            </a:r>
            <a:r>
              <a:rPr lang="ru-RU" sz="1600" dirty="0">
                <a:latin typeface="+mj-lt"/>
                <a:cs typeface="Courier New" pitchFamily="49" charset="0"/>
              </a:rPr>
              <a:t>» в примере выше должен быть таким: 1 - 2 - 0 (ноль всегда последний). Продвинутые пользователи частенько используют «</a:t>
            </a:r>
            <a:r>
              <a:rPr lang="ru-RU" sz="1600" dirty="0" err="1">
                <a:latin typeface="+mj-lt"/>
                <a:cs typeface="Courier New" pitchFamily="49" charset="0"/>
              </a:rPr>
              <a:t>Tab</a:t>
            </a:r>
            <a:r>
              <a:rPr lang="ru-RU" sz="1600" dirty="0">
                <a:latin typeface="+mj-lt"/>
                <a:cs typeface="Courier New" pitchFamily="49" charset="0"/>
              </a:rPr>
              <a:t>» для навигации, и ваше хорошее отношение к ним будет </a:t>
            </a:r>
            <a:r>
              <a:rPr lang="ru-RU" sz="1600" dirty="0" smtClean="0">
                <a:latin typeface="+mj-lt"/>
                <a:cs typeface="Courier New" pitchFamily="49" charset="0"/>
              </a:rPr>
              <a:t>вознаграждено.</a:t>
            </a: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Обычно &lt;</a:t>
            </a:r>
            <a:r>
              <a:rPr lang="ru-RU" sz="1600" dirty="0" err="1">
                <a:latin typeface="+mj-lt"/>
                <a:cs typeface="Courier New" pitchFamily="49" charset="0"/>
              </a:rPr>
              <a:t>li</a:t>
            </a:r>
            <a:r>
              <a:rPr lang="ru-RU" sz="1600" dirty="0">
                <a:latin typeface="+mj-lt"/>
                <a:cs typeface="Courier New" pitchFamily="49" charset="0"/>
              </a:rPr>
              <a:t>&gt; не поддерживает фокусировку, но здесь есть </a:t>
            </a:r>
            <a:r>
              <a:rPr lang="ru-RU" sz="1600" dirty="0" err="1">
                <a:latin typeface="+mj-lt"/>
                <a:cs typeface="Courier New" pitchFamily="49" charset="0"/>
              </a:rPr>
              <a:t>tabindex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79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Событие </a:t>
            </a:r>
            <a:r>
              <a:rPr lang="ru-RU" sz="1600" b="1" dirty="0" err="1"/>
              <a:t>change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Событие </a:t>
            </a:r>
            <a:r>
              <a:rPr lang="ru-RU" sz="1600" b="1" dirty="0" err="1"/>
              <a:t>change</a:t>
            </a:r>
            <a:r>
              <a:rPr lang="ru-RU" sz="1600" dirty="0"/>
              <a:t> происходит по окончании изменения значения элемента формы, когда это изменение зафиксировано.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текстовых элементов это означает, что событие произойдёт не при каждом вводе, а при потере фокуса.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пока вы набираете что-то в текстовом поле ниже – события нет. Но как только вы уведёте фокус на другой элемент, например, нажмёте кнопку – произойдет событие </a:t>
            </a:r>
            <a:r>
              <a:rPr lang="ru-RU" sz="1600" dirty="0" err="1"/>
              <a:t>onchange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="Кнопка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/>
              <a:t>Для остальных же элементов: </a:t>
            </a:r>
            <a:r>
              <a:rPr lang="ru-RU" sz="1600" b="1" dirty="0" err="1"/>
              <a:t>select</a:t>
            </a:r>
            <a:r>
              <a:rPr lang="ru-RU" sz="1600" dirty="0"/>
              <a:t>, </a:t>
            </a:r>
            <a:r>
              <a:rPr lang="ru-RU" sz="1600" b="1" dirty="0" err="1"/>
              <a:t>input</a:t>
            </a:r>
            <a:r>
              <a:rPr lang="ru-RU" sz="1600" b="1" dirty="0"/>
              <a:t> </a:t>
            </a:r>
            <a:r>
              <a:rPr lang="ru-RU" sz="1600" b="1" dirty="0" err="1"/>
              <a:t>type</a:t>
            </a:r>
            <a:r>
              <a:rPr lang="ru-RU" sz="1600" b="1" dirty="0"/>
              <a:t>=</a:t>
            </a:r>
            <a:r>
              <a:rPr lang="ru-RU" sz="1600" b="1" dirty="0" err="1"/>
              <a:t>checkbox</a:t>
            </a:r>
            <a:r>
              <a:rPr lang="ru-RU" sz="1600" b="1" dirty="0"/>
              <a:t>/</a:t>
            </a:r>
            <a:r>
              <a:rPr lang="ru-RU" sz="1600" b="1" dirty="0" err="1"/>
              <a:t>radio</a:t>
            </a:r>
            <a:r>
              <a:rPr lang="ru-RU" sz="1600" dirty="0"/>
              <a:t> оно срабатывает сразу </a:t>
            </a:r>
            <a:r>
              <a:rPr lang="ru-RU" sz="1600" dirty="0" smtClean="0"/>
              <a:t>при </a:t>
            </a:r>
            <a:r>
              <a:rPr lang="ru-RU" sz="1600" dirty="0"/>
              <a:t>выборе значения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400050" lvl="1" indent="0">
              <a:buNone/>
            </a:pPr>
            <a:r>
              <a:rPr lang="ru-RU" sz="1600" b="1" dirty="0" smtClean="0"/>
              <a:t>Поздний </a:t>
            </a:r>
            <a:r>
              <a:rPr lang="ru-RU" sz="1600" b="1" dirty="0" err="1"/>
              <a:t>onchange</a:t>
            </a:r>
            <a:r>
              <a:rPr lang="ru-RU" sz="1600" b="1" dirty="0"/>
              <a:t> в IE8-</a:t>
            </a:r>
          </a:p>
          <a:p>
            <a:pPr marL="400050" lvl="1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IE8- </a:t>
            </a:r>
            <a:r>
              <a:rPr lang="ru-RU" sz="1600" b="1" dirty="0" err="1"/>
              <a:t>checkbox</a:t>
            </a:r>
            <a:r>
              <a:rPr lang="ru-RU" sz="1600" b="1" dirty="0"/>
              <a:t>/</a:t>
            </a:r>
            <a:r>
              <a:rPr lang="ru-RU" sz="1600" b="1" dirty="0" err="1"/>
              <a:t>radio</a:t>
            </a:r>
            <a:r>
              <a:rPr lang="ru-RU" sz="1600" dirty="0"/>
              <a:t> при изменении мышью не инициируют событие сразу, а ждут потери фокуса.</a:t>
            </a:r>
          </a:p>
          <a:p>
            <a:pPr marL="400050" lvl="1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того, чтобы видеть изменения </a:t>
            </a:r>
            <a:r>
              <a:rPr lang="ru-RU" sz="1600" dirty="0" err="1"/>
              <a:t>checkbox</a:t>
            </a:r>
            <a:r>
              <a:rPr lang="ru-RU" sz="1600" dirty="0"/>
              <a:t>/</a:t>
            </a:r>
            <a:r>
              <a:rPr lang="ru-RU" sz="1600" dirty="0" err="1"/>
              <a:t>radio</a:t>
            </a:r>
            <a:r>
              <a:rPr lang="ru-RU" sz="1600" dirty="0"/>
              <a:t> тут же – в IE8- нужно повесить обработчик на событие </a:t>
            </a:r>
            <a:r>
              <a:rPr lang="ru-RU" sz="1600" dirty="0" err="1"/>
              <a:t>click</a:t>
            </a:r>
            <a:r>
              <a:rPr lang="ru-RU" sz="1600" dirty="0"/>
              <a:t> (оно произойдет и при изменении значения с клавиатуры) или воспользоваться событием </a:t>
            </a:r>
            <a:r>
              <a:rPr lang="ru-RU" sz="1600" dirty="0" err="1"/>
              <a:t>propertychange</a:t>
            </a:r>
            <a:r>
              <a:rPr lang="ru-RU" sz="1600" dirty="0"/>
              <a:t>, описанным далее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217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Событие </a:t>
            </a:r>
            <a:r>
              <a:rPr lang="en-US" sz="1600" b="1" dirty="0"/>
              <a:t>input</a:t>
            </a:r>
          </a:p>
          <a:p>
            <a:pPr marL="0" indent="0">
              <a:buNone/>
            </a:pPr>
            <a:r>
              <a:rPr lang="ru-RU" sz="1600" dirty="0" smtClean="0"/>
              <a:t>Событие </a:t>
            </a:r>
            <a:r>
              <a:rPr lang="en-US" sz="1600" dirty="0"/>
              <a:t>input </a:t>
            </a:r>
            <a:r>
              <a:rPr lang="ru-RU" sz="1600" dirty="0"/>
              <a:t>срабатывает тут же при изменении значения текстового элемента и поддерживается всеми браузерами, кроме </a:t>
            </a:r>
            <a:r>
              <a:rPr lang="en-US" sz="1600" dirty="0"/>
              <a:t>IE8-.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en-US" sz="1600" dirty="0"/>
              <a:t>IE9 </a:t>
            </a:r>
            <a:r>
              <a:rPr lang="ru-RU" sz="1600" dirty="0"/>
              <a:t>оно поддерживается частично, а именно – не возникает при удалении символов (как и </a:t>
            </a:r>
            <a:r>
              <a:rPr lang="en-US" sz="1600" b="1" dirty="0" err="1"/>
              <a:t>onpropertychange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ru-RU" sz="1600" dirty="0" smtClean="0"/>
              <a:t>Пример </a:t>
            </a:r>
            <a:r>
              <a:rPr lang="ru-RU" sz="1600" dirty="0"/>
              <a:t>использования (не работает в </a:t>
            </a:r>
            <a:r>
              <a:rPr lang="en-US" sz="1600" dirty="0"/>
              <a:t>IE8-</a:t>
            </a:r>
            <a:r>
              <a:rPr lang="en-US" sz="1600" dirty="0" smtClean="0"/>
              <a:t>):</a:t>
            </a:r>
            <a:endParaRPr lang="ru-RU" sz="16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type="text"&gt;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&lt;span id="result"&gt;&lt;/span&gt;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input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input.oninput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('result').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современных браузерах </a:t>
            </a:r>
            <a:r>
              <a:rPr lang="ru-RU" sz="1600" b="1" dirty="0" err="1">
                <a:latin typeface="+mj-lt"/>
                <a:cs typeface="Courier New" pitchFamily="49" charset="0"/>
              </a:rPr>
              <a:t>oninput</a:t>
            </a:r>
            <a:r>
              <a:rPr lang="ru-RU" sz="1600" dirty="0">
                <a:latin typeface="+mj-lt"/>
                <a:cs typeface="Courier New" pitchFamily="49" charset="0"/>
              </a:rPr>
              <a:t> – самое главное событие для работы с элементом формы. Именно его, а не </a:t>
            </a:r>
            <a:r>
              <a:rPr lang="ru-RU" sz="1600" b="1" dirty="0" err="1">
                <a:latin typeface="+mj-lt"/>
                <a:cs typeface="Courier New" pitchFamily="49" charset="0"/>
              </a:rPr>
              <a:t>keydown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keypress</a:t>
            </a:r>
            <a:r>
              <a:rPr lang="ru-RU" sz="1600" dirty="0">
                <a:latin typeface="+mj-lt"/>
                <a:cs typeface="Courier New" pitchFamily="49" charset="0"/>
              </a:rPr>
              <a:t> следует использовать.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Если </a:t>
            </a:r>
            <a:r>
              <a:rPr lang="ru-RU" sz="1600" dirty="0">
                <a:latin typeface="+mj-lt"/>
                <a:cs typeface="Courier New" pitchFamily="49" charset="0"/>
              </a:rPr>
              <a:t>бы ещё не проблемы со старыми IE… Впрочем, их можно решить при помощи события </a:t>
            </a:r>
            <a:r>
              <a:rPr lang="ru-RU" sz="1600" b="1" dirty="0" err="1">
                <a:latin typeface="+mj-lt"/>
                <a:cs typeface="Courier New" pitchFamily="49" charset="0"/>
              </a:rPr>
              <a:t>propertychange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4666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IE10-, </a:t>
            </a:r>
            <a:r>
              <a:rPr lang="ru-RU" sz="1600" b="1" dirty="0"/>
              <a:t>событие </a:t>
            </a:r>
            <a:r>
              <a:rPr lang="en-US" sz="1600" b="1" dirty="0" err="1"/>
              <a:t>propertychange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событие происходит только в </a:t>
            </a:r>
            <a:r>
              <a:rPr lang="en-US" sz="1600" dirty="0"/>
              <a:t>IE10-, </a:t>
            </a:r>
            <a:r>
              <a:rPr lang="ru-RU" sz="1600" dirty="0"/>
              <a:t>при любом изменении свойства. Оно позволяет отлавливать изменение тут же. Оно нестандартное, и его основная область использования – исправление недочётов обработки событий в старых </a:t>
            </a:r>
            <a:r>
              <a:rPr lang="en-US" sz="1600" dirty="0"/>
              <a:t>IE.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поставить его на </a:t>
            </a:r>
            <a:r>
              <a:rPr lang="en-US" sz="1600" dirty="0"/>
              <a:t>checkbox </a:t>
            </a:r>
            <a:r>
              <a:rPr lang="ru-RU" sz="1600" dirty="0"/>
              <a:t>в </a:t>
            </a:r>
            <a:r>
              <a:rPr lang="en-US" sz="1600" dirty="0"/>
              <a:t>IE8-, </a:t>
            </a:r>
            <a:r>
              <a:rPr lang="ru-RU" sz="1600" dirty="0"/>
              <a:t>то получится «правильное» событие </a:t>
            </a:r>
            <a:r>
              <a:rPr lang="en-US" sz="1600" dirty="0" smtClean="0"/>
              <a:t>change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событие также срабатывает при изменении значения текстового элемента. Поэтому его можно использовать в старых IE вместо </a:t>
            </a:r>
            <a:r>
              <a:rPr lang="ru-RU" sz="1600" b="1" dirty="0" err="1"/>
              <a:t>oninput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К </a:t>
            </a:r>
            <a:r>
              <a:rPr lang="ru-RU" sz="1600" dirty="0"/>
              <a:t>сожалению, в IE9 у него недочёт: оно не срабатывает при удалении символов. Поэтому сочетания </a:t>
            </a:r>
            <a:r>
              <a:rPr lang="ru-RU" sz="1600" b="1" dirty="0" err="1"/>
              <a:t>onpropertychange</a:t>
            </a:r>
            <a:r>
              <a:rPr lang="ru-RU" sz="1600" dirty="0"/>
              <a:t> + </a:t>
            </a:r>
            <a:r>
              <a:rPr lang="ru-RU" sz="1600" b="1" dirty="0" err="1"/>
              <a:t>oninput</a:t>
            </a:r>
            <a:r>
              <a:rPr lang="ru-RU" sz="1600" dirty="0"/>
              <a:t> недостаточно, чтобы поймать любое изменение поля в старых IE. </a:t>
            </a:r>
            <a:endParaRPr lang="ru-RU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292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type="checkbox"&gt;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Чекбокс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с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работающим везде одинаково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checkbox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if 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onpropertychange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in checkbox)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старый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checkbox.onpropertychange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проверим имя изменённого свойства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event.propertyName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"checked")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остальные браузеры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checkbox.onchange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286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События </a:t>
            </a:r>
            <a:r>
              <a:rPr lang="en-US" sz="1600" b="1" dirty="0"/>
              <a:t>cut, copy, paste</a:t>
            </a:r>
          </a:p>
          <a:p>
            <a:pPr marL="0" indent="0">
              <a:buNone/>
            </a:pPr>
            <a:r>
              <a:rPr lang="ru-RU" sz="1600" dirty="0" smtClean="0"/>
              <a:t>Эти </a:t>
            </a:r>
            <a:r>
              <a:rPr lang="ru-RU" sz="1600" dirty="0"/>
              <a:t>события используются редко. Они происходят при </a:t>
            </a:r>
            <a:r>
              <a:rPr lang="ru-RU" sz="1600" dirty="0" smtClean="0"/>
              <a:t>вырезании / вставке / копировании </a:t>
            </a:r>
            <a:r>
              <a:rPr lang="ru-RU" sz="1600" dirty="0"/>
              <a:t>значения.</a:t>
            </a:r>
          </a:p>
          <a:p>
            <a:pPr marL="0" indent="0">
              <a:buNone/>
            </a:pPr>
            <a:r>
              <a:rPr lang="ru-RU" sz="1600" dirty="0" smtClean="0"/>
              <a:t>К </a:t>
            </a:r>
            <a:r>
              <a:rPr lang="ru-RU" sz="1600" dirty="0"/>
              <a:t>сожалению, кросс-</a:t>
            </a:r>
            <a:r>
              <a:rPr lang="ru-RU" sz="1600" dirty="0" err="1"/>
              <a:t>браузерного</a:t>
            </a:r>
            <a:r>
              <a:rPr lang="ru-RU" sz="1600" dirty="0"/>
              <a:t> способа получить данные, которые вставляются/копируются, не существует, поэтому их основное применение – это отмена соответствующей операции.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вот так: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type="text" id="input"&gt; event: &lt;span id="result"&gt;&lt;/span&gt;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input.oncut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input.oncopy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input.onpaste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function(event)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result.innerHTML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event.type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'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9193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Пример: поле с контролем СМС</a:t>
            </a: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видим, событий несколько и они взаимно дополняют друг друга.</a:t>
            </a:r>
          </a:p>
          <a:p>
            <a:pPr marL="0" indent="0">
              <a:buNone/>
            </a:pPr>
            <a:r>
              <a:rPr lang="ru-RU" sz="1600" dirty="0" smtClean="0"/>
              <a:t>Посмотрим</a:t>
            </a:r>
            <a:r>
              <a:rPr lang="ru-RU" sz="1600" dirty="0"/>
              <a:t>, как их использовать, на примере.</a:t>
            </a:r>
          </a:p>
          <a:p>
            <a:pPr marL="0" indent="0">
              <a:buNone/>
            </a:pPr>
            <a:r>
              <a:rPr lang="ru-RU" sz="1600" dirty="0" smtClean="0"/>
              <a:t>Сделаем </a:t>
            </a:r>
            <a:r>
              <a:rPr lang="ru-RU" sz="1600" dirty="0"/>
              <a:t>поле для СМС, рядом с которым должно показываться число символов, обновляющееся при каждом изменении поля.</a:t>
            </a: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такое реализовать?</a:t>
            </a:r>
          </a:p>
          <a:p>
            <a:pPr marL="0" indent="0">
              <a:buNone/>
            </a:pPr>
            <a:r>
              <a:rPr lang="ru-RU" sz="1600" dirty="0" smtClean="0"/>
              <a:t>Событие </a:t>
            </a:r>
            <a:r>
              <a:rPr lang="ru-RU" sz="1600" b="1" dirty="0" err="1"/>
              <a:t>input</a:t>
            </a:r>
            <a:r>
              <a:rPr lang="ru-RU" sz="1600" dirty="0"/>
              <a:t> идеально решит задачу во всех браузерах, кроме IE9-. Собственно, если IE9- нам не нужен, то на этом можно и остановиться.</a:t>
            </a:r>
          </a:p>
          <a:p>
            <a:pPr marL="0" indent="0">
              <a:buNone/>
            </a:pPr>
            <a:r>
              <a:rPr lang="ru-RU" sz="1600" b="1" dirty="0"/>
              <a:t>IE9-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IE8- событие </a:t>
            </a:r>
            <a:r>
              <a:rPr lang="ru-RU" sz="1600" dirty="0" err="1"/>
              <a:t>input</a:t>
            </a:r>
            <a:r>
              <a:rPr lang="ru-RU" sz="1600" dirty="0"/>
              <a:t> не поддерживается, но, как мы видели ранее, есть </a:t>
            </a:r>
            <a:r>
              <a:rPr lang="ru-RU" sz="1600" b="1" dirty="0" err="1"/>
              <a:t>onpropertychange</a:t>
            </a:r>
            <a:r>
              <a:rPr lang="ru-RU" sz="1600" dirty="0"/>
              <a:t>, которое может заменить его.</a:t>
            </a:r>
          </a:p>
          <a:p>
            <a:pPr marL="0" indent="0">
              <a:buNone/>
            </a:pPr>
            <a:r>
              <a:rPr lang="ru-RU" sz="1600" dirty="0" smtClean="0"/>
              <a:t>Что </a:t>
            </a:r>
            <a:r>
              <a:rPr lang="ru-RU" sz="1600" dirty="0"/>
              <a:t>же касается IE9 – там поддерживаются и </a:t>
            </a:r>
            <a:r>
              <a:rPr lang="ru-RU" sz="1600" b="1" dirty="0" err="1"/>
              <a:t>input</a:t>
            </a:r>
            <a:r>
              <a:rPr lang="ru-RU" sz="1600" dirty="0"/>
              <a:t> и </a:t>
            </a:r>
            <a:r>
              <a:rPr lang="ru-RU" sz="1600" b="1" dirty="0" err="1"/>
              <a:t>onpropertychange</a:t>
            </a:r>
            <a:r>
              <a:rPr lang="ru-RU" sz="1600" dirty="0"/>
              <a:t>, но они оба не работают при удалении символов. Поэтому мы будем отслеживать удаление при помощи </a:t>
            </a:r>
            <a:r>
              <a:rPr lang="ru-RU" sz="1600" dirty="0" err="1"/>
              <a:t>keyup</a:t>
            </a:r>
            <a:r>
              <a:rPr lang="ru-RU" sz="1600" dirty="0"/>
              <a:t> на </a:t>
            </a:r>
            <a:r>
              <a:rPr lang="ru-RU" sz="1600" dirty="0" err="1"/>
              <a:t>Delete</a:t>
            </a:r>
            <a:r>
              <a:rPr lang="ru-RU" sz="1600" dirty="0"/>
              <a:t> и </a:t>
            </a:r>
            <a:r>
              <a:rPr lang="ru-RU" sz="1600" dirty="0" err="1"/>
              <a:t>BackSpace</a:t>
            </a:r>
            <a:r>
              <a:rPr lang="ru-RU" sz="1600" dirty="0"/>
              <a:t> . А вот удаление командой «вырезать» из меню – сможет отловить лишь </a:t>
            </a:r>
            <a:r>
              <a:rPr lang="ru-RU" sz="1600" dirty="0" err="1"/>
              <a:t>oncut</a:t>
            </a:r>
            <a:r>
              <a:rPr lang="ru-RU" sz="1600" dirty="0"/>
              <a:t>.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793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Получается вот такая комбинация: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type="text"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символов: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span id="result"&gt;&lt;/span&gt;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showCount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result.innerHTML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sms.value.length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sms.onkeyup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sms.oninput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showCount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sms.onpropertychange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event.propertyName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"value")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showCount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sms.oncut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showCount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на момент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значение еще старое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509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1052736"/>
            <a:ext cx="808678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976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Фокусировка: </a:t>
            </a:r>
            <a:r>
              <a:rPr lang="ru-RU" sz="1600" b="1" dirty="0" err="1"/>
              <a:t>focus</a:t>
            </a:r>
            <a:r>
              <a:rPr lang="ru-RU" sz="1600" b="1" dirty="0"/>
              <a:t>/</a:t>
            </a:r>
            <a:r>
              <a:rPr lang="ru-RU" sz="1600" b="1" dirty="0" err="1"/>
              <a:t>blur</a:t>
            </a:r>
            <a:endParaRPr lang="ru-RU" sz="1600" b="1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Говорят, что элемент «получает фокус», когда посетитель фокусируется на нём. Обычно фокусировка автоматически происходит при нажатии на элементе мышкой, но также можно перейти на нужный элемент клавиатурой – через клавишу </a:t>
            </a:r>
            <a:r>
              <a:rPr lang="ru-RU" sz="1600" dirty="0" err="1"/>
              <a:t>Tab</a:t>
            </a:r>
            <a:r>
              <a:rPr lang="ru-RU" sz="1600" dirty="0"/>
              <a:t>, нажатие пальцем на планшете и так далее.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Момент получения фокуса и потери очень важен.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 получении фокуса мы можем подгрузить данные для </a:t>
            </a:r>
            <a:r>
              <a:rPr lang="ru-RU" sz="1600" dirty="0" err="1"/>
              <a:t>автодополнения</a:t>
            </a:r>
            <a:r>
              <a:rPr lang="ru-RU" sz="1600" dirty="0"/>
              <a:t>, начать отслеживать изменения. При потере – проверить данные, которые ввёл посетитель.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Кроме того, иногда полезно «вручную», из </a:t>
            </a:r>
            <a:r>
              <a:rPr lang="ru-RU" sz="1600" dirty="0" err="1"/>
              <a:t>JavaScript</a:t>
            </a:r>
            <a:r>
              <a:rPr lang="ru-RU" sz="1600" dirty="0"/>
              <a:t> перевести фокус на нужный элемент, например, на поле в динамически созданной форме.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067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Событие </a:t>
            </a:r>
            <a:r>
              <a:rPr lang="ru-RU" sz="1600" b="1" dirty="0" err="1" smtClean="0"/>
              <a:t>submit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Чтобы </a:t>
            </a:r>
            <a:r>
              <a:rPr lang="ru-RU" sz="1600" dirty="0"/>
              <a:t>отправить форму на сервер, у посетителя есть два способа: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ru-RU" sz="1600" dirty="0"/>
              <a:t>Первый – это нажать кнопку &lt;</a:t>
            </a:r>
            <a:r>
              <a:rPr lang="ru-RU" sz="1600" dirty="0" err="1"/>
              <a:t>input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="</a:t>
            </a:r>
            <a:r>
              <a:rPr lang="ru-RU" sz="1600" dirty="0" err="1"/>
              <a:t>submit</a:t>
            </a:r>
            <a:r>
              <a:rPr lang="ru-RU" sz="1600" dirty="0"/>
              <a:t>"&gt; или &lt;</a:t>
            </a:r>
            <a:r>
              <a:rPr lang="ru-RU" sz="1600" dirty="0" err="1"/>
              <a:t>input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="</a:t>
            </a:r>
            <a:r>
              <a:rPr lang="ru-RU" sz="1600" dirty="0" err="1"/>
              <a:t>image</a:t>
            </a:r>
            <a:r>
              <a:rPr lang="ru-RU" sz="1600" dirty="0"/>
              <a:t>"&gt;.</a:t>
            </a:r>
          </a:p>
          <a:p>
            <a:pPr marL="0" indent="0">
              <a:buNone/>
            </a:pPr>
            <a:r>
              <a:rPr lang="ru-RU" sz="1600" dirty="0"/>
              <a:t>    Второй – нажать </a:t>
            </a:r>
            <a:r>
              <a:rPr lang="ru-RU" sz="1600" dirty="0" err="1"/>
              <a:t>Enter</a:t>
            </a:r>
            <a:r>
              <a:rPr lang="ru-RU" sz="1600" dirty="0"/>
              <a:t>, находясь на каком-нибудь поле.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Какой бы способ ни выбрал посетитель – будет сгенерировано событие </a:t>
            </a:r>
            <a:r>
              <a:rPr lang="ru-RU" sz="1600" dirty="0" err="1"/>
              <a:t>submit</a:t>
            </a:r>
            <a:r>
              <a:rPr lang="ru-RU" sz="1600" dirty="0"/>
              <a:t>. Обработчик в нём может проверить данные и, если они неверны, то вывести ошибку и сделать </a:t>
            </a:r>
            <a:r>
              <a:rPr lang="ru-RU" sz="1600" dirty="0" err="1"/>
              <a:t>event.preventDefault</a:t>
            </a:r>
            <a:r>
              <a:rPr lang="ru-RU" sz="1600" dirty="0"/>
              <a:t>() – тогда форма не отправится на сервер.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Например, в таком HTML оба способа выведут </a:t>
            </a:r>
            <a:r>
              <a:rPr lang="ru-RU" sz="1600" dirty="0" err="1"/>
              <a:t>alert</a:t>
            </a:r>
            <a:r>
              <a:rPr lang="ru-RU" sz="1600" dirty="0"/>
              <a:t>, форма не будет отправлена: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!');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Первый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Enter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 текстовом поле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="Текст"&gt;&lt;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Второй: Нажать на "Отправить":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="Отправить"&gt;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395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Взаимосвязь событий </a:t>
            </a:r>
            <a:r>
              <a:rPr lang="en-US" sz="1600" b="1" dirty="0"/>
              <a:t>submit </a:t>
            </a:r>
            <a:r>
              <a:rPr lang="ru-RU" sz="1600" b="1" dirty="0"/>
              <a:t>и </a:t>
            </a:r>
            <a:r>
              <a:rPr lang="en-US" sz="1600" b="1" dirty="0"/>
              <a:t>click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отправке формы путём нажатия </a:t>
            </a:r>
            <a:r>
              <a:rPr lang="en-US" sz="1600" dirty="0"/>
              <a:t>Enter </a:t>
            </a:r>
            <a:r>
              <a:rPr lang="ru-RU" sz="1600" dirty="0"/>
              <a:t>на текстовом поле, на элементе &lt;</a:t>
            </a:r>
            <a:r>
              <a:rPr lang="en-US" sz="1600" dirty="0"/>
              <a:t>input type="submit"&gt; </a:t>
            </a:r>
            <a:r>
              <a:rPr lang="ru-RU" sz="1600" dirty="0"/>
              <a:t>везде, кроме </a:t>
            </a:r>
            <a:r>
              <a:rPr lang="en-US" sz="1600" dirty="0"/>
              <a:t>IE8-, </a:t>
            </a:r>
            <a:r>
              <a:rPr lang="ru-RU" sz="1600" dirty="0"/>
              <a:t>генерируется событие </a:t>
            </a:r>
            <a:r>
              <a:rPr lang="en-US" sz="1600" dirty="0"/>
              <a:t>click.</a:t>
            </a:r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довольно забавно, учитывая что клика-то и не было.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="alert('submit');return false"&gt;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&lt;input type="text" size="30" value="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наж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будет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click"&gt;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&lt;input type="submit" value="Submit"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="alert('click')"&gt;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b="1" dirty="0">
                <a:latin typeface="+mj-lt"/>
                <a:cs typeface="Courier New" pitchFamily="49" charset="0"/>
              </a:rPr>
              <a:t>IE8- событие </a:t>
            </a:r>
            <a:r>
              <a:rPr lang="ru-RU" sz="1600" b="1" dirty="0" err="1">
                <a:latin typeface="+mj-lt"/>
                <a:cs typeface="Courier New" pitchFamily="49" charset="0"/>
              </a:rPr>
              <a:t>submit</a:t>
            </a:r>
            <a:r>
              <a:rPr lang="ru-RU" sz="1600" b="1" dirty="0">
                <a:latin typeface="+mj-lt"/>
                <a:cs typeface="Courier New" pitchFamily="49" charset="0"/>
              </a:rPr>
              <a:t> не всплывает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IE8- событие </a:t>
            </a:r>
            <a:r>
              <a:rPr lang="ru-RU" sz="1600" dirty="0" err="1">
                <a:latin typeface="+mj-lt"/>
                <a:cs typeface="Courier New" pitchFamily="49" charset="0"/>
              </a:rPr>
              <a:t>submit</a:t>
            </a:r>
            <a:r>
              <a:rPr lang="ru-RU" sz="1600" dirty="0">
                <a:latin typeface="+mj-lt"/>
                <a:cs typeface="Courier New" pitchFamily="49" charset="0"/>
              </a:rPr>
              <a:t> не всплывает. Нужно вешать обработчик </a:t>
            </a:r>
            <a:r>
              <a:rPr lang="ru-RU" sz="1600" dirty="0" err="1">
                <a:latin typeface="+mj-lt"/>
                <a:cs typeface="Courier New" pitchFamily="49" charset="0"/>
              </a:rPr>
              <a:t>submit</a:t>
            </a:r>
            <a:r>
              <a:rPr lang="ru-RU" sz="1600" dirty="0">
                <a:latin typeface="+mj-lt"/>
                <a:cs typeface="Courier New" pitchFamily="49" charset="0"/>
              </a:rPr>
              <a:t> на сам элемент </a:t>
            </a:r>
            <a:r>
              <a:rPr lang="ru-RU" sz="1600" dirty="0" smtClean="0">
                <a:latin typeface="+mj-lt"/>
                <a:cs typeface="Courier New" pitchFamily="49" charset="0"/>
              </a:rPr>
              <a:t>формы.</a:t>
            </a: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latin typeface="+mj-lt"/>
                <a:cs typeface="Courier New" pitchFamily="49" charset="0"/>
              </a:rPr>
              <a:t>Метод </a:t>
            </a:r>
            <a:r>
              <a:rPr lang="ru-RU" sz="1600" b="1" dirty="0" err="1">
                <a:latin typeface="+mj-lt"/>
                <a:cs typeface="Courier New" pitchFamily="49" charset="0"/>
              </a:rPr>
              <a:t>submit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Чтобы </a:t>
            </a:r>
            <a:r>
              <a:rPr lang="ru-RU" sz="1600" dirty="0">
                <a:latin typeface="+mj-lt"/>
                <a:cs typeface="Courier New" pitchFamily="49" charset="0"/>
              </a:rPr>
              <a:t>отправить форму на сервер из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– нужно вызвать на элементе формы метод </a:t>
            </a:r>
            <a:r>
              <a:rPr lang="ru-RU" sz="1600" b="1" dirty="0" err="1">
                <a:latin typeface="+mj-lt"/>
                <a:cs typeface="Courier New" pitchFamily="49" charset="0"/>
              </a:rPr>
              <a:t>form.submit</a:t>
            </a:r>
            <a:r>
              <a:rPr lang="ru-RU" sz="1600" b="1" dirty="0">
                <a:latin typeface="+mj-lt"/>
                <a:cs typeface="Courier New" pitchFamily="49" charset="0"/>
              </a:rPr>
              <a:t>()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При </a:t>
            </a:r>
            <a:r>
              <a:rPr lang="ru-RU" sz="1600" dirty="0">
                <a:latin typeface="+mj-lt"/>
                <a:cs typeface="Courier New" pitchFamily="49" charset="0"/>
              </a:rPr>
              <a:t>этом само событие </a:t>
            </a:r>
            <a:r>
              <a:rPr lang="ru-RU" sz="1600" b="1" dirty="0" err="1">
                <a:latin typeface="+mj-lt"/>
                <a:cs typeface="Courier New" pitchFamily="49" charset="0"/>
              </a:rPr>
              <a:t>submit</a:t>
            </a:r>
            <a:r>
              <a:rPr lang="ru-RU" sz="1600" dirty="0">
                <a:latin typeface="+mj-lt"/>
                <a:cs typeface="Courier New" pitchFamily="49" charset="0"/>
              </a:rPr>
              <a:t> не генерируется. Предполагается, что если программист вызывает метод </a:t>
            </a:r>
            <a:r>
              <a:rPr lang="ru-RU" sz="1600" b="1" dirty="0" err="1">
                <a:latin typeface="+mj-lt"/>
                <a:cs typeface="Courier New" pitchFamily="49" charset="0"/>
              </a:rPr>
              <a:t>form.submit</a:t>
            </a:r>
            <a:r>
              <a:rPr lang="ru-RU" sz="1600" b="1" dirty="0">
                <a:latin typeface="+mj-lt"/>
                <a:cs typeface="Courier New" pitchFamily="49" charset="0"/>
              </a:rPr>
              <a:t>()</a:t>
            </a:r>
            <a:r>
              <a:rPr lang="ru-RU" sz="1600" dirty="0">
                <a:latin typeface="+mj-lt"/>
                <a:cs typeface="Courier New" pitchFamily="49" charset="0"/>
              </a:rPr>
              <a:t>, то он выполнил все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проверки.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Это используют, в частности, для искусственной генерации и отправки формы.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55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Создать </a:t>
            </a:r>
            <a:r>
              <a:rPr lang="en-US" sz="2000" i="1" dirty="0" smtClean="0">
                <a:latin typeface="+mn-lt"/>
              </a:rPr>
              <a:t>JavaScript </a:t>
            </a:r>
            <a:r>
              <a:rPr lang="ru-RU" sz="2000" i="1" dirty="0" smtClean="0">
                <a:latin typeface="+mn-lt"/>
              </a:rPr>
              <a:t>по одному из вариантов в папке </a:t>
            </a:r>
            <a:r>
              <a:rPr lang="en-US" sz="2000" i="1" dirty="0" smtClean="0">
                <a:latin typeface="+mn-lt"/>
              </a:rPr>
              <a:t>test</a:t>
            </a:r>
            <a:r>
              <a:rPr lang="ru-RU" sz="2000" i="1" dirty="0" smtClean="0">
                <a:latin typeface="+mn-lt"/>
              </a:rPr>
              <a:t>. Запустите </a:t>
            </a:r>
            <a:r>
              <a:rPr lang="en-US" sz="2000" i="1" dirty="0" smtClean="0">
                <a:latin typeface="+mn-lt"/>
              </a:rPr>
              <a:t>index.html </a:t>
            </a:r>
            <a:r>
              <a:rPr lang="ru-RU" sz="2000" i="1" dirty="0" smtClean="0">
                <a:latin typeface="+mn-lt"/>
              </a:rPr>
              <a:t>и посмотрите примеры.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Нужно выбрать вариант, составить план выполнения задания и выполнить задание по плану.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Для движения объектов используйте: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// тело функции для выполнения действий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50);</a:t>
            </a:r>
          </a:p>
          <a:p>
            <a:pPr marL="0" indent="0">
              <a:buNone/>
            </a:pP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6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События </a:t>
            </a:r>
            <a:r>
              <a:rPr lang="ru-RU" sz="1600" b="1" dirty="0" err="1"/>
              <a:t>focus</a:t>
            </a:r>
            <a:r>
              <a:rPr lang="ru-RU" sz="1600" b="1" dirty="0"/>
              <a:t>/</a:t>
            </a:r>
            <a:r>
              <a:rPr lang="ru-RU" sz="1600" b="1" dirty="0" err="1"/>
              <a:t>blur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Событие </a:t>
            </a:r>
            <a:r>
              <a:rPr lang="ru-RU" sz="1600" dirty="0" err="1"/>
              <a:t>focus</a:t>
            </a:r>
            <a:r>
              <a:rPr lang="ru-RU" sz="1600" dirty="0"/>
              <a:t> вызывается тогда, когда пользователь фокусируется на элементе, а </a:t>
            </a:r>
            <a:r>
              <a:rPr lang="ru-RU" sz="1600" dirty="0" err="1"/>
              <a:t>blur</a:t>
            </a:r>
            <a:r>
              <a:rPr lang="ru-RU" sz="1600" dirty="0"/>
              <a:t> – когда фокус исчезает, например посетитель кликает на другом месте экрана.</a:t>
            </a:r>
          </a:p>
          <a:p>
            <a:pPr marL="0" indent="0">
              <a:buNone/>
            </a:pPr>
            <a:r>
              <a:rPr lang="ru-RU" sz="1600" dirty="0" smtClean="0"/>
              <a:t>Используем их для </a:t>
            </a:r>
            <a:r>
              <a:rPr lang="ru-RU" sz="1600" dirty="0"/>
              <a:t>проверки («</a:t>
            </a:r>
            <a:r>
              <a:rPr lang="ru-RU" sz="1600" dirty="0" err="1"/>
              <a:t>валидации</a:t>
            </a:r>
            <a:r>
              <a:rPr lang="ru-RU" sz="1600" dirty="0"/>
              <a:t>») введённых в форму значений.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примере ниже: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ru-RU" sz="1600" dirty="0"/>
              <a:t>Обработчик </a:t>
            </a:r>
            <a:r>
              <a:rPr lang="ru-RU" sz="1600" dirty="0" err="1"/>
              <a:t>onblur</a:t>
            </a:r>
            <a:r>
              <a:rPr lang="ru-RU" sz="1600" dirty="0"/>
              <a:t> проверяет, что в поле введено число, если нет – показывает ошибку.</a:t>
            </a:r>
          </a:p>
          <a:p>
            <a:pPr marL="0" indent="0">
              <a:buNone/>
            </a:pPr>
            <a:r>
              <a:rPr lang="ru-RU" sz="1600" dirty="0"/>
              <a:t>    Обработчик </a:t>
            </a:r>
            <a:r>
              <a:rPr lang="ru-RU" sz="1600" dirty="0" err="1"/>
              <a:t>onfocus</a:t>
            </a:r>
            <a:r>
              <a:rPr lang="ru-RU" sz="1600" dirty="0"/>
              <a:t>, если текущее состояние поля ввода – «ошибка» – скрывает её (потом при </a:t>
            </a:r>
            <a:r>
              <a:rPr lang="ru-RU" sz="1600" dirty="0" err="1"/>
              <a:t>onblur</a:t>
            </a:r>
            <a:r>
              <a:rPr lang="ru-RU" sz="1600" dirty="0"/>
              <a:t> будет повторная проверка).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примере ниже, если набрать что-нибудь в поле «возраст» и завершить ввод, нажав </a:t>
            </a:r>
            <a:r>
              <a:rPr lang="ru-RU" sz="1600" dirty="0" err="1"/>
              <a:t>Tab</a:t>
            </a:r>
            <a:r>
              <a:rPr lang="ru-RU" sz="1600" dirty="0"/>
              <a:t> или кликнув в другое место страницы, то введённое значение будет автоматически проверено: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423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&lt;style&gt; .error { border-color: red; } &lt;/style&gt;</a:t>
            </a:r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600" dirty="0" smtClean="0"/>
              <a:t>Введите </a:t>
            </a:r>
            <a:r>
              <a:rPr lang="ru-RU" sz="1600" dirty="0"/>
              <a:t>ваш возраст: &lt;</a:t>
            </a:r>
            <a:r>
              <a:rPr lang="en-US" sz="1600" dirty="0"/>
              <a:t>input type="text" id="input"&gt;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 id="error"&gt;&lt;/div&gt;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 err="1"/>
              <a:t>input.onblur</a:t>
            </a:r>
            <a:r>
              <a:rPr lang="en-US" sz="1600" dirty="0"/>
              <a:t> = function() {</a:t>
            </a:r>
          </a:p>
          <a:p>
            <a:pPr marL="0" indent="0">
              <a:buNone/>
            </a:pPr>
            <a:r>
              <a:rPr lang="en-US" sz="1600" dirty="0"/>
              <a:t>  if (</a:t>
            </a:r>
            <a:r>
              <a:rPr lang="en-US" sz="1600" dirty="0" err="1"/>
              <a:t>isNaN</a:t>
            </a:r>
            <a:r>
              <a:rPr lang="en-US" sz="1600" dirty="0"/>
              <a:t>(</a:t>
            </a:r>
            <a:r>
              <a:rPr lang="en-US" sz="1600" dirty="0" err="1"/>
              <a:t>this.value</a:t>
            </a:r>
            <a:r>
              <a:rPr lang="en-US" sz="1600" dirty="0"/>
              <a:t>)) { // </a:t>
            </a:r>
            <a:r>
              <a:rPr lang="ru-RU" sz="1600" dirty="0"/>
              <a:t>введено не число</a:t>
            </a:r>
          </a:p>
          <a:p>
            <a:pPr marL="0" indent="0">
              <a:buNone/>
            </a:pPr>
            <a:r>
              <a:rPr lang="ru-RU" sz="1600" dirty="0"/>
              <a:t>    // показать ошибку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en-US" sz="1600" dirty="0" err="1"/>
              <a:t>this.className</a:t>
            </a:r>
            <a:r>
              <a:rPr lang="en-US" sz="1600" dirty="0"/>
              <a:t> = "error";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error.innerHTML</a:t>
            </a:r>
            <a:r>
              <a:rPr lang="en-US" sz="1600" dirty="0"/>
              <a:t> = '</a:t>
            </a:r>
            <a:r>
              <a:rPr lang="ru-RU" sz="1600" dirty="0"/>
              <a:t>Вы ввели не число. Исправьте, пожалуйста.'</a:t>
            </a:r>
          </a:p>
          <a:p>
            <a:pPr marL="0" indent="0">
              <a:buNone/>
            </a:pPr>
            <a:r>
              <a:rPr lang="ru-RU" sz="1600" dirty="0"/>
              <a:t>  }</a:t>
            </a:r>
          </a:p>
          <a:p>
            <a:pPr marL="0" indent="0">
              <a:buNone/>
            </a:pPr>
            <a:r>
              <a:rPr lang="ru-RU" sz="1600" dirty="0"/>
              <a:t>};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en-US" sz="1600" dirty="0" err="1"/>
              <a:t>input.onfocus</a:t>
            </a:r>
            <a:r>
              <a:rPr lang="en-US" sz="1600" dirty="0"/>
              <a:t> = function() {</a:t>
            </a:r>
          </a:p>
          <a:p>
            <a:pPr marL="0" indent="0">
              <a:buNone/>
            </a:pPr>
            <a:r>
              <a:rPr lang="en-US" sz="1600" dirty="0"/>
              <a:t>  if (</a:t>
            </a:r>
            <a:r>
              <a:rPr lang="en-US" sz="1600" dirty="0" err="1"/>
              <a:t>this.className</a:t>
            </a:r>
            <a:r>
              <a:rPr lang="en-US" sz="1600" dirty="0"/>
              <a:t> == 'error') { // </a:t>
            </a:r>
            <a:r>
              <a:rPr lang="ru-RU" sz="1600" dirty="0"/>
              <a:t>сбросить состояние "ошибка", если оно есть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en-US" sz="1600" dirty="0" err="1"/>
              <a:t>this.className</a:t>
            </a:r>
            <a:r>
              <a:rPr lang="en-US" sz="1600" dirty="0"/>
              <a:t> = "";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error.innerHTML</a:t>
            </a:r>
            <a:r>
              <a:rPr lang="en-US" sz="1600" dirty="0"/>
              <a:t> = "";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6564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Методы </a:t>
            </a:r>
            <a:r>
              <a:rPr lang="ru-RU" sz="1600" b="1" dirty="0" err="1"/>
              <a:t>focus</a:t>
            </a:r>
            <a:r>
              <a:rPr lang="ru-RU" sz="1600" b="1" dirty="0"/>
              <a:t>/</a:t>
            </a:r>
            <a:r>
              <a:rPr lang="ru-RU" sz="1600" b="1" dirty="0" err="1"/>
              <a:t>blur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Методы </a:t>
            </a:r>
            <a:r>
              <a:rPr lang="ru-RU" sz="1600" dirty="0"/>
              <a:t>с теми же названиями переводят/уводят фокус с элемента.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примера модифицируем пример выше, чтобы при неверном вводе посетитель просто не мог уйти с элемента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.error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Возраст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: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type="text" id="age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: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age.onblur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ввод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число, показать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ошибку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this.classList.add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("error");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age.focus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//...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 вернуть фокус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обратно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this.classList.remove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("error");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5309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Этот пример работает во всех браузерах, кроме </a:t>
            </a:r>
            <a:r>
              <a:rPr lang="ru-RU" sz="1600" dirty="0" err="1"/>
              <a:t>Firefox</a:t>
            </a:r>
            <a:r>
              <a:rPr lang="ru-RU" sz="1600" dirty="0"/>
              <a:t> (ошибка).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ввести что-то нецифровое в поле «возраст», и потом попытаться </a:t>
            </a:r>
            <a:r>
              <a:rPr lang="ru-RU" sz="1600" dirty="0" err="1"/>
              <a:t>табом</a:t>
            </a:r>
            <a:r>
              <a:rPr lang="ru-RU" sz="1600" dirty="0"/>
              <a:t> или мышкой перейти на другой &lt;</a:t>
            </a:r>
            <a:r>
              <a:rPr lang="ru-RU" sz="1600" dirty="0" err="1"/>
              <a:t>input</a:t>
            </a:r>
            <a:r>
              <a:rPr lang="ru-RU" sz="1600" dirty="0"/>
              <a:t>&gt;, то обработчик </a:t>
            </a:r>
            <a:r>
              <a:rPr lang="ru-RU" sz="1600" dirty="0" err="1"/>
              <a:t>onblur</a:t>
            </a:r>
            <a:r>
              <a:rPr lang="ru-RU" sz="1600" dirty="0"/>
              <a:t> вернёт фокус обратно.</a:t>
            </a:r>
          </a:p>
          <a:p>
            <a:pPr marL="0" indent="0">
              <a:buNone/>
            </a:pPr>
            <a:r>
              <a:rPr lang="ru-RU" sz="1600" dirty="0" smtClean="0"/>
              <a:t>Обратим </a:t>
            </a:r>
            <a:r>
              <a:rPr lang="ru-RU" sz="1600" dirty="0"/>
              <a:t>внимание – если из </a:t>
            </a:r>
            <a:r>
              <a:rPr lang="ru-RU" sz="1600" dirty="0" err="1"/>
              <a:t>onblur</a:t>
            </a:r>
            <a:r>
              <a:rPr lang="ru-RU" sz="1600" dirty="0"/>
              <a:t> сделать </a:t>
            </a:r>
            <a:r>
              <a:rPr lang="ru-RU" sz="1600" dirty="0" err="1"/>
              <a:t>event.preventDefault</a:t>
            </a:r>
            <a:r>
              <a:rPr lang="ru-RU" sz="1600" dirty="0"/>
              <a:t>(), то такого же эффекта не будет, потому что </a:t>
            </a:r>
            <a:r>
              <a:rPr lang="ru-RU" sz="1600" dirty="0" err="1"/>
              <a:t>onblur</a:t>
            </a:r>
            <a:r>
              <a:rPr lang="ru-RU" sz="1600" dirty="0"/>
              <a:t> срабатывает уже после того, как элемент потерял фокус</a:t>
            </a:r>
            <a:r>
              <a:rPr lang="ru-RU" sz="1600" dirty="0" smtClean="0"/>
              <a:t>.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158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HTML5 и CSS3 вместо </a:t>
            </a:r>
            <a:r>
              <a:rPr lang="ru-RU" sz="1600" b="1" dirty="0" err="1"/>
              <a:t>focus</a:t>
            </a:r>
            <a:r>
              <a:rPr lang="ru-RU" sz="1600" b="1" dirty="0"/>
              <a:t>/</a:t>
            </a:r>
            <a:r>
              <a:rPr lang="ru-RU" sz="1600" b="1" dirty="0" err="1"/>
              <a:t>blur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Прежде чем переходить к более сложным примерам, использующим </a:t>
            </a:r>
            <a:r>
              <a:rPr lang="ru-RU" sz="1600" dirty="0" err="1"/>
              <a:t>JavaScript</a:t>
            </a:r>
            <a:r>
              <a:rPr lang="ru-RU" sz="1600" dirty="0"/>
              <a:t>, мы рассмотрим три примера, когда его использовать не надо, а достаточно современного HTML/CSS.</a:t>
            </a:r>
          </a:p>
          <a:p>
            <a:pPr marL="0" indent="0">
              <a:buNone/>
            </a:pPr>
            <a:r>
              <a:rPr lang="ru-RU" sz="1600" b="1" dirty="0"/>
              <a:t>Подсветка при фокусировке</a:t>
            </a:r>
          </a:p>
          <a:p>
            <a:pPr marL="0" indent="0">
              <a:buNone/>
            </a:pPr>
            <a:r>
              <a:rPr lang="ru-RU" sz="1600" dirty="0"/>
              <a:t>Стилизация полей ввода может быть решена средствами CSS (CSS2.1), а именно – селектором :</a:t>
            </a:r>
            <a:r>
              <a:rPr lang="ru-RU" sz="1600" dirty="0" err="1"/>
              <a:t>focus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input:focus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#FA6;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outline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 /* убрать рамку */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&lt;p&gt;Селектор :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focus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выделит элемент при фокусировке на нем и уберёт рамку, которой браузер выделяет этот элемент по умолчанию.&lt;/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В IE (включая более старые) скрыть фокус также может установка специального атрибута </a:t>
            </a:r>
            <a:r>
              <a:rPr lang="ru-RU" sz="1600" dirty="0" err="1">
                <a:latin typeface="+mj-lt"/>
                <a:cs typeface="Courier New" pitchFamily="49" charset="0"/>
              </a:rPr>
              <a:t>hideFocus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026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Автофокус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загрузке страницы, если на ней существует элемент с атрибутом </a:t>
            </a:r>
            <a:r>
              <a:rPr lang="en-US" sz="1600" dirty="0"/>
              <a:t>autofocus – </a:t>
            </a:r>
            <a:r>
              <a:rPr lang="ru-RU" sz="1600" dirty="0"/>
              <a:t>браузер автоматически фокусируется на этом элементе. Работает во всех браузерах, кроме </a:t>
            </a:r>
            <a:r>
              <a:rPr lang="en-US" sz="1600" dirty="0"/>
              <a:t>IE9-.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type="text" name="search" autofocus&gt;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Если нужны старые </a:t>
            </a:r>
            <a:r>
              <a:rPr lang="en-US" sz="1600" dirty="0"/>
              <a:t>IE, </a:t>
            </a:r>
            <a:r>
              <a:rPr lang="ru-RU" sz="1600" dirty="0"/>
              <a:t>то же самое может сделать </a:t>
            </a:r>
            <a:r>
              <a:rPr lang="en-US" sz="1600" dirty="0"/>
              <a:t>JavaScript: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type="text" name="search"&gt;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('search')[0].focus();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Как правило, этот атрибут используется при изначальной загрузке, для страниц поиска и так далее, где главный элемент очевиден.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371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Плейсхолдер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err="1" smtClean="0"/>
              <a:t>Плейсхолдер</a:t>
            </a:r>
            <a:r>
              <a:rPr lang="ru-RU" sz="1600" dirty="0" smtClean="0"/>
              <a:t> </a:t>
            </a:r>
            <a:r>
              <a:rPr lang="ru-RU" sz="1600" dirty="0"/>
              <a:t>– это значение-подсказка внутри INPUT, которое автоматически исчезает при фокусировке и существует, пока посетитель не начал вводить текст.</a:t>
            </a:r>
          </a:p>
          <a:p>
            <a:pPr marL="0" indent="0">
              <a:buNone/>
            </a:pPr>
            <a:r>
              <a:rPr lang="ru-RU" sz="1600" dirty="0" smtClean="0"/>
              <a:t>Во </a:t>
            </a:r>
            <a:r>
              <a:rPr lang="ru-RU" sz="1600" dirty="0"/>
              <a:t>всех браузерах, кроме IE9-, это реализуется специальным атрибутом </a:t>
            </a:r>
            <a:r>
              <a:rPr lang="ru-RU" sz="1600" dirty="0" err="1"/>
              <a:t>placeholder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placeholder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="E-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mail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В некоторых браузерах этот текст можно стилизовать: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.my::-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-input-placeholder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font-style: italic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.my::-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-input-placeholder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font-style: italic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.my::-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-input-placeholder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font-style: italic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class="my" type="text" placeholder="E-mail"&gt;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Стилизованный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плейсхолдер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8442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3517</Words>
  <Application>Microsoft Office PowerPoint</Application>
  <PresentationFormat>Экран (4:3)</PresentationFormat>
  <Paragraphs>391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Times New Roman</vt:lpstr>
      <vt:lpstr>Training</vt:lpstr>
      <vt:lpstr>JavaScript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2017-10-21T09:14:42Z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