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4.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9.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4.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3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3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4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4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42.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48" r:id="rId2"/>
  </p:sldMasterIdLst>
  <p:notesMasterIdLst>
    <p:notesMasterId r:id="rId46"/>
  </p:notesMasterIdLst>
  <p:handoutMasterIdLst>
    <p:handoutMasterId r:id="rId47"/>
  </p:handoutMasterIdLst>
  <p:sldIdLst>
    <p:sldId id="259" r:id="rId3"/>
    <p:sldId id="700" r:id="rId4"/>
    <p:sldId id="701" r:id="rId5"/>
    <p:sldId id="702" r:id="rId6"/>
    <p:sldId id="703" r:id="rId7"/>
    <p:sldId id="704" r:id="rId8"/>
    <p:sldId id="705" r:id="rId9"/>
    <p:sldId id="706" r:id="rId10"/>
    <p:sldId id="707" r:id="rId11"/>
    <p:sldId id="708" r:id="rId12"/>
    <p:sldId id="709" r:id="rId13"/>
    <p:sldId id="710" r:id="rId14"/>
    <p:sldId id="711" r:id="rId15"/>
    <p:sldId id="712" r:id="rId16"/>
    <p:sldId id="713" r:id="rId17"/>
    <p:sldId id="714" r:id="rId18"/>
    <p:sldId id="715" r:id="rId19"/>
    <p:sldId id="716" r:id="rId20"/>
    <p:sldId id="717" r:id="rId21"/>
    <p:sldId id="718" r:id="rId22"/>
    <p:sldId id="719" r:id="rId23"/>
    <p:sldId id="720" r:id="rId24"/>
    <p:sldId id="721" r:id="rId25"/>
    <p:sldId id="722" r:id="rId26"/>
    <p:sldId id="723" r:id="rId27"/>
    <p:sldId id="724" r:id="rId28"/>
    <p:sldId id="725" r:id="rId29"/>
    <p:sldId id="726" r:id="rId30"/>
    <p:sldId id="727" r:id="rId31"/>
    <p:sldId id="728" r:id="rId32"/>
    <p:sldId id="729" r:id="rId33"/>
    <p:sldId id="730" r:id="rId34"/>
    <p:sldId id="731" r:id="rId35"/>
    <p:sldId id="732" r:id="rId36"/>
    <p:sldId id="734" r:id="rId37"/>
    <p:sldId id="733" r:id="rId38"/>
    <p:sldId id="735" r:id="rId39"/>
    <p:sldId id="736" r:id="rId40"/>
    <p:sldId id="737" r:id="rId41"/>
    <p:sldId id="738" r:id="rId42"/>
    <p:sldId id="739" r:id="rId43"/>
    <p:sldId id="740" r:id="rId44"/>
    <p:sldId id="741" r:id="rId45"/>
  </p:sldIdLst>
  <p:sldSz cx="9144000" cy="6858000" type="screen4x3"/>
  <p:notesSz cx="6858000" cy="9144000"/>
  <p:defaultText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779CC93D-E52E-4D84-901B-11D7331DD495}">
          <p14:sldIdLst>
            <p14:sldId id="259"/>
          </p14:sldIdLst>
        </p14:section>
        <p14:section name="Обзор и цели" id="{ABA716BF-3A5C-4ADB-94C9-CFEF84EBA240}">
          <p14:sldIdLst>
            <p14:sldId id="700"/>
            <p14:sldId id="701"/>
            <p14:sldId id="702"/>
            <p14:sldId id="703"/>
            <p14:sldId id="704"/>
            <p14:sldId id="705"/>
            <p14:sldId id="706"/>
            <p14:sldId id="707"/>
            <p14:sldId id="708"/>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4"/>
            <p14:sldId id="733"/>
            <p14:sldId id="735"/>
            <p14:sldId id="736"/>
            <p14:sldId id="737"/>
            <p14:sldId id="738"/>
            <p14:sldId id="739"/>
            <p14:sldId id="740"/>
            <p14:sldId id="741"/>
          </p14:sldIdLst>
        </p14:section>
        <p14:section name="Раздел 1" id="{6D9936A3-3945-4757-BC8B-B5C252D8E036}">
          <p14:sldIdLst/>
        </p14:section>
        <p14:section name="Образцы слайдов для визуальных элементов" id="{BAB3A466-96C9-4230-9978-795378D75699}">
          <p14:sldIdLst/>
        </p14:section>
        <p14:section name="Пример" id="{8C0305C9-B152-4FBA-A789-FE1976D53990}">
          <p14:sldIdLst/>
        </p14:section>
        <p14:section name="Заключение и итог" id="{790CEF5B-569A-4C2F-BED5-750B08C0E5AD}">
          <p14:sldIdLst/>
        </p14:section>
        <p14:section name="Приложение" id="{3F78B471-41DA-46F2-A8E4-97E471896AB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9900"/>
    <a:srgbClr val="006600"/>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4" autoAdjust="0"/>
    <p:restoredTop sz="88632" autoAdjust="0"/>
  </p:normalViewPr>
  <p:slideViewPr>
    <p:cSldViewPr>
      <p:cViewPr varScale="1">
        <p:scale>
          <a:sx n="107" d="100"/>
          <a:sy n="107" d="100"/>
        </p:scale>
        <p:origin x="-180" y="-9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ru-RU" sz="1200"/>
            </a:lvl1pPr>
          </a:lstStyle>
          <a:p>
            <a:endParaRPr lang="ru-RU"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ru-RU" sz="1200"/>
            </a:lvl1pPr>
          </a:lstStyle>
          <a:p>
            <a:fld id="{D83FDC75-7F73-4A4A-A77C-09AADF00E0EA}" type="datetimeFigureOut">
              <a:rPr lang="ru-RU" smtClean="0"/>
              <a:pPr/>
              <a:t>26.10.2017</a:t>
            </a:fld>
            <a:endParaRPr lang="ru-RU"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ru-RU" sz="1200"/>
            </a:lvl1pPr>
          </a:lstStyle>
          <a:p>
            <a:endParaRPr lang="ru-RU"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ru-RU" sz="1200"/>
            </a:lvl1pPr>
          </a:lstStyle>
          <a:p>
            <a:fld id="{459226BF-1F13-42D3-80DC-373E7ADD1EBC}" type="slidenum">
              <a:rPr lang="ru-RU" smtClean="0"/>
              <a:pPr/>
              <a:t>‹#›</a:t>
            </a:fld>
            <a:endParaRPr lang="ru-RU" dirty="0"/>
          </a:p>
        </p:txBody>
      </p:sp>
    </p:spTree>
    <p:extLst>
      <p:ext uri="{BB962C8B-B14F-4D97-AF65-F5344CB8AC3E}">
        <p14:creationId xmlns:p14="http://schemas.microsoft.com/office/powerpoint/2010/main" val="1931769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ru-RU"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ru-RU" sz="1200"/>
            </a:lvl1pPr>
          </a:lstStyle>
          <a:p>
            <a:fld id="{48AEF76B-3757-4A0B-AF93-28494465C1DD}" type="datetimeFigureOut">
              <a:pPr/>
              <a:t>16.10.2017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ru-RU"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ru-RU" sz="1200"/>
            </a:lvl1pPr>
          </a:lstStyle>
          <a:p>
            <a:fld id="{75693FD4-8F83-4EF7-AC3F-0DC0388986B0}" type="slidenum">
              <a:pPr/>
              <a:t>‹#›</a:t>
            </a:fld>
            <a:endParaRPr lang="ru-RU"/>
          </a:p>
        </p:txBody>
      </p:sp>
    </p:spTree>
    <p:extLst>
      <p:ext uri="{BB962C8B-B14F-4D97-AF65-F5344CB8AC3E}">
        <p14:creationId xmlns:p14="http://schemas.microsoft.com/office/powerpoint/2010/main" val="613852772"/>
      </p:ext>
    </p:extLst>
  </p:cSld>
  <p:clrMap bg1="lt1" tx1="dk1" bg2="lt2" tx2="dk2" accent1="accent1" accent2="accent2" accent3="accent3" accent4="accent4" accent5="accent5" accent6="accent6" hlink="hlink" folHlink="folHlink"/>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lang="ru-RU"/>
            </a:pPr>
            <a:r>
              <a:rPr lang="ru-RU" dirty="0" smtClean="0"/>
              <a:t>Этот шаблон можно использовать как начальный файл для представления учебных материалов группе слушателей.</a:t>
            </a:r>
          </a:p>
          <a:p>
            <a:endParaRPr lang="ru-RU" dirty="0" smtClean="0"/>
          </a:p>
          <a:p>
            <a:pPr lvl="0"/>
            <a:r>
              <a:rPr lang="ru-RU" sz="1200" b="1" dirty="0" smtClean="0"/>
              <a:t>Разделы</a:t>
            </a:r>
            <a:endParaRPr lang="ru-RU" sz="1200" b="0" dirty="0" smtClean="0"/>
          </a:p>
          <a:p>
            <a:pPr lvl="0"/>
            <a:r>
              <a:rPr lang="ru-RU" sz="1200" b="0" dirty="0" smtClean="0"/>
              <a:t>Для добавления разделов щелкните слайд правой кнопкой мыши.</a:t>
            </a:r>
            <a:r>
              <a:rPr lang="ru-RU" sz="1200" b="0" baseline="0" dirty="0" smtClean="0"/>
              <a:t> Разделы позволяют упорядочить слайды и организовать совместную работу нескольких авторов.</a:t>
            </a:r>
            <a:endParaRPr lang="ru-RU" sz="1200" b="0" dirty="0" smtClean="0"/>
          </a:p>
          <a:p>
            <a:pPr lvl="0"/>
            <a:endParaRPr lang="ru-RU" sz="1200" b="1" dirty="0" smtClean="0"/>
          </a:p>
          <a:p>
            <a:pPr lvl="0"/>
            <a:r>
              <a:rPr lang="ru-RU" sz="1200" b="1" dirty="0" smtClean="0"/>
              <a:t>Заметки</a:t>
            </a:r>
          </a:p>
          <a:p>
            <a:pPr lvl="0"/>
            <a:r>
              <a:rPr lang="ru-RU" sz="1200" dirty="0" smtClean="0"/>
              <a:t>Используйте раздел заметок для размещения заметок докладчика или дополнительных сведений для аудитории.</a:t>
            </a:r>
            <a:r>
              <a:rPr lang="ru-RU" sz="1200" baseline="0" dirty="0" smtClean="0"/>
              <a:t> Во время воспроизведения презентации эти заметки отображаются в представлении презентации. </a:t>
            </a:r>
          </a:p>
          <a:p>
            <a:pPr lvl="0">
              <a:buFontTx/>
              <a:buNone/>
            </a:pPr>
            <a:r>
              <a:rPr lang="ru-RU" sz="1200" dirty="0" smtClean="0"/>
              <a:t>Обращайте внимание на размер шрифта (важно обеспечить различимость при ослабленном зрении, видеосъемке и чтении с экрана)</a:t>
            </a:r>
          </a:p>
          <a:p>
            <a:pPr lvl="0"/>
            <a:endParaRPr lang="ru-RU" sz="1200" dirty="0" smtClean="0"/>
          </a:p>
          <a:p>
            <a:pPr lvl="0">
              <a:buFontTx/>
              <a:buNone/>
            </a:pPr>
            <a:r>
              <a:rPr lang="ru-RU" sz="1200" b="1" dirty="0" smtClean="0"/>
              <a:t>Сочетаемые цвета </a:t>
            </a:r>
          </a:p>
          <a:p>
            <a:pPr lvl="0">
              <a:buFontTx/>
              <a:buNone/>
            </a:pPr>
            <a:r>
              <a:rPr lang="ru-RU" sz="1200" dirty="0" smtClean="0"/>
              <a:t>Обратите особое внимание на графики, диаграммы и надписи.</a:t>
            </a:r>
            <a:r>
              <a:rPr lang="ru-RU" sz="1200" baseline="0" dirty="0" smtClean="0"/>
              <a:t> </a:t>
            </a:r>
            <a:endParaRPr lang="ru-RU" sz="1200" dirty="0" smtClean="0"/>
          </a:p>
          <a:p>
            <a:pPr lvl="0"/>
            <a:r>
              <a:rPr lang="ru-RU" sz="1200" dirty="0" smtClean="0"/>
              <a:t>Учтите, что печать будет выполняться </a:t>
            </a:r>
            <a:r>
              <a:rPr lang="ru-RU" sz="1200" dirty="0" err="1" smtClean="0"/>
              <a:t>в черно-белом режиме или в оттенках серого</a:t>
            </a:r>
            <a:r>
              <a:rPr lang="ru-RU" sz="1200" dirty="0" smtClean="0"/>
              <a:t>. Выполните пробную печать, чтобы убедиться в сохранении разницы между цветами при печати </a:t>
            </a:r>
            <a:r>
              <a:rPr lang="ru-RU" sz="1200" dirty="0" err="1" smtClean="0"/>
              <a:t>в черно-белом режиме или в оттенках серого</a:t>
            </a:r>
            <a:r>
              <a:rPr lang="ru-RU" sz="1200" dirty="0" smtClean="0"/>
              <a:t>.</a:t>
            </a:r>
          </a:p>
          <a:p>
            <a:pPr lvl="0">
              <a:buFontTx/>
              <a:buNone/>
            </a:pPr>
            <a:endParaRPr lang="ru-RU" sz="1200" dirty="0" smtClean="0"/>
          </a:p>
          <a:p>
            <a:pPr lvl="0">
              <a:buFontTx/>
              <a:buNone/>
            </a:pPr>
            <a:r>
              <a:rPr lang="ru-RU" sz="1200" b="1" dirty="0" smtClean="0"/>
              <a:t>Диаграммы, таблицы и графики</a:t>
            </a:r>
          </a:p>
          <a:p>
            <a:pPr lvl="0"/>
            <a:r>
              <a:rPr lang="ru-RU" sz="1200" dirty="0" smtClean="0"/>
              <a:t>Не усложняйте восприятие: по возможности используйте согласованные, простые стили и цвета.</a:t>
            </a:r>
          </a:p>
          <a:p>
            <a:pPr lvl="0"/>
            <a:r>
              <a:rPr lang="ru-RU" sz="1200" dirty="0" smtClean="0"/>
              <a:t>Снабдите все диаграммы и таблицы подписями.</a:t>
            </a:r>
          </a:p>
          <a:p>
            <a:endParaRPr lang="ru-RU" dirty="0" smtClean="0"/>
          </a:p>
          <a:p>
            <a:endParaRPr lang="ru-RU" dirty="0" smtClean="0"/>
          </a:p>
          <a:p>
            <a:endParaRPr lang="ru-RU" dirty="0"/>
          </a:p>
        </p:txBody>
      </p:sp>
      <p:sp>
        <p:nvSpPr>
          <p:cNvPr id="4" name="Slide Number Placeholder 3"/>
          <p:cNvSpPr>
            <a:spLocks noGrp="1"/>
          </p:cNvSpPr>
          <p:nvPr>
            <p:ph type="sldNum" sz="quarter" idx="10"/>
          </p:nvPr>
        </p:nvSpPr>
        <p:spPr/>
        <p:txBody>
          <a:bodyPr/>
          <a:lstStyle/>
          <a:p>
            <a:fld id="{EC6EAC7D-5A89-47C2-8ABA-56C9C2DEF7A4}" type="slidenum">
              <a:rPr lang="ru-RU" smtClean="0"/>
              <a:pPr/>
              <a:t>1</a:t>
            </a:fld>
            <a:endParaRPr lang="ru-RU"/>
          </a:p>
        </p:txBody>
      </p:sp>
    </p:spTree>
    <p:extLst>
      <p:ext uri="{BB962C8B-B14F-4D97-AF65-F5344CB8AC3E}">
        <p14:creationId xmlns:p14="http://schemas.microsoft.com/office/powerpoint/2010/main" val="2717289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19</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29</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33</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39</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4</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40</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41</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42</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5693FD4-8F83-4EF7-AC3F-0DC0388986B0}" type="slidenum">
              <a:rPr lang="ru-RU" smtClean="0"/>
              <a:pPr/>
              <a:t>43</a:t>
            </a:fld>
            <a:endParaRPr lang="ru-RU"/>
          </a:p>
        </p:txBody>
      </p:sp>
    </p:spTree>
    <p:extLst>
      <p:ext uri="{BB962C8B-B14F-4D97-AF65-F5344CB8AC3E}">
        <p14:creationId xmlns:p14="http://schemas.microsoft.com/office/powerpoint/2010/main" val="381615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5</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6</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7</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8</a:t>
            </a:fld>
            <a:endParaRPr lang="ru-RU"/>
          </a:p>
        </p:txBody>
      </p:sp>
    </p:spTree>
    <p:extLst>
      <p:ext uri="{BB962C8B-B14F-4D97-AF65-F5344CB8AC3E}">
        <p14:creationId xmlns:p14="http://schemas.microsoft.com/office/powerpoint/2010/main" val="2099646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ru-RU" dirty="0" smtClean="0"/>
              <a:t>Дайте краткий обзор презентации.</a:t>
            </a:r>
            <a:r>
              <a:rPr lang="ru-RU" baseline="0" dirty="0" smtClean="0"/>
              <a:t> О</a:t>
            </a:r>
            <a:r>
              <a:rPr lang="ru-RU" dirty="0" smtClean="0"/>
              <a:t>пишите главную суть презентации и обоснуйте ее важность.</a:t>
            </a:r>
          </a:p>
          <a:p>
            <a:pPr>
              <a:lnSpc>
                <a:spcPct val="80000"/>
              </a:lnSpc>
            </a:pPr>
            <a:r>
              <a:rPr lang="ru-RU" dirty="0" smtClean="0"/>
              <a:t>Представьте каждую из основных тем.</a:t>
            </a:r>
          </a:p>
          <a:p>
            <a:r>
              <a:rPr lang="ru-RU" dirty="0" smtClean="0"/>
              <a:t>Чтобы предоставить слушателям ориентир, можно</a:t>
            </a:r>
            <a:r>
              <a:rPr lang="ru-RU" baseline="0" dirty="0" smtClean="0"/>
              <a:t> можете </a:t>
            </a:r>
            <a:r>
              <a:rPr lang="ru-RU" dirty="0" smtClean="0"/>
              <a:t>повторять этот обзорный слайд в ходе презентации, выделяя тему, которая будет обсуждаться далее.</a:t>
            </a:r>
          </a:p>
        </p:txBody>
      </p:sp>
      <p:sp>
        <p:nvSpPr>
          <p:cNvPr id="4" name="Slide Number Placeholder 3"/>
          <p:cNvSpPr>
            <a:spLocks noGrp="1"/>
          </p:cNvSpPr>
          <p:nvPr>
            <p:ph type="sldNum" sz="quarter" idx="10"/>
          </p:nvPr>
        </p:nvSpPr>
        <p:spPr/>
        <p:txBody>
          <a:bodyPr/>
          <a:lstStyle/>
          <a:p>
            <a:fld id="{EC6EAC7D-5A89-47C2-8ABA-56C9C2DEF7A4}" type="slidenum">
              <a:rPr lang="ru-RU" smtClean="0"/>
              <a:pPr/>
              <a:t>9</a:t>
            </a:fld>
            <a:endParaRPr lang="ru-RU"/>
          </a:p>
        </p:txBody>
      </p:sp>
    </p:spTree>
    <p:extLst>
      <p:ext uri="{BB962C8B-B14F-4D97-AF65-F5344CB8AC3E}">
        <p14:creationId xmlns:p14="http://schemas.microsoft.com/office/powerpoint/2010/main" val="2099646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latinLnBrk="0">
              <a:defRPr lang="ru-RU" b="1" cap="small" baseline="0">
                <a:solidFill>
                  <a:srgbClr val="003300"/>
                </a:solidFill>
              </a:defRPr>
            </a:lvl1pPr>
          </a:lstStyle>
          <a:p>
            <a:r>
              <a:rPr lang="ru-RU"/>
              <a:t>Образец заголовка</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latinLnBrk="0">
              <a:buNone/>
              <a:defRPr lang="ru-RU" sz="2000" b="0">
                <a:solidFill>
                  <a:schemeClr val="tx1"/>
                </a:solidFill>
                <a:latin typeface="Georgia" pitchFamily="18" charset="0"/>
              </a:defRPr>
            </a:lvl1pPr>
            <a:lvl2pPr marL="457200" indent="0" algn="ctr" latinLnBrk="0">
              <a:buNone/>
              <a:defRPr lang="ru-RU">
                <a:solidFill>
                  <a:schemeClr val="tx1">
                    <a:tint val="75000"/>
                  </a:schemeClr>
                </a:solidFill>
              </a:defRPr>
            </a:lvl2pPr>
            <a:lvl3pPr marL="914400" indent="0" algn="ctr" latinLnBrk="0">
              <a:buNone/>
              <a:defRPr lang="ru-RU">
                <a:solidFill>
                  <a:schemeClr val="tx1">
                    <a:tint val="75000"/>
                  </a:schemeClr>
                </a:solidFill>
              </a:defRPr>
            </a:lvl3pPr>
            <a:lvl4pPr marL="1371600" indent="0" algn="ctr" latinLnBrk="0">
              <a:buNone/>
              <a:defRPr lang="ru-RU">
                <a:solidFill>
                  <a:schemeClr val="tx1">
                    <a:tint val="75000"/>
                  </a:schemeClr>
                </a:solidFill>
              </a:defRPr>
            </a:lvl4pPr>
            <a:lvl5pPr marL="1828800" indent="0" algn="ctr" latinLnBrk="0">
              <a:buNone/>
              <a:defRPr lang="ru-RU">
                <a:solidFill>
                  <a:schemeClr val="tx1">
                    <a:tint val="75000"/>
                  </a:schemeClr>
                </a:solidFill>
              </a:defRPr>
            </a:lvl5pPr>
            <a:lvl6pPr marL="2286000" indent="0" algn="ctr" latinLnBrk="0">
              <a:buNone/>
              <a:defRPr lang="ru-RU">
                <a:solidFill>
                  <a:schemeClr val="tx1">
                    <a:tint val="75000"/>
                  </a:schemeClr>
                </a:solidFill>
              </a:defRPr>
            </a:lvl6pPr>
            <a:lvl7pPr marL="2743200" indent="0" algn="ctr" latinLnBrk="0">
              <a:buNone/>
              <a:defRPr lang="ru-RU">
                <a:solidFill>
                  <a:schemeClr val="tx1">
                    <a:tint val="75000"/>
                  </a:schemeClr>
                </a:solidFill>
              </a:defRPr>
            </a:lvl7pPr>
            <a:lvl8pPr marL="3200400" indent="0" algn="ctr" latinLnBrk="0">
              <a:buNone/>
              <a:defRPr lang="ru-RU">
                <a:solidFill>
                  <a:schemeClr val="tx1">
                    <a:tint val="75000"/>
                  </a:schemeClr>
                </a:solidFill>
              </a:defRPr>
            </a:lvl8pPr>
            <a:lvl9pPr marL="3657600" indent="0" algn="ctr" latinLnBrk="0">
              <a:buNone/>
              <a:defRPr lang="ru-RU">
                <a:solidFill>
                  <a:schemeClr val="tx1">
                    <a:tint val="75000"/>
                  </a:schemeClr>
                </a:solidFill>
              </a:defRPr>
            </a:lvl9pPr>
          </a:lstStyle>
          <a:p>
            <a:r>
              <a:rPr lang="ru-RU" smtClean="0"/>
              <a:t>Образец подзаголовка</a:t>
            </a:r>
            <a:endParaRPr lang="ru-RU"/>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latinLnBrk="0">
              <a:buNone/>
              <a:defRPr lang="ru-RU" sz="2000" baseline="0"/>
            </a:lvl1pPr>
          </a:lstStyle>
          <a:p>
            <a:r>
              <a:rPr lang="ru-RU"/>
              <a:t>Эмблема организации</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Date Placeholder 2"/>
          <p:cNvSpPr>
            <a:spLocks noGrp="1"/>
          </p:cNvSpPr>
          <p:nvPr>
            <p:ph type="dt" sz="half" idx="10"/>
          </p:nvPr>
        </p:nvSpPr>
        <p:spPr/>
        <p:txBody>
          <a:bodyPr/>
          <a:lstStyle/>
          <a:p>
            <a:fld id="{757B281C-5159-4971-8228-52B9A72E9ED2}" type="datetimeFigureOut">
              <a:pPr/>
              <a:t>16.10.2017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16.10.2017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Только фон">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16.10.2017</a:t>
            </a:fld>
            <a:endParaRPr lang="ru-RU"/>
          </a:p>
        </p:txBody>
      </p:sp>
      <p:sp>
        <p:nvSpPr>
          <p:cNvPr id="4" name="Footer Placeholder 4"/>
          <p:cNvSpPr>
            <a:spLocks noGrp="1"/>
          </p:cNvSpPr>
          <p:nvPr>
            <p:ph type="ftr" sz="quarter" idx="11"/>
          </p:nvPr>
        </p:nvSpPr>
        <p:spPr>
          <a:xfrm>
            <a:off x="3352800" y="6356350"/>
            <a:ext cx="2895600" cy="365125"/>
          </a:xfrm>
        </p:spPr>
        <p:txBody>
          <a:bodyPr/>
          <a:lstStyle/>
          <a:p>
            <a:endParaRPr lang="ru-RU"/>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Заголовок раздела">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latinLnBrk="0">
              <a:defRPr lang="ru-RU" sz="4000" b="1" cap="small" baseline="0">
                <a:solidFill>
                  <a:srgbClr val="003300"/>
                </a:solidFill>
              </a:defRPr>
            </a:lvl1pPr>
          </a:lstStyle>
          <a:p>
            <a:r>
              <a:rPr lang="ru-RU"/>
              <a:t>Образец заголовка</a:t>
            </a:r>
          </a:p>
        </p:txBody>
      </p:sp>
      <p:sp>
        <p:nvSpPr>
          <p:cNvPr id="4" name="Date Placeholder 3"/>
          <p:cNvSpPr>
            <a:spLocks noGrp="1"/>
          </p:cNvSpPr>
          <p:nvPr>
            <p:ph type="dt" sz="half" idx="10"/>
          </p:nvPr>
        </p:nvSpPr>
        <p:spPr/>
        <p:txBody>
          <a:bodyPr/>
          <a:lstStyle/>
          <a:p>
            <a:fld id="{757B281C-5159-4971-8228-52B9A72E9ED2}" type="datetimeFigureOut">
              <a:pPr/>
              <a:t>16.10.2017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D6E5A2-EC83-451F-A719-9AC1370DD5CF}" type="slidenum">
              <a:pPr/>
              <a:t>‹#›</a:t>
            </a:fld>
            <a:endParaRPr lang="ru-RU"/>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latinLnBrk="0">
              <a:buNone/>
              <a:defRPr lang="ru-RU" sz="1800"/>
            </a:lvl1pPr>
          </a:lstStyle>
          <a:p>
            <a:r>
              <a:rPr lang="ru-RU"/>
              <a:t>Эмблема организации</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latinLnBrk="0">
              <a:defRPr lang="ru-RU"/>
            </a:lvl1pPr>
          </a:lstStyle>
          <a:p>
            <a:r>
              <a:rPr lang="ru-RU" dirty="0"/>
              <a:t>Образец заголовка</a:t>
            </a:r>
          </a:p>
        </p:txBody>
      </p:sp>
      <p:sp>
        <p:nvSpPr>
          <p:cNvPr id="3" name="Content Placeholder 2"/>
          <p:cNvSpPr>
            <a:spLocks noGrp="1"/>
          </p:cNvSpPr>
          <p:nvPr>
            <p:ph idx="1"/>
          </p:nvPr>
        </p:nvSpPr>
        <p:spPr>
          <a:xfrm>
            <a:off x="762000" y="1596413"/>
            <a:ext cx="8077200" cy="4297363"/>
          </a:xfrm>
        </p:spPr>
        <p:txBody>
          <a:bodyPr>
            <a:normAutofit/>
          </a:bodyPr>
          <a:lstStyle>
            <a:lvl1pPr latinLnBrk="0">
              <a:defRPr lang="ru-RU" sz="3200">
                <a:latin typeface="Arial" pitchFamily="34" charset="0"/>
              </a:defRPr>
            </a:lvl1pPr>
            <a:lvl2pPr latinLnBrk="0">
              <a:defRPr lang="ru-RU" sz="2800">
                <a:latin typeface="Arial" pitchFamily="34" charset="0"/>
              </a:defRPr>
            </a:lvl2pPr>
            <a:lvl3pPr latinLnBrk="0">
              <a:defRPr lang="ru-RU" sz="2400">
                <a:latin typeface="Arial" pitchFamily="34" charset="0"/>
              </a:defRPr>
            </a:lvl3pPr>
            <a:lvl4pPr latinLnBrk="0">
              <a:defRPr lang="ru-RU" sz="2400">
                <a:latin typeface="Arial" pitchFamily="34" charset="0"/>
              </a:defRPr>
            </a:lvl4pPr>
            <a:lvl5pPr latinLnBrk="0">
              <a:defRPr lang="ru-RU" sz="2400">
                <a:latin typeface="Arial" pitchFamily="34" charset="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Date Placeholder 3"/>
          <p:cNvSpPr>
            <a:spLocks noGrp="1"/>
          </p:cNvSpPr>
          <p:nvPr>
            <p:ph type="dt" sz="half" idx="10"/>
          </p:nvPr>
        </p:nvSpPr>
        <p:spPr/>
        <p:txBody>
          <a:bodyPr/>
          <a:lstStyle/>
          <a:p>
            <a:fld id="{757B281C-5159-4971-8228-52B9A72E9ED2}" type="datetimeFigureOut">
              <a:pPr/>
              <a:t>16.10.2017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Content Placeholder 2"/>
          <p:cNvSpPr>
            <a:spLocks noGrp="1"/>
          </p:cNvSpPr>
          <p:nvPr>
            <p:ph sz="half" idx="1"/>
          </p:nvPr>
        </p:nvSpPr>
        <p:spPr>
          <a:xfrm>
            <a:off x="685800" y="1600200"/>
            <a:ext cx="4038600" cy="4525963"/>
          </a:xfrm>
        </p:spPr>
        <p:txBody>
          <a:bodyPr/>
          <a:lstStyle>
            <a:lvl1pPr latinLnBrk="0">
              <a:defRPr lang="ru-RU" sz="2800"/>
            </a:lvl1pPr>
            <a:lvl2pPr latinLnBrk="0">
              <a:defRPr lang="ru-RU" sz="2400"/>
            </a:lvl2pPr>
            <a:lvl3pPr latinLnBrk="0">
              <a:defRPr lang="ru-RU" sz="2000"/>
            </a:lvl3pPr>
            <a:lvl4pPr latinLnBrk="0">
              <a:defRPr lang="ru-RU" sz="1800"/>
            </a:lvl4pPr>
            <a:lvl5pPr latinLnBrk="0">
              <a:defRPr lang="ru-RU" sz="1800"/>
            </a:lvl5pPr>
            <a:lvl6pPr latinLnBrk="0">
              <a:defRPr lang="ru-RU" sz="1800"/>
            </a:lvl6pPr>
            <a:lvl7pPr latinLnBrk="0">
              <a:defRPr lang="ru-RU" sz="1800"/>
            </a:lvl7pPr>
            <a:lvl8pPr latinLnBrk="0">
              <a:defRPr lang="ru-RU" sz="1800"/>
            </a:lvl8pPr>
            <a:lvl9pPr latinLnBrk="0">
              <a:defRPr lang="ru-RU"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Content Placeholder 3"/>
          <p:cNvSpPr>
            <a:spLocks noGrp="1"/>
          </p:cNvSpPr>
          <p:nvPr>
            <p:ph sz="half" idx="2"/>
          </p:nvPr>
        </p:nvSpPr>
        <p:spPr>
          <a:xfrm>
            <a:off x="4876800" y="1600200"/>
            <a:ext cx="4038600" cy="4525963"/>
          </a:xfrm>
        </p:spPr>
        <p:txBody>
          <a:bodyPr/>
          <a:lstStyle>
            <a:lvl1pPr latinLnBrk="0">
              <a:defRPr lang="ru-RU" sz="2800"/>
            </a:lvl1pPr>
            <a:lvl2pPr latinLnBrk="0">
              <a:defRPr lang="ru-RU" sz="2400"/>
            </a:lvl2pPr>
            <a:lvl3pPr latinLnBrk="0">
              <a:defRPr lang="ru-RU" sz="2000"/>
            </a:lvl3pPr>
            <a:lvl4pPr latinLnBrk="0">
              <a:defRPr lang="ru-RU" sz="1800"/>
            </a:lvl4pPr>
            <a:lvl5pPr latinLnBrk="0">
              <a:defRPr lang="ru-RU" sz="1800"/>
            </a:lvl5pPr>
            <a:lvl6pPr latinLnBrk="0">
              <a:defRPr lang="ru-RU" sz="1800"/>
            </a:lvl6pPr>
            <a:lvl7pPr latinLnBrk="0">
              <a:defRPr lang="ru-RU" sz="1800"/>
            </a:lvl7pPr>
            <a:lvl8pPr latinLnBrk="0">
              <a:defRPr lang="ru-RU" sz="1800"/>
            </a:lvl8pPr>
            <a:lvl9pPr latinLnBrk="0">
              <a:defRPr lang="ru-RU"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Date Placeholder 4"/>
          <p:cNvSpPr>
            <a:spLocks noGrp="1"/>
          </p:cNvSpPr>
          <p:nvPr>
            <p:ph type="dt" sz="half" idx="10"/>
          </p:nvPr>
        </p:nvSpPr>
        <p:spPr/>
        <p:txBody>
          <a:bodyPr/>
          <a:lstStyle/>
          <a:p>
            <a:fld id="{757B281C-5159-4971-8228-52B9A72E9ED2}" type="datetimeFigureOut">
              <a:pPr/>
              <a:t>16.10.2017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latinLnBrk="0">
              <a:defRPr lang="ru-RU"/>
            </a:lvl1pPr>
          </a:lstStyle>
          <a:p>
            <a:r>
              <a:rPr lang="ru-RU" smtClean="0"/>
              <a:t>Образец заголовка</a:t>
            </a:r>
            <a:endParaRPr lang="ru-RU"/>
          </a:p>
        </p:txBody>
      </p:sp>
      <p:sp>
        <p:nvSpPr>
          <p:cNvPr id="3" name="Text Placeholder 2"/>
          <p:cNvSpPr>
            <a:spLocks noGrp="1"/>
          </p:cNvSpPr>
          <p:nvPr>
            <p:ph type="body" idx="1"/>
          </p:nvPr>
        </p:nvSpPr>
        <p:spPr>
          <a:xfrm>
            <a:off x="685800" y="1535113"/>
            <a:ext cx="4040188" cy="639762"/>
          </a:xfrm>
        </p:spPr>
        <p:txBody>
          <a:bodyPr anchor="b"/>
          <a:lstStyle>
            <a:lvl1pPr marL="0" indent="0" latinLnBrk="0">
              <a:buNone/>
              <a:defRPr lang="ru-RU" sz="2400" b="1"/>
            </a:lvl1pPr>
            <a:lvl2pPr marL="457200" indent="0" latinLnBrk="0">
              <a:buNone/>
              <a:defRPr lang="ru-RU" sz="2000" b="1"/>
            </a:lvl2pPr>
            <a:lvl3pPr marL="914400" indent="0" latinLnBrk="0">
              <a:buNone/>
              <a:defRPr lang="ru-RU" sz="1800" b="1"/>
            </a:lvl3pPr>
            <a:lvl4pPr marL="1371600" indent="0" latinLnBrk="0">
              <a:buNone/>
              <a:defRPr lang="ru-RU" sz="1600" b="1"/>
            </a:lvl4pPr>
            <a:lvl5pPr marL="1828800" indent="0" latinLnBrk="0">
              <a:buNone/>
              <a:defRPr lang="ru-RU" sz="1600" b="1"/>
            </a:lvl5pPr>
            <a:lvl6pPr marL="2286000" indent="0" latinLnBrk="0">
              <a:buNone/>
              <a:defRPr lang="ru-RU" sz="1600" b="1"/>
            </a:lvl6pPr>
            <a:lvl7pPr marL="2743200" indent="0" latinLnBrk="0">
              <a:buNone/>
              <a:defRPr lang="ru-RU" sz="1600" b="1"/>
            </a:lvl7pPr>
            <a:lvl8pPr marL="3200400" indent="0" latinLnBrk="0">
              <a:buNone/>
              <a:defRPr lang="ru-RU" sz="1600" b="1"/>
            </a:lvl8pPr>
            <a:lvl9pPr marL="3657600" indent="0" latinLnBrk="0">
              <a:buNone/>
              <a:defRPr lang="ru-RU" sz="1600" b="1"/>
            </a:lvl9pPr>
          </a:lstStyle>
          <a:p>
            <a:pPr lvl="0"/>
            <a:r>
              <a:rPr lang="ru-RU" smtClean="0"/>
              <a:t>Образец текста</a:t>
            </a:r>
          </a:p>
        </p:txBody>
      </p:sp>
      <p:sp>
        <p:nvSpPr>
          <p:cNvPr id="4" name="Content Placeholder 3"/>
          <p:cNvSpPr>
            <a:spLocks noGrp="1"/>
          </p:cNvSpPr>
          <p:nvPr>
            <p:ph sz="half" idx="2"/>
          </p:nvPr>
        </p:nvSpPr>
        <p:spPr>
          <a:xfrm>
            <a:off x="685800" y="2174875"/>
            <a:ext cx="4040188" cy="3951288"/>
          </a:xfrm>
        </p:spPr>
        <p:txBody>
          <a:bodyPr/>
          <a:lstStyle>
            <a:lvl1pPr latinLnBrk="0">
              <a:defRPr lang="ru-RU" sz="2400"/>
            </a:lvl1pPr>
            <a:lvl2pPr latinLnBrk="0">
              <a:defRPr lang="ru-RU" sz="2000"/>
            </a:lvl2pPr>
            <a:lvl3pPr latinLnBrk="0">
              <a:defRPr lang="ru-RU" sz="1800"/>
            </a:lvl3pPr>
            <a:lvl4pPr latinLnBrk="0">
              <a:defRPr lang="ru-RU" sz="1600"/>
            </a:lvl4pPr>
            <a:lvl5pPr latinLnBrk="0">
              <a:defRPr lang="ru-RU" sz="1600"/>
            </a:lvl5pPr>
            <a:lvl6pPr latinLnBrk="0">
              <a:defRPr lang="ru-RU" sz="1600"/>
            </a:lvl6pPr>
            <a:lvl7pPr latinLnBrk="0">
              <a:defRPr lang="ru-RU" sz="1600"/>
            </a:lvl7pPr>
            <a:lvl8pPr latinLnBrk="0">
              <a:defRPr lang="ru-RU" sz="1600"/>
            </a:lvl8pPr>
            <a:lvl9pPr latinLnBrk="0">
              <a:defRPr lang="ru-RU"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Text Placeholder 4"/>
          <p:cNvSpPr>
            <a:spLocks noGrp="1"/>
          </p:cNvSpPr>
          <p:nvPr>
            <p:ph type="body" sz="quarter" idx="3"/>
          </p:nvPr>
        </p:nvSpPr>
        <p:spPr>
          <a:xfrm>
            <a:off x="4873625" y="1535113"/>
            <a:ext cx="4041775" cy="639762"/>
          </a:xfrm>
        </p:spPr>
        <p:txBody>
          <a:bodyPr anchor="b"/>
          <a:lstStyle>
            <a:lvl1pPr marL="0" indent="0" latinLnBrk="0">
              <a:buNone/>
              <a:defRPr lang="ru-RU" sz="2400" b="1"/>
            </a:lvl1pPr>
            <a:lvl2pPr marL="457200" indent="0" latinLnBrk="0">
              <a:buNone/>
              <a:defRPr lang="ru-RU" sz="2000" b="1"/>
            </a:lvl2pPr>
            <a:lvl3pPr marL="914400" indent="0" latinLnBrk="0">
              <a:buNone/>
              <a:defRPr lang="ru-RU" sz="1800" b="1"/>
            </a:lvl3pPr>
            <a:lvl4pPr marL="1371600" indent="0" latinLnBrk="0">
              <a:buNone/>
              <a:defRPr lang="ru-RU" sz="1600" b="1"/>
            </a:lvl4pPr>
            <a:lvl5pPr marL="1828800" indent="0" latinLnBrk="0">
              <a:buNone/>
              <a:defRPr lang="ru-RU" sz="1600" b="1"/>
            </a:lvl5pPr>
            <a:lvl6pPr marL="2286000" indent="0" latinLnBrk="0">
              <a:buNone/>
              <a:defRPr lang="ru-RU" sz="1600" b="1"/>
            </a:lvl6pPr>
            <a:lvl7pPr marL="2743200" indent="0" latinLnBrk="0">
              <a:buNone/>
              <a:defRPr lang="ru-RU" sz="1600" b="1"/>
            </a:lvl7pPr>
            <a:lvl8pPr marL="3200400" indent="0" latinLnBrk="0">
              <a:buNone/>
              <a:defRPr lang="ru-RU" sz="1600" b="1"/>
            </a:lvl8pPr>
            <a:lvl9pPr marL="3657600" indent="0" latinLnBrk="0">
              <a:buNone/>
              <a:defRPr lang="ru-RU" sz="1600" b="1"/>
            </a:lvl9pPr>
          </a:lstStyle>
          <a:p>
            <a:pPr lvl="0"/>
            <a:r>
              <a:rPr lang="ru-RU" smtClean="0"/>
              <a:t>Образец текста</a:t>
            </a:r>
          </a:p>
        </p:txBody>
      </p:sp>
      <p:sp>
        <p:nvSpPr>
          <p:cNvPr id="6" name="Content Placeholder 5"/>
          <p:cNvSpPr>
            <a:spLocks noGrp="1"/>
          </p:cNvSpPr>
          <p:nvPr>
            <p:ph sz="quarter" idx="4"/>
          </p:nvPr>
        </p:nvSpPr>
        <p:spPr>
          <a:xfrm>
            <a:off x="4873625" y="2174875"/>
            <a:ext cx="4041775" cy="3951288"/>
          </a:xfrm>
        </p:spPr>
        <p:txBody>
          <a:bodyPr/>
          <a:lstStyle>
            <a:lvl1pPr latinLnBrk="0">
              <a:defRPr lang="ru-RU" sz="2400"/>
            </a:lvl1pPr>
            <a:lvl2pPr latinLnBrk="0">
              <a:defRPr lang="ru-RU" sz="2000"/>
            </a:lvl2pPr>
            <a:lvl3pPr latinLnBrk="0">
              <a:defRPr lang="ru-RU" sz="1800"/>
            </a:lvl3pPr>
            <a:lvl4pPr latinLnBrk="0">
              <a:defRPr lang="ru-RU" sz="1600"/>
            </a:lvl4pPr>
            <a:lvl5pPr latinLnBrk="0">
              <a:defRPr lang="ru-RU" sz="1600"/>
            </a:lvl5pPr>
            <a:lvl6pPr latinLnBrk="0">
              <a:defRPr lang="ru-RU" sz="1600"/>
            </a:lvl6pPr>
            <a:lvl7pPr latinLnBrk="0">
              <a:defRPr lang="ru-RU" sz="1600"/>
            </a:lvl7pPr>
            <a:lvl8pPr latinLnBrk="0">
              <a:defRPr lang="ru-RU" sz="1600"/>
            </a:lvl8pPr>
            <a:lvl9pPr latinLnBrk="0">
              <a:defRPr lang="ru-RU"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Date Placeholder 6"/>
          <p:cNvSpPr>
            <a:spLocks noGrp="1"/>
          </p:cNvSpPr>
          <p:nvPr>
            <p:ph type="dt" sz="half" idx="10"/>
          </p:nvPr>
        </p:nvSpPr>
        <p:spPr/>
        <p:txBody>
          <a:bodyPr/>
          <a:lstStyle/>
          <a:p>
            <a:fld id="{757B281C-5159-4971-8228-52B9A72E9ED2}" type="datetimeFigureOut">
              <a:pPr/>
              <a:t>16.10.2017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latinLnBrk="0">
              <a:defRPr lang="ru-RU" sz="2000" b="1"/>
            </a:lvl1pPr>
          </a:lstStyle>
          <a:p>
            <a:r>
              <a:rPr lang="ru-RU" smtClean="0"/>
              <a:t>Образец заголовка</a:t>
            </a:r>
            <a:endParaRPr lang="ru-RU"/>
          </a:p>
        </p:txBody>
      </p:sp>
      <p:sp>
        <p:nvSpPr>
          <p:cNvPr id="3" name="Content Placeholder 2"/>
          <p:cNvSpPr>
            <a:spLocks noGrp="1"/>
          </p:cNvSpPr>
          <p:nvPr>
            <p:ph idx="1"/>
          </p:nvPr>
        </p:nvSpPr>
        <p:spPr>
          <a:xfrm>
            <a:off x="3803650" y="273050"/>
            <a:ext cx="5111750" cy="5853113"/>
          </a:xfrm>
        </p:spPr>
        <p:txBody>
          <a:bodyPr/>
          <a:lstStyle>
            <a:lvl1pPr latinLnBrk="0">
              <a:defRPr lang="ru-RU" sz="3200"/>
            </a:lvl1pPr>
            <a:lvl2pPr latinLnBrk="0">
              <a:defRPr lang="ru-RU" sz="2800"/>
            </a:lvl2pPr>
            <a:lvl3pPr latinLnBrk="0">
              <a:defRPr lang="ru-RU" sz="2400"/>
            </a:lvl3pPr>
            <a:lvl4pPr latinLnBrk="0">
              <a:defRPr lang="ru-RU" sz="2000"/>
            </a:lvl4pPr>
            <a:lvl5pPr latinLnBrk="0">
              <a:defRPr lang="ru-RU" sz="2000"/>
            </a:lvl5pPr>
            <a:lvl6pPr latinLnBrk="0">
              <a:defRPr lang="ru-RU" sz="2000"/>
            </a:lvl6pPr>
            <a:lvl7pPr latinLnBrk="0">
              <a:defRPr lang="ru-RU" sz="2000"/>
            </a:lvl7pPr>
            <a:lvl8pPr latinLnBrk="0">
              <a:defRPr lang="ru-RU" sz="2000"/>
            </a:lvl8pPr>
            <a:lvl9pPr latinLnBrk="0">
              <a:defRPr lang="ru-RU"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Text Placeholder 3"/>
          <p:cNvSpPr>
            <a:spLocks noGrp="1"/>
          </p:cNvSpPr>
          <p:nvPr>
            <p:ph type="body" sz="half" idx="2"/>
          </p:nvPr>
        </p:nvSpPr>
        <p:spPr>
          <a:xfrm>
            <a:off x="685800" y="1435100"/>
            <a:ext cx="3008313" cy="4691063"/>
          </a:xfrm>
        </p:spPr>
        <p:txBody>
          <a:bodyPr/>
          <a:lstStyle>
            <a:lvl1pPr marL="0" indent="0" latinLnBrk="0">
              <a:buNone/>
              <a:defRPr lang="ru-RU" sz="1400"/>
            </a:lvl1pPr>
            <a:lvl2pPr marL="457200" indent="0" latinLnBrk="0">
              <a:buNone/>
              <a:defRPr lang="ru-RU" sz="1200"/>
            </a:lvl2pPr>
            <a:lvl3pPr marL="914400" indent="0" latinLnBrk="0">
              <a:buNone/>
              <a:defRPr lang="ru-RU" sz="1000"/>
            </a:lvl3pPr>
            <a:lvl4pPr marL="1371600" indent="0" latinLnBrk="0">
              <a:buNone/>
              <a:defRPr lang="ru-RU" sz="900"/>
            </a:lvl4pPr>
            <a:lvl5pPr marL="1828800" indent="0" latinLnBrk="0">
              <a:buNone/>
              <a:defRPr lang="ru-RU" sz="900"/>
            </a:lvl5pPr>
            <a:lvl6pPr marL="2286000" indent="0" latinLnBrk="0">
              <a:buNone/>
              <a:defRPr lang="ru-RU" sz="900"/>
            </a:lvl6pPr>
            <a:lvl7pPr marL="2743200" indent="0" latinLnBrk="0">
              <a:buNone/>
              <a:defRPr lang="ru-RU" sz="900"/>
            </a:lvl7pPr>
            <a:lvl8pPr marL="3200400" indent="0" latinLnBrk="0">
              <a:buNone/>
              <a:defRPr lang="ru-RU" sz="900"/>
            </a:lvl8pPr>
            <a:lvl9pPr marL="3657600" indent="0" latinLnBrk="0">
              <a:buNone/>
              <a:defRPr lang="ru-RU"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57B281C-5159-4971-8228-52B9A72E9ED2}" type="datetimeFigureOut">
              <a:pPr/>
              <a:t>16.10.2017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latinLnBrk="0">
              <a:defRPr lang="ru-RU" sz="2000" b="1"/>
            </a:lvl1pPr>
          </a:lstStyle>
          <a:p>
            <a:r>
              <a:rPr lang="ru-RU" smtClean="0"/>
              <a:t>Образец заголовка</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latinLnBrk="0">
              <a:buNone/>
              <a:defRPr lang="ru-RU" sz="3200"/>
            </a:lvl1pPr>
            <a:lvl2pPr marL="457200" indent="0" latinLnBrk="0">
              <a:buNone/>
              <a:defRPr lang="ru-RU" sz="2800"/>
            </a:lvl2pPr>
            <a:lvl3pPr marL="914400" indent="0" latinLnBrk="0">
              <a:buNone/>
              <a:defRPr lang="ru-RU" sz="2400"/>
            </a:lvl3pPr>
            <a:lvl4pPr marL="1371600" indent="0" latinLnBrk="0">
              <a:buNone/>
              <a:defRPr lang="ru-RU" sz="2000"/>
            </a:lvl4pPr>
            <a:lvl5pPr marL="1828800" indent="0" latinLnBrk="0">
              <a:buNone/>
              <a:defRPr lang="ru-RU" sz="2000"/>
            </a:lvl5pPr>
            <a:lvl6pPr marL="2286000" indent="0" latinLnBrk="0">
              <a:buNone/>
              <a:defRPr lang="ru-RU" sz="2000"/>
            </a:lvl6pPr>
            <a:lvl7pPr marL="2743200" indent="0" latinLnBrk="0">
              <a:buNone/>
              <a:defRPr lang="ru-RU" sz="2000"/>
            </a:lvl7pPr>
            <a:lvl8pPr marL="3200400" indent="0" latinLnBrk="0">
              <a:buNone/>
              <a:defRPr lang="ru-RU" sz="2000"/>
            </a:lvl8pPr>
            <a:lvl9pPr marL="3657600" indent="0" latinLnBrk="0">
              <a:buNone/>
              <a:defRPr lang="ru-RU" sz="2000"/>
            </a:lvl9pPr>
          </a:lstStyle>
          <a:p>
            <a:r>
              <a:rPr lang="ru-RU" smtClean="0"/>
              <a:t>Вставка рисунка</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latinLnBrk="0">
              <a:buNone/>
              <a:defRPr lang="ru-RU" sz="1400"/>
            </a:lvl1pPr>
            <a:lvl2pPr marL="457200" indent="0" latinLnBrk="0">
              <a:buNone/>
              <a:defRPr lang="ru-RU" sz="1200"/>
            </a:lvl2pPr>
            <a:lvl3pPr marL="914400" indent="0" latinLnBrk="0">
              <a:buNone/>
              <a:defRPr lang="ru-RU" sz="1000"/>
            </a:lvl3pPr>
            <a:lvl4pPr marL="1371600" indent="0" latinLnBrk="0">
              <a:buNone/>
              <a:defRPr lang="ru-RU" sz="900"/>
            </a:lvl4pPr>
            <a:lvl5pPr marL="1828800" indent="0" latinLnBrk="0">
              <a:buNone/>
              <a:defRPr lang="ru-RU" sz="900"/>
            </a:lvl5pPr>
            <a:lvl6pPr marL="2286000" indent="0" latinLnBrk="0">
              <a:buNone/>
              <a:defRPr lang="ru-RU" sz="900"/>
            </a:lvl6pPr>
            <a:lvl7pPr marL="2743200" indent="0" latinLnBrk="0">
              <a:buNone/>
              <a:defRPr lang="ru-RU" sz="900"/>
            </a:lvl7pPr>
            <a:lvl8pPr marL="3200400" indent="0" latinLnBrk="0">
              <a:buNone/>
              <a:defRPr lang="ru-RU" sz="900"/>
            </a:lvl8pPr>
            <a:lvl9pPr marL="3657600" indent="0" latinLnBrk="0">
              <a:buNone/>
              <a:defRPr lang="ru-RU"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57B281C-5159-4971-8228-52B9A72E9ED2}" type="datetimeFigureOut">
              <a:pPr/>
              <a:t>16.10.2017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Date Placeholder 3"/>
          <p:cNvSpPr>
            <a:spLocks noGrp="1"/>
          </p:cNvSpPr>
          <p:nvPr>
            <p:ph type="dt" sz="half" idx="10"/>
          </p:nvPr>
        </p:nvSpPr>
        <p:spPr/>
        <p:txBody>
          <a:bodyPr/>
          <a:lstStyle/>
          <a:p>
            <a:fld id="{757B281C-5159-4971-8228-52B9A72E9ED2}" type="datetimeFigureOut">
              <a:pPr/>
              <a:t>16.10.2017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ru-RU" smtClean="0"/>
              <a:t>Образец заголовка</a:t>
            </a:r>
            <a:endParaRPr lang="ru-RU"/>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Date Placeholder 3"/>
          <p:cNvSpPr>
            <a:spLocks noGrp="1"/>
          </p:cNvSpPr>
          <p:nvPr>
            <p:ph type="dt" sz="half" idx="10"/>
          </p:nvPr>
        </p:nvSpPr>
        <p:spPr/>
        <p:txBody>
          <a:bodyPr/>
          <a:lstStyle/>
          <a:p>
            <a:fld id="{757B281C-5159-4971-8228-52B9A72E9ED2}" type="datetimeFigureOut">
              <a:pPr/>
              <a:t>16.10.2017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D6E5A2-EC83-451F-A719-9AC1370DD5CF}" type="slidenum">
              <a:pPr/>
              <a:t>‹#›</a:t>
            </a:fld>
            <a:endParaRPr lang="ru-RU"/>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ru-RU"/>
              <a:t>Образец заголовка</a:t>
            </a:r>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latinLnBrk="0">
              <a:defRPr lang="ru-RU" sz="1200">
                <a:solidFill>
                  <a:schemeClr val="tx1">
                    <a:tint val="75000"/>
                  </a:schemeClr>
                </a:solidFill>
                <a:latin typeface="Arial" pitchFamily="34" charset="0"/>
              </a:defRPr>
            </a:lvl1pPr>
          </a:lstStyle>
          <a:p>
            <a:fld id="{757B281C-5159-4971-8228-52B9A72E9ED2}" type="datetimeFigureOut">
              <a:rPr lang="ru-RU" smtClean="0"/>
              <a:pPr/>
              <a:t>26.10.2017</a:t>
            </a:fld>
            <a:endParaRPr lang="ru-RU"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latinLnBrk="0">
              <a:defRPr lang="ru-RU" sz="1200">
                <a:solidFill>
                  <a:schemeClr val="tx1">
                    <a:tint val="75000"/>
                  </a:schemeClr>
                </a:solidFill>
                <a:latin typeface="Arial" pitchFamily="34" charset="0"/>
              </a:defRPr>
            </a:lvl1pPr>
          </a:lstStyle>
          <a:p>
            <a:endParaRPr lang="ru-RU"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latinLnBrk="0">
              <a:defRPr lang="ru-RU" sz="1200">
                <a:solidFill>
                  <a:schemeClr val="tx1">
                    <a:tint val="75000"/>
                  </a:schemeClr>
                </a:solidFill>
                <a:latin typeface="Arial" pitchFamily="34" charset="0"/>
              </a:defRPr>
            </a:lvl1pPr>
          </a:lstStyle>
          <a:p>
            <a:fld id="{33D6E5A2-EC83-451F-A719-9AC1370DD5CF}" type="slidenum">
              <a:rPr lang="ru-RU" smtClean="0"/>
              <a:pPr/>
              <a:t>‹#›</a:t>
            </a:fld>
            <a:endParaRPr lang="ru-RU"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ru-RU"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ru-RU"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lang="ru-RU"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lang="ru-RU"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9pPr>
    </p:bodyStyle>
    <p:other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notesSlide" Target="../notesSlides/notesSlide27.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29.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30.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31.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32.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33.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34.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notesSlide" Target="../notesSlides/notesSlide35.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36.xml"/><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37.xml"/><Relationship Id="rId4"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notesSlide" Target="../notesSlides/notesSlide38.xml"/><Relationship Id="rId4"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notesSlide" Target="../notesSlides/notesSlide39.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notesSlide" Target="../notesSlides/notesSlide40.xml"/><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notesSlide" Target="../notesSlides/notesSlide41.xml"/><Relationship Id="rId4"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notesSlide" Target="../notesSlides/notesSlide42.xml"/><Relationship Id="rId4"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image" Target="../media/image6.png"/><Relationship Id="rId4"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sz="8800" dirty="0"/>
              <a:t>JavaScript</a:t>
            </a:r>
            <a:endParaRPr lang="ru-RU" sz="8800" dirty="0"/>
          </a:p>
        </p:txBody>
      </p:sp>
      <p:sp>
        <p:nvSpPr>
          <p:cNvPr id="3" name="Subtitle 2"/>
          <p:cNvSpPr>
            <a:spLocks noGrp="1"/>
          </p:cNvSpPr>
          <p:nvPr>
            <p:ph type="subTitle" idx="1"/>
            <p:custDataLst>
              <p:tags r:id="rId3"/>
            </p:custDataLst>
          </p:nvPr>
        </p:nvSpPr>
        <p:spPr>
          <a:xfrm>
            <a:off x="3491880" y="4038600"/>
            <a:ext cx="5243048" cy="1910680"/>
          </a:xfrm>
        </p:spPr>
        <p:txBody>
          <a:bodyPr>
            <a:noAutofit/>
          </a:bodyPr>
          <a:lstStyle/>
          <a:p>
            <a:r>
              <a:rPr lang="uk-UA" sz="3200" i="1" dirty="0" err="1" smtClean="0"/>
              <a:t>Занятие</a:t>
            </a:r>
            <a:r>
              <a:rPr lang="uk-UA" sz="3200" i="1" dirty="0" smtClean="0"/>
              <a:t> </a:t>
            </a:r>
            <a:r>
              <a:rPr lang="ru-RU" sz="3200" i="1" dirty="0" smtClean="0"/>
              <a:t>1</a:t>
            </a:r>
            <a:r>
              <a:rPr lang="en-US" sz="3200" i="1" dirty="0" smtClean="0"/>
              <a:t>8.</a:t>
            </a:r>
            <a:endParaRPr lang="ru-RU" sz="3200" i="1" dirty="0" smtClean="0"/>
          </a:p>
          <a:p>
            <a:r>
              <a:rPr lang="ru-RU" sz="2800" i="1" dirty="0" smtClean="0"/>
              <a:t>События</a:t>
            </a:r>
            <a:endParaRPr lang="ru-RU" sz="2800" i="1"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Недостаток назначения через свойство</a:t>
            </a:r>
          </a:p>
          <a:p>
            <a:pPr marL="0" indent="0">
              <a:buNone/>
            </a:pPr>
            <a:r>
              <a:rPr lang="ru-RU" sz="1600" dirty="0" smtClean="0"/>
              <a:t>Фундаментальный </a:t>
            </a:r>
            <a:r>
              <a:rPr lang="ru-RU" sz="1600" dirty="0"/>
              <a:t>недостаток описанных выше способов назначения обработчика – невозможность повесить несколько обработчиков на одно событие.</a:t>
            </a:r>
          </a:p>
          <a:p>
            <a:pPr marL="0" indent="0">
              <a:buNone/>
            </a:pPr>
            <a:r>
              <a:rPr lang="ru-RU" sz="1600" dirty="0" smtClean="0"/>
              <a:t>Например</a:t>
            </a:r>
            <a:r>
              <a:rPr lang="ru-RU" sz="1600" dirty="0"/>
              <a:t>, одна часть кода хочет при клике на кнопку делать ее подсвеченной, а другая – выдавать сообщение. Нужно в разных местах два обработчика повесить.</a:t>
            </a:r>
          </a:p>
          <a:p>
            <a:pPr marL="0" indent="0">
              <a:buNone/>
            </a:pPr>
            <a:r>
              <a:rPr lang="ru-RU" sz="1600" dirty="0" smtClean="0"/>
              <a:t>При </a:t>
            </a:r>
            <a:r>
              <a:rPr lang="ru-RU" sz="1600" dirty="0"/>
              <a:t>этом новый обработчик будет затирать предыдущий. Например, следующий код на самом деле назначает один обработчик – последний:</a:t>
            </a:r>
          </a:p>
          <a:p>
            <a:pPr marL="0" indent="0">
              <a:buNone/>
            </a:pPr>
            <a:endParaRPr lang="ru-RU" sz="800" dirty="0"/>
          </a:p>
          <a:p>
            <a:pPr marL="0" indent="0">
              <a:buNone/>
            </a:pPr>
            <a:r>
              <a:rPr lang="ru-RU" sz="1600" dirty="0" err="1">
                <a:latin typeface="Courier New" pitchFamily="49" charset="0"/>
                <a:cs typeface="Courier New" pitchFamily="49" charset="0"/>
              </a:rPr>
              <a:t>input.onclick</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(1); }</a:t>
            </a:r>
          </a:p>
          <a:p>
            <a:pPr marL="0" indent="0">
              <a:buNone/>
            </a:pPr>
            <a:r>
              <a:rPr lang="ru-RU" sz="1600" dirty="0">
                <a:latin typeface="Courier New" pitchFamily="49" charset="0"/>
                <a:cs typeface="Courier New" pitchFamily="49" charset="0"/>
              </a:rPr>
              <a:t>// ...</a:t>
            </a:r>
          </a:p>
          <a:p>
            <a:pPr marL="0" indent="0">
              <a:buNone/>
            </a:pPr>
            <a:r>
              <a:rPr lang="ru-RU" sz="1600" dirty="0" err="1">
                <a:latin typeface="Courier New" pitchFamily="49" charset="0"/>
                <a:cs typeface="Courier New" pitchFamily="49" charset="0"/>
              </a:rPr>
              <a:t>input.onclick</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(2); } // заменит предыдущий обработчик</a:t>
            </a:r>
          </a:p>
          <a:p>
            <a:pPr marL="0" indent="0">
              <a:buNone/>
            </a:pPr>
            <a:r>
              <a:rPr lang="ru-RU" sz="1600" dirty="0" smtClean="0"/>
              <a:t>Разработчики </a:t>
            </a:r>
            <a:r>
              <a:rPr lang="ru-RU" sz="1600" dirty="0"/>
              <a:t>стандартов достаточно давно это поняли и предложили альтернативный способ назначения обработчиков при помощи специальных методов, которые свободны от указанного недостатка.</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892064547"/>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en-US" sz="1600" b="1" dirty="0" err="1"/>
              <a:t>addEventListener</a:t>
            </a:r>
            <a:r>
              <a:rPr lang="en-US" sz="1600" b="1" dirty="0"/>
              <a:t> </a:t>
            </a:r>
            <a:r>
              <a:rPr lang="ru-RU" sz="1600" b="1" dirty="0"/>
              <a:t>и </a:t>
            </a:r>
            <a:r>
              <a:rPr lang="en-US" sz="1600" b="1" dirty="0" err="1"/>
              <a:t>removeEventListener</a:t>
            </a:r>
            <a:endParaRPr lang="en-US" sz="1600" b="1" dirty="0"/>
          </a:p>
          <a:p>
            <a:pPr marL="0" indent="0">
              <a:buNone/>
            </a:pPr>
            <a:r>
              <a:rPr lang="ru-RU" sz="1600" dirty="0" smtClean="0"/>
              <a:t>Методы </a:t>
            </a:r>
            <a:r>
              <a:rPr lang="en-US" sz="1600" dirty="0" err="1"/>
              <a:t>addEventListener</a:t>
            </a:r>
            <a:r>
              <a:rPr lang="en-US" sz="1600" dirty="0"/>
              <a:t> </a:t>
            </a:r>
            <a:r>
              <a:rPr lang="ru-RU" sz="1600" dirty="0"/>
              <a:t>и </a:t>
            </a:r>
            <a:r>
              <a:rPr lang="en-US" sz="1600" dirty="0" err="1"/>
              <a:t>removeEventListener</a:t>
            </a:r>
            <a:r>
              <a:rPr lang="en-US" sz="1600" dirty="0"/>
              <a:t> </a:t>
            </a:r>
            <a:r>
              <a:rPr lang="ru-RU" sz="1600" dirty="0"/>
              <a:t>являются современным способом назначить или удалить обработчик, и при этом позволяют использовать сколько угодно любых обработчиков.</a:t>
            </a:r>
          </a:p>
          <a:p>
            <a:pPr marL="0" indent="0">
              <a:buNone/>
            </a:pPr>
            <a:r>
              <a:rPr lang="ru-RU" sz="1600" dirty="0" smtClean="0"/>
              <a:t>Назначение </a:t>
            </a:r>
            <a:r>
              <a:rPr lang="ru-RU" sz="1600" dirty="0"/>
              <a:t>обработчика осуществляется вызовом </a:t>
            </a:r>
            <a:r>
              <a:rPr lang="en-US" sz="1600" dirty="0" err="1"/>
              <a:t>addEventListener</a:t>
            </a:r>
            <a:r>
              <a:rPr lang="en-US" sz="1600" dirty="0"/>
              <a:t> </a:t>
            </a:r>
            <a:r>
              <a:rPr lang="ru-RU" sz="1600" dirty="0"/>
              <a:t>с тремя аргументами:</a:t>
            </a:r>
          </a:p>
          <a:p>
            <a:pPr marL="0" indent="0">
              <a:buNone/>
            </a:pPr>
            <a:endParaRPr lang="en-US" sz="800" dirty="0" smtClean="0">
              <a:latin typeface="Courier New" pitchFamily="49" charset="0"/>
              <a:cs typeface="Courier New" pitchFamily="49" charset="0"/>
            </a:endParaRPr>
          </a:p>
          <a:p>
            <a:pPr marL="0" indent="0">
              <a:buNone/>
            </a:pPr>
            <a:r>
              <a:rPr lang="en-US" sz="1600" dirty="0" err="1" smtClean="0">
                <a:latin typeface="Courier New" pitchFamily="49" charset="0"/>
                <a:cs typeface="Courier New" pitchFamily="49" charset="0"/>
              </a:rPr>
              <a:t>element.addEventListener</a:t>
            </a:r>
            <a:r>
              <a:rPr lang="en-US" sz="1600" dirty="0" smtClean="0">
                <a:latin typeface="Courier New" pitchFamily="49" charset="0"/>
                <a:cs typeface="Courier New" pitchFamily="49" charset="0"/>
              </a:rPr>
              <a:t>(event</a:t>
            </a:r>
            <a:r>
              <a:rPr lang="en-US" sz="1600" dirty="0">
                <a:latin typeface="Courier New" pitchFamily="49" charset="0"/>
                <a:cs typeface="Courier New" pitchFamily="49" charset="0"/>
              </a:rPr>
              <a:t>, handler[, phase]);</a:t>
            </a:r>
          </a:p>
          <a:p>
            <a:pPr marL="0" indent="0">
              <a:buNone/>
            </a:pPr>
            <a:r>
              <a:rPr lang="en-US" sz="1600" b="1" dirty="0" smtClean="0"/>
              <a:t>event</a:t>
            </a:r>
            <a:endParaRPr lang="en-US" sz="1600" b="1" dirty="0"/>
          </a:p>
          <a:p>
            <a:pPr marL="0" indent="0">
              <a:buNone/>
            </a:pPr>
            <a:r>
              <a:rPr lang="en-US" sz="1600" dirty="0"/>
              <a:t>    </a:t>
            </a:r>
            <a:r>
              <a:rPr lang="ru-RU" sz="1600" dirty="0"/>
              <a:t>Имя события, например </a:t>
            </a:r>
            <a:r>
              <a:rPr lang="en-US" sz="1600" dirty="0"/>
              <a:t>click</a:t>
            </a:r>
          </a:p>
          <a:p>
            <a:pPr marL="0" indent="0">
              <a:buNone/>
            </a:pPr>
            <a:r>
              <a:rPr lang="en-US" sz="1600" b="1" dirty="0"/>
              <a:t>handler</a:t>
            </a:r>
          </a:p>
          <a:p>
            <a:pPr marL="0" indent="0">
              <a:buNone/>
            </a:pPr>
            <a:r>
              <a:rPr lang="en-US" sz="1600" dirty="0"/>
              <a:t>    </a:t>
            </a:r>
            <a:r>
              <a:rPr lang="ru-RU" sz="1600" dirty="0"/>
              <a:t>Ссылка на функцию, которую надо поставить обработчиком.</a:t>
            </a:r>
          </a:p>
          <a:p>
            <a:pPr marL="0" indent="0">
              <a:buNone/>
            </a:pPr>
            <a:r>
              <a:rPr lang="en-US" sz="1600" b="1" dirty="0"/>
              <a:t>phase</a:t>
            </a:r>
          </a:p>
          <a:p>
            <a:pPr marL="0" indent="0">
              <a:buNone/>
            </a:pPr>
            <a:r>
              <a:rPr lang="en-US" sz="1600" dirty="0"/>
              <a:t>    </a:t>
            </a:r>
            <a:r>
              <a:rPr lang="ru-RU" sz="1600" dirty="0"/>
              <a:t>Необязательный аргумент, «фаза», на которой обработчик должен сработать. Этот аргумент редко нужен, мы его рассмотрим позже.</a:t>
            </a:r>
          </a:p>
          <a:p>
            <a:pPr marL="0" indent="0">
              <a:buNone/>
            </a:pPr>
            <a:endParaRPr lang="ru-RU" sz="1600" dirty="0"/>
          </a:p>
          <a:p>
            <a:pPr marL="0" indent="0">
              <a:buNone/>
            </a:pPr>
            <a:r>
              <a:rPr lang="ru-RU" sz="1600" dirty="0"/>
              <a:t>Удаление обработчика осуществляется вызовом </a:t>
            </a:r>
            <a:r>
              <a:rPr lang="en-US" sz="1600" dirty="0" err="1"/>
              <a:t>removeEventListener</a:t>
            </a:r>
            <a:r>
              <a:rPr lang="en-US" sz="1600" dirty="0"/>
              <a:t>:</a:t>
            </a:r>
          </a:p>
          <a:p>
            <a:pPr marL="0" indent="0">
              <a:buNone/>
            </a:pPr>
            <a:endParaRPr lang="en-US" sz="800" dirty="0"/>
          </a:p>
          <a:p>
            <a:pPr marL="0" indent="0">
              <a:buNone/>
            </a:pPr>
            <a:r>
              <a:rPr lang="en-US" sz="1600" dirty="0">
                <a:latin typeface="Courier New" pitchFamily="49" charset="0"/>
                <a:cs typeface="Courier New" pitchFamily="49" charset="0"/>
              </a:rPr>
              <a:t>// </a:t>
            </a:r>
            <a:r>
              <a:rPr lang="ru-RU" sz="1600" dirty="0">
                <a:latin typeface="Courier New" pitchFamily="49" charset="0"/>
                <a:cs typeface="Courier New" pitchFamily="49" charset="0"/>
              </a:rPr>
              <a:t>передать те же аргументы, что были у </a:t>
            </a:r>
            <a:r>
              <a:rPr lang="en-US" sz="1600" dirty="0" err="1">
                <a:latin typeface="Courier New" pitchFamily="49" charset="0"/>
                <a:cs typeface="Courier New" pitchFamily="49" charset="0"/>
              </a:rPr>
              <a:t>addEventListener</a:t>
            </a:r>
            <a:endParaRPr lang="en-US" sz="1600" dirty="0">
              <a:latin typeface="Courier New" pitchFamily="49" charset="0"/>
              <a:cs typeface="Courier New" pitchFamily="49" charset="0"/>
            </a:endParaRPr>
          </a:p>
          <a:p>
            <a:pPr marL="0" indent="0">
              <a:buNone/>
            </a:pPr>
            <a:r>
              <a:rPr lang="en-US" sz="1600" dirty="0" err="1">
                <a:latin typeface="Courier New" pitchFamily="49" charset="0"/>
                <a:cs typeface="Courier New" pitchFamily="49" charset="0"/>
              </a:rPr>
              <a:t>element.removeEventListener</a:t>
            </a:r>
            <a:r>
              <a:rPr lang="en-US" sz="1600" dirty="0">
                <a:latin typeface="Courier New" pitchFamily="49" charset="0"/>
                <a:cs typeface="Courier New" pitchFamily="49" charset="0"/>
              </a:rPr>
              <a:t>(event, handler[, phase]);</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219125544"/>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Удаление требует именно ту же функцию</a:t>
            </a:r>
          </a:p>
          <a:p>
            <a:pPr marL="0" indent="0">
              <a:buNone/>
            </a:pPr>
            <a:r>
              <a:rPr lang="ru-RU" sz="1600" dirty="0" smtClean="0"/>
              <a:t>Для </a:t>
            </a:r>
            <a:r>
              <a:rPr lang="ru-RU" sz="1600" dirty="0"/>
              <a:t>удаления нужно передать именно ту функцию-обработчик которая была назначена.</a:t>
            </a:r>
          </a:p>
          <a:p>
            <a:pPr marL="0" indent="0">
              <a:buNone/>
            </a:pPr>
            <a:r>
              <a:rPr lang="ru-RU" sz="1600" dirty="0" smtClean="0"/>
              <a:t>Вот </a:t>
            </a:r>
            <a:r>
              <a:rPr lang="ru-RU" sz="1600" dirty="0"/>
              <a:t>так </a:t>
            </a:r>
            <a:r>
              <a:rPr lang="en-US" sz="1600" dirty="0" err="1"/>
              <a:t>removeEventListener</a:t>
            </a:r>
            <a:r>
              <a:rPr lang="en-US" sz="1600" dirty="0"/>
              <a:t> </a:t>
            </a:r>
            <a:r>
              <a:rPr lang="ru-RU" sz="1600" dirty="0"/>
              <a:t>не сработает:</a:t>
            </a:r>
          </a:p>
          <a:p>
            <a:pPr marL="0" indent="0">
              <a:buNone/>
            </a:pPr>
            <a:r>
              <a:rPr lang="en-US" sz="1600" dirty="0" err="1" smtClean="0">
                <a:latin typeface="Courier New" pitchFamily="49" charset="0"/>
                <a:cs typeface="Courier New" pitchFamily="49" charset="0"/>
              </a:rPr>
              <a:t>elem.addEventListener</a:t>
            </a:r>
            <a:r>
              <a:rPr lang="en-US" sz="1600" dirty="0">
                <a:latin typeface="Courier New" pitchFamily="49" charset="0"/>
                <a:cs typeface="Courier New" pitchFamily="49" charset="0"/>
              </a:rPr>
              <a:t>( "click" , function() {alert('</a:t>
            </a:r>
            <a:r>
              <a:rPr lang="ru-RU" sz="1600" dirty="0">
                <a:latin typeface="Courier New" pitchFamily="49" charset="0"/>
                <a:cs typeface="Courier New" pitchFamily="49" charset="0"/>
              </a:rPr>
              <a:t>Спасибо!')});</a:t>
            </a:r>
          </a:p>
          <a:p>
            <a:pPr marL="0" indent="0">
              <a:buNone/>
            </a:pPr>
            <a:r>
              <a:rPr lang="ru-RU" sz="1600" dirty="0">
                <a:latin typeface="Courier New" pitchFamily="49" charset="0"/>
                <a:cs typeface="Courier New" pitchFamily="49" charset="0"/>
              </a:rPr>
              <a:t>// ....</a:t>
            </a:r>
          </a:p>
          <a:p>
            <a:pPr marL="0" indent="0">
              <a:buNone/>
            </a:pPr>
            <a:r>
              <a:rPr lang="en-US" sz="1600" dirty="0" err="1">
                <a:latin typeface="Courier New" pitchFamily="49" charset="0"/>
                <a:cs typeface="Courier New" pitchFamily="49" charset="0"/>
              </a:rPr>
              <a:t>elem.removeEventListener</a:t>
            </a:r>
            <a:r>
              <a:rPr lang="en-US" sz="1600" dirty="0">
                <a:latin typeface="Courier New" pitchFamily="49" charset="0"/>
                <a:cs typeface="Courier New" pitchFamily="49" charset="0"/>
              </a:rPr>
              <a:t>( "click", function() {alert('</a:t>
            </a:r>
            <a:r>
              <a:rPr lang="ru-RU" sz="1600" dirty="0">
                <a:latin typeface="Courier New" pitchFamily="49" charset="0"/>
                <a:cs typeface="Courier New" pitchFamily="49" charset="0"/>
              </a:rPr>
              <a:t>Спасибо!')});</a:t>
            </a:r>
          </a:p>
          <a:p>
            <a:pPr marL="0" indent="0">
              <a:buNone/>
            </a:pPr>
            <a:r>
              <a:rPr lang="ru-RU" sz="1600" dirty="0" smtClean="0"/>
              <a:t>В </a:t>
            </a:r>
            <a:r>
              <a:rPr lang="en-US" sz="1600" dirty="0" err="1"/>
              <a:t>removeEventListener</a:t>
            </a:r>
            <a:r>
              <a:rPr lang="en-US" sz="1600" dirty="0"/>
              <a:t> </a:t>
            </a:r>
            <a:r>
              <a:rPr lang="ru-RU" sz="1600" dirty="0"/>
              <a:t>передана не та же функция, а другая, с одинаковым кодом, но это не </a:t>
            </a:r>
            <a:r>
              <a:rPr lang="ru-RU" sz="1600" dirty="0" smtClean="0"/>
              <a:t>важно.</a:t>
            </a:r>
            <a:r>
              <a:rPr lang="en-US" sz="1600" dirty="0" smtClean="0"/>
              <a:t> </a:t>
            </a:r>
            <a:r>
              <a:rPr lang="ru-RU" sz="1600" dirty="0" smtClean="0"/>
              <a:t>Вот </a:t>
            </a:r>
            <a:r>
              <a:rPr lang="ru-RU" sz="1600" dirty="0"/>
              <a:t>так правильно:</a:t>
            </a:r>
          </a:p>
          <a:p>
            <a:pPr marL="0" indent="0">
              <a:buNone/>
            </a:pPr>
            <a:r>
              <a:rPr lang="en-US" sz="1600" dirty="0" smtClean="0">
                <a:latin typeface="Courier New" pitchFamily="49" charset="0"/>
                <a:cs typeface="Courier New" pitchFamily="49" charset="0"/>
              </a:rPr>
              <a:t>function </a:t>
            </a:r>
            <a:r>
              <a:rPr lang="en-US" sz="1600" dirty="0">
                <a:latin typeface="Courier New" pitchFamily="49" charset="0"/>
                <a:cs typeface="Courier New" pitchFamily="49" charset="0"/>
              </a:rPr>
              <a:t>handler() {</a:t>
            </a:r>
          </a:p>
          <a:p>
            <a:pPr marL="0" indent="0">
              <a:buNone/>
            </a:pPr>
            <a:r>
              <a:rPr lang="en-US" sz="1600" dirty="0">
                <a:latin typeface="Courier New" pitchFamily="49" charset="0"/>
                <a:cs typeface="Courier New" pitchFamily="49" charset="0"/>
              </a:rPr>
              <a:t>  alert( '</a:t>
            </a:r>
            <a:r>
              <a:rPr lang="ru-RU" sz="1600" dirty="0">
                <a:latin typeface="Courier New" pitchFamily="49" charset="0"/>
                <a:cs typeface="Courier New" pitchFamily="49" charset="0"/>
              </a:rPr>
              <a:t>Спасибо!' );</a:t>
            </a:r>
          </a:p>
          <a:p>
            <a:pPr marL="0" indent="0">
              <a:buNone/>
            </a:pPr>
            <a:r>
              <a:rPr lang="ru-RU" sz="1600" dirty="0">
                <a:latin typeface="Courier New" pitchFamily="49" charset="0"/>
                <a:cs typeface="Courier New" pitchFamily="49" charset="0"/>
              </a:rPr>
              <a:t>}</a:t>
            </a:r>
          </a:p>
          <a:p>
            <a:pPr marL="0" indent="0">
              <a:buNone/>
            </a:pPr>
            <a:r>
              <a:rPr lang="en-US" sz="1600" dirty="0" err="1" smtClean="0">
                <a:latin typeface="Courier New" pitchFamily="49" charset="0"/>
                <a:cs typeface="Courier New" pitchFamily="49" charset="0"/>
              </a:rPr>
              <a:t>input.addEventListener</a:t>
            </a:r>
            <a:r>
              <a:rPr lang="en-US" sz="1600" dirty="0">
                <a:latin typeface="Courier New" pitchFamily="49" charset="0"/>
                <a:cs typeface="Courier New" pitchFamily="49" charset="0"/>
              </a:rPr>
              <a:t>("click", handler);</a:t>
            </a:r>
          </a:p>
          <a:p>
            <a:pPr marL="0" indent="0">
              <a:buNone/>
            </a:pPr>
            <a:r>
              <a:rPr lang="en-US" sz="1600" dirty="0">
                <a:latin typeface="Courier New" pitchFamily="49" charset="0"/>
                <a:cs typeface="Courier New" pitchFamily="49" charset="0"/>
              </a:rPr>
              <a:t>// ....</a:t>
            </a:r>
          </a:p>
          <a:p>
            <a:pPr marL="0" indent="0">
              <a:buNone/>
            </a:pPr>
            <a:r>
              <a:rPr lang="en-US" sz="1600" dirty="0" err="1">
                <a:latin typeface="Courier New" pitchFamily="49" charset="0"/>
                <a:cs typeface="Courier New" pitchFamily="49" charset="0"/>
              </a:rPr>
              <a:t>input.removeEventListener</a:t>
            </a:r>
            <a:r>
              <a:rPr lang="en-US" sz="1600" dirty="0">
                <a:latin typeface="Courier New" pitchFamily="49" charset="0"/>
                <a:cs typeface="Courier New" pitchFamily="49" charset="0"/>
              </a:rPr>
              <a:t>("click", handler);</a:t>
            </a:r>
          </a:p>
          <a:p>
            <a:pPr marL="0" indent="0">
              <a:buNone/>
            </a:pPr>
            <a:endParaRPr lang="en-US" sz="800" dirty="0"/>
          </a:p>
          <a:p>
            <a:pPr marL="0" indent="0">
              <a:buNone/>
            </a:pPr>
            <a:r>
              <a:rPr lang="ru-RU" sz="1600" dirty="0" smtClean="0"/>
              <a:t>Обратите </a:t>
            </a:r>
            <a:r>
              <a:rPr lang="ru-RU" sz="1600" dirty="0"/>
              <a:t>внимание – если функцию не сохранить где-либо, а просто передать в </a:t>
            </a:r>
            <a:r>
              <a:rPr lang="en-US" sz="1600" dirty="0" err="1"/>
              <a:t>addEventListener</a:t>
            </a:r>
            <a:r>
              <a:rPr lang="en-US" sz="1600" dirty="0"/>
              <a:t>, </a:t>
            </a:r>
            <a:r>
              <a:rPr lang="ru-RU" sz="1600" dirty="0"/>
              <a:t>как в предыдущем коде, то потом получить её обратно, чтобы снять обработчик, будет невозможно. Нет метода, который позволяет считать обработчики событий, назначенные через </a:t>
            </a:r>
            <a:r>
              <a:rPr lang="en-US" sz="1600" dirty="0" err="1"/>
              <a:t>addEventListener</a:t>
            </a:r>
            <a:r>
              <a:rPr lang="en-US" sz="1600" dirty="0"/>
              <a: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066099378"/>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Метод </a:t>
            </a:r>
            <a:r>
              <a:rPr lang="en-US" sz="1600" dirty="0" err="1"/>
              <a:t>addEventListener</a:t>
            </a:r>
            <a:r>
              <a:rPr lang="en-US" sz="1600" dirty="0"/>
              <a:t> </a:t>
            </a:r>
            <a:r>
              <a:rPr lang="ru-RU" sz="1600" dirty="0"/>
              <a:t>позволяет добавлять несколько обработчиков на одно событие одного элемента, например:</a:t>
            </a:r>
          </a:p>
          <a:p>
            <a:pPr marL="0" indent="0">
              <a:buNone/>
            </a:pPr>
            <a:endParaRPr lang="ru-RU" sz="800" dirty="0" smtClean="0"/>
          </a:p>
          <a:p>
            <a:pPr marL="0" indent="0">
              <a:buNone/>
            </a:pPr>
            <a:r>
              <a:rPr lang="ru-RU" sz="1600" dirty="0" smtClean="0">
                <a:latin typeface="Courier New" pitchFamily="49" charset="0"/>
                <a:cs typeface="Courier New" pitchFamily="49" charset="0"/>
              </a:rPr>
              <a:t>&lt;</a:t>
            </a:r>
            <a:r>
              <a:rPr lang="en-US" sz="1600" dirty="0">
                <a:latin typeface="Courier New" pitchFamily="49" charset="0"/>
                <a:cs typeface="Courier New" pitchFamily="49" charset="0"/>
              </a:rPr>
              <a:t>input id="</a:t>
            </a:r>
            <a:r>
              <a:rPr lang="en-US" sz="1600" dirty="0" err="1">
                <a:latin typeface="Courier New" pitchFamily="49" charset="0"/>
                <a:cs typeface="Courier New" pitchFamily="49" charset="0"/>
              </a:rPr>
              <a:t>elem</a:t>
            </a:r>
            <a:r>
              <a:rPr lang="en-US" sz="1600" dirty="0">
                <a:latin typeface="Courier New" pitchFamily="49" charset="0"/>
                <a:cs typeface="Courier New" pitchFamily="49" charset="0"/>
              </a:rPr>
              <a:t>" type="button" value="</a:t>
            </a:r>
            <a:r>
              <a:rPr lang="ru-RU" sz="1600" dirty="0">
                <a:latin typeface="Courier New" pitchFamily="49" charset="0"/>
                <a:cs typeface="Courier New" pitchFamily="49" charset="0"/>
              </a:rPr>
              <a:t>Нажми меня"/&gt;</a:t>
            </a:r>
          </a:p>
          <a:p>
            <a:pPr marL="0" indent="0">
              <a:buNone/>
            </a:pPr>
            <a:endParaRPr lang="ru-RU" sz="800" dirty="0">
              <a:latin typeface="Courier New" pitchFamily="49" charset="0"/>
              <a:cs typeface="Courier New" pitchFamily="49" charset="0"/>
            </a:endParaRP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en-US" sz="1600" dirty="0">
                <a:latin typeface="Courier New" pitchFamily="49" charset="0"/>
                <a:cs typeface="Courier New" pitchFamily="49" charset="0"/>
              </a:rPr>
              <a:t>  function handler1() {</a:t>
            </a:r>
          </a:p>
          <a:p>
            <a:pPr marL="0" indent="0">
              <a:buNone/>
            </a:pPr>
            <a:r>
              <a:rPr lang="en-US" sz="1600" dirty="0">
                <a:latin typeface="Courier New" pitchFamily="49" charset="0"/>
                <a:cs typeface="Courier New" pitchFamily="49" charset="0"/>
              </a:rPr>
              <a:t>    alert('</a:t>
            </a:r>
            <a:r>
              <a:rPr lang="ru-RU" sz="1600" dirty="0">
                <a:latin typeface="Courier New" pitchFamily="49" charset="0"/>
                <a:cs typeface="Courier New" pitchFamily="49" charset="0"/>
              </a:rPr>
              <a:t>Спасибо!');</a:t>
            </a:r>
          </a:p>
          <a:p>
            <a:pPr marL="0" indent="0">
              <a:buNone/>
            </a:pPr>
            <a:r>
              <a:rPr lang="ru-RU" sz="1600" dirty="0">
                <a:latin typeface="Courier New" pitchFamily="49" charset="0"/>
                <a:cs typeface="Courier New" pitchFamily="49" charset="0"/>
              </a:rPr>
              <a:t>  };</a:t>
            </a:r>
          </a:p>
          <a:p>
            <a:pPr marL="0" indent="0">
              <a:buNone/>
            </a:pPr>
            <a:endParaRPr lang="ru-RU" sz="800" dirty="0">
              <a:latin typeface="Courier New" pitchFamily="49" charset="0"/>
              <a:cs typeface="Courier New" pitchFamily="49" charset="0"/>
            </a:endParaRPr>
          </a:p>
          <a:p>
            <a:pPr marL="0" indent="0">
              <a:buNone/>
            </a:pPr>
            <a:r>
              <a:rPr lang="ru-RU" sz="1600" dirty="0">
                <a:latin typeface="Courier New" pitchFamily="49" charset="0"/>
                <a:cs typeface="Courier New" pitchFamily="49" charset="0"/>
              </a:rPr>
              <a:t>  </a:t>
            </a:r>
            <a:r>
              <a:rPr lang="en-US" sz="1600" dirty="0">
                <a:latin typeface="Courier New" pitchFamily="49" charset="0"/>
                <a:cs typeface="Courier New" pitchFamily="49" charset="0"/>
              </a:rPr>
              <a:t>function handler2() {</a:t>
            </a:r>
          </a:p>
          <a:p>
            <a:pPr marL="0" indent="0">
              <a:buNone/>
            </a:pPr>
            <a:r>
              <a:rPr lang="en-US" sz="1600" dirty="0">
                <a:latin typeface="Courier New" pitchFamily="49" charset="0"/>
                <a:cs typeface="Courier New" pitchFamily="49" charset="0"/>
              </a:rPr>
              <a:t>    alert('</a:t>
            </a:r>
            <a:r>
              <a:rPr lang="ru-RU" sz="1600" dirty="0">
                <a:latin typeface="Courier New" pitchFamily="49" charset="0"/>
                <a:cs typeface="Courier New" pitchFamily="49" charset="0"/>
              </a:rPr>
              <a:t>Спасибо ещё раз!');</a:t>
            </a:r>
          </a:p>
          <a:p>
            <a:pPr marL="0" indent="0">
              <a:buNone/>
            </a:pPr>
            <a:r>
              <a:rPr lang="ru-RU" sz="1600" dirty="0">
                <a:latin typeface="Courier New" pitchFamily="49" charset="0"/>
                <a:cs typeface="Courier New" pitchFamily="49" charset="0"/>
              </a:rPr>
              <a:t>  }</a:t>
            </a:r>
          </a:p>
          <a:p>
            <a:pPr marL="0" indent="0">
              <a:buNone/>
            </a:pPr>
            <a:endParaRPr lang="ru-RU" sz="800" dirty="0">
              <a:latin typeface="Courier New" pitchFamily="49" charset="0"/>
              <a:cs typeface="Courier New" pitchFamily="49" charset="0"/>
            </a:endParaRPr>
          </a:p>
          <a:p>
            <a:pPr marL="0" indent="0">
              <a:buNone/>
            </a:pPr>
            <a:r>
              <a:rPr lang="ru-RU" sz="1600" dirty="0">
                <a:latin typeface="Courier New" pitchFamily="49" charset="0"/>
                <a:cs typeface="Courier New" pitchFamily="49" charset="0"/>
              </a:rPr>
              <a:t>  </a:t>
            </a:r>
            <a:r>
              <a:rPr lang="en-US" sz="1600" dirty="0" err="1">
                <a:latin typeface="Courier New" pitchFamily="49" charset="0"/>
                <a:cs typeface="Courier New" pitchFamily="49" charset="0"/>
              </a:rPr>
              <a:t>elem.onclick</a:t>
            </a:r>
            <a:r>
              <a:rPr lang="en-US" sz="1600" dirty="0">
                <a:latin typeface="Courier New" pitchFamily="49" charset="0"/>
                <a:cs typeface="Courier New" pitchFamily="49" charset="0"/>
              </a:rPr>
              <a:t> = function() { alert("</a:t>
            </a:r>
            <a:r>
              <a:rPr lang="ru-RU" sz="1600" dirty="0">
                <a:latin typeface="Courier New" pitchFamily="49" charset="0"/>
                <a:cs typeface="Courier New" pitchFamily="49" charset="0"/>
              </a:rPr>
              <a:t>Привет"); };</a:t>
            </a:r>
          </a:p>
          <a:p>
            <a:pPr marL="0" indent="0">
              <a:buNone/>
            </a:pPr>
            <a:r>
              <a:rPr lang="ru-RU" sz="1600" dirty="0">
                <a:latin typeface="Courier New" pitchFamily="49" charset="0"/>
                <a:cs typeface="Courier New" pitchFamily="49" charset="0"/>
              </a:rPr>
              <a:t>  </a:t>
            </a:r>
            <a:r>
              <a:rPr lang="en-US" sz="1600" dirty="0" err="1">
                <a:latin typeface="Courier New" pitchFamily="49" charset="0"/>
                <a:cs typeface="Courier New" pitchFamily="49" charset="0"/>
              </a:rPr>
              <a:t>elem.addEventListener</a:t>
            </a:r>
            <a:r>
              <a:rPr lang="en-US" sz="1600" dirty="0">
                <a:latin typeface="Courier New" pitchFamily="49" charset="0"/>
                <a:cs typeface="Courier New" pitchFamily="49" charset="0"/>
              </a:rPr>
              <a:t>("click", handler1); // </a:t>
            </a:r>
            <a:r>
              <a:rPr lang="ru-RU" sz="1600" dirty="0">
                <a:latin typeface="Courier New" pitchFamily="49" charset="0"/>
                <a:cs typeface="Courier New" pitchFamily="49" charset="0"/>
              </a:rPr>
              <a:t>Спасибо!</a:t>
            </a:r>
          </a:p>
          <a:p>
            <a:pPr marL="0" indent="0">
              <a:buNone/>
            </a:pPr>
            <a:r>
              <a:rPr lang="ru-RU" sz="1600" dirty="0">
                <a:latin typeface="Courier New" pitchFamily="49" charset="0"/>
                <a:cs typeface="Courier New" pitchFamily="49" charset="0"/>
              </a:rPr>
              <a:t>  </a:t>
            </a:r>
            <a:r>
              <a:rPr lang="en-US" sz="1600" dirty="0" err="1">
                <a:latin typeface="Courier New" pitchFamily="49" charset="0"/>
                <a:cs typeface="Courier New" pitchFamily="49" charset="0"/>
              </a:rPr>
              <a:t>elem.addEventListener</a:t>
            </a:r>
            <a:r>
              <a:rPr lang="en-US" sz="1600" dirty="0">
                <a:latin typeface="Courier New" pitchFamily="49" charset="0"/>
                <a:cs typeface="Courier New" pitchFamily="49" charset="0"/>
              </a:rPr>
              <a:t>("click", handler2); // </a:t>
            </a:r>
            <a:r>
              <a:rPr lang="ru-RU" sz="1600" dirty="0">
                <a:latin typeface="Courier New" pitchFamily="49" charset="0"/>
                <a:cs typeface="Courier New" pitchFamily="49" charset="0"/>
              </a:rPr>
              <a:t>Спасибо ещё раз!</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endParaRPr lang="en-US" sz="1600" dirty="0"/>
          </a:p>
          <a:p>
            <a:pPr marL="0" indent="0">
              <a:buNone/>
            </a:pPr>
            <a:r>
              <a:rPr lang="ru-RU" sz="1600" dirty="0"/>
              <a:t>Как видно из примера выше, можно одновременно назначать обработчики и через </a:t>
            </a:r>
            <a:r>
              <a:rPr lang="en-US" sz="1600" dirty="0"/>
              <a:t>DOM-</a:t>
            </a:r>
            <a:r>
              <a:rPr lang="ru-RU" sz="1600" dirty="0"/>
              <a:t>свойство и через </a:t>
            </a:r>
            <a:r>
              <a:rPr lang="en-US" sz="1600" dirty="0" err="1"/>
              <a:t>addEventListener</a:t>
            </a:r>
            <a:r>
              <a:rPr lang="en-US" sz="1600" dirty="0"/>
              <a:t>. </a:t>
            </a:r>
            <a:r>
              <a:rPr lang="ru-RU" sz="1600" dirty="0"/>
              <a:t>Однако, во избежание путаницы, рекомендуется выбрать один способ.</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970374808"/>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en-US" sz="1600" b="1" dirty="0" err="1"/>
              <a:t>addEventListener</a:t>
            </a:r>
            <a:r>
              <a:rPr lang="en-US" sz="1600" b="1" dirty="0"/>
              <a:t> </a:t>
            </a:r>
            <a:r>
              <a:rPr lang="ru-RU" sz="1600" b="1" dirty="0"/>
              <a:t>работает всегда, а </a:t>
            </a:r>
            <a:r>
              <a:rPr lang="en-US" sz="1600" b="1" dirty="0"/>
              <a:t>DOM-</a:t>
            </a:r>
            <a:r>
              <a:rPr lang="ru-RU" sz="1600" b="1" dirty="0"/>
              <a:t>свойство – нет</a:t>
            </a:r>
          </a:p>
          <a:p>
            <a:pPr marL="0" indent="0">
              <a:buNone/>
            </a:pPr>
            <a:r>
              <a:rPr lang="ru-RU" sz="1600" dirty="0" smtClean="0">
                <a:latin typeface="Courier New" pitchFamily="49" charset="0"/>
                <a:cs typeface="Courier New" pitchFamily="49" charset="0"/>
              </a:rPr>
              <a:t>&lt;</a:t>
            </a:r>
            <a:r>
              <a:rPr lang="en-US" sz="1600" dirty="0">
                <a:latin typeface="Courier New" pitchFamily="49" charset="0"/>
                <a:cs typeface="Courier New" pitchFamily="49" charset="0"/>
              </a:rPr>
              <a:t>style&gt;</a:t>
            </a:r>
          </a:p>
          <a:p>
            <a:pPr marL="0" indent="0">
              <a:buNone/>
            </a:pPr>
            <a:r>
              <a:rPr lang="en-US" sz="1600" dirty="0">
                <a:latin typeface="Courier New" pitchFamily="49" charset="0"/>
                <a:cs typeface="Courier New" pitchFamily="49" charset="0"/>
              </a:rPr>
              <a:t>  button {</a:t>
            </a:r>
          </a:p>
          <a:p>
            <a:pPr marL="0" indent="0">
              <a:buNone/>
            </a:pPr>
            <a:r>
              <a:rPr lang="en-US" sz="1600" dirty="0">
                <a:latin typeface="Courier New" pitchFamily="49" charset="0"/>
                <a:cs typeface="Courier New" pitchFamily="49" charset="0"/>
              </a:rPr>
              <a:t>    transition: width 1s;</a:t>
            </a:r>
          </a:p>
          <a:p>
            <a:pPr marL="0" indent="0">
              <a:buNone/>
            </a:pPr>
            <a:r>
              <a:rPr lang="en-US" sz="1600" dirty="0">
                <a:latin typeface="Courier New" pitchFamily="49" charset="0"/>
                <a:cs typeface="Courier New" pitchFamily="49" charset="0"/>
              </a:rPr>
              <a:t>    width: 100px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.wide {</a:t>
            </a:r>
          </a:p>
          <a:p>
            <a:pPr marL="0" indent="0">
              <a:buNone/>
            </a:pPr>
            <a:r>
              <a:rPr lang="en-US" sz="1600" dirty="0">
                <a:latin typeface="Courier New" pitchFamily="49" charset="0"/>
                <a:cs typeface="Courier New" pitchFamily="49" charset="0"/>
              </a:rPr>
              <a:t>    width: 300px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&lt;/style</a:t>
            </a:r>
            <a:r>
              <a:rPr lang="en-US" sz="1600" dirty="0" smtClean="0">
                <a:latin typeface="Courier New" pitchFamily="49" charset="0"/>
                <a:cs typeface="Courier New" pitchFamily="49" charset="0"/>
              </a:rPr>
              <a:t>&gt;</a:t>
            </a:r>
            <a:endParaRPr lang="ru-RU" sz="1600" dirty="0" smtClean="0">
              <a:latin typeface="Courier New" pitchFamily="49" charset="0"/>
              <a:cs typeface="Courier New" pitchFamily="49" charset="0"/>
            </a:endParaRPr>
          </a:p>
          <a:p>
            <a:pPr marL="0" indent="0">
              <a:buNone/>
            </a:pPr>
            <a:endParaRPr lang="ru-RU" sz="800" dirty="0" smtClean="0">
              <a:latin typeface="Courier New" pitchFamily="49" charset="0"/>
              <a:cs typeface="Courier New" pitchFamily="49" charset="0"/>
            </a:endParaRPr>
          </a:p>
          <a:p>
            <a:pPr marL="0" indent="0">
              <a:buNone/>
            </a:pPr>
            <a:endParaRPr lang="en-US" sz="8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button id="</a:t>
            </a:r>
            <a:r>
              <a:rPr lang="en-US" sz="1600" dirty="0" err="1">
                <a:latin typeface="Courier New" pitchFamily="49" charset="0"/>
                <a:cs typeface="Courier New" pitchFamily="49" charset="0"/>
              </a:rPr>
              <a:t>elem</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onclick</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this.classList.toggle</a:t>
            </a:r>
            <a:r>
              <a:rPr lang="en-US" sz="1600" dirty="0">
                <a:latin typeface="Courier New" pitchFamily="49" charset="0"/>
                <a:cs typeface="Courier New" pitchFamily="49" charset="0"/>
              </a:rPr>
              <a:t>('wide');"&gt;</a:t>
            </a:r>
          </a:p>
          <a:p>
            <a:pPr marL="0" indent="0">
              <a:buNone/>
            </a:pPr>
            <a:r>
              <a:rPr lang="en-US" sz="1600" dirty="0">
                <a:latin typeface="Courier New" pitchFamily="49" charset="0"/>
                <a:cs typeface="Courier New" pitchFamily="49" charset="0"/>
              </a:rPr>
              <a:t>  </a:t>
            </a:r>
            <a:r>
              <a:rPr lang="ru-RU" sz="1600" dirty="0">
                <a:latin typeface="Courier New" pitchFamily="49" charset="0"/>
                <a:cs typeface="Courier New" pitchFamily="49" charset="0"/>
              </a:rPr>
              <a:t>Нажми меня</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button&gt;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elem.ontransitionend</a:t>
            </a:r>
            <a:r>
              <a:rPr lang="en-US" sz="1600" dirty="0">
                <a:latin typeface="Courier New" pitchFamily="49" charset="0"/>
                <a:cs typeface="Courier New" pitchFamily="49" charset="0"/>
              </a:rPr>
              <a:t> = function() {</a:t>
            </a:r>
          </a:p>
          <a:p>
            <a:pPr marL="0" indent="0">
              <a:buNone/>
            </a:pPr>
            <a:r>
              <a:rPr lang="en-US" sz="1600" dirty="0">
                <a:latin typeface="Courier New" pitchFamily="49" charset="0"/>
                <a:cs typeface="Courier New" pitchFamily="49" charset="0"/>
              </a:rPr>
              <a:t>    alert( "</a:t>
            </a:r>
            <a:r>
              <a:rPr lang="en-US" sz="1600" dirty="0" err="1">
                <a:latin typeface="Courier New" pitchFamily="49" charset="0"/>
                <a:cs typeface="Courier New" pitchFamily="49" charset="0"/>
              </a:rPr>
              <a:t>ontransitionend</a:t>
            </a:r>
            <a:r>
              <a:rPr lang="en-US" sz="1600" dirty="0">
                <a:latin typeface="Courier New" pitchFamily="49" charset="0"/>
                <a:cs typeface="Courier New" pitchFamily="49" charset="0"/>
              </a:rPr>
              <a:t>" ); // </a:t>
            </a:r>
            <a:r>
              <a:rPr lang="ru-RU" sz="1600" dirty="0">
                <a:latin typeface="Courier New" pitchFamily="49" charset="0"/>
                <a:cs typeface="Courier New" pitchFamily="49" charset="0"/>
              </a:rPr>
              <a:t>не сработает</a:t>
            </a:r>
          </a:p>
          <a:p>
            <a:pPr marL="0" indent="0">
              <a:buNone/>
            </a:pPr>
            <a:r>
              <a:rPr lang="ru-RU" sz="1600" dirty="0">
                <a:latin typeface="Courier New" pitchFamily="49" charset="0"/>
                <a:cs typeface="Courier New" pitchFamily="49" charset="0"/>
              </a:rPr>
              <a:t>  };</a:t>
            </a:r>
          </a:p>
          <a:p>
            <a:pPr marL="0" indent="0">
              <a:buNone/>
            </a:pPr>
            <a:r>
              <a:rPr lang="ru-RU" sz="1600" dirty="0" smtClean="0">
                <a:latin typeface="Courier New" pitchFamily="49" charset="0"/>
                <a:cs typeface="Courier New" pitchFamily="49" charset="0"/>
              </a:rPr>
              <a:t>  </a:t>
            </a:r>
            <a:r>
              <a:rPr lang="en-US" sz="1600" dirty="0" err="1">
                <a:latin typeface="Courier New" pitchFamily="49" charset="0"/>
                <a:cs typeface="Courier New" pitchFamily="49" charset="0"/>
              </a:rPr>
              <a:t>elem.addEventListener</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transitionend</a:t>
            </a:r>
            <a:r>
              <a:rPr lang="en-US" sz="1600" dirty="0">
                <a:latin typeface="Courier New" pitchFamily="49" charset="0"/>
                <a:cs typeface="Courier New" pitchFamily="49" charset="0"/>
              </a:rPr>
              <a:t>", function() {</a:t>
            </a:r>
          </a:p>
          <a:p>
            <a:pPr marL="0" indent="0">
              <a:buNone/>
            </a:pPr>
            <a:r>
              <a:rPr lang="en-US" sz="1600" dirty="0">
                <a:latin typeface="Courier New" pitchFamily="49" charset="0"/>
                <a:cs typeface="Courier New" pitchFamily="49" charset="0"/>
              </a:rPr>
              <a:t>    alert( "</a:t>
            </a:r>
            <a:r>
              <a:rPr lang="en-US" sz="1600" dirty="0" err="1">
                <a:latin typeface="Courier New" pitchFamily="49" charset="0"/>
                <a:cs typeface="Courier New" pitchFamily="49" charset="0"/>
              </a:rPr>
              <a:t>addEventListener</a:t>
            </a:r>
            <a:r>
              <a:rPr lang="en-US" sz="1600" dirty="0">
                <a:latin typeface="Courier New" pitchFamily="49" charset="0"/>
                <a:cs typeface="Courier New" pitchFamily="49" charset="0"/>
              </a:rPr>
              <a:t>" ); // </a:t>
            </a:r>
            <a:r>
              <a:rPr lang="ru-RU" sz="1600" dirty="0">
                <a:latin typeface="Courier New" pitchFamily="49" charset="0"/>
                <a:cs typeface="Courier New" pitchFamily="49" charset="0"/>
              </a:rPr>
              <a:t>сработает по </a:t>
            </a:r>
            <a:r>
              <a:rPr lang="ru-RU" sz="1600" dirty="0" err="1" smtClean="0">
                <a:latin typeface="Courier New" pitchFamily="49" charset="0"/>
                <a:cs typeface="Courier New" pitchFamily="49" charset="0"/>
              </a:rPr>
              <a:t>оконч</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анимации</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
        <p:nvSpPr>
          <p:cNvPr id="2" name="TextBox 1"/>
          <p:cNvSpPr txBox="1"/>
          <p:nvPr/>
        </p:nvSpPr>
        <p:spPr>
          <a:xfrm>
            <a:off x="3995936" y="1052736"/>
            <a:ext cx="4968552" cy="2169825"/>
          </a:xfrm>
          <a:prstGeom prst="rect">
            <a:avLst/>
          </a:prstGeom>
          <a:noFill/>
        </p:spPr>
        <p:txBody>
          <a:bodyPr wrap="square" rtlCol="0">
            <a:spAutoFit/>
          </a:bodyPr>
          <a:lstStyle/>
          <a:p>
            <a:r>
              <a:rPr lang="ru-RU" sz="1500" dirty="0" smtClean="0">
                <a:latin typeface="+mj-lt"/>
              </a:rPr>
              <a:t>Есть </a:t>
            </a:r>
            <a:r>
              <a:rPr lang="ru-RU" sz="1500" dirty="0">
                <a:latin typeface="+mj-lt"/>
              </a:rPr>
              <a:t>некоторые события, которые нельзя назначить через </a:t>
            </a:r>
            <a:r>
              <a:rPr lang="en-US" sz="1500" dirty="0">
                <a:latin typeface="+mj-lt"/>
              </a:rPr>
              <a:t>DOM-</a:t>
            </a:r>
            <a:r>
              <a:rPr lang="ru-RU" sz="1500" dirty="0">
                <a:latin typeface="+mj-lt"/>
              </a:rPr>
              <a:t>свойство, но можно через </a:t>
            </a:r>
            <a:r>
              <a:rPr lang="en-US" sz="1500" dirty="0" err="1">
                <a:latin typeface="+mj-lt"/>
              </a:rPr>
              <a:t>addEventListener</a:t>
            </a:r>
            <a:r>
              <a:rPr lang="en-US" sz="1500" dirty="0">
                <a:latin typeface="+mj-lt"/>
              </a:rPr>
              <a:t>.</a:t>
            </a:r>
          </a:p>
          <a:p>
            <a:r>
              <a:rPr lang="ru-RU" sz="1500" dirty="0">
                <a:latin typeface="+mj-lt"/>
              </a:rPr>
              <a:t>Например, таково событие </a:t>
            </a:r>
            <a:r>
              <a:rPr lang="en-US" sz="1500" dirty="0" err="1">
                <a:latin typeface="+mj-lt"/>
              </a:rPr>
              <a:t>transitionend</a:t>
            </a:r>
            <a:r>
              <a:rPr lang="en-US" sz="1500" dirty="0">
                <a:latin typeface="+mj-lt"/>
              </a:rPr>
              <a:t>, </a:t>
            </a:r>
            <a:r>
              <a:rPr lang="ru-RU" sz="1500" dirty="0">
                <a:latin typeface="+mj-lt"/>
              </a:rPr>
              <a:t>то есть окончание </a:t>
            </a:r>
            <a:r>
              <a:rPr lang="en-US" sz="1500" dirty="0">
                <a:latin typeface="+mj-lt"/>
              </a:rPr>
              <a:t>CSS-</a:t>
            </a:r>
            <a:r>
              <a:rPr lang="ru-RU" sz="1500" dirty="0">
                <a:latin typeface="+mj-lt"/>
              </a:rPr>
              <a:t>анимации. В большинстве браузеров оно требует назначения через </a:t>
            </a:r>
            <a:r>
              <a:rPr lang="en-US" sz="1500" dirty="0" err="1">
                <a:latin typeface="+mj-lt"/>
              </a:rPr>
              <a:t>addEventListener</a:t>
            </a:r>
            <a:r>
              <a:rPr lang="en-US" sz="1500" dirty="0">
                <a:latin typeface="+mj-lt"/>
              </a:rPr>
              <a:t>.</a:t>
            </a:r>
          </a:p>
          <a:p>
            <a:r>
              <a:rPr lang="ru-RU" sz="1500" dirty="0">
                <a:latin typeface="+mj-lt"/>
              </a:rPr>
              <a:t>Вы можете проверить это, запустив код в примере ниже. Как правило, сработает лишь второй обработчик, но не первый</a:t>
            </a:r>
            <a:r>
              <a:rPr lang="ru-RU" sz="1500" dirty="0" smtClean="0">
                <a:latin typeface="+mj-lt"/>
              </a:rPr>
              <a:t>.</a:t>
            </a:r>
            <a:endParaRPr lang="ru-RU" sz="1500" dirty="0">
              <a:latin typeface="+mj-lt"/>
            </a:endParaRPr>
          </a:p>
        </p:txBody>
      </p:sp>
    </p:spTree>
    <p:custDataLst>
      <p:tags r:id="rId1"/>
    </p:custDataLst>
    <p:extLst>
      <p:ext uri="{BB962C8B-B14F-4D97-AF65-F5344CB8AC3E}">
        <p14:creationId xmlns:p14="http://schemas.microsoft.com/office/powerpoint/2010/main" val="3218192410"/>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Отличия </a:t>
            </a:r>
            <a:r>
              <a:rPr lang="en-US" sz="1600" b="1" dirty="0"/>
              <a:t>IE8-</a:t>
            </a:r>
          </a:p>
          <a:p>
            <a:pPr marL="0" indent="0">
              <a:buNone/>
            </a:pPr>
            <a:r>
              <a:rPr lang="ru-RU" sz="1600" dirty="0" smtClean="0"/>
              <a:t>При </a:t>
            </a:r>
            <a:r>
              <a:rPr lang="ru-RU" sz="1600" dirty="0"/>
              <a:t>работе с событиями в </a:t>
            </a:r>
            <a:r>
              <a:rPr lang="en-US" sz="1600" dirty="0"/>
              <a:t>IE8- </a:t>
            </a:r>
            <a:r>
              <a:rPr lang="ru-RU" sz="1600" dirty="0"/>
              <a:t>есть много отличий. Как правило, они формальны – некое свойство или метод называются по-другому. Начиная с версии 9, также работают и стандартные свойства и методы.</a:t>
            </a:r>
          </a:p>
          <a:p>
            <a:pPr marL="0" indent="0">
              <a:buNone/>
            </a:pPr>
            <a:r>
              <a:rPr lang="ru-RU" sz="1600" dirty="0" smtClean="0"/>
              <a:t>В </a:t>
            </a:r>
            <a:r>
              <a:rPr lang="en-US" sz="1600" dirty="0"/>
              <a:t>IE8- </a:t>
            </a:r>
            <a:r>
              <a:rPr lang="ru-RU" sz="1600" dirty="0"/>
              <a:t>вместо </a:t>
            </a:r>
            <a:r>
              <a:rPr lang="en-US" sz="1600" dirty="0" err="1"/>
              <a:t>addEventListener</a:t>
            </a:r>
            <a:r>
              <a:rPr lang="en-US" sz="1600" dirty="0"/>
              <a:t>/</a:t>
            </a:r>
            <a:r>
              <a:rPr lang="en-US" sz="1600" dirty="0" err="1"/>
              <a:t>removeEventListener</a:t>
            </a:r>
            <a:r>
              <a:rPr lang="en-US" sz="1600" dirty="0"/>
              <a:t> </a:t>
            </a:r>
            <a:r>
              <a:rPr lang="ru-RU" sz="1600" dirty="0"/>
              <a:t>используются свои методы.</a:t>
            </a:r>
          </a:p>
          <a:p>
            <a:pPr marL="0" indent="0">
              <a:buNone/>
            </a:pPr>
            <a:r>
              <a:rPr lang="ru-RU" sz="1600" dirty="0" smtClean="0"/>
              <a:t>Назначение </a:t>
            </a:r>
            <a:r>
              <a:rPr lang="ru-RU" sz="1600" dirty="0"/>
              <a:t>обработчика осуществляется вызовом </a:t>
            </a:r>
            <a:r>
              <a:rPr lang="en-US" sz="1600" dirty="0" err="1"/>
              <a:t>attachEvent</a:t>
            </a:r>
            <a:r>
              <a:rPr lang="en-US" sz="1600" dirty="0"/>
              <a:t>:</a:t>
            </a:r>
          </a:p>
          <a:p>
            <a:pPr marL="0" indent="0">
              <a:buNone/>
            </a:pPr>
            <a:endParaRPr lang="en-US" sz="800" dirty="0"/>
          </a:p>
          <a:p>
            <a:pPr marL="0" indent="0">
              <a:buNone/>
            </a:pPr>
            <a:r>
              <a:rPr lang="en-US" sz="1600" dirty="0" err="1">
                <a:latin typeface="Courier New" pitchFamily="49" charset="0"/>
                <a:cs typeface="Courier New" pitchFamily="49" charset="0"/>
              </a:rPr>
              <a:t>element.attachEvent</a:t>
            </a:r>
            <a:r>
              <a:rPr lang="en-US" sz="1600" dirty="0">
                <a:latin typeface="Courier New" pitchFamily="49" charset="0"/>
                <a:cs typeface="Courier New" pitchFamily="49" charset="0"/>
              </a:rPr>
              <a:t>("on" + event, handler);</a:t>
            </a:r>
          </a:p>
          <a:p>
            <a:pPr marL="0" indent="0">
              <a:buNone/>
            </a:pPr>
            <a:endParaRPr lang="en-US" sz="800" dirty="0"/>
          </a:p>
          <a:p>
            <a:pPr marL="0" indent="0">
              <a:buNone/>
            </a:pPr>
            <a:r>
              <a:rPr lang="ru-RU" sz="1600" dirty="0"/>
              <a:t>Удаление обработчика – вызовом </a:t>
            </a:r>
            <a:r>
              <a:rPr lang="en-US" sz="1600" dirty="0" err="1"/>
              <a:t>detachEvent</a:t>
            </a:r>
            <a:r>
              <a:rPr lang="en-US" sz="1600" dirty="0"/>
              <a:t>:</a:t>
            </a:r>
          </a:p>
          <a:p>
            <a:pPr marL="0" indent="0">
              <a:buNone/>
            </a:pPr>
            <a:endParaRPr lang="en-US" sz="800" dirty="0"/>
          </a:p>
          <a:p>
            <a:pPr marL="0" indent="0">
              <a:buNone/>
            </a:pPr>
            <a:r>
              <a:rPr lang="en-US" sz="1600" dirty="0" err="1">
                <a:latin typeface="Courier New" pitchFamily="49" charset="0"/>
                <a:cs typeface="Courier New" pitchFamily="49" charset="0"/>
              </a:rPr>
              <a:t>element.detachEvent</a:t>
            </a:r>
            <a:r>
              <a:rPr lang="en-US" sz="1600" dirty="0">
                <a:latin typeface="Courier New" pitchFamily="49" charset="0"/>
                <a:cs typeface="Courier New" pitchFamily="49" charset="0"/>
              </a:rPr>
              <a:t>("on" + event, handler);</a:t>
            </a:r>
          </a:p>
          <a:p>
            <a:pPr marL="0" indent="0">
              <a:buNone/>
            </a:pPr>
            <a:endParaRPr lang="en-US" sz="800" dirty="0"/>
          </a:p>
          <a:p>
            <a:pPr marL="0" indent="0">
              <a:buNone/>
            </a:pPr>
            <a:r>
              <a:rPr lang="ru-RU" sz="1600" dirty="0"/>
              <a:t>Например:</a:t>
            </a:r>
          </a:p>
          <a:p>
            <a:pPr marL="0" indent="0">
              <a:buNone/>
            </a:pPr>
            <a:endParaRPr lang="ru-RU" sz="800" dirty="0"/>
          </a:p>
          <a:p>
            <a:pPr marL="0" indent="0">
              <a:buNone/>
            </a:pPr>
            <a:r>
              <a:rPr lang="en-US" sz="1600" dirty="0">
                <a:latin typeface="Courier New" pitchFamily="49" charset="0"/>
                <a:cs typeface="Courier New" pitchFamily="49" charset="0"/>
              </a:rPr>
              <a:t>function handler() {</a:t>
            </a:r>
          </a:p>
          <a:p>
            <a:pPr marL="0" indent="0">
              <a:buNone/>
            </a:pPr>
            <a:r>
              <a:rPr lang="en-US" sz="1600" dirty="0">
                <a:latin typeface="Courier New" pitchFamily="49" charset="0"/>
                <a:cs typeface="Courier New" pitchFamily="49" charset="0"/>
              </a:rPr>
              <a:t>  alert( '</a:t>
            </a:r>
            <a:r>
              <a:rPr lang="ru-RU" sz="1600" dirty="0">
                <a:latin typeface="Courier New" pitchFamily="49" charset="0"/>
                <a:cs typeface="Courier New" pitchFamily="49" charset="0"/>
              </a:rPr>
              <a:t>Спасибо!' );</a:t>
            </a:r>
          </a:p>
          <a:p>
            <a:pPr marL="0" indent="0">
              <a:buNone/>
            </a:pPr>
            <a:r>
              <a:rPr lang="ru-RU" sz="1600" dirty="0">
                <a:latin typeface="Courier New" pitchFamily="49" charset="0"/>
                <a:cs typeface="Courier New" pitchFamily="49" charset="0"/>
              </a:rPr>
              <a:t>}</a:t>
            </a:r>
          </a:p>
          <a:p>
            <a:pPr marL="0" indent="0">
              <a:buNone/>
            </a:pPr>
            <a:r>
              <a:rPr lang="en-US" sz="1600" dirty="0" err="1">
                <a:latin typeface="Courier New" pitchFamily="49" charset="0"/>
                <a:cs typeface="Courier New" pitchFamily="49" charset="0"/>
              </a:rPr>
              <a:t>button.attachEvent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onclick</a:t>
            </a:r>
            <a:r>
              <a:rPr lang="en-US" sz="1600" dirty="0">
                <a:latin typeface="Courier New" pitchFamily="49" charset="0"/>
                <a:cs typeface="Courier New" pitchFamily="49" charset="0"/>
              </a:rPr>
              <a:t>", handler) // </a:t>
            </a:r>
            <a:r>
              <a:rPr lang="ru-RU" sz="1600" dirty="0">
                <a:latin typeface="Courier New" pitchFamily="49" charset="0"/>
                <a:cs typeface="Courier New" pitchFamily="49" charset="0"/>
              </a:rPr>
              <a:t>Назначение обработчика</a:t>
            </a:r>
          </a:p>
          <a:p>
            <a:pPr marL="0" indent="0">
              <a:buNone/>
            </a:pPr>
            <a:r>
              <a:rPr lang="ru-RU" sz="1600" dirty="0">
                <a:latin typeface="Courier New" pitchFamily="49" charset="0"/>
                <a:cs typeface="Courier New" pitchFamily="49" charset="0"/>
              </a:rPr>
              <a:t>  // ....</a:t>
            </a:r>
          </a:p>
          <a:p>
            <a:pPr marL="0" indent="0">
              <a:buNone/>
            </a:pPr>
            <a:r>
              <a:rPr lang="en-US" sz="1600" dirty="0" err="1">
                <a:latin typeface="Courier New" pitchFamily="49" charset="0"/>
                <a:cs typeface="Courier New" pitchFamily="49" charset="0"/>
              </a:rPr>
              <a:t>button.detachEvent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onclick</a:t>
            </a:r>
            <a:r>
              <a:rPr lang="en-US" sz="1600" dirty="0">
                <a:latin typeface="Courier New" pitchFamily="49" charset="0"/>
                <a:cs typeface="Courier New" pitchFamily="49" charset="0"/>
              </a:rPr>
              <a:t>", handler) // </a:t>
            </a:r>
            <a:r>
              <a:rPr lang="ru-RU" sz="1600" dirty="0">
                <a:latin typeface="Courier New" pitchFamily="49" charset="0"/>
                <a:cs typeface="Courier New" pitchFamily="49" charset="0"/>
              </a:rPr>
              <a:t>Удаление обработчика</a:t>
            </a:r>
          </a:p>
          <a:p>
            <a:pPr marL="0" indent="0">
              <a:buNone/>
            </a:pPr>
            <a:endParaRPr lang="ru-RU" sz="800" dirty="0"/>
          </a:p>
          <a:p>
            <a:pPr marL="0" indent="0">
              <a:buNone/>
            </a:pPr>
            <a:r>
              <a:rPr lang="ru-RU" sz="1600" dirty="0"/>
              <a:t>Как видите, почти то же самое, только событие должно включать префикс </a:t>
            </a:r>
            <a:r>
              <a:rPr lang="en-US" sz="1600" dirty="0"/>
              <a:t>on.</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402486044"/>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smtClean="0"/>
              <a:t>У </a:t>
            </a:r>
            <a:r>
              <a:rPr lang="ru-RU" sz="1600" b="1" dirty="0"/>
              <a:t>обработчиков, назначенных с </a:t>
            </a:r>
            <a:r>
              <a:rPr lang="ru-RU" sz="1600" b="1" dirty="0" err="1"/>
              <a:t>attachEvent</a:t>
            </a:r>
            <a:r>
              <a:rPr lang="ru-RU" sz="1600" b="1" dirty="0"/>
              <a:t>, нет </a:t>
            </a:r>
            <a:r>
              <a:rPr lang="ru-RU" sz="1600" b="1" dirty="0" err="1"/>
              <a:t>this</a:t>
            </a:r>
            <a:endParaRPr lang="ru-RU" sz="1600" b="1" dirty="0"/>
          </a:p>
          <a:p>
            <a:pPr marL="0" indent="0">
              <a:buNone/>
            </a:pPr>
            <a:r>
              <a:rPr lang="ru-RU" sz="1600" dirty="0" smtClean="0"/>
              <a:t>Обработчики</a:t>
            </a:r>
            <a:r>
              <a:rPr lang="ru-RU" sz="1600" dirty="0"/>
              <a:t>, назначенные с </a:t>
            </a:r>
            <a:r>
              <a:rPr lang="ru-RU" sz="1600" dirty="0" err="1"/>
              <a:t>attachEvent</a:t>
            </a:r>
            <a:r>
              <a:rPr lang="ru-RU" sz="1600" dirty="0"/>
              <a:t> не получают </a:t>
            </a:r>
            <a:r>
              <a:rPr lang="ru-RU" sz="1600" dirty="0" err="1"/>
              <a:t>this</a:t>
            </a:r>
            <a:r>
              <a:rPr lang="ru-RU" sz="1600" dirty="0"/>
              <a:t>!</a:t>
            </a:r>
          </a:p>
          <a:p>
            <a:pPr marL="0" indent="0">
              <a:buNone/>
            </a:pPr>
            <a:r>
              <a:rPr lang="ru-RU" sz="1600" dirty="0" smtClean="0"/>
              <a:t>Это </a:t>
            </a:r>
            <a:r>
              <a:rPr lang="ru-RU" sz="1600" dirty="0"/>
              <a:t>важная особенность и подводный камень старых IE.</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331765063"/>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События и узлы </a:t>
            </a:r>
            <a:r>
              <a:rPr lang="en-US" sz="1600" b="1" dirty="0"/>
              <a:t>DOM</a:t>
            </a:r>
          </a:p>
          <a:p>
            <a:pPr marL="0" indent="0">
              <a:buNone/>
            </a:pPr>
            <a:r>
              <a:rPr lang="ru-RU" sz="1600" dirty="0" smtClean="0"/>
              <a:t>Каждый </a:t>
            </a:r>
            <a:r>
              <a:rPr lang="ru-RU" sz="1600" dirty="0"/>
              <a:t>обработчик событий браузера зарегистрирован в контексте. Когда вы вызываете </a:t>
            </a:r>
            <a:r>
              <a:rPr lang="en-US" sz="1600" dirty="0" err="1"/>
              <a:t>addEventListener</a:t>
            </a:r>
            <a:r>
              <a:rPr lang="en-US" sz="1600" dirty="0"/>
              <a:t>, </a:t>
            </a:r>
            <a:r>
              <a:rPr lang="ru-RU" sz="1600" dirty="0"/>
              <a:t>вы вызываете её как метод целого окна, потому что в браузере глобальная область видимости – это объект </a:t>
            </a:r>
            <a:r>
              <a:rPr lang="en-US" sz="1600" dirty="0"/>
              <a:t>window. </a:t>
            </a:r>
            <a:r>
              <a:rPr lang="ru-RU" sz="1600" dirty="0"/>
              <a:t>У каждого элемента </a:t>
            </a:r>
            <a:r>
              <a:rPr lang="en-US" sz="1600" dirty="0"/>
              <a:t>DOM </a:t>
            </a:r>
            <a:r>
              <a:rPr lang="ru-RU" sz="1600" dirty="0"/>
              <a:t>есть свой метод </a:t>
            </a:r>
            <a:r>
              <a:rPr lang="en-US" sz="1600" dirty="0" err="1"/>
              <a:t>addEventListener</a:t>
            </a:r>
            <a:r>
              <a:rPr lang="en-US" sz="1600" dirty="0"/>
              <a:t>, </a:t>
            </a:r>
            <a:r>
              <a:rPr lang="ru-RU" sz="1600" dirty="0"/>
              <a:t>позволяющий слушать события от этого элемента.</a:t>
            </a:r>
          </a:p>
          <a:p>
            <a:pPr marL="0" indent="0">
              <a:buNone/>
            </a:pPr>
            <a:endParaRPr lang="ru-RU" sz="800" dirty="0"/>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button&gt;</a:t>
            </a:r>
            <a:r>
              <a:rPr lang="ru-RU" sz="1600" dirty="0">
                <a:latin typeface="Courier New" pitchFamily="49" charset="0"/>
                <a:cs typeface="Courier New" pitchFamily="49" charset="0"/>
              </a:rPr>
              <a:t>Нажми меня нежно.&lt;/</a:t>
            </a:r>
            <a:r>
              <a:rPr lang="en-US" sz="1600" dirty="0">
                <a:latin typeface="Courier New" pitchFamily="49" charset="0"/>
                <a:cs typeface="Courier New" pitchFamily="49" charset="0"/>
              </a:rPr>
              <a:t>button&gt;</a:t>
            </a:r>
          </a:p>
          <a:p>
            <a:pPr marL="0" indent="0">
              <a:buNone/>
            </a:pPr>
            <a:r>
              <a:rPr lang="en-US" sz="1600" dirty="0">
                <a:latin typeface="Courier New" pitchFamily="49" charset="0"/>
                <a:cs typeface="Courier New" pitchFamily="49" charset="0"/>
              </a:rPr>
              <a:t>&lt;p&gt;</a:t>
            </a:r>
            <a:r>
              <a:rPr lang="ru-RU" sz="1600" dirty="0">
                <a:latin typeface="Courier New" pitchFamily="49" charset="0"/>
                <a:cs typeface="Courier New" pitchFamily="49" charset="0"/>
              </a:rPr>
              <a:t>А здесь нет обработчиков.&lt;/</a:t>
            </a:r>
            <a:r>
              <a:rPr lang="en-US" sz="1600" dirty="0">
                <a:latin typeface="Courier New" pitchFamily="49" charset="0"/>
                <a:cs typeface="Courier New" pitchFamily="49" charset="0"/>
              </a:rPr>
              <a:t>p&gt;</a:t>
            </a:r>
          </a:p>
          <a:p>
            <a:pPr marL="0" indent="0">
              <a:buNone/>
            </a:pPr>
            <a:r>
              <a:rPr lang="en-US" sz="1600" dirty="0">
                <a:latin typeface="Courier New" pitchFamily="49" charset="0"/>
                <a:cs typeface="Courier New" pitchFamily="49" charset="0"/>
              </a:rPr>
              <a:t>&lt;script&gt;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button = </a:t>
            </a:r>
            <a:r>
              <a:rPr lang="en-US" sz="1600" dirty="0" err="1">
                <a:latin typeface="Courier New" pitchFamily="49" charset="0"/>
                <a:cs typeface="Courier New" pitchFamily="49" charset="0"/>
              </a:rPr>
              <a:t>document.querySelector</a:t>
            </a:r>
            <a:r>
              <a:rPr lang="en-US" sz="1600" dirty="0">
                <a:latin typeface="Courier New" pitchFamily="49" charset="0"/>
                <a:cs typeface="Courier New" pitchFamily="49" charset="0"/>
              </a:rPr>
              <a:t>("button");</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button.addEventListener</a:t>
            </a:r>
            <a:r>
              <a:rPr lang="en-US" sz="1600" dirty="0">
                <a:latin typeface="Courier New" pitchFamily="49" charset="0"/>
                <a:cs typeface="Courier New" pitchFamily="49" charset="0"/>
              </a:rPr>
              <a:t>("click", function() {</a:t>
            </a:r>
          </a:p>
          <a:p>
            <a:pPr marL="0" indent="0">
              <a:buNone/>
            </a:pPr>
            <a:r>
              <a:rPr lang="en-US" sz="1600" dirty="0">
                <a:latin typeface="Courier New" pitchFamily="49" charset="0"/>
                <a:cs typeface="Courier New" pitchFamily="49" charset="0"/>
              </a:rPr>
              <a:t>    console.log("</a:t>
            </a:r>
            <a:r>
              <a:rPr lang="ru-RU" sz="1600" dirty="0">
                <a:latin typeface="Courier New" pitchFamily="49" charset="0"/>
                <a:cs typeface="Courier New" pitchFamily="49" charset="0"/>
              </a:rPr>
              <a:t>Кнопка нажата.");</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ru-RU" sz="1600" dirty="0" smtClean="0"/>
              <a:t>Пример </a:t>
            </a:r>
            <a:r>
              <a:rPr lang="ru-RU" sz="1600" dirty="0"/>
              <a:t>назначает обработчик на </a:t>
            </a:r>
            <a:r>
              <a:rPr lang="en-US" sz="1600" dirty="0"/>
              <a:t>DOM-</a:t>
            </a:r>
            <a:r>
              <a:rPr lang="ru-RU" sz="1600" dirty="0"/>
              <a:t>узел кнопки. Нажатия на кнопку запускают обработчик, а нажатия на другие части документа – не запускают.</a:t>
            </a:r>
          </a:p>
          <a:p>
            <a:pPr marL="0" indent="0">
              <a:buNone/>
            </a:pPr>
            <a:r>
              <a:rPr lang="ru-RU" sz="1600" dirty="0" smtClean="0"/>
              <a:t>Присвоение </a:t>
            </a:r>
            <a:r>
              <a:rPr lang="ru-RU" sz="1600" dirty="0"/>
              <a:t>узлу атрибута </a:t>
            </a:r>
            <a:r>
              <a:rPr lang="en-US" sz="1600" dirty="0" err="1"/>
              <a:t>onclick</a:t>
            </a:r>
            <a:r>
              <a:rPr lang="en-US" sz="1600" dirty="0"/>
              <a:t> </a:t>
            </a:r>
            <a:r>
              <a:rPr lang="ru-RU" sz="1600" dirty="0"/>
              <a:t>работает похоже. Но у узла есть только один атрибут </a:t>
            </a:r>
            <a:r>
              <a:rPr lang="en-US" sz="1600" dirty="0" err="1"/>
              <a:t>onclick</a:t>
            </a:r>
            <a:r>
              <a:rPr lang="en-US" sz="1600" dirty="0"/>
              <a:t>, </a:t>
            </a:r>
            <a:r>
              <a:rPr lang="ru-RU" sz="1600" dirty="0"/>
              <a:t>значит таким способом вы можете зарегистрировать только один обработчик. Метод </a:t>
            </a:r>
            <a:r>
              <a:rPr lang="en-US" sz="1600" dirty="0" err="1"/>
              <a:t>addEventListener</a:t>
            </a:r>
            <a:r>
              <a:rPr lang="en-US" sz="1600" dirty="0"/>
              <a:t> </a:t>
            </a:r>
            <a:r>
              <a:rPr lang="ru-RU" sz="1600" dirty="0"/>
              <a:t>позволяет добавлять любое количество обработчиков, так что вы не замените случайно уже назначенный ранее обработчик</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792672686"/>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Метод </a:t>
            </a:r>
            <a:r>
              <a:rPr lang="en-US" sz="1600" dirty="0" err="1"/>
              <a:t>removeEventListener</a:t>
            </a:r>
            <a:r>
              <a:rPr lang="en-US" sz="1600" dirty="0"/>
              <a:t>, </a:t>
            </a:r>
            <a:r>
              <a:rPr lang="ru-RU" sz="1600" dirty="0"/>
              <a:t>вызванный с такими же аргументами, как </a:t>
            </a:r>
            <a:r>
              <a:rPr lang="en-US" sz="1600" dirty="0" err="1"/>
              <a:t>addEventListener</a:t>
            </a:r>
            <a:r>
              <a:rPr lang="en-US" sz="1600" dirty="0"/>
              <a:t>, </a:t>
            </a:r>
            <a:r>
              <a:rPr lang="ru-RU" sz="1600" dirty="0"/>
              <a:t>удаляет обработчик.</a:t>
            </a:r>
          </a:p>
          <a:p>
            <a:pPr marL="0" indent="0">
              <a:buNone/>
            </a:pPr>
            <a:endParaRPr lang="ru-RU" sz="1600" dirty="0"/>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button&gt;Act-once button&lt;/button&gt;</a:t>
            </a:r>
          </a:p>
          <a:p>
            <a:pPr marL="0" indent="0">
              <a:buNone/>
            </a:pPr>
            <a:r>
              <a:rPr lang="en-US" sz="1600" dirty="0">
                <a:latin typeface="Courier New" pitchFamily="49" charset="0"/>
                <a:cs typeface="Courier New" pitchFamily="49" charset="0"/>
              </a:rPr>
              <a:t>&lt;script&gt;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button = </a:t>
            </a:r>
            <a:r>
              <a:rPr lang="en-US" sz="1600" dirty="0" err="1">
                <a:latin typeface="Courier New" pitchFamily="49" charset="0"/>
                <a:cs typeface="Courier New" pitchFamily="49" charset="0"/>
              </a:rPr>
              <a:t>document.querySelector</a:t>
            </a:r>
            <a:r>
              <a:rPr lang="en-US" sz="1600" dirty="0">
                <a:latin typeface="Courier New" pitchFamily="49" charset="0"/>
                <a:cs typeface="Courier New" pitchFamily="49" charset="0"/>
              </a:rPr>
              <a:t>("button");</a:t>
            </a:r>
          </a:p>
          <a:p>
            <a:pPr marL="0" indent="0">
              <a:buNone/>
            </a:pPr>
            <a:r>
              <a:rPr lang="en-US" sz="1600" dirty="0">
                <a:latin typeface="Courier New" pitchFamily="49" charset="0"/>
                <a:cs typeface="Courier New" pitchFamily="49" charset="0"/>
              </a:rPr>
              <a:t>  function once() {</a:t>
            </a:r>
          </a:p>
          <a:p>
            <a:pPr marL="0" indent="0">
              <a:buNone/>
            </a:pPr>
            <a:r>
              <a:rPr lang="en-US" sz="1600" dirty="0">
                <a:latin typeface="Courier New" pitchFamily="49" charset="0"/>
                <a:cs typeface="Courier New" pitchFamily="49" charset="0"/>
              </a:rPr>
              <a:t>    console.log("Done.");</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button.removeEventListener</a:t>
            </a:r>
            <a:r>
              <a:rPr lang="en-US" sz="1600" dirty="0">
                <a:latin typeface="Courier New" pitchFamily="49" charset="0"/>
                <a:cs typeface="Courier New" pitchFamily="49" charset="0"/>
              </a:rPr>
              <a:t>("click", once);</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button.addEventListener</a:t>
            </a:r>
            <a:r>
              <a:rPr lang="en-US" sz="1600" dirty="0">
                <a:latin typeface="Courier New" pitchFamily="49" charset="0"/>
                <a:cs typeface="Courier New" pitchFamily="49" charset="0"/>
              </a:rPr>
              <a:t>("click", once);</a:t>
            </a:r>
          </a:p>
          <a:p>
            <a:pPr marL="0" indent="0">
              <a:buNone/>
            </a:pPr>
            <a:r>
              <a:rPr lang="en-US" sz="1600" dirty="0">
                <a:latin typeface="Courier New" pitchFamily="49" charset="0"/>
                <a:cs typeface="Courier New" pitchFamily="49" charset="0"/>
              </a:rPr>
              <a:t>&lt;/script&gt;</a:t>
            </a:r>
          </a:p>
          <a:p>
            <a:pPr marL="0" indent="0">
              <a:buNone/>
            </a:pPr>
            <a:endParaRPr lang="en-US" sz="1600" dirty="0"/>
          </a:p>
          <a:p>
            <a:pPr marL="0" indent="0">
              <a:buNone/>
            </a:pPr>
            <a:r>
              <a:rPr lang="ru-RU" sz="1600" dirty="0"/>
              <a:t>Чтобы это провернуть, мы даём функции имя (в данном случае, </a:t>
            </a:r>
            <a:r>
              <a:rPr lang="en-US" sz="1600" dirty="0"/>
              <a:t>once), </a:t>
            </a:r>
            <a:r>
              <a:rPr lang="ru-RU" sz="1600" dirty="0"/>
              <a:t>чтобы её можно было передать и в </a:t>
            </a:r>
            <a:r>
              <a:rPr lang="en-US" sz="1600" dirty="0" err="1"/>
              <a:t>addEventListener</a:t>
            </a:r>
            <a:r>
              <a:rPr lang="en-US" sz="1600" dirty="0"/>
              <a:t>, </a:t>
            </a:r>
            <a:r>
              <a:rPr lang="ru-RU" sz="1600" dirty="0"/>
              <a:t>и в </a:t>
            </a:r>
            <a:r>
              <a:rPr lang="en-US" sz="1600" dirty="0" err="1"/>
              <a:t>removeEventListener</a:t>
            </a:r>
            <a:r>
              <a:rPr lang="en-US" sz="1600" dirty="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993843624"/>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Объекты событий</a:t>
            </a:r>
          </a:p>
          <a:p>
            <a:pPr marL="0" indent="0">
              <a:buNone/>
            </a:pPr>
            <a:r>
              <a:rPr lang="ru-RU" sz="1600" dirty="0" smtClean="0"/>
              <a:t>В </a:t>
            </a:r>
            <a:r>
              <a:rPr lang="ru-RU" sz="1600" dirty="0"/>
              <a:t>примерах мы проигнорировали тот факт, что функциям-обработчикам передаётся аргумент – объект события. В нём хранится дополнительная информация о событии. К примеру, если надо узнать, какая кнопка мыши была нажата, мы можем обратиться к свойству </a:t>
            </a:r>
            <a:r>
              <a:rPr lang="ru-RU" sz="1600" dirty="0" err="1"/>
              <a:t>which</a:t>
            </a:r>
            <a:r>
              <a:rPr lang="ru-RU" sz="1600" dirty="0"/>
              <a:t> этого объекта.</a:t>
            </a:r>
          </a:p>
          <a:p>
            <a:pPr marL="0" indent="0">
              <a:buNone/>
            </a:pPr>
            <a:endParaRPr lang="ru-RU" sz="800" dirty="0"/>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&gt;Жми меня, чем хочешь!&lt;/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document.querySelector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button.addEventListener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mousedown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event</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event.which</a:t>
            </a:r>
            <a:r>
              <a:rPr lang="ru-RU" sz="1600" dirty="0">
                <a:latin typeface="Courier New" pitchFamily="49" charset="0"/>
                <a:cs typeface="Courier New" pitchFamily="49" charset="0"/>
              </a:rPr>
              <a:t> == 1)</a:t>
            </a:r>
          </a:p>
          <a:p>
            <a:pPr marL="0" indent="0">
              <a:buNone/>
            </a:pPr>
            <a:r>
              <a:rPr lang="ru-RU" sz="1600" dirty="0">
                <a:latin typeface="Courier New" pitchFamily="49" charset="0"/>
                <a:cs typeface="Courier New" pitchFamily="49" charset="0"/>
              </a:rPr>
              <a:t>      console.log("Левая");</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event.which</a:t>
            </a:r>
            <a:r>
              <a:rPr lang="ru-RU" sz="1600" dirty="0">
                <a:latin typeface="Courier New" pitchFamily="49" charset="0"/>
                <a:cs typeface="Courier New" pitchFamily="49" charset="0"/>
              </a:rPr>
              <a:t> == 2)</a:t>
            </a:r>
          </a:p>
          <a:p>
            <a:pPr marL="0" indent="0">
              <a:buNone/>
            </a:pPr>
            <a:r>
              <a:rPr lang="ru-RU" sz="1600" dirty="0">
                <a:latin typeface="Courier New" pitchFamily="49" charset="0"/>
                <a:cs typeface="Courier New" pitchFamily="49" charset="0"/>
              </a:rPr>
              <a:t>      console.log("Средняя");</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else</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event.which</a:t>
            </a:r>
            <a:r>
              <a:rPr lang="ru-RU" sz="1600" dirty="0">
                <a:latin typeface="Courier New" pitchFamily="49" charset="0"/>
                <a:cs typeface="Courier New" pitchFamily="49" charset="0"/>
              </a:rPr>
              <a:t> == 3)</a:t>
            </a:r>
          </a:p>
          <a:p>
            <a:pPr marL="0" indent="0">
              <a:buNone/>
            </a:pPr>
            <a:r>
              <a:rPr lang="ru-RU" sz="1600" dirty="0">
                <a:latin typeface="Courier New" pitchFamily="49" charset="0"/>
                <a:cs typeface="Courier New" pitchFamily="49" charset="0"/>
              </a:rPr>
              <a:t>      console.log("Правая");</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a:latin typeface="Courier New" pitchFamily="49" charset="0"/>
                <a:cs typeface="Courier New" pitchFamily="49" charset="0"/>
              </a:rPr>
              <a:t>&gt;</a:t>
            </a:r>
          </a:p>
          <a:p>
            <a:pPr marL="0" indent="0">
              <a:buNone/>
            </a:pPr>
            <a:r>
              <a:rPr lang="ru-RU" sz="1600" dirty="0" smtClean="0"/>
              <a:t>Хранящаяся </a:t>
            </a:r>
            <a:r>
              <a:rPr lang="ru-RU" sz="1600" dirty="0"/>
              <a:t>в объекте информация – разная для каждого типа событий. Мы обсудим эти типы позже. Свойство объекта </a:t>
            </a:r>
            <a:r>
              <a:rPr lang="ru-RU" sz="1600" dirty="0" err="1"/>
              <a:t>type</a:t>
            </a:r>
            <a:r>
              <a:rPr lang="ru-RU" sz="1600" dirty="0"/>
              <a:t> всегда содержит строку, описывающую событие (например, «</a:t>
            </a:r>
            <a:r>
              <a:rPr lang="ru-RU" sz="1600" dirty="0" err="1"/>
              <a:t>click</a:t>
            </a:r>
            <a:r>
              <a:rPr lang="ru-RU" sz="1600" dirty="0"/>
              <a:t>» или «</a:t>
            </a:r>
            <a:r>
              <a:rPr lang="ru-RU" sz="1600" dirty="0" err="1"/>
              <a:t>mousedown</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114089766"/>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Введение в </a:t>
            </a:r>
            <a:r>
              <a:rPr lang="ru-RU" sz="1600" b="1" dirty="0" err="1"/>
              <a:t>браузерные</a:t>
            </a:r>
            <a:r>
              <a:rPr lang="ru-RU" sz="1600" b="1" dirty="0"/>
              <a:t> события</a:t>
            </a:r>
          </a:p>
          <a:p>
            <a:pPr marL="0" indent="0">
              <a:buNone/>
            </a:pPr>
            <a:r>
              <a:rPr lang="ru-RU" sz="1600" dirty="0" smtClean="0"/>
              <a:t>Для </a:t>
            </a:r>
            <a:r>
              <a:rPr lang="ru-RU" sz="1600" dirty="0"/>
              <a:t>реакции на действия посетителя и внутреннего взаимодействия скриптов существуют </a:t>
            </a:r>
            <a:r>
              <a:rPr lang="ru-RU" sz="1600" dirty="0" err="1" smtClean="0"/>
              <a:t>события.Событие</a:t>
            </a:r>
            <a:r>
              <a:rPr lang="ru-RU" sz="1600" dirty="0" smtClean="0"/>
              <a:t> </a:t>
            </a:r>
            <a:r>
              <a:rPr lang="ru-RU" sz="1600" dirty="0"/>
              <a:t>– это сигнал от браузера о том, что что-то произошло. </a:t>
            </a:r>
            <a:r>
              <a:rPr lang="ru-RU" sz="1600" dirty="0" smtClean="0"/>
              <a:t>Посмотрим </a:t>
            </a:r>
            <a:r>
              <a:rPr lang="ru-RU" sz="1600" dirty="0"/>
              <a:t>список самых часто </a:t>
            </a:r>
            <a:r>
              <a:rPr lang="ru-RU" sz="1600" dirty="0" smtClean="0"/>
              <a:t>используемых:</a:t>
            </a:r>
            <a:endParaRPr lang="ru-RU" sz="1600" dirty="0"/>
          </a:p>
          <a:p>
            <a:pPr marL="0" indent="0">
              <a:buNone/>
            </a:pPr>
            <a:r>
              <a:rPr lang="ru-RU" sz="1600" dirty="0" smtClean="0"/>
              <a:t>События </a:t>
            </a:r>
            <a:r>
              <a:rPr lang="ru-RU" sz="1600" dirty="0"/>
              <a:t>мыши:</a:t>
            </a:r>
          </a:p>
          <a:p>
            <a:pPr marL="0" indent="0">
              <a:buNone/>
            </a:pPr>
            <a:r>
              <a:rPr lang="ru-RU" sz="1600" dirty="0" smtClean="0"/>
              <a:t>    </a:t>
            </a:r>
            <a:r>
              <a:rPr lang="ru-RU" sz="1600" dirty="0" err="1"/>
              <a:t>click</a:t>
            </a:r>
            <a:r>
              <a:rPr lang="ru-RU" sz="1600" dirty="0"/>
              <a:t> – происходит, когда кликнули на элемент левой кнопкой мыши</a:t>
            </a:r>
          </a:p>
          <a:p>
            <a:pPr marL="0" indent="0">
              <a:buNone/>
            </a:pPr>
            <a:r>
              <a:rPr lang="ru-RU" sz="1600" dirty="0"/>
              <a:t>    </a:t>
            </a:r>
            <a:r>
              <a:rPr lang="ru-RU" sz="1600" dirty="0" err="1"/>
              <a:t>contextmenu</a:t>
            </a:r>
            <a:r>
              <a:rPr lang="ru-RU" sz="1600" dirty="0"/>
              <a:t> – происходит, когда кликнули на элемент правой кнопкой мыши</a:t>
            </a:r>
          </a:p>
          <a:p>
            <a:pPr marL="0" indent="0">
              <a:buNone/>
            </a:pPr>
            <a:r>
              <a:rPr lang="ru-RU" sz="1600" dirty="0"/>
              <a:t>    </a:t>
            </a:r>
            <a:r>
              <a:rPr lang="ru-RU" sz="1600" dirty="0" err="1"/>
              <a:t>mouseover</a:t>
            </a:r>
            <a:r>
              <a:rPr lang="ru-RU" sz="1600" dirty="0"/>
              <a:t> – возникает, когда на элемент наводится мышь</a:t>
            </a:r>
          </a:p>
          <a:p>
            <a:pPr marL="0" indent="0">
              <a:buNone/>
            </a:pPr>
            <a:r>
              <a:rPr lang="ru-RU" sz="1600" dirty="0"/>
              <a:t>    </a:t>
            </a:r>
            <a:r>
              <a:rPr lang="ru-RU" sz="1600" dirty="0" err="1"/>
              <a:t>mousedown</a:t>
            </a:r>
            <a:r>
              <a:rPr lang="ru-RU" sz="1600" dirty="0"/>
              <a:t> и </a:t>
            </a:r>
            <a:r>
              <a:rPr lang="ru-RU" sz="1600" dirty="0" err="1"/>
              <a:t>mouseup</a:t>
            </a:r>
            <a:r>
              <a:rPr lang="ru-RU" sz="1600" dirty="0"/>
              <a:t> – когда кнопку мыши нажали или отжали</a:t>
            </a:r>
          </a:p>
          <a:p>
            <a:pPr marL="0" indent="0">
              <a:buNone/>
            </a:pPr>
            <a:r>
              <a:rPr lang="ru-RU" sz="1600" dirty="0"/>
              <a:t>    </a:t>
            </a:r>
            <a:r>
              <a:rPr lang="ru-RU" sz="1600" dirty="0" err="1"/>
              <a:t>mousemove</a:t>
            </a:r>
            <a:r>
              <a:rPr lang="ru-RU" sz="1600" dirty="0"/>
              <a:t> – при движении мыши</a:t>
            </a:r>
          </a:p>
          <a:p>
            <a:pPr marL="0" indent="0">
              <a:buNone/>
            </a:pPr>
            <a:r>
              <a:rPr lang="ru-RU" sz="1600" dirty="0" smtClean="0"/>
              <a:t>События </a:t>
            </a:r>
            <a:r>
              <a:rPr lang="ru-RU" sz="1600" dirty="0"/>
              <a:t>на элементах управления:</a:t>
            </a:r>
          </a:p>
          <a:p>
            <a:pPr marL="0" indent="0">
              <a:buNone/>
            </a:pPr>
            <a:r>
              <a:rPr lang="ru-RU" sz="1600" dirty="0" smtClean="0"/>
              <a:t>    </a:t>
            </a:r>
            <a:r>
              <a:rPr lang="ru-RU" sz="1600" dirty="0" err="1"/>
              <a:t>submit</a:t>
            </a:r>
            <a:r>
              <a:rPr lang="ru-RU" sz="1600" dirty="0"/>
              <a:t> – посетитель отправил форму &lt;</a:t>
            </a:r>
            <a:r>
              <a:rPr lang="ru-RU" sz="1600" dirty="0" err="1"/>
              <a:t>form</a:t>
            </a:r>
            <a:r>
              <a:rPr lang="ru-RU" sz="1600" dirty="0"/>
              <a:t>&gt;</a:t>
            </a:r>
          </a:p>
          <a:p>
            <a:pPr marL="0" indent="0">
              <a:buNone/>
            </a:pPr>
            <a:r>
              <a:rPr lang="ru-RU" sz="1600" dirty="0"/>
              <a:t>    </a:t>
            </a:r>
            <a:r>
              <a:rPr lang="ru-RU" sz="1600" dirty="0" err="1"/>
              <a:t>focus</a:t>
            </a:r>
            <a:r>
              <a:rPr lang="ru-RU" sz="1600" dirty="0"/>
              <a:t> – посетитель фокусируется на элементе, например нажимает на &lt;</a:t>
            </a:r>
            <a:r>
              <a:rPr lang="ru-RU" sz="1600" dirty="0" err="1"/>
              <a:t>input</a:t>
            </a:r>
            <a:r>
              <a:rPr lang="ru-RU" sz="1600" dirty="0"/>
              <a:t>&gt;</a:t>
            </a:r>
          </a:p>
          <a:p>
            <a:pPr marL="0" indent="0">
              <a:buNone/>
            </a:pPr>
            <a:r>
              <a:rPr lang="ru-RU" sz="1600" dirty="0" smtClean="0"/>
              <a:t>Клавиатурные </a:t>
            </a:r>
            <a:r>
              <a:rPr lang="ru-RU" sz="1600" dirty="0"/>
              <a:t>события:</a:t>
            </a:r>
          </a:p>
          <a:p>
            <a:pPr marL="0" indent="0">
              <a:buNone/>
            </a:pPr>
            <a:r>
              <a:rPr lang="ru-RU" sz="1600" dirty="0" smtClean="0"/>
              <a:t>    </a:t>
            </a:r>
            <a:r>
              <a:rPr lang="ru-RU" sz="1600" dirty="0" err="1"/>
              <a:t>keydown</a:t>
            </a:r>
            <a:r>
              <a:rPr lang="ru-RU" sz="1600" dirty="0"/>
              <a:t> – когда посетитель нажимает клавишу</a:t>
            </a:r>
          </a:p>
          <a:p>
            <a:pPr marL="0" indent="0">
              <a:buNone/>
            </a:pPr>
            <a:r>
              <a:rPr lang="ru-RU" sz="1600" dirty="0"/>
              <a:t>    </a:t>
            </a:r>
            <a:r>
              <a:rPr lang="ru-RU" sz="1600" dirty="0" err="1"/>
              <a:t>keyup</a:t>
            </a:r>
            <a:r>
              <a:rPr lang="ru-RU" sz="1600" dirty="0"/>
              <a:t> – когда посетитель отпускает клавишу</a:t>
            </a:r>
          </a:p>
          <a:p>
            <a:pPr marL="0" indent="0">
              <a:buNone/>
            </a:pPr>
            <a:r>
              <a:rPr lang="ru-RU" sz="1600" dirty="0" smtClean="0"/>
              <a:t>События </a:t>
            </a:r>
            <a:r>
              <a:rPr lang="ru-RU" sz="1600" dirty="0"/>
              <a:t>документа:</a:t>
            </a:r>
          </a:p>
          <a:p>
            <a:pPr marL="0" indent="0">
              <a:buNone/>
            </a:pPr>
            <a:r>
              <a:rPr lang="ru-RU" sz="1600" dirty="0" smtClean="0"/>
              <a:t>    </a:t>
            </a:r>
            <a:r>
              <a:rPr lang="ru-RU" sz="1600" dirty="0" err="1"/>
              <a:t>DOMContentLoaded</a:t>
            </a:r>
            <a:r>
              <a:rPr lang="ru-RU" sz="1600" dirty="0"/>
              <a:t> – когда HTML загружен и обработан, DOM документа полностью построен и доступен</a:t>
            </a:r>
            <a:r>
              <a:rPr lang="ru-RU" sz="1600" dirty="0" smtClean="0"/>
              <a:t>.</a:t>
            </a:r>
            <a:endParaRPr lang="ru-RU" sz="1600" dirty="0"/>
          </a:p>
          <a:p>
            <a:pPr marL="0" indent="0">
              <a:buNone/>
            </a:pPr>
            <a:r>
              <a:rPr lang="ru-RU" sz="1600" dirty="0"/>
              <a:t>События CSS:</a:t>
            </a:r>
          </a:p>
          <a:p>
            <a:pPr marL="0" indent="0">
              <a:buNone/>
            </a:pPr>
            <a:r>
              <a:rPr lang="ru-RU" sz="1600" dirty="0" smtClean="0"/>
              <a:t>    </a:t>
            </a:r>
            <a:r>
              <a:rPr lang="ru-RU" sz="1600" dirty="0" err="1"/>
              <a:t>transitionend</a:t>
            </a:r>
            <a:r>
              <a:rPr lang="ru-RU" sz="1600" dirty="0"/>
              <a:t> – когда CSS-анимация завершена</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881067272"/>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Распространение (</a:t>
            </a:r>
            <a:r>
              <a:rPr lang="ru-RU" sz="1600" b="1" dirty="0" err="1"/>
              <a:t>propagation</a:t>
            </a:r>
            <a:r>
              <a:rPr lang="ru-RU" sz="1600" b="1" dirty="0"/>
              <a:t>)</a:t>
            </a:r>
          </a:p>
          <a:p>
            <a:pPr marL="0" indent="0">
              <a:buNone/>
            </a:pPr>
            <a:r>
              <a:rPr lang="ru-RU" sz="1600" dirty="0" smtClean="0"/>
              <a:t>События</a:t>
            </a:r>
            <a:r>
              <a:rPr lang="ru-RU" sz="1600" dirty="0"/>
              <a:t>, зарегистрированные на узлах, имеющих дочерние узлы, получат и некоторые события, случившиеся с их детьми. Если кликнуть на кнопку внутри параграфа, обработчики событий параграфа получат событие </a:t>
            </a:r>
            <a:r>
              <a:rPr lang="ru-RU" sz="1600" dirty="0" err="1"/>
              <a:t>click</a:t>
            </a:r>
            <a:r>
              <a:rPr lang="ru-RU" sz="1600" dirty="0"/>
              <a:t>.</a:t>
            </a:r>
          </a:p>
          <a:p>
            <a:pPr marL="0" indent="0">
              <a:buNone/>
            </a:pPr>
            <a:r>
              <a:rPr lang="ru-RU" sz="1600" dirty="0" smtClean="0"/>
              <a:t>Если </a:t>
            </a:r>
            <a:r>
              <a:rPr lang="ru-RU" sz="1600" dirty="0"/>
              <a:t>и у параграфа и у кнопки есть обработчики, то первым запустится более конкретный – то есть, обработчик кнопки. Событие как бы распространяется наружу, от узла, где оно случилось, до его родительского и далее до корня документа. После отработки всех обработчиков всех промежуточных узлов, очередь среагировать на событие доходит и до самого окна.</a:t>
            </a:r>
          </a:p>
          <a:p>
            <a:pPr marL="0" indent="0">
              <a:buNone/>
            </a:pPr>
            <a:r>
              <a:rPr lang="ru-RU" sz="1600" dirty="0" smtClean="0"/>
              <a:t>В </a:t>
            </a:r>
            <a:r>
              <a:rPr lang="ru-RU" sz="1600" dirty="0"/>
              <a:t>любой момент обработчик может вызвать метод </a:t>
            </a:r>
            <a:r>
              <a:rPr lang="ru-RU" sz="1600" dirty="0" err="1"/>
              <a:t>stopPropagation</a:t>
            </a:r>
            <a:r>
              <a:rPr lang="ru-RU" sz="1600" dirty="0"/>
              <a:t> объекта события, чтобы «высшие» узлы не получили его. Это может быть полезным, когда у вас есть кнопка внутри другого </a:t>
            </a:r>
            <a:r>
              <a:rPr lang="ru-RU" sz="1600" dirty="0" err="1"/>
              <a:t>кликабельного</a:t>
            </a:r>
            <a:r>
              <a:rPr lang="ru-RU" sz="1600" dirty="0"/>
              <a:t> элемента, и вы не хотите, чтобы клики по кнопке активировали поведение внешнего элемента</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793936804"/>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Следующий пример регистрирует обработчики «</a:t>
            </a:r>
            <a:r>
              <a:rPr lang="ru-RU" sz="1600" dirty="0" err="1"/>
              <a:t>mousedown</a:t>
            </a:r>
            <a:r>
              <a:rPr lang="ru-RU" sz="1600" dirty="0"/>
              <a:t>» как на кнопке, так и на окружающем параграфе. При щелчке правой кнопкой обработчик кнопки вызывает </a:t>
            </a:r>
            <a:r>
              <a:rPr lang="ru-RU" sz="1600" dirty="0" err="1"/>
              <a:t>stopPropagation</a:t>
            </a:r>
            <a:r>
              <a:rPr lang="ru-RU" sz="1600" dirty="0"/>
              <a:t>, который предотвращает запуск обработчика параграфа. При клике другой кнопкой запускаются оба обработчика.</a:t>
            </a:r>
          </a:p>
          <a:p>
            <a:pPr marL="0" indent="0">
              <a:buNone/>
            </a:pPr>
            <a:endParaRPr lang="ru-RU" sz="1600" dirty="0"/>
          </a:p>
          <a:p>
            <a:pPr marL="0" indent="0">
              <a:buNone/>
            </a:pPr>
            <a:r>
              <a:rPr lang="ru-RU" sz="1600" dirty="0">
                <a:latin typeface="Courier New" pitchFamily="49" charset="0"/>
                <a:cs typeface="Courier New" pitchFamily="49" charset="0"/>
              </a:rPr>
              <a:t>&lt;p&gt;Параграф с &lt;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&gt;кнопкой &lt;/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&gt;.&lt;/p&gt;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para</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document.querySelector</a:t>
            </a:r>
            <a:r>
              <a:rPr lang="ru-RU" sz="1600" dirty="0">
                <a:latin typeface="Courier New" pitchFamily="49" charset="0"/>
                <a:cs typeface="Courier New" pitchFamily="49" charset="0"/>
              </a:rPr>
              <a:t>("p");</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document.querySelector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para.addEventListener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mousedown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console.log("Обработчик параграфа.");</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button.addEventListener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mousedown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event</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console.log("Обработчик кнопки.");</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event.which</a:t>
            </a:r>
            <a:r>
              <a:rPr lang="ru-RU" sz="1600" dirty="0">
                <a:latin typeface="Courier New" pitchFamily="49" charset="0"/>
                <a:cs typeface="Courier New" pitchFamily="49" charset="0"/>
              </a:rPr>
              <a:t> == 3)</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event.stopPropagation</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smtClean="0">
                <a:latin typeface="Courier New" pitchFamily="49" charset="0"/>
                <a:cs typeface="Courier New" pitchFamily="49" charset="0"/>
              </a:rPr>
              <a:t>&gt;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908691488"/>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У большинства объектов событий есть свойство </a:t>
            </a:r>
            <a:r>
              <a:rPr lang="ru-RU" sz="1600" dirty="0" err="1"/>
              <a:t>target</a:t>
            </a:r>
            <a:r>
              <a:rPr lang="ru-RU" sz="1600" dirty="0"/>
              <a:t>, ссылающееся на узел, который запустил обработку. Его можно использовать для проверки того, что вы не обрабатываете что-то, пришедшее с ненужного вам узла.</a:t>
            </a:r>
          </a:p>
          <a:p>
            <a:pPr marL="0" indent="0">
              <a:buNone/>
            </a:pPr>
            <a:r>
              <a:rPr lang="ru-RU" sz="1600" dirty="0" smtClean="0"/>
              <a:t>Также </a:t>
            </a:r>
            <a:r>
              <a:rPr lang="ru-RU" sz="1600" dirty="0"/>
              <a:t>возможно использовать свойство </a:t>
            </a:r>
            <a:r>
              <a:rPr lang="ru-RU" sz="1600" dirty="0" err="1"/>
              <a:t>target</a:t>
            </a:r>
            <a:r>
              <a:rPr lang="ru-RU" sz="1600" dirty="0"/>
              <a:t>, чтобы распространить обработку конкретного типа события. К примеру, если у вас есть узел, содержащий длинный список кнопок, было бы удобнее зарегистрировать один обработчик событий для узла, и в нём выяснять, нажали ли на кнопку – вместо того, чтобы регистрировать обработчики каждой кнопки по отдельности.</a:t>
            </a:r>
          </a:p>
          <a:p>
            <a:pPr marL="0" indent="0">
              <a:buNone/>
            </a:pPr>
            <a:endParaRPr lang="ru-RU" sz="1600" dirty="0"/>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&gt;A&lt;/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&gt;B&lt;/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&gt;C&lt;/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document.body.addEventListener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click</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event</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event.target.nodeName</a:t>
            </a:r>
            <a:r>
              <a:rPr lang="ru-RU" sz="1600" dirty="0">
                <a:latin typeface="Courier New" pitchFamily="49" charset="0"/>
                <a:cs typeface="Courier New" pitchFamily="49" charset="0"/>
              </a:rPr>
              <a:t> == "BUTTON")</a:t>
            </a:r>
          </a:p>
          <a:p>
            <a:pPr marL="0" indent="0">
              <a:buNone/>
            </a:pPr>
            <a:r>
              <a:rPr lang="ru-RU" sz="1600" dirty="0">
                <a:latin typeface="Courier New" pitchFamily="49" charset="0"/>
                <a:cs typeface="Courier New" pitchFamily="49" charset="0"/>
              </a:rPr>
              <a:t>      console.log("</a:t>
            </a:r>
            <a:r>
              <a:rPr lang="ru-RU" sz="1600" dirty="0" err="1">
                <a:latin typeface="Courier New" pitchFamily="49" charset="0"/>
                <a:cs typeface="Courier New" pitchFamily="49" charset="0"/>
              </a:rPr>
              <a:t>Clicked</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event.target.textContent</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smtClean="0">
                <a:latin typeface="Courier New" pitchFamily="49" charset="0"/>
                <a:cs typeface="Courier New" pitchFamily="49" charset="0"/>
              </a:rPr>
              <a:t>&gt;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811512901"/>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Действия по умолчанию</a:t>
            </a:r>
          </a:p>
          <a:p>
            <a:pPr marL="0" indent="0">
              <a:buNone/>
            </a:pPr>
            <a:r>
              <a:rPr lang="ru-RU" sz="1600" dirty="0" smtClean="0"/>
              <a:t>У </a:t>
            </a:r>
            <a:r>
              <a:rPr lang="ru-RU" sz="1600" dirty="0"/>
              <a:t>многих событий есть действия по умолчанию. При клике на ссылку вы перейдёте по ней. При нажатии на стрелку вниз браузер прокрутит страницу вниз. По правому клику мыши вы увидите контекстное меню. И так далее.</a:t>
            </a:r>
          </a:p>
          <a:p>
            <a:pPr marL="0" indent="0">
              <a:buNone/>
            </a:pPr>
            <a:r>
              <a:rPr lang="ru-RU" sz="1600" dirty="0" smtClean="0"/>
              <a:t>Для </a:t>
            </a:r>
            <a:r>
              <a:rPr lang="ru-RU" sz="1600" dirty="0"/>
              <a:t>большинства типов событий обработчики событий вызываются до того, как сработает действие по умолчанию. Если обработчик не хочет, чтобы это действие происходило (часто потому, что он уже обработал его), он может вызвать метод </a:t>
            </a:r>
            <a:r>
              <a:rPr lang="ru-RU" sz="1600" dirty="0" err="1"/>
              <a:t>preventDefault</a:t>
            </a:r>
            <a:r>
              <a:rPr lang="ru-RU" sz="1600" dirty="0"/>
              <a:t> объекта события.</a:t>
            </a:r>
          </a:p>
          <a:p>
            <a:pPr marL="0" indent="0">
              <a:buNone/>
            </a:pPr>
            <a:r>
              <a:rPr lang="ru-RU" sz="1600" dirty="0" smtClean="0"/>
              <a:t>Это </a:t>
            </a:r>
            <a:r>
              <a:rPr lang="ru-RU" sz="1600" dirty="0"/>
              <a:t>можно использовать для создания своих горячих клавиш или контекстного меню. Также это можно использовать для слома привычного пользователю интерфейса. К примеру, вот ссылка, по которой нельзя пройти.</a:t>
            </a:r>
          </a:p>
          <a:p>
            <a:pPr marL="0" indent="0">
              <a:buNone/>
            </a:pPr>
            <a:endParaRPr lang="ru-RU" sz="1600" dirty="0"/>
          </a:p>
          <a:p>
            <a:pPr marL="0" indent="0">
              <a:buNone/>
            </a:pPr>
            <a:r>
              <a:rPr lang="ru-RU" sz="1600" dirty="0">
                <a:latin typeface="Courier New" pitchFamily="49" charset="0"/>
                <a:cs typeface="Courier New" pitchFamily="49" charset="0"/>
              </a:rPr>
              <a:t>&lt;a </a:t>
            </a:r>
            <a:r>
              <a:rPr lang="ru-RU" sz="1600" dirty="0" err="1">
                <a:latin typeface="Courier New" pitchFamily="49" charset="0"/>
                <a:cs typeface="Courier New" pitchFamily="49" charset="0"/>
              </a:rPr>
              <a:t>href</a:t>
            </a:r>
            <a:r>
              <a:rPr lang="ru-RU" sz="1600" dirty="0">
                <a:latin typeface="Courier New" pitchFamily="49" charset="0"/>
                <a:cs typeface="Courier New" pitchFamily="49" charset="0"/>
              </a:rPr>
              <a:t>="https://developer.mozilla.org/"&gt;MDN&lt;/a&gt;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var</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link</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document.querySelector</a:t>
            </a:r>
            <a:r>
              <a:rPr lang="ru-RU" sz="1600" dirty="0">
                <a:latin typeface="Courier New" pitchFamily="49" charset="0"/>
                <a:cs typeface="Courier New" pitchFamily="49" charset="0"/>
              </a:rPr>
              <a:t>("a");</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link.addEventListener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click</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event</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console.log("</a:t>
            </a:r>
            <a:r>
              <a:rPr lang="ru-RU" sz="1600" dirty="0" err="1">
                <a:latin typeface="Courier New" pitchFamily="49" charset="0"/>
                <a:cs typeface="Courier New" pitchFamily="49" charset="0"/>
              </a:rPr>
              <a:t>Фигушки</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event.preventDefault</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smtClean="0">
                <a:latin typeface="Courier New" pitchFamily="49" charset="0"/>
                <a:cs typeface="Courier New" pitchFamily="49" charset="0"/>
              </a:rPr>
              <a:t>&gt;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382939724"/>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Не делайте так – если у вас нет очень серьёзной причины! Пользователям вашей страницы будет очень неудобно, когда они столкнутся с неожиданными результатами своих действий. В зависимости от браузера, некоторые события перехватить нельзя. В </a:t>
            </a:r>
            <a:r>
              <a:rPr lang="ru-RU" sz="1600" dirty="0" err="1"/>
              <a:t>Chrome</a:t>
            </a:r>
            <a:r>
              <a:rPr lang="ru-RU" sz="1600" dirty="0"/>
              <a:t> нельзя обрабатывать горячие клавиши закрытия текущей закладки (</a:t>
            </a:r>
            <a:r>
              <a:rPr lang="ru-RU" sz="1600" dirty="0" err="1"/>
              <a:t>Ctrl</a:t>
            </a:r>
            <a:r>
              <a:rPr lang="ru-RU" sz="1600" dirty="0"/>
              <a:t>-W </a:t>
            </a:r>
            <a:r>
              <a:rPr lang="ru-RU" sz="1600" dirty="0" err="1"/>
              <a:t>or</a:t>
            </a:r>
            <a:r>
              <a:rPr lang="ru-RU" sz="1600" dirty="0"/>
              <a:t> </a:t>
            </a:r>
            <a:r>
              <a:rPr lang="ru-RU" sz="1600" dirty="0" err="1"/>
              <a:t>Command</a:t>
            </a:r>
            <a:r>
              <a:rPr lang="ru-RU" sz="1600" dirty="0"/>
              <a:t>-W).</a:t>
            </a:r>
          </a:p>
          <a:p>
            <a:pPr marL="0" indent="0">
              <a:buNone/>
            </a:pPr>
            <a:endParaRPr lang="ru-RU" sz="1600" dirty="0" smtClean="0"/>
          </a:p>
          <a:p>
            <a:pPr marL="0" indent="0">
              <a:buNone/>
            </a:pPr>
            <a:r>
              <a:rPr lang="ru-RU" sz="1600" b="1" dirty="0" smtClean="0"/>
              <a:t>События </a:t>
            </a:r>
            <a:r>
              <a:rPr lang="ru-RU" sz="1600" b="1" dirty="0"/>
              <a:t>от кнопок клавиатуры</a:t>
            </a:r>
          </a:p>
          <a:p>
            <a:pPr marL="0" indent="0">
              <a:buNone/>
            </a:pPr>
            <a:r>
              <a:rPr lang="ru-RU" sz="1600" dirty="0" smtClean="0"/>
              <a:t>При </a:t>
            </a:r>
            <a:r>
              <a:rPr lang="ru-RU" sz="1600" dirty="0"/>
              <a:t>нажатии кнопки на клавиатуре браузер запускает событие «</a:t>
            </a:r>
            <a:r>
              <a:rPr lang="ru-RU" sz="1600" dirty="0" err="1"/>
              <a:t>keydown</a:t>
            </a:r>
            <a:r>
              <a:rPr lang="ru-RU" sz="1600" dirty="0"/>
              <a:t>». Когда она отпускается, происходит событие «</a:t>
            </a:r>
            <a:r>
              <a:rPr lang="ru-RU" sz="1600" dirty="0" err="1"/>
              <a:t>keyup</a:t>
            </a:r>
            <a:r>
              <a:rPr lang="ru-RU" sz="1600" dirty="0"/>
              <a:t>».</a:t>
            </a:r>
          </a:p>
          <a:p>
            <a:pPr marL="0" indent="0">
              <a:buNone/>
            </a:pPr>
            <a:endParaRPr lang="ru-RU" sz="800" dirty="0"/>
          </a:p>
          <a:p>
            <a:pPr marL="0" indent="0">
              <a:buNone/>
            </a:pPr>
            <a:r>
              <a:rPr lang="ru-RU" sz="1600" dirty="0">
                <a:latin typeface="Courier New" pitchFamily="49" charset="0"/>
                <a:cs typeface="Courier New" pitchFamily="49" charset="0"/>
              </a:rPr>
              <a:t>&lt;p&gt;Страница по нажатию V </a:t>
            </a:r>
            <a:r>
              <a:rPr lang="ru-RU" sz="1600" dirty="0" err="1">
                <a:latin typeface="Courier New" pitchFamily="49" charset="0"/>
                <a:cs typeface="Courier New" pitchFamily="49" charset="0"/>
              </a:rPr>
              <a:t>офиолетивает</a:t>
            </a:r>
            <a:r>
              <a:rPr lang="ru-RU" sz="1600" dirty="0">
                <a:latin typeface="Courier New" pitchFamily="49" charset="0"/>
                <a:cs typeface="Courier New" pitchFamily="49" charset="0"/>
              </a:rPr>
              <a:t>.&lt;/p&gt;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addEventListener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keydown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event</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event.keyCode</a:t>
            </a:r>
            <a:r>
              <a:rPr lang="ru-RU" sz="1600" dirty="0">
                <a:latin typeface="Courier New" pitchFamily="49" charset="0"/>
                <a:cs typeface="Courier New" pitchFamily="49" charset="0"/>
              </a:rPr>
              <a:t> == 86)</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document.body.style.background</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violet</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addEventListener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keyup</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event</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event.keyCode</a:t>
            </a:r>
            <a:r>
              <a:rPr lang="ru-RU" sz="1600" dirty="0">
                <a:latin typeface="Courier New" pitchFamily="49" charset="0"/>
                <a:cs typeface="Courier New" pitchFamily="49" charset="0"/>
              </a:rPr>
              <a:t> == 86)</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document.body.style.background</a:t>
            </a:r>
            <a:r>
              <a:rPr lang="ru-RU" sz="1600" dirty="0">
                <a:latin typeface="Courier New" pitchFamily="49" charset="0"/>
                <a:cs typeface="Courier New" pitchFamily="49" charset="0"/>
              </a:rPr>
              <a:t> = "";</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smtClean="0">
                <a:latin typeface="Courier New" pitchFamily="49" charset="0"/>
                <a:cs typeface="Courier New" pitchFamily="49" charset="0"/>
              </a:rPr>
              <a:t>&gt;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581410682"/>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Несмотря на название, «</a:t>
            </a:r>
            <a:r>
              <a:rPr lang="ru-RU" sz="1600" dirty="0" err="1"/>
              <a:t>keydown</a:t>
            </a:r>
            <a:r>
              <a:rPr lang="ru-RU" sz="1600" dirty="0"/>
              <a:t>» происходит не только тогда, когда на кнопку нажимают. Если нажать и удерживать кнопку, событие будет происходить каждый раз по приходу повторного сигнала от клавиши (</a:t>
            </a:r>
            <a:r>
              <a:rPr lang="ru-RU" sz="1600" dirty="0" err="1"/>
              <a:t>key</a:t>
            </a:r>
            <a:r>
              <a:rPr lang="ru-RU" sz="1600" dirty="0"/>
              <a:t> </a:t>
            </a:r>
            <a:r>
              <a:rPr lang="ru-RU" sz="1600" dirty="0" err="1"/>
              <a:t>repeat</a:t>
            </a:r>
            <a:r>
              <a:rPr lang="ru-RU" sz="1600" dirty="0"/>
              <a:t>). Если вам, к примеру, надо увеличивать скорость игрового персонажа, когда нажата кнопка со стрелкой, и уменьшать её, когда она отпущена – надо быть осторожным, чтобы не увеличить скорость каждый раз при повторе сигнала от кнопки, иначе скорость возрастёт очень сильно.</a:t>
            </a:r>
          </a:p>
          <a:p>
            <a:pPr marL="0" indent="0">
              <a:buNone/>
            </a:pPr>
            <a:r>
              <a:rPr lang="ru-RU" sz="1600" dirty="0" smtClean="0"/>
              <a:t>В </a:t>
            </a:r>
            <a:r>
              <a:rPr lang="ru-RU" sz="1600" dirty="0"/>
              <a:t>примере упомянуто свойство </a:t>
            </a:r>
            <a:r>
              <a:rPr lang="ru-RU" sz="1600" dirty="0" err="1"/>
              <a:t>keyCode</a:t>
            </a:r>
            <a:r>
              <a:rPr lang="ru-RU" sz="1600" dirty="0"/>
              <a:t> объекта события. Так вы можете узнать, какая именно кнопка нажата или отпущена. К сожалению, не всегда очевидно, как преобразовать числовые коды в нужную кнопку.</a:t>
            </a:r>
          </a:p>
          <a:p>
            <a:pPr marL="0" indent="0">
              <a:buNone/>
            </a:pPr>
            <a:r>
              <a:rPr lang="ru-RU" sz="1600" dirty="0" smtClean="0"/>
              <a:t>Для </a:t>
            </a:r>
            <a:r>
              <a:rPr lang="ru-RU" sz="1600" dirty="0"/>
              <a:t>цифр и букв код будет кодом символа </a:t>
            </a:r>
            <a:r>
              <a:rPr lang="ru-RU" sz="1600" dirty="0" err="1"/>
              <a:t>Unicode</a:t>
            </a:r>
            <a:r>
              <a:rPr lang="ru-RU" sz="1600" dirty="0"/>
              <a:t>, связанного с прописным символом, изображённым на кнопке. Метод строки </a:t>
            </a:r>
            <a:r>
              <a:rPr lang="ru-RU" sz="1600" dirty="0" err="1"/>
              <a:t>charCodeAt</a:t>
            </a:r>
            <a:r>
              <a:rPr lang="ru-RU" sz="1600" dirty="0"/>
              <a:t> даёт нам этот код.</a:t>
            </a:r>
          </a:p>
          <a:p>
            <a:pPr marL="0" indent="0">
              <a:buNone/>
            </a:pPr>
            <a:endParaRPr lang="ru-RU" sz="800" dirty="0" smtClean="0">
              <a:latin typeface="Courier New" pitchFamily="49" charset="0"/>
              <a:cs typeface="Courier New" pitchFamily="49" charset="0"/>
            </a:endParaRPr>
          </a:p>
          <a:p>
            <a:pPr marL="0" indent="0">
              <a:buNone/>
            </a:pPr>
            <a:r>
              <a:rPr lang="ru-RU" sz="1600" dirty="0" smtClean="0">
                <a:latin typeface="Courier New" pitchFamily="49" charset="0"/>
                <a:cs typeface="Courier New" pitchFamily="49" charset="0"/>
              </a:rPr>
              <a:t>console.log</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Violet</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charCodeAt</a:t>
            </a:r>
            <a:r>
              <a:rPr lang="ru-RU" sz="1600" dirty="0">
                <a:latin typeface="Courier New" pitchFamily="49" charset="0"/>
                <a:cs typeface="Courier New" pitchFamily="49" charset="0"/>
              </a:rPr>
              <a:t>(0));</a:t>
            </a:r>
          </a:p>
          <a:p>
            <a:pPr marL="0" indent="0">
              <a:buNone/>
            </a:pPr>
            <a:r>
              <a:rPr lang="ru-RU" sz="1600" dirty="0">
                <a:latin typeface="Courier New" pitchFamily="49" charset="0"/>
                <a:cs typeface="Courier New" pitchFamily="49" charset="0"/>
              </a:rPr>
              <a:t>// → 86</a:t>
            </a:r>
          </a:p>
          <a:p>
            <a:pPr marL="0" indent="0">
              <a:buNone/>
            </a:pPr>
            <a:r>
              <a:rPr lang="ru-RU" sz="1600" dirty="0">
                <a:latin typeface="Courier New" pitchFamily="49" charset="0"/>
                <a:cs typeface="Courier New" pitchFamily="49" charset="0"/>
              </a:rPr>
              <a:t>console.log("1".charCodeAt(0));</a:t>
            </a:r>
          </a:p>
          <a:p>
            <a:pPr marL="0" indent="0">
              <a:buNone/>
            </a:pPr>
            <a:r>
              <a:rPr lang="ru-RU" sz="1600" dirty="0">
                <a:latin typeface="Courier New" pitchFamily="49" charset="0"/>
                <a:cs typeface="Courier New" pitchFamily="49" charset="0"/>
              </a:rPr>
              <a:t>// → 49</a:t>
            </a:r>
          </a:p>
          <a:p>
            <a:pPr marL="0" indent="0">
              <a:buNone/>
            </a:pPr>
            <a:endParaRPr lang="ru-RU" sz="800" dirty="0" smtClean="0"/>
          </a:p>
          <a:p>
            <a:pPr marL="0" indent="0">
              <a:buNone/>
            </a:pPr>
            <a:r>
              <a:rPr lang="ru-RU" sz="1600" dirty="0" smtClean="0"/>
              <a:t>У </a:t>
            </a:r>
            <a:r>
              <a:rPr lang="ru-RU" sz="1600" dirty="0"/>
              <a:t>других кнопок коды менее предсказуемы. Лучший способ их выяснить – экспериментальный. Зарегистрировать обработчик, который записывает коды клавиш, и нажать нужную кнопку</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965791570"/>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Кнопки-модификаторы типа </a:t>
            </a:r>
            <a:r>
              <a:rPr lang="ru-RU" sz="1600" dirty="0" err="1"/>
              <a:t>Shift</a:t>
            </a:r>
            <a:r>
              <a:rPr lang="ru-RU" sz="1600" dirty="0"/>
              <a:t>, </a:t>
            </a:r>
            <a:r>
              <a:rPr lang="ru-RU" sz="1600" dirty="0" err="1"/>
              <a:t>Ctrl</a:t>
            </a:r>
            <a:r>
              <a:rPr lang="ru-RU" sz="1600" dirty="0"/>
              <a:t>, </a:t>
            </a:r>
            <a:r>
              <a:rPr lang="ru-RU" sz="1600" dirty="0" err="1"/>
              <a:t>Alt</a:t>
            </a:r>
            <a:r>
              <a:rPr lang="ru-RU" sz="1600" dirty="0"/>
              <a:t>, и </a:t>
            </a:r>
            <a:r>
              <a:rPr lang="ru-RU" sz="1600" dirty="0" err="1"/>
              <a:t>Meta</a:t>
            </a:r>
            <a:r>
              <a:rPr lang="ru-RU" sz="1600" dirty="0"/>
              <a:t> (</a:t>
            </a:r>
            <a:r>
              <a:rPr lang="ru-RU" sz="1600" dirty="0" err="1"/>
              <a:t>Command</a:t>
            </a:r>
            <a:r>
              <a:rPr lang="ru-RU" sz="1600" dirty="0"/>
              <a:t> на </a:t>
            </a:r>
            <a:r>
              <a:rPr lang="ru-RU" sz="1600" dirty="0" err="1"/>
              <a:t>Mac</a:t>
            </a:r>
            <a:r>
              <a:rPr lang="ru-RU" sz="1600" dirty="0"/>
              <a:t>) создают события, как и нормальные кнопки. Но при разборе комбинаций клавиш можно выяснить, были ли нажаты модификаторы, через свойства </a:t>
            </a:r>
            <a:r>
              <a:rPr lang="ru-RU" sz="1600" dirty="0" err="1"/>
              <a:t>shiftKey</a:t>
            </a:r>
            <a:r>
              <a:rPr lang="ru-RU" sz="1600" dirty="0"/>
              <a:t>, </a:t>
            </a:r>
            <a:r>
              <a:rPr lang="ru-RU" sz="1600" dirty="0" err="1"/>
              <a:t>ctrlKey</a:t>
            </a:r>
            <a:r>
              <a:rPr lang="ru-RU" sz="1600" dirty="0"/>
              <a:t>, </a:t>
            </a:r>
            <a:r>
              <a:rPr lang="ru-RU" sz="1600" dirty="0" err="1"/>
              <a:t>altKey</a:t>
            </a:r>
            <a:r>
              <a:rPr lang="ru-RU" sz="1600" dirty="0"/>
              <a:t>, и </a:t>
            </a:r>
            <a:r>
              <a:rPr lang="ru-RU" sz="1600" dirty="0" err="1"/>
              <a:t>metaKey</a:t>
            </a:r>
            <a:r>
              <a:rPr lang="ru-RU" sz="1600" dirty="0"/>
              <a:t> событий клавиатуры и мыши.</a:t>
            </a:r>
          </a:p>
          <a:p>
            <a:pPr marL="0" indent="0">
              <a:buNone/>
            </a:pPr>
            <a:endParaRPr lang="ru-RU" sz="1600" dirty="0"/>
          </a:p>
          <a:p>
            <a:pPr marL="0" indent="0">
              <a:buNone/>
            </a:pPr>
            <a:r>
              <a:rPr lang="ru-RU" sz="1600" dirty="0">
                <a:latin typeface="Courier New" pitchFamily="49" charset="0"/>
                <a:cs typeface="Courier New" pitchFamily="49" charset="0"/>
              </a:rPr>
              <a:t>&lt;p&gt;Нажмите </a:t>
            </a:r>
            <a:r>
              <a:rPr lang="ru-RU" sz="1600" dirty="0" err="1">
                <a:latin typeface="Courier New" pitchFamily="49" charset="0"/>
                <a:cs typeface="Courier New" pitchFamily="49" charset="0"/>
              </a:rPr>
              <a:t>Ctrl-Space</a:t>
            </a:r>
            <a:r>
              <a:rPr lang="ru-RU" sz="1600" dirty="0">
                <a:latin typeface="Courier New" pitchFamily="49" charset="0"/>
                <a:cs typeface="Courier New" pitchFamily="49" charset="0"/>
              </a:rPr>
              <a:t> для продолжения.&lt;/p&gt;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addEventListener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keydown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event</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if</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event.keyCode</a:t>
            </a:r>
            <a:r>
              <a:rPr lang="ru-RU" sz="1600" dirty="0">
                <a:latin typeface="Courier New" pitchFamily="49" charset="0"/>
                <a:cs typeface="Courier New" pitchFamily="49" charset="0"/>
              </a:rPr>
              <a:t> == 32 &amp;&amp; </a:t>
            </a:r>
            <a:r>
              <a:rPr lang="ru-RU" sz="1600" dirty="0" err="1">
                <a:latin typeface="Courier New" pitchFamily="49" charset="0"/>
                <a:cs typeface="Courier New" pitchFamily="49" charset="0"/>
              </a:rPr>
              <a:t>event.ctrlKey</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console.log("Продолжаем!");</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a:latin typeface="Courier New" pitchFamily="49" charset="0"/>
                <a:cs typeface="Courier New" pitchFamily="49" charset="0"/>
              </a:rPr>
              <a:t>&gt;</a:t>
            </a:r>
          </a:p>
          <a:p>
            <a:pPr marL="0" indent="0">
              <a:buNone/>
            </a:pPr>
            <a:endParaRPr lang="ru-RU" sz="1600" dirty="0"/>
          </a:p>
          <a:p>
            <a:pPr marL="0" indent="0">
              <a:buNone/>
            </a:pPr>
            <a:r>
              <a:rPr lang="ru-RU" sz="1600" dirty="0"/>
              <a:t>События «</a:t>
            </a:r>
            <a:r>
              <a:rPr lang="ru-RU" sz="1600" dirty="0" err="1"/>
              <a:t>keydown</a:t>
            </a:r>
            <a:r>
              <a:rPr lang="ru-RU" sz="1600" dirty="0"/>
              <a:t>» и «</a:t>
            </a:r>
            <a:r>
              <a:rPr lang="ru-RU" sz="1600" dirty="0" err="1"/>
              <a:t>keyup</a:t>
            </a:r>
            <a:r>
              <a:rPr lang="ru-RU" sz="1600" dirty="0"/>
              <a:t>» дают информацию о физическом нажатии кнопок. А если вам нужно узнать, какой текст вводит пользователь? Создавать его из нажатий кнопок – неудобно. Для этого существует событие «</a:t>
            </a:r>
            <a:r>
              <a:rPr lang="ru-RU" sz="1600" dirty="0" err="1"/>
              <a:t>keypress</a:t>
            </a:r>
            <a:r>
              <a:rPr lang="ru-RU" sz="1600" dirty="0"/>
              <a:t>», происходящее сразу после «</a:t>
            </a:r>
            <a:r>
              <a:rPr lang="ru-RU" sz="1600" dirty="0" err="1"/>
              <a:t>keydown</a:t>
            </a:r>
            <a:r>
              <a:rPr lang="ru-RU" sz="1600" dirty="0"/>
              <a:t>» (и повторяющееся вместе с «</a:t>
            </a:r>
            <a:r>
              <a:rPr lang="ru-RU" sz="1600" dirty="0" err="1"/>
              <a:t>keydown</a:t>
            </a:r>
            <a:r>
              <a:rPr lang="ru-RU" sz="1600" dirty="0"/>
              <a:t>», если клавишу продолжают удерживать), но только для тех кнопок, которые выдают символы. </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6176117"/>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Свойство объекта события </a:t>
            </a:r>
            <a:r>
              <a:rPr lang="ru-RU" sz="1600" dirty="0" err="1"/>
              <a:t>charCode</a:t>
            </a:r>
            <a:r>
              <a:rPr lang="ru-RU" sz="1600" dirty="0"/>
              <a:t> содержит код, который можно интерпретировать как код </a:t>
            </a:r>
            <a:r>
              <a:rPr lang="ru-RU" sz="1600" dirty="0" err="1"/>
              <a:t>Unicode</a:t>
            </a:r>
            <a:r>
              <a:rPr lang="ru-RU" sz="1600" dirty="0"/>
              <a:t>. Мы можем использовать функцию </a:t>
            </a:r>
            <a:r>
              <a:rPr lang="ru-RU" sz="1600" dirty="0" err="1"/>
              <a:t>String.fromCharCode</a:t>
            </a:r>
            <a:r>
              <a:rPr lang="ru-RU" sz="1600" dirty="0"/>
              <a:t> для превращения кода в строку из одного символа.</a:t>
            </a:r>
          </a:p>
          <a:p>
            <a:pPr marL="0" indent="0">
              <a:buNone/>
            </a:pPr>
            <a:endParaRPr lang="ru-RU" sz="1600" dirty="0"/>
          </a:p>
          <a:p>
            <a:pPr marL="0" indent="0">
              <a:buNone/>
            </a:pPr>
            <a:r>
              <a:rPr lang="ru-RU" sz="1600" dirty="0">
                <a:latin typeface="Courier New" pitchFamily="49" charset="0"/>
                <a:cs typeface="Courier New" pitchFamily="49" charset="0"/>
              </a:rPr>
              <a:t>&lt;p&gt;Переведите фокус на страницу и печатайте.&lt;/p&gt;</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a:latin typeface="Courier New" pitchFamily="49" charset="0"/>
                <a:cs typeface="Courier New" pitchFamily="49" charset="0"/>
              </a:rPr>
              <a:t>&gt;</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addEventListener</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keypress</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event</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console.log(</a:t>
            </a:r>
            <a:r>
              <a:rPr lang="ru-RU" sz="1600" dirty="0" err="1">
                <a:latin typeface="Courier New" pitchFamily="49" charset="0"/>
                <a:cs typeface="Courier New" pitchFamily="49" charset="0"/>
              </a:rPr>
              <a:t>String.fromCharCode</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event.charCode</a:t>
            </a:r>
            <a:r>
              <a:rPr lang="ru-RU" sz="1600" dirty="0">
                <a:latin typeface="Courier New" pitchFamily="49" charset="0"/>
                <a:cs typeface="Courier New" pitchFamily="49" charset="0"/>
              </a:rPr>
              <a:t>));</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script</a:t>
            </a:r>
            <a:r>
              <a:rPr lang="ru-RU" sz="1600" dirty="0">
                <a:latin typeface="Courier New" pitchFamily="49" charset="0"/>
                <a:cs typeface="Courier New" pitchFamily="49" charset="0"/>
              </a:rPr>
              <a:t>&gt;</a:t>
            </a:r>
          </a:p>
          <a:p>
            <a:pPr marL="0" indent="0">
              <a:buNone/>
            </a:pPr>
            <a:endParaRPr lang="ru-RU" sz="1600" dirty="0" smtClean="0"/>
          </a:p>
          <a:p>
            <a:pPr marL="0" indent="0">
              <a:buNone/>
            </a:pPr>
            <a:r>
              <a:rPr lang="ru-RU" sz="1600" dirty="0" smtClean="0"/>
              <a:t>Источником </a:t>
            </a:r>
            <a:r>
              <a:rPr lang="ru-RU" sz="1600" dirty="0"/>
              <a:t>события нажатия клавиши узел становится в зависимости от того, где находился фокус ввода во время нажатия. Обычные узлы не могут получить фокус ввода (если только вы не задали им атрибут </a:t>
            </a:r>
            <a:r>
              <a:rPr lang="ru-RU" sz="1600" dirty="0" err="1"/>
              <a:t>tabindex</a:t>
            </a:r>
            <a:r>
              <a:rPr lang="ru-RU" sz="1600" dirty="0"/>
              <a:t>), а такие, как ссылки, кнопки и поля форм – могут</a:t>
            </a:r>
            <a:r>
              <a:rPr lang="ru-RU" sz="1600" dirty="0" smtClean="0"/>
              <a:t>. </a:t>
            </a:r>
          </a:p>
          <a:p>
            <a:pPr marL="0" indent="0">
              <a:buNone/>
            </a:pPr>
            <a:r>
              <a:rPr lang="ru-RU" sz="1600" dirty="0" smtClean="0"/>
              <a:t>Когда </a:t>
            </a:r>
            <a:r>
              <a:rPr lang="ru-RU" sz="1600" dirty="0"/>
              <a:t>ни у чего нет фокуса, в качестве целевого узла событий работает </a:t>
            </a:r>
            <a:r>
              <a:rPr lang="ru-RU" sz="1600" dirty="0" err="1"/>
              <a:t>document.body</a:t>
            </a:r>
            <a:r>
              <a:rPr lang="en-US" sz="1600" dirty="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956273216"/>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Кнопки мыши</a:t>
            </a:r>
          </a:p>
          <a:p>
            <a:pPr marL="0" indent="0">
              <a:buNone/>
            </a:pPr>
            <a:r>
              <a:rPr lang="ru-RU" sz="1600" dirty="0" smtClean="0"/>
              <a:t>Нажатие </a:t>
            </a:r>
            <a:r>
              <a:rPr lang="ru-RU" sz="1600" dirty="0"/>
              <a:t>кнопки мыши тоже запускает несколько событий. События «</a:t>
            </a:r>
            <a:r>
              <a:rPr lang="en-US" sz="1600" dirty="0" err="1"/>
              <a:t>mousedown</a:t>
            </a:r>
            <a:r>
              <a:rPr lang="en-US" sz="1600" dirty="0"/>
              <a:t>» </a:t>
            </a:r>
            <a:r>
              <a:rPr lang="ru-RU" sz="1600" dirty="0"/>
              <a:t>и «</a:t>
            </a:r>
            <a:r>
              <a:rPr lang="en-US" sz="1600" dirty="0" err="1"/>
              <a:t>mouseup</a:t>
            </a:r>
            <a:r>
              <a:rPr lang="en-US" sz="1600" dirty="0"/>
              <a:t>» </a:t>
            </a:r>
            <a:r>
              <a:rPr lang="ru-RU" sz="1600" dirty="0"/>
              <a:t>похожи на «</a:t>
            </a:r>
            <a:r>
              <a:rPr lang="en-US" sz="1600" dirty="0" err="1"/>
              <a:t>keydown</a:t>
            </a:r>
            <a:r>
              <a:rPr lang="en-US" sz="1600" dirty="0"/>
              <a:t>» </a:t>
            </a:r>
            <a:r>
              <a:rPr lang="ru-RU" sz="1600" dirty="0"/>
              <a:t>и «</a:t>
            </a:r>
            <a:r>
              <a:rPr lang="en-US" sz="1600" dirty="0" err="1"/>
              <a:t>keyup</a:t>
            </a:r>
            <a:r>
              <a:rPr lang="en-US" sz="1600" dirty="0"/>
              <a:t>», </a:t>
            </a:r>
            <a:r>
              <a:rPr lang="ru-RU" sz="1600" dirty="0"/>
              <a:t>и запускаются, когда кнопка нажата и когда отпущена. События происходят у тех узлов </a:t>
            </a:r>
            <a:r>
              <a:rPr lang="en-US" sz="1600" dirty="0"/>
              <a:t>DOM, </a:t>
            </a:r>
            <a:r>
              <a:rPr lang="ru-RU" sz="1600" dirty="0"/>
              <a:t>над которыми находился курсор мыши.</a:t>
            </a:r>
          </a:p>
          <a:p>
            <a:pPr marL="0" indent="0">
              <a:buNone/>
            </a:pPr>
            <a:r>
              <a:rPr lang="ru-RU" sz="1600" dirty="0" smtClean="0"/>
              <a:t>После </a:t>
            </a:r>
            <a:r>
              <a:rPr lang="ru-RU" sz="1600" dirty="0"/>
              <a:t>события «</a:t>
            </a:r>
            <a:r>
              <a:rPr lang="en-US" sz="1600" dirty="0" err="1"/>
              <a:t>mouseup</a:t>
            </a:r>
            <a:r>
              <a:rPr lang="en-US" sz="1600" dirty="0"/>
              <a:t>» </a:t>
            </a:r>
            <a:r>
              <a:rPr lang="ru-RU" sz="1600" dirty="0"/>
              <a:t>на узле, на который пришлись и нажатие, и отпускание кнопки, запускается событие “</a:t>
            </a:r>
            <a:r>
              <a:rPr lang="en-US" sz="1600" dirty="0"/>
              <a:t>click”. </a:t>
            </a:r>
            <a:r>
              <a:rPr lang="ru-RU" sz="1600" dirty="0"/>
              <a:t>Например, если я нажал кнопку над одним параграфом, потом передвинул мышь на другой параграф и отпустил кнопку, событие “</a:t>
            </a:r>
            <a:r>
              <a:rPr lang="en-US" sz="1600" dirty="0"/>
              <a:t>click” </a:t>
            </a:r>
            <a:r>
              <a:rPr lang="ru-RU" sz="1600" dirty="0"/>
              <a:t>случится у элемента, который содержал в себе оба эти параграфа.</a:t>
            </a:r>
          </a:p>
          <a:p>
            <a:pPr marL="0" indent="0">
              <a:buNone/>
            </a:pPr>
            <a:r>
              <a:rPr lang="ru-RU" sz="1600" dirty="0" smtClean="0"/>
              <a:t>Если </a:t>
            </a:r>
            <a:r>
              <a:rPr lang="ru-RU" sz="1600" dirty="0"/>
              <a:t>два щелка происходят достаточно быстро друг за другом, запускается событие «</a:t>
            </a:r>
            <a:r>
              <a:rPr lang="en-US" sz="1600" dirty="0" err="1"/>
              <a:t>dblclick</a:t>
            </a:r>
            <a:r>
              <a:rPr lang="en-US" sz="1600" dirty="0"/>
              <a:t>» (double-click), </a:t>
            </a:r>
            <a:r>
              <a:rPr lang="ru-RU" sz="1600" dirty="0"/>
              <a:t>сразу после второго запуска “</a:t>
            </a:r>
            <a:r>
              <a:rPr lang="en-US" sz="1600" dirty="0"/>
              <a:t>click”.</a:t>
            </a:r>
          </a:p>
          <a:p>
            <a:pPr marL="0" indent="0">
              <a:buNone/>
            </a:pPr>
            <a:r>
              <a:rPr lang="ru-RU" sz="1600" dirty="0" smtClean="0"/>
              <a:t>Для </a:t>
            </a:r>
            <a:r>
              <a:rPr lang="ru-RU" sz="1600" dirty="0"/>
              <a:t>получения точных координат места, где произошло событие мыши, обратитесь к свойствам </a:t>
            </a:r>
            <a:r>
              <a:rPr lang="en-US" sz="1600" dirty="0" err="1"/>
              <a:t>pageX</a:t>
            </a:r>
            <a:r>
              <a:rPr lang="en-US" sz="1600" dirty="0"/>
              <a:t> </a:t>
            </a:r>
            <a:r>
              <a:rPr lang="ru-RU" sz="1600" dirty="0"/>
              <a:t>и </a:t>
            </a:r>
            <a:r>
              <a:rPr lang="en-US" sz="1600" dirty="0" err="1"/>
              <a:t>pageY</a:t>
            </a:r>
            <a:r>
              <a:rPr lang="en-US" sz="1600" dirty="0"/>
              <a:t> – </a:t>
            </a:r>
            <a:r>
              <a:rPr lang="ru-RU" sz="1600" dirty="0"/>
              <a:t>они содержат координаты в пикселях относительно верхнего левого угла</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572777619"/>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endParaRPr lang="ru-RU" sz="1600" dirty="0" smtClean="0"/>
          </a:p>
          <a:p>
            <a:pPr marL="0" indent="0">
              <a:buNone/>
            </a:pPr>
            <a:r>
              <a:rPr lang="ru-RU" sz="1600" dirty="0" smtClean="0">
                <a:latin typeface="Courier New" pitchFamily="49" charset="0"/>
                <a:cs typeface="Courier New" pitchFamily="49" charset="0"/>
              </a:rPr>
              <a:t>&lt;</a:t>
            </a:r>
            <a:r>
              <a:rPr lang="en-US" sz="1600" dirty="0">
                <a:latin typeface="Courier New" pitchFamily="49" charset="0"/>
                <a:cs typeface="Courier New" pitchFamily="49" charset="0"/>
              </a:rPr>
              <a:t>style&gt;</a:t>
            </a:r>
          </a:p>
          <a:p>
            <a:pPr marL="0" indent="0">
              <a:buNone/>
            </a:pPr>
            <a:r>
              <a:rPr lang="en-US" sz="1600" dirty="0">
                <a:latin typeface="Courier New" pitchFamily="49" charset="0"/>
                <a:cs typeface="Courier New" pitchFamily="49" charset="0"/>
              </a:rPr>
              <a:t>  body {</a:t>
            </a:r>
          </a:p>
          <a:p>
            <a:pPr marL="0" indent="0">
              <a:buNone/>
            </a:pPr>
            <a:r>
              <a:rPr lang="en-US" sz="1600" dirty="0">
                <a:latin typeface="Courier New" pitchFamily="49" charset="0"/>
                <a:cs typeface="Courier New" pitchFamily="49" charset="0"/>
              </a:rPr>
              <a:t>    height: 200px;</a:t>
            </a:r>
          </a:p>
          <a:p>
            <a:pPr marL="0" indent="0">
              <a:buNone/>
            </a:pPr>
            <a:r>
              <a:rPr lang="en-US" sz="1600" dirty="0">
                <a:latin typeface="Courier New" pitchFamily="49" charset="0"/>
                <a:cs typeface="Courier New" pitchFamily="49" charset="0"/>
              </a:rPr>
              <a:t>    background: beige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.dot {</a:t>
            </a:r>
          </a:p>
          <a:p>
            <a:pPr marL="0" indent="0">
              <a:buNone/>
            </a:pPr>
            <a:r>
              <a:rPr lang="en-US" sz="1600" dirty="0">
                <a:latin typeface="Courier New" pitchFamily="49" charset="0"/>
                <a:cs typeface="Courier New" pitchFamily="49" charset="0"/>
              </a:rPr>
              <a:t>    height: 8px; width: 8px;</a:t>
            </a:r>
          </a:p>
          <a:p>
            <a:pPr marL="0" indent="0">
              <a:buNone/>
            </a:pPr>
            <a:r>
              <a:rPr lang="en-US" sz="1600" dirty="0">
                <a:latin typeface="Courier New" pitchFamily="49" charset="0"/>
                <a:cs typeface="Courier New" pitchFamily="49" charset="0"/>
              </a:rPr>
              <a:t>    border-radius: 4px; /* </a:t>
            </a:r>
            <a:r>
              <a:rPr lang="ru-RU" sz="1600" dirty="0">
                <a:latin typeface="Courier New" pitchFamily="49" charset="0"/>
                <a:cs typeface="Courier New" pitchFamily="49" charset="0"/>
              </a:rPr>
              <a:t>скруглённые углы */</a:t>
            </a:r>
          </a:p>
          <a:p>
            <a:pPr marL="0" indent="0">
              <a:buNone/>
            </a:pPr>
            <a:r>
              <a:rPr lang="ru-RU" sz="1600" dirty="0">
                <a:latin typeface="Courier New" pitchFamily="49" charset="0"/>
                <a:cs typeface="Courier New" pitchFamily="49" charset="0"/>
              </a:rPr>
              <a:t>    </a:t>
            </a:r>
            <a:r>
              <a:rPr lang="en-US" sz="1600" dirty="0">
                <a:latin typeface="Courier New" pitchFamily="49" charset="0"/>
                <a:cs typeface="Courier New" pitchFamily="49" charset="0"/>
              </a:rPr>
              <a:t>background: blue;</a:t>
            </a:r>
          </a:p>
          <a:p>
            <a:pPr marL="0" indent="0">
              <a:buNone/>
            </a:pPr>
            <a:r>
              <a:rPr lang="en-US" sz="1600" dirty="0">
                <a:latin typeface="Courier New" pitchFamily="49" charset="0"/>
                <a:cs typeface="Courier New" pitchFamily="49" charset="0"/>
              </a:rPr>
              <a:t>    position: absolute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&lt;/style&gt;</a:t>
            </a:r>
          </a:p>
          <a:p>
            <a:pPr marL="0" indent="0">
              <a:buNone/>
            </a:pPr>
            <a:r>
              <a:rPr lang="en-US" sz="1600" dirty="0">
                <a:latin typeface="Courier New" pitchFamily="49" charset="0"/>
                <a:cs typeface="Courier New" pitchFamily="49" charset="0"/>
              </a:rPr>
              <a:t>&lt;script&gt;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addEventListener</a:t>
            </a:r>
            <a:r>
              <a:rPr lang="en-US" sz="1600" dirty="0">
                <a:latin typeface="Courier New" pitchFamily="49" charset="0"/>
                <a:cs typeface="Courier New" pitchFamily="49" charset="0"/>
              </a:rPr>
              <a:t>("click", function(event)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dot = </a:t>
            </a:r>
            <a:r>
              <a:rPr lang="en-US" sz="1600" dirty="0" err="1">
                <a:latin typeface="Courier New" pitchFamily="49" charset="0"/>
                <a:cs typeface="Courier New" pitchFamily="49" charset="0"/>
              </a:rPr>
              <a:t>document.createElement</a:t>
            </a:r>
            <a:r>
              <a:rPr lang="en-US" sz="1600" dirty="0">
                <a:latin typeface="Courier New" pitchFamily="49" charset="0"/>
                <a:cs typeface="Courier New" pitchFamily="49" charset="0"/>
              </a:rPr>
              <a:t>("div");</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dot.className</a:t>
            </a:r>
            <a:r>
              <a:rPr lang="en-US" sz="1600" dirty="0">
                <a:latin typeface="Courier New" pitchFamily="49" charset="0"/>
                <a:cs typeface="Courier New" pitchFamily="49" charset="0"/>
              </a:rPr>
              <a:t> = "dot";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dot.style.left</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event.pageX</a:t>
            </a:r>
            <a:r>
              <a:rPr lang="en-US" sz="1600" dirty="0">
                <a:latin typeface="Courier New" pitchFamily="49" charset="0"/>
                <a:cs typeface="Courier New" pitchFamily="49" charset="0"/>
              </a:rPr>
              <a:t> - 4) + "</a:t>
            </a:r>
            <a:r>
              <a:rPr lang="en-US" sz="1600" dirty="0" err="1">
                <a:latin typeface="Courier New" pitchFamily="49" charset="0"/>
                <a:cs typeface="Courier New" pitchFamily="49" charset="0"/>
              </a:rPr>
              <a:t>px</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dot.style.top</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event.pageY</a:t>
            </a:r>
            <a:r>
              <a:rPr lang="en-US" sz="1600" dirty="0">
                <a:latin typeface="Courier New" pitchFamily="49" charset="0"/>
                <a:cs typeface="Courier New" pitchFamily="49" charset="0"/>
              </a:rPr>
              <a:t> - 4) + "</a:t>
            </a:r>
            <a:r>
              <a:rPr lang="en-US" sz="1600" dirty="0" err="1">
                <a:latin typeface="Courier New" pitchFamily="49" charset="0"/>
                <a:cs typeface="Courier New" pitchFamily="49" charset="0"/>
              </a:rPr>
              <a:t>px</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document.body.appendChild</a:t>
            </a:r>
            <a:r>
              <a:rPr lang="en-US" sz="1600" dirty="0">
                <a:latin typeface="Courier New" pitchFamily="49" charset="0"/>
                <a:cs typeface="Courier New" pitchFamily="49" charset="0"/>
              </a:rPr>
              <a:t>(dot);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&lt;/script</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
        <p:nvSpPr>
          <p:cNvPr id="2" name="TextBox 1"/>
          <p:cNvSpPr txBox="1"/>
          <p:nvPr/>
        </p:nvSpPr>
        <p:spPr>
          <a:xfrm>
            <a:off x="2915816" y="692696"/>
            <a:ext cx="6048672" cy="830997"/>
          </a:xfrm>
          <a:prstGeom prst="rect">
            <a:avLst/>
          </a:prstGeom>
          <a:noFill/>
        </p:spPr>
        <p:txBody>
          <a:bodyPr wrap="square" rtlCol="0">
            <a:spAutoFit/>
          </a:bodyPr>
          <a:lstStyle/>
          <a:p>
            <a:r>
              <a:rPr lang="ru-RU" sz="1600" dirty="0">
                <a:latin typeface="+mj-lt"/>
              </a:rPr>
              <a:t>В примере создана примитивная программа для рисования. Каждый раз по клику на документе он добавляет точку под вашим курсором. </a:t>
            </a:r>
          </a:p>
        </p:txBody>
      </p:sp>
    </p:spTree>
    <p:custDataLst>
      <p:tags r:id="rId1"/>
    </p:custDataLst>
    <p:extLst>
      <p:ext uri="{BB962C8B-B14F-4D97-AF65-F5344CB8AC3E}">
        <p14:creationId xmlns:p14="http://schemas.microsoft.com/office/powerpoint/2010/main" val="2547895487"/>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Назначение обработчиков событий</a:t>
            </a:r>
          </a:p>
          <a:p>
            <a:pPr marL="0" indent="0">
              <a:buNone/>
            </a:pPr>
            <a:r>
              <a:rPr lang="ru-RU" sz="1600" dirty="0" smtClean="0"/>
              <a:t>Событию </a:t>
            </a:r>
            <a:r>
              <a:rPr lang="ru-RU" sz="1600" dirty="0"/>
              <a:t>можно назначить обработчик, то есть функцию, которая сработает, как только событие произошло</a:t>
            </a:r>
            <a:r>
              <a:rPr lang="ru-RU" sz="1600" dirty="0" smtClean="0"/>
              <a:t>.</a:t>
            </a:r>
          </a:p>
          <a:p>
            <a:pPr marL="0" indent="0">
              <a:buNone/>
            </a:pPr>
            <a:r>
              <a:rPr lang="ru-RU" sz="1600" dirty="0" smtClean="0"/>
              <a:t>Есть </a:t>
            </a:r>
            <a:r>
              <a:rPr lang="ru-RU" sz="1600" dirty="0"/>
              <a:t>несколько способов назначить событию обработчик. Сейчас мы их рассмотрим, начиная от самого простого.</a:t>
            </a:r>
          </a:p>
          <a:p>
            <a:pPr marL="0" indent="0">
              <a:buNone/>
            </a:pPr>
            <a:r>
              <a:rPr lang="ru-RU" sz="1600" b="1" dirty="0"/>
              <a:t>Использование атрибута HTML</a:t>
            </a:r>
          </a:p>
          <a:p>
            <a:pPr marL="0" indent="0">
              <a:buNone/>
            </a:pPr>
            <a:r>
              <a:rPr lang="ru-RU" sz="1600" dirty="0" smtClean="0"/>
              <a:t>Обработчик </a:t>
            </a:r>
            <a:r>
              <a:rPr lang="ru-RU" sz="1600" dirty="0"/>
              <a:t>может быть назначен прямо в разметке, в атрибуте, который называется </a:t>
            </a:r>
            <a:r>
              <a:rPr lang="ru-RU" sz="1600" dirty="0" err="1"/>
              <a:t>on</a:t>
            </a:r>
            <a:r>
              <a:rPr lang="ru-RU" sz="1600" dirty="0"/>
              <a:t>&lt;событие&gt;.</a:t>
            </a:r>
          </a:p>
          <a:p>
            <a:pPr marL="0" indent="0">
              <a:buNone/>
            </a:pPr>
            <a:r>
              <a:rPr lang="ru-RU" sz="1600" dirty="0" smtClean="0"/>
              <a:t>Например</a:t>
            </a:r>
            <a:r>
              <a:rPr lang="ru-RU" sz="1600" dirty="0"/>
              <a:t>, чтобы прикрепить </a:t>
            </a:r>
            <a:r>
              <a:rPr lang="ru-RU" sz="1600" dirty="0" err="1"/>
              <a:t>click</a:t>
            </a:r>
            <a:r>
              <a:rPr lang="ru-RU" sz="1600" dirty="0"/>
              <a:t>-событие к </a:t>
            </a:r>
            <a:r>
              <a:rPr lang="ru-RU" sz="1600" dirty="0" err="1"/>
              <a:t>input</a:t>
            </a:r>
            <a:r>
              <a:rPr lang="ru-RU" sz="1600" dirty="0"/>
              <a:t> кнопке, можно присвоить обработчик </a:t>
            </a:r>
            <a:r>
              <a:rPr lang="ru-RU" sz="1600" dirty="0" err="1"/>
              <a:t>onclick</a:t>
            </a:r>
            <a:r>
              <a:rPr lang="ru-RU" sz="1600" dirty="0"/>
              <a:t>, вот так:</a:t>
            </a:r>
          </a:p>
          <a:p>
            <a:pPr marL="0" indent="0">
              <a:buNone/>
            </a:pPr>
            <a:r>
              <a:rPr lang="ru-RU" sz="1600" dirty="0" smtClean="0">
                <a:latin typeface="Courier New" pitchFamily="49" charset="0"/>
                <a:cs typeface="Courier New" pitchFamily="49" charset="0"/>
              </a:rPr>
              <a:t>&lt;</a:t>
            </a:r>
            <a:r>
              <a:rPr lang="ru-RU" sz="1600" dirty="0" err="1">
                <a:latin typeface="Courier New" pitchFamily="49" charset="0"/>
                <a:cs typeface="Courier New" pitchFamily="49" charset="0"/>
              </a:rPr>
              <a:t>input</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value</a:t>
            </a:r>
            <a:r>
              <a:rPr lang="ru-RU" sz="1600" dirty="0">
                <a:latin typeface="Courier New" pitchFamily="49" charset="0"/>
                <a:cs typeface="Courier New" pitchFamily="49" charset="0"/>
              </a:rPr>
              <a:t>="Нажми меня" </a:t>
            </a:r>
            <a:r>
              <a:rPr lang="ru-RU" sz="1600" dirty="0" err="1">
                <a:latin typeface="Courier New" pitchFamily="49" charset="0"/>
                <a:cs typeface="Courier New" pitchFamily="49" charset="0"/>
              </a:rPr>
              <a:t>onclick</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('Клик!')" </a:t>
            </a:r>
            <a:r>
              <a:rPr lang="ru-RU" sz="1600" dirty="0" err="1">
                <a:latin typeface="Courier New" pitchFamily="49" charset="0"/>
                <a:cs typeface="Courier New" pitchFamily="49" charset="0"/>
              </a:rPr>
              <a:t>type</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a:t>
            </a:r>
          </a:p>
          <a:p>
            <a:pPr marL="0" indent="0">
              <a:buNone/>
            </a:pPr>
            <a:r>
              <a:rPr lang="ru-RU" sz="1600" dirty="0" smtClean="0"/>
              <a:t>При </a:t>
            </a:r>
            <a:r>
              <a:rPr lang="ru-RU" sz="1600" dirty="0"/>
              <a:t>клике мышкой на кнопке выполнится код, указанный в </a:t>
            </a:r>
            <a:r>
              <a:rPr lang="ru-RU" sz="1600" dirty="0" smtClean="0"/>
              <a:t>атрибуте </a:t>
            </a:r>
            <a:r>
              <a:rPr lang="ru-RU" sz="1600" dirty="0" err="1"/>
              <a:t>onclick</a:t>
            </a:r>
            <a:r>
              <a:rPr lang="ru-RU" sz="1600" dirty="0" smtClean="0"/>
              <a:t>.</a:t>
            </a:r>
          </a:p>
          <a:p>
            <a:pPr marL="0" indent="0">
              <a:buNone/>
            </a:pPr>
            <a:r>
              <a:rPr lang="ru-RU" sz="1600" dirty="0"/>
              <a:t>Обратите внимание, для содержимого атрибута </a:t>
            </a:r>
            <a:r>
              <a:rPr lang="ru-RU" sz="1600" dirty="0" err="1"/>
              <a:t>onclick</a:t>
            </a:r>
            <a:r>
              <a:rPr lang="ru-RU" sz="1600" dirty="0"/>
              <a:t> используются одинарные кавычки, так как сам атрибут находится в двойных.</a:t>
            </a:r>
          </a:p>
          <a:p>
            <a:pPr marL="0" indent="0">
              <a:buNone/>
            </a:pPr>
            <a:r>
              <a:rPr lang="ru-RU" sz="1600" dirty="0" smtClean="0"/>
              <a:t>Частая </a:t>
            </a:r>
            <a:r>
              <a:rPr lang="ru-RU" sz="1600" dirty="0"/>
              <a:t>ошибка новичков в том, что они забывают, что код находится внутри атрибута. Запись вида </a:t>
            </a:r>
            <a:r>
              <a:rPr lang="ru-RU" sz="1600" dirty="0" err="1"/>
              <a:t>onclick</a:t>
            </a:r>
            <a:r>
              <a:rPr lang="ru-RU" sz="1600" dirty="0"/>
              <a:t>="</a:t>
            </a:r>
            <a:r>
              <a:rPr lang="ru-RU" sz="1600" dirty="0" err="1"/>
              <a:t>alert</a:t>
            </a:r>
            <a:r>
              <a:rPr lang="ru-RU" sz="1600" dirty="0"/>
              <a:t>("Клик!")", с двойными кавычками внутри, не будет работать. Если вам действительно нужно использовать именно двойные кавычки, то это можно сделать, заменив их на &amp;</a:t>
            </a:r>
            <a:r>
              <a:rPr lang="ru-RU" sz="1600" dirty="0" err="1"/>
              <a:t>quot</a:t>
            </a:r>
            <a:r>
              <a:rPr lang="ru-RU" sz="1600" dirty="0"/>
              <a:t>;, то есть так: </a:t>
            </a:r>
            <a:r>
              <a:rPr lang="ru-RU" sz="1600" dirty="0" err="1"/>
              <a:t>onclick</a:t>
            </a:r>
            <a:r>
              <a:rPr lang="ru-RU" sz="1600" dirty="0"/>
              <a:t>="</a:t>
            </a:r>
            <a:r>
              <a:rPr lang="ru-RU" sz="1600" dirty="0" err="1"/>
              <a:t>alert</a:t>
            </a:r>
            <a:r>
              <a:rPr lang="ru-RU" sz="1600" dirty="0"/>
              <a:t>(&amp;</a:t>
            </a:r>
            <a:r>
              <a:rPr lang="ru-RU" sz="1600" dirty="0" err="1"/>
              <a:t>quot;Клик</a:t>
            </a:r>
            <a:r>
              <a:rPr lang="ru-RU" sz="1600" dirty="0"/>
              <a:t>!&amp;</a:t>
            </a:r>
            <a:r>
              <a:rPr lang="ru-RU" sz="1600" dirty="0" err="1"/>
              <a:t>quot</a:t>
            </a:r>
            <a:r>
              <a:rPr lang="ru-RU" sz="1600" dirty="0"/>
              <a:t>;)".</a:t>
            </a:r>
          </a:p>
          <a:p>
            <a:pPr marL="0" indent="0">
              <a:buNone/>
            </a:pPr>
            <a:r>
              <a:rPr lang="ru-RU" sz="1600" dirty="0" smtClean="0"/>
              <a:t>Однако</a:t>
            </a:r>
            <a:r>
              <a:rPr lang="ru-RU" sz="1600" dirty="0"/>
              <a:t>, обычно этого не требуется, так как прямо в разметке пишутся только очень простые обработчики. Если нужно сделать что-то сложное, то имеет смысл описать это в функции, и в обработчике вызвать уже её.</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914686786"/>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Свойства </a:t>
            </a:r>
            <a:r>
              <a:rPr lang="en-US" sz="1600" dirty="0" err="1"/>
              <a:t>clientX</a:t>
            </a:r>
            <a:r>
              <a:rPr lang="en-US" sz="1600" dirty="0"/>
              <a:t> </a:t>
            </a:r>
            <a:r>
              <a:rPr lang="ru-RU" sz="1600" dirty="0"/>
              <a:t>и </a:t>
            </a:r>
            <a:r>
              <a:rPr lang="en-US" sz="1600" dirty="0" err="1"/>
              <a:t>clientY</a:t>
            </a:r>
            <a:r>
              <a:rPr lang="en-US" sz="1600" dirty="0"/>
              <a:t> </a:t>
            </a:r>
            <a:r>
              <a:rPr lang="ru-RU" sz="1600" dirty="0"/>
              <a:t>похожи на </a:t>
            </a:r>
            <a:r>
              <a:rPr lang="en-US" sz="1600" dirty="0" err="1"/>
              <a:t>pageX</a:t>
            </a:r>
            <a:r>
              <a:rPr lang="en-US" sz="1600" dirty="0"/>
              <a:t> </a:t>
            </a:r>
            <a:r>
              <a:rPr lang="ru-RU" sz="1600" dirty="0"/>
              <a:t>и </a:t>
            </a:r>
            <a:r>
              <a:rPr lang="en-US" sz="1600" dirty="0" err="1"/>
              <a:t>pageY</a:t>
            </a:r>
            <a:r>
              <a:rPr lang="en-US" sz="1600" dirty="0"/>
              <a:t>, </a:t>
            </a:r>
            <a:r>
              <a:rPr lang="ru-RU" sz="1600" dirty="0"/>
              <a:t>но дают координаты относительно части документа, которая видна сейчас (если документ был прокручен). Это удобно при сравнении координат мыши с координатами, которые возвращает </a:t>
            </a:r>
            <a:r>
              <a:rPr lang="en-US" sz="1600" dirty="0" err="1"/>
              <a:t>getBoundingClientRect</a:t>
            </a:r>
            <a:r>
              <a:rPr lang="en-US" sz="1600" dirty="0"/>
              <a:t> – </a:t>
            </a:r>
            <a:r>
              <a:rPr lang="ru-RU" sz="1600" dirty="0"/>
              <a:t>его возврат тоже связан с относительными координатами видимой части документа</a:t>
            </a:r>
            <a:r>
              <a:rPr lang="ru-RU" sz="1600" dirty="0" smtClean="0"/>
              <a:t>.</a:t>
            </a:r>
          </a:p>
          <a:p>
            <a:pPr marL="0" indent="0">
              <a:buNone/>
            </a:pPr>
            <a:endParaRPr lang="ru-RU" sz="1600" dirty="0"/>
          </a:p>
          <a:p>
            <a:pPr marL="0" indent="0">
              <a:buNone/>
            </a:pPr>
            <a:endParaRPr lang="ru-RU" sz="1600" dirty="0" smtClean="0"/>
          </a:p>
          <a:p>
            <a:pPr marL="0" indent="0">
              <a:buNone/>
            </a:pPr>
            <a:r>
              <a:rPr lang="ru-RU" sz="1600" b="1" dirty="0"/>
              <a:t>Движение мыши</a:t>
            </a:r>
          </a:p>
          <a:p>
            <a:pPr marL="0" indent="0">
              <a:buNone/>
            </a:pPr>
            <a:r>
              <a:rPr lang="ru-RU" sz="1600" dirty="0"/>
              <a:t>Каждый раз при сдвиге курсора мыши запускается событие «</a:t>
            </a:r>
            <a:r>
              <a:rPr lang="en-US" sz="1600" dirty="0" err="1"/>
              <a:t>mousemove</a:t>
            </a:r>
            <a:r>
              <a:rPr lang="en-US" sz="1600" dirty="0"/>
              <a:t>». </a:t>
            </a:r>
            <a:r>
              <a:rPr lang="ru-RU" sz="1600" dirty="0"/>
              <a:t>Его можно использовать для отслеживания позиции мыши. Обычно это нужно при создании некоей функциональности, связанной с перетаскиванием объектов мышью.</a:t>
            </a:r>
          </a:p>
          <a:p>
            <a:pPr marL="0" indent="0">
              <a:buNone/>
            </a:pPr>
            <a:r>
              <a:rPr lang="ru-RU" sz="1600" dirty="0"/>
              <a:t>К примеру, следующая программа отображает полоску и устанавливает обработку событий так, что движение влево и вправо уменьшает или увеличивает её ширину.</a:t>
            </a:r>
          </a:p>
          <a:p>
            <a:pPr marL="0" indent="0">
              <a:buNone/>
            </a:pP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245945930"/>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400" dirty="0" smtClean="0">
                <a:latin typeface="Courier New" pitchFamily="49" charset="0"/>
                <a:cs typeface="Courier New" pitchFamily="49" charset="0"/>
              </a:rPr>
              <a:t>&lt;</a:t>
            </a:r>
            <a:r>
              <a:rPr lang="en-US" sz="1400" dirty="0">
                <a:latin typeface="Courier New" pitchFamily="49" charset="0"/>
                <a:cs typeface="Courier New" pitchFamily="49" charset="0"/>
              </a:rPr>
              <a:t>p&gt;</a:t>
            </a:r>
            <a:r>
              <a:rPr lang="ru-RU" sz="1400" dirty="0">
                <a:latin typeface="Courier New" pitchFamily="49" charset="0"/>
                <a:cs typeface="Courier New" pitchFamily="49" charset="0"/>
              </a:rPr>
              <a:t>Переместите мышь для увеличения ширины:&lt;/</a:t>
            </a:r>
            <a:r>
              <a:rPr lang="en-US" sz="1400" dirty="0">
                <a:latin typeface="Courier New" pitchFamily="49" charset="0"/>
                <a:cs typeface="Courier New" pitchFamily="49" charset="0"/>
              </a:rPr>
              <a:t>p&gt;</a:t>
            </a:r>
          </a:p>
          <a:p>
            <a:pPr marL="0" indent="0">
              <a:buNone/>
            </a:pPr>
            <a:r>
              <a:rPr lang="en-US" sz="1400" dirty="0">
                <a:latin typeface="Courier New" pitchFamily="49" charset="0"/>
                <a:cs typeface="Courier New" pitchFamily="49" charset="0"/>
              </a:rPr>
              <a:t>&lt;div style="background: orange; width: 60px; height: 20px"&gt;</a:t>
            </a:r>
          </a:p>
          <a:p>
            <a:pPr marL="0" indent="0">
              <a:buNone/>
            </a:pPr>
            <a:r>
              <a:rPr lang="en-US" sz="1400" dirty="0">
                <a:latin typeface="Courier New" pitchFamily="49" charset="0"/>
                <a:cs typeface="Courier New" pitchFamily="49" charset="0"/>
              </a:rPr>
              <a:t>&lt;/div&gt;</a:t>
            </a:r>
          </a:p>
          <a:p>
            <a:pPr marL="0" indent="0">
              <a:buNone/>
            </a:pPr>
            <a:r>
              <a:rPr lang="en-US" sz="1400" dirty="0">
                <a:latin typeface="Courier New" pitchFamily="49" charset="0"/>
                <a:cs typeface="Courier New" pitchFamily="49" charset="0"/>
              </a:rPr>
              <a:t>&lt;script&gt;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lastX</a:t>
            </a:r>
            <a:r>
              <a:rPr lang="en-US" sz="1400" dirty="0">
                <a:latin typeface="Courier New" pitchFamily="49" charset="0"/>
                <a:cs typeface="Courier New" pitchFamily="49" charset="0"/>
              </a:rPr>
              <a:t>; // </a:t>
            </a:r>
            <a:r>
              <a:rPr lang="ru-RU" sz="1400" dirty="0">
                <a:latin typeface="Courier New" pitchFamily="49" charset="0"/>
                <a:cs typeface="Courier New" pitchFamily="49" charset="0"/>
              </a:rPr>
              <a:t>Последняя позиция мыши</a:t>
            </a:r>
          </a:p>
          <a:p>
            <a:pPr marL="0" indent="0">
              <a:buNone/>
            </a:pPr>
            <a:r>
              <a:rPr lang="ru-RU"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rect</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document.querySelector</a:t>
            </a:r>
            <a:r>
              <a:rPr lang="en-US" sz="1400" dirty="0">
                <a:latin typeface="Courier New" pitchFamily="49" charset="0"/>
                <a:cs typeface="Courier New" pitchFamily="49" charset="0"/>
              </a:rPr>
              <a:t>("div");</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rect.addEventListener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mousedown</a:t>
            </a:r>
            <a:r>
              <a:rPr lang="en-US" sz="1400" dirty="0">
                <a:latin typeface="Courier New" pitchFamily="49" charset="0"/>
                <a:cs typeface="Courier New" pitchFamily="49" charset="0"/>
              </a:rPr>
              <a:t>", function(event) {</a:t>
            </a:r>
          </a:p>
          <a:p>
            <a:pPr marL="0" indent="0">
              <a:buNone/>
            </a:pPr>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event.which</a:t>
            </a:r>
            <a:r>
              <a:rPr lang="en-US" sz="1400" dirty="0">
                <a:latin typeface="Courier New" pitchFamily="49" charset="0"/>
                <a:cs typeface="Courier New" pitchFamily="49" charset="0"/>
              </a:rPr>
              <a:t> == 1)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lastX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event.pageX</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addEventListener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mousemove</a:t>
            </a:r>
            <a:r>
              <a:rPr lang="en-US" sz="1400" dirty="0">
                <a:latin typeface="Courier New" pitchFamily="49" charset="0"/>
                <a:cs typeface="Courier New" pitchFamily="49" charset="0"/>
              </a:rPr>
              <a:t>", moved);</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event.preventDefault</a:t>
            </a:r>
            <a:r>
              <a:rPr lang="en-US" sz="1400" dirty="0">
                <a:latin typeface="Courier New" pitchFamily="49" charset="0"/>
                <a:cs typeface="Courier New" pitchFamily="49" charset="0"/>
              </a:rPr>
              <a:t>(); // </a:t>
            </a:r>
            <a:r>
              <a:rPr lang="ru-RU" sz="1400" dirty="0">
                <a:latin typeface="Courier New" pitchFamily="49" charset="0"/>
                <a:cs typeface="Courier New" pitchFamily="49" charset="0"/>
              </a:rPr>
              <a:t>Запретим выделение</a:t>
            </a:r>
          </a:p>
          <a:p>
            <a:pPr marL="0" indent="0">
              <a:buNone/>
            </a:pPr>
            <a:r>
              <a:rPr lang="ru-RU" sz="1400" dirty="0">
                <a:latin typeface="Courier New" pitchFamily="49" charset="0"/>
                <a:cs typeface="Courier New" pitchFamily="49" charset="0"/>
              </a:rPr>
              <a:t>    }</a:t>
            </a:r>
          </a:p>
          <a:p>
            <a:pPr marL="0" indent="0">
              <a:buNone/>
            </a:pPr>
            <a:r>
              <a:rPr lang="ru-RU" sz="1400" dirty="0">
                <a:latin typeface="Courier New" pitchFamily="49" charset="0"/>
                <a:cs typeface="Courier New" pitchFamily="49" charset="0"/>
              </a:rPr>
              <a:t>  });</a:t>
            </a:r>
          </a:p>
          <a:p>
            <a:pPr marL="0" indent="0">
              <a:buNone/>
            </a:pPr>
            <a:r>
              <a:rPr lang="ru-RU" sz="1400" dirty="0" smtClean="0">
                <a:latin typeface="Courier New" pitchFamily="49" charset="0"/>
                <a:cs typeface="Courier New" pitchFamily="49" charset="0"/>
              </a:rPr>
              <a:t>  </a:t>
            </a:r>
            <a:r>
              <a:rPr lang="en-US" sz="1400" dirty="0">
                <a:latin typeface="Courier New" pitchFamily="49" charset="0"/>
                <a:cs typeface="Courier New" pitchFamily="49" charset="0"/>
              </a:rPr>
              <a:t>function moved(event) {</a:t>
            </a:r>
          </a:p>
          <a:p>
            <a:pPr marL="0" indent="0">
              <a:buNone/>
            </a:pPr>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event.which</a:t>
            </a:r>
            <a:r>
              <a:rPr lang="en-US" sz="1400" dirty="0">
                <a:latin typeface="Courier New" pitchFamily="49" charset="0"/>
                <a:cs typeface="Courier New" pitchFamily="49" charset="0"/>
              </a:rPr>
              <a:t> != 1)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removeEventListener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mousemove</a:t>
            </a:r>
            <a:r>
              <a:rPr lang="en-US" sz="1400" dirty="0">
                <a:latin typeface="Courier New" pitchFamily="49" charset="0"/>
                <a:cs typeface="Courier New" pitchFamily="49" charset="0"/>
              </a:rPr>
              <a:t>", moved);</a:t>
            </a:r>
          </a:p>
          <a:p>
            <a:pPr marL="0" indent="0">
              <a:buNone/>
            </a:pPr>
            <a:r>
              <a:rPr lang="en-US" sz="1400" dirty="0">
                <a:latin typeface="Courier New" pitchFamily="49" charset="0"/>
                <a:cs typeface="Courier New" pitchFamily="49" charset="0"/>
              </a:rPr>
              <a:t>    } else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dist</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event.pageX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lastX</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newWidth</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Math.max</a:t>
            </a:r>
            <a:r>
              <a:rPr lang="en-US" sz="1400" dirty="0">
                <a:latin typeface="Courier New" pitchFamily="49" charset="0"/>
                <a:cs typeface="Courier New" pitchFamily="49" charset="0"/>
              </a:rPr>
              <a:t>(10, </a:t>
            </a:r>
            <a:r>
              <a:rPr lang="en-US" sz="1400" dirty="0" err="1">
                <a:latin typeface="Courier New" pitchFamily="49" charset="0"/>
                <a:cs typeface="Courier New" pitchFamily="49" charset="0"/>
              </a:rPr>
              <a:t>rect.offsetWidth</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dist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rect.style.width</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newWidth</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px</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lastX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event.pageX</a:t>
            </a:r>
            <a:r>
              <a:rPr lang="en-US" sz="1400" dirty="0" smtClean="0">
                <a:latin typeface="Courier New" pitchFamily="49" charset="0"/>
                <a:cs typeface="Courier New" pitchFamily="49" charset="0"/>
              </a:rPr>
              <a:t>;</a:t>
            </a:r>
            <a:r>
              <a:rPr lang="ru-RU"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&lt;/script</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282072133"/>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Обратите внимание – обработчик «</a:t>
            </a:r>
            <a:r>
              <a:rPr lang="en-US" sz="1600" dirty="0" err="1"/>
              <a:t>mousemove</a:t>
            </a:r>
            <a:r>
              <a:rPr lang="en-US" sz="1600" dirty="0"/>
              <a:t>» </a:t>
            </a:r>
            <a:r>
              <a:rPr lang="ru-RU" sz="1600" dirty="0"/>
              <a:t>зарегистрирован у всего окна. Даже если мышь уходит за пределы полоски, нам надо обновлять её размер и прекращать это, когда кнопку отпускают.</a:t>
            </a:r>
          </a:p>
          <a:p>
            <a:pPr marL="0" indent="0">
              <a:buNone/>
            </a:pPr>
            <a:endParaRPr lang="ru-RU" sz="1600" dirty="0" smtClean="0"/>
          </a:p>
          <a:p>
            <a:pPr marL="0" indent="0">
              <a:buNone/>
            </a:pPr>
            <a:r>
              <a:rPr lang="ru-RU" sz="1600" dirty="0" smtClean="0"/>
              <a:t>Когда </a:t>
            </a:r>
            <a:r>
              <a:rPr lang="ru-RU" sz="1600" dirty="0"/>
              <a:t>курсор попадает на узел и уходит с него, происходят события «</a:t>
            </a:r>
            <a:r>
              <a:rPr lang="en-US" sz="1600" dirty="0" err="1"/>
              <a:t>mouseover</a:t>
            </a:r>
            <a:r>
              <a:rPr lang="en-US" sz="1600" dirty="0"/>
              <a:t>» or «</a:t>
            </a:r>
            <a:r>
              <a:rPr lang="en-US" sz="1600" dirty="0" err="1"/>
              <a:t>mouseout</a:t>
            </a:r>
            <a:r>
              <a:rPr lang="en-US" sz="1600" dirty="0"/>
              <a:t>». </a:t>
            </a:r>
            <a:r>
              <a:rPr lang="ru-RU" sz="1600" dirty="0"/>
              <a:t>Их можно использовать, кроме прочего, для создания эффектов проведения мыши, показывая или меняя стиль чего-либо, когда курсор находится над этим элементом.</a:t>
            </a:r>
          </a:p>
          <a:p>
            <a:pPr marL="0" indent="0">
              <a:buNone/>
            </a:pPr>
            <a:endParaRPr lang="ru-RU" sz="1600" dirty="0" smtClean="0"/>
          </a:p>
          <a:p>
            <a:pPr marL="0" indent="0">
              <a:buNone/>
            </a:pPr>
            <a:r>
              <a:rPr lang="ru-RU" sz="1600" dirty="0" smtClean="0"/>
              <a:t>К </a:t>
            </a:r>
            <a:r>
              <a:rPr lang="ru-RU" sz="1600" dirty="0"/>
              <a:t>сожалению, создание такого эффекта не ограничивается запуском его при событии «</a:t>
            </a:r>
            <a:r>
              <a:rPr lang="en-US" sz="1600" dirty="0" err="1"/>
              <a:t>mouseover</a:t>
            </a:r>
            <a:r>
              <a:rPr lang="en-US" sz="1600" dirty="0"/>
              <a:t>» </a:t>
            </a:r>
            <a:r>
              <a:rPr lang="ru-RU" sz="1600" dirty="0"/>
              <a:t>и завершением при событии «</a:t>
            </a:r>
            <a:r>
              <a:rPr lang="en-US" sz="1600" dirty="0" err="1"/>
              <a:t>mouseout</a:t>
            </a:r>
            <a:r>
              <a:rPr lang="en-US" sz="1600" dirty="0"/>
              <a:t>». </a:t>
            </a:r>
            <a:r>
              <a:rPr lang="ru-RU" sz="1600" dirty="0"/>
              <a:t>При движении мыши от узла к его дочерним узлам на родительском узле происходит событие «</a:t>
            </a:r>
            <a:r>
              <a:rPr lang="en-US" sz="1600" dirty="0" err="1"/>
              <a:t>mouseout</a:t>
            </a:r>
            <a:r>
              <a:rPr lang="en-US" sz="1600" dirty="0"/>
              <a:t>», </a:t>
            </a:r>
            <a:r>
              <a:rPr lang="ru-RU" sz="1600" dirty="0"/>
              <a:t>хотя мышь, вообще говоря, его и не покидала. Что ещё хуже, эти события распространяются как и все другие, поэтому вы всё равно получаете «</a:t>
            </a:r>
            <a:r>
              <a:rPr lang="en-US" sz="1600" dirty="0" err="1"/>
              <a:t>mouseout</a:t>
            </a:r>
            <a:r>
              <a:rPr lang="en-US" sz="1600" dirty="0"/>
              <a:t>» </a:t>
            </a:r>
            <a:r>
              <a:rPr lang="ru-RU" sz="1600" dirty="0"/>
              <a:t>при уходе курсора с одного их дочерних узлов того узла, где вы зарегистрировали обработчик</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370270209"/>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Для обхода проблемы можно использовать свойство </a:t>
            </a:r>
            <a:r>
              <a:rPr lang="en-US" sz="1600" dirty="0" err="1"/>
              <a:t>relatedTarget</a:t>
            </a:r>
            <a:r>
              <a:rPr lang="en-US" sz="1600" dirty="0"/>
              <a:t> </a:t>
            </a:r>
            <a:r>
              <a:rPr lang="ru-RU" sz="1600" dirty="0"/>
              <a:t>объекта событий. Он сообщает, на каком узле была до этого мышь при возникновении события «</a:t>
            </a:r>
            <a:r>
              <a:rPr lang="en-US" sz="1600" dirty="0" err="1"/>
              <a:t>mouseover</a:t>
            </a:r>
            <a:r>
              <a:rPr lang="en-US" sz="1600" dirty="0"/>
              <a:t>», </a:t>
            </a:r>
            <a:r>
              <a:rPr lang="ru-RU" sz="1600" dirty="0"/>
              <a:t>и на какой элемент она переходит при событии «</a:t>
            </a:r>
            <a:r>
              <a:rPr lang="en-US" sz="1600" dirty="0" err="1"/>
              <a:t>mouseout</a:t>
            </a:r>
            <a:r>
              <a:rPr lang="en-US" sz="1600" dirty="0"/>
              <a:t>». </a:t>
            </a:r>
            <a:r>
              <a:rPr lang="ru-RU" sz="1600" dirty="0"/>
              <a:t>Нам надо менять эффект, только когда </a:t>
            </a:r>
            <a:r>
              <a:rPr lang="en-US" sz="1600" dirty="0" err="1"/>
              <a:t>relatedTarget</a:t>
            </a:r>
            <a:r>
              <a:rPr lang="en-US" sz="1600" dirty="0"/>
              <a:t> </a:t>
            </a:r>
            <a:r>
              <a:rPr lang="ru-RU" sz="1600" dirty="0"/>
              <a:t>находится вне нашего целевого узла. Только в этом случае событие на самом деле представляет собой переход на наш узел (или уход с узла).</a:t>
            </a:r>
          </a:p>
          <a:p>
            <a:pPr marL="0" indent="0">
              <a:buNone/>
            </a:pPr>
            <a:endParaRPr lang="ru-RU" sz="800" dirty="0"/>
          </a:p>
          <a:p>
            <a:pPr marL="0" indent="0">
              <a:buNone/>
            </a:pPr>
            <a:r>
              <a:rPr lang="ru-RU" sz="1400" dirty="0">
                <a:latin typeface="Courier New" pitchFamily="49" charset="0"/>
                <a:cs typeface="Courier New" pitchFamily="49" charset="0"/>
              </a:rPr>
              <a:t>&lt;</a:t>
            </a:r>
            <a:r>
              <a:rPr lang="en-US" sz="1400" dirty="0">
                <a:latin typeface="Courier New" pitchFamily="49" charset="0"/>
                <a:cs typeface="Courier New" pitchFamily="49" charset="0"/>
              </a:rPr>
              <a:t>p&gt;</a:t>
            </a:r>
            <a:r>
              <a:rPr lang="ru-RU" sz="1400" dirty="0">
                <a:latin typeface="Courier New" pitchFamily="49" charset="0"/>
                <a:cs typeface="Courier New" pitchFamily="49" charset="0"/>
              </a:rPr>
              <a:t>Наведите мышь на этот &lt;</a:t>
            </a:r>
            <a:r>
              <a:rPr lang="en-US" sz="1400" dirty="0">
                <a:latin typeface="Courier New" pitchFamily="49" charset="0"/>
                <a:cs typeface="Courier New" pitchFamily="49" charset="0"/>
              </a:rPr>
              <a:t>strong&gt;</a:t>
            </a:r>
            <a:r>
              <a:rPr lang="ru-RU" sz="1400" dirty="0">
                <a:latin typeface="Courier New" pitchFamily="49" charset="0"/>
                <a:cs typeface="Courier New" pitchFamily="49" charset="0"/>
              </a:rPr>
              <a:t>параграф &lt;/</a:t>
            </a:r>
            <a:r>
              <a:rPr lang="en-US" sz="1400" dirty="0">
                <a:latin typeface="Courier New" pitchFamily="49" charset="0"/>
                <a:cs typeface="Courier New" pitchFamily="49" charset="0"/>
              </a:rPr>
              <a:t>strong&gt;.&lt;/p&gt;</a:t>
            </a:r>
          </a:p>
          <a:p>
            <a:pPr marL="0" indent="0">
              <a:buNone/>
            </a:pPr>
            <a:r>
              <a:rPr lang="en-US" sz="1400" dirty="0">
                <a:latin typeface="Courier New" pitchFamily="49" charset="0"/>
                <a:cs typeface="Courier New" pitchFamily="49" charset="0"/>
              </a:rPr>
              <a:t>&lt;script&gt;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para</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document.querySelector</a:t>
            </a:r>
            <a:r>
              <a:rPr lang="en-US" sz="1400" dirty="0">
                <a:latin typeface="Courier New" pitchFamily="49" charset="0"/>
                <a:cs typeface="Courier New" pitchFamily="49" charset="0"/>
              </a:rPr>
              <a:t>("p");</a:t>
            </a:r>
          </a:p>
          <a:p>
            <a:pPr marL="0" indent="0">
              <a:buNone/>
            </a:pPr>
            <a:r>
              <a:rPr lang="en-US" sz="1400" dirty="0">
                <a:latin typeface="Courier New" pitchFamily="49" charset="0"/>
                <a:cs typeface="Courier New" pitchFamily="49" charset="0"/>
              </a:rPr>
              <a:t>  function </a:t>
            </a:r>
            <a:r>
              <a:rPr lang="en-US" sz="1400" dirty="0" err="1">
                <a:latin typeface="Courier New" pitchFamily="49" charset="0"/>
                <a:cs typeface="Courier New" pitchFamily="49" charset="0"/>
              </a:rPr>
              <a:t>isInside</a:t>
            </a:r>
            <a:r>
              <a:rPr lang="en-US" sz="1400" dirty="0">
                <a:latin typeface="Courier New" pitchFamily="49" charset="0"/>
                <a:cs typeface="Courier New" pitchFamily="49" charset="0"/>
              </a:rPr>
              <a:t>(node, target) {</a:t>
            </a:r>
          </a:p>
          <a:p>
            <a:pPr marL="0" indent="0">
              <a:buNone/>
            </a:pPr>
            <a:r>
              <a:rPr lang="en-US" sz="1400" dirty="0">
                <a:latin typeface="Courier New" pitchFamily="49" charset="0"/>
                <a:cs typeface="Courier New" pitchFamily="49" charset="0"/>
              </a:rPr>
              <a:t>    for (; node != null; node = </a:t>
            </a:r>
            <a:r>
              <a:rPr lang="en-US" sz="1400" dirty="0" err="1">
                <a:latin typeface="Courier New" pitchFamily="49" charset="0"/>
                <a:cs typeface="Courier New" pitchFamily="49" charset="0"/>
              </a:rPr>
              <a:t>node.parentNode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if (node == target) return true;</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para.addEventListener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mouseover</a:t>
            </a:r>
            <a:r>
              <a:rPr lang="en-US" sz="1400" dirty="0">
                <a:latin typeface="Courier New" pitchFamily="49" charset="0"/>
                <a:cs typeface="Courier New" pitchFamily="49" charset="0"/>
              </a:rPr>
              <a:t>", function(event) {</a:t>
            </a:r>
          </a:p>
          <a:p>
            <a:pPr marL="0" indent="0">
              <a:buNone/>
            </a:pPr>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isInside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event.relatedTarget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para</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para.style.color</a:t>
            </a:r>
            <a:r>
              <a:rPr lang="en-US" sz="1400" dirty="0">
                <a:latin typeface="Courier New" pitchFamily="49" charset="0"/>
                <a:cs typeface="Courier New" pitchFamily="49" charset="0"/>
              </a:rPr>
              <a:t> = "red";</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para.addEventListener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mouseout</a:t>
            </a:r>
            <a:r>
              <a:rPr lang="en-US" sz="1400" dirty="0">
                <a:latin typeface="Courier New" pitchFamily="49" charset="0"/>
                <a:cs typeface="Courier New" pitchFamily="49" charset="0"/>
              </a:rPr>
              <a:t>", function(event) {</a:t>
            </a:r>
          </a:p>
          <a:p>
            <a:pPr marL="0" indent="0">
              <a:buNone/>
            </a:pPr>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isInside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event.relatedTarget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para</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para.style.color</a:t>
            </a:r>
            <a:r>
              <a:rPr lang="en-US" sz="1400" dirty="0">
                <a:latin typeface="Courier New" pitchFamily="49" charset="0"/>
                <a:cs typeface="Courier New" pitchFamily="49" charset="0"/>
              </a:rPr>
              <a:t> = "";</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&lt;/script</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776312793"/>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Функция </a:t>
            </a:r>
            <a:r>
              <a:rPr lang="en-US" sz="1600" dirty="0" err="1"/>
              <a:t>isInside</a:t>
            </a:r>
            <a:r>
              <a:rPr lang="en-US" sz="1600" dirty="0"/>
              <a:t> </a:t>
            </a:r>
            <a:r>
              <a:rPr lang="ru-RU" sz="1600" dirty="0"/>
              <a:t>перебирает всех предков узла, пока не доходит до верха документа (и тогда узел равен </a:t>
            </a:r>
            <a:r>
              <a:rPr lang="en-US" sz="1600" dirty="0"/>
              <a:t>null), </a:t>
            </a:r>
            <a:r>
              <a:rPr lang="ru-RU" sz="1600" dirty="0"/>
              <a:t>или же не находит заданного ей родителя.</a:t>
            </a:r>
          </a:p>
          <a:p>
            <a:pPr marL="0" indent="0">
              <a:buNone/>
            </a:pPr>
            <a:endParaRPr lang="ru-RU" sz="1600" dirty="0"/>
          </a:p>
          <a:p>
            <a:pPr marL="0" indent="0">
              <a:buNone/>
            </a:pPr>
            <a:r>
              <a:rPr lang="ru-RU" sz="1600" dirty="0" smtClean="0"/>
              <a:t>Такой </a:t>
            </a:r>
            <a:r>
              <a:rPr lang="ru-RU" sz="1600" dirty="0"/>
              <a:t>эффект достижим гораздо проще через </a:t>
            </a:r>
            <a:r>
              <a:rPr lang="ru-RU" sz="1600" dirty="0" err="1"/>
              <a:t>псевдоселектор</a:t>
            </a:r>
            <a:r>
              <a:rPr lang="ru-RU" sz="1600" dirty="0"/>
              <a:t> </a:t>
            </a:r>
            <a:r>
              <a:rPr lang="en-US" sz="1600" dirty="0"/>
              <a:t>CSS </a:t>
            </a:r>
            <a:r>
              <a:rPr lang="ru-RU" sz="1600" dirty="0"/>
              <a:t>под названием :</a:t>
            </a:r>
            <a:r>
              <a:rPr lang="en-US" sz="1600" dirty="0"/>
              <a:t>hover, </a:t>
            </a:r>
            <a:r>
              <a:rPr lang="ru-RU" sz="1600" dirty="0"/>
              <a:t>как показано ниже. Но когда при наведении вам надо делать что-то более сложное, чем изменение стиля узла, придётся использовать трюк с событиями «</a:t>
            </a:r>
            <a:r>
              <a:rPr lang="en-US" sz="1600" dirty="0" err="1"/>
              <a:t>mouseover</a:t>
            </a:r>
            <a:r>
              <a:rPr lang="en-US" sz="1600" dirty="0"/>
              <a:t>» </a:t>
            </a:r>
            <a:r>
              <a:rPr lang="ru-RU" sz="1600" dirty="0"/>
              <a:t>и «</a:t>
            </a:r>
            <a:r>
              <a:rPr lang="en-US" sz="1600" dirty="0" err="1"/>
              <a:t>mouseout</a:t>
            </a:r>
            <a:r>
              <a:rPr lang="en-US" sz="1600" dirty="0"/>
              <a:t>».</a:t>
            </a:r>
          </a:p>
          <a:p>
            <a:pPr marL="0" indent="0">
              <a:buNone/>
            </a:pPr>
            <a:endParaRPr lang="en-US" sz="1600" dirty="0"/>
          </a:p>
          <a:p>
            <a:pPr marL="0" indent="0">
              <a:buNone/>
            </a:pPr>
            <a:r>
              <a:rPr lang="en-US" sz="1600" dirty="0">
                <a:latin typeface="Courier New" pitchFamily="49" charset="0"/>
                <a:cs typeface="Courier New" pitchFamily="49" charset="0"/>
              </a:rPr>
              <a:t>&lt;style&gt;</a:t>
            </a:r>
          </a:p>
          <a:p>
            <a:pPr marL="0" indent="0">
              <a:buNone/>
            </a:pPr>
            <a:r>
              <a:rPr lang="en-US" sz="1600" dirty="0">
                <a:latin typeface="Courier New" pitchFamily="49" charset="0"/>
                <a:cs typeface="Courier New" pitchFamily="49" charset="0"/>
              </a:rPr>
              <a:t>  p:hover { color: red }</a:t>
            </a:r>
          </a:p>
          <a:p>
            <a:pPr marL="0" indent="0">
              <a:buNone/>
            </a:pPr>
            <a:r>
              <a:rPr lang="en-US" sz="1600" dirty="0">
                <a:latin typeface="Courier New" pitchFamily="49" charset="0"/>
                <a:cs typeface="Courier New" pitchFamily="49" charset="0"/>
              </a:rPr>
              <a:t>&lt;/style&gt;</a:t>
            </a:r>
          </a:p>
          <a:p>
            <a:pPr marL="0" indent="0">
              <a:buNone/>
            </a:pPr>
            <a:r>
              <a:rPr lang="en-US" sz="1600" dirty="0">
                <a:latin typeface="Courier New" pitchFamily="49" charset="0"/>
                <a:cs typeface="Courier New" pitchFamily="49" charset="0"/>
              </a:rPr>
              <a:t>&lt;p&gt;</a:t>
            </a:r>
            <a:r>
              <a:rPr lang="ru-RU" sz="1600" dirty="0">
                <a:latin typeface="Courier New" pitchFamily="49" charset="0"/>
                <a:cs typeface="Courier New" pitchFamily="49" charset="0"/>
              </a:rPr>
              <a:t>Наведите мышь на этот &lt;</a:t>
            </a:r>
            <a:r>
              <a:rPr lang="en-US" sz="1600" dirty="0">
                <a:latin typeface="Courier New" pitchFamily="49" charset="0"/>
                <a:cs typeface="Courier New" pitchFamily="49" charset="0"/>
              </a:rPr>
              <a:t>strong&gt;</a:t>
            </a:r>
            <a:r>
              <a:rPr lang="ru-RU" sz="1600" dirty="0">
                <a:latin typeface="Courier New" pitchFamily="49" charset="0"/>
                <a:cs typeface="Courier New" pitchFamily="49" charset="0"/>
              </a:rPr>
              <a:t>параграф &lt;/</a:t>
            </a:r>
            <a:r>
              <a:rPr lang="en-US" sz="1600" dirty="0">
                <a:latin typeface="Courier New" pitchFamily="49" charset="0"/>
                <a:cs typeface="Courier New" pitchFamily="49" charset="0"/>
              </a:rPr>
              <a:t>strong&gt;.&lt;/p</a:t>
            </a:r>
            <a:r>
              <a:rPr lang="en-US" sz="1600" dirty="0" smtClean="0">
                <a:latin typeface="Courier New" pitchFamily="49" charset="0"/>
                <a:cs typeface="Courier New" pitchFamily="49" charset="0"/>
              </a:rPr>
              <a:t>&gt;</a:t>
            </a:r>
            <a:endParaRPr lang="ru-RU" sz="1600" dirty="0" smtClean="0">
              <a:latin typeface="Courier New" pitchFamily="49" charset="0"/>
              <a:cs typeface="Courier New" pitchFamily="49" charset="0"/>
            </a:endParaRPr>
          </a:p>
          <a:p>
            <a:pPr marL="0" indent="0">
              <a:buNone/>
            </a:pPr>
            <a:endParaRPr lang="ru-RU" sz="1600" dirty="0" smtClean="0">
              <a:latin typeface="Courier New" pitchFamily="49" charset="0"/>
              <a:cs typeface="Courier New" pitchFamily="49" charset="0"/>
            </a:endParaRPr>
          </a:p>
          <a:p>
            <a:pPr marL="0" indent="0">
              <a:buNone/>
            </a:pPr>
            <a:endParaRPr lang="ru-RU" sz="1600" dirty="0">
              <a:latin typeface="Courier New" pitchFamily="49" charset="0"/>
              <a:cs typeface="Courier New" pitchFamily="49" charset="0"/>
            </a:endParaRPr>
          </a:p>
          <a:p>
            <a:pPr marL="0" indent="0">
              <a:buNone/>
            </a:pPr>
            <a:r>
              <a:rPr lang="ru-RU" sz="1600" b="1" dirty="0"/>
              <a:t>События прокрутки</a:t>
            </a:r>
          </a:p>
          <a:p>
            <a:pPr marL="0" indent="0">
              <a:buNone/>
            </a:pPr>
            <a:r>
              <a:rPr lang="ru-RU" sz="1600" dirty="0"/>
              <a:t>Когда элемент прокручивается, запускается событие «</a:t>
            </a:r>
            <a:r>
              <a:rPr lang="en-US" sz="1600" dirty="0"/>
              <a:t>scroll». </a:t>
            </a:r>
            <a:r>
              <a:rPr lang="ru-RU" sz="1600" dirty="0"/>
              <a:t>Это используется во многих случаях, например чтобы узнать, на что сейчас пользователь смотрит (чтобы останавливать анимацию, не попавшую на экран, или отправлять секретные шпионские донесения в ваш злодейский штаб), или визуально демонстрировать прогресс (подсвечивая часть содержания или показывая номер страницы</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965227825"/>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400" dirty="0" smtClean="0">
                <a:latin typeface="Courier New" pitchFamily="49" charset="0"/>
                <a:cs typeface="Courier New" pitchFamily="49" charset="0"/>
              </a:rPr>
              <a:t>&lt;</a:t>
            </a:r>
            <a:r>
              <a:rPr lang="en-US" sz="1400" dirty="0">
                <a:latin typeface="Courier New" pitchFamily="49" charset="0"/>
                <a:cs typeface="Courier New" pitchFamily="49" charset="0"/>
              </a:rPr>
              <a:t>style&gt;</a:t>
            </a:r>
          </a:p>
          <a:p>
            <a:pPr marL="0" indent="0">
              <a:buNone/>
            </a:pPr>
            <a:r>
              <a:rPr lang="en-US" sz="1400" dirty="0">
                <a:latin typeface="Courier New" pitchFamily="49" charset="0"/>
                <a:cs typeface="Courier New" pitchFamily="49" charset="0"/>
              </a:rPr>
              <a:t>  .progress {</a:t>
            </a:r>
          </a:p>
          <a:p>
            <a:pPr marL="0" indent="0">
              <a:buNone/>
            </a:pPr>
            <a:r>
              <a:rPr lang="en-US" sz="1400" dirty="0">
                <a:latin typeface="Courier New" pitchFamily="49" charset="0"/>
                <a:cs typeface="Courier New" pitchFamily="49" charset="0"/>
              </a:rPr>
              <a:t>    border: 1px solid blue;</a:t>
            </a:r>
          </a:p>
          <a:p>
            <a:pPr marL="0" indent="0">
              <a:buNone/>
            </a:pPr>
            <a:r>
              <a:rPr lang="en-US" sz="1400" dirty="0">
                <a:latin typeface="Courier New" pitchFamily="49" charset="0"/>
                <a:cs typeface="Courier New" pitchFamily="49" charset="0"/>
              </a:rPr>
              <a:t>    width: 100px;</a:t>
            </a:r>
          </a:p>
          <a:p>
            <a:pPr marL="0" indent="0">
              <a:buNone/>
            </a:pPr>
            <a:r>
              <a:rPr lang="en-US" sz="1400" dirty="0">
                <a:latin typeface="Courier New" pitchFamily="49" charset="0"/>
                <a:cs typeface="Courier New" pitchFamily="49" charset="0"/>
              </a:rPr>
              <a:t>    position: fixed;</a:t>
            </a:r>
          </a:p>
          <a:p>
            <a:pPr marL="0" indent="0">
              <a:buNone/>
            </a:pPr>
            <a:r>
              <a:rPr lang="en-US" sz="1400" dirty="0">
                <a:latin typeface="Courier New" pitchFamily="49" charset="0"/>
                <a:cs typeface="Courier New" pitchFamily="49" charset="0"/>
              </a:rPr>
              <a:t>    top: 10px; right: 10px</a:t>
            </a:r>
            <a:r>
              <a:rPr lang="en-US" sz="1400" dirty="0" smtClean="0">
                <a:latin typeface="Courier New" pitchFamily="49" charset="0"/>
                <a:cs typeface="Courier New" pitchFamily="49" charset="0"/>
              </a:rPr>
              <a:t>;</a:t>
            </a:r>
            <a:r>
              <a:rPr lang="ru-RU"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.progress &gt; div {</a:t>
            </a:r>
          </a:p>
          <a:p>
            <a:pPr marL="0" indent="0">
              <a:buNone/>
            </a:pPr>
            <a:r>
              <a:rPr lang="en-US" sz="1400" dirty="0">
                <a:latin typeface="Courier New" pitchFamily="49" charset="0"/>
                <a:cs typeface="Courier New" pitchFamily="49" charset="0"/>
              </a:rPr>
              <a:t>    height: 12px;</a:t>
            </a:r>
          </a:p>
          <a:p>
            <a:pPr marL="0" indent="0">
              <a:buNone/>
            </a:pPr>
            <a:r>
              <a:rPr lang="en-US" sz="1400" dirty="0">
                <a:latin typeface="Courier New" pitchFamily="49" charset="0"/>
                <a:cs typeface="Courier New" pitchFamily="49" charset="0"/>
              </a:rPr>
              <a:t>    background: blue;</a:t>
            </a:r>
          </a:p>
          <a:p>
            <a:pPr marL="0" indent="0">
              <a:buNone/>
            </a:pPr>
            <a:r>
              <a:rPr lang="en-US" sz="1400" dirty="0">
                <a:latin typeface="Courier New" pitchFamily="49" charset="0"/>
                <a:cs typeface="Courier New" pitchFamily="49" charset="0"/>
              </a:rPr>
              <a:t>    width: 0</a:t>
            </a:r>
            <a:r>
              <a:rPr lang="en-US" sz="1400" dirty="0" smtClean="0">
                <a:latin typeface="Courier New" pitchFamily="49" charset="0"/>
                <a:cs typeface="Courier New" pitchFamily="49" charset="0"/>
              </a:rPr>
              <a:t>%;</a:t>
            </a:r>
            <a:r>
              <a:rPr lang="ru-RU"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body {</a:t>
            </a:r>
          </a:p>
          <a:p>
            <a:pPr marL="0" indent="0">
              <a:buNone/>
            </a:pPr>
            <a:r>
              <a:rPr lang="en-US" sz="1400" dirty="0">
                <a:latin typeface="Courier New" pitchFamily="49" charset="0"/>
                <a:cs typeface="Courier New" pitchFamily="49" charset="0"/>
              </a:rPr>
              <a:t>    height: 2000px</a:t>
            </a:r>
            <a:r>
              <a:rPr lang="en-US" sz="1400" dirty="0" smtClean="0">
                <a:latin typeface="Courier New" pitchFamily="49" charset="0"/>
                <a:cs typeface="Courier New" pitchFamily="49" charset="0"/>
              </a:rPr>
              <a:t>;</a:t>
            </a:r>
            <a:r>
              <a:rPr lang="ru-RU"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&lt;/style&gt;</a:t>
            </a:r>
          </a:p>
          <a:p>
            <a:pPr marL="0" indent="0">
              <a:buNone/>
            </a:pPr>
            <a:r>
              <a:rPr lang="en-US" sz="1400" dirty="0">
                <a:latin typeface="Courier New" pitchFamily="49" charset="0"/>
                <a:cs typeface="Courier New" pitchFamily="49" charset="0"/>
              </a:rPr>
              <a:t>&lt;div class="progress"&gt;&lt;div&gt;&lt;/div&gt;&lt;/div&gt;</a:t>
            </a:r>
          </a:p>
          <a:p>
            <a:pPr marL="0" indent="0">
              <a:buNone/>
            </a:pPr>
            <a:r>
              <a:rPr lang="en-US" sz="1400" dirty="0">
                <a:latin typeface="Courier New" pitchFamily="49" charset="0"/>
                <a:cs typeface="Courier New" pitchFamily="49" charset="0"/>
              </a:rPr>
              <a:t>&lt;p&gt;Scroll me...&lt;/p&gt;</a:t>
            </a:r>
          </a:p>
          <a:p>
            <a:pPr marL="0" indent="0">
              <a:buNone/>
            </a:pPr>
            <a:r>
              <a:rPr lang="en-US" sz="1400" dirty="0">
                <a:latin typeface="Courier New" pitchFamily="49" charset="0"/>
                <a:cs typeface="Courier New" pitchFamily="49" charset="0"/>
              </a:rPr>
              <a:t>&lt;script&gt;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bar = </a:t>
            </a:r>
            <a:r>
              <a:rPr lang="en-US" sz="1400" dirty="0" err="1">
                <a:latin typeface="Courier New" pitchFamily="49" charset="0"/>
                <a:cs typeface="Courier New" pitchFamily="49" charset="0"/>
              </a:rPr>
              <a:t>document.querySelector</a:t>
            </a:r>
            <a:r>
              <a:rPr lang="en-US" sz="1400" dirty="0">
                <a:latin typeface="Courier New" pitchFamily="49" charset="0"/>
                <a:cs typeface="Courier New" pitchFamily="49" charset="0"/>
              </a:rPr>
              <a:t>(".progress div");</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addEventListener</a:t>
            </a:r>
            <a:r>
              <a:rPr lang="en-US" sz="1400" dirty="0">
                <a:latin typeface="Courier New" pitchFamily="49" charset="0"/>
                <a:cs typeface="Courier New" pitchFamily="49" charset="0"/>
              </a:rPr>
              <a:t>("scroll", function()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max = </a:t>
            </a:r>
            <a:r>
              <a:rPr lang="en-US" sz="1400" dirty="0" err="1">
                <a:latin typeface="Courier New" pitchFamily="49" charset="0"/>
                <a:cs typeface="Courier New" pitchFamily="49" charset="0"/>
              </a:rPr>
              <a:t>document.body.scrollHeight</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innerHeight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var</a:t>
            </a:r>
            <a:r>
              <a:rPr lang="en-US" sz="1400" dirty="0">
                <a:latin typeface="Courier New" pitchFamily="49" charset="0"/>
                <a:cs typeface="Courier New" pitchFamily="49" charset="0"/>
              </a:rPr>
              <a:t> percent = (</a:t>
            </a:r>
            <a:r>
              <a:rPr lang="en-US" sz="1400" dirty="0" err="1">
                <a:latin typeface="Courier New" pitchFamily="49" charset="0"/>
                <a:cs typeface="Courier New" pitchFamily="49" charset="0"/>
              </a:rPr>
              <a:t>pageYOffset</a:t>
            </a:r>
            <a:r>
              <a:rPr lang="en-US" sz="1400" dirty="0">
                <a:latin typeface="Courier New" pitchFamily="49" charset="0"/>
                <a:cs typeface="Courier New" pitchFamily="49" charset="0"/>
              </a:rPr>
              <a:t> / max) * 100;</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bar.style.width</a:t>
            </a:r>
            <a:r>
              <a:rPr lang="en-US" sz="1400" dirty="0">
                <a:latin typeface="Courier New" pitchFamily="49" charset="0"/>
                <a:cs typeface="Courier New" pitchFamily="49" charset="0"/>
              </a:rPr>
              <a:t> = percent + "%";</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&lt;/script</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
        <p:nvSpPr>
          <p:cNvPr id="2" name="TextBox 1"/>
          <p:cNvSpPr txBox="1"/>
          <p:nvPr/>
        </p:nvSpPr>
        <p:spPr>
          <a:xfrm>
            <a:off x="4283968" y="692696"/>
            <a:ext cx="4680520" cy="830997"/>
          </a:xfrm>
          <a:prstGeom prst="rect">
            <a:avLst/>
          </a:prstGeom>
          <a:noFill/>
        </p:spPr>
        <p:txBody>
          <a:bodyPr wrap="square" rtlCol="0">
            <a:spAutoFit/>
          </a:bodyPr>
          <a:lstStyle/>
          <a:p>
            <a:r>
              <a:rPr lang="ru-RU" sz="1600" dirty="0">
                <a:latin typeface="+mj-lt"/>
              </a:rPr>
              <a:t>В примере в правом верхнем углу документа создаётся индикатор процесса, который заполняется по мере прокрутки элемента вниз</a:t>
            </a:r>
            <a:r>
              <a:rPr lang="ru-RU" sz="1600" dirty="0" smtClean="0">
                <a:latin typeface="+mj-lt"/>
              </a:rPr>
              <a:t>.</a:t>
            </a:r>
            <a:endParaRPr lang="ru-RU" sz="1600" dirty="0">
              <a:latin typeface="+mj-lt"/>
            </a:endParaRPr>
          </a:p>
        </p:txBody>
      </p:sp>
    </p:spTree>
    <p:custDataLst>
      <p:tags r:id="rId1"/>
    </p:custDataLst>
    <p:extLst>
      <p:ext uri="{BB962C8B-B14F-4D97-AF65-F5344CB8AC3E}">
        <p14:creationId xmlns:p14="http://schemas.microsoft.com/office/powerpoint/2010/main" val="3865795789"/>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Позиция элемента </a:t>
            </a:r>
            <a:r>
              <a:rPr lang="en-US" sz="1600" dirty="0"/>
              <a:t>fixed </a:t>
            </a:r>
            <a:r>
              <a:rPr lang="ru-RU" sz="1600" dirty="0"/>
              <a:t>означает почти то же, что </a:t>
            </a:r>
            <a:r>
              <a:rPr lang="en-US" sz="1600" dirty="0"/>
              <a:t>absolute, </a:t>
            </a:r>
            <a:r>
              <a:rPr lang="ru-RU" sz="1600" dirty="0"/>
              <a:t>но ещё и предотвращает прокручивание элемента вместе с остальным документом. Смысл в том, чтобы оставить наш индикатор в углу. Внутри него находится другой элемент, который изменяет размер, отражая текущий прогресс. Мы используем проценты вместо </a:t>
            </a:r>
            <a:r>
              <a:rPr lang="en-US" sz="1600" dirty="0" err="1"/>
              <a:t>px</a:t>
            </a:r>
            <a:r>
              <a:rPr lang="en-US" sz="1600" dirty="0"/>
              <a:t> </a:t>
            </a:r>
            <a:r>
              <a:rPr lang="ru-RU" sz="1600" dirty="0"/>
              <a:t>для задания ширины, чтобы размер элемента изменялся относительно размера всего индикатора.</a:t>
            </a:r>
          </a:p>
          <a:p>
            <a:pPr marL="0" indent="0">
              <a:buNone/>
            </a:pPr>
            <a:r>
              <a:rPr lang="ru-RU" sz="1600" dirty="0" smtClean="0"/>
              <a:t>Глобальная </a:t>
            </a:r>
            <a:r>
              <a:rPr lang="ru-RU" sz="1600" dirty="0"/>
              <a:t>переменная </a:t>
            </a:r>
            <a:r>
              <a:rPr lang="en-US" sz="1600" dirty="0" err="1"/>
              <a:t>innerHeight</a:t>
            </a:r>
            <a:r>
              <a:rPr lang="en-US" sz="1600" dirty="0"/>
              <a:t> </a:t>
            </a:r>
            <a:r>
              <a:rPr lang="ru-RU" sz="1600" dirty="0"/>
              <a:t>даёт высоту окна, которую надо вычесть из полной высоты прокручиваемого элемента – при достижении конца элемента прокрутка заканчивается. (Также в дополнение к </a:t>
            </a:r>
            <a:r>
              <a:rPr lang="en-US" sz="1600" dirty="0" err="1"/>
              <a:t>innerHeight</a:t>
            </a:r>
            <a:r>
              <a:rPr lang="en-US" sz="1600" dirty="0"/>
              <a:t> </a:t>
            </a:r>
            <a:r>
              <a:rPr lang="ru-RU" sz="1600" dirty="0"/>
              <a:t>есть переменная </a:t>
            </a:r>
            <a:r>
              <a:rPr lang="en-US" sz="1600" dirty="0" err="1"/>
              <a:t>innerWidth</a:t>
            </a:r>
            <a:r>
              <a:rPr lang="en-US" sz="1600" dirty="0"/>
              <a:t>). </a:t>
            </a:r>
            <a:r>
              <a:rPr lang="ru-RU" sz="1600" dirty="0"/>
              <a:t>Поделив текущую позицию прокрутки </a:t>
            </a:r>
            <a:r>
              <a:rPr lang="en-US" sz="1600" dirty="0" err="1"/>
              <a:t>pageYOffset</a:t>
            </a:r>
            <a:r>
              <a:rPr lang="en-US" sz="1600" dirty="0"/>
              <a:t> </a:t>
            </a:r>
            <a:r>
              <a:rPr lang="ru-RU" sz="1600" dirty="0"/>
              <a:t>на максимальную позицию прокрутки, и умножив на 100, мы получили процент для индикатора.</a:t>
            </a:r>
          </a:p>
          <a:p>
            <a:pPr marL="0" indent="0">
              <a:buNone/>
            </a:pPr>
            <a:r>
              <a:rPr lang="ru-RU" sz="1600" dirty="0" smtClean="0"/>
              <a:t>Вызов </a:t>
            </a:r>
            <a:r>
              <a:rPr lang="en-US" sz="1600" dirty="0" err="1"/>
              <a:t>preventDefault</a:t>
            </a:r>
            <a:r>
              <a:rPr lang="en-US" sz="1600" dirty="0"/>
              <a:t> </a:t>
            </a:r>
            <a:r>
              <a:rPr lang="ru-RU" sz="1600" dirty="0"/>
              <a:t>не предотвращает прокрутку. Обработчик события вызывается уже после того, как прокрутка случилась.</a:t>
            </a:r>
          </a:p>
          <a:p>
            <a:pPr marL="0" indent="0">
              <a:buNone/>
            </a:pPr>
            <a:endParaRPr lang="ru-RU" sz="1600" dirty="0" smtClean="0"/>
          </a:p>
          <a:p>
            <a:pPr marL="0" indent="0">
              <a:buNone/>
            </a:pPr>
            <a:endParaRPr lang="ru-RU" sz="1600" dirty="0"/>
          </a:p>
          <a:p>
            <a:pPr marL="0" indent="0">
              <a:buNone/>
            </a:pPr>
            <a:r>
              <a:rPr lang="ru-RU" sz="1600" b="1" dirty="0"/>
              <a:t>События, связанные с фокусом</a:t>
            </a:r>
          </a:p>
          <a:p>
            <a:pPr marL="0" indent="0">
              <a:buNone/>
            </a:pPr>
            <a:r>
              <a:rPr lang="ru-RU" sz="1600" dirty="0" smtClean="0"/>
              <a:t>При </a:t>
            </a:r>
            <a:r>
              <a:rPr lang="ru-RU" sz="1600" dirty="0"/>
              <a:t>получении элементом фокуса браузер запускает событие “</a:t>
            </a:r>
            <a:r>
              <a:rPr lang="en-US" sz="1600" dirty="0"/>
              <a:t>focus”. </a:t>
            </a:r>
            <a:r>
              <a:rPr lang="ru-RU" sz="1600" dirty="0"/>
              <a:t>Когда он теряет фокус, запускается событие “</a:t>
            </a:r>
            <a:r>
              <a:rPr lang="en-US" sz="1600" dirty="0"/>
              <a:t>blur”.</a:t>
            </a:r>
          </a:p>
          <a:p>
            <a:pPr marL="0" indent="0">
              <a:buNone/>
            </a:pPr>
            <a:r>
              <a:rPr lang="ru-RU" sz="1600" dirty="0" smtClean="0"/>
              <a:t>В </a:t>
            </a:r>
            <a:r>
              <a:rPr lang="ru-RU" sz="1600" dirty="0"/>
              <a:t>отличие от предыдущих событий, эти два не распространяются. Обработчик родительского узла не уведомляется о получении или утрате фокуса дочерним элементом</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753649781"/>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Следующий пример демонстрирует текст подсказки для того текстового поля, у которого в данный момент фокус.</a:t>
            </a:r>
          </a:p>
          <a:p>
            <a:pPr marL="0" indent="0">
              <a:buNone/>
            </a:pPr>
            <a:endParaRPr lang="ru-RU" sz="1600" dirty="0"/>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p&gt;</a:t>
            </a:r>
            <a:r>
              <a:rPr lang="ru-RU" sz="1600" dirty="0">
                <a:latin typeface="Courier New" pitchFamily="49" charset="0"/>
                <a:cs typeface="Courier New" pitchFamily="49" charset="0"/>
              </a:rPr>
              <a:t>Имя: &lt;</a:t>
            </a:r>
            <a:r>
              <a:rPr lang="en-US" sz="1600" dirty="0">
                <a:latin typeface="Courier New" pitchFamily="49" charset="0"/>
                <a:cs typeface="Courier New" pitchFamily="49" charset="0"/>
              </a:rPr>
              <a:t>input type="text" data-help="</a:t>
            </a:r>
            <a:r>
              <a:rPr lang="ru-RU" sz="1600" dirty="0">
                <a:latin typeface="Courier New" pitchFamily="49" charset="0"/>
                <a:cs typeface="Courier New" pitchFamily="49" charset="0"/>
              </a:rPr>
              <a:t>Ваше полное имя"&gt;&lt;/</a:t>
            </a:r>
            <a:r>
              <a:rPr lang="en-US" sz="1600" dirty="0">
                <a:latin typeface="Courier New" pitchFamily="49" charset="0"/>
                <a:cs typeface="Courier New" pitchFamily="49" charset="0"/>
              </a:rPr>
              <a:t>p&gt;</a:t>
            </a:r>
          </a:p>
          <a:p>
            <a:pPr marL="0" indent="0">
              <a:buNone/>
            </a:pPr>
            <a:r>
              <a:rPr lang="en-US" sz="1600" dirty="0">
                <a:latin typeface="Courier New" pitchFamily="49" charset="0"/>
                <a:cs typeface="Courier New" pitchFamily="49" charset="0"/>
              </a:rPr>
              <a:t>&lt;p&gt;</a:t>
            </a:r>
            <a:r>
              <a:rPr lang="ru-RU" sz="1600" dirty="0">
                <a:latin typeface="Courier New" pitchFamily="49" charset="0"/>
                <a:cs typeface="Courier New" pitchFamily="49" charset="0"/>
              </a:rPr>
              <a:t>Возраст: &lt;</a:t>
            </a:r>
            <a:r>
              <a:rPr lang="en-US" sz="1600" dirty="0">
                <a:latin typeface="Courier New" pitchFamily="49" charset="0"/>
                <a:cs typeface="Courier New" pitchFamily="49" charset="0"/>
              </a:rPr>
              <a:t>input type="text" data-help="</a:t>
            </a:r>
            <a:r>
              <a:rPr lang="ru-RU" sz="1600" dirty="0">
                <a:latin typeface="Courier New" pitchFamily="49" charset="0"/>
                <a:cs typeface="Courier New" pitchFamily="49" charset="0"/>
              </a:rPr>
              <a:t>Возраст в годах"&gt;&lt;/</a:t>
            </a:r>
            <a:r>
              <a:rPr lang="en-US" sz="1600" dirty="0">
                <a:latin typeface="Courier New" pitchFamily="49" charset="0"/>
                <a:cs typeface="Courier New" pitchFamily="49" charset="0"/>
              </a:rPr>
              <a:t>p&gt;</a:t>
            </a:r>
          </a:p>
          <a:p>
            <a:pPr marL="0" indent="0">
              <a:buNone/>
            </a:pPr>
            <a:r>
              <a:rPr lang="en-US" sz="1600" dirty="0">
                <a:latin typeface="Courier New" pitchFamily="49" charset="0"/>
                <a:cs typeface="Courier New" pitchFamily="49" charset="0"/>
              </a:rPr>
              <a:t>&lt;p id="help"&gt;&lt;/p&gt;</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&lt;script&gt;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help = </a:t>
            </a:r>
            <a:r>
              <a:rPr lang="en-US" sz="1600" dirty="0" err="1">
                <a:latin typeface="Courier New" pitchFamily="49" charset="0"/>
                <a:cs typeface="Courier New" pitchFamily="49" charset="0"/>
              </a:rPr>
              <a:t>document.querySelector</a:t>
            </a:r>
            <a:r>
              <a:rPr lang="en-US" sz="1600" dirty="0">
                <a:latin typeface="Courier New" pitchFamily="49" charset="0"/>
                <a:cs typeface="Courier New" pitchFamily="49" charset="0"/>
              </a:rPr>
              <a:t>("#help");</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fields = </a:t>
            </a:r>
            <a:r>
              <a:rPr lang="en-US" sz="1600" dirty="0" err="1">
                <a:latin typeface="Courier New" pitchFamily="49" charset="0"/>
                <a:cs typeface="Courier New" pitchFamily="49" charset="0"/>
              </a:rPr>
              <a:t>document.querySelectorAll</a:t>
            </a:r>
            <a:r>
              <a:rPr lang="en-US" sz="1600" dirty="0">
                <a:latin typeface="Courier New" pitchFamily="49" charset="0"/>
                <a:cs typeface="Courier New" pitchFamily="49" charset="0"/>
              </a:rPr>
              <a:t>("input");</a:t>
            </a:r>
          </a:p>
          <a:p>
            <a:pPr marL="0" indent="0">
              <a:buNone/>
            </a:pPr>
            <a:r>
              <a:rPr lang="en-US" sz="1600" dirty="0">
                <a:latin typeface="Courier New" pitchFamily="49" charset="0"/>
                <a:cs typeface="Courier New" pitchFamily="49" charset="0"/>
              </a:rPr>
              <a:t>  for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 = 0; i &lt; </a:t>
            </a:r>
            <a:r>
              <a:rPr lang="en-US" sz="1600" dirty="0" err="1">
                <a:latin typeface="Courier New" pitchFamily="49" charset="0"/>
                <a:cs typeface="Courier New" pitchFamily="49" charset="0"/>
              </a:rPr>
              <a:t>fields.length</a:t>
            </a:r>
            <a:r>
              <a:rPr lang="en-US" sz="1600" dirty="0">
                <a:latin typeface="Courier New" pitchFamily="49" charset="0"/>
                <a:cs typeface="Courier New" pitchFamily="49" charset="0"/>
              </a:rPr>
              <a:t>; i++) {</a:t>
            </a:r>
          </a:p>
          <a:p>
            <a:pPr marL="0" indent="0">
              <a:buNone/>
            </a:pPr>
            <a:r>
              <a:rPr lang="en-US" sz="1600" dirty="0">
                <a:latin typeface="Courier New" pitchFamily="49" charset="0"/>
                <a:cs typeface="Courier New" pitchFamily="49" charset="0"/>
              </a:rPr>
              <a:t>    fields[i].</a:t>
            </a:r>
            <a:r>
              <a:rPr lang="en-US" sz="1600" dirty="0" err="1">
                <a:latin typeface="Courier New" pitchFamily="49" charset="0"/>
                <a:cs typeface="Courier New" pitchFamily="49" charset="0"/>
              </a:rPr>
              <a:t>addEventListener</a:t>
            </a:r>
            <a:r>
              <a:rPr lang="en-US" sz="1600" dirty="0">
                <a:latin typeface="Courier New" pitchFamily="49" charset="0"/>
                <a:cs typeface="Courier New" pitchFamily="49" charset="0"/>
              </a:rPr>
              <a:t>("focus", function(event)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text = </a:t>
            </a:r>
            <a:r>
              <a:rPr lang="en-US" sz="1600" dirty="0" err="1">
                <a:latin typeface="Courier New" pitchFamily="49" charset="0"/>
                <a:cs typeface="Courier New" pitchFamily="49" charset="0"/>
              </a:rPr>
              <a:t>event.target.getAttribute</a:t>
            </a:r>
            <a:r>
              <a:rPr lang="en-US" sz="1600" dirty="0">
                <a:latin typeface="Courier New" pitchFamily="49" charset="0"/>
                <a:cs typeface="Courier New" pitchFamily="49" charset="0"/>
              </a:rPr>
              <a:t>("data-help");</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help.textContent</a:t>
            </a:r>
            <a:r>
              <a:rPr lang="en-US" sz="1600" dirty="0">
                <a:latin typeface="Courier New" pitchFamily="49" charset="0"/>
                <a:cs typeface="Courier New" pitchFamily="49" charset="0"/>
              </a:rPr>
              <a:t> = text;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fields[i].</a:t>
            </a:r>
            <a:r>
              <a:rPr lang="en-US" sz="1600" dirty="0" err="1">
                <a:latin typeface="Courier New" pitchFamily="49" charset="0"/>
                <a:cs typeface="Courier New" pitchFamily="49" charset="0"/>
              </a:rPr>
              <a:t>addEventListener</a:t>
            </a:r>
            <a:r>
              <a:rPr lang="en-US" sz="1600" dirty="0">
                <a:latin typeface="Courier New" pitchFamily="49" charset="0"/>
                <a:cs typeface="Courier New" pitchFamily="49" charset="0"/>
              </a:rPr>
              <a:t>("blur", function(event)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help.textContent</a:t>
            </a:r>
            <a:r>
              <a:rPr lang="en-US" sz="1600" dirty="0">
                <a:latin typeface="Courier New" pitchFamily="49" charset="0"/>
                <a:cs typeface="Courier New" pitchFamily="49" charset="0"/>
              </a:rPr>
              <a:t> = "";</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&lt;/script</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
        <p:nvSpPr>
          <p:cNvPr id="2" name="TextBox 1"/>
          <p:cNvSpPr txBox="1"/>
          <p:nvPr/>
        </p:nvSpPr>
        <p:spPr>
          <a:xfrm>
            <a:off x="3203848" y="5805264"/>
            <a:ext cx="5760640" cy="830997"/>
          </a:xfrm>
          <a:prstGeom prst="rect">
            <a:avLst/>
          </a:prstGeom>
          <a:noFill/>
        </p:spPr>
        <p:txBody>
          <a:bodyPr wrap="square" rtlCol="0">
            <a:spAutoFit/>
          </a:bodyPr>
          <a:lstStyle/>
          <a:p>
            <a:r>
              <a:rPr lang="ru-RU" sz="1600" dirty="0">
                <a:latin typeface="+mj-lt"/>
              </a:rPr>
              <a:t>Объект </a:t>
            </a:r>
            <a:r>
              <a:rPr lang="en-US" sz="1600" dirty="0">
                <a:latin typeface="+mj-lt"/>
              </a:rPr>
              <a:t>window </a:t>
            </a:r>
            <a:r>
              <a:rPr lang="ru-RU" sz="1600" dirty="0">
                <a:latin typeface="+mj-lt"/>
              </a:rPr>
              <a:t>получает события </a:t>
            </a:r>
            <a:r>
              <a:rPr lang="en-US" sz="1600" dirty="0">
                <a:latin typeface="+mj-lt"/>
              </a:rPr>
              <a:t>focus </a:t>
            </a:r>
            <a:r>
              <a:rPr lang="ru-RU" sz="1600" dirty="0">
                <a:latin typeface="+mj-lt"/>
              </a:rPr>
              <a:t>и </a:t>
            </a:r>
            <a:r>
              <a:rPr lang="en-US" sz="1600" dirty="0">
                <a:latin typeface="+mj-lt"/>
              </a:rPr>
              <a:t>blur, </a:t>
            </a:r>
            <a:r>
              <a:rPr lang="ru-RU" sz="1600" dirty="0">
                <a:latin typeface="+mj-lt"/>
              </a:rPr>
              <a:t>когда пользователь выделяет или убирает фокус с закладки браузера или окна браузера, в котором показан документ</a:t>
            </a:r>
            <a:r>
              <a:rPr lang="ru-RU" sz="1600" dirty="0" smtClean="0">
                <a:latin typeface="+mj-lt"/>
              </a:rPr>
              <a:t>.</a:t>
            </a:r>
            <a:endParaRPr lang="ru-RU" sz="1600" dirty="0">
              <a:latin typeface="+mj-lt"/>
            </a:endParaRPr>
          </a:p>
        </p:txBody>
      </p:sp>
    </p:spTree>
    <p:custDataLst>
      <p:tags r:id="rId1"/>
    </p:custDataLst>
    <p:extLst>
      <p:ext uri="{BB962C8B-B14F-4D97-AF65-F5344CB8AC3E}">
        <p14:creationId xmlns:p14="http://schemas.microsoft.com/office/powerpoint/2010/main" val="994098783"/>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smtClean="0"/>
              <a:t>Событие </a:t>
            </a:r>
            <a:r>
              <a:rPr lang="ru-RU" sz="1600" b="1" dirty="0"/>
              <a:t>загрузки</a:t>
            </a:r>
          </a:p>
          <a:p>
            <a:pPr marL="0" indent="0">
              <a:buNone/>
            </a:pPr>
            <a:r>
              <a:rPr lang="ru-RU" sz="1600" dirty="0" smtClean="0"/>
              <a:t>Когда </a:t>
            </a:r>
            <a:r>
              <a:rPr lang="ru-RU" sz="1600" dirty="0"/>
              <a:t>заканчивается загрузка страницы, на объектах </a:t>
            </a:r>
            <a:r>
              <a:rPr lang="en-US" sz="1600" dirty="0"/>
              <a:t>window </a:t>
            </a:r>
            <a:r>
              <a:rPr lang="ru-RU" sz="1600" dirty="0"/>
              <a:t>и </a:t>
            </a:r>
            <a:r>
              <a:rPr lang="en-US" sz="1600" dirty="0"/>
              <a:t>body </a:t>
            </a:r>
            <a:r>
              <a:rPr lang="ru-RU" sz="1600" dirty="0"/>
              <a:t>запускается событие “</a:t>
            </a:r>
            <a:r>
              <a:rPr lang="en-US" sz="1600" dirty="0"/>
              <a:t>load”. </a:t>
            </a:r>
            <a:r>
              <a:rPr lang="ru-RU" sz="1600" dirty="0"/>
              <a:t>Это часто используется для планирования инициализирующих действий, которым необходим полностью построенный документ. Вспомните, что содержимое </a:t>
            </a:r>
            <a:r>
              <a:rPr lang="ru-RU" sz="1600" dirty="0" smtClean="0"/>
              <a:t>тегов </a:t>
            </a:r>
            <a:r>
              <a:rPr lang="ru-RU" sz="1600" dirty="0"/>
              <a:t>запускается сразу, как только тег встречается. Иногда это слишком рано – например, когда скрипту нужно что-то сделать с теми частями документа, которые находятся после тега .</a:t>
            </a:r>
          </a:p>
          <a:p>
            <a:pPr marL="0" indent="0">
              <a:buNone/>
            </a:pPr>
            <a:r>
              <a:rPr lang="ru-RU" sz="1600" dirty="0" smtClean="0"/>
              <a:t>У </a:t>
            </a:r>
            <a:r>
              <a:rPr lang="ru-RU" sz="1600" dirty="0"/>
              <a:t>элементов типа картинок или тегов скрипта, которые загружают внешний файл, тоже есть событие “</a:t>
            </a:r>
            <a:r>
              <a:rPr lang="en-US" sz="1600" dirty="0"/>
              <a:t>load”, </a:t>
            </a:r>
            <a:r>
              <a:rPr lang="ru-RU" sz="1600" dirty="0"/>
              <a:t>которое показывает, что файл загружен. Как и события фокуса, события загрузки не распространяются.</a:t>
            </a:r>
          </a:p>
          <a:p>
            <a:pPr marL="0" indent="0">
              <a:buNone/>
            </a:pPr>
            <a:r>
              <a:rPr lang="ru-RU" sz="1600" dirty="0" smtClean="0"/>
              <a:t>Когда </a:t>
            </a:r>
            <a:r>
              <a:rPr lang="ru-RU" sz="1600" dirty="0"/>
              <a:t>страница закрывается или с неё уходят (например, по ссылке), запускается событие "</a:t>
            </a:r>
            <a:r>
              <a:rPr lang="en-US" sz="1600" dirty="0" err="1"/>
              <a:t>beforeunload</a:t>
            </a:r>
            <a:r>
              <a:rPr lang="en-US" sz="1600" dirty="0"/>
              <a:t>". </a:t>
            </a:r>
            <a:r>
              <a:rPr lang="ru-RU" sz="1600" dirty="0"/>
              <a:t>Основная цель – защитить пользователя от случайной потери данных при закрытии документа. Предотвращение закрытия страницы не производится, как вы могли подумать, при помощи </a:t>
            </a:r>
            <a:r>
              <a:rPr lang="en-US" sz="1600" dirty="0" err="1"/>
              <a:t>preventDefault</a:t>
            </a:r>
            <a:r>
              <a:rPr lang="en-US" sz="1600" dirty="0"/>
              <a:t>. </a:t>
            </a:r>
            <a:r>
              <a:rPr lang="ru-RU" sz="1600" dirty="0"/>
              <a:t>Вместо этого используется возврат строки из обработчика. Строка будет использована в диалоге, который спрашивает пользователя, хочет ли он остаться на странице или покинуть её. Этот механизм гарантирует, что пользователь может покинуть страницу, даже если на ней работает зловредный скрипт, который бы хотел не отпускать пользователя, а вместо этого показывал бы ему мошенническую рекламу по снижению веса</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417325339"/>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График выполнения скрипта</a:t>
            </a:r>
          </a:p>
          <a:p>
            <a:pPr marL="0" indent="0">
              <a:buNone/>
            </a:pPr>
            <a:r>
              <a:rPr lang="ru-RU" sz="1600" dirty="0" smtClean="0"/>
              <a:t>Несколько </a:t>
            </a:r>
            <a:r>
              <a:rPr lang="ru-RU" sz="1600" dirty="0"/>
              <a:t>вещей могут привести к старту скрипта. Чтение тега  - одна из них. Запуск события – ещё одна. </a:t>
            </a:r>
            <a:endParaRPr lang="ru-RU" sz="1600" dirty="0" smtClean="0"/>
          </a:p>
          <a:p>
            <a:pPr marL="0" indent="0">
              <a:buNone/>
            </a:pPr>
            <a:r>
              <a:rPr lang="ru-RU" sz="1600" dirty="0" smtClean="0"/>
              <a:t>Важно </a:t>
            </a:r>
            <a:r>
              <a:rPr lang="ru-RU" sz="1600" dirty="0"/>
              <a:t>понять, что хотя события и запускаются в любой момент, два разных скрипта одновременно работать не могут. Если скрипт работает, обработчики событий и запланированные другим способом куски кода будут ждать своей очереди. Поэтому документ подвисает, когда скрипт работает слишком долго. Браузер не обрабатывает щелчки и другие события внутри документа потому, что он не может запустить обработчики событий, пока работает текущий скрипт.</a:t>
            </a:r>
          </a:p>
          <a:p>
            <a:pPr marL="0" indent="0">
              <a:buNone/>
            </a:pPr>
            <a:r>
              <a:rPr lang="ru-RU" sz="1600" dirty="0" smtClean="0"/>
              <a:t>В </a:t>
            </a:r>
            <a:r>
              <a:rPr lang="ru-RU" sz="1600" dirty="0"/>
              <a:t>некоторых программных окружениях можно запускать несколько потоков одновременно. Можно сделать программу быстрее, если выполнять несколько вещей одновременно. Но когда несколько действующих лиц трогают одни и те же части системы в одно и то же время, продумывать программу становится на порядок сложнее.</a:t>
            </a:r>
          </a:p>
          <a:p>
            <a:pPr marL="0" indent="0">
              <a:buNone/>
            </a:pPr>
            <a:r>
              <a:rPr lang="ru-RU" sz="1600" dirty="0" smtClean="0"/>
              <a:t>То</a:t>
            </a:r>
            <a:r>
              <a:rPr lang="ru-RU" sz="1600" dirty="0"/>
              <a:t>, что программы </a:t>
            </a:r>
            <a:r>
              <a:rPr lang="en-US" sz="1600" dirty="0"/>
              <a:t>JavaScript </a:t>
            </a:r>
            <a:r>
              <a:rPr lang="ru-RU" sz="1600" dirty="0"/>
              <a:t>делают по одной вещи за раз, облегчает нашу жизнь. Если вам очень надо сделать в фоне что-то тяжёлое, не подвешивая при этом страницу, браузеры предоставляют штуку под названием «сетевые рабочие» (</a:t>
            </a:r>
            <a:r>
              <a:rPr lang="en-US" sz="1600" dirty="0"/>
              <a:t>web worker) – </a:t>
            </a:r>
            <a:r>
              <a:rPr lang="ru-RU" sz="1600" dirty="0"/>
              <a:t>изолированное окружение </a:t>
            </a:r>
            <a:r>
              <a:rPr lang="en-US" sz="1600" dirty="0"/>
              <a:t>JavaScript, </a:t>
            </a:r>
            <a:r>
              <a:rPr lang="ru-RU" sz="1600" dirty="0"/>
              <a:t>работающее вместе с главной программой над документом, которое может общаться с ней только посредством сообщений</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3207582719"/>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Следующий пример по клику запускает функцию </a:t>
            </a:r>
            <a:r>
              <a:rPr lang="en-US" sz="1600" dirty="0" err="1"/>
              <a:t>countRabbits</a:t>
            </a:r>
            <a:r>
              <a:rPr lang="en-US" sz="1600" dirty="0"/>
              <a:t>().</a:t>
            </a: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DOCTYPE HTML&gt;</a:t>
            </a:r>
          </a:p>
          <a:p>
            <a:pPr marL="0" indent="0">
              <a:buNone/>
            </a:pPr>
            <a:r>
              <a:rPr lang="en-US" sz="1600" dirty="0">
                <a:latin typeface="Courier New" pitchFamily="49" charset="0"/>
                <a:cs typeface="Courier New" pitchFamily="49" charset="0"/>
              </a:rPr>
              <a:t>&lt;html&gt;</a:t>
            </a:r>
          </a:p>
          <a:p>
            <a:pPr marL="0" indent="0">
              <a:buNone/>
            </a:pPr>
            <a:r>
              <a:rPr lang="en-US" sz="1600" dirty="0">
                <a:latin typeface="Courier New" pitchFamily="49" charset="0"/>
                <a:cs typeface="Courier New" pitchFamily="49" charset="0"/>
              </a:rPr>
              <a:t>&lt;head&gt;</a:t>
            </a:r>
          </a:p>
          <a:p>
            <a:pPr marL="0" indent="0">
              <a:buNone/>
            </a:pPr>
            <a:r>
              <a:rPr lang="en-US" sz="1600" dirty="0">
                <a:latin typeface="Courier New" pitchFamily="49" charset="0"/>
                <a:cs typeface="Courier New" pitchFamily="49" charset="0"/>
              </a:rPr>
              <a:t>  &lt;meta charset="utf-8"&gt;</a:t>
            </a:r>
          </a:p>
          <a:p>
            <a:pPr marL="0" indent="0">
              <a:buNone/>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&lt;script&gt;</a:t>
            </a:r>
          </a:p>
          <a:p>
            <a:pPr marL="0" indent="0">
              <a:buNone/>
            </a:pPr>
            <a:r>
              <a:rPr lang="en-US" sz="1600" dirty="0">
                <a:latin typeface="Courier New" pitchFamily="49" charset="0"/>
                <a:cs typeface="Courier New" pitchFamily="49" charset="0"/>
              </a:rPr>
              <a:t>    function </a:t>
            </a:r>
            <a:r>
              <a:rPr lang="en-US" sz="1600" dirty="0" err="1">
                <a:latin typeface="Courier New" pitchFamily="49" charset="0"/>
                <a:cs typeface="Courier New" pitchFamily="49" charset="0"/>
              </a:rPr>
              <a:t>countRabbits</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for(</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i=1; i&lt;=3; i++) {</a:t>
            </a:r>
          </a:p>
          <a:p>
            <a:pPr marL="0" indent="0">
              <a:buNone/>
            </a:pPr>
            <a:r>
              <a:rPr lang="en-US" sz="1600" dirty="0">
                <a:latin typeface="Courier New" pitchFamily="49" charset="0"/>
                <a:cs typeface="Courier New" pitchFamily="49" charset="0"/>
              </a:rPr>
              <a:t>        alert("</a:t>
            </a:r>
            <a:r>
              <a:rPr lang="ru-RU" sz="1600" dirty="0">
                <a:latin typeface="Courier New" pitchFamily="49" charset="0"/>
                <a:cs typeface="Courier New" pitchFamily="49" charset="0"/>
              </a:rPr>
              <a:t>Кролик номер " + </a:t>
            </a:r>
            <a:r>
              <a:rPr lang="en-US" sz="1600" dirty="0">
                <a:latin typeface="Courier New" pitchFamily="49" charset="0"/>
                <a:cs typeface="Courier New" pitchFamily="49" charset="0"/>
              </a:rPr>
              <a:t>i</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&lt;/script&gt;</a:t>
            </a:r>
          </a:p>
          <a:p>
            <a:pPr marL="0" indent="0">
              <a:buNone/>
            </a:pPr>
            <a:r>
              <a:rPr lang="en-US" sz="1600" dirty="0">
                <a:latin typeface="Courier New" pitchFamily="49" charset="0"/>
                <a:cs typeface="Courier New" pitchFamily="49" charset="0"/>
              </a:rPr>
              <a:t>&lt;/head&gt;</a:t>
            </a:r>
          </a:p>
          <a:p>
            <a:pPr marL="0" indent="0">
              <a:buNone/>
            </a:pPr>
            <a:r>
              <a:rPr lang="en-US" sz="1600" dirty="0">
                <a:latin typeface="Courier New" pitchFamily="49" charset="0"/>
                <a:cs typeface="Courier New" pitchFamily="49" charset="0"/>
              </a:rPr>
              <a:t>&lt;body&gt;</a:t>
            </a:r>
          </a:p>
          <a:p>
            <a:pPr marL="0" indent="0">
              <a:buNone/>
            </a:pPr>
            <a:r>
              <a:rPr lang="en-US" sz="1600" dirty="0">
                <a:latin typeface="Courier New" pitchFamily="49" charset="0"/>
                <a:cs typeface="Courier New" pitchFamily="49" charset="0"/>
              </a:rPr>
              <a:t>  &lt;input type="button" </a:t>
            </a:r>
            <a:r>
              <a:rPr lang="en-US" sz="1600" dirty="0" err="1">
                <a:latin typeface="Courier New" pitchFamily="49" charset="0"/>
                <a:cs typeface="Courier New" pitchFamily="49" charset="0"/>
              </a:rPr>
              <a:t>onclick</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countRabbits</a:t>
            </a:r>
            <a:r>
              <a:rPr lang="en-US" sz="1600" dirty="0">
                <a:latin typeface="Courier New" pitchFamily="49" charset="0"/>
                <a:cs typeface="Courier New" pitchFamily="49" charset="0"/>
              </a:rPr>
              <a:t>()" value="</a:t>
            </a:r>
            <a:r>
              <a:rPr lang="ru-RU" sz="1600" dirty="0">
                <a:latin typeface="Courier New" pitchFamily="49" charset="0"/>
                <a:cs typeface="Courier New" pitchFamily="49" charset="0"/>
              </a:rPr>
              <a:t>Считать кроликов!"/&gt;</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body&gt;</a:t>
            </a:r>
          </a:p>
          <a:p>
            <a:pPr marL="0" indent="0">
              <a:buNone/>
            </a:pPr>
            <a:r>
              <a:rPr lang="en-US" sz="1600" dirty="0">
                <a:latin typeface="Courier New" pitchFamily="49" charset="0"/>
                <a:cs typeface="Courier New" pitchFamily="49" charset="0"/>
              </a:rPr>
              <a:t>&lt;/html&gt;</a:t>
            </a:r>
          </a:p>
          <a:p>
            <a:pPr marL="0" indent="0">
              <a:buNone/>
            </a:pPr>
            <a:r>
              <a:rPr lang="ru-RU" sz="1600" dirty="0" smtClean="0"/>
              <a:t>Как </a:t>
            </a:r>
            <a:r>
              <a:rPr lang="ru-RU" sz="1600" dirty="0"/>
              <a:t>мы помним, атрибут </a:t>
            </a:r>
            <a:r>
              <a:rPr lang="en-US" sz="1600" dirty="0"/>
              <a:t>HTML-</a:t>
            </a:r>
            <a:r>
              <a:rPr lang="ru-RU" sz="1600" dirty="0"/>
              <a:t>тега не чувствителен к регистру, поэтому </a:t>
            </a:r>
            <a:r>
              <a:rPr lang="en-US" sz="1600" dirty="0"/>
              <a:t>ONCLICK </a:t>
            </a:r>
            <a:r>
              <a:rPr lang="ru-RU" sz="1600" dirty="0"/>
              <a:t>будет работать так же, как </a:t>
            </a:r>
            <a:r>
              <a:rPr lang="en-US" sz="1600" dirty="0" err="1"/>
              <a:t>onClick</a:t>
            </a:r>
            <a:r>
              <a:rPr lang="en-US" sz="1600" dirty="0"/>
              <a:t> </a:t>
            </a:r>
            <a:r>
              <a:rPr lang="ru-RU" sz="1600" dirty="0"/>
              <a:t>или </a:t>
            </a:r>
            <a:r>
              <a:rPr lang="en-US" sz="1600" dirty="0" err="1"/>
              <a:t>onCLICK</a:t>
            </a:r>
            <a:r>
              <a:rPr lang="en-US" sz="1600" dirty="0"/>
              <a:t>… </a:t>
            </a:r>
            <a:r>
              <a:rPr lang="ru-RU" sz="1600" dirty="0"/>
              <a:t>Но, как правило, атрибуты пишут в нижнем регистре: </a:t>
            </a:r>
            <a:r>
              <a:rPr lang="en-US" sz="1600" dirty="0" err="1"/>
              <a:t>onclick</a:t>
            </a:r>
            <a:r>
              <a:rPr lang="en-US" sz="1600" dirty="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056641790"/>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Предположим, у нас есть следующий код в файле </a:t>
            </a:r>
            <a:r>
              <a:rPr lang="en-US" sz="1600" dirty="0"/>
              <a:t>code/squareworker.js:</a:t>
            </a:r>
          </a:p>
          <a:p>
            <a:pPr marL="0" indent="0">
              <a:buNone/>
            </a:pPr>
            <a:endParaRPr lang="en-US" sz="800" dirty="0"/>
          </a:p>
          <a:p>
            <a:pPr marL="0" indent="0">
              <a:buNone/>
            </a:pPr>
            <a:r>
              <a:rPr lang="en-US" sz="1600" dirty="0" err="1">
                <a:latin typeface="Courier New" pitchFamily="49" charset="0"/>
                <a:cs typeface="Courier New" pitchFamily="49" charset="0"/>
              </a:rPr>
              <a:t>addEventListener</a:t>
            </a:r>
            <a:r>
              <a:rPr lang="en-US" sz="1600" dirty="0">
                <a:latin typeface="Courier New" pitchFamily="49" charset="0"/>
                <a:cs typeface="Courier New" pitchFamily="49" charset="0"/>
              </a:rPr>
              <a:t>("message", function(event)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postMessage</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event.data</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event.data</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a:t>
            </a:r>
          </a:p>
          <a:p>
            <a:pPr marL="0" indent="0">
              <a:buNone/>
            </a:pPr>
            <a:endParaRPr lang="en-US" sz="800" dirty="0"/>
          </a:p>
          <a:p>
            <a:pPr marL="0" indent="0">
              <a:buNone/>
            </a:pPr>
            <a:r>
              <a:rPr lang="ru-RU" sz="1600" dirty="0"/>
              <a:t>Представьте, что возведение в квадрат – очень тяжёлое, долго работающее вычисление, которое нам надо запустить фоновым потоком. Такой код порождает «рабочего», отправляет ему несколько сообщений, и выводит результаты.</a:t>
            </a:r>
          </a:p>
          <a:p>
            <a:pPr marL="0" indent="0">
              <a:buNone/>
            </a:pPr>
            <a:endParaRPr lang="ru-RU" sz="800" dirty="0"/>
          </a:p>
          <a:p>
            <a:pPr marL="0" indent="0">
              <a:buNone/>
            </a:pP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squareWorker</a:t>
            </a:r>
            <a:r>
              <a:rPr lang="en-US" sz="1600" dirty="0">
                <a:latin typeface="Courier New" pitchFamily="49" charset="0"/>
                <a:cs typeface="Courier New" pitchFamily="49" charset="0"/>
              </a:rPr>
              <a:t> = new Worker("code/squareworker.js");</a:t>
            </a:r>
          </a:p>
          <a:p>
            <a:pPr marL="0" indent="0">
              <a:buNone/>
            </a:pPr>
            <a:r>
              <a:rPr lang="en-US" sz="1600" dirty="0" err="1">
                <a:latin typeface="Courier New" pitchFamily="49" charset="0"/>
                <a:cs typeface="Courier New" pitchFamily="49" charset="0"/>
              </a:rPr>
              <a:t>squareWorker.addEventListener</a:t>
            </a:r>
            <a:r>
              <a:rPr lang="en-US" sz="1600" dirty="0">
                <a:latin typeface="Courier New" pitchFamily="49" charset="0"/>
                <a:cs typeface="Courier New" pitchFamily="49" charset="0"/>
              </a:rPr>
              <a:t>("message", function(event) {</a:t>
            </a:r>
          </a:p>
          <a:p>
            <a:pPr marL="0" indent="0">
              <a:buNone/>
            </a:pPr>
            <a:r>
              <a:rPr lang="en-US" sz="1600" dirty="0">
                <a:latin typeface="Courier New" pitchFamily="49" charset="0"/>
                <a:cs typeface="Courier New" pitchFamily="49" charset="0"/>
              </a:rPr>
              <a:t>  console.log("The worker responded:", </a:t>
            </a:r>
            <a:r>
              <a:rPr lang="en-US" sz="1600" dirty="0" err="1">
                <a:latin typeface="Courier New" pitchFamily="49" charset="0"/>
                <a:cs typeface="Courier New" pitchFamily="49" charset="0"/>
              </a:rPr>
              <a:t>event.data</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a:t>
            </a:r>
          </a:p>
          <a:p>
            <a:pPr marL="0" indent="0">
              <a:buNone/>
            </a:pPr>
            <a:r>
              <a:rPr lang="en-US" sz="1600" dirty="0" err="1">
                <a:latin typeface="Courier New" pitchFamily="49" charset="0"/>
                <a:cs typeface="Courier New" pitchFamily="49" charset="0"/>
              </a:rPr>
              <a:t>squareWorker.postMessage</a:t>
            </a:r>
            <a:r>
              <a:rPr lang="en-US" sz="1600" dirty="0">
                <a:latin typeface="Courier New" pitchFamily="49" charset="0"/>
                <a:cs typeface="Courier New" pitchFamily="49" charset="0"/>
              </a:rPr>
              <a:t>(10);</a:t>
            </a:r>
          </a:p>
          <a:p>
            <a:pPr marL="0" indent="0">
              <a:buNone/>
            </a:pPr>
            <a:r>
              <a:rPr lang="en-US" sz="1600" dirty="0" err="1">
                <a:latin typeface="Courier New" pitchFamily="49" charset="0"/>
                <a:cs typeface="Courier New" pitchFamily="49" charset="0"/>
              </a:rPr>
              <a:t>squareWorker.postMessage</a:t>
            </a:r>
            <a:r>
              <a:rPr lang="en-US" sz="1600" dirty="0">
                <a:latin typeface="Courier New" pitchFamily="49" charset="0"/>
                <a:cs typeface="Courier New" pitchFamily="49" charset="0"/>
              </a:rPr>
              <a:t>(24);</a:t>
            </a:r>
          </a:p>
          <a:p>
            <a:pPr marL="0" indent="0">
              <a:buNone/>
            </a:pPr>
            <a:endParaRPr lang="en-US" sz="800" dirty="0"/>
          </a:p>
          <a:p>
            <a:pPr marL="0" indent="0">
              <a:buNone/>
            </a:pPr>
            <a:r>
              <a:rPr lang="ru-RU" sz="1600" dirty="0"/>
              <a:t>Функция </a:t>
            </a:r>
            <a:r>
              <a:rPr lang="en-US" sz="1600" dirty="0" err="1"/>
              <a:t>postMessage</a:t>
            </a:r>
            <a:r>
              <a:rPr lang="en-US" sz="1600" dirty="0"/>
              <a:t> </a:t>
            </a:r>
            <a:r>
              <a:rPr lang="ru-RU" sz="1600" dirty="0"/>
              <a:t>отправляет сообщение, которое запускает событие “</a:t>
            </a:r>
            <a:r>
              <a:rPr lang="en-US" sz="1600" dirty="0"/>
              <a:t>message” </a:t>
            </a:r>
            <a:r>
              <a:rPr lang="ru-RU" sz="1600" dirty="0"/>
              <a:t>у принимающей стороны. Скрипт, создавший рабочего, отправляет и получает сообщения через объект </a:t>
            </a:r>
            <a:r>
              <a:rPr lang="en-US" sz="1600" dirty="0"/>
              <a:t>Worker, </a:t>
            </a:r>
            <a:r>
              <a:rPr lang="ru-RU" sz="1600" dirty="0"/>
              <a:t>тогда как рабочий общается со скриптом, создавшим его, отправляя и получая сообщения через его собственное глобальное окружение – которое является отдельным окружением, не связанным с оригинальным скриптом</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201987511"/>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Установка таймеров</a:t>
            </a:r>
          </a:p>
          <a:p>
            <a:pPr marL="0" indent="0">
              <a:buNone/>
            </a:pPr>
            <a:r>
              <a:rPr lang="ru-RU" sz="1600" dirty="0" smtClean="0"/>
              <a:t>Функция </a:t>
            </a:r>
            <a:r>
              <a:rPr lang="en-US" sz="1600" dirty="0" err="1"/>
              <a:t>setTimeout</a:t>
            </a:r>
            <a:r>
              <a:rPr lang="en-US" sz="1600" dirty="0"/>
              <a:t> </a:t>
            </a:r>
            <a:r>
              <a:rPr lang="ru-RU" sz="1600" dirty="0"/>
              <a:t>схожа с </a:t>
            </a:r>
            <a:r>
              <a:rPr lang="en-US" sz="1600" dirty="0" err="1"/>
              <a:t>requestAnimationFrame</a:t>
            </a:r>
            <a:r>
              <a:rPr lang="en-US" sz="1600" dirty="0"/>
              <a:t>. </a:t>
            </a:r>
            <a:r>
              <a:rPr lang="ru-RU" sz="1600" dirty="0"/>
              <a:t>Она планирует запуск другой функции в будущем. Но вместо вызова функции при следующей перерисовке страницы, она ждёт заданное в миллисекундах время. Эта страница через две секунды превращается из синей в жёлтую:</a:t>
            </a:r>
          </a:p>
          <a:p>
            <a:pPr marL="0" indent="0">
              <a:buNone/>
            </a:pPr>
            <a:r>
              <a:rPr lang="ru-RU" sz="1600" dirty="0" smtClean="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document.body.style.background</a:t>
            </a:r>
            <a:r>
              <a:rPr lang="en-US" sz="1600" dirty="0">
                <a:latin typeface="Courier New" pitchFamily="49" charset="0"/>
                <a:cs typeface="Courier New" pitchFamily="49" charset="0"/>
              </a:rPr>
              <a:t> = "blue";</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setTimeout</a:t>
            </a:r>
            <a:r>
              <a:rPr lang="en-US" sz="1600" dirty="0">
                <a:latin typeface="Courier New" pitchFamily="49" charset="0"/>
                <a:cs typeface="Courier New" pitchFamily="49" charset="0"/>
              </a:rPr>
              <a:t>(function()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document.body.style.background</a:t>
            </a:r>
            <a:r>
              <a:rPr lang="en-US" sz="1600" dirty="0">
                <a:latin typeface="Courier New" pitchFamily="49" charset="0"/>
                <a:cs typeface="Courier New" pitchFamily="49" charset="0"/>
              </a:rPr>
              <a:t> = "yellow";</a:t>
            </a:r>
          </a:p>
          <a:p>
            <a:pPr marL="0" indent="0">
              <a:buNone/>
            </a:pPr>
            <a:r>
              <a:rPr lang="en-US" sz="1600" dirty="0">
                <a:latin typeface="Courier New" pitchFamily="49" charset="0"/>
                <a:cs typeface="Courier New" pitchFamily="49" charset="0"/>
              </a:rPr>
              <a:t>  }, 2000);</a:t>
            </a:r>
          </a:p>
          <a:p>
            <a:pPr marL="0" indent="0">
              <a:buNone/>
            </a:pPr>
            <a:r>
              <a:rPr lang="en-US" sz="1600" dirty="0">
                <a:latin typeface="Courier New" pitchFamily="49" charset="0"/>
                <a:cs typeface="Courier New" pitchFamily="49" charset="0"/>
              </a:rPr>
              <a:t>&lt;/script&gt;</a:t>
            </a:r>
          </a:p>
          <a:p>
            <a:pPr marL="0" indent="0">
              <a:buNone/>
            </a:pPr>
            <a:endParaRPr lang="en-US" sz="800" dirty="0"/>
          </a:p>
          <a:p>
            <a:pPr marL="0" indent="0">
              <a:buNone/>
            </a:pPr>
            <a:r>
              <a:rPr lang="ru-RU" sz="1600" dirty="0"/>
              <a:t>Иногда вам надо отменить запланированную функцию. Это можно сделать, сохранив значение, возвращаемое </a:t>
            </a:r>
            <a:r>
              <a:rPr lang="en-US" sz="1600" dirty="0" err="1"/>
              <a:t>setTimeout</a:t>
            </a:r>
            <a:r>
              <a:rPr lang="en-US" sz="1600" dirty="0"/>
              <a:t>, </a:t>
            </a:r>
            <a:r>
              <a:rPr lang="ru-RU" sz="1600" dirty="0"/>
              <a:t>и затем вызвав с ним </a:t>
            </a:r>
            <a:r>
              <a:rPr lang="en-US" sz="1600" dirty="0" err="1"/>
              <a:t>clearTimeout</a:t>
            </a:r>
            <a:r>
              <a:rPr lang="en-US" sz="1600" dirty="0"/>
              <a:t>.</a:t>
            </a:r>
          </a:p>
          <a:p>
            <a:pPr marL="0" indent="0">
              <a:buNone/>
            </a:pPr>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bombTimer</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setTimeout</a:t>
            </a:r>
            <a:r>
              <a:rPr lang="en-US" sz="1600" dirty="0">
                <a:latin typeface="Courier New" pitchFamily="49" charset="0"/>
                <a:cs typeface="Courier New" pitchFamily="49" charset="0"/>
              </a:rPr>
              <a:t>(function() {</a:t>
            </a:r>
          </a:p>
          <a:p>
            <a:pPr marL="0" indent="0">
              <a:buNone/>
            </a:pPr>
            <a:r>
              <a:rPr lang="en-US" sz="1600" dirty="0">
                <a:latin typeface="Courier New" pitchFamily="49" charset="0"/>
                <a:cs typeface="Courier New" pitchFamily="49" charset="0"/>
              </a:rPr>
              <a:t>  console.log("BOOM!");</a:t>
            </a:r>
          </a:p>
          <a:p>
            <a:pPr marL="0" indent="0">
              <a:buNone/>
            </a:pPr>
            <a:r>
              <a:rPr lang="en-US" sz="1600" dirty="0">
                <a:latin typeface="Courier New" pitchFamily="49" charset="0"/>
                <a:cs typeface="Courier New" pitchFamily="49" charset="0"/>
              </a:rPr>
              <a:t>}, 500);</a:t>
            </a:r>
          </a:p>
          <a:p>
            <a:pPr marL="0" indent="0">
              <a:buNone/>
            </a:pPr>
            <a:r>
              <a:rPr lang="en-US" sz="1600" dirty="0" smtClean="0">
                <a:latin typeface="Courier New" pitchFamily="49" charset="0"/>
                <a:cs typeface="Courier New" pitchFamily="49" charset="0"/>
              </a:rPr>
              <a:t>if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Math.random</a:t>
            </a:r>
            <a:r>
              <a:rPr lang="en-US" sz="1600" dirty="0">
                <a:latin typeface="Courier New" pitchFamily="49" charset="0"/>
                <a:cs typeface="Courier New" pitchFamily="49" charset="0"/>
              </a:rPr>
              <a:t>() &lt; 0.5) { // 50% chance</a:t>
            </a:r>
          </a:p>
          <a:p>
            <a:pPr marL="0" indent="0">
              <a:buNone/>
            </a:pPr>
            <a:r>
              <a:rPr lang="en-US" sz="1600" dirty="0">
                <a:latin typeface="Courier New" pitchFamily="49" charset="0"/>
                <a:cs typeface="Courier New" pitchFamily="49" charset="0"/>
              </a:rPr>
              <a:t>  console.log("Defused.");</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clearTimeout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bombTimer</a:t>
            </a:r>
            <a:r>
              <a:rPr lang="en-US" sz="1600" dirty="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651730176"/>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Функция </a:t>
            </a:r>
            <a:r>
              <a:rPr lang="en-US" sz="1600" dirty="0" err="1"/>
              <a:t>cancelAnimationFrame</a:t>
            </a:r>
            <a:r>
              <a:rPr lang="en-US" sz="1600" dirty="0"/>
              <a:t> </a:t>
            </a:r>
            <a:r>
              <a:rPr lang="ru-RU" sz="1600" dirty="0"/>
              <a:t>работает так же, как </a:t>
            </a:r>
            <a:r>
              <a:rPr lang="en-US" sz="1600" dirty="0" err="1"/>
              <a:t>clearTimeout</a:t>
            </a:r>
            <a:r>
              <a:rPr lang="en-US" sz="1600" dirty="0"/>
              <a:t> – </a:t>
            </a:r>
            <a:r>
              <a:rPr lang="ru-RU" sz="1600" dirty="0"/>
              <a:t>вызов её со значением, возвращённым </a:t>
            </a:r>
            <a:r>
              <a:rPr lang="en-US" sz="1600" dirty="0" err="1"/>
              <a:t>requestAnimationFrame</a:t>
            </a:r>
            <a:r>
              <a:rPr lang="en-US" sz="1600" dirty="0"/>
              <a:t>, </a:t>
            </a:r>
            <a:r>
              <a:rPr lang="ru-RU" sz="1600" dirty="0"/>
              <a:t>отменит этот кадр (если он уже не был вызван).</a:t>
            </a:r>
          </a:p>
          <a:p>
            <a:pPr marL="0" indent="0">
              <a:buNone/>
            </a:pPr>
            <a:r>
              <a:rPr lang="ru-RU" sz="1600" dirty="0" smtClean="0"/>
              <a:t>Похожий </a:t>
            </a:r>
            <a:r>
              <a:rPr lang="ru-RU" sz="1600" dirty="0"/>
              <a:t>набор функций, </a:t>
            </a:r>
            <a:r>
              <a:rPr lang="en-US" sz="1600" dirty="0" err="1"/>
              <a:t>setInterval</a:t>
            </a:r>
            <a:r>
              <a:rPr lang="en-US" sz="1600" dirty="0"/>
              <a:t> </a:t>
            </a:r>
            <a:r>
              <a:rPr lang="ru-RU" sz="1600" dirty="0"/>
              <a:t>и </a:t>
            </a:r>
            <a:r>
              <a:rPr lang="en-US" sz="1600" dirty="0" err="1"/>
              <a:t>clearInterval</a:t>
            </a:r>
            <a:r>
              <a:rPr lang="en-US" sz="1600" dirty="0"/>
              <a:t> </a:t>
            </a:r>
            <a:r>
              <a:rPr lang="ru-RU" sz="1600" dirty="0"/>
              <a:t>используется для установки таймеров, которые будут повторяться каждые </a:t>
            </a:r>
            <a:r>
              <a:rPr lang="en-US" sz="1600" dirty="0"/>
              <a:t>X </a:t>
            </a:r>
            <a:r>
              <a:rPr lang="ru-RU" sz="1600" dirty="0"/>
              <a:t>миллисекунд.</a:t>
            </a:r>
          </a:p>
          <a:p>
            <a:pPr marL="0" indent="0">
              <a:buNone/>
            </a:pPr>
            <a:endParaRPr lang="ru-RU" sz="1600" dirty="0"/>
          </a:p>
          <a:p>
            <a:pPr marL="0" indent="0">
              <a:buNone/>
            </a:pP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ticks = 0;</a:t>
            </a:r>
          </a:p>
          <a:p>
            <a:pPr marL="0" indent="0">
              <a:buNone/>
            </a:pP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clock = </a:t>
            </a:r>
            <a:r>
              <a:rPr lang="en-US" sz="1600" dirty="0" err="1">
                <a:latin typeface="Courier New" pitchFamily="49" charset="0"/>
                <a:cs typeface="Courier New" pitchFamily="49" charset="0"/>
              </a:rPr>
              <a:t>setInterval</a:t>
            </a:r>
            <a:r>
              <a:rPr lang="en-US" sz="1600" dirty="0">
                <a:latin typeface="Courier New" pitchFamily="49" charset="0"/>
                <a:cs typeface="Courier New" pitchFamily="49" charset="0"/>
              </a:rPr>
              <a:t>(function() {</a:t>
            </a:r>
          </a:p>
          <a:p>
            <a:pPr marL="0" indent="0">
              <a:buNone/>
            </a:pPr>
            <a:r>
              <a:rPr lang="en-US" sz="1600" dirty="0">
                <a:latin typeface="Courier New" pitchFamily="49" charset="0"/>
                <a:cs typeface="Courier New" pitchFamily="49" charset="0"/>
              </a:rPr>
              <a:t>  console.log("tick", ticks++);</a:t>
            </a:r>
          </a:p>
          <a:p>
            <a:pPr marL="0" indent="0">
              <a:buNone/>
            </a:pPr>
            <a:r>
              <a:rPr lang="en-US" sz="1600" dirty="0">
                <a:latin typeface="Courier New" pitchFamily="49" charset="0"/>
                <a:cs typeface="Courier New" pitchFamily="49" charset="0"/>
              </a:rPr>
              <a:t>  if (ticks == 10)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clearInterval</a:t>
            </a:r>
            <a:r>
              <a:rPr lang="en-US" sz="1600" dirty="0">
                <a:latin typeface="Courier New" pitchFamily="49" charset="0"/>
                <a:cs typeface="Courier New" pitchFamily="49" charset="0"/>
              </a:rPr>
              <a:t>(clock);</a:t>
            </a:r>
          </a:p>
          <a:p>
            <a:pPr marL="0" indent="0">
              <a:buNone/>
            </a:pPr>
            <a:r>
              <a:rPr lang="en-US" sz="1600" dirty="0">
                <a:latin typeface="Courier New" pitchFamily="49" charset="0"/>
                <a:cs typeface="Courier New" pitchFamily="49" charset="0"/>
              </a:rPr>
              <a:t>    console.log("stop.");</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200);</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022338228"/>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
        <p:nvSpPr>
          <p:cNvPr id="5" name="Title 1"/>
          <p:cNvSpPr txBox="1">
            <a:spLocks/>
          </p:cNvSpPr>
          <p:nvPr>
            <p:custDataLst>
              <p:tags r:id="rId1"/>
            </p:custDataLst>
          </p:nvPr>
        </p:nvSpPr>
        <p:spPr>
          <a:xfrm>
            <a:off x="2411760" y="269632"/>
            <a:ext cx="6427440" cy="639088"/>
          </a:xfrm>
          <a:prstGeom prst="rect">
            <a:avLst/>
          </a:prstGeom>
        </p:spPr>
        <p:txBody>
          <a:bodyPr>
            <a:noAutofit/>
          </a:bodyPr>
          <a:lstStyle>
            <a:lvl1pPr algn="l" defTabSz="914400" rtl="0" eaLnBrk="1" latinLnBrk="0" hangingPunct="1">
              <a:spcBef>
                <a:spcPct val="0"/>
              </a:spcBef>
              <a:buNone/>
              <a:defRPr lang="ru-RU" sz="4400" kern="1200">
                <a:solidFill>
                  <a:schemeClr val="tx1"/>
                </a:solidFill>
                <a:latin typeface="+mj-lt"/>
                <a:ea typeface="+mj-ea"/>
                <a:cs typeface="+mj-cs"/>
              </a:defRPr>
            </a:lvl1pPr>
          </a:lstStyle>
          <a:p>
            <a:pPr algn="ctr"/>
            <a:r>
              <a:rPr lang="ru-RU" sz="2800" b="1" dirty="0" smtClean="0">
                <a:solidFill>
                  <a:schemeClr val="tx2">
                    <a:lumMod val="60000"/>
                    <a:lumOff val="40000"/>
                  </a:schemeClr>
                </a:solidFill>
              </a:rPr>
              <a:t>Домашнее задание </a:t>
            </a:r>
            <a:r>
              <a:rPr lang="en-US" sz="2800" b="1" smtClean="0">
                <a:solidFill>
                  <a:schemeClr val="tx2">
                    <a:lumMod val="60000"/>
                    <a:lumOff val="40000"/>
                  </a:schemeClr>
                </a:solidFill>
              </a:rPr>
              <a:t>1</a:t>
            </a:r>
            <a:endParaRPr lang="ru-RU" sz="2800" b="1" dirty="0">
              <a:solidFill>
                <a:schemeClr val="tx2">
                  <a:lumMod val="60000"/>
                  <a:lumOff val="40000"/>
                </a:schemeClr>
              </a:solidFill>
            </a:endParaRPr>
          </a:p>
        </p:txBody>
      </p:sp>
      <p:sp>
        <p:nvSpPr>
          <p:cNvPr id="7" name="Content Placeholder 4"/>
          <p:cNvSpPr txBox="1">
            <a:spLocks/>
          </p:cNvSpPr>
          <p:nvPr>
            <p:custDataLst>
              <p:tags r:id="rId2"/>
            </p:custDataLst>
          </p:nvPr>
        </p:nvSpPr>
        <p:spPr>
          <a:xfrm>
            <a:off x="2051720" y="764704"/>
            <a:ext cx="6912768" cy="597666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lang="ru-RU" sz="2800" kern="1200">
                <a:solidFill>
                  <a:schemeClr val="tx1"/>
                </a:solidFill>
                <a:latin typeface="Arial" pitchFamily="34" charset="0"/>
                <a:ea typeface="+mn-ea"/>
                <a:cs typeface="+mn-cs"/>
              </a:defRPr>
            </a:lvl1pPr>
            <a:lvl2pPr marL="742950" indent="-285750" algn="l" defTabSz="914400" rtl="0" eaLnBrk="1" latinLnBrk="0" hangingPunct="1">
              <a:spcBef>
                <a:spcPct val="20000"/>
              </a:spcBef>
              <a:buFont typeface="Arial" pitchFamily="34" charset="0"/>
              <a:buChar char="–"/>
              <a:defRPr lang="ru-RU" sz="2400" kern="1200">
                <a:solidFill>
                  <a:schemeClr val="tx1"/>
                </a:solidFill>
                <a:latin typeface="Arial" pitchFamily="34" charset="0"/>
                <a:ea typeface="+mn-ea"/>
                <a:cs typeface="+mn-cs"/>
              </a:defRPr>
            </a:lvl2pPr>
            <a:lvl3pPr marL="1143000" indent="-228600" algn="l" defTabSz="914400" rtl="0" eaLnBrk="1" latinLnBrk="0" hangingPunct="1">
              <a:spcBef>
                <a:spcPct val="20000"/>
              </a:spcBef>
              <a:buFont typeface="Arial" pitchFamily="34" charset="0"/>
              <a:buChar char="•"/>
              <a:defRPr lang="ru-RU" sz="2000" kern="1200">
                <a:solidFill>
                  <a:schemeClr val="tx1"/>
                </a:solidFill>
                <a:latin typeface="Arial" pitchFamily="34" charset="0"/>
                <a:ea typeface="+mn-ea"/>
                <a:cs typeface="+mn-cs"/>
              </a:defRPr>
            </a:lvl3pPr>
            <a:lvl4pPr marL="16002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4pPr>
            <a:lvl5pPr marL="2057400" indent="-228600" algn="l" defTabSz="914400" rtl="0" eaLnBrk="1" latinLnBrk="0" hangingPunct="1">
              <a:spcBef>
                <a:spcPct val="20000"/>
              </a:spcBef>
              <a:buFont typeface="Arial" pitchFamily="34" charset="0"/>
              <a:buChar char="»"/>
              <a:defRPr lang="ru-RU" sz="18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ru-RU" sz="2000" kern="1200">
                <a:solidFill>
                  <a:schemeClr val="tx1"/>
                </a:solidFill>
                <a:latin typeface="+mn-lt"/>
                <a:ea typeface="+mn-ea"/>
                <a:cs typeface="+mn-cs"/>
              </a:defRPr>
            </a:lvl9pPr>
          </a:lstStyle>
          <a:p>
            <a:pPr marL="0" indent="0">
              <a:buNone/>
            </a:pPr>
            <a:r>
              <a:rPr lang="ru-RU" sz="2000" i="1" smtClean="0">
                <a:latin typeface="+mn-lt"/>
              </a:rPr>
              <a:t>1</a:t>
            </a:r>
            <a:r>
              <a:rPr lang="ru-RU" sz="2000" i="1" dirty="0" smtClean="0">
                <a:latin typeface="+mn-lt"/>
              </a:rPr>
              <a:t>. Создать страницу с блоком </a:t>
            </a:r>
            <a:r>
              <a:rPr lang="en-US" sz="2000" i="1" dirty="0" smtClean="0">
                <a:latin typeface="+mn-lt"/>
              </a:rPr>
              <a:t>DIV</a:t>
            </a:r>
            <a:r>
              <a:rPr lang="ru-RU" sz="2000" i="1" dirty="0" smtClean="0">
                <a:latin typeface="+mn-lt"/>
              </a:rPr>
              <a:t> имеющим возможность установки фокуса. При </a:t>
            </a:r>
            <a:r>
              <a:rPr lang="uk-UA" sz="2000" i="1" dirty="0" err="1" smtClean="0">
                <a:latin typeface="+mn-lt"/>
              </a:rPr>
              <a:t>фокусе</a:t>
            </a:r>
            <a:r>
              <a:rPr lang="uk-UA" sz="2000" i="1" dirty="0" smtClean="0">
                <a:latin typeface="+mn-lt"/>
              </a:rPr>
              <a:t> на </a:t>
            </a:r>
            <a:r>
              <a:rPr lang="ru-RU" sz="2000" i="1" dirty="0" smtClean="0">
                <a:latin typeface="+mn-lt"/>
              </a:rPr>
              <a:t>этом блоке принимать и обрабатывать различные события: клик мышки (какая кнопка, координаты), нажатия клавиш (определять букву клавиши, код клавиши, дополнительные клавиши: </a:t>
            </a:r>
            <a:r>
              <a:rPr lang="en-US" sz="2000" i="1" dirty="0" smtClean="0">
                <a:latin typeface="+mn-lt"/>
              </a:rPr>
              <a:t>Ctrl, Alt, Shift)</a:t>
            </a:r>
            <a:r>
              <a:rPr lang="ru-RU" sz="2000" i="1" dirty="0" smtClean="0">
                <a:latin typeface="+mn-lt"/>
              </a:rPr>
              <a:t>, скроллинг (вывести свойства события), установка и снятие фокуса. Всю информацию выдавать в другой див с прокруткой или в</a:t>
            </a:r>
            <a:r>
              <a:rPr lang="en-US" sz="2000" i="1" dirty="0" smtClean="0">
                <a:latin typeface="+mn-lt"/>
              </a:rPr>
              <a:t> TEXTAREA</a:t>
            </a:r>
            <a:r>
              <a:rPr lang="ru-RU" sz="2000" i="1" dirty="0" smtClean="0">
                <a:latin typeface="+mn-lt"/>
              </a:rPr>
              <a:t>.</a:t>
            </a:r>
          </a:p>
          <a:p>
            <a:pPr marL="0" indent="0">
              <a:buNone/>
            </a:pPr>
            <a:r>
              <a:rPr lang="ru-RU" sz="2000" i="1" dirty="0" smtClean="0">
                <a:latin typeface="+mn-lt"/>
              </a:rPr>
              <a:t>2. Перехватить события мышки и при движении мышки отображать круг под стрелкой курсора. Не давать поставить курсор в поля формы.</a:t>
            </a:r>
          </a:p>
          <a:p>
            <a:pPr marL="0" indent="0">
              <a:buNone/>
            </a:pPr>
            <a:r>
              <a:rPr lang="ru-RU" sz="2000" i="1" dirty="0" smtClean="0">
                <a:latin typeface="+mn-lt"/>
              </a:rPr>
              <a:t>3. В текстовом поле при вводе вместо цифр выводить названия цифр (вместо 1 писать «один»).</a:t>
            </a:r>
          </a:p>
        </p:txBody>
      </p:sp>
    </p:spTree>
    <p:extLst>
      <p:ext uri="{BB962C8B-B14F-4D97-AF65-F5344CB8AC3E}">
        <p14:creationId xmlns:p14="http://schemas.microsoft.com/office/powerpoint/2010/main" val="21488796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Использование свойства </a:t>
            </a:r>
            <a:r>
              <a:rPr lang="en-US" sz="1600" b="1" dirty="0"/>
              <a:t>DOM-</a:t>
            </a:r>
            <a:r>
              <a:rPr lang="ru-RU" sz="1600" b="1" dirty="0"/>
              <a:t>объекта</a:t>
            </a:r>
          </a:p>
          <a:p>
            <a:pPr marL="0" indent="0">
              <a:buNone/>
            </a:pPr>
            <a:r>
              <a:rPr lang="ru-RU" sz="1600" dirty="0" smtClean="0"/>
              <a:t>Можно </a:t>
            </a:r>
            <a:r>
              <a:rPr lang="ru-RU" sz="1600" dirty="0"/>
              <a:t>назначать обработчик, используя свойство </a:t>
            </a:r>
            <a:r>
              <a:rPr lang="en-US" sz="1600" dirty="0"/>
              <a:t>DOM-</a:t>
            </a:r>
            <a:r>
              <a:rPr lang="ru-RU" sz="1600" dirty="0"/>
              <a:t>элемента </a:t>
            </a:r>
            <a:r>
              <a:rPr lang="en-US" sz="1600" dirty="0"/>
              <a:t>on&lt;</a:t>
            </a:r>
            <a:r>
              <a:rPr lang="ru-RU" sz="1600" dirty="0"/>
              <a:t>событие&gt;.</a:t>
            </a:r>
          </a:p>
          <a:p>
            <a:pPr marL="0" indent="0">
              <a:buNone/>
            </a:pPr>
            <a:r>
              <a:rPr lang="ru-RU" sz="1600" dirty="0" smtClean="0"/>
              <a:t>Пример </a:t>
            </a:r>
            <a:r>
              <a:rPr lang="ru-RU" sz="1600" dirty="0"/>
              <a:t>установки обработчика </a:t>
            </a:r>
            <a:r>
              <a:rPr lang="en-US" sz="1600" dirty="0"/>
              <a:t>click:</a:t>
            </a:r>
          </a:p>
          <a:p>
            <a:pPr marL="0" indent="0">
              <a:buNone/>
            </a:pPr>
            <a:endParaRPr lang="ru-RU"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input id="</a:t>
            </a:r>
            <a:r>
              <a:rPr lang="en-US" sz="1600" dirty="0" err="1">
                <a:latin typeface="Courier New" pitchFamily="49" charset="0"/>
                <a:cs typeface="Courier New" pitchFamily="49" charset="0"/>
              </a:rPr>
              <a:t>elem</a:t>
            </a:r>
            <a:r>
              <a:rPr lang="en-US" sz="1600" dirty="0">
                <a:latin typeface="Courier New" pitchFamily="49" charset="0"/>
                <a:cs typeface="Courier New" pitchFamily="49" charset="0"/>
              </a:rPr>
              <a:t>" type="button" value="</a:t>
            </a:r>
            <a:r>
              <a:rPr lang="ru-RU" sz="1600" dirty="0">
                <a:latin typeface="Courier New" pitchFamily="49" charset="0"/>
                <a:cs typeface="Courier New" pitchFamily="49" charset="0"/>
              </a:rPr>
              <a:t>Нажми меня" /&gt;</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elem.onclick</a:t>
            </a:r>
            <a:r>
              <a:rPr lang="en-US" sz="1600" dirty="0">
                <a:latin typeface="Courier New" pitchFamily="49" charset="0"/>
                <a:cs typeface="Courier New" pitchFamily="49" charset="0"/>
              </a:rPr>
              <a:t> = function() {</a:t>
            </a:r>
          </a:p>
          <a:p>
            <a:pPr marL="0" indent="0">
              <a:buNone/>
            </a:pPr>
            <a:r>
              <a:rPr lang="en-US" sz="1600" dirty="0">
                <a:latin typeface="Courier New" pitchFamily="49" charset="0"/>
                <a:cs typeface="Courier New" pitchFamily="49" charset="0"/>
              </a:rPr>
              <a:t>    alert( '</a:t>
            </a:r>
            <a:r>
              <a:rPr lang="ru-RU" sz="1600" dirty="0">
                <a:latin typeface="Courier New" pitchFamily="49" charset="0"/>
                <a:cs typeface="Courier New" pitchFamily="49" charset="0"/>
              </a:rPr>
              <a:t>Спасибо' );</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endParaRPr lang="en-US" sz="1600" dirty="0"/>
          </a:p>
          <a:p>
            <a:pPr marL="0" indent="0">
              <a:buNone/>
            </a:pPr>
            <a:r>
              <a:rPr lang="ru-RU" sz="1600" dirty="0"/>
              <a:t>Если обработчик задан через атрибут, то браузер читает </a:t>
            </a:r>
            <a:r>
              <a:rPr lang="en-US" sz="1600" dirty="0"/>
              <a:t>HTML-</a:t>
            </a:r>
            <a:r>
              <a:rPr lang="ru-RU" sz="1600" dirty="0"/>
              <a:t>разметку, создаёт новую функцию из содержимого атрибута и записывает в свойство </a:t>
            </a:r>
            <a:r>
              <a:rPr lang="en-US" sz="1600" dirty="0" err="1"/>
              <a:t>onclick</a:t>
            </a:r>
            <a:r>
              <a:rPr lang="en-US" sz="1600" dirty="0"/>
              <a:t>.</a:t>
            </a:r>
          </a:p>
          <a:p>
            <a:pPr marL="0" indent="0">
              <a:buNone/>
            </a:pPr>
            <a:endParaRPr lang="ru-RU" sz="1600" dirty="0" smtClean="0"/>
          </a:p>
          <a:p>
            <a:pPr marL="0" indent="0">
              <a:buNone/>
            </a:pPr>
            <a:r>
              <a:rPr lang="ru-RU" sz="1600" dirty="0" smtClean="0"/>
              <a:t>Этот </a:t>
            </a:r>
            <a:r>
              <a:rPr lang="ru-RU" sz="1600" dirty="0"/>
              <a:t>способ, по сути, аналогичен предыдущему.</a:t>
            </a:r>
          </a:p>
          <a:p>
            <a:pPr marL="0" indent="0">
              <a:buNone/>
            </a:pPr>
            <a:endParaRPr lang="ru-RU" sz="1600" dirty="0" smtClean="0"/>
          </a:p>
          <a:p>
            <a:pPr marL="0" indent="0">
              <a:buNone/>
            </a:pPr>
            <a:r>
              <a:rPr lang="ru-RU" sz="1600" dirty="0" smtClean="0"/>
              <a:t>Обработчик </a:t>
            </a:r>
            <a:r>
              <a:rPr lang="ru-RU" sz="1600" dirty="0"/>
              <a:t>хранится именно в </a:t>
            </a:r>
            <a:r>
              <a:rPr lang="en-US" sz="1600" dirty="0"/>
              <a:t>DOM-</a:t>
            </a:r>
            <a:r>
              <a:rPr lang="ru-RU" sz="1600" dirty="0"/>
              <a:t>свойстве, а атрибут – лишь один из способов его инициализации</a:t>
            </a:r>
            <a:r>
              <a:rPr lang="ru-RU" sz="1600" dirty="0" smtClean="0"/>
              <a:t>.</a:t>
            </a:r>
            <a:endParaRPr lang="ru-RU" sz="1600" dirty="0"/>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4146006512"/>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Эти два примера кода работают одинаково:</a:t>
            </a:r>
          </a:p>
          <a:p>
            <a:pPr marL="0" indent="0">
              <a:buNone/>
            </a:pPr>
            <a:r>
              <a:rPr lang="ru-RU" sz="1600" b="1" dirty="0" smtClean="0"/>
              <a:t>Только </a:t>
            </a:r>
            <a:r>
              <a:rPr lang="en-US" sz="1600" b="1" dirty="0"/>
              <a:t>HTML:</a:t>
            </a:r>
          </a:p>
          <a:p>
            <a:pPr marL="0" indent="0">
              <a:buNone/>
            </a:pPr>
            <a:r>
              <a:rPr lang="en-US" sz="1600" dirty="0">
                <a:latin typeface="Courier New" pitchFamily="49" charset="0"/>
                <a:cs typeface="Courier New" pitchFamily="49" charset="0"/>
              </a:rPr>
              <a:t>&lt;input type="button" </a:t>
            </a:r>
            <a:r>
              <a:rPr lang="en-US" sz="1600" dirty="0" err="1">
                <a:latin typeface="Courier New" pitchFamily="49" charset="0"/>
                <a:cs typeface="Courier New" pitchFamily="49" charset="0"/>
              </a:rPr>
              <a:t>onclick</a:t>
            </a:r>
            <a:r>
              <a:rPr lang="en-US" sz="1600" dirty="0">
                <a:latin typeface="Courier New" pitchFamily="49" charset="0"/>
                <a:cs typeface="Courier New" pitchFamily="49" charset="0"/>
              </a:rPr>
              <a:t>="alert('</a:t>
            </a:r>
            <a:r>
              <a:rPr lang="ru-RU" sz="1600" dirty="0">
                <a:latin typeface="Courier New" pitchFamily="49" charset="0"/>
                <a:cs typeface="Courier New" pitchFamily="49" charset="0"/>
              </a:rPr>
              <a:t>Клик!')" </a:t>
            </a:r>
            <a:r>
              <a:rPr lang="en-US" sz="1600" dirty="0">
                <a:latin typeface="Courier New" pitchFamily="49" charset="0"/>
                <a:cs typeface="Courier New" pitchFamily="49" charset="0"/>
              </a:rPr>
              <a:t>value="</a:t>
            </a:r>
            <a:r>
              <a:rPr lang="ru-RU" sz="1600" dirty="0">
                <a:latin typeface="Courier New" pitchFamily="49" charset="0"/>
                <a:cs typeface="Courier New" pitchFamily="49" charset="0"/>
              </a:rPr>
              <a:t>Кнопка"/&gt;</a:t>
            </a:r>
          </a:p>
          <a:p>
            <a:pPr marL="0" indent="0">
              <a:buNone/>
            </a:pPr>
            <a:r>
              <a:rPr lang="en-US" sz="1600" b="1" dirty="0" smtClean="0"/>
              <a:t>HTML </a:t>
            </a:r>
            <a:r>
              <a:rPr lang="en-US" sz="1600" b="1" dirty="0"/>
              <a:t>+ JS:</a:t>
            </a:r>
          </a:p>
          <a:p>
            <a:pPr marL="0" indent="0">
              <a:buNone/>
            </a:pPr>
            <a:r>
              <a:rPr lang="en-US" sz="1600" dirty="0">
                <a:latin typeface="Courier New" pitchFamily="49" charset="0"/>
                <a:cs typeface="Courier New" pitchFamily="49" charset="0"/>
              </a:rPr>
              <a:t>&lt;input type="button" id="button" value="</a:t>
            </a:r>
            <a:r>
              <a:rPr lang="ru-RU" sz="1600" dirty="0">
                <a:latin typeface="Courier New" pitchFamily="49" charset="0"/>
                <a:cs typeface="Courier New" pitchFamily="49" charset="0"/>
              </a:rPr>
              <a:t>Кнопка" /&gt;</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button.onclick</a:t>
            </a:r>
            <a:r>
              <a:rPr lang="en-US" sz="1600" dirty="0">
                <a:latin typeface="Courier New" pitchFamily="49" charset="0"/>
                <a:cs typeface="Courier New" pitchFamily="49" charset="0"/>
              </a:rPr>
              <a:t> = function() {</a:t>
            </a:r>
          </a:p>
          <a:p>
            <a:pPr marL="0" indent="0">
              <a:buNone/>
            </a:pPr>
            <a:r>
              <a:rPr lang="en-US" sz="1600" dirty="0">
                <a:latin typeface="Courier New" pitchFamily="49" charset="0"/>
                <a:cs typeface="Courier New" pitchFamily="49" charset="0"/>
              </a:rPr>
              <a:t>    alert( '</a:t>
            </a:r>
            <a:r>
              <a:rPr lang="ru-RU" sz="1600" dirty="0">
                <a:latin typeface="Courier New" pitchFamily="49" charset="0"/>
                <a:cs typeface="Courier New" pitchFamily="49" charset="0"/>
              </a:rPr>
              <a:t>Клик!' );</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ru-RU" sz="1600" dirty="0" smtClean="0"/>
              <a:t>Так </a:t>
            </a:r>
            <a:r>
              <a:rPr lang="ru-RU" sz="1600" dirty="0"/>
              <a:t>как </a:t>
            </a:r>
            <a:r>
              <a:rPr lang="en-US" sz="1600" dirty="0"/>
              <a:t>DOM-</a:t>
            </a:r>
            <a:r>
              <a:rPr lang="ru-RU" sz="1600" dirty="0"/>
              <a:t>свойство </a:t>
            </a:r>
            <a:r>
              <a:rPr lang="en-US" sz="1600" dirty="0" err="1"/>
              <a:t>onclick</a:t>
            </a:r>
            <a:r>
              <a:rPr lang="en-US" sz="1600" dirty="0"/>
              <a:t>, </a:t>
            </a:r>
            <a:r>
              <a:rPr lang="ru-RU" sz="1600" dirty="0"/>
              <a:t>в итоге, одно, то назначить более одного обработчика так нельзя.</a:t>
            </a:r>
          </a:p>
          <a:p>
            <a:pPr marL="0" indent="0">
              <a:buNone/>
            </a:pPr>
            <a:r>
              <a:rPr lang="ru-RU" sz="1600" dirty="0" smtClean="0"/>
              <a:t>В </a:t>
            </a:r>
            <a:r>
              <a:rPr lang="ru-RU" sz="1600" dirty="0"/>
              <a:t>примере ниже назначение через </a:t>
            </a:r>
            <a:r>
              <a:rPr lang="en-US" sz="1600" dirty="0"/>
              <a:t>JavaScript </a:t>
            </a:r>
            <a:r>
              <a:rPr lang="ru-RU" sz="1600" dirty="0"/>
              <a:t>перезапишет обработчик из атрибута:</a:t>
            </a:r>
          </a:p>
          <a:p>
            <a:pPr marL="0" indent="0">
              <a:buNone/>
            </a:pPr>
            <a:r>
              <a:rPr lang="ru-RU" sz="1600" dirty="0" smtClean="0">
                <a:latin typeface="Courier New" pitchFamily="49" charset="0"/>
                <a:cs typeface="Courier New" pitchFamily="49" charset="0"/>
              </a:rPr>
              <a:t>&lt;</a:t>
            </a:r>
            <a:r>
              <a:rPr lang="en-US" sz="1600" dirty="0">
                <a:latin typeface="Courier New" pitchFamily="49" charset="0"/>
                <a:cs typeface="Courier New" pitchFamily="49" charset="0"/>
              </a:rPr>
              <a:t>input type="button" id="</a:t>
            </a:r>
            <a:r>
              <a:rPr lang="en-US" sz="1600" dirty="0" err="1">
                <a:latin typeface="Courier New" pitchFamily="49" charset="0"/>
                <a:cs typeface="Courier New" pitchFamily="49" charset="0"/>
              </a:rPr>
              <a:t>elem</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onclick</a:t>
            </a:r>
            <a:r>
              <a:rPr lang="en-US" sz="1600" dirty="0">
                <a:latin typeface="Courier New" pitchFamily="49" charset="0"/>
                <a:cs typeface="Courier New" pitchFamily="49" charset="0"/>
              </a:rPr>
              <a:t>="alert('</a:t>
            </a:r>
            <a:r>
              <a:rPr lang="ru-RU" sz="1600" dirty="0">
                <a:latin typeface="Courier New" pitchFamily="49" charset="0"/>
                <a:cs typeface="Courier New" pitchFamily="49" charset="0"/>
              </a:rPr>
              <a:t>До')" </a:t>
            </a:r>
            <a:r>
              <a:rPr lang="en-US" sz="1600" dirty="0">
                <a:latin typeface="Courier New" pitchFamily="49" charset="0"/>
                <a:cs typeface="Courier New" pitchFamily="49" charset="0"/>
              </a:rPr>
              <a:t>value="</a:t>
            </a:r>
            <a:r>
              <a:rPr lang="ru-RU" sz="1600" dirty="0">
                <a:latin typeface="Courier New" pitchFamily="49" charset="0"/>
                <a:cs typeface="Courier New" pitchFamily="49" charset="0"/>
              </a:rPr>
              <a:t>Нажми меня" /&gt;</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elem.onclick</a:t>
            </a:r>
            <a:r>
              <a:rPr lang="en-US" sz="1600" dirty="0">
                <a:latin typeface="Courier New" pitchFamily="49" charset="0"/>
                <a:cs typeface="Courier New" pitchFamily="49" charset="0"/>
              </a:rPr>
              <a:t> = function() { // </a:t>
            </a:r>
            <a:r>
              <a:rPr lang="ru-RU" sz="1600" dirty="0">
                <a:latin typeface="Courier New" pitchFamily="49" charset="0"/>
                <a:cs typeface="Courier New" pitchFamily="49" charset="0"/>
              </a:rPr>
              <a:t>перезапишет </a:t>
            </a:r>
            <a:r>
              <a:rPr lang="ru-RU" sz="1600" dirty="0" smtClean="0">
                <a:latin typeface="Courier New" pitchFamily="49" charset="0"/>
                <a:cs typeface="Courier New" pitchFamily="49" charset="0"/>
              </a:rPr>
              <a:t>существ. </a:t>
            </a:r>
            <a:r>
              <a:rPr lang="ru-RU" sz="1600" dirty="0">
                <a:latin typeface="Courier New" pitchFamily="49" charset="0"/>
                <a:cs typeface="Courier New" pitchFamily="49" charset="0"/>
              </a:rPr>
              <a:t>обработчик</a:t>
            </a:r>
          </a:p>
          <a:p>
            <a:pPr marL="0" indent="0">
              <a:buNone/>
            </a:pPr>
            <a:r>
              <a:rPr lang="ru-RU" sz="1600" dirty="0">
                <a:latin typeface="Courier New" pitchFamily="49" charset="0"/>
                <a:cs typeface="Courier New" pitchFamily="49" charset="0"/>
              </a:rPr>
              <a:t>    </a:t>
            </a:r>
            <a:r>
              <a:rPr lang="en-US" sz="1600" dirty="0">
                <a:latin typeface="Courier New" pitchFamily="49" charset="0"/>
                <a:cs typeface="Courier New" pitchFamily="49" charset="0"/>
              </a:rPr>
              <a:t>alert( '</a:t>
            </a:r>
            <a:r>
              <a:rPr lang="ru-RU" sz="1600" dirty="0">
                <a:latin typeface="Courier New" pitchFamily="49" charset="0"/>
                <a:cs typeface="Courier New" pitchFamily="49" charset="0"/>
              </a:rPr>
              <a:t>После' ); // выведется только это</a:t>
            </a:r>
          </a:p>
          <a:p>
            <a:pPr marL="0" indent="0">
              <a:buNone/>
            </a:pP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&lt;/</a:t>
            </a:r>
            <a:r>
              <a:rPr lang="en-US" sz="1600" dirty="0">
                <a:latin typeface="Courier New" pitchFamily="49" charset="0"/>
                <a:cs typeface="Courier New" pitchFamily="49" charset="0"/>
              </a:rPr>
              <a:t>script&gt;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807125521"/>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dirty="0"/>
              <a:t>Кстати, обработчиком можно назначить и уже существующую функцию:</a:t>
            </a:r>
          </a:p>
          <a:p>
            <a:pPr marL="0" indent="0">
              <a:buNone/>
            </a:pPr>
            <a:r>
              <a:rPr lang="en-US" sz="1600" dirty="0" smtClean="0">
                <a:latin typeface="Courier New" pitchFamily="49" charset="0"/>
                <a:cs typeface="Courier New" pitchFamily="49" charset="0"/>
              </a:rPr>
              <a:t>function </a:t>
            </a:r>
            <a:r>
              <a:rPr lang="en-US" sz="1600" dirty="0" err="1">
                <a:latin typeface="Courier New" pitchFamily="49" charset="0"/>
                <a:cs typeface="Courier New" pitchFamily="49" charset="0"/>
              </a:rPr>
              <a:t>sayThanks</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alert( '</a:t>
            </a:r>
            <a:r>
              <a:rPr lang="ru-RU" sz="1600" dirty="0">
                <a:latin typeface="Courier New" pitchFamily="49" charset="0"/>
                <a:cs typeface="Courier New" pitchFamily="49" charset="0"/>
              </a:rPr>
              <a:t>Спасибо!' );</a:t>
            </a:r>
          </a:p>
          <a:p>
            <a:pPr marL="0" indent="0">
              <a:buNone/>
            </a:pPr>
            <a:r>
              <a:rPr lang="ru-RU" sz="1600" dirty="0">
                <a:latin typeface="Courier New" pitchFamily="49" charset="0"/>
                <a:cs typeface="Courier New" pitchFamily="49" charset="0"/>
              </a:rPr>
              <a:t>}</a:t>
            </a:r>
          </a:p>
          <a:p>
            <a:pPr marL="0" indent="0">
              <a:buNone/>
            </a:pPr>
            <a:r>
              <a:rPr lang="en-US" sz="1600" dirty="0" err="1" smtClean="0">
                <a:latin typeface="Courier New" pitchFamily="49" charset="0"/>
                <a:cs typeface="Courier New" pitchFamily="49" charset="0"/>
              </a:rPr>
              <a:t>elem.onclick</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sayThanks</a:t>
            </a:r>
            <a:r>
              <a:rPr lang="en-US" sz="1600" dirty="0">
                <a:latin typeface="Courier New" pitchFamily="49" charset="0"/>
                <a:cs typeface="Courier New" pitchFamily="49" charset="0"/>
              </a:rPr>
              <a:t>;</a:t>
            </a:r>
          </a:p>
          <a:p>
            <a:pPr marL="0" indent="0">
              <a:buNone/>
            </a:pPr>
            <a:r>
              <a:rPr lang="ru-RU" sz="1600" dirty="0" smtClean="0"/>
              <a:t>Если </a:t>
            </a:r>
            <a:r>
              <a:rPr lang="ru-RU" sz="1600" dirty="0"/>
              <a:t>обработчик </a:t>
            </a:r>
            <a:r>
              <a:rPr lang="ru-RU" sz="1600" dirty="0" smtClean="0"/>
              <a:t>надоел </a:t>
            </a:r>
            <a:r>
              <a:rPr lang="ru-RU" sz="1600" dirty="0"/>
              <a:t>– его всегда можно убрать назначением </a:t>
            </a:r>
            <a:r>
              <a:rPr lang="en-US" sz="1600" dirty="0" err="1"/>
              <a:t>elem.onclick</a:t>
            </a:r>
            <a:r>
              <a:rPr lang="en-US" sz="1600" dirty="0"/>
              <a:t> = null</a:t>
            </a:r>
            <a:r>
              <a:rPr lang="en-US" sz="1600" dirty="0" smtClean="0"/>
              <a:t>.</a:t>
            </a:r>
          </a:p>
          <a:p>
            <a:pPr marL="0" indent="0">
              <a:buNone/>
            </a:pPr>
            <a:endParaRPr lang="en-US" sz="1600" dirty="0" smtClean="0">
              <a:latin typeface="+mj-lt"/>
              <a:cs typeface="Courier New" pitchFamily="49" charset="0"/>
            </a:endParaRPr>
          </a:p>
          <a:p>
            <a:pPr marL="0" indent="0">
              <a:buNone/>
            </a:pPr>
            <a:endParaRPr lang="en-US" sz="1600" dirty="0">
              <a:latin typeface="+mj-lt"/>
              <a:cs typeface="Courier New" pitchFamily="49" charset="0"/>
            </a:endParaRPr>
          </a:p>
          <a:p>
            <a:pPr marL="0" indent="0">
              <a:buNone/>
            </a:pPr>
            <a:r>
              <a:rPr lang="ru-RU" sz="1600" b="1" dirty="0">
                <a:latin typeface="+mj-lt"/>
                <a:cs typeface="Courier New" pitchFamily="49" charset="0"/>
              </a:rPr>
              <a:t>Доступ к элементу через </a:t>
            </a:r>
            <a:r>
              <a:rPr lang="ru-RU" sz="1600" b="1" dirty="0" err="1">
                <a:latin typeface="+mj-lt"/>
                <a:cs typeface="Courier New" pitchFamily="49" charset="0"/>
              </a:rPr>
              <a:t>this</a:t>
            </a:r>
            <a:endParaRPr lang="ru-RU" sz="1600" b="1" dirty="0">
              <a:latin typeface="+mj-lt"/>
              <a:cs typeface="Courier New" pitchFamily="49" charset="0"/>
            </a:endParaRPr>
          </a:p>
          <a:p>
            <a:pPr marL="0" indent="0">
              <a:buNone/>
            </a:pPr>
            <a:r>
              <a:rPr lang="ru-RU" sz="1600" dirty="0" smtClean="0">
                <a:latin typeface="+mj-lt"/>
                <a:cs typeface="Courier New" pitchFamily="49" charset="0"/>
              </a:rPr>
              <a:t>Внутри </a:t>
            </a:r>
            <a:r>
              <a:rPr lang="ru-RU" sz="1600" dirty="0">
                <a:latin typeface="+mj-lt"/>
                <a:cs typeface="Courier New" pitchFamily="49" charset="0"/>
              </a:rPr>
              <a:t>обработчика события </a:t>
            </a:r>
            <a:r>
              <a:rPr lang="ru-RU" sz="1600" dirty="0" err="1">
                <a:latin typeface="+mj-lt"/>
                <a:cs typeface="Courier New" pitchFamily="49" charset="0"/>
              </a:rPr>
              <a:t>this</a:t>
            </a:r>
            <a:r>
              <a:rPr lang="ru-RU" sz="1600" dirty="0">
                <a:latin typeface="+mj-lt"/>
                <a:cs typeface="Courier New" pitchFamily="49" charset="0"/>
              </a:rPr>
              <a:t> ссылается на текущий элемент, то есть на тот, на котором он сработал.</a:t>
            </a:r>
          </a:p>
          <a:p>
            <a:pPr marL="0" indent="0">
              <a:buNone/>
            </a:pPr>
            <a:r>
              <a:rPr lang="ru-RU" sz="1600" dirty="0" smtClean="0">
                <a:latin typeface="+mj-lt"/>
                <a:cs typeface="Courier New" pitchFamily="49" charset="0"/>
              </a:rPr>
              <a:t>Это </a:t>
            </a:r>
            <a:r>
              <a:rPr lang="ru-RU" sz="1600" dirty="0">
                <a:latin typeface="+mj-lt"/>
                <a:cs typeface="Courier New" pitchFamily="49" charset="0"/>
              </a:rPr>
              <a:t>можно использовать, чтобы получить свойства или изменить элемент.</a:t>
            </a:r>
          </a:p>
          <a:p>
            <a:pPr marL="0" indent="0">
              <a:buNone/>
            </a:pPr>
            <a:r>
              <a:rPr lang="ru-RU" sz="1600" dirty="0" smtClean="0">
                <a:latin typeface="+mj-lt"/>
                <a:cs typeface="Courier New" pitchFamily="49" charset="0"/>
              </a:rPr>
              <a:t>В </a:t>
            </a:r>
            <a:r>
              <a:rPr lang="ru-RU" sz="1600" dirty="0">
                <a:latin typeface="+mj-lt"/>
                <a:cs typeface="Courier New" pitchFamily="49" charset="0"/>
              </a:rPr>
              <a:t>коде ниже </a:t>
            </a:r>
            <a:r>
              <a:rPr lang="ru-RU" sz="1600" dirty="0" err="1">
                <a:latin typeface="+mj-lt"/>
                <a:cs typeface="Courier New" pitchFamily="49" charset="0"/>
              </a:rPr>
              <a:t>button</a:t>
            </a:r>
            <a:r>
              <a:rPr lang="ru-RU" sz="1600" dirty="0">
                <a:latin typeface="+mj-lt"/>
                <a:cs typeface="Courier New" pitchFamily="49" charset="0"/>
              </a:rPr>
              <a:t> выводит свое содержимое, используя </a:t>
            </a:r>
            <a:r>
              <a:rPr lang="ru-RU" sz="1600" dirty="0" err="1">
                <a:latin typeface="+mj-lt"/>
                <a:cs typeface="Courier New" pitchFamily="49" charset="0"/>
              </a:rPr>
              <a:t>this.innerHTML</a:t>
            </a:r>
            <a:r>
              <a:rPr lang="ru-RU" sz="1600" dirty="0">
                <a:latin typeface="+mj-lt"/>
                <a:cs typeface="Courier New" pitchFamily="49" charset="0"/>
              </a:rPr>
              <a:t>:</a:t>
            </a:r>
          </a:p>
          <a:p>
            <a:pPr marL="0" indent="0">
              <a:buNone/>
            </a:pPr>
            <a:endParaRPr lang="ru-RU" sz="1600" dirty="0">
              <a:latin typeface="+mj-lt"/>
              <a:cs typeface="Courier New" pitchFamily="49" charset="0"/>
            </a:endParaRPr>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onclick</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this.innerHTML</a:t>
            </a:r>
            <a:r>
              <a:rPr lang="ru-RU" sz="1600" dirty="0">
                <a:latin typeface="Courier New" pitchFamily="49" charset="0"/>
                <a:cs typeface="Courier New" pitchFamily="49" charset="0"/>
              </a:rPr>
              <a:t>)"&gt;Нажми меня&lt;/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&gt;</a:t>
            </a: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1932179598"/>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Частые ошибки</a:t>
            </a:r>
          </a:p>
          <a:p>
            <a:pPr marL="0" indent="0">
              <a:buNone/>
            </a:pPr>
            <a:r>
              <a:rPr lang="ru-RU" sz="1600" dirty="0" smtClean="0"/>
              <a:t>Если </a:t>
            </a:r>
            <a:r>
              <a:rPr lang="ru-RU" sz="1600" dirty="0"/>
              <a:t>вы только начинаете работать с событиями – обратите внимание на следующие особенности.</a:t>
            </a:r>
          </a:p>
          <a:p>
            <a:pPr marL="0" indent="0">
              <a:buNone/>
            </a:pPr>
            <a:endParaRPr lang="en-US" sz="1600" b="1" dirty="0" smtClean="0"/>
          </a:p>
          <a:p>
            <a:pPr marL="0" indent="0">
              <a:buNone/>
            </a:pPr>
            <a:r>
              <a:rPr lang="ru-RU" sz="1600" b="1" dirty="0" smtClean="0"/>
              <a:t>Функция </a:t>
            </a:r>
            <a:r>
              <a:rPr lang="ru-RU" sz="1600" b="1" dirty="0"/>
              <a:t>должна быть присвоена как </a:t>
            </a:r>
            <a:r>
              <a:rPr lang="ru-RU" sz="1600" b="1" dirty="0" err="1"/>
              <a:t>sayThanks</a:t>
            </a:r>
            <a:r>
              <a:rPr lang="ru-RU" sz="1600" b="1" dirty="0"/>
              <a:t>, а не </a:t>
            </a:r>
            <a:r>
              <a:rPr lang="ru-RU" sz="1600" b="1" dirty="0" err="1"/>
              <a:t>sayThanks</a:t>
            </a:r>
            <a:r>
              <a:rPr lang="ru-RU" sz="1600" b="1" dirty="0"/>
              <a:t>().</a:t>
            </a:r>
          </a:p>
          <a:p>
            <a:pPr marL="0" indent="0">
              <a:buNone/>
            </a:pPr>
            <a:endParaRPr lang="ru-RU" sz="800" dirty="0"/>
          </a:p>
          <a:p>
            <a:pPr marL="0" indent="0">
              <a:buNone/>
            </a:pPr>
            <a:r>
              <a:rPr lang="ru-RU" sz="1600" dirty="0" err="1">
                <a:latin typeface="Courier New" pitchFamily="49" charset="0"/>
                <a:cs typeface="Courier New" pitchFamily="49" charset="0"/>
              </a:rPr>
              <a:t>button.onclick</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sayThanks</a:t>
            </a:r>
            <a:r>
              <a:rPr lang="ru-RU" sz="1600" dirty="0">
                <a:latin typeface="Courier New" pitchFamily="49" charset="0"/>
                <a:cs typeface="Courier New" pitchFamily="49" charset="0"/>
              </a:rPr>
              <a:t>;</a:t>
            </a:r>
          </a:p>
          <a:p>
            <a:pPr marL="0" indent="0">
              <a:buNone/>
            </a:pPr>
            <a:endParaRPr lang="ru-RU" sz="1600" dirty="0"/>
          </a:p>
          <a:p>
            <a:pPr marL="0" indent="0">
              <a:buNone/>
            </a:pPr>
            <a:r>
              <a:rPr lang="ru-RU" sz="1600" dirty="0"/>
              <a:t>Если добавить скобки, то </a:t>
            </a:r>
            <a:r>
              <a:rPr lang="ru-RU" sz="1600" dirty="0" err="1"/>
              <a:t>sayThanks</a:t>
            </a:r>
            <a:r>
              <a:rPr lang="ru-RU" sz="1600" dirty="0"/>
              <a:t>() – будет уже результат выполнения функции (а так как в ней нет </a:t>
            </a:r>
            <a:r>
              <a:rPr lang="ru-RU" sz="1600" dirty="0" err="1"/>
              <a:t>return</a:t>
            </a:r>
            <a:r>
              <a:rPr lang="ru-RU" sz="1600" dirty="0"/>
              <a:t>, то в </a:t>
            </a:r>
            <a:r>
              <a:rPr lang="ru-RU" sz="1600" dirty="0" err="1"/>
              <a:t>onclick</a:t>
            </a:r>
            <a:r>
              <a:rPr lang="ru-RU" sz="1600" dirty="0"/>
              <a:t> попадёт </a:t>
            </a:r>
            <a:r>
              <a:rPr lang="ru-RU" sz="1600" dirty="0" err="1"/>
              <a:t>undefined</a:t>
            </a:r>
            <a:r>
              <a:rPr lang="ru-RU" sz="1600" dirty="0"/>
              <a:t>). Нам же нужна именно функция.</a:t>
            </a:r>
          </a:p>
          <a:p>
            <a:pPr marL="0" indent="0">
              <a:buNone/>
            </a:pPr>
            <a:r>
              <a:rPr lang="ru-RU" sz="1600" dirty="0" smtClean="0"/>
              <a:t>…</a:t>
            </a:r>
            <a:r>
              <a:rPr lang="ru-RU" sz="1600" dirty="0"/>
              <a:t>А вот в разметке как раз скобки нужны:</a:t>
            </a:r>
          </a:p>
          <a:p>
            <a:pPr marL="0" indent="0">
              <a:buNone/>
            </a:pPr>
            <a:endParaRPr lang="ru-RU" sz="800" dirty="0"/>
          </a:p>
          <a:p>
            <a:pPr marL="0" indent="0">
              <a:buNone/>
            </a:pPr>
            <a:r>
              <a:rPr lang="ru-RU" sz="1600" dirty="0">
                <a:latin typeface="Courier New" pitchFamily="49" charset="0"/>
                <a:cs typeface="Courier New" pitchFamily="49" charset="0"/>
              </a:rPr>
              <a:t>&lt;</a:t>
            </a:r>
            <a:r>
              <a:rPr lang="ru-RU" sz="1600" dirty="0" err="1">
                <a:latin typeface="Courier New" pitchFamily="49" charset="0"/>
                <a:cs typeface="Courier New" pitchFamily="49" charset="0"/>
              </a:rPr>
              <a:t>input</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type</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id</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button</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onclick</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sayThanks</a:t>
            </a:r>
            <a:r>
              <a:rPr lang="ru-RU" sz="1600" dirty="0">
                <a:latin typeface="Courier New" pitchFamily="49" charset="0"/>
                <a:cs typeface="Courier New" pitchFamily="49" charset="0"/>
              </a:rPr>
              <a:t>()" /&gt;</a:t>
            </a:r>
          </a:p>
          <a:p>
            <a:pPr marL="0" indent="0">
              <a:buNone/>
            </a:pPr>
            <a:endParaRPr lang="ru-RU" sz="1600" dirty="0"/>
          </a:p>
          <a:p>
            <a:pPr marL="0" indent="0">
              <a:buNone/>
            </a:pPr>
            <a:r>
              <a:rPr lang="ru-RU" sz="1600" dirty="0"/>
              <a:t>Это различие просто объяснить. При создании обработчика браузером из атрибута, он автоматически создает функцию из его содержимого. Поэтому последний пример – фактически то же самое, что:</a:t>
            </a:r>
          </a:p>
          <a:p>
            <a:pPr marL="0" indent="0">
              <a:buNone/>
            </a:pPr>
            <a:endParaRPr lang="en-US" sz="800" dirty="0" smtClean="0"/>
          </a:p>
          <a:p>
            <a:pPr marL="0" indent="0">
              <a:buNone/>
            </a:pPr>
            <a:r>
              <a:rPr lang="ru-RU" sz="1600" dirty="0" err="1" smtClean="0">
                <a:latin typeface="Courier New" pitchFamily="49" charset="0"/>
                <a:cs typeface="Courier New" pitchFamily="49" charset="0"/>
              </a:rPr>
              <a:t>button.onclick</a:t>
            </a: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 {</a:t>
            </a:r>
          </a:p>
          <a:p>
            <a:pPr marL="0" indent="0">
              <a:buNone/>
            </a:pP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sayThanks</a:t>
            </a:r>
            <a:r>
              <a:rPr lang="ru-RU" sz="1600" dirty="0">
                <a:latin typeface="Courier New" pitchFamily="49" charset="0"/>
                <a:cs typeface="Courier New" pitchFamily="49" charset="0"/>
              </a:rPr>
              <a:t>(); // содержимое атрибута</a:t>
            </a:r>
          </a:p>
          <a:p>
            <a:pPr marL="0" indent="0">
              <a:buNone/>
            </a:pPr>
            <a:r>
              <a:rPr lang="ru-RU" sz="1600" dirty="0" smtClean="0">
                <a:latin typeface="Courier New" pitchFamily="49" charset="0"/>
                <a:cs typeface="Courier New" pitchFamily="49" charset="0"/>
              </a:rPr>
              <a:t>};</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908759610"/>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55576" y="692696"/>
            <a:ext cx="8208912" cy="5760640"/>
          </a:xfrm>
        </p:spPr>
        <p:txBody>
          <a:bodyPr>
            <a:noAutofit/>
          </a:bodyPr>
          <a:lstStyle/>
          <a:p>
            <a:pPr marL="0" indent="0">
              <a:buNone/>
            </a:pPr>
            <a:r>
              <a:rPr lang="ru-RU" sz="1600" b="1" dirty="0"/>
              <a:t>Используйте именно функции, а не строки.</a:t>
            </a:r>
          </a:p>
          <a:p>
            <a:pPr marL="0" indent="0">
              <a:buNone/>
            </a:pPr>
            <a:r>
              <a:rPr lang="ru-RU" sz="1600" dirty="0" smtClean="0"/>
              <a:t>Назначение </a:t>
            </a:r>
            <a:r>
              <a:rPr lang="ru-RU" sz="1600" dirty="0"/>
              <a:t>обработчика строкой </a:t>
            </a:r>
            <a:r>
              <a:rPr lang="ru-RU" sz="1600" dirty="0" err="1"/>
              <a:t>elem.onclick</a:t>
            </a:r>
            <a:r>
              <a:rPr lang="ru-RU" sz="1600" dirty="0"/>
              <a:t> = "</a:t>
            </a:r>
            <a:r>
              <a:rPr lang="ru-RU" sz="1600" dirty="0" err="1"/>
              <a:t>alert</a:t>
            </a:r>
            <a:r>
              <a:rPr lang="ru-RU" sz="1600" dirty="0"/>
              <a:t>(1)" можно иногда увидеть в древнем коде. Это будет работать, но не рекомендуется, могут быть проблемы при сжатии </a:t>
            </a:r>
            <a:r>
              <a:rPr lang="ru-RU" sz="1600" dirty="0" err="1"/>
              <a:t>JavaScript</a:t>
            </a:r>
            <a:r>
              <a:rPr lang="ru-RU" sz="1600" dirty="0"/>
              <a:t>. Да и вообще, передавать код в виде строки по меньшей мере странно в языке, который поддерживает </a:t>
            </a:r>
            <a:r>
              <a:rPr lang="ru-RU" sz="1600" dirty="0" err="1"/>
              <a:t>Function</a:t>
            </a:r>
            <a:r>
              <a:rPr lang="ru-RU" sz="1600" dirty="0"/>
              <a:t> </a:t>
            </a:r>
            <a:r>
              <a:rPr lang="ru-RU" sz="1600" dirty="0" err="1"/>
              <a:t>Expressions</a:t>
            </a:r>
            <a:r>
              <a:rPr lang="ru-RU" sz="1600" dirty="0"/>
              <a:t>. Это возможно лишь по соображениям совместимости, не делайте так.</a:t>
            </a:r>
          </a:p>
          <a:p>
            <a:pPr marL="0" indent="0">
              <a:buNone/>
            </a:pPr>
            <a:endParaRPr lang="ru-RU" sz="1600" dirty="0"/>
          </a:p>
          <a:p>
            <a:pPr marL="0" indent="0">
              <a:buNone/>
            </a:pPr>
            <a:r>
              <a:rPr lang="ru-RU" sz="1600" b="1" dirty="0"/>
              <a:t>Не используйте </a:t>
            </a:r>
            <a:r>
              <a:rPr lang="ru-RU" sz="1600" b="1" dirty="0" err="1"/>
              <a:t>setAttribute</a:t>
            </a:r>
            <a:r>
              <a:rPr lang="ru-RU" sz="1600" b="1" dirty="0"/>
              <a:t>.</a:t>
            </a:r>
          </a:p>
          <a:p>
            <a:pPr marL="0" indent="0">
              <a:buNone/>
            </a:pPr>
            <a:r>
              <a:rPr lang="ru-RU" sz="1600" dirty="0" smtClean="0"/>
              <a:t>Такой </a:t>
            </a:r>
            <a:r>
              <a:rPr lang="ru-RU" sz="1600" dirty="0"/>
              <a:t>вызов работать не будет:</a:t>
            </a:r>
          </a:p>
          <a:p>
            <a:pPr marL="0" indent="0">
              <a:buNone/>
            </a:pPr>
            <a:r>
              <a:rPr lang="ru-RU" sz="1600" dirty="0" smtClean="0">
                <a:latin typeface="Courier New" pitchFamily="49" charset="0"/>
                <a:cs typeface="Courier New" pitchFamily="49" charset="0"/>
              </a:rPr>
              <a:t>// </a:t>
            </a:r>
            <a:r>
              <a:rPr lang="ru-RU" sz="1600" dirty="0">
                <a:latin typeface="Courier New" pitchFamily="49" charset="0"/>
                <a:cs typeface="Courier New" pitchFamily="49" charset="0"/>
              </a:rPr>
              <a:t>при нажатии на </a:t>
            </a:r>
            <a:r>
              <a:rPr lang="ru-RU" sz="1600" dirty="0" err="1">
                <a:latin typeface="Courier New" pitchFamily="49" charset="0"/>
                <a:cs typeface="Courier New" pitchFamily="49" charset="0"/>
              </a:rPr>
              <a:t>body</a:t>
            </a:r>
            <a:r>
              <a:rPr lang="ru-RU" sz="1600" dirty="0">
                <a:latin typeface="Courier New" pitchFamily="49" charset="0"/>
                <a:cs typeface="Courier New" pitchFamily="49" charset="0"/>
              </a:rPr>
              <a:t> будут </a:t>
            </a:r>
            <a:r>
              <a:rPr lang="ru-RU" sz="1600" dirty="0" smtClean="0">
                <a:latin typeface="Courier New" pitchFamily="49" charset="0"/>
                <a:cs typeface="Courier New" pitchFamily="49" charset="0"/>
              </a:rPr>
              <a:t>ошибки</a:t>
            </a:r>
            <a:r>
              <a:rPr lang="ru-RU" sz="1600" dirty="0">
                <a:latin typeface="Courier New" pitchFamily="49" charset="0"/>
                <a:cs typeface="Courier New" pitchFamily="49" charset="0"/>
              </a:rPr>
              <a:t> потому что при назначении</a:t>
            </a:r>
          </a:p>
          <a:p>
            <a:pPr marL="0" indent="0">
              <a:buNone/>
            </a:pPr>
            <a:r>
              <a:rPr lang="ru-RU" sz="1600" dirty="0">
                <a:latin typeface="Courier New" pitchFamily="49" charset="0"/>
                <a:cs typeface="Courier New" pitchFamily="49" charset="0"/>
              </a:rPr>
              <a:t>// </a:t>
            </a:r>
            <a:r>
              <a:rPr lang="ru-RU" sz="1600" dirty="0" smtClean="0">
                <a:latin typeface="Courier New" pitchFamily="49" charset="0"/>
                <a:cs typeface="Courier New" pitchFamily="49" charset="0"/>
              </a:rPr>
              <a:t>в </a:t>
            </a:r>
            <a:r>
              <a:rPr lang="ru-RU" sz="1600" dirty="0">
                <a:latin typeface="Courier New" pitchFamily="49" charset="0"/>
                <a:cs typeface="Courier New" pitchFamily="49" charset="0"/>
              </a:rPr>
              <a:t>атрибут функция будет преобразована в строку</a:t>
            </a:r>
          </a:p>
          <a:p>
            <a:pPr marL="0" indent="0">
              <a:buNone/>
            </a:pPr>
            <a:r>
              <a:rPr lang="ru-RU" sz="1600" dirty="0" err="1">
                <a:latin typeface="Courier New" pitchFamily="49" charset="0"/>
                <a:cs typeface="Courier New" pitchFamily="49" charset="0"/>
              </a:rPr>
              <a:t>document.body.setAttribute</a:t>
            </a:r>
            <a:r>
              <a:rPr lang="ru-RU" sz="1600" dirty="0">
                <a:latin typeface="Courier New" pitchFamily="49" charset="0"/>
                <a:cs typeface="Courier New" pitchFamily="49" charset="0"/>
              </a:rPr>
              <a:t>('</a:t>
            </a:r>
            <a:r>
              <a:rPr lang="ru-RU" sz="1600" dirty="0" err="1">
                <a:latin typeface="Courier New" pitchFamily="49" charset="0"/>
                <a:cs typeface="Courier New" pitchFamily="49" charset="0"/>
              </a:rPr>
              <a:t>onclick</a:t>
            </a:r>
            <a:r>
              <a:rPr lang="ru-RU" sz="1600" dirty="0">
                <a:latin typeface="Courier New" pitchFamily="49" charset="0"/>
                <a:cs typeface="Courier New" pitchFamily="49" charset="0"/>
              </a:rPr>
              <a:t>', </a:t>
            </a:r>
            <a:r>
              <a:rPr lang="ru-RU" sz="1600" dirty="0" err="1">
                <a:latin typeface="Courier New" pitchFamily="49" charset="0"/>
                <a:cs typeface="Courier New" pitchFamily="49" charset="0"/>
              </a:rPr>
              <a:t>function</a:t>
            </a:r>
            <a:r>
              <a:rPr lang="ru-RU" sz="1600" dirty="0">
                <a:latin typeface="Courier New" pitchFamily="49" charset="0"/>
                <a:cs typeface="Courier New" pitchFamily="49" charset="0"/>
              </a:rPr>
              <a:t>() { </a:t>
            </a:r>
            <a:r>
              <a:rPr lang="ru-RU" sz="1600" dirty="0" err="1">
                <a:latin typeface="Courier New" pitchFamily="49" charset="0"/>
                <a:cs typeface="Courier New" pitchFamily="49" charset="0"/>
              </a:rPr>
              <a:t>alert</a:t>
            </a:r>
            <a:r>
              <a:rPr lang="ru-RU" sz="1600" dirty="0">
                <a:latin typeface="Courier New" pitchFamily="49" charset="0"/>
                <a:cs typeface="Courier New" pitchFamily="49" charset="0"/>
              </a:rPr>
              <a:t>(1) });</a:t>
            </a:r>
          </a:p>
          <a:p>
            <a:pPr marL="0" indent="0">
              <a:buNone/>
            </a:pPr>
            <a:endParaRPr lang="ru-RU" sz="1600" dirty="0"/>
          </a:p>
          <a:p>
            <a:pPr marL="0" indent="0">
              <a:buNone/>
            </a:pPr>
            <a:r>
              <a:rPr lang="ru-RU" sz="1600" b="1" dirty="0"/>
              <a:t>Регистр DOM-свойства имеет значение.</a:t>
            </a:r>
          </a:p>
          <a:p>
            <a:pPr marL="0" indent="0">
              <a:buNone/>
            </a:pPr>
            <a:r>
              <a:rPr lang="ru-RU" sz="1600" dirty="0" smtClean="0"/>
              <a:t>При </a:t>
            </a:r>
            <a:r>
              <a:rPr lang="ru-RU" sz="1600" dirty="0"/>
              <a:t>назначении через DOM нужно использовать свойство </a:t>
            </a:r>
            <a:r>
              <a:rPr lang="ru-RU" sz="1600" dirty="0" err="1"/>
              <a:t>onclick</a:t>
            </a:r>
            <a:r>
              <a:rPr lang="ru-RU" sz="1600" dirty="0"/>
              <a:t>, а не ONCLICK.</a:t>
            </a:r>
            <a:endParaRPr lang="ru-RU" sz="1600" dirty="0">
              <a:latin typeface="Courier New" pitchFamily="49" charset="0"/>
              <a:cs typeface="Courier New" pitchFamily="49" charset="0"/>
            </a:endParaRPr>
          </a:p>
        </p:txBody>
      </p:sp>
      <p:sp>
        <p:nvSpPr>
          <p:cNvPr id="6" name="Title 1"/>
          <p:cNvSpPr>
            <a:spLocks noGrp="1"/>
          </p:cNvSpPr>
          <p:nvPr>
            <p:ph type="title"/>
            <p:custDataLst>
              <p:tags r:id="rId3"/>
            </p:custDataLst>
          </p:nvPr>
        </p:nvSpPr>
        <p:spPr>
          <a:xfrm>
            <a:off x="762000" y="269632"/>
            <a:ext cx="8077200" cy="351056"/>
          </a:xfrm>
        </p:spPr>
        <p:txBody>
          <a:bodyPr>
            <a:noAutofit/>
          </a:bodyPr>
          <a:lstStyle/>
          <a:p>
            <a:pPr algn="ctr"/>
            <a:r>
              <a:rPr lang="ru-RU" sz="2800" b="1" dirty="0" smtClean="0">
                <a:solidFill>
                  <a:schemeClr val="tx2">
                    <a:lumMod val="60000"/>
                    <a:lumOff val="40000"/>
                  </a:schemeClr>
                </a:solidFill>
              </a:rPr>
              <a:t>События</a:t>
            </a:r>
            <a:endParaRPr lang="ru-RU" sz="2800" b="1" dirty="0">
              <a:solidFill>
                <a:schemeClr val="tx2">
                  <a:lumMod val="60000"/>
                  <a:lumOff val="40000"/>
                </a:schemeClr>
              </a:solidFill>
            </a:endParaRPr>
          </a:p>
        </p:txBody>
      </p:sp>
    </p:spTree>
    <p:custDataLst>
      <p:tags r:id="rId1"/>
    </p:custDataLst>
    <p:extLst>
      <p:ext uri="{BB962C8B-B14F-4D97-AF65-F5344CB8AC3E}">
        <p14:creationId xmlns:p14="http://schemas.microsoft.com/office/powerpoint/2010/main" val="2613765184"/>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0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0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0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2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2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9BB791A-2264-44DD-BA10-93318C807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
  <TotalTime>0</TotalTime>
  <Words>7980</Words>
  <Application>Microsoft Office PowerPoint</Application>
  <PresentationFormat>Экран (4:3)</PresentationFormat>
  <Paragraphs>789</Paragraphs>
  <Slides>43</Slides>
  <Notes>43</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Training</vt:lpstr>
      <vt:lpstr>JavaScript</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События</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2017-04-21T16:29:02Z</dcterms:created>
  <dcterms:modified xsi:type="dcterms:W3CDTF">2017-10-26T15:03:52Z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TC016745579991</vt:lpwstr>
  </property>
</Properties>
</file>