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3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5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6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30"/>
  </p:notesMasterIdLst>
  <p:handoutMasterIdLst>
    <p:handoutMasterId r:id="rId31"/>
  </p:handoutMasterIdLst>
  <p:sldIdLst>
    <p:sldId id="259" r:id="rId3"/>
    <p:sldId id="690" r:id="rId4"/>
    <p:sldId id="693" r:id="rId5"/>
    <p:sldId id="696" r:id="rId6"/>
    <p:sldId id="697" r:id="rId7"/>
    <p:sldId id="698" r:id="rId8"/>
    <p:sldId id="699" r:id="rId9"/>
    <p:sldId id="700" r:id="rId10"/>
    <p:sldId id="701" r:id="rId11"/>
    <p:sldId id="702" r:id="rId12"/>
    <p:sldId id="692" r:id="rId13"/>
    <p:sldId id="691" r:id="rId14"/>
    <p:sldId id="703" r:id="rId15"/>
    <p:sldId id="704" r:id="rId16"/>
    <p:sldId id="705" r:id="rId17"/>
    <p:sldId id="706" r:id="rId18"/>
    <p:sldId id="707" r:id="rId19"/>
    <p:sldId id="708" r:id="rId20"/>
    <p:sldId id="709" r:id="rId21"/>
    <p:sldId id="710" r:id="rId22"/>
    <p:sldId id="711" r:id="rId23"/>
    <p:sldId id="712" r:id="rId24"/>
    <p:sldId id="713" r:id="rId25"/>
    <p:sldId id="714" r:id="rId26"/>
    <p:sldId id="715" r:id="rId27"/>
    <p:sldId id="716" r:id="rId28"/>
    <p:sldId id="689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79CC93D-E52E-4D84-901B-11D7331DD495}">
          <p14:sldIdLst>
            <p14:sldId id="259"/>
          </p14:sldIdLst>
        </p14:section>
        <p14:section name="Обзор и цели" id="{ABA716BF-3A5C-4ADB-94C9-CFEF84EBA240}">
          <p14:sldIdLst>
            <p14:sldId id="690"/>
            <p14:sldId id="693"/>
            <p14:sldId id="696"/>
            <p14:sldId id="697"/>
            <p14:sldId id="698"/>
            <p14:sldId id="699"/>
            <p14:sldId id="700"/>
            <p14:sldId id="701"/>
            <p14:sldId id="702"/>
            <p14:sldId id="692"/>
            <p14:sldId id="691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689"/>
          </p14:sldIdLst>
        </p14:section>
        <p14:section name="Раздел 1" id="{6D9936A3-3945-4757-BC8B-B5C252D8E036}">
          <p14:sldIdLst/>
        </p14:section>
        <p14:section name="Образцы слайдов для визуальных элементов" id="{BAB3A466-96C9-4230-9978-795378D75699}">
          <p14:sldIdLst/>
        </p14:section>
        <p14:section name="Пример" id="{8C0305C9-B152-4FBA-A789-FE1976D53990}">
          <p14:sldIdLst/>
        </p14:section>
        <p14:section name="Заключение и итог" id="{790CEF5B-569A-4C2F-BED5-750B08C0E5AD}">
          <p14:sldIdLst/>
        </p14:section>
        <p14:section name="Приложение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9900"/>
    <a:srgbClr val="006600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4" autoAdjust="0"/>
    <p:restoredTop sz="88632" autoAdjust="0"/>
  </p:normalViewPr>
  <p:slideViewPr>
    <p:cSldViewPr>
      <p:cViewPr varScale="1">
        <p:scale>
          <a:sx n="115" d="100"/>
          <a:sy n="115" d="100"/>
        </p:scale>
        <p:origin x="16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D83FDC75-7F73-4A4A-A77C-09AADF00E0EA}" type="datetimeFigureOut">
              <a:rPr lang="ru-RU" smtClean="0"/>
              <a:pPr/>
              <a:t>28.10.2017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459226BF-1F13-42D3-80DC-373E7ADD1EB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769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48AEF76B-3757-4A0B-AF93-28494465C1DD}" type="datetimeFigureOut">
              <a:pPr/>
              <a:t>28.10.2017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75693FD4-8F83-4EF7-AC3F-0DC0388986B0}" type="slidenum"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85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 smtClean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 smtClean="0"/>
          </a:p>
          <a:p>
            <a:pPr lvl="0"/>
            <a:r>
              <a:rPr lang="ru-RU" sz="1200" b="1" dirty="0" smtClean="0"/>
              <a:t>Разделы</a:t>
            </a:r>
            <a:endParaRPr lang="ru-RU" sz="1200" b="0" dirty="0" smtClean="0"/>
          </a:p>
          <a:p>
            <a:pPr lvl="0"/>
            <a:r>
              <a:rPr lang="ru-RU" sz="1200" b="0" dirty="0" smtClean="0"/>
              <a:t>Для добавления разделов щелкните слайд правой кнопкой мыши.</a:t>
            </a:r>
            <a:r>
              <a:rPr lang="ru-RU" sz="1200" b="0" baseline="0" dirty="0" smtClean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 smtClean="0"/>
          </a:p>
          <a:p>
            <a:pPr lvl="0"/>
            <a:endParaRPr lang="ru-RU" sz="1200" b="1" dirty="0" smtClean="0"/>
          </a:p>
          <a:p>
            <a:pPr lvl="0"/>
            <a:r>
              <a:rPr lang="ru-RU" sz="1200" b="1" dirty="0" smtClean="0"/>
              <a:t>Заметки</a:t>
            </a:r>
          </a:p>
          <a:p>
            <a:pPr lvl="0"/>
            <a:r>
              <a:rPr lang="ru-RU" sz="1200" dirty="0" smtClean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 smtClean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 smtClean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 smtClean="0"/>
              <a:t>Обратите особое внимание на графики, диаграммы и надписи.</a:t>
            </a:r>
            <a:r>
              <a:rPr lang="ru-RU" sz="1200" baseline="0" dirty="0" smtClean="0"/>
              <a:t> </a:t>
            </a:r>
            <a:endParaRPr lang="ru-RU" sz="1200" dirty="0" smtClean="0"/>
          </a:p>
          <a:p>
            <a:pPr lvl="0"/>
            <a:r>
              <a:rPr lang="ru-RU" sz="1200" dirty="0" smtClean="0"/>
              <a:t>Учтите, что печать будет выполняться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</a:t>
            </a:r>
          </a:p>
          <a:p>
            <a:pPr lvl="0">
              <a:buFontTx/>
              <a:buNone/>
            </a:pPr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Диаграммы, таблицы и графики</a:t>
            </a:r>
          </a:p>
          <a:p>
            <a:pPr lvl="0"/>
            <a:r>
              <a:rPr lang="ru-RU" sz="1200" dirty="0" smtClean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 smtClean="0"/>
              <a:t>Снабдите все диаграммы и таблицы подписями.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289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159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latinLnBrk="0">
              <a:defRPr lang="ru-RU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ru-RU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ru-RU" sz="2000" baseline="0"/>
            </a:lvl1pPr>
          </a:lstStyle>
          <a:p>
            <a:r>
              <a:rPr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28.10.2017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28.10.2017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28.10.2017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latinLnBrk="0">
              <a:defRPr lang="ru-RU"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28.10.2017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ru-RU" sz="1800"/>
            </a:lvl1pPr>
          </a:lstStyle>
          <a:p>
            <a:r>
              <a:rPr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latinLnBrk="0">
              <a:defRPr lang="ru-RU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latinLnBrk="0">
              <a:defRPr lang="ru-RU" sz="3200">
                <a:latin typeface="Arial" pitchFamily="34" charset="0"/>
              </a:defRPr>
            </a:lvl1pPr>
            <a:lvl2pPr latinLnBrk="0">
              <a:defRPr lang="ru-RU" sz="2800">
                <a:latin typeface="Arial" pitchFamily="34" charset="0"/>
              </a:defRPr>
            </a:lvl2pPr>
            <a:lvl3pPr latinLnBrk="0">
              <a:defRPr lang="ru-RU" sz="2400">
                <a:latin typeface="Arial" pitchFamily="34" charset="0"/>
              </a:defRPr>
            </a:lvl3pPr>
            <a:lvl4pPr latinLnBrk="0">
              <a:defRPr lang="ru-RU" sz="2400">
                <a:latin typeface="Arial" pitchFamily="34" charset="0"/>
              </a:defRPr>
            </a:lvl4pPr>
            <a:lvl5pPr latinLnBrk="0">
              <a:defRPr lang="ru-RU" sz="2400">
                <a:latin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28.10.2017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latinLnBrk="0">
              <a:defRPr lang="ru-RU" sz="2800"/>
            </a:lvl1pPr>
            <a:lvl2pPr latinLnBrk="0">
              <a:defRPr lang="ru-RU" sz="2400"/>
            </a:lvl2pPr>
            <a:lvl3pPr latinLnBrk="0">
              <a:defRPr lang="ru-RU" sz="2000"/>
            </a:lvl3pPr>
            <a:lvl4pPr latinLnBrk="0">
              <a:defRPr lang="ru-RU" sz="1800"/>
            </a:lvl4pPr>
            <a:lvl5pPr latinLnBrk="0">
              <a:defRPr lang="ru-RU" sz="1800"/>
            </a:lvl5pPr>
            <a:lvl6pPr latinLnBrk="0">
              <a:defRPr lang="ru-RU" sz="1800"/>
            </a:lvl6pPr>
            <a:lvl7pPr latinLnBrk="0">
              <a:defRPr lang="ru-RU" sz="1800"/>
            </a:lvl7pPr>
            <a:lvl8pPr latinLnBrk="0">
              <a:defRPr lang="ru-RU" sz="1800"/>
            </a:lvl8pPr>
            <a:lvl9pPr latinLnBrk="0">
              <a:defRPr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latinLnBrk="0">
              <a:defRPr lang="ru-RU" sz="2800"/>
            </a:lvl1pPr>
            <a:lvl2pPr latinLnBrk="0">
              <a:defRPr lang="ru-RU" sz="2400"/>
            </a:lvl2pPr>
            <a:lvl3pPr latinLnBrk="0">
              <a:defRPr lang="ru-RU" sz="2000"/>
            </a:lvl3pPr>
            <a:lvl4pPr latinLnBrk="0">
              <a:defRPr lang="ru-RU" sz="1800"/>
            </a:lvl4pPr>
            <a:lvl5pPr latinLnBrk="0">
              <a:defRPr lang="ru-RU" sz="1800"/>
            </a:lvl5pPr>
            <a:lvl6pPr latinLnBrk="0">
              <a:defRPr lang="ru-RU" sz="1800"/>
            </a:lvl6pPr>
            <a:lvl7pPr latinLnBrk="0">
              <a:defRPr lang="ru-RU" sz="1800"/>
            </a:lvl7pPr>
            <a:lvl8pPr latinLnBrk="0">
              <a:defRPr lang="ru-RU" sz="1800"/>
            </a:lvl8pPr>
            <a:lvl9pPr latinLnBrk="0">
              <a:defRPr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28.10.2017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ru-RU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latinLnBrk="0">
              <a:defRPr lang="ru-RU" sz="2400"/>
            </a:lvl1pPr>
            <a:lvl2pPr latinLnBrk="0">
              <a:defRPr lang="ru-RU" sz="2000"/>
            </a:lvl2pPr>
            <a:lvl3pPr latinLnBrk="0">
              <a:defRPr lang="ru-RU" sz="1800"/>
            </a:lvl3pPr>
            <a:lvl4pPr latinLnBrk="0">
              <a:defRPr lang="ru-RU" sz="1600"/>
            </a:lvl4pPr>
            <a:lvl5pPr latinLnBrk="0">
              <a:defRPr lang="ru-RU" sz="1600"/>
            </a:lvl5pPr>
            <a:lvl6pPr latinLnBrk="0">
              <a:defRPr lang="ru-RU" sz="1600"/>
            </a:lvl6pPr>
            <a:lvl7pPr latinLnBrk="0">
              <a:defRPr lang="ru-RU" sz="1600"/>
            </a:lvl7pPr>
            <a:lvl8pPr latinLnBrk="0">
              <a:defRPr lang="ru-RU" sz="1600"/>
            </a:lvl8pPr>
            <a:lvl9pPr latinLnBrk="0">
              <a:defRPr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latinLnBrk="0">
              <a:defRPr lang="ru-RU" sz="2400"/>
            </a:lvl1pPr>
            <a:lvl2pPr latinLnBrk="0">
              <a:defRPr lang="ru-RU" sz="2000"/>
            </a:lvl2pPr>
            <a:lvl3pPr latinLnBrk="0">
              <a:defRPr lang="ru-RU" sz="1800"/>
            </a:lvl3pPr>
            <a:lvl4pPr latinLnBrk="0">
              <a:defRPr lang="ru-RU" sz="1600"/>
            </a:lvl4pPr>
            <a:lvl5pPr latinLnBrk="0">
              <a:defRPr lang="ru-RU" sz="1600"/>
            </a:lvl5pPr>
            <a:lvl6pPr latinLnBrk="0">
              <a:defRPr lang="ru-RU" sz="1600"/>
            </a:lvl6pPr>
            <a:lvl7pPr latinLnBrk="0">
              <a:defRPr lang="ru-RU" sz="1600"/>
            </a:lvl7pPr>
            <a:lvl8pPr latinLnBrk="0">
              <a:defRPr lang="ru-RU" sz="1600"/>
            </a:lvl8pPr>
            <a:lvl9pPr latinLnBrk="0">
              <a:defRPr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28.10.2017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latinLnBrk="0">
              <a:defRPr lang="ru-RU"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latinLnBrk="0">
              <a:defRPr lang="ru-RU" sz="3200"/>
            </a:lvl1pPr>
            <a:lvl2pPr latinLnBrk="0">
              <a:defRPr lang="ru-RU" sz="2800"/>
            </a:lvl2pPr>
            <a:lvl3pPr latinLnBrk="0">
              <a:defRPr lang="ru-RU" sz="2400"/>
            </a:lvl3pPr>
            <a:lvl4pPr latinLnBrk="0">
              <a:defRPr lang="ru-RU" sz="2000"/>
            </a:lvl4pPr>
            <a:lvl5pPr latinLnBrk="0">
              <a:defRPr lang="ru-RU" sz="2000"/>
            </a:lvl5pPr>
            <a:lvl6pPr latinLnBrk="0">
              <a:defRPr lang="ru-RU" sz="2000"/>
            </a:lvl6pPr>
            <a:lvl7pPr latinLnBrk="0">
              <a:defRPr lang="ru-RU" sz="2000"/>
            </a:lvl7pPr>
            <a:lvl8pPr latinLnBrk="0">
              <a:defRPr lang="ru-RU" sz="2000"/>
            </a:lvl8pPr>
            <a:lvl9pPr latinLnBrk="0">
              <a:defRPr lang="ru-RU"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28.10.2017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0">
              <a:defRPr lang="ru-RU"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ru-RU" sz="3200"/>
            </a:lvl1pPr>
            <a:lvl2pPr marL="457200" indent="0" latinLnBrk="0">
              <a:buNone/>
              <a:defRPr lang="ru-RU" sz="2800"/>
            </a:lvl2pPr>
            <a:lvl3pPr marL="914400" indent="0" latinLnBrk="0">
              <a:buNone/>
              <a:defRPr lang="ru-RU" sz="2400"/>
            </a:lvl3pPr>
            <a:lvl4pPr marL="1371600" indent="0" latinLnBrk="0">
              <a:buNone/>
              <a:defRPr lang="ru-RU" sz="2000"/>
            </a:lvl4pPr>
            <a:lvl5pPr marL="1828800" indent="0" latinLnBrk="0">
              <a:buNone/>
              <a:defRPr lang="ru-RU" sz="2000"/>
            </a:lvl5pPr>
            <a:lvl6pPr marL="2286000" indent="0" latinLnBrk="0">
              <a:buNone/>
              <a:defRPr lang="ru-RU" sz="2000"/>
            </a:lvl6pPr>
            <a:lvl7pPr marL="2743200" indent="0" latinLnBrk="0">
              <a:buNone/>
              <a:defRPr lang="ru-RU" sz="2000"/>
            </a:lvl7pPr>
            <a:lvl8pPr marL="3200400" indent="0" latinLnBrk="0">
              <a:buNone/>
              <a:defRPr lang="ru-RU" sz="2000"/>
            </a:lvl8pPr>
            <a:lvl9pPr marL="3657600" indent="0" latinLnBrk="0">
              <a:buNone/>
              <a:defRPr lang="ru-RU"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28.10.2017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28.10.2017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28.10.2017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757B281C-5159-4971-8228-52B9A72E9ED2}" type="datetimeFigureOut">
              <a:rPr lang="ru-RU" smtClean="0"/>
              <a:pPr/>
              <a:t>28.10.2017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33D6E5A2-EC83-451F-A719-9AC1370DD5C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ru-RU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ru-RU"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JavaScript</a:t>
            </a:r>
            <a:endParaRPr lang="ru-RU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91880" y="4038600"/>
            <a:ext cx="5243048" cy="1910680"/>
          </a:xfrm>
        </p:spPr>
        <p:txBody>
          <a:bodyPr>
            <a:noAutofit/>
          </a:bodyPr>
          <a:lstStyle/>
          <a:p>
            <a:r>
              <a:rPr lang="uk-UA" sz="3200" i="1" dirty="0" err="1" smtClean="0"/>
              <a:t>Занятие</a:t>
            </a:r>
            <a:r>
              <a:rPr lang="uk-UA" sz="3200" i="1" dirty="0" smtClean="0"/>
              <a:t> </a:t>
            </a:r>
            <a:r>
              <a:rPr lang="ru-RU" sz="3200" i="1" dirty="0" smtClean="0"/>
              <a:t>1</a:t>
            </a:r>
            <a:r>
              <a:rPr lang="en-US" sz="3200" i="1" dirty="0" smtClean="0"/>
              <a:t>9.</a:t>
            </a:r>
            <a:endParaRPr lang="ru-RU" sz="3200" i="1" dirty="0" smtClean="0"/>
          </a:p>
          <a:p>
            <a:r>
              <a:rPr lang="ru-RU" sz="2800" i="1" dirty="0" smtClean="0"/>
              <a:t>Рекурсия</a:t>
            </a:r>
            <a:r>
              <a:rPr lang="ru-RU" sz="2800" i="1" dirty="0" smtClean="0"/>
              <a:t>.</a:t>
            </a:r>
            <a:endParaRPr lang="en-US" sz="2800" i="1" dirty="0" smtClean="0"/>
          </a:p>
          <a:p>
            <a:r>
              <a:rPr lang="ru-RU" sz="2800" i="1" dirty="0" smtClean="0"/>
              <a:t>Регулярные выражения.</a:t>
            </a:r>
            <a:endParaRPr lang="ru-RU" sz="2800" i="1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Обратим внимание на требования к памяти. Рекурсия приводит к хранению всех данных для неоконченных внешних вызовов в стеке, в данном случае это приводит к тому, что возведение в степень n хранит в памяти n различных контекстов.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Реализация </a:t>
            </a:r>
            <a:r>
              <a:rPr lang="ru-RU" sz="1600" dirty="0">
                <a:cs typeface="Courier New" pitchFamily="49" charset="0"/>
              </a:rPr>
              <a:t>возведения в степень через цикл гораздо более экономна: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(x, n)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x;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i = 1; i &lt; n; i++)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*= x;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У такой функции </a:t>
            </a:r>
            <a:r>
              <a:rPr lang="ru-RU" sz="1600" dirty="0" err="1">
                <a:cs typeface="Courier New" pitchFamily="49" charset="0"/>
              </a:rPr>
              <a:t>pow</a:t>
            </a:r>
            <a:r>
              <a:rPr lang="ru-RU" sz="1600" dirty="0">
                <a:cs typeface="Courier New" pitchFamily="49" charset="0"/>
              </a:rPr>
              <a:t> будет один контекст, в котором будут последовательно меняться значения i и </a:t>
            </a:r>
            <a:r>
              <a:rPr lang="ru-RU" sz="1600" dirty="0" err="1">
                <a:cs typeface="Courier New" pitchFamily="49" charset="0"/>
              </a:rPr>
              <a:t>result</a:t>
            </a:r>
            <a:r>
              <a:rPr lang="ru-RU" sz="16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Любая </a:t>
            </a:r>
            <a:r>
              <a:rPr lang="ru-RU" sz="1600" dirty="0">
                <a:cs typeface="Courier New" pitchFamily="49" charset="0"/>
              </a:rPr>
              <a:t>рекурсия может быть переделана в цикл. Как правило, вариант с циклом будет эффективнее.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Но </a:t>
            </a:r>
            <a:r>
              <a:rPr lang="ru-RU" sz="1600" dirty="0">
                <a:cs typeface="Courier New" pitchFamily="49" charset="0"/>
              </a:rPr>
              <a:t>переделка рекурсии в цикл может быть нетривиальной, особенно когда в функции, в зависимости от условий, используются различные рекурсивные </a:t>
            </a:r>
            <a:r>
              <a:rPr lang="ru-RU" sz="1600" dirty="0" err="1">
                <a:cs typeface="Courier New" pitchFamily="49" charset="0"/>
              </a:rPr>
              <a:t>подвызовы</a:t>
            </a:r>
            <a:r>
              <a:rPr lang="ru-RU" sz="1600" dirty="0">
                <a:cs typeface="Courier New" pitchFamily="49" charset="0"/>
              </a:rPr>
              <a:t>, когда ветвление более сложное.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Рекурсия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82696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700" dirty="0">
                <a:cs typeface="Courier New" pitchFamily="49" charset="0"/>
              </a:rPr>
              <a:t>Задача: возведение числа x в натуральную степень n. В данном примере функция с параметрами (2,3</a:t>
            </a:r>
            <a:r>
              <a:rPr lang="ru-RU" sz="1700" dirty="0" smtClean="0">
                <a:cs typeface="Courier New" pitchFamily="49" charset="0"/>
              </a:rPr>
              <a:t>).</a:t>
            </a:r>
            <a:endParaRPr lang="en-US" sz="17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itchFamily="49" charset="0"/>
            </a:endParaRPr>
          </a:p>
          <a:p>
            <a:pPr marL="0" indent="0">
              <a:buNone/>
            </a:pPr>
            <a:endParaRPr lang="en-US" sz="17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itchFamily="49" charset="0"/>
            </a:endParaRPr>
          </a:p>
          <a:p>
            <a:pPr marL="0" indent="0">
              <a:buNone/>
            </a:pPr>
            <a:endParaRPr lang="en-US" sz="17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itchFamily="49" charset="0"/>
            </a:endParaRPr>
          </a:p>
          <a:p>
            <a:pPr marL="0" indent="0">
              <a:buNone/>
            </a:pPr>
            <a:endParaRPr lang="en-US" sz="17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ru-RU" sz="17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Рекурсия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1340768"/>
            <a:ext cx="45365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x,n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if (n != 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  return 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x,n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- 1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7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3395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 smtClean="0">
                <a:cs typeface="Courier New" pitchFamily="49" charset="0"/>
              </a:rPr>
              <a:t> </a:t>
            </a:r>
            <a:endParaRPr lang="en-US" sz="1700" dirty="0">
              <a:cs typeface="Courier New" pitchFamily="49" charset="0"/>
            </a:endParaRPr>
          </a:p>
          <a:p>
            <a:pPr marL="0" indent="0">
              <a:buNone/>
            </a:pPr>
            <a:endParaRPr lang="en-US" sz="17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itchFamily="49" charset="0"/>
            </a:endParaRPr>
          </a:p>
          <a:p>
            <a:pPr marL="0" indent="0">
              <a:buNone/>
            </a:pPr>
            <a:endParaRPr lang="en-US" sz="17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itchFamily="49" charset="0"/>
            </a:endParaRPr>
          </a:p>
          <a:p>
            <a:pPr marL="0" indent="0">
              <a:buNone/>
            </a:pPr>
            <a:endParaRPr lang="en-US" sz="17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ru-RU" sz="17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Рекурсия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3644" y="764704"/>
            <a:ext cx="3542332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(2,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!= 1)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2 *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(2,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2;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1830942"/>
            <a:ext cx="3528392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(2,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!= 1)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2 *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(2,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2;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501" y="2852936"/>
            <a:ext cx="3531939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(2,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!= 1)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2 *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(2,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7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5181972" y="2598277"/>
            <a:ext cx="288032" cy="3247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3059832" y="1546916"/>
            <a:ext cx="360040" cy="3699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72433" y="4293096"/>
            <a:ext cx="2599134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(2,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!= 1)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2 *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2;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0738" y="4684990"/>
            <a:ext cx="2599134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(2,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!= 1)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2 *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2;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7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Прямая со стрелкой 19"/>
          <p:cNvCxnSpPr/>
          <p:nvPr/>
        </p:nvCxnSpPr>
        <p:spPr>
          <a:xfrm flipH="1">
            <a:off x="5478388" y="4077072"/>
            <a:ext cx="965820" cy="7541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2936962" y="5019753"/>
            <a:ext cx="842950" cy="1885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89376" y="757153"/>
            <a:ext cx="4203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x,n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 != 1) 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return x*=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(x,n-1);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44034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Регулярные выражения</a:t>
            </a:r>
          </a:p>
          <a:p>
            <a:pPr marL="0" indent="0">
              <a:buNone/>
            </a:pPr>
            <a:endParaRPr lang="ru-RU" sz="800" b="1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b="1" dirty="0" smtClean="0">
                <a:cs typeface="Courier New" pitchFamily="49" charset="0"/>
              </a:rPr>
              <a:t>Паттерны </a:t>
            </a:r>
            <a:r>
              <a:rPr lang="ru-RU" sz="1600" b="1" dirty="0">
                <a:cs typeface="Courier New" pitchFamily="49" charset="0"/>
              </a:rPr>
              <a:t>и флаги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Регулярные </a:t>
            </a:r>
            <a:r>
              <a:rPr lang="ru-RU" sz="1600" dirty="0">
                <a:cs typeface="Courier New" pitchFamily="49" charset="0"/>
              </a:rPr>
              <a:t>выражения – мощное средство поиска и замены в строке.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В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регулярные выражения реализованы отдельным объектом </a:t>
            </a:r>
            <a:r>
              <a:rPr lang="ru-RU" sz="1600" dirty="0" err="1">
                <a:cs typeface="Courier New" pitchFamily="49" charset="0"/>
              </a:rPr>
              <a:t>RegExp</a:t>
            </a:r>
            <a:r>
              <a:rPr lang="ru-RU" sz="1600" dirty="0">
                <a:cs typeface="Courier New" pitchFamily="49" charset="0"/>
              </a:rPr>
              <a:t> и интегрированы в методы строк</a:t>
            </a:r>
            <a:r>
              <a:rPr lang="ru-RU" sz="1600" dirty="0" smtClean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ru-RU" sz="8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Регэкспы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Регулярное </a:t>
            </a:r>
            <a:r>
              <a:rPr lang="ru-RU" sz="1600" dirty="0">
                <a:cs typeface="Courier New" pitchFamily="49" charset="0"/>
              </a:rPr>
              <a:t>выражение (оно же «</a:t>
            </a:r>
            <a:r>
              <a:rPr lang="ru-RU" sz="1600" dirty="0" err="1">
                <a:cs typeface="Courier New" pitchFamily="49" charset="0"/>
              </a:rPr>
              <a:t>регэксп</a:t>
            </a:r>
            <a:r>
              <a:rPr lang="ru-RU" sz="1600" dirty="0">
                <a:cs typeface="Courier New" pitchFamily="49" charset="0"/>
              </a:rPr>
              <a:t>», «</a:t>
            </a:r>
            <a:r>
              <a:rPr lang="ru-RU" sz="1600" dirty="0" err="1">
                <a:cs typeface="Courier New" pitchFamily="49" charset="0"/>
              </a:rPr>
              <a:t>регулярка</a:t>
            </a:r>
            <a:r>
              <a:rPr lang="ru-RU" sz="1600" dirty="0">
                <a:cs typeface="Courier New" pitchFamily="49" charset="0"/>
              </a:rPr>
              <a:t>» или просто «</a:t>
            </a:r>
            <a:r>
              <a:rPr lang="ru-RU" sz="1600" dirty="0" err="1">
                <a:cs typeface="Courier New" pitchFamily="49" charset="0"/>
              </a:rPr>
              <a:t>рег</a:t>
            </a:r>
            <a:r>
              <a:rPr lang="ru-RU" sz="1600" dirty="0">
                <a:cs typeface="Courier New" pitchFamily="49" charset="0"/>
              </a:rPr>
              <a:t>»), состоит из паттерна (он же «шаблон») и необязательных флагов.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Синтаксис </a:t>
            </a:r>
            <a:r>
              <a:rPr lang="ru-RU" sz="1600" dirty="0">
                <a:cs typeface="Courier New" pitchFamily="49" charset="0"/>
              </a:rPr>
              <a:t>создания регулярного выражения: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regexp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RegExp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("шаблон", "флаги");</a:t>
            </a:r>
          </a:p>
          <a:p>
            <a:pPr marL="0" indent="0">
              <a:buNone/>
            </a:pPr>
            <a:endParaRPr lang="ru-RU" sz="8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Как </a:t>
            </a:r>
            <a:r>
              <a:rPr lang="ru-RU" sz="1600" dirty="0">
                <a:cs typeface="Courier New" pitchFamily="49" charset="0"/>
              </a:rPr>
              <a:t>правило, используют более короткую запись (шаблон внутри слешей "/"):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regexp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/шаблон/; // без флагов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regexp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/шаблон/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gmi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 // с флагами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gmi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(изучим их дальше)</a:t>
            </a:r>
          </a:p>
          <a:p>
            <a:pPr marL="0" indent="0">
              <a:buNone/>
            </a:pPr>
            <a:endParaRPr lang="ru-RU" sz="8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Слеши </a:t>
            </a:r>
            <a:r>
              <a:rPr lang="ru-RU" sz="1600" dirty="0">
                <a:cs typeface="Courier New" pitchFamily="49" charset="0"/>
              </a:rPr>
              <a:t>"/" говорят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о том, что это регулярное выражение. Они играют здесь ту же роль, что и кавычки для обозначения строк.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Регулярные выражения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51858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Использование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Основа </a:t>
            </a:r>
            <a:r>
              <a:rPr lang="ru-RU" sz="1600" dirty="0">
                <a:cs typeface="Courier New" pitchFamily="49" charset="0"/>
              </a:rPr>
              <a:t>регулярного выражения – паттерн. Это строка, которую можно расширить специальными символами, которые делают поиск намного мощнее.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В </a:t>
            </a:r>
            <a:r>
              <a:rPr lang="ru-RU" sz="1600" dirty="0">
                <a:cs typeface="Courier New" pitchFamily="49" charset="0"/>
              </a:rPr>
              <a:t>простейшем случае, если флагов и специальных символов нет, поиск по паттерну – то же самое, что и обычный поиск подстроки: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"Я люблю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!"; // будем искать в этой строке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regexp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лю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/;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str.search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regexp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 ); // 2</a:t>
            </a:r>
          </a:p>
          <a:p>
            <a:pPr marL="0" indent="0"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Сравните </a:t>
            </a:r>
            <a:r>
              <a:rPr lang="ru-RU" sz="1600" dirty="0">
                <a:cs typeface="Courier New" pitchFamily="49" charset="0"/>
              </a:rPr>
              <a:t>с обычным поиском: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"Я люблю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!";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substr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лю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str.indexOf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substr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 ); // 2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Как видим, то же самое, разве что для </a:t>
            </a:r>
            <a:r>
              <a:rPr lang="ru-RU" sz="1600" dirty="0" err="1">
                <a:cs typeface="Courier New" pitchFamily="49" charset="0"/>
              </a:rPr>
              <a:t>регэкспа</a:t>
            </a:r>
            <a:r>
              <a:rPr lang="ru-RU" sz="1600" dirty="0">
                <a:cs typeface="Courier New" pitchFamily="49" charset="0"/>
              </a:rPr>
              <a:t> использован метод </a:t>
            </a:r>
            <a:r>
              <a:rPr lang="ru-RU" sz="1600" dirty="0" err="1">
                <a:cs typeface="Courier New" pitchFamily="49" charset="0"/>
              </a:rPr>
              <a:t>search</a:t>
            </a:r>
            <a:r>
              <a:rPr lang="ru-RU" sz="1600" dirty="0">
                <a:cs typeface="Courier New" pitchFamily="49" charset="0"/>
              </a:rPr>
              <a:t> – он как раз работает с регулярными выражениями, а для подстроки – </a:t>
            </a:r>
            <a:r>
              <a:rPr lang="ru-RU" sz="1600" dirty="0" err="1">
                <a:cs typeface="Courier New" pitchFamily="49" charset="0"/>
              </a:rPr>
              <a:t>indexOf</a:t>
            </a:r>
            <a:r>
              <a:rPr lang="ru-RU" sz="16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Но это соответствие лишь кажущееся. Очень скоро мы усложним регулярные выражения, и тогда увидим, что они гораздо мощнее.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Регулярные выражения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90109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Флаги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Регулярные </a:t>
            </a:r>
            <a:r>
              <a:rPr lang="ru-RU" sz="1600" dirty="0">
                <a:cs typeface="Courier New" pitchFamily="49" charset="0"/>
              </a:rPr>
              <a:t>выражения могут иметь флаги, которые влияют на поиск.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В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их всего три:</a:t>
            </a:r>
          </a:p>
          <a:p>
            <a:pPr marL="0" indent="0"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i  </a:t>
            </a:r>
            <a:r>
              <a:rPr lang="ru-RU" sz="1600" dirty="0" smtClean="0">
                <a:cs typeface="Courier New" pitchFamily="49" charset="0"/>
              </a:rPr>
              <a:t>Если этот флаг есть, то </a:t>
            </a:r>
            <a:r>
              <a:rPr lang="ru-RU" sz="1600" dirty="0" err="1" smtClean="0">
                <a:cs typeface="Courier New" pitchFamily="49" charset="0"/>
              </a:rPr>
              <a:t>регэксп</a:t>
            </a:r>
            <a:r>
              <a:rPr lang="ru-RU" sz="1600" dirty="0" smtClean="0">
                <a:cs typeface="Courier New" pitchFamily="49" charset="0"/>
              </a:rPr>
              <a:t> ищет независимо от регистра, то есть не различает между А и а.</a:t>
            </a:r>
          </a:p>
          <a:p>
            <a:pPr marL="0" indent="0"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g  </a:t>
            </a:r>
            <a:r>
              <a:rPr lang="ru-RU" sz="1600" dirty="0" smtClean="0">
                <a:cs typeface="Courier New" pitchFamily="49" charset="0"/>
              </a:rPr>
              <a:t>Если </a:t>
            </a:r>
            <a:r>
              <a:rPr lang="ru-RU" sz="1600" dirty="0">
                <a:cs typeface="Courier New" pitchFamily="49" charset="0"/>
              </a:rPr>
              <a:t>этот флаг есть, то </a:t>
            </a:r>
            <a:r>
              <a:rPr lang="ru-RU" sz="1600" dirty="0" err="1">
                <a:cs typeface="Courier New" pitchFamily="49" charset="0"/>
              </a:rPr>
              <a:t>регэксп</a:t>
            </a:r>
            <a:r>
              <a:rPr lang="ru-RU" sz="1600" dirty="0">
                <a:cs typeface="Courier New" pitchFamily="49" charset="0"/>
              </a:rPr>
              <a:t> ищет все совпадения, иначе – только первое.</a:t>
            </a:r>
          </a:p>
          <a:p>
            <a:pPr marL="0" indent="0"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m  </a:t>
            </a:r>
            <a:r>
              <a:rPr lang="ru-RU" sz="1600" dirty="0" smtClean="0">
                <a:cs typeface="Courier New" pitchFamily="49" charset="0"/>
              </a:rPr>
              <a:t>Многострочный </a:t>
            </a:r>
            <a:r>
              <a:rPr lang="ru-RU" sz="1600" dirty="0">
                <a:cs typeface="Courier New" pitchFamily="49" charset="0"/>
              </a:rPr>
              <a:t>режим.</a:t>
            </a:r>
          </a:p>
          <a:p>
            <a:pPr marL="0" indent="0">
              <a:buNone/>
            </a:pPr>
            <a:endParaRPr lang="ru-RU" sz="8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Самый </a:t>
            </a:r>
            <a:r>
              <a:rPr lang="ru-RU" sz="1600" dirty="0">
                <a:cs typeface="Courier New" pitchFamily="49" charset="0"/>
              </a:rPr>
              <a:t>простой для понимания из этих флагов – безусловно, i.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Пример </a:t>
            </a:r>
            <a:r>
              <a:rPr lang="ru-RU" sz="1600" dirty="0">
                <a:cs typeface="Courier New" pitchFamily="49" charset="0"/>
              </a:rPr>
              <a:t>его использования: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"Я люблю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!"; // будем искать в этой строке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str.search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/ЛЮ/ ) ); // -1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str.search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/ЛЮ/i ) ); // 2</a:t>
            </a:r>
          </a:p>
          <a:p>
            <a:pPr marL="0" indent="0">
              <a:buNone/>
            </a:pPr>
            <a:endParaRPr lang="ru-RU" sz="8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С </a:t>
            </a:r>
            <a:r>
              <a:rPr lang="ru-RU" sz="1600" dirty="0" err="1">
                <a:cs typeface="Courier New" pitchFamily="49" charset="0"/>
              </a:rPr>
              <a:t>регом</a:t>
            </a:r>
            <a:r>
              <a:rPr lang="ru-RU" sz="1600" dirty="0">
                <a:cs typeface="Courier New" pitchFamily="49" charset="0"/>
              </a:rPr>
              <a:t> /ЛЮ/ вызов вернул -1, что означает «не найдено» (как и в </a:t>
            </a:r>
            <a:r>
              <a:rPr lang="ru-RU" sz="1600" dirty="0" err="1">
                <a:cs typeface="Courier New" pitchFamily="49" charset="0"/>
              </a:rPr>
              <a:t>indexOf</a:t>
            </a:r>
            <a:r>
              <a:rPr lang="ru-RU" sz="1600" dirty="0">
                <a:cs typeface="Courier New" pitchFamily="49" charset="0"/>
              </a:rPr>
              <a:t>),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С </a:t>
            </a:r>
            <a:r>
              <a:rPr lang="ru-RU" sz="1600" dirty="0" err="1">
                <a:cs typeface="Courier New" pitchFamily="49" charset="0"/>
              </a:rPr>
              <a:t>регом</a:t>
            </a:r>
            <a:r>
              <a:rPr lang="ru-RU" sz="1600" dirty="0">
                <a:cs typeface="Courier New" pitchFamily="49" charset="0"/>
              </a:rPr>
              <a:t> /ЛЮ/i вызов нашёл совпадение на позиции 2, так как стоит флаг i, а значит «</a:t>
            </a:r>
            <a:r>
              <a:rPr lang="ru-RU" sz="1600" dirty="0" err="1">
                <a:cs typeface="Courier New" pitchFamily="49" charset="0"/>
              </a:rPr>
              <a:t>лю</a:t>
            </a:r>
            <a:r>
              <a:rPr lang="ru-RU" sz="1600" dirty="0">
                <a:cs typeface="Courier New" pitchFamily="49" charset="0"/>
              </a:rPr>
              <a:t>» тоже подходит.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Другие флаги </a:t>
            </a:r>
            <a:r>
              <a:rPr lang="ru-RU" sz="1600" dirty="0" smtClean="0">
                <a:cs typeface="Courier New" pitchFamily="49" charset="0"/>
              </a:rPr>
              <a:t>будут рассмотрены далее.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Регулярные выражения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1168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Методы </a:t>
            </a:r>
            <a:r>
              <a:rPr lang="ru-RU" sz="1600" b="1" dirty="0" err="1">
                <a:cs typeface="Courier New" pitchFamily="49" charset="0"/>
              </a:rPr>
              <a:t>RegExp</a:t>
            </a:r>
            <a:r>
              <a:rPr lang="ru-RU" sz="1600" b="1" dirty="0">
                <a:cs typeface="Courier New" pitchFamily="49" charset="0"/>
              </a:rPr>
              <a:t> и </a:t>
            </a:r>
            <a:r>
              <a:rPr lang="ru-RU" sz="1600" b="1" dirty="0" err="1">
                <a:cs typeface="Courier New" pitchFamily="49" charset="0"/>
              </a:rPr>
              <a:t>String</a:t>
            </a:r>
            <a:endParaRPr lang="ru-RU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Регулярные </a:t>
            </a:r>
            <a:r>
              <a:rPr lang="ru-RU" sz="1600" dirty="0">
                <a:cs typeface="Courier New" pitchFamily="49" charset="0"/>
              </a:rPr>
              <a:t>выражения в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 являются объектами класса </a:t>
            </a:r>
            <a:r>
              <a:rPr lang="ru-RU" sz="1600" dirty="0" err="1">
                <a:cs typeface="Courier New" pitchFamily="49" charset="0"/>
              </a:rPr>
              <a:t>RegExp</a:t>
            </a:r>
            <a:r>
              <a:rPr lang="ru-RU" sz="16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Кроме </a:t>
            </a:r>
            <a:r>
              <a:rPr lang="ru-RU" sz="1600" dirty="0">
                <a:cs typeface="Courier New" pitchFamily="49" charset="0"/>
              </a:rPr>
              <a:t>того, методы для поиска по регулярным выражениям встроены прямо в обычные строки </a:t>
            </a:r>
            <a:r>
              <a:rPr lang="ru-RU" sz="1600" dirty="0" err="1">
                <a:cs typeface="Courier New" pitchFamily="49" charset="0"/>
              </a:rPr>
              <a:t>String</a:t>
            </a:r>
            <a:r>
              <a:rPr lang="ru-RU" sz="16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К </a:t>
            </a:r>
            <a:r>
              <a:rPr lang="ru-RU" sz="1600" dirty="0">
                <a:cs typeface="Courier New" pitchFamily="49" charset="0"/>
              </a:rPr>
              <a:t>сожалению, общая структура встроенных методов слегка запутана, поэтому мы сначала рассмотрим их по отдельности, а затем – рецепты по решению стандартных задач с ними.</a:t>
            </a:r>
          </a:p>
          <a:p>
            <a:pPr marL="0" indent="0">
              <a:buNone/>
            </a:pPr>
            <a:endParaRPr lang="ru-RU" sz="1600" b="1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b="1" dirty="0" err="1" smtClean="0">
                <a:cs typeface="Courier New" pitchFamily="49" charset="0"/>
              </a:rPr>
              <a:t>str.search</a:t>
            </a:r>
            <a:r>
              <a:rPr lang="ru-RU" sz="1600" b="1" dirty="0" smtClean="0">
                <a:cs typeface="Courier New" pitchFamily="49" charset="0"/>
              </a:rPr>
              <a:t>(</a:t>
            </a:r>
            <a:r>
              <a:rPr lang="ru-RU" sz="1600" b="1" dirty="0" err="1" smtClean="0">
                <a:cs typeface="Courier New" pitchFamily="49" charset="0"/>
              </a:rPr>
              <a:t>reg</a:t>
            </a:r>
            <a:r>
              <a:rPr lang="ru-RU" sz="1600" b="1" dirty="0"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Этот </a:t>
            </a:r>
            <a:r>
              <a:rPr lang="ru-RU" sz="1600" dirty="0">
                <a:cs typeface="Courier New" pitchFamily="49" charset="0"/>
              </a:rPr>
              <a:t>метод мы уже видели.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Он </a:t>
            </a:r>
            <a:r>
              <a:rPr lang="ru-RU" sz="1600" dirty="0">
                <a:cs typeface="Courier New" pitchFamily="49" charset="0"/>
              </a:rPr>
              <a:t>возвращает позицию первого совпадения или -1, если ничего не найдено.</a:t>
            </a:r>
          </a:p>
          <a:p>
            <a:pPr marL="0" indent="0">
              <a:buNone/>
            </a:pPr>
            <a:endParaRPr lang="ru-RU" sz="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"Люблю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регэкспы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я, но странною любовью";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str.search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лю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/i ) ); // 0</a:t>
            </a:r>
          </a:p>
          <a:p>
            <a:pPr marL="0" indent="0">
              <a:buNone/>
            </a:pPr>
            <a:endParaRPr lang="ru-RU" sz="8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Ограничение </a:t>
            </a:r>
            <a:r>
              <a:rPr lang="ru-RU" sz="1600" dirty="0">
                <a:cs typeface="Courier New" pitchFamily="49" charset="0"/>
              </a:rPr>
              <a:t>метода </a:t>
            </a:r>
            <a:r>
              <a:rPr lang="ru-RU" sz="1600" dirty="0" err="1">
                <a:cs typeface="Courier New" pitchFamily="49" charset="0"/>
              </a:rPr>
              <a:t>search</a:t>
            </a:r>
            <a:r>
              <a:rPr lang="ru-RU" sz="1600" dirty="0">
                <a:cs typeface="Courier New" pitchFamily="49" charset="0"/>
              </a:rPr>
              <a:t> – он всегда ищет только первое совпадение.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Нельзя </a:t>
            </a:r>
            <a:r>
              <a:rPr lang="ru-RU" sz="1600" dirty="0">
                <a:cs typeface="Courier New" pitchFamily="49" charset="0"/>
              </a:rPr>
              <a:t>заставить </a:t>
            </a:r>
            <a:r>
              <a:rPr lang="ru-RU" sz="1600" dirty="0" err="1">
                <a:cs typeface="Courier New" pitchFamily="49" charset="0"/>
              </a:rPr>
              <a:t>search</a:t>
            </a:r>
            <a:r>
              <a:rPr lang="ru-RU" sz="1600" dirty="0">
                <a:cs typeface="Courier New" pitchFamily="49" charset="0"/>
              </a:rPr>
              <a:t> искать дальше первого совпадения, такой синтаксис попросту не предусмотрен. Но есть другие методы, которые это умеют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Регулярные выражения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34861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str.match</a:t>
            </a:r>
            <a:r>
              <a:rPr lang="ru-RU" sz="1600" b="1" dirty="0">
                <a:cs typeface="Courier New" pitchFamily="49" charset="0"/>
              </a:rPr>
              <a:t>(</a:t>
            </a:r>
            <a:r>
              <a:rPr lang="ru-RU" sz="1600" b="1" dirty="0" err="1">
                <a:cs typeface="Courier New" pitchFamily="49" charset="0"/>
              </a:rPr>
              <a:t>reg</a:t>
            </a:r>
            <a:r>
              <a:rPr lang="ru-RU" sz="1600" b="1" dirty="0">
                <a:cs typeface="Courier New" pitchFamily="49" charset="0"/>
              </a:rPr>
              <a:t>) без флага g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Метод </a:t>
            </a:r>
            <a:r>
              <a:rPr lang="ru-RU" sz="1600" dirty="0" err="1">
                <a:cs typeface="Courier New" pitchFamily="49" charset="0"/>
              </a:rPr>
              <a:t>str.match</a:t>
            </a:r>
            <a:r>
              <a:rPr lang="ru-RU" sz="1600" dirty="0">
                <a:cs typeface="Courier New" pitchFamily="49" charset="0"/>
              </a:rPr>
              <a:t> работает по-разному, в зависимости от наличия или отсутствия флага g, поэтому сначала мы разберём вариант, когда его нет.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В этом случае </a:t>
            </a:r>
            <a:r>
              <a:rPr lang="ru-RU" sz="1600" dirty="0" err="1">
                <a:cs typeface="Courier New" pitchFamily="49" charset="0"/>
              </a:rPr>
              <a:t>str.match</a:t>
            </a:r>
            <a:r>
              <a:rPr lang="ru-RU" sz="1600" dirty="0">
                <a:cs typeface="Courier New" pitchFamily="49" charset="0"/>
              </a:rPr>
              <a:t>(</a:t>
            </a:r>
            <a:r>
              <a:rPr lang="ru-RU" sz="1600" dirty="0" err="1">
                <a:cs typeface="Courier New" pitchFamily="49" charset="0"/>
              </a:rPr>
              <a:t>reg</a:t>
            </a:r>
            <a:r>
              <a:rPr lang="ru-RU" sz="1600" dirty="0">
                <a:cs typeface="Courier New" pitchFamily="49" charset="0"/>
              </a:rPr>
              <a:t>) находит только одно, первое совпадение.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Результат вызова – это массив, состоящий из этого совпадения, с дополнительными свойствами </a:t>
            </a:r>
            <a:r>
              <a:rPr lang="ru-RU" sz="1600" dirty="0" err="1">
                <a:cs typeface="Courier New" pitchFamily="49" charset="0"/>
              </a:rPr>
              <a:t>index</a:t>
            </a:r>
            <a:r>
              <a:rPr lang="ru-RU" sz="1600" dirty="0">
                <a:cs typeface="Courier New" pitchFamily="49" charset="0"/>
              </a:rPr>
              <a:t> – позиция, на которой оно обнаружено и </a:t>
            </a:r>
            <a:r>
              <a:rPr lang="ru-RU" sz="1600" dirty="0" err="1">
                <a:cs typeface="Courier New" pitchFamily="49" charset="0"/>
              </a:rPr>
              <a:t>input</a:t>
            </a:r>
            <a:r>
              <a:rPr lang="ru-RU" sz="1600" dirty="0">
                <a:cs typeface="Courier New" pitchFamily="49" charset="0"/>
              </a:rPr>
              <a:t> – строка, в которой был </a:t>
            </a:r>
            <a:r>
              <a:rPr lang="ru-RU" sz="1600" dirty="0" smtClean="0">
                <a:cs typeface="Courier New" pitchFamily="49" charset="0"/>
              </a:rPr>
              <a:t>поиск. Например</a:t>
            </a:r>
            <a:r>
              <a:rPr lang="ru-RU" sz="1600" dirty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ОЙ-Ой-ой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str.match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/ой/i );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[0] ); // ОЙ  (совпадение)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result.index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); // 0 (позиция)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result.input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); //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ОЙ-Ой-ой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(вся поисковая строка)</a:t>
            </a:r>
          </a:p>
          <a:p>
            <a:pPr marL="0" indent="0">
              <a:buNone/>
            </a:pPr>
            <a:endParaRPr lang="ru-RU" sz="8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У </a:t>
            </a:r>
            <a:r>
              <a:rPr lang="ru-RU" sz="1600" dirty="0">
                <a:cs typeface="Courier New" pitchFamily="49" charset="0"/>
              </a:rPr>
              <a:t>этого массива не всегда только один элемент.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Если </a:t>
            </a:r>
            <a:r>
              <a:rPr lang="ru-RU" sz="1600" dirty="0">
                <a:cs typeface="Courier New" pitchFamily="49" charset="0"/>
              </a:rPr>
              <a:t>часть шаблона обозначена скобками, то она станет </a:t>
            </a:r>
            <a:r>
              <a:rPr lang="ru-RU" sz="1600" dirty="0" err="1" smtClean="0">
                <a:cs typeface="Courier New" pitchFamily="49" charset="0"/>
              </a:rPr>
              <a:t>отдельн</a:t>
            </a:r>
            <a:r>
              <a:rPr lang="ru-RU" sz="1600" dirty="0" smtClean="0">
                <a:cs typeface="Courier New" pitchFamily="49" charset="0"/>
              </a:rPr>
              <a:t>. элем. массива</a:t>
            </a:r>
            <a:r>
              <a:rPr lang="ru-RU" sz="16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- это такой язык";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str.match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/JAVA(SCRIPT)/i );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[0] ); //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(всё совпадение полностью)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[1] ); //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(часть 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совпаден,соответств.скобкам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result.index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); // 0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result.input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); //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- это такой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язык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Регулярные выражения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07168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Благодаря флагу i поиск не обращает внимание на регистр буквы, поэтому находит </a:t>
            </a:r>
            <a:r>
              <a:rPr lang="ru-RU" sz="1600" dirty="0" err="1">
                <a:cs typeface="Courier New" pitchFamily="49" charset="0"/>
              </a:rPr>
              <a:t>javascript</a:t>
            </a:r>
            <a:r>
              <a:rPr lang="ru-RU" sz="1600" dirty="0">
                <a:cs typeface="Courier New" pitchFamily="49" charset="0"/>
              </a:rPr>
              <a:t>. При этом часть строки, соответствующая SCRIPT, выделена в отдельный элемент массива.</a:t>
            </a:r>
          </a:p>
          <a:p>
            <a:pPr marL="0" indent="0">
              <a:buNone/>
            </a:pPr>
            <a:endParaRPr lang="ru-RU" sz="8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b="1" dirty="0" err="1" smtClean="0">
                <a:cs typeface="Courier New" pitchFamily="49" charset="0"/>
              </a:rPr>
              <a:t>str.match</a:t>
            </a:r>
            <a:r>
              <a:rPr lang="ru-RU" sz="1600" b="1" dirty="0" smtClean="0">
                <a:cs typeface="Courier New" pitchFamily="49" charset="0"/>
              </a:rPr>
              <a:t>(</a:t>
            </a:r>
            <a:r>
              <a:rPr lang="ru-RU" sz="1600" b="1" dirty="0" err="1" smtClean="0">
                <a:cs typeface="Courier New" pitchFamily="49" charset="0"/>
              </a:rPr>
              <a:t>reg</a:t>
            </a:r>
            <a:r>
              <a:rPr lang="ru-RU" sz="1600" b="1" dirty="0">
                <a:cs typeface="Courier New" pitchFamily="49" charset="0"/>
              </a:rPr>
              <a:t>) с флагом g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При </a:t>
            </a:r>
            <a:r>
              <a:rPr lang="ru-RU" sz="1600" dirty="0">
                <a:cs typeface="Courier New" pitchFamily="49" charset="0"/>
              </a:rPr>
              <a:t>наличии флага g, вызов </a:t>
            </a:r>
            <a:r>
              <a:rPr lang="ru-RU" sz="1600" dirty="0" err="1">
                <a:cs typeface="Courier New" pitchFamily="49" charset="0"/>
              </a:rPr>
              <a:t>match</a:t>
            </a:r>
            <a:r>
              <a:rPr lang="ru-RU" sz="1600" dirty="0">
                <a:cs typeface="Courier New" pitchFamily="49" charset="0"/>
              </a:rPr>
              <a:t> возвращает обычный массив из всех совпадений.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Никаких </a:t>
            </a:r>
            <a:r>
              <a:rPr lang="ru-RU" sz="1600" dirty="0">
                <a:cs typeface="Courier New" pitchFamily="49" charset="0"/>
              </a:rPr>
              <a:t>дополнительных свойств у массива в этом случае нет, скобки дополнительных элементов не порождают.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Например</a:t>
            </a:r>
            <a:r>
              <a:rPr lang="ru-RU" sz="1600" dirty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ОЙ-Ой-ой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str.match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/ой/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ig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); // ОЙ, Ой, ой</a:t>
            </a:r>
          </a:p>
          <a:p>
            <a:pPr marL="0" indent="0">
              <a:buNone/>
            </a:pPr>
            <a:endParaRPr lang="ru-RU" sz="8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Пример со скобками: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- это такой язык";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str.match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/JAVA(SCRIPT)/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gi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[0] ); //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javascript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result.length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); // 1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result.index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); // 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undefined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Регулярные выражения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28184" y="4217020"/>
            <a:ext cx="2592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+mj-lt"/>
                <a:cs typeface="Courier New" pitchFamily="49" charset="0"/>
              </a:rPr>
              <a:t>Из последнего примера видно, что элемент в массиве ровно один, и свойства </a:t>
            </a:r>
            <a:r>
              <a:rPr lang="ru-RU" sz="1600" dirty="0" err="1">
                <a:latin typeface="+mj-lt"/>
                <a:cs typeface="Courier New" pitchFamily="49" charset="0"/>
              </a:rPr>
              <a:t>index</a:t>
            </a:r>
            <a:r>
              <a:rPr lang="ru-RU" sz="1600" dirty="0">
                <a:latin typeface="+mj-lt"/>
                <a:cs typeface="Courier New" pitchFamily="49" charset="0"/>
              </a:rPr>
              <a:t> также нет. Такова особенность глобального поиска при помощи </a:t>
            </a:r>
            <a:r>
              <a:rPr lang="ru-RU" sz="1600" dirty="0" err="1">
                <a:latin typeface="+mj-lt"/>
                <a:cs typeface="Courier New" pitchFamily="49" charset="0"/>
              </a:rPr>
              <a:t>match</a:t>
            </a:r>
            <a:r>
              <a:rPr lang="ru-RU" sz="1600" dirty="0">
                <a:latin typeface="+mj-lt"/>
                <a:cs typeface="Courier New" pitchFamily="49" charset="0"/>
              </a:rPr>
              <a:t> – он просто возвращает все совпадения</a:t>
            </a:r>
            <a:r>
              <a:rPr lang="ru-RU" sz="1600" dirty="0" smtClean="0">
                <a:latin typeface="+mj-lt"/>
                <a:cs typeface="Courier New" pitchFamily="49" charset="0"/>
              </a:rPr>
              <a:t>.</a:t>
            </a:r>
            <a:endParaRPr lang="ru-RU" sz="1600" dirty="0">
              <a:latin typeface="+mj-lt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08157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В </a:t>
            </a:r>
            <a:r>
              <a:rPr lang="ru-RU" sz="1600" dirty="0">
                <a:cs typeface="Courier New" pitchFamily="49" charset="0"/>
              </a:rPr>
              <a:t>случае, если совпадений не было, </a:t>
            </a:r>
            <a:r>
              <a:rPr lang="ru-RU" sz="1600" dirty="0" err="1">
                <a:cs typeface="Courier New" pitchFamily="49" charset="0"/>
              </a:rPr>
              <a:t>match</a:t>
            </a:r>
            <a:r>
              <a:rPr lang="ru-RU" sz="1600" dirty="0">
                <a:cs typeface="Courier New" pitchFamily="49" charset="0"/>
              </a:rPr>
              <a:t> возвращает </a:t>
            </a:r>
            <a:r>
              <a:rPr lang="ru-RU" sz="1600" dirty="0" err="1">
                <a:cs typeface="Courier New" pitchFamily="49" charset="0"/>
              </a:rPr>
              <a:t>null</a:t>
            </a:r>
            <a:endParaRPr lang="ru-RU" sz="16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Обратите </a:t>
            </a:r>
            <a:r>
              <a:rPr lang="ru-RU" sz="1600" dirty="0">
                <a:cs typeface="Courier New" pitchFamily="49" charset="0"/>
              </a:rPr>
              <a:t>внимание, это важно – если </a:t>
            </a:r>
            <a:r>
              <a:rPr lang="ru-RU" sz="1600" dirty="0" err="1">
                <a:cs typeface="Courier New" pitchFamily="49" charset="0"/>
              </a:rPr>
              <a:t>match</a:t>
            </a:r>
            <a:r>
              <a:rPr lang="ru-RU" sz="1600" dirty="0">
                <a:cs typeface="Courier New" pitchFamily="49" charset="0"/>
              </a:rPr>
              <a:t> не нашёл совпадений, он возвращает не пустой массив, а именно </a:t>
            </a:r>
            <a:r>
              <a:rPr lang="ru-RU" sz="1600" dirty="0" err="1">
                <a:cs typeface="Courier New" pitchFamily="49" charset="0"/>
              </a:rPr>
              <a:t>null</a:t>
            </a:r>
            <a:r>
              <a:rPr lang="ru-RU" sz="16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Это </a:t>
            </a:r>
            <a:r>
              <a:rPr lang="ru-RU" sz="1600" dirty="0">
                <a:cs typeface="Courier New" pitchFamily="49" charset="0"/>
              </a:rPr>
              <a:t>важно иметь в виду, чтобы не попасть в такую ловушку: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"Ой-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йой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йой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результат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match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не всегда массив!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str.match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лю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gi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length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                   //ошибка!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нет свойства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length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у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null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b="1" dirty="0" err="1" smtClean="0">
                <a:cs typeface="Courier New" pitchFamily="49" charset="0"/>
              </a:rPr>
              <a:t>str.split</a:t>
            </a:r>
            <a:r>
              <a:rPr lang="ru-RU" sz="1600" b="1" dirty="0" smtClean="0">
                <a:cs typeface="Courier New" pitchFamily="49" charset="0"/>
              </a:rPr>
              <a:t>(</a:t>
            </a:r>
            <a:r>
              <a:rPr lang="ru-RU" sz="1600" b="1" dirty="0" err="1" smtClean="0">
                <a:cs typeface="Courier New" pitchFamily="49" charset="0"/>
              </a:rPr>
              <a:t>reg|substr</a:t>
            </a:r>
            <a:r>
              <a:rPr lang="ru-RU" sz="1600" b="1" dirty="0">
                <a:cs typeface="Courier New" pitchFamily="49" charset="0"/>
              </a:rPr>
              <a:t>, </a:t>
            </a:r>
            <a:r>
              <a:rPr lang="ru-RU" sz="1600" b="1" dirty="0" err="1">
                <a:cs typeface="Courier New" pitchFamily="49" charset="0"/>
              </a:rPr>
              <a:t>limit</a:t>
            </a:r>
            <a:r>
              <a:rPr lang="ru-RU" sz="1600" b="1" dirty="0"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Разбивает </a:t>
            </a:r>
            <a:r>
              <a:rPr lang="ru-RU" sz="1600" dirty="0">
                <a:cs typeface="Courier New" pitchFamily="49" charset="0"/>
              </a:rPr>
              <a:t>строку в массив по разделителю – регулярному выражению </a:t>
            </a:r>
            <a:r>
              <a:rPr lang="ru-RU" sz="1600" dirty="0" err="1">
                <a:cs typeface="Courier New" pitchFamily="49" charset="0"/>
              </a:rPr>
              <a:t>regexp</a:t>
            </a:r>
            <a:r>
              <a:rPr lang="ru-RU" sz="1600" dirty="0">
                <a:cs typeface="Courier New" pitchFamily="49" charset="0"/>
              </a:rPr>
              <a:t> или подстроке </a:t>
            </a:r>
            <a:r>
              <a:rPr lang="ru-RU" sz="1600" dirty="0" err="1">
                <a:cs typeface="Courier New" pitchFamily="49" charset="0"/>
              </a:rPr>
              <a:t>substr</a:t>
            </a:r>
            <a:r>
              <a:rPr lang="ru-RU" sz="16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Обычно </a:t>
            </a:r>
            <a:r>
              <a:rPr lang="ru-RU" sz="1600" dirty="0">
                <a:cs typeface="Courier New" pitchFamily="49" charset="0"/>
              </a:rPr>
              <a:t>мы используем метод </a:t>
            </a:r>
            <a:r>
              <a:rPr lang="ru-RU" sz="1600" dirty="0" err="1">
                <a:cs typeface="Courier New" pitchFamily="49" charset="0"/>
              </a:rPr>
              <a:t>split</a:t>
            </a:r>
            <a:r>
              <a:rPr lang="ru-RU" sz="1600" dirty="0">
                <a:cs typeface="Courier New" pitchFamily="49" charset="0"/>
              </a:rPr>
              <a:t> со строками, вот так: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('12-34-56'.split('-')) // [12, 34, 56]</a:t>
            </a:r>
          </a:p>
          <a:p>
            <a:pPr marL="0" indent="0">
              <a:buNone/>
            </a:pPr>
            <a:endParaRPr lang="ru-RU" sz="8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Можно </a:t>
            </a:r>
            <a:r>
              <a:rPr lang="ru-RU" sz="1600" dirty="0">
                <a:cs typeface="Courier New" pitchFamily="49" charset="0"/>
              </a:rPr>
              <a:t>передать в него и регулярное выражение, тогда он разобьёт строку по всем совпадениям.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Тот </a:t>
            </a:r>
            <a:r>
              <a:rPr lang="ru-RU" sz="1600" dirty="0">
                <a:cs typeface="Courier New" pitchFamily="49" charset="0"/>
              </a:rPr>
              <a:t>же пример с </a:t>
            </a:r>
            <a:r>
              <a:rPr lang="ru-RU" sz="1600" dirty="0" err="1">
                <a:cs typeface="Courier New" pitchFamily="49" charset="0"/>
              </a:rPr>
              <a:t>регэкспом</a:t>
            </a:r>
            <a:r>
              <a:rPr lang="ru-RU" sz="1600" dirty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('12-34-56'.split(/-/)) // [12, 34, 56]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Регулярные выражения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08813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700" b="1" dirty="0">
                <a:cs typeface="Courier New" pitchFamily="49" charset="0"/>
              </a:rPr>
              <a:t>Рекурсия, стек</a:t>
            </a:r>
          </a:p>
          <a:p>
            <a:pPr marL="0" indent="0">
              <a:buNone/>
            </a:pPr>
            <a:r>
              <a:rPr lang="ru-RU" sz="1700" dirty="0" smtClean="0">
                <a:cs typeface="Courier New" pitchFamily="49" charset="0"/>
              </a:rPr>
              <a:t>В </a:t>
            </a:r>
            <a:r>
              <a:rPr lang="ru-RU" sz="1700" dirty="0">
                <a:cs typeface="Courier New" pitchFamily="49" charset="0"/>
              </a:rPr>
              <a:t>теле функции могут быть вызваны другие функции для выполнения подзадач.</a:t>
            </a:r>
          </a:p>
          <a:p>
            <a:pPr marL="0" indent="0">
              <a:buNone/>
            </a:pPr>
            <a:r>
              <a:rPr lang="ru-RU" sz="1700" dirty="0" smtClean="0">
                <a:cs typeface="Courier New" pitchFamily="49" charset="0"/>
              </a:rPr>
              <a:t>Частный </a:t>
            </a:r>
            <a:r>
              <a:rPr lang="ru-RU" sz="1700" dirty="0">
                <a:cs typeface="Courier New" pitchFamily="49" charset="0"/>
              </a:rPr>
              <a:t>случай </a:t>
            </a:r>
            <a:r>
              <a:rPr lang="ru-RU" sz="1700" dirty="0" err="1">
                <a:cs typeface="Courier New" pitchFamily="49" charset="0"/>
              </a:rPr>
              <a:t>подвызова</a:t>
            </a:r>
            <a:r>
              <a:rPr lang="ru-RU" sz="1700" dirty="0">
                <a:cs typeface="Courier New" pitchFamily="49" charset="0"/>
              </a:rPr>
              <a:t> – когда функция вызывает сама себя. Это называется рекурсией.</a:t>
            </a:r>
          </a:p>
          <a:p>
            <a:pPr marL="0" indent="0">
              <a:buNone/>
            </a:pPr>
            <a:r>
              <a:rPr lang="ru-RU" sz="1700" dirty="0" smtClean="0">
                <a:cs typeface="Courier New" pitchFamily="49" charset="0"/>
              </a:rPr>
              <a:t>Рекурсия </a:t>
            </a:r>
            <a:r>
              <a:rPr lang="ru-RU" sz="1700" dirty="0">
                <a:cs typeface="Courier New" pitchFamily="49" charset="0"/>
              </a:rPr>
              <a:t>используется для ситуаций, когда выполнение одной сложной задачи можно представить как некое действие в совокупности с решением той же задачи в более простом варианте.</a:t>
            </a:r>
          </a:p>
          <a:p>
            <a:pPr marL="0" indent="0">
              <a:buNone/>
            </a:pPr>
            <a:r>
              <a:rPr lang="ru-RU" sz="1700" dirty="0" smtClean="0">
                <a:cs typeface="Courier New" pitchFamily="49" charset="0"/>
              </a:rPr>
              <a:t>Рекурсия </a:t>
            </a:r>
            <a:r>
              <a:rPr lang="ru-RU" sz="1700" dirty="0">
                <a:cs typeface="Courier New" pitchFamily="49" charset="0"/>
              </a:rPr>
              <a:t>– общая тема программирования, не относящаяся напрямую к </a:t>
            </a:r>
            <a:r>
              <a:rPr lang="ru-RU" sz="1700" dirty="0" err="1">
                <a:cs typeface="Courier New" pitchFamily="49" charset="0"/>
              </a:rPr>
              <a:t>JavaScript</a:t>
            </a:r>
            <a:r>
              <a:rPr lang="ru-RU" sz="1700" dirty="0">
                <a:cs typeface="Courier New" pitchFamily="49" charset="0"/>
              </a:rPr>
              <a:t>. Если вы разрабатывали на других языках или изучали программирование раньше в ВУЗе, то наверняка уже знаете, что это такое</a:t>
            </a:r>
            <a:r>
              <a:rPr lang="ru-RU" sz="1700" dirty="0" smtClean="0">
                <a:cs typeface="Courier New" pitchFamily="49" charset="0"/>
              </a:rPr>
              <a:t>.</a:t>
            </a:r>
            <a:endParaRPr lang="ru-RU" sz="17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Рекурсия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70915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str.replace</a:t>
            </a:r>
            <a:r>
              <a:rPr lang="ru-RU" sz="1600" b="1" dirty="0">
                <a:cs typeface="Courier New" pitchFamily="49" charset="0"/>
              </a:rPr>
              <a:t>(</a:t>
            </a:r>
            <a:r>
              <a:rPr lang="ru-RU" sz="1600" b="1" dirty="0" err="1">
                <a:cs typeface="Courier New" pitchFamily="49" charset="0"/>
              </a:rPr>
              <a:t>reg</a:t>
            </a:r>
            <a:r>
              <a:rPr lang="ru-RU" sz="1600" b="1" dirty="0">
                <a:cs typeface="Courier New" pitchFamily="49" charset="0"/>
              </a:rPr>
              <a:t>, </a:t>
            </a:r>
            <a:r>
              <a:rPr lang="ru-RU" sz="1600" b="1" dirty="0" err="1">
                <a:cs typeface="Courier New" pitchFamily="49" charset="0"/>
              </a:rPr>
              <a:t>str|func</a:t>
            </a:r>
            <a:r>
              <a:rPr lang="ru-RU" sz="1600" b="1" dirty="0"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Швейцарский </a:t>
            </a:r>
            <a:r>
              <a:rPr lang="ru-RU" sz="1600" dirty="0">
                <a:cs typeface="Courier New" pitchFamily="49" charset="0"/>
              </a:rPr>
              <a:t>нож для работы со строками, поиска и замены любого </a:t>
            </a:r>
            <a:r>
              <a:rPr lang="ru-RU" sz="1600" dirty="0" err="1" smtClean="0">
                <a:cs typeface="Courier New" pitchFamily="49" charset="0"/>
              </a:rPr>
              <a:t>ур</a:t>
            </a:r>
            <a:r>
              <a:rPr lang="ru-RU" sz="1600" dirty="0" smtClean="0">
                <a:cs typeface="Courier New" pitchFamily="49" charset="0"/>
              </a:rPr>
              <a:t>. </a:t>
            </a:r>
            <a:r>
              <a:rPr lang="ru-RU" sz="1600" dirty="0">
                <a:cs typeface="Courier New" pitchFamily="49" charset="0"/>
              </a:rPr>
              <a:t>сложности.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Его </a:t>
            </a:r>
            <a:r>
              <a:rPr lang="ru-RU" sz="1600" dirty="0">
                <a:cs typeface="Courier New" pitchFamily="49" charset="0"/>
              </a:rPr>
              <a:t>простейшее применение – поиск и замена подстроки в строке, вот так: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заменить дефис на двоеточие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('12-34-56'.replace("-", ":")) // 12:34-56</a:t>
            </a:r>
          </a:p>
          <a:p>
            <a:pPr marL="0" indent="0">
              <a:buNone/>
            </a:pPr>
            <a:endParaRPr lang="ru-RU" sz="8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При </a:t>
            </a:r>
            <a:r>
              <a:rPr lang="ru-RU" sz="1600" dirty="0">
                <a:cs typeface="Courier New" pitchFamily="49" charset="0"/>
              </a:rPr>
              <a:t>вызове со строкой замены </a:t>
            </a:r>
            <a:r>
              <a:rPr lang="ru-RU" sz="1600" dirty="0" err="1">
                <a:cs typeface="Courier New" pitchFamily="49" charset="0"/>
              </a:rPr>
              <a:t>replace</a:t>
            </a:r>
            <a:r>
              <a:rPr lang="ru-RU" sz="1600" dirty="0">
                <a:cs typeface="Courier New" pitchFamily="49" charset="0"/>
              </a:rPr>
              <a:t> всегда заменяет только первое совпадение.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Чтобы </a:t>
            </a:r>
            <a:r>
              <a:rPr lang="ru-RU" sz="1600" dirty="0">
                <a:cs typeface="Courier New" pitchFamily="49" charset="0"/>
              </a:rPr>
              <a:t>заменить все совпадения, нужно использовать для поиска не строку "-", а регулярное выражение /-/g, причём обязательно с флагом g: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заменить дефис на двоеточие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'12-34-56'.replace( /-/g, ":" ) )  // 12:34:56</a:t>
            </a:r>
          </a:p>
          <a:p>
            <a:pPr marL="0" indent="0">
              <a:buNone/>
            </a:pPr>
            <a:endParaRPr lang="ru-RU" sz="8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В строке </a:t>
            </a:r>
            <a:r>
              <a:rPr lang="ru-RU" sz="1600" dirty="0">
                <a:cs typeface="Courier New" pitchFamily="49" charset="0"/>
              </a:rPr>
              <a:t>для замены можно использовать специальные символы</a:t>
            </a:r>
            <a:r>
              <a:rPr lang="ru-RU" sz="1600" dirty="0" smtClean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Регулярные выражения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4221088"/>
            <a:ext cx="7902134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81962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Пример использования скобок и $1, $2: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"Василий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Пупкин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(/(Василий) 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Пупкин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)/, '$2, $1')) //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Пупкин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Василий</a:t>
            </a:r>
          </a:p>
          <a:p>
            <a:pPr marL="0" indent="0">
              <a:buNone/>
            </a:pPr>
            <a:endParaRPr lang="ru-RU" sz="8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Ещё пример, с использованием $&amp;: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"Василий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Пупкин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(/Василий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Пупкин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/, 'Великий $&amp;!')) // Великий Василий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Пупкин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 marL="0" indent="0">
              <a:buNone/>
            </a:pPr>
            <a:endParaRPr lang="ru-RU" sz="8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Для ситуаций, которые требуют максимально «умной» замены, в качестве второго аргумента предусмотрена функция.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Она </a:t>
            </a:r>
            <a:r>
              <a:rPr lang="ru-RU" sz="1600" dirty="0">
                <a:cs typeface="Courier New" pitchFamily="49" charset="0"/>
              </a:rPr>
              <a:t>будет вызвана для каждого совпадения, и её результат будет вставлен как </a:t>
            </a:r>
            <a:r>
              <a:rPr lang="ru-RU" sz="1600" dirty="0" smtClean="0">
                <a:cs typeface="Courier New" pitchFamily="49" charset="0"/>
              </a:rPr>
              <a:t>замена. Например</a:t>
            </a:r>
            <a:r>
              <a:rPr lang="ru-RU" sz="1600" dirty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i = 0;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заменить каждое вхождение "ой" на результат вызова функции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("ОЙ-Ой-ой".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replace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(/ой/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gi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++i;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})); // 1-2-3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В </a:t>
            </a:r>
            <a:r>
              <a:rPr lang="ru-RU" sz="1600" dirty="0">
                <a:cs typeface="Courier New" pitchFamily="49" charset="0"/>
              </a:rPr>
              <a:t>примере выше функция просто возвращала числа по очереди, но обычно она основывается на поисковых данных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Регулярные выражения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76820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Эта функция получает следующие аргументы: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    </a:t>
            </a:r>
            <a:r>
              <a:rPr lang="ru-RU" sz="1600" dirty="0" err="1">
                <a:cs typeface="Courier New" pitchFamily="49" charset="0"/>
              </a:rPr>
              <a:t>str</a:t>
            </a:r>
            <a:r>
              <a:rPr lang="ru-RU" sz="1600" dirty="0">
                <a:cs typeface="Courier New" pitchFamily="49" charset="0"/>
              </a:rPr>
              <a:t> – найденное совпадение,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    p1, p2, ..., </a:t>
            </a:r>
            <a:r>
              <a:rPr lang="ru-RU" sz="1600" dirty="0" err="1">
                <a:cs typeface="Courier New" pitchFamily="49" charset="0"/>
              </a:rPr>
              <a:t>pn</a:t>
            </a:r>
            <a:r>
              <a:rPr lang="ru-RU" sz="1600" dirty="0">
                <a:cs typeface="Courier New" pitchFamily="49" charset="0"/>
              </a:rPr>
              <a:t> – содержимое скобок (если есть),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    </a:t>
            </a:r>
            <a:r>
              <a:rPr lang="ru-RU" sz="1600" dirty="0" err="1">
                <a:cs typeface="Courier New" pitchFamily="49" charset="0"/>
              </a:rPr>
              <a:t>offset</a:t>
            </a:r>
            <a:r>
              <a:rPr lang="ru-RU" sz="1600" dirty="0">
                <a:cs typeface="Courier New" pitchFamily="49" charset="0"/>
              </a:rPr>
              <a:t> – позиция, на которой найдено совпадение,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    s – исходная строка.</a:t>
            </a:r>
          </a:p>
          <a:p>
            <a:pPr marL="0" indent="0"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Если </a:t>
            </a:r>
            <a:r>
              <a:rPr lang="ru-RU" sz="1600" dirty="0">
                <a:cs typeface="Courier New" pitchFamily="49" charset="0"/>
              </a:rPr>
              <a:t>скобок в регулярном выражении нет, то у функции всегда будет ровно 3 аргумента: </a:t>
            </a:r>
            <a:r>
              <a:rPr lang="ru-RU" sz="1600" dirty="0" err="1">
                <a:cs typeface="Courier New" pitchFamily="49" charset="0"/>
              </a:rPr>
              <a:t>replacer</a:t>
            </a:r>
            <a:r>
              <a:rPr lang="ru-RU" sz="1600" dirty="0">
                <a:cs typeface="Courier New" pitchFamily="49" charset="0"/>
              </a:rPr>
              <a:t>(</a:t>
            </a:r>
            <a:r>
              <a:rPr lang="ru-RU" sz="1600" dirty="0" err="1">
                <a:cs typeface="Courier New" pitchFamily="49" charset="0"/>
              </a:rPr>
              <a:t>str</a:t>
            </a:r>
            <a:r>
              <a:rPr lang="ru-RU" sz="1600" dirty="0">
                <a:cs typeface="Courier New" pitchFamily="49" charset="0"/>
              </a:rPr>
              <a:t>, </a:t>
            </a:r>
            <a:r>
              <a:rPr lang="ru-RU" sz="1600" dirty="0" err="1">
                <a:cs typeface="Courier New" pitchFamily="49" charset="0"/>
              </a:rPr>
              <a:t>offset</a:t>
            </a:r>
            <a:r>
              <a:rPr lang="ru-RU" sz="1600" dirty="0">
                <a:cs typeface="Courier New" pitchFamily="49" charset="0"/>
              </a:rPr>
              <a:t>, s).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Используем </a:t>
            </a:r>
            <a:r>
              <a:rPr lang="ru-RU" sz="1600" dirty="0">
                <a:cs typeface="Courier New" pitchFamily="49" charset="0"/>
              </a:rPr>
              <a:t>это, чтобы вывести полную информацию о совпадениях: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вывести и заменить все совпадения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replacer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offset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s)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"Найдено: " +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+ " на позиции: " +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offset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+ " в строке: " + s );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str.toLowerCase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"ОЙ-Ой-ой".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replace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(/ой/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gi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replacer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'Результат: ' +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); // Результат: ой-ой-ой</a:t>
            </a:r>
          </a:p>
          <a:p>
            <a:pPr marL="0" indent="0">
              <a:buNone/>
            </a:pP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Регулярные выражения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57589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С двумя скобочными выражениями – аргументов уже 5: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replacer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surname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offset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s)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surname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+ ", " +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"Василий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Пупкин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(/(Василий) 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Пупкин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)/,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replacer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)) //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Пупкин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Василий</a:t>
            </a:r>
          </a:p>
          <a:p>
            <a:pPr marL="0" indent="0">
              <a:buNone/>
            </a:pPr>
            <a:endParaRPr lang="ru-RU" sz="8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Функция – это самый мощный инструмент для замены, какой только может быть. Она владеет всей информацией о совпадении и имеет доступ к замыканию, поэтому может всё</a:t>
            </a:r>
            <a:r>
              <a:rPr lang="ru-RU" sz="1600" dirty="0" smtClean="0">
                <a:cs typeface="Courier New" pitchFamily="49" charset="0"/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Регулярные выражения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4294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regexp.test</a:t>
            </a:r>
            <a:r>
              <a:rPr lang="ru-RU" sz="1600" b="1" dirty="0">
                <a:cs typeface="Courier New" pitchFamily="49" charset="0"/>
              </a:rPr>
              <a:t>(</a:t>
            </a:r>
            <a:r>
              <a:rPr lang="ru-RU" sz="1600" b="1" dirty="0" err="1">
                <a:cs typeface="Courier New" pitchFamily="49" charset="0"/>
              </a:rPr>
              <a:t>str</a:t>
            </a:r>
            <a:r>
              <a:rPr lang="ru-RU" sz="1600" b="1" dirty="0"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Теперь переходим к методам класса </a:t>
            </a:r>
            <a:r>
              <a:rPr lang="ru-RU" sz="1600" dirty="0" err="1">
                <a:cs typeface="Courier New" pitchFamily="49" charset="0"/>
              </a:rPr>
              <a:t>RegExp</a:t>
            </a:r>
            <a:r>
              <a:rPr lang="ru-RU" sz="16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Метод </a:t>
            </a:r>
            <a:r>
              <a:rPr lang="ru-RU" sz="1600" dirty="0" err="1">
                <a:cs typeface="Courier New" pitchFamily="49" charset="0"/>
              </a:rPr>
              <a:t>test</a:t>
            </a:r>
            <a:r>
              <a:rPr lang="ru-RU" sz="1600" dirty="0">
                <a:cs typeface="Courier New" pitchFamily="49" charset="0"/>
              </a:rPr>
              <a:t> проверяет, есть ли хоть одно совпадение в строке </a:t>
            </a:r>
            <a:r>
              <a:rPr lang="ru-RU" sz="1600" dirty="0" err="1">
                <a:cs typeface="Courier New" pitchFamily="49" charset="0"/>
              </a:rPr>
              <a:t>str</a:t>
            </a:r>
            <a:r>
              <a:rPr lang="ru-RU" sz="1600" dirty="0">
                <a:cs typeface="Courier New" pitchFamily="49" charset="0"/>
              </a:rPr>
              <a:t>. Возвращает </a:t>
            </a:r>
            <a:r>
              <a:rPr lang="ru-RU" sz="1600" dirty="0" err="1">
                <a:cs typeface="Courier New" pitchFamily="49" charset="0"/>
              </a:rPr>
              <a:t>true</a:t>
            </a:r>
            <a:r>
              <a:rPr lang="ru-RU" sz="1600" dirty="0">
                <a:cs typeface="Courier New" pitchFamily="49" charset="0"/>
              </a:rPr>
              <a:t>/</a:t>
            </a:r>
            <a:r>
              <a:rPr lang="ru-RU" sz="1600" dirty="0" err="1">
                <a:cs typeface="Courier New" pitchFamily="49" charset="0"/>
              </a:rPr>
              <a:t>false</a:t>
            </a:r>
            <a:r>
              <a:rPr lang="ru-RU" sz="16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Работает, по сути, так же, как и проверка </a:t>
            </a:r>
            <a:r>
              <a:rPr lang="ru-RU" sz="1600" dirty="0" err="1">
                <a:cs typeface="Courier New" pitchFamily="49" charset="0"/>
              </a:rPr>
              <a:t>str.search</a:t>
            </a:r>
            <a:r>
              <a:rPr lang="ru-RU" sz="1600" dirty="0">
                <a:cs typeface="Courier New" pitchFamily="49" charset="0"/>
              </a:rPr>
              <a:t>(</a:t>
            </a:r>
            <a:r>
              <a:rPr lang="ru-RU" sz="1600" dirty="0" err="1">
                <a:cs typeface="Courier New" pitchFamily="49" charset="0"/>
              </a:rPr>
              <a:t>reg</a:t>
            </a:r>
            <a:r>
              <a:rPr lang="ru-RU" sz="1600" dirty="0">
                <a:cs typeface="Courier New" pitchFamily="49" charset="0"/>
              </a:rPr>
              <a:t>) != -1, например: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"Люблю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регэкспы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я, но странною любовью";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эти две проверки идентичны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лю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i.test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 ) //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true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str.search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лю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/i) != -1 ) //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true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8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Пример с отрицательным результатом: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"Ой, цветёт калина...";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i.test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 ) //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false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str.search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/i) != -1 ) //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false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8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b="1" dirty="0" err="1" smtClean="0">
                <a:cs typeface="Courier New" pitchFamily="49" charset="0"/>
              </a:rPr>
              <a:t>regexp.exec</a:t>
            </a:r>
            <a:r>
              <a:rPr lang="ru-RU" sz="1600" b="1" dirty="0" smtClean="0">
                <a:cs typeface="Courier New" pitchFamily="49" charset="0"/>
              </a:rPr>
              <a:t>(</a:t>
            </a:r>
            <a:r>
              <a:rPr lang="ru-RU" sz="1600" b="1" dirty="0" err="1" smtClean="0">
                <a:cs typeface="Courier New" pitchFamily="49" charset="0"/>
              </a:rPr>
              <a:t>str</a:t>
            </a:r>
            <a:r>
              <a:rPr lang="ru-RU" sz="1600" b="1" dirty="0"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Для </a:t>
            </a:r>
            <a:r>
              <a:rPr lang="ru-RU" sz="1600" dirty="0">
                <a:cs typeface="Courier New" pitchFamily="49" charset="0"/>
              </a:rPr>
              <a:t>поиска мы уже видели методы: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    </a:t>
            </a:r>
            <a:r>
              <a:rPr lang="ru-RU" sz="1600" dirty="0" err="1">
                <a:cs typeface="Courier New" pitchFamily="49" charset="0"/>
              </a:rPr>
              <a:t>search</a:t>
            </a:r>
            <a:r>
              <a:rPr lang="ru-RU" sz="1600" dirty="0">
                <a:cs typeface="Courier New" pitchFamily="49" charset="0"/>
              </a:rPr>
              <a:t> – ищет индекс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    </a:t>
            </a:r>
            <a:r>
              <a:rPr lang="ru-RU" sz="1600" dirty="0" err="1">
                <a:cs typeface="Courier New" pitchFamily="49" charset="0"/>
              </a:rPr>
              <a:t>match</a:t>
            </a:r>
            <a:r>
              <a:rPr lang="ru-RU" sz="1600" dirty="0">
                <a:cs typeface="Courier New" pitchFamily="49" charset="0"/>
              </a:rPr>
              <a:t> – если </a:t>
            </a:r>
            <a:r>
              <a:rPr lang="ru-RU" sz="1600" dirty="0" err="1">
                <a:cs typeface="Courier New" pitchFamily="49" charset="0"/>
              </a:rPr>
              <a:t>регэксп</a:t>
            </a:r>
            <a:r>
              <a:rPr lang="ru-RU" sz="1600" dirty="0">
                <a:cs typeface="Courier New" pitchFamily="49" charset="0"/>
              </a:rPr>
              <a:t> без флага g – ищет совпадение с </a:t>
            </a:r>
            <a:r>
              <a:rPr lang="ru-RU" sz="1600" dirty="0" err="1">
                <a:cs typeface="Courier New" pitchFamily="49" charset="0"/>
              </a:rPr>
              <a:t>подрезультатами</a:t>
            </a:r>
            <a:r>
              <a:rPr lang="ru-RU" sz="1600" dirty="0">
                <a:cs typeface="Courier New" pitchFamily="49" charset="0"/>
              </a:rPr>
              <a:t> в скобках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    </a:t>
            </a:r>
            <a:r>
              <a:rPr lang="ru-RU" sz="1600" dirty="0" err="1">
                <a:cs typeface="Courier New" pitchFamily="49" charset="0"/>
              </a:rPr>
              <a:t>match</a:t>
            </a:r>
            <a:r>
              <a:rPr lang="ru-RU" sz="1600" dirty="0">
                <a:cs typeface="Courier New" pitchFamily="49" charset="0"/>
              </a:rPr>
              <a:t> – если </a:t>
            </a:r>
            <a:r>
              <a:rPr lang="ru-RU" sz="1600" dirty="0" err="1">
                <a:cs typeface="Courier New" pitchFamily="49" charset="0"/>
              </a:rPr>
              <a:t>регэксп</a:t>
            </a:r>
            <a:r>
              <a:rPr lang="ru-RU" sz="1600" dirty="0">
                <a:cs typeface="Courier New" pitchFamily="49" charset="0"/>
              </a:rPr>
              <a:t> с флагом g – ищет все совпадения, но без скобочных групп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Регулярные выражения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40619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Метод </a:t>
            </a:r>
            <a:r>
              <a:rPr lang="ru-RU" sz="1600" dirty="0" err="1">
                <a:cs typeface="Courier New" pitchFamily="49" charset="0"/>
              </a:rPr>
              <a:t>regexp.exec</a:t>
            </a:r>
            <a:r>
              <a:rPr lang="ru-RU" sz="1600" dirty="0">
                <a:cs typeface="Courier New" pitchFamily="49" charset="0"/>
              </a:rPr>
              <a:t> дополняет их. Он позволяет искать и все совпадения и скобочные группы в них.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Он </a:t>
            </a:r>
            <a:r>
              <a:rPr lang="ru-RU" sz="1600" dirty="0">
                <a:cs typeface="Courier New" pitchFamily="49" charset="0"/>
              </a:rPr>
              <a:t>ведёт себя по-разному, в зависимости от того, есть ли у </a:t>
            </a:r>
            <a:r>
              <a:rPr lang="ru-RU" sz="1600" dirty="0" err="1">
                <a:cs typeface="Courier New" pitchFamily="49" charset="0"/>
              </a:rPr>
              <a:t>регэкспа</a:t>
            </a:r>
            <a:r>
              <a:rPr lang="ru-RU" sz="1600" dirty="0">
                <a:cs typeface="Courier New" pitchFamily="49" charset="0"/>
              </a:rPr>
              <a:t> флаг g.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    </a:t>
            </a:r>
            <a:r>
              <a:rPr lang="ru-RU" sz="1600" dirty="0">
                <a:cs typeface="Courier New" pitchFamily="49" charset="0"/>
              </a:rPr>
              <a:t>Если флага g нет, то </a:t>
            </a:r>
            <a:r>
              <a:rPr lang="ru-RU" sz="1600" dirty="0" err="1">
                <a:cs typeface="Courier New" pitchFamily="49" charset="0"/>
              </a:rPr>
              <a:t>regexp.exec</a:t>
            </a:r>
            <a:r>
              <a:rPr lang="ru-RU" sz="1600" dirty="0">
                <a:cs typeface="Courier New" pitchFamily="49" charset="0"/>
              </a:rPr>
              <a:t>(</a:t>
            </a:r>
            <a:r>
              <a:rPr lang="ru-RU" sz="1600" dirty="0" err="1">
                <a:cs typeface="Courier New" pitchFamily="49" charset="0"/>
              </a:rPr>
              <a:t>str</a:t>
            </a:r>
            <a:r>
              <a:rPr lang="ru-RU" sz="1600" dirty="0">
                <a:cs typeface="Courier New" pitchFamily="49" charset="0"/>
              </a:rPr>
              <a:t>) ищет и возвращает первое совпадение, является полным аналогом вызова </a:t>
            </a:r>
            <a:r>
              <a:rPr lang="ru-RU" sz="1600" dirty="0" err="1">
                <a:cs typeface="Courier New" pitchFamily="49" charset="0"/>
              </a:rPr>
              <a:t>str.match</a:t>
            </a:r>
            <a:r>
              <a:rPr lang="ru-RU" sz="1600" dirty="0">
                <a:cs typeface="Courier New" pitchFamily="49" charset="0"/>
              </a:rPr>
              <a:t>(</a:t>
            </a:r>
            <a:r>
              <a:rPr lang="ru-RU" sz="1600" dirty="0" err="1">
                <a:cs typeface="Courier New" pitchFamily="49" charset="0"/>
              </a:rPr>
              <a:t>reg</a:t>
            </a:r>
            <a:r>
              <a:rPr lang="ru-RU" sz="1600" dirty="0">
                <a:cs typeface="Courier New" pitchFamily="49" charset="0"/>
              </a:rPr>
              <a:t>).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    Если флаг g есть, то вызов </a:t>
            </a:r>
            <a:r>
              <a:rPr lang="ru-RU" sz="1600" dirty="0" err="1">
                <a:cs typeface="Courier New" pitchFamily="49" charset="0"/>
              </a:rPr>
              <a:t>regexp.exec</a:t>
            </a:r>
            <a:r>
              <a:rPr lang="ru-RU" sz="1600" dirty="0">
                <a:cs typeface="Courier New" pitchFamily="49" charset="0"/>
              </a:rPr>
              <a:t> возвращает первое совпадение и запоминает его позицию в свойстве </a:t>
            </a:r>
            <a:r>
              <a:rPr lang="ru-RU" sz="1600" dirty="0" err="1">
                <a:cs typeface="Courier New" pitchFamily="49" charset="0"/>
              </a:rPr>
              <a:t>regexp.lastIndex</a:t>
            </a:r>
            <a:r>
              <a:rPr lang="ru-RU" sz="1600" dirty="0">
                <a:cs typeface="Courier New" pitchFamily="49" charset="0"/>
              </a:rPr>
              <a:t>. Последующий поиск он начнёт уже с этой позиции. Если совпадений не найдено, то сбрасывает </a:t>
            </a:r>
            <a:r>
              <a:rPr lang="ru-RU" sz="1600" dirty="0" err="1">
                <a:cs typeface="Courier New" pitchFamily="49" charset="0"/>
              </a:rPr>
              <a:t>regexp.lastIndex</a:t>
            </a:r>
            <a:r>
              <a:rPr lang="ru-RU" sz="1600" dirty="0">
                <a:cs typeface="Courier New" pitchFamily="49" charset="0"/>
              </a:rPr>
              <a:t> в ноль.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Это </a:t>
            </a:r>
            <a:r>
              <a:rPr lang="ru-RU" sz="1600" dirty="0">
                <a:cs typeface="Courier New" pitchFamily="49" charset="0"/>
              </a:rPr>
              <a:t>используют для поиска всех совпадений в цикле:</a:t>
            </a:r>
          </a:p>
          <a:p>
            <a:pPr marL="0" indent="0">
              <a:buNone/>
            </a:pP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= 'Многое по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можно найти на сайте http://javascript.ru';</a:t>
            </a:r>
          </a:p>
          <a:p>
            <a:pPr marL="0" indent="0">
              <a:buNone/>
            </a:pP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regexp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= /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ig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 "Начальное значение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lastIndex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: " +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regexp.lastIndex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buNone/>
            </a:pP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ru-RU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regexp.exec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 'Найдено: ' +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[0] + ' на позиции:' +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result.index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 'Свойство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lastIndex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: ' +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regexp.lastIndex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buNone/>
            </a:pPr>
            <a:r>
              <a:rPr lang="ru-RU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ru-RU" sz="1500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( 'Конечное значение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lastIndex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: ' + </a:t>
            </a:r>
            <a:r>
              <a:rPr lang="ru-RU" sz="1500" dirty="0" err="1">
                <a:latin typeface="Courier New" pitchFamily="49" charset="0"/>
                <a:cs typeface="Courier New" pitchFamily="49" charset="0"/>
              </a:rPr>
              <a:t>regexp.lastIndex</a:t>
            </a:r>
            <a:r>
              <a:rPr lang="ru-RU" sz="15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Здесь </a:t>
            </a:r>
            <a:r>
              <a:rPr lang="ru-RU" sz="1600" dirty="0">
                <a:cs typeface="Courier New" pitchFamily="49" charset="0"/>
              </a:rPr>
              <a:t>цикл продолжается до тех пор, пока </a:t>
            </a:r>
            <a:r>
              <a:rPr lang="ru-RU" sz="1600" dirty="0" err="1">
                <a:cs typeface="Courier New" pitchFamily="49" charset="0"/>
              </a:rPr>
              <a:t>regexp.exec</a:t>
            </a:r>
            <a:r>
              <a:rPr lang="ru-RU" sz="1600" dirty="0">
                <a:cs typeface="Courier New" pitchFamily="49" charset="0"/>
              </a:rPr>
              <a:t> не вернёт </a:t>
            </a:r>
            <a:r>
              <a:rPr lang="ru-RU" sz="1600" dirty="0" err="1">
                <a:cs typeface="Courier New" pitchFamily="49" charset="0"/>
              </a:rPr>
              <a:t>null</a:t>
            </a:r>
            <a:r>
              <a:rPr lang="ru-RU" sz="1600" dirty="0">
                <a:cs typeface="Courier New" pitchFamily="49" charset="0"/>
              </a:rPr>
              <a:t>, что означает «совпадений больше нет</a:t>
            </a:r>
            <a:r>
              <a:rPr lang="ru-RU" sz="1600" dirty="0" smtClean="0">
                <a:cs typeface="Courier New" pitchFamily="49" charset="0"/>
              </a:rPr>
              <a:t>».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Регулярные выражения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51799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Найденные результаты последовательно помещаются в </a:t>
            </a:r>
            <a:r>
              <a:rPr lang="ru-RU" sz="1600" dirty="0" err="1">
                <a:cs typeface="Courier New" pitchFamily="49" charset="0"/>
              </a:rPr>
              <a:t>result</a:t>
            </a:r>
            <a:r>
              <a:rPr lang="ru-RU" sz="1600" dirty="0">
                <a:cs typeface="Courier New" pitchFamily="49" charset="0"/>
              </a:rPr>
              <a:t>, причём находятся там в том же формате, что и </a:t>
            </a:r>
            <a:r>
              <a:rPr lang="ru-RU" sz="1600" dirty="0" err="1">
                <a:cs typeface="Courier New" pitchFamily="49" charset="0"/>
              </a:rPr>
              <a:t>match</a:t>
            </a:r>
            <a:r>
              <a:rPr lang="ru-RU" sz="1600" dirty="0">
                <a:cs typeface="Courier New" pitchFamily="49" charset="0"/>
              </a:rPr>
              <a:t> – с учётом скобок, со свойствами </a:t>
            </a:r>
            <a:r>
              <a:rPr lang="ru-RU" sz="1600" dirty="0" err="1">
                <a:cs typeface="Courier New" pitchFamily="49" charset="0"/>
              </a:rPr>
              <a:t>result.index</a:t>
            </a:r>
            <a:r>
              <a:rPr lang="ru-RU" sz="1600" dirty="0">
                <a:cs typeface="Courier New" pitchFamily="49" charset="0"/>
              </a:rPr>
              <a:t> и </a:t>
            </a:r>
            <a:r>
              <a:rPr lang="ru-RU" sz="1600" dirty="0" err="1" smtClean="0">
                <a:cs typeface="Courier New" pitchFamily="49" charset="0"/>
              </a:rPr>
              <a:t>result.input</a:t>
            </a:r>
            <a:r>
              <a:rPr lang="ru-RU" sz="16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b="1" dirty="0" smtClean="0">
                <a:cs typeface="Courier New" pitchFamily="49" charset="0"/>
              </a:rPr>
              <a:t>Поиск </a:t>
            </a:r>
            <a:r>
              <a:rPr lang="ru-RU" sz="1600" b="1" dirty="0">
                <a:cs typeface="Courier New" pitchFamily="49" charset="0"/>
              </a:rPr>
              <a:t>с нужной позиции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Можно </a:t>
            </a:r>
            <a:r>
              <a:rPr lang="ru-RU" sz="1600" dirty="0">
                <a:cs typeface="Courier New" pitchFamily="49" charset="0"/>
              </a:rPr>
              <a:t>заставить </a:t>
            </a:r>
            <a:r>
              <a:rPr lang="ru-RU" sz="1600" dirty="0" err="1">
                <a:cs typeface="Courier New" pitchFamily="49" charset="0"/>
              </a:rPr>
              <a:t>regexp.exec</a:t>
            </a:r>
            <a:r>
              <a:rPr lang="ru-RU" sz="1600" dirty="0">
                <a:cs typeface="Courier New" pitchFamily="49" charset="0"/>
              </a:rPr>
              <a:t> искать сразу с нужной позиции, если поставить </a:t>
            </a:r>
            <a:r>
              <a:rPr lang="ru-RU" sz="1600" dirty="0" err="1">
                <a:cs typeface="Courier New" pitchFamily="49" charset="0"/>
              </a:rPr>
              <a:t>lastIndex</a:t>
            </a:r>
            <a:r>
              <a:rPr lang="ru-RU" sz="1600" dirty="0">
                <a:cs typeface="Courier New" pitchFamily="49" charset="0"/>
              </a:rPr>
              <a:t> вручную: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'Многое по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можно найти на сайте http://javascript.ru';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regexp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ig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regexp.lastIndex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40;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regexp.exec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); // 49, поиск начат с 40-й позиции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Регулярные выражения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58717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11760" y="269632"/>
            <a:ext cx="6427440" cy="6390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Домашнее задание </a:t>
            </a:r>
            <a:r>
              <a:rPr lang="en-US" sz="28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720" y="764704"/>
            <a:ext cx="6912768" cy="59766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i="1" dirty="0" smtClean="0">
                <a:latin typeface="+mn-lt"/>
              </a:rPr>
              <a:t>1. Создать</a:t>
            </a:r>
          </a:p>
        </p:txBody>
      </p:sp>
    </p:spTree>
    <p:extLst>
      <p:ext uri="{BB962C8B-B14F-4D97-AF65-F5344CB8AC3E}">
        <p14:creationId xmlns:p14="http://schemas.microsoft.com/office/powerpoint/2010/main" val="3022266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700" b="1" dirty="0">
                <a:cs typeface="Courier New" pitchFamily="49" charset="0"/>
              </a:rPr>
              <a:t>Степень </a:t>
            </a:r>
            <a:r>
              <a:rPr lang="ru-RU" sz="1700" b="1" dirty="0" err="1">
                <a:cs typeface="Courier New" pitchFamily="49" charset="0"/>
              </a:rPr>
              <a:t>pow</a:t>
            </a:r>
            <a:r>
              <a:rPr lang="ru-RU" sz="1700" b="1" dirty="0">
                <a:cs typeface="Courier New" pitchFamily="49" charset="0"/>
              </a:rPr>
              <a:t>(x, n) через рекурсию</a:t>
            </a:r>
          </a:p>
          <a:p>
            <a:pPr marL="0" indent="0">
              <a:buNone/>
            </a:pPr>
            <a:r>
              <a:rPr lang="ru-RU" sz="1700" dirty="0" smtClean="0">
                <a:cs typeface="Courier New" pitchFamily="49" charset="0"/>
              </a:rPr>
              <a:t>В </a:t>
            </a:r>
            <a:r>
              <a:rPr lang="ru-RU" sz="1700" dirty="0">
                <a:cs typeface="Courier New" pitchFamily="49" charset="0"/>
              </a:rPr>
              <a:t>качестве первого примера использования рекурсивных вызовов – рассмотрим задачу возведения числа x в натуральную степень n.</a:t>
            </a:r>
          </a:p>
          <a:p>
            <a:pPr marL="0" indent="0">
              <a:buNone/>
            </a:pPr>
            <a:r>
              <a:rPr lang="ru-RU" sz="1700" dirty="0" smtClean="0">
                <a:cs typeface="Courier New" pitchFamily="49" charset="0"/>
              </a:rPr>
              <a:t>Её </a:t>
            </a:r>
            <a:r>
              <a:rPr lang="ru-RU" sz="1700" dirty="0">
                <a:cs typeface="Courier New" pitchFamily="49" charset="0"/>
              </a:rPr>
              <a:t>можно представить как совокупность более простого действия и более простой задачи того же типа вот так:</a:t>
            </a:r>
          </a:p>
          <a:p>
            <a:pPr marL="0" indent="0">
              <a:buNone/>
            </a:pPr>
            <a:r>
              <a:rPr lang="ru-RU" sz="1700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ru-RU" sz="1700" dirty="0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ru-RU" sz="1700" dirty="0">
                <a:latin typeface="Courier New" pitchFamily="49" charset="0"/>
                <a:cs typeface="Courier New" pitchFamily="49" charset="0"/>
              </a:rPr>
              <a:t>, n) = x * </a:t>
            </a:r>
            <a:r>
              <a:rPr lang="ru-RU" sz="17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ru-RU" sz="1700" dirty="0">
                <a:latin typeface="Courier New" pitchFamily="49" charset="0"/>
                <a:cs typeface="Courier New" pitchFamily="49" charset="0"/>
              </a:rPr>
              <a:t>(x, n - 1)</a:t>
            </a:r>
          </a:p>
          <a:p>
            <a:pPr marL="0" indent="0">
              <a:buNone/>
            </a:pPr>
            <a:r>
              <a:rPr lang="ru-RU" sz="1700" dirty="0" smtClean="0">
                <a:cs typeface="Courier New" pitchFamily="49" charset="0"/>
              </a:rPr>
              <a:t>То </a:t>
            </a:r>
            <a:r>
              <a:rPr lang="ru-RU" sz="1700" dirty="0">
                <a:cs typeface="Courier New" pitchFamily="49" charset="0"/>
              </a:rPr>
              <a:t>есть, </a:t>
            </a:r>
            <a:r>
              <a:rPr lang="ru-RU" sz="1700" dirty="0" err="1">
                <a:latin typeface="Courier New" pitchFamily="49" charset="0"/>
                <a:cs typeface="Courier New" pitchFamily="49" charset="0"/>
              </a:rPr>
              <a:t>xn</a:t>
            </a:r>
            <a:r>
              <a:rPr lang="ru-RU" sz="1700" dirty="0">
                <a:latin typeface="Courier New" pitchFamily="49" charset="0"/>
                <a:cs typeface="Courier New" pitchFamily="49" charset="0"/>
              </a:rPr>
              <a:t> = x * xn-1.</a:t>
            </a:r>
          </a:p>
          <a:p>
            <a:pPr marL="0" indent="0">
              <a:buNone/>
            </a:pPr>
            <a:r>
              <a:rPr lang="ru-RU" sz="1700" dirty="0" smtClean="0">
                <a:cs typeface="Courier New" pitchFamily="49" charset="0"/>
              </a:rPr>
              <a:t>Например</a:t>
            </a:r>
            <a:r>
              <a:rPr lang="ru-RU" sz="1700" dirty="0">
                <a:cs typeface="Courier New" pitchFamily="49" charset="0"/>
              </a:rPr>
              <a:t>, вычислим </a:t>
            </a:r>
            <a:r>
              <a:rPr lang="ru-RU" sz="1700" dirty="0" err="1">
                <a:cs typeface="Courier New" pitchFamily="49" charset="0"/>
              </a:rPr>
              <a:t>pow</a:t>
            </a:r>
            <a:r>
              <a:rPr lang="ru-RU" sz="1700" dirty="0">
                <a:cs typeface="Courier New" pitchFamily="49" charset="0"/>
              </a:rPr>
              <a:t>(2, 4), последовательно переходя к более простой задаче:</a:t>
            </a:r>
          </a:p>
          <a:p>
            <a:pPr marL="0" indent="0">
              <a:buNone/>
            </a:pPr>
            <a:r>
              <a:rPr lang="ru-RU" sz="1700" dirty="0" smtClean="0">
                <a:cs typeface="Courier New" pitchFamily="49" charset="0"/>
              </a:rPr>
              <a:t>    </a:t>
            </a:r>
            <a:r>
              <a:rPr lang="ru-RU" sz="1700" dirty="0" err="1">
                <a:cs typeface="Courier New" pitchFamily="49" charset="0"/>
              </a:rPr>
              <a:t>pow</a:t>
            </a:r>
            <a:r>
              <a:rPr lang="ru-RU" sz="1700" dirty="0">
                <a:cs typeface="Courier New" pitchFamily="49" charset="0"/>
              </a:rPr>
              <a:t>(2, 4) = 2 * </a:t>
            </a:r>
            <a:r>
              <a:rPr lang="ru-RU" sz="1700" dirty="0" err="1">
                <a:cs typeface="Courier New" pitchFamily="49" charset="0"/>
              </a:rPr>
              <a:t>pow</a:t>
            </a:r>
            <a:r>
              <a:rPr lang="ru-RU" sz="1700" dirty="0">
                <a:cs typeface="Courier New" pitchFamily="49" charset="0"/>
              </a:rPr>
              <a:t>(2, 3)</a:t>
            </a:r>
          </a:p>
          <a:p>
            <a:pPr marL="0" indent="0">
              <a:buNone/>
            </a:pPr>
            <a:r>
              <a:rPr lang="ru-RU" sz="1700" dirty="0">
                <a:cs typeface="Courier New" pitchFamily="49" charset="0"/>
              </a:rPr>
              <a:t>    </a:t>
            </a:r>
            <a:r>
              <a:rPr lang="ru-RU" sz="1700" dirty="0" err="1">
                <a:cs typeface="Courier New" pitchFamily="49" charset="0"/>
              </a:rPr>
              <a:t>pow</a:t>
            </a:r>
            <a:r>
              <a:rPr lang="ru-RU" sz="1700" dirty="0">
                <a:cs typeface="Courier New" pitchFamily="49" charset="0"/>
              </a:rPr>
              <a:t>(2, 3) = 2 * </a:t>
            </a:r>
            <a:r>
              <a:rPr lang="ru-RU" sz="1700" dirty="0" err="1">
                <a:cs typeface="Courier New" pitchFamily="49" charset="0"/>
              </a:rPr>
              <a:t>pow</a:t>
            </a:r>
            <a:r>
              <a:rPr lang="ru-RU" sz="1700" dirty="0">
                <a:cs typeface="Courier New" pitchFamily="49" charset="0"/>
              </a:rPr>
              <a:t>(2, 2)</a:t>
            </a:r>
          </a:p>
          <a:p>
            <a:pPr marL="0" indent="0">
              <a:buNone/>
            </a:pPr>
            <a:r>
              <a:rPr lang="ru-RU" sz="1700" dirty="0">
                <a:cs typeface="Courier New" pitchFamily="49" charset="0"/>
              </a:rPr>
              <a:t>    </a:t>
            </a:r>
            <a:r>
              <a:rPr lang="ru-RU" sz="1700" dirty="0" err="1">
                <a:cs typeface="Courier New" pitchFamily="49" charset="0"/>
              </a:rPr>
              <a:t>pow</a:t>
            </a:r>
            <a:r>
              <a:rPr lang="ru-RU" sz="1700" dirty="0">
                <a:cs typeface="Courier New" pitchFamily="49" charset="0"/>
              </a:rPr>
              <a:t>(2, 2) = 2 * </a:t>
            </a:r>
            <a:r>
              <a:rPr lang="ru-RU" sz="1700" dirty="0" err="1">
                <a:cs typeface="Courier New" pitchFamily="49" charset="0"/>
              </a:rPr>
              <a:t>pow</a:t>
            </a:r>
            <a:r>
              <a:rPr lang="ru-RU" sz="1700" dirty="0">
                <a:cs typeface="Courier New" pitchFamily="49" charset="0"/>
              </a:rPr>
              <a:t>(2, 1)</a:t>
            </a:r>
          </a:p>
          <a:p>
            <a:pPr marL="0" indent="0">
              <a:buNone/>
            </a:pPr>
            <a:r>
              <a:rPr lang="ru-RU" sz="1700" dirty="0">
                <a:cs typeface="Courier New" pitchFamily="49" charset="0"/>
              </a:rPr>
              <a:t>    </a:t>
            </a:r>
            <a:r>
              <a:rPr lang="ru-RU" sz="1700" dirty="0" err="1">
                <a:cs typeface="Courier New" pitchFamily="49" charset="0"/>
              </a:rPr>
              <a:t>pow</a:t>
            </a:r>
            <a:r>
              <a:rPr lang="ru-RU" sz="1700" dirty="0">
                <a:cs typeface="Courier New" pitchFamily="49" charset="0"/>
              </a:rPr>
              <a:t>(2, 1) = 2</a:t>
            </a:r>
          </a:p>
          <a:p>
            <a:pPr marL="0" indent="0">
              <a:buNone/>
            </a:pPr>
            <a:r>
              <a:rPr lang="ru-RU" sz="1700" dirty="0" smtClean="0">
                <a:cs typeface="Courier New" pitchFamily="49" charset="0"/>
              </a:rPr>
              <a:t>На </a:t>
            </a:r>
            <a:r>
              <a:rPr lang="ru-RU" sz="1700" dirty="0">
                <a:cs typeface="Courier New" pitchFamily="49" charset="0"/>
              </a:rPr>
              <a:t>шаге 1 нам нужно вычислить </a:t>
            </a:r>
            <a:r>
              <a:rPr lang="ru-RU" sz="1700" dirty="0" err="1">
                <a:cs typeface="Courier New" pitchFamily="49" charset="0"/>
              </a:rPr>
              <a:t>pow</a:t>
            </a:r>
            <a:r>
              <a:rPr lang="ru-RU" sz="1700" dirty="0">
                <a:cs typeface="Courier New" pitchFamily="49" charset="0"/>
              </a:rPr>
              <a:t>(2,3), поэтому мы делаем шаг 2, дальше нам нужно </a:t>
            </a:r>
            <a:r>
              <a:rPr lang="ru-RU" sz="1700" dirty="0" err="1">
                <a:cs typeface="Courier New" pitchFamily="49" charset="0"/>
              </a:rPr>
              <a:t>pow</a:t>
            </a:r>
            <a:r>
              <a:rPr lang="ru-RU" sz="1700" dirty="0">
                <a:cs typeface="Courier New" pitchFamily="49" charset="0"/>
              </a:rPr>
              <a:t>(2,2), мы делаем шаг 3, затем шаг 4, и на нём уже можно остановиться, ведь очевидно, что результат возведения числа в степень 1 – равен самому числу.</a:t>
            </a:r>
          </a:p>
          <a:p>
            <a:pPr marL="0" indent="0">
              <a:buNone/>
            </a:pPr>
            <a:r>
              <a:rPr lang="ru-RU" sz="1700" dirty="0" smtClean="0">
                <a:cs typeface="Courier New" pitchFamily="49" charset="0"/>
              </a:rPr>
              <a:t>Далее</a:t>
            </a:r>
            <a:r>
              <a:rPr lang="ru-RU" sz="1700" dirty="0">
                <a:cs typeface="Courier New" pitchFamily="49" charset="0"/>
              </a:rPr>
              <a:t>, имея результат на шаге 4, он подставляется обратно в шаг 3, затем имеем </a:t>
            </a:r>
            <a:r>
              <a:rPr lang="ru-RU" sz="1700" dirty="0" err="1">
                <a:cs typeface="Courier New" pitchFamily="49" charset="0"/>
              </a:rPr>
              <a:t>pow</a:t>
            </a:r>
            <a:r>
              <a:rPr lang="ru-RU" sz="1700" dirty="0">
                <a:cs typeface="Courier New" pitchFamily="49" charset="0"/>
              </a:rPr>
              <a:t>(2,2) – подставляем в шаг 2 и на шаге 1 уже получаем результат.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Рекурсия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84868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Этот алгоритм на </a:t>
            </a:r>
            <a:r>
              <a:rPr lang="en-US" sz="1600" dirty="0">
                <a:cs typeface="Courier New" pitchFamily="49" charset="0"/>
              </a:rPr>
              <a:t>JavaScript: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n)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if (n != 1) {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пока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 != 1,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сводить вычисление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x,n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к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(x,n-1)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 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n - 1);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(2, 3) ); //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+mj-lt"/>
                <a:cs typeface="Courier New" pitchFamily="49" charset="0"/>
              </a:rPr>
              <a:t>Говорят, что «функция </a:t>
            </a:r>
            <a:r>
              <a:rPr lang="ru-RU" sz="1600" dirty="0" err="1">
                <a:latin typeface="+mj-lt"/>
                <a:cs typeface="Courier New" pitchFamily="49" charset="0"/>
              </a:rPr>
              <a:t>pow</a:t>
            </a:r>
            <a:r>
              <a:rPr lang="ru-RU" sz="1600" dirty="0">
                <a:latin typeface="+mj-lt"/>
                <a:cs typeface="Courier New" pitchFamily="49" charset="0"/>
              </a:rPr>
              <a:t> рекурсивно вызывает сама себя» до n == 1.</a:t>
            </a: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Значение</a:t>
            </a:r>
            <a:r>
              <a:rPr lang="ru-RU" sz="1600" dirty="0">
                <a:latin typeface="+mj-lt"/>
                <a:cs typeface="Courier New" pitchFamily="49" charset="0"/>
              </a:rPr>
              <a:t>, на котором рекурсия заканчивается, называют </a:t>
            </a:r>
            <a:r>
              <a:rPr lang="ru-RU" sz="1600" b="1" dirty="0">
                <a:latin typeface="+mj-lt"/>
                <a:cs typeface="Courier New" pitchFamily="49" charset="0"/>
              </a:rPr>
              <a:t>базисом</a:t>
            </a:r>
            <a:r>
              <a:rPr lang="ru-RU" sz="1600" dirty="0">
                <a:latin typeface="+mj-lt"/>
                <a:cs typeface="Courier New" pitchFamily="49" charset="0"/>
              </a:rPr>
              <a:t> рекурсии. В примере выше базисом является 1.</a:t>
            </a: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Общее </a:t>
            </a:r>
            <a:r>
              <a:rPr lang="ru-RU" sz="1600" dirty="0">
                <a:latin typeface="+mj-lt"/>
                <a:cs typeface="Courier New" pitchFamily="49" charset="0"/>
              </a:rPr>
              <a:t>количество вложенных вызовов называют </a:t>
            </a:r>
            <a:r>
              <a:rPr lang="ru-RU" sz="1600" b="1" dirty="0">
                <a:latin typeface="+mj-lt"/>
                <a:cs typeface="Courier New" pitchFamily="49" charset="0"/>
              </a:rPr>
              <a:t>глубиной</a:t>
            </a:r>
            <a:r>
              <a:rPr lang="ru-RU" sz="1600" dirty="0">
                <a:latin typeface="+mj-lt"/>
                <a:cs typeface="Courier New" pitchFamily="49" charset="0"/>
              </a:rPr>
              <a:t> рекурсии. В случае со степенью, всего будет n вызовов.</a:t>
            </a: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Максимальная </a:t>
            </a:r>
            <a:r>
              <a:rPr lang="ru-RU" sz="1600" dirty="0">
                <a:latin typeface="+mj-lt"/>
                <a:cs typeface="Courier New" pitchFamily="49" charset="0"/>
              </a:rPr>
              <a:t>глубина рекурсии в браузерах ограничена, точно можно рассчитывать на 10000 вложенных вызовов, но некоторые интерпретаторы допускают и больше.</a:t>
            </a:r>
          </a:p>
          <a:p>
            <a:pPr marL="0" indent="0">
              <a:buNone/>
            </a:pPr>
            <a:r>
              <a:rPr lang="ru-RU" sz="1600" dirty="0" smtClean="0">
                <a:latin typeface="+mj-lt"/>
                <a:cs typeface="Courier New" pitchFamily="49" charset="0"/>
              </a:rPr>
              <a:t>Итак</a:t>
            </a:r>
            <a:r>
              <a:rPr lang="ru-RU" sz="1600" dirty="0">
                <a:latin typeface="+mj-lt"/>
                <a:cs typeface="Courier New" pitchFamily="49" charset="0"/>
              </a:rPr>
              <a:t>, рекурсию используют, когда вычисление функции можно свести к её более простому вызову, а его – ещё к более простому, и так далее, пока значение не станет очевидно.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Рекурсия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23347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Контекст выполнения, стек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У </a:t>
            </a:r>
            <a:r>
              <a:rPr lang="ru-RU" sz="1600" dirty="0">
                <a:cs typeface="Courier New" pitchFamily="49" charset="0"/>
              </a:rPr>
              <a:t>каждого вызова функции есть свой «контекст выполнения» (</a:t>
            </a:r>
            <a:r>
              <a:rPr lang="ru-RU" sz="1600" dirty="0" err="1">
                <a:cs typeface="Courier New" pitchFamily="49" charset="0"/>
              </a:rPr>
              <a:t>execution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err="1">
                <a:cs typeface="Courier New" pitchFamily="49" charset="0"/>
              </a:rPr>
              <a:t>context</a:t>
            </a:r>
            <a:r>
              <a:rPr lang="ru-RU" sz="1600" dirty="0">
                <a:cs typeface="Courier New" pitchFamily="49" charset="0"/>
              </a:rPr>
              <a:t>).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Контекст </a:t>
            </a:r>
            <a:r>
              <a:rPr lang="ru-RU" sz="1600" dirty="0">
                <a:cs typeface="Courier New" pitchFamily="49" charset="0"/>
              </a:rPr>
              <a:t>выполнения – это служебная информация, которая соответствует текущему запуску функции. Она включает в себя локальные переменные функции и конкретное место в коде, на котором находится интерпретатор.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Например</a:t>
            </a:r>
            <a:r>
              <a:rPr lang="ru-RU" sz="1600" dirty="0">
                <a:cs typeface="Courier New" pitchFamily="49" charset="0"/>
              </a:rPr>
              <a:t>, для вызова </a:t>
            </a:r>
            <a:r>
              <a:rPr lang="ru-RU" sz="1600" dirty="0" err="1">
                <a:cs typeface="Courier New" pitchFamily="49" charset="0"/>
              </a:rPr>
              <a:t>pow</a:t>
            </a:r>
            <a:r>
              <a:rPr lang="ru-RU" sz="1600" dirty="0">
                <a:cs typeface="Courier New" pitchFamily="49" charset="0"/>
              </a:rPr>
              <a:t>(2, 3) из примера выше будет создан контекст выполнения, который будет хранить переменные x = 2, n = 3. Мы схематично обозначим его так: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Контекст: { x: 2, n: 3, строка 1 }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Далее </a:t>
            </a:r>
            <a:r>
              <a:rPr lang="ru-RU" sz="1600" dirty="0">
                <a:cs typeface="Courier New" pitchFamily="49" charset="0"/>
              </a:rPr>
              <a:t>функция </a:t>
            </a:r>
            <a:r>
              <a:rPr lang="ru-RU" sz="1600" dirty="0" err="1">
                <a:cs typeface="Courier New" pitchFamily="49" charset="0"/>
              </a:rPr>
              <a:t>pow</a:t>
            </a:r>
            <a:r>
              <a:rPr lang="ru-RU" sz="1600" dirty="0">
                <a:cs typeface="Courier New" pitchFamily="49" charset="0"/>
              </a:rPr>
              <a:t> начинает выполняться. Вычисляется выражение n != 1 – оно равно </a:t>
            </a:r>
            <a:r>
              <a:rPr lang="ru-RU" sz="1600" dirty="0" err="1">
                <a:cs typeface="Courier New" pitchFamily="49" charset="0"/>
              </a:rPr>
              <a:t>true</a:t>
            </a:r>
            <a:r>
              <a:rPr lang="ru-RU" sz="1600" dirty="0">
                <a:cs typeface="Courier New" pitchFamily="49" charset="0"/>
              </a:rPr>
              <a:t>, ведь в текущем контексте n=3. Поэтому задействуется первая ветвь </a:t>
            </a:r>
            <a:r>
              <a:rPr lang="ru-RU" sz="1600" dirty="0" err="1">
                <a:cs typeface="Courier New" pitchFamily="49" charset="0"/>
              </a:rPr>
              <a:t>if</a:t>
            </a:r>
            <a:r>
              <a:rPr lang="ru-RU" sz="1600" dirty="0">
                <a:cs typeface="Courier New" pitchFamily="49" charset="0"/>
              </a:rPr>
              <a:t> :</a:t>
            </a:r>
          </a:p>
          <a:p>
            <a:pPr marL="0" indent="0">
              <a:buNone/>
            </a:pPr>
            <a:endParaRPr lang="ru-RU" sz="8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(x, n)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(n != 1) { // пока n != 1 сводить 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x,n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 к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(x,n-1)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x *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(x, n - 1);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}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/>
              <a:t>Чтобы вычислить выражение x * </a:t>
            </a:r>
            <a:r>
              <a:rPr lang="ru-RU" sz="1600" dirty="0" err="1"/>
              <a:t>pow</a:t>
            </a:r>
            <a:r>
              <a:rPr lang="ru-RU" sz="1600" dirty="0"/>
              <a:t>(x, n-1), требуется произвести запуск </a:t>
            </a:r>
            <a:r>
              <a:rPr lang="ru-RU" sz="1600" dirty="0" err="1"/>
              <a:t>pow</a:t>
            </a:r>
            <a:r>
              <a:rPr lang="ru-RU" sz="1600" dirty="0"/>
              <a:t> с новыми аргументами.</a:t>
            </a:r>
            <a:endParaRPr lang="ru-RU" sz="1600" dirty="0">
              <a:latin typeface="+mj-lt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Рекурсия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0862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cs typeface="Courier New" pitchFamily="49" charset="0"/>
              </a:rPr>
              <a:t>При любом вложенном вызове </a:t>
            </a:r>
            <a:r>
              <a:rPr lang="ru-RU" sz="1600" b="1" dirty="0" err="1">
                <a:cs typeface="Courier New" pitchFamily="49" charset="0"/>
              </a:rPr>
              <a:t>JavaScript</a:t>
            </a:r>
            <a:r>
              <a:rPr lang="ru-RU" sz="1600" b="1" dirty="0">
                <a:cs typeface="Courier New" pitchFamily="49" charset="0"/>
              </a:rPr>
              <a:t> запоминает текущий контекст выполнения в специальной внутренней структуре данных – «стеке контекстов».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Затем </a:t>
            </a:r>
            <a:r>
              <a:rPr lang="ru-RU" sz="1600" dirty="0">
                <a:cs typeface="Courier New" pitchFamily="49" charset="0"/>
              </a:rPr>
              <a:t>интерпретатор приступает к выполнению вложенного вызова.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В </a:t>
            </a:r>
            <a:r>
              <a:rPr lang="ru-RU" sz="1600" dirty="0">
                <a:cs typeface="Courier New" pitchFamily="49" charset="0"/>
              </a:rPr>
              <a:t>данном случае вызывается та же </a:t>
            </a:r>
            <a:r>
              <a:rPr lang="ru-RU" sz="1600" dirty="0" err="1">
                <a:cs typeface="Courier New" pitchFamily="49" charset="0"/>
              </a:rPr>
              <a:t>pow</a:t>
            </a:r>
            <a:r>
              <a:rPr lang="ru-RU" sz="1600" dirty="0">
                <a:cs typeface="Courier New" pitchFamily="49" charset="0"/>
              </a:rPr>
              <a:t>, однако это абсолютно неважно. Для любых функций процесс одинаков.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Для </a:t>
            </a:r>
            <a:r>
              <a:rPr lang="ru-RU" sz="1600" dirty="0">
                <a:cs typeface="Courier New" pitchFamily="49" charset="0"/>
              </a:rPr>
              <a:t>нового вызова создаётся свой контекст выполнения, и управление переходит в него, а когда он завершён – старый контекст достаётся из стека и выполнение внешней функции возобновляется.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Разберём </a:t>
            </a:r>
            <a:r>
              <a:rPr lang="ru-RU" sz="1600" dirty="0">
                <a:cs typeface="Courier New" pitchFamily="49" charset="0"/>
              </a:rPr>
              <a:t>происходящее с контекстами более подробно, начиная с вызова (*):</a:t>
            </a:r>
          </a:p>
          <a:p>
            <a:pPr marL="0" indent="0"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(x, n)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(n != 1) { // пока n!=1 сводить 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вычисл.pow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(..n) к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(..n-1)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x *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(x, n - 1);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}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(2, 3) );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(*)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Рекурсия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81439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pow</a:t>
            </a:r>
            <a:r>
              <a:rPr lang="ru-RU" sz="1600" b="1" dirty="0">
                <a:cs typeface="Courier New" pitchFamily="49" charset="0"/>
              </a:rPr>
              <a:t>(2, 3)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Запускается </a:t>
            </a:r>
            <a:r>
              <a:rPr lang="ru-RU" sz="1600" dirty="0">
                <a:cs typeface="Courier New" pitchFamily="49" charset="0"/>
              </a:rPr>
              <a:t>функция </a:t>
            </a:r>
            <a:r>
              <a:rPr lang="ru-RU" sz="1600" dirty="0" err="1">
                <a:cs typeface="Courier New" pitchFamily="49" charset="0"/>
              </a:rPr>
              <a:t>pow</a:t>
            </a:r>
            <a:r>
              <a:rPr lang="ru-RU" sz="1600" dirty="0">
                <a:cs typeface="Courier New" pitchFamily="49" charset="0"/>
              </a:rPr>
              <a:t>, с аргументами x=2, n=3. Эти переменные хранятся в контексте выполнения, схематично изображённом ниже:</a:t>
            </a:r>
          </a:p>
          <a:p>
            <a:pPr marL="0" indent="0">
              <a:buNone/>
            </a:pPr>
            <a:endParaRPr lang="ru-RU" sz="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Контекст: { x: 2, n: 3, строка 1 }</a:t>
            </a:r>
          </a:p>
          <a:p>
            <a:pPr marL="0" indent="0">
              <a:buNone/>
            </a:pPr>
            <a:endParaRPr lang="ru-RU" sz="8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Выполнение </a:t>
            </a:r>
            <a:r>
              <a:rPr lang="ru-RU" sz="1600" dirty="0">
                <a:cs typeface="Courier New" pitchFamily="49" charset="0"/>
              </a:rPr>
              <a:t>в этом контексте продолжается, пока не встретит вложенный вызов в строке 3. </a:t>
            </a:r>
          </a:p>
          <a:p>
            <a:pPr marL="0" indent="0">
              <a:buNone/>
            </a:pPr>
            <a:endParaRPr lang="ru-RU" sz="1600" b="1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b="1" dirty="0" err="1" smtClean="0">
                <a:cs typeface="Courier New" pitchFamily="49" charset="0"/>
              </a:rPr>
              <a:t>pow</a:t>
            </a:r>
            <a:r>
              <a:rPr lang="ru-RU" sz="1600" b="1" dirty="0" smtClean="0">
                <a:cs typeface="Courier New" pitchFamily="49" charset="0"/>
              </a:rPr>
              <a:t>(2</a:t>
            </a:r>
            <a:r>
              <a:rPr lang="ru-RU" sz="1600" b="1" dirty="0">
                <a:cs typeface="Courier New" pitchFamily="49" charset="0"/>
              </a:rPr>
              <a:t>, 2)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В </a:t>
            </a:r>
            <a:r>
              <a:rPr lang="ru-RU" sz="1600" dirty="0">
                <a:cs typeface="Courier New" pitchFamily="49" charset="0"/>
              </a:rPr>
              <a:t>строке 3 происходит вложенный вызов </a:t>
            </a:r>
            <a:r>
              <a:rPr lang="ru-RU" sz="1600" dirty="0" err="1">
                <a:cs typeface="Courier New" pitchFamily="49" charset="0"/>
              </a:rPr>
              <a:t>pow</a:t>
            </a:r>
            <a:r>
              <a:rPr lang="ru-RU" sz="1600" dirty="0">
                <a:cs typeface="Courier New" pitchFamily="49" charset="0"/>
              </a:rPr>
              <a:t> с аргументами x=2, n=2. Текущий контекст сохраняется в стеке, а для </a:t>
            </a:r>
            <a:r>
              <a:rPr lang="ru-RU" sz="1600" dirty="0" err="1">
                <a:cs typeface="Courier New" pitchFamily="49" charset="0"/>
              </a:rPr>
              <a:t>вложеннного</a:t>
            </a:r>
            <a:r>
              <a:rPr lang="ru-RU" sz="1600" dirty="0">
                <a:cs typeface="Courier New" pitchFamily="49" charset="0"/>
              </a:rPr>
              <a:t> вызова создаётся новый контекст (выделен жирным ниже):</a:t>
            </a:r>
          </a:p>
          <a:p>
            <a:pPr marL="0" indent="0">
              <a:buNone/>
            </a:pPr>
            <a:endParaRPr lang="ru-RU" sz="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Контекст: { x: 2, n: 3, строка 3 }</a:t>
            </a:r>
          </a:p>
          <a:p>
            <a:pPr marL="0" indent="0"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    Контекст: { x: 2, n: 2, строка 1 }</a:t>
            </a:r>
          </a:p>
          <a:p>
            <a:pPr marL="0" indent="0">
              <a:buNone/>
            </a:pPr>
            <a:endParaRPr lang="ru-RU" sz="8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Обратим </a:t>
            </a:r>
            <a:r>
              <a:rPr lang="ru-RU" sz="1600" dirty="0">
                <a:cs typeface="Courier New" pitchFamily="49" charset="0"/>
              </a:rPr>
              <a:t>внимание, что контекст включает в себя не только переменные, но и место в коде, так что когда вложенный вызов завершится -- можно будет легко вернуться назад.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Слово </a:t>
            </a:r>
            <a:r>
              <a:rPr lang="ru-RU" sz="1600" dirty="0">
                <a:cs typeface="Courier New" pitchFamily="49" charset="0"/>
              </a:rPr>
              <a:t>«строка» здесь условно, на самом деле, конечно, запомнено более точное место в цепочке команд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Рекурсия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88845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err="1">
                <a:cs typeface="Courier New" pitchFamily="49" charset="0"/>
              </a:rPr>
              <a:t>pow</a:t>
            </a:r>
            <a:r>
              <a:rPr lang="ru-RU" sz="1600" b="1" dirty="0">
                <a:cs typeface="Courier New" pitchFamily="49" charset="0"/>
              </a:rPr>
              <a:t>(2, 1)</a:t>
            </a: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Опять вложенный вызов в строке 3, на этот раз – с аргументами x=2, n=1. Создаётся новый текущий контекст, предыдущий добавляется в стек:</a:t>
            </a:r>
          </a:p>
          <a:p>
            <a:pPr marL="0" indent="0">
              <a:buNone/>
            </a:pPr>
            <a:endParaRPr lang="ru-RU" sz="8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Контекст: { x: 2, n: 3, строка 3 }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Контекст: { x: 2, n: 2, строка 3 }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Контекст: { x: 2, n: 1, строка 1 }</a:t>
            </a:r>
          </a:p>
          <a:p>
            <a:pPr marL="0" indent="0">
              <a:buNone/>
            </a:pPr>
            <a:endParaRPr lang="ru-RU" sz="8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На </a:t>
            </a:r>
            <a:r>
              <a:rPr lang="ru-RU" sz="1600" dirty="0">
                <a:cs typeface="Courier New" pitchFamily="49" charset="0"/>
              </a:rPr>
              <a:t>текущий момент в стеке уже два старых контекста. </a:t>
            </a:r>
          </a:p>
          <a:p>
            <a:pPr marL="0" indent="0"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b="1" dirty="0" smtClean="0">
                <a:cs typeface="Courier New" pitchFamily="49" charset="0"/>
              </a:rPr>
              <a:t>Выход </a:t>
            </a:r>
            <a:r>
              <a:rPr lang="ru-RU" sz="1600" b="1" dirty="0">
                <a:cs typeface="Courier New" pitchFamily="49" charset="0"/>
              </a:rPr>
              <a:t>из </a:t>
            </a:r>
            <a:r>
              <a:rPr lang="ru-RU" sz="1600" b="1" dirty="0" err="1">
                <a:cs typeface="Courier New" pitchFamily="49" charset="0"/>
              </a:rPr>
              <a:t>pow</a:t>
            </a:r>
            <a:r>
              <a:rPr lang="ru-RU" sz="1600" b="1" dirty="0">
                <a:cs typeface="Courier New" pitchFamily="49" charset="0"/>
              </a:rPr>
              <a:t>(2, 1).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При </a:t>
            </a:r>
            <a:r>
              <a:rPr lang="ru-RU" sz="1600" dirty="0">
                <a:cs typeface="Courier New" pitchFamily="49" charset="0"/>
              </a:rPr>
              <a:t>выполнении </a:t>
            </a:r>
            <a:r>
              <a:rPr lang="ru-RU" sz="1600" dirty="0" err="1">
                <a:cs typeface="Courier New" pitchFamily="49" charset="0"/>
              </a:rPr>
              <a:t>pow</a:t>
            </a:r>
            <a:r>
              <a:rPr lang="ru-RU" sz="1600" dirty="0">
                <a:cs typeface="Courier New" pitchFamily="49" charset="0"/>
              </a:rPr>
              <a:t>(2, 1), в отличие от предыдущих запусков, выражение n != 1 будет равно </a:t>
            </a:r>
            <a:r>
              <a:rPr lang="ru-RU" sz="1600" dirty="0" err="1">
                <a:cs typeface="Courier New" pitchFamily="49" charset="0"/>
              </a:rPr>
              <a:t>false</a:t>
            </a:r>
            <a:r>
              <a:rPr lang="ru-RU" sz="1600" dirty="0">
                <a:cs typeface="Courier New" pitchFamily="49" charset="0"/>
              </a:rPr>
              <a:t>, поэтому сработает вторая ветка </a:t>
            </a:r>
            <a:r>
              <a:rPr lang="ru-RU" sz="1600" dirty="0" err="1">
                <a:cs typeface="Courier New" pitchFamily="49" charset="0"/>
              </a:rPr>
              <a:t>if</a:t>
            </a:r>
            <a:r>
              <a:rPr lang="ru-RU" sz="1600" dirty="0">
                <a:cs typeface="Courier New" pitchFamily="49" charset="0"/>
              </a:rPr>
              <a:t>..</a:t>
            </a:r>
            <a:r>
              <a:rPr lang="ru-RU" sz="1600" dirty="0" err="1">
                <a:cs typeface="Courier New" pitchFamily="49" charset="0"/>
              </a:rPr>
              <a:t>else</a:t>
            </a:r>
            <a:r>
              <a:rPr lang="ru-RU" sz="1600" dirty="0"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endParaRPr lang="ru-RU" sz="8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(x, n)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(n != 1)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x *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(x, n - 1);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}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x; // первая степень числа равна самому числу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Рекурсия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07519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Здесь вложенных вызовов нет, так что функция заканчивает свою работу, возвращая 2. Текущий контекст больше не нужен и удаляется из памяти, из стека восстанавливается предыдущий:</a:t>
            </a:r>
          </a:p>
          <a:p>
            <a:pPr marL="0" indent="0">
              <a:buNone/>
            </a:pPr>
            <a:endParaRPr lang="ru-RU" sz="8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Контекст: { x: 2, n: 3, строка 3 }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Контекст: { x: 2, n: 2, строка 3 }</a:t>
            </a:r>
          </a:p>
          <a:p>
            <a:pPr marL="0" indent="0">
              <a:buNone/>
            </a:pPr>
            <a:endParaRPr lang="ru-RU" sz="8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Возобновляется </a:t>
            </a:r>
            <a:r>
              <a:rPr lang="ru-RU" sz="1600" dirty="0">
                <a:cs typeface="Courier New" pitchFamily="49" charset="0"/>
              </a:rPr>
              <a:t>обработка внешнего вызова `</a:t>
            </a:r>
            <a:r>
              <a:rPr lang="ru-RU" sz="1600" dirty="0" err="1">
                <a:cs typeface="Courier New" pitchFamily="49" charset="0"/>
              </a:rPr>
              <a:t>pow</a:t>
            </a:r>
            <a:r>
              <a:rPr lang="ru-RU" sz="1600" dirty="0">
                <a:cs typeface="Courier New" pitchFamily="49" charset="0"/>
              </a:rPr>
              <a:t>(2, 2)`. </a:t>
            </a:r>
          </a:p>
          <a:p>
            <a:pPr marL="0" indent="0"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b="1" dirty="0" smtClean="0">
                <a:cs typeface="Courier New" pitchFamily="49" charset="0"/>
              </a:rPr>
              <a:t>Выход </a:t>
            </a:r>
            <a:r>
              <a:rPr lang="ru-RU" sz="1600" b="1" dirty="0">
                <a:cs typeface="Courier New" pitchFamily="49" charset="0"/>
              </a:rPr>
              <a:t>из </a:t>
            </a:r>
            <a:r>
              <a:rPr lang="ru-RU" sz="1600" b="1" dirty="0" err="1">
                <a:cs typeface="Courier New" pitchFamily="49" charset="0"/>
              </a:rPr>
              <a:t>pow</a:t>
            </a:r>
            <a:r>
              <a:rPr lang="ru-RU" sz="1600" b="1" dirty="0">
                <a:cs typeface="Courier New" pitchFamily="49" charset="0"/>
              </a:rPr>
              <a:t>(2, 2).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…</a:t>
            </a:r>
            <a:r>
              <a:rPr lang="ru-RU" sz="1600" dirty="0">
                <a:cs typeface="Courier New" pitchFamily="49" charset="0"/>
              </a:rPr>
              <a:t>И теперь уже </a:t>
            </a:r>
            <a:r>
              <a:rPr lang="ru-RU" sz="1600" dirty="0" err="1">
                <a:cs typeface="Courier New" pitchFamily="49" charset="0"/>
              </a:rPr>
              <a:t>pow</a:t>
            </a:r>
            <a:r>
              <a:rPr lang="ru-RU" sz="1600" dirty="0">
                <a:cs typeface="Courier New" pitchFamily="49" charset="0"/>
              </a:rPr>
              <a:t>(2, 2) может закончить свою работу, вернув 4. Восстанавливается контекст предыдущего вызова:</a:t>
            </a:r>
          </a:p>
          <a:p>
            <a:pPr marL="0" indent="0">
              <a:buNone/>
            </a:pPr>
            <a:endParaRPr lang="ru-RU" sz="8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Контекст: { x: 2, n: 3, строка 3 }</a:t>
            </a:r>
          </a:p>
          <a:p>
            <a:pPr marL="0" indent="0">
              <a:buNone/>
            </a:pPr>
            <a:endParaRPr lang="ru-RU" sz="8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Возобновляется </a:t>
            </a:r>
            <a:r>
              <a:rPr lang="ru-RU" sz="1600" dirty="0">
                <a:cs typeface="Courier New" pitchFamily="49" charset="0"/>
              </a:rPr>
              <a:t>обработка внешнего вызова `</a:t>
            </a:r>
            <a:r>
              <a:rPr lang="ru-RU" sz="1600" dirty="0" err="1">
                <a:cs typeface="Courier New" pitchFamily="49" charset="0"/>
              </a:rPr>
              <a:t>pow</a:t>
            </a:r>
            <a:r>
              <a:rPr lang="ru-RU" sz="1600" dirty="0">
                <a:cs typeface="Courier New" pitchFamily="49" charset="0"/>
              </a:rPr>
              <a:t>(2, 3)`. </a:t>
            </a:r>
          </a:p>
          <a:p>
            <a:pPr marL="0" indent="0">
              <a:buNone/>
            </a:pPr>
            <a:endParaRPr lang="ru-RU" sz="16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b="1" dirty="0" smtClean="0">
                <a:cs typeface="Courier New" pitchFamily="49" charset="0"/>
              </a:rPr>
              <a:t>Выход </a:t>
            </a:r>
            <a:r>
              <a:rPr lang="ru-RU" sz="1600" b="1" dirty="0">
                <a:cs typeface="Courier New" pitchFamily="49" charset="0"/>
              </a:rPr>
              <a:t>из </a:t>
            </a:r>
            <a:r>
              <a:rPr lang="ru-RU" sz="1600" b="1" dirty="0" err="1">
                <a:cs typeface="Courier New" pitchFamily="49" charset="0"/>
              </a:rPr>
              <a:t>pow</a:t>
            </a:r>
            <a:r>
              <a:rPr lang="ru-RU" sz="1600" b="1" dirty="0">
                <a:cs typeface="Courier New" pitchFamily="49" charset="0"/>
              </a:rPr>
              <a:t>(2, 3).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Самый </a:t>
            </a:r>
            <a:r>
              <a:rPr lang="ru-RU" sz="1600" dirty="0">
                <a:cs typeface="Courier New" pitchFamily="49" charset="0"/>
              </a:rPr>
              <a:t>внешний вызов заканчивает свою работу, его результат: </a:t>
            </a:r>
            <a:r>
              <a:rPr lang="ru-RU" sz="1600" dirty="0" err="1">
                <a:cs typeface="Courier New" pitchFamily="49" charset="0"/>
              </a:rPr>
              <a:t>pow</a:t>
            </a:r>
            <a:r>
              <a:rPr lang="ru-RU" sz="1600" dirty="0">
                <a:cs typeface="Courier New" pitchFamily="49" charset="0"/>
              </a:rPr>
              <a:t>(2, 3) = 8.</a:t>
            </a:r>
          </a:p>
          <a:p>
            <a:pPr marL="0" indent="0">
              <a:buNone/>
            </a:pPr>
            <a:r>
              <a:rPr lang="ru-RU" sz="1600" dirty="0" smtClean="0">
                <a:cs typeface="Courier New" pitchFamily="49" charset="0"/>
              </a:rPr>
              <a:t>Глубина </a:t>
            </a:r>
            <a:r>
              <a:rPr lang="ru-RU" sz="1600" dirty="0">
                <a:cs typeface="Courier New" pitchFamily="49" charset="0"/>
              </a:rPr>
              <a:t>рекурсии в данном случае составила: 3.</a:t>
            </a:r>
          </a:p>
          <a:p>
            <a:pPr marL="0" indent="0">
              <a:buNone/>
            </a:pPr>
            <a:endParaRPr lang="ru-RU" sz="8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>
                <a:cs typeface="Courier New" pitchFamily="49" charset="0"/>
              </a:rPr>
              <a:t>Как видно из иллюстраций выше, глубина рекурсии равна максимальному числу контекстов, одновременно хранимых в стеке</a:t>
            </a:r>
            <a:r>
              <a:rPr lang="ru-RU" sz="1600" dirty="0" smtClean="0">
                <a:cs typeface="Courier New" pitchFamily="49" charset="0"/>
              </a:rPr>
              <a:t>.</a:t>
            </a:r>
            <a:endParaRPr lang="ru-RU" sz="1600" dirty="0"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Рекурсия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26863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BB791A-2264-44DD-BA10-93318C807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4998</Words>
  <Application>Microsoft Office PowerPoint</Application>
  <PresentationFormat>Экран (4:3)</PresentationFormat>
  <Paragraphs>541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Georgia</vt:lpstr>
      <vt:lpstr>Times New Roman</vt:lpstr>
      <vt:lpstr>Training</vt:lpstr>
      <vt:lpstr>JavaScript</vt:lpstr>
      <vt:lpstr>Рекурсия</vt:lpstr>
      <vt:lpstr>Рекурсия</vt:lpstr>
      <vt:lpstr>Рекурсия</vt:lpstr>
      <vt:lpstr>Рекурсия</vt:lpstr>
      <vt:lpstr>Рекурсия</vt:lpstr>
      <vt:lpstr>Рекурсия</vt:lpstr>
      <vt:lpstr>Рекурсия</vt:lpstr>
      <vt:lpstr>Рекурсия</vt:lpstr>
      <vt:lpstr>Рекурсия</vt:lpstr>
      <vt:lpstr>Рекурсия</vt:lpstr>
      <vt:lpstr>Рекурсия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2017-04-21T16:29:02Z</dcterms:created>
  <dcterms:modified xsi:type="dcterms:W3CDTF">2017-10-28T06:06:41Z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