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A8D6-9895-4E4D-9F8D-C1D580D3F89B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41B0-4B25-415F-B0C5-B8EBE36D0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67587" name="Заметки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6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fld id="{69D301EE-4430-4864-BCFE-E30B00BCC31B}" type="slidenum">
              <a:rPr lang="en-US" altLang="ru-RU" sz="1400" smtClean="0">
                <a:solidFill>
                  <a:schemeClr val="tx1"/>
                </a:solidFill>
                <a:ea typeface="Andale Sans UI"/>
                <a:cs typeface="Andale Sans UI"/>
              </a:rPr>
              <a:pPr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ru-RU" sz="1400" smtClean="0">
              <a:solidFill>
                <a:schemeClr val="tx1"/>
              </a:solidFill>
              <a:ea typeface="Andale Sans UI"/>
              <a:cs typeface="Andale Sans U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4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fld id="{7999CAEC-9DF5-4201-B84A-94FB3B431840}" type="slidenum">
              <a:rPr lang="en-US" altLang="ru-RU" sz="1400" smtClean="0">
                <a:solidFill>
                  <a:schemeClr val="tx1"/>
                </a:solidFill>
                <a:ea typeface="Andale Sans UI"/>
                <a:cs typeface="Andale Sans UI"/>
              </a:rPr>
              <a:pPr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ru-RU" sz="1400" smtClean="0">
              <a:solidFill>
                <a:schemeClr val="tx1"/>
              </a:solidFill>
              <a:ea typeface="Andale Sans UI"/>
              <a:cs typeface="Andale Sans U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6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fld id="{C54E5FE9-E0F8-4AA6-A8E0-D4D4DBB72E43}" type="slidenum">
              <a:rPr lang="en-US" altLang="ru-RU" sz="1400" smtClean="0">
                <a:solidFill>
                  <a:schemeClr val="tx1"/>
                </a:solidFill>
                <a:ea typeface="Andale Sans UI"/>
                <a:cs typeface="Andale Sans UI"/>
              </a:rPr>
              <a:pPr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ru-RU" sz="1400" smtClean="0">
              <a:solidFill>
                <a:schemeClr val="tx1"/>
              </a:solidFill>
              <a:ea typeface="Andale Sans UI"/>
              <a:cs typeface="Andale Sans U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2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fld id="{6D58D4B2-EBCB-4B64-8DBE-2D3D73CE0D9E}" type="slidenum">
              <a:rPr lang="en-US" altLang="ru-RU" sz="1400" smtClean="0">
                <a:solidFill>
                  <a:schemeClr val="tx1"/>
                </a:solidFill>
                <a:ea typeface="Andale Sans UI"/>
                <a:cs typeface="Andale Sans UI"/>
              </a:rPr>
              <a:pPr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ru-RU" sz="1400" smtClean="0">
              <a:solidFill>
                <a:schemeClr val="tx1"/>
              </a:solidFill>
              <a:ea typeface="Andale Sans UI"/>
              <a:cs typeface="Andale Sans UI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0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82947" name="Заметки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84995" name="Заметки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altLang="ru-RU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7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5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7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3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2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2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177C-3051-4F71-9D30-D349A27B1A71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0B1F9-78C1-46B1-BC1E-F507E383E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99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93" y="260669"/>
            <a:ext cx="7772496" cy="64806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400" b="1" i="1" dirty="0"/>
              <a:t>Литералы</a:t>
            </a:r>
            <a:endParaRPr lang="en-US" sz="4400" b="1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196072" y="1012428"/>
            <a:ext cx="7847383" cy="5255111"/>
          </a:xfrm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ru-RU" altLang="ru-RU" sz="1600" dirty="0"/>
              <a:t>Литералы - это простейшие данные с которыми может работать программа. В качестве литералов в </a:t>
            </a:r>
            <a:r>
              <a:rPr lang="ru-RU" altLang="ru-RU" sz="1600" dirty="0" err="1"/>
              <a:t>js</a:t>
            </a:r>
            <a:r>
              <a:rPr lang="ru-RU" altLang="ru-RU" sz="1600" dirty="0"/>
              <a:t> могут выступать числа, строки (текстовые значения), логические значения функции, массивы и объекты.</a:t>
            </a:r>
          </a:p>
          <a:p>
            <a:pPr algn="just" eaLnBrk="1" hangingPunct="1">
              <a:defRPr/>
            </a:pPr>
            <a:endParaRPr lang="en-US" altLang="ru-RU" sz="1600" dirty="0"/>
          </a:p>
          <a:p>
            <a:pPr algn="just" eaLnBrk="1" hangingPunct="1">
              <a:defRPr/>
            </a:pPr>
            <a:r>
              <a:rPr lang="ru-RU" altLang="ru-RU" sz="1600" b="1" i="1" dirty="0"/>
              <a:t>Литералы целого типа</a:t>
            </a:r>
            <a:r>
              <a:rPr lang="ru-RU" altLang="ru-RU" sz="1600" b="1" dirty="0"/>
              <a:t> </a:t>
            </a:r>
            <a:r>
              <a:rPr lang="ru-RU" altLang="ru-RU" sz="1600" dirty="0"/>
              <a:t>- целые числа в представлении: </a:t>
            </a:r>
          </a:p>
          <a:p>
            <a:pPr lvl="1" algn="just" eaLnBrk="1" hangingPunct="1">
              <a:defRPr/>
            </a:pPr>
            <a:r>
              <a:rPr lang="ru-RU" altLang="ru-RU" sz="1600" dirty="0"/>
              <a:t>десятичном, например: 15, +5, -174.</a:t>
            </a:r>
          </a:p>
          <a:p>
            <a:pPr lvl="1" algn="just" eaLnBrk="1" hangingPunct="1">
              <a:defRPr/>
            </a:pPr>
            <a:r>
              <a:rPr lang="ru-RU" altLang="ru-RU" sz="1600" dirty="0"/>
              <a:t/>
            </a:r>
            <a:br>
              <a:rPr lang="ru-RU" altLang="ru-RU" sz="1600" dirty="0"/>
            </a:br>
            <a:r>
              <a:rPr lang="ru-RU" altLang="ru-RU" sz="1600" dirty="0"/>
              <a:t>шестнадцатеричном, например: 0х25, 0хff. Шестнадцатеричные числа включают цифры 0 - 9 и буквы a, b, c, d, e, f. Записываются они с символами 0х перед числом.</a:t>
            </a:r>
          </a:p>
          <a:p>
            <a:pPr lvl="1" algn="just" eaLnBrk="1" hangingPunct="1">
              <a:defRPr/>
            </a:pPr>
            <a:r>
              <a:rPr lang="ru-RU" altLang="ru-RU" sz="1600" dirty="0"/>
              <a:t/>
            </a:r>
            <a:br>
              <a:rPr lang="ru-RU" altLang="ru-RU" sz="1600" dirty="0"/>
            </a:br>
            <a:r>
              <a:rPr lang="ru-RU" altLang="ru-RU" sz="1600" dirty="0"/>
              <a:t>восьмеричном, например: 011, 0543. Восьмеричные числа включают только цифры 0 - 7.</a:t>
            </a:r>
          </a:p>
          <a:p>
            <a:pPr algn="just" eaLnBrk="1" hangingPunct="1">
              <a:defRPr/>
            </a:pPr>
            <a:r>
              <a:rPr lang="ru-RU" altLang="ru-RU" sz="1600" dirty="0"/>
              <a:t/>
            </a:r>
            <a:br>
              <a:rPr lang="ru-RU" altLang="ru-RU" sz="1600" dirty="0"/>
            </a:br>
            <a:r>
              <a:rPr lang="ru-RU" altLang="ru-RU" sz="1600" b="1" i="1" dirty="0"/>
              <a:t>Вещественные литералы</a:t>
            </a:r>
            <a:r>
              <a:rPr lang="ru-RU" altLang="ru-RU" sz="1600" b="1" dirty="0"/>
              <a:t> </a:t>
            </a:r>
            <a:r>
              <a:rPr lang="ru-RU" altLang="ru-RU" sz="1600" dirty="0"/>
              <a:t>- дробные </a:t>
            </a:r>
            <a:r>
              <a:rPr lang="ru-RU" altLang="ru-RU" sz="1600" dirty="0" err="1"/>
              <a:t>цисла</a:t>
            </a:r>
            <a:r>
              <a:rPr lang="ru-RU" altLang="ru-RU" sz="1600" dirty="0"/>
              <a:t>. Целая часть отделяется от дробной точкой, например: 99.15, -32.45. Возможна экспоненциальная форма записи, например: 2.73e</a:t>
            </a:r>
            <a:r>
              <a:rPr lang="ru-RU" altLang="ru-RU" sz="1600" baseline="30000" dirty="0"/>
              <a:t>-7</a:t>
            </a:r>
            <a:r>
              <a:rPr lang="ru-RU" altLang="ru-RU" sz="1600" dirty="0"/>
              <a:t>. В привычном виде это 2.73Х10</a:t>
            </a:r>
            <a:r>
              <a:rPr lang="ru-RU" altLang="ru-RU" sz="1600" baseline="30000" dirty="0"/>
              <a:t>-7</a:t>
            </a:r>
            <a:r>
              <a:rPr lang="ru-RU" altLang="ru-RU" sz="1600" dirty="0"/>
              <a:t>, но в </a:t>
            </a:r>
            <a:r>
              <a:rPr lang="ru-RU" altLang="ru-RU" sz="1600" dirty="0" err="1"/>
              <a:t>javascript</a:t>
            </a:r>
            <a:r>
              <a:rPr lang="ru-RU" altLang="ru-RU" sz="1600" dirty="0"/>
              <a:t> знак умножения и 10 заменяются символом -e-.</a:t>
            </a:r>
          </a:p>
          <a:p>
            <a:pPr algn="just" eaLnBrk="1" hangingPunct="1">
              <a:defRPr/>
            </a:pPr>
            <a:r>
              <a:rPr lang="ru-RU" altLang="ru-RU" sz="1600" dirty="0"/>
              <a:t/>
            </a:r>
            <a:br>
              <a:rPr lang="ru-RU" altLang="ru-RU" sz="1600" dirty="0"/>
            </a:br>
            <a:r>
              <a:rPr lang="ru-RU" altLang="ru-RU" sz="1600" b="1" i="1" dirty="0"/>
              <a:t>Логические значения</a:t>
            </a:r>
            <a:r>
              <a:rPr lang="ru-RU" altLang="ru-RU" sz="1600" b="1" dirty="0"/>
              <a:t> </a:t>
            </a:r>
            <a:r>
              <a:rPr lang="ru-RU" altLang="ru-RU" sz="1600" dirty="0"/>
              <a:t>- из два: истина (</a:t>
            </a:r>
            <a:r>
              <a:rPr lang="ru-RU" altLang="ru-RU" sz="1600" dirty="0" err="1"/>
              <a:t>true</a:t>
            </a:r>
            <a:r>
              <a:rPr lang="ru-RU" altLang="ru-RU" sz="1600" dirty="0"/>
              <a:t>) и ложь (</a:t>
            </a:r>
            <a:r>
              <a:rPr lang="ru-RU" altLang="ru-RU" sz="1600" dirty="0" err="1"/>
              <a:t>false</a:t>
            </a:r>
            <a:r>
              <a:rPr lang="ru-RU" altLang="ru-RU" sz="1600" dirty="0"/>
              <a:t>).</a:t>
            </a:r>
          </a:p>
          <a:p>
            <a:pPr algn="just" eaLnBrk="1" hangingPunct="1">
              <a:defRPr/>
            </a:pPr>
            <a:r>
              <a:rPr lang="ru-RU" altLang="ru-RU" sz="1600" dirty="0"/>
              <a:t/>
            </a:r>
            <a:br>
              <a:rPr lang="ru-RU" altLang="ru-RU" sz="1600" dirty="0"/>
            </a:br>
            <a:r>
              <a:rPr lang="ru-RU" altLang="ru-RU" sz="1600" b="1" i="1" dirty="0"/>
              <a:t>Строковые литералы</a:t>
            </a:r>
            <a:r>
              <a:rPr lang="ru-RU" altLang="ru-RU" sz="1600" b="1" dirty="0"/>
              <a:t> </a:t>
            </a:r>
            <a:r>
              <a:rPr lang="ru-RU" altLang="ru-RU" sz="1600" dirty="0"/>
              <a:t>- последовательность символов, заключенная в одинарные или двойные кавычки. Например: "ваше имя", 'ваше имя'.</a:t>
            </a:r>
          </a:p>
          <a:p>
            <a:pPr algn="just" eaLnBrk="1" hangingPunct="1">
              <a:defRPr/>
            </a:pPr>
            <a:endParaRPr lang="en-US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3752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56" y="110892"/>
            <a:ext cx="8848289" cy="663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2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56" y="110892"/>
            <a:ext cx="8848289" cy="663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7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489" y="277950"/>
            <a:ext cx="8229024" cy="558779"/>
          </a:xfrm>
        </p:spPr>
        <p:txBody>
          <a:bodyPr/>
          <a:lstStyle/>
          <a:p>
            <a:pPr eaLnBrk="1" hangingPunct="1">
              <a:buFont typeface="StarSymbol"/>
              <a:buNone/>
              <a:defRPr/>
            </a:pPr>
            <a:r>
              <a:rPr altLang="ru-RU" sz="2800" dirty="0">
                <a:solidFill>
                  <a:srgbClr val="4116F6"/>
                </a:solidFill>
                <a:latin typeface="Arial" panose="020B0604020202020204" pitchFamily="34" charset="0"/>
              </a:rPr>
              <a:t>Тип </a:t>
            </a:r>
            <a:r>
              <a:rPr lang="en-US" altLang="ru-RU" sz="2800" dirty="0">
                <a:solidFill>
                  <a:srgbClr val="4116F6"/>
                </a:solidFill>
                <a:latin typeface="Lucida Console" panose="020B0609040504020204" pitchFamily="49" charset="0"/>
              </a:rPr>
              <a:t>String</a:t>
            </a:r>
            <a:endParaRPr altLang="ru-RU" sz="2800" dirty="0">
              <a:solidFill>
                <a:srgbClr val="4116F6"/>
              </a:solidFill>
              <a:latin typeface="Lucida Console" panose="020B0609040504020204" pitchFamily="49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993010" y="643748"/>
            <a:ext cx="8348557" cy="59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Строки заключаются либо в апострофы, либо в двойные кавычки (ПРЯМЫЕ)</a:t>
            </a:r>
            <a:r>
              <a:rPr lang="en-US" altLang="ru-RU" sz="1633">
                <a:latin typeface="Arial" panose="020B0604020202020204" pitchFamily="34" charset="0"/>
              </a:rPr>
              <a:t>.  </a:t>
            </a:r>
          </a:p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Содержит только</a:t>
            </a:r>
            <a:r>
              <a:rPr lang="en-US" altLang="ru-RU" sz="1633">
                <a:latin typeface="Arial" panose="020B0604020202020204" pitchFamily="34" charset="0"/>
              </a:rPr>
              <a:t> </a:t>
            </a:r>
            <a:r>
              <a:rPr lang="ru-RU" altLang="ru-RU" sz="1633">
                <a:latin typeface="Arial" panose="020B0604020202020204" pitchFamily="34" charset="0"/>
              </a:rPr>
              <a:t>символы </a:t>
            </a:r>
            <a:r>
              <a:rPr lang="en-US" altLang="ru-RU" sz="1633">
                <a:latin typeface="Arial" panose="020B0604020202020204" pitchFamily="34" charset="0"/>
              </a:rPr>
              <a:t>Unicode</a:t>
            </a:r>
            <a:r>
              <a:rPr lang="ru-RU" altLang="ru-RU" sz="1633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2309844" y="1203967"/>
            <a:ext cx="7900669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en-US" altLang="ru-RU" sz="1542">
                <a:solidFill>
                  <a:schemeClr val="tx1"/>
                </a:solidFill>
                <a:latin typeface="Lucida Console" panose="020B0609040504020204" pitchFamily="49" charset="0"/>
              </a:rPr>
              <a:t>var slogan = «</a:t>
            </a:r>
            <a:r>
              <a:rPr lang="ru-RU" altLang="ru-RU" sz="1542">
                <a:solidFill>
                  <a:schemeClr val="tx1"/>
                </a:solidFill>
                <a:latin typeface="Lucida Console" panose="020B0609040504020204" pitchFamily="49" charset="0"/>
              </a:rPr>
              <a:t>любой текст</a:t>
            </a:r>
            <a:r>
              <a:rPr lang="en-US" altLang="ru-RU" sz="1542">
                <a:solidFill>
                  <a:schemeClr val="tx1"/>
                </a:solidFill>
                <a:latin typeface="Lucida Console" panose="020B0609040504020204" pitchFamily="49" charset="0"/>
              </a:rPr>
              <a:t>";</a:t>
            </a:r>
          </a:p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en-US" altLang="ru-RU" sz="1542">
                <a:solidFill>
                  <a:schemeClr val="tx1"/>
                </a:solidFill>
                <a:latin typeface="Lucida Console" panose="020B0609040504020204" pitchFamily="49" charset="0"/>
              </a:rPr>
              <a:t>var image ='&lt;img src="myphoto.jpg"/&gt;';</a:t>
            </a:r>
            <a:endParaRPr lang="ru-RU" altLang="ru-RU" sz="1542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en-US" altLang="ru-RU" sz="1452">
                <a:solidFill>
                  <a:schemeClr val="tx1"/>
                </a:solidFill>
              </a:rPr>
              <a:t>c = String(“</a:t>
            </a:r>
            <a:r>
              <a:rPr lang="ru-RU" altLang="ru-RU" sz="1452">
                <a:solidFill>
                  <a:schemeClr val="tx1"/>
                </a:solidFill>
              </a:rPr>
              <a:t>строка</a:t>
            </a:r>
            <a:r>
              <a:rPr lang="en-US" altLang="ru-RU" sz="1452">
                <a:solidFill>
                  <a:schemeClr val="tx1"/>
                </a:solidFill>
              </a:rPr>
              <a:t>”</a:t>
            </a:r>
            <a:r>
              <a:rPr lang="ru-RU" altLang="ru-RU" sz="1452">
                <a:solidFill>
                  <a:schemeClr val="tx1"/>
                </a:solidFill>
              </a:rPr>
              <a:t>)</a:t>
            </a:r>
            <a:r>
              <a:rPr lang="en-US" altLang="ru-RU" sz="1452">
                <a:solidFill>
                  <a:schemeClr val="tx1"/>
                </a:solidFill>
              </a:rPr>
              <a:t>;</a:t>
            </a:r>
          </a:p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en-US" altLang="ru-RU" sz="1452">
                <a:solidFill>
                  <a:schemeClr val="tx1"/>
                </a:solidFill>
              </a:rPr>
              <a:t>b = new String(“</a:t>
            </a:r>
            <a:r>
              <a:rPr lang="ru-RU" altLang="ru-RU" sz="1452">
                <a:solidFill>
                  <a:schemeClr val="tx1"/>
                </a:solidFill>
              </a:rPr>
              <a:t>строка</a:t>
            </a:r>
            <a:r>
              <a:rPr lang="en-US" altLang="ru-RU" sz="1452">
                <a:solidFill>
                  <a:schemeClr val="tx1"/>
                </a:solidFill>
              </a:rPr>
              <a:t>”);</a:t>
            </a:r>
          </a:p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ru-RU" altLang="ru-RU" sz="1452">
                <a:solidFill>
                  <a:schemeClr val="tx1"/>
                </a:solidFill>
                <a:latin typeface="Cambria" panose="02040503050406030204" pitchFamily="18" charset="0"/>
              </a:rPr>
              <a:t>Можно указать юникодовый символ явным образом, через его код.</a:t>
            </a:r>
            <a:r>
              <a:rPr lang="en-US" altLang="ru-RU" sz="1452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ru-RU" sz="1452" b="1">
                <a:solidFill>
                  <a:schemeClr val="tx1"/>
                </a:solidFill>
              </a:rPr>
              <a:t>v</a:t>
            </a:r>
            <a:r>
              <a:rPr lang="ru-RU" altLang="ru-RU" sz="1452" b="1">
                <a:solidFill>
                  <a:schemeClr val="tx1"/>
                </a:solidFill>
              </a:rPr>
              <a:t>ar  </a:t>
            </a:r>
            <a:r>
              <a:rPr lang="ru-RU" altLang="ru-RU" sz="1452">
                <a:solidFill>
                  <a:schemeClr val="tx1"/>
                </a:solidFill>
              </a:rPr>
              <a:t> str = "\u</a:t>
            </a:r>
            <a:r>
              <a:rPr lang="en-US" altLang="ru-RU" sz="1452">
                <a:solidFill>
                  <a:schemeClr val="tx1"/>
                </a:solidFill>
              </a:rPr>
              <a:t>00A9</a:t>
            </a:r>
            <a:r>
              <a:rPr lang="ru-RU" altLang="ru-RU" sz="1452">
                <a:solidFill>
                  <a:schemeClr val="tx1"/>
                </a:solidFill>
              </a:rPr>
              <a:t>"</a:t>
            </a:r>
          </a:p>
          <a:p>
            <a:pPr eaLnBrk="1" hangingPunct="1">
              <a:spcAft>
                <a:spcPct val="0"/>
              </a:spcAft>
              <a:buSzTx/>
              <a:buFontTx/>
              <a:buNone/>
            </a:pPr>
            <a:endParaRPr lang="ru-RU" altLang="ru-RU" sz="1452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eaLnBrk="1" hangingPunct="1">
              <a:spcAft>
                <a:spcPct val="0"/>
              </a:spcAft>
              <a:buSzTx/>
              <a:buFontTx/>
              <a:buNone/>
            </a:pPr>
            <a:endParaRPr lang="ru-RU" altLang="ru-RU" sz="1452">
              <a:solidFill>
                <a:schemeClr val="tx1"/>
              </a:solidFill>
            </a:endParaRPr>
          </a:p>
        </p:txBody>
      </p:sp>
      <p:sp>
        <p:nvSpPr>
          <p:cNvPr id="74757" name="Text Box 10"/>
          <p:cNvSpPr txBox="1">
            <a:spLocks noChangeArrowheads="1"/>
          </p:cNvSpPr>
          <p:nvPr/>
        </p:nvSpPr>
        <p:spPr bwMode="auto">
          <a:xfrm>
            <a:off x="1993010" y="2420895"/>
            <a:ext cx="475623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Операции над строками:</a:t>
            </a:r>
            <a:r>
              <a:rPr lang="en-US" altLang="ru-RU" sz="1633">
                <a:latin typeface="Lucida Console" panose="020B0609040504020204" pitchFamily="49" charset="0"/>
              </a:rPr>
              <a:t>  +  &lt;  &gt;  ==  !=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2351608" y="2852940"/>
            <a:ext cx="132440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"2" + "3"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59" name="Text Box 13"/>
          <p:cNvSpPr txBox="1">
            <a:spLocks noChangeArrowheads="1"/>
          </p:cNvSpPr>
          <p:nvPr/>
        </p:nvSpPr>
        <p:spPr bwMode="auto">
          <a:xfrm>
            <a:off x="4367820" y="2852940"/>
            <a:ext cx="69121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"23"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0" name="Text Box 14"/>
          <p:cNvSpPr txBox="1">
            <a:spLocks noChangeArrowheads="1"/>
          </p:cNvSpPr>
          <p:nvPr/>
        </p:nvSpPr>
        <p:spPr bwMode="auto">
          <a:xfrm>
            <a:off x="2351608" y="3212978"/>
            <a:ext cx="145103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"10" &lt; "5"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1" name="Text Box 15"/>
          <p:cNvSpPr txBox="1">
            <a:spLocks noChangeArrowheads="1"/>
          </p:cNvSpPr>
          <p:nvPr/>
        </p:nvSpPr>
        <p:spPr bwMode="auto">
          <a:xfrm>
            <a:off x="4367820" y="3212978"/>
            <a:ext cx="69121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true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2" name="Text Box 16"/>
          <p:cNvSpPr txBox="1">
            <a:spLocks noChangeArrowheads="1"/>
          </p:cNvSpPr>
          <p:nvPr/>
        </p:nvSpPr>
        <p:spPr bwMode="auto">
          <a:xfrm>
            <a:off x="2351608" y="3573016"/>
            <a:ext cx="119776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10 &lt; "5"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3" name="Text Box 17"/>
          <p:cNvSpPr txBox="1">
            <a:spLocks noChangeArrowheads="1"/>
          </p:cNvSpPr>
          <p:nvPr/>
        </p:nvSpPr>
        <p:spPr bwMode="auto">
          <a:xfrm>
            <a:off x="4367820" y="3573016"/>
            <a:ext cx="81785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false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4" name="Text Box 18"/>
          <p:cNvSpPr txBox="1">
            <a:spLocks noChangeArrowheads="1"/>
          </p:cNvSpPr>
          <p:nvPr/>
        </p:nvSpPr>
        <p:spPr bwMode="auto">
          <a:xfrm>
            <a:off x="6601494" y="2852940"/>
            <a:ext cx="1577676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"a" =</a:t>
            </a:r>
            <a:r>
              <a:rPr lang="ru-RU" altLang="ru-RU" sz="1633">
                <a:latin typeface="Lucida Console" panose="020B0609040504020204" pitchFamily="49" charset="0"/>
              </a:rPr>
              <a:t> </a:t>
            </a:r>
            <a:r>
              <a:rPr lang="en-US" altLang="ru-RU" sz="1633">
                <a:latin typeface="Lucida Console" panose="020B0609040504020204" pitchFamily="49" charset="0"/>
              </a:rPr>
              <a:t>= "A"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5" name="Text Box 19"/>
          <p:cNvSpPr txBox="1">
            <a:spLocks noChangeArrowheads="1"/>
          </p:cNvSpPr>
          <p:nvPr/>
        </p:nvSpPr>
        <p:spPr bwMode="auto">
          <a:xfrm>
            <a:off x="8616266" y="2852940"/>
            <a:ext cx="81785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false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6" name="Text Box 22"/>
          <p:cNvSpPr txBox="1">
            <a:spLocks noChangeArrowheads="1"/>
          </p:cNvSpPr>
          <p:nvPr/>
        </p:nvSpPr>
        <p:spPr bwMode="auto">
          <a:xfrm>
            <a:off x="6601494" y="3211538"/>
            <a:ext cx="132440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5 =</a:t>
            </a:r>
            <a:r>
              <a:rPr lang="ru-RU" altLang="ru-RU" sz="1633">
                <a:latin typeface="Lucida Console" panose="020B0609040504020204" pitchFamily="49" charset="0"/>
              </a:rPr>
              <a:t> </a:t>
            </a:r>
            <a:r>
              <a:rPr lang="en-US" altLang="ru-RU" sz="1633">
                <a:latin typeface="Lucida Console" panose="020B0609040504020204" pitchFamily="49" charset="0"/>
              </a:rPr>
              <a:t>= "5"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7" name="Text Box 23"/>
          <p:cNvSpPr txBox="1">
            <a:spLocks noChangeArrowheads="1"/>
          </p:cNvSpPr>
          <p:nvPr/>
        </p:nvSpPr>
        <p:spPr bwMode="auto">
          <a:xfrm>
            <a:off x="8616266" y="3211538"/>
            <a:ext cx="69121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true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8" name="Text Box 24"/>
          <p:cNvSpPr txBox="1">
            <a:spLocks noChangeArrowheads="1"/>
          </p:cNvSpPr>
          <p:nvPr/>
        </p:nvSpPr>
        <p:spPr bwMode="auto">
          <a:xfrm>
            <a:off x="6601494" y="3571575"/>
            <a:ext cx="1577676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5 =</a:t>
            </a:r>
            <a:r>
              <a:rPr lang="ru-RU" altLang="ru-RU" sz="1633">
                <a:latin typeface="Lucida Console" panose="020B0609040504020204" pitchFamily="49" charset="0"/>
              </a:rPr>
              <a:t> </a:t>
            </a:r>
            <a:r>
              <a:rPr lang="en-US" altLang="ru-RU" sz="1633">
                <a:latin typeface="Lucida Console" panose="020B0609040504020204" pitchFamily="49" charset="0"/>
              </a:rPr>
              <a:t>=</a:t>
            </a:r>
            <a:r>
              <a:rPr lang="ru-RU" altLang="ru-RU" sz="1633">
                <a:latin typeface="Lucida Console" panose="020B0609040504020204" pitchFamily="49" charset="0"/>
              </a:rPr>
              <a:t> </a:t>
            </a:r>
            <a:r>
              <a:rPr lang="en-US" altLang="ru-RU" sz="1633">
                <a:latin typeface="Lucida Console" panose="020B0609040504020204" pitchFamily="49" charset="0"/>
              </a:rPr>
              <a:t>= "5"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69" name="Text Box 25"/>
          <p:cNvSpPr txBox="1">
            <a:spLocks noChangeArrowheads="1"/>
          </p:cNvSpPr>
          <p:nvPr/>
        </p:nvSpPr>
        <p:spPr bwMode="auto">
          <a:xfrm>
            <a:off x="8616266" y="3571575"/>
            <a:ext cx="81785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false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0" name="Text Box 26"/>
          <p:cNvSpPr txBox="1">
            <a:spLocks noChangeArrowheads="1"/>
          </p:cNvSpPr>
          <p:nvPr/>
        </p:nvSpPr>
        <p:spPr bwMode="auto">
          <a:xfrm>
            <a:off x="1993010" y="4431346"/>
            <a:ext cx="412523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Атрибут строки: </a:t>
            </a:r>
            <a:r>
              <a:rPr lang="en-US" altLang="ru-RU" sz="1633">
                <a:latin typeface="Lucida Console" panose="020B0609040504020204" pitchFamily="49" charset="0"/>
              </a:rPr>
              <a:t>length</a:t>
            </a:r>
            <a:r>
              <a:rPr lang="en-US" altLang="ru-RU" sz="1633">
                <a:latin typeface="Arial" panose="020B0604020202020204" pitchFamily="34" charset="0"/>
              </a:rPr>
              <a:t> – </a:t>
            </a:r>
            <a:r>
              <a:rPr lang="ru-RU" altLang="ru-RU" sz="1633">
                <a:latin typeface="Arial" panose="020B0604020202020204" pitchFamily="34" charset="0"/>
              </a:rPr>
              <a:t>длина строки.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1" name="Text Box 27"/>
          <p:cNvSpPr txBox="1">
            <a:spLocks noChangeArrowheads="1"/>
          </p:cNvSpPr>
          <p:nvPr/>
        </p:nvSpPr>
        <p:spPr bwMode="auto">
          <a:xfrm>
            <a:off x="2351608" y="4861951"/>
            <a:ext cx="2337499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"abc".length == 3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2" name="Text Box 28"/>
          <p:cNvSpPr txBox="1">
            <a:spLocks noChangeArrowheads="1"/>
          </p:cNvSpPr>
          <p:nvPr/>
        </p:nvSpPr>
        <p:spPr bwMode="auto">
          <a:xfrm>
            <a:off x="2351608" y="3934493"/>
            <a:ext cx="1071127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5 + "5"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3" name="Text Box 29"/>
          <p:cNvSpPr txBox="1">
            <a:spLocks noChangeArrowheads="1"/>
          </p:cNvSpPr>
          <p:nvPr/>
        </p:nvSpPr>
        <p:spPr bwMode="auto">
          <a:xfrm>
            <a:off x="4367820" y="3934493"/>
            <a:ext cx="69121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"55"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4" name="Text Box 30"/>
          <p:cNvSpPr txBox="1">
            <a:spLocks noChangeArrowheads="1"/>
          </p:cNvSpPr>
          <p:nvPr/>
        </p:nvSpPr>
        <p:spPr bwMode="auto">
          <a:xfrm>
            <a:off x="1993010" y="5302637"/>
            <a:ext cx="5196551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Преобразования типов: </a:t>
            </a:r>
            <a:r>
              <a:rPr lang="en-US" altLang="ru-RU" sz="1633">
                <a:latin typeface="Arial" panose="020B0604020202020204" pitchFamily="34" charset="0"/>
              </a:rPr>
              <a:t>  </a:t>
            </a:r>
            <a:r>
              <a:rPr lang="en-US" altLang="ru-RU" sz="1633">
                <a:latin typeface="Lucida Console" panose="020B0609040504020204" pitchFamily="49" charset="0"/>
              </a:rPr>
              <a:t>String(n)  Number(s)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5" name="Text Box 31"/>
          <p:cNvSpPr txBox="1">
            <a:spLocks noChangeArrowheads="1"/>
          </p:cNvSpPr>
          <p:nvPr/>
        </p:nvSpPr>
        <p:spPr bwMode="auto">
          <a:xfrm>
            <a:off x="2351608" y="5726042"/>
            <a:ext cx="3223959" cy="10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String(10) &lt; "5" == true</a:t>
            </a:r>
          </a:p>
          <a:p>
            <a:pPr eaLnBrk="1" hangingPunct="1"/>
            <a:endParaRPr lang="en-US" altLang="ru-RU" sz="1633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+</a:t>
            </a:r>
            <a:r>
              <a:rPr lang="ru-RU" altLang="ru-RU" sz="1633">
                <a:latin typeface="Lucida Console" panose="020B0609040504020204" pitchFamily="49" charset="0"/>
              </a:rPr>
              <a:t>"</a:t>
            </a:r>
            <a:r>
              <a:rPr lang="en-US" altLang="ru-RU" sz="1633">
                <a:latin typeface="Lucida Console" panose="020B0609040504020204" pitchFamily="49" charset="0"/>
              </a:rPr>
              <a:t>5”==5    true</a:t>
            </a:r>
          </a:p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-”5”==-5   true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4776" name="Text Box 32"/>
          <p:cNvSpPr txBox="1">
            <a:spLocks noChangeArrowheads="1"/>
          </p:cNvSpPr>
          <p:nvPr/>
        </p:nvSpPr>
        <p:spPr bwMode="auto">
          <a:xfrm>
            <a:off x="6312024" y="5726042"/>
            <a:ext cx="360387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Number('3.' + '14') == 3.14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7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521" y="1"/>
            <a:ext cx="9144960" cy="476690"/>
          </a:xfrm>
        </p:spPr>
        <p:txBody>
          <a:bodyPr>
            <a:normAutofit fontScale="90000"/>
          </a:bodyPr>
          <a:lstStyle/>
          <a:p>
            <a:pPr>
              <a:buFont typeface="StarSymbol"/>
              <a:buNone/>
              <a:defRPr/>
            </a:pPr>
            <a:r>
              <a:rPr sz="3600" b="1" dirty="0"/>
              <a:t>Сравнения</a:t>
            </a:r>
          </a:p>
        </p:txBody>
      </p:sp>
      <p:sp>
        <p:nvSpPr>
          <p:cNvPr id="34819" name="Номер слайда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 marL="742955" indent="-285752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8" indent="-228602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10" indent="-228602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13" indent="-228602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17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19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23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25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0208DD2-B337-4587-97C2-108250F5683E}" type="slidenum">
              <a:rPr altLang="ru-RU" sz="1200">
                <a:solidFill>
                  <a:srgbClr val="595959"/>
                </a:solidFill>
                <a:latin typeface="Century Gothic" panose="020B0502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13</a:t>
            </a:fld>
            <a:endParaRPr altLang="ru-RU" sz="12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34821" name="TextBox 2"/>
          <p:cNvSpPr txBox="1">
            <a:spLocks noChangeArrowheads="1"/>
          </p:cNvSpPr>
          <p:nvPr/>
        </p:nvSpPr>
        <p:spPr bwMode="auto">
          <a:xfrm>
            <a:off x="1761146" y="1896680"/>
            <a:ext cx="849545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solidFill>
                  <a:schemeClr val="tx1"/>
                </a:solidFill>
                <a:latin typeface="Cambria" panose="02040503050406030204" pitchFamily="18" charset="0"/>
              </a:rPr>
              <a:t>Операторы больше-меньше также работают со строками, сравнивая их лексикографически, </a:t>
            </a:r>
            <a:r>
              <a:rPr lang="ru-RU" altLang="ru-RU" sz="1800" dirty="0" err="1">
                <a:solidFill>
                  <a:schemeClr val="tx1"/>
                </a:solidFill>
                <a:latin typeface="Cambria" panose="02040503050406030204" pitchFamily="18" charset="0"/>
              </a:rPr>
              <a:t>т.е</a:t>
            </a:r>
            <a:r>
              <a:rPr lang="ru-RU" altLang="ru-RU" sz="1800" dirty="0">
                <a:solidFill>
                  <a:schemeClr val="tx1"/>
                </a:solidFill>
                <a:latin typeface="Cambria" panose="02040503050406030204" pitchFamily="18" charset="0"/>
              </a:rPr>
              <a:t> посимвольно.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"B"&gt;"a", </a:t>
            </a:r>
            <a:r>
              <a:rPr lang="en-US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"</a:t>
            </a:r>
            <a:r>
              <a:rPr lang="ru-RU" altLang="ru-RU" sz="20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bc</a:t>
            </a: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" &lt; "</a:t>
            </a:r>
            <a:r>
              <a:rPr lang="ru-RU" altLang="ru-RU" sz="20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bd</a:t>
            </a: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" ,</a:t>
            </a:r>
            <a:r>
              <a:rPr lang="en-US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"крокодил" </a:t>
            </a:r>
            <a:r>
              <a:rPr lang="en-US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" </a:t>
            </a:r>
            <a:r>
              <a:rPr lang="ru-RU" altLang="ru-RU" sz="20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кроко</a:t>
            </a:r>
            <a:r>
              <a:rPr lang="ru-RU" altLang="ru-RU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9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489" y="277950"/>
            <a:ext cx="8229024" cy="558779"/>
          </a:xfrm>
        </p:spPr>
        <p:txBody>
          <a:bodyPr/>
          <a:lstStyle/>
          <a:p>
            <a:pPr eaLnBrk="1" hangingPunct="1">
              <a:buFont typeface="StarSymbol"/>
              <a:buNone/>
              <a:defRPr/>
            </a:pPr>
            <a:r>
              <a:rPr altLang="ru-RU" sz="2800" dirty="0">
                <a:solidFill>
                  <a:srgbClr val="4116F6"/>
                </a:solidFill>
                <a:latin typeface="Arial" panose="020B0604020202020204" pitchFamily="34" charset="0"/>
              </a:rPr>
              <a:t>Стандартные методы объектов типа </a:t>
            </a:r>
            <a:r>
              <a:rPr lang="en-US" altLang="ru-RU" sz="2800" dirty="0">
                <a:solidFill>
                  <a:srgbClr val="4116F6"/>
                </a:solidFill>
                <a:latin typeface="Lucida Console" panose="020B0609040504020204" pitchFamily="49" charset="0"/>
              </a:rPr>
              <a:t>String</a:t>
            </a:r>
            <a:endParaRPr altLang="ru-RU" sz="2800" dirty="0">
              <a:solidFill>
                <a:srgbClr val="4116F6"/>
              </a:solidFill>
              <a:latin typeface="Lucida Console" panose="020B0609040504020204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993010" y="936099"/>
            <a:ext cx="58625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charAt, indexOf, lastIndexOf, replace, split, </a:t>
            </a:r>
            <a:r>
              <a:rPr lang="ru-RU" altLang="ru-RU" sz="1600">
                <a:latin typeface="Lucida Console" panose="020B0609040504020204" pitchFamily="49" charset="0"/>
              </a:rPr>
              <a:t/>
            </a:r>
            <a:br>
              <a:rPr lang="ru-RU" altLang="ru-RU" sz="1600">
                <a:latin typeface="Lucida Console" panose="020B0609040504020204" pitchFamily="49" charset="0"/>
              </a:rPr>
            </a:br>
            <a:r>
              <a:rPr lang="en-US" altLang="ru-RU" sz="1600">
                <a:latin typeface="Lucida Console" panose="020B0609040504020204" pitchFamily="49" charset="0"/>
              </a:rPr>
              <a:t>substr, substring, toLowerCase, toUpperCase </a:t>
            </a:r>
            <a:endParaRPr lang="ru-RU" altLang="ru-RU" sz="1600">
              <a:latin typeface="Lucida Console" panose="020B0609040504020204" pitchFamily="49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993010" y="1556804"/>
            <a:ext cx="1156086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Примеры:</a:t>
            </a:r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2063578" y="1988850"/>
            <a:ext cx="2464136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"Google".charAt(3)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7320129" y="1988850"/>
            <a:ext cx="56457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1" name="Text Box 26"/>
          <p:cNvSpPr txBox="1">
            <a:spLocks noChangeArrowheads="1"/>
          </p:cNvSpPr>
          <p:nvPr/>
        </p:nvSpPr>
        <p:spPr bwMode="auto">
          <a:xfrm>
            <a:off x="2063577" y="2348887"/>
            <a:ext cx="284404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"Google".indexOf("o")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2" name="Text Box 27"/>
          <p:cNvSpPr txBox="1">
            <a:spLocks noChangeArrowheads="1"/>
          </p:cNvSpPr>
          <p:nvPr/>
        </p:nvSpPr>
        <p:spPr bwMode="auto">
          <a:xfrm>
            <a:off x="7320130" y="2348887"/>
            <a:ext cx="31130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1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3" name="Text Box 28"/>
          <p:cNvSpPr txBox="1">
            <a:spLocks noChangeArrowheads="1"/>
          </p:cNvSpPr>
          <p:nvPr/>
        </p:nvSpPr>
        <p:spPr bwMode="auto">
          <a:xfrm>
            <a:off x="2063578" y="2708925"/>
            <a:ext cx="3350597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"Google".lastIndexOf("o")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4" name="Text Box 29"/>
          <p:cNvSpPr txBox="1">
            <a:spLocks noChangeArrowheads="1"/>
          </p:cNvSpPr>
          <p:nvPr/>
        </p:nvSpPr>
        <p:spPr bwMode="auto">
          <a:xfrm>
            <a:off x="7320130" y="2708925"/>
            <a:ext cx="31130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2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5" name="Text Box 30"/>
          <p:cNvSpPr txBox="1">
            <a:spLocks noChangeArrowheads="1"/>
          </p:cNvSpPr>
          <p:nvPr/>
        </p:nvSpPr>
        <p:spPr bwMode="auto">
          <a:xfrm>
            <a:off x="2063578" y="3068963"/>
            <a:ext cx="360387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"Google".replace("o", "oo")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6" name="Text Box 31"/>
          <p:cNvSpPr txBox="1">
            <a:spLocks noChangeArrowheads="1"/>
          </p:cNvSpPr>
          <p:nvPr/>
        </p:nvSpPr>
        <p:spPr bwMode="auto">
          <a:xfrm>
            <a:off x="7320130" y="3068963"/>
            <a:ext cx="132440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"Gooogle"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7" name="Text Box 32"/>
          <p:cNvSpPr txBox="1">
            <a:spLocks noChangeArrowheads="1"/>
          </p:cNvSpPr>
          <p:nvPr/>
        </p:nvSpPr>
        <p:spPr bwMode="auto">
          <a:xfrm>
            <a:off x="2063578" y="3429001"/>
            <a:ext cx="373050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"Google".replace(/o/g, "oo")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8" name="Text Box 33"/>
          <p:cNvSpPr txBox="1">
            <a:spLocks noChangeArrowheads="1"/>
          </p:cNvSpPr>
          <p:nvPr/>
        </p:nvSpPr>
        <p:spPr bwMode="auto">
          <a:xfrm>
            <a:off x="7320130" y="3429001"/>
            <a:ext cx="145103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"Goooogle"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39" name="Text Box 34"/>
          <p:cNvSpPr txBox="1">
            <a:spLocks noChangeArrowheads="1"/>
          </p:cNvSpPr>
          <p:nvPr/>
        </p:nvSpPr>
        <p:spPr bwMode="auto">
          <a:xfrm>
            <a:off x="2063578" y="3789039"/>
            <a:ext cx="259077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"Google".split("o")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0" name="Text Box 35"/>
          <p:cNvSpPr txBox="1">
            <a:spLocks noChangeArrowheads="1"/>
          </p:cNvSpPr>
          <p:nvPr/>
        </p:nvSpPr>
        <p:spPr bwMode="auto">
          <a:xfrm>
            <a:off x="7320130" y="3789039"/>
            <a:ext cx="1957587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["G","","gle"]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1" name="Text Box 36"/>
          <p:cNvSpPr txBox="1">
            <a:spLocks noChangeArrowheads="1"/>
          </p:cNvSpPr>
          <p:nvPr/>
        </p:nvSpPr>
        <p:spPr bwMode="auto">
          <a:xfrm>
            <a:off x="2063578" y="4149076"/>
            <a:ext cx="2717411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"Google".substr(1,3)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2" name="Text Box 37"/>
          <p:cNvSpPr txBox="1">
            <a:spLocks noChangeArrowheads="1"/>
          </p:cNvSpPr>
          <p:nvPr/>
        </p:nvSpPr>
        <p:spPr bwMode="auto">
          <a:xfrm>
            <a:off x="7320130" y="4149076"/>
            <a:ext cx="81785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"oog"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3" name="Text Box 38"/>
          <p:cNvSpPr txBox="1">
            <a:spLocks noChangeArrowheads="1"/>
          </p:cNvSpPr>
          <p:nvPr/>
        </p:nvSpPr>
        <p:spPr bwMode="auto">
          <a:xfrm>
            <a:off x="2063578" y="4509114"/>
            <a:ext cx="309732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"Google".substring(1,3)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4" name="Text Box 39"/>
          <p:cNvSpPr txBox="1">
            <a:spLocks noChangeArrowheads="1"/>
          </p:cNvSpPr>
          <p:nvPr/>
        </p:nvSpPr>
        <p:spPr bwMode="auto">
          <a:xfrm>
            <a:off x="7320130" y="4509114"/>
            <a:ext cx="69121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"oo"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5" name="Text Box 40"/>
          <p:cNvSpPr txBox="1">
            <a:spLocks noChangeArrowheads="1"/>
          </p:cNvSpPr>
          <p:nvPr/>
        </p:nvSpPr>
        <p:spPr bwMode="auto">
          <a:xfrm>
            <a:off x="2063578" y="4869152"/>
            <a:ext cx="297068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"Google".toLowerCase()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6" name="Text Box 41"/>
          <p:cNvSpPr txBox="1">
            <a:spLocks noChangeArrowheads="1"/>
          </p:cNvSpPr>
          <p:nvPr/>
        </p:nvSpPr>
        <p:spPr bwMode="auto">
          <a:xfrm>
            <a:off x="7320129" y="4869152"/>
            <a:ext cx="119776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7" name="Text Box 42"/>
          <p:cNvSpPr txBox="1">
            <a:spLocks noChangeArrowheads="1"/>
          </p:cNvSpPr>
          <p:nvPr/>
        </p:nvSpPr>
        <p:spPr bwMode="auto">
          <a:xfrm>
            <a:off x="2063578" y="5229190"/>
            <a:ext cx="297068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"Google".toUpperCase()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7848" name="Text Box 43"/>
          <p:cNvSpPr txBox="1">
            <a:spLocks noChangeArrowheads="1"/>
          </p:cNvSpPr>
          <p:nvPr/>
        </p:nvSpPr>
        <p:spPr bwMode="auto">
          <a:xfrm>
            <a:off x="7320129" y="5229190"/>
            <a:ext cx="119776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"GOOGLE"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5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489" y="277950"/>
            <a:ext cx="8229024" cy="558779"/>
          </a:xfrm>
        </p:spPr>
        <p:txBody>
          <a:bodyPr/>
          <a:lstStyle/>
          <a:p>
            <a:pPr eaLnBrk="1" hangingPunct="1">
              <a:buFont typeface="StarSymbol"/>
              <a:buNone/>
              <a:defRPr/>
            </a:pPr>
            <a:r>
              <a:rPr altLang="ru-RU" sz="2800" dirty="0">
                <a:solidFill>
                  <a:srgbClr val="4116F6"/>
                </a:solidFill>
                <a:latin typeface="Arial" panose="020B0604020202020204" pitchFamily="34" charset="0"/>
              </a:rPr>
              <a:t>Тип </a:t>
            </a:r>
            <a:r>
              <a:rPr lang="en-US" altLang="ru-RU" sz="2800" dirty="0">
                <a:solidFill>
                  <a:srgbClr val="4116F6"/>
                </a:solidFill>
                <a:latin typeface="Lucida Console" panose="020B0609040504020204" pitchFamily="49" charset="0"/>
              </a:rPr>
              <a:t>Boolean</a:t>
            </a:r>
            <a:endParaRPr altLang="ru-RU" sz="2800" dirty="0">
              <a:solidFill>
                <a:srgbClr val="4116F6"/>
              </a:solidFill>
              <a:latin typeface="Lucida Console" panose="020B0609040504020204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993010" y="908736"/>
            <a:ext cx="7182351" cy="59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Стандартные логические значения – </a:t>
            </a:r>
            <a:r>
              <a:rPr lang="en-US" altLang="ru-RU" sz="1633">
                <a:latin typeface="Lucida Console" panose="020B0609040504020204" pitchFamily="49" charset="0"/>
              </a:rPr>
              <a:t>true</a:t>
            </a:r>
            <a:r>
              <a:rPr lang="en-US" altLang="ru-RU" sz="1633">
                <a:latin typeface="Arial" panose="020B0604020202020204" pitchFamily="34" charset="0"/>
              </a:rPr>
              <a:t> </a:t>
            </a:r>
            <a:r>
              <a:rPr lang="ru-RU" altLang="ru-RU" sz="1633">
                <a:latin typeface="Arial" panose="020B0604020202020204" pitchFamily="34" charset="0"/>
              </a:rPr>
              <a:t>и </a:t>
            </a:r>
            <a:r>
              <a:rPr lang="en-US" altLang="ru-RU" sz="1633">
                <a:latin typeface="Lucida Console" panose="020B0609040504020204" pitchFamily="49" charset="0"/>
              </a:rPr>
              <a:t>false</a:t>
            </a:r>
            <a:r>
              <a:rPr lang="ru-RU" altLang="ru-RU" sz="1633">
                <a:latin typeface="Arial" panose="020B0604020202020204" pitchFamily="34" charset="0"/>
              </a:rPr>
              <a:t>. Однако в качестве </a:t>
            </a:r>
            <a:br>
              <a:rPr lang="ru-RU" altLang="ru-RU" sz="1633">
                <a:latin typeface="Arial" panose="020B0604020202020204" pitchFamily="34" charset="0"/>
              </a:rPr>
            </a:br>
            <a:r>
              <a:rPr lang="ru-RU" altLang="ru-RU" sz="1633">
                <a:latin typeface="Arial" panose="020B0604020202020204" pitchFamily="34" charset="0"/>
              </a:rPr>
              <a:t>условий можно использовать любое значение.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351608" y="1591368"/>
            <a:ext cx="2097049" cy="3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ru-RU" altLang="ru-RU" sz="1542">
                <a:solidFill>
                  <a:schemeClr val="tx1"/>
                </a:solidFill>
              </a:rPr>
              <a:t>"Истинные" условия: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993010" y="1921162"/>
            <a:ext cx="145103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(2 &lt; 5)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744069" y="1595688"/>
            <a:ext cx="2201244" cy="3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ru-RU" altLang="ru-RU" sz="1542">
                <a:solidFill>
                  <a:schemeClr val="tx1"/>
                </a:solidFill>
                <a:latin typeface="Lucida Console" panose="020B0609040504020204" pitchFamily="49" charset="0"/>
              </a:rPr>
              <a:t>"Ложные" условия:</a:t>
            </a:r>
          </a:p>
        </p:txBody>
      </p:sp>
      <p:sp>
        <p:nvSpPr>
          <p:cNvPr id="79879" name="Text Box 18"/>
          <p:cNvSpPr txBox="1">
            <a:spLocks noChangeArrowheads="1"/>
          </p:cNvSpPr>
          <p:nvPr/>
        </p:nvSpPr>
        <p:spPr bwMode="auto">
          <a:xfrm>
            <a:off x="1993010" y="2492903"/>
            <a:ext cx="183095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(‘</a:t>
            </a:r>
            <a:r>
              <a:rPr lang="ru-RU" altLang="ru-RU" sz="1633">
                <a:latin typeface="Lucida Console" panose="020B0609040504020204" pitchFamily="49" charset="0"/>
              </a:rPr>
              <a:t>Строка</a:t>
            </a:r>
            <a:r>
              <a:rPr lang="en-US" altLang="ru-RU" sz="1633">
                <a:latin typeface="Lucida Console" panose="020B0609040504020204" pitchFamily="49" charset="0"/>
              </a:rPr>
              <a:t>')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0" name="Text Box 19"/>
          <p:cNvSpPr txBox="1">
            <a:spLocks noChangeArrowheads="1"/>
          </p:cNvSpPr>
          <p:nvPr/>
        </p:nvSpPr>
        <p:spPr bwMode="auto">
          <a:xfrm>
            <a:off x="1993010" y="2204872"/>
            <a:ext cx="1071127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(25)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1" name="Text Box 20"/>
          <p:cNvSpPr txBox="1">
            <a:spLocks noChangeArrowheads="1"/>
          </p:cNvSpPr>
          <p:nvPr/>
        </p:nvSpPr>
        <p:spPr bwMode="auto">
          <a:xfrm>
            <a:off x="6456039" y="1915401"/>
            <a:ext cx="1071127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("")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2" name="Text Box 21"/>
          <p:cNvSpPr txBox="1">
            <a:spLocks noChangeArrowheads="1"/>
          </p:cNvSpPr>
          <p:nvPr/>
        </p:nvSpPr>
        <p:spPr bwMode="auto">
          <a:xfrm>
            <a:off x="6456039" y="2487142"/>
            <a:ext cx="132440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(null)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3" name="Text Box 22"/>
          <p:cNvSpPr txBox="1">
            <a:spLocks noChangeArrowheads="1"/>
          </p:cNvSpPr>
          <p:nvPr/>
        </p:nvSpPr>
        <p:spPr bwMode="auto">
          <a:xfrm>
            <a:off x="6456039" y="2200551"/>
            <a:ext cx="944489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(0)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4" name="Text Box 23"/>
          <p:cNvSpPr txBox="1">
            <a:spLocks noChangeArrowheads="1"/>
          </p:cNvSpPr>
          <p:nvPr/>
        </p:nvSpPr>
        <p:spPr bwMode="auto">
          <a:xfrm>
            <a:off x="1993010" y="2996956"/>
            <a:ext cx="7230762" cy="59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Логические условия используются в условных операторах и операторах</a:t>
            </a:r>
            <a:br>
              <a:rPr lang="ru-RU" altLang="ru-RU" sz="1633">
                <a:latin typeface="Arial" panose="020B0604020202020204" pitchFamily="34" charset="0"/>
              </a:rPr>
            </a:br>
            <a:r>
              <a:rPr lang="ru-RU" altLang="ru-RU" sz="1633">
                <a:latin typeface="Arial" panose="020B0604020202020204" pitchFamily="34" charset="0"/>
              </a:rPr>
              <a:t>циклов.</a:t>
            </a:r>
          </a:p>
        </p:txBody>
      </p:sp>
      <p:sp>
        <p:nvSpPr>
          <p:cNvPr id="79885" name="Text Box 24"/>
          <p:cNvSpPr txBox="1">
            <a:spLocks noChangeArrowheads="1"/>
          </p:cNvSpPr>
          <p:nvPr/>
        </p:nvSpPr>
        <p:spPr bwMode="auto">
          <a:xfrm>
            <a:off x="2063578" y="3717031"/>
            <a:ext cx="487024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if (x &lt; y) { z = x; } else { z = y; }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6" name="Text Box 25"/>
          <p:cNvSpPr txBox="1">
            <a:spLocks noChangeArrowheads="1"/>
          </p:cNvSpPr>
          <p:nvPr/>
        </p:nvSpPr>
        <p:spPr bwMode="auto">
          <a:xfrm>
            <a:off x="2063578" y="4077069"/>
            <a:ext cx="46169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while (x &lt; 100) { x = x * 2; n++; }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7" name="Text Box 26"/>
          <p:cNvSpPr txBox="1">
            <a:spLocks noChangeArrowheads="1"/>
          </p:cNvSpPr>
          <p:nvPr/>
        </p:nvSpPr>
        <p:spPr bwMode="auto">
          <a:xfrm>
            <a:off x="2063578" y="4437107"/>
            <a:ext cx="651652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do { x = Math.floor(x / 2); n++; } while (x &gt; 0); 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9888" name="Text Box 27"/>
          <p:cNvSpPr txBox="1">
            <a:spLocks noChangeArrowheads="1"/>
          </p:cNvSpPr>
          <p:nvPr/>
        </p:nvSpPr>
        <p:spPr bwMode="auto">
          <a:xfrm>
            <a:off x="2063578" y="4797144"/>
            <a:ext cx="626325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for (var y = 0, x = 0; x &lt; 100; ++x) { y += x; }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2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>
              <a:buFont typeface="StarSymbol"/>
              <a:buNone/>
            </a:pPr>
            <a:r>
              <a:rPr altLang="ru-RU" b="1" smtClean="0">
                <a:solidFill>
                  <a:srgbClr val="4116F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Переменные и типы</a:t>
            </a:r>
          </a:p>
        </p:txBody>
      </p:sp>
      <p:sp>
        <p:nvSpPr>
          <p:cNvPr id="8192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>
              <a:spcAft>
                <a:spcPct val="0"/>
              </a:spcAft>
              <a:buFont typeface="StarSymbol"/>
              <a:buNone/>
            </a:pPr>
            <a:r>
              <a:rPr altLang="ru-RU" dirty="0" err="1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var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x;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					//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Объявление</a:t>
            </a:r>
            <a:endParaRPr altLang="ru-RU" dirty="0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altLang="ru-RU" dirty="0" err="1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var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y=5;	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		//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Присвоение</a:t>
            </a:r>
            <a:endParaRPr altLang="ru-RU" dirty="0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lang="en-US" altLang="ru-RU" dirty="0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//</a:t>
            </a:r>
            <a:r>
              <a:rPr altLang="ru-RU" dirty="0" err="1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имена</a:t>
            </a:r>
            <a:r>
              <a:rPr altLang="ru-RU" dirty="0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dirty="0" err="1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переменных</a:t>
            </a:r>
            <a:r>
              <a:rPr altLang="ru-RU" dirty="0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dirty="0" err="1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на</a:t>
            </a:r>
            <a:r>
              <a:rPr altLang="ru-RU" dirty="0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dirty="0" err="1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др</a:t>
            </a:r>
            <a:r>
              <a:rPr altLang="ru-RU" dirty="0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. </a:t>
            </a:r>
            <a:r>
              <a:rPr altLang="ru-RU" dirty="0" err="1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языках</a:t>
            </a:r>
            <a:endParaRPr altLang="ru-RU" dirty="0" smtClean="0">
              <a:solidFill>
                <a:srgbClr val="009900"/>
              </a:solidFill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altLang="ru-RU" dirty="0" err="1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var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a=486;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		//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Число</a:t>
            </a:r>
            <a:endParaRPr altLang="ru-RU" dirty="0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altLang="ru-RU" dirty="0" err="1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var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b='qwerty'	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	//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Строка</a:t>
            </a:r>
            <a:endParaRPr altLang="ru-RU" dirty="0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altLang="ru-RU" dirty="0" err="1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var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flag=false;	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	//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Логический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тип</a:t>
            </a:r>
            <a:endParaRPr altLang="ru-RU" dirty="0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altLang="ru-RU" dirty="0" err="1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typeof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(flag</a:t>
            </a:r>
            <a:r>
              <a:rPr altLang="ru-RU" dirty="0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) 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		//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Узнать</a:t>
            </a:r>
            <a:r>
              <a:rPr altLang="ru-RU" dirty="0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dirty="0" err="1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тип</a:t>
            </a:r>
            <a:endParaRPr altLang="ru-RU" dirty="0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>
              <a:buFont typeface="StarSymbol"/>
              <a:buNone/>
            </a:pPr>
            <a:r>
              <a:rPr altLang="ru-RU" b="1" smtClean="0">
                <a:solidFill>
                  <a:srgbClr val="4116F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Приведение типов</a:t>
            </a:r>
          </a:p>
        </p:txBody>
      </p:sp>
      <p:sp>
        <p:nvSpPr>
          <p:cNvPr id="83971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>
              <a:buFont typeface="StarSymbol"/>
              <a:buNone/>
            </a:pPr>
            <a:r>
              <a:rPr altLang="ru-RU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parseInt('12');	</a:t>
            </a:r>
            <a:r>
              <a:rPr altLang="ru-RU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// Строка =&gt; число</a:t>
            </a:r>
          </a:p>
          <a:p>
            <a:pPr eaLnBrk="1">
              <a:buFont typeface="StarSymbol"/>
              <a:buNone/>
            </a:pPr>
            <a:r>
              <a:rPr altLang="ru-RU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parseFloat('4,04') </a:t>
            </a:r>
            <a:r>
              <a:rPr altLang="ru-RU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// Строка =&gt; вещ. Число</a:t>
            </a:r>
          </a:p>
          <a:p>
            <a:pPr eaLnBrk="1">
              <a:buFont typeface="StarSymbol"/>
              <a:buNone/>
            </a:pPr>
            <a:r>
              <a:rPr altLang="ru-RU" smtClean="0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Boolean(1);</a:t>
            </a:r>
            <a:r>
              <a:rPr altLang="ru-RU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		// Число =&gt; логич. Тип</a:t>
            </a:r>
          </a:p>
          <a:p>
            <a:pPr eaLnBrk="1">
              <a:buFont typeface="StarSymbol"/>
              <a:buNone/>
            </a:pPr>
            <a:endParaRPr altLang="ru-RU" smtClean="0"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buFont typeface="StarSymbol"/>
              <a:buNone/>
            </a:pPr>
            <a:r>
              <a:rPr altLang="ru-RU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var y=3,1415926</a:t>
            </a:r>
          </a:p>
          <a:p>
            <a:pPr eaLnBrk="1">
              <a:buFont typeface="StarSymbol"/>
              <a:buNone/>
            </a:pPr>
            <a:r>
              <a:rPr altLang="ru-RU" smtClean="0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y.toString();</a:t>
            </a:r>
          </a:p>
          <a:p>
            <a:pPr eaLnBrk="1">
              <a:buFont typeface="StarSymbol"/>
              <a:buNone/>
            </a:pPr>
            <a:r>
              <a:rPr altLang="ru-RU" smtClean="0"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Где мы сталкиваемся с приведением типов?</a:t>
            </a:r>
          </a:p>
        </p:txBody>
      </p:sp>
    </p:spTree>
    <p:extLst>
      <p:ext uri="{BB962C8B-B14F-4D97-AF65-F5344CB8AC3E}">
        <p14:creationId xmlns:p14="http://schemas.microsoft.com/office/powerpoint/2010/main" val="318558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93" y="260669"/>
            <a:ext cx="7772496" cy="64806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sz="4400" b="1" i="1" dirty="0"/>
              <a:t>Выражения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3577" y="1126199"/>
          <a:ext cx="8230464" cy="4785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5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5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894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операция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название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94">
                <a:tc>
                  <a:txBody>
                    <a:bodyPr/>
                    <a:lstStyle/>
                    <a:p>
                      <a:r>
                        <a:rPr lang="en-US" sz="2400" b="1"/>
                        <a:t>+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uk-UA" sz="2400" b="1"/>
                        <a:t>сложение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94">
                <a:tc>
                  <a:txBody>
                    <a:bodyPr/>
                    <a:lstStyle/>
                    <a:p>
                      <a:r>
                        <a:rPr lang="en-US" sz="2400" b="1"/>
                        <a:t>-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uk-UA" sz="2400" b="1"/>
                        <a:t>вычитание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94">
                <a:tc>
                  <a:txBody>
                    <a:bodyPr/>
                    <a:lstStyle/>
                    <a:p>
                      <a:r>
                        <a:rPr lang="en-US" sz="2400" b="1"/>
                        <a:t>*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uk-UA" sz="2400" b="1"/>
                        <a:t>умножение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94">
                <a:tc>
                  <a:txBody>
                    <a:bodyPr/>
                    <a:lstStyle/>
                    <a:p>
                      <a:r>
                        <a:rPr lang="en-US" sz="2400" b="1"/>
                        <a:t>/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uk-UA" sz="2400" b="1"/>
                        <a:t>деление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571">
                <a:tc>
                  <a:txBody>
                    <a:bodyPr/>
                    <a:lstStyle/>
                    <a:p>
                      <a:r>
                        <a:rPr lang="en-US" sz="2400" b="1"/>
                        <a:t>%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ru-RU" sz="2400" b="1"/>
                        <a:t>остаток от деления целых чисел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6571">
                <a:tc>
                  <a:txBody>
                    <a:bodyPr/>
                    <a:lstStyle/>
                    <a:p>
                      <a:r>
                        <a:rPr lang="en-US" sz="2400" b="1"/>
                        <a:t>++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ru-RU" sz="2400" b="1"/>
                        <a:t>увеличение значения операнда на единицу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6571">
                <a:tc>
                  <a:txBody>
                    <a:bodyPr/>
                    <a:lstStyle/>
                    <a:p>
                      <a:r>
                        <a:rPr lang="en-US" sz="2400" b="1" dirty="0"/>
                        <a:t>--</a:t>
                      </a:r>
                    </a:p>
                  </a:txBody>
                  <a:tcPr marL="47631" marR="47631" marT="47608" marB="47608" anchor="ctr"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уменьшение значения операнда на единицу</a:t>
                      </a:r>
                    </a:p>
                  </a:txBody>
                  <a:tcPr marL="47631" marR="47631" marT="47608" marB="47608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496" name="Прямоугольник 2"/>
          <p:cNvSpPr>
            <a:spLocks noChangeArrowheads="1"/>
          </p:cNvSpPr>
          <p:nvPr/>
        </p:nvSpPr>
        <p:spPr bwMode="auto">
          <a:xfrm>
            <a:off x="2825417" y="6237296"/>
            <a:ext cx="3280129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sz="1633"/>
              <a:t>https://learn.javascript.ru/operators</a:t>
            </a:r>
            <a:endParaRPr lang="ru-RU" altLang="ru-RU" sz="1633"/>
          </a:p>
        </p:txBody>
      </p:sp>
    </p:spTree>
    <p:extLst>
      <p:ext uri="{BB962C8B-B14F-4D97-AF65-F5344CB8AC3E}">
        <p14:creationId xmlns:p14="http://schemas.microsoft.com/office/powerpoint/2010/main" val="41274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93" y="260669"/>
            <a:ext cx="7772496" cy="64806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sz="4400" b="1" i="1" dirty="0"/>
              <a:t>Выражения</a:t>
            </a:r>
            <a:endParaRPr lang="en-US" sz="4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3577" y="1915402"/>
          <a:ext cx="8230464" cy="31323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5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5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6904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оператор</a:t>
                      </a:r>
                    </a:p>
                  </a:txBody>
                  <a:tcPr marL="47631" marR="47631" marT="47632" marB="47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эквивалентный оператор присваивания</a:t>
                      </a:r>
                    </a:p>
                  </a:txBody>
                  <a:tcPr marL="47631" marR="47631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085">
                <a:tc>
                  <a:txBody>
                    <a:bodyPr/>
                    <a:lstStyle/>
                    <a:p>
                      <a:r>
                        <a:rPr lang="en-US" sz="2400"/>
                        <a:t>X+=Y</a:t>
                      </a:r>
                    </a:p>
                  </a:txBody>
                  <a:tcPr marL="47631" marR="47631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X=X+Y</a:t>
                      </a:r>
                    </a:p>
                  </a:txBody>
                  <a:tcPr marL="47631" marR="47631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085">
                <a:tc>
                  <a:txBody>
                    <a:bodyPr/>
                    <a:lstStyle/>
                    <a:p>
                      <a:r>
                        <a:rPr lang="en-US" sz="2400"/>
                        <a:t>X-=Y</a:t>
                      </a:r>
                    </a:p>
                  </a:txBody>
                  <a:tcPr marL="47631" marR="47631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X=X-Y</a:t>
                      </a:r>
                    </a:p>
                  </a:txBody>
                  <a:tcPr marL="47631" marR="47631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085">
                <a:tc>
                  <a:txBody>
                    <a:bodyPr/>
                    <a:lstStyle/>
                    <a:p>
                      <a:r>
                        <a:rPr lang="en-US" sz="2400"/>
                        <a:t>X*=Y</a:t>
                      </a:r>
                    </a:p>
                  </a:txBody>
                  <a:tcPr marL="47631" marR="47631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X=X*Y</a:t>
                      </a:r>
                    </a:p>
                  </a:txBody>
                  <a:tcPr marL="47631" marR="47631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085">
                <a:tc>
                  <a:txBody>
                    <a:bodyPr/>
                    <a:lstStyle/>
                    <a:p>
                      <a:r>
                        <a:rPr lang="en-US" sz="2400"/>
                        <a:t>X/=Y</a:t>
                      </a:r>
                    </a:p>
                  </a:txBody>
                  <a:tcPr marL="47631" marR="47631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X=X/Y</a:t>
                      </a:r>
                    </a:p>
                  </a:txBody>
                  <a:tcPr marL="47631" marR="47631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1085">
                <a:tc>
                  <a:txBody>
                    <a:bodyPr/>
                    <a:lstStyle/>
                    <a:p>
                      <a:r>
                        <a:rPr lang="en-US" sz="2400"/>
                        <a:t>X%=Y</a:t>
                      </a:r>
                    </a:p>
                  </a:txBody>
                  <a:tcPr marL="47631" marR="47631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X=X%Y</a:t>
                      </a:r>
                    </a:p>
                  </a:txBody>
                  <a:tcPr marL="47631" marR="47631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93" y="260669"/>
            <a:ext cx="7772496" cy="64806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sz="4400" b="1" dirty="0"/>
              <a:t>Сравнивание двух значений</a:t>
            </a:r>
            <a:endParaRPr lang="en-US" sz="4400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2207593" y="1126199"/>
            <a:ext cx="7848824" cy="789203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altLang="ru-RU" sz="2000"/>
              <a:t>Результатом сравнивания может быть только логическое значение: true или false:</a:t>
            </a:r>
            <a:endParaRPr lang="en-US" altLang="ru-RU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93010" y="2060857"/>
          <a:ext cx="8229024" cy="41908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4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3856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операция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название</a:t>
                      </a:r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en-US" sz="2800"/>
                        <a:t>&lt;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/>
                        <a:t>меньше</a:t>
                      </a:r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en-US" sz="2800"/>
                        <a:t>&lt;=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/>
                        <a:t>меньше или равно</a:t>
                      </a:r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en-US" sz="2800" dirty="0"/>
                        <a:t>==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 dirty="0" err="1"/>
                        <a:t>равно</a:t>
                      </a:r>
                      <a:endParaRPr lang="uk-UA" sz="2800" dirty="0"/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===</a:t>
                      </a:r>
                      <a:endParaRPr lang="en-US" sz="2800" dirty="0"/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 dirty="0" err="1" smtClean="0"/>
                        <a:t>строгое</a:t>
                      </a:r>
                      <a:r>
                        <a:rPr lang="uk-UA" sz="2800" dirty="0" smtClean="0"/>
                        <a:t> </a:t>
                      </a:r>
                      <a:r>
                        <a:rPr lang="uk-UA" sz="2800" dirty="0" err="1" smtClean="0"/>
                        <a:t>равно</a:t>
                      </a:r>
                      <a:endParaRPr lang="uk-UA" sz="2800" dirty="0"/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3122613196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en-US" sz="2800" dirty="0"/>
                        <a:t>!=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не </a:t>
                      </a:r>
                      <a:r>
                        <a:rPr lang="uk-UA" sz="2800" dirty="0" err="1"/>
                        <a:t>равно</a:t>
                      </a:r>
                      <a:endParaRPr lang="uk-UA" sz="2800" dirty="0"/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en-US" sz="2800"/>
                        <a:t>&gt;=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/>
                        <a:t>больше или равно</a:t>
                      </a:r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856">
                <a:tc>
                  <a:txBody>
                    <a:bodyPr/>
                    <a:lstStyle/>
                    <a:p>
                      <a:r>
                        <a:rPr lang="en-US" sz="2800" dirty="0"/>
                        <a:t>&gt;</a:t>
                      </a:r>
                    </a:p>
                  </a:txBody>
                  <a:tcPr marL="47622" marR="47622" marT="47633" marB="47633" anchor="ctr"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больше</a:t>
                      </a:r>
                    </a:p>
                  </a:txBody>
                  <a:tcPr marL="47622" marR="47622" marT="47633" marB="47633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5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93" y="260669"/>
            <a:ext cx="7772496" cy="64806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sz="4400" b="1" dirty="0"/>
              <a:t>Логические операции:</a:t>
            </a:r>
            <a:endParaRPr lang="en-US" sz="4400" b="1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207593" y="1126199"/>
            <a:ext cx="7848824" cy="1222689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altLang="ru-RU" sz="2000" b="1"/>
              <a:t>&amp;&amp; - </a:t>
            </a:r>
            <a:r>
              <a:rPr lang="ru-RU" altLang="ru-RU" sz="2000"/>
              <a:t>логическое И (AND),</a:t>
            </a:r>
          </a:p>
          <a:p>
            <a:pPr algn="just" eaLnBrk="1" hangingPunct="1">
              <a:defRPr/>
            </a:pPr>
            <a:r>
              <a:rPr lang="ru-RU" altLang="ru-RU" sz="2000" b="1"/>
              <a:t>|| - </a:t>
            </a:r>
            <a:r>
              <a:rPr lang="ru-RU" altLang="ru-RU" sz="2000"/>
              <a:t>логическое ИЛИ (OR),</a:t>
            </a:r>
          </a:p>
          <a:p>
            <a:pPr algn="just" eaLnBrk="1" hangingPunct="1">
              <a:defRPr/>
            </a:pPr>
            <a:r>
              <a:rPr lang="ru-RU" altLang="ru-RU" sz="2000" b="1"/>
              <a:t>! - </a:t>
            </a:r>
            <a:r>
              <a:rPr lang="ru-RU" altLang="ru-RU" sz="2000"/>
              <a:t>логическое НЕ (NOT).</a:t>
            </a:r>
            <a:endParaRPr lang="en-US" altLang="ru-RU" sz="2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010" y="2937909"/>
          <a:ext cx="8217503" cy="32417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52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5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3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US" sz="3600" b="1" dirty="0"/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US" sz="3600" b="1" dirty="0"/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A&amp;&amp;B</a:t>
                      </a:r>
                      <a:endParaRPr lang="en-US" sz="3600" b="1" dirty="0"/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A||B</a:t>
                      </a:r>
                      <a:endParaRPr lang="en-US" sz="3600" b="1" dirty="0"/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!A</a:t>
                      </a:r>
                      <a:endParaRPr lang="en-US" sz="3600" b="1" dirty="0"/>
                    </a:p>
                  </a:txBody>
                  <a:tcPr marL="47615" marR="47615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357"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357"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357"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true</a:t>
                      </a:r>
                    </a:p>
                  </a:txBody>
                  <a:tcPr marL="47615" marR="47615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357"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false</a:t>
                      </a:r>
                    </a:p>
                  </a:txBody>
                  <a:tcPr marL="47615" marR="47615" marT="47632" marB="47632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true</a:t>
                      </a:r>
                    </a:p>
                  </a:txBody>
                  <a:tcPr marL="47615" marR="47615" marT="47632" marB="47632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2111103" y="227545"/>
            <a:ext cx="8229024" cy="6402912"/>
          </a:xfrm>
        </p:spPr>
        <p:txBody>
          <a:bodyPr/>
          <a:lstStyle/>
          <a:p>
            <a:pPr eaLnBrk="1">
              <a:buFont typeface="StarSymbol"/>
              <a:buNone/>
            </a:pPr>
            <a:endParaRPr altLang="ru-RU" sz="2177" b="1">
              <a:solidFill>
                <a:srgbClr val="4116F6"/>
              </a:solidFill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+</a:t>
            </a:r>
            <a:r>
              <a:rPr altLang="ru-RU" sz="2177" b="1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сложение чисел (конкатенация </a:t>
            </a:r>
            <a:r>
              <a:rPr altLang="ru-RU" sz="2177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(склеивание)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строк)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*</a:t>
            </a:r>
            <a:r>
              <a:rPr altLang="ru-RU" sz="2177" b="1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умножение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/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деление</a:t>
            </a:r>
            <a:endParaRPr altLang="ru-RU" sz="2177" b="1">
              <a:solidFill>
                <a:srgbClr val="1A1A1A"/>
              </a:solidFill>
              <a:latin typeface="Arial" panose="020B0604020202020204" pitchFamily="34" charset="0"/>
              <a:ea typeface="Andale Sans UI"/>
              <a:cs typeface="Tahoma" panose="020B0604030504040204" pitchFamily="34" charset="0"/>
            </a:endParaRP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%</a:t>
            </a:r>
            <a:r>
              <a:rPr altLang="ru-RU" sz="2177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деление по модулю </a:t>
            </a:r>
            <a:r>
              <a:rPr altLang="ru-RU" sz="2177">
                <a:solidFill>
                  <a:srgbClr val="009900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(получаем  остаток , когда число не делиться без остатка. Пример,  100%10=0.  111%10=1)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&gt;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		больше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&lt;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	меньше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&gt;=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	больше или равно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&lt;=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меньше или равно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!=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	не равно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==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 	равно</a:t>
            </a:r>
          </a:p>
          <a:p>
            <a:pPr eaLnBrk="1">
              <a:buFont typeface="StarSymbol"/>
              <a:buNone/>
            </a:pPr>
            <a:r>
              <a:rPr altLang="ru-RU" sz="2177" b="1">
                <a:solidFill>
                  <a:srgbClr val="4116F6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() </a:t>
            </a:r>
            <a:r>
              <a:rPr altLang="ru-RU" sz="2177">
                <a:solidFill>
                  <a:srgbClr val="1A1A1A"/>
                </a:solidFill>
                <a:latin typeface="Arial" panose="020B0604020202020204" pitchFamily="34" charset="0"/>
                <a:ea typeface="Andale Sans UI"/>
                <a:cs typeface="Tahoma" panose="020B0604030504040204" pitchFamily="34" charset="0"/>
              </a:rPr>
              <a:t>	 	скобки для приоритета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3011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93" y="260668"/>
            <a:ext cx="7772496" cy="129613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400" b="1" dirty="0"/>
              <a:t>Таблица приоритетов операций в порядке их убывания</a:t>
            </a:r>
            <a:endParaRPr lang="en-US" sz="4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37568" y="1565445"/>
          <a:ext cx="6716866" cy="4899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58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58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629">
                <a:tc>
                  <a:txBody>
                    <a:bodyPr/>
                    <a:lstStyle/>
                    <a:p>
                      <a:pPr algn="ctr"/>
                      <a:r>
                        <a:rPr lang="uk-UA" sz="1600" b="1" dirty="0"/>
                        <a:t>название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1" dirty="0"/>
                        <a:t>обозначение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 dirty="0"/>
                        <a:t>инкремент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декремент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--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отрицание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!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унарный минус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умножение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деление, остаток от деления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/,%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сложение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вычитание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сравнение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&lt;, &gt;, &lt;=, &gt;=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равенство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не равенство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!=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логическое И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логическое ИЛИ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26629">
                <a:tc>
                  <a:txBody>
                    <a:bodyPr/>
                    <a:lstStyle/>
                    <a:p>
                      <a:r>
                        <a:rPr lang="uk-UA" sz="1600"/>
                        <a:t>присваивание</a:t>
                      </a:r>
                    </a:p>
                  </a:txBody>
                  <a:tcPr marL="38871" marR="38871" marT="38885" marB="3888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=, +=, -=, *=, /=, %=, !=</a:t>
                      </a:r>
                    </a:p>
                  </a:txBody>
                  <a:tcPr marL="38871" marR="38871" marT="38885" marB="38885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1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/>
          <p:cNvSpPr txBox="1">
            <a:spLocks noGrp="1"/>
          </p:cNvSpPr>
          <p:nvPr>
            <p:ph type="title"/>
          </p:nvPr>
        </p:nvSpPr>
        <p:spPr>
          <a:xfrm>
            <a:off x="1523521" y="1"/>
            <a:ext cx="9144960" cy="476690"/>
          </a:xfrm>
        </p:spPr>
        <p:txBody>
          <a:bodyPr>
            <a:normAutofit fontScale="90000"/>
          </a:bodyPr>
          <a:lstStyle/>
          <a:p>
            <a:pPr>
              <a:buFont typeface="StarSymbol"/>
              <a:buNone/>
            </a:pPr>
            <a:r>
              <a:rPr altLang="ru-RU" sz="3266">
                <a:solidFill>
                  <a:srgbClr val="4116F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Тип </a:t>
            </a:r>
            <a:r>
              <a:rPr lang="en-US" altLang="ru-RU" sz="3266">
                <a:solidFill>
                  <a:srgbClr val="4116F6"/>
                </a:solidFill>
                <a:latin typeface="Lucida Console" panose="020B0609040504020204" pitchFamily="49" charset="0"/>
                <a:cs typeface="Tahoma" panose="020B0604030504040204" pitchFamily="34" charset="0"/>
              </a:rPr>
              <a:t>Number</a:t>
            </a:r>
            <a:endParaRPr altLang="ru-RU" sz="3266" b="1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 marL="742955" indent="-285752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8" indent="-228602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10" indent="-228602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13" indent="-228602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17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19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23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25" indent="-22860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9110660B-00A3-4566-B540-86B7C615D242}" type="slidenum">
              <a:rPr altLang="ru-RU" sz="1200">
                <a:solidFill>
                  <a:srgbClr val="595959"/>
                </a:solidFill>
                <a:latin typeface="Century Gothic" panose="020B0502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altLang="ru-RU" sz="12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631533" y="507639"/>
            <a:ext cx="88569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ru-RU" altLang="ru-RU">
                <a:solidFill>
                  <a:schemeClr val="tx1"/>
                </a:solidFill>
                <a:latin typeface="Cambria" panose="02040503050406030204" pitchFamily="18" charset="0"/>
              </a:rPr>
              <a:t>Все числа хранятся в формате float64, т.е 8 байт с плавающей точкой. В этом формате все вычисления приблизительны.</a:t>
            </a:r>
            <a:endParaRPr lang="ru-RU" altLang="ru-RU" sz="4000" b="1" i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55" y="1484797"/>
            <a:ext cx="208821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cs typeface="Arial" charset="0"/>
              </a:rPr>
              <a:t>alert(0.1+0.2)</a:t>
            </a:r>
            <a:endParaRPr lang="ru-RU" sz="2400" dirty="0">
              <a:cs typeface="Arial" charset="0"/>
            </a:endParaRP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3935775" y="1484797"/>
            <a:ext cx="6263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Выведет 0.3000000000000004</a:t>
            </a:r>
          </a:p>
        </p:txBody>
      </p:sp>
      <p:sp>
        <p:nvSpPr>
          <p:cNvPr id="25607" name="TextBox 5"/>
          <p:cNvSpPr txBox="1">
            <a:spLocks noChangeArrowheads="1"/>
          </p:cNvSpPr>
          <p:nvPr/>
        </p:nvSpPr>
        <p:spPr bwMode="auto">
          <a:xfrm>
            <a:off x="1847555" y="2134305"/>
            <a:ext cx="842488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При операциях с 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Number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ru-RU" altLang="ru-RU" sz="2000" b="1">
                <a:solidFill>
                  <a:schemeClr val="tx1"/>
                </a:solidFill>
                <a:latin typeface="Cambria" panose="02040503050406030204" pitchFamily="18" charset="0"/>
              </a:rPr>
              <a:t>никогда не происходят ошибки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. Зато могут быть возвращены </a:t>
            </a:r>
            <a:r>
              <a:rPr lang="ru-RU" altLang="ru-RU" sz="1800" b="1">
                <a:solidFill>
                  <a:srgbClr val="0070C0"/>
                </a:solidFill>
                <a:latin typeface="Cambria" panose="02040503050406030204" pitchFamily="18" charset="0"/>
              </a:rPr>
              <a:t>специальные значения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b="1">
                <a:solidFill>
                  <a:srgbClr val="FF0000"/>
                </a:solidFill>
                <a:latin typeface="Cambria" panose="02040503050406030204" pitchFamily="18" charset="0"/>
              </a:rPr>
              <a:t>1/0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  </a:t>
            </a:r>
            <a:r>
              <a:rPr lang="en-US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Number.POSITIVE_INFINITY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плюс бесконечность)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ru-RU" altLang="ru-RU" sz="2000" b="1">
                <a:solidFill>
                  <a:srgbClr val="FF0000"/>
                </a:solidFill>
                <a:latin typeface="Cambria" panose="02040503050406030204" pitchFamily="18" charset="0"/>
              </a:rPr>
              <a:t>-1/0  </a:t>
            </a:r>
            <a:r>
              <a:rPr lang="en-US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Number.NEGATIVE_INFINITY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минус бесконечность)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2000" b="1">
                <a:solidFill>
                  <a:srgbClr val="FF0000"/>
                </a:solidFill>
                <a:latin typeface="Cambria" panose="02040503050406030204" pitchFamily="18" charset="0"/>
              </a:rPr>
              <a:t>Number(“something”) </a:t>
            </a:r>
            <a:r>
              <a:rPr lang="ru-RU" altLang="ru-RU" sz="2000">
                <a:solidFill>
                  <a:schemeClr val="tx1"/>
                </a:solidFill>
                <a:latin typeface="Cambria" panose="02040503050406030204" pitchFamily="18" charset="0"/>
              </a:rPr>
              <a:t>даст</a:t>
            </a:r>
            <a:r>
              <a:rPr lang="ru-RU" altLang="ru-RU" sz="2000" b="1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NaN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(Not-a-Number, 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результат ошибочной операции).  Одинаково с 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Java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, там бесконечности и </a:t>
            </a:r>
            <a:r>
              <a:rPr lang="en-US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NaN 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используются тоже.</a:t>
            </a:r>
          </a:p>
        </p:txBody>
      </p:sp>
      <p:sp>
        <p:nvSpPr>
          <p:cNvPr id="25608" name="TextBox 6"/>
          <p:cNvSpPr txBox="1">
            <a:spLocks noChangeArrowheads="1"/>
          </p:cNvSpPr>
          <p:nvPr/>
        </p:nvSpPr>
        <p:spPr bwMode="auto">
          <a:xfrm>
            <a:off x="1882119" y="3989220"/>
            <a:ext cx="835431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Franklin Gothic Medium" panose="020B0603020102020204" pitchFamily="34" charset="0"/>
              </a:defRPr>
            </a:lvl1pPr>
            <a:lvl2pPr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Franklin Gothic Medium" panose="020B06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Положительная бесконечность Number.POSITIVE_INFINITY </a:t>
            </a:r>
            <a:r>
              <a:rPr lang="ru-RU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больше любого Number, и даже больше самой себя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b="1">
                <a:solidFill>
                  <a:srgbClr val="FF0000"/>
                </a:solidFill>
                <a:latin typeface="Cambria" panose="02040503050406030204" pitchFamily="18" charset="0"/>
              </a:rPr>
              <a:t>NaN</a:t>
            </a: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 - особый результат.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Любая математическая операция с NaN дает NaN: 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NaN + 1 = NaN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NaN не равен сам себе: 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NaN == NaN // false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>
                <a:solidFill>
                  <a:schemeClr val="tx1"/>
                </a:solidFill>
                <a:latin typeface="Cambria" panose="02040503050406030204" pitchFamily="18" charset="0"/>
              </a:rPr>
              <a:t>Величину можно проверить с помощью функции isNaN: 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>
                <a:solidFill>
                  <a:schemeClr val="tx1"/>
                </a:solidFill>
                <a:latin typeface="Cambria" panose="02040503050406030204" pitchFamily="18" charset="0"/>
              </a:rPr>
              <a:t>isNaN(NaN) // true</a:t>
            </a:r>
          </a:p>
        </p:txBody>
      </p:sp>
    </p:spTree>
    <p:extLst>
      <p:ext uri="{BB962C8B-B14F-4D97-AF65-F5344CB8AC3E}">
        <p14:creationId xmlns:p14="http://schemas.microsoft.com/office/powerpoint/2010/main" val="195969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489" y="277950"/>
            <a:ext cx="8229024" cy="558779"/>
          </a:xfrm>
        </p:spPr>
        <p:txBody>
          <a:bodyPr/>
          <a:lstStyle/>
          <a:p>
            <a:pPr eaLnBrk="1" hangingPunct="1">
              <a:buFont typeface="StarSymbol"/>
              <a:buNone/>
              <a:defRPr/>
            </a:pPr>
            <a:r>
              <a:rPr altLang="ru-RU" sz="2800" dirty="0">
                <a:solidFill>
                  <a:srgbClr val="4116F6"/>
                </a:solidFill>
                <a:latin typeface="Arial" panose="020B0604020202020204" pitchFamily="34" charset="0"/>
              </a:rPr>
              <a:t>Тип </a:t>
            </a:r>
            <a:r>
              <a:rPr lang="en-US" altLang="ru-RU" sz="2800" dirty="0">
                <a:solidFill>
                  <a:srgbClr val="4116F6"/>
                </a:solidFill>
                <a:latin typeface="Lucida Console" panose="020B0609040504020204" pitchFamily="49" charset="0"/>
              </a:rPr>
              <a:t>Number</a:t>
            </a:r>
            <a:endParaRPr altLang="ru-RU" sz="2800" dirty="0">
              <a:solidFill>
                <a:srgbClr val="4116F6"/>
              </a:solidFill>
              <a:latin typeface="Lucida Console" panose="020B0609040504020204" pitchFamily="49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993010" y="908736"/>
            <a:ext cx="668542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Числа – это 64-х-разрядные двоичные числа с плавающей точкой.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51608" y="1340782"/>
            <a:ext cx="31470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Number.MIN_VALUE</a:t>
            </a:r>
          </a:p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Number.MAX_VALUE</a:t>
            </a:r>
          </a:p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Number.NaN</a:t>
            </a:r>
            <a:br>
              <a:rPr lang="en-US" altLang="ru-RU" sz="1600">
                <a:latin typeface="Lucida Console" panose="020B0609040504020204" pitchFamily="49" charset="0"/>
              </a:rPr>
            </a:br>
            <a:r>
              <a:rPr lang="en-US" altLang="ru-RU" sz="1600">
                <a:latin typeface="Lucida Console" panose="020B0609040504020204" pitchFamily="49" charset="0"/>
              </a:rPr>
              <a:t>Number.POSITIVE_INFINITY</a:t>
            </a:r>
            <a:br>
              <a:rPr lang="en-US" altLang="ru-RU" sz="1600">
                <a:latin typeface="Lucida Console" panose="020B0609040504020204" pitchFamily="49" charset="0"/>
              </a:rPr>
            </a:br>
            <a:r>
              <a:rPr lang="en-US" altLang="ru-RU" sz="1600">
                <a:latin typeface="Lucida Console" panose="020B0609040504020204" pitchFamily="49" charset="0"/>
              </a:rPr>
              <a:t>Number.NEGATIVE_INFINITY</a:t>
            </a:r>
            <a:endParaRPr lang="ru-RU" altLang="ru-RU" sz="1600">
              <a:latin typeface="Lucida Console" panose="020B0609040504020204" pitchFamily="49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993010" y="2703165"/>
            <a:ext cx="619753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Операции над числами:</a:t>
            </a:r>
            <a:r>
              <a:rPr lang="en-US" altLang="ru-RU" sz="1633">
                <a:latin typeface="Lucida Console" panose="020B0609040504020204" pitchFamily="49" charset="0"/>
              </a:rPr>
              <a:t>  +  </a:t>
            </a:r>
            <a:r>
              <a:rPr lang="ru-RU" altLang="ru-RU" sz="1633">
                <a:latin typeface="Lucida Console" panose="020B0609040504020204" pitchFamily="49" charset="0"/>
              </a:rPr>
              <a:t>-  *  /  %  </a:t>
            </a:r>
            <a:r>
              <a:rPr lang="en-US" altLang="ru-RU" sz="1633">
                <a:latin typeface="Lucida Console" panose="020B0609040504020204" pitchFamily="49" charset="0"/>
              </a:rPr>
              <a:t>&lt;  &gt;  ==  !=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2351608" y="3063202"/>
            <a:ext cx="119776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Lucida Console" panose="020B0609040504020204" pitchFamily="49" charset="0"/>
              </a:rPr>
              <a:t>3.14 % 2</a:t>
            </a: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5720121" y="3063202"/>
            <a:ext cx="69121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Lucida Console" panose="020B0609040504020204" pitchFamily="49" charset="0"/>
              </a:rPr>
              <a:t>1.14</a:t>
            </a:r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auto">
          <a:xfrm>
            <a:off x="2351608" y="3783278"/>
            <a:ext cx="221086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parseInt("3.14")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5790689" y="3783278"/>
            <a:ext cx="31130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3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66" name="Text Box 19"/>
          <p:cNvSpPr txBox="1">
            <a:spLocks noChangeArrowheads="1"/>
          </p:cNvSpPr>
          <p:nvPr/>
        </p:nvSpPr>
        <p:spPr bwMode="auto">
          <a:xfrm>
            <a:off x="1993010" y="3423240"/>
            <a:ext cx="7593041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33">
                <a:latin typeface="Arial" panose="020B0604020202020204" pitchFamily="34" charset="0"/>
              </a:rPr>
              <a:t>Функции преобразования: </a:t>
            </a:r>
            <a:r>
              <a:rPr lang="en-US" altLang="ru-RU" sz="1633" b="1">
                <a:latin typeface="Lucida Console" panose="020B0609040504020204" pitchFamily="49" charset="0"/>
              </a:rPr>
              <a:t>parseInt</a:t>
            </a:r>
            <a:r>
              <a:rPr lang="en-US" altLang="ru-RU" sz="1633">
                <a:latin typeface="Lucida Console" panose="020B0609040504020204" pitchFamily="49" charset="0"/>
              </a:rPr>
              <a:t>, </a:t>
            </a:r>
            <a:r>
              <a:rPr lang="en-US" altLang="ru-RU" sz="1633" b="1">
                <a:latin typeface="Lucida Console" panose="020B0609040504020204" pitchFamily="49" charset="0"/>
              </a:rPr>
              <a:t>parseFloat</a:t>
            </a:r>
            <a:r>
              <a:rPr lang="en-US" altLang="ru-RU" sz="1633">
                <a:latin typeface="Lucida Console" panose="020B0609040504020204" pitchFamily="49" charset="0"/>
              </a:rPr>
              <a:t>, </a:t>
            </a:r>
            <a:r>
              <a:rPr lang="en-US" altLang="ru-RU" sz="1633" b="1">
                <a:latin typeface="Lucida Console" panose="020B0609040504020204" pitchFamily="49" charset="0"/>
              </a:rPr>
              <a:t>Number</a:t>
            </a:r>
            <a:r>
              <a:rPr lang="en-US" altLang="ru-RU" sz="1633">
                <a:latin typeface="Lucida Console" panose="020B0609040504020204" pitchFamily="49" charset="0"/>
              </a:rPr>
              <a:t>, </a:t>
            </a:r>
            <a:r>
              <a:rPr lang="en-US" altLang="ru-RU" sz="1633" b="1">
                <a:latin typeface="Lucida Console" panose="020B0609040504020204" pitchFamily="49" charset="0"/>
              </a:rPr>
              <a:t>toString</a:t>
            </a:r>
            <a:endParaRPr lang="ru-RU" altLang="ru-RU" sz="1633" b="1">
              <a:latin typeface="Lucida Console" panose="020B0609040504020204" pitchFamily="49" charset="0"/>
            </a:endParaRPr>
          </a:p>
        </p:txBody>
      </p:sp>
      <p:sp>
        <p:nvSpPr>
          <p:cNvPr id="15371" name="Text Box 26"/>
          <p:cNvSpPr txBox="1">
            <a:spLocks noChangeArrowheads="1"/>
          </p:cNvSpPr>
          <p:nvPr/>
        </p:nvSpPr>
        <p:spPr bwMode="auto">
          <a:xfrm>
            <a:off x="6052797" y="1340782"/>
            <a:ext cx="30235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5e-324</a:t>
            </a:r>
            <a:br>
              <a:rPr lang="en-US" altLang="ru-RU" sz="1600">
                <a:latin typeface="Lucida Console" panose="020B0609040504020204" pitchFamily="49" charset="0"/>
              </a:rPr>
            </a:br>
            <a:r>
              <a:rPr lang="en-US" altLang="ru-RU" sz="1600">
                <a:latin typeface="Lucida Console" panose="020B0609040504020204" pitchFamily="49" charset="0"/>
              </a:rPr>
              <a:t>1.7976931348623157e+308</a:t>
            </a:r>
          </a:p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NaN</a:t>
            </a:r>
            <a:br>
              <a:rPr lang="en-US" altLang="ru-RU" sz="1600">
                <a:latin typeface="Lucida Console" panose="020B0609040504020204" pitchFamily="49" charset="0"/>
              </a:rPr>
            </a:br>
            <a:r>
              <a:rPr lang="en-US" altLang="ru-RU" sz="1600">
                <a:latin typeface="Lucida Console" panose="020B0609040504020204" pitchFamily="49" charset="0"/>
              </a:rPr>
              <a:t>Infinity</a:t>
            </a:r>
          </a:p>
          <a:p>
            <a:pPr eaLnBrk="1" hangingPunct="1">
              <a:defRPr/>
            </a:pPr>
            <a:r>
              <a:rPr lang="en-US" altLang="ru-RU" sz="1600">
                <a:latin typeface="Lucida Console" panose="020B0609040504020204" pitchFamily="49" charset="0"/>
              </a:rPr>
              <a:t>-Infinity</a:t>
            </a:r>
            <a:endParaRPr lang="ru-RU" altLang="ru-RU" sz="1600">
              <a:latin typeface="Lucida Console" panose="020B0609040504020204" pitchFamily="49" charset="0"/>
            </a:endParaRPr>
          </a:p>
        </p:txBody>
      </p:sp>
      <p:sp>
        <p:nvSpPr>
          <p:cNvPr id="70668" name="Text Box 27"/>
          <p:cNvSpPr txBox="1">
            <a:spLocks noChangeArrowheads="1"/>
          </p:cNvSpPr>
          <p:nvPr/>
        </p:nvSpPr>
        <p:spPr bwMode="auto">
          <a:xfrm>
            <a:off x="2368890" y="4151957"/>
            <a:ext cx="2590774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parseFloat("*3.14")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69" name="Text Box 28"/>
          <p:cNvSpPr txBox="1">
            <a:spLocks noChangeArrowheads="1"/>
          </p:cNvSpPr>
          <p:nvPr/>
        </p:nvSpPr>
        <p:spPr bwMode="auto">
          <a:xfrm>
            <a:off x="5807971" y="4151957"/>
            <a:ext cx="56457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NaN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0" name="Text Box 29"/>
          <p:cNvSpPr txBox="1">
            <a:spLocks noChangeArrowheads="1"/>
          </p:cNvSpPr>
          <p:nvPr/>
        </p:nvSpPr>
        <p:spPr bwMode="auto">
          <a:xfrm>
            <a:off x="2351608" y="4511995"/>
            <a:ext cx="2210862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Number("3.xaxa")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1" name="Text Box 30"/>
          <p:cNvSpPr txBox="1">
            <a:spLocks noChangeArrowheads="1"/>
          </p:cNvSpPr>
          <p:nvPr/>
        </p:nvSpPr>
        <p:spPr bwMode="auto">
          <a:xfrm>
            <a:off x="5790689" y="4511995"/>
            <a:ext cx="56457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NaN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2" name="Text Box 31"/>
          <p:cNvSpPr txBox="1">
            <a:spLocks noChangeArrowheads="1"/>
          </p:cNvSpPr>
          <p:nvPr/>
        </p:nvSpPr>
        <p:spPr bwMode="auto">
          <a:xfrm>
            <a:off x="2351608" y="4870592"/>
            <a:ext cx="208422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3.14.toString()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3" name="Text Box 32"/>
          <p:cNvSpPr txBox="1">
            <a:spLocks noChangeArrowheads="1"/>
          </p:cNvSpPr>
          <p:nvPr/>
        </p:nvSpPr>
        <p:spPr bwMode="auto">
          <a:xfrm>
            <a:off x="5790689" y="4870592"/>
            <a:ext cx="944489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"3.14"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4" name="Text Box 33"/>
          <p:cNvSpPr txBox="1">
            <a:spLocks noChangeArrowheads="1"/>
          </p:cNvSpPr>
          <p:nvPr/>
        </p:nvSpPr>
        <p:spPr bwMode="auto">
          <a:xfrm>
            <a:off x="2351608" y="5223429"/>
            <a:ext cx="208422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isNaN(3.14 / 0)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5" name="Text Box 34"/>
          <p:cNvSpPr txBox="1">
            <a:spLocks noChangeArrowheads="1"/>
          </p:cNvSpPr>
          <p:nvPr/>
        </p:nvSpPr>
        <p:spPr bwMode="auto">
          <a:xfrm>
            <a:off x="5790690" y="5223429"/>
            <a:ext cx="817853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false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6" name="Text Box 35"/>
          <p:cNvSpPr txBox="1">
            <a:spLocks noChangeArrowheads="1"/>
          </p:cNvSpPr>
          <p:nvPr/>
        </p:nvSpPr>
        <p:spPr bwMode="auto">
          <a:xfrm>
            <a:off x="2368890" y="5583467"/>
            <a:ext cx="1704313" cy="8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isNaN(0 / 0)</a:t>
            </a:r>
          </a:p>
          <a:p>
            <a:pPr eaLnBrk="1" hangingPunct="1"/>
            <a:endParaRPr lang="en-US" altLang="ru-RU" sz="1633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Var x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  <p:sp>
        <p:nvSpPr>
          <p:cNvPr id="70677" name="Text Box 36"/>
          <p:cNvSpPr txBox="1">
            <a:spLocks noChangeArrowheads="1"/>
          </p:cNvSpPr>
          <p:nvPr/>
        </p:nvSpPr>
        <p:spPr bwMode="auto">
          <a:xfrm>
            <a:off x="5807971" y="5583467"/>
            <a:ext cx="1324402" cy="8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True</a:t>
            </a:r>
          </a:p>
          <a:p>
            <a:pPr eaLnBrk="1" hangingPunct="1"/>
            <a:endParaRPr lang="en-US" altLang="ru-RU" sz="1633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ru-RU" sz="1633">
                <a:latin typeface="Lucida Console" panose="020B0609040504020204" pitchFamily="49" charset="0"/>
              </a:rPr>
              <a:t>Undefined</a:t>
            </a:r>
            <a:endParaRPr lang="ru-RU" altLang="ru-RU" sz="1633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9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948</Words>
  <Application>Microsoft Office PowerPoint</Application>
  <PresentationFormat>Широкоэкранный</PresentationFormat>
  <Paragraphs>269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Andale Sans UI</vt:lpstr>
      <vt:lpstr>Arial</vt:lpstr>
      <vt:lpstr>Calibri</vt:lpstr>
      <vt:lpstr>Calibri Light</vt:lpstr>
      <vt:lpstr>Cambria</vt:lpstr>
      <vt:lpstr>Century Gothic</vt:lpstr>
      <vt:lpstr>Lucida Console</vt:lpstr>
      <vt:lpstr>StarSymbol</vt:lpstr>
      <vt:lpstr>Tahoma</vt:lpstr>
      <vt:lpstr>Тема Office</vt:lpstr>
      <vt:lpstr>Литералы</vt:lpstr>
      <vt:lpstr>Выражения</vt:lpstr>
      <vt:lpstr>Выражения</vt:lpstr>
      <vt:lpstr>Сравнивание двух значений</vt:lpstr>
      <vt:lpstr>Логические операции:</vt:lpstr>
      <vt:lpstr>Презентация PowerPoint</vt:lpstr>
      <vt:lpstr>Таблица приоритетов операций в порядке их убывания</vt:lpstr>
      <vt:lpstr>Тип Number</vt:lpstr>
      <vt:lpstr>Тип Number</vt:lpstr>
      <vt:lpstr>Презентация PowerPoint</vt:lpstr>
      <vt:lpstr>Презентация PowerPoint</vt:lpstr>
      <vt:lpstr>Тип String</vt:lpstr>
      <vt:lpstr>Сравнения</vt:lpstr>
      <vt:lpstr>Стандартные методы объектов типа String</vt:lpstr>
      <vt:lpstr>Тип Boolean</vt:lpstr>
      <vt:lpstr>Переменные и типы</vt:lpstr>
      <vt:lpstr>Приведение типов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Литералы</dc:title>
  <dc:creator>student</dc:creator>
  <cp:lastModifiedBy>student</cp:lastModifiedBy>
  <cp:revision>2</cp:revision>
  <dcterms:created xsi:type="dcterms:W3CDTF">2017-08-26T06:23:16Z</dcterms:created>
  <dcterms:modified xsi:type="dcterms:W3CDTF">2017-08-26T07:20:37Z</dcterms:modified>
</cp:coreProperties>
</file>