
<file path=[Content_Types].xml><?xml version="1.0" encoding="utf-8"?>
<Types xmlns="http://schemas.openxmlformats.org/package/2006/content-types">
  <Default ContentType="image/png" Extension="png"/>
  <Default ContentType="application/xml" Extension="xml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</Types>
</file>

<file path=_rels/.rels><?xml version="1.0" encoding="UTF-8" standalone="no" ?>
<Relationships xmlns="http://schemas.openxmlformats.org/package/2006/relationships">
  <Relationship Id="rId1" Target="ppt/presentation.xml" Type="http://schemas.openxmlformats.org/officeDocument/2006/relationships/officeDocument"/>
  <Relationship Id="rId2" Target="docProps/app.xml" Type="http://schemas.openxmlformats.org/officeDocument/2006/relationships/extended-properties"/>
  <Relationship Id="rId3" Target="docProps/core.xml" Type="http://schemas.openxmlformats.org/package/2006/relationships/metadata/core-properties"/>
</Relationships>

</file>

<file path=ppt/presentation.xml><?xml version="1.0" encoding="utf-8"?>
<p:presentation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12192000"/>
</p:presentation>
</file>

<file path=ppt/tableStyles.xml><?xml version="1.0" encoding="utf-8"?>
<a:tblStyleLs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def="{5C22544A-7EE6-4342-B048-85BDC9FD1C3A}">
  <a:tblStyle styleId="{073A0DAA-6AF3-43AB-8588-CEC1D06C72B9}" styleName="Средний стиль 2">
    <a:wholeTbl>
      <a:tcTxStyle b="def" i="def"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  <a:prstDash val="solid"/>
            </a:ln>
          </a:left>
          <a:right>
            <a:ln w="12700">
              <a:solidFill>
                <a:schemeClr val="lt1"/>
              </a:solidFill>
              <a:prstDash val="solid"/>
            </a:ln>
          </a:right>
          <a:top>
            <a:ln w="12700">
              <a:solidFill>
                <a:schemeClr val="lt1"/>
              </a:solidFill>
              <a:prstDash val="solid"/>
            </a:ln>
          </a:top>
          <a:bottom>
            <a:ln w="12700">
              <a:solidFill>
                <a:schemeClr val="lt1"/>
              </a:solidFill>
              <a:prstDash val="solid"/>
            </a:ln>
          </a:bottom>
          <a:insideH>
            <a:ln w="12700">
              <a:solidFill>
                <a:schemeClr val="lt1"/>
              </a:solidFill>
              <a:prstDash val="solid"/>
            </a:ln>
          </a:insideH>
          <a:insideV>
            <a:ln w="12700">
              <a:solidFill>
                <a:schemeClr val="lt1"/>
              </a:solidFill>
              <a:prstDash val="solid"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fill>
          <a:solidFill>
            <a:schemeClr val="dk1">
              <a:tint val="40000"/>
            </a:schemeClr>
          </a:solidFill>
        </a:fill>
      </a:tcStyle>
    </a:band1H>
    <a:band2H>
      <a:tcStyle/>
    </a:band2H>
    <a:band1V>
      <a:tcStyle>
        <a:fill>
          <a:solidFill>
            <a:schemeClr val="dk1">
              <a:tint val="40000"/>
            </a:schemeClr>
          </a:solidFill>
        </a:fill>
      </a:tcStyle>
    </a:band1V>
    <a:band2V>
      <a:tcStyle/>
    </a:band2V>
    <a:lastCol>
      <a:tcTxStyle b="on" i="def">
        <a:fontRef idx="minor"/>
        <a:schemeClr val="lt1"/>
      </a:tcTxStyle>
      <a:tcStyle>
        <a:fill>
          <a:solidFill>
            <a:schemeClr val="dk1"/>
          </a:solidFill>
        </a:fill>
      </a:tcStyle>
    </a:lastCol>
    <a:firstCol>
      <a:tcTxStyle b="on" i="def">
        <a:fontRef idx="minor"/>
        <a:schemeClr val="lt1"/>
      </a:tcTxStyle>
      <a:tcStyle>
        <a:fill>
          <a:solidFill>
            <a:schemeClr val="dk1"/>
          </a:solidFill>
        </a:fill>
      </a:tcStyle>
    </a:firstCol>
    <a:lastRow>
      <a:tcTxStyle b="on" i="def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  <a:prstDash val="solid"/>
            </a:ln>
          </a:top>
        </a:tcBdr>
        <a:fill>
          <a:solidFill>
            <a:schemeClr val="dk1"/>
          </a:solidFill>
        </a:fill>
      </a:tcStyle>
    </a:lastRow>
    <a:firstRow>
      <a:tcTxStyle b="on" i="def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  <a:prstDash val="solid"/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 b="def" i="de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 b="def" i="def">
        <a:fontRef idx="minor"/>
        <a:schemeClr val="tx1"/>
      </a:tcTxStyle>
      <a:tcStyle>
        <a:tcBdr>
          <a:left>
            <a:ln w="12700">
              <a:solidFill>
                <a:schemeClr val="tx1"/>
              </a:solidFill>
              <a:prstDash val="solid"/>
            </a:ln>
          </a:left>
          <a:right>
            <a:ln w="12700">
              <a:solidFill>
                <a:schemeClr val="tx1"/>
              </a:solidFill>
              <a:prstDash val="solid"/>
            </a:ln>
          </a:right>
          <a:top>
            <a:ln w="12700">
              <a:solidFill>
                <a:schemeClr val="tx1"/>
              </a:solidFill>
              <a:prstDash val="solid"/>
            </a:ln>
          </a:top>
          <a:bottom>
            <a:ln w="12700">
              <a:solidFill>
                <a:schemeClr val="tx1"/>
              </a:solidFill>
              <a:prstDash val="solid"/>
            </a:ln>
          </a:bottom>
          <a:insideH>
            <a:ln w="12700">
              <a:solidFill>
                <a:schemeClr val="tx1"/>
              </a:solidFill>
              <a:prstDash val="solid"/>
            </a:ln>
          </a:insideH>
          <a:insideV>
            <a:ln w="12700">
              <a:solidFill>
                <a:schemeClr val="tx1"/>
              </a:solidFill>
              <a:prstDash val="solid"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 b="def" i="def"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  <a:prstDash val="solid"/>
            </a:ln>
          </a:left>
          <a:right>
            <a:ln w="12700">
              <a:solidFill>
                <a:schemeClr val="lt1"/>
              </a:solidFill>
              <a:prstDash val="solid"/>
            </a:ln>
          </a:right>
          <a:top>
            <a:ln w="12700">
              <a:solidFill>
                <a:schemeClr val="lt1"/>
              </a:solidFill>
              <a:prstDash val="solid"/>
            </a:ln>
          </a:top>
          <a:bottom>
            <a:ln w="12700">
              <a:solidFill>
                <a:schemeClr val="lt1"/>
              </a:solidFill>
              <a:prstDash val="solid"/>
            </a:ln>
          </a:bottom>
          <a:insideH>
            <a:ln w="12700">
              <a:solidFill>
                <a:schemeClr val="lt1"/>
              </a:solidFill>
              <a:prstDash val="solid"/>
            </a:ln>
          </a:insideH>
          <a:insideV>
            <a:ln w="12700">
              <a:solidFill>
                <a:schemeClr val="lt1"/>
              </a:solidFill>
              <a:prstDash val="solid"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2H>
      <a:tcStyle/>
    </a:band2H>
    <a:band1V>
      <a:tcStyle>
        <a:fill>
          <a:solidFill>
            <a:schemeClr val="accent1">
              <a:tint val="40000"/>
            </a:schemeClr>
          </a:solidFill>
        </a:fill>
      </a:tcStyle>
    </a:band1V>
    <a:band2V>
      <a:tcStyle/>
    </a:band2V>
    <a:lastCol>
      <a:tcTxStyle b="on" i="def">
        <a:fontRef idx="minor"/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def">
        <a:fontRef idx="minor"/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def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  <a:prstDash val="solid"/>
            </a:ln>
          </a:top>
        </a:tcBdr>
        <a:fill>
          <a:solidFill>
            <a:schemeClr val="accent1"/>
          </a:solidFill>
        </a:fill>
      </a:tcStyle>
    </a:lastRow>
    <a:firstRow>
      <a:tcTxStyle b="on" i="def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  <a:prstDash val="solid"/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 b="def" i="def"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  <a:prstDash val="solid"/>
            </a:ln>
          </a:left>
          <a:right>
            <a:ln w="12700">
              <a:solidFill>
                <a:schemeClr val="lt1"/>
              </a:solidFill>
              <a:prstDash val="solid"/>
            </a:ln>
          </a:right>
          <a:top>
            <a:ln w="12700">
              <a:solidFill>
                <a:schemeClr val="lt1"/>
              </a:solidFill>
              <a:prstDash val="solid"/>
            </a:ln>
          </a:top>
          <a:bottom>
            <a:ln w="12700">
              <a:solidFill>
                <a:schemeClr val="lt1"/>
              </a:solidFill>
              <a:prstDash val="solid"/>
            </a:ln>
          </a:bottom>
          <a:insideH>
            <a:ln w="12700">
              <a:solidFill>
                <a:schemeClr val="lt1"/>
              </a:solidFill>
              <a:prstDash val="solid"/>
            </a:ln>
          </a:insideH>
          <a:insideV>
            <a:ln w="12700">
              <a:solidFill>
                <a:schemeClr val="lt1"/>
              </a:solidFill>
              <a:prstDash val="solid"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fill>
          <a:solidFill>
            <a:schemeClr val="accent3">
              <a:tint val="40000"/>
            </a:schemeClr>
          </a:solidFill>
        </a:fill>
      </a:tcStyle>
    </a:band1H>
    <a:band2H>
      <a:tcStyle/>
    </a:band2H>
    <a:band1V>
      <a:tcStyle>
        <a:fill>
          <a:solidFill>
            <a:schemeClr val="accent3">
              <a:tint val="40000"/>
            </a:schemeClr>
          </a:solidFill>
        </a:fill>
      </a:tcStyle>
    </a:band1V>
    <a:band2V>
      <a:tcStyle/>
    </a:band2V>
    <a:lastCol>
      <a:tcTxStyle b="on" i="def">
        <a:fontRef idx="minor"/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def">
        <a:fontRef idx="minor"/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def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  <a:prstDash val="solid"/>
            </a:ln>
          </a:top>
        </a:tcBdr>
        <a:fill>
          <a:solidFill>
            <a:schemeClr val="accent3"/>
          </a:solidFill>
        </a:fill>
      </a:tcStyle>
    </a:lastRow>
    <a:firstRow>
      <a:tcTxStyle b="on" i="def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  <a:prstDash val="solid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_rels/presentation.xml.rels><?xml version="1.0" encoding="UTF-8" standalone="no" ?>
<Relationships xmlns="http://schemas.openxmlformats.org/package/2006/relationships">
  <Relationship Id="rId6" Target="slides/slide4.xml" Type="http://schemas.openxmlformats.org/officeDocument/2006/relationships/slide"/>
  <Relationship Id="rId1" Target="theme/theme1.xml" Type="http://schemas.openxmlformats.org/officeDocument/2006/relationships/theme"/>
  <Relationship Id="rId12" Target="tableStyles.xml" Type="http://schemas.openxmlformats.org/officeDocument/2006/relationships/tableStyles"/>
  <Relationship Id="rId10" Target="slides/slide8.xml" Type="http://schemas.openxmlformats.org/officeDocument/2006/relationships/slide"/>
  <Relationship Id="rId2" Target="slideMasters/slideMaster1.xml" Type="http://schemas.openxmlformats.org/officeDocument/2006/relationships/slideMaster"/>
  <Relationship Id="rId3" Target="slides/slide1.xml" Type="http://schemas.openxmlformats.org/officeDocument/2006/relationships/slide"/>
  <Relationship Id="rId8" Target="slides/slide6.xml" Type="http://schemas.openxmlformats.org/officeDocument/2006/relationships/slide"/>
  <Relationship Id="rId4" Target="slides/slide2.xml" Type="http://schemas.openxmlformats.org/officeDocument/2006/relationships/slide"/>
  <Relationship Id="rId11" Target="slides/slide9.xml" Type="http://schemas.openxmlformats.org/officeDocument/2006/relationships/slide"/>
  <Relationship Id="rId9" Target="slides/slide7.xml" Type="http://schemas.openxmlformats.org/officeDocument/2006/relationships/slide"/>
  <Relationship Id="rId7" Target="slides/slide5.xml" Type="http://schemas.openxmlformats.org/officeDocument/2006/relationships/slide"/>
  <Relationship Id="rId5" Target="slides/slide3.xml" Type="http://schemas.openxmlformats.org/officeDocument/2006/relationships/slide"/>
</Relationships>

</file>

<file path=ppt/slideLayouts/_rels/slideLayout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">
  <p:cSld name="Title">
    <p:spTree>
      <p:nvGrpSpPr>
        <p:cNvPr hidden="false" id="59" name="GroupShape 5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0" name="Shape 60"/>
          <p:cNvSpPr txBox="true"/>
          <p:nvPr isPhoto="false">
            <p:ph idx="0" type="title"/>
          </p:nvPr>
        </p:nvSpPr>
        <p:spPr>
          <a:xfrm flipH="false" flipV="false" rot="0"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algn="ctr"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hidden="false" id="61" name="Shape 61"/>
          <p:cNvSpPr txBox="true"/>
          <p:nvPr isPhoto="false">
            <p:ph idx="1" type="subTitle"/>
          </p:nvPr>
        </p:nvSpPr>
        <p:spPr>
          <a:xfrm flipH="false" flipV="false" rot="0"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buNone/>
              <a:defRPr sz="2400"/>
            </a:lvl1pPr>
            <a:lvl2pPr algn="ctr" indent="0" lvl="1" marL="457200">
              <a:buNone/>
              <a:defRPr sz="2000"/>
            </a:lvl2pPr>
            <a:lvl3pPr algn="ctr" indent="0" lvl="2" marL="914400">
              <a:buNone/>
              <a:defRPr sz="1800"/>
            </a:lvl3pPr>
            <a:lvl4pPr algn="ctr" indent="0" lvl="3" marL="1371600">
              <a:buNone/>
              <a:defRPr sz="1600"/>
            </a:lvl4pPr>
            <a:lvl5pPr algn="ctr" indent="0" lvl="4" marL="1828800">
              <a:buNone/>
              <a:defRPr sz="1600"/>
            </a:lvl5pPr>
            <a:lvl6pPr algn="ctr" indent="0" lvl="5" marL="2286000">
              <a:buNone/>
              <a:defRPr sz="1600"/>
            </a:lvl6pPr>
            <a:lvl7pPr algn="ctr" indent="0" lvl="6" marL="2743200">
              <a:buNone/>
              <a:defRPr sz="1600"/>
            </a:lvl7pPr>
            <a:lvl8pPr algn="ctr" indent="0" lvl="7" marL="3200400">
              <a:buNone/>
              <a:defRPr sz="1600"/>
            </a:lvl8pPr>
            <a:lvl9pPr algn="ctr" indent="0" lvl="8" marL="3657600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hidden="false" id="62" name="Shape 62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63" name="Shape 63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64" name="Shape 64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vertTx">
  <p:cSld name="Title and Vertical Text">
    <p:spTree>
      <p:nvGrpSpPr>
        <p:cNvPr hidden="false" id="7" name="GroupShape 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" name="Shape 8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9" name="Shape 9"/>
          <p:cNvSpPr txBox="true"/>
          <p:nvPr isPhoto="false">
            <p:ph idx="1" type="body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10" name="Shape 10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11" name="Shape 11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12" name="Shape 12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vertTitleAndTx">
  <p:cSld name="Vertical Title and Text">
    <p:spTree>
      <p:nvGrpSpPr>
        <p:cNvPr hidden="false" id="27" name="GroupShape 2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8" name="Shape 28"/>
          <p:cNvSpPr txBox="true"/>
          <p:nvPr isPhoto="false">
            <p:ph idx="0" type="title"/>
          </p:nvPr>
        </p:nvSpPr>
        <p:spPr>
          <a:xfrm flipH="false" flipV="false" rot="0"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29" name="Shape 29"/>
          <p:cNvSpPr txBox="true"/>
          <p:nvPr isPhoto="false">
            <p:ph idx="1" type="body"/>
          </p:nvPr>
        </p:nvSpPr>
        <p:spPr>
          <a:xfrm flipH="false" flipV="false" rot="0"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30" name="Shape 30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31" name="Shape 31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32" name="Shape 32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obj">
  <p:cSld name="Title and Content">
    <p:spTree>
      <p:nvGrpSpPr>
        <p:cNvPr hidden="false" id="44" name="GroupShape 4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5" name="Shape 45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46" name="Shape 46"/>
          <p:cNvSpPr txBox="true"/>
          <p:nvPr isPhoto="false">
            <p:ph idx="1" type="body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47" name="Shape 47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48" name="Shape 48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49" name="Shape 49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secHead">
  <p:cSld name="Title and Subtitle">
    <p:spTree>
      <p:nvGrpSpPr>
        <p:cNvPr hidden="false" id="65" name="GroupShape 6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6" name="Shape 66"/>
          <p:cNvSpPr txBox="true"/>
          <p:nvPr isPhoto="false">
            <p:ph idx="0" type="title"/>
          </p:nvPr>
        </p:nvSpPr>
        <p:spPr>
          <a:xfrm flipH="false" flipV="false" rot="0"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hidden="false" id="67" name="Shape 67"/>
          <p:cNvSpPr txBox="true"/>
          <p:nvPr isPhoto="false">
            <p:ph idx="1" type="body"/>
          </p:nvPr>
        </p:nvSpPr>
        <p:spPr>
          <a:xfrm flipH="false" flipV="false" rot="0"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lvl="1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68" name="Shape 68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69" name="Shape 69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70" name="Shape 70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Only">
  <p:cSld name="Slide Title">
    <p:spTree>
      <p:nvGrpSpPr>
        <p:cNvPr hidden="false" id="71" name="GroupShape 7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2" name="Shape 72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73" name="Shape 73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74" name="Shape 74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75" name="Shape 75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woObj">
  <p:cSld name="Title and Two Columns">
    <p:spTree>
      <p:nvGrpSpPr>
        <p:cNvPr hidden="false" id="37" name="GroupShape 3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8" name="Shape 38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39" name="Shape 39"/>
          <p:cNvSpPr txBox="true"/>
          <p:nvPr isPhoto="false">
            <p:ph idx="1" type="body"/>
          </p:nvPr>
        </p:nvSpPr>
        <p:spPr>
          <a:xfrm flipH="false" flipV="false" rot="0"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40" name="Shape 40"/>
          <p:cNvSpPr txBox="true"/>
          <p:nvPr isPhoto="false">
            <p:ph idx="2" type="body"/>
          </p:nvPr>
        </p:nvSpPr>
        <p:spPr>
          <a:xfrm flipH="false" flipV="false" rot="0"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41" name="Shape 41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42" name="Shape 42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43" name="Shape 43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blank">
  <p:cSld name="Blank">
    <p:spTree>
      <p:nvGrpSpPr>
        <p:cNvPr hidden="false" id="33" name="GroupShape 3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4" name="Shape 34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35" name="Shape 35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36" name="Shape 36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woTxTwoObj">
  <p:cSld name="Comparison">
    <p:spTree>
      <p:nvGrpSpPr>
        <p:cNvPr hidden="false" id="50" name="GroupShape 5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1" name="Shape 51"/>
          <p:cNvSpPr txBox="true"/>
          <p:nvPr isPhoto="false">
            <p:ph idx="0" type="title"/>
          </p:nvPr>
        </p:nvSpPr>
        <p:spPr>
          <a:xfrm flipH="false" flipV="false" rot="0"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52" name="Shape 52"/>
          <p:cNvSpPr txBox="true"/>
          <p:nvPr isPhoto="false">
            <p:ph idx="1" type="body"/>
          </p:nvPr>
        </p:nvSpPr>
        <p:spPr>
          <a:xfrm flipH="false" flipV="false" rot="0"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indent="0" lvl="0" marL="0">
              <a:buNone/>
              <a:defRPr b="true" sz="2400"/>
            </a:lvl1pPr>
            <a:lvl2pPr indent="0" lvl="1" marL="457200">
              <a:buNone/>
              <a:defRPr b="true" sz="2000"/>
            </a:lvl2pPr>
            <a:lvl3pPr indent="0" lvl="2" marL="914400">
              <a:buNone/>
              <a:defRPr b="true" sz="1800"/>
            </a:lvl3pPr>
            <a:lvl4pPr indent="0" lvl="3" marL="1371600">
              <a:buNone/>
              <a:defRPr b="true" sz="1600"/>
            </a:lvl4pPr>
            <a:lvl5pPr indent="0" lvl="4" marL="1828800">
              <a:buNone/>
              <a:defRPr b="true" sz="1600"/>
            </a:lvl5pPr>
            <a:lvl6pPr indent="0" lvl="5" marL="2286000">
              <a:buNone/>
              <a:defRPr b="true" sz="1600"/>
            </a:lvl6pPr>
            <a:lvl7pPr indent="0" lvl="6" marL="2743200">
              <a:buNone/>
              <a:defRPr b="true" sz="1600"/>
            </a:lvl7pPr>
            <a:lvl8pPr indent="0" lvl="7" marL="3200400">
              <a:buNone/>
              <a:defRPr b="true" sz="1600"/>
            </a:lvl8pPr>
            <a:lvl9pPr indent="0" lvl="8" marL="3657600">
              <a:buNone/>
              <a:defRPr b="true" sz="16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53" name="Shape 53"/>
          <p:cNvSpPr txBox="true"/>
          <p:nvPr isPhoto="false">
            <p:ph idx="2" type="body"/>
          </p:nvPr>
        </p:nvSpPr>
        <p:spPr>
          <a:xfrm flipH="false" flipV="false" rot="0"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54" name="Shape 54"/>
          <p:cNvSpPr txBox="true"/>
          <p:nvPr isPhoto="false">
            <p:ph idx="3" type="body"/>
          </p:nvPr>
        </p:nvSpPr>
        <p:spPr>
          <a:xfrm flipH="false" flipV="false" rot="0"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indent="0" lvl="0" marL="0">
              <a:buNone/>
              <a:defRPr b="true" sz="2400"/>
            </a:lvl1pPr>
            <a:lvl2pPr indent="0" lvl="1" marL="457200">
              <a:buNone/>
              <a:defRPr b="true" sz="2000"/>
            </a:lvl2pPr>
            <a:lvl3pPr indent="0" lvl="2" marL="914400">
              <a:buNone/>
              <a:defRPr b="true" sz="1800"/>
            </a:lvl3pPr>
            <a:lvl4pPr indent="0" lvl="3" marL="1371600">
              <a:buNone/>
              <a:defRPr b="true" sz="1600"/>
            </a:lvl4pPr>
            <a:lvl5pPr indent="0" lvl="4" marL="1828800">
              <a:buNone/>
              <a:defRPr b="true" sz="1600"/>
            </a:lvl5pPr>
            <a:lvl6pPr indent="0" lvl="5" marL="2286000">
              <a:buNone/>
              <a:defRPr b="true" sz="1600"/>
            </a:lvl6pPr>
            <a:lvl7pPr indent="0" lvl="6" marL="2743200">
              <a:buNone/>
              <a:defRPr b="true" sz="1600"/>
            </a:lvl7pPr>
            <a:lvl8pPr indent="0" lvl="7" marL="3200400">
              <a:buNone/>
              <a:defRPr b="true" sz="1600"/>
            </a:lvl8pPr>
            <a:lvl9pPr indent="0" lvl="8" marL="3657600">
              <a:buNone/>
              <a:defRPr b="true" sz="16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55" name="Shape 55"/>
          <p:cNvSpPr txBox="true"/>
          <p:nvPr isPhoto="false">
            <p:ph idx="4" type="body"/>
          </p:nvPr>
        </p:nvSpPr>
        <p:spPr>
          <a:xfrm flipH="false" flipV="false" rot="0"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56" name="Shape 56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57" name="Shape 57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58" name="Shape 58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objTx">
  <p:cSld name="Title, Text and Object">
    <p:spTree>
      <p:nvGrpSpPr>
        <p:cNvPr hidden="false" id="13" name="GroupShape 1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4" name="Shape 14"/>
          <p:cNvSpPr txBox="true"/>
          <p:nvPr isPhoto="false">
            <p:ph idx="0" type="title"/>
          </p:nvPr>
        </p:nvSpPr>
        <p:spPr>
          <a:xfrm flipH="false" flipV="false" rot="0"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hidden="false" id="15" name="Shape 15"/>
          <p:cNvSpPr txBox="true"/>
          <p:nvPr isPhoto="false">
            <p:ph idx="1" type="body"/>
          </p:nvPr>
        </p:nvSpPr>
        <p:spPr>
          <a:xfrm flipH="false" flipV="false" rot="0"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16" name="Shape 16"/>
          <p:cNvSpPr txBox="true"/>
          <p:nvPr isPhoto="false">
            <p:ph idx="2" type="body"/>
          </p:nvPr>
        </p:nvSpPr>
        <p:spPr>
          <a:xfrm flipH="false" flipV="false" rot="0"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buNone/>
              <a:defRPr sz="1600"/>
            </a:lvl1pPr>
            <a:lvl2pPr indent="0" lvl="1" marL="457200">
              <a:buNone/>
              <a:defRPr sz="1400"/>
            </a:lvl2pPr>
            <a:lvl3pPr indent="0" lvl="2" marL="914400">
              <a:buNone/>
              <a:defRPr sz="1200"/>
            </a:lvl3pPr>
            <a:lvl4pPr indent="0" lvl="3" marL="1371600">
              <a:buNone/>
              <a:defRPr sz="1000"/>
            </a:lvl4pPr>
            <a:lvl5pPr indent="0" lvl="4" marL="1828800">
              <a:buNone/>
              <a:defRPr sz="1000"/>
            </a:lvl5pPr>
            <a:lvl6pPr indent="0" lvl="5" marL="2286000">
              <a:buNone/>
              <a:defRPr sz="1000"/>
            </a:lvl6pPr>
            <a:lvl7pPr indent="0" lvl="6" marL="2743200">
              <a:buNone/>
              <a:defRPr sz="1000"/>
            </a:lvl7pPr>
            <a:lvl8pPr indent="0" lvl="7" marL="3200400">
              <a:buNone/>
              <a:defRPr sz="1000"/>
            </a:lvl8pPr>
            <a:lvl9pPr indent="0" lvl="8" marL="365760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17" name="Shape 17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18" name="Shape 18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19" name="Shape 19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picTx">
  <p:cSld name="Title and Picture">
    <p:spTree>
      <p:nvGrpSpPr>
        <p:cNvPr hidden="false" id="20" name="GroupShape 2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1" name="Shape 21"/>
          <p:cNvSpPr txBox="true"/>
          <p:nvPr isPhoto="false">
            <p:ph idx="0" type="title"/>
          </p:nvPr>
        </p:nvSpPr>
        <p:spPr>
          <a:xfrm flipH="false" flipV="false" rot="0"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hidden="false" id="22" name="Shape 22"/>
          <p:cNvSpPr txBox="true"/>
          <p:nvPr isPhoto="false">
            <p:ph idx="1" type="body"/>
          </p:nvPr>
        </p:nvSpPr>
        <p:spPr>
          <a:xfrm flipH="false" flipV="false" rot="0"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buNone/>
              <a:defRPr sz="3200"/>
            </a:lvl1pPr>
            <a:lvl2pPr indent="0" lvl="1" marL="457200">
              <a:buNone/>
              <a:defRPr sz="2800"/>
            </a:lvl2pPr>
            <a:lvl3pPr indent="0" lvl="2" marL="914400">
              <a:buNone/>
              <a:defRPr sz="2400"/>
            </a:lvl3pPr>
            <a:lvl4pPr indent="0" lvl="3" marL="1371600">
              <a:buNone/>
              <a:defRPr sz="2000"/>
            </a:lvl4pPr>
            <a:lvl5pPr indent="0" lvl="4" marL="1828800">
              <a:buNone/>
              <a:defRPr sz="2000"/>
            </a:lvl5pPr>
            <a:lvl6pPr indent="0" lvl="5" marL="2286000">
              <a:buNone/>
              <a:defRPr sz="2000"/>
            </a:lvl6pPr>
            <a:lvl7pPr indent="0" lvl="6" marL="2743200">
              <a:buNone/>
              <a:defRPr sz="2000"/>
            </a:lvl7pPr>
            <a:lvl8pPr indent="0" lvl="7" marL="3200400">
              <a:buNone/>
              <a:defRPr sz="2000"/>
            </a:lvl8pPr>
            <a:lvl9pPr indent="0" lvl="8" marL="3657600">
              <a:buNone/>
              <a:defRPr sz="2000"/>
            </a:lvl9pPr>
          </a:lstStyle>
          <a:p/>
        </p:txBody>
      </p:sp>
      <p:sp>
        <p:nvSpPr>
          <p:cNvPr hidden="false" id="23" name="Shape 23"/>
          <p:cNvSpPr txBox="true"/>
          <p:nvPr isPhoto="false">
            <p:ph idx="2" type="body"/>
          </p:nvPr>
        </p:nvSpPr>
        <p:spPr>
          <a:xfrm flipH="false" flipV="false" rot="0"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buNone/>
              <a:defRPr sz="1600"/>
            </a:lvl1pPr>
            <a:lvl2pPr indent="0" lvl="1" marL="457200">
              <a:buNone/>
              <a:defRPr sz="1400"/>
            </a:lvl2pPr>
            <a:lvl3pPr indent="0" lvl="2" marL="914400">
              <a:buNone/>
              <a:defRPr sz="1200"/>
            </a:lvl3pPr>
            <a:lvl4pPr indent="0" lvl="3" marL="1371600">
              <a:buNone/>
              <a:defRPr sz="1000"/>
            </a:lvl4pPr>
            <a:lvl5pPr indent="0" lvl="4" marL="1828800">
              <a:buNone/>
              <a:defRPr sz="1000"/>
            </a:lvl5pPr>
            <a:lvl6pPr indent="0" lvl="5" marL="2286000">
              <a:buNone/>
              <a:defRPr sz="1000"/>
            </a:lvl6pPr>
            <a:lvl7pPr indent="0" lvl="6" marL="2743200">
              <a:buNone/>
              <a:defRPr sz="1000"/>
            </a:lvl7pPr>
            <a:lvl8pPr indent="0" lvl="7" marL="3200400">
              <a:buNone/>
              <a:defRPr sz="1000"/>
            </a:lvl8pPr>
            <a:lvl9pPr indent="0" lvl="8" marL="365760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24" name="Shape 24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09.06.2024</a:t>
            </a:r>
          </a:p>
        </p:txBody>
      </p:sp>
      <p:sp>
        <p:nvSpPr>
          <p:cNvPr hidden="false" id="25" name="Shape 25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26" name="Shape 26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Masters/_rels/slideMaster1.xml.rels><?xml version="1.0" encoding="UTF-8" standalone="no" ?>
<Relationships xmlns="http://schemas.openxmlformats.org/package/2006/relationships">
  <Relationship Id="rId6" Target="../slideLayouts/slideLayout5.xml" Type="http://schemas.openxmlformats.org/officeDocument/2006/relationships/slideLayout"/>
  <Relationship Id="rId1" Target="../theme/theme1.xml" Type="http://schemas.openxmlformats.org/officeDocument/2006/relationships/theme"/>
  <Relationship Id="rId12" Target="../slideLayouts/slideLayout11.xml" Type="http://schemas.openxmlformats.org/officeDocument/2006/relationships/slideLayout"/>
  <Relationship Id="rId10" Target="../slideLayouts/slideLayout9.xml" Type="http://schemas.openxmlformats.org/officeDocument/2006/relationships/slideLayout"/>
  <Relationship Id="rId2" Target="../slideLayouts/slideLayout1.xml" Type="http://schemas.openxmlformats.org/officeDocument/2006/relationships/slideLayout"/>
  <Relationship Id="rId3" Target="../slideLayouts/slideLayout2.xml" Type="http://schemas.openxmlformats.org/officeDocument/2006/relationships/slideLayout"/>
  <Relationship Id="rId8" Target="../slideLayouts/slideLayout7.xml" Type="http://schemas.openxmlformats.org/officeDocument/2006/relationships/slideLayout"/>
  <Relationship Id="rId4" Target="../slideLayouts/slideLayout3.xml" Type="http://schemas.openxmlformats.org/officeDocument/2006/relationships/slideLayout"/>
  <Relationship Id="rId11" Target="../slideLayouts/slideLayout10.xml" Type="http://schemas.openxmlformats.org/officeDocument/2006/relationships/slideLayout"/>
  <Relationship Id="rId9" Target="../slideLayouts/slideLayout8.xml" Type="http://schemas.openxmlformats.org/officeDocument/2006/relationships/slideLayout"/>
  <Relationship Id="rId7" Target="../slideLayouts/slideLayout6.xml" Type="http://schemas.openxmlformats.org/officeDocument/2006/relationships/slideLayout"/>
  <Relationship Id="rId5" Target="../slideLayouts/slideLayout4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>
  <p:cSld name="">
    <p:bg>
      <p:bgPr>
        <a:solidFill>
          <a:srgbClr val="F2F2F2"/>
        </a:solidFill>
      </p:bgPr>
    </p:bg>
    <p:spTree>
      <p:nvGrpSpPr>
        <p:cNvPr hidden="false" id="1" name="GroupShape 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" name="Shape 2"/>
          <p:cNvSpPr txBox="true"/>
          <p:nvPr isPhoto="false">
            <p:ph idx="0" type="title"/>
          </p:nvPr>
        </p:nvSpPr>
        <p:spPr>
          <a:xfrm flipH="false" flipV="false" rot="0">
            <a:off x="838200" y="365125"/>
            <a:ext cx="10515600" cy="1325562"/>
          </a:xfrm>
          <a:prstGeom prst="rect">
            <a:avLst/>
          </a:prstGeom>
        </p:spPr>
        <p:txBody>
          <a:bodyPr anchor="ctr" bIns="45720" lIns="91440" rIns="91440" tIns="45720" vert="horz">
            <a:normAutofit fontScale="100%" lnSpcReduction="0%"/>
          </a:bodyPr>
          <a:p>
            <a:r>
              <a:t>Образец заголовка</a:t>
            </a:r>
          </a:p>
        </p:txBody>
      </p:sp>
      <p:sp>
        <p:nvSpPr>
          <p:cNvPr hidden="false" id="3" name="Shape 3"/>
          <p:cNvSpPr txBox="true"/>
          <p:nvPr isPhoto="false">
            <p:ph idx="1" type="body"/>
          </p:nvPr>
        </p:nvSpPr>
        <p:spPr>
          <a:xfrm flipH="false" flipV="false" rot="0"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tIns="45720" vert="horz">
            <a:normAutofit fontScale="100%" lnSpcReduction="0%"/>
          </a:bodyPr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4" name="Shape 4"/>
          <p:cNvSpPr txBox="true"/>
          <p:nvPr isPhoto="false">
            <p:ph idx="2" type="dt"/>
          </p:nvPr>
        </p:nvSpPr>
        <p:spPr>
          <a:xfrm flipH="false" flipV="false" rot="0"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tIns="45720" vert="horz"/>
          <a:lstStyle>
            <a:defPPr/>
            <a:lvl1pPr algn="l" indent="0" lvl="0" marL="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indent="0" lvl="1" marL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indent="0" lvl="2" marL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indent="0" lvl="3" marL="1371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indent="0" lvl="4" marL="18288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indent="0" lvl="5" marL="22860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indent="0" lvl="6" marL="2743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indent="0" lvl="7" marL="3200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indent="0" lvl="8" marL="3657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09.06.2024</a:t>
            </a:r>
          </a:p>
        </p:txBody>
      </p:sp>
      <p:sp>
        <p:nvSpPr>
          <p:cNvPr hidden="false" id="5" name="Shape 5"/>
          <p:cNvSpPr txBox="true"/>
          <p:nvPr isPhoto="false">
            <p:ph idx="3" type="ftr"/>
          </p:nvPr>
        </p:nvSpPr>
        <p:spPr>
          <a:xfrm flipH="false" flipV="false" rot="0"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tIns="45720" vert="horz"/>
          <a:lstStyle>
            <a:defPPr/>
            <a:lvl1pPr algn="ctr" indent="0" lvl="0" marL="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indent="0" lvl="1" marL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indent="0" lvl="2" marL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indent="0" lvl="3" marL="1371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indent="0" lvl="4" marL="18288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indent="0" lvl="5" marL="22860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indent="0" lvl="6" marL="2743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indent="0" lvl="7" marL="3200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indent="0" lvl="8" marL="3657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hidden="false" id="6" name="Shape 6"/>
          <p:cNvSpPr txBox="true"/>
          <p:nvPr isPhoto="false">
            <p:ph idx="4" type="sldNum"/>
          </p:nvPr>
        </p:nvSpPr>
        <p:spPr>
          <a:xfrm flipH="false" flipV="false" rot="0"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tIns="45720" vert="horz"/>
          <a:lstStyle>
            <a:defPPr/>
            <a:lvl1pPr algn="r" indent="0" lvl="0" marL="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indent="0" lvl="1" marL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indent="0" lvl="2" marL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indent="0" lvl="3" marL="1371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indent="0" lvl="4" marL="18288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indent="0" lvl="5" marL="22860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indent="0" lvl="6" marL="2743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indent="0" lvl="7" marL="3200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indent="0" lvl="8" marL="3657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/>
      <a:lvl1pPr algn="l" lvl="0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algn="l" indent="-228600" lvl="0" marL="2286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indent="-228600" lvl="1" marL="6858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algn="l" indent="-228600" lvl="2" marL="11430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algn="l" indent="-228600" lvl="3" marL="16002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algn="l" indent="-228600" lvl="4" marL="2057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algn="l" indent="-228600" lvl="5" marL="25146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algn="l" indent="-228600" lvl="6" marL="29718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algn="l" indent="-228600" lvl="7" marL="34290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algn="l" indent="-228600" lvl="8" marL="38862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/>
      <a:lvl1pPr algn="l" indent="0" lvl="0" mar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algn="l" indent="0" lvl="1" marL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algn="l" indent="0" lvl="2" marL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algn="l" indent="0" lvl="3" marL="13716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algn="l" indent="0" lvl="4" marL="18288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algn="l" indent="0" lvl="5" marL="22860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algn="l" indent="0" lvl="6" marL="2743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algn="l" indent="0" lvl="7" marL="3200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algn="l" indent="0" lvl="8" marL="36576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 ?>
<Relationships xmlns="http://schemas.openxmlformats.org/package/2006/relationships">
  <Relationship Id="rId1" Target="../media/1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_rels/slide2.xml.rels><?xml version="1.0" encoding="UTF-8" standalone="no" ?>
<Relationships xmlns="http://schemas.openxmlformats.org/package/2006/relationships">
  <Relationship Id="rId1" Target="../media/2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_rels/slide3.xml.rels><?xml version="1.0" encoding="UTF-8" standalone="no" ?>
<Relationships xmlns="http://schemas.openxmlformats.org/package/2006/relationships">
  <Relationship Id="rId1" Target="../media/3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_rels/slide4.xml.rels><?xml version="1.0" encoding="UTF-8" standalone="no" ?>
<Relationships xmlns="http://schemas.openxmlformats.org/package/2006/relationships">
  <Relationship Id="rId1" Target="../media/4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_rels/slide5.xml.rels><?xml version="1.0" encoding="UTF-8" standalone="no" ?>
<Relationships xmlns="http://schemas.openxmlformats.org/package/2006/relationships">
  <Relationship Id="rId1" Target="../media/5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_rels/slide6.xml.rels><?xml version="1.0" encoding="UTF-8" standalone="no" ?>
<Relationships xmlns="http://schemas.openxmlformats.org/package/2006/relationships">
  <Relationship Id="rId1" Target="../media/6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_rels/slide7.xml.rels><?xml version="1.0" encoding="UTF-8" standalone="no" ?>
<Relationships xmlns="http://schemas.openxmlformats.org/package/2006/relationships">
  <Relationship Id="rId1" Target="../media/7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_rels/slide8.xml.rels><?xml version="1.0" encoding="UTF-8" standalone="no" ?>
<Relationships xmlns="http://schemas.openxmlformats.org/package/2006/relationships">
  <Relationship Id="rId1" Target="../media/8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_rels/slide9.xml.rels><?xml version="1.0" encoding="UTF-8" standalone="no" ?>
<Relationships xmlns="http://schemas.openxmlformats.org/package/2006/relationships">
  <Relationship Id="rId1" Target="../media/9.png" Type="http://schemas.openxmlformats.org/officeDocument/2006/relationships/image"/>
  <Relationship Id="rId2" Target="../slideLayouts/slideLayout6.xml" Type="http://schemas.openxmlformats.org/officeDocument/2006/relationships/slideLayout"/>
</Relationships>

</file>

<file path=ppt/slides/slide1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76" name="GroupShape 7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7" name="Shape 77"/>
          <p:cNvSpPr txBox="false"/>
          <p:nvPr isPhoto="false"/>
        </p:nvSpPr>
        <p:spPr>
          <a:xfrm flipH="false" flipV="false" rot="0">
            <a:off x="-8106" y="1905000"/>
            <a:ext cx="12200107" cy="26927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78" name="Shape 78"/>
          <p:cNvSpPr txBox="false"/>
          <p:nvPr isPhoto="false"/>
        </p:nvSpPr>
        <p:spPr>
          <a:xfrm flipH="false" flipV="false" rot="0">
            <a:off x="770467" y="2866675"/>
            <a:ext cx="10602767" cy="954106"/>
          </a:xfrm>
          <a:prstGeom prst="rect">
            <a:avLst/>
          </a:prstGeom>
        </p:spPr>
        <p:txBody>
          <a:bodyPr bIns="45720" lIns="91440" rIns="91440" tIns="45720" wrap="square">
            <a:spAutoFit/>
          </a:bodyPr>
          <a:p>
            <a:pPr algn="ctr" indent="0" marL="0">
              <a:spcAft>
                <a:spcPts val="0"/>
              </a:spcAft>
            </a:pPr>
            <a:r>
              <a:rPr b="true" sz="28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Разработка web</a:t>
            </a:r>
            <a:r>
              <a:rPr b="true" sz="28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приложения аптечный пункт с возможностью управления складскими запасами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79" name="Shape 79"/>
          <p:cNvSpPr txBox="false"/>
          <p:nvPr isPhoto="false"/>
        </p:nvSpPr>
        <p:spPr>
          <a:xfrm flipH="false" flipV="false" rot="0">
            <a:off x="380977" y="347045"/>
            <a:ext cx="11506223" cy="615553"/>
          </a:xfrm>
          <a:prstGeom prst="rect">
            <a:avLst/>
          </a:prstGeom>
        </p:spPr>
        <p:txBody>
          <a:bodyPr bIns="45720" lIns="91440" rIns="91440" tIns="45720" wrap="square">
            <a:spAutoFit/>
          </a:bodyPr>
          <a:p>
            <a:pPr algn="ctr" indent="0" marL="0"/>
            <a:r>
              <a:rPr b="true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АВТОНОМНАЯ НЕКОММЕРЧЕСКАЯ ПРОФЕССИОНАЛЬНАЯ ОБРАЗОВАТЕЛЬНАЯ ОРГАНИЗАЦИЯ</a:t>
            </a:r>
            <a:endParaRPr sz="14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ctr" indent="0" marL="0"/>
            <a:r>
              <a:rPr b="true"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«СУРГУТСКИЙ ИНСТИТУТ ЭКОНОМИКИ, УПРАВЛЕНИЯ И ПРАВА»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hidden="false" id="80" name="Shape 80"/>
          <p:cNvSpPr txBox="false"/>
          <p:nvPr isPhoto="false"/>
        </p:nvSpPr>
        <p:spPr>
          <a:xfrm flipH="false" flipV="false" rot="0">
            <a:off x="5644444" y="5036246"/>
            <a:ext cx="6551925" cy="1240375"/>
          </a:xfrm>
          <a:prstGeom prst="rect">
            <a:avLst/>
          </a:prstGeom>
          <a:noFill/>
          <a:ln>
            <a:noFill/>
          </a:ln>
        </p:spPr>
        <p:txBody>
          <a:bodyPr anchor="t" bIns="45720" lIns="91440" rIns="91440" tIns="45720"/>
          <a:p>
            <a:pPr algn="l" indent="0" marL="0">
              <a:lnSpc>
                <a:spcPct val="100000"/>
              </a:lnSpc>
            </a:pPr>
            <a:r>
              <a:rPr b="false" spc="-1" strike="noStrike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Докладчик: Герман Глеб Николаевич, 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indent="0" marL="0">
              <a:lnSpc>
                <a:spcPct val="100000"/>
              </a:lnSpc>
            </a:pPr>
            <a:r>
              <a:rPr spc="-1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</a:t>
            </a:r>
            <a:r>
              <a:rPr b="false" spc="-1" strike="noStrike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тудент группы ИС </a:t>
            </a:r>
            <a:r>
              <a:rPr spc="-1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22</a:t>
            </a:r>
            <a:r>
              <a:rPr b="false" spc="-1" strike="noStrike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/11</a:t>
            </a:r>
            <a:endParaRPr b="false" spc="-1" strike="noStrike" sz="14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indent="0" marL="0">
              <a:lnSpc>
                <a:spcPct val="100000"/>
              </a:lnSpc>
            </a:pPr>
            <a:r>
              <a:rPr b="false" spc="-1" strike="noStrike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Специальность: </a:t>
            </a:r>
            <a:r>
              <a:rPr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09.02.07 Информационные системы и программирование</a:t>
            </a:r>
            <a:endParaRPr sz="14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r>
              <a:rPr b="false" spc="-1" strike="noStrike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Научный руководитель: </a:t>
            </a:r>
            <a:r>
              <a:rPr b="false" spc="-1" strike="noStrike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Бойко Андрей Юрьевич</a:t>
            </a:r>
            <a:r>
              <a:rPr spc="-1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pc="-1" sz="14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r>
              <a:rPr spc="-1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преподаватель </a:t>
            </a:r>
            <a:r>
              <a:rPr b="false" spc="-1" strike="noStrike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АНПОО </a:t>
            </a:r>
            <a:r>
              <a:rPr spc="-1" sz="1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«Сургутский институт экономики, управления и права»</a:t>
            </a:r>
            <a:endParaRPr b="false" spc="-1" strike="noStrike" sz="14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>
              <a:lnSpc>
                <a:spcPct val="100000"/>
              </a:lnSpc>
            </a:pPr>
            <a:endParaRPr b="false" spc="-1" strike="noStrike" sz="14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indent="0" marL="0">
              <a:lnSpc>
                <a:spcPct val="100000"/>
              </a:lnSpc>
              <a:spcBef>
                <a:spcPts val="320"/>
              </a:spcBef>
            </a:pPr>
            <a:endParaRPr b="false" spc="-1" strike="noStrike" sz="16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hidden="false" id="81" name="Shape 81"/>
          <p:cNvSpPr txBox="true"/>
          <p:nvPr isPhoto="false"/>
        </p:nvSpPr>
        <p:spPr>
          <a:xfrm flipH="false" flipV="false" rot="0">
            <a:off x="3320029" y="4011695"/>
            <a:ext cx="5560047" cy="369332"/>
          </a:xfrm>
          <a:prstGeom prst="rect">
            <a:avLst/>
          </a:prstGeom>
          <a:noFill/>
        </p:spPr>
        <p:txBody>
          <a:bodyPr bIns="45720" lIns="91440" rIns="91440" tIns="45720" wrap="none">
            <a:spAutoFit/>
          </a:bodyPr>
          <a:p>
            <a:pPr algn="l" indent="0" marL="0"/>
            <a:r>
              <a:rPr b="true" sz="18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ВЫПУСКНАЯ КВАЛИФИКАЦИОННАЯ РАБОТА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hidden="false" id="83" name="Picture 83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380977" y="132635"/>
            <a:ext cx="597147" cy="829963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84" name="GroupShape 8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5" name="Shape 85"/>
          <p:cNvSpPr txBox="false"/>
          <p:nvPr isPhoto="false"/>
        </p:nvSpPr>
        <p:spPr>
          <a:xfrm flipH="false" flipV="false" rot="0"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86" name="Shape 86"/>
          <p:cNvSpPr txBox="false"/>
          <p:nvPr isPhoto="false"/>
        </p:nvSpPr>
        <p:spPr>
          <a:xfrm flipH="false" flipV="false" rot="0"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87" name="Shape 87"/>
          <p:cNvSpPr txBox="true"/>
          <p:nvPr isPhoto="false"/>
        </p:nvSpPr>
        <p:spPr>
          <a:xfrm flipH="false" flipV="false" rot="0">
            <a:off x="353683" y="1072182"/>
            <a:ext cx="3769909" cy="523220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АКТУАЛЬНОСТЬ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88" name="Shape 88"/>
          <p:cNvSpPr txBox="true"/>
          <p:nvPr isPhoto="false"/>
        </p:nvSpPr>
        <p:spPr>
          <a:xfrm flipH="false" flipV="false" rot="0">
            <a:off x="11890314" y="6482834"/>
            <a:ext cx="300081" cy="369332"/>
          </a:xfrm>
          <a:prstGeom prst="rect">
            <a:avLst/>
          </a:prstGeom>
          <a:solidFill>
            <a:srgbClr val="DBDEE1"/>
          </a:solidFill>
        </p:spPr>
        <p:txBody>
          <a:bodyPr bIns="45720" lIns="91440" rIns="91440" tIns="45720" wrap="none">
            <a:spAutoFit/>
          </a:bodyPr>
          <a:p>
            <a:pPr algn="l" indent="0" marL="0"/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89" name="Shape 89"/>
          <p:cNvSpPr txBox="false"/>
          <p:nvPr isPhoto="false"/>
        </p:nvSpPr>
        <p:spPr>
          <a:xfrm flipH="false" flipV="true" rot="0">
            <a:off x="353683" y="1611236"/>
            <a:ext cx="3584573" cy="4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hidden="false" id="91" name="Picture 91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380977" y="132635"/>
            <a:ext cx="597147" cy="829963"/>
          </a:xfrm>
          <a:prstGeom prst="rect">
            <a:avLst/>
          </a:prstGeom>
        </p:spPr>
      </p:pic>
      <p:sp>
        <p:nvSpPr>
          <p:cNvPr hidden="false" id="92" name="Shape 92"/>
          <p:cNvSpPr txBox="false"/>
          <p:nvPr isPhoto="false"/>
        </p:nvSpPr>
        <p:spPr>
          <a:xfrm flipH="false" flipV="false" rot="0">
            <a:off x="3938256" y="460875"/>
            <a:ext cx="7982539" cy="575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93" name="Shape 93"/>
          <p:cNvSpPr txBox="true"/>
          <p:nvPr isPhoto="false"/>
        </p:nvSpPr>
        <p:spPr>
          <a:xfrm flipH="false" flipV="false" rot="0">
            <a:off x="4123592" y="726510"/>
            <a:ext cx="7727660" cy="2308324"/>
          </a:xfrm>
          <a:prstGeom prst="rect">
            <a:avLst/>
          </a:prstGeom>
          <a:noFill/>
        </p:spPr>
        <p:txBody>
          <a:bodyPr anchor="t" bIns="45720" lIns="91440" rIns="91440" tIns="45720" wrap="square">
            <a:spAutoFit/>
          </a:bodyPr>
          <a:p>
            <a:pPr algn="l" indent="0" marL="0"/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 современных аптеках важно не только продавать медикаменты, но и эффективно управлять складскими запасами. Ручной учет и устаревшие системы часто приводят к ошибкам, просрочкам и перебоям в поставках. Веб-приложение помогает централизовать управление, повысить прозрачность процессов и скорость принятия решений. Это особенно важно для аптек, которые стремятся к автоматизации и оптимизации бизнес-процессов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</p:sld>
</file>

<file path=ppt/slides/slide3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94" name="GroupShape 9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5" name="Shape 95"/>
          <p:cNvSpPr txBox="false"/>
          <p:nvPr isPhoto="false"/>
        </p:nvSpPr>
        <p:spPr>
          <a:xfrm flipH="false" flipV="false" rot="0"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96" name="Shape 96"/>
          <p:cNvSpPr txBox="false"/>
          <p:nvPr isPhoto="false"/>
        </p:nvSpPr>
        <p:spPr>
          <a:xfrm flipH="false" flipV="false" rot="0"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97" name="Shape 97"/>
          <p:cNvSpPr txBox="true"/>
          <p:nvPr isPhoto="false"/>
        </p:nvSpPr>
        <p:spPr>
          <a:xfrm flipH="false" flipV="false" rot="0">
            <a:off x="11890314" y="6482834"/>
            <a:ext cx="300081" cy="369332"/>
          </a:xfrm>
          <a:prstGeom prst="rect">
            <a:avLst/>
          </a:prstGeom>
          <a:solidFill>
            <a:srgbClr val="DBDEE1"/>
          </a:solidFill>
        </p:spPr>
        <p:txBody>
          <a:bodyPr bIns="45720" lIns="91440" rIns="91440" tIns="45720" wrap="none">
            <a:spAutoFit/>
          </a:bodyPr>
          <a:p>
            <a:pPr algn="l" indent="0" marL="0"/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3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98" name="Shape 98"/>
          <p:cNvSpPr txBox="true"/>
          <p:nvPr isPhoto="false"/>
        </p:nvSpPr>
        <p:spPr>
          <a:xfrm flipH="false" flipV="false" rot="0">
            <a:off x="353681" y="1143526"/>
            <a:ext cx="3769909" cy="523219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ОБЪЕКТ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99" name="Shape 99"/>
          <p:cNvSpPr txBox="true"/>
          <p:nvPr isPhoto="false"/>
        </p:nvSpPr>
        <p:spPr>
          <a:xfrm flipH="false" flipV="false" rot="0">
            <a:off x="353680" y="3674200"/>
            <a:ext cx="3769909" cy="523220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ПРЕДМЕТ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00" name="Shape 100"/>
          <p:cNvSpPr txBox="false"/>
          <p:nvPr isPhoto="false"/>
        </p:nvSpPr>
        <p:spPr>
          <a:xfrm flipH="false" flipV="true" rot="0">
            <a:off x="353680" y="1659562"/>
            <a:ext cx="3584573" cy="4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01" name="Shape 101"/>
          <p:cNvSpPr txBox="false"/>
          <p:nvPr isPhoto="false"/>
        </p:nvSpPr>
        <p:spPr>
          <a:xfrm flipH="false" flipV="true" rot="0">
            <a:off x="353679" y="4280817"/>
            <a:ext cx="3584572" cy="4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hidden="false" id="103" name="Picture 103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380977" y="132635"/>
            <a:ext cx="597147" cy="829963"/>
          </a:xfrm>
          <a:prstGeom prst="rect">
            <a:avLst/>
          </a:prstGeom>
        </p:spPr>
      </p:pic>
      <p:sp>
        <p:nvSpPr>
          <p:cNvPr hidden="false" id="104" name="Shape 104"/>
          <p:cNvSpPr txBox="false"/>
          <p:nvPr isPhoto="false"/>
        </p:nvSpPr>
        <p:spPr>
          <a:xfrm flipH="false" flipV="false" rot="0">
            <a:off x="3938253" y="547616"/>
            <a:ext cx="7952062" cy="288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05" name="Shape 105"/>
          <p:cNvSpPr txBox="false"/>
          <p:nvPr isPhoto="false"/>
        </p:nvSpPr>
        <p:spPr>
          <a:xfrm flipH="false" flipV="false" rot="0">
            <a:off x="3938253" y="3658780"/>
            <a:ext cx="7952062" cy="269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06" name="Shape 106"/>
          <p:cNvSpPr txBox="false"/>
          <p:nvPr isPhoto="false"/>
        </p:nvSpPr>
        <p:spPr>
          <a:xfrm flipH="false" flipV="false" rot="0">
            <a:off x="4082581" y="654821"/>
            <a:ext cx="7663402" cy="400109"/>
          </a:xfrm>
          <a:prstGeom prst="rect">
            <a:avLst/>
          </a:prstGeom>
          <a:noFill/>
          <a:ln>
            <a:noFill/>
          </a:ln>
        </p:spPr>
        <p:txBody>
          <a:bodyPr anchor="t" bIns="45720" lIns="91440" rIns="91440" tIns="45720" wrap="square">
            <a:spAutoFit/>
          </a:bodyPr>
          <a:p>
            <a:pPr algn="l" indent="0" marL="0"/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Организация учета товарных запасов в аптечном пункте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07" name="Shape 107"/>
          <p:cNvSpPr txBox="false"/>
          <p:nvPr isPhoto="false"/>
        </p:nvSpPr>
        <p:spPr>
          <a:xfrm flipH="false" flipV="false" rot="0">
            <a:off x="4123589" y="3797310"/>
            <a:ext cx="7663403" cy="400110"/>
          </a:xfrm>
          <a:prstGeom prst="rect">
            <a:avLst/>
          </a:prstGeom>
          <a:noFill/>
        </p:spPr>
        <p:txBody>
          <a:bodyPr anchor="t" bIns="45720" lIns="91440" rIns="91440" tIns="45720" wrap="square">
            <a:spAutoFit/>
          </a:bodyPr>
          <a:p>
            <a:pPr algn="l" indent="0" marL="0"/>
            <a:r>
              <a:rPr cap="none" spc="0"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web-приложения для автоматизации управления складскими остатками лекарственных препаратов.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</p:sld>
</file>

<file path=ppt/slides/slide4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108" name="GroupShape 10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09" name="Shape 109"/>
          <p:cNvSpPr txBox="false"/>
          <p:nvPr isPhoto="false"/>
        </p:nvSpPr>
        <p:spPr>
          <a:xfrm flipH="false" flipV="false" rot="0"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0" name="Shape 110"/>
          <p:cNvSpPr txBox="false"/>
          <p:nvPr isPhoto="false"/>
        </p:nvSpPr>
        <p:spPr>
          <a:xfrm flipH="false" flipV="false" rot="0"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1" name="Shape 111"/>
          <p:cNvSpPr txBox="true"/>
          <p:nvPr isPhoto="false"/>
        </p:nvSpPr>
        <p:spPr>
          <a:xfrm flipH="false" flipV="false" rot="0">
            <a:off x="11890314" y="6482834"/>
            <a:ext cx="300081" cy="369332"/>
          </a:xfrm>
          <a:prstGeom prst="rect">
            <a:avLst/>
          </a:prstGeom>
          <a:solidFill>
            <a:srgbClr val="DBDEE1"/>
          </a:solidFill>
        </p:spPr>
        <p:txBody>
          <a:bodyPr bIns="45720" lIns="91440" rIns="91440" tIns="45720" wrap="none">
            <a:spAutoFit/>
          </a:bodyPr>
          <a:p>
            <a:pPr algn="l" indent="0" marL="0"/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4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2" name="Shape 112"/>
          <p:cNvSpPr txBox="true"/>
          <p:nvPr isPhoto="false"/>
        </p:nvSpPr>
        <p:spPr>
          <a:xfrm flipH="false" flipV="false" rot="0">
            <a:off x="217714" y="1165678"/>
            <a:ext cx="3769908" cy="500345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МЕТОДЫ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3" name="Shape 113"/>
          <p:cNvSpPr txBox="false"/>
          <p:nvPr isPhoto="false"/>
        </p:nvSpPr>
        <p:spPr>
          <a:xfrm flipH="false" flipV="true" rot="0">
            <a:off x="353677" y="1703233"/>
            <a:ext cx="3584573" cy="4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hidden="false" id="115" name="Picture 115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380977" y="132635"/>
            <a:ext cx="597147" cy="829963"/>
          </a:xfrm>
          <a:prstGeom prst="rect">
            <a:avLst/>
          </a:prstGeom>
        </p:spPr>
      </p:pic>
      <p:sp>
        <p:nvSpPr>
          <p:cNvPr hidden="false" id="116" name="Shape 116"/>
          <p:cNvSpPr txBox="false"/>
          <p:nvPr isPhoto="false"/>
        </p:nvSpPr>
        <p:spPr>
          <a:xfrm flipH="false" flipV="false" rot="0">
            <a:off x="3938251" y="547616"/>
            <a:ext cx="7952064" cy="5762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7" name="Shape 117"/>
          <p:cNvSpPr txBox="true"/>
          <p:nvPr isPhoto="false"/>
        </p:nvSpPr>
        <p:spPr>
          <a:xfrm flipH="false" flipV="false" rot="0">
            <a:off x="4068137" y="763439"/>
            <a:ext cx="7823689" cy="1323439"/>
          </a:xfrm>
          <a:prstGeom prst="rect">
            <a:avLst/>
          </a:prstGeom>
          <a:noFill/>
        </p:spPr>
        <p:txBody>
          <a:bodyPr anchor="t" bIns="45720" lIns="91440" rIns="91440" tIns="45720" wrap="square">
            <a:spAutoFit/>
          </a:bodyPr>
          <a:p>
            <a:pPr algn="l" indent="0" marL="0"/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1. Анализ предметной области аптечного бизнеса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2. Проектирование логической и физической модели базы данных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3. Использование технологий веб-разработки (Node.js, JavaScript, SQLite)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4. Реализация системы аутентификации и разграничения прав доступа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l" indent="0" marL="0"/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5. Методология функционального и модульного тестирования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</p:sld>
</file>

<file path=ppt/slides/slide5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118" name="GroupShape 11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19" name="Shape 119"/>
          <p:cNvSpPr txBox="false"/>
          <p:nvPr isPhoto="false"/>
        </p:nvSpPr>
        <p:spPr>
          <a:xfrm flipH="false" flipV="false" rot="0"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20" name="Shape 120"/>
          <p:cNvSpPr txBox="false"/>
          <p:nvPr isPhoto="false"/>
        </p:nvSpPr>
        <p:spPr>
          <a:xfrm flipH="false" flipV="false" rot="0"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21" name="Shape 121"/>
          <p:cNvSpPr txBox="true"/>
          <p:nvPr isPhoto="false"/>
        </p:nvSpPr>
        <p:spPr>
          <a:xfrm flipH="false" flipV="false" rot="0">
            <a:off x="353683" y="1072182"/>
            <a:ext cx="3769909" cy="523220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ЦЕЛЬ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22" name="Shape 122"/>
          <p:cNvSpPr txBox="true"/>
          <p:nvPr isPhoto="false"/>
        </p:nvSpPr>
        <p:spPr>
          <a:xfrm flipH="false" flipV="false" rot="0">
            <a:off x="11890314" y="6482834"/>
            <a:ext cx="300081" cy="369332"/>
          </a:xfrm>
          <a:prstGeom prst="rect">
            <a:avLst/>
          </a:prstGeom>
          <a:solidFill>
            <a:srgbClr val="DBDEE1"/>
          </a:solidFill>
        </p:spPr>
        <p:txBody>
          <a:bodyPr bIns="45720" lIns="91440" rIns="91440" tIns="45720" wrap="none">
            <a:spAutoFit/>
          </a:bodyPr>
          <a:p>
            <a:pPr algn="l" indent="0" marL="0"/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5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23" name="Shape 123"/>
          <p:cNvSpPr txBox="false"/>
          <p:nvPr isPhoto="false"/>
        </p:nvSpPr>
        <p:spPr>
          <a:xfrm flipH="false" flipV="true" rot="0">
            <a:off x="353683" y="1611236"/>
            <a:ext cx="3584573" cy="4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24" name="Shape 124"/>
          <p:cNvSpPr txBox="true"/>
          <p:nvPr isPhoto="false"/>
        </p:nvSpPr>
        <p:spPr>
          <a:xfrm flipH="false" flipV="false" rot="0">
            <a:off x="353681" y="2261128"/>
            <a:ext cx="3769909" cy="523220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ЗАДАЧИ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25" name="Shape 125"/>
          <p:cNvSpPr txBox="false"/>
          <p:nvPr isPhoto="false"/>
        </p:nvSpPr>
        <p:spPr>
          <a:xfrm flipH="false" flipV="true" rot="0">
            <a:off x="353680" y="2777164"/>
            <a:ext cx="3584573" cy="4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hidden="false" id="127" name="Picture 127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380977" y="132635"/>
            <a:ext cx="597147" cy="829963"/>
          </a:xfrm>
          <a:prstGeom prst="rect">
            <a:avLst/>
          </a:prstGeom>
        </p:spPr>
      </p:pic>
      <p:sp>
        <p:nvSpPr>
          <p:cNvPr hidden="false" id="128" name="Shape 128"/>
          <p:cNvSpPr txBox="false"/>
          <p:nvPr isPhoto="false"/>
        </p:nvSpPr>
        <p:spPr>
          <a:xfrm flipH="false" flipV="false" rot="0">
            <a:off x="3938257" y="547615"/>
            <a:ext cx="7952057" cy="15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29" name="Shape 129"/>
          <p:cNvSpPr txBox="false"/>
          <p:nvPr isPhoto="false"/>
        </p:nvSpPr>
        <p:spPr>
          <a:xfrm flipH="false" flipV="false" rot="0">
            <a:off x="3938257" y="2291608"/>
            <a:ext cx="7952057" cy="4002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30" name="Shape 130"/>
          <p:cNvSpPr txBox="false"/>
          <p:nvPr isPhoto="false"/>
        </p:nvSpPr>
        <p:spPr>
          <a:xfrm flipH="false" flipV="false" rot="0">
            <a:off x="3912320" y="2653041"/>
            <a:ext cx="7981903" cy="3640353"/>
          </a:xfrm>
          <a:prstGeom prst="rect">
            <a:avLst/>
          </a:prstGeom>
          <a:noFill/>
        </p:spPr>
        <p:txBody>
          <a:bodyPr anchor="t" bIns="45720" lIns="91440" rIns="91440" tIns="45720" wrap="square">
            <a:noAutofit/>
          </a:bodyPr>
          <a:lstStyle>
            <a:defPPr/>
            <a:lvl1pPr algn="l" indent="0" lvl="0" mar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indent="0" lvl="1" marL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indent="0" lvl="2" marL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indent="0" lvl="3" marL="1371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indent="0" lvl="4" marL="18288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indent="0" lvl="5" marL="22860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indent="0" lvl="6" marL="2743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indent="0" lvl="7" marL="3200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indent="0" lvl="8" marL="3657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lvl="0" marL="285750">
              <a:buFont typeface="Arial"/>
              <a:buChar char="•"/>
            </a:pPr>
            <a:r>
              <a:rPr>
                <a:latin typeface="Times New Roman"/>
                <a:ea typeface="Times New Roman"/>
                <a:cs typeface="Times New Roman"/>
              </a:rPr>
              <a:t>Изучить особенности аптечной деятельности и требования к учету лекарственных препаратов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indent="-285750" lvl="0" marL="285750">
              <a:buFont typeface="Arial"/>
              <a:buChar char="•"/>
            </a:pPr>
            <a:r>
              <a:rPr>
                <a:latin typeface="Times New Roman"/>
                <a:ea typeface="Times New Roman"/>
                <a:cs typeface="Times New Roman"/>
              </a:rPr>
              <a:t>Спроектировать структуру базы данных с учетом нормализации и целостности данных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indent="-285750" lvl="0" marL="285750">
              <a:buFont typeface="Arial"/>
              <a:buChar char="•"/>
            </a:pPr>
            <a:r>
              <a:rPr>
                <a:latin typeface="Times New Roman"/>
                <a:ea typeface="Times New Roman"/>
                <a:cs typeface="Times New Roman"/>
              </a:rPr>
              <a:t>Реализовать интерфейс для добавления, редактирования и удаления товаров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indent="-285750" lvl="0" marL="285750">
              <a:buFont typeface="Arial"/>
              <a:buChar char="•"/>
            </a:pPr>
            <a:r>
              <a:rPr>
                <a:latin typeface="Times New Roman"/>
                <a:ea typeface="Times New Roman"/>
                <a:cs typeface="Times New Roman"/>
              </a:rPr>
              <a:t>Обеспечить регистрацию и авторизацию пользователей с различными ролями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indent="-285750" lvl="0" marL="285750">
              <a:buFont typeface="Arial"/>
              <a:buChar char="•"/>
            </a:pPr>
            <a:r>
              <a:rPr>
                <a:latin typeface="Times New Roman"/>
                <a:ea typeface="Times New Roman"/>
                <a:cs typeface="Times New Roman"/>
              </a:rPr>
              <a:t>Разработать модуль аналитических отчетов (продажи, остатки, просрочка)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indent="-285750" lvl="0" marL="285750">
              <a:buFont typeface="Arial"/>
              <a:buChar char="•"/>
            </a:pPr>
            <a:r>
              <a:rPr>
                <a:latin typeface="Times New Roman"/>
                <a:ea typeface="Times New Roman"/>
                <a:cs typeface="Times New Roman"/>
              </a:rPr>
              <a:t>Провести тестирование приложения и оценить его работоспособность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hidden="false" id="131" name="Shape 131"/>
          <p:cNvSpPr txBox="false"/>
          <p:nvPr isPhoto="false"/>
        </p:nvSpPr>
        <p:spPr>
          <a:xfrm flipH="false" flipV="false" rot="0">
            <a:off x="4088541" y="710765"/>
            <a:ext cx="7658480" cy="1323439"/>
          </a:xfrm>
          <a:prstGeom prst="rect">
            <a:avLst/>
          </a:prstGeom>
          <a:noFill/>
        </p:spPr>
        <p:txBody>
          <a:bodyPr anchor="t" bIns="45720" lIns="91440" rIns="91440" tIns="45720" wrap="square">
            <a:spAutoFit/>
          </a:bodyPr>
          <a:p>
            <a:pPr algn="l" indent="0" marL="0"/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функционального и адаптивного веб-приложения для аптечного пункта, обеспечивающего учет, контроль и анализ складских запасов с возможностью управления правами пользователей.</a:t>
            </a:r>
            <a:endParaRPr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indent="0" marL="0"/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ctr" indent="0" marL="0"/>
            <a:endParaRPr cap="none" spc="0" sz="2000">
              <a:solidFill>
                <a:schemeClr val="bg2">
                  <a:tint val="85000"/>
                  <a:satMod val="15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</p:sld>
</file>

<file path=ppt/slides/slide6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132" name="GroupShape 13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33" name="Shape 133"/>
          <p:cNvSpPr txBox="false"/>
          <p:nvPr isPhoto="false"/>
        </p:nvSpPr>
        <p:spPr>
          <a:xfrm flipH="false" flipV="false" rot="0"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34" name="Shape 134"/>
          <p:cNvSpPr txBox="false"/>
          <p:nvPr isPhoto="false"/>
        </p:nvSpPr>
        <p:spPr>
          <a:xfrm flipH="false" flipV="false" rot="0"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35" name="Shape 135"/>
          <p:cNvSpPr txBox="true"/>
          <p:nvPr isPhoto="false"/>
        </p:nvSpPr>
        <p:spPr>
          <a:xfrm flipH="false" flipV="false" rot="0">
            <a:off x="11890314" y="6482834"/>
            <a:ext cx="300081" cy="369332"/>
          </a:xfrm>
          <a:prstGeom prst="rect">
            <a:avLst/>
          </a:prstGeom>
          <a:solidFill>
            <a:srgbClr val="DBDEE1"/>
          </a:solidFill>
        </p:spPr>
        <p:txBody>
          <a:bodyPr bIns="45720" lIns="91440" rIns="91440" tIns="45720" wrap="none">
            <a:spAutoFit/>
          </a:bodyPr>
          <a:p>
            <a:pPr algn="l" indent="0" marL="0"/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6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36" name="Shape 136"/>
          <p:cNvSpPr txBox="true"/>
          <p:nvPr isPhoto="false"/>
        </p:nvSpPr>
        <p:spPr>
          <a:xfrm flipH="false" flipV="false" rot="0">
            <a:off x="207818" y="2962371"/>
            <a:ext cx="3741385" cy="909250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ПРАКТИЧЕСКАЯ ЗНАЧИМОСТЬ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37" name="Shape 137"/>
          <p:cNvSpPr txBox="false"/>
          <p:nvPr isPhoto="false"/>
        </p:nvSpPr>
        <p:spPr>
          <a:xfrm flipH="false" flipV="true" rot="0">
            <a:off x="284788" y="4049568"/>
            <a:ext cx="3584573" cy="4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hidden="false" id="139" name="Picture 139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597064" y="242219"/>
            <a:ext cx="597147" cy="829963"/>
          </a:xfrm>
          <a:prstGeom prst="rect">
            <a:avLst/>
          </a:prstGeom>
        </p:spPr>
      </p:pic>
      <p:sp>
        <p:nvSpPr>
          <p:cNvPr hidden="false" id="140" name="Shape 140"/>
          <p:cNvSpPr txBox="false"/>
          <p:nvPr isPhoto="false"/>
        </p:nvSpPr>
        <p:spPr>
          <a:xfrm flipH="false" flipV="false" rot="0">
            <a:off x="4056303" y="2971992"/>
            <a:ext cx="7924763" cy="2308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41" name="Shape 141"/>
          <p:cNvSpPr txBox="true"/>
          <p:nvPr isPhoto="false"/>
        </p:nvSpPr>
        <p:spPr>
          <a:xfrm flipH="false" flipV="false" rot="0">
            <a:off x="4085167" y="2991235"/>
            <a:ext cx="7586002" cy="1668646"/>
          </a:xfrm>
          <a:prstGeom prst="rect">
            <a:avLst/>
          </a:prstGeom>
          <a:noFill/>
        </p:spPr>
        <p:txBody>
          <a:bodyPr anchor="t" bIns="45720" lIns="91440" rIns="91440" tIns="45720" wrap="square">
            <a:spAutoFit/>
          </a:bodyPr>
          <a:p>
            <a:pPr algn="l" indent="0" marL="0"/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Практическая значимость работы определяется - совместным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indent="0" marL="0"/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использование элементов сети (суперкомпьютеры, сетевые принтеры и др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.), возможностью 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быстрого доступа к необходимой 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информации, надежным хранением 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 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резервированием данных, защитой информации, использованием ресурсов 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современных технологий (доступ в Интернет, 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системы электронного </a:t>
            </a: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документооборота и прочие).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</p:sld>
</file>

<file path=ppt/slides/slide7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142" name="GroupShape 14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43" name="Shape 143"/>
          <p:cNvSpPr txBox="false"/>
          <p:nvPr isPhoto="false"/>
        </p:nvSpPr>
        <p:spPr>
          <a:xfrm flipH="false" flipV="false" rot="0">
            <a:off x="5969183" y="0"/>
            <a:ext cx="6222817" cy="211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44" name="Shape 144"/>
          <p:cNvSpPr txBox="false"/>
          <p:nvPr isPhoto="false"/>
        </p:nvSpPr>
        <p:spPr>
          <a:xfrm flipH="false" flipV="false" rot="0"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45" name="Shape 145"/>
          <p:cNvSpPr txBox="true"/>
          <p:nvPr isPhoto="false"/>
        </p:nvSpPr>
        <p:spPr>
          <a:xfrm flipH="false" flipV="false" rot="0">
            <a:off x="5969183" y="211366"/>
            <a:ext cx="6221212" cy="954107"/>
          </a:xfrm>
          <a:prstGeom prst="rect">
            <a:avLst/>
          </a:prstGeom>
          <a:noFill/>
        </p:spPr>
        <p:txBody>
          <a:bodyPr anchor="t"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ОСНОВНЫЕ ПОНЯТИЯ web приложения </a:t>
            </a:r>
            <a:endParaRPr b="true" sz="280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hidden="false" id="146" name="Shape 146"/>
          <p:cNvSpPr txBox="true"/>
          <p:nvPr isPhoto="false"/>
        </p:nvSpPr>
        <p:spPr>
          <a:xfrm flipH="false" flipV="false" rot="0">
            <a:off x="11890314" y="6482834"/>
            <a:ext cx="300081" cy="369332"/>
          </a:xfrm>
          <a:prstGeom prst="rect">
            <a:avLst/>
          </a:prstGeom>
          <a:solidFill>
            <a:srgbClr val="DBDEE1"/>
          </a:solidFill>
        </p:spPr>
        <p:txBody>
          <a:bodyPr bIns="45720" lIns="91440" rIns="91440" tIns="45720" wrap="none">
            <a:spAutoFit/>
          </a:bodyPr>
          <a:p>
            <a:pPr algn="l" indent="0" marL="0"/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7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47" name="Shape 147"/>
          <p:cNvSpPr txBox="false"/>
          <p:nvPr isPhoto="false"/>
        </p:nvSpPr>
        <p:spPr>
          <a:xfrm flipH="false" flipV="true" rot="0">
            <a:off x="5962804" y="1115634"/>
            <a:ext cx="6222816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hidden="false" id="149" name="Picture 149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380977" y="132635"/>
            <a:ext cx="597147" cy="829963"/>
          </a:xfrm>
          <a:prstGeom prst="rect">
            <a:avLst/>
          </a:prstGeom>
        </p:spPr>
      </p:pic>
      <p:sp>
        <p:nvSpPr>
          <p:cNvPr hidden="false" id="150" name="Shape 150"/>
          <p:cNvSpPr txBox="false"/>
          <p:nvPr isPhoto="false"/>
        </p:nvSpPr>
        <p:spPr>
          <a:xfrm flipH="false" flipV="false" rot="0">
            <a:off x="380977" y="1425386"/>
            <a:ext cx="11518958" cy="497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l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51" name="Shape 151"/>
          <p:cNvSpPr txBox="false"/>
          <p:nvPr isPhoto="false"/>
        </p:nvSpPr>
        <p:spPr>
          <a:xfrm flipH="false" flipV="false" rot="0">
            <a:off x="479911" y="1428053"/>
            <a:ext cx="11196470" cy="2637293"/>
          </a:xfrm>
          <a:prstGeom prst="rect">
            <a:avLst/>
          </a:prstGeom>
        </p:spPr>
        <p:txBody>
          <a:bodyPr bIns="45720" lIns="91440" rIns="91440" tIns="45720" wrap="square">
            <a:noAutofit/>
          </a:bodyPr>
          <a:p>
            <a:pPr algn="just" indent="0" marL="0">
              <a:lnSpc>
                <a:spcPct val="150000"/>
              </a:lnSpc>
              <a:spcAft>
                <a:spcPts val="0"/>
              </a:spcAft>
            </a:pP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Web-приложение — это программная система, доступная пользователю через браузер. Оно работает по модели клиент-сервер.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>
              <a:lnSpc>
                <a:spcPct val="150000"/>
              </a:lnSpc>
              <a:spcAft>
                <a:spcPts val="0"/>
              </a:spcAft>
            </a:pP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>
              <a:lnSpc>
                <a:spcPct val="150000"/>
              </a:lnSpc>
              <a:spcAft>
                <a:spcPts val="0"/>
              </a:spcAft>
            </a:pP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Клиентская часть реализована с помощью HTML, CSS и JavaScript. Отвечает за отображение интерфейса и взаимодействие с пользователем.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>
              <a:lnSpc>
                <a:spcPct val="150000"/>
              </a:lnSpc>
              <a:spcAft>
                <a:spcPts val="0"/>
              </a:spcAft>
            </a:pP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>
              <a:lnSpc>
                <a:spcPct val="150000"/>
              </a:lnSpc>
              <a:spcAft>
                <a:spcPts val="0"/>
              </a:spcAft>
            </a:pP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Серверная часть работает на Node.js. Обрабатывает запросы, управляет логикой и взаимодействует с базой данных.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>
              <a:lnSpc>
                <a:spcPct val="150000"/>
              </a:lnSpc>
              <a:spcAft>
                <a:spcPts val="0"/>
              </a:spcAft>
            </a:pP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>
              <a:lnSpc>
                <a:spcPct val="150000"/>
              </a:lnSpc>
              <a:spcAft>
                <a:spcPts val="0"/>
              </a:spcAft>
            </a:pPr>
            <a:r>
              <a:rPr sz="2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База данных — в проекте используется SQLite. База создаётся и поддерживается с помощью SQLiteStudio.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152" name="GroupShape 15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53" name="Shape 153"/>
          <p:cNvSpPr txBox="false"/>
          <p:nvPr isPhoto="false"/>
        </p:nvSpPr>
        <p:spPr>
          <a:xfrm flipH="false" flipV="false" rot="0">
            <a:off x="5969183" y="0"/>
            <a:ext cx="6222817" cy="211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54" name="Shape 154"/>
          <p:cNvSpPr txBox="false"/>
          <p:nvPr isPhoto="false"/>
        </p:nvSpPr>
        <p:spPr>
          <a:xfrm flipH="false" flipV="false" rot="0"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55" name="Shape 155"/>
          <p:cNvSpPr txBox="true"/>
          <p:nvPr isPhoto="false"/>
        </p:nvSpPr>
        <p:spPr>
          <a:xfrm flipH="false" flipV="false" rot="0">
            <a:off x="5969183" y="211366"/>
            <a:ext cx="6221212" cy="1015663"/>
          </a:xfrm>
          <a:prstGeom prst="rect">
            <a:avLst/>
          </a:prstGeom>
          <a:noFill/>
        </p:spPr>
        <p:txBody>
          <a:bodyPr anchor="t"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Архитектура web приложения</a:t>
            </a:r>
            <a:r>
              <a:rPr b="true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 </a:t>
            </a:r>
            <a:endParaRPr b="true" sz="320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hidden="false" id="156" name="Shape 156"/>
          <p:cNvSpPr txBox="true"/>
          <p:nvPr isPhoto="false"/>
        </p:nvSpPr>
        <p:spPr>
          <a:xfrm flipH="false" flipV="false" rot="0">
            <a:off x="11890314" y="6482834"/>
            <a:ext cx="300081" cy="369332"/>
          </a:xfrm>
          <a:prstGeom prst="rect">
            <a:avLst/>
          </a:prstGeom>
          <a:solidFill>
            <a:srgbClr val="DBDEE1"/>
          </a:solidFill>
        </p:spPr>
        <p:txBody>
          <a:bodyPr bIns="45720" lIns="91440" rIns="91440" tIns="45720" wrap="none">
            <a:spAutoFit/>
          </a:bodyPr>
          <a:p>
            <a:pPr algn="l" indent="0" marL="0"/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8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57" name="Shape 157"/>
          <p:cNvSpPr txBox="false"/>
          <p:nvPr isPhoto="false"/>
        </p:nvSpPr>
        <p:spPr>
          <a:xfrm flipH="false" flipV="true" rot="0">
            <a:off x="5962804" y="1115634"/>
            <a:ext cx="6222816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hidden="false" id="159" name="Picture 159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380977" y="132635"/>
            <a:ext cx="597147" cy="829963"/>
          </a:xfrm>
          <a:prstGeom prst="rect">
            <a:avLst/>
          </a:prstGeom>
        </p:spPr>
      </p:pic>
      <p:sp>
        <p:nvSpPr>
          <p:cNvPr hidden="false" id="160" name="Shape 160"/>
          <p:cNvSpPr txBox="false"/>
          <p:nvPr isPhoto="false"/>
        </p:nvSpPr>
        <p:spPr>
          <a:xfrm flipH="false" flipV="false" rot="0">
            <a:off x="380977" y="1425386"/>
            <a:ext cx="11509337" cy="497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l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61" name="Shape 161"/>
          <p:cNvSpPr txBox="false"/>
          <p:nvPr isPhoto="false"/>
        </p:nvSpPr>
        <p:spPr>
          <a:xfrm flipH="false" flipV="false" rot="0">
            <a:off x="479910" y="2178507"/>
            <a:ext cx="11311467" cy="4117070"/>
          </a:xfrm>
          <a:prstGeom prst="rect">
            <a:avLst/>
          </a:prstGeom>
        </p:spPr>
        <p:txBody>
          <a:bodyPr bIns="45720" lIns="91440" rIns="91440" tIns="45720" wrap="square">
            <a:noAutofit/>
          </a:bodyPr>
          <a:p>
            <a:pPr algn="just" indent="0" marL="0" marR="0">
              <a:lnSpc>
                <a:spcPct val="150000"/>
              </a:lnSpc>
              <a:spcBef>
                <a:spcPts val="1344"/>
              </a:spcBef>
              <a:spcAft>
                <a:spcPts val="1344"/>
              </a:spcAft>
            </a:pP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Клиент — это браузер. Он предоставляет интерфейс для пользователя и выполняет запросы на сервер.</a:t>
            </a:r>
            <a:endParaRPr sz="18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 marR="0">
              <a:lnSpc>
                <a:spcPct val="150000"/>
              </a:lnSpc>
              <a:spcBef>
                <a:spcPts val="1344"/>
              </a:spcBef>
              <a:spcAft>
                <a:spcPts val="1344"/>
              </a:spcAft>
            </a:pP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Сервер работает на Node.js и Express. Он обрабатывает HTTP-запросы и реализует REST API для логина, регистрации, работы с товарами, складами и пользователями.</a:t>
            </a:r>
            <a:endParaRPr sz="18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 marR="0">
              <a:lnSpc>
                <a:spcPct val="150000"/>
              </a:lnSpc>
              <a:spcBef>
                <a:spcPts val="1344"/>
              </a:spcBef>
              <a:spcAft>
                <a:spcPts val="1344"/>
              </a:spcAft>
            </a:pPr>
            <a:r>
              <a: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База данных — SQLite. В ней хранятся таблицы пользователей, товаров и складов. Манипуляции с данными выполняются через SQL-запросы.</a:t>
            </a:r>
            <a:endParaRPr sz="18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just" indent="0" marL="0">
              <a:lnSpc>
                <a:spcPct val="150000"/>
              </a:lnSpc>
              <a:spcAft>
                <a:spcPts val="0"/>
              </a:spcAft>
            </a:pP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162" name="GroupShape 16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63" name="Shape 163"/>
          <p:cNvSpPr txBox="false"/>
          <p:nvPr isPhoto="false"/>
        </p:nvSpPr>
        <p:spPr>
          <a:xfrm flipH="false" flipV="false" rot="0">
            <a:off x="6724003" y="0"/>
            <a:ext cx="5467997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64" name="Shape 164"/>
          <p:cNvSpPr txBox="false"/>
          <p:nvPr isPhoto="false"/>
        </p:nvSpPr>
        <p:spPr>
          <a:xfrm flipH="false" flipV="false" rot="0"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65" name="Shape 165"/>
          <p:cNvSpPr txBox="true"/>
          <p:nvPr isPhoto="false"/>
        </p:nvSpPr>
        <p:spPr>
          <a:xfrm flipH="false" flipV="false" rot="0">
            <a:off x="6724003" y="286006"/>
            <a:ext cx="3769908" cy="523220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indent="0" marL="0"/>
            <a:r>
              <a:rPr b="true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ЗАКЛЮЧЕНИЕ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66" name="Shape 166"/>
          <p:cNvSpPr txBox="true"/>
          <p:nvPr isPhoto="false"/>
        </p:nvSpPr>
        <p:spPr>
          <a:xfrm flipH="false" flipV="false" rot="0">
            <a:off x="11776502" y="6488668"/>
            <a:ext cx="415497" cy="369332"/>
          </a:xfrm>
          <a:prstGeom prst="rect">
            <a:avLst/>
          </a:prstGeom>
          <a:solidFill>
            <a:srgbClr val="DBDEE1"/>
          </a:solidFill>
        </p:spPr>
        <p:txBody>
          <a:bodyPr bIns="45720" lIns="91440" rIns="91440" tIns="45720" wrap="none">
            <a:spAutoFit/>
          </a:bodyPr>
          <a:p>
            <a:pPr algn="l" indent="0" marL="0"/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80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5</a:t>
            </a:r>
            <a:endParaRPr sz="1800">
              <a:solidFill>
                <a:schemeClr val="bg1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hidden="false" id="168" name="Picture 168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380977" y="132635"/>
            <a:ext cx="597147" cy="829963"/>
          </a:xfrm>
          <a:prstGeom prst="rect">
            <a:avLst/>
          </a:prstGeom>
        </p:spPr>
      </p:pic>
      <p:sp>
        <p:nvSpPr>
          <p:cNvPr hidden="false" id="169" name="Shape 169"/>
          <p:cNvSpPr txBox="false"/>
          <p:nvPr isPhoto="false"/>
        </p:nvSpPr>
        <p:spPr>
          <a:xfrm flipH="false" flipV="true" rot="0">
            <a:off x="6724003" y="929608"/>
            <a:ext cx="546799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70" name="Shape 170"/>
          <p:cNvSpPr txBox="false"/>
          <p:nvPr isPhoto="false"/>
        </p:nvSpPr>
        <p:spPr>
          <a:xfrm flipH="false" flipV="false" rot="0">
            <a:off x="380976" y="1240113"/>
            <a:ext cx="11509337" cy="505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71" name="Shape 171"/>
          <p:cNvSpPr txBox="true"/>
          <p:nvPr isPhoto="false"/>
        </p:nvSpPr>
        <p:spPr>
          <a:xfrm flipH="false" flipV="false" rot="0">
            <a:off x="390880" y="1460513"/>
            <a:ext cx="11499433" cy="2000547"/>
          </a:xfrm>
          <a:prstGeom prst="rect">
            <a:avLst/>
          </a:prstGeom>
          <a:noFill/>
          <a:ln>
            <a:noFill/>
          </a:ln>
        </p:spPr>
        <p:txBody>
          <a:bodyPr anchor="t" bIns="45720" lIns="91440" rIns="91440" tIns="45720" wrap="square">
            <a:spAutoFit/>
          </a:bodyPr>
          <a:p>
            <a:pPr algn="just" indent="0" marL="0"/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>Normal.dotm</Template>
  <TotalTime>0</TotalTime>
  <DocSecurity>0</DocSecurity>
  <ScaleCrop>false</ScaleCrop>
  <Application>MyOffice-CoreFramework-Windows/36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2025-06-05T12:37:58Z</dcterms:created>
  <dcterms:modified xsi:type="dcterms:W3CDTF">2025-06-06T06:59:48Z</dcterms:modified>
</cp:coreProperties>
</file>