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lexandria Bold" charset="1" panose="00000000000000000000"/>
      <p:regular r:id="rId14"/>
    </p:embeddedFont>
    <p:embeddedFont>
      <p:font typeface="Garet Bold" charset="1" panose="00000000000000000000"/>
      <p:regular r:id="rId15"/>
    </p:embeddedFont>
    <p:embeddedFont>
      <p:font typeface="Droid Arabic Kufi" charset="1" panose="020B0606030804020204"/>
      <p:regular r:id="rId16"/>
    </p:embeddedFont>
    <p:embeddedFont>
      <p:font typeface="Garet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1.jpeg" Type="http://schemas.openxmlformats.org/officeDocument/2006/relationships/image"/><Relationship Id="rId8" Target="../media/image3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967534" y="0"/>
            <a:ext cx="9821869" cy="10811554"/>
          </a:xfrm>
          <a:custGeom>
            <a:avLst/>
            <a:gdLst/>
            <a:ahLst/>
            <a:cxnLst/>
            <a:rect r="r" b="b" t="t" l="l"/>
            <a:pathLst>
              <a:path h="10811554" w="9821869">
                <a:moveTo>
                  <a:pt x="0" y="0"/>
                </a:moveTo>
                <a:lnTo>
                  <a:pt x="9821869" y="0"/>
                </a:lnTo>
                <a:lnTo>
                  <a:pt x="9821869" y="10811554"/>
                </a:lnTo>
                <a:lnTo>
                  <a:pt x="0" y="10811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00" t="-2186" r="-1108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9348" y="1521657"/>
            <a:ext cx="7273409" cy="103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9"/>
              </a:lnSpc>
            </a:pPr>
            <a:r>
              <a:rPr lang="en-US" b="true" sz="610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PHISHING ATTACK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6030" y="8513209"/>
            <a:ext cx="6187970" cy="106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1"/>
              </a:lnSpc>
              <a:spcBef>
                <a:spcPct val="0"/>
              </a:spcBef>
            </a:pPr>
            <a:r>
              <a:rPr lang="en-US" sz="627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Code Alpha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3536" y="2918880"/>
            <a:ext cx="7674208" cy="520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5"/>
              </a:lnSpc>
              <a:spcBef>
                <a:spcPct val="0"/>
              </a:spcBef>
            </a:pPr>
            <a:r>
              <a:rPr lang="en-US" sz="7382">
                <a:solidFill>
                  <a:srgbClr val="645E5B"/>
                </a:solidFill>
                <a:latin typeface="Garet"/>
                <a:ea typeface="Garet"/>
                <a:cs typeface="Garet"/>
                <a:sym typeface="Garet"/>
              </a:rPr>
              <a:t>Threats and Type of Attack How to protect yourself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0977" y="3847251"/>
            <a:ext cx="11352850" cy="443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1"/>
              </a:lnSpc>
              <a:spcBef>
                <a:spcPct val="0"/>
              </a:spcBef>
            </a:pPr>
            <a:r>
              <a:rPr lang="en-US" sz="5065">
                <a:solidFill>
                  <a:srgbClr val="F5F5F5"/>
                </a:solidFill>
                <a:latin typeface="Garet"/>
                <a:ea typeface="Garet"/>
                <a:cs typeface="Garet"/>
                <a:sym typeface="Garet"/>
              </a:rPr>
              <a:t>phishing is when someone tries to trick yo into revealing personal information like your password, credit card numbers , or social security number.</a:t>
            </a:r>
          </a:p>
        </p:txBody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756F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-598671" y="-1635499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93826" y="-676558"/>
            <a:ext cx="5654206" cy="7470537"/>
            <a:chOff x="0" y="0"/>
            <a:chExt cx="7538941" cy="9960716"/>
          </a:xfrm>
        </p:grpSpPr>
        <p:sp>
          <p:nvSpPr>
            <p:cNvPr name="Freeform 7" id="7"/>
            <p:cNvSpPr/>
            <p:nvPr/>
          </p:nvSpPr>
          <p:spPr>
            <a:xfrm flipH="false" flipV="false" rot="1155499">
              <a:off x="593148" y="882210"/>
              <a:ext cx="6136377" cy="4637814"/>
            </a:xfrm>
            <a:custGeom>
              <a:avLst/>
              <a:gdLst/>
              <a:ahLst/>
              <a:cxnLst/>
              <a:rect r="r" b="b" t="t" l="l"/>
              <a:pathLst>
                <a:path h="4637814" w="6136377">
                  <a:moveTo>
                    <a:pt x="0" y="0"/>
                  </a:moveTo>
                  <a:lnTo>
                    <a:pt x="6136376" y="0"/>
                  </a:lnTo>
                  <a:lnTo>
                    <a:pt x="6136376" y="4637815"/>
                  </a:lnTo>
                  <a:lnTo>
                    <a:pt x="0" y="4637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6552" t="-33130" r="-1447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2204585">
              <a:off x="1598662" y="3908250"/>
              <a:ext cx="4904658" cy="5091155"/>
            </a:xfrm>
            <a:custGeom>
              <a:avLst/>
              <a:gdLst/>
              <a:ahLst/>
              <a:cxnLst/>
              <a:rect r="r" b="b" t="t" l="l"/>
              <a:pathLst>
                <a:path h="5091155" w="4904658">
                  <a:moveTo>
                    <a:pt x="0" y="0"/>
                  </a:moveTo>
                  <a:lnTo>
                    <a:pt x="4904658" y="0"/>
                  </a:lnTo>
                  <a:lnTo>
                    <a:pt x="4904658" y="5091155"/>
                  </a:lnTo>
                  <a:lnTo>
                    <a:pt x="0" y="5091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875" t="0" r="-50123" b="-11132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111881" y="4198713"/>
            <a:ext cx="5255894" cy="5265468"/>
          </a:xfrm>
          <a:custGeom>
            <a:avLst/>
            <a:gdLst/>
            <a:ahLst/>
            <a:cxnLst/>
            <a:rect r="r" b="b" t="t" l="l"/>
            <a:pathLst>
              <a:path h="5265468" w="5255894">
                <a:moveTo>
                  <a:pt x="0" y="0"/>
                </a:moveTo>
                <a:lnTo>
                  <a:pt x="5255894" y="0"/>
                </a:lnTo>
                <a:lnTo>
                  <a:pt x="5255894" y="5265467"/>
                </a:lnTo>
                <a:lnTo>
                  <a:pt x="0" y="52654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70018" y="8499646"/>
            <a:ext cx="7315200" cy="2646772"/>
          </a:xfrm>
          <a:custGeom>
            <a:avLst/>
            <a:gdLst/>
            <a:ahLst/>
            <a:cxnLst/>
            <a:rect r="r" b="b" t="t" l="l"/>
            <a:pathLst>
              <a:path h="2646772" w="7315200">
                <a:moveTo>
                  <a:pt x="0" y="0"/>
                </a:moveTo>
                <a:lnTo>
                  <a:pt x="7315200" y="0"/>
                </a:lnTo>
                <a:lnTo>
                  <a:pt x="7315200" y="2646773"/>
                </a:lnTo>
                <a:lnTo>
                  <a:pt x="0" y="2646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65448">
            <a:off x="13368702" y="4533862"/>
            <a:ext cx="3411810" cy="3364898"/>
          </a:xfrm>
          <a:custGeom>
            <a:avLst/>
            <a:gdLst/>
            <a:ahLst/>
            <a:cxnLst/>
            <a:rect r="r" b="b" t="t" l="l"/>
            <a:pathLst>
              <a:path h="3364898" w="3411810">
                <a:moveTo>
                  <a:pt x="0" y="0"/>
                </a:moveTo>
                <a:lnTo>
                  <a:pt x="3411810" y="0"/>
                </a:lnTo>
                <a:lnTo>
                  <a:pt x="3411810" y="3364898"/>
                </a:lnTo>
                <a:lnTo>
                  <a:pt x="0" y="33648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756F6B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8096" y="1376110"/>
            <a:ext cx="9411176" cy="970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6"/>
              </a:lnSpc>
              <a:spcBef>
                <a:spcPct val="0"/>
              </a:spcBef>
            </a:pPr>
            <a:r>
              <a:rPr lang="en-US" sz="5668">
                <a:solidFill>
                  <a:srgbClr val="F5F5F5"/>
                </a:solidFill>
                <a:latin typeface="Garet"/>
                <a:ea typeface="Garet"/>
                <a:cs typeface="Garet"/>
                <a:sym typeface="Garet"/>
              </a:rPr>
              <a:t>What is </a:t>
            </a:r>
            <a:r>
              <a:rPr lang="en-US" sz="5668">
                <a:solidFill>
                  <a:srgbClr val="F5F5F5"/>
                </a:solidFill>
                <a:latin typeface="Garet"/>
                <a:ea typeface="Garet"/>
                <a:cs typeface="Garet"/>
                <a:sym typeface="Garet"/>
              </a:rPr>
              <a:t>phishing attacks.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203685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562326">
            <a:off x="11963585" y="4182517"/>
            <a:ext cx="4440421" cy="1176411"/>
            <a:chOff x="0" y="0"/>
            <a:chExt cx="5920562" cy="15685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46168"/>
              <a:ext cx="5920562" cy="1476212"/>
            </a:xfrm>
            <a:custGeom>
              <a:avLst/>
              <a:gdLst/>
              <a:ahLst/>
              <a:cxnLst/>
              <a:rect r="r" b="b" t="t" l="l"/>
              <a:pathLst>
                <a:path h="1476212" w="5920562">
                  <a:moveTo>
                    <a:pt x="0" y="0"/>
                  </a:moveTo>
                  <a:lnTo>
                    <a:pt x="5920562" y="0"/>
                  </a:lnTo>
                  <a:lnTo>
                    <a:pt x="5920562" y="1476212"/>
                  </a:lnTo>
                  <a:lnTo>
                    <a:pt x="0" y="14762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00392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577315" y="0"/>
              <a:ext cx="1343247" cy="1568548"/>
            </a:xfrm>
            <a:custGeom>
              <a:avLst/>
              <a:gdLst/>
              <a:ahLst/>
              <a:cxnLst/>
              <a:rect r="r" b="b" t="t" l="l"/>
              <a:pathLst>
                <a:path h="1568548" w="1343247">
                  <a:moveTo>
                    <a:pt x="0" y="0"/>
                  </a:moveTo>
                  <a:lnTo>
                    <a:pt x="1343247" y="0"/>
                  </a:lnTo>
                  <a:lnTo>
                    <a:pt x="1343247" y="1568548"/>
                  </a:lnTo>
                  <a:lnTo>
                    <a:pt x="0" y="1568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748915">
            <a:off x="11783866" y="7279434"/>
            <a:ext cx="6178527" cy="714667"/>
          </a:xfrm>
          <a:custGeom>
            <a:avLst/>
            <a:gdLst/>
            <a:ahLst/>
            <a:cxnLst/>
            <a:rect r="r" b="b" t="t" l="l"/>
            <a:pathLst>
              <a:path h="714667" w="6178527">
                <a:moveTo>
                  <a:pt x="0" y="0"/>
                </a:moveTo>
                <a:lnTo>
                  <a:pt x="6178527" y="0"/>
                </a:lnTo>
                <a:lnTo>
                  <a:pt x="6178527" y="714667"/>
                </a:lnTo>
                <a:lnTo>
                  <a:pt x="0" y="7146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624" t="0" r="-2777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88170" y="7467273"/>
            <a:ext cx="1342261" cy="1186070"/>
          </a:xfrm>
          <a:custGeom>
            <a:avLst/>
            <a:gdLst/>
            <a:ahLst/>
            <a:cxnLst/>
            <a:rect r="r" b="b" t="t" l="l"/>
            <a:pathLst>
              <a:path h="1186070" w="1342261">
                <a:moveTo>
                  <a:pt x="0" y="0"/>
                </a:moveTo>
                <a:lnTo>
                  <a:pt x="1342260" y="0"/>
                </a:lnTo>
                <a:lnTo>
                  <a:pt x="1342260" y="1186070"/>
                </a:lnTo>
                <a:lnTo>
                  <a:pt x="0" y="11860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24346" y="7467273"/>
            <a:ext cx="1342261" cy="1186070"/>
          </a:xfrm>
          <a:custGeom>
            <a:avLst/>
            <a:gdLst/>
            <a:ahLst/>
            <a:cxnLst/>
            <a:rect r="r" b="b" t="t" l="l"/>
            <a:pathLst>
              <a:path h="1186070" w="1342261">
                <a:moveTo>
                  <a:pt x="0" y="0"/>
                </a:moveTo>
                <a:lnTo>
                  <a:pt x="1342260" y="0"/>
                </a:lnTo>
                <a:lnTo>
                  <a:pt x="1342260" y="1186070"/>
                </a:lnTo>
                <a:lnTo>
                  <a:pt x="0" y="11860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99451" y="4425798"/>
            <a:ext cx="8800413" cy="77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6410" indent="-493205" lvl="1">
              <a:lnSpc>
                <a:spcPts val="6396"/>
              </a:lnSpc>
              <a:spcBef>
                <a:spcPct val="0"/>
              </a:spcBef>
              <a:buFont typeface="Arial"/>
              <a:buChar char="•"/>
            </a:pPr>
            <a:r>
              <a:rPr lang="en-US" sz="45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Check the sender’s email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8971" y="969975"/>
            <a:ext cx="15467636" cy="175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8"/>
              </a:lnSpc>
            </a:pPr>
            <a:r>
              <a:rPr lang="en-US" b="true" sz="5077">
                <a:solidFill>
                  <a:srgbClr val="E9E9E9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HOW TO RECOGNIZE PHISHING EMAILS AND FAKE WEBSITES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99451" y="6596061"/>
            <a:ext cx="10047357" cy="77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6410" indent="-493205" lvl="1">
              <a:lnSpc>
                <a:spcPts val="63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568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Beware of urgent threats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99451" y="5085719"/>
            <a:ext cx="10989699" cy="77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6410" indent="-493205" lvl="1">
              <a:lnSpc>
                <a:spcPts val="6396"/>
              </a:lnSpc>
              <a:spcBef>
                <a:spcPct val="0"/>
              </a:spcBef>
              <a:buFont typeface="Arial"/>
              <a:buChar char="•"/>
            </a:pPr>
            <a:r>
              <a:rPr lang="en-US" sz="45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Look for poor grammar/spelling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99451" y="5840890"/>
            <a:ext cx="10468310" cy="77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6410" indent="-493205" lvl="1">
              <a:lnSpc>
                <a:spcPts val="6396"/>
              </a:lnSpc>
              <a:spcBef>
                <a:spcPct val="0"/>
              </a:spcBef>
              <a:buFont typeface="Arial"/>
              <a:buChar char="•"/>
            </a:pPr>
            <a:r>
              <a:rPr lang="en-US" sz="45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Avoid suspicious attachments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63556" y="3679951"/>
            <a:ext cx="7500137" cy="77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912" indent="-486456" lvl="1">
              <a:lnSpc>
                <a:spcPts val="6308"/>
              </a:lnSpc>
              <a:spcBef>
                <a:spcPct val="0"/>
              </a:spcBef>
              <a:buFont typeface="Arial"/>
              <a:buChar char="•"/>
            </a:pPr>
            <a:r>
              <a:rPr lang="en-US" sz="4506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Check for HTTPS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851781" y="-1140285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454311" y="456501"/>
            <a:ext cx="8600554" cy="8952612"/>
          </a:xfrm>
          <a:custGeom>
            <a:avLst/>
            <a:gdLst/>
            <a:ahLst/>
            <a:cxnLst/>
            <a:rect r="r" b="b" t="t" l="l"/>
            <a:pathLst>
              <a:path h="8952612" w="8600554">
                <a:moveTo>
                  <a:pt x="0" y="0"/>
                </a:moveTo>
                <a:lnTo>
                  <a:pt x="8600554" y="0"/>
                </a:lnTo>
                <a:lnTo>
                  <a:pt x="8600554" y="8952611"/>
                </a:lnTo>
                <a:lnTo>
                  <a:pt x="0" y="89526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46" t="0" r="-204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51922" y="805131"/>
            <a:ext cx="15502942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E9E9E9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BEST PRACTICES AND TIPS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5405" y="6924379"/>
            <a:ext cx="6576061" cy="70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2"/>
              </a:lnSpc>
              <a:spcBef>
                <a:spcPct val="0"/>
              </a:spcBef>
            </a:pPr>
            <a:r>
              <a:rPr lang="en-US" sz="4094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7-Scareware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15405" y="6156672"/>
            <a:ext cx="5329068" cy="70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2"/>
              </a:lnSpc>
              <a:spcBef>
                <a:spcPct val="0"/>
              </a:spcBef>
            </a:pPr>
            <a:r>
              <a:rPr lang="en-US" sz="4094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6-Impersonation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5405" y="5388965"/>
            <a:ext cx="6245969" cy="70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2"/>
              </a:lnSpc>
              <a:spcBef>
                <a:spcPct val="0"/>
              </a:spcBef>
            </a:pPr>
            <a:r>
              <a:rPr lang="en-US" sz="4094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5-Tailgating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8188" y="4621013"/>
            <a:ext cx="5523503" cy="70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2"/>
              </a:lnSpc>
              <a:spcBef>
                <a:spcPct val="0"/>
              </a:spcBef>
            </a:pPr>
            <a:r>
              <a:rPr lang="en-US" sz="4094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4-Quid Pro Quo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22607" y="3930691"/>
            <a:ext cx="3115783" cy="77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8"/>
              </a:lnSpc>
              <a:spcBef>
                <a:spcPct val="0"/>
              </a:spcBef>
            </a:pPr>
            <a:r>
              <a:rPr lang="en-US" sz="4591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3-Baiting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22607" y="3240370"/>
            <a:ext cx="3849848" cy="77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8"/>
              </a:lnSpc>
              <a:spcBef>
                <a:spcPct val="0"/>
              </a:spcBef>
            </a:pPr>
            <a:r>
              <a:rPr lang="en-US" sz="4591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2-Pretexting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15405" y="2550048"/>
            <a:ext cx="3115783" cy="77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8"/>
              </a:lnSpc>
              <a:spcBef>
                <a:spcPct val="0"/>
              </a:spcBef>
            </a:pPr>
            <a:r>
              <a:rPr lang="en-US" sz="4591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1-Phishing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6836"/>
            <a:ext cx="4229500" cy="3029860"/>
          </a:xfrm>
          <a:custGeom>
            <a:avLst/>
            <a:gdLst/>
            <a:ahLst/>
            <a:cxnLst/>
            <a:rect r="r" b="b" t="t" l="l"/>
            <a:pathLst>
              <a:path h="3029860" w="4229500">
                <a:moveTo>
                  <a:pt x="0" y="0"/>
                </a:moveTo>
                <a:lnTo>
                  <a:pt x="4229500" y="0"/>
                </a:lnTo>
                <a:lnTo>
                  <a:pt x="4229500" y="3029860"/>
                </a:lnTo>
                <a:lnTo>
                  <a:pt x="0" y="3029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50043" y="4745081"/>
            <a:ext cx="1218113" cy="1527415"/>
          </a:xfrm>
          <a:custGeom>
            <a:avLst/>
            <a:gdLst/>
            <a:ahLst/>
            <a:cxnLst/>
            <a:rect r="r" b="b" t="t" l="l"/>
            <a:pathLst>
              <a:path h="1527415" w="1218113">
                <a:moveTo>
                  <a:pt x="0" y="0"/>
                </a:moveTo>
                <a:lnTo>
                  <a:pt x="1218114" y="0"/>
                </a:lnTo>
                <a:lnTo>
                  <a:pt x="1218114" y="1527415"/>
                </a:lnTo>
                <a:lnTo>
                  <a:pt x="0" y="15274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32271"/>
            <a:ext cx="5973457" cy="90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b="true" sz="5306">
                <a:solidFill>
                  <a:srgbClr val="EAEAEA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PHISHING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1862" y="2990021"/>
            <a:ext cx="18169614" cy="13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5814" indent="-427907" lvl="1">
              <a:lnSpc>
                <a:spcPts val="5549"/>
              </a:lnSpc>
              <a:buFont typeface="Arial"/>
              <a:buChar char="•"/>
            </a:pPr>
            <a:r>
              <a:rPr lang="en-US" sz="3963">
                <a:solidFill>
                  <a:srgbClr val="EAEAEA"/>
                </a:solidFill>
                <a:latin typeface="Garet"/>
                <a:ea typeface="Garet"/>
                <a:cs typeface="Garet"/>
                <a:sym typeface="Garet"/>
              </a:rPr>
              <a:t>Fake emails, texts (smishing), or calls (vishing) impersonating trusted sources.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0088" y="5148220"/>
            <a:ext cx="6392880" cy="8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0"/>
              </a:lnSpc>
            </a:pPr>
            <a:r>
              <a:rPr lang="en-US" b="true" sz="4879">
                <a:solidFill>
                  <a:srgbClr val="EAEAEA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PRETEXTING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42604" y="4427185"/>
            <a:ext cx="13807440" cy="57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6"/>
              </a:lnSpc>
              <a:spcBef>
                <a:spcPct val="0"/>
              </a:spcBef>
            </a:pPr>
            <a:r>
              <a:rPr lang="en-US" sz="3468">
                <a:solidFill>
                  <a:srgbClr val="EAEAEA"/>
                </a:solidFill>
                <a:latin typeface="Garet"/>
                <a:ea typeface="Garet"/>
                <a:cs typeface="Garet"/>
                <a:sym typeface="Garet"/>
              </a:rPr>
              <a:t>Example: "Your bank account is locked! Click here to unlock it.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303" y="6205821"/>
            <a:ext cx="14316432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5747" indent="-352873" lvl="1">
              <a:lnSpc>
                <a:spcPts val="4576"/>
              </a:lnSpc>
              <a:spcBef>
                <a:spcPct val="0"/>
              </a:spcBef>
              <a:buFont typeface="Arial"/>
              <a:buChar char="•"/>
            </a:pPr>
            <a:r>
              <a:rPr lang="en-US" sz="3268">
                <a:solidFill>
                  <a:srgbClr val="EAEAEA"/>
                </a:solidFill>
                <a:latin typeface="Garet"/>
                <a:ea typeface="Garet"/>
                <a:cs typeface="Garet"/>
                <a:sym typeface="Garet"/>
              </a:rPr>
              <a:t>Creating a fake scenario (e.g., IT support) to extract information.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42761" y="7141967"/>
            <a:ext cx="12202477" cy="59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0515" indent="-385258" lvl="1">
              <a:lnSpc>
                <a:spcPts val="4996"/>
              </a:lnSpc>
              <a:spcBef>
                <a:spcPct val="0"/>
              </a:spcBef>
              <a:buFont typeface="Arial"/>
              <a:buChar char="•"/>
            </a:pPr>
            <a:r>
              <a:rPr lang="en-US" sz="3568">
                <a:solidFill>
                  <a:srgbClr val="EAEAEA"/>
                </a:solidFill>
                <a:latin typeface="Garet"/>
                <a:ea typeface="Garet"/>
                <a:cs typeface="Garet"/>
                <a:sym typeface="Garet"/>
              </a:rPr>
              <a:t>Example: "We need your password to fix an issue."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148232" y="516024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307580" y="9555162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752853" y="0"/>
            <a:ext cx="4535147" cy="10287000"/>
          </a:xfrm>
          <a:custGeom>
            <a:avLst/>
            <a:gdLst/>
            <a:ahLst/>
            <a:cxnLst/>
            <a:rect r="r" b="b" t="t" l="l"/>
            <a:pathLst>
              <a:path h="10287000" w="4535147">
                <a:moveTo>
                  <a:pt x="0" y="0"/>
                </a:moveTo>
                <a:lnTo>
                  <a:pt x="4535147" y="0"/>
                </a:lnTo>
                <a:lnTo>
                  <a:pt x="45351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5838" t="0" r="-98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1947" y="1521657"/>
            <a:ext cx="4601744" cy="9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2"/>
              </a:lnSpc>
            </a:pPr>
            <a:r>
              <a:rPr lang="en-US" b="true" sz="5566">
                <a:solidFill>
                  <a:srgbClr val="E9E9E9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BAITING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0720" y="2648934"/>
            <a:ext cx="12643428" cy="249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9"/>
              </a:lnSpc>
            </a:pPr>
          </a:p>
          <a:p>
            <a:pPr algn="l" marL="1603592" indent="-534531" lvl="2">
              <a:lnSpc>
                <a:spcPts val="5199"/>
              </a:lnSpc>
              <a:buFont typeface="Arial"/>
              <a:buChar char="⚬"/>
            </a:pPr>
            <a:r>
              <a:rPr lang="en-US" sz="3713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Luring victims with free downloads (movies, games) containing malware.</a:t>
            </a:r>
          </a:p>
          <a:p>
            <a:pPr algn="l">
              <a:lnSpc>
                <a:spcPts val="4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52031" y="4818302"/>
            <a:ext cx="6917420" cy="127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6"/>
              </a:lnSpc>
              <a:spcBef>
                <a:spcPct val="0"/>
              </a:spcBef>
            </a:pPr>
            <a:r>
              <a:rPr lang="en-US" sz="36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Example: "Download this free software!"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720" y="5685216"/>
            <a:ext cx="4601744" cy="138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</a:pPr>
            <a:r>
              <a:rPr lang="en-US" b="true" sz="3974">
                <a:solidFill>
                  <a:srgbClr val="E9E9E9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QUID PRO QUOSIS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77621" y="6928463"/>
            <a:ext cx="10293142" cy="140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8463" indent="-439231" lvl="1">
              <a:lnSpc>
                <a:spcPts val="5696"/>
              </a:lnSpc>
              <a:spcBef>
                <a:spcPct val="0"/>
              </a:spcBef>
              <a:buFont typeface="Arial"/>
              <a:buChar char="•"/>
            </a:pPr>
            <a:r>
              <a:rPr lang="en-US" sz="40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Offering help in exchange for sensitive access.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15380" y="8187189"/>
            <a:ext cx="9314107" cy="130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6"/>
              </a:lnSpc>
              <a:spcBef>
                <a:spcPct val="0"/>
              </a:spcBef>
            </a:pPr>
            <a:r>
              <a:rPr lang="en-US" sz="37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Example: "Disable your antivirus so I can fix your PC."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176209" y="0"/>
            <a:ext cx="4542366" cy="9105328"/>
            <a:chOff x="0" y="0"/>
            <a:chExt cx="6056488" cy="121404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56488" cy="7827690"/>
            </a:xfrm>
            <a:custGeom>
              <a:avLst/>
              <a:gdLst/>
              <a:ahLst/>
              <a:cxnLst/>
              <a:rect r="r" b="b" t="t" l="l"/>
              <a:pathLst>
                <a:path h="7827690" w="6056488">
                  <a:moveTo>
                    <a:pt x="0" y="0"/>
                  </a:moveTo>
                  <a:lnTo>
                    <a:pt x="6056488" y="0"/>
                  </a:lnTo>
                  <a:lnTo>
                    <a:pt x="6056488" y="7827690"/>
                  </a:lnTo>
                  <a:lnTo>
                    <a:pt x="0" y="7827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96477" t="-25315" r="-614" b="-27178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6144221"/>
              <a:ext cx="5801086" cy="5996216"/>
            </a:xfrm>
            <a:custGeom>
              <a:avLst/>
              <a:gdLst/>
              <a:ahLst/>
              <a:cxnLst/>
              <a:rect r="r" b="b" t="t" l="l"/>
              <a:pathLst>
                <a:path h="5996216" w="5801086">
                  <a:moveTo>
                    <a:pt x="0" y="0"/>
                  </a:moveTo>
                  <a:lnTo>
                    <a:pt x="5801086" y="0"/>
                  </a:lnTo>
                  <a:lnTo>
                    <a:pt x="5801086" y="5996216"/>
                  </a:lnTo>
                  <a:lnTo>
                    <a:pt x="0" y="5996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2789" t="0" r="-10942" b="-19706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94190" y="1521657"/>
            <a:ext cx="6442169" cy="95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5"/>
              </a:lnSpc>
            </a:pPr>
            <a:r>
              <a:rPr lang="en-US" b="true" sz="5532">
                <a:solidFill>
                  <a:srgbClr val="E9E9E9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IMPERSONATION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442" y="2438577"/>
            <a:ext cx="13187946" cy="208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6"/>
              </a:lnSpc>
              <a:spcBef>
                <a:spcPct val="0"/>
              </a:spcBef>
            </a:pPr>
          </a:p>
          <a:p>
            <a:pPr algn="ctr" marL="1713746" indent="-571249" lvl="2">
              <a:lnSpc>
                <a:spcPts val="5556"/>
              </a:lnSpc>
              <a:spcBef>
                <a:spcPct val="0"/>
              </a:spcBef>
              <a:buFont typeface="Arial"/>
              <a:buChar char="⚬"/>
            </a:pPr>
            <a:r>
              <a:rPr lang="en-US" sz="39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Pretending to be a manager, police, or bank official.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7720" y="4280655"/>
            <a:ext cx="9114672" cy="116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  <a:spcBef>
                <a:spcPct val="0"/>
              </a:spcBef>
            </a:pPr>
            <a:r>
              <a:rPr lang="en-US" sz="33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Example: "This is your CEO—transfer $10K urgently!"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5269" y="5261886"/>
            <a:ext cx="7061090" cy="1076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6"/>
              </a:lnSpc>
            </a:pPr>
            <a:r>
              <a:rPr lang="en-US" b="true" sz="6283">
                <a:solidFill>
                  <a:srgbClr val="E9E9E9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SCAREWARE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4190" y="6633486"/>
            <a:ext cx="12515545" cy="144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0052" indent="-450026" lvl="1">
              <a:lnSpc>
                <a:spcPts val="5836"/>
              </a:lnSpc>
              <a:spcBef>
                <a:spcPct val="0"/>
              </a:spcBef>
              <a:buFont typeface="Arial"/>
              <a:buChar char="•"/>
            </a:pPr>
            <a:r>
              <a:rPr lang="en-US" sz="41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Fake virus alerts or legal threats to create panic.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56654" y="7882420"/>
            <a:ext cx="10008034" cy="122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6"/>
              </a:lnSpc>
              <a:spcBef>
                <a:spcPct val="0"/>
              </a:spcBef>
            </a:pPr>
            <a:r>
              <a:rPr lang="en-US" sz="35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Example: "Your device is infected! Click to scan now!"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875" t="0" r="-3968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372" y="3224836"/>
            <a:ext cx="17901257" cy="316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b="true" sz="600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LAST BUT NOT LEAST, DO NOT TRUST ANYTHING YOU SEE WITH YOUR EYES. THINK WITH YOUR MIND, NOT YOUR HEART.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DAGpZiLCNsY</dc:identifier>
  <dcterms:modified xsi:type="dcterms:W3CDTF">2011-08-01T06:04:30Z</dcterms:modified>
  <cp:revision>1</cp:revision>
  <dc:title>Grey Minimalist Professional Project Presentation</dc:title>
</cp:coreProperties>
</file>