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56" r:id="rId4"/>
    <p:sldId id="258" r:id="rId5"/>
    <p:sldId id="259" r:id="rId6"/>
    <p:sldId id="261" r:id="rId7"/>
    <p:sldId id="262" r:id="rId8"/>
    <p:sldId id="272" r:id="rId9"/>
    <p:sldId id="266" r:id="rId10"/>
    <p:sldId id="268" r:id="rId11"/>
    <p:sldId id="273" r:id="rId12"/>
    <p:sldId id="269" r:id="rId13"/>
    <p:sldId id="270" r:id="rId14"/>
    <p:sldId id="263" r:id="rId15"/>
    <p:sldId id="283" r:id="rId16"/>
    <p:sldId id="284" r:id="rId17"/>
    <p:sldId id="264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A19-2CBA-6542-82AD-BC0B9795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42DB-DCFF-1742-8382-F5208B82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01D6-7CDA-D84A-8056-5DBD1DFE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2085-1AFB-D141-9295-78FC0C43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4854-6111-1340-A8CA-FC5BC6F7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D905-5484-0143-A5BD-F9381DA2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E8E2-A863-014B-8E57-FB8D1087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1A5D-8337-4F49-9F99-62386C96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F52F-1EF6-2747-BB66-B7B98146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59AE-390C-F342-94A2-843395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7CAD0-9E69-A64E-870B-CCB3E88F4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474C-3AAE-EB41-B864-6FE36CF2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F03B-AFC7-AF44-8CDD-65C910D6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9672-A05D-544C-A605-F63E864E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E002-9210-304E-A543-974EE66E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8913-B01F-3B45-BF2F-CCD2FFE3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02B0-B727-FA4F-A34D-D97D7098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DFC-3F0C-0E43-9109-4DA8838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B4DC-C6E6-B44D-974A-D91DCF89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56C3-7540-0D4C-A237-17315E3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175A-8F28-1F4E-8C85-58F2DFAD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F586F-0F7F-EA46-8326-821E7290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A405-E49B-AD46-9C1C-551DB87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ACC1-3A2B-F94D-BBBE-43508EE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963B-0421-3C49-8CAD-885CE0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AB00-425F-6046-8933-613D6B6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EA67-B4AF-DF45-9EE3-A2B5F2D1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66EA4-4976-AF4A-8EB5-DD777026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4177-C5E6-3C4A-AD9B-8495E6F9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EAC6-0522-6346-AC99-AFD58FC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6F78-23EF-DC45-A91A-C95D3574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C777-9EBF-F948-B74D-10774AF0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9A1E-A95C-6140-9C07-46641C31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E4E2-1030-A94C-B702-617CADE1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E7499-4073-D147-9F32-A26B56E0C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1661-B81D-444E-A792-3B9E4DDC6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33816-5300-1B4A-BFEF-2CD53CF8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93C7B-E2BD-0D4C-AE13-7C85DBC1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C43F-5EDB-4D42-9E0F-1617F7A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84AB-BA2C-4444-AF8F-85B6A60F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88D67-891D-A84C-B444-8AC595C9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9304-1705-C447-8950-5C8F2177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F9BA-D704-B843-9CFD-4FB95FF8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F8175-17DF-6C4D-A35E-DE1F7532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EEDF5-7543-6C4D-A8C0-14612B0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777F-3BAA-4B4D-865C-3286F49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C9E-0415-6A4B-9A30-3A5E5F3B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F99D-E9C7-FB4D-A2D8-B66C690A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B13D-DECA-F44F-B6E1-D01B4F68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501E-7A7E-324B-AA9F-2C42EB6B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C34D6-3540-3A4A-ABCC-ECA7A67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839B-F476-CB40-8869-01AAE67B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FCB4-B890-F447-B634-60321645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5C03-6C9A-044D-AC3E-FA7B040E2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C4ED-4FBE-CA49-8600-F827C6B9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02D7D-C90E-7E4A-919F-5A0168C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3DF6-BF33-DE42-8FAD-D9480F06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4FC02-961D-7C42-980A-E4202798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32E3A-ED5D-A54D-B0B5-A6EC6F16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C4C1-9DDC-7044-98DE-76E1E6E2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915F-2C76-8949-8224-9B146A100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9340-BBBB-4F4F-AD94-22EBA95F87A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E21E-1752-024D-846F-623F8391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767C-B7DB-BE43-B7DE-A7DC6C211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CCE0-4D92-8248-8EFB-373C2A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59CC0-A261-6140-A365-DBF4FA90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Final Project Report			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CAAA-9745-C94F-BF48-99B47DA39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Yuxuan Zhou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4499958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8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33" y="4025869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result from ”repeatedcv” resampling, which tells us the same thing.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C4D87-DC53-B044-8D16-3D1BCB58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771" y="830838"/>
            <a:ext cx="6907990" cy="4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53ACC-174D-DA4F-9717-7A25B24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ystem">
            <a:extLst>
              <a:ext uri="{FF2B5EF4-FFF2-40B4-BE49-F238E27FC236}">
                <a16:creationId xmlns:a16="http://schemas.microsoft.com/office/drawing/2014/main" id="{97ADD41C-9C30-7FDC-043B-D4E3F5DC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855" y="891540"/>
            <a:ext cx="321733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20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33" y="4025869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Neural network seems to be the best 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ADA7D-9DD7-EB4C-8451-09CE21A6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80" y="1217690"/>
            <a:ext cx="7292808" cy="44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8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31" y="4175771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Again, neural network, but notice, ROC and accuracy performance matrix didn’t agree on same 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E85C47-8DD6-A84A-ACFD-45F11375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40" y="722828"/>
            <a:ext cx="7612418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C978C9-9B72-441F-ADE4-70D8E1A26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B69CB-6F60-4804-93B7-546D7BAE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9" y="887730"/>
            <a:ext cx="6826303" cy="5074920"/>
          </a:xfrm>
          <a:prstGeom prst="rect">
            <a:avLst/>
          </a:prstGeom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AF919-0D29-F144-9715-E2DA3C21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6" y="1655063"/>
            <a:ext cx="5715595" cy="3310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 showing variable </a:t>
            </a:r>
            <a:r>
              <a:rPr lang="en-US" sz="4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importances</a:t>
            </a:r>
            <a:r>
              <a:rPr lang="en-US" sz="4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and/or coefficient summaries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0EE41-B8C0-4697-B8B0-6A71852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0" y="887730"/>
            <a:ext cx="722376" cy="507492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31" y="4175771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Regression model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29EA3-E4A4-3D4A-9DE0-5AB9DE7C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40" y="681635"/>
            <a:ext cx="7845404" cy="48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0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31" y="4175771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Classification model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9ADF1-D6D2-B241-BBB2-CC81FA3F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40" y="1015166"/>
            <a:ext cx="7767843" cy="4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C978C9-9B72-441F-ADE4-70D8E1A26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B69CB-6F60-4804-93B7-546D7BAE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9" y="887730"/>
            <a:ext cx="6826303" cy="5074920"/>
          </a:xfrm>
          <a:prstGeom prst="rect">
            <a:avLst/>
          </a:prstGeom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0F00B-EC9D-B041-95B9-A8938ADE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6" y="1655063"/>
            <a:ext cx="5715595" cy="3310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 showing model predictions with text interpreting the trends.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0EE41-B8C0-4697-B8B0-6A71852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0" y="887730"/>
            <a:ext cx="722376" cy="507492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53ACC-174D-DA4F-9717-7A25B24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ystem">
            <a:extLst>
              <a:ext uri="{FF2B5EF4-FFF2-40B4-BE49-F238E27FC236}">
                <a16:creationId xmlns:a16="http://schemas.microsoft.com/office/drawing/2014/main" id="{97ADD41C-9C30-7FDC-043B-D4E3F5DC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855" y="891540"/>
            <a:ext cx="321733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9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3950918"/>
            <a:ext cx="3771009" cy="16129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This is the result from holdout test set, it a little bit hard to see what the trend is, hence, we create our own </a:t>
            </a:r>
            <a:r>
              <a:rPr lang="en-US" dirty="0" err="1"/>
              <a:t>viz_input_grid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A8972-AAB2-3540-8A04-76070AF7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71" y="990964"/>
            <a:ext cx="7785662" cy="48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C978C9-9B72-441F-ADE4-70D8E1A26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B69CB-6F60-4804-93B7-546D7BAE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9" y="887730"/>
            <a:ext cx="6826303" cy="5074920"/>
          </a:xfrm>
          <a:prstGeom prst="rect">
            <a:avLst/>
          </a:prstGeom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AB4-6AAA-0841-BF45-1E633194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6" y="1655063"/>
            <a:ext cx="5715595" cy="3310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Interesting visualizations from the EDA portion of the project.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0EE41-B8C0-4697-B8B0-6A71852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0" y="887730"/>
            <a:ext cx="722376" cy="507492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3950918"/>
            <a:ext cx="3771009" cy="161293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Through the figure, we can see the classification posterior probability decrease when xn_05 increase, it also decrease with increase of xn_01. Customer A and E have higher probability than D and 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86A13-FEF9-7049-B68C-B669C467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9" y="509218"/>
            <a:ext cx="7539417" cy="53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2622535"/>
            <a:ext cx="4022169" cy="298378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Through this figure, we can see that the confidence interval of posterior probability of classification is shrinking. And it narrows to a relative smaller interval with the increase of xn_01. I didn’t apply bound on this plot function, thus, probability below. Also, the posterior probability of classification decrease as xn_05 increase. The posterior mode is always above 0.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E9042-9292-5F4F-8003-B0C9E42F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28" y="806242"/>
            <a:ext cx="7355554" cy="5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0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2622535"/>
            <a:ext cx="4022169" cy="29837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figure we take a close look to customer D, as we can see, the model turns into multi peak model, that could be a reason why this customer is hard to predict.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5AAAE-E2A3-4947-B8EC-2A17EF59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42" y="512996"/>
            <a:ext cx="7330204" cy="4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53ACC-174D-DA4F-9717-7A25B24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ystem">
            <a:extLst>
              <a:ext uri="{FF2B5EF4-FFF2-40B4-BE49-F238E27FC236}">
                <a16:creationId xmlns:a16="http://schemas.microsoft.com/office/drawing/2014/main" id="{97ADD41C-9C30-7FDC-043B-D4E3F5DC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855" y="891540"/>
            <a:ext cx="321733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49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2622535"/>
            <a:ext cx="4022169" cy="29837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 we can see, no matter which customer, the posterior response increase as xw_01 and xw_02 increase. The difference is the start point.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79301-3852-544C-A1DB-C3B8FA27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35" y="1181352"/>
            <a:ext cx="7136547" cy="47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2622535"/>
            <a:ext cx="4022169" cy="29837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regression model, the posterior confidence interval seems not change as xw_01 increase. The posterior mode has slight shifts as xw_02 increase.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E30B6-5A83-0A45-950C-8896F36F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27" y="1025293"/>
            <a:ext cx="7284882" cy="51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02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18" y="2622535"/>
            <a:ext cx="4022169" cy="29837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Again, lets dive into customer D, this model is also turns into multi-peak model, it explains why customer D is hard to predict.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01979-5031-6A42-883D-4A3FAA3F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187" y="685428"/>
            <a:ext cx="7878916" cy="53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533020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/>
              <a:t>The event dataset is not balanced, which would affect our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4483D-4A22-8C4E-B8CF-2B90C9E0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864743"/>
            <a:ext cx="6847062" cy="49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533020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/>
              <a:t>Most of continuous input are Gaussian likely distributed, which will make our prediction easier.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6A260-730B-E843-986E-35A33A05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873302"/>
            <a:ext cx="6847062" cy="49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/>
              <a:t>Categorical inputs have effect on continuous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3E9AE-DF17-4344-AFA2-2FF212FB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2" y="2957665"/>
            <a:ext cx="4647745" cy="3346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38905-E2A8-BE41-9E62-8AA69A71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73" y="2957665"/>
            <a:ext cx="4763524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62A99-091C-D948-A656-24EE920D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533020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/>
              <a:t>Continuous inputs are highly correlated, yes of course, </a:t>
            </a:r>
            <a:r>
              <a:rPr lang="en-US" err="1"/>
              <a:t>cus</a:t>
            </a:r>
            <a:r>
              <a:rPr lang="en-US"/>
              <a:t> these are come from NLP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12E2F-60A4-1A41-9D23-77B3D6D4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633655"/>
            <a:ext cx="6847062" cy="54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C978C9-9B72-441F-ADE4-70D8E1A26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B69CB-6F60-4804-93B7-546D7BAE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9" y="887730"/>
            <a:ext cx="6826303" cy="5074920"/>
          </a:xfrm>
          <a:prstGeom prst="rect">
            <a:avLst/>
          </a:prstGeom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EFAC5-7422-A343-ACB3-C962F80D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6" y="1655063"/>
            <a:ext cx="5715595" cy="3310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 comparing model performance and selection of the best model.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0EE41-B8C0-4697-B8B0-6A71852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0" y="887730"/>
            <a:ext cx="722376" cy="507492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53ACC-174D-DA4F-9717-7A25B24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ystem">
            <a:extLst>
              <a:ext uri="{FF2B5EF4-FFF2-40B4-BE49-F238E27FC236}">
                <a16:creationId xmlns:a16="http://schemas.microsoft.com/office/drawing/2014/main" id="{97ADD41C-9C30-7FDC-043B-D4E3F5DC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855" y="891540"/>
            <a:ext cx="321733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68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51-6EE7-9646-A488-718F1AF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2" y="4613587"/>
            <a:ext cx="8948057" cy="1547727"/>
          </a:xfrm>
        </p:spPr>
        <p:txBody>
          <a:bodyPr>
            <a:normAutofit/>
          </a:bodyPr>
          <a:lstStyle/>
          <a:p>
            <a:r>
              <a:rPr lang="en-US" sz="1600" dirty="0"/>
              <a:t>The lower RMSE the better this model is, the higher R-squared is the better the model is. Even though </a:t>
            </a:r>
            <a:r>
              <a:rPr lang="en-US" sz="1600" dirty="0" err="1"/>
              <a:t>rsquared</a:t>
            </a:r>
            <a:r>
              <a:rPr lang="en-US" sz="1600" dirty="0"/>
              <a:t> on training set is not </a:t>
            </a:r>
            <a:r>
              <a:rPr lang="en-US" altLang="zh-CN" sz="1600" dirty="0"/>
              <a:t>trustiness, but both RMSE and R-squared are telling us </a:t>
            </a:r>
            <a:r>
              <a:rPr lang="en-US" altLang="zh-CN" sz="1600" b="1" dirty="0"/>
              <a:t>Elastic net all pair-wise with additive categorical input – model is the best.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AA56-0A58-2C45-BFCB-64DE29BA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686"/>
            <a:ext cx="6190292" cy="3944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E6961-FB3C-A54C-9D6C-D83AA17E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65" y="406820"/>
            <a:ext cx="6464599" cy="42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476</Words>
  <Application>Microsoft Macintosh PowerPoint</Application>
  <PresentationFormat>Widescreen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Final Project Report   </vt:lpstr>
      <vt:lpstr>Interesting visualizations from the EDA portion of the project.</vt:lpstr>
      <vt:lpstr>PowerPoint Presentation</vt:lpstr>
      <vt:lpstr>PowerPoint Presentation</vt:lpstr>
      <vt:lpstr>PowerPoint Presentation</vt:lpstr>
      <vt:lpstr>PowerPoint Presentation</vt:lpstr>
      <vt:lpstr>Visualizations comparing model performance and selection of the best model.</vt:lpstr>
      <vt:lpstr>Regression Models</vt:lpstr>
      <vt:lpstr>The lower RMSE the better this model is, the higher R-squared is the better the model is. Even though rsquared on training set is not trustiness, but both RMSE and R-squared are telling us Elastic net all pair-wise with additive categorical input – model is the best.</vt:lpstr>
      <vt:lpstr>PowerPoint Presentation</vt:lpstr>
      <vt:lpstr>Classification Models</vt:lpstr>
      <vt:lpstr>PowerPoint Presentation</vt:lpstr>
      <vt:lpstr>PowerPoint Presentation</vt:lpstr>
      <vt:lpstr>Visualizations showing variable importances and/or coefficient summaries</vt:lpstr>
      <vt:lpstr>PowerPoint Presentation</vt:lpstr>
      <vt:lpstr>PowerPoint Presentation</vt:lpstr>
      <vt:lpstr>Visualizations showing model predictions with text interpreting the trends.</vt:lpstr>
      <vt:lpstr>Classification Models</vt:lpstr>
      <vt:lpstr>PowerPoint Presentation</vt:lpstr>
      <vt:lpstr>PowerPoint Presentation</vt:lpstr>
      <vt:lpstr>PowerPoint Presentation</vt:lpstr>
      <vt:lpstr>PowerPoint Presentation</vt:lpstr>
      <vt:lpstr>Regression Models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Yuxuan</dc:creator>
  <cp:lastModifiedBy>Zhou, Yuxuan</cp:lastModifiedBy>
  <cp:revision>9</cp:revision>
  <dcterms:created xsi:type="dcterms:W3CDTF">2022-04-28T02:08:10Z</dcterms:created>
  <dcterms:modified xsi:type="dcterms:W3CDTF">2022-04-28T02:56:51Z</dcterms:modified>
</cp:coreProperties>
</file>