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28"/>
  </p:notesMasterIdLst>
  <p:sldIdLst>
    <p:sldId id="256" r:id="rId2"/>
    <p:sldId id="257" r:id="rId3"/>
    <p:sldId id="258" r:id="rId4"/>
    <p:sldId id="296" r:id="rId5"/>
    <p:sldId id="259" r:id="rId6"/>
    <p:sldId id="270" r:id="rId7"/>
    <p:sldId id="263" r:id="rId8"/>
    <p:sldId id="266" r:id="rId9"/>
    <p:sldId id="267" r:id="rId10"/>
    <p:sldId id="293" r:id="rId11"/>
    <p:sldId id="269" r:id="rId12"/>
    <p:sldId id="271" r:id="rId13"/>
    <p:sldId id="294" r:id="rId14"/>
    <p:sldId id="272" r:id="rId15"/>
    <p:sldId id="295" r:id="rId16"/>
    <p:sldId id="287" r:id="rId17"/>
    <p:sldId id="288" r:id="rId18"/>
    <p:sldId id="290" r:id="rId19"/>
    <p:sldId id="289" r:id="rId20"/>
    <p:sldId id="291" r:id="rId21"/>
    <p:sldId id="292" r:id="rId22"/>
    <p:sldId id="282" r:id="rId23"/>
    <p:sldId id="283" r:id="rId24"/>
    <p:sldId id="284" r:id="rId25"/>
    <p:sldId id="285" r:id="rId26"/>
    <p:sldId id="286" r:id="rId27"/>
  </p:sldIdLst>
  <p:sldSz cx="9144000" cy="5143500" type="screen16x9"/>
  <p:notesSz cx="6858000" cy="9144000"/>
  <p:embeddedFontLst>
    <p:embeddedFont>
      <p:font typeface="Calibri" panose="020F0502020204030204" pitchFamily="34" charset="0"/>
      <p:regular r:id="rId29"/>
      <p:bold r:id="rId30"/>
      <p:italic r:id="rId31"/>
      <p:boldItalic r:id="rId32"/>
    </p:embeddedFont>
    <p:embeddedFont>
      <p:font typeface="Comfortaa" panose="020B0604020202020204" charset="0"/>
      <p:regular r:id="rId33"/>
      <p:bold r:id="rId34"/>
    </p:embeddedFont>
    <p:embeddedFont>
      <p:font typeface="Roboto Mono" panose="020B0604020202020204"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591" autoAdjust="0"/>
    <p:restoredTop sz="94660"/>
  </p:normalViewPr>
  <p:slideViewPr>
    <p:cSldViewPr snapToGrid="0">
      <p:cViewPr varScale="1">
        <p:scale>
          <a:sx n="110" d="100"/>
          <a:sy n="110" d="100"/>
        </p:scale>
        <p:origin x="797"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2" name="Google Shape;9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0" name="Google Shape;230;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8" name="Google Shape;238;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07" name="Google Shape;307;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4" name="Google Shape;314;p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0" name="Google Shape;320;p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p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6" name="Google Shape;326;p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2" name="Google Shape;332;p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1" name="Google Shape;10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7" name="Google Shape;10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3" name="Google Shape;11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4" name="Google Shape;224;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9" name="Google Shape;139;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5" name="Google Shape;155;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1" name="Google Shape;161;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6" name="Google Shape;206;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1143000" y="841772"/>
            <a:ext cx="6858000" cy="1790700"/>
          </a:xfrm>
          <a:prstGeom prst="rect">
            <a:avLst/>
          </a:prstGeom>
          <a:noFill/>
          <a:ln>
            <a:noFill/>
          </a:ln>
        </p:spPr>
        <p:txBody>
          <a:bodyPr spcFirstLastPara="1" wrap="square" lIns="91425" tIns="45700" rIns="91425" bIns="45700" anchor="b" anchorCtr="0"/>
          <a:lstStyle>
            <a:lvl1pPr lvl="0" algn="ctr">
              <a:lnSpc>
                <a:spcPct val="90000"/>
              </a:lnSpc>
              <a:spcBef>
                <a:spcPts val="0"/>
              </a:spcBef>
              <a:spcAft>
                <a:spcPts val="0"/>
              </a:spcAft>
              <a:buClr>
                <a:schemeClr val="dk1"/>
              </a:buClr>
              <a:buSzPts val="4500"/>
              <a:buFont typeface="Calibri"/>
              <a:buNone/>
              <a:defRPr sz="4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1143000" y="2701528"/>
            <a:ext cx="6858000" cy="1241822"/>
          </a:xfrm>
          <a:prstGeom prst="rect">
            <a:avLst/>
          </a:prstGeom>
          <a:noFill/>
          <a:ln>
            <a:noFill/>
          </a:ln>
        </p:spPr>
        <p:txBody>
          <a:bodyPr spcFirstLastPara="1" wrap="square" lIns="91425" tIns="45700" rIns="91425" bIns="45700" anchor="t" anchorCtr="0"/>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a:endParaRPr/>
          </a:p>
        </p:txBody>
      </p:sp>
      <p:sp>
        <p:nvSpPr>
          <p:cNvPr id="14" name="Google Shape;14;p2"/>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1"/>
        <p:cNvGrpSpPr/>
        <p:nvPr/>
      </p:nvGrpSpPr>
      <p:grpSpPr>
        <a:xfrm>
          <a:off x="0" y="0"/>
          <a:ext cx="0" cy="0"/>
          <a:chOff x="0" y="0"/>
          <a:chExt cx="0" cy="0"/>
        </a:xfrm>
      </p:grpSpPr>
      <p:sp>
        <p:nvSpPr>
          <p:cNvPr id="72" name="Google Shape;72;p12"/>
          <p:cNvSpPr txBox="1">
            <a:spLocks noGrp="1"/>
          </p:cNvSpPr>
          <p:nvPr>
            <p:ph type="title"/>
          </p:nvPr>
        </p:nvSpPr>
        <p:spPr>
          <a:xfrm>
            <a:off x="629841" y="342900"/>
            <a:ext cx="2949178" cy="1200150"/>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2"/>
          <p:cNvSpPr>
            <a:spLocks noGrp="1"/>
          </p:cNvSpPr>
          <p:nvPr>
            <p:ph type="pic" idx="2"/>
          </p:nvPr>
        </p:nvSpPr>
        <p:spPr>
          <a:xfrm>
            <a:off x="3887391" y="740569"/>
            <a:ext cx="4629150" cy="3655219"/>
          </a:xfrm>
          <a:prstGeom prst="rect">
            <a:avLst/>
          </a:prstGeom>
          <a:noFill/>
          <a:ln>
            <a:noFill/>
          </a:ln>
        </p:spPr>
        <p:txBody>
          <a:bodyPr spcFirstLastPara="1" wrap="square" lIns="91425" tIns="45700" rIns="91425" bIns="45700" anchor="t" anchorCtr="0"/>
          <a:lstStyle>
            <a:lvl1pPr marR="0" lvl="0" algn="l" rtl="0">
              <a:lnSpc>
                <a:spcPct val="90000"/>
              </a:lnSpc>
              <a:spcBef>
                <a:spcPts val="75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l" rtl="0">
              <a:lnSpc>
                <a:spcPct val="90000"/>
              </a:lnSpc>
              <a:spcBef>
                <a:spcPts val="375"/>
              </a:spcBef>
              <a:spcAft>
                <a:spcPts val="0"/>
              </a:spcAft>
              <a:buClr>
                <a:schemeClr val="dk1"/>
              </a:buClr>
              <a:buSzPts val="2100"/>
              <a:buFont typeface="Arial"/>
              <a:buNone/>
              <a:defRPr sz="21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9pPr>
          </a:lstStyle>
          <a:p>
            <a:endParaRPr/>
          </a:p>
        </p:txBody>
      </p:sp>
      <p:sp>
        <p:nvSpPr>
          <p:cNvPr id="74" name="Google Shape;74;p12"/>
          <p:cNvSpPr txBox="1">
            <a:spLocks noGrp="1"/>
          </p:cNvSpPr>
          <p:nvPr>
            <p:ph type="body" idx="1"/>
          </p:nvPr>
        </p:nvSpPr>
        <p:spPr>
          <a:xfrm>
            <a:off x="629841" y="1543050"/>
            <a:ext cx="2949178" cy="2858691"/>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75" name="Google Shape;75;p12"/>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2"/>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2"/>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8"/>
        <p:cNvGrpSpPr/>
        <p:nvPr/>
      </p:nvGrpSpPr>
      <p:grpSpPr>
        <a:xfrm>
          <a:off x="0" y="0"/>
          <a:ext cx="0" cy="0"/>
          <a:chOff x="0" y="0"/>
          <a:chExt cx="0" cy="0"/>
        </a:xfrm>
      </p:grpSpPr>
      <p:sp>
        <p:nvSpPr>
          <p:cNvPr id="79" name="Google Shape;79;p13"/>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3"/>
          <p:cNvSpPr txBox="1">
            <a:spLocks noGrp="1"/>
          </p:cNvSpPr>
          <p:nvPr>
            <p:ph type="body" idx="1"/>
          </p:nvPr>
        </p:nvSpPr>
        <p:spPr>
          <a:xfrm rot="5400000">
            <a:off x="2940248" y="-942379"/>
            <a:ext cx="3263504" cy="7886700"/>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81" name="Google Shape;81;p13"/>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3"/>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3"/>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4"/>
        <p:cNvGrpSpPr/>
        <p:nvPr/>
      </p:nvGrpSpPr>
      <p:grpSpPr>
        <a:xfrm>
          <a:off x="0" y="0"/>
          <a:ext cx="0" cy="0"/>
          <a:chOff x="0" y="0"/>
          <a:chExt cx="0" cy="0"/>
        </a:xfrm>
      </p:grpSpPr>
      <p:sp>
        <p:nvSpPr>
          <p:cNvPr id="85" name="Google Shape;85;p14"/>
          <p:cNvSpPr txBox="1">
            <a:spLocks noGrp="1"/>
          </p:cNvSpPr>
          <p:nvPr>
            <p:ph type="title"/>
          </p:nvPr>
        </p:nvSpPr>
        <p:spPr>
          <a:xfrm rot="5400000">
            <a:off x="5350073" y="1467446"/>
            <a:ext cx="4358879" cy="1971675"/>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14"/>
          <p:cNvSpPr txBox="1">
            <a:spLocks noGrp="1"/>
          </p:cNvSpPr>
          <p:nvPr>
            <p:ph type="body" idx="1"/>
          </p:nvPr>
        </p:nvSpPr>
        <p:spPr>
          <a:xfrm rot="5400000">
            <a:off x="1349573" y="-447079"/>
            <a:ext cx="4358879" cy="5800725"/>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87" name="Google Shape;87;p14"/>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14"/>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14"/>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3"/>
          <p:cNvSpPr txBox="1">
            <a:spLocks noGrp="1"/>
          </p:cNvSpPr>
          <p:nvPr>
            <p:ph type="body" idx="1"/>
          </p:nvPr>
        </p:nvSpPr>
        <p:spPr>
          <a:xfrm>
            <a:off x="628650" y="1369219"/>
            <a:ext cx="7886700" cy="3263504"/>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20" name="Google Shape;20;p3"/>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3"/>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3"/>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311700" y="292850"/>
            <a:ext cx="8520600" cy="801000"/>
          </a:xfrm>
          <a:prstGeom prst="rect">
            <a:avLst/>
          </a:prstGeom>
          <a:noFill/>
          <a:ln>
            <a:noFill/>
          </a:ln>
        </p:spPr>
        <p:txBody>
          <a:bodyPr spcFirstLastPara="1" wrap="square" lIns="91425" tIns="91425" rIns="91425" bIns="91425" anchor="t" anchorCtr="0"/>
          <a:lstStyle>
            <a:lvl1pPr lvl="0" algn="l">
              <a:lnSpc>
                <a:spcPct val="90000"/>
              </a:lnSpc>
              <a:spcBef>
                <a:spcPts val="0"/>
              </a:spcBef>
              <a:spcAft>
                <a:spcPts val="0"/>
              </a:spcAft>
              <a:buClr>
                <a:schemeClr val="dk1"/>
              </a:buClr>
              <a:buSzPts val="4200"/>
              <a:buFont typeface="Calibri"/>
              <a:buNone/>
              <a:defRPr/>
            </a:lvl1pPr>
            <a:lvl2pPr lvl="1" algn="l">
              <a:lnSpc>
                <a:spcPct val="100000"/>
              </a:lnSpc>
              <a:spcBef>
                <a:spcPts val="0"/>
              </a:spcBef>
              <a:spcAft>
                <a:spcPts val="0"/>
              </a:spcAft>
              <a:buSzPts val="4200"/>
              <a:buNone/>
              <a:defRPr/>
            </a:lvl2pPr>
            <a:lvl3pPr lvl="2" algn="l">
              <a:lnSpc>
                <a:spcPct val="100000"/>
              </a:lnSpc>
              <a:spcBef>
                <a:spcPts val="0"/>
              </a:spcBef>
              <a:spcAft>
                <a:spcPts val="0"/>
              </a:spcAft>
              <a:buSzPts val="4200"/>
              <a:buNone/>
              <a:defRPr/>
            </a:lvl3pPr>
            <a:lvl4pPr lvl="3" algn="l">
              <a:lnSpc>
                <a:spcPct val="100000"/>
              </a:lnSpc>
              <a:spcBef>
                <a:spcPts val="0"/>
              </a:spcBef>
              <a:spcAft>
                <a:spcPts val="0"/>
              </a:spcAft>
              <a:buSzPts val="4200"/>
              <a:buNone/>
              <a:defRPr/>
            </a:lvl4pPr>
            <a:lvl5pPr lvl="4" algn="l">
              <a:lnSpc>
                <a:spcPct val="100000"/>
              </a:lnSpc>
              <a:spcBef>
                <a:spcPts val="0"/>
              </a:spcBef>
              <a:spcAft>
                <a:spcPts val="0"/>
              </a:spcAft>
              <a:buSzPts val="4200"/>
              <a:buNone/>
              <a:defRPr/>
            </a:lvl5pPr>
            <a:lvl6pPr lvl="5" algn="l">
              <a:lnSpc>
                <a:spcPct val="100000"/>
              </a:lnSpc>
              <a:spcBef>
                <a:spcPts val="0"/>
              </a:spcBef>
              <a:spcAft>
                <a:spcPts val="0"/>
              </a:spcAft>
              <a:buSzPts val="4200"/>
              <a:buNone/>
              <a:defRPr/>
            </a:lvl6pPr>
            <a:lvl7pPr lvl="6" algn="l">
              <a:lnSpc>
                <a:spcPct val="100000"/>
              </a:lnSpc>
              <a:spcBef>
                <a:spcPts val="0"/>
              </a:spcBef>
              <a:spcAft>
                <a:spcPts val="0"/>
              </a:spcAft>
              <a:buSzPts val="4200"/>
              <a:buNone/>
              <a:defRPr/>
            </a:lvl7pPr>
            <a:lvl8pPr lvl="7" algn="l">
              <a:lnSpc>
                <a:spcPct val="100000"/>
              </a:lnSpc>
              <a:spcBef>
                <a:spcPts val="0"/>
              </a:spcBef>
              <a:spcAft>
                <a:spcPts val="0"/>
              </a:spcAft>
              <a:buSzPts val="4200"/>
              <a:buNone/>
              <a:defRPr/>
            </a:lvl8pPr>
            <a:lvl9pPr lvl="8" algn="l">
              <a:lnSpc>
                <a:spcPct val="100000"/>
              </a:lnSpc>
              <a:spcBef>
                <a:spcPts val="0"/>
              </a:spcBef>
              <a:spcAft>
                <a:spcPts val="0"/>
              </a:spcAft>
              <a:buSzPts val="4200"/>
              <a:buNone/>
              <a:defRPr/>
            </a:lvl9pPr>
          </a:lstStyle>
          <a:p>
            <a:endParaRPr/>
          </a:p>
        </p:txBody>
      </p:sp>
      <p:sp>
        <p:nvSpPr>
          <p:cNvPr id="25" name="Google Shape;25;p4"/>
          <p:cNvSpPr txBox="1">
            <a:spLocks noGrp="1"/>
          </p:cNvSpPr>
          <p:nvPr>
            <p:ph type="body" idx="1"/>
          </p:nvPr>
        </p:nvSpPr>
        <p:spPr>
          <a:xfrm>
            <a:off x="311700" y="1228675"/>
            <a:ext cx="8520600" cy="3340200"/>
          </a:xfrm>
          <a:prstGeom prst="rect">
            <a:avLst/>
          </a:prstGeom>
          <a:noFill/>
          <a:ln>
            <a:noFill/>
          </a:ln>
        </p:spPr>
        <p:txBody>
          <a:bodyPr spcFirstLastPara="1" wrap="square" lIns="91425" tIns="91425" rIns="91425" bIns="91425" anchor="t" anchorCtr="0"/>
          <a:lstStyle>
            <a:lvl1pPr marL="457200" lvl="0" indent="-342900" algn="l">
              <a:lnSpc>
                <a:spcPct val="90000"/>
              </a:lnSpc>
              <a:spcBef>
                <a:spcPts val="0"/>
              </a:spcBef>
              <a:spcAft>
                <a:spcPts val="0"/>
              </a:spcAft>
              <a:buClr>
                <a:schemeClr val="dk1"/>
              </a:buClr>
              <a:buSzPts val="1800"/>
              <a:buChar char="●"/>
              <a:defRPr/>
            </a:lvl1pPr>
            <a:lvl2pPr marL="914400" lvl="1" indent="-317500" algn="l">
              <a:lnSpc>
                <a:spcPct val="90000"/>
              </a:lnSpc>
              <a:spcBef>
                <a:spcPts val="1600"/>
              </a:spcBef>
              <a:spcAft>
                <a:spcPts val="0"/>
              </a:spcAft>
              <a:buClr>
                <a:schemeClr val="dk1"/>
              </a:buClr>
              <a:buSzPts val="1400"/>
              <a:buChar char="○"/>
              <a:defRPr/>
            </a:lvl2pPr>
            <a:lvl3pPr marL="1371600" lvl="2" indent="-317500" algn="l">
              <a:lnSpc>
                <a:spcPct val="90000"/>
              </a:lnSpc>
              <a:spcBef>
                <a:spcPts val="1600"/>
              </a:spcBef>
              <a:spcAft>
                <a:spcPts val="0"/>
              </a:spcAft>
              <a:buClr>
                <a:schemeClr val="dk1"/>
              </a:buClr>
              <a:buSzPts val="1400"/>
              <a:buChar char="■"/>
              <a:defRPr/>
            </a:lvl3pPr>
            <a:lvl4pPr marL="1828800" lvl="3" indent="-317500" algn="l">
              <a:lnSpc>
                <a:spcPct val="90000"/>
              </a:lnSpc>
              <a:spcBef>
                <a:spcPts val="1600"/>
              </a:spcBef>
              <a:spcAft>
                <a:spcPts val="0"/>
              </a:spcAft>
              <a:buClr>
                <a:schemeClr val="dk1"/>
              </a:buClr>
              <a:buSzPts val="1400"/>
              <a:buChar char="●"/>
              <a:defRPr/>
            </a:lvl4pPr>
            <a:lvl5pPr marL="2286000" lvl="4" indent="-317500" algn="l">
              <a:lnSpc>
                <a:spcPct val="90000"/>
              </a:lnSpc>
              <a:spcBef>
                <a:spcPts val="1600"/>
              </a:spcBef>
              <a:spcAft>
                <a:spcPts val="0"/>
              </a:spcAft>
              <a:buClr>
                <a:schemeClr val="dk1"/>
              </a:buClr>
              <a:buSzPts val="1400"/>
              <a:buChar char="○"/>
              <a:defRPr/>
            </a:lvl5pPr>
            <a:lvl6pPr marL="2743200" lvl="5" indent="-317500" algn="l">
              <a:lnSpc>
                <a:spcPct val="90000"/>
              </a:lnSpc>
              <a:spcBef>
                <a:spcPts val="1600"/>
              </a:spcBef>
              <a:spcAft>
                <a:spcPts val="0"/>
              </a:spcAft>
              <a:buClr>
                <a:schemeClr val="dk1"/>
              </a:buClr>
              <a:buSzPts val="1400"/>
              <a:buChar char="■"/>
              <a:defRPr/>
            </a:lvl6pPr>
            <a:lvl7pPr marL="3200400" lvl="6" indent="-317500" algn="l">
              <a:lnSpc>
                <a:spcPct val="90000"/>
              </a:lnSpc>
              <a:spcBef>
                <a:spcPts val="1600"/>
              </a:spcBef>
              <a:spcAft>
                <a:spcPts val="0"/>
              </a:spcAft>
              <a:buClr>
                <a:schemeClr val="dk1"/>
              </a:buClr>
              <a:buSzPts val="1400"/>
              <a:buChar char="●"/>
              <a:defRPr/>
            </a:lvl7pPr>
            <a:lvl8pPr marL="3657600" lvl="7" indent="-317500" algn="l">
              <a:lnSpc>
                <a:spcPct val="90000"/>
              </a:lnSpc>
              <a:spcBef>
                <a:spcPts val="1600"/>
              </a:spcBef>
              <a:spcAft>
                <a:spcPts val="0"/>
              </a:spcAft>
              <a:buClr>
                <a:schemeClr val="dk1"/>
              </a:buClr>
              <a:buSzPts val="1400"/>
              <a:buChar char="○"/>
              <a:defRPr/>
            </a:lvl8pPr>
            <a:lvl9pPr marL="4114800" lvl="8" indent="-317500" algn="l">
              <a:lnSpc>
                <a:spcPct val="90000"/>
              </a:lnSpc>
              <a:spcBef>
                <a:spcPts val="1600"/>
              </a:spcBef>
              <a:spcAft>
                <a:spcPts val="1600"/>
              </a:spcAft>
              <a:buClr>
                <a:schemeClr val="dk1"/>
              </a:buClr>
              <a:buSzPts val="1400"/>
              <a:buChar char="■"/>
              <a:defRPr/>
            </a:lvl9pPr>
          </a:lstStyle>
          <a:p>
            <a:endParaRPr/>
          </a:p>
        </p:txBody>
      </p:sp>
      <p:sp>
        <p:nvSpPr>
          <p:cNvPr id="26" name="Google Shape;26;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6"/>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6"/>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6"/>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36"/>
        <p:cNvGrpSpPr/>
        <p:nvPr/>
      </p:nvGrpSpPr>
      <p:grpSpPr>
        <a:xfrm>
          <a:off x="0" y="0"/>
          <a:ext cx="0" cy="0"/>
          <a:chOff x="0" y="0"/>
          <a:chExt cx="0" cy="0"/>
        </a:xfrm>
      </p:grpSpPr>
      <p:sp>
        <p:nvSpPr>
          <p:cNvPr id="37" name="Google Shape;37;p7"/>
          <p:cNvSpPr txBox="1">
            <a:spLocks noGrp="1"/>
          </p:cNvSpPr>
          <p:nvPr>
            <p:ph type="body" idx="1"/>
          </p:nvPr>
        </p:nvSpPr>
        <p:spPr>
          <a:xfrm>
            <a:off x="352426" y="1097280"/>
            <a:ext cx="7680960" cy="3543300"/>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38" name="Google Shape;38;p7"/>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7"/>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40" name="Google Shape;40;p7"/>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7"/>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623888" y="1282304"/>
            <a:ext cx="7886700" cy="2139553"/>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4500"/>
              <a:buFont typeface="Calibri"/>
              <a:buNone/>
              <a:defRPr sz="4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8"/>
          <p:cNvSpPr txBox="1">
            <a:spLocks noGrp="1"/>
          </p:cNvSpPr>
          <p:nvPr>
            <p:ph type="body" idx="1"/>
          </p:nvPr>
        </p:nvSpPr>
        <p:spPr>
          <a:xfrm>
            <a:off x="623888" y="3442098"/>
            <a:ext cx="7886700" cy="1125140"/>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750"/>
              </a:spcBef>
              <a:spcAft>
                <a:spcPts val="0"/>
              </a:spcAft>
              <a:buClr>
                <a:srgbClr val="888888"/>
              </a:buClr>
              <a:buSzPts val="1800"/>
              <a:buNone/>
              <a:defRPr sz="1800">
                <a:solidFill>
                  <a:srgbClr val="888888"/>
                </a:solidFill>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a:p>
        </p:txBody>
      </p:sp>
      <p:sp>
        <p:nvSpPr>
          <p:cNvPr id="45" name="Google Shape;45;p8"/>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8"/>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8"/>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8"/>
        <p:cNvGrpSpPr/>
        <p:nvPr/>
      </p:nvGrpSpPr>
      <p:grpSpPr>
        <a:xfrm>
          <a:off x="0" y="0"/>
          <a:ext cx="0" cy="0"/>
          <a:chOff x="0" y="0"/>
          <a:chExt cx="0" cy="0"/>
        </a:xfrm>
      </p:grpSpPr>
      <p:sp>
        <p:nvSpPr>
          <p:cNvPr id="49" name="Google Shape;49;p9"/>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9"/>
          <p:cNvSpPr txBox="1">
            <a:spLocks noGrp="1"/>
          </p:cNvSpPr>
          <p:nvPr>
            <p:ph type="body" idx="1"/>
          </p:nvPr>
        </p:nvSpPr>
        <p:spPr>
          <a:xfrm>
            <a:off x="628650" y="1369219"/>
            <a:ext cx="3886200" cy="3263504"/>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51" name="Google Shape;51;p9"/>
          <p:cNvSpPr txBox="1">
            <a:spLocks noGrp="1"/>
          </p:cNvSpPr>
          <p:nvPr>
            <p:ph type="body" idx="2"/>
          </p:nvPr>
        </p:nvSpPr>
        <p:spPr>
          <a:xfrm>
            <a:off x="4629150" y="1369219"/>
            <a:ext cx="3886200" cy="3263504"/>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52" name="Google Shape;52;p9"/>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9"/>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9"/>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0"/>
          <p:cNvSpPr txBox="1">
            <a:spLocks noGrp="1"/>
          </p:cNvSpPr>
          <p:nvPr>
            <p:ph type="title"/>
          </p:nvPr>
        </p:nvSpPr>
        <p:spPr>
          <a:xfrm>
            <a:off x="629841" y="273844"/>
            <a:ext cx="7886700" cy="994172"/>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10"/>
          <p:cNvSpPr txBox="1">
            <a:spLocks noGrp="1"/>
          </p:cNvSpPr>
          <p:nvPr>
            <p:ph type="body" idx="1"/>
          </p:nvPr>
        </p:nvSpPr>
        <p:spPr>
          <a:xfrm>
            <a:off x="629842" y="1260872"/>
            <a:ext cx="3868340" cy="617934"/>
          </a:xfrm>
          <a:prstGeom prst="rect">
            <a:avLst/>
          </a:prstGeom>
          <a:noFill/>
          <a:ln>
            <a:noFill/>
          </a:ln>
        </p:spPr>
        <p:txBody>
          <a:bodyPr spcFirstLastPara="1" wrap="square" lIns="91425" tIns="45700" rIns="91425" bIns="45700" anchor="b" anchorCtr="0"/>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58" name="Google Shape;58;p10"/>
          <p:cNvSpPr txBox="1">
            <a:spLocks noGrp="1"/>
          </p:cNvSpPr>
          <p:nvPr>
            <p:ph type="body" idx="2"/>
          </p:nvPr>
        </p:nvSpPr>
        <p:spPr>
          <a:xfrm>
            <a:off x="629842" y="1878806"/>
            <a:ext cx="3868340" cy="2763441"/>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59" name="Google Shape;59;p10"/>
          <p:cNvSpPr txBox="1">
            <a:spLocks noGrp="1"/>
          </p:cNvSpPr>
          <p:nvPr>
            <p:ph type="body" idx="3"/>
          </p:nvPr>
        </p:nvSpPr>
        <p:spPr>
          <a:xfrm>
            <a:off x="4629150" y="1260872"/>
            <a:ext cx="3887391" cy="617934"/>
          </a:xfrm>
          <a:prstGeom prst="rect">
            <a:avLst/>
          </a:prstGeom>
          <a:noFill/>
          <a:ln>
            <a:noFill/>
          </a:ln>
        </p:spPr>
        <p:txBody>
          <a:bodyPr spcFirstLastPara="1" wrap="square" lIns="91425" tIns="45700" rIns="91425" bIns="45700" anchor="b" anchorCtr="0"/>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60" name="Google Shape;60;p10"/>
          <p:cNvSpPr txBox="1">
            <a:spLocks noGrp="1"/>
          </p:cNvSpPr>
          <p:nvPr>
            <p:ph type="body" idx="4"/>
          </p:nvPr>
        </p:nvSpPr>
        <p:spPr>
          <a:xfrm>
            <a:off x="4629150" y="1878806"/>
            <a:ext cx="3887391" cy="2763441"/>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61" name="Google Shape;61;p10"/>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10"/>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0"/>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4"/>
        <p:cNvGrpSpPr/>
        <p:nvPr/>
      </p:nvGrpSpPr>
      <p:grpSpPr>
        <a:xfrm>
          <a:off x="0" y="0"/>
          <a:ext cx="0" cy="0"/>
          <a:chOff x="0" y="0"/>
          <a:chExt cx="0" cy="0"/>
        </a:xfrm>
      </p:grpSpPr>
      <p:sp>
        <p:nvSpPr>
          <p:cNvPr id="65" name="Google Shape;65;p11"/>
          <p:cNvSpPr txBox="1">
            <a:spLocks noGrp="1"/>
          </p:cNvSpPr>
          <p:nvPr>
            <p:ph type="title"/>
          </p:nvPr>
        </p:nvSpPr>
        <p:spPr>
          <a:xfrm>
            <a:off x="629841" y="342900"/>
            <a:ext cx="2949178" cy="1200150"/>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1"/>
          <p:cNvSpPr txBox="1">
            <a:spLocks noGrp="1"/>
          </p:cNvSpPr>
          <p:nvPr>
            <p:ph type="body" idx="1"/>
          </p:nvPr>
        </p:nvSpPr>
        <p:spPr>
          <a:xfrm>
            <a:off x="3887391" y="740569"/>
            <a:ext cx="4629150" cy="3655219"/>
          </a:xfrm>
          <a:prstGeom prst="rect">
            <a:avLst/>
          </a:prstGeom>
          <a:noFill/>
          <a:ln>
            <a:noFill/>
          </a:ln>
        </p:spPr>
        <p:txBody>
          <a:bodyPr spcFirstLastPara="1" wrap="square" lIns="91425" tIns="45700" rIns="91425" bIns="45700" anchor="t" anchorCtr="0"/>
          <a:lstStyle>
            <a:lvl1pPr marL="457200" lvl="0" indent="-381000" algn="l">
              <a:lnSpc>
                <a:spcPct val="90000"/>
              </a:lnSpc>
              <a:spcBef>
                <a:spcPts val="750"/>
              </a:spcBef>
              <a:spcAft>
                <a:spcPts val="0"/>
              </a:spcAft>
              <a:buClr>
                <a:schemeClr val="dk1"/>
              </a:buClr>
              <a:buSzPts val="2400"/>
              <a:buChar char="•"/>
              <a:defRPr sz="2400"/>
            </a:lvl1pPr>
            <a:lvl2pPr marL="914400" lvl="1" indent="-361950" algn="l">
              <a:lnSpc>
                <a:spcPct val="90000"/>
              </a:lnSpc>
              <a:spcBef>
                <a:spcPts val="375"/>
              </a:spcBef>
              <a:spcAft>
                <a:spcPts val="0"/>
              </a:spcAft>
              <a:buClr>
                <a:schemeClr val="dk1"/>
              </a:buClr>
              <a:buSzPts val="2100"/>
              <a:buChar char="•"/>
              <a:defRPr sz="2100"/>
            </a:lvl2pPr>
            <a:lvl3pPr marL="1371600" lvl="2" indent="-342900" algn="l">
              <a:lnSpc>
                <a:spcPct val="90000"/>
              </a:lnSpc>
              <a:spcBef>
                <a:spcPts val="375"/>
              </a:spcBef>
              <a:spcAft>
                <a:spcPts val="0"/>
              </a:spcAft>
              <a:buClr>
                <a:schemeClr val="dk1"/>
              </a:buClr>
              <a:buSzPts val="1800"/>
              <a:buChar char="•"/>
              <a:defRPr sz="1800"/>
            </a:lvl3pPr>
            <a:lvl4pPr marL="1828800" lvl="3" indent="-323850" algn="l">
              <a:lnSpc>
                <a:spcPct val="90000"/>
              </a:lnSpc>
              <a:spcBef>
                <a:spcPts val="375"/>
              </a:spcBef>
              <a:spcAft>
                <a:spcPts val="0"/>
              </a:spcAft>
              <a:buClr>
                <a:schemeClr val="dk1"/>
              </a:buClr>
              <a:buSzPts val="1500"/>
              <a:buChar char="•"/>
              <a:defRPr sz="1500"/>
            </a:lvl4pPr>
            <a:lvl5pPr marL="2286000" lvl="4" indent="-323850" algn="l">
              <a:lnSpc>
                <a:spcPct val="90000"/>
              </a:lnSpc>
              <a:spcBef>
                <a:spcPts val="375"/>
              </a:spcBef>
              <a:spcAft>
                <a:spcPts val="0"/>
              </a:spcAft>
              <a:buClr>
                <a:schemeClr val="dk1"/>
              </a:buClr>
              <a:buSzPts val="1500"/>
              <a:buChar char="•"/>
              <a:defRPr sz="1500"/>
            </a:lvl5pPr>
            <a:lvl6pPr marL="2743200" lvl="5" indent="-323850" algn="l">
              <a:lnSpc>
                <a:spcPct val="90000"/>
              </a:lnSpc>
              <a:spcBef>
                <a:spcPts val="375"/>
              </a:spcBef>
              <a:spcAft>
                <a:spcPts val="0"/>
              </a:spcAft>
              <a:buClr>
                <a:schemeClr val="dk1"/>
              </a:buClr>
              <a:buSzPts val="1500"/>
              <a:buChar char="•"/>
              <a:defRPr sz="1500"/>
            </a:lvl6pPr>
            <a:lvl7pPr marL="3200400" lvl="6" indent="-323850" algn="l">
              <a:lnSpc>
                <a:spcPct val="90000"/>
              </a:lnSpc>
              <a:spcBef>
                <a:spcPts val="375"/>
              </a:spcBef>
              <a:spcAft>
                <a:spcPts val="0"/>
              </a:spcAft>
              <a:buClr>
                <a:schemeClr val="dk1"/>
              </a:buClr>
              <a:buSzPts val="1500"/>
              <a:buChar char="•"/>
              <a:defRPr sz="1500"/>
            </a:lvl7pPr>
            <a:lvl8pPr marL="3657600" lvl="7" indent="-323850" algn="l">
              <a:lnSpc>
                <a:spcPct val="90000"/>
              </a:lnSpc>
              <a:spcBef>
                <a:spcPts val="375"/>
              </a:spcBef>
              <a:spcAft>
                <a:spcPts val="0"/>
              </a:spcAft>
              <a:buClr>
                <a:schemeClr val="dk1"/>
              </a:buClr>
              <a:buSzPts val="1500"/>
              <a:buChar char="•"/>
              <a:defRPr sz="1500"/>
            </a:lvl8pPr>
            <a:lvl9pPr marL="4114800" lvl="8" indent="-323850" algn="l">
              <a:lnSpc>
                <a:spcPct val="90000"/>
              </a:lnSpc>
              <a:spcBef>
                <a:spcPts val="375"/>
              </a:spcBef>
              <a:spcAft>
                <a:spcPts val="0"/>
              </a:spcAft>
              <a:buClr>
                <a:schemeClr val="dk1"/>
              </a:buClr>
              <a:buSzPts val="1500"/>
              <a:buChar char="•"/>
              <a:defRPr sz="1500"/>
            </a:lvl9pPr>
          </a:lstStyle>
          <a:p>
            <a:endParaRPr/>
          </a:p>
        </p:txBody>
      </p:sp>
      <p:sp>
        <p:nvSpPr>
          <p:cNvPr id="67" name="Google Shape;67;p11"/>
          <p:cNvSpPr txBox="1">
            <a:spLocks noGrp="1"/>
          </p:cNvSpPr>
          <p:nvPr>
            <p:ph type="body" idx="2"/>
          </p:nvPr>
        </p:nvSpPr>
        <p:spPr>
          <a:xfrm>
            <a:off x="629841" y="1543050"/>
            <a:ext cx="2949178" cy="2858691"/>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68" name="Google Shape;68;p11"/>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11"/>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1"/>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628650" y="1369219"/>
            <a:ext cx="7886700" cy="3263504"/>
          </a:xfrm>
          <a:prstGeom prst="rect">
            <a:avLst/>
          </a:prstGeom>
          <a:noFill/>
          <a:ln>
            <a:noFill/>
          </a:ln>
        </p:spPr>
        <p:txBody>
          <a:bodyPr spcFirstLastPara="1" wrap="square" lIns="91425" tIns="45700" rIns="91425" bIns="45700" anchor="t" anchorCtr="0"/>
          <a:lstStyle>
            <a:lvl1pPr marL="457200" marR="0" lvl="0" indent="-36195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lstStyle>
            <a:lvl1pPr marR="0" lvl="0" algn="ctr"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4.xml"/><Relationship Id="rId5" Type="http://schemas.openxmlformats.org/officeDocument/2006/relationships/image" Target="../media/image8.jpg"/><Relationship Id="rId4" Type="http://schemas.openxmlformats.org/officeDocument/2006/relationships/image" Target="../media/image7.jpg"/></Relationships>
</file>

<file path=ppt/slides/_rels/slide1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hyperlink" Target="https://www.tutorialspoint.com/python/" TargetMode="External"/><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hyperlink" Target="https://www.youtube.com/watch?v=mKxFfjNyj3c" TargetMode="External"/><Relationship Id="rId5" Type="http://schemas.openxmlformats.org/officeDocument/2006/relationships/hyperlink" Target="https://www.stackoverflow.com/" TargetMode="External"/><Relationship Id="rId4" Type="http://schemas.openxmlformats.org/officeDocument/2006/relationships/hyperlink" Target="https://www.scrapehero.com/web-scraping-tutorials/" TargetMode="Externa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Google Shape;95;p15"/>
          <p:cNvSpPr txBox="1">
            <a:spLocks noGrp="1"/>
          </p:cNvSpPr>
          <p:nvPr>
            <p:ph type="ctrTitle"/>
          </p:nvPr>
        </p:nvSpPr>
        <p:spPr>
          <a:xfrm>
            <a:off x="311694" y="821112"/>
            <a:ext cx="8520600" cy="1510507"/>
          </a:xfrm>
          <a:prstGeom prst="rect">
            <a:avLst/>
          </a:prstGeom>
          <a:noFill/>
          <a:ln>
            <a:noFill/>
          </a:ln>
          <a:effectLst>
            <a:outerShdw blurRad="57150" dist="19050" dir="5400000" algn="bl" rotWithShape="0">
              <a:srgbClr val="000000">
                <a:alpha val="49411"/>
              </a:srgbClr>
            </a:outerShdw>
          </a:effectLst>
        </p:spPr>
        <p:txBody>
          <a:bodyPr spcFirstLastPara="1" wrap="square" lIns="91425" tIns="91425" rIns="91425" bIns="91425" anchor="ctr" anchorCtr="0">
            <a:noAutofit/>
          </a:bodyPr>
          <a:lstStyle/>
          <a:p>
            <a:pPr marL="0" lvl="0" indent="0" algn="ctr" rtl="0">
              <a:lnSpc>
                <a:spcPct val="90000"/>
              </a:lnSpc>
              <a:spcBef>
                <a:spcPts val="0"/>
              </a:spcBef>
              <a:spcAft>
                <a:spcPts val="0"/>
              </a:spcAft>
              <a:buClr>
                <a:schemeClr val="dk1"/>
              </a:buClr>
              <a:buSzPts val="3200"/>
              <a:buFont typeface="Arial"/>
              <a:buNone/>
            </a:pPr>
            <a:r>
              <a:rPr lang="en-US" sz="3200" dirty="0">
                <a:latin typeface="Arial"/>
                <a:ea typeface="Arial"/>
                <a:cs typeface="Arial"/>
                <a:sym typeface="Arial"/>
              </a:rPr>
              <a:t>Voter’s Assessment</a:t>
            </a:r>
            <a:endParaRPr sz="3200" dirty="0">
              <a:latin typeface="Arial"/>
              <a:ea typeface="Arial"/>
              <a:cs typeface="Arial"/>
              <a:sym typeface="Arial"/>
            </a:endParaRPr>
          </a:p>
        </p:txBody>
      </p:sp>
      <p:sp>
        <p:nvSpPr>
          <p:cNvPr id="97" name="Google Shape;97;p15"/>
          <p:cNvSpPr txBox="1"/>
          <p:nvPr/>
        </p:nvSpPr>
        <p:spPr>
          <a:xfrm>
            <a:off x="311708" y="3672145"/>
            <a:ext cx="2629966" cy="36933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chemeClr val="dk1"/>
                </a:solidFill>
                <a:latin typeface="Calibri"/>
                <a:ea typeface="Calibri"/>
                <a:cs typeface="Calibri"/>
                <a:sym typeface="Calibri"/>
              </a:rPr>
              <a:t>Mentor: Dr. Sunil Pratap</a:t>
            </a:r>
          </a:p>
          <a:p>
            <a:pPr marL="0" marR="0" lvl="0" indent="0" algn="l" rtl="0">
              <a:lnSpc>
                <a:spcPct val="100000"/>
              </a:lnSpc>
              <a:spcBef>
                <a:spcPts val="0"/>
              </a:spcBef>
              <a:spcAft>
                <a:spcPts val="0"/>
              </a:spcAft>
              <a:buClr>
                <a:srgbClr val="000000"/>
              </a:buClr>
              <a:buSzPts val="1800"/>
              <a:buFont typeface="Arial"/>
              <a:buNone/>
            </a:pPr>
            <a:r>
              <a:rPr lang="en-US" sz="1800" dirty="0">
                <a:solidFill>
                  <a:schemeClr val="dk1"/>
                </a:solidFill>
                <a:latin typeface="Calibri"/>
                <a:ea typeface="Calibri"/>
                <a:cs typeface="Calibri"/>
                <a:sym typeface="Calibri"/>
              </a:rPr>
              <a:t>(Assistant Professor)</a:t>
            </a:r>
            <a:endParaRPr sz="1800" b="0" i="0" u="none" strike="noStrike" cap="none" dirty="0">
              <a:solidFill>
                <a:schemeClr val="dk1"/>
              </a:solidFill>
              <a:latin typeface="Calibri"/>
              <a:ea typeface="Calibri"/>
              <a:cs typeface="Calibri"/>
              <a:sym typeface="Calibri"/>
            </a:endParaRPr>
          </a:p>
        </p:txBody>
      </p:sp>
      <p:sp>
        <p:nvSpPr>
          <p:cNvPr id="98" name="Google Shape;98;p15"/>
          <p:cNvSpPr txBox="1"/>
          <p:nvPr/>
        </p:nvSpPr>
        <p:spPr>
          <a:xfrm>
            <a:off x="5706140" y="3676057"/>
            <a:ext cx="3126154" cy="64633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chemeClr val="dk1"/>
                </a:solidFill>
                <a:latin typeface="Calibri"/>
                <a:ea typeface="Calibri"/>
                <a:cs typeface="Calibri"/>
                <a:sym typeface="Calibri"/>
              </a:rPr>
              <a:t>Submitted by: Ashish Kumar Rout </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chemeClr val="dk1"/>
                </a:solidFill>
                <a:latin typeface="Calibri"/>
                <a:ea typeface="Calibri"/>
                <a:cs typeface="Calibri"/>
                <a:sym typeface="Calibri"/>
              </a:rPr>
              <a:t>Roll No.: 00411624417 </a:t>
            </a:r>
            <a:endParaRPr sz="1800" b="0" i="0" u="none" strike="noStrike" cap="none" dirty="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8BCAF-5504-43DB-BDA9-F1DDDAF1F89F}"/>
              </a:ext>
            </a:extLst>
          </p:cNvPr>
          <p:cNvSpPr>
            <a:spLocks noGrp="1"/>
          </p:cNvSpPr>
          <p:nvPr>
            <p:ph type="title"/>
          </p:nvPr>
        </p:nvSpPr>
        <p:spPr>
          <a:xfrm>
            <a:off x="381000" y="273844"/>
            <a:ext cx="8134350" cy="432738"/>
          </a:xfrm>
        </p:spPr>
        <p:txBody>
          <a:bodyPr/>
          <a:lstStyle/>
          <a:p>
            <a:r>
              <a:rPr lang="en-IN" dirty="0">
                <a:latin typeface="Times New Roman" panose="02020603050405020304" pitchFamily="18" charset="0"/>
                <a:cs typeface="Times New Roman" panose="02020603050405020304" pitchFamily="18" charset="0"/>
              </a:rPr>
              <a:t>DFD LEVEL 1</a:t>
            </a:r>
          </a:p>
        </p:txBody>
      </p:sp>
      <p:pic>
        <p:nvPicPr>
          <p:cNvPr id="4" name="Picture 3">
            <a:extLst>
              <a:ext uri="{FF2B5EF4-FFF2-40B4-BE49-F238E27FC236}">
                <a16:creationId xmlns:a16="http://schemas.microsoft.com/office/drawing/2014/main" id="{7AD2EA23-602A-484F-82E7-EC7C082D8261}"/>
              </a:ext>
            </a:extLst>
          </p:cNvPr>
          <p:cNvPicPr>
            <a:picLocks noChangeAspect="1"/>
          </p:cNvPicPr>
          <p:nvPr/>
        </p:nvPicPr>
        <p:blipFill>
          <a:blip r:embed="rId2"/>
          <a:stretch>
            <a:fillRect/>
          </a:stretch>
        </p:blipFill>
        <p:spPr>
          <a:xfrm>
            <a:off x="963944" y="845127"/>
            <a:ext cx="7216112" cy="4215245"/>
          </a:xfrm>
          <a:prstGeom prst="rect">
            <a:avLst/>
          </a:prstGeom>
        </p:spPr>
      </p:pic>
    </p:spTree>
    <p:extLst>
      <p:ext uri="{BB962C8B-B14F-4D97-AF65-F5344CB8AC3E}">
        <p14:creationId xmlns:p14="http://schemas.microsoft.com/office/powerpoint/2010/main" val="40664058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cxnSp>
        <p:nvCxnSpPr>
          <p:cNvPr id="208" name="Google Shape;208;p28"/>
          <p:cNvCxnSpPr>
            <a:stCxn id="209" idx="1"/>
            <a:endCxn id="210" idx="3"/>
          </p:cNvCxnSpPr>
          <p:nvPr/>
        </p:nvCxnSpPr>
        <p:spPr>
          <a:xfrm rot="10800000">
            <a:off x="2274800" y="3465625"/>
            <a:ext cx="1304100" cy="0"/>
          </a:xfrm>
          <a:prstGeom prst="straightConnector1">
            <a:avLst/>
          </a:prstGeom>
          <a:noFill/>
          <a:ln w="9525" cap="flat" cmpd="sng">
            <a:solidFill>
              <a:schemeClr val="dk1"/>
            </a:solidFill>
            <a:prstDash val="solid"/>
            <a:round/>
            <a:headEnd type="none" w="sm" len="sm"/>
            <a:tailEnd type="stealth" w="med" len="med"/>
          </a:ln>
        </p:spPr>
      </p:cxnSp>
      <p:cxnSp>
        <p:nvCxnSpPr>
          <p:cNvPr id="211" name="Google Shape;211;p28"/>
          <p:cNvCxnSpPr>
            <a:stCxn id="212" idx="4"/>
            <a:endCxn id="213" idx="1"/>
          </p:cNvCxnSpPr>
          <p:nvPr/>
        </p:nvCxnSpPr>
        <p:spPr>
          <a:xfrm>
            <a:off x="5155100" y="2027600"/>
            <a:ext cx="1470600" cy="0"/>
          </a:xfrm>
          <a:prstGeom prst="straightConnector1">
            <a:avLst/>
          </a:prstGeom>
          <a:noFill/>
          <a:ln w="9525" cap="flat" cmpd="sng">
            <a:solidFill>
              <a:schemeClr val="dk1"/>
            </a:solidFill>
            <a:prstDash val="solid"/>
            <a:round/>
            <a:headEnd type="none" w="sm" len="sm"/>
            <a:tailEnd type="stealth" w="med" len="med"/>
          </a:ln>
        </p:spPr>
      </p:cxnSp>
      <p:cxnSp>
        <p:nvCxnSpPr>
          <p:cNvPr id="214" name="Google Shape;214;p28"/>
          <p:cNvCxnSpPr>
            <a:stCxn id="210" idx="2"/>
            <a:endCxn id="215" idx="0"/>
          </p:cNvCxnSpPr>
          <p:nvPr/>
        </p:nvCxnSpPr>
        <p:spPr>
          <a:xfrm>
            <a:off x="1411400" y="3864325"/>
            <a:ext cx="0" cy="481800"/>
          </a:xfrm>
          <a:prstGeom prst="straightConnector1">
            <a:avLst/>
          </a:prstGeom>
          <a:noFill/>
          <a:ln w="9525" cap="flat" cmpd="sng">
            <a:solidFill>
              <a:schemeClr val="dk1"/>
            </a:solidFill>
            <a:prstDash val="solid"/>
            <a:round/>
            <a:headEnd type="none" w="sm" len="sm"/>
            <a:tailEnd type="stealth" w="med" len="med"/>
          </a:ln>
        </p:spPr>
      </p:cxnSp>
      <p:cxnSp>
        <p:nvCxnSpPr>
          <p:cNvPr id="216" name="Google Shape;216;p28"/>
          <p:cNvCxnSpPr>
            <a:stCxn id="213" idx="2"/>
            <a:endCxn id="217" idx="0"/>
          </p:cNvCxnSpPr>
          <p:nvPr/>
        </p:nvCxnSpPr>
        <p:spPr>
          <a:xfrm>
            <a:off x="7444550" y="2454650"/>
            <a:ext cx="0" cy="601800"/>
          </a:xfrm>
          <a:prstGeom prst="straightConnector1">
            <a:avLst/>
          </a:prstGeom>
          <a:noFill/>
          <a:ln w="9525" cap="flat" cmpd="sng">
            <a:solidFill>
              <a:schemeClr val="dk1"/>
            </a:solidFill>
            <a:prstDash val="solid"/>
            <a:round/>
            <a:headEnd type="none" w="sm" len="sm"/>
            <a:tailEnd type="stealth" w="med" len="med"/>
          </a:ln>
        </p:spPr>
      </p:cxnSp>
      <p:cxnSp>
        <p:nvCxnSpPr>
          <p:cNvPr id="218" name="Google Shape;218;p28"/>
          <p:cNvCxnSpPr>
            <a:stCxn id="217" idx="1"/>
            <a:endCxn id="209" idx="3"/>
          </p:cNvCxnSpPr>
          <p:nvPr/>
        </p:nvCxnSpPr>
        <p:spPr>
          <a:xfrm rot="10800000">
            <a:off x="5154950" y="3465638"/>
            <a:ext cx="1592700" cy="18000"/>
          </a:xfrm>
          <a:prstGeom prst="straightConnector1">
            <a:avLst/>
          </a:prstGeom>
          <a:noFill/>
          <a:ln w="9525" cap="flat" cmpd="sng">
            <a:solidFill>
              <a:schemeClr val="dk1"/>
            </a:solidFill>
            <a:prstDash val="solid"/>
            <a:round/>
            <a:headEnd type="none" w="sm" len="sm"/>
            <a:tailEnd type="stealth" w="med" len="med"/>
          </a:ln>
        </p:spPr>
      </p:cxnSp>
      <p:cxnSp>
        <p:nvCxnSpPr>
          <p:cNvPr id="219" name="Google Shape;219;p28"/>
          <p:cNvCxnSpPr/>
          <p:nvPr/>
        </p:nvCxnSpPr>
        <p:spPr>
          <a:xfrm>
            <a:off x="2108300" y="2022350"/>
            <a:ext cx="1470600" cy="10500"/>
          </a:xfrm>
          <a:prstGeom prst="straightConnector1">
            <a:avLst/>
          </a:prstGeom>
          <a:noFill/>
          <a:ln w="9525" cap="flat" cmpd="sng">
            <a:solidFill>
              <a:schemeClr val="dk1"/>
            </a:solidFill>
            <a:prstDash val="solid"/>
            <a:round/>
            <a:headEnd type="none" w="sm" len="sm"/>
            <a:tailEnd type="stealth" w="med" len="med"/>
          </a:ln>
        </p:spPr>
      </p:cxnSp>
      <p:sp>
        <p:nvSpPr>
          <p:cNvPr id="220" name="Google Shape;220;p28"/>
          <p:cNvSpPr/>
          <p:nvPr/>
        </p:nvSpPr>
        <p:spPr>
          <a:xfrm>
            <a:off x="714500" y="1628900"/>
            <a:ext cx="1393800" cy="7974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dirty="0">
                <a:solidFill>
                  <a:srgbClr val="000000"/>
                </a:solidFill>
                <a:latin typeface="Roboto Mono"/>
                <a:ea typeface="Roboto Mono"/>
                <a:cs typeface="Roboto Mono"/>
                <a:sym typeface="Roboto Mono"/>
              </a:rPr>
              <a:t>START</a:t>
            </a:r>
            <a:endParaRPr sz="1800" b="1" i="0" u="none" strike="noStrike" cap="none" dirty="0">
              <a:solidFill>
                <a:srgbClr val="000000"/>
              </a:solidFill>
              <a:latin typeface="Roboto Mono"/>
              <a:ea typeface="Roboto Mono"/>
              <a:cs typeface="Roboto Mono"/>
              <a:sym typeface="Roboto Mono"/>
            </a:endParaRPr>
          </a:p>
        </p:txBody>
      </p:sp>
      <p:sp>
        <p:nvSpPr>
          <p:cNvPr id="212" name="Google Shape;212;p28"/>
          <p:cNvSpPr/>
          <p:nvPr/>
        </p:nvSpPr>
        <p:spPr>
          <a:xfrm>
            <a:off x="3578900" y="1600550"/>
            <a:ext cx="1576200" cy="854100"/>
          </a:xfrm>
          <a:prstGeom prst="can">
            <a:avLst>
              <a:gd name="adj"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Roboto Mono"/>
                <a:ea typeface="Roboto Mono"/>
                <a:cs typeface="Roboto Mono"/>
                <a:sym typeface="Roboto Mono"/>
              </a:rPr>
              <a:t>Raw Electoral Roll Data</a:t>
            </a:r>
            <a:endParaRPr sz="1400" b="0" i="0" u="none" strike="noStrike" cap="none">
              <a:solidFill>
                <a:srgbClr val="000000"/>
              </a:solidFill>
              <a:latin typeface="Roboto Mono"/>
              <a:ea typeface="Roboto Mono"/>
              <a:cs typeface="Roboto Mono"/>
              <a:sym typeface="Roboto Mono"/>
            </a:endParaRPr>
          </a:p>
        </p:txBody>
      </p:sp>
      <p:sp>
        <p:nvSpPr>
          <p:cNvPr id="213" name="Google Shape;213;p28"/>
          <p:cNvSpPr/>
          <p:nvPr/>
        </p:nvSpPr>
        <p:spPr>
          <a:xfrm>
            <a:off x="6625700" y="1600550"/>
            <a:ext cx="1637700" cy="854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1400"/>
              <a:buFont typeface="Arial"/>
              <a:buNone/>
            </a:pPr>
            <a:r>
              <a:rPr lang="en-US" sz="1400" b="0" i="0" u="none" strike="noStrike" cap="none">
                <a:solidFill>
                  <a:srgbClr val="000000"/>
                </a:solidFill>
                <a:latin typeface="Roboto Mono"/>
                <a:ea typeface="Roboto Mono"/>
                <a:cs typeface="Roboto Mono"/>
                <a:sym typeface="Roboto Mono"/>
              </a:rPr>
              <a:t>Pre-Processing and</a:t>
            </a:r>
            <a:endParaRPr sz="1400" b="0" i="0" u="none" strike="noStrike" cap="none">
              <a:solidFill>
                <a:srgbClr val="000000"/>
              </a:solidFill>
              <a:latin typeface="Roboto Mono"/>
              <a:ea typeface="Roboto Mono"/>
              <a:cs typeface="Roboto Mono"/>
              <a:sym typeface="Roboto Mono"/>
            </a:endParaRPr>
          </a:p>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Roboto Mono"/>
                <a:ea typeface="Roboto Mono"/>
                <a:cs typeface="Roboto Mono"/>
                <a:sym typeface="Roboto Mono"/>
              </a:rPr>
              <a:t>Data Cleaning</a:t>
            </a:r>
            <a:endParaRPr sz="1400" b="0" i="0" u="none" strike="noStrike" cap="none">
              <a:solidFill>
                <a:srgbClr val="000000"/>
              </a:solidFill>
              <a:latin typeface="Roboto Mono"/>
              <a:ea typeface="Roboto Mono"/>
              <a:cs typeface="Roboto Mono"/>
              <a:sym typeface="Roboto Mono"/>
            </a:endParaRPr>
          </a:p>
        </p:txBody>
      </p:sp>
      <p:sp>
        <p:nvSpPr>
          <p:cNvPr id="217" name="Google Shape;217;p28"/>
          <p:cNvSpPr/>
          <p:nvPr/>
        </p:nvSpPr>
        <p:spPr>
          <a:xfrm>
            <a:off x="6747650" y="3056588"/>
            <a:ext cx="1393800" cy="854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Roboto Mono"/>
                <a:ea typeface="Roboto Mono"/>
                <a:cs typeface="Roboto Mono"/>
                <a:sym typeface="Roboto Mono"/>
              </a:rPr>
              <a:t>Feature Selection</a:t>
            </a:r>
            <a:endParaRPr sz="1400" b="0" i="0" u="none" strike="noStrike" cap="none">
              <a:solidFill>
                <a:srgbClr val="000000"/>
              </a:solidFill>
              <a:latin typeface="Roboto Mono"/>
              <a:ea typeface="Roboto Mono"/>
              <a:cs typeface="Roboto Mono"/>
              <a:sym typeface="Roboto Mono"/>
            </a:endParaRPr>
          </a:p>
        </p:txBody>
      </p:sp>
      <p:sp>
        <p:nvSpPr>
          <p:cNvPr id="209" name="Google Shape;209;p28"/>
          <p:cNvSpPr/>
          <p:nvPr/>
        </p:nvSpPr>
        <p:spPr>
          <a:xfrm>
            <a:off x="3578900" y="3066925"/>
            <a:ext cx="1576200" cy="7974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dirty="0">
                <a:latin typeface="Roboto Mono"/>
                <a:ea typeface="Roboto Mono"/>
                <a:cs typeface="Roboto Mono"/>
                <a:sym typeface="Roboto Mono"/>
              </a:rPr>
              <a:t>Frequentist Approach</a:t>
            </a:r>
            <a:endParaRPr sz="1400" b="0" i="0" u="none" strike="noStrike" cap="none" dirty="0">
              <a:solidFill>
                <a:srgbClr val="000000"/>
              </a:solidFill>
              <a:latin typeface="Roboto Mono"/>
              <a:ea typeface="Roboto Mono"/>
              <a:cs typeface="Roboto Mono"/>
              <a:sym typeface="Roboto Mono"/>
            </a:endParaRPr>
          </a:p>
        </p:txBody>
      </p:sp>
      <p:sp>
        <p:nvSpPr>
          <p:cNvPr id="210" name="Google Shape;210;p28"/>
          <p:cNvSpPr/>
          <p:nvPr/>
        </p:nvSpPr>
        <p:spPr>
          <a:xfrm>
            <a:off x="548150" y="3066925"/>
            <a:ext cx="1726500" cy="7974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Roboto Mono"/>
                <a:ea typeface="Roboto Mono"/>
                <a:cs typeface="Roboto Mono"/>
                <a:sym typeface="Roboto Mono"/>
              </a:rPr>
              <a:t>Visualisation</a:t>
            </a:r>
            <a:endParaRPr sz="1400" b="0" i="0" u="none" strike="noStrike" cap="none">
              <a:solidFill>
                <a:srgbClr val="000000"/>
              </a:solidFill>
              <a:latin typeface="Roboto Mono"/>
              <a:ea typeface="Roboto Mono"/>
              <a:cs typeface="Roboto Mono"/>
              <a:sym typeface="Roboto Mono"/>
            </a:endParaRPr>
          </a:p>
        </p:txBody>
      </p:sp>
      <p:sp>
        <p:nvSpPr>
          <p:cNvPr id="215" name="Google Shape;215;p28"/>
          <p:cNvSpPr/>
          <p:nvPr/>
        </p:nvSpPr>
        <p:spPr>
          <a:xfrm>
            <a:off x="714500" y="4346100"/>
            <a:ext cx="1393800" cy="7974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Roboto Mono"/>
                <a:ea typeface="Roboto Mono"/>
                <a:cs typeface="Roboto Mono"/>
                <a:sym typeface="Roboto Mono"/>
              </a:rPr>
              <a:t>END</a:t>
            </a:r>
            <a:endParaRPr sz="1800" b="1" i="0" u="none" strike="noStrike" cap="none">
              <a:solidFill>
                <a:srgbClr val="000000"/>
              </a:solidFill>
              <a:latin typeface="Roboto Mono"/>
              <a:ea typeface="Roboto Mono"/>
              <a:cs typeface="Roboto Mono"/>
              <a:sym typeface="Roboto Mono"/>
            </a:endParaRPr>
          </a:p>
        </p:txBody>
      </p:sp>
      <p:sp>
        <p:nvSpPr>
          <p:cNvPr id="221" name="Google Shape;221;p28"/>
          <p:cNvSpPr txBox="1"/>
          <p:nvPr/>
        </p:nvSpPr>
        <p:spPr>
          <a:xfrm>
            <a:off x="374071" y="190864"/>
            <a:ext cx="7209023" cy="565498"/>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000"/>
              <a:buFont typeface="Arial"/>
              <a:buNone/>
            </a:pPr>
            <a:r>
              <a:rPr lang="en-US" sz="3000" b="0" i="0" u="none" strike="noStrike" cap="none" dirty="0">
                <a:solidFill>
                  <a:srgbClr val="000000"/>
                </a:solidFill>
                <a:latin typeface="Times New Roman" panose="02020603050405020304" pitchFamily="18" charset="0"/>
                <a:ea typeface="Comfortaa"/>
                <a:cs typeface="Times New Roman" panose="02020603050405020304" pitchFamily="18" charset="0"/>
                <a:sym typeface="Comfortaa"/>
              </a:rPr>
              <a:t>Workflow</a:t>
            </a:r>
            <a:r>
              <a:rPr lang="en-US" sz="3000" b="0" i="0" u="none" strike="noStrike" cap="none" dirty="0">
                <a:solidFill>
                  <a:srgbClr val="000000"/>
                </a:solidFill>
                <a:latin typeface="Comfortaa"/>
                <a:ea typeface="Comfortaa"/>
                <a:cs typeface="Comfortaa"/>
                <a:sym typeface="Comfortaa"/>
              </a:rPr>
              <a:t> Diagram</a:t>
            </a:r>
            <a:endParaRPr sz="3000" b="0" i="0" u="none" strike="noStrike" cap="none" dirty="0">
              <a:solidFill>
                <a:srgbClr val="000000"/>
              </a:solidFill>
              <a:latin typeface="Comfortaa"/>
              <a:ea typeface="Comfortaa"/>
              <a:cs typeface="Comfortaa"/>
              <a:sym typeface="Comforta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30"/>
          <p:cNvSpPr txBox="1">
            <a:spLocks noGrp="1"/>
          </p:cNvSpPr>
          <p:nvPr>
            <p:ph type="title"/>
          </p:nvPr>
        </p:nvSpPr>
        <p:spPr>
          <a:xfrm>
            <a:off x="311700" y="292850"/>
            <a:ext cx="8520600" cy="462223"/>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Clr>
                <a:schemeClr val="dk1"/>
              </a:buClr>
              <a:buSzPts val="4200"/>
              <a:buFont typeface="Times New Roman"/>
              <a:buNone/>
            </a:pPr>
            <a:r>
              <a:rPr lang="en-US" sz="3000" dirty="0">
                <a:latin typeface="Times New Roman"/>
                <a:ea typeface="Times New Roman"/>
                <a:cs typeface="Times New Roman"/>
                <a:sym typeface="Times New Roman"/>
              </a:rPr>
              <a:t>Extraction of Data</a:t>
            </a:r>
            <a:endParaRPr sz="3000" dirty="0">
              <a:latin typeface="Times New Roman"/>
              <a:ea typeface="Times New Roman"/>
              <a:cs typeface="Times New Roman"/>
              <a:sym typeface="Times New Roman"/>
            </a:endParaRPr>
          </a:p>
        </p:txBody>
      </p:sp>
      <p:sp>
        <p:nvSpPr>
          <p:cNvPr id="233" name="Google Shape;233;p30"/>
          <p:cNvSpPr txBox="1">
            <a:spLocks noGrp="1"/>
          </p:cNvSpPr>
          <p:nvPr>
            <p:ph type="body" idx="1"/>
          </p:nvPr>
        </p:nvSpPr>
        <p:spPr>
          <a:xfrm>
            <a:off x="311700" y="975850"/>
            <a:ext cx="8658000" cy="41676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1000"/>
              </a:spcBef>
              <a:spcAft>
                <a:spcPts val="0"/>
              </a:spcAft>
              <a:buClr>
                <a:schemeClr val="dk1"/>
              </a:buClr>
              <a:buSzPts val="1800"/>
              <a:buNone/>
            </a:pPr>
            <a:endParaRPr sz="1600">
              <a:solidFill>
                <a:srgbClr val="000000"/>
              </a:solidFill>
              <a:latin typeface="Times New Roman"/>
              <a:ea typeface="Times New Roman"/>
              <a:cs typeface="Times New Roman"/>
              <a:sym typeface="Times New Roman"/>
            </a:endParaRPr>
          </a:p>
          <a:p>
            <a:pPr marL="0" lvl="0" indent="0" algn="l" rtl="0">
              <a:lnSpc>
                <a:spcPct val="90000"/>
              </a:lnSpc>
              <a:spcBef>
                <a:spcPts val="2000"/>
              </a:spcBef>
              <a:spcAft>
                <a:spcPts val="1000"/>
              </a:spcAft>
              <a:buClr>
                <a:schemeClr val="dk1"/>
              </a:buClr>
              <a:buSzPts val="1800"/>
              <a:buNone/>
            </a:pPr>
            <a:endParaRPr sz="1600">
              <a:solidFill>
                <a:srgbClr val="000000"/>
              </a:solidFill>
              <a:latin typeface="Times New Roman"/>
              <a:ea typeface="Times New Roman"/>
              <a:cs typeface="Times New Roman"/>
              <a:sym typeface="Times New Roman"/>
            </a:endParaRPr>
          </a:p>
        </p:txBody>
      </p:sp>
      <p:sp>
        <p:nvSpPr>
          <p:cNvPr id="234" name="Google Shape;234;p30"/>
          <p:cNvSpPr/>
          <p:nvPr/>
        </p:nvSpPr>
        <p:spPr>
          <a:xfrm>
            <a:off x="835152" y="1207008"/>
            <a:ext cx="7638288" cy="140208"/>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35" name="Google Shape;235;p30"/>
          <p:cNvSpPr txBox="1"/>
          <p:nvPr/>
        </p:nvSpPr>
        <p:spPr>
          <a:xfrm>
            <a:off x="408432" y="865632"/>
            <a:ext cx="7790688" cy="3323987"/>
          </a:xfrm>
          <a:prstGeom prst="rect">
            <a:avLst/>
          </a:prstGeom>
          <a:noFill/>
          <a:ln>
            <a:noFill/>
          </a:ln>
        </p:spPr>
        <p:txBody>
          <a:bodyPr spcFirstLastPara="1" wrap="square" lIns="91425" tIns="45700" rIns="91425" bIns="45700" anchor="t" anchorCtr="0">
            <a:noAutofit/>
          </a:bodyPr>
          <a:lstStyle/>
          <a:p>
            <a:pPr marL="285750" lvl="0" indent="-285750">
              <a:buClr>
                <a:schemeClr val="dk1"/>
              </a:buClr>
              <a:buSzPts val="1600"/>
              <a:buFont typeface="Noto Sans Symbols"/>
              <a:buChar char="●"/>
            </a:pPr>
            <a:r>
              <a:rPr lang="en-US" dirty="0"/>
              <a:t>We crop part of image rectangularly and extract text of image. </a:t>
            </a:r>
          </a:p>
          <a:p>
            <a:pPr marL="285750" lvl="0" indent="-285750">
              <a:buClr>
                <a:schemeClr val="dk1"/>
              </a:buClr>
              <a:buSzPts val="1600"/>
              <a:buFont typeface="Noto Sans Symbols"/>
              <a:buChar char="●"/>
            </a:pPr>
            <a:r>
              <a:rPr lang="en-US" dirty="0"/>
              <a:t>Additionally we have to extract same data 30 times. We know they have equal distance. So will hop one by one till we reach end of the page. We will do that for every feature we are extracting. Notice that in below image that we extend the size of box to max on right, that is because we are not sure what will be the length of name.</a:t>
            </a:r>
          </a:p>
          <a:p>
            <a:pPr marL="285750" lvl="0" indent="-285750">
              <a:buClr>
                <a:schemeClr val="dk1"/>
              </a:buClr>
              <a:buSzPts val="1600"/>
              <a:buFont typeface="Noto Sans Symbols"/>
              <a:buChar char="●"/>
            </a:pPr>
            <a:endParaRPr sz="1800" b="0" i="0" u="none" strike="noStrike" cap="none" dirty="0">
              <a:solidFill>
                <a:schemeClr val="dk1"/>
              </a:solidFill>
              <a:latin typeface="Calibri"/>
              <a:ea typeface="Calibri"/>
              <a:cs typeface="Calibri"/>
              <a:sym typeface="Calibri"/>
            </a:endParaRPr>
          </a:p>
        </p:txBody>
      </p:sp>
      <p:pic>
        <p:nvPicPr>
          <p:cNvPr id="3" name="Picture 2">
            <a:extLst>
              <a:ext uri="{FF2B5EF4-FFF2-40B4-BE49-F238E27FC236}">
                <a16:creationId xmlns:a16="http://schemas.microsoft.com/office/drawing/2014/main" id="{092D938D-E468-41CE-B76D-BD681E81F97B}"/>
              </a:ext>
            </a:extLst>
          </p:cNvPr>
          <p:cNvPicPr>
            <a:picLocks noChangeAspect="1"/>
          </p:cNvPicPr>
          <p:nvPr/>
        </p:nvPicPr>
        <p:blipFill>
          <a:blip r:embed="rId3"/>
          <a:stretch>
            <a:fillRect/>
          </a:stretch>
        </p:blipFill>
        <p:spPr>
          <a:xfrm>
            <a:off x="944880" y="2029691"/>
            <a:ext cx="6310745" cy="167557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1FAAF-B61C-4102-88D3-42776F8EC744}"/>
              </a:ext>
            </a:extLst>
          </p:cNvPr>
          <p:cNvSpPr>
            <a:spLocks noGrp="1"/>
          </p:cNvSpPr>
          <p:nvPr>
            <p:ph type="title"/>
          </p:nvPr>
        </p:nvSpPr>
        <p:spPr>
          <a:xfrm>
            <a:off x="311700" y="292850"/>
            <a:ext cx="8520600" cy="455295"/>
          </a:xfrm>
        </p:spPr>
        <p:txBody>
          <a:bodyPr/>
          <a:lstStyle/>
          <a:p>
            <a:r>
              <a:rPr lang="en-IN" dirty="0"/>
              <a:t>Combining Multiple files</a:t>
            </a:r>
          </a:p>
        </p:txBody>
      </p:sp>
      <p:sp>
        <p:nvSpPr>
          <p:cNvPr id="3" name="Text Placeholder 2">
            <a:extLst>
              <a:ext uri="{FF2B5EF4-FFF2-40B4-BE49-F238E27FC236}">
                <a16:creationId xmlns:a16="http://schemas.microsoft.com/office/drawing/2014/main" id="{07071824-0336-4C3B-A0F5-C5F9933DE128}"/>
              </a:ext>
            </a:extLst>
          </p:cNvPr>
          <p:cNvSpPr>
            <a:spLocks noGrp="1"/>
          </p:cNvSpPr>
          <p:nvPr>
            <p:ph type="body" idx="1"/>
          </p:nvPr>
        </p:nvSpPr>
        <p:spPr/>
        <p:txBody>
          <a:bodyPr/>
          <a:lstStyle/>
          <a:p>
            <a:r>
              <a:rPr lang="en-US" dirty="0"/>
              <a:t>Used combine code to combine 500 files after extracting. We can combine tesseract 3 and 4 files easily using filenames</a:t>
            </a:r>
            <a:endParaRPr lang="en-IN" dirty="0"/>
          </a:p>
        </p:txBody>
      </p:sp>
      <p:pic>
        <p:nvPicPr>
          <p:cNvPr id="5" name="Picture 4">
            <a:extLst>
              <a:ext uri="{FF2B5EF4-FFF2-40B4-BE49-F238E27FC236}">
                <a16:creationId xmlns:a16="http://schemas.microsoft.com/office/drawing/2014/main" id="{E1F778DA-F9A3-4662-80DD-643FE21EBFA8}"/>
              </a:ext>
            </a:extLst>
          </p:cNvPr>
          <p:cNvPicPr>
            <a:picLocks noChangeAspect="1"/>
          </p:cNvPicPr>
          <p:nvPr/>
        </p:nvPicPr>
        <p:blipFill>
          <a:blip r:embed="rId2"/>
          <a:stretch>
            <a:fillRect/>
          </a:stretch>
        </p:blipFill>
        <p:spPr>
          <a:xfrm>
            <a:off x="1059872" y="2071255"/>
            <a:ext cx="6199910" cy="2162133"/>
          </a:xfrm>
          <a:prstGeom prst="rect">
            <a:avLst/>
          </a:prstGeom>
        </p:spPr>
      </p:pic>
    </p:spTree>
    <p:extLst>
      <p:ext uri="{BB962C8B-B14F-4D97-AF65-F5344CB8AC3E}">
        <p14:creationId xmlns:p14="http://schemas.microsoft.com/office/powerpoint/2010/main" val="4734344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31"/>
          <p:cNvSpPr txBox="1">
            <a:spLocks noGrp="1"/>
          </p:cNvSpPr>
          <p:nvPr>
            <p:ph type="title"/>
          </p:nvPr>
        </p:nvSpPr>
        <p:spPr>
          <a:xfrm>
            <a:off x="506800" y="398595"/>
            <a:ext cx="5838582" cy="554736"/>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300"/>
              <a:buFont typeface="Calibri"/>
              <a:buNone/>
            </a:pPr>
            <a:r>
              <a:rPr lang="en-US" sz="3000" dirty="0">
                <a:latin typeface="Times New Roman" panose="02020603050405020304" pitchFamily="18" charset="0"/>
                <a:cs typeface="Times New Roman" panose="02020603050405020304" pitchFamily="18" charset="0"/>
              </a:rPr>
              <a:t>PROCEDURE</a:t>
            </a:r>
            <a:r>
              <a:rPr lang="en-US" dirty="0">
                <a:latin typeface="Times New Roman" panose="02020603050405020304" pitchFamily="18" charset="0"/>
                <a:cs typeface="Times New Roman" panose="02020603050405020304" pitchFamily="18" charset="0"/>
              </a:rPr>
              <a:t> OF ANALYSIS</a:t>
            </a:r>
            <a:endParaRPr dirty="0">
              <a:latin typeface="Times New Roman" panose="02020603050405020304" pitchFamily="18" charset="0"/>
              <a:cs typeface="Times New Roman" panose="02020603050405020304" pitchFamily="18" charset="0"/>
            </a:endParaRPr>
          </a:p>
        </p:txBody>
      </p:sp>
      <p:sp>
        <p:nvSpPr>
          <p:cNvPr id="241" name="Google Shape;241;p31"/>
          <p:cNvSpPr/>
          <p:nvPr/>
        </p:nvSpPr>
        <p:spPr>
          <a:xfrm>
            <a:off x="804672" y="1158240"/>
            <a:ext cx="7589520" cy="231648"/>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42" name="Google Shape;242;p31"/>
          <p:cNvSpPr txBox="1"/>
          <p:nvPr/>
        </p:nvSpPr>
        <p:spPr>
          <a:xfrm>
            <a:off x="506800" y="1021634"/>
            <a:ext cx="8351520" cy="5416868"/>
          </a:xfrm>
          <a:prstGeom prst="rect">
            <a:avLst/>
          </a:prstGeom>
          <a:noFill/>
          <a:ln>
            <a:noFill/>
          </a:ln>
        </p:spPr>
        <p:txBody>
          <a:bodyPr spcFirstLastPara="1" wrap="square" lIns="91425" tIns="45700" rIns="91425" bIns="45700" anchor="t" anchorCtr="0">
            <a:noAutofit/>
          </a:bodyPr>
          <a:lstStyle/>
          <a:p>
            <a:pPr marL="171450" marR="0" lvl="0" indent="-171450" algn="l" rtl="0">
              <a:lnSpc>
                <a:spcPct val="100000"/>
              </a:lnSpc>
              <a:spcBef>
                <a:spcPts val="0"/>
              </a:spcBef>
              <a:spcAft>
                <a:spcPts val="0"/>
              </a:spcAft>
              <a:buClr>
                <a:srgbClr val="000000"/>
              </a:buClr>
              <a:buSzPts val="2000"/>
              <a:buFont typeface="Arial"/>
              <a:buChar char="•"/>
            </a:pPr>
            <a:r>
              <a:rPr lang="en-US" sz="2000" b="0" i="0" u="none" strike="noStrike" cap="none" dirty="0">
                <a:solidFill>
                  <a:srgbClr val="000000"/>
                </a:solidFill>
                <a:latin typeface="Calibri" panose="020F0502020204030204" pitchFamily="34" charset="0"/>
                <a:ea typeface="Times New Roman"/>
                <a:cs typeface="Calibri" panose="020F0502020204030204" pitchFamily="34" charset="0"/>
                <a:sym typeface="Times New Roman"/>
              </a:rPr>
              <a:t>We did use Frequentist approach:</a:t>
            </a:r>
            <a:endParaRPr sz="2000" b="0" i="1" u="none" strike="noStrike" cap="none" dirty="0">
              <a:solidFill>
                <a:srgbClr val="000000"/>
              </a:solidFill>
              <a:latin typeface="Calibri" panose="020F0502020204030204" pitchFamily="34" charset="0"/>
              <a:ea typeface="Times New Roman"/>
              <a:cs typeface="Calibri" panose="020F0502020204030204" pitchFamily="34" charset="0"/>
              <a:sym typeface="Times New Roman"/>
            </a:endParaRPr>
          </a:p>
          <a:p>
            <a:pPr marL="171450" marR="0" lvl="0" indent="-171450" algn="l" rtl="0">
              <a:lnSpc>
                <a:spcPct val="100000"/>
              </a:lnSpc>
              <a:spcBef>
                <a:spcPts val="0"/>
              </a:spcBef>
              <a:spcAft>
                <a:spcPts val="0"/>
              </a:spcAft>
              <a:buClr>
                <a:srgbClr val="000000"/>
              </a:buClr>
              <a:buSzPts val="2000"/>
              <a:buFont typeface="Arial"/>
              <a:buChar char="•"/>
            </a:pPr>
            <a:r>
              <a:rPr lang="en-US" sz="2000" dirty="0">
                <a:latin typeface="Calibri" panose="020F0502020204030204" pitchFamily="34" charset="0"/>
                <a:ea typeface="Times New Roman"/>
                <a:cs typeface="Calibri" panose="020F0502020204030204" pitchFamily="34" charset="0"/>
                <a:sym typeface="Times New Roman"/>
              </a:rPr>
              <a:t>First, </a:t>
            </a:r>
            <a:r>
              <a:rPr lang="en-US" sz="2000" b="0" i="0" u="none" strike="noStrike" cap="none" dirty="0">
                <a:solidFill>
                  <a:srgbClr val="000000"/>
                </a:solidFill>
                <a:latin typeface="Calibri" panose="020F0502020204030204" pitchFamily="34" charset="0"/>
                <a:ea typeface="Times New Roman"/>
                <a:cs typeface="Calibri" panose="020F0502020204030204" pitchFamily="34" charset="0"/>
                <a:sym typeface="Times New Roman"/>
              </a:rPr>
              <a:t>we found </a:t>
            </a:r>
            <a:r>
              <a:rPr lang="en-US" sz="2000" dirty="0">
                <a:latin typeface="Calibri" panose="020F0502020204030204" pitchFamily="34" charset="0"/>
                <a:ea typeface="Times New Roman"/>
                <a:cs typeface="Calibri" panose="020F0502020204030204" pitchFamily="34" charset="0"/>
                <a:sym typeface="Times New Roman"/>
              </a:rPr>
              <a:t>the age group wise population through electoral data we Extracted.</a:t>
            </a:r>
            <a:endParaRPr lang="en-US" sz="2000" b="0" i="0" u="none" strike="noStrike" cap="none" dirty="0">
              <a:solidFill>
                <a:srgbClr val="000000"/>
              </a:solidFill>
              <a:latin typeface="Calibri" panose="020F0502020204030204" pitchFamily="34" charset="0"/>
              <a:ea typeface="Times New Roman"/>
              <a:cs typeface="Calibri" panose="020F0502020204030204" pitchFamily="34" charset="0"/>
              <a:sym typeface="Times New Roman"/>
            </a:endParaRPr>
          </a:p>
          <a:p>
            <a:pPr marL="171450" marR="0" lvl="0" indent="-171450" algn="l" rtl="0">
              <a:lnSpc>
                <a:spcPct val="100000"/>
              </a:lnSpc>
              <a:spcBef>
                <a:spcPts val="0"/>
              </a:spcBef>
              <a:spcAft>
                <a:spcPts val="0"/>
              </a:spcAft>
              <a:buClr>
                <a:srgbClr val="000000"/>
              </a:buClr>
              <a:buSzPts val="2000"/>
              <a:buFont typeface="Arial"/>
              <a:buChar char="•"/>
            </a:pPr>
            <a:r>
              <a:rPr lang="en-US" sz="2000" dirty="0">
                <a:latin typeface="Calibri" panose="020F0502020204030204" pitchFamily="34" charset="0"/>
                <a:ea typeface="Times New Roman"/>
                <a:cs typeface="Calibri" panose="020F0502020204030204" pitchFamily="34" charset="0"/>
                <a:sym typeface="Times New Roman"/>
              </a:rPr>
              <a:t>Then, using form 20 data we find the likelihood of major parties.</a:t>
            </a:r>
          </a:p>
          <a:p>
            <a:pPr marL="171450" marR="0" lvl="0" indent="-171450" algn="l" rtl="0">
              <a:lnSpc>
                <a:spcPct val="100000"/>
              </a:lnSpc>
              <a:spcBef>
                <a:spcPts val="0"/>
              </a:spcBef>
              <a:spcAft>
                <a:spcPts val="0"/>
              </a:spcAft>
              <a:buClr>
                <a:srgbClr val="000000"/>
              </a:buClr>
              <a:buSzPts val="2000"/>
              <a:buFont typeface="Arial"/>
              <a:buChar char="•"/>
            </a:pPr>
            <a:r>
              <a:rPr lang="en-IN" sz="2000" dirty="0">
                <a:latin typeface="Calibri" panose="020F0502020204030204" pitchFamily="34" charset="0"/>
                <a:cs typeface="Calibri" panose="020F0502020204030204" pitchFamily="34" charset="0"/>
                <a:sym typeface="Times New Roman"/>
              </a:rPr>
              <a:t>After that, we combine the age group wise likelihood and major parties likelihood to come up with likelihood of different age group voting for different parties.</a:t>
            </a:r>
          </a:p>
          <a:p>
            <a:pPr marL="171450" marR="0" lvl="0" indent="-171450" algn="l" rtl="0">
              <a:lnSpc>
                <a:spcPct val="100000"/>
              </a:lnSpc>
              <a:spcBef>
                <a:spcPts val="0"/>
              </a:spcBef>
              <a:spcAft>
                <a:spcPts val="0"/>
              </a:spcAft>
              <a:buClr>
                <a:srgbClr val="000000"/>
              </a:buClr>
              <a:buSzPts val="2000"/>
              <a:buFont typeface="Arial"/>
              <a:buChar char="•"/>
            </a:pPr>
            <a:r>
              <a:rPr lang="en-IN" sz="2000" b="0" i="0" u="none" strike="noStrike" cap="none" dirty="0">
                <a:solidFill>
                  <a:srgbClr val="000000"/>
                </a:solidFill>
                <a:latin typeface="Calibri" panose="020F0502020204030204" pitchFamily="34" charset="0"/>
                <a:cs typeface="Calibri" panose="020F0502020204030204" pitchFamily="34" charset="0"/>
                <a:sym typeface="Times New Roman"/>
              </a:rPr>
              <a:t>We also found out abou</a:t>
            </a:r>
            <a:r>
              <a:rPr lang="en-IN" sz="2000" dirty="0">
                <a:latin typeface="Calibri" panose="020F0502020204030204" pitchFamily="34" charset="0"/>
                <a:cs typeface="Calibri" panose="020F0502020204030204" pitchFamily="34" charset="0"/>
                <a:sym typeface="Times New Roman"/>
              </a:rPr>
              <a:t>t the Religion of every person using their surnames.</a:t>
            </a:r>
          </a:p>
          <a:p>
            <a:pPr marL="171450" marR="0" lvl="0" indent="-171450" algn="l" rtl="0">
              <a:lnSpc>
                <a:spcPct val="100000"/>
              </a:lnSpc>
              <a:spcBef>
                <a:spcPts val="0"/>
              </a:spcBef>
              <a:spcAft>
                <a:spcPts val="0"/>
              </a:spcAft>
              <a:buClr>
                <a:srgbClr val="000000"/>
              </a:buClr>
              <a:buSzPts val="2000"/>
              <a:buFont typeface="Arial"/>
              <a:buChar char="•"/>
            </a:pPr>
            <a:r>
              <a:rPr lang="en-IN" sz="2000" dirty="0">
                <a:latin typeface="Calibri" panose="020F0502020204030204" pitchFamily="34" charset="0"/>
                <a:ea typeface="Times New Roman"/>
                <a:cs typeface="Calibri" panose="020F0502020204030204" pitchFamily="34" charset="0"/>
                <a:sym typeface="Times New Roman"/>
              </a:rPr>
              <a:t>Finding about which person is likely to be a Migrant.</a:t>
            </a:r>
            <a:endParaRPr sz="1800" i="0" u="none" strike="noStrike" cap="none" dirty="0">
              <a:solidFill>
                <a:srgbClr val="000000"/>
              </a:solidFill>
              <a:latin typeface="Times New Roman"/>
              <a:ea typeface="Times New Roman"/>
              <a:cs typeface="Times New Roman"/>
              <a:sym typeface="Times New Roman"/>
            </a:endParaRPr>
          </a:p>
          <a:p>
            <a:pPr marL="171450" marR="0" lvl="0" indent="-57150" algn="l" rtl="0">
              <a:lnSpc>
                <a:spcPct val="100000"/>
              </a:lnSpc>
              <a:spcBef>
                <a:spcPts val="0"/>
              </a:spcBef>
              <a:spcAft>
                <a:spcPts val="0"/>
              </a:spcAft>
              <a:buClr>
                <a:schemeClr val="dk1"/>
              </a:buClr>
              <a:buSzPts val="1800"/>
              <a:buFont typeface="Arial"/>
              <a:buNone/>
            </a:pPr>
            <a:endParaRPr sz="1800" b="1" i="0" u="none" strike="noStrike" cap="none" dirty="0">
              <a:solidFill>
                <a:srgbClr val="000000"/>
              </a:solidFill>
              <a:latin typeface="Times New Roman"/>
              <a:ea typeface="Times New Roman"/>
              <a:cs typeface="Times New Roman"/>
              <a:sym typeface="Times New Roman"/>
            </a:endParaRPr>
          </a:p>
          <a:p>
            <a:pPr marL="171450" marR="0" lvl="0" indent="-95250" algn="l" rtl="0">
              <a:lnSpc>
                <a:spcPct val="100000"/>
              </a:lnSpc>
              <a:spcBef>
                <a:spcPts val="0"/>
              </a:spcBef>
              <a:spcAft>
                <a:spcPts val="0"/>
              </a:spcAft>
              <a:buClr>
                <a:schemeClr val="dk1"/>
              </a:buClr>
              <a:buSzPts val="1200"/>
              <a:buFont typeface="Arial"/>
              <a:buNone/>
            </a:pPr>
            <a:endParaRPr sz="1200" b="1" i="0" u="none" strike="noStrike" cap="none" dirty="0">
              <a:solidFill>
                <a:srgbClr val="000000"/>
              </a:solidFill>
              <a:latin typeface="Times New Roman"/>
              <a:ea typeface="Times New Roman"/>
              <a:cs typeface="Times New Roman"/>
              <a:sym typeface="Times New Roman"/>
            </a:endParaRPr>
          </a:p>
          <a:p>
            <a:pPr marL="171450" marR="0" lvl="0" indent="-95250" algn="l" rtl="0">
              <a:lnSpc>
                <a:spcPct val="100000"/>
              </a:lnSpc>
              <a:spcBef>
                <a:spcPts val="0"/>
              </a:spcBef>
              <a:spcAft>
                <a:spcPts val="0"/>
              </a:spcAft>
              <a:buClr>
                <a:schemeClr val="dk1"/>
              </a:buClr>
              <a:buSzPts val="1200"/>
              <a:buFont typeface="Arial"/>
              <a:buNone/>
            </a:pPr>
            <a:endParaRPr sz="1200" b="1" i="0" u="none" strike="noStrike" cap="none" dirty="0">
              <a:solidFill>
                <a:srgbClr val="000000"/>
              </a:solidFill>
              <a:latin typeface="Times New Roman"/>
              <a:ea typeface="Times New Roman"/>
              <a:cs typeface="Times New Roman"/>
              <a:sym typeface="Times New Roman"/>
            </a:endParaRPr>
          </a:p>
          <a:p>
            <a:pPr marL="171450" marR="0" lvl="0" indent="-95250" algn="l" rtl="0">
              <a:lnSpc>
                <a:spcPct val="100000"/>
              </a:lnSpc>
              <a:spcBef>
                <a:spcPts val="0"/>
              </a:spcBef>
              <a:spcAft>
                <a:spcPts val="0"/>
              </a:spcAft>
              <a:buClr>
                <a:schemeClr val="dk1"/>
              </a:buClr>
              <a:buSzPts val="1200"/>
              <a:buFont typeface="Arial"/>
              <a:buNone/>
            </a:pPr>
            <a:endParaRPr sz="1200" b="1" i="1" u="none" strike="noStrike" cap="none" dirty="0">
              <a:solidFill>
                <a:srgbClr val="000000"/>
              </a:solidFill>
              <a:latin typeface="Times New Roman"/>
              <a:ea typeface="Times New Roman"/>
              <a:cs typeface="Times New Roman"/>
              <a:sym typeface="Times New Roman"/>
            </a:endParaRPr>
          </a:p>
          <a:p>
            <a:pPr marL="171450" marR="0" lvl="0" indent="-95250" algn="l" rtl="0">
              <a:lnSpc>
                <a:spcPct val="100000"/>
              </a:lnSpc>
              <a:spcBef>
                <a:spcPts val="0"/>
              </a:spcBef>
              <a:spcAft>
                <a:spcPts val="0"/>
              </a:spcAft>
              <a:buClr>
                <a:schemeClr val="dk1"/>
              </a:buClr>
              <a:buSzPts val="1200"/>
              <a:buFont typeface="Arial"/>
              <a:buNone/>
            </a:pPr>
            <a:endParaRPr sz="1200" b="0" i="0" u="none" strike="noStrike" cap="none" dirty="0">
              <a:solidFill>
                <a:schemeClr val="dk1"/>
              </a:solidFill>
              <a:latin typeface="Calibri"/>
              <a:ea typeface="Calibri"/>
              <a:cs typeface="Calibri"/>
              <a:sym typeface="Calibri"/>
            </a:endParaRPr>
          </a:p>
          <a:p>
            <a:pPr marL="171450" marR="0" lvl="0" indent="-95250" algn="l" rtl="0">
              <a:lnSpc>
                <a:spcPct val="100000"/>
              </a:lnSpc>
              <a:spcBef>
                <a:spcPts val="0"/>
              </a:spcBef>
              <a:spcAft>
                <a:spcPts val="0"/>
              </a:spcAft>
              <a:buClr>
                <a:schemeClr val="dk1"/>
              </a:buClr>
              <a:buSzPts val="1200"/>
              <a:buFont typeface="Arial"/>
              <a:buNone/>
            </a:pPr>
            <a:endParaRPr sz="1200" b="0" i="0" u="none" strike="noStrike" cap="none" dirty="0">
              <a:solidFill>
                <a:schemeClr val="dk1"/>
              </a:solidFill>
              <a:latin typeface="Calibri"/>
              <a:ea typeface="Calibri"/>
              <a:cs typeface="Calibri"/>
              <a:sym typeface="Calibri"/>
            </a:endParaRPr>
          </a:p>
          <a:p>
            <a:pPr marL="171450" marR="0" lvl="0" indent="-95250" algn="l" rtl="0">
              <a:lnSpc>
                <a:spcPct val="100000"/>
              </a:lnSpc>
              <a:spcBef>
                <a:spcPts val="0"/>
              </a:spcBef>
              <a:spcAft>
                <a:spcPts val="0"/>
              </a:spcAft>
              <a:buClr>
                <a:schemeClr val="dk1"/>
              </a:buClr>
              <a:buSzPts val="1200"/>
              <a:buFont typeface="Arial"/>
              <a:buNone/>
            </a:pPr>
            <a:endParaRPr sz="12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1AFEBF9-4159-412B-9B88-5414ED634A96}"/>
              </a:ext>
            </a:extLst>
          </p:cNvPr>
          <p:cNvPicPr>
            <a:picLocks noChangeAspect="1"/>
          </p:cNvPicPr>
          <p:nvPr/>
        </p:nvPicPr>
        <p:blipFill>
          <a:blip r:embed="rId2"/>
          <a:stretch>
            <a:fillRect/>
          </a:stretch>
        </p:blipFill>
        <p:spPr>
          <a:xfrm>
            <a:off x="503695" y="239032"/>
            <a:ext cx="1250899" cy="2303457"/>
          </a:xfrm>
          <a:prstGeom prst="rect">
            <a:avLst/>
          </a:prstGeom>
        </p:spPr>
      </p:pic>
      <p:pic>
        <p:nvPicPr>
          <p:cNvPr id="6" name="Picture 5">
            <a:extLst>
              <a:ext uri="{FF2B5EF4-FFF2-40B4-BE49-F238E27FC236}">
                <a16:creationId xmlns:a16="http://schemas.microsoft.com/office/drawing/2014/main" id="{D57F483F-9BD8-4D17-85A3-3447100CADC1}"/>
              </a:ext>
            </a:extLst>
          </p:cNvPr>
          <p:cNvPicPr>
            <a:picLocks noChangeAspect="1"/>
          </p:cNvPicPr>
          <p:nvPr/>
        </p:nvPicPr>
        <p:blipFill>
          <a:blip r:embed="rId3"/>
          <a:stretch>
            <a:fillRect/>
          </a:stretch>
        </p:blipFill>
        <p:spPr>
          <a:xfrm>
            <a:off x="3061688" y="268293"/>
            <a:ext cx="1653235" cy="2303457"/>
          </a:xfrm>
          <a:prstGeom prst="rect">
            <a:avLst/>
          </a:prstGeom>
        </p:spPr>
      </p:pic>
      <p:pic>
        <p:nvPicPr>
          <p:cNvPr id="8" name="Picture 7">
            <a:extLst>
              <a:ext uri="{FF2B5EF4-FFF2-40B4-BE49-F238E27FC236}">
                <a16:creationId xmlns:a16="http://schemas.microsoft.com/office/drawing/2014/main" id="{ADFCF028-8673-4207-9B8A-7959BD2D7071}"/>
              </a:ext>
            </a:extLst>
          </p:cNvPr>
          <p:cNvPicPr>
            <a:picLocks noChangeAspect="1"/>
          </p:cNvPicPr>
          <p:nvPr/>
        </p:nvPicPr>
        <p:blipFill>
          <a:blip r:embed="rId4"/>
          <a:stretch>
            <a:fillRect/>
          </a:stretch>
        </p:blipFill>
        <p:spPr>
          <a:xfrm>
            <a:off x="6340506" y="1145701"/>
            <a:ext cx="1938528" cy="490118"/>
          </a:xfrm>
          <a:prstGeom prst="rect">
            <a:avLst/>
          </a:prstGeom>
        </p:spPr>
      </p:pic>
      <p:sp>
        <p:nvSpPr>
          <p:cNvPr id="11" name="Multiplication Sign 10">
            <a:extLst>
              <a:ext uri="{FF2B5EF4-FFF2-40B4-BE49-F238E27FC236}">
                <a16:creationId xmlns:a16="http://schemas.microsoft.com/office/drawing/2014/main" id="{F92CC127-39D7-4806-AB66-02F4610BE7AD}"/>
              </a:ext>
            </a:extLst>
          </p:cNvPr>
          <p:cNvSpPr/>
          <p:nvPr/>
        </p:nvSpPr>
        <p:spPr>
          <a:xfrm>
            <a:off x="4924987" y="923169"/>
            <a:ext cx="988605" cy="935182"/>
          </a:xfrm>
          <a:prstGeom prst="mathMultiply">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4" name="Equals 13">
            <a:extLst>
              <a:ext uri="{FF2B5EF4-FFF2-40B4-BE49-F238E27FC236}">
                <a16:creationId xmlns:a16="http://schemas.microsoft.com/office/drawing/2014/main" id="{06721340-62E4-4B35-BC76-3158ED55226A}"/>
              </a:ext>
            </a:extLst>
          </p:cNvPr>
          <p:cNvSpPr/>
          <p:nvPr/>
        </p:nvSpPr>
        <p:spPr>
          <a:xfrm>
            <a:off x="3124200" y="3211565"/>
            <a:ext cx="1447800" cy="725811"/>
          </a:xfrm>
          <a:prstGeom prst="mathEqual">
            <a:avLst>
              <a:gd name="adj1" fmla="val 23520"/>
              <a:gd name="adj2" fmla="val 25122"/>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solidFill>
                <a:schemeClr val="tx1"/>
              </a:solidFill>
            </a:endParaRPr>
          </a:p>
        </p:txBody>
      </p:sp>
      <p:pic>
        <p:nvPicPr>
          <p:cNvPr id="16" name="Picture 15">
            <a:extLst>
              <a:ext uri="{FF2B5EF4-FFF2-40B4-BE49-F238E27FC236}">
                <a16:creationId xmlns:a16="http://schemas.microsoft.com/office/drawing/2014/main" id="{9FD44D5C-A33F-4427-AD83-7AAC2EF82BA3}"/>
              </a:ext>
            </a:extLst>
          </p:cNvPr>
          <p:cNvPicPr>
            <a:picLocks noChangeAspect="1"/>
          </p:cNvPicPr>
          <p:nvPr/>
        </p:nvPicPr>
        <p:blipFill>
          <a:blip r:embed="rId5"/>
          <a:stretch>
            <a:fillRect/>
          </a:stretch>
        </p:blipFill>
        <p:spPr>
          <a:xfrm>
            <a:off x="5419290" y="2175162"/>
            <a:ext cx="2531059" cy="2798619"/>
          </a:xfrm>
          <a:prstGeom prst="rect">
            <a:avLst/>
          </a:prstGeom>
        </p:spPr>
      </p:pic>
      <p:sp>
        <p:nvSpPr>
          <p:cNvPr id="19" name="Arrow: Right 18">
            <a:extLst>
              <a:ext uri="{FF2B5EF4-FFF2-40B4-BE49-F238E27FC236}">
                <a16:creationId xmlns:a16="http://schemas.microsoft.com/office/drawing/2014/main" id="{06ADEA74-18C3-4AD8-A38F-CAD5A01D54E7}"/>
              </a:ext>
            </a:extLst>
          </p:cNvPr>
          <p:cNvSpPr/>
          <p:nvPr/>
        </p:nvSpPr>
        <p:spPr>
          <a:xfrm>
            <a:off x="1683327" y="1145701"/>
            <a:ext cx="1250899" cy="623455"/>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8291438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ABC12-62D7-470C-BE1B-E79F847FE3AB}"/>
              </a:ext>
            </a:extLst>
          </p:cNvPr>
          <p:cNvSpPr>
            <a:spLocks noGrp="1"/>
          </p:cNvSpPr>
          <p:nvPr>
            <p:ph type="title"/>
          </p:nvPr>
        </p:nvSpPr>
        <p:spPr>
          <a:xfrm>
            <a:off x="277091" y="273844"/>
            <a:ext cx="8238259" cy="585138"/>
          </a:xfrm>
        </p:spPr>
        <p:txBody>
          <a:bodyPr/>
          <a:lstStyle/>
          <a:p>
            <a:r>
              <a:rPr lang="en-IN" dirty="0">
                <a:latin typeface="Times New Roman" panose="02020603050405020304" pitchFamily="18" charset="0"/>
                <a:cs typeface="Times New Roman" panose="02020603050405020304" pitchFamily="18" charset="0"/>
              </a:rPr>
              <a:t>Voter’s trend in 2013</a:t>
            </a:r>
          </a:p>
        </p:txBody>
      </p:sp>
      <p:pic>
        <p:nvPicPr>
          <p:cNvPr id="4" name="Picture 3">
            <a:extLst>
              <a:ext uri="{FF2B5EF4-FFF2-40B4-BE49-F238E27FC236}">
                <a16:creationId xmlns:a16="http://schemas.microsoft.com/office/drawing/2014/main" id="{B1E09D3A-C4FE-4B7D-A596-29F0C1BAD63F}"/>
              </a:ext>
            </a:extLst>
          </p:cNvPr>
          <p:cNvPicPr>
            <a:picLocks noChangeAspect="1"/>
          </p:cNvPicPr>
          <p:nvPr/>
        </p:nvPicPr>
        <p:blipFill>
          <a:blip r:embed="rId2"/>
          <a:stretch>
            <a:fillRect/>
          </a:stretch>
        </p:blipFill>
        <p:spPr>
          <a:xfrm>
            <a:off x="616525" y="1041312"/>
            <a:ext cx="7419111" cy="3698679"/>
          </a:xfrm>
          <a:prstGeom prst="rect">
            <a:avLst/>
          </a:prstGeom>
        </p:spPr>
      </p:pic>
    </p:spTree>
    <p:extLst>
      <p:ext uri="{BB962C8B-B14F-4D97-AF65-F5344CB8AC3E}">
        <p14:creationId xmlns:p14="http://schemas.microsoft.com/office/powerpoint/2010/main" val="3111240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ABC12-62D7-470C-BE1B-E79F847FE3AB}"/>
              </a:ext>
            </a:extLst>
          </p:cNvPr>
          <p:cNvSpPr>
            <a:spLocks noGrp="1"/>
          </p:cNvSpPr>
          <p:nvPr>
            <p:ph type="title"/>
          </p:nvPr>
        </p:nvSpPr>
        <p:spPr>
          <a:xfrm>
            <a:off x="277091" y="273844"/>
            <a:ext cx="8238259" cy="585138"/>
          </a:xfrm>
        </p:spPr>
        <p:txBody>
          <a:bodyPr/>
          <a:lstStyle/>
          <a:p>
            <a:r>
              <a:rPr lang="en-IN" dirty="0">
                <a:latin typeface="Times New Roman" panose="02020603050405020304" pitchFamily="18" charset="0"/>
                <a:cs typeface="Times New Roman" panose="02020603050405020304" pitchFamily="18" charset="0"/>
              </a:rPr>
              <a:t>Voter’s trend in 2015</a:t>
            </a:r>
          </a:p>
        </p:txBody>
      </p:sp>
      <p:pic>
        <p:nvPicPr>
          <p:cNvPr id="4" name="Picture 3">
            <a:extLst>
              <a:ext uri="{FF2B5EF4-FFF2-40B4-BE49-F238E27FC236}">
                <a16:creationId xmlns:a16="http://schemas.microsoft.com/office/drawing/2014/main" id="{7243A311-DACF-4DC7-8700-6C30FE4FCB96}"/>
              </a:ext>
            </a:extLst>
          </p:cNvPr>
          <p:cNvPicPr>
            <a:picLocks noChangeAspect="1"/>
          </p:cNvPicPr>
          <p:nvPr/>
        </p:nvPicPr>
        <p:blipFill>
          <a:blip r:embed="rId2"/>
          <a:stretch>
            <a:fillRect/>
          </a:stretch>
        </p:blipFill>
        <p:spPr>
          <a:xfrm>
            <a:off x="879764" y="954231"/>
            <a:ext cx="7273636" cy="3795279"/>
          </a:xfrm>
          <a:prstGeom prst="rect">
            <a:avLst/>
          </a:prstGeom>
        </p:spPr>
      </p:pic>
    </p:spTree>
    <p:extLst>
      <p:ext uri="{BB962C8B-B14F-4D97-AF65-F5344CB8AC3E}">
        <p14:creationId xmlns:p14="http://schemas.microsoft.com/office/powerpoint/2010/main" val="13007182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2F8CB-51F3-4DC5-A992-BE0BC69D9745}"/>
              </a:ext>
            </a:extLst>
          </p:cNvPr>
          <p:cNvSpPr>
            <a:spLocks noGrp="1"/>
          </p:cNvSpPr>
          <p:nvPr>
            <p:ph type="title"/>
          </p:nvPr>
        </p:nvSpPr>
        <p:spPr>
          <a:xfrm>
            <a:off x="263236" y="273844"/>
            <a:ext cx="8252114" cy="557429"/>
          </a:xfrm>
        </p:spPr>
        <p:txBody>
          <a:bodyPr/>
          <a:lstStyle/>
          <a:p>
            <a:r>
              <a:rPr lang="en-IN" dirty="0">
                <a:latin typeface="Times New Roman" panose="02020603050405020304" pitchFamily="18" charset="0"/>
                <a:cs typeface="Times New Roman" panose="02020603050405020304" pitchFamily="18" charset="0"/>
              </a:rPr>
              <a:t>Head of the family</a:t>
            </a:r>
          </a:p>
        </p:txBody>
      </p:sp>
      <p:pic>
        <p:nvPicPr>
          <p:cNvPr id="4" name="Picture 3">
            <a:extLst>
              <a:ext uri="{FF2B5EF4-FFF2-40B4-BE49-F238E27FC236}">
                <a16:creationId xmlns:a16="http://schemas.microsoft.com/office/drawing/2014/main" id="{0811BFD9-FD74-4151-ADEB-9F5A4C3BAEA0}"/>
              </a:ext>
            </a:extLst>
          </p:cNvPr>
          <p:cNvPicPr>
            <a:picLocks noChangeAspect="1"/>
          </p:cNvPicPr>
          <p:nvPr/>
        </p:nvPicPr>
        <p:blipFill>
          <a:blip r:embed="rId2"/>
          <a:stretch>
            <a:fillRect/>
          </a:stretch>
        </p:blipFill>
        <p:spPr>
          <a:xfrm>
            <a:off x="1359891" y="1554392"/>
            <a:ext cx="6424217" cy="2034716"/>
          </a:xfrm>
          <a:prstGeom prst="rect">
            <a:avLst/>
          </a:prstGeom>
        </p:spPr>
      </p:pic>
    </p:spTree>
    <p:extLst>
      <p:ext uri="{BB962C8B-B14F-4D97-AF65-F5344CB8AC3E}">
        <p14:creationId xmlns:p14="http://schemas.microsoft.com/office/powerpoint/2010/main" val="26098222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BB4A8-1B15-4DA3-B72A-464515243EDB}"/>
              </a:ext>
            </a:extLst>
          </p:cNvPr>
          <p:cNvSpPr>
            <a:spLocks noGrp="1"/>
          </p:cNvSpPr>
          <p:nvPr>
            <p:ph type="title"/>
          </p:nvPr>
        </p:nvSpPr>
        <p:spPr>
          <a:xfrm>
            <a:off x="166254" y="273844"/>
            <a:ext cx="8349095" cy="571283"/>
          </a:xfrm>
        </p:spPr>
        <p:txBody>
          <a:bodyPr/>
          <a:lstStyle/>
          <a:p>
            <a:r>
              <a:rPr lang="en-IN" dirty="0">
                <a:latin typeface="Times New Roman" panose="02020603050405020304" pitchFamily="18" charset="0"/>
                <a:cs typeface="Times New Roman" panose="02020603050405020304" pitchFamily="18" charset="0"/>
              </a:rPr>
              <a:t>Family Analysis</a:t>
            </a:r>
          </a:p>
        </p:txBody>
      </p:sp>
      <p:pic>
        <p:nvPicPr>
          <p:cNvPr id="4" name="Picture 3">
            <a:extLst>
              <a:ext uri="{FF2B5EF4-FFF2-40B4-BE49-F238E27FC236}">
                <a16:creationId xmlns:a16="http://schemas.microsoft.com/office/drawing/2014/main" id="{68EF0C68-1D9F-47D5-B680-0EAEEBF573DF}"/>
              </a:ext>
            </a:extLst>
          </p:cNvPr>
          <p:cNvPicPr>
            <a:picLocks noChangeAspect="1"/>
          </p:cNvPicPr>
          <p:nvPr/>
        </p:nvPicPr>
        <p:blipFill>
          <a:blip r:embed="rId2"/>
          <a:stretch>
            <a:fillRect/>
          </a:stretch>
        </p:blipFill>
        <p:spPr>
          <a:xfrm>
            <a:off x="382731" y="941698"/>
            <a:ext cx="8132618" cy="3927958"/>
          </a:xfrm>
          <a:prstGeom prst="rect">
            <a:avLst/>
          </a:prstGeom>
        </p:spPr>
      </p:pic>
    </p:spTree>
    <p:extLst>
      <p:ext uri="{BB962C8B-B14F-4D97-AF65-F5344CB8AC3E}">
        <p14:creationId xmlns:p14="http://schemas.microsoft.com/office/powerpoint/2010/main" val="9554013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628650" y="-6"/>
            <a:ext cx="7886700" cy="9942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600"/>
              <a:buFont typeface="Arial"/>
              <a:buNone/>
            </a:pPr>
            <a:r>
              <a:rPr lang="en-US" dirty="0">
                <a:latin typeface="Arial"/>
                <a:ea typeface="Arial"/>
                <a:cs typeface="Arial"/>
                <a:sym typeface="Arial"/>
              </a:rPr>
              <a:t>Content</a:t>
            </a:r>
            <a:endParaRPr dirty="0">
              <a:latin typeface="Arial"/>
              <a:ea typeface="Arial"/>
              <a:cs typeface="Arial"/>
              <a:sym typeface="Arial"/>
            </a:endParaRPr>
          </a:p>
        </p:txBody>
      </p:sp>
      <p:sp>
        <p:nvSpPr>
          <p:cNvPr id="104" name="Google Shape;104;p16"/>
          <p:cNvSpPr txBox="1">
            <a:spLocks noGrp="1"/>
          </p:cNvSpPr>
          <p:nvPr>
            <p:ph type="body" idx="1"/>
          </p:nvPr>
        </p:nvSpPr>
        <p:spPr>
          <a:xfrm>
            <a:off x="628650" y="743532"/>
            <a:ext cx="7886700" cy="3656400"/>
          </a:xfrm>
          <a:prstGeom prst="rect">
            <a:avLst/>
          </a:prstGeom>
          <a:noFill/>
          <a:ln>
            <a:noFill/>
          </a:ln>
        </p:spPr>
        <p:txBody>
          <a:bodyPr spcFirstLastPara="1" wrap="square" lIns="91425" tIns="45700" rIns="91425" bIns="45700" anchor="t" anchorCtr="0">
            <a:noAutofit/>
          </a:bodyPr>
          <a:lstStyle/>
          <a:p>
            <a:pPr marL="0" lvl="0" indent="0" rtl="0">
              <a:lnSpc>
                <a:spcPct val="100000"/>
              </a:lnSpc>
              <a:spcBef>
                <a:spcPts val="0"/>
              </a:spcBef>
              <a:spcAft>
                <a:spcPts val="0"/>
              </a:spcAft>
              <a:buClr>
                <a:schemeClr val="dk1"/>
              </a:buClr>
              <a:buSzPts val="1942"/>
              <a:buChar char="•"/>
            </a:pPr>
            <a:r>
              <a:rPr lang="en-US" sz="1942" dirty="0"/>
              <a:t>Company profile</a:t>
            </a:r>
          </a:p>
          <a:p>
            <a:pPr marL="0" lvl="0" indent="0" rtl="0">
              <a:lnSpc>
                <a:spcPct val="100000"/>
              </a:lnSpc>
              <a:spcBef>
                <a:spcPts val="0"/>
              </a:spcBef>
              <a:spcAft>
                <a:spcPts val="0"/>
              </a:spcAft>
              <a:buClr>
                <a:schemeClr val="dk1"/>
              </a:buClr>
              <a:buSzPts val="1942"/>
              <a:buChar char="•"/>
            </a:pPr>
            <a:r>
              <a:rPr lang="en-US" sz="1942" dirty="0"/>
              <a:t>Problem Statement</a:t>
            </a:r>
            <a:endParaRPr dirty="0"/>
          </a:p>
          <a:p>
            <a:pPr marL="0" lvl="0" indent="0" rtl="0">
              <a:lnSpc>
                <a:spcPct val="100000"/>
              </a:lnSpc>
              <a:spcBef>
                <a:spcPts val="0"/>
              </a:spcBef>
              <a:spcAft>
                <a:spcPts val="0"/>
              </a:spcAft>
              <a:buClr>
                <a:schemeClr val="dk1"/>
              </a:buClr>
              <a:buSzPts val="1942"/>
              <a:buChar char="•"/>
            </a:pPr>
            <a:r>
              <a:rPr lang="en-US" sz="1942" dirty="0"/>
              <a:t>Objective</a:t>
            </a:r>
            <a:endParaRPr dirty="0"/>
          </a:p>
          <a:p>
            <a:pPr marL="0" lvl="0" indent="0" rtl="0">
              <a:lnSpc>
                <a:spcPct val="100000"/>
              </a:lnSpc>
              <a:spcBef>
                <a:spcPts val="0"/>
              </a:spcBef>
              <a:spcAft>
                <a:spcPts val="0"/>
              </a:spcAft>
              <a:buClr>
                <a:schemeClr val="dk1"/>
              </a:buClr>
              <a:buSzPts val="1942"/>
              <a:buChar char="•"/>
            </a:pPr>
            <a:r>
              <a:rPr lang="en-US" sz="1942" dirty="0"/>
              <a:t>Description</a:t>
            </a:r>
            <a:endParaRPr dirty="0"/>
          </a:p>
          <a:p>
            <a:pPr marL="0" lvl="0" indent="0" rtl="0">
              <a:lnSpc>
                <a:spcPct val="100000"/>
              </a:lnSpc>
              <a:spcBef>
                <a:spcPts val="0"/>
              </a:spcBef>
              <a:spcAft>
                <a:spcPts val="0"/>
              </a:spcAft>
              <a:buClr>
                <a:schemeClr val="dk1"/>
              </a:buClr>
              <a:buSzPts val="1942"/>
              <a:buChar char="•"/>
            </a:pPr>
            <a:r>
              <a:rPr lang="en-US" sz="1942" dirty="0"/>
              <a:t>Technology used</a:t>
            </a:r>
            <a:endParaRPr dirty="0"/>
          </a:p>
          <a:p>
            <a:pPr marL="0" lvl="0" indent="0" rtl="0">
              <a:lnSpc>
                <a:spcPct val="100000"/>
              </a:lnSpc>
              <a:spcBef>
                <a:spcPts val="0"/>
              </a:spcBef>
              <a:spcAft>
                <a:spcPts val="0"/>
              </a:spcAft>
              <a:buClr>
                <a:schemeClr val="dk1"/>
              </a:buClr>
              <a:buSzPts val="1942"/>
              <a:buChar char="•"/>
            </a:pPr>
            <a:r>
              <a:rPr lang="en-US" sz="1942" dirty="0"/>
              <a:t>Data flow diagram</a:t>
            </a:r>
            <a:endParaRPr dirty="0"/>
          </a:p>
          <a:p>
            <a:pPr marL="0" lvl="0" indent="0" rtl="0">
              <a:lnSpc>
                <a:spcPct val="100000"/>
              </a:lnSpc>
              <a:spcBef>
                <a:spcPts val="0"/>
              </a:spcBef>
              <a:spcAft>
                <a:spcPts val="0"/>
              </a:spcAft>
              <a:buClr>
                <a:schemeClr val="dk1"/>
              </a:buClr>
              <a:buSzPts val="1942"/>
              <a:buChar char="•"/>
            </a:pPr>
            <a:r>
              <a:rPr lang="en-US" sz="1942" dirty="0"/>
              <a:t>Screenshots</a:t>
            </a:r>
            <a:endParaRPr dirty="0"/>
          </a:p>
          <a:p>
            <a:pPr marL="0" lvl="0" indent="0" rtl="0">
              <a:lnSpc>
                <a:spcPct val="100000"/>
              </a:lnSpc>
              <a:spcBef>
                <a:spcPts val="0"/>
              </a:spcBef>
              <a:spcAft>
                <a:spcPts val="0"/>
              </a:spcAft>
              <a:buClr>
                <a:schemeClr val="dk1"/>
              </a:buClr>
              <a:buSzPts val="1942"/>
              <a:buChar char="•"/>
            </a:pPr>
            <a:r>
              <a:rPr lang="en-US" sz="1942" dirty="0"/>
              <a:t>Conclusion</a:t>
            </a:r>
            <a:endParaRPr dirty="0"/>
          </a:p>
          <a:p>
            <a:pPr marL="0" lvl="0" indent="0" rtl="0">
              <a:lnSpc>
                <a:spcPct val="100000"/>
              </a:lnSpc>
              <a:spcBef>
                <a:spcPts val="0"/>
              </a:spcBef>
              <a:spcAft>
                <a:spcPts val="0"/>
              </a:spcAft>
              <a:buClr>
                <a:schemeClr val="dk1"/>
              </a:buClr>
              <a:buSzPts val="1942"/>
              <a:buChar char="•"/>
            </a:pPr>
            <a:r>
              <a:rPr lang="en-US" sz="1942" dirty="0"/>
              <a:t>Limitations</a:t>
            </a:r>
            <a:endParaRPr dirty="0"/>
          </a:p>
          <a:p>
            <a:pPr marL="0" lvl="0" indent="0" rtl="0">
              <a:lnSpc>
                <a:spcPct val="100000"/>
              </a:lnSpc>
              <a:spcBef>
                <a:spcPts val="0"/>
              </a:spcBef>
              <a:spcAft>
                <a:spcPts val="0"/>
              </a:spcAft>
              <a:buClr>
                <a:schemeClr val="dk1"/>
              </a:buClr>
              <a:buSzPts val="1942"/>
              <a:buChar char="•"/>
            </a:pPr>
            <a:r>
              <a:rPr lang="en-US" sz="1942" dirty="0"/>
              <a:t>Future scope</a:t>
            </a:r>
            <a:endParaRPr dirty="0"/>
          </a:p>
          <a:p>
            <a:pPr marL="0" lvl="0" indent="0" rtl="0">
              <a:lnSpc>
                <a:spcPct val="100000"/>
              </a:lnSpc>
              <a:spcBef>
                <a:spcPts val="0"/>
              </a:spcBef>
              <a:spcAft>
                <a:spcPts val="0"/>
              </a:spcAft>
              <a:buClr>
                <a:schemeClr val="dk1"/>
              </a:buClr>
              <a:buSzPts val="1942"/>
              <a:buChar char="•"/>
            </a:pPr>
            <a:r>
              <a:rPr lang="en-US" sz="1942" dirty="0"/>
              <a:t>References</a:t>
            </a:r>
            <a:endParaRPr sz="1942" dirty="0"/>
          </a:p>
          <a:p>
            <a:pPr marL="0" lvl="0" indent="0" rtl="0">
              <a:lnSpc>
                <a:spcPct val="100000"/>
              </a:lnSpc>
              <a:spcBef>
                <a:spcPts val="0"/>
              </a:spcBef>
              <a:spcAft>
                <a:spcPts val="0"/>
              </a:spcAft>
              <a:buClr>
                <a:schemeClr val="dk1"/>
              </a:buClr>
              <a:buSzPts val="1942"/>
              <a:buNone/>
            </a:pPr>
            <a:endParaRPr sz="1942"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0A7EA-9DEB-45E6-A6F0-490A0C130A61}"/>
              </a:ext>
            </a:extLst>
          </p:cNvPr>
          <p:cNvSpPr>
            <a:spLocks noGrp="1"/>
          </p:cNvSpPr>
          <p:nvPr>
            <p:ph type="title"/>
          </p:nvPr>
        </p:nvSpPr>
        <p:spPr>
          <a:xfrm>
            <a:off x="367145" y="273844"/>
            <a:ext cx="8148205" cy="626701"/>
          </a:xfrm>
        </p:spPr>
        <p:txBody>
          <a:bodyPr/>
          <a:lstStyle/>
          <a:p>
            <a:r>
              <a:rPr lang="en-IN" dirty="0">
                <a:latin typeface="Times New Roman" panose="02020603050405020304" pitchFamily="18" charset="0"/>
                <a:cs typeface="Times New Roman" panose="02020603050405020304" pitchFamily="18" charset="0"/>
              </a:rPr>
              <a:t>Overall idea</a:t>
            </a:r>
          </a:p>
        </p:txBody>
      </p:sp>
      <p:pic>
        <p:nvPicPr>
          <p:cNvPr id="4" name="Picture 3">
            <a:extLst>
              <a:ext uri="{FF2B5EF4-FFF2-40B4-BE49-F238E27FC236}">
                <a16:creationId xmlns:a16="http://schemas.microsoft.com/office/drawing/2014/main" id="{B6D83178-D564-44DA-9B60-AD5ED04EFF49}"/>
              </a:ext>
            </a:extLst>
          </p:cNvPr>
          <p:cNvPicPr>
            <a:picLocks noChangeAspect="1"/>
          </p:cNvPicPr>
          <p:nvPr/>
        </p:nvPicPr>
        <p:blipFill>
          <a:blip r:embed="rId2"/>
          <a:stretch>
            <a:fillRect/>
          </a:stretch>
        </p:blipFill>
        <p:spPr>
          <a:xfrm>
            <a:off x="561109" y="1143000"/>
            <a:ext cx="7869382" cy="3539836"/>
          </a:xfrm>
          <a:prstGeom prst="rect">
            <a:avLst/>
          </a:prstGeom>
        </p:spPr>
      </p:pic>
    </p:spTree>
    <p:extLst>
      <p:ext uri="{BB962C8B-B14F-4D97-AF65-F5344CB8AC3E}">
        <p14:creationId xmlns:p14="http://schemas.microsoft.com/office/powerpoint/2010/main" val="10016393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D21DB-7AF2-449F-93EE-CCFBE7878F02}"/>
              </a:ext>
            </a:extLst>
          </p:cNvPr>
          <p:cNvSpPr>
            <a:spLocks noGrp="1"/>
          </p:cNvSpPr>
          <p:nvPr>
            <p:ph type="title"/>
          </p:nvPr>
        </p:nvSpPr>
        <p:spPr>
          <a:xfrm>
            <a:off x="263236" y="273844"/>
            <a:ext cx="8252114" cy="605920"/>
          </a:xfrm>
        </p:spPr>
        <p:txBody>
          <a:bodyPr/>
          <a:lstStyle/>
          <a:p>
            <a:r>
              <a:rPr lang="en-IN" dirty="0">
                <a:latin typeface="Times New Roman" panose="02020603050405020304" pitchFamily="18" charset="0"/>
                <a:cs typeface="Times New Roman" panose="02020603050405020304" pitchFamily="18" charset="0"/>
              </a:rPr>
              <a:t>Migrants</a:t>
            </a:r>
            <a:r>
              <a:rPr lang="en-IN" dirty="0"/>
              <a:t> Analysis</a:t>
            </a:r>
          </a:p>
        </p:txBody>
      </p:sp>
      <p:pic>
        <p:nvPicPr>
          <p:cNvPr id="4" name="Picture 3">
            <a:extLst>
              <a:ext uri="{FF2B5EF4-FFF2-40B4-BE49-F238E27FC236}">
                <a16:creationId xmlns:a16="http://schemas.microsoft.com/office/drawing/2014/main" id="{3273F145-481C-4497-B649-96A447C2BFE4}"/>
              </a:ext>
            </a:extLst>
          </p:cNvPr>
          <p:cNvPicPr>
            <a:picLocks noChangeAspect="1"/>
          </p:cNvPicPr>
          <p:nvPr/>
        </p:nvPicPr>
        <p:blipFill>
          <a:blip r:embed="rId2"/>
          <a:stretch>
            <a:fillRect/>
          </a:stretch>
        </p:blipFill>
        <p:spPr>
          <a:xfrm>
            <a:off x="1237961" y="959980"/>
            <a:ext cx="6668078" cy="3223539"/>
          </a:xfrm>
          <a:prstGeom prst="rect">
            <a:avLst/>
          </a:prstGeom>
        </p:spPr>
      </p:pic>
    </p:spTree>
    <p:extLst>
      <p:ext uri="{BB962C8B-B14F-4D97-AF65-F5344CB8AC3E}">
        <p14:creationId xmlns:p14="http://schemas.microsoft.com/office/powerpoint/2010/main" val="39984153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41"/>
          <p:cNvSpPr txBox="1">
            <a:spLocks noGrp="1"/>
          </p:cNvSpPr>
          <p:nvPr>
            <p:ph type="body" idx="1"/>
          </p:nvPr>
        </p:nvSpPr>
        <p:spPr>
          <a:xfrm>
            <a:off x="223146" y="893618"/>
            <a:ext cx="8697707" cy="3463637"/>
          </a:xfrm>
          <a:prstGeom prst="rect">
            <a:avLst/>
          </a:prstGeom>
          <a:noFill/>
          <a:ln>
            <a:noFill/>
          </a:ln>
        </p:spPr>
        <p:txBody>
          <a:bodyPr spcFirstLastPara="1" wrap="square" lIns="91425" tIns="45700" rIns="91425" bIns="45700" anchor="t" anchorCtr="0">
            <a:noAutofit/>
          </a:bodyPr>
          <a:lstStyle/>
          <a:p>
            <a:pPr marL="171450" lvl="0" indent="-69850" algn="l" rtl="0">
              <a:lnSpc>
                <a:spcPct val="90000"/>
              </a:lnSpc>
              <a:spcBef>
                <a:spcPts val="0"/>
              </a:spcBef>
              <a:spcAft>
                <a:spcPts val="0"/>
              </a:spcAft>
              <a:buClr>
                <a:schemeClr val="dk1"/>
              </a:buClr>
              <a:buSzPts val="1600"/>
              <a:buNone/>
            </a:pPr>
            <a:endParaRPr sz="1600" dirty="0">
              <a:solidFill>
                <a:schemeClr val="dk1"/>
              </a:solidFill>
              <a:latin typeface="Times New Roman"/>
              <a:ea typeface="Times New Roman"/>
              <a:cs typeface="Times New Roman"/>
              <a:sym typeface="Times New Roman"/>
            </a:endParaRPr>
          </a:p>
          <a:p>
            <a:pPr marL="171450" lvl="0" indent="-171450" algn="l" rtl="0">
              <a:lnSpc>
                <a:spcPct val="200000"/>
              </a:lnSpc>
              <a:spcBef>
                <a:spcPts val="750"/>
              </a:spcBef>
              <a:spcAft>
                <a:spcPts val="0"/>
              </a:spcAft>
              <a:buClr>
                <a:schemeClr val="dk1"/>
              </a:buClr>
              <a:buSzPts val="1600"/>
              <a:buChar char="•"/>
            </a:pPr>
            <a:r>
              <a:rPr lang="en-IN" sz="1600" b="1" dirty="0">
                <a:solidFill>
                  <a:schemeClr val="dk1"/>
                </a:solidFill>
                <a:latin typeface="Times New Roman"/>
                <a:ea typeface="Times New Roman"/>
                <a:cs typeface="Times New Roman"/>
                <a:sym typeface="Times New Roman"/>
              </a:rPr>
              <a:t>2823</a:t>
            </a:r>
            <a:r>
              <a:rPr lang="en-IN" sz="1600" dirty="0">
                <a:solidFill>
                  <a:schemeClr val="dk1"/>
                </a:solidFill>
                <a:latin typeface="Times New Roman"/>
                <a:ea typeface="Times New Roman"/>
                <a:cs typeface="Times New Roman"/>
                <a:sym typeface="Times New Roman"/>
              </a:rPr>
              <a:t> </a:t>
            </a:r>
            <a:r>
              <a:rPr lang="en-IN" sz="1600" dirty="0">
                <a:latin typeface="Times New Roman"/>
                <a:ea typeface="Times New Roman"/>
                <a:cs typeface="Times New Roman"/>
                <a:sym typeface="Times New Roman"/>
              </a:rPr>
              <a:t>out of </a:t>
            </a:r>
            <a:r>
              <a:rPr lang="en-IN" sz="1600" b="1" dirty="0">
                <a:latin typeface="Times New Roman"/>
                <a:ea typeface="Times New Roman"/>
                <a:cs typeface="Times New Roman"/>
                <a:sym typeface="Times New Roman"/>
              </a:rPr>
              <a:t>6173</a:t>
            </a:r>
            <a:r>
              <a:rPr lang="en-IN" sz="1600" dirty="0">
                <a:latin typeface="Times New Roman"/>
                <a:ea typeface="Times New Roman"/>
                <a:cs typeface="Times New Roman"/>
                <a:sym typeface="Times New Roman"/>
              </a:rPr>
              <a:t> are migrants in part 4 of Karol Bagh.</a:t>
            </a:r>
            <a:endParaRPr sz="1600" dirty="0"/>
          </a:p>
          <a:p>
            <a:pPr marL="171450" lvl="0" indent="-171450" algn="l" rtl="0">
              <a:lnSpc>
                <a:spcPct val="200000"/>
              </a:lnSpc>
              <a:spcBef>
                <a:spcPts val="750"/>
              </a:spcBef>
              <a:spcAft>
                <a:spcPts val="0"/>
              </a:spcAft>
              <a:buClr>
                <a:schemeClr val="dk1"/>
              </a:buClr>
              <a:buSzPts val="1600"/>
              <a:buChar char="•"/>
            </a:pPr>
            <a:r>
              <a:rPr lang="en-IN" sz="1600" dirty="0">
                <a:latin typeface="Times New Roman"/>
                <a:cs typeface="Times New Roman"/>
                <a:sym typeface="Times New Roman"/>
              </a:rPr>
              <a:t>The most Swingable voters are in the age group 18-23, 23-28, 28-33.</a:t>
            </a:r>
            <a:endParaRPr sz="1600" dirty="0"/>
          </a:p>
          <a:p>
            <a:pPr marL="171450" lvl="0" indent="-171450" algn="l" rtl="0">
              <a:lnSpc>
                <a:spcPct val="200000"/>
              </a:lnSpc>
              <a:spcBef>
                <a:spcPts val="750"/>
              </a:spcBef>
              <a:spcAft>
                <a:spcPts val="0"/>
              </a:spcAft>
              <a:buClr>
                <a:schemeClr val="dk1"/>
              </a:buClr>
              <a:buSzPts val="1600"/>
              <a:buChar char="•"/>
            </a:pPr>
            <a:r>
              <a:rPr lang="en-US" sz="1600" dirty="0">
                <a:latin typeface="Times New Roman"/>
                <a:ea typeface="Times New Roman"/>
                <a:cs typeface="Times New Roman"/>
                <a:sym typeface="Times New Roman"/>
              </a:rPr>
              <a:t>Many peoples living alone so they became head of their own family</a:t>
            </a:r>
            <a:r>
              <a:rPr lang="en-US" sz="1600" dirty="0">
                <a:solidFill>
                  <a:schemeClr val="dk1"/>
                </a:solidFill>
                <a:latin typeface="Times New Roman"/>
                <a:ea typeface="Times New Roman"/>
                <a:cs typeface="Times New Roman"/>
                <a:sym typeface="Times New Roman"/>
              </a:rPr>
              <a:t>.</a:t>
            </a:r>
            <a:endParaRPr sz="1600" dirty="0">
              <a:solidFill>
                <a:schemeClr val="accent1"/>
              </a:solidFill>
              <a:latin typeface="Times New Roman"/>
              <a:ea typeface="Times New Roman"/>
              <a:cs typeface="Times New Roman"/>
              <a:sym typeface="Times New Roman"/>
            </a:endParaRPr>
          </a:p>
          <a:p>
            <a:pPr marL="171450" lvl="0" indent="-69850" algn="l" rtl="0">
              <a:lnSpc>
                <a:spcPct val="90000"/>
              </a:lnSpc>
              <a:spcBef>
                <a:spcPts val="750"/>
              </a:spcBef>
              <a:spcAft>
                <a:spcPts val="0"/>
              </a:spcAft>
              <a:buClr>
                <a:schemeClr val="dk1"/>
              </a:buClr>
              <a:buSzPts val="1600"/>
              <a:buNone/>
            </a:pPr>
            <a:endParaRPr sz="1600" dirty="0"/>
          </a:p>
        </p:txBody>
      </p:sp>
      <p:sp>
        <p:nvSpPr>
          <p:cNvPr id="310" name="Google Shape;310;p41"/>
          <p:cNvSpPr txBox="1">
            <a:spLocks noGrp="1"/>
          </p:cNvSpPr>
          <p:nvPr>
            <p:ph type="title"/>
          </p:nvPr>
        </p:nvSpPr>
        <p:spPr>
          <a:xfrm>
            <a:off x="109805" y="318014"/>
            <a:ext cx="8403868" cy="400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2100"/>
              <a:buFont typeface="Times New Roman"/>
              <a:buNone/>
            </a:pPr>
            <a:r>
              <a:rPr lang="en-US" dirty="0">
                <a:latin typeface="Times New Roman"/>
                <a:ea typeface="Times New Roman"/>
                <a:cs typeface="Times New Roman"/>
                <a:sym typeface="Times New Roman"/>
              </a:rPr>
              <a:t>Conclusion</a:t>
            </a:r>
            <a:endParaRPr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42"/>
          <p:cNvSpPr txBox="1">
            <a:spLocks noGrp="1"/>
          </p:cNvSpPr>
          <p:nvPr>
            <p:ph type="title"/>
          </p:nvPr>
        </p:nvSpPr>
        <p:spPr>
          <a:xfrm>
            <a:off x="311700" y="292850"/>
            <a:ext cx="8520600" cy="8010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SzPts val="4200"/>
              <a:buNone/>
            </a:pPr>
            <a:r>
              <a:rPr lang="en-US" dirty="0">
                <a:latin typeface="Times New Roman" panose="02020603050405020304" pitchFamily="18" charset="0"/>
                <a:cs typeface="Times New Roman" panose="02020603050405020304" pitchFamily="18" charset="0"/>
              </a:rPr>
              <a:t>Limitations</a:t>
            </a:r>
            <a:endParaRPr dirty="0">
              <a:latin typeface="Times New Roman" panose="02020603050405020304" pitchFamily="18" charset="0"/>
              <a:cs typeface="Times New Roman" panose="02020603050405020304" pitchFamily="18" charset="0"/>
            </a:endParaRPr>
          </a:p>
        </p:txBody>
      </p:sp>
      <p:sp>
        <p:nvSpPr>
          <p:cNvPr id="317" name="Google Shape;317;p42"/>
          <p:cNvSpPr txBox="1">
            <a:spLocks noGrp="1"/>
          </p:cNvSpPr>
          <p:nvPr>
            <p:ph type="body" idx="1"/>
          </p:nvPr>
        </p:nvSpPr>
        <p:spPr>
          <a:xfrm>
            <a:off x="311700" y="1228674"/>
            <a:ext cx="8520600" cy="3377961"/>
          </a:xfrm>
          <a:prstGeom prst="rect">
            <a:avLst/>
          </a:prstGeom>
          <a:noFill/>
          <a:ln>
            <a:noFill/>
          </a:ln>
        </p:spPr>
        <p:txBody>
          <a:bodyPr spcFirstLastPara="1" wrap="square" lIns="91425" tIns="91425" rIns="91425" bIns="91425" anchor="t" anchorCtr="0">
            <a:noAutofit/>
          </a:bodyPr>
          <a:lstStyle/>
          <a:p>
            <a:pPr marL="342900">
              <a:lnSpc>
                <a:spcPct val="200000"/>
              </a:lnSpc>
            </a:pPr>
            <a:r>
              <a:rPr lang="en-US" sz="1600" dirty="0"/>
              <a:t>The data transfer undergoes encryption methodology that is conventionally complex and costly.</a:t>
            </a:r>
            <a:endParaRPr lang="en-IN" sz="1600" dirty="0"/>
          </a:p>
          <a:p>
            <a:pPr marL="342900">
              <a:lnSpc>
                <a:spcPct val="200000"/>
              </a:lnSpc>
            </a:pPr>
            <a:r>
              <a:rPr lang="en-US" sz="1600" dirty="0"/>
              <a:t>The requirement of high processing systems and upgraded browsers capable of handling trillions of records is another issue.</a:t>
            </a:r>
            <a:endParaRPr lang="en-IN" sz="1600" dirty="0"/>
          </a:p>
          <a:p>
            <a:pPr marL="342900">
              <a:lnSpc>
                <a:spcPct val="200000"/>
              </a:lnSpc>
            </a:pPr>
            <a:endParaRPr sz="1600" dirty="0"/>
          </a:p>
          <a:p>
            <a:pPr marL="0" lvl="0" indent="0" algn="l" rtl="0">
              <a:lnSpc>
                <a:spcPct val="200000"/>
              </a:lnSpc>
              <a:spcBef>
                <a:spcPts val="0"/>
              </a:spcBef>
              <a:spcAft>
                <a:spcPts val="0"/>
              </a:spcAft>
              <a:buSzPts val="1800"/>
              <a:buNone/>
            </a:pPr>
            <a:endParaRPr sz="16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43"/>
          <p:cNvSpPr txBox="1">
            <a:spLocks noGrp="1"/>
          </p:cNvSpPr>
          <p:nvPr>
            <p:ph type="title"/>
          </p:nvPr>
        </p:nvSpPr>
        <p:spPr>
          <a:xfrm>
            <a:off x="311700" y="292850"/>
            <a:ext cx="8520600" cy="8010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Clr>
                <a:schemeClr val="dk1"/>
              </a:buClr>
              <a:buSzPts val="4200"/>
              <a:buFont typeface="Times New Roman"/>
              <a:buNone/>
            </a:pPr>
            <a:r>
              <a:rPr lang="en-US" sz="2100">
                <a:latin typeface="Times New Roman"/>
                <a:ea typeface="Times New Roman"/>
                <a:cs typeface="Times New Roman"/>
                <a:sym typeface="Times New Roman"/>
              </a:rPr>
              <a:t>FUTURE PROSPECTS</a:t>
            </a:r>
            <a:endParaRPr sz="2100">
              <a:latin typeface="Times New Roman"/>
              <a:ea typeface="Times New Roman"/>
              <a:cs typeface="Times New Roman"/>
              <a:sym typeface="Times New Roman"/>
            </a:endParaRPr>
          </a:p>
        </p:txBody>
      </p:sp>
      <p:sp>
        <p:nvSpPr>
          <p:cNvPr id="323" name="Google Shape;323;p43"/>
          <p:cNvSpPr txBox="1">
            <a:spLocks noGrp="1"/>
          </p:cNvSpPr>
          <p:nvPr>
            <p:ph type="body" idx="1"/>
          </p:nvPr>
        </p:nvSpPr>
        <p:spPr>
          <a:xfrm>
            <a:off x="311700" y="1228675"/>
            <a:ext cx="8520600" cy="3340200"/>
          </a:xfrm>
          <a:prstGeom prst="rect">
            <a:avLst/>
          </a:prstGeom>
          <a:noFill/>
          <a:ln>
            <a:noFill/>
          </a:ln>
        </p:spPr>
        <p:txBody>
          <a:bodyPr spcFirstLastPara="1" wrap="square" lIns="91425" tIns="91425" rIns="91425" bIns="91425" anchor="t" anchorCtr="0">
            <a:noAutofit/>
          </a:bodyPr>
          <a:lstStyle/>
          <a:p>
            <a:pPr marL="285750" lvl="0" indent="-285750" algn="l" rtl="0">
              <a:lnSpc>
                <a:spcPct val="90000"/>
              </a:lnSpc>
              <a:spcBef>
                <a:spcPts val="0"/>
              </a:spcBef>
              <a:spcAft>
                <a:spcPts val="0"/>
              </a:spcAft>
              <a:buClr>
                <a:schemeClr val="dk1"/>
              </a:buClr>
              <a:buSzPts val="1800"/>
              <a:buChar char="●"/>
            </a:pPr>
            <a:r>
              <a:rPr lang="en-US" sz="1600" dirty="0">
                <a:solidFill>
                  <a:schemeClr val="dk1"/>
                </a:solidFill>
                <a:latin typeface="Times New Roman"/>
                <a:ea typeface="Times New Roman"/>
                <a:cs typeface="Times New Roman"/>
                <a:sym typeface="Times New Roman"/>
              </a:rPr>
              <a:t>We can further extend this project by conducting </a:t>
            </a:r>
            <a:r>
              <a:rPr lang="en-US" sz="1600" b="1" i="1" dirty="0">
                <a:latin typeface="Times New Roman"/>
                <a:ea typeface="Times New Roman"/>
                <a:cs typeface="Times New Roman"/>
                <a:sym typeface="Times New Roman"/>
              </a:rPr>
              <a:t>Frequentist </a:t>
            </a:r>
            <a:r>
              <a:rPr lang="en-US" sz="1600" b="1" i="1" dirty="0" err="1">
                <a:latin typeface="Times New Roman"/>
                <a:ea typeface="Times New Roman"/>
                <a:cs typeface="Times New Roman"/>
                <a:sym typeface="Times New Roman"/>
              </a:rPr>
              <a:t>Aprroach</a:t>
            </a:r>
            <a:r>
              <a:rPr lang="en-US" sz="1600" b="1" i="1" dirty="0">
                <a:latin typeface="Times New Roman"/>
                <a:ea typeface="Times New Roman"/>
                <a:cs typeface="Times New Roman"/>
                <a:sym typeface="Times New Roman"/>
              </a:rPr>
              <a:t>, Family analysis</a:t>
            </a:r>
            <a:r>
              <a:rPr lang="en-US" sz="1600" dirty="0">
                <a:solidFill>
                  <a:schemeClr val="dk1"/>
                </a:solidFill>
                <a:latin typeface="Times New Roman"/>
                <a:ea typeface="Times New Roman"/>
                <a:cs typeface="Times New Roman"/>
                <a:sym typeface="Times New Roman"/>
              </a:rPr>
              <a:t>(between two or more different constituencies, for </a:t>
            </a:r>
            <a:r>
              <a:rPr lang="en-US" sz="1600" dirty="0" err="1">
                <a:solidFill>
                  <a:schemeClr val="dk1"/>
                </a:solidFill>
                <a:latin typeface="Times New Roman"/>
                <a:ea typeface="Times New Roman"/>
                <a:cs typeface="Times New Roman"/>
                <a:sym typeface="Times New Roman"/>
              </a:rPr>
              <a:t>eg</a:t>
            </a:r>
            <a:r>
              <a:rPr lang="en-US" sz="1600" dirty="0">
                <a:solidFill>
                  <a:schemeClr val="dk1"/>
                </a:solidFill>
                <a:latin typeface="Times New Roman"/>
                <a:ea typeface="Times New Roman"/>
                <a:cs typeface="Times New Roman"/>
                <a:sym typeface="Times New Roman"/>
              </a:rPr>
              <a:t>: R.K. Puram and Rajinder Nagar).</a:t>
            </a:r>
            <a:endParaRPr sz="1600" dirty="0">
              <a:solidFill>
                <a:schemeClr val="dk1"/>
              </a:solidFill>
              <a:latin typeface="Times New Roman"/>
              <a:ea typeface="Times New Roman"/>
              <a:cs typeface="Times New Roman"/>
              <a:sym typeface="Times New Roman"/>
            </a:endParaRPr>
          </a:p>
          <a:p>
            <a:pPr marL="285750" lvl="0" indent="-285750" algn="l" rtl="0">
              <a:lnSpc>
                <a:spcPct val="90000"/>
              </a:lnSpc>
              <a:spcBef>
                <a:spcPts val="1600"/>
              </a:spcBef>
              <a:spcAft>
                <a:spcPts val="0"/>
              </a:spcAft>
              <a:buClr>
                <a:schemeClr val="dk1"/>
              </a:buClr>
              <a:buSzPts val="1800"/>
              <a:buChar char="●"/>
            </a:pPr>
            <a:r>
              <a:rPr lang="en-US" sz="1600" dirty="0">
                <a:solidFill>
                  <a:schemeClr val="dk1"/>
                </a:solidFill>
                <a:latin typeface="Times New Roman"/>
                <a:ea typeface="Times New Roman"/>
                <a:cs typeface="Times New Roman"/>
                <a:sym typeface="Times New Roman"/>
              </a:rPr>
              <a:t>Currently we have only conducted </a:t>
            </a:r>
            <a:r>
              <a:rPr lang="en-US" sz="1600" b="1" i="1" dirty="0">
                <a:solidFill>
                  <a:schemeClr val="dk1"/>
                </a:solidFill>
                <a:latin typeface="Times New Roman"/>
                <a:ea typeface="Times New Roman"/>
                <a:cs typeface="Times New Roman"/>
                <a:sym typeface="Times New Roman"/>
              </a:rPr>
              <a:t>intra-cluster analysis</a:t>
            </a:r>
            <a:r>
              <a:rPr lang="en-US" sz="1600" dirty="0">
                <a:solidFill>
                  <a:schemeClr val="dk1"/>
                </a:solidFill>
                <a:latin typeface="Times New Roman"/>
                <a:ea typeface="Times New Roman"/>
                <a:cs typeface="Times New Roman"/>
                <a:sym typeface="Times New Roman"/>
              </a:rPr>
              <a:t> (within one constituency).</a:t>
            </a:r>
            <a:endParaRPr sz="1600" dirty="0">
              <a:solidFill>
                <a:schemeClr val="dk1"/>
              </a:solidFill>
              <a:latin typeface="Times New Roman"/>
              <a:ea typeface="Times New Roman"/>
              <a:cs typeface="Times New Roman"/>
              <a:sym typeface="Times New Roman"/>
            </a:endParaRPr>
          </a:p>
          <a:p>
            <a:pPr marL="285750" lvl="0" indent="-285750" algn="l" rtl="0">
              <a:lnSpc>
                <a:spcPct val="90000"/>
              </a:lnSpc>
              <a:spcBef>
                <a:spcPts val="1600"/>
              </a:spcBef>
              <a:spcAft>
                <a:spcPts val="1600"/>
              </a:spcAft>
              <a:buClr>
                <a:schemeClr val="dk1"/>
              </a:buClr>
              <a:buSzPts val="1800"/>
              <a:buChar char="●"/>
            </a:pPr>
            <a:r>
              <a:rPr lang="en-US" sz="1600" dirty="0">
                <a:solidFill>
                  <a:schemeClr val="dk1"/>
                </a:solidFill>
                <a:latin typeface="Times New Roman"/>
                <a:ea typeface="Times New Roman"/>
                <a:cs typeface="Times New Roman"/>
                <a:sym typeface="Times New Roman"/>
              </a:rPr>
              <a:t>We can predict features of other constituencies by determining the similarity of their regions based on the affluence of that region.</a:t>
            </a:r>
            <a:endParaRPr sz="1600" dirty="0">
              <a:solidFill>
                <a:schemeClr val="dk1"/>
              </a:solidFill>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44"/>
          <p:cNvSpPr txBox="1">
            <a:spLocks noGrp="1"/>
          </p:cNvSpPr>
          <p:nvPr>
            <p:ph type="title"/>
          </p:nvPr>
        </p:nvSpPr>
        <p:spPr>
          <a:xfrm>
            <a:off x="311700" y="292850"/>
            <a:ext cx="8520600" cy="8010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SzPts val="4200"/>
              <a:buNone/>
            </a:pPr>
            <a:r>
              <a:rPr lang="en-US"/>
              <a:t>References</a:t>
            </a:r>
            <a:endParaRPr/>
          </a:p>
        </p:txBody>
      </p:sp>
      <p:sp>
        <p:nvSpPr>
          <p:cNvPr id="329" name="Google Shape;329;p44"/>
          <p:cNvSpPr txBox="1">
            <a:spLocks noGrp="1"/>
          </p:cNvSpPr>
          <p:nvPr>
            <p:ph type="body" idx="1"/>
          </p:nvPr>
        </p:nvSpPr>
        <p:spPr>
          <a:xfrm>
            <a:off x="311700" y="1228675"/>
            <a:ext cx="8520600" cy="3340200"/>
          </a:xfrm>
          <a:prstGeom prst="rect">
            <a:avLst/>
          </a:prstGeom>
          <a:noFill/>
          <a:ln>
            <a:noFill/>
          </a:ln>
        </p:spPr>
        <p:txBody>
          <a:bodyPr spcFirstLastPara="1" wrap="square" lIns="91425" tIns="91425" rIns="91425" bIns="91425" anchor="t" anchorCtr="0">
            <a:noAutofit/>
          </a:bodyPr>
          <a:lstStyle/>
          <a:p>
            <a:pPr marL="457200" lvl="0" indent="-311150" algn="just" rtl="0">
              <a:lnSpc>
                <a:spcPct val="115000"/>
              </a:lnSpc>
              <a:spcBef>
                <a:spcPts val="0"/>
              </a:spcBef>
              <a:spcAft>
                <a:spcPts val="0"/>
              </a:spcAft>
              <a:buSzPts val="1300"/>
              <a:buFont typeface="Times New Roman"/>
              <a:buChar char="●"/>
            </a:pPr>
            <a:r>
              <a:rPr lang="en-US" sz="1500" u="sng" dirty="0">
                <a:solidFill>
                  <a:schemeClr val="hlink"/>
                </a:solidFill>
                <a:latin typeface="Times New Roman"/>
                <a:ea typeface="Times New Roman"/>
                <a:cs typeface="Times New Roman"/>
                <a:sym typeface="Times New Roman"/>
                <a:hlinkClick r:id="rId3"/>
              </a:rPr>
              <a:t>https://www.tutorialspoint.com/python/</a:t>
            </a:r>
            <a:endParaRPr sz="1500" u="sng" dirty="0">
              <a:latin typeface="Times New Roman"/>
              <a:ea typeface="Times New Roman"/>
              <a:cs typeface="Times New Roman"/>
              <a:sym typeface="Times New Roman"/>
            </a:endParaRPr>
          </a:p>
          <a:p>
            <a:pPr marL="457200" lvl="0" indent="-323850" algn="just" rtl="0">
              <a:lnSpc>
                <a:spcPct val="115000"/>
              </a:lnSpc>
              <a:spcBef>
                <a:spcPts val="0"/>
              </a:spcBef>
              <a:spcAft>
                <a:spcPts val="0"/>
              </a:spcAft>
              <a:buSzPts val="1500"/>
              <a:buFont typeface="Times New Roman"/>
              <a:buChar char="●"/>
            </a:pPr>
            <a:r>
              <a:rPr lang="en-US" sz="1500" u="sng" dirty="0">
                <a:solidFill>
                  <a:schemeClr val="hlink"/>
                </a:solidFill>
                <a:latin typeface="Times New Roman"/>
                <a:ea typeface="Times New Roman"/>
                <a:cs typeface="Times New Roman"/>
                <a:sym typeface="Times New Roman"/>
                <a:hlinkClick r:id="rId4"/>
              </a:rPr>
              <a:t>https://www.scrapehero.com/web-scraping-tutorials/</a:t>
            </a:r>
            <a:endParaRPr sz="1500" dirty="0">
              <a:latin typeface="Times New Roman"/>
              <a:ea typeface="Times New Roman"/>
              <a:cs typeface="Times New Roman"/>
              <a:sym typeface="Times New Roman"/>
            </a:endParaRPr>
          </a:p>
          <a:p>
            <a:pPr marL="457200" lvl="0" indent="-323850" algn="just" rtl="0">
              <a:lnSpc>
                <a:spcPct val="115000"/>
              </a:lnSpc>
              <a:spcBef>
                <a:spcPts val="0"/>
              </a:spcBef>
              <a:spcAft>
                <a:spcPts val="0"/>
              </a:spcAft>
              <a:buSzPts val="1500"/>
              <a:buFont typeface="Times New Roman"/>
              <a:buChar char="●"/>
            </a:pPr>
            <a:r>
              <a:rPr lang="en-US" sz="1500" u="sng" dirty="0">
                <a:solidFill>
                  <a:schemeClr val="hlink"/>
                </a:solidFill>
                <a:latin typeface="Times New Roman"/>
                <a:ea typeface="Times New Roman"/>
                <a:cs typeface="Times New Roman"/>
                <a:sym typeface="Times New Roman"/>
                <a:hlinkClick r:id="rId5"/>
              </a:rPr>
              <a:t>https://www.stackoverflow.com/</a:t>
            </a:r>
            <a:endParaRPr sz="1500" dirty="0">
              <a:latin typeface="Times New Roman"/>
              <a:ea typeface="Times New Roman"/>
              <a:cs typeface="Times New Roman"/>
              <a:sym typeface="Times New Roman"/>
            </a:endParaRPr>
          </a:p>
          <a:p>
            <a:pPr marL="457200" lvl="0" indent="-323850" algn="just" rtl="0">
              <a:lnSpc>
                <a:spcPct val="115000"/>
              </a:lnSpc>
              <a:spcBef>
                <a:spcPts val="0"/>
              </a:spcBef>
              <a:spcAft>
                <a:spcPts val="0"/>
              </a:spcAft>
              <a:buSzPts val="1500"/>
              <a:buFont typeface="Times New Roman"/>
              <a:buChar char="●"/>
            </a:pPr>
            <a:r>
              <a:rPr lang="en-US" sz="1500" u="sng" dirty="0">
                <a:solidFill>
                  <a:schemeClr val="hlink"/>
                </a:solidFill>
                <a:latin typeface="Times New Roman"/>
                <a:ea typeface="Times New Roman"/>
                <a:cs typeface="Times New Roman"/>
                <a:sym typeface="Times New Roman"/>
                <a:hlinkClick r:id="rId6"/>
              </a:rPr>
              <a:t>https://www.youtube.com/watch?v=mKxFfjNyj3c</a:t>
            </a:r>
            <a:endParaRPr sz="1500" dirty="0">
              <a:latin typeface="Times New Roman"/>
              <a:ea typeface="Times New Roman"/>
              <a:cs typeface="Times New Roman"/>
              <a:sym typeface="Times New Roman"/>
            </a:endParaRPr>
          </a:p>
          <a:p>
            <a:pPr marL="457200" lvl="0" indent="-323850" algn="just" rtl="0">
              <a:lnSpc>
                <a:spcPct val="115000"/>
              </a:lnSpc>
              <a:spcBef>
                <a:spcPts val="0"/>
              </a:spcBef>
              <a:spcAft>
                <a:spcPts val="0"/>
              </a:spcAft>
              <a:buSzPts val="1500"/>
              <a:buFont typeface="Times New Roman"/>
              <a:buChar char="●"/>
            </a:pPr>
            <a:r>
              <a:rPr lang="en-US" sz="1500" dirty="0">
                <a:latin typeface="Times New Roman"/>
                <a:ea typeface="Times New Roman"/>
                <a:cs typeface="Times New Roman"/>
                <a:sym typeface="Times New Roman"/>
              </a:rPr>
              <a:t>Christopher M. Bishop, “Pattern Recognition and Machine Learning”, Springer, 2006</a:t>
            </a:r>
            <a:endParaRPr sz="1500" dirty="0">
              <a:latin typeface="Times New Roman"/>
              <a:ea typeface="Times New Roman"/>
              <a:cs typeface="Times New Roman"/>
              <a:sym typeface="Times New Roman"/>
            </a:endParaRPr>
          </a:p>
          <a:p>
            <a:pPr marL="457200" lvl="0" indent="-323850" algn="just" rtl="0">
              <a:lnSpc>
                <a:spcPct val="115000"/>
              </a:lnSpc>
              <a:spcBef>
                <a:spcPts val="0"/>
              </a:spcBef>
              <a:spcAft>
                <a:spcPts val="0"/>
              </a:spcAft>
              <a:buSzPts val="1500"/>
              <a:buFont typeface="Times New Roman"/>
              <a:buChar char="●"/>
            </a:pPr>
            <a:r>
              <a:rPr lang="en-US" sz="1500" dirty="0">
                <a:latin typeface="Times New Roman"/>
                <a:ea typeface="Times New Roman"/>
                <a:cs typeface="Times New Roman"/>
                <a:sym typeface="Times New Roman"/>
              </a:rPr>
              <a:t>Jiawei Han, Micheline </a:t>
            </a:r>
            <a:r>
              <a:rPr lang="en-US" sz="1500" dirty="0" err="1">
                <a:latin typeface="Times New Roman"/>
                <a:ea typeface="Times New Roman"/>
                <a:cs typeface="Times New Roman"/>
                <a:sym typeface="Times New Roman"/>
              </a:rPr>
              <a:t>Kamber</a:t>
            </a:r>
            <a:r>
              <a:rPr lang="en-US" sz="1500" dirty="0">
                <a:latin typeface="Times New Roman"/>
                <a:ea typeface="Times New Roman"/>
                <a:cs typeface="Times New Roman"/>
                <a:sym typeface="Times New Roman"/>
              </a:rPr>
              <a:t> and Jian Pei, “Data Mining Techniques and Concepts”, Morgan Kaufmann Publishers, 3rd Ed., 2012</a:t>
            </a:r>
            <a:endParaRPr sz="1500" dirty="0">
              <a:latin typeface="Times New Roman"/>
              <a:ea typeface="Times New Roman"/>
              <a:cs typeface="Times New Roman"/>
              <a:sym typeface="Times New Roman"/>
            </a:endParaRPr>
          </a:p>
          <a:p>
            <a:pPr marL="457200" lvl="0" indent="-323850" algn="just" rtl="0">
              <a:lnSpc>
                <a:spcPct val="115000"/>
              </a:lnSpc>
              <a:spcBef>
                <a:spcPts val="0"/>
              </a:spcBef>
              <a:spcAft>
                <a:spcPts val="0"/>
              </a:spcAft>
              <a:buSzPts val="1500"/>
              <a:buFont typeface="Times New Roman"/>
              <a:buChar char="●"/>
            </a:pPr>
            <a:r>
              <a:rPr lang="en-US" sz="1500" dirty="0">
                <a:latin typeface="Times New Roman"/>
                <a:ea typeface="Times New Roman"/>
                <a:cs typeface="Times New Roman"/>
                <a:sym typeface="Times New Roman"/>
              </a:rPr>
              <a:t>Allen B. Downey, “Think Stats: Probability and Statistics for Programmers”, Green Tea Press, 2011</a:t>
            </a:r>
            <a:endParaRPr sz="1500" dirty="0">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45"/>
          <p:cNvSpPr txBox="1">
            <a:spLocks noGrp="1"/>
          </p:cNvSpPr>
          <p:nvPr>
            <p:ph type="title"/>
          </p:nvPr>
        </p:nvSpPr>
        <p:spPr>
          <a:xfrm>
            <a:off x="311700" y="292850"/>
            <a:ext cx="8520600" cy="8010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Clr>
                <a:schemeClr val="dk1"/>
              </a:buClr>
              <a:buSzPts val="4200"/>
              <a:buFont typeface="Times New Roman"/>
              <a:buNone/>
            </a:pPr>
            <a:r>
              <a:rPr lang="en-US" sz="2100">
                <a:latin typeface="Times New Roman"/>
                <a:ea typeface="Times New Roman"/>
                <a:cs typeface="Times New Roman"/>
                <a:sym typeface="Times New Roman"/>
              </a:rPr>
              <a:t>ACKNOWLEDGEMENT</a:t>
            </a:r>
            <a:endParaRPr sz="2100">
              <a:latin typeface="Times New Roman"/>
              <a:ea typeface="Times New Roman"/>
              <a:cs typeface="Times New Roman"/>
              <a:sym typeface="Times New Roman"/>
            </a:endParaRPr>
          </a:p>
        </p:txBody>
      </p:sp>
      <p:sp>
        <p:nvSpPr>
          <p:cNvPr id="335" name="Google Shape;335;p45"/>
          <p:cNvSpPr txBox="1">
            <a:spLocks noGrp="1"/>
          </p:cNvSpPr>
          <p:nvPr>
            <p:ph type="body" idx="1"/>
          </p:nvPr>
        </p:nvSpPr>
        <p:spPr>
          <a:xfrm>
            <a:off x="311700" y="1228675"/>
            <a:ext cx="8520600" cy="33402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Clr>
                <a:srgbClr val="000000"/>
              </a:buClr>
              <a:buSzPts val="1800"/>
              <a:buNone/>
            </a:pPr>
            <a:r>
              <a:rPr lang="en-US" sz="1600">
                <a:solidFill>
                  <a:srgbClr val="000000"/>
                </a:solidFill>
                <a:latin typeface="Times New Roman"/>
                <a:ea typeface="Times New Roman"/>
                <a:cs typeface="Times New Roman"/>
                <a:sym typeface="Times New Roman"/>
              </a:rPr>
              <a:t>This project has been successfully completed under the mentorship of:</a:t>
            </a:r>
            <a:endParaRPr sz="1600">
              <a:solidFill>
                <a:srgbClr val="000000"/>
              </a:solidFill>
              <a:latin typeface="Times New Roman"/>
              <a:ea typeface="Times New Roman"/>
              <a:cs typeface="Times New Roman"/>
              <a:sym typeface="Times New Roman"/>
            </a:endParaRPr>
          </a:p>
          <a:p>
            <a:pPr marL="457200" lvl="0" indent="-342900" algn="l" rtl="0">
              <a:lnSpc>
                <a:spcPct val="90000"/>
              </a:lnSpc>
              <a:spcBef>
                <a:spcPts val="1600"/>
              </a:spcBef>
              <a:spcAft>
                <a:spcPts val="0"/>
              </a:spcAft>
              <a:buClr>
                <a:srgbClr val="000000"/>
              </a:buClr>
              <a:buSzPts val="1800"/>
              <a:buFont typeface="Roboto Mono"/>
              <a:buChar char="●"/>
            </a:pPr>
            <a:r>
              <a:rPr lang="en-US" sz="1600" b="1" i="1">
                <a:solidFill>
                  <a:srgbClr val="000000"/>
                </a:solidFill>
                <a:latin typeface="Times New Roman"/>
                <a:ea typeface="Times New Roman"/>
                <a:cs typeface="Times New Roman"/>
                <a:sym typeface="Times New Roman"/>
              </a:rPr>
              <a:t>Mr. Akhilesh Ajith Kumar</a:t>
            </a:r>
            <a:endParaRPr sz="1600" b="1" i="1">
              <a:solidFill>
                <a:srgbClr val="000000"/>
              </a:solidFill>
              <a:latin typeface="Times New Roman"/>
              <a:ea typeface="Times New Roman"/>
              <a:cs typeface="Times New Roman"/>
              <a:sym typeface="Times New Roman"/>
            </a:endParaRPr>
          </a:p>
          <a:p>
            <a:pPr marL="457200" lvl="0" indent="-342900" algn="l" rtl="0">
              <a:lnSpc>
                <a:spcPct val="90000"/>
              </a:lnSpc>
              <a:spcBef>
                <a:spcPts val="0"/>
              </a:spcBef>
              <a:spcAft>
                <a:spcPts val="0"/>
              </a:spcAft>
              <a:buClr>
                <a:srgbClr val="000000"/>
              </a:buClr>
              <a:buSzPts val="1800"/>
              <a:buFont typeface="Roboto Mono"/>
              <a:buChar char="●"/>
            </a:pPr>
            <a:r>
              <a:rPr lang="en-US" sz="1600" b="1" i="1">
                <a:solidFill>
                  <a:srgbClr val="000000"/>
                </a:solidFill>
                <a:latin typeface="Times New Roman"/>
                <a:ea typeface="Times New Roman"/>
                <a:cs typeface="Times New Roman"/>
                <a:sym typeface="Times New Roman"/>
              </a:rPr>
              <a:t>Mr. Suyash Gulati</a:t>
            </a:r>
            <a:endParaRPr sz="1600" b="1" i="1">
              <a:solidFill>
                <a:srgbClr val="00000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7"/>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600"/>
              <a:buFont typeface="Arial"/>
              <a:buNone/>
            </a:pPr>
            <a:r>
              <a:rPr lang="en-US" dirty="0">
                <a:latin typeface="Times New Roman" panose="02020603050405020304" pitchFamily="18" charset="0"/>
                <a:ea typeface="Arial"/>
                <a:cs typeface="Times New Roman" panose="02020603050405020304" pitchFamily="18" charset="0"/>
                <a:sym typeface="Arial"/>
              </a:rPr>
              <a:t>Company profile</a:t>
            </a:r>
            <a:endParaRPr dirty="0">
              <a:latin typeface="Times New Roman" panose="02020603050405020304" pitchFamily="18" charset="0"/>
              <a:ea typeface="Arial"/>
              <a:cs typeface="Times New Roman" panose="02020603050405020304" pitchFamily="18" charset="0"/>
              <a:sym typeface="Arial"/>
            </a:endParaRPr>
          </a:p>
        </p:txBody>
      </p:sp>
      <p:sp>
        <p:nvSpPr>
          <p:cNvPr id="110" name="Google Shape;110;p17"/>
          <p:cNvSpPr txBox="1">
            <a:spLocks noGrp="1"/>
          </p:cNvSpPr>
          <p:nvPr>
            <p:ph type="body" idx="1"/>
          </p:nvPr>
        </p:nvSpPr>
        <p:spPr>
          <a:xfrm>
            <a:off x="628650" y="1369219"/>
            <a:ext cx="7886700" cy="3263504"/>
          </a:xfrm>
          <a:prstGeom prst="rect">
            <a:avLst/>
          </a:prstGeom>
          <a:noFill/>
          <a:ln>
            <a:noFill/>
          </a:ln>
        </p:spPr>
        <p:txBody>
          <a:bodyPr spcFirstLastPara="1" wrap="square" lIns="91425" tIns="45700" rIns="91425" bIns="45700" anchor="t" anchorCtr="0">
            <a:noAutofit/>
          </a:bodyPr>
          <a:lstStyle/>
          <a:p>
            <a:pPr marL="171450" lvl="0" indent="-171450" algn="l" rtl="0">
              <a:lnSpc>
                <a:spcPct val="90000"/>
              </a:lnSpc>
              <a:spcBef>
                <a:spcPts val="0"/>
              </a:spcBef>
              <a:spcAft>
                <a:spcPts val="0"/>
              </a:spcAft>
              <a:buClr>
                <a:schemeClr val="dk1"/>
              </a:buClr>
              <a:buSzPts val="2100"/>
              <a:buChar char="•"/>
            </a:pPr>
            <a:r>
              <a:rPr lang="en-US" dirty="0"/>
              <a:t>Company name: </a:t>
            </a:r>
            <a:r>
              <a:rPr lang="en-US" b="1" dirty="0" err="1"/>
              <a:t>Aam</a:t>
            </a:r>
            <a:r>
              <a:rPr lang="en-US" b="1" dirty="0"/>
              <a:t> </a:t>
            </a:r>
            <a:r>
              <a:rPr lang="en-US" b="1" dirty="0" err="1"/>
              <a:t>Aadmi</a:t>
            </a:r>
            <a:r>
              <a:rPr lang="en-US" b="1" dirty="0"/>
              <a:t> Party</a:t>
            </a:r>
            <a:endParaRPr dirty="0"/>
          </a:p>
          <a:p>
            <a:pPr marL="171450" lvl="0" indent="-171450" algn="l" rtl="0">
              <a:lnSpc>
                <a:spcPct val="90000"/>
              </a:lnSpc>
              <a:spcBef>
                <a:spcPts val="750"/>
              </a:spcBef>
              <a:spcAft>
                <a:spcPts val="0"/>
              </a:spcAft>
              <a:buClr>
                <a:schemeClr val="dk1"/>
              </a:buClr>
              <a:buSzPts val="2100"/>
              <a:buChar char="•"/>
            </a:pPr>
            <a:r>
              <a:rPr lang="en-US" dirty="0" err="1"/>
              <a:t>Aam</a:t>
            </a:r>
            <a:r>
              <a:rPr lang="en-US" dirty="0"/>
              <a:t> </a:t>
            </a:r>
            <a:r>
              <a:rPr lang="en-US" dirty="0" err="1"/>
              <a:t>Aadmi</a:t>
            </a:r>
            <a:r>
              <a:rPr lang="en-US" dirty="0"/>
              <a:t> Party (AAP), is an Indian political party, formally launched on 26 November 2012, and is currently the ruling party of the National Capital Territory of Delhi. </a:t>
            </a:r>
            <a:endParaRPr dirty="0"/>
          </a:p>
          <a:p>
            <a:pPr marL="171450" lvl="0" indent="-171450" algn="l" rtl="0">
              <a:lnSpc>
                <a:spcPct val="90000"/>
              </a:lnSpc>
              <a:spcBef>
                <a:spcPts val="750"/>
              </a:spcBef>
              <a:spcAft>
                <a:spcPts val="0"/>
              </a:spcAft>
              <a:buClr>
                <a:schemeClr val="dk1"/>
              </a:buClr>
              <a:buSzPts val="2100"/>
              <a:buChar char="•"/>
            </a:pPr>
            <a:r>
              <a:rPr lang="en-US" dirty="0"/>
              <a:t>It deals in various profiles like HR, Public Speaking, Data Analytics and Machine Learning. </a:t>
            </a:r>
            <a:endParaRPr dirty="0"/>
          </a:p>
          <a:p>
            <a:pPr marL="171450" lvl="0" indent="-38100" algn="l" rtl="0">
              <a:lnSpc>
                <a:spcPct val="90000"/>
              </a:lnSpc>
              <a:spcBef>
                <a:spcPts val="750"/>
              </a:spcBef>
              <a:spcAft>
                <a:spcPts val="0"/>
              </a:spcAft>
              <a:buClr>
                <a:schemeClr val="dk1"/>
              </a:buClr>
              <a:buSzPts val="2100"/>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67370-D3B2-4C45-A940-11D0616F2B4E}"/>
              </a:ext>
            </a:extLst>
          </p:cNvPr>
          <p:cNvSpPr>
            <a:spLocks noGrp="1"/>
          </p:cNvSpPr>
          <p:nvPr>
            <p:ph type="title"/>
          </p:nvPr>
        </p:nvSpPr>
        <p:spPr>
          <a:xfrm>
            <a:off x="318655" y="273844"/>
            <a:ext cx="8196695" cy="765247"/>
          </a:xfrm>
        </p:spPr>
        <p:txBody>
          <a:bodyPr/>
          <a:lstStyle/>
          <a:p>
            <a:r>
              <a:rPr lang="en-IN" dirty="0">
                <a:latin typeface="Times New Roman" panose="02020603050405020304" pitchFamily="18" charset="0"/>
                <a:cs typeface="Times New Roman" panose="02020603050405020304" pitchFamily="18" charset="0"/>
              </a:rPr>
              <a:t>Problem Statement:</a:t>
            </a:r>
          </a:p>
        </p:txBody>
      </p:sp>
      <p:sp>
        <p:nvSpPr>
          <p:cNvPr id="3" name="Text Placeholder 2">
            <a:extLst>
              <a:ext uri="{FF2B5EF4-FFF2-40B4-BE49-F238E27FC236}">
                <a16:creationId xmlns:a16="http://schemas.microsoft.com/office/drawing/2014/main" id="{CC8D8C85-D1E2-4092-8D9F-11800CA4C8EF}"/>
              </a:ext>
            </a:extLst>
          </p:cNvPr>
          <p:cNvSpPr>
            <a:spLocks noGrp="1"/>
          </p:cNvSpPr>
          <p:nvPr>
            <p:ph type="body" idx="1"/>
          </p:nvPr>
        </p:nvSpPr>
        <p:spPr>
          <a:xfrm>
            <a:off x="628650" y="1133691"/>
            <a:ext cx="7886700" cy="3263504"/>
          </a:xfrm>
        </p:spPr>
        <p:txBody>
          <a:bodyPr/>
          <a:lstStyle/>
          <a:p>
            <a:r>
              <a:rPr lang="en-US" sz="1400" dirty="0"/>
              <a:t>It has been seen that in 2013 </a:t>
            </a:r>
            <a:r>
              <a:rPr lang="en-US" sz="1400" dirty="0" err="1"/>
              <a:t>Vidhan</a:t>
            </a:r>
            <a:r>
              <a:rPr lang="en-US" sz="1400" dirty="0"/>
              <a:t> </a:t>
            </a:r>
            <a:r>
              <a:rPr lang="en-US" sz="1400" dirty="0" err="1"/>
              <a:t>sabha</a:t>
            </a:r>
            <a:r>
              <a:rPr lang="en-US" sz="1400" dirty="0"/>
              <a:t> election that </a:t>
            </a:r>
            <a:r>
              <a:rPr lang="en-US" sz="1400" dirty="0" err="1"/>
              <a:t>aap</a:t>
            </a:r>
            <a:r>
              <a:rPr lang="en-US" sz="1400" dirty="0"/>
              <a:t> and congress was almost toe to toe but suddenly in 2015 </a:t>
            </a:r>
            <a:r>
              <a:rPr lang="en-US" sz="1400" dirty="0" err="1"/>
              <a:t>vidhan</a:t>
            </a:r>
            <a:r>
              <a:rPr lang="en-US" sz="1400" dirty="0"/>
              <a:t> </a:t>
            </a:r>
            <a:r>
              <a:rPr lang="en-US" sz="1400" dirty="0" err="1"/>
              <a:t>sabha</a:t>
            </a:r>
            <a:r>
              <a:rPr lang="en-US" sz="1400" dirty="0"/>
              <a:t> election they won by a large margin and the margin was achieved by the votes acquired previously by congress.</a:t>
            </a:r>
            <a:endParaRPr lang="en-IN" sz="1400" dirty="0"/>
          </a:p>
          <a:p>
            <a:r>
              <a:rPr lang="en-US" sz="1400" dirty="0"/>
              <a:t>So we wanted to analyze the voters who are most likely to swing and which age category so we did this analysis and also we wanted to find the migrants as well as analyze different families to get better idea what kind of policy they might like. </a:t>
            </a:r>
            <a:endParaRPr lang="en-IN" sz="1400" dirty="0"/>
          </a:p>
          <a:p>
            <a:r>
              <a:rPr lang="en-US" sz="1400" dirty="0"/>
              <a:t>We find the swingable voters by category using a simple frequentist approach</a:t>
            </a:r>
            <a:endParaRPr lang="en-IN" sz="1400" dirty="0"/>
          </a:p>
          <a:p>
            <a:r>
              <a:rPr lang="en-US" sz="1400" dirty="0"/>
              <a:t>What we did was first, find the frequencies in different categories of age group through the data we extracted from electoral roll. </a:t>
            </a:r>
            <a:endParaRPr lang="en-IN" sz="1400" dirty="0"/>
          </a:p>
          <a:p>
            <a:r>
              <a:rPr lang="en-US" sz="1400" dirty="0"/>
              <a:t>Then, we also find the frequencies of different political parties through the data we extracted from form 20 of the same locality and merge the two to find the swingable voters by age group in different political parties.</a:t>
            </a:r>
            <a:endParaRPr lang="en-IN" sz="1400" dirty="0"/>
          </a:p>
          <a:p>
            <a:endParaRPr lang="en-IN" sz="1000" dirty="0"/>
          </a:p>
        </p:txBody>
      </p:sp>
    </p:spTree>
    <p:extLst>
      <p:ext uri="{BB962C8B-B14F-4D97-AF65-F5344CB8AC3E}">
        <p14:creationId xmlns:p14="http://schemas.microsoft.com/office/powerpoint/2010/main" val="15006194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8"/>
          <p:cNvSpPr txBox="1">
            <a:spLocks noGrp="1"/>
          </p:cNvSpPr>
          <p:nvPr>
            <p:ph type="title"/>
          </p:nvPr>
        </p:nvSpPr>
        <p:spPr>
          <a:xfrm>
            <a:off x="311700" y="333824"/>
            <a:ext cx="8520600" cy="611822"/>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Clr>
                <a:schemeClr val="dk1"/>
              </a:buClr>
              <a:buSzPts val="4200"/>
              <a:buFont typeface="Times New Roman"/>
              <a:buNone/>
            </a:pPr>
            <a:r>
              <a:rPr lang="en-US" dirty="0">
                <a:latin typeface="Times New Roman"/>
                <a:ea typeface="Times New Roman"/>
                <a:cs typeface="Times New Roman"/>
                <a:sym typeface="Times New Roman"/>
              </a:rPr>
              <a:t>Objectives: </a:t>
            </a:r>
            <a:br>
              <a:rPr lang="en-US" dirty="0">
                <a:latin typeface="Times New Roman"/>
                <a:ea typeface="Times New Roman"/>
                <a:cs typeface="Times New Roman"/>
                <a:sym typeface="Times New Roman"/>
              </a:rPr>
            </a:br>
            <a:endParaRPr dirty="0">
              <a:latin typeface="Times New Roman"/>
              <a:ea typeface="Times New Roman"/>
              <a:cs typeface="Times New Roman"/>
              <a:sym typeface="Times New Roman"/>
            </a:endParaRPr>
          </a:p>
        </p:txBody>
      </p:sp>
      <p:sp>
        <p:nvSpPr>
          <p:cNvPr id="118" name="Google Shape;118;p18"/>
          <p:cNvSpPr txBox="1"/>
          <p:nvPr/>
        </p:nvSpPr>
        <p:spPr>
          <a:xfrm>
            <a:off x="155864" y="1124367"/>
            <a:ext cx="8832272" cy="3920836"/>
          </a:xfrm>
          <a:prstGeom prst="rect">
            <a:avLst/>
          </a:prstGeom>
          <a:noFill/>
          <a:ln>
            <a:noFill/>
          </a:ln>
        </p:spPr>
        <p:txBody>
          <a:bodyPr spcFirstLastPara="1" wrap="square" lIns="91425" tIns="45700" rIns="91425" bIns="45700" anchor="t" anchorCtr="0">
            <a:noAutofit/>
          </a:bodyPr>
          <a:lstStyle/>
          <a:p>
            <a:pPr marL="285750" lvl="0" indent="-285750">
              <a:lnSpc>
                <a:spcPct val="150000"/>
              </a:lnSpc>
              <a:buSzPts val="1400"/>
              <a:buFont typeface="Arial" panose="020B0604020202020204" pitchFamily="34" charset="0"/>
              <a:buChar char="•"/>
            </a:pPr>
            <a:r>
              <a:rPr lang="en-US" dirty="0">
                <a:latin typeface="Calibri" panose="020F0502020204030204" pitchFamily="34" charset="0"/>
                <a:cs typeface="Calibri" panose="020F0502020204030204" pitchFamily="34" charset="0"/>
              </a:rPr>
              <a:t>Find out how many male and female voters are there in the given electoral roll for the polling stations. Also segregate male and female voters separately in intervals of five years.</a:t>
            </a:r>
          </a:p>
          <a:p>
            <a:pPr marL="285750" lvl="0" indent="-285750">
              <a:lnSpc>
                <a:spcPct val="150000"/>
              </a:lnSpc>
              <a:buSzPts val="1400"/>
              <a:buFont typeface="Arial" panose="020B0604020202020204" pitchFamily="34" charset="0"/>
              <a:buChar char="•"/>
            </a:pPr>
            <a:r>
              <a:rPr lang="en-US" dirty="0">
                <a:latin typeface="Calibri" panose="020F0502020204030204" pitchFamily="34" charset="0"/>
                <a:cs typeface="Calibri" panose="020F0502020204030204" pitchFamily="34" charset="0"/>
              </a:rPr>
              <a:t>Obtain form 20 data for five polling stations for the last assembly or Parliament election. Find out the probabilities of different age groups voting for BJP. </a:t>
            </a:r>
          </a:p>
          <a:p>
            <a:pPr marL="285750" lvl="0" indent="-285750">
              <a:lnSpc>
                <a:spcPct val="150000"/>
              </a:lnSpc>
              <a:buSzPts val="1400"/>
              <a:buFont typeface="Arial" panose="020B0604020202020204" pitchFamily="34" charset="0"/>
              <a:buChar char="•"/>
            </a:pPr>
            <a:r>
              <a:rPr lang="en-US" dirty="0">
                <a:latin typeface="Calibri" panose="020F0502020204030204" pitchFamily="34" charset="0"/>
                <a:cs typeface="Calibri" panose="020F0502020204030204" pitchFamily="34" charset="0"/>
              </a:rPr>
              <a:t>segregate voters family wise and find out the name of the head of the family, house number and number of members in that family</a:t>
            </a:r>
          </a:p>
          <a:p>
            <a:pPr marL="285750" lvl="0" indent="-285750">
              <a:lnSpc>
                <a:spcPct val="150000"/>
              </a:lnSpc>
              <a:buSzPts val="1400"/>
              <a:buFont typeface="Arial" panose="020B0604020202020204" pitchFamily="34" charset="0"/>
              <a:buChar char="•"/>
            </a:pPr>
            <a:r>
              <a:rPr lang="en-US" dirty="0">
                <a:latin typeface="Calibri" panose="020F0502020204030204" pitchFamily="34" charset="0"/>
                <a:cs typeface="Calibri" panose="020F0502020204030204" pitchFamily="34" charset="0"/>
              </a:rPr>
              <a:t>which are the voters who are likely to be migrants? </a:t>
            </a:r>
          </a:p>
          <a:p>
            <a:pPr marL="285750" lvl="0" indent="-285750">
              <a:lnSpc>
                <a:spcPct val="150000"/>
              </a:lnSpc>
              <a:buSzPts val="1400"/>
              <a:buFont typeface="Arial" panose="020B0604020202020204" pitchFamily="34" charset="0"/>
              <a:buChar char="•"/>
            </a:pPr>
            <a:r>
              <a:rPr lang="en-US" dirty="0">
                <a:latin typeface="Calibri" panose="020F0502020204030204" pitchFamily="34" charset="0"/>
                <a:cs typeface="Calibri" panose="020F0502020204030204" pitchFamily="34" charset="0"/>
              </a:rPr>
              <a:t>Try to study the EPIC ID which is Voter ID, system. What information can you gather out of it? Given the structure of the EPIC ID, is it possible to find out when a specific person has become a voter in this locality or when was a person’s name included in the electoral roll for this polling station. A range of years would also be okay. </a:t>
            </a:r>
          </a:p>
          <a:p>
            <a:pPr marL="285750" lvl="0" indent="-285750">
              <a:lnSpc>
                <a:spcPct val="150000"/>
              </a:lnSpc>
              <a:buSzPts val="1400"/>
              <a:buFont typeface="Arial" panose="020B0604020202020204" pitchFamily="34" charset="0"/>
              <a:buChar char="•"/>
            </a:pPr>
            <a:endParaRPr sz="1400" b="0" i="0" u="none" strike="noStrike" cap="none" dirty="0">
              <a:solidFill>
                <a:schemeClr val="dk1"/>
              </a:solidFill>
              <a:latin typeface="Calibri"/>
              <a:ea typeface="Calibri"/>
              <a:cs typeface="Calibri"/>
              <a:sym typeface="Calibri"/>
            </a:endParaRPr>
          </a:p>
          <a:p>
            <a:pPr marL="285750" marR="0" lvl="0" indent="-184150" algn="l" rtl="0">
              <a:lnSpc>
                <a:spcPct val="150000"/>
              </a:lnSpc>
              <a:spcBef>
                <a:spcPts val="0"/>
              </a:spcBef>
              <a:spcAft>
                <a:spcPts val="0"/>
              </a:spcAft>
              <a:buClr>
                <a:schemeClr val="dk1"/>
              </a:buClr>
              <a:buSzPts val="1600"/>
              <a:buFont typeface="Noto Sans Symbols"/>
              <a:buNone/>
            </a:pPr>
            <a:endParaRPr sz="1600" b="0" i="0" u="none" strike="noStrike" cap="none" dirty="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29"/>
          <p:cNvSpPr txBox="1">
            <a:spLocks noGrp="1"/>
          </p:cNvSpPr>
          <p:nvPr>
            <p:ph type="title"/>
          </p:nvPr>
        </p:nvSpPr>
        <p:spPr>
          <a:xfrm>
            <a:off x="401782" y="273844"/>
            <a:ext cx="8113568" cy="592065"/>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1800"/>
              <a:buNone/>
            </a:pPr>
            <a:r>
              <a:rPr lang="en-US" dirty="0">
                <a:latin typeface="Times New Roman" panose="02020603050405020304" pitchFamily="18" charset="0"/>
                <a:cs typeface="Times New Roman" panose="02020603050405020304" pitchFamily="18" charset="0"/>
              </a:rPr>
              <a:t>Technology</a:t>
            </a:r>
            <a:r>
              <a:rPr lang="en-US" dirty="0"/>
              <a:t> </a:t>
            </a:r>
            <a:r>
              <a:rPr lang="en-US" dirty="0">
                <a:latin typeface="Times New Roman" panose="02020603050405020304" pitchFamily="18" charset="0"/>
                <a:cs typeface="Times New Roman" panose="02020603050405020304" pitchFamily="18" charset="0"/>
              </a:rPr>
              <a:t>used:</a:t>
            </a:r>
            <a:endParaRPr dirty="0">
              <a:latin typeface="Times New Roman" panose="02020603050405020304" pitchFamily="18" charset="0"/>
              <a:cs typeface="Times New Roman" panose="02020603050405020304" pitchFamily="18" charset="0"/>
            </a:endParaRPr>
          </a:p>
        </p:txBody>
      </p:sp>
      <p:sp>
        <p:nvSpPr>
          <p:cNvPr id="227" name="Google Shape;227;p29"/>
          <p:cNvSpPr txBox="1">
            <a:spLocks noGrp="1"/>
          </p:cNvSpPr>
          <p:nvPr>
            <p:ph type="body" idx="1"/>
          </p:nvPr>
        </p:nvSpPr>
        <p:spPr>
          <a:xfrm>
            <a:off x="628650" y="1369219"/>
            <a:ext cx="7886700" cy="3263400"/>
          </a:xfrm>
          <a:prstGeom prst="rect">
            <a:avLst/>
          </a:prstGeom>
          <a:noFill/>
          <a:ln>
            <a:noFill/>
          </a:ln>
        </p:spPr>
        <p:txBody>
          <a:bodyPr spcFirstLastPara="1" wrap="square" lIns="91425" tIns="45700" rIns="91425" bIns="45700" anchor="t" anchorCtr="0">
            <a:noAutofit/>
          </a:bodyPr>
          <a:lstStyle/>
          <a:p>
            <a:pPr marL="457200" lvl="0" indent="-342900" algn="l" rtl="0">
              <a:lnSpc>
                <a:spcPct val="90000"/>
              </a:lnSpc>
              <a:spcBef>
                <a:spcPts val="750"/>
              </a:spcBef>
              <a:spcAft>
                <a:spcPts val="0"/>
              </a:spcAft>
              <a:buSzPts val="1800"/>
              <a:buChar char="•"/>
            </a:pPr>
            <a:r>
              <a:rPr lang="en-US" dirty="0"/>
              <a:t>Python 3.7 with various libraries</a:t>
            </a:r>
            <a:endParaRPr dirty="0"/>
          </a:p>
          <a:p>
            <a:pPr marL="457200" lvl="0" indent="-342900" algn="l" rtl="0">
              <a:lnSpc>
                <a:spcPct val="90000"/>
              </a:lnSpc>
              <a:spcBef>
                <a:spcPts val="0"/>
              </a:spcBef>
              <a:spcAft>
                <a:spcPts val="0"/>
              </a:spcAft>
              <a:buSzPts val="1800"/>
              <a:buChar char="•"/>
            </a:pPr>
            <a:r>
              <a:rPr lang="en-US" dirty="0"/>
              <a:t>Libraries: </a:t>
            </a:r>
            <a:endParaRPr dirty="0"/>
          </a:p>
          <a:p>
            <a:pPr marL="914400" lvl="1" indent="-342900" algn="l" rtl="0">
              <a:lnSpc>
                <a:spcPct val="90000"/>
              </a:lnSpc>
              <a:spcBef>
                <a:spcPts val="0"/>
              </a:spcBef>
              <a:spcAft>
                <a:spcPts val="0"/>
              </a:spcAft>
              <a:buSzPts val="1800"/>
              <a:buChar char="•"/>
            </a:pPr>
            <a:r>
              <a:rPr lang="en-US" dirty="0" err="1"/>
              <a:t>Numpy</a:t>
            </a:r>
            <a:endParaRPr dirty="0"/>
          </a:p>
          <a:p>
            <a:pPr marL="914400" lvl="1" indent="-342900" algn="l" rtl="0">
              <a:lnSpc>
                <a:spcPct val="90000"/>
              </a:lnSpc>
              <a:spcBef>
                <a:spcPts val="0"/>
              </a:spcBef>
              <a:spcAft>
                <a:spcPts val="0"/>
              </a:spcAft>
              <a:buSzPts val="1800"/>
              <a:buChar char="•"/>
            </a:pPr>
            <a:r>
              <a:rPr lang="en-US" dirty="0"/>
              <a:t>Matplotlib and Seaborn</a:t>
            </a:r>
            <a:endParaRPr dirty="0"/>
          </a:p>
          <a:p>
            <a:pPr marL="914400" lvl="1" indent="-342900" algn="l" rtl="0">
              <a:lnSpc>
                <a:spcPct val="90000"/>
              </a:lnSpc>
              <a:spcBef>
                <a:spcPts val="0"/>
              </a:spcBef>
              <a:spcAft>
                <a:spcPts val="0"/>
              </a:spcAft>
              <a:buSzPts val="1800"/>
              <a:buChar char="•"/>
            </a:pPr>
            <a:r>
              <a:rPr lang="en-US" dirty="0" err="1"/>
              <a:t>sklearn</a:t>
            </a:r>
            <a:endParaRPr dirty="0"/>
          </a:p>
          <a:p>
            <a:pPr marL="914400" lvl="1" indent="-342900" algn="l" rtl="0">
              <a:lnSpc>
                <a:spcPct val="90000"/>
              </a:lnSpc>
              <a:spcBef>
                <a:spcPts val="0"/>
              </a:spcBef>
              <a:spcAft>
                <a:spcPts val="0"/>
              </a:spcAft>
              <a:buSzPts val="1800"/>
              <a:buChar char="•"/>
            </a:pPr>
            <a:r>
              <a:rPr lang="en-US" dirty="0"/>
              <a:t>Pdf2Image, Optical Character Recognition (OCR), Python Imaging Library (PIL), OpenCV and Tesseract</a:t>
            </a:r>
            <a:endParaRPr dirty="0"/>
          </a:p>
          <a:p>
            <a:pPr marL="457200" lvl="0" indent="-342900" algn="l" rtl="0">
              <a:lnSpc>
                <a:spcPct val="90000"/>
              </a:lnSpc>
              <a:spcBef>
                <a:spcPts val="0"/>
              </a:spcBef>
              <a:spcAft>
                <a:spcPts val="0"/>
              </a:spcAft>
              <a:buSzPts val="1800"/>
              <a:buChar char="•"/>
            </a:pPr>
            <a:r>
              <a:rPr lang="en-US" dirty="0" err="1"/>
              <a:t>Jupyter</a:t>
            </a:r>
            <a:r>
              <a:rPr lang="en-US" dirty="0"/>
              <a:t> notebook</a:t>
            </a:r>
            <a:endParaRPr dirty="0"/>
          </a:p>
          <a:p>
            <a:pPr marL="457200" lvl="0" indent="-342900" algn="l" rtl="0">
              <a:lnSpc>
                <a:spcPct val="90000"/>
              </a:lnSpc>
              <a:spcBef>
                <a:spcPts val="0"/>
              </a:spcBef>
              <a:spcAft>
                <a:spcPts val="0"/>
              </a:spcAft>
              <a:buSzPts val="1800"/>
              <a:buChar char="•"/>
            </a:pPr>
            <a:r>
              <a:rPr lang="en-US" dirty="0"/>
              <a:t>Anaconda 2018.12 </a:t>
            </a:r>
            <a:endParaRPr dirty="0"/>
          </a:p>
          <a:p>
            <a:pPr marL="457200" lvl="0" indent="-342900" algn="l" rtl="0">
              <a:lnSpc>
                <a:spcPct val="90000"/>
              </a:lnSpc>
              <a:spcBef>
                <a:spcPts val="0"/>
              </a:spcBef>
              <a:spcAft>
                <a:spcPts val="0"/>
              </a:spcAft>
              <a:buSzPts val="1800"/>
              <a:buChar char="•"/>
            </a:pPr>
            <a:r>
              <a:rPr lang="en-US" dirty="0"/>
              <a:t>Excel 2019 </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2"/>
          <p:cNvSpPr txBox="1">
            <a:spLocks noGrp="1"/>
          </p:cNvSpPr>
          <p:nvPr>
            <p:ph type="title"/>
          </p:nvPr>
        </p:nvSpPr>
        <p:spPr>
          <a:xfrm>
            <a:off x="311727" y="273844"/>
            <a:ext cx="8203623" cy="68212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300"/>
              <a:buFont typeface="Calibri"/>
              <a:buNone/>
            </a:pPr>
            <a:r>
              <a:rPr lang="en-US" dirty="0">
                <a:latin typeface="Times New Roman" panose="02020603050405020304" pitchFamily="18" charset="0"/>
                <a:cs typeface="Times New Roman" panose="02020603050405020304" pitchFamily="18" charset="0"/>
              </a:rPr>
              <a:t>Collection of data:</a:t>
            </a:r>
            <a:endParaRPr dirty="0">
              <a:latin typeface="Times New Roman" panose="02020603050405020304" pitchFamily="18" charset="0"/>
              <a:cs typeface="Times New Roman" panose="02020603050405020304" pitchFamily="18" charset="0"/>
            </a:endParaRPr>
          </a:p>
        </p:txBody>
      </p:sp>
      <p:sp>
        <p:nvSpPr>
          <p:cNvPr id="142" name="Google Shape;142;p22"/>
          <p:cNvSpPr txBox="1">
            <a:spLocks noGrp="1"/>
          </p:cNvSpPr>
          <p:nvPr>
            <p:ph type="body" idx="1"/>
          </p:nvPr>
        </p:nvSpPr>
        <p:spPr>
          <a:xfrm>
            <a:off x="628650" y="1369219"/>
            <a:ext cx="7886700" cy="3263504"/>
          </a:xfrm>
          <a:prstGeom prst="rect">
            <a:avLst/>
          </a:prstGeom>
          <a:noFill/>
          <a:ln>
            <a:noFill/>
          </a:ln>
        </p:spPr>
        <p:txBody>
          <a:bodyPr spcFirstLastPara="1" wrap="square" lIns="91425" tIns="45700" rIns="91425" bIns="45700" anchor="t" anchorCtr="0">
            <a:noAutofit/>
          </a:bodyPr>
          <a:lstStyle/>
          <a:p>
            <a:pPr marL="171450" lvl="0" indent="-171450" algn="l" rtl="0">
              <a:lnSpc>
                <a:spcPct val="90000"/>
              </a:lnSpc>
              <a:spcBef>
                <a:spcPts val="0"/>
              </a:spcBef>
              <a:spcAft>
                <a:spcPts val="0"/>
              </a:spcAft>
              <a:buClr>
                <a:schemeClr val="dk1"/>
              </a:buClr>
              <a:buSzPts val="1800"/>
              <a:buFont typeface="Noto Sans Symbols"/>
              <a:buChar char="●"/>
            </a:pPr>
            <a:r>
              <a:rPr lang="en-US" sz="1800"/>
              <a:t>We extracted electoral roll using image processing. Source of this data is election commission’s website.</a:t>
            </a:r>
            <a:endParaRPr/>
          </a:p>
          <a:p>
            <a:pPr marL="171450" lvl="0" indent="-57150" algn="l" rtl="0">
              <a:lnSpc>
                <a:spcPct val="90000"/>
              </a:lnSpc>
              <a:spcBef>
                <a:spcPts val="750"/>
              </a:spcBef>
              <a:spcAft>
                <a:spcPts val="0"/>
              </a:spcAft>
              <a:buClr>
                <a:schemeClr val="dk1"/>
              </a:buClr>
              <a:buSzPts val="1800"/>
              <a:buFont typeface="Noto Sans Symbols"/>
              <a:buNone/>
            </a:pPr>
            <a:endParaRPr sz="1800"/>
          </a:p>
          <a:p>
            <a:pPr marL="171450" lvl="0" indent="-171450" algn="l" rtl="0">
              <a:lnSpc>
                <a:spcPct val="90000"/>
              </a:lnSpc>
              <a:spcBef>
                <a:spcPts val="750"/>
              </a:spcBef>
              <a:spcAft>
                <a:spcPts val="0"/>
              </a:spcAft>
              <a:buClr>
                <a:schemeClr val="dk1"/>
              </a:buClr>
              <a:buSzPts val="1800"/>
              <a:buFont typeface="Noto Sans Symbols"/>
              <a:buChar char="●"/>
            </a:pPr>
            <a:r>
              <a:rPr lang="en-US" sz="1800"/>
              <a:t>Collection of features was done through web scraping.</a:t>
            </a:r>
            <a:endParaRPr/>
          </a:p>
          <a:p>
            <a:pPr marL="171450" lvl="0" indent="-57150" algn="l" rtl="0">
              <a:lnSpc>
                <a:spcPct val="90000"/>
              </a:lnSpc>
              <a:spcBef>
                <a:spcPts val="750"/>
              </a:spcBef>
              <a:spcAft>
                <a:spcPts val="0"/>
              </a:spcAft>
              <a:buClr>
                <a:schemeClr val="dk1"/>
              </a:buClr>
              <a:buSzPts val="1800"/>
              <a:buFont typeface="Noto Sans Symbols"/>
              <a:buNone/>
            </a:pPr>
            <a:endParaRPr sz="1800"/>
          </a:p>
          <a:p>
            <a:pPr marL="171450" lvl="0" indent="-171450" algn="l" rtl="0">
              <a:lnSpc>
                <a:spcPct val="90000"/>
              </a:lnSpc>
              <a:spcBef>
                <a:spcPts val="750"/>
              </a:spcBef>
              <a:spcAft>
                <a:spcPts val="0"/>
              </a:spcAft>
              <a:buClr>
                <a:schemeClr val="dk1"/>
              </a:buClr>
              <a:buSzPts val="1800"/>
              <a:buFont typeface="Noto Sans Symbols"/>
              <a:buChar char="●"/>
            </a:pPr>
            <a:r>
              <a:rPr lang="en-US" sz="1800"/>
              <a:t>Optical character recognition techniques were used in image processing and geolocation API was used  in web scraping.</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284019" y="273844"/>
            <a:ext cx="1960418" cy="2297906"/>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1800"/>
              <a:buNone/>
            </a:pPr>
            <a:r>
              <a:rPr lang="en-US" dirty="0">
                <a:latin typeface="Times New Roman" panose="02020603050405020304" pitchFamily="18" charset="0"/>
                <a:cs typeface="Times New Roman" panose="02020603050405020304" pitchFamily="18" charset="0"/>
              </a:rPr>
              <a:t>Use Case Diagram</a:t>
            </a:r>
            <a:endParaRPr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05B466B4-178C-4F13-A7D7-E9D35569B02F}"/>
              </a:ext>
            </a:extLst>
          </p:cNvPr>
          <p:cNvPicPr>
            <a:picLocks noChangeAspect="1"/>
          </p:cNvPicPr>
          <p:nvPr/>
        </p:nvPicPr>
        <p:blipFill>
          <a:blip r:embed="rId3"/>
          <a:stretch>
            <a:fillRect/>
          </a:stretch>
        </p:blipFill>
        <p:spPr>
          <a:xfrm>
            <a:off x="2953274" y="0"/>
            <a:ext cx="5906707" cy="51435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6"/>
          <p:cNvSpPr txBox="1">
            <a:spLocks noGrp="1"/>
          </p:cNvSpPr>
          <p:nvPr>
            <p:ph type="title"/>
          </p:nvPr>
        </p:nvSpPr>
        <p:spPr>
          <a:xfrm>
            <a:off x="360218" y="273844"/>
            <a:ext cx="8155132" cy="56435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1800"/>
              <a:buNone/>
            </a:pPr>
            <a:r>
              <a:rPr lang="en-US" sz="3000" dirty="0">
                <a:latin typeface="Times New Roman" panose="02020603050405020304" pitchFamily="18" charset="0"/>
                <a:ea typeface="Comfortaa"/>
                <a:cs typeface="Times New Roman" panose="02020603050405020304" pitchFamily="18" charset="0"/>
                <a:sym typeface="Comfortaa"/>
              </a:rPr>
              <a:t>DFD: Level 0</a:t>
            </a:r>
            <a:endParaRPr sz="3000" dirty="0">
              <a:latin typeface="Times New Roman" panose="02020603050405020304" pitchFamily="18" charset="0"/>
              <a:ea typeface="Comfortaa"/>
              <a:cs typeface="Times New Roman" panose="02020603050405020304" pitchFamily="18" charset="0"/>
              <a:sym typeface="Comfortaa"/>
            </a:endParaRPr>
          </a:p>
        </p:txBody>
      </p:sp>
      <p:sp>
        <p:nvSpPr>
          <p:cNvPr id="164" name="Google Shape;164;p26"/>
          <p:cNvSpPr/>
          <p:nvPr/>
        </p:nvSpPr>
        <p:spPr>
          <a:xfrm>
            <a:off x="0" y="2175000"/>
            <a:ext cx="1892700" cy="793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600" b="0" i="0" u="none" strike="noStrike" cap="none" dirty="0">
                <a:solidFill>
                  <a:srgbClr val="000000"/>
                </a:solidFill>
                <a:latin typeface="Roboto Mono"/>
                <a:ea typeface="Roboto Mono"/>
                <a:cs typeface="Roboto Mono"/>
                <a:sym typeface="Roboto Mono"/>
              </a:rPr>
              <a:t>Client</a:t>
            </a:r>
            <a:endParaRPr sz="1800" b="0" i="0" u="none" strike="noStrike" cap="none" dirty="0">
              <a:solidFill>
                <a:srgbClr val="000000"/>
              </a:solidFill>
              <a:latin typeface="Roboto Mono"/>
              <a:ea typeface="Roboto Mono"/>
              <a:cs typeface="Roboto Mono"/>
              <a:sym typeface="Roboto Mono"/>
            </a:endParaRPr>
          </a:p>
        </p:txBody>
      </p:sp>
      <p:sp>
        <p:nvSpPr>
          <p:cNvPr id="165" name="Google Shape;165;p26"/>
          <p:cNvSpPr/>
          <p:nvPr/>
        </p:nvSpPr>
        <p:spPr>
          <a:xfrm>
            <a:off x="3401278" y="1686450"/>
            <a:ext cx="2146835" cy="17706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600" dirty="0">
                <a:latin typeface="Roboto Mono"/>
                <a:ea typeface="Roboto Mono"/>
                <a:cs typeface="Roboto Mono"/>
                <a:sym typeface="Roboto Mono"/>
              </a:rPr>
              <a:t>Voters Assessment </a:t>
            </a:r>
            <a:r>
              <a:rPr lang="en-US" sz="1600" b="0" i="0" u="none" strike="noStrike" cap="none" dirty="0">
                <a:solidFill>
                  <a:srgbClr val="000000"/>
                </a:solidFill>
                <a:latin typeface="Roboto Mono"/>
                <a:ea typeface="Roboto Mono"/>
                <a:cs typeface="Roboto Mono"/>
                <a:sym typeface="Roboto Mono"/>
              </a:rPr>
              <a:t>Model</a:t>
            </a:r>
            <a:endParaRPr sz="1600" b="0" i="0" u="none" strike="noStrike" cap="none" dirty="0">
              <a:solidFill>
                <a:srgbClr val="000000"/>
              </a:solidFill>
              <a:latin typeface="Roboto Mono"/>
              <a:ea typeface="Roboto Mono"/>
              <a:cs typeface="Roboto Mono"/>
              <a:sym typeface="Roboto Mono"/>
            </a:endParaRPr>
          </a:p>
        </p:txBody>
      </p:sp>
      <p:sp>
        <p:nvSpPr>
          <p:cNvPr id="166" name="Google Shape;166;p26"/>
          <p:cNvSpPr/>
          <p:nvPr/>
        </p:nvSpPr>
        <p:spPr>
          <a:xfrm>
            <a:off x="7249950" y="2175000"/>
            <a:ext cx="1892700" cy="793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600" b="0" i="0" u="none" strike="noStrike" cap="none" dirty="0">
                <a:solidFill>
                  <a:srgbClr val="000000"/>
                </a:solidFill>
                <a:latin typeface="Roboto Mono"/>
                <a:ea typeface="Roboto Mono"/>
                <a:cs typeface="Roboto Mono"/>
                <a:sym typeface="Roboto Mono"/>
              </a:rPr>
              <a:t>Data Analyst</a:t>
            </a:r>
            <a:endParaRPr sz="1600" b="0" i="0" u="none" strike="noStrike" cap="none" dirty="0">
              <a:solidFill>
                <a:srgbClr val="000000"/>
              </a:solidFill>
              <a:latin typeface="Roboto Mono"/>
              <a:ea typeface="Roboto Mono"/>
              <a:cs typeface="Roboto Mono"/>
              <a:sym typeface="Roboto Mono"/>
            </a:endParaRPr>
          </a:p>
        </p:txBody>
      </p:sp>
      <p:cxnSp>
        <p:nvCxnSpPr>
          <p:cNvPr id="167" name="Google Shape;167;p26" title="Raw Extracted Data"/>
          <p:cNvCxnSpPr>
            <a:cxnSpLocks/>
          </p:cNvCxnSpPr>
          <p:nvPr/>
        </p:nvCxnSpPr>
        <p:spPr>
          <a:xfrm>
            <a:off x="1892700" y="2388600"/>
            <a:ext cx="1508591" cy="7650"/>
          </a:xfrm>
          <a:prstGeom prst="straightConnector1">
            <a:avLst/>
          </a:prstGeom>
          <a:noFill/>
          <a:ln w="9525" cap="flat" cmpd="sng">
            <a:solidFill>
              <a:schemeClr val="dk2"/>
            </a:solidFill>
            <a:prstDash val="solid"/>
            <a:round/>
            <a:headEnd type="none" w="sm" len="sm"/>
            <a:tailEnd type="triangle" w="med" len="med"/>
          </a:ln>
        </p:spPr>
      </p:cxnSp>
      <p:cxnSp>
        <p:nvCxnSpPr>
          <p:cNvPr id="168" name="Google Shape;168;p26"/>
          <p:cNvCxnSpPr/>
          <p:nvPr/>
        </p:nvCxnSpPr>
        <p:spPr>
          <a:xfrm>
            <a:off x="5548113" y="2388600"/>
            <a:ext cx="1701900" cy="0"/>
          </a:xfrm>
          <a:prstGeom prst="straightConnector1">
            <a:avLst/>
          </a:prstGeom>
          <a:noFill/>
          <a:ln w="9525" cap="flat" cmpd="sng">
            <a:solidFill>
              <a:schemeClr val="dk2"/>
            </a:solidFill>
            <a:prstDash val="solid"/>
            <a:round/>
            <a:headEnd type="none" w="sm" len="sm"/>
            <a:tailEnd type="triangle" w="med" len="med"/>
          </a:ln>
        </p:spPr>
      </p:cxnSp>
      <p:cxnSp>
        <p:nvCxnSpPr>
          <p:cNvPr id="169" name="Google Shape;169;p26"/>
          <p:cNvCxnSpPr>
            <a:cxnSpLocks/>
          </p:cNvCxnSpPr>
          <p:nvPr/>
        </p:nvCxnSpPr>
        <p:spPr>
          <a:xfrm flipH="1">
            <a:off x="1892688" y="2747251"/>
            <a:ext cx="1508590" cy="7649"/>
          </a:xfrm>
          <a:prstGeom prst="straightConnector1">
            <a:avLst/>
          </a:prstGeom>
          <a:noFill/>
          <a:ln w="9525" cap="flat" cmpd="sng">
            <a:solidFill>
              <a:schemeClr val="dk2"/>
            </a:solidFill>
            <a:prstDash val="solid"/>
            <a:round/>
            <a:headEnd type="none" w="sm" len="sm"/>
            <a:tailEnd type="triangle" w="med" len="med"/>
          </a:ln>
        </p:spPr>
      </p:cxnSp>
      <p:cxnSp>
        <p:nvCxnSpPr>
          <p:cNvPr id="170" name="Google Shape;170;p26"/>
          <p:cNvCxnSpPr/>
          <p:nvPr/>
        </p:nvCxnSpPr>
        <p:spPr>
          <a:xfrm rot="10800000">
            <a:off x="5548125" y="2754900"/>
            <a:ext cx="1701900" cy="0"/>
          </a:xfrm>
          <a:prstGeom prst="straightConnector1">
            <a:avLst/>
          </a:prstGeom>
          <a:noFill/>
          <a:ln w="9525" cap="flat" cmpd="sng">
            <a:solidFill>
              <a:schemeClr val="dk2"/>
            </a:solidFill>
            <a:prstDash val="solid"/>
            <a:round/>
            <a:headEnd type="none" w="sm" len="sm"/>
            <a:tailEnd type="triangle" w="med" len="med"/>
          </a:ln>
        </p:spPr>
      </p:cxnSp>
      <p:sp>
        <p:nvSpPr>
          <p:cNvPr id="171" name="Google Shape;171;p26"/>
          <p:cNvSpPr txBox="1"/>
          <p:nvPr/>
        </p:nvSpPr>
        <p:spPr>
          <a:xfrm>
            <a:off x="1961400" y="2073675"/>
            <a:ext cx="1633200" cy="259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rgbClr val="000000"/>
                </a:solidFill>
                <a:latin typeface="Calibri"/>
                <a:ea typeface="Calibri"/>
                <a:cs typeface="Calibri"/>
                <a:sym typeface="Calibri"/>
              </a:rPr>
              <a:t>Raw Data</a:t>
            </a:r>
            <a:endParaRPr sz="1400" b="0" i="0" u="none" strike="noStrike" cap="none" dirty="0">
              <a:solidFill>
                <a:srgbClr val="000000"/>
              </a:solidFill>
              <a:latin typeface="Calibri"/>
              <a:ea typeface="Calibri"/>
              <a:cs typeface="Calibri"/>
              <a:sym typeface="Calibri"/>
            </a:endParaRPr>
          </a:p>
        </p:txBody>
      </p:sp>
      <p:sp>
        <p:nvSpPr>
          <p:cNvPr id="172" name="Google Shape;172;p26"/>
          <p:cNvSpPr txBox="1"/>
          <p:nvPr/>
        </p:nvSpPr>
        <p:spPr>
          <a:xfrm>
            <a:off x="5647500" y="2073675"/>
            <a:ext cx="1701900" cy="259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IN" sz="1400" b="0" i="0" u="none" strike="noStrike" cap="none" dirty="0">
                <a:solidFill>
                  <a:srgbClr val="000000"/>
                </a:solidFill>
                <a:latin typeface="Calibri"/>
                <a:ea typeface="Calibri"/>
                <a:cs typeface="Calibri"/>
                <a:sym typeface="Calibri"/>
              </a:rPr>
              <a:t>Voter’s Details</a:t>
            </a:r>
            <a:endParaRPr sz="1400" b="0" i="0" u="none" strike="noStrike" cap="none" dirty="0">
              <a:solidFill>
                <a:srgbClr val="000000"/>
              </a:solidFill>
              <a:latin typeface="Calibri"/>
              <a:ea typeface="Calibri"/>
              <a:cs typeface="Calibri"/>
              <a:sym typeface="Calibri"/>
            </a:endParaRPr>
          </a:p>
        </p:txBody>
      </p:sp>
      <p:sp>
        <p:nvSpPr>
          <p:cNvPr id="173" name="Google Shape;173;p26"/>
          <p:cNvSpPr txBox="1"/>
          <p:nvPr/>
        </p:nvSpPr>
        <p:spPr>
          <a:xfrm>
            <a:off x="5658775" y="2754900"/>
            <a:ext cx="1480500" cy="244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IN" sz="1400" b="0" i="0" u="none" strike="noStrike" cap="none" dirty="0">
                <a:solidFill>
                  <a:srgbClr val="000000"/>
                </a:solidFill>
                <a:latin typeface="Calibri"/>
                <a:ea typeface="Calibri"/>
                <a:cs typeface="Calibri"/>
                <a:sym typeface="Calibri"/>
              </a:rPr>
              <a:t>Processed voter’s detail</a:t>
            </a:r>
            <a:endParaRPr sz="1400" b="0" i="0" u="none" strike="noStrike" cap="none" dirty="0">
              <a:solidFill>
                <a:srgbClr val="000000"/>
              </a:solidFill>
              <a:latin typeface="Calibri"/>
              <a:ea typeface="Calibri"/>
              <a:cs typeface="Calibri"/>
              <a:sym typeface="Calibri"/>
            </a:endParaRPr>
          </a:p>
        </p:txBody>
      </p:sp>
      <p:sp>
        <p:nvSpPr>
          <p:cNvPr id="174" name="Google Shape;174;p26"/>
          <p:cNvSpPr txBox="1"/>
          <p:nvPr/>
        </p:nvSpPr>
        <p:spPr>
          <a:xfrm>
            <a:off x="2136975" y="2867325"/>
            <a:ext cx="1457700" cy="259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175" name="Google Shape;175;p26"/>
          <p:cNvSpPr txBox="1"/>
          <p:nvPr/>
        </p:nvSpPr>
        <p:spPr>
          <a:xfrm>
            <a:off x="1927013" y="2817974"/>
            <a:ext cx="1598800" cy="188775"/>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rgbClr val="000000"/>
                </a:solidFill>
                <a:latin typeface="Calibri"/>
                <a:ea typeface="Calibri"/>
                <a:cs typeface="Calibri"/>
                <a:sym typeface="Calibri"/>
              </a:rPr>
              <a:t>Reports</a:t>
            </a:r>
            <a:endParaRPr sz="1400" b="0" i="0" u="none" strike="noStrike" cap="none" dirty="0">
              <a:solidFill>
                <a:srgbClr val="000000"/>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2113</TotalTime>
  <Words>906</Words>
  <Application>Microsoft Office PowerPoint</Application>
  <PresentationFormat>On-screen Show (16:9)</PresentationFormat>
  <Paragraphs>116</Paragraphs>
  <Slides>26</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Times New Roman</vt:lpstr>
      <vt:lpstr>Comfortaa</vt:lpstr>
      <vt:lpstr>Arial</vt:lpstr>
      <vt:lpstr>Calibri</vt:lpstr>
      <vt:lpstr>Noto Sans Symbols</vt:lpstr>
      <vt:lpstr>Roboto Mono</vt:lpstr>
      <vt:lpstr>Office Theme</vt:lpstr>
      <vt:lpstr>Voter’s Assessment</vt:lpstr>
      <vt:lpstr>Content</vt:lpstr>
      <vt:lpstr>Company profile</vt:lpstr>
      <vt:lpstr>Problem Statement:</vt:lpstr>
      <vt:lpstr>Objectives:  </vt:lpstr>
      <vt:lpstr>Technology used:</vt:lpstr>
      <vt:lpstr>Collection of data:</vt:lpstr>
      <vt:lpstr>Use Case Diagram</vt:lpstr>
      <vt:lpstr>DFD: Level 0</vt:lpstr>
      <vt:lpstr>DFD LEVEL 1</vt:lpstr>
      <vt:lpstr>PowerPoint Presentation</vt:lpstr>
      <vt:lpstr>Extraction of Data</vt:lpstr>
      <vt:lpstr>Combining Multiple files</vt:lpstr>
      <vt:lpstr>PROCEDURE OF ANALYSIS</vt:lpstr>
      <vt:lpstr>PowerPoint Presentation</vt:lpstr>
      <vt:lpstr>Voter’s trend in 2013</vt:lpstr>
      <vt:lpstr>Voter’s trend in 2015</vt:lpstr>
      <vt:lpstr>Head of the family</vt:lpstr>
      <vt:lpstr>Family Analysis</vt:lpstr>
      <vt:lpstr>Overall idea</vt:lpstr>
      <vt:lpstr>Migrants Analysis</vt:lpstr>
      <vt:lpstr>Conclusion</vt:lpstr>
      <vt:lpstr>Limitations</vt:lpstr>
      <vt:lpstr>FUTURE PROSPECTS</vt:lpstr>
      <vt:lpstr>References</vt:lpstr>
      <vt:lpstr>ACKNOWLEDGEMENT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VOTER’S ANALYSIS</dc:title>
  <dc:creator>_ W!P30UT _</dc:creator>
  <cp:lastModifiedBy>_ W!P30UT _</cp:lastModifiedBy>
  <cp:revision>51</cp:revision>
  <dcterms:modified xsi:type="dcterms:W3CDTF">2019-05-01T10:03:17Z</dcterms:modified>
</cp:coreProperties>
</file>