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72" r:id="rId2"/>
    <p:sldId id="257" r:id="rId3"/>
    <p:sldId id="259" r:id="rId4"/>
    <p:sldId id="258" r:id="rId5"/>
    <p:sldId id="262" r:id="rId6"/>
    <p:sldId id="263" r:id="rId7"/>
    <p:sldId id="264" r:id="rId8"/>
    <p:sldId id="270" r:id="rId9"/>
    <p:sldId id="265" r:id="rId10"/>
    <p:sldId id="266" r:id="rId11"/>
    <p:sldId id="271" r:id="rId12"/>
    <p:sldId id="267" r:id="rId13"/>
    <p:sldId id="268" r:id="rId14"/>
    <p:sldId id="269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747"/>
    <a:srgbClr val="9EFF29"/>
    <a:srgbClr val="C33A1F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3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7309" y="2352369"/>
            <a:ext cx="8067369" cy="13937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4" y="1297859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05232"/>
            <a:ext cx="8246070" cy="355709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243" y="443407"/>
            <a:ext cx="659981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4" y="1177436"/>
            <a:ext cx="6622028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1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2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 descr="Logo STTG 2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600" y="0"/>
            <a:ext cx="897780" cy="892366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745352" y="214562"/>
            <a:ext cx="2778976" cy="4574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700" b="1" dirty="0" smtClean="0"/>
              <a:t>PRESENTASI </a:t>
            </a:r>
            <a:r>
              <a:rPr lang="en-US" sz="1700" b="1" dirty="0"/>
              <a:t> </a:t>
            </a:r>
            <a:r>
              <a:rPr lang="en-US" sz="1700" b="1" dirty="0" smtClean="0"/>
              <a:t>KERJA PRAKTIK</a:t>
            </a:r>
            <a:endParaRPr lang="en-US" sz="17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5264" y="793214"/>
            <a:ext cx="5717753" cy="61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b="1" dirty="0" smtClean="0"/>
              <a:t>RANCANG BANGUN APLIKASI PENGGAJIAN DI KAMOJANG GREEN HOTEL &amp; RESORT</a:t>
            </a:r>
            <a:endParaRPr lang="en-US" sz="1800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91437" y="2594206"/>
            <a:ext cx="3239859" cy="1085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700" dirty="0" err="1" smtClean="0">
                <a:latin typeface="Bahnschrift SemiBold Condensed" pitchFamily="34" charset="0"/>
              </a:rPr>
              <a:t>Oleh</a:t>
            </a:r>
            <a:r>
              <a:rPr lang="en-US" sz="1700" dirty="0" smtClean="0">
                <a:latin typeface="Bahnschrift SemiBold Condensed" pitchFamily="34" charset="0"/>
              </a:rPr>
              <a:t> 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700" dirty="0" err="1" smtClean="0">
                <a:latin typeface="Bahnschrift SemiBold Condensed" pitchFamily="34" charset="0"/>
              </a:rPr>
              <a:t>Ditta</a:t>
            </a:r>
            <a:r>
              <a:rPr lang="en-US" sz="1700" dirty="0" smtClean="0">
                <a:latin typeface="Bahnschrift SemiBold Condensed" pitchFamily="34" charset="0"/>
              </a:rPr>
              <a:t> </a:t>
            </a:r>
            <a:r>
              <a:rPr lang="en-US" sz="1700" dirty="0" err="1" smtClean="0">
                <a:latin typeface="Bahnschrift SemiBold Condensed" pitchFamily="34" charset="0"/>
              </a:rPr>
              <a:t>aprillina</a:t>
            </a:r>
            <a:r>
              <a:rPr lang="en-US" sz="1700" dirty="0" smtClean="0">
                <a:latin typeface="Bahnschrift SemiBold Condensed" pitchFamily="34" charset="0"/>
              </a:rPr>
              <a:t>	1506023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700" dirty="0" smtClean="0">
                <a:latin typeface="Bahnschrift SemiBold Condensed" pitchFamily="34" charset="0"/>
              </a:rPr>
              <a:t>Rosita </a:t>
            </a:r>
            <a:r>
              <a:rPr lang="en-US" sz="1700" dirty="0" err="1" smtClean="0">
                <a:latin typeface="Bahnschrift SemiBold Condensed" pitchFamily="34" charset="0"/>
              </a:rPr>
              <a:t>wulandari</a:t>
            </a:r>
            <a:r>
              <a:rPr lang="en-US" sz="1700" dirty="0" smtClean="0">
                <a:latin typeface="Bahnschrift SemiBold Condensed" pitchFamily="34" charset="0"/>
              </a:rPr>
              <a:t>	 1506071</a:t>
            </a:r>
            <a:endParaRPr lang="en-US" sz="1700" dirty="0">
              <a:latin typeface="Bahnschrift SemiBold Condensed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45971" y="4087259"/>
            <a:ext cx="5717753" cy="890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b="1" dirty="0" smtClean="0"/>
              <a:t>PROGRAM STUDI TEKNIK INFORMATIKA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b="1" dirty="0" smtClean="0"/>
              <a:t>SEKOLAH TINGGI TEKNOLOGI GARUT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b="1" dirty="0" smtClean="0"/>
              <a:t>2018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404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7" grpId="0" build="p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916227" y="101998"/>
            <a:ext cx="6599812" cy="604557"/>
          </a:xfrm>
        </p:spPr>
        <p:txBody>
          <a:bodyPr>
            <a:noAutofit/>
          </a:bodyPr>
          <a:lstStyle/>
          <a:p>
            <a:r>
              <a:rPr lang="en-US" sz="2800" b="1" i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LAYOUT 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ANTARMUKA PENGGUNA</a:t>
            </a:r>
            <a:endParaRPr lang="en-US" sz="2800" b="1" i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82407"/>
              </p:ext>
            </p:extLst>
          </p:nvPr>
        </p:nvGraphicFramePr>
        <p:xfrm>
          <a:off x="1083924" y="832203"/>
          <a:ext cx="6868274" cy="411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4" imgW="10239397" imgH="7686629" progId="Visio.Drawing.15">
                  <p:embed/>
                </p:oleObj>
              </mc:Choice>
              <mc:Fallback>
                <p:oleObj name="Visio" r:id="rId4" imgW="10239397" imgH="768662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924" y="832203"/>
                        <a:ext cx="6868274" cy="411583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0894" y="4788825"/>
            <a:ext cx="2133600" cy="27384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18157" y="143837"/>
            <a:ext cx="6599812" cy="60455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STRUKTUR MENU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9975"/>
              </p:ext>
            </p:extLst>
          </p:nvPr>
        </p:nvGraphicFramePr>
        <p:xfrm>
          <a:off x="822788" y="748393"/>
          <a:ext cx="7221876" cy="420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4" imgW="10258597" imgH="6162527" progId="Visio.Drawing.15">
                  <p:embed/>
                </p:oleObj>
              </mc:Choice>
              <mc:Fallback>
                <p:oleObj name="Visio" r:id="rId4" imgW="10258597" imgH="616252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788" y="748393"/>
                        <a:ext cx="7221876" cy="4203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1/5/2019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7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544188" y="237922"/>
            <a:ext cx="6599812" cy="60455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PENGETAHUAN &amp; KETERAMPILAN EMPIRIS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967" y="955495"/>
            <a:ext cx="8644898" cy="598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Comic Sans MS" pitchFamily="66" charset="0"/>
              </a:rPr>
              <a:t>Pengetahuan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mengenai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sistem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penggajian</a:t>
            </a:r>
            <a:r>
              <a:rPr lang="en-US" dirty="0">
                <a:latin typeface="Comic Sans MS" pitchFamily="66" charset="0"/>
              </a:rPr>
              <a:t> di </a:t>
            </a:r>
            <a:r>
              <a:rPr lang="en-US" dirty="0" err="1">
                <a:latin typeface="Comic Sans MS" pitchFamily="66" charset="0"/>
              </a:rPr>
              <a:t>Kamojang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i="1" dirty="0">
                <a:latin typeface="Comic Sans MS" pitchFamily="66" charset="0"/>
              </a:rPr>
              <a:t>Green</a:t>
            </a:r>
            <a:r>
              <a:rPr lang="en-US" dirty="0">
                <a:latin typeface="Comic Sans MS" pitchFamily="66" charset="0"/>
              </a:rPr>
              <a:t> Hotel &amp; </a:t>
            </a:r>
            <a:r>
              <a:rPr lang="en-US" i="1" dirty="0">
                <a:latin typeface="Comic Sans MS" pitchFamily="66" charset="0"/>
              </a:rPr>
              <a:t>Resort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 </a:t>
            </a:r>
            <a:r>
              <a:rPr lang="en-US" dirty="0" err="1">
                <a:latin typeface="Comic Sans MS" pitchFamily="66" charset="0"/>
              </a:rPr>
              <a:t>menerapkan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dalam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bentuk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sistem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Comic Sans MS" pitchFamily="66" charset="0"/>
              </a:rPr>
              <a:t>Penerapan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algoritma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pemrograman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dalam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bahasa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pemrograman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i="1" dirty="0">
                <a:latin typeface="Comic Sans MS" pitchFamily="66" charset="0"/>
              </a:rPr>
              <a:t>Borland Delphi 7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Cara </a:t>
            </a:r>
            <a:r>
              <a:rPr lang="en-US" dirty="0" err="1">
                <a:latin typeface="Comic Sans MS" pitchFamily="66" charset="0"/>
              </a:rPr>
              <a:t>berkomunikasi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untuk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mengakomodir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kebutuhan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sistem</a:t>
            </a:r>
            <a:r>
              <a:rPr lang="en-US" dirty="0">
                <a:latin typeface="Comic Sans MS" pitchFamily="66" charset="0"/>
              </a:rPr>
              <a:t> yang </a:t>
            </a:r>
            <a:r>
              <a:rPr lang="en-US" dirty="0" err="1">
                <a:latin typeface="Comic Sans MS" pitchFamily="66" charset="0"/>
              </a:rPr>
              <a:t>dituangkan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dalam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bentuk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i="1" dirty="0">
                <a:latin typeface="Comic Sans MS" pitchFamily="66" charset="0"/>
              </a:rPr>
              <a:t>flowchart </a:t>
            </a:r>
            <a:r>
              <a:rPr lang="en-US" dirty="0">
                <a:latin typeface="Comic Sans MS" pitchFamily="66" charset="0"/>
              </a:rPr>
              <a:t>proses </a:t>
            </a:r>
            <a:r>
              <a:rPr lang="en-US" dirty="0" err="1">
                <a:latin typeface="Comic Sans MS" pitchFamily="66" charset="0"/>
              </a:rPr>
              <a:t>bisnis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Comic Sans MS" pitchFamily="66" charset="0"/>
              </a:rPr>
              <a:t>Perancangan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sistem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menggunakan</a:t>
            </a:r>
            <a:r>
              <a:rPr lang="en-US" dirty="0">
                <a:latin typeface="Comic Sans MS" pitchFamily="66" charset="0"/>
              </a:rPr>
              <a:t> ERD, </a:t>
            </a:r>
            <a:r>
              <a:rPr lang="en-US" i="1" dirty="0">
                <a:latin typeface="Comic Sans MS" pitchFamily="66" charset="0"/>
              </a:rPr>
              <a:t>Layout </a:t>
            </a:r>
            <a:r>
              <a:rPr lang="en-US" dirty="0" err="1">
                <a:latin typeface="Comic Sans MS" pitchFamily="66" charset="0"/>
              </a:rPr>
              <a:t>Antarmuka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Struktur</a:t>
            </a:r>
            <a:r>
              <a:rPr lang="en-US" dirty="0">
                <a:latin typeface="Comic Sans MS" pitchFamily="66" charset="0"/>
              </a:rPr>
              <a:t> menu</a:t>
            </a:r>
            <a:r>
              <a:rPr lang="en-US" b="1" dirty="0">
                <a:latin typeface="Comic Sans MS" pitchFamily="66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Comic Sans MS" pitchFamily="66" charset="0"/>
              </a:rPr>
              <a:t>Penerapan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i="1" dirty="0">
                <a:latin typeface="Comic Sans MS" pitchFamily="66" charset="0"/>
              </a:rPr>
              <a:t>code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sistem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menggunakan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i="1" dirty="0">
                <a:latin typeface="Comic Sans MS" pitchFamily="66" charset="0"/>
              </a:rPr>
              <a:t>Borland Delphi 7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i="1" dirty="0">
                <a:latin typeface="Comic Sans MS" pitchFamily="66" charset="0"/>
              </a:rPr>
              <a:t> Database Microsoft Access.</a:t>
            </a:r>
            <a:endParaRPr lang="en-US" dirty="0">
              <a:latin typeface="Comic Sans MS" pitchFamily="66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 marL="342900" lvl="0" indent="-342900" algn="just">
              <a:spcBef>
                <a:spcPct val="20000"/>
              </a:spcBef>
              <a:defRPr/>
            </a:pPr>
            <a:endParaRPr lang="en-US" sz="2800" dirty="0"/>
          </a:p>
          <a:p>
            <a:pPr marL="457200" lvl="0" indent="-457200" algn="just">
              <a:lnSpc>
                <a:spcPct val="17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1/5/2019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070462" y="243741"/>
            <a:ext cx="6599812" cy="604557"/>
          </a:xfrm>
        </p:spPr>
        <p:txBody>
          <a:bodyPr>
            <a:no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KESIMPULAN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7760" y="991517"/>
            <a:ext cx="79325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Comic Sans MS" pitchFamily="66" charset="0"/>
              </a:rPr>
              <a:t>Kerja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praktik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ini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menghasilkan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sistem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aplikasi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penggajian</a:t>
            </a:r>
            <a:r>
              <a:rPr lang="en-US" dirty="0">
                <a:latin typeface="Comic Sans MS" pitchFamily="66" charset="0"/>
              </a:rPr>
              <a:t> yang </a:t>
            </a:r>
            <a:r>
              <a:rPr lang="en-US" dirty="0" err="1">
                <a:latin typeface="Comic Sans MS" pitchFamily="66" charset="0"/>
              </a:rPr>
              <a:t>dapat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digunakan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untuk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melakukan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perhitungan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gaji</a:t>
            </a:r>
            <a:endParaRPr lang="en-US" dirty="0">
              <a:latin typeface="Comic Sans MS" pitchFamily="66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Comic Sans MS" pitchFamily="66" charset="0"/>
              </a:rPr>
              <a:t>Sistem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mampu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mencetak</a:t>
            </a:r>
            <a:r>
              <a:rPr lang="en-US" dirty="0">
                <a:latin typeface="Comic Sans MS" pitchFamily="66" charset="0"/>
              </a:rPr>
              <a:t> slip </a:t>
            </a:r>
            <a:r>
              <a:rPr lang="en-US" dirty="0" err="1">
                <a:latin typeface="Comic Sans MS" pitchFamily="66" charset="0"/>
              </a:rPr>
              <a:t>gaji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oleh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i="1" dirty="0" err="1">
                <a:latin typeface="Comic Sans MS" pitchFamily="66" charset="0"/>
              </a:rPr>
              <a:t>departement</a:t>
            </a:r>
            <a:r>
              <a:rPr lang="en-US" i="1" dirty="0">
                <a:latin typeface="Comic Sans MS" pitchFamily="66" charset="0"/>
              </a:rPr>
              <a:t> Human Resource Management </a:t>
            </a:r>
            <a:r>
              <a:rPr lang="en-US" dirty="0">
                <a:latin typeface="Comic Sans MS" pitchFamily="66" charset="0"/>
              </a:rPr>
              <a:t>(HRD</a:t>
            </a:r>
            <a:r>
              <a:rPr lang="en-US" dirty="0" smtClean="0">
                <a:latin typeface="Comic Sans MS" pitchFamily="66" charset="0"/>
              </a:rPr>
              <a:t>).</a:t>
            </a:r>
          </a:p>
          <a:p>
            <a:pPr lvl="0" algn="just">
              <a:lnSpc>
                <a:spcPct val="150000"/>
              </a:lnSpc>
            </a:pPr>
            <a:endParaRPr lang="en-US" dirty="0">
              <a:latin typeface="Comic Sans MS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 smtClean="0">
                <a:latin typeface="Comic Sans MS" pitchFamily="66" charset="0"/>
              </a:rPr>
              <a:t>perhitungan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penggajian</a:t>
            </a:r>
            <a:r>
              <a:rPr lang="en-US" b="1" dirty="0">
                <a:latin typeface="Comic Sans MS" pitchFamily="66" charset="0"/>
              </a:rPr>
              <a:t>, </a:t>
            </a:r>
            <a:r>
              <a:rPr lang="en-US" b="1" dirty="0" err="1">
                <a:latin typeface="Comic Sans MS" pitchFamily="66" charset="0"/>
              </a:rPr>
              <a:t>belum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sesuai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dengan</a:t>
            </a:r>
            <a:r>
              <a:rPr lang="en-US" b="1" dirty="0">
                <a:latin typeface="Comic Sans MS" pitchFamily="66" charset="0"/>
              </a:rPr>
              <a:t> standard </a:t>
            </a:r>
            <a:r>
              <a:rPr lang="en-US" b="1" dirty="0" err="1">
                <a:latin typeface="Comic Sans MS" pitchFamily="66" charset="0"/>
              </a:rPr>
              <a:t>perhitungan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gaji</a:t>
            </a:r>
            <a:r>
              <a:rPr lang="en-US" b="1" dirty="0">
                <a:latin typeface="Comic Sans MS" pitchFamily="66" charset="0"/>
              </a:rPr>
              <a:t> yang </a:t>
            </a:r>
            <a:r>
              <a:rPr lang="en-US" b="1" dirty="0" err="1">
                <a:latin typeface="Comic Sans MS" pitchFamily="66" charset="0"/>
              </a:rPr>
              <a:t>semestinya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dikarenakan</a:t>
            </a:r>
            <a:r>
              <a:rPr lang="en-US" b="1" dirty="0">
                <a:latin typeface="Comic Sans MS" pitchFamily="66" charset="0"/>
              </a:rPr>
              <a:t> data </a:t>
            </a:r>
            <a:r>
              <a:rPr lang="en-US" b="1" dirty="0" err="1">
                <a:latin typeface="Comic Sans MS" pitchFamily="66" charset="0"/>
              </a:rPr>
              <a:t>dalam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penggajian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tidak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dapat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diberikan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sepenuhnya</a:t>
            </a:r>
            <a:r>
              <a:rPr lang="en-US" b="1" dirty="0" smtClean="0">
                <a:latin typeface="Comic Sans MS" pitchFamily="66" charset="0"/>
              </a:rPr>
              <a:t>.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951758" y="237922"/>
            <a:ext cx="6599812" cy="604557"/>
          </a:xfrm>
        </p:spPr>
        <p:txBody>
          <a:bodyPr>
            <a:no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SARAN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516" y="976043"/>
            <a:ext cx="8435082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aplikasi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ini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diharapkan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dapat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mengakomodir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perhitungan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gaji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dengan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standart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perhitungan</a:t>
            </a:r>
            <a:r>
              <a:rPr lang="en-US" dirty="0">
                <a:latin typeface="Comic Sans MS" pitchFamily="66" charset="0"/>
              </a:rPr>
              <a:t> yang </a:t>
            </a:r>
            <a:r>
              <a:rPr lang="en-US" dirty="0" err="1">
                <a:latin typeface="Comic Sans MS" pitchFamily="66" charset="0"/>
              </a:rPr>
              <a:t>semestinya</a:t>
            </a:r>
            <a:r>
              <a:rPr lang="en-US" dirty="0">
                <a:latin typeface="Comic Sans MS" pitchFamily="66" charset="0"/>
              </a:rPr>
              <a:t>. </a:t>
            </a: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latin typeface="Comic Sans MS" pitchFamily="66" charset="0"/>
              </a:rPr>
              <a:t>Pada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aplikasi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ini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diharapkan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kedepannya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dapat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mengakomodir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perhitungan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absensi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berdasarkan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absen</a:t>
            </a:r>
            <a:r>
              <a:rPr lang="en-US" dirty="0">
                <a:latin typeface="Comic Sans MS" pitchFamily="66" charset="0"/>
              </a:rPr>
              <a:t> fingerprint.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latin typeface="Comic Sans MS" pitchFamily="66" charset="0"/>
              </a:rPr>
              <a:t>Dapat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melakukan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pemotongan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gaji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secara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otomatis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apabila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terlambat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melakukan</a:t>
            </a:r>
            <a:r>
              <a:rPr lang="en-US" dirty="0">
                <a:latin typeface="Comic Sans MS" pitchFamily="66" charset="0"/>
              </a:rPr>
              <a:t> proses </a:t>
            </a:r>
            <a:r>
              <a:rPr lang="en-US" dirty="0" err="1">
                <a:latin typeface="Comic Sans MS" pitchFamily="66" charset="0"/>
              </a:rPr>
              <a:t>absensi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kehadiran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</a:pPr>
            <a:endParaRPr lang="en-US" sz="1900" dirty="0">
              <a:latin typeface="Comic Sans MS" pitchFamily="66" charset="0"/>
            </a:endParaRPr>
          </a:p>
          <a:p>
            <a:pPr marL="342900" lvl="0" indent="-342900" algn="just">
              <a:spcBef>
                <a:spcPct val="20000"/>
              </a:spcBef>
              <a:defRPr/>
            </a:pPr>
            <a:endParaRPr lang="en-US" sz="3200" dirty="0"/>
          </a:p>
          <a:p>
            <a:pPr marL="457200" lvl="0" indent="-457200" algn="just">
              <a:lnSpc>
                <a:spcPct val="17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45" y="2306842"/>
            <a:ext cx="8259098" cy="763526"/>
          </a:xfrm>
        </p:spPr>
        <p:txBody>
          <a:bodyPr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gency FB" pitchFamily="34" charset="0"/>
              </a:rPr>
              <a:t>SEKIAN DAN TERIMA KASIH ~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gency FB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LATAR BELAKANG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0" y="897608"/>
            <a:ext cx="8246070" cy="355709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700" dirty="0" err="1">
                <a:latin typeface="Comic Sans MS" pitchFamily="66" charset="0"/>
              </a:rPr>
              <a:t>Kamojang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Green</a:t>
            </a:r>
            <a:r>
              <a:rPr lang="en-US" sz="1700" dirty="0">
                <a:latin typeface="Comic Sans MS" pitchFamily="66" charset="0"/>
              </a:rPr>
              <a:t> Hotel &amp; </a:t>
            </a:r>
            <a:r>
              <a:rPr lang="en-US" sz="1700" i="1" dirty="0">
                <a:latin typeface="Comic Sans MS" pitchFamily="66" charset="0"/>
              </a:rPr>
              <a:t>Resort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merupakan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salah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satu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instansi</a:t>
            </a:r>
            <a:r>
              <a:rPr lang="en-US" sz="1700" dirty="0">
                <a:latin typeface="Comic Sans MS" pitchFamily="66" charset="0"/>
              </a:rPr>
              <a:t> yang </a:t>
            </a:r>
            <a:r>
              <a:rPr lang="en-US" sz="1700" dirty="0" err="1">
                <a:latin typeface="Comic Sans MS" pitchFamily="66" charset="0"/>
              </a:rPr>
              <a:t>bergerak</a:t>
            </a:r>
            <a:r>
              <a:rPr lang="en-US" sz="1700" dirty="0">
                <a:latin typeface="Comic Sans MS" pitchFamily="66" charset="0"/>
              </a:rPr>
              <a:t> di </a:t>
            </a:r>
            <a:r>
              <a:rPr lang="en-US" sz="1700" dirty="0" err="1">
                <a:latin typeface="Comic Sans MS" pitchFamily="66" charset="0"/>
              </a:rPr>
              <a:t>bidang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pelayanan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atau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jasa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perhotelan</a:t>
            </a:r>
            <a:r>
              <a:rPr lang="en-US" sz="1700" dirty="0">
                <a:latin typeface="Comic Sans MS" pitchFamily="66" charset="0"/>
              </a:rPr>
              <a:t>. </a:t>
            </a:r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700" dirty="0" err="1">
                <a:latin typeface="Comic Sans MS" pitchFamily="66" charset="0"/>
              </a:rPr>
              <a:t>Beberapa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sistem</a:t>
            </a:r>
            <a:r>
              <a:rPr lang="en-US" sz="1700" dirty="0">
                <a:latin typeface="Comic Sans MS" pitchFamily="66" charset="0"/>
              </a:rPr>
              <a:t> yang </a:t>
            </a:r>
            <a:r>
              <a:rPr lang="en-US" sz="1700" dirty="0" err="1">
                <a:latin typeface="Comic Sans MS" pitchFamily="66" charset="0"/>
              </a:rPr>
              <a:t>sudah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diterapkan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antara</a:t>
            </a:r>
            <a:r>
              <a:rPr lang="en-US" sz="1700" dirty="0">
                <a:latin typeface="Comic Sans MS" pitchFamily="66" charset="0"/>
              </a:rPr>
              <a:t> lain </a:t>
            </a:r>
            <a:r>
              <a:rPr lang="en-US" sz="1700" dirty="0" err="1">
                <a:latin typeface="Comic Sans MS" pitchFamily="66" charset="0"/>
              </a:rPr>
              <a:t>adalah</a:t>
            </a:r>
            <a:r>
              <a:rPr lang="en-US" sz="1700" dirty="0">
                <a:latin typeface="Comic Sans MS" pitchFamily="66" charset="0"/>
              </a:rPr>
              <a:t>: </a:t>
            </a:r>
            <a:r>
              <a:rPr lang="en-US" sz="1700" dirty="0" err="1">
                <a:latin typeface="Comic Sans MS" pitchFamily="66" charset="0"/>
              </a:rPr>
              <a:t>aplikasi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absensi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karyawan</a:t>
            </a:r>
            <a:r>
              <a:rPr lang="en-US" sz="1700" dirty="0">
                <a:latin typeface="Comic Sans MS" pitchFamily="66" charset="0"/>
              </a:rPr>
              <a:t>, </a:t>
            </a:r>
            <a:r>
              <a:rPr lang="en-US" sz="1700" dirty="0" err="1">
                <a:latin typeface="Comic Sans MS" pitchFamily="66" charset="0"/>
              </a:rPr>
              <a:t>sistem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aplikasi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reservasi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pemesanan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kamar</a:t>
            </a:r>
            <a:r>
              <a:rPr lang="en-US" sz="1700" dirty="0">
                <a:latin typeface="Comic Sans MS" pitchFamily="66" charset="0"/>
              </a:rPr>
              <a:t>, </a:t>
            </a:r>
            <a:r>
              <a:rPr lang="en-US" sz="1700" dirty="0" err="1">
                <a:latin typeface="Comic Sans MS" pitchFamily="66" charset="0"/>
              </a:rPr>
              <a:t>aplikasi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Housekeeping </a:t>
            </a:r>
            <a:r>
              <a:rPr lang="en-US" sz="1700" i="1" dirty="0" err="1">
                <a:latin typeface="Comic Sans MS" pitchFamily="66" charset="0"/>
              </a:rPr>
              <a:t>Departement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untuk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pengecekan</a:t>
            </a:r>
            <a:r>
              <a:rPr lang="en-US" sz="1700" dirty="0">
                <a:latin typeface="Comic Sans MS" pitchFamily="66" charset="0"/>
              </a:rPr>
              <a:t> status </a:t>
            </a:r>
            <a:r>
              <a:rPr lang="en-US" sz="1700" dirty="0" err="1">
                <a:latin typeface="Comic Sans MS" pitchFamily="66" charset="0"/>
              </a:rPr>
              <a:t>kebersihan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kerapihan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kamar</a:t>
            </a:r>
            <a:r>
              <a:rPr lang="en-US" sz="1700" i="1" dirty="0">
                <a:latin typeface="Comic Sans MS" pitchFamily="66" charset="0"/>
              </a:rPr>
              <a:t>. </a:t>
            </a:r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700" dirty="0" err="1">
                <a:latin typeface="Comic Sans MS" pitchFamily="66" charset="0"/>
              </a:rPr>
              <a:t>Kerja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praktik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dilaksanakan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pihak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Kamojang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Green</a:t>
            </a:r>
            <a:r>
              <a:rPr lang="en-US" sz="1700" dirty="0">
                <a:latin typeface="Comic Sans MS" pitchFamily="66" charset="0"/>
              </a:rPr>
              <a:t> Hotel &amp;</a:t>
            </a:r>
            <a:r>
              <a:rPr lang="en-US" sz="1700" i="1" dirty="0">
                <a:latin typeface="Comic Sans MS" pitchFamily="66" charset="0"/>
              </a:rPr>
              <a:t>Resort </a:t>
            </a:r>
            <a:r>
              <a:rPr lang="en-US" sz="1700" dirty="0" err="1">
                <a:latin typeface="Comic Sans MS" pitchFamily="66" charset="0"/>
              </a:rPr>
              <a:t>untuk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membuat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sistem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penggajian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terkomputerisasi</a:t>
            </a:r>
            <a:r>
              <a:rPr lang="en-US" sz="1700" dirty="0">
                <a:latin typeface="Comic Sans MS" pitchFamily="66" charset="0"/>
              </a:rPr>
              <a:t>, di </a:t>
            </a:r>
            <a:r>
              <a:rPr lang="en-US" sz="1700" dirty="0" err="1">
                <a:latin typeface="Comic Sans MS" pitchFamily="66" charset="0"/>
              </a:rPr>
              <a:t>mana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sistem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tersebut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dapat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mencetak</a:t>
            </a:r>
            <a:r>
              <a:rPr lang="en-US" sz="1700" dirty="0">
                <a:latin typeface="Comic Sans MS" pitchFamily="66" charset="0"/>
              </a:rPr>
              <a:t> slip </a:t>
            </a:r>
            <a:r>
              <a:rPr lang="en-US" sz="1700" dirty="0" err="1">
                <a:latin typeface="Comic Sans MS" pitchFamily="66" charset="0"/>
              </a:rPr>
              <a:t>gaji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karyawan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informasi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kontrak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karyawan</a:t>
            </a:r>
            <a:r>
              <a:rPr lang="en-US" sz="1700" dirty="0">
                <a:latin typeface="Comic Sans MS" pitchFamily="66" charset="0"/>
              </a:rPr>
              <a:t>.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30" y="4767263"/>
            <a:ext cx="2133600" cy="27384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588" y="148922"/>
            <a:ext cx="6599812" cy="604557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TUJUAN PEKERJAAN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169" y="1345915"/>
            <a:ext cx="8787251" cy="411993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Menganalisis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penggajian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berjalan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Kamojang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i="1" dirty="0">
                <a:solidFill>
                  <a:schemeClr val="tx1"/>
                </a:solidFill>
                <a:latin typeface="Comic Sans MS" pitchFamily="66" charset="0"/>
              </a:rPr>
              <a:t>Green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Hotel &amp; </a:t>
            </a:r>
            <a:r>
              <a:rPr lang="en-US" sz="1800" i="1" dirty="0">
                <a:solidFill>
                  <a:schemeClr val="tx1"/>
                </a:solidFill>
                <a:latin typeface="Comic Sans MS" pitchFamily="66" charset="0"/>
              </a:rPr>
              <a:t>Resort.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Menganalisis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merancang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penggajian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melakukan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pencetakkan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slip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gaji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secara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i="1" dirty="0">
                <a:solidFill>
                  <a:schemeClr val="tx1"/>
                </a:solidFill>
                <a:latin typeface="Comic Sans MS" pitchFamily="66" charset="0"/>
              </a:rPr>
              <a:t>real time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lvl="0" algn="just">
              <a:buNone/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932571" y="149787"/>
            <a:ext cx="6599812" cy="604557"/>
          </a:xfrm>
        </p:spPr>
        <p:txBody>
          <a:bodyPr>
            <a:no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RUANG LINGKUP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2064" y="754344"/>
            <a:ext cx="8435082" cy="403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1700" dirty="0" err="1">
                <a:latin typeface="Comic Sans MS" pitchFamily="66" charset="0"/>
              </a:rPr>
              <a:t>Perancangan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Aplikasi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Kamojang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Green </a:t>
            </a:r>
            <a:r>
              <a:rPr lang="en-US" sz="1700" dirty="0">
                <a:latin typeface="Comic Sans MS" pitchFamily="66" charset="0"/>
              </a:rPr>
              <a:t>Hotel &amp;</a:t>
            </a:r>
            <a:r>
              <a:rPr lang="en-US" sz="1700" i="1" dirty="0">
                <a:latin typeface="Comic Sans MS" pitchFamily="66" charset="0"/>
              </a:rPr>
              <a:t>Resort </a:t>
            </a:r>
            <a:r>
              <a:rPr lang="en-US" sz="1700" dirty="0" err="1">
                <a:latin typeface="Comic Sans MS" pitchFamily="66" charset="0"/>
              </a:rPr>
              <a:t>Garut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dibuat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menggunakan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bahasa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pemrograman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Borland Delphi 7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database Microsoft Access.</a:t>
            </a:r>
            <a:endParaRPr lang="en-US" sz="1700" dirty="0">
              <a:latin typeface="Comic Sans MS" pitchFamily="66" charset="0"/>
            </a:endParaRPr>
          </a:p>
          <a:p>
            <a:pPr marL="457200" lvl="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1700" dirty="0" err="1">
                <a:latin typeface="Comic Sans MS" pitchFamily="66" charset="0"/>
              </a:rPr>
              <a:t>Sistem</a:t>
            </a:r>
            <a:r>
              <a:rPr lang="en-US" sz="1700" dirty="0">
                <a:latin typeface="Comic Sans MS" pitchFamily="66" charset="0"/>
              </a:rPr>
              <a:t> yang </a:t>
            </a:r>
            <a:r>
              <a:rPr lang="en-US" sz="1700" dirty="0" err="1">
                <a:latin typeface="Comic Sans MS" pitchFamily="66" charset="0"/>
              </a:rPr>
              <a:t>dibuat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dapat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mengakses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informasi</a:t>
            </a:r>
            <a:r>
              <a:rPr lang="en-US" sz="1700" dirty="0">
                <a:latin typeface="Comic Sans MS" pitchFamily="66" charset="0"/>
              </a:rPr>
              <a:t> status </a:t>
            </a:r>
            <a:r>
              <a:rPr lang="en-US" sz="1700" dirty="0" err="1">
                <a:latin typeface="Comic Sans MS" pitchFamily="66" charset="0"/>
              </a:rPr>
              <a:t>karyawan</a:t>
            </a:r>
            <a:r>
              <a:rPr lang="en-US" sz="1700" dirty="0">
                <a:latin typeface="Comic Sans MS" pitchFamily="66" charset="0"/>
              </a:rPr>
              <a:t>, data slip </a:t>
            </a:r>
            <a:r>
              <a:rPr lang="en-US" sz="1700" dirty="0" err="1">
                <a:latin typeface="Comic Sans MS" pitchFamily="66" charset="0"/>
              </a:rPr>
              <a:t>penggajian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informasi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kontrak</a:t>
            </a:r>
            <a:r>
              <a:rPr lang="en-US" sz="1700" dirty="0">
                <a:latin typeface="Comic Sans MS" pitchFamily="66" charset="0"/>
              </a:rPr>
              <a:t>.</a:t>
            </a:r>
          </a:p>
          <a:p>
            <a:pPr marL="457200" lvl="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1700" dirty="0" err="1">
                <a:latin typeface="Comic Sans MS" pitchFamily="66" charset="0"/>
              </a:rPr>
              <a:t>Sistem</a:t>
            </a:r>
            <a:r>
              <a:rPr lang="en-US" sz="1700" dirty="0">
                <a:latin typeface="Comic Sans MS" pitchFamily="66" charset="0"/>
              </a:rPr>
              <a:t> yang </a:t>
            </a:r>
            <a:r>
              <a:rPr lang="en-US" sz="1700" dirty="0" err="1">
                <a:latin typeface="Comic Sans MS" pitchFamily="66" charset="0"/>
              </a:rPr>
              <a:t>dibuat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hanya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diakses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oleh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satu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user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yaitu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bagian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Human Resource Management</a:t>
            </a:r>
            <a:r>
              <a:rPr lang="en-US" sz="1700" dirty="0">
                <a:latin typeface="Comic Sans MS" pitchFamily="66" charset="0"/>
              </a:rPr>
              <a:t> (HRD).</a:t>
            </a:r>
          </a:p>
          <a:p>
            <a:pPr marL="457200" lvl="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1700" dirty="0" err="1">
                <a:latin typeface="Comic Sans MS" pitchFamily="66" charset="0"/>
              </a:rPr>
              <a:t>Pemodelan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database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menggunakan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Entity Relationship Diagram </a:t>
            </a:r>
            <a:r>
              <a:rPr lang="en-US" sz="1700" dirty="0">
                <a:latin typeface="Comic Sans MS" pitchFamily="66" charset="0"/>
              </a:rPr>
              <a:t>(ERD).</a:t>
            </a:r>
          </a:p>
          <a:p>
            <a:pPr marL="457200" lvl="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1700" dirty="0" err="1">
                <a:latin typeface="Comic Sans MS" pitchFamily="66" charset="0"/>
              </a:rPr>
              <a:t>Pemodelan</a:t>
            </a:r>
            <a:r>
              <a:rPr lang="en-US" sz="1700" dirty="0">
                <a:latin typeface="Comic Sans MS" pitchFamily="66" charset="0"/>
              </a:rPr>
              <a:t> proses </a:t>
            </a:r>
            <a:r>
              <a:rPr lang="en-US" sz="1700" dirty="0" err="1">
                <a:latin typeface="Comic Sans MS" pitchFamily="66" charset="0"/>
              </a:rPr>
              <a:t>bisnis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dan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alur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sistem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err="1">
                <a:latin typeface="Comic Sans MS" pitchFamily="66" charset="0"/>
              </a:rPr>
              <a:t>menggunakan</a:t>
            </a: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i="1" dirty="0">
                <a:latin typeface="Comic Sans MS" pitchFamily="66" charset="0"/>
              </a:rPr>
              <a:t>flowchart </a:t>
            </a:r>
            <a:r>
              <a:rPr lang="en-US" sz="1700" dirty="0">
                <a:latin typeface="Comic Sans MS" pitchFamily="66" charset="0"/>
              </a:rPr>
              <a:t>diagram</a:t>
            </a:r>
            <a:r>
              <a:rPr lang="en-US" sz="1700" i="1" dirty="0">
                <a:latin typeface="Comic Sans MS" pitchFamily="66" charset="0"/>
              </a:rPr>
              <a:t>.</a:t>
            </a:r>
            <a:endParaRPr lang="en-US" sz="1700" dirty="0">
              <a:latin typeface="Comic Sans MS" pitchFamily="66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169613" y="134900"/>
            <a:ext cx="6599812" cy="725349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TEMPAT DAN WAKTU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725" y="860249"/>
            <a:ext cx="8670276" cy="366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1400" dirty="0" err="1">
                <a:latin typeface="Comic Sans MS" pitchFamily="66" charset="0"/>
              </a:rPr>
              <a:t>Kerja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praktik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ini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dilakukan</a:t>
            </a:r>
            <a:r>
              <a:rPr lang="en-US" sz="1400" dirty="0">
                <a:latin typeface="Comic Sans MS" pitchFamily="66" charset="0"/>
              </a:rPr>
              <a:t> di </a:t>
            </a:r>
            <a:r>
              <a:rPr lang="en-US" sz="1400" dirty="0" err="1">
                <a:latin typeface="Comic Sans MS" pitchFamily="66" charset="0"/>
              </a:rPr>
              <a:t>Kamojang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i="1" dirty="0">
                <a:latin typeface="Comic Sans MS" pitchFamily="66" charset="0"/>
              </a:rPr>
              <a:t>Green </a:t>
            </a:r>
            <a:r>
              <a:rPr lang="en-US" sz="1400" dirty="0">
                <a:latin typeface="Comic Sans MS" pitchFamily="66" charset="0"/>
              </a:rPr>
              <a:t>Hotel &amp;</a:t>
            </a:r>
            <a:r>
              <a:rPr lang="en-US" sz="1400" i="1" dirty="0">
                <a:latin typeface="Comic Sans MS" pitchFamily="66" charset="0"/>
              </a:rPr>
              <a:t>Resort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1400" dirty="0" err="1">
                <a:latin typeface="Comic Sans MS" pitchFamily="66" charset="0"/>
              </a:rPr>
              <a:t>Alamat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Jalan</a:t>
            </a:r>
            <a:r>
              <a:rPr lang="en-US" sz="1400" dirty="0">
                <a:latin typeface="Comic Sans MS" pitchFamily="66" charset="0"/>
              </a:rPr>
              <a:t> Raya </a:t>
            </a:r>
            <a:r>
              <a:rPr lang="en-US" sz="1400" dirty="0" err="1">
                <a:latin typeface="Comic Sans MS" pitchFamily="66" charset="0"/>
              </a:rPr>
              <a:t>Kamojang</a:t>
            </a:r>
            <a:r>
              <a:rPr lang="en-US" sz="1400" dirty="0">
                <a:latin typeface="Comic Sans MS" pitchFamily="66" charset="0"/>
              </a:rPr>
              <a:t> KM.3 </a:t>
            </a:r>
            <a:r>
              <a:rPr lang="en-US" sz="1400" dirty="0" err="1">
                <a:latin typeface="Comic Sans MS" pitchFamily="66" charset="0"/>
              </a:rPr>
              <a:t>Samarang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Kabupaten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Garut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Jawa</a:t>
            </a:r>
            <a:r>
              <a:rPr lang="en-US" sz="1400" dirty="0">
                <a:latin typeface="Comic Sans MS" pitchFamily="66" charset="0"/>
              </a:rPr>
              <a:t> Barat 44161. 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1400" dirty="0" err="1">
                <a:latin typeface="Comic Sans MS" pitchFamily="66" charset="0"/>
              </a:rPr>
              <a:t>Waktu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kerja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selama</a:t>
            </a:r>
            <a:r>
              <a:rPr lang="en-US" sz="1400" dirty="0">
                <a:latin typeface="Comic Sans MS" pitchFamily="66" charset="0"/>
              </a:rPr>
              <a:t> 40 </a:t>
            </a:r>
            <a:r>
              <a:rPr lang="en-US" sz="1400" dirty="0" err="1">
                <a:latin typeface="Comic Sans MS" pitchFamily="66" charset="0"/>
              </a:rPr>
              <a:t>hari</a:t>
            </a:r>
            <a:r>
              <a:rPr lang="en-US" sz="1400" dirty="0">
                <a:latin typeface="Comic Sans MS" pitchFamily="66" charset="0"/>
              </a:rPr>
              <a:t>, </a:t>
            </a:r>
            <a:r>
              <a:rPr lang="en-US" sz="1400" dirty="0" err="1">
                <a:latin typeface="Comic Sans MS" pitchFamily="66" charset="0"/>
              </a:rPr>
              <a:t>yaitu</a:t>
            </a:r>
            <a:r>
              <a:rPr lang="en-US" sz="1400" dirty="0">
                <a:latin typeface="Comic Sans MS" pitchFamily="66" charset="0"/>
              </a:rPr>
              <a:t> 5 </a:t>
            </a:r>
            <a:r>
              <a:rPr lang="en-US" sz="1400" dirty="0" err="1">
                <a:latin typeface="Comic Sans MS" pitchFamily="66" charset="0"/>
              </a:rPr>
              <a:t>hari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kerja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dalam</a:t>
            </a:r>
            <a:r>
              <a:rPr lang="en-US" sz="1400" dirty="0">
                <a:latin typeface="Comic Sans MS" pitchFamily="66" charset="0"/>
              </a:rPr>
              <a:t> 1 </a:t>
            </a:r>
            <a:r>
              <a:rPr lang="en-US" sz="1400" dirty="0" err="1">
                <a:latin typeface="Comic Sans MS" pitchFamily="66" charset="0"/>
              </a:rPr>
              <a:t>minggu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mulai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pukul</a:t>
            </a:r>
            <a:r>
              <a:rPr lang="en-US" sz="1400" dirty="0">
                <a:latin typeface="Comic Sans MS" pitchFamily="66" charset="0"/>
              </a:rPr>
              <a:t> 08.00 </a:t>
            </a:r>
            <a:r>
              <a:rPr lang="en-US" sz="1400" dirty="0" err="1">
                <a:latin typeface="Comic Sans MS" pitchFamily="66" charset="0"/>
              </a:rPr>
              <a:t>sampai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dengan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pukul</a:t>
            </a:r>
            <a:r>
              <a:rPr lang="en-US" sz="1400" dirty="0">
                <a:latin typeface="Comic Sans MS" pitchFamily="66" charset="0"/>
              </a:rPr>
              <a:t> 17.00 di </a:t>
            </a:r>
            <a:r>
              <a:rPr lang="en-US" sz="1400" dirty="0" err="1">
                <a:latin typeface="Comic Sans MS" pitchFamily="66" charset="0"/>
              </a:rPr>
              <a:t>bagian</a:t>
            </a:r>
            <a:r>
              <a:rPr lang="en-US" sz="1400" dirty="0">
                <a:latin typeface="Comic Sans MS" pitchFamily="66" charset="0"/>
              </a:rPr>
              <a:t> IT </a:t>
            </a:r>
            <a:r>
              <a:rPr lang="en-US" sz="1400" i="1" dirty="0" err="1">
                <a:latin typeface="Comic Sans MS" pitchFamily="66" charset="0"/>
              </a:rPr>
              <a:t>Departement</a:t>
            </a:r>
            <a:endParaRPr lang="en-US" sz="1400" i="1" dirty="0">
              <a:latin typeface="Comic Sans MS" pitchFamily="66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       </a:t>
            </a:r>
            <a:r>
              <a:rPr lang="en-US" sz="1400" dirty="0" err="1" smtClean="0">
                <a:latin typeface="Comic Sans MS" pitchFamily="66" charset="0"/>
              </a:rPr>
              <a:t>Aturan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kerja</a:t>
            </a:r>
            <a:r>
              <a:rPr lang="en-US" sz="1400" dirty="0">
                <a:latin typeface="Comic Sans MS" pitchFamily="66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1400" i="1" dirty="0">
                <a:latin typeface="Comic Sans MS" pitchFamily="66" charset="0"/>
              </a:rPr>
              <a:t>Attitude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karyawan</a:t>
            </a:r>
            <a:endParaRPr lang="en-US" sz="1400" dirty="0">
              <a:latin typeface="Comic Sans MS" pitchFamily="66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1400" dirty="0" err="1">
                <a:latin typeface="Comic Sans MS" pitchFamily="66" charset="0"/>
              </a:rPr>
              <a:t>Kehadiran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karyawan</a:t>
            </a:r>
            <a:endParaRPr lang="en-US" sz="1400" dirty="0">
              <a:latin typeface="Comic Sans MS" pitchFamily="66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1400" dirty="0" smtClean="0">
                <a:latin typeface="Comic Sans MS" pitchFamily="66" charset="0"/>
              </a:rPr>
              <a:t>Standard </a:t>
            </a:r>
            <a:r>
              <a:rPr lang="en-US" sz="1400" i="1" dirty="0">
                <a:latin typeface="Comic Sans MS" pitchFamily="66" charset="0"/>
              </a:rPr>
              <a:t>grooming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dan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i="1" dirty="0">
                <a:latin typeface="Comic Sans MS" pitchFamily="66" charset="0"/>
              </a:rPr>
              <a:t>greeting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seluruh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karyawan</a:t>
            </a:r>
            <a:endParaRPr lang="en-US" sz="1400" dirty="0">
              <a:latin typeface="Comic Sans MS" pitchFamily="66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1400" dirty="0" smtClean="0">
                <a:latin typeface="Comic Sans MS" pitchFamily="66" charset="0"/>
              </a:rPr>
              <a:t>Standard </a:t>
            </a:r>
            <a:r>
              <a:rPr lang="en-US" sz="1400" i="1" dirty="0" err="1">
                <a:latin typeface="Comic Sans MS" pitchFamily="66" charset="0"/>
              </a:rPr>
              <a:t>hygienitas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karyawan</a:t>
            </a:r>
            <a:endParaRPr lang="en-US" sz="1400" dirty="0">
              <a:latin typeface="Comic Sans MS" pitchFamily="66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1400" dirty="0" err="1">
                <a:latin typeface="Comic Sans MS" pitchFamily="66" charset="0"/>
              </a:rPr>
              <a:t>Kebersihan</a:t>
            </a:r>
            <a:r>
              <a:rPr lang="en-US" sz="1400" dirty="0">
                <a:latin typeface="Comic Sans MS" pitchFamily="66" charset="0"/>
              </a:rPr>
              <a:t> area </a:t>
            </a:r>
            <a:r>
              <a:rPr lang="en-US" sz="1400" dirty="0" err="1">
                <a:latin typeface="Comic Sans MS" pitchFamily="66" charset="0"/>
              </a:rPr>
              <a:t>tamu</a:t>
            </a:r>
            <a:r>
              <a:rPr lang="en-US" sz="1400" dirty="0">
                <a:latin typeface="Comic Sans MS" pitchFamily="66" charset="0"/>
              </a:rPr>
              <a:t> (</a:t>
            </a:r>
            <a:r>
              <a:rPr lang="en-US" sz="1400" dirty="0" err="1">
                <a:latin typeface="Comic Sans MS" pitchFamily="66" charset="0"/>
              </a:rPr>
              <a:t>termasuk</a:t>
            </a:r>
            <a:r>
              <a:rPr lang="en-US" sz="1400" dirty="0">
                <a:latin typeface="Comic Sans MS" pitchFamily="66" charset="0"/>
              </a:rPr>
              <a:t> di </a:t>
            </a:r>
            <a:r>
              <a:rPr lang="en-US" sz="1400" dirty="0" err="1">
                <a:latin typeface="Comic Sans MS" pitchFamily="66" charset="0"/>
              </a:rPr>
              <a:t>dalamnya</a:t>
            </a:r>
            <a:r>
              <a:rPr lang="en-US" sz="1400" dirty="0">
                <a:latin typeface="Comic Sans MS" pitchFamily="66" charset="0"/>
              </a:rPr>
              <a:t> area </a:t>
            </a:r>
            <a:r>
              <a:rPr lang="en-US" sz="1400" i="1" dirty="0">
                <a:latin typeface="Comic Sans MS" pitchFamily="66" charset="0"/>
              </a:rPr>
              <a:t>outbound</a:t>
            </a:r>
            <a:r>
              <a:rPr lang="en-US" sz="1400" dirty="0">
                <a:latin typeface="Comic Sans MS" pitchFamily="66" charset="0"/>
              </a:rPr>
              <a:t> ) </a:t>
            </a:r>
            <a:r>
              <a:rPr lang="en-US" sz="1400" dirty="0" err="1">
                <a:latin typeface="Comic Sans MS" pitchFamily="66" charset="0"/>
              </a:rPr>
              <a:t>kamar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err="1">
                <a:latin typeface="Comic Sans MS" pitchFamily="66" charset="0"/>
              </a:rPr>
              <a:t>dan</a:t>
            </a:r>
            <a:r>
              <a:rPr lang="en-US" sz="1400" dirty="0">
                <a:latin typeface="Comic Sans MS" pitchFamily="66" charset="0"/>
              </a:rPr>
              <a:t> area </a:t>
            </a:r>
            <a:r>
              <a:rPr lang="en-US" sz="1400" i="1" dirty="0">
                <a:latin typeface="Comic Sans MS" pitchFamily="66" charset="0"/>
              </a:rPr>
              <a:t>back office</a:t>
            </a:r>
            <a:r>
              <a:rPr lang="en-US" sz="1400" dirty="0" smtClean="0">
                <a:latin typeface="Comic Sans MS" pitchFamily="66" charset="0"/>
              </a:rPr>
              <a:t>.</a:t>
            </a:r>
            <a:endParaRPr lang="en-US" sz="1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0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930492" y="105720"/>
            <a:ext cx="6599812" cy="60455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PERANCANGAN DIAGRAM</a:t>
            </a:r>
            <a:b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2800" b="1" i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WORK BREAKDOWN STRUCTURE 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(WBS)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0998" y="1314026"/>
            <a:ext cx="4724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APLIKASI PENGGAJIAN DI KAMOJANG GREEN HOTEL &amp; RESORT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96598" y="2152226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300" dirty="0" smtClean="0"/>
              <a:t>. </a:t>
            </a:r>
            <a:r>
              <a:rPr lang="en-US" sz="1300" dirty="0" err="1" smtClean="0"/>
              <a:t>Analisis</a:t>
            </a:r>
            <a:r>
              <a:rPr lang="en-US" sz="1300" dirty="0" smtClean="0"/>
              <a:t> </a:t>
            </a:r>
            <a:r>
              <a:rPr lang="en-US" sz="1300" dirty="0" err="1" smtClean="0"/>
              <a:t>Sistem</a:t>
            </a:r>
            <a:endParaRPr lang="en-US" sz="1300" dirty="0"/>
          </a:p>
        </p:txBody>
      </p:sp>
      <p:sp>
        <p:nvSpPr>
          <p:cNvPr id="6" name="Rectangle 5"/>
          <p:cNvSpPr/>
          <p:nvPr/>
        </p:nvSpPr>
        <p:spPr>
          <a:xfrm>
            <a:off x="3630198" y="2152226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2. Design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5839998" y="2152226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3. Code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7287798" y="2152226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4. </a:t>
            </a:r>
            <a:r>
              <a:rPr lang="en-US" sz="1300" dirty="0" err="1" smtClean="0"/>
              <a:t>Pengujian</a:t>
            </a:r>
            <a:endParaRPr lang="en-US" sz="1300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773992" y="177043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1953798" y="1923626"/>
            <a:ext cx="3276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30398" y="1923626"/>
            <a:ext cx="2743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0"/>
          </p:cNvCxnSpPr>
          <p:nvPr/>
        </p:nvCxnSpPr>
        <p:spPr>
          <a:xfrm rot="5400000" flipH="1" flipV="1">
            <a:off x="1839498" y="2037926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973892" y="2037926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182104" y="2037926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7860092" y="2037132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9798" y="3676226"/>
            <a:ext cx="838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 </a:t>
            </a:r>
            <a:r>
              <a:rPr lang="en-US" sz="1200" dirty="0" err="1" smtClean="0"/>
              <a:t>Observasi</a:t>
            </a:r>
            <a:endParaRPr lang="en-US" sz="1300" dirty="0"/>
          </a:p>
        </p:txBody>
      </p:sp>
      <p:sp>
        <p:nvSpPr>
          <p:cNvPr id="19" name="Rectangle 18"/>
          <p:cNvSpPr/>
          <p:nvPr/>
        </p:nvSpPr>
        <p:spPr>
          <a:xfrm>
            <a:off x="2410998" y="3676226"/>
            <a:ext cx="762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1.3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Alur</a:t>
            </a:r>
            <a:r>
              <a:rPr lang="en-US" sz="1200" dirty="0" smtClean="0"/>
              <a:t> Program</a:t>
            </a:r>
            <a:endParaRPr lang="en-US" sz="1300" dirty="0"/>
          </a:p>
        </p:txBody>
      </p:sp>
      <p:sp>
        <p:nvSpPr>
          <p:cNvPr id="20" name="Rectangle 19"/>
          <p:cNvSpPr/>
          <p:nvPr/>
        </p:nvSpPr>
        <p:spPr>
          <a:xfrm>
            <a:off x="1344198" y="3142826"/>
            <a:ext cx="9906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1.2 </a:t>
            </a:r>
            <a:r>
              <a:rPr lang="en-US" sz="1200" dirty="0" err="1" smtClean="0"/>
              <a:t>Menganalisis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yang </a:t>
            </a:r>
            <a:r>
              <a:rPr lang="en-US" sz="1200" dirty="0" err="1" smtClean="0"/>
              <a:t>Sedang</a:t>
            </a:r>
            <a:r>
              <a:rPr lang="en-US" sz="1200" dirty="0" smtClean="0"/>
              <a:t> </a:t>
            </a:r>
            <a:r>
              <a:rPr lang="en-US" sz="1200" dirty="0" err="1" smtClean="0"/>
              <a:t>Berjalan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868198" y="2914226"/>
            <a:ext cx="1066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2.1 </a:t>
            </a:r>
            <a:r>
              <a:rPr lang="en-US" sz="1200" dirty="0" err="1" smtClean="0"/>
              <a:t>Perancangan</a:t>
            </a:r>
            <a:r>
              <a:rPr lang="en-US" sz="1200" dirty="0" smtClean="0"/>
              <a:t> </a:t>
            </a:r>
            <a:r>
              <a:rPr lang="en-US" sz="1200" i="1" dirty="0" smtClean="0"/>
              <a:t>Database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3858798" y="3600026"/>
            <a:ext cx="762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 </a:t>
            </a:r>
            <a:r>
              <a:rPr lang="en-US" sz="1200" dirty="0" err="1" smtClean="0"/>
              <a:t>Struktur</a:t>
            </a:r>
            <a:r>
              <a:rPr lang="en-US" sz="1200" dirty="0" smtClean="0"/>
              <a:t> Menu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696998" y="2761826"/>
            <a:ext cx="914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2.2 </a:t>
            </a:r>
            <a:r>
              <a:rPr lang="en-US" sz="1200" i="1" dirty="0" smtClean="0"/>
              <a:t>Layout </a:t>
            </a:r>
            <a:r>
              <a:rPr lang="en-US" sz="1200" dirty="0" err="1" smtClean="0"/>
              <a:t>Antarmuka</a:t>
            </a:r>
            <a:r>
              <a:rPr lang="en-US" sz="1200" dirty="0" smtClean="0"/>
              <a:t> </a:t>
            </a:r>
            <a:r>
              <a:rPr lang="en-US" sz="1200" dirty="0" err="1" smtClean="0"/>
              <a:t>Pengguna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3743703" y="3103932"/>
            <a:ext cx="99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67104" y="3257126"/>
            <a:ext cx="8389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86998" y="2838026"/>
            <a:ext cx="99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219704" y="3256332"/>
            <a:ext cx="8389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1877598" y="2838026"/>
            <a:ext cx="76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01598" y="2685626"/>
            <a:ext cx="1752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0"/>
          </p:cNvCxnSpPr>
          <p:nvPr/>
        </p:nvCxnSpPr>
        <p:spPr>
          <a:xfrm rot="5400000" flipH="1" flipV="1">
            <a:off x="3287298" y="2799926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3" idx="0"/>
          </p:cNvCxnSpPr>
          <p:nvPr/>
        </p:nvCxnSpPr>
        <p:spPr>
          <a:xfrm rot="5400000">
            <a:off x="5116098" y="2723726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687892" y="2723726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648204" y="299042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63798" y="3295226"/>
            <a:ext cx="1066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3.1 </a:t>
            </a:r>
            <a:r>
              <a:rPr lang="en-US" sz="1200" dirty="0" err="1" smtClean="0"/>
              <a:t>Pengkodean</a:t>
            </a:r>
            <a:r>
              <a:rPr lang="en-US" sz="1200" dirty="0" smtClean="0"/>
              <a:t> </a:t>
            </a:r>
            <a:r>
              <a:rPr lang="en-US" sz="1200" dirty="0" err="1" smtClean="0"/>
              <a:t>Bahasa</a:t>
            </a:r>
            <a:r>
              <a:rPr lang="en-US" sz="1200" dirty="0" smtClean="0"/>
              <a:t> </a:t>
            </a:r>
            <a:r>
              <a:rPr lang="en-US" sz="1200" dirty="0" err="1" smtClean="0"/>
              <a:t>Pemrograman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34" idx="0"/>
            <a:endCxn id="7" idx="2"/>
          </p:cNvCxnSpPr>
          <p:nvPr/>
        </p:nvCxnSpPr>
        <p:spPr>
          <a:xfrm rot="5400000" flipH="1" flipV="1">
            <a:off x="5954298" y="2952326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16398" y="3295226"/>
            <a:ext cx="914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4.1 </a:t>
            </a:r>
            <a:r>
              <a:rPr lang="en-US" sz="1200" dirty="0" err="1" smtClean="0"/>
              <a:t>Pengujian</a:t>
            </a:r>
            <a:r>
              <a:rPr lang="en-US" sz="1200" dirty="0" smtClean="0"/>
              <a:t> </a:t>
            </a:r>
            <a:r>
              <a:rPr lang="en-US" sz="1200" i="1" dirty="0" smtClean="0"/>
              <a:t>Black-Box Testing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 rot="5400000" flipH="1" flipV="1">
            <a:off x="7631492" y="2951532"/>
            <a:ext cx="68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4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080449" y="0"/>
            <a:ext cx="6599812" cy="82944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HASIL PEKERJAAN</a:t>
            </a:r>
            <a:b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2000" b="1" i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FLOWCHART </a:t>
            </a:r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SISTEM YANG BERJALAN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Slide Number Placeholder 3"/>
          <p:cNvSpPr txBox="1">
            <a:spLocks/>
          </p:cNvSpPr>
          <p:nvPr/>
        </p:nvSpPr>
        <p:spPr>
          <a:xfrm>
            <a:off x="3410436" y="457289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Content Placeholder 5"/>
          <p:cNvSpPr txBox="1">
            <a:spLocks/>
          </p:cNvSpPr>
          <p:nvPr/>
        </p:nvSpPr>
        <p:spPr>
          <a:xfrm>
            <a:off x="4011892" y="3582894"/>
            <a:ext cx="13335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2453848" y="467104"/>
            <a:ext cx="988280" cy="321985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Start</a:t>
            </a:r>
            <a:endParaRPr lang="en-US" sz="800" dirty="0"/>
          </a:p>
        </p:txBody>
      </p:sp>
      <p:sp>
        <p:nvSpPr>
          <p:cNvPr id="31" name="Flowchart: Data 30"/>
          <p:cNvSpPr/>
          <p:nvPr/>
        </p:nvSpPr>
        <p:spPr>
          <a:xfrm>
            <a:off x="2338388" y="1115083"/>
            <a:ext cx="1219200" cy="381000"/>
          </a:xfrm>
          <a:prstGeom prst="flowChartInputOutpu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Input Data </a:t>
            </a:r>
            <a:r>
              <a:rPr lang="en-US" sz="800" dirty="0" err="1" smtClean="0"/>
              <a:t>Gaji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2535806" y="1827163"/>
            <a:ext cx="906322" cy="3964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Menghitung</a:t>
            </a:r>
            <a:r>
              <a:rPr lang="en-US" sz="800" dirty="0" smtClean="0"/>
              <a:t> </a:t>
            </a:r>
            <a:r>
              <a:rPr lang="en-US" sz="800" dirty="0" err="1" smtClean="0"/>
              <a:t>Gaji</a:t>
            </a:r>
            <a:r>
              <a:rPr lang="en-US" sz="800" dirty="0" smtClean="0"/>
              <a:t> </a:t>
            </a:r>
            <a:r>
              <a:rPr lang="en-US" sz="800" dirty="0" err="1" smtClean="0"/>
              <a:t>Pegawai</a:t>
            </a:r>
            <a:endParaRPr lang="en-US" sz="8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997881" y="789089"/>
            <a:ext cx="1" cy="33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05958" y="1484026"/>
            <a:ext cx="1" cy="33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4293281" y="1843984"/>
            <a:ext cx="1447800" cy="381000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Validasi</a:t>
            </a:r>
            <a:r>
              <a:rPr lang="en-US" sz="800" dirty="0" smtClean="0"/>
              <a:t> data </a:t>
            </a:r>
            <a:r>
              <a:rPr lang="en-US" sz="800" dirty="0" err="1" smtClean="0"/>
              <a:t>pegawai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4606159" y="2443700"/>
            <a:ext cx="906322" cy="4288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Merekap</a:t>
            </a:r>
            <a:r>
              <a:rPr lang="en-US" sz="800" dirty="0" smtClean="0"/>
              <a:t> data &amp; </a:t>
            </a:r>
            <a:r>
              <a:rPr lang="en-US" sz="800" dirty="0" err="1" smtClean="0"/>
              <a:t>menghitung</a:t>
            </a:r>
            <a:r>
              <a:rPr lang="en-US" sz="800" dirty="0" smtClean="0"/>
              <a:t> </a:t>
            </a:r>
            <a:r>
              <a:rPr lang="en-US" sz="800" dirty="0" err="1" smtClean="0"/>
              <a:t>hasil</a:t>
            </a:r>
            <a:r>
              <a:rPr lang="en-US" sz="800" dirty="0" smtClean="0"/>
              <a:t> </a:t>
            </a:r>
            <a:r>
              <a:rPr lang="en-US" sz="800" dirty="0" err="1" smtClean="0"/>
              <a:t>gaji</a:t>
            </a:r>
            <a:r>
              <a:rPr lang="en-US" sz="800" dirty="0" smtClean="0"/>
              <a:t> </a:t>
            </a:r>
            <a:r>
              <a:rPr lang="en-US" sz="800" dirty="0" err="1" smtClean="0"/>
              <a:t>pegawai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4606393" y="3070534"/>
            <a:ext cx="906322" cy="47378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Membuat</a:t>
            </a:r>
            <a:r>
              <a:rPr lang="en-US" sz="800" dirty="0" smtClean="0"/>
              <a:t> </a:t>
            </a:r>
            <a:r>
              <a:rPr lang="en-US" sz="800" dirty="0" err="1" smtClean="0"/>
              <a:t>laporan</a:t>
            </a:r>
            <a:r>
              <a:rPr lang="en-US" sz="800" dirty="0" smtClean="0"/>
              <a:t> </a:t>
            </a:r>
            <a:r>
              <a:rPr lang="en-US" sz="800" dirty="0" err="1" smtClean="0"/>
              <a:t>penggajian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4606159" y="3775178"/>
            <a:ext cx="906322" cy="2786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Membuat</a:t>
            </a:r>
            <a:r>
              <a:rPr lang="en-US" sz="800" dirty="0" smtClean="0"/>
              <a:t> slip </a:t>
            </a:r>
            <a:r>
              <a:rPr lang="en-US" sz="800" dirty="0" err="1" smtClean="0"/>
              <a:t>gaji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4584292" y="4206184"/>
            <a:ext cx="906322" cy="2786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Print slip </a:t>
            </a:r>
            <a:r>
              <a:rPr lang="en-US" sz="800" dirty="0" err="1" smtClean="0"/>
              <a:t>gaji</a:t>
            </a:r>
            <a:endParaRPr lang="en-US" sz="800" dirty="0"/>
          </a:p>
        </p:txBody>
      </p:sp>
      <p:sp>
        <p:nvSpPr>
          <p:cNvPr id="40" name="Flowchart: Terminator 39"/>
          <p:cNvSpPr/>
          <p:nvPr/>
        </p:nvSpPr>
        <p:spPr>
          <a:xfrm>
            <a:off x="4555756" y="4663384"/>
            <a:ext cx="988280" cy="228600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End</a:t>
            </a:r>
            <a:endParaRPr lang="en-US" sz="800" dirty="0"/>
          </a:p>
        </p:txBody>
      </p:sp>
      <p:cxnSp>
        <p:nvCxnSpPr>
          <p:cNvPr id="41" name="Straight Arrow Connector 40"/>
          <p:cNvCxnSpPr>
            <a:stCxn id="32" idx="3"/>
            <a:endCxn id="35" idx="1"/>
          </p:cNvCxnSpPr>
          <p:nvPr/>
        </p:nvCxnSpPr>
        <p:spPr>
          <a:xfrm>
            <a:off x="3442128" y="2025387"/>
            <a:ext cx="851153" cy="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5"/>
          </p:cNvCxnSpPr>
          <p:nvPr/>
        </p:nvCxnSpPr>
        <p:spPr>
          <a:xfrm>
            <a:off x="3435668" y="1305583"/>
            <a:ext cx="158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0"/>
          </p:cNvCxnSpPr>
          <p:nvPr/>
        </p:nvCxnSpPr>
        <p:spPr>
          <a:xfrm flipV="1">
            <a:off x="5017181" y="1305583"/>
            <a:ext cx="0" cy="53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</p:cNvCxnSpPr>
          <p:nvPr/>
        </p:nvCxnSpPr>
        <p:spPr>
          <a:xfrm>
            <a:off x="5017181" y="2224984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22701" y="2841934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47032" y="354657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>
            <a:off x="5033538" y="4054973"/>
            <a:ext cx="3915" cy="15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2"/>
            <a:endCxn id="40" idx="0"/>
          </p:cNvCxnSpPr>
          <p:nvPr/>
        </p:nvCxnSpPr>
        <p:spPr>
          <a:xfrm>
            <a:off x="5037453" y="4484790"/>
            <a:ext cx="12443" cy="17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5"/>
          <p:cNvSpPr txBox="1">
            <a:spLocks/>
          </p:cNvSpPr>
          <p:nvPr/>
        </p:nvSpPr>
        <p:spPr>
          <a:xfrm>
            <a:off x="5292124" y="2169977"/>
            <a:ext cx="503823" cy="228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" dirty="0" err="1" smtClean="0"/>
              <a:t>Ya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0" name="Content Placeholder 5"/>
          <p:cNvSpPr txBox="1">
            <a:spLocks/>
          </p:cNvSpPr>
          <p:nvPr/>
        </p:nvSpPr>
        <p:spPr>
          <a:xfrm>
            <a:off x="4408741" y="1490222"/>
            <a:ext cx="510295" cy="2656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" dirty="0" err="1" smtClean="0"/>
              <a:t>Tidak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31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29" grpId="0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867805" y="0"/>
            <a:ext cx="6599812" cy="74759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HASIL PEKERJAAN</a:t>
            </a:r>
            <a:b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2000" b="1" i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FLOWCHART </a:t>
            </a:r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SISTEM YANG DIUSULKAN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Slide Number Placeholder 2"/>
          <p:cNvSpPr txBox="1">
            <a:spLocks/>
          </p:cNvSpPr>
          <p:nvPr/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Flowchart: Terminator 51"/>
          <p:cNvSpPr/>
          <p:nvPr/>
        </p:nvSpPr>
        <p:spPr>
          <a:xfrm>
            <a:off x="2479109" y="432591"/>
            <a:ext cx="988280" cy="228600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</a:t>
            </a:r>
            <a:endParaRPr lang="en-US" sz="1100" dirty="0"/>
          </a:p>
        </p:txBody>
      </p:sp>
      <p:sp>
        <p:nvSpPr>
          <p:cNvPr id="53" name="Flowchart: Data 52"/>
          <p:cNvSpPr/>
          <p:nvPr/>
        </p:nvSpPr>
        <p:spPr>
          <a:xfrm>
            <a:off x="2318631" y="801685"/>
            <a:ext cx="1219200" cy="381000"/>
          </a:xfrm>
          <a:prstGeom prst="flowChartInputOutpu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Username &amp; Password</a:t>
            </a:r>
            <a:endParaRPr lang="en-US" sz="900" dirty="0"/>
          </a:p>
        </p:txBody>
      </p:sp>
      <p:sp>
        <p:nvSpPr>
          <p:cNvPr id="55" name="Rectangle 54"/>
          <p:cNvSpPr/>
          <p:nvPr/>
        </p:nvSpPr>
        <p:spPr>
          <a:xfrm>
            <a:off x="2402909" y="1868485"/>
            <a:ext cx="906322" cy="2786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Welcome Screen</a:t>
            </a:r>
            <a:endParaRPr lang="en-US" sz="700" dirty="0"/>
          </a:p>
        </p:txBody>
      </p:sp>
      <p:sp>
        <p:nvSpPr>
          <p:cNvPr id="56" name="Flowchart: Data 55"/>
          <p:cNvSpPr/>
          <p:nvPr/>
        </p:nvSpPr>
        <p:spPr>
          <a:xfrm>
            <a:off x="2318631" y="2325685"/>
            <a:ext cx="1143000" cy="254793"/>
          </a:xfrm>
          <a:prstGeom prst="flowChartInputOutpu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Menu </a:t>
            </a:r>
            <a:r>
              <a:rPr lang="en-US" sz="900" dirty="0" err="1" smtClean="0"/>
              <a:t>Utama</a:t>
            </a:r>
            <a:endParaRPr lang="en-US" sz="900" dirty="0"/>
          </a:p>
        </p:txBody>
      </p:sp>
      <p:sp>
        <p:nvSpPr>
          <p:cNvPr id="57" name="Flowchart: Data 56"/>
          <p:cNvSpPr/>
          <p:nvPr/>
        </p:nvSpPr>
        <p:spPr>
          <a:xfrm>
            <a:off x="2329043" y="2756692"/>
            <a:ext cx="1056388" cy="254793"/>
          </a:xfrm>
          <a:prstGeom prst="flowChartInputOutpu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Data </a:t>
            </a:r>
            <a:r>
              <a:rPr lang="en-US" sz="900" dirty="0" err="1" smtClean="0"/>
              <a:t>Gaji</a:t>
            </a:r>
            <a:endParaRPr lang="en-US" sz="900" dirty="0"/>
          </a:p>
        </p:txBody>
      </p:sp>
      <p:sp>
        <p:nvSpPr>
          <p:cNvPr id="58" name="Flowchart: Data 57"/>
          <p:cNvSpPr/>
          <p:nvPr/>
        </p:nvSpPr>
        <p:spPr>
          <a:xfrm>
            <a:off x="2329043" y="3213892"/>
            <a:ext cx="1056388" cy="254793"/>
          </a:xfrm>
          <a:prstGeom prst="flowChartInputOutpu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Input Data </a:t>
            </a:r>
            <a:r>
              <a:rPr lang="en-US" sz="900" dirty="0" err="1" smtClean="0"/>
              <a:t>Gaji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479109" y="4154485"/>
            <a:ext cx="906322" cy="27860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Simpan</a:t>
            </a:r>
            <a:r>
              <a:rPr lang="en-US" sz="800" dirty="0" smtClean="0"/>
              <a:t>/Print </a:t>
            </a:r>
            <a:r>
              <a:rPr lang="en-US" sz="800" dirty="0" err="1" smtClean="0"/>
              <a:t>Gaji</a:t>
            </a:r>
            <a:endParaRPr lang="en-US" sz="700" dirty="0"/>
          </a:p>
        </p:txBody>
      </p:sp>
      <p:sp>
        <p:nvSpPr>
          <p:cNvPr id="60" name="Flowchart: Terminator 59"/>
          <p:cNvSpPr/>
          <p:nvPr/>
        </p:nvSpPr>
        <p:spPr>
          <a:xfrm>
            <a:off x="2397151" y="4535485"/>
            <a:ext cx="988280" cy="228600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End</a:t>
            </a:r>
            <a:endParaRPr lang="en-US" sz="800" dirty="0"/>
          </a:p>
        </p:txBody>
      </p:sp>
      <p:sp>
        <p:nvSpPr>
          <p:cNvPr id="61" name="Diamond 60"/>
          <p:cNvSpPr/>
          <p:nvPr/>
        </p:nvSpPr>
        <p:spPr>
          <a:xfrm>
            <a:off x="2204331" y="3621780"/>
            <a:ext cx="1447800" cy="381000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Validasi</a:t>
            </a:r>
            <a:r>
              <a:rPr lang="en-US" sz="800" dirty="0" smtClean="0"/>
              <a:t> data slip </a:t>
            </a:r>
            <a:r>
              <a:rPr lang="en-US" sz="800" dirty="0" err="1" smtClean="0"/>
              <a:t>gaji</a:t>
            </a:r>
            <a:r>
              <a:rPr lang="en-US" sz="800" dirty="0" smtClean="0"/>
              <a:t> </a:t>
            </a:r>
            <a:endParaRPr lang="en-US" sz="800" dirty="0"/>
          </a:p>
        </p:txBody>
      </p:sp>
      <p:cxnSp>
        <p:nvCxnSpPr>
          <p:cNvPr id="62" name="Straight Arrow Connector 61"/>
          <p:cNvCxnSpPr>
            <a:endCxn id="53" idx="1"/>
          </p:cNvCxnSpPr>
          <p:nvPr/>
        </p:nvCxnSpPr>
        <p:spPr>
          <a:xfrm>
            <a:off x="2928231" y="649285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28231" y="1182685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28231" y="1716085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928231" y="2147091"/>
            <a:ext cx="0" cy="17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928231" y="2554285"/>
            <a:ext cx="0" cy="20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28231" y="3011485"/>
            <a:ext cx="0" cy="20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928231" y="3494878"/>
            <a:ext cx="0" cy="1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928231" y="4028278"/>
            <a:ext cx="0" cy="1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28231" y="4409278"/>
            <a:ext cx="0" cy="1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1" idx="3"/>
          </p:cNvCxnSpPr>
          <p:nvPr/>
        </p:nvCxnSpPr>
        <p:spPr>
          <a:xfrm>
            <a:off x="3652131" y="3812280"/>
            <a:ext cx="421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099769" y="3369725"/>
            <a:ext cx="0" cy="442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5"/>
          </p:cNvCxnSpPr>
          <p:nvPr/>
        </p:nvCxnSpPr>
        <p:spPr>
          <a:xfrm flipH="1" flipV="1">
            <a:off x="3279792" y="3341289"/>
            <a:ext cx="819977" cy="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385432" y="992185"/>
            <a:ext cx="497633" cy="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883065" y="992185"/>
            <a:ext cx="0" cy="533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34248" y="1540941"/>
            <a:ext cx="248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2197485" y="1270561"/>
            <a:ext cx="1447800" cy="540760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Cek</a:t>
            </a:r>
            <a:r>
              <a:rPr lang="en-US" sz="800" dirty="0" smtClean="0"/>
              <a:t> Username </a:t>
            </a:r>
            <a:r>
              <a:rPr lang="en-US" sz="800" dirty="0" err="1" smtClean="0"/>
              <a:t>dan</a:t>
            </a:r>
            <a:r>
              <a:rPr lang="en-US" sz="800" dirty="0" smtClean="0"/>
              <a:t> Password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115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544188" y="0"/>
            <a:ext cx="6599812" cy="60455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PERANCANGAN DATABASE </a:t>
            </a:r>
            <a:r>
              <a:rPr lang="en-US" sz="2800" b="1" i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ERD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1/5/2019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b="1" smtClean="0">
                <a:solidFill>
                  <a:schemeClr val="tx1"/>
                </a:solidFill>
              </a:rPr>
              <a:pPr/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0" y="473725"/>
            <a:ext cx="8421821" cy="435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91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On-screen Show (16:9)</PresentationFormat>
  <Paragraphs>124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Visio</vt:lpstr>
      <vt:lpstr>PowerPoint Presentation</vt:lpstr>
      <vt:lpstr>LATAR BELAKANG</vt:lpstr>
      <vt:lpstr>TUJUAN PEKERJAAN</vt:lpstr>
      <vt:lpstr>RUANG LINGKUP</vt:lpstr>
      <vt:lpstr>TEMPAT DAN WAKTU</vt:lpstr>
      <vt:lpstr>PERANCANGAN DIAGRAM WORK BREAKDOWN STRUCTURE (WBS)</vt:lpstr>
      <vt:lpstr>HASIL PEKERJAAN FLOWCHART SISTEM YANG BERJALAN</vt:lpstr>
      <vt:lpstr>HASIL PEKERJAAN FLOWCHART SISTEM YANG DIUSULKAN</vt:lpstr>
      <vt:lpstr>PERANCANGAN DATABASE ERD</vt:lpstr>
      <vt:lpstr>LAYOUT ANTARMUKA PENGGUNA</vt:lpstr>
      <vt:lpstr>STRUKTUR MENU</vt:lpstr>
      <vt:lpstr>PENGETAHUAN &amp; KETERAMPILAN EMPIRIS</vt:lpstr>
      <vt:lpstr>KESIMPULAN</vt:lpstr>
      <vt:lpstr>SARAN</vt:lpstr>
      <vt:lpstr>SEKIAN DAN TERIMA KASIH 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2019-02-04T02:38:56Z</dcterms:modified>
</cp:coreProperties>
</file>