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8" r:id="rId1"/>
  </p:sldMasterIdLst>
  <p:notesMasterIdLst>
    <p:notesMasterId r:id="rId8"/>
  </p:notesMasterIdLst>
  <p:sldIdLst>
    <p:sldId id="263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123" initials="a" lastIdx="2" clrIdx="0">
    <p:extLst>
      <p:ext uri="{19B8F6BF-5375-455C-9EA6-DF929625EA0E}">
        <p15:presenceInfo xmlns:p15="http://schemas.microsoft.com/office/powerpoint/2012/main" userId="admin1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DA506-A309-4C10-B4C1-56E292CEA95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D9CB1-C017-4CAE-8B70-08A81F869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D9CB1-C017-4CAE-8B70-08A81F86927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55B2-D8E5-4B83-A820-93D0728CB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8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Breakdown Structure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(WBS)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berfungsi sebagai mekanisme untuk penjadwalan program dan perencanaan fiskal dan menyediakan sarana untuk mengkoordinasikan dan mengendalikan beragam kegiatan program, dan untuk melaporkan kemajuan dan status selama proyek.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D9CB1-C017-4CAE-8B70-08A81F8692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55B2-D8E5-4B83-A820-93D0728CB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D9CB1-C017-4CAE-8B70-08A81F8692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4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4F0B-6E8C-4C47-97F0-60AA625CDD7D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2A4B-D51C-40A2-81D9-6DFDA4C8B907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3AB1-6B96-4FCB-BF06-7E9F2744F9D4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B8C1-5305-466E-BDC7-B11CC56FF557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1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8209-D774-4459-A893-2D38ADF40F53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FC5D-273E-448B-A65B-DEB2D638913D}" type="datetime1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EBF4-A2B3-4EA6-92F3-D1590442ABF2}" type="datetime1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BA9E-809F-4124-914C-5EEA70691032}" type="datetime1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D90-074A-4E37-A4C3-B5F373234205}" type="datetime1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99D-5669-41E2-BEBC-338E298081EF}" type="datetime1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44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1492-67A7-4EE8-8B76-81A14135B529}" type="datetime1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6984-93A4-4120-A24B-3D82DDC7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EABA-2883-44AA-BED2-A358E5228E03}" type="datetime1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9986984-93A4-4120-A24B-3D82DDC7C772}" type="slidenum">
              <a:rPr lang="en-US" smtClean="0"/>
              <a:pPr/>
              <a:t>‹#›</a:t>
            </a:fld>
            <a:r>
              <a:rPr lang="id-ID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1.vsdx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126443" y="172278"/>
            <a:ext cx="793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RANCANG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BANGUN APLIKASI PEJABAT PENGELOLA INFORMASI DAN DOKUMENTASI BERBASIS WEB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68899" y="4098191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Dwiky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Rizqi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Sudrajat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(1506024)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Hoerunisa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(1506030)</a:t>
            </a:r>
            <a:endParaRPr lang="en-US" dirty="0">
              <a:solidFill>
                <a:srgbClr val="03A1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468899" y="5052298"/>
            <a:ext cx="727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SEKOLAH TINGGI TEKNOLOGI GARUT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4547805" y="3653651"/>
            <a:ext cx="31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43" y="1470203"/>
            <a:ext cx="2035426" cy="2001078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2988" y="6377840"/>
            <a:ext cx="2743200" cy="365125"/>
          </a:xfrm>
        </p:spPr>
        <p:txBody>
          <a:bodyPr/>
          <a:lstStyle/>
          <a:p>
            <a:fld id="{59986984-93A4-4120-A24B-3D82DDC7C772}" type="slidenum">
              <a:rPr lang="en-US" smtClean="0"/>
              <a:t>0</a:t>
            </a:fld>
            <a:r>
              <a:rPr lang="en-US" dirty="0" smtClean="0"/>
              <a:t>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7460"/>
    </mc:Choice>
    <mc:Fallback xmlns="">
      <p:transition advClick="0" advTm="17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3606896" y="1512124"/>
            <a:ext cx="1805441" cy="1894017"/>
            <a:chOff x="6381342" y="2182683"/>
            <a:chExt cx="1805441" cy="1894017"/>
          </a:xfrm>
        </p:grpSpPr>
        <p:sp>
          <p:nvSpPr>
            <p:cNvPr id="64" name="Rectangle: Top Corners Rounded 2">
              <a:extLst>
                <a:ext uri="{FF2B5EF4-FFF2-40B4-BE49-F238E27FC236}">
                  <a16:creationId xmlns=""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600063" y="1505084"/>
            <a:ext cx="1805441" cy="1894017"/>
            <a:chOff x="1387588" y="2182683"/>
            <a:chExt cx="1805441" cy="1894017"/>
          </a:xfrm>
        </p:grpSpPr>
        <p:sp>
          <p:nvSpPr>
            <p:cNvPr id="72" name="Rectangle: Top Corners Rounded 10">
              <a:extLst>
                <a:ext uri="{FF2B5EF4-FFF2-40B4-BE49-F238E27FC236}">
                  <a16:creationId xmlns=""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1</a:t>
              </a:r>
              <a:endParaRPr lang="en-US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5" name="Freeform: Shape 13">
            <a:extLst>
              <a:ext uri="{FF2B5EF4-FFF2-40B4-BE49-F238E27FC236}">
                <a16:creationId xmlns=""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706993" y="246565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15">
            <a:extLst>
              <a:ext uri="{FF2B5EF4-FFF2-40B4-BE49-F238E27FC236}">
                <a16:creationId xmlns=""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3713826" y="247269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31B2A75-FB0A-437A-8125-F1D20CC48347}"/>
              </a:ext>
            </a:extLst>
          </p:cNvPr>
          <p:cNvSpPr txBox="1"/>
          <p:nvPr/>
        </p:nvSpPr>
        <p:spPr>
          <a:xfrm>
            <a:off x="701324" y="3159843"/>
            <a:ext cx="159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LATAR BELAKANG</a:t>
            </a:r>
            <a:endParaRPr lang="en-US" sz="16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2E70DA12-9072-46DF-B72E-39402345EEC3}"/>
              </a:ext>
            </a:extLst>
          </p:cNvPr>
          <p:cNvSpPr txBox="1"/>
          <p:nvPr/>
        </p:nvSpPr>
        <p:spPr>
          <a:xfrm>
            <a:off x="3713826" y="3166883"/>
            <a:ext cx="159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METODOLOGI PENELITIAN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6" y="4242886"/>
            <a:ext cx="894354" cy="894352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00" y="4249926"/>
            <a:ext cx="907482" cy="90748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-168881" y="314702"/>
            <a:ext cx="3819295" cy="699638"/>
          </a:xfrm>
          <a:prstGeom prst="roundRect">
            <a:avLst>
              <a:gd name="adj" fmla="val 6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339F22C-7307-4466-887C-18D3FB0BDEAF}"/>
              </a:ext>
            </a:extLst>
          </p:cNvPr>
          <p:cNvSpPr txBox="1"/>
          <p:nvPr/>
        </p:nvSpPr>
        <p:spPr>
          <a:xfrm>
            <a:off x="326338" y="376557"/>
            <a:ext cx="2879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TUBUH UTAMA</a:t>
            </a:r>
            <a:endParaRPr lang="en-US" sz="3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6506799" y="1512124"/>
            <a:ext cx="1805441" cy="1894017"/>
            <a:chOff x="6381342" y="2182683"/>
            <a:chExt cx="1805441" cy="1894017"/>
          </a:xfrm>
        </p:grpSpPr>
        <p:sp>
          <p:nvSpPr>
            <p:cNvPr id="24" name="Rectangle: Top Corners Rounded 2">
              <a:extLst>
                <a:ext uri="{FF2B5EF4-FFF2-40B4-BE49-F238E27FC236}">
                  <a16:creationId xmlns=""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sp>
        <p:nvSpPr>
          <p:cNvPr id="26" name="Freeform: Shape 15">
            <a:extLst>
              <a:ext uri="{FF2B5EF4-FFF2-40B4-BE49-F238E27FC236}">
                <a16:creationId xmlns=""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6613729" y="2472691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E70DA12-9072-46DF-B72E-39402345EEC3}"/>
              </a:ext>
            </a:extLst>
          </p:cNvPr>
          <p:cNvSpPr txBox="1"/>
          <p:nvPr/>
        </p:nvSpPr>
        <p:spPr>
          <a:xfrm>
            <a:off x="6613729" y="3166883"/>
            <a:ext cx="1591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8EA9DB"/>
                </a:solidFill>
                <a:latin typeface="Tw Cen MT" panose="020B0602020104020603" pitchFamily="34" charset="0"/>
              </a:rPr>
              <a:t>HASIL DAN</a:t>
            </a:r>
          </a:p>
          <a:p>
            <a:pPr algn="ctr"/>
            <a:r>
              <a:rPr lang="en-US" sz="1700" b="1" dirty="0" smtClean="0">
                <a:solidFill>
                  <a:srgbClr val="8EA9DB"/>
                </a:solidFill>
                <a:latin typeface="Tw Cen MT" panose="020B0602020104020603" pitchFamily="34" charset="0"/>
              </a:rPr>
              <a:t>PEMBAHASAN</a:t>
            </a:r>
            <a:endParaRPr lang="en-US" sz="1700" b="1" dirty="0">
              <a:solidFill>
                <a:srgbClr val="8EA9DB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09" y="4249926"/>
            <a:ext cx="898220" cy="90748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9513632" y="1512124"/>
            <a:ext cx="1805441" cy="1894017"/>
            <a:chOff x="6381342" y="2182683"/>
            <a:chExt cx="1805441" cy="1894017"/>
          </a:xfrm>
        </p:grpSpPr>
        <p:sp>
          <p:nvSpPr>
            <p:cNvPr id="31" name="Rectangle: Top Corners Rounded 2">
              <a:extLst>
                <a:ext uri="{FF2B5EF4-FFF2-40B4-BE49-F238E27FC236}">
                  <a16:creationId xmlns=""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4</a:t>
              </a:r>
              <a:endParaRPr lang="en-US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3" name="Freeform: Shape 15">
            <a:extLst>
              <a:ext uri="{FF2B5EF4-FFF2-40B4-BE49-F238E27FC236}">
                <a16:creationId xmlns=""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9620562" y="2483593"/>
            <a:ext cx="1585859" cy="302108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E70DA12-9072-46DF-B72E-39402345EEC3}"/>
              </a:ext>
            </a:extLst>
          </p:cNvPr>
          <p:cNvSpPr txBox="1"/>
          <p:nvPr/>
        </p:nvSpPr>
        <p:spPr>
          <a:xfrm>
            <a:off x="9620562" y="3166883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KESIMPULAN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231" y="4249926"/>
            <a:ext cx="914520" cy="9145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84822" y="6492875"/>
            <a:ext cx="2743200" cy="365125"/>
          </a:xfrm>
        </p:spPr>
        <p:txBody>
          <a:bodyPr/>
          <a:lstStyle/>
          <a:p>
            <a:r>
              <a:rPr lang="en-US" dirty="0" smtClean="0"/>
              <a:t>2/</a:t>
            </a:r>
            <a:r>
              <a:rPr lang="id-ID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3640"/>
    </mc:Choice>
    <mc:Fallback xmlns="">
      <p:transition advClick="0" advTm="23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5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9" grpId="0"/>
      <p:bldP spid="85" grpId="0"/>
      <p:bldP spid="2" grpId="0" animBg="1"/>
      <p:bldP spid="22" grpId="0"/>
      <p:bldP spid="26" grpId="0" animBg="1"/>
      <p:bldP spid="27" grpId="0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168881" y="314702"/>
            <a:ext cx="3819295" cy="699638"/>
          </a:xfrm>
          <a:prstGeom prst="roundRect">
            <a:avLst>
              <a:gd name="adj" fmla="val 6435"/>
            </a:avLst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339F22C-7307-4466-887C-18D3FB0BDEAF}"/>
              </a:ext>
            </a:extLst>
          </p:cNvPr>
          <p:cNvSpPr txBox="1"/>
          <p:nvPr/>
        </p:nvSpPr>
        <p:spPr>
          <a:xfrm>
            <a:off x="189859" y="376557"/>
            <a:ext cx="332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Latar</a:t>
            </a:r>
            <a:r>
              <a:rPr lang="en-US" sz="32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Belakang</a:t>
            </a:r>
            <a:endParaRPr lang="en-US" sz="3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997" y="1651354"/>
            <a:ext cx="7702173" cy="113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 yang dimaksud dengan BAPPEDA?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Tugas Pokok Fungsi dari BAPPEDA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Litbang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83" y="6347528"/>
            <a:ext cx="2743200" cy="365125"/>
          </a:xfrm>
        </p:spPr>
        <p:txBody>
          <a:bodyPr/>
          <a:lstStyle/>
          <a:p>
            <a:r>
              <a:rPr lang="en-US" dirty="0" smtClean="0"/>
              <a:t>3/6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4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9050"/>
    </mc:Choice>
    <mc:Fallback xmlns="">
      <p:transition advClick="0" advTm="29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168882" y="314702"/>
            <a:ext cx="5388581" cy="699638"/>
          </a:xfrm>
          <a:prstGeom prst="roundRect">
            <a:avLst>
              <a:gd name="adj" fmla="val 6435"/>
            </a:avLst>
          </a:prstGeom>
          <a:solidFill>
            <a:srgbClr val="FEC6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339F22C-7307-4466-887C-18D3FB0BDEAF}"/>
              </a:ext>
            </a:extLst>
          </p:cNvPr>
          <p:cNvSpPr txBox="1"/>
          <p:nvPr/>
        </p:nvSpPr>
        <p:spPr>
          <a:xfrm>
            <a:off x="-48233" y="372133"/>
            <a:ext cx="5147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Metodologi</a:t>
            </a:r>
            <a:r>
              <a:rPr lang="en-US" sz="32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Penelitian</a:t>
            </a:r>
            <a:endParaRPr lang="en-US" sz="3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" y="1898465"/>
            <a:ext cx="6093726" cy="40111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280161"/>
            <a:ext cx="3696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88467"/>
            <a:ext cx="2743200" cy="365125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/6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74507" y="1610436"/>
            <a:ext cx="997756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44336"/>
              </p:ext>
            </p:extLst>
          </p:nvPr>
        </p:nvGraphicFramePr>
        <p:xfrm>
          <a:off x="6632812" y="1610436"/>
          <a:ext cx="5406787" cy="343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6" imgW="12515968" imgH="5686405" progId="Visio.Drawing.15">
                  <p:embed/>
                </p:oleObj>
              </mc:Choice>
              <mc:Fallback>
                <p:oleObj name="Visio" r:id="rId6" imgW="12515968" imgH="56864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812" y="1610436"/>
                        <a:ext cx="5406787" cy="3439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33898" y="5257404"/>
            <a:ext cx="307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25030"/>
    </mc:Choice>
    <mc:Fallback xmlns="">
      <p:transition advClick="0" advTm="25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168884" y="188740"/>
            <a:ext cx="4702781" cy="699638"/>
          </a:xfrm>
          <a:prstGeom prst="roundRect">
            <a:avLst>
              <a:gd name="adj" fmla="val 643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339F22C-7307-4466-887C-18D3FB0BDEAF}"/>
              </a:ext>
            </a:extLst>
          </p:cNvPr>
          <p:cNvSpPr txBox="1"/>
          <p:nvPr/>
        </p:nvSpPr>
        <p:spPr>
          <a:xfrm>
            <a:off x="-10135" y="246171"/>
            <a:ext cx="438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Hasil</a:t>
            </a:r>
            <a:r>
              <a:rPr lang="en-US" sz="32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dan</a:t>
            </a:r>
            <a:r>
              <a:rPr lang="en-US" sz="32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Pembahasan</a:t>
            </a:r>
            <a:endParaRPr lang="en-US" sz="3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606" y="888377"/>
            <a:ext cx="445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Proses bisnis yang sedang berjalan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42" y="1350042"/>
            <a:ext cx="4106631" cy="55079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5027" y="633224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/6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39" y="1168400"/>
            <a:ext cx="5040630" cy="4305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32353" y="5562747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 advTm="180000"/>
    </mc:Choice>
    <mc:Fallback xmlns="">
      <p:transition advClick="0" advTm="18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168881" y="314702"/>
            <a:ext cx="3819295" cy="699638"/>
          </a:xfrm>
          <a:prstGeom prst="roundRect">
            <a:avLst>
              <a:gd name="adj" fmla="val 643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339F22C-7307-4466-887C-18D3FB0BDEAF}"/>
              </a:ext>
            </a:extLst>
          </p:cNvPr>
          <p:cNvSpPr txBox="1"/>
          <p:nvPr/>
        </p:nvSpPr>
        <p:spPr>
          <a:xfrm>
            <a:off x="-168880" y="376557"/>
            <a:ext cx="394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Kesimpulan</a:t>
            </a:r>
            <a:endParaRPr lang="en-US" sz="32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25510" y="6337852"/>
            <a:ext cx="2743200" cy="365125"/>
          </a:xfrm>
        </p:spPr>
        <p:txBody>
          <a:bodyPr/>
          <a:lstStyle/>
          <a:p>
            <a:r>
              <a:rPr lang="en-US" dirty="0" smtClean="0"/>
              <a:t>6/6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859" y="1351103"/>
            <a:ext cx="11430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di </a:t>
            </a:r>
            <a:r>
              <a:rPr lang="en-US" sz="2400" dirty="0" err="1"/>
              <a:t>Bappeda</a:t>
            </a:r>
            <a:r>
              <a:rPr lang="en-US" sz="2400" dirty="0"/>
              <a:t> </a:t>
            </a:r>
            <a:r>
              <a:rPr lang="en-US" sz="2400" dirty="0" err="1" smtClean="0"/>
              <a:t>Kab</a:t>
            </a:r>
            <a:r>
              <a:rPr lang="en-US" sz="2400" dirty="0"/>
              <a:t>. </a:t>
            </a:r>
            <a:r>
              <a:rPr lang="en-US" sz="2400" dirty="0" err="1"/>
              <a:t>Garut</a:t>
            </a:r>
            <a:r>
              <a:rPr lang="en-US" sz="2400" dirty="0"/>
              <a:t> </a:t>
            </a:r>
            <a:endParaRPr lang="en-US" sz="2400" dirty="0" smtClean="0"/>
          </a:p>
          <a:p>
            <a:pPr lvl="0">
              <a:lnSpc>
                <a:spcPct val="150000"/>
              </a:lnSpc>
            </a:pPr>
            <a:r>
              <a:rPr lang="en-US" sz="2400" dirty="0" err="1" smtClean="0"/>
              <a:t>mengasilkan</a:t>
            </a:r>
            <a:r>
              <a:rPr lang="en-US" sz="2400" dirty="0" smtClean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/>
              <a:t>PPID </a:t>
            </a:r>
            <a:r>
              <a:rPr lang="en-US" sz="2400" smtClean="0"/>
              <a:t>yang </a:t>
            </a:r>
            <a:r>
              <a:rPr lang="en-US" sz="2400" dirty="0" err="1" smtClean="0"/>
              <a:t>berfokus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pengajuan</a:t>
            </a:r>
            <a:r>
              <a:rPr lang="en-US" sz="2400" dirty="0"/>
              <a:t> </a:t>
            </a:r>
            <a:r>
              <a:rPr lang="en-US" sz="2400" dirty="0" err="1"/>
              <a:t>permohonan</a:t>
            </a:r>
            <a:r>
              <a:rPr lang="en-US" sz="2400" dirty="0"/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145</Words>
  <Application>Microsoft Office PowerPoint</Application>
  <PresentationFormat>Widescreen</PresentationFormat>
  <Paragraphs>41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Times New Roman</vt:lpstr>
      <vt:lpstr>Tw Cen MT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admin123</dc:creator>
  <cp:lastModifiedBy>Windows User</cp:lastModifiedBy>
  <cp:revision>25</cp:revision>
  <dcterms:created xsi:type="dcterms:W3CDTF">2019-02-03T02:19:33Z</dcterms:created>
  <dcterms:modified xsi:type="dcterms:W3CDTF">2019-02-03T13:39:08Z</dcterms:modified>
</cp:coreProperties>
</file>