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5" r:id="rId9"/>
    <p:sldId id="271" r:id="rId10"/>
    <p:sldId id="272" r:id="rId11"/>
    <p:sldId id="273" r:id="rId12"/>
    <p:sldId id="270" r:id="rId13"/>
    <p:sldId id="274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E069F3-51AF-48C1-86AE-C476F4D152EA}">
          <p14:sldIdLst>
            <p14:sldId id="256"/>
          </p14:sldIdLst>
        </p14:section>
        <p14:section name="Untitled Section" id="{868E0E1F-F76C-43AD-A52C-98DA4DA10393}">
          <p14:sldIdLst>
            <p14:sldId id="257"/>
            <p14:sldId id="258"/>
            <p14:sldId id="259"/>
            <p14:sldId id="260"/>
            <p14:sldId id="263"/>
            <p14:sldId id="267"/>
            <p14:sldId id="265"/>
            <p14:sldId id="271"/>
            <p14:sldId id="272"/>
            <p14:sldId id="273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AE02-B4F7-457D-BA56-5820EB10C15F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F685F-9ACA-4A92-88E2-34E6D1740C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574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659" y="1110457"/>
            <a:ext cx="81175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659" y="3590132"/>
            <a:ext cx="81175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81482" y="5851828"/>
            <a:ext cx="1093694" cy="365125"/>
          </a:xfrm>
        </p:spPr>
        <p:txBody>
          <a:bodyPr/>
          <a:lstStyle/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070" y="5851828"/>
            <a:ext cx="4114800" cy="365125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3788" y="5837144"/>
            <a:ext cx="784412" cy="365125"/>
          </a:xfrm>
        </p:spPr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074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59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945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1235" y="6379134"/>
            <a:ext cx="1165412" cy="365125"/>
          </a:xfrm>
        </p:spPr>
        <p:txBody>
          <a:bodyPr/>
          <a:lstStyle/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3188" y="6379134"/>
            <a:ext cx="41148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79135"/>
            <a:ext cx="636494" cy="365125"/>
          </a:xfrm>
        </p:spPr>
        <p:txBody>
          <a:bodyPr/>
          <a:lstStyle/>
          <a:p>
            <a:pPr algn="ctr"/>
            <a:fld id="{7F9791AE-BF98-48A7-90CB-C2ED8B9113B7}" type="slidenum">
              <a:rPr lang="id-ID" smtClean="0"/>
              <a:pPr algn="ctr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392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15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708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183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646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532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002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463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0C34-3970-4FA0-AE1B-E330C611241C}" type="datetimeFigureOut">
              <a:rPr lang="id-ID" smtClean="0"/>
              <a:t>30/07/2020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91AE-BF98-48A7-90CB-C2ED8B9113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17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ifan.alamsyah02@gmail.com" TargetMode="External"/><Relationship Id="rId2" Type="http://schemas.openxmlformats.org/officeDocument/2006/relationships/hyperlink" Target="mailto:1606020@sttgarut.ac.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659" y="1041400"/>
            <a:ext cx="8117541" cy="2387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RANCANG BANGUN</a:t>
            </a:r>
            <a:r>
              <a:rPr lang="id-ID" sz="2800" b="1" dirty="0">
                <a:latin typeface="Poppins" panose="00000500000000000000" pitchFamily="2" charset="0"/>
                <a:cs typeface="Poppins" panose="00000500000000000000" pitchFamily="2" charset="0"/>
              </a:rPr>
              <a:t> SISTEM INFORMASI </a:t>
            </a:r>
            <a:r>
              <a:rPr lang="id-ID" sz="2800" b="1" i="1" dirty="0">
                <a:latin typeface="Poppins" panose="00000500000000000000" pitchFamily="2" charset="0"/>
                <a:cs typeface="Poppins" panose="00000500000000000000" pitchFamily="2" charset="0"/>
              </a:rPr>
              <a:t>TRYOUT</a:t>
            </a:r>
            <a:r>
              <a:rPr lang="id-ID" sz="2800" b="1" dirty="0">
                <a:latin typeface="Poppins" panose="00000500000000000000" pitchFamily="2" charset="0"/>
                <a:cs typeface="Poppins" panose="00000500000000000000" pitchFamily="2" charset="0"/>
              </a:rPr>
              <a:t> UNTUK SOAL CPNS BERBASIS </a:t>
            </a:r>
            <a:r>
              <a:rPr lang="id-ID" sz="2800" b="1" i="1" dirty="0">
                <a:latin typeface="Poppins" panose="00000500000000000000" pitchFamily="2" charset="0"/>
                <a:cs typeface="Poppins" panose="00000500000000000000" pitchFamily="2" charset="0"/>
              </a:rPr>
              <a:t>WEB</a:t>
            </a:r>
            <a:br>
              <a:rPr lang="id-ID" sz="2800" b="1" i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id-ID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381F98-A24F-4CE2-92BA-D5A9CEDFCFA7}"/>
              </a:ext>
            </a:extLst>
          </p:cNvPr>
          <p:cNvSpPr txBox="1">
            <a:spLocks/>
          </p:cNvSpPr>
          <p:nvPr/>
        </p:nvSpPr>
        <p:spPr>
          <a:xfrm>
            <a:off x="11208282" y="647331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1/1</a:t>
            </a:r>
            <a:r>
              <a:rPr lang="id-ID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8483C23-9C57-4DE9-A3F3-FD922952C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658" y="4480814"/>
            <a:ext cx="8117541" cy="899982"/>
          </a:xfrm>
        </p:spPr>
        <p:txBody>
          <a:bodyPr>
            <a:normAutofit/>
          </a:bodyPr>
          <a:lstStyle/>
          <a:p>
            <a:r>
              <a:rPr lang="id-ID" sz="2000" b="1" dirty="0"/>
              <a:t>Dosen Pembimbing:</a:t>
            </a:r>
          </a:p>
          <a:p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Asep Deddy S., M.Kom</a:t>
            </a:r>
            <a:endParaRPr lang="id-ID" sz="20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2ACDBF3-1988-475C-9F3D-5D3C92786188}"/>
              </a:ext>
            </a:extLst>
          </p:cNvPr>
          <p:cNvSpPr txBox="1">
            <a:spLocks/>
          </p:cNvSpPr>
          <p:nvPr/>
        </p:nvSpPr>
        <p:spPr>
          <a:xfrm>
            <a:off x="340659" y="3353542"/>
            <a:ext cx="8117541" cy="112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b="1" dirty="0"/>
              <a:t>Oleh:</a:t>
            </a:r>
          </a:p>
          <a:p>
            <a:r>
              <a:rPr lang="id-ID" sz="2000" dirty="0"/>
              <a:t>1606020 – Rifan Alamsyah</a:t>
            </a:r>
          </a:p>
        </p:txBody>
      </p:sp>
    </p:spTree>
    <p:extLst>
      <p:ext uri="{BB962C8B-B14F-4D97-AF65-F5344CB8AC3E}">
        <p14:creationId xmlns:p14="http://schemas.microsoft.com/office/powerpoint/2010/main" val="272489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6631546" cy="1325563"/>
          </a:xfrm>
        </p:spPr>
        <p:txBody>
          <a:bodyPr/>
          <a:lstStyle/>
          <a:p>
            <a:r>
              <a:rPr lang="id-ID" dirty="0">
                <a:latin typeface="Poppins" panose="00000500000000000000" pitchFamily="2" charset="0"/>
                <a:cs typeface="Poppins" panose="00000500000000000000" pitchFamily="2" charset="0"/>
              </a:rPr>
              <a:t>Perancangan </a:t>
            </a:r>
            <a:r>
              <a:rPr lang="id-ID" i="1" dirty="0">
                <a:latin typeface="Poppins" panose="00000500000000000000" pitchFamily="2" charset="0"/>
                <a:cs typeface="Poppins" panose="00000500000000000000" pitchFamily="2" charset="0"/>
              </a:rPr>
              <a:t>Class Diagram</a:t>
            </a:r>
            <a:endParaRPr lang="en-US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81835D-039A-43DD-9F71-3C87C5FB9BD9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/1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7CACFD-7C76-4A2F-9C98-CBEFB159A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1546" y="64395"/>
            <a:ext cx="5307169" cy="623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7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Poppins" panose="00000500000000000000" pitchFamily="2" charset="0"/>
                <a:cs typeface="Poppins" panose="00000500000000000000" pitchFamily="2" charset="0"/>
              </a:rPr>
              <a:t>Kesimpulan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656-03E7-4F08-A5E2-7ED7AE2C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181"/>
            <a:ext cx="10649755" cy="4075638"/>
          </a:xfrm>
        </p:spPr>
        <p:txBody>
          <a:bodyPr>
            <a:normAutofit/>
          </a:bodyPr>
          <a:lstStyle/>
          <a:p>
            <a:pPr lvl="0" algn="just"/>
            <a:r>
              <a:rPr lang="id-ID" sz="2400" dirty="0"/>
              <a:t>Aplikasi dibangun dengan menggunakan bahasa pemrograman PHP dengan </a:t>
            </a:r>
            <a:r>
              <a:rPr lang="id-ID" sz="2400" i="1" dirty="0"/>
              <a:t>framework</a:t>
            </a:r>
            <a:r>
              <a:rPr lang="id-ID" sz="2400" dirty="0"/>
              <a:t> atau kerangka kerja yang digunakan adalah </a:t>
            </a:r>
            <a:r>
              <a:rPr lang="id-ID" sz="2400" i="1" dirty="0"/>
              <a:t>Laravel.</a:t>
            </a:r>
            <a:endParaRPr lang="id-ID" sz="2400" dirty="0"/>
          </a:p>
          <a:p>
            <a:pPr lvl="0" algn="just"/>
            <a:r>
              <a:rPr lang="id-ID" sz="2400" dirty="0"/>
              <a:t>Adanya fitur materi yang dapat memberikan pembelajaran kepada pengguna aplikasi;</a:t>
            </a:r>
          </a:p>
          <a:p>
            <a:pPr lvl="0" algn="just"/>
            <a:r>
              <a:rPr lang="id-ID" sz="2400" dirty="0"/>
              <a:t>Adanya fitur informasi yang disajikan berdasarkan </a:t>
            </a:r>
            <a:r>
              <a:rPr lang="id-ID" sz="2400" i="1" dirty="0"/>
              <a:t>timeline</a:t>
            </a:r>
            <a:r>
              <a:rPr lang="id-ID" sz="2400" dirty="0"/>
              <a:t> sehingga memberikan informasi dari tanggal penting CPNS;</a:t>
            </a:r>
          </a:p>
          <a:p>
            <a:pPr lvl="0" algn="just"/>
            <a:r>
              <a:rPr lang="id-ID" sz="2400" dirty="0"/>
              <a:t>Adanya fitur </a:t>
            </a:r>
            <a:r>
              <a:rPr lang="id-ID" sz="2400" i="1" dirty="0"/>
              <a:t>review</a:t>
            </a:r>
            <a:r>
              <a:rPr lang="id-ID" sz="2400" dirty="0"/>
              <a:t> jawaban yang memberikan hasil dari apa yang dikerjakan pengguna sehingga pengguna dapat mengevaluasi hasil pengerjaan </a:t>
            </a:r>
            <a:r>
              <a:rPr lang="id-ID" sz="2400" i="1" dirty="0"/>
              <a:t>tryout</a:t>
            </a:r>
            <a:r>
              <a:rPr lang="id-ID" sz="2400" dirty="0"/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81835D-039A-43DD-9F71-3C87C5FB9BD9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11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/1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572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658" y="2301000"/>
            <a:ext cx="8117541" cy="1021546"/>
          </a:xfrm>
        </p:spPr>
        <p:txBody>
          <a:bodyPr>
            <a:noAutofit/>
          </a:bodyPr>
          <a:lstStyle/>
          <a:p>
            <a:r>
              <a:rPr lang="id-ID" sz="3200" dirty="0"/>
              <a:t>Rancang Bangun Sistem Informasi </a:t>
            </a:r>
            <a:r>
              <a:rPr lang="id-ID" sz="3200" i="1" dirty="0"/>
              <a:t>Tryout</a:t>
            </a:r>
            <a:r>
              <a:rPr lang="id-ID" sz="3200" dirty="0"/>
              <a:t> Untuk Soal CPNS Berbasis </a:t>
            </a:r>
            <a:r>
              <a:rPr lang="id-ID" sz="3200" i="1" dirty="0"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658" y="1577438"/>
            <a:ext cx="8117541" cy="899982"/>
          </a:xfrm>
        </p:spPr>
        <p:txBody>
          <a:bodyPr>
            <a:normAutofit/>
          </a:bodyPr>
          <a:lstStyle/>
          <a:p>
            <a:r>
              <a:rPr lang="id-ID" sz="3600" b="1" dirty="0"/>
              <a:t>Sekian &amp; Terimakasih</a:t>
            </a:r>
            <a:endParaRPr lang="id-ID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2C96-7A26-43D2-95F6-E2B36A40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5081" y="5644553"/>
            <a:ext cx="1447867" cy="36512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89AF5B22-FA63-4574-A8A0-41876BC923F2}" type="datetime1">
              <a:rPr lang="id-ID" sz="14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30/07/2020</a:t>
            </a:fld>
            <a:endParaRPr lang="id-ID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4F1788E-59F4-41B6-B8A3-A7D5B2AE7C18}"/>
              </a:ext>
            </a:extLst>
          </p:cNvPr>
          <p:cNvSpPr txBox="1">
            <a:spLocks/>
          </p:cNvSpPr>
          <p:nvPr/>
        </p:nvSpPr>
        <p:spPr>
          <a:xfrm>
            <a:off x="340658" y="3537219"/>
            <a:ext cx="8117541" cy="1127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b="1" dirty="0"/>
              <a:t>Oleh:</a:t>
            </a:r>
          </a:p>
          <a:p>
            <a:r>
              <a:rPr lang="id-ID" sz="2000" dirty="0"/>
              <a:t>1606020</a:t>
            </a:r>
          </a:p>
          <a:p>
            <a:r>
              <a:rPr lang="id-ID" sz="2000" dirty="0"/>
              <a:t>Rifan Alamsyah</a:t>
            </a:r>
          </a:p>
        </p:txBody>
      </p:sp>
    </p:spTree>
    <p:extLst>
      <p:ext uri="{BB962C8B-B14F-4D97-AF65-F5344CB8AC3E}">
        <p14:creationId xmlns:p14="http://schemas.microsoft.com/office/powerpoint/2010/main" val="2277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4DA7-030B-472C-9421-5891A206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project.getidea.id/cpns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14DD-728F-4BB3-B659-E4D11F48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605740"/>
          </a:xfrm>
        </p:spPr>
        <p:txBody>
          <a:bodyPr>
            <a:normAutofit/>
          </a:bodyPr>
          <a:lstStyle/>
          <a:p>
            <a:r>
              <a:rPr lang="id-ID" dirty="0"/>
              <a:t>Akun admin</a:t>
            </a:r>
          </a:p>
          <a:p>
            <a:pPr marL="0" indent="0">
              <a:buNone/>
            </a:pPr>
            <a:r>
              <a:rPr lang="id-ID" dirty="0"/>
              <a:t>Email : </a:t>
            </a:r>
            <a:r>
              <a:rPr lang="id-ID" dirty="0">
                <a:hlinkClick r:id="rId2"/>
              </a:rPr>
              <a:t>1606020@sttgarut.ac.id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Password : password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Akun user</a:t>
            </a:r>
          </a:p>
          <a:p>
            <a:pPr marL="0" indent="0">
              <a:buNone/>
            </a:pPr>
            <a:r>
              <a:rPr lang="id-ID" dirty="0"/>
              <a:t>Email : </a:t>
            </a:r>
            <a:r>
              <a:rPr lang="id-ID" dirty="0">
                <a:hlinkClick r:id="rId3"/>
              </a:rPr>
              <a:t>rifan.alamsyah02@gmail.com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Password : password</a:t>
            </a:r>
          </a:p>
          <a:p>
            <a:pPr marL="0" indent="0">
              <a:buNone/>
            </a:pPr>
            <a:r>
              <a:rPr lang="id-ID" dirty="0"/>
              <a:t>Email : </a:t>
            </a:r>
            <a:r>
              <a:rPr lang="id-ID" dirty="0">
                <a:hlinkClick r:id="rId3"/>
              </a:rPr>
              <a:t>rifan.alamsyah03@gmail.com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Password : password</a:t>
            </a:r>
          </a:p>
        </p:txBody>
      </p:sp>
    </p:spTree>
    <p:extLst>
      <p:ext uri="{BB962C8B-B14F-4D97-AF65-F5344CB8AC3E}">
        <p14:creationId xmlns:p14="http://schemas.microsoft.com/office/powerpoint/2010/main" val="344901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Latar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Belakang</a:t>
            </a:r>
            <a:endParaRPr lang="id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9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400" dirty="0"/>
              <a:t>PNS </a:t>
            </a:r>
            <a:r>
              <a:rPr lang="id-ID" sz="2400" dirty="0"/>
              <a:t>adalah warga negara Indonesia yang memenuhi syarat tertentu, diangkat sebagai Pegawai ASN secara tetap oleh pejabat pembina kepegawaian untuk menduduki jabatan pemerintahan.</a:t>
            </a:r>
            <a:r>
              <a:rPr lang="en-US" sz="2400" dirty="0"/>
              <a:t> </a:t>
            </a:r>
            <a:r>
              <a:rPr lang="en-US" sz="2400" dirty="0" err="1"/>
              <a:t>Seleksi</a:t>
            </a:r>
            <a:r>
              <a:rPr lang="en-US" sz="2400" dirty="0"/>
              <a:t> CPNS juga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tersendiri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soal</a:t>
            </a:r>
            <a:r>
              <a:rPr lang="en-US" sz="2400" dirty="0"/>
              <a:t> yang </a:t>
            </a:r>
            <a:r>
              <a:rPr lang="en-US" sz="2400" dirty="0" err="1"/>
              <a:t>beragam</a:t>
            </a:r>
            <a:r>
              <a:rPr lang="en-US" sz="2400" dirty="0"/>
              <a:t> dan </a:t>
            </a:r>
            <a:r>
              <a:rPr lang="en-US" sz="2400" dirty="0" err="1"/>
              <a:t>sulit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kuota</a:t>
            </a:r>
            <a:r>
              <a:rPr lang="en-US" sz="2400" dirty="0"/>
              <a:t> </a:t>
            </a:r>
            <a:r>
              <a:rPr lang="en-US" sz="2400" dirty="0" err="1"/>
              <a:t>penerimaan</a:t>
            </a:r>
            <a:r>
              <a:rPr lang="en-US" sz="2400" dirty="0"/>
              <a:t> yang </a:t>
            </a:r>
            <a:r>
              <a:rPr lang="en-US" sz="2400" dirty="0" err="1"/>
              <a:t>terbatas</a:t>
            </a:r>
            <a:r>
              <a:rPr lang="en-US" sz="2400" dirty="0"/>
              <a:t>. Tryout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mekanisme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latihan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melaksanakan</a:t>
            </a:r>
            <a:r>
              <a:rPr lang="en-US" sz="2400" dirty="0"/>
              <a:t> </a:t>
            </a:r>
            <a:r>
              <a:rPr lang="en-US" sz="2400" dirty="0" err="1"/>
              <a:t>ujian</a:t>
            </a:r>
            <a:r>
              <a:rPr lang="en-US" sz="2400" dirty="0"/>
              <a:t> yang </a:t>
            </a:r>
            <a:r>
              <a:rPr lang="en-US" sz="2400" dirty="0" err="1"/>
              <a:t>sesungguhnya</a:t>
            </a:r>
            <a:r>
              <a:rPr lang="en-US" sz="2400" dirty="0"/>
              <a:t> (</a:t>
            </a:r>
            <a:r>
              <a:rPr lang="en-US" sz="2400" dirty="0" err="1"/>
              <a:t>Aisah</a:t>
            </a:r>
            <a:r>
              <a:rPr lang="en-US" sz="2400" dirty="0"/>
              <a:t> &amp; </a:t>
            </a:r>
            <a:r>
              <a:rPr lang="en-US" sz="2400" dirty="0" err="1"/>
              <a:t>Haryati</a:t>
            </a:r>
            <a:r>
              <a:rPr lang="en-US" sz="2400" dirty="0"/>
              <a:t>, 2019)</a:t>
            </a:r>
            <a:endParaRPr lang="en-US" sz="1600" dirty="0">
              <a:effectLst/>
              <a:latin typeface="Poppins" panose="00000500000000000000" pitchFamily="2" charset="0"/>
              <a:ea typeface="Malgun Gothic" panose="020B0503020000020004" pitchFamily="34" charset="-127"/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53D2FC-7698-49F1-BE27-F486F997188E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2/1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147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Masalah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656-03E7-4F08-A5E2-7ED7AE2C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41"/>
            <a:ext cx="10515600" cy="4486275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id-ID" sz="2400" dirty="0"/>
              <a:t>Pada jurnal yang dirujuk, aplikasi belum ada fitur pembahasan setelah mengerjakan </a:t>
            </a:r>
            <a:r>
              <a:rPr lang="id-ID" sz="2400" i="1" dirty="0"/>
              <a:t>try out </a:t>
            </a:r>
            <a:r>
              <a:rPr lang="id-ID" sz="2400" dirty="0"/>
              <a:t>atau ulangan </a:t>
            </a:r>
            <a:r>
              <a:rPr lang="id-ID" sz="2400" i="1" dirty="0"/>
              <a:t>online</a:t>
            </a:r>
            <a:r>
              <a:rPr lang="id-ID" sz="2400" dirty="0"/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id-ID" sz="2400" dirty="0"/>
              <a:t>Aplikasi belum memiliki informasi lanjutan dari nilai hasil </a:t>
            </a:r>
            <a:r>
              <a:rPr lang="id-ID" sz="2400" i="1" dirty="0"/>
              <a:t>tryout </a:t>
            </a:r>
            <a:r>
              <a:rPr lang="id-ID" sz="2400" dirty="0"/>
              <a:t>atau ulangan.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id-ID" sz="2400" dirty="0"/>
              <a:t>Waktu pengerjaan </a:t>
            </a:r>
            <a:r>
              <a:rPr lang="id-ID" sz="2400" i="1" dirty="0"/>
              <a:t>try out</a:t>
            </a:r>
            <a:r>
              <a:rPr lang="id-ID" sz="2400" dirty="0"/>
              <a:t> atau ulangan pada aplikasi tidak fleksibel.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82D19F-CEE8-47B2-A432-7F365C0CE956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3/1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85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215"/>
            <a:ext cx="10515600" cy="1394474"/>
          </a:xfrm>
        </p:spPr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656-03E7-4F08-A5E2-7ED7AE2C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259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id-ID" sz="2400" dirty="0"/>
              <a:t>Untuk membuat rancang bangun sistem informasi </a:t>
            </a:r>
            <a:r>
              <a:rPr lang="id-ID" sz="2400" i="1" dirty="0"/>
              <a:t>try out </a:t>
            </a:r>
            <a:r>
              <a:rPr lang="id-ID" sz="2400" dirty="0"/>
              <a:t>untuk soal CPNS berbasis </a:t>
            </a:r>
            <a:r>
              <a:rPr lang="id-ID" sz="2400" i="1" dirty="0"/>
              <a:t>web</a:t>
            </a:r>
            <a:r>
              <a:rPr lang="id-ID" sz="2400" dirty="0"/>
              <a:t>.</a:t>
            </a:r>
          </a:p>
          <a:p>
            <a:pPr lvl="0"/>
            <a:r>
              <a:rPr lang="id-ID" sz="2400" dirty="0"/>
              <a:t>Untuk memudahkan peserta CPNS mendapatkan latihan soal sesuai dengan </a:t>
            </a:r>
            <a:r>
              <a:rPr lang="id-ID" sz="2400" i="1" dirty="0"/>
              <a:t>test</a:t>
            </a:r>
            <a:r>
              <a:rPr lang="id-ID" sz="2400" dirty="0"/>
              <a:t> CPNS yang sesungguhnya.</a:t>
            </a:r>
          </a:p>
          <a:p>
            <a:pPr marL="0" indent="0">
              <a:buNone/>
            </a:pPr>
            <a:endParaRPr lang="en-US" sz="2400" dirty="0"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192D848-8B71-4E70-8B5F-06548D1C8930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4/1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627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Cakupan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656-03E7-4F08-A5E2-7ED7AE2C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257"/>
            <a:ext cx="10515600" cy="435133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Membuat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rancang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a typeface="Malgun Gothic" panose="020B0503020000020004" pitchFamily="34" charset="-127"/>
                <a:cs typeface="Poppins" panose="00000500000000000000" pitchFamily="2" charset="0"/>
              </a:rPr>
              <a:t>sistem</a:t>
            </a:r>
            <a:r>
              <a:rPr lang="en-US" sz="1800" dirty="0"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a typeface="Malgun Gothic" panose="020B0503020000020004" pitchFamily="34" charset="-127"/>
                <a:cs typeface="Poppins" panose="00000500000000000000" pitchFamily="2" charset="0"/>
              </a:rPr>
              <a:t>informasi</a:t>
            </a:r>
            <a:r>
              <a:rPr lang="en-US" sz="1800" dirty="0">
                <a:ea typeface="Malgun Gothic" panose="020B0503020000020004" pitchFamily="34" charset="-127"/>
                <a:cs typeface="Poppins" panose="00000500000000000000" pitchFamily="2" charset="0"/>
              </a:rPr>
              <a:t> try out </a:t>
            </a:r>
            <a:r>
              <a:rPr lang="en-US" sz="1800" dirty="0" err="1">
                <a:ea typeface="Malgun Gothic" panose="020B0503020000020004" pitchFamily="34" charset="-127"/>
                <a:cs typeface="Poppins" panose="00000500000000000000" pitchFamily="2" charset="0"/>
              </a:rPr>
              <a:t>untuk</a:t>
            </a:r>
            <a:r>
              <a:rPr lang="en-US" sz="1800" dirty="0"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a typeface="Malgun Gothic" panose="020B0503020000020004" pitchFamily="34" charset="-127"/>
                <a:cs typeface="Poppins" panose="00000500000000000000" pitchFamily="2" charset="0"/>
              </a:rPr>
              <a:t>soal</a:t>
            </a:r>
            <a:r>
              <a:rPr lang="en-US" sz="1800" dirty="0"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a typeface="Malgun Gothic" panose="020B0503020000020004" pitchFamily="34" charset="-127"/>
                <a:cs typeface="Poppins" panose="00000500000000000000" pitchFamily="2" charset="0"/>
              </a:rPr>
              <a:t>cpns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berbasis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web.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Metodologi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yang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digunakan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dalam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pembangunan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aplikasi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yakni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i="1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Rational Unified Process 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(RUP) yang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terdiri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dari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beberapa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tahapan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yakni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: </a:t>
            </a:r>
            <a:r>
              <a:rPr lang="en-US" sz="1800" i="1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inception, elaboration, construction, transition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Rancang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bangun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aplikasi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menerapkan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</a:t>
            </a:r>
            <a:r>
              <a:rPr lang="en-US" sz="1800" dirty="0" err="1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sistem</a:t>
            </a:r>
            <a:r>
              <a:rPr lang="en-US" sz="1800" dirty="0">
                <a:effectLst/>
                <a:ea typeface="Malgun Gothic" panose="020B0503020000020004" pitchFamily="34" charset="-127"/>
                <a:cs typeface="Poppins" panose="00000500000000000000" pitchFamily="2" charset="0"/>
              </a:rPr>
              <a:t> computer assisted test(CAT).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1800" dirty="0"/>
              <a:t>Dalam aplikasi menerapkan sistem </a:t>
            </a:r>
            <a:r>
              <a:rPr lang="id-ID" sz="1800" i="1" dirty="0"/>
              <a:t>try out </a:t>
            </a:r>
            <a:r>
              <a:rPr lang="id-ID" sz="1800" dirty="0"/>
              <a:t>yang memiliki batas waktu pengerjaan soal</a:t>
            </a:r>
            <a:r>
              <a:rPr lang="en-US" sz="1800" dirty="0"/>
              <a:t>, m</a:t>
            </a:r>
            <a:r>
              <a:rPr lang="id-ID" sz="1800" dirty="0"/>
              <a:t>emiliki bank soal yang disertai dengan penjelasan tiap soal</a:t>
            </a:r>
            <a:r>
              <a:rPr lang="en-US" sz="1800" dirty="0"/>
              <a:t> dan m</a:t>
            </a:r>
            <a:r>
              <a:rPr lang="id-ID" sz="1800" dirty="0"/>
              <a:t>emiliki fitur review jawaban ketika selesai mengerjakan </a:t>
            </a:r>
            <a:r>
              <a:rPr lang="id-ID" sz="1800" i="1" dirty="0"/>
              <a:t>try out</a:t>
            </a:r>
            <a:r>
              <a:rPr lang="id-ID" sz="1800" dirty="0"/>
              <a:t>;</a:t>
            </a:r>
            <a:endParaRPr lang="en-US" sz="1800" dirty="0">
              <a:effectLst/>
              <a:ea typeface="Malgun Gothic" panose="020B0503020000020004" pitchFamily="34" charset="-127"/>
              <a:cs typeface="Poppins" panose="00000500000000000000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1800" dirty="0"/>
              <a:t>Pengguna aplikasi ini adalah masyarakat yang ingin belajar soal CPNS khususnya akan mengikuti ujian CPNS</a:t>
            </a:r>
            <a:endParaRPr lang="en-US" sz="1800" dirty="0">
              <a:cs typeface="Poppins" panose="000005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7750F2-777F-411C-85D0-6E1EE5958C76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5/1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77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936A-8D71-43F7-BFFD-13CBC4B1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246"/>
            <a:ext cx="10515600" cy="1325563"/>
          </a:xfrm>
        </p:spPr>
        <p:txBody>
          <a:bodyPr/>
          <a:lstStyle/>
          <a:p>
            <a:r>
              <a:rPr lang="id-ID" dirty="0"/>
              <a:t>Kesenjangan Penelitian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0AC1F2E-B7D7-499C-B811-160BA13D4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06752"/>
              </p:ext>
            </p:extLst>
          </p:nvPr>
        </p:nvGraphicFramePr>
        <p:xfrm>
          <a:off x="838200" y="1304321"/>
          <a:ext cx="10372165" cy="482102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149037">
                  <a:extLst>
                    <a:ext uri="{9D8B030D-6E8A-4147-A177-3AD203B41FA5}">
                      <a16:colId xmlns:a16="http://schemas.microsoft.com/office/drawing/2014/main" val="250008492"/>
                    </a:ext>
                  </a:extLst>
                </a:gridCol>
                <a:gridCol w="5223128">
                  <a:extLst>
                    <a:ext uri="{9D8B030D-6E8A-4147-A177-3AD203B41FA5}">
                      <a16:colId xmlns:a16="http://schemas.microsoft.com/office/drawing/2014/main" val="2544781294"/>
                    </a:ext>
                  </a:extLst>
                </a:gridCol>
              </a:tblGrid>
              <a:tr h="401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Judul Penelitian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07" marR="2200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Kesenjangan Penelitian</a:t>
                      </a:r>
                      <a:endParaRPr lang="id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07" marR="22007" marT="0" marB="0" anchor="ctr"/>
                </a:tc>
                <a:extLst>
                  <a:ext uri="{0D108BD9-81ED-4DB2-BD59-A6C34878D82A}">
                    <a16:rowId xmlns:a16="http://schemas.microsoft.com/office/drawing/2014/main" val="1264448970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Rancang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Bangun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Aplikasi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Bank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Soal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Program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Studi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Teknik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Informatika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Sekolah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Tinggi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Teknologi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Garut</a:t>
                      </a:r>
                      <a:r>
                        <a:rPr lang="id-ID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(Azizah &amp; Fitriani, 2016)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konsep dari soal dapat diimplementasikan sehingga dapat digunakan dalam </a:t>
                      </a:r>
                      <a:r>
                        <a:rPr lang="id-ID" sz="1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out</a:t>
                      </a:r>
                      <a:endParaRPr lang="id-ID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07" marR="22007" marT="0" marB="0"/>
                </a:tc>
                <a:extLst>
                  <a:ext uri="{0D108BD9-81ED-4DB2-BD59-A6C34878D82A}">
                    <a16:rowId xmlns:a16="http://schemas.microsoft.com/office/drawing/2014/main" val="1185020339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Perancangan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Aplikasi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Survei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Kepuasan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Mahasiswa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Berbasis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Kuesioner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Online</a:t>
                      </a:r>
                      <a:r>
                        <a:rPr lang="id-ID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(Kurniadi &amp; Islami, 2018)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Jawaban tidak terbatas hanya 1-6, jawaban dapat berbentuk </a:t>
                      </a:r>
                      <a:r>
                        <a:rPr lang="id-ID" sz="1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</a:t>
                      </a:r>
                      <a:r>
                        <a:rPr lang="id-ID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ataupun gambar</a:t>
                      </a:r>
                      <a:endParaRPr lang="id-ID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07" marR="22007" marT="0" marB="0"/>
                </a:tc>
                <a:extLst>
                  <a:ext uri="{0D108BD9-81ED-4DB2-BD59-A6C34878D82A}">
                    <a16:rowId xmlns:a16="http://schemas.microsoft.com/office/drawing/2014/main" val="3386748774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Aplikasi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Tryout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Ujian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Online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SMA/SMK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Sederajat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id-ID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(Kumalasari, Erika, &amp; Mustikasari, 2017)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waktu pengerjaan dapat dilakukan kapan saja serta dapat diulangi sebanyak apapun peserta mau</a:t>
                      </a:r>
                      <a:endParaRPr lang="id-ID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07" marR="22007" marT="0" marB="0"/>
                </a:tc>
                <a:extLst>
                  <a:ext uri="{0D108BD9-81ED-4DB2-BD59-A6C34878D82A}">
                    <a16:rowId xmlns:a16="http://schemas.microsoft.com/office/drawing/2014/main" val="1548832585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Pembuatan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Aplikasi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Sistem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Ujian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Online Pada SMK Garuda Nusantara Bekasi</a:t>
                      </a:r>
                      <a:r>
                        <a:rPr lang="id-ID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(Riyadi, Hermaliani, &amp; Utami, 2019)</a:t>
                      </a:r>
                      <a:endParaRPr lang="id-ID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jawaban dapat berbentuk </a:t>
                      </a:r>
                      <a:r>
                        <a:rPr lang="id-ID" sz="1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id-ID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atau gambar sesuai dengan soal CPNS yang ditentukan oleh pemerintah </a:t>
                      </a:r>
                      <a:endParaRPr lang="id-ID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07" marR="22007" marT="0" marB="0"/>
                </a:tc>
                <a:extLst>
                  <a:ext uri="{0D108BD9-81ED-4DB2-BD59-A6C34878D82A}">
                    <a16:rowId xmlns:a16="http://schemas.microsoft.com/office/drawing/2014/main" val="2024150657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Aplikasi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Learning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Manajemen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Sistem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Dan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Ulangan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Online </a:t>
                      </a:r>
                      <a:r>
                        <a:rPr lang="en-US" sz="1600" dirty="0" err="1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Berbasis</a:t>
                      </a:r>
                      <a:r>
                        <a:rPr lang="en-US" sz="1600" dirty="0">
                          <a:latin typeface="Poppins" panose="00000500000000000000" pitchFamily="2" charset="0"/>
                          <a:ea typeface="Malgun Gothic" panose="020B0503020000020004" pitchFamily="34" charset="-127"/>
                          <a:cs typeface="Poppins" panose="00000500000000000000" pitchFamily="2" charset="0"/>
                        </a:rPr>
                        <a:t> Web</a:t>
                      </a:r>
                      <a:r>
                        <a:rPr lang="id-ID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(Ekaputri, Suryatiningsih, &amp; Siswanto, 2016)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diterapkan fitur </a:t>
                      </a:r>
                      <a:r>
                        <a:rPr lang="id-ID" sz="1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r>
                        <a:rPr lang="id-ID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jawaban sehingga peserta </a:t>
                      </a:r>
                      <a:r>
                        <a:rPr lang="id-ID" sz="1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out </a:t>
                      </a:r>
                      <a:r>
                        <a:rPr lang="id-ID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dapat mengetahui kekurangan dari hasil </a:t>
                      </a:r>
                      <a:r>
                        <a:rPr lang="id-ID" sz="15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out</a:t>
                      </a:r>
                      <a:endParaRPr lang="id-ID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007" marR="22007" marT="0" marB="0"/>
                </a:tc>
                <a:extLst>
                  <a:ext uri="{0D108BD9-81ED-4DB2-BD59-A6C34878D82A}">
                    <a16:rowId xmlns:a16="http://schemas.microsoft.com/office/drawing/2014/main" val="917842134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0FDD5-B8FA-44F6-89ED-FB8F7994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3278-58B9-412E-8B7A-0AA13B10CA6A}" type="datetime1">
              <a:rPr lang="id-ID" smtClean="0"/>
              <a:t>30/07/2020</a:t>
            </a:fld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AD6F2-D87E-4F8D-81D9-CE9C5B6F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F9791AE-BF98-48A7-90CB-C2ED8B9113B7}" type="slidenum">
              <a:rPr lang="id-ID" smtClean="0"/>
              <a:pPr algn="ctr"/>
              <a:t>6</a:t>
            </a:fld>
            <a:r>
              <a:rPr lang="id-ID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0237103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Metodelogi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0656-03E7-4F08-A5E2-7ED7AE2C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30" y="2742239"/>
            <a:ext cx="10649755" cy="33096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Rational Unified Process (RUP)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pendekatan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perangkat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lunak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dilakukan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berulang-ulang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fokus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arsitektur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diarahkan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penggunaan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kasus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 RUP juga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proses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perangkat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lunak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dikembangkan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oleh Rational Software yang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diakuisisi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oleh IBM pada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bulan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Februari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2003 (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Sukamto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&amp;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Shalahuddin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2018)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81835D-039A-43DD-9F71-3C87C5FB9BD9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7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/1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9A378-32E4-4F90-95AA-91489F1E55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98" y="1416677"/>
            <a:ext cx="6080420" cy="1325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43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3" y="-130387"/>
            <a:ext cx="10515600" cy="1325563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Work Breakdown Structure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6FB593-D571-4F5B-8766-11A95C62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01" y="1314449"/>
            <a:ext cx="144842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957E6589-36D6-457E-9185-22300DB89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161" y="842175"/>
            <a:ext cx="179265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E26AF07-DD08-4EC3-BD3F-EAB94CF2E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754197"/>
              </p:ext>
            </p:extLst>
          </p:nvPr>
        </p:nvGraphicFramePr>
        <p:xfrm>
          <a:off x="2485162" y="842176"/>
          <a:ext cx="7589500" cy="543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3" imgW="8429457" imgH="6029154" progId="Visio.Drawing.15">
                  <p:embed/>
                </p:oleObj>
              </mc:Choice>
              <mc:Fallback>
                <p:oleObj name="Visio" r:id="rId3" imgW="8429457" imgH="6029154" progId="Visio.Drawing.1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162" y="842176"/>
                        <a:ext cx="7589500" cy="5433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4A8118AC-336C-49AF-8337-D7455270D0A6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9501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6D3-AFA1-4A7F-AB84-E9B8630E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Poppins" panose="00000500000000000000" pitchFamily="2" charset="0"/>
                <a:cs typeface="Poppins" panose="00000500000000000000" pitchFamily="2" charset="0"/>
              </a:rPr>
              <a:t>Perancangan </a:t>
            </a:r>
            <a:r>
              <a:rPr lang="id-ID" i="1" dirty="0">
                <a:latin typeface="Poppins" panose="00000500000000000000" pitchFamily="2" charset="0"/>
                <a:cs typeface="Poppins" panose="00000500000000000000" pitchFamily="2" charset="0"/>
              </a:rPr>
              <a:t>Use Case Diagram</a:t>
            </a:r>
            <a:endParaRPr lang="en-US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21DBB-0ABD-484C-BE94-E4C121812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75" y="1561306"/>
            <a:ext cx="7258050" cy="398145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881835D-039A-43DD-9F71-3C87C5FB9BD9}"/>
              </a:ext>
            </a:extLst>
          </p:cNvPr>
          <p:cNvSpPr txBox="1">
            <a:spLocks/>
          </p:cNvSpPr>
          <p:nvPr/>
        </p:nvSpPr>
        <p:spPr>
          <a:xfrm>
            <a:off x="-163761" y="6443282"/>
            <a:ext cx="1374378" cy="46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/1</a:t>
            </a:r>
            <a:r>
              <a:rPr lang="id-ID" sz="20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980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657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Poppins</vt:lpstr>
      <vt:lpstr>Times New Roman</vt:lpstr>
      <vt:lpstr>Office Theme</vt:lpstr>
      <vt:lpstr>Visio</vt:lpstr>
      <vt:lpstr>RANCANG BANGUN SISTEM INFORMASI TRYOUT UNTUK SOAL CPNS BERBASIS WEB </vt:lpstr>
      <vt:lpstr>Latar Belakang</vt:lpstr>
      <vt:lpstr>Masalah Penelitian</vt:lpstr>
      <vt:lpstr>Tujuan Penelitian</vt:lpstr>
      <vt:lpstr>Cakupan Penelitian</vt:lpstr>
      <vt:lpstr>Kesenjangan Penelitian</vt:lpstr>
      <vt:lpstr>Metodelogi Penelitian</vt:lpstr>
      <vt:lpstr>Work Breakdown Structure</vt:lpstr>
      <vt:lpstr>Perancangan Use Case Diagram</vt:lpstr>
      <vt:lpstr>Perancangan Class Diagram</vt:lpstr>
      <vt:lpstr>Kesimpulan</vt:lpstr>
      <vt:lpstr>Rancang Bangun Sistem Informasi Tryout Untuk Soal CPNS Berbasis WEB</vt:lpstr>
      <vt:lpstr>project.getidea.id/cpns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 Maulana</dc:creator>
  <cp:lastModifiedBy>Rifan Alamsyah</cp:lastModifiedBy>
  <cp:revision>35</cp:revision>
  <dcterms:created xsi:type="dcterms:W3CDTF">2020-02-18T07:15:51Z</dcterms:created>
  <dcterms:modified xsi:type="dcterms:W3CDTF">2020-07-30T01:56:44Z</dcterms:modified>
</cp:coreProperties>
</file>