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069F3-51AF-48C1-86AE-C476F4D152EA}">
          <p14:sldIdLst>
            <p14:sldId id="256"/>
          </p14:sldIdLst>
        </p14:section>
        <p14:section name="Untitled Section" id="{868E0E1F-F76C-43AD-A52C-98DA4DA10393}">
          <p14:sldIdLst>
            <p14:sldId id="257"/>
            <p14:sldId id="258"/>
            <p14:sldId id="259"/>
            <p14:sldId id="260"/>
            <p14:sldId id="261"/>
            <p14:sldId id="262"/>
            <p14:sldId id="267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AE02-B4F7-457D-BA56-5820EB10C15F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F685F-9ACA-4A92-88E2-34E6D1740C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74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9" y="1110457"/>
            <a:ext cx="81175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59" y="3590132"/>
            <a:ext cx="81175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81482" y="5851828"/>
            <a:ext cx="1093694" cy="365125"/>
          </a:xfrm>
        </p:spPr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070" y="5851828"/>
            <a:ext cx="41148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3788" y="5837144"/>
            <a:ext cx="784412" cy="365125"/>
          </a:xfrm>
        </p:spPr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7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59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94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1235" y="6379134"/>
            <a:ext cx="1165412" cy="365125"/>
          </a:xfrm>
        </p:spPr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3188" y="6379134"/>
            <a:ext cx="4114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79135"/>
            <a:ext cx="636494" cy="365125"/>
          </a:xfrm>
        </p:spPr>
        <p:txBody>
          <a:bodyPr/>
          <a:lstStyle/>
          <a:p>
            <a:pPr algn="ctr"/>
            <a:fld id="{7F9791AE-BF98-48A7-90CB-C2ED8B9113B7}" type="slidenum">
              <a:rPr lang="id-ID" smtClean="0"/>
              <a:pPr algn="ctr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39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5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70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8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46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3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0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46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0C34-3970-4FA0-AE1B-E330C611241C}" type="datetimeFigureOut">
              <a:rPr lang="id-ID" smtClean="0"/>
              <a:t>31/03/2020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1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9" y="1041400"/>
            <a:ext cx="8117541" cy="2387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RANCANG BANGUN</a:t>
            </a:r>
            <a:r>
              <a:rPr lang="id-ID" sz="2800" b="1" dirty="0">
                <a:latin typeface="Poppins" panose="00000500000000000000" pitchFamily="2" charset="0"/>
                <a:cs typeface="Poppins" panose="00000500000000000000" pitchFamily="2" charset="0"/>
              </a:rPr>
              <a:t> SISTEM INFORMASI </a:t>
            </a:r>
            <a: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TRY OUT</a:t>
            </a:r>
            <a:r>
              <a:rPr lang="id-ID" sz="2800" b="1" dirty="0">
                <a:latin typeface="Poppins" panose="00000500000000000000" pitchFamily="2" charset="0"/>
                <a:cs typeface="Poppins" panose="00000500000000000000" pitchFamily="2" charset="0"/>
              </a:rPr>
              <a:t> UNTUK SOAL CPNS BERBASIS </a:t>
            </a:r>
            <a: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  <a:b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d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1606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020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Rifan Alamsyah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Pembimbing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 Asep Deddy S., M.Kom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Sekolah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Tinggi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Teknologi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Garut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Garut</a:t>
            </a:r>
            <a:endParaRPr lang="id-ID" sz="20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381F98-A24F-4CE2-92BA-D5A9CEDFCFA7}"/>
              </a:ext>
            </a:extLst>
          </p:cNvPr>
          <p:cNvSpPr txBox="1">
            <a:spLocks/>
          </p:cNvSpPr>
          <p:nvPr/>
        </p:nvSpPr>
        <p:spPr>
          <a:xfrm>
            <a:off x="11208282" y="647331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1/13</a:t>
            </a:r>
            <a:endParaRPr lang="id-ID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9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3" y="-130387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Work Breakdown Structure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6FB593-D571-4F5B-8766-11A95C62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01" y="1314449"/>
            <a:ext cx="144842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957E6589-36D6-457E-9185-22300DB8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61" y="842175"/>
            <a:ext cx="179265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26AF07-DD08-4EC3-BD3F-EAB94CF2E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54197"/>
              </p:ext>
            </p:extLst>
          </p:nvPr>
        </p:nvGraphicFramePr>
        <p:xfrm>
          <a:off x="2485162" y="842176"/>
          <a:ext cx="7589500" cy="543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8429457" imgH="6029154" progId="Visio.Drawing.15">
                  <p:embed/>
                </p:oleObj>
              </mc:Choice>
              <mc:Fallback>
                <p:oleObj name="Visio" r:id="rId3" imgW="8429457" imgH="6029154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62" y="842176"/>
                        <a:ext cx="7589500" cy="5433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A8118AC-336C-49AF-8337-D7455270D0A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10/13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1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0" y="272361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Diagram Alur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Aktivitas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2DB9DB-D1BA-49D9-96F7-EB069098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378038"/>
            <a:ext cx="21160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4EAE9-972A-48E1-9C15-6D422EEB404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11/13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08E3262-62B2-42E5-85E0-FB2BDAA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68106C-A374-4F96-9F57-296F051C8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45119"/>
              </p:ext>
            </p:extLst>
          </p:nvPr>
        </p:nvGraphicFramePr>
        <p:xfrm>
          <a:off x="1504649" y="1378038"/>
          <a:ext cx="8546601" cy="457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9086751" imgH="4857881" progId="Visio.Drawing.15">
                  <p:embed/>
                </p:oleObj>
              </mc:Choice>
              <mc:Fallback>
                <p:oleObj name="Visio" r:id="rId3" imgW="9086751" imgH="4857881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49" y="1378038"/>
                        <a:ext cx="8546601" cy="4572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55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256" y="2766218"/>
            <a:ext cx="10515600" cy="1325563"/>
          </a:xfrm>
        </p:spPr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DBB85-0CAF-4C40-968E-3CD311320FEE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12/13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16A5B0-4DF5-4613-AC39-4CD741ED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98036"/>
              </p:ext>
            </p:extLst>
          </p:nvPr>
        </p:nvGraphicFramePr>
        <p:xfrm>
          <a:off x="4159876" y="0"/>
          <a:ext cx="7894747" cy="6336413"/>
        </p:xfrm>
        <a:graphic>
          <a:graphicData uri="http://schemas.openxmlformats.org/drawingml/2006/table">
            <a:tbl>
              <a:tblPr firstRow="1" firstCol="1" bandRow="1"/>
              <a:tblGrid>
                <a:gridCol w="231892">
                  <a:extLst>
                    <a:ext uri="{9D8B030D-6E8A-4147-A177-3AD203B41FA5}">
                      <a16:colId xmlns:a16="http://schemas.microsoft.com/office/drawing/2014/main" val="914420433"/>
                    </a:ext>
                  </a:extLst>
                </a:gridCol>
                <a:gridCol w="2285799">
                  <a:extLst>
                    <a:ext uri="{9D8B030D-6E8A-4147-A177-3AD203B41FA5}">
                      <a16:colId xmlns:a16="http://schemas.microsoft.com/office/drawing/2014/main" val="677755615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698511871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491833126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325321434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668197947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887382561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4141906764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2206471839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936807541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58053063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2020919373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75548235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246409477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232777242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938802286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224666675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2877285236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249944177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2404396449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248338849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368410349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839141896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14105719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1698415808"/>
                    </a:ext>
                  </a:extLst>
                </a:gridCol>
                <a:gridCol w="224044">
                  <a:extLst>
                    <a:ext uri="{9D8B030D-6E8A-4147-A177-3AD203B41FA5}">
                      <a16:colId xmlns:a16="http://schemas.microsoft.com/office/drawing/2014/main" val="3863369884"/>
                    </a:ext>
                  </a:extLst>
                </a:gridCol>
              </a:tblGrid>
              <a:tr h="19259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Kegiatan/Aktivitas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Bulan dan Minggu ke -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21803"/>
                  </a:ext>
                </a:extLst>
              </a:tr>
              <a:tr h="19259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Febuari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Maret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April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40297"/>
                  </a:ext>
                </a:extLst>
              </a:tr>
              <a:tr h="19259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088760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Studi Literatur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565650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Identifikasi Awal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34835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Perancangan Analisis Sistem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5552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Inception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260828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1) Observasi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66302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2) Studi Litelatur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098708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3) Identifikasi Proses Bisnis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092973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4) Membuat Spesifikasi Sistem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88059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Elaboration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72013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1)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Case Diagram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507266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2)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Activity Diagram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91845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3)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Sequence Diagram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195852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4)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 Diagram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61134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5)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Structure Menu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0556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6) Merancang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Interface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44753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Contruction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754611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1) Pengimplementasian Aplikasi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289998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 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Trantition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0372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1) Pengujian</a:t>
                      </a:r>
                      <a:r>
                        <a:rPr lang="id-ID" sz="7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Black Box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29044"/>
                  </a:ext>
                </a:extLst>
              </a:tr>
              <a:tr h="366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Implementasi Usulan Arsitektur Sistem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11557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Pembuatan Laporan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78023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a. Draft Proposal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52945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b. Seminar Proposal Skirpsi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6260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c. Draft Laporan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10473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d. Draft Jurnal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58211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e. Poster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349636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f. Sidang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63157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g. Laporan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721007"/>
                  </a:ext>
                </a:extLst>
              </a:tr>
              <a:tr h="19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h. Jurnal Skripsi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483" marR="634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8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90882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Terimakasih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AA2467-A4D7-479F-876B-EC3B824D6CBD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13/13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46A7F-6F4E-4193-9429-9BCDAD3A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12" y="934951"/>
            <a:ext cx="812057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id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PNS </a:t>
            </a:r>
            <a:r>
              <a:rPr lang="id-ID" sz="2400" dirty="0"/>
              <a:t>adalah warga negara Indonesia yang memenuhi syarat tertentu, diangkat sebagai Pegawai ASN secara tetap oleh pejabat pembina kepegawaian untuk menduduki jabatan pemerintahan.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CPNS juga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tersendiri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yang </a:t>
            </a:r>
            <a:r>
              <a:rPr lang="en-US" sz="2400" dirty="0" err="1"/>
              <a:t>beragam</a:t>
            </a:r>
            <a:r>
              <a:rPr lang="en-US" sz="2400" dirty="0"/>
              <a:t> dan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kuota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yang </a:t>
            </a:r>
            <a:r>
              <a:rPr lang="en-US" sz="2400" dirty="0" err="1"/>
              <a:t>terbatas</a:t>
            </a:r>
            <a:r>
              <a:rPr lang="en-US" sz="2400" dirty="0"/>
              <a:t>. Try out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CPNS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berlatih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CPNS,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rancang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try out </a:t>
            </a:r>
            <a:r>
              <a:rPr lang="en-US" sz="2400" dirty="0" err="1"/>
              <a:t>berbasis</a:t>
            </a:r>
            <a:r>
              <a:rPr lang="en-US" sz="2400" dirty="0"/>
              <a:t> web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Computer Assisted Test yang </a:t>
            </a:r>
            <a:r>
              <a:rPr lang="en-US" sz="2400" dirty="0" err="1"/>
              <a:t>digunakan</a:t>
            </a:r>
            <a:r>
              <a:rPr lang="en-US" sz="2400" dirty="0"/>
              <a:t> pada test CPNS.</a:t>
            </a:r>
            <a:r>
              <a:rPr lang="id-ID" sz="2400" dirty="0"/>
              <a:t> </a:t>
            </a:r>
            <a:endParaRPr lang="en-US" sz="1600" dirty="0">
              <a:effectLst/>
              <a:latin typeface="Poppins" panose="00000500000000000000" pitchFamily="2" charset="0"/>
              <a:ea typeface="Malgun Gothic" panose="020B0503020000020004" pitchFamily="34" charset="-127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53D2FC-7698-49F1-BE27-F486F997188E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2/13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id-ID" sz="2400" dirty="0">
                <a:latin typeface="Poppins" panose="00000500000000000000"/>
              </a:rPr>
              <a:t>Pada jurnal yang dirujuk, aplikasi belum ada fitur pembahasan setelah mengerjakan </a:t>
            </a:r>
            <a:r>
              <a:rPr lang="id-ID" sz="2400" i="1" dirty="0">
                <a:latin typeface="Poppins" panose="00000500000000000000"/>
              </a:rPr>
              <a:t>try out </a:t>
            </a:r>
            <a:r>
              <a:rPr lang="id-ID" sz="2400" dirty="0">
                <a:latin typeface="Poppins" panose="00000500000000000000"/>
              </a:rPr>
              <a:t>atau ulangan </a:t>
            </a:r>
            <a:r>
              <a:rPr lang="id-ID" sz="2400" i="1" dirty="0">
                <a:latin typeface="Poppins" panose="00000500000000000000"/>
              </a:rPr>
              <a:t>online</a:t>
            </a:r>
            <a:r>
              <a:rPr lang="id-ID" sz="2400" dirty="0">
                <a:latin typeface="Poppins" panose="0000050000000000000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d-ID" sz="2400" dirty="0">
                <a:latin typeface="Poppins" panose="00000500000000000000"/>
              </a:rPr>
              <a:t>Aplikasi belum memiliki informasi lanjutan dari nilai hasil </a:t>
            </a:r>
            <a:r>
              <a:rPr lang="id-ID" sz="2400" i="1" dirty="0">
                <a:latin typeface="Poppins" panose="00000500000000000000"/>
              </a:rPr>
              <a:t>try out </a:t>
            </a:r>
            <a:r>
              <a:rPr lang="id-ID" sz="2400" dirty="0">
                <a:latin typeface="Poppins" panose="00000500000000000000"/>
              </a:rPr>
              <a:t>atau ulangan.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d-ID" sz="2400" dirty="0">
                <a:latin typeface="Poppins" panose="00000500000000000000"/>
              </a:rPr>
              <a:t>Waktu pengerjaan </a:t>
            </a:r>
            <a:r>
              <a:rPr lang="id-ID" sz="2400" i="1" dirty="0">
                <a:latin typeface="Poppins" panose="00000500000000000000"/>
              </a:rPr>
              <a:t>try out</a:t>
            </a:r>
            <a:r>
              <a:rPr lang="id-ID" sz="2400" dirty="0">
                <a:latin typeface="Poppins" panose="00000500000000000000"/>
              </a:rPr>
              <a:t> atau ulangan pada aplikasi tidak fleksibel.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Poppins" panose="0000050000000000000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82D19F-CEE8-47B2-A432-7F365C0CE95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3/13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15"/>
            <a:ext cx="10515600" cy="1394474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latin typeface="Poppins" panose="00000500000000000000"/>
              </a:rPr>
              <a:t>Untuk membuat rancang bangun sistem informasi </a:t>
            </a:r>
            <a:r>
              <a:rPr lang="id-ID" i="1" dirty="0">
                <a:latin typeface="Poppins" panose="00000500000000000000"/>
              </a:rPr>
              <a:t>try out </a:t>
            </a:r>
            <a:r>
              <a:rPr lang="id-ID" dirty="0">
                <a:latin typeface="Poppins" panose="00000500000000000000"/>
              </a:rPr>
              <a:t>untuk soal CPNS berbasis </a:t>
            </a:r>
            <a:r>
              <a:rPr lang="id-ID" i="1" dirty="0">
                <a:latin typeface="Poppins" panose="00000500000000000000"/>
              </a:rPr>
              <a:t>web</a:t>
            </a:r>
            <a:r>
              <a:rPr lang="id-ID" dirty="0">
                <a:latin typeface="Poppins" panose="00000500000000000000"/>
              </a:rPr>
              <a:t>.</a:t>
            </a:r>
          </a:p>
          <a:p>
            <a:pPr lvl="0"/>
            <a:r>
              <a:rPr lang="id-ID" dirty="0">
                <a:latin typeface="Poppins" panose="00000500000000000000"/>
              </a:rPr>
              <a:t>Untuk memudahkan peserta CPNS mendapatkan latihan soal sesuai dengan </a:t>
            </a:r>
            <a:r>
              <a:rPr lang="id-ID" i="1" dirty="0">
                <a:latin typeface="Poppins" panose="00000500000000000000"/>
              </a:rPr>
              <a:t>test</a:t>
            </a:r>
            <a:r>
              <a:rPr lang="id-ID" dirty="0">
                <a:latin typeface="Poppins" panose="00000500000000000000"/>
              </a:rPr>
              <a:t> CPNS yang sesungguhnya.</a:t>
            </a:r>
          </a:p>
          <a:p>
            <a:pPr marL="0" indent="0">
              <a:buNone/>
            </a:pPr>
            <a:endParaRPr lang="en-US" dirty="0">
              <a:latin typeface="Poppins" panose="0000050000000000000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92D848-8B71-4E70-8B5F-06548D1C8930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4/13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Cakupan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319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Membuat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rancang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informasi</a:t>
            </a:r>
            <a:r>
              <a:rPr lang="en-US" sz="1800" dirty="0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try out </a:t>
            </a:r>
            <a:r>
              <a:rPr lang="en-US" sz="1800" dirty="0" err="1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soal</a:t>
            </a:r>
            <a:r>
              <a:rPr lang="en-US" sz="1800" dirty="0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cpns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berbasis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web.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Metodologi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digunakan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pembangunan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yakni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i="1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Rational Unified Process 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(RUP) yang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terdiri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dari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beberapa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tahapan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yakni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: </a:t>
            </a:r>
            <a:r>
              <a:rPr lang="en-US" sz="1800" i="1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inception, elaboration, construction, transition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Rancang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bangun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menerapkan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/>
                <a:ea typeface="Malgun Gothic" panose="020B0503020000020004" pitchFamily="34" charset="-127"/>
                <a:cs typeface="Poppins" panose="00000500000000000000" pitchFamily="2" charset="0"/>
              </a:rPr>
              <a:t> computer assisted test(CAT).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latin typeface="Poppins" panose="00000500000000000000"/>
              </a:rPr>
              <a:t>Dalam aplikasi menerapkan sistem </a:t>
            </a:r>
            <a:r>
              <a:rPr lang="id-ID" sz="1800" i="1" dirty="0">
                <a:latin typeface="Poppins" panose="00000500000000000000"/>
              </a:rPr>
              <a:t>try out </a:t>
            </a:r>
            <a:r>
              <a:rPr lang="id-ID" sz="1800" dirty="0">
                <a:latin typeface="Poppins" panose="00000500000000000000"/>
              </a:rPr>
              <a:t>yang memiliki batas waktu pengerjaan soal</a:t>
            </a:r>
            <a:r>
              <a:rPr lang="en-US" sz="1800" dirty="0">
                <a:latin typeface="Poppins" panose="00000500000000000000"/>
              </a:rPr>
              <a:t>, m</a:t>
            </a:r>
            <a:r>
              <a:rPr lang="id-ID" sz="1800" dirty="0">
                <a:latin typeface="Poppins" panose="00000500000000000000"/>
              </a:rPr>
              <a:t>emiliki bank soal yang disertai dengan penjelasan tiap soal</a:t>
            </a:r>
            <a:r>
              <a:rPr lang="en-US" sz="1800" dirty="0">
                <a:latin typeface="Poppins" panose="00000500000000000000"/>
              </a:rPr>
              <a:t> dan m</a:t>
            </a:r>
            <a:r>
              <a:rPr lang="id-ID" sz="1800" dirty="0">
                <a:latin typeface="Poppins" panose="00000500000000000000"/>
              </a:rPr>
              <a:t>emiliki fitur review jawaban ketika selesai mengerjakan </a:t>
            </a:r>
            <a:r>
              <a:rPr lang="id-ID" sz="1800" i="1" dirty="0">
                <a:latin typeface="Poppins" panose="00000500000000000000"/>
              </a:rPr>
              <a:t>try out</a:t>
            </a:r>
            <a:r>
              <a:rPr lang="id-ID" sz="1800" dirty="0">
                <a:latin typeface="Poppins" panose="00000500000000000000"/>
              </a:rPr>
              <a:t>;</a:t>
            </a:r>
            <a:endParaRPr lang="en-US" sz="1800" dirty="0">
              <a:effectLst/>
              <a:latin typeface="Poppins" panose="00000500000000000000"/>
              <a:ea typeface="Malgun Gothic" panose="020B0503020000020004" pitchFamily="34" charset="-127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1900" dirty="0">
                <a:latin typeface="Poppins" panose="00000500000000000000"/>
              </a:rPr>
              <a:t>Pengguna aplikasi ini adalah masyarakat yang ingin belajar soal CPNS khususnya akan mengikuti ujian CPNS</a:t>
            </a:r>
            <a:endParaRPr lang="en-US" sz="1900" dirty="0">
              <a:latin typeface="Poppins" panose="0000050000000000000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7750F2-777F-411C-85D0-6E1EE5958C7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5/13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82"/>
            <a:ext cx="10515600" cy="435133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id-ID" sz="2400" dirty="0">
                <a:latin typeface="Poppins" panose="00000500000000000000"/>
              </a:rPr>
              <a:t>Bagi pengguna (masyarakat) selaku pengguna akhir dari aplikasi ini mendapatkan informasi seputar </a:t>
            </a:r>
            <a:r>
              <a:rPr lang="id-ID" sz="2400" i="1" dirty="0">
                <a:latin typeface="Poppins" panose="00000500000000000000"/>
              </a:rPr>
              <a:t>try out</a:t>
            </a:r>
            <a:r>
              <a:rPr lang="id-ID" sz="2400" dirty="0">
                <a:latin typeface="Poppins" panose="00000500000000000000"/>
              </a:rPr>
              <a:t> atau ulangan online soal CPNS yang dapat diakses dimana saja dan kapan saja; dan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sz="2400" dirty="0">
                <a:latin typeface="Poppins" panose="00000500000000000000"/>
              </a:rPr>
              <a:t>Dengan adanya aplikasi ini diharapkan dapat membantu meningkatkan kualitas CPNS yang akan menjadi Aparatur Sipil Negara yang telah terlatih dan memiliki wawasan yang luas.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Poppins" panose="0000050000000000000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DB368D8-C993-4C49-B273-C7F541EC47EF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6/13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9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Kesenjangan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37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Jurnal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pertama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berjudul “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Rancang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Bangun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Bank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Soal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Program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Studi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Teknik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Informatika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Sekolah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Tinggi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Teknologi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Garut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”. </a:t>
            </a:r>
            <a:endParaRPr lang="en-US" sz="1800" dirty="0">
              <a:effectLst/>
              <a:latin typeface="Poppins" panose="00000500000000000000" pitchFamily="2" charset="0"/>
              <a:ea typeface="Malgun Gothic" panose="020B0503020000020004" pitchFamily="34" charset="-127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Penelitian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rujukan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kedua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berjudul “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Perancangan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Survei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Kepuasan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Mahasiswa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Berbasis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Kuesioner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Online”</a:t>
            </a:r>
            <a:endParaRPr lang="en-US" sz="1800" dirty="0">
              <a:effectLst/>
              <a:latin typeface="Poppins" panose="00000500000000000000" pitchFamily="2" charset="0"/>
              <a:ea typeface="Malgun Gothic" panose="020B0503020000020004" pitchFamily="34" charset="-127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Penelitian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rujukan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ketiga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berjudul 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“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Tryout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Ujian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Online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SMA/SMK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Sederajat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(Online Examination Tryout Application for Senior and Vocational High School Students )”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Penelitian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tujukan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keempat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berjudul 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“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Pembuatan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Ujian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Online Pada SMK Garuda Nusantara Bekasi”</a:t>
            </a:r>
            <a:endParaRPr lang="en-US" sz="1800" dirty="0">
              <a:effectLst/>
              <a:latin typeface="Poppins" panose="00000500000000000000" pitchFamily="2" charset="0"/>
              <a:ea typeface="Malgun Gothic" panose="020B0503020000020004" pitchFamily="34" charset="-127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Penelitian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kelima</a:t>
            </a:r>
            <a:r>
              <a:rPr lang="en-US" sz="1800" dirty="0">
                <a:effectLst/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berjudul 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“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Learning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Manajemen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Ulangan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Online </a:t>
            </a:r>
            <a:r>
              <a:rPr lang="en-US" sz="1800" dirty="0" err="1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Berbasis</a:t>
            </a:r>
            <a:r>
              <a:rPr lang="en-US" sz="1800" dirty="0">
                <a:latin typeface="Poppins" panose="00000500000000000000" pitchFamily="2" charset="0"/>
                <a:ea typeface="Malgun Gothic" panose="020B0503020000020004" pitchFamily="34" charset="-127"/>
                <a:cs typeface="Poppins" panose="00000500000000000000" pitchFamily="2" charset="0"/>
              </a:rPr>
              <a:t> Web”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00E2DE-DD89-4A76-BB93-9C9D9080B4DB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7/13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Metodelogi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metodelogi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Rational Unified Process (RUP), Rational Unified Process (RUP)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pendekatan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berulang-ulang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fokus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diarahkan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 RUP juga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dikembangkan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oleh Rational Software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diakuisisi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oleh IBM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bulan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Februari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2003 (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Sukamto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Shalahuddin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2018)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81835D-039A-43DD-9F71-3C87C5FB9BD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8/13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3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4" y="2593169"/>
            <a:ext cx="10515600" cy="132556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Kerangka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06C903-AE23-4DC6-9E73-6196EEB8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755" y="13136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05BF-DAAA-4EB4-860B-A83CB57A2DA3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9/13</a:t>
            </a:r>
            <a:endParaRPr lang="id-ID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F2BD5E2-2BBD-422A-9635-044FA63C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741" y="-81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48019D-9F1A-47BD-A2B6-7D597113D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24239"/>
              </p:ext>
            </p:extLst>
          </p:nvPr>
        </p:nvGraphicFramePr>
        <p:xfrm>
          <a:off x="5512160" y="-81343"/>
          <a:ext cx="503872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7162870" imgH="9286941" progId="Visio.Drawing.15">
                  <p:embed/>
                </p:oleObj>
              </mc:Choice>
              <mc:Fallback>
                <p:oleObj name="Visio" r:id="rId3" imgW="7162870" imgH="9286941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160" y="-81343"/>
                        <a:ext cx="5038725" cy="652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35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1424</Words>
  <Application>Microsoft Office PowerPoint</Application>
  <PresentationFormat>Widescreen</PresentationFormat>
  <Paragraphs>835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Times New Roman</vt:lpstr>
      <vt:lpstr>Office Theme</vt:lpstr>
      <vt:lpstr>Visio</vt:lpstr>
      <vt:lpstr>RANCANG BANGUN SISTEM INFORMASI TRY OUT UNTUK SOAL CPNS BERBASIS WEB </vt:lpstr>
      <vt:lpstr>Latar Belakang</vt:lpstr>
      <vt:lpstr>Masalah Penelitian</vt:lpstr>
      <vt:lpstr>Tujuan Penelitian</vt:lpstr>
      <vt:lpstr>Cakupan Penelitian</vt:lpstr>
      <vt:lpstr>Manfaat Penelitian</vt:lpstr>
      <vt:lpstr>Kesenjangan Penelitian</vt:lpstr>
      <vt:lpstr>Metodelogi Penelitian</vt:lpstr>
      <vt:lpstr>Kerangka Penelitian</vt:lpstr>
      <vt:lpstr>Work Breakdown Structure</vt:lpstr>
      <vt:lpstr>Diagram Alur Aktivitas</vt:lpstr>
      <vt:lpstr>Rencana Kegiatan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Maulana</dc:creator>
  <cp:lastModifiedBy>Rifan Alamsyah</cp:lastModifiedBy>
  <cp:revision>21</cp:revision>
  <dcterms:created xsi:type="dcterms:W3CDTF">2020-02-18T07:15:51Z</dcterms:created>
  <dcterms:modified xsi:type="dcterms:W3CDTF">2020-03-31T01:27:44Z</dcterms:modified>
</cp:coreProperties>
</file>